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86" r:id="rId2"/>
    <p:sldId id="287" r:id="rId3"/>
    <p:sldId id="257" r:id="rId4"/>
    <p:sldId id="263" r:id="rId5"/>
    <p:sldId id="258" r:id="rId6"/>
    <p:sldId id="260" r:id="rId7"/>
    <p:sldId id="259" r:id="rId8"/>
    <p:sldId id="261" r:id="rId9"/>
    <p:sldId id="289" r:id="rId10"/>
    <p:sldId id="264" r:id="rId11"/>
    <p:sldId id="262" r:id="rId12"/>
    <p:sldId id="290" r:id="rId13"/>
    <p:sldId id="265" r:id="rId14"/>
    <p:sldId id="266" r:id="rId15"/>
    <p:sldId id="267" r:id="rId16"/>
    <p:sldId id="268" r:id="rId17"/>
    <p:sldId id="269" r:id="rId18"/>
    <p:sldId id="291" r:id="rId19"/>
    <p:sldId id="278" r:id="rId20"/>
    <p:sldId id="279" r:id="rId21"/>
    <p:sldId id="280" r:id="rId22"/>
    <p:sldId id="292" r:id="rId23"/>
    <p:sldId id="281" r:id="rId24"/>
    <p:sldId id="282" r:id="rId25"/>
    <p:sldId id="283" r:id="rId26"/>
    <p:sldId id="284" r:id="rId27"/>
    <p:sldId id="293" r:id="rId28"/>
    <p:sldId id="288" r:id="rId29"/>
    <p:sldId id="294" r:id="rId30"/>
    <p:sldId id="299" r:id="rId31"/>
    <p:sldId id="306" r:id="rId32"/>
    <p:sldId id="296" r:id="rId33"/>
    <p:sldId id="304" r:id="rId34"/>
    <p:sldId id="300" r:id="rId35"/>
    <p:sldId id="297" r:id="rId36"/>
    <p:sldId id="295" r:id="rId37"/>
    <p:sldId id="305" r:id="rId38"/>
    <p:sldId id="298" r:id="rId39"/>
    <p:sldId id="310" r:id="rId40"/>
    <p:sldId id="303" r:id="rId41"/>
    <p:sldId id="309" r:id="rId42"/>
    <p:sldId id="312" r:id="rId43"/>
    <p:sldId id="311" r:id="rId44"/>
    <p:sldId id="307" r:id="rId45"/>
    <p:sldId id="302" r:id="rId46"/>
    <p:sldId id="308" r:id="rId47"/>
    <p:sldId id="313"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F2FAF"/>
    <a:srgbClr val="00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autoAdjust="0"/>
    <p:restoredTop sz="94674"/>
  </p:normalViewPr>
  <p:slideViewPr>
    <p:cSldViewPr>
      <p:cViewPr varScale="1">
        <p:scale>
          <a:sx n="124" d="100"/>
          <a:sy n="124" d="100"/>
        </p:scale>
        <p:origin x="2280" y="168"/>
      </p:cViewPr>
      <p:guideLst>
        <p:guide orient="horz" pos="2160"/>
        <p:guide pos="2880"/>
      </p:guideLst>
    </p:cSldViewPr>
  </p:slideViewPr>
  <p:notesTextViewPr>
    <p:cViewPr>
      <p:scale>
        <a:sx n="100" d="100"/>
        <a:sy n="100" d="100"/>
      </p:scale>
      <p:origin x="0" y="0"/>
    </p:cViewPr>
  </p:notesTextViewPr>
  <p:sorterViewPr>
    <p:cViewPr>
      <p:scale>
        <a:sx n="76" d="100"/>
        <a:sy n="76" d="100"/>
      </p:scale>
      <p:origin x="0" y="34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7D1F81-1E21-4A66-B482-93EC80B86B7B}" type="datetimeFigureOut">
              <a:rPr lang="en-US" smtClean="0"/>
              <a:t>3/5/18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B76D7-7685-4877-9F2B-CBA71F06BAFE}" type="slidenum">
              <a:rPr lang="en-US" smtClean="0"/>
              <a:t>‹#›</a:t>
            </a:fld>
            <a:endParaRPr lang="en-US"/>
          </a:p>
        </p:txBody>
      </p:sp>
    </p:spTree>
    <p:extLst>
      <p:ext uri="{BB962C8B-B14F-4D97-AF65-F5344CB8AC3E}">
        <p14:creationId xmlns:p14="http://schemas.microsoft.com/office/powerpoint/2010/main" val="252280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4FA86B-5609-4CFF-B018-2B15A44CB5B8}" type="slidenum">
              <a:rPr lang="en-US"/>
              <a:pPr/>
              <a:t>‹#›</a:t>
            </a:fld>
            <a:endParaRPr lang="en-US"/>
          </a:p>
        </p:txBody>
      </p:sp>
    </p:spTree>
    <p:extLst>
      <p:ext uri="{BB962C8B-B14F-4D97-AF65-F5344CB8AC3E}">
        <p14:creationId xmlns:p14="http://schemas.microsoft.com/office/powerpoint/2010/main" val="370410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485D0C-3AD8-41E0-BD71-E8D525FF6939}" type="slidenum">
              <a:rPr lang="en-US"/>
              <a:pPr/>
              <a:t>‹#›</a:t>
            </a:fld>
            <a:endParaRPr lang="en-US"/>
          </a:p>
        </p:txBody>
      </p:sp>
    </p:spTree>
    <p:extLst>
      <p:ext uri="{BB962C8B-B14F-4D97-AF65-F5344CB8AC3E}">
        <p14:creationId xmlns:p14="http://schemas.microsoft.com/office/powerpoint/2010/main" val="346788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8712E7-4C65-476F-B6D0-1235828D32EC}" type="slidenum">
              <a:rPr lang="en-US"/>
              <a:pPr/>
              <a:t>‹#›</a:t>
            </a:fld>
            <a:endParaRPr lang="en-US"/>
          </a:p>
        </p:txBody>
      </p:sp>
    </p:spTree>
    <p:extLst>
      <p:ext uri="{BB962C8B-B14F-4D97-AF65-F5344CB8AC3E}">
        <p14:creationId xmlns:p14="http://schemas.microsoft.com/office/powerpoint/2010/main" val="241778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7F8837-6822-48CD-A865-30AEED4CC067}" type="slidenum">
              <a:rPr lang="en-US"/>
              <a:pPr/>
              <a:t>‹#›</a:t>
            </a:fld>
            <a:endParaRPr lang="en-US"/>
          </a:p>
        </p:txBody>
      </p:sp>
    </p:spTree>
    <p:extLst>
      <p:ext uri="{BB962C8B-B14F-4D97-AF65-F5344CB8AC3E}">
        <p14:creationId xmlns:p14="http://schemas.microsoft.com/office/powerpoint/2010/main" val="121184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2388C5-3627-4DE2-B99C-CBB68E6C112A}" type="slidenum">
              <a:rPr lang="en-US"/>
              <a:pPr/>
              <a:t>‹#›</a:t>
            </a:fld>
            <a:endParaRPr lang="en-US"/>
          </a:p>
        </p:txBody>
      </p:sp>
    </p:spTree>
    <p:extLst>
      <p:ext uri="{BB962C8B-B14F-4D97-AF65-F5344CB8AC3E}">
        <p14:creationId xmlns:p14="http://schemas.microsoft.com/office/powerpoint/2010/main" val="195400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A796B9-82AB-4E13-89B7-4C30B5E614B2}" type="slidenum">
              <a:rPr lang="en-US"/>
              <a:pPr/>
              <a:t>‹#›</a:t>
            </a:fld>
            <a:endParaRPr lang="en-US"/>
          </a:p>
        </p:txBody>
      </p:sp>
    </p:spTree>
    <p:extLst>
      <p:ext uri="{BB962C8B-B14F-4D97-AF65-F5344CB8AC3E}">
        <p14:creationId xmlns:p14="http://schemas.microsoft.com/office/powerpoint/2010/main" val="252262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475A97A-4E6E-4358-BB1D-819199D74776}" type="slidenum">
              <a:rPr lang="en-US"/>
              <a:pPr/>
              <a:t>‹#›</a:t>
            </a:fld>
            <a:endParaRPr lang="en-US"/>
          </a:p>
        </p:txBody>
      </p:sp>
    </p:spTree>
    <p:extLst>
      <p:ext uri="{BB962C8B-B14F-4D97-AF65-F5344CB8AC3E}">
        <p14:creationId xmlns:p14="http://schemas.microsoft.com/office/powerpoint/2010/main" val="74880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A1D0D8D-9E21-477F-BA5B-704660735237}" type="slidenum">
              <a:rPr lang="en-US"/>
              <a:pPr/>
              <a:t>‹#›</a:t>
            </a:fld>
            <a:endParaRPr lang="en-US"/>
          </a:p>
        </p:txBody>
      </p:sp>
    </p:spTree>
    <p:extLst>
      <p:ext uri="{BB962C8B-B14F-4D97-AF65-F5344CB8AC3E}">
        <p14:creationId xmlns:p14="http://schemas.microsoft.com/office/powerpoint/2010/main" val="1374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DD3E674-5010-408F-BA42-76C3B7687EC7}" type="slidenum">
              <a:rPr lang="en-US"/>
              <a:pPr/>
              <a:t>‹#›</a:t>
            </a:fld>
            <a:endParaRPr lang="en-US"/>
          </a:p>
        </p:txBody>
      </p:sp>
    </p:spTree>
    <p:extLst>
      <p:ext uri="{BB962C8B-B14F-4D97-AF65-F5344CB8AC3E}">
        <p14:creationId xmlns:p14="http://schemas.microsoft.com/office/powerpoint/2010/main" val="668746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A057A0-EF77-478C-9ADD-BBC95AE56223}" type="slidenum">
              <a:rPr lang="en-US"/>
              <a:pPr/>
              <a:t>‹#›</a:t>
            </a:fld>
            <a:endParaRPr lang="en-US"/>
          </a:p>
        </p:txBody>
      </p:sp>
    </p:spTree>
    <p:extLst>
      <p:ext uri="{BB962C8B-B14F-4D97-AF65-F5344CB8AC3E}">
        <p14:creationId xmlns:p14="http://schemas.microsoft.com/office/powerpoint/2010/main" val="1693637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D11F0B-B97A-4978-B8C3-D541DD9657E3}" type="slidenum">
              <a:rPr lang="en-US"/>
              <a:pPr/>
              <a:t>‹#›</a:t>
            </a:fld>
            <a:endParaRPr lang="en-US"/>
          </a:p>
        </p:txBody>
      </p:sp>
    </p:spTree>
    <p:extLst>
      <p:ext uri="{BB962C8B-B14F-4D97-AF65-F5344CB8AC3E}">
        <p14:creationId xmlns:p14="http://schemas.microsoft.com/office/powerpoint/2010/main" val="109928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9F13B62-0B43-4EA3-96DC-4B06505593E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ravelblog.org/Photos/96494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med.uc.edu/labmanuals/ma/virtuallabs/HematopoiesisOverview/nucleoliSL177_xvid.mp4.mp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ebslideserver.uc.edu:82/@57/view.apml?u=guest&amp;p=gues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med.uc.edu/labmanuals/ma/virtuallabs/HematopoiesisOverview/nuclearshapeSL177_xvid.mp4.mp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ebslideserver.uc.edu:82/@57/view.apml?u=guest&amp;p=gues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med.uc.edu/labmanuals/ma/virtuallabs/HematopoiesisOverview/chromatinSL177_xvid.mp4.mp4"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ebslideserver.uc.edu:82/@57/view.apml?u=guest&amp;p=gues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med.uc.edu/labmanuals/ma/virtuallabs/HematopoiesisOverview/cytoplasmcolorneutrophilSL177_xvid.mp4.mp4" TargetMode="External"/><Relationship Id="rId7" Type="http://schemas.openxmlformats.org/officeDocument/2006/relationships/hyperlink" Target="http://med.uc.edu/labmanuals/ma/virtuallabs/HematopoiesisOverview/cytoplasmcolorerythrocytepart2SL177_xvid.mp4.mp4"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med.uc.edu/labmanuals/ma/virtuallabs/HematopoiesisOverview/cytoplasmcolorerythrocytepart1SL68_xvid.mp4.mp4" TargetMode="External"/><Relationship Id="rId5" Type="http://schemas.openxmlformats.org/officeDocument/2006/relationships/hyperlink" Target="http://webslideserver.uc.edu:82/@58/view.apml?u=guest&amp;p=guest" TargetMode="External"/><Relationship Id="rId4" Type="http://schemas.openxmlformats.org/officeDocument/2006/relationships/hyperlink" Target="http://webslideserver.uc.edu:82/@57/view.apml?u=guest&amp;p=gues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med.uc.edu/labmanuals/ma/virtuallabs/HematopoiesisOverview/neutrophilicgranulesSL177_xvid.mp4.mp4" TargetMode="External"/><Relationship Id="rId3" Type="http://schemas.openxmlformats.org/officeDocument/2006/relationships/hyperlink" Target="http://med.uc.edu/labmanuals/ma/virtuallabs/HematopoiesisOverview/nonspecificgranulesSL68_xvid.mp4.mp4" TargetMode="External"/><Relationship Id="rId7" Type="http://schemas.openxmlformats.org/officeDocument/2006/relationships/hyperlink" Target="http://med.uc.edu/labmanuals/ma/virtuallabs/HematopoiesisOverview/basophilicgranulesSL177_xvid.mp4.mp4"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med.uc.edu/labmanuals/ma/virtuallabs/HematopoiesisOverview/eosinophilicgranulesSL177_xvid.mp4.mp4" TargetMode="External"/><Relationship Id="rId5" Type="http://schemas.openxmlformats.org/officeDocument/2006/relationships/hyperlink" Target="http://webslideserver.uc.edu:82/@57/view.apml?u=guest&amp;p=guest" TargetMode="External"/><Relationship Id="rId4" Type="http://schemas.openxmlformats.org/officeDocument/2006/relationships/hyperlink" Target="http://webslideserver.uc.edu:82/@58/view.apml?u=guest&amp;p=gue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219200"/>
            <a:ext cx="7696200" cy="1323439"/>
          </a:xfrm>
          <a:prstGeom prst="rect">
            <a:avLst/>
          </a:prstGeom>
          <a:noFill/>
        </p:spPr>
        <p:txBody>
          <a:bodyPr wrap="square">
            <a:spAutoFit/>
          </a:bodyPr>
          <a:lstStyle/>
          <a:p>
            <a:pPr algn="ctr" fontAlgn="auto">
              <a:spcBef>
                <a:spcPts val="0"/>
              </a:spcBef>
              <a:spcAft>
                <a:spcPts val="0"/>
              </a:spcAft>
              <a:defRPr/>
            </a:pPr>
            <a:r>
              <a:rPr lang="en-US" sz="4000" dirty="0">
                <a:solidFill>
                  <a:srgbClr val="C00000"/>
                </a:solidFill>
                <a:latin typeface="+mn-lt"/>
              </a:rPr>
              <a:t>Hematopoiesis Overview</a:t>
            </a:r>
          </a:p>
          <a:p>
            <a:pPr algn="ctr" fontAlgn="auto">
              <a:spcBef>
                <a:spcPts val="0"/>
              </a:spcBef>
              <a:spcAft>
                <a:spcPts val="0"/>
              </a:spcAft>
              <a:defRPr/>
            </a:pPr>
            <a:r>
              <a:rPr lang="en-US" sz="4000" dirty="0">
                <a:solidFill>
                  <a:srgbClr val="C00000"/>
                </a:solidFill>
                <a:latin typeface="Chiller" pitchFamily="82" charset="0"/>
              </a:rPr>
              <a:t>Digital Laboratory</a:t>
            </a:r>
          </a:p>
        </p:txBody>
      </p:sp>
      <p:sp>
        <p:nvSpPr>
          <p:cNvPr id="15362" name="TextBox 2"/>
          <p:cNvSpPr txBox="1">
            <a:spLocks noChangeArrowheads="1"/>
          </p:cNvSpPr>
          <p:nvPr/>
        </p:nvSpPr>
        <p:spPr bwMode="auto">
          <a:xfrm>
            <a:off x="152400" y="2979019"/>
            <a:ext cx="8839200" cy="461963"/>
          </a:xfrm>
          <a:prstGeom prst="rect">
            <a:avLst/>
          </a:prstGeom>
          <a:noFill/>
          <a:ln w="9525">
            <a:noFill/>
            <a:miter lim="800000"/>
            <a:headEnd/>
            <a:tailEnd/>
          </a:ln>
        </p:spPr>
        <p:txBody>
          <a:bodyPr>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sp>
        <p:nvSpPr>
          <p:cNvPr id="2" name="TextBox 1"/>
          <p:cNvSpPr txBox="1"/>
          <p:nvPr/>
        </p:nvSpPr>
        <p:spPr>
          <a:xfrm>
            <a:off x="136097" y="4191000"/>
            <a:ext cx="5638800" cy="954107"/>
          </a:xfrm>
          <a:prstGeom prst="rect">
            <a:avLst/>
          </a:prstGeom>
          <a:noFill/>
        </p:spPr>
        <p:txBody>
          <a:bodyPr wrap="square" rtlCol="0">
            <a:spAutoFit/>
          </a:bodyPr>
          <a:lstStyle/>
          <a:p>
            <a:r>
              <a:rPr lang="en-US" sz="2800" b="1" dirty="0">
                <a:solidFill>
                  <a:schemeClr val="accent3">
                    <a:lumMod val="50000"/>
                  </a:schemeClr>
                </a:solidFill>
                <a:latin typeface="Bradley Hand ITC" pitchFamily="66" charset="0"/>
              </a:rPr>
              <a:t>This module will take approximately 75 minutes to complete.</a:t>
            </a:r>
          </a:p>
        </p:txBody>
      </p:sp>
      <p:pic>
        <p:nvPicPr>
          <p:cNvPr id="1026" name="Picture 2" descr="Preparing Sheep Testicl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1524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5319" y="4164531"/>
            <a:ext cx="3126281" cy="2269331"/>
          </a:xfrm>
          <a:prstGeom prst="rect">
            <a:avLst/>
          </a:prstGeom>
        </p:spPr>
      </p:pic>
    </p:spTree>
    <p:extLst>
      <p:ext uri="{BB962C8B-B14F-4D97-AF65-F5344CB8AC3E}">
        <p14:creationId xmlns:p14="http://schemas.microsoft.com/office/powerpoint/2010/main" val="242214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26916" y="1524000"/>
            <a:ext cx="2544287"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NUCLEOLI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11"/>
          <p:cNvPicPr>
            <a:picLocks noChangeAspect="1" noChangeArrowheads="1"/>
          </p:cNvPicPr>
          <p:nvPr/>
        </p:nvPicPr>
        <p:blipFill>
          <a:blip r:embed="rId2">
            <a:extLst>
              <a:ext uri="{28A0092B-C50C-407E-A947-70E740481C1C}">
                <a14:useLocalDpi xmlns:a14="http://schemas.microsoft.com/office/drawing/2010/main" val="0"/>
              </a:ext>
            </a:extLst>
          </a:blip>
          <a:srcRect l="43750" t="29167" r="21875" b="37500"/>
          <a:stretch>
            <a:fillRect/>
          </a:stretch>
        </p:blipFill>
        <p:spPr bwMode="auto">
          <a:xfrm>
            <a:off x="914400" y="4343400"/>
            <a:ext cx="3429000" cy="249396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6"/>
          <p:cNvPicPr>
            <a:picLocks noChangeAspect="1" noChangeArrowheads="1"/>
          </p:cNvPicPr>
          <p:nvPr/>
        </p:nvPicPr>
        <p:blipFill>
          <a:blip r:embed="rId3">
            <a:extLst>
              <a:ext uri="{28A0092B-C50C-407E-A947-70E740481C1C}">
                <a14:useLocalDpi xmlns:a14="http://schemas.microsoft.com/office/drawing/2010/main" val="0"/>
              </a:ext>
            </a:extLst>
          </a:blip>
          <a:srcRect l="21875" t="16667" r="53125" b="50000"/>
          <a:stretch>
            <a:fillRect/>
          </a:stretch>
        </p:blipFill>
        <p:spPr bwMode="auto">
          <a:xfrm>
            <a:off x="4419600" y="1981200"/>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7"/>
          <p:cNvPicPr>
            <a:picLocks noChangeAspect="1" noChangeArrowheads="1"/>
          </p:cNvPicPr>
          <p:nvPr/>
        </p:nvPicPr>
        <p:blipFill>
          <a:blip r:embed="rId4">
            <a:extLst>
              <a:ext uri="{28A0092B-C50C-407E-A947-70E740481C1C}">
                <a14:useLocalDpi xmlns:a14="http://schemas.microsoft.com/office/drawing/2010/main" val="0"/>
              </a:ext>
            </a:extLst>
          </a:blip>
          <a:srcRect l="39999" t="38667" r="35001" b="34666"/>
          <a:stretch>
            <a:fillRect/>
          </a:stretch>
        </p:blipFill>
        <p:spPr bwMode="auto">
          <a:xfrm>
            <a:off x="533400" y="2286000"/>
            <a:ext cx="3124200" cy="249872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14"/>
          <p:cNvPicPr>
            <a:picLocks noChangeAspect="1" noChangeArrowheads="1"/>
          </p:cNvPicPr>
          <p:nvPr/>
        </p:nvPicPr>
        <p:blipFill>
          <a:blip r:embed="rId5">
            <a:extLst>
              <a:ext uri="{28A0092B-C50C-407E-A947-70E740481C1C}">
                <a14:useLocalDpi xmlns:a14="http://schemas.microsoft.com/office/drawing/2010/main" val="0"/>
              </a:ext>
            </a:extLst>
          </a:blip>
          <a:srcRect l="37500" t="20833" r="37500" b="41667"/>
          <a:stretch>
            <a:fillRect/>
          </a:stretch>
        </p:blipFill>
        <p:spPr bwMode="auto">
          <a:xfrm>
            <a:off x="6019800" y="3657600"/>
            <a:ext cx="2844800" cy="3200400"/>
          </a:xfrm>
          <a:prstGeom prst="rect">
            <a:avLst/>
          </a:prstGeom>
          <a:noFill/>
          <a:extLst>
            <a:ext uri="{909E8E84-426E-40DD-AFC4-6F175D3DCCD1}">
              <a14:hiddenFill xmlns:a14="http://schemas.microsoft.com/office/drawing/2010/main">
                <a:solidFill>
                  <a:srgbClr val="FFFFFF"/>
                </a:solidFill>
              </a14:hiddenFill>
            </a:ext>
          </a:extLst>
        </p:spPr>
      </p:pic>
      <p:grpSp>
        <p:nvGrpSpPr>
          <p:cNvPr id="8215" name="Group 23"/>
          <p:cNvGrpSpPr>
            <a:grpSpLocks/>
          </p:cNvGrpSpPr>
          <p:nvPr/>
        </p:nvGrpSpPr>
        <p:grpSpPr bwMode="auto">
          <a:xfrm>
            <a:off x="1781175" y="2505075"/>
            <a:ext cx="5915025" cy="4124325"/>
            <a:chOff x="1122" y="1386"/>
            <a:chExt cx="3726" cy="2598"/>
          </a:xfrm>
        </p:grpSpPr>
        <p:sp>
          <p:nvSpPr>
            <p:cNvPr id="8205" name="Line 13"/>
            <p:cNvSpPr>
              <a:spLocks noChangeShapeType="1"/>
            </p:cNvSpPr>
            <p:nvPr/>
          </p:nvSpPr>
          <p:spPr bwMode="auto">
            <a:xfrm flipH="1">
              <a:off x="3419" y="1544"/>
              <a:ext cx="96" cy="48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6" name="Line 14"/>
            <p:cNvSpPr>
              <a:spLocks noChangeShapeType="1"/>
            </p:cNvSpPr>
            <p:nvPr/>
          </p:nvSpPr>
          <p:spPr bwMode="auto">
            <a:xfrm flipH="1">
              <a:off x="1444" y="1669"/>
              <a:ext cx="96" cy="48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Line 15"/>
            <p:cNvSpPr>
              <a:spLocks noChangeShapeType="1"/>
            </p:cNvSpPr>
            <p:nvPr/>
          </p:nvSpPr>
          <p:spPr bwMode="auto">
            <a:xfrm flipV="1">
              <a:off x="4272" y="3456"/>
              <a:ext cx="414" cy="52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8" name="Line 16"/>
            <p:cNvSpPr>
              <a:spLocks noChangeShapeType="1"/>
            </p:cNvSpPr>
            <p:nvPr/>
          </p:nvSpPr>
          <p:spPr bwMode="auto">
            <a:xfrm flipH="1">
              <a:off x="4752" y="2880"/>
              <a:ext cx="96" cy="48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9" name="Line 17"/>
            <p:cNvSpPr>
              <a:spLocks noChangeShapeType="1"/>
            </p:cNvSpPr>
            <p:nvPr/>
          </p:nvSpPr>
          <p:spPr bwMode="auto">
            <a:xfrm flipH="1">
              <a:off x="1632" y="2700"/>
              <a:ext cx="96" cy="48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Line 18"/>
            <p:cNvSpPr>
              <a:spLocks noChangeShapeType="1"/>
            </p:cNvSpPr>
            <p:nvPr/>
          </p:nvSpPr>
          <p:spPr bwMode="auto">
            <a:xfrm flipV="1">
              <a:off x="1446" y="3288"/>
              <a:ext cx="150" cy="48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1" name="Line 19"/>
            <p:cNvSpPr>
              <a:spLocks noChangeShapeType="1"/>
            </p:cNvSpPr>
            <p:nvPr/>
          </p:nvSpPr>
          <p:spPr bwMode="auto">
            <a:xfrm flipV="1">
              <a:off x="1122" y="1962"/>
              <a:ext cx="96" cy="64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2" name="Line 20"/>
            <p:cNvSpPr>
              <a:spLocks noChangeShapeType="1"/>
            </p:cNvSpPr>
            <p:nvPr/>
          </p:nvSpPr>
          <p:spPr bwMode="auto">
            <a:xfrm flipH="1">
              <a:off x="1236" y="1386"/>
              <a:ext cx="96" cy="48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3" name="Line 21"/>
            <p:cNvSpPr>
              <a:spLocks noChangeShapeType="1"/>
            </p:cNvSpPr>
            <p:nvPr/>
          </p:nvSpPr>
          <p:spPr bwMode="auto">
            <a:xfrm flipV="1">
              <a:off x="1278" y="2238"/>
              <a:ext cx="144" cy="42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4" name="Line 22"/>
            <p:cNvSpPr>
              <a:spLocks noChangeShapeType="1"/>
            </p:cNvSpPr>
            <p:nvPr/>
          </p:nvSpPr>
          <p:spPr bwMode="auto">
            <a:xfrm flipV="1">
              <a:off x="3225" y="2160"/>
              <a:ext cx="162" cy="5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Rectangle 20"/>
          <p:cNvSpPr/>
          <p:nvPr/>
        </p:nvSpPr>
        <p:spPr>
          <a:xfrm>
            <a:off x="3035776" y="-6417"/>
            <a:ext cx="2544287"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NUCLEOLI</a:t>
            </a:r>
          </a:p>
        </p:txBody>
      </p:sp>
      <p:sp>
        <p:nvSpPr>
          <p:cNvPr id="8197" name="Rectangle 5"/>
          <p:cNvSpPr>
            <a:spLocks noChangeArrowheads="1"/>
          </p:cNvSpPr>
          <p:nvPr/>
        </p:nvSpPr>
        <p:spPr bwMode="auto">
          <a:xfrm>
            <a:off x="11831" y="503878"/>
            <a:ext cx="8915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b="1" dirty="0"/>
              <a:t>presence or absence of nucleoli</a:t>
            </a:r>
            <a:r>
              <a:rPr lang="en-US" dirty="0"/>
              <a:t> – Cells in the earliest recognizable stages of blood cell development have nucleoli.  With hematologic stains, these nucleoli appear as  </a:t>
            </a:r>
            <a:r>
              <a:rPr lang="en-US" b="1" i="1" dirty="0"/>
              <a:t>pale spots in a darker nuclear background</a:t>
            </a:r>
            <a:r>
              <a:rPr lang="en-US" dirty="0"/>
              <a:t>; 1-3/nucleus may be apparent.  Note that with histological stains you are familiar with thus far, nucleoli were seen as dark densities within a pale, euchromatic nucleus….the opposite is true here.</a:t>
            </a:r>
          </a:p>
        </p:txBody>
      </p:sp>
      <p:sp>
        <p:nvSpPr>
          <p:cNvPr id="2" name="TextBox 1"/>
          <p:cNvSpPr txBox="1"/>
          <p:nvPr/>
        </p:nvSpPr>
        <p:spPr>
          <a:xfrm>
            <a:off x="7391400" y="1676400"/>
            <a:ext cx="1752600" cy="2031325"/>
          </a:xfrm>
          <a:prstGeom prst="rect">
            <a:avLst/>
          </a:prstGeom>
          <a:noFill/>
        </p:spPr>
        <p:txBody>
          <a:bodyPr wrap="square" rtlCol="0">
            <a:spAutoFit/>
          </a:bodyPr>
          <a:lstStyle/>
          <a:p>
            <a:r>
              <a:rPr lang="en-US" b="1" dirty="0">
                <a:solidFill>
                  <a:srgbClr val="0070C0"/>
                </a:solidFill>
                <a:latin typeface="Tempus Sans ITC" pitchFamily="82" charset="0"/>
              </a:rPr>
              <a:t>Advance slide to see arrows on nucleoli…I suggest toggling back and forth a few times.</a:t>
            </a:r>
          </a:p>
        </p:txBody>
      </p:sp>
      <p:sp>
        <p:nvSpPr>
          <p:cNvPr id="20" name="TextBox 19"/>
          <p:cNvSpPr txBox="1"/>
          <p:nvPr/>
        </p:nvSpPr>
        <p:spPr>
          <a:xfrm>
            <a:off x="4423910" y="5077361"/>
            <a:ext cx="1595889" cy="1323439"/>
          </a:xfrm>
          <a:prstGeom prst="rect">
            <a:avLst/>
          </a:prstGeom>
          <a:noFill/>
        </p:spPr>
        <p:txBody>
          <a:bodyPr wrap="square" rtlCol="0">
            <a:spAutoFit/>
          </a:bodyPr>
          <a:lstStyle/>
          <a:p>
            <a:r>
              <a:rPr lang="en-US" sz="2000" b="1" dirty="0">
                <a:solidFill>
                  <a:schemeClr val="accent2">
                    <a:lumMod val="50000"/>
                  </a:schemeClr>
                </a:solidFill>
                <a:latin typeface="Tempus Sans ITC" pitchFamily="82" charset="0"/>
              </a:rPr>
              <a:t>Note:  not all possible nucleoli are indicated.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3051016" y="1726494"/>
            <a:ext cx="2707719"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nucleoli – SL177</a:t>
            </a:r>
            <a:endParaRPr lang="en-US" dirty="0">
              <a:latin typeface="Calibri" pitchFamily="34" charset="0"/>
            </a:endParaRPr>
          </a:p>
        </p:txBody>
      </p:sp>
      <p:sp>
        <p:nvSpPr>
          <p:cNvPr id="37891" name="TextBox 4"/>
          <p:cNvSpPr txBox="1">
            <a:spLocks noChangeArrowheads="1"/>
          </p:cNvSpPr>
          <p:nvPr/>
        </p:nvSpPr>
        <p:spPr bwMode="auto">
          <a:xfrm>
            <a:off x="3084409" y="5791200"/>
            <a:ext cx="2422956" cy="830997"/>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177</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nucleoli</a:t>
            </a:r>
          </a:p>
        </p:txBody>
      </p:sp>
      <p:sp>
        <p:nvSpPr>
          <p:cNvPr id="10" name="Rectangle 9"/>
          <p:cNvSpPr/>
          <p:nvPr/>
        </p:nvSpPr>
        <p:spPr>
          <a:xfrm>
            <a:off x="3035776" y="-6417"/>
            <a:ext cx="2544287"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NUCLEOLI</a:t>
            </a:r>
          </a:p>
        </p:txBody>
      </p:sp>
    </p:spTree>
    <p:extLst>
      <p:ext uri="{BB962C8B-B14F-4D97-AF65-F5344CB8AC3E}">
        <p14:creationId xmlns:p14="http://schemas.microsoft.com/office/powerpoint/2010/main" val="425179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057400"/>
            <a:ext cx="416011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NUCLEAR SHAPE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1" name="Picture 9" descr="12"/>
          <p:cNvPicPr>
            <a:picLocks noChangeAspect="1" noChangeArrowheads="1"/>
          </p:cNvPicPr>
          <p:nvPr/>
        </p:nvPicPr>
        <p:blipFill>
          <a:blip r:embed="rId2">
            <a:extLst>
              <a:ext uri="{28A0092B-C50C-407E-A947-70E740481C1C}">
                <a14:useLocalDpi xmlns:a14="http://schemas.microsoft.com/office/drawing/2010/main" val="0"/>
              </a:ext>
            </a:extLst>
          </a:blip>
          <a:srcRect l="8333" t="28125" r="33333" b="40625"/>
          <a:stretch>
            <a:fillRect/>
          </a:stretch>
        </p:blipFill>
        <p:spPr bwMode="auto">
          <a:xfrm>
            <a:off x="152400" y="1447800"/>
            <a:ext cx="4419600" cy="3157538"/>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14"/>
          <p:cNvPicPr>
            <a:picLocks noChangeAspect="1" noChangeArrowheads="1"/>
          </p:cNvPicPr>
          <p:nvPr/>
        </p:nvPicPr>
        <p:blipFill>
          <a:blip r:embed="rId3">
            <a:extLst>
              <a:ext uri="{28A0092B-C50C-407E-A947-70E740481C1C}">
                <a14:useLocalDpi xmlns:a14="http://schemas.microsoft.com/office/drawing/2010/main" val="0"/>
              </a:ext>
            </a:extLst>
          </a:blip>
          <a:srcRect l="37500" t="20833" r="37500" b="41667"/>
          <a:stretch>
            <a:fillRect/>
          </a:stretch>
        </p:blipFill>
        <p:spPr bwMode="auto">
          <a:xfrm>
            <a:off x="5791200" y="1143000"/>
            <a:ext cx="28448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8"/>
          <p:cNvPicPr>
            <a:picLocks noChangeAspect="1" noChangeArrowheads="1"/>
          </p:cNvPicPr>
          <p:nvPr/>
        </p:nvPicPr>
        <p:blipFill>
          <a:blip r:embed="rId4">
            <a:extLst>
              <a:ext uri="{28A0092B-C50C-407E-A947-70E740481C1C}">
                <a14:useLocalDpi xmlns:a14="http://schemas.microsoft.com/office/drawing/2010/main" val="0"/>
              </a:ext>
            </a:extLst>
          </a:blip>
          <a:srcRect l="35001" t="16000" r="30000" b="54666"/>
          <a:stretch>
            <a:fillRect/>
          </a:stretch>
        </p:blipFill>
        <p:spPr bwMode="auto">
          <a:xfrm>
            <a:off x="3276600" y="3792538"/>
            <a:ext cx="4876800" cy="3065462"/>
          </a:xfrm>
          <a:prstGeom prst="rect">
            <a:avLst/>
          </a:prstGeom>
          <a:noFill/>
          <a:extLst>
            <a:ext uri="{909E8E84-426E-40DD-AFC4-6F175D3DCCD1}">
              <a14:hiddenFill xmlns:a14="http://schemas.microsoft.com/office/drawing/2010/main">
                <a:solidFill>
                  <a:srgbClr val="FFFFFF"/>
                </a:solidFill>
              </a14:hiddenFill>
            </a:ext>
          </a:extLst>
        </p:spPr>
      </p:pic>
      <p:grpSp>
        <p:nvGrpSpPr>
          <p:cNvPr id="23574" name="Group 22"/>
          <p:cNvGrpSpPr>
            <a:grpSpLocks/>
          </p:cNvGrpSpPr>
          <p:nvPr/>
        </p:nvGrpSpPr>
        <p:grpSpPr bwMode="auto">
          <a:xfrm>
            <a:off x="1181100" y="1431925"/>
            <a:ext cx="7900988" cy="5049838"/>
            <a:chOff x="744" y="902"/>
            <a:chExt cx="4977" cy="3181"/>
          </a:xfrm>
        </p:grpSpPr>
        <p:sp>
          <p:nvSpPr>
            <p:cNvPr id="23563" name="Line 11"/>
            <p:cNvSpPr>
              <a:spLocks noChangeShapeType="1"/>
            </p:cNvSpPr>
            <p:nvPr/>
          </p:nvSpPr>
          <p:spPr bwMode="auto">
            <a:xfrm flipH="1">
              <a:off x="4778" y="902"/>
              <a:ext cx="96" cy="48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4" name="Line 12"/>
            <p:cNvSpPr>
              <a:spLocks noChangeShapeType="1"/>
            </p:cNvSpPr>
            <p:nvPr/>
          </p:nvSpPr>
          <p:spPr bwMode="auto">
            <a:xfrm flipH="1" flipV="1">
              <a:off x="1879" y="1990"/>
              <a:ext cx="492" cy="29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5" name="Line 13"/>
            <p:cNvSpPr>
              <a:spLocks noChangeShapeType="1"/>
            </p:cNvSpPr>
            <p:nvPr/>
          </p:nvSpPr>
          <p:spPr bwMode="auto">
            <a:xfrm flipH="1" flipV="1">
              <a:off x="3537" y="3576"/>
              <a:ext cx="609" cy="50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6" name="Line 14"/>
            <p:cNvSpPr>
              <a:spLocks noChangeShapeType="1"/>
            </p:cNvSpPr>
            <p:nvPr/>
          </p:nvSpPr>
          <p:spPr bwMode="auto">
            <a:xfrm flipH="1">
              <a:off x="3390" y="2328"/>
              <a:ext cx="96" cy="48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7" name="Line 15"/>
            <p:cNvSpPr>
              <a:spLocks noChangeShapeType="1"/>
            </p:cNvSpPr>
            <p:nvPr/>
          </p:nvSpPr>
          <p:spPr bwMode="auto">
            <a:xfrm flipH="1" flipV="1">
              <a:off x="3674" y="3185"/>
              <a:ext cx="592" cy="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8" name="Line 16"/>
            <p:cNvSpPr>
              <a:spLocks noChangeShapeType="1"/>
            </p:cNvSpPr>
            <p:nvPr/>
          </p:nvSpPr>
          <p:spPr bwMode="auto">
            <a:xfrm flipV="1">
              <a:off x="2799" y="3560"/>
              <a:ext cx="330" cy="42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9" name="Line 17"/>
            <p:cNvSpPr>
              <a:spLocks noChangeShapeType="1"/>
            </p:cNvSpPr>
            <p:nvPr/>
          </p:nvSpPr>
          <p:spPr bwMode="auto">
            <a:xfrm flipV="1">
              <a:off x="744" y="2049"/>
              <a:ext cx="600" cy="39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0" name="Line 18"/>
            <p:cNvSpPr>
              <a:spLocks noChangeShapeType="1"/>
            </p:cNvSpPr>
            <p:nvPr/>
          </p:nvSpPr>
          <p:spPr bwMode="auto">
            <a:xfrm flipH="1">
              <a:off x="1635" y="1047"/>
              <a:ext cx="96" cy="48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1" name="Line 19"/>
            <p:cNvSpPr>
              <a:spLocks noChangeShapeType="1"/>
            </p:cNvSpPr>
            <p:nvPr/>
          </p:nvSpPr>
          <p:spPr bwMode="auto">
            <a:xfrm flipH="1" flipV="1">
              <a:off x="5067" y="1887"/>
              <a:ext cx="654" cy="17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2" name="Line 20"/>
            <p:cNvSpPr>
              <a:spLocks noChangeShapeType="1"/>
            </p:cNvSpPr>
            <p:nvPr/>
          </p:nvSpPr>
          <p:spPr bwMode="auto">
            <a:xfrm flipV="1">
              <a:off x="3669" y="1851"/>
              <a:ext cx="714" cy="11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 name="Rectangle 18"/>
          <p:cNvSpPr/>
          <p:nvPr/>
        </p:nvSpPr>
        <p:spPr>
          <a:xfrm>
            <a:off x="2286000" y="0"/>
            <a:ext cx="416011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NUCLEAR SHAPE</a:t>
            </a:r>
          </a:p>
        </p:txBody>
      </p:sp>
      <p:sp>
        <p:nvSpPr>
          <p:cNvPr id="23556" name="Rectangle 4"/>
          <p:cNvSpPr>
            <a:spLocks noChangeArrowheads="1"/>
          </p:cNvSpPr>
          <p:nvPr/>
        </p:nvSpPr>
        <p:spPr bwMode="auto">
          <a:xfrm>
            <a:off x="53938" y="466635"/>
            <a:ext cx="8915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dirty="0"/>
              <a:t>In the early stages of all lineages of developing white blood cells, nuclei tend to be large and round. In the early stages below, the nuclear envelope is indicated by the tips of the red arrows.  You may observe some irregularities caused by impinging adjacent cells and/or tissue preparation.  </a:t>
            </a:r>
          </a:p>
        </p:txBody>
      </p:sp>
      <p:sp>
        <p:nvSpPr>
          <p:cNvPr id="20" name="TextBox 19"/>
          <p:cNvSpPr txBox="1"/>
          <p:nvPr/>
        </p:nvSpPr>
        <p:spPr>
          <a:xfrm>
            <a:off x="4511638" y="1762393"/>
            <a:ext cx="1488206" cy="1015663"/>
          </a:xfrm>
          <a:prstGeom prst="rect">
            <a:avLst/>
          </a:prstGeom>
          <a:noFill/>
        </p:spPr>
        <p:txBody>
          <a:bodyPr wrap="square" rtlCol="0">
            <a:spAutoFit/>
          </a:bodyPr>
          <a:lstStyle/>
          <a:p>
            <a:r>
              <a:rPr lang="en-US" sz="2000" b="1" dirty="0">
                <a:solidFill>
                  <a:srgbClr val="0070C0"/>
                </a:solidFill>
                <a:latin typeface="Tempus Sans ITC" pitchFamily="82" charset="0"/>
              </a:rPr>
              <a:t>Advance slide to see arrows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76200" y="547688"/>
            <a:ext cx="89154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dirty="0"/>
              <a:t>All recognizable cells in the red blood cell (RBC) lineage maintain a round shaped-nucleus during maturation, though the nuclei become significantly smaller.  For example, the cell marked A is the earliest RBC precursor, and the cell marked D is the latest nucleated RBC precursor.  B and C are intermediates.  Again, the nuclear envelope is indicated by the tips of the arrows.</a:t>
            </a:r>
          </a:p>
        </p:txBody>
      </p:sp>
      <p:pic>
        <p:nvPicPr>
          <p:cNvPr id="24582" name="Picture 6" descr="5"/>
          <p:cNvPicPr>
            <a:picLocks noChangeAspect="1" noChangeArrowheads="1"/>
          </p:cNvPicPr>
          <p:nvPr/>
        </p:nvPicPr>
        <p:blipFill>
          <a:blip r:embed="rId2">
            <a:extLst>
              <a:ext uri="{28A0092B-C50C-407E-A947-70E740481C1C}">
                <a14:useLocalDpi xmlns:a14="http://schemas.microsoft.com/office/drawing/2010/main" val="0"/>
              </a:ext>
            </a:extLst>
          </a:blip>
          <a:srcRect l="28125" t="20833" r="15625" b="8333"/>
          <a:stretch>
            <a:fillRect/>
          </a:stretch>
        </p:blipFill>
        <p:spPr bwMode="auto">
          <a:xfrm>
            <a:off x="0" y="2268537"/>
            <a:ext cx="4724400" cy="4464050"/>
          </a:xfrm>
          <a:prstGeom prst="rect">
            <a:avLst/>
          </a:prstGeom>
          <a:noFill/>
          <a:extLst>
            <a:ext uri="{909E8E84-426E-40DD-AFC4-6F175D3DCCD1}">
              <a14:hiddenFill xmlns:a14="http://schemas.microsoft.com/office/drawing/2010/main">
                <a:solidFill>
                  <a:srgbClr val="FFFFFF"/>
                </a:solidFill>
              </a14:hiddenFill>
            </a:ext>
          </a:extLst>
        </p:spPr>
      </p:pic>
      <p:grpSp>
        <p:nvGrpSpPr>
          <p:cNvPr id="24584" name="Group 8"/>
          <p:cNvGrpSpPr>
            <a:grpSpLocks/>
          </p:cNvGrpSpPr>
          <p:nvPr/>
        </p:nvGrpSpPr>
        <p:grpSpPr bwMode="auto">
          <a:xfrm>
            <a:off x="4648200" y="2344737"/>
            <a:ext cx="4495800" cy="4386263"/>
            <a:chOff x="3349" y="1968"/>
            <a:chExt cx="2411" cy="2352"/>
          </a:xfrm>
        </p:grpSpPr>
        <p:pic>
          <p:nvPicPr>
            <p:cNvPr id="24581" name="Picture 5" descr="12"/>
            <p:cNvPicPr>
              <a:picLocks noChangeAspect="1" noChangeArrowheads="1"/>
            </p:cNvPicPr>
            <p:nvPr/>
          </p:nvPicPr>
          <p:blipFill>
            <a:blip r:embed="rId3">
              <a:extLst>
                <a:ext uri="{28A0092B-C50C-407E-A947-70E740481C1C}">
                  <a14:useLocalDpi xmlns:a14="http://schemas.microsoft.com/office/drawing/2010/main" val="0"/>
                </a:ext>
              </a:extLst>
            </a:blip>
            <a:srcRect l="10753" t="33807" r="5376" b="4839"/>
            <a:stretch>
              <a:fillRect/>
            </a:stretch>
          </p:blipFill>
          <p:spPr bwMode="auto">
            <a:xfrm>
              <a:off x="3349" y="1968"/>
              <a:ext cx="2411" cy="2352"/>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7" descr="12"/>
            <p:cNvPicPr>
              <a:picLocks noChangeAspect="1" noChangeArrowheads="1"/>
            </p:cNvPicPr>
            <p:nvPr/>
          </p:nvPicPr>
          <p:blipFill>
            <a:blip r:embed="rId3">
              <a:extLst>
                <a:ext uri="{28A0092B-C50C-407E-A947-70E740481C1C}">
                  <a14:useLocalDpi xmlns:a14="http://schemas.microsoft.com/office/drawing/2010/main" val="0"/>
                </a:ext>
              </a:extLst>
            </a:blip>
            <a:srcRect l="44148" r="19116" b="79967"/>
            <a:stretch>
              <a:fillRect/>
            </a:stretch>
          </p:blipFill>
          <p:spPr bwMode="auto">
            <a:xfrm>
              <a:off x="4608" y="1968"/>
              <a:ext cx="1056" cy="768"/>
            </a:xfrm>
            <a:prstGeom prst="rect">
              <a:avLst/>
            </a:prstGeom>
            <a:noFill/>
            <a:extLst>
              <a:ext uri="{909E8E84-426E-40DD-AFC4-6F175D3DCCD1}">
                <a14:hiddenFill xmlns:a14="http://schemas.microsoft.com/office/drawing/2010/main">
                  <a:solidFill>
                    <a:srgbClr val="FFFFFF"/>
                  </a:solidFill>
                </a14:hiddenFill>
              </a:ext>
            </a:extLst>
          </p:spPr>
        </p:pic>
      </p:grpSp>
      <p:sp>
        <p:nvSpPr>
          <p:cNvPr id="24586" name="Line 10"/>
          <p:cNvSpPr>
            <a:spLocks noChangeShapeType="1"/>
          </p:cNvSpPr>
          <p:nvPr/>
        </p:nvSpPr>
        <p:spPr bwMode="auto">
          <a:xfrm flipH="1">
            <a:off x="5172075" y="2012950"/>
            <a:ext cx="173038" cy="6111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7" name="Line 11"/>
          <p:cNvSpPr>
            <a:spLocks noChangeShapeType="1"/>
          </p:cNvSpPr>
          <p:nvPr/>
        </p:nvSpPr>
        <p:spPr bwMode="auto">
          <a:xfrm flipH="1" flipV="1">
            <a:off x="4224338" y="3954462"/>
            <a:ext cx="781050" cy="4714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8" name="Line 12"/>
          <p:cNvSpPr>
            <a:spLocks noChangeShapeType="1"/>
          </p:cNvSpPr>
          <p:nvPr/>
        </p:nvSpPr>
        <p:spPr bwMode="auto">
          <a:xfrm flipH="1" flipV="1">
            <a:off x="8259763" y="3378200"/>
            <a:ext cx="449262" cy="77311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9" name="Line 13"/>
          <p:cNvSpPr>
            <a:spLocks noChangeShapeType="1"/>
          </p:cNvSpPr>
          <p:nvPr/>
        </p:nvSpPr>
        <p:spPr bwMode="auto">
          <a:xfrm flipH="1">
            <a:off x="1712913" y="2714625"/>
            <a:ext cx="15240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0" name="Line 14"/>
          <p:cNvSpPr>
            <a:spLocks noChangeShapeType="1"/>
          </p:cNvSpPr>
          <p:nvPr/>
        </p:nvSpPr>
        <p:spPr bwMode="auto">
          <a:xfrm>
            <a:off x="5981700" y="4557712"/>
            <a:ext cx="777875" cy="1285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1" name="Line 15"/>
          <p:cNvSpPr>
            <a:spLocks noChangeShapeType="1"/>
          </p:cNvSpPr>
          <p:nvPr/>
        </p:nvSpPr>
        <p:spPr bwMode="auto">
          <a:xfrm flipH="1">
            <a:off x="8293100" y="2335212"/>
            <a:ext cx="395288" cy="64611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2" name="Line 16"/>
          <p:cNvSpPr>
            <a:spLocks noChangeShapeType="1"/>
          </p:cNvSpPr>
          <p:nvPr/>
        </p:nvSpPr>
        <p:spPr bwMode="auto">
          <a:xfrm flipV="1">
            <a:off x="415925" y="3952875"/>
            <a:ext cx="952500" cy="6191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3" name="Line 17"/>
          <p:cNvSpPr>
            <a:spLocks noChangeShapeType="1"/>
          </p:cNvSpPr>
          <p:nvPr/>
        </p:nvSpPr>
        <p:spPr bwMode="auto">
          <a:xfrm>
            <a:off x="3319463" y="3354387"/>
            <a:ext cx="620712" cy="3889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4" name="Line 18"/>
          <p:cNvSpPr>
            <a:spLocks noChangeShapeType="1"/>
          </p:cNvSpPr>
          <p:nvPr/>
        </p:nvSpPr>
        <p:spPr bwMode="auto">
          <a:xfrm flipH="1">
            <a:off x="7369175" y="4132262"/>
            <a:ext cx="501650" cy="35877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5" name="Line 19"/>
          <p:cNvSpPr>
            <a:spLocks noChangeShapeType="1"/>
          </p:cNvSpPr>
          <p:nvPr/>
        </p:nvSpPr>
        <p:spPr bwMode="auto">
          <a:xfrm flipV="1">
            <a:off x="3856038" y="2827337"/>
            <a:ext cx="1133475" cy="1857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6" name="Text Box 20"/>
          <p:cNvSpPr txBox="1">
            <a:spLocks noChangeArrowheads="1"/>
          </p:cNvSpPr>
          <p:nvPr/>
        </p:nvSpPr>
        <p:spPr bwMode="auto">
          <a:xfrm>
            <a:off x="7842250" y="383222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A</a:t>
            </a:r>
          </a:p>
        </p:txBody>
      </p:sp>
      <p:sp>
        <p:nvSpPr>
          <p:cNvPr id="24597" name="Text Box 21"/>
          <p:cNvSpPr txBox="1">
            <a:spLocks noChangeArrowheads="1"/>
          </p:cNvSpPr>
          <p:nvPr/>
        </p:nvSpPr>
        <p:spPr bwMode="auto">
          <a:xfrm>
            <a:off x="1739900" y="2300287"/>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B</a:t>
            </a:r>
          </a:p>
        </p:txBody>
      </p:sp>
      <p:sp>
        <p:nvSpPr>
          <p:cNvPr id="24598" name="Text Box 22"/>
          <p:cNvSpPr txBox="1">
            <a:spLocks noChangeArrowheads="1"/>
          </p:cNvSpPr>
          <p:nvPr/>
        </p:nvSpPr>
        <p:spPr bwMode="auto">
          <a:xfrm>
            <a:off x="8607425" y="191452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C</a:t>
            </a:r>
          </a:p>
        </p:txBody>
      </p:sp>
      <p:sp>
        <p:nvSpPr>
          <p:cNvPr id="24599" name="Text Box 23"/>
          <p:cNvSpPr txBox="1">
            <a:spLocks noChangeArrowheads="1"/>
          </p:cNvSpPr>
          <p:nvPr/>
        </p:nvSpPr>
        <p:spPr bwMode="auto">
          <a:xfrm>
            <a:off x="3003550" y="3001962"/>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D</a:t>
            </a:r>
          </a:p>
        </p:txBody>
      </p:sp>
      <p:sp>
        <p:nvSpPr>
          <p:cNvPr id="24600" name="Text Box 24"/>
          <p:cNvSpPr txBox="1">
            <a:spLocks noChangeArrowheads="1"/>
          </p:cNvSpPr>
          <p:nvPr/>
        </p:nvSpPr>
        <p:spPr bwMode="auto">
          <a:xfrm>
            <a:off x="5207000" y="16002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D</a:t>
            </a:r>
          </a:p>
        </p:txBody>
      </p:sp>
      <p:sp>
        <p:nvSpPr>
          <p:cNvPr id="24" name="Rectangle 23"/>
          <p:cNvSpPr/>
          <p:nvPr/>
        </p:nvSpPr>
        <p:spPr>
          <a:xfrm>
            <a:off x="2286000" y="0"/>
            <a:ext cx="416011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NUCLEAR SHAPE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7"/>
          <p:cNvPicPr>
            <a:picLocks noChangeAspect="1" noChangeArrowheads="1"/>
          </p:cNvPicPr>
          <p:nvPr/>
        </p:nvPicPr>
        <p:blipFill>
          <a:blip r:embed="rId2">
            <a:extLst>
              <a:ext uri="{28A0092B-C50C-407E-A947-70E740481C1C}">
                <a14:useLocalDpi xmlns:a14="http://schemas.microsoft.com/office/drawing/2010/main" val="0"/>
              </a:ext>
            </a:extLst>
          </a:blip>
          <a:srcRect l="28999" t="8667" r="3000" b="27333"/>
          <a:stretch>
            <a:fillRect/>
          </a:stretch>
        </p:blipFill>
        <p:spPr bwMode="auto">
          <a:xfrm>
            <a:off x="762000" y="1479550"/>
            <a:ext cx="7620000" cy="5378450"/>
          </a:xfrm>
          <a:prstGeom prst="rect">
            <a:avLst/>
          </a:prstGeom>
          <a:noFill/>
          <a:extLst>
            <a:ext uri="{909E8E84-426E-40DD-AFC4-6F175D3DCCD1}">
              <a14:hiddenFill xmlns:a14="http://schemas.microsoft.com/office/drawing/2010/main">
                <a:solidFill>
                  <a:srgbClr val="FFFFFF"/>
                </a:solidFill>
              </a14:hiddenFill>
            </a:ext>
          </a:extLst>
        </p:spPr>
      </p:pic>
      <p:sp>
        <p:nvSpPr>
          <p:cNvPr id="25608" name="Line 8"/>
          <p:cNvSpPr>
            <a:spLocks noChangeShapeType="1"/>
          </p:cNvSpPr>
          <p:nvPr/>
        </p:nvSpPr>
        <p:spPr bwMode="auto">
          <a:xfrm flipH="1">
            <a:off x="6553200" y="2179638"/>
            <a:ext cx="171450" cy="67151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9" name="Line 9"/>
          <p:cNvSpPr>
            <a:spLocks noChangeShapeType="1"/>
          </p:cNvSpPr>
          <p:nvPr/>
        </p:nvSpPr>
        <p:spPr bwMode="auto">
          <a:xfrm flipV="1">
            <a:off x="2362200" y="2851150"/>
            <a:ext cx="29718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Line 10"/>
          <p:cNvSpPr>
            <a:spLocks noChangeShapeType="1"/>
          </p:cNvSpPr>
          <p:nvPr/>
        </p:nvSpPr>
        <p:spPr bwMode="auto">
          <a:xfrm flipH="1">
            <a:off x="1371600" y="3003550"/>
            <a:ext cx="685800" cy="1066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1" name="Line 11"/>
          <p:cNvSpPr>
            <a:spLocks noChangeShapeType="1"/>
          </p:cNvSpPr>
          <p:nvPr/>
        </p:nvSpPr>
        <p:spPr bwMode="auto">
          <a:xfrm flipH="1" flipV="1">
            <a:off x="6477000" y="4298950"/>
            <a:ext cx="60960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Line 13"/>
          <p:cNvSpPr>
            <a:spLocks noChangeShapeType="1"/>
          </p:cNvSpPr>
          <p:nvPr/>
        </p:nvSpPr>
        <p:spPr bwMode="auto">
          <a:xfrm>
            <a:off x="2286000" y="3013075"/>
            <a:ext cx="533400" cy="113347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4" name="Line 14"/>
          <p:cNvSpPr>
            <a:spLocks noChangeShapeType="1"/>
          </p:cNvSpPr>
          <p:nvPr/>
        </p:nvSpPr>
        <p:spPr bwMode="auto">
          <a:xfrm>
            <a:off x="4038600" y="3917950"/>
            <a:ext cx="1077913" cy="79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5" name="Line 15"/>
          <p:cNvSpPr>
            <a:spLocks noChangeShapeType="1"/>
          </p:cNvSpPr>
          <p:nvPr/>
        </p:nvSpPr>
        <p:spPr bwMode="auto">
          <a:xfrm flipH="1" flipV="1">
            <a:off x="3810000" y="5289550"/>
            <a:ext cx="638175" cy="714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7" name="Text Box 17"/>
          <p:cNvSpPr txBox="1">
            <a:spLocks noChangeArrowheads="1"/>
          </p:cNvSpPr>
          <p:nvPr/>
        </p:nvSpPr>
        <p:spPr bwMode="auto">
          <a:xfrm>
            <a:off x="4419600" y="506095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A</a:t>
            </a:r>
          </a:p>
        </p:txBody>
      </p:sp>
      <p:sp>
        <p:nvSpPr>
          <p:cNvPr id="25618" name="Text Box 18"/>
          <p:cNvSpPr txBox="1">
            <a:spLocks noChangeArrowheads="1"/>
          </p:cNvSpPr>
          <p:nvPr/>
        </p:nvSpPr>
        <p:spPr bwMode="auto">
          <a:xfrm>
            <a:off x="7086600" y="460375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B</a:t>
            </a:r>
          </a:p>
        </p:txBody>
      </p:sp>
      <p:sp>
        <p:nvSpPr>
          <p:cNvPr id="25619" name="Text Box 19"/>
          <p:cNvSpPr txBox="1">
            <a:spLocks noChangeArrowheads="1"/>
          </p:cNvSpPr>
          <p:nvPr/>
        </p:nvSpPr>
        <p:spPr bwMode="auto">
          <a:xfrm>
            <a:off x="1981200" y="262255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C</a:t>
            </a:r>
          </a:p>
        </p:txBody>
      </p:sp>
      <p:sp>
        <p:nvSpPr>
          <p:cNvPr id="25620" name="Text Box 20"/>
          <p:cNvSpPr txBox="1">
            <a:spLocks noChangeArrowheads="1"/>
          </p:cNvSpPr>
          <p:nvPr/>
        </p:nvSpPr>
        <p:spPr bwMode="auto">
          <a:xfrm>
            <a:off x="6629400" y="170815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B</a:t>
            </a:r>
          </a:p>
        </p:txBody>
      </p:sp>
      <p:sp>
        <p:nvSpPr>
          <p:cNvPr id="25621" name="Text Box 21"/>
          <p:cNvSpPr txBox="1">
            <a:spLocks noChangeArrowheads="1"/>
          </p:cNvSpPr>
          <p:nvPr/>
        </p:nvSpPr>
        <p:spPr bwMode="auto">
          <a:xfrm>
            <a:off x="3657600" y="368935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B</a:t>
            </a:r>
          </a:p>
        </p:txBody>
      </p:sp>
      <p:sp>
        <p:nvSpPr>
          <p:cNvPr id="25622" name="Line 22"/>
          <p:cNvSpPr>
            <a:spLocks noChangeShapeType="1"/>
          </p:cNvSpPr>
          <p:nvPr/>
        </p:nvSpPr>
        <p:spPr bwMode="auto">
          <a:xfrm flipH="1">
            <a:off x="7924800" y="4679950"/>
            <a:ext cx="457200" cy="1219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3" name="Text Box 23"/>
          <p:cNvSpPr txBox="1">
            <a:spLocks noChangeArrowheads="1"/>
          </p:cNvSpPr>
          <p:nvPr/>
        </p:nvSpPr>
        <p:spPr bwMode="auto">
          <a:xfrm>
            <a:off x="8382000" y="452755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B</a:t>
            </a:r>
          </a:p>
        </p:txBody>
      </p:sp>
      <p:sp>
        <p:nvSpPr>
          <p:cNvPr id="25604" name="Rectangle 4"/>
          <p:cNvSpPr>
            <a:spLocks noChangeArrowheads="1"/>
          </p:cNvSpPr>
          <p:nvPr/>
        </p:nvSpPr>
        <p:spPr bwMode="auto">
          <a:xfrm>
            <a:off x="0" y="533400"/>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t>Cells of the granulocyte lineages are quite different.  During maturation, the early round nucleus (A) undergoes shape changes that include indentations (B) and then </a:t>
            </a:r>
            <a:r>
              <a:rPr lang="en-US" dirty="0" err="1"/>
              <a:t>seg</a:t>
            </a:r>
            <a:r>
              <a:rPr lang="en-US" dirty="0"/>
              <a:t>-mentation (C).  This is easiest to see in neutrophils because nuclei are readily visible.</a:t>
            </a:r>
          </a:p>
        </p:txBody>
      </p:sp>
      <p:sp>
        <p:nvSpPr>
          <p:cNvPr id="21" name="Rectangle 20"/>
          <p:cNvSpPr/>
          <p:nvPr/>
        </p:nvSpPr>
        <p:spPr>
          <a:xfrm>
            <a:off x="2286000" y="0"/>
            <a:ext cx="416011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NUCLEAR SHAPE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SL21bOL"/>
          <p:cNvPicPr>
            <a:picLocks noChangeAspect="1" noChangeArrowheads="1"/>
          </p:cNvPicPr>
          <p:nvPr/>
        </p:nvPicPr>
        <p:blipFill>
          <a:blip r:embed="rId2">
            <a:extLst>
              <a:ext uri="{28A0092B-C50C-407E-A947-70E740481C1C}">
                <a14:useLocalDpi xmlns:a14="http://schemas.microsoft.com/office/drawing/2010/main" val="0"/>
              </a:ext>
            </a:extLst>
          </a:blip>
          <a:srcRect l="39716" t="46567" r="43332" b="32617"/>
          <a:stretch>
            <a:fillRect/>
          </a:stretch>
        </p:blipFill>
        <p:spPr bwMode="auto">
          <a:xfrm>
            <a:off x="152400" y="2254250"/>
            <a:ext cx="4419600" cy="4070350"/>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descr="1"/>
          <p:cNvPicPr>
            <a:picLocks noChangeAspect="1" noChangeArrowheads="1"/>
          </p:cNvPicPr>
          <p:nvPr/>
        </p:nvPicPr>
        <p:blipFill>
          <a:blip r:embed="rId3">
            <a:extLst>
              <a:ext uri="{28A0092B-C50C-407E-A947-70E740481C1C}">
                <a14:useLocalDpi xmlns:a14="http://schemas.microsoft.com/office/drawing/2010/main" val="0"/>
              </a:ext>
            </a:extLst>
          </a:blip>
          <a:srcRect l="41278" t="33083" r="17628" b="42920"/>
          <a:stretch>
            <a:fillRect/>
          </a:stretch>
        </p:blipFill>
        <p:spPr bwMode="auto">
          <a:xfrm>
            <a:off x="4343400" y="2330450"/>
            <a:ext cx="4648200" cy="3822700"/>
          </a:xfrm>
          <a:prstGeom prst="rect">
            <a:avLst/>
          </a:prstGeom>
          <a:noFill/>
          <a:extLst>
            <a:ext uri="{909E8E84-426E-40DD-AFC4-6F175D3DCCD1}">
              <a14:hiddenFill xmlns:a14="http://schemas.microsoft.com/office/drawing/2010/main">
                <a:solidFill>
                  <a:srgbClr val="FFFFFF"/>
                </a:solidFill>
              </a14:hiddenFill>
            </a:ext>
          </a:extLst>
        </p:spPr>
      </p:pic>
      <p:sp>
        <p:nvSpPr>
          <p:cNvPr id="26630" name="Rectangle 6"/>
          <p:cNvSpPr>
            <a:spLocks noChangeArrowheads="1"/>
          </p:cNvSpPr>
          <p:nvPr/>
        </p:nvSpPr>
        <p:spPr bwMode="auto">
          <a:xfrm>
            <a:off x="76200" y="662305"/>
            <a:ext cx="8915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dirty="0"/>
              <a:t>In </a:t>
            </a:r>
            <a:r>
              <a:rPr lang="en-US" dirty="0" err="1"/>
              <a:t>eosinophils</a:t>
            </a:r>
            <a:r>
              <a:rPr lang="en-US" dirty="0"/>
              <a:t> and basophils, nuclei are less prominently segmented.  In addition, the cytoplasmic granules often make it difficult to distinguish the exact shape of the nucleus.  Nevertheless, these maturing forms do demonstrate nuclear indentation, as in the eosinophil to the right, and complete segmentation, as demonstrated by the basophil to the left.</a:t>
            </a:r>
          </a:p>
        </p:txBody>
      </p:sp>
      <p:sp>
        <p:nvSpPr>
          <p:cNvPr id="26631" name="Text Box 7"/>
          <p:cNvSpPr txBox="1">
            <a:spLocks noChangeArrowheads="1"/>
          </p:cNvSpPr>
          <p:nvPr/>
        </p:nvSpPr>
        <p:spPr bwMode="auto">
          <a:xfrm>
            <a:off x="1371600" y="4692650"/>
            <a:ext cx="1851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t>basophil</a:t>
            </a:r>
          </a:p>
        </p:txBody>
      </p:sp>
      <p:sp>
        <p:nvSpPr>
          <p:cNvPr id="26632" name="Text Box 8"/>
          <p:cNvSpPr txBox="1">
            <a:spLocks noChangeArrowheads="1"/>
          </p:cNvSpPr>
          <p:nvPr/>
        </p:nvSpPr>
        <p:spPr bwMode="auto">
          <a:xfrm>
            <a:off x="4191000" y="3321050"/>
            <a:ext cx="21669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t>neutrophil</a:t>
            </a:r>
          </a:p>
        </p:txBody>
      </p:sp>
      <p:sp>
        <p:nvSpPr>
          <p:cNvPr id="26633" name="Text Box 9"/>
          <p:cNvSpPr txBox="1">
            <a:spLocks noChangeArrowheads="1"/>
          </p:cNvSpPr>
          <p:nvPr/>
        </p:nvSpPr>
        <p:spPr bwMode="auto">
          <a:xfrm>
            <a:off x="6553200" y="2940050"/>
            <a:ext cx="22113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t>eosinophil</a:t>
            </a:r>
          </a:p>
        </p:txBody>
      </p:sp>
      <p:sp>
        <p:nvSpPr>
          <p:cNvPr id="10" name="Rectangle 9"/>
          <p:cNvSpPr/>
          <p:nvPr/>
        </p:nvSpPr>
        <p:spPr>
          <a:xfrm>
            <a:off x="2286000" y="0"/>
            <a:ext cx="416011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NUCLEAR SHAPE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590800" y="1726494"/>
            <a:ext cx="3167935"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nuclear shape – SL177</a:t>
            </a:r>
            <a:endParaRPr lang="en-US" dirty="0">
              <a:latin typeface="Calibri" pitchFamily="34" charset="0"/>
            </a:endParaRPr>
          </a:p>
        </p:txBody>
      </p:sp>
      <p:sp>
        <p:nvSpPr>
          <p:cNvPr id="37891" name="TextBox 4"/>
          <p:cNvSpPr txBox="1">
            <a:spLocks noChangeArrowheads="1"/>
          </p:cNvSpPr>
          <p:nvPr/>
        </p:nvSpPr>
        <p:spPr bwMode="auto">
          <a:xfrm>
            <a:off x="2598019" y="4958615"/>
            <a:ext cx="4267200" cy="1754326"/>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177</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Appreciate changes in nuclear shape</a:t>
            </a:r>
          </a:p>
          <a:p>
            <a:pPr lvl="2" eaLnBrk="0" hangingPunct="0">
              <a:buFontTx/>
              <a:buChar char="•"/>
            </a:pPr>
            <a:r>
              <a:rPr lang="en-US" sz="1200" b="1" dirty="0">
                <a:solidFill>
                  <a:srgbClr val="002060"/>
                </a:solidFill>
                <a:latin typeface="Georgia" pitchFamily="18" charset="0"/>
                <a:ea typeface="Times" pitchFamily="18" charset="0"/>
                <a:cs typeface="Arial" charset="0"/>
              </a:rPr>
              <a:t>Round</a:t>
            </a:r>
          </a:p>
          <a:p>
            <a:pPr lvl="2" eaLnBrk="0" hangingPunct="0">
              <a:buFontTx/>
              <a:buChar char="•"/>
            </a:pPr>
            <a:r>
              <a:rPr lang="en-US" sz="1200" b="1" dirty="0">
                <a:solidFill>
                  <a:srgbClr val="002060"/>
                </a:solidFill>
                <a:latin typeface="Georgia" pitchFamily="18" charset="0"/>
                <a:ea typeface="Times" pitchFamily="18" charset="0"/>
                <a:cs typeface="Arial" charset="0"/>
              </a:rPr>
              <a:t>Indented</a:t>
            </a:r>
          </a:p>
          <a:p>
            <a:pPr lvl="2" eaLnBrk="0" hangingPunct="0">
              <a:buFontTx/>
              <a:buChar char="•"/>
            </a:pPr>
            <a:r>
              <a:rPr lang="en-US" sz="1200" b="1" dirty="0">
                <a:solidFill>
                  <a:srgbClr val="002060"/>
                </a:solidFill>
                <a:latin typeface="Georgia" pitchFamily="18" charset="0"/>
                <a:ea typeface="Times" pitchFamily="18" charset="0"/>
                <a:cs typeface="Arial" charset="0"/>
              </a:rPr>
              <a:t>Kidney-bean</a:t>
            </a:r>
          </a:p>
          <a:p>
            <a:pPr lvl="2" eaLnBrk="0" hangingPunct="0">
              <a:buFontTx/>
              <a:buChar char="•"/>
            </a:pPr>
            <a:r>
              <a:rPr lang="en-US" sz="1200" b="1" dirty="0">
                <a:solidFill>
                  <a:srgbClr val="002060"/>
                </a:solidFill>
                <a:latin typeface="Georgia" pitchFamily="18" charset="0"/>
                <a:ea typeface="Times" pitchFamily="18" charset="0"/>
                <a:cs typeface="Arial" charset="0"/>
              </a:rPr>
              <a:t>Band</a:t>
            </a:r>
          </a:p>
          <a:p>
            <a:pPr lvl="2" eaLnBrk="0" hangingPunct="0">
              <a:buFontTx/>
              <a:buChar char="•"/>
            </a:pPr>
            <a:r>
              <a:rPr lang="en-US" sz="1200" b="1" dirty="0">
                <a:solidFill>
                  <a:srgbClr val="002060"/>
                </a:solidFill>
                <a:latin typeface="Georgia" pitchFamily="18" charset="0"/>
                <a:ea typeface="Times" pitchFamily="18" charset="0"/>
                <a:cs typeface="Arial" charset="0"/>
              </a:rPr>
              <a:t>Segmented</a:t>
            </a:r>
          </a:p>
        </p:txBody>
      </p:sp>
      <p:sp>
        <p:nvSpPr>
          <p:cNvPr id="5" name="Rectangle 4"/>
          <p:cNvSpPr/>
          <p:nvPr/>
        </p:nvSpPr>
        <p:spPr>
          <a:xfrm>
            <a:off x="2286000" y="0"/>
            <a:ext cx="416011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NUCLEAR SHAPE</a:t>
            </a:r>
          </a:p>
        </p:txBody>
      </p:sp>
    </p:spTree>
    <p:extLst>
      <p:ext uri="{BB962C8B-B14F-4D97-AF65-F5344CB8AC3E}">
        <p14:creationId xmlns:p14="http://schemas.microsoft.com/office/powerpoint/2010/main" val="2524006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80203" y="2133600"/>
            <a:ext cx="2971711"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CHROMATIN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04800" y="1040517"/>
            <a:ext cx="8610600" cy="4462759"/>
          </a:xfrm>
          <a:prstGeom prst="rect">
            <a:avLst/>
          </a:prstGeom>
          <a:noFill/>
          <a:ln w="9525">
            <a:noFill/>
            <a:miter lim="800000"/>
            <a:headEnd/>
            <a:tailEnd/>
          </a:ln>
        </p:spPr>
        <p:txBody>
          <a:bodyPr>
            <a:spAutoFit/>
          </a:bodyPr>
          <a:lstStyle/>
          <a:p>
            <a:pPr>
              <a:tabLst>
                <a:tab pos="457200" algn="l"/>
              </a:tabLst>
            </a:pPr>
            <a:r>
              <a:rPr lang="en-US" sz="2400" b="1" dirty="0">
                <a:solidFill>
                  <a:srgbClr val="002060"/>
                </a:solidFill>
                <a:latin typeface="Georgia"/>
                <a:cs typeface="Georgia"/>
              </a:rPr>
              <a:t>After completing this exercise, you should be able to:</a:t>
            </a:r>
          </a:p>
          <a:p>
            <a:pPr>
              <a:tabLst>
                <a:tab pos="457200" algn="l"/>
              </a:tabLst>
            </a:pPr>
            <a:r>
              <a:rPr lang="en-US" sz="1100" dirty="0">
                <a:solidFill>
                  <a:srgbClr val="002060"/>
                </a:solidFill>
                <a:latin typeface="Georgia" pitchFamily="18" charset="0"/>
              </a:rPr>
              <a:t> </a:t>
            </a:r>
          </a:p>
          <a:p>
            <a:pPr lvl="0"/>
            <a:endParaRPr lang="en-US" sz="1100" b="1" dirty="0">
              <a:latin typeface="Georgia" pitchFamily="18" charset="0"/>
            </a:endParaRPr>
          </a:p>
          <a:p>
            <a:pPr lvl="0"/>
            <a:r>
              <a:rPr lang="en-US" sz="1100" b="1" dirty="0">
                <a:latin typeface="Georgia" pitchFamily="18" charset="0"/>
              </a:rPr>
              <a:t>identify, at the light microscope level, each of the following:</a:t>
            </a:r>
            <a:endParaRPr lang="en-US" sz="1100" dirty="0">
              <a:latin typeface="Georgia" pitchFamily="18" charset="0"/>
            </a:endParaRPr>
          </a:p>
          <a:p>
            <a:r>
              <a:rPr lang="en-US" sz="1100" dirty="0">
                <a:latin typeface="Georgia" pitchFamily="18" charset="0"/>
              </a:rPr>
              <a:t> </a:t>
            </a:r>
          </a:p>
          <a:p>
            <a:r>
              <a:rPr lang="en-US" sz="1200" dirty="0">
                <a:latin typeface="Georgia" pitchFamily="18" charset="0"/>
              </a:rPr>
              <a:t>	Cytoplasmic granules</a:t>
            </a:r>
          </a:p>
          <a:p>
            <a:r>
              <a:rPr lang="en-US" sz="1200" dirty="0">
                <a:latin typeface="Georgia" pitchFamily="18" charset="0"/>
              </a:rPr>
              <a:t>		</a:t>
            </a:r>
            <a:r>
              <a:rPr lang="en-US" sz="1200" dirty="0" err="1">
                <a:latin typeface="Georgia" pitchFamily="18" charset="0"/>
              </a:rPr>
              <a:t>Azurophilic</a:t>
            </a:r>
            <a:r>
              <a:rPr lang="en-US" sz="1200" dirty="0">
                <a:latin typeface="Georgia" pitchFamily="18" charset="0"/>
              </a:rPr>
              <a:t> (nonspecific) granules</a:t>
            </a:r>
          </a:p>
          <a:p>
            <a:r>
              <a:rPr lang="en-US" sz="1200" dirty="0">
                <a:latin typeface="Georgia" pitchFamily="18" charset="0"/>
              </a:rPr>
              <a:t>		Basophilic granules</a:t>
            </a:r>
          </a:p>
          <a:p>
            <a:r>
              <a:rPr lang="en-US" sz="1200" dirty="0">
                <a:latin typeface="Georgia" pitchFamily="18" charset="0"/>
              </a:rPr>
              <a:t>		Eosinophilic granules</a:t>
            </a:r>
          </a:p>
          <a:p>
            <a:r>
              <a:rPr lang="en-US" sz="1200" dirty="0">
                <a:latin typeface="Georgia" pitchFamily="18" charset="0"/>
              </a:rPr>
              <a:t>		</a:t>
            </a:r>
            <a:r>
              <a:rPr lang="en-US" sz="1200" dirty="0" err="1">
                <a:latin typeface="Georgia" pitchFamily="18" charset="0"/>
              </a:rPr>
              <a:t>Neutrophilic</a:t>
            </a:r>
            <a:r>
              <a:rPr lang="en-US" sz="1200" dirty="0">
                <a:latin typeface="Georgia" pitchFamily="18" charset="0"/>
              </a:rPr>
              <a:t> granules</a:t>
            </a:r>
          </a:p>
          <a:p>
            <a:r>
              <a:rPr lang="en-US" sz="1200" dirty="0">
                <a:latin typeface="Georgia" pitchFamily="18" charset="0"/>
              </a:rPr>
              <a:t>	Nucleoli (warning, these </a:t>
            </a:r>
            <a:r>
              <a:rPr lang="en-US" sz="1200" dirty="0" err="1">
                <a:latin typeface="Georgia" pitchFamily="18" charset="0"/>
              </a:rPr>
              <a:t>ain’t</a:t>
            </a:r>
            <a:r>
              <a:rPr lang="en-US" sz="1200" dirty="0">
                <a:latin typeface="Georgia" pitchFamily="18" charset="0"/>
              </a:rPr>
              <a:t> your father’s nucleoli)</a:t>
            </a:r>
          </a:p>
          <a:p>
            <a:r>
              <a:rPr lang="en-US" sz="1200" dirty="0">
                <a:latin typeface="Georgia" pitchFamily="18" charset="0"/>
              </a:rPr>
              <a:t>	Nuclear shape</a:t>
            </a:r>
          </a:p>
          <a:p>
            <a:r>
              <a:rPr lang="en-US" sz="1200" dirty="0">
                <a:latin typeface="Georgia" pitchFamily="18" charset="0"/>
              </a:rPr>
              <a:t>		Round</a:t>
            </a:r>
          </a:p>
          <a:p>
            <a:r>
              <a:rPr lang="en-US" sz="1200" dirty="0">
                <a:latin typeface="Georgia" pitchFamily="18" charset="0"/>
              </a:rPr>
              <a:t>		Indented</a:t>
            </a:r>
          </a:p>
          <a:p>
            <a:r>
              <a:rPr lang="en-US" sz="1200" dirty="0">
                <a:latin typeface="Georgia" pitchFamily="18" charset="0"/>
              </a:rPr>
              <a:t>		Kidney bean-shaped</a:t>
            </a:r>
          </a:p>
          <a:p>
            <a:r>
              <a:rPr lang="en-US" sz="1200" dirty="0">
                <a:latin typeface="Georgia" pitchFamily="18" charset="0"/>
              </a:rPr>
              <a:t>		Band</a:t>
            </a:r>
          </a:p>
          <a:p>
            <a:r>
              <a:rPr lang="en-US" sz="1200" dirty="0">
                <a:latin typeface="Georgia" pitchFamily="18" charset="0"/>
              </a:rPr>
              <a:t>		Segmented</a:t>
            </a:r>
          </a:p>
          <a:p>
            <a:r>
              <a:rPr lang="en-US" sz="1200" dirty="0">
                <a:latin typeface="Georgia" pitchFamily="18" charset="0"/>
              </a:rPr>
              <a:t>	Chromatin pattern</a:t>
            </a:r>
          </a:p>
          <a:p>
            <a:r>
              <a:rPr lang="en-US" sz="1200" dirty="0">
                <a:latin typeface="Georgia" pitchFamily="18" charset="0"/>
              </a:rPr>
              <a:t>		Fine</a:t>
            </a:r>
          </a:p>
          <a:p>
            <a:r>
              <a:rPr lang="en-US" sz="1200" dirty="0">
                <a:latin typeface="Georgia" pitchFamily="18" charset="0"/>
              </a:rPr>
              <a:t>		Clumped</a:t>
            </a:r>
          </a:p>
          <a:p>
            <a:r>
              <a:rPr lang="en-US" sz="1200" dirty="0">
                <a:latin typeface="Georgia" pitchFamily="18" charset="0"/>
              </a:rPr>
              <a:t>	Cytoplasmic staining</a:t>
            </a:r>
          </a:p>
          <a:p>
            <a:r>
              <a:rPr lang="en-US" sz="1200" dirty="0">
                <a:latin typeface="Georgia" pitchFamily="18" charset="0"/>
              </a:rPr>
              <a:t>		Cytoplasmic basophilia</a:t>
            </a:r>
          </a:p>
          <a:p>
            <a:r>
              <a:rPr lang="en-US" sz="1200" dirty="0">
                <a:latin typeface="Georgia" pitchFamily="18" charset="0"/>
              </a:rPr>
              <a:t>		Cytoplasmic eosinophilia		 </a:t>
            </a:r>
          </a:p>
        </p:txBody>
      </p:sp>
    </p:spTree>
    <p:extLst>
      <p:ext uri="{BB962C8B-B14F-4D97-AF65-F5344CB8AC3E}">
        <p14:creationId xmlns:p14="http://schemas.microsoft.com/office/powerpoint/2010/main" val="623990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76200" y="792163"/>
            <a:ext cx="89154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b="1"/>
              <a:t>The chromatin content of the nucleus is described as either fine (thread-like), or clumped.  In the early stages of blood cell development shown here (when nucleoli are visible) the chromatin in the remainder of the nucleus is fine.  In the circled cell on the right, a few azurophil granules overlie the nucleus.  These must be mentally subtracted in assessing the chromatin pattern.</a:t>
            </a:r>
            <a:endParaRPr lang="en-US"/>
          </a:p>
        </p:txBody>
      </p:sp>
      <p:pic>
        <p:nvPicPr>
          <p:cNvPr id="40963" name="Picture 3" descr="7"/>
          <p:cNvPicPr>
            <a:picLocks noChangeAspect="1" noChangeArrowheads="1"/>
          </p:cNvPicPr>
          <p:nvPr/>
        </p:nvPicPr>
        <p:blipFill>
          <a:blip r:embed="rId2">
            <a:extLst>
              <a:ext uri="{28A0092B-C50C-407E-A947-70E740481C1C}">
                <a14:useLocalDpi xmlns:a14="http://schemas.microsoft.com/office/drawing/2010/main" val="0"/>
              </a:ext>
            </a:extLst>
          </a:blip>
          <a:srcRect l="39999" t="38667" r="35001" b="34666"/>
          <a:stretch>
            <a:fillRect/>
          </a:stretch>
        </p:blipFill>
        <p:spPr bwMode="auto">
          <a:xfrm>
            <a:off x="533400" y="2438400"/>
            <a:ext cx="3810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14"/>
          <p:cNvPicPr>
            <a:picLocks noChangeAspect="1" noChangeArrowheads="1"/>
          </p:cNvPicPr>
          <p:nvPr/>
        </p:nvPicPr>
        <p:blipFill>
          <a:blip r:embed="rId3">
            <a:extLst>
              <a:ext uri="{28A0092B-C50C-407E-A947-70E740481C1C}">
                <a14:useLocalDpi xmlns:a14="http://schemas.microsoft.com/office/drawing/2010/main" val="0"/>
              </a:ext>
            </a:extLst>
          </a:blip>
          <a:srcRect l="37500" t="20833" r="37500" b="41667"/>
          <a:stretch>
            <a:fillRect/>
          </a:stretch>
        </p:blipFill>
        <p:spPr bwMode="auto">
          <a:xfrm>
            <a:off x="5105400" y="2362200"/>
            <a:ext cx="2913063" cy="3276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19489" y="35293"/>
            <a:ext cx="2971711"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CHROMATIN</a:t>
            </a:r>
          </a:p>
        </p:txBody>
      </p:sp>
      <p:sp>
        <p:nvSpPr>
          <p:cNvPr id="2" name="Freeform 1"/>
          <p:cNvSpPr/>
          <p:nvPr/>
        </p:nvSpPr>
        <p:spPr>
          <a:xfrm>
            <a:off x="1663762" y="3302598"/>
            <a:ext cx="1585047" cy="1514729"/>
          </a:xfrm>
          <a:custGeom>
            <a:avLst/>
            <a:gdLst>
              <a:gd name="connsiteX0" fmla="*/ 758283 w 1605776"/>
              <a:gd name="connsiteY0" fmla="*/ 8921 h 1454119"/>
              <a:gd name="connsiteX1" fmla="*/ 691376 w 1605776"/>
              <a:gd name="connsiteY1" fmla="*/ 4460 h 1454119"/>
              <a:gd name="connsiteX2" fmla="*/ 655692 w 1605776"/>
              <a:gd name="connsiteY2" fmla="*/ 0 h 1454119"/>
              <a:gd name="connsiteX3" fmla="*/ 544179 w 1605776"/>
              <a:gd name="connsiteY3" fmla="*/ 4460 h 1454119"/>
              <a:gd name="connsiteX4" fmla="*/ 508496 w 1605776"/>
              <a:gd name="connsiteY4" fmla="*/ 8921 h 1454119"/>
              <a:gd name="connsiteX5" fmla="*/ 459430 w 1605776"/>
              <a:gd name="connsiteY5" fmla="*/ 13381 h 1454119"/>
              <a:gd name="connsiteX6" fmla="*/ 432667 w 1605776"/>
              <a:gd name="connsiteY6" fmla="*/ 26763 h 1454119"/>
              <a:gd name="connsiteX7" fmla="*/ 410365 w 1605776"/>
              <a:gd name="connsiteY7" fmla="*/ 31223 h 1454119"/>
              <a:gd name="connsiteX8" fmla="*/ 374681 w 1605776"/>
              <a:gd name="connsiteY8" fmla="*/ 40144 h 1454119"/>
              <a:gd name="connsiteX9" fmla="*/ 347918 w 1605776"/>
              <a:gd name="connsiteY9" fmla="*/ 49065 h 1454119"/>
              <a:gd name="connsiteX10" fmla="*/ 330076 w 1605776"/>
              <a:gd name="connsiteY10" fmla="*/ 57986 h 1454119"/>
              <a:gd name="connsiteX11" fmla="*/ 303313 w 1605776"/>
              <a:gd name="connsiteY11" fmla="*/ 62447 h 1454119"/>
              <a:gd name="connsiteX12" fmla="*/ 289932 w 1605776"/>
              <a:gd name="connsiteY12" fmla="*/ 71368 h 1454119"/>
              <a:gd name="connsiteX13" fmla="*/ 263169 w 1605776"/>
              <a:gd name="connsiteY13" fmla="*/ 80289 h 1454119"/>
              <a:gd name="connsiteX14" fmla="*/ 249787 w 1605776"/>
              <a:gd name="connsiteY14" fmla="*/ 89210 h 1454119"/>
              <a:gd name="connsiteX15" fmla="*/ 214103 w 1605776"/>
              <a:gd name="connsiteY15" fmla="*/ 107052 h 1454119"/>
              <a:gd name="connsiteX16" fmla="*/ 191801 w 1605776"/>
              <a:gd name="connsiteY16" fmla="*/ 124893 h 1454119"/>
              <a:gd name="connsiteX17" fmla="*/ 182880 w 1605776"/>
              <a:gd name="connsiteY17" fmla="*/ 138275 h 1454119"/>
              <a:gd name="connsiteX18" fmla="*/ 156117 w 1605776"/>
              <a:gd name="connsiteY18" fmla="*/ 156117 h 1454119"/>
              <a:gd name="connsiteX19" fmla="*/ 133815 w 1605776"/>
              <a:gd name="connsiteY19" fmla="*/ 182880 h 1454119"/>
              <a:gd name="connsiteX20" fmla="*/ 120433 w 1605776"/>
              <a:gd name="connsiteY20" fmla="*/ 191801 h 1454119"/>
              <a:gd name="connsiteX21" fmla="*/ 102591 w 1605776"/>
              <a:gd name="connsiteY21" fmla="*/ 218564 h 1454119"/>
              <a:gd name="connsiteX22" fmla="*/ 84749 w 1605776"/>
              <a:gd name="connsiteY22" fmla="*/ 245327 h 1454119"/>
              <a:gd name="connsiteX23" fmla="*/ 75828 w 1605776"/>
              <a:gd name="connsiteY23" fmla="*/ 258708 h 1454119"/>
              <a:gd name="connsiteX24" fmla="*/ 53526 w 1605776"/>
              <a:gd name="connsiteY24" fmla="*/ 294392 h 1454119"/>
              <a:gd name="connsiteX25" fmla="*/ 40144 w 1605776"/>
              <a:gd name="connsiteY25" fmla="*/ 325615 h 1454119"/>
              <a:gd name="connsiteX26" fmla="*/ 26763 w 1605776"/>
              <a:gd name="connsiteY26" fmla="*/ 370220 h 1454119"/>
              <a:gd name="connsiteX27" fmla="*/ 22302 w 1605776"/>
              <a:gd name="connsiteY27" fmla="*/ 383602 h 1454119"/>
              <a:gd name="connsiteX28" fmla="*/ 13381 w 1605776"/>
              <a:gd name="connsiteY28" fmla="*/ 414825 h 1454119"/>
              <a:gd name="connsiteX29" fmla="*/ 8921 w 1605776"/>
              <a:gd name="connsiteY29" fmla="*/ 450509 h 1454119"/>
              <a:gd name="connsiteX30" fmla="*/ 4460 w 1605776"/>
              <a:gd name="connsiteY30" fmla="*/ 468351 h 1454119"/>
              <a:gd name="connsiteX31" fmla="*/ 0 w 1605776"/>
              <a:gd name="connsiteY31" fmla="*/ 495114 h 1454119"/>
              <a:gd name="connsiteX32" fmla="*/ 4460 w 1605776"/>
              <a:gd name="connsiteY32" fmla="*/ 620008 h 1454119"/>
              <a:gd name="connsiteX33" fmla="*/ 8921 w 1605776"/>
              <a:gd name="connsiteY33" fmla="*/ 637850 h 1454119"/>
              <a:gd name="connsiteX34" fmla="*/ 13381 w 1605776"/>
              <a:gd name="connsiteY34" fmla="*/ 677994 h 1454119"/>
              <a:gd name="connsiteX35" fmla="*/ 17842 w 1605776"/>
              <a:gd name="connsiteY35" fmla="*/ 695836 h 1454119"/>
              <a:gd name="connsiteX36" fmla="*/ 31223 w 1605776"/>
              <a:gd name="connsiteY36" fmla="*/ 735980 h 1454119"/>
              <a:gd name="connsiteX37" fmla="*/ 40144 w 1605776"/>
              <a:gd name="connsiteY37" fmla="*/ 771664 h 1454119"/>
              <a:gd name="connsiteX38" fmla="*/ 49065 w 1605776"/>
              <a:gd name="connsiteY38" fmla="*/ 798427 h 1454119"/>
              <a:gd name="connsiteX39" fmla="*/ 53526 w 1605776"/>
              <a:gd name="connsiteY39" fmla="*/ 816269 h 1454119"/>
              <a:gd name="connsiteX40" fmla="*/ 57986 w 1605776"/>
              <a:gd name="connsiteY40" fmla="*/ 838572 h 1454119"/>
              <a:gd name="connsiteX41" fmla="*/ 80289 w 1605776"/>
              <a:gd name="connsiteY41" fmla="*/ 883176 h 1454119"/>
              <a:gd name="connsiteX42" fmla="*/ 89210 w 1605776"/>
              <a:gd name="connsiteY42" fmla="*/ 909939 h 1454119"/>
              <a:gd name="connsiteX43" fmla="*/ 93670 w 1605776"/>
              <a:gd name="connsiteY43" fmla="*/ 923321 h 1454119"/>
              <a:gd name="connsiteX44" fmla="*/ 98131 w 1605776"/>
              <a:gd name="connsiteY44" fmla="*/ 941163 h 1454119"/>
              <a:gd name="connsiteX45" fmla="*/ 115973 w 1605776"/>
              <a:gd name="connsiteY45" fmla="*/ 972386 h 1454119"/>
              <a:gd name="connsiteX46" fmla="*/ 124894 w 1605776"/>
              <a:gd name="connsiteY46" fmla="*/ 990228 h 1454119"/>
              <a:gd name="connsiteX47" fmla="*/ 142736 w 1605776"/>
              <a:gd name="connsiteY47" fmla="*/ 1016991 h 1454119"/>
              <a:gd name="connsiteX48" fmla="*/ 160578 w 1605776"/>
              <a:gd name="connsiteY48" fmla="*/ 1043754 h 1454119"/>
              <a:gd name="connsiteX49" fmla="*/ 178419 w 1605776"/>
              <a:gd name="connsiteY49" fmla="*/ 1070517 h 1454119"/>
              <a:gd name="connsiteX50" fmla="*/ 191801 w 1605776"/>
              <a:gd name="connsiteY50" fmla="*/ 1088359 h 1454119"/>
              <a:gd name="connsiteX51" fmla="*/ 200722 w 1605776"/>
              <a:gd name="connsiteY51" fmla="*/ 1101740 h 1454119"/>
              <a:gd name="connsiteX52" fmla="*/ 227485 w 1605776"/>
              <a:gd name="connsiteY52" fmla="*/ 1124043 h 1454119"/>
              <a:gd name="connsiteX53" fmla="*/ 231945 w 1605776"/>
              <a:gd name="connsiteY53" fmla="*/ 1137424 h 1454119"/>
              <a:gd name="connsiteX54" fmla="*/ 245327 w 1605776"/>
              <a:gd name="connsiteY54" fmla="*/ 1146345 h 1454119"/>
              <a:gd name="connsiteX55" fmla="*/ 276550 w 1605776"/>
              <a:gd name="connsiteY55" fmla="*/ 1177569 h 1454119"/>
              <a:gd name="connsiteX56" fmla="*/ 303313 w 1605776"/>
              <a:gd name="connsiteY56" fmla="*/ 1204332 h 1454119"/>
              <a:gd name="connsiteX57" fmla="*/ 312234 w 1605776"/>
              <a:gd name="connsiteY57" fmla="*/ 1217713 h 1454119"/>
              <a:gd name="connsiteX58" fmla="*/ 338997 w 1605776"/>
              <a:gd name="connsiteY58" fmla="*/ 1240015 h 1454119"/>
              <a:gd name="connsiteX59" fmla="*/ 356839 w 1605776"/>
              <a:gd name="connsiteY59" fmla="*/ 1266778 h 1454119"/>
              <a:gd name="connsiteX60" fmla="*/ 374681 w 1605776"/>
              <a:gd name="connsiteY60" fmla="*/ 1275699 h 1454119"/>
              <a:gd name="connsiteX61" fmla="*/ 388062 w 1605776"/>
              <a:gd name="connsiteY61" fmla="*/ 1284620 h 1454119"/>
              <a:gd name="connsiteX62" fmla="*/ 414825 w 1605776"/>
              <a:gd name="connsiteY62" fmla="*/ 1302462 h 1454119"/>
              <a:gd name="connsiteX63" fmla="*/ 454970 w 1605776"/>
              <a:gd name="connsiteY63" fmla="*/ 1333686 h 1454119"/>
              <a:gd name="connsiteX64" fmla="*/ 472812 w 1605776"/>
              <a:gd name="connsiteY64" fmla="*/ 1342607 h 1454119"/>
              <a:gd name="connsiteX65" fmla="*/ 486193 w 1605776"/>
              <a:gd name="connsiteY65" fmla="*/ 1355988 h 1454119"/>
              <a:gd name="connsiteX66" fmla="*/ 499575 w 1605776"/>
              <a:gd name="connsiteY66" fmla="*/ 1360449 h 1454119"/>
              <a:gd name="connsiteX67" fmla="*/ 526338 w 1605776"/>
              <a:gd name="connsiteY67" fmla="*/ 1378291 h 1454119"/>
              <a:gd name="connsiteX68" fmla="*/ 553100 w 1605776"/>
              <a:gd name="connsiteY68" fmla="*/ 1387212 h 1454119"/>
              <a:gd name="connsiteX69" fmla="*/ 579863 w 1605776"/>
              <a:gd name="connsiteY69" fmla="*/ 1400593 h 1454119"/>
              <a:gd name="connsiteX70" fmla="*/ 606626 w 1605776"/>
              <a:gd name="connsiteY70" fmla="*/ 1413974 h 1454119"/>
              <a:gd name="connsiteX71" fmla="*/ 620008 w 1605776"/>
              <a:gd name="connsiteY71" fmla="*/ 1422895 h 1454119"/>
              <a:gd name="connsiteX72" fmla="*/ 637850 w 1605776"/>
              <a:gd name="connsiteY72" fmla="*/ 1427356 h 1454119"/>
              <a:gd name="connsiteX73" fmla="*/ 664613 w 1605776"/>
              <a:gd name="connsiteY73" fmla="*/ 1436277 h 1454119"/>
              <a:gd name="connsiteX74" fmla="*/ 677994 w 1605776"/>
              <a:gd name="connsiteY74" fmla="*/ 1440737 h 1454119"/>
              <a:gd name="connsiteX75" fmla="*/ 691376 w 1605776"/>
              <a:gd name="connsiteY75" fmla="*/ 1445198 h 1454119"/>
              <a:gd name="connsiteX76" fmla="*/ 731520 w 1605776"/>
              <a:gd name="connsiteY76" fmla="*/ 1454119 h 1454119"/>
              <a:gd name="connsiteX77" fmla="*/ 892098 w 1605776"/>
              <a:gd name="connsiteY77" fmla="*/ 1449658 h 1454119"/>
              <a:gd name="connsiteX78" fmla="*/ 932242 w 1605776"/>
              <a:gd name="connsiteY78" fmla="*/ 1440737 h 1454119"/>
              <a:gd name="connsiteX79" fmla="*/ 959005 w 1605776"/>
              <a:gd name="connsiteY79" fmla="*/ 1436277 h 1454119"/>
              <a:gd name="connsiteX80" fmla="*/ 1003610 w 1605776"/>
              <a:gd name="connsiteY80" fmla="*/ 1422895 h 1454119"/>
              <a:gd name="connsiteX81" fmla="*/ 1030373 w 1605776"/>
              <a:gd name="connsiteY81" fmla="*/ 1413974 h 1454119"/>
              <a:gd name="connsiteX82" fmla="*/ 1043754 w 1605776"/>
              <a:gd name="connsiteY82" fmla="*/ 1405053 h 1454119"/>
              <a:gd name="connsiteX83" fmla="*/ 1092819 w 1605776"/>
              <a:gd name="connsiteY83" fmla="*/ 1396132 h 1454119"/>
              <a:gd name="connsiteX84" fmla="*/ 1119582 w 1605776"/>
              <a:gd name="connsiteY84" fmla="*/ 1387212 h 1454119"/>
              <a:gd name="connsiteX85" fmla="*/ 1137424 w 1605776"/>
              <a:gd name="connsiteY85" fmla="*/ 1382751 h 1454119"/>
              <a:gd name="connsiteX86" fmla="*/ 1177569 w 1605776"/>
              <a:gd name="connsiteY86" fmla="*/ 1369370 h 1454119"/>
              <a:gd name="connsiteX87" fmla="*/ 1190950 w 1605776"/>
              <a:gd name="connsiteY87" fmla="*/ 1364909 h 1454119"/>
              <a:gd name="connsiteX88" fmla="*/ 1204332 w 1605776"/>
              <a:gd name="connsiteY88" fmla="*/ 1360449 h 1454119"/>
              <a:gd name="connsiteX89" fmla="*/ 1235555 w 1605776"/>
              <a:gd name="connsiteY89" fmla="*/ 1347067 h 1454119"/>
              <a:gd name="connsiteX90" fmla="*/ 1271239 w 1605776"/>
              <a:gd name="connsiteY90" fmla="*/ 1329225 h 1454119"/>
              <a:gd name="connsiteX91" fmla="*/ 1298002 w 1605776"/>
              <a:gd name="connsiteY91" fmla="*/ 1320304 h 1454119"/>
              <a:gd name="connsiteX92" fmla="*/ 1329225 w 1605776"/>
              <a:gd name="connsiteY92" fmla="*/ 1302462 h 1454119"/>
              <a:gd name="connsiteX93" fmla="*/ 1342607 w 1605776"/>
              <a:gd name="connsiteY93" fmla="*/ 1293541 h 1454119"/>
              <a:gd name="connsiteX94" fmla="*/ 1355988 w 1605776"/>
              <a:gd name="connsiteY94" fmla="*/ 1289081 h 1454119"/>
              <a:gd name="connsiteX95" fmla="*/ 1369370 w 1605776"/>
              <a:gd name="connsiteY95" fmla="*/ 1280160 h 1454119"/>
              <a:gd name="connsiteX96" fmla="*/ 1382751 w 1605776"/>
              <a:gd name="connsiteY96" fmla="*/ 1266778 h 1454119"/>
              <a:gd name="connsiteX97" fmla="*/ 1400593 w 1605776"/>
              <a:gd name="connsiteY97" fmla="*/ 1257857 h 1454119"/>
              <a:gd name="connsiteX98" fmla="*/ 1413975 w 1605776"/>
              <a:gd name="connsiteY98" fmla="*/ 1244476 h 1454119"/>
              <a:gd name="connsiteX99" fmla="*/ 1467500 w 1605776"/>
              <a:gd name="connsiteY99" fmla="*/ 1199871 h 1454119"/>
              <a:gd name="connsiteX100" fmla="*/ 1480882 w 1605776"/>
              <a:gd name="connsiteY100" fmla="*/ 1186490 h 1454119"/>
              <a:gd name="connsiteX101" fmla="*/ 1507645 w 1605776"/>
              <a:gd name="connsiteY101" fmla="*/ 1146345 h 1454119"/>
              <a:gd name="connsiteX102" fmla="*/ 1516566 w 1605776"/>
              <a:gd name="connsiteY102" fmla="*/ 1132964 h 1454119"/>
              <a:gd name="connsiteX103" fmla="*/ 1525487 w 1605776"/>
              <a:gd name="connsiteY103" fmla="*/ 1119582 h 1454119"/>
              <a:gd name="connsiteX104" fmla="*/ 1538868 w 1605776"/>
              <a:gd name="connsiteY104" fmla="*/ 1088359 h 1454119"/>
              <a:gd name="connsiteX105" fmla="*/ 1543329 w 1605776"/>
              <a:gd name="connsiteY105" fmla="*/ 1074977 h 1454119"/>
              <a:gd name="connsiteX106" fmla="*/ 1561171 w 1605776"/>
              <a:gd name="connsiteY106" fmla="*/ 1048214 h 1454119"/>
              <a:gd name="connsiteX107" fmla="*/ 1570092 w 1605776"/>
              <a:gd name="connsiteY107" fmla="*/ 1012531 h 1454119"/>
              <a:gd name="connsiteX108" fmla="*/ 1579013 w 1605776"/>
              <a:gd name="connsiteY108" fmla="*/ 972386 h 1454119"/>
              <a:gd name="connsiteX109" fmla="*/ 1583473 w 1605776"/>
              <a:gd name="connsiteY109" fmla="*/ 927781 h 1454119"/>
              <a:gd name="connsiteX110" fmla="*/ 1587934 w 1605776"/>
              <a:gd name="connsiteY110" fmla="*/ 865334 h 1454119"/>
              <a:gd name="connsiteX111" fmla="*/ 1592394 w 1605776"/>
              <a:gd name="connsiteY111" fmla="*/ 834111 h 1454119"/>
              <a:gd name="connsiteX112" fmla="*/ 1601315 w 1605776"/>
              <a:gd name="connsiteY112" fmla="*/ 798427 h 1454119"/>
              <a:gd name="connsiteX113" fmla="*/ 1605776 w 1605776"/>
              <a:gd name="connsiteY113" fmla="*/ 753822 h 1454119"/>
              <a:gd name="connsiteX114" fmla="*/ 1596855 w 1605776"/>
              <a:gd name="connsiteY114" fmla="*/ 642310 h 1454119"/>
              <a:gd name="connsiteX115" fmla="*/ 1587934 w 1605776"/>
              <a:gd name="connsiteY115" fmla="*/ 620008 h 1454119"/>
              <a:gd name="connsiteX116" fmla="*/ 1574552 w 1605776"/>
              <a:gd name="connsiteY116" fmla="*/ 575403 h 1454119"/>
              <a:gd name="connsiteX117" fmla="*/ 1561171 w 1605776"/>
              <a:gd name="connsiteY117" fmla="*/ 570942 h 1454119"/>
              <a:gd name="connsiteX118" fmla="*/ 1556710 w 1605776"/>
              <a:gd name="connsiteY118" fmla="*/ 544179 h 1454119"/>
              <a:gd name="connsiteX119" fmla="*/ 1538868 w 1605776"/>
              <a:gd name="connsiteY119" fmla="*/ 517416 h 1454119"/>
              <a:gd name="connsiteX120" fmla="*/ 1534408 w 1605776"/>
              <a:gd name="connsiteY120" fmla="*/ 504035 h 1454119"/>
              <a:gd name="connsiteX121" fmla="*/ 1516566 w 1605776"/>
              <a:gd name="connsiteY121" fmla="*/ 477272 h 1454119"/>
              <a:gd name="connsiteX122" fmla="*/ 1503184 w 1605776"/>
              <a:gd name="connsiteY122" fmla="*/ 446049 h 1454119"/>
              <a:gd name="connsiteX123" fmla="*/ 1485342 w 1605776"/>
              <a:gd name="connsiteY123" fmla="*/ 419286 h 1454119"/>
              <a:gd name="connsiteX124" fmla="*/ 1467500 w 1605776"/>
              <a:gd name="connsiteY124" fmla="*/ 392523 h 1454119"/>
              <a:gd name="connsiteX125" fmla="*/ 1454119 w 1605776"/>
              <a:gd name="connsiteY125" fmla="*/ 374681 h 1454119"/>
              <a:gd name="connsiteX126" fmla="*/ 1445198 w 1605776"/>
              <a:gd name="connsiteY126" fmla="*/ 356839 h 1454119"/>
              <a:gd name="connsiteX127" fmla="*/ 1431817 w 1605776"/>
              <a:gd name="connsiteY127" fmla="*/ 343457 h 1454119"/>
              <a:gd name="connsiteX128" fmla="*/ 1409514 w 1605776"/>
              <a:gd name="connsiteY128" fmla="*/ 321155 h 1454119"/>
              <a:gd name="connsiteX129" fmla="*/ 1405054 w 1605776"/>
              <a:gd name="connsiteY129" fmla="*/ 307773 h 1454119"/>
              <a:gd name="connsiteX130" fmla="*/ 1378291 w 1605776"/>
              <a:gd name="connsiteY130" fmla="*/ 285471 h 1454119"/>
              <a:gd name="connsiteX131" fmla="*/ 1355988 w 1605776"/>
              <a:gd name="connsiteY131" fmla="*/ 267629 h 1454119"/>
              <a:gd name="connsiteX132" fmla="*/ 1342607 w 1605776"/>
              <a:gd name="connsiteY132" fmla="*/ 254248 h 1454119"/>
              <a:gd name="connsiteX133" fmla="*/ 1329225 w 1605776"/>
              <a:gd name="connsiteY133" fmla="*/ 245327 h 1454119"/>
              <a:gd name="connsiteX134" fmla="*/ 1315844 w 1605776"/>
              <a:gd name="connsiteY134" fmla="*/ 231945 h 1454119"/>
              <a:gd name="connsiteX135" fmla="*/ 1275699 w 1605776"/>
              <a:gd name="connsiteY135" fmla="*/ 205182 h 1454119"/>
              <a:gd name="connsiteX136" fmla="*/ 1262318 w 1605776"/>
              <a:gd name="connsiteY136" fmla="*/ 196261 h 1454119"/>
              <a:gd name="connsiteX137" fmla="*/ 1231095 w 1605776"/>
              <a:gd name="connsiteY137" fmla="*/ 187340 h 1454119"/>
              <a:gd name="connsiteX138" fmla="*/ 1190950 w 1605776"/>
              <a:gd name="connsiteY138" fmla="*/ 169498 h 1454119"/>
              <a:gd name="connsiteX139" fmla="*/ 1177569 w 1605776"/>
              <a:gd name="connsiteY139" fmla="*/ 165038 h 1454119"/>
              <a:gd name="connsiteX140" fmla="*/ 1164187 w 1605776"/>
              <a:gd name="connsiteY140" fmla="*/ 160577 h 1454119"/>
              <a:gd name="connsiteX141" fmla="*/ 1132964 w 1605776"/>
              <a:gd name="connsiteY141" fmla="*/ 151656 h 1454119"/>
              <a:gd name="connsiteX142" fmla="*/ 1119582 w 1605776"/>
              <a:gd name="connsiteY142" fmla="*/ 142735 h 1454119"/>
              <a:gd name="connsiteX143" fmla="*/ 1106201 w 1605776"/>
              <a:gd name="connsiteY143" fmla="*/ 138275 h 1454119"/>
              <a:gd name="connsiteX144" fmla="*/ 1070517 w 1605776"/>
              <a:gd name="connsiteY144" fmla="*/ 129354 h 1454119"/>
              <a:gd name="connsiteX145" fmla="*/ 1043754 w 1605776"/>
              <a:gd name="connsiteY145" fmla="*/ 120433 h 1454119"/>
              <a:gd name="connsiteX146" fmla="*/ 1016991 w 1605776"/>
              <a:gd name="connsiteY146" fmla="*/ 111512 h 1454119"/>
              <a:gd name="connsiteX147" fmla="*/ 1003610 w 1605776"/>
              <a:gd name="connsiteY147" fmla="*/ 107052 h 1454119"/>
              <a:gd name="connsiteX148" fmla="*/ 990228 w 1605776"/>
              <a:gd name="connsiteY148" fmla="*/ 98131 h 1454119"/>
              <a:gd name="connsiteX149" fmla="*/ 963465 w 1605776"/>
              <a:gd name="connsiteY149" fmla="*/ 89210 h 1454119"/>
              <a:gd name="connsiteX150" fmla="*/ 950084 w 1605776"/>
              <a:gd name="connsiteY150" fmla="*/ 80289 h 1454119"/>
              <a:gd name="connsiteX151" fmla="*/ 923321 w 1605776"/>
              <a:gd name="connsiteY151" fmla="*/ 71368 h 1454119"/>
              <a:gd name="connsiteX152" fmla="*/ 909939 w 1605776"/>
              <a:gd name="connsiteY152" fmla="*/ 66907 h 1454119"/>
              <a:gd name="connsiteX153" fmla="*/ 892098 w 1605776"/>
              <a:gd name="connsiteY153" fmla="*/ 62447 h 1454119"/>
              <a:gd name="connsiteX154" fmla="*/ 865335 w 1605776"/>
              <a:gd name="connsiteY154" fmla="*/ 53526 h 1454119"/>
              <a:gd name="connsiteX155" fmla="*/ 851953 w 1605776"/>
              <a:gd name="connsiteY155" fmla="*/ 44605 h 1454119"/>
              <a:gd name="connsiteX156" fmla="*/ 807348 w 1605776"/>
              <a:gd name="connsiteY156" fmla="*/ 31223 h 1454119"/>
              <a:gd name="connsiteX157" fmla="*/ 776125 w 1605776"/>
              <a:gd name="connsiteY157" fmla="*/ 22302 h 1454119"/>
              <a:gd name="connsiteX158" fmla="*/ 758283 w 1605776"/>
              <a:gd name="connsiteY158" fmla="*/ 8921 h 145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605776" h="1454119">
                <a:moveTo>
                  <a:pt x="758283" y="8921"/>
                </a:moveTo>
                <a:cubicBezTo>
                  <a:pt x="735981" y="7434"/>
                  <a:pt x="713644" y="6396"/>
                  <a:pt x="691376" y="4460"/>
                </a:cubicBezTo>
                <a:cubicBezTo>
                  <a:pt x="679434" y="3422"/>
                  <a:pt x="667679" y="0"/>
                  <a:pt x="655692" y="0"/>
                </a:cubicBezTo>
                <a:cubicBezTo>
                  <a:pt x="618491" y="0"/>
                  <a:pt x="581350" y="2973"/>
                  <a:pt x="544179" y="4460"/>
                </a:cubicBezTo>
                <a:lnTo>
                  <a:pt x="508496" y="8921"/>
                </a:lnTo>
                <a:cubicBezTo>
                  <a:pt x="492163" y="10640"/>
                  <a:pt x="475688" y="11058"/>
                  <a:pt x="459430" y="13381"/>
                </a:cubicBezTo>
                <a:cubicBezTo>
                  <a:pt x="437064" y="16576"/>
                  <a:pt x="454407" y="18611"/>
                  <a:pt x="432667" y="26763"/>
                </a:cubicBezTo>
                <a:cubicBezTo>
                  <a:pt x="425568" y="29425"/>
                  <a:pt x="417752" y="29518"/>
                  <a:pt x="410365" y="31223"/>
                </a:cubicBezTo>
                <a:cubicBezTo>
                  <a:pt x="398418" y="33980"/>
                  <a:pt x="386313" y="36267"/>
                  <a:pt x="374681" y="40144"/>
                </a:cubicBezTo>
                <a:cubicBezTo>
                  <a:pt x="365760" y="43118"/>
                  <a:pt x="356329" y="44860"/>
                  <a:pt x="347918" y="49065"/>
                </a:cubicBezTo>
                <a:cubicBezTo>
                  <a:pt x="341971" y="52039"/>
                  <a:pt x="336445" y="56075"/>
                  <a:pt x="330076" y="57986"/>
                </a:cubicBezTo>
                <a:cubicBezTo>
                  <a:pt x="321413" y="60585"/>
                  <a:pt x="312234" y="60960"/>
                  <a:pt x="303313" y="62447"/>
                </a:cubicBezTo>
                <a:cubicBezTo>
                  <a:pt x="298853" y="65421"/>
                  <a:pt x="294831" y="69191"/>
                  <a:pt x="289932" y="71368"/>
                </a:cubicBezTo>
                <a:cubicBezTo>
                  <a:pt x="281339" y="75187"/>
                  <a:pt x="270993" y="75073"/>
                  <a:pt x="263169" y="80289"/>
                </a:cubicBezTo>
                <a:cubicBezTo>
                  <a:pt x="258708" y="83263"/>
                  <a:pt x="254493" y="86643"/>
                  <a:pt x="249787" y="89210"/>
                </a:cubicBezTo>
                <a:cubicBezTo>
                  <a:pt x="238112" y="95578"/>
                  <a:pt x="214103" y="107052"/>
                  <a:pt x="214103" y="107052"/>
                </a:cubicBezTo>
                <a:cubicBezTo>
                  <a:pt x="188534" y="145404"/>
                  <a:pt x="222581" y="100268"/>
                  <a:pt x="191801" y="124893"/>
                </a:cubicBezTo>
                <a:cubicBezTo>
                  <a:pt x="187615" y="128242"/>
                  <a:pt x="186915" y="134745"/>
                  <a:pt x="182880" y="138275"/>
                </a:cubicBezTo>
                <a:cubicBezTo>
                  <a:pt x="174811" y="145335"/>
                  <a:pt x="156117" y="156117"/>
                  <a:pt x="156117" y="156117"/>
                </a:cubicBezTo>
                <a:cubicBezTo>
                  <a:pt x="147347" y="169272"/>
                  <a:pt x="146692" y="172149"/>
                  <a:pt x="133815" y="182880"/>
                </a:cubicBezTo>
                <a:cubicBezTo>
                  <a:pt x="129697" y="186312"/>
                  <a:pt x="124894" y="188827"/>
                  <a:pt x="120433" y="191801"/>
                </a:cubicBezTo>
                <a:cubicBezTo>
                  <a:pt x="111903" y="217392"/>
                  <a:pt x="122082" y="193505"/>
                  <a:pt x="102591" y="218564"/>
                </a:cubicBezTo>
                <a:cubicBezTo>
                  <a:pt x="96008" y="227027"/>
                  <a:pt x="90696" y="236406"/>
                  <a:pt x="84749" y="245327"/>
                </a:cubicBezTo>
                <a:lnTo>
                  <a:pt x="75828" y="258708"/>
                </a:lnTo>
                <a:cubicBezTo>
                  <a:pt x="65212" y="290557"/>
                  <a:pt x="74731" y="280255"/>
                  <a:pt x="53526" y="294392"/>
                </a:cubicBezTo>
                <a:cubicBezTo>
                  <a:pt x="39160" y="337483"/>
                  <a:pt x="62201" y="270472"/>
                  <a:pt x="40144" y="325615"/>
                </a:cubicBezTo>
                <a:cubicBezTo>
                  <a:pt x="29540" y="352124"/>
                  <a:pt x="33337" y="347212"/>
                  <a:pt x="26763" y="370220"/>
                </a:cubicBezTo>
                <a:cubicBezTo>
                  <a:pt x="25471" y="374741"/>
                  <a:pt x="23594" y="379081"/>
                  <a:pt x="22302" y="383602"/>
                </a:cubicBezTo>
                <a:cubicBezTo>
                  <a:pt x="11103" y="422800"/>
                  <a:pt x="24075" y="382748"/>
                  <a:pt x="13381" y="414825"/>
                </a:cubicBezTo>
                <a:cubicBezTo>
                  <a:pt x="11894" y="426720"/>
                  <a:pt x="10892" y="438685"/>
                  <a:pt x="8921" y="450509"/>
                </a:cubicBezTo>
                <a:cubicBezTo>
                  <a:pt x="7913" y="456556"/>
                  <a:pt x="5662" y="462340"/>
                  <a:pt x="4460" y="468351"/>
                </a:cubicBezTo>
                <a:cubicBezTo>
                  <a:pt x="2686" y="477219"/>
                  <a:pt x="1487" y="486193"/>
                  <a:pt x="0" y="495114"/>
                </a:cubicBezTo>
                <a:cubicBezTo>
                  <a:pt x="1487" y="536745"/>
                  <a:pt x="1861" y="578431"/>
                  <a:pt x="4460" y="620008"/>
                </a:cubicBezTo>
                <a:cubicBezTo>
                  <a:pt x="4842" y="626126"/>
                  <a:pt x="7989" y="631791"/>
                  <a:pt x="8921" y="637850"/>
                </a:cubicBezTo>
                <a:cubicBezTo>
                  <a:pt x="10968" y="651157"/>
                  <a:pt x="11334" y="664687"/>
                  <a:pt x="13381" y="677994"/>
                </a:cubicBezTo>
                <a:cubicBezTo>
                  <a:pt x="14313" y="684053"/>
                  <a:pt x="16640" y="689825"/>
                  <a:pt x="17842" y="695836"/>
                </a:cubicBezTo>
                <a:cubicBezTo>
                  <a:pt x="24710" y="730177"/>
                  <a:pt x="16380" y="713716"/>
                  <a:pt x="31223" y="735980"/>
                </a:cubicBezTo>
                <a:cubicBezTo>
                  <a:pt x="34197" y="747875"/>
                  <a:pt x="36776" y="759875"/>
                  <a:pt x="40144" y="771664"/>
                </a:cubicBezTo>
                <a:cubicBezTo>
                  <a:pt x="42727" y="780706"/>
                  <a:pt x="46784" y="789304"/>
                  <a:pt x="49065" y="798427"/>
                </a:cubicBezTo>
                <a:cubicBezTo>
                  <a:pt x="50552" y="804374"/>
                  <a:pt x="52196" y="810285"/>
                  <a:pt x="53526" y="816269"/>
                </a:cubicBezTo>
                <a:cubicBezTo>
                  <a:pt x="55171" y="823670"/>
                  <a:pt x="55170" y="831533"/>
                  <a:pt x="57986" y="838572"/>
                </a:cubicBezTo>
                <a:cubicBezTo>
                  <a:pt x="64160" y="854006"/>
                  <a:pt x="75032" y="867406"/>
                  <a:pt x="80289" y="883176"/>
                </a:cubicBezTo>
                <a:lnTo>
                  <a:pt x="89210" y="909939"/>
                </a:lnTo>
                <a:cubicBezTo>
                  <a:pt x="90697" y="914400"/>
                  <a:pt x="92530" y="918760"/>
                  <a:pt x="93670" y="923321"/>
                </a:cubicBezTo>
                <a:cubicBezTo>
                  <a:pt x="95157" y="929268"/>
                  <a:pt x="95978" y="935423"/>
                  <a:pt x="98131" y="941163"/>
                </a:cubicBezTo>
                <a:cubicBezTo>
                  <a:pt x="105485" y="960772"/>
                  <a:pt x="106560" y="955913"/>
                  <a:pt x="115973" y="972386"/>
                </a:cubicBezTo>
                <a:cubicBezTo>
                  <a:pt x="119272" y="978159"/>
                  <a:pt x="121473" y="984526"/>
                  <a:pt x="124894" y="990228"/>
                </a:cubicBezTo>
                <a:cubicBezTo>
                  <a:pt x="130410" y="999422"/>
                  <a:pt x="142736" y="1016991"/>
                  <a:pt x="142736" y="1016991"/>
                </a:cubicBezTo>
                <a:cubicBezTo>
                  <a:pt x="151266" y="1042583"/>
                  <a:pt x="141087" y="1018693"/>
                  <a:pt x="160578" y="1043754"/>
                </a:cubicBezTo>
                <a:cubicBezTo>
                  <a:pt x="167160" y="1052217"/>
                  <a:pt x="172271" y="1061734"/>
                  <a:pt x="178419" y="1070517"/>
                </a:cubicBezTo>
                <a:cubicBezTo>
                  <a:pt x="182682" y="1076607"/>
                  <a:pt x="187480" y="1082310"/>
                  <a:pt x="191801" y="1088359"/>
                </a:cubicBezTo>
                <a:cubicBezTo>
                  <a:pt x="194917" y="1092721"/>
                  <a:pt x="197290" y="1097622"/>
                  <a:pt x="200722" y="1101740"/>
                </a:cubicBezTo>
                <a:cubicBezTo>
                  <a:pt x="211456" y="1114622"/>
                  <a:pt x="214325" y="1115270"/>
                  <a:pt x="227485" y="1124043"/>
                </a:cubicBezTo>
                <a:cubicBezTo>
                  <a:pt x="228972" y="1128503"/>
                  <a:pt x="229008" y="1133753"/>
                  <a:pt x="231945" y="1137424"/>
                </a:cubicBezTo>
                <a:cubicBezTo>
                  <a:pt x="235294" y="1141610"/>
                  <a:pt x="241342" y="1142759"/>
                  <a:pt x="245327" y="1146345"/>
                </a:cubicBezTo>
                <a:cubicBezTo>
                  <a:pt x="256267" y="1156191"/>
                  <a:pt x="266142" y="1167161"/>
                  <a:pt x="276550" y="1177569"/>
                </a:cubicBezTo>
                <a:lnTo>
                  <a:pt x="303313" y="1204332"/>
                </a:lnTo>
                <a:cubicBezTo>
                  <a:pt x="306287" y="1208792"/>
                  <a:pt x="308802" y="1213595"/>
                  <a:pt x="312234" y="1217713"/>
                </a:cubicBezTo>
                <a:cubicBezTo>
                  <a:pt x="322966" y="1230590"/>
                  <a:pt x="325841" y="1231244"/>
                  <a:pt x="338997" y="1240015"/>
                </a:cubicBezTo>
                <a:cubicBezTo>
                  <a:pt x="344944" y="1248936"/>
                  <a:pt x="349258" y="1259197"/>
                  <a:pt x="356839" y="1266778"/>
                </a:cubicBezTo>
                <a:cubicBezTo>
                  <a:pt x="361541" y="1271480"/>
                  <a:pt x="368908" y="1272400"/>
                  <a:pt x="374681" y="1275699"/>
                </a:cubicBezTo>
                <a:cubicBezTo>
                  <a:pt x="379335" y="1278359"/>
                  <a:pt x="383944" y="1281188"/>
                  <a:pt x="388062" y="1284620"/>
                </a:cubicBezTo>
                <a:cubicBezTo>
                  <a:pt x="410336" y="1303182"/>
                  <a:pt x="391310" y="1294624"/>
                  <a:pt x="414825" y="1302462"/>
                </a:cubicBezTo>
                <a:cubicBezTo>
                  <a:pt x="429510" y="1317147"/>
                  <a:pt x="433629" y="1323015"/>
                  <a:pt x="454970" y="1333686"/>
                </a:cubicBezTo>
                <a:cubicBezTo>
                  <a:pt x="460917" y="1336660"/>
                  <a:pt x="467401" y="1338742"/>
                  <a:pt x="472812" y="1342607"/>
                </a:cubicBezTo>
                <a:cubicBezTo>
                  <a:pt x="477945" y="1346273"/>
                  <a:pt x="480945" y="1352489"/>
                  <a:pt x="486193" y="1355988"/>
                </a:cubicBezTo>
                <a:cubicBezTo>
                  <a:pt x="490105" y="1358596"/>
                  <a:pt x="495465" y="1358165"/>
                  <a:pt x="499575" y="1360449"/>
                </a:cubicBezTo>
                <a:cubicBezTo>
                  <a:pt x="508947" y="1365656"/>
                  <a:pt x="516167" y="1374900"/>
                  <a:pt x="526338" y="1378291"/>
                </a:cubicBezTo>
                <a:cubicBezTo>
                  <a:pt x="535259" y="1381265"/>
                  <a:pt x="545276" y="1381997"/>
                  <a:pt x="553100" y="1387212"/>
                </a:cubicBezTo>
                <a:cubicBezTo>
                  <a:pt x="591461" y="1412782"/>
                  <a:pt x="542920" y="1382121"/>
                  <a:pt x="579863" y="1400593"/>
                </a:cubicBezTo>
                <a:cubicBezTo>
                  <a:pt x="614442" y="1417883"/>
                  <a:pt x="573000" y="1402766"/>
                  <a:pt x="606626" y="1413974"/>
                </a:cubicBezTo>
                <a:cubicBezTo>
                  <a:pt x="611087" y="1416948"/>
                  <a:pt x="615080" y="1420783"/>
                  <a:pt x="620008" y="1422895"/>
                </a:cubicBezTo>
                <a:cubicBezTo>
                  <a:pt x="625643" y="1425310"/>
                  <a:pt x="631978" y="1425594"/>
                  <a:pt x="637850" y="1427356"/>
                </a:cubicBezTo>
                <a:cubicBezTo>
                  <a:pt x="646857" y="1430058"/>
                  <a:pt x="655692" y="1433303"/>
                  <a:pt x="664613" y="1436277"/>
                </a:cubicBezTo>
                <a:lnTo>
                  <a:pt x="677994" y="1440737"/>
                </a:lnTo>
                <a:cubicBezTo>
                  <a:pt x="682455" y="1442224"/>
                  <a:pt x="686814" y="1444058"/>
                  <a:pt x="691376" y="1445198"/>
                </a:cubicBezTo>
                <a:cubicBezTo>
                  <a:pt x="716573" y="1451497"/>
                  <a:pt x="703207" y="1448456"/>
                  <a:pt x="731520" y="1454119"/>
                </a:cubicBezTo>
                <a:lnTo>
                  <a:pt x="892098" y="1449658"/>
                </a:lnTo>
                <a:cubicBezTo>
                  <a:pt x="928978" y="1447902"/>
                  <a:pt x="907431" y="1446250"/>
                  <a:pt x="932242" y="1440737"/>
                </a:cubicBezTo>
                <a:cubicBezTo>
                  <a:pt x="941071" y="1438775"/>
                  <a:pt x="950137" y="1438051"/>
                  <a:pt x="959005" y="1436277"/>
                </a:cubicBezTo>
                <a:cubicBezTo>
                  <a:pt x="975853" y="1432907"/>
                  <a:pt x="986549" y="1428582"/>
                  <a:pt x="1003610" y="1422895"/>
                </a:cubicBezTo>
                <a:cubicBezTo>
                  <a:pt x="1003614" y="1422894"/>
                  <a:pt x="1030370" y="1413976"/>
                  <a:pt x="1030373" y="1413974"/>
                </a:cubicBezTo>
                <a:cubicBezTo>
                  <a:pt x="1034833" y="1411000"/>
                  <a:pt x="1038735" y="1406935"/>
                  <a:pt x="1043754" y="1405053"/>
                </a:cubicBezTo>
                <a:cubicBezTo>
                  <a:pt x="1050410" y="1402557"/>
                  <a:pt x="1087822" y="1397381"/>
                  <a:pt x="1092819" y="1396132"/>
                </a:cubicBezTo>
                <a:cubicBezTo>
                  <a:pt x="1101942" y="1393851"/>
                  <a:pt x="1110459" y="1389493"/>
                  <a:pt x="1119582" y="1387212"/>
                </a:cubicBezTo>
                <a:cubicBezTo>
                  <a:pt x="1125529" y="1385725"/>
                  <a:pt x="1131552" y="1384513"/>
                  <a:pt x="1137424" y="1382751"/>
                </a:cubicBezTo>
                <a:cubicBezTo>
                  <a:pt x="1150935" y="1378698"/>
                  <a:pt x="1164187" y="1373831"/>
                  <a:pt x="1177569" y="1369370"/>
                </a:cubicBezTo>
                <a:lnTo>
                  <a:pt x="1190950" y="1364909"/>
                </a:lnTo>
                <a:lnTo>
                  <a:pt x="1204332" y="1360449"/>
                </a:lnTo>
                <a:cubicBezTo>
                  <a:pt x="1236244" y="1339173"/>
                  <a:pt x="1197153" y="1363068"/>
                  <a:pt x="1235555" y="1347067"/>
                </a:cubicBezTo>
                <a:cubicBezTo>
                  <a:pt x="1247831" y="1341952"/>
                  <a:pt x="1258623" y="1333430"/>
                  <a:pt x="1271239" y="1329225"/>
                </a:cubicBezTo>
                <a:lnTo>
                  <a:pt x="1298002" y="1320304"/>
                </a:lnTo>
                <a:cubicBezTo>
                  <a:pt x="1323422" y="1294884"/>
                  <a:pt x="1297776" y="1315940"/>
                  <a:pt x="1329225" y="1302462"/>
                </a:cubicBezTo>
                <a:cubicBezTo>
                  <a:pt x="1334153" y="1300350"/>
                  <a:pt x="1337812" y="1295938"/>
                  <a:pt x="1342607" y="1293541"/>
                </a:cubicBezTo>
                <a:cubicBezTo>
                  <a:pt x="1346812" y="1291438"/>
                  <a:pt x="1351528" y="1290568"/>
                  <a:pt x="1355988" y="1289081"/>
                </a:cubicBezTo>
                <a:cubicBezTo>
                  <a:pt x="1360449" y="1286107"/>
                  <a:pt x="1365252" y="1283592"/>
                  <a:pt x="1369370" y="1280160"/>
                </a:cubicBezTo>
                <a:cubicBezTo>
                  <a:pt x="1374216" y="1276122"/>
                  <a:pt x="1377618" y="1270445"/>
                  <a:pt x="1382751" y="1266778"/>
                </a:cubicBezTo>
                <a:cubicBezTo>
                  <a:pt x="1388162" y="1262913"/>
                  <a:pt x="1395182" y="1261722"/>
                  <a:pt x="1400593" y="1257857"/>
                </a:cubicBezTo>
                <a:cubicBezTo>
                  <a:pt x="1405726" y="1254191"/>
                  <a:pt x="1408996" y="1248349"/>
                  <a:pt x="1413975" y="1244476"/>
                </a:cubicBezTo>
                <a:cubicBezTo>
                  <a:pt x="1469865" y="1201008"/>
                  <a:pt x="1411236" y="1256135"/>
                  <a:pt x="1467500" y="1199871"/>
                </a:cubicBezTo>
                <a:cubicBezTo>
                  <a:pt x="1471961" y="1195410"/>
                  <a:pt x="1477383" y="1191739"/>
                  <a:pt x="1480882" y="1186490"/>
                </a:cubicBezTo>
                <a:lnTo>
                  <a:pt x="1507645" y="1146345"/>
                </a:lnTo>
                <a:lnTo>
                  <a:pt x="1516566" y="1132964"/>
                </a:lnTo>
                <a:lnTo>
                  <a:pt x="1525487" y="1119582"/>
                </a:lnTo>
                <a:cubicBezTo>
                  <a:pt x="1534769" y="1082451"/>
                  <a:pt x="1523467" y="1119160"/>
                  <a:pt x="1538868" y="1088359"/>
                </a:cubicBezTo>
                <a:cubicBezTo>
                  <a:pt x="1540971" y="1084153"/>
                  <a:pt x="1541045" y="1079087"/>
                  <a:pt x="1543329" y="1074977"/>
                </a:cubicBezTo>
                <a:cubicBezTo>
                  <a:pt x="1548536" y="1065605"/>
                  <a:pt x="1561171" y="1048214"/>
                  <a:pt x="1561171" y="1048214"/>
                </a:cubicBezTo>
                <a:cubicBezTo>
                  <a:pt x="1564145" y="1036320"/>
                  <a:pt x="1567688" y="1024553"/>
                  <a:pt x="1570092" y="1012531"/>
                </a:cubicBezTo>
                <a:cubicBezTo>
                  <a:pt x="1575754" y="984217"/>
                  <a:pt x="1572713" y="997583"/>
                  <a:pt x="1579013" y="972386"/>
                </a:cubicBezTo>
                <a:cubicBezTo>
                  <a:pt x="1580500" y="957518"/>
                  <a:pt x="1582232" y="942672"/>
                  <a:pt x="1583473" y="927781"/>
                </a:cubicBezTo>
                <a:cubicBezTo>
                  <a:pt x="1585206" y="906984"/>
                  <a:pt x="1585955" y="886109"/>
                  <a:pt x="1587934" y="865334"/>
                </a:cubicBezTo>
                <a:cubicBezTo>
                  <a:pt x="1588931" y="854868"/>
                  <a:pt x="1590332" y="844420"/>
                  <a:pt x="1592394" y="834111"/>
                </a:cubicBezTo>
                <a:cubicBezTo>
                  <a:pt x="1601404" y="789063"/>
                  <a:pt x="1592464" y="864806"/>
                  <a:pt x="1601315" y="798427"/>
                </a:cubicBezTo>
                <a:cubicBezTo>
                  <a:pt x="1603290" y="783616"/>
                  <a:pt x="1604289" y="768690"/>
                  <a:pt x="1605776" y="753822"/>
                </a:cubicBezTo>
                <a:cubicBezTo>
                  <a:pt x="1602882" y="690166"/>
                  <a:pt x="1611412" y="681131"/>
                  <a:pt x="1596855" y="642310"/>
                </a:cubicBezTo>
                <a:cubicBezTo>
                  <a:pt x="1594044" y="634813"/>
                  <a:pt x="1590466" y="627604"/>
                  <a:pt x="1587934" y="620008"/>
                </a:cubicBezTo>
                <a:cubicBezTo>
                  <a:pt x="1585744" y="613440"/>
                  <a:pt x="1578429" y="576695"/>
                  <a:pt x="1574552" y="575403"/>
                </a:cubicBezTo>
                <a:lnTo>
                  <a:pt x="1561171" y="570942"/>
                </a:lnTo>
                <a:cubicBezTo>
                  <a:pt x="1559684" y="562021"/>
                  <a:pt x="1560189" y="552527"/>
                  <a:pt x="1556710" y="544179"/>
                </a:cubicBezTo>
                <a:cubicBezTo>
                  <a:pt x="1552586" y="534282"/>
                  <a:pt x="1538868" y="517416"/>
                  <a:pt x="1538868" y="517416"/>
                </a:cubicBezTo>
                <a:cubicBezTo>
                  <a:pt x="1537381" y="512956"/>
                  <a:pt x="1536691" y="508145"/>
                  <a:pt x="1534408" y="504035"/>
                </a:cubicBezTo>
                <a:cubicBezTo>
                  <a:pt x="1529201" y="494663"/>
                  <a:pt x="1519957" y="487443"/>
                  <a:pt x="1516566" y="477272"/>
                </a:cubicBezTo>
                <a:cubicBezTo>
                  <a:pt x="1511951" y="463430"/>
                  <a:pt x="1511451" y="459827"/>
                  <a:pt x="1503184" y="446049"/>
                </a:cubicBezTo>
                <a:cubicBezTo>
                  <a:pt x="1497668" y="436855"/>
                  <a:pt x="1491289" y="428207"/>
                  <a:pt x="1485342" y="419286"/>
                </a:cubicBezTo>
                <a:cubicBezTo>
                  <a:pt x="1485335" y="419275"/>
                  <a:pt x="1467508" y="392534"/>
                  <a:pt x="1467500" y="392523"/>
                </a:cubicBezTo>
                <a:cubicBezTo>
                  <a:pt x="1463040" y="386576"/>
                  <a:pt x="1458059" y="380985"/>
                  <a:pt x="1454119" y="374681"/>
                </a:cubicBezTo>
                <a:cubicBezTo>
                  <a:pt x="1450595" y="369042"/>
                  <a:pt x="1449063" y="362250"/>
                  <a:pt x="1445198" y="356839"/>
                </a:cubicBezTo>
                <a:cubicBezTo>
                  <a:pt x="1441532" y="351706"/>
                  <a:pt x="1435855" y="348303"/>
                  <a:pt x="1431817" y="343457"/>
                </a:cubicBezTo>
                <a:cubicBezTo>
                  <a:pt x="1413234" y="321157"/>
                  <a:pt x="1434045" y="337508"/>
                  <a:pt x="1409514" y="321155"/>
                </a:cubicBezTo>
                <a:cubicBezTo>
                  <a:pt x="1408027" y="316694"/>
                  <a:pt x="1407662" y="311685"/>
                  <a:pt x="1405054" y="307773"/>
                </a:cubicBezTo>
                <a:cubicBezTo>
                  <a:pt x="1398187" y="297472"/>
                  <a:pt x="1388163" y="292052"/>
                  <a:pt x="1378291" y="285471"/>
                </a:cubicBezTo>
                <a:cubicBezTo>
                  <a:pt x="1358340" y="255545"/>
                  <a:pt x="1381843" y="284865"/>
                  <a:pt x="1355988" y="267629"/>
                </a:cubicBezTo>
                <a:cubicBezTo>
                  <a:pt x="1350740" y="264130"/>
                  <a:pt x="1347453" y="258286"/>
                  <a:pt x="1342607" y="254248"/>
                </a:cubicBezTo>
                <a:cubicBezTo>
                  <a:pt x="1338489" y="250816"/>
                  <a:pt x="1333343" y="248759"/>
                  <a:pt x="1329225" y="245327"/>
                </a:cubicBezTo>
                <a:cubicBezTo>
                  <a:pt x="1324379" y="241289"/>
                  <a:pt x="1320823" y="235818"/>
                  <a:pt x="1315844" y="231945"/>
                </a:cubicBezTo>
                <a:cubicBezTo>
                  <a:pt x="1315834" y="231937"/>
                  <a:pt x="1282395" y="209646"/>
                  <a:pt x="1275699" y="205182"/>
                </a:cubicBezTo>
                <a:cubicBezTo>
                  <a:pt x="1271239" y="202208"/>
                  <a:pt x="1267519" y="197561"/>
                  <a:pt x="1262318" y="196261"/>
                </a:cubicBezTo>
                <a:cubicBezTo>
                  <a:pt x="1256595" y="194830"/>
                  <a:pt x="1237499" y="190542"/>
                  <a:pt x="1231095" y="187340"/>
                </a:cubicBezTo>
                <a:cubicBezTo>
                  <a:pt x="1188692" y="166138"/>
                  <a:pt x="1259979" y="192507"/>
                  <a:pt x="1190950" y="169498"/>
                </a:cubicBezTo>
                <a:lnTo>
                  <a:pt x="1177569" y="165038"/>
                </a:lnTo>
                <a:cubicBezTo>
                  <a:pt x="1173108" y="163551"/>
                  <a:pt x="1168749" y="161717"/>
                  <a:pt x="1164187" y="160577"/>
                </a:cubicBezTo>
                <a:cubicBezTo>
                  <a:pt x="1158464" y="159146"/>
                  <a:pt x="1139368" y="154858"/>
                  <a:pt x="1132964" y="151656"/>
                </a:cubicBezTo>
                <a:cubicBezTo>
                  <a:pt x="1128169" y="149258"/>
                  <a:pt x="1124377" y="145132"/>
                  <a:pt x="1119582" y="142735"/>
                </a:cubicBezTo>
                <a:cubicBezTo>
                  <a:pt x="1115377" y="140632"/>
                  <a:pt x="1110737" y="139512"/>
                  <a:pt x="1106201" y="138275"/>
                </a:cubicBezTo>
                <a:cubicBezTo>
                  <a:pt x="1094372" y="135049"/>
                  <a:pt x="1082149" y="133231"/>
                  <a:pt x="1070517" y="129354"/>
                </a:cubicBezTo>
                <a:lnTo>
                  <a:pt x="1043754" y="120433"/>
                </a:lnTo>
                <a:lnTo>
                  <a:pt x="1016991" y="111512"/>
                </a:lnTo>
                <a:lnTo>
                  <a:pt x="1003610" y="107052"/>
                </a:lnTo>
                <a:cubicBezTo>
                  <a:pt x="999149" y="104078"/>
                  <a:pt x="995127" y="100308"/>
                  <a:pt x="990228" y="98131"/>
                </a:cubicBezTo>
                <a:cubicBezTo>
                  <a:pt x="981635" y="94312"/>
                  <a:pt x="963465" y="89210"/>
                  <a:pt x="963465" y="89210"/>
                </a:cubicBezTo>
                <a:cubicBezTo>
                  <a:pt x="959005" y="86236"/>
                  <a:pt x="954983" y="82466"/>
                  <a:pt x="950084" y="80289"/>
                </a:cubicBezTo>
                <a:cubicBezTo>
                  <a:pt x="941491" y="76470"/>
                  <a:pt x="932242" y="74342"/>
                  <a:pt x="923321" y="71368"/>
                </a:cubicBezTo>
                <a:cubicBezTo>
                  <a:pt x="918860" y="69881"/>
                  <a:pt x="914501" y="68047"/>
                  <a:pt x="909939" y="66907"/>
                </a:cubicBezTo>
                <a:cubicBezTo>
                  <a:pt x="903992" y="65420"/>
                  <a:pt x="897969" y="64208"/>
                  <a:pt x="892098" y="62447"/>
                </a:cubicBezTo>
                <a:cubicBezTo>
                  <a:pt x="883091" y="59745"/>
                  <a:pt x="865335" y="53526"/>
                  <a:pt x="865335" y="53526"/>
                </a:cubicBezTo>
                <a:cubicBezTo>
                  <a:pt x="860874" y="50552"/>
                  <a:pt x="856852" y="46782"/>
                  <a:pt x="851953" y="44605"/>
                </a:cubicBezTo>
                <a:cubicBezTo>
                  <a:pt x="832879" y="36128"/>
                  <a:pt x="825509" y="36412"/>
                  <a:pt x="807348" y="31223"/>
                </a:cubicBezTo>
                <a:cubicBezTo>
                  <a:pt x="762554" y="18425"/>
                  <a:pt x="831904" y="36248"/>
                  <a:pt x="776125" y="22302"/>
                </a:cubicBezTo>
                <a:lnTo>
                  <a:pt x="758283" y="8921"/>
                </a:lnTo>
                <a:close/>
              </a:path>
            </a:pathLst>
          </a:cu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5856620" y="3037592"/>
            <a:ext cx="1855563" cy="1918010"/>
          </a:xfrm>
          <a:custGeom>
            <a:avLst/>
            <a:gdLst>
              <a:gd name="connsiteX0" fmla="*/ 923321 w 1876340"/>
              <a:gd name="connsiteY0" fmla="*/ 0 h 1918010"/>
              <a:gd name="connsiteX1" fmla="*/ 896559 w 1876340"/>
              <a:gd name="connsiteY1" fmla="*/ 4461 h 1918010"/>
              <a:gd name="connsiteX2" fmla="*/ 606627 w 1876340"/>
              <a:gd name="connsiteY2" fmla="*/ 17842 h 1918010"/>
              <a:gd name="connsiteX3" fmla="*/ 584324 w 1876340"/>
              <a:gd name="connsiteY3" fmla="*/ 22303 h 1918010"/>
              <a:gd name="connsiteX4" fmla="*/ 566482 w 1876340"/>
              <a:gd name="connsiteY4" fmla="*/ 26763 h 1918010"/>
              <a:gd name="connsiteX5" fmla="*/ 517417 w 1876340"/>
              <a:gd name="connsiteY5" fmla="*/ 31224 h 1918010"/>
              <a:gd name="connsiteX6" fmla="*/ 486194 w 1876340"/>
              <a:gd name="connsiteY6" fmla="*/ 35684 h 1918010"/>
              <a:gd name="connsiteX7" fmla="*/ 446049 w 1876340"/>
              <a:gd name="connsiteY7" fmla="*/ 44605 h 1918010"/>
              <a:gd name="connsiteX8" fmla="*/ 410365 w 1876340"/>
              <a:gd name="connsiteY8" fmla="*/ 53526 h 1918010"/>
              <a:gd name="connsiteX9" fmla="*/ 370221 w 1876340"/>
              <a:gd name="connsiteY9" fmla="*/ 71368 h 1918010"/>
              <a:gd name="connsiteX10" fmla="*/ 334537 w 1876340"/>
              <a:gd name="connsiteY10" fmla="*/ 89210 h 1918010"/>
              <a:gd name="connsiteX11" fmla="*/ 307774 w 1876340"/>
              <a:gd name="connsiteY11" fmla="*/ 98131 h 1918010"/>
              <a:gd name="connsiteX12" fmla="*/ 276551 w 1876340"/>
              <a:gd name="connsiteY12" fmla="*/ 120433 h 1918010"/>
              <a:gd name="connsiteX13" fmla="*/ 263169 w 1876340"/>
              <a:gd name="connsiteY13" fmla="*/ 133815 h 1918010"/>
              <a:gd name="connsiteX14" fmla="*/ 249788 w 1876340"/>
              <a:gd name="connsiteY14" fmla="*/ 142736 h 1918010"/>
              <a:gd name="connsiteX15" fmla="*/ 231946 w 1876340"/>
              <a:gd name="connsiteY15" fmla="*/ 156117 h 1918010"/>
              <a:gd name="connsiteX16" fmla="*/ 205183 w 1876340"/>
              <a:gd name="connsiteY16" fmla="*/ 178420 h 1918010"/>
              <a:gd name="connsiteX17" fmla="*/ 182880 w 1876340"/>
              <a:gd name="connsiteY17" fmla="*/ 200722 h 1918010"/>
              <a:gd name="connsiteX18" fmla="*/ 156118 w 1876340"/>
              <a:gd name="connsiteY18" fmla="*/ 223025 h 1918010"/>
              <a:gd name="connsiteX19" fmla="*/ 133815 w 1876340"/>
              <a:gd name="connsiteY19" fmla="*/ 245327 h 1918010"/>
              <a:gd name="connsiteX20" fmla="*/ 124894 w 1876340"/>
              <a:gd name="connsiteY20" fmla="*/ 258708 h 1918010"/>
              <a:gd name="connsiteX21" fmla="*/ 120434 w 1876340"/>
              <a:gd name="connsiteY21" fmla="*/ 272090 h 1918010"/>
              <a:gd name="connsiteX22" fmla="*/ 93671 w 1876340"/>
              <a:gd name="connsiteY22" fmla="*/ 312234 h 1918010"/>
              <a:gd name="connsiteX23" fmla="*/ 84750 w 1876340"/>
              <a:gd name="connsiteY23" fmla="*/ 325616 h 1918010"/>
              <a:gd name="connsiteX24" fmla="*/ 66908 w 1876340"/>
              <a:gd name="connsiteY24" fmla="*/ 370221 h 1918010"/>
              <a:gd name="connsiteX25" fmla="*/ 62447 w 1876340"/>
              <a:gd name="connsiteY25" fmla="*/ 419286 h 1918010"/>
              <a:gd name="connsiteX26" fmla="*/ 57987 w 1876340"/>
              <a:gd name="connsiteY26" fmla="*/ 432668 h 1918010"/>
              <a:gd name="connsiteX27" fmla="*/ 53526 w 1876340"/>
              <a:gd name="connsiteY27" fmla="*/ 454970 h 1918010"/>
              <a:gd name="connsiteX28" fmla="*/ 44605 w 1876340"/>
              <a:gd name="connsiteY28" fmla="*/ 570943 h 1918010"/>
              <a:gd name="connsiteX29" fmla="*/ 35684 w 1876340"/>
              <a:gd name="connsiteY29" fmla="*/ 615548 h 1918010"/>
              <a:gd name="connsiteX30" fmla="*/ 31224 w 1876340"/>
              <a:gd name="connsiteY30" fmla="*/ 677994 h 1918010"/>
              <a:gd name="connsiteX31" fmla="*/ 22303 w 1876340"/>
              <a:gd name="connsiteY31" fmla="*/ 762744 h 1918010"/>
              <a:gd name="connsiteX32" fmla="*/ 17842 w 1876340"/>
              <a:gd name="connsiteY32" fmla="*/ 825190 h 1918010"/>
              <a:gd name="connsiteX33" fmla="*/ 8921 w 1876340"/>
              <a:gd name="connsiteY33" fmla="*/ 887637 h 1918010"/>
              <a:gd name="connsiteX34" fmla="*/ 0 w 1876340"/>
              <a:gd name="connsiteY34" fmla="*/ 1003610 h 1918010"/>
              <a:gd name="connsiteX35" fmla="*/ 4461 w 1876340"/>
              <a:gd name="connsiteY35" fmla="*/ 1262318 h 1918010"/>
              <a:gd name="connsiteX36" fmla="*/ 13382 w 1876340"/>
              <a:gd name="connsiteY36" fmla="*/ 1284621 h 1918010"/>
              <a:gd name="connsiteX37" fmla="*/ 17842 w 1876340"/>
              <a:gd name="connsiteY37" fmla="*/ 1320305 h 1918010"/>
              <a:gd name="connsiteX38" fmla="*/ 22303 w 1876340"/>
              <a:gd name="connsiteY38" fmla="*/ 1333686 h 1918010"/>
              <a:gd name="connsiteX39" fmla="*/ 26763 w 1876340"/>
              <a:gd name="connsiteY39" fmla="*/ 1351528 h 1918010"/>
              <a:gd name="connsiteX40" fmla="*/ 35684 w 1876340"/>
              <a:gd name="connsiteY40" fmla="*/ 1369370 h 1918010"/>
              <a:gd name="connsiteX41" fmla="*/ 44605 w 1876340"/>
              <a:gd name="connsiteY41" fmla="*/ 1396133 h 1918010"/>
              <a:gd name="connsiteX42" fmla="*/ 66908 w 1876340"/>
              <a:gd name="connsiteY42" fmla="*/ 1436277 h 1918010"/>
              <a:gd name="connsiteX43" fmla="*/ 89210 w 1876340"/>
              <a:gd name="connsiteY43" fmla="*/ 1471961 h 1918010"/>
              <a:gd name="connsiteX44" fmla="*/ 107052 w 1876340"/>
              <a:gd name="connsiteY44" fmla="*/ 1498724 h 1918010"/>
              <a:gd name="connsiteX45" fmla="*/ 129355 w 1876340"/>
              <a:gd name="connsiteY45" fmla="*/ 1534408 h 1918010"/>
              <a:gd name="connsiteX46" fmla="*/ 147197 w 1876340"/>
              <a:gd name="connsiteY46" fmla="*/ 1552250 h 1918010"/>
              <a:gd name="connsiteX47" fmla="*/ 156118 w 1876340"/>
              <a:gd name="connsiteY47" fmla="*/ 1570092 h 1918010"/>
              <a:gd name="connsiteX48" fmla="*/ 178420 w 1876340"/>
              <a:gd name="connsiteY48" fmla="*/ 1583473 h 1918010"/>
              <a:gd name="connsiteX49" fmla="*/ 209643 w 1876340"/>
              <a:gd name="connsiteY49" fmla="*/ 1623618 h 1918010"/>
              <a:gd name="connsiteX50" fmla="*/ 218564 w 1876340"/>
              <a:gd name="connsiteY50" fmla="*/ 1636999 h 1918010"/>
              <a:gd name="connsiteX51" fmla="*/ 231946 w 1876340"/>
              <a:gd name="connsiteY51" fmla="*/ 1650381 h 1918010"/>
              <a:gd name="connsiteX52" fmla="*/ 240867 w 1876340"/>
              <a:gd name="connsiteY52" fmla="*/ 1668223 h 1918010"/>
              <a:gd name="connsiteX53" fmla="*/ 272090 w 1876340"/>
              <a:gd name="connsiteY53" fmla="*/ 1694986 h 1918010"/>
              <a:gd name="connsiteX54" fmla="*/ 281011 w 1876340"/>
              <a:gd name="connsiteY54" fmla="*/ 1708367 h 1918010"/>
              <a:gd name="connsiteX55" fmla="*/ 294393 w 1876340"/>
              <a:gd name="connsiteY55" fmla="*/ 1726209 h 1918010"/>
              <a:gd name="connsiteX56" fmla="*/ 312235 w 1876340"/>
              <a:gd name="connsiteY56" fmla="*/ 1739590 h 1918010"/>
              <a:gd name="connsiteX57" fmla="*/ 321156 w 1876340"/>
              <a:gd name="connsiteY57" fmla="*/ 1752972 h 1918010"/>
              <a:gd name="connsiteX58" fmla="*/ 370221 w 1876340"/>
              <a:gd name="connsiteY58" fmla="*/ 1784195 h 1918010"/>
              <a:gd name="connsiteX59" fmla="*/ 396984 w 1876340"/>
              <a:gd name="connsiteY59" fmla="*/ 1806498 h 1918010"/>
              <a:gd name="connsiteX60" fmla="*/ 423747 w 1876340"/>
              <a:gd name="connsiteY60" fmla="*/ 1824340 h 1918010"/>
              <a:gd name="connsiteX61" fmla="*/ 437128 w 1876340"/>
              <a:gd name="connsiteY61" fmla="*/ 1837721 h 1918010"/>
              <a:gd name="connsiteX62" fmla="*/ 450510 w 1876340"/>
              <a:gd name="connsiteY62" fmla="*/ 1842182 h 1918010"/>
              <a:gd name="connsiteX63" fmla="*/ 459431 w 1876340"/>
              <a:gd name="connsiteY63" fmla="*/ 1855563 h 1918010"/>
              <a:gd name="connsiteX64" fmla="*/ 490654 w 1876340"/>
              <a:gd name="connsiteY64" fmla="*/ 1864484 h 1918010"/>
              <a:gd name="connsiteX65" fmla="*/ 517417 w 1876340"/>
              <a:gd name="connsiteY65" fmla="*/ 1882326 h 1918010"/>
              <a:gd name="connsiteX66" fmla="*/ 530799 w 1876340"/>
              <a:gd name="connsiteY66" fmla="*/ 1891247 h 1918010"/>
              <a:gd name="connsiteX67" fmla="*/ 544180 w 1876340"/>
              <a:gd name="connsiteY67" fmla="*/ 1895708 h 1918010"/>
              <a:gd name="connsiteX68" fmla="*/ 557561 w 1876340"/>
              <a:gd name="connsiteY68" fmla="*/ 1904628 h 1918010"/>
              <a:gd name="connsiteX69" fmla="*/ 615548 w 1876340"/>
              <a:gd name="connsiteY69" fmla="*/ 1913549 h 1918010"/>
              <a:gd name="connsiteX70" fmla="*/ 646771 w 1876340"/>
              <a:gd name="connsiteY70" fmla="*/ 1918010 h 1918010"/>
              <a:gd name="connsiteX71" fmla="*/ 820730 w 1876340"/>
              <a:gd name="connsiteY71" fmla="*/ 1913549 h 1918010"/>
              <a:gd name="connsiteX72" fmla="*/ 843033 w 1876340"/>
              <a:gd name="connsiteY72" fmla="*/ 1909089 h 1918010"/>
              <a:gd name="connsiteX73" fmla="*/ 923321 w 1876340"/>
              <a:gd name="connsiteY73" fmla="*/ 1900168 h 1918010"/>
              <a:gd name="connsiteX74" fmla="*/ 959005 w 1876340"/>
              <a:gd name="connsiteY74" fmla="*/ 1891247 h 1918010"/>
              <a:gd name="connsiteX75" fmla="*/ 990229 w 1876340"/>
              <a:gd name="connsiteY75" fmla="*/ 1877866 h 1918010"/>
              <a:gd name="connsiteX76" fmla="*/ 1043755 w 1876340"/>
              <a:gd name="connsiteY76" fmla="*/ 1864484 h 1918010"/>
              <a:gd name="connsiteX77" fmla="*/ 1061597 w 1876340"/>
              <a:gd name="connsiteY77" fmla="*/ 1860024 h 1918010"/>
              <a:gd name="connsiteX78" fmla="*/ 1074978 w 1876340"/>
              <a:gd name="connsiteY78" fmla="*/ 1851103 h 1918010"/>
              <a:gd name="connsiteX79" fmla="*/ 1101741 w 1876340"/>
              <a:gd name="connsiteY79" fmla="*/ 1842182 h 1918010"/>
              <a:gd name="connsiteX80" fmla="*/ 1132964 w 1876340"/>
              <a:gd name="connsiteY80" fmla="*/ 1828800 h 1918010"/>
              <a:gd name="connsiteX81" fmla="*/ 1146346 w 1876340"/>
              <a:gd name="connsiteY81" fmla="*/ 1819879 h 1918010"/>
              <a:gd name="connsiteX82" fmla="*/ 1159727 w 1876340"/>
              <a:gd name="connsiteY82" fmla="*/ 1815419 h 1918010"/>
              <a:gd name="connsiteX83" fmla="*/ 1177569 w 1876340"/>
              <a:gd name="connsiteY83" fmla="*/ 1806498 h 1918010"/>
              <a:gd name="connsiteX84" fmla="*/ 1204332 w 1876340"/>
              <a:gd name="connsiteY84" fmla="*/ 1802037 h 1918010"/>
              <a:gd name="connsiteX85" fmla="*/ 1217714 w 1876340"/>
              <a:gd name="connsiteY85" fmla="*/ 1797577 h 1918010"/>
              <a:gd name="connsiteX86" fmla="*/ 1248937 w 1876340"/>
              <a:gd name="connsiteY86" fmla="*/ 1788656 h 1918010"/>
              <a:gd name="connsiteX87" fmla="*/ 1266779 w 1876340"/>
              <a:gd name="connsiteY87" fmla="*/ 1779735 h 1918010"/>
              <a:gd name="connsiteX88" fmla="*/ 1284621 w 1876340"/>
              <a:gd name="connsiteY88" fmla="*/ 1775274 h 1918010"/>
              <a:gd name="connsiteX89" fmla="*/ 1302463 w 1876340"/>
              <a:gd name="connsiteY89" fmla="*/ 1766353 h 1918010"/>
              <a:gd name="connsiteX90" fmla="*/ 1355989 w 1876340"/>
              <a:gd name="connsiteY90" fmla="*/ 1748511 h 1918010"/>
              <a:gd name="connsiteX91" fmla="*/ 1373831 w 1876340"/>
              <a:gd name="connsiteY91" fmla="*/ 1739590 h 1918010"/>
              <a:gd name="connsiteX92" fmla="*/ 1387212 w 1876340"/>
              <a:gd name="connsiteY92" fmla="*/ 1730669 h 1918010"/>
              <a:gd name="connsiteX93" fmla="*/ 1405054 w 1876340"/>
              <a:gd name="connsiteY93" fmla="*/ 1726209 h 1918010"/>
              <a:gd name="connsiteX94" fmla="*/ 1431817 w 1876340"/>
              <a:gd name="connsiteY94" fmla="*/ 1708367 h 1918010"/>
              <a:gd name="connsiteX95" fmla="*/ 1463040 w 1876340"/>
              <a:gd name="connsiteY95" fmla="*/ 1686065 h 1918010"/>
              <a:gd name="connsiteX96" fmla="*/ 1489803 w 1876340"/>
              <a:gd name="connsiteY96" fmla="*/ 1668223 h 1918010"/>
              <a:gd name="connsiteX97" fmla="*/ 1525487 w 1876340"/>
              <a:gd name="connsiteY97" fmla="*/ 1636999 h 1918010"/>
              <a:gd name="connsiteX98" fmla="*/ 1543329 w 1876340"/>
              <a:gd name="connsiteY98" fmla="*/ 1632539 h 1918010"/>
              <a:gd name="connsiteX99" fmla="*/ 1574553 w 1876340"/>
              <a:gd name="connsiteY99" fmla="*/ 1601315 h 1918010"/>
              <a:gd name="connsiteX100" fmla="*/ 1583474 w 1876340"/>
              <a:gd name="connsiteY100" fmla="*/ 1587934 h 1918010"/>
              <a:gd name="connsiteX101" fmla="*/ 1614697 w 1876340"/>
              <a:gd name="connsiteY101" fmla="*/ 1565631 h 1918010"/>
              <a:gd name="connsiteX102" fmla="*/ 1650381 w 1876340"/>
              <a:gd name="connsiteY102" fmla="*/ 1525487 h 1918010"/>
              <a:gd name="connsiteX103" fmla="*/ 1663762 w 1876340"/>
              <a:gd name="connsiteY103" fmla="*/ 1512106 h 1918010"/>
              <a:gd name="connsiteX104" fmla="*/ 1677144 w 1876340"/>
              <a:gd name="connsiteY104" fmla="*/ 1498724 h 1918010"/>
              <a:gd name="connsiteX105" fmla="*/ 1690525 w 1876340"/>
              <a:gd name="connsiteY105" fmla="*/ 1489803 h 1918010"/>
              <a:gd name="connsiteX106" fmla="*/ 1699446 w 1876340"/>
              <a:gd name="connsiteY106" fmla="*/ 1476422 h 1918010"/>
              <a:gd name="connsiteX107" fmla="*/ 1712828 w 1876340"/>
              <a:gd name="connsiteY107" fmla="*/ 1467501 h 1918010"/>
              <a:gd name="connsiteX108" fmla="*/ 1730670 w 1876340"/>
              <a:gd name="connsiteY108" fmla="*/ 1440738 h 1918010"/>
              <a:gd name="connsiteX109" fmla="*/ 1739591 w 1876340"/>
              <a:gd name="connsiteY109" fmla="*/ 1427356 h 1918010"/>
              <a:gd name="connsiteX110" fmla="*/ 1748512 w 1876340"/>
              <a:gd name="connsiteY110" fmla="*/ 1413975 h 1918010"/>
              <a:gd name="connsiteX111" fmla="*/ 1761893 w 1876340"/>
              <a:gd name="connsiteY111" fmla="*/ 1387212 h 1918010"/>
              <a:gd name="connsiteX112" fmla="*/ 1770814 w 1876340"/>
              <a:gd name="connsiteY112" fmla="*/ 1360449 h 1918010"/>
              <a:gd name="connsiteX113" fmla="*/ 1779735 w 1876340"/>
              <a:gd name="connsiteY113" fmla="*/ 1347068 h 1918010"/>
              <a:gd name="connsiteX114" fmla="*/ 1793117 w 1876340"/>
              <a:gd name="connsiteY114" fmla="*/ 1302463 h 1918010"/>
              <a:gd name="connsiteX115" fmla="*/ 1802038 w 1876340"/>
              <a:gd name="connsiteY115" fmla="*/ 1271239 h 1918010"/>
              <a:gd name="connsiteX116" fmla="*/ 1810959 w 1876340"/>
              <a:gd name="connsiteY116" fmla="*/ 1231095 h 1918010"/>
              <a:gd name="connsiteX117" fmla="*/ 1815419 w 1876340"/>
              <a:gd name="connsiteY117" fmla="*/ 1217713 h 1918010"/>
              <a:gd name="connsiteX118" fmla="*/ 1819880 w 1876340"/>
              <a:gd name="connsiteY118" fmla="*/ 1199871 h 1918010"/>
              <a:gd name="connsiteX119" fmla="*/ 1828800 w 1876340"/>
              <a:gd name="connsiteY119" fmla="*/ 1186490 h 1918010"/>
              <a:gd name="connsiteX120" fmla="*/ 1833261 w 1876340"/>
              <a:gd name="connsiteY120" fmla="*/ 1173108 h 1918010"/>
              <a:gd name="connsiteX121" fmla="*/ 1842182 w 1876340"/>
              <a:gd name="connsiteY121" fmla="*/ 1128504 h 1918010"/>
              <a:gd name="connsiteX122" fmla="*/ 1846642 w 1876340"/>
              <a:gd name="connsiteY122" fmla="*/ 1106201 h 1918010"/>
              <a:gd name="connsiteX123" fmla="*/ 1851103 w 1876340"/>
              <a:gd name="connsiteY123" fmla="*/ 1092820 h 1918010"/>
              <a:gd name="connsiteX124" fmla="*/ 1855563 w 1876340"/>
              <a:gd name="connsiteY124" fmla="*/ 1070517 h 1918010"/>
              <a:gd name="connsiteX125" fmla="*/ 1860024 w 1876340"/>
              <a:gd name="connsiteY125" fmla="*/ 1057136 h 1918010"/>
              <a:gd name="connsiteX126" fmla="*/ 1868945 w 1876340"/>
              <a:gd name="connsiteY126" fmla="*/ 1016991 h 1918010"/>
              <a:gd name="connsiteX127" fmla="*/ 1868945 w 1876340"/>
              <a:gd name="connsiteY127" fmla="*/ 722599 h 1918010"/>
              <a:gd name="connsiteX128" fmla="*/ 1860024 w 1876340"/>
              <a:gd name="connsiteY128" fmla="*/ 686915 h 1918010"/>
              <a:gd name="connsiteX129" fmla="*/ 1851103 w 1876340"/>
              <a:gd name="connsiteY129" fmla="*/ 655692 h 1918010"/>
              <a:gd name="connsiteX130" fmla="*/ 1833261 w 1876340"/>
              <a:gd name="connsiteY130" fmla="*/ 624468 h 1918010"/>
              <a:gd name="connsiteX131" fmla="*/ 1828800 w 1876340"/>
              <a:gd name="connsiteY131" fmla="*/ 606627 h 1918010"/>
              <a:gd name="connsiteX132" fmla="*/ 1815419 w 1876340"/>
              <a:gd name="connsiteY132" fmla="*/ 588785 h 1918010"/>
              <a:gd name="connsiteX133" fmla="*/ 1806498 w 1876340"/>
              <a:gd name="connsiteY133" fmla="*/ 575403 h 1918010"/>
              <a:gd name="connsiteX134" fmla="*/ 1788656 w 1876340"/>
              <a:gd name="connsiteY134" fmla="*/ 548640 h 1918010"/>
              <a:gd name="connsiteX135" fmla="*/ 1784196 w 1876340"/>
              <a:gd name="connsiteY135" fmla="*/ 535259 h 1918010"/>
              <a:gd name="connsiteX136" fmla="*/ 1766354 w 1876340"/>
              <a:gd name="connsiteY136" fmla="*/ 512956 h 1918010"/>
              <a:gd name="connsiteX137" fmla="*/ 1735130 w 1876340"/>
              <a:gd name="connsiteY137" fmla="*/ 477272 h 1918010"/>
              <a:gd name="connsiteX138" fmla="*/ 1703907 w 1876340"/>
              <a:gd name="connsiteY138" fmla="*/ 432668 h 1918010"/>
              <a:gd name="connsiteX139" fmla="*/ 1677144 w 1876340"/>
              <a:gd name="connsiteY139" fmla="*/ 405905 h 1918010"/>
              <a:gd name="connsiteX140" fmla="*/ 1668223 w 1876340"/>
              <a:gd name="connsiteY140" fmla="*/ 392523 h 1918010"/>
              <a:gd name="connsiteX141" fmla="*/ 1641460 w 1876340"/>
              <a:gd name="connsiteY141" fmla="*/ 370221 h 1918010"/>
              <a:gd name="connsiteX142" fmla="*/ 1632539 w 1876340"/>
              <a:gd name="connsiteY142" fmla="*/ 352379 h 1918010"/>
              <a:gd name="connsiteX143" fmla="*/ 1619158 w 1876340"/>
              <a:gd name="connsiteY143" fmla="*/ 347918 h 1918010"/>
              <a:gd name="connsiteX144" fmla="*/ 1605776 w 1876340"/>
              <a:gd name="connsiteY144" fmla="*/ 334537 h 1918010"/>
              <a:gd name="connsiteX145" fmla="*/ 1579013 w 1876340"/>
              <a:gd name="connsiteY145" fmla="*/ 316695 h 1918010"/>
              <a:gd name="connsiteX146" fmla="*/ 1565632 w 1876340"/>
              <a:gd name="connsiteY146" fmla="*/ 307774 h 1918010"/>
              <a:gd name="connsiteX147" fmla="*/ 1552250 w 1876340"/>
              <a:gd name="connsiteY147" fmla="*/ 298853 h 1918010"/>
              <a:gd name="connsiteX148" fmla="*/ 1521027 w 1876340"/>
              <a:gd name="connsiteY148" fmla="*/ 276550 h 1918010"/>
              <a:gd name="connsiteX149" fmla="*/ 1494264 w 1876340"/>
              <a:gd name="connsiteY149" fmla="*/ 258708 h 1918010"/>
              <a:gd name="connsiteX150" fmla="*/ 1458580 w 1876340"/>
              <a:gd name="connsiteY150" fmla="*/ 236406 h 1918010"/>
              <a:gd name="connsiteX151" fmla="*/ 1431817 w 1876340"/>
              <a:gd name="connsiteY151" fmla="*/ 218564 h 1918010"/>
              <a:gd name="connsiteX152" fmla="*/ 1418436 w 1876340"/>
              <a:gd name="connsiteY152" fmla="*/ 209643 h 1918010"/>
              <a:gd name="connsiteX153" fmla="*/ 1405054 w 1876340"/>
              <a:gd name="connsiteY153" fmla="*/ 205183 h 1918010"/>
              <a:gd name="connsiteX154" fmla="*/ 1373831 w 1876340"/>
              <a:gd name="connsiteY154" fmla="*/ 187341 h 1918010"/>
              <a:gd name="connsiteX155" fmla="*/ 1360449 w 1876340"/>
              <a:gd name="connsiteY155" fmla="*/ 178420 h 1918010"/>
              <a:gd name="connsiteX156" fmla="*/ 1347068 w 1876340"/>
              <a:gd name="connsiteY156" fmla="*/ 173959 h 1918010"/>
              <a:gd name="connsiteX157" fmla="*/ 1293542 w 1876340"/>
              <a:gd name="connsiteY157" fmla="*/ 142736 h 1918010"/>
              <a:gd name="connsiteX158" fmla="*/ 1275700 w 1876340"/>
              <a:gd name="connsiteY158" fmla="*/ 138275 h 1918010"/>
              <a:gd name="connsiteX159" fmla="*/ 1231095 w 1876340"/>
              <a:gd name="connsiteY159" fmla="*/ 111512 h 1918010"/>
              <a:gd name="connsiteX160" fmla="*/ 1195411 w 1876340"/>
              <a:gd name="connsiteY160" fmla="*/ 102591 h 1918010"/>
              <a:gd name="connsiteX161" fmla="*/ 1182030 w 1876340"/>
              <a:gd name="connsiteY161" fmla="*/ 93670 h 1918010"/>
              <a:gd name="connsiteX162" fmla="*/ 1137425 w 1876340"/>
              <a:gd name="connsiteY162" fmla="*/ 80289 h 1918010"/>
              <a:gd name="connsiteX163" fmla="*/ 1092820 w 1876340"/>
              <a:gd name="connsiteY163" fmla="*/ 53526 h 1918010"/>
              <a:gd name="connsiteX164" fmla="*/ 1079439 w 1876340"/>
              <a:gd name="connsiteY164" fmla="*/ 49066 h 1918010"/>
              <a:gd name="connsiteX165" fmla="*/ 1066057 w 1876340"/>
              <a:gd name="connsiteY165" fmla="*/ 40145 h 1918010"/>
              <a:gd name="connsiteX166" fmla="*/ 1039294 w 1876340"/>
              <a:gd name="connsiteY166" fmla="*/ 31224 h 1918010"/>
              <a:gd name="connsiteX167" fmla="*/ 1025913 w 1876340"/>
              <a:gd name="connsiteY167" fmla="*/ 26763 h 1918010"/>
              <a:gd name="connsiteX168" fmla="*/ 999150 w 1876340"/>
              <a:gd name="connsiteY168" fmla="*/ 17842 h 1918010"/>
              <a:gd name="connsiteX169" fmla="*/ 985768 w 1876340"/>
              <a:gd name="connsiteY169" fmla="*/ 13382 h 1918010"/>
              <a:gd name="connsiteX170" fmla="*/ 972387 w 1876340"/>
              <a:gd name="connsiteY170" fmla="*/ 8921 h 1918010"/>
              <a:gd name="connsiteX171" fmla="*/ 945624 w 1876340"/>
              <a:gd name="connsiteY171" fmla="*/ 4461 h 1918010"/>
              <a:gd name="connsiteX172" fmla="*/ 923321 w 1876340"/>
              <a:gd name="connsiteY172" fmla="*/ 0 h 191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876340" h="1918010">
                <a:moveTo>
                  <a:pt x="923321" y="0"/>
                </a:moveTo>
                <a:cubicBezTo>
                  <a:pt x="915144" y="0"/>
                  <a:pt x="905533" y="3339"/>
                  <a:pt x="896559" y="4461"/>
                </a:cubicBezTo>
                <a:cubicBezTo>
                  <a:pt x="800623" y="16453"/>
                  <a:pt x="702865" y="15436"/>
                  <a:pt x="606627" y="17842"/>
                </a:cubicBezTo>
                <a:cubicBezTo>
                  <a:pt x="599193" y="19329"/>
                  <a:pt x="591725" y="20658"/>
                  <a:pt x="584324" y="22303"/>
                </a:cubicBezTo>
                <a:cubicBezTo>
                  <a:pt x="578340" y="23633"/>
                  <a:pt x="572559" y="25953"/>
                  <a:pt x="566482" y="26763"/>
                </a:cubicBezTo>
                <a:cubicBezTo>
                  <a:pt x="550204" y="28933"/>
                  <a:pt x="533739" y="29410"/>
                  <a:pt x="517417" y="31224"/>
                </a:cubicBezTo>
                <a:cubicBezTo>
                  <a:pt x="506968" y="32385"/>
                  <a:pt x="496585" y="34085"/>
                  <a:pt x="486194" y="35684"/>
                </a:cubicBezTo>
                <a:cubicBezTo>
                  <a:pt x="436659" y="43305"/>
                  <a:pt x="477439" y="36045"/>
                  <a:pt x="446049" y="44605"/>
                </a:cubicBezTo>
                <a:cubicBezTo>
                  <a:pt x="434220" y="47831"/>
                  <a:pt x="410365" y="53526"/>
                  <a:pt x="410365" y="53526"/>
                </a:cubicBezTo>
                <a:cubicBezTo>
                  <a:pt x="371007" y="79766"/>
                  <a:pt x="433913" y="39522"/>
                  <a:pt x="370221" y="71368"/>
                </a:cubicBezTo>
                <a:cubicBezTo>
                  <a:pt x="358326" y="77315"/>
                  <a:pt x="347153" y="85005"/>
                  <a:pt x="334537" y="89210"/>
                </a:cubicBezTo>
                <a:cubicBezTo>
                  <a:pt x="325616" y="92184"/>
                  <a:pt x="315598" y="92915"/>
                  <a:pt x="307774" y="98131"/>
                </a:cubicBezTo>
                <a:cubicBezTo>
                  <a:pt x="297187" y="105189"/>
                  <a:pt x="286229" y="112138"/>
                  <a:pt x="276551" y="120433"/>
                </a:cubicBezTo>
                <a:cubicBezTo>
                  <a:pt x="271761" y="124538"/>
                  <a:pt x="268015" y="129776"/>
                  <a:pt x="263169" y="133815"/>
                </a:cubicBezTo>
                <a:cubicBezTo>
                  <a:pt x="259051" y="137247"/>
                  <a:pt x="254150" y="139620"/>
                  <a:pt x="249788" y="142736"/>
                </a:cubicBezTo>
                <a:cubicBezTo>
                  <a:pt x="243739" y="147057"/>
                  <a:pt x="237590" y="151279"/>
                  <a:pt x="231946" y="156117"/>
                </a:cubicBezTo>
                <a:cubicBezTo>
                  <a:pt x="201890" y="181879"/>
                  <a:pt x="234761" y="158701"/>
                  <a:pt x="205183" y="178420"/>
                </a:cubicBezTo>
                <a:cubicBezTo>
                  <a:pt x="188826" y="202954"/>
                  <a:pt x="205185" y="182134"/>
                  <a:pt x="182880" y="200722"/>
                </a:cubicBezTo>
                <a:cubicBezTo>
                  <a:pt x="148531" y="229347"/>
                  <a:pt x="189346" y="200872"/>
                  <a:pt x="156118" y="223025"/>
                </a:cubicBezTo>
                <a:cubicBezTo>
                  <a:pt x="132329" y="258707"/>
                  <a:pt x="163552" y="215591"/>
                  <a:pt x="133815" y="245327"/>
                </a:cubicBezTo>
                <a:cubicBezTo>
                  <a:pt x="130024" y="249118"/>
                  <a:pt x="127868" y="254248"/>
                  <a:pt x="124894" y="258708"/>
                </a:cubicBezTo>
                <a:cubicBezTo>
                  <a:pt x="123407" y="263169"/>
                  <a:pt x="122717" y="267980"/>
                  <a:pt x="120434" y="272090"/>
                </a:cubicBezTo>
                <a:cubicBezTo>
                  <a:pt x="120428" y="272100"/>
                  <a:pt x="98135" y="305538"/>
                  <a:pt x="93671" y="312234"/>
                </a:cubicBezTo>
                <a:cubicBezTo>
                  <a:pt x="90697" y="316695"/>
                  <a:pt x="86445" y="320530"/>
                  <a:pt x="84750" y="325616"/>
                </a:cubicBezTo>
                <a:cubicBezTo>
                  <a:pt x="73726" y="358687"/>
                  <a:pt x="80034" y="343968"/>
                  <a:pt x="66908" y="370221"/>
                </a:cubicBezTo>
                <a:cubicBezTo>
                  <a:pt x="65421" y="386576"/>
                  <a:pt x="64769" y="403029"/>
                  <a:pt x="62447" y="419286"/>
                </a:cubicBezTo>
                <a:cubicBezTo>
                  <a:pt x="61782" y="423941"/>
                  <a:pt x="59127" y="428107"/>
                  <a:pt x="57987" y="432668"/>
                </a:cubicBezTo>
                <a:cubicBezTo>
                  <a:pt x="56148" y="440023"/>
                  <a:pt x="55013" y="447536"/>
                  <a:pt x="53526" y="454970"/>
                </a:cubicBezTo>
                <a:cubicBezTo>
                  <a:pt x="52842" y="464547"/>
                  <a:pt x="46465" y="557300"/>
                  <a:pt x="44605" y="570943"/>
                </a:cubicBezTo>
                <a:cubicBezTo>
                  <a:pt x="42556" y="585967"/>
                  <a:pt x="35684" y="615548"/>
                  <a:pt x="35684" y="615548"/>
                </a:cubicBezTo>
                <a:cubicBezTo>
                  <a:pt x="34197" y="636363"/>
                  <a:pt x="33113" y="657211"/>
                  <a:pt x="31224" y="677994"/>
                </a:cubicBezTo>
                <a:cubicBezTo>
                  <a:pt x="28652" y="706283"/>
                  <a:pt x="24327" y="734410"/>
                  <a:pt x="22303" y="762744"/>
                </a:cubicBezTo>
                <a:cubicBezTo>
                  <a:pt x="20816" y="783559"/>
                  <a:pt x="20065" y="804440"/>
                  <a:pt x="17842" y="825190"/>
                </a:cubicBezTo>
                <a:cubicBezTo>
                  <a:pt x="15602" y="846097"/>
                  <a:pt x="11013" y="866714"/>
                  <a:pt x="8921" y="887637"/>
                </a:cubicBezTo>
                <a:cubicBezTo>
                  <a:pt x="2090" y="955959"/>
                  <a:pt x="5393" y="917329"/>
                  <a:pt x="0" y="1003610"/>
                </a:cubicBezTo>
                <a:cubicBezTo>
                  <a:pt x="1487" y="1089846"/>
                  <a:pt x="358" y="1176167"/>
                  <a:pt x="4461" y="1262318"/>
                </a:cubicBezTo>
                <a:cubicBezTo>
                  <a:pt x="4842" y="1270316"/>
                  <a:pt x="11582" y="1276819"/>
                  <a:pt x="13382" y="1284621"/>
                </a:cubicBezTo>
                <a:cubicBezTo>
                  <a:pt x="16077" y="1296301"/>
                  <a:pt x="15698" y="1308511"/>
                  <a:pt x="17842" y="1320305"/>
                </a:cubicBezTo>
                <a:cubicBezTo>
                  <a:pt x="18683" y="1324931"/>
                  <a:pt x="21011" y="1329165"/>
                  <a:pt x="22303" y="1333686"/>
                </a:cubicBezTo>
                <a:cubicBezTo>
                  <a:pt x="23987" y="1339580"/>
                  <a:pt x="24611" y="1345788"/>
                  <a:pt x="26763" y="1351528"/>
                </a:cubicBezTo>
                <a:cubicBezTo>
                  <a:pt x="29098" y="1357754"/>
                  <a:pt x="33215" y="1363196"/>
                  <a:pt x="35684" y="1369370"/>
                </a:cubicBezTo>
                <a:cubicBezTo>
                  <a:pt x="39176" y="1378101"/>
                  <a:pt x="40400" y="1387722"/>
                  <a:pt x="44605" y="1396133"/>
                </a:cubicBezTo>
                <a:cubicBezTo>
                  <a:pt x="65995" y="1438912"/>
                  <a:pt x="38903" y="1385870"/>
                  <a:pt x="66908" y="1436277"/>
                </a:cubicBezTo>
                <a:cubicBezTo>
                  <a:pt x="84405" y="1467770"/>
                  <a:pt x="65969" y="1440972"/>
                  <a:pt x="89210" y="1471961"/>
                </a:cubicBezTo>
                <a:cubicBezTo>
                  <a:pt x="98157" y="1498799"/>
                  <a:pt x="87005" y="1471994"/>
                  <a:pt x="107052" y="1498724"/>
                </a:cubicBezTo>
                <a:cubicBezTo>
                  <a:pt x="111064" y="1504074"/>
                  <a:pt x="123124" y="1527138"/>
                  <a:pt x="129355" y="1534408"/>
                </a:cubicBezTo>
                <a:cubicBezTo>
                  <a:pt x="134829" y="1540794"/>
                  <a:pt x="142151" y="1545521"/>
                  <a:pt x="147197" y="1552250"/>
                </a:cubicBezTo>
                <a:cubicBezTo>
                  <a:pt x="151187" y="1557569"/>
                  <a:pt x="151416" y="1565390"/>
                  <a:pt x="156118" y="1570092"/>
                </a:cubicBezTo>
                <a:cubicBezTo>
                  <a:pt x="162248" y="1576222"/>
                  <a:pt x="170986" y="1579013"/>
                  <a:pt x="178420" y="1583473"/>
                </a:cubicBezTo>
                <a:cubicBezTo>
                  <a:pt x="190605" y="1620034"/>
                  <a:pt x="169531" y="1563452"/>
                  <a:pt x="209643" y="1623618"/>
                </a:cubicBezTo>
                <a:cubicBezTo>
                  <a:pt x="212617" y="1628078"/>
                  <a:pt x="215132" y="1632881"/>
                  <a:pt x="218564" y="1636999"/>
                </a:cubicBezTo>
                <a:cubicBezTo>
                  <a:pt x="222603" y="1641845"/>
                  <a:pt x="228279" y="1645248"/>
                  <a:pt x="231946" y="1650381"/>
                </a:cubicBezTo>
                <a:cubicBezTo>
                  <a:pt x="235811" y="1655792"/>
                  <a:pt x="237002" y="1662812"/>
                  <a:pt x="240867" y="1668223"/>
                </a:cubicBezTo>
                <a:cubicBezTo>
                  <a:pt x="253003" y="1685214"/>
                  <a:pt x="256865" y="1679761"/>
                  <a:pt x="272090" y="1694986"/>
                </a:cubicBezTo>
                <a:cubicBezTo>
                  <a:pt x="275881" y="1698777"/>
                  <a:pt x="277895" y="1704005"/>
                  <a:pt x="281011" y="1708367"/>
                </a:cubicBezTo>
                <a:cubicBezTo>
                  <a:pt x="285332" y="1714416"/>
                  <a:pt x="289136" y="1720952"/>
                  <a:pt x="294393" y="1726209"/>
                </a:cubicBezTo>
                <a:cubicBezTo>
                  <a:pt x="299650" y="1731466"/>
                  <a:pt x="306288" y="1735130"/>
                  <a:pt x="312235" y="1739590"/>
                </a:cubicBezTo>
                <a:cubicBezTo>
                  <a:pt x="315209" y="1744051"/>
                  <a:pt x="317086" y="1749483"/>
                  <a:pt x="321156" y="1752972"/>
                </a:cubicBezTo>
                <a:cubicBezTo>
                  <a:pt x="345235" y="1773611"/>
                  <a:pt x="345417" y="1759390"/>
                  <a:pt x="370221" y="1784195"/>
                </a:cubicBezTo>
                <a:cubicBezTo>
                  <a:pt x="409303" y="1823280"/>
                  <a:pt x="359732" y="1775456"/>
                  <a:pt x="396984" y="1806498"/>
                </a:cubicBezTo>
                <a:cubicBezTo>
                  <a:pt x="419260" y="1825061"/>
                  <a:pt x="400229" y="1816500"/>
                  <a:pt x="423747" y="1824340"/>
                </a:cubicBezTo>
                <a:cubicBezTo>
                  <a:pt x="428207" y="1828800"/>
                  <a:pt x="431880" y="1834222"/>
                  <a:pt x="437128" y="1837721"/>
                </a:cubicBezTo>
                <a:cubicBezTo>
                  <a:pt x="441040" y="1840329"/>
                  <a:pt x="446838" y="1839245"/>
                  <a:pt x="450510" y="1842182"/>
                </a:cubicBezTo>
                <a:cubicBezTo>
                  <a:pt x="454696" y="1845531"/>
                  <a:pt x="455245" y="1852214"/>
                  <a:pt x="459431" y="1855563"/>
                </a:cubicBezTo>
                <a:cubicBezTo>
                  <a:pt x="462342" y="1857892"/>
                  <a:pt x="489485" y="1864192"/>
                  <a:pt x="490654" y="1864484"/>
                </a:cubicBezTo>
                <a:lnTo>
                  <a:pt x="517417" y="1882326"/>
                </a:lnTo>
                <a:cubicBezTo>
                  <a:pt x="521878" y="1885300"/>
                  <a:pt x="525713" y="1889551"/>
                  <a:pt x="530799" y="1891247"/>
                </a:cubicBezTo>
                <a:cubicBezTo>
                  <a:pt x="535259" y="1892734"/>
                  <a:pt x="539975" y="1893605"/>
                  <a:pt x="544180" y="1895708"/>
                </a:cubicBezTo>
                <a:cubicBezTo>
                  <a:pt x="548975" y="1898105"/>
                  <a:pt x="552634" y="1902516"/>
                  <a:pt x="557561" y="1904628"/>
                </a:cubicBezTo>
                <a:cubicBezTo>
                  <a:pt x="571254" y="1910496"/>
                  <a:pt x="607111" y="1912494"/>
                  <a:pt x="615548" y="1913549"/>
                </a:cubicBezTo>
                <a:cubicBezTo>
                  <a:pt x="625980" y="1914853"/>
                  <a:pt x="636363" y="1916523"/>
                  <a:pt x="646771" y="1918010"/>
                </a:cubicBezTo>
                <a:lnTo>
                  <a:pt x="820730" y="1913549"/>
                </a:lnTo>
                <a:cubicBezTo>
                  <a:pt x="828304" y="1913205"/>
                  <a:pt x="835510" y="1910029"/>
                  <a:pt x="843033" y="1909089"/>
                </a:cubicBezTo>
                <a:cubicBezTo>
                  <a:pt x="1016276" y="1887434"/>
                  <a:pt x="803047" y="1917348"/>
                  <a:pt x="923321" y="1900168"/>
                </a:cubicBezTo>
                <a:cubicBezTo>
                  <a:pt x="953911" y="1889973"/>
                  <a:pt x="915944" y="1902012"/>
                  <a:pt x="959005" y="1891247"/>
                </a:cubicBezTo>
                <a:cubicBezTo>
                  <a:pt x="982972" y="1885255"/>
                  <a:pt x="962133" y="1888083"/>
                  <a:pt x="990229" y="1877866"/>
                </a:cubicBezTo>
                <a:cubicBezTo>
                  <a:pt x="1014899" y="1868895"/>
                  <a:pt x="1020534" y="1869644"/>
                  <a:pt x="1043755" y="1864484"/>
                </a:cubicBezTo>
                <a:cubicBezTo>
                  <a:pt x="1049739" y="1863154"/>
                  <a:pt x="1055650" y="1861511"/>
                  <a:pt x="1061597" y="1860024"/>
                </a:cubicBezTo>
                <a:cubicBezTo>
                  <a:pt x="1066057" y="1857050"/>
                  <a:pt x="1070079" y="1853280"/>
                  <a:pt x="1074978" y="1851103"/>
                </a:cubicBezTo>
                <a:cubicBezTo>
                  <a:pt x="1083571" y="1847284"/>
                  <a:pt x="1101741" y="1842182"/>
                  <a:pt x="1101741" y="1842182"/>
                </a:cubicBezTo>
                <a:cubicBezTo>
                  <a:pt x="1135332" y="1819787"/>
                  <a:pt x="1092642" y="1846081"/>
                  <a:pt x="1132964" y="1828800"/>
                </a:cubicBezTo>
                <a:cubicBezTo>
                  <a:pt x="1137892" y="1826688"/>
                  <a:pt x="1141551" y="1822276"/>
                  <a:pt x="1146346" y="1819879"/>
                </a:cubicBezTo>
                <a:cubicBezTo>
                  <a:pt x="1150551" y="1817776"/>
                  <a:pt x="1155406" y="1817271"/>
                  <a:pt x="1159727" y="1815419"/>
                </a:cubicBezTo>
                <a:cubicBezTo>
                  <a:pt x="1165839" y="1812800"/>
                  <a:pt x="1171200" y="1808409"/>
                  <a:pt x="1177569" y="1806498"/>
                </a:cubicBezTo>
                <a:cubicBezTo>
                  <a:pt x="1186232" y="1803899"/>
                  <a:pt x="1195503" y="1803999"/>
                  <a:pt x="1204332" y="1802037"/>
                </a:cubicBezTo>
                <a:cubicBezTo>
                  <a:pt x="1208922" y="1801017"/>
                  <a:pt x="1213193" y="1798869"/>
                  <a:pt x="1217714" y="1797577"/>
                </a:cubicBezTo>
                <a:cubicBezTo>
                  <a:pt x="1229022" y="1794346"/>
                  <a:pt x="1238249" y="1793236"/>
                  <a:pt x="1248937" y="1788656"/>
                </a:cubicBezTo>
                <a:cubicBezTo>
                  <a:pt x="1255049" y="1786037"/>
                  <a:pt x="1260553" y="1782070"/>
                  <a:pt x="1266779" y="1779735"/>
                </a:cubicBezTo>
                <a:cubicBezTo>
                  <a:pt x="1272519" y="1777582"/>
                  <a:pt x="1278881" y="1777427"/>
                  <a:pt x="1284621" y="1775274"/>
                </a:cubicBezTo>
                <a:cubicBezTo>
                  <a:pt x="1290847" y="1772939"/>
                  <a:pt x="1296214" y="1768625"/>
                  <a:pt x="1302463" y="1766353"/>
                </a:cubicBezTo>
                <a:cubicBezTo>
                  <a:pt x="1354861" y="1747299"/>
                  <a:pt x="1313667" y="1767321"/>
                  <a:pt x="1355989" y="1748511"/>
                </a:cubicBezTo>
                <a:cubicBezTo>
                  <a:pt x="1362065" y="1745810"/>
                  <a:pt x="1368058" y="1742889"/>
                  <a:pt x="1373831" y="1739590"/>
                </a:cubicBezTo>
                <a:cubicBezTo>
                  <a:pt x="1378485" y="1736930"/>
                  <a:pt x="1382285" y="1732781"/>
                  <a:pt x="1387212" y="1730669"/>
                </a:cubicBezTo>
                <a:cubicBezTo>
                  <a:pt x="1392847" y="1728254"/>
                  <a:pt x="1399107" y="1727696"/>
                  <a:pt x="1405054" y="1726209"/>
                </a:cubicBezTo>
                <a:cubicBezTo>
                  <a:pt x="1430421" y="1700844"/>
                  <a:pt x="1405997" y="1721278"/>
                  <a:pt x="1431817" y="1708367"/>
                </a:cubicBezTo>
                <a:cubicBezTo>
                  <a:pt x="1439072" y="1704739"/>
                  <a:pt x="1457983" y="1689605"/>
                  <a:pt x="1463040" y="1686065"/>
                </a:cubicBezTo>
                <a:cubicBezTo>
                  <a:pt x="1471824" y="1679916"/>
                  <a:pt x="1482222" y="1675804"/>
                  <a:pt x="1489803" y="1668223"/>
                </a:cubicBezTo>
                <a:cubicBezTo>
                  <a:pt x="1499993" y="1658033"/>
                  <a:pt x="1513236" y="1643805"/>
                  <a:pt x="1525487" y="1636999"/>
                </a:cubicBezTo>
                <a:cubicBezTo>
                  <a:pt x="1530846" y="1634022"/>
                  <a:pt x="1537382" y="1634026"/>
                  <a:pt x="1543329" y="1632539"/>
                </a:cubicBezTo>
                <a:cubicBezTo>
                  <a:pt x="1563779" y="1601864"/>
                  <a:pt x="1551000" y="1609167"/>
                  <a:pt x="1574553" y="1601315"/>
                </a:cubicBezTo>
                <a:cubicBezTo>
                  <a:pt x="1577527" y="1596855"/>
                  <a:pt x="1579683" y="1591725"/>
                  <a:pt x="1583474" y="1587934"/>
                </a:cubicBezTo>
                <a:cubicBezTo>
                  <a:pt x="1589007" y="1582401"/>
                  <a:pt x="1607098" y="1570697"/>
                  <a:pt x="1614697" y="1565631"/>
                </a:cubicBezTo>
                <a:cubicBezTo>
                  <a:pt x="1630616" y="1541753"/>
                  <a:pt x="1619827" y="1556041"/>
                  <a:pt x="1650381" y="1525487"/>
                </a:cubicBezTo>
                <a:lnTo>
                  <a:pt x="1663762" y="1512106"/>
                </a:lnTo>
                <a:cubicBezTo>
                  <a:pt x="1668223" y="1507645"/>
                  <a:pt x="1671895" y="1502223"/>
                  <a:pt x="1677144" y="1498724"/>
                </a:cubicBezTo>
                <a:lnTo>
                  <a:pt x="1690525" y="1489803"/>
                </a:lnTo>
                <a:cubicBezTo>
                  <a:pt x="1693499" y="1485343"/>
                  <a:pt x="1695655" y="1480213"/>
                  <a:pt x="1699446" y="1476422"/>
                </a:cubicBezTo>
                <a:cubicBezTo>
                  <a:pt x="1703237" y="1472631"/>
                  <a:pt x="1709298" y="1471536"/>
                  <a:pt x="1712828" y="1467501"/>
                </a:cubicBezTo>
                <a:cubicBezTo>
                  <a:pt x="1719888" y="1459432"/>
                  <a:pt x="1724723" y="1449659"/>
                  <a:pt x="1730670" y="1440738"/>
                </a:cubicBezTo>
                <a:lnTo>
                  <a:pt x="1739591" y="1427356"/>
                </a:lnTo>
                <a:lnTo>
                  <a:pt x="1748512" y="1413975"/>
                </a:lnTo>
                <a:cubicBezTo>
                  <a:pt x="1764773" y="1365184"/>
                  <a:pt x="1738841" y="1439077"/>
                  <a:pt x="1761893" y="1387212"/>
                </a:cubicBezTo>
                <a:cubicBezTo>
                  <a:pt x="1765712" y="1378619"/>
                  <a:pt x="1765598" y="1368273"/>
                  <a:pt x="1770814" y="1360449"/>
                </a:cubicBezTo>
                <a:cubicBezTo>
                  <a:pt x="1773788" y="1355989"/>
                  <a:pt x="1777558" y="1351967"/>
                  <a:pt x="1779735" y="1347068"/>
                </a:cubicBezTo>
                <a:cubicBezTo>
                  <a:pt x="1788211" y="1327997"/>
                  <a:pt x="1787929" y="1320622"/>
                  <a:pt x="1793117" y="1302463"/>
                </a:cubicBezTo>
                <a:cubicBezTo>
                  <a:pt x="1800562" y="1276404"/>
                  <a:pt x="1795071" y="1302588"/>
                  <a:pt x="1802038" y="1271239"/>
                </a:cubicBezTo>
                <a:cubicBezTo>
                  <a:pt x="1806643" y="1250519"/>
                  <a:pt x="1805514" y="1250152"/>
                  <a:pt x="1810959" y="1231095"/>
                </a:cubicBezTo>
                <a:cubicBezTo>
                  <a:pt x="1812251" y="1226574"/>
                  <a:pt x="1814127" y="1222234"/>
                  <a:pt x="1815419" y="1217713"/>
                </a:cubicBezTo>
                <a:cubicBezTo>
                  <a:pt x="1817103" y="1211818"/>
                  <a:pt x="1817465" y="1205506"/>
                  <a:pt x="1819880" y="1199871"/>
                </a:cubicBezTo>
                <a:cubicBezTo>
                  <a:pt x="1821992" y="1194944"/>
                  <a:pt x="1826403" y="1191285"/>
                  <a:pt x="1828800" y="1186490"/>
                </a:cubicBezTo>
                <a:cubicBezTo>
                  <a:pt x="1830903" y="1182284"/>
                  <a:pt x="1831774" y="1177569"/>
                  <a:pt x="1833261" y="1173108"/>
                </a:cubicBezTo>
                <a:cubicBezTo>
                  <a:pt x="1842004" y="1120649"/>
                  <a:pt x="1833307" y="1168440"/>
                  <a:pt x="1842182" y="1128504"/>
                </a:cubicBezTo>
                <a:cubicBezTo>
                  <a:pt x="1843827" y="1121103"/>
                  <a:pt x="1844803" y="1113556"/>
                  <a:pt x="1846642" y="1106201"/>
                </a:cubicBezTo>
                <a:cubicBezTo>
                  <a:pt x="1847782" y="1101640"/>
                  <a:pt x="1849963" y="1097381"/>
                  <a:pt x="1851103" y="1092820"/>
                </a:cubicBezTo>
                <a:cubicBezTo>
                  <a:pt x="1852942" y="1085465"/>
                  <a:pt x="1853724" y="1077872"/>
                  <a:pt x="1855563" y="1070517"/>
                </a:cubicBezTo>
                <a:cubicBezTo>
                  <a:pt x="1856703" y="1065956"/>
                  <a:pt x="1858732" y="1061657"/>
                  <a:pt x="1860024" y="1057136"/>
                </a:cubicBezTo>
                <a:cubicBezTo>
                  <a:pt x="1864220" y="1042449"/>
                  <a:pt x="1865882" y="1032307"/>
                  <a:pt x="1868945" y="1016991"/>
                </a:cubicBezTo>
                <a:cubicBezTo>
                  <a:pt x="1878983" y="896524"/>
                  <a:pt x="1878626" y="922684"/>
                  <a:pt x="1868945" y="722599"/>
                </a:cubicBezTo>
                <a:cubicBezTo>
                  <a:pt x="1868352" y="710353"/>
                  <a:pt x="1862998" y="698810"/>
                  <a:pt x="1860024" y="686915"/>
                </a:cubicBezTo>
                <a:cubicBezTo>
                  <a:pt x="1858596" y="681203"/>
                  <a:pt x="1854301" y="662088"/>
                  <a:pt x="1851103" y="655692"/>
                </a:cubicBezTo>
                <a:cubicBezTo>
                  <a:pt x="1838159" y="629804"/>
                  <a:pt x="1844994" y="655754"/>
                  <a:pt x="1833261" y="624468"/>
                </a:cubicBezTo>
                <a:cubicBezTo>
                  <a:pt x="1831108" y="618728"/>
                  <a:pt x="1831542" y="612110"/>
                  <a:pt x="1828800" y="606627"/>
                </a:cubicBezTo>
                <a:cubicBezTo>
                  <a:pt x="1825475" y="599978"/>
                  <a:pt x="1819740" y="594834"/>
                  <a:pt x="1815419" y="588785"/>
                </a:cubicBezTo>
                <a:cubicBezTo>
                  <a:pt x="1812303" y="584423"/>
                  <a:pt x="1809472" y="579864"/>
                  <a:pt x="1806498" y="575403"/>
                </a:cubicBezTo>
                <a:cubicBezTo>
                  <a:pt x="1795893" y="543587"/>
                  <a:pt x="1810931" y="582052"/>
                  <a:pt x="1788656" y="548640"/>
                </a:cubicBezTo>
                <a:cubicBezTo>
                  <a:pt x="1786048" y="544728"/>
                  <a:pt x="1786688" y="539246"/>
                  <a:pt x="1784196" y="535259"/>
                </a:cubicBezTo>
                <a:cubicBezTo>
                  <a:pt x="1779150" y="527186"/>
                  <a:pt x="1771954" y="520656"/>
                  <a:pt x="1766354" y="512956"/>
                </a:cubicBezTo>
                <a:cubicBezTo>
                  <a:pt x="1741866" y="479284"/>
                  <a:pt x="1759270" y="493364"/>
                  <a:pt x="1735130" y="477272"/>
                </a:cubicBezTo>
                <a:cubicBezTo>
                  <a:pt x="1729493" y="468817"/>
                  <a:pt x="1712400" y="442104"/>
                  <a:pt x="1703907" y="432668"/>
                </a:cubicBezTo>
                <a:cubicBezTo>
                  <a:pt x="1695467" y="423290"/>
                  <a:pt x="1684142" y="416402"/>
                  <a:pt x="1677144" y="405905"/>
                </a:cubicBezTo>
                <a:cubicBezTo>
                  <a:pt x="1674170" y="401444"/>
                  <a:pt x="1671655" y="396641"/>
                  <a:pt x="1668223" y="392523"/>
                </a:cubicBezTo>
                <a:cubicBezTo>
                  <a:pt x="1657492" y="379646"/>
                  <a:pt x="1654615" y="378991"/>
                  <a:pt x="1641460" y="370221"/>
                </a:cubicBezTo>
                <a:cubicBezTo>
                  <a:pt x="1638486" y="364274"/>
                  <a:pt x="1637241" y="357081"/>
                  <a:pt x="1632539" y="352379"/>
                </a:cubicBezTo>
                <a:cubicBezTo>
                  <a:pt x="1629214" y="349054"/>
                  <a:pt x="1623070" y="350526"/>
                  <a:pt x="1619158" y="347918"/>
                </a:cubicBezTo>
                <a:cubicBezTo>
                  <a:pt x="1613909" y="344419"/>
                  <a:pt x="1610755" y="338410"/>
                  <a:pt x="1605776" y="334537"/>
                </a:cubicBezTo>
                <a:cubicBezTo>
                  <a:pt x="1597313" y="327955"/>
                  <a:pt x="1587934" y="322642"/>
                  <a:pt x="1579013" y="316695"/>
                </a:cubicBezTo>
                <a:lnTo>
                  <a:pt x="1565632" y="307774"/>
                </a:lnTo>
                <a:cubicBezTo>
                  <a:pt x="1561171" y="304800"/>
                  <a:pt x="1556041" y="302644"/>
                  <a:pt x="1552250" y="298853"/>
                </a:cubicBezTo>
                <a:cubicBezTo>
                  <a:pt x="1528599" y="275200"/>
                  <a:pt x="1550381" y="294162"/>
                  <a:pt x="1521027" y="276550"/>
                </a:cubicBezTo>
                <a:cubicBezTo>
                  <a:pt x="1511833" y="271034"/>
                  <a:pt x="1494264" y="258708"/>
                  <a:pt x="1494264" y="258708"/>
                </a:cubicBezTo>
                <a:cubicBezTo>
                  <a:pt x="1472864" y="226609"/>
                  <a:pt x="1503169" y="266132"/>
                  <a:pt x="1458580" y="236406"/>
                </a:cubicBezTo>
                <a:lnTo>
                  <a:pt x="1431817" y="218564"/>
                </a:lnTo>
                <a:cubicBezTo>
                  <a:pt x="1427357" y="215590"/>
                  <a:pt x="1423522" y="211338"/>
                  <a:pt x="1418436" y="209643"/>
                </a:cubicBezTo>
                <a:lnTo>
                  <a:pt x="1405054" y="205183"/>
                </a:lnTo>
                <a:cubicBezTo>
                  <a:pt x="1379634" y="179761"/>
                  <a:pt x="1405280" y="200818"/>
                  <a:pt x="1373831" y="187341"/>
                </a:cubicBezTo>
                <a:cubicBezTo>
                  <a:pt x="1368903" y="185229"/>
                  <a:pt x="1365244" y="180818"/>
                  <a:pt x="1360449" y="178420"/>
                </a:cubicBezTo>
                <a:cubicBezTo>
                  <a:pt x="1356244" y="176317"/>
                  <a:pt x="1351528" y="175446"/>
                  <a:pt x="1347068" y="173959"/>
                </a:cubicBezTo>
                <a:cubicBezTo>
                  <a:pt x="1330419" y="161473"/>
                  <a:pt x="1314709" y="148028"/>
                  <a:pt x="1293542" y="142736"/>
                </a:cubicBezTo>
                <a:lnTo>
                  <a:pt x="1275700" y="138275"/>
                </a:lnTo>
                <a:cubicBezTo>
                  <a:pt x="1265521" y="131489"/>
                  <a:pt x="1244811" y="116084"/>
                  <a:pt x="1231095" y="111512"/>
                </a:cubicBezTo>
                <a:cubicBezTo>
                  <a:pt x="1219463" y="107635"/>
                  <a:pt x="1195411" y="102591"/>
                  <a:pt x="1195411" y="102591"/>
                </a:cubicBezTo>
                <a:cubicBezTo>
                  <a:pt x="1190951" y="99617"/>
                  <a:pt x="1186929" y="95847"/>
                  <a:pt x="1182030" y="93670"/>
                </a:cubicBezTo>
                <a:cubicBezTo>
                  <a:pt x="1168065" y="87463"/>
                  <a:pt x="1152255" y="83996"/>
                  <a:pt x="1137425" y="80289"/>
                </a:cubicBezTo>
                <a:cubicBezTo>
                  <a:pt x="1118400" y="67606"/>
                  <a:pt x="1112022" y="61755"/>
                  <a:pt x="1092820" y="53526"/>
                </a:cubicBezTo>
                <a:cubicBezTo>
                  <a:pt x="1088499" y="51674"/>
                  <a:pt x="1083899" y="50553"/>
                  <a:pt x="1079439" y="49066"/>
                </a:cubicBezTo>
                <a:cubicBezTo>
                  <a:pt x="1074978" y="46092"/>
                  <a:pt x="1070956" y="42322"/>
                  <a:pt x="1066057" y="40145"/>
                </a:cubicBezTo>
                <a:cubicBezTo>
                  <a:pt x="1057464" y="36326"/>
                  <a:pt x="1048215" y="34198"/>
                  <a:pt x="1039294" y="31224"/>
                </a:cubicBezTo>
                <a:lnTo>
                  <a:pt x="1025913" y="26763"/>
                </a:lnTo>
                <a:lnTo>
                  <a:pt x="999150" y="17842"/>
                </a:lnTo>
                <a:lnTo>
                  <a:pt x="985768" y="13382"/>
                </a:lnTo>
                <a:cubicBezTo>
                  <a:pt x="981308" y="11895"/>
                  <a:pt x="977025" y="9694"/>
                  <a:pt x="972387" y="8921"/>
                </a:cubicBezTo>
                <a:cubicBezTo>
                  <a:pt x="963466" y="7434"/>
                  <a:pt x="954637" y="5212"/>
                  <a:pt x="945624" y="4461"/>
                </a:cubicBezTo>
                <a:cubicBezTo>
                  <a:pt x="936734" y="3720"/>
                  <a:pt x="931498" y="0"/>
                  <a:pt x="923321" y="0"/>
                </a:cubicBezTo>
                <a:close/>
              </a:path>
            </a:pathLst>
          </a:cu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 y="473433"/>
            <a:ext cx="90678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b="1" dirty="0"/>
              <a:t>As blood cells mature, chromatin often becomes clumped.  A good example of this is shown in the basophilic erythroblast (red arrow)….the clumping of the chromatin in this nucleus results in a distinctive dark, ropy pattern (solid black arrows) that leaves some areas white (dashed black arrows).  An earlier stage of erythroblast is shown to the left for comparison.  A similar dark and ropy  staining pattern due to condensation of chromatin also is easily seen in the nuclei of developing granulocytes (blue arrows).  An extreme kind of condensation called </a:t>
            </a:r>
            <a:r>
              <a:rPr lang="en-US" b="1" dirty="0" err="1"/>
              <a:t>pyknosis</a:t>
            </a:r>
            <a:r>
              <a:rPr lang="en-US" b="1" dirty="0"/>
              <a:t> is seen in late stage erythroblasts (green arrows), in which the chromatin condenses completely and the nucleus is reduced in size.  </a:t>
            </a:r>
          </a:p>
        </p:txBody>
      </p:sp>
      <p:pic>
        <p:nvPicPr>
          <p:cNvPr id="41995" name="Picture 11" descr="7"/>
          <p:cNvPicPr>
            <a:picLocks noChangeAspect="1" noChangeArrowheads="1"/>
          </p:cNvPicPr>
          <p:nvPr/>
        </p:nvPicPr>
        <p:blipFill>
          <a:blip r:embed="rId2">
            <a:extLst>
              <a:ext uri="{28A0092B-C50C-407E-A947-70E740481C1C}">
                <a14:useLocalDpi xmlns:a14="http://schemas.microsoft.com/office/drawing/2010/main" val="0"/>
              </a:ext>
            </a:extLst>
          </a:blip>
          <a:srcRect l="39999" t="38667" r="35001" b="34666"/>
          <a:stretch>
            <a:fillRect/>
          </a:stretch>
        </p:blipFill>
        <p:spPr bwMode="auto">
          <a:xfrm>
            <a:off x="381000" y="3542899"/>
            <a:ext cx="3124200" cy="249872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581400" y="3009498"/>
            <a:ext cx="5410200" cy="3848501"/>
            <a:chOff x="3581400" y="3009498"/>
            <a:chExt cx="5410200" cy="3848501"/>
          </a:xfrm>
        </p:grpSpPr>
        <p:pic>
          <p:nvPicPr>
            <p:cNvPr id="41986" name="Picture 2" descr="5"/>
            <p:cNvPicPr>
              <a:picLocks noChangeAspect="1" noChangeArrowheads="1"/>
            </p:cNvPicPr>
            <p:nvPr/>
          </p:nvPicPr>
          <p:blipFill rotWithShape="1">
            <a:blip r:embed="rId3">
              <a:extLst>
                <a:ext uri="{28A0092B-C50C-407E-A947-70E740481C1C}">
                  <a14:useLocalDpi xmlns:a14="http://schemas.microsoft.com/office/drawing/2010/main" val="0"/>
                </a:ext>
              </a:extLst>
            </a:blip>
            <a:srcRect l="28125" t="27255" r="15625" b="19413"/>
            <a:stretch/>
          </p:blipFill>
          <p:spPr bwMode="auto">
            <a:xfrm>
              <a:off x="3581400" y="3009498"/>
              <a:ext cx="5410200" cy="3848501"/>
            </a:xfrm>
            <a:prstGeom prst="rect">
              <a:avLst/>
            </a:prstGeom>
            <a:noFill/>
            <a:extLst>
              <a:ext uri="{909E8E84-426E-40DD-AFC4-6F175D3DCCD1}">
                <a14:hiddenFill xmlns:a14="http://schemas.microsoft.com/office/drawing/2010/main">
                  <a:solidFill>
                    <a:srgbClr val="FFFFFF"/>
                  </a:solidFill>
                </a14:hiddenFill>
              </a:ext>
            </a:extLst>
          </p:spPr>
        </p:pic>
        <p:sp>
          <p:nvSpPr>
            <p:cNvPr id="41988" name="Line 4"/>
            <p:cNvSpPr>
              <a:spLocks noChangeShapeType="1"/>
            </p:cNvSpPr>
            <p:nvPr/>
          </p:nvSpPr>
          <p:spPr bwMode="auto">
            <a:xfrm>
              <a:off x="6989487" y="3947712"/>
              <a:ext cx="497281" cy="64264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9" name="Line 5"/>
            <p:cNvSpPr>
              <a:spLocks noChangeShapeType="1"/>
            </p:cNvSpPr>
            <p:nvPr/>
          </p:nvSpPr>
          <p:spPr bwMode="auto">
            <a:xfrm flipH="1">
              <a:off x="5638800" y="3161899"/>
              <a:ext cx="195263" cy="7572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0" name="Line 6"/>
            <p:cNvSpPr>
              <a:spLocks noChangeShapeType="1"/>
            </p:cNvSpPr>
            <p:nvPr/>
          </p:nvSpPr>
          <p:spPr bwMode="auto">
            <a:xfrm flipH="1">
              <a:off x="8305800" y="3466699"/>
              <a:ext cx="195263" cy="757238"/>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1" name="Line 7"/>
            <p:cNvSpPr>
              <a:spLocks noChangeShapeType="1"/>
            </p:cNvSpPr>
            <p:nvPr/>
          </p:nvSpPr>
          <p:spPr bwMode="auto">
            <a:xfrm>
              <a:off x="6891689" y="5813658"/>
              <a:ext cx="195597" cy="677028"/>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2" name="Line 8"/>
            <p:cNvSpPr>
              <a:spLocks noChangeShapeType="1"/>
            </p:cNvSpPr>
            <p:nvPr/>
          </p:nvSpPr>
          <p:spPr bwMode="auto">
            <a:xfrm>
              <a:off x="4960938" y="3547662"/>
              <a:ext cx="349250" cy="5159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3" name="Line 9"/>
            <p:cNvSpPr>
              <a:spLocks noChangeShapeType="1"/>
            </p:cNvSpPr>
            <p:nvPr/>
          </p:nvSpPr>
          <p:spPr bwMode="auto">
            <a:xfrm>
              <a:off x="4805363" y="3607987"/>
              <a:ext cx="344487" cy="550862"/>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4" name="Line 10"/>
            <p:cNvSpPr>
              <a:spLocks noChangeShapeType="1"/>
            </p:cNvSpPr>
            <p:nvPr/>
          </p:nvSpPr>
          <p:spPr bwMode="auto">
            <a:xfrm flipV="1">
              <a:off x="4867275" y="4477937"/>
              <a:ext cx="568325" cy="15875"/>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6" name="Line 12"/>
            <p:cNvSpPr>
              <a:spLocks noChangeShapeType="1"/>
            </p:cNvSpPr>
            <p:nvPr/>
          </p:nvSpPr>
          <p:spPr bwMode="auto">
            <a:xfrm flipH="1">
              <a:off x="8305800" y="5524099"/>
              <a:ext cx="195263" cy="757238"/>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7" name="Line 13"/>
            <p:cNvSpPr>
              <a:spLocks noChangeShapeType="1"/>
            </p:cNvSpPr>
            <p:nvPr/>
          </p:nvSpPr>
          <p:spPr bwMode="auto">
            <a:xfrm flipH="1">
              <a:off x="5724525" y="3947712"/>
              <a:ext cx="650875" cy="2730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8" name="Line 14"/>
            <p:cNvSpPr>
              <a:spLocks noChangeShapeType="1"/>
            </p:cNvSpPr>
            <p:nvPr/>
          </p:nvSpPr>
          <p:spPr bwMode="auto">
            <a:xfrm flipH="1">
              <a:off x="6505839" y="4007240"/>
              <a:ext cx="199841" cy="681038"/>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 name="Rectangle 15"/>
          <p:cNvSpPr/>
          <p:nvPr/>
        </p:nvSpPr>
        <p:spPr>
          <a:xfrm>
            <a:off x="2752814" y="0"/>
            <a:ext cx="2971711"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CHROMATIN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895600" y="1943608"/>
            <a:ext cx="3167935"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chromatin – SL177</a:t>
            </a:r>
            <a:endParaRPr lang="en-US" dirty="0">
              <a:latin typeface="Calibri" pitchFamily="34" charset="0"/>
            </a:endParaRPr>
          </a:p>
        </p:txBody>
      </p:sp>
      <p:sp>
        <p:nvSpPr>
          <p:cNvPr id="37891" name="TextBox 4"/>
          <p:cNvSpPr txBox="1">
            <a:spLocks noChangeArrowheads="1"/>
          </p:cNvSpPr>
          <p:nvPr/>
        </p:nvSpPr>
        <p:spPr bwMode="auto">
          <a:xfrm>
            <a:off x="3082804" y="5791200"/>
            <a:ext cx="3163991" cy="1015663"/>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177</a:t>
            </a:r>
            <a:endParaRPr lang="en-US" u="sng" dirty="0"/>
          </a:p>
          <a:p>
            <a:r>
              <a:rPr lang="en-US" b="1" dirty="0">
                <a:latin typeface="Calibri" pitchFamily="34" charset="0"/>
              </a:rPr>
              <a:t>Be able to identify:</a:t>
            </a:r>
          </a:p>
          <a:p>
            <a:pPr lvl="1" eaLnBrk="0" hangingPunct="0">
              <a:buFontTx/>
              <a:buChar char="•"/>
            </a:pPr>
            <a:r>
              <a:rPr lang="en-US" sz="1200" b="1" dirty="0" err="1">
                <a:solidFill>
                  <a:srgbClr val="002060"/>
                </a:solidFill>
                <a:latin typeface="Georgia" pitchFamily="18" charset="0"/>
                <a:ea typeface="Times" pitchFamily="18" charset="0"/>
                <a:cs typeface="Arial" charset="0"/>
              </a:rPr>
              <a:t>Fibrillar</a:t>
            </a:r>
            <a:r>
              <a:rPr lang="en-US" sz="1200" b="1" dirty="0">
                <a:solidFill>
                  <a:srgbClr val="002060"/>
                </a:solidFill>
                <a:latin typeface="Georgia" pitchFamily="18" charset="0"/>
                <a:ea typeface="Times" pitchFamily="18" charset="0"/>
                <a:cs typeface="Arial" charset="0"/>
              </a:rPr>
              <a:t> chromatin</a:t>
            </a:r>
          </a:p>
          <a:p>
            <a:pPr lvl="1" eaLnBrk="0" hangingPunct="0">
              <a:buFontTx/>
              <a:buChar char="•"/>
            </a:pPr>
            <a:r>
              <a:rPr lang="en-US" sz="1200" b="1" dirty="0">
                <a:solidFill>
                  <a:srgbClr val="002060"/>
                </a:solidFill>
                <a:latin typeface="Georgia" pitchFamily="18" charset="0"/>
                <a:ea typeface="Times" pitchFamily="18" charset="0"/>
                <a:cs typeface="Arial" charset="0"/>
              </a:rPr>
              <a:t>Clumpy chromatin</a:t>
            </a:r>
          </a:p>
        </p:txBody>
      </p:sp>
      <p:sp>
        <p:nvSpPr>
          <p:cNvPr id="6" name="Rectangle 5"/>
          <p:cNvSpPr/>
          <p:nvPr/>
        </p:nvSpPr>
        <p:spPr>
          <a:xfrm>
            <a:off x="2752814" y="0"/>
            <a:ext cx="2971711"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CHROMATIN</a:t>
            </a:r>
          </a:p>
        </p:txBody>
      </p:sp>
    </p:spTree>
    <p:extLst>
      <p:ext uri="{BB962C8B-B14F-4D97-AF65-F5344CB8AC3E}">
        <p14:creationId xmlns:p14="http://schemas.microsoft.com/office/powerpoint/2010/main" val="1464845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1828800"/>
            <a:ext cx="6123240" cy="2308324"/>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DEGREE</a:t>
            </a:r>
          </a:p>
          <a:p>
            <a:pPr algn="ctr" fontAlgn="auto">
              <a:spcBef>
                <a:spcPts val="0"/>
              </a:spcBef>
              <a:spcAft>
                <a:spcPts val="0"/>
              </a:spcAft>
              <a:defRPr/>
            </a:pPr>
            <a:r>
              <a:rPr lang="en-US" sz="3600" b="1" dirty="0">
                <a:ln/>
                <a:solidFill>
                  <a:srgbClr val="002060"/>
                </a:solidFill>
                <a:latin typeface="+mn-lt"/>
              </a:rPr>
              <a:t>of</a:t>
            </a:r>
          </a:p>
          <a:p>
            <a:pPr algn="ctr" fontAlgn="auto">
              <a:spcBef>
                <a:spcPts val="0"/>
              </a:spcBef>
              <a:spcAft>
                <a:spcPts val="0"/>
              </a:spcAft>
              <a:defRPr/>
            </a:pPr>
            <a:r>
              <a:rPr lang="en-US" sz="3600" b="1" dirty="0">
                <a:ln/>
                <a:solidFill>
                  <a:srgbClr val="002060"/>
                </a:solidFill>
                <a:latin typeface="+mn-lt"/>
              </a:rPr>
              <a:t>CYTOPLASMIC BASOPHILIA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76200" y="592138"/>
            <a:ext cx="89154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b="1" dirty="0"/>
              <a:t>Generally speaking, immature cells have a basophilic cytoplasm due to large amounts of ribosomal RNA.  In the case of erythroblasts preparing to make hemoglobin, this is in the form of free ribosomes.  In granulocytes, the basophilia is due to rough ER.  In these early cells outlined in blue, you can see the intense cytoplasmic basophilia. </a:t>
            </a:r>
            <a:endParaRPr lang="en-US" dirty="0"/>
          </a:p>
        </p:txBody>
      </p:sp>
      <p:pic>
        <p:nvPicPr>
          <p:cNvPr id="44035" name="Picture 3" descr="11"/>
          <p:cNvPicPr>
            <a:picLocks noChangeAspect="1" noChangeArrowheads="1"/>
          </p:cNvPicPr>
          <p:nvPr/>
        </p:nvPicPr>
        <p:blipFill>
          <a:blip r:embed="rId2">
            <a:extLst>
              <a:ext uri="{28A0092B-C50C-407E-A947-70E740481C1C}">
                <a14:useLocalDpi xmlns:a14="http://schemas.microsoft.com/office/drawing/2010/main" val="0"/>
              </a:ext>
            </a:extLst>
          </a:blip>
          <a:srcRect l="43750" t="29167" r="21875" b="37500"/>
          <a:stretch>
            <a:fillRect/>
          </a:stretch>
        </p:blipFill>
        <p:spPr bwMode="auto">
          <a:xfrm>
            <a:off x="533400" y="4287837"/>
            <a:ext cx="3429000" cy="2493963"/>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7"/>
          <p:cNvPicPr>
            <a:picLocks noChangeAspect="1" noChangeArrowheads="1"/>
          </p:cNvPicPr>
          <p:nvPr/>
        </p:nvPicPr>
        <p:blipFill>
          <a:blip r:embed="rId3">
            <a:extLst>
              <a:ext uri="{28A0092B-C50C-407E-A947-70E740481C1C}">
                <a14:useLocalDpi xmlns:a14="http://schemas.microsoft.com/office/drawing/2010/main" val="0"/>
              </a:ext>
            </a:extLst>
          </a:blip>
          <a:srcRect l="39999" t="38667" r="35001" b="34666"/>
          <a:stretch>
            <a:fillRect/>
          </a:stretch>
        </p:blipFill>
        <p:spPr bwMode="auto">
          <a:xfrm>
            <a:off x="152400" y="2230437"/>
            <a:ext cx="3124200" cy="2498725"/>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descr="5"/>
          <p:cNvPicPr>
            <a:picLocks noChangeAspect="1" noChangeArrowheads="1"/>
          </p:cNvPicPr>
          <p:nvPr/>
        </p:nvPicPr>
        <p:blipFill>
          <a:blip r:embed="rId4">
            <a:extLst>
              <a:ext uri="{28A0092B-C50C-407E-A947-70E740481C1C}">
                <a14:useLocalDpi xmlns:a14="http://schemas.microsoft.com/office/drawing/2010/main" val="0"/>
              </a:ext>
            </a:extLst>
          </a:blip>
          <a:srcRect l="28125" t="27255" r="15625" b="13170"/>
          <a:stretch>
            <a:fillRect/>
          </a:stretch>
        </p:blipFill>
        <p:spPr bwMode="auto">
          <a:xfrm>
            <a:off x="3657600" y="2154237"/>
            <a:ext cx="5410200" cy="42989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9600" y="0"/>
            <a:ext cx="7848600" cy="646331"/>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CYTOPLASMIC BASOPHILIA</a:t>
            </a:r>
          </a:p>
        </p:txBody>
      </p:sp>
      <p:sp>
        <p:nvSpPr>
          <p:cNvPr id="2" name="Freeform 1"/>
          <p:cNvSpPr/>
          <p:nvPr/>
        </p:nvSpPr>
        <p:spPr>
          <a:xfrm>
            <a:off x="4956699" y="2935550"/>
            <a:ext cx="1130423" cy="961747"/>
          </a:xfrm>
          <a:custGeom>
            <a:avLst/>
            <a:gdLst>
              <a:gd name="connsiteX0" fmla="*/ 621437 w 1130423"/>
              <a:gd name="connsiteY0" fmla="*/ 0 h 961747"/>
              <a:gd name="connsiteX1" fmla="*/ 591845 w 1130423"/>
              <a:gd name="connsiteY1" fmla="*/ 2959 h 961747"/>
              <a:gd name="connsiteX2" fmla="*/ 582967 w 1130423"/>
              <a:gd name="connsiteY2" fmla="*/ 5918 h 961747"/>
              <a:gd name="connsiteX3" fmla="*/ 556334 w 1130423"/>
              <a:gd name="connsiteY3" fmla="*/ 8877 h 961747"/>
              <a:gd name="connsiteX4" fmla="*/ 503068 w 1130423"/>
              <a:gd name="connsiteY4" fmla="*/ 14796 h 961747"/>
              <a:gd name="connsiteX5" fmla="*/ 491231 w 1130423"/>
              <a:gd name="connsiteY5" fmla="*/ 17755 h 961747"/>
              <a:gd name="connsiteX6" fmla="*/ 473476 w 1130423"/>
              <a:gd name="connsiteY6" fmla="*/ 23673 h 961747"/>
              <a:gd name="connsiteX7" fmla="*/ 443884 w 1130423"/>
              <a:gd name="connsiteY7" fmla="*/ 29592 h 961747"/>
              <a:gd name="connsiteX8" fmla="*/ 411332 w 1130423"/>
              <a:gd name="connsiteY8" fmla="*/ 35510 h 961747"/>
              <a:gd name="connsiteX9" fmla="*/ 381740 w 1130423"/>
              <a:gd name="connsiteY9" fmla="*/ 44388 h 961747"/>
              <a:gd name="connsiteX10" fmla="*/ 363984 w 1130423"/>
              <a:gd name="connsiteY10" fmla="*/ 50306 h 961747"/>
              <a:gd name="connsiteX11" fmla="*/ 352148 w 1130423"/>
              <a:gd name="connsiteY11" fmla="*/ 53266 h 961747"/>
              <a:gd name="connsiteX12" fmla="*/ 343270 w 1130423"/>
              <a:gd name="connsiteY12" fmla="*/ 56225 h 961747"/>
              <a:gd name="connsiteX13" fmla="*/ 325515 w 1130423"/>
              <a:gd name="connsiteY13" fmla="*/ 59184 h 961747"/>
              <a:gd name="connsiteX14" fmla="*/ 313678 w 1130423"/>
              <a:gd name="connsiteY14" fmla="*/ 65102 h 961747"/>
              <a:gd name="connsiteX15" fmla="*/ 292963 w 1130423"/>
              <a:gd name="connsiteY15" fmla="*/ 71021 h 961747"/>
              <a:gd name="connsiteX16" fmla="*/ 284085 w 1130423"/>
              <a:gd name="connsiteY16" fmla="*/ 76939 h 961747"/>
              <a:gd name="connsiteX17" fmla="*/ 260412 w 1130423"/>
              <a:gd name="connsiteY17" fmla="*/ 82858 h 961747"/>
              <a:gd name="connsiteX18" fmla="*/ 242656 w 1130423"/>
              <a:gd name="connsiteY18" fmla="*/ 91735 h 961747"/>
              <a:gd name="connsiteX19" fmla="*/ 221942 w 1130423"/>
              <a:gd name="connsiteY19" fmla="*/ 106532 h 961747"/>
              <a:gd name="connsiteX20" fmla="*/ 207146 w 1130423"/>
              <a:gd name="connsiteY20" fmla="*/ 115409 h 961747"/>
              <a:gd name="connsiteX21" fmla="*/ 189390 w 1130423"/>
              <a:gd name="connsiteY21" fmla="*/ 136124 h 961747"/>
              <a:gd name="connsiteX22" fmla="*/ 168676 w 1130423"/>
              <a:gd name="connsiteY22" fmla="*/ 150920 h 961747"/>
              <a:gd name="connsiteX23" fmla="*/ 156839 w 1130423"/>
              <a:gd name="connsiteY23" fmla="*/ 162757 h 961747"/>
              <a:gd name="connsiteX24" fmla="*/ 139084 w 1130423"/>
              <a:gd name="connsiteY24" fmla="*/ 174594 h 961747"/>
              <a:gd name="connsiteX25" fmla="*/ 130206 w 1130423"/>
              <a:gd name="connsiteY25" fmla="*/ 180512 h 961747"/>
              <a:gd name="connsiteX26" fmla="*/ 115410 w 1130423"/>
              <a:gd name="connsiteY26" fmla="*/ 195308 h 961747"/>
              <a:gd name="connsiteX27" fmla="*/ 109491 w 1130423"/>
              <a:gd name="connsiteY27" fmla="*/ 201227 h 961747"/>
              <a:gd name="connsiteX28" fmla="*/ 94695 w 1130423"/>
              <a:gd name="connsiteY28" fmla="*/ 213064 h 961747"/>
              <a:gd name="connsiteX29" fmla="*/ 82858 w 1130423"/>
              <a:gd name="connsiteY29" fmla="*/ 230819 h 961747"/>
              <a:gd name="connsiteX30" fmla="*/ 76940 w 1130423"/>
              <a:gd name="connsiteY30" fmla="*/ 239697 h 961747"/>
              <a:gd name="connsiteX31" fmla="*/ 68062 w 1130423"/>
              <a:gd name="connsiteY31" fmla="*/ 257452 h 961747"/>
              <a:gd name="connsiteX32" fmla="*/ 56225 w 1130423"/>
              <a:gd name="connsiteY32" fmla="*/ 281126 h 961747"/>
              <a:gd name="connsiteX33" fmla="*/ 50307 w 1130423"/>
              <a:gd name="connsiteY33" fmla="*/ 298881 h 961747"/>
              <a:gd name="connsiteX34" fmla="*/ 47348 w 1130423"/>
              <a:gd name="connsiteY34" fmla="*/ 310718 h 961747"/>
              <a:gd name="connsiteX35" fmla="*/ 41429 w 1130423"/>
              <a:gd name="connsiteY35" fmla="*/ 319596 h 961747"/>
              <a:gd name="connsiteX36" fmla="*/ 38470 w 1130423"/>
              <a:gd name="connsiteY36" fmla="*/ 328473 h 961747"/>
              <a:gd name="connsiteX37" fmla="*/ 32551 w 1130423"/>
              <a:gd name="connsiteY37" fmla="*/ 343269 h 961747"/>
              <a:gd name="connsiteX38" fmla="*/ 20715 w 1130423"/>
              <a:gd name="connsiteY38" fmla="*/ 375821 h 961747"/>
              <a:gd name="connsiteX39" fmla="*/ 14796 w 1130423"/>
              <a:gd name="connsiteY39" fmla="*/ 405413 h 961747"/>
              <a:gd name="connsiteX40" fmla="*/ 11837 w 1130423"/>
              <a:gd name="connsiteY40" fmla="*/ 426128 h 961747"/>
              <a:gd name="connsiteX41" fmla="*/ 8878 w 1130423"/>
              <a:gd name="connsiteY41" fmla="*/ 435005 h 961747"/>
              <a:gd name="connsiteX42" fmla="*/ 5918 w 1130423"/>
              <a:gd name="connsiteY42" fmla="*/ 452761 h 961747"/>
              <a:gd name="connsiteX43" fmla="*/ 2959 w 1130423"/>
              <a:gd name="connsiteY43" fmla="*/ 497149 h 961747"/>
              <a:gd name="connsiteX44" fmla="*/ 0 w 1130423"/>
              <a:gd name="connsiteY44" fmla="*/ 520823 h 961747"/>
              <a:gd name="connsiteX45" fmla="*/ 2959 w 1130423"/>
              <a:gd name="connsiteY45" fmla="*/ 651029 h 961747"/>
              <a:gd name="connsiteX46" fmla="*/ 8878 w 1130423"/>
              <a:gd name="connsiteY46" fmla="*/ 698376 h 961747"/>
              <a:gd name="connsiteX47" fmla="*/ 11837 w 1130423"/>
              <a:gd name="connsiteY47" fmla="*/ 707254 h 961747"/>
              <a:gd name="connsiteX48" fmla="*/ 14796 w 1130423"/>
              <a:gd name="connsiteY48" fmla="*/ 722050 h 961747"/>
              <a:gd name="connsiteX49" fmla="*/ 20715 w 1130423"/>
              <a:gd name="connsiteY49" fmla="*/ 739805 h 961747"/>
              <a:gd name="connsiteX50" fmla="*/ 23674 w 1130423"/>
              <a:gd name="connsiteY50" fmla="*/ 751642 h 961747"/>
              <a:gd name="connsiteX51" fmla="*/ 26633 w 1130423"/>
              <a:gd name="connsiteY51" fmla="*/ 766438 h 961747"/>
              <a:gd name="connsiteX52" fmla="*/ 32551 w 1130423"/>
              <a:gd name="connsiteY52" fmla="*/ 784194 h 961747"/>
              <a:gd name="connsiteX53" fmla="*/ 35511 w 1130423"/>
              <a:gd name="connsiteY53" fmla="*/ 793071 h 961747"/>
              <a:gd name="connsiteX54" fmla="*/ 38470 w 1130423"/>
              <a:gd name="connsiteY54" fmla="*/ 801949 h 961747"/>
              <a:gd name="connsiteX55" fmla="*/ 50307 w 1130423"/>
              <a:gd name="connsiteY55" fmla="*/ 819704 h 961747"/>
              <a:gd name="connsiteX56" fmla="*/ 59184 w 1130423"/>
              <a:gd name="connsiteY56" fmla="*/ 837460 h 961747"/>
              <a:gd name="connsiteX57" fmla="*/ 62144 w 1130423"/>
              <a:gd name="connsiteY57" fmla="*/ 849297 h 961747"/>
              <a:gd name="connsiteX58" fmla="*/ 71021 w 1130423"/>
              <a:gd name="connsiteY58" fmla="*/ 858174 h 961747"/>
              <a:gd name="connsiteX59" fmla="*/ 82858 w 1130423"/>
              <a:gd name="connsiteY59" fmla="*/ 875930 h 961747"/>
              <a:gd name="connsiteX60" fmla="*/ 88777 w 1130423"/>
              <a:gd name="connsiteY60" fmla="*/ 881848 h 961747"/>
              <a:gd name="connsiteX61" fmla="*/ 100614 w 1130423"/>
              <a:gd name="connsiteY61" fmla="*/ 896644 h 961747"/>
              <a:gd name="connsiteX62" fmla="*/ 118369 w 1130423"/>
              <a:gd name="connsiteY62" fmla="*/ 908481 h 961747"/>
              <a:gd name="connsiteX63" fmla="*/ 127247 w 1130423"/>
              <a:gd name="connsiteY63" fmla="*/ 914400 h 961747"/>
              <a:gd name="connsiteX64" fmla="*/ 145002 w 1130423"/>
              <a:gd name="connsiteY64" fmla="*/ 920318 h 961747"/>
              <a:gd name="connsiteX65" fmla="*/ 171635 w 1130423"/>
              <a:gd name="connsiteY65" fmla="*/ 932155 h 961747"/>
              <a:gd name="connsiteX66" fmla="*/ 204186 w 1130423"/>
              <a:gd name="connsiteY66" fmla="*/ 941033 h 961747"/>
              <a:gd name="connsiteX67" fmla="*/ 260412 w 1130423"/>
              <a:gd name="connsiteY67" fmla="*/ 943992 h 961747"/>
              <a:gd name="connsiteX68" fmla="*/ 310718 w 1130423"/>
              <a:gd name="connsiteY68" fmla="*/ 949910 h 961747"/>
              <a:gd name="connsiteX69" fmla="*/ 322555 w 1130423"/>
              <a:gd name="connsiteY69" fmla="*/ 952869 h 961747"/>
              <a:gd name="connsiteX70" fmla="*/ 363984 w 1130423"/>
              <a:gd name="connsiteY70" fmla="*/ 955829 h 961747"/>
              <a:gd name="connsiteX71" fmla="*/ 470517 w 1130423"/>
              <a:gd name="connsiteY71" fmla="*/ 952869 h 961747"/>
              <a:gd name="connsiteX72" fmla="*/ 653988 w 1130423"/>
              <a:gd name="connsiteY72" fmla="*/ 961747 h 961747"/>
              <a:gd name="connsiteX73" fmla="*/ 772357 w 1130423"/>
              <a:gd name="connsiteY73" fmla="*/ 955829 h 961747"/>
              <a:gd name="connsiteX74" fmla="*/ 804909 w 1130423"/>
              <a:gd name="connsiteY74" fmla="*/ 946951 h 961747"/>
              <a:gd name="connsiteX75" fmla="*/ 822664 w 1130423"/>
              <a:gd name="connsiteY75" fmla="*/ 943992 h 961747"/>
              <a:gd name="connsiteX76" fmla="*/ 840419 w 1130423"/>
              <a:gd name="connsiteY76" fmla="*/ 938073 h 961747"/>
              <a:gd name="connsiteX77" fmla="*/ 855216 w 1130423"/>
              <a:gd name="connsiteY77" fmla="*/ 935114 h 961747"/>
              <a:gd name="connsiteX78" fmla="*/ 867052 w 1130423"/>
              <a:gd name="connsiteY78" fmla="*/ 932155 h 961747"/>
              <a:gd name="connsiteX79" fmla="*/ 887767 w 1130423"/>
              <a:gd name="connsiteY79" fmla="*/ 920318 h 961747"/>
              <a:gd name="connsiteX80" fmla="*/ 908482 w 1130423"/>
              <a:gd name="connsiteY80" fmla="*/ 914400 h 961747"/>
              <a:gd name="connsiteX81" fmla="*/ 917359 w 1130423"/>
              <a:gd name="connsiteY81" fmla="*/ 911440 h 961747"/>
              <a:gd name="connsiteX82" fmla="*/ 923278 w 1130423"/>
              <a:gd name="connsiteY82" fmla="*/ 905522 h 961747"/>
              <a:gd name="connsiteX83" fmla="*/ 932155 w 1130423"/>
              <a:gd name="connsiteY83" fmla="*/ 902563 h 961747"/>
              <a:gd name="connsiteX84" fmla="*/ 958788 w 1130423"/>
              <a:gd name="connsiteY84" fmla="*/ 893685 h 961747"/>
              <a:gd name="connsiteX85" fmla="*/ 967666 w 1130423"/>
              <a:gd name="connsiteY85" fmla="*/ 887767 h 961747"/>
              <a:gd name="connsiteX86" fmla="*/ 976544 w 1130423"/>
              <a:gd name="connsiteY86" fmla="*/ 884807 h 961747"/>
              <a:gd name="connsiteX87" fmla="*/ 988381 w 1130423"/>
              <a:gd name="connsiteY87" fmla="*/ 875930 h 961747"/>
              <a:gd name="connsiteX88" fmla="*/ 997258 w 1130423"/>
              <a:gd name="connsiteY88" fmla="*/ 872970 h 961747"/>
              <a:gd name="connsiteX89" fmla="*/ 1017973 w 1130423"/>
              <a:gd name="connsiteY89" fmla="*/ 855215 h 961747"/>
              <a:gd name="connsiteX90" fmla="*/ 1032769 w 1130423"/>
              <a:gd name="connsiteY90" fmla="*/ 843378 h 961747"/>
              <a:gd name="connsiteX91" fmla="*/ 1044606 w 1130423"/>
              <a:gd name="connsiteY91" fmla="*/ 828582 h 961747"/>
              <a:gd name="connsiteX92" fmla="*/ 1056443 w 1130423"/>
              <a:gd name="connsiteY92" fmla="*/ 810827 h 961747"/>
              <a:gd name="connsiteX93" fmla="*/ 1062361 w 1130423"/>
              <a:gd name="connsiteY93" fmla="*/ 801949 h 961747"/>
              <a:gd name="connsiteX94" fmla="*/ 1068280 w 1130423"/>
              <a:gd name="connsiteY94" fmla="*/ 796031 h 961747"/>
              <a:gd name="connsiteX95" fmla="*/ 1077157 w 1130423"/>
              <a:gd name="connsiteY95" fmla="*/ 766438 h 961747"/>
              <a:gd name="connsiteX96" fmla="*/ 1080117 w 1130423"/>
              <a:gd name="connsiteY96" fmla="*/ 757561 h 961747"/>
              <a:gd name="connsiteX97" fmla="*/ 1083076 w 1130423"/>
              <a:gd name="connsiteY97" fmla="*/ 748683 h 961747"/>
              <a:gd name="connsiteX98" fmla="*/ 1088994 w 1130423"/>
              <a:gd name="connsiteY98" fmla="*/ 739805 h 961747"/>
              <a:gd name="connsiteX99" fmla="*/ 1097872 w 1130423"/>
              <a:gd name="connsiteY99" fmla="*/ 710213 h 961747"/>
              <a:gd name="connsiteX100" fmla="*/ 1103790 w 1130423"/>
              <a:gd name="connsiteY100" fmla="*/ 701335 h 961747"/>
              <a:gd name="connsiteX101" fmla="*/ 1109709 w 1130423"/>
              <a:gd name="connsiteY101" fmla="*/ 668784 h 961747"/>
              <a:gd name="connsiteX102" fmla="*/ 1112668 w 1130423"/>
              <a:gd name="connsiteY102" fmla="*/ 659906 h 961747"/>
              <a:gd name="connsiteX103" fmla="*/ 1115627 w 1130423"/>
              <a:gd name="connsiteY103" fmla="*/ 639192 h 961747"/>
              <a:gd name="connsiteX104" fmla="*/ 1118586 w 1130423"/>
              <a:gd name="connsiteY104" fmla="*/ 627355 h 961747"/>
              <a:gd name="connsiteX105" fmla="*/ 1121546 w 1130423"/>
              <a:gd name="connsiteY105" fmla="*/ 603681 h 961747"/>
              <a:gd name="connsiteX106" fmla="*/ 1124505 w 1130423"/>
              <a:gd name="connsiteY106" fmla="*/ 582967 h 961747"/>
              <a:gd name="connsiteX107" fmla="*/ 1130423 w 1130423"/>
              <a:gd name="connsiteY107" fmla="*/ 535619 h 961747"/>
              <a:gd name="connsiteX108" fmla="*/ 1127464 w 1130423"/>
              <a:gd name="connsiteY108" fmla="*/ 432046 h 961747"/>
              <a:gd name="connsiteX109" fmla="*/ 1118586 w 1130423"/>
              <a:gd name="connsiteY109" fmla="*/ 399495 h 961747"/>
              <a:gd name="connsiteX110" fmla="*/ 1115627 w 1130423"/>
              <a:gd name="connsiteY110" fmla="*/ 387658 h 961747"/>
              <a:gd name="connsiteX111" fmla="*/ 1112668 w 1130423"/>
              <a:gd name="connsiteY111" fmla="*/ 378780 h 961747"/>
              <a:gd name="connsiteX112" fmla="*/ 1100831 w 1130423"/>
              <a:gd name="connsiteY112" fmla="*/ 349188 h 961747"/>
              <a:gd name="connsiteX113" fmla="*/ 1094913 w 1130423"/>
              <a:gd name="connsiteY113" fmla="*/ 328473 h 961747"/>
              <a:gd name="connsiteX114" fmla="*/ 1088994 w 1130423"/>
              <a:gd name="connsiteY114" fmla="*/ 307759 h 961747"/>
              <a:gd name="connsiteX115" fmla="*/ 1083076 w 1130423"/>
              <a:gd name="connsiteY115" fmla="*/ 298881 h 961747"/>
              <a:gd name="connsiteX116" fmla="*/ 1074198 w 1130423"/>
              <a:gd name="connsiteY116" fmla="*/ 281126 h 961747"/>
              <a:gd name="connsiteX117" fmla="*/ 1071239 w 1130423"/>
              <a:gd name="connsiteY117" fmla="*/ 272248 h 961747"/>
              <a:gd name="connsiteX118" fmla="*/ 1065320 w 1130423"/>
              <a:gd name="connsiteY118" fmla="*/ 266330 h 961747"/>
              <a:gd name="connsiteX119" fmla="*/ 1059402 w 1130423"/>
              <a:gd name="connsiteY119" fmla="*/ 257452 h 961747"/>
              <a:gd name="connsiteX120" fmla="*/ 1050524 w 1130423"/>
              <a:gd name="connsiteY120" fmla="*/ 242656 h 961747"/>
              <a:gd name="connsiteX121" fmla="*/ 1041647 w 1130423"/>
              <a:gd name="connsiteY121" fmla="*/ 221941 h 961747"/>
              <a:gd name="connsiteX122" fmla="*/ 1035728 w 1130423"/>
              <a:gd name="connsiteY122" fmla="*/ 216023 h 961747"/>
              <a:gd name="connsiteX123" fmla="*/ 1026851 w 1130423"/>
              <a:gd name="connsiteY123" fmla="*/ 213064 h 961747"/>
              <a:gd name="connsiteX124" fmla="*/ 1023891 w 1130423"/>
              <a:gd name="connsiteY124" fmla="*/ 201227 h 961747"/>
              <a:gd name="connsiteX125" fmla="*/ 1012054 w 1130423"/>
              <a:gd name="connsiteY125" fmla="*/ 189390 h 961747"/>
              <a:gd name="connsiteX126" fmla="*/ 997258 w 1130423"/>
              <a:gd name="connsiteY126" fmla="*/ 174594 h 961747"/>
              <a:gd name="connsiteX127" fmla="*/ 982462 w 1130423"/>
              <a:gd name="connsiteY127" fmla="*/ 162757 h 961747"/>
              <a:gd name="connsiteX128" fmla="*/ 979503 w 1130423"/>
              <a:gd name="connsiteY128" fmla="*/ 153879 h 961747"/>
              <a:gd name="connsiteX129" fmla="*/ 970625 w 1130423"/>
              <a:gd name="connsiteY129" fmla="*/ 147961 h 961747"/>
              <a:gd name="connsiteX130" fmla="*/ 958788 w 1130423"/>
              <a:gd name="connsiteY130" fmla="*/ 136124 h 961747"/>
              <a:gd name="connsiteX131" fmla="*/ 943992 w 1130423"/>
              <a:gd name="connsiteY131" fmla="*/ 118368 h 961747"/>
              <a:gd name="connsiteX132" fmla="*/ 932155 w 1130423"/>
              <a:gd name="connsiteY132" fmla="*/ 109491 h 961747"/>
              <a:gd name="connsiteX133" fmla="*/ 926237 w 1130423"/>
              <a:gd name="connsiteY133" fmla="*/ 103572 h 961747"/>
              <a:gd name="connsiteX134" fmla="*/ 914400 w 1130423"/>
              <a:gd name="connsiteY134" fmla="*/ 97654 h 961747"/>
              <a:gd name="connsiteX135" fmla="*/ 893685 w 1130423"/>
              <a:gd name="connsiteY135" fmla="*/ 88776 h 961747"/>
              <a:gd name="connsiteX136" fmla="*/ 884808 w 1130423"/>
              <a:gd name="connsiteY136" fmla="*/ 79899 h 961747"/>
              <a:gd name="connsiteX137" fmla="*/ 867052 w 1130423"/>
              <a:gd name="connsiteY137" fmla="*/ 73980 h 961747"/>
              <a:gd name="connsiteX138" fmla="*/ 846338 w 1130423"/>
              <a:gd name="connsiteY138" fmla="*/ 62143 h 961747"/>
              <a:gd name="connsiteX139" fmla="*/ 825623 w 1130423"/>
              <a:gd name="connsiteY139" fmla="*/ 56225 h 961747"/>
              <a:gd name="connsiteX140" fmla="*/ 807868 w 1130423"/>
              <a:gd name="connsiteY140" fmla="*/ 47347 h 961747"/>
              <a:gd name="connsiteX141" fmla="*/ 798990 w 1130423"/>
              <a:gd name="connsiteY141" fmla="*/ 41429 h 961747"/>
              <a:gd name="connsiteX142" fmla="*/ 778276 w 1130423"/>
              <a:gd name="connsiteY142" fmla="*/ 35510 h 961747"/>
              <a:gd name="connsiteX143" fmla="*/ 769398 w 1130423"/>
              <a:gd name="connsiteY143" fmla="*/ 29592 h 961747"/>
              <a:gd name="connsiteX144" fmla="*/ 757561 w 1130423"/>
              <a:gd name="connsiteY144" fmla="*/ 26633 h 961747"/>
              <a:gd name="connsiteX145" fmla="*/ 748684 w 1130423"/>
              <a:gd name="connsiteY145" fmla="*/ 23673 h 961747"/>
              <a:gd name="connsiteX146" fmla="*/ 736847 w 1130423"/>
              <a:gd name="connsiteY146" fmla="*/ 20714 h 961747"/>
              <a:gd name="connsiteX147" fmla="*/ 727969 w 1130423"/>
              <a:gd name="connsiteY147" fmla="*/ 17755 h 961747"/>
              <a:gd name="connsiteX148" fmla="*/ 704295 w 1130423"/>
              <a:gd name="connsiteY148" fmla="*/ 11836 h 961747"/>
              <a:gd name="connsiteX149" fmla="*/ 695418 w 1130423"/>
              <a:gd name="connsiteY149" fmla="*/ 8877 h 961747"/>
              <a:gd name="connsiteX150" fmla="*/ 651029 w 1130423"/>
              <a:gd name="connsiteY150" fmla="*/ 2959 h 961747"/>
              <a:gd name="connsiteX151" fmla="*/ 621437 w 1130423"/>
              <a:gd name="connsiteY151" fmla="*/ 0 h 96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130423" h="961747">
                <a:moveTo>
                  <a:pt x="621437" y="0"/>
                </a:moveTo>
                <a:cubicBezTo>
                  <a:pt x="611573" y="0"/>
                  <a:pt x="601643" y="1452"/>
                  <a:pt x="591845" y="2959"/>
                </a:cubicBezTo>
                <a:cubicBezTo>
                  <a:pt x="588762" y="3433"/>
                  <a:pt x="586044" y="5405"/>
                  <a:pt x="582967" y="5918"/>
                </a:cubicBezTo>
                <a:cubicBezTo>
                  <a:pt x="574156" y="7386"/>
                  <a:pt x="565188" y="7697"/>
                  <a:pt x="556334" y="8877"/>
                </a:cubicBezTo>
                <a:cubicBezTo>
                  <a:pt x="507203" y="15427"/>
                  <a:pt x="583477" y="8094"/>
                  <a:pt x="503068" y="14796"/>
                </a:cubicBezTo>
                <a:cubicBezTo>
                  <a:pt x="499122" y="15782"/>
                  <a:pt x="495127" y="16586"/>
                  <a:pt x="491231" y="17755"/>
                </a:cubicBezTo>
                <a:cubicBezTo>
                  <a:pt x="485256" y="19547"/>
                  <a:pt x="479528" y="22160"/>
                  <a:pt x="473476" y="23673"/>
                </a:cubicBezTo>
                <a:cubicBezTo>
                  <a:pt x="463717" y="26113"/>
                  <a:pt x="453748" y="27619"/>
                  <a:pt x="443884" y="29592"/>
                </a:cubicBezTo>
                <a:cubicBezTo>
                  <a:pt x="423223" y="33724"/>
                  <a:pt x="434025" y="31728"/>
                  <a:pt x="411332" y="35510"/>
                </a:cubicBezTo>
                <a:cubicBezTo>
                  <a:pt x="388713" y="46821"/>
                  <a:pt x="411212" y="37021"/>
                  <a:pt x="381740" y="44388"/>
                </a:cubicBezTo>
                <a:cubicBezTo>
                  <a:pt x="375687" y="45901"/>
                  <a:pt x="370036" y="48792"/>
                  <a:pt x="363984" y="50306"/>
                </a:cubicBezTo>
                <a:cubicBezTo>
                  <a:pt x="360039" y="51293"/>
                  <a:pt x="356058" y="52149"/>
                  <a:pt x="352148" y="53266"/>
                </a:cubicBezTo>
                <a:cubicBezTo>
                  <a:pt x="349149" y="54123"/>
                  <a:pt x="346315" y="55548"/>
                  <a:pt x="343270" y="56225"/>
                </a:cubicBezTo>
                <a:cubicBezTo>
                  <a:pt x="337413" y="57526"/>
                  <a:pt x="331433" y="58198"/>
                  <a:pt x="325515" y="59184"/>
                </a:cubicBezTo>
                <a:cubicBezTo>
                  <a:pt x="321569" y="61157"/>
                  <a:pt x="317808" y="63553"/>
                  <a:pt x="313678" y="65102"/>
                </a:cubicBezTo>
                <a:cubicBezTo>
                  <a:pt x="306101" y="67943"/>
                  <a:pt x="300111" y="67447"/>
                  <a:pt x="292963" y="71021"/>
                </a:cubicBezTo>
                <a:cubicBezTo>
                  <a:pt x="289782" y="72611"/>
                  <a:pt x="287415" y="75690"/>
                  <a:pt x="284085" y="76939"/>
                </a:cubicBezTo>
                <a:cubicBezTo>
                  <a:pt x="270583" y="82002"/>
                  <a:pt x="271362" y="77383"/>
                  <a:pt x="260412" y="82858"/>
                </a:cubicBezTo>
                <a:cubicBezTo>
                  <a:pt x="237469" y="94329"/>
                  <a:pt x="264968" y="84299"/>
                  <a:pt x="242656" y="91735"/>
                </a:cubicBezTo>
                <a:cubicBezTo>
                  <a:pt x="228613" y="105778"/>
                  <a:pt x="236112" y="101807"/>
                  <a:pt x="221942" y="106532"/>
                </a:cubicBezTo>
                <a:cubicBezTo>
                  <a:pt x="203503" y="124968"/>
                  <a:pt x="230201" y="100039"/>
                  <a:pt x="207146" y="115409"/>
                </a:cubicBezTo>
                <a:cubicBezTo>
                  <a:pt x="199803" y="120304"/>
                  <a:pt x="194860" y="129742"/>
                  <a:pt x="189390" y="136124"/>
                </a:cubicBezTo>
                <a:cubicBezTo>
                  <a:pt x="173325" y="154866"/>
                  <a:pt x="188545" y="136018"/>
                  <a:pt x="168676" y="150920"/>
                </a:cubicBezTo>
                <a:cubicBezTo>
                  <a:pt x="164212" y="154268"/>
                  <a:pt x="161482" y="159662"/>
                  <a:pt x="156839" y="162757"/>
                </a:cubicBezTo>
                <a:lnTo>
                  <a:pt x="139084" y="174594"/>
                </a:lnTo>
                <a:cubicBezTo>
                  <a:pt x="136125" y="176567"/>
                  <a:pt x="132721" y="177997"/>
                  <a:pt x="130206" y="180512"/>
                </a:cubicBezTo>
                <a:lnTo>
                  <a:pt x="115410" y="195308"/>
                </a:lnTo>
                <a:cubicBezTo>
                  <a:pt x="113437" y="197281"/>
                  <a:pt x="111813" y="199679"/>
                  <a:pt x="109491" y="201227"/>
                </a:cubicBezTo>
                <a:cubicBezTo>
                  <a:pt x="103667" y="205110"/>
                  <a:pt x="98912" y="207441"/>
                  <a:pt x="94695" y="213064"/>
                </a:cubicBezTo>
                <a:cubicBezTo>
                  <a:pt x="90427" y="218754"/>
                  <a:pt x="86804" y="224901"/>
                  <a:pt x="82858" y="230819"/>
                </a:cubicBezTo>
                <a:cubicBezTo>
                  <a:pt x="80885" y="233778"/>
                  <a:pt x="78065" y="236323"/>
                  <a:pt x="76940" y="239697"/>
                </a:cubicBezTo>
                <a:cubicBezTo>
                  <a:pt x="72856" y="251948"/>
                  <a:pt x="75711" y="245979"/>
                  <a:pt x="68062" y="257452"/>
                </a:cubicBezTo>
                <a:cubicBezTo>
                  <a:pt x="61262" y="277854"/>
                  <a:pt x="66555" y="270796"/>
                  <a:pt x="56225" y="281126"/>
                </a:cubicBezTo>
                <a:cubicBezTo>
                  <a:pt x="54252" y="287044"/>
                  <a:pt x="51820" y="292829"/>
                  <a:pt x="50307" y="298881"/>
                </a:cubicBezTo>
                <a:cubicBezTo>
                  <a:pt x="49321" y="302827"/>
                  <a:pt x="48950" y="306980"/>
                  <a:pt x="47348" y="310718"/>
                </a:cubicBezTo>
                <a:cubicBezTo>
                  <a:pt x="45947" y="313987"/>
                  <a:pt x="43402" y="316637"/>
                  <a:pt x="41429" y="319596"/>
                </a:cubicBezTo>
                <a:cubicBezTo>
                  <a:pt x="40443" y="322555"/>
                  <a:pt x="39565" y="325553"/>
                  <a:pt x="38470" y="328473"/>
                </a:cubicBezTo>
                <a:cubicBezTo>
                  <a:pt x="36605" y="333447"/>
                  <a:pt x="34113" y="338192"/>
                  <a:pt x="32551" y="343269"/>
                </a:cubicBezTo>
                <a:cubicBezTo>
                  <a:pt x="22863" y="374755"/>
                  <a:pt x="32416" y="358268"/>
                  <a:pt x="20715" y="375821"/>
                </a:cubicBezTo>
                <a:cubicBezTo>
                  <a:pt x="18742" y="385685"/>
                  <a:pt x="16218" y="395455"/>
                  <a:pt x="14796" y="405413"/>
                </a:cubicBezTo>
                <a:cubicBezTo>
                  <a:pt x="13810" y="412318"/>
                  <a:pt x="13205" y="419288"/>
                  <a:pt x="11837" y="426128"/>
                </a:cubicBezTo>
                <a:cubicBezTo>
                  <a:pt x="11225" y="429186"/>
                  <a:pt x="9555" y="431960"/>
                  <a:pt x="8878" y="435005"/>
                </a:cubicBezTo>
                <a:cubicBezTo>
                  <a:pt x="7576" y="440862"/>
                  <a:pt x="6905" y="446842"/>
                  <a:pt x="5918" y="452761"/>
                </a:cubicBezTo>
                <a:cubicBezTo>
                  <a:pt x="4932" y="467557"/>
                  <a:pt x="4244" y="482376"/>
                  <a:pt x="2959" y="497149"/>
                </a:cubicBezTo>
                <a:cubicBezTo>
                  <a:pt x="2270" y="505072"/>
                  <a:pt x="0" y="512870"/>
                  <a:pt x="0" y="520823"/>
                </a:cubicBezTo>
                <a:cubicBezTo>
                  <a:pt x="0" y="564236"/>
                  <a:pt x="1410" y="607643"/>
                  <a:pt x="2959" y="651029"/>
                </a:cubicBezTo>
                <a:cubicBezTo>
                  <a:pt x="3755" y="673324"/>
                  <a:pt x="3893" y="680929"/>
                  <a:pt x="8878" y="698376"/>
                </a:cubicBezTo>
                <a:cubicBezTo>
                  <a:pt x="9735" y="701375"/>
                  <a:pt x="11081" y="704228"/>
                  <a:pt x="11837" y="707254"/>
                </a:cubicBezTo>
                <a:cubicBezTo>
                  <a:pt x="13057" y="712134"/>
                  <a:pt x="13473" y="717198"/>
                  <a:pt x="14796" y="722050"/>
                </a:cubicBezTo>
                <a:cubicBezTo>
                  <a:pt x="16438" y="728069"/>
                  <a:pt x="19202" y="733753"/>
                  <a:pt x="20715" y="739805"/>
                </a:cubicBezTo>
                <a:cubicBezTo>
                  <a:pt x="21701" y="743751"/>
                  <a:pt x="22792" y="747672"/>
                  <a:pt x="23674" y="751642"/>
                </a:cubicBezTo>
                <a:cubicBezTo>
                  <a:pt x="24765" y="756552"/>
                  <a:pt x="25310" y="761586"/>
                  <a:pt x="26633" y="766438"/>
                </a:cubicBezTo>
                <a:cubicBezTo>
                  <a:pt x="28274" y="772457"/>
                  <a:pt x="30578" y="778275"/>
                  <a:pt x="32551" y="784194"/>
                </a:cubicBezTo>
                <a:lnTo>
                  <a:pt x="35511" y="793071"/>
                </a:lnTo>
                <a:cubicBezTo>
                  <a:pt x="36498" y="796030"/>
                  <a:pt x="36740" y="799354"/>
                  <a:pt x="38470" y="801949"/>
                </a:cubicBezTo>
                <a:lnTo>
                  <a:pt x="50307" y="819704"/>
                </a:lnTo>
                <a:cubicBezTo>
                  <a:pt x="60350" y="859879"/>
                  <a:pt x="45995" y="811082"/>
                  <a:pt x="59184" y="837460"/>
                </a:cubicBezTo>
                <a:cubicBezTo>
                  <a:pt x="61003" y="841098"/>
                  <a:pt x="60126" y="845766"/>
                  <a:pt x="62144" y="849297"/>
                </a:cubicBezTo>
                <a:cubicBezTo>
                  <a:pt x="64220" y="852930"/>
                  <a:pt x="68452" y="854871"/>
                  <a:pt x="71021" y="858174"/>
                </a:cubicBezTo>
                <a:cubicBezTo>
                  <a:pt x="75388" y="863789"/>
                  <a:pt x="77828" y="870901"/>
                  <a:pt x="82858" y="875930"/>
                </a:cubicBezTo>
                <a:cubicBezTo>
                  <a:pt x="84831" y="877903"/>
                  <a:pt x="87034" y="879669"/>
                  <a:pt x="88777" y="881848"/>
                </a:cubicBezTo>
                <a:cubicBezTo>
                  <a:pt x="94606" y="889134"/>
                  <a:pt x="93464" y="891282"/>
                  <a:pt x="100614" y="896644"/>
                </a:cubicBezTo>
                <a:cubicBezTo>
                  <a:pt x="106304" y="900912"/>
                  <a:pt x="112451" y="904535"/>
                  <a:pt x="118369" y="908481"/>
                </a:cubicBezTo>
                <a:cubicBezTo>
                  <a:pt x="121328" y="910454"/>
                  <a:pt x="123873" y="913275"/>
                  <a:pt x="127247" y="914400"/>
                </a:cubicBezTo>
                <a:cubicBezTo>
                  <a:pt x="133165" y="916373"/>
                  <a:pt x="139811" y="916858"/>
                  <a:pt x="145002" y="920318"/>
                </a:cubicBezTo>
                <a:cubicBezTo>
                  <a:pt x="159070" y="929696"/>
                  <a:pt x="150508" y="925112"/>
                  <a:pt x="171635" y="932155"/>
                </a:cubicBezTo>
                <a:cubicBezTo>
                  <a:pt x="182049" y="935627"/>
                  <a:pt x="193038" y="940104"/>
                  <a:pt x="204186" y="941033"/>
                </a:cubicBezTo>
                <a:cubicBezTo>
                  <a:pt x="222889" y="942592"/>
                  <a:pt x="241670" y="943006"/>
                  <a:pt x="260412" y="943992"/>
                </a:cubicBezTo>
                <a:lnTo>
                  <a:pt x="310718" y="949910"/>
                </a:lnTo>
                <a:cubicBezTo>
                  <a:pt x="314730" y="950579"/>
                  <a:pt x="318513" y="952420"/>
                  <a:pt x="322555" y="952869"/>
                </a:cubicBezTo>
                <a:cubicBezTo>
                  <a:pt x="336315" y="954398"/>
                  <a:pt x="350174" y="954842"/>
                  <a:pt x="363984" y="955829"/>
                </a:cubicBezTo>
                <a:cubicBezTo>
                  <a:pt x="399495" y="954842"/>
                  <a:pt x="434995" y="952441"/>
                  <a:pt x="470517" y="952869"/>
                </a:cubicBezTo>
                <a:cubicBezTo>
                  <a:pt x="538442" y="953687"/>
                  <a:pt x="590774" y="957533"/>
                  <a:pt x="653988" y="961747"/>
                </a:cubicBezTo>
                <a:cubicBezTo>
                  <a:pt x="690260" y="960496"/>
                  <a:pt x="734304" y="960586"/>
                  <a:pt x="772357" y="955829"/>
                </a:cubicBezTo>
                <a:cubicBezTo>
                  <a:pt x="828260" y="948840"/>
                  <a:pt x="738981" y="957938"/>
                  <a:pt x="804909" y="946951"/>
                </a:cubicBezTo>
                <a:lnTo>
                  <a:pt x="822664" y="943992"/>
                </a:lnTo>
                <a:cubicBezTo>
                  <a:pt x="828582" y="942019"/>
                  <a:pt x="834400" y="939715"/>
                  <a:pt x="840419" y="938073"/>
                </a:cubicBezTo>
                <a:cubicBezTo>
                  <a:pt x="845272" y="936749"/>
                  <a:pt x="850306" y="936205"/>
                  <a:pt x="855216" y="935114"/>
                </a:cubicBezTo>
                <a:cubicBezTo>
                  <a:pt x="859186" y="934232"/>
                  <a:pt x="863107" y="933141"/>
                  <a:pt x="867052" y="932155"/>
                </a:cubicBezTo>
                <a:cubicBezTo>
                  <a:pt x="873957" y="928209"/>
                  <a:pt x="880457" y="923451"/>
                  <a:pt x="887767" y="920318"/>
                </a:cubicBezTo>
                <a:cubicBezTo>
                  <a:pt x="894368" y="917489"/>
                  <a:pt x="901604" y="916464"/>
                  <a:pt x="908482" y="914400"/>
                </a:cubicBezTo>
                <a:cubicBezTo>
                  <a:pt x="911470" y="913504"/>
                  <a:pt x="914400" y="912427"/>
                  <a:pt x="917359" y="911440"/>
                </a:cubicBezTo>
                <a:cubicBezTo>
                  <a:pt x="919332" y="909467"/>
                  <a:pt x="920886" y="906957"/>
                  <a:pt x="923278" y="905522"/>
                </a:cubicBezTo>
                <a:cubicBezTo>
                  <a:pt x="925953" y="903917"/>
                  <a:pt x="929235" y="903658"/>
                  <a:pt x="932155" y="902563"/>
                </a:cubicBezTo>
                <a:cubicBezTo>
                  <a:pt x="954442" y="894205"/>
                  <a:pt x="938953" y="898643"/>
                  <a:pt x="958788" y="893685"/>
                </a:cubicBezTo>
                <a:cubicBezTo>
                  <a:pt x="961747" y="891712"/>
                  <a:pt x="964485" y="889358"/>
                  <a:pt x="967666" y="887767"/>
                </a:cubicBezTo>
                <a:cubicBezTo>
                  <a:pt x="970456" y="886372"/>
                  <a:pt x="973836" y="886355"/>
                  <a:pt x="976544" y="884807"/>
                </a:cubicBezTo>
                <a:cubicBezTo>
                  <a:pt x="980826" y="882360"/>
                  <a:pt x="984099" y="878377"/>
                  <a:pt x="988381" y="875930"/>
                </a:cubicBezTo>
                <a:cubicBezTo>
                  <a:pt x="991089" y="874382"/>
                  <a:pt x="994468" y="874365"/>
                  <a:pt x="997258" y="872970"/>
                </a:cubicBezTo>
                <a:cubicBezTo>
                  <a:pt x="1015568" y="863814"/>
                  <a:pt x="996107" y="869791"/>
                  <a:pt x="1017973" y="855215"/>
                </a:cubicBezTo>
                <a:cubicBezTo>
                  <a:pt x="1029173" y="847750"/>
                  <a:pt x="1024336" y="851812"/>
                  <a:pt x="1032769" y="843378"/>
                </a:cubicBezTo>
                <a:cubicBezTo>
                  <a:pt x="1039432" y="823386"/>
                  <a:pt x="1030191" y="845055"/>
                  <a:pt x="1044606" y="828582"/>
                </a:cubicBezTo>
                <a:cubicBezTo>
                  <a:pt x="1049290" y="823229"/>
                  <a:pt x="1052497" y="816745"/>
                  <a:pt x="1056443" y="810827"/>
                </a:cubicBezTo>
                <a:cubicBezTo>
                  <a:pt x="1058416" y="807868"/>
                  <a:pt x="1059846" y="804464"/>
                  <a:pt x="1062361" y="801949"/>
                </a:cubicBezTo>
                <a:lnTo>
                  <a:pt x="1068280" y="796031"/>
                </a:lnTo>
                <a:cubicBezTo>
                  <a:pt x="1072750" y="778150"/>
                  <a:pt x="1069956" y="788039"/>
                  <a:pt x="1077157" y="766438"/>
                </a:cubicBezTo>
                <a:lnTo>
                  <a:pt x="1080117" y="757561"/>
                </a:lnTo>
                <a:cubicBezTo>
                  <a:pt x="1081104" y="754602"/>
                  <a:pt x="1081346" y="751279"/>
                  <a:pt x="1083076" y="748683"/>
                </a:cubicBezTo>
                <a:lnTo>
                  <a:pt x="1088994" y="739805"/>
                </a:lnTo>
                <a:cubicBezTo>
                  <a:pt x="1090649" y="733186"/>
                  <a:pt x="1094988" y="714539"/>
                  <a:pt x="1097872" y="710213"/>
                </a:cubicBezTo>
                <a:lnTo>
                  <a:pt x="1103790" y="701335"/>
                </a:lnTo>
                <a:cubicBezTo>
                  <a:pt x="1105108" y="693430"/>
                  <a:pt x="1107643" y="677048"/>
                  <a:pt x="1109709" y="668784"/>
                </a:cubicBezTo>
                <a:cubicBezTo>
                  <a:pt x="1110465" y="665758"/>
                  <a:pt x="1111682" y="662865"/>
                  <a:pt x="1112668" y="659906"/>
                </a:cubicBezTo>
                <a:cubicBezTo>
                  <a:pt x="1113654" y="653001"/>
                  <a:pt x="1114379" y="646054"/>
                  <a:pt x="1115627" y="639192"/>
                </a:cubicBezTo>
                <a:cubicBezTo>
                  <a:pt x="1116354" y="635191"/>
                  <a:pt x="1117917" y="631367"/>
                  <a:pt x="1118586" y="627355"/>
                </a:cubicBezTo>
                <a:cubicBezTo>
                  <a:pt x="1119894" y="619510"/>
                  <a:pt x="1120495" y="611564"/>
                  <a:pt x="1121546" y="603681"/>
                </a:cubicBezTo>
                <a:cubicBezTo>
                  <a:pt x="1122468" y="596767"/>
                  <a:pt x="1123690" y="589894"/>
                  <a:pt x="1124505" y="582967"/>
                </a:cubicBezTo>
                <a:cubicBezTo>
                  <a:pt x="1130195" y="534600"/>
                  <a:pt x="1124543" y="570902"/>
                  <a:pt x="1130423" y="535619"/>
                </a:cubicBezTo>
                <a:cubicBezTo>
                  <a:pt x="1129437" y="501095"/>
                  <a:pt x="1129189" y="466541"/>
                  <a:pt x="1127464" y="432046"/>
                </a:cubicBezTo>
                <a:cubicBezTo>
                  <a:pt x="1126824" y="419245"/>
                  <a:pt x="1121702" y="411960"/>
                  <a:pt x="1118586" y="399495"/>
                </a:cubicBezTo>
                <a:cubicBezTo>
                  <a:pt x="1117600" y="395549"/>
                  <a:pt x="1116744" y="391569"/>
                  <a:pt x="1115627" y="387658"/>
                </a:cubicBezTo>
                <a:cubicBezTo>
                  <a:pt x="1114770" y="384659"/>
                  <a:pt x="1113489" y="381789"/>
                  <a:pt x="1112668" y="378780"/>
                </a:cubicBezTo>
                <a:cubicBezTo>
                  <a:pt x="1105249" y="351575"/>
                  <a:pt x="1112785" y="361140"/>
                  <a:pt x="1100831" y="349188"/>
                </a:cubicBezTo>
                <a:cubicBezTo>
                  <a:pt x="1091594" y="312236"/>
                  <a:pt x="1103393" y="358151"/>
                  <a:pt x="1094913" y="328473"/>
                </a:cubicBezTo>
                <a:cubicBezTo>
                  <a:pt x="1093650" y="324052"/>
                  <a:pt x="1091358" y="312486"/>
                  <a:pt x="1088994" y="307759"/>
                </a:cubicBezTo>
                <a:cubicBezTo>
                  <a:pt x="1087404" y="304578"/>
                  <a:pt x="1084666" y="302062"/>
                  <a:pt x="1083076" y="298881"/>
                </a:cubicBezTo>
                <a:cubicBezTo>
                  <a:pt x="1070832" y="274391"/>
                  <a:pt x="1091151" y="306551"/>
                  <a:pt x="1074198" y="281126"/>
                </a:cubicBezTo>
                <a:cubicBezTo>
                  <a:pt x="1073212" y="278167"/>
                  <a:pt x="1072844" y="274923"/>
                  <a:pt x="1071239" y="272248"/>
                </a:cubicBezTo>
                <a:cubicBezTo>
                  <a:pt x="1069804" y="269856"/>
                  <a:pt x="1067063" y="268509"/>
                  <a:pt x="1065320" y="266330"/>
                </a:cubicBezTo>
                <a:cubicBezTo>
                  <a:pt x="1063098" y="263553"/>
                  <a:pt x="1060992" y="260633"/>
                  <a:pt x="1059402" y="257452"/>
                </a:cubicBezTo>
                <a:cubicBezTo>
                  <a:pt x="1051721" y="242088"/>
                  <a:pt x="1062084" y="254214"/>
                  <a:pt x="1050524" y="242656"/>
                </a:cubicBezTo>
                <a:cubicBezTo>
                  <a:pt x="1047894" y="234766"/>
                  <a:pt x="1046522" y="229253"/>
                  <a:pt x="1041647" y="221941"/>
                </a:cubicBezTo>
                <a:cubicBezTo>
                  <a:pt x="1040099" y="219620"/>
                  <a:pt x="1038120" y="217458"/>
                  <a:pt x="1035728" y="216023"/>
                </a:cubicBezTo>
                <a:cubicBezTo>
                  <a:pt x="1033053" y="214418"/>
                  <a:pt x="1029810" y="214050"/>
                  <a:pt x="1026851" y="213064"/>
                </a:cubicBezTo>
                <a:cubicBezTo>
                  <a:pt x="1025864" y="209118"/>
                  <a:pt x="1026047" y="204676"/>
                  <a:pt x="1023891" y="201227"/>
                </a:cubicBezTo>
                <a:cubicBezTo>
                  <a:pt x="1020933" y="196495"/>
                  <a:pt x="1015149" y="194033"/>
                  <a:pt x="1012054" y="189390"/>
                </a:cubicBezTo>
                <a:cubicBezTo>
                  <a:pt x="1004163" y="177553"/>
                  <a:pt x="1009095" y="182485"/>
                  <a:pt x="997258" y="174594"/>
                </a:cubicBezTo>
                <a:cubicBezTo>
                  <a:pt x="990163" y="153307"/>
                  <a:pt x="1001041" y="177620"/>
                  <a:pt x="982462" y="162757"/>
                </a:cubicBezTo>
                <a:cubicBezTo>
                  <a:pt x="980026" y="160808"/>
                  <a:pt x="981452" y="156315"/>
                  <a:pt x="979503" y="153879"/>
                </a:cubicBezTo>
                <a:cubicBezTo>
                  <a:pt x="977281" y="151102"/>
                  <a:pt x="973325" y="150276"/>
                  <a:pt x="970625" y="147961"/>
                </a:cubicBezTo>
                <a:cubicBezTo>
                  <a:pt x="966388" y="144330"/>
                  <a:pt x="961883" y="140767"/>
                  <a:pt x="958788" y="136124"/>
                </a:cubicBezTo>
                <a:cubicBezTo>
                  <a:pt x="952700" y="126991"/>
                  <a:pt x="952853" y="125963"/>
                  <a:pt x="943992" y="118368"/>
                </a:cubicBezTo>
                <a:cubicBezTo>
                  <a:pt x="940247" y="115158"/>
                  <a:pt x="935944" y="112648"/>
                  <a:pt x="932155" y="109491"/>
                </a:cubicBezTo>
                <a:cubicBezTo>
                  <a:pt x="930012" y="107705"/>
                  <a:pt x="928558" y="105120"/>
                  <a:pt x="926237" y="103572"/>
                </a:cubicBezTo>
                <a:cubicBezTo>
                  <a:pt x="922567" y="101125"/>
                  <a:pt x="918230" y="99843"/>
                  <a:pt x="914400" y="97654"/>
                </a:cubicBezTo>
                <a:cubicBezTo>
                  <a:pt x="898503" y="88570"/>
                  <a:pt x="913129" y="93637"/>
                  <a:pt x="893685" y="88776"/>
                </a:cubicBezTo>
                <a:cubicBezTo>
                  <a:pt x="890726" y="85817"/>
                  <a:pt x="888466" y="81931"/>
                  <a:pt x="884808" y="79899"/>
                </a:cubicBezTo>
                <a:cubicBezTo>
                  <a:pt x="879354" y="76869"/>
                  <a:pt x="867052" y="73980"/>
                  <a:pt x="867052" y="73980"/>
                </a:cubicBezTo>
                <a:cubicBezTo>
                  <a:pt x="858138" y="68038"/>
                  <a:pt x="856848" y="66647"/>
                  <a:pt x="846338" y="62143"/>
                </a:cubicBezTo>
                <a:cubicBezTo>
                  <a:pt x="840396" y="59597"/>
                  <a:pt x="831627" y="57726"/>
                  <a:pt x="825623" y="56225"/>
                </a:cubicBezTo>
                <a:cubicBezTo>
                  <a:pt x="800198" y="39272"/>
                  <a:pt x="832358" y="59591"/>
                  <a:pt x="807868" y="47347"/>
                </a:cubicBezTo>
                <a:cubicBezTo>
                  <a:pt x="804687" y="45757"/>
                  <a:pt x="802259" y="42830"/>
                  <a:pt x="798990" y="41429"/>
                </a:cubicBezTo>
                <a:cubicBezTo>
                  <a:pt x="785725" y="35744"/>
                  <a:pt x="789786" y="41265"/>
                  <a:pt x="778276" y="35510"/>
                </a:cubicBezTo>
                <a:cubicBezTo>
                  <a:pt x="775095" y="33920"/>
                  <a:pt x="772667" y="30993"/>
                  <a:pt x="769398" y="29592"/>
                </a:cubicBezTo>
                <a:cubicBezTo>
                  <a:pt x="765660" y="27990"/>
                  <a:pt x="761472" y="27750"/>
                  <a:pt x="757561" y="26633"/>
                </a:cubicBezTo>
                <a:cubicBezTo>
                  <a:pt x="754562" y="25776"/>
                  <a:pt x="751683" y="24530"/>
                  <a:pt x="748684" y="23673"/>
                </a:cubicBezTo>
                <a:cubicBezTo>
                  <a:pt x="744773" y="22556"/>
                  <a:pt x="740758" y="21831"/>
                  <a:pt x="736847" y="20714"/>
                </a:cubicBezTo>
                <a:cubicBezTo>
                  <a:pt x="733848" y="19857"/>
                  <a:pt x="730978" y="18576"/>
                  <a:pt x="727969" y="17755"/>
                </a:cubicBezTo>
                <a:cubicBezTo>
                  <a:pt x="720121" y="15615"/>
                  <a:pt x="712012" y="14408"/>
                  <a:pt x="704295" y="11836"/>
                </a:cubicBezTo>
                <a:cubicBezTo>
                  <a:pt x="701336" y="10850"/>
                  <a:pt x="698476" y="9489"/>
                  <a:pt x="695418" y="8877"/>
                </a:cubicBezTo>
                <a:cubicBezTo>
                  <a:pt x="689875" y="7769"/>
                  <a:pt x="655349" y="3391"/>
                  <a:pt x="651029" y="2959"/>
                </a:cubicBezTo>
                <a:cubicBezTo>
                  <a:pt x="620617" y="-82"/>
                  <a:pt x="631301" y="0"/>
                  <a:pt x="621437" y="0"/>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1088994" y="2962183"/>
            <a:ext cx="1316855" cy="1213281"/>
          </a:xfrm>
          <a:custGeom>
            <a:avLst/>
            <a:gdLst>
              <a:gd name="connsiteX0" fmla="*/ 591845 w 1316855"/>
              <a:gd name="connsiteY0" fmla="*/ 14796 h 1213281"/>
              <a:gd name="connsiteX1" fmla="*/ 574089 w 1316855"/>
              <a:gd name="connsiteY1" fmla="*/ 11836 h 1213281"/>
              <a:gd name="connsiteX2" fmla="*/ 562253 w 1316855"/>
              <a:gd name="connsiteY2" fmla="*/ 8877 h 1213281"/>
              <a:gd name="connsiteX3" fmla="*/ 535620 w 1316855"/>
              <a:gd name="connsiteY3" fmla="*/ 5918 h 1213281"/>
              <a:gd name="connsiteX4" fmla="*/ 473476 w 1316855"/>
              <a:gd name="connsiteY4" fmla="*/ 0 h 1213281"/>
              <a:gd name="connsiteX5" fmla="*/ 423169 w 1316855"/>
              <a:gd name="connsiteY5" fmla="*/ 5918 h 1213281"/>
              <a:gd name="connsiteX6" fmla="*/ 408373 w 1316855"/>
              <a:gd name="connsiteY6" fmla="*/ 8877 h 1213281"/>
              <a:gd name="connsiteX7" fmla="*/ 378781 w 1316855"/>
              <a:gd name="connsiteY7" fmla="*/ 11836 h 1213281"/>
              <a:gd name="connsiteX8" fmla="*/ 363985 w 1316855"/>
              <a:gd name="connsiteY8" fmla="*/ 14796 h 1213281"/>
              <a:gd name="connsiteX9" fmla="*/ 346229 w 1316855"/>
              <a:gd name="connsiteY9" fmla="*/ 17755 h 1213281"/>
              <a:gd name="connsiteX10" fmla="*/ 337352 w 1316855"/>
              <a:gd name="connsiteY10" fmla="*/ 20714 h 1213281"/>
              <a:gd name="connsiteX11" fmla="*/ 322556 w 1316855"/>
              <a:gd name="connsiteY11" fmla="*/ 32551 h 1213281"/>
              <a:gd name="connsiteX12" fmla="*/ 290004 w 1316855"/>
              <a:gd name="connsiteY12" fmla="*/ 41429 h 1213281"/>
              <a:gd name="connsiteX13" fmla="*/ 281126 w 1316855"/>
              <a:gd name="connsiteY13" fmla="*/ 47347 h 1213281"/>
              <a:gd name="connsiteX14" fmla="*/ 263371 w 1316855"/>
              <a:gd name="connsiteY14" fmla="*/ 53266 h 1213281"/>
              <a:gd name="connsiteX15" fmla="*/ 242656 w 1316855"/>
              <a:gd name="connsiteY15" fmla="*/ 62143 h 1213281"/>
              <a:gd name="connsiteX16" fmla="*/ 227860 w 1316855"/>
              <a:gd name="connsiteY16" fmla="*/ 73980 h 1213281"/>
              <a:gd name="connsiteX17" fmla="*/ 218983 w 1316855"/>
              <a:gd name="connsiteY17" fmla="*/ 82858 h 1213281"/>
              <a:gd name="connsiteX18" fmla="*/ 201227 w 1316855"/>
              <a:gd name="connsiteY18" fmla="*/ 91735 h 1213281"/>
              <a:gd name="connsiteX19" fmla="*/ 180513 w 1316855"/>
              <a:gd name="connsiteY19" fmla="*/ 109491 h 1213281"/>
              <a:gd name="connsiteX20" fmla="*/ 171635 w 1316855"/>
              <a:gd name="connsiteY20" fmla="*/ 112450 h 1213281"/>
              <a:gd name="connsiteX21" fmla="*/ 162757 w 1316855"/>
              <a:gd name="connsiteY21" fmla="*/ 121328 h 1213281"/>
              <a:gd name="connsiteX22" fmla="*/ 136124 w 1316855"/>
              <a:gd name="connsiteY22" fmla="*/ 139083 h 1213281"/>
              <a:gd name="connsiteX23" fmla="*/ 127247 w 1316855"/>
              <a:gd name="connsiteY23" fmla="*/ 145001 h 1213281"/>
              <a:gd name="connsiteX24" fmla="*/ 121328 w 1316855"/>
              <a:gd name="connsiteY24" fmla="*/ 150920 h 1213281"/>
              <a:gd name="connsiteX25" fmla="*/ 112451 w 1316855"/>
              <a:gd name="connsiteY25" fmla="*/ 153879 h 1213281"/>
              <a:gd name="connsiteX26" fmla="*/ 97655 w 1316855"/>
              <a:gd name="connsiteY26" fmla="*/ 168675 h 1213281"/>
              <a:gd name="connsiteX27" fmla="*/ 76940 w 1316855"/>
              <a:gd name="connsiteY27" fmla="*/ 186431 h 1213281"/>
              <a:gd name="connsiteX28" fmla="*/ 68062 w 1316855"/>
              <a:gd name="connsiteY28" fmla="*/ 195308 h 1213281"/>
              <a:gd name="connsiteX29" fmla="*/ 62144 w 1316855"/>
              <a:gd name="connsiteY29" fmla="*/ 201227 h 1213281"/>
              <a:gd name="connsiteX30" fmla="*/ 50307 w 1316855"/>
              <a:gd name="connsiteY30" fmla="*/ 218982 h 1213281"/>
              <a:gd name="connsiteX31" fmla="*/ 41429 w 1316855"/>
              <a:gd name="connsiteY31" fmla="*/ 233778 h 1213281"/>
              <a:gd name="connsiteX32" fmla="*/ 38470 w 1316855"/>
              <a:gd name="connsiteY32" fmla="*/ 242656 h 1213281"/>
              <a:gd name="connsiteX33" fmla="*/ 26633 w 1316855"/>
              <a:gd name="connsiteY33" fmla="*/ 260411 h 1213281"/>
              <a:gd name="connsiteX34" fmla="*/ 20715 w 1316855"/>
              <a:gd name="connsiteY34" fmla="*/ 278167 h 1213281"/>
              <a:gd name="connsiteX35" fmla="*/ 17756 w 1316855"/>
              <a:gd name="connsiteY35" fmla="*/ 287044 h 1213281"/>
              <a:gd name="connsiteX36" fmla="*/ 14796 w 1316855"/>
              <a:gd name="connsiteY36" fmla="*/ 298881 h 1213281"/>
              <a:gd name="connsiteX37" fmla="*/ 11837 w 1316855"/>
              <a:gd name="connsiteY37" fmla="*/ 307759 h 1213281"/>
              <a:gd name="connsiteX38" fmla="*/ 5919 w 1316855"/>
              <a:gd name="connsiteY38" fmla="*/ 328473 h 1213281"/>
              <a:gd name="connsiteX39" fmla="*/ 2959 w 1316855"/>
              <a:gd name="connsiteY39" fmla="*/ 366943 h 1213281"/>
              <a:gd name="connsiteX40" fmla="*/ 0 w 1316855"/>
              <a:gd name="connsiteY40" fmla="*/ 399495 h 1213281"/>
              <a:gd name="connsiteX41" fmla="*/ 2959 w 1316855"/>
              <a:gd name="connsiteY41" fmla="*/ 506027 h 1213281"/>
              <a:gd name="connsiteX42" fmla="*/ 8878 w 1316855"/>
              <a:gd name="connsiteY42" fmla="*/ 550415 h 1213281"/>
              <a:gd name="connsiteX43" fmla="*/ 11837 w 1316855"/>
              <a:gd name="connsiteY43" fmla="*/ 577048 h 1213281"/>
              <a:gd name="connsiteX44" fmla="*/ 14796 w 1316855"/>
              <a:gd name="connsiteY44" fmla="*/ 588885 h 1213281"/>
              <a:gd name="connsiteX45" fmla="*/ 17756 w 1316855"/>
              <a:gd name="connsiteY45" fmla="*/ 603681 h 1213281"/>
              <a:gd name="connsiteX46" fmla="*/ 20715 w 1316855"/>
              <a:gd name="connsiteY46" fmla="*/ 612559 h 1213281"/>
              <a:gd name="connsiteX47" fmla="*/ 23674 w 1316855"/>
              <a:gd name="connsiteY47" fmla="*/ 624396 h 1213281"/>
              <a:gd name="connsiteX48" fmla="*/ 26633 w 1316855"/>
              <a:gd name="connsiteY48" fmla="*/ 633273 h 1213281"/>
              <a:gd name="connsiteX49" fmla="*/ 35511 w 1316855"/>
              <a:gd name="connsiteY49" fmla="*/ 665825 h 1213281"/>
              <a:gd name="connsiteX50" fmla="*/ 41429 w 1316855"/>
              <a:gd name="connsiteY50" fmla="*/ 677662 h 1213281"/>
              <a:gd name="connsiteX51" fmla="*/ 44389 w 1316855"/>
              <a:gd name="connsiteY51" fmla="*/ 686539 h 1213281"/>
              <a:gd name="connsiteX52" fmla="*/ 50307 w 1316855"/>
              <a:gd name="connsiteY52" fmla="*/ 695417 h 1213281"/>
              <a:gd name="connsiteX53" fmla="*/ 56225 w 1316855"/>
              <a:gd name="connsiteY53" fmla="*/ 713172 h 1213281"/>
              <a:gd name="connsiteX54" fmla="*/ 68062 w 1316855"/>
              <a:gd name="connsiteY54" fmla="*/ 730928 h 1213281"/>
              <a:gd name="connsiteX55" fmla="*/ 76940 w 1316855"/>
              <a:gd name="connsiteY55" fmla="*/ 745724 h 1213281"/>
              <a:gd name="connsiteX56" fmla="*/ 88777 w 1316855"/>
              <a:gd name="connsiteY56" fmla="*/ 778275 h 1213281"/>
              <a:gd name="connsiteX57" fmla="*/ 94695 w 1316855"/>
              <a:gd name="connsiteY57" fmla="*/ 787153 h 1213281"/>
              <a:gd name="connsiteX58" fmla="*/ 97655 w 1316855"/>
              <a:gd name="connsiteY58" fmla="*/ 796031 h 1213281"/>
              <a:gd name="connsiteX59" fmla="*/ 106532 w 1316855"/>
              <a:gd name="connsiteY59" fmla="*/ 804908 h 1213281"/>
              <a:gd name="connsiteX60" fmla="*/ 109491 w 1316855"/>
              <a:gd name="connsiteY60" fmla="*/ 813786 h 1213281"/>
              <a:gd name="connsiteX61" fmla="*/ 124288 w 1316855"/>
              <a:gd name="connsiteY61" fmla="*/ 834500 h 1213281"/>
              <a:gd name="connsiteX62" fmla="*/ 127247 w 1316855"/>
              <a:gd name="connsiteY62" fmla="*/ 846337 h 1213281"/>
              <a:gd name="connsiteX63" fmla="*/ 133165 w 1316855"/>
              <a:gd name="connsiteY63" fmla="*/ 852256 h 1213281"/>
              <a:gd name="connsiteX64" fmla="*/ 139084 w 1316855"/>
              <a:gd name="connsiteY64" fmla="*/ 861134 h 1213281"/>
              <a:gd name="connsiteX65" fmla="*/ 147961 w 1316855"/>
              <a:gd name="connsiteY65" fmla="*/ 875930 h 1213281"/>
              <a:gd name="connsiteX66" fmla="*/ 150921 w 1316855"/>
              <a:gd name="connsiteY66" fmla="*/ 884807 h 1213281"/>
              <a:gd name="connsiteX67" fmla="*/ 159798 w 1316855"/>
              <a:gd name="connsiteY67" fmla="*/ 893685 h 1213281"/>
              <a:gd name="connsiteX68" fmla="*/ 174594 w 1316855"/>
              <a:gd name="connsiteY68" fmla="*/ 917359 h 1213281"/>
              <a:gd name="connsiteX69" fmla="*/ 180513 w 1316855"/>
              <a:gd name="connsiteY69" fmla="*/ 923277 h 1213281"/>
              <a:gd name="connsiteX70" fmla="*/ 195309 w 1316855"/>
              <a:gd name="connsiteY70" fmla="*/ 938073 h 1213281"/>
              <a:gd name="connsiteX71" fmla="*/ 204187 w 1316855"/>
              <a:gd name="connsiteY71" fmla="*/ 949910 h 1213281"/>
              <a:gd name="connsiteX72" fmla="*/ 218983 w 1316855"/>
              <a:gd name="connsiteY72" fmla="*/ 964706 h 1213281"/>
              <a:gd name="connsiteX73" fmla="*/ 239697 w 1316855"/>
              <a:gd name="connsiteY73" fmla="*/ 991339 h 1213281"/>
              <a:gd name="connsiteX74" fmla="*/ 251534 w 1316855"/>
              <a:gd name="connsiteY74" fmla="*/ 1009095 h 1213281"/>
              <a:gd name="connsiteX75" fmla="*/ 257453 w 1316855"/>
              <a:gd name="connsiteY75" fmla="*/ 1015013 h 1213281"/>
              <a:gd name="connsiteX76" fmla="*/ 263371 w 1316855"/>
              <a:gd name="connsiteY76" fmla="*/ 1023891 h 1213281"/>
              <a:gd name="connsiteX77" fmla="*/ 272249 w 1316855"/>
              <a:gd name="connsiteY77" fmla="*/ 1029809 h 1213281"/>
              <a:gd name="connsiteX78" fmla="*/ 292963 w 1316855"/>
              <a:gd name="connsiteY78" fmla="*/ 1053483 h 1213281"/>
              <a:gd name="connsiteX79" fmla="*/ 307759 w 1316855"/>
              <a:gd name="connsiteY79" fmla="*/ 1068279 h 1213281"/>
              <a:gd name="connsiteX80" fmla="*/ 313678 w 1316855"/>
              <a:gd name="connsiteY80" fmla="*/ 1074198 h 1213281"/>
              <a:gd name="connsiteX81" fmla="*/ 337352 w 1316855"/>
              <a:gd name="connsiteY81" fmla="*/ 1091953 h 1213281"/>
              <a:gd name="connsiteX82" fmla="*/ 355107 w 1316855"/>
              <a:gd name="connsiteY82" fmla="*/ 1106749 h 1213281"/>
              <a:gd name="connsiteX83" fmla="*/ 372862 w 1316855"/>
              <a:gd name="connsiteY83" fmla="*/ 1124504 h 1213281"/>
              <a:gd name="connsiteX84" fmla="*/ 378781 w 1316855"/>
              <a:gd name="connsiteY84" fmla="*/ 1130423 h 1213281"/>
              <a:gd name="connsiteX85" fmla="*/ 387658 w 1316855"/>
              <a:gd name="connsiteY85" fmla="*/ 1136341 h 1213281"/>
              <a:gd name="connsiteX86" fmla="*/ 402455 w 1316855"/>
              <a:gd name="connsiteY86" fmla="*/ 1148178 h 1213281"/>
              <a:gd name="connsiteX87" fmla="*/ 414291 w 1316855"/>
              <a:gd name="connsiteY87" fmla="*/ 1154097 h 1213281"/>
              <a:gd name="connsiteX88" fmla="*/ 429088 w 1316855"/>
              <a:gd name="connsiteY88" fmla="*/ 1165934 h 1213281"/>
              <a:gd name="connsiteX89" fmla="*/ 446843 w 1316855"/>
              <a:gd name="connsiteY89" fmla="*/ 1171852 h 1213281"/>
              <a:gd name="connsiteX90" fmla="*/ 458680 w 1316855"/>
              <a:gd name="connsiteY90" fmla="*/ 1177770 h 1213281"/>
              <a:gd name="connsiteX91" fmla="*/ 467557 w 1316855"/>
              <a:gd name="connsiteY91" fmla="*/ 1180730 h 1213281"/>
              <a:gd name="connsiteX92" fmla="*/ 476435 w 1316855"/>
              <a:gd name="connsiteY92" fmla="*/ 1186648 h 1213281"/>
              <a:gd name="connsiteX93" fmla="*/ 506027 w 1316855"/>
              <a:gd name="connsiteY93" fmla="*/ 1192567 h 1213281"/>
              <a:gd name="connsiteX94" fmla="*/ 553375 w 1316855"/>
              <a:gd name="connsiteY94" fmla="*/ 1198485 h 1213281"/>
              <a:gd name="connsiteX95" fmla="*/ 571130 w 1316855"/>
              <a:gd name="connsiteY95" fmla="*/ 1201444 h 1213281"/>
              <a:gd name="connsiteX96" fmla="*/ 627356 w 1316855"/>
              <a:gd name="connsiteY96" fmla="*/ 1207363 h 1213281"/>
              <a:gd name="connsiteX97" fmla="*/ 645111 w 1316855"/>
              <a:gd name="connsiteY97" fmla="*/ 1210322 h 1213281"/>
              <a:gd name="connsiteX98" fmla="*/ 665825 w 1316855"/>
              <a:gd name="connsiteY98" fmla="*/ 1213281 h 1213281"/>
              <a:gd name="connsiteX99" fmla="*/ 796031 w 1316855"/>
              <a:gd name="connsiteY99" fmla="*/ 1207363 h 1213281"/>
              <a:gd name="connsiteX100" fmla="*/ 804909 w 1316855"/>
              <a:gd name="connsiteY100" fmla="*/ 1204403 h 1213281"/>
              <a:gd name="connsiteX101" fmla="*/ 849297 w 1316855"/>
              <a:gd name="connsiteY101" fmla="*/ 1198485 h 1213281"/>
              <a:gd name="connsiteX102" fmla="*/ 867053 w 1316855"/>
              <a:gd name="connsiteY102" fmla="*/ 1192567 h 1213281"/>
              <a:gd name="connsiteX103" fmla="*/ 875930 w 1316855"/>
              <a:gd name="connsiteY103" fmla="*/ 1189607 h 1213281"/>
              <a:gd name="connsiteX104" fmla="*/ 899604 w 1316855"/>
              <a:gd name="connsiteY104" fmla="*/ 1177770 h 1213281"/>
              <a:gd name="connsiteX105" fmla="*/ 908482 w 1316855"/>
              <a:gd name="connsiteY105" fmla="*/ 1174811 h 1213281"/>
              <a:gd name="connsiteX106" fmla="*/ 917359 w 1316855"/>
              <a:gd name="connsiteY106" fmla="*/ 1171852 h 1213281"/>
              <a:gd name="connsiteX107" fmla="*/ 938074 w 1316855"/>
              <a:gd name="connsiteY107" fmla="*/ 1165934 h 1213281"/>
              <a:gd name="connsiteX108" fmla="*/ 943992 w 1316855"/>
              <a:gd name="connsiteY108" fmla="*/ 1160015 h 1213281"/>
              <a:gd name="connsiteX109" fmla="*/ 973585 w 1316855"/>
              <a:gd name="connsiteY109" fmla="*/ 1151137 h 1213281"/>
              <a:gd name="connsiteX110" fmla="*/ 991340 w 1316855"/>
              <a:gd name="connsiteY110" fmla="*/ 1139300 h 1213281"/>
              <a:gd name="connsiteX111" fmla="*/ 1012055 w 1316855"/>
              <a:gd name="connsiteY111" fmla="*/ 1130423 h 1213281"/>
              <a:gd name="connsiteX112" fmla="*/ 1029810 w 1316855"/>
              <a:gd name="connsiteY112" fmla="*/ 1124504 h 1213281"/>
              <a:gd name="connsiteX113" fmla="*/ 1038688 w 1316855"/>
              <a:gd name="connsiteY113" fmla="*/ 1121545 h 1213281"/>
              <a:gd name="connsiteX114" fmla="*/ 1047565 w 1316855"/>
              <a:gd name="connsiteY114" fmla="*/ 1118586 h 1213281"/>
              <a:gd name="connsiteX115" fmla="*/ 1062361 w 1316855"/>
              <a:gd name="connsiteY115" fmla="*/ 1109708 h 1213281"/>
              <a:gd name="connsiteX116" fmla="*/ 1080117 w 1316855"/>
              <a:gd name="connsiteY116" fmla="*/ 1097871 h 1213281"/>
              <a:gd name="connsiteX117" fmla="*/ 1088994 w 1316855"/>
              <a:gd name="connsiteY117" fmla="*/ 1094912 h 1213281"/>
              <a:gd name="connsiteX118" fmla="*/ 1097872 w 1316855"/>
              <a:gd name="connsiteY118" fmla="*/ 1088994 h 1213281"/>
              <a:gd name="connsiteX119" fmla="*/ 1109709 w 1316855"/>
              <a:gd name="connsiteY119" fmla="*/ 1086034 h 1213281"/>
              <a:gd name="connsiteX120" fmla="*/ 1121546 w 1316855"/>
              <a:gd name="connsiteY120" fmla="*/ 1074198 h 1213281"/>
              <a:gd name="connsiteX121" fmla="*/ 1139301 w 1316855"/>
              <a:gd name="connsiteY121" fmla="*/ 1062361 h 1213281"/>
              <a:gd name="connsiteX122" fmla="*/ 1145220 w 1316855"/>
              <a:gd name="connsiteY122" fmla="*/ 1056442 h 1213281"/>
              <a:gd name="connsiteX123" fmla="*/ 1157056 w 1316855"/>
              <a:gd name="connsiteY123" fmla="*/ 1050524 h 1213281"/>
              <a:gd name="connsiteX124" fmla="*/ 1162975 w 1316855"/>
              <a:gd name="connsiteY124" fmla="*/ 1044605 h 1213281"/>
              <a:gd name="connsiteX125" fmla="*/ 1171853 w 1316855"/>
              <a:gd name="connsiteY125" fmla="*/ 1038687 h 1213281"/>
              <a:gd name="connsiteX126" fmla="*/ 1177771 w 1316855"/>
              <a:gd name="connsiteY126" fmla="*/ 1032768 h 1213281"/>
              <a:gd name="connsiteX127" fmla="*/ 1195526 w 1316855"/>
              <a:gd name="connsiteY127" fmla="*/ 1020932 h 1213281"/>
              <a:gd name="connsiteX128" fmla="*/ 1201445 w 1316855"/>
              <a:gd name="connsiteY128" fmla="*/ 1012054 h 1213281"/>
              <a:gd name="connsiteX129" fmla="*/ 1213282 w 1316855"/>
              <a:gd name="connsiteY129" fmla="*/ 1000217 h 1213281"/>
              <a:gd name="connsiteX130" fmla="*/ 1222159 w 1316855"/>
              <a:gd name="connsiteY130" fmla="*/ 988380 h 1213281"/>
              <a:gd name="connsiteX131" fmla="*/ 1239915 w 1316855"/>
              <a:gd name="connsiteY131" fmla="*/ 964706 h 1213281"/>
              <a:gd name="connsiteX132" fmla="*/ 1251752 w 1316855"/>
              <a:gd name="connsiteY132" fmla="*/ 949910 h 1213281"/>
              <a:gd name="connsiteX133" fmla="*/ 1254711 w 1316855"/>
              <a:gd name="connsiteY133" fmla="*/ 941033 h 1213281"/>
              <a:gd name="connsiteX134" fmla="*/ 1260629 w 1316855"/>
              <a:gd name="connsiteY134" fmla="*/ 935114 h 1213281"/>
              <a:gd name="connsiteX135" fmla="*/ 1266548 w 1316855"/>
              <a:gd name="connsiteY135" fmla="*/ 926236 h 1213281"/>
              <a:gd name="connsiteX136" fmla="*/ 1272466 w 1316855"/>
              <a:gd name="connsiteY136" fmla="*/ 905522 h 1213281"/>
              <a:gd name="connsiteX137" fmla="*/ 1278385 w 1316855"/>
              <a:gd name="connsiteY137" fmla="*/ 896644 h 1213281"/>
              <a:gd name="connsiteX138" fmla="*/ 1287262 w 1316855"/>
              <a:gd name="connsiteY138" fmla="*/ 867052 h 1213281"/>
              <a:gd name="connsiteX139" fmla="*/ 1299099 w 1316855"/>
              <a:gd name="connsiteY139" fmla="*/ 843378 h 1213281"/>
              <a:gd name="connsiteX140" fmla="*/ 1305018 w 1316855"/>
              <a:gd name="connsiteY140" fmla="*/ 819704 h 1213281"/>
              <a:gd name="connsiteX141" fmla="*/ 1307977 w 1316855"/>
              <a:gd name="connsiteY141" fmla="*/ 810827 h 1213281"/>
              <a:gd name="connsiteX142" fmla="*/ 1310936 w 1316855"/>
              <a:gd name="connsiteY142" fmla="*/ 798990 h 1213281"/>
              <a:gd name="connsiteX143" fmla="*/ 1313895 w 1316855"/>
              <a:gd name="connsiteY143" fmla="*/ 772357 h 1213281"/>
              <a:gd name="connsiteX144" fmla="*/ 1316855 w 1316855"/>
              <a:gd name="connsiteY144" fmla="*/ 754601 h 1213281"/>
              <a:gd name="connsiteX145" fmla="*/ 1313895 w 1316855"/>
              <a:gd name="connsiteY145" fmla="*/ 612559 h 1213281"/>
              <a:gd name="connsiteX146" fmla="*/ 1310936 w 1316855"/>
              <a:gd name="connsiteY146" fmla="*/ 594803 h 1213281"/>
              <a:gd name="connsiteX147" fmla="*/ 1305018 w 1316855"/>
              <a:gd name="connsiteY147" fmla="*/ 577048 h 1213281"/>
              <a:gd name="connsiteX148" fmla="*/ 1296140 w 1316855"/>
              <a:gd name="connsiteY148" fmla="*/ 547456 h 1213281"/>
              <a:gd name="connsiteX149" fmla="*/ 1293181 w 1316855"/>
              <a:gd name="connsiteY149" fmla="*/ 538578 h 1213281"/>
              <a:gd name="connsiteX150" fmla="*/ 1287262 w 1316855"/>
              <a:gd name="connsiteY150" fmla="*/ 532660 h 1213281"/>
              <a:gd name="connsiteX151" fmla="*/ 1284303 w 1316855"/>
              <a:gd name="connsiteY151" fmla="*/ 523782 h 1213281"/>
              <a:gd name="connsiteX152" fmla="*/ 1278385 w 1316855"/>
              <a:gd name="connsiteY152" fmla="*/ 503067 h 1213281"/>
              <a:gd name="connsiteX153" fmla="*/ 1272466 w 1316855"/>
              <a:gd name="connsiteY153" fmla="*/ 494190 h 1213281"/>
              <a:gd name="connsiteX154" fmla="*/ 1263589 w 1316855"/>
              <a:gd name="connsiteY154" fmla="*/ 476434 h 1213281"/>
              <a:gd name="connsiteX155" fmla="*/ 1260629 w 1316855"/>
              <a:gd name="connsiteY155" fmla="*/ 467557 h 1213281"/>
              <a:gd name="connsiteX156" fmla="*/ 1254711 w 1316855"/>
              <a:gd name="connsiteY156" fmla="*/ 458679 h 1213281"/>
              <a:gd name="connsiteX157" fmla="*/ 1239915 w 1316855"/>
              <a:gd name="connsiteY157" fmla="*/ 435005 h 1213281"/>
              <a:gd name="connsiteX158" fmla="*/ 1236956 w 1316855"/>
              <a:gd name="connsiteY158" fmla="*/ 426128 h 1213281"/>
              <a:gd name="connsiteX159" fmla="*/ 1231037 w 1316855"/>
              <a:gd name="connsiteY159" fmla="*/ 417250 h 1213281"/>
              <a:gd name="connsiteX160" fmla="*/ 1219200 w 1316855"/>
              <a:gd name="connsiteY160" fmla="*/ 399495 h 1213281"/>
              <a:gd name="connsiteX161" fmla="*/ 1216241 w 1316855"/>
              <a:gd name="connsiteY161" fmla="*/ 387658 h 1213281"/>
              <a:gd name="connsiteX162" fmla="*/ 1204404 w 1316855"/>
              <a:gd name="connsiteY162" fmla="*/ 369902 h 1213281"/>
              <a:gd name="connsiteX163" fmla="*/ 1201445 w 1316855"/>
              <a:gd name="connsiteY163" fmla="*/ 361025 h 1213281"/>
              <a:gd name="connsiteX164" fmla="*/ 1195526 w 1316855"/>
              <a:gd name="connsiteY164" fmla="*/ 355106 h 1213281"/>
              <a:gd name="connsiteX165" fmla="*/ 1189608 w 1316855"/>
              <a:gd name="connsiteY165" fmla="*/ 346229 h 1213281"/>
              <a:gd name="connsiteX166" fmla="*/ 1183689 w 1316855"/>
              <a:gd name="connsiteY166" fmla="*/ 340310 h 1213281"/>
              <a:gd name="connsiteX167" fmla="*/ 1177771 w 1316855"/>
              <a:gd name="connsiteY167" fmla="*/ 331433 h 1213281"/>
              <a:gd name="connsiteX168" fmla="*/ 1171853 w 1316855"/>
              <a:gd name="connsiteY168" fmla="*/ 325514 h 1213281"/>
              <a:gd name="connsiteX169" fmla="*/ 1160016 w 1316855"/>
              <a:gd name="connsiteY169" fmla="*/ 307759 h 1213281"/>
              <a:gd name="connsiteX170" fmla="*/ 1142260 w 1316855"/>
              <a:gd name="connsiteY170" fmla="*/ 292963 h 1213281"/>
              <a:gd name="connsiteX171" fmla="*/ 1130423 w 1316855"/>
              <a:gd name="connsiteY171" fmla="*/ 278167 h 1213281"/>
              <a:gd name="connsiteX172" fmla="*/ 1124505 w 1316855"/>
              <a:gd name="connsiteY172" fmla="*/ 269289 h 1213281"/>
              <a:gd name="connsiteX173" fmla="*/ 1106750 w 1316855"/>
              <a:gd name="connsiteY173" fmla="*/ 257452 h 1213281"/>
              <a:gd name="connsiteX174" fmla="*/ 1100831 w 1316855"/>
              <a:gd name="connsiteY174" fmla="*/ 248574 h 1213281"/>
              <a:gd name="connsiteX175" fmla="*/ 1091954 w 1316855"/>
              <a:gd name="connsiteY175" fmla="*/ 245615 h 1213281"/>
              <a:gd name="connsiteX176" fmla="*/ 1086035 w 1316855"/>
              <a:gd name="connsiteY176" fmla="*/ 239697 h 1213281"/>
              <a:gd name="connsiteX177" fmla="*/ 1065321 w 1316855"/>
              <a:gd name="connsiteY177" fmla="*/ 218982 h 1213281"/>
              <a:gd name="connsiteX178" fmla="*/ 1044606 w 1316855"/>
              <a:gd name="connsiteY178" fmla="*/ 201227 h 1213281"/>
              <a:gd name="connsiteX179" fmla="*/ 1035728 w 1316855"/>
              <a:gd name="connsiteY179" fmla="*/ 198267 h 1213281"/>
              <a:gd name="connsiteX180" fmla="*/ 1026851 w 1316855"/>
              <a:gd name="connsiteY180" fmla="*/ 192349 h 1213281"/>
              <a:gd name="connsiteX181" fmla="*/ 1020932 w 1316855"/>
              <a:gd name="connsiteY181" fmla="*/ 186431 h 1213281"/>
              <a:gd name="connsiteX182" fmla="*/ 1012055 w 1316855"/>
              <a:gd name="connsiteY182" fmla="*/ 183471 h 1213281"/>
              <a:gd name="connsiteX183" fmla="*/ 991340 w 1316855"/>
              <a:gd name="connsiteY183" fmla="*/ 168675 h 1213281"/>
              <a:gd name="connsiteX184" fmla="*/ 976544 w 1316855"/>
              <a:gd name="connsiteY184" fmla="*/ 153879 h 1213281"/>
              <a:gd name="connsiteX185" fmla="*/ 958789 w 1316855"/>
              <a:gd name="connsiteY185" fmla="*/ 147961 h 1213281"/>
              <a:gd name="connsiteX186" fmla="*/ 949911 w 1316855"/>
              <a:gd name="connsiteY186" fmla="*/ 145001 h 1213281"/>
              <a:gd name="connsiteX187" fmla="*/ 941033 w 1316855"/>
              <a:gd name="connsiteY187" fmla="*/ 139083 h 1213281"/>
              <a:gd name="connsiteX188" fmla="*/ 923278 w 1316855"/>
              <a:gd name="connsiteY188" fmla="*/ 133165 h 1213281"/>
              <a:gd name="connsiteX189" fmla="*/ 905523 w 1316855"/>
              <a:gd name="connsiteY189" fmla="*/ 124287 h 1213281"/>
              <a:gd name="connsiteX190" fmla="*/ 899604 w 1316855"/>
              <a:gd name="connsiteY190" fmla="*/ 118368 h 1213281"/>
              <a:gd name="connsiteX191" fmla="*/ 881849 w 1316855"/>
              <a:gd name="connsiteY191" fmla="*/ 112450 h 1213281"/>
              <a:gd name="connsiteX192" fmla="*/ 864093 w 1316855"/>
              <a:gd name="connsiteY192" fmla="*/ 106532 h 1213281"/>
              <a:gd name="connsiteX193" fmla="*/ 855216 w 1316855"/>
              <a:gd name="connsiteY193" fmla="*/ 103572 h 1213281"/>
              <a:gd name="connsiteX194" fmla="*/ 828583 w 1316855"/>
              <a:gd name="connsiteY194" fmla="*/ 94695 h 1213281"/>
              <a:gd name="connsiteX195" fmla="*/ 819705 w 1316855"/>
              <a:gd name="connsiteY195" fmla="*/ 91735 h 1213281"/>
              <a:gd name="connsiteX196" fmla="*/ 804909 w 1316855"/>
              <a:gd name="connsiteY196" fmla="*/ 88776 h 1213281"/>
              <a:gd name="connsiteX197" fmla="*/ 781235 w 1316855"/>
              <a:gd name="connsiteY197" fmla="*/ 82858 h 1213281"/>
              <a:gd name="connsiteX198" fmla="*/ 763480 w 1316855"/>
              <a:gd name="connsiteY198" fmla="*/ 76939 h 1213281"/>
              <a:gd name="connsiteX199" fmla="*/ 751643 w 1316855"/>
              <a:gd name="connsiteY199" fmla="*/ 73980 h 1213281"/>
              <a:gd name="connsiteX200" fmla="*/ 722051 w 1316855"/>
              <a:gd name="connsiteY200" fmla="*/ 62143 h 1213281"/>
              <a:gd name="connsiteX201" fmla="*/ 698377 w 1316855"/>
              <a:gd name="connsiteY201" fmla="*/ 56225 h 1213281"/>
              <a:gd name="connsiteX202" fmla="*/ 668785 w 1316855"/>
              <a:gd name="connsiteY202" fmla="*/ 44388 h 1213281"/>
              <a:gd name="connsiteX203" fmla="*/ 648070 w 1316855"/>
              <a:gd name="connsiteY203" fmla="*/ 38469 h 1213281"/>
              <a:gd name="connsiteX204" fmla="*/ 618478 w 1316855"/>
              <a:gd name="connsiteY204" fmla="*/ 29592 h 1213281"/>
              <a:gd name="connsiteX205" fmla="*/ 591845 w 1316855"/>
              <a:gd name="connsiteY205" fmla="*/ 20714 h 1213281"/>
              <a:gd name="connsiteX206" fmla="*/ 591845 w 1316855"/>
              <a:gd name="connsiteY206" fmla="*/ 14796 h 121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316855" h="1213281">
                <a:moveTo>
                  <a:pt x="591845" y="14796"/>
                </a:moveTo>
                <a:cubicBezTo>
                  <a:pt x="585926" y="13809"/>
                  <a:pt x="579973" y="13013"/>
                  <a:pt x="574089" y="11836"/>
                </a:cubicBezTo>
                <a:cubicBezTo>
                  <a:pt x="570101" y="11038"/>
                  <a:pt x="566272" y="9495"/>
                  <a:pt x="562253" y="8877"/>
                </a:cubicBezTo>
                <a:cubicBezTo>
                  <a:pt x="553425" y="7519"/>
                  <a:pt x="544508" y="6807"/>
                  <a:pt x="535620" y="5918"/>
                </a:cubicBezTo>
                <a:lnTo>
                  <a:pt x="473476" y="0"/>
                </a:lnTo>
                <a:cubicBezTo>
                  <a:pt x="427616" y="7643"/>
                  <a:pt x="493216" y="-2837"/>
                  <a:pt x="423169" y="5918"/>
                </a:cubicBezTo>
                <a:cubicBezTo>
                  <a:pt x="418178" y="6542"/>
                  <a:pt x="413359" y="8212"/>
                  <a:pt x="408373" y="8877"/>
                </a:cubicBezTo>
                <a:cubicBezTo>
                  <a:pt x="398547" y="10187"/>
                  <a:pt x="388645" y="10850"/>
                  <a:pt x="378781" y="11836"/>
                </a:cubicBezTo>
                <a:lnTo>
                  <a:pt x="363985" y="14796"/>
                </a:lnTo>
                <a:cubicBezTo>
                  <a:pt x="358082" y="15869"/>
                  <a:pt x="352086" y="16453"/>
                  <a:pt x="346229" y="17755"/>
                </a:cubicBezTo>
                <a:cubicBezTo>
                  <a:pt x="343184" y="18432"/>
                  <a:pt x="340311" y="19728"/>
                  <a:pt x="337352" y="20714"/>
                </a:cubicBezTo>
                <a:cubicBezTo>
                  <a:pt x="333019" y="25047"/>
                  <a:pt x="328528" y="30312"/>
                  <a:pt x="322556" y="32551"/>
                </a:cubicBezTo>
                <a:cubicBezTo>
                  <a:pt x="309845" y="37317"/>
                  <a:pt x="302356" y="33195"/>
                  <a:pt x="290004" y="41429"/>
                </a:cubicBezTo>
                <a:cubicBezTo>
                  <a:pt x="287045" y="43402"/>
                  <a:pt x="284376" y="45903"/>
                  <a:pt x="281126" y="47347"/>
                </a:cubicBezTo>
                <a:cubicBezTo>
                  <a:pt x="275425" y="49881"/>
                  <a:pt x="268562" y="49806"/>
                  <a:pt x="263371" y="53266"/>
                </a:cubicBezTo>
                <a:cubicBezTo>
                  <a:pt x="251109" y="61440"/>
                  <a:pt x="257943" y="58321"/>
                  <a:pt x="242656" y="62143"/>
                </a:cubicBezTo>
                <a:cubicBezTo>
                  <a:pt x="225442" y="79360"/>
                  <a:pt x="250254" y="55318"/>
                  <a:pt x="227860" y="73980"/>
                </a:cubicBezTo>
                <a:cubicBezTo>
                  <a:pt x="224645" y="76659"/>
                  <a:pt x="222465" y="80537"/>
                  <a:pt x="218983" y="82858"/>
                </a:cubicBezTo>
                <a:cubicBezTo>
                  <a:pt x="195348" y="98615"/>
                  <a:pt x="225678" y="70777"/>
                  <a:pt x="201227" y="91735"/>
                </a:cubicBezTo>
                <a:cubicBezTo>
                  <a:pt x="191038" y="100468"/>
                  <a:pt x="191380" y="104057"/>
                  <a:pt x="180513" y="109491"/>
                </a:cubicBezTo>
                <a:cubicBezTo>
                  <a:pt x="177723" y="110886"/>
                  <a:pt x="174594" y="111464"/>
                  <a:pt x="171635" y="112450"/>
                </a:cubicBezTo>
                <a:cubicBezTo>
                  <a:pt x="168676" y="115409"/>
                  <a:pt x="166061" y="118759"/>
                  <a:pt x="162757" y="121328"/>
                </a:cubicBezTo>
                <a:cubicBezTo>
                  <a:pt x="162737" y="121344"/>
                  <a:pt x="140574" y="136117"/>
                  <a:pt x="136124" y="139083"/>
                </a:cubicBezTo>
                <a:cubicBezTo>
                  <a:pt x="133165" y="141056"/>
                  <a:pt x="129762" y="142486"/>
                  <a:pt x="127247" y="145001"/>
                </a:cubicBezTo>
                <a:cubicBezTo>
                  <a:pt x="125274" y="146974"/>
                  <a:pt x="123721" y="149484"/>
                  <a:pt x="121328" y="150920"/>
                </a:cubicBezTo>
                <a:cubicBezTo>
                  <a:pt x="118653" y="152525"/>
                  <a:pt x="115410" y="152893"/>
                  <a:pt x="112451" y="153879"/>
                </a:cubicBezTo>
                <a:cubicBezTo>
                  <a:pt x="107519" y="158811"/>
                  <a:pt x="103458" y="164806"/>
                  <a:pt x="97655" y="168675"/>
                </a:cubicBezTo>
                <a:cubicBezTo>
                  <a:pt x="84133" y="177690"/>
                  <a:pt x="91294" y="172078"/>
                  <a:pt x="76940" y="186431"/>
                </a:cubicBezTo>
                <a:lnTo>
                  <a:pt x="68062" y="195308"/>
                </a:lnTo>
                <a:lnTo>
                  <a:pt x="62144" y="201227"/>
                </a:lnTo>
                <a:cubicBezTo>
                  <a:pt x="55108" y="222336"/>
                  <a:pt x="65085" y="196814"/>
                  <a:pt x="50307" y="218982"/>
                </a:cubicBezTo>
                <a:cubicBezTo>
                  <a:pt x="34945" y="242026"/>
                  <a:pt x="59858" y="215352"/>
                  <a:pt x="41429" y="233778"/>
                </a:cubicBezTo>
                <a:cubicBezTo>
                  <a:pt x="40443" y="236737"/>
                  <a:pt x="39985" y="239929"/>
                  <a:pt x="38470" y="242656"/>
                </a:cubicBezTo>
                <a:cubicBezTo>
                  <a:pt x="35016" y="248874"/>
                  <a:pt x="26633" y="260411"/>
                  <a:pt x="26633" y="260411"/>
                </a:cubicBezTo>
                <a:lnTo>
                  <a:pt x="20715" y="278167"/>
                </a:lnTo>
                <a:cubicBezTo>
                  <a:pt x="19729" y="281126"/>
                  <a:pt x="18513" y="284018"/>
                  <a:pt x="17756" y="287044"/>
                </a:cubicBezTo>
                <a:cubicBezTo>
                  <a:pt x="16769" y="290990"/>
                  <a:pt x="15913" y="294970"/>
                  <a:pt x="14796" y="298881"/>
                </a:cubicBezTo>
                <a:cubicBezTo>
                  <a:pt x="13939" y="301880"/>
                  <a:pt x="12733" y="304771"/>
                  <a:pt x="11837" y="307759"/>
                </a:cubicBezTo>
                <a:cubicBezTo>
                  <a:pt x="9774" y="314637"/>
                  <a:pt x="7892" y="321568"/>
                  <a:pt x="5919" y="328473"/>
                </a:cubicBezTo>
                <a:cubicBezTo>
                  <a:pt x="4932" y="341296"/>
                  <a:pt x="4027" y="354126"/>
                  <a:pt x="2959" y="366943"/>
                </a:cubicBezTo>
                <a:cubicBezTo>
                  <a:pt x="2054" y="377801"/>
                  <a:pt x="0" y="388600"/>
                  <a:pt x="0" y="399495"/>
                </a:cubicBezTo>
                <a:cubicBezTo>
                  <a:pt x="0" y="435019"/>
                  <a:pt x="1480" y="470533"/>
                  <a:pt x="2959" y="506027"/>
                </a:cubicBezTo>
                <a:cubicBezTo>
                  <a:pt x="4338" y="539125"/>
                  <a:pt x="2647" y="531718"/>
                  <a:pt x="8878" y="550415"/>
                </a:cubicBezTo>
                <a:cubicBezTo>
                  <a:pt x="9864" y="559293"/>
                  <a:pt x="10479" y="568220"/>
                  <a:pt x="11837" y="577048"/>
                </a:cubicBezTo>
                <a:cubicBezTo>
                  <a:pt x="12455" y="581068"/>
                  <a:pt x="13914" y="584915"/>
                  <a:pt x="14796" y="588885"/>
                </a:cubicBezTo>
                <a:cubicBezTo>
                  <a:pt x="15887" y="593795"/>
                  <a:pt x="16536" y="598801"/>
                  <a:pt x="17756" y="603681"/>
                </a:cubicBezTo>
                <a:cubicBezTo>
                  <a:pt x="18513" y="606707"/>
                  <a:pt x="19858" y="609560"/>
                  <a:pt x="20715" y="612559"/>
                </a:cubicBezTo>
                <a:cubicBezTo>
                  <a:pt x="21832" y="616470"/>
                  <a:pt x="22557" y="620485"/>
                  <a:pt x="23674" y="624396"/>
                </a:cubicBezTo>
                <a:cubicBezTo>
                  <a:pt x="24531" y="627395"/>
                  <a:pt x="25812" y="630264"/>
                  <a:pt x="26633" y="633273"/>
                </a:cubicBezTo>
                <a:cubicBezTo>
                  <a:pt x="27762" y="637414"/>
                  <a:pt x="32107" y="657881"/>
                  <a:pt x="35511" y="665825"/>
                </a:cubicBezTo>
                <a:cubicBezTo>
                  <a:pt x="37249" y="669880"/>
                  <a:pt x="39691" y="673607"/>
                  <a:pt x="41429" y="677662"/>
                </a:cubicBezTo>
                <a:cubicBezTo>
                  <a:pt x="42658" y="680529"/>
                  <a:pt x="42994" y="683749"/>
                  <a:pt x="44389" y="686539"/>
                </a:cubicBezTo>
                <a:cubicBezTo>
                  <a:pt x="45980" y="689720"/>
                  <a:pt x="48863" y="692167"/>
                  <a:pt x="50307" y="695417"/>
                </a:cubicBezTo>
                <a:cubicBezTo>
                  <a:pt x="52841" y="701118"/>
                  <a:pt x="52765" y="707981"/>
                  <a:pt x="56225" y="713172"/>
                </a:cubicBezTo>
                <a:cubicBezTo>
                  <a:pt x="60171" y="719091"/>
                  <a:pt x="65812" y="724180"/>
                  <a:pt x="68062" y="730928"/>
                </a:cubicBezTo>
                <a:cubicBezTo>
                  <a:pt x="71905" y="742452"/>
                  <a:pt x="68817" y="737599"/>
                  <a:pt x="76940" y="745724"/>
                </a:cubicBezTo>
                <a:cubicBezTo>
                  <a:pt x="80412" y="756139"/>
                  <a:pt x="84620" y="769130"/>
                  <a:pt x="88777" y="778275"/>
                </a:cubicBezTo>
                <a:cubicBezTo>
                  <a:pt x="90249" y="781513"/>
                  <a:pt x="93104" y="783972"/>
                  <a:pt x="94695" y="787153"/>
                </a:cubicBezTo>
                <a:cubicBezTo>
                  <a:pt x="96090" y="789943"/>
                  <a:pt x="95925" y="793435"/>
                  <a:pt x="97655" y="796031"/>
                </a:cubicBezTo>
                <a:cubicBezTo>
                  <a:pt x="99976" y="799513"/>
                  <a:pt x="103573" y="801949"/>
                  <a:pt x="106532" y="804908"/>
                </a:cubicBezTo>
                <a:cubicBezTo>
                  <a:pt x="107518" y="807867"/>
                  <a:pt x="108096" y="810996"/>
                  <a:pt x="109491" y="813786"/>
                </a:cubicBezTo>
                <a:cubicBezTo>
                  <a:pt x="111655" y="818114"/>
                  <a:pt x="122276" y="831818"/>
                  <a:pt x="124288" y="834500"/>
                </a:cubicBezTo>
                <a:cubicBezTo>
                  <a:pt x="125274" y="838446"/>
                  <a:pt x="125428" y="842699"/>
                  <a:pt x="127247" y="846337"/>
                </a:cubicBezTo>
                <a:cubicBezTo>
                  <a:pt x="128495" y="848833"/>
                  <a:pt x="131422" y="850077"/>
                  <a:pt x="133165" y="852256"/>
                </a:cubicBezTo>
                <a:cubicBezTo>
                  <a:pt x="135387" y="855033"/>
                  <a:pt x="137111" y="858175"/>
                  <a:pt x="139084" y="861134"/>
                </a:cubicBezTo>
                <a:cubicBezTo>
                  <a:pt x="147464" y="886274"/>
                  <a:pt x="135778" y="855625"/>
                  <a:pt x="147961" y="875930"/>
                </a:cubicBezTo>
                <a:cubicBezTo>
                  <a:pt x="149566" y="878605"/>
                  <a:pt x="149191" y="882212"/>
                  <a:pt x="150921" y="884807"/>
                </a:cubicBezTo>
                <a:cubicBezTo>
                  <a:pt x="153242" y="888289"/>
                  <a:pt x="157119" y="890470"/>
                  <a:pt x="159798" y="893685"/>
                </a:cubicBezTo>
                <a:cubicBezTo>
                  <a:pt x="164080" y="898824"/>
                  <a:pt x="171693" y="913298"/>
                  <a:pt x="174594" y="917359"/>
                </a:cubicBezTo>
                <a:cubicBezTo>
                  <a:pt x="176216" y="919629"/>
                  <a:pt x="178770" y="921098"/>
                  <a:pt x="180513" y="923277"/>
                </a:cubicBezTo>
                <a:cubicBezTo>
                  <a:pt x="191788" y="937370"/>
                  <a:pt x="180088" y="927927"/>
                  <a:pt x="195309" y="938073"/>
                </a:cubicBezTo>
                <a:cubicBezTo>
                  <a:pt x="198268" y="942019"/>
                  <a:pt x="200910" y="946224"/>
                  <a:pt x="204187" y="949910"/>
                </a:cubicBezTo>
                <a:cubicBezTo>
                  <a:pt x="208821" y="955123"/>
                  <a:pt x="218983" y="964706"/>
                  <a:pt x="218983" y="964706"/>
                </a:cubicBezTo>
                <a:cubicBezTo>
                  <a:pt x="227068" y="988964"/>
                  <a:pt x="213083" y="951418"/>
                  <a:pt x="239697" y="991339"/>
                </a:cubicBezTo>
                <a:cubicBezTo>
                  <a:pt x="243643" y="997258"/>
                  <a:pt x="246504" y="1004066"/>
                  <a:pt x="251534" y="1009095"/>
                </a:cubicBezTo>
                <a:cubicBezTo>
                  <a:pt x="253507" y="1011068"/>
                  <a:pt x="255710" y="1012834"/>
                  <a:pt x="257453" y="1015013"/>
                </a:cubicBezTo>
                <a:cubicBezTo>
                  <a:pt x="259675" y="1017790"/>
                  <a:pt x="260856" y="1021376"/>
                  <a:pt x="263371" y="1023891"/>
                </a:cubicBezTo>
                <a:cubicBezTo>
                  <a:pt x="265886" y="1026406"/>
                  <a:pt x="269290" y="1027836"/>
                  <a:pt x="272249" y="1029809"/>
                </a:cubicBezTo>
                <a:cubicBezTo>
                  <a:pt x="282035" y="1044489"/>
                  <a:pt x="275654" y="1036175"/>
                  <a:pt x="292963" y="1053483"/>
                </a:cubicBezTo>
                <a:lnTo>
                  <a:pt x="307759" y="1068279"/>
                </a:lnTo>
                <a:cubicBezTo>
                  <a:pt x="309732" y="1070252"/>
                  <a:pt x="311446" y="1072524"/>
                  <a:pt x="313678" y="1074198"/>
                </a:cubicBezTo>
                <a:lnTo>
                  <a:pt x="337352" y="1091953"/>
                </a:lnTo>
                <a:cubicBezTo>
                  <a:pt x="350905" y="1112285"/>
                  <a:pt x="333654" y="1089587"/>
                  <a:pt x="355107" y="1106749"/>
                </a:cubicBezTo>
                <a:cubicBezTo>
                  <a:pt x="361643" y="1111977"/>
                  <a:pt x="366944" y="1118586"/>
                  <a:pt x="372862" y="1124504"/>
                </a:cubicBezTo>
                <a:cubicBezTo>
                  <a:pt x="374835" y="1126477"/>
                  <a:pt x="376459" y="1128875"/>
                  <a:pt x="378781" y="1130423"/>
                </a:cubicBezTo>
                <a:cubicBezTo>
                  <a:pt x="381740" y="1132396"/>
                  <a:pt x="384881" y="1134119"/>
                  <a:pt x="387658" y="1136341"/>
                </a:cubicBezTo>
                <a:cubicBezTo>
                  <a:pt x="399814" y="1146066"/>
                  <a:pt x="386511" y="1139067"/>
                  <a:pt x="402455" y="1148178"/>
                </a:cubicBezTo>
                <a:cubicBezTo>
                  <a:pt x="406285" y="1150367"/>
                  <a:pt x="410621" y="1151650"/>
                  <a:pt x="414291" y="1154097"/>
                </a:cubicBezTo>
                <a:cubicBezTo>
                  <a:pt x="426583" y="1162292"/>
                  <a:pt x="412971" y="1158771"/>
                  <a:pt x="429088" y="1165934"/>
                </a:cubicBezTo>
                <a:cubicBezTo>
                  <a:pt x="434789" y="1168468"/>
                  <a:pt x="441263" y="1169062"/>
                  <a:pt x="446843" y="1171852"/>
                </a:cubicBezTo>
                <a:cubicBezTo>
                  <a:pt x="450789" y="1173825"/>
                  <a:pt x="454625" y="1176032"/>
                  <a:pt x="458680" y="1177770"/>
                </a:cubicBezTo>
                <a:cubicBezTo>
                  <a:pt x="461547" y="1178999"/>
                  <a:pt x="464767" y="1179335"/>
                  <a:pt x="467557" y="1180730"/>
                </a:cubicBezTo>
                <a:cubicBezTo>
                  <a:pt x="470738" y="1182321"/>
                  <a:pt x="473166" y="1185247"/>
                  <a:pt x="476435" y="1186648"/>
                </a:cubicBezTo>
                <a:cubicBezTo>
                  <a:pt x="482217" y="1189126"/>
                  <a:pt x="501780" y="1191795"/>
                  <a:pt x="506027" y="1192567"/>
                </a:cubicBezTo>
                <a:cubicBezTo>
                  <a:pt x="545931" y="1199823"/>
                  <a:pt x="484568" y="1190391"/>
                  <a:pt x="553375" y="1198485"/>
                </a:cubicBezTo>
                <a:cubicBezTo>
                  <a:pt x="559334" y="1199186"/>
                  <a:pt x="565176" y="1200700"/>
                  <a:pt x="571130" y="1201444"/>
                </a:cubicBezTo>
                <a:cubicBezTo>
                  <a:pt x="617123" y="1207193"/>
                  <a:pt x="584101" y="1201595"/>
                  <a:pt x="627356" y="1207363"/>
                </a:cubicBezTo>
                <a:cubicBezTo>
                  <a:pt x="633303" y="1208156"/>
                  <a:pt x="639181" y="1209410"/>
                  <a:pt x="645111" y="1210322"/>
                </a:cubicBezTo>
                <a:cubicBezTo>
                  <a:pt x="652005" y="1211383"/>
                  <a:pt x="658920" y="1212295"/>
                  <a:pt x="665825" y="1213281"/>
                </a:cubicBezTo>
                <a:cubicBezTo>
                  <a:pt x="683189" y="1212799"/>
                  <a:pt x="758848" y="1214124"/>
                  <a:pt x="796031" y="1207363"/>
                </a:cubicBezTo>
                <a:cubicBezTo>
                  <a:pt x="799100" y="1206805"/>
                  <a:pt x="801826" y="1204877"/>
                  <a:pt x="804909" y="1204403"/>
                </a:cubicBezTo>
                <a:cubicBezTo>
                  <a:pt x="825621" y="1201216"/>
                  <a:pt x="831825" y="1203250"/>
                  <a:pt x="849297" y="1198485"/>
                </a:cubicBezTo>
                <a:cubicBezTo>
                  <a:pt x="855316" y="1196844"/>
                  <a:pt x="861134" y="1194540"/>
                  <a:pt x="867053" y="1192567"/>
                </a:cubicBezTo>
                <a:lnTo>
                  <a:pt x="875930" y="1189607"/>
                </a:lnTo>
                <a:cubicBezTo>
                  <a:pt x="886260" y="1179278"/>
                  <a:pt x="879203" y="1184571"/>
                  <a:pt x="899604" y="1177770"/>
                </a:cubicBezTo>
                <a:lnTo>
                  <a:pt x="908482" y="1174811"/>
                </a:lnTo>
                <a:cubicBezTo>
                  <a:pt x="911441" y="1173825"/>
                  <a:pt x="914333" y="1172608"/>
                  <a:pt x="917359" y="1171852"/>
                </a:cubicBezTo>
                <a:cubicBezTo>
                  <a:pt x="932222" y="1168137"/>
                  <a:pt x="925338" y="1170179"/>
                  <a:pt x="938074" y="1165934"/>
                </a:cubicBezTo>
                <a:cubicBezTo>
                  <a:pt x="940047" y="1163961"/>
                  <a:pt x="941497" y="1161263"/>
                  <a:pt x="943992" y="1160015"/>
                </a:cubicBezTo>
                <a:cubicBezTo>
                  <a:pt x="951190" y="1156416"/>
                  <a:pt x="965094" y="1153260"/>
                  <a:pt x="973585" y="1151137"/>
                </a:cubicBezTo>
                <a:cubicBezTo>
                  <a:pt x="979503" y="1147191"/>
                  <a:pt x="984592" y="1141549"/>
                  <a:pt x="991340" y="1139300"/>
                </a:cubicBezTo>
                <a:cubicBezTo>
                  <a:pt x="1019900" y="1129781"/>
                  <a:pt x="975513" y="1145040"/>
                  <a:pt x="1012055" y="1130423"/>
                </a:cubicBezTo>
                <a:cubicBezTo>
                  <a:pt x="1017847" y="1128106"/>
                  <a:pt x="1023892" y="1126477"/>
                  <a:pt x="1029810" y="1124504"/>
                </a:cubicBezTo>
                <a:lnTo>
                  <a:pt x="1038688" y="1121545"/>
                </a:lnTo>
                <a:lnTo>
                  <a:pt x="1047565" y="1118586"/>
                </a:lnTo>
                <a:cubicBezTo>
                  <a:pt x="1060844" y="1105307"/>
                  <a:pt x="1045075" y="1119311"/>
                  <a:pt x="1062361" y="1109708"/>
                </a:cubicBezTo>
                <a:cubicBezTo>
                  <a:pt x="1068579" y="1106254"/>
                  <a:pt x="1073369" y="1100120"/>
                  <a:pt x="1080117" y="1097871"/>
                </a:cubicBezTo>
                <a:cubicBezTo>
                  <a:pt x="1083076" y="1096885"/>
                  <a:pt x="1086204" y="1096307"/>
                  <a:pt x="1088994" y="1094912"/>
                </a:cubicBezTo>
                <a:cubicBezTo>
                  <a:pt x="1092175" y="1093322"/>
                  <a:pt x="1094603" y="1090395"/>
                  <a:pt x="1097872" y="1088994"/>
                </a:cubicBezTo>
                <a:cubicBezTo>
                  <a:pt x="1101610" y="1087392"/>
                  <a:pt x="1105763" y="1087021"/>
                  <a:pt x="1109709" y="1086034"/>
                </a:cubicBezTo>
                <a:cubicBezTo>
                  <a:pt x="1113655" y="1082089"/>
                  <a:pt x="1117189" y="1077684"/>
                  <a:pt x="1121546" y="1074198"/>
                </a:cubicBezTo>
                <a:cubicBezTo>
                  <a:pt x="1127100" y="1069755"/>
                  <a:pt x="1134271" y="1067391"/>
                  <a:pt x="1139301" y="1062361"/>
                </a:cubicBezTo>
                <a:cubicBezTo>
                  <a:pt x="1141274" y="1060388"/>
                  <a:pt x="1142898" y="1057990"/>
                  <a:pt x="1145220" y="1056442"/>
                </a:cubicBezTo>
                <a:cubicBezTo>
                  <a:pt x="1148890" y="1053995"/>
                  <a:pt x="1153386" y="1052971"/>
                  <a:pt x="1157056" y="1050524"/>
                </a:cubicBezTo>
                <a:cubicBezTo>
                  <a:pt x="1159378" y="1048976"/>
                  <a:pt x="1160796" y="1046348"/>
                  <a:pt x="1162975" y="1044605"/>
                </a:cubicBezTo>
                <a:cubicBezTo>
                  <a:pt x="1165752" y="1042383"/>
                  <a:pt x="1169076" y="1040909"/>
                  <a:pt x="1171853" y="1038687"/>
                </a:cubicBezTo>
                <a:cubicBezTo>
                  <a:pt x="1174032" y="1036944"/>
                  <a:pt x="1175539" y="1034442"/>
                  <a:pt x="1177771" y="1032768"/>
                </a:cubicBezTo>
                <a:cubicBezTo>
                  <a:pt x="1183461" y="1028500"/>
                  <a:pt x="1195526" y="1020932"/>
                  <a:pt x="1195526" y="1020932"/>
                </a:cubicBezTo>
                <a:cubicBezTo>
                  <a:pt x="1197499" y="1017973"/>
                  <a:pt x="1199130" y="1014754"/>
                  <a:pt x="1201445" y="1012054"/>
                </a:cubicBezTo>
                <a:cubicBezTo>
                  <a:pt x="1205076" y="1007817"/>
                  <a:pt x="1209934" y="1004681"/>
                  <a:pt x="1213282" y="1000217"/>
                </a:cubicBezTo>
                <a:cubicBezTo>
                  <a:pt x="1216241" y="996271"/>
                  <a:pt x="1219331" y="992420"/>
                  <a:pt x="1222159" y="988380"/>
                </a:cubicBezTo>
                <a:cubicBezTo>
                  <a:pt x="1237772" y="966075"/>
                  <a:pt x="1228092" y="976529"/>
                  <a:pt x="1239915" y="964706"/>
                </a:cubicBezTo>
                <a:cubicBezTo>
                  <a:pt x="1247352" y="942395"/>
                  <a:pt x="1236455" y="969031"/>
                  <a:pt x="1251752" y="949910"/>
                </a:cubicBezTo>
                <a:cubicBezTo>
                  <a:pt x="1253700" y="947474"/>
                  <a:pt x="1253106" y="943708"/>
                  <a:pt x="1254711" y="941033"/>
                </a:cubicBezTo>
                <a:cubicBezTo>
                  <a:pt x="1256146" y="938641"/>
                  <a:pt x="1258886" y="937293"/>
                  <a:pt x="1260629" y="935114"/>
                </a:cubicBezTo>
                <a:cubicBezTo>
                  <a:pt x="1262851" y="932337"/>
                  <a:pt x="1264575" y="929195"/>
                  <a:pt x="1266548" y="926236"/>
                </a:cubicBezTo>
                <a:cubicBezTo>
                  <a:pt x="1267496" y="922446"/>
                  <a:pt x="1270344" y="909765"/>
                  <a:pt x="1272466" y="905522"/>
                </a:cubicBezTo>
                <a:cubicBezTo>
                  <a:pt x="1274057" y="902341"/>
                  <a:pt x="1276412" y="899603"/>
                  <a:pt x="1278385" y="896644"/>
                </a:cubicBezTo>
                <a:cubicBezTo>
                  <a:pt x="1280509" y="888149"/>
                  <a:pt x="1283660" y="874256"/>
                  <a:pt x="1287262" y="867052"/>
                </a:cubicBezTo>
                <a:cubicBezTo>
                  <a:pt x="1291208" y="859161"/>
                  <a:pt x="1296309" y="851748"/>
                  <a:pt x="1299099" y="843378"/>
                </a:cubicBezTo>
                <a:cubicBezTo>
                  <a:pt x="1305864" y="823082"/>
                  <a:pt x="1297874" y="848276"/>
                  <a:pt x="1305018" y="819704"/>
                </a:cubicBezTo>
                <a:cubicBezTo>
                  <a:pt x="1305775" y="816678"/>
                  <a:pt x="1307120" y="813826"/>
                  <a:pt x="1307977" y="810827"/>
                </a:cubicBezTo>
                <a:cubicBezTo>
                  <a:pt x="1309094" y="806916"/>
                  <a:pt x="1309950" y="802936"/>
                  <a:pt x="1310936" y="798990"/>
                </a:cubicBezTo>
                <a:cubicBezTo>
                  <a:pt x="1311922" y="790112"/>
                  <a:pt x="1312714" y="781211"/>
                  <a:pt x="1313895" y="772357"/>
                </a:cubicBezTo>
                <a:cubicBezTo>
                  <a:pt x="1314688" y="766409"/>
                  <a:pt x="1316855" y="760601"/>
                  <a:pt x="1316855" y="754601"/>
                </a:cubicBezTo>
                <a:cubicBezTo>
                  <a:pt x="1316855" y="707243"/>
                  <a:pt x="1315648" y="659884"/>
                  <a:pt x="1313895" y="612559"/>
                </a:cubicBezTo>
                <a:cubicBezTo>
                  <a:pt x="1313673" y="606563"/>
                  <a:pt x="1312391" y="600624"/>
                  <a:pt x="1310936" y="594803"/>
                </a:cubicBezTo>
                <a:cubicBezTo>
                  <a:pt x="1309423" y="588751"/>
                  <a:pt x="1306991" y="582966"/>
                  <a:pt x="1305018" y="577048"/>
                </a:cubicBezTo>
                <a:cubicBezTo>
                  <a:pt x="1298308" y="556920"/>
                  <a:pt x="1306318" y="581386"/>
                  <a:pt x="1296140" y="547456"/>
                </a:cubicBezTo>
                <a:cubicBezTo>
                  <a:pt x="1295244" y="544468"/>
                  <a:pt x="1294786" y="541253"/>
                  <a:pt x="1293181" y="538578"/>
                </a:cubicBezTo>
                <a:cubicBezTo>
                  <a:pt x="1291746" y="536186"/>
                  <a:pt x="1289235" y="534633"/>
                  <a:pt x="1287262" y="532660"/>
                </a:cubicBezTo>
                <a:cubicBezTo>
                  <a:pt x="1286276" y="529701"/>
                  <a:pt x="1285160" y="526781"/>
                  <a:pt x="1284303" y="523782"/>
                </a:cubicBezTo>
                <a:cubicBezTo>
                  <a:pt x="1283040" y="519360"/>
                  <a:pt x="1280749" y="507795"/>
                  <a:pt x="1278385" y="503067"/>
                </a:cubicBezTo>
                <a:cubicBezTo>
                  <a:pt x="1276794" y="499886"/>
                  <a:pt x="1274439" y="497149"/>
                  <a:pt x="1272466" y="494190"/>
                </a:cubicBezTo>
                <a:cubicBezTo>
                  <a:pt x="1265032" y="471885"/>
                  <a:pt x="1275057" y="499370"/>
                  <a:pt x="1263589" y="476434"/>
                </a:cubicBezTo>
                <a:cubicBezTo>
                  <a:pt x="1262194" y="473644"/>
                  <a:pt x="1262024" y="470347"/>
                  <a:pt x="1260629" y="467557"/>
                </a:cubicBezTo>
                <a:cubicBezTo>
                  <a:pt x="1259038" y="464376"/>
                  <a:pt x="1256476" y="461767"/>
                  <a:pt x="1254711" y="458679"/>
                </a:cubicBezTo>
                <a:cubicBezTo>
                  <a:pt x="1241714" y="435934"/>
                  <a:pt x="1256886" y="457635"/>
                  <a:pt x="1239915" y="435005"/>
                </a:cubicBezTo>
                <a:cubicBezTo>
                  <a:pt x="1238929" y="432046"/>
                  <a:pt x="1238351" y="428918"/>
                  <a:pt x="1236956" y="426128"/>
                </a:cubicBezTo>
                <a:cubicBezTo>
                  <a:pt x="1235365" y="422947"/>
                  <a:pt x="1232438" y="420519"/>
                  <a:pt x="1231037" y="417250"/>
                </a:cubicBezTo>
                <a:cubicBezTo>
                  <a:pt x="1223393" y="399415"/>
                  <a:pt x="1234805" y="409897"/>
                  <a:pt x="1219200" y="399495"/>
                </a:cubicBezTo>
                <a:cubicBezTo>
                  <a:pt x="1218214" y="395549"/>
                  <a:pt x="1218060" y="391296"/>
                  <a:pt x="1216241" y="387658"/>
                </a:cubicBezTo>
                <a:cubicBezTo>
                  <a:pt x="1213060" y="381296"/>
                  <a:pt x="1204404" y="369902"/>
                  <a:pt x="1204404" y="369902"/>
                </a:cubicBezTo>
                <a:cubicBezTo>
                  <a:pt x="1203418" y="366943"/>
                  <a:pt x="1203050" y="363700"/>
                  <a:pt x="1201445" y="361025"/>
                </a:cubicBezTo>
                <a:cubicBezTo>
                  <a:pt x="1200009" y="358632"/>
                  <a:pt x="1197269" y="357285"/>
                  <a:pt x="1195526" y="355106"/>
                </a:cubicBezTo>
                <a:cubicBezTo>
                  <a:pt x="1193304" y="352329"/>
                  <a:pt x="1191830" y="349006"/>
                  <a:pt x="1189608" y="346229"/>
                </a:cubicBezTo>
                <a:cubicBezTo>
                  <a:pt x="1187865" y="344050"/>
                  <a:pt x="1185432" y="342489"/>
                  <a:pt x="1183689" y="340310"/>
                </a:cubicBezTo>
                <a:cubicBezTo>
                  <a:pt x="1181467" y="337533"/>
                  <a:pt x="1179992" y="334210"/>
                  <a:pt x="1177771" y="331433"/>
                </a:cubicBezTo>
                <a:cubicBezTo>
                  <a:pt x="1176028" y="329254"/>
                  <a:pt x="1173527" y="327746"/>
                  <a:pt x="1171853" y="325514"/>
                </a:cubicBezTo>
                <a:cubicBezTo>
                  <a:pt x="1167585" y="319824"/>
                  <a:pt x="1165046" y="312789"/>
                  <a:pt x="1160016" y="307759"/>
                </a:cubicBezTo>
                <a:cubicBezTo>
                  <a:pt x="1148623" y="296366"/>
                  <a:pt x="1154620" y="301202"/>
                  <a:pt x="1142260" y="292963"/>
                </a:cubicBezTo>
                <a:cubicBezTo>
                  <a:pt x="1124045" y="265637"/>
                  <a:pt x="1147290" y="299250"/>
                  <a:pt x="1130423" y="278167"/>
                </a:cubicBezTo>
                <a:cubicBezTo>
                  <a:pt x="1128201" y="275390"/>
                  <a:pt x="1127182" y="271631"/>
                  <a:pt x="1124505" y="269289"/>
                </a:cubicBezTo>
                <a:cubicBezTo>
                  <a:pt x="1119152" y="264605"/>
                  <a:pt x="1106750" y="257452"/>
                  <a:pt x="1106750" y="257452"/>
                </a:cubicBezTo>
                <a:cubicBezTo>
                  <a:pt x="1104777" y="254493"/>
                  <a:pt x="1103608" y="250796"/>
                  <a:pt x="1100831" y="248574"/>
                </a:cubicBezTo>
                <a:cubicBezTo>
                  <a:pt x="1098395" y="246626"/>
                  <a:pt x="1094629" y="247220"/>
                  <a:pt x="1091954" y="245615"/>
                </a:cubicBezTo>
                <a:cubicBezTo>
                  <a:pt x="1089562" y="244180"/>
                  <a:pt x="1088008" y="241670"/>
                  <a:pt x="1086035" y="239697"/>
                </a:cubicBezTo>
                <a:cubicBezTo>
                  <a:pt x="1079340" y="219609"/>
                  <a:pt x="1089062" y="242723"/>
                  <a:pt x="1065321" y="218982"/>
                </a:cubicBezTo>
                <a:cubicBezTo>
                  <a:pt x="1058037" y="211698"/>
                  <a:pt x="1053622" y="205735"/>
                  <a:pt x="1044606" y="201227"/>
                </a:cubicBezTo>
                <a:cubicBezTo>
                  <a:pt x="1041816" y="199832"/>
                  <a:pt x="1038518" y="199662"/>
                  <a:pt x="1035728" y="198267"/>
                </a:cubicBezTo>
                <a:cubicBezTo>
                  <a:pt x="1032547" y="196677"/>
                  <a:pt x="1029628" y="194570"/>
                  <a:pt x="1026851" y="192349"/>
                </a:cubicBezTo>
                <a:cubicBezTo>
                  <a:pt x="1024672" y="190606"/>
                  <a:pt x="1023324" y="187866"/>
                  <a:pt x="1020932" y="186431"/>
                </a:cubicBezTo>
                <a:cubicBezTo>
                  <a:pt x="1018257" y="184826"/>
                  <a:pt x="1015014" y="184458"/>
                  <a:pt x="1012055" y="183471"/>
                </a:cubicBezTo>
                <a:cubicBezTo>
                  <a:pt x="998012" y="169428"/>
                  <a:pt x="1005512" y="173398"/>
                  <a:pt x="991340" y="168675"/>
                </a:cubicBezTo>
                <a:cubicBezTo>
                  <a:pt x="986408" y="163743"/>
                  <a:pt x="983161" y="156085"/>
                  <a:pt x="976544" y="153879"/>
                </a:cubicBezTo>
                <a:lnTo>
                  <a:pt x="958789" y="147961"/>
                </a:lnTo>
                <a:cubicBezTo>
                  <a:pt x="955830" y="146974"/>
                  <a:pt x="952507" y="146731"/>
                  <a:pt x="949911" y="145001"/>
                </a:cubicBezTo>
                <a:cubicBezTo>
                  <a:pt x="946952" y="143028"/>
                  <a:pt x="944283" y="140527"/>
                  <a:pt x="941033" y="139083"/>
                </a:cubicBezTo>
                <a:cubicBezTo>
                  <a:pt x="935332" y="136549"/>
                  <a:pt x="923278" y="133165"/>
                  <a:pt x="923278" y="133165"/>
                </a:cubicBezTo>
                <a:cubicBezTo>
                  <a:pt x="909493" y="119380"/>
                  <a:pt x="927339" y="135195"/>
                  <a:pt x="905523" y="124287"/>
                </a:cubicBezTo>
                <a:cubicBezTo>
                  <a:pt x="903027" y="123039"/>
                  <a:pt x="902100" y="119616"/>
                  <a:pt x="899604" y="118368"/>
                </a:cubicBezTo>
                <a:cubicBezTo>
                  <a:pt x="894024" y="115578"/>
                  <a:pt x="887767" y="114423"/>
                  <a:pt x="881849" y="112450"/>
                </a:cubicBezTo>
                <a:lnTo>
                  <a:pt x="864093" y="106532"/>
                </a:lnTo>
                <a:lnTo>
                  <a:pt x="855216" y="103572"/>
                </a:lnTo>
                <a:cubicBezTo>
                  <a:pt x="843693" y="92051"/>
                  <a:pt x="853737" y="99726"/>
                  <a:pt x="828583" y="94695"/>
                </a:cubicBezTo>
                <a:cubicBezTo>
                  <a:pt x="825524" y="94083"/>
                  <a:pt x="822731" y="92492"/>
                  <a:pt x="819705" y="91735"/>
                </a:cubicBezTo>
                <a:cubicBezTo>
                  <a:pt x="814826" y="90515"/>
                  <a:pt x="809810" y="89907"/>
                  <a:pt x="804909" y="88776"/>
                </a:cubicBezTo>
                <a:cubicBezTo>
                  <a:pt x="796983" y="86947"/>
                  <a:pt x="788952" y="85431"/>
                  <a:pt x="781235" y="82858"/>
                </a:cubicBezTo>
                <a:cubicBezTo>
                  <a:pt x="775317" y="80885"/>
                  <a:pt x="769532" y="78452"/>
                  <a:pt x="763480" y="76939"/>
                </a:cubicBezTo>
                <a:cubicBezTo>
                  <a:pt x="759534" y="75953"/>
                  <a:pt x="755473" y="75348"/>
                  <a:pt x="751643" y="73980"/>
                </a:cubicBezTo>
                <a:cubicBezTo>
                  <a:pt x="741638" y="70407"/>
                  <a:pt x="732469" y="64226"/>
                  <a:pt x="722051" y="62143"/>
                </a:cubicBezTo>
                <a:cubicBezTo>
                  <a:pt x="704196" y="58572"/>
                  <a:pt x="712027" y="60774"/>
                  <a:pt x="698377" y="56225"/>
                </a:cubicBezTo>
                <a:cubicBezTo>
                  <a:pt x="686707" y="44555"/>
                  <a:pt x="695165" y="50983"/>
                  <a:pt x="668785" y="44388"/>
                </a:cubicBezTo>
                <a:cubicBezTo>
                  <a:pt x="631775" y="35136"/>
                  <a:pt x="677793" y="46962"/>
                  <a:pt x="648070" y="38469"/>
                </a:cubicBezTo>
                <a:cubicBezTo>
                  <a:pt x="616733" y="29515"/>
                  <a:pt x="660718" y="43671"/>
                  <a:pt x="618478" y="29592"/>
                </a:cubicBezTo>
                <a:lnTo>
                  <a:pt x="591845" y="20714"/>
                </a:lnTo>
                <a:lnTo>
                  <a:pt x="591845" y="14796"/>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633491" y="4731770"/>
            <a:ext cx="1417468" cy="1426374"/>
          </a:xfrm>
          <a:custGeom>
            <a:avLst/>
            <a:gdLst>
              <a:gd name="connsiteX0" fmla="*/ 680622 w 1417468"/>
              <a:gd name="connsiteY0" fmla="*/ 5947 h 1426374"/>
              <a:gd name="connsiteX1" fmla="*/ 659907 w 1417468"/>
              <a:gd name="connsiteY1" fmla="*/ 2987 h 1426374"/>
              <a:gd name="connsiteX2" fmla="*/ 648070 w 1417468"/>
              <a:gd name="connsiteY2" fmla="*/ 28 h 1426374"/>
              <a:gd name="connsiteX3" fmla="*/ 538579 w 1417468"/>
              <a:gd name="connsiteY3" fmla="*/ 5947 h 1426374"/>
              <a:gd name="connsiteX4" fmla="*/ 497150 w 1417468"/>
              <a:gd name="connsiteY4" fmla="*/ 11865 h 1426374"/>
              <a:gd name="connsiteX5" fmla="*/ 488272 w 1417468"/>
              <a:gd name="connsiteY5" fmla="*/ 14824 h 1426374"/>
              <a:gd name="connsiteX6" fmla="*/ 446843 w 1417468"/>
              <a:gd name="connsiteY6" fmla="*/ 20743 h 1426374"/>
              <a:gd name="connsiteX7" fmla="*/ 426128 w 1417468"/>
              <a:gd name="connsiteY7" fmla="*/ 26661 h 1426374"/>
              <a:gd name="connsiteX8" fmla="*/ 417251 w 1417468"/>
              <a:gd name="connsiteY8" fmla="*/ 29620 h 1426374"/>
              <a:gd name="connsiteX9" fmla="*/ 396536 w 1417468"/>
              <a:gd name="connsiteY9" fmla="*/ 35539 h 1426374"/>
              <a:gd name="connsiteX10" fmla="*/ 358066 w 1417468"/>
              <a:gd name="connsiteY10" fmla="*/ 50335 h 1426374"/>
              <a:gd name="connsiteX11" fmla="*/ 346229 w 1417468"/>
              <a:gd name="connsiteY11" fmla="*/ 53294 h 1426374"/>
              <a:gd name="connsiteX12" fmla="*/ 340311 w 1417468"/>
              <a:gd name="connsiteY12" fmla="*/ 59213 h 1426374"/>
              <a:gd name="connsiteX13" fmla="*/ 310719 w 1417468"/>
              <a:gd name="connsiteY13" fmla="*/ 71049 h 1426374"/>
              <a:gd name="connsiteX14" fmla="*/ 284086 w 1417468"/>
              <a:gd name="connsiteY14" fmla="*/ 88805 h 1426374"/>
              <a:gd name="connsiteX15" fmla="*/ 275208 w 1417468"/>
              <a:gd name="connsiteY15" fmla="*/ 94723 h 1426374"/>
              <a:gd name="connsiteX16" fmla="*/ 257453 w 1417468"/>
              <a:gd name="connsiteY16" fmla="*/ 106560 h 1426374"/>
              <a:gd name="connsiteX17" fmla="*/ 239697 w 1417468"/>
              <a:gd name="connsiteY17" fmla="*/ 115438 h 1426374"/>
              <a:gd name="connsiteX18" fmla="*/ 224901 w 1417468"/>
              <a:gd name="connsiteY18" fmla="*/ 127275 h 1426374"/>
              <a:gd name="connsiteX19" fmla="*/ 213064 w 1417468"/>
              <a:gd name="connsiteY19" fmla="*/ 133193 h 1426374"/>
              <a:gd name="connsiteX20" fmla="*/ 201227 w 1417468"/>
              <a:gd name="connsiteY20" fmla="*/ 145030 h 1426374"/>
              <a:gd name="connsiteX21" fmla="*/ 189391 w 1417468"/>
              <a:gd name="connsiteY21" fmla="*/ 156867 h 1426374"/>
              <a:gd name="connsiteX22" fmla="*/ 177554 w 1417468"/>
              <a:gd name="connsiteY22" fmla="*/ 162785 h 1426374"/>
              <a:gd name="connsiteX23" fmla="*/ 162758 w 1417468"/>
              <a:gd name="connsiteY23" fmla="*/ 177581 h 1426374"/>
              <a:gd name="connsiteX24" fmla="*/ 147961 w 1417468"/>
              <a:gd name="connsiteY24" fmla="*/ 195337 h 1426374"/>
              <a:gd name="connsiteX25" fmla="*/ 130206 w 1417468"/>
              <a:gd name="connsiteY25" fmla="*/ 210133 h 1426374"/>
              <a:gd name="connsiteX26" fmla="*/ 118369 w 1417468"/>
              <a:gd name="connsiteY26" fmla="*/ 227888 h 1426374"/>
              <a:gd name="connsiteX27" fmla="*/ 106532 w 1417468"/>
              <a:gd name="connsiteY27" fmla="*/ 242684 h 1426374"/>
              <a:gd name="connsiteX28" fmla="*/ 100614 w 1417468"/>
              <a:gd name="connsiteY28" fmla="*/ 248603 h 1426374"/>
              <a:gd name="connsiteX29" fmla="*/ 91736 w 1417468"/>
              <a:gd name="connsiteY29" fmla="*/ 266358 h 1426374"/>
              <a:gd name="connsiteX30" fmla="*/ 88777 w 1417468"/>
              <a:gd name="connsiteY30" fmla="*/ 275236 h 1426374"/>
              <a:gd name="connsiteX31" fmla="*/ 79899 w 1417468"/>
              <a:gd name="connsiteY31" fmla="*/ 287073 h 1426374"/>
              <a:gd name="connsiteX32" fmla="*/ 73981 w 1417468"/>
              <a:gd name="connsiteY32" fmla="*/ 298910 h 1426374"/>
              <a:gd name="connsiteX33" fmla="*/ 68062 w 1417468"/>
              <a:gd name="connsiteY33" fmla="*/ 307787 h 1426374"/>
              <a:gd name="connsiteX34" fmla="*/ 56226 w 1417468"/>
              <a:gd name="connsiteY34" fmla="*/ 337380 h 1426374"/>
              <a:gd name="connsiteX35" fmla="*/ 53266 w 1417468"/>
              <a:gd name="connsiteY35" fmla="*/ 346257 h 1426374"/>
              <a:gd name="connsiteX36" fmla="*/ 41429 w 1417468"/>
              <a:gd name="connsiteY36" fmla="*/ 369931 h 1426374"/>
              <a:gd name="connsiteX37" fmla="*/ 38470 w 1417468"/>
              <a:gd name="connsiteY37" fmla="*/ 378809 h 1426374"/>
              <a:gd name="connsiteX38" fmla="*/ 35511 w 1417468"/>
              <a:gd name="connsiteY38" fmla="*/ 393605 h 1426374"/>
              <a:gd name="connsiteX39" fmla="*/ 29592 w 1417468"/>
              <a:gd name="connsiteY39" fmla="*/ 402482 h 1426374"/>
              <a:gd name="connsiteX40" fmla="*/ 23674 w 1417468"/>
              <a:gd name="connsiteY40" fmla="*/ 429115 h 1426374"/>
              <a:gd name="connsiteX41" fmla="*/ 20715 w 1417468"/>
              <a:gd name="connsiteY41" fmla="*/ 443912 h 1426374"/>
              <a:gd name="connsiteX42" fmla="*/ 17756 w 1417468"/>
              <a:gd name="connsiteY42" fmla="*/ 452789 h 1426374"/>
              <a:gd name="connsiteX43" fmla="*/ 8878 w 1417468"/>
              <a:gd name="connsiteY43" fmla="*/ 500137 h 1426374"/>
              <a:gd name="connsiteX44" fmla="*/ 2959 w 1417468"/>
              <a:gd name="connsiteY44" fmla="*/ 600750 h 1426374"/>
              <a:gd name="connsiteX45" fmla="*/ 0 w 1417468"/>
              <a:gd name="connsiteY45" fmla="*/ 707282 h 1426374"/>
              <a:gd name="connsiteX46" fmla="*/ 2959 w 1417468"/>
              <a:gd name="connsiteY46" fmla="*/ 840447 h 1426374"/>
              <a:gd name="connsiteX47" fmla="*/ 5919 w 1417468"/>
              <a:gd name="connsiteY47" fmla="*/ 855244 h 1426374"/>
              <a:gd name="connsiteX48" fmla="*/ 8878 w 1417468"/>
              <a:gd name="connsiteY48" fmla="*/ 884836 h 1426374"/>
              <a:gd name="connsiteX49" fmla="*/ 11837 w 1417468"/>
              <a:gd name="connsiteY49" fmla="*/ 896673 h 1426374"/>
              <a:gd name="connsiteX50" fmla="*/ 20715 w 1417468"/>
              <a:gd name="connsiteY50" fmla="*/ 929224 h 1426374"/>
              <a:gd name="connsiteX51" fmla="*/ 26633 w 1417468"/>
              <a:gd name="connsiteY51" fmla="*/ 958816 h 1426374"/>
              <a:gd name="connsiteX52" fmla="*/ 38470 w 1417468"/>
              <a:gd name="connsiteY52" fmla="*/ 988409 h 1426374"/>
              <a:gd name="connsiteX53" fmla="*/ 44389 w 1417468"/>
              <a:gd name="connsiteY53" fmla="*/ 1012082 h 1426374"/>
              <a:gd name="connsiteX54" fmla="*/ 56226 w 1417468"/>
              <a:gd name="connsiteY54" fmla="*/ 1032797 h 1426374"/>
              <a:gd name="connsiteX55" fmla="*/ 59185 w 1417468"/>
              <a:gd name="connsiteY55" fmla="*/ 1041675 h 1426374"/>
              <a:gd name="connsiteX56" fmla="*/ 65103 w 1417468"/>
              <a:gd name="connsiteY56" fmla="*/ 1053512 h 1426374"/>
              <a:gd name="connsiteX57" fmla="*/ 71022 w 1417468"/>
              <a:gd name="connsiteY57" fmla="*/ 1071267 h 1426374"/>
              <a:gd name="connsiteX58" fmla="*/ 79899 w 1417468"/>
              <a:gd name="connsiteY58" fmla="*/ 1089022 h 1426374"/>
              <a:gd name="connsiteX59" fmla="*/ 85818 w 1417468"/>
              <a:gd name="connsiteY59" fmla="*/ 1097900 h 1426374"/>
              <a:gd name="connsiteX60" fmla="*/ 97655 w 1417468"/>
              <a:gd name="connsiteY60" fmla="*/ 1127492 h 1426374"/>
              <a:gd name="connsiteX61" fmla="*/ 109492 w 1417468"/>
              <a:gd name="connsiteY61" fmla="*/ 1139329 h 1426374"/>
              <a:gd name="connsiteX62" fmla="*/ 118369 w 1417468"/>
              <a:gd name="connsiteY62" fmla="*/ 1157084 h 1426374"/>
              <a:gd name="connsiteX63" fmla="*/ 124288 w 1417468"/>
              <a:gd name="connsiteY63" fmla="*/ 1163003 h 1426374"/>
              <a:gd name="connsiteX64" fmla="*/ 130206 w 1417468"/>
              <a:gd name="connsiteY64" fmla="*/ 1171880 h 1426374"/>
              <a:gd name="connsiteX65" fmla="*/ 136125 w 1417468"/>
              <a:gd name="connsiteY65" fmla="*/ 1177799 h 1426374"/>
              <a:gd name="connsiteX66" fmla="*/ 147961 w 1417468"/>
              <a:gd name="connsiteY66" fmla="*/ 1195554 h 1426374"/>
              <a:gd name="connsiteX67" fmla="*/ 162758 w 1417468"/>
              <a:gd name="connsiteY67" fmla="*/ 1210350 h 1426374"/>
              <a:gd name="connsiteX68" fmla="*/ 168676 w 1417468"/>
              <a:gd name="connsiteY68" fmla="*/ 1216269 h 1426374"/>
              <a:gd name="connsiteX69" fmla="*/ 171635 w 1417468"/>
              <a:gd name="connsiteY69" fmla="*/ 1225147 h 1426374"/>
              <a:gd name="connsiteX70" fmla="*/ 189391 w 1417468"/>
              <a:gd name="connsiteY70" fmla="*/ 1251780 h 1426374"/>
              <a:gd name="connsiteX71" fmla="*/ 213064 w 1417468"/>
              <a:gd name="connsiteY71" fmla="*/ 1284331 h 1426374"/>
              <a:gd name="connsiteX72" fmla="*/ 227860 w 1417468"/>
              <a:gd name="connsiteY72" fmla="*/ 1299127 h 1426374"/>
              <a:gd name="connsiteX73" fmla="*/ 236738 w 1417468"/>
              <a:gd name="connsiteY73" fmla="*/ 1305046 h 1426374"/>
              <a:gd name="connsiteX74" fmla="*/ 251534 w 1417468"/>
              <a:gd name="connsiteY74" fmla="*/ 1316882 h 1426374"/>
              <a:gd name="connsiteX75" fmla="*/ 260412 w 1417468"/>
              <a:gd name="connsiteY75" fmla="*/ 1319842 h 1426374"/>
              <a:gd name="connsiteX76" fmla="*/ 287045 w 1417468"/>
              <a:gd name="connsiteY76" fmla="*/ 1334638 h 1426374"/>
              <a:gd name="connsiteX77" fmla="*/ 310719 w 1417468"/>
              <a:gd name="connsiteY77" fmla="*/ 1346475 h 1426374"/>
              <a:gd name="connsiteX78" fmla="*/ 319596 w 1417468"/>
              <a:gd name="connsiteY78" fmla="*/ 1352393 h 1426374"/>
              <a:gd name="connsiteX79" fmla="*/ 337352 w 1417468"/>
              <a:gd name="connsiteY79" fmla="*/ 1358312 h 1426374"/>
              <a:gd name="connsiteX80" fmla="*/ 361026 w 1417468"/>
              <a:gd name="connsiteY80" fmla="*/ 1370148 h 1426374"/>
              <a:gd name="connsiteX81" fmla="*/ 381740 w 1417468"/>
              <a:gd name="connsiteY81" fmla="*/ 1379026 h 1426374"/>
              <a:gd name="connsiteX82" fmla="*/ 393577 w 1417468"/>
              <a:gd name="connsiteY82" fmla="*/ 1381985 h 1426374"/>
              <a:gd name="connsiteX83" fmla="*/ 423169 w 1417468"/>
              <a:gd name="connsiteY83" fmla="*/ 1387904 h 1426374"/>
              <a:gd name="connsiteX84" fmla="*/ 449802 w 1417468"/>
              <a:gd name="connsiteY84" fmla="*/ 1396781 h 1426374"/>
              <a:gd name="connsiteX85" fmla="*/ 467558 w 1417468"/>
              <a:gd name="connsiteY85" fmla="*/ 1402700 h 1426374"/>
              <a:gd name="connsiteX86" fmla="*/ 479394 w 1417468"/>
              <a:gd name="connsiteY86" fmla="*/ 1405659 h 1426374"/>
              <a:gd name="connsiteX87" fmla="*/ 514905 w 1417468"/>
              <a:gd name="connsiteY87" fmla="*/ 1414537 h 1426374"/>
              <a:gd name="connsiteX88" fmla="*/ 529701 w 1417468"/>
              <a:gd name="connsiteY88" fmla="*/ 1417496 h 1426374"/>
              <a:gd name="connsiteX89" fmla="*/ 680622 w 1417468"/>
              <a:gd name="connsiteY89" fmla="*/ 1420455 h 1426374"/>
              <a:gd name="connsiteX90" fmla="*/ 736847 w 1417468"/>
              <a:gd name="connsiteY90" fmla="*/ 1426374 h 1426374"/>
              <a:gd name="connsiteX91" fmla="*/ 801950 w 1417468"/>
              <a:gd name="connsiteY91" fmla="*/ 1423414 h 1426374"/>
              <a:gd name="connsiteX92" fmla="*/ 813787 w 1417468"/>
              <a:gd name="connsiteY92" fmla="*/ 1420455 h 1426374"/>
              <a:gd name="connsiteX93" fmla="*/ 840420 w 1417468"/>
              <a:gd name="connsiteY93" fmla="*/ 1414537 h 1426374"/>
              <a:gd name="connsiteX94" fmla="*/ 858175 w 1417468"/>
              <a:gd name="connsiteY94" fmla="*/ 1408618 h 1426374"/>
              <a:gd name="connsiteX95" fmla="*/ 872971 w 1417468"/>
              <a:gd name="connsiteY95" fmla="*/ 1405659 h 1426374"/>
              <a:gd name="connsiteX96" fmla="*/ 881849 w 1417468"/>
              <a:gd name="connsiteY96" fmla="*/ 1402700 h 1426374"/>
              <a:gd name="connsiteX97" fmla="*/ 902563 w 1417468"/>
              <a:gd name="connsiteY97" fmla="*/ 1399741 h 1426374"/>
              <a:gd name="connsiteX98" fmla="*/ 917359 w 1417468"/>
              <a:gd name="connsiteY98" fmla="*/ 1396781 h 1426374"/>
              <a:gd name="connsiteX99" fmla="*/ 941033 w 1417468"/>
              <a:gd name="connsiteY99" fmla="*/ 1393822 h 1426374"/>
              <a:gd name="connsiteX100" fmla="*/ 952870 w 1417468"/>
              <a:gd name="connsiteY100" fmla="*/ 1390863 h 1426374"/>
              <a:gd name="connsiteX101" fmla="*/ 982462 w 1417468"/>
              <a:gd name="connsiteY101" fmla="*/ 1384945 h 1426374"/>
              <a:gd name="connsiteX102" fmla="*/ 1003177 w 1417468"/>
              <a:gd name="connsiteY102" fmla="*/ 1379026 h 1426374"/>
              <a:gd name="connsiteX103" fmla="*/ 1023892 w 1417468"/>
              <a:gd name="connsiteY103" fmla="*/ 1373108 h 1426374"/>
              <a:gd name="connsiteX104" fmla="*/ 1044606 w 1417468"/>
              <a:gd name="connsiteY104" fmla="*/ 1364230 h 1426374"/>
              <a:gd name="connsiteX105" fmla="*/ 1053484 w 1417468"/>
              <a:gd name="connsiteY105" fmla="*/ 1358312 h 1426374"/>
              <a:gd name="connsiteX106" fmla="*/ 1062361 w 1417468"/>
              <a:gd name="connsiteY106" fmla="*/ 1355352 h 1426374"/>
              <a:gd name="connsiteX107" fmla="*/ 1071239 w 1417468"/>
              <a:gd name="connsiteY107" fmla="*/ 1349434 h 1426374"/>
              <a:gd name="connsiteX108" fmla="*/ 1083076 w 1417468"/>
              <a:gd name="connsiteY108" fmla="*/ 1343515 h 1426374"/>
              <a:gd name="connsiteX109" fmla="*/ 1094913 w 1417468"/>
              <a:gd name="connsiteY109" fmla="*/ 1334638 h 1426374"/>
              <a:gd name="connsiteX110" fmla="*/ 1115627 w 1417468"/>
              <a:gd name="connsiteY110" fmla="*/ 1322801 h 1426374"/>
              <a:gd name="connsiteX111" fmla="*/ 1133383 w 1417468"/>
              <a:gd name="connsiteY111" fmla="*/ 1310964 h 1426374"/>
              <a:gd name="connsiteX112" fmla="*/ 1160016 w 1417468"/>
              <a:gd name="connsiteY112" fmla="*/ 1293209 h 1426374"/>
              <a:gd name="connsiteX113" fmla="*/ 1171853 w 1417468"/>
              <a:gd name="connsiteY113" fmla="*/ 1278413 h 1426374"/>
              <a:gd name="connsiteX114" fmla="*/ 1177771 w 1417468"/>
              <a:gd name="connsiteY114" fmla="*/ 1269535 h 1426374"/>
              <a:gd name="connsiteX115" fmla="*/ 1189608 w 1417468"/>
              <a:gd name="connsiteY115" fmla="*/ 1263616 h 1426374"/>
              <a:gd name="connsiteX116" fmla="*/ 1198486 w 1417468"/>
              <a:gd name="connsiteY116" fmla="*/ 1251780 h 1426374"/>
              <a:gd name="connsiteX117" fmla="*/ 1213282 w 1417468"/>
              <a:gd name="connsiteY117" fmla="*/ 1239943 h 1426374"/>
              <a:gd name="connsiteX118" fmla="*/ 1233996 w 1417468"/>
              <a:gd name="connsiteY118" fmla="*/ 1216269 h 1426374"/>
              <a:gd name="connsiteX119" fmla="*/ 1245833 w 1417468"/>
              <a:gd name="connsiteY119" fmla="*/ 1210350 h 1426374"/>
              <a:gd name="connsiteX120" fmla="*/ 1263589 w 1417468"/>
              <a:gd name="connsiteY120" fmla="*/ 1189636 h 1426374"/>
              <a:gd name="connsiteX121" fmla="*/ 1275426 w 1417468"/>
              <a:gd name="connsiteY121" fmla="*/ 1177799 h 1426374"/>
              <a:gd name="connsiteX122" fmla="*/ 1290222 w 1417468"/>
              <a:gd name="connsiteY122" fmla="*/ 1165962 h 1426374"/>
              <a:gd name="connsiteX123" fmla="*/ 1293181 w 1417468"/>
              <a:gd name="connsiteY123" fmla="*/ 1157084 h 1426374"/>
              <a:gd name="connsiteX124" fmla="*/ 1305018 w 1417468"/>
              <a:gd name="connsiteY124" fmla="*/ 1142288 h 1426374"/>
              <a:gd name="connsiteX125" fmla="*/ 1310936 w 1417468"/>
              <a:gd name="connsiteY125" fmla="*/ 1133411 h 1426374"/>
              <a:gd name="connsiteX126" fmla="*/ 1319814 w 1417468"/>
              <a:gd name="connsiteY126" fmla="*/ 1118614 h 1426374"/>
              <a:gd name="connsiteX127" fmla="*/ 1322773 w 1417468"/>
              <a:gd name="connsiteY127" fmla="*/ 1109737 h 1426374"/>
              <a:gd name="connsiteX128" fmla="*/ 1328692 w 1417468"/>
              <a:gd name="connsiteY128" fmla="*/ 1100859 h 1426374"/>
              <a:gd name="connsiteX129" fmla="*/ 1337569 w 1417468"/>
              <a:gd name="connsiteY129" fmla="*/ 1083104 h 1426374"/>
              <a:gd name="connsiteX130" fmla="*/ 1346447 w 1417468"/>
              <a:gd name="connsiteY130" fmla="*/ 1056471 h 1426374"/>
              <a:gd name="connsiteX131" fmla="*/ 1355325 w 1417468"/>
              <a:gd name="connsiteY131" fmla="*/ 1029838 h 1426374"/>
              <a:gd name="connsiteX132" fmla="*/ 1358284 w 1417468"/>
              <a:gd name="connsiteY132" fmla="*/ 1020960 h 1426374"/>
              <a:gd name="connsiteX133" fmla="*/ 1364202 w 1417468"/>
              <a:gd name="connsiteY133" fmla="*/ 1006164 h 1426374"/>
              <a:gd name="connsiteX134" fmla="*/ 1373080 w 1417468"/>
              <a:gd name="connsiteY134" fmla="*/ 976572 h 1426374"/>
              <a:gd name="connsiteX135" fmla="*/ 1376039 w 1417468"/>
              <a:gd name="connsiteY135" fmla="*/ 967694 h 1426374"/>
              <a:gd name="connsiteX136" fmla="*/ 1381958 w 1417468"/>
              <a:gd name="connsiteY136" fmla="*/ 946980 h 1426374"/>
              <a:gd name="connsiteX137" fmla="*/ 1387876 w 1417468"/>
              <a:gd name="connsiteY137" fmla="*/ 938102 h 1426374"/>
              <a:gd name="connsiteX138" fmla="*/ 1390835 w 1417468"/>
              <a:gd name="connsiteY138" fmla="*/ 923306 h 1426374"/>
              <a:gd name="connsiteX139" fmla="*/ 1393794 w 1417468"/>
              <a:gd name="connsiteY139" fmla="*/ 911469 h 1426374"/>
              <a:gd name="connsiteX140" fmla="*/ 1399713 w 1417468"/>
              <a:gd name="connsiteY140" fmla="*/ 881877 h 1426374"/>
              <a:gd name="connsiteX141" fmla="*/ 1402672 w 1417468"/>
              <a:gd name="connsiteY141" fmla="*/ 855244 h 1426374"/>
              <a:gd name="connsiteX142" fmla="*/ 1405631 w 1417468"/>
              <a:gd name="connsiteY142" fmla="*/ 840447 h 1426374"/>
              <a:gd name="connsiteX143" fmla="*/ 1408591 w 1417468"/>
              <a:gd name="connsiteY143" fmla="*/ 819733 h 1426374"/>
              <a:gd name="connsiteX144" fmla="*/ 1414509 w 1417468"/>
              <a:gd name="connsiteY144" fmla="*/ 748712 h 1426374"/>
              <a:gd name="connsiteX145" fmla="*/ 1417468 w 1417468"/>
              <a:gd name="connsiteY145" fmla="*/ 722079 h 1426374"/>
              <a:gd name="connsiteX146" fmla="*/ 1414509 w 1417468"/>
              <a:gd name="connsiteY146" fmla="*/ 594832 h 1426374"/>
              <a:gd name="connsiteX147" fmla="*/ 1411550 w 1417468"/>
              <a:gd name="connsiteY147" fmla="*/ 571158 h 1426374"/>
              <a:gd name="connsiteX148" fmla="*/ 1408591 w 1417468"/>
              <a:gd name="connsiteY148" fmla="*/ 541566 h 1426374"/>
              <a:gd name="connsiteX149" fmla="*/ 1405631 w 1417468"/>
              <a:gd name="connsiteY149" fmla="*/ 532688 h 1426374"/>
              <a:gd name="connsiteX150" fmla="*/ 1402672 w 1417468"/>
              <a:gd name="connsiteY150" fmla="*/ 520851 h 1426374"/>
              <a:gd name="connsiteX151" fmla="*/ 1396754 w 1417468"/>
              <a:gd name="connsiteY151" fmla="*/ 503096 h 1426374"/>
              <a:gd name="connsiteX152" fmla="*/ 1387876 w 1417468"/>
              <a:gd name="connsiteY152" fmla="*/ 485341 h 1426374"/>
              <a:gd name="connsiteX153" fmla="*/ 1381958 w 1417468"/>
              <a:gd name="connsiteY153" fmla="*/ 479422 h 1426374"/>
              <a:gd name="connsiteX154" fmla="*/ 1373080 w 1417468"/>
              <a:gd name="connsiteY154" fmla="*/ 455748 h 1426374"/>
              <a:gd name="connsiteX155" fmla="*/ 1364202 w 1417468"/>
              <a:gd name="connsiteY155" fmla="*/ 440952 h 1426374"/>
              <a:gd name="connsiteX156" fmla="*/ 1361243 w 1417468"/>
              <a:gd name="connsiteY156" fmla="*/ 432075 h 1426374"/>
              <a:gd name="connsiteX157" fmla="*/ 1349406 w 1417468"/>
              <a:gd name="connsiteY157" fmla="*/ 417279 h 1426374"/>
              <a:gd name="connsiteX158" fmla="*/ 1346447 w 1417468"/>
              <a:gd name="connsiteY158" fmla="*/ 405442 h 1426374"/>
              <a:gd name="connsiteX159" fmla="*/ 1340528 w 1417468"/>
              <a:gd name="connsiteY159" fmla="*/ 399523 h 1426374"/>
              <a:gd name="connsiteX160" fmla="*/ 1328692 w 1417468"/>
              <a:gd name="connsiteY160" fmla="*/ 381768 h 1426374"/>
              <a:gd name="connsiteX161" fmla="*/ 1328692 w 1417468"/>
              <a:gd name="connsiteY161" fmla="*/ 381768 h 1426374"/>
              <a:gd name="connsiteX162" fmla="*/ 1325732 w 1417468"/>
              <a:gd name="connsiteY162" fmla="*/ 372890 h 1426374"/>
              <a:gd name="connsiteX163" fmla="*/ 1316855 w 1417468"/>
              <a:gd name="connsiteY163" fmla="*/ 364013 h 1426374"/>
              <a:gd name="connsiteX164" fmla="*/ 1310936 w 1417468"/>
              <a:gd name="connsiteY164" fmla="*/ 355135 h 1426374"/>
              <a:gd name="connsiteX165" fmla="*/ 1299099 w 1417468"/>
              <a:gd name="connsiteY165" fmla="*/ 337380 h 1426374"/>
              <a:gd name="connsiteX166" fmla="*/ 1287262 w 1417468"/>
              <a:gd name="connsiteY166" fmla="*/ 319624 h 1426374"/>
              <a:gd name="connsiteX167" fmla="*/ 1275426 w 1417468"/>
              <a:gd name="connsiteY167" fmla="*/ 304828 h 1426374"/>
              <a:gd name="connsiteX168" fmla="*/ 1266548 w 1417468"/>
              <a:gd name="connsiteY168" fmla="*/ 298910 h 1426374"/>
              <a:gd name="connsiteX169" fmla="*/ 1263589 w 1417468"/>
              <a:gd name="connsiteY169" fmla="*/ 290032 h 1426374"/>
              <a:gd name="connsiteX170" fmla="*/ 1254711 w 1417468"/>
              <a:gd name="connsiteY170" fmla="*/ 287073 h 1426374"/>
              <a:gd name="connsiteX171" fmla="*/ 1242874 w 1417468"/>
              <a:gd name="connsiteY171" fmla="*/ 263399 h 1426374"/>
              <a:gd name="connsiteX172" fmla="*/ 1239915 w 1417468"/>
              <a:gd name="connsiteY172" fmla="*/ 254521 h 1426374"/>
              <a:gd name="connsiteX173" fmla="*/ 1233996 w 1417468"/>
              <a:gd name="connsiteY173" fmla="*/ 248603 h 1426374"/>
              <a:gd name="connsiteX174" fmla="*/ 1219200 w 1417468"/>
              <a:gd name="connsiteY174" fmla="*/ 221970 h 1426374"/>
              <a:gd name="connsiteX175" fmla="*/ 1213282 w 1417468"/>
              <a:gd name="connsiteY175" fmla="*/ 216051 h 1426374"/>
              <a:gd name="connsiteX176" fmla="*/ 1195526 w 1417468"/>
              <a:gd name="connsiteY176" fmla="*/ 195337 h 1426374"/>
              <a:gd name="connsiteX177" fmla="*/ 1186649 w 1417468"/>
              <a:gd name="connsiteY177" fmla="*/ 192378 h 1426374"/>
              <a:gd name="connsiteX178" fmla="*/ 1171853 w 1417468"/>
              <a:gd name="connsiteY178" fmla="*/ 183500 h 1426374"/>
              <a:gd name="connsiteX179" fmla="*/ 1154097 w 1417468"/>
              <a:gd name="connsiteY179" fmla="*/ 171663 h 1426374"/>
              <a:gd name="connsiteX180" fmla="*/ 1145220 w 1417468"/>
              <a:gd name="connsiteY180" fmla="*/ 165745 h 1426374"/>
              <a:gd name="connsiteX181" fmla="*/ 1124505 w 1417468"/>
              <a:gd name="connsiteY181" fmla="*/ 159826 h 1426374"/>
              <a:gd name="connsiteX182" fmla="*/ 1115627 w 1417468"/>
              <a:gd name="connsiteY182" fmla="*/ 150948 h 1426374"/>
              <a:gd name="connsiteX183" fmla="*/ 1106750 w 1417468"/>
              <a:gd name="connsiteY183" fmla="*/ 147989 h 1426374"/>
              <a:gd name="connsiteX184" fmla="*/ 1094913 w 1417468"/>
              <a:gd name="connsiteY184" fmla="*/ 142071 h 1426374"/>
              <a:gd name="connsiteX185" fmla="*/ 1080117 w 1417468"/>
              <a:gd name="connsiteY185" fmla="*/ 130234 h 1426374"/>
              <a:gd name="connsiteX186" fmla="*/ 1068280 w 1417468"/>
              <a:gd name="connsiteY186" fmla="*/ 127275 h 1426374"/>
              <a:gd name="connsiteX187" fmla="*/ 1059402 w 1417468"/>
              <a:gd name="connsiteY187" fmla="*/ 121356 h 1426374"/>
              <a:gd name="connsiteX188" fmla="*/ 1041647 w 1417468"/>
              <a:gd name="connsiteY188" fmla="*/ 115438 h 1426374"/>
              <a:gd name="connsiteX189" fmla="*/ 1020932 w 1417468"/>
              <a:gd name="connsiteY189" fmla="*/ 103601 h 1426374"/>
              <a:gd name="connsiteX190" fmla="*/ 994299 w 1417468"/>
              <a:gd name="connsiteY190" fmla="*/ 94723 h 1426374"/>
              <a:gd name="connsiteX191" fmla="*/ 973585 w 1417468"/>
              <a:gd name="connsiteY191" fmla="*/ 85846 h 1426374"/>
              <a:gd name="connsiteX192" fmla="*/ 955829 w 1417468"/>
              <a:gd name="connsiteY192" fmla="*/ 79927 h 1426374"/>
              <a:gd name="connsiteX193" fmla="*/ 946952 w 1417468"/>
              <a:gd name="connsiteY193" fmla="*/ 76968 h 1426374"/>
              <a:gd name="connsiteX194" fmla="*/ 935115 w 1417468"/>
              <a:gd name="connsiteY194" fmla="*/ 74009 h 1426374"/>
              <a:gd name="connsiteX195" fmla="*/ 929196 w 1417468"/>
              <a:gd name="connsiteY195" fmla="*/ 68090 h 1426374"/>
              <a:gd name="connsiteX196" fmla="*/ 917359 w 1417468"/>
              <a:gd name="connsiteY196" fmla="*/ 65131 h 1426374"/>
              <a:gd name="connsiteX197" fmla="*/ 908482 w 1417468"/>
              <a:gd name="connsiteY197" fmla="*/ 62172 h 1426374"/>
              <a:gd name="connsiteX198" fmla="*/ 896645 w 1417468"/>
              <a:gd name="connsiteY198" fmla="*/ 59213 h 1426374"/>
              <a:gd name="connsiteX199" fmla="*/ 887767 w 1417468"/>
              <a:gd name="connsiteY199" fmla="*/ 56253 h 1426374"/>
              <a:gd name="connsiteX200" fmla="*/ 849297 w 1417468"/>
              <a:gd name="connsiteY200" fmla="*/ 50335 h 1426374"/>
              <a:gd name="connsiteX201" fmla="*/ 837460 w 1417468"/>
              <a:gd name="connsiteY201" fmla="*/ 47376 h 1426374"/>
              <a:gd name="connsiteX202" fmla="*/ 819705 w 1417468"/>
              <a:gd name="connsiteY202" fmla="*/ 44416 h 1426374"/>
              <a:gd name="connsiteX203" fmla="*/ 810827 w 1417468"/>
              <a:gd name="connsiteY203" fmla="*/ 41457 h 1426374"/>
              <a:gd name="connsiteX204" fmla="*/ 787154 w 1417468"/>
              <a:gd name="connsiteY204" fmla="*/ 35539 h 1426374"/>
              <a:gd name="connsiteX205" fmla="*/ 775317 w 1417468"/>
              <a:gd name="connsiteY205" fmla="*/ 32580 h 1426374"/>
              <a:gd name="connsiteX206" fmla="*/ 763480 w 1417468"/>
              <a:gd name="connsiteY206" fmla="*/ 29620 h 1426374"/>
              <a:gd name="connsiteX207" fmla="*/ 757561 w 1417468"/>
              <a:gd name="connsiteY207" fmla="*/ 23702 h 1426374"/>
              <a:gd name="connsiteX208" fmla="*/ 742765 w 1417468"/>
              <a:gd name="connsiteY208" fmla="*/ 20743 h 1426374"/>
              <a:gd name="connsiteX209" fmla="*/ 730928 w 1417468"/>
              <a:gd name="connsiteY209" fmla="*/ 17783 h 1426374"/>
              <a:gd name="connsiteX210" fmla="*/ 713173 w 1417468"/>
              <a:gd name="connsiteY210" fmla="*/ 11865 h 1426374"/>
              <a:gd name="connsiteX211" fmla="*/ 704295 w 1417468"/>
              <a:gd name="connsiteY211" fmla="*/ 8906 h 1426374"/>
              <a:gd name="connsiteX212" fmla="*/ 689499 w 1417468"/>
              <a:gd name="connsiteY212" fmla="*/ 5947 h 1426374"/>
              <a:gd name="connsiteX213" fmla="*/ 677662 w 1417468"/>
              <a:gd name="connsiteY213" fmla="*/ 2987 h 1426374"/>
              <a:gd name="connsiteX214" fmla="*/ 668785 w 1417468"/>
              <a:gd name="connsiteY214" fmla="*/ 28 h 1426374"/>
              <a:gd name="connsiteX215" fmla="*/ 680622 w 1417468"/>
              <a:gd name="connsiteY215" fmla="*/ 5947 h 14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417468" h="1426374">
                <a:moveTo>
                  <a:pt x="680622" y="5947"/>
                </a:moveTo>
                <a:cubicBezTo>
                  <a:pt x="679142" y="6440"/>
                  <a:pt x="666770" y="4235"/>
                  <a:pt x="659907" y="2987"/>
                </a:cubicBezTo>
                <a:cubicBezTo>
                  <a:pt x="655906" y="2259"/>
                  <a:pt x="652137" y="28"/>
                  <a:pt x="648070" y="28"/>
                </a:cubicBezTo>
                <a:cubicBezTo>
                  <a:pt x="629492" y="28"/>
                  <a:pt x="561360" y="4523"/>
                  <a:pt x="538579" y="5947"/>
                </a:cubicBezTo>
                <a:cubicBezTo>
                  <a:pt x="524769" y="7920"/>
                  <a:pt x="510384" y="7454"/>
                  <a:pt x="497150" y="11865"/>
                </a:cubicBezTo>
                <a:cubicBezTo>
                  <a:pt x="494191" y="12851"/>
                  <a:pt x="491344" y="14282"/>
                  <a:pt x="488272" y="14824"/>
                </a:cubicBezTo>
                <a:cubicBezTo>
                  <a:pt x="474534" y="17248"/>
                  <a:pt x="446843" y="20743"/>
                  <a:pt x="446843" y="20743"/>
                </a:cubicBezTo>
                <a:cubicBezTo>
                  <a:pt x="425551" y="27840"/>
                  <a:pt x="452147" y="19227"/>
                  <a:pt x="426128" y="26661"/>
                </a:cubicBezTo>
                <a:cubicBezTo>
                  <a:pt x="423129" y="27518"/>
                  <a:pt x="420250" y="28763"/>
                  <a:pt x="417251" y="29620"/>
                </a:cubicBezTo>
                <a:cubicBezTo>
                  <a:pt x="405642" y="32937"/>
                  <a:pt x="406776" y="31600"/>
                  <a:pt x="396536" y="35539"/>
                </a:cubicBezTo>
                <a:cubicBezTo>
                  <a:pt x="390063" y="38028"/>
                  <a:pt x="369384" y="47102"/>
                  <a:pt x="358066" y="50335"/>
                </a:cubicBezTo>
                <a:cubicBezTo>
                  <a:pt x="354155" y="51452"/>
                  <a:pt x="350175" y="52308"/>
                  <a:pt x="346229" y="53294"/>
                </a:cubicBezTo>
                <a:cubicBezTo>
                  <a:pt x="344256" y="55267"/>
                  <a:pt x="342632" y="57665"/>
                  <a:pt x="340311" y="59213"/>
                </a:cubicBezTo>
                <a:cubicBezTo>
                  <a:pt x="331605" y="65017"/>
                  <a:pt x="320340" y="67842"/>
                  <a:pt x="310719" y="71049"/>
                </a:cubicBezTo>
                <a:lnTo>
                  <a:pt x="284086" y="88805"/>
                </a:lnTo>
                <a:cubicBezTo>
                  <a:pt x="281127" y="90778"/>
                  <a:pt x="277723" y="92208"/>
                  <a:pt x="275208" y="94723"/>
                </a:cubicBezTo>
                <a:cubicBezTo>
                  <a:pt x="264124" y="105807"/>
                  <a:pt x="270300" y="102278"/>
                  <a:pt x="257453" y="106560"/>
                </a:cubicBezTo>
                <a:cubicBezTo>
                  <a:pt x="232014" y="123520"/>
                  <a:pt x="264197" y="103189"/>
                  <a:pt x="239697" y="115438"/>
                </a:cubicBezTo>
                <a:cubicBezTo>
                  <a:pt x="218200" y="126186"/>
                  <a:pt x="241415" y="116266"/>
                  <a:pt x="224901" y="127275"/>
                </a:cubicBezTo>
                <a:cubicBezTo>
                  <a:pt x="221231" y="129722"/>
                  <a:pt x="217010" y="131220"/>
                  <a:pt x="213064" y="133193"/>
                </a:cubicBezTo>
                <a:lnTo>
                  <a:pt x="201227" y="145030"/>
                </a:lnTo>
                <a:cubicBezTo>
                  <a:pt x="197282" y="148976"/>
                  <a:pt x="194382" y="154372"/>
                  <a:pt x="189391" y="156867"/>
                </a:cubicBezTo>
                <a:lnTo>
                  <a:pt x="177554" y="162785"/>
                </a:lnTo>
                <a:cubicBezTo>
                  <a:pt x="172622" y="167717"/>
                  <a:pt x="166627" y="171778"/>
                  <a:pt x="162758" y="177581"/>
                </a:cubicBezTo>
                <a:cubicBezTo>
                  <a:pt x="156669" y="186714"/>
                  <a:pt x="156822" y="187742"/>
                  <a:pt x="147961" y="195337"/>
                </a:cubicBezTo>
                <a:cubicBezTo>
                  <a:pt x="142364" y="200134"/>
                  <a:pt x="134819" y="203982"/>
                  <a:pt x="130206" y="210133"/>
                </a:cubicBezTo>
                <a:cubicBezTo>
                  <a:pt x="125938" y="215823"/>
                  <a:pt x="123398" y="222858"/>
                  <a:pt x="118369" y="227888"/>
                </a:cubicBezTo>
                <a:cubicBezTo>
                  <a:pt x="104080" y="242180"/>
                  <a:pt x="121464" y="224019"/>
                  <a:pt x="106532" y="242684"/>
                </a:cubicBezTo>
                <a:cubicBezTo>
                  <a:pt x="104789" y="244863"/>
                  <a:pt x="102587" y="246630"/>
                  <a:pt x="100614" y="248603"/>
                </a:cubicBezTo>
                <a:cubicBezTo>
                  <a:pt x="93176" y="270918"/>
                  <a:pt x="103210" y="243409"/>
                  <a:pt x="91736" y="266358"/>
                </a:cubicBezTo>
                <a:cubicBezTo>
                  <a:pt x="90341" y="269148"/>
                  <a:pt x="90325" y="272528"/>
                  <a:pt x="88777" y="275236"/>
                </a:cubicBezTo>
                <a:cubicBezTo>
                  <a:pt x="86330" y="279518"/>
                  <a:pt x="82513" y="282891"/>
                  <a:pt x="79899" y="287073"/>
                </a:cubicBezTo>
                <a:cubicBezTo>
                  <a:pt x="77561" y="290814"/>
                  <a:pt x="76170" y="295080"/>
                  <a:pt x="73981" y="298910"/>
                </a:cubicBezTo>
                <a:cubicBezTo>
                  <a:pt x="72216" y="301998"/>
                  <a:pt x="70035" y="304828"/>
                  <a:pt x="68062" y="307787"/>
                </a:cubicBezTo>
                <a:cubicBezTo>
                  <a:pt x="54602" y="348172"/>
                  <a:pt x="69280" y="306922"/>
                  <a:pt x="56226" y="337380"/>
                </a:cubicBezTo>
                <a:cubicBezTo>
                  <a:pt x="54997" y="340247"/>
                  <a:pt x="54557" y="343417"/>
                  <a:pt x="53266" y="346257"/>
                </a:cubicBezTo>
                <a:cubicBezTo>
                  <a:pt x="49615" y="354289"/>
                  <a:pt x="44219" y="361561"/>
                  <a:pt x="41429" y="369931"/>
                </a:cubicBezTo>
                <a:cubicBezTo>
                  <a:pt x="40443" y="372890"/>
                  <a:pt x="39226" y="375783"/>
                  <a:pt x="38470" y="378809"/>
                </a:cubicBezTo>
                <a:cubicBezTo>
                  <a:pt x="37250" y="383689"/>
                  <a:pt x="37277" y="388896"/>
                  <a:pt x="35511" y="393605"/>
                </a:cubicBezTo>
                <a:cubicBezTo>
                  <a:pt x="34262" y="396935"/>
                  <a:pt x="31565" y="399523"/>
                  <a:pt x="29592" y="402482"/>
                </a:cubicBezTo>
                <a:cubicBezTo>
                  <a:pt x="20667" y="447114"/>
                  <a:pt x="32032" y="391502"/>
                  <a:pt x="23674" y="429115"/>
                </a:cubicBezTo>
                <a:cubicBezTo>
                  <a:pt x="22583" y="434025"/>
                  <a:pt x="21935" y="439032"/>
                  <a:pt x="20715" y="443912"/>
                </a:cubicBezTo>
                <a:cubicBezTo>
                  <a:pt x="19959" y="446938"/>
                  <a:pt x="18368" y="449731"/>
                  <a:pt x="17756" y="452789"/>
                </a:cubicBezTo>
                <a:cubicBezTo>
                  <a:pt x="4579" y="518672"/>
                  <a:pt x="16981" y="467724"/>
                  <a:pt x="8878" y="500137"/>
                </a:cubicBezTo>
                <a:cubicBezTo>
                  <a:pt x="5975" y="540779"/>
                  <a:pt x="4523" y="556971"/>
                  <a:pt x="2959" y="600750"/>
                </a:cubicBezTo>
                <a:cubicBezTo>
                  <a:pt x="1691" y="636252"/>
                  <a:pt x="986" y="671771"/>
                  <a:pt x="0" y="707282"/>
                </a:cubicBezTo>
                <a:cubicBezTo>
                  <a:pt x="986" y="751670"/>
                  <a:pt x="1184" y="796083"/>
                  <a:pt x="2959" y="840447"/>
                </a:cubicBezTo>
                <a:cubicBezTo>
                  <a:pt x="3160" y="845473"/>
                  <a:pt x="5254" y="850258"/>
                  <a:pt x="5919" y="855244"/>
                </a:cubicBezTo>
                <a:cubicBezTo>
                  <a:pt x="7229" y="865070"/>
                  <a:pt x="7476" y="875022"/>
                  <a:pt x="8878" y="884836"/>
                </a:cubicBezTo>
                <a:cubicBezTo>
                  <a:pt x="9453" y="888862"/>
                  <a:pt x="10955" y="892703"/>
                  <a:pt x="11837" y="896673"/>
                </a:cubicBezTo>
                <a:cubicBezTo>
                  <a:pt x="17413" y="921766"/>
                  <a:pt x="11477" y="901513"/>
                  <a:pt x="20715" y="929224"/>
                </a:cubicBezTo>
                <a:cubicBezTo>
                  <a:pt x="26424" y="969189"/>
                  <a:pt x="20436" y="936094"/>
                  <a:pt x="26633" y="958816"/>
                </a:cubicBezTo>
                <a:cubicBezTo>
                  <a:pt x="34053" y="986021"/>
                  <a:pt x="26518" y="976455"/>
                  <a:pt x="38470" y="988409"/>
                </a:cubicBezTo>
                <a:cubicBezTo>
                  <a:pt x="40443" y="996300"/>
                  <a:pt x="39877" y="1005314"/>
                  <a:pt x="44389" y="1012082"/>
                </a:cubicBezTo>
                <a:cubicBezTo>
                  <a:pt x="50331" y="1020995"/>
                  <a:pt x="51722" y="1022288"/>
                  <a:pt x="56226" y="1032797"/>
                </a:cubicBezTo>
                <a:cubicBezTo>
                  <a:pt x="57455" y="1035664"/>
                  <a:pt x="57956" y="1038808"/>
                  <a:pt x="59185" y="1041675"/>
                </a:cubicBezTo>
                <a:cubicBezTo>
                  <a:pt x="60923" y="1045730"/>
                  <a:pt x="63465" y="1049416"/>
                  <a:pt x="65103" y="1053512"/>
                </a:cubicBezTo>
                <a:cubicBezTo>
                  <a:pt x="67420" y="1059304"/>
                  <a:pt x="67562" y="1066076"/>
                  <a:pt x="71022" y="1071267"/>
                </a:cubicBezTo>
                <a:cubicBezTo>
                  <a:pt x="87989" y="1096721"/>
                  <a:pt x="67642" y="1064510"/>
                  <a:pt x="79899" y="1089022"/>
                </a:cubicBezTo>
                <a:cubicBezTo>
                  <a:pt x="81490" y="1092203"/>
                  <a:pt x="83845" y="1094941"/>
                  <a:pt x="85818" y="1097900"/>
                </a:cubicBezTo>
                <a:cubicBezTo>
                  <a:pt x="88206" y="1105065"/>
                  <a:pt x="92428" y="1120523"/>
                  <a:pt x="97655" y="1127492"/>
                </a:cubicBezTo>
                <a:cubicBezTo>
                  <a:pt x="101003" y="1131956"/>
                  <a:pt x="109492" y="1139329"/>
                  <a:pt x="109492" y="1139329"/>
                </a:cubicBezTo>
                <a:cubicBezTo>
                  <a:pt x="112617" y="1148706"/>
                  <a:pt x="111813" y="1148889"/>
                  <a:pt x="118369" y="1157084"/>
                </a:cubicBezTo>
                <a:cubicBezTo>
                  <a:pt x="120112" y="1159263"/>
                  <a:pt x="122545" y="1160824"/>
                  <a:pt x="124288" y="1163003"/>
                </a:cubicBezTo>
                <a:cubicBezTo>
                  <a:pt x="126510" y="1165780"/>
                  <a:pt x="127984" y="1169103"/>
                  <a:pt x="130206" y="1171880"/>
                </a:cubicBezTo>
                <a:cubicBezTo>
                  <a:pt x="131949" y="1174059"/>
                  <a:pt x="134451" y="1175567"/>
                  <a:pt x="136125" y="1177799"/>
                </a:cubicBezTo>
                <a:cubicBezTo>
                  <a:pt x="140393" y="1183489"/>
                  <a:pt x="142931" y="1190525"/>
                  <a:pt x="147961" y="1195554"/>
                </a:cubicBezTo>
                <a:lnTo>
                  <a:pt x="162758" y="1210350"/>
                </a:lnTo>
                <a:lnTo>
                  <a:pt x="168676" y="1216269"/>
                </a:lnTo>
                <a:cubicBezTo>
                  <a:pt x="169662" y="1219228"/>
                  <a:pt x="170120" y="1222420"/>
                  <a:pt x="171635" y="1225147"/>
                </a:cubicBezTo>
                <a:cubicBezTo>
                  <a:pt x="171638" y="1225152"/>
                  <a:pt x="186430" y="1247339"/>
                  <a:pt x="189391" y="1251780"/>
                </a:cubicBezTo>
                <a:cubicBezTo>
                  <a:pt x="197075" y="1263306"/>
                  <a:pt x="203700" y="1273926"/>
                  <a:pt x="213064" y="1284331"/>
                </a:cubicBezTo>
                <a:cubicBezTo>
                  <a:pt x="217730" y="1289515"/>
                  <a:pt x="222057" y="1295258"/>
                  <a:pt x="227860" y="1299127"/>
                </a:cubicBezTo>
                <a:cubicBezTo>
                  <a:pt x="230819" y="1301100"/>
                  <a:pt x="233961" y="1302824"/>
                  <a:pt x="236738" y="1305046"/>
                </a:cubicBezTo>
                <a:cubicBezTo>
                  <a:pt x="245911" y="1312384"/>
                  <a:pt x="239393" y="1310811"/>
                  <a:pt x="251534" y="1316882"/>
                </a:cubicBezTo>
                <a:cubicBezTo>
                  <a:pt x="254324" y="1318277"/>
                  <a:pt x="257685" y="1318327"/>
                  <a:pt x="260412" y="1319842"/>
                </a:cubicBezTo>
                <a:cubicBezTo>
                  <a:pt x="290933" y="1336799"/>
                  <a:pt x="266959" y="1327943"/>
                  <a:pt x="287045" y="1334638"/>
                </a:cubicBezTo>
                <a:cubicBezTo>
                  <a:pt x="313334" y="1354353"/>
                  <a:pt x="284862" y="1335393"/>
                  <a:pt x="310719" y="1346475"/>
                </a:cubicBezTo>
                <a:cubicBezTo>
                  <a:pt x="313988" y="1347876"/>
                  <a:pt x="316346" y="1350949"/>
                  <a:pt x="319596" y="1352393"/>
                </a:cubicBezTo>
                <a:cubicBezTo>
                  <a:pt x="325297" y="1354927"/>
                  <a:pt x="331772" y="1355522"/>
                  <a:pt x="337352" y="1358312"/>
                </a:cubicBezTo>
                <a:lnTo>
                  <a:pt x="361026" y="1370148"/>
                </a:lnTo>
                <a:cubicBezTo>
                  <a:pt x="371554" y="1375412"/>
                  <a:pt x="371575" y="1376122"/>
                  <a:pt x="381740" y="1379026"/>
                </a:cubicBezTo>
                <a:cubicBezTo>
                  <a:pt x="385651" y="1380143"/>
                  <a:pt x="389600" y="1381133"/>
                  <a:pt x="393577" y="1381985"/>
                </a:cubicBezTo>
                <a:cubicBezTo>
                  <a:pt x="403413" y="1384093"/>
                  <a:pt x="413626" y="1384723"/>
                  <a:pt x="423169" y="1387904"/>
                </a:cubicBezTo>
                <a:lnTo>
                  <a:pt x="449802" y="1396781"/>
                </a:lnTo>
                <a:lnTo>
                  <a:pt x="467558" y="1402700"/>
                </a:lnTo>
                <a:cubicBezTo>
                  <a:pt x="471503" y="1403686"/>
                  <a:pt x="475499" y="1404490"/>
                  <a:pt x="479394" y="1405659"/>
                </a:cubicBezTo>
                <a:cubicBezTo>
                  <a:pt x="512641" y="1415634"/>
                  <a:pt x="481572" y="1408477"/>
                  <a:pt x="514905" y="1414537"/>
                </a:cubicBezTo>
                <a:cubicBezTo>
                  <a:pt x="519854" y="1415437"/>
                  <a:pt x="524675" y="1417316"/>
                  <a:pt x="529701" y="1417496"/>
                </a:cubicBezTo>
                <a:cubicBezTo>
                  <a:pt x="579986" y="1419292"/>
                  <a:pt x="630315" y="1419469"/>
                  <a:pt x="680622" y="1420455"/>
                </a:cubicBezTo>
                <a:cubicBezTo>
                  <a:pt x="698546" y="1423015"/>
                  <a:pt x="719162" y="1426374"/>
                  <a:pt x="736847" y="1426374"/>
                </a:cubicBezTo>
                <a:cubicBezTo>
                  <a:pt x="758570" y="1426374"/>
                  <a:pt x="780249" y="1424401"/>
                  <a:pt x="801950" y="1423414"/>
                </a:cubicBezTo>
                <a:cubicBezTo>
                  <a:pt x="805896" y="1422428"/>
                  <a:pt x="809817" y="1421337"/>
                  <a:pt x="813787" y="1420455"/>
                </a:cubicBezTo>
                <a:cubicBezTo>
                  <a:pt x="824641" y="1418043"/>
                  <a:pt x="830116" y="1417628"/>
                  <a:pt x="840420" y="1414537"/>
                </a:cubicBezTo>
                <a:cubicBezTo>
                  <a:pt x="846395" y="1412744"/>
                  <a:pt x="852058" y="1409841"/>
                  <a:pt x="858175" y="1408618"/>
                </a:cubicBezTo>
                <a:cubicBezTo>
                  <a:pt x="863107" y="1407632"/>
                  <a:pt x="868091" y="1406879"/>
                  <a:pt x="872971" y="1405659"/>
                </a:cubicBezTo>
                <a:cubicBezTo>
                  <a:pt x="875997" y="1404903"/>
                  <a:pt x="878790" y="1403312"/>
                  <a:pt x="881849" y="1402700"/>
                </a:cubicBezTo>
                <a:cubicBezTo>
                  <a:pt x="888688" y="1401332"/>
                  <a:pt x="895683" y="1400888"/>
                  <a:pt x="902563" y="1399741"/>
                </a:cubicBezTo>
                <a:cubicBezTo>
                  <a:pt x="907524" y="1398914"/>
                  <a:pt x="912388" y="1397546"/>
                  <a:pt x="917359" y="1396781"/>
                </a:cubicBezTo>
                <a:cubicBezTo>
                  <a:pt x="925219" y="1395572"/>
                  <a:pt x="933188" y="1395129"/>
                  <a:pt x="941033" y="1393822"/>
                </a:cubicBezTo>
                <a:cubicBezTo>
                  <a:pt x="945045" y="1393153"/>
                  <a:pt x="948893" y="1391715"/>
                  <a:pt x="952870" y="1390863"/>
                </a:cubicBezTo>
                <a:cubicBezTo>
                  <a:pt x="962706" y="1388755"/>
                  <a:pt x="972703" y="1387385"/>
                  <a:pt x="982462" y="1384945"/>
                </a:cubicBezTo>
                <a:cubicBezTo>
                  <a:pt x="1019519" y="1375678"/>
                  <a:pt x="973419" y="1387528"/>
                  <a:pt x="1003177" y="1379026"/>
                </a:cubicBezTo>
                <a:cubicBezTo>
                  <a:pt x="1029188" y="1371595"/>
                  <a:pt x="1002605" y="1380203"/>
                  <a:pt x="1023892" y="1373108"/>
                </a:cubicBezTo>
                <a:cubicBezTo>
                  <a:pt x="1046171" y="1358253"/>
                  <a:pt x="1017862" y="1375691"/>
                  <a:pt x="1044606" y="1364230"/>
                </a:cubicBezTo>
                <a:cubicBezTo>
                  <a:pt x="1047875" y="1362829"/>
                  <a:pt x="1050303" y="1359903"/>
                  <a:pt x="1053484" y="1358312"/>
                </a:cubicBezTo>
                <a:cubicBezTo>
                  <a:pt x="1056274" y="1356917"/>
                  <a:pt x="1059571" y="1356747"/>
                  <a:pt x="1062361" y="1355352"/>
                </a:cubicBezTo>
                <a:cubicBezTo>
                  <a:pt x="1065542" y="1353761"/>
                  <a:pt x="1068151" y="1351199"/>
                  <a:pt x="1071239" y="1349434"/>
                </a:cubicBezTo>
                <a:cubicBezTo>
                  <a:pt x="1075069" y="1347245"/>
                  <a:pt x="1079335" y="1345853"/>
                  <a:pt x="1083076" y="1343515"/>
                </a:cubicBezTo>
                <a:cubicBezTo>
                  <a:pt x="1087258" y="1340901"/>
                  <a:pt x="1090731" y="1337252"/>
                  <a:pt x="1094913" y="1334638"/>
                </a:cubicBezTo>
                <a:cubicBezTo>
                  <a:pt x="1108793" y="1325963"/>
                  <a:pt x="1103996" y="1332106"/>
                  <a:pt x="1115627" y="1322801"/>
                </a:cubicBezTo>
                <a:cubicBezTo>
                  <a:pt x="1130689" y="1310751"/>
                  <a:pt x="1109526" y="1322891"/>
                  <a:pt x="1133383" y="1310964"/>
                </a:cubicBezTo>
                <a:cubicBezTo>
                  <a:pt x="1151055" y="1293292"/>
                  <a:pt x="1141412" y="1297860"/>
                  <a:pt x="1160016" y="1293209"/>
                </a:cubicBezTo>
                <a:cubicBezTo>
                  <a:pt x="1178231" y="1265883"/>
                  <a:pt x="1154986" y="1299496"/>
                  <a:pt x="1171853" y="1278413"/>
                </a:cubicBezTo>
                <a:cubicBezTo>
                  <a:pt x="1174075" y="1275636"/>
                  <a:pt x="1175039" y="1271812"/>
                  <a:pt x="1177771" y="1269535"/>
                </a:cubicBezTo>
                <a:cubicBezTo>
                  <a:pt x="1181160" y="1266711"/>
                  <a:pt x="1185662" y="1265589"/>
                  <a:pt x="1189608" y="1263616"/>
                </a:cubicBezTo>
                <a:cubicBezTo>
                  <a:pt x="1192567" y="1259671"/>
                  <a:pt x="1194999" y="1255267"/>
                  <a:pt x="1198486" y="1251780"/>
                </a:cubicBezTo>
                <a:cubicBezTo>
                  <a:pt x="1213853" y="1236413"/>
                  <a:pt x="1201577" y="1254574"/>
                  <a:pt x="1213282" y="1239943"/>
                </a:cubicBezTo>
                <a:cubicBezTo>
                  <a:pt x="1220449" y="1230984"/>
                  <a:pt x="1221823" y="1222356"/>
                  <a:pt x="1233996" y="1216269"/>
                </a:cubicBezTo>
                <a:lnTo>
                  <a:pt x="1245833" y="1210350"/>
                </a:lnTo>
                <a:cubicBezTo>
                  <a:pt x="1254849" y="1196829"/>
                  <a:pt x="1249236" y="1203990"/>
                  <a:pt x="1263589" y="1189636"/>
                </a:cubicBezTo>
                <a:lnTo>
                  <a:pt x="1275426" y="1177799"/>
                </a:lnTo>
                <a:cubicBezTo>
                  <a:pt x="1286624" y="1170332"/>
                  <a:pt x="1281788" y="1174395"/>
                  <a:pt x="1290222" y="1165962"/>
                </a:cubicBezTo>
                <a:cubicBezTo>
                  <a:pt x="1291208" y="1163003"/>
                  <a:pt x="1291786" y="1159874"/>
                  <a:pt x="1293181" y="1157084"/>
                </a:cubicBezTo>
                <a:cubicBezTo>
                  <a:pt x="1299251" y="1144942"/>
                  <a:pt x="1297679" y="1151461"/>
                  <a:pt x="1305018" y="1142288"/>
                </a:cubicBezTo>
                <a:cubicBezTo>
                  <a:pt x="1307240" y="1139511"/>
                  <a:pt x="1308963" y="1136370"/>
                  <a:pt x="1310936" y="1133411"/>
                </a:cubicBezTo>
                <a:cubicBezTo>
                  <a:pt x="1319317" y="1108265"/>
                  <a:pt x="1307629" y="1138922"/>
                  <a:pt x="1319814" y="1118614"/>
                </a:cubicBezTo>
                <a:cubicBezTo>
                  <a:pt x="1321419" y="1115939"/>
                  <a:pt x="1321378" y="1112527"/>
                  <a:pt x="1322773" y="1109737"/>
                </a:cubicBezTo>
                <a:cubicBezTo>
                  <a:pt x="1324364" y="1106556"/>
                  <a:pt x="1326719" y="1103818"/>
                  <a:pt x="1328692" y="1100859"/>
                </a:cubicBezTo>
                <a:cubicBezTo>
                  <a:pt x="1339481" y="1068489"/>
                  <a:pt x="1322276" y="1117512"/>
                  <a:pt x="1337569" y="1083104"/>
                </a:cubicBezTo>
                <a:cubicBezTo>
                  <a:pt x="1337570" y="1083102"/>
                  <a:pt x="1344967" y="1060911"/>
                  <a:pt x="1346447" y="1056471"/>
                </a:cubicBezTo>
                <a:lnTo>
                  <a:pt x="1355325" y="1029838"/>
                </a:lnTo>
                <a:cubicBezTo>
                  <a:pt x="1356312" y="1026879"/>
                  <a:pt x="1357126" y="1023856"/>
                  <a:pt x="1358284" y="1020960"/>
                </a:cubicBezTo>
                <a:cubicBezTo>
                  <a:pt x="1360257" y="1016028"/>
                  <a:pt x="1362387" y="1011156"/>
                  <a:pt x="1364202" y="1006164"/>
                </a:cubicBezTo>
                <a:cubicBezTo>
                  <a:pt x="1373580" y="980375"/>
                  <a:pt x="1367192" y="997184"/>
                  <a:pt x="1373080" y="976572"/>
                </a:cubicBezTo>
                <a:cubicBezTo>
                  <a:pt x="1373937" y="973573"/>
                  <a:pt x="1375182" y="970693"/>
                  <a:pt x="1376039" y="967694"/>
                </a:cubicBezTo>
                <a:cubicBezTo>
                  <a:pt x="1377306" y="963260"/>
                  <a:pt x="1379590" y="951717"/>
                  <a:pt x="1381958" y="946980"/>
                </a:cubicBezTo>
                <a:cubicBezTo>
                  <a:pt x="1383549" y="943799"/>
                  <a:pt x="1385903" y="941061"/>
                  <a:pt x="1387876" y="938102"/>
                </a:cubicBezTo>
                <a:cubicBezTo>
                  <a:pt x="1388862" y="933170"/>
                  <a:pt x="1389744" y="928216"/>
                  <a:pt x="1390835" y="923306"/>
                </a:cubicBezTo>
                <a:cubicBezTo>
                  <a:pt x="1391717" y="919336"/>
                  <a:pt x="1393066" y="915470"/>
                  <a:pt x="1393794" y="911469"/>
                </a:cubicBezTo>
                <a:cubicBezTo>
                  <a:pt x="1399235" y="881548"/>
                  <a:pt x="1393636" y="900107"/>
                  <a:pt x="1399713" y="881877"/>
                </a:cubicBezTo>
                <a:cubicBezTo>
                  <a:pt x="1400699" y="872999"/>
                  <a:pt x="1401409" y="864087"/>
                  <a:pt x="1402672" y="855244"/>
                </a:cubicBezTo>
                <a:cubicBezTo>
                  <a:pt x="1403383" y="850265"/>
                  <a:pt x="1404804" y="845409"/>
                  <a:pt x="1405631" y="840447"/>
                </a:cubicBezTo>
                <a:cubicBezTo>
                  <a:pt x="1406778" y="833567"/>
                  <a:pt x="1407726" y="826654"/>
                  <a:pt x="1408591" y="819733"/>
                </a:cubicBezTo>
                <a:cubicBezTo>
                  <a:pt x="1413642" y="779332"/>
                  <a:pt x="1410202" y="800402"/>
                  <a:pt x="1414509" y="748712"/>
                </a:cubicBezTo>
                <a:cubicBezTo>
                  <a:pt x="1415251" y="739811"/>
                  <a:pt x="1416482" y="730957"/>
                  <a:pt x="1417468" y="722079"/>
                </a:cubicBezTo>
                <a:cubicBezTo>
                  <a:pt x="1416482" y="679663"/>
                  <a:pt x="1416171" y="637227"/>
                  <a:pt x="1414509" y="594832"/>
                </a:cubicBezTo>
                <a:cubicBezTo>
                  <a:pt x="1414197" y="586885"/>
                  <a:pt x="1412428" y="579062"/>
                  <a:pt x="1411550" y="571158"/>
                </a:cubicBezTo>
                <a:cubicBezTo>
                  <a:pt x="1410455" y="561305"/>
                  <a:pt x="1410099" y="551364"/>
                  <a:pt x="1408591" y="541566"/>
                </a:cubicBezTo>
                <a:cubicBezTo>
                  <a:pt x="1408117" y="538483"/>
                  <a:pt x="1406488" y="535687"/>
                  <a:pt x="1405631" y="532688"/>
                </a:cubicBezTo>
                <a:cubicBezTo>
                  <a:pt x="1404514" y="528777"/>
                  <a:pt x="1403841" y="524747"/>
                  <a:pt x="1402672" y="520851"/>
                </a:cubicBezTo>
                <a:cubicBezTo>
                  <a:pt x="1400880" y="514876"/>
                  <a:pt x="1398727" y="509014"/>
                  <a:pt x="1396754" y="503096"/>
                </a:cubicBezTo>
                <a:cubicBezTo>
                  <a:pt x="1393629" y="493720"/>
                  <a:pt x="1394430" y="493535"/>
                  <a:pt x="1387876" y="485341"/>
                </a:cubicBezTo>
                <a:cubicBezTo>
                  <a:pt x="1386133" y="483162"/>
                  <a:pt x="1383931" y="481395"/>
                  <a:pt x="1381958" y="479422"/>
                </a:cubicBezTo>
                <a:cubicBezTo>
                  <a:pt x="1376247" y="450875"/>
                  <a:pt x="1383240" y="476068"/>
                  <a:pt x="1373080" y="455748"/>
                </a:cubicBezTo>
                <a:cubicBezTo>
                  <a:pt x="1365398" y="440383"/>
                  <a:pt x="1375762" y="452512"/>
                  <a:pt x="1364202" y="440952"/>
                </a:cubicBezTo>
                <a:cubicBezTo>
                  <a:pt x="1363216" y="437993"/>
                  <a:pt x="1362638" y="434865"/>
                  <a:pt x="1361243" y="432075"/>
                </a:cubicBezTo>
                <a:cubicBezTo>
                  <a:pt x="1357509" y="424606"/>
                  <a:pt x="1354913" y="422785"/>
                  <a:pt x="1349406" y="417279"/>
                </a:cubicBezTo>
                <a:cubicBezTo>
                  <a:pt x="1348420" y="413333"/>
                  <a:pt x="1348266" y="409080"/>
                  <a:pt x="1346447" y="405442"/>
                </a:cubicBezTo>
                <a:cubicBezTo>
                  <a:pt x="1345199" y="402946"/>
                  <a:pt x="1342202" y="401755"/>
                  <a:pt x="1340528" y="399523"/>
                </a:cubicBezTo>
                <a:cubicBezTo>
                  <a:pt x="1336260" y="393833"/>
                  <a:pt x="1332637" y="387686"/>
                  <a:pt x="1328692" y="381768"/>
                </a:cubicBezTo>
                <a:lnTo>
                  <a:pt x="1328692" y="381768"/>
                </a:lnTo>
                <a:cubicBezTo>
                  <a:pt x="1327705" y="378809"/>
                  <a:pt x="1327462" y="375486"/>
                  <a:pt x="1325732" y="372890"/>
                </a:cubicBezTo>
                <a:cubicBezTo>
                  <a:pt x="1323411" y="369408"/>
                  <a:pt x="1319534" y="367228"/>
                  <a:pt x="1316855" y="364013"/>
                </a:cubicBezTo>
                <a:cubicBezTo>
                  <a:pt x="1314578" y="361281"/>
                  <a:pt x="1312909" y="358094"/>
                  <a:pt x="1310936" y="355135"/>
                </a:cubicBezTo>
                <a:cubicBezTo>
                  <a:pt x="1305277" y="338155"/>
                  <a:pt x="1312030" y="354006"/>
                  <a:pt x="1299099" y="337380"/>
                </a:cubicBezTo>
                <a:cubicBezTo>
                  <a:pt x="1294732" y="331765"/>
                  <a:pt x="1291208" y="325543"/>
                  <a:pt x="1287262" y="319624"/>
                </a:cubicBezTo>
                <a:cubicBezTo>
                  <a:pt x="1282870" y="313036"/>
                  <a:pt x="1281447" y="309645"/>
                  <a:pt x="1275426" y="304828"/>
                </a:cubicBezTo>
                <a:cubicBezTo>
                  <a:pt x="1272649" y="302606"/>
                  <a:pt x="1269507" y="300883"/>
                  <a:pt x="1266548" y="298910"/>
                </a:cubicBezTo>
                <a:cubicBezTo>
                  <a:pt x="1265562" y="295951"/>
                  <a:pt x="1265795" y="292238"/>
                  <a:pt x="1263589" y="290032"/>
                </a:cubicBezTo>
                <a:cubicBezTo>
                  <a:pt x="1261383" y="287826"/>
                  <a:pt x="1256626" y="289535"/>
                  <a:pt x="1254711" y="287073"/>
                </a:cubicBezTo>
                <a:cubicBezTo>
                  <a:pt x="1249294" y="280109"/>
                  <a:pt x="1245664" y="271769"/>
                  <a:pt x="1242874" y="263399"/>
                </a:cubicBezTo>
                <a:cubicBezTo>
                  <a:pt x="1241888" y="260440"/>
                  <a:pt x="1241520" y="257196"/>
                  <a:pt x="1239915" y="254521"/>
                </a:cubicBezTo>
                <a:cubicBezTo>
                  <a:pt x="1238480" y="252129"/>
                  <a:pt x="1235969" y="250576"/>
                  <a:pt x="1233996" y="248603"/>
                </a:cubicBezTo>
                <a:cubicBezTo>
                  <a:pt x="1230275" y="237438"/>
                  <a:pt x="1229377" y="232149"/>
                  <a:pt x="1219200" y="221970"/>
                </a:cubicBezTo>
                <a:cubicBezTo>
                  <a:pt x="1217227" y="219997"/>
                  <a:pt x="1215025" y="218230"/>
                  <a:pt x="1213282" y="216051"/>
                </a:cubicBezTo>
                <a:cubicBezTo>
                  <a:pt x="1208464" y="210028"/>
                  <a:pt x="1203294" y="197926"/>
                  <a:pt x="1195526" y="195337"/>
                </a:cubicBezTo>
                <a:lnTo>
                  <a:pt x="1186649" y="192378"/>
                </a:lnTo>
                <a:cubicBezTo>
                  <a:pt x="1173370" y="179099"/>
                  <a:pt x="1189139" y="193103"/>
                  <a:pt x="1171853" y="183500"/>
                </a:cubicBezTo>
                <a:cubicBezTo>
                  <a:pt x="1165635" y="180046"/>
                  <a:pt x="1160016" y="175609"/>
                  <a:pt x="1154097" y="171663"/>
                </a:cubicBezTo>
                <a:cubicBezTo>
                  <a:pt x="1151138" y="169690"/>
                  <a:pt x="1148670" y="166608"/>
                  <a:pt x="1145220" y="165745"/>
                </a:cubicBezTo>
                <a:cubicBezTo>
                  <a:pt x="1130357" y="162028"/>
                  <a:pt x="1137241" y="164071"/>
                  <a:pt x="1124505" y="159826"/>
                </a:cubicBezTo>
                <a:cubicBezTo>
                  <a:pt x="1121546" y="156867"/>
                  <a:pt x="1119109" y="153270"/>
                  <a:pt x="1115627" y="150948"/>
                </a:cubicBezTo>
                <a:cubicBezTo>
                  <a:pt x="1113032" y="149218"/>
                  <a:pt x="1109617" y="149218"/>
                  <a:pt x="1106750" y="147989"/>
                </a:cubicBezTo>
                <a:cubicBezTo>
                  <a:pt x="1102695" y="146251"/>
                  <a:pt x="1098859" y="144044"/>
                  <a:pt x="1094913" y="142071"/>
                </a:cubicBezTo>
                <a:cubicBezTo>
                  <a:pt x="1090141" y="137299"/>
                  <a:pt x="1086649" y="133033"/>
                  <a:pt x="1080117" y="130234"/>
                </a:cubicBezTo>
                <a:cubicBezTo>
                  <a:pt x="1076379" y="128632"/>
                  <a:pt x="1072226" y="128261"/>
                  <a:pt x="1068280" y="127275"/>
                </a:cubicBezTo>
                <a:cubicBezTo>
                  <a:pt x="1065321" y="125302"/>
                  <a:pt x="1062652" y="122801"/>
                  <a:pt x="1059402" y="121356"/>
                </a:cubicBezTo>
                <a:cubicBezTo>
                  <a:pt x="1053701" y="118822"/>
                  <a:pt x="1047063" y="118533"/>
                  <a:pt x="1041647" y="115438"/>
                </a:cubicBezTo>
                <a:cubicBezTo>
                  <a:pt x="1034742" y="111492"/>
                  <a:pt x="1028045" y="107158"/>
                  <a:pt x="1020932" y="103601"/>
                </a:cubicBezTo>
                <a:cubicBezTo>
                  <a:pt x="1009786" y="98028"/>
                  <a:pt x="1005604" y="97549"/>
                  <a:pt x="994299" y="94723"/>
                </a:cubicBezTo>
                <a:cubicBezTo>
                  <a:pt x="980214" y="85333"/>
                  <a:pt x="990958" y="91058"/>
                  <a:pt x="973585" y="85846"/>
                </a:cubicBezTo>
                <a:cubicBezTo>
                  <a:pt x="967609" y="84053"/>
                  <a:pt x="961748" y="81900"/>
                  <a:pt x="955829" y="79927"/>
                </a:cubicBezTo>
                <a:cubicBezTo>
                  <a:pt x="952870" y="78941"/>
                  <a:pt x="949978" y="77724"/>
                  <a:pt x="946952" y="76968"/>
                </a:cubicBezTo>
                <a:lnTo>
                  <a:pt x="935115" y="74009"/>
                </a:lnTo>
                <a:cubicBezTo>
                  <a:pt x="933142" y="72036"/>
                  <a:pt x="931692" y="69338"/>
                  <a:pt x="929196" y="68090"/>
                </a:cubicBezTo>
                <a:cubicBezTo>
                  <a:pt x="925558" y="66271"/>
                  <a:pt x="921270" y="66248"/>
                  <a:pt x="917359" y="65131"/>
                </a:cubicBezTo>
                <a:cubicBezTo>
                  <a:pt x="914360" y="64274"/>
                  <a:pt x="911481" y="63029"/>
                  <a:pt x="908482" y="62172"/>
                </a:cubicBezTo>
                <a:cubicBezTo>
                  <a:pt x="904571" y="61055"/>
                  <a:pt x="900556" y="60330"/>
                  <a:pt x="896645" y="59213"/>
                </a:cubicBezTo>
                <a:cubicBezTo>
                  <a:pt x="893646" y="58356"/>
                  <a:pt x="890812" y="56930"/>
                  <a:pt x="887767" y="56253"/>
                </a:cubicBezTo>
                <a:cubicBezTo>
                  <a:pt x="874905" y="53394"/>
                  <a:pt x="862265" y="52693"/>
                  <a:pt x="849297" y="50335"/>
                </a:cubicBezTo>
                <a:cubicBezTo>
                  <a:pt x="845296" y="49608"/>
                  <a:pt x="841448" y="48174"/>
                  <a:pt x="837460" y="47376"/>
                </a:cubicBezTo>
                <a:cubicBezTo>
                  <a:pt x="831577" y="46199"/>
                  <a:pt x="825562" y="45718"/>
                  <a:pt x="819705" y="44416"/>
                </a:cubicBezTo>
                <a:cubicBezTo>
                  <a:pt x="816660" y="43739"/>
                  <a:pt x="813836" y="42278"/>
                  <a:pt x="810827" y="41457"/>
                </a:cubicBezTo>
                <a:cubicBezTo>
                  <a:pt x="802980" y="39317"/>
                  <a:pt x="795045" y="37512"/>
                  <a:pt x="787154" y="35539"/>
                </a:cubicBezTo>
                <a:lnTo>
                  <a:pt x="775317" y="32580"/>
                </a:lnTo>
                <a:lnTo>
                  <a:pt x="763480" y="29620"/>
                </a:lnTo>
                <a:cubicBezTo>
                  <a:pt x="761507" y="27647"/>
                  <a:pt x="760125" y="24801"/>
                  <a:pt x="757561" y="23702"/>
                </a:cubicBezTo>
                <a:cubicBezTo>
                  <a:pt x="752938" y="21721"/>
                  <a:pt x="747675" y="21834"/>
                  <a:pt x="742765" y="20743"/>
                </a:cubicBezTo>
                <a:cubicBezTo>
                  <a:pt x="738795" y="19861"/>
                  <a:pt x="734824" y="18952"/>
                  <a:pt x="730928" y="17783"/>
                </a:cubicBezTo>
                <a:cubicBezTo>
                  <a:pt x="724953" y="15990"/>
                  <a:pt x="719091" y="13838"/>
                  <a:pt x="713173" y="11865"/>
                </a:cubicBezTo>
                <a:cubicBezTo>
                  <a:pt x="710214" y="10879"/>
                  <a:pt x="707354" y="9518"/>
                  <a:pt x="704295" y="8906"/>
                </a:cubicBezTo>
                <a:cubicBezTo>
                  <a:pt x="699363" y="7920"/>
                  <a:pt x="694409" y="7038"/>
                  <a:pt x="689499" y="5947"/>
                </a:cubicBezTo>
                <a:cubicBezTo>
                  <a:pt x="685529" y="5065"/>
                  <a:pt x="681573" y="4104"/>
                  <a:pt x="677662" y="2987"/>
                </a:cubicBezTo>
                <a:cubicBezTo>
                  <a:pt x="674663" y="2130"/>
                  <a:pt x="671862" y="541"/>
                  <a:pt x="668785" y="28"/>
                </a:cubicBezTo>
                <a:cubicBezTo>
                  <a:pt x="665866" y="-458"/>
                  <a:pt x="682102" y="5454"/>
                  <a:pt x="680622" y="5947"/>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6200" y="407988"/>
            <a:ext cx="89154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b="1" dirty="0"/>
              <a:t>In general, as cells mature, there is a gradual decrease in the </a:t>
            </a:r>
            <a:r>
              <a:rPr lang="en-US" b="1" dirty="0" err="1"/>
              <a:t>rRNA</a:t>
            </a:r>
            <a:r>
              <a:rPr lang="en-US" b="1" dirty="0"/>
              <a:t> content and a concomitant increase of protein or organelles that render the cytoplasm less basophilic and more eosinophilic.  In neutrophil development, the cytoplasm gets pinker due to accumulation of neutrophil granules.  The cells on the left (pink asterisks) are in an early stage of development and have a roughly evenly blue cytoplasm.  The two circled cells to the right have accumulated granules in the region of the Golgi, resulting in a prominent patch of pink (pink arrows) in the formerly exclusively blue cytoplasm.  Gradually, the cytoplasm of the mature neutrophil appears to become exclusively pink (black arrows).  </a:t>
            </a:r>
          </a:p>
        </p:txBody>
      </p:sp>
      <p:pic>
        <p:nvPicPr>
          <p:cNvPr id="45059" name="Picture 3" descr="6"/>
          <p:cNvPicPr>
            <a:picLocks noChangeAspect="1" noChangeArrowheads="1"/>
          </p:cNvPicPr>
          <p:nvPr/>
        </p:nvPicPr>
        <p:blipFill>
          <a:blip r:embed="rId2">
            <a:extLst>
              <a:ext uri="{28A0092B-C50C-407E-A947-70E740481C1C}">
                <a14:useLocalDpi xmlns:a14="http://schemas.microsoft.com/office/drawing/2010/main" val="0"/>
              </a:ext>
            </a:extLst>
          </a:blip>
          <a:srcRect l="21875" t="18376" r="53125" b="50000"/>
          <a:stretch>
            <a:fillRect/>
          </a:stretch>
        </p:blipFill>
        <p:spPr bwMode="auto">
          <a:xfrm>
            <a:off x="3810000" y="3200400"/>
            <a:ext cx="29718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7"/>
          <p:cNvPicPr>
            <a:picLocks noChangeAspect="1" noChangeArrowheads="1"/>
          </p:cNvPicPr>
          <p:nvPr/>
        </p:nvPicPr>
        <p:blipFill>
          <a:blip r:embed="rId3">
            <a:extLst>
              <a:ext uri="{28A0092B-C50C-407E-A947-70E740481C1C}">
                <a14:useLocalDpi xmlns:a14="http://schemas.microsoft.com/office/drawing/2010/main" val="0"/>
              </a:ext>
            </a:extLst>
          </a:blip>
          <a:srcRect l="42972" t="39459" r="35001" b="36763"/>
          <a:stretch>
            <a:fillRect/>
          </a:stretch>
        </p:blipFill>
        <p:spPr bwMode="auto">
          <a:xfrm>
            <a:off x="152400" y="2895600"/>
            <a:ext cx="32004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4506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l="37500" t="20833" r="37500" b="41667"/>
          <a:stretch>
            <a:fillRect/>
          </a:stretch>
        </p:blipFill>
        <p:spPr bwMode="auto">
          <a:xfrm>
            <a:off x="6019800" y="3657600"/>
            <a:ext cx="28448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5065" name="Line 9"/>
          <p:cNvSpPr>
            <a:spLocks noChangeShapeType="1"/>
          </p:cNvSpPr>
          <p:nvPr/>
        </p:nvSpPr>
        <p:spPr bwMode="auto">
          <a:xfrm flipH="1">
            <a:off x="1371600" y="3048000"/>
            <a:ext cx="38100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6" name="Line 10"/>
          <p:cNvSpPr>
            <a:spLocks noChangeShapeType="1"/>
          </p:cNvSpPr>
          <p:nvPr/>
        </p:nvSpPr>
        <p:spPr bwMode="auto">
          <a:xfrm>
            <a:off x="1828800" y="3048000"/>
            <a:ext cx="30480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7" name="Line 11"/>
          <p:cNvSpPr>
            <a:spLocks noChangeShapeType="1"/>
          </p:cNvSpPr>
          <p:nvPr/>
        </p:nvSpPr>
        <p:spPr bwMode="auto">
          <a:xfrm flipH="1">
            <a:off x="4724400" y="3581400"/>
            <a:ext cx="381000" cy="457200"/>
          </a:xfrm>
          <a:prstGeom prst="line">
            <a:avLst/>
          </a:prstGeom>
          <a:noFill/>
          <a:ln w="3810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8" name="Line 12"/>
          <p:cNvSpPr>
            <a:spLocks noChangeShapeType="1"/>
          </p:cNvSpPr>
          <p:nvPr/>
        </p:nvSpPr>
        <p:spPr bwMode="auto">
          <a:xfrm>
            <a:off x="7010400" y="4038600"/>
            <a:ext cx="228600" cy="762000"/>
          </a:xfrm>
          <a:prstGeom prst="line">
            <a:avLst/>
          </a:prstGeom>
          <a:noFill/>
          <a:ln w="3810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5069" name="Picture 13" descr="12"/>
          <p:cNvPicPr>
            <a:picLocks noChangeAspect="1" noChangeArrowheads="1"/>
          </p:cNvPicPr>
          <p:nvPr/>
        </p:nvPicPr>
        <p:blipFill>
          <a:blip r:embed="rId5">
            <a:extLst>
              <a:ext uri="{28A0092B-C50C-407E-A947-70E740481C1C}">
                <a14:useLocalDpi xmlns:a14="http://schemas.microsoft.com/office/drawing/2010/main" val="0"/>
              </a:ext>
            </a:extLst>
          </a:blip>
          <a:srcRect l="28447" t="34912" r="47414" b="47742"/>
          <a:stretch>
            <a:fillRect/>
          </a:stretch>
        </p:blipFill>
        <p:spPr bwMode="auto">
          <a:xfrm>
            <a:off x="1371600" y="5105400"/>
            <a:ext cx="18288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09600" y="0"/>
            <a:ext cx="7848600" cy="646331"/>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CYTOPLASMIC BASOPHILIA</a:t>
            </a:r>
          </a:p>
        </p:txBody>
      </p:sp>
      <p:sp>
        <p:nvSpPr>
          <p:cNvPr id="2" name="TextBox 1"/>
          <p:cNvSpPr txBox="1"/>
          <p:nvPr/>
        </p:nvSpPr>
        <p:spPr>
          <a:xfrm>
            <a:off x="1143000" y="3962400"/>
            <a:ext cx="384290" cy="707886"/>
          </a:xfrm>
          <a:prstGeom prst="rect">
            <a:avLst/>
          </a:prstGeom>
          <a:noFill/>
        </p:spPr>
        <p:txBody>
          <a:bodyPr wrap="none" rtlCol="0">
            <a:spAutoFit/>
          </a:bodyPr>
          <a:lstStyle/>
          <a:p>
            <a:r>
              <a:rPr lang="en-US" sz="4000" dirty="0">
                <a:solidFill>
                  <a:srgbClr val="CF2FAF"/>
                </a:solidFill>
              </a:rPr>
              <a:t>*</a:t>
            </a:r>
          </a:p>
        </p:txBody>
      </p:sp>
      <p:sp>
        <p:nvSpPr>
          <p:cNvPr id="16" name="TextBox 15"/>
          <p:cNvSpPr txBox="1"/>
          <p:nvPr/>
        </p:nvSpPr>
        <p:spPr>
          <a:xfrm>
            <a:off x="2209800" y="5486400"/>
            <a:ext cx="384290" cy="707886"/>
          </a:xfrm>
          <a:prstGeom prst="rect">
            <a:avLst/>
          </a:prstGeom>
          <a:noFill/>
        </p:spPr>
        <p:txBody>
          <a:bodyPr wrap="none" rtlCol="0">
            <a:spAutoFit/>
          </a:bodyPr>
          <a:lstStyle/>
          <a:p>
            <a:r>
              <a:rPr lang="en-US" sz="4000" dirty="0">
                <a:solidFill>
                  <a:srgbClr val="CF2FAF"/>
                </a:solidFill>
              </a:rPr>
              <a:t>*</a:t>
            </a:r>
          </a:p>
        </p:txBody>
      </p:sp>
      <p:sp>
        <p:nvSpPr>
          <p:cNvPr id="3" name="Freeform 2"/>
          <p:cNvSpPr/>
          <p:nvPr/>
        </p:nvSpPr>
        <p:spPr>
          <a:xfrm>
            <a:off x="4166839" y="3519727"/>
            <a:ext cx="1122556" cy="1583814"/>
          </a:xfrm>
          <a:custGeom>
            <a:avLst/>
            <a:gdLst>
              <a:gd name="connsiteX0" fmla="*/ 494371 w 1122556"/>
              <a:gd name="connsiteY0" fmla="*/ 341 h 1583814"/>
              <a:gd name="connsiteX1" fmla="*/ 464634 w 1122556"/>
              <a:gd name="connsiteY1" fmla="*/ 11493 h 1583814"/>
              <a:gd name="connsiteX2" fmla="*/ 449766 w 1122556"/>
              <a:gd name="connsiteY2" fmla="*/ 15210 h 1583814"/>
              <a:gd name="connsiteX3" fmla="*/ 438615 w 1122556"/>
              <a:gd name="connsiteY3" fmla="*/ 18927 h 1583814"/>
              <a:gd name="connsiteX4" fmla="*/ 420029 w 1122556"/>
              <a:gd name="connsiteY4" fmla="*/ 22644 h 1583814"/>
              <a:gd name="connsiteX5" fmla="*/ 386576 w 1122556"/>
              <a:gd name="connsiteY5" fmla="*/ 33795 h 1583814"/>
              <a:gd name="connsiteX6" fmla="*/ 364273 w 1122556"/>
              <a:gd name="connsiteY6" fmla="*/ 41229 h 1583814"/>
              <a:gd name="connsiteX7" fmla="*/ 353122 w 1122556"/>
              <a:gd name="connsiteY7" fmla="*/ 44946 h 1583814"/>
              <a:gd name="connsiteX8" fmla="*/ 327102 w 1122556"/>
              <a:gd name="connsiteY8" fmla="*/ 59814 h 1583814"/>
              <a:gd name="connsiteX9" fmla="*/ 315951 w 1122556"/>
              <a:gd name="connsiteY9" fmla="*/ 63532 h 1583814"/>
              <a:gd name="connsiteX10" fmla="*/ 286215 w 1122556"/>
              <a:gd name="connsiteY10" fmla="*/ 74683 h 1583814"/>
              <a:gd name="connsiteX11" fmla="*/ 263912 w 1122556"/>
              <a:gd name="connsiteY11" fmla="*/ 85834 h 1583814"/>
              <a:gd name="connsiteX12" fmla="*/ 223024 w 1122556"/>
              <a:gd name="connsiteY12" fmla="*/ 104419 h 1583814"/>
              <a:gd name="connsiteX13" fmla="*/ 211873 w 1122556"/>
              <a:gd name="connsiteY13" fmla="*/ 115571 h 1583814"/>
              <a:gd name="connsiteX14" fmla="*/ 189571 w 1122556"/>
              <a:gd name="connsiteY14" fmla="*/ 130439 h 1583814"/>
              <a:gd name="connsiteX15" fmla="*/ 178420 w 1122556"/>
              <a:gd name="connsiteY15" fmla="*/ 137873 h 1583814"/>
              <a:gd name="connsiteX16" fmla="*/ 141249 w 1122556"/>
              <a:gd name="connsiteY16" fmla="*/ 167610 h 1583814"/>
              <a:gd name="connsiteX17" fmla="*/ 122663 w 1122556"/>
              <a:gd name="connsiteY17" fmla="*/ 186195 h 1583814"/>
              <a:gd name="connsiteX18" fmla="*/ 104078 w 1122556"/>
              <a:gd name="connsiteY18" fmla="*/ 201063 h 1583814"/>
              <a:gd name="connsiteX19" fmla="*/ 100361 w 1122556"/>
              <a:gd name="connsiteY19" fmla="*/ 212214 h 1583814"/>
              <a:gd name="connsiteX20" fmla="*/ 81776 w 1122556"/>
              <a:gd name="connsiteY20" fmla="*/ 230800 h 1583814"/>
              <a:gd name="connsiteX21" fmla="*/ 66907 w 1122556"/>
              <a:gd name="connsiteY21" fmla="*/ 253102 h 1583814"/>
              <a:gd name="connsiteX22" fmla="*/ 63190 w 1122556"/>
              <a:gd name="connsiteY22" fmla="*/ 264253 h 1583814"/>
              <a:gd name="connsiteX23" fmla="*/ 55756 w 1122556"/>
              <a:gd name="connsiteY23" fmla="*/ 282839 h 1583814"/>
              <a:gd name="connsiteX24" fmla="*/ 52039 w 1122556"/>
              <a:gd name="connsiteY24" fmla="*/ 297707 h 1583814"/>
              <a:gd name="connsiteX25" fmla="*/ 40888 w 1122556"/>
              <a:gd name="connsiteY25" fmla="*/ 323727 h 1583814"/>
              <a:gd name="connsiteX26" fmla="*/ 37171 w 1122556"/>
              <a:gd name="connsiteY26" fmla="*/ 342312 h 1583814"/>
              <a:gd name="connsiteX27" fmla="*/ 29737 w 1122556"/>
              <a:gd name="connsiteY27" fmla="*/ 368332 h 1583814"/>
              <a:gd name="connsiteX28" fmla="*/ 26020 w 1122556"/>
              <a:gd name="connsiteY28" fmla="*/ 394351 h 1583814"/>
              <a:gd name="connsiteX29" fmla="*/ 22302 w 1122556"/>
              <a:gd name="connsiteY29" fmla="*/ 405502 h 1583814"/>
              <a:gd name="connsiteX30" fmla="*/ 18585 w 1122556"/>
              <a:gd name="connsiteY30" fmla="*/ 435239 h 1583814"/>
              <a:gd name="connsiteX31" fmla="*/ 14868 w 1122556"/>
              <a:gd name="connsiteY31" fmla="*/ 450107 h 1583814"/>
              <a:gd name="connsiteX32" fmla="*/ 7434 w 1122556"/>
              <a:gd name="connsiteY32" fmla="*/ 487278 h 1583814"/>
              <a:gd name="connsiteX33" fmla="*/ 3717 w 1122556"/>
              <a:gd name="connsiteY33" fmla="*/ 528166 h 1583814"/>
              <a:gd name="connsiteX34" fmla="*/ 0 w 1122556"/>
              <a:gd name="connsiteY34" fmla="*/ 554185 h 1583814"/>
              <a:gd name="connsiteX35" fmla="*/ 3717 w 1122556"/>
              <a:gd name="connsiteY35" fmla="*/ 844117 h 1583814"/>
              <a:gd name="connsiteX36" fmla="*/ 11151 w 1122556"/>
              <a:gd name="connsiteY36" fmla="*/ 929610 h 1583814"/>
              <a:gd name="connsiteX37" fmla="*/ 14868 w 1122556"/>
              <a:gd name="connsiteY37" fmla="*/ 948195 h 1583814"/>
              <a:gd name="connsiteX38" fmla="*/ 26020 w 1122556"/>
              <a:gd name="connsiteY38" fmla="*/ 981649 h 1583814"/>
              <a:gd name="connsiteX39" fmla="*/ 29737 w 1122556"/>
              <a:gd name="connsiteY39" fmla="*/ 1003951 h 1583814"/>
              <a:gd name="connsiteX40" fmla="*/ 33454 w 1122556"/>
              <a:gd name="connsiteY40" fmla="*/ 1015102 h 1583814"/>
              <a:gd name="connsiteX41" fmla="*/ 37171 w 1122556"/>
              <a:gd name="connsiteY41" fmla="*/ 1033688 h 1583814"/>
              <a:gd name="connsiteX42" fmla="*/ 44605 w 1122556"/>
              <a:gd name="connsiteY42" fmla="*/ 1063424 h 1583814"/>
              <a:gd name="connsiteX43" fmla="*/ 48322 w 1122556"/>
              <a:gd name="connsiteY43" fmla="*/ 1074575 h 1583814"/>
              <a:gd name="connsiteX44" fmla="*/ 59473 w 1122556"/>
              <a:gd name="connsiteY44" fmla="*/ 1111746 h 1583814"/>
              <a:gd name="connsiteX45" fmla="*/ 63190 w 1122556"/>
              <a:gd name="connsiteY45" fmla="*/ 1130332 h 1583814"/>
              <a:gd name="connsiteX46" fmla="*/ 70624 w 1122556"/>
              <a:gd name="connsiteY46" fmla="*/ 1163785 h 1583814"/>
              <a:gd name="connsiteX47" fmla="*/ 78059 w 1122556"/>
              <a:gd name="connsiteY47" fmla="*/ 1174936 h 1583814"/>
              <a:gd name="connsiteX48" fmla="*/ 81776 w 1122556"/>
              <a:gd name="connsiteY48" fmla="*/ 1189805 h 1583814"/>
              <a:gd name="connsiteX49" fmla="*/ 85493 w 1122556"/>
              <a:gd name="connsiteY49" fmla="*/ 1200956 h 1583814"/>
              <a:gd name="connsiteX50" fmla="*/ 89210 w 1122556"/>
              <a:gd name="connsiteY50" fmla="*/ 1219541 h 1583814"/>
              <a:gd name="connsiteX51" fmla="*/ 96644 w 1122556"/>
              <a:gd name="connsiteY51" fmla="*/ 1241844 h 1583814"/>
              <a:gd name="connsiteX52" fmla="*/ 104078 w 1122556"/>
              <a:gd name="connsiteY52" fmla="*/ 1267863 h 1583814"/>
              <a:gd name="connsiteX53" fmla="*/ 111512 w 1122556"/>
              <a:gd name="connsiteY53" fmla="*/ 1279014 h 1583814"/>
              <a:gd name="connsiteX54" fmla="*/ 126381 w 1122556"/>
              <a:gd name="connsiteY54" fmla="*/ 1301317 h 1583814"/>
              <a:gd name="connsiteX55" fmla="*/ 130098 w 1122556"/>
              <a:gd name="connsiteY55" fmla="*/ 1316185 h 1583814"/>
              <a:gd name="connsiteX56" fmla="*/ 144966 w 1122556"/>
              <a:gd name="connsiteY56" fmla="*/ 1338488 h 1583814"/>
              <a:gd name="connsiteX57" fmla="*/ 159834 w 1122556"/>
              <a:gd name="connsiteY57" fmla="*/ 1360790 h 1583814"/>
              <a:gd name="connsiteX58" fmla="*/ 174702 w 1122556"/>
              <a:gd name="connsiteY58" fmla="*/ 1383093 h 1583814"/>
              <a:gd name="connsiteX59" fmla="*/ 182137 w 1122556"/>
              <a:gd name="connsiteY59" fmla="*/ 1394244 h 1583814"/>
              <a:gd name="connsiteX60" fmla="*/ 197005 w 1122556"/>
              <a:gd name="connsiteY60" fmla="*/ 1409112 h 1583814"/>
              <a:gd name="connsiteX61" fmla="*/ 204439 w 1122556"/>
              <a:gd name="connsiteY61" fmla="*/ 1420263 h 1583814"/>
              <a:gd name="connsiteX62" fmla="*/ 215590 w 1122556"/>
              <a:gd name="connsiteY62" fmla="*/ 1431414 h 1583814"/>
              <a:gd name="connsiteX63" fmla="*/ 241610 w 1122556"/>
              <a:gd name="connsiteY63" fmla="*/ 1457434 h 1583814"/>
              <a:gd name="connsiteX64" fmla="*/ 267629 w 1122556"/>
              <a:gd name="connsiteY64" fmla="*/ 1479736 h 1583814"/>
              <a:gd name="connsiteX65" fmla="*/ 289932 w 1122556"/>
              <a:gd name="connsiteY65" fmla="*/ 1498322 h 1583814"/>
              <a:gd name="connsiteX66" fmla="*/ 301083 w 1122556"/>
              <a:gd name="connsiteY66" fmla="*/ 1502039 h 1583814"/>
              <a:gd name="connsiteX67" fmla="*/ 327102 w 1122556"/>
              <a:gd name="connsiteY67" fmla="*/ 1520624 h 1583814"/>
              <a:gd name="connsiteX68" fmla="*/ 349405 w 1122556"/>
              <a:gd name="connsiteY68" fmla="*/ 1535493 h 1583814"/>
              <a:gd name="connsiteX69" fmla="*/ 360556 w 1122556"/>
              <a:gd name="connsiteY69" fmla="*/ 1539210 h 1583814"/>
              <a:gd name="connsiteX70" fmla="*/ 375424 w 1122556"/>
              <a:gd name="connsiteY70" fmla="*/ 1546644 h 1583814"/>
              <a:gd name="connsiteX71" fmla="*/ 390293 w 1122556"/>
              <a:gd name="connsiteY71" fmla="*/ 1550361 h 1583814"/>
              <a:gd name="connsiteX72" fmla="*/ 401444 w 1122556"/>
              <a:gd name="connsiteY72" fmla="*/ 1557795 h 1583814"/>
              <a:gd name="connsiteX73" fmla="*/ 423746 w 1122556"/>
              <a:gd name="connsiteY73" fmla="*/ 1565229 h 1583814"/>
              <a:gd name="connsiteX74" fmla="*/ 453483 w 1122556"/>
              <a:gd name="connsiteY74" fmla="*/ 1572663 h 1583814"/>
              <a:gd name="connsiteX75" fmla="*/ 479502 w 1122556"/>
              <a:gd name="connsiteY75" fmla="*/ 1576380 h 1583814"/>
              <a:gd name="connsiteX76" fmla="*/ 494371 w 1122556"/>
              <a:gd name="connsiteY76" fmla="*/ 1580097 h 1583814"/>
              <a:gd name="connsiteX77" fmla="*/ 542693 w 1122556"/>
              <a:gd name="connsiteY77" fmla="*/ 1583814 h 1583814"/>
              <a:gd name="connsiteX78" fmla="*/ 605883 w 1122556"/>
              <a:gd name="connsiteY78" fmla="*/ 1580097 h 1583814"/>
              <a:gd name="connsiteX79" fmla="*/ 617034 w 1122556"/>
              <a:gd name="connsiteY79" fmla="*/ 1576380 h 1583814"/>
              <a:gd name="connsiteX80" fmla="*/ 631902 w 1122556"/>
              <a:gd name="connsiteY80" fmla="*/ 1572663 h 1583814"/>
              <a:gd name="connsiteX81" fmla="*/ 661639 w 1122556"/>
              <a:gd name="connsiteY81" fmla="*/ 1561512 h 1583814"/>
              <a:gd name="connsiteX82" fmla="*/ 683941 w 1122556"/>
              <a:gd name="connsiteY82" fmla="*/ 1554078 h 1583814"/>
              <a:gd name="connsiteX83" fmla="*/ 717395 w 1122556"/>
              <a:gd name="connsiteY83" fmla="*/ 1535493 h 1583814"/>
              <a:gd name="connsiteX84" fmla="*/ 728546 w 1122556"/>
              <a:gd name="connsiteY84" fmla="*/ 1528058 h 1583814"/>
              <a:gd name="connsiteX85" fmla="*/ 750849 w 1122556"/>
              <a:gd name="connsiteY85" fmla="*/ 1520624 h 1583814"/>
              <a:gd name="connsiteX86" fmla="*/ 784302 w 1122556"/>
              <a:gd name="connsiteY86" fmla="*/ 1498322 h 1583814"/>
              <a:gd name="connsiteX87" fmla="*/ 795454 w 1122556"/>
              <a:gd name="connsiteY87" fmla="*/ 1490888 h 1583814"/>
              <a:gd name="connsiteX88" fmla="*/ 810322 w 1122556"/>
              <a:gd name="connsiteY88" fmla="*/ 1479736 h 1583814"/>
              <a:gd name="connsiteX89" fmla="*/ 825190 w 1122556"/>
              <a:gd name="connsiteY89" fmla="*/ 1476019 h 1583814"/>
              <a:gd name="connsiteX90" fmla="*/ 847493 w 1122556"/>
              <a:gd name="connsiteY90" fmla="*/ 1464868 h 1583814"/>
              <a:gd name="connsiteX91" fmla="*/ 858644 w 1122556"/>
              <a:gd name="connsiteY91" fmla="*/ 1457434 h 1583814"/>
              <a:gd name="connsiteX92" fmla="*/ 869795 w 1122556"/>
              <a:gd name="connsiteY92" fmla="*/ 1453717 h 1583814"/>
              <a:gd name="connsiteX93" fmla="*/ 880946 w 1122556"/>
              <a:gd name="connsiteY93" fmla="*/ 1446283 h 1583814"/>
              <a:gd name="connsiteX94" fmla="*/ 906966 w 1122556"/>
              <a:gd name="connsiteY94" fmla="*/ 1435132 h 1583814"/>
              <a:gd name="connsiteX95" fmla="*/ 918117 w 1122556"/>
              <a:gd name="connsiteY95" fmla="*/ 1427697 h 1583814"/>
              <a:gd name="connsiteX96" fmla="*/ 929268 w 1122556"/>
              <a:gd name="connsiteY96" fmla="*/ 1416546 h 1583814"/>
              <a:gd name="connsiteX97" fmla="*/ 940420 w 1122556"/>
              <a:gd name="connsiteY97" fmla="*/ 1412829 h 1583814"/>
              <a:gd name="connsiteX98" fmla="*/ 951571 w 1122556"/>
              <a:gd name="connsiteY98" fmla="*/ 1401678 h 1583814"/>
              <a:gd name="connsiteX99" fmla="*/ 977590 w 1122556"/>
              <a:gd name="connsiteY99" fmla="*/ 1386810 h 1583814"/>
              <a:gd name="connsiteX100" fmla="*/ 985024 w 1122556"/>
              <a:gd name="connsiteY100" fmla="*/ 1379375 h 1583814"/>
              <a:gd name="connsiteX101" fmla="*/ 1007327 w 1122556"/>
              <a:gd name="connsiteY101" fmla="*/ 1364507 h 1583814"/>
              <a:gd name="connsiteX102" fmla="*/ 1018478 w 1122556"/>
              <a:gd name="connsiteY102" fmla="*/ 1357073 h 1583814"/>
              <a:gd name="connsiteX103" fmla="*/ 1025912 w 1122556"/>
              <a:gd name="connsiteY103" fmla="*/ 1345922 h 1583814"/>
              <a:gd name="connsiteX104" fmla="*/ 1044498 w 1122556"/>
              <a:gd name="connsiteY104" fmla="*/ 1331053 h 1583814"/>
              <a:gd name="connsiteX105" fmla="*/ 1051932 w 1122556"/>
              <a:gd name="connsiteY105" fmla="*/ 1319902 h 1583814"/>
              <a:gd name="connsiteX106" fmla="*/ 1063083 w 1122556"/>
              <a:gd name="connsiteY106" fmla="*/ 1305034 h 1583814"/>
              <a:gd name="connsiteX107" fmla="*/ 1085385 w 1122556"/>
              <a:gd name="connsiteY107" fmla="*/ 1271580 h 1583814"/>
              <a:gd name="connsiteX108" fmla="*/ 1092820 w 1122556"/>
              <a:gd name="connsiteY108" fmla="*/ 1260429 h 1583814"/>
              <a:gd name="connsiteX109" fmla="*/ 1100254 w 1122556"/>
              <a:gd name="connsiteY109" fmla="*/ 1238127 h 1583814"/>
              <a:gd name="connsiteX110" fmla="*/ 1107688 w 1122556"/>
              <a:gd name="connsiteY110" fmla="*/ 1212107 h 1583814"/>
              <a:gd name="connsiteX111" fmla="*/ 1115122 w 1122556"/>
              <a:gd name="connsiteY111" fmla="*/ 1174936 h 1583814"/>
              <a:gd name="connsiteX112" fmla="*/ 1118839 w 1122556"/>
              <a:gd name="connsiteY112" fmla="*/ 1108029 h 1583814"/>
              <a:gd name="connsiteX113" fmla="*/ 1122556 w 1122556"/>
              <a:gd name="connsiteY113" fmla="*/ 1082010 h 1583814"/>
              <a:gd name="connsiteX114" fmla="*/ 1115122 w 1122556"/>
              <a:gd name="connsiteY114" fmla="*/ 925893 h 1583814"/>
              <a:gd name="connsiteX115" fmla="*/ 1107688 w 1122556"/>
              <a:gd name="connsiteY115" fmla="*/ 892439 h 1583814"/>
              <a:gd name="connsiteX116" fmla="*/ 1100254 w 1122556"/>
              <a:gd name="connsiteY116" fmla="*/ 855268 h 1583814"/>
              <a:gd name="connsiteX117" fmla="*/ 1092820 w 1122556"/>
              <a:gd name="connsiteY117" fmla="*/ 821814 h 1583814"/>
              <a:gd name="connsiteX118" fmla="*/ 1089102 w 1122556"/>
              <a:gd name="connsiteY118" fmla="*/ 806946 h 1583814"/>
              <a:gd name="connsiteX119" fmla="*/ 1081668 w 1122556"/>
              <a:gd name="connsiteY119" fmla="*/ 795795 h 1583814"/>
              <a:gd name="connsiteX120" fmla="*/ 1074234 w 1122556"/>
              <a:gd name="connsiteY120" fmla="*/ 773493 h 1583814"/>
              <a:gd name="connsiteX121" fmla="*/ 1063083 w 1122556"/>
              <a:gd name="connsiteY121" fmla="*/ 740039 h 1583814"/>
              <a:gd name="connsiteX122" fmla="*/ 1048215 w 1122556"/>
              <a:gd name="connsiteY122" fmla="*/ 695434 h 1583814"/>
              <a:gd name="connsiteX123" fmla="*/ 1044498 w 1122556"/>
              <a:gd name="connsiteY123" fmla="*/ 684283 h 1583814"/>
              <a:gd name="connsiteX124" fmla="*/ 1040781 w 1122556"/>
              <a:gd name="connsiteY124" fmla="*/ 673132 h 1583814"/>
              <a:gd name="connsiteX125" fmla="*/ 1029629 w 1122556"/>
              <a:gd name="connsiteY125" fmla="*/ 635961 h 1583814"/>
              <a:gd name="connsiteX126" fmla="*/ 1025912 w 1122556"/>
              <a:gd name="connsiteY126" fmla="*/ 624810 h 1583814"/>
              <a:gd name="connsiteX127" fmla="*/ 1022195 w 1122556"/>
              <a:gd name="connsiteY127" fmla="*/ 613658 h 1583814"/>
              <a:gd name="connsiteX128" fmla="*/ 1014761 w 1122556"/>
              <a:gd name="connsiteY128" fmla="*/ 598790 h 1583814"/>
              <a:gd name="connsiteX129" fmla="*/ 1011044 w 1122556"/>
              <a:gd name="connsiteY129" fmla="*/ 583922 h 1583814"/>
              <a:gd name="connsiteX130" fmla="*/ 996176 w 1122556"/>
              <a:gd name="connsiteY130" fmla="*/ 554185 h 1583814"/>
              <a:gd name="connsiteX131" fmla="*/ 988741 w 1122556"/>
              <a:gd name="connsiteY131" fmla="*/ 531883 h 1583814"/>
              <a:gd name="connsiteX132" fmla="*/ 981307 w 1122556"/>
              <a:gd name="connsiteY132" fmla="*/ 517014 h 1583814"/>
              <a:gd name="connsiteX133" fmla="*/ 973873 w 1122556"/>
              <a:gd name="connsiteY133" fmla="*/ 494712 h 1583814"/>
              <a:gd name="connsiteX134" fmla="*/ 970156 w 1122556"/>
              <a:gd name="connsiteY134" fmla="*/ 483561 h 1583814"/>
              <a:gd name="connsiteX135" fmla="*/ 962722 w 1122556"/>
              <a:gd name="connsiteY135" fmla="*/ 472410 h 1583814"/>
              <a:gd name="connsiteX136" fmla="*/ 951571 w 1122556"/>
              <a:gd name="connsiteY136" fmla="*/ 450107 h 1583814"/>
              <a:gd name="connsiteX137" fmla="*/ 947854 w 1122556"/>
              <a:gd name="connsiteY137" fmla="*/ 438956 h 1583814"/>
              <a:gd name="connsiteX138" fmla="*/ 932985 w 1122556"/>
              <a:gd name="connsiteY138" fmla="*/ 416653 h 1583814"/>
              <a:gd name="connsiteX139" fmla="*/ 910683 w 1122556"/>
              <a:gd name="connsiteY139" fmla="*/ 386917 h 1583814"/>
              <a:gd name="connsiteX140" fmla="*/ 899532 w 1122556"/>
              <a:gd name="connsiteY140" fmla="*/ 375766 h 1583814"/>
              <a:gd name="connsiteX141" fmla="*/ 892098 w 1122556"/>
              <a:gd name="connsiteY141" fmla="*/ 364614 h 1583814"/>
              <a:gd name="connsiteX142" fmla="*/ 884663 w 1122556"/>
              <a:gd name="connsiteY142" fmla="*/ 357180 h 1583814"/>
              <a:gd name="connsiteX143" fmla="*/ 873512 w 1122556"/>
              <a:gd name="connsiteY143" fmla="*/ 342312 h 1583814"/>
              <a:gd name="connsiteX144" fmla="*/ 862361 w 1122556"/>
              <a:gd name="connsiteY144" fmla="*/ 334878 h 1583814"/>
              <a:gd name="connsiteX145" fmla="*/ 847493 w 1122556"/>
              <a:gd name="connsiteY145" fmla="*/ 312575 h 1583814"/>
              <a:gd name="connsiteX146" fmla="*/ 840059 w 1122556"/>
              <a:gd name="connsiteY146" fmla="*/ 301424 h 1583814"/>
              <a:gd name="connsiteX147" fmla="*/ 832624 w 1122556"/>
              <a:gd name="connsiteY147" fmla="*/ 293990 h 1583814"/>
              <a:gd name="connsiteX148" fmla="*/ 810322 w 1122556"/>
              <a:gd name="connsiteY148" fmla="*/ 260536 h 1583814"/>
              <a:gd name="connsiteX149" fmla="*/ 802888 w 1122556"/>
              <a:gd name="connsiteY149" fmla="*/ 249385 h 1583814"/>
              <a:gd name="connsiteX150" fmla="*/ 791737 w 1122556"/>
              <a:gd name="connsiteY150" fmla="*/ 241951 h 1583814"/>
              <a:gd name="connsiteX151" fmla="*/ 769434 w 1122556"/>
              <a:gd name="connsiteY151" fmla="*/ 208497 h 1583814"/>
              <a:gd name="connsiteX152" fmla="*/ 758283 w 1122556"/>
              <a:gd name="connsiteY152" fmla="*/ 201063 h 1583814"/>
              <a:gd name="connsiteX153" fmla="*/ 743415 w 1122556"/>
              <a:gd name="connsiteY153" fmla="*/ 182478 h 1583814"/>
              <a:gd name="connsiteX154" fmla="*/ 732263 w 1122556"/>
              <a:gd name="connsiteY154" fmla="*/ 167610 h 1583814"/>
              <a:gd name="connsiteX155" fmla="*/ 713678 w 1122556"/>
              <a:gd name="connsiteY155" fmla="*/ 149024 h 1583814"/>
              <a:gd name="connsiteX156" fmla="*/ 698810 w 1122556"/>
              <a:gd name="connsiteY156" fmla="*/ 126722 h 1583814"/>
              <a:gd name="connsiteX157" fmla="*/ 680224 w 1122556"/>
              <a:gd name="connsiteY157" fmla="*/ 108136 h 1583814"/>
              <a:gd name="connsiteX158" fmla="*/ 661639 w 1122556"/>
              <a:gd name="connsiteY158" fmla="*/ 85834 h 1583814"/>
              <a:gd name="connsiteX159" fmla="*/ 646771 w 1122556"/>
              <a:gd name="connsiteY159" fmla="*/ 67249 h 1583814"/>
              <a:gd name="connsiteX160" fmla="*/ 628185 w 1122556"/>
              <a:gd name="connsiteY160" fmla="*/ 52380 h 1583814"/>
              <a:gd name="connsiteX161" fmla="*/ 609600 w 1122556"/>
              <a:gd name="connsiteY161" fmla="*/ 37512 h 1583814"/>
              <a:gd name="connsiteX162" fmla="*/ 598449 w 1122556"/>
              <a:gd name="connsiteY162" fmla="*/ 30078 h 1583814"/>
              <a:gd name="connsiteX163" fmla="*/ 576146 w 1122556"/>
              <a:gd name="connsiteY163" fmla="*/ 22644 h 1583814"/>
              <a:gd name="connsiteX164" fmla="*/ 564995 w 1122556"/>
              <a:gd name="connsiteY164" fmla="*/ 15210 h 1583814"/>
              <a:gd name="connsiteX165" fmla="*/ 542693 w 1122556"/>
              <a:gd name="connsiteY165" fmla="*/ 7775 h 1583814"/>
              <a:gd name="connsiteX166" fmla="*/ 494371 w 1122556"/>
              <a:gd name="connsiteY166" fmla="*/ 341 h 158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1122556" h="1583814">
                <a:moveTo>
                  <a:pt x="494371" y="341"/>
                </a:moveTo>
                <a:cubicBezTo>
                  <a:pt x="481361" y="961"/>
                  <a:pt x="474820" y="8582"/>
                  <a:pt x="464634" y="11493"/>
                </a:cubicBezTo>
                <a:cubicBezTo>
                  <a:pt x="459722" y="12897"/>
                  <a:pt x="454678" y="13807"/>
                  <a:pt x="449766" y="15210"/>
                </a:cubicBezTo>
                <a:cubicBezTo>
                  <a:pt x="445999" y="16286"/>
                  <a:pt x="442416" y="17977"/>
                  <a:pt x="438615" y="18927"/>
                </a:cubicBezTo>
                <a:cubicBezTo>
                  <a:pt x="432486" y="20459"/>
                  <a:pt x="426124" y="20982"/>
                  <a:pt x="420029" y="22644"/>
                </a:cubicBezTo>
                <a:lnTo>
                  <a:pt x="386576" y="33795"/>
                </a:lnTo>
                <a:lnTo>
                  <a:pt x="364273" y="41229"/>
                </a:lnTo>
                <a:cubicBezTo>
                  <a:pt x="360556" y="42468"/>
                  <a:pt x="356382" y="42773"/>
                  <a:pt x="353122" y="44946"/>
                </a:cubicBezTo>
                <a:cubicBezTo>
                  <a:pt x="341920" y="52414"/>
                  <a:pt x="340311" y="54153"/>
                  <a:pt x="327102" y="59814"/>
                </a:cubicBezTo>
                <a:cubicBezTo>
                  <a:pt x="323501" y="61358"/>
                  <a:pt x="319552" y="61988"/>
                  <a:pt x="315951" y="63532"/>
                </a:cubicBezTo>
                <a:cubicBezTo>
                  <a:pt x="288745" y="75193"/>
                  <a:pt x="313621" y="67831"/>
                  <a:pt x="286215" y="74683"/>
                </a:cubicBezTo>
                <a:cubicBezTo>
                  <a:pt x="261773" y="90976"/>
                  <a:pt x="288098" y="74841"/>
                  <a:pt x="263912" y="85834"/>
                </a:cubicBezTo>
                <a:cubicBezTo>
                  <a:pt x="218209" y="106608"/>
                  <a:pt x="249096" y="95729"/>
                  <a:pt x="223024" y="104419"/>
                </a:cubicBezTo>
                <a:cubicBezTo>
                  <a:pt x="219307" y="108136"/>
                  <a:pt x="216022" y="112344"/>
                  <a:pt x="211873" y="115571"/>
                </a:cubicBezTo>
                <a:cubicBezTo>
                  <a:pt x="204821" y="121056"/>
                  <a:pt x="197005" y="125483"/>
                  <a:pt x="189571" y="130439"/>
                </a:cubicBezTo>
                <a:cubicBezTo>
                  <a:pt x="185854" y="132917"/>
                  <a:pt x="181579" y="134714"/>
                  <a:pt x="178420" y="137873"/>
                </a:cubicBezTo>
                <a:cubicBezTo>
                  <a:pt x="152199" y="164093"/>
                  <a:pt x="165520" y="155473"/>
                  <a:pt x="141249" y="167610"/>
                </a:cubicBezTo>
                <a:cubicBezTo>
                  <a:pt x="121426" y="197345"/>
                  <a:pt x="147444" y="161415"/>
                  <a:pt x="122663" y="186195"/>
                </a:cubicBezTo>
                <a:cubicBezTo>
                  <a:pt x="105849" y="203008"/>
                  <a:pt x="125788" y="193826"/>
                  <a:pt x="104078" y="201063"/>
                </a:cubicBezTo>
                <a:cubicBezTo>
                  <a:pt x="102839" y="204780"/>
                  <a:pt x="102712" y="209080"/>
                  <a:pt x="100361" y="212214"/>
                </a:cubicBezTo>
                <a:cubicBezTo>
                  <a:pt x="95104" y="219223"/>
                  <a:pt x="81776" y="230800"/>
                  <a:pt x="81776" y="230800"/>
                </a:cubicBezTo>
                <a:cubicBezTo>
                  <a:pt x="72938" y="257314"/>
                  <a:pt x="85470" y="225259"/>
                  <a:pt x="66907" y="253102"/>
                </a:cubicBezTo>
                <a:cubicBezTo>
                  <a:pt x="64734" y="256362"/>
                  <a:pt x="64566" y="260584"/>
                  <a:pt x="63190" y="264253"/>
                </a:cubicBezTo>
                <a:cubicBezTo>
                  <a:pt x="60847" y="270501"/>
                  <a:pt x="57866" y="276509"/>
                  <a:pt x="55756" y="282839"/>
                </a:cubicBezTo>
                <a:cubicBezTo>
                  <a:pt x="54141" y="287685"/>
                  <a:pt x="53833" y="292924"/>
                  <a:pt x="52039" y="297707"/>
                </a:cubicBezTo>
                <a:cubicBezTo>
                  <a:pt x="44059" y="318987"/>
                  <a:pt x="45504" y="305262"/>
                  <a:pt x="40888" y="323727"/>
                </a:cubicBezTo>
                <a:cubicBezTo>
                  <a:pt x="39356" y="329856"/>
                  <a:pt x="38541" y="336145"/>
                  <a:pt x="37171" y="342312"/>
                </a:cubicBezTo>
                <a:cubicBezTo>
                  <a:pt x="34060" y="356313"/>
                  <a:pt x="33876" y="355915"/>
                  <a:pt x="29737" y="368332"/>
                </a:cubicBezTo>
                <a:cubicBezTo>
                  <a:pt x="28498" y="377005"/>
                  <a:pt x="27738" y="385760"/>
                  <a:pt x="26020" y="394351"/>
                </a:cubicBezTo>
                <a:cubicBezTo>
                  <a:pt x="25251" y="398193"/>
                  <a:pt x="23003" y="401647"/>
                  <a:pt x="22302" y="405502"/>
                </a:cubicBezTo>
                <a:cubicBezTo>
                  <a:pt x="20515" y="415330"/>
                  <a:pt x="20227" y="425385"/>
                  <a:pt x="18585" y="435239"/>
                </a:cubicBezTo>
                <a:cubicBezTo>
                  <a:pt x="17745" y="440278"/>
                  <a:pt x="15870" y="445098"/>
                  <a:pt x="14868" y="450107"/>
                </a:cubicBezTo>
                <a:cubicBezTo>
                  <a:pt x="5754" y="495676"/>
                  <a:pt x="16068" y="452744"/>
                  <a:pt x="7434" y="487278"/>
                </a:cubicBezTo>
                <a:cubicBezTo>
                  <a:pt x="6195" y="500907"/>
                  <a:pt x="5228" y="514564"/>
                  <a:pt x="3717" y="528166"/>
                </a:cubicBezTo>
                <a:cubicBezTo>
                  <a:pt x="2750" y="536873"/>
                  <a:pt x="0" y="545424"/>
                  <a:pt x="0" y="554185"/>
                </a:cubicBezTo>
                <a:cubicBezTo>
                  <a:pt x="0" y="650837"/>
                  <a:pt x="1661" y="747487"/>
                  <a:pt x="3717" y="844117"/>
                </a:cubicBezTo>
                <a:cubicBezTo>
                  <a:pt x="4396" y="876030"/>
                  <a:pt x="6206" y="899940"/>
                  <a:pt x="11151" y="929610"/>
                </a:cubicBezTo>
                <a:cubicBezTo>
                  <a:pt x="12190" y="935842"/>
                  <a:pt x="13053" y="942144"/>
                  <a:pt x="14868" y="948195"/>
                </a:cubicBezTo>
                <a:cubicBezTo>
                  <a:pt x="24682" y="980910"/>
                  <a:pt x="20314" y="953120"/>
                  <a:pt x="26020" y="981649"/>
                </a:cubicBezTo>
                <a:cubicBezTo>
                  <a:pt x="27498" y="989039"/>
                  <a:pt x="28102" y="996594"/>
                  <a:pt x="29737" y="1003951"/>
                </a:cubicBezTo>
                <a:cubicBezTo>
                  <a:pt x="30587" y="1007776"/>
                  <a:pt x="32504" y="1011301"/>
                  <a:pt x="33454" y="1015102"/>
                </a:cubicBezTo>
                <a:cubicBezTo>
                  <a:pt x="34986" y="1021231"/>
                  <a:pt x="35750" y="1027532"/>
                  <a:pt x="37171" y="1033688"/>
                </a:cubicBezTo>
                <a:cubicBezTo>
                  <a:pt x="39468" y="1043643"/>
                  <a:pt x="41374" y="1053731"/>
                  <a:pt x="44605" y="1063424"/>
                </a:cubicBezTo>
                <a:cubicBezTo>
                  <a:pt x="45844" y="1067141"/>
                  <a:pt x="47372" y="1070774"/>
                  <a:pt x="48322" y="1074575"/>
                </a:cubicBezTo>
                <a:cubicBezTo>
                  <a:pt x="56698" y="1108080"/>
                  <a:pt x="46154" y="1078449"/>
                  <a:pt x="59473" y="1111746"/>
                </a:cubicBezTo>
                <a:cubicBezTo>
                  <a:pt x="60712" y="1117941"/>
                  <a:pt x="62060" y="1124116"/>
                  <a:pt x="63190" y="1130332"/>
                </a:cubicBezTo>
                <a:cubicBezTo>
                  <a:pt x="64821" y="1139303"/>
                  <a:pt x="65943" y="1154424"/>
                  <a:pt x="70624" y="1163785"/>
                </a:cubicBezTo>
                <a:cubicBezTo>
                  <a:pt x="72622" y="1167781"/>
                  <a:pt x="75581" y="1171219"/>
                  <a:pt x="78059" y="1174936"/>
                </a:cubicBezTo>
                <a:cubicBezTo>
                  <a:pt x="79298" y="1179892"/>
                  <a:pt x="80373" y="1184893"/>
                  <a:pt x="81776" y="1189805"/>
                </a:cubicBezTo>
                <a:cubicBezTo>
                  <a:pt x="82852" y="1193572"/>
                  <a:pt x="84543" y="1197155"/>
                  <a:pt x="85493" y="1200956"/>
                </a:cubicBezTo>
                <a:cubicBezTo>
                  <a:pt x="87025" y="1207085"/>
                  <a:pt x="87548" y="1213446"/>
                  <a:pt x="89210" y="1219541"/>
                </a:cubicBezTo>
                <a:cubicBezTo>
                  <a:pt x="91272" y="1227101"/>
                  <a:pt x="94743" y="1234242"/>
                  <a:pt x="96644" y="1241844"/>
                </a:cubicBezTo>
                <a:cubicBezTo>
                  <a:pt x="97835" y="1246608"/>
                  <a:pt x="101412" y="1262531"/>
                  <a:pt x="104078" y="1267863"/>
                </a:cubicBezTo>
                <a:cubicBezTo>
                  <a:pt x="106076" y="1271859"/>
                  <a:pt x="109296" y="1275135"/>
                  <a:pt x="111512" y="1279014"/>
                </a:cubicBezTo>
                <a:cubicBezTo>
                  <a:pt x="123514" y="1300018"/>
                  <a:pt x="113130" y="1288068"/>
                  <a:pt x="126381" y="1301317"/>
                </a:cubicBezTo>
                <a:cubicBezTo>
                  <a:pt x="127620" y="1306273"/>
                  <a:pt x="127813" y="1311616"/>
                  <a:pt x="130098" y="1316185"/>
                </a:cubicBezTo>
                <a:cubicBezTo>
                  <a:pt x="134094" y="1324177"/>
                  <a:pt x="140010" y="1331054"/>
                  <a:pt x="144966" y="1338488"/>
                </a:cubicBezTo>
                <a:lnTo>
                  <a:pt x="159834" y="1360790"/>
                </a:lnTo>
                <a:lnTo>
                  <a:pt x="174702" y="1383093"/>
                </a:lnTo>
                <a:lnTo>
                  <a:pt x="182137" y="1394244"/>
                </a:lnTo>
                <a:cubicBezTo>
                  <a:pt x="190247" y="1418573"/>
                  <a:pt x="178983" y="1394695"/>
                  <a:pt x="197005" y="1409112"/>
                </a:cubicBezTo>
                <a:cubicBezTo>
                  <a:pt x="200493" y="1411903"/>
                  <a:pt x="201579" y="1416831"/>
                  <a:pt x="204439" y="1420263"/>
                </a:cubicBezTo>
                <a:cubicBezTo>
                  <a:pt x="207804" y="1424301"/>
                  <a:pt x="211873" y="1427697"/>
                  <a:pt x="215590" y="1431414"/>
                </a:cubicBezTo>
                <a:cubicBezTo>
                  <a:pt x="224001" y="1456648"/>
                  <a:pt x="211786" y="1427610"/>
                  <a:pt x="241610" y="1457434"/>
                </a:cubicBezTo>
                <a:cubicBezTo>
                  <a:pt x="277412" y="1493236"/>
                  <a:pt x="239317" y="1457085"/>
                  <a:pt x="267629" y="1479736"/>
                </a:cubicBezTo>
                <a:cubicBezTo>
                  <a:pt x="281975" y="1491214"/>
                  <a:pt x="267784" y="1485666"/>
                  <a:pt x="289932" y="1498322"/>
                </a:cubicBezTo>
                <a:cubicBezTo>
                  <a:pt x="293334" y="1500266"/>
                  <a:pt x="297366" y="1500800"/>
                  <a:pt x="301083" y="1502039"/>
                </a:cubicBezTo>
                <a:cubicBezTo>
                  <a:pt x="320794" y="1521750"/>
                  <a:pt x="302639" y="1505946"/>
                  <a:pt x="327102" y="1520624"/>
                </a:cubicBezTo>
                <a:cubicBezTo>
                  <a:pt x="334764" y="1525221"/>
                  <a:pt x="340928" y="1532667"/>
                  <a:pt x="349405" y="1535493"/>
                </a:cubicBezTo>
                <a:cubicBezTo>
                  <a:pt x="353122" y="1536732"/>
                  <a:pt x="356955" y="1537667"/>
                  <a:pt x="360556" y="1539210"/>
                </a:cubicBezTo>
                <a:cubicBezTo>
                  <a:pt x="365649" y="1541393"/>
                  <a:pt x="370236" y="1544698"/>
                  <a:pt x="375424" y="1546644"/>
                </a:cubicBezTo>
                <a:cubicBezTo>
                  <a:pt x="380208" y="1548438"/>
                  <a:pt x="385337" y="1549122"/>
                  <a:pt x="390293" y="1550361"/>
                </a:cubicBezTo>
                <a:cubicBezTo>
                  <a:pt x="394010" y="1552839"/>
                  <a:pt x="397362" y="1555981"/>
                  <a:pt x="401444" y="1557795"/>
                </a:cubicBezTo>
                <a:cubicBezTo>
                  <a:pt x="408605" y="1560978"/>
                  <a:pt x="416312" y="1562751"/>
                  <a:pt x="423746" y="1565229"/>
                </a:cubicBezTo>
                <a:cubicBezTo>
                  <a:pt x="438107" y="1570016"/>
                  <a:pt x="435545" y="1569673"/>
                  <a:pt x="453483" y="1572663"/>
                </a:cubicBezTo>
                <a:cubicBezTo>
                  <a:pt x="462125" y="1574103"/>
                  <a:pt x="470882" y="1574813"/>
                  <a:pt x="479502" y="1576380"/>
                </a:cubicBezTo>
                <a:cubicBezTo>
                  <a:pt x="484528" y="1577294"/>
                  <a:pt x="489297" y="1579500"/>
                  <a:pt x="494371" y="1580097"/>
                </a:cubicBezTo>
                <a:cubicBezTo>
                  <a:pt x="510415" y="1581985"/>
                  <a:pt x="526586" y="1582575"/>
                  <a:pt x="542693" y="1583814"/>
                </a:cubicBezTo>
                <a:cubicBezTo>
                  <a:pt x="563756" y="1582575"/>
                  <a:pt x="584888" y="1582196"/>
                  <a:pt x="605883" y="1580097"/>
                </a:cubicBezTo>
                <a:cubicBezTo>
                  <a:pt x="609782" y="1579707"/>
                  <a:pt x="613267" y="1577456"/>
                  <a:pt x="617034" y="1576380"/>
                </a:cubicBezTo>
                <a:cubicBezTo>
                  <a:pt x="621946" y="1574977"/>
                  <a:pt x="626990" y="1574066"/>
                  <a:pt x="631902" y="1572663"/>
                </a:cubicBezTo>
                <a:cubicBezTo>
                  <a:pt x="644796" y="1568979"/>
                  <a:pt x="647228" y="1566752"/>
                  <a:pt x="661639" y="1561512"/>
                </a:cubicBezTo>
                <a:cubicBezTo>
                  <a:pt x="669003" y="1558834"/>
                  <a:pt x="677421" y="1558425"/>
                  <a:pt x="683941" y="1554078"/>
                </a:cubicBezTo>
                <a:cubicBezTo>
                  <a:pt x="709504" y="1537037"/>
                  <a:pt x="697768" y="1542035"/>
                  <a:pt x="717395" y="1535493"/>
                </a:cubicBezTo>
                <a:cubicBezTo>
                  <a:pt x="721112" y="1533015"/>
                  <a:pt x="724464" y="1529872"/>
                  <a:pt x="728546" y="1528058"/>
                </a:cubicBezTo>
                <a:cubicBezTo>
                  <a:pt x="735707" y="1524875"/>
                  <a:pt x="744329" y="1524971"/>
                  <a:pt x="750849" y="1520624"/>
                </a:cubicBezTo>
                <a:lnTo>
                  <a:pt x="784302" y="1498322"/>
                </a:lnTo>
                <a:cubicBezTo>
                  <a:pt x="788019" y="1495844"/>
                  <a:pt x="791880" y="1493569"/>
                  <a:pt x="795454" y="1490888"/>
                </a:cubicBezTo>
                <a:cubicBezTo>
                  <a:pt x="800410" y="1487171"/>
                  <a:pt x="804781" y="1482507"/>
                  <a:pt x="810322" y="1479736"/>
                </a:cubicBezTo>
                <a:cubicBezTo>
                  <a:pt x="814891" y="1477451"/>
                  <a:pt x="820234" y="1477258"/>
                  <a:pt x="825190" y="1476019"/>
                </a:cubicBezTo>
                <a:cubicBezTo>
                  <a:pt x="857146" y="1454715"/>
                  <a:pt x="816714" y="1480257"/>
                  <a:pt x="847493" y="1464868"/>
                </a:cubicBezTo>
                <a:cubicBezTo>
                  <a:pt x="851489" y="1462870"/>
                  <a:pt x="854648" y="1459432"/>
                  <a:pt x="858644" y="1457434"/>
                </a:cubicBezTo>
                <a:cubicBezTo>
                  <a:pt x="862148" y="1455682"/>
                  <a:pt x="866291" y="1455469"/>
                  <a:pt x="869795" y="1453717"/>
                </a:cubicBezTo>
                <a:cubicBezTo>
                  <a:pt x="873791" y="1451719"/>
                  <a:pt x="877067" y="1448499"/>
                  <a:pt x="880946" y="1446283"/>
                </a:cubicBezTo>
                <a:cubicBezTo>
                  <a:pt x="893806" y="1438935"/>
                  <a:pt x="894456" y="1439302"/>
                  <a:pt x="906966" y="1435132"/>
                </a:cubicBezTo>
                <a:cubicBezTo>
                  <a:pt x="910683" y="1432654"/>
                  <a:pt x="914685" y="1430557"/>
                  <a:pt x="918117" y="1427697"/>
                </a:cubicBezTo>
                <a:cubicBezTo>
                  <a:pt x="922155" y="1424332"/>
                  <a:pt x="924894" y="1419462"/>
                  <a:pt x="929268" y="1416546"/>
                </a:cubicBezTo>
                <a:cubicBezTo>
                  <a:pt x="932528" y="1414373"/>
                  <a:pt x="936703" y="1414068"/>
                  <a:pt x="940420" y="1412829"/>
                </a:cubicBezTo>
                <a:cubicBezTo>
                  <a:pt x="944137" y="1409112"/>
                  <a:pt x="947294" y="1404733"/>
                  <a:pt x="951571" y="1401678"/>
                </a:cubicBezTo>
                <a:cubicBezTo>
                  <a:pt x="987161" y="1376257"/>
                  <a:pt x="948344" y="1410209"/>
                  <a:pt x="977590" y="1386810"/>
                </a:cubicBezTo>
                <a:cubicBezTo>
                  <a:pt x="980327" y="1384621"/>
                  <a:pt x="982220" y="1381478"/>
                  <a:pt x="985024" y="1379375"/>
                </a:cubicBezTo>
                <a:cubicBezTo>
                  <a:pt x="992172" y="1374014"/>
                  <a:pt x="999893" y="1369463"/>
                  <a:pt x="1007327" y="1364507"/>
                </a:cubicBezTo>
                <a:lnTo>
                  <a:pt x="1018478" y="1357073"/>
                </a:lnTo>
                <a:cubicBezTo>
                  <a:pt x="1020956" y="1353356"/>
                  <a:pt x="1022753" y="1349081"/>
                  <a:pt x="1025912" y="1345922"/>
                </a:cubicBezTo>
                <a:cubicBezTo>
                  <a:pt x="1045234" y="1326600"/>
                  <a:pt x="1029781" y="1349449"/>
                  <a:pt x="1044498" y="1331053"/>
                </a:cubicBezTo>
                <a:cubicBezTo>
                  <a:pt x="1047289" y="1327565"/>
                  <a:pt x="1049335" y="1323537"/>
                  <a:pt x="1051932" y="1319902"/>
                </a:cubicBezTo>
                <a:cubicBezTo>
                  <a:pt x="1055533" y="1314861"/>
                  <a:pt x="1059530" y="1310109"/>
                  <a:pt x="1063083" y="1305034"/>
                </a:cubicBezTo>
                <a:cubicBezTo>
                  <a:pt x="1063133" y="1304962"/>
                  <a:pt x="1081644" y="1277192"/>
                  <a:pt x="1085385" y="1271580"/>
                </a:cubicBezTo>
                <a:lnTo>
                  <a:pt x="1092820" y="1260429"/>
                </a:lnTo>
                <a:lnTo>
                  <a:pt x="1100254" y="1238127"/>
                </a:lnTo>
                <a:cubicBezTo>
                  <a:pt x="1103796" y="1227501"/>
                  <a:pt x="1105355" y="1223772"/>
                  <a:pt x="1107688" y="1212107"/>
                </a:cubicBezTo>
                <a:cubicBezTo>
                  <a:pt x="1116803" y="1166532"/>
                  <a:pt x="1106487" y="1209477"/>
                  <a:pt x="1115122" y="1174936"/>
                </a:cubicBezTo>
                <a:cubicBezTo>
                  <a:pt x="1116361" y="1152634"/>
                  <a:pt x="1117058" y="1130295"/>
                  <a:pt x="1118839" y="1108029"/>
                </a:cubicBezTo>
                <a:cubicBezTo>
                  <a:pt x="1119538" y="1099296"/>
                  <a:pt x="1122556" y="1090771"/>
                  <a:pt x="1122556" y="1082010"/>
                </a:cubicBezTo>
                <a:cubicBezTo>
                  <a:pt x="1122556" y="1023588"/>
                  <a:pt x="1122244" y="979307"/>
                  <a:pt x="1115122" y="925893"/>
                </a:cubicBezTo>
                <a:cubicBezTo>
                  <a:pt x="1107885" y="871616"/>
                  <a:pt x="1115283" y="925353"/>
                  <a:pt x="1107688" y="892439"/>
                </a:cubicBezTo>
                <a:cubicBezTo>
                  <a:pt x="1104847" y="880127"/>
                  <a:pt x="1102331" y="867732"/>
                  <a:pt x="1100254" y="855268"/>
                </a:cubicBezTo>
                <a:cubicBezTo>
                  <a:pt x="1093549" y="815041"/>
                  <a:pt x="1100138" y="847426"/>
                  <a:pt x="1092820" y="821814"/>
                </a:cubicBezTo>
                <a:cubicBezTo>
                  <a:pt x="1091416" y="816902"/>
                  <a:pt x="1091115" y="811641"/>
                  <a:pt x="1089102" y="806946"/>
                </a:cubicBezTo>
                <a:cubicBezTo>
                  <a:pt x="1087342" y="802840"/>
                  <a:pt x="1083482" y="799877"/>
                  <a:pt x="1081668" y="795795"/>
                </a:cubicBezTo>
                <a:cubicBezTo>
                  <a:pt x="1078485" y="788634"/>
                  <a:pt x="1076712" y="780927"/>
                  <a:pt x="1074234" y="773493"/>
                </a:cubicBezTo>
                <a:lnTo>
                  <a:pt x="1063083" y="740039"/>
                </a:lnTo>
                <a:lnTo>
                  <a:pt x="1048215" y="695434"/>
                </a:lnTo>
                <a:lnTo>
                  <a:pt x="1044498" y="684283"/>
                </a:lnTo>
                <a:cubicBezTo>
                  <a:pt x="1043259" y="680566"/>
                  <a:pt x="1041731" y="676933"/>
                  <a:pt x="1040781" y="673132"/>
                </a:cubicBezTo>
                <a:cubicBezTo>
                  <a:pt x="1035162" y="650661"/>
                  <a:pt x="1038679" y="663110"/>
                  <a:pt x="1029629" y="635961"/>
                </a:cubicBezTo>
                <a:lnTo>
                  <a:pt x="1025912" y="624810"/>
                </a:lnTo>
                <a:cubicBezTo>
                  <a:pt x="1024673" y="621093"/>
                  <a:pt x="1023947" y="617163"/>
                  <a:pt x="1022195" y="613658"/>
                </a:cubicBezTo>
                <a:cubicBezTo>
                  <a:pt x="1019717" y="608702"/>
                  <a:pt x="1016707" y="603978"/>
                  <a:pt x="1014761" y="598790"/>
                </a:cubicBezTo>
                <a:cubicBezTo>
                  <a:pt x="1012967" y="594007"/>
                  <a:pt x="1013009" y="588638"/>
                  <a:pt x="1011044" y="583922"/>
                </a:cubicBezTo>
                <a:cubicBezTo>
                  <a:pt x="1006782" y="573692"/>
                  <a:pt x="999681" y="564698"/>
                  <a:pt x="996176" y="554185"/>
                </a:cubicBezTo>
                <a:cubicBezTo>
                  <a:pt x="993698" y="546751"/>
                  <a:pt x="992245" y="538892"/>
                  <a:pt x="988741" y="531883"/>
                </a:cubicBezTo>
                <a:cubicBezTo>
                  <a:pt x="986263" y="526927"/>
                  <a:pt x="983365" y="522159"/>
                  <a:pt x="981307" y="517014"/>
                </a:cubicBezTo>
                <a:cubicBezTo>
                  <a:pt x="978397" y="509738"/>
                  <a:pt x="976351" y="502146"/>
                  <a:pt x="973873" y="494712"/>
                </a:cubicBezTo>
                <a:cubicBezTo>
                  <a:pt x="972634" y="490995"/>
                  <a:pt x="972329" y="486821"/>
                  <a:pt x="970156" y="483561"/>
                </a:cubicBezTo>
                <a:lnTo>
                  <a:pt x="962722" y="472410"/>
                </a:lnTo>
                <a:cubicBezTo>
                  <a:pt x="953380" y="444382"/>
                  <a:pt x="965981" y="478927"/>
                  <a:pt x="951571" y="450107"/>
                </a:cubicBezTo>
                <a:cubicBezTo>
                  <a:pt x="949819" y="446603"/>
                  <a:pt x="949757" y="442381"/>
                  <a:pt x="947854" y="438956"/>
                </a:cubicBezTo>
                <a:cubicBezTo>
                  <a:pt x="943515" y="431145"/>
                  <a:pt x="937941" y="424087"/>
                  <a:pt x="932985" y="416653"/>
                </a:cubicBezTo>
                <a:cubicBezTo>
                  <a:pt x="924133" y="403375"/>
                  <a:pt x="923045" y="401045"/>
                  <a:pt x="910683" y="386917"/>
                </a:cubicBezTo>
                <a:cubicBezTo>
                  <a:pt x="907221" y="382961"/>
                  <a:pt x="902897" y="379804"/>
                  <a:pt x="899532" y="375766"/>
                </a:cubicBezTo>
                <a:cubicBezTo>
                  <a:pt x="896672" y="372334"/>
                  <a:pt x="894889" y="368103"/>
                  <a:pt x="892098" y="364614"/>
                </a:cubicBezTo>
                <a:cubicBezTo>
                  <a:pt x="889909" y="361877"/>
                  <a:pt x="886907" y="359872"/>
                  <a:pt x="884663" y="357180"/>
                </a:cubicBezTo>
                <a:cubicBezTo>
                  <a:pt x="880697" y="352421"/>
                  <a:pt x="877893" y="346693"/>
                  <a:pt x="873512" y="342312"/>
                </a:cubicBezTo>
                <a:cubicBezTo>
                  <a:pt x="870353" y="339153"/>
                  <a:pt x="866078" y="337356"/>
                  <a:pt x="862361" y="334878"/>
                </a:cubicBezTo>
                <a:lnTo>
                  <a:pt x="847493" y="312575"/>
                </a:lnTo>
                <a:cubicBezTo>
                  <a:pt x="845015" y="308858"/>
                  <a:pt x="843218" y="304583"/>
                  <a:pt x="840059" y="301424"/>
                </a:cubicBezTo>
                <a:cubicBezTo>
                  <a:pt x="837581" y="298946"/>
                  <a:pt x="834727" y="296794"/>
                  <a:pt x="832624" y="293990"/>
                </a:cubicBezTo>
                <a:cubicBezTo>
                  <a:pt x="832607" y="293967"/>
                  <a:pt x="814047" y="266123"/>
                  <a:pt x="810322" y="260536"/>
                </a:cubicBezTo>
                <a:cubicBezTo>
                  <a:pt x="807844" y="256819"/>
                  <a:pt x="806605" y="251863"/>
                  <a:pt x="802888" y="249385"/>
                </a:cubicBezTo>
                <a:lnTo>
                  <a:pt x="791737" y="241951"/>
                </a:lnTo>
                <a:cubicBezTo>
                  <a:pt x="785714" y="229907"/>
                  <a:pt x="780267" y="217164"/>
                  <a:pt x="769434" y="208497"/>
                </a:cubicBezTo>
                <a:cubicBezTo>
                  <a:pt x="765946" y="205706"/>
                  <a:pt x="762000" y="203541"/>
                  <a:pt x="758283" y="201063"/>
                </a:cubicBezTo>
                <a:cubicBezTo>
                  <a:pt x="751047" y="179355"/>
                  <a:pt x="760227" y="199290"/>
                  <a:pt x="743415" y="182478"/>
                </a:cubicBezTo>
                <a:cubicBezTo>
                  <a:pt x="739034" y="178097"/>
                  <a:pt x="736379" y="172240"/>
                  <a:pt x="732263" y="167610"/>
                </a:cubicBezTo>
                <a:cubicBezTo>
                  <a:pt x="726442" y="161062"/>
                  <a:pt x="718538" y="156314"/>
                  <a:pt x="713678" y="149024"/>
                </a:cubicBezTo>
                <a:cubicBezTo>
                  <a:pt x="708722" y="141590"/>
                  <a:pt x="705128" y="133040"/>
                  <a:pt x="698810" y="126722"/>
                </a:cubicBezTo>
                <a:cubicBezTo>
                  <a:pt x="692615" y="120527"/>
                  <a:pt x="684142" y="115973"/>
                  <a:pt x="680224" y="108136"/>
                </a:cubicBezTo>
                <a:cubicBezTo>
                  <a:pt x="670792" y="89272"/>
                  <a:pt x="677400" y="96342"/>
                  <a:pt x="661639" y="85834"/>
                </a:cubicBezTo>
                <a:cubicBezTo>
                  <a:pt x="654402" y="64124"/>
                  <a:pt x="663584" y="84063"/>
                  <a:pt x="646771" y="67249"/>
                </a:cubicBezTo>
                <a:cubicBezTo>
                  <a:pt x="629958" y="50435"/>
                  <a:pt x="649895" y="59616"/>
                  <a:pt x="628185" y="52380"/>
                </a:cubicBezTo>
                <a:cubicBezTo>
                  <a:pt x="615653" y="33582"/>
                  <a:pt x="627554" y="46489"/>
                  <a:pt x="609600" y="37512"/>
                </a:cubicBezTo>
                <a:cubicBezTo>
                  <a:pt x="605604" y="35514"/>
                  <a:pt x="602531" y="31892"/>
                  <a:pt x="598449" y="30078"/>
                </a:cubicBezTo>
                <a:cubicBezTo>
                  <a:pt x="591288" y="26895"/>
                  <a:pt x="576146" y="22644"/>
                  <a:pt x="576146" y="22644"/>
                </a:cubicBezTo>
                <a:cubicBezTo>
                  <a:pt x="572429" y="20166"/>
                  <a:pt x="569077" y="17024"/>
                  <a:pt x="564995" y="15210"/>
                </a:cubicBezTo>
                <a:cubicBezTo>
                  <a:pt x="557834" y="12027"/>
                  <a:pt x="550127" y="10253"/>
                  <a:pt x="542693" y="7775"/>
                </a:cubicBezTo>
                <a:cubicBezTo>
                  <a:pt x="516264" y="-1035"/>
                  <a:pt x="507381" y="-279"/>
                  <a:pt x="494371" y="341"/>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716751" y="4295161"/>
            <a:ext cx="1813932" cy="1882615"/>
          </a:xfrm>
          <a:custGeom>
            <a:avLst/>
            <a:gdLst>
              <a:gd name="connsiteX0" fmla="*/ 802888 w 1813932"/>
              <a:gd name="connsiteY0" fmla="*/ 5493 h 1882615"/>
              <a:gd name="connsiteX1" fmla="*/ 765717 w 1813932"/>
              <a:gd name="connsiteY1" fmla="*/ 9210 h 1882615"/>
              <a:gd name="connsiteX2" fmla="*/ 706244 w 1813932"/>
              <a:gd name="connsiteY2" fmla="*/ 16644 h 1882615"/>
              <a:gd name="connsiteX3" fmla="*/ 635620 w 1813932"/>
              <a:gd name="connsiteY3" fmla="*/ 20361 h 1882615"/>
              <a:gd name="connsiteX4" fmla="*/ 617034 w 1813932"/>
              <a:gd name="connsiteY4" fmla="*/ 24078 h 1882615"/>
              <a:gd name="connsiteX5" fmla="*/ 583581 w 1813932"/>
              <a:gd name="connsiteY5" fmla="*/ 27795 h 1882615"/>
              <a:gd name="connsiteX6" fmla="*/ 557561 w 1813932"/>
              <a:gd name="connsiteY6" fmla="*/ 31512 h 1882615"/>
              <a:gd name="connsiteX7" fmla="*/ 546410 w 1813932"/>
              <a:gd name="connsiteY7" fmla="*/ 35229 h 1882615"/>
              <a:gd name="connsiteX8" fmla="*/ 509239 w 1813932"/>
              <a:gd name="connsiteY8" fmla="*/ 42663 h 1882615"/>
              <a:gd name="connsiteX9" fmla="*/ 486937 w 1813932"/>
              <a:gd name="connsiteY9" fmla="*/ 50098 h 1882615"/>
              <a:gd name="connsiteX10" fmla="*/ 472069 w 1813932"/>
              <a:gd name="connsiteY10" fmla="*/ 57532 h 1882615"/>
              <a:gd name="connsiteX11" fmla="*/ 457200 w 1813932"/>
              <a:gd name="connsiteY11" fmla="*/ 61249 h 1882615"/>
              <a:gd name="connsiteX12" fmla="*/ 423747 w 1813932"/>
              <a:gd name="connsiteY12" fmla="*/ 72400 h 1882615"/>
              <a:gd name="connsiteX13" fmla="*/ 412595 w 1813932"/>
              <a:gd name="connsiteY13" fmla="*/ 76117 h 1882615"/>
              <a:gd name="connsiteX14" fmla="*/ 390293 w 1813932"/>
              <a:gd name="connsiteY14" fmla="*/ 87268 h 1882615"/>
              <a:gd name="connsiteX15" fmla="*/ 367990 w 1813932"/>
              <a:gd name="connsiteY15" fmla="*/ 98419 h 1882615"/>
              <a:gd name="connsiteX16" fmla="*/ 356839 w 1813932"/>
              <a:gd name="connsiteY16" fmla="*/ 105854 h 1882615"/>
              <a:gd name="connsiteX17" fmla="*/ 345688 w 1813932"/>
              <a:gd name="connsiteY17" fmla="*/ 117005 h 1882615"/>
              <a:gd name="connsiteX18" fmla="*/ 334537 w 1813932"/>
              <a:gd name="connsiteY18" fmla="*/ 120722 h 1882615"/>
              <a:gd name="connsiteX19" fmla="*/ 315951 w 1813932"/>
              <a:gd name="connsiteY19" fmla="*/ 139307 h 1882615"/>
              <a:gd name="connsiteX20" fmla="*/ 297366 w 1813932"/>
              <a:gd name="connsiteY20" fmla="*/ 154176 h 1882615"/>
              <a:gd name="connsiteX21" fmla="*/ 286215 w 1813932"/>
              <a:gd name="connsiteY21" fmla="*/ 161610 h 1882615"/>
              <a:gd name="connsiteX22" fmla="*/ 260195 w 1813932"/>
              <a:gd name="connsiteY22" fmla="*/ 187629 h 1882615"/>
              <a:gd name="connsiteX23" fmla="*/ 245327 w 1813932"/>
              <a:gd name="connsiteY23" fmla="*/ 198780 h 1882615"/>
              <a:gd name="connsiteX24" fmla="*/ 230459 w 1813932"/>
              <a:gd name="connsiteY24" fmla="*/ 217366 h 1882615"/>
              <a:gd name="connsiteX25" fmla="*/ 219308 w 1813932"/>
              <a:gd name="connsiteY25" fmla="*/ 224800 h 1882615"/>
              <a:gd name="connsiteX26" fmla="*/ 211873 w 1813932"/>
              <a:gd name="connsiteY26" fmla="*/ 235951 h 1882615"/>
              <a:gd name="connsiteX27" fmla="*/ 200722 w 1813932"/>
              <a:gd name="connsiteY27" fmla="*/ 247102 h 1882615"/>
              <a:gd name="connsiteX28" fmla="*/ 185854 w 1813932"/>
              <a:gd name="connsiteY28" fmla="*/ 265688 h 1882615"/>
              <a:gd name="connsiteX29" fmla="*/ 182137 w 1813932"/>
              <a:gd name="connsiteY29" fmla="*/ 276839 h 1882615"/>
              <a:gd name="connsiteX30" fmla="*/ 167269 w 1813932"/>
              <a:gd name="connsiteY30" fmla="*/ 299141 h 1882615"/>
              <a:gd name="connsiteX31" fmla="*/ 148683 w 1813932"/>
              <a:gd name="connsiteY31" fmla="*/ 321444 h 1882615"/>
              <a:gd name="connsiteX32" fmla="*/ 133815 w 1813932"/>
              <a:gd name="connsiteY32" fmla="*/ 343746 h 1882615"/>
              <a:gd name="connsiteX33" fmla="*/ 130098 w 1813932"/>
              <a:gd name="connsiteY33" fmla="*/ 354898 h 1882615"/>
              <a:gd name="connsiteX34" fmla="*/ 115229 w 1813932"/>
              <a:gd name="connsiteY34" fmla="*/ 380917 h 1882615"/>
              <a:gd name="connsiteX35" fmla="*/ 107795 w 1813932"/>
              <a:gd name="connsiteY35" fmla="*/ 406937 h 1882615"/>
              <a:gd name="connsiteX36" fmla="*/ 104078 w 1813932"/>
              <a:gd name="connsiteY36" fmla="*/ 421805 h 1882615"/>
              <a:gd name="connsiteX37" fmla="*/ 96644 w 1813932"/>
              <a:gd name="connsiteY37" fmla="*/ 444107 h 1882615"/>
              <a:gd name="connsiteX38" fmla="*/ 89210 w 1813932"/>
              <a:gd name="connsiteY38" fmla="*/ 473844 h 1882615"/>
              <a:gd name="connsiteX39" fmla="*/ 78059 w 1813932"/>
              <a:gd name="connsiteY39" fmla="*/ 507298 h 1882615"/>
              <a:gd name="connsiteX40" fmla="*/ 74342 w 1813932"/>
              <a:gd name="connsiteY40" fmla="*/ 518449 h 1882615"/>
              <a:gd name="connsiteX41" fmla="*/ 70625 w 1813932"/>
              <a:gd name="connsiteY41" fmla="*/ 529600 h 1882615"/>
              <a:gd name="connsiteX42" fmla="*/ 63190 w 1813932"/>
              <a:gd name="connsiteY42" fmla="*/ 563054 h 1882615"/>
              <a:gd name="connsiteX43" fmla="*/ 59473 w 1813932"/>
              <a:gd name="connsiteY43" fmla="*/ 589073 h 1882615"/>
              <a:gd name="connsiteX44" fmla="*/ 55756 w 1813932"/>
              <a:gd name="connsiteY44" fmla="*/ 603941 h 1882615"/>
              <a:gd name="connsiteX45" fmla="*/ 48322 w 1813932"/>
              <a:gd name="connsiteY45" fmla="*/ 652263 h 1882615"/>
              <a:gd name="connsiteX46" fmla="*/ 40888 w 1813932"/>
              <a:gd name="connsiteY46" fmla="*/ 708019 h 1882615"/>
              <a:gd name="connsiteX47" fmla="*/ 37171 w 1813932"/>
              <a:gd name="connsiteY47" fmla="*/ 722888 h 1882615"/>
              <a:gd name="connsiteX48" fmla="*/ 33454 w 1813932"/>
              <a:gd name="connsiteY48" fmla="*/ 752624 h 1882615"/>
              <a:gd name="connsiteX49" fmla="*/ 29737 w 1813932"/>
              <a:gd name="connsiteY49" fmla="*/ 774927 h 1882615"/>
              <a:gd name="connsiteX50" fmla="*/ 22303 w 1813932"/>
              <a:gd name="connsiteY50" fmla="*/ 856702 h 1882615"/>
              <a:gd name="connsiteX51" fmla="*/ 18586 w 1813932"/>
              <a:gd name="connsiteY51" fmla="*/ 875288 h 1882615"/>
              <a:gd name="connsiteX52" fmla="*/ 14869 w 1813932"/>
              <a:gd name="connsiteY52" fmla="*/ 886439 h 1882615"/>
              <a:gd name="connsiteX53" fmla="*/ 11151 w 1813932"/>
              <a:gd name="connsiteY53" fmla="*/ 901307 h 1882615"/>
              <a:gd name="connsiteX54" fmla="*/ 3717 w 1813932"/>
              <a:gd name="connsiteY54" fmla="*/ 983083 h 1882615"/>
              <a:gd name="connsiteX55" fmla="*/ 0 w 1813932"/>
              <a:gd name="connsiteY55" fmla="*/ 1012819 h 1882615"/>
              <a:gd name="connsiteX56" fmla="*/ 3717 w 1813932"/>
              <a:gd name="connsiteY56" fmla="*/ 1246995 h 1882615"/>
              <a:gd name="connsiteX57" fmla="*/ 11151 w 1813932"/>
              <a:gd name="connsiteY57" fmla="*/ 1280449 h 1882615"/>
              <a:gd name="connsiteX58" fmla="*/ 22303 w 1813932"/>
              <a:gd name="connsiteY58" fmla="*/ 1328771 h 1882615"/>
              <a:gd name="connsiteX59" fmla="*/ 37171 w 1813932"/>
              <a:gd name="connsiteY59" fmla="*/ 1351073 h 1882615"/>
              <a:gd name="connsiteX60" fmla="*/ 40888 w 1813932"/>
              <a:gd name="connsiteY60" fmla="*/ 1362224 h 1882615"/>
              <a:gd name="connsiteX61" fmla="*/ 55756 w 1813932"/>
              <a:gd name="connsiteY61" fmla="*/ 1384527 h 1882615"/>
              <a:gd name="connsiteX62" fmla="*/ 63190 w 1813932"/>
              <a:gd name="connsiteY62" fmla="*/ 1395678 h 1882615"/>
              <a:gd name="connsiteX63" fmla="*/ 70625 w 1813932"/>
              <a:gd name="connsiteY63" fmla="*/ 1403112 h 1882615"/>
              <a:gd name="connsiteX64" fmla="*/ 85493 w 1813932"/>
              <a:gd name="connsiteY64" fmla="*/ 1425415 h 1882615"/>
              <a:gd name="connsiteX65" fmla="*/ 92927 w 1813932"/>
              <a:gd name="connsiteY65" fmla="*/ 1436566 h 1882615"/>
              <a:gd name="connsiteX66" fmla="*/ 100361 w 1813932"/>
              <a:gd name="connsiteY66" fmla="*/ 1447717 h 1882615"/>
              <a:gd name="connsiteX67" fmla="*/ 111512 w 1813932"/>
              <a:gd name="connsiteY67" fmla="*/ 1458868 h 1882615"/>
              <a:gd name="connsiteX68" fmla="*/ 118947 w 1813932"/>
              <a:gd name="connsiteY68" fmla="*/ 1473737 h 1882615"/>
              <a:gd name="connsiteX69" fmla="*/ 130098 w 1813932"/>
              <a:gd name="connsiteY69" fmla="*/ 1481171 h 1882615"/>
              <a:gd name="connsiteX70" fmla="*/ 141249 w 1813932"/>
              <a:gd name="connsiteY70" fmla="*/ 1492322 h 1882615"/>
              <a:gd name="connsiteX71" fmla="*/ 163551 w 1813932"/>
              <a:gd name="connsiteY71" fmla="*/ 1522059 h 1882615"/>
              <a:gd name="connsiteX72" fmla="*/ 167269 w 1813932"/>
              <a:gd name="connsiteY72" fmla="*/ 1533210 h 1882615"/>
              <a:gd name="connsiteX73" fmla="*/ 189571 w 1813932"/>
              <a:gd name="connsiteY73" fmla="*/ 1566663 h 1882615"/>
              <a:gd name="connsiteX74" fmla="*/ 204439 w 1813932"/>
              <a:gd name="connsiteY74" fmla="*/ 1588966 h 1882615"/>
              <a:gd name="connsiteX75" fmla="*/ 211873 w 1813932"/>
              <a:gd name="connsiteY75" fmla="*/ 1600117 h 1882615"/>
              <a:gd name="connsiteX76" fmla="*/ 234176 w 1813932"/>
              <a:gd name="connsiteY76" fmla="*/ 1618702 h 1882615"/>
              <a:gd name="connsiteX77" fmla="*/ 249044 w 1813932"/>
              <a:gd name="connsiteY77" fmla="*/ 1644722 h 1882615"/>
              <a:gd name="connsiteX78" fmla="*/ 260195 w 1813932"/>
              <a:gd name="connsiteY78" fmla="*/ 1652156 h 1882615"/>
              <a:gd name="connsiteX79" fmla="*/ 275064 w 1813932"/>
              <a:gd name="connsiteY79" fmla="*/ 1667024 h 1882615"/>
              <a:gd name="connsiteX80" fmla="*/ 286215 w 1813932"/>
              <a:gd name="connsiteY80" fmla="*/ 1674459 h 1882615"/>
              <a:gd name="connsiteX81" fmla="*/ 308517 w 1813932"/>
              <a:gd name="connsiteY81" fmla="*/ 1693044 h 1882615"/>
              <a:gd name="connsiteX82" fmla="*/ 315951 w 1813932"/>
              <a:gd name="connsiteY82" fmla="*/ 1704195 h 1882615"/>
              <a:gd name="connsiteX83" fmla="*/ 338254 w 1813932"/>
              <a:gd name="connsiteY83" fmla="*/ 1715346 h 1882615"/>
              <a:gd name="connsiteX84" fmla="*/ 345688 w 1813932"/>
              <a:gd name="connsiteY84" fmla="*/ 1730215 h 1882615"/>
              <a:gd name="connsiteX85" fmla="*/ 356839 w 1813932"/>
              <a:gd name="connsiteY85" fmla="*/ 1733932 h 1882615"/>
              <a:gd name="connsiteX86" fmla="*/ 360556 w 1813932"/>
              <a:gd name="connsiteY86" fmla="*/ 1745083 h 1882615"/>
              <a:gd name="connsiteX87" fmla="*/ 371708 w 1813932"/>
              <a:gd name="connsiteY87" fmla="*/ 1752517 h 1882615"/>
              <a:gd name="connsiteX88" fmla="*/ 386576 w 1813932"/>
              <a:gd name="connsiteY88" fmla="*/ 1763668 h 1882615"/>
              <a:gd name="connsiteX89" fmla="*/ 397727 w 1813932"/>
              <a:gd name="connsiteY89" fmla="*/ 1774819 h 1882615"/>
              <a:gd name="connsiteX90" fmla="*/ 408878 w 1813932"/>
              <a:gd name="connsiteY90" fmla="*/ 1778537 h 1882615"/>
              <a:gd name="connsiteX91" fmla="*/ 420029 w 1813932"/>
              <a:gd name="connsiteY91" fmla="*/ 1785971 h 1882615"/>
              <a:gd name="connsiteX92" fmla="*/ 446049 w 1813932"/>
              <a:gd name="connsiteY92" fmla="*/ 1804556 h 1882615"/>
              <a:gd name="connsiteX93" fmla="*/ 468351 w 1813932"/>
              <a:gd name="connsiteY93" fmla="*/ 1811990 h 1882615"/>
              <a:gd name="connsiteX94" fmla="*/ 483220 w 1813932"/>
              <a:gd name="connsiteY94" fmla="*/ 1826859 h 1882615"/>
              <a:gd name="connsiteX95" fmla="*/ 505522 w 1813932"/>
              <a:gd name="connsiteY95" fmla="*/ 1838010 h 1882615"/>
              <a:gd name="connsiteX96" fmla="*/ 516673 w 1813932"/>
              <a:gd name="connsiteY96" fmla="*/ 1841727 h 1882615"/>
              <a:gd name="connsiteX97" fmla="*/ 527825 w 1813932"/>
              <a:gd name="connsiteY97" fmla="*/ 1849161 h 1882615"/>
              <a:gd name="connsiteX98" fmla="*/ 550127 w 1813932"/>
              <a:gd name="connsiteY98" fmla="*/ 1856595 h 1882615"/>
              <a:gd name="connsiteX99" fmla="*/ 561278 w 1813932"/>
              <a:gd name="connsiteY99" fmla="*/ 1860312 h 1882615"/>
              <a:gd name="connsiteX100" fmla="*/ 576147 w 1813932"/>
              <a:gd name="connsiteY100" fmla="*/ 1864029 h 1882615"/>
              <a:gd name="connsiteX101" fmla="*/ 598449 w 1813932"/>
              <a:gd name="connsiteY101" fmla="*/ 1871463 h 1882615"/>
              <a:gd name="connsiteX102" fmla="*/ 617034 w 1813932"/>
              <a:gd name="connsiteY102" fmla="*/ 1875180 h 1882615"/>
              <a:gd name="connsiteX103" fmla="*/ 687659 w 1813932"/>
              <a:gd name="connsiteY103" fmla="*/ 1882615 h 1882615"/>
              <a:gd name="connsiteX104" fmla="*/ 791737 w 1813932"/>
              <a:gd name="connsiteY104" fmla="*/ 1878898 h 1882615"/>
              <a:gd name="connsiteX105" fmla="*/ 851210 w 1813932"/>
              <a:gd name="connsiteY105" fmla="*/ 1871463 h 1882615"/>
              <a:gd name="connsiteX106" fmla="*/ 888381 w 1813932"/>
              <a:gd name="connsiteY106" fmla="*/ 1867746 h 1882615"/>
              <a:gd name="connsiteX107" fmla="*/ 914400 w 1813932"/>
              <a:gd name="connsiteY107" fmla="*/ 1860312 h 1882615"/>
              <a:gd name="connsiteX108" fmla="*/ 947854 w 1813932"/>
              <a:gd name="connsiteY108" fmla="*/ 1849161 h 1882615"/>
              <a:gd name="connsiteX109" fmla="*/ 959005 w 1813932"/>
              <a:gd name="connsiteY109" fmla="*/ 1845444 h 1882615"/>
              <a:gd name="connsiteX110" fmla="*/ 988742 w 1813932"/>
              <a:gd name="connsiteY110" fmla="*/ 1838010 h 1882615"/>
              <a:gd name="connsiteX111" fmla="*/ 1003610 w 1813932"/>
              <a:gd name="connsiteY111" fmla="*/ 1834293 h 1882615"/>
              <a:gd name="connsiteX112" fmla="*/ 1037064 w 1813932"/>
              <a:gd name="connsiteY112" fmla="*/ 1823141 h 1882615"/>
              <a:gd name="connsiteX113" fmla="*/ 1048215 w 1813932"/>
              <a:gd name="connsiteY113" fmla="*/ 1819424 h 1882615"/>
              <a:gd name="connsiteX114" fmla="*/ 1059366 w 1813932"/>
              <a:gd name="connsiteY114" fmla="*/ 1815707 h 1882615"/>
              <a:gd name="connsiteX115" fmla="*/ 1070517 w 1813932"/>
              <a:gd name="connsiteY115" fmla="*/ 1808273 h 1882615"/>
              <a:gd name="connsiteX116" fmla="*/ 1089103 w 1813932"/>
              <a:gd name="connsiteY116" fmla="*/ 1804556 h 1882615"/>
              <a:gd name="connsiteX117" fmla="*/ 1111405 w 1813932"/>
              <a:gd name="connsiteY117" fmla="*/ 1797122 h 1882615"/>
              <a:gd name="connsiteX118" fmla="*/ 1122556 w 1813932"/>
              <a:gd name="connsiteY118" fmla="*/ 1793405 h 1882615"/>
              <a:gd name="connsiteX119" fmla="*/ 1137425 w 1813932"/>
              <a:gd name="connsiteY119" fmla="*/ 1789688 h 1882615"/>
              <a:gd name="connsiteX120" fmla="*/ 1159727 w 1813932"/>
              <a:gd name="connsiteY120" fmla="*/ 1782254 h 1882615"/>
              <a:gd name="connsiteX121" fmla="*/ 1170878 w 1813932"/>
              <a:gd name="connsiteY121" fmla="*/ 1774819 h 1882615"/>
              <a:gd name="connsiteX122" fmla="*/ 1182029 w 1813932"/>
              <a:gd name="connsiteY122" fmla="*/ 1771102 h 1882615"/>
              <a:gd name="connsiteX123" fmla="*/ 1189464 w 1813932"/>
              <a:gd name="connsiteY123" fmla="*/ 1763668 h 1882615"/>
              <a:gd name="connsiteX124" fmla="*/ 1200615 w 1813932"/>
              <a:gd name="connsiteY124" fmla="*/ 1759951 h 1882615"/>
              <a:gd name="connsiteX125" fmla="*/ 1211766 w 1813932"/>
              <a:gd name="connsiteY125" fmla="*/ 1752517 h 1882615"/>
              <a:gd name="connsiteX126" fmla="*/ 1222917 w 1813932"/>
              <a:gd name="connsiteY126" fmla="*/ 1748800 h 1882615"/>
              <a:gd name="connsiteX127" fmla="*/ 1234069 w 1813932"/>
              <a:gd name="connsiteY127" fmla="*/ 1741366 h 1882615"/>
              <a:gd name="connsiteX128" fmla="*/ 1245220 w 1813932"/>
              <a:gd name="connsiteY128" fmla="*/ 1737649 h 1882615"/>
              <a:gd name="connsiteX129" fmla="*/ 1267522 w 1813932"/>
              <a:gd name="connsiteY129" fmla="*/ 1726498 h 1882615"/>
              <a:gd name="connsiteX130" fmla="*/ 1289825 w 1813932"/>
              <a:gd name="connsiteY130" fmla="*/ 1715346 h 1882615"/>
              <a:gd name="connsiteX131" fmla="*/ 1300976 w 1813932"/>
              <a:gd name="connsiteY131" fmla="*/ 1707912 h 1882615"/>
              <a:gd name="connsiteX132" fmla="*/ 1323278 w 1813932"/>
              <a:gd name="connsiteY132" fmla="*/ 1700478 h 1882615"/>
              <a:gd name="connsiteX133" fmla="*/ 1334429 w 1813932"/>
              <a:gd name="connsiteY133" fmla="*/ 1696761 h 1882615"/>
              <a:gd name="connsiteX134" fmla="*/ 1364166 w 1813932"/>
              <a:gd name="connsiteY134" fmla="*/ 1681893 h 1882615"/>
              <a:gd name="connsiteX135" fmla="*/ 1375317 w 1813932"/>
              <a:gd name="connsiteY135" fmla="*/ 1678176 h 1882615"/>
              <a:gd name="connsiteX136" fmla="*/ 1408771 w 1813932"/>
              <a:gd name="connsiteY136" fmla="*/ 1663307 h 1882615"/>
              <a:gd name="connsiteX137" fmla="*/ 1434790 w 1813932"/>
              <a:gd name="connsiteY137" fmla="*/ 1655873 h 1882615"/>
              <a:gd name="connsiteX138" fmla="*/ 1445942 w 1813932"/>
              <a:gd name="connsiteY138" fmla="*/ 1648439 h 1882615"/>
              <a:gd name="connsiteX139" fmla="*/ 1479395 w 1813932"/>
              <a:gd name="connsiteY139" fmla="*/ 1637288 h 1882615"/>
              <a:gd name="connsiteX140" fmla="*/ 1501698 w 1813932"/>
              <a:gd name="connsiteY140" fmla="*/ 1622419 h 1882615"/>
              <a:gd name="connsiteX141" fmla="*/ 1512849 w 1813932"/>
              <a:gd name="connsiteY141" fmla="*/ 1614985 h 1882615"/>
              <a:gd name="connsiteX142" fmla="*/ 1535151 w 1813932"/>
              <a:gd name="connsiteY142" fmla="*/ 1603834 h 1882615"/>
              <a:gd name="connsiteX143" fmla="*/ 1546303 w 1813932"/>
              <a:gd name="connsiteY143" fmla="*/ 1600117 h 1882615"/>
              <a:gd name="connsiteX144" fmla="*/ 1568605 w 1813932"/>
              <a:gd name="connsiteY144" fmla="*/ 1588966 h 1882615"/>
              <a:gd name="connsiteX145" fmla="*/ 1590908 w 1813932"/>
              <a:gd name="connsiteY145" fmla="*/ 1570380 h 1882615"/>
              <a:gd name="connsiteX146" fmla="*/ 1613210 w 1813932"/>
              <a:gd name="connsiteY146" fmla="*/ 1555512 h 1882615"/>
              <a:gd name="connsiteX147" fmla="*/ 1616927 w 1813932"/>
              <a:gd name="connsiteY147" fmla="*/ 1544361 h 1882615"/>
              <a:gd name="connsiteX148" fmla="*/ 1639229 w 1813932"/>
              <a:gd name="connsiteY148" fmla="*/ 1522059 h 1882615"/>
              <a:gd name="connsiteX149" fmla="*/ 1657815 w 1813932"/>
              <a:gd name="connsiteY149" fmla="*/ 1499756 h 1882615"/>
              <a:gd name="connsiteX150" fmla="*/ 1665249 w 1813932"/>
              <a:gd name="connsiteY150" fmla="*/ 1484888 h 1882615"/>
              <a:gd name="connsiteX151" fmla="*/ 1683834 w 1813932"/>
              <a:gd name="connsiteY151" fmla="*/ 1466302 h 1882615"/>
              <a:gd name="connsiteX152" fmla="*/ 1694986 w 1813932"/>
              <a:gd name="connsiteY152" fmla="*/ 1444000 h 1882615"/>
              <a:gd name="connsiteX153" fmla="*/ 1702420 w 1813932"/>
              <a:gd name="connsiteY153" fmla="*/ 1421698 h 1882615"/>
              <a:gd name="connsiteX154" fmla="*/ 1713571 w 1813932"/>
              <a:gd name="connsiteY154" fmla="*/ 1399395 h 1882615"/>
              <a:gd name="connsiteX155" fmla="*/ 1721005 w 1813932"/>
              <a:gd name="connsiteY155" fmla="*/ 1388244 h 1882615"/>
              <a:gd name="connsiteX156" fmla="*/ 1728439 w 1813932"/>
              <a:gd name="connsiteY156" fmla="*/ 1365941 h 1882615"/>
              <a:gd name="connsiteX157" fmla="*/ 1732156 w 1813932"/>
              <a:gd name="connsiteY157" fmla="*/ 1354790 h 1882615"/>
              <a:gd name="connsiteX158" fmla="*/ 1739590 w 1813932"/>
              <a:gd name="connsiteY158" fmla="*/ 1343639 h 1882615"/>
              <a:gd name="connsiteX159" fmla="*/ 1750742 w 1813932"/>
              <a:gd name="connsiteY159" fmla="*/ 1310185 h 1882615"/>
              <a:gd name="connsiteX160" fmla="*/ 1754459 w 1813932"/>
              <a:gd name="connsiteY160" fmla="*/ 1299034 h 1882615"/>
              <a:gd name="connsiteX161" fmla="*/ 1758176 w 1813932"/>
              <a:gd name="connsiteY161" fmla="*/ 1287883 h 1882615"/>
              <a:gd name="connsiteX162" fmla="*/ 1761893 w 1813932"/>
              <a:gd name="connsiteY162" fmla="*/ 1273015 h 1882615"/>
              <a:gd name="connsiteX163" fmla="*/ 1776761 w 1813932"/>
              <a:gd name="connsiteY163" fmla="*/ 1239561 h 1882615"/>
              <a:gd name="connsiteX164" fmla="*/ 1780478 w 1813932"/>
              <a:gd name="connsiteY164" fmla="*/ 1224693 h 1882615"/>
              <a:gd name="connsiteX165" fmla="*/ 1787912 w 1813932"/>
              <a:gd name="connsiteY165" fmla="*/ 1183805 h 1882615"/>
              <a:gd name="connsiteX166" fmla="*/ 1791629 w 1813932"/>
              <a:gd name="connsiteY166" fmla="*/ 1154068 h 1882615"/>
              <a:gd name="connsiteX167" fmla="*/ 1799064 w 1813932"/>
              <a:gd name="connsiteY167" fmla="*/ 1057424 h 1882615"/>
              <a:gd name="connsiteX168" fmla="*/ 1802781 w 1813932"/>
              <a:gd name="connsiteY168" fmla="*/ 1042556 h 1882615"/>
              <a:gd name="connsiteX169" fmla="*/ 1806498 w 1813932"/>
              <a:gd name="connsiteY169" fmla="*/ 1009102 h 1882615"/>
              <a:gd name="connsiteX170" fmla="*/ 1810215 w 1813932"/>
              <a:gd name="connsiteY170" fmla="*/ 986800 h 1882615"/>
              <a:gd name="connsiteX171" fmla="*/ 1813932 w 1813932"/>
              <a:gd name="connsiteY171" fmla="*/ 879005 h 1882615"/>
              <a:gd name="connsiteX172" fmla="*/ 1810215 w 1813932"/>
              <a:gd name="connsiteY172" fmla="*/ 808380 h 1882615"/>
              <a:gd name="connsiteX173" fmla="*/ 1802781 w 1813932"/>
              <a:gd name="connsiteY173" fmla="*/ 774927 h 1882615"/>
              <a:gd name="connsiteX174" fmla="*/ 1795347 w 1813932"/>
              <a:gd name="connsiteY174" fmla="*/ 752624 h 1882615"/>
              <a:gd name="connsiteX175" fmla="*/ 1787912 w 1813932"/>
              <a:gd name="connsiteY175" fmla="*/ 741473 h 1882615"/>
              <a:gd name="connsiteX176" fmla="*/ 1780478 w 1813932"/>
              <a:gd name="connsiteY176" fmla="*/ 715454 h 1882615"/>
              <a:gd name="connsiteX177" fmla="*/ 1773044 w 1813932"/>
              <a:gd name="connsiteY177" fmla="*/ 708019 h 1882615"/>
              <a:gd name="connsiteX178" fmla="*/ 1769327 w 1813932"/>
              <a:gd name="connsiteY178" fmla="*/ 682000 h 1882615"/>
              <a:gd name="connsiteX179" fmla="*/ 1765610 w 1813932"/>
              <a:gd name="connsiteY179" fmla="*/ 670849 h 1882615"/>
              <a:gd name="connsiteX180" fmla="*/ 1758176 w 1813932"/>
              <a:gd name="connsiteY180" fmla="*/ 641112 h 1882615"/>
              <a:gd name="connsiteX181" fmla="*/ 1750742 w 1813932"/>
              <a:gd name="connsiteY181" fmla="*/ 615093 h 1882615"/>
              <a:gd name="connsiteX182" fmla="*/ 1743308 w 1813932"/>
              <a:gd name="connsiteY182" fmla="*/ 603941 h 1882615"/>
              <a:gd name="connsiteX183" fmla="*/ 1732156 w 1813932"/>
              <a:gd name="connsiteY183" fmla="*/ 577922 h 1882615"/>
              <a:gd name="connsiteX184" fmla="*/ 1724722 w 1813932"/>
              <a:gd name="connsiteY184" fmla="*/ 551902 h 1882615"/>
              <a:gd name="connsiteX185" fmla="*/ 1717288 w 1813932"/>
              <a:gd name="connsiteY185" fmla="*/ 537034 h 1882615"/>
              <a:gd name="connsiteX186" fmla="*/ 1706137 w 1813932"/>
              <a:gd name="connsiteY186" fmla="*/ 514732 h 1882615"/>
              <a:gd name="connsiteX187" fmla="*/ 1694986 w 1813932"/>
              <a:gd name="connsiteY187" fmla="*/ 492429 h 1882615"/>
              <a:gd name="connsiteX188" fmla="*/ 1691269 w 1813932"/>
              <a:gd name="connsiteY188" fmla="*/ 481278 h 1882615"/>
              <a:gd name="connsiteX189" fmla="*/ 1683834 w 1813932"/>
              <a:gd name="connsiteY189" fmla="*/ 473844 h 1882615"/>
              <a:gd name="connsiteX190" fmla="*/ 1665249 w 1813932"/>
              <a:gd name="connsiteY190" fmla="*/ 451541 h 1882615"/>
              <a:gd name="connsiteX191" fmla="*/ 1654098 w 1813932"/>
              <a:gd name="connsiteY191" fmla="*/ 444107 h 1882615"/>
              <a:gd name="connsiteX192" fmla="*/ 1646664 w 1813932"/>
              <a:gd name="connsiteY192" fmla="*/ 432956 h 1882615"/>
              <a:gd name="connsiteX193" fmla="*/ 1635512 w 1813932"/>
              <a:gd name="connsiteY193" fmla="*/ 421805 h 1882615"/>
              <a:gd name="connsiteX194" fmla="*/ 1624361 w 1813932"/>
              <a:gd name="connsiteY194" fmla="*/ 403219 h 1882615"/>
              <a:gd name="connsiteX195" fmla="*/ 1613210 w 1813932"/>
              <a:gd name="connsiteY195" fmla="*/ 380917 h 1882615"/>
              <a:gd name="connsiteX196" fmla="*/ 1609493 w 1813932"/>
              <a:gd name="connsiteY196" fmla="*/ 369766 h 1882615"/>
              <a:gd name="connsiteX197" fmla="*/ 1587190 w 1813932"/>
              <a:gd name="connsiteY197" fmla="*/ 354898 h 1882615"/>
              <a:gd name="connsiteX198" fmla="*/ 1568605 w 1813932"/>
              <a:gd name="connsiteY198" fmla="*/ 336312 h 1882615"/>
              <a:gd name="connsiteX199" fmla="*/ 1546303 w 1813932"/>
              <a:gd name="connsiteY199" fmla="*/ 321444 h 1882615"/>
              <a:gd name="connsiteX200" fmla="*/ 1538869 w 1813932"/>
              <a:gd name="connsiteY200" fmla="*/ 310293 h 1882615"/>
              <a:gd name="connsiteX201" fmla="*/ 1527717 w 1813932"/>
              <a:gd name="connsiteY201" fmla="*/ 306576 h 1882615"/>
              <a:gd name="connsiteX202" fmla="*/ 1520283 w 1813932"/>
              <a:gd name="connsiteY202" fmla="*/ 299141 h 1882615"/>
              <a:gd name="connsiteX203" fmla="*/ 1509132 w 1813932"/>
              <a:gd name="connsiteY203" fmla="*/ 291707 h 1882615"/>
              <a:gd name="connsiteX204" fmla="*/ 1497981 w 1813932"/>
              <a:gd name="connsiteY204" fmla="*/ 280556 h 1882615"/>
              <a:gd name="connsiteX205" fmla="*/ 1475678 w 1813932"/>
              <a:gd name="connsiteY205" fmla="*/ 265688 h 1882615"/>
              <a:gd name="connsiteX206" fmla="*/ 1453376 w 1813932"/>
              <a:gd name="connsiteY206" fmla="*/ 250819 h 1882615"/>
              <a:gd name="connsiteX207" fmla="*/ 1442225 w 1813932"/>
              <a:gd name="connsiteY207" fmla="*/ 239668 h 1882615"/>
              <a:gd name="connsiteX208" fmla="*/ 1431073 w 1813932"/>
              <a:gd name="connsiteY208" fmla="*/ 235951 h 1882615"/>
              <a:gd name="connsiteX209" fmla="*/ 1416205 w 1813932"/>
              <a:gd name="connsiteY209" fmla="*/ 228517 h 1882615"/>
              <a:gd name="connsiteX210" fmla="*/ 1379034 w 1813932"/>
              <a:gd name="connsiteY210" fmla="*/ 213649 h 1882615"/>
              <a:gd name="connsiteX211" fmla="*/ 1345581 w 1813932"/>
              <a:gd name="connsiteY211" fmla="*/ 195063 h 1882615"/>
              <a:gd name="connsiteX212" fmla="*/ 1334429 w 1813932"/>
              <a:gd name="connsiteY212" fmla="*/ 191346 h 1882615"/>
              <a:gd name="connsiteX213" fmla="*/ 1323278 w 1813932"/>
              <a:gd name="connsiteY213" fmla="*/ 180195 h 1882615"/>
              <a:gd name="connsiteX214" fmla="*/ 1300976 w 1813932"/>
              <a:gd name="connsiteY214" fmla="*/ 165327 h 1882615"/>
              <a:gd name="connsiteX215" fmla="*/ 1271239 w 1813932"/>
              <a:gd name="connsiteY215" fmla="*/ 154176 h 1882615"/>
              <a:gd name="connsiteX216" fmla="*/ 1248937 w 1813932"/>
              <a:gd name="connsiteY216" fmla="*/ 146741 h 1882615"/>
              <a:gd name="connsiteX217" fmla="*/ 1237786 w 1813932"/>
              <a:gd name="connsiteY217" fmla="*/ 143024 h 1882615"/>
              <a:gd name="connsiteX218" fmla="*/ 1226634 w 1813932"/>
              <a:gd name="connsiteY218" fmla="*/ 131873 h 1882615"/>
              <a:gd name="connsiteX219" fmla="*/ 1215483 w 1813932"/>
              <a:gd name="connsiteY219" fmla="*/ 128156 h 1882615"/>
              <a:gd name="connsiteX220" fmla="*/ 1200615 w 1813932"/>
              <a:gd name="connsiteY220" fmla="*/ 120722 h 1882615"/>
              <a:gd name="connsiteX221" fmla="*/ 1182029 w 1813932"/>
              <a:gd name="connsiteY221" fmla="*/ 102137 h 1882615"/>
              <a:gd name="connsiteX222" fmla="*/ 1174595 w 1813932"/>
              <a:gd name="connsiteY222" fmla="*/ 94702 h 1882615"/>
              <a:gd name="connsiteX223" fmla="*/ 1163444 w 1813932"/>
              <a:gd name="connsiteY223" fmla="*/ 90985 h 1882615"/>
              <a:gd name="connsiteX224" fmla="*/ 1152293 w 1813932"/>
              <a:gd name="connsiteY224" fmla="*/ 83551 h 1882615"/>
              <a:gd name="connsiteX225" fmla="*/ 1141142 w 1813932"/>
              <a:gd name="connsiteY225" fmla="*/ 79834 h 1882615"/>
              <a:gd name="connsiteX226" fmla="*/ 1129990 w 1813932"/>
              <a:gd name="connsiteY226" fmla="*/ 72400 h 1882615"/>
              <a:gd name="connsiteX227" fmla="*/ 1107688 w 1813932"/>
              <a:gd name="connsiteY227" fmla="*/ 64966 h 1882615"/>
              <a:gd name="connsiteX228" fmla="*/ 1096537 w 1813932"/>
              <a:gd name="connsiteY228" fmla="*/ 61249 h 1882615"/>
              <a:gd name="connsiteX229" fmla="*/ 1085386 w 1813932"/>
              <a:gd name="connsiteY229" fmla="*/ 53815 h 1882615"/>
              <a:gd name="connsiteX230" fmla="*/ 1070517 w 1813932"/>
              <a:gd name="connsiteY230" fmla="*/ 50098 h 1882615"/>
              <a:gd name="connsiteX231" fmla="*/ 1059366 w 1813932"/>
              <a:gd name="connsiteY231" fmla="*/ 46380 h 1882615"/>
              <a:gd name="connsiteX232" fmla="*/ 1044498 w 1813932"/>
              <a:gd name="connsiteY232" fmla="*/ 42663 h 1882615"/>
              <a:gd name="connsiteX233" fmla="*/ 1033347 w 1813932"/>
              <a:gd name="connsiteY233" fmla="*/ 38946 h 1882615"/>
              <a:gd name="connsiteX234" fmla="*/ 1003610 w 1813932"/>
              <a:gd name="connsiteY234" fmla="*/ 31512 h 1882615"/>
              <a:gd name="connsiteX235" fmla="*/ 966439 w 1813932"/>
              <a:gd name="connsiteY235" fmla="*/ 20361 h 1882615"/>
              <a:gd name="connsiteX236" fmla="*/ 940420 w 1813932"/>
              <a:gd name="connsiteY236" fmla="*/ 16644 h 1882615"/>
              <a:gd name="connsiteX237" fmla="*/ 869795 w 1813932"/>
              <a:gd name="connsiteY237" fmla="*/ 5493 h 1882615"/>
              <a:gd name="connsiteX238" fmla="*/ 828908 w 1813932"/>
              <a:gd name="connsiteY238" fmla="*/ 1776 h 1882615"/>
              <a:gd name="connsiteX239" fmla="*/ 802888 w 1813932"/>
              <a:gd name="connsiteY239" fmla="*/ 5493 h 188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813932" h="1882615">
                <a:moveTo>
                  <a:pt x="802888" y="5493"/>
                </a:moveTo>
                <a:cubicBezTo>
                  <a:pt x="792356" y="6732"/>
                  <a:pt x="778087" y="7783"/>
                  <a:pt x="765717" y="9210"/>
                </a:cubicBezTo>
                <a:cubicBezTo>
                  <a:pt x="745870" y="11500"/>
                  <a:pt x="726195" y="15594"/>
                  <a:pt x="706244" y="16644"/>
                </a:cubicBezTo>
                <a:lnTo>
                  <a:pt x="635620" y="20361"/>
                </a:lnTo>
                <a:cubicBezTo>
                  <a:pt x="629425" y="21600"/>
                  <a:pt x="623289" y="23185"/>
                  <a:pt x="617034" y="24078"/>
                </a:cubicBezTo>
                <a:cubicBezTo>
                  <a:pt x="605927" y="25665"/>
                  <a:pt x="594714" y="26403"/>
                  <a:pt x="583581" y="27795"/>
                </a:cubicBezTo>
                <a:cubicBezTo>
                  <a:pt x="574887" y="28882"/>
                  <a:pt x="566234" y="30273"/>
                  <a:pt x="557561" y="31512"/>
                </a:cubicBezTo>
                <a:cubicBezTo>
                  <a:pt x="553844" y="32751"/>
                  <a:pt x="550235" y="34379"/>
                  <a:pt x="546410" y="35229"/>
                </a:cubicBezTo>
                <a:cubicBezTo>
                  <a:pt x="520588" y="40967"/>
                  <a:pt x="530389" y="36318"/>
                  <a:pt x="509239" y="42663"/>
                </a:cubicBezTo>
                <a:cubicBezTo>
                  <a:pt x="501733" y="44915"/>
                  <a:pt x="493946" y="46594"/>
                  <a:pt x="486937" y="50098"/>
                </a:cubicBezTo>
                <a:cubicBezTo>
                  <a:pt x="481981" y="52576"/>
                  <a:pt x="477257" y="55586"/>
                  <a:pt x="472069" y="57532"/>
                </a:cubicBezTo>
                <a:cubicBezTo>
                  <a:pt x="467285" y="59326"/>
                  <a:pt x="462093" y="59781"/>
                  <a:pt x="457200" y="61249"/>
                </a:cubicBezTo>
                <a:cubicBezTo>
                  <a:pt x="457195" y="61251"/>
                  <a:pt x="429325" y="70541"/>
                  <a:pt x="423747" y="72400"/>
                </a:cubicBezTo>
                <a:lnTo>
                  <a:pt x="412595" y="76117"/>
                </a:lnTo>
                <a:cubicBezTo>
                  <a:pt x="380638" y="97422"/>
                  <a:pt x="421071" y="71879"/>
                  <a:pt x="390293" y="87268"/>
                </a:cubicBezTo>
                <a:cubicBezTo>
                  <a:pt x="361473" y="101678"/>
                  <a:pt x="396018" y="89077"/>
                  <a:pt x="367990" y="98419"/>
                </a:cubicBezTo>
                <a:cubicBezTo>
                  <a:pt x="364273" y="100897"/>
                  <a:pt x="360271" y="102994"/>
                  <a:pt x="356839" y="105854"/>
                </a:cubicBezTo>
                <a:cubicBezTo>
                  <a:pt x="352801" y="109219"/>
                  <a:pt x="350062" y="114089"/>
                  <a:pt x="345688" y="117005"/>
                </a:cubicBezTo>
                <a:cubicBezTo>
                  <a:pt x="342428" y="119178"/>
                  <a:pt x="338254" y="119483"/>
                  <a:pt x="334537" y="120722"/>
                </a:cubicBezTo>
                <a:cubicBezTo>
                  <a:pt x="328342" y="126917"/>
                  <a:pt x="323241" y="134447"/>
                  <a:pt x="315951" y="139307"/>
                </a:cubicBezTo>
                <a:cubicBezTo>
                  <a:pt x="281631" y="162187"/>
                  <a:pt x="323848" y="132989"/>
                  <a:pt x="297366" y="154176"/>
                </a:cubicBezTo>
                <a:cubicBezTo>
                  <a:pt x="293878" y="156967"/>
                  <a:pt x="289536" y="158622"/>
                  <a:pt x="286215" y="161610"/>
                </a:cubicBezTo>
                <a:cubicBezTo>
                  <a:pt x="277098" y="169815"/>
                  <a:pt x="270008" y="180270"/>
                  <a:pt x="260195" y="187629"/>
                </a:cubicBezTo>
                <a:cubicBezTo>
                  <a:pt x="255239" y="191346"/>
                  <a:pt x="250086" y="194814"/>
                  <a:pt x="245327" y="198780"/>
                </a:cubicBezTo>
                <a:cubicBezTo>
                  <a:pt x="223258" y="217172"/>
                  <a:pt x="254466" y="193359"/>
                  <a:pt x="230459" y="217366"/>
                </a:cubicBezTo>
                <a:cubicBezTo>
                  <a:pt x="227300" y="220525"/>
                  <a:pt x="223025" y="222322"/>
                  <a:pt x="219308" y="224800"/>
                </a:cubicBezTo>
                <a:cubicBezTo>
                  <a:pt x="216830" y="228517"/>
                  <a:pt x="214733" y="232519"/>
                  <a:pt x="211873" y="235951"/>
                </a:cubicBezTo>
                <a:cubicBezTo>
                  <a:pt x="208508" y="239989"/>
                  <a:pt x="203638" y="242728"/>
                  <a:pt x="200722" y="247102"/>
                </a:cubicBezTo>
                <a:cubicBezTo>
                  <a:pt x="186359" y="268648"/>
                  <a:pt x="210792" y="249062"/>
                  <a:pt x="185854" y="265688"/>
                </a:cubicBezTo>
                <a:cubicBezTo>
                  <a:pt x="184615" y="269405"/>
                  <a:pt x="184040" y="273414"/>
                  <a:pt x="182137" y="276839"/>
                </a:cubicBezTo>
                <a:cubicBezTo>
                  <a:pt x="177798" y="284649"/>
                  <a:pt x="173587" y="292823"/>
                  <a:pt x="167269" y="299141"/>
                </a:cubicBezTo>
                <a:cubicBezTo>
                  <a:pt x="157120" y="309290"/>
                  <a:pt x="158992" y="306717"/>
                  <a:pt x="148683" y="321444"/>
                </a:cubicBezTo>
                <a:cubicBezTo>
                  <a:pt x="143559" y="328763"/>
                  <a:pt x="133815" y="343746"/>
                  <a:pt x="133815" y="343746"/>
                </a:cubicBezTo>
                <a:cubicBezTo>
                  <a:pt x="132576" y="347463"/>
                  <a:pt x="131641" y="351296"/>
                  <a:pt x="130098" y="354898"/>
                </a:cubicBezTo>
                <a:cubicBezTo>
                  <a:pt x="124439" y="368104"/>
                  <a:pt x="122696" y="369718"/>
                  <a:pt x="115229" y="380917"/>
                </a:cubicBezTo>
                <a:cubicBezTo>
                  <a:pt x="103610" y="427394"/>
                  <a:pt x="118460" y="369609"/>
                  <a:pt x="107795" y="406937"/>
                </a:cubicBezTo>
                <a:cubicBezTo>
                  <a:pt x="106392" y="411849"/>
                  <a:pt x="105546" y="416912"/>
                  <a:pt x="104078" y="421805"/>
                </a:cubicBezTo>
                <a:cubicBezTo>
                  <a:pt x="101826" y="429311"/>
                  <a:pt x="98544" y="436505"/>
                  <a:pt x="96644" y="444107"/>
                </a:cubicBezTo>
                <a:cubicBezTo>
                  <a:pt x="94166" y="454019"/>
                  <a:pt x="92441" y="464151"/>
                  <a:pt x="89210" y="473844"/>
                </a:cubicBezTo>
                <a:lnTo>
                  <a:pt x="78059" y="507298"/>
                </a:lnTo>
                <a:lnTo>
                  <a:pt x="74342" y="518449"/>
                </a:lnTo>
                <a:cubicBezTo>
                  <a:pt x="73103" y="522166"/>
                  <a:pt x="71269" y="525735"/>
                  <a:pt x="70625" y="529600"/>
                </a:cubicBezTo>
                <a:cubicBezTo>
                  <a:pt x="66264" y="555767"/>
                  <a:pt x="69292" y="544752"/>
                  <a:pt x="63190" y="563054"/>
                </a:cubicBezTo>
                <a:cubicBezTo>
                  <a:pt x="61951" y="571727"/>
                  <a:pt x="61040" y="580453"/>
                  <a:pt x="59473" y="589073"/>
                </a:cubicBezTo>
                <a:cubicBezTo>
                  <a:pt x="58559" y="594099"/>
                  <a:pt x="56478" y="598884"/>
                  <a:pt x="55756" y="603941"/>
                </a:cubicBezTo>
                <a:cubicBezTo>
                  <a:pt x="48569" y="654251"/>
                  <a:pt x="56946" y="626391"/>
                  <a:pt x="48322" y="652263"/>
                </a:cubicBezTo>
                <a:cubicBezTo>
                  <a:pt x="45842" y="674581"/>
                  <a:pt x="45059" y="687161"/>
                  <a:pt x="40888" y="708019"/>
                </a:cubicBezTo>
                <a:cubicBezTo>
                  <a:pt x="39886" y="713029"/>
                  <a:pt x="38011" y="717849"/>
                  <a:pt x="37171" y="722888"/>
                </a:cubicBezTo>
                <a:cubicBezTo>
                  <a:pt x="35529" y="732741"/>
                  <a:pt x="34867" y="742735"/>
                  <a:pt x="33454" y="752624"/>
                </a:cubicBezTo>
                <a:cubicBezTo>
                  <a:pt x="32388" y="760085"/>
                  <a:pt x="30976" y="767493"/>
                  <a:pt x="29737" y="774927"/>
                </a:cubicBezTo>
                <a:cubicBezTo>
                  <a:pt x="26937" y="816922"/>
                  <a:pt x="27949" y="822828"/>
                  <a:pt x="22303" y="856702"/>
                </a:cubicBezTo>
                <a:cubicBezTo>
                  <a:pt x="21264" y="862934"/>
                  <a:pt x="20118" y="869159"/>
                  <a:pt x="18586" y="875288"/>
                </a:cubicBezTo>
                <a:cubicBezTo>
                  <a:pt x="17636" y="879089"/>
                  <a:pt x="15946" y="882672"/>
                  <a:pt x="14869" y="886439"/>
                </a:cubicBezTo>
                <a:cubicBezTo>
                  <a:pt x="13465" y="891351"/>
                  <a:pt x="12390" y="896351"/>
                  <a:pt x="11151" y="901307"/>
                </a:cubicBezTo>
                <a:cubicBezTo>
                  <a:pt x="2733" y="968654"/>
                  <a:pt x="12575" y="885646"/>
                  <a:pt x="3717" y="983083"/>
                </a:cubicBezTo>
                <a:cubicBezTo>
                  <a:pt x="2813" y="993031"/>
                  <a:pt x="1239" y="1002907"/>
                  <a:pt x="0" y="1012819"/>
                </a:cubicBezTo>
                <a:cubicBezTo>
                  <a:pt x="1239" y="1090878"/>
                  <a:pt x="467" y="1168994"/>
                  <a:pt x="3717" y="1246995"/>
                </a:cubicBezTo>
                <a:cubicBezTo>
                  <a:pt x="4193" y="1258408"/>
                  <a:pt x="9046" y="1269221"/>
                  <a:pt x="11151" y="1280449"/>
                </a:cubicBezTo>
                <a:cubicBezTo>
                  <a:pt x="13609" y="1293559"/>
                  <a:pt x="14217" y="1316642"/>
                  <a:pt x="22303" y="1328771"/>
                </a:cubicBezTo>
                <a:cubicBezTo>
                  <a:pt x="27259" y="1336205"/>
                  <a:pt x="34346" y="1342597"/>
                  <a:pt x="37171" y="1351073"/>
                </a:cubicBezTo>
                <a:cubicBezTo>
                  <a:pt x="38410" y="1354790"/>
                  <a:pt x="38985" y="1358799"/>
                  <a:pt x="40888" y="1362224"/>
                </a:cubicBezTo>
                <a:cubicBezTo>
                  <a:pt x="45227" y="1370035"/>
                  <a:pt x="50800" y="1377093"/>
                  <a:pt x="55756" y="1384527"/>
                </a:cubicBezTo>
                <a:cubicBezTo>
                  <a:pt x="58234" y="1388244"/>
                  <a:pt x="60031" y="1392519"/>
                  <a:pt x="63190" y="1395678"/>
                </a:cubicBezTo>
                <a:cubicBezTo>
                  <a:pt x="65668" y="1398156"/>
                  <a:pt x="68522" y="1400308"/>
                  <a:pt x="70625" y="1403112"/>
                </a:cubicBezTo>
                <a:cubicBezTo>
                  <a:pt x="75986" y="1410260"/>
                  <a:pt x="80537" y="1417981"/>
                  <a:pt x="85493" y="1425415"/>
                </a:cubicBezTo>
                <a:lnTo>
                  <a:pt x="92927" y="1436566"/>
                </a:lnTo>
                <a:cubicBezTo>
                  <a:pt x="95405" y="1440283"/>
                  <a:pt x="97202" y="1444558"/>
                  <a:pt x="100361" y="1447717"/>
                </a:cubicBezTo>
                <a:cubicBezTo>
                  <a:pt x="104078" y="1451434"/>
                  <a:pt x="108457" y="1454591"/>
                  <a:pt x="111512" y="1458868"/>
                </a:cubicBezTo>
                <a:cubicBezTo>
                  <a:pt x="114733" y="1463377"/>
                  <a:pt x="115399" y="1469480"/>
                  <a:pt x="118947" y="1473737"/>
                </a:cubicBezTo>
                <a:cubicBezTo>
                  <a:pt x="121807" y="1477169"/>
                  <a:pt x="126666" y="1478311"/>
                  <a:pt x="130098" y="1481171"/>
                </a:cubicBezTo>
                <a:cubicBezTo>
                  <a:pt x="134136" y="1484536"/>
                  <a:pt x="138022" y="1488173"/>
                  <a:pt x="141249" y="1492322"/>
                </a:cubicBezTo>
                <a:cubicBezTo>
                  <a:pt x="170676" y="1530157"/>
                  <a:pt x="144851" y="1503357"/>
                  <a:pt x="163551" y="1522059"/>
                </a:cubicBezTo>
                <a:cubicBezTo>
                  <a:pt x="164790" y="1525776"/>
                  <a:pt x="165366" y="1529785"/>
                  <a:pt x="167269" y="1533210"/>
                </a:cubicBezTo>
                <a:lnTo>
                  <a:pt x="189571" y="1566663"/>
                </a:lnTo>
                <a:lnTo>
                  <a:pt x="204439" y="1588966"/>
                </a:lnTo>
                <a:cubicBezTo>
                  <a:pt x="206917" y="1592683"/>
                  <a:pt x="208714" y="1596958"/>
                  <a:pt x="211873" y="1600117"/>
                </a:cubicBezTo>
                <a:cubicBezTo>
                  <a:pt x="226184" y="1614427"/>
                  <a:pt x="218651" y="1608352"/>
                  <a:pt x="234176" y="1618702"/>
                </a:cubicBezTo>
                <a:cubicBezTo>
                  <a:pt x="237092" y="1624534"/>
                  <a:pt x="243789" y="1639467"/>
                  <a:pt x="249044" y="1644722"/>
                </a:cubicBezTo>
                <a:cubicBezTo>
                  <a:pt x="252203" y="1647881"/>
                  <a:pt x="256803" y="1649249"/>
                  <a:pt x="260195" y="1652156"/>
                </a:cubicBezTo>
                <a:cubicBezTo>
                  <a:pt x="265517" y="1656717"/>
                  <a:pt x="269742" y="1662463"/>
                  <a:pt x="275064" y="1667024"/>
                </a:cubicBezTo>
                <a:cubicBezTo>
                  <a:pt x="278456" y="1669931"/>
                  <a:pt x="282783" y="1671599"/>
                  <a:pt x="286215" y="1674459"/>
                </a:cubicBezTo>
                <a:cubicBezTo>
                  <a:pt x="314827" y="1698304"/>
                  <a:pt x="280838" y="1674591"/>
                  <a:pt x="308517" y="1693044"/>
                </a:cubicBezTo>
                <a:cubicBezTo>
                  <a:pt x="310995" y="1696761"/>
                  <a:pt x="312792" y="1701036"/>
                  <a:pt x="315951" y="1704195"/>
                </a:cubicBezTo>
                <a:cubicBezTo>
                  <a:pt x="323156" y="1711400"/>
                  <a:pt x="329185" y="1712323"/>
                  <a:pt x="338254" y="1715346"/>
                </a:cubicBezTo>
                <a:cubicBezTo>
                  <a:pt x="340732" y="1720302"/>
                  <a:pt x="341770" y="1726297"/>
                  <a:pt x="345688" y="1730215"/>
                </a:cubicBezTo>
                <a:cubicBezTo>
                  <a:pt x="348458" y="1732986"/>
                  <a:pt x="354069" y="1731162"/>
                  <a:pt x="356839" y="1733932"/>
                </a:cubicBezTo>
                <a:cubicBezTo>
                  <a:pt x="359609" y="1736702"/>
                  <a:pt x="358108" y="1742024"/>
                  <a:pt x="360556" y="1745083"/>
                </a:cubicBezTo>
                <a:cubicBezTo>
                  <a:pt x="363347" y="1748571"/>
                  <a:pt x="368073" y="1749920"/>
                  <a:pt x="371708" y="1752517"/>
                </a:cubicBezTo>
                <a:cubicBezTo>
                  <a:pt x="376749" y="1756118"/>
                  <a:pt x="381872" y="1759636"/>
                  <a:pt x="386576" y="1763668"/>
                </a:cubicBezTo>
                <a:cubicBezTo>
                  <a:pt x="390567" y="1767089"/>
                  <a:pt x="393353" y="1771903"/>
                  <a:pt x="397727" y="1774819"/>
                </a:cubicBezTo>
                <a:cubicBezTo>
                  <a:pt x="400987" y="1776993"/>
                  <a:pt x="405374" y="1776785"/>
                  <a:pt x="408878" y="1778537"/>
                </a:cubicBezTo>
                <a:cubicBezTo>
                  <a:pt x="412874" y="1780535"/>
                  <a:pt x="416394" y="1783375"/>
                  <a:pt x="420029" y="1785971"/>
                </a:cubicBezTo>
                <a:cubicBezTo>
                  <a:pt x="422287" y="1787584"/>
                  <a:pt x="441414" y="1802496"/>
                  <a:pt x="446049" y="1804556"/>
                </a:cubicBezTo>
                <a:cubicBezTo>
                  <a:pt x="453210" y="1807739"/>
                  <a:pt x="468351" y="1811990"/>
                  <a:pt x="468351" y="1811990"/>
                </a:cubicBezTo>
                <a:cubicBezTo>
                  <a:pt x="473307" y="1816946"/>
                  <a:pt x="476570" y="1824642"/>
                  <a:pt x="483220" y="1826859"/>
                </a:cubicBezTo>
                <a:cubicBezTo>
                  <a:pt x="511248" y="1836202"/>
                  <a:pt x="476700" y="1823599"/>
                  <a:pt x="505522" y="1838010"/>
                </a:cubicBezTo>
                <a:cubicBezTo>
                  <a:pt x="509026" y="1839762"/>
                  <a:pt x="513169" y="1839975"/>
                  <a:pt x="516673" y="1841727"/>
                </a:cubicBezTo>
                <a:cubicBezTo>
                  <a:pt x="520669" y="1843725"/>
                  <a:pt x="523742" y="1847347"/>
                  <a:pt x="527825" y="1849161"/>
                </a:cubicBezTo>
                <a:cubicBezTo>
                  <a:pt x="534986" y="1852343"/>
                  <a:pt x="542693" y="1854117"/>
                  <a:pt x="550127" y="1856595"/>
                </a:cubicBezTo>
                <a:cubicBezTo>
                  <a:pt x="553844" y="1857834"/>
                  <a:pt x="557477" y="1859362"/>
                  <a:pt x="561278" y="1860312"/>
                </a:cubicBezTo>
                <a:cubicBezTo>
                  <a:pt x="566234" y="1861551"/>
                  <a:pt x="571254" y="1862561"/>
                  <a:pt x="576147" y="1864029"/>
                </a:cubicBezTo>
                <a:cubicBezTo>
                  <a:pt x="583653" y="1866281"/>
                  <a:pt x="590765" y="1869926"/>
                  <a:pt x="598449" y="1871463"/>
                </a:cubicBezTo>
                <a:cubicBezTo>
                  <a:pt x="604644" y="1872702"/>
                  <a:pt x="610790" y="1874219"/>
                  <a:pt x="617034" y="1875180"/>
                </a:cubicBezTo>
                <a:cubicBezTo>
                  <a:pt x="640512" y="1878792"/>
                  <a:pt x="664002" y="1880464"/>
                  <a:pt x="687659" y="1882615"/>
                </a:cubicBezTo>
                <a:lnTo>
                  <a:pt x="791737" y="1878898"/>
                </a:lnTo>
                <a:cubicBezTo>
                  <a:pt x="840059" y="1876354"/>
                  <a:pt x="814415" y="1876062"/>
                  <a:pt x="851210" y="1871463"/>
                </a:cubicBezTo>
                <a:cubicBezTo>
                  <a:pt x="863566" y="1869919"/>
                  <a:pt x="875991" y="1868985"/>
                  <a:pt x="888381" y="1867746"/>
                </a:cubicBezTo>
                <a:cubicBezTo>
                  <a:pt x="925848" y="1855257"/>
                  <a:pt x="867739" y="1874310"/>
                  <a:pt x="914400" y="1860312"/>
                </a:cubicBezTo>
                <a:cubicBezTo>
                  <a:pt x="914412" y="1860309"/>
                  <a:pt x="942272" y="1851022"/>
                  <a:pt x="947854" y="1849161"/>
                </a:cubicBezTo>
                <a:cubicBezTo>
                  <a:pt x="951571" y="1847922"/>
                  <a:pt x="955204" y="1846394"/>
                  <a:pt x="959005" y="1845444"/>
                </a:cubicBezTo>
                <a:lnTo>
                  <a:pt x="988742" y="1838010"/>
                </a:lnTo>
                <a:cubicBezTo>
                  <a:pt x="993698" y="1836771"/>
                  <a:pt x="998764" y="1835908"/>
                  <a:pt x="1003610" y="1834293"/>
                </a:cubicBezTo>
                <a:lnTo>
                  <a:pt x="1037064" y="1823141"/>
                </a:lnTo>
                <a:lnTo>
                  <a:pt x="1048215" y="1819424"/>
                </a:lnTo>
                <a:cubicBezTo>
                  <a:pt x="1051932" y="1818185"/>
                  <a:pt x="1056106" y="1817880"/>
                  <a:pt x="1059366" y="1815707"/>
                </a:cubicBezTo>
                <a:cubicBezTo>
                  <a:pt x="1063083" y="1813229"/>
                  <a:pt x="1066334" y="1809842"/>
                  <a:pt x="1070517" y="1808273"/>
                </a:cubicBezTo>
                <a:cubicBezTo>
                  <a:pt x="1076433" y="1806055"/>
                  <a:pt x="1083008" y="1806218"/>
                  <a:pt x="1089103" y="1804556"/>
                </a:cubicBezTo>
                <a:cubicBezTo>
                  <a:pt x="1096663" y="1802494"/>
                  <a:pt x="1103971" y="1799600"/>
                  <a:pt x="1111405" y="1797122"/>
                </a:cubicBezTo>
                <a:cubicBezTo>
                  <a:pt x="1115122" y="1795883"/>
                  <a:pt x="1118755" y="1794355"/>
                  <a:pt x="1122556" y="1793405"/>
                </a:cubicBezTo>
                <a:cubicBezTo>
                  <a:pt x="1127512" y="1792166"/>
                  <a:pt x="1132532" y="1791156"/>
                  <a:pt x="1137425" y="1789688"/>
                </a:cubicBezTo>
                <a:cubicBezTo>
                  <a:pt x="1144931" y="1787436"/>
                  <a:pt x="1159727" y="1782254"/>
                  <a:pt x="1159727" y="1782254"/>
                </a:cubicBezTo>
                <a:cubicBezTo>
                  <a:pt x="1163444" y="1779776"/>
                  <a:pt x="1166882" y="1776817"/>
                  <a:pt x="1170878" y="1774819"/>
                </a:cubicBezTo>
                <a:cubicBezTo>
                  <a:pt x="1174382" y="1773067"/>
                  <a:pt x="1178669" y="1773118"/>
                  <a:pt x="1182029" y="1771102"/>
                </a:cubicBezTo>
                <a:cubicBezTo>
                  <a:pt x="1185034" y="1769299"/>
                  <a:pt x="1186459" y="1765471"/>
                  <a:pt x="1189464" y="1763668"/>
                </a:cubicBezTo>
                <a:cubicBezTo>
                  <a:pt x="1192824" y="1761652"/>
                  <a:pt x="1197111" y="1761703"/>
                  <a:pt x="1200615" y="1759951"/>
                </a:cubicBezTo>
                <a:cubicBezTo>
                  <a:pt x="1204611" y="1757953"/>
                  <a:pt x="1207770" y="1754515"/>
                  <a:pt x="1211766" y="1752517"/>
                </a:cubicBezTo>
                <a:cubicBezTo>
                  <a:pt x="1215270" y="1750765"/>
                  <a:pt x="1219413" y="1750552"/>
                  <a:pt x="1222917" y="1748800"/>
                </a:cubicBezTo>
                <a:cubicBezTo>
                  <a:pt x="1226913" y="1746802"/>
                  <a:pt x="1230073" y="1743364"/>
                  <a:pt x="1234069" y="1741366"/>
                </a:cubicBezTo>
                <a:cubicBezTo>
                  <a:pt x="1237573" y="1739614"/>
                  <a:pt x="1241716" y="1739401"/>
                  <a:pt x="1245220" y="1737649"/>
                </a:cubicBezTo>
                <a:cubicBezTo>
                  <a:pt x="1274042" y="1723238"/>
                  <a:pt x="1239494" y="1735841"/>
                  <a:pt x="1267522" y="1726498"/>
                </a:cubicBezTo>
                <a:cubicBezTo>
                  <a:pt x="1299469" y="1705197"/>
                  <a:pt x="1259054" y="1730731"/>
                  <a:pt x="1289825" y="1715346"/>
                </a:cubicBezTo>
                <a:cubicBezTo>
                  <a:pt x="1293821" y="1713348"/>
                  <a:pt x="1296894" y="1709726"/>
                  <a:pt x="1300976" y="1707912"/>
                </a:cubicBezTo>
                <a:cubicBezTo>
                  <a:pt x="1308137" y="1704729"/>
                  <a:pt x="1315844" y="1702956"/>
                  <a:pt x="1323278" y="1700478"/>
                </a:cubicBezTo>
                <a:lnTo>
                  <a:pt x="1334429" y="1696761"/>
                </a:lnTo>
                <a:cubicBezTo>
                  <a:pt x="1347405" y="1683786"/>
                  <a:pt x="1338539" y="1690435"/>
                  <a:pt x="1364166" y="1681893"/>
                </a:cubicBezTo>
                <a:lnTo>
                  <a:pt x="1375317" y="1678176"/>
                </a:lnTo>
                <a:cubicBezTo>
                  <a:pt x="1389963" y="1668412"/>
                  <a:pt x="1387538" y="1668615"/>
                  <a:pt x="1408771" y="1663307"/>
                </a:cubicBezTo>
                <a:cubicBezTo>
                  <a:pt x="1413535" y="1662116"/>
                  <a:pt x="1429457" y="1658539"/>
                  <a:pt x="1434790" y="1655873"/>
                </a:cubicBezTo>
                <a:cubicBezTo>
                  <a:pt x="1438786" y="1653875"/>
                  <a:pt x="1441836" y="1650199"/>
                  <a:pt x="1445942" y="1648439"/>
                </a:cubicBezTo>
                <a:cubicBezTo>
                  <a:pt x="1477653" y="1634849"/>
                  <a:pt x="1442522" y="1657401"/>
                  <a:pt x="1479395" y="1637288"/>
                </a:cubicBezTo>
                <a:cubicBezTo>
                  <a:pt x="1487239" y="1633009"/>
                  <a:pt x="1494264" y="1627375"/>
                  <a:pt x="1501698" y="1622419"/>
                </a:cubicBezTo>
                <a:cubicBezTo>
                  <a:pt x="1505415" y="1619941"/>
                  <a:pt x="1508611" y="1616398"/>
                  <a:pt x="1512849" y="1614985"/>
                </a:cubicBezTo>
                <a:cubicBezTo>
                  <a:pt x="1540881" y="1605641"/>
                  <a:pt x="1506325" y="1618246"/>
                  <a:pt x="1535151" y="1603834"/>
                </a:cubicBezTo>
                <a:cubicBezTo>
                  <a:pt x="1538656" y="1602082"/>
                  <a:pt x="1542586" y="1601356"/>
                  <a:pt x="1546303" y="1600117"/>
                </a:cubicBezTo>
                <a:cubicBezTo>
                  <a:pt x="1578260" y="1578812"/>
                  <a:pt x="1537827" y="1604355"/>
                  <a:pt x="1568605" y="1588966"/>
                </a:cubicBezTo>
                <a:cubicBezTo>
                  <a:pt x="1584543" y="1580997"/>
                  <a:pt x="1576111" y="1581889"/>
                  <a:pt x="1590908" y="1570380"/>
                </a:cubicBezTo>
                <a:cubicBezTo>
                  <a:pt x="1597960" y="1564895"/>
                  <a:pt x="1613210" y="1555512"/>
                  <a:pt x="1613210" y="1555512"/>
                </a:cubicBezTo>
                <a:cubicBezTo>
                  <a:pt x="1614449" y="1551795"/>
                  <a:pt x="1614522" y="1547454"/>
                  <a:pt x="1616927" y="1544361"/>
                </a:cubicBezTo>
                <a:cubicBezTo>
                  <a:pt x="1623382" y="1536062"/>
                  <a:pt x="1631795" y="1529493"/>
                  <a:pt x="1639229" y="1522059"/>
                </a:cubicBezTo>
                <a:cubicBezTo>
                  <a:pt x="1647712" y="1513576"/>
                  <a:pt x="1650452" y="1511537"/>
                  <a:pt x="1657815" y="1499756"/>
                </a:cubicBezTo>
                <a:cubicBezTo>
                  <a:pt x="1660752" y="1495057"/>
                  <a:pt x="1661847" y="1489262"/>
                  <a:pt x="1665249" y="1484888"/>
                </a:cubicBezTo>
                <a:cubicBezTo>
                  <a:pt x="1670628" y="1477972"/>
                  <a:pt x="1683834" y="1466302"/>
                  <a:pt x="1683834" y="1466302"/>
                </a:cubicBezTo>
                <a:cubicBezTo>
                  <a:pt x="1697390" y="1425635"/>
                  <a:pt x="1675770" y="1487233"/>
                  <a:pt x="1694986" y="1444000"/>
                </a:cubicBezTo>
                <a:cubicBezTo>
                  <a:pt x="1698169" y="1436839"/>
                  <a:pt x="1698074" y="1428218"/>
                  <a:pt x="1702420" y="1421698"/>
                </a:cubicBezTo>
                <a:cubicBezTo>
                  <a:pt x="1723729" y="1389732"/>
                  <a:pt x="1698179" y="1430179"/>
                  <a:pt x="1713571" y="1399395"/>
                </a:cubicBezTo>
                <a:cubicBezTo>
                  <a:pt x="1715569" y="1395399"/>
                  <a:pt x="1719191" y="1392326"/>
                  <a:pt x="1721005" y="1388244"/>
                </a:cubicBezTo>
                <a:cubicBezTo>
                  <a:pt x="1724188" y="1381083"/>
                  <a:pt x="1725961" y="1373375"/>
                  <a:pt x="1728439" y="1365941"/>
                </a:cubicBezTo>
                <a:cubicBezTo>
                  <a:pt x="1729678" y="1362224"/>
                  <a:pt x="1729983" y="1358050"/>
                  <a:pt x="1732156" y="1354790"/>
                </a:cubicBezTo>
                <a:cubicBezTo>
                  <a:pt x="1734634" y="1351073"/>
                  <a:pt x="1737776" y="1347721"/>
                  <a:pt x="1739590" y="1343639"/>
                </a:cubicBezTo>
                <a:cubicBezTo>
                  <a:pt x="1739598" y="1343620"/>
                  <a:pt x="1748880" y="1315770"/>
                  <a:pt x="1750742" y="1310185"/>
                </a:cubicBezTo>
                <a:lnTo>
                  <a:pt x="1754459" y="1299034"/>
                </a:lnTo>
                <a:cubicBezTo>
                  <a:pt x="1755698" y="1295317"/>
                  <a:pt x="1757226" y="1291684"/>
                  <a:pt x="1758176" y="1287883"/>
                </a:cubicBezTo>
                <a:cubicBezTo>
                  <a:pt x="1759415" y="1282927"/>
                  <a:pt x="1759881" y="1277711"/>
                  <a:pt x="1761893" y="1273015"/>
                </a:cubicBezTo>
                <a:cubicBezTo>
                  <a:pt x="1776537" y="1238844"/>
                  <a:pt x="1762891" y="1295041"/>
                  <a:pt x="1776761" y="1239561"/>
                </a:cubicBezTo>
                <a:cubicBezTo>
                  <a:pt x="1778000" y="1234605"/>
                  <a:pt x="1779370" y="1229680"/>
                  <a:pt x="1780478" y="1224693"/>
                </a:cubicBezTo>
                <a:cubicBezTo>
                  <a:pt x="1783039" y="1213169"/>
                  <a:pt x="1786299" y="1195099"/>
                  <a:pt x="1787912" y="1183805"/>
                </a:cubicBezTo>
                <a:cubicBezTo>
                  <a:pt x="1789325" y="1173916"/>
                  <a:pt x="1790799" y="1164023"/>
                  <a:pt x="1791629" y="1154068"/>
                </a:cubicBezTo>
                <a:cubicBezTo>
                  <a:pt x="1794268" y="1122409"/>
                  <a:pt x="1794534" y="1089132"/>
                  <a:pt x="1799064" y="1057424"/>
                </a:cubicBezTo>
                <a:cubicBezTo>
                  <a:pt x="1799786" y="1052367"/>
                  <a:pt x="1801542" y="1047512"/>
                  <a:pt x="1802781" y="1042556"/>
                </a:cubicBezTo>
                <a:cubicBezTo>
                  <a:pt x="1804020" y="1031405"/>
                  <a:pt x="1805015" y="1020224"/>
                  <a:pt x="1806498" y="1009102"/>
                </a:cubicBezTo>
                <a:cubicBezTo>
                  <a:pt x="1807494" y="1001632"/>
                  <a:pt x="1809785" y="994324"/>
                  <a:pt x="1810215" y="986800"/>
                </a:cubicBezTo>
                <a:cubicBezTo>
                  <a:pt x="1812266" y="950906"/>
                  <a:pt x="1812693" y="914937"/>
                  <a:pt x="1813932" y="879005"/>
                </a:cubicBezTo>
                <a:cubicBezTo>
                  <a:pt x="1812693" y="855463"/>
                  <a:pt x="1812173" y="831873"/>
                  <a:pt x="1810215" y="808380"/>
                </a:cubicBezTo>
                <a:cubicBezTo>
                  <a:pt x="1809807" y="803482"/>
                  <a:pt x="1804545" y="780806"/>
                  <a:pt x="1802781" y="774927"/>
                </a:cubicBezTo>
                <a:cubicBezTo>
                  <a:pt x="1800529" y="767421"/>
                  <a:pt x="1799694" y="759144"/>
                  <a:pt x="1795347" y="752624"/>
                </a:cubicBezTo>
                <a:lnTo>
                  <a:pt x="1787912" y="741473"/>
                </a:lnTo>
                <a:cubicBezTo>
                  <a:pt x="1787218" y="738695"/>
                  <a:pt x="1782763" y="719263"/>
                  <a:pt x="1780478" y="715454"/>
                </a:cubicBezTo>
                <a:cubicBezTo>
                  <a:pt x="1778675" y="712449"/>
                  <a:pt x="1775522" y="710497"/>
                  <a:pt x="1773044" y="708019"/>
                </a:cubicBezTo>
                <a:cubicBezTo>
                  <a:pt x="1771805" y="699346"/>
                  <a:pt x="1771045" y="690591"/>
                  <a:pt x="1769327" y="682000"/>
                </a:cubicBezTo>
                <a:cubicBezTo>
                  <a:pt x="1768559" y="678158"/>
                  <a:pt x="1766641" y="674629"/>
                  <a:pt x="1765610" y="670849"/>
                </a:cubicBezTo>
                <a:cubicBezTo>
                  <a:pt x="1762922" y="660992"/>
                  <a:pt x="1760654" y="651024"/>
                  <a:pt x="1758176" y="641112"/>
                </a:cubicBezTo>
                <a:cubicBezTo>
                  <a:pt x="1756985" y="636348"/>
                  <a:pt x="1753408" y="620426"/>
                  <a:pt x="1750742" y="615093"/>
                </a:cubicBezTo>
                <a:cubicBezTo>
                  <a:pt x="1748744" y="611097"/>
                  <a:pt x="1745786" y="607658"/>
                  <a:pt x="1743308" y="603941"/>
                </a:cubicBezTo>
                <a:cubicBezTo>
                  <a:pt x="1735569" y="572994"/>
                  <a:pt x="1744992" y="603594"/>
                  <a:pt x="1732156" y="577922"/>
                </a:cubicBezTo>
                <a:cubicBezTo>
                  <a:pt x="1727662" y="568935"/>
                  <a:pt x="1728295" y="561431"/>
                  <a:pt x="1724722" y="551902"/>
                </a:cubicBezTo>
                <a:cubicBezTo>
                  <a:pt x="1722776" y="546714"/>
                  <a:pt x="1719471" y="542127"/>
                  <a:pt x="1717288" y="537034"/>
                </a:cubicBezTo>
                <a:cubicBezTo>
                  <a:pt x="1708055" y="515489"/>
                  <a:pt x="1720423" y="536162"/>
                  <a:pt x="1706137" y="514732"/>
                </a:cubicBezTo>
                <a:cubicBezTo>
                  <a:pt x="1696795" y="486704"/>
                  <a:pt x="1709396" y="521249"/>
                  <a:pt x="1694986" y="492429"/>
                </a:cubicBezTo>
                <a:cubicBezTo>
                  <a:pt x="1693234" y="488925"/>
                  <a:pt x="1693285" y="484638"/>
                  <a:pt x="1691269" y="481278"/>
                </a:cubicBezTo>
                <a:cubicBezTo>
                  <a:pt x="1689466" y="478273"/>
                  <a:pt x="1686078" y="476536"/>
                  <a:pt x="1683834" y="473844"/>
                </a:cubicBezTo>
                <a:cubicBezTo>
                  <a:pt x="1676608" y="465173"/>
                  <a:pt x="1673653" y="458265"/>
                  <a:pt x="1665249" y="451541"/>
                </a:cubicBezTo>
                <a:cubicBezTo>
                  <a:pt x="1661761" y="448750"/>
                  <a:pt x="1657815" y="446585"/>
                  <a:pt x="1654098" y="444107"/>
                </a:cubicBezTo>
                <a:cubicBezTo>
                  <a:pt x="1651620" y="440390"/>
                  <a:pt x="1649524" y="436388"/>
                  <a:pt x="1646664" y="432956"/>
                </a:cubicBezTo>
                <a:cubicBezTo>
                  <a:pt x="1643299" y="428918"/>
                  <a:pt x="1638428" y="426179"/>
                  <a:pt x="1635512" y="421805"/>
                </a:cubicBezTo>
                <a:cubicBezTo>
                  <a:pt x="1616203" y="392844"/>
                  <a:pt x="1647521" y="426382"/>
                  <a:pt x="1624361" y="403219"/>
                </a:cubicBezTo>
                <a:cubicBezTo>
                  <a:pt x="1615018" y="375191"/>
                  <a:pt x="1627621" y="409739"/>
                  <a:pt x="1613210" y="380917"/>
                </a:cubicBezTo>
                <a:cubicBezTo>
                  <a:pt x="1611458" y="377413"/>
                  <a:pt x="1611666" y="373026"/>
                  <a:pt x="1609493" y="369766"/>
                </a:cubicBezTo>
                <a:cubicBezTo>
                  <a:pt x="1601538" y="357833"/>
                  <a:pt x="1598882" y="358795"/>
                  <a:pt x="1587190" y="354898"/>
                </a:cubicBezTo>
                <a:cubicBezTo>
                  <a:pt x="1580995" y="348703"/>
                  <a:pt x="1575895" y="341172"/>
                  <a:pt x="1568605" y="336312"/>
                </a:cubicBezTo>
                <a:lnTo>
                  <a:pt x="1546303" y="321444"/>
                </a:lnTo>
                <a:cubicBezTo>
                  <a:pt x="1543825" y="317727"/>
                  <a:pt x="1542357" y="313084"/>
                  <a:pt x="1538869" y="310293"/>
                </a:cubicBezTo>
                <a:cubicBezTo>
                  <a:pt x="1535809" y="307845"/>
                  <a:pt x="1531077" y="308592"/>
                  <a:pt x="1527717" y="306576"/>
                </a:cubicBezTo>
                <a:cubicBezTo>
                  <a:pt x="1524712" y="304773"/>
                  <a:pt x="1523020" y="301330"/>
                  <a:pt x="1520283" y="299141"/>
                </a:cubicBezTo>
                <a:cubicBezTo>
                  <a:pt x="1516795" y="296350"/>
                  <a:pt x="1512564" y="294567"/>
                  <a:pt x="1509132" y="291707"/>
                </a:cubicBezTo>
                <a:cubicBezTo>
                  <a:pt x="1505094" y="288342"/>
                  <a:pt x="1502130" y="283783"/>
                  <a:pt x="1497981" y="280556"/>
                </a:cubicBezTo>
                <a:cubicBezTo>
                  <a:pt x="1490928" y="275071"/>
                  <a:pt x="1481996" y="272006"/>
                  <a:pt x="1475678" y="265688"/>
                </a:cubicBezTo>
                <a:cubicBezTo>
                  <a:pt x="1461756" y="251766"/>
                  <a:pt x="1469514" y="256200"/>
                  <a:pt x="1453376" y="250819"/>
                </a:cubicBezTo>
                <a:cubicBezTo>
                  <a:pt x="1449659" y="247102"/>
                  <a:pt x="1446599" y="242584"/>
                  <a:pt x="1442225" y="239668"/>
                </a:cubicBezTo>
                <a:cubicBezTo>
                  <a:pt x="1438965" y="237495"/>
                  <a:pt x="1434675" y="237494"/>
                  <a:pt x="1431073" y="235951"/>
                </a:cubicBezTo>
                <a:cubicBezTo>
                  <a:pt x="1425980" y="233768"/>
                  <a:pt x="1421350" y="230575"/>
                  <a:pt x="1416205" y="228517"/>
                </a:cubicBezTo>
                <a:cubicBezTo>
                  <a:pt x="1370267" y="210142"/>
                  <a:pt x="1413908" y="231085"/>
                  <a:pt x="1379034" y="213649"/>
                </a:cubicBezTo>
                <a:cubicBezTo>
                  <a:pt x="1362343" y="196958"/>
                  <a:pt x="1372869" y="204159"/>
                  <a:pt x="1345581" y="195063"/>
                </a:cubicBezTo>
                <a:lnTo>
                  <a:pt x="1334429" y="191346"/>
                </a:lnTo>
                <a:cubicBezTo>
                  <a:pt x="1330712" y="187629"/>
                  <a:pt x="1327427" y="183422"/>
                  <a:pt x="1323278" y="180195"/>
                </a:cubicBezTo>
                <a:cubicBezTo>
                  <a:pt x="1316225" y="174710"/>
                  <a:pt x="1309452" y="168152"/>
                  <a:pt x="1300976" y="165327"/>
                </a:cubicBezTo>
                <a:cubicBezTo>
                  <a:pt x="1267859" y="154288"/>
                  <a:pt x="1320091" y="171941"/>
                  <a:pt x="1271239" y="154176"/>
                </a:cubicBezTo>
                <a:cubicBezTo>
                  <a:pt x="1263875" y="151498"/>
                  <a:pt x="1256371" y="149219"/>
                  <a:pt x="1248937" y="146741"/>
                </a:cubicBezTo>
                <a:lnTo>
                  <a:pt x="1237786" y="143024"/>
                </a:lnTo>
                <a:cubicBezTo>
                  <a:pt x="1234069" y="139307"/>
                  <a:pt x="1231008" y="134789"/>
                  <a:pt x="1226634" y="131873"/>
                </a:cubicBezTo>
                <a:cubicBezTo>
                  <a:pt x="1223374" y="129700"/>
                  <a:pt x="1219084" y="129699"/>
                  <a:pt x="1215483" y="128156"/>
                </a:cubicBezTo>
                <a:cubicBezTo>
                  <a:pt x="1210390" y="125973"/>
                  <a:pt x="1205571" y="123200"/>
                  <a:pt x="1200615" y="120722"/>
                </a:cubicBezTo>
                <a:cubicBezTo>
                  <a:pt x="1187869" y="101603"/>
                  <a:pt x="1199732" y="116299"/>
                  <a:pt x="1182029" y="102137"/>
                </a:cubicBezTo>
                <a:cubicBezTo>
                  <a:pt x="1179292" y="99948"/>
                  <a:pt x="1177600" y="96505"/>
                  <a:pt x="1174595" y="94702"/>
                </a:cubicBezTo>
                <a:cubicBezTo>
                  <a:pt x="1171235" y="92686"/>
                  <a:pt x="1166948" y="92737"/>
                  <a:pt x="1163444" y="90985"/>
                </a:cubicBezTo>
                <a:cubicBezTo>
                  <a:pt x="1159448" y="88987"/>
                  <a:pt x="1156289" y="85549"/>
                  <a:pt x="1152293" y="83551"/>
                </a:cubicBezTo>
                <a:cubicBezTo>
                  <a:pt x="1148789" y="81799"/>
                  <a:pt x="1144646" y="81586"/>
                  <a:pt x="1141142" y="79834"/>
                </a:cubicBezTo>
                <a:cubicBezTo>
                  <a:pt x="1137146" y="77836"/>
                  <a:pt x="1134073" y="74214"/>
                  <a:pt x="1129990" y="72400"/>
                </a:cubicBezTo>
                <a:cubicBezTo>
                  <a:pt x="1122829" y="69218"/>
                  <a:pt x="1115122" y="67444"/>
                  <a:pt x="1107688" y="64966"/>
                </a:cubicBezTo>
                <a:cubicBezTo>
                  <a:pt x="1103971" y="63727"/>
                  <a:pt x="1099797" y="63422"/>
                  <a:pt x="1096537" y="61249"/>
                </a:cubicBezTo>
                <a:cubicBezTo>
                  <a:pt x="1092820" y="58771"/>
                  <a:pt x="1089492" y="55575"/>
                  <a:pt x="1085386" y="53815"/>
                </a:cubicBezTo>
                <a:cubicBezTo>
                  <a:pt x="1080690" y="51803"/>
                  <a:pt x="1075429" y="51502"/>
                  <a:pt x="1070517" y="50098"/>
                </a:cubicBezTo>
                <a:cubicBezTo>
                  <a:pt x="1066750" y="49022"/>
                  <a:pt x="1063133" y="47457"/>
                  <a:pt x="1059366" y="46380"/>
                </a:cubicBezTo>
                <a:cubicBezTo>
                  <a:pt x="1054454" y="44976"/>
                  <a:pt x="1049410" y="44066"/>
                  <a:pt x="1044498" y="42663"/>
                </a:cubicBezTo>
                <a:cubicBezTo>
                  <a:pt x="1040731" y="41587"/>
                  <a:pt x="1037127" y="39977"/>
                  <a:pt x="1033347" y="38946"/>
                </a:cubicBezTo>
                <a:cubicBezTo>
                  <a:pt x="1023490" y="36258"/>
                  <a:pt x="1013303" y="34743"/>
                  <a:pt x="1003610" y="31512"/>
                </a:cubicBezTo>
                <a:cubicBezTo>
                  <a:pt x="991968" y="27631"/>
                  <a:pt x="978800" y="22608"/>
                  <a:pt x="966439" y="20361"/>
                </a:cubicBezTo>
                <a:cubicBezTo>
                  <a:pt x="957819" y="18794"/>
                  <a:pt x="949093" y="17883"/>
                  <a:pt x="940420" y="16644"/>
                </a:cubicBezTo>
                <a:cubicBezTo>
                  <a:pt x="912062" y="7191"/>
                  <a:pt x="924248" y="10443"/>
                  <a:pt x="869795" y="5493"/>
                </a:cubicBezTo>
                <a:lnTo>
                  <a:pt x="828908" y="1776"/>
                </a:lnTo>
                <a:cubicBezTo>
                  <a:pt x="803032" y="-3399"/>
                  <a:pt x="813420" y="4254"/>
                  <a:pt x="802888" y="5493"/>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5"/>
          <p:cNvPicPr>
            <a:picLocks noChangeAspect="1" noChangeArrowheads="1"/>
          </p:cNvPicPr>
          <p:nvPr/>
        </p:nvPicPr>
        <p:blipFill rotWithShape="1">
          <a:blip r:embed="rId2">
            <a:extLst>
              <a:ext uri="{28A0092B-C50C-407E-A947-70E740481C1C}">
                <a14:useLocalDpi xmlns:a14="http://schemas.microsoft.com/office/drawing/2010/main" val="0"/>
              </a:ext>
            </a:extLst>
          </a:blip>
          <a:srcRect l="28125" t="27255" r="15625" b="16250"/>
          <a:stretch/>
        </p:blipFill>
        <p:spPr bwMode="auto">
          <a:xfrm>
            <a:off x="1447800" y="2209800"/>
            <a:ext cx="6019800" cy="4535905"/>
          </a:xfrm>
          <a:prstGeom prst="rect">
            <a:avLst/>
          </a:prstGeom>
          <a:noFill/>
          <a:extLst>
            <a:ext uri="{909E8E84-426E-40DD-AFC4-6F175D3DCCD1}">
              <a14:hiddenFill xmlns:a14="http://schemas.microsoft.com/office/drawing/2010/main">
                <a:solidFill>
                  <a:srgbClr val="FFFFFF"/>
                </a:solidFill>
              </a14:hiddenFill>
            </a:ext>
          </a:extLst>
        </p:spPr>
      </p:pic>
      <p:sp>
        <p:nvSpPr>
          <p:cNvPr id="46083" name="Line 3"/>
          <p:cNvSpPr>
            <a:spLocks noChangeShapeType="1"/>
          </p:cNvSpPr>
          <p:nvPr/>
        </p:nvSpPr>
        <p:spPr bwMode="auto">
          <a:xfrm flipH="1">
            <a:off x="3733800" y="2414588"/>
            <a:ext cx="195263" cy="7572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4" name="Line 4"/>
          <p:cNvSpPr>
            <a:spLocks noChangeShapeType="1"/>
          </p:cNvSpPr>
          <p:nvPr/>
        </p:nvSpPr>
        <p:spPr bwMode="auto">
          <a:xfrm flipH="1">
            <a:off x="6705600" y="2590800"/>
            <a:ext cx="195263" cy="757238"/>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5" name="Line 5"/>
          <p:cNvSpPr>
            <a:spLocks noChangeShapeType="1"/>
          </p:cNvSpPr>
          <p:nvPr/>
        </p:nvSpPr>
        <p:spPr bwMode="auto">
          <a:xfrm flipH="1">
            <a:off x="6705600" y="4953000"/>
            <a:ext cx="195263" cy="757238"/>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6" name="Rectangle 6"/>
          <p:cNvSpPr>
            <a:spLocks noChangeArrowheads="1"/>
          </p:cNvSpPr>
          <p:nvPr/>
        </p:nvSpPr>
        <p:spPr bwMode="auto">
          <a:xfrm>
            <a:off x="76200" y="526187"/>
            <a:ext cx="9067800"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b="1" dirty="0"/>
              <a:t>In the developing RBC lineage, the </a:t>
            </a:r>
            <a:r>
              <a:rPr lang="en-US" b="1" dirty="0" err="1"/>
              <a:t>rRNA</a:t>
            </a:r>
            <a:r>
              <a:rPr lang="en-US" b="1" dirty="0"/>
              <a:t> and hemoglobin are cytosolic.  Therefore, the mix of pink/blue color possibilities are greater than in the developing neutrophils.  The erythrocyte cytoplasm is pure blue (red arrow) at early stages;  as the cells mature (green arrow), </a:t>
            </a:r>
            <a:r>
              <a:rPr lang="en-US" b="1" dirty="0" err="1"/>
              <a:t>eosinophilic</a:t>
            </a:r>
            <a:r>
              <a:rPr lang="en-US" b="1" dirty="0"/>
              <a:t> hemoglobin is added, resulting in a dull purple or grey color.  As the </a:t>
            </a:r>
            <a:r>
              <a:rPr lang="en-US" b="1" dirty="0" err="1"/>
              <a:t>rRNA</a:t>
            </a:r>
            <a:r>
              <a:rPr lang="en-US" b="1" dirty="0"/>
              <a:t> is lost in more mature cells, the cytoplasm becomes progressively pinker (blue arrow).  </a:t>
            </a:r>
          </a:p>
        </p:txBody>
      </p:sp>
      <p:sp>
        <p:nvSpPr>
          <p:cNvPr id="46087" name="Text Box 7"/>
          <p:cNvSpPr txBox="1">
            <a:spLocks noChangeArrowheads="1"/>
          </p:cNvSpPr>
          <p:nvPr/>
        </p:nvSpPr>
        <p:spPr bwMode="auto">
          <a:xfrm>
            <a:off x="3836988" y="2209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1</a:t>
            </a:r>
          </a:p>
        </p:txBody>
      </p:sp>
      <p:sp>
        <p:nvSpPr>
          <p:cNvPr id="46088" name="Text Box 8"/>
          <p:cNvSpPr txBox="1">
            <a:spLocks noChangeArrowheads="1"/>
          </p:cNvSpPr>
          <p:nvPr/>
        </p:nvSpPr>
        <p:spPr bwMode="auto">
          <a:xfrm>
            <a:off x="6553200" y="47244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2</a:t>
            </a:r>
          </a:p>
        </p:txBody>
      </p:sp>
      <p:sp>
        <p:nvSpPr>
          <p:cNvPr id="46089" name="Text Box 9"/>
          <p:cNvSpPr txBox="1">
            <a:spLocks noChangeArrowheads="1"/>
          </p:cNvSpPr>
          <p:nvPr/>
        </p:nvSpPr>
        <p:spPr bwMode="auto">
          <a:xfrm>
            <a:off x="6934200" y="23622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3</a:t>
            </a:r>
          </a:p>
        </p:txBody>
      </p:sp>
      <p:sp>
        <p:nvSpPr>
          <p:cNvPr id="10" name="Rectangle 9"/>
          <p:cNvSpPr/>
          <p:nvPr/>
        </p:nvSpPr>
        <p:spPr>
          <a:xfrm>
            <a:off x="609600" y="0"/>
            <a:ext cx="7848600" cy="646331"/>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CYTOPLASMIC BASOPHILIA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1371600" y="1924357"/>
            <a:ext cx="65532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cytoplasm color change in the </a:t>
            </a:r>
            <a:r>
              <a:rPr lang="en-US" dirty="0" err="1">
                <a:latin typeface="Calibri" pitchFamily="34" charset="0"/>
                <a:hlinkClick r:id="rId3"/>
              </a:rPr>
              <a:t>neutrophic</a:t>
            </a:r>
            <a:r>
              <a:rPr lang="en-US" dirty="0">
                <a:latin typeface="Calibri" pitchFamily="34" charset="0"/>
                <a:hlinkClick r:id="rId3"/>
              </a:rPr>
              <a:t> series – SL177</a:t>
            </a:r>
            <a:endParaRPr lang="en-US" dirty="0">
              <a:latin typeface="Calibri" pitchFamily="34" charset="0"/>
            </a:endParaRPr>
          </a:p>
        </p:txBody>
      </p:sp>
      <p:sp>
        <p:nvSpPr>
          <p:cNvPr id="37891" name="TextBox 4"/>
          <p:cNvSpPr txBox="1">
            <a:spLocks noChangeArrowheads="1"/>
          </p:cNvSpPr>
          <p:nvPr/>
        </p:nvSpPr>
        <p:spPr bwMode="auto">
          <a:xfrm>
            <a:off x="2133600" y="5797617"/>
            <a:ext cx="5867400" cy="830997"/>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177</a:t>
            </a:r>
            <a:r>
              <a:rPr lang="en-US" dirty="0">
                <a:latin typeface="Calibri" pitchFamily="34" charset="0"/>
              </a:rPr>
              <a:t> and </a:t>
            </a:r>
            <a:r>
              <a:rPr lang="en-US" u="sng" dirty="0">
                <a:hlinkClick r:id="rId5"/>
              </a:rPr>
              <a:t>SL 068</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Maturity of cell based on cytoplasmic basophilia/eosinophilia</a:t>
            </a:r>
          </a:p>
        </p:txBody>
      </p:sp>
      <p:sp>
        <p:nvSpPr>
          <p:cNvPr id="5" name="Rectangle 4"/>
          <p:cNvSpPr/>
          <p:nvPr/>
        </p:nvSpPr>
        <p:spPr>
          <a:xfrm>
            <a:off x="609600" y="0"/>
            <a:ext cx="7848600" cy="646331"/>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CYTOPLASMIC BASOPHILIA</a:t>
            </a:r>
          </a:p>
        </p:txBody>
      </p:sp>
      <p:sp>
        <p:nvSpPr>
          <p:cNvPr id="7" name="TextBox 3"/>
          <p:cNvSpPr txBox="1">
            <a:spLocks noChangeArrowheads="1"/>
          </p:cNvSpPr>
          <p:nvPr/>
        </p:nvSpPr>
        <p:spPr bwMode="auto">
          <a:xfrm>
            <a:off x="1143000" y="2667000"/>
            <a:ext cx="6858000" cy="369332"/>
          </a:xfrm>
          <a:prstGeom prst="rect">
            <a:avLst/>
          </a:prstGeom>
          <a:noFill/>
          <a:ln w="9525">
            <a:noFill/>
            <a:miter lim="800000"/>
            <a:headEnd/>
            <a:tailEnd/>
          </a:ln>
        </p:spPr>
        <p:txBody>
          <a:bodyPr wrap="square">
            <a:spAutoFit/>
          </a:bodyPr>
          <a:lstStyle/>
          <a:p>
            <a:r>
              <a:rPr lang="en-US" dirty="0">
                <a:latin typeface="Calibri" pitchFamily="34" charset="0"/>
                <a:hlinkClick r:id="rId6"/>
              </a:rPr>
              <a:t>Video of cytoplasm color change in the erythrocyte series part 1 – SL68</a:t>
            </a:r>
            <a:endParaRPr lang="en-US" dirty="0">
              <a:latin typeface="Calibri" pitchFamily="34" charset="0"/>
            </a:endParaRPr>
          </a:p>
        </p:txBody>
      </p:sp>
      <p:sp>
        <p:nvSpPr>
          <p:cNvPr id="6" name="TextBox 3"/>
          <p:cNvSpPr txBox="1">
            <a:spLocks noChangeArrowheads="1"/>
          </p:cNvSpPr>
          <p:nvPr/>
        </p:nvSpPr>
        <p:spPr bwMode="auto">
          <a:xfrm>
            <a:off x="1143000" y="3434978"/>
            <a:ext cx="7162800" cy="369332"/>
          </a:xfrm>
          <a:prstGeom prst="rect">
            <a:avLst/>
          </a:prstGeom>
          <a:noFill/>
          <a:ln w="9525">
            <a:noFill/>
            <a:miter lim="800000"/>
            <a:headEnd/>
            <a:tailEnd/>
          </a:ln>
        </p:spPr>
        <p:txBody>
          <a:bodyPr wrap="square">
            <a:spAutoFit/>
          </a:bodyPr>
          <a:lstStyle/>
          <a:p>
            <a:r>
              <a:rPr lang="en-US" dirty="0">
                <a:latin typeface="Calibri" pitchFamily="34" charset="0"/>
                <a:hlinkClick r:id="rId7"/>
              </a:rPr>
              <a:t>Video of cytoplasm color change in the erythrocyte series part 2 – SL177</a:t>
            </a:r>
            <a:endParaRPr lang="en-US" dirty="0">
              <a:latin typeface="Calibri" pitchFamily="34" charset="0"/>
            </a:endParaRPr>
          </a:p>
        </p:txBody>
      </p:sp>
    </p:spTree>
    <p:extLst>
      <p:ext uri="{BB962C8B-B14F-4D97-AF65-F5344CB8AC3E}">
        <p14:creationId xmlns:p14="http://schemas.microsoft.com/office/powerpoint/2010/main" val="2218892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04800" y="91670"/>
            <a:ext cx="8610600" cy="4355038"/>
          </a:xfrm>
          <a:prstGeom prst="rect">
            <a:avLst/>
          </a:prstGeom>
          <a:noFill/>
          <a:ln w="9525">
            <a:noFill/>
            <a:miter lim="800000"/>
            <a:headEnd/>
            <a:tailEnd/>
          </a:ln>
        </p:spPr>
        <p:txBody>
          <a:bodyPr>
            <a:spAutoFit/>
          </a:bodyPr>
          <a:lstStyle/>
          <a:p>
            <a:pPr>
              <a:tabLst>
                <a:tab pos="457200" algn="l"/>
              </a:tabLst>
            </a:pPr>
            <a:r>
              <a:rPr lang="en-US" sz="1400" b="1" dirty="0">
                <a:solidFill>
                  <a:srgbClr val="002060"/>
                </a:solidFill>
                <a:latin typeface="Georgia" pitchFamily="18" charset="0"/>
                <a:cs typeface="Times New Roman" pitchFamily="18" charset="0"/>
              </a:rPr>
              <a:t>The next set of slides is a quiz for this module.  You should review the structures covered in this module, and try to visualize each of these in light.</a:t>
            </a:r>
            <a:endParaRPr lang="en-US" sz="1400" b="1" dirty="0">
              <a:solidFill>
                <a:srgbClr val="002060"/>
              </a:solidFill>
              <a:latin typeface="Georgia" pitchFamily="18" charset="0"/>
            </a:endParaRPr>
          </a:p>
          <a:p>
            <a:pPr>
              <a:tabLst>
                <a:tab pos="457200" algn="l"/>
              </a:tabLst>
            </a:pPr>
            <a:r>
              <a:rPr lang="en-US" sz="1100" dirty="0">
                <a:solidFill>
                  <a:srgbClr val="002060"/>
                </a:solidFill>
                <a:latin typeface="Georgia" pitchFamily="18" charset="0"/>
              </a:rPr>
              <a:t> </a:t>
            </a:r>
          </a:p>
          <a:p>
            <a:pPr lvl="0"/>
            <a:r>
              <a:rPr lang="en-US" sz="1100" b="1" dirty="0">
                <a:latin typeface="Georgia" pitchFamily="18" charset="0"/>
              </a:rPr>
              <a:t>identify, at the light microscope level, each of the following:</a:t>
            </a:r>
            <a:endParaRPr lang="en-US" sz="1100" dirty="0">
              <a:latin typeface="Georgia" pitchFamily="18" charset="0"/>
            </a:endParaRPr>
          </a:p>
          <a:p>
            <a:r>
              <a:rPr lang="en-US" sz="1100" dirty="0">
                <a:latin typeface="Georgia" pitchFamily="18" charset="0"/>
              </a:rPr>
              <a:t> </a:t>
            </a:r>
          </a:p>
          <a:p>
            <a:r>
              <a:rPr lang="en-US" sz="1200" dirty="0">
                <a:latin typeface="Georgia" pitchFamily="18" charset="0"/>
              </a:rPr>
              <a:t>	Cytoplasmic granules</a:t>
            </a:r>
          </a:p>
          <a:p>
            <a:r>
              <a:rPr lang="en-US" sz="1200" dirty="0">
                <a:latin typeface="Georgia" pitchFamily="18" charset="0"/>
              </a:rPr>
              <a:t>		</a:t>
            </a:r>
            <a:r>
              <a:rPr lang="en-US" sz="1200" dirty="0" err="1">
                <a:latin typeface="Georgia" pitchFamily="18" charset="0"/>
              </a:rPr>
              <a:t>Azurophilic</a:t>
            </a:r>
            <a:r>
              <a:rPr lang="en-US" sz="1200" dirty="0">
                <a:latin typeface="Georgia" pitchFamily="18" charset="0"/>
              </a:rPr>
              <a:t> (nonspecific) granules</a:t>
            </a:r>
          </a:p>
          <a:p>
            <a:r>
              <a:rPr lang="en-US" sz="1200" dirty="0">
                <a:latin typeface="Georgia" pitchFamily="18" charset="0"/>
              </a:rPr>
              <a:t>		Basophilic granules</a:t>
            </a:r>
          </a:p>
          <a:p>
            <a:r>
              <a:rPr lang="en-US" sz="1200" dirty="0">
                <a:latin typeface="Georgia" pitchFamily="18" charset="0"/>
              </a:rPr>
              <a:t>		Eosinophilic granules</a:t>
            </a:r>
          </a:p>
          <a:p>
            <a:r>
              <a:rPr lang="en-US" sz="1200" dirty="0">
                <a:latin typeface="Georgia" pitchFamily="18" charset="0"/>
              </a:rPr>
              <a:t>		</a:t>
            </a:r>
            <a:r>
              <a:rPr lang="en-US" sz="1200" dirty="0" err="1">
                <a:latin typeface="Georgia" pitchFamily="18" charset="0"/>
              </a:rPr>
              <a:t>Neutrophilic</a:t>
            </a:r>
            <a:r>
              <a:rPr lang="en-US" sz="1200" dirty="0">
                <a:latin typeface="Georgia" pitchFamily="18" charset="0"/>
              </a:rPr>
              <a:t> granules</a:t>
            </a:r>
          </a:p>
          <a:p>
            <a:r>
              <a:rPr lang="en-US" sz="1200" dirty="0">
                <a:latin typeface="Georgia" pitchFamily="18" charset="0"/>
              </a:rPr>
              <a:t>	Nucleoli (warning, these </a:t>
            </a:r>
            <a:r>
              <a:rPr lang="en-US" sz="1200" dirty="0" err="1">
                <a:latin typeface="Georgia" pitchFamily="18" charset="0"/>
              </a:rPr>
              <a:t>ain’t</a:t>
            </a:r>
            <a:r>
              <a:rPr lang="en-US" sz="1200" dirty="0">
                <a:latin typeface="Georgia" pitchFamily="18" charset="0"/>
              </a:rPr>
              <a:t> your father’s nucleoli)</a:t>
            </a:r>
          </a:p>
          <a:p>
            <a:r>
              <a:rPr lang="en-US" sz="1200" dirty="0">
                <a:latin typeface="Georgia" pitchFamily="18" charset="0"/>
              </a:rPr>
              <a:t>	Nuclear shape</a:t>
            </a:r>
          </a:p>
          <a:p>
            <a:r>
              <a:rPr lang="en-US" sz="1200" dirty="0">
                <a:latin typeface="Georgia" pitchFamily="18" charset="0"/>
              </a:rPr>
              <a:t>		Round</a:t>
            </a:r>
          </a:p>
          <a:p>
            <a:r>
              <a:rPr lang="en-US" sz="1200" dirty="0">
                <a:latin typeface="Georgia" pitchFamily="18" charset="0"/>
              </a:rPr>
              <a:t>		Indented</a:t>
            </a:r>
          </a:p>
          <a:p>
            <a:r>
              <a:rPr lang="en-US" sz="1200" dirty="0">
                <a:latin typeface="Georgia" pitchFamily="18" charset="0"/>
              </a:rPr>
              <a:t>		</a:t>
            </a:r>
            <a:r>
              <a:rPr lang="en-US" sz="1200" dirty="0" err="1">
                <a:latin typeface="Georgia" pitchFamily="18" charset="0"/>
              </a:rPr>
              <a:t>Kindey</a:t>
            </a:r>
            <a:r>
              <a:rPr lang="en-US" sz="1200" dirty="0">
                <a:latin typeface="Georgia" pitchFamily="18" charset="0"/>
              </a:rPr>
              <a:t>-bean-shaped</a:t>
            </a:r>
          </a:p>
          <a:p>
            <a:r>
              <a:rPr lang="en-US" sz="1200" dirty="0">
                <a:latin typeface="Georgia" pitchFamily="18" charset="0"/>
              </a:rPr>
              <a:t>		Band</a:t>
            </a:r>
          </a:p>
          <a:p>
            <a:r>
              <a:rPr lang="en-US" sz="1200" dirty="0">
                <a:latin typeface="Georgia" pitchFamily="18" charset="0"/>
              </a:rPr>
              <a:t>		Segmented</a:t>
            </a:r>
          </a:p>
          <a:p>
            <a:r>
              <a:rPr lang="en-US" sz="1200" dirty="0">
                <a:latin typeface="Georgia" pitchFamily="18" charset="0"/>
              </a:rPr>
              <a:t>	Chromatin pattern</a:t>
            </a:r>
          </a:p>
          <a:p>
            <a:r>
              <a:rPr lang="en-US" sz="1200" dirty="0">
                <a:latin typeface="Georgia" pitchFamily="18" charset="0"/>
              </a:rPr>
              <a:t>		Fine</a:t>
            </a:r>
          </a:p>
          <a:p>
            <a:r>
              <a:rPr lang="en-US" sz="1200" dirty="0">
                <a:latin typeface="Georgia" pitchFamily="18" charset="0"/>
              </a:rPr>
              <a:t>		Clumped</a:t>
            </a:r>
          </a:p>
          <a:p>
            <a:r>
              <a:rPr lang="en-US" sz="1200" dirty="0">
                <a:latin typeface="Georgia" pitchFamily="18" charset="0"/>
              </a:rPr>
              <a:t>	Cytoplasmic staining</a:t>
            </a:r>
          </a:p>
          <a:p>
            <a:r>
              <a:rPr lang="en-US" sz="1200" dirty="0">
                <a:latin typeface="Georgia" pitchFamily="18" charset="0"/>
              </a:rPr>
              <a:t>		Cytoplasmic basophilia</a:t>
            </a:r>
          </a:p>
          <a:p>
            <a:r>
              <a:rPr lang="en-US" sz="1200" dirty="0">
                <a:latin typeface="Georgia" pitchFamily="18" charset="0"/>
              </a:rPr>
              <a:t>  		Cytoplasmic eosinophilia</a:t>
            </a:r>
          </a:p>
        </p:txBody>
      </p:sp>
    </p:spTree>
    <p:extLst>
      <p:ext uri="{BB962C8B-B14F-4D97-AF65-F5344CB8AC3E}">
        <p14:creationId xmlns:p14="http://schemas.microsoft.com/office/powerpoint/2010/main" val="3710320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749" y="2036783"/>
            <a:ext cx="3844188" cy="3256392"/>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271443" y="533400"/>
            <a:ext cx="8686800" cy="830997"/>
          </a:xfrm>
          <a:prstGeom prst="rect">
            <a:avLst/>
          </a:prstGeom>
          <a:noFill/>
        </p:spPr>
        <p:txBody>
          <a:bodyPr>
            <a:spAutoFit/>
          </a:bodyPr>
          <a:lstStyle/>
          <a:p>
            <a:pPr fontAlgn="auto">
              <a:spcBef>
                <a:spcPts val="0"/>
              </a:spcBef>
              <a:spcAft>
                <a:spcPts val="0"/>
              </a:spcAft>
              <a:defRPr/>
            </a:pPr>
            <a:r>
              <a:rPr lang="en-US" sz="2400" b="1" dirty="0">
                <a:solidFill>
                  <a:srgbClr val="0070C0"/>
                </a:solidFill>
                <a:latin typeface="Script MT Bold" pitchFamily="66" charset="0"/>
              </a:rPr>
              <a:t>Self-check:  Does this cell have nucleoli?  If so, how many nucleoli do you see??</a:t>
            </a:r>
          </a:p>
        </p:txBody>
      </p:sp>
      <p:grpSp>
        <p:nvGrpSpPr>
          <p:cNvPr id="16" name="Group 15"/>
          <p:cNvGrpSpPr/>
          <p:nvPr/>
        </p:nvGrpSpPr>
        <p:grpSpPr>
          <a:xfrm>
            <a:off x="134860" y="1447800"/>
            <a:ext cx="5226412" cy="3095324"/>
            <a:chOff x="134860" y="1447800"/>
            <a:chExt cx="5226412" cy="3095324"/>
          </a:xfrm>
        </p:grpSpPr>
        <p:sp>
          <p:nvSpPr>
            <p:cNvPr id="6" name="Rectangle 5"/>
            <p:cNvSpPr/>
            <p:nvPr/>
          </p:nvSpPr>
          <p:spPr>
            <a:xfrm>
              <a:off x="134860" y="1447800"/>
              <a:ext cx="2593182" cy="193899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002060"/>
                  </a:solidFill>
                  <a:effectLst>
                    <a:outerShdw blurRad="76200" dist="50800" dir="5400000" algn="tl" rotWithShape="0">
                      <a:srgbClr val="000000">
                        <a:alpha val="65000"/>
                      </a:srgbClr>
                    </a:outerShdw>
                  </a:effectLst>
                  <a:latin typeface="+mn-lt"/>
                </a:rPr>
                <a:t>Yes</a:t>
              </a:r>
            </a:p>
            <a:p>
              <a:pPr algn="ctr" fontAlgn="auto">
                <a:spcBef>
                  <a:spcPts val="0"/>
                </a:spcBef>
                <a:spcAft>
                  <a:spcPts val="0"/>
                </a:spcAft>
                <a:defRPr/>
              </a:pPr>
              <a:r>
                <a:rPr lang="en-US" sz="3600" b="1" spc="50" dirty="0">
                  <a:ln w="11430"/>
                  <a:solidFill>
                    <a:srgbClr val="002060"/>
                  </a:solidFill>
                  <a:effectLst>
                    <a:outerShdw blurRad="76200" dist="50800" dir="5400000" algn="tl" rotWithShape="0">
                      <a:srgbClr val="000000">
                        <a:alpha val="65000"/>
                      </a:srgbClr>
                    </a:outerShdw>
                  </a:effectLst>
                  <a:latin typeface="+mn-lt"/>
                </a:rPr>
                <a:t>3 </a:t>
              </a:r>
              <a:r>
                <a:rPr lang="en-US" sz="2400" b="1" spc="50" dirty="0">
                  <a:ln w="11430"/>
                  <a:solidFill>
                    <a:srgbClr val="002060"/>
                  </a:solidFill>
                  <a:effectLst>
                    <a:outerShdw blurRad="76200" dist="50800" dir="5400000" algn="tl" rotWithShape="0">
                      <a:srgbClr val="000000">
                        <a:alpha val="65000"/>
                      </a:srgbClr>
                    </a:outerShdw>
                  </a:effectLst>
                  <a:latin typeface="+mn-lt"/>
                </a:rPr>
                <a:t>(though you may have seen more or less)</a:t>
              </a:r>
            </a:p>
          </p:txBody>
        </p:sp>
        <p:sp>
          <p:nvSpPr>
            <p:cNvPr id="8" name="Freeform 7"/>
            <p:cNvSpPr/>
            <p:nvPr/>
          </p:nvSpPr>
          <p:spPr>
            <a:xfrm>
              <a:off x="4764505" y="3416968"/>
              <a:ext cx="437674" cy="378827"/>
            </a:xfrm>
            <a:custGeom>
              <a:avLst/>
              <a:gdLst>
                <a:gd name="connsiteX0" fmla="*/ 423512 w 437674"/>
                <a:gd name="connsiteY0" fmla="*/ 365760 h 378827"/>
                <a:gd name="connsiteX1" fmla="*/ 423512 w 437674"/>
                <a:gd name="connsiteY1" fmla="*/ 202131 h 378827"/>
                <a:gd name="connsiteX2" fmla="*/ 394636 w 437674"/>
                <a:gd name="connsiteY2" fmla="*/ 144379 h 378827"/>
                <a:gd name="connsiteX3" fmla="*/ 365760 w 437674"/>
                <a:gd name="connsiteY3" fmla="*/ 125129 h 378827"/>
                <a:gd name="connsiteX4" fmla="*/ 356135 w 437674"/>
                <a:gd name="connsiteY4" fmla="*/ 96253 h 378827"/>
                <a:gd name="connsiteX5" fmla="*/ 327259 w 437674"/>
                <a:gd name="connsiteY5" fmla="*/ 86628 h 378827"/>
                <a:gd name="connsiteX6" fmla="*/ 269508 w 437674"/>
                <a:gd name="connsiteY6" fmla="*/ 57752 h 378827"/>
                <a:gd name="connsiteX7" fmla="*/ 182880 w 437674"/>
                <a:gd name="connsiteY7" fmla="*/ 19251 h 378827"/>
                <a:gd name="connsiteX8" fmla="*/ 154004 w 437674"/>
                <a:gd name="connsiteY8" fmla="*/ 9626 h 378827"/>
                <a:gd name="connsiteX9" fmla="*/ 125129 w 437674"/>
                <a:gd name="connsiteY9" fmla="*/ 0 h 378827"/>
                <a:gd name="connsiteX10" fmla="*/ 9626 w 437674"/>
                <a:gd name="connsiteY10" fmla="*/ 38501 h 378827"/>
                <a:gd name="connsiteX11" fmla="*/ 0 w 437674"/>
                <a:gd name="connsiteY11" fmla="*/ 67377 h 378827"/>
                <a:gd name="connsiteX12" fmla="*/ 9626 w 437674"/>
                <a:gd name="connsiteY12" fmla="*/ 202131 h 378827"/>
                <a:gd name="connsiteX13" fmla="*/ 28876 w 437674"/>
                <a:gd name="connsiteY13" fmla="*/ 231007 h 378827"/>
                <a:gd name="connsiteX14" fmla="*/ 86628 w 437674"/>
                <a:gd name="connsiteY14" fmla="*/ 269508 h 378827"/>
                <a:gd name="connsiteX15" fmla="*/ 144379 w 437674"/>
                <a:gd name="connsiteY15" fmla="*/ 308009 h 378827"/>
                <a:gd name="connsiteX16" fmla="*/ 173255 w 437674"/>
                <a:gd name="connsiteY16" fmla="*/ 327259 h 378827"/>
                <a:gd name="connsiteX17" fmla="*/ 202131 w 437674"/>
                <a:gd name="connsiteY17" fmla="*/ 346510 h 378827"/>
                <a:gd name="connsiteX18" fmla="*/ 259882 w 437674"/>
                <a:gd name="connsiteY18" fmla="*/ 365760 h 378827"/>
                <a:gd name="connsiteX19" fmla="*/ 288758 w 437674"/>
                <a:gd name="connsiteY19" fmla="*/ 375386 h 378827"/>
                <a:gd name="connsiteX20" fmla="*/ 423512 w 437674"/>
                <a:gd name="connsiteY20" fmla="*/ 365760 h 37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674" h="378827">
                  <a:moveTo>
                    <a:pt x="423512" y="365760"/>
                  </a:moveTo>
                  <a:cubicBezTo>
                    <a:pt x="445971" y="336884"/>
                    <a:pt x="438450" y="314166"/>
                    <a:pt x="423512" y="202131"/>
                  </a:cubicBezTo>
                  <a:cubicBezTo>
                    <a:pt x="421103" y="184064"/>
                    <a:pt x="407116" y="156859"/>
                    <a:pt x="394636" y="144379"/>
                  </a:cubicBezTo>
                  <a:cubicBezTo>
                    <a:pt x="386456" y="136199"/>
                    <a:pt x="375385" y="131546"/>
                    <a:pt x="365760" y="125129"/>
                  </a:cubicBezTo>
                  <a:cubicBezTo>
                    <a:pt x="362552" y="115504"/>
                    <a:pt x="363309" y="103427"/>
                    <a:pt x="356135" y="96253"/>
                  </a:cubicBezTo>
                  <a:cubicBezTo>
                    <a:pt x="348961" y="89079"/>
                    <a:pt x="336334" y="91165"/>
                    <a:pt x="327259" y="86628"/>
                  </a:cubicBezTo>
                  <a:cubicBezTo>
                    <a:pt x="252621" y="49309"/>
                    <a:pt x="342088" y="81945"/>
                    <a:pt x="269508" y="57752"/>
                  </a:cubicBezTo>
                  <a:cubicBezTo>
                    <a:pt x="223748" y="27245"/>
                    <a:pt x="251607" y="42159"/>
                    <a:pt x="182880" y="19251"/>
                  </a:cubicBezTo>
                  <a:lnTo>
                    <a:pt x="154004" y="9626"/>
                  </a:lnTo>
                  <a:lnTo>
                    <a:pt x="125129" y="0"/>
                  </a:lnTo>
                  <a:cubicBezTo>
                    <a:pt x="44605" y="8053"/>
                    <a:pt x="36990" y="-16226"/>
                    <a:pt x="9626" y="38501"/>
                  </a:cubicBezTo>
                  <a:cubicBezTo>
                    <a:pt x="5088" y="47576"/>
                    <a:pt x="3209" y="57752"/>
                    <a:pt x="0" y="67377"/>
                  </a:cubicBezTo>
                  <a:cubicBezTo>
                    <a:pt x="3209" y="112295"/>
                    <a:pt x="1800" y="157784"/>
                    <a:pt x="9626" y="202131"/>
                  </a:cubicBezTo>
                  <a:cubicBezTo>
                    <a:pt x="11636" y="213523"/>
                    <a:pt x="20170" y="223389"/>
                    <a:pt x="28876" y="231007"/>
                  </a:cubicBezTo>
                  <a:cubicBezTo>
                    <a:pt x="46288" y="246242"/>
                    <a:pt x="67377" y="256674"/>
                    <a:pt x="86628" y="269508"/>
                  </a:cubicBezTo>
                  <a:lnTo>
                    <a:pt x="144379" y="308009"/>
                  </a:lnTo>
                  <a:lnTo>
                    <a:pt x="173255" y="327259"/>
                  </a:lnTo>
                  <a:cubicBezTo>
                    <a:pt x="182880" y="333676"/>
                    <a:pt x="191156" y="342852"/>
                    <a:pt x="202131" y="346510"/>
                  </a:cubicBezTo>
                  <a:lnTo>
                    <a:pt x="259882" y="365760"/>
                  </a:lnTo>
                  <a:lnTo>
                    <a:pt x="288758" y="375386"/>
                  </a:lnTo>
                  <a:cubicBezTo>
                    <a:pt x="401781" y="365110"/>
                    <a:pt x="401053" y="394636"/>
                    <a:pt x="423512" y="365760"/>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417996" y="4100362"/>
              <a:ext cx="442762" cy="442762"/>
            </a:xfrm>
            <a:custGeom>
              <a:avLst/>
              <a:gdLst>
                <a:gd name="connsiteX0" fmla="*/ 423511 w 442762"/>
                <a:gd name="connsiteY0" fmla="*/ 211756 h 442762"/>
                <a:gd name="connsiteX1" fmla="*/ 404261 w 442762"/>
                <a:gd name="connsiteY1" fmla="*/ 163630 h 442762"/>
                <a:gd name="connsiteX2" fmla="*/ 327259 w 442762"/>
                <a:gd name="connsiteY2" fmla="*/ 48126 h 442762"/>
                <a:gd name="connsiteX3" fmla="*/ 269507 w 442762"/>
                <a:gd name="connsiteY3" fmla="*/ 19251 h 442762"/>
                <a:gd name="connsiteX4" fmla="*/ 211756 w 442762"/>
                <a:gd name="connsiteY4" fmla="*/ 0 h 442762"/>
                <a:gd name="connsiteX5" fmla="*/ 115503 w 442762"/>
                <a:gd name="connsiteY5" fmla="*/ 9625 h 442762"/>
                <a:gd name="connsiteX6" fmla="*/ 86627 w 442762"/>
                <a:gd name="connsiteY6" fmla="*/ 19251 h 442762"/>
                <a:gd name="connsiteX7" fmla="*/ 57751 w 442762"/>
                <a:gd name="connsiteY7" fmla="*/ 48126 h 442762"/>
                <a:gd name="connsiteX8" fmla="*/ 19250 w 442762"/>
                <a:gd name="connsiteY8" fmla="*/ 105878 h 442762"/>
                <a:gd name="connsiteX9" fmla="*/ 0 w 442762"/>
                <a:gd name="connsiteY9" fmla="*/ 173255 h 442762"/>
                <a:gd name="connsiteX10" fmla="*/ 28876 w 442762"/>
                <a:gd name="connsiteY10" fmla="*/ 308009 h 442762"/>
                <a:gd name="connsiteX11" fmla="*/ 38501 w 442762"/>
                <a:gd name="connsiteY11" fmla="*/ 336884 h 442762"/>
                <a:gd name="connsiteX12" fmla="*/ 67377 w 442762"/>
                <a:gd name="connsiteY12" fmla="*/ 356135 h 442762"/>
                <a:gd name="connsiteX13" fmla="*/ 77002 w 442762"/>
                <a:gd name="connsiteY13" fmla="*/ 385011 h 442762"/>
                <a:gd name="connsiteX14" fmla="*/ 134753 w 442762"/>
                <a:gd name="connsiteY14" fmla="*/ 413886 h 442762"/>
                <a:gd name="connsiteX15" fmla="*/ 269507 w 442762"/>
                <a:gd name="connsiteY15" fmla="*/ 442762 h 442762"/>
                <a:gd name="connsiteX16" fmla="*/ 394636 w 442762"/>
                <a:gd name="connsiteY16" fmla="*/ 413886 h 442762"/>
                <a:gd name="connsiteX17" fmla="*/ 413886 w 442762"/>
                <a:gd name="connsiteY17" fmla="*/ 385011 h 442762"/>
                <a:gd name="connsiteX18" fmla="*/ 423511 w 442762"/>
                <a:gd name="connsiteY18" fmla="*/ 356135 h 442762"/>
                <a:gd name="connsiteX19" fmla="*/ 442762 w 442762"/>
                <a:gd name="connsiteY19" fmla="*/ 259882 h 442762"/>
                <a:gd name="connsiteX20" fmla="*/ 423511 w 442762"/>
                <a:gd name="connsiteY20" fmla="*/ 211756 h 44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2762" h="442762">
                  <a:moveTo>
                    <a:pt x="423511" y="211756"/>
                  </a:moveTo>
                  <a:cubicBezTo>
                    <a:pt x="417094" y="195714"/>
                    <a:pt x="409342" y="180144"/>
                    <a:pt x="404261" y="163630"/>
                  </a:cubicBezTo>
                  <a:cubicBezTo>
                    <a:pt x="383431" y="95933"/>
                    <a:pt x="403498" y="73538"/>
                    <a:pt x="327259" y="48126"/>
                  </a:cubicBezTo>
                  <a:cubicBezTo>
                    <a:pt x="221963" y="13028"/>
                    <a:pt x="381444" y="69001"/>
                    <a:pt x="269507" y="19251"/>
                  </a:cubicBezTo>
                  <a:cubicBezTo>
                    <a:pt x="250964" y="11010"/>
                    <a:pt x="211756" y="0"/>
                    <a:pt x="211756" y="0"/>
                  </a:cubicBezTo>
                  <a:cubicBezTo>
                    <a:pt x="179672" y="3208"/>
                    <a:pt x="147372" y="4722"/>
                    <a:pt x="115503" y="9625"/>
                  </a:cubicBezTo>
                  <a:cubicBezTo>
                    <a:pt x="105475" y="11168"/>
                    <a:pt x="95069" y="13623"/>
                    <a:pt x="86627" y="19251"/>
                  </a:cubicBezTo>
                  <a:cubicBezTo>
                    <a:pt x="75301" y="26802"/>
                    <a:pt x="67376" y="38501"/>
                    <a:pt x="57751" y="48126"/>
                  </a:cubicBezTo>
                  <a:cubicBezTo>
                    <a:pt x="34865" y="116786"/>
                    <a:pt x="67317" y="33777"/>
                    <a:pt x="19250" y="105878"/>
                  </a:cubicBezTo>
                  <a:cubicBezTo>
                    <a:pt x="13727" y="114163"/>
                    <a:pt x="1283" y="168121"/>
                    <a:pt x="0" y="173255"/>
                  </a:cubicBezTo>
                  <a:cubicBezTo>
                    <a:pt x="12142" y="270393"/>
                    <a:pt x="1445" y="225717"/>
                    <a:pt x="28876" y="308009"/>
                  </a:cubicBezTo>
                  <a:cubicBezTo>
                    <a:pt x="32084" y="317634"/>
                    <a:pt x="30059" y="331256"/>
                    <a:pt x="38501" y="336884"/>
                  </a:cubicBezTo>
                  <a:lnTo>
                    <a:pt x="67377" y="356135"/>
                  </a:lnTo>
                  <a:cubicBezTo>
                    <a:pt x="70585" y="365760"/>
                    <a:pt x="70664" y="377088"/>
                    <a:pt x="77002" y="385011"/>
                  </a:cubicBezTo>
                  <a:cubicBezTo>
                    <a:pt x="93086" y="405116"/>
                    <a:pt x="113526" y="404789"/>
                    <a:pt x="134753" y="413886"/>
                  </a:cubicBezTo>
                  <a:cubicBezTo>
                    <a:pt x="216734" y="449021"/>
                    <a:pt x="126081" y="428420"/>
                    <a:pt x="269507" y="442762"/>
                  </a:cubicBezTo>
                  <a:cubicBezTo>
                    <a:pt x="319767" y="437736"/>
                    <a:pt x="359562" y="448960"/>
                    <a:pt x="394636" y="413886"/>
                  </a:cubicBezTo>
                  <a:cubicBezTo>
                    <a:pt x="402816" y="405706"/>
                    <a:pt x="407469" y="394636"/>
                    <a:pt x="413886" y="385011"/>
                  </a:cubicBezTo>
                  <a:cubicBezTo>
                    <a:pt x="417094" y="375386"/>
                    <a:pt x="421230" y="366021"/>
                    <a:pt x="423511" y="356135"/>
                  </a:cubicBezTo>
                  <a:cubicBezTo>
                    <a:pt x="430868" y="324253"/>
                    <a:pt x="442762" y="259882"/>
                    <a:pt x="442762" y="259882"/>
                  </a:cubicBezTo>
                  <a:cubicBezTo>
                    <a:pt x="431397" y="214421"/>
                    <a:pt x="429928" y="227798"/>
                    <a:pt x="423511" y="211756"/>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865833" y="3927107"/>
              <a:ext cx="495439" cy="385011"/>
            </a:xfrm>
            <a:custGeom>
              <a:avLst/>
              <a:gdLst>
                <a:gd name="connsiteX0" fmla="*/ 437687 w 495439"/>
                <a:gd name="connsiteY0" fmla="*/ 336885 h 385011"/>
                <a:gd name="connsiteX1" fmla="*/ 495439 w 495439"/>
                <a:gd name="connsiteY1" fmla="*/ 231007 h 385011"/>
                <a:gd name="connsiteX2" fmla="*/ 476188 w 495439"/>
                <a:gd name="connsiteY2" fmla="*/ 48127 h 385011"/>
                <a:gd name="connsiteX3" fmla="*/ 456938 w 495439"/>
                <a:gd name="connsiteY3" fmla="*/ 19251 h 385011"/>
                <a:gd name="connsiteX4" fmla="*/ 399186 w 495439"/>
                <a:gd name="connsiteY4" fmla="*/ 0 h 385011"/>
                <a:gd name="connsiteX5" fmla="*/ 331809 w 495439"/>
                <a:gd name="connsiteY5" fmla="*/ 9626 h 385011"/>
                <a:gd name="connsiteX6" fmla="*/ 293308 w 495439"/>
                <a:gd name="connsiteY6" fmla="*/ 19251 h 385011"/>
                <a:gd name="connsiteX7" fmla="*/ 187430 w 495439"/>
                <a:gd name="connsiteY7" fmla="*/ 38501 h 385011"/>
                <a:gd name="connsiteX8" fmla="*/ 158554 w 495439"/>
                <a:gd name="connsiteY8" fmla="*/ 48127 h 385011"/>
                <a:gd name="connsiteX9" fmla="*/ 71927 w 495439"/>
                <a:gd name="connsiteY9" fmla="*/ 125129 h 385011"/>
                <a:gd name="connsiteX10" fmla="*/ 52676 w 495439"/>
                <a:gd name="connsiteY10" fmla="*/ 154005 h 385011"/>
                <a:gd name="connsiteX11" fmla="*/ 23801 w 495439"/>
                <a:gd name="connsiteY11" fmla="*/ 182880 h 385011"/>
                <a:gd name="connsiteX12" fmla="*/ 14175 w 495439"/>
                <a:gd name="connsiteY12" fmla="*/ 327259 h 385011"/>
                <a:gd name="connsiteX13" fmla="*/ 100803 w 495439"/>
                <a:gd name="connsiteY13" fmla="*/ 375386 h 385011"/>
                <a:gd name="connsiteX14" fmla="*/ 168180 w 495439"/>
                <a:gd name="connsiteY14" fmla="*/ 385011 h 385011"/>
                <a:gd name="connsiteX15" fmla="*/ 293308 w 495439"/>
                <a:gd name="connsiteY15" fmla="*/ 375386 h 385011"/>
                <a:gd name="connsiteX16" fmla="*/ 360685 w 495439"/>
                <a:gd name="connsiteY16" fmla="*/ 356135 h 385011"/>
                <a:gd name="connsiteX17" fmla="*/ 389561 w 495439"/>
                <a:gd name="connsiteY17" fmla="*/ 327259 h 385011"/>
                <a:gd name="connsiteX18" fmla="*/ 437687 w 495439"/>
                <a:gd name="connsiteY18" fmla="*/ 336885 h 38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5439" h="385011">
                  <a:moveTo>
                    <a:pt x="437687" y="336885"/>
                  </a:moveTo>
                  <a:cubicBezTo>
                    <a:pt x="455333" y="320843"/>
                    <a:pt x="476240" y="288597"/>
                    <a:pt x="495439" y="231007"/>
                  </a:cubicBezTo>
                  <a:cubicBezTo>
                    <a:pt x="495164" y="226881"/>
                    <a:pt x="494705" y="91335"/>
                    <a:pt x="476188" y="48127"/>
                  </a:cubicBezTo>
                  <a:cubicBezTo>
                    <a:pt x="471631" y="37494"/>
                    <a:pt x="466748" y="25382"/>
                    <a:pt x="456938" y="19251"/>
                  </a:cubicBezTo>
                  <a:cubicBezTo>
                    <a:pt x="439730" y="8496"/>
                    <a:pt x="399186" y="0"/>
                    <a:pt x="399186" y="0"/>
                  </a:cubicBezTo>
                  <a:cubicBezTo>
                    <a:pt x="376727" y="3209"/>
                    <a:pt x="354130" y="5568"/>
                    <a:pt x="331809" y="9626"/>
                  </a:cubicBezTo>
                  <a:cubicBezTo>
                    <a:pt x="318794" y="11992"/>
                    <a:pt x="306222" y="16381"/>
                    <a:pt x="293308" y="19251"/>
                  </a:cubicBezTo>
                  <a:cubicBezTo>
                    <a:pt x="252949" y="28220"/>
                    <a:pt x="229224" y="31536"/>
                    <a:pt x="187430" y="38501"/>
                  </a:cubicBezTo>
                  <a:cubicBezTo>
                    <a:pt x="177805" y="41710"/>
                    <a:pt x="167629" y="43589"/>
                    <a:pt x="158554" y="48127"/>
                  </a:cubicBezTo>
                  <a:cubicBezTo>
                    <a:pt x="129622" y="62593"/>
                    <a:pt x="84682" y="105996"/>
                    <a:pt x="71927" y="125129"/>
                  </a:cubicBezTo>
                  <a:cubicBezTo>
                    <a:pt x="65510" y="134754"/>
                    <a:pt x="60082" y="145118"/>
                    <a:pt x="52676" y="154005"/>
                  </a:cubicBezTo>
                  <a:cubicBezTo>
                    <a:pt x="43962" y="164462"/>
                    <a:pt x="33426" y="173255"/>
                    <a:pt x="23801" y="182880"/>
                  </a:cubicBezTo>
                  <a:cubicBezTo>
                    <a:pt x="7551" y="231631"/>
                    <a:pt x="-15141" y="272815"/>
                    <a:pt x="14175" y="327259"/>
                  </a:cubicBezTo>
                  <a:cubicBezTo>
                    <a:pt x="23489" y="344557"/>
                    <a:pt x="74922" y="370210"/>
                    <a:pt x="100803" y="375386"/>
                  </a:cubicBezTo>
                  <a:cubicBezTo>
                    <a:pt x="123049" y="379835"/>
                    <a:pt x="145721" y="381803"/>
                    <a:pt x="168180" y="385011"/>
                  </a:cubicBezTo>
                  <a:cubicBezTo>
                    <a:pt x="209889" y="381803"/>
                    <a:pt x="251762" y="380274"/>
                    <a:pt x="293308" y="375386"/>
                  </a:cubicBezTo>
                  <a:cubicBezTo>
                    <a:pt x="311981" y="373189"/>
                    <a:pt x="342016" y="362358"/>
                    <a:pt x="360685" y="356135"/>
                  </a:cubicBezTo>
                  <a:cubicBezTo>
                    <a:pt x="370310" y="346510"/>
                    <a:pt x="377662" y="333870"/>
                    <a:pt x="389561" y="327259"/>
                  </a:cubicBezTo>
                  <a:cubicBezTo>
                    <a:pt x="407299" y="317405"/>
                    <a:pt x="420041" y="352927"/>
                    <a:pt x="437687" y="336885"/>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693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76200" y="914400"/>
            <a:ext cx="906780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tabLst>
                <a:tab pos="685800" algn="l"/>
              </a:tabLst>
            </a:pPr>
            <a:r>
              <a:rPr lang="en-US" sz="2400" b="1" dirty="0"/>
              <a:t>Five cytological features are used to differentiate amongst developing blood cell types.  They are:</a:t>
            </a:r>
          </a:p>
          <a:p>
            <a:pPr algn="ctr">
              <a:tabLst>
                <a:tab pos="685800" algn="l"/>
              </a:tabLst>
            </a:pPr>
            <a:endParaRPr lang="en-US" b="1" dirty="0"/>
          </a:p>
          <a:p>
            <a:pPr algn="ctr">
              <a:tabLst>
                <a:tab pos="685800" algn="l"/>
              </a:tabLst>
            </a:pPr>
            <a:endParaRPr lang="en-US" b="1" dirty="0"/>
          </a:p>
          <a:p>
            <a:pPr algn="ctr">
              <a:tabLst>
                <a:tab pos="685800" algn="l"/>
              </a:tabLst>
            </a:pPr>
            <a:r>
              <a:rPr lang="en-US" sz="2000" b="1" dirty="0">
                <a:solidFill>
                  <a:srgbClr val="FF0000"/>
                </a:solidFill>
              </a:rPr>
              <a:t>cytoplasmic granules</a:t>
            </a:r>
          </a:p>
          <a:p>
            <a:pPr algn="ctr">
              <a:tabLst>
                <a:tab pos="685800" algn="l"/>
              </a:tabLst>
            </a:pPr>
            <a:r>
              <a:rPr lang="en-US" sz="2000" b="1" dirty="0">
                <a:solidFill>
                  <a:srgbClr val="FF0000"/>
                </a:solidFill>
              </a:rPr>
              <a:t>presence or absence of nucleoli</a:t>
            </a:r>
          </a:p>
          <a:p>
            <a:pPr algn="ctr">
              <a:tabLst>
                <a:tab pos="685800" algn="l"/>
              </a:tabLst>
            </a:pPr>
            <a:r>
              <a:rPr lang="en-US" sz="2000" b="1" dirty="0">
                <a:solidFill>
                  <a:srgbClr val="FF0000"/>
                </a:solidFill>
              </a:rPr>
              <a:t>shape of the nucleus</a:t>
            </a:r>
          </a:p>
          <a:p>
            <a:pPr algn="ctr">
              <a:tabLst>
                <a:tab pos="685800" algn="l"/>
              </a:tabLst>
            </a:pPr>
            <a:r>
              <a:rPr lang="en-US" sz="2000" b="1" dirty="0">
                <a:solidFill>
                  <a:srgbClr val="FF0000"/>
                </a:solidFill>
              </a:rPr>
              <a:t>extent of nuclear chromatin clumping</a:t>
            </a:r>
          </a:p>
          <a:p>
            <a:pPr algn="ctr">
              <a:tabLst>
                <a:tab pos="685800" algn="l"/>
              </a:tabLst>
            </a:pPr>
            <a:r>
              <a:rPr lang="en-US" sz="2000" b="1" dirty="0">
                <a:solidFill>
                  <a:srgbClr val="FF0000"/>
                </a:solidFill>
              </a:rPr>
              <a:t>degree of cytoplasmic basophilia</a:t>
            </a:r>
          </a:p>
        </p:txBody>
      </p:sp>
      <p:sp>
        <p:nvSpPr>
          <p:cNvPr id="3077" name="Text Box 5"/>
          <p:cNvSpPr txBox="1">
            <a:spLocks noChangeArrowheads="1"/>
          </p:cNvSpPr>
          <p:nvPr/>
        </p:nvSpPr>
        <p:spPr bwMode="auto">
          <a:xfrm>
            <a:off x="228600" y="4572000"/>
            <a:ext cx="8839200"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t>Note that blood cells are stained routinely with specific hematologic dyes, not H&amp;E, and this results in a slightly wider range of coloration than seen with H&amp;E.   A new color is recognized - azure, a bluish purple.  To view critical </a:t>
            </a:r>
            <a:r>
              <a:rPr lang="en-US" dirty="0" err="1"/>
              <a:t>cytologic</a:t>
            </a:r>
            <a:r>
              <a:rPr lang="en-US" dirty="0"/>
              <a:t> features of blood cells, images in your hematology lab modules are magnified to a much greater degree than seen in previous labs.  To gauge relative magnification, red blood cells (7.5 </a:t>
            </a:r>
            <a:r>
              <a:rPr lang="en-US" dirty="0">
                <a:cs typeface="Arial" charset="0"/>
              </a:rPr>
              <a:t>µm in diameter) in the field of view are a good yardstick.</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055" y="1826694"/>
            <a:ext cx="3445945" cy="3089906"/>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0" y="533400"/>
            <a:ext cx="9067800" cy="461665"/>
          </a:xfrm>
          <a:prstGeom prst="rect">
            <a:avLst/>
          </a:prstGeom>
          <a:noFill/>
        </p:spPr>
        <p:txBody>
          <a:bodyPr wrap="square">
            <a:spAutoFit/>
          </a:bodyPr>
          <a:lstStyle/>
          <a:p>
            <a:pPr fontAlgn="auto">
              <a:spcBef>
                <a:spcPts val="0"/>
              </a:spcBef>
              <a:spcAft>
                <a:spcPts val="0"/>
              </a:spcAft>
              <a:defRPr/>
            </a:pPr>
            <a:r>
              <a:rPr lang="en-US" sz="2400" b="1" dirty="0">
                <a:solidFill>
                  <a:srgbClr val="0070C0"/>
                </a:solidFill>
                <a:latin typeface="Script MT Bold" pitchFamily="66" charset="0"/>
              </a:rPr>
              <a:t>Self-check:  Identify the structures at the tips of the arrows</a:t>
            </a:r>
          </a:p>
        </p:txBody>
      </p:sp>
      <p:sp>
        <p:nvSpPr>
          <p:cNvPr id="6" name="Rectangle 5"/>
          <p:cNvSpPr/>
          <p:nvPr/>
        </p:nvSpPr>
        <p:spPr>
          <a:xfrm>
            <a:off x="152400" y="2094131"/>
            <a:ext cx="3049191"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err="1">
                <a:ln w="11430"/>
                <a:solidFill>
                  <a:srgbClr val="002060"/>
                </a:solidFill>
                <a:effectLst>
                  <a:outerShdw blurRad="76200" dist="50800" dir="5400000" algn="tl" rotWithShape="0">
                    <a:srgbClr val="000000">
                      <a:alpha val="65000"/>
                    </a:srgbClr>
                  </a:outerShdw>
                </a:effectLst>
                <a:latin typeface="+mn-lt"/>
              </a:rPr>
              <a:t>eosinophilicgranules</a:t>
            </a:r>
            <a:endParaRPr lang="en-US" sz="2400" b="1" spc="50" dirty="0">
              <a:ln w="11430"/>
              <a:solidFill>
                <a:srgbClr val="002060"/>
              </a:solidFill>
              <a:effectLst>
                <a:outerShdw blurRad="76200" dist="50800" dir="5400000" algn="tl" rotWithShape="0">
                  <a:srgbClr val="000000">
                    <a:alpha val="65000"/>
                  </a:srgbClr>
                </a:outerShdw>
              </a:effectLst>
              <a:latin typeface="+mn-lt"/>
            </a:endParaRPr>
          </a:p>
        </p:txBody>
      </p:sp>
      <p:cxnSp>
        <p:nvCxnSpPr>
          <p:cNvPr id="5" name="Straight Arrow Connector 4"/>
          <p:cNvCxnSpPr/>
          <p:nvPr/>
        </p:nvCxnSpPr>
        <p:spPr>
          <a:xfrm>
            <a:off x="5024387" y="1424541"/>
            <a:ext cx="75398" cy="91038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320716" y="3240907"/>
            <a:ext cx="737938" cy="701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771950" y="2743200"/>
            <a:ext cx="956109" cy="906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52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711577"/>
            <a:ext cx="3152064" cy="3089023"/>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271443" y="533400"/>
            <a:ext cx="8686800" cy="830997"/>
          </a:xfrm>
          <a:prstGeom prst="rect">
            <a:avLst/>
          </a:prstGeom>
          <a:noFill/>
        </p:spPr>
        <p:txBody>
          <a:bodyPr>
            <a:spAutoFit/>
          </a:bodyPr>
          <a:lstStyle/>
          <a:p>
            <a:pPr fontAlgn="auto">
              <a:spcBef>
                <a:spcPts val="0"/>
              </a:spcBef>
              <a:spcAft>
                <a:spcPts val="0"/>
              </a:spcAft>
              <a:defRPr/>
            </a:pPr>
            <a:r>
              <a:rPr lang="en-US" sz="2400" b="1" dirty="0">
                <a:solidFill>
                  <a:srgbClr val="0070C0"/>
                </a:solidFill>
                <a:latin typeface="Script MT Bold" pitchFamily="66" charset="0"/>
              </a:rPr>
              <a:t>Self-check:  Does the outlined cell have cytoplasmic granules?  If so, what type?</a:t>
            </a:r>
          </a:p>
        </p:txBody>
      </p:sp>
      <p:sp>
        <p:nvSpPr>
          <p:cNvPr id="6" name="Rectangle 5"/>
          <p:cNvSpPr/>
          <p:nvPr/>
        </p:nvSpPr>
        <p:spPr>
          <a:xfrm>
            <a:off x="381000" y="1721517"/>
            <a:ext cx="2593182" cy="193899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rPr>
              <a:t>Yes, it has a ton of nonspecific (</a:t>
            </a:r>
            <a:r>
              <a:rPr lang="en-US" sz="2400" b="1" spc="50" dirty="0" err="1">
                <a:ln w="11430"/>
                <a:solidFill>
                  <a:srgbClr val="002060"/>
                </a:solidFill>
                <a:effectLst>
                  <a:outerShdw blurRad="76200" dist="50800" dir="5400000" algn="tl" rotWithShape="0">
                    <a:srgbClr val="000000">
                      <a:alpha val="65000"/>
                    </a:srgbClr>
                  </a:outerShdw>
                </a:effectLst>
                <a:latin typeface="+mn-lt"/>
              </a:rPr>
              <a:t>azurophilic</a:t>
            </a:r>
            <a:r>
              <a:rPr lang="en-US" sz="2400" b="1" spc="50" dirty="0">
                <a:ln w="11430"/>
                <a:solidFill>
                  <a:srgbClr val="002060"/>
                </a:solidFill>
                <a:effectLst>
                  <a:outerShdw blurRad="76200" dist="50800" dir="5400000" algn="tl" rotWithShape="0">
                    <a:srgbClr val="000000">
                      <a:alpha val="65000"/>
                    </a:srgbClr>
                  </a:outerShdw>
                </a:effectLst>
                <a:latin typeface="+mn-lt"/>
              </a:rPr>
              <a:t>, primary) granules</a:t>
            </a:r>
          </a:p>
        </p:txBody>
      </p:sp>
      <p:sp>
        <p:nvSpPr>
          <p:cNvPr id="8" name="Freeform 7"/>
          <p:cNvSpPr/>
          <p:nvPr/>
        </p:nvSpPr>
        <p:spPr>
          <a:xfrm>
            <a:off x="3384820" y="1936761"/>
            <a:ext cx="2733575" cy="2675833"/>
          </a:xfrm>
          <a:custGeom>
            <a:avLst/>
            <a:gdLst>
              <a:gd name="connsiteX0" fmla="*/ 2579571 w 2733575"/>
              <a:gd name="connsiteY0" fmla="*/ 587141 h 2675833"/>
              <a:gd name="connsiteX1" fmla="*/ 2483318 w 2733575"/>
              <a:gd name="connsiteY1" fmla="*/ 490888 h 2675833"/>
              <a:gd name="connsiteX2" fmla="*/ 2425566 w 2733575"/>
              <a:gd name="connsiteY2" fmla="*/ 433137 h 2675833"/>
              <a:gd name="connsiteX3" fmla="*/ 2396691 w 2733575"/>
              <a:gd name="connsiteY3" fmla="*/ 413886 h 2675833"/>
              <a:gd name="connsiteX4" fmla="*/ 2338939 w 2733575"/>
              <a:gd name="connsiteY4" fmla="*/ 356135 h 2675833"/>
              <a:gd name="connsiteX5" fmla="*/ 2319689 w 2733575"/>
              <a:gd name="connsiteY5" fmla="*/ 327259 h 2675833"/>
              <a:gd name="connsiteX6" fmla="*/ 2281188 w 2733575"/>
              <a:gd name="connsiteY6" fmla="*/ 308008 h 2675833"/>
              <a:gd name="connsiteX7" fmla="*/ 2252312 w 2733575"/>
              <a:gd name="connsiteY7" fmla="*/ 288758 h 2675833"/>
              <a:gd name="connsiteX8" fmla="*/ 2233061 w 2733575"/>
              <a:gd name="connsiteY8" fmla="*/ 259882 h 2675833"/>
              <a:gd name="connsiteX9" fmla="*/ 2204185 w 2733575"/>
              <a:gd name="connsiteY9" fmla="*/ 250257 h 2675833"/>
              <a:gd name="connsiteX10" fmla="*/ 2175310 w 2733575"/>
              <a:gd name="connsiteY10" fmla="*/ 231006 h 2675833"/>
              <a:gd name="connsiteX11" fmla="*/ 2156059 w 2733575"/>
              <a:gd name="connsiteY11" fmla="*/ 202130 h 2675833"/>
              <a:gd name="connsiteX12" fmla="*/ 2079057 w 2733575"/>
              <a:gd name="connsiteY12" fmla="*/ 163629 h 2675833"/>
              <a:gd name="connsiteX13" fmla="*/ 2011680 w 2733575"/>
              <a:gd name="connsiteY13" fmla="*/ 134754 h 2675833"/>
              <a:gd name="connsiteX14" fmla="*/ 1925053 w 2733575"/>
              <a:gd name="connsiteY14" fmla="*/ 77002 h 2675833"/>
              <a:gd name="connsiteX15" fmla="*/ 1896177 w 2733575"/>
              <a:gd name="connsiteY15" fmla="*/ 57751 h 2675833"/>
              <a:gd name="connsiteX16" fmla="*/ 1838425 w 2733575"/>
              <a:gd name="connsiteY16" fmla="*/ 38501 h 2675833"/>
              <a:gd name="connsiteX17" fmla="*/ 1694046 w 2733575"/>
              <a:gd name="connsiteY17" fmla="*/ 9625 h 2675833"/>
              <a:gd name="connsiteX18" fmla="*/ 1665171 w 2733575"/>
              <a:gd name="connsiteY18" fmla="*/ 0 h 2675833"/>
              <a:gd name="connsiteX19" fmla="*/ 1463040 w 2733575"/>
              <a:gd name="connsiteY19" fmla="*/ 9625 h 2675833"/>
              <a:gd name="connsiteX20" fmla="*/ 1395663 w 2733575"/>
              <a:gd name="connsiteY20" fmla="*/ 19250 h 2675833"/>
              <a:gd name="connsiteX21" fmla="*/ 1260910 w 2733575"/>
              <a:gd name="connsiteY21" fmla="*/ 28876 h 2675833"/>
              <a:gd name="connsiteX22" fmla="*/ 1174282 w 2733575"/>
              <a:gd name="connsiteY22" fmla="*/ 48126 h 2675833"/>
              <a:gd name="connsiteX23" fmla="*/ 1135781 w 2733575"/>
              <a:gd name="connsiteY23" fmla="*/ 57751 h 2675833"/>
              <a:gd name="connsiteX24" fmla="*/ 1078030 w 2733575"/>
              <a:gd name="connsiteY24" fmla="*/ 77002 h 2675833"/>
              <a:gd name="connsiteX25" fmla="*/ 1020278 w 2733575"/>
              <a:gd name="connsiteY25" fmla="*/ 86627 h 2675833"/>
              <a:gd name="connsiteX26" fmla="*/ 962526 w 2733575"/>
              <a:gd name="connsiteY26" fmla="*/ 105878 h 2675833"/>
              <a:gd name="connsiteX27" fmla="*/ 924025 w 2733575"/>
              <a:gd name="connsiteY27" fmla="*/ 115503 h 2675833"/>
              <a:gd name="connsiteX28" fmla="*/ 866274 w 2733575"/>
              <a:gd name="connsiteY28" fmla="*/ 134754 h 2675833"/>
              <a:gd name="connsiteX29" fmla="*/ 837398 w 2733575"/>
              <a:gd name="connsiteY29" fmla="*/ 154004 h 2675833"/>
              <a:gd name="connsiteX30" fmla="*/ 770021 w 2733575"/>
              <a:gd name="connsiteY30" fmla="*/ 173255 h 2675833"/>
              <a:gd name="connsiteX31" fmla="*/ 702644 w 2733575"/>
              <a:gd name="connsiteY31" fmla="*/ 192505 h 2675833"/>
              <a:gd name="connsiteX32" fmla="*/ 673769 w 2733575"/>
              <a:gd name="connsiteY32" fmla="*/ 211756 h 2675833"/>
              <a:gd name="connsiteX33" fmla="*/ 606392 w 2733575"/>
              <a:gd name="connsiteY33" fmla="*/ 231006 h 2675833"/>
              <a:gd name="connsiteX34" fmla="*/ 529390 w 2733575"/>
              <a:gd name="connsiteY34" fmla="*/ 269507 h 2675833"/>
              <a:gd name="connsiteX35" fmla="*/ 442762 w 2733575"/>
              <a:gd name="connsiteY35" fmla="*/ 308008 h 2675833"/>
              <a:gd name="connsiteX36" fmla="*/ 413886 w 2733575"/>
              <a:gd name="connsiteY36" fmla="*/ 317634 h 2675833"/>
              <a:gd name="connsiteX37" fmla="*/ 356135 w 2733575"/>
              <a:gd name="connsiteY37" fmla="*/ 356135 h 2675833"/>
              <a:gd name="connsiteX38" fmla="*/ 298383 w 2733575"/>
              <a:gd name="connsiteY38" fmla="*/ 385010 h 2675833"/>
              <a:gd name="connsiteX39" fmla="*/ 240632 w 2733575"/>
              <a:gd name="connsiteY39" fmla="*/ 433137 h 2675833"/>
              <a:gd name="connsiteX40" fmla="*/ 211756 w 2733575"/>
              <a:gd name="connsiteY40" fmla="*/ 462012 h 2675833"/>
              <a:gd name="connsiteX41" fmla="*/ 173255 w 2733575"/>
              <a:gd name="connsiteY41" fmla="*/ 481263 h 2675833"/>
              <a:gd name="connsiteX42" fmla="*/ 115503 w 2733575"/>
              <a:gd name="connsiteY42" fmla="*/ 519764 h 2675833"/>
              <a:gd name="connsiteX43" fmla="*/ 77002 w 2733575"/>
              <a:gd name="connsiteY43" fmla="*/ 587141 h 2675833"/>
              <a:gd name="connsiteX44" fmla="*/ 48126 w 2733575"/>
              <a:gd name="connsiteY44" fmla="*/ 654518 h 2675833"/>
              <a:gd name="connsiteX45" fmla="*/ 38501 w 2733575"/>
              <a:gd name="connsiteY45" fmla="*/ 702644 h 2675833"/>
              <a:gd name="connsiteX46" fmla="*/ 19251 w 2733575"/>
              <a:gd name="connsiteY46" fmla="*/ 760396 h 2675833"/>
              <a:gd name="connsiteX47" fmla="*/ 9625 w 2733575"/>
              <a:gd name="connsiteY47" fmla="*/ 798897 h 2675833"/>
              <a:gd name="connsiteX48" fmla="*/ 0 w 2733575"/>
              <a:gd name="connsiteY48" fmla="*/ 904775 h 2675833"/>
              <a:gd name="connsiteX49" fmla="*/ 19251 w 2733575"/>
              <a:gd name="connsiteY49" fmla="*/ 1309036 h 2675833"/>
              <a:gd name="connsiteX50" fmla="*/ 28876 w 2733575"/>
              <a:gd name="connsiteY50" fmla="*/ 1347537 h 2675833"/>
              <a:gd name="connsiteX51" fmla="*/ 48126 w 2733575"/>
              <a:gd name="connsiteY51" fmla="*/ 1472665 h 2675833"/>
              <a:gd name="connsiteX52" fmla="*/ 57752 w 2733575"/>
              <a:gd name="connsiteY52" fmla="*/ 1501541 h 2675833"/>
              <a:gd name="connsiteX53" fmla="*/ 67377 w 2733575"/>
              <a:gd name="connsiteY53" fmla="*/ 1597794 h 2675833"/>
              <a:gd name="connsiteX54" fmla="*/ 96253 w 2733575"/>
              <a:gd name="connsiteY54" fmla="*/ 1684421 h 2675833"/>
              <a:gd name="connsiteX55" fmla="*/ 105878 w 2733575"/>
              <a:gd name="connsiteY55" fmla="*/ 1742172 h 2675833"/>
              <a:gd name="connsiteX56" fmla="*/ 134754 w 2733575"/>
              <a:gd name="connsiteY56" fmla="*/ 1819175 h 2675833"/>
              <a:gd name="connsiteX57" fmla="*/ 144379 w 2733575"/>
              <a:gd name="connsiteY57" fmla="*/ 1848050 h 2675833"/>
              <a:gd name="connsiteX58" fmla="*/ 163630 w 2733575"/>
              <a:gd name="connsiteY58" fmla="*/ 1886551 h 2675833"/>
              <a:gd name="connsiteX59" fmla="*/ 182880 w 2733575"/>
              <a:gd name="connsiteY59" fmla="*/ 1944303 h 2675833"/>
              <a:gd name="connsiteX60" fmla="*/ 192505 w 2733575"/>
              <a:gd name="connsiteY60" fmla="*/ 1982804 h 2675833"/>
              <a:gd name="connsiteX61" fmla="*/ 211756 w 2733575"/>
              <a:gd name="connsiteY61" fmla="*/ 2011680 h 2675833"/>
              <a:gd name="connsiteX62" fmla="*/ 269508 w 2733575"/>
              <a:gd name="connsiteY62" fmla="*/ 2117558 h 2675833"/>
              <a:gd name="connsiteX63" fmla="*/ 336884 w 2733575"/>
              <a:gd name="connsiteY63" fmla="*/ 2194560 h 2675833"/>
              <a:gd name="connsiteX64" fmla="*/ 365760 w 2733575"/>
              <a:gd name="connsiteY64" fmla="*/ 2233061 h 2675833"/>
              <a:gd name="connsiteX65" fmla="*/ 433137 w 2733575"/>
              <a:gd name="connsiteY65" fmla="*/ 2281187 h 2675833"/>
              <a:gd name="connsiteX66" fmla="*/ 548640 w 2733575"/>
              <a:gd name="connsiteY66" fmla="*/ 2377440 h 2675833"/>
              <a:gd name="connsiteX67" fmla="*/ 587141 w 2733575"/>
              <a:gd name="connsiteY67" fmla="*/ 2406316 h 2675833"/>
              <a:gd name="connsiteX68" fmla="*/ 644893 w 2733575"/>
              <a:gd name="connsiteY68" fmla="*/ 2425566 h 2675833"/>
              <a:gd name="connsiteX69" fmla="*/ 712270 w 2733575"/>
              <a:gd name="connsiteY69" fmla="*/ 2473692 h 2675833"/>
              <a:gd name="connsiteX70" fmla="*/ 770021 w 2733575"/>
              <a:gd name="connsiteY70" fmla="*/ 2512194 h 2675833"/>
              <a:gd name="connsiteX71" fmla="*/ 798897 w 2733575"/>
              <a:gd name="connsiteY71" fmla="*/ 2531444 h 2675833"/>
              <a:gd name="connsiteX72" fmla="*/ 837398 w 2733575"/>
              <a:gd name="connsiteY72" fmla="*/ 2541069 h 2675833"/>
              <a:gd name="connsiteX73" fmla="*/ 866274 w 2733575"/>
              <a:gd name="connsiteY73" fmla="*/ 2560320 h 2675833"/>
              <a:gd name="connsiteX74" fmla="*/ 895150 w 2733575"/>
              <a:gd name="connsiteY74" fmla="*/ 2589196 h 2675833"/>
              <a:gd name="connsiteX75" fmla="*/ 924025 w 2733575"/>
              <a:gd name="connsiteY75" fmla="*/ 2598821 h 2675833"/>
              <a:gd name="connsiteX76" fmla="*/ 962526 w 2733575"/>
              <a:gd name="connsiteY76" fmla="*/ 2618071 h 2675833"/>
              <a:gd name="connsiteX77" fmla="*/ 1039529 w 2733575"/>
              <a:gd name="connsiteY77" fmla="*/ 2637322 h 2675833"/>
              <a:gd name="connsiteX78" fmla="*/ 1068404 w 2733575"/>
              <a:gd name="connsiteY78" fmla="*/ 2646947 h 2675833"/>
              <a:gd name="connsiteX79" fmla="*/ 1164657 w 2733575"/>
              <a:gd name="connsiteY79" fmla="*/ 2656572 h 2675833"/>
              <a:gd name="connsiteX80" fmla="*/ 1203158 w 2733575"/>
              <a:gd name="connsiteY80" fmla="*/ 2666198 h 2675833"/>
              <a:gd name="connsiteX81" fmla="*/ 1232034 w 2733575"/>
              <a:gd name="connsiteY81" fmla="*/ 2675823 h 2675833"/>
              <a:gd name="connsiteX82" fmla="*/ 1511166 w 2733575"/>
              <a:gd name="connsiteY82" fmla="*/ 2656572 h 2675833"/>
              <a:gd name="connsiteX83" fmla="*/ 1540042 w 2733575"/>
              <a:gd name="connsiteY83" fmla="*/ 2646947 h 2675833"/>
              <a:gd name="connsiteX84" fmla="*/ 1655545 w 2733575"/>
              <a:gd name="connsiteY84" fmla="*/ 2627697 h 2675833"/>
              <a:gd name="connsiteX85" fmla="*/ 1713297 w 2733575"/>
              <a:gd name="connsiteY85" fmla="*/ 2608446 h 2675833"/>
              <a:gd name="connsiteX86" fmla="*/ 1761423 w 2733575"/>
              <a:gd name="connsiteY86" fmla="*/ 2598821 h 2675833"/>
              <a:gd name="connsiteX87" fmla="*/ 1819175 w 2733575"/>
              <a:gd name="connsiteY87" fmla="*/ 2579570 h 2675833"/>
              <a:gd name="connsiteX88" fmla="*/ 1934678 w 2733575"/>
              <a:gd name="connsiteY88" fmla="*/ 2560320 h 2675833"/>
              <a:gd name="connsiteX89" fmla="*/ 1982804 w 2733575"/>
              <a:gd name="connsiteY89" fmla="*/ 2550695 h 2675833"/>
              <a:gd name="connsiteX90" fmla="*/ 2040556 w 2733575"/>
              <a:gd name="connsiteY90" fmla="*/ 2531444 h 2675833"/>
              <a:gd name="connsiteX91" fmla="*/ 2069432 w 2733575"/>
              <a:gd name="connsiteY91" fmla="*/ 2512194 h 2675833"/>
              <a:gd name="connsiteX92" fmla="*/ 2107933 w 2733575"/>
              <a:gd name="connsiteY92" fmla="*/ 2502568 h 2675833"/>
              <a:gd name="connsiteX93" fmla="*/ 2136809 w 2733575"/>
              <a:gd name="connsiteY93" fmla="*/ 2492943 h 2675833"/>
              <a:gd name="connsiteX94" fmla="*/ 2194560 w 2733575"/>
              <a:gd name="connsiteY94" fmla="*/ 2464067 h 2675833"/>
              <a:gd name="connsiteX95" fmla="*/ 2252312 w 2733575"/>
              <a:gd name="connsiteY95" fmla="*/ 2435191 h 2675833"/>
              <a:gd name="connsiteX96" fmla="*/ 2300438 w 2733575"/>
              <a:gd name="connsiteY96" fmla="*/ 2377440 h 2675833"/>
              <a:gd name="connsiteX97" fmla="*/ 2329314 w 2733575"/>
              <a:gd name="connsiteY97" fmla="*/ 2348564 h 2675833"/>
              <a:gd name="connsiteX98" fmla="*/ 2348564 w 2733575"/>
              <a:gd name="connsiteY98" fmla="*/ 2319688 h 2675833"/>
              <a:gd name="connsiteX99" fmla="*/ 2377440 w 2733575"/>
              <a:gd name="connsiteY99" fmla="*/ 2281187 h 2675833"/>
              <a:gd name="connsiteX100" fmla="*/ 2425566 w 2733575"/>
              <a:gd name="connsiteY100" fmla="*/ 2213810 h 2675833"/>
              <a:gd name="connsiteX101" fmla="*/ 2454442 w 2733575"/>
              <a:gd name="connsiteY101" fmla="*/ 2165684 h 2675833"/>
              <a:gd name="connsiteX102" fmla="*/ 2492943 w 2733575"/>
              <a:gd name="connsiteY102" fmla="*/ 2107932 h 2675833"/>
              <a:gd name="connsiteX103" fmla="*/ 2512194 w 2733575"/>
              <a:gd name="connsiteY103" fmla="*/ 2079057 h 2675833"/>
              <a:gd name="connsiteX104" fmla="*/ 2550695 w 2733575"/>
              <a:gd name="connsiteY104" fmla="*/ 1992429 h 2675833"/>
              <a:gd name="connsiteX105" fmla="*/ 2579571 w 2733575"/>
              <a:gd name="connsiteY105" fmla="*/ 1925052 h 2675833"/>
              <a:gd name="connsiteX106" fmla="*/ 2608446 w 2733575"/>
              <a:gd name="connsiteY106" fmla="*/ 1848050 h 2675833"/>
              <a:gd name="connsiteX107" fmla="*/ 2627697 w 2733575"/>
              <a:gd name="connsiteY107" fmla="*/ 1819175 h 2675833"/>
              <a:gd name="connsiteX108" fmla="*/ 2646948 w 2733575"/>
              <a:gd name="connsiteY108" fmla="*/ 1761423 h 2675833"/>
              <a:gd name="connsiteX109" fmla="*/ 2656573 w 2733575"/>
              <a:gd name="connsiteY109" fmla="*/ 1732547 h 2675833"/>
              <a:gd name="connsiteX110" fmla="*/ 2685449 w 2733575"/>
              <a:gd name="connsiteY110" fmla="*/ 1636295 h 2675833"/>
              <a:gd name="connsiteX111" fmla="*/ 2704699 w 2733575"/>
              <a:gd name="connsiteY111" fmla="*/ 1597794 h 2675833"/>
              <a:gd name="connsiteX112" fmla="*/ 2714324 w 2733575"/>
              <a:gd name="connsiteY112" fmla="*/ 1501541 h 2675833"/>
              <a:gd name="connsiteX113" fmla="*/ 2723950 w 2733575"/>
              <a:gd name="connsiteY113" fmla="*/ 1453415 h 2675833"/>
              <a:gd name="connsiteX114" fmla="*/ 2733575 w 2733575"/>
              <a:gd name="connsiteY114" fmla="*/ 1347537 h 2675833"/>
              <a:gd name="connsiteX115" fmla="*/ 2723950 w 2733575"/>
              <a:gd name="connsiteY115" fmla="*/ 1116530 h 2675833"/>
              <a:gd name="connsiteX116" fmla="*/ 2714324 w 2733575"/>
              <a:gd name="connsiteY116" fmla="*/ 1087655 h 2675833"/>
              <a:gd name="connsiteX117" fmla="*/ 2704699 w 2733575"/>
              <a:gd name="connsiteY117" fmla="*/ 991402 h 2675833"/>
              <a:gd name="connsiteX118" fmla="*/ 2695074 w 2733575"/>
              <a:gd name="connsiteY118" fmla="*/ 904775 h 2675833"/>
              <a:gd name="connsiteX119" fmla="*/ 2685449 w 2733575"/>
              <a:gd name="connsiteY119" fmla="*/ 866274 h 2675833"/>
              <a:gd name="connsiteX120" fmla="*/ 2675823 w 2733575"/>
              <a:gd name="connsiteY120" fmla="*/ 818147 h 2675833"/>
              <a:gd name="connsiteX121" fmla="*/ 2656573 w 2733575"/>
              <a:gd name="connsiteY121" fmla="*/ 760396 h 2675833"/>
              <a:gd name="connsiteX122" fmla="*/ 2646948 w 2733575"/>
              <a:gd name="connsiteY122" fmla="*/ 731520 h 2675833"/>
              <a:gd name="connsiteX123" fmla="*/ 2637322 w 2733575"/>
              <a:gd name="connsiteY123" fmla="*/ 693019 h 2675833"/>
              <a:gd name="connsiteX124" fmla="*/ 2598821 w 2733575"/>
              <a:gd name="connsiteY124" fmla="*/ 635267 h 2675833"/>
              <a:gd name="connsiteX125" fmla="*/ 2579571 w 2733575"/>
              <a:gd name="connsiteY125" fmla="*/ 587141 h 267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2733575" h="2675833">
                <a:moveTo>
                  <a:pt x="2579571" y="587141"/>
                </a:moveTo>
                <a:cubicBezTo>
                  <a:pt x="2560321" y="563078"/>
                  <a:pt x="2575233" y="575143"/>
                  <a:pt x="2483318" y="490888"/>
                </a:cubicBezTo>
                <a:cubicBezTo>
                  <a:pt x="2463249" y="472492"/>
                  <a:pt x="2448218" y="448239"/>
                  <a:pt x="2425566" y="433137"/>
                </a:cubicBezTo>
                <a:cubicBezTo>
                  <a:pt x="2415941" y="426720"/>
                  <a:pt x="2404871" y="422066"/>
                  <a:pt x="2396691" y="413886"/>
                </a:cubicBezTo>
                <a:cubicBezTo>
                  <a:pt x="2325065" y="342258"/>
                  <a:pt x="2406985" y="401498"/>
                  <a:pt x="2338939" y="356135"/>
                </a:cubicBezTo>
                <a:cubicBezTo>
                  <a:pt x="2332522" y="346510"/>
                  <a:pt x="2328576" y="334665"/>
                  <a:pt x="2319689" y="327259"/>
                </a:cubicBezTo>
                <a:cubicBezTo>
                  <a:pt x="2308666" y="318073"/>
                  <a:pt x="2293646" y="315127"/>
                  <a:pt x="2281188" y="308008"/>
                </a:cubicBezTo>
                <a:cubicBezTo>
                  <a:pt x="2271144" y="302269"/>
                  <a:pt x="2261937" y="295175"/>
                  <a:pt x="2252312" y="288758"/>
                </a:cubicBezTo>
                <a:cubicBezTo>
                  <a:pt x="2245895" y="279133"/>
                  <a:pt x="2242094" y="267109"/>
                  <a:pt x="2233061" y="259882"/>
                </a:cubicBezTo>
                <a:cubicBezTo>
                  <a:pt x="2225138" y="253544"/>
                  <a:pt x="2213260" y="254794"/>
                  <a:pt x="2204185" y="250257"/>
                </a:cubicBezTo>
                <a:cubicBezTo>
                  <a:pt x="2193838" y="245084"/>
                  <a:pt x="2184935" y="237423"/>
                  <a:pt x="2175310" y="231006"/>
                </a:cubicBezTo>
                <a:cubicBezTo>
                  <a:pt x="2168893" y="221381"/>
                  <a:pt x="2164239" y="210310"/>
                  <a:pt x="2156059" y="202130"/>
                </a:cubicBezTo>
                <a:cubicBezTo>
                  <a:pt x="2135607" y="181678"/>
                  <a:pt x="2103870" y="174657"/>
                  <a:pt x="2079057" y="163629"/>
                </a:cubicBezTo>
                <a:cubicBezTo>
                  <a:pt x="2007702" y="131916"/>
                  <a:pt x="2070983" y="154521"/>
                  <a:pt x="2011680" y="134754"/>
                </a:cubicBezTo>
                <a:lnTo>
                  <a:pt x="1925053" y="77002"/>
                </a:lnTo>
                <a:cubicBezTo>
                  <a:pt x="1915428" y="70585"/>
                  <a:pt x="1907152" y="61409"/>
                  <a:pt x="1896177" y="57751"/>
                </a:cubicBezTo>
                <a:cubicBezTo>
                  <a:pt x="1876926" y="51334"/>
                  <a:pt x="1858441" y="41837"/>
                  <a:pt x="1838425" y="38501"/>
                </a:cubicBezTo>
                <a:cubicBezTo>
                  <a:pt x="1790042" y="30437"/>
                  <a:pt x="1741312" y="23129"/>
                  <a:pt x="1694046" y="9625"/>
                </a:cubicBezTo>
                <a:cubicBezTo>
                  <a:pt x="1684291" y="6838"/>
                  <a:pt x="1674796" y="3208"/>
                  <a:pt x="1665171" y="0"/>
                </a:cubicBezTo>
                <a:cubicBezTo>
                  <a:pt x="1597794" y="3208"/>
                  <a:pt x="1530322" y="4819"/>
                  <a:pt x="1463040" y="9625"/>
                </a:cubicBezTo>
                <a:cubicBezTo>
                  <a:pt x="1440411" y="11241"/>
                  <a:pt x="1418248" y="17099"/>
                  <a:pt x="1395663" y="19250"/>
                </a:cubicBezTo>
                <a:cubicBezTo>
                  <a:pt x="1350834" y="23520"/>
                  <a:pt x="1305828" y="25667"/>
                  <a:pt x="1260910" y="28876"/>
                </a:cubicBezTo>
                <a:cubicBezTo>
                  <a:pt x="1204712" y="47608"/>
                  <a:pt x="1258982" y="31186"/>
                  <a:pt x="1174282" y="48126"/>
                </a:cubicBezTo>
                <a:cubicBezTo>
                  <a:pt x="1161310" y="50720"/>
                  <a:pt x="1148452" y="53950"/>
                  <a:pt x="1135781" y="57751"/>
                </a:cubicBezTo>
                <a:cubicBezTo>
                  <a:pt x="1116345" y="63582"/>
                  <a:pt x="1098046" y="73666"/>
                  <a:pt x="1078030" y="77002"/>
                </a:cubicBezTo>
                <a:cubicBezTo>
                  <a:pt x="1058779" y="80210"/>
                  <a:pt x="1039211" y="81894"/>
                  <a:pt x="1020278" y="86627"/>
                </a:cubicBezTo>
                <a:cubicBezTo>
                  <a:pt x="1000592" y="91549"/>
                  <a:pt x="982212" y="100957"/>
                  <a:pt x="962526" y="105878"/>
                </a:cubicBezTo>
                <a:cubicBezTo>
                  <a:pt x="949692" y="109086"/>
                  <a:pt x="936696" y="111702"/>
                  <a:pt x="924025" y="115503"/>
                </a:cubicBezTo>
                <a:cubicBezTo>
                  <a:pt x="904589" y="121334"/>
                  <a:pt x="883158" y="123498"/>
                  <a:pt x="866274" y="134754"/>
                </a:cubicBezTo>
                <a:cubicBezTo>
                  <a:pt x="856649" y="141171"/>
                  <a:pt x="848139" y="149708"/>
                  <a:pt x="837398" y="154004"/>
                </a:cubicBezTo>
                <a:cubicBezTo>
                  <a:pt x="815711" y="162679"/>
                  <a:pt x="792394" y="166543"/>
                  <a:pt x="770021" y="173255"/>
                </a:cubicBezTo>
                <a:cubicBezTo>
                  <a:pt x="700993" y="193964"/>
                  <a:pt x="786977" y="171422"/>
                  <a:pt x="702644" y="192505"/>
                </a:cubicBezTo>
                <a:cubicBezTo>
                  <a:pt x="693019" y="198922"/>
                  <a:pt x="684402" y="207199"/>
                  <a:pt x="673769" y="211756"/>
                </a:cubicBezTo>
                <a:cubicBezTo>
                  <a:pt x="545069" y="266914"/>
                  <a:pt x="709448" y="184163"/>
                  <a:pt x="606392" y="231006"/>
                </a:cubicBezTo>
                <a:cubicBezTo>
                  <a:pt x="580267" y="242881"/>
                  <a:pt x="556614" y="260432"/>
                  <a:pt x="529390" y="269507"/>
                </a:cubicBezTo>
                <a:cubicBezTo>
                  <a:pt x="380402" y="319170"/>
                  <a:pt x="534278" y="262250"/>
                  <a:pt x="442762" y="308008"/>
                </a:cubicBezTo>
                <a:cubicBezTo>
                  <a:pt x="433687" y="312545"/>
                  <a:pt x="422755" y="312707"/>
                  <a:pt x="413886" y="317634"/>
                </a:cubicBezTo>
                <a:cubicBezTo>
                  <a:pt x="393662" y="328870"/>
                  <a:pt x="378084" y="348819"/>
                  <a:pt x="356135" y="356135"/>
                </a:cubicBezTo>
                <a:cubicBezTo>
                  <a:pt x="316285" y="369418"/>
                  <a:pt x="335701" y="360132"/>
                  <a:pt x="298383" y="385010"/>
                </a:cubicBezTo>
                <a:cubicBezTo>
                  <a:pt x="228567" y="478101"/>
                  <a:pt x="306771" y="389045"/>
                  <a:pt x="240632" y="433137"/>
                </a:cubicBezTo>
                <a:cubicBezTo>
                  <a:pt x="229306" y="440688"/>
                  <a:pt x="222833" y="454100"/>
                  <a:pt x="211756" y="462012"/>
                </a:cubicBezTo>
                <a:cubicBezTo>
                  <a:pt x="200080" y="470352"/>
                  <a:pt x="185559" y="473881"/>
                  <a:pt x="173255" y="481263"/>
                </a:cubicBezTo>
                <a:cubicBezTo>
                  <a:pt x="153416" y="493167"/>
                  <a:pt x="115503" y="519764"/>
                  <a:pt x="115503" y="519764"/>
                </a:cubicBezTo>
                <a:cubicBezTo>
                  <a:pt x="102669" y="542223"/>
                  <a:pt x="87706" y="563592"/>
                  <a:pt x="77002" y="587141"/>
                </a:cubicBezTo>
                <a:cubicBezTo>
                  <a:pt x="32607" y="684810"/>
                  <a:pt x="102667" y="572708"/>
                  <a:pt x="48126" y="654518"/>
                </a:cubicBezTo>
                <a:cubicBezTo>
                  <a:pt x="44918" y="670560"/>
                  <a:pt x="42805" y="686861"/>
                  <a:pt x="38501" y="702644"/>
                </a:cubicBezTo>
                <a:cubicBezTo>
                  <a:pt x="33162" y="722221"/>
                  <a:pt x="24173" y="740710"/>
                  <a:pt x="19251" y="760396"/>
                </a:cubicBezTo>
                <a:lnTo>
                  <a:pt x="9625" y="798897"/>
                </a:lnTo>
                <a:cubicBezTo>
                  <a:pt x="6417" y="834190"/>
                  <a:pt x="0" y="869337"/>
                  <a:pt x="0" y="904775"/>
                </a:cubicBezTo>
                <a:cubicBezTo>
                  <a:pt x="0" y="974697"/>
                  <a:pt x="4449" y="1198027"/>
                  <a:pt x="19251" y="1309036"/>
                </a:cubicBezTo>
                <a:cubicBezTo>
                  <a:pt x="20999" y="1322149"/>
                  <a:pt x="26510" y="1334522"/>
                  <a:pt x="28876" y="1347537"/>
                </a:cubicBezTo>
                <a:cubicBezTo>
                  <a:pt x="36550" y="1389743"/>
                  <a:pt x="38824" y="1430808"/>
                  <a:pt x="48126" y="1472665"/>
                </a:cubicBezTo>
                <a:cubicBezTo>
                  <a:pt x="50327" y="1482569"/>
                  <a:pt x="54543" y="1491916"/>
                  <a:pt x="57752" y="1501541"/>
                </a:cubicBezTo>
                <a:cubicBezTo>
                  <a:pt x="60960" y="1533625"/>
                  <a:pt x="60734" y="1566241"/>
                  <a:pt x="67377" y="1597794"/>
                </a:cubicBezTo>
                <a:cubicBezTo>
                  <a:pt x="73647" y="1627579"/>
                  <a:pt x="96253" y="1684421"/>
                  <a:pt x="96253" y="1684421"/>
                </a:cubicBezTo>
                <a:cubicBezTo>
                  <a:pt x="99461" y="1703671"/>
                  <a:pt x="101645" y="1723121"/>
                  <a:pt x="105878" y="1742172"/>
                </a:cubicBezTo>
                <a:cubicBezTo>
                  <a:pt x="109851" y="1760051"/>
                  <a:pt x="130664" y="1808269"/>
                  <a:pt x="134754" y="1819175"/>
                </a:cubicBezTo>
                <a:cubicBezTo>
                  <a:pt x="138316" y="1828675"/>
                  <a:pt x="140382" y="1838725"/>
                  <a:pt x="144379" y="1848050"/>
                </a:cubicBezTo>
                <a:cubicBezTo>
                  <a:pt x="150031" y="1861238"/>
                  <a:pt x="158301" y="1873229"/>
                  <a:pt x="163630" y="1886551"/>
                </a:cubicBezTo>
                <a:cubicBezTo>
                  <a:pt x="171166" y="1905392"/>
                  <a:pt x="177959" y="1924617"/>
                  <a:pt x="182880" y="1944303"/>
                </a:cubicBezTo>
                <a:cubicBezTo>
                  <a:pt x="186088" y="1957137"/>
                  <a:pt x="187294" y="1970645"/>
                  <a:pt x="192505" y="1982804"/>
                </a:cubicBezTo>
                <a:cubicBezTo>
                  <a:pt x="197062" y="1993437"/>
                  <a:pt x="206138" y="2001568"/>
                  <a:pt x="211756" y="2011680"/>
                </a:cubicBezTo>
                <a:cubicBezTo>
                  <a:pt x="239590" y="2061780"/>
                  <a:pt x="237738" y="2072172"/>
                  <a:pt x="269508" y="2117558"/>
                </a:cubicBezTo>
                <a:cubicBezTo>
                  <a:pt x="326142" y="2198463"/>
                  <a:pt x="287102" y="2136481"/>
                  <a:pt x="336884" y="2194560"/>
                </a:cubicBezTo>
                <a:cubicBezTo>
                  <a:pt x="347324" y="2206740"/>
                  <a:pt x="354416" y="2221717"/>
                  <a:pt x="365760" y="2233061"/>
                </a:cubicBezTo>
                <a:cubicBezTo>
                  <a:pt x="423185" y="2290486"/>
                  <a:pt x="383940" y="2237457"/>
                  <a:pt x="433137" y="2281187"/>
                </a:cubicBezTo>
                <a:cubicBezTo>
                  <a:pt x="567548" y="2400662"/>
                  <a:pt x="416993" y="2285287"/>
                  <a:pt x="548640" y="2377440"/>
                </a:cubicBezTo>
                <a:cubicBezTo>
                  <a:pt x="561782" y="2386640"/>
                  <a:pt x="572792" y="2399142"/>
                  <a:pt x="587141" y="2406316"/>
                </a:cubicBezTo>
                <a:cubicBezTo>
                  <a:pt x="605291" y="2415391"/>
                  <a:pt x="644893" y="2425566"/>
                  <a:pt x="644893" y="2425566"/>
                </a:cubicBezTo>
                <a:cubicBezTo>
                  <a:pt x="738755" y="2488142"/>
                  <a:pt x="592906" y="2390137"/>
                  <a:pt x="712270" y="2473692"/>
                </a:cubicBezTo>
                <a:cubicBezTo>
                  <a:pt x="731224" y="2486960"/>
                  <a:pt x="750771" y="2499360"/>
                  <a:pt x="770021" y="2512194"/>
                </a:cubicBezTo>
                <a:cubicBezTo>
                  <a:pt x="779646" y="2518611"/>
                  <a:pt x="787674" y="2528638"/>
                  <a:pt x="798897" y="2531444"/>
                </a:cubicBezTo>
                <a:lnTo>
                  <a:pt x="837398" y="2541069"/>
                </a:lnTo>
                <a:cubicBezTo>
                  <a:pt x="847023" y="2547486"/>
                  <a:pt x="857387" y="2552914"/>
                  <a:pt x="866274" y="2560320"/>
                </a:cubicBezTo>
                <a:cubicBezTo>
                  <a:pt x="876731" y="2569034"/>
                  <a:pt x="883824" y="2581645"/>
                  <a:pt x="895150" y="2589196"/>
                </a:cubicBezTo>
                <a:cubicBezTo>
                  <a:pt x="903592" y="2594824"/>
                  <a:pt x="914700" y="2594824"/>
                  <a:pt x="924025" y="2598821"/>
                </a:cubicBezTo>
                <a:cubicBezTo>
                  <a:pt x="937213" y="2604473"/>
                  <a:pt x="948914" y="2613534"/>
                  <a:pt x="962526" y="2618071"/>
                </a:cubicBezTo>
                <a:cubicBezTo>
                  <a:pt x="987626" y="2626438"/>
                  <a:pt x="1014429" y="2628955"/>
                  <a:pt x="1039529" y="2637322"/>
                </a:cubicBezTo>
                <a:cubicBezTo>
                  <a:pt x="1049154" y="2640530"/>
                  <a:pt x="1058376" y="2645404"/>
                  <a:pt x="1068404" y="2646947"/>
                </a:cubicBezTo>
                <a:cubicBezTo>
                  <a:pt x="1100273" y="2651850"/>
                  <a:pt x="1132573" y="2653364"/>
                  <a:pt x="1164657" y="2656572"/>
                </a:cubicBezTo>
                <a:cubicBezTo>
                  <a:pt x="1177491" y="2659781"/>
                  <a:pt x="1190438" y="2662564"/>
                  <a:pt x="1203158" y="2666198"/>
                </a:cubicBezTo>
                <a:cubicBezTo>
                  <a:pt x="1212914" y="2668985"/>
                  <a:pt x="1221893" y="2676140"/>
                  <a:pt x="1232034" y="2675823"/>
                </a:cubicBezTo>
                <a:cubicBezTo>
                  <a:pt x="1325254" y="2672910"/>
                  <a:pt x="1418122" y="2662989"/>
                  <a:pt x="1511166" y="2656572"/>
                </a:cubicBezTo>
                <a:cubicBezTo>
                  <a:pt x="1520791" y="2653364"/>
                  <a:pt x="1530093" y="2648937"/>
                  <a:pt x="1540042" y="2646947"/>
                </a:cubicBezTo>
                <a:cubicBezTo>
                  <a:pt x="1591682" y="2636619"/>
                  <a:pt x="1608199" y="2640610"/>
                  <a:pt x="1655545" y="2627697"/>
                </a:cubicBezTo>
                <a:cubicBezTo>
                  <a:pt x="1675122" y="2622358"/>
                  <a:pt x="1693399" y="2612426"/>
                  <a:pt x="1713297" y="2608446"/>
                </a:cubicBezTo>
                <a:cubicBezTo>
                  <a:pt x="1729339" y="2605238"/>
                  <a:pt x="1745640" y="2603126"/>
                  <a:pt x="1761423" y="2598821"/>
                </a:cubicBezTo>
                <a:cubicBezTo>
                  <a:pt x="1781000" y="2593482"/>
                  <a:pt x="1799040" y="2582087"/>
                  <a:pt x="1819175" y="2579570"/>
                </a:cubicBezTo>
                <a:cubicBezTo>
                  <a:pt x="1944832" y="2563863"/>
                  <a:pt x="1852913" y="2578490"/>
                  <a:pt x="1934678" y="2560320"/>
                </a:cubicBezTo>
                <a:cubicBezTo>
                  <a:pt x="1950648" y="2556771"/>
                  <a:pt x="1967021" y="2555000"/>
                  <a:pt x="1982804" y="2550695"/>
                </a:cubicBezTo>
                <a:cubicBezTo>
                  <a:pt x="2002381" y="2545356"/>
                  <a:pt x="2023672" y="2542700"/>
                  <a:pt x="2040556" y="2531444"/>
                </a:cubicBezTo>
                <a:cubicBezTo>
                  <a:pt x="2050181" y="2525027"/>
                  <a:pt x="2058799" y="2516751"/>
                  <a:pt x="2069432" y="2512194"/>
                </a:cubicBezTo>
                <a:cubicBezTo>
                  <a:pt x="2081591" y="2506983"/>
                  <a:pt x="2095213" y="2506202"/>
                  <a:pt x="2107933" y="2502568"/>
                </a:cubicBezTo>
                <a:cubicBezTo>
                  <a:pt x="2117689" y="2499781"/>
                  <a:pt x="2127184" y="2496151"/>
                  <a:pt x="2136809" y="2492943"/>
                </a:cubicBezTo>
                <a:cubicBezTo>
                  <a:pt x="2219546" y="2437782"/>
                  <a:pt x="2114873" y="2503909"/>
                  <a:pt x="2194560" y="2464067"/>
                </a:cubicBezTo>
                <a:cubicBezTo>
                  <a:pt x="2269204" y="2426746"/>
                  <a:pt x="2179724" y="2459389"/>
                  <a:pt x="2252312" y="2435191"/>
                </a:cubicBezTo>
                <a:cubicBezTo>
                  <a:pt x="2336665" y="2350841"/>
                  <a:pt x="2233443" y="2457836"/>
                  <a:pt x="2300438" y="2377440"/>
                </a:cubicBezTo>
                <a:cubicBezTo>
                  <a:pt x="2309152" y="2366983"/>
                  <a:pt x="2320600" y="2359021"/>
                  <a:pt x="2329314" y="2348564"/>
                </a:cubicBezTo>
                <a:cubicBezTo>
                  <a:pt x="2336720" y="2339677"/>
                  <a:pt x="2341840" y="2329101"/>
                  <a:pt x="2348564" y="2319688"/>
                </a:cubicBezTo>
                <a:cubicBezTo>
                  <a:pt x="2357888" y="2306634"/>
                  <a:pt x="2367815" y="2294021"/>
                  <a:pt x="2377440" y="2281187"/>
                </a:cubicBezTo>
                <a:cubicBezTo>
                  <a:pt x="2397059" y="2222327"/>
                  <a:pt x="2372279" y="2282322"/>
                  <a:pt x="2425566" y="2213810"/>
                </a:cubicBezTo>
                <a:cubicBezTo>
                  <a:pt x="2437052" y="2199043"/>
                  <a:pt x="2444398" y="2181467"/>
                  <a:pt x="2454442" y="2165684"/>
                </a:cubicBezTo>
                <a:cubicBezTo>
                  <a:pt x="2466863" y="2146165"/>
                  <a:pt x="2480109" y="2127183"/>
                  <a:pt x="2492943" y="2107932"/>
                </a:cubicBezTo>
                <a:lnTo>
                  <a:pt x="2512194" y="2079057"/>
                </a:lnTo>
                <a:cubicBezTo>
                  <a:pt x="2535102" y="2010330"/>
                  <a:pt x="2520188" y="2038189"/>
                  <a:pt x="2550695" y="1992429"/>
                </a:cubicBezTo>
                <a:cubicBezTo>
                  <a:pt x="2573267" y="1924713"/>
                  <a:pt x="2543889" y="2008309"/>
                  <a:pt x="2579571" y="1925052"/>
                </a:cubicBezTo>
                <a:cubicBezTo>
                  <a:pt x="2604560" y="1866745"/>
                  <a:pt x="2568568" y="1927806"/>
                  <a:pt x="2608446" y="1848050"/>
                </a:cubicBezTo>
                <a:cubicBezTo>
                  <a:pt x="2613619" y="1837703"/>
                  <a:pt x="2621280" y="1828800"/>
                  <a:pt x="2627697" y="1819175"/>
                </a:cubicBezTo>
                <a:lnTo>
                  <a:pt x="2646948" y="1761423"/>
                </a:lnTo>
                <a:cubicBezTo>
                  <a:pt x="2650156" y="1751798"/>
                  <a:pt x="2654112" y="1742390"/>
                  <a:pt x="2656573" y="1732547"/>
                </a:cubicBezTo>
                <a:cubicBezTo>
                  <a:pt x="2663482" y="1704910"/>
                  <a:pt x="2673730" y="1659734"/>
                  <a:pt x="2685449" y="1636295"/>
                </a:cubicBezTo>
                <a:lnTo>
                  <a:pt x="2704699" y="1597794"/>
                </a:lnTo>
                <a:cubicBezTo>
                  <a:pt x="2707907" y="1565710"/>
                  <a:pt x="2710062" y="1533502"/>
                  <a:pt x="2714324" y="1501541"/>
                </a:cubicBezTo>
                <a:cubicBezTo>
                  <a:pt x="2716486" y="1485325"/>
                  <a:pt x="2721921" y="1469648"/>
                  <a:pt x="2723950" y="1453415"/>
                </a:cubicBezTo>
                <a:cubicBezTo>
                  <a:pt x="2728346" y="1418250"/>
                  <a:pt x="2730367" y="1382830"/>
                  <a:pt x="2733575" y="1347537"/>
                </a:cubicBezTo>
                <a:cubicBezTo>
                  <a:pt x="2730367" y="1270535"/>
                  <a:pt x="2729643" y="1193389"/>
                  <a:pt x="2723950" y="1116530"/>
                </a:cubicBezTo>
                <a:cubicBezTo>
                  <a:pt x="2723200" y="1106412"/>
                  <a:pt x="2715867" y="1097683"/>
                  <a:pt x="2714324" y="1087655"/>
                </a:cubicBezTo>
                <a:cubicBezTo>
                  <a:pt x="2709421" y="1055786"/>
                  <a:pt x="2708074" y="1023469"/>
                  <a:pt x="2704699" y="991402"/>
                </a:cubicBezTo>
                <a:cubicBezTo>
                  <a:pt x="2701658" y="962508"/>
                  <a:pt x="2699492" y="933491"/>
                  <a:pt x="2695074" y="904775"/>
                </a:cubicBezTo>
                <a:cubicBezTo>
                  <a:pt x="2693063" y="891700"/>
                  <a:pt x="2688319" y="879188"/>
                  <a:pt x="2685449" y="866274"/>
                </a:cubicBezTo>
                <a:cubicBezTo>
                  <a:pt x="2681900" y="850304"/>
                  <a:pt x="2680128" y="833931"/>
                  <a:pt x="2675823" y="818147"/>
                </a:cubicBezTo>
                <a:cubicBezTo>
                  <a:pt x="2670484" y="798570"/>
                  <a:pt x="2662990" y="779646"/>
                  <a:pt x="2656573" y="760396"/>
                </a:cubicBezTo>
                <a:cubicBezTo>
                  <a:pt x="2653365" y="750771"/>
                  <a:pt x="2649409" y="741363"/>
                  <a:pt x="2646948" y="731520"/>
                </a:cubicBezTo>
                <a:cubicBezTo>
                  <a:pt x="2643739" y="718686"/>
                  <a:pt x="2643238" y="704851"/>
                  <a:pt x="2637322" y="693019"/>
                </a:cubicBezTo>
                <a:cubicBezTo>
                  <a:pt x="2626975" y="672325"/>
                  <a:pt x="2598821" y="635267"/>
                  <a:pt x="2598821" y="635267"/>
                </a:cubicBezTo>
                <a:cubicBezTo>
                  <a:pt x="2588181" y="603347"/>
                  <a:pt x="2598821" y="611204"/>
                  <a:pt x="2579571" y="587141"/>
                </a:cubicBezTo>
                <a:close/>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3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0" y="533400"/>
            <a:ext cx="9067800" cy="830997"/>
          </a:xfrm>
          <a:prstGeom prst="rect">
            <a:avLst/>
          </a:prstGeom>
          <a:noFill/>
        </p:spPr>
        <p:txBody>
          <a:bodyPr wrap="square">
            <a:spAutoFit/>
          </a:bodyPr>
          <a:lstStyle/>
          <a:p>
            <a:pPr fontAlgn="auto">
              <a:spcBef>
                <a:spcPts val="0"/>
              </a:spcBef>
              <a:spcAft>
                <a:spcPts val="0"/>
              </a:spcAft>
              <a:defRPr/>
            </a:pPr>
            <a:r>
              <a:rPr lang="en-US" sz="2400" b="1" dirty="0">
                <a:solidFill>
                  <a:srgbClr val="0070C0"/>
                </a:solidFill>
                <a:latin typeface="Script MT Bold" pitchFamily="66" charset="0"/>
              </a:rPr>
              <a:t>Self-check:  On a scale of 1 to 10, 1 being the least mature, 10 being a red blood cell, where would you place this cell based on its cytoplasmic color?</a:t>
            </a:r>
          </a:p>
        </p:txBody>
      </p:sp>
      <p:sp>
        <p:nvSpPr>
          <p:cNvPr id="6" name="Rectangle 5"/>
          <p:cNvSpPr/>
          <p:nvPr/>
        </p:nvSpPr>
        <p:spPr>
          <a:xfrm>
            <a:off x="227409" y="2094131"/>
            <a:ext cx="2593182"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002060"/>
                </a:solidFill>
                <a:effectLst>
                  <a:outerShdw blurRad="76200" dist="50800" dir="5400000" algn="tl" rotWithShape="0">
                    <a:srgbClr val="000000">
                      <a:alpha val="65000"/>
                    </a:srgbClr>
                  </a:outerShdw>
                </a:effectLst>
                <a:latin typeface="+mn-lt"/>
              </a:rPr>
              <a:t>7</a:t>
            </a:r>
          </a:p>
          <a:p>
            <a:pPr algn="ctr" fontAlgn="auto">
              <a:spcBef>
                <a:spcPts val="0"/>
              </a:spcBef>
              <a:spcAft>
                <a:spcPts val="0"/>
              </a:spcAft>
              <a:defRPr/>
            </a:pPr>
            <a:r>
              <a:rPr lang="en-US" sz="3600" b="1" spc="50" dirty="0">
                <a:ln w="11430"/>
                <a:solidFill>
                  <a:srgbClr val="002060"/>
                </a:solidFill>
                <a:effectLst>
                  <a:outerShdw blurRad="76200" dist="50800" dir="5400000" algn="tl" rotWithShape="0">
                    <a:srgbClr val="000000">
                      <a:alpha val="65000"/>
                    </a:srgbClr>
                  </a:outerShdw>
                </a:effectLst>
                <a:latin typeface="+mn-lt"/>
              </a:rPr>
              <a:t>(6-8)</a:t>
            </a:r>
            <a:endParaRPr lang="en-US" sz="2400" b="1" spc="50" dirty="0">
              <a:ln w="11430"/>
              <a:solidFill>
                <a:srgbClr val="002060"/>
              </a:solidFill>
              <a:effectLst>
                <a:outerShdw blurRad="76200" dist="50800" dir="5400000" algn="tl" rotWithShape="0">
                  <a:srgbClr val="000000">
                    <a:alpha val="65000"/>
                  </a:srgbClr>
                </a:outerShdw>
              </a:effectLst>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317282"/>
            <a:ext cx="2901462" cy="2514600"/>
          </a:xfrm>
          <a:prstGeom prst="rect">
            <a:avLst/>
          </a:prstGeom>
        </p:spPr>
      </p:pic>
    </p:spTree>
    <p:extLst>
      <p:ext uri="{BB962C8B-B14F-4D97-AF65-F5344CB8AC3E}">
        <p14:creationId xmlns:p14="http://schemas.microsoft.com/office/powerpoint/2010/main" val="388824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271443" y="533400"/>
            <a:ext cx="8686800" cy="830997"/>
          </a:xfrm>
          <a:prstGeom prst="rect">
            <a:avLst/>
          </a:prstGeom>
          <a:noFill/>
        </p:spPr>
        <p:txBody>
          <a:bodyPr>
            <a:spAutoFit/>
          </a:bodyPr>
          <a:lstStyle/>
          <a:p>
            <a:pPr fontAlgn="auto">
              <a:spcBef>
                <a:spcPts val="0"/>
              </a:spcBef>
              <a:spcAft>
                <a:spcPts val="0"/>
              </a:spcAft>
              <a:defRPr/>
            </a:pPr>
            <a:r>
              <a:rPr lang="en-US" sz="2400" b="1" dirty="0">
                <a:solidFill>
                  <a:srgbClr val="0070C0"/>
                </a:solidFill>
                <a:latin typeface="Script MT Bold" pitchFamily="66" charset="0"/>
              </a:rPr>
              <a:t>Self-check:  Does the outlined cell have nucleoli?  If so, how many nucleoli do you see??</a:t>
            </a:r>
          </a:p>
        </p:txBody>
      </p:sp>
      <p:sp>
        <p:nvSpPr>
          <p:cNvPr id="6" name="Rectangle 5"/>
          <p:cNvSpPr/>
          <p:nvPr/>
        </p:nvSpPr>
        <p:spPr>
          <a:xfrm>
            <a:off x="134860" y="1447800"/>
            <a:ext cx="2593182"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002060"/>
                </a:solidFill>
                <a:effectLst>
                  <a:outerShdw blurRad="76200" dist="50800" dir="5400000" algn="tl" rotWithShape="0">
                    <a:srgbClr val="000000">
                      <a:alpha val="65000"/>
                    </a:srgbClr>
                  </a:outerShdw>
                </a:effectLst>
                <a:latin typeface="+mn-lt"/>
              </a:rPr>
              <a:t>No</a:t>
            </a:r>
            <a:endParaRPr lang="en-US" sz="2400" b="1" spc="50" dirty="0">
              <a:ln w="11430"/>
              <a:solidFill>
                <a:srgbClr val="002060"/>
              </a:solidFill>
              <a:effectLst>
                <a:outerShdw blurRad="76200" dist="50800" dir="5400000" algn="tl" rotWithShape="0">
                  <a:srgbClr val="000000">
                    <a:alpha val="65000"/>
                  </a:srgbClr>
                </a:outerShdw>
              </a:effectLst>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006" y="1676400"/>
            <a:ext cx="4345393" cy="3667210"/>
          </a:xfrm>
          <a:prstGeom prst="rect">
            <a:avLst/>
          </a:prstGeom>
        </p:spPr>
      </p:pic>
      <p:sp>
        <p:nvSpPr>
          <p:cNvPr id="5" name="Freeform 4"/>
          <p:cNvSpPr/>
          <p:nvPr/>
        </p:nvSpPr>
        <p:spPr>
          <a:xfrm>
            <a:off x="3041583" y="2627697"/>
            <a:ext cx="2733575" cy="2675833"/>
          </a:xfrm>
          <a:custGeom>
            <a:avLst/>
            <a:gdLst>
              <a:gd name="connsiteX0" fmla="*/ 2579571 w 2733575"/>
              <a:gd name="connsiteY0" fmla="*/ 587141 h 2675833"/>
              <a:gd name="connsiteX1" fmla="*/ 2483318 w 2733575"/>
              <a:gd name="connsiteY1" fmla="*/ 490888 h 2675833"/>
              <a:gd name="connsiteX2" fmla="*/ 2425566 w 2733575"/>
              <a:gd name="connsiteY2" fmla="*/ 433137 h 2675833"/>
              <a:gd name="connsiteX3" fmla="*/ 2396691 w 2733575"/>
              <a:gd name="connsiteY3" fmla="*/ 413886 h 2675833"/>
              <a:gd name="connsiteX4" fmla="*/ 2338939 w 2733575"/>
              <a:gd name="connsiteY4" fmla="*/ 356135 h 2675833"/>
              <a:gd name="connsiteX5" fmla="*/ 2319689 w 2733575"/>
              <a:gd name="connsiteY5" fmla="*/ 327259 h 2675833"/>
              <a:gd name="connsiteX6" fmla="*/ 2281188 w 2733575"/>
              <a:gd name="connsiteY6" fmla="*/ 308008 h 2675833"/>
              <a:gd name="connsiteX7" fmla="*/ 2252312 w 2733575"/>
              <a:gd name="connsiteY7" fmla="*/ 288758 h 2675833"/>
              <a:gd name="connsiteX8" fmla="*/ 2233061 w 2733575"/>
              <a:gd name="connsiteY8" fmla="*/ 259882 h 2675833"/>
              <a:gd name="connsiteX9" fmla="*/ 2204185 w 2733575"/>
              <a:gd name="connsiteY9" fmla="*/ 250257 h 2675833"/>
              <a:gd name="connsiteX10" fmla="*/ 2175310 w 2733575"/>
              <a:gd name="connsiteY10" fmla="*/ 231006 h 2675833"/>
              <a:gd name="connsiteX11" fmla="*/ 2156059 w 2733575"/>
              <a:gd name="connsiteY11" fmla="*/ 202130 h 2675833"/>
              <a:gd name="connsiteX12" fmla="*/ 2079057 w 2733575"/>
              <a:gd name="connsiteY12" fmla="*/ 163629 h 2675833"/>
              <a:gd name="connsiteX13" fmla="*/ 2011680 w 2733575"/>
              <a:gd name="connsiteY13" fmla="*/ 134754 h 2675833"/>
              <a:gd name="connsiteX14" fmla="*/ 1925053 w 2733575"/>
              <a:gd name="connsiteY14" fmla="*/ 77002 h 2675833"/>
              <a:gd name="connsiteX15" fmla="*/ 1896177 w 2733575"/>
              <a:gd name="connsiteY15" fmla="*/ 57751 h 2675833"/>
              <a:gd name="connsiteX16" fmla="*/ 1838425 w 2733575"/>
              <a:gd name="connsiteY16" fmla="*/ 38501 h 2675833"/>
              <a:gd name="connsiteX17" fmla="*/ 1694046 w 2733575"/>
              <a:gd name="connsiteY17" fmla="*/ 9625 h 2675833"/>
              <a:gd name="connsiteX18" fmla="*/ 1665171 w 2733575"/>
              <a:gd name="connsiteY18" fmla="*/ 0 h 2675833"/>
              <a:gd name="connsiteX19" fmla="*/ 1463040 w 2733575"/>
              <a:gd name="connsiteY19" fmla="*/ 9625 h 2675833"/>
              <a:gd name="connsiteX20" fmla="*/ 1395663 w 2733575"/>
              <a:gd name="connsiteY20" fmla="*/ 19250 h 2675833"/>
              <a:gd name="connsiteX21" fmla="*/ 1260910 w 2733575"/>
              <a:gd name="connsiteY21" fmla="*/ 28876 h 2675833"/>
              <a:gd name="connsiteX22" fmla="*/ 1174282 w 2733575"/>
              <a:gd name="connsiteY22" fmla="*/ 48126 h 2675833"/>
              <a:gd name="connsiteX23" fmla="*/ 1135781 w 2733575"/>
              <a:gd name="connsiteY23" fmla="*/ 57751 h 2675833"/>
              <a:gd name="connsiteX24" fmla="*/ 1078030 w 2733575"/>
              <a:gd name="connsiteY24" fmla="*/ 77002 h 2675833"/>
              <a:gd name="connsiteX25" fmla="*/ 1020278 w 2733575"/>
              <a:gd name="connsiteY25" fmla="*/ 86627 h 2675833"/>
              <a:gd name="connsiteX26" fmla="*/ 962526 w 2733575"/>
              <a:gd name="connsiteY26" fmla="*/ 105878 h 2675833"/>
              <a:gd name="connsiteX27" fmla="*/ 924025 w 2733575"/>
              <a:gd name="connsiteY27" fmla="*/ 115503 h 2675833"/>
              <a:gd name="connsiteX28" fmla="*/ 866274 w 2733575"/>
              <a:gd name="connsiteY28" fmla="*/ 134754 h 2675833"/>
              <a:gd name="connsiteX29" fmla="*/ 837398 w 2733575"/>
              <a:gd name="connsiteY29" fmla="*/ 154004 h 2675833"/>
              <a:gd name="connsiteX30" fmla="*/ 770021 w 2733575"/>
              <a:gd name="connsiteY30" fmla="*/ 173255 h 2675833"/>
              <a:gd name="connsiteX31" fmla="*/ 702644 w 2733575"/>
              <a:gd name="connsiteY31" fmla="*/ 192505 h 2675833"/>
              <a:gd name="connsiteX32" fmla="*/ 673769 w 2733575"/>
              <a:gd name="connsiteY32" fmla="*/ 211756 h 2675833"/>
              <a:gd name="connsiteX33" fmla="*/ 606392 w 2733575"/>
              <a:gd name="connsiteY33" fmla="*/ 231006 h 2675833"/>
              <a:gd name="connsiteX34" fmla="*/ 529390 w 2733575"/>
              <a:gd name="connsiteY34" fmla="*/ 269507 h 2675833"/>
              <a:gd name="connsiteX35" fmla="*/ 442762 w 2733575"/>
              <a:gd name="connsiteY35" fmla="*/ 308008 h 2675833"/>
              <a:gd name="connsiteX36" fmla="*/ 413886 w 2733575"/>
              <a:gd name="connsiteY36" fmla="*/ 317634 h 2675833"/>
              <a:gd name="connsiteX37" fmla="*/ 356135 w 2733575"/>
              <a:gd name="connsiteY37" fmla="*/ 356135 h 2675833"/>
              <a:gd name="connsiteX38" fmla="*/ 298383 w 2733575"/>
              <a:gd name="connsiteY38" fmla="*/ 385010 h 2675833"/>
              <a:gd name="connsiteX39" fmla="*/ 240632 w 2733575"/>
              <a:gd name="connsiteY39" fmla="*/ 433137 h 2675833"/>
              <a:gd name="connsiteX40" fmla="*/ 211756 w 2733575"/>
              <a:gd name="connsiteY40" fmla="*/ 462012 h 2675833"/>
              <a:gd name="connsiteX41" fmla="*/ 173255 w 2733575"/>
              <a:gd name="connsiteY41" fmla="*/ 481263 h 2675833"/>
              <a:gd name="connsiteX42" fmla="*/ 115503 w 2733575"/>
              <a:gd name="connsiteY42" fmla="*/ 519764 h 2675833"/>
              <a:gd name="connsiteX43" fmla="*/ 77002 w 2733575"/>
              <a:gd name="connsiteY43" fmla="*/ 587141 h 2675833"/>
              <a:gd name="connsiteX44" fmla="*/ 48126 w 2733575"/>
              <a:gd name="connsiteY44" fmla="*/ 654518 h 2675833"/>
              <a:gd name="connsiteX45" fmla="*/ 38501 w 2733575"/>
              <a:gd name="connsiteY45" fmla="*/ 702644 h 2675833"/>
              <a:gd name="connsiteX46" fmla="*/ 19251 w 2733575"/>
              <a:gd name="connsiteY46" fmla="*/ 760396 h 2675833"/>
              <a:gd name="connsiteX47" fmla="*/ 9625 w 2733575"/>
              <a:gd name="connsiteY47" fmla="*/ 798897 h 2675833"/>
              <a:gd name="connsiteX48" fmla="*/ 0 w 2733575"/>
              <a:gd name="connsiteY48" fmla="*/ 904775 h 2675833"/>
              <a:gd name="connsiteX49" fmla="*/ 19251 w 2733575"/>
              <a:gd name="connsiteY49" fmla="*/ 1309036 h 2675833"/>
              <a:gd name="connsiteX50" fmla="*/ 28876 w 2733575"/>
              <a:gd name="connsiteY50" fmla="*/ 1347537 h 2675833"/>
              <a:gd name="connsiteX51" fmla="*/ 48126 w 2733575"/>
              <a:gd name="connsiteY51" fmla="*/ 1472665 h 2675833"/>
              <a:gd name="connsiteX52" fmla="*/ 57752 w 2733575"/>
              <a:gd name="connsiteY52" fmla="*/ 1501541 h 2675833"/>
              <a:gd name="connsiteX53" fmla="*/ 67377 w 2733575"/>
              <a:gd name="connsiteY53" fmla="*/ 1597794 h 2675833"/>
              <a:gd name="connsiteX54" fmla="*/ 96253 w 2733575"/>
              <a:gd name="connsiteY54" fmla="*/ 1684421 h 2675833"/>
              <a:gd name="connsiteX55" fmla="*/ 105878 w 2733575"/>
              <a:gd name="connsiteY55" fmla="*/ 1742172 h 2675833"/>
              <a:gd name="connsiteX56" fmla="*/ 134754 w 2733575"/>
              <a:gd name="connsiteY56" fmla="*/ 1819175 h 2675833"/>
              <a:gd name="connsiteX57" fmla="*/ 144379 w 2733575"/>
              <a:gd name="connsiteY57" fmla="*/ 1848050 h 2675833"/>
              <a:gd name="connsiteX58" fmla="*/ 163630 w 2733575"/>
              <a:gd name="connsiteY58" fmla="*/ 1886551 h 2675833"/>
              <a:gd name="connsiteX59" fmla="*/ 182880 w 2733575"/>
              <a:gd name="connsiteY59" fmla="*/ 1944303 h 2675833"/>
              <a:gd name="connsiteX60" fmla="*/ 192505 w 2733575"/>
              <a:gd name="connsiteY60" fmla="*/ 1982804 h 2675833"/>
              <a:gd name="connsiteX61" fmla="*/ 211756 w 2733575"/>
              <a:gd name="connsiteY61" fmla="*/ 2011680 h 2675833"/>
              <a:gd name="connsiteX62" fmla="*/ 269508 w 2733575"/>
              <a:gd name="connsiteY62" fmla="*/ 2117558 h 2675833"/>
              <a:gd name="connsiteX63" fmla="*/ 336884 w 2733575"/>
              <a:gd name="connsiteY63" fmla="*/ 2194560 h 2675833"/>
              <a:gd name="connsiteX64" fmla="*/ 365760 w 2733575"/>
              <a:gd name="connsiteY64" fmla="*/ 2233061 h 2675833"/>
              <a:gd name="connsiteX65" fmla="*/ 433137 w 2733575"/>
              <a:gd name="connsiteY65" fmla="*/ 2281187 h 2675833"/>
              <a:gd name="connsiteX66" fmla="*/ 548640 w 2733575"/>
              <a:gd name="connsiteY66" fmla="*/ 2377440 h 2675833"/>
              <a:gd name="connsiteX67" fmla="*/ 587141 w 2733575"/>
              <a:gd name="connsiteY67" fmla="*/ 2406316 h 2675833"/>
              <a:gd name="connsiteX68" fmla="*/ 644893 w 2733575"/>
              <a:gd name="connsiteY68" fmla="*/ 2425566 h 2675833"/>
              <a:gd name="connsiteX69" fmla="*/ 712270 w 2733575"/>
              <a:gd name="connsiteY69" fmla="*/ 2473692 h 2675833"/>
              <a:gd name="connsiteX70" fmla="*/ 770021 w 2733575"/>
              <a:gd name="connsiteY70" fmla="*/ 2512194 h 2675833"/>
              <a:gd name="connsiteX71" fmla="*/ 798897 w 2733575"/>
              <a:gd name="connsiteY71" fmla="*/ 2531444 h 2675833"/>
              <a:gd name="connsiteX72" fmla="*/ 837398 w 2733575"/>
              <a:gd name="connsiteY72" fmla="*/ 2541069 h 2675833"/>
              <a:gd name="connsiteX73" fmla="*/ 866274 w 2733575"/>
              <a:gd name="connsiteY73" fmla="*/ 2560320 h 2675833"/>
              <a:gd name="connsiteX74" fmla="*/ 895150 w 2733575"/>
              <a:gd name="connsiteY74" fmla="*/ 2589196 h 2675833"/>
              <a:gd name="connsiteX75" fmla="*/ 924025 w 2733575"/>
              <a:gd name="connsiteY75" fmla="*/ 2598821 h 2675833"/>
              <a:gd name="connsiteX76" fmla="*/ 962526 w 2733575"/>
              <a:gd name="connsiteY76" fmla="*/ 2618071 h 2675833"/>
              <a:gd name="connsiteX77" fmla="*/ 1039529 w 2733575"/>
              <a:gd name="connsiteY77" fmla="*/ 2637322 h 2675833"/>
              <a:gd name="connsiteX78" fmla="*/ 1068404 w 2733575"/>
              <a:gd name="connsiteY78" fmla="*/ 2646947 h 2675833"/>
              <a:gd name="connsiteX79" fmla="*/ 1164657 w 2733575"/>
              <a:gd name="connsiteY79" fmla="*/ 2656572 h 2675833"/>
              <a:gd name="connsiteX80" fmla="*/ 1203158 w 2733575"/>
              <a:gd name="connsiteY80" fmla="*/ 2666198 h 2675833"/>
              <a:gd name="connsiteX81" fmla="*/ 1232034 w 2733575"/>
              <a:gd name="connsiteY81" fmla="*/ 2675823 h 2675833"/>
              <a:gd name="connsiteX82" fmla="*/ 1511166 w 2733575"/>
              <a:gd name="connsiteY82" fmla="*/ 2656572 h 2675833"/>
              <a:gd name="connsiteX83" fmla="*/ 1540042 w 2733575"/>
              <a:gd name="connsiteY83" fmla="*/ 2646947 h 2675833"/>
              <a:gd name="connsiteX84" fmla="*/ 1655545 w 2733575"/>
              <a:gd name="connsiteY84" fmla="*/ 2627697 h 2675833"/>
              <a:gd name="connsiteX85" fmla="*/ 1713297 w 2733575"/>
              <a:gd name="connsiteY85" fmla="*/ 2608446 h 2675833"/>
              <a:gd name="connsiteX86" fmla="*/ 1761423 w 2733575"/>
              <a:gd name="connsiteY86" fmla="*/ 2598821 h 2675833"/>
              <a:gd name="connsiteX87" fmla="*/ 1819175 w 2733575"/>
              <a:gd name="connsiteY87" fmla="*/ 2579570 h 2675833"/>
              <a:gd name="connsiteX88" fmla="*/ 1934678 w 2733575"/>
              <a:gd name="connsiteY88" fmla="*/ 2560320 h 2675833"/>
              <a:gd name="connsiteX89" fmla="*/ 1982804 w 2733575"/>
              <a:gd name="connsiteY89" fmla="*/ 2550695 h 2675833"/>
              <a:gd name="connsiteX90" fmla="*/ 2040556 w 2733575"/>
              <a:gd name="connsiteY90" fmla="*/ 2531444 h 2675833"/>
              <a:gd name="connsiteX91" fmla="*/ 2069432 w 2733575"/>
              <a:gd name="connsiteY91" fmla="*/ 2512194 h 2675833"/>
              <a:gd name="connsiteX92" fmla="*/ 2107933 w 2733575"/>
              <a:gd name="connsiteY92" fmla="*/ 2502568 h 2675833"/>
              <a:gd name="connsiteX93" fmla="*/ 2136809 w 2733575"/>
              <a:gd name="connsiteY93" fmla="*/ 2492943 h 2675833"/>
              <a:gd name="connsiteX94" fmla="*/ 2194560 w 2733575"/>
              <a:gd name="connsiteY94" fmla="*/ 2464067 h 2675833"/>
              <a:gd name="connsiteX95" fmla="*/ 2252312 w 2733575"/>
              <a:gd name="connsiteY95" fmla="*/ 2435191 h 2675833"/>
              <a:gd name="connsiteX96" fmla="*/ 2300438 w 2733575"/>
              <a:gd name="connsiteY96" fmla="*/ 2377440 h 2675833"/>
              <a:gd name="connsiteX97" fmla="*/ 2329314 w 2733575"/>
              <a:gd name="connsiteY97" fmla="*/ 2348564 h 2675833"/>
              <a:gd name="connsiteX98" fmla="*/ 2348564 w 2733575"/>
              <a:gd name="connsiteY98" fmla="*/ 2319688 h 2675833"/>
              <a:gd name="connsiteX99" fmla="*/ 2377440 w 2733575"/>
              <a:gd name="connsiteY99" fmla="*/ 2281187 h 2675833"/>
              <a:gd name="connsiteX100" fmla="*/ 2425566 w 2733575"/>
              <a:gd name="connsiteY100" fmla="*/ 2213810 h 2675833"/>
              <a:gd name="connsiteX101" fmla="*/ 2454442 w 2733575"/>
              <a:gd name="connsiteY101" fmla="*/ 2165684 h 2675833"/>
              <a:gd name="connsiteX102" fmla="*/ 2492943 w 2733575"/>
              <a:gd name="connsiteY102" fmla="*/ 2107932 h 2675833"/>
              <a:gd name="connsiteX103" fmla="*/ 2512194 w 2733575"/>
              <a:gd name="connsiteY103" fmla="*/ 2079057 h 2675833"/>
              <a:gd name="connsiteX104" fmla="*/ 2550695 w 2733575"/>
              <a:gd name="connsiteY104" fmla="*/ 1992429 h 2675833"/>
              <a:gd name="connsiteX105" fmla="*/ 2579571 w 2733575"/>
              <a:gd name="connsiteY105" fmla="*/ 1925052 h 2675833"/>
              <a:gd name="connsiteX106" fmla="*/ 2608446 w 2733575"/>
              <a:gd name="connsiteY106" fmla="*/ 1848050 h 2675833"/>
              <a:gd name="connsiteX107" fmla="*/ 2627697 w 2733575"/>
              <a:gd name="connsiteY107" fmla="*/ 1819175 h 2675833"/>
              <a:gd name="connsiteX108" fmla="*/ 2646948 w 2733575"/>
              <a:gd name="connsiteY108" fmla="*/ 1761423 h 2675833"/>
              <a:gd name="connsiteX109" fmla="*/ 2656573 w 2733575"/>
              <a:gd name="connsiteY109" fmla="*/ 1732547 h 2675833"/>
              <a:gd name="connsiteX110" fmla="*/ 2685449 w 2733575"/>
              <a:gd name="connsiteY110" fmla="*/ 1636295 h 2675833"/>
              <a:gd name="connsiteX111" fmla="*/ 2704699 w 2733575"/>
              <a:gd name="connsiteY111" fmla="*/ 1597794 h 2675833"/>
              <a:gd name="connsiteX112" fmla="*/ 2714324 w 2733575"/>
              <a:gd name="connsiteY112" fmla="*/ 1501541 h 2675833"/>
              <a:gd name="connsiteX113" fmla="*/ 2723950 w 2733575"/>
              <a:gd name="connsiteY113" fmla="*/ 1453415 h 2675833"/>
              <a:gd name="connsiteX114" fmla="*/ 2733575 w 2733575"/>
              <a:gd name="connsiteY114" fmla="*/ 1347537 h 2675833"/>
              <a:gd name="connsiteX115" fmla="*/ 2723950 w 2733575"/>
              <a:gd name="connsiteY115" fmla="*/ 1116530 h 2675833"/>
              <a:gd name="connsiteX116" fmla="*/ 2714324 w 2733575"/>
              <a:gd name="connsiteY116" fmla="*/ 1087655 h 2675833"/>
              <a:gd name="connsiteX117" fmla="*/ 2704699 w 2733575"/>
              <a:gd name="connsiteY117" fmla="*/ 991402 h 2675833"/>
              <a:gd name="connsiteX118" fmla="*/ 2695074 w 2733575"/>
              <a:gd name="connsiteY118" fmla="*/ 904775 h 2675833"/>
              <a:gd name="connsiteX119" fmla="*/ 2685449 w 2733575"/>
              <a:gd name="connsiteY119" fmla="*/ 866274 h 2675833"/>
              <a:gd name="connsiteX120" fmla="*/ 2675823 w 2733575"/>
              <a:gd name="connsiteY120" fmla="*/ 818147 h 2675833"/>
              <a:gd name="connsiteX121" fmla="*/ 2656573 w 2733575"/>
              <a:gd name="connsiteY121" fmla="*/ 760396 h 2675833"/>
              <a:gd name="connsiteX122" fmla="*/ 2646948 w 2733575"/>
              <a:gd name="connsiteY122" fmla="*/ 731520 h 2675833"/>
              <a:gd name="connsiteX123" fmla="*/ 2637322 w 2733575"/>
              <a:gd name="connsiteY123" fmla="*/ 693019 h 2675833"/>
              <a:gd name="connsiteX124" fmla="*/ 2598821 w 2733575"/>
              <a:gd name="connsiteY124" fmla="*/ 635267 h 2675833"/>
              <a:gd name="connsiteX125" fmla="*/ 2579571 w 2733575"/>
              <a:gd name="connsiteY125" fmla="*/ 587141 h 267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2733575" h="2675833">
                <a:moveTo>
                  <a:pt x="2579571" y="587141"/>
                </a:moveTo>
                <a:cubicBezTo>
                  <a:pt x="2560321" y="563078"/>
                  <a:pt x="2575233" y="575143"/>
                  <a:pt x="2483318" y="490888"/>
                </a:cubicBezTo>
                <a:cubicBezTo>
                  <a:pt x="2463249" y="472492"/>
                  <a:pt x="2448218" y="448239"/>
                  <a:pt x="2425566" y="433137"/>
                </a:cubicBezTo>
                <a:cubicBezTo>
                  <a:pt x="2415941" y="426720"/>
                  <a:pt x="2404871" y="422066"/>
                  <a:pt x="2396691" y="413886"/>
                </a:cubicBezTo>
                <a:cubicBezTo>
                  <a:pt x="2325065" y="342258"/>
                  <a:pt x="2406985" y="401498"/>
                  <a:pt x="2338939" y="356135"/>
                </a:cubicBezTo>
                <a:cubicBezTo>
                  <a:pt x="2332522" y="346510"/>
                  <a:pt x="2328576" y="334665"/>
                  <a:pt x="2319689" y="327259"/>
                </a:cubicBezTo>
                <a:cubicBezTo>
                  <a:pt x="2308666" y="318073"/>
                  <a:pt x="2293646" y="315127"/>
                  <a:pt x="2281188" y="308008"/>
                </a:cubicBezTo>
                <a:cubicBezTo>
                  <a:pt x="2271144" y="302269"/>
                  <a:pt x="2261937" y="295175"/>
                  <a:pt x="2252312" y="288758"/>
                </a:cubicBezTo>
                <a:cubicBezTo>
                  <a:pt x="2245895" y="279133"/>
                  <a:pt x="2242094" y="267109"/>
                  <a:pt x="2233061" y="259882"/>
                </a:cubicBezTo>
                <a:cubicBezTo>
                  <a:pt x="2225138" y="253544"/>
                  <a:pt x="2213260" y="254794"/>
                  <a:pt x="2204185" y="250257"/>
                </a:cubicBezTo>
                <a:cubicBezTo>
                  <a:pt x="2193838" y="245084"/>
                  <a:pt x="2184935" y="237423"/>
                  <a:pt x="2175310" y="231006"/>
                </a:cubicBezTo>
                <a:cubicBezTo>
                  <a:pt x="2168893" y="221381"/>
                  <a:pt x="2164239" y="210310"/>
                  <a:pt x="2156059" y="202130"/>
                </a:cubicBezTo>
                <a:cubicBezTo>
                  <a:pt x="2135607" y="181678"/>
                  <a:pt x="2103870" y="174657"/>
                  <a:pt x="2079057" y="163629"/>
                </a:cubicBezTo>
                <a:cubicBezTo>
                  <a:pt x="2007702" y="131916"/>
                  <a:pt x="2070983" y="154521"/>
                  <a:pt x="2011680" y="134754"/>
                </a:cubicBezTo>
                <a:lnTo>
                  <a:pt x="1925053" y="77002"/>
                </a:lnTo>
                <a:cubicBezTo>
                  <a:pt x="1915428" y="70585"/>
                  <a:pt x="1907152" y="61409"/>
                  <a:pt x="1896177" y="57751"/>
                </a:cubicBezTo>
                <a:cubicBezTo>
                  <a:pt x="1876926" y="51334"/>
                  <a:pt x="1858441" y="41837"/>
                  <a:pt x="1838425" y="38501"/>
                </a:cubicBezTo>
                <a:cubicBezTo>
                  <a:pt x="1790042" y="30437"/>
                  <a:pt x="1741312" y="23129"/>
                  <a:pt x="1694046" y="9625"/>
                </a:cubicBezTo>
                <a:cubicBezTo>
                  <a:pt x="1684291" y="6838"/>
                  <a:pt x="1674796" y="3208"/>
                  <a:pt x="1665171" y="0"/>
                </a:cubicBezTo>
                <a:cubicBezTo>
                  <a:pt x="1597794" y="3208"/>
                  <a:pt x="1530322" y="4819"/>
                  <a:pt x="1463040" y="9625"/>
                </a:cubicBezTo>
                <a:cubicBezTo>
                  <a:pt x="1440411" y="11241"/>
                  <a:pt x="1418248" y="17099"/>
                  <a:pt x="1395663" y="19250"/>
                </a:cubicBezTo>
                <a:cubicBezTo>
                  <a:pt x="1350834" y="23520"/>
                  <a:pt x="1305828" y="25667"/>
                  <a:pt x="1260910" y="28876"/>
                </a:cubicBezTo>
                <a:cubicBezTo>
                  <a:pt x="1204712" y="47608"/>
                  <a:pt x="1258982" y="31186"/>
                  <a:pt x="1174282" y="48126"/>
                </a:cubicBezTo>
                <a:cubicBezTo>
                  <a:pt x="1161310" y="50720"/>
                  <a:pt x="1148452" y="53950"/>
                  <a:pt x="1135781" y="57751"/>
                </a:cubicBezTo>
                <a:cubicBezTo>
                  <a:pt x="1116345" y="63582"/>
                  <a:pt x="1098046" y="73666"/>
                  <a:pt x="1078030" y="77002"/>
                </a:cubicBezTo>
                <a:cubicBezTo>
                  <a:pt x="1058779" y="80210"/>
                  <a:pt x="1039211" y="81894"/>
                  <a:pt x="1020278" y="86627"/>
                </a:cubicBezTo>
                <a:cubicBezTo>
                  <a:pt x="1000592" y="91549"/>
                  <a:pt x="982212" y="100957"/>
                  <a:pt x="962526" y="105878"/>
                </a:cubicBezTo>
                <a:cubicBezTo>
                  <a:pt x="949692" y="109086"/>
                  <a:pt x="936696" y="111702"/>
                  <a:pt x="924025" y="115503"/>
                </a:cubicBezTo>
                <a:cubicBezTo>
                  <a:pt x="904589" y="121334"/>
                  <a:pt x="883158" y="123498"/>
                  <a:pt x="866274" y="134754"/>
                </a:cubicBezTo>
                <a:cubicBezTo>
                  <a:pt x="856649" y="141171"/>
                  <a:pt x="848139" y="149708"/>
                  <a:pt x="837398" y="154004"/>
                </a:cubicBezTo>
                <a:cubicBezTo>
                  <a:pt x="815711" y="162679"/>
                  <a:pt x="792394" y="166543"/>
                  <a:pt x="770021" y="173255"/>
                </a:cubicBezTo>
                <a:cubicBezTo>
                  <a:pt x="700993" y="193964"/>
                  <a:pt x="786977" y="171422"/>
                  <a:pt x="702644" y="192505"/>
                </a:cubicBezTo>
                <a:cubicBezTo>
                  <a:pt x="693019" y="198922"/>
                  <a:pt x="684402" y="207199"/>
                  <a:pt x="673769" y="211756"/>
                </a:cubicBezTo>
                <a:cubicBezTo>
                  <a:pt x="545069" y="266914"/>
                  <a:pt x="709448" y="184163"/>
                  <a:pt x="606392" y="231006"/>
                </a:cubicBezTo>
                <a:cubicBezTo>
                  <a:pt x="580267" y="242881"/>
                  <a:pt x="556614" y="260432"/>
                  <a:pt x="529390" y="269507"/>
                </a:cubicBezTo>
                <a:cubicBezTo>
                  <a:pt x="380402" y="319170"/>
                  <a:pt x="534278" y="262250"/>
                  <a:pt x="442762" y="308008"/>
                </a:cubicBezTo>
                <a:cubicBezTo>
                  <a:pt x="433687" y="312545"/>
                  <a:pt x="422755" y="312707"/>
                  <a:pt x="413886" y="317634"/>
                </a:cubicBezTo>
                <a:cubicBezTo>
                  <a:pt x="393662" y="328870"/>
                  <a:pt x="378084" y="348819"/>
                  <a:pt x="356135" y="356135"/>
                </a:cubicBezTo>
                <a:cubicBezTo>
                  <a:pt x="316285" y="369418"/>
                  <a:pt x="335701" y="360132"/>
                  <a:pt x="298383" y="385010"/>
                </a:cubicBezTo>
                <a:cubicBezTo>
                  <a:pt x="228567" y="478101"/>
                  <a:pt x="306771" y="389045"/>
                  <a:pt x="240632" y="433137"/>
                </a:cubicBezTo>
                <a:cubicBezTo>
                  <a:pt x="229306" y="440688"/>
                  <a:pt x="222833" y="454100"/>
                  <a:pt x="211756" y="462012"/>
                </a:cubicBezTo>
                <a:cubicBezTo>
                  <a:pt x="200080" y="470352"/>
                  <a:pt x="185559" y="473881"/>
                  <a:pt x="173255" y="481263"/>
                </a:cubicBezTo>
                <a:cubicBezTo>
                  <a:pt x="153416" y="493167"/>
                  <a:pt x="115503" y="519764"/>
                  <a:pt x="115503" y="519764"/>
                </a:cubicBezTo>
                <a:cubicBezTo>
                  <a:pt x="102669" y="542223"/>
                  <a:pt x="87706" y="563592"/>
                  <a:pt x="77002" y="587141"/>
                </a:cubicBezTo>
                <a:cubicBezTo>
                  <a:pt x="32607" y="684810"/>
                  <a:pt x="102667" y="572708"/>
                  <a:pt x="48126" y="654518"/>
                </a:cubicBezTo>
                <a:cubicBezTo>
                  <a:pt x="44918" y="670560"/>
                  <a:pt x="42805" y="686861"/>
                  <a:pt x="38501" y="702644"/>
                </a:cubicBezTo>
                <a:cubicBezTo>
                  <a:pt x="33162" y="722221"/>
                  <a:pt x="24173" y="740710"/>
                  <a:pt x="19251" y="760396"/>
                </a:cubicBezTo>
                <a:lnTo>
                  <a:pt x="9625" y="798897"/>
                </a:lnTo>
                <a:cubicBezTo>
                  <a:pt x="6417" y="834190"/>
                  <a:pt x="0" y="869337"/>
                  <a:pt x="0" y="904775"/>
                </a:cubicBezTo>
                <a:cubicBezTo>
                  <a:pt x="0" y="974697"/>
                  <a:pt x="4449" y="1198027"/>
                  <a:pt x="19251" y="1309036"/>
                </a:cubicBezTo>
                <a:cubicBezTo>
                  <a:pt x="20999" y="1322149"/>
                  <a:pt x="26510" y="1334522"/>
                  <a:pt x="28876" y="1347537"/>
                </a:cubicBezTo>
                <a:cubicBezTo>
                  <a:pt x="36550" y="1389743"/>
                  <a:pt x="38824" y="1430808"/>
                  <a:pt x="48126" y="1472665"/>
                </a:cubicBezTo>
                <a:cubicBezTo>
                  <a:pt x="50327" y="1482569"/>
                  <a:pt x="54543" y="1491916"/>
                  <a:pt x="57752" y="1501541"/>
                </a:cubicBezTo>
                <a:cubicBezTo>
                  <a:pt x="60960" y="1533625"/>
                  <a:pt x="60734" y="1566241"/>
                  <a:pt x="67377" y="1597794"/>
                </a:cubicBezTo>
                <a:cubicBezTo>
                  <a:pt x="73647" y="1627579"/>
                  <a:pt x="96253" y="1684421"/>
                  <a:pt x="96253" y="1684421"/>
                </a:cubicBezTo>
                <a:cubicBezTo>
                  <a:pt x="99461" y="1703671"/>
                  <a:pt x="101645" y="1723121"/>
                  <a:pt x="105878" y="1742172"/>
                </a:cubicBezTo>
                <a:cubicBezTo>
                  <a:pt x="109851" y="1760051"/>
                  <a:pt x="130664" y="1808269"/>
                  <a:pt x="134754" y="1819175"/>
                </a:cubicBezTo>
                <a:cubicBezTo>
                  <a:pt x="138316" y="1828675"/>
                  <a:pt x="140382" y="1838725"/>
                  <a:pt x="144379" y="1848050"/>
                </a:cubicBezTo>
                <a:cubicBezTo>
                  <a:pt x="150031" y="1861238"/>
                  <a:pt x="158301" y="1873229"/>
                  <a:pt x="163630" y="1886551"/>
                </a:cubicBezTo>
                <a:cubicBezTo>
                  <a:pt x="171166" y="1905392"/>
                  <a:pt x="177959" y="1924617"/>
                  <a:pt x="182880" y="1944303"/>
                </a:cubicBezTo>
                <a:cubicBezTo>
                  <a:pt x="186088" y="1957137"/>
                  <a:pt x="187294" y="1970645"/>
                  <a:pt x="192505" y="1982804"/>
                </a:cubicBezTo>
                <a:cubicBezTo>
                  <a:pt x="197062" y="1993437"/>
                  <a:pt x="206138" y="2001568"/>
                  <a:pt x="211756" y="2011680"/>
                </a:cubicBezTo>
                <a:cubicBezTo>
                  <a:pt x="239590" y="2061780"/>
                  <a:pt x="237738" y="2072172"/>
                  <a:pt x="269508" y="2117558"/>
                </a:cubicBezTo>
                <a:cubicBezTo>
                  <a:pt x="326142" y="2198463"/>
                  <a:pt x="287102" y="2136481"/>
                  <a:pt x="336884" y="2194560"/>
                </a:cubicBezTo>
                <a:cubicBezTo>
                  <a:pt x="347324" y="2206740"/>
                  <a:pt x="354416" y="2221717"/>
                  <a:pt x="365760" y="2233061"/>
                </a:cubicBezTo>
                <a:cubicBezTo>
                  <a:pt x="423185" y="2290486"/>
                  <a:pt x="383940" y="2237457"/>
                  <a:pt x="433137" y="2281187"/>
                </a:cubicBezTo>
                <a:cubicBezTo>
                  <a:pt x="567548" y="2400662"/>
                  <a:pt x="416993" y="2285287"/>
                  <a:pt x="548640" y="2377440"/>
                </a:cubicBezTo>
                <a:cubicBezTo>
                  <a:pt x="561782" y="2386640"/>
                  <a:pt x="572792" y="2399142"/>
                  <a:pt x="587141" y="2406316"/>
                </a:cubicBezTo>
                <a:cubicBezTo>
                  <a:pt x="605291" y="2415391"/>
                  <a:pt x="644893" y="2425566"/>
                  <a:pt x="644893" y="2425566"/>
                </a:cubicBezTo>
                <a:cubicBezTo>
                  <a:pt x="738755" y="2488142"/>
                  <a:pt x="592906" y="2390137"/>
                  <a:pt x="712270" y="2473692"/>
                </a:cubicBezTo>
                <a:cubicBezTo>
                  <a:pt x="731224" y="2486960"/>
                  <a:pt x="750771" y="2499360"/>
                  <a:pt x="770021" y="2512194"/>
                </a:cubicBezTo>
                <a:cubicBezTo>
                  <a:pt x="779646" y="2518611"/>
                  <a:pt x="787674" y="2528638"/>
                  <a:pt x="798897" y="2531444"/>
                </a:cubicBezTo>
                <a:lnTo>
                  <a:pt x="837398" y="2541069"/>
                </a:lnTo>
                <a:cubicBezTo>
                  <a:pt x="847023" y="2547486"/>
                  <a:pt x="857387" y="2552914"/>
                  <a:pt x="866274" y="2560320"/>
                </a:cubicBezTo>
                <a:cubicBezTo>
                  <a:pt x="876731" y="2569034"/>
                  <a:pt x="883824" y="2581645"/>
                  <a:pt x="895150" y="2589196"/>
                </a:cubicBezTo>
                <a:cubicBezTo>
                  <a:pt x="903592" y="2594824"/>
                  <a:pt x="914700" y="2594824"/>
                  <a:pt x="924025" y="2598821"/>
                </a:cubicBezTo>
                <a:cubicBezTo>
                  <a:pt x="937213" y="2604473"/>
                  <a:pt x="948914" y="2613534"/>
                  <a:pt x="962526" y="2618071"/>
                </a:cubicBezTo>
                <a:cubicBezTo>
                  <a:pt x="987626" y="2626438"/>
                  <a:pt x="1014429" y="2628955"/>
                  <a:pt x="1039529" y="2637322"/>
                </a:cubicBezTo>
                <a:cubicBezTo>
                  <a:pt x="1049154" y="2640530"/>
                  <a:pt x="1058376" y="2645404"/>
                  <a:pt x="1068404" y="2646947"/>
                </a:cubicBezTo>
                <a:cubicBezTo>
                  <a:pt x="1100273" y="2651850"/>
                  <a:pt x="1132573" y="2653364"/>
                  <a:pt x="1164657" y="2656572"/>
                </a:cubicBezTo>
                <a:cubicBezTo>
                  <a:pt x="1177491" y="2659781"/>
                  <a:pt x="1190438" y="2662564"/>
                  <a:pt x="1203158" y="2666198"/>
                </a:cubicBezTo>
                <a:cubicBezTo>
                  <a:pt x="1212914" y="2668985"/>
                  <a:pt x="1221893" y="2676140"/>
                  <a:pt x="1232034" y="2675823"/>
                </a:cubicBezTo>
                <a:cubicBezTo>
                  <a:pt x="1325254" y="2672910"/>
                  <a:pt x="1418122" y="2662989"/>
                  <a:pt x="1511166" y="2656572"/>
                </a:cubicBezTo>
                <a:cubicBezTo>
                  <a:pt x="1520791" y="2653364"/>
                  <a:pt x="1530093" y="2648937"/>
                  <a:pt x="1540042" y="2646947"/>
                </a:cubicBezTo>
                <a:cubicBezTo>
                  <a:pt x="1591682" y="2636619"/>
                  <a:pt x="1608199" y="2640610"/>
                  <a:pt x="1655545" y="2627697"/>
                </a:cubicBezTo>
                <a:cubicBezTo>
                  <a:pt x="1675122" y="2622358"/>
                  <a:pt x="1693399" y="2612426"/>
                  <a:pt x="1713297" y="2608446"/>
                </a:cubicBezTo>
                <a:cubicBezTo>
                  <a:pt x="1729339" y="2605238"/>
                  <a:pt x="1745640" y="2603126"/>
                  <a:pt x="1761423" y="2598821"/>
                </a:cubicBezTo>
                <a:cubicBezTo>
                  <a:pt x="1781000" y="2593482"/>
                  <a:pt x="1799040" y="2582087"/>
                  <a:pt x="1819175" y="2579570"/>
                </a:cubicBezTo>
                <a:cubicBezTo>
                  <a:pt x="1944832" y="2563863"/>
                  <a:pt x="1852913" y="2578490"/>
                  <a:pt x="1934678" y="2560320"/>
                </a:cubicBezTo>
                <a:cubicBezTo>
                  <a:pt x="1950648" y="2556771"/>
                  <a:pt x="1967021" y="2555000"/>
                  <a:pt x="1982804" y="2550695"/>
                </a:cubicBezTo>
                <a:cubicBezTo>
                  <a:pt x="2002381" y="2545356"/>
                  <a:pt x="2023672" y="2542700"/>
                  <a:pt x="2040556" y="2531444"/>
                </a:cubicBezTo>
                <a:cubicBezTo>
                  <a:pt x="2050181" y="2525027"/>
                  <a:pt x="2058799" y="2516751"/>
                  <a:pt x="2069432" y="2512194"/>
                </a:cubicBezTo>
                <a:cubicBezTo>
                  <a:pt x="2081591" y="2506983"/>
                  <a:pt x="2095213" y="2506202"/>
                  <a:pt x="2107933" y="2502568"/>
                </a:cubicBezTo>
                <a:cubicBezTo>
                  <a:pt x="2117689" y="2499781"/>
                  <a:pt x="2127184" y="2496151"/>
                  <a:pt x="2136809" y="2492943"/>
                </a:cubicBezTo>
                <a:cubicBezTo>
                  <a:pt x="2219546" y="2437782"/>
                  <a:pt x="2114873" y="2503909"/>
                  <a:pt x="2194560" y="2464067"/>
                </a:cubicBezTo>
                <a:cubicBezTo>
                  <a:pt x="2269204" y="2426746"/>
                  <a:pt x="2179724" y="2459389"/>
                  <a:pt x="2252312" y="2435191"/>
                </a:cubicBezTo>
                <a:cubicBezTo>
                  <a:pt x="2336665" y="2350841"/>
                  <a:pt x="2233443" y="2457836"/>
                  <a:pt x="2300438" y="2377440"/>
                </a:cubicBezTo>
                <a:cubicBezTo>
                  <a:pt x="2309152" y="2366983"/>
                  <a:pt x="2320600" y="2359021"/>
                  <a:pt x="2329314" y="2348564"/>
                </a:cubicBezTo>
                <a:cubicBezTo>
                  <a:pt x="2336720" y="2339677"/>
                  <a:pt x="2341840" y="2329101"/>
                  <a:pt x="2348564" y="2319688"/>
                </a:cubicBezTo>
                <a:cubicBezTo>
                  <a:pt x="2357888" y="2306634"/>
                  <a:pt x="2367815" y="2294021"/>
                  <a:pt x="2377440" y="2281187"/>
                </a:cubicBezTo>
                <a:cubicBezTo>
                  <a:pt x="2397059" y="2222327"/>
                  <a:pt x="2372279" y="2282322"/>
                  <a:pt x="2425566" y="2213810"/>
                </a:cubicBezTo>
                <a:cubicBezTo>
                  <a:pt x="2437052" y="2199043"/>
                  <a:pt x="2444398" y="2181467"/>
                  <a:pt x="2454442" y="2165684"/>
                </a:cubicBezTo>
                <a:cubicBezTo>
                  <a:pt x="2466863" y="2146165"/>
                  <a:pt x="2480109" y="2127183"/>
                  <a:pt x="2492943" y="2107932"/>
                </a:cubicBezTo>
                <a:lnTo>
                  <a:pt x="2512194" y="2079057"/>
                </a:lnTo>
                <a:cubicBezTo>
                  <a:pt x="2535102" y="2010330"/>
                  <a:pt x="2520188" y="2038189"/>
                  <a:pt x="2550695" y="1992429"/>
                </a:cubicBezTo>
                <a:cubicBezTo>
                  <a:pt x="2573267" y="1924713"/>
                  <a:pt x="2543889" y="2008309"/>
                  <a:pt x="2579571" y="1925052"/>
                </a:cubicBezTo>
                <a:cubicBezTo>
                  <a:pt x="2604560" y="1866745"/>
                  <a:pt x="2568568" y="1927806"/>
                  <a:pt x="2608446" y="1848050"/>
                </a:cubicBezTo>
                <a:cubicBezTo>
                  <a:pt x="2613619" y="1837703"/>
                  <a:pt x="2621280" y="1828800"/>
                  <a:pt x="2627697" y="1819175"/>
                </a:cubicBezTo>
                <a:lnTo>
                  <a:pt x="2646948" y="1761423"/>
                </a:lnTo>
                <a:cubicBezTo>
                  <a:pt x="2650156" y="1751798"/>
                  <a:pt x="2654112" y="1742390"/>
                  <a:pt x="2656573" y="1732547"/>
                </a:cubicBezTo>
                <a:cubicBezTo>
                  <a:pt x="2663482" y="1704910"/>
                  <a:pt x="2673730" y="1659734"/>
                  <a:pt x="2685449" y="1636295"/>
                </a:cubicBezTo>
                <a:lnTo>
                  <a:pt x="2704699" y="1597794"/>
                </a:lnTo>
                <a:cubicBezTo>
                  <a:pt x="2707907" y="1565710"/>
                  <a:pt x="2710062" y="1533502"/>
                  <a:pt x="2714324" y="1501541"/>
                </a:cubicBezTo>
                <a:cubicBezTo>
                  <a:pt x="2716486" y="1485325"/>
                  <a:pt x="2721921" y="1469648"/>
                  <a:pt x="2723950" y="1453415"/>
                </a:cubicBezTo>
                <a:cubicBezTo>
                  <a:pt x="2728346" y="1418250"/>
                  <a:pt x="2730367" y="1382830"/>
                  <a:pt x="2733575" y="1347537"/>
                </a:cubicBezTo>
                <a:cubicBezTo>
                  <a:pt x="2730367" y="1270535"/>
                  <a:pt x="2729643" y="1193389"/>
                  <a:pt x="2723950" y="1116530"/>
                </a:cubicBezTo>
                <a:cubicBezTo>
                  <a:pt x="2723200" y="1106412"/>
                  <a:pt x="2715867" y="1097683"/>
                  <a:pt x="2714324" y="1087655"/>
                </a:cubicBezTo>
                <a:cubicBezTo>
                  <a:pt x="2709421" y="1055786"/>
                  <a:pt x="2708074" y="1023469"/>
                  <a:pt x="2704699" y="991402"/>
                </a:cubicBezTo>
                <a:cubicBezTo>
                  <a:pt x="2701658" y="962508"/>
                  <a:pt x="2699492" y="933491"/>
                  <a:pt x="2695074" y="904775"/>
                </a:cubicBezTo>
                <a:cubicBezTo>
                  <a:pt x="2693063" y="891700"/>
                  <a:pt x="2688319" y="879188"/>
                  <a:pt x="2685449" y="866274"/>
                </a:cubicBezTo>
                <a:cubicBezTo>
                  <a:pt x="2681900" y="850304"/>
                  <a:pt x="2680128" y="833931"/>
                  <a:pt x="2675823" y="818147"/>
                </a:cubicBezTo>
                <a:cubicBezTo>
                  <a:pt x="2670484" y="798570"/>
                  <a:pt x="2662990" y="779646"/>
                  <a:pt x="2656573" y="760396"/>
                </a:cubicBezTo>
                <a:cubicBezTo>
                  <a:pt x="2653365" y="750771"/>
                  <a:pt x="2649409" y="741363"/>
                  <a:pt x="2646948" y="731520"/>
                </a:cubicBezTo>
                <a:cubicBezTo>
                  <a:pt x="2643739" y="718686"/>
                  <a:pt x="2643238" y="704851"/>
                  <a:pt x="2637322" y="693019"/>
                </a:cubicBezTo>
                <a:cubicBezTo>
                  <a:pt x="2626975" y="672325"/>
                  <a:pt x="2598821" y="635267"/>
                  <a:pt x="2598821" y="635267"/>
                </a:cubicBezTo>
                <a:cubicBezTo>
                  <a:pt x="2588181" y="603347"/>
                  <a:pt x="2598821" y="611204"/>
                  <a:pt x="2579571" y="587141"/>
                </a:cubicBezTo>
                <a:close/>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88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421" y="1757612"/>
            <a:ext cx="3916380" cy="3195573"/>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271443" y="533400"/>
            <a:ext cx="8686800" cy="830997"/>
          </a:xfrm>
          <a:prstGeom prst="rect">
            <a:avLst/>
          </a:prstGeom>
          <a:noFill/>
        </p:spPr>
        <p:txBody>
          <a:bodyPr>
            <a:spAutoFit/>
          </a:bodyPr>
          <a:lstStyle/>
          <a:p>
            <a:pPr fontAlgn="auto">
              <a:spcBef>
                <a:spcPts val="0"/>
              </a:spcBef>
              <a:spcAft>
                <a:spcPts val="0"/>
              </a:spcAft>
              <a:defRPr/>
            </a:pPr>
            <a:r>
              <a:rPr lang="en-US" sz="2400" b="1" dirty="0">
                <a:solidFill>
                  <a:srgbClr val="0070C0"/>
                </a:solidFill>
                <a:latin typeface="Script MT Bold" pitchFamily="66" charset="0"/>
              </a:rPr>
              <a:t>Self-check:  Does this cell have nucleoli?  If so, how many nucleoli do you see??</a:t>
            </a:r>
          </a:p>
        </p:txBody>
      </p:sp>
      <p:grpSp>
        <p:nvGrpSpPr>
          <p:cNvPr id="16" name="Group 15"/>
          <p:cNvGrpSpPr/>
          <p:nvPr/>
        </p:nvGrpSpPr>
        <p:grpSpPr>
          <a:xfrm>
            <a:off x="227409" y="1554176"/>
            <a:ext cx="4950787" cy="2298569"/>
            <a:chOff x="853246" y="1477976"/>
            <a:chExt cx="4950787" cy="2298569"/>
          </a:xfrm>
        </p:grpSpPr>
        <p:sp>
          <p:nvSpPr>
            <p:cNvPr id="6" name="Rectangle 5"/>
            <p:cNvSpPr/>
            <p:nvPr/>
          </p:nvSpPr>
          <p:spPr>
            <a:xfrm>
              <a:off x="853246" y="1477976"/>
              <a:ext cx="2593182"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002060"/>
                  </a:solidFill>
                  <a:effectLst>
                    <a:outerShdw blurRad="76200" dist="50800" dir="5400000" algn="tl" rotWithShape="0">
                      <a:srgbClr val="000000">
                        <a:alpha val="65000"/>
                      </a:srgbClr>
                    </a:outerShdw>
                  </a:effectLst>
                  <a:latin typeface="+mn-lt"/>
                </a:rPr>
                <a:t>Yes</a:t>
              </a:r>
            </a:p>
            <a:p>
              <a:pPr algn="ctr" fontAlgn="auto">
                <a:spcBef>
                  <a:spcPts val="0"/>
                </a:spcBef>
                <a:spcAft>
                  <a:spcPts val="0"/>
                </a:spcAft>
                <a:defRPr/>
              </a:pPr>
              <a:r>
                <a:rPr lang="en-US" sz="3600" b="1" spc="50" dirty="0">
                  <a:ln w="11430"/>
                  <a:solidFill>
                    <a:srgbClr val="002060"/>
                  </a:solidFill>
                  <a:effectLst>
                    <a:outerShdw blurRad="76200" dist="50800" dir="5400000" algn="tl" rotWithShape="0">
                      <a:srgbClr val="000000">
                        <a:alpha val="65000"/>
                      </a:srgbClr>
                    </a:outerShdw>
                  </a:effectLst>
                  <a:latin typeface="+mn-lt"/>
                </a:rPr>
                <a:t>2</a:t>
              </a:r>
              <a:endParaRPr lang="en-US" sz="2400" b="1" spc="50" dirty="0">
                <a:ln w="11430"/>
                <a:solidFill>
                  <a:srgbClr val="002060"/>
                </a:solidFill>
                <a:effectLst>
                  <a:outerShdw blurRad="76200" dist="50800" dir="5400000" algn="tl" rotWithShape="0">
                    <a:srgbClr val="000000">
                      <a:alpha val="65000"/>
                    </a:srgbClr>
                  </a:outerShdw>
                </a:effectLst>
                <a:latin typeface="+mn-lt"/>
              </a:endParaRPr>
            </a:p>
          </p:txBody>
        </p:sp>
        <p:sp>
          <p:nvSpPr>
            <p:cNvPr id="8" name="Freeform 7"/>
            <p:cNvSpPr/>
            <p:nvPr/>
          </p:nvSpPr>
          <p:spPr>
            <a:xfrm>
              <a:off x="4726004" y="3397718"/>
              <a:ext cx="437674" cy="378827"/>
            </a:xfrm>
            <a:custGeom>
              <a:avLst/>
              <a:gdLst>
                <a:gd name="connsiteX0" fmla="*/ 423512 w 437674"/>
                <a:gd name="connsiteY0" fmla="*/ 365760 h 378827"/>
                <a:gd name="connsiteX1" fmla="*/ 423512 w 437674"/>
                <a:gd name="connsiteY1" fmla="*/ 202131 h 378827"/>
                <a:gd name="connsiteX2" fmla="*/ 394636 w 437674"/>
                <a:gd name="connsiteY2" fmla="*/ 144379 h 378827"/>
                <a:gd name="connsiteX3" fmla="*/ 365760 w 437674"/>
                <a:gd name="connsiteY3" fmla="*/ 125129 h 378827"/>
                <a:gd name="connsiteX4" fmla="*/ 356135 w 437674"/>
                <a:gd name="connsiteY4" fmla="*/ 96253 h 378827"/>
                <a:gd name="connsiteX5" fmla="*/ 327259 w 437674"/>
                <a:gd name="connsiteY5" fmla="*/ 86628 h 378827"/>
                <a:gd name="connsiteX6" fmla="*/ 269508 w 437674"/>
                <a:gd name="connsiteY6" fmla="*/ 57752 h 378827"/>
                <a:gd name="connsiteX7" fmla="*/ 182880 w 437674"/>
                <a:gd name="connsiteY7" fmla="*/ 19251 h 378827"/>
                <a:gd name="connsiteX8" fmla="*/ 154004 w 437674"/>
                <a:gd name="connsiteY8" fmla="*/ 9626 h 378827"/>
                <a:gd name="connsiteX9" fmla="*/ 125129 w 437674"/>
                <a:gd name="connsiteY9" fmla="*/ 0 h 378827"/>
                <a:gd name="connsiteX10" fmla="*/ 9626 w 437674"/>
                <a:gd name="connsiteY10" fmla="*/ 38501 h 378827"/>
                <a:gd name="connsiteX11" fmla="*/ 0 w 437674"/>
                <a:gd name="connsiteY11" fmla="*/ 67377 h 378827"/>
                <a:gd name="connsiteX12" fmla="*/ 9626 w 437674"/>
                <a:gd name="connsiteY12" fmla="*/ 202131 h 378827"/>
                <a:gd name="connsiteX13" fmla="*/ 28876 w 437674"/>
                <a:gd name="connsiteY13" fmla="*/ 231007 h 378827"/>
                <a:gd name="connsiteX14" fmla="*/ 86628 w 437674"/>
                <a:gd name="connsiteY14" fmla="*/ 269508 h 378827"/>
                <a:gd name="connsiteX15" fmla="*/ 144379 w 437674"/>
                <a:gd name="connsiteY15" fmla="*/ 308009 h 378827"/>
                <a:gd name="connsiteX16" fmla="*/ 173255 w 437674"/>
                <a:gd name="connsiteY16" fmla="*/ 327259 h 378827"/>
                <a:gd name="connsiteX17" fmla="*/ 202131 w 437674"/>
                <a:gd name="connsiteY17" fmla="*/ 346510 h 378827"/>
                <a:gd name="connsiteX18" fmla="*/ 259882 w 437674"/>
                <a:gd name="connsiteY18" fmla="*/ 365760 h 378827"/>
                <a:gd name="connsiteX19" fmla="*/ 288758 w 437674"/>
                <a:gd name="connsiteY19" fmla="*/ 375386 h 378827"/>
                <a:gd name="connsiteX20" fmla="*/ 423512 w 437674"/>
                <a:gd name="connsiteY20" fmla="*/ 365760 h 37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674" h="378827">
                  <a:moveTo>
                    <a:pt x="423512" y="365760"/>
                  </a:moveTo>
                  <a:cubicBezTo>
                    <a:pt x="445971" y="336884"/>
                    <a:pt x="438450" y="314166"/>
                    <a:pt x="423512" y="202131"/>
                  </a:cubicBezTo>
                  <a:cubicBezTo>
                    <a:pt x="421103" y="184064"/>
                    <a:pt x="407116" y="156859"/>
                    <a:pt x="394636" y="144379"/>
                  </a:cubicBezTo>
                  <a:cubicBezTo>
                    <a:pt x="386456" y="136199"/>
                    <a:pt x="375385" y="131546"/>
                    <a:pt x="365760" y="125129"/>
                  </a:cubicBezTo>
                  <a:cubicBezTo>
                    <a:pt x="362552" y="115504"/>
                    <a:pt x="363309" y="103427"/>
                    <a:pt x="356135" y="96253"/>
                  </a:cubicBezTo>
                  <a:cubicBezTo>
                    <a:pt x="348961" y="89079"/>
                    <a:pt x="336334" y="91165"/>
                    <a:pt x="327259" y="86628"/>
                  </a:cubicBezTo>
                  <a:cubicBezTo>
                    <a:pt x="252621" y="49309"/>
                    <a:pt x="342088" y="81945"/>
                    <a:pt x="269508" y="57752"/>
                  </a:cubicBezTo>
                  <a:cubicBezTo>
                    <a:pt x="223748" y="27245"/>
                    <a:pt x="251607" y="42159"/>
                    <a:pt x="182880" y="19251"/>
                  </a:cubicBezTo>
                  <a:lnTo>
                    <a:pt x="154004" y="9626"/>
                  </a:lnTo>
                  <a:lnTo>
                    <a:pt x="125129" y="0"/>
                  </a:lnTo>
                  <a:cubicBezTo>
                    <a:pt x="44605" y="8053"/>
                    <a:pt x="36990" y="-16226"/>
                    <a:pt x="9626" y="38501"/>
                  </a:cubicBezTo>
                  <a:cubicBezTo>
                    <a:pt x="5088" y="47576"/>
                    <a:pt x="3209" y="57752"/>
                    <a:pt x="0" y="67377"/>
                  </a:cubicBezTo>
                  <a:cubicBezTo>
                    <a:pt x="3209" y="112295"/>
                    <a:pt x="1800" y="157784"/>
                    <a:pt x="9626" y="202131"/>
                  </a:cubicBezTo>
                  <a:cubicBezTo>
                    <a:pt x="11636" y="213523"/>
                    <a:pt x="20170" y="223389"/>
                    <a:pt x="28876" y="231007"/>
                  </a:cubicBezTo>
                  <a:cubicBezTo>
                    <a:pt x="46288" y="246242"/>
                    <a:pt x="67377" y="256674"/>
                    <a:pt x="86628" y="269508"/>
                  </a:cubicBezTo>
                  <a:lnTo>
                    <a:pt x="144379" y="308009"/>
                  </a:lnTo>
                  <a:lnTo>
                    <a:pt x="173255" y="327259"/>
                  </a:lnTo>
                  <a:cubicBezTo>
                    <a:pt x="182880" y="333676"/>
                    <a:pt x="191156" y="342852"/>
                    <a:pt x="202131" y="346510"/>
                  </a:cubicBezTo>
                  <a:lnTo>
                    <a:pt x="259882" y="365760"/>
                  </a:lnTo>
                  <a:lnTo>
                    <a:pt x="288758" y="375386"/>
                  </a:lnTo>
                  <a:cubicBezTo>
                    <a:pt x="401781" y="365110"/>
                    <a:pt x="401053" y="394636"/>
                    <a:pt x="423512" y="365760"/>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361271" y="2772076"/>
              <a:ext cx="442762" cy="442762"/>
            </a:xfrm>
            <a:custGeom>
              <a:avLst/>
              <a:gdLst>
                <a:gd name="connsiteX0" fmla="*/ 423511 w 442762"/>
                <a:gd name="connsiteY0" fmla="*/ 211756 h 442762"/>
                <a:gd name="connsiteX1" fmla="*/ 404261 w 442762"/>
                <a:gd name="connsiteY1" fmla="*/ 163630 h 442762"/>
                <a:gd name="connsiteX2" fmla="*/ 327259 w 442762"/>
                <a:gd name="connsiteY2" fmla="*/ 48126 h 442762"/>
                <a:gd name="connsiteX3" fmla="*/ 269507 w 442762"/>
                <a:gd name="connsiteY3" fmla="*/ 19251 h 442762"/>
                <a:gd name="connsiteX4" fmla="*/ 211756 w 442762"/>
                <a:gd name="connsiteY4" fmla="*/ 0 h 442762"/>
                <a:gd name="connsiteX5" fmla="*/ 115503 w 442762"/>
                <a:gd name="connsiteY5" fmla="*/ 9625 h 442762"/>
                <a:gd name="connsiteX6" fmla="*/ 86627 w 442762"/>
                <a:gd name="connsiteY6" fmla="*/ 19251 h 442762"/>
                <a:gd name="connsiteX7" fmla="*/ 57751 w 442762"/>
                <a:gd name="connsiteY7" fmla="*/ 48126 h 442762"/>
                <a:gd name="connsiteX8" fmla="*/ 19250 w 442762"/>
                <a:gd name="connsiteY8" fmla="*/ 105878 h 442762"/>
                <a:gd name="connsiteX9" fmla="*/ 0 w 442762"/>
                <a:gd name="connsiteY9" fmla="*/ 173255 h 442762"/>
                <a:gd name="connsiteX10" fmla="*/ 28876 w 442762"/>
                <a:gd name="connsiteY10" fmla="*/ 308009 h 442762"/>
                <a:gd name="connsiteX11" fmla="*/ 38501 w 442762"/>
                <a:gd name="connsiteY11" fmla="*/ 336884 h 442762"/>
                <a:gd name="connsiteX12" fmla="*/ 67377 w 442762"/>
                <a:gd name="connsiteY12" fmla="*/ 356135 h 442762"/>
                <a:gd name="connsiteX13" fmla="*/ 77002 w 442762"/>
                <a:gd name="connsiteY13" fmla="*/ 385011 h 442762"/>
                <a:gd name="connsiteX14" fmla="*/ 134753 w 442762"/>
                <a:gd name="connsiteY14" fmla="*/ 413886 h 442762"/>
                <a:gd name="connsiteX15" fmla="*/ 269507 w 442762"/>
                <a:gd name="connsiteY15" fmla="*/ 442762 h 442762"/>
                <a:gd name="connsiteX16" fmla="*/ 394636 w 442762"/>
                <a:gd name="connsiteY16" fmla="*/ 413886 h 442762"/>
                <a:gd name="connsiteX17" fmla="*/ 413886 w 442762"/>
                <a:gd name="connsiteY17" fmla="*/ 385011 h 442762"/>
                <a:gd name="connsiteX18" fmla="*/ 423511 w 442762"/>
                <a:gd name="connsiteY18" fmla="*/ 356135 h 442762"/>
                <a:gd name="connsiteX19" fmla="*/ 442762 w 442762"/>
                <a:gd name="connsiteY19" fmla="*/ 259882 h 442762"/>
                <a:gd name="connsiteX20" fmla="*/ 423511 w 442762"/>
                <a:gd name="connsiteY20" fmla="*/ 211756 h 44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2762" h="442762">
                  <a:moveTo>
                    <a:pt x="423511" y="211756"/>
                  </a:moveTo>
                  <a:cubicBezTo>
                    <a:pt x="417094" y="195714"/>
                    <a:pt x="409342" y="180144"/>
                    <a:pt x="404261" y="163630"/>
                  </a:cubicBezTo>
                  <a:cubicBezTo>
                    <a:pt x="383431" y="95933"/>
                    <a:pt x="403498" y="73538"/>
                    <a:pt x="327259" y="48126"/>
                  </a:cubicBezTo>
                  <a:cubicBezTo>
                    <a:pt x="221963" y="13028"/>
                    <a:pt x="381444" y="69001"/>
                    <a:pt x="269507" y="19251"/>
                  </a:cubicBezTo>
                  <a:cubicBezTo>
                    <a:pt x="250964" y="11010"/>
                    <a:pt x="211756" y="0"/>
                    <a:pt x="211756" y="0"/>
                  </a:cubicBezTo>
                  <a:cubicBezTo>
                    <a:pt x="179672" y="3208"/>
                    <a:pt x="147372" y="4722"/>
                    <a:pt x="115503" y="9625"/>
                  </a:cubicBezTo>
                  <a:cubicBezTo>
                    <a:pt x="105475" y="11168"/>
                    <a:pt x="95069" y="13623"/>
                    <a:pt x="86627" y="19251"/>
                  </a:cubicBezTo>
                  <a:cubicBezTo>
                    <a:pt x="75301" y="26802"/>
                    <a:pt x="67376" y="38501"/>
                    <a:pt x="57751" y="48126"/>
                  </a:cubicBezTo>
                  <a:cubicBezTo>
                    <a:pt x="34865" y="116786"/>
                    <a:pt x="67317" y="33777"/>
                    <a:pt x="19250" y="105878"/>
                  </a:cubicBezTo>
                  <a:cubicBezTo>
                    <a:pt x="13727" y="114163"/>
                    <a:pt x="1283" y="168121"/>
                    <a:pt x="0" y="173255"/>
                  </a:cubicBezTo>
                  <a:cubicBezTo>
                    <a:pt x="12142" y="270393"/>
                    <a:pt x="1445" y="225717"/>
                    <a:pt x="28876" y="308009"/>
                  </a:cubicBezTo>
                  <a:cubicBezTo>
                    <a:pt x="32084" y="317634"/>
                    <a:pt x="30059" y="331256"/>
                    <a:pt x="38501" y="336884"/>
                  </a:cubicBezTo>
                  <a:lnTo>
                    <a:pt x="67377" y="356135"/>
                  </a:lnTo>
                  <a:cubicBezTo>
                    <a:pt x="70585" y="365760"/>
                    <a:pt x="70664" y="377088"/>
                    <a:pt x="77002" y="385011"/>
                  </a:cubicBezTo>
                  <a:cubicBezTo>
                    <a:pt x="93086" y="405116"/>
                    <a:pt x="113526" y="404789"/>
                    <a:pt x="134753" y="413886"/>
                  </a:cubicBezTo>
                  <a:cubicBezTo>
                    <a:pt x="216734" y="449021"/>
                    <a:pt x="126081" y="428420"/>
                    <a:pt x="269507" y="442762"/>
                  </a:cubicBezTo>
                  <a:cubicBezTo>
                    <a:pt x="319767" y="437736"/>
                    <a:pt x="359562" y="448960"/>
                    <a:pt x="394636" y="413886"/>
                  </a:cubicBezTo>
                  <a:cubicBezTo>
                    <a:pt x="402816" y="405706"/>
                    <a:pt x="407469" y="394636"/>
                    <a:pt x="413886" y="385011"/>
                  </a:cubicBezTo>
                  <a:cubicBezTo>
                    <a:pt x="417094" y="375386"/>
                    <a:pt x="421230" y="366021"/>
                    <a:pt x="423511" y="356135"/>
                  </a:cubicBezTo>
                  <a:cubicBezTo>
                    <a:pt x="430868" y="324253"/>
                    <a:pt x="442762" y="259882"/>
                    <a:pt x="442762" y="259882"/>
                  </a:cubicBezTo>
                  <a:cubicBezTo>
                    <a:pt x="431397" y="214421"/>
                    <a:pt x="429928" y="227798"/>
                    <a:pt x="423511" y="211756"/>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977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0" y="533400"/>
            <a:ext cx="9067800" cy="830997"/>
          </a:xfrm>
          <a:prstGeom prst="rect">
            <a:avLst/>
          </a:prstGeom>
          <a:noFill/>
        </p:spPr>
        <p:txBody>
          <a:bodyPr wrap="square">
            <a:spAutoFit/>
          </a:bodyPr>
          <a:lstStyle/>
          <a:p>
            <a:pPr fontAlgn="auto">
              <a:spcBef>
                <a:spcPts val="0"/>
              </a:spcBef>
              <a:spcAft>
                <a:spcPts val="0"/>
              </a:spcAft>
              <a:defRPr/>
            </a:pPr>
            <a:r>
              <a:rPr lang="en-US" sz="2400" b="1" dirty="0">
                <a:solidFill>
                  <a:srgbClr val="0070C0"/>
                </a:solidFill>
                <a:latin typeface="Script MT Bold" pitchFamily="66" charset="0"/>
              </a:rPr>
              <a:t>Self-check:  What is the term that describes the shape of the nucleus of this cell?</a:t>
            </a:r>
          </a:p>
        </p:txBody>
      </p:sp>
      <p:sp>
        <p:nvSpPr>
          <p:cNvPr id="6" name="Rectangle 5"/>
          <p:cNvSpPr/>
          <p:nvPr/>
        </p:nvSpPr>
        <p:spPr>
          <a:xfrm>
            <a:off x="227409" y="2094131"/>
            <a:ext cx="2593182"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002060"/>
                </a:solidFill>
                <a:effectLst>
                  <a:outerShdw blurRad="76200" dist="50800" dir="5400000" algn="tl" rotWithShape="0">
                    <a:srgbClr val="000000">
                      <a:alpha val="65000"/>
                    </a:srgbClr>
                  </a:outerShdw>
                </a:effectLst>
                <a:latin typeface="+mn-lt"/>
              </a:rPr>
              <a:t>band</a:t>
            </a:r>
            <a:endParaRPr lang="en-US" sz="2400" b="1" spc="50" dirty="0">
              <a:ln w="11430"/>
              <a:solidFill>
                <a:srgbClr val="002060"/>
              </a:solidFill>
              <a:effectLst>
                <a:outerShdw blurRad="76200" dist="50800" dir="5400000" algn="tl" rotWithShape="0">
                  <a:srgbClr val="000000">
                    <a:alpha val="65000"/>
                  </a:srgbClr>
                </a:outerShdw>
              </a:effectLst>
              <a:latin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337" y="2209800"/>
            <a:ext cx="2991063" cy="2274104"/>
          </a:xfrm>
          <a:prstGeom prst="rect">
            <a:avLst/>
          </a:prstGeom>
        </p:spPr>
      </p:pic>
    </p:spTree>
    <p:extLst>
      <p:ext uri="{BB962C8B-B14F-4D97-AF65-F5344CB8AC3E}">
        <p14:creationId xmlns:p14="http://schemas.microsoft.com/office/powerpoint/2010/main" val="137182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271443" y="533400"/>
            <a:ext cx="8686800" cy="830997"/>
          </a:xfrm>
          <a:prstGeom prst="rect">
            <a:avLst/>
          </a:prstGeom>
          <a:noFill/>
        </p:spPr>
        <p:txBody>
          <a:bodyPr>
            <a:spAutoFit/>
          </a:bodyPr>
          <a:lstStyle/>
          <a:p>
            <a:pPr fontAlgn="auto">
              <a:spcBef>
                <a:spcPts val="0"/>
              </a:spcBef>
              <a:spcAft>
                <a:spcPts val="0"/>
              </a:spcAft>
              <a:defRPr/>
            </a:pPr>
            <a:r>
              <a:rPr lang="en-US" sz="2400" b="1" dirty="0">
                <a:solidFill>
                  <a:srgbClr val="0070C0"/>
                </a:solidFill>
                <a:latin typeface="Script MT Bold" pitchFamily="66" charset="0"/>
              </a:rPr>
              <a:t>Self-check:  Does this cell have nucleoli?  If so, how many nucleoli do you see??</a:t>
            </a:r>
          </a:p>
        </p:txBody>
      </p:sp>
      <p:sp>
        <p:nvSpPr>
          <p:cNvPr id="6" name="Rectangle 5"/>
          <p:cNvSpPr/>
          <p:nvPr/>
        </p:nvSpPr>
        <p:spPr>
          <a:xfrm>
            <a:off x="134860" y="1447800"/>
            <a:ext cx="2593182"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002060"/>
                </a:solidFill>
                <a:effectLst>
                  <a:outerShdw blurRad="76200" dist="50800" dir="5400000" algn="tl" rotWithShape="0">
                    <a:srgbClr val="000000">
                      <a:alpha val="65000"/>
                    </a:srgbClr>
                  </a:outerShdw>
                </a:effectLst>
                <a:latin typeface="+mn-lt"/>
              </a:rPr>
              <a:t>No</a:t>
            </a:r>
            <a:endParaRPr lang="en-US" sz="2400" b="1" spc="50" dirty="0">
              <a:ln w="11430"/>
              <a:solidFill>
                <a:srgbClr val="002060"/>
              </a:solidFill>
              <a:effectLst>
                <a:outerShdw blurRad="76200" dist="50800" dir="5400000" algn="tl" rotWithShape="0">
                  <a:srgbClr val="000000">
                    <a:alpha val="65000"/>
                  </a:srgbClr>
                </a:outerShdw>
              </a:effectLst>
              <a:latin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424" y="1905000"/>
            <a:ext cx="4219575" cy="3430023"/>
          </a:xfrm>
          <a:prstGeom prst="rect">
            <a:avLst/>
          </a:prstGeom>
        </p:spPr>
      </p:pic>
    </p:spTree>
    <p:extLst>
      <p:ext uri="{BB962C8B-B14F-4D97-AF65-F5344CB8AC3E}">
        <p14:creationId xmlns:p14="http://schemas.microsoft.com/office/powerpoint/2010/main" val="342000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271443" y="533400"/>
            <a:ext cx="8686800" cy="461665"/>
          </a:xfrm>
          <a:prstGeom prst="rect">
            <a:avLst/>
          </a:prstGeom>
          <a:noFill/>
        </p:spPr>
        <p:txBody>
          <a:bodyPr>
            <a:spAutoFit/>
          </a:bodyPr>
          <a:lstStyle/>
          <a:p>
            <a:pPr fontAlgn="auto">
              <a:spcBef>
                <a:spcPts val="0"/>
              </a:spcBef>
              <a:spcAft>
                <a:spcPts val="0"/>
              </a:spcAft>
              <a:defRPr/>
            </a:pPr>
            <a:r>
              <a:rPr lang="en-US" sz="2400" b="1" dirty="0">
                <a:solidFill>
                  <a:srgbClr val="0070C0"/>
                </a:solidFill>
                <a:latin typeface="Script MT Bold" pitchFamily="66" charset="0"/>
              </a:rPr>
              <a:t>Self-check:  Identify (yes, name) the outlined cell?</a:t>
            </a:r>
          </a:p>
        </p:txBody>
      </p:sp>
      <p:sp>
        <p:nvSpPr>
          <p:cNvPr id="6" name="Rectangle 5"/>
          <p:cNvSpPr/>
          <p:nvPr/>
        </p:nvSpPr>
        <p:spPr>
          <a:xfrm>
            <a:off x="381000" y="1721517"/>
            <a:ext cx="2593182"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rPr>
              <a:t>lymphocyte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631507"/>
            <a:ext cx="4345393" cy="3667210"/>
          </a:xfrm>
          <a:prstGeom prst="rect">
            <a:avLst/>
          </a:prstGeom>
        </p:spPr>
      </p:pic>
      <p:sp>
        <p:nvSpPr>
          <p:cNvPr id="4" name="Freeform 3"/>
          <p:cNvSpPr/>
          <p:nvPr/>
        </p:nvSpPr>
        <p:spPr>
          <a:xfrm>
            <a:off x="5390147" y="1790299"/>
            <a:ext cx="1742173" cy="1549667"/>
          </a:xfrm>
          <a:custGeom>
            <a:avLst/>
            <a:gdLst>
              <a:gd name="connsiteX0" fmla="*/ 1357162 w 1742173"/>
              <a:gd name="connsiteY0" fmla="*/ 57752 h 1549667"/>
              <a:gd name="connsiteX1" fmla="*/ 1280160 w 1742173"/>
              <a:gd name="connsiteY1" fmla="*/ 48126 h 1549667"/>
              <a:gd name="connsiteX2" fmla="*/ 1203158 w 1742173"/>
              <a:gd name="connsiteY2" fmla="*/ 28876 h 1549667"/>
              <a:gd name="connsiteX3" fmla="*/ 1126156 w 1742173"/>
              <a:gd name="connsiteY3" fmla="*/ 19250 h 1549667"/>
              <a:gd name="connsiteX4" fmla="*/ 1058779 w 1742173"/>
              <a:gd name="connsiteY4" fmla="*/ 9625 h 1549667"/>
              <a:gd name="connsiteX5" fmla="*/ 914400 w 1742173"/>
              <a:gd name="connsiteY5" fmla="*/ 0 h 1549667"/>
              <a:gd name="connsiteX6" fmla="*/ 635268 w 1742173"/>
              <a:gd name="connsiteY6" fmla="*/ 9625 h 1549667"/>
              <a:gd name="connsiteX7" fmla="*/ 577516 w 1742173"/>
              <a:gd name="connsiteY7" fmla="*/ 28876 h 1549667"/>
              <a:gd name="connsiteX8" fmla="*/ 548640 w 1742173"/>
              <a:gd name="connsiteY8" fmla="*/ 38501 h 1549667"/>
              <a:gd name="connsiteX9" fmla="*/ 519765 w 1742173"/>
              <a:gd name="connsiteY9" fmla="*/ 57752 h 1549667"/>
              <a:gd name="connsiteX10" fmla="*/ 471638 w 1742173"/>
              <a:gd name="connsiteY10" fmla="*/ 67377 h 1549667"/>
              <a:gd name="connsiteX11" fmla="*/ 442762 w 1742173"/>
              <a:gd name="connsiteY11" fmla="*/ 77002 h 1549667"/>
              <a:gd name="connsiteX12" fmla="*/ 385011 w 1742173"/>
              <a:gd name="connsiteY12" fmla="*/ 115503 h 1549667"/>
              <a:gd name="connsiteX13" fmla="*/ 327259 w 1742173"/>
              <a:gd name="connsiteY13" fmla="*/ 163629 h 1549667"/>
              <a:gd name="connsiteX14" fmla="*/ 308009 w 1742173"/>
              <a:gd name="connsiteY14" fmla="*/ 192505 h 1549667"/>
              <a:gd name="connsiteX15" fmla="*/ 250257 w 1742173"/>
              <a:gd name="connsiteY15" fmla="*/ 250257 h 1549667"/>
              <a:gd name="connsiteX16" fmla="*/ 221381 w 1742173"/>
              <a:gd name="connsiteY16" fmla="*/ 288758 h 1549667"/>
              <a:gd name="connsiteX17" fmla="*/ 192506 w 1742173"/>
              <a:gd name="connsiteY17" fmla="*/ 317634 h 1549667"/>
              <a:gd name="connsiteX18" fmla="*/ 144379 w 1742173"/>
              <a:gd name="connsiteY18" fmla="*/ 375385 h 1549667"/>
              <a:gd name="connsiteX19" fmla="*/ 86628 w 1742173"/>
              <a:gd name="connsiteY19" fmla="*/ 471638 h 1549667"/>
              <a:gd name="connsiteX20" fmla="*/ 67377 w 1742173"/>
              <a:gd name="connsiteY20" fmla="*/ 500514 h 1549667"/>
              <a:gd name="connsiteX21" fmla="*/ 28876 w 1742173"/>
              <a:gd name="connsiteY21" fmla="*/ 616017 h 1549667"/>
              <a:gd name="connsiteX22" fmla="*/ 19251 w 1742173"/>
              <a:gd name="connsiteY22" fmla="*/ 644893 h 1549667"/>
              <a:gd name="connsiteX23" fmla="*/ 9626 w 1742173"/>
              <a:gd name="connsiteY23" fmla="*/ 673768 h 1549667"/>
              <a:gd name="connsiteX24" fmla="*/ 0 w 1742173"/>
              <a:gd name="connsiteY24" fmla="*/ 721895 h 1549667"/>
              <a:gd name="connsiteX25" fmla="*/ 19251 w 1742173"/>
              <a:gd name="connsiteY25" fmla="*/ 943276 h 1549667"/>
              <a:gd name="connsiteX26" fmla="*/ 57752 w 1742173"/>
              <a:gd name="connsiteY26" fmla="*/ 1029903 h 1549667"/>
              <a:gd name="connsiteX27" fmla="*/ 115504 w 1742173"/>
              <a:gd name="connsiteY27" fmla="*/ 1087655 h 1549667"/>
              <a:gd name="connsiteX28" fmla="*/ 163630 w 1742173"/>
              <a:gd name="connsiteY28" fmla="*/ 1145406 h 1549667"/>
              <a:gd name="connsiteX29" fmla="*/ 211756 w 1742173"/>
              <a:gd name="connsiteY29" fmla="*/ 1193533 h 1549667"/>
              <a:gd name="connsiteX30" fmla="*/ 288758 w 1742173"/>
              <a:gd name="connsiteY30" fmla="*/ 1260909 h 1549667"/>
              <a:gd name="connsiteX31" fmla="*/ 346510 w 1742173"/>
              <a:gd name="connsiteY31" fmla="*/ 1309036 h 1549667"/>
              <a:gd name="connsiteX32" fmla="*/ 404261 w 1742173"/>
              <a:gd name="connsiteY32" fmla="*/ 1347537 h 1549667"/>
              <a:gd name="connsiteX33" fmla="*/ 462013 w 1742173"/>
              <a:gd name="connsiteY33" fmla="*/ 1395663 h 1549667"/>
              <a:gd name="connsiteX34" fmla="*/ 519765 w 1742173"/>
              <a:gd name="connsiteY34" fmla="*/ 1434164 h 1549667"/>
              <a:gd name="connsiteX35" fmla="*/ 596767 w 1742173"/>
              <a:gd name="connsiteY35" fmla="*/ 1463040 h 1549667"/>
              <a:gd name="connsiteX36" fmla="*/ 625642 w 1742173"/>
              <a:gd name="connsiteY36" fmla="*/ 1482290 h 1549667"/>
              <a:gd name="connsiteX37" fmla="*/ 654518 w 1742173"/>
              <a:gd name="connsiteY37" fmla="*/ 1491916 h 1549667"/>
              <a:gd name="connsiteX38" fmla="*/ 693019 w 1742173"/>
              <a:gd name="connsiteY38" fmla="*/ 1511166 h 1549667"/>
              <a:gd name="connsiteX39" fmla="*/ 750771 w 1742173"/>
              <a:gd name="connsiteY39" fmla="*/ 1530417 h 1549667"/>
              <a:gd name="connsiteX40" fmla="*/ 856649 w 1742173"/>
              <a:gd name="connsiteY40" fmla="*/ 1549667 h 1549667"/>
              <a:gd name="connsiteX41" fmla="*/ 1106906 w 1742173"/>
              <a:gd name="connsiteY41" fmla="*/ 1540042 h 1549667"/>
              <a:gd name="connsiteX42" fmla="*/ 1183908 w 1742173"/>
              <a:gd name="connsiteY42" fmla="*/ 1520792 h 1549667"/>
              <a:gd name="connsiteX43" fmla="*/ 1222409 w 1742173"/>
              <a:gd name="connsiteY43" fmla="*/ 1511166 h 1549667"/>
              <a:gd name="connsiteX44" fmla="*/ 1251285 w 1742173"/>
              <a:gd name="connsiteY44" fmla="*/ 1491916 h 1549667"/>
              <a:gd name="connsiteX45" fmla="*/ 1280160 w 1742173"/>
              <a:gd name="connsiteY45" fmla="*/ 1482290 h 1549667"/>
              <a:gd name="connsiteX46" fmla="*/ 1347537 w 1742173"/>
              <a:gd name="connsiteY46" fmla="*/ 1434164 h 1549667"/>
              <a:gd name="connsiteX47" fmla="*/ 1424539 w 1742173"/>
              <a:gd name="connsiteY47" fmla="*/ 1376413 h 1549667"/>
              <a:gd name="connsiteX48" fmla="*/ 1453415 w 1742173"/>
              <a:gd name="connsiteY48" fmla="*/ 1347537 h 1549667"/>
              <a:gd name="connsiteX49" fmla="*/ 1520792 w 1742173"/>
              <a:gd name="connsiteY49" fmla="*/ 1309036 h 1549667"/>
              <a:gd name="connsiteX50" fmla="*/ 1540042 w 1742173"/>
              <a:gd name="connsiteY50" fmla="*/ 1280160 h 1549667"/>
              <a:gd name="connsiteX51" fmla="*/ 1568918 w 1742173"/>
              <a:gd name="connsiteY51" fmla="*/ 1270535 h 1549667"/>
              <a:gd name="connsiteX52" fmla="*/ 1607419 w 1742173"/>
              <a:gd name="connsiteY52" fmla="*/ 1212783 h 1549667"/>
              <a:gd name="connsiteX53" fmla="*/ 1665171 w 1742173"/>
              <a:gd name="connsiteY53" fmla="*/ 1126156 h 1549667"/>
              <a:gd name="connsiteX54" fmla="*/ 1684421 w 1742173"/>
              <a:gd name="connsiteY54" fmla="*/ 1097280 h 1549667"/>
              <a:gd name="connsiteX55" fmla="*/ 1703672 w 1742173"/>
              <a:gd name="connsiteY55" fmla="*/ 1039528 h 1549667"/>
              <a:gd name="connsiteX56" fmla="*/ 1722922 w 1742173"/>
              <a:gd name="connsiteY56" fmla="*/ 962526 h 1549667"/>
              <a:gd name="connsiteX57" fmla="*/ 1732548 w 1742173"/>
              <a:gd name="connsiteY57" fmla="*/ 856648 h 1549667"/>
              <a:gd name="connsiteX58" fmla="*/ 1742173 w 1742173"/>
              <a:gd name="connsiteY58" fmla="*/ 798897 h 1549667"/>
              <a:gd name="connsiteX59" fmla="*/ 1732548 w 1742173"/>
              <a:gd name="connsiteY59" fmla="*/ 529389 h 1549667"/>
              <a:gd name="connsiteX60" fmla="*/ 1703672 w 1742173"/>
              <a:gd name="connsiteY60" fmla="*/ 423512 h 1549667"/>
              <a:gd name="connsiteX61" fmla="*/ 1645920 w 1742173"/>
              <a:gd name="connsiteY61" fmla="*/ 336884 h 1549667"/>
              <a:gd name="connsiteX62" fmla="*/ 1626670 w 1742173"/>
              <a:gd name="connsiteY62" fmla="*/ 308008 h 1549667"/>
              <a:gd name="connsiteX63" fmla="*/ 1597794 w 1742173"/>
              <a:gd name="connsiteY63" fmla="*/ 279133 h 1549667"/>
              <a:gd name="connsiteX64" fmla="*/ 1578544 w 1742173"/>
              <a:gd name="connsiteY64" fmla="*/ 250257 h 1549667"/>
              <a:gd name="connsiteX65" fmla="*/ 1549668 w 1742173"/>
              <a:gd name="connsiteY65" fmla="*/ 211756 h 1549667"/>
              <a:gd name="connsiteX66" fmla="*/ 1530417 w 1742173"/>
              <a:gd name="connsiteY66" fmla="*/ 182880 h 1549667"/>
              <a:gd name="connsiteX67" fmla="*/ 1501541 w 1742173"/>
              <a:gd name="connsiteY67" fmla="*/ 163629 h 1549667"/>
              <a:gd name="connsiteX68" fmla="*/ 1482291 w 1742173"/>
              <a:gd name="connsiteY68" fmla="*/ 134754 h 1549667"/>
              <a:gd name="connsiteX69" fmla="*/ 1414914 w 1742173"/>
              <a:gd name="connsiteY69" fmla="*/ 96253 h 1549667"/>
              <a:gd name="connsiteX70" fmla="*/ 1386038 w 1742173"/>
              <a:gd name="connsiteY70" fmla="*/ 77002 h 1549667"/>
              <a:gd name="connsiteX71" fmla="*/ 1357162 w 1742173"/>
              <a:gd name="connsiteY71" fmla="*/ 57752 h 154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42173" h="1549667">
                <a:moveTo>
                  <a:pt x="1357162" y="57752"/>
                </a:moveTo>
                <a:cubicBezTo>
                  <a:pt x="1339516" y="52939"/>
                  <a:pt x="1305584" y="52893"/>
                  <a:pt x="1280160" y="48126"/>
                </a:cubicBezTo>
                <a:cubicBezTo>
                  <a:pt x="1254156" y="43250"/>
                  <a:pt x="1229411" y="32158"/>
                  <a:pt x="1203158" y="28876"/>
                </a:cubicBezTo>
                <a:lnTo>
                  <a:pt x="1126156" y="19250"/>
                </a:lnTo>
                <a:cubicBezTo>
                  <a:pt x="1103668" y="16252"/>
                  <a:pt x="1081373" y="11679"/>
                  <a:pt x="1058779" y="9625"/>
                </a:cubicBezTo>
                <a:cubicBezTo>
                  <a:pt x="1010744" y="5258"/>
                  <a:pt x="962526" y="3208"/>
                  <a:pt x="914400" y="0"/>
                </a:cubicBezTo>
                <a:cubicBezTo>
                  <a:pt x="821356" y="3208"/>
                  <a:pt x="728027" y="1674"/>
                  <a:pt x="635268" y="9625"/>
                </a:cubicBezTo>
                <a:cubicBezTo>
                  <a:pt x="615050" y="11358"/>
                  <a:pt x="596767" y="22459"/>
                  <a:pt x="577516" y="28876"/>
                </a:cubicBezTo>
                <a:lnTo>
                  <a:pt x="548640" y="38501"/>
                </a:lnTo>
                <a:cubicBezTo>
                  <a:pt x="539015" y="44918"/>
                  <a:pt x="530596" y="53690"/>
                  <a:pt x="519765" y="57752"/>
                </a:cubicBezTo>
                <a:cubicBezTo>
                  <a:pt x="504447" y="63496"/>
                  <a:pt x="487510" y="63409"/>
                  <a:pt x="471638" y="67377"/>
                </a:cubicBezTo>
                <a:cubicBezTo>
                  <a:pt x="461795" y="69838"/>
                  <a:pt x="452387" y="73794"/>
                  <a:pt x="442762" y="77002"/>
                </a:cubicBezTo>
                <a:cubicBezTo>
                  <a:pt x="423512" y="89836"/>
                  <a:pt x="397845" y="96253"/>
                  <a:pt x="385011" y="115503"/>
                </a:cubicBezTo>
                <a:cubicBezTo>
                  <a:pt x="357801" y="156318"/>
                  <a:pt x="376107" y="139206"/>
                  <a:pt x="327259" y="163629"/>
                </a:cubicBezTo>
                <a:cubicBezTo>
                  <a:pt x="320842" y="173254"/>
                  <a:pt x="315694" y="183859"/>
                  <a:pt x="308009" y="192505"/>
                </a:cubicBezTo>
                <a:cubicBezTo>
                  <a:pt x="289922" y="212853"/>
                  <a:pt x="266592" y="228477"/>
                  <a:pt x="250257" y="250257"/>
                </a:cubicBezTo>
                <a:cubicBezTo>
                  <a:pt x="240632" y="263091"/>
                  <a:pt x="231821" y="276578"/>
                  <a:pt x="221381" y="288758"/>
                </a:cubicBezTo>
                <a:cubicBezTo>
                  <a:pt x="212522" y="299093"/>
                  <a:pt x="201220" y="307177"/>
                  <a:pt x="192506" y="317634"/>
                </a:cubicBezTo>
                <a:cubicBezTo>
                  <a:pt x="125510" y="398029"/>
                  <a:pt x="228732" y="291032"/>
                  <a:pt x="144379" y="375385"/>
                </a:cubicBezTo>
                <a:cubicBezTo>
                  <a:pt x="114783" y="434578"/>
                  <a:pt x="133087" y="401950"/>
                  <a:pt x="86628" y="471638"/>
                </a:cubicBezTo>
                <a:lnTo>
                  <a:pt x="67377" y="500514"/>
                </a:lnTo>
                <a:lnTo>
                  <a:pt x="28876" y="616017"/>
                </a:lnTo>
                <a:lnTo>
                  <a:pt x="19251" y="644893"/>
                </a:lnTo>
                <a:cubicBezTo>
                  <a:pt x="16043" y="654518"/>
                  <a:pt x="11616" y="663819"/>
                  <a:pt x="9626" y="673768"/>
                </a:cubicBezTo>
                <a:lnTo>
                  <a:pt x="0" y="721895"/>
                </a:lnTo>
                <a:cubicBezTo>
                  <a:pt x="3636" y="787343"/>
                  <a:pt x="234" y="873545"/>
                  <a:pt x="19251" y="943276"/>
                </a:cubicBezTo>
                <a:cubicBezTo>
                  <a:pt x="28256" y="976295"/>
                  <a:pt x="35171" y="1004500"/>
                  <a:pt x="57752" y="1029903"/>
                </a:cubicBezTo>
                <a:cubicBezTo>
                  <a:pt x="75839" y="1050251"/>
                  <a:pt x="100403" y="1065003"/>
                  <a:pt x="115504" y="1087655"/>
                </a:cubicBezTo>
                <a:cubicBezTo>
                  <a:pt x="163301" y="1159351"/>
                  <a:pt x="101867" y="1071290"/>
                  <a:pt x="163630" y="1145406"/>
                </a:cubicBezTo>
                <a:cubicBezTo>
                  <a:pt x="203736" y="1193534"/>
                  <a:pt x="158815" y="1158239"/>
                  <a:pt x="211756" y="1193533"/>
                </a:cubicBezTo>
                <a:cubicBezTo>
                  <a:pt x="266303" y="1275349"/>
                  <a:pt x="176458" y="1148609"/>
                  <a:pt x="288758" y="1260909"/>
                </a:cubicBezTo>
                <a:cubicBezTo>
                  <a:pt x="373119" y="1345270"/>
                  <a:pt x="266106" y="1242032"/>
                  <a:pt x="346510" y="1309036"/>
                </a:cubicBezTo>
                <a:cubicBezTo>
                  <a:pt x="394576" y="1349091"/>
                  <a:pt x="353516" y="1330622"/>
                  <a:pt x="404261" y="1347537"/>
                </a:cubicBezTo>
                <a:cubicBezTo>
                  <a:pt x="488623" y="1431899"/>
                  <a:pt x="381609" y="1328660"/>
                  <a:pt x="462013" y="1395663"/>
                </a:cubicBezTo>
                <a:cubicBezTo>
                  <a:pt x="510081" y="1435719"/>
                  <a:pt x="469018" y="1417249"/>
                  <a:pt x="519765" y="1434164"/>
                </a:cubicBezTo>
                <a:cubicBezTo>
                  <a:pt x="587479" y="1479309"/>
                  <a:pt x="501620" y="1427361"/>
                  <a:pt x="596767" y="1463040"/>
                </a:cubicBezTo>
                <a:cubicBezTo>
                  <a:pt x="607598" y="1467102"/>
                  <a:pt x="615295" y="1477117"/>
                  <a:pt x="625642" y="1482290"/>
                </a:cubicBezTo>
                <a:cubicBezTo>
                  <a:pt x="634717" y="1486828"/>
                  <a:pt x="645192" y="1487919"/>
                  <a:pt x="654518" y="1491916"/>
                </a:cubicBezTo>
                <a:cubicBezTo>
                  <a:pt x="667706" y="1497568"/>
                  <a:pt x="679697" y="1505837"/>
                  <a:pt x="693019" y="1511166"/>
                </a:cubicBezTo>
                <a:cubicBezTo>
                  <a:pt x="711860" y="1518702"/>
                  <a:pt x="730683" y="1527547"/>
                  <a:pt x="750771" y="1530417"/>
                </a:cubicBezTo>
                <a:cubicBezTo>
                  <a:pt x="831244" y="1541913"/>
                  <a:pt x="796138" y="1534540"/>
                  <a:pt x="856649" y="1549667"/>
                </a:cubicBezTo>
                <a:cubicBezTo>
                  <a:pt x="940068" y="1546459"/>
                  <a:pt x="1023748" y="1547379"/>
                  <a:pt x="1106906" y="1540042"/>
                </a:cubicBezTo>
                <a:cubicBezTo>
                  <a:pt x="1133261" y="1537717"/>
                  <a:pt x="1158241" y="1527209"/>
                  <a:pt x="1183908" y="1520792"/>
                </a:cubicBezTo>
                <a:lnTo>
                  <a:pt x="1222409" y="1511166"/>
                </a:lnTo>
                <a:cubicBezTo>
                  <a:pt x="1232034" y="1504749"/>
                  <a:pt x="1240938" y="1497089"/>
                  <a:pt x="1251285" y="1491916"/>
                </a:cubicBezTo>
                <a:cubicBezTo>
                  <a:pt x="1260360" y="1487379"/>
                  <a:pt x="1271904" y="1488187"/>
                  <a:pt x="1280160" y="1482290"/>
                </a:cubicBezTo>
                <a:cubicBezTo>
                  <a:pt x="1360087" y="1425198"/>
                  <a:pt x="1282296" y="1455910"/>
                  <a:pt x="1347537" y="1434164"/>
                </a:cubicBezTo>
                <a:cubicBezTo>
                  <a:pt x="1415748" y="1365953"/>
                  <a:pt x="1328861" y="1448171"/>
                  <a:pt x="1424539" y="1376413"/>
                </a:cubicBezTo>
                <a:cubicBezTo>
                  <a:pt x="1435429" y="1368246"/>
                  <a:pt x="1442958" y="1356251"/>
                  <a:pt x="1453415" y="1347537"/>
                </a:cubicBezTo>
                <a:cubicBezTo>
                  <a:pt x="1473824" y="1330529"/>
                  <a:pt x="1497253" y="1320805"/>
                  <a:pt x="1520792" y="1309036"/>
                </a:cubicBezTo>
                <a:cubicBezTo>
                  <a:pt x="1527209" y="1299411"/>
                  <a:pt x="1531009" y="1287387"/>
                  <a:pt x="1540042" y="1280160"/>
                </a:cubicBezTo>
                <a:cubicBezTo>
                  <a:pt x="1547965" y="1273822"/>
                  <a:pt x="1561744" y="1277709"/>
                  <a:pt x="1568918" y="1270535"/>
                </a:cubicBezTo>
                <a:cubicBezTo>
                  <a:pt x="1585278" y="1254175"/>
                  <a:pt x="1594585" y="1232034"/>
                  <a:pt x="1607419" y="1212783"/>
                </a:cubicBezTo>
                <a:lnTo>
                  <a:pt x="1665171" y="1126156"/>
                </a:lnTo>
                <a:cubicBezTo>
                  <a:pt x="1671588" y="1116531"/>
                  <a:pt x="1680763" y="1108254"/>
                  <a:pt x="1684421" y="1097280"/>
                </a:cubicBezTo>
                <a:cubicBezTo>
                  <a:pt x="1690838" y="1078029"/>
                  <a:pt x="1699692" y="1059426"/>
                  <a:pt x="1703672" y="1039528"/>
                </a:cubicBezTo>
                <a:cubicBezTo>
                  <a:pt x="1715287" y="981453"/>
                  <a:pt x="1708124" y="1006922"/>
                  <a:pt x="1722922" y="962526"/>
                </a:cubicBezTo>
                <a:cubicBezTo>
                  <a:pt x="1726131" y="927233"/>
                  <a:pt x="1728407" y="891843"/>
                  <a:pt x="1732548" y="856648"/>
                </a:cubicBezTo>
                <a:cubicBezTo>
                  <a:pt x="1734828" y="837266"/>
                  <a:pt x="1742173" y="818413"/>
                  <a:pt x="1742173" y="798897"/>
                </a:cubicBezTo>
                <a:cubicBezTo>
                  <a:pt x="1742173" y="709004"/>
                  <a:pt x="1737986" y="619118"/>
                  <a:pt x="1732548" y="529389"/>
                </a:cubicBezTo>
                <a:cubicBezTo>
                  <a:pt x="1731343" y="509504"/>
                  <a:pt x="1712714" y="437076"/>
                  <a:pt x="1703672" y="423512"/>
                </a:cubicBezTo>
                <a:lnTo>
                  <a:pt x="1645920" y="336884"/>
                </a:lnTo>
                <a:cubicBezTo>
                  <a:pt x="1639503" y="327259"/>
                  <a:pt x="1634850" y="316188"/>
                  <a:pt x="1626670" y="308008"/>
                </a:cubicBezTo>
                <a:cubicBezTo>
                  <a:pt x="1617045" y="298383"/>
                  <a:pt x="1606508" y="289590"/>
                  <a:pt x="1597794" y="279133"/>
                </a:cubicBezTo>
                <a:cubicBezTo>
                  <a:pt x="1590388" y="270246"/>
                  <a:pt x="1585268" y="259670"/>
                  <a:pt x="1578544" y="250257"/>
                </a:cubicBezTo>
                <a:cubicBezTo>
                  <a:pt x="1569220" y="237203"/>
                  <a:pt x="1558992" y="224810"/>
                  <a:pt x="1549668" y="211756"/>
                </a:cubicBezTo>
                <a:cubicBezTo>
                  <a:pt x="1542944" y="202343"/>
                  <a:pt x="1538597" y="191060"/>
                  <a:pt x="1530417" y="182880"/>
                </a:cubicBezTo>
                <a:cubicBezTo>
                  <a:pt x="1522237" y="174700"/>
                  <a:pt x="1511166" y="170046"/>
                  <a:pt x="1501541" y="163629"/>
                </a:cubicBezTo>
                <a:cubicBezTo>
                  <a:pt x="1495124" y="154004"/>
                  <a:pt x="1490471" y="142934"/>
                  <a:pt x="1482291" y="134754"/>
                </a:cubicBezTo>
                <a:cubicBezTo>
                  <a:pt x="1453154" y="105617"/>
                  <a:pt x="1447953" y="107266"/>
                  <a:pt x="1414914" y="96253"/>
                </a:cubicBezTo>
                <a:cubicBezTo>
                  <a:pt x="1405289" y="89836"/>
                  <a:pt x="1396671" y="81559"/>
                  <a:pt x="1386038" y="77002"/>
                </a:cubicBezTo>
                <a:cubicBezTo>
                  <a:pt x="1361764" y="66599"/>
                  <a:pt x="1374808" y="62565"/>
                  <a:pt x="1357162" y="57752"/>
                </a:cubicBezTo>
                <a:close/>
              </a:path>
            </a:pathLst>
          </a:custGeom>
          <a:noFill/>
          <a:ln w="38100">
            <a:solidFill>
              <a:srgbClr val="00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42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0" y="533400"/>
            <a:ext cx="9067800" cy="461665"/>
          </a:xfrm>
          <a:prstGeom prst="rect">
            <a:avLst/>
          </a:prstGeom>
          <a:noFill/>
        </p:spPr>
        <p:txBody>
          <a:bodyPr wrap="square">
            <a:spAutoFit/>
          </a:bodyPr>
          <a:lstStyle/>
          <a:p>
            <a:pPr fontAlgn="auto">
              <a:spcBef>
                <a:spcPts val="0"/>
              </a:spcBef>
              <a:spcAft>
                <a:spcPts val="0"/>
              </a:spcAft>
              <a:defRPr/>
            </a:pPr>
            <a:r>
              <a:rPr lang="en-US" sz="2400" b="1" dirty="0">
                <a:solidFill>
                  <a:srgbClr val="0070C0"/>
                </a:solidFill>
                <a:latin typeface="Script MT Bold" pitchFamily="66" charset="0"/>
              </a:rPr>
              <a:t>Self-check:  Identify the structures at the tips of the arrows</a:t>
            </a:r>
          </a:p>
        </p:txBody>
      </p:sp>
      <p:sp>
        <p:nvSpPr>
          <p:cNvPr id="6" name="Rectangle 5"/>
          <p:cNvSpPr/>
          <p:nvPr/>
        </p:nvSpPr>
        <p:spPr>
          <a:xfrm>
            <a:off x="227408" y="2094131"/>
            <a:ext cx="3049191" cy="2308324"/>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002060"/>
                </a:solidFill>
                <a:effectLst>
                  <a:outerShdw blurRad="76200" dist="50800" dir="5400000" algn="tl" rotWithShape="0">
                    <a:srgbClr val="000000">
                      <a:alpha val="65000"/>
                    </a:srgbClr>
                  </a:outerShdw>
                </a:effectLst>
                <a:latin typeface="+mn-lt"/>
              </a:rPr>
              <a:t>Nonspecific (</a:t>
            </a:r>
            <a:r>
              <a:rPr lang="en-US" sz="3600" b="1" spc="50" dirty="0" err="1">
                <a:ln w="11430"/>
                <a:solidFill>
                  <a:srgbClr val="002060"/>
                </a:solidFill>
                <a:effectLst>
                  <a:outerShdw blurRad="76200" dist="50800" dir="5400000" algn="tl" rotWithShape="0">
                    <a:srgbClr val="000000">
                      <a:alpha val="65000"/>
                    </a:srgbClr>
                  </a:outerShdw>
                </a:effectLst>
                <a:latin typeface="+mn-lt"/>
              </a:rPr>
              <a:t>azurophilic</a:t>
            </a:r>
            <a:r>
              <a:rPr lang="en-US" sz="3600" b="1" spc="50" dirty="0">
                <a:ln w="11430"/>
                <a:solidFill>
                  <a:srgbClr val="002060"/>
                </a:solidFill>
                <a:effectLst>
                  <a:outerShdw blurRad="76200" dist="50800" dir="5400000" algn="tl" rotWithShape="0">
                    <a:srgbClr val="000000">
                      <a:alpha val="65000"/>
                    </a:srgbClr>
                  </a:outerShdw>
                </a:effectLst>
                <a:latin typeface="+mn-lt"/>
              </a:rPr>
              <a:t>, primary) granules</a:t>
            </a:r>
            <a:endParaRPr lang="en-US" sz="2400" b="1" spc="50" dirty="0">
              <a:ln w="11430"/>
              <a:solidFill>
                <a:srgbClr val="002060"/>
              </a:solidFill>
              <a:effectLst>
                <a:outerShdw blurRad="76200" dist="50800" dir="5400000" algn="tl" rotWithShape="0">
                  <a:srgbClr val="000000">
                    <a:alpha val="65000"/>
                  </a:srgbClr>
                </a:outerShdw>
              </a:effectLst>
              <a:latin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060208"/>
            <a:ext cx="3429000" cy="2607067"/>
          </a:xfrm>
          <a:prstGeom prst="rect">
            <a:avLst/>
          </a:prstGeom>
        </p:spPr>
      </p:pic>
      <p:cxnSp>
        <p:nvCxnSpPr>
          <p:cNvPr id="5" name="Straight Arrow Connector 4"/>
          <p:cNvCxnSpPr/>
          <p:nvPr/>
        </p:nvCxnSpPr>
        <p:spPr>
          <a:xfrm>
            <a:off x="5784783" y="2261938"/>
            <a:ext cx="75398" cy="91038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6031832" y="3982052"/>
            <a:ext cx="888733" cy="1183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195462" y="3253339"/>
            <a:ext cx="956109" cy="906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45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543" y="1540969"/>
            <a:ext cx="4505325" cy="4133850"/>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271443" y="533400"/>
            <a:ext cx="8686800" cy="830997"/>
          </a:xfrm>
          <a:prstGeom prst="rect">
            <a:avLst/>
          </a:prstGeom>
          <a:noFill/>
        </p:spPr>
        <p:txBody>
          <a:bodyPr>
            <a:spAutoFit/>
          </a:bodyPr>
          <a:lstStyle/>
          <a:p>
            <a:pPr fontAlgn="auto">
              <a:spcBef>
                <a:spcPts val="0"/>
              </a:spcBef>
              <a:spcAft>
                <a:spcPts val="0"/>
              </a:spcAft>
              <a:defRPr/>
            </a:pPr>
            <a:r>
              <a:rPr lang="en-US" sz="2400" b="1" dirty="0">
                <a:solidFill>
                  <a:srgbClr val="0070C0"/>
                </a:solidFill>
                <a:latin typeface="Script MT Bold" pitchFamily="66" charset="0"/>
              </a:rPr>
              <a:t>Self-check:  Of cell A or B, which has the finer chromatin pattern?  Which has the nucleolus?</a:t>
            </a:r>
          </a:p>
        </p:txBody>
      </p:sp>
      <p:sp>
        <p:nvSpPr>
          <p:cNvPr id="7" name="TextBox 6"/>
          <p:cNvSpPr txBox="1"/>
          <p:nvPr/>
        </p:nvSpPr>
        <p:spPr>
          <a:xfrm>
            <a:off x="4343400" y="2891135"/>
            <a:ext cx="266700" cy="461665"/>
          </a:xfrm>
          <a:prstGeom prst="rect">
            <a:avLst/>
          </a:prstGeom>
          <a:noFill/>
        </p:spPr>
        <p:txBody>
          <a:bodyPr wrap="square" rtlCol="0">
            <a:spAutoFit/>
          </a:bodyPr>
          <a:lstStyle/>
          <a:p>
            <a:r>
              <a:rPr lang="en-US" sz="2400" b="1" dirty="0"/>
              <a:t>A</a:t>
            </a:r>
          </a:p>
        </p:txBody>
      </p:sp>
      <p:sp>
        <p:nvSpPr>
          <p:cNvPr id="9" name="TextBox 8"/>
          <p:cNvSpPr txBox="1"/>
          <p:nvPr/>
        </p:nvSpPr>
        <p:spPr>
          <a:xfrm>
            <a:off x="5334000" y="3124200"/>
            <a:ext cx="266700" cy="461665"/>
          </a:xfrm>
          <a:prstGeom prst="rect">
            <a:avLst/>
          </a:prstGeom>
          <a:noFill/>
        </p:spPr>
        <p:txBody>
          <a:bodyPr wrap="square" rtlCol="0">
            <a:spAutoFit/>
          </a:bodyPr>
          <a:lstStyle/>
          <a:p>
            <a:r>
              <a:rPr lang="en-US" sz="2400" b="1" dirty="0"/>
              <a:t>B</a:t>
            </a:r>
          </a:p>
        </p:txBody>
      </p:sp>
      <p:grpSp>
        <p:nvGrpSpPr>
          <p:cNvPr id="11" name="Group 10"/>
          <p:cNvGrpSpPr/>
          <p:nvPr/>
        </p:nvGrpSpPr>
        <p:grpSpPr>
          <a:xfrm>
            <a:off x="150018" y="1941319"/>
            <a:ext cx="5365258" cy="2717308"/>
            <a:chOff x="150018" y="1941319"/>
            <a:chExt cx="5365258" cy="2717308"/>
          </a:xfrm>
        </p:grpSpPr>
        <p:sp>
          <p:nvSpPr>
            <p:cNvPr id="6" name="Rectangle 5"/>
            <p:cNvSpPr/>
            <p:nvPr/>
          </p:nvSpPr>
          <p:spPr>
            <a:xfrm>
              <a:off x="150018" y="1941319"/>
              <a:ext cx="2593182" cy="83099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800" b="1" spc="50" dirty="0">
                  <a:ln w="11430"/>
                  <a:solidFill>
                    <a:srgbClr val="002060"/>
                  </a:solidFill>
                  <a:effectLst>
                    <a:outerShdw blurRad="76200" dist="50800" dir="5400000" algn="tl" rotWithShape="0">
                      <a:srgbClr val="000000">
                        <a:alpha val="65000"/>
                      </a:srgbClr>
                    </a:outerShdw>
                  </a:effectLst>
                  <a:latin typeface="+mn-lt"/>
                </a:rPr>
                <a:t>B</a:t>
              </a:r>
            </a:p>
          </p:txBody>
        </p:sp>
        <p:sp>
          <p:nvSpPr>
            <p:cNvPr id="8" name="Freeform 7"/>
            <p:cNvSpPr/>
            <p:nvPr/>
          </p:nvSpPr>
          <p:spPr>
            <a:xfrm>
              <a:off x="4841508" y="4002902"/>
              <a:ext cx="673768" cy="655725"/>
            </a:xfrm>
            <a:custGeom>
              <a:avLst/>
              <a:gdLst>
                <a:gd name="connsiteX0" fmla="*/ 413887 w 673769"/>
                <a:gd name="connsiteY0" fmla="*/ 1207 h 626850"/>
                <a:gd name="connsiteX1" fmla="*/ 365760 w 673769"/>
                <a:gd name="connsiteY1" fmla="*/ 10833 h 626850"/>
                <a:gd name="connsiteX2" fmla="*/ 327259 w 673769"/>
                <a:gd name="connsiteY2" fmla="*/ 20458 h 626850"/>
                <a:gd name="connsiteX3" fmla="*/ 221381 w 673769"/>
                <a:gd name="connsiteY3" fmla="*/ 39709 h 626850"/>
                <a:gd name="connsiteX4" fmla="*/ 192506 w 673769"/>
                <a:gd name="connsiteY4" fmla="*/ 58959 h 626850"/>
                <a:gd name="connsiteX5" fmla="*/ 134754 w 673769"/>
                <a:gd name="connsiteY5" fmla="*/ 78210 h 626850"/>
                <a:gd name="connsiteX6" fmla="*/ 48127 w 673769"/>
                <a:gd name="connsiteY6" fmla="*/ 145586 h 626850"/>
                <a:gd name="connsiteX7" fmla="*/ 28876 w 673769"/>
                <a:gd name="connsiteY7" fmla="*/ 174462 h 626850"/>
                <a:gd name="connsiteX8" fmla="*/ 0 w 673769"/>
                <a:gd name="connsiteY8" fmla="*/ 270715 h 626850"/>
                <a:gd name="connsiteX9" fmla="*/ 9626 w 673769"/>
                <a:gd name="connsiteY9" fmla="*/ 376593 h 626850"/>
                <a:gd name="connsiteX10" fmla="*/ 28876 w 673769"/>
                <a:gd name="connsiteY10" fmla="*/ 434344 h 626850"/>
                <a:gd name="connsiteX11" fmla="*/ 57752 w 673769"/>
                <a:gd name="connsiteY11" fmla="*/ 453595 h 626850"/>
                <a:gd name="connsiteX12" fmla="*/ 105878 w 673769"/>
                <a:gd name="connsiteY12" fmla="*/ 501721 h 626850"/>
                <a:gd name="connsiteX13" fmla="*/ 163630 w 673769"/>
                <a:gd name="connsiteY13" fmla="*/ 559473 h 626850"/>
                <a:gd name="connsiteX14" fmla="*/ 192506 w 673769"/>
                <a:gd name="connsiteY14" fmla="*/ 578723 h 626850"/>
                <a:gd name="connsiteX15" fmla="*/ 231007 w 673769"/>
                <a:gd name="connsiteY15" fmla="*/ 588349 h 626850"/>
                <a:gd name="connsiteX16" fmla="*/ 259883 w 673769"/>
                <a:gd name="connsiteY16" fmla="*/ 597974 h 626850"/>
                <a:gd name="connsiteX17" fmla="*/ 336885 w 673769"/>
                <a:gd name="connsiteY17" fmla="*/ 626850 h 626850"/>
                <a:gd name="connsiteX18" fmla="*/ 500514 w 673769"/>
                <a:gd name="connsiteY18" fmla="*/ 617224 h 626850"/>
                <a:gd name="connsiteX19" fmla="*/ 558266 w 673769"/>
                <a:gd name="connsiteY19" fmla="*/ 597974 h 626850"/>
                <a:gd name="connsiteX20" fmla="*/ 587141 w 673769"/>
                <a:gd name="connsiteY20" fmla="*/ 569098 h 626850"/>
                <a:gd name="connsiteX21" fmla="*/ 644893 w 673769"/>
                <a:gd name="connsiteY21" fmla="*/ 472845 h 626850"/>
                <a:gd name="connsiteX22" fmla="*/ 673769 w 673769"/>
                <a:gd name="connsiteY22" fmla="*/ 366967 h 626850"/>
                <a:gd name="connsiteX23" fmla="*/ 654518 w 673769"/>
                <a:gd name="connsiteY23" fmla="*/ 222589 h 626850"/>
                <a:gd name="connsiteX24" fmla="*/ 616017 w 673769"/>
                <a:gd name="connsiteY24" fmla="*/ 145586 h 626850"/>
                <a:gd name="connsiteX25" fmla="*/ 587141 w 673769"/>
                <a:gd name="connsiteY25" fmla="*/ 135961 h 626850"/>
                <a:gd name="connsiteX26" fmla="*/ 567891 w 673769"/>
                <a:gd name="connsiteY26" fmla="*/ 107085 h 626850"/>
                <a:gd name="connsiteX27" fmla="*/ 539015 w 673769"/>
                <a:gd name="connsiteY27" fmla="*/ 97460 h 626850"/>
                <a:gd name="connsiteX28" fmla="*/ 510139 w 673769"/>
                <a:gd name="connsiteY28" fmla="*/ 78210 h 626850"/>
                <a:gd name="connsiteX29" fmla="*/ 481264 w 673769"/>
                <a:gd name="connsiteY29" fmla="*/ 68584 h 626850"/>
                <a:gd name="connsiteX30" fmla="*/ 423512 w 673769"/>
                <a:gd name="connsiteY30" fmla="*/ 39709 h 626850"/>
                <a:gd name="connsiteX31" fmla="*/ 413887 w 673769"/>
                <a:gd name="connsiteY31" fmla="*/ 1207 h 62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3769" h="626850">
                  <a:moveTo>
                    <a:pt x="413887" y="1207"/>
                  </a:moveTo>
                  <a:cubicBezTo>
                    <a:pt x="404262" y="-3606"/>
                    <a:pt x="381730" y="7284"/>
                    <a:pt x="365760" y="10833"/>
                  </a:cubicBezTo>
                  <a:cubicBezTo>
                    <a:pt x="352846" y="13703"/>
                    <a:pt x="340274" y="18092"/>
                    <a:pt x="327259" y="20458"/>
                  </a:cubicBezTo>
                  <a:cubicBezTo>
                    <a:pt x="200816" y="43447"/>
                    <a:pt x="308699" y="17878"/>
                    <a:pt x="221381" y="39709"/>
                  </a:cubicBezTo>
                  <a:cubicBezTo>
                    <a:pt x="211756" y="46126"/>
                    <a:pt x="203077" y="54261"/>
                    <a:pt x="192506" y="58959"/>
                  </a:cubicBezTo>
                  <a:cubicBezTo>
                    <a:pt x="173963" y="67200"/>
                    <a:pt x="151638" y="66954"/>
                    <a:pt x="134754" y="78210"/>
                  </a:cubicBezTo>
                  <a:cubicBezTo>
                    <a:pt x="94512" y="105038"/>
                    <a:pt x="76398" y="111662"/>
                    <a:pt x="48127" y="145586"/>
                  </a:cubicBezTo>
                  <a:cubicBezTo>
                    <a:pt x="40721" y="154473"/>
                    <a:pt x="35293" y="164837"/>
                    <a:pt x="28876" y="174462"/>
                  </a:cubicBezTo>
                  <a:cubicBezTo>
                    <a:pt x="5443" y="244764"/>
                    <a:pt x="14548" y="212528"/>
                    <a:pt x="0" y="270715"/>
                  </a:cubicBezTo>
                  <a:cubicBezTo>
                    <a:pt x="3209" y="306008"/>
                    <a:pt x="3467" y="341694"/>
                    <a:pt x="9626" y="376593"/>
                  </a:cubicBezTo>
                  <a:cubicBezTo>
                    <a:pt x="13152" y="396576"/>
                    <a:pt x="11992" y="423088"/>
                    <a:pt x="28876" y="434344"/>
                  </a:cubicBezTo>
                  <a:lnTo>
                    <a:pt x="57752" y="453595"/>
                  </a:lnTo>
                  <a:cubicBezTo>
                    <a:pt x="97421" y="513098"/>
                    <a:pt x="53377" y="455053"/>
                    <a:pt x="105878" y="501721"/>
                  </a:cubicBezTo>
                  <a:cubicBezTo>
                    <a:pt x="126226" y="519808"/>
                    <a:pt x="140978" y="544372"/>
                    <a:pt x="163630" y="559473"/>
                  </a:cubicBezTo>
                  <a:cubicBezTo>
                    <a:pt x="173255" y="565890"/>
                    <a:pt x="181873" y="574166"/>
                    <a:pt x="192506" y="578723"/>
                  </a:cubicBezTo>
                  <a:cubicBezTo>
                    <a:pt x="204665" y="583934"/>
                    <a:pt x="218287" y="584715"/>
                    <a:pt x="231007" y="588349"/>
                  </a:cubicBezTo>
                  <a:cubicBezTo>
                    <a:pt x="240763" y="591136"/>
                    <a:pt x="250557" y="593977"/>
                    <a:pt x="259883" y="597974"/>
                  </a:cubicBezTo>
                  <a:cubicBezTo>
                    <a:pt x="330353" y="628175"/>
                    <a:pt x="265899" y="609102"/>
                    <a:pt x="336885" y="626850"/>
                  </a:cubicBezTo>
                  <a:cubicBezTo>
                    <a:pt x="391428" y="623641"/>
                    <a:pt x="446336" y="624291"/>
                    <a:pt x="500514" y="617224"/>
                  </a:cubicBezTo>
                  <a:cubicBezTo>
                    <a:pt x="520635" y="614599"/>
                    <a:pt x="558266" y="597974"/>
                    <a:pt x="558266" y="597974"/>
                  </a:cubicBezTo>
                  <a:cubicBezTo>
                    <a:pt x="567891" y="588349"/>
                    <a:pt x="578784" y="579843"/>
                    <a:pt x="587141" y="569098"/>
                  </a:cubicBezTo>
                  <a:cubicBezTo>
                    <a:pt x="605755" y="545165"/>
                    <a:pt x="632566" y="503663"/>
                    <a:pt x="644893" y="472845"/>
                  </a:cubicBezTo>
                  <a:cubicBezTo>
                    <a:pt x="664434" y="423993"/>
                    <a:pt x="664102" y="415304"/>
                    <a:pt x="673769" y="366967"/>
                  </a:cubicBezTo>
                  <a:cubicBezTo>
                    <a:pt x="670089" y="322809"/>
                    <a:pt x="674580" y="266725"/>
                    <a:pt x="654518" y="222589"/>
                  </a:cubicBezTo>
                  <a:cubicBezTo>
                    <a:pt x="642643" y="196464"/>
                    <a:pt x="643242" y="154661"/>
                    <a:pt x="616017" y="145586"/>
                  </a:cubicBezTo>
                  <a:lnTo>
                    <a:pt x="587141" y="135961"/>
                  </a:lnTo>
                  <a:cubicBezTo>
                    <a:pt x="580724" y="126336"/>
                    <a:pt x="576924" y="114312"/>
                    <a:pt x="567891" y="107085"/>
                  </a:cubicBezTo>
                  <a:cubicBezTo>
                    <a:pt x="559968" y="100747"/>
                    <a:pt x="548090" y="101997"/>
                    <a:pt x="539015" y="97460"/>
                  </a:cubicBezTo>
                  <a:cubicBezTo>
                    <a:pt x="528668" y="92287"/>
                    <a:pt x="520486" y="83383"/>
                    <a:pt x="510139" y="78210"/>
                  </a:cubicBezTo>
                  <a:cubicBezTo>
                    <a:pt x="501064" y="73673"/>
                    <a:pt x="490339" y="73121"/>
                    <a:pt x="481264" y="68584"/>
                  </a:cubicBezTo>
                  <a:cubicBezTo>
                    <a:pt x="406640" y="31271"/>
                    <a:pt x="496083" y="63898"/>
                    <a:pt x="423512" y="39709"/>
                  </a:cubicBezTo>
                  <a:cubicBezTo>
                    <a:pt x="390861" y="17941"/>
                    <a:pt x="423512" y="6020"/>
                    <a:pt x="413887" y="1207"/>
                  </a:cubicBezTo>
                  <a:close/>
                </a:path>
              </a:pathLst>
            </a:cu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653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1524000"/>
            <a:ext cx="6254918"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CYTOPLASMIC GRANULES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166" y="1656069"/>
            <a:ext cx="4109034" cy="3458569"/>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0" y="533400"/>
            <a:ext cx="9067800" cy="461665"/>
          </a:xfrm>
          <a:prstGeom prst="rect">
            <a:avLst/>
          </a:prstGeom>
          <a:noFill/>
        </p:spPr>
        <p:txBody>
          <a:bodyPr wrap="square">
            <a:spAutoFit/>
          </a:bodyPr>
          <a:lstStyle/>
          <a:p>
            <a:pPr fontAlgn="auto">
              <a:spcBef>
                <a:spcPts val="0"/>
              </a:spcBef>
              <a:spcAft>
                <a:spcPts val="0"/>
              </a:spcAft>
              <a:defRPr/>
            </a:pPr>
            <a:r>
              <a:rPr lang="en-US" sz="2400" b="1" dirty="0">
                <a:solidFill>
                  <a:srgbClr val="0070C0"/>
                </a:solidFill>
                <a:latin typeface="Script MT Bold" pitchFamily="66" charset="0"/>
              </a:rPr>
              <a:t>Self-check:  Identify the structures at the tips of the arrows.</a:t>
            </a:r>
          </a:p>
        </p:txBody>
      </p:sp>
      <p:sp>
        <p:nvSpPr>
          <p:cNvPr id="6" name="Rectangle 5"/>
          <p:cNvSpPr/>
          <p:nvPr/>
        </p:nvSpPr>
        <p:spPr>
          <a:xfrm>
            <a:off x="152400" y="2094131"/>
            <a:ext cx="3049191"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002060"/>
                </a:solidFill>
                <a:effectLst>
                  <a:outerShdw blurRad="76200" dist="50800" dir="5400000" algn="tl" rotWithShape="0">
                    <a:srgbClr val="000000">
                      <a:alpha val="65000"/>
                    </a:srgbClr>
                  </a:outerShdw>
                </a:effectLst>
                <a:latin typeface="+mn-lt"/>
              </a:rPr>
              <a:t>eosinophilic granules</a:t>
            </a:r>
            <a:endParaRPr lang="en-US" sz="2400" b="1" spc="50" dirty="0">
              <a:ln w="11430"/>
              <a:solidFill>
                <a:srgbClr val="002060"/>
              </a:solidFill>
              <a:effectLst>
                <a:outerShdw blurRad="76200" dist="50800" dir="5400000" algn="tl" rotWithShape="0">
                  <a:srgbClr val="000000">
                    <a:alpha val="65000"/>
                  </a:srgbClr>
                </a:outerShdw>
              </a:effectLst>
              <a:latin typeface="+mn-lt"/>
            </a:endParaRPr>
          </a:p>
        </p:txBody>
      </p:sp>
      <p:cxnSp>
        <p:nvCxnSpPr>
          <p:cNvPr id="5" name="Straight Arrow Connector 4"/>
          <p:cNvCxnSpPr/>
          <p:nvPr/>
        </p:nvCxnSpPr>
        <p:spPr>
          <a:xfrm flipH="1" flipV="1">
            <a:off x="5821680" y="3278206"/>
            <a:ext cx="752375" cy="40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782729" y="3664420"/>
            <a:ext cx="737938" cy="701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514248" y="4412382"/>
            <a:ext cx="121922" cy="7852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23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108" y="1425575"/>
            <a:ext cx="4164425" cy="3379438"/>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0" y="533400"/>
            <a:ext cx="9067800" cy="461665"/>
          </a:xfrm>
          <a:prstGeom prst="rect">
            <a:avLst/>
          </a:prstGeom>
          <a:noFill/>
        </p:spPr>
        <p:txBody>
          <a:bodyPr wrap="square">
            <a:spAutoFit/>
          </a:bodyPr>
          <a:lstStyle/>
          <a:p>
            <a:pPr fontAlgn="auto">
              <a:spcBef>
                <a:spcPts val="0"/>
              </a:spcBef>
              <a:spcAft>
                <a:spcPts val="0"/>
              </a:spcAft>
              <a:defRPr/>
            </a:pPr>
            <a:r>
              <a:rPr lang="en-US" sz="2400" b="1" dirty="0">
                <a:solidFill>
                  <a:srgbClr val="0070C0"/>
                </a:solidFill>
                <a:latin typeface="Script MT Bold" pitchFamily="66" charset="0"/>
              </a:rPr>
              <a:t>Self-check:  Identify the structures at the tips of the arrows.</a:t>
            </a:r>
          </a:p>
        </p:txBody>
      </p:sp>
      <p:sp>
        <p:nvSpPr>
          <p:cNvPr id="6" name="Rectangle 5"/>
          <p:cNvSpPr/>
          <p:nvPr/>
        </p:nvSpPr>
        <p:spPr>
          <a:xfrm>
            <a:off x="152400" y="2094131"/>
            <a:ext cx="3049191"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002060"/>
                </a:solidFill>
                <a:effectLst>
                  <a:outerShdw blurRad="76200" dist="50800" dir="5400000" algn="tl" rotWithShape="0">
                    <a:srgbClr val="000000">
                      <a:alpha val="65000"/>
                    </a:srgbClr>
                  </a:outerShdw>
                </a:effectLst>
                <a:latin typeface="+mn-lt"/>
              </a:rPr>
              <a:t>Basophilic granules</a:t>
            </a:r>
            <a:endParaRPr lang="en-US" sz="2400" b="1" spc="50" dirty="0">
              <a:ln w="11430"/>
              <a:solidFill>
                <a:srgbClr val="002060"/>
              </a:solidFill>
              <a:effectLst>
                <a:outerShdw blurRad="76200" dist="50800" dir="5400000" algn="tl" rotWithShape="0">
                  <a:srgbClr val="000000">
                    <a:alpha val="65000"/>
                  </a:srgbClr>
                </a:outerShdw>
              </a:effectLst>
              <a:latin typeface="+mn-lt"/>
            </a:endParaRPr>
          </a:p>
        </p:txBody>
      </p:sp>
      <p:cxnSp>
        <p:nvCxnSpPr>
          <p:cNvPr id="5" name="Straight Arrow Connector 4"/>
          <p:cNvCxnSpPr/>
          <p:nvPr/>
        </p:nvCxnSpPr>
        <p:spPr>
          <a:xfrm>
            <a:off x="3599848" y="2425566"/>
            <a:ext cx="826169" cy="248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077902" y="3597045"/>
            <a:ext cx="558267" cy="3553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318359" y="4019752"/>
            <a:ext cx="121922" cy="7852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81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0" y="533400"/>
            <a:ext cx="9067800" cy="830997"/>
          </a:xfrm>
          <a:prstGeom prst="rect">
            <a:avLst/>
          </a:prstGeom>
          <a:noFill/>
        </p:spPr>
        <p:txBody>
          <a:bodyPr wrap="square">
            <a:spAutoFit/>
          </a:bodyPr>
          <a:lstStyle/>
          <a:p>
            <a:pPr fontAlgn="auto">
              <a:spcBef>
                <a:spcPts val="0"/>
              </a:spcBef>
              <a:spcAft>
                <a:spcPts val="0"/>
              </a:spcAft>
              <a:defRPr/>
            </a:pPr>
            <a:r>
              <a:rPr lang="en-US" sz="2400" b="1" dirty="0">
                <a:solidFill>
                  <a:srgbClr val="0070C0"/>
                </a:solidFill>
                <a:latin typeface="Script MT Bold" pitchFamily="66" charset="0"/>
              </a:rPr>
              <a:t>Self-check:  On a scale of 1 to 10, 1 being the least mature, 10 being a red blood cell, where would you place this cell based on its cytoplasmic color?</a:t>
            </a:r>
          </a:p>
        </p:txBody>
      </p:sp>
      <p:sp>
        <p:nvSpPr>
          <p:cNvPr id="6" name="Rectangle 5"/>
          <p:cNvSpPr/>
          <p:nvPr/>
        </p:nvSpPr>
        <p:spPr>
          <a:xfrm>
            <a:off x="227409" y="2094131"/>
            <a:ext cx="2593182"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002060"/>
                </a:solidFill>
                <a:effectLst>
                  <a:outerShdw blurRad="76200" dist="50800" dir="5400000" algn="tl" rotWithShape="0">
                    <a:srgbClr val="000000">
                      <a:alpha val="65000"/>
                    </a:srgbClr>
                  </a:outerShdw>
                </a:effectLst>
                <a:latin typeface="+mn-lt"/>
              </a:rPr>
              <a:t>1</a:t>
            </a:r>
          </a:p>
          <a:p>
            <a:pPr algn="ctr" fontAlgn="auto">
              <a:spcBef>
                <a:spcPts val="0"/>
              </a:spcBef>
              <a:spcAft>
                <a:spcPts val="0"/>
              </a:spcAft>
              <a:defRPr/>
            </a:pPr>
            <a:r>
              <a:rPr lang="en-US" sz="3600" b="1" spc="50" dirty="0">
                <a:ln w="11430"/>
                <a:solidFill>
                  <a:srgbClr val="002060"/>
                </a:solidFill>
                <a:effectLst>
                  <a:outerShdw blurRad="76200" dist="50800" dir="5400000" algn="tl" rotWithShape="0">
                    <a:srgbClr val="000000">
                      <a:alpha val="65000"/>
                    </a:srgbClr>
                  </a:outerShdw>
                </a:effectLst>
                <a:latin typeface="+mn-lt"/>
              </a:rPr>
              <a:t>(or 2)</a:t>
            </a:r>
            <a:endParaRPr lang="en-US" sz="2400" b="1" spc="50" dirty="0">
              <a:ln w="11430"/>
              <a:solidFill>
                <a:srgbClr val="002060"/>
              </a:solidFill>
              <a:effectLst>
                <a:outerShdw blurRad="76200" dist="50800" dir="5400000" algn="tl" rotWithShape="0">
                  <a:srgbClr val="000000">
                    <a:alpha val="65000"/>
                  </a:srgbClr>
                </a:outerShdw>
              </a:effectLst>
              <a:latin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895" y="2094131"/>
            <a:ext cx="2742009" cy="2429232"/>
          </a:xfrm>
          <a:prstGeom prst="rect">
            <a:avLst/>
          </a:prstGeom>
        </p:spPr>
      </p:pic>
    </p:spTree>
    <p:extLst>
      <p:ext uri="{BB962C8B-B14F-4D97-AF65-F5344CB8AC3E}">
        <p14:creationId xmlns:p14="http://schemas.microsoft.com/office/powerpoint/2010/main" val="320294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271443" y="533400"/>
            <a:ext cx="8686800" cy="830997"/>
          </a:xfrm>
          <a:prstGeom prst="rect">
            <a:avLst/>
          </a:prstGeom>
          <a:noFill/>
        </p:spPr>
        <p:txBody>
          <a:bodyPr>
            <a:spAutoFit/>
          </a:bodyPr>
          <a:lstStyle/>
          <a:p>
            <a:pPr fontAlgn="auto">
              <a:spcBef>
                <a:spcPts val="0"/>
              </a:spcBef>
              <a:spcAft>
                <a:spcPts val="0"/>
              </a:spcAft>
              <a:defRPr/>
            </a:pPr>
            <a:r>
              <a:rPr lang="en-US" sz="2400" b="1" dirty="0">
                <a:solidFill>
                  <a:srgbClr val="0070C0"/>
                </a:solidFill>
                <a:latin typeface="Script MT Bold" pitchFamily="66" charset="0"/>
              </a:rPr>
              <a:t>Self-check:  Place these three cells (A-C) in the neutrophil series in order based on increasing maturity.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646" y="1447800"/>
            <a:ext cx="5447354" cy="4368373"/>
          </a:xfrm>
          <a:prstGeom prst="rect">
            <a:avLst/>
          </a:prstGeom>
        </p:spPr>
      </p:pic>
      <p:sp>
        <p:nvSpPr>
          <p:cNvPr id="12" name="TextBox 11"/>
          <p:cNvSpPr txBox="1"/>
          <p:nvPr/>
        </p:nvSpPr>
        <p:spPr>
          <a:xfrm>
            <a:off x="3405680" y="1600200"/>
            <a:ext cx="266700" cy="461665"/>
          </a:xfrm>
          <a:prstGeom prst="rect">
            <a:avLst/>
          </a:prstGeom>
          <a:noFill/>
        </p:spPr>
        <p:txBody>
          <a:bodyPr wrap="square" rtlCol="0">
            <a:spAutoFit/>
          </a:bodyPr>
          <a:lstStyle/>
          <a:p>
            <a:r>
              <a:rPr lang="en-US" sz="2400" b="1" dirty="0"/>
              <a:t>A</a:t>
            </a:r>
          </a:p>
        </p:txBody>
      </p:sp>
      <p:sp>
        <p:nvSpPr>
          <p:cNvPr id="13" name="TextBox 12"/>
          <p:cNvSpPr txBox="1"/>
          <p:nvPr/>
        </p:nvSpPr>
        <p:spPr>
          <a:xfrm>
            <a:off x="7100979" y="1662764"/>
            <a:ext cx="266700" cy="461665"/>
          </a:xfrm>
          <a:prstGeom prst="rect">
            <a:avLst/>
          </a:prstGeom>
          <a:noFill/>
        </p:spPr>
        <p:txBody>
          <a:bodyPr wrap="square" rtlCol="0">
            <a:spAutoFit/>
          </a:bodyPr>
          <a:lstStyle/>
          <a:p>
            <a:r>
              <a:rPr lang="en-US" sz="2400" b="1" dirty="0"/>
              <a:t>B</a:t>
            </a:r>
          </a:p>
        </p:txBody>
      </p:sp>
      <p:sp>
        <p:nvSpPr>
          <p:cNvPr id="14" name="TextBox 13"/>
          <p:cNvSpPr txBox="1"/>
          <p:nvPr/>
        </p:nvSpPr>
        <p:spPr>
          <a:xfrm>
            <a:off x="5844080" y="4800600"/>
            <a:ext cx="266700" cy="461665"/>
          </a:xfrm>
          <a:prstGeom prst="rect">
            <a:avLst/>
          </a:prstGeom>
          <a:noFill/>
        </p:spPr>
        <p:txBody>
          <a:bodyPr wrap="square" rtlCol="0">
            <a:spAutoFit/>
          </a:bodyPr>
          <a:lstStyle/>
          <a:p>
            <a:r>
              <a:rPr lang="en-US" sz="2400" b="1" dirty="0"/>
              <a:t>C</a:t>
            </a:r>
          </a:p>
        </p:txBody>
      </p:sp>
      <p:sp>
        <p:nvSpPr>
          <p:cNvPr id="15" name="Rectangle 14"/>
          <p:cNvSpPr/>
          <p:nvPr/>
        </p:nvSpPr>
        <p:spPr>
          <a:xfrm>
            <a:off x="0" y="2124429"/>
            <a:ext cx="2593182" cy="83099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800" b="1" spc="50" dirty="0">
                <a:ln w="11430"/>
                <a:solidFill>
                  <a:srgbClr val="002060"/>
                </a:solidFill>
                <a:effectLst>
                  <a:outerShdw blurRad="76200" dist="50800" dir="5400000" algn="tl" rotWithShape="0">
                    <a:srgbClr val="000000">
                      <a:alpha val="65000"/>
                    </a:srgbClr>
                  </a:outerShdw>
                </a:effectLst>
                <a:latin typeface="+mn-lt"/>
              </a:rPr>
              <a:t>B, A, C</a:t>
            </a:r>
          </a:p>
        </p:txBody>
      </p:sp>
    </p:spTree>
    <p:extLst>
      <p:ext uri="{BB962C8B-B14F-4D97-AF65-F5344CB8AC3E}">
        <p14:creationId xmlns:p14="http://schemas.microsoft.com/office/powerpoint/2010/main" val="379665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137" y="1377215"/>
            <a:ext cx="5038725" cy="4057650"/>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0" y="533400"/>
            <a:ext cx="9067800" cy="461665"/>
          </a:xfrm>
          <a:prstGeom prst="rect">
            <a:avLst/>
          </a:prstGeom>
          <a:noFill/>
        </p:spPr>
        <p:txBody>
          <a:bodyPr wrap="square">
            <a:spAutoFit/>
          </a:bodyPr>
          <a:lstStyle/>
          <a:p>
            <a:pPr fontAlgn="auto">
              <a:spcBef>
                <a:spcPts val="0"/>
              </a:spcBef>
              <a:spcAft>
                <a:spcPts val="0"/>
              </a:spcAft>
              <a:defRPr/>
            </a:pPr>
            <a:r>
              <a:rPr lang="en-US" sz="2400" b="1" dirty="0">
                <a:solidFill>
                  <a:srgbClr val="0070C0"/>
                </a:solidFill>
                <a:latin typeface="Script MT Bold" pitchFamily="66" charset="0"/>
              </a:rPr>
              <a:t>Self-check:  Identify the structures at the tips of the arrows</a:t>
            </a:r>
          </a:p>
        </p:txBody>
      </p:sp>
      <p:cxnSp>
        <p:nvCxnSpPr>
          <p:cNvPr id="5" name="Straight Arrow Connector 4"/>
          <p:cNvCxnSpPr/>
          <p:nvPr/>
        </p:nvCxnSpPr>
        <p:spPr>
          <a:xfrm flipH="1">
            <a:off x="5311542" y="1809549"/>
            <a:ext cx="521367" cy="6697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897205" y="4020554"/>
            <a:ext cx="737938" cy="701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917481" y="4441258"/>
            <a:ext cx="121922" cy="7852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52400" y="2094131"/>
            <a:ext cx="8587340" cy="4668798"/>
            <a:chOff x="152400" y="2094131"/>
            <a:chExt cx="8587340" cy="4668798"/>
          </a:xfrm>
        </p:grpSpPr>
        <p:sp>
          <p:nvSpPr>
            <p:cNvPr id="6" name="Rectangle 5"/>
            <p:cNvSpPr/>
            <p:nvPr/>
          </p:nvSpPr>
          <p:spPr>
            <a:xfrm>
              <a:off x="152400" y="2094131"/>
              <a:ext cx="3049191"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err="1">
                  <a:ln w="11430"/>
                  <a:solidFill>
                    <a:srgbClr val="002060"/>
                  </a:solidFill>
                  <a:effectLst>
                    <a:outerShdw blurRad="76200" dist="50800" dir="5400000" algn="tl" rotWithShape="0">
                      <a:srgbClr val="000000">
                        <a:alpha val="65000"/>
                      </a:srgbClr>
                    </a:outerShdw>
                  </a:effectLst>
                  <a:latin typeface="+mn-lt"/>
                </a:rPr>
                <a:t>eosinophilicgranules</a:t>
              </a:r>
              <a:endParaRPr lang="en-US" sz="2400" b="1" spc="50" dirty="0">
                <a:ln w="11430"/>
                <a:solidFill>
                  <a:srgbClr val="002060"/>
                </a:solidFill>
                <a:effectLst>
                  <a:outerShdw blurRad="76200" dist="50800" dir="5400000" algn="tl" rotWithShape="0">
                    <a:srgbClr val="000000">
                      <a:alpha val="65000"/>
                    </a:srgbClr>
                  </a:outerShdw>
                </a:effectLst>
                <a:latin typeface="+mn-lt"/>
              </a:endParaRPr>
            </a:p>
          </p:txBody>
        </p:sp>
        <p:sp>
          <p:nvSpPr>
            <p:cNvPr id="12" name="Rectangle 11"/>
            <p:cNvSpPr/>
            <p:nvPr/>
          </p:nvSpPr>
          <p:spPr>
            <a:xfrm>
              <a:off x="198923" y="5562600"/>
              <a:ext cx="8540817"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rPr>
                <a:t>Compare these to the granules in the WBC that is cut off at the top.  Also, the “dude” in the bottom right looks </a:t>
              </a:r>
              <a:r>
                <a:rPr lang="en-US" sz="2400" b="1" spc="50" dirty="0" err="1">
                  <a:ln w="11430"/>
                  <a:solidFill>
                    <a:srgbClr val="002060"/>
                  </a:solidFill>
                  <a:effectLst>
                    <a:outerShdw blurRad="76200" dist="50800" dir="5400000" algn="tl" rotWithShape="0">
                      <a:srgbClr val="000000">
                        <a:alpha val="65000"/>
                      </a:srgbClr>
                    </a:outerShdw>
                  </a:effectLst>
                  <a:latin typeface="+mn-lt"/>
                </a:rPr>
                <a:t>soooo</a:t>
              </a:r>
              <a:r>
                <a:rPr lang="en-US" sz="2400" b="1" spc="50" dirty="0">
                  <a:ln w="11430"/>
                  <a:solidFill>
                    <a:srgbClr val="002060"/>
                  </a:solidFill>
                  <a:effectLst>
                    <a:outerShdw blurRad="76200" dist="50800" dir="5400000" algn="tl" rotWithShape="0">
                      <a:srgbClr val="000000">
                        <a:alpha val="65000"/>
                      </a:srgbClr>
                    </a:outerShdw>
                  </a:effectLst>
                  <a:latin typeface="+mn-lt"/>
                </a:rPr>
                <a:t> </a:t>
              </a:r>
              <a:r>
                <a:rPr lang="en-US" sz="2400" b="1" spc="50" dirty="0" err="1">
                  <a:ln w="11430"/>
                  <a:solidFill>
                    <a:srgbClr val="002060"/>
                  </a:solidFill>
                  <a:effectLst>
                    <a:outerShdw blurRad="76200" dist="50800" dir="5400000" algn="tl" rotWithShape="0">
                      <a:srgbClr val="000000">
                        <a:alpha val="65000"/>
                      </a:srgbClr>
                    </a:outerShdw>
                  </a:effectLst>
                  <a:latin typeface="+mn-lt"/>
                </a:rPr>
                <a:t>coooool</a:t>
              </a:r>
              <a:r>
                <a:rPr lang="en-US" sz="2400" b="1" spc="50" dirty="0">
                  <a:ln w="11430"/>
                  <a:solidFill>
                    <a:srgbClr val="002060"/>
                  </a:solidFill>
                  <a:effectLst>
                    <a:outerShdw blurRad="76200" dist="50800" dir="5400000" algn="tl" rotWithShape="0">
                      <a:srgbClr val="000000">
                        <a:alpha val="65000"/>
                      </a:srgbClr>
                    </a:outerShdw>
                  </a:effectLst>
                  <a:latin typeface="+mn-lt"/>
                </a:rPr>
                <a:t> in those shades.</a:t>
              </a:r>
            </a:p>
          </p:txBody>
        </p:sp>
      </p:grpSp>
    </p:spTree>
    <p:extLst>
      <p:ext uri="{BB962C8B-B14F-4D97-AF65-F5344CB8AC3E}">
        <p14:creationId xmlns:p14="http://schemas.microsoft.com/office/powerpoint/2010/main" val="157650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0" y="533400"/>
            <a:ext cx="9067800" cy="830997"/>
          </a:xfrm>
          <a:prstGeom prst="rect">
            <a:avLst/>
          </a:prstGeom>
          <a:noFill/>
        </p:spPr>
        <p:txBody>
          <a:bodyPr wrap="square">
            <a:spAutoFit/>
          </a:bodyPr>
          <a:lstStyle/>
          <a:p>
            <a:pPr fontAlgn="auto">
              <a:spcBef>
                <a:spcPts val="0"/>
              </a:spcBef>
              <a:spcAft>
                <a:spcPts val="0"/>
              </a:spcAft>
              <a:defRPr/>
            </a:pPr>
            <a:r>
              <a:rPr lang="en-US" sz="2400" b="1" dirty="0">
                <a:solidFill>
                  <a:srgbClr val="0070C0"/>
                </a:solidFill>
                <a:latin typeface="Script MT Bold" pitchFamily="66" charset="0"/>
              </a:rPr>
              <a:t>Self-check:  On a scale of 1 to 10, 1 being the least mature, 10 being a red blood cell, where would you place this cell based on its cytoplasmic color?  </a:t>
            </a:r>
          </a:p>
        </p:txBody>
      </p:sp>
      <p:sp>
        <p:nvSpPr>
          <p:cNvPr id="6" name="Rectangle 5"/>
          <p:cNvSpPr/>
          <p:nvPr/>
        </p:nvSpPr>
        <p:spPr>
          <a:xfrm>
            <a:off x="304800" y="2209800"/>
            <a:ext cx="37338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002060"/>
                </a:solidFill>
                <a:effectLst>
                  <a:outerShdw blurRad="76200" dist="50800" dir="5400000" algn="tl" rotWithShape="0">
                    <a:srgbClr val="000000">
                      <a:alpha val="65000"/>
                    </a:srgbClr>
                  </a:outerShdw>
                </a:effectLst>
                <a:latin typeface="+mn-lt"/>
              </a:rPr>
              <a:t>5 or 6</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918576"/>
            <a:ext cx="3124200" cy="2743587"/>
          </a:xfrm>
          <a:prstGeom prst="rect">
            <a:avLst/>
          </a:prstGeom>
        </p:spPr>
      </p:pic>
    </p:spTree>
    <p:extLst>
      <p:ext uri="{BB962C8B-B14F-4D97-AF65-F5344CB8AC3E}">
        <p14:creationId xmlns:p14="http://schemas.microsoft.com/office/powerpoint/2010/main" val="133370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271443" y="533400"/>
            <a:ext cx="8686800" cy="830997"/>
          </a:xfrm>
          <a:prstGeom prst="rect">
            <a:avLst/>
          </a:prstGeom>
          <a:noFill/>
        </p:spPr>
        <p:txBody>
          <a:bodyPr>
            <a:spAutoFit/>
          </a:bodyPr>
          <a:lstStyle/>
          <a:p>
            <a:pPr fontAlgn="auto">
              <a:spcBef>
                <a:spcPts val="0"/>
              </a:spcBef>
              <a:spcAft>
                <a:spcPts val="0"/>
              </a:spcAft>
              <a:defRPr/>
            </a:pPr>
            <a:r>
              <a:rPr lang="en-US" sz="2400" b="1" dirty="0">
                <a:solidFill>
                  <a:srgbClr val="0070C0"/>
                </a:solidFill>
                <a:latin typeface="Script MT Bold" pitchFamily="66" charset="0"/>
              </a:rPr>
              <a:t>Self-check:  Identify (yes, name) the outlined cell?  This is for super-double bonus points.</a:t>
            </a:r>
          </a:p>
        </p:txBody>
      </p:sp>
      <p:sp>
        <p:nvSpPr>
          <p:cNvPr id="6" name="Rectangle 5"/>
          <p:cNvSpPr/>
          <p:nvPr/>
        </p:nvSpPr>
        <p:spPr>
          <a:xfrm>
            <a:off x="150018" y="1941319"/>
            <a:ext cx="2593182"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rPr>
              <a:t>Plasma cell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704673"/>
            <a:ext cx="4876800" cy="3898520"/>
          </a:xfrm>
          <a:prstGeom prst="rect">
            <a:avLst/>
          </a:prstGeom>
        </p:spPr>
      </p:pic>
      <p:sp>
        <p:nvSpPr>
          <p:cNvPr id="5" name="Freeform 4"/>
          <p:cNvSpPr/>
          <p:nvPr/>
        </p:nvSpPr>
        <p:spPr>
          <a:xfrm>
            <a:off x="4495800" y="2172151"/>
            <a:ext cx="2097505" cy="2871487"/>
          </a:xfrm>
          <a:custGeom>
            <a:avLst/>
            <a:gdLst>
              <a:gd name="connsiteX0" fmla="*/ 731520 w 2204185"/>
              <a:gd name="connsiteY0" fmla="*/ 0 h 2762451"/>
              <a:gd name="connsiteX1" fmla="*/ 683394 w 2204185"/>
              <a:gd name="connsiteY1" fmla="*/ 9626 h 2762451"/>
              <a:gd name="connsiteX2" fmla="*/ 606392 w 2204185"/>
              <a:gd name="connsiteY2" fmla="*/ 67377 h 2762451"/>
              <a:gd name="connsiteX3" fmla="*/ 567891 w 2204185"/>
              <a:gd name="connsiteY3" fmla="*/ 86628 h 2762451"/>
              <a:gd name="connsiteX4" fmla="*/ 539015 w 2204185"/>
              <a:gd name="connsiteY4" fmla="*/ 105878 h 2762451"/>
              <a:gd name="connsiteX5" fmla="*/ 490888 w 2204185"/>
              <a:gd name="connsiteY5" fmla="*/ 125129 h 2762451"/>
              <a:gd name="connsiteX6" fmla="*/ 385011 w 2204185"/>
              <a:gd name="connsiteY6" fmla="*/ 182880 h 2762451"/>
              <a:gd name="connsiteX7" fmla="*/ 356135 w 2204185"/>
              <a:gd name="connsiteY7" fmla="*/ 192506 h 2762451"/>
              <a:gd name="connsiteX8" fmla="*/ 308008 w 2204185"/>
              <a:gd name="connsiteY8" fmla="*/ 211756 h 2762451"/>
              <a:gd name="connsiteX9" fmla="*/ 279133 w 2204185"/>
              <a:gd name="connsiteY9" fmla="*/ 231007 h 2762451"/>
              <a:gd name="connsiteX10" fmla="*/ 250257 w 2204185"/>
              <a:gd name="connsiteY10" fmla="*/ 240632 h 2762451"/>
              <a:gd name="connsiteX11" fmla="*/ 182880 w 2204185"/>
              <a:gd name="connsiteY11" fmla="*/ 279133 h 2762451"/>
              <a:gd name="connsiteX12" fmla="*/ 163629 w 2204185"/>
              <a:gd name="connsiteY12" fmla="*/ 308009 h 2762451"/>
              <a:gd name="connsiteX13" fmla="*/ 115503 w 2204185"/>
              <a:gd name="connsiteY13" fmla="*/ 336885 h 2762451"/>
              <a:gd name="connsiteX14" fmla="*/ 86627 w 2204185"/>
              <a:gd name="connsiteY14" fmla="*/ 365760 h 2762451"/>
              <a:gd name="connsiteX15" fmla="*/ 38501 w 2204185"/>
              <a:gd name="connsiteY15" fmla="*/ 471638 h 2762451"/>
              <a:gd name="connsiteX16" fmla="*/ 19251 w 2204185"/>
              <a:gd name="connsiteY16" fmla="*/ 635268 h 2762451"/>
              <a:gd name="connsiteX17" fmla="*/ 9625 w 2204185"/>
              <a:gd name="connsiteY17" fmla="*/ 789272 h 2762451"/>
              <a:gd name="connsiteX18" fmla="*/ 0 w 2204185"/>
              <a:gd name="connsiteY18" fmla="*/ 924026 h 2762451"/>
              <a:gd name="connsiteX19" fmla="*/ 9625 w 2204185"/>
              <a:gd name="connsiteY19" fmla="*/ 1780674 h 2762451"/>
              <a:gd name="connsiteX20" fmla="*/ 19251 w 2204185"/>
              <a:gd name="connsiteY20" fmla="*/ 1819175 h 2762451"/>
              <a:gd name="connsiteX21" fmla="*/ 38501 w 2204185"/>
              <a:gd name="connsiteY21" fmla="*/ 1982805 h 2762451"/>
              <a:gd name="connsiteX22" fmla="*/ 57752 w 2204185"/>
              <a:gd name="connsiteY22" fmla="*/ 2040556 h 2762451"/>
              <a:gd name="connsiteX23" fmla="*/ 67377 w 2204185"/>
              <a:gd name="connsiteY23" fmla="*/ 2088682 h 2762451"/>
              <a:gd name="connsiteX24" fmla="*/ 105878 w 2204185"/>
              <a:gd name="connsiteY24" fmla="*/ 2223436 h 2762451"/>
              <a:gd name="connsiteX25" fmla="*/ 125128 w 2204185"/>
              <a:gd name="connsiteY25" fmla="*/ 2261937 h 2762451"/>
              <a:gd name="connsiteX26" fmla="*/ 144379 w 2204185"/>
              <a:gd name="connsiteY26" fmla="*/ 2338939 h 2762451"/>
              <a:gd name="connsiteX27" fmla="*/ 182880 w 2204185"/>
              <a:gd name="connsiteY27" fmla="*/ 2415941 h 2762451"/>
              <a:gd name="connsiteX28" fmla="*/ 221381 w 2204185"/>
              <a:gd name="connsiteY28" fmla="*/ 2492944 h 2762451"/>
              <a:gd name="connsiteX29" fmla="*/ 250257 w 2204185"/>
              <a:gd name="connsiteY29" fmla="*/ 2560320 h 2762451"/>
              <a:gd name="connsiteX30" fmla="*/ 259882 w 2204185"/>
              <a:gd name="connsiteY30" fmla="*/ 2608447 h 2762451"/>
              <a:gd name="connsiteX31" fmla="*/ 288758 w 2204185"/>
              <a:gd name="connsiteY31" fmla="*/ 2637322 h 2762451"/>
              <a:gd name="connsiteX32" fmla="*/ 336884 w 2204185"/>
              <a:gd name="connsiteY32" fmla="*/ 2695074 h 2762451"/>
              <a:gd name="connsiteX33" fmla="*/ 365760 w 2204185"/>
              <a:gd name="connsiteY33" fmla="*/ 2704699 h 2762451"/>
              <a:gd name="connsiteX34" fmla="*/ 394636 w 2204185"/>
              <a:gd name="connsiteY34" fmla="*/ 2733575 h 2762451"/>
              <a:gd name="connsiteX35" fmla="*/ 433137 w 2204185"/>
              <a:gd name="connsiteY35" fmla="*/ 2743200 h 2762451"/>
              <a:gd name="connsiteX36" fmla="*/ 529389 w 2204185"/>
              <a:gd name="connsiteY36" fmla="*/ 2762451 h 2762451"/>
              <a:gd name="connsiteX37" fmla="*/ 693019 w 2204185"/>
              <a:gd name="connsiteY37" fmla="*/ 2752826 h 2762451"/>
              <a:gd name="connsiteX38" fmla="*/ 770021 w 2204185"/>
              <a:gd name="connsiteY38" fmla="*/ 2733575 h 2762451"/>
              <a:gd name="connsiteX39" fmla="*/ 837398 w 2204185"/>
              <a:gd name="connsiteY39" fmla="*/ 2723950 h 2762451"/>
              <a:gd name="connsiteX40" fmla="*/ 924025 w 2204185"/>
              <a:gd name="connsiteY40" fmla="*/ 2695074 h 2762451"/>
              <a:gd name="connsiteX41" fmla="*/ 952901 w 2204185"/>
              <a:gd name="connsiteY41" fmla="*/ 2685449 h 2762451"/>
              <a:gd name="connsiteX42" fmla="*/ 1001027 w 2204185"/>
              <a:gd name="connsiteY42" fmla="*/ 2666198 h 2762451"/>
              <a:gd name="connsiteX43" fmla="*/ 1078029 w 2204185"/>
              <a:gd name="connsiteY43" fmla="*/ 2627697 h 2762451"/>
              <a:gd name="connsiteX44" fmla="*/ 1116531 w 2204185"/>
              <a:gd name="connsiteY44" fmla="*/ 2608447 h 2762451"/>
              <a:gd name="connsiteX45" fmla="*/ 1174282 w 2204185"/>
              <a:gd name="connsiteY45" fmla="*/ 2589196 h 2762451"/>
              <a:gd name="connsiteX46" fmla="*/ 1222408 w 2204185"/>
              <a:gd name="connsiteY46" fmla="*/ 2569946 h 2762451"/>
              <a:gd name="connsiteX47" fmla="*/ 1280160 w 2204185"/>
              <a:gd name="connsiteY47" fmla="*/ 2550695 h 2762451"/>
              <a:gd name="connsiteX48" fmla="*/ 1386038 w 2204185"/>
              <a:gd name="connsiteY48" fmla="*/ 2492944 h 2762451"/>
              <a:gd name="connsiteX49" fmla="*/ 1443789 w 2204185"/>
              <a:gd name="connsiteY49" fmla="*/ 2464068 h 2762451"/>
              <a:gd name="connsiteX50" fmla="*/ 1472665 w 2204185"/>
              <a:gd name="connsiteY50" fmla="*/ 2435192 h 2762451"/>
              <a:gd name="connsiteX51" fmla="*/ 1530417 w 2204185"/>
              <a:gd name="connsiteY51" fmla="*/ 2396691 h 2762451"/>
              <a:gd name="connsiteX52" fmla="*/ 1559293 w 2204185"/>
              <a:gd name="connsiteY52" fmla="*/ 2377440 h 2762451"/>
              <a:gd name="connsiteX53" fmla="*/ 1607419 w 2204185"/>
              <a:gd name="connsiteY53" fmla="*/ 2329314 h 2762451"/>
              <a:gd name="connsiteX54" fmla="*/ 1645920 w 2204185"/>
              <a:gd name="connsiteY54" fmla="*/ 2290813 h 2762451"/>
              <a:gd name="connsiteX55" fmla="*/ 1684421 w 2204185"/>
              <a:gd name="connsiteY55" fmla="*/ 2261937 h 2762451"/>
              <a:gd name="connsiteX56" fmla="*/ 1771048 w 2204185"/>
              <a:gd name="connsiteY56" fmla="*/ 2165685 h 2762451"/>
              <a:gd name="connsiteX57" fmla="*/ 1828800 w 2204185"/>
              <a:gd name="connsiteY57" fmla="*/ 2079057 h 2762451"/>
              <a:gd name="connsiteX58" fmla="*/ 1848051 w 2204185"/>
              <a:gd name="connsiteY58" fmla="*/ 2050181 h 2762451"/>
              <a:gd name="connsiteX59" fmla="*/ 1876926 w 2204185"/>
              <a:gd name="connsiteY59" fmla="*/ 1992430 h 2762451"/>
              <a:gd name="connsiteX60" fmla="*/ 1886552 w 2204185"/>
              <a:gd name="connsiteY60" fmla="*/ 1963554 h 2762451"/>
              <a:gd name="connsiteX61" fmla="*/ 1925053 w 2204185"/>
              <a:gd name="connsiteY61" fmla="*/ 1896177 h 2762451"/>
              <a:gd name="connsiteX62" fmla="*/ 1953928 w 2204185"/>
              <a:gd name="connsiteY62" fmla="*/ 1828800 h 2762451"/>
              <a:gd name="connsiteX63" fmla="*/ 1973179 w 2204185"/>
              <a:gd name="connsiteY63" fmla="*/ 1771049 h 2762451"/>
              <a:gd name="connsiteX64" fmla="*/ 1982804 w 2204185"/>
              <a:gd name="connsiteY64" fmla="*/ 1742173 h 2762451"/>
              <a:gd name="connsiteX65" fmla="*/ 1992429 w 2204185"/>
              <a:gd name="connsiteY65" fmla="*/ 1703672 h 2762451"/>
              <a:gd name="connsiteX66" fmla="*/ 2011680 w 2204185"/>
              <a:gd name="connsiteY66" fmla="*/ 1674796 h 2762451"/>
              <a:gd name="connsiteX67" fmla="*/ 2040556 w 2204185"/>
              <a:gd name="connsiteY67" fmla="*/ 1607419 h 2762451"/>
              <a:gd name="connsiteX68" fmla="*/ 2069432 w 2204185"/>
              <a:gd name="connsiteY68" fmla="*/ 1549668 h 2762451"/>
              <a:gd name="connsiteX69" fmla="*/ 2107933 w 2204185"/>
              <a:gd name="connsiteY69" fmla="*/ 1463040 h 2762451"/>
              <a:gd name="connsiteX70" fmla="*/ 2117558 w 2204185"/>
              <a:gd name="connsiteY70" fmla="*/ 1424539 h 2762451"/>
              <a:gd name="connsiteX71" fmla="*/ 2146434 w 2204185"/>
              <a:gd name="connsiteY71" fmla="*/ 1337912 h 2762451"/>
              <a:gd name="connsiteX72" fmla="*/ 2156059 w 2204185"/>
              <a:gd name="connsiteY72" fmla="*/ 1309036 h 2762451"/>
              <a:gd name="connsiteX73" fmla="*/ 2165684 w 2204185"/>
              <a:gd name="connsiteY73" fmla="*/ 1280160 h 2762451"/>
              <a:gd name="connsiteX74" fmla="*/ 2184935 w 2204185"/>
              <a:gd name="connsiteY74" fmla="*/ 1203158 h 2762451"/>
              <a:gd name="connsiteX75" fmla="*/ 2204185 w 2204185"/>
              <a:gd name="connsiteY75" fmla="*/ 1097280 h 2762451"/>
              <a:gd name="connsiteX76" fmla="*/ 2194560 w 2204185"/>
              <a:gd name="connsiteY76" fmla="*/ 885525 h 2762451"/>
              <a:gd name="connsiteX77" fmla="*/ 2175309 w 2204185"/>
              <a:gd name="connsiteY77" fmla="*/ 827773 h 2762451"/>
              <a:gd name="connsiteX78" fmla="*/ 2146434 w 2204185"/>
              <a:gd name="connsiteY78" fmla="*/ 750771 h 2762451"/>
              <a:gd name="connsiteX79" fmla="*/ 2117558 w 2204185"/>
              <a:gd name="connsiteY79" fmla="*/ 635268 h 2762451"/>
              <a:gd name="connsiteX80" fmla="*/ 2088682 w 2204185"/>
              <a:gd name="connsiteY80" fmla="*/ 567891 h 2762451"/>
              <a:gd name="connsiteX81" fmla="*/ 2059806 w 2204185"/>
              <a:gd name="connsiteY81" fmla="*/ 539015 h 2762451"/>
              <a:gd name="connsiteX82" fmla="*/ 2021305 w 2204185"/>
              <a:gd name="connsiteY82" fmla="*/ 490889 h 2762451"/>
              <a:gd name="connsiteX83" fmla="*/ 1982804 w 2204185"/>
              <a:gd name="connsiteY83" fmla="*/ 423512 h 2762451"/>
              <a:gd name="connsiteX84" fmla="*/ 1925053 w 2204185"/>
              <a:gd name="connsiteY84" fmla="*/ 375386 h 2762451"/>
              <a:gd name="connsiteX85" fmla="*/ 1905802 w 2204185"/>
              <a:gd name="connsiteY85" fmla="*/ 346510 h 2762451"/>
              <a:gd name="connsiteX86" fmla="*/ 1838425 w 2204185"/>
              <a:gd name="connsiteY86" fmla="*/ 288758 h 2762451"/>
              <a:gd name="connsiteX87" fmla="*/ 1819175 w 2204185"/>
              <a:gd name="connsiteY87" fmla="*/ 259882 h 2762451"/>
              <a:gd name="connsiteX88" fmla="*/ 1761423 w 2204185"/>
              <a:gd name="connsiteY88" fmla="*/ 221381 h 2762451"/>
              <a:gd name="connsiteX89" fmla="*/ 1732547 w 2204185"/>
              <a:gd name="connsiteY89" fmla="*/ 202131 h 2762451"/>
              <a:gd name="connsiteX90" fmla="*/ 1655545 w 2204185"/>
              <a:gd name="connsiteY90" fmla="*/ 173255 h 2762451"/>
              <a:gd name="connsiteX91" fmla="*/ 1626669 w 2204185"/>
              <a:gd name="connsiteY91" fmla="*/ 154005 h 2762451"/>
              <a:gd name="connsiteX92" fmla="*/ 1491916 w 2204185"/>
              <a:gd name="connsiteY92" fmla="*/ 115504 h 2762451"/>
              <a:gd name="connsiteX93" fmla="*/ 1405288 w 2204185"/>
              <a:gd name="connsiteY93" fmla="*/ 96253 h 2762451"/>
              <a:gd name="connsiteX94" fmla="*/ 1366787 w 2204185"/>
              <a:gd name="connsiteY94" fmla="*/ 86628 h 2762451"/>
              <a:gd name="connsiteX95" fmla="*/ 1337912 w 2204185"/>
              <a:gd name="connsiteY95" fmla="*/ 77002 h 2762451"/>
              <a:gd name="connsiteX96" fmla="*/ 1232034 w 2204185"/>
              <a:gd name="connsiteY96" fmla="*/ 67377 h 2762451"/>
              <a:gd name="connsiteX97" fmla="*/ 1155032 w 2204185"/>
              <a:gd name="connsiteY97" fmla="*/ 57752 h 2762451"/>
              <a:gd name="connsiteX98" fmla="*/ 1049154 w 2204185"/>
              <a:gd name="connsiteY98" fmla="*/ 48127 h 2762451"/>
              <a:gd name="connsiteX99" fmla="*/ 981777 w 2204185"/>
              <a:gd name="connsiteY99" fmla="*/ 38501 h 2762451"/>
              <a:gd name="connsiteX100" fmla="*/ 779646 w 2204185"/>
              <a:gd name="connsiteY100" fmla="*/ 19251 h 2762451"/>
              <a:gd name="connsiteX101" fmla="*/ 731520 w 2204185"/>
              <a:gd name="connsiteY101" fmla="*/ 0 h 276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04185" h="2762451">
                <a:moveTo>
                  <a:pt x="731520" y="0"/>
                </a:moveTo>
                <a:cubicBezTo>
                  <a:pt x="715478" y="3209"/>
                  <a:pt x="697798" y="1870"/>
                  <a:pt x="683394" y="9626"/>
                </a:cubicBezTo>
                <a:cubicBezTo>
                  <a:pt x="655145" y="24837"/>
                  <a:pt x="635089" y="53028"/>
                  <a:pt x="606392" y="67377"/>
                </a:cubicBezTo>
                <a:cubicBezTo>
                  <a:pt x="593558" y="73794"/>
                  <a:pt x="580349" y="79509"/>
                  <a:pt x="567891" y="86628"/>
                </a:cubicBezTo>
                <a:cubicBezTo>
                  <a:pt x="557847" y="92367"/>
                  <a:pt x="549362" y="100705"/>
                  <a:pt x="539015" y="105878"/>
                </a:cubicBezTo>
                <a:cubicBezTo>
                  <a:pt x="523561" y="113605"/>
                  <a:pt x="506342" y="117402"/>
                  <a:pt x="490888" y="125129"/>
                </a:cubicBezTo>
                <a:cubicBezTo>
                  <a:pt x="454931" y="143107"/>
                  <a:pt x="420968" y="164901"/>
                  <a:pt x="385011" y="182880"/>
                </a:cubicBezTo>
                <a:cubicBezTo>
                  <a:pt x="375936" y="187417"/>
                  <a:pt x="365635" y="188943"/>
                  <a:pt x="356135" y="192506"/>
                </a:cubicBezTo>
                <a:cubicBezTo>
                  <a:pt x="339957" y="198573"/>
                  <a:pt x="323462" y="204029"/>
                  <a:pt x="308008" y="211756"/>
                </a:cubicBezTo>
                <a:cubicBezTo>
                  <a:pt x="297661" y="216929"/>
                  <a:pt x="289480" y="225834"/>
                  <a:pt x="279133" y="231007"/>
                </a:cubicBezTo>
                <a:cubicBezTo>
                  <a:pt x="270058" y="235544"/>
                  <a:pt x="259583" y="236635"/>
                  <a:pt x="250257" y="240632"/>
                </a:cubicBezTo>
                <a:cubicBezTo>
                  <a:pt x="216062" y="255287"/>
                  <a:pt x="211881" y="259799"/>
                  <a:pt x="182880" y="279133"/>
                </a:cubicBezTo>
                <a:cubicBezTo>
                  <a:pt x="176463" y="288758"/>
                  <a:pt x="172412" y="300480"/>
                  <a:pt x="163629" y="308009"/>
                </a:cubicBezTo>
                <a:cubicBezTo>
                  <a:pt x="149425" y="320184"/>
                  <a:pt x="130470" y="325660"/>
                  <a:pt x="115503" y="336885"/>
                </a:cubicBezTo>
                <a:cubicBezTo>
                  <a:pt x="104613" y="345052"/>
                  <a:pt x="96252" y="356135"/>
                  <a:pt x="86627" y="365760"/>
                </a:cubicBezTo>
                <a:cubicBezTo>
                  <a:pt x="43589" y="451837"/>
                  <a:pt x="57200" y="415538"/>
                  <a:pt x="38501" y="471638"/>
                </a:cubicBezTo>
                <a:cubicBezTo>
                  <a:pt x="28496" y="541677"/>
                  <a:pt x="25193" y="558025"/>
                  <a:pt x="19251" y="635268"/>
                </a:cubicBezTo>
                <a:cubicBezTo>
                  <a:pt x="15306" y="686551"/>
                  <a:pt x="13046" y="737951"/>
                  <a:pt x="9625" y="789272"/>
                </a:cubicBezTo>
                <a:cubicBezTo>
                  <a:pt x="6629" y="834205"/>
                  <a:pt x="3208" y="879108"/>
                  <a:pt x="0" y="924026"/>
                </a:cubicBezTo>
                <a:cubicBezTo>
                  <a:pt x="3208" y="1209575"/>
                  <a:pt x="3485" y="1495173"/>
                  <a:pt x="9625" y="1780674"/>
                </a:cubicBezTo>
                <a:cubicBezTo>
                  <a:pt x="9909" y="1793900"/>
                  <a:pt x="17503" y="1806062"/>
                  <a:pt x="19251" y="1819175"/>
                </a:cubicBezTo>
                <a:cubicBezTo>
                  <a:pt x="26002" y="1869807"/>
                  <a:pt x="25606" y="1931225"/>
                  <a:pt x="38501" y="1982805"/>
                </a:cubicBezTo>
                <a:cubicBezTo>
                  <a:pt x="43423" y="2002491"/>
                  <a:pt x="53773" y="2020658"/>
                  <a:pt x="57752" y="2040556"/>
                </a:cubicBezTo>
                <a:cubicBezTo>
                  <a:pt x="60960" y="2056598"/>
                  <a:pt x="63828" y="2072712"/>
                  <a:pt x="67377" y="2088682"/>
                </a:cubicBezTo>
                <a:cubicBezTo>
                  <a:pt x="75859" y="2126850"/>
                  <a:pt x="96666" y="2197642"/>
                  <a:pt x="105878" y="2223436"/>
                </a:cubicBezTo>
                <a:cubicBezTo>
                  <a:pt x="110704" y="2236948"/>
                  <a:pt x="120591" y="2248325"/>
                  <a:pt x="125128" y="2261937"/>
                </a:cubicBezTo>
                <a:cubicBezTo>
                  <a:pt x="133495" y="2287037"/>
                  <a:pt x="129703" y="2316925"/>
                  <a:pt x="144379" y="2338939"/>
                </a:cubicBezTo>
                <a:cubicBezTo>
                  <a:pt x="181095" y="2394014"/>
                  <a:pt x="147560" y="2339415"/>
                  <a:pt x="182880" y="2415941"/>
                </a:cubicBezTo>
                <a:cubicBezTo>
                  <a:pt x="194906" y="2441997"/>
                  <a:pt x="214421" y="2465104"/>
                  <a:pt x="221381" y="2492944"/>
                </a:cubicBezTo>
                <a:cubicBezTo>
                  <a:pt x="233812" y="2542668"/>
                  <a:pt x="223668" y="2520438"/>
                  <a:pt x="250257" y="2560320"/>
                </a:cubicBezTo>
                <a:cubicBezTo>
                  <a:pt x="253465" y="2576362"/>
                  <a:pt x="252566" y="2593814"/>
                  <a:pt x="259882" y="2608447"/>
                </a:cubicBezTo>
                <a:cubicBezTo>
                  <a:pt x="265969" y="2620622"/>
                  <a:pt x="280044" y="2626865"/>
                  <a:pt x="288758" y="2637322"/>
                </a:cubicBezTo>
                <a:cubicBezTo>
                  <a:pt x="310954" y="2663958"/>
                  <a:pt x="305246" y="2673982"/>
                  <a:pt x="336884" y="2695074"/>
                </a:cubicBezTo>
                <a:cubicBezTo>
                  <a:pt x="345326" y="2700702"/>
                  <a:pt x="356135" y="2701491"/>
                  <a:pt x="365760" y="2704699"/>
                </a:cubicBezTo>
                <a:cubicBezTo>
                  <a:pt x="375385" y="2714324"/>
                  <a:pt x="382817" y="2726821"/>
                  <a:pt x="394636" y="2733575"/>
                </a:cubicBezTo>
                <a:cubicBezTo>
                  <a:pt x="406122" y="2740138"/>
                  <a:pt x="420417" y="2739566"/>
                  <a:pt x="433137" y="2743200"/>
                </a:cubicBezTo>
                <a:cubicBezTo>
                  <a:pt x="500340" y="2762401"/>
                  <a:pt x="414394" y="2746023"/>
                  <a:pt x="529389" y="2762451"/>
                </a:cubicBezTo>
                <a:cubicBezTo>
                  <a:pt x="583932" y="2759243"/>
                  <a:pt x="638606" y="2757773"/>
                  <a:pt x="693019" y="2752826"/>
                </a:cubicBezTo>
                <a:cubicBezTo>
                  <a:pt x="780504" y="2744873"/>
                  <a:pt x="707385" y="2746102"/>
                  <a:pt x="770021" y="2733575"/>
                </a:cubicBezTo>
                <a:cubicBezTo>
                  <a:pt x="792267" y="2729126"/>
                  <a:pt x="814939" y="2727158"/>
                  <a:pt x="837398" y="2723950"/>
                </a:cubicBezTo>
                <a:lnTo>
                  <a:pt x="924025" y="2695074"/>
                </a:lnTo>
                <a:cubicBezTo>
                  <a:pt x="933650" y="2691866"/>
                  <a:pt x="943481" y="2689217"/>
                  <a:pt x="952901" y="2685449"/>
                </a:cubicBezTo>
                <a:lnTo>
                  <a:pt x="1001027" y="2666198"/>
                </a:lnTo>
                <a:cubicBezTo>
                  <a:pt x="1051700" y="2615525"/>
                  <a:pt x="1004261" y="2652285"/>
                  <a:pt x="1078029" y="2627697"/>
                </a:cubicBezTo>
                <a:cubicBezTo>
                  <a:pt x="1091641" y="2623160"/>
                  <a:pt x="1103209" y="2613776"/>
                  <a:pt x="1116531" y="2608447"/>
                </a:cubicBezTo>
                <a:cubicBezTo>
                  <a:pt x="1135371" y="2600911"/>
                  <a:pt x="1155442" y="2596732"/>
                  <a:pt x="1174282" y="2589196"/>
                </a:cubicBezTo>
                <a:cubicBezTo>
                  <a:pt x="1190324" y="2582779"/>
                  <a:pt x="1206171" y="2575851"/>
                  <a:pt x="1222408" y="2569946"/>
                </a:cubicBezTo>
                <a:cubicBezTo>
                  <a:pt x="1241478" y="2563011"/>
                  <a:pt x="1263276" y="2561951"/>
                  <a:pt x="1280160" y="2550695"/>
                </a:cubicBezTo>
                <a:cubicBezTo>
                  <a:pt x="1315308" y="2527264"/>
                  <a:pt x="1342364" y="2507503"/>
                  <a:pt x="1386038" y="2492944"/>
                </a:cubicBezTo>
                <a:cubicBezTo>
                  <a:pt x="1414977" y="2483297"/>
                  <a:pt x="1418912" y="2484799"/>
                  <a:pt x="1443789" y="2464068"/>
                </a:cubicBezTo>
                <a:cubicBezTo>
                  <a:pt x="1454246" y="2455354"/>
                  <a:pt x="1461920" y="2443549"/>
                  <a:pt x="1472665" y="2435192"/>
                </a:cubicBezTo>
                <a:cubicBezTo>
                  <a:pt x="1490928" y="2420988"/>
                  <a:pt x="1511166" y="2409525"/>
                  <a:pt x="1530417" y="2396691"/>
                </a:cubicBezTo>
                <a:lnTo>
                  <a:pt x="1559293" y="2377440"/>
                </a:lnTo>
                <a:cubicBezTo>
                  <a:pt x="1596367" y="2321829"/>
                  <a:pt x="1557511" y="2372093"/>
                  <a:pt x="1607419" y="2329314"/>
                </a:cubicBezTo>
                <a:cubicBezTo>
                  <a:pt x="1621199" y="2317502"/>
                  <a:pt x="1632261" y="2302765"/>
                  <a:pt x="1645920" y="2290813"/>
                </a:cubicBezTo>
                <a:cubicBezTo>
                  <a:pt x="1657993" y="2280249"/>
                  <a:pt x="1672497" y="2272669"/>
                  <a:pt x="1684421" y="2261937"/>
                </a:cubicBezTo>
                <a:cubicBezTo>
                  <a:pt x="1726625" y="2223954"/>
                  <a:pt x="1741685" y="2207633"/>
                  <a:pt x="1771048" y="2165685"/>
                </a:cubicBezTo>
                <a:cubicBezTo>
                  <a:pt x="1790950" y="2137254"/>
                  <a:pt x="1809549" y="2107933"/>
                  <a:pt x="1828800" y="2079057"/>
                </a:cubicBezTo>
                <a:lnTo>
                  <a:pt x="1848051" y="2050181"/>
                </a:lnTo>
                <a:cubicBezTo>
                  <a:pt x="1872242" y="1977607"/>
                  <a:pt x="1839611" y="2067060"/>
                  <a:pt x="1876926" y="1992430"/>
                </a:cubicBezTo>
                <a:cubicBezTo>
                  <a:pt x="1881463" y="1983355"/>
                  <a:pt x="1882555" y="1972880"/>
                  <a:pt x="1886552" y="1963554"/>
                </a:cubicBezTo>
                <a:cubicBezTo>
                  <a:pt x="1901208" y="1929357"/>
                  <a:pt x="1905718" y="1925180"/>
                  <a:pt x="1925053" y="1896177"/>
                </a:cubicBezTo>
                <a:cubicBezTo>
                  <a:pt x="1956029" y="1803244"/>
                  <a:pt x="1906362" y="1947714"/>
                  <a:pt x="1953928" y="1828800"/>
                </a:cubicBezTo>
                <a:cubicBezTo>
                  <a:pt x="1961464" y="1809960"/>
                  <a:pt x="1966762" y="1790299"/>
                  <a:pt x="1973179" y="1771049"/>
                </a:cubicBezTo>
                <a:cubicBezTo>
                  <a:pt x="1976387" y="1761424"/>
                  <a:pt x="1980343" y="1752016"/>
                  <a:pt x="1982804" y="1742173"/>
                </a:cubicBezTo>
                <a:cubicBezTo>
                  <a:pt x="1986012" y="1729339"/>
                  <a:pt x="1987218" y="1715831"/>
                  <a:pt x="1992429" y="1703672"/>
                </a:cubicBezTo>
                <a:cubicBezTo>
                  <a:pt x="1996986" y="1693039"/>
                  <a:pt x="2005263" y="1684421"/>
                  <a:pt x="2011680" y="1674796"/>
                </a:cubicBezTo>
                <a:cubicBezTo>
                  <a:pt x="2031711" y="1594669"/>
                  <a:pt x="2007320" y="1673889"/>
                  <a:pt x="2040556" y="1607419"/>
                </a:cubicBezTo>
                <a:cubicBezTo>
                  <a:pt x="2080407" y="1527718"/>
                  <a:pt x="2014260" y="1632425"/>
                  <a:pt x="2069432" y="1549668"/>
                </a:cubicBezTo>
                <a:cubicBezTo>
                  <a:pt x="2092340" y="1480941"/>
                  <a:pt x="2077426" y="1508800"/>
                  <a:pt x="2107933" y="1463040"/>
                </a:cubicBezTo>
                <a:cubicBezTo>
                  <a:pt x="2111141" y="1450206"/>
                  <a:pt x="2113757" y="1437210"/>
                  <a:pt x="2117558" y="1424539"/>
                </a:cubicBezTo>
                <a:cubicBezTo>
                  <a:pt x="2117580" y="1424466"/>
                  <a:pt x="2141609" y="1352386"/>
                  <a:pt x="2146434" y="1337912"/>
                </a:cubicBezTo>
                <a:lnTo>
                  <a:pt x="2156059" y="1309036"/>
                </a:lnTo>
                <a:cubicBezTo>
                  <a:pt x="2159267" y="1299411"/>
                  <a:pt x="2163223" y="1290003"/>
                  <a:pt x="2165684" y="1280160"/>
                </a:cubicBezTo>
                <a:cubicBezTo>
                  <a:pt x="2172101" y="1254493"/>
                  <a:pt x="2181193" y="1229349"/>
                  <a:pt x="2184935" y="1203158"/>
                </a:cubicBezTo>
                <a:cubicBezTo>
                  <a:pt x="2196431" y="1122685"/>
                  <a:pt x="2189058" y="1157791"/>
                  <a:pt x="2204185" y="1097280"/>
                </a:cubicBezTo>
                <a:cubicBezTo>
                  <a:pt x="2200977" y="1026695"/>
                  <a:pt x="2202087" y="955781"/>
                  <a:pt x="2194560" y="885525"/>
                </a:cubicBezTo>
                <a:cubicBezTo>
                  <a:pt x="2192398" y="865348"/>
                  <a:pt x="2180230" y="847459"/>
                  <a:pt x="2175309" y="827773"/>
                </a:cubicBezTo>
                <a:cubicBezTo>
                  <a:pt x="2162204" y="775352"/>
                  <a:pt x="2171600" y="801104"/>
                  <a:pt x="2146434" y="750771"/>
                </a:cubicBezTo>
                <a:cubicBezTo>
                  <a:pt x="2133472" y="673003"/>
                  <a:pt x="2142980" y="711535"/>
                  <a:pt x="2117558" y="635268"/>
                </a:cubicBezTo>
                <a:cubicBezTo>
                  <a:pt x="2109703" y="611701"/>
                  <a:pt x="2103551" y="588708"/>
                  <a:pt x="2088682" y="567891"/>
                </a:cubicBezTo>
                <a:cubicBezTo>
                  <a:pt x="2080770" y="556814"/>
                  <a:pt x="2069431" y="548640"/>
                  <a:pt x="2059806" y="539015"/>
                </a:cubicBezTo>
                <a:cubicBezTo>
                  <a:pt x="2034704" y="463707"/>
                  <a:pt x="2072098" y="556194"/>
                  <a:pt x="2021305" y="490889"/>
                </a:cubicBezTo>
                <a:cubicBezTo>
                  <a:pt x="2005424" y="470471"/>
                  <a:pt x="1997638" y="444703"/>
                  <a:pt x="1982804" y="423512"/>
                </a:cubicBezTo>
                <a:cubicBezTo>
                  <a:pt x="1966592" y="400352"/>
                  <a:pt x="1947541" y="390378"/>
                  <a:pt x="1925053" y="375386"/>
                </a:cubicBezTo>
                <a:cubicBezTo>
                  <a:pt x="1918636" y="365761"/>
                  <a:pt x="1913208" y="355397"/>
                  <a:pt x="1905802" y="346510"/>
                </a:cubicBezTo>
                <a:cubicBezTo>
                  <a:pt x="1883458" y="319697"/>
                  <a:pt x="1866750" y="310002"/>
                  <a:pt x="1838425" y="288758"/>
                </a:cubicBezTo>
                <a:cubicBezTo>
                  <a:pt x="1832008" y="279133"/>
                  <a:pt x="1827881" y="267500"/>
                  <a:pt x="1819175" y="259882"/>
                </a:cubicBezTo>
                <a:cubicBezTo>
                  <a:pt x="1801763" y="244647"/>
                  <a:pt x="1780674" y="234215"/>
                  <a:pt x="1761423" y="221381"/>
                </a:cubicBezTo>
                <a:cubicBezTo>
                  <a:pt x="1751798" y="214964"/>
                  <a:pt x="1743521" y="205789"/>
                  <a:pt x="1732547" y="202131"/>
                </a:cubicBezTo>
                <a:cubicBezTo>
                  <a:pt x="1707554" y="193800"/>
                  <a:pt x="1678566" y="184765"/>
                  <a:pt x="1655545" y="173255"/>
                </a:cubicBezTo>
                <a:cubicBezTo>
                  <a:pt x="1645198" y="168082"/>
                  <a:pt x="1637240" y="158703"/>
                  <a:pt x="1626669" y="154005"/>
                </a:cubicBezTo>
                <a:cubicBezTo>
                  <a:pt x="1571030" y="129276"/>
                  <a:pt x="1553124" y="135908"/>
                  <a:pt x="1491916" y="115504"/>
                </a:cubicBezTo>
                <a:cubicBezTo>
                  <a:pt x="1435721" y="96771"/>
                  <a:pt x="1489984" y="113192"/>
                  <a:pt x="1405288" y="96253"/>
                </a:cubicBezTo>
                <a:cubicBezTo>
                  <a:pt x="1392316" y="93659"/>
                  <a:pt x="1379507" y="90262"/>
                  <a:pt x="1366787" y="86628"/>
                </a:cubicBezTo>
                <a:cubicBezTo>
                  <a:pt x="1357032" y="83841"/>
                  <a:pt x="1347956" y="78437"/>
                  <a:pt x="1337912" y="77002"/>
                </a:cubicBezTo>
                <a:cubicBezTo>
                  <a:pt x="1302830" y="71990"/>
                  <a:pt x="1267277" y="71087"/>
                  <a:pt x="1232034" y="67377"/>
                </a:cubicBezTo>
                <a:cubicBezTo>
                  <a:pt x="1206309" y="64669"/>
                  <a:pt x="1180757" y="60460"/>
                  <a:pt x="1155032" y="57752"/>
                </a:cubicBezTo>
                <a:cubicBezTo>
                  <a:pt x="1119789" y="54042"/>
                  <a:pt x="1084375" y="52041"/>
                  <a:pt x="1049154" y="48127"/>
                </a:cubicBezTo>
                <a:cubicBezTo>
                  <a:pt x="1026606" y="45622"/>
                  <a:pt x="1004335" y="40918"/>
                  <a:pt x="981777" y="38501"/>
                </a:cubicBezTo>
                <a:cubicBezTo>
                  <a:pt x="914480" y="31291"/>
                  <a:pt x="846648" y="28822"/>
                  <a:pt x="779646" y="19251"/>
                </a:cubicBezTo>
                <a:lnTo>
                  <a:pt x="731520" y="0"/>
                </a:ln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20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447800"/>
            <a:ext cx="6400800" cy="1477328"/>
          </a:xfrm>
          <a:prstGeom prst="rect">
            <a:avLst/>
          </a:prstGeom>
          <a:noFill/>
        </p:spPr>
        <p:txBody>
          <a:bodyPr wrap="square" rtlCol="0">
            <a:spAutoFit/>
          </a:bodyPr>
          <a:lstStyle/>
          <a:p>
            <a:r>
              <a:rPr lang="en-US" b="1" dirty="0">
                <a:solidFill>
                  <a:srgbClr val="002060"/>
                </a:solidFill>
              </a:rPr>
              <a:t>OK, I’ve squeezed out about as much as I could from this module.  For the weekly quiz, expect some quiz questions similar to these.  However, the ultimate goal is for you to identify specific cell types, which will be the focus of subsequent modules.</a:t>
            </a:r>
          </a:p>
        </p:txBody>
      </p:sp>
    </p:spTree>
    <p:extLst>
      <p:ext uri="{BB962C8B-B14F-4D97-AF65-F5344CB8AC3E}">
        <p14:creationId xmlns:p14="http://schemas.microsoft.com/office/powerpoint/2010/main" val="109867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8"/>
          <p:cNvPicPr>
            <a:picLocks noChangeAspect="1" noChangeArrowheads="1"/>
          </p:cNvPicPr>
          <p:nvPr/>
        </p:nvPicPr>
        <p:blipFill>
          <a:blip r:embed="rId2">
            <a:extLst>
              <a:ext uri="{28A0092B-C50C-407E-A947-70E740481C1C}">
                <a14:useLocalDpi xmlns:a14="http://schemas.microsoft.com/office/drawing/2010/main" val="0"/>
              </a:ext>
            </a:extLst>
          </a:blip>
          <a:srcRect l="35001" t="16000" r="30000" b="54666"/>
          <a:stretch>
            <a:fillRect/>
          </a:stretch>
        </p:blipFill>
        <p:spPr bwMode="auto">
          <a:xfrm>
            <a:off x="3886200" y="2197100"/>
            <a:ext cx="4876800" cy="30654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3"/>
          <p:cNvPicPr>
            <a:picLocks noChangeAspect="1" noChangeArrowheads="1"/>
          </p:cNvPicPr>
          <p:nvPr/>
        </p:nvPicPr>
        <p:blipFill>
          <a:blip r:embed="rId3">
            <a:extLst>
              <a:ext uri="{28A0092B-C50C-407E-A947-70E740481C1C}">
                <a14:useLocalDpi xmlns:a14="http://schemas.microsoft.com/office/drawing/2010/main" val="0"/>
              </a:ext>
            </a:extLst>
          </a:blip>
          <a:srcRect l="41000" t="36000" r="28999" b="30667"/>
          <a:stretch>
            <a:fillRect/>
          </a:stretch>
        </p:blipFill>
        <p:spPr bwMode="auto">
          <a:xfrm>
            <a:off x="457200" y="1600200"/>
            <a:ext cx="41148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103" name="Line 7"/>
          <p:cNvSpPr>
            <a:spLocks noChangeShapeType="1"/>
          </p:cNvSpPr>
          <p:nvPr/>
        </p:nvSpPr>
        <p:spPr bwMode="auto">
          <a:xfrm flipV="1">
            <a:off x="4462463" y="4487863"/>
            <a:ext cx="9906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 name="Rectangle 10"/>
          <p:cNvSpPr>
            <a:spLocks noChangeArrowheads="1"/>
          </p:cNvSpPr>
          <p:nvPr/>
        </p:nvSpPr>
        <p:spPr bwMode="auto">
          <a:xfrm>
            <a:off x="304800" y="877669"/>
            <a:ext cx="8763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b="1" dirty="0" err="1">
                <a:solidFill>
                  <a:srgbClr val="7030A0"/>
                </a:solidFill>
              </a:rPr>
              <a:t>azurophilic</a:t>
            </a:r>
            <a:r>
              <a:rPr lang="en-US" dirty="0">
                <a:solidFill>
                  <a:srgbClr val="7030A0"/>
                </a:solidFill>
              </a:rPr>
              <a:t> (</a:t>
            </a:r>
            <a:r>
              <a:rPr lang="en-US" b="1" dirty="0">
                <a:solidFill>
                  <a:srgbClr val="7030A0"/>
                </a:solidFill>
              </a:rPr>
              <a:t>primary, or nonspecific</a:t>
            </a:r>
            <a:r>
              <a:rPr lang="en-US" dirty="0">
                <a:solidFill>
                  <a:srgbClr val="7030A0"/>
                </a:solidFill>
              </a:rPr>
              <a:t>) </a:t>
            </a:r>
            <a:r>
              <a:rPr lang="en-US" b="1" dirty="0">
                <a:solidFill>
                  <a:srgbClr val="7030A0"/>
                </a:solidFill>
              </a:rPr>
              <a:t>granules</a:t>
            </a:r>
            <a:r>
              <a:rPr lang="en-US" dirty="0">
                <a:solidFill>
                  <a:srgbClr val="7030A0"/>
                </a:solidFill>
              </a:rPr>
              <a:t> </a:t>
            </a:r>
            <a:r>
              <a:rPr lang="en-US" dirty="0"/>
              <a:t>are purple and readily visualized because of their size. These cells have many; some are indicated at the arrows. </a:t>
            </a:r>
          </a:p>
        </p:txBody>
      </p:sp>
      <p:sp>
        <p:nvSpPr>
          <p:cNvPr id="4107" name="Line 11"/>
          <p:cNvSpPr>
            <a:spLocks noChangeShapeType="1"/>
          </p:cNvSpPr>
          <p:nvPr/>
        </p:nvSpPr>
        <p:spPr bwMode="auto">
          <a:xfrm flipV="1">
            <a:off x="1479550" y="3898900"/>
            <a:ext cx="9906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8" name="Line 12"/>
          <p:cNvSpPr>
            <a:spLocks noChangeShapeType="1"/>
          </p:cNvSpPr>
          <p:nvPr/>
        </p:nvSpPr>
        <p:spPr bwMode="auto">
          <a:xfrm flipV="1">
            <a:off x="733425" y="3251200"/>
            <a:ext cx="9906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9" name="Line 13"/>
          <p:cNvSpPr>
            <a:spLocks noChangeShapeType="1"/>
          </p:cNvSpPr>
          <p:nvPr/>
        </p:nvSpPr>
        <p:spPr bwMode="auto">
          <a:xfrm flipH="1">
            <a:off x="6302375" y="1828800"/>
            <a:ext cx="758825" cy="10271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0" name="Rectangle 14"/>
          <p:cNvSpPr>
            <a:spLocks noChangeArrowheads="1"/>
          </p:cNvSpPr>
          <p:nvPr/>
        </p:nvSpPr>
        <p:spPr bwMode="auto">
          <a:xfrm>
            <a:off x="381000" y="5316538"/>
            <a:ext cx="849312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dirty="0"/>
              <a:t>The </a:t>
            </a:r>
            <a:r>
              <a:rPr lang="en-US" dirty="0" err="1"/>
              <a:t>azurophilic</a:t>
            </a:r>
            <a:r>
              <a:rPr lang="en-US" dirty="0"/>
              <a:t> granules are described as nonspecific because their appearance during granulocyte maturation is no help in distinguishing amongst  precursors of the neutrophil, eosinophil, and basophil lineage.  The other three granules (on the following slides) are called specific because their appearance allows one to definitively place the cell in a specific granulocyte lineage.  </a:t>
            </a:r>
          </a:p>
        </p:txBody>
      </p:sp>
      <p:sp>
        <p:nvSpPr>
          <p:cNvPr id="4111" name="Line 15"/>
          <p:cNvSpPr>
            <a:spLocks noChangeShapeType="1"/>
          </p:cNvSpPr>
          <p:nvPr/>
        </p:nvSpPr>
        <p:spPr bwMode="auto">
          <a:xfrm flipH="1">
            <a:off x="6705600" y="2438400"/>
            <a:ext cx="758825" cy="10271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1444607" y="0"/>
            <a:ext cx="6254918"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3300"/>
                </a:solidFill>
                <a:latin typeface="+mn-lt"/>
              </a:rPr>
              <a:t>CYTOPLASMIC GRANULES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ChangeArrowheads="1"/>
          </p:cNvSpPr>
          <p:nvPr/>
        </p:nvSpPr>
        <p:spPr bwMode="auto">
          <a:xfrm>
            <a:off x="555625" y="746125"/>
            <a:ext cx="8283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b="1" dirty="0">
                <a:solidFill>
                  <a:srgbClr val="C00000"/>
                </a:solidFill>
              </a:rPr>
              <a:t>eosinophilic granules</a:t>
            </a:r>
            <a:r>
              <a:rPr lang="en-US" dirty="0">
                <a:solidFill>
                  <a:srgbClr val="C00000"/>
                </a:solidFill>
              </a:rPr>
              <a:t> </a:t>
            </a:r>
            <a:r>
              <a:rPr lang="en-US" dirty="0"/>
              <a:t>are very large, red-pink, and have a glassy appearance. The two cells within the black circles are chock-full of these granules.</a:t>
            </a:r>
          </a:p>
        </p:txBody>
      </p:sp>
      <p:pic>
        <p:nvPicPr>
          <p:cNvPr id="6151" name="Picture 7" descr="1"/>
          <p:cNvPicPr>
            <a:picLocks noChangeAspect="1" noChangeArrowheads="1"/>
          </p:cNvPicPr>
          <p:nvPr/>
        </p:nvPicPr>
        <p:blipFill>
          <a:blip r:embed="rId2">
            <a:extLst>
              <a:ext uri="{28A0092B-C50C-407E-A947-70E740481C1C}">
                <a14:useLocalDpi xmlns:a14="http://schemas.microsoft.com/office/drawing/2010/main" val="0"/>
              </a:ext>
            </a:extLst>
          </a:blip>
          <a:srcRect l="7489" t="26596" r="17628" b="29787"/>
          <a:stretch>
            <a:fillRect/>
          </a:stretch>
        </p:blipFill>
        <p:spPr bwMode="auto">
          <a:xfrm>
            <a:off x="1371600" y="1447800"/>
            <a:ext cx="6248400" cy="51244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44607" y="0"/>
            <a:ext cx="6254918"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3300"/>
                </a:solidFill>
                <a:latin typeface="+mn-lt"/>
              </a:rPr>
              <a:t>CYTOPLASMIC GRANULES</a:t>
            </a:r>
          </a:p>
        </p:txBody>
      </p:sp>
      <p:sp>
        <p:nvSpPr>
          <p:cNvPr id="2" name="Freeform 1"/>
          <p:cNvSpPr/>
          <p:nvPr/>
        </p:nvSpPr>
        <p:spPr>
          <a:xfrm>
            <a:off x="1668780" y="3108538"/>
            <a:ext cx="1751130" cy="1778930"/>
          </a:xfrm>
          <a:custGeom>
            <a:avLst/>
            <a:gdLst>
              <a:gd name="connsiteX0" fmla="*/ 877824 w 1751130"/>
              <a:gd name="connsiteY0" fmla="*/ 9566 h 1778930"/>
              <a:gd name="connsiteX1" fmla="*/ 836676 w 1751130"/>
              <a:gd name="connsiteY1" fmla="*/ 18710 h 1778930"/>
              <a:gd name="connsiteX2" fmla="*/ 822960 w 1751130"/>
              <a:gd name="connsiteY2" fmla="*/ 23282 h 1778930"/>
              <a:gd name="connsiteX3" fmla="*/ 781812 w 1751130"/>
              <a:gd name="connsiteY3" fmla="*/ 27854 h 1778930"/>
              <a:gd name="connsiteX4" fmla="*/ 768096 w 1751130"/>
              <a:gd name="connsiteY4" fmla="*/ 32426 h 1778930"/>
              <a:gd name="connsiteX5" fmla="*/ 694944 w 1751130"/>
              <a:gd name="connsiteY5" fmla="*/ 41570 h 1778930"/>
              <a:gd name="connsiteX6" fmla="*/ 681228 w 1751130"/>
              <a:gd name="connsiteY6" fmla="*/ 46142 h 1778930"/>
              <a:gd name="connsiteX7" fmla="*/ 630936 w 1751130"/>
              <a:gd name="connsiteY7" fmla="*/ 59858 h 1778930"/>
              <a:gd name="connsiteX8" fmla="*/ 612648 w 1751130"/>
              <a:gd name="connsiteY8" fmla="*/ 69002 h 1778930"/>
              <a:gd name="connsiteX9" fmla="*/ 585216 w 1751130"/>
              <a:gd name="connsiteY9" fmla="*/ 78146 h 1778930"/>
              <a:gd name="connsiteX10" fmla="*/ 544068 w 1751130"/>
              <a:gd name="connsiteY10" fmla="*/ 96434 h 1778930"/>
              <a:gd name="connsiteX11" fmla="*/ 530352 w 1751130"/>
              <a:gd name="connsiteY11" fmla="*/ 101006 h 1778930"/>
              <a:gd name="connsiteX12" fmla="*/ 498348 w 1751130"/>
              <a:gd name="connsiteY12" fmla="*/ 119294 h 1778930"/>
              <a:gd name="connsiteX13" fmla="*/ 480060 w 1751130"/>
              <a:gd name="connsiteY13" fmla="*/ 123866 h 1778930"/>
              <a:gd name="connsiteX14" fmla="*/ 452628 w 1751130"/>
              <a:gd name="connsiteY14" fmla="*/ 137582 h 1778930"/>
              <a:gd name="connsiteX15" fmla="*/ 438912 w 1751130"/>
              <a:gd name="connsiteY15" fmla="*/ 146726 h 1778930"/>
              <a:gd name="connsiteX16" fmla="*/ 425196 w 1751130"/>
              <a:gd name="connsiteY16" fmla="*/ 151298 h 1778930"/>
              <a:gd name="connsiteX17" fmla="*/ 411480 w 1751130"/>
              <a:gd name="connsiteY17" fmla="*/ 160442 h 1778930"/>
              <a:gd name="connsiteX18" fmla="*/ 397764 w 1751130"/>
              <a:gd name="connsiteY18" fmla="*/ 165014 h 1778930"/>
              <a:gd name="connsiteX19" fmla="*/ 384048 w 1751130"/>
              <a:gd name="connsiteY19" fmla="*/ 174158 h 1778930"/>
              <a:gd name="connsiteX20" fmla="*/ 370332 w 1751130"/>
              <a:gd name="connsiteY20" fmla="*/ 178730 h 1778930"/>
              <a:gd name="connsiteX21" fmla="*/ 329184 w 1751130"/>
              <a:gd name="connsiteY21" fmla="*/ 210734 h 1778930"/>
              <a:gd name="connsiteX22" fmla="*/ 315468 w 1751130"/>
              <a:gd name="connsiteY22" fmla="*/ 219878 h 1778930"/>
              <a:gd name="connsiteX23" fmla="*/ 297180 w 1751130"/>
              <a:gd name="connsiteY23" fmla="*/ 233594 h 1778930"/>
              <a:gd name="connsiteX24" fmla="*/ 269748 w 1751130"/>
              <a:gd name="connsiteY24" fmla="*/ 256454 h 1778930"/>
              <a:gd name="connsiteX25" fmla="*/ 246888 w 1751130"/>
              <a:gd name="connsiteY25" fmla="*/ 279314 h 1778930"/>
              <a:gd name="connsiteX26" fmla="*/ 219456 w 1751130"/>
              <a:gd name="connsiteY26" fmla="*/ 302174 h 1778930"/>
              <a:gd name="connsiteX27" fmla="*/ 210312 w 1751130"/>
              <a:gd name="connsiteY27" fmla="*/ 315890 h 1778930"/>
              <a:gd name="connsiteX28" fmla="*/ 196596 w 1751130"/>
              <a:gd name="connsiteY28" fmla="*/ 325034 h 1778930"/>
              <a:gd name="connsiteX29" fmla="*/ 192024 w 1751130"/>
              <a:gd name="connsiteY29" fmla="*/ 338750 h 1778930"/>
              <a:gd name="connsiteX30" fmla="*/ 164592 w 1751130"/>
              <a:gd name="connsiteY30" fmla="*/ 361610 h 1778930"/>
              <a:gd name="connsiteX31" fmla="*/ 141732 w 1751130"/>
              <a:gd name="connsiteY31" fmla="*/ 384470 h 1778930"/>
              <a:gd name="connsiteX32" fmla="*/ 123444 w 1751130"/>
              <a:gd name="connsiteY32" fmla="*/ 411902 h 1778930"/>
              <a:gd name="connsiteX33" fmla="*/ 100584 w 1751130"/>
              <a:gd name="connsiteY33" fmla="*/ 439334 h 1778930"/>
              <a:gd name="connsiteX34" fmla="*/ 86868 w 1751130"/>
              <a:gd name="connsiteY34" fmla="*/ 453050 h 1778930"/>
              <a:gd name="connsiteX35" fmla="*/ 77724 w 1751130"/>
              <a:gd name="connsiteY35" fmla="*/ 471338 h 1778930"/>
              <a:gd name="connsiteX36" fmla="*/ 59436 w 1751130"/>
              <a:gd name="connsiteY36" fmla="*/ 498770 h 1778930"/>
              <a:gd name="connsiteX37" fmla="*/ 50292 w 1751130"/>
              <a:gd name="connsiteY37" fmla="*/ 526202 h 1778930"/>
              <a:gd name="connsiteX38" fmla="*/ 32004 w 1751130"/>
              <a:gd name="connsiteY38" fmla="*/ 567350 h 1778930"/>
              <a:gd name="connsiteX39" fmla="*/ 18288 w 1751130"/>
              <a:gd name="connsiteY39" fmla="*/ 613070 h 1778930"/>
              <a:gd name="connsiteX40" fmla="*/ 13716 w 1751130"/>
              <a:gd name="connsiteY40" fmla="*/ 658790 h 1778930"/>
              <a:gd name="connsiteX41" fmla="*/ 9144 w 1751130"/>
              <a:gd name="connsiteY41" fmla="*/ 672506 h 1778930"/>
              <a:gd name="connsiteX42" fmla="*/ 4572 w 1751130"/>
              <a:gd name="connsiteY42" fmla="*/ 750230 h 1778930"/>
              <a:gd name="connsiteX43" fmla="*/ 0 w 1751130"/>
              <a:gd name="connsiteY43" fmla="*/ 805094 h 1778930"/>
              <a:gd name="connsiteX44" fmla="*/ 9144 w 1751130"/>
              <a:gd name="connsiteY44" fmla="*/ 978830 h 1778930"/>
              <a:gd name="connsiteX45" fmla="*/ 13716 w 1751130"/>
              <a:gd name="connsiteY45" fmla="*/ 1006262 h 1778930"/>
              <a:gd name="connsiteX46" fmla="*/ 18288 w 1751130"/>
              <a:gd name="connsiteY46" fmla="*/ 1042838 h 1778930"/>
              <a:gd name="connsiteX47" fmla="*/ 27432 w 1751130"/>
              <a:gd name="connsiteY47" fmla="*/ 1070270 h 1778930"/>
              <a:gd name="connsiteX48" fmla="*/ 41148 w 1751130"/>
              <a:gd name="connsiteY48" fmla="*/ 1125134 h 1778930"/>
              <a:gd name="connsiteX49" fmla="*/ 45720 w 1751130"/>
              <a:gd name="connsiteY49" fmla="*/ 1143422 h 1778930"/>
              <a:gd name="connsiteX50" fmla="*/ 54864 w 1751130"/>
              <a:gd name="connsiteY50" fmla="*/ 1157138 h 1778930"/>
              <a:gd name="connsiteX51" fmla="*/ 68580 w 1751130"/>
              <a:gd name="connsiteY51" fmla="*/ 1216574 h 1778930"/>
              <a:gd name="connsiteX52" fmla="*/ 82296 w 1751130"/>
              <a:gd name="connsiteY52" fmla="*/ 1244006 h 1778930"/>
              <a:gd name="connsiteX53" fmla="*/ 91440 w 1751130"/>
              <a:gd name="connsiteY53" fmla="*/ 1289726 h 1778930"/>
              <a:gd name="connsiteX54" fmla="*/ 100584 w 1751130"/>
              <a:gd name="connsiteY54" fmla="*/ 1317158 h 1778930"/>
              <a:gd name="connsiteX55" fmla="*/ 109728 w 1751130"/>
              <a:gd name="connsiteY55" fmla="*/ 1349162 h 1778930"/>
              <a:gd name="connsiteX56" fmla="*/ 118872 w 1751130"/>
              <a:gd name="connsiteY56" fmla="*/ 1362878 h 1778930"/>
              <a:gd name="connsiteX57" fmla="*/ 128016 w 1751130"/>
              <a:gd name="connsiteY57" fmla="*/ 1390310 h 1778930"/>
              <a:gd name="connsiteX58" fmla="*/ 132588 w 1751130"/>
              <a:gd name="connsiteY58" fmla="*/ 1404026 h 1778930"/>
              <a:gd name="connsiteX59" fmla="*/ 146304 w 1751130"/>
              <a:gd name="connsiteY59" fmla="*/ 1440602 h 1778930"/>
              <a:gd name="connsiteX60" fmla="*/ 164592 w 1751130"/>
              <a:gd name="connsiteY60" fmla="*/ 1472606 h 1778930"/>
              <a:gd name="connsiteX61" fmla="*/ 169164 w 1751130"/>
              <a:gd name="connsiteY61" fmla="*/ 1490894 h 1778930"/>
              <a:gd name="connsiteX62" fmla="*/ 187452 w 1751130"/>
              <a:gd name="connsiteY62" fmla="*/ 1522898 h 1778930"/>
              <a:gd name="connsiteX63" fmla="*/ 201168 w 1751130"/>
              <a:gd name="connsiteY63" fmla="*/ 1545758 h 1778930"/>
              <a:gd name="connsiteX64" fmla="*/ 219456 w 1751130"/>
              <a:gd name="connsiteY64" fmla="*/ 1573190 h 1778930"/>
              <a:gd name="connsiteX65" fmla="*/ 233172 w 1751130"/>
              <a:gd name="connsiteY65" fmla="*/ 1586906 h 1778930"/>
              <a:gd name="connsiteX66" fmla="*/ 256032 w 1751130"/>
              <a:gd name="connsiteY66" fmla="*/ 1605194 h 1778930"/>
              <a:gd name="connsiteX67" fmla="*/ 260604 w 1751130"/>
              <a:gd name="connsiteY67" fmla="*/ 1618910 h 1778930"/>
              <a:gd name="connsiteX68" fmla="*/ 292608 w 1751130"/>
              <a:gd name="connsiteY68" fmla="*/ 1637198 h 1778930"/>
              <a:gd name="connsiteX69" fmla="*/ 310896 w 1751130"/>
              <a:gd name="connsiteY69" fmla="*/ 1650914 h 1778930"/>
              <a:gd name="connsiteX70" fmla="*/ 342900 w 1751130"/>
              <a:gd name="connsiteY70" fmla="*/ 1673774 h 1778930"/>
              <a:gd name="connsiteX71" fmla="*/ 370332 w 1751130"/>
              <a:gd name="connsiteY71" fmla="*/ 1692062 h 1778930"/>
              <a:gd name="connsiteX72" fmla="*/ 402336 w 1751130"/>
              <a:gd name="connsiteY72" fmla="*/ 1705778 h 1778930"/>
              <a:gd name="connsiteX73" fmla="*/ 416052 w 1751130"/>
              <a:gd name="connsiteY73" fmla="*/ 1710350 h 1778930"/>
              <a:gd name="connsiteX74" fmla="*/ 429768 w 1751130"/>
              <a:gd name="connsiteY74" fmla="*/ 1719494 h 1778930"/>
              <a:gd name="connsiteX75" fmla="*/ 457200 w 1751130"/>
              <a:gd name="connsiteY75" fmla="*/ 1728638 h 1778930"/>
              <a:gd name="connsiteX76" fmla="*/ 484632 w 1751130"/>
              <a:gd name="connsiteY76" fmla="*/ 1742354 h 1778930"/>
              <a:gd name="connsiteX77" fmla="*/ 502920 w 1751130"/>
              <a:gd name="connsiteY77" fmla="*/ 1751498 h 1778930"/>
              <a:gd name="connsiteX78" fmla="*/ 525780 w 1751130"/>
              <a:gd name="connsiteY78" fmla="*/ 1756070 h 1778930"/>
              <a:gd name="connsiteX79" fmla="*/ 617220 w 1751130"/>
              <a:gd name="connsiteY79" fmla="*/ 1769786 h 1778930"/>
              <a:gd name="connsiteX80" fmla="*/ 640080 w 1751130"/>
              <a:gd name="connsiteY80" fmla="*/ 1774358 h 1778930"/>
              <a:gd name="connsiteX81" fmla="*/ 745236 w 1751130"/>
              <a:gd name="connsiteY81" fmla="*/ 1778930 h 1778930"/>
              <a:gd name="connsiteX82" fmla="*/ 918972 w 1751130"/>
              <a:gd name="connsiteY82" fmla="*/ 1765214 h 1778930"/>
              <a:gd name="connsiteX83" fmla="*/ 941832 w 1751130"/>
              <a:gd name="connsiteY83" fmla="*/ 1760642 h 1778930"/>
              <a:gd name="connsiteX84" fmla="*/ 982980 w 1751130"/>
              <a:gd name="connsiteY84" fmla="*/ 1746926 h 1778930"/>
              <a:gd name="connsiteX85" fmla="*/ 996696 w 1751130"/>
              <a:gd name="connsiteY85" fmla="*/ 1742354 h 1778930"/>
              <a:gd name="connsiteX86" fmla="*/ 1037844 w 1751130"/>
              <a:gd name="connsiteY86" fmla="*/ 1733210 h 1778930"/>
              <a:gd name="connsiteX87" fmla="*/ 1051560 w 1751130"/>
              <a:gd name="connsiteY87" fmla="*/ 1724066 h 1778930"/>
              <a:gd name="connsiteX88" fmla="*/ 1083564 w 1751130"/>
              <a:gd name="connsiteY88" fmla="*/ 1714922 h 1778930"/>
              <a:gd name="connsiteX89" fmla="*/ 1110996 w 1751130"/>
              <a:gd name="connsiteY89" fmla="*/ 1696634 h 1778930"/>
              <a:gd name="connsiteX90" fmla="*/ 1124712 w 1751130"/>
              <a:gd name="connsiteY90" fmla="*/ 1687490 h 1778930"/>
              <a:gd name="connsiteX91" fmla="*/ 1152144 w 1751130"/>
              <a:gd name="connsiteY91" fmla="*/ 1664630 h 1778930"/>
              <a:gd name="connsiteX92" fmla="*/ 1165860 w 1751130"/>
              <a:gd name="connsiteY92" fmla="*/ 1660058 h 1778930"/>
              <a:gd name="connsiteX93" fmla="*/ 1193292 w 1751130"/>
              <a:gd name="connsiteY93" fmla="*/ 1641770 h 1778930"/>
              <a:gd name="connsiteX94" fmla="*/ 1207008 w 1751130"/>
              <a:gd name="connsiteY94" fmla="*/ 1632626 h 1778930"/>
              <a:gd name="connsiteX95" fmla="*/ 1216152 w 1751130"/>
              <a:gd name="connsiteY95" fmla="*/ 1618910 h 1778930"/>
              <a:gd name="connsiteX96" fmla="*/ 1252728 w 1751130"/>
              <a:gd name="connsiteY96" fmla="*/ 1600622 h 1778930"/>
              <a:gd name="connsiteX97" fmla="*/ 1280160 w 1751130"/>
              <a:gd name="connsiteY97" fmla="*/ 1577762 h 1778930"/>
              <a:gd name="connsiteX98" fmla="*/ 1293876 w 1751130"/>
              <a:gd name="connsiteY98" fmla="*/ 1573190 h 1778930"/>
              <a:gd name="connsiteX99" fmla="*/ 1325880 w 1751130"/>
              <a:gd name="connsiteY99" fmla="*/ 1545758 h 1778930"/>
              <a:gd name="connsiteX100" fmla="*/ 1357884 w 1751130"/>
              <a:gd name="connsiteY100" fmla="*/ 1527470 h 1778930"/>
              <a:gd name="connsiteX101" fmla="*/ 1389888 w 1751130"/>
              <a:gd name="connsiteY101" fmla="*/ 1500038 h 1778930"/>
              <a:gd name="connsiteX102" fmla="*/ 1412748 w 1751130"/>
              <a:gd name="connsiteY102" fmla="*/ 1472606 h 1778930"/>
              <a:gd name="connsiteX103" fmla="*/ 1440180 w 1751130"/>
              <a:gd name="connsiteY103" fmla="*/ 1454318 h 1778930"/>
              <a:gd name="connsiteX104" fmla="*/ 1449324 w 1751130"/>
              <a:gd name="connsiteY104" fmla="*/ 1436030 h 1778930"/>
              <a:gd name="connsiteX105" fmla="*/ 1463040 w 1751130"/>
              <a:gd name="connsiteY105" fmla="*/ 1431458 h 1778930"/>
              <a:gd name="connsiteX106" fmla="*/ 1467612 w 1751130"/>
              <a:gd name="connsiteY106" fmla="*/ 1417742 h 1778930"/>
              <a:gd name="connsiteX107" fmla="*/ 1495044 w 1751130"/>
              <a:gd name="connsiteY107" fmla="*/ 1390310 h 1778930"/>
              <a:gd name="connsiteX108" fmla="*/ 1522476 w 1751130"/>
              <a:gd name="connsiteY108" fmla="*/ 1358306 h 1778930"/>
              <a:gd name="connsiteX109" fmla="*/ 1536192 w 1751130"/>
              <a:gd name="connsiteY109" fmla="*/ 1344590 h 1778930"/>
              <a:gd name="connsiteX110" fmla="*/ 1554480 w 1751130"/>
              <a:gd name="connsiteY110" fmla="*/ 1317158 h 1778930"/>
              <a:gd name="connsiteX111" fmla="*/ 1572768 w 1751130"/>
              <a:gd name="connsiteY111" fmla="*/ 1289726 h 1778930"/>
              <a:gd name="connsiteX112" fmla="*/ 1581912 w 1751130"/>
              <a:gd name="connsiteY112" fmla="*/ 1276010 h 1778930"/>
              <a:gd name="connsiteX113" fmla="*/ 1591056 w 1751130"/>
              <a:gd name="connsiteY113" fmla="*/ 1262294 h 1778930"/>
              <a:gd name="connsiteX114" fmla="*/ 1604772 w 1751130"/>
              <a:gd name="connsiteY114" fmla="*/ 1234862 h 1778930"/>
              <a:gd name="connsiteX115" fmla="*/ 1627632 w 1751130"/>
              <a:gd name="connsiteY115" fmla="*/ 1193714 h 1778930"/>
              <a:gd name="connsiteX116" fmla="*/ 1632204 w 1751130"/>
              <a:gd name="connsiteY116" fmla="*/ 1166282 h 1778930"/>
              <a:gd name="connsiteX117" fmla="*/ 1641348 w 1751130"/>
              <a:gd name="connsiteY117" fmla="*/ 1134278 h 1778930"/>
              <a:gd name="connsiteX118" fmla="*/ 1655064 w 1751130"/>
              <a:gd name="connsiteY118" fmla="*/ 1088558 h 1778930"/>
              <a:gd name="connsiteX119" fmla="*/ 1668780 w 1751130"/>
              <a:gd name="connsiteY119" fmla="*/ 1074842 h 1778930"/>
              <a:gd name="connsiteX120" fmla="*/ 1673352 w 1751130"/>
              <a:gd name="connsiteY120" fmla="*/ 1061126 h 1778930"/>
              <a:gd name="connsiteX121" fmla="*/ 1677924 w 1751130"/>
              <a:gd name="connsiteY121" fmla="*/ 1042838 h 1778930"/>
              <a:gd name="connsiteX122" fmla="*/ 1687068 w 1751130"/>
              <a:gd name="connsiteY122" fmla="*/ 1019978 h 1778930"/>
              <a:gd name="connsiteX123" fmla="*/ 1696212 w 1751130"/>
              <a:gd name="connsiteY123" fmla="*/ 992546 h 1778930"/>
              <a:gd name="connsiteX124" fmla="*/ 1714500 w 1751130"/>
              <a:gd name="connsiteY124" fmla="*/ 946826 h 1778930"/>
              <a:gd name="connsiteX125" fmla="*/ 1719072 w 1751130"/>
              <a:gd name="connsiteY125" fmla="*/ 923966 h 1778930"/>
              <a:gd name="connsiteX126" fmla="*/ 1732788 w 1751130"/>
              <a:gd name="connsiteY126" fmla="*/ 878246 h 1778930"/>
              <a:gd name="connsiteX127" fmla="*/ 1741932 w 1751130"/>
              <a:gd name="connsiteY127" fmla="*/ 827954 h 1778930"/>
              <a:gd name="connsiteX128" fmla="*/ 1746504 w 1751130"/>
              <a:gd name="connsiteY128" fmla="*/ 686222 h 1778930"/>
              <a:gd name="connsiteX129" fmla="*/ 1741932 w 1751130"/>
              <a:gd name="connsiteY129" fmla="*/ 672506 h 1778930"/>
              <a:gd name="connsiteX130" fmla="*/ 1728216 w 1751130"/>
              <a:gd name="connsiteY130" fmla="*/ 640502 h 1778930"/>
              <a:gd name="connsiteX131" fmla="*/ 1719072 w 1751130"/>
              <a:gd name="connsiteY131" fmla="*/ 599354 h 1778930"/>
              <a:gd name="connsiteX132" fmla="*/ 1714500 w 1751130"/>
              <a:gd name="connsiteY132" fmla="*/ 576494 h 1778930"/>
              <a:gd name="connsiteX133" fmla="*/ 1705356 w 1751130"/>
              <a:gd name="connsiteY133" fmla="*/ 549062 h 1778930"/>
              <a:gd name="connsiteX134" fmla="*/ 1700784 w 1751130"/>
              <a:gd name="connsiteY134" fmla="*/ 530774 h 1778930"/>
              <a:gd name="connsiteX135" fmla="*/ 1691640 w 1751130"/>
              <a:gd name="connsiteY135" fmla="*/ 517058 h 1778930"/>
              <a:gd name="connsiteX136" fmla="*/ 1682496 w 1751130"/>
              <a:gd name="connsiteY136" fmla="*/ 489626 h 1778930"/>
              <a:gd name="connsiteX137" fmla="*/ 1664208 w 1751130"/>
              <a:gd name="connsiteY137" fmla="*/ 462194 h 1778930"/>
              <a:gd name="connsiteX138" fmla="*/ 1650492 w 1751130"/>
              <a:gd name="connsiteY138" fmla="*/ 443906 h 1778930"/>
              <a:gd name="connsiteX139" fmla="*/ 1632204 w 1751130"/>
              <a:gd name="connsiteY139" fmla="*/ 416474 h 1778930"/>
              <a:gd name="connsiteX140" fmla="*/ 1618488 w 1751130"/>
              <a:gd name="connsiteY140" fmla="*/ 398186 h 1778930"/>
              <a:gd name="connsiteX141" fmla="*/ 1600200 w 1751130"/>
              <a:gd name="connsiteY141" fmla="*/ 370754 h 1778930"/>
              <a:gd name="connsiteX142" fmla="*/ 1591056 w 1751130"/>
              <a:gd name="connsiteY142" fmla="*/ 357038 h 1778930"/>
              <a:gd name="connsiteX143" fmla="*/ 1563624 w 1751130"/>
              <a:gd name="connsiteY143" fmla="*/ 329606 h 1778930"/>
              <a:gd name="connsiteX144" fmla="*/ 1549908 w 1751130"/>
              <a:gd name="connsiteY144" fmla="*/ 306746 h 1778930"/>
              <a:gd name="connsiteX145" fmla="*/ 1522476 w 1751130"/>
              <a:gd name="connsiteY145" fmla="*/ 279314 h 1778930"/>
              <a:gd name="connsiteX146" fmla="*/ 1513332 w 1751130"/>
              <a:gd name="connsiteY146" fmla="*/ 265598 h 1778930"/>
              <a:gd name="connsiteX147" fmla="*/ 1485900 w 1751130"/>
              <a:gd name="connsiteY147" fmla="*/ 238166 h 1778930"/>
              <a:gd name="connsiteX148" fmla="*/ 1472184 w 1751130"/>
              <a:gd name="connsiteY148" fmla="*/ 224450 h 1778930"/>
              <a:gd name="connsiteX149" fmla="*/ 1431036 w 1751130"/>
              <a:gd name="connsiteY149" fmla="*/ 183302 h 1778930"/>
              <a:gd name="connsiteX150" fmla="*/ 1389888 w 1751130"/>
              <a:gd name="connsiteY150" fmla="*/ 151298 h 1778930"/>
              <a:gd name="connsiteX151" fmla="*/ 1376172 w 1751130"/>
              <a:gd name="connsiteY151" fmla="*/ 146726 h 1778930"/>
              <a:gd name="connsiteX152" fmla="*/ 1344168 w 1751130"/>
              <a:gd name="connsiteY152" fmla="*/ 128438 h 1778930"/>
              <a:gd name="connsiteX153" fmla="*/ 1330452 w 1751130"/>
              <a:gd name="connsiteY153" fmla="*/ 119294 h 1778930"/>
              <a:gd name="connsiteX154" fmla="*/ 1303020 w 1751130"/>
              <a:gd name="connsiteY154" fmla="*/ 110150 h 1778930"/>
              <a:gd name="connsiteX155" fmla="*/ 1289304 w 1751130"/>
              <a:gd name="connsiteY155" fmla="*/ 105578 h 1778930"/>
              <a:gd name="connsiteX156" fmla="*/ 1257300 w 1751130"/>
              <a:gd name="connsiteY156" fmla="*/ 87290 h 1778930"/>
              <a:gd name="connsiteX157" fmla="*/ 1216152 w 1751130"/>
              <a:gd name="connsiteY157" fmla="*/ 78146 h 1778930"/>
              <a:gd name="connsiteX158" fmla="*/ 1184148 w 1751130"/>
              <a:gd name="connsiteY158" fmla="*/ 59858 h 1778930"/>
              <a:gd name="connsiteX159" fmla="*/ 1165860 w 1751130"/>
              <a:gd name="connsiteY159" fmla="*/ 55286 h 1778930"/>
              <a:gd name="connsiteX160" fmla="*/ 1152144 w 1751130"/>
              <a:gd name="connsiteY160" fmla="*/ 50714 h 1778930"/>
              <a:gd name="connsiteX161" fmla="*/ 1133856 w 1751130"/>
              <a:gd name="connsiteY161" fmla="*/ 46142 h 1778930"/>
              <a:gd name="connsiteX162" fmla="*/ 1106424 w 1751130"/>
              <a:gd name="connsiteY162" fmla="*/ 36998 h 1778930"/>
              <a:gd name="connsiteX163" fmla="*/ 1083564 w 1751130"/>
              <a:gd name="connsiteY163" fmla="*/ 32426 h 1778930"/>
              <a:gd name="connsiteX164" fmla="*/ 1069848 w 1751130"/>
              <a:gd name="connsiteY164" fmla="*/ 27854 h 1778930"/>
              <a:gd name="connsiteX165" fmla="*/ 996696 w 1751130"/>
              <a:gd name="connsiteY165" fmla="*/ 18710 h 1778930"/>
              <a:gd name="connsiteX166" fmla="*/ 905256 w 1751130"/>
              <a:gd name="connsiteY166" fmla="*/ 9566 h 1778930"/>
              <a:gd name="connsiteX167" fmla="*/ 859536 w 1751130"/>
              <a:gd name="connsiteY167" fmla="*/ 422 h 1778930"/>
              <a:gd name="connsiteX168" fmla="*/ 813816 w 1751130"/>
              <a:gd name="connsiteY168" fmla="*/ 422 h 177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751130" h="1778930">
                <a:moveTo>
                  <a:pt x="877824" y="9566"/>
                </a:moveTo>
                <a:cubicBezTo>
                  <a:pt x="862111" y="12709"/>
                  <a:pt x="851742" y="14406"/>
                  <a:pt x="836676" y="18710"/>
                </a:cubicBezTo>
                <a:cubicBezTo>
                  <a:pt x="832042" y="20034"/>
                  <a:pt x="827714" y="22490"/>
                  <a:pt x="822960" y="23282"/>
                </a:cubicBezTo>
                <a:cubicBezTo>
                  <a:pt x="809347" y="25551"/>
                  <a:pt x="795528" y="26330"/>
                  <a:pt x="781812" y="27854"/>
                </a:cubicBezTo>
                <a:cubicBezTo>
                  <a:pt x="777240" y="29378"/>
                  <a:pt x="772801" y="31381"/>
                  <a:pt x="768096" y="32426"/>
                </a:cubicBezTo>
                <a:cubicBezTo>
                  <a:pt x="744893" y="37582"/>
                  <a:pt x="717941" y="39270"/>
                  <a:pt x="694944" y="41570"/>
                </a:cubicBezTo>
                <a:cubicBezTo>
                  <a:pt x="690372" y="43094"/>
                  <a:pt x="685877" y="44874"/>
                  <a:pt x="681228" y="46142"/>
                </a:cubicBezTo>
                <a:cubicBezTo>
                  <a:pt x="674818" y="47890"/>
                  <a:pt x="643213" y="54596"/>
                  <a:pt x="630936" y="59858"/>
                </a:cubicBezTo>
                <a:cubicBezTo>
                  <a:pt x="624672" y="62543"/>
                  <a:pt x="618976" y="66471"/>
                  <a:pt x="612648" y="69002"/>
                </a:cubicBezTo>
                <a:cubicBezTo>
                  <a:pt x="603699" y="72582"/>
                  <a:pt x="593837" y="73835"/>
                  <a:pt x="585216" y="78146"/>
                </a:cubicBezTo>
                <a:cubicBezTo>
                  <a:pt x="564435" y="88536"/>
                  <a:pt x="567418" y="87678"/>
                  <a:pt x="544068" y="96434"/>
                </a:cubicBezTo>
                <a:cubicBezTo>
                  <a:pt x="539556" y="98126"/>
                  <a:pt x="534663" y="98851"/>
                  <a:pt x="530352" y="101006"/>
                </a:cubicBezTo>
                <a:cubicBezTo>
                  <a:pt x="503823" y="114271"/>
                  <a:pt x="530410" y="107271"/>
                  <a:pt x="498348" y="119294"/>
                </a:cubicBezTo>
                <a:cubicBezTo>
                  <a:pt x="492464" y="121500"/>
                  <a:pt x="486156" y="122342"/>
                  <a:pt x="480060" y="123866"/>
                </a:cubicBezTo>
                <a:cubicBezTo>
                  <a:pt x="440752" y="150071"/>
                  <a:pt x="490486" y="118653"/>
                  <a:pt x="452628" y="137582"/>
                </a:cubicBezTo>
                <a:cubicBezTo>
                  <a:pt x="447713" y="140039"/>
                  <a:pt x="443827" y="144269"/>
                  <a:pt x="438912" y="146726"/>
                </a:cubicBezTo>
                <a:cubicBezTo>
                  <a:pt x="434601" y="148881"/>
                  <a:pt x="429507" y="149143"/>
                  <a:pt x="425196" y="151298"/>
                </a:cubicBezTo>
                <a:cubicBezTo>
                  <a:pt x="420281" y="153755"/>
                  <a:pt x="416395" y="157985"/>
                  <a:pt x="411480" y="160442"/>
                </a:cubicBezTo>
                <a:cubicBezTo>
                  <a:pt x="407169" y="162597"/>
                  <a:pt x="402075" y="162859"/>
                  <a:pt x="397764" y="165014"/>
                </a:cubicBezTo>
                <a:cubicBezTo>
                  <a:pt x="392849" y="167471"/>
                  <a:pt x="388963" y="171701"/>
                  <a:pt x="384048" y="174158"/>
                </a:cubicBezTo>
                <a:cubicBezTo>
                  <a:pt x="379737" y="176313"/>
                  <a:pt x="374545" y="176390"/>
                  <a:pt x="370332" y="178730"/>
                </a:cubicBezTo>
                <a:cubicBezTo>
                  <a:pt x="328732" y="201841"/>
                  <a:pt x="355841" y="188520"/>
                  <a:pt x="329184" y="210734"/>
                </a:cubicBezTo>
                <a:cubicBezTo>
                  <a:pt x="324963" y="214252"/>
                  <a:pt x="319939" y="216684"/>
                  <a:pt x="315468" y="219878"/>
                </a:cubicBezTo>
                <a:cubicBezTo>
                  <a:pt x="309267" y="224307"/>
                  <a:pt x="302966" y="228635"/>
                  <a:pt x="297180" y="233594"/>
                </a:cubicBezTo>
                <a:cubicBezTo>
                  <a:pt x="266377" y="259996"/>
                  <a:pt x="300063" y="236244"/>
                  <a:pt x="269748" y="256454"/>
                </a:cubicBezTo>
                <a:cubicBezTo>
                  <a:pt x="252984" y="281600"/>
                  <a:pt x="269748" y="260264"/>
                  <a:pt x="246888" y="279314"/>
                </a:cubicBezTo>
                <a:cubicBezTo>
                  <a:pt x="211685" y="308650"/>
                  <a:pt x="253510" y="279471"/>
                  <a:pt x="219456" y="302174"/>
                </a:cubicBezTo>
                <a:cubicBezTo>
                  <a:pt x="216408" y="306746"/>
                  <a:pt x="214197" y="312005"/>
                  <a:pt x="210312" y="315890"/>
                </a:cubicBezTo>
                <a:cubicBezTo>
                  <a:pt x="206427" y="319775"/>
                  <a:pt x="200029" y="320743"/>
                  <a:pt x="196596" y="325034"/>
                </a:cubicBezTo>
                <a:cubicBezTo>
                  <a:pt x="193585" y="328797"/>
                  <a:pt x="194697" y="334740"/>
                  <a:pt x="192024" y="338750"/>
                </a:cubicBezTo>
                <a:cubicBezTo>
                  <a:pt x="184983" y="349311"/>
                  <a:pt x="174713" y="354863"/>
                  <a:pt x="164592" y="361610"/>
                </a:cubicBezTo>
                <a:cubicBezTo>
                  <a:pt x="128016" y="416474"/>
                  <a:pt x="184404" y="335702"/>
                  <a:pt x="141732" y="384470"/>
                </a:cubicBezTo>
                <a:cubicBezTo>
                  <a:pt x="134495" y="392741"/>
                  <a:pt x="131215" y="404131"/>
                  <a:pt x="123444" y="411902"/>
                </a:cubicBezTo>
                <a:cubicBezTo>
                  <a:pt x="83373" y="451973"/>
                  <a:pt x="132410" y="401142"/>
                  <a:pt x="100584" y="439334"/>
                </a:cubicBezTo>
                <a:cubicBezTo>
                  <a:pt x="96445" y="444301"/>
                  <a:pt x="90626" y="447789"/>
                  <a:pt x="86868" y="453050"/>
                </a:cubicBezTo>
                <a:cubicBezTo>
                  <a:pt x="82907" y="458596"/>
                  <a:pt x="81231" y="465494"/>
                  <a:pt x="77724" y="471338"/>
                </a:cubicBezTo>
                <a:cubicBezTo>
                  <a:pt x="72070" y="480762"/>
                  <a:pt x="62911" y="488344"/>
                  <a:pt x="59436" y="498770"/>
                </a:cubicBezTo>
                <a:cubicBezTo>
                  <a:pt x="56388" y="507914"/>
                  <a:pt x="55639" y="518182"/>
                  <a:pt x="50292" y="526202"/>
                </a:cubicBezTo>
                <a:cubicBezTo>
                  <a:pt x="35801" y="547938"/>
                  <a:pt x="42886" y="534705"/>
                  <a:pt x="32004" y="567350"/>
                </a:cubicBezTo>
                <a:cubicBezTo>
                  <a:pt x="20873" y="600743"/>
                  <a:pt x="25198" y="585431"/>
                  <a:pt x="18288" y="613070"/>
                </a:cubicBezTo>
                <a:cubicBezTo>
                  <a:pt x="16764" y="628310"/>
                  <a:pt x="16045" y="643652"/>
                  <a:pt x="13716" y="658790"/>
                </a:cubicBezTo>
                <a:cubicBezTo>
                  <a:pt x="12983" y="663553"/>
                  <a:pt x="9624" y="667711"/>
                  <a:pt x="9144" y="672506"/>
                </a:cubicBezTo>
                <a:cubicBezTo>
                  <a:pt x="6562" y="698330"/>
                  <a:pt x="6358" y="724339"/>
                  <a:pt x="4572" y="750230"/>
                </a:cubicBezTo>
                <a:cubicBezTo>
                  <a:pt x="3309" y="768538"/>
                  <a:pt x="1524" y="786806"/>
                  <a:pt x="0" y="805094"/>
                </a:cubicBezTo>
                <a:cubicBezTo>
                  <a:pt x="1760" y="845574"/>
                  <a:pt x="4724" y="932423"/>
                  <a:pt x="9144" y="978830"/>
                </a:cubicBezTo>
                <a:cubicBezTo>
                  <a:pt x="10023" y="988058"/>
                  <a:pt x="12405" y="997085"/>
                  <a:pt x="13716" y="1006262"/>
                </a:cubicBezTo>
                <a:cubicBezTo>
                  <a:pt x="15454" y="1018425"/>
                  <a:pt x="15714" y="1030824"/>
                  <a:pt x="18288" y="1042838"/>
                </a:cubicBezTo>
                <a:cubicBezTo>
                  <a:pt x="20308" y="1052263"/>
                  <a:pt x="25542" y="1060819"/>
                  <a:pt x="27432" y="1070270"/>
                </a:cubicBezTo>
                <a:cubicBezTo>
                  <a:pt x="35167" y="1108947"/>
                  <a:pt x="28459" y="1078609"/>
                  <a:pt x="41148" y="1125134"/>
                </a:cubicBezTo>
                <a:cubicBezTo>
                  <a:pt x="42801" y="1131196"/>
                  <a:pt x="43245" y="1137646"/>
                  <a:pt x="45720" y="1143422"/>
                </a:cubicBezTo>
                <a:cubicBezTo>
                  <a:pt x="47885" y="1148473"/>
                  <a:pt x="51816" y="1152566"/>
                  <a:pt x="54864" y="1157138"/>
                </a:cubicBezTo>
                <a:cubicBezTo>
                  <a:pt x="58583" y="1183173"/>
                  <a:pt x="58010" y="1192792"/>
                  <a:pt x="68580" y="1216574"/>
                </a:cubicBezTo>
                <a:cubicBezTo>
                  <a:pt x="79540" y="1241235"/>
                  <a:pt x="76738" y="1218995"/>
                  <a:pt x="82296" y="1244006"/>
                </a:cubicBezTo>
                <a:cubicBezTo>
                  <a:pt x="89358" y="1275784"/>
                  <a:pt x="83632" y="1263700"/>
                  <a:pt x="91440" y="1289726"/>
                </a:cubicBezTo>
                <a:cubicBezTo>
                  <a:pt x="94210" y="1298958"/>
                  <a:pt x="98246" y="1307807"/>
                  <a:pt x="100584" y="1317158"/>
                </a:cubicBezTo>
                <a:cubicBezTo>
                  <a:pt x="102049" y="1323018"/>
                  <a:pt x="106448" y="1342603"/>
                  <a:pt x="109728" y="1349162"/>
                </a:cubicBezTo>
                <a:cubicBezTo>
                  <a:pt x="112185" y="1354077"/>
                  <a:pt x="116640" y="1357857"/>
                  <a:pt x="118872" y="1362878"/>
                </a:cubicBezTo>
                <a:cubicBezTo>
                  <a:pt x="122787" y="1371686"/>
                  <a:pt x="124968" y="1381166"/>
                  <a:pt x="128016" y="1390310"/>
                </a:cubicBezTo>
                <a:cubicBezTo>
                  <a:pt x="129540" y="1394882"/>
                  <a:pt x="130433" y="1399715"/>
                  <a:pt x="132588" y="1404026"/>
                </a:cubicBezTo>
                <a:cubicBezTo>
                  <a:pt x="158046" y="1454942"/>
                  <a:pt x="127629" y="1390802"/>
                  <a:pt x="146304" y="1440602"/>
                </a:cubicBezTo>
                <a:cubicBezTo>
                  <a:pt x="151276" y="1453861"/>
                  <a:pt x="157012" y="1461236"/>
                  <a:pt x="164592" y="1472606"/>
                </a:cubicBezTo>
                <a:cubicBezTo>
                  <a:pt x="166116" y="1478702"/>
                  <a:pt x="166958" y="1485010"/>
                  <a:pt x="169164" y="1490894"/>
                </a:cubicBezTo>
                <a:cubicBezTo>
                  <a:pt x="175017" y="1506503"/>
                  <a:pt x="179162" y="1509633"/>
                  <a:pt x="187452" y="1522898"/>
                </a:cubicBezTo>
                <a:cubicBezTo>
                  <a:pt x="192162" y="1530434"/>
                  <a:pt x="196397" y="1538261"/>
                  <a:pt x="201168" y="1545758"/>
                </a:cubicBezTo>
                <a:cubicBezTo>
                  <a:pt x="207068" y="1555030"/>
                  <a:pt x="211685" y="1565419"/>
                  <a:pt x="219456" y="1573190"/>
                </a:cubicBezTo>
                <a:cubicBezTo>
                  <a:pt x="224028" y="1577762"/>
                  <a:pt x="229033" y="1581939"/>
                  <a:pt x="233172" y="1586906"/>
                </a:cubicBezTo>
                <a:cubicBezTo>
                  <a:pt x="249080" y="1605995"/>
                  <a:pt x="233515" y="1597688"/>
                  <a:pt x="256032" y="1605194"/>
                </a:cubicBezTo>
                <a:cubicBezTo>
                  <a:pt x="257556" y="1609766"/>
                  <a:pt x="257593" y="1615147"/>
                  <a:pt x="260604" y="1618910"/>
                </a:cubicBezTo>
                <a:cubicBezTo>
                  <a:pt x="265638" y="1625202"/>
                  <a:pt x="287208" y="1633823"/>
                  <a:pt x="292608" y="1637198"/>
                </a:cubicBezTo>
                <a:cubicBezTo>
                  <a:pt x="299070" y="1641237"/>
                  <a:pt x="305110" y="1645955"/>
                  <a:pt x="310896" y="1650914"/>
                </a:cubicBezTo>
                <a:cubicBezTo>
                  <a:pt x="348609" y="1683240"/>
                  <a:pt x="298613" y="1647202"/>
                  <a:pt x="342900" y="1673774"/>
                </a:cubicBezTo>
                <a:cubicBezTo>
                  <a:pt x="352324" y="1679428"/>
                  <a:pt x="359906" y="1688587"/>
                  <a:pt x="370332" y="1692062"/>
                </a:cubicBezTo>
                <a:cubicBezTo>
                  <a:pt x="402498" y="1702784"/>
                  <a:pt x="362789" y="1688829"/>
                  <a:pt x="402336" y="1705778"/>
                </a:cubicBezTo>
                <a:cubicBezTo>
                  <a:pt x="406766" y="1707676"/>
                  <a:pt x="411741" y="1708195"/>
                  <a:pt x="416052" y="1710350"/>
                </a:cubicBezTo>
                <a:cubicBezTo>
                  <a:pt x="420967" y="1712807"/>
                  <a:pt x="424747" y="1717262"/>
                  <a:pt x="429768" y="1719494"/>
                </a:cubicBezTo>
                <a:cubicBezTo>
                  <a:pt x="438576" y="1723409"/>
                  <a:pt x="449180" y="1723291"/>
                  <a:pt x="457200" y="1728638"/>
                </a:cubicBezTo>
                <a:cubicBezTo>
                  <a:pt x="483559" y="1746211"/>
                  <a:pt x="458132" y="1730997"/>
                  <a:pt x="484632" y="1742354"/>
                </a:cubicBezTo>
                <a:cubicBezTo>
                  <a:pt x="490896" y="1745039"/>
                  <a:pt x="496454" y="1749343"/>
                  <a:pt x="502920" y="1751498"/>
                </a:cubicBezTo>
                <a:cubicBezTo>
                  <a:pt x="510292" y="1753955"/>
                  <a:pt x="518160" y="1754546"/>
                  <a:pt x="525780" y="1756070"/>
                </a:cubicBezTo>
                <a:cubicBezTo>
                  <a:pt x="567724" y="1777042"/>
                  <a:pt x="530799" y="1761555"/>
                  <a:pt x="617220" y="1769786"/>
                </a:cubicBezTo>
                <a:cubicBezTo>
                  <a:pt x="624956" y="1770523"/>
                  <a:pt x="632329" y="1773804"/>
                  <a:pt x="640080" y="1774358"/>
                </a:cubicBezTo>
                <a:cubicBezTo>
                  <a:pt x="675076" y="1776858"/>
                  <a:pt x="710184" y="1777406"/>
                  <a:pt x="745236" y="1778930"/>
                </a:cubicBezTo>
                <a:cubicBezTo>
                  <a:pt x="885467" y="1768543"/>
                  <a:pt x="827589" y="1773522"/>
                  <a:pt x="918972" y="1765214"/>
                </a:cubicBezTo>
                <a:cubicBezTo>
                  <a:pt x="926592" y="1763690"/>
                  <a:pt x="934360" y="1762777"/>
                  <a:pt x="941832" y="1760642"/>
                </a:cubicBezTo>
                <a:cubicBezTo>
                  <a:pt x="955734" y="1756670"/>
                  <a:pt x="969264" y="1751498"/>
                  <a:pt x="982980" y="1746926"/>
                </a:cubicBezTo>
                <a:cubicBezTo>
                  <a:pt x="987552" y="1745402"/>
                  <a:pt x="992021" y="1743523"/>
                  <a:pt x="996696" y="1742354"/>
                </a:cubicBezTo>
                <a:cubicBezTo>
                  <a:pt x="1022523" y="1735897"/>
                  <a:pt x="1008822" y="1739014"/>
                  <a:pt x="1037844" y="1733210"/>
                </a:cubicBezTo>
                <a:cubicBezTo>
                  <a:pt x="1042416" y="1730162"/>
                  <a:pt x="1046645" y="1726523"/>
                  <a:pt x="1051560" y="1724066"/>
                </a:cubicBezTo>
                <a:cubicBezTo>
                  <a:pt x="1058119" y="1720786"/>
                  <a:pt x="1077704" y="1716387"/>
                  <a:pt x="1083564" y="1714922"/>
                </a:cubicBezTo>
                <a:lnTo>
                  <a:pt x="1110996" y="1696634"/>
                </a:lnTo>
                <a:cubicBezTo>
                  <a:pt x="1115568" y="1693586"/>
                  <a:pt x="1120827" y="1691375"/>
                  <a:pt x="1124712" y="1687490"/>
                </a:cubicBezTo>
                <a:cubicBezTo>
                  <a:pt x="1134823" y="1677379"/>
                  <a:pt x="1139413" y="1670995"/>
                  <a:pt x="1152144" y="1664630"/>
                </a:cubicBezTo>
                <a:cubicBezTo>
                  <a:pt x="1156455" y="1662475"/>
                  <a:pt x="1161647" y="1662398"/>
                  <a:pt x="1165860" y="1660058"/>
                </a:cubicBezTo>
                <a:cubicBezTo>
                  <a:pt x="1175467" y="1654721"/>
                  <a:pt x="1184148" y="1647866"/>
                  <a:pt x="1193292" y="1641770"/>
                </a:cubicBezTo>
                <a:lnTo>
                  <a:pt x="1207008" y="1632626"/>
                </a:lnTo>
                <a:cubicBezTo>
                  <a:pt x="1210056" y="1628054"/>
                  <a:pt x="1211980" y="1622486"/>
                  <a:pt x="1216152" y="1618910"/>
                </a:cubicBezTo>
                <a:cubicBezTo>
                  <a:pt x="1229894" y="1607131"/>
                  <a:pt x="1237768" y="1605609"/>
                  <a:pt x="1252728" y="1600622"/>
                </a:cubicBezTo>
                <a:cubicBezTo>
                  <a:pt x="1262839" y="1590511"/>
                  <a:pt x="1267429" y="1584127"/>
                  <a:pt x="1280160" y="1577762"/>
                </a:cubicBezTo>
                <a:cubicBezTo>
                  <a:pt x="1284471" y="1575607"/>
                  <a:pt x="1289304" y="1574714"/>
                  <a:pt x="1293876" y="1573190"/>
                </a:cubicBezTo>
                <a:cubicBezTo>
                  <a:pt x="1306344" y="1560722"/>
                  <a:pt x="1310240" y="1555533"/>
                  <a:pt x="1325880" y="1545758"/>
                </a:cubicBezTo>
                <a:cubicBezTo>
                  <a:pt x="1341846" y="1535779"/>
                  <a:pt x="1344331" y="1539086"/>
                  <a:pt x="1357884" y="1527470"/>
                </a:cubicBezTo>
                <a:cubicBezTo>
                  <a:pt x="1396688" y="1494210"/>
                  <a:pt x="1358399" y="1521031"/>
                  <a:pt x="1389888" y="1500038"/>
                </a:cubicBezTo>
                <a:cubicBezTo>
                  <a:pt x="1398016" y="1487846"/>
                  <a:pt x="1400562" y="1482084"/>
                  <a:pt x="1412748" y="1472606"/>
                </a:cubicBezTo>
                <a:cubicBezTo>
                  <a:pt x="1421423" y="1465859"/>
                  <a:pt x="1440180" y="1454318"/>
                  <a:pt x="1440180" y="1454318"/>
                </a:cubicBezTo>
                <a:cubicBezTo>
                  <a:pt x="1443228" y="1448222"/>
                  <a:pt x="1444505" y="1440849"/>
                  <a:pt x="1449324" y="1436030"/>
                </a:cubicBezTo>
                <a:cubicBezTo>
                  <a:pt x="1452732" y="1432622"/>
                  <a:pt x="1459632" y="1434866"/>
                  <a:pt x="1463040" y="1431458"/>
                </a:cubicBezTo>
                <a:cubicBezTo>
                  <a:pt x="1466448" y="1428050"/>
                  <a:pt x="1464653" y="1421546"/>
                  <a:pt x="1467612" y="1417742"/>
                </a:cubicBezTo>
                <a:cubicBezTo>
                  <a:pt x="1475551" y="1407534"/>
                  <a:pt x="1485900" y="1399454"/>
                  <a:pt x="1495044" y="1390310"/>
                </a:cubicBezTo>
                <a:cubicBezTo>
                  <a:pt x="1549991" y="1335363"/>
                  <a:pt x="1487661" y="1400084"/>
                  <a:pt x="1522476" y="1358306"/>
                </a:cubicBezTo>
                <a:cubicBezTo>
                  <a:pt x="1526615" y="1353339"/>
                  <a:pt x="1532222" y="1349694"/>
                  <a:pt x="1536192" y="1344590"/>
                </a:cubicBezTo>
                <a:cubicBezTo>
                  <a:pt x="1542939" y="1335915"/>
                  <a:pt x="1548384" y="1326302"/>
                  <a:pt x="1554480" y="1317158"/>
                </a:cubicBezTo>
                <a:lnTo>
                  <a:pt x="1572768" y="1289726"/>
                </a:lnTo>
                <a:lnTo>
                  <a:pt x="1581912" y="1276010"/>
                </a:lnTo>
                <a:cubicBezTo>
                  <a:pt x="1584960" y="1271438"/>
                  <a:pt x="1589318" y="1267507"/>
                  <a:pt x="1591056" y="1262294"/>
                </a:cubicBezTo>
                <a:cubicBezTo>
                  <a:pt x="1607730" y="1212272"/>
                  <a:pt x="1581137" y="1288040"/>
                  <a:pt x="1604772" y="1234862"/>
                </a:cubicBezTo>
                <a:cubicBezTo>
                  <a:pt x="1622674" y="1194583"/>
                  <a:pt x="1602597" y="1218749"/>
                  <a:pt x="1627632" y="1193714"/>
                </a:cubicBezTo>
                <a:cubicBezTo>
                  <a:pt x="1629156" y="1184570"/>
                  <a:pt x="1630386" y="1175372"/>
                  <a:pt x="1632204" y="1166282"/>
                </a:cubicBezTo>
                <a:cubicBezTo>
                  <a:pt x="1636968" y="1142461"/>
                  <a:pt x="1635538" y="1154613"/>
                  <a:pt x="1641348" y="1134278"/>
                </a:cubicBezTo>
                <a:cubicBezTo>
                  <a:pt x="1645168" y="1120909"/>
                  <a:pt x="1648673" y="1100062"/>
                  <a:pt x="1655064" y="1088558"/>
                </a:cubicBezTo>
                <a:cubicBezTo>
                  <a:pt x="1658204" y="1082906"/>
                  <a:pt x="1664208" y="1079414"/>
                  <a:pt x="1668780" y="1074842"/>
                </a:cubicBezTo>
                <a:cubicBezTo>
                  <a:pt x="1670304" y="1070270"/>
                  <a:pt x="1672028" y="1065760"/>
                  <a:pt x="1673352" y="1061126"/>
                </a:cubicBezTo>
                <a:cubicBezTo>
                  <a:pt x="1675078" y="1055084"/>
                  <a:pt x="1675937" y="1048799"/>
                  <a:pt x="1677924" y="1042838"/>
                </a:cubicBezTo>
                <a:cubicBezTo>
                  <a:pt x="1680519" y="1035052"/>
                  <a:pt x="1684263" y="1027691"/>
                  <a:pt x="1687068" y="1019978"/>
                </a:cubicBezTo>
                <a:cubicBezTo>
                  <a:pt x="1690362" y="1010920"/>
                  <a:pt x="1691901" y="1001167"/>
                  <a:pt x="1696212" y="992546"/>
                </a:cubicBezTo>
                <a:cubicBezTo>
                  <a:pt x="1704340" y="976290"/>
                  <a:pt x="1710734" y="965658"/>
                  <a:pt x="1714500" y="946826"/>
                </a:cubicBezTo>
                <a:cubicBezTo>
                  <a:pt x="1716024" y="939206"/>
                  <a:pt x="1717027" y="931463"/>
                  <a:pt x="1719072" y="923966"/>
                </a:cubicBezTo>
                <a:cubicBezTo>
                  <a:pt x="1724298" y="904802"/>
                  <a:pt x="1729728" y="896608"/>
                  <a:pt x="1732788" y="878246"/>
                </a:cubicBezTo>
                <a:cubicBezTo>
                  <a:pt x="1741404" y="826548"/>
                  <a:pt x="1732123" y="857382"/>
                  <a:pt x="1741932" y="827954"/>
                </a:cubicBezTo>
                <a:cubicBezTo>
                  <a:pt x="1750538" y="750503"/>
                  <a:pt x="1755160" y="755472"/>
                  <a:pt x="1746504" y="686222"/>
                </a:cubicBezTo>
                <a:cubicBezTo>
                  <a:pt x="1745906" y="681440"/>
                  <a:pt x="1743256" y="677140"/>
                  <a:pt x="1741932" y="672506"/>
                </a:cubicBezTo>
                <a:cubicBezTo>
                  <a:pt x="1734551" y="646673"/>
                  <a:pt x="1742136" y="661383"/>
                  <a:pt x="1728216" y="640502"/>
                </a:cubicBezTo>
                <a:cubicBezTo>
                  <a:pt x="1715635" y="565017"/>
                  <a:pt x="1730327" y="644375"/>
                  <a:pt x="1719072" y="599354"/>
                </a:cubicBezTo>
                <a:cubicBezTo>
                  <a:pt x="1717187" y="591815"/>
                  <a:pt x="1716545" y="583991"/>
                  <a:pt x="1714500" y="576494"/>
                </a:cubicBezTo>
                <a:cubicBezTo>
                  <a:pt x="1711964" y="567195"/>
                  <a:pt x="1707694" y="558413"/>
                  <a:pt x="1705356" y="549062"/>
                </a:cubicBezTo>
                <a:cubicBezTo>
                  <a:pt x="1703832" y="542966"/>
                  <a:pt x="1703259" y="536550"/>
                  <a:pt x="1700784" y="530774"/>
                </a:cubicBezTo>
                <a:cubicBezTo>
                  <a:pt x="1698619" y="525723"/>
                  <a:pt x="1693872" y="522079"/>
                  <a:pt x="1691640" y="517058"/>
                </a:cubicBezTo>
                <a:cubicBezTo>
                  <a:pt x="1687725" y="508250"/>
                  <a:pt x="1687843" y="497646"/>
                  <a:pt x="1682496" y="489626"/>
                </a:cubicBezTo>
                <a:cubicBezTo>
                  <a:pt x="1676400" y="480482"/>
                  <a:pt x="1670802" y="470986"/>
                  <a:pt x="1664208" y="462194"/>
                </a:cubicBezTo>
                <a:cubicBezTo>
                  <a:pt x="1659636" y="456098"/>
                  <a:pt x="1654862" y="450149"/>
                  <a:pt x="1650492" y="443906"/>
                </a:cubicBezTo>
                <a:cubicBezTo>
                  <a:pt x="1644190" y="434903"/>
                  <a:pt x="1638798" y="425266"/>
                  <a:pt x="1632204" y="416474"/>
                </a:cubicBezTo>
                <a:cubicBezTo>
                  <a:pt x="1627632" y="410378"/>
                  <a:pt x="1622858" y="404429"/>
                  <a:pt x="1618488" y="398186"/>
                </a:cubicBezTo>
                <a:cubicBezTo>
                  <a:pt x="1612186" y="389183"/>
                  <a:pt x="1606296" y="379898"/>
                  <a:pt x="1600200" y="370754"/>
                </a:cubicBezTo>
                <a:cubicBezTo>
                  <a:pt x="1597152" y="366182"/>
                  <a:pt x="1594941" y="360923"/>
                  <a:pt x="1591056" y="357038"/>
                </a:cubicBezTo>
                <a:cubicBezTo>
                  <a:pt x="1581912" y="347894"/>
                  <a:pt x="1570277" y="340695"/>
                  <a:pt x="1563624" y="329606"/>
                </a:cubicBezTo>
                <a:cubicBezTo>
                  <a:pt x="1559052" y="321986"/>
                  <a:pt x="1555535" y="313624"/>
                  <a:pt x="1549908" y="306746"/>
                </a:cubicBezTo>
                <a:cubicBezTo>
                  <a:pt x="1541719" y="296738"/>
                  <a:pt x="1529649" y="290074"/>
                  <a:pt x="1522476" y="279314"/>
                </a:cubicBezTo>
                <a:cubicBezTo>
                  <a:pt x="1519428" y="274742"/>
                  <a:pt x="1516983" y="269705"/>
                  <a:pt x="1513332" y="265598"/>
                </a:cubicBezTo>
                <a:cubicBezTo>
                  <a:pt x="1504741" y="255933"/>
                  <a:pt x="1495044" y="247310"/>
                  <a:pt x="1485900" y="238166"/>
                </a:cubicBezTo>
                <a:lnTo>
                  <a:pt x="1472184" y="224450"/>
                </a:lnTo>
                <a:lnTo>
                  <a:pt x="1431036" y="183302"/>
                </a:lnTo>
                <a:cubicBezTo>
                  <a:pt x="1419201" y="171467"/>
                  <a:pt x="1406294" y="156767"/>
                  <a:pt x="1389888" y="151298"/>
                </a:cubicBezTo>
                <a:lnTo>
                  <a:pt x="1376172" y="146726"/>
                </a:lnTo>
                <a:cubicBezTo>
                  <a:pt x="1350115" y="120669"/>
                  <a:pt x="1376404" y="142253"/>
                  <a:pt x="1344168" y="128438"/>
                </a:cubicBezTo>
                <a:cubicBezTo>
                  <a:pt x="1339117" y="126273"/>
                  <a:pt x="1335473" y="121526"/>
                  <a:pt x="1330452" y="119294"/>
                </a:cubicBezTo>
                <a:cubicBezTo>
                  <a:pt x="1321644" y="115379"/>
                  <a:pt x="1312164" y="113198"/>
                  <a:pt x="1303020" y="110150"/>
                </a:cubicBezTo>
                <a:cubicBezTo>
                  <a:pt x="1298448" y="108626"/>
                  <a:pt x="1293314" y="108251"/>
                  <a:pt x="1289304" y="105578"/>
                </a:cubicBezTo>
                <a:cubicBezTo>
                  <a:pt x="1280121" y="99456"/>
                  <a:pt x="1267847" y="90454"/>
                  <a:pt x="1257300" y="87290"/>
                </a:cubicBezTo>
                <a:cubicBezTo>
                  <a:pt x="1239740" y="82022"/>
                  <a:pt x="1231059" y="85599"/>
                  <a:pt x="1216152" y="78146"/>
                </a:cubicBezTo>
                <a:cubicBezTo>
                  <a:pt x="1189623" y="64881"/>
                  <a:pt x="1216210" y="71881"/>
                  <a:pt x="1184148" y="59858"/>
                </a:cubicBezTo>
                <a:cubicBezTo>
                  <a:pt x="1178264" y="57652"/>
                  <a:pt x="1171902" y="57012"/>
                  <a:pt x="1165860" y="55286"/>
                </a:cubicBezTo>
                <a:cubicBezTo>
                  <a:pt x="1161226" y="53962"/>
                  <a:pt x="1156778" y="52038"/>
                  <a:pt x="1152144" y="50714"/>
                </a:cubicBezTo>
                <a:cubicBezTo>
                  <a:pt x="1146102" y="48988"/>
                  <a:pt x="1139875" y="47948"/>
                  <a:pt x="1133856" y="46142"/>
                </a:cubicBezTo>
                <a:cubicBezTo>
                  <a:pt x="1124624" y="43372"/>
                  <a:pt x="1115875" y="38888"/>
                  <a:pt x="1106424" y="36998"/>
                </a:cubicBezTo>
                <a:cubicBezTo>
                  <a:pt x="1098804" y="35474"/>
                  <a:pt x="1091103" y="34311"/>
                  <a:pt x="1083564" y="32426"/>
                </a:cubicBezTo>
                <a:cubicBezTo>
                  <a:pt x="1078889" y="31257"/>
                  <a:pt x="1074553" y="28899"/>
                  <a:pt x="1069848" y="27854"/>
                </a:cubicBezTo>
                <a:cubicBezTo>
                  <a:pt x="1046645" y="22698"/>
                  <a:pt x="1019693" y="21010"/>
                  <a:pt x="996696" y="18710"/>
                </a:cubicBezTo>
                <a:cubicBezTo>
                  <a:pt x="949599" y="6936"/>
                  <a:pt x="1004535" y="19494"/>
                  <a:pt x="905256" y="9566"/>
                </a:cubicBezTo>
                <a:cubicBezTo>
                  <a:pt x="832171" y="2257"/>
                  <a:pt x="960740" y="6747"/>
                  <a:pt x="859536" y="422"/>
                </a:cubicBezTo>
                <a:cubicBezTo>
                  <a:pt x="844326" y="-529"/>
                  <a:pt x="829056" y="422"/>
                  <a:pt x="813816" y="42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5737787" y="2505456"/>
            <a:ext cx="1664476" cy="1901952"/>
          </a:xfrm>
          <a:custGeom>
            <a:avLst/>
            <a:gdLst>
              <a:gd name="connsiteX0" fmla="*/ 804745 w 1664476"/>
              <a:gd name="connsiteY0" fmla="*/ 0 h 1901952"/>
              <a:gd name="connsiteX1" fmla="*/ 777313 w 1664476"/>
              <a:gd name="connsiteY1" fmla="*/ 4572 h 1901952"/>
              <a:gd name="connsiteX2" fmla="*/ 736165 w 1664476"/>
              <a:gd name="connsiteY2" fmla="*/ 9144 h 1901952"/>
              <a:gd name="connsiteX3" fmla="*/ 717877 w 1664476"/>
              <a:gd name="connsiteY3" fmla="*/ 13716 h 1901952"/>
              <a:gd name="connsiteX4" fmla="*/ 695017 w 1664476"/>
              <a:gd name="connsiteY4" fmla="*/ 18288 h 1901952"/>
              <a:gd name="connsiteX5" fmla="*/ 649297 w 1664476"/>
              <a:gd name="connsiteY5" fmla="*/ 32004 h 1901952"/>
              <a:gd name="connsiteX6" fmla="*/ 603577 w 1664476"/>
              <a:gd name="connsiteY6" fmla="*/ 45720 h 1901952"/>
              <a:gd name="connsiteX7" fmla="*/ 589861 w 1664476"/>
              <a:gd name="connsiteY7" fmla="*/ 50292 h 1901952"/>
              <a:gd name="connsiteX8" fmla="*/ 576145 w 1664476"/>
              <a:gd name="connsiteY8" fmla="*/ 54864 h 1901952"/>
              <a:gd name="connsiteX9" fmla="*/ 562429 w 1664476"/>
              <a:gd name="connsiteY9" fmla="*/ 64008 h 1901952"/>
              <a:gd name="connsiteX10" fmla="*/ 548713 w 1664476"/>
              <a:gd name="connsiteY10" fmla="*/ 68580 h 1901952"/>
              <a:gd name="connsiteX11" fmla="*/ 530425 w 1664476"/>
              <a:gd name="connsiteY11" fmla="*/ 77724 h 1901952"/>
              <a:gd name="connsiteX12" fmla="*/ 516709 w 1664476"/>
              <a:gd name="connsiteY12" fmla="*/ 82296 h 1901952"/>
              <a:gd name="connsiteX13" fmla="*/ 502993 w 1664476"/>
              <a:gd name="connsiteY13" fmla="*/ 91440 h 1901952"/>
              <a:gd name="connsiteX14" fmla="*/ 489277 w 1664476"/>
              <a:gd name="connsiteY14" fmla="*/ 96012 h 1901952"/>
              <a:gd name="connsiteX15" fmla="*/ 475561 w 1664476"/>
              <a:gd name="connsiteY15" fmla="*/ 105156 h 1901952"/>
              <a:gd name="connsiteX16" fmla="*/ 448129 w 1664476"/>
              <a:gd name="connsiteY16" fmla="*/ 114300 h 1901952"/>
              <a:gd name="connsiteX17" fmla="*/ 434413 w 1664476"/>
              <a:gd name="connsiteY17" fmla="*/ 123444 h 1901952"/>
              <a:gd name="connsiteX18" fmla="*/ 420697 w 1664476"/>
              <a:gd name="connsiteY18" fmla="*/ 128016 h 1901952"/>
              <a:gd name="connsiteX19" fmla="*/ 393265 w 1664476"/>
              <a:gd name="connsiteY19" fmla="*/ 146304 h 1901952"/>
              <a:gd name="connsiteX20" fmla="*/ 361261 w 1664476"/>
              <a:gd name="connsiteY20" fmla="*/ 178308 h 1901952"/>
              <a:gd name="connsiteX21" fmla="*/ 274393 w 1664476"/>
              <a:gd name="connsiteY21" fmla="*/ 237744 h 1901952"/>
              <a:gd name="connsiteX22" fmla="*/ 246961 w 1664476"/>
              <a:gd name="connsiteY22" fmla="*/ 251460 h 1901952"/>
              <a:gd name="connsiteX23" fmla="*/ 233245 w 1664476"/>
              <a:gd name="connsiteY23" fmla="*/ 265176 h 1901952"/>
              <a:gd name="connsiteX24" fmla="*/ 214957 w 1664476"/>
              <a:gd name="connsiteY24" fmla="*/ 274320 h 1901952"/>
              <a:gd name="connsiteX25" fmla="*/ 205813 w 1664476"/>
              <a:gd name="connsiteY25" fmla="*/ 288036 h 1901952"/>
              <a:gd name="connsiteX26" fmla="*/ 169237 w 1664476"/>
              <a:gd name="connsiteY26" fmla="*/ 315468 h 1901952"/>
              <a:gd name="connsiteX27" fmla="*/ 146377 w 1664476"/>
              <a:gd name="connsiteY27" fmla="*/ 338328 h 1901952"/>
              <a:gd name="connsiteX28" fmla="*/ 123517 w 1664476"/>
              <a:gd name="connsiteY28" fmla="*/ 361188 h 1901952"/>
              <a:gd name="connsiteX29" fmla="*/ 114373 w 1664476"/>
              <a:gd name="connsiteY29" fmla="*/ 374904 h 1901952"/>
              <a:gd name="connsiteX30" fmla="*/ 100657 w 1664476"/>
              <a:gd name="connsiteY30" fmla="*/ 384048 h 1901952"/>
              <a:gd name="connsiteX31" fmla="*/ 82369 w 1664476"/>
              <a:gd name="connsiteY31" fmla="*/ 411480 h 1901952"/>
              <a:gd name="connsiteX32" fmla="*/ 64081 w 1664476"/>
              <a:gd name="connsiteY32" fmla="*/ 443484 h 1901952"/>
              <a:gd name="connsiteX33" fmla="*/ 54937 w 1664476"/>
              <a:gd name="connsiteY33" fmla="*/ 470916 h 1901952"/>
              <a:gd name="connsiteX34" fmla="*/ 50365 w 1664476"/>
              <a:gd name="connsiteY34" fmla="*/ 484632 h 1901952"/>
              <a:gd name="connsiteX35" fmla="*/ 45793 w 1664476"/>
              <a:gd name="connsiteY35" fmla="*/ 507492 h 1901952"/>
              <a:gd name="connsiteX36" fmla="*/ 36649 w 1664476"/>
              <a:gd name="connsiteY36" fmla="*/ 521208 h 1901952"/>
              <a:gd name="connsiteX37" fmla="*/ 32077 w 1664476"/>
              <a:gd name="connsiteY37" fmla="*/ 544068 h 1901952"/>
              <a:gd name="connsiteX38" fmla="*/ 27505 w 1664476"/>
              <a:gd name="connsiteY38" fmla="*/ 562356 h 1901952"/>
              <a:gd name="connsiteX39" fmla="*/ 22933 w 1664476"/>
              <a:gd name="connsiteY39" fmla="*/ 608076 h 1901952"/>
              <a:gd name="connsiteX40" fmla="*/ 13789 w 1664476"/>
              <a:gd name="connsiteY40" fmla="*/ 681228 h 1901952"/>
              <a:gd name="connsiteX41" fmla="*/ 4645 w 1664476"/>
              <a:gd name="connsiteY41" fmla="*/ 768096 h 1901952"/>
              <a:gd name="connsiteX42" fmla="*/ 73 w 1664476"/>
              <a:gd name="connsiteY42" fmla="*/ 845820 h 1901952"/>
              <a:gd name="connsiteX43" fmla="*/ 9217 w 1664476"/>
              <a:gd name="connsiteY43" fmla="*/ 1106424 h 1901952"/>
              <a:gd name="connsiteX44" fmla="*/ 13789 w 1664476"/>
              <a:gd name="connsiteY44" fmla="*/ 1165860 h 1901952"/>
              <a:gd name="connsiteX45" fmla="*/ 18361 w 1664476"/>
              <a:gd name="connsiteY45" fmla="*/ 1179576 h 1901952"/>
              <a:gd name="connsiteX46" fmla="*/ 22933 w 1664476"/>
              <a:gd name="connsiteY46" fmla="*/ 1202436 h 1901952"/>
              <a:gd name="connsiteX47" fmla="*/ 27505 w 1664476"/>
              <a:gd name="connsiteY47" fmla="*/ 1234440 h 1901952"/>
              <a:gd name="connsiteX48" fmla="*/ 32077 w 1664476"/>
              <a:gd name="connsiteY48" fmla="*/ 1248156 h 1901952"/>
              <a:gd name="connsiteX49" fmla="*/ 36649 w 1664476"/>
              <a:gd name="connsiteY49" fmla="*/ 1271016 h 1901952"/>
              <a:gd name="connsiteX50" fmla="*/ 41221 w 1664476"/>
              <a:gd name="connsiteY50" fmla="*/ 1289304 h 1901952"/>
              <a:gd name="connsiteX51" fmla="*/ 45793 w 1664476"/>
              <a:gd name="connsiteY51" fmla="*/ 1325880 h 1901952"/>
              <a:gd name="connsiteX52" fmla="*/ 54937 w 1664476"/>
              <a:gd name="connsiteY52" fmla="*/ 1353312 h 1901952"/>
              <a:gd name="connsiteX53" fmla="*/ 59509 w 1664476"/>
              <a:gd name="connsiteY53" fmla="*/ 1367028 h 1901952"/>
              <a:gd name="connsiteX54" fmla="*/ 64081 w 1664476"/>
              <a:gd name="connsiteY54" fmla="*/ 1380744 h 1901952"/>
              <a:gd name="connsiteX55" fmla="*/ 77797 w 1664476"/>
              <a:gd name="connsiteY55" fmla="*/ 1408176 h 1901952"/>
              <a:gd name="connsiteX56" fmla="*/ 86941 w 1664476"/>
              <a:gd name="connsiteY56" fmla="*/ 1421892 h 1901952"/>
              <a:gd name="connsiteX57" fmla="*/ 91513 w 1664476"/>
              <a:gd name="connsiteY57" fmla="*/ 1435608 h 1901952"/>
              <a:gd name="connsiteX58" fmla="*/ 100657 w 1664476"/>
              <a:gd name="connsiteY58" fmla="*/ 1449324 h 1901952"/>
              <a:gd name="connsiteX59" fmla="*/ 118945 w 1664476"/>
              <a:gd name="connsiteY59" fmla="*/ 1485900 h 1901952"/>
              <a:gd name="connsiteX60" fmla="*/ 146377 w 1664476"/>
              <a:gd name="connsiteY60" fmla="*/ 1517904 h 1901952"/>
              <a:gd name="connsiteX61" fmla="*/ 164665 w 1664476"/>
              <a:gd name="connsiteY61" fmla="*/ 1545336 h 1901952"/>
              <a:gd name="connsiteX62" fmla="*/ 182953 w 1664476"/>
              <a:gd name="connsiteY62" fmla="*/ 1572768 h 1901952"/>
              <a:gd name="connsiteX63" fmla="*/ 192097 w 1664476"/>
              <a:gd name="connsiteY63" fmla="*/ 1586484 h 1901952"/>
              <a:gd name="connsiteX64" fmla="*/ 205813 w 1664476"/>
              <a:gd name="connsiteY64" fmla="*/ 1595628 h 1901952"/>
              <a:gd name="connsiteX65" fmla="*/ 228673 w 1664476"/>
              <a:gd name="connsiteY65" fmla="*/ 1627632 h 1901952"/>
              <a:gd name="connsiteX66" fmla="*/ 246961 w 1664476"/>
              <a:gd name="connsiteY66" fmla="*/ 1641348 h 1901952"/>
              <a:gd name="connsiteX67" fmla="*/ 256105 w 1664476"/>
              <a:gd name="connsiteY67" fmla="*/ 1655064 h 1901952"/>
              <a:gd name="connsiteX68" fmla="*/ 274393 w 1664476"/>
              <a:gd name="connsiteY68" fmla="*/ 1668780 h 1901952"/>
              <a:gd name="connsiteX69" fmla="*/ 310969 w 1664476"/>
              <a:gd name="connsiteY69" fmla="*/ 1705356 h 1901952"/>
              <a:gd name="connsiteX70" fmla="*/ 333829 w 1664476"/>
              <a:gd name="connsiteY70" fmla="*/ 1723644 h 1901952"/>
              <a:gd name="connsiteX71" fmla="*/ 352117 w 1664476"/>
              <a:gd name="connsiteY71" fmla="*/ 1755648 h 1901952"/>
              <a:gd name="connsiteX72" fmla="*/ 365833 w 1664476"/>
              <a:gd name="connsiteY72" fmla="*/ 1760220 h 1901952"/>
              <a:gd name="connsiteX73" fmla="*/ 379549 w 1664476"/>
              <a:gd name="connsiteY73" fmla="*/ 1773936 h 1901952"/>
              <a:gd name="connsiteX74" fmla="*/ 393265 w 1664476"/>
              <a:gd name="connsiteY74" fmla="*/ 1778508 h 1901952"/>
              <a:gd name="connsiteX75" fmla="*/ 420697 w 1664476"/>
              <a:gd name="connsiteY75" fmla="*/ 1805940 h 1901952"/>
              <a:gd name="connsiteX76" fmla="*/ 475561 w 1664476"/>
              <a:gd name="connsiteY76" fmla="*/ 1842516 h 1901952"/>
              <a:gd name="connsiteX77" fmla="*/ 489277 w 1664476"/>
              <a:gd name="connsiteY77" fmla="*/ 1851660 h 1901952"/>
              <a:gd name="connsiteX78" fmla="*/ 534997 w 1664476"/>
              <a:gd name="connsiteY78" fmla="*/ 1869948 h 1901952"/>
              <a:gd name="connsiteX79" fmla="*/ 548713 w 1664476"/>
              <a:gd name="connsiteY79" fmla="*/ 1879092 h 1901952"/>
              <a:gd name="connsiteX80" fmla="*/ 576145 w 1664476"/>
              <a:gd name="connsiteY80" fmla="*/ 1883664 h 1901952"/>
              <a:gd name="connsiteX81" fmla="*/ 594433 w 1664476"/>
              <a:gd name="connsiteY81" fmla="*/ 1888236 h 1901952"/>
              <a:gd name="connsiteX82" fmla="*/ 612721 w 1664476"/>
              <a:gd name="connsiteY82" fmla="*/ 1897380 h 1901952"/>
              <a:gd name="connsiteX83" fmla="*/ 658441 w 1664476"/>
              <a:gd name="connsiteY83" fmla="*/ 1901952 h 1901952"/>
              <a:gd name="connsiteX84" fmla="*/ 823033 w 1664476"/>
              <a:gd name="connsiteY84" fmla="*/ 1897380 h 1901952"/>
              <a:gd name="connsiteX85" fmla="*/ 864181 w 1664476"/>
              <a:gd name="connsiteY85" fmla="*/ 1888236 h 1901952"/>
              <a:gd name="connsiteX86" fmla="*/ 909901 w 1664476"/>
              <a:gd name="connsiteY86" fmla="*/ 1879092 h 1901952"/>
              <a:gd name="connsiteX87" fmla="*/ 932761 w 1664476"/>
              <a:gd name="connsiteY87" fmla="*/ 1874520 h 1901952"/>
              <a:gd name="connsiteX88" fmla="*/ 960193 w 1664476"/>
              <a:gd name="connsiteY88" fmla="*/ 1865376 h 1901952"/>
              <a:gd name="connsiteX89" fmla="*/ 978481 w 1664476"/>
              <a:gd name="connsiteY89" fmla="*/ 1860804 h 1901952"/>
              <a:gd name="connsiteX90" fmla="*/ 1024201 w 1664476"/>
              <a:gd name="connsiteY90" fmla="*/ 1847088 h 1901952"/>
              <a:gd name="connsiteX91" fmla="*/ 1042489 w 1664476"/>
              <a:gd name="connsiteY91" fmla="*/ 1837944 h 1901952"/>
              <a:gd name="connsiteX92" fmla="*/ 1079065 w 1664476"/>
              <a:gd name="connsiteY92" fmla="*/ 1828800 h 1901952"/>
              <a:gd name="connsiteX93" fmla="*/ 1120213 w 1664476"/>
              <a:gd name="connsiteY93" fmla="*/ 1810512 h 1901952"/>
              <a:gd name="connsiteX94" fmla="*/ 1133929 w 1664476"/>
              <a:gd name="connsiteY94" fmla="*/ 1805940 h 1901952"/>
              <a:gd name="connsiteX95" fmla="*/ 1161361 w 1664476"/>
              <a:gd name="connsiteY95" fmla="*/ 1792224 h 1901952"/>
              <a:gd name="connsiteX96" fmla="*/ 1175077 w 1664476"/>
              <a:gd name="connsiteY96" fmla="*/ 1783080 h 1901952"/>
              <a:gd name="connsiteX97" fmla="*/ 1184221 w 1664476"/>
              <a:gd name="connsiteY97" fmla="*/ 1769364 h 1901952"/>
              <a:gd name="connsiteX98" fmla="*/ 1197937 w 1664476"/>
              <a:gd name="connsiteY98" fmla="*/ 1764792 h 1901952"/>
              <a:gd name="connsiteX99" fmla="*/ 1211653 w 1664476"/>
              <a:gd name="connsiteY99" fmla="*/ 1755648 h 1901952"/>
              <a:gd name="connsiteX100" fmla="*/ 1225369 w 1664476"/>
              <a:gd name="connsiteY100" fmla="*/ 1751076 h 1901952"/>
              <a:gd name="connsiteX101" fmla="*/ 1252801 w 1664476"/>
              <a:gd name="connsiteY101" fmla="*/ 1728216 h 1901952"/>
              <a:gd name="connsiteX102" fmla="*/ 1280233 w 1664476"/>
              <a:gd name="connsiteY102" fmla="*/ 1709928 h 1901952"/>
              <a:gd name="connsiteX103" fmla="*/ 1307665 w 1664476"/>
              <a:gd name="connsiteY103" fmla="*/ 1691640 h 1901952"/>
              <a:gd name="connsiteX104" fmla="*/ 1321381 w 1664476"/>
              <a:gd name="connsiteY104" fmla="*/ 1677924 h 1901952"/>
              <a:gd name="connsiteX105" fmla="*/ 1348813 w 1664476"/>
              <a:gd name="connsiteY105" fmla="*/ 1659636 h 1901952"/>
              <a:gd name="connsiteX106" fmla="*/ 1376245 w 1664476"/>
              <a:gd name="connsiteY106" fmla="*/ 1641348 h 1901952"/>
              <a:gd name="connsiteX107" fmla="*/ 1389961 w 1664476"/>
              <a:gd name="connsiteY107" fmla="*/ 1632204 h 1901952"/>
              <a:gd name="connsiteX108" fmla="*/ 1403677 w 1664476"/>
              <a:gd name="connsiteY108" fmla="*/ 1623060 h 1901952"/>
              <a:gd name="connsiteX109" fmla="*/ 1431109 w 1664476"/>
              <a:gd name="connsiteY109" fmla="*/ 1600200 h 1901952"/>
              <a:gd name="connsiteX110" fmla="*/ 1440253 w 1664476"/>
              <a:gd name="connsiteY110" fmla="*/ 1586484 h 1901952"/>
              <a:gd name="connsiteX111" fmla="*/ 1467685 w 1664476"/>
              <a:gd name="connsiteY111" fmla="*/ 1563624 h 1901952"/>
              <a:gd name="connsiteX112" fmla="*/ 1485973 w 1664476"/>
              <a:gd name="connsiteY112" fmla="*/ 1531620 h 1901952"/>
              <a:gd name="connsiteX113" fmla="*/ 1490545 w 1664476"/>
              <a:gd name="connsiteY113" fmla="*/ 1517904 h 1901952"/>
              <a:gd name="connsiteX114" fmla="*/ 1508833 w 1664476"/>
              <a:gd name="connsiteY114" fmla="*/ 1490472 h 1901952"/>
              <a:gd name="connsiteX115" fmla="*/ 1517977 w 1664476"/>
              <a:gd name="connsiteY115" fmla="*/ 1463040 h 1901952"/>
              <a:gd name="connsiteX116" fmla="*/ 1531693 w 1664476"/>
              <a:gd name="connsiteY116" fmla="*/ 1435608 h 1901952"/>
              <a:gd name="connsiteX117" fmla="*/ 1540837 w 1664476"/>
              <a:gd name="connsiteY117" fmla="*/ 1417320 h 1901952"/>
              <a:gd name="connsiteX118" fmla="*/ 1549981 w 1664476"/>
              <a:gd name="connsiteY118" fmla="*/ 1403604 h 1901952"/>
              <a:gd name="connsiteX119" fmla="*/ 1559125 w 1664476"/>
              <a:gd name="connsiteY119" fmla="*/ 1376172 h 1901952"/>
              <a:gd name="connsiteX120" fmla="*/ 1563697 w 1664476"/>
              <a:gd name="connsiteY120" fmla="*/ 1362456 h 1901952"/>
              <a:gd name="connsiteX121" fmla="*/ 1581985 w 1664476"/>
              <a:gd name="connsiteY121" fmla="*/ 1321308 h 1901952"/>
              <a:gd name="connsiteX122" fmla="*/ 1586557 w 1664476"/>
              <a:gd name="connsiteY122" fmla="*/ 1307592 h 1901952"/>
              <a:gd name="connsiteX123" fmla="*/ 1591129 w 1664476"/>
              <a:gd name="connsiteY123" fmla="*/ 1289304 h 1901952"/>
              <a:gd name="connsiteX124" fmla="*/ 1600273 w 1664476"/>
              <a:gd name="connsiteY124" fmla="*/ 1275588 h 1901952"/>
              <a:gd name="connsiteX125" fmla="*/ 1609417 w 1664476"/>
              <a:gd name="connsiteY125" fmla="*/ 1234440 h 1901952"/>
              <a:gd name="connsiteX126" fmla="*/ 1618561 w 1664476"/>
              <a:gd name="connsiteY126" fmla="*/ 1207008 h 1901952"/>
              <a:gd name="connsiteX127" fmla="*/ 1623133 w 1664476"/>
              <a:gd name="connsiteY127" fmla="*/ 1193292 h 1901952"/>
              <a:gd name="connsiteX128" fmla="*/ 1627705 w 1664476"/>
              <a:gd name="connsiteY128" fmla="*/ 1165860 h 1901952"/>
              <a:gd name="connsiteX129" fmla="*/ 1632277 w 1664476"/>
              <a:gd name="connsiteY129" fmla="*/ 1143000 h 1901952"/>
              <a:gd name="connsiteX130" fmla="*/ 1636849 w 1664476"/>
              <a:gd name="connsiteY130" fmla="*/ 1110996 h 1901952"/>
              <a:gd name="connsiteX131" fmla="*/ 1641421 w 1664476"/>
              <a:gd name="connsiteY131" fmla="*/ 1092708 h 1901952"/>
              <a:gd name="connsiteX132" fmla="*/ 1650565 w 1664476"/>
              <a:gd name="connsiteY132" fmla="*/ 1042416 h 1901952"/>
              <a:gd name="connsiteX133" fmla="*/ 1659709 w 1664476"/>
              <a:gd name="connsiteY133" fmla="*/ 964692 h 1901952"/>
              <a:gd name="connsiteX134" fmla="*/ 1659709 w 1664476"/>
              <a:gd name="connsiteY134" fmla="*/ 768096 h 1901952"/>
              <a:gd name="connsiteX135" fmla="*/ 1655137 w 1664476"/>
              <a:gd name="connsiteY135" fmla="*/ 722376 h 1901952"/>
              <a:gd name="connsiteX136" fmla="*/ 1641421 w 1664476"/>
              <a:gd name="connsiteY136" fmla="*/ 681228 h 1901952"/>
              <a:gd name="connsiteX137" fmla="*/ 1627705 w 1664476"/>
              <a:gd name="connsiteY137" fmla="*/ 649224 h 1901952"/>
              <a:gd name="connsiteX138" fmla="*/ 1623133 w 1664476"/>
              <a:gd name="connsiteY138" fmla="*/ 630936 h 1901952"/>
              <a:gd name="connsiteX139" fmla="*/ 1604845 w 1664476"/>
              <a:gd name="connsiteY139" fmla="*/ 603504 h 1901952"/>
              <a:gd name="connsiteX140" fmla="*/ 1600273 w 1664476"/>
              <a:gd name="connsiteY140" fmla="*/ 580644 h 1901952"/>
              <a:gd name="connsiteX141" fmla="*/ 1586557 w 1664476"/>
              <a:gd name="connsiteY141" fmla="*/ 548640 h 1901952"/>
              <a:gd name="connsiteX142" fmla="*/ 1577413 w 1664476"/>
              <a:gd name="connsiteY142" fmla="*/ 507492 h 1901952"/>
              <a:gd name="connsiteX143" fmla="*/ 1568269 w 1664476"/>
              <a:gd name="connsiteY143" fmla="*/ 480060 h 1901952"/>
              <a:gd name="connsiteX144" fmla="*/ 1563697 w 1664476"/>
              <a:gd name="connsiteY144" fmla="*/ 466344 h 1901952"/>
              <a:gd name="connsiteX145" fmla="*/ 1559125 w 1664476"/>
              <a:gd name="connsiteY145" fmla="*/ 452628 h 1901952"/>
              <a:gd name="connsiteX146" fmla="*/ 1549981 w 1664476"/>
              <a:gd name="connsiteY146" fmla="*/ 434340 h 1901952"/>
              <a:gd name="connsiteX147" fmla="*/ 1527121 w 1664476"/>
              <a:gd name="connsiteY147" fmla="*/ 406908 h 1901952"/>
              <a:gd name="connsiteX148" fmla="*/ 1508833 w 1664476"/>
              <a:gd name="connsiteY148" fmla="*/ 379476 h 1901952"/>
              <a:gd name="connsiteX149" fmla="*/ 1490545 w 1664476"/>
              <a:gd name="connsiteY149" fmla="*/ 352044 h 1901952"/>
              <a:gd name="connsiteX150" fmla="*/ 1481401 w 1664476"/>
              <a:gd name="connsiteY150" fmla="*/ 338328 h 1901952"/>
              <a:gd name="connsiteX151" fmla="*/ 1467685 w 1664476"/>
              <a:gd name="connsiteY151" fmla="*/ 324612 h 1901952"/>
              <a:gd name="connsiteX152" fmla="*/ 1458541 w 1664476"/>
              <a:gd name="connsiteY152" fmla="*/ 310896 h 1901952"/>
              <a:gd name="connsiteX153" fmla="*/ 1444825 w 1664476"/>
              <a:gd name="connsiteY153" fmla="*/ 297180 h 1901952"/>
              <a:gd name="connsiteX154" fmla="*/ 1435681 w 1664476"/>
              <a:gd name="connsiteY154" fmla="*/ 278892 h 1901952"/>
              <a:gd name="connsiteX155" fmla="*/ 1408249 w 1664476"/>
              <a:gd name="connsiteY155" fmla="*/ 246888 h 1901952"/>
              <a:gd name="connsiteX156" fmla="*/ 1394533 w 1664476"/>
              <a:gd name="connsiteY156" fmla="*/ 242316 h 1901952"/>
              <a:gd name="connsiteX157" fmla="*/ 1362529 w 1664476"/>
              <a:gd name="connsiteY157" fmla="*/ 210312 h 1901952"/>
              <a:gd name="connsiteX158" fmla="*/ 1348813 w 1664476"/>
              <a:gd name="connsiteY158" fmla="*/ 196596 h 1901952"/>
              <a:gd name="connsiteX159" fmla="*/ 1335097 w 1664476"/>
              <a:gd name="connsiteY159" fmla="*/ 192024 h 1901952"/>
              <a:gd name="connsiteX160" fmla="*/ 1321381 w 1664476"/>
              <a:gd name="connsiteY160" fmla="*/ 182880 h 1901952"/>
              <a:gd name="connsiteX161" fmla="*/ 1298521 w 1664476"/>
              <a:gd name="connsiteY161" fmla="*/ 164592 h 1901952"/>
              <a:gd name="connsiteX162" fmla="*/ 1289377 w 1664476"/>
              <a:gd name="connsiteY162" fmla="*/ 150876 h 1901952"/>
              <a:gd name="connsiteX163" fmla="*/ 1275661 w 1664476"/>
              <a:gd name="connsiteY163" fmla="*/ 146304 h 1901952"/>
              <a:gd name="connsiteX164" fmla="*/ 1248229 w 1664476"/>
              <a:gd name="connsiteY164" fmla="*/ 128016 h 1901952"/>
              <a:gd name="connsiteX165" fmla="*/ 1234513 w 1664476"/>
              <a:gd name="connsiteY165" fmla="*/ 114300 h 1901952"/>
              <a:gd name="connsiteX166" fmla="*/ 1220797 w 1664476"/>
              <a:gd name="connsiteY166" fmla="*/ 109728 h 1901952"/>
              <a:gd name="connsiteX167" fmla="*/ 1188793 w 1664476"/>
              <a:gd name="connsiteY167" fmla="*/ 91440 h 1901952"/>
              <a:gd name="connsiteX168" fmla="*/ 1175077 w 1664476"/>
              <a:gd name="connsiteY168" fmla="*/ 86868 h 1901952"/>
              <a:gd name="connsiteX169" fmla="*/ 1161361 w 1664476"/>
              <a:gd name="connsiteY169" fmla="*/ 77724 h 1901952"/>
              <a:gd name="connsiteX170" fmla="*/ 1147645 w 1664476"/>
              <a:gd name="connsiteY170" fmla="*/ 73152 h 1901952"/>
              <a:gd name="connsiteX171" fmla="*/ 1133929 w 1664476"/>
              <a:gd name="connsiteY171" fmla="*/ 64008 h 1901952"/>
              <a:gd name="connsiteX172" fmla="*/ 1106497 w 1664476"/>
              <a:gd name="connsiteY172" fmla="*/ 54864 h 1901952"/>
              <a:gd name="connsiteX173" fmla="*/ 1092781 w 1664476"/>
              <a:gd name="connsiteY173" fmla="*/ 50292 h 1901952"/>
              <a:gd name="connsiteX174" fmla="*/ 1079065 w 1664476"/>
              <a:gd name="connsiteY174" fmla="*/ 45720 h 1901952"/>
              <a:gd name="connsiteX175" fmla="*/ 983053 w 1664476"/>
              <a:gd name="connsiteY175" fmla="*/ 32004 h 1901952"/>
              <a:gd name="connsiteX176" fmla="*/ 909901 w 1664476"/>
              <a:gd name="connsiteY176" fmla="*/ 22860 h 1901952"/>
              <a:gd name="connsiteX177" fmla="*/ 887041 w 1664476"/>
              <a:gd name="connsiteY177" fmla="*/ 18288 h 1901952"/>
              <a:gd name="connsiteX178" fmla="*/ 841321 w 1664476"/>
              <a:gd name="connsiteY178" fmla="*/ 13716 h 1901952"/>
              <a:gd name="connsiteX179" fmla="*/ 804745 w 1664476"/>
              <a:gd name="connsiteY179" fmla="*/ 0 h 190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664476" h="1901952">
                <a:moveTo>
                  <a:pt x="804745" y="0"/>
                </a:moveTo>
                <a:cubicBezTo>
                  <a:pt x="795601" y="1524"/>
                  <a:pt x="786502" y="3347"/>
                  <a:pt x="777313" y="4572"/>
                </a:cubicBezTo>
                <a:cubicBezTo>
                  <a:pt x="763634" y="6396"/>
                  <a:pt x="749805" y="7046"/>
                  <a:pt x="736165" y="9144"/>
                </a:cubicBezTo>
                <a:cubicBezTo>
                  <a:pt x="729954" y="10099"/>
                  <a:pt x="724011" y="12353"/>
                  <a:pt x="717877" y="13716"/>
                </a:cubicBezTo>
                <a:cubicBezTo>
                  <a:pt x="710291" y="15402"/>
                  <a:pt x="702637" y="16764"/>
                  <a:pt x="695017" y="18288"/>
                </a:cubicBezTo>
                <a:cubicBezTo>
                  <a:pt x="665647" y="32973"/>
                  <a:pt x="687247" y="24414"/>
                  <a:pt x="649297" y="32004"/>
                </a:cubicBezTo>
                <a:cubicBezTo>
                  <a:pt x="632023" y="35459"/>
                  <a:pt x="621072" y="39888"/>
                  <a:pt x="603577" y="45720"/>
                </a:cubicBezTo>
                <a:lnTo>
                  <a:pt x="589861" y="50292"/>
                </a:lnTo>
                <a:cubicBezTo>
                  <a:pt x="585289" y="51816"/>
                  <a:pt x="580155" y="52191"/>
                  <a:pt x="576145" y="54864"/>
                </a:cubicBezTo>
                <a:cubicBezTo>
                  <a:pt x="571573" y="57912"/>
                  <a:pt x="567344" y="61551"/>
                  <a:pt x="562429" y="64008"/>
                </a:cubicBezTo>
                <a:cubicBezTo>
                  <a:pt x="558118" y="66163"/>
                  <a:pt x="553143" y="66682"/>
                  <a:pt x="548713" y="68580"/>
                </a:cubicBezTo>
                <a:cubicBezTo>
                  <a:pt x="542449" y="71265"/>
                  <a:pt x="536689" y="75039"/>
                  <a:pt x="530425" y="77724"/>
                </a:cubicBezTo>
                <a:cubicBezTo>
                  <a:pt x="525995" y="79622"/>
                  <a:pt x="521020" y="80141"/>
                  <a:pt x="516709" y="82296"/>
                </a:cubicBezTo>
                <a:cubicBezTo>
                  <a:pt x="511794" y="84753"/>
                  <a:pt x="507908" y="88983"/>
                  <a:pt x="502993" y="91440"/>
                </a:cubicBezTo>
                <a:cubicBezTo>
                  <a:pt x="498682" y="93595"/>
                  <a:pt x="493588" y="93857"/>
                  <a:pt x="489277" y="96012"/>
                </a:cubicBezTo>
                <a:cubicBezTo>
                  <a:pt x="484362" y="98469"/>
                  <a:pt x="480582" y="102924"/>
                  <a:pt x="475561" y="105156"/>
                </a:cubicBezTo>
                <a:cubicBezTo>
                  <a:pt x="466753" y="109071"/>
                  <a:pt x="456149" y="108953"/>
                  <a:pt x="448129" y="114300"/>
                </a:cubicBezTo>
                <a:cubicBezTo>
                  <a:pt x="443557" y="117348"/>
                  <a:pt x="439328" y="120987"/>
                  <a:pt x="434413" y="123444"/>
                </a:cubicBezTo>
                <a:cubicBezTo>
                  <a:pt x="430102" y="125599"/>
                  <a:pt x="424910" y="125676"/>
                  <a:pt x="420697" y="128016"/>
                </a:cubicBezTo>
                <a:cubicBezTo>
                  <a:pt x="411090" y="133353"/>
                  <a:pt x="393265" y="146304"/>
                  <a:pt x="393265" y="146304"/>
                </a:cubicBezTo>
                <a:cubicBezTo>
                  <a:pt x="384707" y="171978"/>
                  <a:pt x="393867" y="153853"/>
                  <a:pt x="361261" y="178308"/>
                </a:cubicBezTo>
                <a:cubicBezTo>
                  <a:pt x="305853" y="219864"/>
                  <a:pt x="341370" y="194688"/>
                  <a:pt x="274393" y="237744"/>
                </a:cubicBezTo>
                <a:cubicBezTo>
                  <a:pt x="255304" y="250016"/>
                  <a:pt x="267086" y="244752"/>
                  <a:pt x="246961" y="251460"/>
                </a:cubicBezTo>
                <a:cubicBezTo>
                  <a:pt x="242389" y="256032"/>
                  <a:pt x="238506" y="261418"/>
                  <a:pt x="233245" y="265176"/>
                </a:cubicBezTo>
                <a:cubicBezTo>
                  <a:pt x="227699" y="269137"/>
                  <a:pt x="220193" y="269957"/>
                  <a:pt x="214957" y="274320"/>
                </a:cubicBezTo>
                <a:cubicBezTo>
                  <a:pt x="210736" y="277838"/>
                  <a:pt x="209698" y="284151"/>
                  <a:pt x="205813" y="288036"/>
                </a:cubicBezTo>
                <a:cubicBezTo>
                  <a:pt x="194953" y="298896"/>
                  <a:pt x="181899" y="307026"/>
                  <a:pt x="169237" y="315468"/>
                </a:cubicBezTo>
                <a:cubicBezTo>
                  <a:pt x="144853" y="352044"/>
                  <a:pt x="176857" y="307848"/>
                  <a:pt x="146377" y="338328"/>
                </a:cubicBezTo>
                <a:cubicBezTo>
                  <a:pt x="115897" y="368808"/>
                  <a:pt x="160093" y="336804"/>
                  <a:pt x="123517" y="361188"/>
                </a:cubicBezTo>
                <a:cubicBezTo>
                  <a:pt x="120469" y="365760"/>
                  <a:pt x="118258" y="371019"/>
                  <a:pt x="114373" y="374904"/>
                </a:cubicBezTo>
                <a:cubicBezTo>
                  <a:pt x="110488" y="378789"/>
                  <a:pt x="104275" y="379913"/>
                  <a:pt x="100657" y="384048"/>
                </a:cubicBezTo>
                <a:cubicBezTo>
                  <a:pt x="93420" y="392319"/>
                  <a:pt x="88465" y="402336"/>
                  <a:pt x="82369" y="411480"/>
                </a:cubicBezTo>
                <a:cubicBezTo>
                  <a:pt x="74121" y="423852"/>
                  <a:pt x="69882" y="428982"/>
                  <a:pt x="64081" y="443484"/>
                </a:cubicBezTo>
                <a:cubicBezTo>
                  <a:pt x="60501" y="452433"/>
                  <a:pt x="57985" y="461772"/>
                  <a:pt x="54937" y="470916"/>
                </a:cubicBezTo>
                <a:cubicBezTo>
                  <a:pt x="53413" y="475488"/>
                  <a:pt x="51310" y="479906"/>
                  <a:pt x="50365" y="484632"/>
                </a:cubicBezTo>
                <a:cubicBezTo>
                  <a:pt x="48841" y="492252"/>
                  <a:pt x="48522" y="500216"/>
                  <a:pt x="45793" y="507492"/>
                </a:cubicBezTo>
                <a:cubicBezTo>
                  <a:pt x="43864" y="512637"/>
                  <a:pt x="39697" y="516636"/>
                  <a:pt x="36649" y="521208"/>
                </a:cubicBezTo>
                <a:cubicBezTo>
                  <a:pt x="35125" y="528828"/>
                  <a:pt x="33763" y="536482"/>
                  <a:pt x="32077" y="544068"/>
                </a:cubicBezTo>
                <a:cubicBezTo>
                  <a:pt x="30714" y="550202"/>
                  <a:pt x="28394" y="556136"/>
                  <a:pt x="27505" y="562356"/>
                </a:cubicBezTo>
                <a:cubicBezTo>
                  <a:pt x="25339" y="577518"/>
                  <a:pt x="24689" y="592861"/>
                  <a:pt x="22933" y="608076"/>
                </a:cubicBezTo>
                <a:cubicBezTo>
                  <a:pt x="20116" y="632488"/>
                  <a:pt x="15540" y="656717"/>
                  <a:pt x="13789" y="681228"/>
                </a:cubicBezTo>
                <a:cubicBezTo>
                  <a:pt x="8663" y="752987"/>
                  <a:pt x="13412" y="724261"/>
                  <a:pt x="4645" y="768096"/>
                </a:cubicBezTo>
                <a:cubicBezTo>
                  <a:pt x="3121" y="794004"/>
                  <a:pt x="73" y="819867"/>
                  <a:pt x="73" y="845820"/>
                </a:cubicBezTo>
                <a:cubicBezTo>
                  <a:pt x="73" y="1101792"/>
                  <a:pt x="-1437" y="983905"/>
                  <a:pt x="9217" y="1106424"/>
                </a:cubicBezTo>
                <a:cubicBezTo>
                  <a:pt x="10938" y="1126220"/>
                  <a:pt x="11324" y="1146143"/>
                  <a:pt x="13789" y="1165860"/>
                </a:cubicBezTo>
                <a:cubicBezTo>
                  <a:pt x="14387" y="1170642"/>
                  <a:pt x="17192" y="1174901"/>
                  <a:pt x="18361" y="1179576"/>
                </a:cubicBezTo>
                <a:cubicBezTo>
                  <a:pt x="20246" y="1187115"/>
                  <a:pt x="21655" y="1194771"/>
                  <a:pt x="22933" y="1202436"/>
                </a:cubicBezTo>
                <a:cubicBezTo>
                  <a:pt x="24705" y="1213066"/>
                  <a:pt x="25392" y="1223873"/>
                  <a:pt x="27505" y="1234440"/>
                </a:cubicBezTo>
                <a:cubicBezTo>
                  <a:pt x="28450" y="1239166"/>
                  <a:pt x="30908" y="1243481"/>
                  <a:pt x="32077" y="1248156"/>
                </a:cubicBezTo>
                <a:cubicBezTo>
                  <a:pt x="33962" y="1255695"/>
                  <a:pt x="34963" y="1263430"/>
                  <a:pt x="36649" y="1271016"/>
                </a:cubicBezTo>
                <a:cubicBezTo>
                  <a:pt x="38012" y="1277150"/>
                  <a:pt x="40188" y="1283106"/>
                  <a:pt x="41221" y="1289304"/>
                </a:cubicBezTo>
                <a:cubicBezTo>
                  <a:pt x="43241" y="1301424"/>
                  <a:pt x="43219" y="1313866"/>
                  <a:pt x="45793" y="1325880"/>
                </a:cubicBezTo>
                <a:cubicBezTo>
                  <a:pt x="47813" y="1335305"/>
                  <a:pt x="51889" y="1344168"/>
                  <a:pt x="54937" y="1353312"/>
                </a:cubicBezTo>
                <a:lnTo>
                  <a:pt x="59509" y="1367028"/>
                </a:lnTo>
                <a:cubicBezTo>
                  <a:pt x="61033" y="1371600"/>
                  <a:pt x="61408" y="1376734"/>
                  <a:pt x="64081" y="1380744"/>
                </a:cubicBezTo>
                <a:cubicBezTo>
                  <a:pt x="90286" y="1420052"/>
                  <a:pt x="58868" y="1370318"/>
                  <a:pt x="77797" y="1408176"/>
                </a:cubicBezTo>
                <a:cubicBezTo>
                  <a:pt x="80254" y="1413091"/>
                  <a:pt x="84484" y="1416977"/>
                  <a:pt x="86941" y="1421892"/>
                </a:cubicBezTo>
                <a:cubicBezTo>
                  <a:pt x="89096" y="1426203"/>
                  <a:pt x="89358" y="1431297"/>
                  <a:pt x="91513" y="1435608"/>
                </a:cubicBezTo>
                <a:cubicBezTo>
                  <a:pt x="93970" y="1440523"/>
                  <a:pt x="98026" y="1444500"/>
                  <a:pt x="100657" y="1449324"/>
                </a:cubicBezTo>
                <a:cubicBezTo>
                  <a:pt x="107184" y="1461291"/>
                  <a:pt x="109306" y="1476261"/>
                  <a:pt x="118945" y="1485900"/>
                </a:cubicBezTo>
                <a:cubicBezTo>
                  <a:pt x="138049" y="1505004"/>
                  <a:pt x="128782" y="1494443"/>
                  <a:pt x="146377" y="1517904"/>
                </a:cubicBezTo>
                <a:cubicBezTo>
                  <a:pt x="155121" y="1544136"/>
                  <a:pt x="144687" y="1519650"/>
                  <a:pt x="164665" y="1545336"/>
                </a:cubicBezTo>
                <a:cubicBezTo>
                  <a:pt x="171412" y="1554011"/>
                  <a:pt x="176857" y="1563624"/>
                  <a:pt x="182953" y="1572768"/>
                </a:cubicBezTo>
                <a:cubicBezTo>
                  <a:pt x="186001" y="1577340"/>
                  <a:pt x="187525" y="1583436"/>
                  <a:pt x="192097" y="1586484"/>
                </a:cubicBezTo>
                <a:lnTo>
                  <a:pt x="205813" y="1595628"/>
                </a:lnTo>
                <a:cubicBezTo>
                  <a:pt x="211005" y="1603416"/>
                  <a:pt x="223002" y="1621961"/>
                  <a:pt x="228673" y="1627632"/>
                </a:cubicBezTo>
                <a:cubicBezTo>
                  <a:pt x="234061" y="1633020"/>
                  <a:pt x="241573" y="1635960"/>
                  <a:pt x="246961" y="1641348"/>
                </a:cubicBezTo>
                <a:cubicBezTo>
                  <a:pt x="250846" y="1645233"/>
                  <a:pt x="252220" y="1651179"/>
                  <a:pt x="256105" y="1655064"/>
                </a:cubicBezTo>
                <a:cubicBezTo>
                  <a:pt x="261493" y="1660452"/>
                  <a:pt x="269331" y="1663085"/>
                  <a:pt x="274393" y="1668780"/>
                </a:cubicBezTo>
                <a:cubicBezTo>
                  <a:pt x="309703" y="1708503"/>
                  <a:pt x="274640" y="1687191"/>
                  <a:pt x="310969" y="1705356"/>
                </a:cubicBezTo>
                <a:cubicBezTo>
                  <a:pt x="337174" y="1744664"/>
                  <a:pt x="302281" y="1698405"/>
                  <a:pt x="333829" y="1723644"/>
                </a:cubicBezTo>
                <a:cubicBezTo>
                  <a:pt x="348284" y="1735208"/>
                  <a:pt x="338617" y="1742148"/>
                  <a:pt x="352117" y="1755648"/>
                </a:cubicBezTo>
                <a:cubicBezTo>
                  <a:pt x="355525" y="1759056"/>
                  <a:pt x="361261" y="1758696"/>
                  <a:pt x="365833" y="1760220"/>
                </a:cubicBezTo>
                <a:cubicBezTo>
                  <a:pt x="370405" y="1764792"/>
                  <a:pt x="374169" y="1770349"/>
                  <a:pt x="379549" y="1773936"/>
                </a:cubicBezTo>
                <a:cubicBezTo>
                  <a:pt x="383559" y="1776609"/>
                  <a:pt x="389461" y="1775549"/>
                  <a:pt x="393265" y="1778508"/>
                </a:cubicBezTo>
                <a:cubicBezTo>
                  <a:pt x="403473" y="1786447"/>
                  <a:pt x="409937" y="1798767"/>
                  <a:pt x="420697" y="1805940"/>
                </a:cubicBezTo>
                <a:lnTo>
                  <a:pt x="475561" y="1842516"/>
                </a:lnTo>
                <a:cubicBezTo>
                  <a:pt x="480133" y="1845564"/>
                  <a:pt x="484064" y="1849922"/>
                  <a:pt x="489277" y="1851660"/>
                </a:cubicBezTo>
                <a:cubicBezTo>
                  <a:pt x="511758" y="1859154"/>
                  <a:pt x="516161" y="1859184"/>
                  <a:pt x="534997" y="1869948"/>
                </a:cubicBezTo>
                <a:cubicBezTo>
                  <a:pt x="539768" y="1872674"/>
                  <a:pt x="543500" y="1877354"/>
                  <a:pt x="548713" y="1879092"/>
                </a:cubicBezTo>
                <a:cubicBezTo>
                  <a:pt x="557507" y="1882023"/>
                  <a:pt x="567055" y="1881846"/>
                  <a:pt x="576145" y="1883664"/>
                </a:cubicBezTo>
                <a:cubicBezTo>
                  <a:pt x="582307" y="1884896"/>
                  <a:pt x="588549" y="1886030"/>
                  <a:pt x="594433" y="1888236"/>
                </a:cubicBezTo>
                <a:cubicBezTo>
                  <a:pt x="600815" y="1890629"/>
                  <a:pt x="606057" y="1895952"/>
                  <a:pt x="612721" y="1897380"/>
                </a:cubicBezTo>
                <a:cubicBezTo>
                  <a:pt x="627697" y="1900589"/>
                  <a:pt x="643201" y="1900428"/>
                  <a:pt x="658441" y="1901952"/>
                </a:cubicBezTo>
                <a:cubicBezTo>
                  <a:pt x="713305" y="1900428"/>
                  <a:pt x="768213" y="1900054"/>
                  <a:pt x="823033" y="1897380"/>
                </a:cubicBezTo>
                <a:cubicBezTo>
                  <a:pt x="832430" y="1896922"/>
                  <a:pt x="854222" y="1890370"/>
                  <a:pt x="864181" y="1888236"/>
                </a:cubicBezTo>
                <a:cubicBezTo>
                  <a:pt x="879378" y="1884980"/>
                  <a:pt x="894661" y="1882140"/>
                  <a:pt x="909901" y="1879092"/>
                </a:cubicBezTo>
                <a:cubicBezTo>
                  <a:pt x="917521" y="1877568"/>
                  <a:pt x="925389" y="1876977"/>
                  <a:pt x="932761" y="1874520"/>
                </a:cubicBezTo>
                <a:cubicBezTo>
                  <a:pt x="941905" y="1871472"/>
                  <a:pt x="950842" y="1867714"/>
                  <a:pt x="960193" y="1865376"/>
                </a:cubicBezTo>
                <a:cubicBezTo>
                  <a:pt x="966289" y="1863852"/>
                  <a:pt x="972520" y="1862791"/>
                  <a:pt x="978481" y="1860804"/>
                </a:cubicBezTo>
                <a:cubicBezTo>
                  <a:pt x="1023594" y="1845766"/>
                  <a:pt x="979055" y="1856117"/>
                  <a:pt x="1024201" y="1847088"/>
                </a:cubicBezTo>
                <a:cubicBezTo>
                  <a:pt x="1030297" y="1844040"/>
                  <a:pt x="1036023" y="1840099"/>
                  <a:pt x="1042489" y="1837944"/>
                </a:cubicBezTo>
                <a:cubicBezTo>
                  <a:pt x="1054411" y="1833970"/>
                  <a:pt x="1079065" y="1828800"/>
                  <a:pt x="1079065" y="1828800"/>
                </a:cubicBezTo>
                <a:cubicBezTo>
                  <a:pt x="1100801" y="1814309"/>
                  <a:pt x="1087568" y="1821394"/>
                  <a:pt x="1120213" y="1810512"/>
                </a:cubicBezTo>
                <a:cubicBezTo>
                  <a:pt x="1124785" y="1808988"/>
                  <a:pt x="1129919" y="1808613"/>
                  <a:pt x="1133929" y="1805940"/>
                </a:cubicBezTo>
                <a:cubicBezTo>
                  <a:pt x="1173237" y="1779735"/>
                  <a:pt x="1123503" y="1811153"/>
                  <a:pt x="1161361" y="1792224"/>
                </a:cubicBezTo>
                <a:cubicBezTo>
                  <a:pt x="1166276" y="1789767"/>
                  <a:pt x="1170505" y="1786128"/>
                  <a:pt x="1175077" y="1783080"/>
                </a:cubicBezTo>
                <a:cubicBezTo>
                  <a:pt x="1178125" y="1778508"/>
                  <a:pt x="1179930" y="1772797"/>
                  <a:pt x="1184221" y="1769364"/>
                </a:cubicBezTo>
                <a:cubicBezTo>
                  <a:pt x="1187984" y="1766353"/>
                  <a:pt x="1193626" y="1766947"/>
                  <a:pt x="1197937" y="1764792"/>
                </a:cubicBezTo>
                <a:cubicBezTo>
                  <a:pt x="1202852" y="1762335"/>
                  <a:pt x="1206738" y="1758105"/>
                  <a:pt x="1211653" y="1755648"/>
                </a:cubicBezTo>
                <a:cubicBezTo>
                  <a:pt x="1215964" y="1753493"/>
                  <a:pt x="1221058" y="1753231"/>
                  <a:pt x="1225369" y="1751076"/>
                </a:cubicBezTo>
                <a:cubicBezTo>
                  <a:pt x="1244974" y="1741273"/>
                  <a:pt x="1234600" y="1742372"/>
                  <a:pt x="1252801" y="1728216"/>
                </a:cubicBezTo>
                <a:cubicBezTo>
                  <a:pt x="1261476" y="1721469"/>
                  <a:pt x="1272462" y="1717699"/>
                  <a:pt x="1280233" y="1709928"/>
                </a:cubicBezTo>
                <a:cubicBezTo>
                  <a:pt x="1297357" y="1692804"/>
                  <a:pt x="1287815" y="1698257"/>
                  <a:pt x="1307665" y="1691640"/>
                </a:cubicBezTo>
                <a:cubicBezTo>
                  <a:pt x="1312237" y="1687068"/>
                  <a:pt x="1316277" y="1681894"/>
                  <a:pt x="1321381" y="1677924"/>
                </a:cubicBezTo>
                <a:cubicBezTo>
                  <a:pt x="1330056" y="1671177"/>
                  <a:pt x="1339669" y="1665732"/>
                  <a:pt x="1348813" y="1659636"/>
                </a:cubicBezTo>
                <a:lnTo>
                  <a:pt x="1376245" y="1641348"/>
                </a:lnTo>
                <a:lnTo>
                  <a:pt x="1389961" y="1632204"/>
                </a:lnTo>
                <a:cubicBezTo>
                  <a:pt x="1394533" y="1629156"/>
                  <a:pt x="1399792" y="1626945"/>
                  <a:pt x="1403677" y="1623060"/>
                </a:cubicBezTo>
                <a:cubicBezTo>
                  <a:pt x="1421278" y="1605459"/>
                  <a:pt x="1412013" y="1612931"/>
                  <a:pt x="1431109" y="1600200"/>
                </a:cubicBezTo>
                <a:cubicBezTo>
                  <a:pt x="1434157" y="1595628"/>
                  <a:pt x="1436368" y="1590369"/>
                  <a:pt x="1440253" y="1586484"/>
                </a:cubicBezTo>
                <a:cubicBezTo>
                  <a:pt x="1476217" y="1550520"/>
                  <a:pt x="1430235" y="1608564"/>
                  <a:pt x="1467685" y="1563624"/>
                </a:cubicBezTo>
                <a:cubicBezTo>
                  <a:pt x="1474437" y="1555521"/>
                  <a:pt x="1482027" y="1540827"/>
                  <a:pt x="1485973" y="1531620"/>
                </a:cubicBezTo>
                <a:cubicBezTo>
                  <a:pt x="1487871" y="1527190"/>
                  <a:pt x="1488205" y="1522117"/>
                  <a:pt x="1490545" y="1517904"/>
                </a:cubicBezTo>
                <a:cubicBezTo>
                  <a:pt x="1495882" y="1508297"/>
                  <a:pt x="1505358" y="1500898"/>
                  <a:pt x="1508833" y="1490472"/>
                </a:cubicBezTo>
                <a:cubicBezTo>
                  <a:pt x="1511881" y="1481328"/>
                  <a:pt x="1512630" y="1471060"/>
                  <a:pt x="1517977" y="1463040"/>
                </a:cubicBezTo>
                <a:cubicBezTo>
                  <a:pt x="1535550" y="1436681"/>
                  <a:pt x="1520336" y="1462108"/>
                  <a:pt x="1531693" y="1435608"/>
                </a:cubicBezTo>
                <a:cubicBezTo>
                  <a:pt x="1534378" y="1429344"/>
                  <a:pt x="1537456" y="1423238"/>
                  <a:pt x="1540837" y="1417320"/>
                </a:cubicBezTo>
                <a:cubicBezTo>
                  <a:pt x="1543563" y="1412549"/>
                  <a:pt x="1547749" y="1408625"/>
                  <a:pt x="1549981" y="1403604"/>
                </a:cubicBezTo>
                <a:cubicBezTo>
                  <a:pt x="1553896" y="1394796"/>
                  <a:pt x="1556077" y="1385316"/>
                  <a:pt x="1559125" y="1376172"/>
                </a:cubicBezTo>
                <a:cubicBezTo>
                  <a:pt x="1560649" y="1371600"/>
                  <a:pt x="1561024" y="1366466"/>
                  <a:pt x="1563697" y="1362456"/>
                </a:cubicBezTo>
                <a:cubicBezTo>
                  <a:pt x="1578188" y="1340720"/>
                  <a:pt x="1571103" y="1353953"/>
                  <a:pt x="1581985" y="1321308"/>
                </a:cubicBezTo>
                <a:cubicBezTo>
                  <a:pt x="1583509" y="1316736"/>
                  <a:pt x="1585388" y="1312267"/>
                  <a:pt x="1586557" y="1307592"/>
                </a:cubicBezTo>
                <a:cubicBezTo>
                  <a:pt x="1588081" y="1301496"/>
                  <a:pt x="1588654" y="1295080"/>
                  <a:pt x="1591129" y="1289304"/>
                </a:cubicBezTo>
                <a:cubicBezTo>
                  <a:pt x="1593294" y="1284253"/>
                  <a:pt x="1597225" y="1280160"/>
                  <a:pt x="1600273" y="1275588"/>
                </a:cubicBezTo>
                <a:cubicBezTo>
                  <a:pt x="1602883" y="1262536"/>
                  <a:pt x="1605543" y="1247353"/>
                  <a:pt x="1609417" y="1234440"/>
                </a:cubicBezTo>
                <a:cubicBezTo>
                  <a:pt x="1612187" y="1225208"/>
                  <a:pt x="1615513" y="1216152"/>
                  <a:pt x="1618561" y="1207008"/>
                </a:cubicBezTo>
                <a:cubicBezTo>
                  <a:pt x="1620085" y="1202436"/>
                  <a:pt x="1622341" y="1198046"/>
                  <a:pt x="1623133" y="1193292"/>
                </a:cubicBezTo>
                <a:cubicBezTo>
                  <a:pt x="1624657" y="1184148"/>
                  <a:pt x="1626047" y="1174981"/>
                  <a:pt x="1627705" y="1165860"/>
                </a:cubicBezTo>
                <a:cubicBezTo>
                  <a:pt x="1629095" y="1158214"/>
                  <a:pt x="1630999" y="1150665"/>
                  <a:pt x="1632277" y="1143000"/>
                </a:cubicBezTo>
                <a:cubicBezTo>
                  <a:pt x="1634049" y="1132370"/>
                  <a:pt x="1634921" y="1121598"/>
                  <a:pt x="1636849" y="1110996"/>
                </a:cubicBezTo>
                <a:cubicBezTo>
                  <a:pt x="1637973" y="1104814"/>
                  <a:pt x="1640058" y="1098842"/>
                  <a:pt x="1641421" y="1092708"/>
                </a:cubicBezTo>
                <a:cubicBezTo>
                  <a:pt x="1643832" y="1081858"/>
                  <a:pt x="1649462" y="1052342"/>
                  <a:pt x="1650565" y="1042416"/>
                </a:cubicBezTo>
                <a:cubicBezTo>
                  <a:pt x="1659695" y="960243"/>
                  <a:pt x="1649881" y="1013832"/>
                  <a:pt x="1659709" y="964692"/>
                </a:cubicBezTo>
                <a:cubicBezTo>
                  <a:pt x="1665533" y="859861"/>
                  <a:pt x="1666577" y="888286"/>
                  <a:pt x="1659709" y="768096"/>
                </a:cubicBezTo>
                <a:cubicBezTo>
                  <a:pt x="1658835" y="752805"/>
                  <a:pt x="1657960" y="737430"/>
                  <a:pt x="1655137" y="722376"/>
                </a:cubicBezTo>
                <a:cubicBezTo>
                  <a:pt x="1651708" y="704088"/>
                  <a:pt x="1645421" y="697230"/>
                  <a:pt x="1641421" y="681228"/>
                </a:cubicBezTo>
                <a:cubicBezTo>
                  <a:pt x="1635516" y="657609"/>
                  <a:pt x="1640335" y="668168"/>
                  <a:pt x="1627705" y="649224"/>
                </a:cubicBezTo>
                <a:cubicBezTo>
                  <a:pt x="1626181" y="643128"/>
                  <a:pt x="1625943" y="636556"/>
                  <a:pt x="1623133" y="630936"/>
                </a:cubicBezTo>
                <a:cubicBezTo>
                  <a:pt x="1618218" y="621106"/>
                  <a:pt x="1604845" y="603504"/>
                  <a:pt x="1604845" y="603504"/>
                </a:cubicBezTo>
                <a:cubicBezTo>
                  <a:pt x="1603321" y="595884"/>
                  <a:pt x="1603002" y="587920"/>
                  <a:pt x="1600273" y="580644"/>
                </a:cubicBezTo>
                <a:cubicBezTo>
                  <a:pt x="1581015" y="529289"/>
                  <a:pt x="1600042" y="609322"/>
                  <a:pt x="1586557" y="548640"/>
                </a:cubicBezTo>
                <a:cubicBezTo>
                  <a:pt x="1582828" y="531859"/>
                  <a:pt x="1582192" y="523421"/>
                  <a:pt x="1577413" y="507492"/>
                </a:cubicBezTo>
                <a:cubicBezTo>
                  <a:pt x="1574643" y="498260"/>
                  <a:pt x="1571317" y="489204"/>
                  <a:pt x="1568269" y="480060"/>
                </a:cubicBezTo>
                <a:lnTo>
                  <a:pt x="1563697" y="466344"/>
                </a:lnTo>
                <a:cubicBezTo>
                  <a:pt x="1562173" y="461772"/>
                  <a:pt x="1561280" y="456939"/>
                  <a:pt x="1559125" y="452628"/>
                </a:cubicBezTo>
                <a:cubicBezTo>
                  <a:pt x="1556077" y="446532"/>
                  <a:pt x="1553362" y="440258"/>
                  <a:pt x="1549981" y="434340"/>
                </a:cubicBezTo>
                <a:cubicBezTo>
                  <a:pt x="1534900" y="407949"/>
                  <a:pt x="1547488" y="433094"/>
                  <a:pt x="1527121" y="406908"/>
                </a:cubicBezTo>
                <a:cubicBezTo>
                  <a:pt x="1520374" y="398233"/>
                  <a:pt x="1514929" y="388620"/>
                  <a:pt x="1508833" y="379476"/>
                </a:cubicBezTo>
                <a:lnTo>
                  <a:pt x="1490545" y="352044"/>
                </a:lnTo>
                <a:cubicBezTo>
                  <a:pt x="1487497" y="347472"/>
                  <a:pt x="1485286" y="342213"/>
                  <a:pt x="1481401" y="338328"/>
                </a:cubicBezTo>
                <a:cubicBezTo>
                  <a:pt x="1476829" y="333756"/>
                  <a:pt x="1471824" y="329579"/>
                  <a:pt x="1467685" y="324612"/>
                </a:cubicBezTo>
                <a:cubicBezTo>
                  <a:pt x="1464167" y="320391"/>
                  <a:pt x="1462059" y="315117"/>
                  <a:pt x="1458541" y="310896"/>
                </a:cubicBezTo>
                <a:cubicBezTo>
                  <a:pt x="1454402" y="305929"/>
                  <a:pt x="1448583" y="302441"/>
                  <a:pt x="1444825" y="297180"/>
                </a:cubicBezTo>
                <a:cubicBezTo>
                  <a:pt x="1440864" y="291634"/>
                  <a:pt x="1439293" y="284672"/>
                  <a:pt x="1435681" y="278892"/>
                </a:cubicBezTo>
                <a:cubicBezTo>
                  <a:pt x="1431154" y="271648"/>
                  <a:pt x="1416264" y="252232"/>
                  <a:pt x="1408249" y="246888"/>
                </a:cubicBezTo>
                <a:cubicBezTo>
                  <a:pt x="1404239" y="244215"/>
                  <a:pt x="1399105" y="243840"/>
                  <a:pt x="1394533" y="242316"/>
                </a:cubicBezTo>
                <a:cubicBezTo>
                  <a:pt x="1373572" y="210874"/>
                  <a:pt x="1386671" y="218359"/>
                  <a:pt x="1362529" y="210312"/>
                </a:cubicBezTo>
                <a:cubicBezTo>
                  <a:pt x="1357957" y="205740"/>
                  <a:pt x="1354193" y="200183"/>
                  <a:pt x="1348813" y="196596"/>
                </a:cubicBezTo>
                <a:cubicBezTo>
                  <a:pt x="1344803" y="193923"/>
                  <a:pt x="1339408" y="194179"/>
                  <a:pt x="1335097" y="192024"/>
                </a:cubicBezTo>
                <a:cubicBezTo>
                  <a:pt x="1330182" y="189567"/>
                  <a:pt x="1325953" y="185928"/>
                  <a:pt x="1321381" y="182880"/>
                </a:cubicBezTo>
                <a:cubicBezTo>
                  <a:pt x="1295176" y="143572"/>
                  <a:pt x="1330069" y="189831"/>
                  <a:pt x="1298521" y="164592"/>
                </a:cubicBezTo>
                <a:cubicBezTo>
                  <a:pt x="1294230" y="161159"/>
                  <a:pt x="1293668" y="154309"/>
                  <a:pt x="1289377" y="150876"/>
                </a:cubicBezTo>
                <a:cubicBezTo>
                  <a:pt x="1285614" y="147865"/>
                  <a:pt x="1279874" y="148644"/>
                  <a:pt x="1275661" y="146304"/>
                </a:cubicBezTo>
                <a:cubicBezTo>
                  <a:pt x="1266054" y="140967"/>
                  <a:pt x="1256000" y="135787"/>
                  <a:pt x="1248229" y="128016"/>
                </a:cubicBezTo>
                <a:cubicBezTo>
                  <a:pt x="1243657" y="123444"/>
                  <a:pt x="1239893" y="117887"/>
                  <a:pt x="1234513" y="114300"/>
                </a:cubicBezTo>
                <a:cubicBezTo>
                  <a:pt x="1230503" y="111627"/>
                  <a:pt x="1225108" y="111883"/>
                  <a:pt x="1220797" y="109728"/>
                </a:cubicBezTo>
                <a:cubicBezTo>
                  <a:pt x="1174881" y="86770"/>
                  <a:pt x="1244901" y="115486"/>
                  <a:pt x="1188793" y="91440"/>
                </a:cubicBezTo>
                <a:cubicBezTo>
                  <a:pt x="1184363" y="89542"/>
                  <a:pt x="1179388" y="89023"/>
                  <a:pt x="1175077" y="86868"/>
                </a:cubicBezTo>
                <a:cubicBezTo>
                  <a:pt x="1170162" y="84411"/>
                  <a:pt x="1166276" y="80181"/>
                  <a:pt x="1161361" y="77724"/>
                </a:cubicBezTo>
                <a:cubicBezTo>
                  <a:pt x="1157050" y="75569"/>
                  <a:pt x="1151956" y="75307"/>
                  <a:pt x="1147645" y="73152"/>
                </a:cubicBezTo>
                <a:cubicBezTo>
                  <a:pt x="1142730" y="70695"/>
                  <a:pt x="1138950" y="66240"/>
                  <a:pt x="1133929" y="64008"/>
                </a:cubicBezTo>
                <a:cubicBezTo>
                  <a:pt x="1125121" y="60093"/>
                  <a:pt x="1115641" y="57912"/>
                  <a:pt x="1106497" y="54864"/>
                </a:cubicBezTo>
                <a:lnTo>
                  <a:pt x="1092781" y="50292"/>
                </a:lnTo>
                <a:cubicBezTo>
                  <a:pt x="1088209" y="48768"/>
                  <a:pt x="1083819" y="46512"/>
                  <a:pt x="1079065" y="45720"/>
                </a:cubicBezTo>
                <a:cubicBezTo>
                  <a:pt x="1010588" y="34307"/>
                  <a:pt x="1042628" y="38623"/>
                  <a:pt x="983053" y="32004"/>
                </a:cubicBezTo>
                <a:cubicBezTo>
                  <a:pt x="941535" y="21625"/>
                  <a:pt x="986874" y="31916"/>
                  <a:pt x="909901" y="22860"/>
                </a:cubicBezTo>
                <a:cubicBezTo>
                  <a:pt x="902183" y="21952"/>
                  <a:pt x="894744" y="19315"/>
                  <a:pt x="887041" y="18288"/>
                </a:cubicBezTo>
                <a:cubicBezTo>
                  <a:pt x="871859" y="16264"/>
                  <a:pt x="856553" y="15319"/>
                  <a:pt x="841321" y="13716"/>
                </a:cubicBezTo>
                <a:lnTo>
                  <a:pt x="804745" y="0"/>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533400" y="10033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b="1" dirty="0">
                <a:solidFill>
                  <a:srgbClr val="002060"/>
                </a:solidFill>
              </a:rPr>
              <a:t>basophilic granules</a:t>
            </a:r>
            <a:r>
              <a:rPr lang="en-US" dirty="0">
                <a:solidFill>
                  <a:srgbClr val="002060"/>
                </a:solidFill>
              </a:rPr>
              <a:t> </a:t>
            </a:r>
            <a:r>
              <a:rPr lang="en-US" dirty="0"/>
              <a:t>are very large and blue. In this mature basophil, note the large granules indicated by the black arrows.  </a:t>
            </a:r>
          </a:p>
        </p:txBody>
      </p:sp>
      <p:pic>
        <p:nvPicPr>
          <p:cNvPr id="5126" name="Picture 6" descr="SL21bOL"/>
          <p:cNvPicPr>
            <a:picLocks noChangeAspect="1" noChangeArrowheads="1"/>
          </p:cNvPicPr>
          <p:nvPr/>
        </p:nvPicPr>
        <p:blipFill>
          <a:blip r:embed="rId2">
            <a:extLst>
              <a:ext uri="{28A0092B-C50C-407E-A947-70E740481C1C}">
                <a14:useLocalDpi xmlns:a14="http://schemas.microsoft.com/office/drawing/2010/main" val="0"/>
              </a:ext>
            </a:extLst>
          </a:blip>
          <a:srcRect l="33023" t="39429" r="36194" b="27921"/>
          <a:stretch>
            <a:fillRect/>
          </a:stretch>
        </p:blipFill>
        <p:spPr bwMode="auto">
          <a:xfrm>
            <a:off x="1752600" y="2057400"/>
            <a:ext cx="5257800" cy="4183062"/>
          </a:xfrm>
          <a:prstGeom prst="rect">
            <a:avLst/>
          </a:prstGeom>
          <a:noFill/>
          <a:extLst>
            <a:ext uri="{909E8E84-426E-40DD-AFC4-6F175D3DCCD1}">
              <a14:hiddenFill xmlns:a14="http://schemas.microsoft.com/office/drawing/2010/main">
                <a:solidFill>
                  <a:srgbClr val="FFFFFF"/>
                </a:solidFill>
              </a14:hiddenFill>
            </a:ext>
          </a:extLst>
        </p:spPr>
      </p:pic>
      <p:sp>
        <p:nvSpPr>
          <p:cNvPr id="5127" name="Line 7"/>
          <p:cNvSpPr>
            <a:spLocks noChangeShapeType="1"/>
          </p:cNvSpPr>
          <p:nvPr/>
        </p:nvSpPr>
        <p:spPr bwMode="auto">
          <a:xfrm>
            <a:off x="2852738" y="3128962"/>
            <a:ext cx="914400" cy="7620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Line 8"/>
          <p:cNvSpPr>
            <a:spLocks noChangeShapeType="1"/>
          </p:cNvSpPr>
          <p:nvPr/>
        </p:nvSpPr>
        <p:spPr bwMode="auto">
          <a:xfrm flipV="1">
            <a:off x="2771775" y="4572000"/>
            <a:ext cx="1042988" cy="757237"/>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Rectangle 9"/>
          <p:cNvSpPr/>
          <p:nvPr/>
        </p:nvSpPr>
        <p:spPr>
          <a:xfrm>
            <a:off x="1444607" y="0"/>
            <a:ext cx="6254918"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3300"/>
                </a:solidFill>
                <a:latin typeface="+mn-lt"/>
              </a:rPr>
              <a:t>CYTOPLASMIC GRANULES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152400" y="656272"/>
            <a:ext cx="8991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b="1" dirty="0" err="1">
                <a:solidFill>
                  <a:srgbClr val="FF5050"/>
                </a:solidFill>
              </a:rPr>
              <a:t>neutrophilic</a:t>
            </a:r>
            <a:r>
              <a:rPr lang="en-US" b="1" dirty="0">
                <a:solidFill>
                  <a:srgbClr val="FF5050"/>
                </a:solidFill>
              </a:rPr>
              <a:t> granules</a:t>
            </a:r>
            <a:r>
              <a:rPr lang="en-US" dirty="0">
                <a:solidFill>
                  <a:srgbClr val="FF5050"/>
                </a:solidFill>
              </a:rPr>
              <a:t> </a:t>
            </a:r>
            <a:r>
              <a:rPr lang="en-US" dirty="0"/>
              <a:t>are too small (0.1-0.2 um) to be seen as individual structures with the light microscope.  Their presence in </a:t>
            </a:r>
            <a:r>
              <a:rPr lang="en-US" dirty="0" err="1"/>
              <a:t>neutrophilic</a:t>
            </a:r>
            <a:r>
              <a:rPr lang="en-US" dirty="0"/>
              <a:t> granulocytes is signified by a  salmon-colored appearance of the cytoplasm.  As Cell A, a granulocyte precursor with a basophilic cytoplasm and many </a:t>
            </a:r>
            <a:r>
              <a:rPr lang="en-US" dirty="0" err="1"/>
              <a:t>azurophilic</a:t>
            </a:r>
            <a:r>
              <a:rPr lang="en-US" dirty="0"/>
              <a:t> granules, matures to stage B, then C, then D, synthesis of </a:t>
            </a:r>
            <a:r>
              <a:rPr lang="en-US" dirty="0" err="1"/>
              <a:t>neutrophilic</a:t>
            </a:r>
            <a:r>
              <a:rPr lang="en-US" dirty="0"/>
              <a:t> granules renders the cytoplasm pink. </a:t>
            </a:r>
          </a:p>
        </p:txBody>
      </p:sp>
      <p:pic>
        <p:nvPicPr>
          <p:cNvPr id="7175" name="Picture 7" descr="13"/>
          <p:cNvPicPr>
            <a:picLocks noChangeAspect="1" noChangeArrowheads="1"/>
          </p:cNvPicPr>
          <p:nvPr/>
        </p:nvPicPr>
        <p:blipFill>
          <a:blip r:embed="rId2">
            <a:extLst>
              <a:ext uri="{28A0092B-C50C-407E-A947-70E740481C1C}">
                <a14:useLocalDpi xmlns:a14="http://schemas.microsoft.com/office/drawing/2010/main" val="0"/>
              </a:ext>
            </a:extLst>
          </a:blip>
          <a:srcRect l="62263" t="7547" b="24529"/>
          <a:stretch>
            <a:fillRect/>
          </a:stretch>
        </p:blipFill>
        <p:spPr bwMode="auto">
          <a:xfrm>
            <a:off x="533400" y="2133600"/>
            <a:ext cx="3387725"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11"/>
          <p:cNvPicPr>
            <a:picLocks noChangeAspect="1" noChangeArrowheads="1"/>
          </p:cNvPicPr>
          <p:nvPr/>
        </p:nvPicPr>
        <p:blipFill>
          <a:blip r:embed="rId3">
            <a:extLst>
              <a:ext uri="{28A0092B-C50C-407E-A947-70E740481C1C}">
                <a14:useLocalDpi xmlns:a14="http://schemas.microsoft.com/office/drawing/2010/main" val="0"/>
              </a:ext>
            </a:extLst>
          </a:blip>
          <a:srcRect l="21875" t="12500" b="4167"/>
          <a:stretch>
            <a:fillRect/>
          </a:stretch>
        </p:blipFill>
        <p:spPr bwMode="auto">
          <a:xfrm>
            <a:off x="4008438" y="2514600"/>
            <a:ext cx="4724400" cy="3779838"/>
          </a:xfrm>
          <a:prstGeom prst="rect">
            <a:avLst/>
          </a:prstGeom>
          <a:noFill/>
          <a:extLst>
            <a:ext uri="{909E8E84-426E-40DD-AFC4-6F175D3DCCD1}">
              <a14:hiddenFill xmlns:a14="http://schemas.microsoft.com/office/drawing/2010/main">
                <a:solidFill>
                  <a:srgbClr val="FFFFFF"/>
                </a:solidFill>
              </a14:hiddenFill>
            </a:ext>
          </a:extLst>
        </p:spPr>
      </p:pic>
      <p:sp>
        <p:nvSpPr>
          <p:cNvPr id="7177" name="Text Box 9"/>
          <p:cNvSpPr txBox="1">
            <a:spLocks noChangeArrowheads="1"/>
          </p:cNvSpPr>
          <p:nvPr/>
        </p:nvSpPr>
        <p:spPr bwMode="auto">
          <a:xfrm>
            <a:off x="1905000" y="48006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A</a:t>
            </a:r>
          </a:p>
        </p:txBody>
      </p:sp>
      <p:sp>
        <p:nvSpPr>
          <p:cNvPr id="7178" name="Text Box 10"/>
          <p:cNvSpPr txBox="1">
            <a:spLocks noChangeArrowheads="1"/>
          </p:cNvSpPr>
          <p:nvPr/>
        </p:nvSpPr>
        <p:spPr bwMode="auto">
          <a:xfrm>
            <a:off x="2819400" y="2209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B</a:t>
            </a:r>
          </a:p>
        </p:txBody>
      </p:sp>
      <p:sp>
        <p:nvSpPr>
          <p:cNvPr id="7179" name="Text Box 11"/>
          <p:cNvSpPr txBox="1">
            <a:spLocks noChangeArrowheads="1"/>
          </p:cNvSpPr>
          <p:nvPr/>
        </p:nvSpPr>
        <p:spPr bwMode="auto">
          <a:xfrm>
            <a:off x="5105400" y="4495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D</a:t>
            </a:r>
          </a:p>
        </p:txBody>
      </p:sp>
      <p:sp>
        <p:nvSpPr>
          <p:cNvPr id="7180" name="Line 12"/>
          <p:cNvSpPr>
            <a:spLocks noChangeShapeType="1"/>
          </p:cNvSpPr>
          <p:nvPr/>
        </p:nvSpPr>
        <p:spPr bwMode="auto">
          <a:xfrm flipV="1">
            <a:off x="5489575" y="4270375"/>
            <a:ext cx="1460500" cy="4079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 name="Line 13"/>
          <p:cNvSpPr>
            <a:spLocks noChangeShapeType="1"/>
          </p:cNvSpPr>
          <p:nvPr/>
        </p:nvSpPr>
        <p:spPr bwMode="auto">
          <a:xfrm flipH="1" flipV="1">
            <a:off x="5181600" y="3048000"/>
            <a:ext cx="80963" cy="146685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Line 14"/>
          <p:cNvSpPr>
            <a:spLocks noChangeShapeType="1"/>
          </p:cNvSpPr>
          <p:nvPr/>
        </p:nvSpPr>
        <p:spPr bwMode="auto">
          <a:xfrm flipH="1">
            <a:off x="4905375" y="4875213"/>
            <a:ext cx="309563" cy="506412"/>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Text Box 15"/>
          <p:cNvSpPr txBox="1">
            <a:spLocks noChangeArrowheads="1"/>
          </p:cNvSpPr>
          <p:nvPr/>
        </p:nvSpPr>
        <p:spPr bwMode="auto">
          <a:xfrm>
            <a:off x="3352800" y="21336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C</a:t>
            </a:r>
          </a:p>
        </p:txBody>
      </p:sp>
      <p:sp>
        <p:nvSpPr>
          <p:cNvPr id="7184" name="Text Box 16"/>
          <p:cNvSpPr txBox="1">
            <a:spLocks noChangeArrowheads="1"/>
          </p:cNvSpPr>
          <p:nvPr/>
        </p:nvSpPr>
        <p:spPr bwMode="auto">
          <a:xfrm>
            <a:off x="2590800" y="38100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C</a:t>
            </a:r>
          </a:p>
        </p:txBody>
      </p:sp>
      <p:sp>
        <p:nvSpPr>
          <p:cNvPr id="17" name="Rectangle 16"/>
          <p:cNvSpPr/>
          <p:nvPr/>
        </p:nvSpPr>
        <p:spPr>
          <a:xfrm>
            <a:off x="1444607" y="0"/>
            <a:ext cx="6254918"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3300"/>
                </a:solidFill>
                <a:latin typeface="+mn-lt"/>
              </a:rPr>
              <a:t>CYTOPLASMIC GRANULES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1600200" y="1371600"/>
            <a:ext cx="57912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nonspecific (</a:t>
            </a:r>
            <a:r>
              <a:rPr lang="en-US" dirty="0" err="1">
                <a:latin typeface="Calibri" pitchFamily="34" charset="0"/>
                <a:hlinkClick r:id="rId3"/>
              </a:rPr>
              <a:t>azurophilic</a:t>
            </a:r>
            <a:r>
              <a:rPr lang="en-US" dirty="0">
                <a:latin typeface="Calibri" pitchFamily="34" charset="0"/>
                <a:hlinkClick r:id="rId3"/>
              </a:rPr>
              <a:t>, primary) granules – SL68</a:t>
            </a:r>
            <a:endParaRPr lang="en-US" dirty="0">
              <a:latin typeface="Calibri" pitchFamily="34" charset="0"/>
            </a:endParaRPr>
          </a:p>
        </p:txBody>
      </p:sp>
      <p:sp>
        <p:nvSpPr>
          <p:cNvPr id="37891" name="TextBox 4"/>
          <p:cNvSpPr txBox="1">
            <a:spLocks noChangeArrowheads="1"/>
          </p:cNvSpPr>
          <p:nvPr/>
        </p:nvSpPr>
        <p:spPr bwMode="auto">
          <a:xfrm>
            <a:off x="1981200" y="5212140"/>
            <a:ext cx="5715000" cy="1569660"/>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068</a:t>
            </a:r>
            <a:r>
              <a:rPr lang="en-US" dirty="0">
                <a:latin typeface="Calibri" pitchFamily="34" charset="0"/>
              </a:rPr>
              <a:t> and </a:t>
            </a:r>
            <a:r>
              <a:rPr lang="en-US" u="sng" dirty="0">
                <a:hlinkClick r:id="rId5"/>
              </a:rPr>
              <a:t>SL 177</a:t>
            </a:r>
            <a:endParaRPr lang="en-US" u="sng" dirty="0"/>
          </a:p>
          <a:p>
            <a:r>
              <a:rPr lang="en-US" b="1" dirty="0">
                <a:latin typeface="Calibri" pitchFamily="34" charset="0"/>
              </a:rPr>
              <a:t>Be able to identify:</a:t>
            </a:r>
          </a:p>
          <a:p>
            <a:pPr lvl="1" eaLnBrk="0" hangingPunct="0">
              <a:buFontTx/>
              <a:buChar char="•"/>
            </a:pPr>
            <a:r>
              <a:rPr lang="en-US" sz="1200" b="1" dirty="0" err="1">
                <a:solidFill>
                  <a:srgbClr val="002060"/>
                </a:solidFill>
                <a:latin typeface="Georgia" pitchFamily="18" charset="0"/>
                <a:ea typeface="Times" pitchFamily="18" charset="0"/>
                <a:cs typeface="Arial" charset="0"/>
              </a:rPr>
              <a:t>Azurophilic</a:t>
            </a:r>
            <a:r>
              <a:rPr lang="en-US" sz="1200" b="1" dirty="0">
                <a:solidFill>
                  <a:srgbClr val="002060"/>
                </a:solidFill>
                <a:latin typeface="Georgia" pitchFamily="18" charset="0"/>
                <a:ea typeface="Times" pitchFamily="18" charset="0"/>
                <a:cs typeface="Arial" charset="0"/>
              </a:rPr>
              <a:t> (nonspecific, primary) granules</a:t>
            </a:r>
          </a:p>
          <a:p>
            <a:pPr lvl="1" eaLnBrk="0" hangingPunct="0">
              <a:buFontTx/>
              <a:buChar char="•"/>
            </a:pPr>
            <a:r>
              <a:rPr lang="en-US" sz="1200" b="1" dirty="0">
                <a:solidFill>
                  <a:srgbClr val="002060"/>
                </a:solidFill>
                <a:latin typeface="Georgia" pitchFamily="18" charset="0"/>
                <a:ea typeface="Times" pitchFamily="18" charset="0"/>
                <a:cs typeface="Arial" charset="0"/>
              </a:rPr>
              <a:t>Specific granules</a:t>
            </a:r>
          </a:p>
          <a:p>
            <a:pPr lvl="2" eaLnBrk="0" hangingPunct="0">
              <a:buFontTx/>
              <a:buChar char="•"/>
            </a:pPr>
            <a:r>
              <a:rPr lang="en-US" sz="1200" b="1" dirty="0">
                <a:solidFill>
                  <a:srgbClr val="002060"/>
                </a:solidFill>
                <a:latin typeface="Georgia" pitchFamily="18" charset="0"/>
                <a:ea typeface="Times" pitchFamily="18" charset="0"/>
                <a:cs typeface="Arial" charset="0"/>
              </a:rPr>
              <a:t>Eosinophilic granules</a:t>
            </a:r>
          </a:p>
          <a:p>
            <a:pPr lvl="2" eaLnBrk="0" hangingPunct="0">
              <a:buFontTx/>
              <a:buChar char="•"/>
            </a:pPr>
            <a:r>
              <a:rPr lang="en-US" sz="1200" b="1" dirty="0">
                <a:solidFill>
                  <a:srgbClr val="002060"/>
                </a:solidFill>
                <a:latin typeface="Georgia" pitchFamily="18" charset="0"/>
                <a:ea typeface="Times" pitchFamily="18" charset="0"/>
                <a:cs typeface="Arial" charset="0"/>
              </a:rPr>
              <a:t>Basophilic granules</a:t>
            </a:r>
          </a:p>
          <a:p>
            <a:pPr lvl="2" eaLnBrk="0" hangingPunct="0">
              <a:buFontTx/>
              <a:buChar char="•"/>
            </a:pPr>
            <a:r>
              <a:rPr lang="en-US" sz="1200" b="1" dirty="0" err="1">
                <a:solidFill>
                  <a:srgbClr val="002060"/>
                </a:solidFill>
                <a:latin typeface="Georgia" pitchFamily="18" charset="0"/>
                <a:ea typeface="Times" pitchFamily="18" charset="0"/>
                <a:cs typeface="Arial" charset="0"/>
              </a:rPr>
              <a:t>Neutrophilic</a:t>
            </a:r>
            <a:r>
              <a:rPr lang="en-US" sz="1200" b="1" dirty="0">
                <a:solidFill>
                  <a:srgbClr val="002060"/>
                </a:solidFill>
                <a:latin typeface="Georgia" pitchFamily="18" charset="0"/>
                <a:ea typeface="Times" pitchFamily="18" charset="0"/>
                <a:cs typeface="Arial" charset="0"/>
              </a:rPr>
              <a:t> granules (recognize the presence of these)</a:t>
            </a:r>
          </a:p>
        </p:txBody>
      </p:sp>
      <p:sp>
        <p:nvSpPr>
          <p:cNvPr id="7" name="TextBox 3"/>
          <p:cNvSpPr txBox="1">
            <a:spLocks noChangeArrowheads="1"/>
          </p:cNvSpPr>
          <p:nvPr/>
        </p:nvSpPr>
        <p:spPr bwMode="auto">
          <a:xfrm>
            <a:off x="2705100" y="2045368"/>
            <a:ext cx="3675663" cy="369332"/>
          </a:xfrm>
          <a:prstGeom prst="rect">
            <a:avLst/>
          </a:prstGeom>
          <a:noFill/>
          <a:ln w="9525">
            <a:noFill/>
            <a:miter lim="800000"/>
            <a:headEnd/>
            <a:tailEnd/>
          </a:ln>
        </p:spPr>
        <p:txBody>
          <a:bodyPr wrap="square">
            <a:spAutoFit/>
          </a:bodyPr>
          <a:lstStyle/>
          <a:p>
            <a:r>
              <a:rPr lang="en-US" dirty="0">
                <a:latin typeface="Calibri" pitchFamily="34" charset="0"/>
                <a:hlinkClick r:id="rId6"/>
              </a:rPr>
              <a:t>Video eosinophilic granules – SL177</a:t>
            </a:r>
            <a:endParaRPr lang="en-US" dirty="0">
              <a:latin typeface="Calibri" pitchFamily="34" charset="0"/>
            </a:endParaRPr>
          </a:p>
        </p:txBody>
      </p:sp>
      <p:sp>
        <p:nvSpPr>
          <p:cNvPr id="8" name="TextBox 3"/>
          <p:cNvSpPr txBox="1">
            <a:spLocks noChangeArrowheads="1"/>
          </p:cNvSpPr>
          <p:nvPr/>
        </p:nvSpPr>
        <p:spPr bwMode="auto">
          <a:xfrm>
            <a:off x="2743200" y="2831068"/>
            <a:ext cx="3523263" cy="369332"/>
          </a:xfrm>
          <a:prstGeom prst="rect">
            <a:avLst/>
          </a:prstGeom>
          <a:noFill/>
          <a:ln w="9525">
            <a:noFill/>
            <a:miter lim="800000"/>
            <a:headEnd/>
            <a:tailEnd/>
          </a:ln>
        </p:spPr>
        <p:txBody>
          <a:bodyPr wrap="square">
            <a:spAutoFit/>
          </a:bodyPr>
          <a:lstStyle/>
          <a:p>
            <a:r>
              <a:rPr lang="en-US" dirty="0">
                <a:latin typeface="Calibri" pitchFamily="34" charset="0"/>
                <a:hlinkClick r:id="rId7"/>
              </a:rPr>
              <a:t>Video basophilic granules – SL177</a:t>
            </a:r>
            <a:endParaRPr lang="en-US" dirty="0">
              <a:latin typeface="Calibri" pitchFamily="34" charset="0"/>
            </a:endParaRPr>
          </a:p>
        </p:txBody>
      </p:sp>
      <p:sp>
        <p:nvSpPr>
          <p:cNvPr id="9" name="TextBox 3"/>
          <p:cNvSpPr txBox="1">
            <a:spLocks noChangeArrowheads="1"/>
          </p:cNvSpPr>
          <p:nvPr/>
        </p:nvSpPr>
        <p:spPr bwMode="auto">
          <a:xfrm>
            <a:off x="2743200" y="3669268"/>
            <a:ext cx="3695700" cy="369332"/>
          </a:xfrm>
          <a:prstGeom prst="rect">
            <a:avLst/>
          </a:prstGeom>
          <a:noFill/>
          <a:ln w="9525">
            <a:noFill/>
            <a:miter lim="800000"/>
            <a:headEnd/>
            <a:tailEnd/>
          </a:ln>
        </p:spPr>
        <p:txBody>
          <a:bodyPr wrap="square">
            <a:spAutoFit/>
          </a:bodyPr>
          <a:lstStyle/>
          <a:p>
            <a:r>
              <a:rPr lang="en-US" dirty="0">
                <a:latin typeface="Calibri" pitchFamily="34" charset="0"/>
                <a:hlinkClick r:id="rId8"/>
              </a:rPr>
              <a:t>Video </a:t>
            </a:r>
            <a:r>
              <a:rPr lang="en-US" dirty="0" err="1">
                <a:latin typeface="Calibri" pitchFamily="34" charset="0"/>
                <a:hlinkClick r:id="rId8"/>
              </a:rPr>
              <a:t>neutrophilic</a:t>
            </a:r>
            <a:r>
              <a:rPr lang="en-US" dirty="0">
                <a:latin typeface="Calibri" pitchFamily="34" charset="0"/>
                <a:hlinkClick r:id="rId8"/>
              </a:rPr>
              <a:t> granules – SL177</a:t>
            </a:r>
            <a:endParaRPr lang="en-US" dirty="0">
              <a:latin typeface="Calibri" pitchFamily="34" charset="0"/>
            </a:endParaRPr>
          </a:p>
        </p:txBody>
      </p:sp>
      <p:sp>
        <p:nvSpPr>
          <p:cNvPr id="10" name="Rectangle 9"/>
          <p:cNvSpPr/>
          <p:nvPr/>
        </p:nvSpPr>
        <p:spPr>
          <a:xfrm>
            <a:off x="1444607" y="0"/>
            <a:ext cx="6254918"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3300"/>
                </a:solidFill>
                <a:latin typeface="+mn-lt"/>
              </a:rPr>
              <a:t>CYTOPLASMIC GRANULES</a:t>
            </a:r>
          </a:p>
        </p:txBody>
      </p:sp>
    </p:spTree>
    <p:extLst>
      <p:ext uri="{BB962C8B-B14F-4D97-AF65-F5344CB8AC3E}">
        <p14:creationId xmlns:p14="http://schemas.microsoft.com/office/powerpoint/2010/main" val="131693416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3009</TotalTime>
  <Words>1999</Words>
  <Application>Microsoft Macintosh PowerPoint</Application>
  <PresentationFormat>On-screen Show (4:3)</PresentationFormat>
  <Paragraphs>226</Paragraphs>
  <Slides>47</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Bradley Hand ITC</vt:lpstr>
      <vt:lpstr>Calibri</vt:lpstr>
      <vt:lpstr>Chiller</vt:lpstr>
      <vt:lpstr>Georgia</vt:lpstr>
      <vt:lpstr>Script MT Bold</vt:lpstr>
      <vt:lpstr>Tempus Sans ITC</vt:lpstr>
      <vt:lpstr>Times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Preview to Blood Cell Development</dc:title>
  <dc:creator>Lowriedj</dc:creator>
  <cp:lastModifiedBy>Minkara, Anas (minkaras)</cp:lastModifiedBy>
  <cp:revision>69</cp:revision>
  <dcterms:created xsi:type="dcterms:W3CDTF">2004-10-04T15:59:07Z</dcterms:created>
  <dcterms:modified xsi:type="dcterms:W3CDTF">2018-03-05T15:52:34Z</dcterms:modified>
</cp:coreProperties>
</file>