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7" r:id="rId2"/>
    <p:sldId id="268" r:id="rId3"/>
    <p:sldId id="404" r:id="rId4"/>
    <p:sldId id="405" r:id="rId5"/>
    <p:sldId id="406" r:id="rId6"/>
    <p:sldId id="407" r:id="rId7"/>
    <p:sldId id="408" r:id="rId8"/>
    <p:sldId id="409" r:id="rId9"/>
    <p:sldId id="410" r:id="rId10"/>
    <p:sldId id="411" r:id="rId11"/>
    <p:sldId id="274" r:id="rId12"/>
    <p:sldId id="372" r:id="rId13"/>
    <p:sldId id="373" r:id="rId14"/>
    <p:sldId id="275" r:id="rId15"/>
    <p:sldId id="374" r:id="rId16"/>
    <p:sldId id="375" r:id="rId17"/>
    <p:sldId id="376" r:id="rId18"/>
    <p:sldId id="377" r:id="rId19"/>
    <p:sldId id="378" r:id="rId20"/>
    <p:sldId id="379" r:id="rId21"/>
    <p:sldId id="380" r:id="rId22"/>
    <p:sldId id="381" r:id="rId23"/>
    <p:sldId id="382" r:id="rId24"/>
    <p:sldId id="384" r:id="rId25"/>
    <p:sldId id="383" r:id="rId26"/>
    <p:sldId id="385" r:id="rId27"/>
    <p:sldId id="386" r:id="rId28"/>
    <p:sldId id="387" r:id="rId29"/>
    <p:sldId id="388" r:id="rId30"/>
    <p:sldId id="389" r:id="rId31"/>
    <p:sldId id="390" r:id="rId32"/>
    <p:sldId id="269" r:id="rId33"/>
    <p:sldId id="393" r:id="rId34"/>
    <p:sldId id="414" r:id="rId35"/>
    <p:sldId id="396" r:id="rId36"/>
    <p:sldId id="400" r:id="rId37"/>
    <p:sldId id="391" r:id="rId38"/>
    <p:sldId id="399" r:id="rId39"/>
    <p:sldId id="342" r:id="rId40"/>
    <p:sldId id="415" r:id="rId41"/>
    <p:sldId id="395" r:id="rId42"/>
    <p:sldId id="401" r:id="rId43"/>
    <p:sldId id="412" r:id="rId44"/>
    <p:sldId id="394" r:id="rId45"/>
    <p:sldId id="402" r:id="rId46"/>
    <p:sldId id="398" r:id="rId47"/>
    <p:sldId id="397" r:id="rId48"/>
    <p:sldId id="413" r:id="rId49"/>
    <p:sldId id="3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Brackenbury" initials="" lastIdx="3" clrIdx="0"/>
  <p:cmAuthor id="1" name="College of Medicine" initials="CO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A47D00"/>
    <a:srgbClr val="7E0000"/>
    <a:srgbClr val="684F00"/>
    <a:srgbClr val="652603"/>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12" d="100"/>
          <a:sy n="112" d="100"/>
        </p:scale>
        <p:origin x="1640" y="17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C6404-EFFA-41DC-A1D0-0C5A7FA72C8B}" type="datetimeFigureOut">
              <a:rPr lang="en-US" smtClean="0"/>
              <a:t>7/31/20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7DEDD-6722-4431-BB65-85744196061B}" type="slidenum">
              <a:rPr lang="en-US" smtClean="0"/>
              <a:t>‹#›</a:t>
            </a:fld>
            <a:endParaRPr lang="en-US"/>
          </a:p>
        </p:txBody>
      </p:sp>
    </p:spTree>
    <p:extLst>
      <p:ext uri="{BB962C8B-B14F-4D97-AF65-F5344CB8AC3E}">
        <p14:creationId xmlns:p14="http://schemas.microsoft.com/office/powerpoint/2010/main" val="131718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33</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35</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36</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37</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38</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39</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7DEDD-6722-4431-BB65-85744196061B}" type="slidenum">
              <a:rPr lang="en-US" smtClean="0"/>
              <a:t>40</a:t>
            </a:fld>
            <a:endParaRPr lang="en-US"/>
          </a:p>
        </p:txBody>
      </p:sp>
    </p:spTree>
    <p:extLst>
      <p:ext uri="{BB962C8B-B14F-4D97-AF65-F5344CB8AC3E}">
        <p14:creationId xmlns:p14="http://schemas.microsoft.com/office/powerpoint/2010/main" val="2373817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41</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42</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46</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47</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49</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03D35F-B4D3-4861-872F-9D2DD23A404A}"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11158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96348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80858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34349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3D35F-B4D3-4861-872F-9D2DD23A404A}"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48129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3D35F-B4D3-4861-872F-9D2DD23A404A}"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97108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3D35F-B4D3-4861-872F-9D2DD23A404A}" type="datetimeFigureOut">
              <a:rPr lang="en-US" smtClean="0"/>
              <a:t>7/31/20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6384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D35F-B4D3-4861-872F-9D2DD23A404A}" type="datetimeFigureOut">
              <a:rPr lang="en-US" smtClean="0"/>
              <a:t>7/31/20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51328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3D35F-B4D3-4861-872F-9D2DD23A404A}" type="datetimeFigureOut">
              <a:rPr lang="en-US" smtClean="0"/>
              <a:t>7/31/20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99201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03D35F-B4D3-4861-872F-9D2DD23A404A}"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10781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03D35F-B4D3-4861-872F-9D2DD23A404A}"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27725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3D35F-B4D3-4861-872F-9D2DD23A404A}" type="datetimeFigureOut">
              <a:rPr lang="en-US" smtClean="0"/>
              <a:t>7/31/20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35371-DD9C-4F34-B471-722A8054D5B9}" type="slidenum">
              <a:rPr lang="en-US" smtClean="0"/>
              <a:t>‹#›</a:t>
            </a:fld>
            <a:endParaRPr lang="en-US"/>
          </a:p>
        </p:txBody>
      </p:sp>
    </p:spTree>
    <p:extLst>
      <p:ext uri="{BB962C8B-B14F-4D97-AF65-F5344CB8AC3E}">
        <p14:creationId xmlns:p14="http://schemas.microsoft.com/office/powerpoint/2010/main" val="403757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med2.uc.edu/labmanuals/ma/virtuallabs/Heart/heartwalllayersSL88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slideserver.uc.edu:82/@142/view.apml?u=guest&amp;p=gues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med2.uc.edu/labmanuals/ma/virtuallabs/Heart/atriumventricleSL63_xvid.mp4.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ebslideserver.uc.edu:82/@588/view.apml?u=guest2&amp;p=gue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med2.uc.edu/labmanuals/ma/virtuallabs/Heart/ventriclearterySL88_xvid.mp4.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ebslideserver.uc.edu:82/@142/view.apml?u=guest&amp;p=gue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ed2.uc.edu/labmanuals/ma/virtuallabs/Heart/ventricle2arteriesSL30_xvid.mp4.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ebslideserver.uc.edu:82/@81/view.apml?u=guest&amp;p=gues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med2.uc.edu/labmanuals/ma/virtuallabs/Heart/valveannulusSL88_xvid.mp4.mp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ebslideserver.uc.edu:82/@81/view.apml?u=guest&amp;p=guest" TargetMode="External"/><Relationship Id="rId5" Type="http://schemas.openxmlformats.org/officeDocument/2006/relationships/hyperlink" Target="http://webslideserver.uc.edu:82/@588/view.apml?u=guest2&amp;p=guest" TargetMode="External"/><Relationship Id="rId4" Type="http://schemas.openxmlformats.org/officeDocument/2006/relationships/hyperlink" Target="http://webslideserver.uc.edu:82/@142/view.apml?u=guest&amp;p=gues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med2.uc.edu/labmanuals/ma/virtuallabs/Heart/PurkinjeSL64_xvid.mp4.mp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ebslideserver.uc.edu:82/@117/view.apml?u=guest&amp;p=gues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2.uc.edu/labmanuals/ma/virtuallabs/heart/cardiacmuscleSL88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ebslideserver.uc.edu:82/@142/view.apml?u=guest&amp;p=gues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med2.uc.edu/labmanuals/ma/virtuallabs/heart/cardiacmuscleSL64_xvid.mp4.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ebslideserver.uc.edu:82/@117/view.apml?u=guest&amp;p=gu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rgbClr val="C00000"/>
                </a:solidFill>
              </a:rPr>
              <a:t>Heart</a:t>
            </a:r>
          </a:p>
          <a:p>
            <a:pPr algn="ctr" fontAlgn="auto">
              <a:spcBef>
                <a:spcPts val="0"/>
              </a:spcBef>
              <a:spcAft>
                <a:spcPts val="0"/>
              </a:spcAft>
              <a:defRPr/>
            </a:pPr>
            <a:r>
              <a:rPr lang="en-US" sz="4000" dirty="0">
                <a:solidFill>
                  <a:schemeClr val="accent6">
                    <a:lumMod val="50000"/>
                  </a:schemeClr>
                </a:solidFill>
                <a:latin typeface="+mn-lt"/>
              </a:rPr>
              <a:t> </a:t>
            </a: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80975" y="2667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15363" name="AutoShape 2"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4" name="AutoShape 4"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5" name="AutoShape 6"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8" name="TextBox 7"/>
          <p:cNvSpPr txBox="1"/>
          <p:nvPr/>
        </p:nvSpPr>
        <p:spPr>
          <a:xfrm>
            <a:off x="155575" y="4060448"/>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45 minutes to complete.</a:t>
            </a:r>
          </a:p>
        </p:txBody>
      </p:sp>
      <p:pic>
        <p:nvPicPr>
          <p:cNvPr id="2" name="Picture 2" descr="http://www.modernhealthwisdom.org/wp-content/uploads/2012/06/stress-heart-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51" y="3657600"/>
            <a:ext cx="2158956"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5729"/>
            <a:ext cx="5263647" cy="6262270"/>
          </a:xfrm>
          <a:prstGeom prst="rect">
            <a:avLst/>
          </a:prstGeom>
        </p:spPr>
      </p:pic>
      <p:sp>
        <p:nvSpPr>
          <p:cNvPr id="4" name="Text Box 7"/>
          <p:cNvSpPr txBox="1">
            <a:spLocks noChangeArrowheads="1"/>
          </p:cNvSpPr>
          <p:nvPr/>
        </p:nvSpPr>
        <p:spPr bwMode="auto">
          <a:xfrm>
            <a:off x="5181600" y="1440968"/>
            <a:ext cx="3917576" cy="4278094"/>
          </a:xfrm>
          <a:prstGeom prst="rect">
            <a:avLst/>
          </a:prstGeom>
          <a:noFill/>
          <a:ln w="9525">
            <a:noFill/>
            <a:miter lim="800000"/>
            <a:headEnd/>
            <a:tailEnd/>
          </a:ln>
          <a:effectLst/>
        </p:spPr>
        <p:txBody>
          <a:bodyPr wrap="square">
            <a:spAutoFit/>
          </a:bodyPr>
          <a:lstStyle/>
          <a:p>
            <a:r>
              <a:rPr lang="en-US" sz="1600" b="1" dirty="0">
                <a:solidFill>
                  <a:srgbClr val="C00000"/>
                </a:solidFill>
              </a:rPr>
              <a:t>A scanning electron micrograph (a) was taken from cardiac muscle specially prepared to remove connective tissue elements and separate cardiac muscle cells at their intercalated disks.  The end of a cell is outlined.  A cartoon (b) is labeled.</a:t>
            </a:r>
          </a:p>
          <a:p>
            <a:endParaRPr lang="en-US" sz="1600" b="1" dirty="0">
              <a:solidFill>
                <a:srgbClr val="C00000"/>
              </a:solidFill>
            </a:endParaRPr>
          </a:p>
          <a:p>
            <a:r>
              <a:rPr lang="en-US" sz="1600" b="1" dirty="0">
                <a:solidFill>
                  <a:srgbClr val="C00000"/>
                </a:solidFill>
              </a:rPr>
              <a:t>In the transmission electron micrograph (c), cells run longitudinally from upper left to lower right.  A dotted red line (visible when you advance the slide) indicates an intercalated disk, which joins the cells “end-to-end”.  Fascia </a:t>
            </a:r>
            <a:r>
              <a:rPr lang="en-US" sz="1600" b="1" dirty="0" err="1">
                <a:solidFill>
                  <a:srgbClr val="C00000"/>
                </a:solidFill>
              </a:rPr>
              <a:t>adherens</a:t>
            </a:r>
            <a:r>
              <a:rPr lang="en-US" sz="1600" b="1" dirty="0">
                <a:solidFill>
                  <a:srgbClr val="C00000"/>
                </a:solidFill>
              </a:rPr>
              <a:t> (FA) and macula </a:t>
            </a:r>
            <a:r>
              <a:rPr lang="en-US" sz="1600" b="1" dirty="0" err="1">
                <a:solidFill>
                  <a:srgbClr val="C00000"/>
                </a:solidFill>
              </a:rPr>
              <a:t>adherens</a:t>
            </a:r>
            <a:r>
              <a:rPr lang="en-US" sz="1600" b="1" dirty="0">
                <a:solidFill>
                  <a:srgbClr val="C00000"/>
                </a:solidFill>
              </a:rPr>
              <a:t> (MA) anchor the ends of cells together, while gap junctions (GJ), which are only on the “sides” of the disk, provide electrical continuity between the cells.</a:t>
            </a:r>
            <a:endParaRPr lang="en-US" b="1" dirty="0">
              <a:solidFill>
                <a:srgbClr val="C00000"/>
              </a:solidFill>
            </a:endParaRPr>
          </a:p>
        </p:txBody>
      </p:sp>
      <p:sp>
        <p:nvSpPr>
          <p:cNvPr id="5" name="Freeform 4"/>
          <p:cNvSpPr/>
          <p:nvPr/>
        </p:nvSpPr>
        <p:spPr>
          <a:xfrm>
            <a:off x="893578" y="1927952"/>
            <a:ext cx="968273" cy="596836"/>
          </a:xfrm>
          <a:custGeom>
            <a:avLst/>
            <a:gdLst>
              <a:gd name="connsiteX0" fmla="*/ 725902 w 968273"/>
              <a:gd name="connsiteY0" fmla="*/ 517793 h 596836"/>
              <a:gd name="connsiteX1" fmla="*/ 792003 w 968273"/>
              <a:gd name="connsiteY1" fmla="*/ 506776 h 596836"/>
              <a:gd name="connsiteX2" fmla="*/ 913188 w 968273"/>
              <a:gd name="connsiteY2" fmla="*/ 473725 h 596836"/>
              <a:gd name="connsiteX3" fmla="*/ 946239 w 968273"/>
              <a:gd name="connsiteY3" fmla="*/ 440675 h 596836"/>
              <a:gd name="connsiteX4" fmla="*/ 968273 w 968273"/>
              <a:gd name="connsiteY4" fmla="*/ 374573 h 596836"/>
              <a:gd name="connsiteX5" fmla="*/ 957256 w 968273"/>
              <a:gd name="connsiteY5" fmla="*/ 176270 h 596836"/>
              <a:gd name="connsiteX6" fmla="*/ 935222 w 968273"/>
              <a:gd name="connsiteY6" fmla="*/ 143219 h 596836"/>
              <a:gd name="connsiteX7" fmla="*/ 913188 w 968273"/>
              <a:gd name="connsiteY7" fmla="*/ 77118 h 596836"/>
              <a:gd name="connsiteX8" fmla="*/ 880138 w 968273"/>
              <a:gd name="connsiteY8" fmla="*/ 44067 h 596836"/>
              <a:gd name="connsiteX9" fmla="*/ 814036 w 968273"/>
              <a:gd name="connsiteY9" fmla="*/ 0 h 596836"/>
              <a:gd name="connsiteX10" fmla="*/ 351328 w 968273"/>
              <a:gd name="connsiteY10" fmla="*/ 11017 h 596836"/>
              <a:gd name="connsiteX11" fmla="*/ 186075 w 968273"/>
              <a:gd name="connsiteY11" fmla="*/ 33050 h 596836"/>
              <a:gd name="connsiteX12" fmla="*/ 119974 w 968273"/>
              <a:gd name="connsiteY12" fmla="*/ 55084 h 596836"/>
              <a:gd name="connsiteX13" fmla="*/ 53873 w 968273"/>
              <a:gd name="connsiteY13" fmla="*/ 110168 h 596836"/>
              <a:gd name="connsiteX14" fmla="*/ 20822 w 968273"/>
              <a:gd name="connsiteY14" fmla="*/ 352540 h 596836"/>
              <a:gd name="connsiteX15" fmla="*/ 42856 w 968273"/>
              <a:gd name="connsiteY15" fmla="*/ 385590 h 596836"/>
              <a:gd name="connsiteX16" fmla="*/ 97940 w 968273"/>
              <a:gd name="connsiteY16" fmla="*/ 484742 h 596836"/>
              <a:gd name="connsiteX17" fmla="*/ 130991 w 968273"/>
              <a:gd name="connsiteY17" fmla="*/ 506776 h 596836"/>
              <a:gd name="connsiteX18" fmla="*/ 153024 w 968273"/>
              <a:gd name="connsiteY18" fmla="*/ 539826 h 596836"/>
              <a:gd name="connsiteX19" fmla="*/ 219126 w 968273"/>
              <a:gd name="connsiteY19" fmla="*/ 561860 h 596836"/>
              <a:gd name="connsiteX20" fmla="*/ 252176 w 968273"/>
              <a:gd name="connsiteY20" fmla="*/ 583894 h 596836"/>
              <a:gd name="connsiteX21" fmla="*/ 593699 w 968273"/>
              <a:gd name="connsiteY21" fmla="*/ 583894 h 596836"/>
              <a:gd name="connsiteX22" fmla="*/ 626750 w 968273"/>
              <a:gd name="connsiteY22" fmla="*/ 572877 h 596836"/>
              <a:gd name="connsiteX23" fmla="*/ 692851 w 968273"/>
              <a:gd name="connsiteY23" fmla="*/ 561860 h 596836"/>
              <a:gd name="connsiteX24" fmla="*/ 736918 w 968273"/>
              <a:gd name="connsiteY24" fmla="*/ 550843 h 596836"/>
              <a:gd name="connsiteX25" fmla="*/ 792003 w 968273"/>
              <a:gd name="connsiteY25" fmla="*/ 517793 h 59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8273" h="596836">
                <a:moveTo>
                  <a:pt x="725902" y="517793"/>
                </a:moveTo>
                <a:cubicBezTo>
                  <a:pt x="747936" y="514121"/>
                  <a:pt x="770161" y="511456"/>
                  <a:pt x="792003" y="506776"/>
                </a:cubicBezTo>
                <a:cubicBezTo>
                  <a:pt x="861585" y="491865"/>
                  <a:pt x="862844" y="490507"/>
                  <a:pt x="913188" y="473725"/>
                </a:cubicBezTo>
                <a:cubicBezTo>
                  <a:pt x="924205" y="462708"/>
                  <a:pt x="938673" y="454294"/>
                  <a:pt x="946239" y="440675"/>
                </a:cubicBezTo>
                <a:cubicBezTo>
                  <a:pt x="957519" y="420372"/>
                  <a:pt x="968273" y="374573"/>
                  <a:pt x="968273" y="374573"/>
                </a:cubicBezTo>
                <a:cubicBezTo>
                  <a:pt x="964601" y="308472"/>
                  <a:pt x="966619" y="241808"/>
                  <a:pt x="957256" y="176270"/>
                </a:cubicBezTo>
                <a:cubicBezTo>
                  <a:pt x="955383" y="163162"/>
                  <a:pt x="940600" y="155319"/>
                  <a:pt x="935222" y="143219"/>
                </a:cubicBezTo>
                <a:cubicBezTo>
                  <a:pt x="925789" y="121995"/>
                  <a:pt x="929611" y="93541"/>
                  <a:pt x="913188" y="77118"/>
                </a:cubicBezTo>
                <a:cubicBezTo>
                  <a:pt x="902171" y="66101"/>
                  <a:pt x="892436" y="53632"/>
                  <a:pt x="880138" y="44067"/>
                </a:cubicBezTo>
                <a:cubicBezTo>
                  <a:pt x="859235" y="27809"/>
                  <a:pt x="814036" y="0"/>
                  <a:pt x="814036" y="0"/>
                </a:cubicBezTo>
                <a:lnTo>
                  <a:pt x="351328" y="11017"/>
                </a:lnTo>
                <a:cubicBezTo>
                  <a:pt x="298438" y="13091"/>
                  <a:pt x="238989" y="24232"/>
                  <a:pt x="186075" y="33050"/>
                </a:cubicBezTo>
                <a:cubicBezTo>
                  <a:pt x="164041" y="40395"/>
                  <a:pt x="136397" y="38661"/>
                  <a:pt x="119974" y="55084"/>
                </a:cubicBezTo>
                <a:cubicBezTo>
                  <a:pt x="77561" y="97497"/>
                  <a:pt x="99887" y="79493"/>
                  <a:pt x="53873" y="110168"/>
                </a:cubicBezTo>
                <a:cubicBezTo>
                  <a:pt x="-15818" y="214705"/>
                  <a:pt x="-7481" y="173291"/>
                  <a:pt x="20822" y="352540"/>
                </a:cubicBezTo>
                <a:cubicBezTo>
                  <a:pt x="22887" y="365618"/>
                  <a:pt x="35511" y="374573"/>
                  <a:pt x="42856" y="385590"/>
                </a:cubicBezTo>
                <a:cubicBezTo>
                  <a:pt x="54336" y="420031"/>
                  <a:pt x="65470" y="463096"/>
                  <a:pt x="97940" y="484742"/>
                </a:cubicBezTo>
                <a:lnTo>
                  <a:pt x="130991" y="506776"/>
                </a:lnTo>
                <a:cubicBezTo>
                  <a:pt x="138335" y="517793"/>
                  <a:pt x="141796" y="532809"/>
                  <a:pt x="153024" y="539826"/>
                </a:cubicBezTo>
                <a:cubicBezTo>
                  <a:pt x="172720" y="552136"/>
                  <a:pt x="219126" y="561860"/>
                  <a:pt x="219126" y="561860"/>
                </a:cubicBezTo>
                <a:cubicBezTo>
                  <a:pt x="230143" y="569205"/>
                  <a:pt x="239615" y="579707"/>
                  <a:pt x="252176" y="583894"/>
                </a:cubicBezTo>
                <a:cubicBezTo>
                  <a:pt x="338938" y="612815"/>
                  <a:pt x="583763" y="584291"/>
                  <a:pt x="593699" y="583894"/>
                </a:cubicBezTo>
                <a:cubicBezTo>
                  <a:pt x="604716" y="580222"/>
                  <a:pt x="615414" y="575396"/>
                  <a:pt x="626750" y="572877"/>
                </a:cubicBezTo>
                <a:cubicBezTo>
                  <a:pt x="648556" y="568031"/>
                  <a:pt x="670947" y="566241"/>
                  <a:pt x="692851" y="561860"/>
                </a:cubicBezTo>
                <a:cubicBezTo>
                  <a:pt x="707698" y="558891"/>
                  <a:pt x="722229" y="554515"/>
                  <a:pt x="736918" y="550843"/>
                </a:cubicBezTo>
                <a:cubicBezTo>
                  <a:pt x="776801" y="524254"/>
                  <a:pt x="758126" y="534730"/>
                  <a:pt x="792003" y="517793"/>
                </a:cubicBezTo>
              </a:path>
            </a:pathLst>
          </a:cu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418705" y="3580015"/>
            <a:ext cx="2231313" cy="3175461"/>
          </a:xfrm>
          <a:custGeom>
            <a:avLst/>
            <a:gdLst>
              <a:gd name="connsiteX0" fmla="*/ 1657004 w 2231313"/>
              <a:gd name="connsiteY0" fmla="*/ 0 h 3175461"/>
              <a:gd name="connsiteX1" fmla="*/ 1629295 w 2231313"/>
              <a:gd name="connsiteY1" fmla="*/ 22167 h 3175461"/>
              <a:gd name="connsiteX2" fmla="*/ 1623753 w 2231313"/>
              <a:gd name="connsiteY2" fmla="*/ 38792 h 3175461"/>
              <a:gd name="connsiteX3" fmla="*/ 1607128 w 2231313"/>
              <a:gd name="connsiteY3" fmla="*/ 55418 h 3175461"/>
              <a:gd name="connsiteX4" fmla="*/ 1579419 w 2231313"/>
              <a:gd name="connsiteY4" fmla="*/ 83127 h 3175461"/>
              <a:gd name="connsiteX5" fmla="*/ 1551710 w 2231313"/>
              <a:gd name="connsiteY5" fmla="*/ 110836 h 3175461"/>
              <a:gd name="connsiteX6" fmla="*/ 1535084 w 2231313"/>
              <a:gd name="connsiteY6" fmla="*/ 133003 h 3175461"/>
              <a:gd name="connsiteX7" fmla="*/ 1524000 w 2231313"/>
              <a:gd name="connsiteY7" fmla="*/ 149629 h 3175461"/>
              <a:gd name="connsiteX8" fmla="*/ 1507375 w 2231313"/>
              <a:gd name="connsiteY8" fmla="*/ 155170 h 3175461"/>
              <a:gd name="connsiteX9" fmla="*/ 1490750 w 2231313"/>
              <a:gd name="connsiteY9" fmla="*/ 166254 h 3175461"/>
              <a:gd name="connsiteX10" fmla="*/ 1479666 w 2231313"/>
              <a:gd name="connsiteY10" fmla="*/ 182880 h 3175461"/>
              <a:gd name="connsiteX11" fmla="*/ 1446415 w 2231313"/>
              <a:gd name="connsiteY11" fmla="*/ 205047 h 3175461"/>
              <a:gd name="connsiteX12" fmla="*/ 1429790 w 2231313"/>
              <a:gd name="connsiteY12" fmla="*/ 221672 h 3175461"/>
              <a:gd name="connsiteX13" fmla="*/ 1396539 w 2231313"/>
              <a:gd name="connsiteY13" fmla="*/ 243840 h 3175461"/>
              <a:gd name="connsiteX14" fmla="*/ 1379913 w 2231313"/>
              <a:gd name="connsiteY14" fmla="*/ 254923 h 3175461"/>
              <a:gd name="connsiteX15" fmla="*/ 1368830 w 2231313"/>
              <a:gd name="connsiteY15" fmla="*/ 271549 h 3175461"/>
              <a:gd name="connsiteX16" fmla="*/ 1330037 w 2231313"/>
              <a:gd name="connsiteY16" fmla="*/ 293716 h 3175461"/>
              <a:gd name="connsiteX17" fmla="*/ 1313411 w 2231313"/>
              <a:gd name="connsiteY17" fmla="*/ 310341 h 3175461"/>
              <a:gd name="connsiteX18" fmla="*/ 1296786 w 2231313"/>
              <a:gd name="connsiteY18" fmla="*/ 321425 h 3175461"/>
              <a:gd name="connsiteX19" fmla="*/ 1263535 w 2231313"/>
              <a:gd name="connsiteY19" fmla="*/ 371301 h 3175461"/>
              <a:gd name="connsiteX20" fmla="*/ 1252451 w 2231313"/>
              <a:gd name="connsiteY20" fmla="*/ 387927 h 3175461"/>
              <a:gd name="connsiteX21" fmla="*/ 1241368 w 2231313"/>
              <a:gd name="connsiteY21" fmla="*/ 426720 h 3175461"/>
              <a:gd name="connsiteX22" fmla="*/ 1252451 w 2231313"/>
              <a:gd name="connsiteY22" fmla="*/ 526472 h 3175461"/>
              <a:gd name="connsiteX23" fmla="*/ 1263535 w 2231313"/>
              <a:gd name="connsiteY23" fmla="*/ 565265 h 3175461"/>
              <a:gd name="connsiteX24" fmla="*/ 1274619 w 2231313"/>
              <a:gd name="connsiteY24" fmla="*/ 581890 h 3175461"/>
              <a:gd name="connsiteX25" fmla="*/ 1318953 w 2231313"/>
              <a:gd name="connsiteY25" fmla="*/ 642850 h 3175461"/>
              <a:gd name="connsiteX26" fmla="*/ 1324495 w 2231313"/>
              <a:gd name="connsiteY26" fmla="*/ 659476 h 3175461"/>
              <a:gd name="connsiteX27" fmla="*/ 1374371 w 2231313"/>
              <a:gd name="connsiteY27" fmla="*/ 714894 h 3175461"/>
              <a:gd name="connsiteX28" fmla="*/ 1390997 w 2231313"/>
              <a:gd name="connsiteY28" fmla="*/ 731520 h 3175461"/>
              <a:gd name="connsiteX29" fmla="*/ 1429790 w 2231313"/>
              <a:gd name="connsiteY29" fmla="*/ 775854 h 3175461"/>
              <a:gd name="connsiteX30" fmla="*/ 1451957 w 2231313"/>
              <a:gd name="connsiteY30" fmla="*/ 803563 h 3175461"/>
              <a:gd name="connsiteX31" fmla="*/ 1457499 w 2231313"/>
              <a:gd name="connsiteY31" fmla="*/ 820189 h 3175461"/>
              <a:gd name="connsiteX32" fmla="*/ 1479666 w 2231313"/>
              <a:gd name="connsiteY32" fmla="*/ 842356 h 3175461"/>
              <a:gd name="connsiteX33" fmla="*/ 1507375 w 2231313"/>
              <a:gd name="connsiteY33" fmla="*/ 875607 h 3175461"/>
              <a:gd name="connsiteX34" fmla="*/ 1512917 w 2231313"/>
              <a:gd name="connsiteY34" fmla="*/ 892232 h 3175461"/>
              <a:gd name="connsiteX35" fmla="*/ 1540626 w 2231313"/>
              <a:gd name="connsiteY35" fmla="*/ 925483 h 3175461"/>
              <a:gd name="connsiteX36" fmla="*/ 1546168 w 2231313"/>
              <a:gd name="connsiteY36" fmla="*/ 942109 h 3175461"/>
              <a:gd name="connsiteX37" fmla="*/ 1568335 w 2231313"/>
              <a:gd name="connsiteY37" fmla="*/ 975360 h 3175461"/>
              <a:gd name="connsiteX38" fmla="*/ 1573877 w 2231313"/>
              <a:gd name="connsiteY38" fmla="*/ 991985 h 3175461"/>
              <a:gd name="connsiteX39" fmla="*/ 1596044 w 2231313"/>
              <a:gd name="connsiteY39" fmla="*/ 1025236 h 3175461"/>
              <a:gd name="connsiteX40" fmla="*/ 1601586 w 2231313"/>
              <a:gd name="connsiteY40" fmla="*/ 1047403 h 3175461"/>
              <a:gd name="connsiteX41" fmla="*/ 1623753 w 2231313"/>
              <a:gd name="connsiteY41" fmla="*/ 1080654 h 3175461"/>
              <a:gd name="connsiteX42" fmla="*/ 1634837 w 2231313"/>
              <a:gd name="connsiteY42" fmla="*/ 1102821 h 3175461"/>
              <a:gd name="connsiteX43" fmla="*/ 1645920 w 2231313"/>
              <a:gd name="connsiteY43" fmla="*/ 1119447 h 3175461"/>
              <a:gd name="connsiteX44" fmla="*/ 1651462 w 2231313"/>
              <a:gd name="connsiteY44" fmla="*/ 1136072 h 3175461"/>
              <a:gd name="connsiteX45" fmla="*/ 1662546 w 2231313"/>
              <a:gd name="connsiteY45" fmla="*/ 1152698 h 3175461"/>
              <a:gd name="connsiteX46" fmla="*/ 1673630 w 2231313"/>
              <a:gd name="connsiteY46" fmla="*/ 1174865 h 3175461"/>
              <a:gd name="connsiteX47" fmla="*/ 1695797 w 2231313"/>
              <a:gd name="connsiteY47" fmla="*/ 1208116 h 3175461"/>
              <a:gd name="connsiteX48" fmla="*/ 1706880 w 2231313"/>
              <a:gd name="connsiteY48" fmla="*/ 1224741 h 3175461"/>
              <a:gd name="connsiteX49" fmla="*/ 1723506 w 2231313"/>
              <a:gd name="connsiteY49" fmla="*/ 1257992 h 3175461"/>
              <a:gd name="connsiteX50" fmla="*/ 1729048 w 2231313"/>
              <a:gd name="connsiteY50" fmla="*/ 1274618 h 3175461"/>
              <a:gd name="connsiteX51" fmla="*/ 1751215 w 2231313"/>
              <a:gd name="connsiteY51" fmla="*/ 1307869 h 3175461"/>
              <a:gd name="connsiteX52" fmla="*/ 1773382 w 2231313"/>
              <a:gd name="connsiteY52" fmla="*/ 1352203 h 3175461"/>
              <a:gd name="connsiteX53" fmla="*/ 1784466 w 2231313"/>
              <a:gd name="connsiteY53" fmla="*/ 1374370 h 3175461"/>
              <a:gd name="connsiteX54" fmla="*/ 1817717 w 2231313"/>
              <a:gd name="connsiteY54" fmla="*/ 1424247 h 3175461"/>
              <a:gd name="connsiteX55" fmla="*/ 1839884 w 2231313"/>
              <a:gd name="connsiteY55" fmla="*/ 1457498 h 3175461"/>
              <a:gd name="connsiteX56" fmla="*/ 1850968 w 2231313"/>
              <a:gd name="connsiteY56" fmla="*/ 1474123 h 3175461"/>
              <a:gd name="connsiteX57" fmla="*/ 1867593 w 2231313"/>
              <a:gd name="connsiteY57" fmla="*/ 1490749 h 3175461"/>
              <a:gd name="connsiteX58" fmla="*/ 1884219 w 2231313"/>
              <a:gd name="connsiteY58" fmla="*/ 1512916 h 3175461"/>
              <a:gd name="connsiteX59" fmla="*/ 1917470 w 2231313"/>
              <a:gd name="connsiteY59" fmla="*/ 1535083 h 3175461"/>
              <a:gd name="connsiteX60" fmla="*/ 1928553 w 2231313"/>
              <a:gd name="connsiteY60" fmla="*/ 1551709 h 3175461"/>
              <a:gd name="connsiteX61" fmla="*/ 1961804 w 2231313"/>
              <a:gd name="connsiteY61" fmla="*/ 1584960 h 3175461"/>
              <a:gd name="connsiteX62" fmla="*/ 1972888 w 2231313"/>
              <a:gd name="connsiteY62" fmla="*/ 1601585 h 3175461"/>
              <a:gd name="connsiteX63" fmla="*/ 1989513 w 2231313"/>
              <a:gd name="connsiteY63" fmla="*/ 1612669 h 3175461"/>
              <a:gd name="connsiteX64" fmla="*/ 2022764 w 2231313"/>
              <a:gd name="connsiteY64" fmla="*/ 1623752 h 3175461"/>
              <a:gd name="connsiteX65" fmla="*/ 2078182 w 2231313"/>
              <a:gd name="connsiteY65" fmla="*/ 1684712 h 3175461"/>
              <a:gd name="connsiteX66" fmla="*/ 2100350 w 2231313"/>
              <a:gd name="connsiteY66" fmla="*/ 1717963 h 3175461"/>
              <a:gd name="connsiteX67" fmla="*/ 2111433 w 2231313"/>
              <a:gd name="connsiteY67" fmla="*/ 1734589 h 3175461"/>
              <a:gd name="connsiteX68" fmla="*/ 2128059 w 2231313"/>
              <a:gd name="connsiteY68" fmla="*/ 1740130 h 3175461"/>
              <a:gd name="connsiteX69" fmla="*/ 2155768 w 2231313"/>
              <a:gd name="connsiteY69" fmla="*/ 1773381 h 3175461"/>
              <a:gd name="connsiteX70" fmla="*/ 2211186 w 2231313"/>
              <a:gd name="connsiteY70" fmla="*/ 1834341 h 3175461"/>
              <a:gd name="connsiteX71" fmla="*/ 2216728 w 2231313"/>
              <a:gd name="connsiteY71" fmla="*/ 1850967 h 3175461"/>
              <a:gd name="connsiteX72" fmla="*/ 2227811 w 2231313"/>
              <a:gd name="connsiteY72" fmla="*/ 1906385 h 3175461"/>
              <a:gd name="connsiteX73" fmla="*/ 2211186 w 2231313"/>
              <a:gd name="connsiteY73" fmla="*/ 2078181 h 3175461"/>
              <a:gd name="connsiteX74" fmla="*/ 2194560 w 2231313"/>
              <a:gd name="connsiteY74" fmla="*/ 2094807 h 3175461"/>
              <a:gd name="connsiteX75" fmla="*/ 2172393 w 2231313"/>
              <a:gd name="connsiteY75" fmla="*/ 2122516 h 3175461"/>
              <a:gd name="connsiteX76" fmla="*/ 2150226 w 2231313"/>
              <a:gd name="connsiteY76" fmla="*/ 2155767 h 3175461"/>
              <a:gd name="connsiteX77" fmla="*/ 2122517 w 2231313"/>
              <a:gd name="connsiteY77" fmla="*/ 2189018 h 3175461"/>
              <a:gd name="connsiteX78" fmla="*/ 2105891 w 2231313"/>
              <a:gd name="connsiteY78" fmla="*/ 2205643 h 3175461"/>
              <a:gd name="connsiteX79" fmla="*/ 2078182 w 2231313"/>
              <a:gd name="connsiteY79" fmla="*/ 2238894 h 3175461"/>
              <a:gd name="connsiteX80" fmla="*/ 2056015 w 2231313"/>
              <a:gd name="connsiteY80" fmla="*/ 2277687 h 3175461"/>
              <a:gd name="connsiteX81" fmla="*/ 2039390 w 2231313"/>
              <a:gd name="connsiteY81" fmla="*/ 2288770 h 3175461"/>
              <a:gd name="connsiteX82" fmla="*/ 2006139 w 2231313"/>
              <a:gd name="connsiteY82" fmla="*/ 2322021 h 3175461"/>
              <a:gd name="connsiteX83" fmla="*/ 2000597 w 2231313"/>
              <a:gd name="connsiteY83" fmla="*/ 2344189 h 3175461"/>
              <a:gd name="connsiteX84" fmla="*/ 1989513 w 2231313"/>
              <a:gd name="connsiteY84" fmla="*/ 2360814 h 3175461"/>
              <a:gd name="connsiteX85" fmla="*/ 1934095 w 2231313"/>
              <a:gd name="connsiteY85" fmla="*/ 2405149 h 3175461"/>
              <a:gd name="connsiteX86" fmla="*/ 1895302 w 2231313"/>
              <a:gd name="connsiteY86" fmla="*/ 2438400 h 3175461"/>
              <a:gd name="connsiteX87" fmla="*/ 1884219 w 2231313"/>
              <a:gd name="connsiteY87" fmla="*/ 2455025 h 3175461"/>
              <a:gd name="connsiteX88" fmla="*/ 1862051 w 2231313"/>
              <a:gd name="connsiteY88" fmla="*/ 2466109 h 3175461"/>
              <a:gd name="connsiteX89" fmla="*/ 1845426 w 2231313"/>
              <a:gd name="connsiteY89" fmla="*/ 2477192 h 3175461"/>
              <a:gd name="connsiteX90" fmla="*/ 1817717 w 2231313"/>
              <a:gd name="connsiteY90" fmla="*/ 2510443 h 3175461"/>
              <a:gd name="connsiteX91" fmla="*/ 1801091 w 2231313"/>
              <a:gd name="connsiteY91" fmla="*/ 2521527 h 3175461"/>
              <a:gd name="connsiteX92" fmla="*/ 1773382 w 2231313"/>
              <a:gd name="connsiteY92" fmla="*/ 2549236 h 3175461"/>
              <a:gd name="connsiteX93" fmla="*/ 1745673 w 2231313"/>
              <a:gd name="connsiteY93" fmla="*/ 2576945 h 3175461"/>
              <a:gd name="connsiteX94" fmla="*/ 1701339 w 2231313"/>
              <a:gd name="connsiteY94" fmla="*/ 2643447 h 3175461"/>
              <a:gd name="connsiteX95" fmla="*/ 1690255 w 2231313"/>
              <a:gd name="connsiteY95" fmla="*/ 2660072 h 3175461"/>
              <a:gd name="connsiteX96" fmla="*/ 1673630 w 2231313"/>
              <a:gd name="connsiteY96" fmla="*/ 2671156 h 3175461"/>
              <a:gd name="connsiteX97" fmla="*/ 1629295 w 2231313"/>
              <a:gd name="connsiteY97" fmla="*/ 2721032 h 3175461"/>
              <a:gd name="connsiteX98" fmla="*/ 1590502 w 2231313"/>
              <a:gd name="connsiteY98" fmla="*/ 2754283 h 3175461"/>
              <a:gd name="connsiteX99" fmla="*/ 1579419 w 2231313"/>
              <a:gd name="connsiteY99" fmla="*/ 2776450 h 3175461"/>
              <a:gd name="connsiteX100" fmla="*/ 1562793 w 2231313"/>
              <a:gd name="connsiteY100" fmla="*/ 2787534 h 3175461"/>
              <a:gd name="connsiteX101" fmla="*/ 1529542 w 2231313"/>
              <a:gd name="connsiteY101" fmla="*/ 2815243 h 3175461"/>
              <a:gd name="connsiteX102" fmla="*/ 1512917 w 2231313"/>
              <a:gd name="connsiteY102" fmla="*/ 2837410 h 3175461"/>
              <a:gd name="connsiteX103" fmla="*/ 1501833 w 2231313"/>
              <a:gd name="connsiteY103" fmla="*/ 2854036 h 3175461"/>
              <a:gd name="connsiteX104" fmla="*/ 1485208 w 2231313"/>
              <a:gd name="connsiteY104" fmla="*/ 2859578 h 3175461"/>
              <a:gd name="connsiteX105" fmla="*/ 1440873 w 2231313"/>
              <a:gd name="connsiteY105" fmla="*/ 2898370 h 3175461"/>
              <a:gd name="connsiteX106" fmla="*/ 1424248 w 2231313"/>
              <a:gd name="connsiteY106" fmla="*/ 2903912 h 3175461"/>
              <a:gd name="connsiteX107" fmla="*/ 1402080 w 2231313"/>
              <a:gd name="connsiteY107" fmla="*/ 2914996 h 3175461"/>
              <a:gd name="connsiteX108" fmla="*/ 1368830 w 2231313"/>
              <a:gd name="connsiteY108" fmla="*/ 2931621 h 3175461"/>
              <a:gd name="connsiteX109" fmla="*/ 1324495 w 2231313"/>
              <a:gd name="connsiteY109" fmla="*/ 2926080 h 3175461"/>
              <a:gd name="connsiteX110" fmla="*/ 1269077 w 2231313"/>
              <a:gd name="connsiteY110" fmla="*/ 2859578 h 3175461"/>
              <a:gd name="connsiteX111" fmla="*/ 1235826 w 2231313"/>
              <a:gd name="connsiteY111" fmla="*/ 2826327 h 3175461"/>
              <a:gd name="connsiteX112" fmla="*/ 1219200 w 2231313"/>
              <a:gd name="connsiteY112" fmla="*/ 2793076 h 3175461"/>
              <a:gd name="connsiteX113" fmla="*/ 1202575 w 2231313"/>
              <a:gd name="connsiteY113" fmla="*/ 2781992 h 3175461"/>
              <a:gd name="connsiteX114" fmla="*/ 1163782 w 2231313"/>
              <a:gd name="connsiteY114" fmla="*/ 2737658 h 3175461"/>
              <a:gd name="connsiteX115" fmla="*/ 1136073 w 2231313"/>
              <a:gd name="connsiteY115" fmla="*/ 2698865 h 3175461"/>
              <a:gd name="connsiteX116" fmla="*/ 1124990 w 2231313"/>
              <a:gd name="connsiteY116" fmla="*/ 2682240 h 3175461"/>
              <a:gd name="connsiteX117" fmla="*/ 1075113 w 2231313"/>
              <a:gd name="connsiteY117" fmla="*/ 2637905 h 3175461"/>
              <a:gd name="connsiteX118" fmla="*/ 1030779 w 2231313"/>
              <a:gd name="connsiteY118" fmla="*/ 2599112 h 3175461"/>
              <a:gd name="connsiteX119" fmla="*/ 986444 w 2231313"/>
              <a:gd name="connsiteY119" fmla="*/ 2565861 h 3175461"/>
              <a:gd name="connsiteX120" fmla="*/ 947651 w 2231313"/>
              <a:gd name="connsiteY120" fmla="*/ 2538152 h 3175461"/>
              <a:gd name="connsiteX121" fmla="*/ 931026 w 2231313"/>
              <a:gd name="connsiteY121" fmla="*/ 2532610 h 3175461"/>
              <a:gd name="connsiteX122" fmla="*/ 903317 w 2231313"/>
              <a:gd name="connsiteY122" fmla="*/ 2510443 h 3175461"/>
              <a:gd name="connsiteX123" fmla="*/ 870066 w 2231313"/>
              <a:gd name="connsiteY123" fmla="*/ 2482734 h 3175461"/>
              <a:gd name="connsiteX124" fmla="*/ 853440 w 2231313"/>
              <a:gd name="connsiteY124" fmla="*/ 2477192 h 3175461"/>
              <a:gd name="connsiteX125" fmla="*/ 836815 w 2231313"/>
              <a:gd name="connsiteY125" fmla="*/ 2466109 h 3175461"/>
              <a:gd name="connsiteX126" fmla="*/ 792480 w 2231313"/>
              <a:gd name="connsiteY126" fmla="*/ 2438400 h 3175461"/>
              <a:gd name="connsiteX127" fmla="*/ 775855 w 2231313"/>
              <a:gd name="connsiteY127" fmla="*/ 2432858 h 3175461"/>
              <a:gd name="connsiteX128" fmla="*/ 720437 w 2231313"/>
              <a:gd name="connsiteY128" fmla="*/ 2443941 h 3175461"/>
              <a:gd name="connsiteX129" fmla="*/ 703811 w 2231313"/>
              <a:gd name="connsiteY129" fmla="*/ 2455025 h 3175461"/>
              <a:gd name="connsiteX130" fmla="*/ 681644 w 2231313"/>
              <a:gd name="connsiteY130" fmla="*/ 2466109 h 3175461"/>
              <a:gd name="connsiteX131" fmla="*/ 670560 w 2231313"/>
              <a:gd name="connsiteY131" fmla="*/ 2482734 h 3175461"/>
              <a:gd name="connsiteX132" fmla="*/ 637310 w 2231313"/>
              <a:gd name="connsiteY132" fmla="*/ 2499360 h 3175461"/>
              <a:gd name="connsiteX133" fmla="*/ 620684 w 2231313"/>
              <a:gd name="connsiteY133" fmla="*/ 2510443 h 3175461"/>
              <a:gd name="connsiteX134" fmla="*/ 598517 w 2231313"/>
              <a:gd name="connsiteY134" fmla="*/ 2515985 h 3175461"/>
              <a:gd name="connsiteX135" fmla="*/ 543099 w 2231313"/>
              <a:gd name="connsiteY135" fmla="*/ 2532610 h 3175461"/>
              <a:gd name="connsiteX136" fmla="*/ 487680 w 2231313"/>
              <a:gd name="connsiteY136" fmla="*/ 2543694 h 3175461"/>
              <a:gd name="connsiteX137" fmla="*/ 465513 w 2231313"/>
              <a:gd name="connsiteY137" fmla="*/ 2554778 h 3175461"/>
              <a:gd name="connsiteX138" fmla="*/ 432262 w 2231313"/>
              <a:gd name="connsiteY138" fmla="*/ 2576945 h 3175461"/>
              <a:gd name="connsiteX139" fmla="*/ 404553 w 2231313"/>
              <a:gd name="connsiteY139" fmla="*/ 2599112 h 3175461"/>
              <a:gd name="connsiteX140" fmla="*/ 393470 w 2231313"/>
              <a:gd name="connsiteY140" fmla="*/ 2615738 h 3175461"/>
              <a:gd name="connsiteX141" fmla="*/ 376844 w 2231313"/>
              <a:gd name="connsiteY141" fmla="*/ 2632363 h 3175461"/>
              <a:gd name="connsiteX142" fmla="*/ 365760 w 2231313"/>
              <a:gd name="connsiteY142" fmla="*/ 2665614 h 3175461"/>
              <a:gd name="connsiteX143" fmla="*/ 360219 w 2231313"/>
              <a:gd name="connsiteY143" fmla="*/ 2682240 h 3175461"/>
              <a:gd name="connsiteX144" fmla="*/ 354677 w 2231313"/>
              <a:gd name="connsiteY144" fmla="*/ 2704407 h 3175461"/>
              <a:gd name="connsiteX145" fmla="*/ 326968 w 2231313"/>
              <a:gd name="connsiteY145" fmla="*/ 2737658 h 3175461"/>
              <a:gd name="connsiteX146" fmla="*/ 293717 w 2231313"/>
              <a:gd name="connsiteY146" fmla="*/ 2787534 h 3175461"/>
              <a:gd name="connsiteX147" fmla="*/ 282633 w 2231313"/>
              <a:gd name="connsiteY147" fmla="*/ 2804160 h 3175461"/>
              <a:gd name="connsiteX148" fmla="*/ 249382 w 2231313"/>
              <a:gd name="connsiteY148" fmla="*/ 2831869 h 3175461"/>
              <a:gd name="connsiteX149" fmla="*/ 238299 w 2231313"/>
              <a:gd name="connsiteY149" fmla="*/ 2854036 h 3175461"/>
              <a:gd name="connsiteX150" fmla="*/ 221673 w 2231313"/>
              <a:gd name="connsiteY150" fmla="*/ 2865120 h 3175461"/>
              <a:gd name="connsiteX151" fmla="*/ 216131 w 2231313"/>
              <a:gd name="connsiteY151" fmla="*/ 2881745 h 3175461"/>
              <a:gd name="connsiteX152" fmla="*/ 193964 w 2231313"/>
              <a:gd name="connsiteY152" fmla="*/ 2903912 h 3175461"/>
              <a:gd name="connsiteX153" fmla="*/ 188422 w 2231313"/>
              <a:gd name="connsiteY153" fmla="*/ 2920538 h 3175461"/>
              <a:gd name="connsiteX154" fmla="*/ 171797 w 2231313"/>
              <a:gd name="connsiteY154" fmla="*/ 2937163 h 3175461"/>
              <a:gd name="connsiteX155" fmla="*/ 155171 w 2231313"/>
              <a:gd name="connsiteY155" fmla="*/ 2959330 h 3175461"/>
              <a:gd name="connsiteX156" fmla="*/ 133004 w 2231313"/>
              <a:gd name="connsiteY156" fmla="*/ 2992581 h 3175461"/>
              <a:gd name="connsiteX157" fmla="*/ 110837 w 2231313"/>
              <a:gd name="connsiteY157" fmla="*/ 3025832 h 3175461"/>
              <a:gd name="connsiteX158" fmla="*/ 99753 w 2231313"/>
              <a:gd name="connsiteY158" fmla="*/ 3042458 h 3175461"/>
              <a:gd name="connsiteX159" fmla="*/ 88670 w 2231313"/>
              <a:gd name="connsiteY159" fmla="*/ 3059083 h 3175461"/>
              <a:gd name="connsiteX160" fmla="*/ 72044 w 2231313"/>
              <a:gd name="connsiteY160" fmla="*/ 3075709 h 3175461"/>
              <a:gd name="connsiteX161" fmla="*/ 49877 w 2231313"/>
              <a:gd name="connsiteY161" fmla="*/ 3114501 h 3175461"/>
              <a:gd name="connsiteX162" fmla="*/ 33251 w 2231313"/>
              <a:gd name="connsiteY162" fmla="*/ 3131127 h 3175461"/>
              <a:gd name="connsiteX163" fmla="*/ 22168 w 2231313"/>
              <a:gd name="connsiteY163" fmla="*/ 3147752 h 3175461"/>
              <a:gd name="connsiteX164" fmla="*/ 11084 w 2231313"/>
              <a:gd name="connsiteY164" fmla="*/ 3169920 h 3175461"/>
              <a:gd name="connsiteX165" fmla="*/ 0 w 2231313"/>
              <a:gd name="connsiteY165" fmla="*/ 3175461 h 31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231313" h="3175461">
                <a:moveTo>
                  <a:pt x="1657004" y="0"/>
                </a:moveTo>
                <a:cubicBezTo>
                  <a:pt x="1647768" y="7389"/>
                  <a:pt x="1636993" y="13186"/>
                  <a:pt x="1629295" y="22167"/>
                </a:cubicBezTo>
                <a:cubicBezTo>
                  <a:pt x="1625493" y="26602"/>
                  <a:pt x="1626993" y="33932"/>
                  <a:pt x="1623753" y="38792"/>
                </a:cubicBezTo>
                <a:cubicBezTo>
                  <a:pt x="1619406" y="45313"/>
                  <a:pt x="1612145" y="49397"/>
                  <a:pt x="1607128" y="55418"/>
                </a:cubicBezTo>
                <a:cubicBezTo>
                  <a:pt x="1584039" y="83126"/>
                  <a:pt x="1609896" y="62807"/>
                  <a:pt x="1579419" y="83127"/>
                </a:cubicBezTo>
                <a:cubicBezTo>
                  <a:pt x="1549862" y="127460"/>
                  <a:pt x="1588655" y="73891"/>
                  <a:pt x="1551710" y="110836"/>
                </a:cubicBezTo>
                <a:cubicBezTo>
                  <a:pt x="1545179" y="117367"/>
                  <a:pt x="1540453" y="125487"/>
                  <a:pt x="1535084" y="133003"/>
                </a:cubicBezTo>
                <a:cubicBezTo>
                  <a:pt x="1531213" y="138423"/>
                  <a:pt x="1529201" y="145468"/>
                  <a:pt x="1524000" y="149629"/>
                </a:cubicBezTo>
                <a:cubicBezTo>
                  <a:pt x="1519439" y="153278"/>
                  <a:pt x="1512917" y="153323"/>
                  <a:pt x="1507375" y="155170"/>
                </a:cubicBezTo>
                <a:cubicBezTo>
                  <a:pt x="1501833" y="158865"/>
                  <a:pt x="1495460" y="161544"/>
                  <a:pt x="1490750" y="166254"/>
                </a:cubicBezTo>
                <a:cubicBezTo>
                  <a:pt x="1486040" y="170964"/>
                  <a:pt x="1484679" y="178494"/>
                  <a:pt x="1479666" y="182880"/>
                </a:cubicBezTo>
                <a:cubicBezTo>
                  <a:pt x="1469641" y="191652"/>
                  <a:pt x="1455834" y="195628"/>
                  <a:pt x="1446415" y="205047"/>
                </a:cubicBezTo>
                <a:cubicBezTo>
                  <a:pt x="1440873" y="210589"/>
                  <a:pt x="1435976" y="216860"/>
                  <a:pt x="1429790" y="221672"/>
                </a:cubicBezTo>
                <a:cubicBezTo>
                  <a:pt x="1419275" y="229850"/>
                  <a:pt x="1407623" y="236451"/>
                  <a:pt x="1396539" y="243840"/>
                </a:cubicBezTo>
                <a:lnTo>
                  <a:pt x="1379913" y="254923"/>
                </a:lnTo>
                <a:cubicBezTo>
                  <a:pt x="1376219" y="260465"/>
                  <a:pt x="1373540" y="266839"/>
                  <a:pt x="1368830" y="271549"/>
                </a:cubicBezTo>
                <a:cubicBezTo>
                  <a:pt x="1355748" y="284631"/>
                  <a:pt x="1345240" y="282857"/>
                  <a:pt x="1330037" y="293716"/>
                </a:cubicBezTo>
                <a:cubicBezTo>
                  <a:pt x="1323659" y="298271"/>
                  <a:pt x="1319432" y="305324"/>
                  <a:pt x="1313411" y="310341"/>
                </a:cubicBezTo>
                <a:cubicBezTo>
                  <a:pt x="1308294" y="314605"/>
                  <a:pt x="1302328" y="317730"/>
                  <a:pt x="1296786" y="321425"/>
                </a:cubicBezTo>
                <a:lnTo>
                  <a:pt x="1263535" y="371301"/>
                </a:lnTo>
                <a:lnTo>
                  <a:pt x="1252451" y="387927"/>
                </a:lnTo>
                <a:cubicBezTo>
                  <a:pt x="1249838" y="395766"/>
                  <a:pt x="1241368" y="419764"/>
                  <a:pt x="1241368" y="426720"/>
                </a:cubicBezTo>
                <a:cubicBezTo>
                  <a:pt x="1241368" y="528952"/>
                  <a:pt x="1239377" y="480709"/>
                  <a:pt x="1252451" y="526472"/>
                </a:cubicBezTo>
                <a:cubicBezTo>
                  <a:pt x="1254818" y="534758"/>
                  <a:pt x="1259105" y="556406"/>
                  <a:pt x="1263535" y="565265"/>
                </a:cubicBezTo>
                <a:cubicBezTo>
                  <a:pt x="1266514" y="571222"/>
                  <a:pt x="1271430" y="576043"/>
                  <a:pt x="1274619" y="581890"/>
                </a:cubicBezTo>
                <a:cubicBezTo>
                  <a:pt x="1304963" y="637521"/>
                  <a:pt x="1281306" y="614615"/>
                  <a:pt x="1318953" y="642850"/>
                </a:cubicBezTo>
                <a:cubicBezTo>
                  <a:pt x="1320800" y="648392"/>
                  <a:pt x="1321597" y="654404"/>
                  <a:pt x="1324495" y="659476"/>
                </a:cubicBezTo>
                <a:cubicBezTo>
                  <a:pt x="1336064" y="679722"/>
                  <a:pt x="1359130" y="699653"/>
                  <a:pt x="1374371" y="714894"/>
                </a:cubicBezTo>
                <a:cubicBezTo>
                  <a:pt x="1379913" y="720436"/>
                  <a:pt x="1386650" y="724999"/>
                  <a:pt x="1390997" y="731520"/>
                </a:cubicBezTo>
                <a:cubicBezTo>
                  <a:pt x="1409326" y="759014"/>
                  <a:pt x="1397370" y="743436"/>
                  <a:pt x="1429790" y="775854"/>
                </a:cubicBezTo>
                <a:cubicBezTo>
                  <a:pt x="1443717" y="817642"/>
                  <a:pt x="1423310" y="767756"/>
                  <a:pt x="1451957" y="803563"/>
                </a:cubicBezTo>
                <a:cubicBezTo>
                  <a:pt x="1455606" y="808125"/>
                  <a:pt x="1454104" y="815435"/>
                  <a:pt x="1457499" y="820189"/>
                </a:cubicBezTo>
                <a:cubicBezTo>
                  <a:pt x="1463573" y="828692"/>
                  <a:pt x="1472277" y="834967"/>
                  <a:pt x="1479666" y="842356"/>
                </a:cubicBezTo>
                <a:cubicBezTo>
                  <a:pt x="1492373" y="880474"/>
                  <a:pt x="1473825" y="835346"/>
                  <a:pt x="1507375" y="875607"/>
                </a:cubicBezTo>
                <a:cubicBezTo>
                  <a:pt x="1511115" y="880095"/>
                  <a:pt x="1510305" y="887007"/>
                  <a:pt x="1512917" y="892232"/>
                </a:cubicBezTo>
                <a:cubicBezTo>
                  <a:pt x="1520634" y="907667"/>
                  <a:pt x="1528366" y="913224"/>
                  <a:pt x="1540626" y="925483"/>
                </a:cubicBezTo>
                <a:cubicBezTo>
                  <a:pt x="1542473" y="931025"/>
                  <a:pt x="1543331" y="937002"/>
                  <a:pt x="1546168" y="942109"/>
                </a:cubicBezTo>
                <a:cubicBezTo>
                  <a:pt x="1552637" y="953754"/>
                  <a:pt x="1564122" y="962723"/>
                  <a:pt x="1568335" y="975360"/>
                </a:cubicBezTo>
                <a:cubicBezTo>
                  <a:pt x="1570182" y="980902"/>
                  <a:pt x="1571040" y="986879"/>
                  <a:pt x="1573877" y="991985"/>
                </a:cubicBezTo>
                <a:cubicBezTo>
                  <a:pt x="1580346" y="1003630"/>
                  <a:pt x="1596044" y="1025236"/>
                  <a:pt x="1596044" y="1025236"/>
                </a:cubicBezTo>
                <a:cubicBezTo>
                  <a:pt x="1597891" y="1032625"/>
                  <a:pt x="1598180" y="1040591"/>
                  <a:pt x="1601586" y="1047403"/>
                </a:cubicBezTo>
                <a:cubicBezTo>
                  <a:pt x="1607543" y="1059318"/>
                  <a:pt x="1617796" y="1068740"/>
                  <a:pt x="1623753" y="1080654"/>
                </a:cubicBezTo>
                <a:cubicBezTo>
                  <a:pt x="1627448" y="1088043"/>
                  <a:pt x="1630738" y="1095648"/>
                  <a:pt x="1634837" y="1102821"/>
                </a:cubicBezTo>
                <a:cubicBezTo>
                  <a:pt x="1638141" y="1108604"/>
                  <a:pt x="1642941" y="1113490"/>
                  <a:pt x="1645920" y="1119447"/>
                </a:cubicBezTo>
                <a:cubicBezTo>
                  <a:pt x="1648532" y="1124672"/>
                  <a:pt x="1648850" y="1130847"/>
                  <a:pt x="1651462" y="1136072"/>
                </a:cubicBezTo>
                <a:cubicBezTo>
                  <a:pt x="1654441" y="1142029"/>
                  <a:pt x="1659241" y="1146915"/>
                  <a:pt x="1662546" y="1152698"/>
                </a:cubicBezTo>
                <a:cubicBezTo>
                  <a:pt x="1666645" y="1159871"/>
                  <a:pt x="1669380" y="1167781"/>
                  <a:pt x="1673630" y="1174865"/>
                </a:cubicBezTo>
                <a:cubicBezTo>
                  <a:pt x="1680484" y="1186288"/>
                  <a:pt x="1688408" y="1197032"/>
                  <a:pt x="1695797" y="1208116"/>
                </a:cubicBezTo>
                <a:cubicBezTo>
                  <a:pt x="1699491" y="1213658"/>
                  <a:pt x="1704774" y="1218423"/>
                  <a:pt x="1706880" y="1224741"/>
                </a:cubicBezTo>
                <a:cubicBezTo>
                  <a:pt x="1714528" y="1247686"/>
                  <a:pt x="1709181" y="1236506"/>
                  <a:pt x="1723506" y="1257992"/>
                </a:cubicBezTo>
                <a:cubicBezTo>
                  <a:pt x="1725353" y="1263534"/>
                  <a:pt x="1726211" y="1269511"/>
                  <a:pt x="1729048" y="1274618"/>
                </a:cubicBezTo>
                <a:cubicBezTo>
                  <a:pt x="1735517" y="1286263"/>
                  <a:pt x="1751215" y="1307869"/>
                  <a:pt x="1751215" y="1307869"/>
                </a:cubicBezTo>
                <a:cubicBezTo>
                  <a:pt x="1760939" y="1346764"/>
                  <a:pt x="1749832" y="1314524"/>
                  <a:pt x="1773382" y="1352203"/>
                </a:cubicBezTo>
                <a:cubicBezTo>
                  <a:pt x="1777760" y="1359208"/>
                  <a:pt x="1780216" y="1367286"/>
                  <a:pt x="1784466" y="1374370"/>
                </a:cubicBezTo>
                <a:cubicBezTo>
                  <a:pt x="1784471" y="1374378"/>
                  <a:pt x="1812173" y="1415930"/>
                  <a:pt x="1817717" y="1424247"/>
                </a:cubicBezTo>
                <a:lnTo>
                  <a:pt x="1839884" y="1457498"/>
                </a:lnTo>
                <a:cubicBezTo>
                  <a:pt x="1843579" y="1463040"/>
                  <a:pt x="1846259" y="1469413"/>
                  <a:pt x="1850968" y="1474123"/>
                </a:cubicBezTo>
                <a:cubicBezTo>
                  <a:pt x="1856510" y="1479665"/>
                  <a:pt x="1862493" y="1484798"/>
                  <a:pt x="1867593" y="1490749"/>
                </a:cubicBezTo>
                <a:cubicBezTo>
                  <a:pt x="1873604" y="1497762"/>
                  <a:pt x="1877316" y="1506780"/>
                  <a:pt x="1884219" y="1512916"/>
                </a:cubicBezTo>
                <a:cubicBezTo>
                  <a:pt x="1894175" y="1521766"/>
                  <a:pt x="1917470" y="1535083"/>
                  <a:pt x="1917470" y="1535083"/>
                </a:cubicBezTo>
                <a:cubicBezTo>
                  <a:pt x="1921164" y="1540625"/>
                  <a:pt x="1924128" y="1546731"/>
                  <a:pt x="1928553" y="1551709"/>
                </a:cubicBezTo>
                <a:cubicBezTo>
                  <a:pt x="1938967" y="1563425"/>
                  <a:pt x="1953109" y="1571918"/>
                  <a:pt x="1961804" y="1584960"/>
                </a:cubicBezTo>
                <a:cubicBezTo>
                  <a:pt x="1965499" y="1590502"/>
                  <a:pt x="1968178" y="1596875"/>
                  <a:pt x="1972888" y="1601585"/>
                </a:cubicBezTo>
                <a:cubicBezTo>
                  <a:pt x="1977598" y="1606295"/>
                  <a:pt x="1983427" y="1609964"/>
                  <a:pt x="1989513" y="1612669"/>
                </a:cubicBezTo>
                <a:cubicBezTo>
                  <a:pt x="2000189" y="1617414"/>
                  <a:pt x="2022764" y="1623752"/>
                  <a:pt x="2022764" y="1623752"/>
                </a:cubicBezTo>
                <a:cubicBezTo>
                  <a:pt x="2050264" y="1651252"/>
                  <a:pt x="2056874" y="1655414"/>
                  <a:pt x="2078182" y="1684712"/>
                </a:cubicBezTo>
                <a:cubicBezTo>
                  <a:pt x="2086017" y="1695485"/>
                  <a:pt x="2092961" y="1706879"/>
                  <a:pt x="2100350" y="1717963"/>
                </a:cubicBezTo>
                <a:cubicBezTo>
                  <a:pt x="2104045" y="1723505"/>
                  <a:pt x="2105114" y="1732483"/>
                  <a:pt x="2111433" y="1734589"/>
                </a:cubicBezTo>
                <a:lnTo>
                  <a:pt x="2128059" y="1740130"/>
                </a:lnTo>
                <a:cubicBezTo>
                  <a:pt x="2157990" y="1785030"/>
                  <a:pt x="2117369" y="1726450"/>
                  <a:pt x="2155768" y="1773381"/>
                </a:cubicBezTo>
                <a:cubicBezTo>
                  <a:pt x="2203691" y="1831952"/>
                  <a:pt x="2169676" y="1803209"/>
                  <a:pt x="2211186" y="1834341"/>
                </a:cubicBezTo>
                <a:cubicBezTo>
                  <a:pt x="2213033" y="1839883"/>
                  <a:pt x="2215414" y="1845275"/>
                  <a:pt x="2216728" y="1850967"/>
                </a:cubicBezTo>
                <a:cubicBezTo>
                  <a:pt x="2220964" y="1869323"/>
                  <a:pt x="2227811" y="1906385"/>
                  <a:pt x="2227811" y="1906385"/>
                </a:cubicBezTo>
                <a:cubicBezTo>
                  <a:pt x="2226693" y="1936568"/>
                  <a:pt x="2243809" y="2032510"/>
                  <a:pt x="2211186" y="2078181"/>
                </a:cubicBezTo>
                <a:cubicBezTo>
                  <a:pt x="2206630" y="2084559"/>
                  <a:pt x="2200102" y="2089265"/>
                  <a:pt x="2194560" y="2094807"/>
                </a:cubicBezTo>
                <a:cubicBezTo>
                  <a:pt x="2182082" y="2132245"/>
                  <a:pt x="2199388" y="2091665"/>
                  <a:pt x="2172393" y="2122516"/>
                </a:cubicBezTo>
                <a:cubicBezTo>
                  <a:pt x="2163621" y="2132541"/>
                  <a:pt x="2159646" y="2146348"/>
                  <a:pt x="2150226" y="2155767"/>
                </a:cubicBezTo>
                <a:cubicBezTo>
                  <a:pt x="2101653" y="2204337"/>
                  <a:pt x="2161094" y="2142725"/>
                  <a:pt x="2122517" y="2189018"/>
                </a:cubicBezTo>
                <a:cubicBezTo>
                  <a:pt x="2117500" y="2195039"/>
                  <a:pt x="2111433" y="2200101"/>
                  <a:pt x="2105891" y="2205643"/>
                </a:cubicBezTo>
                <a:cubicBezTo>
                  <a:pt x="2082113" y="2253200"/>
                  <a:pt x="2109515" y="2207560"/>
                  <a:pt x="2078182" y="2238894"/>
                </a:cubicBezTo>
                <a:cubicBezTo>
                  <a:pt x="2056338" y="2260739"/>
                  <a:pt x="2077742" y="2251615"/>
                  <a:pt x="2056015" y="2277687"/>
                </a:cubicBezTo>
                <a:cubicBezTo>
                  <a:pt x="2051751" y="2282803"/>
                  <a:pt x="2044368" y="2284345"/>
                  <a:pt x="2039390" y="2288770"/>
                </a:cubicBezTo>
                <a:cubicBezTo>
                  <a:pt x="2027675" y="2299184"/>
                  <a:pt x="2006139" y="2322021"/>
                  <a:pt x="2006139" y="2322021"/>
                </a:cubicBezTo>
                <a:cubicBezTo>
                  <a:pt x="2004292" y="2329410"/>
                  <a:pt x="2003597" y="2337188"/>
                  <a:pt x="2000597" y="2344189"/>
                </a:cubicBezTo>
                <a:cubicBezTo>
                  <a:pt x="1997973" y="2350311"/>
                  <a:pt x="1993938" y="2355836"/>
                  <a:pt x="1989513" y="2360814"/>
                </a:cubicBezTo>
                <a:cubicBezTo>
                  <a:pt x="1958238" y="2395997"/>
                  <a:pt x="1966161" y="2389115"/>
                  <a:pt x="1934095" y="2405149"/>
                </a:cubicBezTo>
                <a:cubicBezTo>
                  <a:pt x="1889835" y="2464163"/>
                  <a:pt x="1946016" y="2396139"/>
                  <a:pt x="1895302" y="2438400"/>
                </a:cubicBezTo>
                <a:cubicBezTo>
                  <a:pt x="1890185" y="2442664"/>
                  <a:pt x="1889336" y="2450761"/>
                  <a:pt x="1884219" y="2455025"/>
                </a:cubicBezTo>
                <a:cubicBezTo>
                  <a:pt x="1877872" y="2460314"/>
                  <a:pt x="1869224" y="2462010"/>
                  <a:pt x="1862051" y="2466109"/>
                </a:cubicBezTo>
                <a:cubicBezTo>
                  <a:pt x="1856268" y="2469413"/>
                  <a:pt x="1850543" y="2472928"/>
                  <a:pt x="1845426" y="2477192"/>
                </a:cubicBezTo>
                <a:cubicBezTo>
                  <a:pt x="1790948" y="2522590"/>
                  <a:pt x="1861311" y="2466849"/>
                  <a:pt x="1817717" y="2510443"/>
                </a:cubicBezTo>
                <a:cubicBezTo>
                  <a:pt x="1813007" y="2515153"/>
                  <a:pt x="1806633" y="2517832"/>
                  <a:pt x="1801091" y="2521527"/>
                </a:cubicBezTo>
                <a:cubicBezTo>
                  <a:pt x="1771537" y="2565859"/>
                  <a:pt x="1810327" y="2512291"/>
                  <a:pt x="1773382" y="2549236"/>
                </a:cubicBezTo>
                <a:cubicBezTo>
                  <a:pt x="1736436" y="2586182"/>
                  <a:pt x="1790011" y="2547387"/>
                  <a:pt x="1745673" y="2576945"/>
                </a:cubicBezTo>
                <a:lnTo>
                  <a:pt x="1701339" y="2643447"/>
                </a:lnTo>
                <a:cubicBezTo>
                  <a:pt x="1697645" y="2648989"/>
                  <a:pt x="1695797" y="2656377"/>
                  <a:pt x="1690255" y="2660072"/>
                </a:cubicBezTo>
                <a:lnTo>
                  <a:pt x="1673630" y="2671156"/>
                </a:lnTo>
                <a:cubicBezTo>
                  <a:pt x="1653850" y="2700824"/>
                  <a:pt x="1667257" y="2683069"/>
                  <a:pt x="1629295" y="2721032"/>
                </a:cubicBezTo>
                <a:cubicBezTo>
                  <a:pt x="1606135" y="2744192"/>
                  <a:pt x="1618944" y="2732952"/>
                  <a:pt x="1590502" y="2754283"/>
                </a:cubicBezTo>
                <a:cubicBezTo>
                  <a:pt x="1586808" y="2761672"/>
                  <a:pt x="1584708" y="2770104"/>
                  <a:pt x="1579419" y="2776450"/>
                </a:cubicBezTo>
                <a:cubicBezTo>
                  <a:pt x="1575155" y="2781567"/>
                  <a:pt x="1567910" y="2783270"/>
                  <a:pt x="1562793" y="2787534"/>
                </a:cubicBezTo>
                <a:cubicBezTo>
                  <a:pt x="1520130" y="2823087"/>
                  <a:pt x="1570815" y="2787730"/>
                  <a:pt x="1529542" y="2815243"/>
                </a:cubicBezTo>
                <a:cubicBezTo>
                  <a:pt x="1524000" y="2822632"/>
                  <a:pt x="1518285" y="2829894"/>
                  <a:pt x="1512917" y="2837410"/>
                </a:cubicBezTo>
                <a:cubicBezTo>
                  <a:pt x="1509046" y="2842830"/>
                  <a:pt x="1507034" y="2849875"/>
                  <a:pt x="1501833" y="2854036"/>
                </a:cubicBezTo>
                <a:cubicBezTo>
                  <a:pt x="1497272" y="2857685"/>
                  <a:pt x="1490750" y="2857731"/>
                  <a:pt x="1485208" y="2859578"/>
                </a:cubicBezTo>
                <a:cubicBezTo>
                  <a:pt x="1470900" y="2873885"/>
                  <a:pt x="1458680" y="2888195"/>
                  <a:pt x="1440873" y="2898370"/>
                </a:cubicBezTo>
                <a:cubicBezTo>
                  <a:pt x="1435801" y="2901268"/>
                  <a:pt x="1429617" y="2901611"/>
                  <a:pt x="1424248" y="2903912"/>
                </a:cubicBezTo>
                <a:cubicBezTo>
                  <a:pt x="1416654" y="2907166"/>
                  <a:pt x="1409253" y="2910897"/>
                  <a:pt x="1402080" y="2914996"/>
                </a:cubicBezTo>
                <a:cubicBezTo>
                  <a:pt x="1372000" y="2932185"/>
                  <a:pt x="1399311" y="2921462"/>
                  <a:pt x="1368830" y="2931621"/>
                </a:cubicBezTo>
                <a:cubicBezTo>
                  <a:pt x="1354052" y="2929774"/>
                  <a:pt x="1337816" y="2932740"/>
                  <a:pt x="1324495" y="2926080"/>
                </a:cubicBezTo>
                <a:cubicBezTo>
                  <a:pt x="1288179" y="2907923"/>
                  <a:pt x="1294538" y="2885039"/>
                  <a:pt x="1269077" y="2859578"/>
                </a:cubicBezTo>
                <a:lnTo>
                  <a:pt x="1235826" y="2826327"/>
                </a:lnTo>
                <a:cubicBezTo>
                  <a:pt x="1231318" y="2812804"/>
                  <a:pt x="1229944" y="2803820"/>
                  <a:pt x="1219200" y="2793076"/>
                </a:cubicBezTo>
                <a:cubicBezTo>
                  <a:pt x="1214490" y="2788366"/>
                  <a:pt x="1208117" y="2785687"/>
                  <a:pt x="1202575" y="2781992"/>
                </a:cubicBezTo>
                <a:cubicBezTo>
                  <a:pt x="1176713" y="2743199"/>
                  <a:pt x="1191492" y="2756130"/>
                  <a:pt x="1163782" y="2737658"/>
                </a:cubicBezTo>
                <a:cubicBezTo>
                  <a:pt x="1143274" y="2696638"/>
                  <a:pt x="1164157" y="2732565"/>
                  <a:pt x="1136073" y="2698865"/>
                </a:cubicBezTo>
                <a:cubicBezTo>
                  <a:pt x="1131809" y="2693749"/>
                  <a:pt x="1129415" y="2687218"/>
                  <a:pt x="1124990" y="2682240"/>
                </a:cubicBezTo>
                <a:cubicBezTo>
                  <a:pt x="1097382" y="2651181"/>
                  <a:pt x="1100382" y="2654751"/>
                  <a:pt x="1075113" y="2637905"/>
                </a:cubicBezTo>
                <a:cubicBezTo>
                  <a:pt x="1054487" y="2606965"/>
                  <a:pt x="1073880" y="2631438"/>
                  <a:pt x="1030779" y="2599112"/>
                </a:cubicBezTo>
                <a:lnTo>
                  <a:pt x="986444" y="2565861"/>
                </a:lnTo>
                <a:cubicBezTo>
                  <a:pt x="981423" y="2562095"/>
                  <a:pt x="955754" y="2542204"/>
                  <a:pt x="947651" y="2538152"/>
                </a:cubicBezTo>
                <a:cubicBezTo>
                  <a:pt x="942426" y="2535540"/>
                  <a:pt x="936568" y="2534457"/>
                  <a:pt x="931026" y="2532610"/>
                </a:cubicBezTo>
                <a:cubicBezTo>
                  <a:pt x="912342" y="2504586"/>
                  <a:pt x="930084" y="2523826"/>
                  <a:pt x="903317" y="2510443"/>
                </a:cubicBezTo>
                <a:cubicBezTo>
                  <a:pt x="867047" y="2492309"/>
                  <a:pt x="906842" y="2507252"/>
                  <a:pt x="870066" y="2482734"/>
                </a:cubicBezTo>
                <a:cubicBezTo>
                  <a:pt x="865205" y="2479493"/>
                  <a:pt x="858665" y="2479804"/>
                  <a:pt x="853440" y="2477192"/>
                </a:cubicBezTo>
                <a:cubicBezTo>
                  <a:pt x="847483" y="2474214"/>
                  <a:pt x="842357" y="2469803"/>
                  <a:pt x="836815" y="2466109"/>
                </a:cubicBezTo>
                <a:cubicBezTo>
                  <a:pt x="819250" y="2439762"/>
                  <a:pt x="832050" y="2451590"/>
                  <a:pt x="792480" y="2438400"/>
                </a:cubicBezTo>
                <a:lnTo>
                  <a:pt x="775855" y="2432858"/>
                </a:lnTo>
                <a:cubicBezTo>
                  <a:pt x="761566" y="2434899"/>
                  <a:pt x="735910" y="2436205"/>
                  <a:pt x="720437" y="2443941"/>
                </a:cubicBezTo>
                <a:cubicBezTo>
                  <a:pt x="714479" y="2446920"/>
                  <a:pt x="709594" y="2451720"/>
                  <a:pt x="703811" y="2455025"/>
                </a:cubicBezTo>
                <a:cubicBezTo>
                  <a:pt x="696638" y="2459124"/>
                  <a:pt x="689033" y="2462414"/>
                  <a:pt x="681644" y="2466109"/>
                </a:cubicBezTo>
                <a:cubicBezTo>
                  <a:pt x="677949" y="2471651"/>
                  <a:pt x="675270" y="2478024"/>
                  <a:pt x="670560" y="2482734"/>
                </a:cubicBezTo>
                <a:cubicBezTo>
                  <a:pt x="654678" y="2498616"/>
                  <a:pt x="655339" y="2490346"/>
                  <a:pt x="637310" y="2499360"/>
                </a:cubicBezTo>
                <a:cubicBezTo>
                  <a:pt x="631353" y="2502339"/>
                  <a:pt x="626806" y="2507819"/>
                  <a:pt x="620684" y="2510443"/>
                </a:cubicBezTo>
                <a:cubicBezTo>
                  <a:pt x="613683" y="2513443"/>
                  <a:pt x="605812" y="2513796"/>
                  <a:pt x="598517" y="2515985"/>
                </a:cubicBezTo>
                <a:cubicBezTo>
                  <a:pt x="570229" y="2524472"/>
                  <a:pt x="568655" y="2527499"/>
                  <a:pt x="543099" y="2532610"/>
                </a:cubicBezTo>
                <a:cubicBezTo>
                  <a:pt x="475178" y="2546194"/>
                  <a:pt x="539158" y="2530825"/>
                  <a:pt x="487680" y="2543694"/>
                </a:cubicBezTo>
                <a:cubicBezTo>
                  <a:pt x="480291" y="2547389"/>
                  <a:pt x="472597" y="2550528"/>
                  <a:pt x="465513" y="2554778"/>
                </a:cubicBezTo>
                <a:cubicBezTo>
                  <a:pt x="454090" y="2561632"/>
                  <a:pt x="432262" y="2576945"/>
                  <a:pt x="432262" y="2576945"/>
                </a:cubicBezTo>
                <a:cubicBezTo>
                  <a:pt x="400499" y="2624591"/>
                  <a:pt x="442794" y="2568518"/>
                  <a:pt x="404553" y="2599112"/>
                </a:cubicBezTo>
                <a:cubicBezTo>
                  <a:pt x="399352" y="2603273"/>
                  <a:pt x="397734" y="2610621"/>
                  <a:pt x="393470" y="2615738"/>
                </a:cubicBezTo>
                <a:cubicBezTo>
                  <a:pt x="388453" y="2621759"/>
                  <a:pt x="382386" y="2626821"/>
                  <a:pt x="376844" y="2632363"/>
                </a:cubicBezTo>
                <a:lnTo>
                  <a:pt x="365760" y="2665614"/>
                </a:lnTo>
                <a:cubicBezTo>
                  <a:pt x="363913" y="2671156"/>
                  <a:pt x="361636" y="2676573"/>
                  <a:pt x="360219" y="2682240"/>
                </a:cubicBezTo>
                <a:cubicBezTo>
                  <a:pt x="358372" y="2689629"/>
                  <a:pt x="357677" y="2697406"/>
                  <a:pt x="354677" y="2704407"/>
                </a:cubicBezTo>
                <a:cubicBezTo>
                  <a:pt x="346577" y="2723306"/>
                  <a:pt x="339675" y="2721320"/>
                  <a:pt x="326968" y="2737658"/>
                </a:cubicBezTo>
                <a:cubicBezTo>
                  <a:pt x="326956" y="2737673"/>
                  <a:pt x="299264" y="2779213"/>
                  <a:pt x="293717" y="2787534"/>
                </a:cubicBezTo>
                <a:cubicBezTo>
                  <a:pt x="290022" y="2793076"/>
                  <a:pt x="288175" y="2800465"/>
                  <a:pt x="282633" y="2804160"/>
                </a:cubicBezTo>
                <a:cubicBezTo>
                  <a:pt x="259487" y="2819590"/>
                  <a:pt x="270717" y="2810534"/>
                  <a:pt x="249382" y="2831869"/>
                </a:cubicBezTo>
                <a:cubicBezTo>
                  <a:pt x="245688" y="2839258"/>
                  <a:pt x="243588" y="2847690"/>
                  <a:pt x="238299" y="2854036"/>
                </a:cubicBezTo>
                <a:cubicBezTo>
                  <a:pt x="234035" y="2859153"/>
                  <a:pt x="225834" y="2859919"/>
                  <a:pt x="221673" y="2865120"/>
                </a:cubicBezTo>
                <a:cubicBezTo>
                  <a:pt x="218024" y="2869681"/>
                  <a:pt x="219526" y="2876992"/>
                  <a:pt x="216131" y="2881745"/>
                </a:cubicBezTo>
                <a:cubicBezTo>
                  <a:pt x="210057" y="2890248"/>
                  <a:pt x="201353" y="2896523"/>
                  <a:pt x="193964" y="2903912"/>
                </a:cubicBezTo>
                <a:cubicBezTo>
                  <a:pt x="192117" y="2909454"/>
                  <a:pt x="191662" y="2915677"/>
                  <a:pt x="188422" y="2920538"/>
                </a:cubicBezTo>
                <a:cubicBezTo>
                  <a:pt x="184075" y="2927059"/>
                  <a:pt x="176897" y="2931213"/>
                  <a:pt x="171797" y="2937163"/>
                </a:cubicBezTo>
                <a:cubicBezTo>
                  <a:pt x="165786" y="2944176"/>
                  <a:pt x="160468" y="2951763"/>
                  <a:pt x="155171" y="2959330"/>
                </a:cubicBezTo>
                <a:cubicBezTo>
                  <a:pt x="147532" y="2970243"/>
                  <a:pt x="140393" y="2981497"/>
                  <a:pt x="133004" y="2992581"/>
                </a:cubicBezTo>
                <a:lnTo>
                  <a:pt x="110837" y="3025832"/>
                </a:lnTo>
                <a:lnTo>
                  <a:pt x="99753" y="3042458"/>
                </a:lnTo>
                <a:cubicBezTo>
                  <a:pt x="96059" y="3048000"/>
                  <a:pt x="93379" y="3054374"/>
                  <a:pt x="88670" y="3059083"/>
                </a:cubicBezTo>
                <a:cubicBezTo>
                  <a:pt x="83128" y="3064625"/>
                  <a:pt x="76600" y="3069331"/>
                  <a:pt x="72044" y="3075709"/>
                </a:cubicBezTo>
                <a:cubicBezTo>
                  <a:pt x="44945" y="3113647"/>
                  <a:pt x="76052" y="3083090"/>
                  <a:pt x="49877" y="3114501"/>
                </a:cubicBezTo>
                <a:cubicBezTo>
                  <a:pt x="44860" y="3120522"/>
                  <a:pt x="38268" y="3125106"/>
                  <a:pt x="33251" y="3131127"/>
                </a:cubicBezTo>
                <a:cubicBezTo>
                  <a:pt x="28987" y="3136244"/>
                  <a:pt x="25472" y="3141969"/>
                  <a:pt x="22168" y="3147752"/>
                </a:cubicBezTo>
                <a:cubicBezTo>
                  <a:pt x="18069" y="3154925"/>
                  <a:pt x="16245" y="3163469"/>
                  <a:pt x="11084" y="3169920"/>
                </a:cubicBezTo>
                <a:cubicBezTo>
                  <a:pt x="8504" y="3173145"/>
                  <a:pt x="3695" y="3173614"/>
                  <a:pt x="0" y="317546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3296" y="5867400"/>
            <a:ext cx="3838304" cy="523220"/>
          </a:xfrm>
          <a:prstGeom prst="rect">
            <a:avLst/>
          </a:prstGeom>
          <a:noFill/>
        </p:spPr>
        <p:txBody>
          <a:bodyPr wrap="square" rtlCol="0">
            <a:spAutoFit/>
          </a:bodyPr>
          <a:lstStyle/>
          <a:p>
            <a:r>
              <a:rPr lang="en-US" sz="1400" b="1" dirty="0">
                <a:solidFill>
                  <a:srgbClr val="002060"/>
                </a:solidFill>
                <a:latin typeface="Tempus Sans ITC" pitchFamily="82" charset="0"/>
              </a:rPr>
              <a:t>Fascia </a:t>
            </a:r>
            <a:r>
              <a:rPr lang="en-US" sz="1400" b="1" dirty="0" err="1">
                <a:solidFill>
                  <a:srgbClr val="002060"/>
                </a:solidFill>
                <a:latin typeface="Tempus Sans ITC" pitchFamily="82" charset="0"/>
              </a:rPr>
              <a:t>adherens</a:t>
            </a:r>
            <a:r>
              <a:rPr lang="en-US" sz="1400" b="1" dirty="0">
                <a:solidFill>
                  <a:srgbClr val="002060"/>
                </a:solidFill>
                <a:latin typeface="Tempus Sans ITC" pitchFamily="82" charset="0"/>
              </a:rPr>
              <a:t> is similar to the </a:t>
            </a:r>
            <a:r>
              <a:rPr lang="en-US" sz="1400" b="1" dirty="0" err="1">
                <a:solidFill>
                  <a:srgbClr val="002060"/>
                </a:solidFill>
                <a:latin typeface="Tempus Sans ITC" pitchFamily="82" charset="0"/>
              </a:rPr>
              <a:t>zonula</a:t>
            </a:r>
            <a:r>
              <a:rPr lang="en-US" sz="1400" b="1" dirty="0">
                <a:solidFill>
                  <a:srgbClr val="002060"/>
                </a:solidFill>
                <a:latin typeface="Tempus Sans ITC" pitchFamily="82" charset="0"/>
              </a:rPr>
              <a:t> </a:t>
            </a:r>
            <a:r>
              <a:rPr lang="en-US" sz="1400" b="1" dirty="0" err="1">
                <a:solidFill>
                  <a:srgbClr val="002060"/>
                </a:solidFill>
                <a:latin typeface="Tempus Sans ITC" pitchFamily="82" charset="0"/>
              </a:rPr>
              <a:t>adherens</a:t>
            </a:r>
            <a:r>
              <a:rPr lang="en-US" sz="1400" b="1" dirty="0">
                <a:solidFill>
                  <a:srgbClr val="002060"/>
                </a:solidFill>
                <a:latin typeface="Tempus Sans ITC" pitchFamily="82" charset="0"/>
              </a:rPr>
              <a:t> of epithelial cells.</a:t>
            </a:r>
            <a:endParaRPr lang="en-US" sz="1400" b="1" dirty="0">
              <a:solidFill>
                <a:schemeClr val="accent3">
                  <a:lumMod val="50000"/>
                </a:schemeClr>
              </a:solidFill>
              <a:latin typeface="Tempus Sans ITC" pitchFamily="82" charset="0"/>
            </a:endParaRPr>
          </a:p>
        </p:txBody>
      </p:sp>
    </p:spTree>
    <p:extLst>
      <p:ext uri="{BB962C8B-B14F-4D97-AF65-F5344CB8AC3E}">
        <p14:creationId xmlns:p14="http://schemas.microsoft.com/office/powerpoint/2010/main" val="23235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0775" y="39469"/>
            <a:ext cx="13185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C00000"/>
                </a:solidFill>
                <a:effectLst>
                  <a:reflection blurRad="12700" stA="50000" endPos="50000" dist="5000" dir="5400000" sy="-100000" rotWithShape="0"/>
                </a:effectLst>
                <a:latin typeface="+mn-lt"/>
              </a:rPr>
              <a:t>HEart</a:t>
            </a:r>
            <a:endParaRPr lang="en-US" sz="3200" b="1" cap="all" dirty="0">
              <a:ln w="0"/>
              <a:solidFill>
                <a:srgbClr val="C00000"/>
              </a:solidFill>
              <a:effectLst>
                <a:reflection blurRad="12700" stA="50000" endPos="50000" dist="5000" dir="5400000" sy="-100000" rotWithShape="0"/>
              </a:effectLst>
              <a:latin typeface="+mn-lt"/>
            </a:endParaRPr>
          </a:p>
        </p:txBody>
      </p:sp>
      <p:sp>
        <p:nvSpPr>
          <p:cNvPr id="7" name="TextBox 2"/>
          <p:cNvSpPr txBox="1">
            <a:spLocks noChangeArrowheads="1"/>
          </p:cNvSpPr>
          <p:nvPr/>
        </p:nvSpPr>
        <p:spPr bwMode="auto">
          <a:xfrm>
            <a:off x="152400" y="671925"/>
            <a:ext cx="8873490" cy="1477328"/>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The heart is an in-line pump for the cardiovascular system, so it is continuous with the veins and arteries that are attached to it (vena cava, pulmonary veins, pulmonary artery, and aorta).  As you know, the heart has four chambers; </a:t>
            </a:r>
            <a:r>
              <a:rPr lang="en-US" b="1" dirty="0">
                <a:solidFill>
                  <a:srgbClr val="FF0000"/>
                </a:solidFill>
                <a:latin typeface="Times New Roman" pitchFamily="18" charset="0"/>
                <a:cs typeface="Times New Roman" pitchFamily="18" charset="0"/>
              </a:rPr>
              <a:t>right atrium</a:t>
            </a:r>
            <a:r>
              <a:rPr lang="en-US" b="1" dirty="0">
                <a:solidFill>
                  <a:srgbClr val="7E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left atrium</a:t>
            </a:r>
            <a:r>
              <a:rPr lang="en-US" b="1" dirty="0">
                <a:solidFill>
                  <a:srgbClr val="7E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right ventricle</a:t>
            </a:r>
            <a:r>
              <a:rPr lang="en-US" b="1" dirty="0">
                <a:solidFill>
                  <a:srgbClr val="7E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left ventricle</a:t>
            </a:r>
            <a:r>
              <a:rPr lang="en-US" b="1" dirty="0">
                <a:solidFill>
                  <a:srgbClr val="7E000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Atrioventricular valves </a:t>
            </a:r>
            <a:r>
              <a:rPr lang="en-US" b="1" dirty="0">
                <a:solidFill>
                  <a:srgbClr val="7E0000"/>
                </a:solidFill>
                <a:latin typeface="Times New Roman" pitchFamily="18" charset="0"/>
                <a:cs typeface="Times New Roman" pitchFamily="18" charset="0"/>
              </a:rPr>
              <a:t>separate the atria from the ventricles, while </a:t>
            </a:r>
            <a:r>
              <a:rPr lang="en-US" b="1" dirty="0">
                <a:solidFill>
                  <a:srgbClr val="002060"/>
                </a:solidFill>
                <a:latin typeface="Times New Roman" pitchFamily="18" charset="0"/>
                <a:cs typeface="Times New Roman" pitchFamily="18" charset="0"/>
              </a:rPr>
              <a:t>semilunar valves </a:t>
            </a:r>
            <a:r>
              <a:rPr lang="en-US" b="1" dirty="0">
                <a:solidFill>
                  <a:srgbClr val="7E0000"/>
                </a:solidFill>
                <a:latin typeface="Times New Roman" pitchFamily="18" charset="0"/>
                <a:cs typeface="Times New Roman" pitchFamily="18" charset="0"/>
              </a:rPr>
              <a:t>separate the ventricles from the pulmonary trunk / aorta.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0" y="2324100"/>
            <a:ext cx="3953452" cy="3695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038" y="2438400"/>
            <a:ext cx="4890052" cy="3048000"/>
          </a:xfrm>
          <a:prstGeom prst="rect">
            <a:avLst/>
          </a:prstGeom>
        </p:spPr>
      </p:pic>
    </p:spTree>
    <p:extLst>
      <p:ext uri="{BB962C8B-B14F-4D97-AF65-F5344CB8AC3E}">
        <p14:creationId xmlns:p14="http://schemas.microsoft.com/office/powerpoint/2010/main" val="147603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2344" y="39469"/>
            <a:ext cx="651543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80000"/>
                </a:solidFill>
                <a:effectLst>
                  <a:reflection blurRad="12700" stA="50000" endPos="50000" dist="5000" dir="5400000" sy="-100000" rotWithShape="0"/>
                </a:effectLst>
                <a:latin typeface="+mn-lt"/>
              </a:rPr>
              <a:t>Heart – LAYERS OF THE HEART WALL</a:t>
            </a:r>
          </a:p>
        </p:txBody>
      </p:sp>
      <p:sp>
        <p:nvSpPr>
          <p:cNvPr id="7" name="TextBox 2"/>
          <p:cNvSpPr txBox="1">
            <a:spLocks noChangeArrowheads="1"/>
          </p:cNvSpPr>
          <p:nvPr/>
        </p:nvSpPr>
        <p:spPr bwMode="auto">
          <a:xfrm>
            <a:off x="228600" y="609600"/>
            <a:ext cx="8716336" cy="1754326"/>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Similar to the vessels, the wall of the heart is organized into three layers;</a:t>
            </a:r>
          </a:p>
          <a:p>
            <a:pPr marL="342900" indent="-342900">
              <a:buAutoNum type="arabicPeriod"/>
            </a:pPr>
            <a:r>
              <a:rPr lang="en-US" b="1" dirty="0">
                <a:solidFill>
                  <a:srgbClr val="FF0000"/>
                </a:solidFill>
                <a:latin typeface="Times New Roman" pitchFamily="18" charset="0"/>
                <a:cs typeface="Times New Roman" pitchFamily="18" charset="0"/>
              </a:rPr>
              <a:t>Endocardium</a:t>
            </a:r>
            <a:r>
              <a:rPr lang="en-US" b="1" dirty="0">
                <a:solidFill>
                  <a:srgbClr val="7E0000"/>
                </a:solidFill>
                <a:latin typeface="Times New Roman" pitchFamily="18" charset="0"/>
                <a:cs typeface="Times New Roman" pitchFamily="18" charset="0"/>
              </a:rPr>
              <a:t> – which is a simple squamous endothelium (plus basement membrane) with an underlying </a:t>
            </a:r>
            <a:r>
              <a:rPr lang="en-US" b="1" dirty="0" err="1">
                <a:solidFill>
                  <a:srgbClr val="7E0000"/>
                </a:solidFill>
                <a:latin typeface="Times New Roman" pitchFamily="18" charset="0"/>
                <a:cs typeface="Times New Roman" pitchFamily="18" charset="0"/>
              </a:rPr>
              <a:t>subendocardial</a:t>
            </a:r>
            <a:r>
              <a:rPr lang="en-US" b="1" dirty="0">
                <a:solidFill>
                  <a:srgbClr val="7E0000"/>
                </a:solidFill>
                <a:latin typeface="Times New Roman" pitchFamily="18" charset="0"/>
                <a:cs typeface="Times New Roman" pitchFamily="18" charset="0"/>
              </a:rPr>
              <a:t> region consisting of connective tissue, smooth muscle, nerves.</a:t>
            </a:r>
          </a:p>
          <a:p>
            <a:pPr marL="342900" indent="-342900">
              <a:buAutoNum type="arabicPeriod"/>
            </a:pPr>
            <a:r>
              <a:rPr lang="en-US" b="1" dirty="0">
                <a:solidFill>
                  <a:srgbClr val="FF0000"/>
                </a:solidFill>
                <a:latin typeface="Times New Roman" pitchFamily="18" charset="0"/>
                <a:cs typeface="Times New Roman" pitchFamily="18" charset="0"/>
              </a:rPr>
              <a:t>Myocardium</a:t>
            </a:r>
            <a:r>
              <a:rPr lang="en-US" b="1" dirty="0">
                <a:solidFill>
                  <a:srgbClr val="7E0000"/>
                </a:solidFill>
                <a:latin typeface="Times New Roman" pitchFamily="18" charset="0"/>
                <a:cs typeface="Times New Roman" pitchFamily="18" charset="0"/>
              </a:rPr>
              <a:t> – cardiac muscle (with connective tissue elements)</a:t>
            </a:r>
          </a:p>
          <a:p>
            <a:pPr marL="342900" indent="-342900">
              <a:buAutoNum type="arabicPeriod"/>
            </a:pPr>
            <a:r>
              <a:rPr lang="en-US" b="1" dirty="0" err="1">
                <a:solidFill>
                  <a:srgbClr val="FF0000"/>
                </a:solidFill>
                <a:latin typeface="Times New Roman" pitchFamily="18" charset="0"/>
                <a:cs typeface="Times New Roman" pitchFamily="18" charset="0"/>
              </a:rPr>
              <a:t>Epicardium</a:t>
            </a:r>
            <a:r>
              <a:rPr lang="en-US" b="1" dirty="0">
                <a:solidFill>
                  <a:srgbClr val="7E0000"/>
                </a:solidFill>
                <a:latin typeface="Times New Roman" pitchFamily="18" charset="0"/>
                <a:cs typeface="Times New Roman" pitchFamily="18" charset="0"/>
              </a:rPr>
              <a:t> – mostly adipose tissue, with an outer visceral pericardium</a:t>
            </a:r>
          </a:p>
        </p:txBody>
      </p:sp>
      <p:pic>
        <p:nvPicPr>
          <p:cNvPr id="8" name="Picture 3" descr="Slid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56674"/>
            <a:ext cx="7467600" cy="424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6038074"/>
            <a:ext cx="1752600" cy="6675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2201" y="5199874"/>
            <a:ext cx="1981200" cy="6675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24387" y="5047474"/>
            <a:ext cx="1090988" cy="6675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24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445" y="2679316"/>
            <a:ext cx="4968755" cy="4100579"/>
          </a:xfrm>
          <a:prstGeom prst="rect">
            <a:avLst/>
          </a:prstGeom>
        </p:spPr>
      </p:pic>
      <p:sp>
        <p:nvSpPr>
          <p:cNvPr id="7" name="TextBox 2"/>
          <p:cNvSpPr txBox="1">
            <a:spLocks noChangeArrowheads="1"/>
          </p:cNvSpPr>
          <p:nvPr/>
        </p:nvSpPr>
        <p:spPr bwMode="auto">
          <a:xfrm>
            <a:off x="0" y="609600"/>
            <a:ext cx="9144000" cy="2031325"/>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In this section through the wall of a ventricle, the lumen and pericardial cavity are indicated. </a:t>
            </a:r>
          </a:p>
          <a:p>
            <a:pPr marL="342900" indent="-342900">
              <a:buAutoNum type="arabicPeriod"/>
            </a:pPr>
            <a:r>
              <a:rPr lang="en-US" b="1" dirty="0">
                <a:solidFill>
                  <a:srgbClr val="FF0000"/>
                </a:solidFill>
                <a:latin typeface="Times New Roman" pitchFamily="18" charset="0"/>
                <a:cs typeface="Times New Roman" pitchFamily="18" charset="0"/>
              </a:rPr>
              <a:t>Endocardium</a:t>
            </a:r>
            <a:r>
              <a:rPr lang="en-US" b="1" dirty="0">
                <a:solidFill>
                  <a:srgbClr val="7E0000"/>
                </a:solidFill>
                <a:latin typeface="Times New Roman" pitchFamily="18" charset="0"/>
                <a:cs typeface="Times New Roman" pitchFamily="18" charset="0"/>
              </a:rPr>
              <a:t> – which is a simple squamous endothelium (plus basement membrane) with an underlying </a:t>
            </a:r>
            <a:r>
              <a:rPr lang="en-US" b="1" dirty="0" err="1">
                <a:solidFill>
                  <a:srgbClr val="7E0000"/>
                </a:solidFill>
                <a:latin typeface="Times New Roman" pitchFamily="18" charset="0"/>
                <a:cs typeface="Times New Roman" pitchFamily="18" charset="0"/>
              </a:rPr>
              <a:t>subendocardial</a:t>
            </a:r>
            <a:r>
              <a:rPr lang="en-US" b="1" dirty="0">
                <a:solidFill>
                  <a:srgbClr val="7E0000"/>
                </a:solidFill>
                <a:latin typeface="Times New Roman" pitchFamily="18" charset="0"/>
                <a:cs typeface="Times New Roman" pitchFamily="18" charset="0"/>
              </a:rPr>
              <a:t> region consisting of connective tissue, smooth muscle, nerves.</a:t>
            </a:r>
          </a:p>
          <a:p>
            <a:pPr marL="342900" indent="-342900">
              <a:buAutoNum type="arabicPeriod"/>
            </a:pPr>
            <a:r>
              <a:rPr lang="en-US" b="1" dirty="0">
                <a:solidFill>
                  <a:srgbClr val="FF0000"/>
                </a:solidFill>
                <a:latin typeface="Times New Roman" pitchFamily="18" charset="0"/>
                <a:cs typeface="Times New Roman" pitchFamily="18" charset="0"/>
              </a:rPr>
              <a:t>Myocardium</a:t>
            </a:r>
            <a:r>
              <a:rPr lang="en-US" b="1" dirty="0">
                <a:solidFill>
                  <a:srgbClr val="7E0000"/>
                </a:solidFill>
                <a:latin typeface="Times New Roman" pitchFamily="18" charset="0"/>
                <a:cs typeface="Times New Roman" pitchFamily="18" charset="0"/>
              </a:rPr>
              <a:t> – cardiac muscle (with connective tissue elements)</a:t>
            </a:r>
          </a:p>
          <a:p>
            <a:pPr marL="342900" indent="-342900">
              <a:buAutoNum type="arabicPeriod"/>
            </a:pPr>
            <a:r>
              <a:rPr lang="en-US" b="1" dirty="0" err="1">
                <a:solidFill>
                  <a:srgbClr val="FF0000"/>
                </a:solidFill>
                <a:latin typeface="Times New Roman" pitchFamily="18" charset="0"/>
                <a:cs typeface="Times New Roman" pitchFamily="18" charset="0"/>
              </a:rPr>
              <a:t>Epicardium</a:t>
            </a:r>
            <a:r>
              <a:rPr lang="en-US" b="1" dirty="0">
                <a:solidFill>
                  <a:srgbClr val="7E0000"/>
                </a:solidFill>
                <a:latin typeface="Times New Roman" pitchFamily="18" charset="0"/>
                <a:cs typeface="Times New Roman" pitchFamily="18" charset="0"/>
              </a:rPr>
              <a:t> – mostly adipose tissue, with an outer visceral pericardium</a:t>
            </a:r>
          </a:p>
        </p:txBody>
      </p:sp>
      <p:sp>
        <p:nvSpPr>
          <p:cNvPr id="11" name="TextBox 10"/>
          <p:cNvSpPr txBox="1"/>
          <p:nvPr/>
        </p:nvSpPr>
        <p:spPr>
          <a:xfrm>
            <a:off x="2667713" y="6444734"/>
            <a:ext cx="2286000" cy="369332"/>
          </a:xfrm>
          <a:prstGeom prst="rect">
            <a:avLst/>
          </a:prstGeom>
          <a:noFill/>
        </p:spPr>
        <p:txBody>
          <a:bodyPr wrap="square" rtlCol="0">
            <a:spAutoFit/>
          </a:bodyPr>
          <a:lstStyle/>
          <a:p>
            <a:r>
              <a:rPr lang="en-US" b="1" dirty="0">
                <a:solidFill>
                  <a:srgbClr val="C00000"/>
                </a:solidFill>
              </a:rPr>
              <a:t>Lumen of heart</a:t>
            </a:r>
          </a:p>
        </p:txBody>
      </p:sp>
      <p:cxnSp>
        <p:nvCxnSpPr>
          <p:cNvPr id="12" name="Straight Arrow Connector 11"/>
          <p:cNvCxnSpPr/>
          <p:nvPr/>
        </p:nvCxnSpPr>
        <p:spPr>
          <a:xfrm flipH="1">
            <a:off x="5235191" y="3682721"/>
            <a:ext cx="20097" cy="291402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04560" y="2916534"/>
            <a:ext cx="6961" cy="756139"/>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64323" y="6441794"/>
            <a:ext cx="0" cy="187606"/>
          </a:xfrm>
          <a:prstGeom prst="straightConnector1">
            <a:avLst/>
          </a:prstGeom>
          <a:ln w="381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40780" y="3742094"/>
            <a:ext cx="2069020" cy="923330"/>
            <a:chOff x="76200" y="3742094"/>
            <a:chExt cx="2069020" cy="923330"/>
          </a:xfrm>
        </p:grpSpPr>
        <p:sp>
          <p:nvSpPr>
            <p:cNvPr id="16" name="TextBox 2"/>
            <p:cNvSpPr txBox="1">
              <a:spLocks noChangeArrowheads="1"/>
            </p:cNvSpPr>
            <p:nvPr/>
          </p:nvSpPr>
          <p:spPr bwMode="auto">
            <a:xfrm>
              <a:off x="415724" y="3742094"/>
              <a:ext cx="1729496" cy="923330"/>
            </a:xfrm>
            <a:prstGeom prst="rect">
              <a:avLst/>
            </a:prstGeom>
            <a:noFill/>
            <a:ln w="9525">
              <a:noFill/>
              <a:miter lim="800000"/>
              <a:headEnd/>
              <a:tailEnd/>
            </a:ln>
          </p:spPr>
          <p:txBody>
            <a:bodyPr wrap="square">
              <a:spAutoFit/>
            </a:bodyPr>
            <a:lstStyle/>
            <a:p>
              <a:r>
                <a:rPr lang="en-US" b="1" dirty="0">
                  <a:solidFill>
                    <a:schemeClr val="accent3">
                      <a:lumMod val="75000"/>
                    </a:schemeClr>
                  </a:solidFill>
                  <a:latin typeface="Times New Roman" pitchFamily="18" charset="0"/>
                  <a:cs typeface="Times New Roman" pitchFamily="18" charset="0"/>
                </a:rPr>
                <a:t>endocardium</a:t>
              </a:r>
            </a:p>
            <a:p>
              <a:r>
                <a:rPr lang="en-US" b="1" dirty="0">
                  <a:latin typeface="Times New Roman" pitchFamily="18" charset="0"/>
                  <a:cs typeface="Times New Roman" pitchFamily="18" charset="0"/>
                </a:rPr>
                <a:t>myocardium</a:t>
              </a:r>
            </a:p>
            <a:p>
              <a:r>
                <a:rPr lang="en-US" b="1" dirty="0" err="1">
                  <a:solidFill>
                    <a:srgbClr val="0070C0"/>
                  </a:solidFill>
                  <a:latin typeface="Times New Roman" pitchFamily="18" charset="0"/>
                  <a:cs typeface="Times New Roman" pitchFamily="18" charset="0"/>
                </a:rPr>
                <a:t>epicardium</a:t>
              </a:r>
              <a:endParaRPr lang="en-US" b="1" dirty="0">
                <a:solidFill>
                  <a:srgbClr val="0070C0"/>
                </a:solidFill>
                <a:latin typeface="Times New Roman" pitchFamily="18" charset="0"/>
                <a:cs typeface="Times New Roman" pitchFamily="18" charset="0"/>
              </a:endParaRPr>
            </a:p>
          </p:txBody>
        </p:sp>
        <p:cxnSp>
          <p:nvCxnSpPr>
            <p:cNvPr id="17" name="Straight Arrow Connector 16"/>
            <p:cNvCxnSpPr/>
            <p:nvPr/>
          </p:nvCxnSpPr>
          <p:spPr>
            <a:xfrm flipV="1">
              <a:off x="76200" y="4201610"/>
              <a:ext cx="405114" cy="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00" y="4479403"/>
              <a:ext cx="422060" cy="1146"/>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2597" y="3923818"/>
              <a:ext cx="404150" cy="3973"/>
            </a:xfrm>
            <a:prstGeom prst="straightConnector1">
              <a:avLst/>
            </a:prstGeom>
            <a:ln w="381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412344" y="39469"/>
            <a:ext cx="651543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80000"/>
                </a:solidFill>
                <a:effectLst>
                  <a:reflection blurRad="12700" stA="50000" endPos="50000" dist="5000" dir="5400000" sy="-100000" rotWithShape="0"/>
                </a:effectLst>
                <a:latin typeface="+mn-lt"/>
              </a:rPr>
              <a:t>Heart – LAYERS OF THE HEART WALL</a:t>
            </a:r>
          </a:p>
        </p:txBody>
      </p:sp>
      <p:sp>
        <p:nvSpPr>
          <p:cNvPr id="22" name="TextBox 21"/>
          <p:cNvSpPr txBox="1"/>
          <p:nvPr/>
        </p:nvSpPr>
        <p:spPr>
          <a:xfrm rot="20148396">
            <a:off x="1717016" y="2792922"/>
            <a:ext cx="1901393" cy="369332"/>
          </a:xfrm>
          <a:prstGeom prst="rect">
            <a:avLst/>
          </a:prstGeom>
          <a:noFill/>
        </p:spPr>
        <p:txBody>
          <a:bodyPr wrap="square" rtlCol="0">
            <a:spAutoFit/>
          </a:bodyPr>
          <a:lstStyle/>
          <a:p>
            <a:r>
              <a:rPr lang="en-US" b="1" dirty="0">
                <a:solidFill>
                  <a:srgbClr val="C00000"/>
                </a:solidFill>
              </a:rPr>
              <a:t>Pericardial cavity</a:t>
            </a:r>
          </a:p>
        </p:txBody>
      </p:sp>
      <p:sp>
        <p:nvSpPr>
          <p:cNvPr id="23" name="TextBox 22"/>
          <p:cNvSpPr txBox="1"/>
          <p:nvPr/>
        </p:nvSpPr>
        <p:spPr>
          <a:xfrm rot="917446">
            <a:off x="5485068" y="2727328"/>
            <a:ext cx="1805942" cy="369332"/>
          </a:xfrm>
          <a:prstGeom prst="rect">
            <a:avLst/>
          </a:prstGeom>
          <a:noFill/>
        </p:spPr>
        <p:txBody>
          <a:bodyPr wrap="square" rtlCol="0">
            <a:spAutoFit/>
          </a:bodyPr>
          <a:lstStyle/>
          <a:p>
            <a:r>
              <a:rPr lang="en-US" b="1" dirty="0">
                <a:solidFill>
                  <a:srgbClr val="C00000"/>
                </a:solidFill>
              </a:rPr>
              <a:t>Pericardial cavity</a:t>
            </a:r>
          </a:p>
        </p:txBody>
      </p:sp>
    </p:spTree>
    <p:extLst>
      <p:ext uri="{BB962C8B-B14F-4D97-AF65-F5344CB8AC3E}">
        <p14:creationId xmlns:p14="http://schemas.microsoft.com/office/powerpoint/2010/main" val="297953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137954"/>
            <a:ext cx="3625482"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heart wall layers – SL88</a:t>
            </a:r>
            <a:endParaRPr lang="en-US" dirty="0">
              <a:latin typeface="Calibri" pitchFamily="34" charset="0"/>
            </a:endParaRPr>
          </a:p>
        </p:txBody>
      </p:sp>
      <p:sp>
        <p:nvSpPr>
          <p:cNvPr id="37891" name="TextBox 4"/>
          <p:cNvSpPr txBox="1">
            <a:spLocks noChangeArrowheads="1"/>
          </p:cNvSpPr>
          <p:nvPr/>
        </p:nvSpPr>
        <p:spPr bwMode="auto">
          <a:xfrm>
            <a:off x="909320" y="5334000"/>
            <a:ext cx="7772400"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088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Endocardium</a:t>
            </a:r>
          </a:p>
          <a:p>
            <a:pPr lvl="1" eaLnBrk="0" hangingPunct="0">
              <a:buFontTx/>
              <a:buChar char="•"/>
            </a:pPr>
            <a:r>
              <a:rPr lang="en-US" sz="1200" b="1" dirty="0">
                <a:solidFill>
                  <a:srgbClr val="002060"/>
                </a:solidFill>
                <a:latin typeface="Georgia" pitchFamily="18" charset="0"/>
                <a:ea typeface="Times" pitchFamily="18" charset="0"/>
                <a:cs typeface="Arial" charset="0"/>
              </a:rPr>
              <a:t>Myocardium</a:t>
            </a:r>
          </a:p>
          <a:p>
            <a:pPr lvl="1" eaLnBrk="0" hangingPunct="0">
              <a:buFontTx/>
              <a:buChar char="•"/>
            </a:pPr>
            <a:r>
              <a:rPr lang="en-US" sz="1200" b="1" dirty="0" err="1">
                <a:solidFill>
                  <a:srgbClr val="002060"/>
                </a:solidFill>
                <a:latin typeface="Georgia" pitchFamily="18" charset="0"/>
                <a:ea typeface="Times" pitchFamily="18" charset="0"/>
                <a:cs typeface="Arial" charset="0"/>
              </a:rPr>
              <a:t>Epicardium</a:t>
            </a:r>
            <a:endParaRPr lang="en-US" sz="1200" b="1" dirty="0">
              <a:solidFill>
                <a:srgbClr val="002060"/>
              </a:solidFill>
              <a:latin typeface="Georgia" pitchFamily="18" charset="0"/>
              <a:ea typeface="Times" pitchFamily="18" charset="0"/>
              <a:cs typeface="Arial" charset="0"/>
            </a:endParaRPr>
          </a:p>
        </p:txBody>
      </p:sp>
      <p:sp>
        <p:nvSpPr>
          <p:cNvPr id="5" name="Rectangle 4"/>
          <p:cNvSpPr/>
          <p:nvPr/>
        </p:nvSpPr>
        <p:spPr>
          <a:xfrm>
            <a:off x="1412344" y="39469"/>
            <a:ext cx="651543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80000"/>
                </a:solidFill>
                <a:effectLst>
                  <a:reflection blurRad="12700" stA="50000" endPos="50000" dist="5000" dir="5400000" sy="-100000" rotWithShape="0"/>
                </a:effectLst>
                <a:latin typeface="+mn-lt"/>
              </a:rPr>
              <a:t>Heart – LAYERS OF THE HEART WALL</a:t>
            </a:r>
          </a:p>
        </p:txBody>
      </p:sp>
    </p:spTree>
    <p:extLst>
      <p:ext uri="{BB962C8B-B14F-4D97-AF65-F5344CB8AC3E}">
        <p14:creationId xmlns:p14="http://schemas.microsoft.com/office/powerpoint/2010/main" val="417341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0" y="609600"/>
            <a:ext cx="9144000" cy="1200329"/>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In case it’s not obvious, the three layers are found in the walls of the heart.  In the atrial and ventricular septa and papillary muscles, only the endocardium and myocardium are present.  As we will see, valves have only structures from the endocardium (i.e. endothelium plus connective tissue). </a:t>
            </a:r>
          </a:p>
        </p:txBody>
      </p:sp>
      <p:sp>
        <p:nvSpPr>
          <p:cNvPr id="20" name="Rectangle 19"/>
          <p:cNvSpPr/>
          <p:nvPr/>
        </p:nvSpPr>
        <p:spPr>
          <a:xfrm>
            <a:off x="1412344" y="39469"/>
            <a:ext cx="651543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80000"/>
                </a:solidFill>
                <a:effectLst>
                  <a:reflection blurRad="12700" stA="50000" endPos="50000" dist="5000" dir="5400000" sy="-100000" rotWithShape="0"/>
                </a:effectLst>
                <a:latin typeface="+mn-lt"/>
              </a:rPr>
              <a:t>Heart – LAYERS OF THE HEART WALL</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58337"/>
            <a:ext cx="5181600" cy="4843777"/>
          </a:xfrm>
          <a:prstGeom prst="rect">
            <a:avLst/>
          </a:prstGeom>
        </p:spPr>
      </p:pic>
    </p:spTree>
    <p:extLst>
      <p:ext uri="{BB962C8B-B14F-4D97-AF65-F5344CB8AC3E}">
        <p14:creationId xmlns:p14="http://schemas.microsoft.com/office/powerpoint/2010/main" val="265891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98816"/>
            <a:ext cx="5648480" cy="2987250"/>
          </a:xfrm>
          <a:prstGeom prst="rect">
            <a:avLst/>
          </a:prstGeom>
        </p:spPr>
      </p:pic>
      <p:sp>
        <p:nvSpPr>
          <p:cNvPr id="7" name="TextBox 2"/>
          <p:cNvSpPr txBox="1">
            <a:spLocks noChangeArrowheads="1"/>
          </p:cNvSpPr>
          <p:nvPr/>
        </p:nvSpPr>
        <p:spPr bwMode="auto">
          <a:xfrm>
            <a:off x="3596146" y="839569"/>
            <a:ext cx="5547854" cy="2031325"/>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The section below is similar to the boxed region in the drawing to the left.  The </a:t>
            </a:r>
            <a:r>
              <a:rPr lang="en-US" b="1" dirty="0">
                <a:solidFill>
                  <a:srgbClr val="FF0000"/>
                </a:solidFill>
                <a:latin typeface="Times New Roman" pitchFamily="18" charset="0"/>
                <a:cs typeface="Times New Roman" pitchFamily="18" charset="0"/>
              </a:rPr>
              <a:t>atrium</a:t>
            </a:r>
            <a:r>
              <a:rPr lang="en-US" b="1" dirty="0">
                <a:solidFill>
                  <a:srgbClr val="7E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ventricle</a:t>
            </a:r>
            <a:r>
              <a:rPr lang="en-US" b="1" dirty="0">
                <a:solidFill>
                  <a:srgbClr val="7E0000"/>
                </a:solidFill>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atrioventricular valve </a:t>
            </a:r>
            <a:r>
              <a:rPr lang="en-US" b="1" dirty="0">
                <a:solidFill>
                  <a:srgbClr val="7E0000"/>
                </a:solidFill>
                <a:latin typeface="Times New Roman" pitchFamily="18" charset="0"/>
                <a:cs typeface="Times New Roman" pitchFamily="18" charset="0"/>
              </a:rPr>
              <a:t>(arrows) are indicated.  This slide was stained using a special stain (Trichrome) that is similar to H&amp;E, but also gives connective tissue fibers an “aqua” color.  This staining highlights connective tissue in the endocardium and valve.</a:t>
            </a:r>
          </a:p>
        </p:txBody>
      </p:sp>
      <p:sp>
        <p:nvSpPr>
          <p:cNvPr id="11" name="TextBox 10"/>
          <p:cNvSpPr txBox="1"/>
          <p:nvPr/>
        </p:nvSpPr>
        <p:spPr>
          <a:xfrm>
            <a:off x="1371128" y="6478894"/>
            <a:ext cx="1752600" cy="369332"/>
          </a:xfrm>
          <a:prstGeom prst="rect">
            <a:avLst/>
          </a:prstGeom>
          <a:noFill/>
        </p:spPr>
        <p:txBody>
          <a:bodyPr wrap="square" rtlCol="0">
            <a:spAutoFit/>
          </a:bodyPr>
          <a:lstStyle/>
          <a:p>
            <a:r>
              <a:rPr lang="en-US" b="1" dirty="0">
                <a:solidFill>
                  <a:srgbClr val="C00000"/>
                </a:solidFill>
              </a:rPr>
              <a:t>Lumen of heart</a:t>
            </a:r>
          </a:p>
        </p:txBody>
      </p:sp>
      <p:sp>
        <p:nvSpPr>
          <p:cNvPr id="20" name="Rectangle 19"/>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
        <p:nvSpPr>
          <p:cNvPr id="22" name="TextBox 21"/>
          <p:cNvSpPr txBox="1"/>
          <p:nvPr/>
        </p:nvSpPr>
        <p:spPr>
          <a:xfrm rot="20953493">
            <a:off x="1586045" y="3674193"/>
            <a:ext cx="1901393" cy="369332"/>
          </a:xfrm>
          <a:prstGeom prst="rect">
            <a:avLst/>
          </a:prstGeom>
          <a:noFill/>
        </p:spPr>
        <p:txBody>
          <a:bodyPr wrap="square" rtlCol="0">
            <a:spAutoFit/>
          </a:bodyPr>
          <a:lstStyle/>
          <a:p>
            <a:r>
              <a:rPr lang="en-US" b="1" dirty="0">
                <a:solidFill>
                  <a:srgbClr val="C00000"/>
                </a:solidFill>
              </a:rPr>
              <a:t>Pericardial cavity</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6695">
            <a:off x="389505" y="528253"/>
            <a:ext cx="2967815" cy="2774323"/>
          </a:xfrm>
          <a:prstGeom prst="rect">
            <a:avLst/>
          </a:prstGeom>
        </p:spPr>
      </p:pic>
      <p:sp>
        <p:nvSpPr>
          <p:cNvPr id="4" name="Rectangle 3"/>
          <p:cNvSpPr/>
          <p:nvPr/>
        </p:nvSpPr>
        <p:spPr>
          <a:xfrm>
            <a:off x="1981200" y="1295400"/>
            <a:ext cx="494828" cy="38100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3728" y="4724400"/>
            <a:ext cx="1600672" cy="523220"/>
          </a:xfrm>
          <a:prstGeom prst="rect">
            <a:avLst/>
          </a:prstGeom>
          <a:noFill/>
        </p:spPr>
        <p:txBody>
          <a:bodyPr wrap="square" rtlCol="0">
            <a:spAutoFit/>
          </a:bodyPr>
          <a:lstStyle/>
          <a:p>
            <a:r>
              <a:rPr lang="en-US" sz="2800" b="1" dirty="0"/>
              <a:t>ventricle</a:t>
            </a:r>
          </a:p>
        </p:txBody>
      </p:sp>
      <p:sp>
        <p:nvSpPr>
          <p:cNvPr id="24" name="TextBox 23"/>
          <p:cNvSpPr txBox="1"/>
          <p:nvPr/>
        </p:nvSpPr>
        <p:spPr>
          <a:xfrm>
            <a:off x="646756" y="5284953"/>
            <a:ext cx="1600672" cy="523220"/>
          </a:xfrm>
          <a:prstGeom prst="rect">
            <a:avLst/>
          </a:prstGeom>
          <a:noFill/>
        </p:spPr>
        <p:txBody>
          <a:bodyPr wrap="square" rtlCol="0">
            <a:spAutoFit/>
          </a:bodyPr>
          <a:lstStyle/>
          <a:p>
            <a:r>
              <a:rPr lang="en-US" sz="2800" b="1" dirty="0"/>
              <a:t>atrium</a:t>
            </a:r>
          </a:p>
        </p:txBody>
      </p:sp>
      <p:cxnSp>
        <p:nvCxnSpPr>
          <p:cNvPr id="8" name="Straight Arrow Connector 7"/>
          <p:cNvCxnSpPr/>
          <p:nvPr/>
        </p:nvCxnSpPr>
        <p:spPr>
          <a:xfrm flipV="1">
            <a:off x="3218985" y="6354336"/>
            <a:ext cx="76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431930" y="5783897"/>
            <a:ext cx="107577" cy="5280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21927" y="6411316"/>
            <a:ext cx="66513" cy="3760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808710" y="5820280"/>
            <a:ext cx="82475" cy="520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184134" y="5801695"/>
            <a:ext cx="82475" cy="520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867614" y="6471228"/>
            <a:ext cx="52609" cy="3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2"/>
          <p:cNvSpPr txBox="1">
            <a:spLocks noChangeArrowheads="1"/>
          </p:cNvSpPr>
          <p:nvPr/>
        </p:nvSpPr>
        <p:spPr bwMode="auto">
          <a:xfrm>
            <a:off x="5867400" y="3016240"/>
            <a:ext cx="3021820" cy="3416320"/>
          </a:xfrm>
          <a:prstGeom prst="rect">
            <a:avLst/>
          </a:prstGeom>
          <a:solidFill>
            <a:schemeClr val="bg1"/>
          </a:solidFill>
          <a:ln w="9525">
            <a:noFill/>
            <a:miter lim="800000"/>
            <a:headEnd/>
            <a:tailEnd/>
          </a:ln>
        </p:spPr>
        <p:txBody>
          <a:bodyPr wrap="square">
            <a:spAutoFit/>
          </a:bodyPr>
          <a:lstStyle/>
          <a:p>
            <a:r>
              <a:rPr lang="en-US" b="1" dirty="0">
                <a:solidFill>
                  <a:srgbClr val="C00000"/>
                </a:solidFill>
                <a:latin typeface="Times New Roman" pitchFamily="18" charset="0"/>
                <a:cs typeface="Times New Roman" pitchFamily="18" charset="0"/>
              </a:rPr>
              <a:t>Note that:</a:t>
            </a:r>
          </a:p>
          <a:p>
            <a:pPr marL="342900" indent="-342900">
              <a:buAutoNum type="arabicPeriod"/>
            </a:pPr>
            <a:r>
              <a:rPr lang="en-US" b="1" dirty="0">
                <a:solidFill>
                  <a:srgbClr val="C00000"/>
                </a:solidFill>
                <a:latin typeface="Times New Roman" pitchFamily="18" charset="0"/>
                <a:cs typeface="Times New Roman" pitchFamily="18" charset="0"/>
              </a:rPr>
              <a:t>the myocardium in the ventricle is thicker than in the atrium</a:t>
            </a:r>
          </a:p>
          <a:p>
            <a:pPr marL="342900" indent="-342900">
              <a:buAutoNum type="arabicPeriod"/>
            </a:pPr>
            <a:r>
              <a:rPr lang="en-US" b="1" dirty="0">
                <a:solidFill>
                  <a:srgbClr val="C00000"/>
                </a:solidFill>
                <a:latin typeface="Times New Roman" pitchFamily="18" charset="0"/>
                <a:cs typeface="Times New Roman" pitchFamily="18" charset="0"/>
              </a:rPr>
              <a:t>the endocardium is thicker in the atrium than in the ventricle</a:t>
            </a:r>
          </a:p>
          <a:p>
            <a:pPr marL="342900" indent="-342900">
              <a:buAutoNum type="arabicPeriod"/>
            </a:pPr>
            <a:r>
              <a:rPr lang="en-US" b="1" dirty="0">
                <a:solidFill>
                  <a:srgbClr val="C00000"/>
                </a:solidFill>
                <a:latin typeface="Times New Roman" pitchFamily="18" charset="0"/>
                <a:cs typeface="Times New Roman" pitchFamily="18" charset="0"/>
              </a:rPr>
              <a:t>there are vessels in the </a:t>
            </a:r>
            <a:r>
              <a:rPr lang="en-US" b="1" dirty="0" err="1">
                <a:solidFill>
                  <a:srgbClr val="C00000"/>
                </a:solidFill>
                <a:latin typeface="Times New Roman" pitchFamily="18" charset="0"/>
                <a:cs typeface="Times New Roman" pitchFamily="18" charset="0"/>
              </a:rPr>
              <a:t>epicardium</a:t>
            </a:r>
            <a:r>
              <a:rPr lang="en-US" b="1" dirty="0">
                <a:solidFill>
                  <a:srgbClr val="C00000"/>
                </a:solidFill>
                <a:latin typeface="Times New Roman" pitchFamily="18" charset="0"/>
                <a:cs typeface="Times New Roman" pitchFamily="18" charset="0"/>
              </a:rPr>
              <a:t>…these are the coronary arteries and cardiac veins that supply the heart</a:t>
            </a:r>
          </a:p>
        </p:txBody>
      </p:sp>
    </p:spTree>
    <p:extLst>
      <p:ext uri="{BB962C8B-B14F-4D97-AF65-F5344CB8AC3E}">
        <p14:creationId xmlns:p14="http://schemas.microsoft.com/office/powerpoint/2010/main" val="78325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137954"/>
            <a:ext cx="3625482"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atrium and ventricle – SL63</a:t>
            </a:r>
            <a:endParaRPr lang="en-US" dirty="0">
              <a:latin typeface="Calibri" pitchFamily="34" charset="0"/>
            </a:endParaRPr>
          </a:p>
        </p:txBody>
      </p:sp>
      <p:sp>
        <p:nvSpPr>
          <p:cNvPr id="37891" name="TextBox 4"/>
          <p:cNvSpPr txBox="1">
            <a:spLocks noChangeArrowheads="1"/>
          </p:cNvSpPr>
          <p:nvPr/>
        </p:nvSpPr>
        <p:spPr bwMode="auto">
          <a:xfrm>
            <a:off x="909320" y="5334000"/>
            <a:ext cx="7772400"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063</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Atrium</a:t>
            </a:r>
          </a:p>
          <a:p>
            <a:pPr lvl="1" eaLnBrk="0" hangingPunct="0">
              <a:buFontTx/>
              <a:buChar char="•"/>
            </a:pPr>
            <a:r>
              <a:rPr lang="en-US" sz="1200" b="1" dirty="0">
                <a:solidFill>
                  <a:srgbClr val="002060"/>
                </a:solidFill>
                <a:latin typeface="Georgia" pitchFamily="18" charset="0"/>
                <a:ea typeface="Times" pitchFamily="18" charset="0"/>
                <a:cs typeface="Arial" charset="0"/>
              </a:rPr>
              <a:t>Ventricle</a:t>
            </a:r>
          </a:p>
          <a:p>
            <a:pPr lvl="1" eaLnBrk="0" hangingPunct="0">
              <a:buFontTx/>
              <a:buChar char="•"/>
            </a:pPr>
            <a:r>
              <a:rPr lang="en-US" sz="1200" b="1" dirty="0">
                <a:solidFill>
                  <a:srgbClr val="002060"/>
                </a:solidFill>
                <a:latin typeface="Georgia" pitchFamily="18" charset="0"/>
                <a:ea typeface="Times" pitchFamily="18" charset="0"/>
                <a:cs typeface="Arial" charset="0"/>
              </a:rPr>
              <a:t>(layers of each chamber)</a:t>
            </a:r>
          </a:p>
        </p:txBody>
      </p:sp>
      <p:sp>
        <p:nvSpPr>
          <p:cNvPr id="6" name="Rectangle 5"/>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428853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702698"/>
            <a:ext cx="8382000" cy="3079102"/>
          </a:xfrm>
          <a:prstGeom prst="rect">
            <a:avLst/>
          </a:prstGeom>
        </p:spPr>
      </p:pic>
      <p:sp>
        <p:nvSpPr>
          <p:cNvPr id="7" name="TextBox 2"/>
          <p:cNvSpPr txBox="1">
            <a:spLocks noChangeArrowheads="1"/>
          </p:cNvSpPr>
          <p:nvPr/>
        </p:nvSpPr>
        <p:spPr bwMode="auto">
          <a:xfrm>
            <a:off x="3266098" y="690273"/>
            <a:ext cx="5721982" cy="1200329"/>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The section below is similar to the boxed region in the drawing to the left, so that it includes the wall of the </a:t>
            </a:r>
            <a:r>
              <a:rPr lang="en-US" b="1" dirty="0">
                <a:solidFill>
                  <a:srgbClr val="FF0000"/>
                </a:solidFill>
                <a:latin typeface="Times New Roman" pitchFamily="18" charset="0"/>
                <a:cs typeface="Times New Roman" pitchFamily="18" charset="0"/>
              </a:rPr>
              <a:t>right ventricle </a:t>
            </a:r>
            <a:r>
              <a:rPr lang="en-US" b="1" dirty="0">
                <a:solidFill>
                  <a:srgbClr val="7E0000"/>
                </a:solidFill>
                <a:latin typeface="Times New Roman" pitchFamily="18" charset="0"/>
                <a:cs typeface="Times New Roman" pitchFamily="18" charset="0"/>
              </a:rPr>
              <a:t>and </a:t>
            </a:r>
            <a:r>
              <a:rPr lang="en-US" b="1" dirty="0">
                <a:solidFill>
                  <a:srgbClr val="FF0000"/>
                </a:solidFill>
                <a:latin typeface="Times New Roman" pitchFamily="18" charset="0"/>
                <a:cs typeface="Times New Roman" pitchFamily="18" charset="0"/>
              </a:rPr>
              <a:t>pulmonary artery</a:t>
            </a:r>
            <a:r>
              <a:rPr lang="en-US" b="1" dirty="0">
                <a:solidFill>
                  <a:srgbClr val="7E0000"/>
                </a:solidFill>
                <a:latin typeface="Times New Roman" pitchFamily="18" charset="0"/>
                <a:cs typeface="Times New Roman" pitchFamily="18" charset="0"/>
              </a:rPr>
              <a:t> as indicated, as well as a </a:t>
            </a:r>
            <a:r>
              <a:rPr lang="en-US" b="1" dirty="0">
                <a:solidFill>
                  <a:srgbClr val="FF0000"/>
                </a:solidFill>
                <a:latin typeface="Times New Roman" pitchFamily="18" charset="0"/>
                <a:cs typeface="Times New Roman" pitchFamily="18" charset="0"/>
              </a:rPr>
              <a:t>semilunar valve </a:t>
            </a:r>
            <a:r>
              <a:rPr lang="en-US" b="1" dirty="0">
                <a:solidFill>
                  <a:srgbClr val="7E0000"/>
                </a:solidFill>
                <a:latin typeface="Times New Roman" pitchFamily="18" charset="0"/>
                <a:cs typeface="Times New Roman" pitchFamily="18" charset="0"/>
              </a:rPr>
              <a:t>(arrows).  </a:t>
            </a:r>
          </a:p>
        </p:txBody>
      </p:sp>
      <p:sp>
        <p:nvSpPr>
          <p:cNvPr id="11" name="TextBox 10"/>
          <p:cNvSpPr txBox="1"/>
          <p:nvPr/>
        </p:nvSpPr>
        <p:spPr>
          <a:xfrm rot="317412">
            <a:off x="2103728" y="6307630"/>
            <a:ext cx="1752600" cy="369332"/>
          </a:xfrm>
          <a:prstGeom prst="rect">
            <a:avLst/>
          </a:prstGeom>
          <a:noFill/>
        </p:spPr>
        <p:txBody>
          <a:bodyPr wrap="square" rtlCol="0">
            <a:spAutoFit/>
          </a:bodyPr>
          <a:lstStyle/>
          <a:p>
            <a:r>
              <a:rPr lang="en-US" b="1" dirty="0">
                <a:solidFill>
                  <a:srgbClr val="C00000"/>
                </a:solidFill>
              </a:rPr>
              <a:t>Lumen of heart</a:t>
            </a:r>
          </a:p>
        </p:txBody>
      </p:sp>
      <p:sp>
        <p:nvSpPr>
          <p:cNvPr id="20" name="Rectangle 19"/>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
        <p:nvSpPr>
          <p:cNvPr id="22" name="TextBox 21"/>
          <p:cNvSpPr txBox="1"/>
          <p:nvPr/>
        </p:nvSpPr>
        <p:spPr>
          <a:xfrm rot="21439169">
            <a:off x="2226524" y="3746956"/>
            <a:ext cx="1901393" cy="369332"/>
          </a:xfrm>
          <a:prstGeom prst="rect">
            <a:avLst/>
          </a:prstGeom>
          <a:noFill/>
        </p:spPr>
        <p:txBody>
          <a:bodyPr wrap="square" rtlCol="0">
            <a:spAutoFit/>
          </a:bodyPr>
          <a:lstStyle/>
          <a:p>
            <a:r>
              <a:rPr lang="en-US" b="1" dirty="0">
                <a:solidFill>
                  <a:srgbClr val="C00000"/>
                </a:solidFill>
              </a:rPr>
              <a:t>Pericardial cavity</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74878">
            <a:off x="151486" y="340013"/>
            <a:ext cx="2967815" cy="2774323"/>
          </a:xfrm>
          <a:prstGeom prst="rect">
            <a:avLst/>
          </a:prstGeom>
        </p:spPr>
      </p:pic>
      <p:sp>
        <p:nvSpPr>
          <p:cNvPr id="4" name="Rectangle 3"/>
          <p:cNvSpPr/>
          <p:nvPr/>
        </p:nvSpPr>
        <p:spPr>
          <a:xfrm>
            <a:off x="1299680" y="1564359"/>
            <a:ext cx="494828" cy="293131"/>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35393" y="5079037"/>
            <a:ext cx="2564454" cy="523220"/>
          </a:xfrm>
          <a:prstGeom prst="rect">
            <a:avLst/>
          </a:prstGeom>
          <a:noFill/>
        </p:spPr>
        <p:txBody>
          <a:bodyPr wrap="square" rtlCol="0">
            <a:spAutoFit/>
          </a:bodyPr>
          <a:lstStyle/>
          <a:p>
            <a:r>
              <a:rPr lang="en-US" sz="2800" b="1" dirty="0"/>
              <a:t>Right ventricle</a:t>
            </a:r>
          </a:p>
        </p:txBody>
      </p:sp>
      <p:sp>
        <p:nvSpPr>
          <p:cNvPr id="24" name="TextBox 23"/>
          <p:cNvSpPr txBox="1"/>
          <p:nvPr/>
        </p:nvSpPr>
        <p:spPr>
          <a:xfrm>
            <a:off x="5885411" y="5340647"/>
            <a:ext cx="1889985" cy="338554"/>
          </a:xfrm>
          <a:prstGeom prst="rect">
            <a:avLst/>
          </a:prstGeom>
          <a:noFill/>
        </p:spPr>
        <p:txBody>
          <a:bodyPr wrap="square" rtlCol="0">
            <a:spAutoFit/>
          </a:bodyPr>
          <a:lstStyle/>
          <a:p>
            <a:r>
              <a:rPr lang="en-US" sz="1600" b="1" dirty="0"/>
              <a:t>Pulmonary artery</a:t>
            </a:r>
          </a:p>
        </p:txBody>
      </p:sp>
      <p:cxnSp>
        <p:nvCxnSpPr>
          <p:cNvPr id="25" name="Straight Arrow Connector 24"/>
          <p:cNvCxnSpPr/>
          <p:nvPr/>
        </p:nvCxnSpPr>
        <p:spPr>
          <a:xfrm>
            <a:off x="5205580" y="5592975"/>
            <a:ext cx="259025" cy="5201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791200" y="6116237"/>
            <a:ext cx="66513" cy="3760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254578" y="6174053"/>
            <a:ext cx="304799" cy="2604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35742" y="6107445"/>
            <a:ext cx="52609" cy="3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2"/>
          <p:cNvSpPr txBox="1">
            <a:spLocks noChangeArrowheads="1"/>
          </p:cNvSpPr>
          <p:nvPr/>
        </p:nvSpPr>
        <p:spPr bwMode="auto">
          <a:xfrm>
            <a:off x="6388351" y="2970241"/>
            <a:ext cx="2717020" cy="369332"/>
          </a:xfrm>
          <a:prstGeom prst="rect">
            <a:avLst/>
          </a:prstGeom>
          <a:solidFill>
            <a:schemeClr val="bg1"/>
          </a:solidFill>
          <a:ln w="9525">
            <a:noFill/>
            <a:miter lim="800000"/>
            <a:headEnd/>
            <a:tailEnd/>
          </a:ln>
        </p:spPr>
        <p:txBody>
          <a:bodyPr wrap="square">
            <a:spAutoFit/>
          </a:bodyPr>
          <a:lstStyle/>
          <a:p>
            <a:endParaRPr lang="en-US" b="1" dirty="0">
              <a:solidFill>
                <a:srgbClr val="C00000"/>
              </a:solidFill>
              <a:latin typeface="Times New Roman" pitchFamily="18" charset="0"/>
              <a:cs typeface="Times New Roman" pitchFamily="18" charset="0"/>
            </a:endParaRPr>
          </a:p>
        </p:txBody>
      </p:sp>
      <p:sp>
        <p:nvSpPr>
          <p:cNvPr id="23" name="TextBox 2"/>
          <p:cNvSpPr txBox="1">
            <a:spLocks noChangeArrowheads="1"/>
          </p:cNvSpPr>
          <p:nvPr/>
        </p:nvSpPr>
        <p:spPr bwMode="auto">
          <a:xfrm>
            <a:off x="3200400" y="1905000"/>
            <a:ext cx="5787680" cy="1477328"/>
          </a:xfrm>
          <a:prstGeom prst="rect">
            <a:avLst/>
          </a:prstGeom>
          <a:solidFill>
            <a:schemeClr val="bg1"/>
          </a:solidFill>
          <a:ln w="9525">
            <a:noFill/>
            <a:miter lim="800000"/>
            <a:headEnd/>
            <a:tailEnd/>
          </a:ln>
        </p:spPr>
        <p:txBody>
          <a:bodyPr wrap="square">
            <a:spAutoFit/>
          </a:bodyPr>
          <a:lstStyle/>
          <a:p>
            <a:r>
              <a:rPr lang="en-US" b="1" dirty="0">
                <a:solidFill>
                  <a:srgbClr val="7030A0"/>
                </a:solidFill>
                <a:latin typeface="Tempus Sans ITC" pitchFamily="82" charset="0"/>
                <a:cs typeface="Times New Roman" pitchFamily="18" charset="0"/>
              </a:rPr>
              <a:t>Actually, the region in the box appears to include the atrial wall and the mitral valve, which are not on the slide.  This is because the section is actually a sagittal slice taken of the anterior wall of the ventricle and artery (yellow line in image below).</a:t>
            </a:r>
          </a:p>
        </p:txBody>
      </p:sp>
      <p:pic>
        <p:nvPicPr>
          <p:cNvPr id="28" name="Picture 2" descr="http://www.modernhealthwisdom.org/wp-content/uploads/2012/06/stress-heart-dise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220" y="3099775"/>
            <a:ext cx="1472223" cy="205620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H="1">
            <a:off x="8229600" y="3931622"/>
            <a:ext cx="78731" cy="6403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47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209800" y="2137954"/>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right ventricle and pulmonary artery – SL88</a:t>
            </a:r>
            <a:endParaRPr lang="en-US" dirty="0">
              <a:latin typeface="Calibri" pitchFamily="34" charset="0"/>
            </a:endParaRPr>
          </a:p>
        </p:txBody>
      </p:sp>
      <p:sp>
        <p:nvSpPr>
          <p:cNvPr id="37891" name="TextBox 4"/>
          <p:cNvSpPr txBox="1">
            <a:spLocks noChangeArrowheads="1"/>
          </p:cNvSpPr>
          <p:nvPr/>
        </p:nvSpPr>
        <p:spPr bwMode="auto">
          <a:xfrm>
            <a:off x="909320" y="5334000"/>
            <a:ext cx="7772400"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088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Ventricle</a:t>
            </a:r>
          </a:p>
          <a:p>
            <a:pPr lvl="1" eaLnBrk="0" hangingPunct="0">
              <a:buFontTx/>
              <a:buChar char="•"/>
            </a:pPr>
            <a:r>
              <a:rPr lang="en-US" sz="1200" b="1" dirty="0">
                <a:solidFill>
                  <a:srgbClr val="002060"/>
                </a:solidFill>
                <a:latin typeface="Georgia" pitchFamily="18" charset="0"/>
                <a:ea typeface="Times" pitchFamily="18" charset="0"/>
                <a:cs typeface="Arial" charset="0"/>
              </a:rPr>
              <a:t>Elastic artery</a:t>
            </a:r>
          </a:p>
          <a:p>
            <a:pPr lvl="1" eaLnBrk="0" hangingPunct="0">
              <a:buFontTx/>
              <a:buChar char="•"/>
            </a:pPr>
            <a:r>
              <a:rPr lang="en-US" sz="1200" b="1" dirty="0">
                <a:solidFill>
                  <a:srgbClr val="002060"/>
                </a:solidFill>
                <a:latin typeface="Georgia" pitchFamily="18" charset="0"/>
                <a:ea typeface="Times" pitchFamily="18" charset="0"/>
                <a:cs typeface="Arial" charset="0"/>
              </a:rPr>
              <a:t>(layers of each chamber)</a:t>
            </a:r>
          </a:p>
        </p:txBody>
      </p:sp>
      <p:sp>
        <p:nvSpPr>
          <p:cNvPr id="6" name="Rectangle 5"/>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35376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25360"/>
            <a:ext cx="8610600" cy="3262432"/>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endParaRPr lang="en-US" sz="8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35000" lvl="2" indent="-177800">
              <a:buFont typeface="Arial" pitchFamily="34" charset="0"/>
              <a:buChar char="•"/>
            </a:pPr>
            <a:endParaRPr lang="en-US" sz="800" dirty="0">
              <a:solidFill>
                <a:srgbClr val="002060"/>
              </a:solidFill>
              <a:latin typeface="Georgia" pitchFamily="18" charset="0"/>
            </a:endParaRPr>
          </a:p>
          <a:p>
            <a:pPr marL="635000" lvl="2" indent="-177800">
              <a:buFont typeface="Arial" pitchFamily="34" charset="0"/>
              <a:buChar char="•"/>
            </a:pPr>
            <a:r>
              <a:rPr lang="en-US" sz="1200" dirty="0">
                <a:solidFill>
                  <a:srgbClr val="002060"/>
                </a:solidFill>
                <a:latin typeface="Georgia" pitchFamily="18" charset="0"/>
              </a:rPr>
              <a:t>Cardiac muscle tissue</a:t>
            </a:r>
          </a:p>
          <a:p>
            <a:pPr marL="635000" lvl="2" indent="-177800">
              <a:buFont typeface="Arial" pitchFamily="34" charset="0"/>
              <a:buChar char="•"/>
            </a:pPr>
            <a:r>
              <a:rPr lang="en-US" sz="1200" dirty="0">
                <a:solidFill>
                  <a:srgbClr val="002060"/>
                </a:solidFill>
                <a:latin typeface="Georgia" pitchFamily="18" charset="0"/>
              </a:rPr>
              <a:t>Layers</a:t>
            </a:r>
          </a:p>
          <a:p>
            <a:pPr marL="1092200" lvl="3" indent="-177800">
              <a:buFont typeface="Arial" pitchFamily="34" charset="0"/>
              <a:buChar char="•"/>
            </a:pPr>
            <a:r>
              <a:rPr lang="en-US" sz="1200" dirty="0">
                <a:solidFill>
                  <a:srgbClr val="002060"/>
                </a:solidFill>
                <a:latin typeface="Georgia" pitchFamily="18" charset="0"/>
              </a:rPr>
              <a:t>Endocardium</a:t>
            </a:r>
          </a:p>
          <a:p>
            <a:pPr marL="1092200" lvl="3" indent="-177800">
              <a:buFont typeface="Arial" pitchFamily="34" charset="0"/>
              <a:buChar char="•"/>
            </a:pPr>
            <a:r>
              <a:rPr lang="en-US" sz="1200" dirty="0">
                <a:solidFill>
                  <a:srgbClr val="002060"/>
                </a:solidFill>
                <a:latin typeface="Georgia" pitchFamily="18" charset="0"/>
              </a:rPr>
              <a:t>Myocardium</a:t>
            </a:r>
          </a:p>
          <a:p>
            <a:pPr marL="1092200" lvl="3" indent="-177800">
              <a:buFont typeface="Arial" pitchFamily="34" charset="0"/>
              <a:buChar char="•"/>
            </a:pPr>
            <a:r>
              <a:rPr lang="en-US" sz="1200" dirty="0" err="1">
                <a:solidFill>
                  <a:srgbClr val="002060"/>
                </a:solidFill>
                <a:latin typeface="Georgia" pitchFamily="18" charset="0"/>
              </a:rPr>
              <a:t>Epicardium</a:t>
            </a:r>
            <a:endParaRPr lang="en-US" sz="1200" dirty="0">
              <a:solidFill>
                <a:srgbClr val="002060"/>
              </a:solidFill>
              <a:latin typeface="Georgia" pitchFamily="18" charset="0"/>
            </a:endParaRPr>
          </a:p>
          <a:p>
            <a:pPr marL="635000" lvl="2" indent="-177800">
              <a:buFont typeface="Arial" pitchFamily="34" charset="0"/>
              <a:buChar char="•"/>
            </a:pPr>
            <a:r>
              <a:rPr lang="en-US" sz="1200" dirty="0">
                <a:solidFill>
                  <a:srgbClr val="002060"/>
                </a:solidFill>
                <a:latin typeface="Georgia" pitchFamily="18" charset="0"/>
              </a:rPr>
              <a:t>Ventricles</a:t>
            </a:r>
          </a:p>
          <a:p>
            <a:pPr marL="635000" lvl="2" indent="-177800">
              <a:buFont typeface="Arial" pitchFamily="34" charset="0"/>
              <a:buChar char="•"/>
            </a:pPr>
            <a:r>
              <a:rPr lang="en-US" sz="1200" dirty="0">
                <a:solidFill>
                  <a:srgbClr val="002060"/>
                </a:solidFill>
                <a:latin typeface="Georgia" pitchFamily="18" charset="0"/>
              </a:rPr>
              <a:t>Atria</a:t>
            </a:r>
          </a:p>
          <a:p>
            <a:pPr marL="635000" lvl="2" indent="-177800">
              <a:buFont typeface="Arial" pitchFamily="34" charset="0"/>
              <a:buChar char="•"/>
            </a:pPr>
            <a:r>
              <a:rPr lang="en-US" sz="1200" dirty="0">
                <a:solidFill>
                  <a:srgbClr val="002060"/>
                </a:solidFill>
                <a:latin typeface="Georgia" pitchFamily="18" charset="0"/>
              </a:rPr>
              <a:t>Valves</a:t>
            </a:r>
          </a:p>
          <a:p>
            <a:pPr marL="1092200" lvl="3" indent="-177800">
              <a:buFont typeface="Arial" pitchFamily="34" charset="0"/>
              <a:buChar char="•"/>
            </a:pPr>
            <a:r>
              <a:rPr lang="en-US" sz="1200" dirty="0">
                <a:solidFill>
                  <a:srgbClr val="002060"/>
                </a:solidFill>
                <a:latin typeface="Georgia" pitchFamily="18" charset="0"/>
              </a:rPr>
              <a:t>Atrioventricular</a:t>
            </a:r>
          </a:p>
          <a:p>
            <a:pPr marL="1092200" lvl="3" indent="-177800">
              <a:buFont typeface="Arial" pitchFamily="34" charset="0"/>
              <a:buChar char="•"/>
            </a:pPr>
            <a:r>
              <a:rPr lang="en-US" sz="1200" dirty="0">
                <a:solidFill>
                  <a:srgbClr val="002060"/>
                </a:solidFill>
                <a:latin typeface="Georgia" pitchFamily="18" charset="0"/>
              </a:rPr>
              <a:t>Semilunar</a:t>
            </a:r>
          </a:p>
          <a:p>
            <a:pPr marL="628650" lvl="4" indent="-171450">
              <a:buFont typeface="Arial" pitchFamily="34" charset="0"/>
              <a:buChar char="•"/>
            </a:pPr>
            <a:r>
              <a:rPr lang="en-US" sz="1200" dirty="0">
                <a:solidFill>
                  <a:srgbClr val="002060"/>
                </a:solidFill>
                <a:latin typeface="Georgia" pitchFamily="18" charset="0"/>
              </a:rPr>
              <a:t>Annulus </a:t>
            </a:r>
            <a:r>
              <a:rPr lang="en-US" sz="1200" dirty="0" err="1">
                <a:solidFill>
                  <a:srgbClr val="002060"/>
                </a:solidFill>
                <a:latin typeface="Georgia" pitchFamily="18" charset="0"/>
              </a:rPr>
              <a:t>fibrosus</a:t>
            </a:r>
            <a:endParaRPr lang="en-US" sz="1200" dirty="0">
              <a:solidFill>
                <a:srgbClr val="002060"/>
              </a:solidFill>
              <a:latin typeface="Georgia" pitchFamily="18" charset="0"/>
            </a:endParaRPr>
          </a:p>
          <a:p>
            <a:pPr marL="628650" lvl="4" indent="-171450">
              <a:buFont typeface="Arial" pitchFamily="34" charset="0"/>
              <a:buChar char="•"/>
            </a:pPr>
            <a:r>
              <a:rPr lang="en-US" sz="1200" dirty="0">
                <a:solidFill>
                  <a:srgbClr val="002060"/>
                </a:solidFill>
                <a:latin typeface="Georgia" pitchFamily="18" charset="0"/>
              </a:rPr>
              <a:t>Purkinje fibers</a:t>
            </a:r>
          </a:p>
          <a:p>
            <a:pPr marL="1092200" lvl="3" indent="-177800">
              <a:buFont typeface="Arial" pitchFamily="34" charset="0"/>
              <a:buChar char="•"/>
            </a:pP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317832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9" y="2494272"/>
            <a:ext cx="4317646" cy="1586074"/>
          </a:xfrm>
          <a:prstGeom prst="rect">
            <a:avLst/>
          </a:prstGeom>
        </p:spPr>
      </p:pic>
      <p:sp>
        <p:nvSpPr>
          <p:cNvPr id="20" name="Rectangle 19"/>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
        <p:nvSpPr>
          <p:cNvPr id="32" name="TextBox 2"/>
          <p:cNvSpPr txBox="1">
            <a:spLocks noChangeArrowheads="1"/>
          </p:cNvSpPr>
          <p:nvPr/>
        </p:nvSpPr>
        <p:spPr bwMode="auto">
          <a:xfrm>
            <a:off x="6388351" y="2970241"/>
            <a:ext cx="2717020" cy="369332"/>
          </a:xfrm>
          <a:prstGeom prst="rect">
            <a:avLst/>
          </a:prstGeom>
          <a:solidFill>
            <a:schemeClr val="bg1"/>
          </a:solidFill>
          <a:ln w="9525">
            <a:noFill/>
            <a:miter lim="800000"/>
            <a:headEnd/>
            <a:tailEnd/>
          </a:ln>
        </p:spPr>
        <p:txBody>
          <a:bodyPr wrap="square">
            <a:spAutoFit/>
          </a:bodyPr>
          <a:lstStyle/>
          <a:p>
            <a:endParaRPr lang="en-US" b="1" dirty="0">
              <a:solidFill>
                <a:srgbClr val="C00000"/>
              </a:solidFill>
              <a:latin typeface="Times New Roman" pitchFamily="18" charset="0"/>
              <a:cs typeface="Times New Roman" pitchFamily="18" charset="0"/>
            </a:endParaRPr>
          </a:p>
        </p:txBody>
      </p:sp>
      <p:sp>
        <p:nvSpPr>
          <p:cNvPr id="23" name="TextBox 2"/>
          <p:cNvSpPr txBox="1">
            <a:spLocks noChangeArrowheads="1"/>
          </p:cNvSpPr>
          <p:nvPr/>
        </p:nvSpPr>
        <p:spPr bwMode="auto">
          <a:xfrm>
            <a:off x="4442615" y="663539"/>
            <a:ext cx="4648201" cy="3139321"/>
          </a:xfrm>
          <a:prstGeom prst="rect">
            <a:avLst/>
          </a:prstGeom>
          <a:solidFill>
            <a:schemeClr val="bg1"/>
          </a:solidFill>
          <a:ln w="9525">
            <a:noFill/>
            <a:miter lim="800000"/>
            <a:headEnd/>
            <a:tailEnd/>
          </a:ln>
        </p:spPr>
        <p:txBody>
          <a:bodyPr wrap="square">
            <a:spAutoFit/>
          </a:bodyPr>
          <a:lstStyle/>
          <a:p>
            <a:r>
              <a:rPr lang="en-US" b="1" dirty="0">
                <a:solidFill>
                  <a:srgbClr val="652603"/>
                </a:solidFill>
                <a:cs typeface="Times New Roman" pitchFamily="18" charset="0"/>
              </a:rPr>
              <a:t>In the first heart slide, you identified the atrium, ventricle, and the AV valve, but we didn’t worry about whether this was the left or right side of the heart.  (It’s the left, since the ventricular wall is very thick, and there are pulmonary veins near the atrium.)  And below, we told you those were structures on the right side, but they could very well have been from the left.  Ventricular thickness can help, but that varies, depending on the size of the source of the tissue (mouse, rat, human).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69" y="545410"/>
            <a:ext cx="3685031" cy="1948862"/>
          </a:xfrm>
          <a:prstGeom prst="rect">
            <a:avLst/>
          </a:prstGeom>
        </p:spPr>
      </p:pic>
      <p:sp>
        <p:nvSpPr>
          <p:cNvPr id="41" name="TextBox 2"/>
          <p:cNvSpPr txBox="1">
            <a:spLocks noChangeArrowheads="1"/>
          </p:cNvSpPr>
          <p:nvPr/>
        </p:nvSpPr>
        <p:spPr bwMode="auto">
          <a:xfrm>
            <a:off x="124969" y="4080346"/>
            <a:ext cx="8841802" cy="2708434"/>
          </a:xfrm>
          <a:prstGeom prst="rect">
            <a:avLst/>
          </a:prstGeom>
          <a:solidFill>
            <a:schemeClr val="bg1"/>
          </a:solidFill>
          <a:ln w="9525">
            <a:noFill/>
            <a:miter lim="800000"/>
            <a:headEnd/>
            <a:tailEnd/>
          </a:ln>
        </p:spPr>
        <p:txBody>
          <a:bodyPr wrap="square">
            <a:spAutoFit/>
          </a:bodyPr>
          <a:lstStyle/>
          <a:p>
            <a:r>
              <a:rPr lang="en-US" b="1" dirty="0">
                <a:solidFill>
                  <a:srgbClr val="7030A0"/>
                </a:solidFill>
                <a:latin typeface="Tempus Sans ITC" pitchFamily="82" charset="0"/>
                <a:cs typeface="Times New Roman" pitchFamily="18" charset="0"/>
              </a:rPr>
              <a:t>Fortunately, you don’t have to worry about determining side when looking at a histological slice.  All we ask is that you identify atrium, ventricle, and their layers.  In addition, for the valves, you should be able to distinguish atrioventricular valves from semilunar valves based on the structures that flank the valve.  However, you won’t have to be more specific than that.  We usually don’t penalize for being too specific, as long as your answer is possible.  So if it’s an AV valve, and you call it the tricuspid, it will still be correct (but you better at least say AV valve, or one of the two named AV valves).</a:t>
            </a:r>
          </a:p>
          <a:p>
            <a:endParaRPr lang="en-US" sz="800" b="1" dirty="0">
              <a:solidFill>
                <a:srgbClr val="7030A0"/>
              </a:solidFill>
              <a:latin typeface="Tempus Sans ITC" pitchFamily="82" charset="0"/>
              <a:cs typeface="Times New Roman" pitchFamily="18" charset="0"/>
            </a:endParaRPr>
          </a:p>
          <a:p>
            <a:r>
              <a:rPr lang="en-US" b="1" dirty="0">
                <a:solidFill>
                  <a:srgbClr val="7030A0"/>
                </a:solidFill>
                <a:latin typeface="Tempus Sans ITC" pitchFamily="82" charset="0"/>
                <a:cs typeface="Times New Roman" pitchFamily="18" charset="0"/>
              </a:rPr>
              <a:t>All this discussion is related to histological specimens.  In the gross anatomy lab, you can and should be more specific, or you will be sorry.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437826"/>
            <a:ext cx="838200" cy="350954"/>
          </a:xfrm>
          <a:prstGeom prst="rect">
            <a:avLst/>
          </a:prstGeom>
        </p:spPr>
      </p:pic>
    </p:spTree>
    <p:extLst>
      <p:ext uri="{BB962C8B-B14F-4D97-AF65-F5344CB8AC3E}">
        <p14:creationId xmlns:p14="http://schemas.microsoft.com/office/powerpoint/2010/main" val="28690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87" y="2426959"/>
            <a:ext cx="8936939" cy="3716351"/>
          </a:xfrm>
          <a:prstGeom prst="rect">
            <a:avLst/>
          </a:prstGeom>
        </p:spPr>
      </p:pic>
      <p:sp>
        <p:nvSpPr>
          <p:cNvPr id="7" name="TextBox 2"/>
          <p:cNvSpPr txBox="1">
            <a:spLocks noChangeArrowheads="1"/>
          </p:cNvSpPr>
          <p:nvPr/>
        </p:nvSpPr>
        <p:spPr bwMode="auto">
          <a:xfrm>
            <a:off x="184778" y="612967"/>
            <a:ext cx="8831922" cy="1754326"/>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The section below is more difficult to visualize.  The cut is similar to the yellow dotted line in the drawing, but the line runs posterior to the pulmonary artery.  Recall that the aorta passes posterior to the pulmonary artery.  This section is through the anterior wall of the </a:t>
            </a:r>
            <a:r>
              <a:rPr lang="en-US" b="1" dirty="0">
                <a:solidFill>
                  <a:srgbClr val="DE0000"/>
                </a:solidFill>
                <a:latin typeface="Times New Roman" pitchFamily="18" charset="0"/>
                <a:cs typeface="Times New Roman" pitchFamily="18" charset="0"/>
              </a:rPr>
              <a:t>left ventricle</a:t>
            </a:r>
            <a:r>
              <a:rPr lang="en-US" b="1" dirty="0">
                <a:solidFill>
                  <a:srgbClr val="7E0000"/>
                </a:solidFill>
                <a:latin typeface="Times New Roman" pitchFamily="18" charset="0"/>
                <a:cs typeface="Times New Roman" pitchFamily="18" charset="0"/>
              </a:rPr>
              <a:t>, </a:t>
            </a:r>
            <a:r>
              <a:rPr lang="en-US" b="1" dirty="0">
                <a:solidFill>
                  <a:srgbClr val="DE0000"/>
                </a:solidFill>
                <a:latin typeface="Times New Roman" pitchFamily="18" charset="0"/>
                <a:cs typeface="Times New Roman" pitchFamily="18" charset="0"/>
              </a:rPr>
              <a:t>aorta</a:t>
            </a:r>
            <a:r>
              <a:rPr lang="en-US" b="1" dirty="0">
                <a:solidFill>
                  <a:srgbClr val="7E0000"/>
                </a:solidFill>
                <a:latin typeface="Times New Roman" pitchFamily="18" charset="0"/>
                <a:cs typeface="Times New Roman" pitchFamily="18" charset="0"/>
              </a:rPr>
              <a:t>, and (aortic) </a:t>
            </a:r>
            <a:r>
              <a:rPr lang="en-US" b="1" dirty="0">
                <a:solidFill>
                  <a:srgbClr val="DE0000"/>
                </a:solidFill>
                <a:latin typeface="Times New Roman" pitchFamily="18" charset="0"/>
                <a:cs typeface="Times New Roman" pitchFamily="18" charset="0"/>
              </a:rPr>
              <a:t>semilunar</a:t>
            </a:r>
            <a:r>
              <a:rPr lang="en-US" b="1" dirty="0">
                <a:solidFill>
                  <a:srgbClr val="7E0000"/>
                </a:solidFill>
                <a:latin typeface="Times New Roman" pitchFamily="18" charset="0"/>
                <a:cs typeface="Times New Roman" pitchFamily="18" charset="0"/>
              </a:rPr>
              <a:t> valve (arrows), but includes the posterior wall of the </a:t>
            </a:r>
            <a:r>
              <a:rPr lang="en-US" b="1" dirty="0">
                <a:solidFill>
                  <a:srgbClr val="DE0000"/>
                </a:solidFill>
                <a:latin typeface="Times New Roman" pitchFamily="18" charset="0"/>
                <a:cs typeface="Times New Roman" pitchFamily="18" charset="0"/>
              </a:rPr>
              <a:t>pulmonary artery</a:t>
            </a:r>
            <a:r>
              <a:rPr lang="en-US" b="1" dirty="0">
                <a:solidFill>
                  <a:srgbClr val="7E0000"/>
                </a:solidFill>
                <a:latin typeface="Times New Roman" pitchFamily="18" charset="0"/>
                <a:cs typeface="Times New Roman" pitchFamily="18" charset="0"/>
              </a:rPr>
              <a:t>, as well as the connective tissue that is shared between these great vessels.</a:t>
            </a:r>
          </a:p>
        </p:txBody>
      </p:sp>
      <p:sp>
        <p:nvSpPr>
          <p:cNvPr id="11" name="TextBox 10"/>
          <p:cNvSpPr txBox="1"/>
          <p:nvPr/>
        </p:nvSpPr>
        <p:spPr>
          <a:xfrm>
            <a:off x="564257" y="2426959"/>
            <a:ext cx="1752600" cy="369332"/>
          </a:xfrm>
          <a:prstGeom prst="rect">
            <a:avLst/>
          </a:prstGeom>
          <a:noFill/>
        </p:spPr>
        <p:txBody>
          <a:bodyPr wrap="square" rtlCol="0">
            <a:spAutoFit/>
          </a:bodyPr>
          <a:lstStyle/>
          <a:p>
            <a:r>
              <a:rPr lang="en-US" b="1" dirty="0">
                <a:solidFill>
                  <a:srgbClr val="C00000"/>
                </a:solidFill>
              </a:rPr>
              <a:t>Lumen of heart</a:t>
            </a:r>
          </a:p>
        </p:txBody>
      </p:sp>
      <p:sp>
        <p:nvSpPr>
          <p:cNvPr id="20" name="Rectangle 19"/>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
        <p:nvSpPr>
          <p:cNvPr id="5" name="TextBox 4"/>
          <p:cNvSpPr txBox="1"/>
          <p:nvPr/>
        </p:nvSpPr>
        <p:spPr>
          <a:xfrm>
            <a:off x="1123765" y="3435518"/>
            <a:ext cx="1621407" cy="954107"/>
          </a:xfrm>
          <a:prstGeom prst="rect">
            <a:avLst/>
          </a:prstGeom>
          <a:noFill/>
        </p:spPr>
        <p:txBody>
          <a:bodyPr wrap="square" rtlCol="0">
            <a:spAutoFit/>
          </a:bodyPr>
          <a:lstStyle/>
          <a:p>
            <a:r>
              <a:rPr lang="en-US" sz="2800" b="1" dirty="0"/>
              <a:t>Left ventricle</a:t>
            </a:r>
          </a:p>
        </p:txBody>
      </p:sp>
      <p:sp>
        <p:nvSpPr>
          <p:cNvPr id="24" name="TextBox 23"/>
          <p:cNvSpPr txBox="1"/>
          <p:nvPr/>
        </p:nvSpPr>
        <p:spPr>
          <a:xfrm>
            <a:off x="5445927" y="3295759"/>
            <a:ext cx="1889985" cy="338554"/>
          </a:xfrm>
          <a:prstGeom prst="rect">
            <a:avLst/>
          </a:prstGeom>
          <a:noFill/>
        </p:spPr>
        <p:txBody>
          <a:bodyPr wrap="square" rtlCol="0">
            <a:spAutoFit/>
          </a:bodyPr>
          <a:lstStyle/>
          <a:p>
            <a:r>
              <a:rPr lang="en-US" sz="1600" b="1" dirty="0"/>
              <a:t>Lumen of aorta</a:t>
            </a:r>
          </a:p>
        </p:txBody>
      </p:sp>
      <p:cxnSp>
        <p:nvCxnSpPr>
          <p:cNvPr id="25" name="Straight Arrow Connector 24"/>
          <p:cNvCxnSpPr/>
          <p:nvPr/>
        </p:nvCxnSpPr>
        <p:spPr>
          <a:xfrm>
            <a:off x="2745172" y="2611625"/>
            <a:ext cx="463062" cy="444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540303" y="2730241"/>
            <a:ext cx="446070" cy="2595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456203" y="3295759"/>
            <a:ext cx="304799" cy="2604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579471" y="2765340"/>
            <a:ext cx="12449" cy="3858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
          <p:cNvSpPr txBox="1">
            <a:spLocks noChangeArrowheads="1"/>
          </p:cNvSpPr>
          <p:nvPr/>
        </p:nvSpPr>
        <p:spPr bwMode="auto">
          <a:xfrm>
            <a:off x="564257" y="6211669"/>
            <a:ext cx="8072965" cy="646331"/>
          </a:xfrm>
          <a:prstGeom prst="rect">
            <a:avLst/>
          </a:prstGeom>
          <a:solidFill>
            <a:schemeClr val="bg1"/>
          </a:solidFill>
          <a:ln w="9525">
            <a:noFill/>
            <a:miter lim="800000"/>
            <a:headEnd/>
            <a:tailEnd/>
          </a:ln>
        </p:spPr>
        <p:txBody>
          <a:bodyPr wrap="square">
            <a:spAutoFit/>
          </a:bodyPr>
          <a:lstStyle/>
          <a:p>
            <a:r>
              <a:rPr lang="en-US" b="1" dirty="0">
                <a:solidFill>
                  <a:srgbClr val="7030A0"/>
                </a:solidFill>
                <a:latin typeface="Tempus Sans ITC" pitchFamily="82" charset="0"/>
                <a:cs typeface="Times New Roman" pitchFamily="18" charset="0"/>
              </a:rPr>
              <a:t>Of course, this could be the right ventricle, with the vessels switched, but again, nothing to worry about.</a:t>
            </a:r>
          </a:p>
        </p:txBody>
      </p:sp>
      <p:pic>
        <p:nvPicPr>
          <p:cNvPr id="28" name="Picture 2" descr="http://www.modernhealthwisdom.org/wp-content/uploads/2012/06/stress-heart-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703" y="2058594"/>
            <a:ext cx="1472223" cy="205620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185003" y="2961635"/>
            <a:ext cx="335622" cy="275944"/>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26718" y="5333999"/>
            <a:ext cx="1889985" cy="584775"/>
          </a:xfrm>
          <a:prstGeom prst="rect">
            <a:avLst/>
          </a:prstGeom>
          <a:noFill/>
        </p:spPr>
        <p:txBody>
          <a:bodyPr wrap="square" rtlCol="0">
            <a:spAutoFit/>
          </a:bodyPr>
          <a:lstStyle/>
          <a:p>
            <a:r>
              <a:rPr lang="en-US" sz="1600" b="1" dirty="0"/>
              <a:t>Lumen of pulmonary artery</a:t>
            </a:r>
          </a:p>
        </p:txBody>
      </p:sp>
      <p:sp>
        <p:nvSpPr>
          <p:cNvPr id="34" name="TextBox 33"/>
          <p:cNvSpPr txBox="1"/>
          <p:nvPr/>
        </p:nvSpPr>
        <p:spPr>
          <a:xfrm rot="20646736">
            <a:off x="6063953" y="4072595"/>
            <a:ext cx="1348636" cy="338554"/>
          </a:xfrm>
          <a:prstGeom prst="rect">
            <a:avLst/>
          </a:prstGeom>
          <a:noFill/>
        </p:spPr>
        <p:txBody>
          <a:bodyPr wrap="square" rtlCol="0">
            <a:spAutoFit/>
          </a:bodyPr>
          <a:lstStyle/>
          <a:p>
            <a:r>
              <a:rPr lang="en-US" sz="1600" b="1" dirty="0">
                <a:solidFill>
                  <a:srgbClr val="FFFF00"/>
                </a:solidFill>
              </a:rPr>
              <a:t>Wall of aorta</a:t>
            </a:r>
          </a:p>
        </p:txBody>
      </p:sp>
      <p:sp>
        <p:nvSpPr>
          <p:cNvPr id="35" name="TextBox 34"/>
          <p:cNvSpPr txBox="1"/>
          <p:nvPr/>
        </p:nvSpPr>
        <p:spPr>
          <a:xfrm rot="20646736">
            <a:off x="5002142" y="4783700"/>
            <a:ext cx="2375773" cy="338554"/>
          </a:xfrm>
          <a:prstGeom prst="rect">
            <a:avLst/>
          </a:prstGeom>
          <a:noFill/>
        </p:spPr>
        <p:txBody>
          <a:bodyPr wrap="square" rtlCol="0">
            <a:spAutoFit/>
          </a:bodyPr>
          <a:lstStyle/>
          <a:p>
            <a:r>
              <a:rPr lang="en-US" sz="1600" b="1" dirty="0">
                <a:solidFill>
                  <a:srgbClr val="FFFF00"/>
                </a:solidFill>
              </a:rPr>
              <a:t>Wall of pulmonary artery</a:t>
            </a:r>
          </a:p>
        </p:txBody>
      </p:sp>
    </p:spTree>
    <p:extLst>
      <p:ext uri="{BB962C8B-B14F-4D97-AF65-F5344CB8AC3E}">
        <p14:creationId xmlns:p14="http://schemas.microsoft.com/office/powerpoint/2010/main" val="344192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209800" y="2137954"/>
            <a:ext cx="5105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ventricle and two arteries – SL30</a:t>
            </a:r>
            <a:endParaRPr lang="en-US" dirty="0">
              <a:latin typeface="Calibri" pitchFamily="34" charset="0"/>
            </a:endParaRPr>
          </a:p>
        </p:txBody>
      </p:sp>
      <p:sp>
        <p:nvSpPr>
          <p:cNvPr id="37891" name="TextBox 4"/>
          <p:cNvSpPr txBox="1">
            <a:spLocks noChangeArrowheads="1"/>
          </p:cNvSpPr>
          <p:nvPr/>
        </p:nvSpPr>
        <p:spPr bwMode="auto">
          <a:xfrm>
            <a:off x="909320" y="5334000"/>
            <a:ext cx="7772400"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030</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Ventricle</a:t>
            </a:r>
          </a:p>
          <a:p>
            <a:pPr lvl="1" eaLnBrk="0" hangingPunct="0">
              <a:buFontTx/>
              <a:buChar char="•"/>
            </a:pPr>
            <a:r>
              <a:rPr lang="en-US" sz="1200" b="1" dirty="0">
                <a:solidFill>
                  <a:srgbClr val="002060"/>
                </a:solidFill>
                <a:latin typeface="Georgia" pitchFamily="18" charset="0"/>
                <a:ea typeface="Times" pitchFamily="18" charset="0"/>
                <a:cs typeface="Arial" charset="0"/>
              </a:rPr>
              <a:t>Elastic artery</a:t>
            </a:r>
          </a:p>
          <a:p>
            <a:pPr lvl="1" eaLnBrk="0" hangingPunct="0">
              <a:buFontTx/>
              <a:buChar char="•"/>
            </a:pPr>
            <a:r>
              <a:rPr lang="en-US" sz="1200" b="1" dirty="0">
                <a:solidFill>
                  <a:srgbClr val="002060"/>
                </a:solidFill>
                <a:latin typeface="Georgia" pitchFamily="18" charset="0"/>
                <a:ea typeface="Times" pitchFamily="18" charset="0"/>
                <a:cs typeface="Arial" charset="0"/>
              </a:rPr>
              <a:t>(layers of each chamber)</a:t>
            </a:r>
          </a:p>
        </p:txBody>
      </p:sp>
      <p:sp>
        <p:nvSpPr>
          <p:cNvPr id="6" name="Rectangle 5"/>
          <p:cNvSpPr/>
          <p:nvPr/>
        </p:nvSpPr>
        <p:spPr>
          <a:xfrm>
            <a:off x="2949209" y="39469"/>
            <a:ext cx="344171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652603"/>
                </a:solidFill>
                <a:effectLst>
                  <a:reflection blurRad="12700" stA="50000" endPos="50000" dist="5000" dir="5400000" sy="-100000" rotWithShape="0"/>
                </a:effectLst>
                <a:latin typeface="+mn-lt"/>
              </a:rPr>
              <a:t>Heart </a:t>
            </a:r>
            <a:r>
              <a:rPr lang="en-US" sz="3200" b="1" cap="all" dirty="0" err="1">
                <a:ln w="0"/>
                <a:solidFill>
                  <a:srgbClr val="652603"/>
                </a:solidFill>
                <a:effectLst>
                  <a:reflection blurRad="12700" stA="50000" endPos="50000" dist="5000" dir="5400000" sy="-100000" rotWithShape="0"/>
                </a:effectLst>
                <a:latin typeface="+mn-lt"/>
              </a:rPr>
              <a:t>CHambers</a:t>
            </a:r>
            <a:endParaRPr lang="en-US" sz="3200" b="1" cap="all" dirty="0">
              <a:ln w="0"/>
              <a:solidFill>
                <a:srgbClr val="652603"/>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50114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58" y="2484179"/>
            <a:ext cx="8867775" cy="414337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4317646" cy="1586074"/>
          </a:xfrm>
          <a:prstGeom prst="rect">
            <a:avLst/>
          </a:prstGeom>
        </p:spPr>
      </p:pic>
      <p:sp>
        <p:nvSpPr>
          <p:cNvPr id="7" name="TextBox 2"/>
          <p:cNvSpPr txBox="1">
            <a:spLocks noChangeArrowheads="1"/>
          </p:cNvSpPr>
          <p:nvPr/>
        </p:nvSpPr>
        <p:spPr bwMode="auto">
          <a:xfrm>
            <a:off x="5140112" y="833919"/>
            <a:ext cx="3788131" cy="1477328"/>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A magnified view of a valve shows that it has a core of connective tissue, covered by endothelial cells (arrows) that are continuous with the endothelium of the chambers.</a:t>
            </a:r>
          </a:p>
        </p:txBody>
      </p:sp>
      <p:sp>
        <p:nvSpPr>
          <p:cNvPr id="20" name="Rectangle 19"/>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sp>
        <p:nvSpPr>
          <p:cNvPr id="19" name="Rectangle 18"/>
          <p:cNvSpPr/>
          <p:nvPr/>
        </p:nvSpPr>
        <p:spPr>
          <a:xfrm>
            <a:off x="3133618" y="1939632"/>
            <a:ext cx="287676" cy="1768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154112" y="2114328"/>
            <a:ext cx="2971407" cy="5158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387903" y="2114329"/>
            <a:ext cx="5540340" cy="1646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747319" y="3574332"/>
            <a:ext cx="12448" cy="39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245580" y="3572619"/>
            <a:ext cx="12448" cy="39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913346" y="3223298"/>
            <a:ext cx="12448" cy="39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02795" y="6481161"/>
            <a:ext cx="4047" cy="361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595955" y="6499997"/>
            <a:ext cx="2335" cy="3425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726735" y="6436640"/>
            <a:ext cx="19926" cy="416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14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4317646" cy="1586074"/>
          </a:xfrm>
          <a:prstGeom prst="rect">
            <a:avLst/>
          </a:prstGeom>
        </p:spPr>
      </p:pic>
      <p:sp>
        <p:nvSpPr>
          <p:cNvPr id="7" name="TextBox 2"/>
          <p:cNvSpPr txBox="1">
            <a:spLocks noChangeArrowheads="1"/>
          </p:cNvSpPr>
          <p:nvPr/>
        </p:nvSpPr>
        <p:spPr bwMode="auto">
          <a:xfrm>
            <a:off x="4876800" y="758576"/>
            <a:ext cx="4038600" cy="923330"/>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At the base of the valve, there is a thickening of connective tissue called the </a:t>
            </a:r>
            <a:r>
              <a:rPr lang="en-US" b="1" dirty="0">
                <a:solidFill>
                  <a:srgbClr val="A47D00"/>
                </a:solidFill>
                <a:latin typeface="Times New Roman" pitchFamily="18" charset="0"/>
                <a:cs typeface="Times New Roman" pitchFamily="18" charset="0"/>
              </a:rPr>
              <a:t>annulus </a:t>
            </a:r>
            <a:r>
              <a:rPr lang="en-US" b="1" dirty="0" err="1">
                <a:solidFill>
                  <a:srgbClr val="A47D00"/>
                </a:solidFill>
                <a:latin typeface="Times New Roman" pitchFamily="18" charset="0"/>
                <a:cs typeface="Times New Roman" pitchFamily="18" charset="0"/>
              </a:rPr>
              <a:t>fibrosus</a:t>
            </a:r>
            <a:r>
              <a:rPr lang="en-US" b="1" dirty="0">
                <a:solidFill>
                  <a:srgbClr val="684F00"/>
                </a:solidFill>
                <a:latin typeface="Times New Roman" pitchFamily="18" charset="0"/>
                <a:cs typeface="Times New Roman" pitchFamily="18" charset="0"/>
              </a:rPr>
              <a:t>.</a:t>
            </a:r>
          </a:p>
        </p:txBody>
      </p:sp>
      <p:sp>
        <p:nvSpPr>
          <p:cNvPr id="19" name="Rectangle 18"/>
          <p:cNvSpPr/>
          <p:nvPr/>
        </p:nvSpPr>
        <p:spPr>
          <a:xfrm>
            <a:off x="2476071" y="1908810"/>
            <a:ext cx="431515" cy="2487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174661" y="2167847"/>
            <a:ext cx="2311685" cy="503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915292" y="2165701"/>
            <a:ext cx="2961526" cy="515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98" y="2671388"/>
            <a:ext cx="7991475" cy="4181475"/>
          </a:xfrm>
          <a:prstGeom prst="rect">
            <a:avLst/>
          </a:prstGeom>
        </p:spPr>
      </p:pic>
      <p:sp>
        <p:nvSpPr>
          <p:cNvPr id="11" name="Freeform 10"/>
          <p:cNvSpPr/>
          <p:nvPr/>
        </p:nvSpPr>
        <p:spPr>
          <a:xfrm>
            <a:off x="2802814" y="3996647"/>
            <a:ext cx="1810368" cy="1890445"/>
          </a:xfrm>
          <a:custGeom>
            <a:avLst/>
            <a:gdLst>
              <a:gd name="connsiteX0" fmla="*/ 1738364 w 1810368"/>
              <a:gd name="connsiteY0" fmla="*/ 904126 h 1890445"/>
              <a:gd name="connsiteX1" fmla="*/ 1758912 w 1810368"/>
              <a:gd name="connsiteY1" fmla="*/ 698643 h 1890445"/>
              <a:gd name="connsiteX2" fmla="*/ 1769186 w 1810368"/>
              <a:gd name="connsiteY2" fmla="*/ 667820 h 1890445"/>
              <a:gd name="connsiteX3" fmla="*/ 1789734 w 1810368"/>
              <a:gd name="connsiteY3" fmla="*/ 636998 h 1890445"/>
              <a:gd name="connsiteX4" fmla="*/ 1810283 w 1810368"/>
              <a:gd name="connsiteY4" fmla="*/ 575353 h 1890445"/>
              <a:gd name="connsiteX5" fmla="*/ 1800008 w 1810368"/>
              <a:gd name="connsiteY5" fmla="*/ 410966 h 1890445"/>
              <a:gd name="connsiteX6" fmla="*/ 1758912 w 1810368"/>
              <a:gd name="connsiteY6" fmla="*/ 328773 h 1890445"/>
              <a:gd name="connsiteX7" fmla="*/ 1717815 w 1810368"/>
              <a:gd name="connsiteY7" fmla="*/ 256854 h 1890445"/>
              <a:gd name="connsiteX8" fmla="*/ 1666444 w 1810368"/>
              <a:gd name="connsiteY8" fmla="*/ 205483 h 1890445"/>
              <a:gd name="connsiteX9" fmla="*/ 1594525 w 1810368"/>
              <a:gd name="connsiteY9" fmla="*/ 133564 h 1890445"/>
              <a:gd name="connsiteX10" fmla="*/ 1584251 w 1810368"/>
              <a:gd name="connsiteY10" fmla="*/ 102742 h 1890445"/>
              <a:gd name="connsiteX11" fmla="*/ 1491784 w 1810368"/>
              <a:gd name="connsiteY11" fmla="*/ 51371 h 1890445"/>
              <a:gd name="connsiteX12" fmla="*/ 1460961 w 1810368"/>
              <a:gd name="connsiteY12" fmla="*/ 30823 h 1890445"/>
              <a:gd name="connsiteX13" fmla="*/ 1419865 w 1810368"/>
              <a:gd name="connsiteY13" fmla="*/ 20549 h 1890445"/>
              <a:gd name="connsiteX14" fmla="*/ 1317123 w 1810368"/>
              <a:gd name="connsiteY14" fmla="*/ 0 h 1890445"/>
              <a:gd name="connsiteX15" fmla="*/ 1173285 w 1810368"/>
              <a:gd name="connsiteY15" fmla="*/ 10274 h 1890445"/>
              <a:gd name="connsiteX16" fmla="*/ 1142462 w 1810368"/>
              <a:gd name="connsiteY16" fmla="*/ 20549 h 1890445"/>
              <a:gd name="connsiteX17" fmla="*/ 1101366 w 1810368"/>
              <a:gd name="connsiteY17" fmla="*/ 71919 h 1890445"/>
              <a:gd name="connsiteX18" fmla="*/ 1070543 w 1810368"/>
              <a:gd name="connsiteY18" fmla="*/ 123290 h 1890445"/>
              <a:gd name="connsiteX19" fmla="*/ 1049995 w 1810368"/>
              <a:gd name="connsiteY19" fmla="*/ 154113 h 1890445"/>
              <a:gd name="connsiteX20" fmla="*/ 1019173 w 1810368"/>
              <a:gd name="connsiteY20" fmla="*/ 195209 h 1890445"/>
              <a:gd name="connsiteX21" fmla="*/ 998624 w 1810368"/>
              <a:gd name="connsiteY21" fmla="*/ 267128 h 1890445"/>
              <a:gd name="connsiteX22" fmla="*/ 978076 w 1810368"/>
              <a:gd name="connsiteY22" fmla="*/ 441789 h 1890445"/>
              <a:gd name="connsiteX23" fmla="*/ 936979 w 1810368"/>
              <a:gd name="connsiteY23" fmla="*/ 493160 h 1890445"/>
              <a:gd name="connsiteX24" fmla="*/ 895883 w 1810368"/>
              <a:gd name="connsiteY24" fmla="*/ 544531 h 1890445"/>
              <a:gd name="connsiteX25" fmla="*/ 865060 w 1810368"/>
              <a:gd name="connsiteY25" fmla="*/ 585627 h 1890445"/>
              <a:gd name="connsiteX26" fmla="*/ 772593 w 1810368"/>
              <a:gd name="connsiteY26" fmla="*/ 667820 h 1890445"/>
              <a:gd name="connsiteX27" fmla="*/ 731496 w 1810368"/>
              <a:gd name="connsiteY27" fmla="*/ 708917 h 1890445"/>
              <a:gd name="connsiteX28" fmla="*/ 710948 w 1810368"/>
              <a:gd name="connsiteY28" fmla="*/ 739740 h 1890445"/>
              <a:gd name="connsiteX29" fmla="*/ 649303 w 1810368"/>
              <a:gd name="connsiteY29" fmla="*/ 801384 h 1890445"/>
              <a:gd name="connsiteX30" fmla="*/ 608206 w 1810368"/>
              <a:gd name="connsiteY30" fmla="*/ 842481 h 1890445"/>
              <a:gd name="connsiteX31" fmla="*/ 577384 w 1810368"/>
              <a:gd name="connsiteY31" fmla="*/ 873304 h 1890445"/>
              <a:gd name="connsiteX32" fmla="*/ 515739 w 1810368"/>
              <a:gd name="connsiteY32" fmla="*/ 914400 h 1890445"/>
              <a:gd name="connsiteX33" fmla="*/ 495190 w 1810368"/>
              <a:gd name="connsiteY33" fmla="*/ 934949 h 1890445"/>
              <a:gd name="connsiteX34" fmla="*/ 454094 w 1810368"/>
              <a:gd name="connsiteY34" fmla="*/ 955497 h 1890445"/>
              <a:gd name="connsiteX35" fmla="*/ 423271 w 1810368"/>
              <a:gd name="connsiteY35" fmla="*/ 976045 h 1890445"/>
              <a:gd name="connsiteX36" fmla="*/ 392449 w 1810368"/>
              <a:gd name="connsiteY36" fmla="*/ 986319 h 1890445"/>
              <a:gd name="connsiteX37" fmla="*/ 351352 w 1810368"/>
              <a:gd name="connsiteY37" fmla="*/ 1006868 h 1890445"/>
              <a:gd name="connsiteX38" fmla="*/ 289707 w 1810368"/>
              <a:gd name="connsiteY38" fmla="*/ 1027416 h 1890445"/>
              <a:gd name="connsiteX39" fmla="*/ 258885 w 1810368"/>
              <a:gd name="connsiteY39" fmla="*/ 1047964 h 1890445"/>
              <a:gd name="connsiteX40" fmla="*/ 238337 w 1810368"/>
              <a:gd name="connsiteY40" fmla="*/ 1078787 h 1890445"/>
              <a:gd name="connsiteX41" fmla="*/ 207514 w 1810368"/>
              <a:gd name="connsiteY41" fmla="*/ 1089061 h 1890445"/>
              <a:gd name="connsiteX42" fmla="*/ 176692 w 1810368"/>
              <a:gd name="connsiteY42" fmla="*/ 1109609 h 1890445"/>
              <a:gd name="connsiteX43" fmla="*/ 166417 w 1810368"/>
              <a:gd name="connsiteY43" fmla="*/ 1140432 h 1890445"/>
              <a:gd name="connsiteX44" fmla="*/ 104773 w 1810368"/>
              <a:gd name="connsiteY44" fmla="*/ 1181528 h 1890445"/>
              <a:gd name="connsiteX45" fmla="*/ 53402 w 1810368"/>
              <a:gd name="connsiteY45" fmla="*/ 1222625 h 1890445"/>
              <a:gd name="connsiteX46" fmla="*/ 32853 w 1810368"/>
              <a:gd name="connsiteY46" fmla="*/ 1253447 h 1890445"/>
              <a:gd name="connsiteX47" fmla="*/ 2031 w 1810368"/>
              <a:gd name="connsiteY47" fmla="*/ 1263722 h 1890445"/>
              <a:gd name="connsiteX48" fmla="*/ 12305 w 1810368"/>
              <a:gd name="connsiteY48" fmla="*/ 1489753 h 1890445"/>
              <a:gd name="connsiteX49" fmla="*/ 22579 w 1810368"/>
              <a:gd name="connsiteY49" fmla="*/ 1520575 h 1890445"/>
              <a:gd name="connsiteX50" fmla="*/ 43128 w 1810368"/>
              <a:gd name="connsiteY50" fmla="*/ 1541124 h 1890445"/>
              <a:gd name="connsiteX51" fmla="*/ 73950 w 1810368"/>
              <a:gd name="connsiteY51" fmla="*/ 1602769 h 1890445"/>
              <a:gd name="connsiteX52" fmla="*/ 104773 w 1810368"/>
              <a:gd name="connsiteY52" fmla="*/ 1623317 h 1890445"/>
              <a:gd name="connsiteX53" fmla="*/ 156143 w 1810368"/>
              <a:gd name="connsiteY53" fmla="*/ 1664414 h 1890445"/>
              <a:gd name="connsiteX54" fmla="*/ 207514 w 1810368"/>
              <a:gd name="connsiteY54" fmla="*/ 1705510 h 1890445"/>
              <a:gd name="connsiteX55" fmla="*/ 269159 w 1810368"/>
              <a:gd name="connsiteY55" fmla="*/ 1726059 h 1890445"/>
              <a:gd name="connsiteX56" fmla="*/ 341078 w 1810368"/>
              <a:gd name="connsiteY56" fmla="*/ 1756881 h 1890445"/>
              <a:gd name="connsiteX57" fmla="*/ 382175 w 1810368"/>
              <a:gd name="connsiteY57" fmla="*/ 1777429 h 1890445"/>
              <a:gd name="connsiteX58" fmla="*/ 443820 w 1810368"/>
              <a:gd name="connsiteY58" fmla="*/ 1797978 h 1890445"/>
              <a:gd name="connsiteX59" fmla="*/ 474642 w 1810368"/>
              <a:gd name="connsiteY59" fmla="*/ 1808252 h 1890445"/>
              <a:gd name="connsiteX60" fmla="*/ 567110 w 1810368"/>
              <a:gd name="connsiteY60" fmla="*/ 1839074 h 1890445"/>
              <a:gd name="connsiteX61" fmla="*/ 659577 w 1810368"/>
              <a:gd name="connsiteY61" fmla="*/ 1859623 h 1890445"/>
              <a:gd name="connsiteX62" fmla="*/ 690399 w 1810368"/>
              <a:gd name="connsiteY62" fmla="*/ 1869897 h 1890445"/>
              <a:gd name="connsiteX63" fmla="*/ 793141 w 1810368"/>
              <a:gd name="connsiteY63" fmla="*/ 1890445 h 1890445"/>
              <a:gd name="connsiteX64" fmla="*/ 936979 w 1810368"/>
              <a:gd name="connsiteY64" fmla="*/ 1869897 h 1890445"/>
              <a:gd name="connsiteX65" fmla="*/ 1008898 w 1810368"/>
              <a:gd name="connsiteY65" fmla="*/ 1839074 h 1890445"/>
              <a:gd name="connsiteX66" fmla="*/ 1070543 w 1810368"/>
              <a:gd name="connsiteY66" fmla="*/ 1808252 h 1890445"/>
              <a:gd name="connsiteX67" fmla="*/ 1152737 w 1810368"/>
              <a:gd name="connsiteY67" fmla="*/ 1746607 h 1890445"/>
              <a:gd name="connsiteX68" fmla="*/ 1183559 w 1810368"/>
              <a:gd name="connsiteY68" fmla="*/ 1715784 h 1890445"/>
              <a:gd name="connsiteX69" fmla="*/ 1245204 w 1810368"/>
              <a:gd name="connsiteY69" fmla="*/ 1674688 h 1890445"/>
              <a:gd name="connsiteX70" fmla="*/ 1276026 w 1810368"/>
              <a:gd name="connsiteY70" fmla="*/ 1654140 h 1890445"/>
              <a:gd name="connsiteX71" fmla="*/ 1296575 w 1810368"/>
              <a:gd name="connsiteY71" fmla="*/ 1633591 h 1890445"/>
              <a:gd name="connsiteX72" fmla="*/ 1327397 w 1810368"/>
              <a:gd name="connsiteY72" fmla="*/ 1613043 h 1890445"/>
              <a:gd name="connsiteX73" fmla="*/ 1399316 w 1810368"/>
              <a:gd name="connsiteY73" fmla="*/ 1541124 h 1890445"/>
              <a:gd name="connsiteX74" fmla="*/ 1419865 w 1810368"/>
              <a:gd name="connsiteY74" fmla="*/ 1520575 h 1890445"/>
              <a:gd name="connsiteX75" fmla="*/ 1440413 w 1810368"/>
              <a:gd name="connsiteY75" fmla="*/ 1489753 h 1890445"/>
              <a:gd name="connsiteX76" fmla="*/ 1502058 w 1810368"/>
              <a:gd name="connsiteY76" fmla="*/ 1428108 h 1890445"/>
              <a:gd name="connsiteX77" fmla="*/ 1532880 w 1810368"/>
              <a:gd name="connsiteY77" fmla="*/ 1387011 h 1890445"/>
              <a:gd name="connsiteX78" fmla="*/ 1553429 w 1810368"/>
              <a:gd name="connsiteY78" fmla="*/ 1366463 h 1890445"/>
              <a:gd name="connsiteX79" fmla="*/ 1615074 w 1810368"/>
              <a:gd name="connsiteY79" fmla="*/ 1284270 h 1890445"/>
              <a:gd name="connsiteX80" fmla="*/ 1635622 w 1810368"/>
              <a:gd name="connsiteY80" fmla="*/ 1212351 h 1890445"/>
              <a:gd name="connsiteX81" fmla="*/ 1697267 w 1810368"/>
              <a:gd name="connsiteY81" fmla="*/ 1130157 h 1890445"/>
              <a:gd name="connsiteX82" fmla="*/ 1728089 w 1810368"/>
              <a:gd name="connsiteY82" fmla="*/ 1037690 h 1890445"/>
              <a:gd name="connsiteX83" fmla="*/ 1738364 w 1810368"/>
              <a:gd name="connsiteY83" fmla="*/ 1006868 h 1890445"/>
              <a:gd name="connsiteX84" fmla="*/ 1738364 w 1810368"/>
              <a:gd name="connsiteY84" fmla="*/ 904126 h 18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810368" h="1890445">
                <a:moveTo>
                  <a:pt x="1738364" y="904126"/>
                </a:moveTo>
                <a:cubicBezTo>
                  <a:pt x="1745850" y="784347"/>
                  <a:pt x="1736266" y="777906"/>
                  <a:pt x="1758912" y="698643"/>
                </a:cubicBezTo>
                <a:cubicBezTo>
                  <a:pt x="1761887" y="688230"/>
                  <a:pt x="1764343" y="677507"/>
                  <a:pt x="1769186" y="667820"/>
                </a:cubicBezTo>
                <a:cubicBezTo>
                  <a:pt x="1774708" y="656776"/>
                  <a:pt x="1782885" y="647272"/>
                  <a:pt x="1789734" y="636998"/>
                </a:cubicBezTo>
                <a:cubicBezTo>
                  <a:pt x="1796584" y="616450"/>
                  <a:pt x="1811634" y="596971"/>
                  <a:pt x="1810283" y="575353"/>
                </a:cubicBezTo>
                <a:cubicBezTo>
                  <a:pt x="1806858" y="520557"/>
                  <a:pt x="1807426" y="465365"/>
                  <a:pt x="1800008" y="410966"/>
                </a:cubicBezTo>
                <a:cubicBezTo>
                  <a:pt x="1787063" y="316039"/>
                  <a:pt x="1790005" y="375413"/>
                  <a:pt x="1758912" y="328773"/>
                </a:cubicBezTo>
                <a:cubicBezTo>
                  <a:pt x="1732367" y="288955"/>
                  <a:pt x="1747242" y="290485"/>
                  <a:pt x="1717815" y="256854"/>
                </a:cubicBezTo>
                <a:cubicBezTo>
                  <a:pt x="1701868" y="238629"/>
                  <a:pt x="1680974" y="224856"/>
                  <a:pt x="1666444" y="205483"/>
                </a:cubicBezTo>
                <a:cubicBezTo>
                  <a:pt x="1625348" y="150688"/>
                  <a:pt x="1649321" y="174661"/>
                  <a:pt x="1594525" y="133564"/>
                </a:cubicBezTo>
                <a:cubicBezTo>
                  <a:pt x="1591100" y="123290"/>
                  <a:pt x="1591909" y="110400"/>
                  <a:pt x="1584251" y="102742"/>
                </a:cubicBezTo>
                <a:cubicBezTo>
                  <a:pt x="1519462" y="37953"/>
                  <a:pt x="1543462" y="77209"/>
                  <a:pt x="1491784" y="51371"/>
                </a:cubicBezTo>
                <a:cubicBezTo>
                  <a:pt x="1480739" y="45849"/>
                  <a:pt x="1472311" y="35687"/>
                  <a:pt x="1460961" y="30823"/>
                </a:cubicBezTo>
                <a:cubicBezTo>
                  <a:pt x="1447982" y="25261"/>
                  <a:pt x="1433442" y="24428"/>
                  <a:pt x="1419865" y="20549"/>
                </a:cubicBezTo>
                <a:cubicBezTo>
                  <a:pt x="1348133" y="54"/>
                  <a:pt x="1439866" y="17535"/>
                  <a:pt x="1317123" y="0"/>
                </a:cubicBezTo>
                <a:cubicBezTo>
                  <a:pt x="1269177" y="3425"/>
                  <a:pt x="1221024" y="4657"/>
                  <a:pt x="1173285" y="10274"/>
                </a:cubicBezTo>
                <a:cubicBezTo>
                  <a:pt x="1162529" y="11539"/>
                  <a:pt x="1150120" y="12891"/>
                  <a:pt x="1142462" y="20549"/>
                </a:cubicBezTo>
                <a:cubicBezTo>
                  <a:pt x="1043211" y="119800"/>
                  <a:pt x="1238196" y="-19301"/>
                  <a:pt x="1101366" y="71919"/>
                </a:cubicBezTo>
                <a:cubicBezTo>
                  <a:pt x="1083523" y="125449"/>
                  <a:pt x="1102780" y="82994"/>
                  <a:pt x="1070543" y="123290"/>
                </a:cubicBezTo>
                <a:cubicBezTo>
                  <a:pt x="1062829" y="132932"/>
                  <a:pt x="1057172" y="144065"/>
                  <a:pt x="1049995" y="154113"/>
                </a:cubicBezTo>
                <a:cubicBezTo>
                  <a:pt x="1040042" y="168047"/>
                  <a:pt x="1029447" y="181510"/>
                  <a:pt x="1019173" y="195209"/>
                </a:cubicBezTo>
                <a:cubicBezTo>
                  <a:pt x="1012528" y="215143"/>
                  <a:pt x="1000970" y="247188"/>
                  <a:pt x="998624" y="267128"/>
                </a:cubicBezTo>
                <a:cubicBezTo>
                  <a:pt x="997016" y="280793"/>
                  <a:pt x="996097" y="399740"/>
                  <a:pt x="978076" y="441789"/>
                </a:cubicBezTo>
                <a:cubicBezTo>
                  <a:pt x="968356" y="464470"/>
                  <a:pt x="953549" y="476590"/>
                  <a:pt x="936979" y="493160"/>
                </a:cubicBezTo>
                <a:cubicBezTo>
                  <a:pt x="916978" y="553162"/>
                  <a:pt x="942354" y="498060"/>
                  <a:pt x="895883" y="544531"/>
                </a:cubicBezTo>
                <a:cubicBezTo>
                  <a:pt x="883775" y="556639"/>
                  <a:pt x="876515" y="572899"/>
                  <a:pt x="865060" y="585627"/>
                </a:cubicBezTo>
                <a:cubicBezTo>
                  <a:pt x="812276" y="644275"/>
                  <a:pt x="820119" y="636136"/>
                  <a:pt x="772593" y="667820"/>
                </a:cubicBezTo>
                <a:cubicBezTo>
                  <a:pt x="750177" y="735071"/>
                  <a:pt x="781311" y="669065"/>
                  <a:pt x="731496" y="708917"/>
                </a:cubicBezTo>
                <a:cubicBezTo>
                  <a:pt x="721854" y="716631"/>
                  <a:pt x="719152" y="730511"/>
                  <a:pt x="710948" y="739740"/>
                </a:cubicBezTo>
                <a:cubicBezTo>
                  <a:pt x="691642" y="761459"/>
                  <a:pt x="669851" y="780836"/>
                  <a:pt x="649303" y="801384"/>
                </a:cubicBezTo>
                <a:lnTo>
                  <a:pt x="608206" y="842481"/>
                </a:lnTo>
                <a:cubicBezTo>
                  <a:pt x="597932" y="852755"/>
                  <a:pt x="589474" y="865244"/>
                  <a:pt x="577384" y="873304"/>
                </a:cubicBezTo>
                <a:cubicBezTo>
                  <a:pt x="556836" y="887003"/>
                  <a:pt x="533202" y="896937"/>
                  <a:pt x="515739" y="914400"/>
                </a:cubicBezTo>
                <a:cubicBezTo>
                  <a:pt x="508889" y="921250"/>
                  <a:pt x="503250" y="929576"/>
                  <a:pt x="495190" y="934949"/>
                </a:cubicBezTo>
                <a:cubicBezTo>
                  <a:pt x="482447" y="943445"/>
                  <a:pt x="467392" y="947898"/>
                  <a:pt x="454094" y="955497"/>
                </a:cubicBezTo>
                <a:cubicBezTo>
                  <a:pt x="443373" y="961623"/>
                  <a:pt x="434316" y="970523"/>
                  <a:pt x="423271" y="976045"/>
                </a:cubicBezTo>
                <a:cubicBezTo>
                  <a:pt x="413585" y="980888"/>
                  <a:pt x="402403" y="982053"/>
                  <a:pt x="392449" y="986319"/>
                </a:cubicBezTo>
                <a:cubicBezTo>
                  <a:pt x="378371" y="992352"/>
                  <a:pt x="365573" y="1001180"/>
                  <a:pt x="351352" y="1006868"/>
                </a:cubicBezTo>
                <a:cubicBezTo>
                  <a:pt x="331241" y="1014912"/>
                  <a:pt x="289707" y="1027416"/>
                  <a:pt x="289707" y="1027416"/>
                </a:cubicBezTo>
                <a:cubicBezTo>
                  <a:pt x="279433" y="1034265"/>
                  <a:pt x="267616" y="1039233"/>
                  <a:pt x="258885" y="1047964"/>
                </a:cubicBezTo>
                <a:cubicBezTo>
                  <a:pt x="250154" y="1056696"/>
                  <a:pt x="247979" y="1071073"/>
                  <a:pt x="238337" y="1078787"/>
                </a:cubicBezTo>
                <a:cubicBezTo>
                  <a:pt x="229880" y="1085553"/>
                  <a:pt x="217788" y="1085636"/>
                  <a:pt x="207514" y="1089061"/>
                </a:cubicBezTo>
                <a:cubicBezTo>
                  <a:pt x="197240" y="1095910"/>
                  <a:pt x="184406" y="1099967"/>
                  <a:pt x="176692" y="1109609"/>
                </a:cubicBezTo>
                <a:cubicBezTo>
                  <a:pt x="169926" y="1118066"/>
                  <a:pt x="174075" y="1132774"/>
                  <a:pt x="166417" y="1140432"/>
                </a:cubicBezTo>
                <a:cubicBezTo>
                  <a:pt x="148955" y="1157894"/>
                  <a:pt x="122235" y="1164066"/>
                  <a:pt x="104773" y="1181528"/>
                </a:cubicBezTo>
                <a:cubicBezTo>
                  <a:pt x="75493" y="1210808"/>
                  <a:pt x="92284" y="1196704"/>
                  <a:pt x="53402" y="1222625"/>
                </a:cubicBezTo>
                <a:cubicBezTo>
                  <a:pt x="46552" y="1232899"/>
                  <a:pt x="42495" y="1245733"/>
                  <a:pt x="32853" y="1253447"/>
                </a:cubicBezTo>
                <a:cubicBezTo>
                  <a:pt x="24396" y="1260212"/>
                  <a:pt x="2969" y="1252933"/>
                  <a:pt x="2031" y="1263722"/>
                </a:cubicBezTo>
                <a:cubicBezTo>
                  <a:pt x="-4503" y="1338860"/>
                  <a:pt x="6291" y="1414572"/>
                  <a:pt x="12305" y="1489753"/>
                </a:cubicBezTo>
                <a:cubicBezTo>
                  <a:pt x="13169" y="1500548"/>
                  <a:pt x="17007" y="1511289"/>
                  <a:pt x="22579" y="1520575"/>
                </a:cubicBezTo>
                <a:cubicBezTo>
                  <a:pt x="27563" y="1528881"/>
                  <a:pt x="36278" y="1534274"/>
                  <a:pt x="43128" y="1541124"/>
                </a:cubicBezTo>
                <a:cubicBezTo>
                  <a:pt x="51484" y="1566191"/>
                  <a:pt x="54034" y="1582853"/>
                  <a:pt x="73950" y="1602769"/>
                </a:cubicBezTo>
                <a:cubicBezTo>
                  <a:pt x="82681" y="1611500"/>
                  <a:pt x="94499" y="1616468"/>
                  <a:pt x="104773" y="1623317"/>
                </a:cubicBezTo>
                <a:cubicBezTo>
                  <a:pt x="145697" y="1684705"/>
                  <a:pt x="101005" y="1631332"/>
                  <a:pt x="156143" y="1664414"/>
                </a:cubicBezTo>
                <a:cubicBezTo>
                  <a:pt x="217139" y="1701011"/>
                  <a:pt x="128203" y="1670260"/>
                  <a:pt x="207514" y="1705510"/>
                </a:cubicBezTo>
                <a:cubicBezTo>
                  <a:pt x="227307" y="1714307"/>
                  <a:pt x="249786" y="1716373"/>
                  <a:pt x="269159" y="1726059"/>
                </a:cubicBezTo>
                <a:cubicBezTo>
                  <a:pt x="405463" y="1794209"/>
                  <a:pt x="235255" y="1711529"/>
                  <a:pt x="341078" y="1756881"/>
                </a:cubicBezTo>
                <a:cubicBezTo>
                  <a:pt x="355156" y="1762914"/>
                  <a:pt x="367955" y="1771741"/>
                  <a:pt x="382175" y="1777429"/>
                </a:cubicBezTo>
                <a:cubicBezTo>
                  <a:pt x="402286" y="1785473"/>
                  <a:pt x="423272" y="1791128"/>
                  <a:pt x="443820" y="1797978"/>
                </a:cubicBezTo>
                <a:cubicBezTo>
                  <a:pt x="454094" y="1801403"/>
                  <a:pt x="465631" y="1802245"/>
                  <a:pt x="474642" y="1808252"/>
                </a:cubicBezTo>
                <a:cubicBezTo>
                  <a:pt x="522798" y="1840355"/>
                  <a:pt x="493285" y="1826770"/>
                  <a:pt x="567110" y="1839074"/>
                </a:cubicBezTo>
                <a:cubicBezTo>
                  <a:pt x="636489" y="1862203"/>
                  <a:pt x="551097" y="1835517"/>
                  <a:pt x="659577" y="1859623"/>
                </a:cubicBezTo>
                <a:cubicBezTo>
                  <a:pt x="670149" y="1861972"/>
                  <a:pt x="679986" y="1866922"/>
                  <a:pt x="690399" y="1869897"/>
                </a:cubicBezTo>
                <a:cubicBezTo>
                  <a:pt x="733312" y="1882158"/>
                  <a:pt x="744703" y="1882372"/>
                  <a:pt x="793141" y="1890445"/>
                </a:cubicBezTo>
                <a:cubicBezTo>
                  <a:pt x="841087" y="1883596"/>
                  <a:pt x="891032" y="1885212"/>
                  <a:pt x="936979" y="1869897"/>
                </a:cubicBezTo>
                <a:cubicBezTo>
                  <a:pt x="971563" y="1858370"/>
                  <a:pt x="973345" y="1859390"/>
                  <a:pt x="1008898" y="1839074"/>
                </a:cubicBezTo>
                <a:cubicBezTo>
                  <a:pt x="1064661" y="1807209"/>
                  <a:pt x="1014037" y="1827087"/>
                  <a:pt x="1070543" y="1808252"/>
                </a:cubicBezTo>
                <a:cubicBezTo>
                  <a:pt x="1122470" y="1756325"/>
                  <a:pt x="1094312" y="1775819"/>
                  <a:pt x="1152737" y="1746607"/>
                </a:cubicBezTo>
                <a:cubicBezTo>
                  <a:pt x="1163011" y="1736333"/>
                  <a:pt x="1172090" y="1724704"/>
                  <a:pt x="1183559" y="1715784"/>
                </a:cubicBezTo>
                <a:cubicBezTo>
                  <a:pt x="1203053" y="1700622"/>
                  <a:pt x="1224656" y="1688387"/>
                  <a:pt x="1245204" y="1674688"/>
                </a:cubicBezTo>
                <a:cubicBezTo>
                  <a:pt x="1255478" y="1667839"/>
                  <a:pt x="1267295" y="1662871"/>
                  <a:pt x="1276026" y="1654140"/>
                </a:cubicBezTo>
                <a:cubicBezTo>
                  <a:pt x="1282876" y="1647290"/>
                  <a:pt x="1289011" y="1639642"/>
                  <a:pt x="1296575" y="1633591"/>
                </a:cubicBezTo>
                <a:cubicBezTo>
                  <a:pt x="1306217" y="1625877"/>
                  <a:pt x="1318022" y="1621079"/>
                  <a:pt x="1327397" y="1613043"/>
                </a:cubicBezTo>
                <a:lnTo>
                  <a:pt x="1399316" y="1541124"/>
                </a:lnTo>
                <a:cubicBezTo>
                  <a:pt x="1406166" y="1534274"/>
                  <a:pt x="1414492" y="1528635"/>
                  <a:pt x="1419865" y="1520575"/>
                </a:cubicBezTo>
                <a:cubicBezTo>
                  <a:pt x="1426714" y="1510301"/>
                  <a:pt x="1432210" y="1498982"/>
                  <a:pt x="1440413" y="1489753"/>
                </a:cubicBezTo>
                <a:cubicBezTo>
                  <a:pt x="1459719" y="1468033"/>
                  <a:pt x="1484622" y="1451356"/>
                  <a:pt x="1502058" y="1428108"/>
                </a:cubicBezTo>
                <a:cubicBezTo>
                  <a:pt x="1512332" y="1414409"/>
                  <a:pt x="1521918" y="1400166"/>
                  <a:pt x="1532880" y="1387011"/>
                </a:cubicBezTo>
                <a:cubicBezTo>
                  <a:pt x="1539081" y="1379570"/>
                  <a:pt x="1547617" y="1374212"/>
                  <a:pt x="1553429" y="1366463"/>
                </a:cubicBezTo>
                <a:cubicBezTo>
                  <a:pt x="1623134" y="1273524"/>
                  <a:pt x="1567948" y="1331394"/>
                  <a:pt x="1615074" y="1284270"/>
                </a:cubicBezTo>
                <a:cubicBezTo>
                  <a:pt x="1617492" y="1274597"/>
                  <a:pt x="1628922" y="1224411"/>
                  <a:pt x="1635622" y="1212351"/>
                </a:cubicBezTo>
                <a:cubicBezTo>
                  <a:pt x="1664665" y="1160075"/>
                  <a:pt x="1666092" y="1161333"/>
                  <a:pt x="1697267" y="1130157"/>
                </a:cubicBezTo>
                <a:lnTo>
                  <a:pt x="1728089" y="1037690"/>
                </a:lnTo>
                <a:cubicBezTo>
                  <a:pt x="1731514" y="1027416"/>
                  <a:pt x="1738364" y="1017698"/>
                  <a:pt x="1738364" y="1006868"/>
                </a:cubicBezTo>
                <a:lnTo>
                  <a:pt x="1738364" y="904126"/>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p:cNvSpPr txBox="1">
            <a:spLocks noChangeArrowheads="1"/>
          </p:cNvSpPr>
          <p:nvPr/>
        </p:nvSpPr>
        <p:spPr bwMode="auto">
          <a:xfrm>
            <a:off x="6096000" y="1910316"/>
            <a:ext cx="2923031" cy="1477328"/>
          </a:xfrm>
          <a:prstGeom prst="rect">
            <a:avLst/>
          </a:prstGeom>
          <a:noFill/>
          <a:ln w="9525">
            <a:noFill/>
            <a:miter lim="800000"/>
            <a:headEnd/>
            <a:tailEnd/>
          </a:ln>
        </p:spPr>
        <p:txBody>
          <a:bodyPr wrap="square">
            <a:spAutoFit/>
          </a:bodyPr>
          <a:lstStyle/>
          <a:p>
            <a:r>
              <a:rPr lang="en-US" b="1" dirty="0">
                <a:solidFill>
                  <a:srgbClr val="7030A0"/>
                </a:solidFill>
                <a:latin typeface="Tempus Sans ITC" pitchFamily="82" charset="0"/>
                <a:cs typeface="Times New Roman" pitchFamily="18" charset="0"/>
              </a:rPr>
              <a:t>We’ll show you the annulus </a:t>
            </a:r>
            <a:r>
              <a:rPr lang="en-US" b="1" dirty="0" err="1">
                <a:solidFill>
                  <a:srgbClr val="7030A0"/>
                </a:solidFill>
                <a:latin typeface="Tempus Sans ITC" pitchFamily="82" charset="0"/>
                <a:cs typeface="Times New Roman" pitchFamily="18" charset="0"/>
              </a:rPr>
              <a:t>fibrosus</a:t>
            </a:r>
            <a:r>
              <a:rPr lang="en-US" b="1" dirty="0">
                <a:solidFill>
                  <a:srgbClr val="7030A0"/>
                </a:solidFill>
                <a:latin typeface="Tempus Sans ITC" pitchFamily="82" charset="0"/>
                <a:cs typeface="Times New Roman" pitchFamily="18" charset="0"/>
              </a:rPr>
              <a:t> on the slides now, followed by a more detailed description of its structure and function.</a:t>
            </a:r>
          </a:p>
        </p:txBody>
      </p:sp>
      <p:sp>
        <p:nvSpPr>
          <p:cNvPr id="26" name="Rectangle 25"/>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126829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137954"/>
            <a:ext cx="4572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valves and annulus fibrosus – SL88</a:t>
            </a:r>
            <a:endParaRPr lang="en-US" dirty="0">
              <a:latin typeface="Calibri" pitchFamily="34" charset="0"/>
            </a:endParaRPr>
          </a:p>
        </p:txBody>
      </p:sp>
      <p:sp>
        <p:nvSpPr>
          <p:cNvPr id="37891" name="TextBox 4"/>
          <p:cNvSpPr txBox="1">
            <a:spLocks noChangeArrowheads="1"/>
          </p:cNvSpPr>
          <p:nvPr/>
        </p:nvSpPr>
        <p:spPr bwMode="auto">
          <a:xfrm>
            <a:off x="909320" y="5638800"/>
            <a:ext cx="7772400" cy="1015663"/>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088</a:t>
            </a:r>
            <a:r>
              <a:rPr lang="en-US" dirty="0">
                <a:latin typeface="Calibri" pitchFamily="34" charset="0"/>
              </a:rPr>
              <a:t> and </a:t>
            </a:r>
            <a:r>
              <a:rPr lang="en-US" u="sng" dirty="0">
                <a:hlinkClick r:id="rId5"/>
              </a:rPr>
              <a:t>SL 063</a:t>
            </a:r>
            <a:r>
              <a:rPr lang="en-US" dirty="0">
                <a:latin typeface="Calibri" pitchFamily="34" charset="0"/>
              </a:rPr>
              <a:t> and </a:t>
            </a:r>
            <a:r>
              <a:rPr lang="en-US" u="sng" dirty="0">
                <a:hlinkClick r:id="rId6"/>
              </a:rPr>
              <a:t>SL 030</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Valve</a:t>
            </a:r>
          </a:p>
          <a:p>
            <a:pPr lvl="1" eaLnBrk="0" hangingPunct="0">
              <a:buFontTx/>
              <a:buChar char="•"/>
            </a:pPr>
            <a:r>
              <a:rPr lang="en-US" sz="1200" b="1" dirty="0">
                <a:solidFill>
                  <a:srgbClr val="002060"/>
                </a:solidFill>
                <a:latin typeface="Georgia" pitchFamily="18" charset="0"/>
                <a:ea typeface="Times" pitchFamily="18" charset="0"/>
                <a:cs typeface="Arial" charset="0"/>
              </a:rPr>
              <a:t>Annulus </a:t>
            </a:r>
            <a:r>
              <a:rPr lang="en-US" sz="1200" b="1" dirty="0" err="1">
                <a:solidFill>
                  <a:srgbClr val="002060"/>
                </a:solidFill>
                <a:latin typeface="Georgia" pitchFamily="18" charset="0"/>
                <a:ea typeface="Times" pitchFamily="18" charset="0"/>
                <a:cs typeface="Arial" charset="0"/>
              </a:rPr>
              <a:t>fibrosus</a:t>
            </a:r>
            <a:endParaRPr lang="en-US" sz="1200" b="1" dirty="0">
              <a:solidFill>
                <a:srgbClr val="002060"/>
              </a:solidFill>
              <a:latin typeface="Georgia" pitchFamily="18" charset="0"/>
              <a:ea typeface="Times" pitchFamily="18" charset="0"/>
              <a:cs typeface="Arial" charset="0"/>
            </a:endParaRPr>
          </a:p>
        </p:txBody>
      </p:sp>
      <p:sp>
        <p:nvSpPr>
          <p:cNvPr id="7" name="Rectangle 6"/>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217886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33" y="1808252"/>
            <a:ext cx="7685928" cy="4790687"/>
          </a:xfrm>
          <a:prstGeom prst="rect">
            <a:avLst/>
          </a:prstGeom>
        </p:spPr>
      </p:pic>
      <p:sp>
        <p:nvSpPr>
          <p:cNvPr id="7" name="TextBox 2"/>
          <p:cNvSpPr txBox="1">
            <a:spLocks noChangeArrowheads="1"/>
          </p:cNvSpPr>
          <p:nvPr/>
        </p:nvSpPr>
        <p:spPr bwMode="auto">
          <a:xfrm>
            <a:off x="363876" y="857618"/>
            <a:ext cx="8382000" cy="923330"/>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The four valves are in approximately the same plane within the heart.  More specifically, it’s the base of the valves that are in this same plane.  Note that this is at the level of the coronary (atrioventricular) sulcus.</a:t>
            </a:r>
          </a:p>
        </p:txBody>
      </p:sp>
      <p:cxnSp>
        <p:nvCxnSpPr>
          <p:cNvPr id="5" name="Straight Connector 4"/>
          <p:cNvCxnSpPr/>
          <p:nvPr/>
        </p:nvCxnSpPr>
        <p:spPr>
          <a:xfrm>
            <a:off x="990600" y="3879809"/>
            <a:ext cx="3581400" cy="234991"/>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61726" y="3972029"/>
            <a:ext cx="3581400" cy="234991"/>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4287652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363876" y="857618"/>
            <a:ext cx="8382000" cy="1477328"/>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This is a superior view of the heart, with the atria removed.  Here, you can verify that the valves are indeed all in the same plane.  The base of each valve is a ring, the </a:t>
            </a:r>
            <a:r>
              <a:rPr lang="en-US" b="1" dirty="0">
                <a:solidFill>
                  <a:srgbClr val="A47D00"/>
                </a:solidFill>
                <a:latin typeface="Times New Roman" pitchFamily="18" charset="0"/>
                <a:cs typeface="Times New Roman" pitchFamily="18" charset="0"/>
              </a:rPr>
              <a:t>annulus </a:t>
            </a:r>
            <a:r>
              <a:rPr lang="en-US" b="1" dirty="0" err="1">
                <a:solidFill>
                  <a:srgbClr val="A47D00"/>
                </a:solidFill>
                <a:latin typeface="Times New Roman" pitchFamily="18" charset="0"/>
                <a:cs typeface="Times New Roman" pitchFamily="18" charset="0"/>
              </a:rPr>
              <a:t>fibrosus</a:t>
            </a:r>
            <a:r>
              <a:rPr lang="en-US" b="1" dirty="0">
                <a:solidFill>
                  <a:srgbClr val="A47D00"/>
                </a:solidFill>
                <a:latin typeface="Times New Roman" pitchFamily="18" charset="0"/>
                <a:cs typeface="Times New Roman" pitchFamily="18" charset="0"/>
              </a:rPr>
              <a:t> </a:t>
            </a:r>
            <a:r>
              <a:rPr lang="en-US" b="1" dirty="0">
                <a:solidFill>
                  <a:srgbClr val="684F00"/>
                </a:solidFill>
                <a:latin typeface="Times New Roman" pitchFamily="18" charset="0"/>
                <a:cs typeface="Times New Roman" pitchFamily="18" charset="0"/>
              </a:rPr>
              <a:t>(blue in the drawing).  Each ring is connected to adjacent rings (by tissue called “</a:t>
            </a:r>
            <a:r>
              <a:rPr lang="en-US" b="1" dirty="0" err="1">
                <a:solidFill>
                  <a:srgbClr val="684F00"/>
                </a:solidFill>
                <a:latin typeface="Times New Roman" pitchFamily="18" charset="0"/>
                <a:cs typeface="Times New Roman" pitchFamily="18" charset="0"/>
              </a:rPr>
              <a:t>trigones</a:t>
            </a:r>
            <a:r>
              <a:rPr lang="en-US" b="1" dirty="0">
                <a:solidFill>
                  <a:srgbClr val="684F00"/>
                </a:solidFill>
                <a:latin typeface="Times New Roman" pitchFamily="18" charset="0"/>
                <a:cs typeface="Times New Roman" pitchFamily="18" charset="0"/>
              </a:rPr>
              <a:t>” in the figure), forming a set of four rings and connecting tissues, all composed of dense fibro-elastic connective tissue.</a:t>
            </a:r>
          </a:p>
        </p:txBody>
      </p:sp>
      <p:sp>
        <p:nvSpPr>
          <p:cNvPr id="17" name="Rectangle 16"/>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34945"/>
            <a:ext cx="5036939" cy="4354387"/>
          </a:xfrm>
          <a:prstGeom prst="rect">
            <a:avLst/>
          </a:prstGeom>
        </p:spPr>
      </p:pic>
      <p:sp>
        <p:nvSpPr>
          <p:cNvPr id="8" name="TextBox 2"/>
          <p:cNvSpPr txBox="1">
            <a:spLocks noChangeArrowheads="1"/>
          </p:cNvSpPr>
          <p:nvPr/>
        </p:nvSpPr>
        <p:spPr bwMode="auto">
          <a:xfrm>
            <a:off x="5463282" y="2438400"/>
            <a:ext cx="3528317" cy="2985433"/>
          </a:xfrm>
          <a:prstGeom prst="rect">
            <a:avLst/>
          </a:prstGeom>
          <a:noFill/>
          <a:ln w="9525">
            <a:noFill/>
            <a:miter lim="800000"/>
            <a:headEnd/>
            <a:tailEnd/>
          </a:ln>
        </p:spPr>
        <p:txBody>
          <a:bodyPr wrap="square">
            <a:spAutoFit/>
          </a:bodyPr>
          <a:lstStyle/>
          <a:p>
            <a:r>
              <a:rPr lang="en-US" b="1" dirty="0">
                <a:solidFill>
                  <a:srgbClr val="7030A0"/>
                </a:solidFill>
                <a:latin typeface="Tempus Sans ITC" pitchFamily="82" charset="0"/>
                <a:cs typeface="Times New Roman" pitchFamily="18" charset="0"/>
              </a:rPr>
              <a:t>Structurally, the annulus </a:t>
            </a:r>
            <a:r>
              <a:rPr lang="en-US" b="1" dirty="0" err="1">
                <a:solidFill>
                  <a:srgbClr val="7030A0"/>
                </a:solidFill>
                <a:latin typeface="Tempus Sans ITC" pitchFamily="82" charset="0"/>
                <a:cs typeface="Times New Roman" pitchFamily="18" charset="0"/>
              </a:rPr>
              <a:t>fibrosus</a:t>
            </a:r>
            <a:r>
              <a:rPr lang="en-US" b="1" dirty="0">
                <a:solidFill>
                  <a:srgbClr val="7030A0"/>
                </a:solidFill>
                <a:latin typeface="Tempus Sans ITC" pitchFamily="82" charset="0"/>
                <a:cs typeface="Times New Roman" pitchFamily="18" charset="0"/>
              </a:rPr>
              <a:t> and interconnecting fibrous tissues provide a central anchor for the heart valves, as well as to the heart muscle of the atria and ventricles.</a:t>
            </a:r>
          </a:p>
          <a:p>
            <a:endParaRPr lang="en-US" sz="800" b="1" dirty="0">
              <a:solidFill>
                <a:srgbClr val="7030A0"/>
              </a:solidFill>
              <a:latin typeface="Tempus Sans ITC" pitchFamily="82" charset="0"/>
              <a:cs typeface="Times New Roman" pitchFamily="18" charset="0"/>
            </a:endParaRPr>
          </a:p>
          <a:p>
            <a:r>
              <a:rPr lang="en-US" b="1" dirty="0">
                <a:solidFill>
                  <a:srgbClr val="7030A0"/>
                </a:solidFill>
                <a:latin typeface="Tempus Sans ITC" pitchFamily="82" charset="0"/>
                <a:cs typeface="Times New Roman" pitchFamily="18" charset="0"/>
              </a:rPr>
              <a:t>Functionally, this dense sheet of connective tissue electrically separates the atria from the ventricles so that they can beat as separate units.</a:t>
            </a:r>
          </a:p>
        </p:txBody>
      </p:sp>
    </p:spTree>
    <p:extLst>
      <p:ext uri="{BB962C8B-B14F-4D97-AF65-F5344CB8AC3E}">
        <p14:creationId xmlns:p14="http://schemas.microsoft.com/office/powerpoint/2010/main" val="397182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363876" y="685800"/>
            <a:ext cx="8382000" cy="1754326"/>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The sections of the heart you have been looking at on your slides that cut through the valve also cut through the annulus as well.  Here, the black line is attempting to show this; however, note that the top of the line should be oriented into the screen so that it cuts through the right ventricle, and the bottom portion of the line should be pointing toward you, so as to cut through the valve and pulmonary artery.  The star in the histological section reminds you where the annulus is located.</a:t>
            </a:r>
          </a:p>
        </p:txBody>
      </p:sp>
      <p:sp>
        <p:nvSpPr>
          <p:cNvPr id="17" name="Rectangle 16"/>
          <p:cNvSpPr/>
          <p:nvPr/>
        </p:nvSpPr>
        <p:spPr>
          <a:xfrm>
            <a:off x="1323288" y="39469"/>
            <a:ext cx="669356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valves </a:t>
            </a:r>
            <a:r>
              <a:rPr lang="en-US" sz="1600" b="1" cap="all" dirty="0">
                <a:ln w="0"/>
                <a:solidFill>
                  <a:srgbClr val="A47D00"/>
                </a:solidFill>
                <a:effectLst>
                  <a:reflection blurRad="12700" stA="50000" endPos="50000" dist="5000" dir="5400000" sy="-100000" rotWithShape="0"/>
                </a:effectLst>
                <a:latin typeface="+mn-lt"/>
              </a:rPr>
              <a:t>and</a:t>
            </a:r>
            <a:r>
              <a:rPr lang="en-US" sz="3200" b="1" cap="all" dirty="0">
                <a:ln w="0"/>
                <a:solidFill>
                  <a:srgbClr val="A47D00"/>
                </a:solidFill>
                <a:effectLst>
                  <a:reflection blurRad="12700" stA="50000" endPos="50000" dist="5000" dir="5400000" sy="-100000" rotWithShape="0"/>
                </a:effectLst>
                <a:latin typeface="+mn-lt"/>
              </a:rPr>
              <a:t> annulus </a:t>
            </a:r>
            <a:r>
              <a:rPr lang="en-US" sz="3200" b="1" cap="all" dirty="0" err="1">
                <a:ln w="0"/>
                <a:solidFill>
                  <a:srgbClr val="A47D00"/>
                </a:solidFill>
                <a:effectLst>
                  <a:reflection blurRad="12700" stA="50000" endPos="50000" dist="5000" dir="5400000" sy="-100000" rotWithShape="0"/>
                </a:effectLst>
                <a:latin typeface="+mn-lt"/>
              </a:rPr>
              <a:t>fibrosus</a:t>
            </a:r>
            <a:endParaRPr lang="en-US" sz="3200" b="1" cap="all" dirty="0">
              <a:ln w="0"/>
              <a:solidFill>
                <a:srgbClr val="A47D00"/>
              </a:solidFill>
              <a:effectLst>
                <a:reflection blurRad="12700" stA="50000" endPos="50000" dist="5000" dir="5400000" sy="-100000" rotWithShape="0"/>
              </a:effectLst>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8" y="2427413"/>
            <a:ext cx="5036939" cy="43543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79306">
            <a:off x="4181661" y="3575203"/>
            <a:ext cx="4924217" cy="1808896"/>
          </a:xfrm>
          <a:prstGeom prst="rect">
            <a:avLst/>
          </a:prstGeom>
        </p:spPr>
      </p:pic>
      <p:cxnSp>
        <p:nvCxnSpPr>
          <p:cNvPr id="4" name="Straight Connector 3"/>
          <p:cNvCxnSpPr/>
          <p:nvPr/>
        </p:nvCxnSpPr>
        <p:spPr>
          <a:xfrm flipV="1">
            <a:off x="2545867" y="3216669"/>
            <a:ext cx="38100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5-Point Star 4"/>
          <p:cNvSpPr/>
          <p:nvPr/>
        </p:nvSpPr>
        <p:spPr>
          <a:xfrm>
            <a:off x="5864832" y="4248414"/>
            <a:ext cx="304800" cy="1644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175132">
            <a:off x="6528825" y="3504592"/>
            <a:ext cx="1565007" cy="338554"/>
          </a:xfrm>
          <a:prstGeom prst="rect">
            <a:avLst/>
          </a:prstGeom>
          <a:noFill/>
        </p:spPr>
        <p:txBody>
          <a:bodyPr wrap="square" rtlCol="0">
            <a:spAutoFit/>
          </a:bodyPr>
          <a:lstStyle/>
          <a:p>
            <a:r>
              <a:rPr lang="en-US" sz="1600" b="1" dirty="0"/>
              <a:t>Right ventricle</a:t>
            </a:r>
          </a:p>
        </p:txBody>
      </p:sp>
      <p:sp>
        <p:nvSpPr>
          <p:cNvPr id="11" name="TextBox 10"/>
          <p:cNvSpPr txBox="1"/>
          <p:nvPr/>
        </p:nvSpPr>
        <p:spPr>
          <a:xfrm>
            <a:off x="4500081" y="5334000"/>
            <a:ext cx="1422971" cy="584775"/>
          </a:xfrm>
          <a:prstGeom prst="rect">
            <a:avLst/>
          </a:prstGeom>
          <a:noFill/>
        </p:spPr>
        <p:txBody>
          <a:bodyPr wrap="square" rtlCol="0">
            <a:spAutoFit/>
          </a:bodyPr>
          <a:lstStyle/>
          <a:p>
            <a:r>
              <a:rPr lang="en-US" sz="1600" b="1" dirty="0"/>
              <a:t>Pulmonary artery</a:t>
            </a:r>
          </a:p>
        </p:txBody>
      </p:sp>
      <p:pic>
        <p:nvPicPr>
          <p:cNvPr id="1026" name="Picture 2" descr="http://1to10reviews.files.wordpress.com/2007/05/headache_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039" y="5257799"/>
            <a:ext cx="1898856"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1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111616" y="710589"/>
            <a:ext cx="6670184" cy="2985433"/>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The conducting system of the heart transmits electrical stimuli to cardiac muscle in a systematic fashion to maximize directional pumping of blood.</a:t>
            </a:r>
          </a:p>
          <a:p>
            <a:endParaRPr lang="en-US" sz="800" b="1" dirty="0">
              <a:solidFill>
                <a:srgbClr val="684F00"/>
              </a:solidFill>
              <a:latin typeface="Times New Roman" pitchFamily="18" charset="0"/>
              <a:cs typeface="Times New Roman" pitchFamily="18" charset="0"/>
            </a:endParaRPr>
          </a:p>
          <a:p>
            <a:r>
              <a:rPr lang="en-US" b="1" dirty="0">
                <a:solidFill>
                  <a:srgbClr val="684F00"/>
                </a:solidFill>
                <a:latin typeface="Times New Roman" pitchFamily="18" charset="0"/>
                <a:cs typeface="Times New Roman" pitchFamily="18" charset="0"/>
              </a:rPr>
              <a:t>The stimulus is initiated by the </a:t>
            </a:r>
            <a:r>
              <a:rPr lang="en-US" b="1" dirty="0" err="1">
                <a:solidFill>
                  <a:srgbClr val="684F00"/>
                </a:solidFill>
                <a:latin typeface="Times New Roman" pitchFamily="18" charset="0"/>
                <a:cs typeface="Times New Roman" pitchFamily="18" charset="0"/>
              </a:rPr>
              <a:t>sinoatrial</a:t>
            </a:r>
            <a:r>
              <a:rPr lang="en-US" b="1" dirty="0">
                <a:solidFill>
                  <a:srgbClr val="684F00"/>
                </a:solidFill>
                <a:latin typeface="Times New Roman" pitchFamily="18" charset="0"/>
                <a:cs typeface="Times New Roman" pitchFamily="18" charset="0"/>
              </a:rPr>
              <a:t> (SA) node near the superior vena cava.  Because cardiac muscle cells are connected by gap junctions, the impulse spreads from the SA node through the atria toward the ventricles (purple wave in image to the right).  This causes a contraction wave that propels blood through the AV valves.  However, this impulse does not pass directly to the ventricles due to the presence of the fibrous tissue of the annulus.</a:t>
            </a:r>
          </a:p>
        </p:txBody>
      </p:sp>
      <p:sp>
        <p:nvSpPr>
          <p:cNvPr id="17" name="Rectangle 16"/>
          <p:cNvSpPr/>
          <p:nvPr/>
        </p:nvSpPr>
        <p:spPr>
          <a:xfrm>
            <a:off x="1918711" y="39469"/>
            <a:ext cx="5502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 conducting system</a:t>
            </a:r>
          </a:p>
        </p:txBody>
      </p:sp>
      <p:pic>
        <p:nvPicPr>
          <p:cNvPr id="12" name="Picture 3" descr="Slide12.JPG"/>
          <p:cNvPicPr>
            <a:picLocks noChangeAspect="1"/>
          </p:cNvPicPr>
          <p:nvPr/>
        </p:nvPicPr>
        <p:blipFill>
          <a:blip r:embed="rId2">
            <a:extLst>
              <a:ext uri="{28A0092B-C50C-407E-A947-70E740481C1C}">
                <a14:useLocalDpi xmlns:a14="http://schemas.microsoft.com/office/drawing/2010/main" val="0"/>
              </a:ext>
            </a:extLst>
          </a:blip>
          <a:srcRect r="59167"/>
          <a:stretch>
            <a:fillRect/>
          </a:stretch>
        </p:blipFill>
        <p:spPr bwMode="auto">
          <a:xfrm>
            <a:off x="0" y="3962400"/>
            <a:ext cx="2500463"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044" y="659177"/>
            <a:ext cx="2381955" cy="619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2500463" y="3784294"/>
            <a:ext cx="4281337" cy="2862322"/>
          </a:xfrm>
          <a:prstGeom prst="rect">
            <a:avLst/>
          </a:prstGeom>
          <a:solidFill>
            <a:schemeClr val="bg1"/>
          </a:solidFill>
          <a:ln w="9525">
            <a:noFill/>
            <a:miter lim="800000"/>
            <a:headEnd/>
            <a:tailEnd/>
          </a:ln>
        </p:spPr>
        <p:txBody>
          <a:bodyPr wrap="square">
            <a:spAutoFit/>
          </a:bodyPr>
          <a:lstStyle/>
          <a:p>
            <a:r>
              <a:rPr lang="en-US" b="1" dirty="0">
                <a:solidFill>
                  <a:srgbClr val="7E0000"/>
                </a:solidFill>
                <a:latin typeface="Times New Roman" pitchFamily="18" charset="0"/>
                <a:cs typeface="Times New Roman" pitchFamily="18" charset="0"/>
              </a:rPr>
              <a:t>Impulses reach the atrioventricular (AV) node, which passes the impulse through the annulus </a:t>
            </a:r>
            <a:r>
              <a:rPr lang="en-US" b="1" dirty="0" err="1">
                <a:solidFill>
                  <a:srgbClr val="7E0000"/>
                </a:solidFill>
                <a:latin typeface="Times New Roman" pitchFamily="18" charset="0"/>
                <a:cs typeface="Times New Roman" pitchFamily="18" charset="0"/>
              </a:rPr>
              <a:t>fibrosus</a:t>
            </a:r>
            <a:r>
              <a:rPr lang="en-US" b="1" dirty="0">
                <a:solidFill>
                  <a:srgbClr val="7E0000"/>
                </a:solidFill>
                <a:latin typeface="Times New Roman" pitchFamily="18" charset="0"/>
                <a:cs typeface="Times New Roman" pitchFamily="18" charset="0"/>
              </a:rPr>
              <a:t>, and down the ventricular septum via the AV bundle and bundle branches, and finally into the remainder of the ventricular wall via Purkinje fibers.  In this manner, ventricular contraction spreads as a wave from the apex toward the great arteries, propelling blood superiorly.</a:t>
            </a:r>
          </a:p>
        </p:txBody>
      </p:sp>
    </p:spTree>
    <p:extLst>
      <p:ext uri="{BB962C8B-B14F-4D97-AF65-F5344CB8AC3E}">
        <p14:creationId xmlns:p14="http://schemas.microsoft.com/office/powerpoint/2010/main" val="407763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0" y="457200"/>
            <a:ext cx="9144000" cy="1569660"/>
          </a:xfrm>
          <a:prstGeom prst="rect">
            <a:avLst/>
          </a:prstGeom>
          <a:noFill/>
          <a:ln w="9525">
            <a:noFill/>
            <a:miter lim="800000"/>
            <a:headEnd/>
            <a:tailEnd/>
          </a:ln>
          <a:effectLst/>
        </p:spPr>
        <p:txBody>
          <a:bodyPr>
            <a:spAutoFit/>
          </a:bodyPr>
          <a:lstStyle/>
          <a:p>
            <a:r>
              <a:rPr lang="en-US" sz="1600" b="1" dirty="0">
                <a:solidFill>
                  <a:srgbClr val="FF0000"/>
                </a:solidFill>
              </a:rPr>
              <a:t>Cardiac muscle </a:t>
            </a:r>
            <a:r>
              <a:rPr lang="en-US" sz="1600" b="1" dirty="0">
                <a:solidFill>
                  <a:srgbClr val="C00000"/>
                </a:solidFill>
              </a:rPr>
              <a:t>is composed of smaller, branched muscle cells, which are connected to each other by intercalated discs.  These intercalated disks, which are unique to cardiac muscle tissue, include adherent junctions for cell-cell strength, as well as gap junctions to allow electrical synchrony (so the cells contract at the same time).  Similar to skeletal muscle, cardiac muscle fibers are packed with myofibrils, which are in-register, and give the tissue a striated appearance.  Each cardiac muscle cell has a single nucleus that is centrally located.</a:t>
            </a:r>
            <a:endParaRPr lang="en-US" b="1" dirty="0">
              <a:solidFill>
                <a:srgbClr val="C00000"/>
              </a:solidFill>
            </a:endParaRPr>
          </a:p>
        </p:txBody>
      </p:sp>
      <p:pic>
        <p:nvPicPr>
          <p:cNvPr id="4" name="Picture 1" descr="Slide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73237"/>
            <a:ext cx="8839200" cy="364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sp>
        <p:nvSpPr>
          <p:cNvPr id="6" name="TextBox 5"/>
          <p:cNvSpPr txBox="1"/>
          <p:nvPr/>
        </p:nvSpPr>
        <p:spPr>
          <a:xfrm>
            <a:off x="44192" y="5671457"/>
            <a:ext cx="8838551" cy="738664"/>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When we say “smaller cells” for cardiac muscle, this is a comparison to skeletal muscle cells.  Turns out, cardiac muscle cells are quite large when compared to most other cells, including smooth muscle.  They just happen to be smaller than the very large skeletal muscle cells.  </a:t>
            </a:r>
          </a:p>
        </p:txBody>
      </p:sp>
    </p:spTree>
    <p:extLst>
      <p:ext uri="{BB962C8B-B14F-4D97-AF65-F5344CB8AC3E}">
        <p14:creationId xmlns:p14="http://schemas.microsoft.com/office/powerpoint/2010/main" val="2762069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83" y="727372"/>
            <a:ext cx="3345617" cy="1971524"/>
          </a:xfrm>
          <a:prstGeom prst="rect">
            <a:avLst/>
          </a:prstGeom>
        </p:spPr>
      </p:pic>
      <p:sp>
        <p:nvSpPr>
          <p:cNvPr id="7" name="TextBox 2"/>
          <p:cNvSpPr txBox="1">
            <a:spLocks noChangeArrowheads="1"/>
          </p:cNvSpPr>
          <p:nvPr/>
        </p:nvSpPr>
        <p:spPr bwMode="auto">
          <a:xfrm>
            <a:off x="3962400" y="701389"/>
            <a:ext cx="4953000" cy="1200329"/>
          </a:xfrm>
          <a:prstGeom prst="rect">
            <a:avLst/>
          </a:prstGeom>
          <a:solidFill>
            <a:schemeClr val="bg1"/>
          </a:solid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In this slide, don’t worry about orientation or chamber identification.  Suffice it to say that the region within the rectangle and shown below is part of the endocardium of a ventricle.</a:t>
            </a:r>
          </a:p>
        </p:txBody>
      </p:sp>
      <p:sp>
        <p:nvSpPr>
          <p:cNvPr id="19" name="Rectangle 18"/>
          <p:cNvSpPr/>
          <p:nvPr/>
        </p:nvSpPr>
        <p:spPr>
          <a:xfrm>
            <a:off x="1824891" y="1713134"/>
            <a:ext cx="431515" cy="2487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247915" y="1955927"/>
            <a:ext cx="900399" cy="4039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245489" y="1713053"/>
            <a:ext cx="6537938" cy="877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514" y="2590800"/>
            <a:ext cx="5987485" cy="4267200"/>
          </a:xfrm>
          <a:prstGeom prst="rect">
            <a:avLst/>
          </a:prstGeom>
        </p:spPr>
      </p:pic>
      <p:sp>
        <p:nvSpPr>
          <p:cNvPr id="14" name="Rectangle 13"/>
          <p:cNvSpPr/>
          <p:nvPr/>
        </p:nvSpPr>
        <p:spPr>
          <a:xfrm>
            <a:off x="1918711" y="39469"/>
            <a:ext cx="5502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 conducting system</a:t>
            </a:r>
          </a:p>
        </p:txBody>
      </p:sp>
      <p:sp>
        <p:nvSpPr>
          <p:cNvPr id="17" name="TextBox 2"/>
          <p:cNvSpPr txBox="1">
            <a:spLocks noChangeArrowheads="1"/>
          </p:cNvSpPr>
          <p:nvPr/>
        </p:nvSpPr>
        <p:spPr bwMode="auto">
          <a:xfrm>
            <a:off x="74773" y="3267627"/>
            <a:ext cx="2681967" cy="3139321"/>
          </a:xfrm>
          <a:prstGeom prst="rect">
            <a:avLst/>
          </a:prstGeom>
          <a:noFill/>
          <a:ln w="9525">
            <a:noFill/>
            <a:miter lim="800000"/>
            <a:headEnd/>
            <a:tailEnd/>
          </a:ln>
        </p:spPr>
        <p:txBody>
          <a:bodyPr wrap="square">
            <a:spAutoFit/>
          </a:bodyPr>
          <a:lstStyle/>
          <a:p>
            <a:r>
              <a:rPr lang="en-US" b="1" dirty="0">
                <a:solidFill>
                  <a:srgbClr val="684F00"/>
                </a:solidFill>
                <a:latin typeface="Times New Roman" pitchFamily="18" charset="0"/>
                <a:cs typeface="Times New Roman" pitchFamily="18" charset="0"/>
              </a:rPr>
              <a:t>The cells in the outlined region are </a:t>
            </a:r>
            <a:r>
              <a:rPr lang="en-US" b="1" dirty="0">
                <a:solidFill>
                  <a:srgbClr val="A47D00"/>
                </a:solidFill>
                <a:latin typeface="Times New Roman" pitchFamily="18" charset="0"/>
                <a:cs typeface="Times New Roman" pitchFamily="18" charset="0"/>
              </a:rPr>
              <a:t>Purkinje fibers</a:t>
            </a:r>
            <a:r>
              <a:rPr lang="en-US" b="1" dirty="0">
                <a:solidFill>
                  <a:srgbClr val="684F00"/>
                </a:solidFill>
                <a:latin typeface="Times New Roman" pitchFamily="18" charset="0"/>
                <a:cs typeface="Times New Roman" pitchFamily="18" charset="0"/>
              </a:rPr>
              <a:t>, modified cardiac muscle cells.  They are easily identified because they have striations, and the cytoplasm near the nucleus contains glycogen, which washes away during tissue preparation.</a:t>
            </a:r>
          </a:p>
        </p:txBody>
      </p:sp>
      <p:sp>
        <p:nvSpPr>
          <p:cNvPr id="9" name="Freeform 8"/>
          <p:cNvSpPr/>
          <p:nvPr/>
        </p:nvSpPr>
        <p:spPr>
          <a:xfrm>
            <a:off x="3519769" y="2528711"/>
            <a:ext cx="5263657" cy="4301067"/>
          </a:xfrm>
          <a:custGeom>
            <a:avLst/>
            <a:gdLst>
              <a:gd name="connsiteX0" fmla="*/ 1266720 w 5263657"/>
              <a:gd name="connsiteY0" fmla="*/ 214489 h 4301067"/>
              <a:gd name="connsiteX1" fmla="*/ 1221564 w 5263657"/>
              <a:gd name="connsiteY1" fmla="*/ 158045 h 4301067"/>
              <a:gd name="connsiteX2" fmla="*/ 1165120 w 5263657"/>
              <a:gd name="connsiteY2" fmla="*/ 90311 h 4301067"/>
              <a:gd name="connsiteX3" fmla="*/ 1063520 w 5263657"/>
              <a:gd name="connsiteY3" fmla="*/ 45156 h 4301067"/>
              <a:gd name="connsiteX4" fmla="*/ 1029653 w 5263657"/>
              <a:gd name="connsiteY4" fmla="*/ 33867 h 4301067"/>
              <a:gd name="connsiteX5" fmla="*/ 995787 w 5263657"/>
              <a:gd name="connsiteY5" fmla="*/ 22578 h 4301067"/>
              <a:gd name="connsiteX6" fmla="*/ 702275 w 5263657"/>
              <a:gd name="connsiteY6" fmla="*/ 0 h 4301067"/>
              <a:gd name="connsiteX7" fmla="*/ 149120 w 5263657"/>
              <a:gd name="connsiteY7" fmla="*/ 33867 h 4301067"/>
              <a:gd name="connsiteX8" fmla="*/ 24942 w 5263657"/>
              <a:gd name="connsiteY8" fmla="*/ 79022 h 4301067"/>
              <a:gd name="connsiteX9" fmla="*/ 2364 w 5263657"/>
              <a:gd name="connsiteY9" fmla="*/ 146756 h 4301067"/>
              <a:gd name="connsiteX10" fmla="*/ 24942 w 5263657"/>
              <a:gd name="connsiteY10" fmla="*/ 519289 h 4301067"/>
              <a:gd name="connsiteX11" fmla="*/ 36231 w 5263657"/>
              <a:gd name="connsiteY11" fmla="*/ 598311 h 4301067"/>
              <a:gd name="connsiteX12" fmla="*/ 70098 w 5263657"/>
              <a:gd name="connsiteY12" fmla="*/ 666045 h 4301067"/>
              <a:gd name="connsiteX13" fmla="*/ 81387 w 5263657"/>
              <a:gd name="connsiteY13" fmla="*/ 699911 h 4301067"/>
              <a:gd name="connsiteX14" fmla="*/ 103964 w 5263657"/>
              <a:gd name="connsiteY14" fmla="*/ 733778 h 4301067"/>
              <a:gd name="connsiteX15" fmla="*/ 137831 w 5263657"/>
              <a:gd name="connsiteY15" fmla="*/ 790222 h 4301067"/>
              <a:gd name="connsiteX16" fmla="*/ 171698 w 5263657"/>
              <a:gd name="connsiteY16" fmla="*/ 824089 h 4301067"/>
              <a:gd name="connsiteX17" fmla="*/ 262009 w 5263657"/>
              <a:gd name="connsiteY17" fmla="*/ 914400 h 4301067"/>
              <a:gd name="connsiteX18" fmla="*/ 284587 w 5263657"/>
              <a:gd name="connsiteY18" fmla="*/ 970845 h 4301067"/>
              <a:gd name="connsiteX19" fmla="*/ 352320 w 5263657"/>
              <a:gd name="connsiteY19" fmla="*/ 1038578 h 4301067"/>
              <a:gd name="connsiteX20" fmla="*/ 420053 w 5263657"/>
              <a:gd name="connsiteY20" fmla="*/ 1117600 h 4301067"/>
              <a:gd name="connsiteX21" fmla="*/ 476498 w 5263657"/>
              <a:gd name="connsiteY21" fmla="*/ 1196622 h 4301067"/>
              <a:gd name="connsiteX22" fmla="*/ 510364 w 5263657"/>
              <a:gd name="connsiteY22" fmla="*/ 1219200 h 4301067"/>
              <a:gd name="connsiteX23" fmla="*/ 578098 w 5263657"/>
              <a:gd name="connsiteY23" fmla="*/ 1309511 h 4301067"/>
              <a:gd name="connsiteX24" fmla="*/ 634542 w 5263657"/>
              <a:gd name="connsiteY24" fmla="*/ 1377245 h 4301067"/>
              <a:gd name="connsiteX25" fmla="*/ 668409 w 5263657"/>
              <a:gd name="connsiteY25" fmla="*/ 1411111 h 4301067"/>
              <a:gd name="connsiteX26" fmla="*/ 690987 w 5263657"/>
              <a:gd name="connsiteY26" fmla="*/ 1444978 h 4301067"/>
              <a:gd name="connsiteX27" fmla="*/ 815164 w 5263657"/>
              <a:gd name="connsiteY27" fmla="*/ 1557867 h 4301067"/>
              <a:gd name="connsiteX28" fmla="*/ 882898 w 5263657"/>
              <a:gd name="connsiteY28" fmla="*/ 1625600 h 4301067"/>
              <a:gd name="connsiteX29" fmla="*/ 928053 w 5263657"/>
              <a:gd name="connsiteY29" fmla="*/ 1659467 h 4301067"/>
              <a:gd name="connsiteX30" fmla="*/ 995787 w 5263657"/>
              <a:gd name="connsiteY30" fmla="*/ 1704622 h 4301067"/>
              <a:gd name="connsiteX31" fmla="*/ 1018364 w 5263657"/>
              <a:gd name="connsiteY31" fmla="*/ 1738489 h 4301067"/>
              <a:gd name="connsiteX32" fmla="*/ 1052231 w 5263657"/>
              <a:gd name="connsiteY32" fmla="*/ 1749778 h 4301067"/>
              <a:gd name="connsiteX33" fmla="*/ 1165120 w 5263657"/>
              <a:gd name="connsiteY33" fmla="*/ 1806222 h 4301067"/>
              <a:gd name="connsiteX34" fmla="*/ 1232853 w 5263657"/>
              <a:gd name="connsiteY34" fmla="*/ 1851378 h 4301067"/>
              <a:gd name="connsiteX35" fmla="*/ 1300587 w 5263657"/>
              <a:gd name="connsiteY35" fmla="*/ 1885245 h 4301067"/>
              <a:gd name="connsiteX36" fmla="*/ 1345742 w 5263657"/>
              <a:gd name="connsiteY36" fmla="*/ 1907822 h 4301067"/>
              <a:gd name="connsiteX37" fmla="*/ 1503787 w 5263657"/>
              <a:gd name="connsiteY37" fmla="*/ 2020711 h 4301067"/>
              <a:gd name="connsiteX38" fmla="*/ 1548942 w 5263657"/>
              <a:gd name="connsiteY38" fmla="*/ 2054578 h 4301067"/>
              <a:gd name="connsiteX39" fmla="*/ 1752142 w 5263657"/>
              <a:gd name="connsiteY39" fmla="*/ 2190045 h 4301067"/>
              <a:gd name="connsiteX40" fmla="*/ 1819875 w 5263657"/>
              <a:gd name="connsiteY40" fmla="*/ 2223911 h 4301067"/>
              <a:gd name="connsiteX41" fmla="*/ 1898898 w 5263657"/>
              <a:gd name="connsiteY41" fmla="*/ 2269067 h 4301067"/>
              <a:gd name="connsiteX42" fmla="*/ 1932764 w 5263657"/>
              <a:gd name="connsiteY42" fmla="*/ 2291645 h 4301067"/>
              <a:gd name="connsiteX43" fmla="*/ 2034364 w 5263657"/>
              <a:gd name="connsiteY43" fmla="*/ 2336800 h 4301067"/>
              <a:gd name="connsiteX44" fmla="*/ 2068231 w 5263657"/>
              <a:gd name="connsiteY44" fmla="*/ 2359378 h 4301067"/>
              <a:gd name="connsiteX45" fmla="*/ 2158542 w 5263657"/>
              <a:gd name="connsiteY45" fmla="*/ 2427111 h 4301067"/>
              <a:gd name="connsiteX46" fmla="*/ 2192409 w 5263657"/>
              <a:gd name="connsiteY46" fmla="*/ 2449689 h 4301067"/>
              <a:gd name="connsiteX47" fmla="*/ 2226275 w 5263657"/>
              <a:gd name="connsiteY47" fmla="*/ 2483556 h 4301067"/>
              <a:gd name="connsiteX48" fmla="*/ 2350453 w 5263657"/>
              <a:gd name="connsiteY48" fmla="*/ 2562578 h 4301067"/>
              <a:gd name="connsiteX49" fmla="*/ 2418187 w 5263657"/>
              <a:gd name="connsiteY49" fmla="*/ 2607733 h 4301067"/>
              <a:gd name="connsiteX50" fmla="*/ 2474631 w 5263657"/>
              <a:gd name="connsiteY50" fmla="*/ 2664178 h 4301067"/>
              <a:gd name="connsiteX51" fmla="*/ 2508498 w 5263657"/>
              <a:gd name="connsiteY51" fmla="*/ 2698045 h 4301067"/>
              <a:gd name="connsiteX52" fmla="*/ 2531075 w 5263657"/>
              <a:gd name="connsiteY52" fmla="*/ 2731911 h 4301067"/>
              <a:gd name="connsiteX53" fmla="*/ 2564942 w 5263657"/>
              <a:gd name="connsiteY53" fmla="*/ 2777067 h 4301067"/>
              <a:gd name="connsiteX54" fmla="*/ 2587520 w 5263657"/>
              <a:gd name="connsiteY54" fmla="*/ 2822222 h 4301067"/>
              <a:gd name="connsiteX55" fmla="*/ 2621387 w 5263657"/>
              <a:gd name="connsiteY55" fmla="*/ 2867378 h 4301067"/>
              <a:gd name="connsiteX56" fmla="*/ 2643964 w 5263657"/>
              <a:gd name="connsiteY56" fmla="*/ 2912533 h 4301067"/>
              <a:gd name="connsiteX57" fmla="*/ 2677831 w 5263657"/>
              <a:gd name="connsiteY57" fmla="*/ 2946400 h 4301067"/>
              <a:gd name="connsiteX58" fmla="*/ 2722987 w 5263657"/>
              <a:gd name="connsiteY58" fmla="*/ 3014133 h 4301067"/>
              <a:gd name="connsiteX59" fmla="*/ 2734275 w 5263657"/>
              <a:gd name="connsiteY59" fmla="*/ 3048000 h 4301067"/>
              <a:gd name="connsiteX60" fmla="*/ 2790720 w 5263657"/>
              <a:gd name="connsiteY60" fmla="*/ 3127022 h 4301067"/>
              <a:gd name="connsiteX61" fmla="*/ 2869742 w 5263657"/>
              <a:gd name="connsiteY61" fmla="*/ 3228622 h 4301067"/>
              <a:gd name="connsiteX62" fmla="*/ 2926187 w 5263657"/>
              <a:gd name="connsiteY62" fmla="*/ 3285067 h 4301067"/>
              <a:gd name="connsiteX63" fmla="*/ 2948764 w 5263657"/>
              <a:gd name="connsiteY63" fmla="*/ 3318933 h 4301067"/>
              <a:gd name="connsiteX64" fmla="*/ 2982631 w 5263657"/>
              <a:gd name="connsiteY64" fmla="*/ 3341511 h 4301067"/>
              <a:gd name="connsiteX65" fmla="*/ 2993920 w 5263657"/>
              <a:gd name="connsiteY65" fmla="*/ 3375378 h 4301067"/>
              <a:gd name="connsiteX66" fmla="*/ 3050364 w 5263657"/>
              <a:gd name="connsiteY66" fmla="*/ 3443111 h 4301067"/>
              <a:gd name="connsiteX67" fmla="*/ 3129387 w 5263657"/>
              <a:gd name="connsiteY67" fmla="*/ 3533422 h 4301067"/>
              <a:gd name="connsiteX68" fmla="*/ 3174542 w 5263657"/>
              <a:gd name="connsiteY68" fmla="*/ 3601156 h 4301067"/>
              <a:gd name="connsiteX69" fmla="*/ 3242275 w 5263657"/>
              <a:gd name="connsiteY69" fmla="*/ 3668889 h 4301067"/>
              <a:gd name="connsiteX70" fmla="*/ 3264853 w 5263657"/>
              <a:gd name="connsiteY70" fmla="*/ 3702756 h 4301067"/>
              <a:gd name="connsiteX71" fmla="*/ 3276142 w 5263657"/>
              <a:gd name="connsiteY71" fmla="*/ 3736622 h 4301067"/>
              <a:gd name="connsiteX72" fmla="*/ 3355164 w 5263657"/>
              <a:gd name="connsiteY72" fmla="*/ 3838222 h 4301067"/>
              <a:gd name="connsiteX73" fmla="*/ 3400320 w 5263657"/>
              <a:gd name="connsiteY73" fmla="*/ 3905956 h 4301067"/>
              <a:gd name="connsiteX74" fmla="*/ 3411609 w 5263657"/>
              <a:gd name="connsiteY74" fmla="*/ 3939822 h 4301067"/>
              <a:gd name="connsiteX75" fmla="*/ 3445475 w 5263657"/>
              <a:gd name="connsiteY75" fmla="*/ 3973689 h 4301067"/>
              <a:gd name="connsiteX76" fmla="*/ 3468053 w 5263657"/>
              <a:gd name="connsiteY76" fmla="*/ 4007556 h 4301067"/>
              <a:gd name="connsiteX77" fmla="*/ 3547075 w 5263657"/>
              <a:gd name="connsiteY77" fmla="*/ 4075289 h 4301067"/>
              <a:gd name="connsiteX78" fmla="*/ 3614809 w 5263657"/>
              <a:gd name="connsiteY78" fmla="*/ 4120445 h 4301067"/>
              <a:gd name="connsiteX79" fmla="*/ 3648675 w 5263657"/>
              <a:gd name="connsiteY79" fmla="*/ 4143022 h 4301067"/>
              <a:gd name="connsiteX80" fmla="*/ 3682542 w 5263657"/>
              <a:gd name="connsiteY80" fmla="*/ 4165600 h 4301067"/>
              <a:gd name="connsiteX81" fmla="*/ 3693831 w 5263657"/>
              <a:gd name="connsiteY81" fmla="*/ 4199467 h 4301067"/>
              <a:gd name="connsiteX82" fmla="*/ 3727698 w 5263657"/>
              <a:gd name="connsiteY82" fmla="*/ 4222045 h 4301067"/>
              <a:gd name="connsiteX83" fmla="*/ 3806720 w 5263657"/>
              <a:gd name="connsiteY83" fmla="*/ 4267200 h 4301067"/>
              <a:gd name="connsiteX84" fmla="*/ 3840587 w 5263657"/>
              <a:gd name="connsiteY84" fmla="*/ 4289778 h 4301067"/>
              <a:gd name="connsiteX85" fmla="*/ 3897031 w 5263657"/>
              <a:gd name="connsiteY85" fmla="*/ 4301067 h 4301067"/>
              <a:gd name="connsiteX86" fmla="*/ 4732409 w 5263657"/>
              <a:gd name="connsiteY86" fmla="*/ 4289778 h 4301067"/>
              <a:gd name="connsiteX87" fmla="*/ 5048498 w 5263657"/>
              <a:gd name="connsiteY87" fmla="*/ 4267200 h 4301067"/>
              <a:gd name="connsiteX88" fmla="*/ 5082364 w 5263657"/>
              <a:gd name="connsiteY88" fmla="*/ 4244622 h 4301067"/>
              <a:gd name="connsiteX89" fmla="*/ 5127520 w 5263657"/>
              <a:gd name="connsiteY89" fmla="*/ 4222045 h 4301067"/>
              <a:gd name="connsiteX90" fmla="*/ 5150098 w 5263657"/>
              <a:gd name="connsiteY90" fmla="*/ 4188178 h 4301067"/>
              <a:gd name="connsiteX91" fmla="*/ 5183964 w 5263657"/>
              <a:gd name="connsiteY91" fmla="*/ 4154311 h 4301067"/>
              <a:gd name="connsiteX92" fmla="*/ 5240409 w 5263657"/>
              <a:gd name="connsiteY92" fmla="*/ 4075289 h 4301067"/>
              <a:gd name="connsiteX93" fmla="*/ 5251698 w 5263657"/>
              <a:gd name="connsiteY93" fmla="*/ 4030133 h 4301067"/>
              <a:gd name="connsiteX94" fmla="*/ 5262987 w 5263657"/>
              <a:gd name="connsiteY94" fmla="*/ 3996267 h 4301067"/>
              <a:gd name="connsiteX95" fmla="*/ 5240409 w 5263657"/>
              <a:gd name="connsiteY95" fmla="*/ 3770489 h 4301067"/>
              <a:gd name="connsiteX96" fmla="*/ 5217831 w 5263657"/>
              <a:gd name="connsiteY96" fmla="*/ 3691467 h 4301067"/>
              <a:gd name="connsiteX97" fmla="*/ 5183964 w 5263657"/>
              <a:gd name="connsiteY97" fmla="*/ 3668889 h 4301067"/>
              <a:gd name="connsiteX98" fmla="*/ 5138809 w 5263657"/>
              <a:gd name="connsiteY98" fmla="*/ 3601156 h 4301067"/>
              <a:gd name="connsiteX99" fmla="*/ 5104942 w 5263657"/>
              <a:gd name="connsiteY99" fmla="*/ 3556000 h 4301067"/>
              <a:gd name="connsiteX100" fmla="*/ 5025920 w 5263657"/>
              <a:gd name="connsiteY100" fmla="*/ 3488267 h 4301067"/>
              <a:gd name="connsiteX101" fmla="*/ 4969475 w 5263657"/>
              <a:gd name="connsiteY101" fmla="*/ 3431822 h 4301067"/>
              <a:gd name="connsiteX102" fmla="*/ 4913031 w 5263657"/>
              <a:gd name="connsiteY102" fmla="*/ 3375378 h 4301067"/>
              <a:gd name="connsiteX103" fmla="*/ 4822720 w 5263657"/>
              <a:gd name="connsiteY103" fmla="*/ 3307645 h 4301067"/>
              <a:gd name="connsiteX104" fmla="*/ 4811431 w 5263657"/>
              <a:gd name="connsiteY104" fmla="*/ 3273778 h 4301067"/>
              <a:gd name="connsiteX105" fmla="*/ 4788853 w 5263657"/>
              <a:gd name="connsiteY105" fmla="*/ 3239911 h 4301067"/>
              <a:gd name="connsiteX106" fmla="*/ 4653387 w 5263657"/>
              <a:gd name="connsiteY106" fmla="*/ 3115733 h 4301067"/>
              <a:gd name="connsiteX107" fmla="*/ 4585653 w 5263657"/>
              <a:gd name="connsiteY107" fmla="*/ 3070578 h 4301067"/>
              <a:gd name="connsiteX108" fmla="*/ 4551787 w 5263657"/>
              <a:gd name="connsiteY108" fmla="*/ 3048000 h 4301067"/>
              <a:gd name="connsiteX109" fmla="*/ 4484053 w 5263657"/>
              <a:gd name="connsiteY109" fmla="*/ 2991556 h 4301067"/>
              <a:gd name="connsiteX110" fmla="*/ 4450187 w 5263657"/>
              <a:gd name="connsiteY110" fmla="*/ 2946400 h 4301067"/>
              <a:gd name="connsiteX111" fmla="*/ 4416320 w 5263657"/>
              <a:gd name="connsiteY111" fmla="*/ 2923822 h 4301067"/>
              <a:gd name="connsiteX112" fmla="*/ 4405031 w 5263657"/>
              <a:gd name="connsiteY112" fmla="*/ 2889956 h 4301067"/>
              <a:gd name="connsiteX113" fmla="*/ 4348587 w 5263657"/>
              <a:gd name="connsiteY113" fmla="*/ 2856089 h 4301067"/>
              <a:gd name="connsiteX114" fmla="*/ 4292142 w 5263657"/>
              <a:gd name="connsiteY114" fmla="*/ 2765778 h 4301067"/>
              <a:gd name="connsiteX115" fmla="*/ 4258275 w 5263657"/>
              <a:gd name="connsiteY115" fmla="*/ 2743200 h 4301067"/>
              <a:gd name="connsiteX116" fmla="*/ 4224409 w 5263657"/>
              <a:gd name="connsiteY116" fmla="*/ 2709333 h 4301067"/>
              <a:gd name="connsiteX117" fmla="*/ 4156675 w 5263657"/>
              <a:gd name="connsiteY117" fmla="*/ 2664178 h 4301067"/>
              <a:gd name="connsiteX118" fmla="*/ 4122809 w 5263657"/>
              <a:gd name="connsiteY118" fmla="*/ 2641600 h 4301067"/>
              <a:gd name="connsiteX119" fmla="*/ 4032498 w 5263657"/>
              <a:gd name="connsiteY119" fmla="*/ 2562578 h 4301067"/>
              <a:gd name="connsiteX120" fmla="*/ 3964764 w 5263657"/>
              <a:gd name="connsiteY120" fmla="*/ 2517422 h 4301067"/>
              <a:gd name="connsiteX121" fmla="*/ 3885742 w 5263657"/>
              <a:gd name="connsiteY121" fmla="*/ 2449689 h 4301067"/>
              <a:gd name="connsiteX122" fmla="*/ 3818009 w 5263657"/>
              <a:gd name="connsiteY122" fmla="*/ 2404533 h 4301067"/>
              <a:gd name="connsiteX123" fmla="*/ 3705120 w 5263657"/>
              <a:gd name="connsiteY123" fmla="*/ 2314222 h 4301067"/>
              <a:gd name="connsiteX124" fmla="*/ 3671253 w 5263657"/>
              <a:gd name="connsiteY124" fmla="*/ 2280356 h 4301067"/>
              <a:gd name="connsiteX125" fmla="*/ 3603520 w 5263657"/>
              <a:gd name="connsiteY125" fmla="*/ 2235200 h 4301067"/>
              <a:gd name="connsiteX126" fmla="*/ 3535787 w 5263657"/>
              <a:gd name="connsiteY126" fmla="*/ 2190045 h 4301067"/>
              <a:gd name="connsiteX127" fmla="*/ 3513209 w 5263657"/>
              <a:gd name="connsiteY127" fmla="*/ 2156178 h 4301067"/>
              <a:gd name="connsiteX128" fmla="*/ 3422898 w 5263657"/>
              <a:gd name="connsiteY128" fmla="*/ 2065867 h 4301067"/>
              <a:gd name="connsiteX129" fmla="*/ 3400320 w 5263657"/>
              <a:gd name="connsiteY129" fmla="*/ 2020711 h 4301067"/>
              <a:gd name="connsiteX130" fmla="*/ 3343875 w 5263657"/>
              <a:gd name="connsiteY130" fmla="*/ 1952978 h 4301067"/>
              <a:gd name="connsiteX131" fmla="*/ 3310009 w 5263657"/>
              <a:gd name="connsiteY131" fmla="*/ 1919111 h 4301067"/>
              <a:gd name="connsiteX132" fmla="*/ 3264853 w 5263657"/>
              <a:gd name="connsiteY132" fmla="*/ 1851378 h 4301067"/>
              <a:gd name="connsiteX133" fmla="*/ 3219698 w 5263657"/>
              <a:gd name="connsiteY133" fmla="*/ 1794933 h 4301067"/>
              <a:gd name="connsiteX134" fmla="*/ 3163253 w 5263657"/>
              <a:gd name="connsiteY134" fmla="*/ 1704622 h 4301067"/>
              <a:gd name="connsiteX135" fmla="*/ 3129387 w 5263657"/>
              <a:gd name="connsiteY135" fmla="*/ 1625600 h 4301067"/>
              <a:gd name="connsiteX136" fmla="*/ 3095520 w 5263657"/>
              <a:gd name="connsiteY136" fmla="*/ 1591733 h 4301067"/>
              <a:gd name="connsiteX137" fmla="*/ 3050364 w 5263657"/>
              <a:gd name="connsiteY137" fmla="*/ 1524000 h 4301067"/>
              <a:gd name="connsiteX138" fmla="*/ 2982631 w 5263657"/>
              <a:gd name="connsiteY138" fmla="*/ 1456267 h 4301067"/>
              <a:gd name="connsiteX139" fmla="*/ 2926187 w 5263657"/>
              <a:gd name="connsiteY139" fmla="*/ 1399822 h 4301067"/>
              <a:gd name="connsiteX140" fmla="*/ 2881031 w 5263657"/>
              <a:gd name="connsiteY140" fmla="*/ 1332089 h 4301067"/>
              <a:gd name="connsiteX141" fmla="*/ 2802009 w 5263657"/>
              <a:gd name="connsiteY141" fmla="*/ 1286933 h 4301067"/>
              <a:gd name="connsiteX142" fmla="*/ 2745564 w 5263657"/>
              <a:gd name="connsiteY142" fmla="*/ 1241778 h 4301067"/>
              <a:gd name="connsiteX143" fmla="*/ 2722987 w 5263657"/>
              <a:gd name="connsiteY143" fmla="*/ 1207911 h 4301067"/>
              <a:gd name="connsiteX144" fmla="*/ 2655253 w 5263657"/>
              <a:gd name="connsiteY144" fmla="*/ 1162756 h 4301067"/>
              <a:gd name="connsiteX145" fmla="*/ 2621387 w 5263657"/>
              <a:gd name="connsiteY145" fmla="*/ 1128889 h 4301067"/>
              <a:gd name="connsiteX146" fmla="*/ 2531075 w 5263657"/>
              <a:gd name="connsiteY146" fmla="*/ 1072445 h 4301067"/>
              <a:gd name="connsiteX147" fmla="*/ 2508498 w 5263657"/>
              <a:gd name="connsiteY147" fmla="*/ 1038578 h 4301067"/>
              <a:gd name="connsiteX148" fmla="*/ 2463342 w 5263657"/>
              <a:gd name="connsiteY148" fmla="*/ 1016000 h 4301067"/>
              <a:gd name="connsiteX149" fmla="*/ 2418187 w 5263657"/>
              <a:gd name="connsiteY149" fmla="*/ 982133 h 4301067"/>
              <a:gd name="connsiteX150" fmla="*/ 2294009 w 5263657"/>
              <a:gd name="connsiteY150" fmla="*/ 880533 h 4301067"/>
              <a:gd name="connsiteX151" fmla="*/ 2226275 w 5263657"/>
              <a:gd name="connsiteY151" fmla="*/ 835378 h 4301067"/>
              <a:gd name="connsiteX152" fmla="*/ 2113387 w 5263657"/>
              <a:gd name="connsiteY152" fmla="*/ 767645 h 4301067"/>
              <a:gd name="connsiteX153" fmla="*/ 2102098 w 5263657"/>
              <a:gd name="connsiteY153" fmla="*/ 733778 h 4301067"/>
              <a:gd name="connsiteX154" fmla="*/ 1966631 w 5263657"/>
              <a:gd name="connsiteY154" fmla="*/ 620889 h 4301067"/>
              <a:gd name="connsiteX155" fmla="*/ 1932764 w 5263657"/>
              <a:gd name="connsiteY155" fmla="*/ 598311 h 4301067"/>
              <a:gd name="connsiteX156" fmla="*/ 1898898 w 5263657"/>
              <a:gd name="connsiteY156" fmla="*/ 587022 h 4301067"/>
              <a:gd name="connsiteX157" fmla="*/ 1831164 w 5263657"/>
              <a:gd name="connsiteY157" fmla="*/ 530578 h 4301067"/>
              <a:gd name="connsiteX158" fmla="*/ 1797298 w 5263657"/>
              <a:gd name="connsiteY158" fmla="*/ 519289 h 4301067"/>
              <a:gd name="connsiteX159" fmla="*/ 1684409 w 5263657"/>
              <a:gd name="connsiteY159" fmla="*/ 462845 h 4301067"/>
              <a:gd name="connsiteX160" fmla="*/ 1639253 w 5263657"/>
              <a:gd name="connsiteY160" fmla="*/ 440267 h 4301067"/>
              <a:gd name="connsiteX161" fmla="*/ 1605387 w 5263657"/>
              <a:gd name="connsiteY161" fmla="*/ 417689 h 4301067"/>
              <a:gd name="connsiteX162" fmla="*/ 1526364 w 5263657"/>
              <a:gd name="connsiteY162" fmla="*/ 406400 h 4301067"/>
              <a:gd name="connsiteX163" fmla="*/ 1458631 w 5263657"/>
              <a:gd name="connsiteY163" fmla="*/ 383822 h 4301067"/>
              <a:gd name="connsiteX164" fmla="*/ 1390898 w 5263657"/>
              <a:gd name="connsiteY164" fmla="*/ 316089 h 4301067"/>
              <a:gd name="connsiteX165" fmla="*/ 1334453 w 5263657"/>
              <a:gd name="connsiteY165" fmla="*/ 259645 h 4301067"/>
              <a:gd name="connsiteX166" fmla="*/ 1311875 w 5263657"/>
              <a:gd name="connsiteY166" fmla="*/ 225778 h 4301067"/>
              <a:gd name="connsiteX167" fmla="*/ 1266720 w 5263657"/>
              <a:gd name="connsiteY167" fmla="*/ 214489 h 430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263657" h="4301067">
                <a:moveTo>
                  <a:pt x="1266720" y="214489"/>
                </a:moveTo>
                <a:cubicBezTo>
                  <a:pt x="1251668" y="203200"/>
                  <a:pt x="1236021" y="177321"/>
                  <a:pt x="1221564" y="158045"/>
                </a:cubicBezTo>
                <a:cubicBezTo>
                  <a:pt x="1191961" y="118575"/>
                  <a:pt x="1206427" y="124734"/>
                  <a:pt x="1165120" y="90311"/>
                </a:cubicBezTo>
                <a:cubicBezTo>
                  <a:pt x="1129340" y="60495"/>
                  <a:pt x="1112746" y="61564"/>
                  <a:pt x="1063520" y="45156"/>
                </a:cubicBezTo>
                <a:lnTo>
                  <a:pt x="1029653" y="33867"/>
                </a:lnTo>
                <a:cubicBezTo>
                  <a:pt x="1018364" y="30104"/>
                  <a:pt x="1007524" y="24534"/>
                  <a:pt x="995787" y="22578"/>
                </a:cubicBezTo>
                <a:cubicBezTo>
                  <a:pt x="853725" y="-1099"/>
                  <a:pt x="950914" y="12432"/>
                  <a:pt x="702275" y="0"/>
                </a:cubicBezTo>
                <a:cubicBezTo>
                  <a:pt x="461725" y="6330"/>
                  <a:pt x="346243" y="-12515"/>
                  <a:pt x="149120" y="33867"/>
                </a:cubicBezTo>
                <a:cubicBezTo>
                  <a:pt x="113931" y="42147"/>
                  <a:pt x="59405" y="65237"/>
                  <a:pt x="24942" y="79022"/>
                </a:cubicBezTo>
                <a:cubicBezTo>
                  <a:pt x="17416" y="101600"/>
                  <a:pt x="1571" y="122970"/>
                  <a:pt x="2364" y="146756"/>
                </a:cubicBezTo>
                <a:cubicBezTo>
                  <a:pt x="14049" y="497315"/>
                  <a:pt x="-22065" y="378267"/>
                  <a:pt x="24942" y="519289"/>
                </a:cubicBezTo>
                <a:cubicBezTo>
                  <a:pt x="28705" y="545630"/>
                  <a:pt x="31013" y="572220"/>
                  <a:pt x="36231" y="598311"/>
                </a:cubicBezTo>
                <a:cubicBezTo>
                  <a:pt x="45689" y="645602"/>
                  <a:pt x="47898" y="621647"/>
                  <a:pt x="70098" y="666045"/>
                </a:cubicBezTo>
                <a:cubicBezTo>
                  <a:pt x="75420" y="676688"/>
                  <a:pt x="76066" y="689268"/>
                  <a:pt x="81387" y="699911"/>
                </a:cubicBezTo>
                <a:cubicBezTo>
                  <a:pt x="87455" y="712046"/>
                  <a:pt x="96773" y="722273"/>
                  <a:pt x="103964" y="733778"/>
                </a:cubicBezTo>
                <a:cubicBezTo>
                  <a:pt x="115593" y="752384"/>
                  <a:pt x="124666" y="772669"/>
                  <a:pt x="137831" y="790222"/>
                </a:cubicBezTo>
                <a:cubicBezTo>
                  <a:pt x="147410" y="802994"/>
                  <a:pt x="161308" y="811967"/>
                  <a:pt x="171698" y="824089"/>
                </a:cubicBezTo>
                <a:cubicBezTo>
                  <a:pt x="241986" y="906093"/>
                  <a:pt x="162742" y="834988"/>
                  <a:pt x="262009" y="914400"/>
                </a:cubicBezTo>
                <a:cubicBezTo>
                  <a:pt x="269535" y="933215"/>
                  <a:pt x="272668" y="954456"/>
                  <a:pt x="284587" y="970845"/>
                </a:cubicBezTo>
                <a:cubicBezTo>
                  <a:pt x="303367" y="996668"/>
                  <a:pt x="333162" y="1013034"/>
                  <a:pt x="352320" y="1038578"/>
                </a:cubicBezTo>
                <a:cubicBezTo>
                  <a:pt x="395766" y="1096505"/>
                  <a:pt x="372883" y="1070429"/>
                  <a:pt x="420053" y="1117600"/>
                </a:cubicBezTo>
                <a:cubicBezTo>
                  <a:pt x="436077" y="1165673"/>
                  <a:pt x="426498" y="1153765"/>
                  <a:pt x="476498" y="1196622"/>
                </a:cubicBezTo>
                <a:cubicBezTo>
                  <a:pt x="486799" y="1205452"/>
                  <a:pt x="501288" y="1209115"/>
                  <a:pt x="510364" y="1219200"/>
                </a:cubicBezTo>
                <a:cubicBezTo>
                  <a:pt x="535537" y="1247170"/>
                  <a:pt x="551490" y="1282902"/>
                  <a:pt x="578098" y="1309511"/>
                </a:cubicBezTo>
                <a:cubicBezTo>
                  <a:pt x="677055" y="1408471"/>
                  <a:pt x="555944" y="1282929"/>
                  <a:pt x="634542" y="1377245"/>
                </a:cubicBezTo>
                <a:cubicBezTo>
                  <a:pt x="644763" y="1389509"/>
                  <a:pt x="658188" y="1398847"/>
                  <a:pt x="668409" y="1411111"/>
                </a:cubicBezTo>
                <a:cubicBezTo>
                  <a:pt x="677095" y="1421534"/>
                  <a:pt x="681973" y="1434837"/>
                  <a:pt x="690987" y="1444978"/>
                </a:cubicBezTo>
                <a:cubicBezTo>
                  <a:pt x="781158" y="1546421"/>
                  <a:pt x="729712" y="1480183"/>
                  <a:pt x="815164" y="1557867"/>
                </a:cubicBezTo>
                <a:cubicBezTo>
                  <a:pt x="838790" y="1579345"/>
                  <a:pt x="859165" y="1604240"/>
                  <a:pt x="882898" y="1625600"/>
                </a:cubicBezTo>
                <a:cubicBezTo>
                  <a:pt x="896883" y="1638186"/>
                  <a:pt x="913768" y="1647223"/>
                  <a:pt x="928053" y="1659467"/>
                </a:cubicBezTo>
                <a:cubicBezTo>
                  <a:pt x="981864" y="1705590"/>
                  <a:pt x="938181" y="1685420"/>
                  <a:pt x="995787" y="1704622"/>
                </a:cubicBezTo>
                <a:cubicBezTo>
                  <a:pt x="1003313" y="1715911"/>
                  <a:pt x="1007770" y="1730013"/>
                  <a:pt x="1018364" y="1738489"/>
                </a:cubicBezTo>
                <a:cubicBezTo>
                  <a:pt x="1027656" y="1745923"/>
                  <a:pt x="1041427" y="1744791"/>
                  <a:pt x="1052231" y="1749778"/>
                </a:cubicBezTo>
                <a:cubicBezTo>
                  <a:pt x="1090430" y="1767408"/>
                  <a:pt x="1130115" y="1782885"/>
                  <a:pt x="1165120" y="1806222"/>
                </a:cubicBezTo>
                <a:cubicBezTo>
                  <a:pt x="1187698" y="1821274"/>
                  <a:pt x="1207110" y="1842797"/>
                  <a:pt x="1232853" y="1851378"/>
                </a:cubicBezTo>
                <a:cubicBezTo>
                  <a:pt x="1294948" y="1872076"/>
                  <a:pt x="1239310" y="1850230"/>
                  <a:pt x="1300587" y="1885245"/>
                </a:cubicBezTo>
                <a:cubicBezTo>
                  <a:pt x="1315198" y="1893594"/>
                  <a:pt x="1331740" y="1898487"/>
                  <a:pt x="1345742" y="1907822"/>
                </a:cubicBezTo>
                <a:cubicBezTo>
                  <a:pt x="1399610" y="1943734"/>
                  <a:pt x="1451303" y="1982806"/>
                  <a:pt x="1503787" y="2020711"/>
                </a:cubicBezTo>
                <a:cubicBezTo>
                  <a:pt x="1519040" y="2031727"/>
                  <a:pt x="1533287" y="2044141"/>
                  <a:pt x="1548942" y="2054578"/>
                </a:cubicBezTo>
                <a:cubicBezTo>
                  <a:pt x="1616675" y="2099734"/>
                  <a:pt x="1683110" y="2146900"/>
                  <a:pt x="1752142" y="2190045"/>
                </a:cubicBezTo>
                <a:cubicBezTo>
                  <a:pt x="1773548" y="2203424"/>
                  <a:pt x="1797650" y="2211944"/>
                  <a:pt x="1819875" y="2223911"/>
                </a:cubicBezTo>
                <a:cubicBezTo>
                  <a:pt x="1846587" y="2238294"/>
                  <a:pt x="1872883" y="2253458"/>
                  <a:pt x="1898898" y="2269067"/>
                </a:cubicBezTo>
                <a:cubicBezTo>
                  <a:pt x="1910532" y="2276047"/>
                  <a:pt x="1920984" y="2284914"/>
                  <a:pt x="1932764" y="2291645"/>
                </a:cubicBezTo>
                <a:cubicBezTo>
                  <a:pt x="2016541" y="2339517"/>
                  <a:pt x="1937614" y="2288425"/>
                  <a:pt x="2034364" y="2336800"/>
                </a:cubicBezTo>
                <a:cubicBezTo>
                  <a:pt x="2046499" y="2342868"/>
                  <a:pt x="2057258" y="2351398"/>
                  <a:pt x="2068231" y="2359378"/>
                </a:cubicBezTo>
                <a:cubicBezTo>
                  <a:pt x="2098663" y="2381511"/>
                  <a:pt x="2127232" y="2406238"/>
                  <a:pt x="2158542" y="2427111"/>
                </a:cubicBezTo>
                <a:cubicBezTo>
                  <a:pt x="2169831" y="2434637"/>
                  <a:pt x="2181986" y="2441003"/>
                  <a:pt x="2192409" y="2449689"/>
                </a:cubicBezTo>
                <a:cubicBezTo>
                  <a:pt x="2204673" y="2459910"/>
                  <a:pt x="2213284" y="2474277"/>
                  <a:pt x="2226275" y="2483556"/>
                </a:cubicBezTo>
                <a:cubicBezTo>
                  <a:pt x="2266199" y="2512073"/>
                  <a:pt x="2315760" y="2527885"/>
                  <a:pt x="2350453" y="2562578"/>
                </a:cubicBezTo>
                <a:cubicBezTo>
                  <a:pt x="2392734" y="2604859"/>
                  <a:pt x="2369174" y="2591397"/>
                  <a:pt x="2418187" y="2607733"/>
                </a:cubicBezTo>
                <a:cubicBezTo>
                  <a:pt x="2480276" y="2649127"/>
                  <a:pt x="2427593" y="2607733"/>
                  <a:pt x="2474631" y="2664178"/>
                </a:cubicBezTo>
                <a:cubicBezTo>
                  <a:pt x="2484852" y="2676443"/>
                  <a:pt x="2498277" y="2685780"/>
                  <a:pt x="2508498" y="2698045"/>
                </a:cubicBezTo>
                <a:cubicBezTo>
                  <a:pt x="2517184" y="2708468"/>
                  <a:pt x="2523189" y="2720871"/>
                  <a:pt x="2531075" y="2731911"/>
                </a:cubicBezTo>
                <a:cubicBezTo>
                  <a:pt x="2542011" y="2747221"/>
                  <a:pt x="2554970" y="2761112"/>
                  <a:pt x="2564942" y="2777067"/>
                </a:cubicBezTo>
                <a:cubicBezTo>
                  <a:pt x="2573861" y="2791337"/>
                  <a:pt x="2578601" y="2807952"/>
                  <a:pt x="2587520" y="2822222"/>
                </a:cubicBezTo>
                <a:cubicBezTo>
                  <a:pt x="2597492" y="2838177"/>
                  <a:pt x="2611415" y="2851423"/>
                  <a:pt x="2621387" y="2867378"/>
                </a:cubicBezTo>
                <a:cubicBezTo>
                  <a:pt x="2630306" y="2881648"/>
                  <a:pt x="2634183" y="2898839"/>
                  <a:pt x="2643964" y="2912533"/>
                </a:cubicBezTo>
                <a:cubicBezTo>
                  <a:pt x="2653243" y="2925524"/>
                  <a:pt x="2668029" y="2933798"/>
                  <a:pt x="2677831" y="2946400"/>
                </a:cubicBezTo>
                <a:cubicBezTo>
                  <a:pt x="2694490" y="2967819"/>
                  <a:pt x="2722987" y="3014133"/>
                  <a:pt x="2722987" y="3014133"/>
                </a:cubicBezTo>
                <a:cubicBezTo>
                  <a:pt x="2726750" y="3025422"/>
                  <a:pt x="2728953" y="3037357"/>
                  <a:pt x="2734275" y="3048000"/>
                </a:cubicBezTo>
                <a:cubicBezTo>
                  <a:pt x="2744373" y="3068196"/>
                  <a:pt x="2780491" y="3111679"/>
                  <a:pt x="2790720" y="3127022"/>
                </a:cubicBezTo>
                <a:cubicBezTo>
                  <a:pt x="2889223" y="3274775"/>
                  <a:pt x="2756992" y="3097080"/>
                  <a:pt x="2869742" y="3228622"/>
                </a:cubicBezTo>
                <a:cubicBezTo>
                  <a:pt x="2919915" y="3287157"/>
                  <a:pt x="2860962" y="3241584"/>
                  <a:pt x="2926187" y="3285067"/>
                </a:cubicBezTo>
                <a:cubicBezTo>
                  <a:pt x="2933713" y="3296356"/>
                  <a:pt x="2939171" y="3309340"/>
                  <a:pt x="2948764" y="3318933"/>
                </a:cubicBezTo>
                <a:cubicBezTo>
                  <a:pt x="2958358" y="3328527"/>
                  <a:pt x="2974155" y="3330916"/>
                  <a:pt x="2982631" y="3341511"/>
                </a:cubicBezTo>
                <a:cubicBezTo>
                  <a:pt x="2990065" y="3350803"/>
                  <a:pt x="2988598" y="3364735"/>
                  <a:pt x="2993920" y="3375378"/>
                </a:cubicBezTo>
                <a:cubicBezTo>
                  <a:pt x="3018124" y="3423786"/>
                  <a:pt x="3015411" y="3398171"/>
                  <a:pt x="3050364" y="3443111"/>
                </a:cubicBezTo>
                <a:cubicBezTo>
                  <a:pt x="3121281" y="3534290"/>
                  <a:pt x="3063824" y="3489716"/>
                  <a:pt x="3129387" y="3533422"/>
                </a:cubicBezTo>
                <a:cubicBezTo>
                  <a:pt x="3144439" y="3556000"/>
                  <a:pt x="3155355" y="3581969"/>
                  <a:pt x="3174542" y="3601156"/>
                </a:cubicBezTo>
                <a:cubicBezTo>
                  <a:pt x="3197120" y="3623734"/>
                  <a:pt x="3224564" y="3642322"/>
                  <a:pt x="3242275" y="3668889"/>
                </a:cubicBezTo>
                <a:cubicBezTo>
                  <a:pt x="3249801" y="3680178"/>
                  <a:pt x="3258785" y="3690621"/>
                  <a:pt x="3264853" y="3702756"/>
                </a:cubicBezTo>
                <a:cubicBezTo>
                  <a:pt x="3270175" y="3713399"/>
                  <a:pt x="3270363" y="3726220"/>
                  <a:pt x="3276142" y="3736622"/>
                </a:cubicBezTo>
                <a:cubicBezTo>
                  <a:pt x="3348748" y="3867312"/>
                  <a:pt x="3291171" y="3755945"/>
                  <a:pt x="3355164" y="3838222"/>
                </a:cubicBezTo>
                <a:cubicBezTo>
                  <a:pt x="3371823" y="3859641"/>
                  <a:pt x="3391739" y="3880213"/>
                  <a:pt x="3400320" y="3905956"/>
                </a:cubicBezTo>
                <a:cubicBezTo>
                  <a:pt x="3404083" y="3917245"/>
                  <a:pt x="3405008" y="3929921"/>
                  <a:pt x="3411609" y="3939822"/>
                </a:cubicBezTo>
                <a:cubicBezTo>
                  <a:pt x="3420465" y="3953106"/>
                  <a:pt x="3435255" y="3961424"/>
                  <a:pt x="3445475" y="3973689"/>
                </a:cubicBezTo>
                <a:cubicBezTo>
                  <a:pt x="3454161" y="3984112"/>
                  <a:pt x="3459367" y="3997133"/>
                  <a:pt x="3468053" y="4007556"/>
                </a:cubicBezTo>
                <a:cubicBezTo>
                  <a:pt x="3491437" y="4035617"/>
                  <a:pt x="3517182" y="4054363"/>
                  <a:pt x="3547075" y="4075289"/>
                </a:cubicBezTo>
                <a:cubicBezTo>
                  <a:pt x="3569305" y="4090850"/>
                  <a:pt x="3592231" y="4105393"/>
                  <a:pt x="3614809" y="4120445"/>
                </a:cubicBezTo>
                <a:lnTo>
                  <a:pt x="3648675" y="4143022"/>
                </a:lnTo>
                <a:lnTo>
                  <a:pt x="3682542" y="4165600"/>
                </a:lnTo>
                <a:cubicBezTo>
                  <a:pt x="3686305" y="4176889"/>
                  <a:pt x="3686397" y="4190175"/>
                  <a:pt x="3693831" y="4199467"/>
                </a:cubicBezTo>
                <a:cubicBezTo>
                  <a:pt x="3702307" y="4210062"/>
                  <a:pt x="3716657" y="4214159"/>
                  <a:pt x="3727698" y="4222045"/>
                </a:cubicBezTo>
                <a:cubicBezTo>
                  <a:pt x="3855083" y="4313034"/>
                  <a:pt x="3709017" y="4218348"/>
                  <a:pt x="3806720" y="4267200"/>
                </a:cubicBezTo>
                <a:cubicBezTo>
                  <a:pt x="3818855" y="4273268"/>
                  <a:pt x="3827883" y="4285014"/>
                  <a:pt x="3840587" y="4289778"/>
                </a:cubicBezTo>
                <a:cubicBezTo>
                  <a:pt x="3858553" y="4296515"/>
                  <a:pt x="3878216" y="4297304"/>
                  <a:pt x="3897031" y="4301067"/>
                </a:cubicBezTo>
                <a:lnTo>
                  <a:pt x="4732409" y="4289778"/>
                </a:lnTo>
                <a:cubicBezTo>
                  <a:pt x="4837995" y="4286673"/>
                  <a:pt x="5048498" y="4267200"/>
                  <a:pt x="5048498" y="4267200"/>
                </a:cubicBezTo>
                <a:cubicBezTo>
                  <a:pt x="5059787" y="4259674"/>
                  <a:pt x="5070584" y="4251353"/>
                  <a:pt x="5082364" y="4244622"/>
                </a:cubicBezTo>
                <a:cubicBezTo>
                  <a:pt x="5096975" y="4236273"/>
                  <a:pt x="5114592" y="4232818"/>
                  <a:pt x="5127520" y="4222045"/>
                </a:cubicBezTo>
                <a:cubicBezTo>
                  <a:pt x="5137943" y="4213359"/>
                  <a:pt x="5141412" y="4198601"/>
                  <a:pt x="5150098" y="4188178"/>
                </a:cubicBezTo>
                <a:cubicBezTo>
                  <a:pt x="5160318" y="4175913"/>
                  <a:pt x="5173574" y="4166432"/>
                  <a:pt x="5183964" y="4154311"/>
                </a:cubicBezTo>
                <a:cubicBezTo>
                  <a:pt x="5204972" y="4129802"/>
                  <a:pt x="5222538" y="4102096"/>
                  <a:pt x="5240409" y="4075289"/>
                </a:cubicBezTo>
                <a:cubicBezTo>
                  <a:pt x="5244172" y="4060237"/>
                  <a:pt x="5247436" y="4045051"/>
                  <a:pt x="5251698" y="4030133"/>
                </a:cubicBezTo>
                <a:cubicBezTo>
                  <a:pt x="5254967" y="4018692"/>
                  <a:pt x="5262987" y="4008166"/>
                  <a:pt x="5262987" y="3996267"/>
                </a:cubicBezTo>
                <a:cubicBezTo>
                  <a:pt x="5262987" y="3749475"/>
                  <a:pt x="5269736" y="3873134"/>
                  <a:pt x="5240409" y="3770489"/>
                </a:cubicBezTo>
                <a:cubicBezTo>
                  <a:pt x="5239507" y="3767334"/>
                  <a:pt x="5223846" y="3698986"/>
                  <a:pt x="5217831" y="3691467"/>
                </a:cubicBezTo>
                <a:cubicBezTo>
                  <a:pt x="5209355" y="3680872"/>
                  <a:pt x="5195253" y="3676415"/>
                  <a:pt x="5183964" y="3668889"/>
                </a:cubicBezTo>
                <a:cubicBezTo>
                  <a:pt x="5164762" y="3611282"/>
                  <a:pt x="5184933" y="3654968"/>
                  <a:pt x="5138809" y="3601156"/>
                </a:cubicBezTo>
                <a:cubicBezTo>
                  <a:pt x="5126564" y="3586871"/>
                  <a:pt x="5117332" y="3570160"/>
                  <a:pt x="5104942" y="3556000"/>
                </a:cubicBezTo>
                <a:cubicBezTo>
                  <a:pt x="5066618" y="3512201"/>
                  <a:pt x="5067029" y="3515673"/>
                  <a:pt x="5025920" y="3488267"/>
                </a:cubicBezTo>
                <a:cubicBezTo>
                  <a:pt x="4965712" y="3397955"/>
                  <a:pt x="5044735" y="3507082"/>
                  <a:pt x="4969475" y="3431822"/>
                </a:cubicBezTo>
                <a:cubicBezTo>
                  <a:pt x="4894216" y="3356563"/>
                  <a:pt x="5003345" y="3435587"/>
                  <a:pt x="4913031" y="3375378"/>
                </a:cubicBezTo>
                <a:cubicBezTo>
                  <a:pt x="4852601" y="3284734"/>
                  <a:pt x="4946960" y="3414136"/>
                  <a:pt x="4822720" y="3307645"/>
                </a:cubicBezTo>
                <a:cubicBezTo>
                  <a:pt x="4813685" y="3299901"/>
                  <a:pt x="4816753" y="3284421"/>
                  <a:pt x="4811431" y="3273778"/>
                </a:cubicBezTo>
                <a:cubicBezTo>
                  <a:pt x="4805363" y="3261643"/>
                  <a:pt x="4797980" y="3249950"/>
                  <a:pt x="4788853" y="3239911"/>
                </a:cubicBezTo>
                <a:cubicBezTo>
                  <a:pt x="4733555" y="3179083"/>
                  <a:pt x="4711247" y="3156235"/>
                  <a:pt x="4653387" y="3115733"/>
                </a:cubicBezTo>
                <a:cubicBezTo>
                  <a:pt x="4631157" y="3100172"/>
                  <a:pt x="4608231" y="3085630"/>
                  <a:pt x="4585653" y="3070578"/>
                </a:cubicBezTo>
                <a:cubicBezTo>
                  <a:pt x="4574364" y="3063052"/>
                  <a:pt x="4559928" y="3058854"/>
                  <a:pt x="4551787" y="3048000"/>
                </a:cubicBezTo>
                <a:cubicBezTo>
                  <a:pt x="4510780" y="2993325"/>
                  <a:pt x="4535769" y="3008795"/>
                  <a:pt x="4484053" y="2991556"/>
                </a:cubicBezTo>
                <a:cubicBezTo>
                  <a:pt x="4472764" y="2976504"/>
                  <a:pt x="4463491" y="2959704"/>
                  <a:pt x="4450187" y="2946400"/>
                </a:cubicBezTo>
                <a:cubicBezTo>
                  <a:pt x="4440593" y="2936806"/>
                  <a:pt x="4424796" y="2934417"/>
                  <a:pt x="4416320" y="2923822"/>
                </a:cubicBezTo>
                <a:cubicBezTo>
                  <a:pt x="4408886" y="2914530"/>
                  <a:pt x="4413445" y="2898370"/>
                  <a:pt x="4405031" y="2889956"/>
                </a:cubicBezTo>
                <a:cubicBezTo>
                  <a:pt x="4389516" y="2874441"/>
                  <a:pt x="4367402" y="2867378"/>
                  <a:pt x="4348587" y="2856089"/>
                </a:cubicBezTo>
                <a:cubicBezTo>
                  <a:pt x="4329772" y="2825985"/>
                  <a:pt x="4314319" y="2793499"/>
                  <a:pt x="4292142" y="2765778"/>
                </a:cubicBezTo>
                <a:cubicBezTo>
                  <a:pt x="4283666" y="2755183"/>
                  <a:pt x="4268698" y="2751886"/>
                  <a:pt x="4258275" y="2743200"/>
                </a:cubicBezTo>
                <a:cubicBezTo>
                  <a:pt x="4246011" y="2732979"/>
                  <a:pt x="4237011" y="2719134"/>
                  <a:pt x="4224409" y="2709333"/>
                </a:cubicBezTo>
                <a:cubicBezTo>
                  <a:pt x="4202990" y="2692674"/>
                  <a:pt x="4179253" y="2679230"/>
                  <a:pt x="4156675" y="2664178"/>
                </a:cubicBezTo>
                <a:cubicBezTo>
                  <a:pt x="4145386" y="2656652"/>
                  <a:pt x="4132403" y="2651194"/>
                  <a:pt x="4122809" y="2641600"/>
                </a:cubicBezTo>
                <a:cubicBezTo>
                  <a:pt x="4084080" y="2602871"/>
                  <a:pt x="4083033" y="2599331"/>
                  <a:pt x="4032498" y="2562578"/>
                </a:cubicBezTo>
                <a:cubicBezTo>
                  <a:pt x="4010553" y="2546618"/>
                  <a:pt x="3983952" y="2536610"/>
                  <a:pt x="3964764" y="2517422"/>
                </a:cubicBezTo>
                <a:cubicBezTo>
                  <a:pt x="3880730" y="2433388"/>
                  <a:pt x="3987115" y="2536581"/>
                  <a:pt x="3885742" y="2449689"/>
                </a:cubicBezTo>
                <a:cubicBezTo>
                  <a:pt x="3831929" y="2403564"/>
                  <a:pt x="3875616" y="2423736"/>
                  <a:pt x="3818009" y="2404533"/>
                </a:cubicBezTo>
                <a:cubicBezTo>
                  <a:pt x="3730573" y="2317097"/>
                  <a:pt x="3774327" y="2337291"/>
                  <a:pt x="3705120" y="2314222"/>
                </a:cubicBezTo>
                <a:cubicBezTo>
                  <a:pt x="3693831" y="2302933"/>
                  <a:pt x="3683855" y="2290157"/>
                  <a:pt x="3671253" y="2280356"/>
                </a:cubicBezTo>
                <a:cubicBezTo>
                  <a:pt x="3649834" y="2263697"/>
                  <a:pt x="3622707" y="2254387"/>
                  <a:pt x="3603520" y="2235200"/>
                </a:cubicBezTo>
                <a:cubicBezTo>
                  <a:pt x="3561239" y="2192919"/>
                  <a:pt x="3584799" y="2206381"/>
                  <a:pt x="3535787" y="2190045"/>
                </a:cubicBezTo>
                <a:cubicBezTo>
                  <a:pt x="3528261" y="2178756"/>
                  <a:pt x="3522336" y="2166217"/>
                  <a:pt x="3513209" y="2156178"/>
                </a:cubicBezTo>
                <a:cubicBezTo>
                  <a:pt x="3484571" y="2124677"/>
                  <a:pt x="3441937" y="2103945"/>
                  <a:pt x="3422898" y="2065867"/>
                </a:cubicBezTo>
                <a:cubicBezTo>
                  <a:pt x="3415372" y="2050815"/>
                  <a:pt x="3409971" y="2034498"/>
                  <a:pt x="3400320" y="2020711"/>
                </a:cubicBezTo>
                <a:cubicBezTo>
                  <a:pt x="3383466" y="1996634"/>
                  <a:pt x="3363400" y="1974944"/>
                  <a:pt x="3343875" y="1952978"/>
                </a:cubicBezTo>
                <a:cubicBezTo>
                  <a:pt x="3333269" y="1941046"/>
                  <a:pt x="3319810" y="1931713"/>
                  <a:pt x="3310009" y="1919111"/>
                </a:cubicBezTo>
                <a:cubicBezTo>
                  <a:pt x="3293350" y="1897692"/>
                  <a:pt x="3281804" y="1872567"/>
                  <a:pt x="3264853" y="1851378"/>
                </a:cubicBezTo>
                <a:lnTo>
                  <a:pt x="3219698" y="1794933"/>
                </a:lnTo>
                <a:cubicBezTo>
                  <a:pt x="3194296" y="1718731"/>
                  <a:pt x="3228990" y="1809800"/>
                  <a:pt x="3163253" y="1704622"/>
                </a:cubicBezTo>
                <a:cubicBezTo>
                  <a:pt x="3089547" y="1586694"/>
                  <a:pt x="3238031" y="1777705"/>
                  <a:pt x="3129387" y="1625600"/>
                </a:cubicBezTo>
                <a:cubicBezTo>
                  <a:pt x="3120108" y="1612609"/>
                  <a:pt x="3105322" y="1604335"/>
                  <a:pt x="3095520" y="1591733"/>
                </a:cubicBezTo>
                <a:cubicBezTo>
                  <a:pt x="3078861" y="1570314"/>
                  <a:pt x="3069551" y="1543187"/>
                  <a:pt x="3050364" y="1524000"/>
                </a:cubicBezTo>
                <a:cubicBezTo>
                  <a:pt x="3027786" y="1501422"/>
                  <a:pt x="3000342" y="1482834"/>
                  <a:pt x="2982631" y="1456267"/>
                </a:cubicBezTo>
                <a:cubicBezTo>
                  <a:pt x="2952527" y="1411111"/>
                  <a:pt x="2971342" y="1429926"/>
                  <a:pt x="2926187" y="1399822"/>
                </a:cubicBezTo>
                <a:cubicBezTo>
                  <a:pt x="2911135" y="1377244"/>
                  <a:pt x="2905301" y="1344224"/>
                  <a:pt x="2881031" y="1332089"/>
                </a:cubicBezTo>
                <a:cubicBezTo>
                  <a:pt x="2823740" y="1303443"/>
                  <a:pt x="2849877" y="1318846"/>
                  <a:pt x="2802009" y="1286933"/>
                </a:cubicBezTo>
                <a:cubicBezTo>
                  <a:pt x="2737300" y="1189873"/>
                  <a:pt x="2823465" y="1304100"/>
                  <a:pt x="2745564" y="1241778"/>
                </a:cubicBezTo>
                <a:cubicBezTo>
                  <a:pt x="2734970" y="1233302"/>
                  <a:pt x="2731673" y="1218334"/>
                  <a:pt x="2722987" y="1207911"/>
                </a:cubicBezTo>
                <a:cubicBezTo>
                  <a:pt x="2690464" y="1168884"/>
                  <a:pt x="2696992" y="1176669"/>
                  <a:pt x="2655253" y="1162756"/>
                </a:cubicBezTo>
                <a:cubicBezTo>
                  <a:pt x="2643964" y="1151467"/>
                  <a:pt x="2633651" y="1139110"/>
                  <a:pt x="2621387" y="1128889"/>
                </a:cubicBezTo>
                <a:cubicBezTo>
                  <a:pt x="2606493" y="1116477"/>
                  <a:pt x="2538947" y="1077168"/>
                  <a:pt x="2531075" y="1072445"/>
                </a:cubicBezTo>
                <a:cubicBezTo>
                  <a:pt x="2523549" y="1061156"/>
                  <a:pt x="2518921" y="1047264"/>
                  <a:pt x="2508498" y="1038578"/>
                </a:cubicBezTo>
                <a:cubicBezTo>
                  <a:pt x="2495570" y="1027804"/>
                  <a:pt x="2477613" y="1024919"/>
                  <a:pt x="2463342" y="1016000"/>
                </a:cubicBezTo>
                <a:cubicBezTo>
                  <a:pt x="2447387" y="1006028"/>
                  <a:pt x="2432472" y="994377"/>
                  <a:pt x="2418187" y="982133"/>
                </a:cubicBezTo>
                <a:cubicBezTo>
                  <a:pt x="2331504" y="907834"/>
                  <a:pt x="2458863" y="990433"/>
                  <a:pt x="2294009" y="880533"/>
                </a:cubicBezTo>
                <a:cubicBezTo>
                  <a:pt x="2271431" y="865481"/>
                  <a:pt x="2247464" y="852329"/>
                  <a:pt x="2226275" y="835378"/>
                </a:cubicBezTo>
                <a:cubicBezTo>
                  <a:pt x="2154008" y="777563"/>
                  <a:pt x="2192202" y="799170"/>
                  <a:pt x="2113387" y="767645"/>
                </a:cubicBezTo>
                <a:cubicBezTo>
                  <a:pt x="2109624" y="756356"/>
                  <a:pt x="2109404" y="743171"/>
                  <a:pt x="2102098" y="733778"/>
                </a:cubicBezTo>
                <a:cubicBezTo>
                  <a:pt x="2055296" y="673605"/>
                  <a:pt x="2026836" y="661026"/>
                  <a:pt x="1966631" y="620889"/>
                </a:cubicBezTo>
                <a:cubicBezTo>
                  <a:pt x="1955342" y="613363"/>
                  <a:pt x="1945635" y="602602"/>
                  <a:pt x="1932764" y="598311"/>
                </a:cubicBezTo>
                <a:cubicBezTo>
                  <a:pt x="1921475" y="594548"/>
                  <a:pt x="1909541" y="592343"/>
                  <a:pt x="1898898" y="587022"/>
                </a:cubicBezTo>
                <a:cubicBezTo>
                  <a:pt x="1825029" y="550088"/>
                  <a:pt x="1906064" y="580512"/>
                  <a:pt x="1831164" y="530578"/>
                </a:cubicBezTo>
                <a:cubicBezTo>
                  <a:pt x="1821263" y="523977"/>
                  <a:pt x="1807700" y="525068"/>
                  <a:pt x="1797298" y="519289"/>
                </a:cubicBezTo>
                <a:cubicBezTo>
                  <a:pt x="1687334" y="458197"/>
                  <a:pt x="1772654" y="484905"/>
                  <a:pt x="1684409" y="462845"/>
                </a:cubicBezTo>
                <a:cubicBezTo>
                  <a:pt x="1669357" y="455319"/>
                  <a:pt x="1653864" y="448616"/>
                  <a:pt x="1639253" y="440267"/>
                </a:cubicBezTo>
                <a:cubicBezTo>
                  <a:pt x="1627473" y="433536"/>
                  <a:pt x="1618382" y="421588"/>
                  <a:pt x="1605387" y="417689"/>
                </a:cubicBezTo>
                <a:cubicBezTo>
                  <a:pt x="1579901" y="410043"/>
                  <a:pt x="1552705" y="410163"/>
                  <a:pt x="1526364" y="406400"/>
                </a:cubicBezTo>
                <a:cubicBezTo>
                  <a:pt x="1503786" y="398874"/>
                  <a:pt x="1475459" y="400650"/>
                  <a:pt x="1458631" y="383822"/>
                </a:cubicBezTo>
                <a:cubicBezTo>
                  <a:pt x="1436053" y="361244"/>
                  <a:pt x="1408609" y="342656"/>
                  <a:pt x="1390898" y="316089"/>
                </a:cubicBezTo>
                <a:cubicBezTo>
                  <a:pt x="1360794" y="270933"/>
                  <a:pt x="1379609" y="289748"/>
                  <a:pt x="1334453" y="259645"/>
                </a:cubicBezTo>
                <a:cubicBezTo>
                  <a:pt x="1326927" y="248356"/>
                  <a:pt x="1322470" y="234254"/>
                  <a:pt x="1311875" y="225778"/>
                </a:cubicBezTo>
                <a:cubicBezTo>
                  <a:pt x="1302583" y="218344"/>
                  <a:pt x="1281772" y="225778"/>
                  <a:pt x="1266720" y="214489"/>
                </a:cubicBezTo>
                <a:close/>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27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137954"/>
            <a:ext cx="4572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Purkinje fibers – SL64</a:t>
            </a:r>
            <a:endParaRPr lang="en-US" dirty="0">
              <a:latin typeface="Calibri" pitchFamily="34" charset="0"/>
            </a:endParaRPr>
          </a:p>
        </p:txBody>
      </p:sp>
      <p:sp>
        <p:nvSpPr>
          <p:cNvPr id="37891" name="TextBox 4"/>
          <p:cNvSpPr txBox="1">
            <a:spLocks noChangeArrowheads="1"/>
          </p:cNvSpPr>
          <p:nvPr/>
        </p:nvSpPr>
        <p:spPr bwMode="auto">
          <a:xfrm>
            <a:off x="909320" y="5638800"/>
            <a:ext cx="7772400"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Purkinje fibers</a:t>
            </a:r>
          </a:p>
        </p:txBody>
      </p:sp>
      <p:sp>
        <p:nvSpPr>
          <p:cNvPr id="5" name="Rectangle 4"/>
          <p:cNvSpPr/>
          <p:nvPr/>
        </p:nvSpPr>
        <p:spPr>
          <a:xfrm>
            <a:off x="1918711" y="39469"/>
            <a:ext cx="5502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A47D00"/>
                </a:solidFill>
                <a:effectLst>
                  <a:reflection blurRad="12700" stA="50000" endPos="50000" dist="5000" dir="5400000" sy="-100000" rotWithShape="0"/>
                </a:effectLst>
                <a:latin typeface="+mn-lt"/>
              </a:rPr>
              <a:t>Heart – conducting system</a:t>
            </a:r>
          </a:p>
        </p:txBody>
      </p:sp>
    </p:spTree>
    <p:extLst>
      <p:ext uri="{BB962C8B-B14F-4D97-AF65-F5344CB8AC3E}">
        <p14:creationId xmlns:p14="http://schemas.microsoft.com/office/powerpoint/2010/main" val="2552583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89892"/>
            <a:ext cx="8610600" cy="3170099"/>
          </a:xfrm>
          <a:prstGeom prst="rect">
            <a:avLst/>
          </a:prstGeom>
          <a:noFill/>
          <a:ln w="9525">
            <a:noFill/>
            <a:miter lim="800000"/>
            <a:headEnd/>
            <a:tailEnd/>
          </a:ln>
        </p:spPr>
        <p:txBody>
          <a:bodyPr>
            <a:spAutoFit/>
          </a:bodyPr>
          <a:lstStyle/>
          <a:p>
            <a:pPr>
              <a:tabLst>
                <a:tab pos="457200" algn="l"/>
              </a:tabLst>
            </a:pPr>
            <a:r>
              <a:rPr lang="en-US" sz="1400"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1400" b="1" dirty="0">
              <a:solidFill>
                <a:srgbClr val="002060"/>
              </a:solidFill>
            </a:endParaRPr>
          </a:p>
          <a:p>
            <a:pPr>
              <a:tabLst>
                <a:tab pos="457200" algn="l"/>
              </a:tabLst>
            </a:pPr>
            <a:r>
              <a:rPr lang="en-US" sz="8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35000" lvl="2" indent="-177800">
              <a:buFont typeface="Arial" pitchFamily="34" charset="0"/>
              <a:buChar char="•"/>
            </a:pPr>
            <a:endParaRPr lang="en-US" sz="800" dirty="0">
              <a:solidFill>
                <a:srgbClr val="002060"/>
              </a:solidFill>
              <a:latin typeface="Georgia" pitchFamily="18" charset="0"/>
            </a:endParaRPr>
          </a:p>
          <a:p>
            <a:pPr marL="635000" lvl="2" indent="-177800">
              <a:buFont typeface="Arial" pitchFamily="34" charset="0"/>
              <a:buChar char="•"/>
            </a:pPr>
            <a:r>
              <a:rPr lang="en-US" sz="1200" dirty="0">
                <a:solidFill>
                  <a:srgbClr val="002060"/>
                </a:solidFill>
                <a:latin typeface="Georgia" pitchFamily="18" charset="0"/>
              </a:rPr>
              <a:t>Cardiac muscle tissue</a:t>
            </a:r>
          </a:p>
          <a:p>
            <a:pPr marL="635000" lvl="2" indent="-177800">
              <a:buFont typeface="Arial" pitchFamily="34" charset="0"/>
              <a:buChar char="•"/>
            </a:pPr>
            <a:r>
              <a:rPr lang="en-US" sz="1200" dirty="0">
                <a:solidFill>
                  <a:srgbClr val="002060"/>
                </a:solidFill>
                <a:latin typeface="Georgia" pitchFamily="18" charset="0"/>
              </a:rPr>
              <a:t>Layers</a:t>
            </a:r>
          </a:p>
          <a:p>
            <a:pPr marL="1092200" lvl="3" indent="-177800">
              <a:buFont typeface="Arial" pitchFamily="34" charset="0"/>
              <a:buChar char="•"/>
            </a:pPr>
            <a:r>
              <a:rPr lang="en-US" sz="1200" dirty="0">
                <a:solidFill>
                  <a:srgbClr val="002060"/>
                </a:solidFill>
                <a:latin typeface="Georgia" pitchFamily="18" charset="0"/>
              </a:rPr>
              <a:t>Endocardium</a:t>
            </a:r>
          </a:p>
          <a:p>
            <a:pPr marL="1092200" lvl="3" indent="-177800">
              <a:buFont typeface="Arial" pitchFamily="34" charset="0"/>
              <a:buChar char="•"/>
            </a:pPr>
            <a:r>
              <a:rPr lang="en-US" sz="1200" dirty="0">
                <a:solidFill>
                  <a:srgbClr val="002060"/>
                </a:solidFill>
                <a:latin typeface="Georgia" pitchFamily="18" charset="0"/>
              </a:rPr>
              <a:t>Myocardium</a:t>
            </a:r>
          </a:p>
          <a:p>
            <a:pPr marL="1092200" lvl="3" indent="-177800">
              <a:buFont typeface="Arial" pitchFamily="34" charset="0"/>
              <a:buChar char="•"/>
            </a:pPr>
            <a:r>
              <a:rPr lang="en-US" sz="1200" dirty="0" err="1">
                <a:solidFill>
                  <a:srgbClr val="002060"/>
                </a:solidFill>
                <a:latin typeface="Georgia" pitchFamily="18" charset="0"/>
              </a:rPr>
              <a:t>Epicardium</a:t>
            </a:r>
            <a:endParaRPr lang="en-US" sz="1200" dirty="0">
              <a:solidFill>
                <a:srgbClr val="002060"/>
              </a:solidFill>
              <a:latin typeface="Georgia" pitchFamily="18" charset="0"/>
            </a:endParaRPr>
          </a:p>
          <a:p>
            <a:pPr marL="635000" lvl="2" indent="-177800">
              <a:buFont typeface="Arial" pitchFamily="34" charset="0"/>
              <a:buChar char="•"/>
            </a:pPr>
            <a:r>
              <a:rPr lang="en-US" sz="1200" dirty="0">
                <a:solidFill>
                  <a:srgbClr val="002060"/>
                </a:solidFill>
                <a:latin typeface="Georgia" pitchFamily="18" charset="0"/>
              </a:rPr>
              <a:t>Ventricles</a:t>
            </a:r>
          </a:p>
          <a:p>
            <a:pPr marL="635000" lvl="2" indent="-177800">
              <a:buFont typeface="Arial" pitchFamily="34" charset="0"/>
              <a:buChar char="•"/>
            </a:pPr>
            <a:r>
              <a:rPr lang="en-US" sz="1200" dirty="0">
                <a:solidFill>
                  <a:srgbClr val="002060"/>
                </a:solidFill>
                <a:latin typeface="Georgia" pitchFamily="18" charset="0"/>
              </a:rPr>
              <a:t>Atria</a:t>
            </a:r>
          </a:p>
          <a:p>
            <a:pPr marL="635000" lvl="2" indent="-177800">
              <a:buFont typeface="Arial" pitchFamily="34" charset="0"/>
              <a:buChar char="•"/>
            </a:pPr>
            <a:r>
              <a:rPr lang="en-US" sz="1200" dirty="0">
                <a:solidFill>
                  <a:srgbClr val="002060"/>
                </a:solidFill>
                <a:latin typeface="Georgia" pitchFamily="18" charset="0"/>
              </a:rPr>
              <a:t>Valves</a:t>
            </a:r>
          </a:p>
          <a:p>
            <a:pPr marL="1092200" lvl="3" indent="-177800">
              <a:buFont typeface="Arial" pitchFamily="34" charset="0"/>
              <a:buChar char="•"/>
            </a:pPr>
            <a:r>
              <a:rPr lang="en-US" sz="1200" dirty="0">
                <a:solidFill>
                  <a:srgbClr val="002060"/>
                </a:solidFill>
                <a:latin typeface="Georgia" pitchFamily="18" charset="0"/>
              </a:rPr>
              <a:t>Atrioventricular</a:t>
            </a:r>
          </a:p>
          <a:p>
            <a:pPr marL="1092200" lvl="3" indent="-177800">
              <a:buFont typeface="Arial" pitchFamily="34" charset="0"/>
              <a:buChar char="•"/>
            </a:pPr>
            <a:r>
              <a:rPr lang="en-US" sz="1200" dirty="0">
                <a:solidFill>
                  <a:srgbClr val="002060"/>
                </a:solidFill>
                <a:latin typeface="Georgia" pitchFamily="18" charset="0"/>
              </a:rPr>
              <a:t>Semilunar</a:t>
            </a:r>
          </a:p>
          <a:p>
            <a:pPr marL="628650" lvl="4" indent="-171450">
              <a:buFont typeface="Arial" pitchFamily="34" charset="0"/>
              <a:buChar char="•"/>
            </a:pPr>
            <a:r>
              <a:rPr lang="en-US" sz="1200" dirty="0">
                <a:solidFill>
                  <a:srgbClr val="002060"/>
                </a:solidFill>
                <a:latin typeface="Georgia" pitchFamily="18" charset="0"/>
              </a:rPr>
              <a:t>Annulus </a:t>
            </a:r>
            <a:r>
              <a:rPr lang="en-US" sz="1200" dirty="0" err="1">
                <a:solidFill>
                  <a:srgbClr val="002060"/>
                </a:solidFill>
                <a:latin typeface="Georgia" pitchFamily="18" charset="0"/>
              </a:rPr>
              <a:t>fibrosus</a:t>
            </a:r>
            <a:endParaRPr lang="en-US" sz="1200" dirty="0">
              <a:solidFill>
                <a:srgbClr val="002060"/>
              </a:solidFill>
              <a:latin typeface="Georgia" pitchFamily="18" charset="0"/>
            </a:endParaRPr>
          </a:p>
          <a:p>
            <a:pPr marL="628650" lvl="4" indent="-171450">
              <a:buFont typeface="Arial" pitchFamily="34" charset="0"/>
              <a:buChar char="•"/>
            </a:pPr>
            <a:r>
              <a:rPr lang="en-US" sz="1200" dirty="0">
                <a:solidFill>
                  <a:srgbClr val="002060"/>
                </a:solidFill>
                <a:latin typeface="Georgia" pitchFamily="18" charset="0"/>
              </a:rPr>
              <a:t>Purkinje fibers</a:t>
            </a:r>
          </a:p>
        </p:txBody>
      </p:sp>
    </p:spTree>
    <p:extLst>
      <p:ext uri="{BB962C8B-B14F-4D97-AF65-F5344CB8AC3E}">
        <p14:creationId xmlns:p14="http://schemas.microsoft.com/office/powerpoint/2010/main" val="223503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376865"/>
            <a:ext cx="8153400" cy="546735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REGION</a:t>
            </a:r>
            <a:r>
              <a:rPr lang="en-US" sz="2400" b="1" dirty="0">
                <a:solidFill>
                  <a:schemeClr val="accent3">
                    <a:lumMod val="50000"/>
                  </a:schemeClr>
                </a:solidFill>
                <a:latin typeface="Script MT Bold" pitchFamily="66" charset="0"/>
              </a:rPr>
              <a:t> indicated by the bracket (advance slide for answer)</a:t>
            </a:r>
          </a:p>
        </p:txBody>
      </p:sp>
      <p:sp>
        <p:nvSpPr>
          <p:cNvPr id="15" name="Rectangle 14"/>
          <p:cNvSpPr/>
          <p:nvPr/>
        </p:nvSpPr>
        <p:spPr>
          <a:xfrm>
            <a:off x="361950" y="5820496"/>
            <a:ext cx="306705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myocardium</a:t>
            </a:r>
          </a:p>
        </p:txBody>
      </p:sp>
      <p:sp>
        <p:nvSpPr>
          <p:cNvPr id="7" name="Left Brace 6"/>
          <p:cNvSpPr/>
          <p:nvPr/>
        </p:nvSpPr>
        <p:spPr>
          <a:xfrm>
            <a:off x="2666999" y="3014133"/>
            <a:ext cx="392289" cy="215053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0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457200"/>
            <a:ext cx="90678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a:t>
            </a:r>
            <a:r>
              <a:rPr lang="en-US" sz="2400" b="1" dirty="0">
                <a:solidFill>
                  <a:schemeClr val="accent3">
                    <a:lumMod val="50000"/>
                  </a:schemeClr>
                </a:solidFill>
                <a:latin typeface="Times New Roman" pitchFamily="18" charset="0"/>
                <a:cs typeface="Times New Roman" pitchFamily="18" charset="0"/>
              </a:rPr>
              <a:t>TISSUES</a:t>
            </a:r>
            <a:r>
              <a:rPr lang="en-US" sz="2400" b="1" dirty="0">
                <a:solidFill>
                  <a:schemeClr val="accent3">
                    <a:lumMod val="50000"/>
                  </a:schemeClr>
                </a:solidFill>
                <a:latin typeface="Script MT Bold" pitchFamily="66" charset="0"/>
              </a:rPr>
              <a:t>. (advance slide for answers)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06183"/>
            <a:ext cx="7772400" cy="5538600"/>
          </a:xfrm>
          <a:prstGeom prst="rect">
            <a:avLst/>
          </a:prstGeom>
        </p:spPr>
      </p:pic>
      <p:sp>
        <p:nvSpPr>
          <p:cNvPr id="4" name="Freeform 3"/>
          <p:cNvSpPr/>
          <p:nvPr/>
        </p:nvSpPr>
        <p:spPr>
          <a:xfrm>
            <a:off x="588787" y="2800350"/>
            <a:ext cx="7831773" cy="3771900"/>
          </a:xfrm>
          <a:custGeom>
            <a:avLst/>
            <a:gdLst>
              <a:gd name="connsiteX0" fmla="*/ 3211688 w 7831773"/>
              <a:gd name="connsiteY0" fmla="*/ 285750 h 3771900"/>
              <a:gd name="connsiteX1" fmla="*/ 3106913 w 7831773"/>
              <a:gd name="connsiteY1" fmla="*/ 257175 h 3771900"/>
              <a:gd name="connsiteX2" fmla="*/ 2964038 w 7831773"/>
              <a:gd name="connsiteY2" fmla="*/ 219075 h 3771900"/>
              <a:gd name="connsiteX3" fmla="*/ 2925938 w 7831773"/>
              <a:gd name="connsiteY3" fmla="*/ 209550 h 3771900"/>
              <a:gd name="connsiteX4" fmla="*/ 2897363 w 7831773"/>
              <a:gd name="connsiteY4" fmla="*/ 190500 h 3771900"/>
              <a:gd name="connsiteX5" fmla="*/ 2830688 w 7831773"/>
              <a:gd name="connsiteY5" fmla="*/ 171450 h 3771900"/>
              <a:gd name="connsiteX6" fmla="*/ 2744963 w 7831773"/>
              <a:gd name="connsiteY6" fmla="*/ 133350 h 3771900"/>
              <a:gd name="connsiteX7" fmla="*/ 2678288 w 7831773"/>
              <a:gd name="connsiteY7" fmla="*/ 104775 h 3771900"/>
              <a:gd name="connsiteX8" fmla="*/ 2602088 w 7831773"/>
              <a:gd name="connsiteY8" fmla="*/ 85725 h 3771900"/>
              <a:gd name="connsiteX9" fmla="*/ 2525888 w 7831773"/>
              <a:gd name="connsiteY9" fmla="*/ 57150 h 3771900"/>
              <a:gd name="connsiteX10" fmla="*/ 2468738 w 7831773"/>
              <a:gd name="connsiteY10" fmla="*/ 38100 h 3771900"/>
              <a:gd name="connsiteX11" fmla="*/ 2411588 w 7831773"/>
              <a:gd name="connsiteY11" fmla="*/ 28575 h 3771900"/>
              <a:gd name="connsiteX12" fmla="*/ 2383013 w 7831773"/>
              <a:gd name="connsiteY12" fmla="*/ 19050 h 3771900"/>
              <a:gd name="connsiteX13" fmla="*/ 2144888 w 7831773"/>
              <a:gd name="connsiteY13" fmla="*/ 0 h 3771900"/>
              <a:gd name="connsiteX14" fmla="*/ 1944863 w 7831773"/>
              <a:gd name="connsiteY14" fmla="*/ 9525 h 3771900"/>
              <a:gd name="connsiteX15" fmla="*/ 1868663 w 7831773"/>
              <a:gd name="connsiteY15" fmla="*/ 19050 h 3771900"/>
              <a:gd name="connsiteX16" fmla="*/ 1697213 w 7831773"/>
              <a:gd name="connsiteY16" fmla="*/ 38100 h 3771900"/>
              <a:gd name="connsiteX17" fmla="*/ 1621013 w 7831773"/>
              <a:gd name="connsiteY17" fmla="*/ 47625 h 3771900"/>
              <a:gd name="connsiteX18" fmla="*/ 1516238 w 7831773"/>
              <a:gd name="connsiteY18" fmla="*/ 76200 h 3771900"/>
              <a:gd name="connsiteX19" fmla="*/ 1478138 w 7831773"/>
              <a:gd name="connsiteY19" fmla="*/ 85725 h 3771900"/>
              <a:gd name="connsiteX20" fmla="*/ 1440038 w 7831773"/>
              <a:gd name="connsiteY20" fmla="*/ 104775 h 3771900"/>
              <a:gd name="connsiteX21" fmla="*/ 1363838 w 7831773"/>
              <a:gd name="connsiteY21" fmla="*/ 171450 h 3771900"/>
              <a:gd name="connsiteX22" fmla="*/ 1325738 w 7831773"/>
              <a:gd name="connsiteY22" fmla="*/ 180975 h 3771900"/>
              <a:gd name="connsiteX23" fmla="*/ 1201913 w 7831773"/>
              <a:gd name="connsiteY23" fmla="*/ 266700 h 3771900"/>
              <a:gd name="connsiteX24" fmla="*/ 1173338 w 7831773"/>
              <a:gd name="connsiteY24" fmla="*/ 295275 h 3771900"/>
              <a:gd name="connsiteX25" fmla="*/ 1144763 w 7831773"/>
              <a:gd name="connsiteY25" fmla="*/ 314325 h 3771900"/>
              <a:gd name="connsiteX26" fmla="*/ 1116188 w 7831773"/>
              <a:gd name="connsiteY26" fmla="*/ 352425 h 3771900"/>
              <a:gd name="connsiteX27" fmla="*/ 1097138 w 7831773"/>
              <a:gd name="connsiteY27" fmla="*/ 381000 h 3771900"/>
              <a:gd name="connsiteX28" fmla="*/ 1030463 w 7831773"/>
              <a:gd name="connsiteY28" fmla="*/ 438150 h 3771900"/>
              <a:gd name="connsiteX29" fmla="*/ 1011413 w 7831773"/>
              <a:gd name="connsiteY29" fmla="*/ 466725 h 3771900"/>
              <a:gd name="connsiteX30" fmla="*/ 963788 w 7831773"/>
              <a:gd name="connsiteY30" fmla="*/ 523875 h 3771900"/>
              <a:gd name="connsiteX31" fmla="*/ 944738 w 7831773"/>
              <a:gd name="connsiteY31" fmla="*/ 581025 h 3771900"/>
              <a:gd name="connsiteX32" fmla="*/ 916163 w 7831773"/>
              <a:gd name="connsiteY32" fmla="*/ 638175 h 3771900"/>
              <a:gd name="connsiteX33" fmla="*/ 897113 w 7831773"/>
              <a:gd name="connsiteY33" fmla="*/ 752475 h 3771900"/>
              <a:gd name="connsiteX34" fmla="*/ 878063 w 7831773"/>
              <a:gd name="connsiteY34" fmla="*/ 838200 h 3771900"/>
              <a:gd name="connsiteX35" fmla="*/ 839963 w 7831773"/>
              <a:gd name="connsiteY35" fmla="*/ 904875 h 3771900"/>
              <a:gd name="connsiteX36" fmla="*/ 725663 w 7831773"/>
              <a:gd name="connsiteY36" fmla="*/ 1038225 h 3771900"/>
              <a:gd name="connsiteX37" fmla="*/ 697088 w 7831773"/>
              <a:gd name="connsiteY37" fmla="*/ 1057275 h 3771900"/>
              <a:gd name="connsiteX38" fmla="*/ 668513 w 7831773"/>
              <a:gd name="connsiteY38" fmla="*/ 1085850 h 3771900"/>
              <a:gd name="connsiteX39" fmla="*/ 630413 w 7831773"/>
              <a:gd name="connsiteY39" fmla="*/ 1114425 h 3771900"/>
              <a:gd name="connsiteX40" fmla="*/ 601838 w 7831773"/>
              <a:gd name="connsiteY40" fmla="*/ 1133475 h 3771900"/>
              <a:gd name="connsiteX41" fmla="*/ 544688 w 7831773"/>
              <a:gd name="connsiteY41" fmla="*/ 1171575 h 3771900"/>
              <a:gd name="connsiteX42" fmla="*/ 449438 w 7831773"/>
              <a:gd name="connsiteY42" fmla="*/ 1257300 h 3771900"/>
              <a:gd name="connsiteX43" fmla="*/ 382763 w 7831773"/>
              <a:gd name="connsiteY43" fmla="*/ 1333500 h 3771900"/>
              <a:gd name="connsiteX44" fmla="*/ 335138 w 7831773"/>
              <a:gd name="connsiteY44" fmla="*/ 1409700 h 3771900"/>
              <a:gd name="connsiteX45" fmla="*/ 249413 w 7831773"/>
              <a:gd name="connsiteY45" fmla="*/ 1485900 h 3771900"/>
              <a:gd name="connsiteX46" fmla="*/ 220838 w 7831773"/>
              <a:gd name="connsiteY46" fmla="*/ 1495425 h 3771900"/>
              <a:gd name="connsiteX47" fmla="*/ 144638 w 7831773"/>
              <a:gd name="connsiteY47" fmla="*/ 1562100 h 3771900"/>
              <a:gd name="connsiteX48" fmla="*/ 116063 w 7831773"/>
              <a:gd name="connsiteY48" fmla="*/ 1581150 h 3771900"/>
              <a:gd name="connsiteX49" fmla="*/ 68438 w 7831773"/>
              <a:gd name="connsiteY49" fmla="*/ 1695450 h 3771900"/>
              <a:gd name="connsiteX50" fmla="*/ 49388 w 7831773"/>
              <a:gd name="connsiteY50" fmla="*/ 1790700 h 3771900"/>
              <a:gd name="connsiteX51" fmla="*/ 30338 w 7831773"/>
              <a:gd name="connsiteY51" fmla="*/ 2124075 h 3771900"/>
              <a:gd name="connsiteX52" fmla="*/ 20813 w 7831773"/>
              <a:gd name="connsiteY52" fmla="*/ 2162175 h 3771900"/>
              <a:gd name="connsiteX53" fmla="*/ 1763 w 7831773"/>
              <a:gd name="connsiteY53" fmla="*/ 2314575 h 3771900"/>
              <a:gd name="connsiteX54" fmla="*/ 11288 w 7831773"/>
              <a:gd name="connsiteY54" fmla="*/ 2638425 h 3771900"/>
              <a:gd name="connsiteX55" fmla="*/ 11288 w 7831773"/>
              <a:gd name="connsiteY55" fmla="*/ 2962275 h 3771900"/>
              <a:gd name="connsiteX56" fmla="*/ 30338 w 7831773"/>
              <a:gd name="connsiteY56" fmla="*/ 3057525 h 3771900"/>
              <a:gd name="connsiteX57" fmla="*/ 58913 w 7831773"/>
              <a:gd name="connsiteY57" fmla="*/ 3190875 h 3771900"/>
              <a:gd name="connsiteX58" fmla="*/ 77963 w 7831773"/>
              <a:gd name="connsiteY58" fmla="*/ 3228975 h 3771900"/>
              <a:gd name="connsiteX59" fmla="*/ 125588 w 7831773"/>
              <a:gd name="connsiteY59" fmla="*/ 3333750 h 3771900"/>
              <a:gd name="connsiteX60" fmla="*/ 154163 w 7831773"/>
              <a:gd name="connsiteY60" fmla="*/ 3362325 h 3771900"/>
              <a:gd name="connsiteX61" fmla="*/ 211313 w 7831773"/>
              <a:gd name="connsiteY61" fmla="*/ 3438525 h 3771900"/>
              <a:gd name="connsiteX62" fmla="*/ 287513 w 7831773"/>
              <a:gd name="connsiteY62" fmla="*/ 3476625 h 3771900"/>
              <a:gd name="connsiteX63" fmla="*/ 363713 w 7831773"/>
              <a:gd name="connsiteY63" fmla="*/ 3543300 h 3771900"/>
              <a:gd name="connsiteX64" fmla="*/ 411338 w 7831773"/>
              <a:gd name="connsiteY64" fmla="*/ 3562350 h 3771900"/>
              <a:gd name="connsiteX65" fmla="*/ 592313 w 7831773"/>
              <a:gd name="connsiteY65" fmla="*/ 3619500 h 3771900"/>
              <a:gd name="connsiteX66" fmla="*/ 668513 w 7831773"/>
              <a:gd name="connsiteY66" fmla="*/ 3629025 h 3771900"/>
              <a:gd name="connsiteX67" fmla="*/ 754238 w 7831773"/>
              <a:gd name="connsiteY67" fmla="*/ 3648075 h 3771900"/>
              <a:gd name="connsiteX68" fmla="*/ 782813 w 7831773"/>
              <a:gd name="connsiteY68" fmla="*/ 3657600 h 3771900"/>
              <a:gd name="connsiteX69" fmla="*/ 1106663 w 7831773"/>
              <a:gd name="connsiteY69" fmla="*/ 3676650 h 3771900"/>
              <a:gd name="connsiteX70" fmla="*/ 1506713 w 7831773"/>
              <a:gd name="connsiteY70" fmla="*/ 3686175 h 3771900"/>
              <a:gd name="connsiteX71" fmla="*/ 1592438 w 7831773"/>
              <a:gd name="connsiteY71" fmla="*/ 3695700 h 3771900"/>
              <a:gd name="connsiteX72" fmla="*/ 1887713 w 7831773"/>
              <a:gd name="connsiteY72" fmla="*/ 3714750 h 3771900"/>
              <a:gd name="connsiteX73" fmla="*/ 1982963 w 7831773"/>
              <a:gd name="connsiteY73" fmla="*/ 3724275 h 3771900"/>
              <a:gd name="connsiteX74" fmla="*/ 2116313 w 7831773"/>
              <a:gd name="connsiteY74" fmla="*/ 3714750 h 3771900"/>
              <a:gd name="connsiteX75" fmla="*/ 2487788 w 7831773"/>
              <a:gd name="connsiteY75" fmla="*/ 3733800 h 3771900"/>
              <a:gd name="connsiteX76" fmla="*/ 2849738 w 7831773"/>
              <a:gd name="connsiteY76" fmla="*/ 3743325 h 3771900"/>
              <a:gd name="connsiteX77" fmla="*/ 2983088 w 7831773"/>
              <a:gd name="connsiteY77" fmla="*/ 3752850 h 3771900"/>
              <a:gd name="connsiteX78" fmla="*/ 3078338 w 7831773"/>
              <a:gd name="connsiteY78" fmla="*/ 3762375 h 3771900"/>
              <a:gd name="connsiteX79" fmla="*/ 3287888 w 7831773"/>
              <a:gd name="connsiteY79" fmla="*/ 3771900 h 3771900"/>
              <a:gd name="connsiteX80" fmla="*/ 4183238 w 7831773"/>
              <a:gd name="connsiteY80" fmla="*/ 3762375 h 3771900"/>
              <a:gd name="connsiteX81" fmla="*/ 4249913 w 7831773"/>
              <a:gd name="connsiteY81" fmla="*/ 3752850 h 3771900"/>
              <a:gd name="connsiteX82" fmla="*/ 4764263 w 7831773"/>
              <a:gd name="connsiteY82" fmla="*/ 3743325 h 3771900"/>
              <a:gd name="connsiteX83" fmla="*/ 5126213 w 7831773"/>
              <a:gd name="connsiteY83" fmla="*/ 3714750 h 3771900"/>
              <a:gd name="connsiteX84" fmla="*/ 5488163 w 7831773"/>
              <a:gd name="connsiteY84" fmla="*/ 3695700 h 3771900"/>
              <a:gd name="connsiteX85" fmla="*/ 5850113 w 7831773"/>
              <a:gd name="connsiteY85" fmla="*/ 3676650 h 3771900"/>
              <a:gd name="connsiteX86" fmla="*/ 6012038 w 7831773"/>
              <a:gd name="connsiteY86" fmla="*/ 3667125 h 3771900"/>
              <a:gd name="connsiteX87" fmla="*/ 6554963 w 7831773"/>
              <a:gd name="connsiteY87" fmla="*/ 3648075 h 3771900"/>
              <a:gd name="connsiteX88" fmla="*/ 6631163 w 7831773"/>
              <a:gd name="connsiteY88" fmla="*/ 3638550 h 3771900"/>
              <a:gd name="connsiteX89" fmla="*/ 6945488 w 7831773"/>
              <a:gd name="connsiteY89" fmla="*/ 3600450 h 3771900"/>
              <a:gd name="connsiteX90" fmla="*/ 7012163 w 7831773"/>
              <a:gd name="connsiteY90" fmla="*/ 3581400 h 3771900"/>
              <a:gd name="connsiteX91" fmla="*/ 7050263 w 7831773"/>
              <a:gd name="connsiteY91" fmla="*/ 3571875 h 3771900"/>
              <a:gd name="connsiteX92" fmla="*/ 7078838 w 7831773"/>
              <a:gd name="connsiteY92" fmla="*/ 3562350 h 3771900"/>
              <a:gd name="connsiteX93" fmla="*/ 7126463 w 7831773"/>
              <a:gd name="connsiteY93" fmla="*/ 3552825 h 3771900"/>
              <a:gd name="connsiteX94" fmla="*/ 7183613 w 7831773"/>
              <a:gd name="connsiteY94" fmla="*/ 3533775 h 3771900"/>
              <a:gd name="connsiteX95" fmla="*/ 7250288 w 7831773"/>
              <a:gd name="connsiteY95" fmla="*/ 3524250 h 3771900"/>
              <a:gd name="connsiteX96" fmla="*/ 7288388 w 7831773"/>
              <a:gd name="connsiteY96" fmla="*/ 3505200 h 3771900"/>
              <a:gd name="connsiteX97" fmla="*/ 7316963 w 7831773"/>
              <a:gd name="connsiteY97" fmla="*/ 3486150 h 3771900"/>
              <a:gd name="connsiteX98" fmla="*/ 7345538 w 7831773"/>
              <a:gd name="connsiteY98" fmla="*/ 3476625 h 3771900"/>
              <a:gd name="connsiteX99" fmla="*/ 7383638 w 7831773"/>
              <a:gd name="connsiteY99" fmla="*/ 3457575 h 3771900"/>
              <a:gd name="connsiteX100" fmla="*/ 7412213 w 7831773"/>
              <a:gd name="connsiteY100" fmla="*/ 3448050 h 3771900"/>
              <a:gd name="connsiteX101" fmla="*/ 7450313 w 7831773"/>
              <a:gd name="connsiteY101" fmla="*/ 3429000 h 3771900"/>
              <a:gd name="connsiteX102" fmla="*/ 7478888 w 7831773"/>
              <a:gd name="connsiteY102" fmla="*/ 3419475 h 3771900"/>
              <a:gd name="connsiteX103" fmla="*/ 7536038 w 7831773"/>
              <a:gd name="connsiteY103" fmla="*/ 3371850 h 3771900"/>
              <a:gd name="connsiteX104" fmla="*/ 7574138 w 7831773"/>
              <a:gd name="connsiteY104" fmla="*/ 3314700 h 3771900"/>
              <a:gd name="connsiteX105" fmla="*/ 7612238 w 7831773"/>
              <a:gd name="connsiteY105" fmla="*/ 3248025 h 3771900"/>
              <a:gd name="connsiteX106" fmla="*/ 7621763 w 7831773"/>
              <a:gd name="connsiteY106" fmla="*/ 3219450 h 3771900"/>
              <a:gd name="connsiteX107" fmla="*/ 7650338 w 7831773"/>
              <a:gd name="connsiteY107" fmla="*/ 3152775 h 3771900"/>
              <a:gd name="connsiteX108" fmla="*/ 7688438 w 7831773"/>
              <a:gd name="connsiteY108" fmla="*/ 3028950 h 3771900"/>
              <a:gd name="connsiteX109" fmla="*/ 7697963 w 7831773"/>
              <a:gd name="connsiteY109" fmla="*/ 2924175 h 3771900"/>
              <a:gd name="connsiteX110" fmla="*/ 7707488 w 7831773"/>
              <a:gd name="connsiteY110" fmla="*/ 2847975 h 3771900"/>
              <a:gd name="connsiteX111" fmla="*/ 7717013 w 7831773"/>
              <a:gd name="connsiteY111" fmla="*/ 2676525 h 3771900"/>
              <a:gd name="connsiteX112" fmla="*/ 7736063 w 7831773"/>
              <a:gd name="connsiteY112" fmla="*/ 1962150 h 3771900"/>
              <a:gd name="connsiteX113" fmla="*/ 7745588 w 7831773"/>
              <a:gd name="connsiteY113" fmla="*/ 1905000 h 3771900"/>
              <a:gd name="connsiteX114" fmla="*/ 7755113 w 7831773"/>
              <a:gd name="connsiteY114" fmla="*/ 1809750 h 3771900"/>
              <a:gd name="connsiteX115" fmla="*/ 7783688 w 7831773"/>
              <a:gd name="connsiteY115" fmla="*/ 1685925 h 3771900"/>
              <a:gd name="connsiteX116" fmla="*/ 7793213 w 7831773"/>
              <a:gd name="connsiteY116" fmla="*/ 1514475 h 3771900"/>
              <a:gd name="connsiteX117" fmla="*/ 7802738 w 7831773"/>
              <a:gd name="connsiteY117" fmla="*/ 1457325 h 3771900"/>
              <a:gd name="connsiteX118" fmla="*/ 7821788 w 7831773"/>
              <a:gd name="connsiteY118" fmla="*/ 1304925 h 3771900"/>
              <a:gd name="connsiteX119" fmla="*/ 7821788 w 7831773"/>
              <a:gd name="connsiteY119" fmla="*/ 971550 h 3771900"/>
              <a:gd name="connsiteX120" fmla="*/ 7745588 w 7831773"/>
              <a:gd name="connsiteY120" fmla="*/ 952500 h 3771900"/>
              <a:gd name="connsiteX121" fmla="*/ 7717013 w 7831773"/>
              <a:gd name="connsiteY121" fmla="*/ 942975 h 3771900"/>
              <a:gd name="connsiteX122" fmla="*/ 7526513 w 7831773"/>
              <a:gd name="connsiteY122" fmla="*/ 923925 h 3771900"/>
              <a:gd name="connsiteX123" fmla="*/ 7469363 w 7831773"/>
              <a:gd name="connsiteY123" fmla="*/ 914400 h 3771900"/>
              <a:gd name="connsiteX124" fmla="*/ 7336013 w 7831773"/>
              <a:gd name="connsiteY124" fmla="*/ 904875 h 3771900"/>
              <a:gd name="connsiteX125" fmla="*/ 7278863 w 7831773"/>
              <a:gd name="connsiteY125" fmla="*/ 895350 h 3771900"/>
              <a:gd name="connsiteX126" fmla="*/ 7202663 w 7831773"/>
              <a:gd name="connsiteY126" fmla="*/ 885825 h 3771900"/>
              <a:gd name="connsiteX127" fmla="*/ 7174088 w 7831773"/>
              <a:gd name="connsiteY127" fmla="*/ 876300 h 3771900"/>
              <a:gd name="connsiteX128" fmla="*/ 7126463 w 7831773"/>
              <a:gd name="connsiteY128" fmla="*/ 866775 h 3771900"/>
              <a:gd name="connsiteX129" fmla="*/ 7012163 w 7831773"/>
              <a:gd name="connsiteY129" fmla="*/ 847725 h 3771900"/>
              <a:gd name="connsiteX130" fmla="*/ 6983588 w 7831773"/>
              <a:gd name="connsiteY130" fmla="*/ 828675 h 3771900"/>
              <a:gd name="connsiteX131" fmla="*/ 6935963 w 7831773"/>
              <a:gd name="connsiteY131" fmla="*/ 819150 h 3771900"/>
              <a:gd name="connsiteX132" fmla="*/ 6764513 w 7831773"/>
              <a:gd name="connsiteY132" fmla="*/ 800100 h 3771900"/>
              <a:gd name="connsiteX133" fmla="*/ 6697838 w 7831773"/>
              <a:gd name="connsiteY133" fmla="*/ 790575 h 3771900"/>
              <a:gd name="connsiteX134" fmla="*/ 6412088 w 7831773"/>
              <a:gd name="connsiteY134" fmla="*/ 771525 h 3771900"/>
              <a:gd name="connsiteX135" fmla="*/ 6059663 w 7831773"/>
              <a:gd name="connsiteY135" fmla="*/ 752475 h 3771900"/>
              <a:gd name="connsiteX136" fmla="*/ 5973938 w 7831773"/>
              <a:gd name="connsiteY136" fmla="*/ 733425 h 3771900"/>
              <a:gd name="connsiteX137" fmla="*/ 5926313 w 7831773"/>
              <a:gd name="connsiteY137" fmla="*/ 723900 h 3771900"/>
              <a:gd name="connsiteX138" fmla="*/ 5840588 w 7831773"/>
              <a:gd name="connsiteY138" fmla="*/ 704850 h 3771900"/>
              <a:gd name="connsiteX139" fmla="*/ 5783438 w 7831773"/>
              <a:gd name="connsiteY139" fmla="*/ 676275 h 3771900"/>
              <a:gd name="connsiteX140" fmla="*/ 5754863 w 7831773"/>
              <a:gd name="connsiteY140" fmla="*/ 657225 h 3771900"/>
              <a:gd name="connsiteX141" fmla="*/ 5726288 w 7831773"/>
              <a:gd name="connsiteY141" fmla="*/ 647700 h 3771900"/>
              <a:gd name="connsiteX142" fmla="*/ 5650088 w 7831773"/>
              <a:gd name="connsiteY142" fmla="*/ 609600 h 3771900"/>
              <a:gd name="connsiteX143" fmla="*/ 5592938 w 7831773"/>
              <a:gd name="connsiteY143" fmla="*/ 590550 h 3771900"/>
              <a:gd name="connsiteX144" fmla="*/ 5535788 w 7831773"/>
              <a:gd name="connsiteY144" fmla="*/ 561975 h 3771900"/>
              <a:gd name="connsiteX145" fmla="*/ 5440538 w 7831773"/>
              <a:gd name="connsiteY145" fmla="*/ 542925 h 3771900"/>
              <a:gd name="connsiteX146" fmla="*/ 5411963 w 7831773"/>
              <a:gd name="connsiteY146" fmla="*/ 533400 h 3771900"/>
              <a:gd name="connsiteX147" fmla="*/ 5269088 w 7831773"/>
              <a:gd name="connsiteY147" fmla="*/ 514350 h 3771900"/>
              <a:gd name="connsiteX148" fmla="*/ 4907138 w 7831773"/>
              <a:gd name="connsiteY148" fmla="*/ 504825 h 3771900"/>
              <a:gd name="connsiteX149" fmla="*/ 4649963 w 7831773"/>
              <a:gd name="connsiteY149" fmla="*/ 485775 h 3771900"/>
              <a:gd name="connsiteX150" fmla="*/ 4611863 w 7831773"/>
              <a:gd name="connsiteY150" fmla="*/ 476250 h 3771900"/>
              <a:gd name="connsiteX151" fmla="*/ 4335638 w 7831773"/>
              <a:gd name="connsiteY151" fmla="*/ 457200 h 3771900"/>
              <a:gd name="connsiteX152" fmla="*/ 4183238 w 7831773"/>
              <a:gd name="connsiteY152" fmla="*/ 438150 h 3771900"/>
              <a:gd name="connsiteX153" fmla="*/ 4116563 w 7831773"/>
              <a:gd name="connsiteY153" fmla="*/ 428625 h 3771900"/>
              <a:gd name="connsiteX154" fmla="*/ 4059413 w 7831773"/>
              <a:gd name="connsiteY154" fmla="*/ 419100 h 3771900"/>
              <a:gd name="connsiteX155" fmla="*/ 3907013 w 7831773"/>
              <a:gd name="connsiteY155" fmla="*/ 409575 h 3771900"/>
              <a:gd name="connsiteX156" fmla="*/ 3849863 w 7831773"/>
              <a:gd name="connsiteY156" fmla="*/ 400050 h 3771900"/>
              <a:gd name="connsiteX157" fmla="*/ 3764138 w 7831773"/>
              <a:gd name="connsiteY157" fmla="*/ 390525 h 3771900"/>
              <a:gd name="connsiteX158" fmla="*/ 3687938 w 7831773"/>
              <a:gd name="connsiteY158" fmla="*/ 381000 h 3771900"/>
              <a:gd name="connsiteX159" fmla="*/ 3583163 w 7831773"/>
              <a:gd name="connsiteY159" fmla="*/ 352425 h 3771900"/>
              <a:gd name="connsiteX160" fmla="*/ 3545063 w 7831773"/>
              <a:gd name="connsiteY160" fmla="*/ 333375 h 3771900"/>
              <a:gd name="connsiteX161" fmla="*/ 3478388 w 7831773"/>
              <a:gd name="connsiteY161" fmla="*/ 323850 h 3771900"/>
              <a:gd name="connsiteX162" fmla="*/ 3440288 w 7831773"/>
              <a:gd name="connsiteY162" fmla="*/ 314325 h 3771900"/>
              <a:gd name="connsiteX163" fmla="*/ 3383138 w 7831773"/>
              <a:gd name="connsiteY163" fmla="*/ 295275 h 3771900"/>
              <a:gd name="connsiteX164" fmla="*/ 3335513 w 7831773"/>
              <a:gd name="connsiteY164" fmla="*/ 276225 h 3771900"/>
              <a:gd name="connsiteX165" fmla="*/ 3211688 w 7831773"/>
              <a:gd name="connsiteY165" fmla="*/ 28575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7831773" h="3771900">
                <a:moveTo>
                  <a:pt x="3211688" y="285750"/>
                </a:moveTo>
                <a:cubicBezTo>
                  <a:pt x="3173588" y="282575"/>
                  <a:pt x="3221637" y="291592"/>
                  <a:pt x="3106913" y="257175"/>
                </a:cubicBezTo>
                <a:cubicBezTo>
                  <a:pt x="3059702" y="243012"/>
                  <a:pt x="3011704" y="231619"/>
                  <a:pt x="2964038" y="219075"/>
                </a:cubicBezTo>
                <a:cubicBezTo>
                  <a:pt x="2951378" y="215743"/>
                  <a:pt x="2925938" y="209550"/>
                  <a:pt x="2925938" y="209550"/>
                </a:cubicBezTo>
                <a:cubicBezTo>
                  <a:pt x="2916413" y="203200"/>
                  <a:pt x="2907602" y="195620"/>
                  <a:pt x="2897363" y="190500"/>
                </a:cubicBezTo>
                <a:cubicBezTo>
                  <a:pt x="2883698" y="183668"/>
                  <a:pt x="2842895" y="174502"/>
                  <a:pt x="2830688" y="171450"/>
                </a:cubicBezTo>
                <a:cubicBezTo>
                  <a:pt x="2746633" y="115414"/>
                  <a:pt x="2880983" y="201360"/>
                  <a:pt x="2744963" y="133350"/>
                </a:cubicBezTo>
                <a:cubicBezTo>
                  <a:pt x="2713739" y="117738"/>
                  <a:pt x="2709121" y="113184"/>
                  <a:pt x="2678288" y="104775"/>
                </a:cubicBezTo>
                <a:cubicBezTo>
                  <a:pt x="2653029" y="97886"/>
                  <a:pt x="2625506" y="97434"/>
                  <a:pt x="2602088" y="85725"/>
                </a:cubicBezTo>
                <a:cubicBezTo>
                  <a:pt x="2538213" y="53787"/>
                  <a:pt x="2590732" y="76603"/>
                  <a:pt x="2525888" y="57150"/>
                </a:cubicBezTo>
                <a:cubicBezTo>
                  <a:pt x="2506654" y="51380"/>
                  <a:pt x="2488545" y="41401"/>
                  <a:pt x="2468738" y="38100"/>
                </a:cubicBezTo>
                <a:cubicBezTo>
                  <a:pt x="2449688" y="34925"/>
                  <a:pt x="2430441" y="32765"/>
                  <a:pt x="2411588" y="28575"/>
                </a:cubicBezTo>
                <a:cubicBezTo>
                  <a:pt x="2401787" y="26397"/>
                  <a:pt x="2392936" y="20577"/>
                  <a:pt x="2383013" y="19050"/>
                </a:cubicBezTo>
                <a:cubicBezTo>
                  <a:pt x="2328434" y="10653"/>
                  <a:pt x="2187717" y="2855"/>
                  <a:pt x="2144888" y="0"/>
                </a:cubicBezTo>
                <a:cubicBezTo>
                  <a:pt x="2078213" y="3175"/>
                  <a:pt x="2011455" y="4932"/>
                  <a:pt x="1944863" y="9525"/>
                </a:cubicBezTo>
                <a:cubicBezTo>
                  <a:pt x="1919326" y="11286"/>
                  <a:pt x="1894134" y="16503"/>
                  <a:pt x="1868663" y="19050"/>
                </a:cubicBezTo>
                <a:cubicBezTo>
                  <a:pt x="1578854" y="48031"/>
                  <a:pt x="1871010" y="13272"/>
                  <a:pt x="1697213" y="38100"/>
                </a:cubicBezTo>
                <a:cubicBezTo>
                  <a:pt x="1671873" y="41720"/>
                  <a:pt x="1646172" y="42908"/>
                  <a:pt x="1621013" y="47625"/>
                </a:cubicBezTo>
                <a:cubicBezTo>
                  <a:pt x="1522230" y="66147"/>
                  <a:pt x="1574576" y="59532"/>
                  <a:pt x="1516238" y="76200"/>
                </a:cubicBezTo>
                <a:cubicBezTo>
                  <a:pt x="1503651" y="79796"/>
                  <a:pt x="1490395" y="81128"/>
                  <a:pt x="1478138" y="85725"/>
                </a:cubicBezTo>
                <a:cubicBezTo>
                  <a:pt x="1464843" y="90711"/>
                  <a:pt x="1451592" y="96522"/>
                  <a:pt x="1440038" y="104775"/>
                </a:cubicBezTo>
                <a:cubicBezTo>
                  <a:pt x="1379106" y="148298"/>
                  <a:pt x="1449120" y="124071"/>
                  <a:pt x="1363838" y="171450"/>
                </a:cubicBezTo>
                <a:cubicBezTo>
                  <a:pt x="1352395" y="177807"/>
                  <a:pt x="1338438" y="177800"/>
                  <a:pt x="1325738" y="180975"/>
                </a:cubicBezTo>
                <a:cubicBezTo>
                  <a:pt x="1284463" y="209550"/>
                  <a:pt x="1237411" y="231202"/>
                  <a:pt x="1201913" y="266700"/>
                </a:cubicBezTo>
                <a:cubicBezTo>
                  <a:pt x="1192388" y="276225"/>
                  <a:pt x="1183686" y="286651"/>
                  <a:pt x="1173338" y="295275"/>
                </a:cubicBezTo>
                <a:cubicBezTo>
                  <a:pt x="1164544" y="302604"/>
                  <a:pt x="1152858" y="306230"/>
                  <a:pt x="1144763" y="314325"/>
                </a:cubicBezTo>
                <a:cubicBezTo>
                  <a:pt x="1133538" y="325550"/>
                  <a:pt x="1125415" y="339507"/>
                  <a:pt x="1116188" y="352425"/>
                </a:cubicBezTo>
                <a:cubicBezTo>
                  <a:pt x="1109534" y="361740"/>
                  <a:pt x="1105233" y="372905"/>
                  <a:pt x="1097138" y="381000"/>
                </a:cubicBezTo>
                <a:cubicBezTo>
                  <a:pt x="1034071" y="444067"/>
                  <a:pt x="1082304" y="375941"/>
                  <a:pt x="1030463" y="438150"/>
                </a:cubicBezTo>
                <a:cubicBezTo>
                  <a:pt x="1023134" y="446944"/>
                  <a:pt x="1018742" y="457931"/>
                  <a:pt x="1011413" y="466725"/>
                </a:cubicBezTo>
                <a:cubicBezTo>
                  <a:pt x="990050" y="492360"/>
                  <a:pt x="977302" y="493469"/>
                  <a:pt x="963788" y="523875"/>
                </a:cubicBezTo>
                <a:cubicBezTo>
                  <a:pt x="955633" y="542225"/>
                  <a:pt x="955877" y="564317"/>
                  <a:pt x="944738" y="581025"/>
                </a:cubicBezTo>
                <a:cubicBezTo>
                  <a:pt x="920119" y="617954"/>
                  <a:pt x="929308" y="598740"/>
                  <a:pt x="916163" y="638175"/>
                </a:cubicBezTo>
                <a:cubicBezTo>
                  <a:pt x="897910" y="765944"/>
                  <a:pt x="915684" y="650337"/>
                  <a:pt x="897113" y="752475"/>
                </a:cubicBezTo>
                <a:cubicBezTo>
                  <a:pt x="890503" y="788829"/>
                  <a:pt x="891322" y="807263"/>
                  <a:pt x="878063" y="838200"/>
                </a:cubicBezTo>
                <a:cubicBezTo>
                  <a:pt x="867516" y="862809"/>
                  <a:pt x="855906" y="883617"/>
                  <a:pt x="839963" y="904875"/>
                </a:cubicBezTo>
                <a:cubicBezTo>
                  <a:pt x="800064" y="958073"/>
                  <a:pt x="773732" y="996165"/>
                  <a:pt x="725663" y="1038225"/>
                </a:cubicBezTo>
                <a:cubicBezTo>
                  <a:pt x="717048" y="1045763"/>
                  <a:pt x="705882" y="1049946"/>
                  <a:pt x="697088" y="1057275"/>
                </a:cubicBezTo>
                <a:cubicBezTo>
                  <a:pt x="686740" y="1065899"/>
                  <a:pt x="678740" y="1077084"/>
                  <a:pt x="668513" y="1085850"/>
                </a:cubicBezTo>
                <a:cubicBezTo>
                  <a:pt x="656460" y="1096181"/>
                  <a:pt x="643331" y="1105198"/>
                  <a:pt x="630413" y="1114425"/>
                </a:cubicBezTo>
                <a:cubicBezTo>
                  <a:pt x="621098" y="1121079"/>
                  <a:pt x="610632" y="1126146"/>
                  <a:pt x="601838" y="1133475"/>
                </a:cubicBezTo>
                <a:cubicBezTo>
                  <a:pt x="554272" y="1173113"/>
                  <a:pt x="594906" y="1154836"/>
                  <a:pt x="544688" y="1171575"/>
                </a:cubicBezTo>
                <a:cubicBezTo>
                  <a:pt x="521323" y="1191602"/>
                  <a:pt x="474075" y="1229144"/>
                  <a:pt x="449438" y="1257300"/>
                </a:cubicBezTo>
                <a:cubicBezTo>
                  <a:pt x="368037" y="1350330"/>
                  <a:pt x="448829" y="1267434"/>
                  <a:pt x="382763" y="1333500"/>
                </a:cubicBezTo>
                <a:cubicBezTo>
                  <a:pt x="368539" y="1376172"/>
                  <a:pt x="376007" y="1364744"/>
                  <a:pt x="335138" y="1409700"/>
                </a:cubicBezTo>
                <a:cubicBezTo>
                  <a:pt x="314101" y="1432840"/>
                  <a:pt x="281619" y="1469797"/>
                  <a:pt x="249413" y="1485900"/>
                </a:cubicBezTo>
                <a:cubicBezTo>
                  <a:pt x="240433" y="1490390"/>
                  <a:pt x="230363" y="1492250"/>
                  <a:pt x="220838" y="1495425"/>
                </a:cubicBezTo>
                <a:cubicBezTo>
                  <a:pt x="189088" y="1543050"/>
                  <a:pt x="211313" y="1517650"/>
                  <a:pt x="144638" y="1562100"/>
                </a:cubicBezTo>
                <a:lnTo>
                  <a:pt x="116063" y="1581150"/>
                </a:lnTo>
                <a:cubicBezTo>
                  <a:pt x="81010" y="1651257"/>
                  <a:pt x="80747" y="1638006"/>
                  <a:pt x="68438" y="1695450"/>
                </a:cubicBezTo>
                <a:cubicBezTo>
                  <a:pt x="61654" y="1727110"/>
                  <a:pt x="49388" y="1790700"/>
                  <a:pt x="49388" y="1790700"/>
                </a:cubicBezTo>
                <a:cubicBezTo>
                  <a:pt x="44101" y="1944017"/>
                  <a:pt x="53981" y="2005860"/>
                  <a:pt x="30338" y="2124075"/>
                </a:cubicBezTo>
                <a:cubicBezTo>
                  <a:pt x="27771" y="2136912"/>
                  <a:pt x="22755" y="2149229"/>
                  <a:pt x="20813" y="2162175"/>
                </a:cubicBezTo>
                <a:cubicBezTo>
                  <a:pt x="13219" y="2212804"/>
                  <a:pt x="1763" y="2314575"/>
                  <a:pt x="1763" y="2314575"/>
                </a:cubicBezTo>
                <a:cubicBezTo>
                  <a:pt x="4938" y="2422525"/>
                  <a:pt x="11288" y="2530428"/>
                  <a:pt x="11288" y="2638425"/>
                </a:cubicBezTo>
                <a:cubicBezTo>
                  <a:pt x="11288" y="2930525"/>
                  <a:pt x="-14112" y="2670175"/>
                  <a:pt x="11288" y="2962275"/>
                </a:cubicBezTo>
                <a:cubicBezTo>
                  <a:pt x="17502" y="3033732"/>
                  <a:pt x="19832" y="2999743"/>
                  <a:pt x="30338" y="3057525"/>
                </a:cubicBezTo>
                <a:cubicBezTo>
                  <a:pt x="43430" y="3129532"/>
                  <a:pt x="33388" y="3120682"/>
                  <a:pt x="58913" y="3190875"/>
                </a:cubicBezTo>
                <a:cubicBezTo>
                  <a:pt x="63765" y="3204219"/>
                  <a:pt x="72370" y="3215924"/>
                  <a:pt x="77963" y="3228975"/>
                </a:cubicBezTo>
                <a:cubicBezTo>
                  <a:pt x="94427" y="3267392"/>
                  <a:pt x="88770" y="3296932"/>
                  <a:pt x="125588" y="3333750"/>
                </a:cubicBezTo>
                <a:cubicBezTo>
                  <a:pt x="135113" y="3343275"/>
                  <a:pt x="145633" y="3351899"/>
                  <a:pt x="154163" y="3362325"/>
                </a:cubicBezTo>
                <a:cubicBezTo>
                  <a:pt x="174268" y="3386898"/>
                  <a:pt x="181834" y="3426733"/>
                  <a:pt x="211313" y="3438525"/>
                </a:cubicBezTo>
                <a:cubicBezTo>
                  <a:pt x="244980" y="3451992"/>
                  <a:pt x="261174" y="3454676"/>
                  <a:pt x="287513" y="3476625"/>
                </a:cubicBezTo>
                <a:cubicBezTo>
                  <a:pt x="328121" y="3510465"/>
                  <a:pt x="309105" y="3510535"/>
                  <a:pt x="363713" y="3543300"/>
                </a:cubicBezTo>
                <a:cubicBezTo>
                  <a:pt x="378374" y="3552097"/>
                  <a:pt x="395215" y="3556659"/>
                  <a:pt x="411338" y="3562350"/>
                </a:cubicBezTo>
                <a:cubicBezTo>
                  <a:pt x="427573" y="3568080"/>
                  <a:pt x="556083" y="3612254"/>
                  <a:pt x="592313" y="3619500"/>
                </a:cubicBezTo>
                <a:cubicBezTo>
                  <a:pt x="617414" y="3624520"/>
                  <a:pt x="643213" y="3625133"/>
                  <a:pt x="668513" y="3629025"/>
                </a:cubicBezTo>
                <a:cubicBezTo>
                  <a:pt x="689791" y="3632299"/>
                  <a:pt x="732116" y="3641754"/>
                  <a:pt x="754238" y="3648075"/>
                </a:cubicBezTo>
                <a:cubicBezTo>
                  <a:pt x="763892" y="3650833"/>
                  <a:pt x="772828" y="3656549"/>
                  <a:pt x="782813" y="3657600"/>
                </a:cubicBezTo>
                <a:cubicBezTo>
                  <a:pt x="806709" y="3660115"/>
                  <a:pt x="1093141" y="3676199"/>
                  <a:pt x="1106663" y="3676650"/>
                </a:cubicBezTo>
                <a:lnTo>
                  <a:pt x="1506713" y="3686175"/>
                </a:lnTo>
                <a:cubicBezTo>
                  <a:pt x="1535288" y="3689350"/>
                  <a:pt x="1563768" y="3693550"/>
                  <a:pt x="1592438" y="3695700"/>
                </a:cubicBezTo>
                <a:cubicBezTo>
                  <a:pt x="1690791" y="3703077"/>
                  <a:pt x="1789573" y="3704936"/>
                  <a:pt x="1887713" y="3714750"/>
                </a:cubicBezTo>
                <a:lnTo>
                  <a:pt x="1982963" y="3724275"/>
                </a:lnTo>
                <a:cubicBezTo>
                  <a:pt x="2027413" y="3721100"/>
                  <a:pt x="2071750" y="3714750"/>
                  <a:pt x="2116313" y="3714750"/>
                </a:cubicBezTo>
                <a:cubicBezTo>
                  <a:pt x="2184840" y="3714750"/>
                  <a:pt x="2411475" y="3731075"/>
                  <a:pt x="2487788" y="3733800"/>
                </a:cubicBezTo>
                <a:lnTo>
                  <a:pt x="2849738" y="3743325"/>
                </a:lnTo>
                <a:lnTo>
                  <a:pt x="2983088" y="3752850"/>
                </a:lnTo>
                <a:cubicBezTo>
                  <a:pt x="3014886" y="3755500"/>
                  <a:pt x="3046492" y="3760385"/>
                  <a:pt x="3078338" y="3762375"/>
                </a:cubicBezTo>
                <a:cubicBezTo>
                  <a:pt x="3148124" y="3766737"/>
                  <a:pt x="3218038" y="3768725"/>
                  <a:pt x="3287888" y="3771900"/>
                </a:cubicBezTo>
                <a:lnTo>
                  <a:pt x="4183238" y="3762375"/>
                </a:lnTo>
                <a:cubicBezTo>
                  <a:pt x="4205684" y="3761931"/>
                  <a:pt x="4227474" y="3753586"/>
                  <a:pt x="4249913" y="3752850"/>
                </a:cubicBezTo>
                <a:cubicBezTo>
                  <a:pt x="4421300" y="3747231"/>
                  <a:pt x="4592813" y="3746500"/>
                  <a:pt x="4764263" y="3743325"/>
                </a:cubicBezTo>
                <a:cubicBezTo>
                  <a:pt x="4965315" y="3714603"/>
                  <a:pt x="4647132" y="3758303"/>
                  <a:pt x="5126213" y="3714750"/>
                </a:cubicBezTo>
                <a:cubicBezTo>
                  <a:pt x="5316419" y="3697459"/>
                  <a:pt x="5195943" y="3706523"/>
                  <a:pt x="5488163" y="3695700"/>
                </a:cubicBezTo>
                <a:cubicBezTo>
                  <a:pt x="5650260" y="3668684"/>
                  <a:pt x="5501373" y="3690884"/>
                  <a:pt x="5850113" y="3676650"/>
                </a:cubicBezTo>
                <a:cubicBezTo>
                  <a:pt x="5904136" y="3674445"/>
                  <a:pt x="5958014" y="3669315"/>
                  <a:pt x="6012038" y="3667125"/>
                </a:cubicBezTo>
                <a:lnTo>
                  <a:pt x="6554963" y="3648075"/>
                </a:lnTo>
                <a:lnTo>
                  <a:pt x="6631163" y="3638550"/>
                </a:lnTo>
                <a:cubicBezTo>
                  <a:pt x="6670744" y="3634027"/>
                  <a:pt x="6856278" y="3618292"/>
                  <a:pt x="6945488" y="3600450"/>
                </a:cubicBezTo>
                <a:cubicBezTo>
                  <a:pt x="6995116" y="3590524"/>
                  <a:pt x="6969798" y="3593504"/>
                  <a:pt x="7012163" y="3581400"/>
                </a:cubicBezTo>
                <a:cubicBezTo>
                  <a:pt x="7024750" y="3577804"/>
                  <a:pt x="7037676" y="3575471"/>
                  <a:pt x="7050263" y="3571875"/>
                </a:cubicBezTo>
                <a:cubicBezTo>
                  <a:pt x="7059917" y="3569117"/>
                  <a:pt x="7069098" y="3564785"/>
                  <a:pt x="7078838" y="3562350"/>
                </a:cubicBezTo>
                <a:cubicBezTo>
                  <a:pt x="7094544" y="3558423"/>
                  <a:pt x="7110844" y="3557085"/>
                  <a:pt x="7126463" y="3552825"/>
                </a:cubicBezTo>
                <a:cubicBezTo>
                  <a:pt x="7145836" y="3547541"/>
                  <a:pt x="7163734" y="3536615"/>
                  <a:pt x="7183613" y="3533775"/>
                </a:cubicBezTo>
                <a:lnTo>
                  <a:pt x="7250288" y="3524250"/>
                </a:lnTo>
                <a:cubicBezTo>
                  <a:pt x="7262988" y="3517900"/>
                  <a:pt x="7276060" y="3512245"/>
                  <a:pt x="7288388" y="3505200"/>
                </a:cubicBezTo>
                <a:cubicBezTo>
                  <a:pt x="7298327" y="3499520"/>
                  <a:pt x="7306724" y="3491270"/>
                  <a:pt x="7316963" y="3486150"/>
                </a:cubicBezTo>
                <a:cubicBezTo>
                  <a:pt x="7325943" y="3481660"/>
                  <a:pt x="7336310" y="3480580"/>
                  <a:pt x="7345538" y="3476625"/>
                </a:cubicBezTo>
                <a:cubicBezTo>
                  <a:pt x="7358589" y="3471032"/>
                  <a:pt x="7370587" y="3463168"/>
                  <a:pt x="7383638" y="3457575"/>
                </a:cubicBezTo>
                <a:cubicBezTo>
                  <a:pt x="7392866" y="3453620"/>
                  <a:pt x="7402985" y="3452005"/>
                  <a:pt x="7412213" y="3448050"/>
                </a:cubicBezTo>
                <a:cubicBezTo>
                  <a:pt x="7425264" y="3442457"/>
                  <a:pt x="7437262" y="3434593"/>
                  <a:pt x="7450313" y="3429000"/>
                </a:cubicBezTo>
                <a:cubicBezTo>
                  <a:pt x="7459541" y="3425045"/>
                  <a:pt x="7469908" y="3423965"/>
                  <a:pt x="7478888" y="3419475"/>
                </a:cubicBezTo>
                <a:cubicBezTo>
                  <a:pt x="7505410" y="3406214"/>
                  <a:pt x="7514972" y="3392916"/>
                  <a:pt x="7536038" y="3371850"/>
                </a:cubicBezTo>
                <a:cubicBezTo>
                  <a:pt x="7557075" y="3308740"/>
                  <a:pt x="7528734" y="3379563"/>
                  <a:pt x="7574138" y="3314700"/>
                </a:cubicBezTo>
                <a:cubicBezTo>
                  <a:pt x="7588817" y="3293730"/>
                  <a:pt x="7600790" y="3270920"/>
                  <a:pt x="7612238" y="3248025"/>
                </a:cubicBezTo>
                <a:cubicBezTo>
                  <a:pt x="7616728" y="3239045"/>
                  <a:pt x="7618034" y="3228772"/>
                  <a:pt x="7621763" y="3219450"/>
                </a:cubicBezTo>
                <a:cubicBezTo>
                  <a:pt x="7630743" y="3196999"/>
                  <a:pt x="7641658" y="3175343"/>
                  <a:pt x="7650338" y="3152775"/>
                </a:cubicBezTo>
                <a:cubicBezTo>
                  <a:pt x="7664982" y="3114700"/>
                  <a:pt x="7677357" y="3067734"/>
                  <a:pt x="7688438" y="3028950"/>
                </a:cubicBezTo>
                <a:cubicBezTo>
                  <a:pt x="7691613" y="2994025"/>
                  <a:pt x="7694292" y="2959051"/>
                  <a:pt x="7697963" y="2924175"/>
                </a:cubicBezTo>
                <a:cubicBezTo>
                  <a:pt x="7700643" y="2898718"/>
                  <a:pt x="7705525" y="2873497"/>
                  <a:pt x="7707488" y="2847975"/>
                </a:cubicBezTo>
                <a:cubicBezTo>
                  <a:pt x="7711878" y="2790905"/>
                  <a:pt x="7713838" y="2733675"/>
                  <a:pt x="7717013" y="2676525"/>
                </a:cubicBezTo>
                <a:cubicBezTo>
                  <a:pt x="7719546" y="2516915"/>
                  <a:pt x="7711377" y="2184325"/>
                  <a:pt x="7736063" y="1962150"/>
                </a:cubicBezTo>
                <a:cubicBezTo>
                  <a:pt x="7738196" y="1942955"/>
                  <a:pt x="7743193" y="1924164"/>
                  <a:pt x="7745588" y="1905000"/>
                </a:cubicBezTo>
                <a:cubicBezTo>
                  <a:pt x="7749546" y="1873338"/>
                  <a:pt x="7750380" y="1841305"/>
                  <a:pt x="7755113" y="1809750"/>
                </a:cubicBezTo>
                <a:cubicBezTo>
                  <a:pt x="7766578" y="1733317"/>
                  <a:pt x="7766887" y="1736329"/>
                  <a:pt x="7783688" y="1685925"/>
                </a:cubicBezTo>
                <a:cubicBezTo>
                  <a:pt x="7786863" y="1628775"/>
                  <a:pt x="7788460" y="1571515"/>
                  <a:pt x="7793213" y="1514475"/>
                </a:cubicBezTo>
                <a:cubicBezTo>
                  <a:pt x="7794817" y="1495229"/>
                  <a:pt x="7799801" y="1476413"/>
                  <a:pt x="7802738" y="1457325"/>
                </a:cubicBezTo>
                <a:cubicBezTo>
                  <a:pt x="7813611" y="1386652"/>
                  <a:pt x="7813265" y="1381634"/>
                  <a:pt x="7821788" y="1304925"/>
                </a:cubicBezTo>
                <a:cubicBezTo>
                  <a:pt x="7822722" y="1286236"/>
                  <a:pt x="7843781" y="1013092"/>
                  <a:pt x="7821788" y="971550"/>
                </a:cubicBezTo>
                <a:cubicBezTo>
                  <a:pt x="7809538" y="948411"/>
                  <a:pt x="7770426" y="960779"/>
                  <a:pt x="7745588" y="952500"/>
                </a:cubicBezTo>
                <a:cubicBezTo>
                  <a:pt x="7736063" y="949325"/>
                  <a:pt x="7726891" y="944771"/>
                  <a:pt x="7717013" y="942975"/>
                </a:cubicBezTo>
                <a:cubicBezTo>
                  <a:pt x="7657819" y="932212"/>
                  <a:pt x="7584261" y="930341"/>
                  <a:pt x="7526513" y="923925"/>
                </a:cubicBezTo>
                <a:cubicBezTo>
                  <a:pt x="7507318" y="921792"/>
                  <a:pt x="7488580" y="916322"/>
                  <a:pt x="7469363" y="914400"/>
                </a:cubicBezTo>
                <a:cubicBezTo>
                  <a:pt x="7425021" y="909966"/>
                  <a:pt x="7380463" y="908050"/>
                  <a:pt x="7336013" y="904875"/>
                </a:cubicBezTo>
                <a:cubicBezTo>
                  <a:pt x="7316963" y="901700"/>
                  <a:pt x="7297982" y="898081"/>
                  <a:pt x="7278863" y="895350"/>
                </a:cubicBezTo>
                <a:cubicBezTo>
                  <a:pt x="7253523" y="891730"/>
                  <a:pt x="7227848" y="890404"/>
                  <a:pt x="7202663" y="885825"/>
                </a:cubicBezTo>
                <a:cubicBezTo>
                  <a:pt x="7192785" y="884029"/>
                  <a:pt x="7183828" y="878735"/>
                  <a:pt x="7174088" y="876300"/>
                </a:cubicBezTo>
                <a:cubicBezTo>
                  <a:pt x="7158382" y="872373"/>
                  <a:pt x="7142406" y="869588"/>
                  <a:pt x="7126463" y="866775"/>
                </a:cubicBezTo>
                <a:lnTo>
                  <a:pt x="7012163" y="847725"/>
                </a:lnTo>
                <a:cubicBezTo>
                  <a:pt x="7002638" y="841375"/>
                  <a:pt x="6994307" y="832695"/>
                  <a:pt x="6983588" y="828675"/>
                </a:cubicBezTo>
                <a:cubicBezTo>
                  <a:pt x="6968429" y="822991"/>
                  <a:pt x="6951767" y="822662"/>
                  <a:pt x="6935963" y="819150"/>
                </a:cubicBezTo>
                <a:cubicBezTo>
                  <a:pt x="6828775" y="795330"/>
                  <a:pt x="6998937" y="822426"/>
                  <a:pt x="6764513" y="800100"/>
                </a:cubicBezTo>
                <a:cubicBezTo>
                  <a:pt x="6742163" y="797971"/>
                  <a:pt x="6720165" y="792925"/>
                  <a:pt x="6697838" y="790575"/>
                </a:cubicBezTo>
                <a:cubicBezTo>
                  <a:pt x="6597555" y="780019"/>
                  <a:pt x="6515329" y="777598"/>
                  <a:pt x="6412088" y="771525"/>
                </a:cubicBezTo>
                <a:cubicBezTo>
                  <a:pt x="6121201" y="754414"/>
                  <a:pt x="6404777" y="768909"/>
                  <a:pt x="6059663" y="752475"/>
                </a:cubicBezTo>
                <a:cubicBezTo>
                  <a:pt x="5902402" y="726265"/>
                  <a:pt x="6067731" y="756873"/>
                  <a:pt x="5973938" y="733425"/>
                </a:cubicBezTo>
                <a:cubicBezTo>
                  <a:pt x="5958232" y="729498"/>
                  <a:pt x="5942117" y="727412"/>
                  <a:pt x="5926313" y="723900"/>
                </a:cubicBezTo>
                <a:cubicBezTo>
                  <a:pt x="5805249" y="696997"/>
                  <a:pt x="5984227" y="733578"/>
                  <a:pt x="5840588" y="704850"/>
                </a:cubicBezTo>
                <a:cubicBezTo>
                  <a:pt x="5758696" y="650255"/>
                  <a:pt x="5862308" y="715710"/>
                  <a:pt x="5783438" y="676275"/>
                </a:cubicBezTo>
                <a:cubicBezTo>
                  <a:pt x="5773199" y="671155"/>
                  <a:pt x="5765102" y="662345"/>
                  <a:pt x="5754863" y="657225"/>
                </a:cubicBezTo>
                <a:cubicBezTo>
                  <a:pt x="5745883" y="652735"/>
                  <a:pt x="5735428" y="651855"/>
                  <a:pt x="5726288" y="647700"/>
                </a:cubicBezTo>
                <a:cubicBezTo>
                  <a:pt x="5700435" y="635949"/>
                  <a:pt x="5676190" y="620787"/>
                  <a:pt x="5650088" y="609600"/>
                </a:cubicBezTo>
                <a:cubicBezTo>
                  <a:pt x="5631631" y="601690"/>
                  <a:pt x="5609646" y="601689"/>
                  <a:pt x="5592938" y="590550"/>
                </a:cubicBezTo>
                <a:cubicBezTo>
                  <a:pt x="5561629" y="569678"/>
                  <a:pt x="5570294" y="571834"/>
                  <a:pt x="5535788" y="561975"/>
                </a:cubicBezTo>
                <a:cubicBezTo>
                  <a:pt x="5469368" y="542998"/>
                  <a:pt x="5524740" y="561637"/>
                  <a:pt x="5440538" y="542925"/>
                </a:cubicBezTo>
                <a:cubicBezTo>
                  <a:pt x="5430737" y="540747"/>
                  <a:pt x="5421764" y="535578"/>
                  <a:pt x="5411963" y="533400"/>
                </a:cubicBezTo>
                <a:cubicBezTo>
                  <a:pt x="5379787" y="526250"/>
                  <a:pt x="5294611" y="515436"/>
                  <a:pt x="5269088" y="514350"/>
                </a:cubicBezTo>
                <a:cubicBezTo>
                  <a:pt x="5148505" y="509219"/>
                  <a:pt x="5027788" y="508000"/>
                  <a:pt x="4907138" y="504825"/>
                </a:cubicBezTo>
                <a:cubicBezTo>
                  <a:pt x="4870459" y="502380"/>
                  <a:pt x="4696210" y="491556"/>
                  <a:pt x="4649963" y="485775"/>
                </a:cubicBezTo>
                <a:cubicBezTo>
                  <a:pt x="4636973" y="484151"/>
                  <a:pt x="4624900" y="477435"/>
                  <a:pt x="4611863" y="476250"/>
                </a:cubicBezTo>
                <a:cubicBezTo>
                  <a:pt x="4519948" y="467894"/>
                  <a:pt x="4335638" y="457200"/>
                  <a:pt x="4335638" y="457200"/>
                </a:cubicBezTo>
                <a:cubicBezTo>
                  <a:pt x="4253841" y="436751"/>
                  <a:pt x="4329878" y="453586"/>
                  <a:pt x="4183238" y="438150"/>
                </a:cubicBezTo>
                <a:cubicBezTo>
                  <a:pt x="4160911" y="435800"/>
                  <a:pt x="4138753" y="432039"/>
                  <a:pt x="4116563" y="428625"/>
                </a:cubicBezTo>
                <a:cubicBezTo>
                  <a:pt x="4097475" y="425688"/>
                  <a:pt x="4078646" y="420848"/>
                  <a:pt x="4059413" y="419100"/>
                </a:cubicBezTo>
                <a:cubicBezTo>
                  <a:pt x="4008723" y="414492"/>
                  <a:pt x="3957813" y="412750"/>
                  <a:pt x="3907013" y="409575"/>
                </a:cubicBezTo>
                <a:cubicBezTo>
                  <a:pt x="3887963" y="406400"/>
                  <a:pt x="3869006" y="402602"/>
                  <a:pt x="3849863" y="400050"/>
                </a:cubicBezTo>
                <a:cubicBezTo>
                  <a:pt x="3821364" y="396250"/>
                  <a:pt x="3792692" y="393884"/>
                  <a:pt x="3764138" y="390525"/>
                </a:cubicBezTo>
                <a:lnTo>
                  <a:pt x="3687938" y="381000"/>
                </a:lnTo>
                <a:cubicBezTo>
                  <a:pt x="3615429" y="356830"/>
                  <a:pt x="3650479" y="365888"/>
                  <a:pt x="3583163" y="352425"/>
                </a:cubicBezTo>
                <a:cubicBezTo>
                  <a:pt x="3570463" y="346075"/>
                  <a:pt x="3558762" y="337111"/>
                  <a:pt x="3545063" y="333375"/>
                </a:cubicBezTo>
                <a:cubicBezTo>
                  <a:pt x="3523403" y="327468"/>
                  <a:pt x="3500477" y="327866"/>
                  <a:pt x="3478388" y="323850"/>
                </a:cubicBezTo>
                <a:cubicBezTo>
                  <a:pt x="3465508" y="321508"/>
                  <a:pt x="3452827" y="318087"/>
                  <a:pt x="3440288" y="314325"/>
                </a:cubicBezTo>
                <a:cubicBezTo>
                  <a:pt x="3421054" y="308555"/>
                  <a:pt x="3401782" y="302733"/>
                  <a:pt x="3383138" y="295275"/>
                </a:cubicBezTo>
                <a:cubicBezTo>
                  <a:pt x="3367263" y="288925"/>
                  <a:pt x="3352008" y="280724"/>
                  <a:pt x="3335513" y="276225"/>
                </a:cubicBezTo>
                <a:cubicBezTo>
                  <a:pt x="3281449" y="261480"/>
                  <a:pt x="3249788" y="288925"/>
                  <a:pt x="3211688" y="285750"/>
                </a:cubicBezTo>
                <a:close/>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895600" y="1969353"/>
            <a:ext cx="4617202" cy="3421976"/>
            <a:chOff x="2895600" y="1969353"/>
            <a:chExt cx="4617202" cy="3421976"/>
          </a:xfrm>
        </p:grpSpPr>
        <p:sp>
          <p:nvSpPr>
            <p:cNvPr id="9" name="Rectangle 8"/>
            <p:cNvSpPr/>
            <p:nvPr/>
          </p:nvSpPr>
          <p:spPr>
            <a:xfrm>
              <a:off x="2895600" y="4191000"/>
              <a:ext cx="2369302"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70C0"/>
                  </a:solidFill>
                  <a:effectLst>
                    <a:outerShdw blurRad="76200" dist="50800" dir="5400000" algn="tl" rotWithShape="0">
                      <a:srgbClr val="000000">
                        <a:alpha val="65000"/>
                      </a:srgbClr>
                    </a:outerShdw>
                  </a:effectLst>
                  <a:latin typeface="+mn-lt"/>
                </a:rPr>
                <a:t>Skeletal muscle</a:t>
              </a:r>
            </a:p>
          </p:txBody>
        </p:sp>
        <p:sp>
          <p:nvSpPr>
            <p:cNvPr id="13" name="Rectangle 12"/>
            <p:cNvSpPr/>
            <p:nvPr/>
          </p:nvSpPr>
          <p:spPr>
            <a:xfrm>
              <a:off x="3017002" y="1969353"/>
              <a:ext cx="4495800" cy="830997"/>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B050"/>
                  </a:solidFill>
                  <a:effectLst>
                    <a:outerShdw blurRad="76200" dist="50800" dir="5400000" algn="tl" rotWithShape="0">
                      <a:srgbClr val="000000">
                        <a:alpha val="65000"/>
                      </a:srgbClr>
                    </a:outerShdw>
                  </a:effectLst>
                  <a:latin typeface="+mn-lt"/>
                </a:rPr>
                <a:t>Dense irregular connective tissue (elastic tissue)</a:t>
              </a:r>
            </a:p>
          </p:txBody>
        </p:sp>
      </p:grpSp>
      <p:sp>
        <p:nvSpPr>
          <p:cNvPr id="5" name="Freeform 4"/>
          <p:cNvSpPr/>
          <p:nvPr/>
        </p:nvSpPr>
        <p:spPr>
          <a:xfrm>
            <a:off x="577523" y="1743075"/>
            <a:ext cx="7775902" cy="1895475"/>
          </a:xfrm>
          <a:custGeom>
            <a:avLst/>
            <a:gdLst>
              <a:gd name="connsiteX0" fmla="*/ 7671127 w 7775902"/>
              <a:gd name="connsiteY0" fmla="*/ 1895475 h 1895475"/>
              <a:gd name="connsiteX1" fmla="*/ 7709227 w 7775902"/>
              <a:gd name="connsiteY1" fmla="*/ 1847850 h 1895475"/>
              <a:gd name="connsiteX2" fmla="*/ 7728277 w 7775902"/>
              <a:gd name="connsiteY2" fmla="*/ 1781175 h 1895475"/>
              <a:gd name="connsiteX3" fmla="*/ 7737802 w 7775902"/>
              <a:gd name="connsiteY3" fmla="*/ 1724025 h 1895475"/>
              <a:gd name="connsiteX4" fmla="*/ 7747327 w 7775902"/>
              <a:gd name="connsiteY4" fmla="*/ 1676400 h 1895475"/>
              <a:gd name="connsiteX5" fmla="*/ 7756852 w 7775902"/>
              <a:gd name="connsiteY5" fmla="*/ 1590675 h 1895475"/>
              <a:gd name="connsiteX6" fmla="*/ 7775902 w 7775902"/>
              <a:gd name="connsiteY6" fmla="*/ 1476375 h 1895475"/>
              <a:gd name="connsiteX7" fmla="*/ 7756852 w 7775902"/>
              <a:gd name="connsiteY7" fmla="*/ 1009650 h 1895475"/>
              <a:gd name="connsiteX8" fmla="*/ 7747327 w 7775902"/>
              <a:gd name="connsiteY8" fmla="*/ 952500 h 1895475"/>
              <a:gd name="connsiteX9" fmla="*/ 7737802 w 7775902"/>
              <a:gd name="connsiteY9" fmla="*/ 876300 h 1895475"/>
              <a:gd name="connsiteX10" fmla="*/ 7728277 w 7775902"/>
              <a:gd name="connsiteY10" fmla="*/ 771525 h 1895475"/>
              <a:gd name="connsiteX11" fmla="*/ 7699702 w 7775902"/>
              <a:gd name="connsiteY11" fmla="*/ 619125 h 1895475"/>
              <a:gd name="connsiteX12" fmla="*/ 7690177 w 7775902"/>
              <a:gd name="connsiteY12" fmla="*/ 542925 h 1895475"/>
              <a:gd name="connsiteX13" fmla="*/ 7680652 w 7775902"/>
              <a:gd name="connsiteY13" fmla="*/ 504825 h 1895475"/>
              <a:gd name="connsiteX14" fmla="*/ 7661602 w 7775902"/>
              <a:gd name="connsiteY14" fmla="*/ 390525 h 1895475"/>
              <a:gd name="connsiteX15" fmla="*/ 7633027 w 7775902"/>
              <a:gd name="connsiteY15" fmla="*/ 266700 h 1895475"/>
              <a:gd name="connsiteX16" fmla="*/ 7613977 w 7775902"/>
              <a:gd name="connsiteY16" fmla="*/ 238125 h 1895475"/>
              <a:gd name="connsiteX17" fmla="*/ 7604452 w 7775902"/>
              <a:gd name="connsiteY17" fmla="*/ 171450 h 1895475"/>
              <a:gd name="connsiteX18" fmla="*/ 7575877 w 7775902"/>
              <a:gd name="connsiteY18" fmla="*/ 161925 h 1895475"/>
              <a:gd name="connsiteX19" fmla="*/ 7537777 w 7775902"/>
              <a:gd name="connsiteY19" fmla="*/ 152400 h 1895475"/>
              <a:gd name="connsiteX20" fmla="*/ 7480627 w 7775902"/>
              <a:gd name="connsiteY20" fmla="*/ 142875 h 1895475"/>
              <a:gd name="connsiteX21" fmla="*/ 7452052 w 7775902"/>
              <a:gd name="connsiteY21" fmla="*/ 133350 h 1895475"/>
              <a:gd name="connsiteX22" fmla="*/ 7413952 w 7775902"/>
              <a:gd name="connsiteY22" fmla="*/ 123825 h 1895475"/>
              <a:gd name="connsiteX23" fmla="*/ 6728152 w 7775902"/>
              <a:gd name="connsiteY23" fmla="*/ 152400 h 1895475"/>
              <a:gd name="connsiteX24" fmla="*/ 6270952 w 7775902"/>
              <a:gd name="connsiteY24" fmla="*/ 133350 h 1895475"/>
              <a:gd name="connsiteX25" fmla="*/ 6175702 w 7775902"/>
              <a:gd name="connsiteY25" fmla="*/ 123825 h 1895475"/>
              <a:gd name="connsiteX26" fmla="*/ 5994727 w 7775902"/>
              <a:gd name="connsiteY26" fmla="*/ 114300 h 1895475"/>
              <a:gd name="connsiteX27" fmla="*/ 5747077 w 7775902"/>
              <a:gd name="connsiteY27" fmla="*/ 95250 h 1895475"/>
              <a:gd name="connsiteX28" fmla="*/ 4632652 w 7775902"/>
              <a:gd name="connsiteY28" fmla="*/ 85725 h 1895475"/>
              <a:gd name="connsiteX29" fmla="*/ 4518352 w 7775902"/>
              <a:gd name="connsiteY29" fmla="*/ 76200 h 1895475"/>
              <a:gd name="connsiteX30" fmla="*/ 4385002 w 7775902"/>
              <a:gd name="connsiteY30" fmla="*/ 66675 h 1895475"/>
              <a:gd name="connsiteX31" fmla="*/ 4280227 w 7775902"/>
              <a:gd name="connsiteY31" fmla="*/ 57150 h 1895475"/>
              <a:gd name="connsiteX32" fmla="*/ 4194502 w 7775902"/>
              <a:gd name="connsiteY32" fmla="*/ 47625 h 1895475"/>
              <a:gd name="connsiteX33" fmla="*/ 3870652 w 7775902"/>
              <a:gd name="connsiteY33" fmla="*/ 28575 h 1895475"/>
              <a:gd name="connsiteX34" fmla="*/ 3727777 w 7775902"/>
              <a:gd name="connsiteY34" fmla="*/ 19050 h 1895475"/>
              <a:gd name="connsiteX35" fmla="*/ 3403927 w 7775902"/>
              <a:gd name="connsiteY35" fmla="*/ 0 h 1895475"/>
              <a:gd name="connsiteX36" fmla="*/ 3061027 w 7775902"/>
              <a:gd name="connsiteY36" fmla="*/ 9525 h 1895475"/>
              <a:gd name="connsiteX37" fmla="*/ 2889577 w 7775902"/>
              <a:gd name="connsiteY37" fmla="*/ 38100 h 1895475"/>
              <a:gd name="connsiteX38" fmla="*/ 2660977 w 7775902"/>
              <a:gd name="connsiteY38" fmla="*/ 57150 h 1895475"/>
              <a:gd name="connsiteX39" fmla="*/ 2527627 w 7775902"/>
              <a:gd name="connsiteY39" fmla="*/ 85725 h 1895475"/>
              <a:gd name="connsiteX40" fmla="*/ 2470477 w 7775902"/>
              <a:gd name="connsiteY40" fmla="*/ 104775 h 1895475"/>
              <a:gd name="connsiteX41" fmla="*/ 2337127 w 7775902"/>
              <a:gd name="connsiteY41" fmla="*/ 114300 h 1895475"/>
              <a:gd name="connsiteX42" fmla="*/ 2251402 w 7775902"/>
              <a:gd name="connsiteY42" fmla="*/ 123825 h 1895475"/>
              <a:gd name="connsiteX43" fmla="*/ 1956127 w 7775902"/>
              <a:gd name="connsiteY43" fmla="*/ 142875 h 1895475"/>
              <a:gd name="connsiteX44" fmla="*/ 1879927 w 7775902"/>
              <a:gd name="connsiteY44" fmla="*/ 152400 h 1895475"/>
              <a:gd name="connsiteX45" fmla="*/ 1822777 w 7775902"/>
              <a:gd name="connsiteY45" fmla="*/ 161925 h 1895475"/>
              <a:gd name="connsiteX46" fmla="*/ 1737052 w 7775902"/>
              <a:gd name="connsiteY46" fmla="*/ 171450 h 1895475"/>
              <a:gd name="connsiteX47" fmla="*/ 1679902 w 7775902"/>
              <a:gd name="connsiteY47" fmla="*/ 180975 h 1895475"/>
              <a:gd name="connsiteX48" fmla="*/ 1470352 w 7775902"/>
              <a:gd name="connsiteY48" fmla="*/ 200025 h 1895475"/>
              <a:gd name="connsiteX49" fmla="*/ 1441777 w 7775902"/>
              <a:gd name="connsiteY49" fmla="*/ 209550 h 1895475"/>
              <a:gd name="connsiteX50" fmla="*/ 1394152 w 7775902"/>
              <a:gd name="connsiteY50" fmla="*/ 219075 h 1895475"/>
              <a:gd name="connsiteX51" fmla="*/ 1346527 w 7775902"/>
              <a:gd name="connsiteY51" fmla="*/ 238125 h 1895475"/>
              <a:gd name="connsiteX52" fmla="*/ 1241752 w 7775902"/>
              <a:gd name="connsiteY52" fmla="*/ 247650 h 1895475"/>
              <a:gd name="connsiteX53" fmla="*/ 1108402 w 7775902"/>
              <a:gd name="connsiteY53" fmla="*/ 285750 h 1895475"/>
              <a:gd name="connsiteX54" fmla="*/ 994102 w 7775902"/>
              <a:gd name="connsiteY54" fmla="*/ 304800 h 1895475"/>
              <a:gd name="connsiteX55" fmla="*/ 936952 w 7775902"/>
              <a:gd name="connsiteY55" fmla="*/ 333375 h 1895475"/>
              <a:gd name="connsiteX56" fmla="*/ 784552 w 7775902"/>
              <a:gd name="connsiteY56" fmla="*/ 352425 h 1895475"/>
              <a:gd name="connsiteX57" fmla="*/ 746452 w 7775902"/>
              <a:gd name="connsiteY57" fmla="*/ 361950 h 1895475"/>
              <a:gd name="connsiteX58" fmla="*/ 22552 w 7775902"/>
              <a:gd name="connsiteY58" fmla="*/ 704850 h 1895475"/>
              <a:gd name="connsiteX59" fmla="*/ 13027 w 7775902"/>
              <a:gd name="connsiteY59" fmla="*/ 904875 h 1895475"/>
              <a:gd name="connsiteX60" fmla="*/ 32077 w 7775902"/>
              <a:gd name="connsiteY60" fmla="*/ 981075 h 1895475"/>
              <a:gd name="connsiteX61" fmla="*/ 70177 w 7775902"/>
              <a:gd name="connsiteY61" fmla="*/ 1038225 h 1895475"/>
              <a:gd name="connsiteX62" fmla="*/ 117802 w 7775902"/>
              <a:gd name="connsiteY62" fmla="*/ 1085850 h 1895475"/>
              <a:gd name="connsiteX63" fmla="*/ 155902 w 7775902"/>
              <a:gd name="connsiteY63" fmla="*/ 1114425 h 1895475"/>
              <a:gd name="connsiteX64" fmla="*/ 251152 w 7775902"/>
              <a:gd name="connsiteY64" fmla="*/ 1123950 h 1895475"/>
              <a:gd name="connsiteX65" fmla="*/ 717877 w 7775902"/>
              <a:gd name="connsiteY65" fmla="*/ 1133475 h 1895475"/>
              <a:gd name="connsiteX66" fmla="*/ 879802 w 7775902"/>
              <a:gd name="connsiteY66" fmla="*/ 1123950 h 1895475"/>
              <a:gd name="connsiteX67" fmla="*/ 1098877 w 7775902"/>
              <a:gd name="connsiteY67" fmla="*/ 1095375 h 1895475"/>
              <a:gd name="connsiteX68" fmla="*/ 1279852 w 7775902"/>
              <a:gd name="connsiteY68" fmla="*/ 1076325 h 1895475"/>
              <a:gd name="connsiteX69" fmla="*/ 1413202 w 7775902"/>
              <a:gd name="connsiteY69" fmla="*/ 1057275 h 1895475"/>
              <a:gd name="connsiteX70" fmla="*/ 1470352 w 7775902"/>
              <a:gd name="connsiteY70" fmla="*/ 1047750 h 1895475"/>
              <a:gd name="connsiteX71" fmla="*/ 1727527 w 7775902"/>
              <a:gd name="connsiteY71" fmla="*/ 1028700 h 1895475"/>
              <a:gd name="connsiteX72" fmla="*/ 1822777 w 7775902"/>
              <a:gd name="connsiteY72" fmla="*/ 1019175 h 1895475"/>
              <a:gd name="connsiteX73" fmla="*/ 2365702 w 7775902"/>
              <a:gd name="connsiteY73" fmla="*/ 1028700 h 1895475"/>
              <a:gd name="connsiteX74" fmla="*/ 2460952 w 7775902"/>
              <a:gd name="connsiteY74" fmla="*/ 1038225 h 1895475"/>
              <a:gd name="connsiteX75" fmla="*/ 2499052 w 7775902"/>
              <a:gd name="connsiteY75" fmla="*/ 1047750 h 1895475"/>
              <a:gd name="connsiteX76" fmla="*/ 2584777 w 7775902"/>
              <a:gd name="connsiteY76" fmla="*/ 1066800 h 1895475"/>
              <a:gd name="connsiteX77" fmla="*/ 2660977 w 7775902"/>
              <a:gd name="connsiteY77" fmla="*/ 1076325 h 1895475"/>
              <a:gd name="connsiteX78" fmla="*/ 2727652 w 7775902"/>
              <a:gd name="connsiteY78" fmla="*/ 1085850 h 1895475"/>
              <a:gd name="connsiteX79" fmla="*/ 2775277 w 7775902"/>
              <a:gd name="connsiteY79" fmla="*/ 1095375 h 1895475"/>
              <a:gd name="connsiteX80" fmla="*/ 2813377 w 7775902"/>
              <a:gd name="connsiteY80" fmla="*/ 1104900 h 1895475"/>
              <a:gd name="connsiteX81" fmla="*/ 2880052 w 7775902"/>
              <a:gd name="connsiteY81" fmla="*/ 1114425 h 1895475"/>
              <a:gd name="connsiteX82" fmla="*/ 2946727 w 7775902"/>
              <a:gd name="connsiteY82" fmla="*/ 1133475 h 1895475"/>
              <a:gd name="connsiteX83" fmla="*/ 3003877 w 7775902"/>
              <a:gd name="connsiteY83" fmla="*/ 1143000 h 1895475"/>
              <a:gd name="connsiteX84" fmla="*/ 3061027 w 7775902"/>
              <a:gd name="connsiteY84" fmla="*/ 1162050 h 1895475"/>
              <a:gd name="connsiteX85" fmla="*/ 3108652 w 7775902"/>
              <a:gd name="connsiteY85" fmla="*/ 1171575 h 1895475"/>
              <a:gd name="connsiteX86" fmla="*/ 3165802 w 7775902"/>
              <a:gd name="connsiteY86" fmla="*/ 1190625 h 1895475"/>
              <a:gd name="connsiteX87" fmla="*/ 3194377 w 7775902"/>
              <a:gd name="connsiteY87" fmla="*/ 1200150 h 1895475"/>
              <a:gd name="connsiteX88" fmla="*/ 3232477 w 7775902"/>
              <a:gd name="connsiteY88" fmla="*/ 1209675 h 1895475"/>
              <a:gd name="connsiteX89" fmla="*/ 3280102 w 7775902"/>
              <a:gd name="connsiteY89" fmla="*/ 1219200 h 1895475"/>
              <a:gd name="connsiteX90" fmla="*/ 3337252 w 7775902"/>
              <a:gd name="connsiteY90" fmla="*/ 1238250 h 1895475"/>
              <a:gd name="connsiteX91" fmla="*/ 3375352 w 7775902"/>
              <a:gd name="connsiteY91" fmla="*/ 1247775 h 1895475"/>
              <a:gd name="connsiteX92" fmla="*/ 3403927 w 7775902"/>
              <a:gd name="connsiteY92" fmla="*/ 1257300 h 1895475"/>
              <a:gd name="connsiteX93" fmla="*/ 3442027 w 7775902"/>
              <a:gd name="connsiteY93" fmla="*/ 1266825 h 1895475"/>
              <a:gd name="connsiteX94" fmla="*/ 3470602 w 7775902"/>
              <a:gd name="connsiteY94" fmla="*/ 1276350 h 1895475"/>
              <a:gd name="connsiteX95" fmla="*/ 3518227 w 7775902"/>
              <a:gd name="connsiteY95" fmla="*/ 1285875 h 1895475"/>
              <a:gd name="connsiteX96" fmla="*/ 3623002 w 7775902"/>
              <a:gd name="connsiteY96" fmla="*/ 1314450 h 1895475"/>
              <a:gd name="connsiteX97" fmla="*/ 3746827 w 7775902"/>
              <a:gd name="connsiteY97" fmla="*/ 1323975 h 1895475"/>
              <a:gd name="connsiteX98" fmla="*/ 3851602 w 7775902"/>
              <a:gd name="connsiteY98" fmla="*/ 1352550 h 1895475"/>
              <a:gd name="connsiteX99" fmla="*/ 3880177 w 7775902"/>
              <a:gd name="connsiteY99" fmla="*/ 1362075 h 1895475"/>
              <a:gd name="connsiteX100" fmla="*/ 4032577 w 7775902"/>
              <a:gd name="connsiteY100" fmla="*/ 1390650 h 1895475"/>
              <a:gd name="connsiteX101" fmla="*/ 4270702 w 7775902"/>
              <a:gd name="connsiteY101" fmla="*/ 1419225 h 1895475"/>
              <a:gd name="connsiteX102" fmla="*/ 4346902 w 7775902"/>
              <a:gd name="connsiteY102" fmla="*/ 1428750 h 1895475"/>
              <a:gd name="connsiteX103" fmla="*/ 4451677 w 7775902"/>
              <a:gd name="connsiteY103" fmla="*/ 1438275 h 1895475"/>
              <a:gd name="connsiteX104" fmla="*/ 4508827 w 7775902"/>
              <a:gd name="connsiteY104" fmla="*/ 1447800 h 1895475"/>
              <a:gd name="connsiteX105" fmla="*/ 4604077 w 7775902"/>
              <a:gd name="connsiteY105" fmla="*/ 1457325 h 1895475"/>
              <a:gd name="connsiteX106" fmla="*/ 4680277 w 7775902"/>
              <a:gd name="connsiteY106" fmla="*/ 1466850 h 1895475"/>
              <a:gd name="connsiteX107" fmla="*/ 4737427 w 7775902"/>
              <a:gd name="connsiteY107" fmla="*/ 1476375 h 1895475"/>
              <a:gd name="connsiteX108" fmla="*/ 4870777 w 7775902"/>
              <a:gd name="connsiteY108" fmla="*/ 1485900 h 1895475"/>
              <a:gd name="connsiteX109" fmla="*/ 5042227 w 7775902"/>
              <a:gd name="connsiteY109" fmla="*/ 1504950 h 1895475"/>
              <a:gd name="connsiteX110" fmla="*/ 5118427 w 7775902"/>
              <a:gd name="connsiteY110" fmla="*/ 1514475 h 1895475"/>
              <a:gd name="connsiteX111" fmla="*/ 5185102 w 7775902"/>
              <a:gd name="connsiteY111" fmla="*/ 1524000 h 1895475"/>
              <a:gd name="connsiteX112" fmla="*/ 5404177 w 7775902"/>
              <a:gd name="connsiteY112" fmla="*/ 1533525 h 1895475"/>
              <a:gd name="connsiteX113" fmla="*/ 5470852 w 7775902"/>
              <a:gd name="connsiteY113" fmla="*/ 1543050 h 1895475"/>
              <a:gd name="connsiteX114" fmla="*/ 5556577 w 7775902"/>
              <a:gd name="connsiteY114" fmla="*/ 1552575 h 1895475"/>
              <a:gd name="connsiteX115" fmla="*/ 5604202 w 7775902"/>
              <a:gd name="connsiteY115" fmla="*/ 1562100 h 1895475"/>
              <a:gd name="connsiteX116" fmla="*/ 5708977 w 7775902"/>
              <a:gd name="connsiteY116" fmla="*/ 1571625 h 1895475"/>
              <a:gd name="connsiteX117" fmla="*/ 5794702 w 7775902"/>
              <a:gd name="connsiteY117" fmla="*/ 1600200 h 1895475"/>
              <a:gd name="connsiteX118" fmla="*/ 5823277 w 7775902"/>
              <a:gd name="connsiteY118" fmla="*/ 1609725 h 1895475"/>
              <a:gd name="connsiteX119" fmla="*/ 5851852 w 7775902"/>
              <a:gd name="connsiteY119" fmla="*/ 1619250 h 1895475"/>
              <a:gd name="connsiteX120" fmla="*/ 5928052 w 7775902"/>
              <a:gd name="connsiteY120" fmla="*/ 1638300 h 1895475"/>
              <a:gd name="connsiteX121" fmla="*/ 5994727 w 7775902"/>
              <a:gd name="connsiteY121" fmla="*/ 1657350 h 1895475"/>
              <a:gd name="connsiteX122" fmla="*/ 6061402 w 7775902"/>
              <a:gd name="connsiteY122" fmla="*/ 1685925 h 1895475"/>
              <a:gd name="connsiteX123" fmla="*/ 6147127 w 7775902"/>
              <a:gd name="connsiteY123" fmla="*/ 1714500 h 1895475"/>
              <a:gd name="connsiteX124" fmla="*/ 6175702 w 7775902"/>
              <a:gd name="connsiteY124" fmla="*/ 1724025 h 1895475"/>
              <a:gd name="connsiteX125" fmla="*/ 6232852 w 7775902"/>
              <a:gd name="connsiteY125" fmla="*/ 1733550 h 1895475"/>
              <a:gd name="connsiteX126" fmla="*/ 6328102 w 7775902"/>
              <a:gd name="connsiteY126" fmla="*/ 1752600 h 1895475"/>
              <a:gd name="connsiteX127" fmla="*/ 6356677 w 7775902"/>
              <a:gd name="connsiteY127" fmla="*/ 1762125 h 1895475"/>
              <a:gd name="connsiteX128" fmla="*/ 6442402 w 7775902"/>
              <a:gd name="connsiteY128" fmla="*/ 1771650 h 1895475"/>
              <a:gd name="connsiteX129" fmla="*/ 6585277 w 7775902"/>
              <a:gd name="connsiteY129" fmla="*/ 1800225 h 1895475"/>
              <a:gd name="connsiteX130" fmla="*/ 6632902 w 7775902"/>
              <a:gd name="connsiteY130" fmla="*/ 1809750 h 1895475"/>
              <a:gd name="connsiteX131" fmla="*/ 6813877 w 7775902"/>
              <a:gd name="connsiteY131" fmla="*/ 1828800 h 1895475"/>
              <a:gd name="connsiteX132" fmla="*/ 7004377 w 7775902"/>
              <a:gd name="connsiteY132" fmla="*/ 1847850 h 1895475"/>
              <a:gd name="connsiteX133" fmla="*/ 7071052 w 7775902"/>
              <a:gd name="connsiteY133" fmla="*/ 1857375 h 1895475"/>
              <a:gd name="connsiteX134" fmla="*/ 7204402 w 7775902"/>
              <a:gd name="connsiteY134" fmla="*/ 1866900 h 1895475"/>
              <a:gd name="connsiteX135" fmla="*/ 7528252 w 7775902"/>
              <a:gd name="connsiteY135" fmla="*/ 1895475 h 1895475"/>
              <a:gd name="connsiteX136" fmla="*/ 7671127 w 7775902"/>
              <a:gd name="connsiteY136" fmla="*/ 1895475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7775902" h="1895475">
                <a:moveTo>
                  <a:pt x="7671127" y="1895475"/>
                </a:moveTo>
                <a:cubicBezTo>
                  <a:pt x="7683827" y="1879600"/>
                  <a:pt x="7698452" y="1865090"/>
                  <a:pt x="7709227" y="1847850"/>
                </a:cubicBezTo>
                <a:cubicBezTo>
                  <a:pt x="7714567" y="1839306"/>
                  <a:pt x="7727171" y="1786706"/>
                  <a:pt x="7728277" y="1781175"/>
                </a:cubicBezTo>
                <a:cubicBezTo>
                  <a:pt x="7732065" y="1762237"/>
                  <a:pt x="7734347" y="1743026"/>
                  <a:pt x="7737802" y="1724025"/>
                </a:cubicBezTo>
                <a:cubicBezTo>
                  <a:pt x="7740698" y="1708097"/>
                  <a:pt x="7745037" y="1692427"/>
                  <a:pt x="7747327" y="1676400"/>
                </a:cubicBezTo>
                <a:cubicBezTo>
                  <a:pt x="7751393" y="1647938"/>
                  <a:pt x="7752786" y="1619137"/>
                  <a:pt x="7756852" y="1590675"/>
                </a:cubicBezTo>
                <a:cubicBezTo>
                  <a:pt x="7762314" y="1552438"/>
                  <a:pt x="7775902" y="1476375"/>
                  <a:pt x="7775902" y="1476375"/>
                </a:cubicBezTo>
                <a:cubicBezTo>
                  <a:pt x="7771902" y="1332363"/>
                  <a:pt x="7772730" y="1160496"/>
                  <a:pt x="7756852" y="1009650"/>
                </a:cubicBezTo>
                <a:cubicBezTo>
                  <a:pt x="7754830" y="990443"/>
                  <a:pt x="7750058" y="971619"/>
                  <a:pt x="7747327" y="952500"/>
                </a:cubicBezTo>
                <a:cubicBezTo>
                  <a:pt x="7743707" y="927160"/>
                  <a:pt x="7740482" y="901757"/>
                  <a:pt x="7737802" y="876300"/>
                </a:cubicBezTo>
                <a:cubicBezTo>
                  <a:pt x="7734131" y="841424"/>
                  <a:pt x="7732375" y="806354"/>
                  <a:pt x="7728277" y="771525"/>
                </a:cubicBezTo>
                <a:cubicBezTo>
                  <a:pt x="7705939" y="581648"/>
                  <a:pt x="7735098" y="902290"/>
                  <a:pt x="7699702" y="619125"/>
                </a:cubicBezTo>
                <a:cubicBezTo>
                  <a:pt x="7696527" y="593725"/>
                  <a:pt x="7694385" y="568174"/>
                  <a:pt x="7690177" y="542925"/>
                </a:cubicBezTo>
                <a:cubicBezTo>
                  <a:pt x="7688025" y="530012"/>
                  <a:pt x="7683064" y="517692"/>
                  <a:pt x="7680652" y="504825"/>
                </a:cubicBezTo>
                <a:cubicBezTo>
                  <a:pt x="7673534" y="466861"/>
                  <a:pt x="7667064" y="428762"/>
                  <a:pt x="7661602" y="390525"/>
                </a:cubicBezTo>
                <a:cubicBezTo>
                  <a:pt x="7653853" y="336285"/>
                  <a:pt x="7655048" y="316246"/>
                  <a:pt x="7633027" y="266700"/>
                </a:cubicBezTo>
                <a:cubicBezTo>
                  <a:pt x="7628378" y="256239"/>
                  <a:pt x="7620327" y="247650"/>
                  <a:pt x="7613977" y="238125"/>
                </a:cubicBezTo>
                <a:cubicBezTo>
                  <a:pt x="7610802" y="215900"/>
                  <a:pt x="7614492" y="191530"/>
                  <a:pt x="7604452" y="171450"/>
                </a:cubicBezTo>
                <a:cubicBezTo>
                  <a:pt x="7599962" y="162470"/>
                  <a:pt x="7585531" y="164683"/>
                  <a:pt x="7575877" y="161925"/>
                </a:cubicBezTo>
                <a:cubicBezTo>
                  <a:pt x="7563290" y="158329"/>
                  <a:pt x="7550614" y="154967"/>
                  <a:pt x="7537777" y="152400"/>
                </a:cubicBezTo>
                <a:cubicBezTo>
                  <a:pt x="7518839" y="148612"/>
                  <a:pt x="7499480" y="147065"/>
                  <a:pt x="7480627" y="142875"/>
                </a:cubicBezTo>
                <a:cubicBezTo>
                  <a:pt x="7470826" y="140697"/>
                  <a:pt x="7461706" y="136108"/>
                  <a:pt x="7452052" y="133350"/>
                </a:cubicBezTo>
                <a:cubicBezTo>
                  <a:pt x="7439465" y="129754"/>
                  <a:pt x="7426652" y="127000"/>
                  <a:pt x="7413952" y="123825"/>
                </a:cubicBezTo>
                <a:cubicBezTo>
                  <a:pt x="6791510" y="143904"/>
                  <a:pt x="7019377" y="123278"/>
                  <a:pt x="6728152" y="152400"/>
                </a:cubicBezTo>
                <a:cubicBezTo>
                  <a:pt x="6570156" y="147133"/>
                  <a:pt x="6426472" y="144459"/>
                  <a:pt x="6270952" y="133350"/>
                </a:cubicBezTo>
                <a:cubicBezTo>
                  <a:pt x="6239125" y="131077"/>
                  <a:pt x="6207535" y="126020"/>
                  <a:pt x="6175702" y="123825"/>
                </a:cubicBezTo>
                <a:cubicBezTo>
                  <a:pt x="6115437" y="119669"/>
                  <a:pt x="6054992" y="118456"/>
                  <a:pt x="5994727" y="114300"/>
                </a:cubicBezTo>
                <a:cubicBezTo>
                  <a:pt x="5866525" y="105458"/>
                  <a:pt x="5903098" y="97596"/>
                  <a:pt x="5747077" y="95250"/>
                </a:cubicBezTo>
                <a:lnTo>
                  <a:pt x="4632652" y="85725"/>
                </a:lnTo>
                <a:lnTo>
                  <a:pt x="4518352" y="76200"/>
                </a:lnTo>
                <a:lnTo>
                  <a:pt x="4385002" y="66675"/>
                </a:lnTo>
                <a:cubicBezTo>
                  <a:pt x="4350045" y="63878"/>
                  <a:pt x="4315122" y="60639"/>
                  <a:pt x="4280227" y="57150"/>
                </a:cubicBezTo>
                <a:cubicBezTo>
                  <a:pt x="4251619" y="54289"/>
                  <a:pt x="4223161" y="49918"/>
                  <a:pt x="4194502" y="47625"/>
                </a:cubicBezTo>
                <a:cubicBezTo>
                  <a:pt x="4122568" y="41870"/>
                  <a:pt x="3938194" y="32668"/>
                  <a:pt x="3870652" y="28575"/>
                </a:cubicBezTo>
                <a:lnTo>
                  <a:pt x="3727777" y="19050"/>
                </a:lnTo>
                <a:lnTo>
                  <a:pt x="3403927" y="0"/>
                </a:lnTo>
                <a:cubicBezTo>
                  <a:pt x="3289627" y="3175"/>
                  <a:pt x="3175059" y="1078"/>
                  <a:pt x="3061027" y="9525"/>
                </a:cubicBezTo>
                <a:cubicBezTo>
                  <a:pt x="3003247" y="13805"/>
                  <a:pt x="2947368" y="33972"/>
                  <a:pt x="2889577" y="38100"/>
                </a:cubicBezTo>
                <a:cubicBezTo>
                  <a:pt x="2724400" y="49898"/>
                  <a:pt x="2800569" y="43191"/>
                  <a:pt x="2660977" y="57150"/>
                </a:cubicBezTo>
                <a:cubicBezTo>
                  <a:pt x="2425188" y="124518"/>
                  <a:pt x="2760475" y="31991"/>
                  <a:pt x="2527627" y="85725"/>
                </a:cubicBezTo>
                <a:cubicBezTo>
                  <a:pt x="2508061" y="90240"/>
                  <a:pt x="2490506" y="103344"/>
                  <a:pt x="2470477" y="104775"/>
                </a:cubicBezTo>
                <a:lnTo>
                  <a:pt x="2337127" y="114300"/>
                </a:lnTo>
                <a:cubicBezTo>
                  <a:pt x="2308484" y="116791"/>
                  <a:pt x="2280045" y="121334"/>
                  <a:pt x="2251402" y="123825"/>
                </a:cubicBezTo>
                <a:cubicBezTo>
                  <a:pt x="2167490" y="131122"/>
                  <a:pt x="2037121" y="138111"/>
                  <a:pt x="1956127" y="142875"/>
                </a:cubicBezTo>
                <a:lnTo>
                  <a:pt x="1879927" y="152400"/>
                </a:lnTo>
                <a:cubicBezTo>
                  <a:pt x="1860808" y="155131"/>
                  <a:pt x="1841920" y="159373"/>
                  <a:pt x="1822777" y="161925"/>
                </a:cubicBezTo>
                <a:cubicBezTo>
                  <a:pt x="1794278" y="165725"/>
                  <a:pt x="1765551" y="167650"/>
                  <a:pt x="1737052" y="171450"/>
                </a:cubicBezTo>
                <a:cubicBezTo>
                  <a:pt x="1717909" y="174002"/>
                  <a:pt x="1699045" y="178423"/>
                  <a:pt x="1679902" y="180975"/>
                </a:cubicBezTo>
                <a:cubicBezTo>
                  <a:pt x="1603012" y="191227"/>
                  <a:pt x="1550881" y="193830"/>
                  <a:pt x="1470352" y="200025"/>
                </a:cubicBezTo>
                <a:cubicBezTo>
                  <a:pt x="1460827" y="203200"/>
                  <a:pt x="1451517" y="207115"/>
                  <a:pt x="1441777" y="209550"/>
                </a:cubicBezTo>
                <a:cubicBezTo>
                  <a:pt x="1426071" y="213477"/>
                  <a:pt x="1409659" y="214423"/>
                  <a:pt x="1394152" y="219075"/>
                </a:cubicBezTo>
                <a:cubicBezTo>
                  <a:pt x="1377775" y="223988"/>
                  <a:pt x="1363332" y="234974"/>
                  <a:pt x="1346527" y="238125"/>
                </a:cubicBezTo>
                <a:cubicBezTo>
                  <a:pt x="1312059" y="244588"/>
                  <a:pt x="1276677" y="244475"/>
                  <a:pt x="1241752" y="247650"/>
                </a:cubicBezTo>
                <a:cubicBezTo>
                  <a:pt x="1162202" y="274167"/>
                  <a:pt x="1173989" y="274176"/>
                  <a:pt x="1108402" y="285750"/>
                </a:cubicBezTo>
                <a:lnTo>
                  <a:pt x="994102" y="304800"/>
                </a:lnTo>
                <a:cubicBezTo>
                  <a:pt x="975052" y="314325"/>
                  <a:pt x="957721" y="328655"/>
                  <a:pt x="936952" y="333375"/>
                </a:cubicBezTo>
                <a:cubicBezTo>
                  <a:pt x="887030" y="344721"/>
                  <a:pt x="835181" y="344831"/>
                  <a:pt x="784552" y="352425"/>
                </a:cubicBezTo>
                <a:cubicBezTo>
                  <a:pt x="771606" y="354367"/>
                  <a:pt x="758334" y="356455"/>
                  <a:pt x="746452" y="361950"/>
                </a:cubicBezTo>
                <a:cubicBezTo>
                  <a:pt x="504114" y="474032"/>
                  <a:pt x="263852" y="590550"/>
                  <a:pt x="22552" y="704850"/>
                </a:cubicBezTo>
                <a:cubicBezTo>
                  <a:pt x="-9834" y="802009"/>
                  <a:pt x="-2011" y="754496"/>
                  <a:pt x="13027" y="904875"/>
                </a:cubicBezTo>
                <a:cubicBezTo>
                  <a:pt x="14057" y="915173"/>
                  <a:pt x="23922" y="966396"/>
                  <a:pt x="32077" y="981075"/>
                </a:cubicBezTo>
                <a:cubicBezTo>
                  <a:pt x="43196" y="1001089"/>
                  <a:pt x="57477" y="1019175"/>
                  <a:pt x="70177" y="1038225"/>
                </a:cubicBezTo>
                <a:cubicBezTo>
                  <a:pt x="97886" y="1079789"/>
                  <a:pt x="77393" y="1056986"/>
                  <a:pt x="117802" y="1085850"/>
                </a:cubicBezTo>
                <a:cubicBezTo>
                  <a:pt x="130720" y="1095077"/>
                  <a:pt x="140638" y="1110064"/>
                  <a:pt x="155902" y="1114425"/>
                </a:cubicBezTo>
                <a:cubicBezTo>
                  <a:pt x="186583" y="1123191"/>
                  <a:pt x="219402" y="1120775"/>
                  <a:pt x="251152" y="1123950"/>
                </a:cubicBezTo>
                <a:cubicBezTo>
                  <a:pt x="453678" y="1174581"/>
                  <a:pt x="301178" y="1143638"/>
                  <a:pt x="717877" y="1133475"/>
                </a:cubicBezTo>
                <a:lnTo>
                  <a:pt x="879802" y="1123950"/>
                </a:lnTo>
                <a:cubicBezTo>
                  <a:pt x="990346" y="1115447"/>
                  <a:pt x="967999" y="1109152"/>
                  <a:pt x="1098877" y="1095375"/>
                </a:cubicBezTo>
                <a:cubicBezTo>
                  <a:pt x="1159202" y="1089025"/>
                  <a:pt x="1220019" y="1086297"/>
                  <a:pt x="1279852" y="1076325"/>
                </a:cubicBezTo>
                <a:cubicBezTo>
                  <a:pt x="1416213" y="1053598"/>
                  <a:pt x="1246316" y="1081116"/>
                  <a:pt x="1413202" y="1057275"/>
                </a:cubicBezTo>
                <a:cubicBezTo>
                  <a:pt x="1432321" y="1054544"/>
                  <a:pt x="1451188" y="1050145"/>
                  <a:pt x="1470352" y="1047750"/>
                </a:cubicBezTo>
                <a:cubicBezTo>
                  <a:pt x="1580478" y="1033984"/>
                  <a:pt x="1599704" y="1038168"/>
                  <a:pt x="1727527" y="1028700"/>
                </a:cubicBezTo>
                <a:cubicBezTo>
                  <a:pt x="1759348" y="1026343"/>
                  <a:pt x="1791027" y="1022350"/>
                  <a:pt x="1822777" y="1019175"/>
                </a:cubicBezTo>
                <a:lnTo>
                  <a:pt x="2365702" y="1028700"/>
                </a:lnTo>
                <a:cubicBezTo>
                  <a:pt x="2397596" y="1029652"/>
                  <a:pt x="2429364" y="1033712"/>
                  <a:pt x="2460952" y="1038225"/>
                </a:cubicBezTo>
                <a:cubicBezTo>
                  <a:pt x="2473911" y="1040076"/>
                  <a:pt x="2486296" y="1044806"/>
                  <a:pt x="2499052" y="1047750"/>
                </a:cubicBezTo>
                <a:cubicBezTo>
                  <a:pt x="2527574" y="1054332"/>
                  <a:pt x="2555950" y="1061713"/>
                  <a:pt x="2584777" y="1066800"/>
                </a:cubicBezTo>
                <a:cubicBezTo>
                  <a:pt x="2609985" y="1071248"/>
                  <a:pt x="2635604" y="1072942"/>
                  <a:pt x="2660977" y="1076325"/>
                </a:cubicBezTo>
                <a:cubicBezTo>
                  <a:pt x="2683231" y="1079292"/>
                  <a:pt x="2705507" y="1082159"/>
                  <a:pt x="2727652" y="1085850"/>
                </a:cubicBezTo>
                <a:cubicBezTo>
                  <a:pt x="2743621" y="1088512"/>
                  <a:pt x="2759473" y="1091863"/>
                  <a:pt x="2775277" y="1095375"/>
                </a:cubicBezTo>
                <a:cubicBezTo>
                  <a:pt x="2788056" y="1098215"/>
                  <a:pt x="2800497" y="1102558"/>
                  <a:pt x="2813377" y="1104900"/>
                </a:cubicBezTo>
                <a:cubicBezTo>
                  <a:pt x="2835466" y="1108916"/>
                  <a:pt x="2857963" y="1110409"/>
                  <a:pt x="2880052" y="1114425"/>
                </a:cubicBezTo>
                <a:cubicBezTo>
                  <a:pt x="2994148" y="1135170"/>
                  <a:pt x="2854917" y="1113073"/>
                  <a:pt x="2946727" y="1133475"/>
                </a:cubicBezTo>
                <a:cubicBezTo>
                  <a:pt x="2965580" y="1137665"/>
                  <a:pt x="2985141" y="1138316"/>
                  <a:pt x="3003877" y="1143000"/>
                </a:cubicBezTo>
                <a:cubicBezTo>
                  <a:pt x="3023358" y="1147870"/>
                  <a:pt x="3041336" y="1158112"/>
                  <a:pt x="3061027" y="1162050"/>
                </a:cubicBezTo>
                <a:cubicBezTo>
                  <a:pt x="3076902" y="1165225"/>
                  <a:pt x="3093033" y="1167315"/>
                  <a:pt x="3108652" y="1171575"/>
                </a:cubicBezTo>
                <a:cubicBezTo>
                  <a:pt x="3128025" y="1176859"/>
                  <a:pt x="3146752" y="1184275"/>
                  <a:pt x="3165802" y="1190625"/>
                </a:cubicBezTo>
                <a:cubicBezTo>
                  <a:pt x="3175327" y="1193800"/>
                  <a:pt x="3184637" y="1197715"/>
                  <a:pt x="3194377" y="1200150"/>
                </a:cubicBezTo>
                <a:cubicBezTo>
                  <a:pt x="3207077" y="1203325"/>
                  <a:pt x="3219698" y="1206835"/>
                  <a:pt x="3232477" y="1209675"/>
                </a:cubicBezTo>
                <a:cubicBezTo>
                  <a:pt x="3248281" y="1213187"/>
                  <a:pt x="3264483" y="1214940"/>
                  <a:pt x="3280102" y="1219200"/>
                </a:cubicBezTo>
                <a:cubicBezTo>
                  <a:pt x="3299475" y="1224484"/>
                  <a:pt x="3317771" y="1233380"/>
                  <a:pt x="3337252" y="1238250"/>
                </a:cubicBezTo>
                <a:cubicBezTo>
                  <a:pt x="3349952" y="1241425"/>
                  <a:pt x="3362765" y="1244179"/>
                  <a:pt x="3375352" y="1247775"/>
                </a:cubicBezTo>
                <a:cubicBezTo>
                  <a:pt x="3385006" y="1250533"/>
                  <a:pt x="3394273" y="1254542"/>
                  <a:pt x="3403927" y="1257300"/>
                </a:cubicBezTo>
                <a:cubicBezTo>
                  <a:pt x="3416514" y="1260896"/>
                  <a:pt x="3429440" y="1263229"/>
                  <a:pt x="3442027" y="1266825"/>
                </a:cubicBezTo>
                <a:cubicBezTo>
                  <a:pt x="3451681" y="1269583"/>
                  <a:pt x="3460862" y="1273915"/>
                  <a:pt x="3470602" y="1276350"/>
                </a:cubicBezTo>
                <a:cubicBezTo>
                  <a:pt x="3486308" y="1280277"/>
                  <a:pt x="3502608" y="1281615"/>
                  <a:pt x="3518227" y="1285875"/>
                </a:cubicBezTo>
                <a:cubicBezTo>
                  <a:pt x="3572004" y="1300542"/>
                  <a:pt x="3570788" y="1308648"/>
                  <a:pt x="3623002" y="1314450"/>
                </a:cubicBezTo>
                <a:cubicBezTo>
                  <a:pt x="3664146" y="1319022"/>
                  <a:pt x="3705552" y="1320800"/>
                  <a:pt x="3746827" y="1323975"/>
                </a:cubicBezTo>
                <a:cubicBezTo>
                  <a:pt x="3832861" y="1358388"/>
                  <a:pt x="3754457" y="1330962"/>
                  <a:pt x="3851602" y="1352550"/>
                </a:cubicBezTo>
                <a:cubicBezTo>
                  <a:pt x="3861403" y="1354728"/>
                  <a:pt x="3870394" y="1359817"/>
                  <a:pt x="3880177" y="1362075"/>
                </a:cubicBezTo>
                <a:cubicBezTo>
                  <a:pt x="3939555" y="1375778"/>
                  <a:pt x="3976181" y="1381251"/>
                  <a:pt x="4032577" y="1390650"/>
                </a:cubicBezTo>
                <a:cubicBezTo>
                  <a:pt x="4142874" y="1434769"/>
                  <a:pt x="4049588" y="1403431"/>
                  <a:pt x="4270702" y="1419225"/>
                </a:cubicBezTo>
                <a:cubicBezTo>
                  <a:pt x="4296235" y="1421049"/>
                  <a:pt x="4321445" y="1426070"/>
                  <a:pt x="4346902" y="1428750"/>
                </a:cubicBezTo>
                <a:cubicBezTo>
                  <a:pt x="4381778" y="1432421"/>
                  <a:pt x="4416848" y="1434177"/>
                  <a:pt x="4451677" y="1438275"/>
                </a:cubicBezTo>
                <a:cubicBezTo>
                  <a:pt x="4470857" y="1440532"/>
                  <a:pt x="4489663" y="1445405"/>
                  <a:pt x="4508827" y="1447800"/>
                </a:cubicBezTo>
                <a:cubicBezTo>
                  <a:pt x="4540489" y="1451758"/>
                  <a:pt x="4572364" y="1453801"/>
                  <a:pt x="4604077" y="1457325"/>
                </a:cubicBezTo>
                <a:cubicBezTo>
                  <a:pt x="4629518" y="1460152"/>
                  <a:pt x="4654937" y="1463230"/>
                  <a:pt x="4680277" y="1466850"/>
                </a:cubicBezTo>
                <a:cubicBezTo>
                  <a:pt x="4699396" y="1469581"/>
                  <a:pt x="4718210" y="1474453"/>
                  <a:pt x="4737427" y="1476375"/>
                </a:cubicBezTo>
                <a:cubicBezTo>
                  <a:pt x="4781769" y="1480809"/>
                  <a:pt x="4826327" y="1482725"/>
                  <a:pt x="4870777" y="1485900"/>
                </a:cubicBezTo>
                <a:cubicBezTo>
                  <a:pt x="4957376" y="1507550"/>
                  <a:pt x="4877892" y="1490010"/>
                  <a:pt x="5042227" y="1504950"/>
                </a:cubicBezTo>
                <a:cubicBezTo>
                  <a:pt x="5067720" y="1507268"/>
                  <a:pt x="5093054" y="1511092"/>
                  <a:pt x="5118427" y="1514475"/>
                </a:cubicBezTo>
                <a:cubicBezTo>
                  <a:pt x="5140681" y="1517442"/>
                  <a:pt x="5162701" y="1522507"/>
                  <a:pt x="5185102" y="1524000"/>
                </a:cubicBezTo>
                <a:cubicBezTo>
                  <a:pt x="5258034" y="1528862"/>
                  <a:pt x="5331152" y="1530350"/>
                  <a:pt x="5404177" y="1533525"/>
                </a:cubicBezTo>
                <a:lnTo>
                  <a:pt x="5470852" y="1543050"/>
                </a:lnTo>
                <a:cubicBezTo>
                  <a:pt x="5499381" y="1546616"/>
                  <a:pt x="5528115" y="1548509"/>
                  <a:pt x="5556577" y="1552575"/>
                </a:cubicBezTo>
                <a:cubicBezTo>
                  <a:pt x="5572604" y="1554865"/>
                  <a:pt x="5588138" y="1560092"/>
                  <a:pt x="5604202" y="1562100"/>
                </a:cubicBezTo>
                <a:cubicBezTo>
                  <a:pt x="5639000" y="1566450"/>
                  <a:pt x="5674052" y="1568450"/>
                  <a:pt x="5708977" y="1571625"/>
                </a:cubicBezTo>
                <a:lnTo>
                  <a:pt x="5794702" y="1600200"/>
                </a:lnTo>
                <a:lnTo>
                  <a:pt x="5823277" y="1609725"/>
                </a:lnTo>
                <a:cubicBezTo>
                  <a:pt x="5832802" y="1612900"/>
                  <a:pt x="5842112" y="1616815"/>
                  <a:pt x="5851852" y="1619250"/>
                </a:cubicBezTo>
                <a:cubicBezTo>
                  <a:pt x="5877252" y="1625600"/>
                  <a:pt x="5903214" y="1630021"/>
                  <a:pt x="5928052" y="1638300"/>
                </a:cubicBezTo>
                <a:cubicBezTo>
                  <a:pt x="5969046" y="1651965"/>
                  <a:pt x="5946887" y="1645390"/>
                  <a:pt x="5994727" y="1657350"/>
                </a:cubicBezTo>
                <a:cubicBezTo>
                  <a:pt x="6041110" y="1688272"/>
                  <a:pt x="6004288" y="1668351"/>
                  <a:pt x="6061402" y="1685925"/>
                </a:cubicBezTo>
                <a:cubicBezTo>
                  <a:pt x="6090191" y="1694783"/>
                  <a:pt x="6118552" y="1704975"/>
                  <a:pt x="6147127" y="1714500"/>
                </a:cubicBezTo>
                <a:cubicBezTo>
                  <a:pt x="6156652" y="1717675"/>
                  <a:pt x="6165798" y="1722374"/>
                  <a:pt x="6175702" y="1724025"/>
                </a:cubicBezTo>
                <a:cubicBezTo>
                  <a:pt x="6194752" y="1727200"/>
                  <a:pt x="6213870" y="1729991"/>
                  <a:pt x="6232852" y="1733550"/>
                </a:cubicBezTo>
                <a:cubicBezTo>
                  <a:pt x="6264676" y="1739517"/>
                  <a:pt x="6296552" y="1745319"/>
                  <a:pt x="6328102" y="1752600"/>
                </a:cubicBezTo>
                <a:cubicBezTo>
                  <a:pt x="6337885" y="1754858"/>
                  <a:pt x="6346773" y="1760474"/>
                  <a:pt x="6356677" y="1762125"/>
                </a:cubicBezTo>
                <a:cubicBezTo>
                  <a:pt x="6385037" y="1766852"/>
                  <a:pt x="6413827" y="1768475"/>
                  <a:pt x="6442402" y="1771650"/>
                </a:cubicBezTo>
                <a:cubicBezTo>
                  <a:pt x="6539129" y="1803892"/>
                  <a:pt x="6461981" y="1782611"/>
                  <a:pt x="6585277" y="1800225"/>
                </a:cubicBezTo>
                <a:cubicBezTo>
                  <a:pt x="6601304" y="1802515"/>
                  <a:pt x="6616901" y="1807288"/>
                  <a:pt x="6632902" y="1809750"/>
                </a:cubicBezTo>
                <a:cubicBezTo>
                  <a:pt x="6693026" y="1819000"/>
                  <a:pt x="6753308" y="1823294"/>
                  <a:pt x="6813877" y="1828800"/>
                </a:cubicBezTo>
                <a:cubicBezTo>
                  <a:pt x="6920292" y="1850083"/>
                  <a:pt x="6810009" y="1830180"/>
                  <a:pt x="7004377" y="1847850"/>
                </a:cubicBezTo>
                <a:cubicBezTo>
                  <a:pt x="7026735" y="1849883"/>
                  <a:pt x="7048702" y="1855246"/>
                  <a:pt x="7071052" y="1857375"/>
                </a:cubicBezTo>
                <a:cubicBezTo>
                  <a:pt x="7115415" y="1861600"/>
                  <a:pt x="7160006" y="1863040"/>
                  <a:pt x="7204402" y="1866900"/>
                </a:cubicBezTo>
                <a:cubicBezTo>
                  <a:pt x="7326445" y="1877512"/>
                  <a:pt x="7380072" y="1895475"/>
                  <a:pt x="7528252" y="1895475"/>
                </a:cubicBezTo>
                <a:lnTo>
                  <a:pt x="7671127" y="1895475"/>
                </a:lnTo>
                <a:close/>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2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02542"/>
            <a:ext cx="8839200" cy="4410075"/>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structure</a:t>
            </a:r>
            <a:r>
              <a:rPr lang="en-US" sz="2400" b="1" dirty="0">
                <a:solidFill>
                  <a:schemeClr val="accent3">
                    <a:lumMod val="50000"/>
                  </a:schemeClr>
                </a:solidFill>
                <a:latin typeface="Script MT Bold" pitchFamily="66" charset="0"/>
              </a:rPr>
              <a:t> indicated by the arrows (advance slide for answer)</a:t>
            </a:r>
          </a:p>
        </p:txBody>
      </p:sp>
      <p:sp>
        <p:nvSpPr>
          <p:cNvPr id="15" name="Rectangle 14"/>
          <p:cNvSpPr/>
          <p:nvPr/>
        </p:nvSpPr>
        <p:spPr>
          <a:xfrm>
            <a:off x="387350" y="5540991"/>
            <a:ext cx="32956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Annulus </a:t>
            </a:r>
            <a:r>
              <a:rPr lang="en-US" sz="3600" b="1" dirty="0" err="1">
                <a:ln w="11430"/>
                <a:effectLst>
                  <a:outerShdw blurRad="50800" dist="39000" dir="5460000" algn="tl">
                    <a:srgbClr val="000000">
                      <a:alpha val="38000"/>
                    </a:srgbClr>
                  </a:outerShdw>
                </a:effectLst>
              </a:rPr>
              <a:t>fibrosus</a:t>
            </a:r>
            <a:endParaRPr lang="en-US" sz="3600" b="1" dirty="0">
              <a:ln w="11430"/>
              <a:effectLst>
                <a:outerShdw blurRad="50800" dist="39000" dir="5460000" algn="tl">
                  <a:srgbClr val="000000">
                    <a:alpha val="38000"/>
                  </a:srgbClr>
                </a:outerShdw>
              </a:effectLst>
            </a:endParaRPr>
          </a:p>
        </p:txBody>
      </p:sp>
      <p:cxnSp>
        <p:nvCxnSpPr>
          <p:cNvPr id="7" name="Straight Arrow Connector 6"/>
          <p:cNvCxnSpPr/>
          <p:nvPr/>
        </p:nvCxnSpPr>
        <p:spPr>
          <a:xfrm>
            <a:off x="1433688" y="4289778"/>
            <a:ext cx="729182" cy="9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83354" y="4323644"/>
            <a:ext cx="569357" cy="79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75467" y="3420533"/>
            <a:ext cx="10942" cy="663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682287" y="4601183"/>
            <a:ext cx="19926" cy="6566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85825" y="1638336"/>
            <a:ext cx="7115175" cy="4505325"/>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REGION</a:t>
            </a:r>
            <a:r>
              <a:rPr lang="en-US" sz="2400" b="1" dirty="0">
                <a:solidFill>
                  <a:schemeClr val="accent3">
                    <a:lumMod val="50000"/>
                  </a:schemeClr>
                </a:solidFill>
                <a:latin typeface="Script MT Bold" pitchFamily="66" charset="0"/>
              </a:rPr>
              <a:t> indicated by the bracket (advance slide for answer)</a:t>
            </a:r>
          </a:p>
        </p:txBody>
      </p:sp>
      <p:sp>
        <p:nvSpPr>
          <p:cNvPr id="15" name="Rectangle 14"/>
          <p:cNvSpPr/>
          <p:nvPr/>
        </p:nvSpPr>
        <p:spPr>
          <a:xfrm>
            <a:off x="2813756" y="1638336"/>
            <a:ext cx="306705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endocardium</a:t>
            </a:r>
          </a:p>
        </p:txBody>
      </p:sp>
      <p:sp>
        <p:nvSpPr>
          <p:cNvPr id="7" name="Left Brace 6"/>
          <p:cNvSpPr/>
          <p:nvPr/>
        </p:nvSpPr>
        <p:spPr>
          <a:xfrm>
            <a:off x="2667000" y="2438400"/>
            <a:ext cx="304800" cy="45720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62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80923"/>
            <a:ext cx="7000875" cy="5438775"/>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1066800" y="1600200"/>
            <a:ext cx="23241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Purkinje fibers</a:t>
            </a:r>
          </a:p>
        </p:txBody>
      </p:sp>
      <p:sp>
        <p:nvSpPr>
          <p:cNvPr id="4" name="Freeform 3"/>
          <p:cNvSpPr/>
          <p:nvPr/>
        </p:nvSpPr>
        <p:spPr>
          <a:xfrm>
            <a:off x="3149600" y="1072444"/>
            <a:ext cx="3962400" cy="4560712"/>
          </a:xfrm>
          <a:custGeom>
            <a:avLst/>
            <a:gdLst>
              <a:gd name="connsiteX0" fmla="*/ 2235200 w 3962400"/>
              <a:gd name="connsiteY0" fmla="*/ 158045 h 4560712"/>
              <a:gd name="connsiteX1" fmla="*/ 2144889 w 3962400"/>
              <a:gd name="connsiteY1" fmla="*/ 237067 h 4560712"/>
              <a:gd name="connsiteX2" fmla="*/ 2122311 w 3962400"/>
              <a:gd name="connsiteY2" fmla="*/ 270934 h 4560712"/>
              <a:gd name="connsiteX3" fmla="*/ 2077156 w 3962400"/>
              <a:gd name="connsiteY3" fmla="*/ 293512 h 4560712"/>
              <a:gd name="connsiteX4" fmla="*/ 2043289 w 3962400"/>
              <a:gd name="connsiteY4" fmla="*/ 338667 h 4560712"/>
              <a:gd name="connsiteX5" fmla="*/ 1964267 w 3962400"/>
              <a:gd name="connsiteY5" fmla="*/ 395112 h 4560712"/>
              <a:gd name="connsiteX6" fmla="*/ 1930400 w 3962400"/>
              <a:gd name="connsiteY6" fmla="*/ 428978 h 4560712"/>
              <a:gd name="connsiteX7" fmla="*/ 1851378 w 3962400"/>
              <a:gd name="connsiteY7" fmla="*/ 485423 h 4560712"/>
              <a:gd name="connsiteX8" fmla="*/ 1783644 w 3962400"/>
              <a:gd name="connsiteY8" fmla="*/ 541867 h 4560712"/>
              <a:gd name="connsiteX9" fmla="*/ 1704622 w 3962400"/>
              <a:gd name="connsiteY9" fmla="*/ 609600 h 4560712"/>
              <a:gd name="connsiteX10" fmla="*/ 1670756 w 3962400"/>
              <a:gd name="connsiteY10" fmla="*/ 620889 h 4560712"/>
              <a:gd name="connsiteX11" fmla="*/ 1636889 w 3962400"/>
              <a:gd name="connsiteY11" fmla="*/ 654756 h 4560712"/>
              <a:gd name="connsiteX12" fmla="*/ 1591733 w 3962400"/>
              <a:gd name="connsiteY12" fmla="*/ 677334 h 4560712"/>
              <a:gd name="connsiteX13" fmla="*/ 1535289 w 3962400"/>
              <a:gd name="connsiteY13" fmla="*/ 722489 h 4560712"/>
              <a:gd name="connsiteX14" fmla="*/ 1433689 w 3962400"/>
              <a:gd name="connsiteY14" fmla="*/ 824089 h 4560712"/>
              <a:gd name="connsiteX15" fmla="*/ 1365956 w 3962400"/>
              <a:gd name="connsiteY15" fmla="*/ 891823 h 4560712"/>
              <a:gd name="connsiteX16" fmla="*/ 1343378 w 3962400"/>
              <a:gd name="connsiteY16" fmla="*/ 925689 h 4560712"/>
              <a:gd name="connsiteX17" fmla="*/ 1253067 w 3962400"/>
              <a:gd name="connsiteY17" fmla="*/ 1016000 h 4560712"/>
              <a:gd name="connsiteX18" fmla="*/ 1207911 w 3962400"/>
              <a:gd name="connsiteY18" fmla="*/ 1106312 h 4560712"/>
              <a:gd name="connsiteX19" fmla="*/ 1185333 w 3962400"/>
              <a:gd name="connsiteY19" fmla="*/ 1140178 h 4560712"/>
              <a:gd name="connsiteX20" fmla="*/ 1151467 w 3962400"/>
              <a:gd name="connsiteY20" fmla="*/ 1207912 h 4560712"/>
              <a:gd name="connsiteX21" fmla="*/ 1117600 w 3962400"/>
              <a:gd name="connsiteY21" fmla="*/ 1264356 h 4560712"/>
              <a:gd name="connsiteX22" fmla="*/ 1095022 w 3962400"/>
              <a:gd name="connsiteY22" fmla="*/ 1309512 h 4560712"/>
              <a:gd name="connsiteX23" fmla="*/ 1083733 w 3962400"/>
              <a:gd name="connsiteY23" fmla="*/ 1343378 h 4560712"/>
              <a:gd name="connsiteX24" fmla="*/ 1049867 w 3962400"/>
              <a:gd name="connsiteY24" fmla="*/ 1377245 h 4560712"/>
              <a:gd name="connsiteX25" fmla="*/ 959556 w 3962400"/>
              <a:gd name="connsiteY25" fmla="*/ 1512712 h 4560712"/>
              <a:gd name="connsiteX26" fmla="*/ 959556 w 3962400"/>
              <a:gd name="connsiteY26" fmla="*/ 1512712 h 4560712"/>
              <a:gd name="connsiteX27" fmla="*/ 903111 w 3962400"/>
              <a:gd name="connsiteY27" fmla="*/ 1648178 h 4560712"/>
              <a:gd name="connsiteX28" fmla="*/ 857956 w 3962400"/>
              <a:gd name="connsiteY28" fmla="*/ 1715912 h 4560712"/>
              <a:gd name="connsiteX29" fmla="*/ 812800 w 3962400"/>
              <a:gd name="connsiteY29" fmla="*/ 1817512 h 4560712"/>
              <a:gd name="connsiteX30" fmla="*/ 801511 w 3962400"/>
              <a:gd name="connsiteY30" fmla="*/ 1851378 h 4560712"/>
              <a:gd name="connsiteX31" fmla="*/ 767644 w 3962400"/>
              <a:gd name="connsiteY31" fmla="*/ 1930400 h 4560712"/>
              <a:gd name="connsiteX32" fmla="*/ 733778 w 3962400"/>
              <a:gd name="connsiteY32" fmla="*/ 1975556 h 4560712"/>
              <a:gd name="connsiteX33" fmla="*/ 699911 w 3962400"/>
              <a:gd name="connsiteY33" fmla="*/ 2077156 h 4560712"/>
              <a:gd name="connsiteX34" fmla="*/ 688622 w 3962400"/>
              <a:gd name="connsiteY34" fmla="*/ 2111023 h 4560712"/>
              <a:gd name="connsiteX35" fmla="*/ 666044 w 3962400"/>
              <a:gd name="connsiteY35" fmla="*/ 2190045 h 4560712"/>
              <a:gd name="connsiteX36" fmla="*/ 632178 w 3962400"/>
              <a:gd name="connsiteY36" fmla="*/ 2257778 h 4560712"/>
              <a:gd name="connsiteX37" fmla="*/ 609600 w 3962400"/>
              <a:gd name="connsiteY37" fmla="*/ 2348089 h 4560712"/>
              <a:gd name="connsiteX38" fmla="*/ 598311 w 3962400"/>
              <a:gd name="connsiteY38" fmla="*/ 2381956 h 4560712"/>
              <a:gd name="connsiteX39" fmla="*/ 553156 w 3962400"/>
              <a:gd name="connsiteY39" fmla="*/ 2449689 h 4560712"/>
              <a:gd name="connsiteX40" fmla="*/ 541867 w 3962400"/>
              <a:gd name="connsiteY40" fmla="*/ 2483556 h 4560712"/>
              <a:gd name="connsiteX41" fmla="*/ 519289 w 3962400"/>
              <a:gd name="connsiteY41" fmla="*/ 2517423 h 4560712"/>
              <a:gd name="connsiteX42" fmla="*/ 462844 w 3962400"/>
              <a:gd name="connsiteY42" fmla="*/ 2630312 h 4560712"/>
              <a:gd name="connsiteX43" fmla="*/ 406400 w 3962400"/>
              <a:gd name="connsiteY43" fmla="*/ 2709334 h 4560712"/>
              <a:gd name="connsiteX44" fmla="*/ 361244 w 3962400"/>
              <a:gd name="connsiteY44" fmla="*/ 2765778 h 4560712"/>
              <a:gd name="connsiteX45" fmla="*/ 327378 w 3962400"/>
              <a:gd name="connsiteY45" fmla="*/ 2856089 h 4560712"/>
              <a:gd name="connsiteX46" fmla="*/ 282222 w 3962400"/>
              <a:gd name="connsiteY46" fmla="*/ 2935112 h 4560712"/>
              <a:gd name="connsiteX47" fmla="*/ 259644 w 3962400"/>
              <a:gd name="connsiteY47" fmla="*/ 3002845 h 4560712"/>
              <a:gd name="connsiteX48" fmla="*/ 237067 w 3962400"/>
              <a:gd name="connsiteY48" fmla="*/ 3048000 h 4560712"/>
              <a:gd name="connsiteX49" fmla="*/ 225778 w 3962400"/>
              <a:gd name="connsiteY49" fmla="*/ 3093156 h 4560712"/>
              <a:gd name="connsiteX50" fmla="*/ 191911 w 3962400"/>
              <a:gd name="connsiteY50" fmla="*/ 3138312 h 4560712"/>
              <a:gd name="connsiteX51" fmla="*/ 146756 w 3962400"/>
              <a:gd name="connsiteY51" fmla="*/ 3228623 h 4560712"/>
              <a:gd name="connsiteX52" fmla="*/ 112889 w 3962400"/>
              <a:gd name="connsiteY52" fmla="*/ 3307645 h 4560712"/>
              <a:gd name="connsiteX53" fmla="*/ 79022 w 3962400"/>
              <a:gd name="connsiteY53" fmla="*/ 3375378 h 4560712"/>
              <a:gd name="connsiteX54" fmla="*/ 45156 w 3962400"/>
              <a:gd name="connsiteY54" fmla="*/ 3544712 h 4560712"/>
              <a:gd name="connsiteX55" fmla="*/ 33867 w 3962400"/>
              <a:gd name="connsiteY55" fmla="*/ 3578578 h 4560712"/>
              <a:gd name="connsiteX56" fmla="*/ 0 w 3962400"/>
              <a:gd name="connsiteY56" fmla="*/ 3725334 h 4560712"/>
              <a:gd name="connsiteX57" fmla="*/ 22578 w 3962400"/>
              <a:gd name="connsiteY57" fmla="*/ 3939823 h 4560712"/>
              <a:gd name="connsiteX58" fmla="*/ 33867 w 3962400"/>
              <a:gd name="connsiteY58" fmla="*/ 3984978 h 4560712"/>
              <a:gd name="connsiteX59" fmla="*/ 67733 w 3962400"/>
              <a:gd name="connsiteY59" fmla="*/ 4030134 h 4560712"/>
              <a:gd name="connsiteX60" fmla="*/ 124178 w 3962400"/>
              <a:gd name="connsiteY60" fmla="*/ 4097867 h 4560712"/>
              <a:gd name="connsiteX61" fmla="*/ 180622 w 3962400"/>
              <a:gd name="connsiteY61" fmla="*/ 4154312 h 4560712"/>
              <a:gd name="connsiteX62" fmla="*/ 248356 w 3962400"/>
              <a:gd name="connsiteY62" fmla="*/ 4176889 h 4560712"/>
              <a:gd name="connsiteX63" fmla="*/ 327378 w 3962400"/>
              <a:gd name="connsiteY63" fmla="*/ 4199467 h 4560712"/>
              <a:gd name="connsiteX64" fmla="*/ 361244 w 3962400"/>
              <a:gd name="connsiteY64" fmla="*/ 4210756 h 4560712"/>
              <a:gd name="connsiteX65" fmla="*/ 428978 w 3962400"/>
              <a:gd name="connsiteY65" fmla="*/ 4222045 h 4560712"/>
              <a:gd name="connsiteX66" fmla="*/ 508000 w 3962400"/>
              <a:gd name="connsiteY66" fmla="*/ 4267200 h 4560712"/>
              <a:gd name="connsiteX67" fmla="*/ 632178 w 3962400"/>
              <a:gd name="connsiteY67" fmla="*/ 4301067 h 4560712"/>
              <a:gd name="connsiteX68" fmla="*/ 666044 w 3962400"/>
              <a:gd name="connsiteY68" fmla="*/ 4323645 h 4560712"/>
              <a:gd name="connsiteX69" fmla="*/ 688622 w 3962400"/>
              <a:gd name="connsiteY69" fmla="*/ 4357512 h 4560712"/>
              <a:gd name="connsiteX70" fmla="*/ 722489 w 3962400"/>
              <a:gd name="connsiteY70" fmla="*/ 4368800 h 4560712"/>
              <a:gd name="connsiteX71" fmla="*/ 756356 w 3962400"/>
              <a:gd name="connsiteY71" fmla="*/ 4391378 h 4560712"/>
              <a:gd name="connsiteX72" fmla="*/ 790222 w 3962400"/>
              <a:gd name="connsiteY72" fmla="*/ 4425245 h 4560712"/>
              <a:gd name="connsiteX73" fmla="*/ 857956 w 3962400"/>
              <a:gd name="connsiteY73" fmla="*/ 4447823 h 4560712"/>
              <a:gd name="connsiteX74" fmla="*/ 891822 w 3962400"/>
              <a:gd name="connsiteY74" fmla="*/ 4459112 h 4560712"/>
              <a:gd name="connsiteX75" fmla="*/ 936978 w 3962400"/>
              <a:gd name="connsiteY75" fmla="*/ 4481689 h 4560712"/>
              <a:gd name="connsiteX76" fmla="*/ 993422 w 3962400"/>
              <a:gd name="connsiteY76" fmla="*/ 4492978 h 4560712"/>
              <a:gd name="connsiteX77" fmla="*/ 1027289 w 3962400"/>
              <a:gd name="connsiteY77" fmla="*/ 4515556 h 4560712"/>
              <a:gd name="connsiteX78" fmla="*/ 1095022 w 3962400"/>
              <a:gd name="connsiteY78" fmla="*/ 4538134 h 4560712"/>
              <a:gd name="connsiteX79" fmla="*/ 1196622 w 3962400"/>
              <a:gd name="connsiteY79" fmla="*/ 4560712 h 4560712"/>
              <a:gd name="connsiteX80" fmla="*/ 1444978 w 3962400"/>
              <a:gd name="connsiteY80" fmla="*/ 4549423 h 4560712"/>
              <a:gd name="connsiteX81" fmla="*/ 1490133 w 3962400"/>
              <a:gd name="connsiteY81" fmla="*/ 4526845 h 4560712"/>
              <a:gd name="connsiteX82" fmla="*/ 1557867 w 3962400"/>
              <a:gd name="connsiteY82" fmla="*/ 4504267 h 4560712"/>
              <a:gd name="connsiteX83" fmla="*/ 1591733 w 3962400"/>
              <a:gd name="connsiteY83" fmla="*/ 4481689 h 4560712"/>
              <a:gd name="connsiteX84" fmla="*/ 1636889 w 3962400"/>
              <a:gd name="connsiteY84" fmla="*/ 4459112 h 4560712"/>
              <a:gd name="connsiteX85" fmla="*/ 1670756 w 3962400"/>
              <a:gd name="connsiteY85" fmla="*/ 4425245 h 4560712"/>
              <a:gd name="connsiteX86" fmla="*/ 1704622 w 3962400"/>
              <a:gd name="connsiteY86" fmla="*/ 4402667 h 4560712"/>
              <a:gd name="connsiteX87" fmla="*/ 1738489 w 3962400"/>
              <a:gd name="connsiteY87" fmla="*/ 4368800 h 4560712"/>
              <a:gd name="connsiteX88" fmla="*/ 1783644 w 3962400"/>
              <a:gd name="connsiteY88" fmla="*/ 4312356 h 4560712"/>
              <a:gd name="connsiteX89" fmla="*/ 1828800 w 3962400"/>
              <a:gd name="connsiteY89" fmla="*/ 4289778 h 4560712"/>
              <a:gd name="connsiteX90" fmla="*/ 1907822 w 3962400"/>
              <a:gd name="connsiteY90" fmla="*/ 4233334 h 4560712"/>
              <a:gd name="connsiteX91" fmla="*/ 1941689 w 3962400"/>
              <a:gd name="connsiteY91" fmla="*/ 4188178 h 4560712"/>
              <a:gd name="connsiteX92" fmla="*/ 2009422 w 3962400"/>
              <a:gd name="connsiteY92" fmla="*/ 4131734 h 4560712"/>
              <a:gd name="connsiteX93" fmla="*/ 2065867 w 3962400"/>
              <a:gd name="connsiteY93" fmla="*/ 4064000 h 4560712"/>
              <a:gd name="connsiteX94" fmla="*/ 2111022 w 3962400"/>
              <a:gd name="connsiteY94" fmla="*/ 3996267 h 4560712"/>
              <a:gd name="connsiteX95" fmla="*/ 2133600 w 3962400"/>
              <a:gd name="connsiteY95" fmla="*/ 3962400 h 4560712"/>
              <a:gd name="connsiteX96" fmla="*/ 2178756 w 3962400"/>
              <a:gd name="connsiteY96" fmla="*/ 3883378 h 4560712"/>
              <a:gd name="connsiteX97" fmla="*/ 2190044 w 3962400"/>
              <a:gd name="connsiteY97" fmla="*/ 3849512 h 4560712"/>
              <a:gd name="connsiteX98" fmla="*/ 2235200 w 3962400"/>
              <a:gd name="connsiteY98" fmla="*/ 3781778 h 4560712"/>
              <a:gd name="connsiteX99" fmla="*/ 2269067 w 3962400"/>
              <a:gd name="connsiteY99" fmla="*/ 3702756 h 4560712"/>
              <a:gd name="connsiteX100" fmla="*/ 2302933 w 3962400"/>
              <a:gd name="connsiteY100" fmla="*/ 3657600 h 4560712"/>
              <a:gd name="connsiteX101" fmla="*/ 2381956 w 3962400"/>
              <a:gd name="connsiteY101" fmla="*/ 3522134 h 4560712"/>
              <a:gd name="connsiteX102" fmla="*/ 2393244 w 3962400"/>
              <a:gd name="connsiteY102" fmla="*/ 3488267 h 4560712"/>
              <a:gd name="connsiteX103" fmla="*/ 2427111 w 3962400"/>
              <a:gd name="connsiteY103" fmla="*/ 3443112 h 4560712"/>
              <a:gd name="connsiteX104" fmla="*/ 2472267 w 3962400"/>
              <a:gd name="connsiteY104" fmla="*/ 3375378 h 4560712"/>
              <a:gd name="connsiteX105" fmla="*/ 2494844 w 3962400"/>
              <a:gd name="connsiteY105" fmla="*/ 3330223 h 4560712"/>
              <a:gd name="connsiteX106" fmla="*/ 2528711 w 3962400"/>
              <a:gd name="connsiteY106" fmla="*/ 3296356 h 4560712"/>
              <a:gd name="connsiteX107" fmla="*/ 2573867 w 3962400"/>
              <a:gd name="connsiteY107" fmla="*/ 3217334 h 4560712"/>
              <a:gd name="connsiteX108" fmla="*/ 2619022 w 3962400"/>
              <a:gd name="connsiteY108" fmla="*/ 3149600 h 4560712"/>
              <a:gd name="connsiteX109" fmla="*/ 2641600 w 3962400"/>
              <a:gd name="connsiteY109" fmla="*/ 3104445 h 4560712"/>
              <a:gd name="connsiteX110" fmla="*/ 2664178 w 3962400"/>
              <a:gd name="connsiteY110" fmla="*/ 3070578 h 4560712"/>
              <a:gd name="connsiteX111" fmla="*/ 2698044 w 3962400"/>
              <a:gd name="connsiteY111" fmla="*/ 2968978 h 4560712"/>
              <a:gd name="connsiteX112" fmla="*/ 2709333 w 3962400"/>
              <a:gd name="connsiteY112" fmla="*/ 2935112 h 4560712"/>
              <a:gd name="connsiteX113" fmla="*/ 2743200 w 3962400"/>
              <a:gd name="connsiteY113" fmla="*/ 2889956 h 4560712"/>
              <a:gd name="connsiteX114" fmla="*/ 2765778 w 3962400"/>
              <a:gd name="connsiteY114" fmla="*/ 2833512 h 4560712"/>
              <a:gd name="connsiteX115" fmla="*/ 2810933 w 3962400"/>
              <a:gd name="connsiteY115" fmla="*/ 2743200 h 4560712"/>
              <a:gd name="connsiteX116" fmla="*/ 2856089 w 3962400"/>
              <a:gd name="connsiteY116" fmla="*/ 2652889 h 4560712"/>
              <a:gd name="connsiteX117" fmla="*/ 2878667 w 3962400"/>
              <a:gd name="connsiteY117" fmla="*/ 2585156 h 4560712"/>
              <a:gd name="connsiteX118" fmla="*/ 2935111 w 3962400"/>
              <a:gd name="connsiteY118" fmla="*/ 2506134 h 4560712"/>
              <a:gd name="connsiteX119" fmla="*/ 2991556 w 3962400"/>
              <a:gd name="connsiteY119" fmla="*/ 2381956 h 4560712"/>
              <a:gd name="connsiteX120" fmla="*/ 3070578 w 3962400"/>
              <a:gd name="connsiteY120" fmla="*/ 2269067 h 4560712"/>
              <a:gd name="connsiteX121" fmla="*/ 3138311 w 3962400"/>
              <a:gd name="connsiteY121" fmla="*/ 2167467 h 4560712"/>
              <a:gd name="connsiteX122" fmla="*/ 3149600 w 3962400"/>
              <a:gd name="connsiteY122" fmla="*/ 2133600 h 4560712"/>
              <a:gd name="connsiteX123" fmla="*/ 3206044 w 3962400"/>
              <a:gd name="connsiteY123" fmla="*/ 2065867 h 4560712"/>
              <a:gd name="connsiteX124" fmla="*/ 3228622 w 3962400"/>
              <a:gd name="connsiteY124" fmla="*/ 1986845 h 4560712"/>
              <a:gd name="connsiteX125" fmla="*/ 3262489 w 3962400"/>
              <a:gd name="connsiteY125" fmla="*/ 1964267 h 4560712"/>
              <a:gd name="connsiteX126" fmla="*/ 3296356 w 3962400"/>
              <a:gd name="connsiteY126" fmla="*/ 1896534 h 4560712"/>
              <a:gd name="connsiteX127" fmla="*/ 3307644 w 3962400"/>
              <a:gd name="connsiteY127" fmla="*/ 1862667 h 4560712"/>
              <a:gd name="connsiteX128" fmla="*/ 3330222 w 3962400"/>
              <a:gd name="connsiteY128" fmla="*/ 1828800 h 4560712"/>
              <a:gd name="connsiteX129" fmla="*/ 3352800 w 3962400"/>
              <a:gd name="connsiteY129" fmla="*/ 1749778 h 4560712"/>
              <a:gd name="connsiteX130" fmla="*/ 3386667 w 3962400"/>
              <a:gd name="connsiteY130" fmla="*/ 1693334 h 4560712"/>
              <a:gd name="connsiteX131" fmla="*/ 3409244 w 3962400"/>
              <a:gd name="connsiteY131" fmla="*/ 1591734 h 4560712"/>
              <a:gd name="connsiteX132" fmla="*/ 3431822 w 3962400"/>
              <a:gd name="connsiteY132" fmla="*/ 1557867 h 4560712"/>
              <a:gd name="connsiteX133" fmla="*/ 3476978 w 3962400"/>
              <a:gd name="connsiteY133" fmla="*/ 1433689 h 4560712"/>
              <a:gd name="connsiteX134" fmla="*/ 3499556 w 3962400"/>
              <a:gd name="connsiteY134" fmla="*/ 1354667 h 4560712"/>
              <a:gd name="connsiteX135" fmla="*/ 3522133 w 3962400"/>
              <a:gd name="connsiteY135" fmla="*/ 1320800 h 4560712"/>
              <a:gd name="connsiteX136" fmla="*/ 3544711 w 3962400"/>
              <a:gd name="connsiteY136" fmla="*/ 1253067 h 4560712"/>
              <a:gd name="connsiteX137" fmla="*/ 3567289 w 3962400"/>
              <a:gd name="connsiteY137" fmla="*/ 1219200 h 4560712"/>
              <a:gd name="connsiteX138" fmla="*/ 3601156 w 3962400"/>
              <a:gd name="connsiteY138" fmla="*/ 1151467 h 4560712"/>
              <a:gd name="connsiteX139" fmla="*/ 3612444 w 3962400"/>
              <a:gd name="connsiteY139" fmla="*/ 1117600 h 4560712"/>
              <a:gd name="connsiteX140" fmla="*/ 3657600 w 3962400"/>
              <a:gd name="connsiteY140" fmla="*/ 1049867 h 4560712"/>
              <a:gd name="connsiteX141" fmla="*/ 3736622 w 3962400"/>
              <a:gd name="connsiteY141" fmla="*/ 925689 h 4560712"/>
              <a:gd name="connsiteX142" fmla="*/ 3781778 w 3962400"/>
              <a:gd name="connsiteY142" fmla="*/ 824089 h 4560712"/>
              <a:gd name="connsiteX143" fmla="*/ 3826933 w 3962400"/>
              <a:gd name="connsiteY143" fmla="*/ 756356 h 4560712"/>
              <a:gd name="connsiteX144" fmla="*/ 3872089 w 3962400"/>
              <a:gd name="connsiteY144" fmla="*/ 654756 h 4560712"/>
              <a:gd name="connsiteX145" fmla="*/ 3883378 w 3962400"/>
              <a:gd name="connsiteY145" fmla="*/ 620889 h 4560712"/>
              <a:gd name="connsiteX146" fmla="*/ 3905956 w 3962400"/>
              <a:gd name="connsiteY146" fmla="*/ 564445 h 4560712"/>
              <a:gd name="connsiteX147" fmla="*/ 3917244 w 3962400"/>
              <a:gd name="connsiteY147" fmla="*/ 519289 h 4560712"/>
              <a:gd name="connsiteX148" fmla="*/ 3939822 w 3962400"/>
              <a:gd name="connsiteY148" fmla="*/ 485423 h 4560712"/>
              <a:gd name="connsiteX149" fmla="*/ 3951111 w 3962400"/>
              <a:gd name="connsiteY149" fmla="*/ 417689 h 4560712"/>
              <a:gd name="connsiteX150" fmla="*/ 3962400 w 3962400"/>
              <a:gd name="connsiteY150" fmla="*/ 361245 h 4560712"/>
              <a:gd name="connsiteX151" fmla="*/ 3951111 w 3962400"/>
              <a:gd name="connsiteY151" fmla="*/ 158045 h 4560712"/>
              <a:gd name="connsiteX152" fmla="*/ 3939822 w 3962400"/>
              <a:gd name="connsiteY152" fmla="*/ 124178 h 4560712"/>
              <a:gd name="connsiteX153" fmla="*/ 3872089 w 3962400"/>
              <a:gd name="connsiteY153" fmla="*/ 67734 h 4560712"/>
              <a:gd name="connsiteX154" fmla="*/ 3838222 w 3962400"/>
              <a:gd name="connsiteY154" fmla="*/ 56445 h 4560712"/>
              <a:gd name="connsiteX155" fmla="*/ 3714044 w 3962400"/>
              <a:gd name="connsiteY155" fmla="*/ 45156 h 4560712"/>
              <a:gd name="connsiteX156" fmla="*/ 3330222 w 3962400"/>
              <a:gd name="connsiteY156" fmla="*/ 22578 h 4560712"/>
              <a:gd name="connsiteX157" fmla="*/ 3138311 w 3962400"/>
              <a:gd name="connsiteY157" fmla="*/ 0 h 4560712"/>
              <a:gd name="connsiteX158" fmla="*/ 2506133 w 3962400"/>
              <a:gd name="connsiteY158" fmla="*/ 22578 h 4560712"/>
              <a:gd name="connsiteX159" fmla="*/ 2449689 w 3962400"/>
              <a:gd name="connsiteY159" fmla="*/ 33867 h 4560712"/>
              <a:gd name="connsiteX160" fmla="*/ 2359378 w 3962400"/>
              <a:gd name="connsiteY160" fmla="*/ 45156 h 4560712"/>
              <a:gd name="connsiteX161" fmla="*/ 2280356 w 3962400"/>
              <a:gd name="connsiteY161" fmla="*/ 56445 h 4560712"/>
              <a:gd name="connsiteX162" fmla="*/ 2190044 w 3962400"/>
              <a:gd name="connsiteY162" fmla="*/ 112889 h 4560712"/>
              <a:gd name="connsiteX163" fmla="*/ 2235200 w 3962400"/>
              <a:gd name="connsiteY163" fmla="*/ 158045 h 456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962400" h="4560712">
                <a:moveTo>
                  <a:pt x="2235200" y="158045"/>
                </a:moveTo>
                <a:cubicBezTo>
                  <a:pt x="2227674" y="178741"/>
                  <a:pt x="2170341" y="206524"/>
                  <a:pt x="2144889" y="237067"/>
                </a:cubicBezTo>
                <a:cubicBezTo>
                  <a:pt x="2136203" y="247490"/>
                  <a:pt x="2132734" y="262248"/>
                  <a:pt x="2122311" y="270934"/>
                </a:cubicBezTo>
                <a:cubicBezTo>
                  <a:pt x="2109383" y="281707"/>
                  <a:pt x="2092208" y="285986"/>
                  <a:pt x="2077156" y="293512"/>
                </a:cubicBezTo>
                <a:cubicBezTo>
                  <a:pt x="2065867" y="308564"/>
                  <a:pt x="2056593" y="325363"/>
                  <a:pt x="2043289" y="338667"/>
                </a:cubicBezTo>
                <a:cubicBezTo>
                  <a:pt x="2002625" y="379330"/>
                  <a:pt x="2002722" y="363066"/>
                  <a:pt x="1964267" y="395112"/>
                </a:cubicBezTo>
                <a:cubicBezTo>
                  <a:pt x="1952002" y="405332"/>
                  <a:pt x="1942665" y="418758"/>
                  <a:pt x="1930400" y="428978"/>
                </a:cubicBezTo>
                <a:cubicBezTo>
                  <a:pt x="1891940" y="461028"/>
                  <a:pt x="1892048" y="444753"/>
                  <a:pt x="1851378" y="485423"/>
                </a:cubicBezTo>
                <a:cubicBezTo>
                  <a:pt x="1789869" y="546932"/>
                  <a:pt x="1848327" y="520306"/>
                  <a:pt x="1783644" y="541867"/>
                </a:cubicBezTo>
                <a:cubicBezTo>
                  <a:pt x="1755865" y="569647"/>
                  <a:pt x="1739011" y="592406"/>
                  <a:pt x="1704622" y="609600"/>
                </a:cubicBezTo>
                <a:cubicBezTo>
                  <a:pt x="1693979" y="614921"/>
                  <a:pt x="1682045" y="617126"/>
                  <a:pt x="1670756" y="620889"/>
                </a:cubicBezTo>
                <a:cubicBezTo>
                  <a:pt x="1659467" y="632178"/>
                  <a:pt x="1649880" y="645476"/>
                  <a:pt x="1636889" y="654756"/>
                </a:cubicBezTo>
                <a:cubicBezTo>
                  <a:pt x="1623195" y="664537"/>
                  <a:pt x="1604661" y="666561"/>
                  <a:pt x="1591733" y="677334"/>
                </a:cubicBezTo>
                <a:cubicBezTo>
                  <a:pt x="1523650" y="734070"/>
                  <a:pt x="1616150" y="695535"/>
                  <a:pt x="1535289" y="722489"/>
                </a:cubicBezTo>
                <a:lnTo>
                  <a:pt x="1433689" y="824089"/>
                </a:lnTo>
                <a:lnTo>
                  <a:pt x="1365956" y="891823"/>
                </a:lnTo>
                <a:cubicBezTo>
                  <a:pt x="1358430" y="903112"/>
                  <a:pt x="1352504" y="915650"/>
                  <a:pt x="1343378" y="925689"/>
                </a:cubicBezTo>
                <a:cubicBezTo>
                  <a:pt x="1314740" y="957190"/>
                  <a:pt x="1272106" y="977922"/>
                  <a:pt x="1253067" y="1016000"/>
                </a:cubicBezTo>
                <a:cubicBezTo>
                  <a:pt x="1238015" y="1046104"/>
                  <a:pt x="1226581" y="1078308"/>
                  <a:pt x="1207911" y="1106312"/>
                </a:cubicBezTo>
                <a:cubicBezTo>
                  <a:pt x="1200385" y="1117601"/>
                  <a:pt x="1191922" y="1128318"/>
                  <a:pt x="1185333" y="1140178"/>
                </a:cubicBezTo>
                <a:cubicBezTo>
                  <a:pt x="1173074" y="1162244"/>
                  <a:pt x="1163555" y="1185751"/>
                  <a:pt x="1151467" y="1207912"/>
                </a:cubicBezTo>
                <a:cubicBezTo>
                  <a:pt x="1140960" y="1227174"/>
                  <a:pt x="1128256" y="1245176"/>
                  <a:pt x="1117600" y="1264356"/>
                </a:cubicBezTo>
                <a:cubicBezTo>
                  <a:pt x="1109427" y="1279067"/>
                  <a:pt x="1101651" y="1294044"/>
                  <a:pt x="1095022" y="1309512"/>
                </a:cubicBezTo>
                <a:cubicBezTo>
                  <a:pt x="1090335" y="1320449"/>
                  <a:pt x="1090334" y="1333477"/>
                  <a:pt x="1083733" y="1343378"/>
                </a:cubicBezTo>
                <a:cubicBezTo>
                  <a:pt x="1074877" y="1356662"/>
                  <a:pt x="1061156" y="1365956"/>
                  <a:pt x="1049867" y="1377245"/>
                </a:cubicBezTo>
                <a:cubicBezTo>
                  <a:pt x="1025010" y="1451815"/>
                  <a:pt x="1045884" y="1401719"/>
                  <a:pt x="959556" y="1512712"/>
                </a:cubicBezTo>
                <a:lnTo>
                  <a:pt x="959556" y="1512712"/>
                </a:lnTo>
                <a:cubicBezTo>
                  <a:pt x="940741" y="1557867"/>
                  <a:pt x="930246" y="1607475"/>
                  <a:pt x="903111" y="1648178"/>
                </a:cubicBezTo>
                <a:cubicBezTo>
                  <a:pt x="888059" y="1670756"/>
                  <a:pt x="866537" y="1690169"/>
                  <a:pt x="857956" y="1715912"/>
                </a:cubicBezTo>
                <a:cubicBezTo>
                  <a:pt x="799709" y="1890651"/>
                  <a:pt x="866468" y="1710177"/>
                  <a:pt x="812800" y="1817512"/>
                </a:cubicBezTo>
                <a:cubicBezTo>
                  <a:pt x="807478" y="1828155"/>
                  <a:pt x="805930" y="1840330"/>
                  <a:pt x="801511" y="1851378"/>
                </a:cubicBezTo>
                <a:cubicBezTo>
                  <a:pt x="790868" y="1877986"/>
                  <a:pt x="781367" y="1905241"/>
                  <a:pt x="767644" y="1930400"/>
                </a:cubicBezTo>
                <a:cubicBezTo>
                  <a:pt x="758635" y="1946917"/>
                  <a:pt x="745067" y="1960504"/>
                  <a:pt x="733778" y="1975556"/>
                </a:cubicBezTo>
                <a:lnTo>
                  <a:pt x="699911" y="2077156"/>
                </a:lnTo>
                <a:cubicBezTo>
                  <a:pt x="696148" y="2088445"/>
                  <a:pt x="691508" y="2099479"/>
                  <a:pt x="688622" y="2111023"/>
                </a:cubicBezTo>
                <a:cubicBezTo>
                  <a:pt x="683497" y="2131524"/>
                  <a:pt x="675298" y="2169223"/>
                  <a:pt x="666044" y="2190045"/>
                </a:cubicBezTo>
                <a:cubicBezTo>
                  <a:pt x="655792" y="2213112"/>
                  <a:pt x="640668" y="2234006"/>
                  <a:pt x="632178" y="2257778"/>
                </a:cubicBezTo>
                <a:cubicBezTo>
                  <a:pt x="621741" y="2287000"/>
                  <a:pt x="619413" y="2318651"/>
                  <a:pt x="609600" y="2348089"/>
                </a:cubicBezTo>
                <a:cubicBezTo>
                  <a:pt x="605837" y="2359378"/>
                  <a:pt x="604090" y="2371554"/>
                  <a:pt x="598311" y="2381956"/>
                </a:cubicBezTo>
                <a:cubicBezTo>
                  <a:pt x="585133" y="2405676"/>
                  <a:pt x="566334" y="2425969"/>
                  <a:pt x="553156" y="2449689"/>
                </a:cubicBezTo>
                <a:cubicBezTo>
                  <a:pt x="547377" y="2460091"/>
                  <a:pt x="547189" y="2472913"/>
                  <a:pt x="541867" y="2483556"/>
                </a:cubicBezTo>
                <a:cubicBezTo>
                  <a:pt x="535799" y="2495691"/>
                  <a:pt x="525721" y="2505477"/>
                  <a:pt x="519289" y="2517423"/>
                </a:cubicBezTo>
                <a:cubicBezTo>
                  <a:pt x="499343" y="2554466"/>
                  <a:pt x="492593" y="2600563"/>
                  <a:pt x="462844" y="2630312"/>
                </a:cubicBezTo>
                <a:cubicBezTo>
                  <a:pt x="388885" y="2704271"/>
                  <a:pt x="465837" y="2620180"/>
                  <a:pt x="406400" y="2709334"/>
                </a:cubicBezTo>
                <a:cubicBezTo>
                  <a:pt x="393035" y="2729382"/>
                  <a:pt x="374609" y="2745730"/>
                  <a:pt x="361244" y="2765778"/>
                </a:cubicBezTo>
                <a:cubicBezTo>
                  <a:pt x="325327" y="2819653"/>
                  <a:pt x="348650" y="2799363"/>
                  <a:pt x="327378" y="2856089"/>
                </a:cubicBezTo>
                <a:cubicBezTo>
                  <a:pt x="273316" y="3000254"/>
                  <a:pt x="334627" y="2817203"/>
                  <a:pt x="282222" y="2935112"/>
                </a:cubicBezTo>
                <a:cubicBezTo>
                  <a:pt x="272556" y="2956860"/>
                  <a:pt x="270287" y="2981558"/>
                  <a:pt x="259644" y="3002845"/>
                </a:cubicBezTo>
                <a:cubicBezTo>
                  <a:pt x="252118" y="3017897"/>
                  <a:pt x="242976" y="3032243"/>
                  <a:pt x="237067" y="3048000"/>
                </a:cubicBezTo>
                <a:cubicBezTo>
                  <a:pt x="231619" y="3062527"/>
                  <a:pt x="232717" y="3079279"/>
                  <a:pt x="225778" y="3093156"/>
                </a:cubicBezTo>
                <a:cubicBezTo>
                  <a:pt x="217364" y="3109985"/>
                  <a:pt x="203200" y="3123260"/>
                  <a:pt x="191911" y="3138312"/>
                </a:cubicBezTo>
                <a:cubicBezTo>
                  <a:pt x="166454" y="3214680"/>
                  <a:pt x="200074" y="3121986"/>
                  <a:pt x="146756" y="3228623"/>
                </a:cubicBezTo>
                <a:cubicBezTo>
                  <a:pt x="83441" y="3355255"/>
                  <a:pt x="206840" y="3143230"/>
                  <a:pt x="112889" y="3307645"/>
                </a:cubicBezTo>
                <a:cubicBezTo>
                  <a:pt x="86084" y="3354554"/>
                  <a:pt x="92520" y="3325885"/>
                  <a:pt x="79022" y="3375378"/>
                </a:cubicBezTo>
                <a:cubicBezTo>
                  <a:pt x="29825" y="3555765"/>
                  <a:pt x="78124" y="3379866"/>
                  <a:pt x="45156" y="3544712"/>
                </a:cubicBezTo>
                <a:cubicBezTo>
                  <a:pt x="42822" y="3556380"/>
                  <a:pt x="36543" y="3566983"/>
                  <a:pt x="33867" y="3578578"/>
                </a:cubicBezTo>
                <a:cubicBezTo>
                  <a:pt x="-3501" y="3740506"/>
                  <a:pt x="27287" y="3643473"/>
                  <a:pt x="0" y="3725334"/>
                </a:cubicBezTo>
                <a:cubicBezTo>
                  <a:pt x="6544" y="3803858"/>
                  <a:pt x="8965" y="3864953"/>
                  <a:pt x="22578" y="3939823"/>
                </a:cubicBezTo>
                <a:cubicBezTo>
                  <a:pt x="25353" y="3955088"/>
                  <a:pt x="26929" y="3971101"/>
                  <a:pt x="33867" y="3984978"/>
                </a:cubicBezTo>
                <a:cubicBezTo>
                  <a:pt x="42281" y="4001807"/>
                  <a:pt x="56797" y="4014824"/>
                  <a:pt x="67733" y="4030134"/>
                </a:cubicBezTo>
                <a:cubicBezTo>
                  <a:pt x="151808" y="4147839"/>
                  <a:pt x="18774" y="3971382"/>
                  <a:pt x="124178" y="4097867"/>
                </a:cubicBezTo>
                <a:cubicBezTo>
                  <a:pt x="152952" y="4132396"/>
                  <a:pt x="136797" y="4134834"/>
                  <a:pt x="180622" y="4154312"/>
                </a:cubicBezTo>
                <a:cubicBezTo>
                  <a:pt x="202370" y="4163978"/>
                  <a:pt x="225778" y="4169363"/>
                  <a:pt x="248356" y="4176889"/>
                </a:cubicBezTo>
                <a:cubicBezTo>
                  <a:pt x="329582" y="4203964"/>
                  <a:pt x="228118" y="4171107"/>
                  <a:pt x="327378" y="4199467"/>
                </a:cubicBezTo>
                <a:cubicBezTo>
                  <a:pt x="338819" y="4202736"/>
                  <a:pt x="349628" y="4208175"/>
                  <a:pt x="361244" y="4210756"/>
                </a:cubicBezTo>
                <a:cubicBezTo>
                  <a:pt x="383588" y="4215721"/>
                  <a:pt x="406400" y="4218282"/>
                  <a:pt x="428978" y="4222045"/>
                </a:cubicBezTo>
                <a:cubicBezTo>
                  <a:pt x="459530" y="4242413"/>
                  <a:pt x="472187" y="4252875"/>
                  <a:pt x="508000" y="4267200"/>
                </a:cubicBezTo>
                <a:cubicBezTo>
                  <a:pt x="565294" y="4290117"/>
                  <a:pt x="575488" y="4289729"/>
                  <a:pt x="632178" y="4301067"/>
                </a:cubicBezTo>
                <a:cubicBezTo>
                  <a:pt x="643467" y="4308593"/>
                  <a:pt x="656450" y="4314051"/>
                  <a:pt x="666044" y="4323645"/>
                </a:cubicBezTo>
                <a:cubicBezTo>
                  <a:pt x="675638" y="4333239"/>
                  <a:pt x="678027" y="4349036"/>
                  <a:pt x="688622" y="4357512"/>
                </a:cubicBezTo>
                <a:cubicBezTo>
                  <a:pt x="697914" y="4364945"/>
                  <a:pt x="711200" y="4365037"/>
                  <a:pt x="722489" y="4368800"/>
                </a:cubicBezTo>
                <a:cubicBezTo>
                  <a:pt x="733778" y="4376326"/>
                  <a:pt x="745933" y="4382692"/>
                  <a:pt x="756356" y="4391378"/>
                </a:cubicBezTo>
                <a:cubicBezTo>
                  <a:pt x="768620" y="4401599"/>
                  <a:pt x="776266" y="4417492"/>
                  <a:pt x="790222" y="4425245"/>
                </a:cubicBezTo>
                <a:cubicBezTo>
                  <a:pt x="811026" y="4436803"/>
                  <a:pt x="835378" y="4440297"/>
                  <a:pt x="857956" y="4447823"/>
                </a:cubicBezTo>
                <a:cubicBezTo>
                  <a:pt x="869245" y="4451586"/>
                  <a:pt x="881179" y="4453791"/>
                  <a:pt x="891822" y="4459112"/>
                </a:cubicBezTo>
                <a:cubicBezTo>
                  <a:pt x="906874" y="4466638"/>
                  <a:pt x="921013" y="4476367"/>
                  <a:pt x="936978" y="4481689"/>
                </a:cubicBezTo>
                <a:cubicBezTo>
                  <a:pt x="955181" y="4487756"/>
                  <a:pt x="974607" y="4489215"/>
                  <a:pt x="993422" y="4492978"/>
                </a:cubicBezTo>
                <a:cubicBezTo>
                  <a:pt x="1004711" y="4500504"/>
                  <a:pt x="1014891" y="4510046"/>
                  <a:pt x="1027289" y="4515556"/>
                </a:cubicBezTo>
                <a:cubicBezTo>
                  <a:pt x="1049037" y="4525222"/>
                  <a:pt x="1071934" y="4532362"/>
                  <a:pt x="1095022" y="4538134"/>
                </a:cubicBezTo>
                <a:cubicBezTo>
                  <a:pt x="1158792" y="4554077"/>
                  <a:pt x="1124964" y="4546380"/>
                  <a:pt x="1196622" y="4560712"/>
                </a:cubicBezTo>
                <a:cubicBezTo>
                  <a:pt x="1279407" y="4556949"/>
                  <a:pt x="1362653" y="4558922"/>
                  <a:pt x="1444978" y="4549423"/>
                </a:cubicBezTo>
                <a:cubicBezTo>
                  <a:pt x="1461695" y="4547494"/>
                  <a:pt x="1474508" y="4533095"/>
                  <a:pt x="1490133" y="4526845"/>
                </a:cubicBezTo>
                <a:cubicBezTo>
                  <a:pt x="1512230" y="4518006"/>
                  <a:pt x="1557867" y="4504267"/>
                  <a:pt x="1557867" y="4504267"/>
                </a:cubicBezTo>
                <a:cubicBezTo>
                  <a:pt x="1569156" y="4496741"/>
                  <a:pt x="1579953" y="4488420"/>
                  <a:pt x="1591733" y="4481689"/>
                </a:cubicBezTo>
                <a:cubicBezTo>
                  <a:pt x="1606344" y="4473340"/>
                  <a:pt x="1623195" y="4468893"/>
                  <a:pt x="1636889" y="4459112"/>
                </a:cubicBezTo>
                <a:cubicBezTo>
                  <a:pt x="1649880" y="4449833"/>
                  <a:pt x="1658491" y="4435466"/>
                  <a:pt x="1670756" y="4425245"/>
                </a:cubicBezTo>
                <a:cubicBezTo>
                  <a:pt x="1681179" y="4416559"/>
                  <a:pt x="1694199" y="4411353"/>
                  <a:pt x="1704622" y="4402667"/>
                </a:cubicBezTo>
                <a:cubicBezTo>
                  <a:pt x="1716887" y="4392446"/>
                  <a:pt x="1727976" y="4380815"/>
                  <a:pt x="1738489" y="4368800"/>
                </a:cubicBezTo>
                <a:cubicBezTo>
                  <a:pt x="1754355" y="4350667"/>
                  <a:pt x="1765511" y="4328222"/>
                  <a:pt x="1783644" y="4312356"/>
                </a:cubicBezTo>
                <a:cubicBezTo>
                  <a:pt x="1796309" y="4301274"/>
                  <a:pt x="1814189" y="4298127"/>
                  <a:pt x="1828800" y="4289778"/>
                </a:cubicBezTo>
                <a:cubicBezTo>
                  <a:pt x="1843756" y="4281232"/>
                  <a:pt x="1899746" y="4241410"/>
                  <a:pt x="1907822" y="4233334"/>
                </a:cubicBezTo>
                <a:cubicBezTo>
                  <a:pt x="1921126" y="4220030"/>
                  <a:pt x="1928385" y="4201482"/>
                  <a:pt x="1941689" y="4188178"/>
                </a:cubicBezTo>
                <a:cubicBezTo>
                  <a:pt x="1991196" y="4138671"/>
                  <a:pt x="1963189" y="4196460"/>
                  <a:pt x="2009422" y="4131734"/>
                </a:cubicBezTo>
                <a:cubicBezTo>
                  <a:pt x="2061505" y="4058818"/>
                  <a:pt x="1999102" y="4108510"/>
                  <a:pt x="2065867" y="4064000"/>
                </a:cubicBezTo>
                <a:lnTo>
                  <a:pt x="2111022" y="3996267"/>
                </a:lnTo>
                <a:cubicBezTo>
                  <a:pt x="2118548" y="3984978"/>
                  <a:pt x="2129309" y="3975271"/>
                  <a:pt x="2133600" y="3962400"/>
                </a:cubicBezTo>
                <a:cubicBezTo>
                  <a:pt x="2150839" y="3910685"/>
                  <a:pt x="2137749" y="3938053"/>
                  <a:pt x="2178756" y="3883378"/>
                </a:cubicBezTo>
                <a:cubicBezTo>
                  <a:pt x="2182519" y="3872089"/>
                  <a:pt x="2184265" y="3859914"/>
                  <a:pt x="2190044" y="3849512"/>
                </a:cubicBezTo>
                <a:cubicBezTo>
                  <a:pt x="2203222" y="3825791"/>
                  <a:pt x="2226619" y="3807521"/>
                  <a:pt x="2235200" y="3781778"/>
                </a:cubicBezTo>
                <a:cubicBezTo>
                  <a:pt x="2246174" y="3748856"/>
                  <a:pt x="2249139" y="3734642"/>
                  <a:pt x="2269067" y="3702756"/>
                </a:cubicBezTo>
                <a:cubicBezTo>
                  <a:pt x="2279039" y="3686801"/>
                  <a:pt x="2291644" y="3672652"/>
                  <a:pt x="2302933" y="3657600"/>
                </a:cubicBezTo>
                <a:cubicBezTo>
                  <a:pt x="2346415" y="3527155"/>
                  <a:pt x="2295937" y="3651163"/>
                  <a:pt x="2381956" y="3522134"/>
                </a:cubicBezTo>
                <a:cubicBezTo>
                  <a:pt x="2388557" y="3512233"/>
                  <a:pt x="2387340" y="3498599"/>
                  <a:pt x="2393244" y="3488267"/>
                </a:cubicBezTo>
                <a:cubicBezTo>
                  <a:pt x="2402579" y="3471931"/>
                  <a:pt x="2416321" y="3458526"/>
                  <a:pt x="2427111" y="3443112"/>
                </a:cubicBezTo>
                <a:cubicBezTo>
                  <a:pt x="2442672" y="3420882"/>
                  <a:pt x="2458306" y="3398646"/>
                  <a:pt x="2472267" y="3375378"/>
                </a:cubicBezTo>
                <a:cubicBezTo>
                  <a:pt x="2480925" y="3360948"/>
                  <a:pt x="2485063" y="3343917"/>
                  <a:pt x="2494844" y="3330223"/>
                </a:cubicBezTo>
                <a:cubicBezTo>
                  <a:pt x="2504123" y="3317232"/>
                  <a:pt x="2518490" y="3308621"/>
                  <a:pt x="2528711" y="3296356"/>
                </a:cubicBezTo>
                <a:cubicBezTo>
                  <a:pt x="2556602" y="3262886"/>
                  <a:pt x="2550209" y="3256764"/>
                  <a:pt x="2573867" y="3217334"/>
                </a:cubicBezTo>
                <a:cubicBezTo>
                  <a:pt x="2587828" y="3194066"/>
                  <a:pt x="2606887" y="3173870"/>
                  <a:pt x="2619022" y="3149600"/>
                </a:cubicBezTo>
                <a:cubicBezTo>
                  <a:pt x="2626548" y="3134548"/>
                  <a:pt x="2633251" y="3119056"/>
                  <a:pt x="2641600" y="3104445"/>
                </a:cubicBezTo>
                <a:cubicBezTo>
                  <a:pt x="2648332" y="3092665"/>
                  <a:pt x="2658668" y="3082976"/>
                  <a:pt x="2664178" y="3070578"/>
                </a:cubicBezTo>
                <a:cubicBezTo>
                  <a:pt x="2664192" y="3070548"/>
                  <a:pt x="2692394" y="2985927"/>
                  <a:pt x="2698044" y="2968978"/>
                </a:cubicBezTo>
                <a:cubicBezTo>
                  <a:pt x="2701807" y="2957689"/>
                  <a:pt x="2702193" y="2944631"/>
                  <a:pt x="2709333" y="2935112"/>
                </a:cubicBezTo>
                <a:cubicBezTo>
                  <a:pt x="2720622" y="2920060"/>
                  <a:pt x="2734063" y="2906403"/>
                  <a:pt x="2743200" y="2889956"/>
                </a:cubicBezTo>
                <a:cubicBezTo>
                  <a:pt x="2753041" y="2872242"/>
                  <a:pt x="2757286" y="2851911"/>
                  <a:pt x="2765778" y="2833512"/>
                </a:cubicBezTo>
                <a:cubicBezTo>
                  <a:pt x="2779882" y="2802953"/>
                  <a:pt x="2795881" y="2773304"/>
                  <a:pt x="2810933" y="2743200"/>
                </a:cubicBezTo>
                <a:lnTo>
                  <a:pt x="2856089" y="2652889"/>
                </a:lnTo>
                <a:cubicBezTo>
                  <a:pt x="2863615" y="2630311"/>
                  <a:pt x="2864388" y="2604195"/>
                  <a:pt x="2878667" y="2585156"/>
                </a:cubicBezTo>
                <a:cubicBezTo>
                  <a:pt x="2920673" y="2529146"/>
                  <a:pt x="2902096" y="2555655"/>
                  <a:pt x="2935111" y="2506134"/>
                </a:cubicBezTo>
                <a:cubicBezTo>
                  <a:pt x="2949905" y="2461752"/>
                  <a:pt x="2961268" y="2422341"/>
                  <a:pt x="2991556" y="2381956"/>
                </a:cubicBezTo>
                <a:cubicBezTo>
                  <a:pt x="3022426" y="2340794"/>
                  <a:pt x="3042786" y="2315386"/>
                  <a:pt x="3070578" y="2269067"/>
                </a:cubicBezTo>
                <a:cubicBezTo>
                  <a:pt x="3130617" y="2169004"/>
                  <a:pt x="3044435" y="2284814"/>
                  <a:pt x="3138311" y="2167467"/>
                </a:cubicBezTo>
                <a:cubicBezTo>
                  <a:pt x="3142074" y="2156178"/>
                  <a:pt x="3144278" y="2144243"/>
                  <a:pt x="3149600" y="2133600"/>
                </a:cubicBezTo>
                <a:cubicBezTo>
                  <a:pt x="3165316" y="2102169"/>
                  <a:pt x="3181080" y="2090831"/>
                  <a:pt x="3206044" y="2065867"/>
                </a:cubicBezTo>
                <a:cubicBezTo>
                  <a:pt x="3206782" y="2062917"/>
                  <a:pt x="3222733" y="1994206"/>
                  <a:pt x="3228622" y="1986845"/>
                </a:cubicBezTo>
                <a:cubicBezTo>
                  <a:pt x="3237098" y="1976250"/>
                  <a:pt x="3251200" y="1971793"/>
                  <a:pt x="3262489" y="1964267"/>
                </a:cubicBezTo>
                <a:cubicBezTo>
                  <a:pt x="3290867" y="1879134"/>
                  <a:pt x="3252585" y="1984077"/>
                  <a:pt x="3296356" y="1896534"/>
                </a:cubicBezTo>
                <a:cubicBezTo>
                  <a:pt x="3301678" y="1885891"/>
                  <a:pt x="3302322" y="1873310"/>
                  <a:pt x="3307644" y="1862667"/>
                </a:cubicBezTo>
                <a:cubicBezTo>
                  <a:pt x="3313712" y="1850532"/>
                  <a:pt x="3324154" y="1840935"/>
                  <a:pt x="3330222" y="1828800"/>
                </a:cubicBezTo>
                <a:cubicBezTo>
                  <a:pt x="3357740" y="1773765"/>
                  <a:pt x="3323862" y="1814889"/>
                  <a:pt x="3352800" y="1749778"/>
                </a:cubicBezTo>
                <a:cubicBezTo>
                  <a:pt x="3361711" y="1729728"/>
                  <a:pt x="3375378" y="1712149"/>
                  <a:pt x="3386667" y="1693334"/>
                </a:cubicBezTo>
                <a:cubicBezTo>
                  <a:pt x="3394193" y="1659467"/>
                  <a:pt x="3398273" y="1624646"/>
                  <a:pt x="3409244" y="1591734"/>
                </a:cubicBezTo>
                <a:cubicBezTo>
                  <a:pt x="3413534" y="1578863"/>
                  <a:pt x="3427185" y="1570618"/>
                  <a:pt x="3431822" y="1557867"/>
                </a:cubicBezTo>
                <a:cubicBezTo>
                  <a:pt x="3483559" y="1415590"/>
                  <a:pt x="3425877" y="1510341"/>
                  <a:pt x="3476978" y="1433689"/>
                </a:cubicBezTo>
                <a:cubicBezTo>
                  <a:pt x="3480595" y="1419221"/>
                  <a:pt x="3491458" y="1370862"/>
                  <a:pt x="3499556" y="1354667"/>
                </a:cubicBezTo>
                <a:cubicBezTo>
                  <a:pt x="3505623" y="1342532"/>
                  <a:pt x="3516623" y="1333198"/>
                  <a:pt x="3522133" y="1320800"/>
                </a:cubicBezTo>
                <a:cubicBezTo>
                  <a:pt x="3531799" y="1299052"/>
                  <a:pt x="3531510" y="1272869"/>
                  <a:pt x="3544711" y="1253067"/>
                </a:cubicBezTo>
                <a:cubicBezTo>
                  <a:pt x="3552237" y="1241778"/>
                  <a:pt x="3561221" y="1231335"/>
                  <a:pt x="3567289" y="1219200"/>
                </a:cubicBezTo>
                <a:cubicBezTo>
                  <a:pt x="3614028" y="1125724"/>
                  <a:pt x="3536450" y="1248527"/>
                  <a:pt x="3601156" y="1151467"/>
                </a:cubicBezTo>
                <a:cubicBezTo>
                  <a:pt x="3604919" y="1140178"/>
                  <a:pt x="3606665" y="1128002"/>
                  <a:pt x="3612444" y="1117600"/>
                </a:cubicBezTo>
                <a:cubicBezTo>
                  <a:pt x="3625622" y="1093880"/>
                  <a:pt x="3649019" y="1075610"/>
                  <a:pt x="3657600" y="1049867"/>
                </a:cubicBezTo>
                <a:cubicBezTo>
                  <a:pt x="3683419" y="972410"/>
                  <a:pt x="3653431" y="1050476"/>
                  <a:pt x="3736622" y="925689"/>
                </a:cubicBezTo>
                <a:cubicBezTo>
                  <a:pt x="3768684" y="877596"/>
                  <a:pt x="3752443" y="877871"/>
                  <a:pt x="3781778" y="824089"/>
                </a:cubicBezTo>
                <a:cubicBezTo>
                  <a:pt x="3794772" y="800267"/>
                  <a:pt x="3818352" y="782098"/>
                  <a:pt x="3826933" y="756356"/>
                </a:cubicBezTo>
                <a:cubicBezTo>
                  <a:pt x="3885183" y="581608"/>
                  <a:pt x="3818419" y="762095"/>
                  <a:pt x="3872089" y="654756"/>
                </a:cubicBezTo>
                <a:cubicBezTo>
                  <a:pt x="3877411" y="644113"/>
                  <a:pt x="3879200" y="632031"/>
                  <a:pt x="3883378" y="620889"/>
                </a:cubicBezTo>
                <a:cubicBezTo>
                  <a:pt x="3890493" y="601915"/>
                  <a:pt x="3899548" y="583669"/>
                  <a:pt x="3905956" y="564445"/>
                </a:cubicBezTo>
                <a:cubicBezTo>
                  <a:pt x="3910862" y="549726"/>
                  <a:pt x="3911132" y="533550"/>
                  <a:pt x="3917244" y="519289"/>
                </a:cubicBezTo>
                <a:cubicBezTo>
                  <a:pt x="3922588" y="506819"/>
                  <a:pt x="3932296" y="496712"/>
                  <a:pt x="3939822" y="485423"/>
                </a:cubicBezTo>
                <a:cubicBezTo>
                  <a:pt x="3943585" y="462845"/>
                  <a:pt x="3947016" y="440209"/>
                  <a:pt x="3951111" y="417689"/>
                </a:cubicBezTo>
                <a:cubicBezTo>
                  <a:pt x="3954543" y="398811"/>
                  <a:pt x="3962400" y="380432"/>
                  <a:pt x="3962400" y="361245"/>
                </a:cubicBezTo>
                <a:cubicBezTo>
                  <a:pt x="3962400" y="293407"/>
                  <a:pt x="3957543" y="225577"/>
                  <a:pt x="3951111" y="158045"/>
                </a:cubicBezTo>
                <a:cubicBezTo>
                  <a:pt x="3949983" y="146199"/>
                  <a:pt x="3946423" y="134079"/>
                  <a:pt x="3939822" y="124178"/>
                </a:cubicBezTo>
                <a:cubicBezTo>
                  <a:pt x="3927339" y="105453"/>
                  <a:pt x="3892913" y="78146"/>
                  <a:pt x="3872089" y="67734"/>
                </a:cubicBezTo>
                <a:cubicBezTo>
                  <a:pt x="3861446" y="62412"/>
                  <a:pt x="3850002" y="58128"/>
                  <a:pt x="3838222" y="56445"/>
                </a:cubicBezTo>
                <a:cubicBezTo>
                  <a:pt x="3797076" y="50567"/>
                  <a:pt x="3755437" y="48919"/>
                  <a:pt x="3714044" y="45156"/>
                </a:cubicBezTo>
                <a:cubicBezTo>
                  <a:pt x="3543030" y="10953"/>
                  <a:pt x="3719454" y="43064"/>
                  <a:pt x="3330222" y="22578"/>
                </a:cubicBezTo>
                <a:cubicBezTo>
                  <a:pt x="3304936" y="21247"/>
                  <a:pt x="3167644" y="3667"/>
                  <a:pt x="3138311" y="0"/>
                </a:cubicBezTo>
                <a:cubicBezTo>
                  <a:pt x="2999391" y="3231"/>
                  <a:pt x="2694357" y="1664"/>
                  <a:pt x="2506133" y="22578"/>
                </a:cubicBezTo>
                <a:cubicBezTo>
                  <a:pt x="2487063" y="24697"/>
                  <a:pt x="2468653" y="30949"/>
                  <a:pt x="2449689" y="33867"/>
                </a:cubicBezTo>
                <a:cubicBezTo>
                  <a:pt x="2419704" y="38480"/>
                  <a:pt x="2389450" y="41146"/>
                  <a:pt x="2359378" y="45156"/>
                </a:cubicBezTo>
                <a:lnTo>
                  <a:pt x="2280356" y="56445"/>
                </a:lnTo>
                <a:cubicBezTo>
                  <a:pt x="2199751" y="83313"/>
                  <a:pt x="2225824" y="59221"/>
                  <a:pt x="2190044" y="112889"/>
                </a:cubicBezTo>
                <a:cubicBezTo>
                  <a:pt x="2230912" y="140134"/>
                  <a:pt x="2242726" y="137349"/>
                  <a:pt x="2235200" y="158045"/>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5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6725" y="1666227"/>
            <a:ext cx="8058150" cy="480060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REGION</a:t>
            </a:r>
            <a:r>
              <a:rPr lang="en-US" sz="2400" b="1" dirty="0">
                <a:solidFill>
                  <a:schemeClr val="accent3">
                    <a:lumMod val="50000"/>
                  </a:schemeClr>
                </a:solidFill>
                <a:latin typeface="Script MT Bold" pitchFamily="66" charset="0"/>
              </a:rPr>
              <a:t> indicated by the bracket (advance slide for answer)</a:t>
            </a:r>
          </a:p>
        </p:txBody>
      </p:sp>
      <p:sp>
        <p:nvSpPr>
          <p:cNvPr id="15" name="Rectangle 14"/>
          <p:cNvSpPr/>
          <p:nvPr/>
        </p:nvSpPr>
        <p:spPr>
          <a:xfrm>
            <a:off x="361950" y="5820496"/>
            <a:ext cx="306705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rPr>
              <a:t>epicardium</a:t>
            </a:r>
            <a:endParaRPr lang="en-US" sz="3600" b="1" dirty="0">
              <a:ln w="11430"/>
              <a:effectLst>
                <a:outerShdw blurRad="50800" dist="39000" dir="5460000" algn="tl">
                  <a:srgbClr val="000000">
                    <a:alpha val="38000"/>
                  </a:srgbClr>
                </a:outerShdw>
              </a:effectLst>
            </a:endParaRPr>
          </a:p>
        </p:txBody>
      </p:sp>
      <p:sp>
        <p:nvSpPr>
          <p:cNvPr id="7" name="Left Brace 6"/>
          <p:cNvSpPr/>
          <p:nvPr/>
        </p:nvSpPr>
        <p:spPr>
          <a:xfrm>
            <a:off x="4792133" y="3146482"/>
            <a:ext cx="392290" cy="287331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66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12" y="1066800"/>
            <a:ext cx="7038975" cy="554355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5867400" y="1445648"/>
            <a:ext cx="23241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Purkinje fibers</a:t>
            </a:r>
          </a:p>
        </p:txBody>
      </p:sp>
      <p:sp>
        <p:nvSpPr>
          <p:cNvPr id="5" name="Freeform 4"/>
          <p:cNvSpPr/>
          <p:nvPr/>
        </p:nvSpPr>
        <p:spPr>
          <a:xfrm>
            <a:off x="3815644" y="1004711"/>
            <a:ext cx="2946466" cy="5791200"/>
          </a:xfrm>
          <a:custGeom>
            <a:avLst/>
            <a:gdLst>
              <a:gd name="connsiteX0" fmla="*/ 1151467 w 2946466"/>
              <a:gd name="connsiteY0" fmla="*/ 22578 h 5791200"/>
              <a:gd name="connsiteX1" fmla="*/ 1083734 w 2946466"/>
              <a:gd name="connsiteY1" fmla="*/ 45156 h 5791200"/>
              <a:gd name="connsiteX2" fmla="*/ 643467 w 2946466"/>
              <a:gd name="connsiteY2" fmla="*/ 45156 h 5791200"/>
              <a:gd name="connsiteX3" fmla="*/ 248356 w 2946466"/>
              <a:gd name="connsiteY3" fmla="*/ 45156 h 5791200"/>
              <a:gd name="connsiteX4" fmla="*/ 214489 w 2946466"/>
              <a:gd name="connsiteY4" fmla="*/ 56445 h 5791200"/>
              <a:gd name="connsiteX5" fmla="*/ 191912 w 2946466"/>
              <a:gd name="connsiteY5" fmla="*/ 90311 h 5791200"/>
              <a:gd name="connsiteX6" fmla="*/ 180623 w 2946466"/>
              <a:gd name="connsiteY6" fmla="*/ 135467 h 5791200"/>
              <a:gd name="connsiteX7" fmla="*/ 158045 w 2946466"/>
              <a:gd name="connsiteY7" fmla="*/ 214489 h 5791200"/>
              <a:gd name="connsiteX8" fmla="*/ 135467 w 2946466"/>
              <a:gd name="connsiteY8" fmla="*/ 440267 h 5791200"/>
              <a:gd name="connsiteX9" fmla="*/ 124178 w 2946466"/>
              <a:gd name="connsiteY9" fmla="*/ 553156 h 5791200"/>
              <a:gd name="connsiteX10" fmla="*/ 101600 w 2946466"/>
              <a:gd name="connsiteY10" fmla="*/ 620889 h 5791200"/>
              <a:gd name="connsiteX11" fmla="*/ 67734 w 2946466"/>
              <a:gd name="connsiteY11" fmla="*/ 767645 h 5791200"/>
              <a:gd name="connsiteX12" fmla="*/ 33867 w 2946466"/>
              <a:gd name="connsiteY12" fmla="*/ 891822 h 5791200"/>
              <a:gd name="connsiteX13" fmla="*/ 0 w 2946466"/>
              <a:gd name="connsiteY13" fmla="*/ 1185333 h 5791200"/>
              <a:gd name="connsiteX14" fmla="*/ 33867 w 2946466"/>
              <a:gd name="connsiteY14" fmla="*/ 1264356 h 5791200"/>
              <a:gd name="connsiteX15" fmla="*/ 45156 w 2946466"/>
              <a:gd name="connsiteY15" fmla="*/ 1309511 h 5791200"/>
              <a:gd name="connsiteX16" fmla="*/ 56445 w 2946466"/>
              <a:gd name="connsiteY16" fmla="*/ 1343378 h 5791200"/>
              <a:gd name="connsiteX17" fmla="*/ 67734 w 2946466"/>
              <a:gd name="connsiteY17" fmla="*/ 1388533 h 5791200"/>
              <a:gd name="connsiteX18" fmla="*/ 90312 w 2946466"/>
              <a:gd name="connsiteY18" fmla="*/ 1422400 h 5791200"/>
              <a:gd name="connsiteX19" fmla="*/ 112889 w 2946466"/>
              <a:gd name="connsiteY19" fmla="*/ 1501422 h 5791200"/>
              <a:gd name="connsiteX20" fmla="*/ 135467 w 2946466"/>
              <a:gd name="connsiteY20" fmla="*/ 1546578 h 5791200"/>
              <a:gd name="connsiteX21" fmla="*/ 169334 w 2946466"/>
              <a:gd name="connsiteY21" fmla="*/ 1614311 h 5791200"/>
              <a:gd name="connsiteX22" fmla="*/ 180623 w 2946466"/>
              <a:gd name="connsiteY22" fmla="*/ 1693333 h 5791200"/>
              <a:gd name="connsiteX23" fmla="*/ 203200 w 2946466"/>
              <a:gd name="connsiteY23" fmla="*/ 1761067 h 5791200"/>
              <a:gd name="connsiteX24" fmla="*/ 214489 w 2946466"/>
              <a:gd name="connsiteY24" fmla="*/ 1817511 h 5791200"/>
              <a:gd name="connsiteX25" fmla="*/ 225778 w 2946466"/>
              <a:gd name="connsiteY25" fmla="*/ 1851378 h 5791200"/>
              <a:gd name="connsiteX26" fmla="*/ 237067 w 2946466"/>
              <a:gd name="connsiteY26" fmla="*/ 1896533 h 5791200"/>
              <a:gd name="connsiteX27" fmla="*/ 248356 w 2946466"/>
              <a:gd name="connsiteY27" fmla="*/ 1930400 h 5791200"/>
              <a:gd name="connsiteX28" fmla="*/ 282223 w 2946466"/>
              <a:gd name="connsiteY28" fmla="*/ 2054578 h 5791200"/>
              <a:gd name="connsiteX29" fmla="*/ 304800 w 2946466"/>
              <a:gd name="connsiteY29" fmla="*/ 2099733 h 5791200"/>
              <a:gd name="connsiteX30" fmla="*/ 349956 w 2946466"/>
              <a:gd name="connsiteY30" fmla="*/ 2235200 h 5791200"/>
              <a:gd name="connsiteX31" fmla="*/ 383823 w 2946466"/>
              <a:gd name="connsiteY31" fmla="*/ 2325511 h 5791200"/>
              <a:gd name="connsiteX32" fmla="*/ 406400 w 2946466"/>
              <a:gd name="connsiteY32" fmla="*/ 2404533 h 5791200"/>
              <a:gd name="connsiteX33" fmla="*/ 428978 w 2946466"/>
              <a:gd name="connsiteY33" fmla="*/ 2438400 h 5791200"/>
              <a:gd name="connsiteX34" fmla="*/ 462845 w 2946466"/>
              <a:gd name="connsiteY34" fmla="*/ 2506133 h 5791200"/>
              <a:gd name="connsiteX35" fmla="*/ 496712 w 2946466"/>
              <a:gd name="connsiteY35" fmla="*/ 2573867 h 5791200"/>
              <a:gd name="connsiteX36" fmla="*/ 519289 w 2946466"/>
              <a:gd name="connsiteY36" fmla="*/ 2641600 h 5791200"/>
              <a:gd name="connsiteX37" fmla="*/ 564445 w 2946466"/>
              <a:gd name="connsiteY37" fmla="*/ 2720622 h 5791200"/>
              <a:gd name="connsiteX38" fmla="*/ 587023 w 2946466"/>
              <a:gd name="connsiteY38" fmla="*/ 2788356 h 5791200"/>
              <a:gd name="connsiteX39" fmla="*/ 609600 w 2946466"/>
              <a:gd name="connsiteY39" fmla="*/ 2822222 h 5791200"/>
              <a:gd name="connsiteX40" fmla="*/ 632178 w 2946466"/>
              <a:gd name="connsiteY40" fmla="*/ 2889956 h 5791200"/>
              <a:gd name="connsiteX41" fmla="*/ 666045 w 2946466"/>
              <a:gd name="connsiteY41" fmla="*/ 3048000 h 5791200"/>
              <a:gd name="connsiteX42" fmla="*/ 654756 w 2946466"/>
              <a:gd name="connsiteY42" fmla="*/ 3273778 h 5791200"/>
              <a:gd name="connsiteX43" fmla="*/ 643467 w 2946466"/>
              <a:gd name="connsiteY43" fmla="*/ 3330222 h 5791200"/>
              <a:gd name="connsiteX44" fmla="*/ 620889 w 2946466"/>
              <a:gd name="connsiteY44" fmla="*/ 3364089 h 5791200"/>
              <a:gd name="connsiteX45" fmla="*/ 587023 w 2946466"/>
              <a:gd name="connsiteY45" fmla="*/ 3510845 h 5791200"/>
              <a:gd name="connsiteX46" fmla="*/ 575734 w 2946466"/>
              <a:gd name="connsiteY46" fmla="*/ 3578578 h 5791200"/>
              <a:gd name="connsiteX47" fmla="*/ 553156 w 2946466"/>
              <a:gd name="connsiteY47" fmla="*/ 3623733 h 5791200"/>
              <a:gd name="connsiteX48" fmla="*/ 519289 w 2946466"/>
              <a:gd name="connsiteY48" fmla="*/ 3702756 h 5791200"/>
              <a:gd name="connsiteX49" fmla="*/ 508000 w 2946466"/>
              <a:gd name="connsiteY49" fmla="*/ 3781778 h 5791200"/>
              <a:gd name="connsiteX50" fmla="*/ 496712 w 2946466"/>
              <a:gd name="connsiteY50" fmla="*/ 3826933 h 5791200"/>
              <a:gd name="connsiteX51" fmla="*/ 519289 w 2946466"/>
              <a:gd name="connsiteY51" fmla="*/ 4436533 h 5791200"/>
              <a:gd name="connsiteX52" fmla="*/ 541867 w 2946466"/>
              <a:gd name="connsiteY52" fmla="*/ 4628445 h 5791200"/>
              <a:gd name="connsiteX53" fmla="*/ 553156 w 2946466"/>
              <a:gd name="connsiteY53" fmla="*/ 4684889 h 5791200"/>
              <a:gd name="connsiteX54" fmla="*/ 575734 w 2946466"/>
              <a:gd name="connsiteY54" fmla="*/ 4797778 h 5791200"/>
              <a:gd name="connsiteX55" fmla="*/ 587023 w 2946466"/>
              <a:gd name="connsiteY55" fmla="*/ 4876800 h 5791200"/>
              <a:gd name="connsiteX56" fmla="*/ 598312 w 2946466"/>
              <a:gd name="connsiteY56" fmla="*/ 4910667 h 5791200"/>
              <a:gd name="connsiteX57" fmla="*/ 632178 w 2946466"/>
              <a:gd name="connsiteY57" fmla="*/ 5046133 h 5791200"/>
              <a:gd name="connsiteX58" fmla="*/ 666045 w 2946466"/>
              <a:gd name="connsiteY58" fmla="*/ 5125156 h 5791200"/>
              <a:gd name="connsiteX59" fmla="*/ 677334 w 2946466"/>
              <a:gd name="connsiteY59" fmla="*/ 5159022 h 5791200"/>
              <a:gd name="connsiteX60" fmla="*/ 688623 w 2946466"/>
              <a:gd name="connsiteY60" fmla="*/ 5204178 h 5791200"/>
              <a:gd name="connsiteX61" fmla="*/ 722489 w 2946466"/>
              <a:gd name="connsiteY61" fmla="*/ 5238045 h 5791200"/>
              <a:gd name="connsiteX62" fmla="*/ 767645 w 2946466"/>
              <a:gd name="connsiteY62" fmla="*/ 5305778 h 5791200"/>
              <a:gd name="connsiteX63" fmla="*/ 801512 w 2946466"/>
              <a:gd name="connsiteY63" fmla="*/ 5384800 h 5791200"/>
              <a:gd name="connsiteX64" fmla="*/ 880534 w 2946466"/>
              <a:gd name="connsiteY64" fmla="*/ 5486400 h 5791200"/>
              <a:gd name="connsiteX65" fmla="*/ 903112 w 2946466"/>
              <a:gd name="connsiteY65" fmla="*/ 5520267 h 5791200"/>
              <a:gd name="connsiteX66" fmla="*/ 936978 w 2946466"/>
              <a:gd name="connsiteY66" fmla="*/ 5542845 h 5791200"/>
              <a:gd name="connsiteX67" fmla="*/ 1038578 w 2946466"/>
              <a:gd name="connsiteY67" fmla="*/ 5633156 h 5791200"/>
              <a:gd name="connsiteX68" fmla="*/ 1117600 w 2946466"/>
              <a:gd name="connsiteY68" fmla="*/ 5655733 h 5791200"/>
              <a:gd name="connsiteX69" fmla="*/ 1151467 w 2946466"/>
              <a:gd name="connsiteY69" fmla="*/ 5667022 h 5791200"/>
              <a:gd name="connsiteX70" fmla="*/ 1219200 w 2946466"/>
              <a:gd name="connsiteY70" fmla="*/ 5678311 h 5791200"/>
              <a:gd name="connsiteX71" fmla="*/ 1377245 w 2946466"/>
              <a:gd name="connsiteY71" fmla="*/ 5700889 h 5791200"/>
              <a:gd name="connsiteX72" fmla="*/ 1467556 w 2946466"/>
              <a:gd name="connsiteY72" fmla="*/ 5723467 h 5791200"/>
              <a:gd name="connsiteX73" fmla="*/ 1512712 w 2946466"/>
              <a:gd name="connsiteY73" fmla="*/ 5746045 h 5791200"/>
              <a:gd name="connsiteX74" fmla="*/ 1591734 w 2946466"/>
              <a:gd name="connsiteY74" fmla="*/ 5768622 h 5791200"/>
              <a:gd name="connsiteX75" fmla="*/ 1625600 w 2946466"/>
              <a:gd name="connsiteY75" fmla="*/ 5779911 h 5791200"/>
              <a:gd name="connsiteX76" fmla="*/ 1727200 w 2946466"/>
              <a:gd name="connsiteY76" fmla="*/ 5791200 h 5791200"/>
              <a:gd name="connsiteX77" fmla="*/ 2009423 w 2946466"/>
              <a:gd name="connsiteY77" fmla="*/ 5768622 h 5791200"/>
              <a:gd name="connsiteX78" fmla="*/ 2088445 w 2946466"/>
              <a:gd name="connsiteY78" fmla="*/ 5757333 h 5791200"/>
              <a:gd name="connsiteX79" fmla="*/ 2528712 w 2946466"/>
              <a:gd name="connsiteY79" fmla="*/ 5746045 h 5791200"/>
              <a:gd name="connsiteX80" fmla="*/ 2573867 w 2946466"/>
              <a:gd name="connsiteY80" fmla="*/ 5734756 h 5791200"/>
              <a:gd name="connsiteX81" fmla="*/ 2607734 w 2946466"/>
              <a:gd name="connsiteY81" fmla="*/ 5723467 h 5791200"/>
              <a:gd name="connsiteX82" fmla="*/ 2675467 w 2946466"/>
              <a:gd name="connsiteY82" fmla="*/ 5712178 h 5791200"/>
              <a:gd name="connsiteX83" fmla="*/ 2743200 w 2946466"/>
              <a:gd name="connsiteY83" fmla="*/ 5689600 h 5791200"/>
              <a:gd name="connsiteX84" fmla="*/ 2777067 w 2946466"/>
              <a:gd name="connsiteY84" fmla="*/ 5655733 h 5791200"/>
              <a:gd name="connsiteX85" fmla="*/ 2799645 w 2946466"/>
              <a:gd name="connsiteY85" fmla="*/ 5621867 h 5791200"/>
              <a:gd name="connsiteX86" fmla="*/ 2856089 w 2946466"/>
              <a:gd name="connsiteY86" fmla="*/ 5588000 h 5791200"/>
              <a:gd name="connsiteX87" fmla="*/ 2889956 w 2946466"/>
              <a:gd name="connsiteY87" fmla="*/ 5554133 h 5791200"/>
              <a:gd name="connsiteX88" fmla="*/ 2923823 w 2946466"/>
              <a:gd name="connsiteY88" fmla="*/ 5531556 h 5791200"/>
              <a:gd name="connsiteX89" fmla="*/ 2946400 w 2946466"/>
              <a:gd name="connsiteY89" fmla="*/ 5497689 h 5791200"/>
              <a:gd name="connsiteX90" fmla="*/ 2923823 w 2946466"/>
              <a:gd name="connsiteY90" fmla="*/ 5317067 h 5791200"/>
              <a:gd name="connsiteX91" fmla="*/ 2901245 w 2946466"/>
              <a:gd name="connsiteY91" fmla="*/ 5283200 h 5791200"/>
              <a:gd name="connsiteX92" fmla="*/ 2878667 w 2946466"/>
              <a:gd name="connsiteY92" fmla="*/ 5215467 h 5791200"/>
              <a:gd name="connsiteX93" fmla="*/ 2867378 w 2946466"/>
              <a:gd name="connsiteY93" fmla="*/ 5181600 h 5791200"/>
              <a:gd name="connsiteX94" fmla="*/ 2844800 w 2946466"/>
              <a:gd name="connsiteY94" fmla="*/ 5136445 h 5791200"/>
              <a:gd name="connsiteX95" fmla="*/ 2777067 w 2946466"/>
              <a:gd name="connsiteY95" fmla="*/ 5034845 h 5791200"/>
              <a:gd name="connsiteX96" fmla="*/ 2765778 w 2946466"/>
              <a:gd name="connsiteY96" fmla="*/ 5000978 h 5791200"/>
              <a:gd name="connsiteX97" fmla="*/ 2709334 w 2946466"/>
              <a:gd name="connsiteY97" fmla="*/ 4921956 h 5791200"/>
              <a:gd name="connsiteX98" fmla="*/ 2675467 w 2946466"/>
              <a:gd name="connsiteY98" fmla="*/ 4888089 h 5791200"/>
              <a:gd name="connsiteX99" fmla="*/ 2596445 w 2946466"/>
              <a:gd name="connsiteY99" fmla="*/ 4786489 h 5791200"/>
              <a:gd name="connsiteX100" fmla="*/ 2551289 w 2946466"/>
              <a:gd name="connsiteY100" fmla="*/ 4718756 h 5791200"/>
              <a:gd name="connsiteX101" fmla="*/ 2540000 w 2946466"/>
              <a:gd name="connsiteY101" fmla="*/ 4684889 h 5791200"/>
              <a:gd name="connsiteX102" fmla="*/ 2506134 w 2946466"/>
              <a:gd name="connsiteY102" fmla="*/ 4651022 h 5791200"/>
              <a:gd name="connsiteX103" fmla="*/ 2427112 w 2946466"/>
              <a:gd name="connsiteY103" fmla="*/ 4538133 h 5791200"/>
              <a:gd name="connsiteX104" fmla="*/ 2381956 w 2946466"/>
              <a:gd name="connsiteY104" fmla="*/ 4492978 h 5791200"/>
              <a:gd name="connsiteX105" fmla="*/ 2348089 w 2946466"/>
              <a:gd name="connsiteY105" fmla="*/ 4413956 h 5791200"/>
              <a:gd name="connsiteX106" fmla="*/ 2302934 w 2946466"/>
              <a:gd name="connsiteY106" fmla="*/ 4334933 h 5791200"/>
              <a:gd name="connsiteX107" fmla="*/ 2235200 w 2946466"/>
              <a:gd name="connsiteY107" fmla="*/ 4188178 h 5791200"/>
              <a:gd name="connsiteX108" fmla="*/ 2223912 w 2946466"/>
              <a:gd name="connsiteY108" fmla="*/ 4154311 h 5791200"/>
              <a:gd name="connsiteX109" fmla="*/ 2201334 w 2946466"/>
              <a:gd name="connsiteY109" fmla="*/ 4109156 h 5791200"/>
              <a:gd name="connsiteX110" fmla="*/ 2190045 w 2946466"/>
              <a:gd name="connsiteY110" fmla="*/ 4064000 h 5791200"/>
              <a:gd name="connsiteX111" fmla="*/ 2167467 w 2946466"/>
              <a:gd name="connsiteY111" fmla="*/ 3984978 h 5791200"/>
              <a:gd name="connsiteX112" fmla="*/ 2190045 w 2946466"/>
              <a:gd name="connsiteY112" fmla="*/ 3646311 h 5791200"/>
              <a:gd name="connsiteX113" fmla="*/ 2212623 w 2946466"/>
              <a:gd name="connsiteY113" fmla="*/ 3567289 h 5791200"/>
              <a:gd name="connsiteX114" fmla="*/ 2235200 w 2946466"/>
              <a:gd name="connsiteY114" fmla="*/ 3454400 h 5791200"/>
              <a:gd name="connsiteX115" fmla="*/ 2246489 w 2946466"/>
              <a:gd name="connsiteY115" fmla="*/ 3341511 h 5791200"/>
              <a:gd name="connsiteX116" fmla="*/ 2257778 w 2946466"/>
              <a:gd name="connsiteY116" fmla="*/ 3262489 h 5791200"/>
              <a:gd name="connsiteX117" fmla="*/ 2280356 w 2946466"/>
              <a:gd name="connsiteY117" fmla="*/ 2889956 h 5791200"/>
              <a:gd name="connsiteX118" fmla="*/ 2291645 w 2946466"/>
              <a:gd name="connsiteY118" fmla="*/ 2833511 h 5791200"/>
              <a:gd name="connsiteX119" fmla="*/ 2280356 w 2946466"/>
              <a:gd name="connsiteY119" fmla="*/ 2506133 h 5791200"/>
              <a:gd name="connsiteX120" fmla="*/ 2257778 w 2946466"/>
              <a:gd name="connsiteY120" fmla="*/ 2438400 h 5791200"/>
              <a:gd name="connsiteX121" fmla="*/ 2235200 w 2946466"/>
              <a:gd name="connsiteY121" fmla="*/ 2370667 h 5791200"/>
              <a:gd name="connsiteX122" fmla="*/ 2223912 w 2946466"/>
              <a:gd name="connsiteY122" fmla="*/ 2336800 h 5791200"/>
              <a:gd name="connsiteX123" fmla="*/ 2190045 w 2946466"/>
              <a:gd name="connsiteY123" fmla="*/ 2212622 h 5791200"/>
              <a:gd name="connsiteX124" fmla="*/ 2167467 w 2946466"/>
              <a:gd name="connsiteY124" fmla="*/ 2167467 h 5791200"/>
              <a:gd name="connsiteX125" fmla="*/ 2156178 w 2946466"/>
              <a:gd name="connsiteY125" fmla="*/ 2133600 h 5791200"/>
              <a:gd name="connsiteX126" fmla="*/ 2111023 w 2946466"/>
              <a:gd name="connsiteY126" fmla="*/ 2043289 h 5791200"/>
              <a:gd name="connsiteX127" fmla="*/ 2077156 w 2946466"/>
              <a:gd name="connsiteY127" fmla="*/ 1941689 h 5791200"/>
              <a:gd name="connsiteX128" fmla="*/ 2065867 w 2946466"/>
              <a:gd name="connsiteY128" fmla="*/ 1907822 h 5791200"/>
              <a:gd name="connsiteX129" fmla="*/ 2054578 w 2946466"/>
              <a:gd name="connsiteY129" fmla="*/ 1873956 h 5791200"/>
              <a:gd name="connsiteX130" fmla="*/ 2043289 w 2946466"/>
              <a:gd name="connsiteY130" fmla="*/ 1828800 h 5791200"/>
              <a:gd name="connsiteX131" fmla="*/ 2020712 w 2946466"/>
              <a:gd name="connsiteY131" fmla="*/ 1761067 h 5791200"/>
              <a:gd name="connsiteX132" fmla="*/ 2009423 w 2946466"/>
              <a:gd name="connsiteY132" fmla="*/ 1704622 h 5791200"/>
              <a:gd name="connsiteX133" fmla="*/ 1964267 w 2946466"/>
              <a:gd name="connsiteY133" fmla="*/ 1580445 h 5791200"/>
              <a:gd name="connsiteX134" fmla="*/ 1952978 w 2946466"/>
              <a:gd name="connsiteY134" fmla="*/ 1524000 h 5791200"/>
              <a:gd name="connsiteX135" fmla="*/ 1930400 w 2946466"/>
              <a:gd name="connsiteY135" fmla="*/ 1490133 h 5791200"/>
              <a:gd name="connsiteX136" fmla="*/ 1919112 w 2946466"/>
              <a:gd name="connsiteY136" fmla="*/ 1433689 h 5791200"/>
              <a:gd name="connsiteX137" fmla="*/ 1896534 w 2946466"/>
              <a:gd name="connsiteY137" fmla="*/ 1365956 h 5791200"/>
              <a:gd name="connsiteX138" fmla="*/ 1885245 w 2946466"/>
              <a:gd name="connsiteY138" fmla="*/ 1320800 h 5791200"/>
              <a:gd name="connsiteX139" fmla="*/ 1851378 w 2946466"/>
              <a:gd name="connsiteY139" fmla="*/ 1264356 h 5791200"/>
              <a:gd name="connsiteX140" fmla="*/ 1840089 w 2946466"/>
              <a:gd name="connsiteY140" fmla="*/ 1219200 h 5791200"/>
              <a:gd name="connsiteX141" fmla="*/ 1817512 w 2946466"/>
              <a:gd name="connsiteY141" fmla="*/ 1174045 h 5791200"/>
              <a:gd name="connsiteX142" fmla="*/ 1806223 w 2946466"/>
              <a:gd name="connsiteY142" fmla="*/ 1106311 h 5791200"/>
              <a:gd name="connsiteX143" fmla="*/ 1794934 w 2946466"/>
              <a:gd name="connsiteY143" fmla="*/ 1061156 h 5791200"/>
              <a:gd name="connsiteX144" fmla="*/ 1772356 w 2946466"/>
              <a:gd name="connsiteY144" fmla="*/ 993422 h 5791200"/>
              <a:gd name="connsiteX145" fmla="*/ 1738489 w 2946466"/>
              <a:gd name="connsiteY145" fmla="*/ 903111 h 5791200"/>
              <a:gd name="connsiteX146" fmla="*/ 1715912 w 2946466"/>
              <a:gd name="connsiteY146" fmla="*/ 812800 h 5791200"/>
              <a:gd name="connsiteX147" fmla="*/ 1693334 w 2946466"/>
              <a:gd name="connsiteY147" fmla="*/ 745067 h 5791200"/>
              <a:gd name="connsiteX148" fmla="*/ 1682045 w 2946466"/>
              <a:gd name="connsiteY148" fmla="*/ 688622 h 5791200"/>
              <a:gd name="connsiteX149" fmla="*/ 1659467 w 2946466"/>
              <a:gd name="connsiteY149" fmla="*/ 620889 h 5791200"/>
              <a:gd name="connsiteX150" fmla="*/ 1636889 w 2946466"/>
              <a:gd name="connsiteY150" fmla="*/ 530578 h 5791200"/>
              <a:gd name="connsiteX151" fmla="*/ 1625600 w 2946466"/>
              <a:gd name="connsiteY151" fmla="*/ 485422 h 5791200"/>
              <a:gd name="connsiteX152" fmla="*/ 1614312 w 2946466"/>
              <a:gd name="connsiteY152" fmla="*/ 451556 h 5791200"/>
              <a:gd name="connsiteX153" fmla="*/ 1580445 w 2946466"/>
              <a:gd name="connsiteY153" fmla="*/ 327378 h 5791200"/>
              <a:gd name="connsiteX154" fmla="*/ 1557867 w 2946466"/>
              <a:gd name="connsiteY154" fmla="*/ 293511 h 5791200"/>
              <a:gd name="connsiteX155" fmla="*/ 1546578 w 2946466"/>
              <a:gd name="connsiteY155" fmla="*/ 259645 h 5791200"/>
              <a:gd name="connsiteX156" fmla="*/ 1501423 w 2946466"/>
              <a:gd name="connsiteY156" fmla="*/ 180622 h 5791200"/>
              <a:gd name="connsiteX157" fmla="*/ 1467556 w 2946466"/>
              <a:gd name="connsiteY157" fmla="*/ 158045 h 5791200"/>
              <a:gd name="connsiteX158" fmla="*/ 1377245 w 2946466"/>
              <a:gd name="connsiteY158" fmla="*/ 56445 h 5791200"/>
              <a:gd name="connsiteX159" fmla="*/ 1309512 w 2946466"/>
              <a:gd name="connsiteY159" fmla="*/ 11289 h 5791200"/>
              <a:gd name="connsiteX160" fmla="*/ 1275645 w 2946466"/>
              <a:gd name="connsiteY160" fmla="*/ 0 h 5791200"/>
              <a:gd name="connsiteX161" fmla="*/ 1241778 w 2946466"/>
              <a:gd name="connsiteY161" fmla="*/ 11289 h 5791200"/>
              <a:gd name="connsiteX162" fmla="*/ 1151467 w 2946466"/>
              <a:gd name="connsiteY162" fmla="*/ 22578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946466" h="5791200">
                <a:moveTo>
                  <a:pt x="1151467" y="22578"/>
                </a:moveTo>
                <a:cubicBezTo>
                  <a:pt x="1125126" y="28222"/>
                  <a:pt x="1107125" y="40770"/>
                  <a:pt x="1083734" y="45156"/>
                </a:cubicBezTo>
                <a:cubicBezTo>
                  <a:pt x="949521" y="70321"/>
                  <a:pt x="756505" y="49054"/>
                  <a:pt x="643467" y="45156"/>
                </a:cubicBezTo>
                <a:cubicBezTo>
                  <a:pt x="452842" y="30492"/>
                  <a:pt x="480261" y="26603"/>
                  <a:pt x="248356" y="45156"/>
                </a:cubicBezTo>
                <a:cubicBezTo>
                  <a:pt x="236494" y="46105"/>
                  <a:pt x="225778" y="52682"/>
                  <a:pt x="214489" y="56445"/>
                </a:cubicBezTo>
                <a:cubicBezTo>
                  <a:pt x="206963" y="67734"/>
                  <a:pt x="197256" y="77841"/>
                  <a:pt x="191912" y="90311"/>
                </a:cubicBezTo>
                <a:cubicBezTo>
                  <a:pt x="185800" y="104572"/>
                  <a:pt x="184705" y="120498"/>
                  <a:pt x="180623" y="135467"/>
                </a:cubicBezTo>
                <a:cubicBezTo>
                  <a:pt x="173415" y="161896"/>
                  <a:pt x="165571" y="188148"/>
                  <a:pt x="158045" y="214489"/>
                </a:cubicBezTo>
                <a:cubicBezTo>
                  <a:pt x="133512" y="533419"/>
                  <a:pt x="159771" y="233689"/>
                  <a:pt x="135467" y="440267"/>
                </a:cubicBezTo>
                <a:cubicBezTo>
                  <a:pt x="131048" y="477825"/>
                  <a:pt x="131147" y="515986"/>
                  <a:pt x="124178" y="553156"/>
                </a:cubicBezTo>
                <a:cubicBezTo>
                  <a:pt x="119792" y="576547"/>
                  <a:pt x="106267" y="597552"/>
                  <a:pt x="101600" y="620889"/>
                </a:cubicBezTo>
                <a:cubicBezTo>
                  <a:pt x="89838" y="679701"/>
                  <a:pt x="85890" y="704098"/>
                  <a:pt x="67734" y="767645"/>
                </a:cubicBezTo>
                <a:cubicBezTo>
                  <a:pt x="29539" y="901327"/>
                  <a:pt x="57522" y="773547"/>
                  <a:pt x="33867" y="891822"/>
                </a:cubicBezTo>
                <a:cubicBezTo>
                  <a:pt x="9011" y="1140376"/>
                  <a:pt x="23723" y="1042994"/>
                  <a:pt x="0" y="1185333"/>
                </a:cubicBezTo>
                <a:cubicBezTo>
                  <a:pt x="32409" y="1314969"/>
                  <a:pt x="-12909" y="1155214"/>
                  <a:pt x="33867" y="1264356"/>
                </a:cubicBezTo>
                <a:cubicBezTo>
                  <a:pt x="39979" y="1278616"/>
                  <a:pt x="40894" y="1294593"/>
                  <a:pt x="45156" y="1309511"/>
                </a:cubicBezTo>
                <a:cubicBezTo>
                  <a:pt x="48425" y="1320953"/>
                  <a:pt x="53176" y="1331936"/>
                  <a:pt x="56445" y="1343378"/>
                </a:cubicBezTo>
                <a:cubicBezTo>
                  <a:pt x="60707" y="1358296"/>
                  <a:pt x="61622" y="1374273"/>
                  <a:pt x="67734" y="1388533"/>
                </a:cubicBezTo>
                <a:cubicBezTo>
                  <a:pt x="73079" y="1401004"/>
                  <a:pt x="82786" y="1411111"/>
                  <a:pt x="90312" y="1422400"/>
                </a:cubicBezTo>
                <a:cubicBezTo>
                  <a:pt x="96042" y="1445321"/>
                  <a:pt x="103170" y="1478744"/>
                  <a:pt x="112889" y="1501422"/>
                </a:cubicBezTo>
                <a:cubicBezTo>
                  <a:pt x="119518" y="1516890"/>
                  <a:pt x="128838" y="1531110"/>
                  <a:pt x="135467" y="1546578"/>
                </a:cubicBezTo>
                <a:cubicBezTo>
                  <a:pt x="163509" y="1612010"/>
                  <a:pt x="125946" y="1549230"/>
                  <a:pt x="169334" y="1614311"/>
                </a:cubicBezTo>
                <a:cubicBezTo>
                  <a:pt x="173097" y="1640652"/>
                  <a:pt x="174640" y="1667406"/>
                  <a:pt x="180623" y="1693333"/>
                </a:cubicBezTo>
                <a:cubicBezTo>
                  <a:pt x="185974" y="1716523"/>
                  <a:pt x="198533" y="1737730"/>
                  <a:pt x="203200" y="1761067"/>
                </a:cubicBezTo>
                <a:cubicBezTo>
                  <a:pt x="206963" y="1779882"/>
                  <a:pt x="209835" y="1798897"/>
                  <a:pt x="214489" y="1817511"/>
                </a:cubicBezTo>
                <a:cubicBezTo>
                  <a:pt x="217375" y="1829055"/>
                  <a:pt x="222509" y="1839936"/>
                  <a:pt x="225778" y="1851378"/>
                </a:cubicBezTo>
                <a:cubicBezTo>
                  <a:pt x="230040" y="1866296"/>
                  <a:pt x="232805" y="1881615"/>
                  <a:pt x="237067" y="1896533"/>
                </a:cubicBezTo>
                <a:cubicBezTo>
                  <a:pt x="240336" y="1907975"/>
                  <a:pt x="245470" y="1918856"/>
                  <a:pt x="248356" y="1930400"/>
                </a:cubicBezTo>
                <a:cubicBezTo>
                  <a:pt x="267252" y="2005986"/>
                  <a:pt x="249931" y="1973847"/>
                  <a:pt x="282223" y="2054578"/>
                </a:cubicBezTo>
                <a:cubicBezTo>
                  <a:pt x="288473" y="2070203"/>
                  <a:pt x="299479" y="2083768"/>
                  <a:pt x="304800" y="2099733"/>
                </a:cubicBezTo>
                <a:cubicBezTo>
                  <a:pt x="358115" y="2259682"/>
                  <a:pt x="299045" y="2133379"/>
                  <a:pt x="349956" y="2235200"/>
                </a:cubicBezTo>
                <a:cubicBezTo>
                  <a:pt x="378588" y="2378361"/>
                  <a:pt x="340220" y="2223771"/>
                  <a:pt x="383823" y="2325511"/>
                </a:cubicBezTo>
                <a:cubicBezTo>
                  <a:pt x="405520" y="2376138"/>
                  <a:pt x="384437" y="2360606"/>
                  <a:pt x="406400" y="2404533"/>
                </a:cubicBezTo>
                <a:cubicBezTo>
                  <a:pt x="412468" y="2416668"/>
                  <a:pt x="422910" y="2426265"/>
                  <a:pt x="428978" y="2438400"/>
                </a:cubicBezTo>
                <a:cubicBezTo>
                  <a:pt x="475713" y="2531871"/>
                  <a:pt x="398144" y="2409084"/>
                  <a:pt x="462845" y="2506133"/>
                </a:cubicBezTo>
                <a:cubicBezTo>
                  <a:pt x="504018" y="2629651"/>
                  <a:pt x="438352" y="2442556"/>
                  <a:pt x="496712" y="2573867"/>
                </a:cubicBezTo>
                <a:cubicBezTo>
                  <a:pt x="506378" y="2595615"/>
                  <a:pt x="508646" y="2620314"/>
                  <a:pt x="519289" y="2641600"/>
                </a:cubicBezTo>
                <a:cubicBezTo>
                  <a:pt x="547935" y="2698891"/>
                  <a:pt x="532532" y="2672754"/>
                  <a:pt x="564445" y="2720622"/>
                </a:cubicBezTo>
                <a:cubicBezTo>
                  <a:pt x="571971" y="2743200"/>
                  <a:pt x="573822" y="2768554"/>
                  <a:pt x="587023" y="2788356"/>
                </a:cubicBezTo>
                <a:cubicBezTo>
                  <a:pt x="594549" y="2799645"/>
                  <a:pt x="604090" y="2809824"/>
                  <a:pt x="609600" y="2822222"/>
                </a:cubicBezTo>
                <a:cubicBezTo>
                  <a:pt x="619266" y="2843970"/>
                  <a:pt x="626406" y="2866867"/>
                  <a:pt x="632178" y="2889956"/>
                </a:cubicBezTo>
                <a:cubicBezTo>
                  <a:pt x="660307" y="3002473"/>
                  <a:pt x="649655" y="2949659"/>
                  <a:pt x="666045" y="3048000"/>
                </a:cubicBezTo>
                <a:cubicBezTo>
                  <a:pt x="662282" y="3123259"/>
                  <a:pt x="660765" y="3198665"/>
                  <a:pt x="654756" y="3273778"/>
                </a:cubicBezTo>
                <a:cubicBezTo>
                  <a:pt x="653226" y="3292904"/>
                  <a:pt x="650204" y="3312256"/>
                  <a:pt x="643467" y="3330222"/>
                </a:cubicBezTo>
                <a:cubicBezTo>
                  <a:pt x="638703" y="3342926"/>
                  <a:pt x="628415" y="3352800"/>
                  <a:pt x="620889" y="3364089"/>
                </a:cubicBezTo>
                <a:cubicBezTo>
                  <a:pt x="593445" y="3583639"/>
                  <a:pt x="629979" y="3353337"/>
                  <a:pt x="587023" y="3510845"/>
                </a:cubicBezTo>
                <a:cubicBezTo>
                  <a:pt x="581001" y="3532928"/>
                  <a:pt x="582311" y="3556654"/>
                  <a:pt x="575734" y="3578578"/>
                </a:cubicBezTo>
                <a:cubicBezTo>
                  <a:pt x="570898" y="3594697"/>
                  <a:pt x="559785" y="3608265"/>
                  <a:pt x="553156" y="3623733"/>
                </a:cubicBezTo>
                <a:cubicBezTo>
                  <a:pt x="503320" y="3740017"/>
                  <a:pt x="594177" y="3552980"/>
                  <a:pt x="519289" y="3702756"/>
                </a:cubicBezTo>
                <a:cubicBezTo>
                  <a:pt x="515526" y="3729097"/>
                  <a:pt x="512760" y="3755599"/>
                  <a:pt x="508000" y="3781778"/>
                </a:cubicBezTo>
                <a:cubicBezTo>
                  <a:pt x="505225" y="3797043"/>
                  <a:pt x="496712" y="3811418"/>
                  <a:pt x="496712" y="3826933"/>
                </a:cubicBezTo>
                <a:cubicBezTo>
                  <a:pt x="496712" y="4088736"/>
                  <a:pt x="498416" y="4217366"/>
                  <a:pt x="519289" y="4436533"/>
                </a:cubicBezTo>
                <a:cubicBezTo>
                  <a:pt x="521903" y="4463983"/>
                  <a:pt x="537058" y="4597185"/>
                  <a:pt x="541867" y="4628445"/>
                </a:cubicBezTo>
                <a:cubicBezTo>
                  <a:pt x="544785" y="4647409"/>
                  <a:pt x="550002" y="4665963"/>
                  <a:pt x="553156" y="4684889"/>
                </a:cubicBezTo>
                <a:cubicBezTo>
                  <a:pt x="570452" y="4788663"/>
                  <a:pt x="554097" y="4732867"/>
                  <a:pt x="575734" y="4797778"/>
                </a:cubicBezTo>
                <a:cubicBezTo>
                  <a:pt x="579497" y="4824119"/>
                  <a:pt x="581805" y="4850709"/>
                  <a:pt x="587023" y="4876800"/>
                </a:cubicBezTo>
                <a:cubicBezTo>
                  <a:pt x="589357" y="4888469"/>
                  <a:pt x="596183" y="4898959"/>
                  <a:pt x="598312" y="4910667"/>
                </a:cubicBezTo>
                <a:cubicBezTo>
                  <a:pt x="621242" y="5036785"/>
                  <a:pt x="590732" y="4963243"/>
                  <a:pt x="632178" y="5046133"/>
                </a:cubicBezTo>
                <a:cubicBezTo>
                  <a:pt x="655672" y="5140110"/>
                  <a:pt x="627065" y="5047198"/>
                  <a:pt x="666045" y="5125156"/>
                </a:cubicBezTo>
                <a:cubicBezTo>
                  <a:pt x="671367" y="5135799"/>
                  <a:pt x="674065" y="5147581"/>
                  <a:pt x="677334" y="5159022"/>
                </a:cubicBezTo>
                <a:cubicBezTo>
                  <a:pt x="681596" y="5173940"/>
                  <a:pt x="680925" y="5190707"/>
                  <a:pt x="688623" y="5204178"/>
                </a:cubicBezTo>
                <a:cubicBezTo>
                  <a:pt x="696544" y="5218039"/>
                  <a:pt x="711200" y="5226756"/>
                  <a:pt x="722489" y="5238045"/>
                </a:cubicBezTo>
                <a:cubicBezTo>
                  <a:pt x="754584" y="5334327"/>
                  <a:pt x="704223" y="5200075"/>
                  <a:pt x="767645" y="5305778"/>
                </a:cubicBezTo>
                <a:cubicBezTo>
                  <a:pt x="782389" y="5330352"/>
                  <a:pt x="787925" y="5359568"/>
                  <a:pt x="801512" y="5384800"/>
                </a:cubicBezTo>
                <a:cubicBezTo>
                  <a:pt x="853614" y="5481561"/>
                  <a:pt x="828603" y="5424082"/>
                  <a:pt x="880534" y="5486400"/>
                </a:cubicBezTo>
                <a:cubicBezTo>
                  <a:pt x="889220" y="5496823"/>
                  <a:pt x="893518" y="5510673"/>
                  <a:pt x="903112" y="5520267"/>
                </a:cubicBezTo>
                <a:cubicBezTo>
                  <a:pt x="912706" y="5529861"/>
                  <a:pt x="927384" y="5533251"/>
                  <a:pt x="936978" y="5542845"/>
                </a:cubicBezTo>
                <a:cubicBezTo>
                  <a:pt x="983288" y="5589155"/>
                  <a:pt x="960726" y="5607205"/>
                  <a:pt x="1038578" y="5633156"/>
                </a:cubicBezTo>
                <a:cubicBezTo>
                  <a:pt x="1119780" y="5660223"/>
                  <a:pt x="1018375" y="5627384"/>
                  <a:pt x="1117600" y="5655733"/>
                </a:cubicBezTo>
                <a:cubicBezTo>
                  <a:pt x="1129042" y="5659002"/>
                  <a:pt x="1139851" y="5664441"/>
                  <a:pt x="1151467" y="5667022"/>
                </a:cubicBezTo>
                <a:cubicBezTo>
                  <a:pt x="1173811" y="5671987"/>
                  <a:pt x="1196541" y="5675074"/>
                  <a:pt x="1219200" y="5678311"/>
                </a:cubicBezTo>
                <a:cubicBezTo>
                  <a:pt x="1274189" y="5686167"/>
                  <a:pt x="1323372" y="5689345"/>
                  <a:pt x="1377245" y="5700889"/>
                </a:cubicBezTo>
                <a:cubicBezTo>
                  <a:pt x="1407586" y="5707391"/>
                  <a:pt x="1439802" y="5709590"/>
                  <a:pt x="1467556" y="5723467"/>
                </a:cubicBezTo>
                <a:cubicBezTo>
                  <a:pt x="1482608" y="5730993"/>
                  <a:pt x="1497244" y="5739416"/>
                  <a:pt x="1512712" y="5746045"/>
                </a:cubicBezTo>
                <a:cubicBezTo>
                  <a:pt x="1539774" y="5757643"/>
                  <a:pt x="1563098" y="5760440"/>
                  <a:pt x="1591734" y="5768622"/>
                </a:cubicBezTo>
                <a:cubicBezTo>
                  <a:pt x="1603175" y="5771891"/>
                  <a:pt x="1613863" y="5777955"/>
                  <a:pt x="1625600" y="5779911"/>
                </a:cubicBezTo>
                <a:cubicBezTo>
                  <a:pt x="1659211" y="5785513"/>
                  <a:pt x="1693333" y="5787437"/>
                  <a:pt x="1727200" y="5791200"/>
                </a:cubicBezTo>
                <a:cubicBezTo>
                  <a:pt x="1812342" y="5785118"/>
                  <a:pt x="1922642" y="5778264"/>
                  <a:pt x="2009423" y="5768622"/>
                </a:cubicBezTo>
                <a:cubicBezTo>
                  <a:pt x="2035868" y="5765684"/>
                  <a:pt x="2061862" y="5758489"/>
                  <a:pt x="2088445" y="5757333"/>
                </a:cubicBezTo>
                <a:cubicBezTo>
                  <a:pt x="2235110" y="5750956"/>
                  <a:pt x="2381956" y="5749808"/>
                  <a:pt x="2528712" y="5746045"/>
                </a:cubicBezTo>
                <a:cubicBezTo>
                  <a:pt x="2543764" y="5742282"/>
                  <a:pt x="2558949" y="5739018"/>
                  <a:pt x="2573867" y="5734756"/>
                </a:cubicBezTo>
                <a:cubicBezTo>
                  <a:pt x="2585309" y="5731487"/>
                  <a:pt x="2596118" y="5726048"/>
                  <a:pt x="2607734" y="5723467"/>
                </a:cubicBezTo>
                <a:cubicBezTo>
                  <a:pt x="2630078" y="5718502"/>
                  <a:pt x="2653261" y="5717730"/>
                  <a:pt x="2675467" y="5712178"/>
                </a:cubicBezTo>
                <a:cubicBezTo>
                  <a:pt x="2698555" y="5706406"/>
                  <a:pt x="2743200" y="5689600"/>
                  <a:pt x="2743200" y="5689600"/>
                </a:cubicBezTo>
                <a:cubicBezTo>
                  <a:pt x="2754489" y="5678311"/>
                  <a:pt x="2766846" y="5667998"/>
                  <a:pt x="2777067" y="5655733"/>
                </a:cubicBezTo>
                <a:cubicBezTo>
                  <a:pt x="2785753" y="5645310"/>
                  <a:pt x="2789344" y="5630697"/>
                  <a:pt x="2799645" y="5621867"/>
                </a:cubicBezTo>
                <a:cubicBezTo>
                  <a:pt x="2816304" y="5607588"/>
                  <a:pt x="2838536" y="5601165"/>
                  <a:pt x="2856089" y="5588000"/>
                </a:cubicBezTo>
                <a:cubicBezTo>
                  <a:pt x="2868861" y="5578421"/>
                  <a:pt x="2877691" y="5564353"/>
                  <a:pt x="2889956" y="5554133"/>
                </a:cubicBezTo>
                <a:cubicBezTo>
                  <a:pt x="2900379" y="5545447"/>
                  <a:pt x="2912534" y="5539082"/>
                  <a:pt x="2923823" y="5531556"/>
                </a:cubicBezTo>
                <a:cubicBezTo>
                  <a:pt x="2931349" y="5520267"/>
                  <a:pt x="2945497" y="5511226"/>
                  <a:pt x="2946400" y="5497689"/>
                </a:cubicBezTo>
                <a:cubicBezTo>
                  <a:pt x="2947158" y="5486316"/>
                  <a:pt x="2941536" y="5358397"/>
                  <a:pt x="2923823" y="5317067"/>
                </a:cubicBezTo>
                <a:cubicBezTo>
                  <a:pt x="2918478" y="5304596"/>
                  <a:pt x="2906755" y="5295598"/>
                  <a:pt x="2901245" y="5283200"/>
                </a:cubicBezTo>
                <a:cubicBezTo>
                  <a:pt x="2891579" y="5261452"/>
                  <a:pt x="2886193" y="5238045"/>
                  <a:pt x="2878667" y="5215467"/>
                </a:cubicBezTo>
                <a:cubicBezTo>
                  <a:pt x="2874904" y="5204178"/>
                  <a:pt x="2872700" y="5192243"/>
                  <a:pt x="2867378" y="5181600"/>
                </a:cubicBezTo>
                <a:cubicBezTo>
                  <a:pt x="2859852" y="5166548"/>
                  <a:pt x="2853620" y="5150777"/>
                  <a:pt x="2844800" y="5136445"/>
                </a:cubicBezTo>
                <a:cubicBezTo>
                  <a:pt x="2823468" y="5101780"/>
                  <a:pt x="2777067" y="5034845"/>
                  <a:pt x="2777067" y="5034845"/>
                </a:cubicBezTo>
                <a:cubicBezTo>
                  <a:pt x="2773304" y="5023556"/>
                  <a:pt x="2771100" y="5011621"/>
                  <a:pt x="2765778" y="5000978"/>
                </a:cubicBezTo>
                <a:cubicBezTo>
                  <a:pt x="2758631" y="4986684"/>
                  <a:pt x="2715470" y="4929114"/>
                  <a:pt x="2709334" y="4921956"/>
                </a:cubicBezTo>
                <a:cubicBezTo>
                  <a:pt x="2698944" y="4909834"/>
                  <a:pt x="2685269" y="4900691"/>
                  <a:pt x="2675467" y="4888089"/>
                </a:cubicBezTo>
                <a:cubicBezTo>
                  <a:pt x="2580947" y="4766563"/>
                  <a:pt x="2673333" y="4863377"/>
                  <a:pt x="2596445" y="4786489"/>
                </a:cubicBezTo>
                <a:cubicBezTo>
                  <a:pt x="2569602" y="4705961"/>
                  <a:pt x="2607664" y="4803318"/>
                  <a:pt x="2551289" y="4718756"/>
                </a:cubicBezTo>
                <a:cubicBezTo>
                  <a:pt x="2544688" y="4708855"/>
                  <a:pt x="2546601" y="4694790"/>
                  <a:pt x="2540000" y="4684889"/>
                </a:cubicBezTo>
                <a:cubicBezTo>
                  <a:pt x="2531144" y="4671605"/>
                  <a:pt x="2516524" y="4663143"/>
                  <a:pt x="2506134" y="4651022"/>
                </a:cubicBezTo>
                <a:cubicBezTo>
                  <a:pt x="2440613" y="4574581"/>
                  <a:pt x="2504874" y="4635336"/>
                  <a:pt x="2427112" y="4538133"/>
                </a:cubicBezTo>
                <a:cubicBezTo>
                  <a:pt x="2413814" y="4521511"/>
                  <a:pt x="2397008" y="4508030"/>
                  <a:pt x="2381956" y="4492978"/>
                </a:cubicBezTo>
                <a:cubicBezTo>
                  <a:pt x="2369290" y="4454981"/>
                  <a:pt x="2370410" y="4453018"/>
                  <a:pt x="2348089" y="4413956"/>
                </a:cubicBezTo>
                <a:cubicBezTo>
                  <a:pt x="2315699" y="4357274"/>
                  <a:pt x="2332172" y="4403155"/>
                  <a:pt x="2302934" y="4334933"/>
                </a:cubicBezTo>
                <a:cubicBezTo>
                  <a:pt x="2242701" y="4194390"/>
                  <a:pt x="2283620" y="4260807"/>
                  <a:pt x="2235200" y="4188178"/>
                </a:cubicBezTo>
                <a:cubicBezTo>
                  <a:pt x="2231437" y="4176889"/>
                  <a:pt x="2228599" y="4165248"/>
                  <a:pt x="2223912" y="4154311"/>
                </a:cubicBezTo>
                <a:cubicBezTo>
                  <a:pt x="2217283" y="4138843"/>
                  <a:pt x="2207243" y="4124913"/>
                  <a:pt x="2201334" y="4109156"/>
                </a:cubicBezTo>
                <a:cubicBezTo>
                  <a:pt x="2195886" y="4094629"/>
                  <a:pt x="2194307" y="4078918"/>
                  <a:pt x="2190045" y="4064000"/>
                </a:cubicBezTo>
                <a:cubicBezTo>
                  <a:pt x="2157652" y="3950623"/>
                  <a:pt x="2202761" y="4126153"/>
                  <a:pt x="2167467" y="3984978"/>
                </a:cubicBezTo>
                <a:cubicBezTo>
                  <a:pt x="2174993" y="3872089"/>
                  <a:pt x="2180101" y="3759013"/>
                  <a:pt x="2190045" y="3646311"/>
                </a:cubicBezTo>
                <a:cubicBezTo>
                  <a:pt x="2193392" y="3608378"/>
                  <a:pt x="2204733" y="3601481"/>
                  <a:pt x="2212623" y="3567289"/>
                </a:cubicBezTo>
                <a:cubicBezTo>
                  <a:pt x="2221252" y="3529897"/>
                  <a:pt x="2229508" y="3492350"/>
                  <a:pt x="2235200" y="3454400"/>
                </a:cubicBezTo>
                <a:cubicBezTo>
                  <a:pt x="2240810" y="3417001"/>
                  <a:pt x="2242070" y="3379069"/>
                  <a:pt x="2246489" y="3341511"/>
                </a:cubicBezTo>
                <a:cubicBezTo>
                  <a:pt x="2249598" y="3315085"/>
                  <a:pt x="2254015" y="3288830"/>
                  <a:pt x="2257778" y="3262489"/>
                </a:cubicBezTo>
                <a:cubicBezTo>
                  <a:pt x="2262492" y="3163499"/>
                  <a:pt x="2267497" y="2999253"/>
                  <a:pt x="2280356" y="2889956"/>
                </a:cubicBezTo>
                <a:cubicBezTo>
                  <a:pt x="2282598" y="2870900"/>
                  <a:pt x="2287882" y="2852326"/>
                  <a:pt x="2291645" y="2833511"/>
                </a:cubicBezTo>
                <a:cubicBezTo>
                  <a:pt x="2287882" y="2724385"/>
                  <a:pt x="2289681" y="2614925"/>
                  <a:pt x="2280356" y="2506133"/>
                </a:cubicBezTo>
                <a:cubicBezTo>
                  <a:pt x="2278324" y="2482421"/>
                  <a:pt x="2265304" y="2460978"/>
                  <a:pt x="2257778" y="2438400"/>
                </a:cubicBezTo>
                <a:lnTo>
                  <a:pt x="2235200" y="2370667"/>
                </a:lnTo>
                <a:cubicBezTo>
                  <a:pt x="2231437" y="2359378"/>
                  <a:pt x="2226246" y="2348468"/>
                  <a:pt x="2223912" y="2336800"/>
                </a:cubicBezTo>
                <a:cubicBezTo>
                  <a:pt x="2215654" y="2295511"/>
                  <a:pt x="2209141" y="2250814"/>
                  <a:pt x="2190045" y="2212622"/>
                </a:cubicBezTo>
                <a:cubicBezTo>
                  <a:pt x="2182519" y="2197570"/>
                  <a:pt x="2174096" y="2182935"/>
                  <a:pt x="2167467" y="2167467"/>
                </a:cubicBezTo>
                <a:cubicBezTo>
                  <a:pt x="2162779" y="2156530"/>
                  <a:pt x="2161500" y="2144243"/>
                  <a:pt x="2156178" y="2133600"/>
                </a:cubicBezTo>
                <a:cubicBezTo>
                  <a:pt x="2108156" y="2037556"/>
                  <a:pt x="2159853" y="2180013"/>
                  <a:pt x="2111023" y="2043289"/>
                </a:cubicBezTo>
                <a:cubicBezTo>
                  <a:pt x="2099016" y="2009670"/>
                  <a:pt x="2088445" y="1975556"/>
                  <a:pt x="2077156" y="1941689"/>
                </a:cubicBezTo>
                <a:lnTo>
                  <a:pt x="2065867" y="1907822"/>
                </a:lnTo>
                <a:cubicBezTo>
                  <a:pt x="2062104" y="1896533"/>
                  <a:pt x="2057464" y="1885500"/>
                  <a:pt x="2054578" y="1873956"/>
                </a:cubicBezTo>
                <a:cubicBezTo>
                  <a:pt x="2050815" y="1858904"/>
                  <a:pt x="2047747" y="1843661"/>
                  <a:pt x="2043289" y="1828800"/>
                </a:cubicBezTo>
                <a:cubicBezTo>
                  <a:pt x="2036451" y="1806005"/>
                  <a:pt x="2025379" y="1784404"/>
                  <a:pt x="2020712" y="1761067"/>
                </a:cubicBezTo>
                <a:cubicBezTo>
                  <a:pt x="2016949" y="1742252"/>
                  <a:pt x="2014472" y="1723134"/>
                  <a:pt x="2009423" y="1704622"/>
                </a:cubicBezTo>
                <a:cubicBezTo>
                  <a:pt x="1997001" y="1659073"/>
                  <a:pt x="1981580" y="1623728"/>
                  <a:pt x="1964267" y="1580445"/>
                </a:cubicBezTo>
                <a:cubicBezTo>
                  <a:pt x="1960504" y="1561630"/>
                  <a:pt x="1959715" y="1541966"/>
                  <a:pt x="1952978" y="1524000"/>
                </a:cubicBezTo>
                <a:cubicBezTo>
                  <a:pt x="1948214" y="1511296"/>
                  <a:pt x="1935164" y="1502837"/>
                  <a:pt x="1930400" y="1490133"/>
                </a:cubicBezTo>
                <a:cubicBezTo>
                  <a:pt x="1923663" y="1472167"/>
                  <a:pt x="1924160" y="1452200"/>
                  <a:pt x="1919112" y="1433689"/>
                </a:cubicBezTo>
                <a:cubicBezTo>
                  <a:pt x="1912850" y="1410729"/>
                  <a:pt x="1902306" y="1389044"/>
                  <a:pt x="1896534" y="1365956"/>
                </a:cubicBezTo>
                <a:cubicBezTo>
                  <a:pt x="1892771" y="1350904"/>
                  <a:pt x="1891546" y="1334978"/>
                  <a:pt x="1885245" y="1320800"/>
                </a:cubicBezTo>
                <a:cubicBezTo>
                  <a:pt x="1876334" y="1300750"/>
                  <a:pt x="1862667" y="1283171"/>
                  <a:pt x="1851378" y="1264356"/>
                </a:cubicBezTo>
                <a:cubicBezTo>
                  <a:pt x="1847615" y="1249304"/>
                  <a:pt x="1845537" y="1233727"/>
                  <a:pt x="1840089" y="1219200"/>
                </a:cubicBezTo>
                <a:cubicBezTo>
                  <a:pt x="1834180" y="1203443"/>
                  <a:pt x="1822347" y="1190164"/>
                  <a:pt x="1817512" y="1174045"/>
                </a:cubicBezTo>
                <a:cubicBezTo>
                  <a:pt x="1810935" y="1152121"/>
                  <a:pt x="1810712" y="1128756"/>
                  <a:pt x="1806223" y="1106311"/>
                </a:cubicBezTo>
                <a:cubicBezTo>
                  <a:pt x="1803180" y="1091097"/>
                  <a:pt x="1799392" y="1076017"/>
                  <a:pt x="1794934" y="1061156"/>
                </a:cubicBezTo>
                <a:cubicBezTo>
                  <a:pt x="1788095" y="1038360"/>
                  <a:pt x="1780713" y="1015706"/>
                  <a:pt x="1772356" y="993422"/>
                </a:cubicBezTo>
                <a:cubicBezTo>
                  <a:pt x="1761067" y="963318"/>
                  <a:pt x="1748079" y="933798"/>
                  <a:pt x="1738489" y="903111"/>
                </a:cubicBezTo>
                <a:cubicBezTo>
                  <a:pt x="1729234" y="873493"/>
                  <a:pt x="1725725" y="842238"/>
                  <a:pt x="1715912" y="812800"/>
                </a:cubicBezTo>
                <a:cubicBezTo>
                  <a:pt x="1708386" y="790222"/>
                  <a:pt x="1698001" y="768404"/>
                  <a:pt x="1693334" y="745067"/>
                </a:cubicBezTo>
                <a:cubicBezTo>
                  <a:pt x="1689571" y="726252"/>
                  <a:pt x="1687094" y="707134"/>
                  <a:pt x="1682045" y="688622"/>
                </a:cubicBezTo>
                <a:cubicBezTo>
                  <a:pt x="1675783" y="665662"/>
                  <a:pt x="1665239" y="643977"/>
                  <a:pt x="1659467" y="620889"/>
                </a:cubicBezTo>
                <a:lnTo>
                  <a:pt x="1636889" y="530578"/>
                </a:lnTo>
                <a:cubicBezTo>
                  <a:pt x="1633126" y="515526"/>
                  <a:pt x="1630506" y="500141"/>
                  <a:pt x="1625600" y="485422"/>
                </a:cubicBezTo>
                <a:cubicBezTo>
                  <a:pt x="1621837" y="474133"/>
                  <a:pt x="1617198" y="463100"/>
                  <a:pt x="1614312" y="451556"/>
                </a:cubicBezTo>
                <a:cubicBezTo>
                  <a:pt x="1605830" y="417628"/>
                  <a:pt x="1599820" y="356440"/>
                  <a:pt x="1580445" y="327378"/>
                </a:cubicBezTo>
                <a:cubicBezTo>
                  <a:pt x="1572919" y="316089"/>
                  <a:pt x="1563935" y="305646"/>
                  <a:pt x="1557867" y="293511"/>
                </a:cubicBezTo>
                <a:cubicBezTo>
                  <a:pt x="1552545" y="282868"/>
                  <a:pt x="1551265" y="270582"/>
                  <a:pt x="1546578" y="259645"/>
                </a:cubicBezTo>
                <a:cubicBezTo>
                  <a:pt x="1539939" y="244154"/>
                  <a:pt x="1515593" y="194792"/>
                  <a:pt x="1501423" y="180622"/>
                </a:cubicBezTo>
                <a:cubicBezTo>
                  <a:pt x="1491829" y="171028"/>
                  <a:pt x="1478845" y="165571"/>
                  <a:pt x="1467556" y="158045"/>
                </a:cubicBezTo>
                <a:cubicBezTo>
                  <a:pt x="1440410" y="117325"/>
                  <a:pt x="1423642" y="87377"/>
                  <a:pt x="1377245" y="56445"/>
                </a:cubicBezTo>
                <a:cubicBezTo>
                  <a:pt x="1354667" y="41393"/>
                  <a:pt x="1335255" y="19870"/>
                  <a:pt x="1309512" y="11289"/>
                </a:cubicBezTo>
                <a:lnTo>
                  <a:pt x="1275645" y="0"/>
                </a:lnTo>
                <a:cubicBezTo>
                  <a:pt x="1264356" y="3763"/>
                  <a:pt x="1253486" y="9160"/>
                  <a:pt x="1241778" y="11289"/>
                </a:cubicBezTo>
                <a:cubicBezTo>
                  <a:pt x="1171988" y="23978"/>
                  <a:pt x="1177808" y="16934"/>
                  <a:pt x="1151467" y="22578"/>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8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649"/>
          <a:stretch/>
        </p:blipFill>
        <p:spPr>
          <a:xfrm>
            <a:off x="118101" y="2286000"/>
            <a:ext cx="8655784" cy="3720608"/>
          </a:xfrm>
          <a:prstGeom prst="rect">
            <a:avLst/>
          </a:prstGeom>
        </p:spPr>
      </p:pic>
      <p:sp>
        <p:nvSpPr>
          <p:cNvPr id="6" name="Text Box 7"/>
          <p:cNvSpPr txBox="1">
            <a:spLocks noChangeArrowheads="1"/>
          </p:cNvSpPr>
          <p:nvPr/>
        </p:nvSpPr>
        <p:spPr bwMode="auto">
          <a:xfrm>
            <a:off x="0" y="533400"/>
            <a:ext cx="9144000" cy="1569660"/>
          </a:xfrm>
          <a:prstGeom prst="rect">
            <a:avLst/>
          </a:prstGeom>
          <a:noFill/>
          <a:ln w="9525">
            <a:noFill/>
            <a:miter lim="800000"/>
            <a:headEnd/>
            <a:tailEnd/>
          </a:ln>
          <a:effectLst/>
        </p:spPr>
        <p:txBody>
          <a:bodyPr>
            <a:spAutoFit/>
          </a:bodyPr>
          <a:lstStyle/>
          <a:p>
            <a:r>
              <a:rPr lang="en-US" sz="1600" b="1" dirty="0">
                <a:solidFill>
                  <a:srgbClr val="C00000"/>
                </a:solidFill>
              </a:rPr>
              <a:t>Just like skeletal muscle, striations are readily apparent in cardiac muscle when viewed perpendicular to the orientation of the cells.  This is because cardiac muscle is organized with myofibrils, sarcomeres, Z-lines, M-lines, etc., similar to skeletal muscle.  Also like skeletal muscle, the fibers are long, with a consistent diameter throughout the length of the cell (green brackets).  The diameter of each cell is similar, the slight variation due to sectioning (either through the thickest part of the cell, or catching the edge).  However, the diameter of each cell (brackets) is much narrower than skeletal muscle.  </a:t>
            </a:r>
            <a:endParaRPr lang="en-US" b="1" dirty="0">
              <a:solidFill>
                <a:srgbClr val="C00000"/>
              </a:solidFill>
            </a:endParaRPr>
          </a:p>
        </p:txBody>
      </p:sp>
      <p:sp>
        <p:nvSpPr>
          <p:cNvPr id="7" name="Left Brace 6"/>
          <p:cNvSpPr/>
          <p:nvPr/>
        </p:nvSpPr>
        <p:spPr>
          <a:xfrm>
            <a:off x="1907740" y="4909457"/>
            <a:ext cx="130337" cy="185737"/>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flipH="1">
            <a:off x="4629480" y="4208689"/>
            <a:ext cx="130337" cy="304800"/>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4192" y="6052457"/>
            <a:ext cx="8838551" cy="738664"/>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This image gives you the impression that the diameter of each cell is comparable to the size of the nucleus.  This is not the case; in fact, cardiac muscle cells are considered to have a fairly wide diameter relative to most cells (though much smaller than skeletal muscle).  This will be better seen in cross-section. </a:t>
            </a:r>
          </a:p>
        </p:txBody>
      </p:sp>
      <p:sp>
        <p:nvSpPr>
          <p:cNvPr id="15" name="Left Brace 14"/>
          <p:cNvSpPr/>
          <p:nvPr/>
        </p:nvSpPr>
        <p:spPr>
          <a:xfrm flipH="1">
            <a:off x="7162799" y="3952195"/>
            <a:ext cx="125185" cy="434748"/>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5020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SL27MP"/>
          <p:cNvPicPr>
            <a:picLocks noChangeAspect="1" noChangeArrowheads="1"/>
          </p:cNvPicPr>
          <p:nvPr/>
        </p:nvPicPr>
        <p:blipFill>
          <a:blip r:embed="rId3"/>
          <a:srcRect/>
          <a:stretch>
            <a:fillRect/>
          </a:stretch>
        </p:blipFill>
        <p:spPr bwMode="auto">
          <a:xfrm>
            <a:off x="685800" y="1108428"/>
            <a:ext cx="7620000" cy="5715000"/>
          </a:xfrm>
          <a:prstGeom prst="rect">
            <a:avLst/>
          </a:prstGeom>
          <a:noFill/>
        </p:spPr>
      </p:pic>
      <p:sp>
        <p:nvSpPr>
          <p:cNvPr id="17413" name="WordArt 5"/>
          <p:cNvSpPr>
            <a:spLocks noChangeArrowheads="1" noChangeShapeType="1" noTextEdit="1"/>
          </p:cNvSpPr>
          <p:nvPr/>
        </p:nvSpPr>
        <p:spPr bwMode="auto">
          <a:xfrm>
            <a:off x="2895600" y="3276600"/>
            <a:ext cx="30099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skeletal muscle</a:t>
            </a: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(advance slide for answers)</a:t>
            </a:r>
          </a:p>
        </p:txBody>
      </p:sp>
    </p:spTree>
    <p:extLst>
      <p:ext uri="{BB962C8B-B14F-4D97-AF65-F5344CB8AC3E}">
        <p14:creationId xmlns:p14="http://schemas.microsoft.com/office/powerpoint/2010/main" val="1382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02542"/>
            <a:ext cx="8839200" cy="4410075"/>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a:t>
            </a:r>
            <a:r>
              <a:rPr lang="en-US" sz="2400" b="1" dirty="0">
                <a:solidFill>
                  <a:schemeClr val="accent3">
                    <a:lumMod val="50000"/>
                  </a:schemeClr>
                </a:solidFill>
              </a:rPr>
              <a:t>structure</a:t>
            </a:r>
            <a:r>
              <a:rPr lang="en-US" sz="2400" b="1" dirty="0">
                <a:solidFill>
                  <a:schemeClr val="accent3">
                    <a:lumMod val="50000"/>
                  </a:schemeClr>
                </a:solidFill>
                <a:latin typeface="Script MT Bold" pitchFamily="66" charset="0"/>
              </a:rPr>
              <a:t> (advance slide for answer)</a:t>
            </a:r>
          </a:p>
        </p:txBody>
      </p:sp>
      <p:sp>
        <p:nvSpPr>
          <p:cNvPr id="15" name="Rectangle 14"/>
          <p:cNvSpPr/>
          <p:nvPr/>
        </p:nvSpPr>
        <p:spPr>
          <a:xfrm>
            <a:off x="387350" y="5540991"/>
            <a:ext cx="32956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Atrioventricular valve</a:t>
            </a:r>
          </a:p>
        </p:txBody>
      </p:sp>
      <p:sp>
        <p:nvSpPr>
          <p:cNvPr id="6" name="Freeform 5"/>
          <p:cNvSpPr/>
          <p:nvPr/>
        </p:nvSpPr>
        <p:spPr>
          <a:xfrm>
            <a:off x="3216469" y="4921936"/>
            <a:ext cx="5814642" cy="1219220"/>
          </a:xfrm>
          <a:custGeom>
            <a:avLst/>
            <a:gdLst>
              <a:gd name="connsiteX0" fmla="*/ 576598 w 5814642"/>
              <a:gd name="connsiteY0" fmla="*/ 20 h 1219220"/>
              <a:gd name="connsiteX1" fmla="*/ 520153 w 5814642"/>
              <a:gd name="connsiteY1" fmla="*/ 11308 h 1219220"/>
              <a:gd name="connsiteX2" fmla="*/ 441131 w 5814642"/>
              <a:gd name="connsiteY2" fmla="*/ 45175 h 1219220"/>
              <a:gd name="connsiteX3" fmla="*/ 384687 w 5814642"/>
              <a:gd name="connsiteY3" fmla="*/ 56464 h 1219220"/>
              <a:gd name="connsiteX4" fmla="*/ 339531 w 5814642"/>
              <a:gd name="connsiteY4" fmla="*/ 79042 h 1219220"/>
              <a:gd name="connsiteX5" fmla="*/ 226642 w 5814642"/>
              <a:gd name="connsiteY5" fmla="*/ 101620 h 1219220"/>
              <a:gd name="connsiteX6" fmla="*/ 125042 w 5814642"/>
              <a:gd name="connsiteY6" fmla="*/ 169353 h 1219220"/>
              <a:gd name="connsiteX7" fmla="*/ 91175 w 5814642"/>
              <a:gd name="connsiteY7" fmla="*/ 191931 h 1219220"/>
              <a:gd name="connsiteX8" fmla="*/ 57309 w 5814642"/>
              <a:gd name="connsiteY8" fmla="*/ 214508 h 1219220"/>
              <a:gd name="connsiteX9" fmla="*/ 23442 w 5814642"/>
              <a:gd name="connsiteY9" fmla="*/ 248375 h 1219220"/>
              <a:gd name="connsiteX10" fmla="*/ 864 w 5814642"/>
              <a:gd name="connsiteY10" fmla="*/ 282242 h 1219220"/>
              <a:gd name="connsiteX11" fmla="*/ 12153 w 5814642"/>
              <a:gd name="connsiteY11" fmla="*/ 383842 h 1219220"/>
              <a:gd name="connsiteX12" fmla="*/ 125042 w 5814642"/>
              <a:gd name="connsiteY12" fmla="*/ 440286 h 1219220"/>
              <a:gd name="connsiteX13" fmla="*/ 158909 w 5814642"/>
              <a:gd name="connsiteY13" fmla="*/ 462864 h 1219220"/>
              <a:gd name="connsiteX14" fmla="*/ 283087 w 5814642"/>
              <a:gd name="connsiteY14" fmla="*/ 485442 h 1219220"/>
              <a:gd name="connsiteX15" fmla="*/ 633042 w 5814642"/>
              <a:gd name="connsiteY15" fmla="*/ 508020 h 1219220"/>
              <a:gd name="connsiteX16" fmla="*/ 700775 w 5814642"/>
              <a:gd name="connsiteY16" fmla="*/ 519308 h 1219220"/>
              <a:gd name="connsiteX17" fmla="*/ 779798 w 5814642"/>
              <a:gd name="connsiteY17" fmla="*/ 530597 h 1219220"/>
              <a:gd name="connsiteX18" fmla="*/ 847531 w 5814642"/>
              <a:gd name="connsiteY18" fmla="*/ 564464 h 1219220"/>
              <a:gd name="connsiteX19" fmla="*/ 915264 w 5814642"/>
              <a:gd name="connsiteY19" fmla="*/ 587042 h 1219220"/>
              <a:gd name="connsiteX20" fmla="*/ 982998 w 5814642"/>
              <a:gd name="connsiteY20" fmla="*/ 632197 h 1219220"/>
              <a:gd name="connsiteX21" fmla="*/ 1050731 w 5814642"/>
              <a:gd name="connsiteY21" fmla="*/ 654775 h 1219220"/>
              <a:gd name="connsiteX22" fmla="*/ 1084598 w 5814642"/>
              <a:gd name="connsiteY22" fmla="*/ 677353 h 1219220"/>
              <a:gd name="connsiteX23" fmla="*/ 1186198 w 5814642"/>
              <a:gd name="connsiteY23" fmla="*/ 711220 h 1219220"/>
              <a:gd name="connsiteX24" fmla="*/ 1220064 w 5814642"/>
              <a:gd name="connsiteY24" fmla="*/ 722508 h 1219220"/>
              <a:gd name="connsiteX25" fmla="*/ 1265220 w 5814642"/>
              <a:gd name="connsiteY25" fmla="*/ 745086 h 1219220"/>
              <a:gd name="connsiteX26" fmla="*/ 1321664 w 5814642"/>
              <a:gd name="connsiteY26" fmla="*/ 778953 h 1219220"/>
              <a:gd name="connsiteX27" fmla="*/ 1366820 w 5814642"/>
              <a:gd name="connsiteY27" fmla="*/ 790242 h 1219220"/>
              <a:gd name="connsiteX28" fmla="*/ 1479709 w 5814642"/>
              <a:gd name="connsiteY28" fmla="*/ 812820 h 1219220"/>
              <a:gd name="connsiteX29" fmla="*/ 1524864 w 5814642"/>
              <a:gd name="connsiteY29" fmla="*/ 835397 h 1219220"/>
              <a:gd name="connsiteX30" fmla="*/ 1570020 w 5814642"/>
              <a:gd name="connsiteY30" fmla="*/ 846686 h 1219220"/>
              <a:gd name="connsiteX31" fmla="*/ 1637753 w 5814642"/>
              <a:gd name="connsiteY31" fmla="*/ 869264 h 1219220"/>
              <a:gd name="connsiteX32" fmla="*/ 1716775 w 5814642"/>
              <a:gd name="connsiteY32" fmla="*/ 903131 h 1219220"/>
              <a:gd name="connsiteX33" fmla="*/ 1761931 w 5814642"/>
              <a:gd name="connsiteY33" fmla="*/ 914420 h 1219220"/>
              <a:gd name="connsiteX34" fmla="*/ 1795798 w 5814642"/>
              <a:gd name="connsiteY34" fmla="*/ 925708 h 1219220"/>
              <a:gd name="connsiteX35" fmla="*/ 1840953 w 5814642"/>
              <a:gd name="connsiteY35" fmla="*/ 936997 h 1219220"/>
              <a:gd name="connsiteX36" fmla="*/ 1886109 w 5814642"/>
              <a:gd name="connsiteY36" fmla="*/ 959575 h 1219220"/>
              <a:gd name="connsiteX37" fmla="*/ 1998998 w 5814642"/>
              <a:gd name="connsiteY37" fmla="*/ 982153 h 1219220"/>
              <a:gd name="connsiteX38" fmla="*/ 2044153 w 5814642"/>
              <a:gd name="connsiteY38" fmla="*/ 1004731 h 1219220"/>
              <a:gd name="connsiteX39" fmla="*/ 2089309 w 5814642"/>
              <a:gd name="connsiteY39" fmla="*/ 1016020 h 1219220"/>
              <a:gd name="connsiteX40" fmla="*/ 2190909 w 5814642"/>
              <a:gd name="connsiteY40" fmla="*/ 1038597 h 1219220"/>
              <a:gd name="connsiteX41" fmla="*/ 2224775 w 5814642"/>
              <a:gd name="connsiteY41" fmla="*/ 1061175 h 1219220"/>
              <a:gd name="connsiteX42" fmla="*/ 2281220 w 5814642"/>
              <a:gd name="connsiteY42" fmla="*/ 1072464 h 1219220"/>
              <a:gd name="connsiteX43" fmla="*/ 2416687 w 5814642"/>
              <a:gd name="connsiteY43" fmla="*/ 1095042 h 1219220"/>
              <a:gd name="connsiteX44" fmla="*/ 2529575 w 5814642"/>
              <a:gd name="connsiteY44" fmla="*/ 1117620 h 1219220"/>
              <a:gd name="connsiteX45" fmla="*/ 2574731 w 5814642"/>
              <a:gd name="connsiteY45" fmla="*/ 1128908 h 1219220"/>
              <a:gd name="connsiteX46" fmla="*/ 2687620 w 5814642"/>
              <a:gd name="connsiteY46" fmla="*/ 1140197 h 1219220"/>
              <a:gd name="connsiteX47" fmla="*/ 2777931 w 5814642"/>
              <a:gd name="connsiteY47" fmla="*/ 1162775 h 1219220"/>
              <a:gd name="connsiteX48" fmla="*/ 2823087 w 5814642"/>
              <a:gd name="connsiteY48" fmla="*/ 1174064 h 1219220"/>
              <a:gd name="connsiteX49" fmla="*/ 2969842 w 5814642"/>
              <a:gd name="connsiteY49" fmla="*/ 1185353 h 1219220"/>
              <a:gd name="connsiteX50" fmla="*/ 3285931 w 5814642"/>
              <a:gd name="connsiteY50" fmla="*/ 1219220 h 1219220"/>
              <a:gd name="connsiteX51" fmla="*/ 3737487 w 5814642"/>
              <a:gd name="connsiteY51" fmla="*/ 1196642 h 1219220"/>
              <a:gd name="connsiteX52" fmla="*/ 3816509 w 5814642"/>
              <a:gd name="connsiteY52" fmla="*/ 1185353 h 1219220"/>
              <a:gd name="connsiteX53" fmla="*/ 3906820 w 5814642"/>
              <a:gd name="connsiteY53" fmla="*/ 1174064 h 1219220"/>
              <a:gd name="connsiteX54" fmla="*/ 4110020 w 5814642"/>
              <a:gd name="connsiteY54" fmla="*/ 1151486 h 1219220"/>
              <a:gd name="connsiteX55" fmla="*/ 4945398 w 5814642"/>
              <a:gd name="connsiteY55" fmla="*/ 1128908 h 1219220"/>
              <a:gd name="connsiteX56" fmla="*/ 5126020 w 5814642"/>
              <a:gd name="connsiteY56" fmla="*/ 1095042 h 1219220"/>
              <a:gd name="connsiteX57" fmla="*/ 5250198 w 5814642"/>
              <a:gd name="connsiteY57" fmla="*/ 1072464 h 1219220"/>
              <a:gd name="connsiteX58" fmla="*/ 5295353 w 5814642"/>
              <a:gd name="connsiteY58" fmla="*/ 1049886 h 1219220"/>
              <a:gd name="connsiteX59" fmla="*/ 5363087 w 5814642"/>
              <a:gd name="connsiteY59" fmla="*/ 1038597 h 1219220"/>
              <a:gd name="connsiteX60" fmla="*/ 5396953 w 5814642"/>
              <a:gd name="connsiteY60" fmla="*/ 1027308 h 1219220"/>
              <a:gd name="connsiteX61" fmla="*/ 5442109 w 5814642"/>
              <a:gd name="connsiteY61" fmla="*/ 1016020 h 1219220"/>
              <a:gd name="connsiteX62" fmla="*/ 5532420 w 5814642"/>
              <a:gd name="connsiteY62" fmla="*/ 982153 h 1219220"/>
              <a:gd name="connsiteX63" fmla="*/ 5611442 w 5814642"/>
              <a:gd name="connsiteY63" fmla="*/ 959575 h 1219220"/>
              <a:gd name="connsiteX64" fmla="*/ 5645309 w 5814642"/>
              <a:gd name="connsiteY64" fmla="*/ 936997 h 1219220"/>
              <a:gd name="connsiteX65" fmla="*/ 5679175 w 5814642"/>
              <a:gd name="connsiteY65" fmla="*/ 925708 h 1219220"/>
              <a:gd name="connsiteX66" fmla="*/ 5746909 w 5814642"/>
              <a:gd name="connsiteY66" fmla="*/ 857975 h 1219220"/>
              <a:gd name="connsiteX67" fmla="*/ 5792064 w 5814642"/>
              <a:gd name="connsiteY67" fmla="*/ 790242 h 1219220"/>
              <a:gd name="connsiteX68" fmla="*/ 5814642 w 5814642"/>
              <a:gd name="connsiteY68" fmla="*/ 722508 h 1219220"/>
              <a:gd name="connsiteX69" fmla="*/ 5792064 w 5814642"/>
              <a:gd name="connsiteY69" fmla="*/ 587042 h 1219220"/>
              <a:gd name="connsiteX70" fmla="*/ 5735620 w 5814642"/>
              <a:gd name="connsiteY70" fmla="*/ 519308 h 1219220"/>
              <a:gd name="connsiteX71" fmla="*/ 5701753 w 5814642"/>
              <a:gd name="connsiteY71" fmla="*/ 508020 h 1219220"/>
              <a:gd name="connsiteX72" fmla="*/ 5667887 w 5814642"/>
              <a:gd name="connsiteY72" fmla="*/ 474153 h 1219220"/>
              <a:gd name="connsiteX73" fmla="*/ 5622731 w 5814642"/>
              <a:gd name="connsiteY73" fmla="*/ 462864 h 1219220"/>
              <a:gd name="connsiteX74" fmla="*/ 5588864 w 5814642"/>
              <a:gd name="connsiteY74" fmla="*/ 451575 h 1219220"/>
              <a:gd name="connsiteX75" fmla="*/ 5554998 w 5814642"/>
              <a:gd name="connsiteY75" fmla="*/ 428997 h 1219220"/>
              <a:gd name="connsiteX76" fmla="*/ 5498553 w 5814642"/>
              <a:gd name="connsiteY76" fmla="*/ 417708 h 1219220"/>
              <a:gd name="connsiteX77" fmla="*/ 5340509 w 5814642"/>
              <a:gd name="connsiteY77" fmla="*/ 395131 h 1219220"/>
              <a:gd name="connsiteX78" fmla="*/ 5205042 w 5814642"/>
              <a:gd name="connsiteY78" fmla="*/ 372553 h 1219220"/>
              <a:gd name="connsiteX79" fmla="*/ 5069575 w 5814642"/>
              <a:gd name="connsiteY79" fmla="*/ 361264 h 1219220"/>
              <a:gd name="connsiteX80" fmla="*/ 4877664 w 5814642"/>
              <a:gd name="connsiteY80" fmla="*/ 338686 h 1219220"/>
              <a:gd name="connsiteX81" fmla="*/ 4832509 w 5814642"/>
              <a:gd name="connsiteY81" fmla="*/ 327397 h 1219220"/>
              <a:gd name="connsiteX82" fmla="*/ 4730909 w 5814642"/>
              <a:gd name="connsiteY82" fmla="*/ 316108 h 1219220"/>
              <a:gd name="connsiteX83" fmla="*/ 4584153 w 5814642"/>
              <a:gd name="connsiteY83" fmla="*/ 282242 h 1219220"/>
              <a:gd name="connsiteX84" fmla="*/ 4550287 w 5814642"/>
              <a:gd name="connsiteY84" fmla="*/ 270953 h 1219220"/>
              <a:gd name="connsiteX85" fmla="*/ 4505131 w 5814642"/>
              <a:gd name="connsiteY85" fmla="*/ 259664 h 1219220"/>
              <a:gd name="connsiteX86" fmla="*/ 4414820 w 5814642"/>
              <a:gd name="connsiteY86" fmla="*/ 225797 h 1219220"/>
              <a:gd name="connsiteX87" fmla="*/ 4347087 w 5814642"/>
              <a:gd name="connsiteY87" fmla="*/ 203220 h 1219220"/>
              <a:gd name="connsiteX88" fmla="*/ 4234198 w 5814642"/>
              <a:gd name="connsiteY88" fmla="*/ 180642 h 1219220"/>
              <a:gd name="connsiteX89" fmla="*/ 4189042 w 5814642"/>
              <a:gd name="connsiteY89" fmla="*/ 169353 h 1219220"/>
              <a:gd name="connsiteX90" fmla="*/ 3748775 w 5814642"/>
              <a:gd name="connsiteY90" fmla="*/ 146775 h 1219220"/>
              <a:gd name="connsiteX91" fmla="*/ 3308509 w 5814642"/>
              <a:gd name="connsiteY91" fmla="*/ 158064 h 1219220"/>
              <a:gd name="connsiteX92" fmla="*/ 3263353 w 5814642"/>
              <a:gd name="connsiteY92" fmla="*/ 169353 h 1219220"/>
              <a:gd name="connsiteX93" fmla="*/ 3037575 w 5814642"/>
              <a:gd name="connsiteY93" fmla="*/ 203220 h 1219220"/>
              <a:gd name="connsiteX94" fmla="*/ 2935975 w 5814642"/>
              <a:gd name="connsiteY94" fmla="*/ 225797 h 1219220"/>
              <a:gd name="connsiteX95" fmla="*/ 2856953 w 5814642"/>
              <a:gd name="connsiteY95" fmla="*/ 248375 h 1219220"/>
              <a:gd name="connsiteX96" fmla="*/ 2777931 w 5814642"/>
              <a:gd name="connsiteY96" fmla="*/ 259664 h 1219220"/>
              <a:gd name="connsiteX97" fmla="*/ 2563442 w 5814642"/>
              <a:gd name="connsiteY97" fmla="*/ 248375 h 1219220"/>
              <a:gd name="connsiteX98" fmla="*/ 2473131 w 5814642"/>
              <a:gd name="connsiteY98" fmla="*/ 237086 h 1219220"/>
              <a:gd name="connsiteX99" fmla="*/ 2427975 w 5814642"/>
              <a:gd name="connsiteY99" fmla="*/ 225797 h 1219220"/>
              <a:gd name="connsiteX100" fmla="*/ 2111887 w 5814642"/>
              <a:gd name="connsiteY100" fmla="*/ 203220 h 1219220"/>
              <a:gd name="connsiteX101" fmla="*/ 1942553 w 5814642"/>
              <a:gd name="connsiteY101" fmla="*/ 180642 h 1219220"/>
              <a:gd name="connsiteX102" fmla="*/ 1840953 w 5814642"/>
              <a:gd name="connsiteY102" fmla="*/ 158064 h 1219220"/>
              <a:gd name="connsiteX103" fmla="*/ 1750642 w 5814642"/>
              <a:gd name="connsiteY103" fmla="*/ 146775 h 1219220"/>
              <a:gd name="connsiteX104" fmla="*/ 1615175 w 5814642"/>
              <a:gd name="connsiteY104" fmla="*/ 124197 h 1219220"/>
              <a:gd name="connsiteX105" fmla="*/ 1536153 w 5814642"/>
              <a:gd name="connsiteY105" fmla="*/ 112908 h 1219220"/>
              <a:gd name="connsiteX106" fmla="*/ 1479709 w 5814642"/>
              <a:gd name="connsiteY106" fmla="*/ 101620 h 1219220"/>
              <a:gd name="connsiteX107" fmla="*/ 1400687 w 5814642"/>
              <a:gd name="connsiteY107" fmla="*/ 90331 h 1219220"/>
              <a:gd name="connsiteX108" fmla="*/ 1355531 w 5814642"/>
              <a:gd name="connsiteY108" fmla="*/ 79042 h 1219220"/>
              <a:gd name="connsiteX109" fmla="*/ 1231353 w 5814642"/>
              <a:gd name="connsiteY109" fmla="*/ 67753 h 1219220"/>
              <a:gd name="connsiteX110" fmla="*/ 1163620 w 5814642"/>
              <a:gd name="connsiteY110" fmla="*/ 56464 h 1219220"/>
              <a:gd name="connsiteX111" fmla="*/ 903975 w 5814642"/>
              <a:gd name="connsiteY111" fmla="*/ 45175 h 1219220"/>
              <a:gd name="connsiteX112" fmla="*/ 813664 w 5814642"/>
              <a:gd name="connsiteY112" fmla="*/ 33886 h 1219220"/>
              <a:gd name="connsiteX113" fmla="*/ 779798 w 5814642"/>
              <a:gd name="connsiteY113" fmla="*/ 22597 h 1219220"/>
              <a:gd name="connsiteX114" fmla="*/ 700775 w 5814642"/>
              <a:gd name="connsiteY114" fmla="*/ 11308 h 1219220"/>
              <a:gd name="connsiteX115" fmla="*/ 576598 w 5814642"/>
              <a:gd name="connsiteY115" fmla="*/ 20 h 121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814642" h="1219220">
                <a:moveTo>
                  <a:pt x="576598" y="20"/>
                </a:moveTo>
                <a:cubicBezTo>
                  <a:pt x="546494" y="20"/>
                  <a:pt x="538768" y="6654"/>
                  <a:pt x="520153" y="11308"/>
                </a:cubicBezTo>
                <a:cubicBezTo>
                  <a:pt x="441260" y="31031"/>
                  <a:pt x="538031" y="12875"/>
                  <a:pt x="441131" y="45175"/>
                </a:cubicBezTo>
                <a:cubicBezTo>
                  <a:pt x="422928" y="51243"/>
                  <a:pt x="403502" y="52701"/>
                  <a:pt x="384687" y="56464"/>
                </a:cubicBezTo>
                <a:cubicBezTo>
                  <a:pt x="369635" y="63990"/>
                  <a:pt x="355767" y="74614"/>
                  <a:pt x="339531" y="79042"/>
                </a:cubicBezTo>
                <a:cubicBezTo>
                  <a:pt x="310883" y="86855"/>
                  <a:pt x="257955" y="84224"/>
                  <a:pt x="226642" y="101620"/>
                </a:cubicBezTo>
                <a:lnTo>
                  <a:pt x="125042" y="169353"/>
                </a:lnTo>
                <a:lnTo>
                  <a:pt x="91175" y="191931"/>
                </a:lnTo>
                <a:cubicBezTo>
                  <a:pt x="79886" y="199457"/>
                  <a:pt x="66902" y="204915"/>
                  <a:pt x="57309" y="214508"/>
                </a:cubicBezTo>
                <a:cubicBezTo>
                  <a:pt x="46020" y="225797"/>
                  <a:pt x="33663" y="236110"/>
                  <a:pt x="23442" y="248375"/>
                </a:cubicBezTo>
                <a:cubicBezTo>
                  <a:pt x="14756" y="258798"/>
                  <a:pt x="8390" y="270953"/>
                  <a:pt x="864" y="282242"/>
                </a:cubicBezTo>
                <a:cubicBezTo>
                  <a:pt x="4627" y="316109"/>
                  <a:pt x="-8899" y="357048"/>
                  <a:pt x="12153" y="383842"/>
                </a:cubicBezTo>
                <a:cubicBezTo>
                  <a:pt x="38146" y="416923"/>
                  <a:pt x="90037" y="416949"/>
                  <a:pt x="125042" y="440286"/>
                </a:cubicBezTo>
                <a:cubicBezTo>
                  <a:pt x="136331" y="447812"/>
                  <a:pt x="146438" y="457519"/>
                  <a:pt x="158909" y="462864"/>
                </a:cubicBezTo>
                <a:cubicBezTo>
                  <a:pt x="184455" y="473813"/>
                  <a:pt x="266605" y="483611"/>
                  <a:pt x="283087" y="485442"/>
                </a:cubicBezTo>
                <a:cubicBezTo>
                  <a:pt x="416452" y="500260"/>
                  <a:pt x="485150" y="500625"/>
                  <a:pt x="633042" y="508020"/>
                </a:cubicBezTo>
                <a:lnTo>
                  <a:pt x="700775" y="519308"/>
                </a:lnTo>
                <a:cubicBezTo>
                  <a:pt x="727074" y="523354"/>
                  <a:pt x="754366" y="522772"/>
                  <a:pt x="779798" y="530597"/>
                </a:cubicBezTo>
                <a:cubicBezTo>
                  <a:pt x="803924" y="538021"/>
                  <a:pt x="824230" y="554755"/>
                  <a:pt x="847531" y="564464"/>
                </a:cubicBezTo>
                <a:cubicBezTo>
                  <a:pt x="869499" y="573618"/>
                  <a:pt x="895462" y="573841"/>
                  <a:pt x="915264" y="587042"/>
                </a:cubicBezTo>
                <a:cubicBezTo>
                  <a:pt x="937842" y="602094"/>
                  <a:pt x="957255" y="623616"/>
                  <a:pt x="982998" y="632197"/>
                </a:cubicBezTo>
                <a:cubicBezTo>
                  <a:pt x="1005576" y="639723"/>
                  <a:pt x="1030929" y="641574"/>
                  <a:pt x="1050731" y="654775"/>
                </a:cubicBezTo>
                <a:cubicBezTo>
                  <a:pt x="1062020" y="662301"/>
                  <a:pt x="1072200" y="671843"/>
                  <a:pt x="1084598" y="677353"/>
                </a:cubicBezTo>
                <a:lnTo>
                  <a:pt x="1186198" y="711220"/>
                </a:lnTo>
                <a:cubicBezTo>
                  <a:pt x="1197487" y="714983"/>
                  <a:pt x="1209421" y="717187"/>
                  <a:pt x="1220064" y="722508"/>
                </a:cubicBezTo>
                <a:cubicBezTo>
                  <a:pt x="1235116" y="730034"/>
                  <a:pt x="1250509" y="736913"/>
                  <a:pt x="1265220" y="745086"/>
                </a:cubicBezTo>
                <a:cubicBezTo>
                  <a:pt x="1284400" y="755742"/>
                  <a:pt x="1301614" y="770042"/>
                  <a:pt x="1321664" y="778953"/>
                </a:cubicBezTo>
                <a:cubicBezTo>
                  <a:pt x="1335842" y="785254"/>
                  <a:pt x="1351606" y="787199"/>
                  <a:pt x="1366820" y="790242"/>
                </a:cubicBezTo>
                <a:cubicBezTo>
                  <a:pt x="1394691" y="795816"/>
                  <a:pt x="1449741" y="801582"/>
                  <a:pt x="1479709" y="812820"/>
                </a:cubicBezTo>
                <a:cubicBezTo>
                  <a:pt x="1495466" y="818729"/>
                  <a:pt x="1509107" y="829488"/>
                  <a:pt x="1524864" y="835397"/>
                </a:cubicBezTo>
                <a:cubicBezTo>
                  <a:pt x="1539391" y="840845"/>
                  <a:pt x="1555159" y="842228"/>
                  <a:pt x="1570020" y="846686"/>
                </a:cubicBezTo>
                <a:cubicBezTo>
                  <a:pt x="1592815" y="853525"/>
                  <a:pt x="1615656" y="860425"/>
                  <a:pt x="1637753" y="869264"/>
                </a:cubicBezTo>
                <a:cubicBezTo>
                  <a:pt x="1713007" y="899366"/>
                  <a:pt x="1653188" y="884963"/>
                  <a:pt x="1716775" y="903131"/>
                </a:cubicBezTo>
                <a:cubicBezTo>
                  <a:pt x="1731693" y="907393"/>
                  <a:pt x="1747013" y="910158"/>
                  <a:pt x="1761931" y="914420"/>
                </a:cubicBezTo>
                <a:cubicBezTo>
                  <a:pt x="1773373" y="917689"/>
                  <a:pt x="1784356" y="922439"/>
                  <a:pt x="1795798" y="925708"/>
                </a:cubicBezTo>
                <a:cubicBezTo>
                  <a:pt x="1810716" y="929970"/>
                  <a:pt x="1826426" y="931549"/>
                  <a:pt x="1840953" y="936997"/>
                </a:cubicBezTo>
                <a:cubicBezTo>
                  <a:pt x="1856710" y="942906"/>
                  <a:pt x="1870641" y="952946"/>
                  <a:pt x="1886109" y="959575"/>
                </a:cubicBezTo>
                <a:cubicBezTo>
                  <a:pt x="1925516" y="976464"/>
                  <a:pt x="1952251" y="975475"/>
                  <a:pt x="1998998" y="982153"/>
                </a:cubicBezTo>
                <a:cubicBezTo>
                  <a:pt x="2014050" y="989679"/>
                  <a:pt x="2028396" y="998822"/>
                  <a:pt x="2044153" y="1004731"/>
                </a:cubicBezTo>
                <a:cubicBezTo>
                  <a:pt x="2058680" y="1010179"/>
                  <a:pt x="2074391" y="1011758"/>
                  <a:pt x="2089309" y="1016020"/>
                </a:cubicBezTo>
                <a:cubicBezTo>
                  <a:pt x="2167119" y="1038251"/>
                  <a:pt x="2068678" y="1018225"/>
                  <a:pt x="2190909" y="1038597"/>
                </a:cubicBezTo>
                <a:cubicBezTo>
                  <a:pt x="2202198" y="1046123"/>
                  <a:pt x="2212071" y="1056411"/>
                  <a:pt x="2224775" y="1061175"/>
                </a:cubicBezTo>
                <a:cubicBezTo>
                  <a:pt x="2242741" y="1067912"/>
                  <a:pt x="2262489" y="1068302"/>
                  <a:pt x="2281220" y="1072464"/>
                </a:cubicBezTo>
                <a:cubicBezTo>
                  <a:pt x="2433650" y="1106338"/>
                  <a:pt x="2158764" y="1052054"/>
                  <a:pt x="2416687" y="1095042"/>
                </a:cubicBezTo>
                <a:cubicBezTo>
                  <a:pt x="2454539" y="1101351"/>
                  <a:pt x="2492052" y="1109580"/>
                  <a:pt x="2529575" y="1117620"/>
                </a:cubicBezTo>
                <a:cubicBezTo>
                  <a:pt x="2544746" y="1120871"/>
                  <a:pt x="2559372" y="1126714"/>
                  <a:pt x="2574731" y="1128908"/>
                </a:cubicBezTo>
                <a:cubicBezTo>
                  <a:pt x="2612168" y="1134256"/>
                  <a:pt x="2649990" y="1136434"/>
                  <a:pt x="2687620" y="1140197"/>
                </a:cubicBezTo>
                <a:lnTo>
                  <a:pt x="2777931" y="1162775"/>
                </a:lnTo>
                <a:cubicBezTo>
                  <a:pt x="2792983" y="1166538"/>
                  <a:pt x="2807617" y="1172874"/>
                  <a:pt x="2823087" y="1174064"/>
                </a:cubicBezTo>
                <a:lnTo>
                  <a:pt x="2969842" y="1185353"/>
                </a:lnTo>
                <a:cubicBezTo>
                  <a:pt x="3133256" y="1226207"/>
                  <a:pt x="3029162" y="1206381"/>
                  <a:pt x="3285931" y="1219220"/>
                </a:cubicBezTo>
                <a:cubicBezTo>
                  <a:pt x="3378148" y="1215211"/>
                  <a:pt x="3630300" y="1205574"/>
                  <a:pt x="3737487" y="1196642"/>
                </a:cubicBezTo>
                <a:cubicBezTo>
                  <a:pt x="3764003" y="1194432"/>
                  <a:pt x="3790134" y="1188870"/>
                  <a:pt x="3816509" y="1185353"/>
                </a:cubicBezTo>
                <a:lnTo>
                  <a:pt x="3906820" y="1174064"/>
                </a:lnTo>
                <a:cubicBezTo>
                  <a:pt x="4006624" y="1160757"/>
                  <a:pt x="3991153" y="1159155"/>
                  <a:pt x="4110020" y="1151486"/>
                </a:cubicBezTo>
                <a:cubicBezTo>
                  <a:pt x="4403470" y="1132554"/>
                  <a:pt x="4625400" y="1134834"/>
                  <a:pt x="4945398" y="1128908"/>
                </a:cubicBezTo>
                <a:cubicBezTo>
                  <a:pt x="5099382" y="1103246"/>
                  <a:pt x="4909544" y="1135632"/>
                  <a:pt x="5126020" y="1095042"/>
                </a:cubicBezTo>
                <a:cubicBezTo>
                  <a:pt x="5357133" y="1051708"/>
                  <a:pt x="5050215" y="1112461"/>
                  <a:pt x="5250198" y="1072464"/>
                </a:cubicBezTo>
                <a:cubicBezTo>
                  <a:pt x="5265250" y="1064938"/>
                  <a:pt x="5279234" y="1054722"/>
                  <a:pt x="5295353" y="1049886"/>
                </a:cubicBezTo>
                <a:cubicBezTo>
                  <a:pt x="5317277" y="1043309"/>
                  <a:pt x="5340743" y="1043562"/>
                  <a:pt x="5363087" y="1038597"/>
                </a:cubicBezTo>
                <a:cubicBezTo>
                  <a:pt x="5374703" y="1036016"/>
                  <a:pt x="5385511" y="1030577"/>
                  <a:pt x="5396953" y="1027308"/>
                </a:cubicBezTo>
                <a:cubicBezTo>
                  <a:pt x="5411871" y="1023046"/>
                  <a:pt x="5427191" y="1020282"/>
                  <a:pt x="5442109" y="1016020"/>
                </a:cubicBezTo>
                <a:cubicBezTo>
                  <a:pt x="5477972" y="1005774"/>
                  <a:pt x="5494265" y="996461"/>
                  <a:pt x="5532420" y="982153"/>
                </a:cubicBezTo>
                <a:cubicBezTo>
                  <a:pt x="5564810" y="970007"/>
                  <a:pt x="5575859" y="968471"/>
                  <a:pt x="5611442" y="959575"/>
                </a:cubicBezTo>
                <a:cubicBezTo>
                  <a:pt x="5622731" y="952049"/>
                  <a:pt x="5633174" y="943065"/>
                  <a:pt x="5645309" y="936997"/>
                </a:cubicBezTo>
                <a:cubicBezTo>
                  <a:pt x="5655952" y="931675"/>
                  <a:pt x="5669782" y="933013"/>
                  <a:pt x="5679175" y="925708"/>
                </a:cubicBezTo>
                <a:cubicBezTo>
                  <a:pt x="5704379" y="906105"/>
                  <a:pt x="5729198" y="884542"/>
                  <a:pt x="5746909" y="857975"/>
                </a:cubicBezTo>
                <a:cubicBezTo>
                  <a:pt x="5761961" y="835397"/>
                  <a:pt x="5783483" y="815984"/>
                  <a:pt x="5792064" y="790242"/>
                </a:cubicBezTo>
                <a:lnTo>
                  <a:pt x="5814642" y="722508"/>
                </a:lnTo>
                <a:cubicBezTo>
                  <a:pt x="5812152" y="702591"/>
                  <a:pt x="5805227" y="617756"/>
                  <a:pt x="5792064" y="587042"/>
                </a:cubicBezTo>
                <a:cubicBezTo>
                  <a:pt x="5783734" y="567604"/>
                  <a:pt x="5751896" y="530158"/>
                  <a:pt x="5735620" y="519308"/>
                </a:cubicBezTo>
                <a:cubicBezTo>
                  <a:pt x="5725719" y="512707"/>
                  <a:pt x="5713042" y="511783"/>
                  <a:pt x="5701753" y="508020"/>
                </a:cubicBezTo>
                <a:cubicBezTo>
                  <a:pt x="5690464" y="496731"/>
                  <a:pt x="5681748" y="482074"/>
                  <a:pt x="5667887" y="474153"/>
                </a:cubicBezTo>
                <a:cubicBezTo>
                  <a:pt x="5654416" y="466455"/>
                  <a:pt x="5637649" y="467126"/>
                  <a:pt x="5622731" y="462864"/>
                </a:cubicBezTo>
                <a:cubicBezTo>
                  <a:pt x="5611289" y="459595"/>
                  <a:pt x="5600153" y="455338"/>
                  <a:pt x="5588864" y="451575"/>
                </a:cubicBezTo>
                <a:cubicBezTo>
                  <a:pt x="5577575" y="444049"/>
                  <a:pt x="5567702" y="433761"/>
                  <a:pt x="5554998" y="428997"/>
                </a:cubicBezTo>
                <a:cubicBezTo>
                  <a:pt x="5537032" y="422260"/>
                  <a:pt x="5517284" y="421870"/>
                  <a:pt x="5498553" y="417708"/>
                </a:cubicBezTo>
                <a:cubicBezTo>
                  <a:pt x="5398114" y="395389"/>
                  <a:pt x="5514164" y="412497"/>
                  <a:pt x="5340509" y="395131"/>
                </a:cubicBezTo>
                <a:cubicBezTo>
                  <a:pt x="5276956" y="373947"/>
                  <a:pt x="5310907" y="382635"/>
                  <a:pt x="5205042" y="372553"/>
                </a:cubicBezTo>
                <a:cubicBezTo>
                  <a:pt x="5159934" y="368257"/>
                  <a:pt x="5114731" y="365027"/>
                  <a:pt x="5069575" y="361264"/>
                </a:cubicBezTo>
                <a:cubicBezTo>
                  <a:pt x="4978768" y="330994"/>
                  <a:pt x="5077919" y="360937"/>
                  <a:pt x="4877664" y="338686"/>
                </a:cubicBezTo>
                <a:cubicBezTo>
                  <a:pt x="4862244" y="336973"/>
                  <a:pt x="4847844" y="329756"/>
                  <a:pt x="4832509" y="327397"/>
                </a:cubicBezTo>
                <a:cubicBezTo>
                  <a:pt x="4798830" y="322216"/>
                  <a:pt x="4764776" y="319871"/>
                  <a:pt x="4730909" y="316108"/>
                </a:cubicBezTo>
                <a:cubicBezTo>
                  <a:pt x="4645535" y="273423"/>
                  <a:pt x="4722201" y="305250"/>
                  <a:pt x="4584153" y="282242"/>
                </a:cubicBezTo>
                <a:cubicBezTo>
                  <a:pt x="4572416" y="280286"/>
                  <a:pt x="4561728" y="274222"/>
                  <a:pt x="4550287" y="270953"/>
                </a:cubicBezTo>
                <a:cubicBezTo>
                  <a:pt x="4535369" y="266691"/>
                  <a:pt x="4520183" y="263427"/>
                  <a:pt x="4505131" y="259664"/>
                </a:cubicBezTo>
                <a:cubicBezTo>
                  <a:pt x="4446195" y="220373"/>
                  <a:pt x="4497443" y="248330"/>
                  <a:pt x="4414820" y="225797"/>
                </a:cubicBezTo>
                <a:cubicBezTo>
                  <a:pt x="4391860" y="219535"/>
                  <a:pt x="4370424" y="207887"/>
                  <a:pt x="4347087" y="203220"/>
                </a:cubicBezTo>
                <a:cubicBezTo>
                  <a:pt x="4309457" y="195694"/>
                  <a:pt x="4271427" y="189949"/>
                  <a:pt x="4234198" y="180642"/>
                </a:cubicBezTo>
                <a:cubicBezTo>
                  <a:pt x="4219146" y="176879"/>
                  <a:pt x="4204401" y="171547"/>
                  <a:pt x="4189042" y="169353"/>
                </a:cubicBezTo>
                <a:cubicBezTo>
                  <a:pt x="4055112" y="150220"/>
                  <a:pt x="3860996" y="150645"/>
                  <a:pt x="3748775" y="146775"/>
                </a:cubicBezTo>
                <a:cubicBezTo>
                  <a:pt x="3602020" y="150538"/>
                  <a:pt x="3455154" y="151243"/>
                  <a:pt x="3308509" y="158064"/>
                </a:cubicBezTo>
                <a:cubicBezTo>
                  <a:pt x="3293011" y="158785"/>
                  <a:pt x="3278657" y="166802"/>
                  <a:pt x="3263353" y="169353"/>
                </a:cubicBezTo>
                <a:cubicBezTo>
                  <a:pt x="3203286" y="179364"/>
                  <a:pt x="3088786" y="186151"/>
                  <a:pt x="3037575" y="203220"/>
                </a:cubicBezTo>
                <a:cubicBezTo>
                  <a:pt x="2981994" y="221746"/>
                  <a:pt x="3015446" y="212552"/>
                  <a:pt x="2935975" y="225797"/>
                </a:cubicBezTo>
                <a:cubicBezTo>
                  <a:pt x="2906957" y="235470"/>
                  <a:pt x="2888140" y="242705"/>
                  <a:pt x="2856953" y="248375"/>
                </a:cubicBezTo>
                <a:cubicBezTo>
                  <a:pt x="2830774" y="253135"/>
                  <a:pt x="2804272" y="255901"/>
                  <a:pt x="2777931" y="259664"/>
                </a:cubicBezTo>
                <a:cubicBezTo>
                  <a:pt x="2706435" y="255901"/>
                  <a:pt x="2634842" y="253664"/>
                  <a:pt x="2563442" y="248375"/>
                </a:cubicBezTo>
                <a:cubicBezTo>
                  <a:pt x="2533187" y="246134"/>
                  <a:pt x="2503056" y="242074"/>
                  <a:pt x="2473131" y="237086"/>
                </a:cubicBezTo>
                <a:cubicBezTo>
                  <a:pt x="2457827" y="234535"/>
                  <a:pt x="2443384" y="227610"/>
                  <a:pt x="2427975" y="225797"/>
                </a:cubicBezTo>
                <a:cubicBezTo>
                  <a:pt x="2387083" y="220986"/>
                  <a:pt x="2143081" y="205299"/>
                  <a:pt x="2111887" y="203220"/>
                </a:cubicBezTo>
                <a:cubicBezTo>
                  <a:pt x="2012193" y="178296"/>
                  <a:pt x="2120264" y="202856"/>
                  <a:pt x="1942553" y="180642"/>
                </a:cubicBezTo>
                <a:cubicBezTo>
                  <a:pt x="1842159" y="168093"/>
                  <a:pt x="1927960" y="172565"/>
                  <a:pt x="1840953" y="158064"/>
                </a:cubicBezTo>
                <a:cubicBezTo>
                  <a:pt x="1811028" y="153076"/>
                  <a:pt x="1780644" y="151275"/>
                  <a:pt x="1750642" y="146775"/>
                </a:cubicBezTo>
                <a:cubicBezTo>
                  <a:pt x="1705370" y="139984"/>
                  <a:pt x="1660493" y="130671"/>
                  <a:pt x="1615175" y="124197"/>
                </a:cubicBezTo>
                <a:cubicBezTo>
                  <a:pt x="1588834" y="120434"/>
                  <a:pt x="1562399" y="117282"/>
                  <a:pt x="1536153" y="112908"/>
                </a:cubicBezTo>
                <a:cubicBezTo>
                  <a:pt x="1517227" y="109754"/>
                  <a:pt x="1498635" y="104774"/>
                  <a:pt x="1479709" y="101620"/>
                </a:cubicBezTo>
                <a:cubicBezTo>
                  <a:pt x="1453463" y="97246"/>
                  <a:pt x="1426866" y="95091"/>
                  <a:pt x="1400687" y="90331"/>
                </a:cubicBezTo>
                <a:cubicBezTo>
                  <a:pt x="1385422" y="87556"/>
                  <a:pt x="1370910" y="81093"/>
                  <a:pt x="1355531" y="79042"/>
                </a:cubicBezTo>
                <a:cubicBezTo>
                  <a:pt x="1314332" y="73549"/>
                  <a:pt x="1272632" y="72609"/>
                  <a:pt x="1231353" y="67753"/>
                </a:cubicBezTo>
                <a:cubicBezTo>
                  <a:pt x="1208621" y="65079"/>
                  <a:pt x="1186455" y="58039"/>
                  <a:pt x="1163620" y="56464"/>
                </a:cubicBezTo>
                <a:cubicBezTo>
                  <a:pt x="1077195" y="50504"/>
                  <a:pt x="990523" y="48938"/>
                  <a:pt x="903975" y="45175"/>
                </a:cubicBezTo>
                <a:cubicBezTo>
                  <a:pt x="873871" y="41412"/>
                  <a:pt x="843513" y="39313"/>
                  <a:pt x="813664" y="33886"/>
                </a:cubicBezTo>
                <a:cubicBezTo>
                  <a:pt x="801957" y="31757"/>
                  <a:pt x="791466" y="24931"/>
                  <a:pt x="779798" y="22597"/>
                </a:cubicBezTo>
                <a:cubicBezTo>
                  <a:pt x="753706" y="17379"/>
                  <a:pt x="727221" y="14246"/>
                  <a:pt x="700775" y="11308"/>
                </a:cubicBezTo>
                <a:cubicBezTo>
                  <a:pt x="589981" y="-1002"/>
                  <a:pt x="606702" y="20"/>
                  <a:pt x="576598" y="2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7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35146" y="1066800"/>
            <a:ext cx="8048625" cy="510540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a:t>
            </a:r>
            <a:r>
              <a:rPr lang="en-US" sz="2400" b="1" dirty="0">
                <a:solidFill>
                  <a:schemeClr val="accent3">
                    <a:lumMod val="50000"/>
                  </a:schemeClr>
                </a:solidFill>
              </a:rPr>
              <a:t>structure</a:t>
            </a:r>
            <a:r>
              <a:rPr lang="en-US" sz="2400" b="1" dirty="0">
                <a:solidFill>
                  <a:schemeClr val="accent3">
                    <a:lumMod val="50000"/>
                  </a:schemeClr>
                </a:solidFill>
                <a:latin typeface="Script MT Bold" pitchFamily="66" charset="0"/>
              </a:rPr>
              <a:t> (advance slide for answer)</a:t>
            </a:r>
          </a:p>
        </p:txBody>
      </p:sp>
      <p:sp>
        <p:nvSpPr>
          <p:cNvPr id="15" name="Rectangle 14"/>
          <p:cNvSpPr/>
          <p:nvPr/>
        </p:nvSpPr>
        <p:spPr>
          <a:xfrm>
            <a:off x="990600" y="3019335"/>
            <a:ext cx="32956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Annulus </a:t>
            </a:r>
            <a:r>
              <a:rPr lang="en-US" sz="3600" b="1" dirty="0" err="1">
                <a:ln w="11430"/>
                <a:effectLst>
                  <a:outerShdw blurRad="50800" dist="39000" dir="5460000" algn="tl">
                    <a:srgbClr val="000000">
                      <a:alpha val="38000"/>
                    </a:srgbClr>
                  </a:outerShdw>
                </a:effectLst>
              </a:rPr>
              <a:t>fibrosus</a:t>
            </a:r>
            <a:endParaRPr lang="en-US" sz="3600" b="1" dirty="0">
              <a:ln w="11430"/>
              <a:effectLst>
                <a:outerShdw blurRad="50800" dist="39000" dir="5460000" algn="tl">
                  <a:srgbClr val="000000">
                    <a:alpha val="38000"/>
                  </a:srgbClr>
                </a:outerShdw>
              </a:effectLst>
            </a:endParaRPr>
          </a:p>
        </p:txBody>
      </p:sp>
      <p:sp>
        <p:nvSpPr>
          <p:cNvPr id="5" name="Freeform 4"/>
          <p:cNvSpPr/>
          <p:nvPr/>
        </p:nvSpPr>
        <p:spPr>
          <a:xfrm rot="10800000">
            <a:off x="4953000" y="2438400"/>
            <a:ext cx="534566" cy="663129"/>
          </a:xfrm>
          <a:custGeom>
            <a:avLst/>
            <a:gdLst>
              <a:gd name="connsiteX0" fmla="*/ 421033 w 534566"/>
              <a:gd name="connsiteY0" fmla="*/ 408447 h 663129"/>
              <a:gd name="connsiteX1" fmla="*/ 421033 w 534566"/>
              <a:gd name="connsiteY1" fmla="*/ 331736 h 663129"/>
              <a:gd name="connsiteX2" fmla="*/ 424102 w 534566"/>
              <a:gd name="connsiteY2" fmla="*/ 322530 h 663129"/>
              <a:gd name="connsiteX3" fmla="*/ 451718 w 534566"/>
              <a:gd name="connsiteY3" fmla="*/ 301051 h 663129"/>
              <a:gd name="connsiteX4" fmla="*/ 470129 w 534566"/>
              <a:gd name="connsiteY4" fmla="*/ 288777 h 663129"/>
              <a:gd name="connsiteX5" fmla="*/ 479334 w 534566"/>
              <a:gd name="connsiteY5" fmla="*/ 279572 h 663129"/>
              <a:gd name="connsiteX6" fmla="*/ 491608 w 534566"/>
              <a:gd name="connsiteY6" fmla="*/ 258093 h 663129"/>
              <a:gd name="connsiteX7" fmla="*/ 500813 w 534566"/>
              <a:gd name="connsiteY7" fmla="*/ 248887 h 663129"/>
              <a:gd name="connsiteX8" fmla="*/ 510018 w 534566"/>
              <a:gd name="connsiteY8" fmla="*/ 230476 h 663129"/>
              <a:gd name="connsiteX9" fmla="*/ 516155 w 534566"/>
              <a:gd name="connsiteY9" fmla="*/ 208997 h 663129"/>
              <a:gd name="connsiteX10" fmla="*/ 522292 w 534566"/>
              <a:gd name="connsiteY10" fmla="*/ 199792 h 663129"/>
              <a:gd name="connsiteX11" fmla="*/ 525361 w 534566"/>
              <a:gd name="connsiteY11" fmla="*/ 190587 h 663129"/>
              <a:gd name="connsiteX12" fmla="*/ 531498 w 534566"/>
              <a:gd name="connsiteY12" fmla="*/ 150697 h 663129"/>
              <a:gd name="connsiteX13" fmla="*/ 534566 w 534566"/>
              <a:gd name="connsiteY13" fmla="*/ 89327 h 663129"/>
              <a:gd name="connsiteX14" fmla="*/ 528429 w 534566"/>
              <a:gd name="connsiteY14" fmla="*/ 64780 h 663129"/>
              <a:gd name="connsiteX15" fmla="*/ 525361 w 534566"/>
              <a:gd name="connsiteY15" fmla="*/ 55574 h 663129"/>
              <a:gd name="connsiteX16" fmla="*/ 513087 w 534566"/>
              <a:gd name="connsiteY16" fmla="*/ 37164 h 663129"/>
              <a:gd name="connsiteX17" fmla="*/ 503882 w 534566"/>
              <a:gd name="connsiteY17" fmla="*/ 27958 h 663129"/>
              <a:gd name="connsiteX18" fmla="*/ 494676 w 534566"/>
              <a:gd name="connsiteY18" fmla="*/ 24890 h 663129"/>
              <a:gd name="connsiteX19" fmla="*/ 485471 w 534566"/>
              <a:gd name="connsiteY19" fmla="*/ 15684 h 663129"/>
              <a:gd name="connsiteX20" fmla="*/ 467060 w 534566"/>
              <a:gd name="connsiteY20" fmla="*/ 9548 h 663129"/>
              <a:gd name="connsiteX21" fmla="*/ 457855 w 534566"/>
              <a:gd name="connsiteY21" fmla="*/ 3411 h 663129"/>
              <a:gd name="connsiteX22" fmla="*/ 390349 w 534566"/>
              <a:gd name="connsiteY22" fmla="*/ 3411 h 663129"/>
              <a:gd name="connsiteX23" fmla="*/ 381143 w 534566"/>
              <a:gd name="connsiteY23" fmla="*/ 6479 h 663129"/>
              <a:gd name="connsiteX24" fmla="*/ 347390 w 534566"/>
              <a:gd name="connsiteY24" fmla="*/ 15684 h 663129"/>
              <a:gd name="connsiteX25" fmla="*/ 328980 w 534566"/>
              <a:gd name="connsiteY25" fmla="*/ 43301 h 663129"/>
              <a:gd name="connsiteX26" fmla="*/ 322843 w 534566"/>
              <a:gd name="connsiteY26" fmla="*/ 52506 h 663129"/>
              <a:gd name="connsiteX27" fmla="*/ 319774 w 534566"/>
              <a:gd name="connsiteY27" fmla="*/ 64780 h 663129"/>
              <a:gd name="connsiteX28" fmla="*/ 316706 w 534566"/>
              <a:gd name="connsiteY28" fmla="*/ 73985 h 663129"/>
              <a:gd name="connsiteX29" fmla="*/ 310569 w 534566"/>
              <a:gd name="connsiteY29" fmla="*/ 159902 h 663129"/>
              <a:gd name="connsiteX30" fmla="*/ 298295 w 534566"/>
              <a:gd name="connsiteY30" fmla="*/ 190587 h 663129"/>
              <a:gd name="connsiteX31" fmla="*/ 292158 w 534566"/>
              <a:gd name="connsiteY31" fmla="*/ 199792 h 663129"/>
              <a:gd name="connsiteX32" fmla="*/ 282953 w 534566"/>
              <a:gd name="connsiteY32" fmla="*/ 205929 h 663129"/>
              <a:gd name="connsiteX33" fmla="*/ 273747 w 534566"/>
              <a:gd name="connsiteY33" fmla="*/ 215134 h 663129"/>
              <a:gd name="connsiteX34" fmla="*/ 264542 w 534566"/>
              <a:gd name="connsiteY34" fmla="*/ 221271 h 663129"/>
              <a:gd name="connsiteX35" fmla="*/ 255337 w 534566"/>
              <a:gd name="connsiteY35" fmla="*/ 230476 h 663129"/>
              <a:gd name="connsiteX36" fmla="*/ 246131 w 534566"/>
              <a:gd name="connsiteY36" fmla="*/ 236613 h 663129"/>
              <a:gd name="connsiteX37" fmla="*/ 236926 w 534566"/>
              <a:gd name="connsiteY37" fmla="*/ 245819 h 663129"/>
              <a:gd name="connsiteX38" fmla="*/ 218515 w 534566"/>
              <a:gd name="connsiteY38" fmla="*/ 258093 h 663129"/>
              <a:gd name="connsiteX39" fmla="*/ 209310 w 534566"/>
              <a:gd name="connsiteY39" fmla="*/ 264229 h 663129"/>
              <a:gd name="connsiteX40" fmla="*/ 200104 w 534566"/>
              <a:gd name="connsiteY40" fmla="*/ 270366 h 663129"/>
              <a:gd name="connsiteX41" fmla="*/ 190899 w 534566"/>
              <a:gd name="connsiteY41" fmla="*/ 273435 h 663129"/>
              <a:gd name="connsiteX42" fmla="*/ 169420 w 534566"/>
              <a:gd name="connsiteY42" fmla="*/ 288777 h 663129"/>
              <a:gd name="connsiteX43" fmla="*/ 157146 w 534566"/>
              <a:gd name="connsiteY43" fmla="*/ 291846 h 663129"/>
              <a:gd name="connsiteX44" fmla="*/ 147941 w 534566"/>
              <a:gd name="connsiteY44" fmla="*/ 294914 h 663129"/>
              <a:gd name="connsiteX45" fmla="*/ 132598 w 534566"/>
              <a:gd name="connsiteY45" fmla="*/ 291846 h 663129"/>
              <a:gd name="connsiteX46" fmla="*/ 86572 w 534566"/>
              <a:gd name="connsiteY46" fmla="*/ 264229 h 663129"/>
              <a:gd name="connsiteX47" fmla="*/ 68161 w 534566"/>
              <a:gd name="connsiteY47" fmla="*/ 258093 h 663129"/>
              <a:gd name="connsiteX48" fmla="*/ 58955 w 534566"/>
              <a:gd name="connsiteY48" fmla="*/ 255024 h 663129"/>
              <a:gd name="connsiteX49" fmla="*/ 43613 w 534566"/>
              <a:gd name="connsiteY49" fmla="*/ 258093 h 663129"/>
              <a:gd name="connsiteX50" fmla="*/ 31339 w 534566"/>
              <a:gd name="connsiteY50" fmla="*/ 264229 h 663129"/>
              <a:gd name="connsiteX51" fmla="*/ 19065 w 534566"/>
              <a:gd name="connsiteY51" fmla="*/ 267298 h 663129"/>
              <a:gd name="connsiteX52" fmla="*/ 9860 w 534566"/>
              <a:gd name="connsiteY52" fmla="*/ 279572 h 663129"/>
              <a:gd name="connsiteX53" fmla="*/ 655 w 534566"/>
              <a:gd name="connsiteY53" fmla="*/ 288777 h 663129"/>
              <a:gd name="connsiteX54" fmla="*/ 12929 w 534566"/>
              <a:gd name="connsiteY54" fmla="*/ 350146 h 663129"/>
              <a:gd name="connsiteX55" fmla="*/ 15997 w 534566"/>
              <a:gd name="connsiteY55" fmla="*/ 359352 h 663129"/>
              <a:gd name="connsiteX56" fmla="*/ 22134 w 534566"/>
              <a:gd name="connsiteY56" fmla="*/ 383899 h 663129"/>
              <a:gd name="connsiteX57" fmla="*/ 25202 w 534566"/>
              <a:gd name="connsiteY57" fmla="*/ 396173 h 663129"/>
              <a:gd name="connsiteX58" fmla="*/ 28271 w 534566"/>
              <a:gd name="connsiteY58" fmla="*/ 405378 h 663129"/>
              <a:gd name="connsiteX59" fmla="*/ 31339 w 534566"/>
              <a:gd name="connsiteY59" fmla="*/ 417652 h 663129"/>
              <a:gd name="connsiteX60" fmla="*/ 43613 w 534566"/>
              <a:gd name="connsiteY60" fmla="*/ 445268 h 663129"/>
              <a:gd name="connsiteX61" fmla="*/ 46682 w 534566"/>
              <a:gd name="connsiteY61" fmla="*/ 457542 h 663129"/>
              <a:gd name="connsiteX62" fmla="*/ 49750 w 534566"/>
              <a:gd name="connsiteY62" fmla="*/ 472884 h 663129"/>
              <a:gd name="connsiteX63" fmla="*/ 55887 w 534566"/>
              <a:gd name="connsiteY63" fmla="*/ 485158 h 663129"/>
              <a:gd name="connsiteX64" fmla="*/ 58955 w 534566"/>
              <a:gd name="connsiteY64" fmla="*/ 494364 h 663129"/>
              <a:gd name="connsiteX65" fmla="*/ 71229 w 534566"/>
              <a:gd name="connsiteY65" fmla="*/ 512774 h 663129"/>
              <a:gd name="connsiteX66" fmla="*/ 95777 w 534566"/>
              <a:gd name="connsiteY66" fmla="*/ 543459 h 663129"/>
              <a:gd name="connsiteX67" fmla="*/ 114188 w 534566"/>
              <a:gd name="connsiteY67" fmla="*/ 558801 h 663129"/>
              <a:gd name="connsiteX68" fmla="*/ 132598 w 534566"/>
              <a:gd name="connsiteY68" fmla="*/ 580280 h 663129"/>
              <a:gd name="connsiteX69" fmla="*/ 144872 w 534566"/>
              <a:gd name="connsiteY69" fmla="*/ 589486 h 663129"/>
              <a:gd name="connsiteX70" fmla="*/ 160214 w 534566"/>
              <a:gd name="connsiteY70" fmla="*/ 601760 h 663129"/>
              <a:gd name="connsiteX71" fmla="*/ 169420 w 534566"/>
              <a:gd name="connsiteY71" fmla="*/ 614033 h 663129"/>
              <a:gd name="connsiteX72" fmla="*/ 178625 w 534566"/>
              <a:gd name="connsiteY72" fmla="*/ 617102 h 663129"/>
              <a:gd name="connsiteX73" fmla="*/ 206241 w 534566"/>
              <a:gd name="connsiteY73" fmla="*/ 638581 h 663129"/>
              <a:gd name="connsiteX74" fmla="*/ 224652 w 534566"/>
              <a:gd name="connsiteY74" fmla="*/ 647787 h 663129"/>
              <a:gd name="connsiteX75" fmla="*/ 236926 w 534566"/>
              <a:gd name="connsiteY75" fmla="*/ 653923 h 663129"/>
              <a:gd name="connsiteX76" fmla="*/ 255337 w 534566"/>
              <a:gd name="connsiteY76" fmla="*/ 660060 h 663129"/>
              <a:gd name="connsiteX77" fmla="*/ 264542 w 534566"/>
              <a:gd name="connsiteY77" fmla="*/ 663129 h 663129"/>
              <a:gd name="connsiteX78" fmla="*/ 310569 w 534566"/>
              <a:gd name="connsiteY78" fmla="*/ 656992 h 663129"/>
              <a:gd name="connsiteX79" fmla="*/ 319774 w 534566"/>
              <a:gd name="connsiteY79" fmla="*/ 650855 h 663129"/>
              <a:gd name="connsiteX80" fmla="*/ 332048 w 534566"/>
              <a:gd name="connsiteY80" fmla="*/ 644718 h 663129"/>
              <a:gd name="connsiteX81" fmla="*/ 350459 w 534566"/>
              <a:gd name="connsiteY81" fmla="*/ 632444 h 663129"/>
              <a:gd name="connsiteX82" fmla="*/ 353527 w 534566"/>
              <a:gd name="connsiteY82" fmla="*/ 623239 h 663129"/>
              <a:gd name="connsiteX83" fmla="*/ 368870 w 534566"/>
              <a:gd name="connsiteY83" fmla="*/ 601760 h 663129"/>
              <a:gd name="connsiteX84" fmla="*/ 384212 w 534566"/>
              <a:gd name="connsiteY84" fmla="*/ 574144 h 663129"/>
              <a:gd name="connsiteX85" fmla="*/ 390349 w 534566"/>
              <a:gd name="connsiteY85" fmla="*/ 564938 h 663129"/>
              <a:gd name="connsiteX86" fmla="*/ 399554 w 534566"/>
              <a:gd name="connsiteY86" fmla="*/ 537322 h 663129"/>
              <a:gd name="connsiteX87" fmla="*/ 405691 w 534566"/>
              <a:gd name="connsiteY87" fmla="*/ 518911 h 663129"/>
              <a:gd name="connsiteX88" fmla="*/ 411828 w 534566"/>
              <a:gd name="connsiteY88" fmla="*/ 494364 h 663129"/>
              <a:gd name="connsiteX89" fmla="*/ 414896 w 534566"/>
              <a:gd name="connsiteY89" fmla="*/ 479021 h 663129"/>
              <a:gd name="connsiteX90" fmla="*/ 421033 w 534566"/>
              <a:gd name="connsiteY90" fmla="*/ 460611 h 663129"/>
              <a:gd name="connsiteX91" fmla="*/ 424102 w 534566"/>
              <a:gd name="connsiteY91" fmla="*/ 439131 h 663129"/>
              <a:gd name="connsiteX92" fmla="*/ 427170 w 534566"/>
              <a:gd name="connsiteY92" fmla="*/ 420721 h 663129"/>
              <a:gd name="connsiteX93" fmla="*/ 421033 w 534566"/>
              <a:gd name="connsiteY93" fmla="*/ 408447 h 66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34566" h="663129">
                <a:moveTo>
                  <a:pt x="421033" y="408447"/>
                </a:moveTo>
                <a:cubicBezTo>
                  <a:pt x="420010" y="393616"/>
                  <a:pt x="416068" y="373942"/>
                  <a:pt x="421033" y="331736"/>
                </a:cubicBezTo>
                <a:cubicBezTo>
                  <a:pt x="421411" y="328523"/>
                  <a:pt x="422308" y="325221"/>
                  <a:pt x="424102" y="322530"/>
                </a:cubicBezTo>
                <a:cubicBezTo>
                  <a:pt x="432739" y="309574"/>
                  <a:pt x="439527" y="313242"/>
                  <a:pt x="451718" y="301051"/>
                </a:cubicBezTo>
                <a:cubicBezTo>
                  <a:pt x="463210" y="289559"/>
                  <a:pt x="456806" y="293218"/>
                  <a:pt x="470129" y="288777"/>
                </a:cubicBezTo>
                <a:cubicBezTo>
                  <a:pt x="473197" y="285709"/>
                  <a:pt x="476556" y="282906"/>
                  <a:pt x="479334" y="279572"/>
                </a:cubicBezTo>
                <a:cubicBezTo>
                  <a:pt x="493825" y="262182"/>
                  <a:pt x="476607" y="279094"/>
                  <a:pt x="491608" y="258093"/>
                </a:cubicBezTo>
                <a:cubicBezTo>
                  <a:pt x="494130" y="254562"/>
                  <a:pt x="497745" y="251956"/>
                  <a:pt x="500813" y="248887"/>
                </a:cubicBezTo>
                <a:cubicBezTo>
                  <a:pt x="508527" y="225750"/>
                  <a:pt x="498122" y="254269"/>
                  <a:pt x="510018" y="230476"/>
                </a:cubicBezTo>
                <a:cubicBezTo>
                  <a:pt x="516000" y="218511"/>
                  <a:pt x="510243" y="222791"/>
                  <a:pt x="516155" y="208997"/>
                </a:cubicBezTo>
                <a:cubicBezTo>
                  <a:pt x="517608" y="205607"/>
                  <a:pt x="520643" y="203090"/>
                  <a:pt x="522292" y="199792"/>
                </a:cubicBezTo>
                <a:cubicBezTo>
                  <a:pt x="523739" y="196899"/>
                  <a:pt x="524338" y="193655"/>
                  <a:pt x="525361" y="190587"/>
                </a:cubicBezTo>
                <a:cubicBezTo>
                  <a:pt x="526673" y="182716"/>
                  <a:pt x="530973" y="157790"/>
                  <a:pt x="531498" y="150697"/>
                </a:cubicBezTo>
                <a:cubicBezTo>
                  <a:pt x="533011" y="130271"/>
                  <a:pt x="533543" y="109784"/>
                  <a:pt x="534566" y="89327"/>
                </a:cubicBezTo>
                <a:cubicBezTo>
                  <a:pt x="532520" y="81145"/>
                  <a:pt x="531096" y="72782"/>
                  <a:pt x="528429" y="64780"/>
                </a:cubicBezTo>
                <a:cubicBezTo>
                  <a:pt x="527406" y="61711"/>
                  <a:pt x="526932" y="58402"/>
                  <a:pt x="525361" y="55574"/>
                </a:cubicBezTo>
                <a:cubicBezTo>
                  <a:pt x="521779" y="49127"/>
                  <a:pt x="518302" y="42380"/>
                  <a:pt x="513087" y="37164"/>
                </a:cubicBezTo>
                <a:cubicBezTo>
                  <a:pt x="510019" y="34095"/>
                  <a:pt x="507493" y="30365"/>
                  <a:pt x="503882" y="27958"/>
                </a:cubicBezTo>
                <a:cubicBezTo>
                  <a:pt x="501191" y="26164"/>
                  <a:pt x="497745" y="25913"/>
                  <a:pt x="494676" y="24890"/>
                </a:cubicBezTo>
                <a:cubicBezTo>
                  <a:pt x="491608" y="21821"/>
                  <a:pt x="489264" y="17791"/>
                  <a:pt x="485471" y="15684"/>
                </a:cubicBezTo>
                <a:cubicBezTo>
                  <a:pt x="479816" y="12542"/>
                  <a:pt x="467060" y="9548"/>
                  <a:pt x="467060" y="9548"/>
                </a:cubicBezTo>
                <a:cubicBezTo>
                  <a:pt x="463992" y="7502"/>
                  <a:pt x="461308" y="4706"/>
                  <a:pt x="457855" y="3411"/>
                </a:cubicBezTo>
                <a:cubicBezTo>
                  <a:pt x="438510" y="-3844"/>
                  <a:pt x="404046" y="2605"/>
                  <a:pt x="390349" y="3411"/>
                </a:cubicBezTo>
                <a:cubicBezTo>
                  <a:pt x="387280" y="4434"/>
                  <a:pt x="384264" y="5628"/>
                  <a:pt x="381143" y="6479"/>
                </a:cubicBezTo>
                <a:cubicBezTo>
                  <a:pt x="343075" y="16861"/>
                  <a:pt x="368579" y="8622"/>
                  <a:pt x="347390" y="15684"/>
                </a:cubicBezTo>
                <a:lnTo>
                  <a:pt x="328980" y="43301"/>
                </a:lnTo>
                <a:lnTo>
                  <a:pt x="322843" y="52506"/>
                </a:lnTo>
                <a:cubicBezTo>
                  <a:pt x="321820" y="56597"/>
                  <a:pt x="320933" y="60725"/>
                  <a:pt x="319774" y="64780"/>
                </a:cubicBezTo>
                <a:cubicBezTo>
                  <a:pt x="318885" y="67890"/>
                  <a:pt x="316986" y="70763"/>
                  <a:pt x="316706" y="73985"/>
                </a:cubicBezTo>
                <a:cubicBezTo>
                  <a:pt x="315694" y="85623"/>
                  <a:pt x="315183" y="138368"/>
                  <a:pt x="310569" y="159902"/>
                </a:cubicBezTo>
                <a:cubicBezTo>
                  <a:pt x="308414" y="169960"/>
                  <a:pt x="303487" y="181502"/>
                  <a:pt x="298295" y="190587"/>
                </a:cubicBezTo>
                <a:cubicBezTo>
                  <a:pt x="296465" y="193789"/>
                  <a:pt x="294766" y="197184"/>
                  <a:pt x="292158" y="199792"/>
                </a:cubicBezTo>
                <a:cubicBezTo>
                  <a:pt x="289550" y="202400"/>
                  <a:pt x="285786" y="203568"/>
                  <a:pt x="282953" y="205929"/>
                </a:cubicBezTo>
                <a:cubicBezTo>
                  <a:pt x="279619" y="208707"/>
                  <a:pt x="277081" y="212356"/>
                  <a:pt x="273747" y="215134"/>
                </a:cubicBezTo>
                <a:cubicBezTo>
                  <a:pt x="270914" y="217495"/>
                  <a:pt x="267375" y="218910"/>
                  <a:pt x="264542" y="221271"/>
                </a:cubicBezTo>
                <a:cubicBezTo>
                  <a:pt x="261209" y="224049"/>
                  <a:pt x="258671" y="227698"/>
                  <a:pt x="255337" y="230476"/>
                </a:cubicBezTo>
                <a:cubicBezTo>
                  <a:pt x="252504" y="232837"/>
                  <a:pt x="248964" y="234252"/>
                  <a:pt x="246131" y="236613"/>
                </a:cubicBezTo>
                <a:cubicBezTo>
                  <a:pt x="242797" y="239391"/>
                  <a:pt x="240351" y="243155"/>
                  <a:pt x="236926" y="245819"/>
                </a:cubicBezTo>
                <a:cubicBezTo>
                  <a:pt x="231104" y="250347"/>
                  <a:pt x="224652" y="254002"/>
                  <a:pt x="218515" y="258093"/>
                </a:cubicBezTo>
                <a:lnTo>
                  <a:pt x="209310" y="264229"/>
                </a:lnTo>
                <a:cubicBezTo>
                  <a:pt x="206241" y="266275"/>
                  <a:pt x="203603" y="269200"/>
                  <a:pt x="200104" y="270366"/>
                </a:cubicBezTo>
                <a:lnTo>
                  <a:pt x="190899" y="273435"/>
                </a:lnTo>
                <a:cubicBezTo>
                  <a:pt x="189505" y="274481"/>
                  <a:pt x="172907" y="287282"/>
                  <a:pt x="169420" y="288777"/>
                </a:cubicBezTo>
                <a:cubicBezTo>
                  <a:pt x="165544" y="290438"/>
                  <a:pt x="161201" y="290687"/>
                  <a:pt x="157146" y="291846"/>
                </a:cubicBezTo>
                <a:cubicBezTo>
                  <a:pt x="154036" y="292735"/>
                  <a:pt x="151009" y="293891"/>
                  <a:pt x="147941" y="294914"/>
                </a:cubicBezTo>
                <a:cubicBezTo>
                  <a:pt x="142827" y="293891"/>
                  <a:pt x="137334" y="294032"/>
                  <a:pt x="132598" y="291846"/>
                </a:cubicBezTo>
                <a:cubicBezTo>
                  <a:pt x="115948" y="284161"/>
                  <a:pt x="103625" y="271050"/>
                  <a:pt x="86572" y="264229"/>
                </a:cubicBezTo>
                <a:cubicBezTo>
                  <a:pt x="80566" y="261827"/>
                  <a:pt x="74298" y="260139"/>
                  <a:pt x="68161" y="258093"/>
                </a:cubicBezTo>
                <a:lnTo>
                  <a:pt x="58955" y="255024"/>
                </a:lnTo>
                <a:cubicBezTo>
                  <a:pt x="53841" y="256047"/>
                  <a:pt x="48561" y="256444"/>
                  <a:pt x="43613" y="258093"/>
                </a:cubicBezTo>
                <a:cubicBezTo>
                  <a:pt x="39274" y="259539"/>
                  <a:pt x="35622" y="262623"/>
                  <a:pt x="31339" y="264229"/>
                </a:cubicBezTo>
                <a:cubicBezTo>
                  <a:pt x="27390" y="265710"/>
                  <a:pt x="23156" y="266275"/>
                  <a:pt x="19065" y="267298"/>
                </a:cubicBezTo>
                <a:cubicBezTo>
                  <a:pt x="15997" y="271389"/>
                  <a:pt x="13188" y="275689"/>
                  <a:pt x="9860" y="279572"/>
                </a:cubicBezTo>
                <a:cubicBezTo>
                  <a:pt x="7036" y="282867"/>
                  <a:pt x="1269" y="284481"/>
                  <a:pt x="655" y="288777"/>
                </a:cubicBezTo>
                <a:cubicBezTo>
                  <a:pt x="-2480" y="310724"/>
                  <a:pt x="6295" y="330244"/>
                  <a:pt x="12929" y="350146"/>
                </a:cubicBezTo>
                <a:cubicBezTo>
                  <a:pt x="13952" y="353215"/>
                  <a:pt x="15212" y="356214"/>
                  <a:pt x="15997" y="359352"/>
                </a:cubicBezTo>
                <a:lnTo>
                  <a:pt x="22134" y="383899"/>
                </a:lnTo>
                <a:cubicBezTo>
                  <a:pt x="23157" y="387990"/>
                  <a:pt x="23868" y="392172"/>
                  <a:pt x="25202" y="396173"/>
                </a:cubicBezTo>
                <a:cubicBezTo>
                  <a:pt x="26225" y="399241"/>
                  <a:pt x="27382" y="402268"/>
                  <a:pt x="28271" y="405378"/>
                </a:cubicBezTo>
                <a:cubicBezTo>
                  <a:pt x="29430" y="409433"/>
                  <a:pt x="29858" y="413703"/>
                  <a:pt x="31339" y="417652"/>
                </a:cubicBezTo>
                <a:cubicBezTo>
                  <a:pt x="47393" y="460465"/>
                  <a:pt x="26802" y="394839"/>
                  <a:pt x="43613" y="445268"/>
                </a:cubicBezTo>
                <a:cubicBezTo>
                  <a:pt x="44947" y="449269"/>
                  <a:pt x="45767" y="453425"/>
                  <a:pt x="46682" y="457542"/>
                </a:cubicBezTo>
                <a:cubicBezTo>
                  <a:pt x="47813" y="462633"/>
                  <a:pt x="48101" y="467936"/>
                  <a:pt x="49750" y="472884"/>
                </a:cubicBezTo>
                <a:cubicBezTo>
                  <a:pt x="51196" y="477224"/>
                  <a:pt x="54085" y="480954"/>
                  <a:pt x="55887" y="485158"/>
                </a:cubicBezTo>
                <a:cubicBezTo>
                  <a:pt x="57161" y="488131"/>
                  <a:pt x="57384" y="491536"/>
                  <a:pt x="58955" y="494364"/>
                </a:cubicBezTo>
                <a:cubicBezTo>
                  <a:pt x="62537" y="500811"/>
                  <a:pt x="67931" y="506177"/>
                  <a:pt x="71229" y="512774"/>
                </a:cubicBezTo>
                <a:cubicBezTo>
                  <a:pt x="86953" y="544223"/>
                  <a:pt x="63305" y="500161"/>
                  <a:pt x="95777" y="543459"/>
                </a:cubicBezTo>
                <a:cubicBezTo>
                  <a:pt x="106923" y="558321"/>
                  <a:pt x="100130" y="554116"/>
                  <a:pt x="114188" y="558801"/>
                </a:cubicBezTo>
                <a:cubicBezTo>
                  <a:pt x="121637" y="569976"/>
                  <a:pt x="120693" y="569863"/>
                  <a:pt x="132598" y="580280"/>
                </a:cubicBezTo>
                <a:cubicBezTo>
                  <a:pt x="136447" y="583648"/>
                  <a:pt x="141256" y="585870"/>
                  <a:pt x="144872" y="589486"/>
                </a:cubicBezTo>
                <a:cubicBezTo>
                  <a:pt x="158751" y="603365"/>
                  <a:pt x="142294" y="595785"/>
                  <a:pt x="160214" y="601760"/>
                </a:cubicBezTo>
                <a:cubicBezTo>
                  <a:pt x="163283" y="605851"/>
                  <a:pt x="165491" y="610759"/>
                  <a:pt x="169420" y="614033"/>
                </a:cubicBezTo>
                <a:cubicBezTo>
                  <a:pt x="171905" y="616104"/>
                  <a:pt x="176072" y="615116"/>
                  <a:pt x="178625" y="617102"/>
                </a:cubicBezTo>
                <a:cubicBezTo>
                  <a:pt x="209669" y="641248"/>
                  <a:pt x="184947" y="631484"/>
                  <a:pt x="206241" y="638581"/>
                </a:cubicBezTo>
                <a:cubicBezTo>
                  <a:pt x="223928" y="650372"/>
                  <a:pt x="206871" y="640167"/>
                  <a:pt x="224652" y="647787"/>
                </a:cubicBezTo>
                <a:cubicBezTo>
                  <a:pt x="228856" y="649589"/>
                  <a:pt x="232679" y="652224"/>
                  <a:pt x="236926" y="653923"/>
                </a:cubicBezTo>
                <a:cubicBezTo>
                  <a:pt x="242932" y="656325"/>
                  <a:pt x="249200" y="658014"/>
                  <a:pt x="255337" y="660060"/>
                </a:cubicBezTo>
                <a:lnTo>
                  <a:pt x="264542" y="663129"/>
                </a:lnTo>
                <a:cubicBezTo>
                  <a:pt x="272757" y="662444"/>
                  <a:pt x="298038" y="663257"/>
                  <a:pt x="310569" y="656992"/>
                </a:cubicBezTo>
                <a:cubicBezTo>
                  <a:pt x="313867" y="655343"/>
                  <a:pt x="316572" y="652685"/>
                  <a:pt x="319774" y="650855"/>
                </a:cubicBezTo>
                <a:cubicBezTo>
                  <a:pt x="323746" y="648585"/>
                  <a:pt x="328126" y="647071"/>
                  <a:pt x="332048" y="644718"/>
                </a:cubicBezTo>
                <a:cubicBezTo>
                  <a:pt x="338373" y="640923"/>
                  <a:pt x="350459" y="632444"/>
                  <a:pt x="350459" y="632444"/>
                </a:cubicBezTo>
                <a:cubicBezTo>
                  <a:pt x="351482" y="629376"/>
                  <a:pt x="352081" y="626132"/>
                  <a:pt x="353527" y="623239"/>
                </a:cubicBezTo>
                <a:cubicBezTo>
                  <a:pt x="355773" y="618747"/>
                  <a:pt x="366780" y="604546"/>
                  <a:pt x="368870" y="601760"/>
                </a:cubicBezTo>
                <a:cubicBezTo>
                  <a:pt x="374270" y="585556"/>
                  <a:pt x="370143" y="595247"/>
                  <a:pt x="384212" y="574144"/>
                </a:cubicBezTo>
                <a:lnTo>
                  <a:pt x="390349" y="564938"/>
                </a:lnTo>
                <a:lnTo>
                  <a:pt x="399554" y="537322"/>
                </a:lnTo>
                <a:lnTo>
                  <a:pt x="405691" y="518911"/>
                </a:lnTo>
                <a:cubicBezTo>
                  <a:pt x="407737" y="510729"/>
                  <a:pt x="410174" y="502634"/>
                  <a:pt x="411828" y="494364"/>
                </a:cubicBezTo>
                <a:cubicBezTo>
                  <a:pt x="412851" y="489250"/>
                  <a:pt x="413524" y="484053"/>
                  <a:pt x="414896" y="479021"/>
                </a:cubicBezTo>
                <a:cubicBezTo>
                  <a:pt x="416598" y="472780"/>
                  <a:pt x="421033" y="460611"/>
                  <a:pt x="421033" y="460611"/>
                </a:cubicBezTo>
                <a:cubicBezTo>
                  <a:pt x="422056" y="453451"/>
                  <a:pt x="423002" y="446280"/>
                  <a:pt x="424102" y="439131"/>
                </a:cubicBezTo>
                <a:cubicBezTo>
                  <a:pt x="425048" y="432982"/>
                  <a:pt x="426874" y="426935"/>
                  <a:pt x="427170" y="420721"/>
                </a:cubicBezTo>
                <a:cubicBezTo>
                  <a:pt x="427900" y="405396"/>
                  <a:pt x="422056" y="423278"/>
                  <a:pt x="421033" y="408447"/>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6" y="1524000"/>
            <a:ext cx="8620125" cy="43053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TISSUE</a:t>
            </a:r>
            <a:r>
              <a:rPr lang="en-US" sz="2400" b="1" dirty="0">
                <a:solidFill>
                  <a:schemeClr val="accent3">
                    <a:lumMod val="50000"/>
                  </a:schemeClr>
                </a:solidFill>
                <a:latin typeface="Script MT Bold" pitchFamily="66" charset="0"/>
              </a:rPr>
              <a:t> in the outlined region. (advance slide for answers)</a:t>
            </a:r>
          </a:p>
        </p:txBody>
      </p:sp>
      <p:sp>
        <p:nvSpPr>
          <p:cNvPr id="6" name="Rectangle 5"/>
          <p:cNvSpPr/>
          <p:nvPr/>
        </p:nvSpPr>
        <p:spPr>
          <a:xfrm>
            <a:off x="2209800" y="5764677"/>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Smooth muscle</a:t>
            </a:r>
          </a:p>
        </p:txBody>
      </p:sp>
      <p:sp>
        <p:nvSpPr>
          <p:cNvPr id="5" name="Freeform 4"/>
          <p:cNvSpPr/>
          <p:nvPr/>
        </p:nvSpPr>
        <p:spPr>
          <a:xfrm>
            <a:off x="627746" y="1552575"/>
            <a:ext cx="7338551" cy="3248025"/>
          </a:xfrm>
          <a:custGeom>
            <a:avLst/>
            <a:gdLst>
              <a:gd name="connsiteX0" fmla="*/ 5515879 w 7338551"/>
              <a:gd name="connsiteY0" fmla="*/ 2914650 h 3248025"/>
              <a:gd name="connsiteX1" fmla="*/ 5601604 w 7338551"/>
              <a:gd name="connsiteY1" fmla="*/ 2847975 h 3248025"/>
              <a:gd name="connsiteX2" fmla="*/ 5630179 w 7338551"/>
              <a:gd name="connsiteY2" fmla="*/ 2838450 h 3248025"/>
              <a:gd name="connsiteX3" fmla="*/ 5763529 w 7338551"/>
              <a:gd name="connsiteY3" fmla="*/ 2743200 h 3248025"/>
              <a:gd name="connsiteX4" fmla="*/ 5849254 w 7338551"/>
              <a:gd name="connsiteY4" fmla="*/ 2714625 h 3248025"/>
              <a:gd name="connsiteX5" fmla="*/ 5934979 w 7338551"/>
              <a:gd name="connsiteY5" fmla="*/ 2657475 h 3248025"/>
              <a:gd name="connsiteX6" fmla="*/ 5992129 w 7338551"/>
              <a:gd name="connsiteY6" fmla="*/ 2628900 h 3248025"/>
              <a:gd name="connsiteX7" fmla="*/ 6020704 w 7338551"/>
              <a:gd name="connsiteY7" fmla="*/ 2609850 h 3248025"/>
              <a:gd name="connsiteX8" fmla="*/ 6058804 w 7338551"/>
              <a:gd name="connsiteY8" fmla="*/ 2600325 h 3248025"/>
              <a:gd name="connsiteX9" fmla="*/ 6125479 w 7338551"/>
              <a:gd name="connsiteY9" fmla="*/ 2571750 h 3248025"/>
              <a:gd name="connsiteX10" fmla="*/ 6154054 w 7338551"/>
              <a:gd name="connsiteY10" fmla="*/ 2562225 h 3248025"/>
              <a:gd name="connsiteX11" fmla="*/ 6182629 w 7338551"/>
              <a:gd name="connsiteY11" fmla="*/ 2543175 h 3248025"/>
              <a:gd name="connsiteX12" fmla="*/ 6258829 w 7338551"/>
              <a:gd name="connsiteY12" fmla="*/ 2514600 h 3248025"/>
              <a:gd name="connsiteX13" fmla="*/ 6344554 w 7338551"/>
              <a:gd name="connsiteY13" fmla="*/ 2486025 h 3248025"/>
              <a:gd name="connsiteX14" fmla="*/ 6392179 w 7338551"/>
              <a:gd name="connsiteY14" fmla="*/ 2457450 h 3248025"/>
              <a:gd name="connsiteX15" fmla="*/ 6420754 w 7338551"/>
              <a:gd name="connsiteY15" fmla="*/ 2447925 h 3248025"/>
              <a:gd name="connsiteX16" fmla="*/ 6458854 w 7338551"/>
              <a:gd name="connsiteY16" fmla="*/ 2428875 h 3248025"/>
              <a:gd name="connsiteX17" fmla="*/ 6487429 w 7338551"/>
              <a:gd name="connsiteY17" fmla="*/ 2419350 h 3248025"/>
              <a:gd name="connsiteX18" fmla="*/ 6535054 w 7338551"/>
              <a:gd name="connsiteY18" fmla="*/ 2390775 h 3248025"/>
              <a:gd name="connsiteX19" fmla="*/ 6563629 w 7338551"/>
              <a:gd name="connsiteY19" fmla="*/ 2381250 h 3248025"/>
              <a:gd name="connsiteX20" fmla="*/ 6592204 w 7338551"/>
              <a:gd name="connsiteY20" fmla="*/ 2362200 h 3248025"/>
              <a:gd name="connsiteX21" fmla="*/ 6658879 w 7338551"/>
              <a:gd name="connsiteY21" fmla="*/ 2324100 h 3248025"/>
              <a:gd name="connsiteX22" fmla="*/ 6706504 w 7338551"/>
              <a:gd name="connsiteY22" fmla="*/ 2266950 h 3248025"/>
              <a:gd name="connsiteX23" fmla="*/ 6754129 w 7338551"/>
              <a:gd name="connsiteY23" fmla="*/ 2238375 h 3248025"/>
              <a:gd name="connsiteX24" fmla="*/ 6792229 w 7338551"/>
              <a:gd name="connsiteY24" fmla="*/ 2181225 h 3248025"/>
              <a:gd name="connsiteX25" fmla="*/ 6849379 w 7338551"/>
              <a:gd name="connsiteY25" fmla="*/ 2105025 h 3248025"/>
              <a:gd name="connsiteX26" fmla="*/ 6858904 w 7338551"/>
              <a:gd name="connsiteY26" fmla="*/ 2047875 h 3248025"/>
              <a:gd name="connsiteX27" fmla="*/ 6887479 w 7338551"/>
              <a:gd name="connsiteY27" fmla="*/ 2009775 h 3248025"/>
              <a:gd name="connsiteX28" fmla="*/ 6897004 w 7338551"/>
              <a:gd name="connsiteY28" fmla="*/ 1971675 h 3248025"/>
              <a:gd name="connsiteX29" fmla="*/ 6916054 w 7338551"/>
              <a:gd name="connsiteY29" fmla="*/ 1943100 h 3248025"/>
              <a:gd name="connsiteX30" fmla="*/ 6992254 w 7338551"/>
              <a:gd name="connsiteY30" fmla="*/ 1790700 h 3248025"/>
              <a:gd name="connsiteX31" fmla="*/ 7011304 w 7338551"/>
              <a:gd name="connsiteY31" fmla="*/ 1752600 h 3248025"/>
              <a:gd name="connsiteX32" fmla="*/ 7049404 w 7338551"/>
              <a:gd name="connsiteY32" fmla="*/ 1666875 h 3248025"/>
              <a:gd name="connsiteX33" fmla="*/ 7058929 w 7338551"/>
              <a:gd name="connsiteY33" fmla="*/ 1638300 h 3248025"/>
              <a:gd name="connsiteX34" fmla="*/ 7077979 w 7338551"/>
              <a:gd name="connsiteY34" fmla="*/ 1609725 h 3248025"/>
              <a:gd name="connsiteX35" fmla="*/ 7097029 w 7338551"/>
              <a:gd name="connsiteY35" fmla="*/ 1552575 h 3248025"/>
              <a:gd name="connsiteX36" fmla="*/ 7135129 w 7338551"/>
              <a:gd name="connsiteY36" fmla="*/ 1466850 h 3248025"/>
              <a:gd name="connsiteX37" fmla="*/ 7173229 w 7338551"/>
              <a:gd name="connsiteY37" fmla="*/ 1390650 h 3248025"/>
              <a:gd name="connsiteX38" fmla="*/ 7211329 w 7338551"/>
              <a:gd name="connsiteY38" fmla="*/ 1276350 h 3248025"/>
              <a:gd name="connsiteX39" fmla="*/ 7230379 w 7338551"/>
              <a:gd name="connsiteY39" fmla="*/ 1219200 h 3248025"/>
              <a:gd name="connsiteX40" fmla="*/ 7278004 w 7338551"/>
              <a:gd name="connsiteY40" fmla="*/ 1114425 h 3248025"/>
              <a:gd name="connsiteX41" fmla="*/ 7287529 w 7338551"/>
              <a:gd name="connsiteY41" fmla="*/ 1066800 h 3248025"/>
              <a:gd name="connsiteX42" fmla="*/ 7297054 w 7338551"/>
              <a:gd name="connsiteY42" fmla="*/ 1038225 h 3248025"/>
              <a:gd name="connsiteX43" fmla="*/ 7306579 w 7338551"/>
              <a:gd name="connsiteY43" fmla="*/ 981075 h 3248025"/>
              <a:gd name="connsiteX44" fmla="*/ 7325629 w 7338551"/>
              <a:gd name="connsiteY44" fmla="*/ 933450 h 3248025"/>
              <a:gd name="connsiteX45" fmla="*/ 7325629 w 7338551"/>
              <a:gd name="connsiteY45" fmla="*/ 676275 h 3248025"/>
              <a:gd name="connsiteX46" fmla="*/ 7306579 w 7338551"/>
              <a:gd name="connsiteY46" fmla="*/ 609600 h 3248025"/>
              <a:gd name="connsiteX47" fmla="*/ 7287529 w 7338551"/>
              <a:gd name="connsiteY47" fmla="*/ 581025 h 3248025"/>
              <a:gd name="connsiteX48" fmla="*/ 7249429 w 7338551"/>
              <a:gd name="connsiteY48" fmla="*/ 523875 h 3248025"/>
              <a:gd name="connsiteX49" fmla="*/ 7230379 w 7338551"/>
              <a:gd name="connsiteY49" fmla="*/ 485775 h 3248025"/>
              <a:gd name="connsiteX50" fmla="*/ 7173229 w 7338551"/>
              <a:gd name="connsiteY50" fmla="*/ 428625 h 3248025"/>
              <a:gd name="connsiteX51" fmla="*/ 7097029 w 7338551"/>
              <a:gd name="connsiteY51" fmla="*/ 342900 h 3248025"/>
              <a:gd name="connsiteX52" fmla="*/ 6973204 w 7338551"/>
              <a:gd name="connsiteY52" fmla="*/ 257175 h 3248025"/>
              <a:gd name="connsiteX53" fmla="*/ 6925579 w 7338551"/>
              <a:gd name="connsiteY53" fmla="*/ 238125 h 3248025"/>
              <a:gd name="connsiteX54" fmla="*/ 6792229 w 7338551"/>
              <a:gd name="connsiteY54" fmla="*/ 152400 h 3248025"/>
              <a:gd name="connsiteX55" fmla="*/ 6744604 w 7338551"/>
              <a:gd name="connsiteY55" fmla="*/ 114300 h 3248025"/>
              <a:gd name="connsiteX56" fmla="*/ 6706504 w 7338551"/>
              <a:gd name="connsiteY56" fmla="*/ 95250 h 3248025"/>
              <a:gd name="connsiteX57" fmla="*/ 6516004 w 7338551"/>
              <a:gd name="connsiteY57" fmla="*/ 57150 h 3248025"/>
              <a:gd name="connsiteX58" fmla="*/ 6315979 w 7338551"/>
              <a:gd name="connsiteY58" fmla="*/ 38100 h 3248025"/>
              <a:gd name="connsiteX59" fmla="*/ 6058804 w 7338551"/>
              <a:gd name="connsiteY59" fmla="*/ 9525 h 3248025"/>
              <a:gd name="connsiteX60" fmla="*/ 5811154 w 7338551"/>
              <a:gd name="connsiteY60" fmla="*/ 0 h 3248025"/>
              <a:gd name="connsiteX61" fmla="*/ 5487304 w 7338551"/>
              <a:gd name="connsiteY61" fmla="*/ 9525 h 3248025"/>
              <a:gd name="connsiteX62" fmla="*/ 5115829 w 7338551"/>
              <a:gd name="connsiteY62" fmla="*/ 28575 h 3248025"/>
              <a:gd name="connsiteX63" fmla="*/ 5011054 w 7338551"/>
              <a:gd name="connsiteY63" fmla="*/ 38100 h 3248025"/>
              <a:gd name="connsiteX64" fmla="*/ 4801504 w 7338551"/>
              <a:gd name="connsiteY64" fmla="*/ 47625 h 3248025"/>
              <a:gd name="connsiteX65" fmla="*/ 4620529 w 7338551"/>
              <a:gd name="connsiteY65" fmla="*/ 57150 h 3248025"/>
              <a:gd name="connsiteX66" fmla="*/ 4391929 w 7338551"/>
              <a:gd name="connsiteY66" fmla="*/ 76200 h 3248025"/>
              <a:gd name="connsiteX67" fmla="*/ 4325254 w 7338551"/>
              <a:gd name="connsiteY67" fmla="*/ 85725 h 3248025"/>
              <a:gd name="connsiteX68" fmla="*/ 3553729 w 7338551"/>
              <a:gd name="connsiteY68" fmla="*/ 104775 h 3248025"/>
              <a:gd name="connsiteX69" fmla="*/ 3067954 w 7338551"/>
              <a:gd name="connsiteY69" fmla="*/ 95250 h 3248025"/>
              <a:gd name="connsiteX70" fmla="*/ 2991754 w 7338551"/>
              <a:gd name="connsiteY70" fmla="*/ 85725 h 3248025"/>
              <a:gd name="connsiteX71" fmla="*/ 2753629 w 7338551"/>
              <a:gd name="connsiteY71" fmla="*/ 95250 h 3248025"/>
              <a:gd name="connsiteX72" fmla="*/ 1753504 w 7338551"/>
              <a:gd name="connsiteY72" fmla="*/ 95250 h 3248025"/>
              <a:gd name="connsiteX73" fmla="*/ 1429654 w 7338551"/>
              <a:gd name="connsiteY73" fmla="*/ 114300 h 3248025"/>
              <a:gd name="connsiteX74" fmla="*/ 1277254 w 7338551"/>
              <a:gd name="connsiteY74" fmla="*/ 123825 h 3248025"/>
              <a:gd name="connsiteX75" fmla="*/ 1191529 w 7338551"/>
              <a:gd name="connsiteY75" fmla="*/ 133350 h 3248025"/>
              <a:gd name="connsiteX76" fmla="*/ 1077229 w 7338551"/>
              <a:gd name="connsiteY76" fmla="*/ 152400 h 3248025"/>
              <a:gd name="connsiteX77" fmla="*/ 943879 w 7338551"/>
              <a:gd name="connsiteY77" fmla="*/ 161925 h 3248025"/>
              <a:gd name="connsiteX78" fmla="*/ 867679 w 7338551"/>
              <a:gd name="connsiteY78" fmla="*/ 171450 h 3248025"/>
              <a:gd name="connsiteX79" fmla="*/ 839104 w 7338551"/>
              <a:gd name="connsiteY79" fmla="*/ 180975 h 3248025"/>
              <a:gd name="connsiteX80" fmla="*/ 724804 w 7338551"/>
              <a:gd name="connsiteY80" fmla="*/ 200025 h 3248025"/>
              <a:gd name="connsiteX81" fmla="*/ 696229 w 7338551"/>
              <a:gd name="connsiteY81" fmla="*/ 209550 h 3248025"/>
              <a:gd name="connsiteX82" fmla="*/ 658129 w 7338551"/>
              <a:gd name="connsiteY82" fmla="*/ 228600 h 3248025"/>
              <a:gd name="connsiteX83" fmla="*/ 496204 w 7338551"/>
              <a:gd name="connsiteY83" fmla="*/ 266700 h 3248025"/>
              <a:gd name="connsiteX84" fmla="*/ 467629 w 7338551"/>
              <a:gd name="connsiteY84" fmla="*/ 276225 h 3248025"/>
              <a:gd name="connsiteX85" fmla="*/ 439054 w 7338551"/>
              <a:gd name="connsiteY85" fmla="*/ 304800 h 3248025"/>
              <a:gd name="connsiteX86" fmla="*/ 410479 w 7338551"/>
              <a:gd name="connsiteY86" fmla="*/ 323850 h 3248025"/>
              <a:gd name="connsiteX87" fmla="*/ 277129 w 7338551"/>
              <a:gd name="connsiteY87" fmla="*/ 466725 h 3248025"/>
              <a:gd name="connsiteX88" fmla="*/ 258079 w 7338551"/>
              <a:gd name="connsiteY88" fmla="*/ 495300 h 3248025"/>
              <a:gd name="connsiteX89" fmla="*/ 248554 w 7338551"/>
              <a:gd name="connsiteY89" fmla="*/ 533400 h 3248025"/>
              <a:gd name="connsiteX90" fmla="*/ 191404 w 7338551"/>
              <a:gd name="connsiteY90" fmla="*/ 590550 h 3248025"/>
              <a:gd name="connsiteX91" fmla="*/ 162829 w 7338551"/>
              <a:gd name="connsiteY91" fmla="*/ 647700 h 3248025"/>
              <a:gd name="connsiteX92" fmla="*/ 77104 w 7338551"/>
              <a:gd name="connsiteY92" fmla="*/ 800100 h 3248025"/>
              <a:gd name="connsiteX93" fmla="*/ 58054 w 7338551"/>
              <a:gd name="connsiteY93" fmla="*/ 885825 h 3248025"/>
              <a:gd name="connsiteX94" fmla="*/ 29479 w 7338551"/>
              <a:gd name="connsiteY94" fmla="*/ 990600 h 3248025"/>
              <a:gd name="connsiteX95" fmla="*/ 10429 w 7338551"/>
              <a:gd name="connsiteY95" fmla="*/ 1095375 h 3248025"/>
              <a:gd name="connsiteX96" fmla="*/ 10429 w 7338551"/>
              <a:gd name="connsiteY96" fmla="*/ 1343025 h 3248025"/>
              <a:gd name="connsiteX97" fmla="*/ 29479 w 7338551"/>
              <a:gd name="connsiteY97" fmla="*/ 1485900 h 3248025"/>
              <a:gd name="connsiteX98" fmla="*/ 58054 w 7338551"/>
              <a:gd name="connsiteY98" fmla="*/ 1571625 h 3248025"/>
              <a:gd name="connsiteX99" fmla="*/ 67579 w 7338551"/>
              <a:gd name="connsiteY99" fmla="*/ 1609725 h 3248025"/>
              <a:gd name="connsiteX100" fmla="*/ 115204 w 7338551"/>
              <a:gd name="connsiteY100" fmla="*/ 1743075 h 3248025"/>
              <a:gd name="connsiteX101" fmla="*/ 124729 w 7338551"/>
              <a:gd name="connsiteY101" fmla="*/ 1781175 h 3248025"/>
              <a:gd name="connsiteX102" fmla="*/ 143779 w 7338551"/>
              <a:gd name="connsiteY102" fmla="*/ 1866900 h 3248025"/>
              <a:gd name="connsiteX103" fmla="*/ 153304 w 7338551"/>
              <a:gd name="connsiteY103" fmla="*/ 1895475 h 3248025"/>
              <a:gd name="connsiteX104" fmla="*/ 172354 w 7338551"/>
              <a:gd name="connsiteY104" fmla="*/ 1971675 h 3248025"/>
              <a:gd name="connsiteX105" fmla="*/ 191404 w 7338551"/>
              <a:gd name="connsiteY105" fmla="*/ 2038350 h 3248025"/>
              <a:gd name="connsiteX106" fmla="*/ 200929 w 7338551"/>
              <a:gd name="connsiteY106" fmla="*/ 2076450 h 3248025"/>
              <a:gd name="connsiteX107" fmla="*/ 219979 w 7338551"/>
              <a:gd name="connsiteY107" fmla="*/ 2105025 h 3248025"/>
              <a:gd name="connsiteX108" fmla="*/ 239029 w 7338551"/>
              <a:gd name="connsiteY108" fmla="*/ 2181225 h 3248025"/>
              <a:gd name="connsiteX109" fmla="*/ 296179 w 7338551"/>
              <a:gd name="connsiteY109" fmla="*/ 2305050 h 3248025"/>
              <a:gd name="connsiteX110" fmla="*/ 334279 w 7338551"/>
              <a:gd name="connsiteY110" fmla="*/ 2362200 h 3248025"/>
              <a:gd name="connsiteX111" fmla="*/ 372379 w 7338551"/>
              <a:gd name="connsiteY111" fmla="*/ 2438400 h 3248025"/>
              <a:gd name="connsiteX112" fmla="*/ 410479 w 7338551"/>
              <a:gd name="connsiteY112" fmla="*/ 2495550 h 3248025"/>
              <a:gd name="connsiteX113" fmla="*/ 477154 w 7338551"/>
              <a:gd name="connsiteY113" fmla="*/ 2543175 h 3248025"/>
              <a:gd name="connsiteX114" fmla="*/ 505729 w 7338551"/>
              <a:gd name="connsiteY114" fmla="*/ 2571750 h 3248025"/>
              <a:gd name="connsiteX115" fmla="*/ 562879 w 7338551"/>
              <a:gd name="connsiteY115" fmla="*/ 2590800 h 3248025"/>
              <a:gd name="connsiteX116" fmla="*/ 648604 w 7338551"/>
              <a:gd name="connsiteY116" fmla="*/ 2628900 h 3248025"/>
              <a:gd name="connsiteX117" fmla="*/ 696229 w 7338551"/>
              <a:gd name="connsiteY117" fmla="*/ 2657475 h 3248025"/>
              <a:gd name="connsiteX118" fmla="*/ 753379 w 7338551"/>
              <a:gd name="connsiteY118" fmla="*/ 2676525 h 3248025"/>
              <a:gd name="connsiteX119" fmla="*/ 781954 w 7338551"/>
              <a:gd name="connsiteY119" fmla="*/ 2686050 h 3248025"/>
              <a:gd name="connsiteX120" fmla="*/ 858154 w 7338551"/>
              <a:gd name="connsiteY120" fmla="*/ 2705100 h 3248025"/>
              <a:gd name="connsiteX121" fmla="*/ 924829 w 7338551"/>
              <a:gd name="connsiteY121" fmla="*/ 2733675 h 3248025"/>
              <a:gd name="connsiteX122" fmla="*/ 953404 w 7338551"/>
              <a:gd name="connsiteY122" fmla="*/ 2743200 h 3248025"/>
              <a:gd name="connsiteX123" fmla="*/ 981979 w 7338551"/>
              <a:gd name="connsiteY123" fmla="*/ 2762250 h 3248025"/>
              <a:gd name="connsiteX124" fmla="*/ 1048654 w 7338551"/>
              <a:gd name="connsiteY124" fmla="*/ 2781300 h 3248025"/>
              <a:gd name="connsiteX125" fmla="*/ 1086754 w 7338551"/>
              <a:gd name="connsiteY125" fmla="*/ 2800350 h 3248025"/>
              <a:gd name="connsiteX126" fmla="*/ 1134379 w 7338551"/>
              <a:gd name="connsiteY126" fmla="*/ 2819400 h 3248025"/>
              <a:gd name="connsiteX127" fmla="*/ 1191529 w 7338551"/>
              <a:gd name="connsiteY127" fmla="*/ 2838450 h 3248025"/>
              <a:gd name="connsiteX128" fmla="*/ 1248679 w 7338551"/>
              <a:gd name="connsiteY128" fmla="*/ 2867025 h 3248025"/>
              <a:gd name="connsiteX129" fmla="*/ 1277254 w 7338551"/>
              <a:gd name="connsiteY129" fmla="*/ 2886075 h 3248025"/>
              <a:gd name="connsiteX130" fmla="*/ 1401079 w 7338551"/>
              <a:gd name="connsiteY130" fmla="*/ 2933700 h 3248025"/>
              <a:gd name="connsiteX131" fmla="*/ 1458229 w 7338551"/>
              <a:gd name="connsiteY131" fmla="*/ 2952750 h 3248025"/>
              <a:gd name="connsiteX132" fmla="*/ 1515379 w 7338551"/>
              <a:gd name="connsiteY132" fmla="*/ 2981325 h 3248025"/>
              <a:gd name="connsiteX133" fmla="*/ 1591579 w 7338551"/>
              <a:gd name="connsiteY133" fmla="*/ 3019425 h 3248025"/>
              <a:gd name="connsiteX134" fmla="*/ 1677304 w 7338551"/>
              <a:gd name="connsiteY134" fmla="*/ 3048000 h 3248025"/>
              <a:gd name="connsiteX135" fmla="*/ 1715404 w 7338551"/>
              <a:gd name="connsiteY135" fmla="*/ 3067050 h 3248025"/>
              <a:gd name="connsiteX136" fmla="*/ 1763029 w 7338551"/>
              <a:gd name="connsiteY136" fmla="*/ 3086100 h 3248025"/>
              <a:gd name="connsiteX137" fmla="*/ 1791604 w 7338551"/>
              <a:gd name="connsiteY137" fmla="*/ 3105150 h 3248025"/>
              <a:gd name="connsiteX138" fmla="*/ 1848754 w 7338551"/>
              <a:gd name="connsiteY138" fmla="*/ 3114675 h 3248025"/>
              <a:gd name="connsiteX139" fmla="*/ 1896379 w 7338551"/>
              <a:gd name="connsiteY139" fmla="*/ 3124200 h 3248025"/>
              <a:gd name="connsiteX140" fmla="*/ 1972579 w 7338551"/>
              <a:gd name="connsiteY140" fmla="*/ 3152775 h 3248025"/>
              <a:gd name="connsiteX141" fmla="*/ 2058304 w 7338551"/>
              <a:gd name="connsiteY141" fmla="*/ 3171825 h 3248025"/>
              <a:gd name="connsiteX142" fmla="*/ 2096404 w 7338551"/>
              <a:gd name="connsiteY142" fmla="*/ 3181350 h 3248025"/>
              <a:gd name="connsiteX143" fmla="*/ 2124979 w 7338551"/>
              <a:gd name="connsiteY143" fmla="*/ 3200400 h 3248025"/>
              <a:gd name="connsiteX144" fmla="*/ 2172604 w 7338551"/>
              <a:gd name="connsiteY144" fmla="*/ 3209925 h 3248025"/>
              <a:gd name="connsiteX145" fmla="*/ 2334529 w 7338551"/>
              <a:gd name="connsiteY145" fmla="*/ 3228975 h 3248025"/>
              <a:gd name="connsiteX146" fmla="*/ 2601229 w 7338551"/>
              <a:gd name="connsiteY146" fmla="*/ 3248025 h 3248025"/>
              <a:gd name="connsiteX147" fmla="*/ 3087004 w 7338551"/>
              <a:gd name="connsiteY147" fmla="*/ 3238500 h 3248025"/>
              <a:gd name="connsiteX148" fmla="*/ 3144154 w 7338551"/>
              <a:gd name="connsiteY148" fmla="*/ 3228975 h 3248025"/>
              <a:gd name="connsiteX149" fmla="*/ 3325129 w 7338551"/>
              <a:gd name="connsiteY149" fmla="*/ 3219450 h 3248025"/>
              <a:gd name="connsiteX150" fmla="*/ 3506104 w 7338551"/>
              <a:gd name="connsiteY150" fmla="*/ 3200400 h 3248025"/>
              <a:gd name="connsiteX151" fmla="*/ 3629929 w 7338551"/>
              <a:gd name="connsiteY151" fmla="*/ 3190875 h 3248025"/>
              <a:gd name="connsiteX152" fmla="*/ 3715654 w 7338551"/>
              <a:gd name="connsiteY152" fmla="*/ 3181350 h 3248025"/>
              <a:gd name="connsiteX153" fmla="*/ 3839479 w 7338551"/>
              <a:gd name="connsiteY153" fmla="*/ 3171825 h 3248025"/>
              <a:gd name="connsiteX154" fmla="*/ 3906154 w 7338551"/>
              <a:gd name="connsiteY154" fmla="*/ 3162300 h 3248025"/>
              <a:gd name="connsiteX155" fmla="*/ 4058554 w 7338551"/>
              <a:gd name="connsiteY155" fmla="*/ 3152775 h 3248025"/>
              <a:gd name="connsiteX156" fmla="*/ 4125229 w 7338551"/>
              <a:gd name="connsiteY156" fmla="*/ 3143250 h 3248025"/>
              <a:gd name="connsiteX157" fmla="*/ 4315729 w 7338551"/>
              <a:gd name="connsiteY157" fmla="*/ 3124200 h 3248025"/>
              <a:gd name="connsiteX158" fmla="*/ 4449079 w 7338551"/>
              <a:gd name="connsiteY158" fmla="*/ 3105150 h 3248025"/>
              <a:gd name="connsiteX159" fmla="*/ 4563379 w 7338551"/>
              <a:gd name="connsiteY159" fmla="*/ 3086100 h 3248025"/>
              <a:gd name="connsiteX160" fmla="*/ 4734829 w 7338551"/>
              <a:gd name="connsiteY160" fmla="*/ 3076575 h 3248025"/>
              <a:gd name="connsiteX161" fmla="*/ 4849129 w 7338551"/>
              <a:gd name="connsiteY161" fmla="*/ 3057525 h 3248025"/>
              <a:gd name="connsiteX162" fmla="*/ 4925329 w 7338551"/>
              <a:gd name="connsiteY162" fmla="*/ 3048000 h 3248025"/>
              <a:gd name="connsiteX163" fmla="*/ 5134879 w 7338551"/>
              <a:gd name="connsiteY163" fmla="*/ 3038475 h 3248025"/>
              <a:gd name="connsiteX164" fmla="*/ 5201554 w 7338551"/>
              <a:gd name="connsiteY164" fmla="*/ 3028950 h 3248025"/>
              <a:gd name="connsiteX165" fmla="*/ 5315854 w 7338551"/>
              <a:gd name="connsiteY165" fmla="*/ 3019425 h 3248025"/>
              <a:gd name="connsiteX166" fmla="*/ 5344429 w 7338551"/>
              <a:gd name="connsiteY166" fmla="*/ 3009900 h 3248025"/>
              <a:gd name="connsiteX167" fmla="*/ 5439679 w 7338551"/>
              <a:gd name="connsiteY167" fmla="*/ 3000375 h 3248025"/>
              <a:gd name="connsiteX168" fmla="*/ 5525404 w 7338551"/>
              <a:gd name="connsiteY168" fmla="*/ 2962275 h 3248025"/>
              <a:gd name="connsiteX169" fmla="*/ 5544454 w 7338551"/>
              <a:gd name="connsiteY169" fmla="*/ 2933700 h 3248025"/>
              <a:gd name="connsiteX170" fmla="*/ 5563504 w 7338551"/>
              <a:gd name="connsiteY170" fmla="*/ 2895600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338551" h="3248025">
                <a:moveTo>
                  <a:pt x="5515879" y="2914650"/>
                </a:moveTo>
                <a:cubicBezTo>
                  <a:pt x="5528527" y="2904110"/>
                  <a:pt x="5577000" y="2860277"/>
                  <a:pt x="5601604" y="2847975"/>
                </a:cubicBezTo>
                <a:cubicBezTo>
                  <a:pt x="5610584" y="2843485"/>
                  <a:pt x="5620654" y="2841625"/>
                  <a:pt x="5630179" y="2838450"/>
                </a:cubicBezTo>
                <a:cubicBezTo>
                  <a:pt x="5668558" y="2800071"/>
                  <a:pt x="5707219" y="2757278"/>
                  <a:pt x="5763529" y="2743200"/>
                </a:cubicBezTo>
                <a:cubicBezTo>
                  <a:pt x="5793806" y="2735631"/>
                  <a:pt x="5821357" y="2730566"/>
                  <a:pt x="5849254" y="2714625"/>
                </a:cubicBezTo>
                <a:cubicBezTo>
                  <a:pt x="5879072" y="2697586"/>
                  <a:pt x="5904262" y="2672834"/>
                  <a:pt x="5934979" y="2657475"/>
                </a:cubicBezTo>
                <a:cubicBezTo>
                  <a:pt x="5954029" y="2647950"/>
                  <a:pt x="5973511" y="2639243"/>
                  <a:pt x="5992129" y="2628900"/>
                </a:cubicBezTo>
                <a:cubicBezTo>
                  <a:pt x="6002136" y="2623341"/>
                  <a:pt x="6010182" y="2614359"/>
                  <a:pt x="6020704" y="2609850"/>
                </a:cubicBezTo>
                <a:cubicBezTo>
                  <a:pt x="6032736" y="2604693"/>
                  <a:pt x="6046501" y="2604799"/>
                  <a:pt x="6058804" y="2600325"/>
                </a:cubicBezTo>
                <a:cubicBezTo>
                  <a:pt x="6081528" y="2592062"/>
                  <a:pt x="6103028" y="2580730"/>
                  <a:pt x="6125479" y="2571750"/>
                </a:cubicBezTo>
                <a:cubicBezTo>
                  <a:pt x="6134801" y="2568021"/>
                  <a:pt x="6145074" y="2566715"/>
                  <a:pt x="6154054" y="2562225"/>
                </a:cubicBezTo>
                <a:cubicBezTo>
                  <a:pt x="6164293" y="2557105"/>
                  <a:pt x="6172207" y="2547912"/>
                  <a:pt x="6182629" y="2543175"/>
                </a:cubicBezTo>
                <a:cubicBezTo>
                  <a:pt x="6207325" y="2531950"/>
                  <a:pt x="6233248" y="2523628"/>
                  <a:pt x="6258829" y="2514600"/>
                </a:cubicBezTo>
                <a:cubicBezTo>
                  <a:pt x="6287233" y="2504575"/>
                  <a:pt x="6318726" y="2501522"/>
                  <a:pt x="6344554" y="2486025"/>
                </a:cubicBezTo>
                <a:cubicBezTo>
                  <a:pt x="6360429" y="2476500"/>
                  <a:pt x="6375620" y="2465729"/>
                  <a:pt x="6392179" y="2457450"/>
                </a:cubicBezTo>
                <a:cubicBezTo>
                  <a:pt x="6401159" y="2452960"/>
                  <a:pt x="6411526" y="2451880"/>
                  <a:pt x="6420754" y="2447925"/>
                </a:cubicBezTo>
                <a:cubicBezTo>
                  <a:pt x="6433805" y="2442332"/>
                  <a:pt x="6445803" y="2434468"/>
                  <a:pt x="6458854" y="2428875"/>
                </a:cubicBezTo>
                <a:cubicBezTo>
                  <a:pt x="6468082" y="2424920"/>
                  <a:pt x="6478449" y="2423840"/>
                  <a:pt x="6487429" y="2419350"/>
                </a:cubicBezTo>
                <a:cubicBezTo>
                  <a:pt x="6503988" y="2411071"/>
                  <a:pt x="6518495" y="2399054"/>
                  <a:pt x="6535054" y="2390775"/>
                </a:cubicBezTo>
                <a:cubicBezTo>
                  <a:pt x="6544034" y="2386285"/>
                  <a:pt x="6554649" y="2385740"/>
                  <a:pt x="6563629" y="2381250"/>
                </a:cubicBezTo>
                <a:cubicBezTo>
                  <a:pt x="6573868" y="2376130"/>
                  <a:pt x="6582388" y="2368090"/>
                  <a:pt x="6592204" y="2362200"/>
                </a:cubicBezTo>
                <a:cubicBezTo>
                  <a:pt x="6614154" y="2349030"/>
                  <a:pt x="6636654" y="2336800"/>
                  <a:pt x="6658879" y="2324100"/>
                </a:cubicBezTo>
                <a:cubicBezTo>
                  <a:pt x="6675013" y="2299899"/>
                  <a:pt x="6682058" y="2285285"/>
                  <a:pt x="6706504" y="2266950"/>
                </a:cubicBezTo>
                <a:cubicBezTo>
                  <a:pt x="6721315" y="2255842"/>
                  <a:pt x="6738254" y="2247900"/>
                  <a:pt x="6754129" y="2238375"/>
                </a:cubicBezTo>
                <a:cubicBezTo>
                  <a:pt x="6771237" y="2187050"/>
                  <a:pt x="6752095" y="2230277"/>
                  <a:pt x="6792229" y="2181225"/>
                </a:cubicBezTo>
                <a:cubicBezTo>
                  <a:pt x="6812334" y="2156652"/>
                  <a:pt x="6849379" y="2105025"/>
                  <a:pt x="6849379" y="2105025"/>
                </a:cubicBezTo>
                <a:cubicBezTo>
                  <a:pt x="6852554" y="2085975"/>
                  <a:pt x="6851731" y="2065806"/>
                  <a:pt x="6858904" y="2047875"/>
                </a:cubicBezTo>
                <a:cubicBezTo>
                  <a:pt x="6864800" y="2033135"/>
                  <a:pt x="6880379" y="2023974"/>
                  <a:pt x="6887479" y="2009775"/>
                </a:cubicBezTo>
                <a:cubicBezTo>
                  <a:pt x="6893333" y="1998066"/>
                  <a:pt x="6891847" y="1983707"/>
                  <a:pt x="6897004" y="1971675"/>
                </a:cubicBezTo>
                <a:cubicBezTo>
                  <a:pt x="6901513" y="1961153"/>
                  <a:pt x="6910722" y="1953230"/>
                  <a:pt x="6916054" y="1943100"/>
                </a:cubicBezTo>
                <a:cubicBezTo>
                  <a:pt x="6942507" y="1892840"/>
                  <a:pt x="6966854" y="1841500"/>
                  <a:pt x="6992254" y="1790700"/>
                </a:cubicBezTo>
                <a:cubicBezTo>
                  <a:pt x="6998604" y="1778000"/>
                  <a:pt x="7005537" y="1765575"/>
                  <a:pt x="7011304" y="1752600"/>
                </a:cubicBezTo>
                <a:cubicBezTo>
                  <a:pt x="7024004" y="1724025"/>
                  <a:pt x="7037377" y="1695740"/>
                  <a:pt x="7049404" y="1666875"/>
                </a:cubicBezTo>
                <a:cubicBezTo>
                  <a:pt x="7053266" y="1657607"/>
                  <a:pt x="7054439" y="1647280"/>
                  <a:pt x="7058929" y="1638300"/>
                </a:cubicBezTo>
                <a:cubicBezTo>
                  <a:pt x="7064049" y="1628061"/>
                  <a:pt x="7073330" y="1620186"/>
                  <a:pt x="7077979" y="1609725"/>
                </a:cubicBezTo>
                <a:cubicBezTo>
                  <a:pt x="7086134" y="1591375"/>
                  <a:pt x="7088874" y="1570925"/>
                  <a:pt x="7097029" y="1552575"/>
                </a:cubicBezTo>
                <a:cubicBezTo>
                  <a:pt x="7109729" y="1524000"/>
                  <a:pt x="7121814" y="1495144"/>
                  <a:pt x="7135129" y="1466850"/>
                </a:cubicBezTo>
                <a:cubicBezTo>
                  <a:pt x="7147221" y="1441155"/>
                  <a:pt x="7162416" y="1416909"/>
                  <a:pt x="7173229" y="1390650"/>
                </a:cubicBezTo>
                <a:lnTo>
                  <a:pt x="7211329" y="1276350"/>
                </a:lnTo>
                <a:cubicBezTo>
                  <a:pt x="7217679" y="1257300"/>
                  <a:pt x="7219240" y="1235908"/>
                  <a:pt x="7230379" y="1219200"/>
                </a:cubicBezTo>
                <a:cubicBezTo>
                  <a:pt x="7259892" y="1174931"/>
                  <a:pt x="7256274" y="1185046"/>
                  <a:pt x="7278004" y="1114425"/>
                </a:cubicBezTo>
                <a:cubicBezTo>
                  <a:pt x="7282765" y="1098952"/>
                  <a:pt x="7283602" y="1082506"/>
                  <a:pt x="7287529" y="1066800"/>
                </a:cubicBezTo>
                <a:cubicBezTo>
                  <a:pt x="7289964" y="1057060"/>
                  <a:pt x="7294876" y="1048026"/>
                  <a:pt x="7297054" y="1038225"/>
                </a:cubicBezTo>
                <a:cubicBezTo>
                  <a:pt x="7301244" y="1019372"/>
                  <a:pt x="7301497" y="999707"/>
                  <a:pt x="7306579" y="981075"/>
                </a:cubicBezTo>
                <a:cubicBezTo>
                  <a:pt x="7311078" y="964580"/>
                  <a:pt x="7319279" y="949325"/>
                  <a:pt x="7325629" y="933450"/>
                </a:cubicBezTo>
                <a:cubicBezTo>
                  <a:pt x="7344739" y="818788"/>
                  <a:pt x="7340871" y="866800"/>
                  <a:pt x="7325629" y="676275"/>
                </a:cubicBezTo>
                <a:cubicBezTo>
                  <a:pt x="7325048" y="669009"/>
                  <a:pt x="7311517" y="619475"/>
                  <a:pt x="7306579" y="609600"/>
                </a:cubicBezTo>
                <a:cubicBezTo>
                  <a:pt x="7301459" y="599361"/>
                  <a:pt x="7293879" y="590550"/>
                  <a:pt x="7287529" y="581025"/>
                </a:cubicBezTo>
                <a:cubicBezTo>
                  <a:pt x="7266631" y="497432"/>
                  <a:pt x="7296414" y="580257"/>
                  <a:pt x="7249429" y="523875"/>
                </a:cubicBezTo>
                <a:cubicBezTo>
                  <a:pt x="7240339" y="512967"/>
                  <a:pt x="7239249" y="496863"/>
                  <a:pt x="7230379" y="485775"/>
                </a:cubicBezTo>
                <a:cubicBezTo>
                  <a:pt x="7213549" y="464738"/>
                  <a:pt x="7190476" y="449321"/>
                  <a:pt x="7173229" y="428625"/>
                </a:cubicBezTo>
                <a:cubicBezTo>
                  <a:pt x="7152348" y="403568"/>
                  <a:pt x="7123926" y="365955"/>
                  <a:pt x="7097029" y="342900"/>
                </a:cubicBezTo>
                <a:cubicBezTo>
                  <a:pt x="7071289" y="320837"/>
                  <a:pt x="6985963" y="264466"/>
                  <a:pt x="6973204" y="257175"/>
                </a:cubicBezTo>
                <a:cubicBezTo>
                  <a:pt x="6958359" y="248692"/>
                  <a:pt x="6941454" y="244475"/>
                  <a:pt x="6925579" y="238125"/>
                </a:cubicBezTo>
                <a:cubicBezTo>
                  <a:pt x="6801133" y="134420"/>
                  <a:pt x="6942692" y="244993"/>
                  <a:pt x="6792229" y="152400"/>
                </a:cubicBezTo>
                <a:cubicBezTo>
                  <a:pt x="6774915" y="141745"/>
                  <a:pt x="6761520" y="125577"/>
                  <a:pt x="6744604" y="114300"/>
                </a:cubicBezTo>
                <a:cubicBezTo>
                  <a:pt x="6732790" y="106424"/>
                  <a:pt x="6719687" y="100523"/>
                  <a:pt x="6706504" y="95250"/>
                </a:cubicBezTo>
                <a:cubicBezTo>
                  <a:pt x="6639284" y="68362"/>
                  <a:pt x="6596500" y="64816"/>
                  <a:pt x="6516004" y="57150"/>
                </a:cubicBezTo>
                <a:lnTo>
                  <a:pt x="6315979" y="38100"/>
                </a:lnTo>
                <a:cubicBezTo>
                  <a:pt x="6204019" y="-6684"/>
                  <a:pt x="6283039" y="18868"/>
                  <a:pt x="6058804" y="9525"/>
                </a:cubicBezTo>
                <a:lnTo>
                  <a:pt x="5811154" y="0"/>
                </a:lnTo>
                <a:lnTo>
                  <a:pt x="5487304" y="9525"/>
                </a:lnTo>
                <a:cubicBezTo>
                  <a:pt x="5433112" y="11496"/>
                  <a:pt x="5179850" y="24160"/>
                  <a:pt x="5115829" y="28575"/>
                </a:cubicBezTo>
                <a:cubicBezTo>
                  <a:pt x="5080843" y="30988"/>
                  <a:pt x="5046059" y="35978"/>
                  <a:pt x="5011054" y="38100"/>
                </a:cubicBezTo>
                <a:cubicBezTo>
                  <a:pt x="4941260" y="42330"/>
                  <a:pt x="4871343" y="44218"/>
                  <a:pt x="4801504" y="47625"/>
                </a:cubicBezTo>
                <a:lnTo>
                  <a:pt x="4620529" y="57150"/>
                </a:lnTo>
                <a:cubicBezTo>
                  <a:pt x="4363356" y="85725"/>
                  <a:pt x="4769366" y="41888"/>
                  <a:pt x="4391929" y="76200"/>
                </a:cubicBezTo>
                <a:cubicBezTo>
                  <a:pt x="4369571" y="78233"/>
                  <a:pt x="4347648" y="84125"/>
                  <a:pt x="4325254" y="85725"/>
                </a:cubicBezTo>
                <a:cubicBezTo>
                  <a:pt x="4104629" y="101484"/>
                  <a:pt x="3707563" y="102211"/>
                  <a:pt x="3553729" y="104775"/>
                </a:cubicBezTo>
                <a:lnTo>
                  <a:pt x="3067954" y="95250"/>
                </a:lnTo>
                <a:cubicBezTo>
                  <a:pt x="3042371" y="94383"/>
                  <a:pt x="3017352" y="85725"/>
                  <a:pt x="2991754" y="85725"/>
                </a:cubicBezTo>
                <a:cubicBezTo>
                  <a:pt x="2912316" y="85725"/>
                  <a:pt x="2833004" y="92075"/>
                  <a:pt x="2753629" y="95250"/>
                </a:cubicBezTo>
                <a:cubicBezTo>
                  <a:pt x="2296737" y="82196"/>
                  <a:pt x="2334144" y="78501"/>
                  <a:pt x="1753504" y="95250"/>
                </a:cubicBezTo>
                <a:cubicBezTo>
                  <a:pt x="1645412" y="98368"/>
                  <a:pt x="1537596" y="107823"/>
                  <a:pt x="1429654" y="114300"/>
                </a:cubicBezTo>
                <a:cubicBezTo>
                  <a:pt x="1378846" y="117348"/>
                  <a:pt x="1327842" y="118204"/>
                  <a:pt x="1277254" y="123825"/>
                </a:cubicBezTo>
                <a:cubicBezTo>
                  <a:pt x="1248679" y="127000"/>
                  <a:pt x="1219991" y="129284"/>
                  <a:pt x="1191529" y="133350"/>
                </a:cubicBezTo>
                <a:cubicBezTo>
                  <a:pt x="1153292" y="138812"/>
                  <a:pt x="1115600" y="147973"/>
                  <a:pt x="1077229" y="152400"/>
                </a:cubicBezTo>
                <a:cubicBezTo>
                  <a:pt x="1032959" y="157508"/>
                  <a:pt x="988259" y="157890"/>
                  <a:pt x="943879" y="161925"/>
                </a:cubicBezTo>
                <a:cubicBezTo>
                  <a:pt x="918386" y="164243"/>
                  <a:pt x="893079" y="168275"/>
                  <a:pt x="867679" y="171450"/>
                </a:cubicBezTo>
                <a:cubicBezTo>
                  <a:pt x="858154" y="174625"/>
                  <a:pt x="848949" y="179006"/>
                  <a:pt x="839104" y="180975"/>
                </a:cubicBezTo>
                <a:cubicBezTo>
                  <a:pt x="801229" y="188550"/>
                  <a:pt x="761447" y="187811"/>
                  <a:pt x="724804" y="200025"/>
                </a:cubicBezTo>
                <a:cubicBezTo>
                  <a:pt x="715279" y="203200"/>
                  <a:pt x="705457" y="205595"/>
                  <a:pt x="696229" y="209550"/>
                </a:cubicBezTo>
                <a:cubicBezTo>
                  <a:pt x="683178" y="215143"/>
                  <a:pt x="671782" y="224699"/>
                  <a:pt x="658129" y="228600"/>
                </a:cubicBezTo>
                <a:cubicBezTo>
                  <a:pt x="604813" y="243833"/>
                  <a:pt x="549997" y="253252"/>
                  <a:pt x="496204" y="266700"/>
                </a:cubicBezTo>
                <a:cubicBezTo>
                  <a:pt x="486464" y="269135"/>
                  <a:pt x="477154" y="273050"/>
                  <a:pt x="467629" y="276225"/>
                </a:cubicBezTo>
                <a:cubicBezTo>
                  <a:pt x="458104" y="285750"/>
                  <a:pt x="449402" y="296176"/>
                  <a:pt x="439054" y="304800"/>
                </a:cubicBezTo>
                <a:cubicBezTo>
                  <a:pt x="430260" y="312129"/>
                  <a:pt x="418918" y="316115"/>
                  <a:pt x="410479" y="323850"/>
                </a:cubicBezTo>
                <a:cubicBezTo>
                  <a:pt x="358354" y="371631"/>
                  <a:pt x="319247" y="412574"/>
                  <a:pt x="277129" y="466725"/>
                </a:cubicBezTo>
                <a:cubicBezTo>
                  <a:pt x="270101" y="475761"/>
                  <a:pt x="264429" y="485775"/>
                  <a:pt x="258079" y="495300"/>
                </a:cubicBezTo>
                <a:cubicBezTo>
                  <a:pt x="254904" y="508000"/>
                  <a:pt x="256061" y="522676"/>
                  <a:pt x="248554" y="533400"/>
                </a:cubicBezTo>
                <a:cubicBezTo>
                  <a:pt x="233104" y="555471"/>
                  <a:pt x="191404" y="590550"/>
                  <a:pt x="191404" y="590550"/>
                </a:cubicBezTo>
                <a:cubicBezTo>
                  <a:pt x="171511" y="650228"/>
                  <a:pt x="195142" y="587690"/>
                  <a:pt x="162829" y="647700"/>
                </a:cubicBezTo>
                <a:cubicBezTo>
                  <a:pt x="81819" y="798147"/>
                  <a:pt x="149823" y="691022"/>
                  <a:pt x="77104" y="800100"/>
                </a:cubicBezTo>
                <a:cubicBezTo>
                  <a:pt x="70557" y="832836"/>
                  <a:pt x="67022" y="854438"/>
                  <a:pt x="58054" y="885825"/>
                </a:cubicBezTo>
                <a:cubicBezTo>
                  <a:pt x="44768" y="932325"/>
                  <a:pt x="39181" y="922687"/>
                  <a:pt x="29479" y="990600"/>
                </a:cubicBezTo>
                <a:cubicBezTo>
                  <a:pt x="18103" y="1070234"/>
                  <a:pt x="25399" y="1035495"/>
                  <a:pt x="10429" y="1095375"/>
                </a:cubicBezTo>
                <a:cubicBezTo>
                  <a:pt x="-3819" y="1223606"/>
                  <a:pt x="-3131" y="1173522"/>
                  <a:pt x="10429" y="1343025"/>
                </a:cubicBezTo>
                <a:cubicBezTo>
                  <a:pt x="10932" y="1349313"/>
                  <a:pt x="26689" y="1474740"/>
                  <a:pt x="29479" y="1485900"/>
                </a:cubicBezTo>
                <a:cubicBezTo>
                  <a:pt x="36784" y="1515121"/>
                  <a:pt x="50749" y="1542404"/>
                  <a:pt x="58054" y="1571625"/>
                </a:cubicBezTo>
                <a:cubicBezTo>
                  <a:pt x="61229" y="1584325"/>
                  <a:pt x="63439" y="1597306"/>
                  <a:pt x="67579" y="1609725"/>
                </a:cubicBezTo>
                <a:cubicBezTo>
                  <a:pt x="93644" y="1687920"/>
                  <a:pt x="88571" y="1636542"/>
                  <a:pt x="115204" y="1743075"/>
                </a:cubicBezTo>
                <a:cubicBezTo>
                  <a:pt x="118379" y="1755775"/>
                  <a:pt x="121889" y="1768396"/>
                  <a:pt x="124729" y="1781175"/>
                </a:cubicBezTo>
                <a:cubicBezTo>
                  <a:pt x="134550" y="1825369"/>
                  <a:pt x="132164" y="1826248"/>
                  <a:pt x="143779" y="1866900"/>
                </a:cubicBezTo>
                <a:cubicBezTo>
                  <a:pt x="146537" y="1876554"/>
                  <a:pt x="150662" y="1885789"/>
                  <a:pt x="153304" y="1895475"/>
                </a:cubicBezTo>
                <a:cubicBezTo>
                  <a:pt x="160193" y="1920734"/>
                  <a:pt x="166004" y="1946275"/>
                  <a:pt x="172354" y="1971675"/>
                </a:cubicBezTo>
                <a:cubicBezTo>
                  <a:pt x="202131" y="2090782"/>
                  <a:pt x="164075" y="1942697"/>
                  <a:pt x="191404" y="2038350"/>
                </a:cubicBezTo>
                <a:cubicBezTo>
                  <a:pt x="195000" y="2050937"/>
                  <a:pt x="195772" y="2064418"/>
                  <a:pt x="200929" y="2076450"/>
                </a:cubicBezTo>
                <a:cubicBezTo>
                  <a:pt x="205438" y="2086972"/>
                  <a:pt x="214859" y="2094786"/>
                  <a:pt x="219979" y="2105025"/>
                </a:cubicBezTo>
                <a:cubicBezTo>
                  <a:pt x="232551" y="2130168"/>
                  <a:pt x="230878" y="2154054"/>
                  <a:pt x="239029" y="2181225"/>
                </a:cubicBezTo>
                <a:cubicBezTo>
                  <a:pt x="251724" y="2223542"/>
                  <a:pt x="278505" y="2266167"/>
                  <a:pt x="296179" y="2305050"/>
                </a:cubicBezTo>
                <a:cubicBezTo>
                  <a:pt x="319154" y="2355594"/>
                  <a:pt x="286275" y="2314196"/>
                  <a:pt x="334279" y="2362200"/>
                </a:cubicBezTo>
                <a:cubicBezTo>
                  <a:pt x="348439" y="2404679"/>
                  <a:pt x="340888" y="2388914"/>
                  <a:pt x="372379" y="2438400"/>
                </a:cubicBezTo>
                <a:cubicBezTo>
                  <a:pt x="384671" y="2457716"/>
                  <a:pt x="391429" y="2482850"/>
                  <a:pt x="410479" y="2495550"/>
                </a:cubicBezTo>
                <a:cubicBezTo>
                  <a:pt x="433094" y="2510627"/>
                  <a:pt x="456479" y="2525453"/>
                  <a:pt x="477154" y="2543175"/>
                </a:cubicBezTo>
                <a:cubicBezTo>
                  <a:pt x="487381" y="2551941"/>
                  <a:pt x="493954" y="2565208"/>
                  <a:pt x="505729" y="2571750"/>
                </a:cubicBezTo>
                <a:cubicBezTo>
                  <a:pt x="523282" y="2581502"/>
                  <a:pt x="562879" y="2590800"/>
                  <a:pt x="562879" y="2590800"/>
                </a:cubicBezTo>
                <a:cubicBezTo>
                  <a:pt x="649339" y="2655645"/>
                  <a:pt x="549303" y="2589179"/>
                  <a:pt x="648604" y="2628900"/>
                </a:cubicBezTo>
                <a:cubicBezTo>
                  <a:pt x="665793" y="2635776"/>
                  <a:pt x="679375" y="2649814"/>
                  <a:pt x="696229" y="2657475"/>
                </a:cubicBezTo>
                <a:cubicBezTo>
                  <a:pt x="714510" y="2665784"/>
                  <a:pt x="734329" y="2670175"/>
                  <a:pt x="753379" y="2676525"/>
                </a:cubicBezTo>
                <a:cubicBezTo>
                  <a:pt x="762904" y="2679700"/>
                  <a:pt x="772214" y="2683615"/>
                  <a:pt x="781954" y="2686050"/>
                </a:cubicBezTo>
                <a:cubicBezTo>
                  <a:pt x="807354" y="2692400"/>
                  <a:pt x="833316" y="2696821"/>
                  <a:pt x="858154" y="2705100"/>
                </a:cubicBezTo>
                <a:cubicBezTo>
                  <a:pt x="925167" y="2727438"/>
                  <a:pt x="842439" y="2698365"/>
                  <a:pt x="924829" y="2733675"/>
                </a:cubicBezTo>
                <a:cubicBezTo>
                  <a:pt x="934057" y="2737630"/>
                  <a:pt x="944424" y="2738710"/>
                  <a:pt x="953404" y="2743200"/>
                </a:cubicBezTo>
                <a:cubicBezTo>
                  <a:pt x="963643" y="2748320"/>
                  <a:pt x="971740" y="2757130"/>
                  <a:pt x="981979" y="2762250"/>
                </a:cubicBezTo>
                <a:cubicBezTo>
                  <a:pt x="1005006" y="2773764"/>
                  <a:pt x="1024239" y="2772145"/>
                  <a:pt x="1048654" y="2781300"/>
                </a:cubicBezTo>
                <a:cubicBezTo>
                  <a:pt x="1061949" y="2786286"/>
                  <a:pt x="1073779" y="2794583"/>
                  <a:pt x="1086754" y="2800350"/>
                </a:cubicBezTo>
                <a:cubicBezTo>
                  <a:pt x="1102378" y="2807294"/>
                  <a:pt x="1118311" y="2813557"/>
                  <a:pt x="1134379" y="2819400"/>
                </a:cubicBezTo>
                <a:cubicBezTo>
                  <a:pt x="1153250" y="2826262"/>
                  <a:pt x="1174821" y="2827311"/>
                  <a:pt x="1191529" y="2838450"/>
                </a:cubicBezTo>
                <a:cubicBezTo>
                  <a:pt x="1273421" y="2893045"/>
                  <a:pt x="1169809" y="2827590"/>
                  <a:pt x="1248679" y="2867025"/>
                </a:cubicBezTo>
                <a:cubicBezTo>
                  <a:pt x="1258918" y="2872145"/>
                  <a:pt x="1266766" y="2881487"/>
                  <a:pt x="1277254" y="2886075"/>
                </a:cubicBezTo>
                <a:cubicBezTo>
                  <a:pt x="1317769" y="2903800"/>
                  <a:pt x="1359126" y="2919716"/>
                  <a:pt x="1401079" y="2933700"/>
                </a:cubicBezTo>
                <a:cubicBezTo>
                  <a:pt x="1420129" y="2940050"/>
                  <a:pt x="1441521" y="2941611"/>
                  <a:pt x="1458229" y="2952750"/>
                </a:cubicBezTo>
                <a:cubicBezTo>
                  <a:pt x="1520851" y="2994498"/>
                  <a:pt x="1453409" y="2953157"/>
                  <a:pt x="1515379" y="2981325"/>
                </a:cubicBezTo>
                <a:cubicBezTo>
                  <a:pt x="1541232" y="2993076"/>
                  <a:pt x="1565320" y="3008612"/>
                  <a:pt x="1591579" y="3019425"/>
                </a:cubicBezTo>
                <a:cubicBezTo>
                  <a:pt x="1619431" y="3030893"/>
                  <a:pt x="1650363" y="3034530"/>
                  <a:pt x="1677304" y="3048000"/>
                </a:cubicBezTo>
                <a:cubicBezTo>
                  <a:pt x="1690004" y="3054350"/>
                  <a:pt x="1702429" y="3061283"/>
                  <a:pt x="1715404" y="3067050"/>
                </a:cubicBezTo>
                <a:cubicBezTo>
                  <a:pt x="1731028" y="3073994"/>
                  <a:pt x="1747736" y="3078454"/>
                  <a:pt x="1763029" y="3086100"/>
                </a:cubicBezTo>
                <a:cubicBezTo>
                  <a:pt x="1773268" y="3091220"/>
                  <a:pt x="1780744" y="3101530"/>
                  <a:pt x="1791604" y="3105150"/>
                </a:cubicBezTo>
                <a:cubicBezTo>
                  <a:pt x="1809926" y="3111257"/>
                  <a:pt x="1829753" y="3111220"/>
                  <a:pt x="1848754" y="3114675"/>
                </a:cubicBezTo>
                <a:cubicBezTo>
                  <a:pt x="1864682" y="3117571"/>
                  <a:pt x="1880906" y="3119439"/>
                  <a:pt x="1896379" y="3124200"/>
                </a:cubicBezTo>
                <a:cubicBezTo>
                  <a:pt x="1922307" y="3132178"/>
                  <a:pt x="1946554" y="3145121"/>
                  <a:pt x="1972579" y="3152775"/>
                </a:cubicBezTo>
                <a:cubicBezTo>
                  <a:pt x="2000662" y="3161035"/>
                  <a:pt x="2029782" y="3165243"/>
                  <a:pt x="2058304" y="3171825"/>
                </a:cubicBezTo>
                <a:cubicBezTo>
                  <a:pt x="2071060" y="3174769"/>
                  <a:pt x="2083704" y="3178175"/>
                  <a:pt x="2096404" y="3181350"/>
                </a:cubicBezTo>
                <a:cubicBezTo>
                  <a:pt x="2105929" y="3187700"/>
                  <a:pt x="2114260" y="3196380"/>
                  <a:pt x="2124979" y="3200400"/>
                </a:cubicBezTo>
                <a:cubicBezTo>
                  <a:pt x="2140138" y="3206084"/>
                  <a:pt x="2156563" y="3207738"/>
                  <a:pt x="2172604" y="3209925"/>
                </a:cubicBezTo>
                <a:cubicBezTo>
                  <a:pt x="2226453" y="3217268"/>
                  <a:pt x="2280470" y="3223383"/>
                  <a:pt x="2334529" y="3228975"/>
                </a:cubicBezTo>
                <a:cubicBezTo>
                  <a:pt x="2418488" y="3237660"/>
                  <a:pt x="2518594" y="3242860"/>
                  <a:pt x="2601229" y="3248025"/>
                </a:cubicBezTo>
                <a:lnTo>
                  <a:pt x="3087004" y="3238500"/>
                </a:lnTo>
                <a:cubicBezTo>
                  <a:pt x="3106305" y="3237823"/>
                  <a:pt x="3124903" y="3230515"/>
                  <a:pt x="3144154" y="3228975"/>
                </a:cubicBezTo>
                <a:cubicBezTo>
                  <a:pt x="3204370" y="3224158"/>
                  <a:pt x="3264804" y="3222625"/>
                  <a:pt x="3325129" y="3219450"/>
                </a:cubicBezTo>
                <a:cubicBezTo>
                  <a:pt x="3410675" y="3198063"/>
                  <a:pt x="3346009" y="3211835"/>
                  <a:pt x="3506104" y="3200400"/>
                </a:cubicBezTo>
                <a:lnTo>
                  <a:pt x="3629929" y="3190875"/>
                </a:lnTo>
                <a:cubicBezTo>
                  <a:pt x="3658562" y="3188272"/>
                  <a:pt x="3687021" y="3183953"/>
                  <a:pt x="3715654" y="3181350"/>
                </a:cubicBezTo>
                <a:cubicBezTo>
                  <a:pt x="3756881" y="3177602"/>
                  <a:pt x="3798288" y="3175944"/>
                  <a:pt x="3839479" y="3171825"/>
                </a:cubicBezTo>
                <a:cubicBezTo>
                  <a:pt x="3861818" y="3169591"/>
                  <a:pt x="3883788" y="3164245"/>
                  <a:pt x="3906154" y="3162300"/>
                </a:cubicBezTo>
                <a:cubicBezTo>
                  <a:pt x="3956862" y="3157891"/>
                  <a:pt x="4007754" y="3155950"/>
                  <a:pt x="4058554" y="3152775"/>
                </a:cubicBezTo>
                <a:cubicBezTo>
                  <a:pt x="4080779" y="3149600"/>
                  <a:pt x="4102916" y="3145729"/>
                  <a:pt x="4125229" y="3143250"/>
                </a:cubicBezTo>
                <a:cubicBezTo>
                  <a:pt x="4188655" y="3136203"/>
                  <a:pt x="4252781" y="3134691"/>
                  <a:pt x="4315729" y="3124200"/>
                </a:cubicBezTo>
                <a:cubicBezTo>
                  <a:pt x="4398128" y="3110467"/>
                  <a:pt x="4353715" y="3117070"/>
                  <a:pt x="4449079" y="3105150"/>
                </a:cubicBezTo>
                <a:cubicBezTo>
                  <a:pt x="4500155" y="3088125"/>
                  <a:pt x="4481347" y="3092176"/>
                  <a:pt x="4563379" y="3086100"/>
                </a:cubicBezTo>
                <a:cubicBezTo>
                  <a:pt x="4620461" y="3081872"/>
                  <a:pt x="4677679" y="3079750"/>
                  <a:pt x="4734829" y="3076575"/>
                </a:cubicBezTo>
                <a:cubicBezTo>
                  <a:pt x="4795949" y="3064351"/>
                  <a:pt x="4778242" y="3066977"/>
                  <a:pt x="4849129" y="3057525"/>
                </a:cubicBezTo>
                <a:cubicBezTo>
                  <a:pt x="4874502" y="3054142"/>
                  <a:pt x="4899788" y="3049703"/>
                  <a:pt x="4925329" y="3048000"/>
                </a:cubicBezTo>
                <a:cubicBezTo>
                  <a:pt x="4995096" y="3043349"/>
                  <a:pt x="5065029" y="3041650"/>
                  <a:pt x="5134879" y="3038475"/>
                </a:cubicBezTo>
                <a:cubicBezTo>
                  <a:pt x="5157104" y="3035300"/>
                  <a:pt x="5179227" y="3031300"/>
                  <a:pt x="5201554" y="3028950"/>
                </a:cubicBezTo>
                <a:cubicBezTo>
                  <a:pt x="5239576" y="3024948"/>
                  <a:pt x="5277957" y="3024478"/>
                  <a:pt x="5315854" y="3019425"/>
                </a:cubicBezTo>
                <a:cubicBezTo>
                  <a:pt x="5325806" y="3018098"/>
                  <a:pt x="5334506" y="3011427"/>
                  <a:pt x="5344429" y="3009900"/>
                </a:cubicBezTo>
                <a:cubicBezTo>
                  <a:pt x="5375966" y="3005048"/>
                  <a:pt x="5407929" y="3003550"/>
                  <a:pt x="5439679" y="3000375"/>
                </a:cubicBezTo>
                <a:cubicBezTo>
                  <a:pt x="5467973" y="2990944"/>
                  <a:pt x="5502763" y="2984916"/>
                  <a:pt x="5525404" y="2962275"/>
                </a:cubicBezTo>
                <a:cubicBezTo>
                  <a:pt x="5533499" y="2954180"/>
                  <a:pt x="5538104" y="2943225"/>
                  <a:pt x="5544454" y="2933700"/>
                </a:cubicBezTo>
                <a:cubicBezTo>
                  <a:pt x="5554749" y="2892520"/>
                  <a:pt x="5540888" y="2895600"/>
                  <a:pt x="5563504" y="2895600"/>
                </a:cubicBezTo>
              </a:path>
            </a:pathLst>
          </a:custGeom>
          <a:noFill/>
          <a:ln w="571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9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376865"/>
            <a:ext cx="8153400" cy="546735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REGION</a:t>
            </a:r>
            <a:r>
              <a:rPr lang="en-US" sz="2400" b="1" dirty="0">
                <a:solidFill>
                  <a:schemeClr val="accent3">
                    <a:lumMod val="50000"/>
                  </a:schemeClr>
                </a:solidFill>
                <a:latin typeface="Script MT Bold" pitchFamily="66" charset="0"/>
              </a:rPr>
              <a:t> indicated by the bracket (advance slide for answer)</a:t>
            </a:r>
          </a:p>
        </p:txBody>
      </p:sp>
      <p:sp>
        <p:nvSpPr>
          <p:cNvPr id="15" name="Rectangle 14"/>
          <p:cNvSpPr/>
          <p:nvPr/>
        </p:nvSpPr>
        <p:spPr>
          <a:xfrm>
            <a:off x="361950" y="5820496"/>
            <a:ext cx="306705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rPr>
              <a:t>epicardium</a:t>
            </a:r>
            <a:endParaRPr lang="en-US" sz="3600" b="1" dirty="0">
              <a:ln w="11430"/>
              <a:effectLst>
                <a:outerShdw blurRad="50800" dist="39000" dir="5460000" algn="tl">
                  <a:srgbClr val="000000">
                    <a:alpha val="38000"/>
                  </a:srgbClr>
                </a:outerShdw>
              </a:effectLst>
            </a:endParaRPr>
          </a:p>
        </p:txBody>
      </p:sp>
      <p:sp>
        <p:nvSpPr>
          <p:cNvPr id="7" name="Left Brace 6"/>
          <p:cNvSpPr/>
          <p:nvPr/>
        </p:nvSpPr>
        <p:spPr>
          <a:xfrm>
            <a:off x="2937932" y="1106311"/>
            <a:ext cx="392290" cy="1840089"/>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028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82928" y="2066605"/>
            <a:ext cx="5720687" cy="3628743"/>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structure</a:t>
            </a:r>
            <a:r>
              <a:rPr lang="en-US" sz="2400" b="1" dirty="0">
                <a:solidFill>
                  <a:schemeClr val="accent3">
                    <a:lumMod val="50000"/>
                  </a:schemeClr>
                </a:solidFill>
                <a:latin typeface="Script MT Bold" pitchFamily="66" charset="0"/>
              </a:rPr>
              <a:t> indicated by the arrows (advance slide for answer)</a:t>
            </a:r>
          </a:p>
        </p:txBody>
      </p:sp>
      <p:sp>
        <p:nvSpPr>
          <p:cNvPr id="15" name="Rectangle 14"/>
          <p:cNvSpPr/>
          <p:nvPr/>
        </p:nvSpPr>
        <p:spPr>
          <a:xfrm>
            <a:off x="6257643" y="2474977"/>
            <a:ext cx="27368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Semilunar valve</a:t>
            </a:r>
          </a:p>
        </p:txBody>
      </p:sp>
      <p:cxnSp>
        <p:nvCxnSpPr>
          <p:cNvPr id="7" name="Straight Arrow Connector 6"/>
          <p:cNvCxnSpPr/>
          <p:nvPr/>
        </p:nvCxnSpPr>
        <p:spPr>
          <a:xfrm>
            <a:off x="4917668" y="5296776"/>
            <a:ext cx="729182" cy="9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86716" y="4045852"/>
            <a:ext cx="569357" cy="79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06150" y="1811652"/>
            <a:ext cx="10942" cy="663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743075"/>
            <a:ext cx="8572500" cy="337185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CELLS</a:t>
            </a:r>
            <a:r>
              <a:rPr lang="en-US" sz="2400" b="1" dirty="0">
                <a:solidFill>
                  <a:schemeClr val="accent3">
                    <a:lumMod val="50000"/>
                  </a:schemeClr>
                </a:solidFill>
                <a:latin typeface="Script MT Bold" pitchFamily="66" charset="0"/>
              </a:rPr>
              <a:t> indicated by the arrows (advance slide for answer)</a:t>
            </a:r>
          </a:p>
        </p:txBody>
      </p:sp>
      <p:sp>
        <p:nvSpPr>
          <p:cNvPr id="15" name="Rectangle 14"/>
          <p:cNvSpPr/>
          <p:nvPr/>
        </p:nvSpPr>
        <p:spPr>
          <a:xfrm>
            <a:off x="1371600" y="4995979"/>
            <a:ext cx="28892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Endothelial cells</a:t>
            </a:r>
          </a:p>
        </p:txBody>
      </p:sp>
      <p:cxnSp>
        <p:nvCxnSpPr>
          <p:cNvPr id="7" name="Straight Arrow Connector 6"/>
          <p:cNvCxnSpPr/>
          <p:nvPr/>
        </p:nvCxnSpPr>
        <p:spPr>
          <a:xfrm flipV="1">
            <a:off x="804333" y="45720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32552" y="4386365"/>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35357" y="4536141"/>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531" y="1238956"/>
            <a:ext cx="5791200" cy="514350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a:t>
            </a:r>
            <a:r>
              <a:rPr lang="en-US" sz="2400" b="1" dirty="0">
                <a:solidFill>
                  <a:schemeClr val="accent3">
                    <a:lumMod val="50000"/>
                  </a:schemeClr>
                </a:solidFill>
              </a:rPr>
              <a:t>TISSUE</a:t>
            </a:r>
            <a:r>
              <a:rPr lang="en-US" sz="2400" b="1" dirty="0">
                <a:solidFill>
                  <a:schemeClr val="accent3">
                    <a:lumMod val="50000"/>
                  </a:schemeClr>
                </a:solidFill>
                <a:latin typeface="Script MT Bold" pitchFamily="66" charset="0"/>
              </a:rPr>
              <a:t> on this slide (advance slide for answer)</a:t>
            </a:r>
          </a:p>
        </p:txBody>
      </p:sp>
      <p:sp>
        <p:nvSpPr>
          <p:cNvPr id="15" name="Rectangle 14"/>
          <p:cNvSpPr/>
          <p:nvPr/>
        </p:nvSpPr>
        <p:spPr>
          <a:xfrm>
            <a:off x="584906" y="1469999"/>
            <a:ext cx="288925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Cardiac muscle</a:t>
            </a:r>
          </a:p>
        </p:txBody>
      </p:sp>
    </p:spTree>
    <p:extLst>
      <p:ext uri="{BB962C8B-B14F-4D97-AF65-F5344CB8AC3E}">
        <p14:creationId xmlns:p14="http://schemas.microsoft.com/office/powerpoint/2010/main" val="18500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 y="928390"/>
            <a:ext cx="7324725" cy="54959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457200"/>
            <a:ext cx="90678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a:t>
            </a:r>
            <a:r>
              <a:rPr lang="en-US" sz="2400" b="1" dirty="0">
                <a:solidFill>
                  <a:schemeClr val="accent3">
                    <a:lumMod val="50000"/>
                  </a:schemeClr>
                </a:solidFill>
                <a:latin typeface="Times New Roman" pitchFamily="18" charset="0"/>
                <a:cs typeface="Times New Roman" pitchFamily="18" charset="0"/>
              </a:rPr>
              <a:t>TISSUES</a:t>
            </a:r>
            <a:r>
              <a:rPr lang="en-US" sz="2400" b="1" dirty="0">
                <a:solidFill>
                  <a:schemeClr val="accent3">
                    <a:lumMod val="50000"/>
                  </a:schemeClr>
                </a:solidFill>
                <a:latin typeface="Script MT Bold" pitchFamily="66" charset="0"/>
              </a:rPr>
              <a:t>. (advance slide for answers)</a:t>
            </a:r>
          </a:p>
        </p:txBody>
      </p:sp>
      <p:sp>
        <p:nvSpPr>
          <p:cNvPr id="5" name="Freeform 4"/>
          <p:cNvSpPr/>
          <p:nvPr/>
        </p:nvSpPr>
        <p:spPr>
          <a:xfrm>
            <a:off x="762000" y="2705100"/>
            <a:ext cx="5534025" cy="3790950"/>
          </a:xfrm>
          <a:custGeom>
            <a:avLst/>
            <a:gdLst>
              <a:gd name="connsiteX0" fmla="*/ 2257425 w 5534025"/>
              <a:gd name="connsiteY0" fmla="*/ 371475 h 3790950"/>
              <a:gd name="connsiteX1" fmla="*/ 2133600 w 5534025"/>
              <a:gd name="connsiteY1" fmla="*/ 314325 h 3790950"/>
              <a:gd name="connsiteX2" fmla="*/ 2105025 w 5534025"/>
              <a:gd name="connsiteY2" fmla="*/ 295275 h 3790950"/>
              <a:gd name="connsiteX3" fmla="*/ 2019300 w 5534025"/>
              <a:gd name="connsiteY3" fmla="*/ 257175 h 3790950"/>
              <a:gd name="connsiteX4" fmla="*/ 1990725 w 5534025"/>
              <a:gd name="connsiteY4" fmla="*/ 238125 h 3790950"/>
              <a:gd name="connsiteX5" fmla="*/ 1952625 w 5534025"/>
              <a:gd name="connsiteY5" fmla="*/ 228600 h 3790950"/>
              <a:gd name="connsiteX6" fmla="*/ 1914525 w 5534025"/>
              <a:gd name="connsiteY6" fmla="*/ 209550 h 3790950"/>
              <a:gd name="connsiteX7" fmla="*/ 1857375 w 5534025"/>
              <a:gd name="connsiteY7" fmla="*/ 171450 h 3790950"/>
              <a:gd name="connsiteX8" fmla="*/ 1762125 w 5534025"/>
              <a:gd name="connsiteY8" fmla="*/ 152400 h 3790950"/>
              <a:gd name="connsiteX9" fmla="*/ 1695450 w 5534025"/>
              <a:gd name="connsiteY9" fmla="*/ 133350 h 3790950"/>
              <a:gd name="connsiteX10" fmla="*/ 1581150 w 5534025"/>
              <a:gd name="connsiteY10" fmla="*/ 114300 h 3790950"/>
              <a:gd name="connsiteX11" fmla="*/ 1495425 w 5534025"/>
              <a:gd name="connsiteY11" fmla="*/ 95250 h 3790950"/>
              <a:gd name="connsiteX12" fmla="*/ 1447800 w 5534025"/>
              <a:gd name="connsiteY12" fmla="*/ 85725 h 3790950"/>
              <a:gd name="connsiteX13" fmla="*/ 1333500 w 5534025"/>
              <a:gd name="connsiteY13" fmla="*/ 66675 h 3790950"/>
              <a:gd name="connsiteX14" fmla="*/ 1285875 w 5534025"/>
              <a:gd name="connsiteY14" fmla="*/ 57150 h 3790950"/>
              <a:gd name="connsiteX15" fmla="*/ 1190625 w 5534025"/>
              <a:gd name="connsiteY15" fmla="*/ 28575 h 3790950"/>
              <a:gd name="connsiteX16" fmla="*/ 676275 w 5534025"/>
              <a:gd name="connsiteY16" fmla="*/ 0 h 3790950"/>
              <a:gd name="connsiteX17" fmla="*/ 371475 w 5534025"/>
              <a:gd name="connsiteY17" fmla="*/ 19050 h 3790950"/>
              <a:gd name="connsiteX18" fmla="*/ 266700 w 5534025"/>
              <a:gd name="connsiteY18" fmla="*/ 47625 h 3790950"/>
              <a:gd name="connsiteX19" fmla="*/ 200025 w 5534025"/>
              <a:gd name="connsiteY19" fmla="*/ 76200 h 3790950"/>
              <a:gd name="connsiteX20" fmla="*/ 180975 w 5534025"/>
              <a:gd name="connsiteY20" fmla="*/ 104775 h 3790950"/>
              <a:gd name="connsiteX21" fmla="*/ 142875 w 5534025"/>
              <a:gd name="connsiteY21" fmla="*/ 123825 h 3790950"/>
              <a:gd name="connsiteX22" fmla="*/ 114300 w 5534025"/>
              <a:gd name="connsiteY22" fmla="*/ 152400 h 3790950"/>
              <a:gd name="connsiteX23" fmla="*/ 104775 w 5534025"/>
              <a:gd name="connsiteY23" fmla="*/ 180975 h 3790950"/>
              <a:gd name="connsiteX24" fmla="*/ 66675 w 5534025"/>
              <a:gd name="connsiteY24" fmla="*/ 257175 h 3790950"/>
              <a:gd name="connsiteX25" fmla="*/ 47625 w 5534025"/>
              <a:gd name="connsiteY25" fmla="*/ 333375 h 3790950"/>
              <a:gd name="connsiteX26" fmla="*/ 38100 w 5534025"/>
              <a:gd name="connsiteY26" fmla="*/ 361950 h 3790950"/>
              <a:gd name="connsiteX27" fmla="*/ 28575 w 5534025"/>
              <a:gd name="connsiteY27" fmla="*/ 409575 h 3790950"/>
              <a:gd name="connsiteX28" fmla="*/ 19050 w 5534025"/>
              <a:gd name="connsiteY28" fmla="*/ 447675 h 3790950"/>
              <a:gd name="connsiteX29" fmla="*/ 9525 w 5534025"/>
              <a:gd name="connsiteY29" fmla="*/ 504825 h 3790950"/>
              <a:gd name="connsiteX30" fmla="*/ 0 w 5534025"/>
              <a:gd name="connsiteY30" fmla="*/ 552450 h 3790950"/>
              <a:gd name="connsiteX31" fmla="*/ 9525 w 5534025"/>
              <a:gd name="connsiteY31" fmla="*/ 752475 h 3790950"/>
              <a:gd name="connsiteX32" fmla="*/ 28575 w 5534025"/>
              <a:gd name="connsiteY32" fmla="*/ 800100 h 3790950"/>
              <a:gd name="connsiteX33" fmla="*/ 57150 w 5534025"/>
              <a:gd name="connsiteY33" fmla="*/ 914400 h 3790950"/>
              <a:gd name="connsiteX34" fmla="*/ 66675 w 5534025"/>
              <a:gd name="connsiteY34" fmla="*/ 942975 h 3790950"/>
              <a:gd name="connsiteX35" fmla="*/ 76200 w 5534025"/>
              <a:gd name="connsiteY35" fmla="*/ 971550 h 3790950"/>
              <a:gd name="connsiteX36" fmla="*/ 104775 w 5534025"/>
              <a:gd name="connsiteY36" fmla="*/ 990600 h 3790950"/>
              <a:gd name="connsiteX37" fmla="*/ 142875 w 5534025"/>
              <a:gd name="connsiteY37" fmla="*/ 1085850 h 3790950"/>
              <a:gd name="connsiteX38" fmla="*/ 171450 w 5534025"/>
              <a:gd name="connsiteY38" fmla="*/ 1114425 h 3790950"/>
              <a:gd name="connsiteX39" fmla="*/ 200025 w 5534025"/>
              <a:gd name="connsiteY39" fmla="*/ 1152525 h 3790950"/>
              <a:gd name="connsiteX40" fmla="*/ 228600 w 5534025"/>
              <a:gd name="connsiteY40" fmla="*/ 1171575 h 3790950"/>
              <a:gd name="connsiteX41" fmla="*/ 285750 w 5534025"/>
              <a:gd name="connsiteY41" fmla="*/ 1228725 h 3790950"/>
              <a:gd name="connsiteX42" fmla="*/ 352425 w 5534025"/>
              <a:gd name="connsiteY42" fmla="*/ 1285875 h 3790950"/>
              <a:gd name="connsiteX43" fmla="*/ 495300 w 5534025"/>
              <a:gd name="connsiteY43" fmla="*/ 1409700 h 3790950"/>
              <a:gd name="connsiteX44" fmla="*/ 523875 w 5534025"/>
              <a:gd name="connsiteY44" fmla="*/ 1438275 h 3790950"/>
              <a:gd name="connsiteX45" fmla="*/ 619125 w 5534025"/>
              <a:gd name="connsiteY45" fmla="*/ 1485900 h 3790950"/>
              <a:gd name="connsiteX46" fmla="*/ 666750 w 5534025"/>
              <a:gd name="connsiteY46" fmla="*/ 1514475 h 3790950"/>
              <a:gd name="connsiteX47" fmla="*/ 704850 w 5534025"/>
              <a:gd name="connsiteY47" fmla="*/ 1524000 h 3790950"/>
              <a:gd name="connsiteX48" fmla="*/ 742950 w 5534025"/>
              <a:gd name="connsiteY48" fmla="*/ 1552575 h 3790950"/>
              <a:gd name="connsiteX49" fmla="*/ 847725 w 5534025"/>
              <a:gd name="connsiteY49" fmla="*/ 1590675 h 3790950"/>
              <a:gd name="connsiteX50" fmla="*/ 885825 w 5534025"/>
              <a:gd name="connsiteY50" fmla="*/ 1600200 h 3790950"/>
              <a:gd name="connsiteX51" fmla="*/ 1000125 w 5534025"/>
              <a:gd name="connsiteY51" fmla="*/ 1628775 h 3790950"/>
              <a:gd name="connsiteX52" fmla="*/ 1114425 w 5534025"/>
              <a:gd name="connsiteY52" fmla="*/ 1657350 h 3790950"/>
              <a:gd name="connsiteX53" fmla="*/ 1143000 w 5534025"/>
              <a:gd name="connsiteY53" fmla="*/ 1666875 h 3790950"/>
              <a:gd name="connsiteX54" fmla="*/ 1181100 w 5534025"/>
              <a:gd name="connsiteY54" fmla="*/ 1676400 h 3790950"/>
              <a:gd name="connsiteX55" fmla="*/ 1228725 w 5534025"/>
              <a:gd name="connsiteY55" fmla="*/ 1685925 h 3790950"/>
              <a:gd name="connsiteX56" fmla="*/ 1276350 w 5534025"/>
              <a:gd name="connsiteY56" fmla="*/ 1704975 h 3790950"/>
              <a:gd name="connsiteX57" fmla="*/ 1400175 w 5534025"/>
              <a:gd name="connsiteY57" fmla="*/ 1743075 h 3790950"/>
              <a:gd name="connsiteX58" fmla="*/ 1495425 w 5534025"/>
              <a:gd name="connsiteY58" fmla="*/ 1752600 h 3790950"/>
              <a:gd name="connsiteX59" fmla="*/ 1524000 w 5534025"/>
              <a:gd name="connsiteY59" fmla="*/ 1762125 h 3790950"/>
              <a:gd name="connsiteX60" fmla="*/ 1638300 w 5534025"/>
              <a:gd name="connsiteY60" fmla="*/ 1781175 h 3790950"/>
              <a:gd name="connsiteX61" fmla="*/ 1676400 w 5534025"/>
              <a:gd name="connsiteY61" fmla="*/ 1790700 h 3790950"/>
              <a:gd name="connsiteX62" fmla="*/ 1714500 w 5534025"/>
              <a:gd name="connsiteY62" fmla="*/ 1809750 h 3790950"/>
              <a:gd name="connsiteX63" fmla="*/ 1790700 w 5534025"/>
              <a:gd name="connsiteY63" fmla="*/ 1819275 h 3790950"/>
              <a:gd name="connsiteX64" fmla="*/ 1885950 w 5534025"/>
              <a:gd name="connsiteY64" fmla="*/ 1847850 h 3790950"/>
              <a:gd name="connsiteX65" fmla="*/ 1933575 w 5534025"/>
              <a:gd name="connsiteY65" fmla="*/ 1866900 h 3790950"/>
              <a:gd name="connsiteX66" fmla="*/ 1990725 w 5534025"/>
              <a:gd name="connsiteY66" fmla="*/ 1885950 h 3790950"/>
              <a:gd name="connsiteX67" fmla="*/ 2019300 w 5534025"/>
              <a:gd name="connsiteY67" fmla="*/ 1895475 h 3790950"/>
              <a:gd name="connsiteX68" fmla="*/ 2066925 w 5534025"/>
              <a:gd name="connsiteY68" fmla="*/ 1905000 h 3790950"/>
              <a:gd name="connsiteX69" fmla="*/ 2114550 w 5534025"/>
              <a:gd name="connsiteY69" fmla="*/ 1943100 h 3790950"/>
              <a:gd name="connsiteX70" fmla="*/ 2143125 w 5534025"/>
              <a:gd name="connsiteY70" fmla="*/ 1952625 h 3790950"/>
              <a:gd name="connsiteX71" fmla="*/ 2171700 w 5534025"/>
              <a:gd name="connsiteY71" fmla="*/ 1971675 h 3790950"/>
              <a:gd name="connsiteX72" fmla="*/ 2200275 w 5534025"/>
              <a:gd name="connsiteY72" fmla="*/ 1981200 h 3790950"/>
              <a:gd name="connsiteX73" fmla="*/ 2228850 w 5534025"/>
              <a:gd name="connsiteY73" fmla="*/ 2000250 h 3790950"/>
              <a:gd name="connsiteX74" fmla="*/ 2276475 w 5534025"/>
              <a:gd name="connsiteY74" fmla="*/ 2019300 h 3790950"/>
              <a:gd name="connsiteX75" fmla="*/ 2305050 w 5534025"/>
              <a:gd name="connsiteY75" fmla="*/ 2028825 h 3790950"/>
              <a:gd name="connsiteX76" fmla="*/ 2409825 w 5534025"/>
              <a:gd name="connsiteY76" fmla="*/ 2076450 h 3790950"/>
              <a:gd name="connsiteX77" fmla="*/ 2514600 w 5534025"/>
              <a:gd name="connsiteY77" fmla="*/ 2124075 h 3790950"/>
              <a:gd name="connsiteX78" fmla="*/ 2619375 w 5534025"/>
              <a:gd name="connsiteY78" fmla="*/ 2190750 h 3790950"/>
              <a:gd name="connsiteX79" fmla="*/ 2657475 w 5534025"/>
              <a:gd name="connsiteY79" fmla="*/ 2200275 h 3790950"/>
              <a:gd name="connsiteX80" fmla="*/ 2686050 w 5534025"/>
              <a:gd name="connsiteY80" fmla="*/ 2219325 h 3790950"/>
              <a:gd name="connsiteX81" fmla="*/ 2714625 w 5534025"/>
              <a:gd name="connsiteY81" fmla="*/ 2228850 h 3790950"/>
              <a:gd name="connsiteX82" fmla="*/ 2781300 w 5534025"/>
              <a:gd name="connsiteY82" fmla="*/ 2257425 h 3790950"/>
              <a:gd name="connsiteX83" fmla="*/ 2809875 w 5534025"/>
              <a:gd name="connsiteY83" fmla="*/ 2276475 h 3790950"/>
              <a:gd name="connsiteX84" fmla="*/ 2847975 w 5534025"/>
              <a:gd name="connsiteY84" fmla="*/ 2295525 h 3790950"/>
              <a:gd name="connsiteX85" fmla="*/ 2886075 w 5534025"/>
              <a:gd name="connsiteY85" fmla="*/ 2324100 h 3790950"/>
              <a:gd name="connsiteX86" fmla="*/ 2914650 w 5534025"/>
              <a:gd name="connsiteY86" fmla="*/ 2333625 h 3790950"/>
              <a:gd name="connsiteX87" fmla="*/ 2962275 w 5534025"/>
              <a:gd name="connsiteY87" fmla="*/ 2362200 h 3790950"/>
              <a:gd name="connsiteX88" fmla="*/ 3019425 w 5534025"/>
              <a:gd name="connsiteY88" fmla="*/ 2381250 h 3790950"/>
              <a:gd name="connsiteX89" fmla="*/ 3124200 w 5534025"/>
              <a:gd name="connsiteY89" fmla="*/ 2438400 h 3790950"/>
              <a:gd name="connsiteX90" fmla="*/ 3200400 w 5534025"/>
              <a:gd name="connsiteY90" fmla="*/ 2476500 h 3790950"/>
              <a:gd name="connsiteX91" fmla="*/ 3228975 w 5534025"/>
              <a:gd name="connsiteY91" fmla="*/ 2486025 h 3790950"/>
              <a:gd name="connsiteX92" fmla="*/ 3267075 w 5534025"/>
              <a:gd name="connsiteY92" fmla="*/ 2505075 h 3790950"/>
              <a:gd name="connsiteX93" fmla="*/ 3333750 w 5534025"/>
              <a:gd name="connsiteY93" fmla="*/ 2533650 h 3790950"/>
              <a:gd name="connsiteX94" fmla="*/ 3362325 w 5534025"/>
              <a:gd name="connsiteY94" fmla="*/ 2562225 h 3790950"/>
              <a:gd name="connsiteX95" fmla="*/ 3457575 w 5534025"/>
              <a:gd name="connsiteY95" fmla="*/ 2619375 h 3790950"/>
              <a:gd name="connsiteX96" fmla="*/ 3514725 w 5534025"/>
              <a:gd name="connsiteY96" fmla="*/ 2657475 h 3790950"/>
              <a:gd name="connsiteX97" fmla="*/ 3562350 w 5534025"/>
              <a:gd name="connsiteY97" fmla="*/ 2705100 h 3790950"/>
              <a:gd name="connsiteX98" fmla="*/ 3648075 w 5534025"/>
              <a:gd name="connsiteY98" fmla="*/ 2790825 h 3790950"/>
              <a:gd name="connsiteX99" fmla="*/ 3676650 w 5534025"/>
              <a:gd name="connsiteY99" fmla="*/ 2819400 h 3790950"/>
              <a:gd name="connsiteX100" fmla="*/ 3714750 w 5534025"/>
              <a:gd name="connsiteY100" fmla="*/ 2847975 h 3790950"/>
              <a:gd name="connsiteX101" fmla="*/ 3771900 w 5534025"/>
              <a:gd name="connsiteY101" fmla="*/ 2886075 h 3790950"/>
              <a:gd name="connsiteX102" fmla="*/ 3800475 w 5534025"/>
              <a:gd name="connsiteY102" fmla="*/ 2914650 h 3790950"/>
              <a:gd name="connsiteX103" fmla="*/ 3895725 w 5534025"/>
              <a:gd name="connsiteY103" fmla="*/ 3000375 h 3790950"/>
              <a:gd name="connsiteX104" fmla="*/ 3924300 w 5534025"/>
              <a:gd name="connsiteY104" fmla="*/ 3038475 h 3790950"/>
              <a:gd name="connsiteX105" fmla="*/ 3962400 w 5534025"/>
              <a:gd name="connsiteY105" fmla="*/ 3076575 h 3790950"/>
              <a:gd name="connsiteX106" fmla="*/ 4000500 w 5534025"/>
              <a:gd name="connsiteY106" fmla="*/ 3133725 h 3790950"/>
              <a:gd name="connsiteX107" fmla="*/ 4019550 w 5534025"/>
              <a:gd name="connsiteY107" fmla="*/ 3162300 h 3790950"/>
              <a:gd name="connsiteX108" fmla="*/ 4029075 w 5534025"/>
              <a:gd name="connsiteY108" fmla="*/ 3190875 h 3790950"/>
              <a:gd name="connsiteX109" fmla="*/ 4057650 w 5534025"/>
              <a:gd name="connsiteY109" fmla="*/ 3209925 h 3790950"/>
              <a:gd name="connsiteX110" fmla="*/ 4114800 w 5534025"/>
              <a:gd name="connsiteY110" fmla="*/ 3333750 h 3790950"/>
              <a:gd name="connsiteX111" fmla="*/ 4181475 w 5534025"/>
              <a:gd name="connsiteY111" fmla="*/ 3409950 h 3790950"/>
              <a:gd name="connsiteX112" fmla="*/ 4219575 w 5534025"/>
              <a:gd name="connsiteY112" fmla="*/ 3457575 h 3790950"/>
              <a:gd name="connsiteX113" fmla="*/ 4238625 w 5534025"/>
              <a:gd name="connsiteY113" fmla="*/ 3495675 h 3790950"/>
              <a:gd name="connsiteX114" fmla="*/ 4314825 w 5534025"/>
              <a:gd name="connsiteY114" fmla="*/ 3562350 h 3790950"/>
              <a:gd name="connsiteX115" fmla="*/ 4362450 w 5534025"/>
              <a:gd name="connsiteY115" fmla="*/ 3619500 h 3790950"/>
              <a:gd name="connsiteX116" fmla="*/ 4419600 w 5534025"/>
              <a:gd name="connsiteY116" fmla="*/ 3676650 h 3790950"/>
              <a:gd name="connsiteX117" fmla="*/ 4448175 w 5534025"/>
              <a:gd name="connsiteY117" fmla="*/ 3705225 h 3790950"/>
              <a:gd name="connsiteX118" fmla="*/ 4495800 w 5534025"/>
              <a:gd name="connsiteY118" fmla="*/ 3733800 h 3790950"/>
              <a:gd name="connsiteX119" fmla="*/ 4552950 w 5534025"/>
              <a:gd name="connsiteY119" fmla="*/ 3771900 h 3790950"/>
              <a:gd name="connsiteX120" fmla="*/ 4638675 w 5534025"/>
              <a:gd name="connsiteY120" fmla="*/ 3790950 h 3790950"/>
              <a:gd name="connsiteX121" fmla="*/ 4819650 w 5534025"/>
              <a:gd name="connsiteY121" fmla="*/ 3781425 h 3790950"/>
              <a:gd name="connsiteX122" fmla="*/ 4933950 w 5534025"/>
              <a:gd name="connsiteY122" fmla="*/ 3762375 h 3790950"/>
              <a:gd name="connsiteX123" fmla="*/ 5048250 w 5534025"/>
              <a:gd name="connsiteY123" fmla="*/ 3752850 h 3790950"/>
              <a:gd name="connsiteX124" fmla="*/ 5286375 w 5534025"/>
              <a:gd name="connsiteY124" fmla="*/ 3733800 h 3790950"/>
              <a:gd name="connsiteX125" fmla="*/ 5353050 w 5534025"/>
              <a:gd name="connsiteY125" fmla="*/ 3724275 h 3790950"/>
              <a:gd name="connsiteX126" fmla="*/ 5467350 w 5534025"/>
              <a:gd name="connsiteY126" fmla="*/ 3705225 h 3790950"/>
              <a:gd name="connsiteX127" fmla="*/ 5495925 w 5534025"/>
              <a:gd name="connsiteY127" fmla="*/ 3676650 h 3790950"/>
              <a:gd name="connsiteX128" fmla="*/ 5514975 w 5534025"/>
              <a:gd name="connsiteY128" fmla="*/ 3619500 h 3790950"/>
              <a:gd name="connsiteX129" fmla="*/ 5534025 w 5534025"/>
              <a:gd name="connsiteY129" fmla="*/ 3543300 h 3790950"/>
              <a:gd name="connsiteX130" fmla="*/ 5524500 w 5534025"/>
              <a:gd name="connsiteY130" fmla="*/ 3371850 h 3790950"/>
              <a:gd name="connsiteX131" fmla="*/ 5505450 w 5534025"/>
              <a:gd name="connsiteY131" fmla="*/ 3333750 h 3790950"/>
              <a:gd name="connsiteX132" fmla="*/ 5486400 w 5534025"/>
              <a:gd name="connsiteY132" fmla="*/ 3276600 h 3790950"/>
              <a:gd name="connsiteX133" fmla="*/ 5467350 w 5534025"/>
              <a:gd name="connsiteY133" fmla="*/ 3248025 h 3790950"/>
              <a:gd name="connsiteX134" fmla="*/ 5448300 w 5534025"/>
              <a:gd name="connsiteY134" fmla="*/ 3190875 h 3790950"/>
              <a:gd name="connsiteX135" fmla="*/ 5438775 w 5534025"/>
              <a:gd name="connsiteY135" fmla="*/ 3162300 h 3790950"/>
              <a:gd name="connsiteX136" fmla="*/ 5410200 w 5534025"/>
              <a:gd name="connsiteY136" fmla="*/ 3105150 h 3790950"/>
              <a:gd name="connsiteX137" fmla="*/ 5381625 w 5534025"/>
              <a:gd name="connsiteY137" fmla="*/ 3057525 h 3790950"/>
              <a:gd name="connsiteX138" fmla="*/ 5362575 w 5534025"/>
              <a:gd name="connsiteY138" fmla="*/ 3019425 h 3790950"/>
              <a:gd name="connsiteX139" fmla="*/ 5343525 w 5534025"/>
              <a:gd name="connsiteY139" fmla="*/ 2990850 h 3790950"/>
              <a:gd name="connsiteX140" fmla="*/ 5286375 w 5534025"/>
              <a:gd name="connsiteY140" fmla="*/ 2895600 h 3790950"/>
              <a:gd name="connsiteX141" fmla="*/ 5267325 w 5534025"/>
              <a:gd name="connsiteY141" fmla="*/ 2867025 h 3790950"/>
              <a:gd name="connsiteX142" fmla="*/ 5248275 w 5534025"/>
              <a:gd name="connsiteY142" fmla="*/ 2838450 h 3790950"/>
              <a:gd name="connsiteX143" fmla="*/ 5238750 w 5534025"/>
              <a:gd name="connsiteY143" fmla="*/ 2809875 h 3790950"/>
              <a:gd name="connsiteX144" fmla="*/ 5200650 w 5534025"/>
              <a:gd name="connsiteY144" fmla="*/ 2752725 h 3790950"/>
              <a:gd name="connsiteX145" fmla="*/ 5162550 w 5534025"/>
              <a:gd name="connsiteY145" fmla="*/ 2695575 h 3790950"/>
              <a:gd name="connsiteX146" fmla="*/ 5143500 w 5534025"/>
              <a:gd name="connsiteY146" fmla="*/ 2667000 h 3790950"/>
              <a:gd name="connsiteX147" fmla="*/ 5133975 w 5534025"/>
              <a:gd name="connsiteY147" fmla="*/ 2638425 h 3790950"/>
              <a:gd name="connsiteX148" fmla="*/ 5105400 w 5534025"/>
              <a:gd name="connsiteY148" fmla="*/ 2609850 h 3790950"/>
              <a:gd name="connsiteX149" fmla="*/ 5067300 w 5534025"/>
              <a:gd name="connsiteY149" fmla="*/ 2533650 h 3790950"/>
              <a:gd name="connsiteX150" fmla="*/ 5057775 w 5534025"/>
              <a:gd name="connsiteY150" fmla="*/ 2505075 h 3790950"/>
              <a:gd name="connsiteX151" fmla="*/ 5010150 w 5534025"/>
              <a:gd name="connsiteY151" fmla="*/ 2457450 h 3790950"/>
              <a:gd name="connsiteX152" fmla="*/ 4991100 w 5534025"/>
              <a:gd name="connsiteY152" fmla="*/ 2400300 h 3790950"/>
              <a:gd name="connsiteX153" fmla="*/ 4924425 w 5534025"/>
              <a:gd name="connsiteY153" fmla="*/ 2286000 h 3790950"/>
              <a:gd name="connsiteX154" fmla="*/ 4914900 w 5534025"/>
              <a:gd name="connsiteY154" fmla="*/ 2247900 h 3790950"/>
              <a:gd name="connsiteX155" fmla="*/ 4876800 w 5534025"/>
              <a:gd name="connsiteY155" fmla="*/ 2190750 h 3790950"/>
              <a:gd name="connsiteX156" fmla="*/ 4857750 w 5534025"/>
              <a:gd name="connsiteY156" fmla="*/ 2162175 h 3790950"/>
              <a:gd name="connsiteX157" fmla="*/ 4848225 w 5534025"/>
              <a:gd name="connsiteY157" fmla="*/ 2133600 h 3790950"/>
              <a:gd name="connsiteX158" fmla="*/ 4819650 w 5534025"/>
              <a:gd name="connsiteY158" fmla="*/ 2105025 h 3790950"/>
              <a:gd name="connsiteX159" fmla="*/ 4800600 w 5534025"/>
              <a:gd name="connsiteY159" fmla="*/ 2066925 h 3790950"/>
              <a:gd name="connsiteX160" fmla="*/ 4743450 w 5534025"/>
              <a:gd name="connsiteY160" fmla="*/ 1981200 h 3790950"/>
              <a:gd name="connsiteX161" fmla="*/ 4724400 w 5534025"/>
              <a:gd name="connsiteY161" fmla="*/ 1952625 h 3790950"/>
              <a:gd name="connsiteX162" fmla="*/ 4705350 w 5534025"/>
              <a:gd name="connsiteY162" fmla="*/ 1914525 h 3790950"/>
              <a:gd name="connsiteX163" fmla="*/ 4638675 w 5534025"/>
              <a:gd name="connsiteY163" fmla="*/ 1828800 h 3790950"/>
              <a:gd name="connsiteX164" fmla="*/ 4610100 w 5534025"/>
              <a:gd name="connsiteY164" fmla="*/ 1790700 h 3790950"/>
              <a:gd name="connsiteX165" fmla="*/ 4591050 w 5534025"/>
              <a:gd name="connsiteY165" fmla="*/ 1762125 h 3790950"/>
              <a:gd name="connsiteX166" fmla="*/ 4533900 w 5534025"/>
              <a:gd name="connsiteY166" fmla="*/ 1704975 h 3790950"/>
              <a:gd name="connsiteX167" fmla="*/ 4486275 w 5534025"/>
              <a:gd name="connsiteY167" fmla="*/ 1647825 h 3790950"/>
              <a:gd name="connsiteX168" fmla="*/ 4448175 w 5534025"/>
              <a:gd name="connsiteY168" fmla="*/ 1628775 h 3790950"/>
              <a:gd name="connsiteX169" fmla="*/ 4343400 w 5534025"/>
              <a:gd name="connsiteY169" fmla="*/ 1552575 h 3790950"/>
              <a:gd name="connsiteX170" fmla="*/ 4286250 w 5534025"/>
              <a:gd name="connsiteY170" fmla="*/ 1504950 h 3790950"/>
              <a:gd name="connsiteX171" fmla="*/ 4257675 w 5534025"/>
              <a:gd name="connsiteY171" fmla="*/ 1476375 h 3790950"/>
              <a:gd name="connsiteX172" fmla="*/ 4210050 w 5534025"/>
              <a:gd name="connsiteY172" fmla="*/ 1457325 h 3790950"/>
              <a:gd name="connsiteX173" fmla="*/ 4191000 w 5534025"/>
              <a:gd name="connsiteY173" fmla="*/ 1428750 h 3790950"/>
              <a:gd name="connsiteX174" fmla="*/ 4152900 w 5534025"/>
              <a:gd name="connsiteY174" fmla="*/ 1400175 h 3790950"/>
              <a:gd name="connsiteX175" fmla="*/ 4086225 w 5534025"/>
              <a:gd name="connsiteY175" fmla="*/ 1362075 h 3790950"/>
              <a:gd name="connsiteX176" fmla="*/ 4057650 w 5534025"/>
              <a:gd name="connsiteY176" fmla="*/ 1333500 h 3790950"/>
              <a:gd name="connsiteX177" fmla="*/ 4000500 w 5534025"/>
              <a:gd name="connsiteY177" fmla="*/ 1295400 h 3790950"/>
              <a:gd name="connsiteX178" fmla="*/ 3971925 w 5534025"/>
              <a:gd name="connsiteY178" fmla="*/ 1276350 h 3790950"/>
              <a:gd name="connsiteX179" fmla="*/ 3943350 w 5534025"/>
              <a:gd name="connsiteY179" fmla="*/ 1257300 h 3790950"/>
              <a:gd name="connsiteX180" fmla="*/ 3810000 w 5534025"/>
              <a:gd name="connsiteY180" fmla="*/ 1162050 h 3790950"/>
              <a:gd name="connsiteX181" fmla="*/ 3733800 w 5534025"/>
              <a:gd name="connsiteY181" fmla="*/ 1123950 h 3790950"/>
              <a:gd name="connsiteX182" fmla="*/ 3676650 w 5534025"/>
              <a:gd name="connsiteY182" fmla="*/ 1095375 h 3790950"/>
              <a:gd name="connsiteX183" fmla="*/ 3581400 w 5534025"/>
              <a:gd name="connsiteY183" fmla="*/ 1028700 h 3790950"/>
              <a:gd name="connsiteX184" fmla="*/ 3552825 w 5534025"/>
              <a:gd name="connsiteY184" fmla="*/ 1009650 h 3790950"/>
              <a:gd name="connsiteX185" fmla="*/ 3448050 w 5534025"/>
              <a:gd name="connsiteY185" fmla="*/ 952500 h 3790950"/>
              <a:gd name="connsiteX186" fmla="*/ 3409950 w 5534025"/>
              <a:gd name="connsiteY186" fmla="*/ 933450 h 3790950"/>
              <a:gd name="connsiteX187" fmla="*/ 3352800 w 5534025"/>
              <a:gd name="connsiteY187" fmla="*/ 895350 h 3790950"/>
              <a:gd name="connsiteX188" fmla="*/ 3324225 w 5534025"/>
              <a:gd name="connsiteY188" fmla="*/ 866775 h 3790950"/>
              <a:gd name="connsiteX189" fmla="*/ 3286125 w 5534025"/>
              <a:gd name="connsiteY189" fmla="*/ 847725 h 3790950"/>
              <a:gd name="connsiteX190" fmla="*/ 3257550 w 5534025"/>
              <a:gd name="connsiteY190" fmla="*/ 828675 h 3790950"/>
              <a:gd name="connsiteX191" fmla="*/ 3190875 w 5534025"/>
              <a:gd name="connsiteY191" fmla="*/ 790575 h 3790950"/>
              <a:gd name="connsiteX192" fmla="*/ 3152775 w 5534025"/>
              <a:gd name="connsiteY192" fmla="*/ 752475 h 3790950"/>
              <a:gd name="connsiteX193" fmla="*/ 3095625 w 5534025"/>
              <a:gd name="connsiteY193" fmla="*/ 733425 h 3790950"/>
              <a:gd name="connsiteX194" fmla="*/ 3067050 w 5534025"/>
              <a:gd name="connsiteY194" fmla="*/ 723900 h 3790950"/>
              <a:gd name="connsiteX195" fmla="*/ 3009900 w 5534025"/>
              <a:gd name="connsiteY195" fmla="*/ 695325 h 3790950"/>
              <a:gd name="connsiteX196" fmla="*/ 2943225 w 5534025"/>
              <a:gd name="connsiteY196" fmla="*/ 676275 h 3790950"/>
              <a:gd name="connsiteX197" fmla="*/ 2914650 w 5534025"/>
              <a:gd name="connsiteY197" fmla="*/ 657225 h 3790950"/>
              <a:gd name="connsiteX198" fmla="*/ 2876550 w 5534025"/>
              <a:gd name="connsiteY198" fmla="*/ 638175 h 3790950"/>
              <a:gd name="connsiteX199" fmla="*/ 2809875 w 5534025"/>
              <a:gd name="connsiteY199" fmla="*/ 600075 h 3790950"/>
              <a:gd name="connsiteX200" fmla="*/ 2762250 w 5534025"/>
              <a:gd name="connsiteY200" fmla="*/ 590550 h 3790950"/>
              <a:gd name="connsiteX201" fmla="*/ 2705100 w 5534025"/>
              <a:gd name="connsiteY201" fmla="*/ 571500 h 3790950"/>
              <a:gd name="connsiteX202" fmla="*/ 2676525 w 5534025"/>
              <a:gd name="connsiteY202" fmla="*/ 561975 h 3790950"/>
              <a:gd name="connsiteX203" fmla="*/ 2647950 w 5534025"/>
              <a:gd name="connsiteY203" fmla="*/ 542925 h 3790950"/>
              <a:gd name="connsiteX204" fmla="*/ 2590800 w 5534025"/>
              <a:gd name="connsiteY204" fmla="*/ 523875 h 3790950"/>
              <a:gd name="connsiteX205" fmla="*/ 2562225 w 5534025"/>
              <a:gd name="connsiteY205" fmla="*/ 514350 h 3790950"/>
              <a:gd name="connsiteX206" fmla="*/ 2533650 w 5534025"/>
              <a:gd name="connsiteY206" fmla="*/ 504825 h 3790950"/>
              <a:gd name="connsiteX207" fmla="*/ 2505075 w 5534025"/>
              <a:gd name="connsiteY207" fmla="*/ 495300 h 3790950"/>
              <a:gd name="connsiteX208" fmla="*/ 2476500 w 5534025"/>
              <a:gd name="connsiteY208" fmla="*/ 476250 h 3790950"/>
              <a:gd name="connsiteX209" fmla="*/ 2409825 w 5534025"/>
              <a:gd name="connsiteY209" fmla="*/ 457200 h 3790950"/>
              <a:gd name="connsiteX210" fmla="*/ 2352675 w 5534025"/>
              <a:gd name="connsiteY210" fmla="*/ 428625 h 3790950"/>
              <a:gd name="connsiteX211" fmla="*/ 2324100 w 5534025"/>
              <a:gd name="connsiteY211" fmla="*/ 409575 h 3790950"/>
              <a:gd name="connsiteX212" fmla="*/ 2295525 w 5534025"/>
              <a:gd name="connsiteY212" fmla="*/ 400050 h 3790950"/>
              <a:gd name="connsiteX213" fmla="*/ 2266950 w 5534025"/>
              <a:gd name="connsiteY213" fmla="*/ 381000 h 3790950"/>
              <a:gd name="connsiteX214" fmla="*/ 2238375 w 5534025"/>
              <a:gd name="connsiteY214" fmla="*/ 371475 h 3790950"/>
              <a:gd name="connsiteX215" fmla="*/ 2257425 w 5534025"/>
              <a:gd name="connsiteY215" fmla="*/ 371475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534025" h="3790950">
                <a:moveTo>
                  <a:pt x="2257425" y="371475"/>
                </a:moveTo>
                <a:cubicBezTo>
                  <a:pt x="2239962" y="361950"/>
                  <a:pt x="2162505" y="330842"/>
                  <a:pt x="2133600" y="314325"/>
                </a:cubicBezTo>
                <a:cubicBezTo>
                  <a:pt x="2123661" y="308645"/>
                  <a:pt x="2115264" y="300395"/>
                  <a:pt x="2105025" y="295275"/>
                </a:cubicBezTo>
                <a:cubicBezTo>
                  <a:pt x="2077056" y="281291"/>
                  <a:pt x="2047269" y="271159"/>
                  <a:pt x="2019300" y="257175"/>
                </a:cubicBezTo>
                <a:cubicBezTo>
                  <a:pt x="2009061" y="252055"/>
                  <a:pt x="2001247" y="242634"/>
                  <a:pt x="1990725" y="238125"/>
                </a:cubicBezTo>
                <a:cubicBezTo>
                  <a:pt x="1978693" y="232968"/>
                  <a:pt x="1964882" y="233197"/>
                  <a:pt x="1952625" y="228600"/>
                </a:cubicBezTo>
                <a:cubicBezTo>
                  <a:pt x="1939330" y="223614"/>
                  <a:pt x="1926701" y="216855"/>
                  <a:pt x="1914525" y="209550"/>
                </a:cubicBezTo>
                <a:cubicBezTo>
                  <a:pt x="1894892" y="197770"/>
                  <a:pt x="1879587" y="177003"/>
                  <a:pt x="1857375" y="171450"/>
                </a:cubicBezTo>
                <a:cubicBezTo>
                  <a:pt x="1705557" y="133495"/>
                  <a:pt x="1972313" y="199108"/>
                  <a:pt x="1762125" y="152400"/>
                </a:cubicBezTo>
                <a:cubicBezTo>
                  <a:pt x="1655995" y="128816"/>
                  <a:pt x="1828217" y="158244"/>
                  <a:pt x="1695450" y="133350"/>
                </a:cubicBezTo>
                <a:cubicBezTo>
                  <a:pt x="1657486" y="126232"/>
                  <a:pt x="1617793" y="126514"/>
                  <a:pt x="1581150" y="114300"/>
                </a:cubicBezTo>
                <a:cubicBezTo>
                  <a:pt x="1530767" y="97506"/>
                  <a:pt x="1569184" y="108661"/>
                  <a:pt x="1495425" y="95250"/>
                </a:cubicBezTo>
                <a:cubicBezTo>
                  <a:pt x="1479497" y="92354"/>
                  <a:pt x="1463743" y="88538"/>
                  <a:pt x="1447800" y="85725"/>
                </a:cubicBezTo>
                <a:cubicBezTo>
                  <a:pt x="1409762" y="79012"/>
                  <a:pt x="1371375" y="74250"/>
                  <a:pt x="1333500" y="66675"/>
                </a:cubicBezTo>
                <a:cubicBezTo>
                  <a:pt x="1317625" y="63500"/>
                  <a:pt x="1301494" y="61410"/>
                  <a:pt x="1285875" y="57150"/>
                </a:cubicBezTo>
                <a:cubicBezTo>
                  <a:pt x="1269260" y="52619"/>
                  <a:pt x="1213684" y="30807"/>
                  <a:pt x="1190625" y="28575"/>
                </a:cubicBezTo>
                <a:cubicBezTo>
                  <a:pt x="978136" y="8012"/>
                  <a:pt x="889382" y="7893"/>
                  <a:pt x="676275" y="0"/>
                </a:cubicBezTo>
                <a:cubicBezTo>
                  <a:pt x="644554" y="1586"/>
                  <a:pt x="430695" y="10167"/>
                  <a:pt x="371475" y="19050"/>
                </a:cubicBezTo>
                <a:cubicBezTo>
                  <a:pt x="364004" y="20171"/>
                  <a:pt x="290022" y="37630"/>
                  <a:pt x="266700" y="47625"/>
                </a:cubicBezTo>
                <a:cubicBezTo>
                  <a:pt x="184310" y="82935"/>
                  <a:pt x="267038" y="53862"/>
                  <a:pt x="200025" y="76200"/>
                </a:cubicBezTo>
                <a:cubicBezTo>
                  <a:pt x="193675" y="85725"/>
                  <a:pt x="189769" y="97446"/>
                  <a:pt x="180975" y="104775"/>
                </a:cubicBezTo>
                <a:cubicBezTo>
                  <a:pt x="170067" y="113865"/>
                  <a:pt x="154429" y="115572"/>
                  <a:pt x="142875" y="123825"/>
                </a:cubicBezTo>
                <a:cubicBezTo>
                  <a:pt x="131914" y="131655"/>
                  <a:pt x="123825" y="142875"/>
                  <a:pt x="114300" y="152400"/>
                </a:cubicBezTo>
                <a:cubicBezTo>
                  <a:pt x="111125" y="161925"/>
                  <a:pt x="108930" y="171835"/>
                  <a:pt x="104775" y="180975"/>
                </a:cubicBezTo>
                <a:cubicBezTo>
                  <a:pt x="93024" y="206828"/>
                  <a:pt x="73563" y="229625"/>
                  <a:pt x="66675" y="257175"/>
                </a:cubicBezTo>
                <a:cubicBezTo>
                  <a:pt x="60325" y="282575"/>
                  <a:pt x="55904" y="308537"/>
                  <a:pt x="47625" y="333375"/>
                </a:cubicBezTo>
                <a:cubicBezTo>
                  <a:pt x="44450" y="342900"/>
                  <a:pt x="40535" y="352210"/>
                  <a:pt x="38100" y="361950"/>
                </a:cubicBezTo>
                <a:cubicBezTo>
                  <a:pt x="34173" y="377656"/>
                  <a:pt x="32087" y="393771"/>
                  <a:pt x="28575" y="409575"/>
                </a:cubicBezTo>
                <a:cubicBezTo>
                  <a:pt x="25735" y="422354"/>
                  <a:pt x="21617" y="434838"/>
                  <a:pt x="19050" y="447675"/>
                </a:cubicBezTo>
                <a:cubicBezTo>
                  <a:pt x="15262" y="466613"/>
                  <a:pt x="12980" y="485824"/>
                  <a:pt x="9525" y="504825"/>
                </a:cubicBezTo>
                <a:cubicBezTo>
                  <a:pt x="6629" y="520753"/>
                  <a:pt x="3175" y="536575"/>
                  <a:pt x="0" y="552450"/>
                </a:cubicBezTo>
                <a:cubicBezTo>
                  <a:pt x="3175" y="619125"/>
                  <a:pt x="1874" y="686164"/>
                  <a:pt x="9525" y="752475"/>
                </a:cubicBezTo>
                <a:cubicBezTo>
                  <a:pt x="11485" y="769460"/>
                  <a:pt x="24076" y="783605"/>
                  <a:pt x="28575" y="800100"/>
                </a:cubicBezTo>
                <a:cubicBezTo>
                  <a:pt x="86293" y="1011732"/>
                  <a:pt x="-14683" y="698900"/>
                  <a:pt x="57150" y="914400"/>
                </a:cubicBezTo>
                <a:lnTo>
                  <a:pt x="66675" y="942975"/>
                </a:lnTo>
                <a:cubicBezTo>
                  <a:pt x="69850" y="952500"/>
                  <a:pt x="67846" y="965981"/>
                  <a:pt x="76200" y="971550"/>
                </a:cubicBezTo>
                <a:lnTo>
                  <a:pt x="104775" y="990600"/>
                </a:lnTo>
                <a:cubicBezTo>
                  <a:pt x="113450" y="1016625"/>
                  <a:pt x="125356" y="1061324"/>
                  <a:pt x="142875" y="1085850"/>
                </a:cubicBezTo>
                <a:cubicBezTo>
                  <a:pt x="150705" y="1096811"/>
                  <a:pt x="162684" y="1104198"/>
                  <a:pt x="171450" y="1114425"/>
                </a:cubicBezTo>
                <a:cubicBezTo>
                  <a:pt x="181781" y="1126478"/>
                  <a:pt x="188800" y="1141300"/>
                  <a:pt x="200025" y="1152525"/>
                </a:cubicBezTo>
                <a:cubicBezTo>
                  <a:pt x="208120" y="1160620"/>
                  <a:pt x="220044" y="1163970"/>
                  <a:pt x="228600" y="1171575"/>
                </a:cubicBezTo>
                <a:cubicBezTo>
                  <a:pt x="248736" y="1189473"/>
                  <a:pt x="265295" y="1211192"/>
                  <a:pt x="285750" y="1228725"/>
                </a:cubicBezTo>
                <a:cubicBezTo>
                  <a:pt x="307975" y="1247775"/>
                  <a:pt x="331026" y="1265902"/>
                  <a:pt x="352425" y="1285875"/>
                </a:cubicBezTo>
                <a:cubicBezTo>
                  <a:pt x="576780" y="1495273"/>
                  <a:pt x="301430" y="1254604"/>
                  <a:pt x="495300" y="1409700"/>
                </a:cubicBezTo>
                <a:cubicBezTo>
                  <a:pt x="505819" y="1418115"/>
                  <a:pt x="513242" y="1430005"/>
                  <a:pt x="523875" y="1438275"/>
                </a:cubicBezTo>
                <a:cubicBezTo>
                  <a:pt x="577593" y="1480055"/>
                  <a:pt x="567004" y="1472870"/>
                  <a:pt x="619125" y="1485900"/>
                </a:cubicBezTo>
                <a:cubicBezTo>
                  <a:pt x="635000" y="1495425"/>
                  <a:pt x="649832" y="1506956"/>
                  <a:pt x="666750" y="1514475"/>
                </a:cubicBezTo>
                <a:cubicBezTo>
                  <a:pt x="678713" y="1519792"/>
                  <a:pt x="693141" y="1518146"/>
                  <a:pt x="704850" y="1524000"/>
                </a:cubicBezTo>
                <a:cubicBezTo>
                  <a:pt x="719049" y="1531100"/>
                  <a:pt x="729073" y="1544865"/>
                  <a:pt x="742950" y="1552575"/>
                </a:cubicBezTo>
                <a:cubicBezTo>
                  <a:pt x="760733" y="1562454"/>
                  <a:pt x="831299" y="1585747"/>
                  <a:pt x="847725" y="1590675"/>
                </a:cubicBezTo>
                <a:cubicBezTo>
                  <a:pt x="860264" y="1594437"/>
                  <a:pt x="873406" y="1596060"/>
                  <a:pt x="885825" y="1600200"/>
                </a:cubicBezTo>
                <a:cubicBezTo>
                  <a:pt x="978259" y="1631011"/>
                  <a:pt x="885057" y="1612337"/>
                  <a:pt x="1000125" y="1628775"/>
                </a:cubicBezTo>
                <a:cubicBezTo>
                  <a:pt x="1067392" y="1651197"/>
                  <a:pt x="987057" y="1625508"/>
                  <a:pt x="1114425" y="1657350"/>
                </a:cubicBezTo>
                <a:cubicBezTo>
                  <a:pt x="1124165" y="1659785"/>
                  <a:pt x="1133346" y="1664117"/>
                  <a:pt x="1143000" y="1666875"/>
                </a:cubicBezTo>
                <a:cubicBezTo>
                  <a:pt x="1155587" y="1670471"/>
                  <a:pt x="1168321" y="1673560"/>
                  <a:pt x="1181100" y="1676400"/>
                </a:cubicBezTo>
                <a:cubicBezTo>
                  <a:pt x="1196904" y="1679912"/>
                  <a:pt x="1213218" y="1681273"/>
                  <a:pt x="1228725" y="1685925"/>
                </a:cubicBezTo>
                <a:cubicBezTo>
                  <a:pt x="1245102" y="1690838"/>
                  <a:pt x="1260282" y="1699132"/>
                  <a:pt x="1276350" y="1704975"/>
                </a:cubicBezTo>
                <a:cubicBezTo>
                  <a:pt x="1299026" y="1713221"/>
                  <a:pt x="1379116" y="1739359"/>
                  <a:pt x="1400175" y="1743075"/>
                </a:cubicBezTo>
                <a:cubicBezTo>
                  <a:pt x="1431598" y="1748620"/>
                  <a:pt x="1463675" y="1749425"/>
                  <a:pt x="1495425" y="1752600"/>
                </a:cubicBezTo>
                <a:cubicBezTo>
                  <a:pt x="1504950" y="1755775"/>
                  <a:pt x="1514260" y="1759690"/>
                  <a:pt x="1524000" y="1762125"/>
                </a:cubicBezTo>
                <a:cubicBezTo>
                  <a:pt x="1576649" y="1775287"/>
                  <a:pt x="1579160" y="1770422"/>
                  <a:pt x="1638300" y="1781175"/>
                </a:cubicBezTo>
                <a:cubicBezTo>
                  <a:pt x="1651180" y="1783517"/>
                  <a:pt x="1664143" y="1786103"/>
                  <a:pt x="1676400" y="1790700"/>
                </a:cubicBezTo>
                <a:cubicBezTo>
                  <a:pt x="1689695" y="1795686"/>
                  <a:pt x="1700725" y="1806306"/>
                  <a:pt x="1714500" y="1809750"/>
                </a:cubicBezTo>
                <a:cubicBezTo>
                  <a:pt x="1739333" y="1815958"/>
                  <a:pt x="1765300" y="1816100"/>
                  <a:pt x="1790700" y="1819275"/>
                </a:cubicBezTo>
                <a:cubicBezTo>
                  <a:pt x="1870487" y="1859169"/>
                  <a:pt x="1781588" y="1819388"/>
                  <a:pt x="1885950" y="1847850"/>
                </a:cubicBezTo>
                <a:cubicBezTo>
                  <a:pt x="1902445" y="1852349"/>
                  <a:pt x="1917507" y="1861057"/>
                  <a:pt x="1933575" y="1866900"/>
                </a:cubicBezTo>
                <a:cubicBezTo>
                  <a:pt x="1952446" y="1873762"/>
                  <a:pt x="1971675" y="1879600"/>
                  <a:pt x="1990725" y="1885950"/>
                </a:cubicBezTo>
                <a:cubicBezTo>
                  <a:pt x="2000250" y="1889125"/>
                  <a:pt x="2009455" y="1893506"/>
                  <a:pt x="2019300" y="1895475"/>
                </a:cubicBezTo>
                <a:lnTo>
                  <a:pt x="2066925" y="1905000"/>
                </a:lnTo>
                <a:cubicBezTo>
                  <a:pt x="2082800" y="1917700"/>
                  <a:pt x="2097310" y="1932325"/>
                  <a:pt x="2114550" y="1943100"/>
                </a:cubicBezTo>
                <a:cubicBezTo>
                  <a:pt x="2123064" y="1948421"/>
                  <a:pt x="2134145" y="1948135"/>
                  <a:pt x="2143125" y="1952625"/>
                </a:cubicBezTo>
                <a:cubicBezTo>
                  <a:pt x="2153364" y="1957745"/>
                  <a:pt x="2161461" y="1966555"/>
                  <a:pt x="2171700" y="1971675"/>
                </a:cubicBezTo>
                <a:cubicBezTo>
                  <a:pt x="2180680" y="1976165"/>
                  <a:pt x="2191295" y="1976710"/>
                  <a:pt x="2200275" y="1981200"/>
                </a:cubicBezTo>
                <a:cubicBezTo>
                  <a:pt x="2210514" y="1986320"/>
                  <a:pt x="2218611" y="1995130"/>
                  <a:pt x="2228850" y="2000250"/>
                </a:cubicBezTo>
                <a:cubicBezTo>
                  <a:pt x="2244143" y="2007896"/>
                  <a:pt x="2260466" y="2013297"/>
                  <a:pt x="2276475" y="2019300"/>
                </a:cubicBezTo>
                <a:cubicBezTo>
                  <a:pt x="2285876" y="2022825"/>
                  <a:pt x="2296273" y="2023949"/>
                  <a:pt x="2305050" y="2028825"/>
                </a:cubicBezTo>
                <a:cubicBezTo>
                  <a:pt x="2397739" y="2080319"/>
                  <a:pt x="2324144" y="2059314"/>
                  <a:pt x="2409825" y="2076450"/>
                </a:cubicBezTo>
                <a:cubicBezTo>
                  <a:pt x="2471266" y="2137891"/>
                  <a:pt x="2397435" y="2073862"/>
                  <a:pt x="2514600" y="2124075"/>
                </a:cubicBezTo>
                <a:cubicBezTo>
                  <a:pt x="2520866" y="2126760"/>
                  <a:pt x="2605719" y="2187336"/>
                  <a:pt x="2619375" y="2190750"/>
                </a:cubicBezTo>
                <a:lnTo>
                  <a:pt x="2657475" y="2200275"/>
                </a:lnTo>
                <a:cubicBezTo>
                  <a:pt x="2667000" y="2206625"/>
                  <a:pt x="2675811" y="2214205"/>
                  <a:pt x="2686050" y="2219325"/>
                </a:cubicBezTo>
                <a:cubicBezTo>
                  <a:pt x="2695030" y="2223815"/>
                  <a:pt x="2705303" y="2225121"/>
                  <a:pt x="2714625" y="2228850"/>
                </a:cubicBezTo>
                <a:cubicBezTo>
                  <a:pt x="2737076" y="2237830"/>
                  <a:pt x="2759673" y="2246611"/>
                  <a:pt x="2781300" y="2257425"/>
                </a:cubicBezTo>
                <a:cubicBezTo>
                  <a:pt x="2791539" y="2262545"/>
                  <a:pt x="2799936" y="2270795"/>
                  <a:pt x="2809875" y="2276475"/>
                </a:cubicBezTo>
                <a:cubicBezTo>
                  <a:pt x="2822203" y="2283520"/>
                  <a:pt x="2835934" y="2288000"/>
                  <a:pt x="2847975" y="2295525"/>
                </a:cubicBezTo>
                <a:cubicBezTo>
                  <a:pt x="2861437" y="2303939"/>
                  <a:pt x="2872292" y="2316224"/>
                  <a:pt x="2886075" y="2324100"/>
                </a:cubicBezTo>
                <a:cubicBezTo>
                  <a:pt x="2894792" y="2329081"/>
                  <a:pt x="2905670" y="2329135"/>
                  <a:pt x="2914650" y="2333625"/>
                </a:cubicBezTo>
                <a:cubicBezTo>
                  <a:pt x="2931209" y="2341904"/>
                  <a:pt x="2945421" y="2354539"/>
                  <a:pt x="2962275" y="2362200"/>
                </a:cubicBezTo>
                <a:cubicBezTo>
                  <a:pt x="2980556" y="2370509"/>
                  <a:pt x="3002717" y="2370111"/>
                  <a:pt x="3019425" y="2381250"/>
                </a:cubicBezTo>
                <a:cubicBezTo>
                  <a:pt x="3071629" y="2416052"/>
                  <a:pt x="3037761" y="2395180"/>
                  <a:pt x="3124200" y="2438400"/>
                </a:cubicBezTo>
                <a:cubicBezTo>
                  <a:pt x="3149600" y="2451100"/>
                  <a:pt x="3173459" y="2467520"/>
                  <a:pt x="3200400" y="2476500"/>
                </a:cubicBezTo>
                <a:cubicBezTo>
                  <a:pt x="3209925" y="2479675"/>
                  <a:pt x="3219747" y="2482070"/>
                  <a:pt x="3228975" y="2486025"/>
                </a:cubicBezTo>
                <a:cubicBezTo>
                  <a:pt x="3242026" y="2491618"/>
                  <a:pt x="3254024" y="2499482"/>
                  <a:pt x="3267075" y="2505075"/>
                </a:cubicBezTo>
                <a:cubicBezTo>
                  <a:pt x="3298167" y="2518400"/>
                  <a:pt x="3302160" y="2511085"/>
                  <a:pt x="3333750" y="2533650"/>
                </a:cubicBezTo>
                <a:cubicBezTo>
                  <a:pt x="3344711" y="2541480"/>
                  <a:pt x="3351250" y="2554558"/>
                  <a:pt x="3362325" y="2562225"/>
                </a:cubicBezTo>
                <a:cubicBezTo>
                  <a:pt x="3392768" y="2583301"/>
                  <a:pt x="3426767" y="2598836"/>
                  <a:pt x="3457575" y="2619375"/>
                </a:cubicBezTo>
                <a:lnTo>
                  <a:pt x="3514725" y="2657475"/>
                </a:lnTo>
                <a:cubicBezTo>
                  <a:pt x="3553980" y="2716357"/>
                  <a:pt x="3510395" y="2658918"/>
                  <a:pt x="3562350" y="2705100"/>
                </a:cubicBezTo>
                <a:lnTo>
                  <a:pt x="3648075" y="2790825"/>
                </a:lnTo>
                <a:cubicBezTo>
                  <a:pt x="3657600" y="2800350"/>
                  <a:pt x="3665874" y="2811318"/>
                  <a:pt x="3676650" y="2819400"/>
                </a:cubicBezTo>
                <a:cubicBezTo>
                  <a:pt x="3689350" y="2828925"/>
                  <a:pt x="3701745" y="2838871"/>
                  <a:pt x="3714750" y="2847975"/>
                </a:cubicBezTo>
                <a:cubicBezTo>
                  <a:pt x="3733507" y="2861105"/>
                  <a:pt x="3755711" y="2869886"/>
                  <a:pt x="3771900" y="2886075"/>
                </a:cubicBezTo>
                <a:cubicBezTo>
                  <a:pt x="3781425" y="2895600"/>
                  <a:pt x="3790248" y="2905884"/>
                  <a:pt x="3800475" y="2914650"/>
                </a:cubicBezTo>
                <a:cubicBezTo>
                  <a:pt x="3845346" y="2953111"/>
                  <a:pt x="3852435" y="2942655"/>
                  <a:pt x="3895725" y="3000375"/>
                </a:cubicBezTo>
                <a:cubicBezTo>
                  <a:pt x="3905250" y="3013075"/>
                  <a:pt x="3913846" y="3026528"/>
                  <a:pt x="3924300" y="3038475"/>
                </a:cubicBezTo>
                <a:cubicBezTo>
                  <a:pt x="3936127" y="3051992"/>
                  <a:pt x="3951180" y="3062550"/>
                  <a:pt x="3962400" y="3076575"/>
                </a:cubicBezTo>
                <a:cubicBezTo>
                  <a:pt x="3976703" y="3094453"/>
                  <a:pt x="3987800" y="3114675"/>
                  <a:pt x="4000500" y="3133725"/>
                </a:cubicBezTo>
                <a:cubicBezTo>
                  <a:pt x="4006850" y="3143250"/>
                  <a:pt x="4015930" y="3151440"/>
                  <a:pt x="4019550" y="3162300"/>
                </a:cubicBezTo>
                <a:cubicBezTo>
                  <a:pt x="4022725" y="3171825"/>
                  <a:pt x="4022803" y="3183035"/>
                  <a:pt x="4029075" y="3190875"/>
                </a:cubicBezTo>
                <a:cubicBezTo>
                  <a:pt x="4036226" y="3199814"/>
                  <a:pt x="4048125" y="3203575"/>
                  <a:pt x="4057650" y="3209925"/>
                </a:cubicBezTo>
                <a:cubicBezTo>
                  <a:pt x="4071030" y="3250065"/>
                  <a:pt x="4088742" y="3307692"/>
                  <a:pt x="4114800" y="3333750"/>
                </a:cubicBezTo>
                <a:cubicBezTo>
                  <a:pt x="4164125" y="3383075"/>
                  <a:pt x="4142124" y="3357482"/>
                  <a:pt x="4181475" y="3409950"/>
                </a:cubicBezTo>
                <a:cubicBezTo>
                  <a:pt x="4204217" y="3478175"/>
                  <a:pt x="4171704" y="3400130"/>
                  <a:pt x="4219575" y="3457575"/>
                </a:cubicBezTo>
                <a:cubicBezTo>
                  <a:pt x="4228665" y="3468483"/>
                  <a:pt x="4229908" y="3484467"/>
                  <a:pt x="4238625" y="3495675"/>
                </a:cubicBezTo>
                <a:cubicBezTo>
                  <a:pt x="4268628" y="3534250"/>
                  <a:pt x="4280683" y="3539589"/>
                  <a:pt x="4314825" y="3562350"/>
                </a:cubicBezTo>
                <a:cubicBezTo>
                  <a:pt x="4349014" y="3630728"/>
                  <a:pt x="4313983" y="3576418"/>
                  <a:pt x="4362450" y="3619500"/>
                </a:cubicBezTo>
                <a:cubicBezTo>
                  <a:pt x="4382586" y="3637398"/>
                  <a:pt x="4400550" y="3657600"/>
                  <a:pt x="4419600" y="3676650"/>
                </a:cubicBezTo>
                <a:cubicBezTo>
                  <a:pt x="4429125" y="3686175"/>
                  <a:pt x="4436624" y="3698295"/>
                  <a:pt x="4448175" y="3705225"/>
                </a:cubicBezTo>
                <a:cubicBezTo>
                  <a:pt x="4464050" y="3714750"/>
                  <a:pt x="4480181" y="3723861"/>
                  <a:pt x="4495800" y="3733800"/>
                </a:cubicBezTo>
                <a:cubicBezTo>
                  <a:pt x="4515116" y="3746092"/>
                  <a:pt x="4531230" y="3764660"/>
                  <a:pt x="4552950" y="3771900"/>
                </a:cubicBezTo>
                <a:cubicBezTo>
                  <a:pt x="4599847" y="3787532"/>
                  <a:pt x="4571621" y="3779774"/>
                  <a:pt x="4638675" y="3790950"/>
                </a:cubicBezTo>
                <a:cubicBezTo>
                  <a:pt x="4699000" y="3787775"/>
                  <a:pt x="4759419" y="3786058"/>
                  <a:pt x="4819650" y="3781425"/>
                </a:cubicBezTo>
                <a:cubicBezTo>
                  <a:pt x="4963745" y="3770341"/>
                  <a:pt x="4820039" y="3775776"/>
                  <a:pt x="4933950" y="3762375"/>
                </a:cubicBezTo>
                <a:cubicBezTo>
                  <a:pt x="4971920" y="3757908"/>
                  <a:pt x="5010208" y="3756654"/>
                  <a:pt x="5048250" y="3752850"/>
                </a:cubicBezTo>
                <a:cubicBezTo>
                  <a:pt x="5256939" y="3731981"/>
                  <a:pt x="4932372" y="3754624"/>
                  <a:pt x="5286375" y="3733800"/>
                </a:cubicBezTo>
                <a:lnTo>
                  <a:pt x="5353050" y="3724275"/>
                </a:lnTo>
                <a:cubicBezTo>
                  <a:pt x="5455134" y="3711514"/>
                  <a:pt x="5409271" y="3724585"/>
                  <a:pt x="5467350" y="3705225"/>
                </a:cubicBezTo>
                <a:cubicBezTo>
                  <a:pt x="5476875" y="3695700"/>
                  <a:pt x="5489383" y="3688425"/>
                  <a:pt x="5495925" y="3676650"/>
                </a:cubicBezTo>
                <a:cubicBezTo>
                  <a:pt x="5505677" y="3659097"/>
                  <a:pt x="5508625" y="3638550"/>
                  <a:pt x="5514975" y="3619500"/>
                </a:cubicBezTo>
                <a:cubicBezTo>
                  <a:pt x="5529620" y="3575566"/>
                  <a:pt x="5522531" y="3600770"/>
                  <a:pt x="5534025" y="3543300"/>
                </a:cubicBezTo>
                <a:cubicBezTo>
                  <a:pt x="5530850" y="3486150"/>
                  <a:pt x="5532234" y="3428563"/>
                  <a:pt x="5524500" y="3371850"/>
                </a:cubicBezTo>
                <a:cubicBezTo>
                  <a:pt x="5522582" y="3357781"/>
                  <a:pt x="5510723" y="3346933"/>
                  <a:pt x="5505450" y="3333750"/>
                </a:cubicBezTo>
                <a:cubicBezTo>
                  <a:pt x="5497992" y="3315106"/>
                  <a:pt x="5497539" y="3293308"/>
                  <a:pt x="5486400" y="3276600"/>
                </a:cubicBezTo>
                <a:cubicBezTo>
                  <a:pt x="5480050" y="3267075"/>
                  <a:pt x="5471999" y="3258486"/>
                  <a:pt x="5467350" y="3248025"/>
                </a:cubicBezTo>
                <a:cubicBezTo>
                  <a:pt x="5459195" y="3229675"/>
                  <a:pt x="5454650" y="3209925"/>
                  <a:pt x="5448300" y="3190875"/>
                </a:cubicBezTo>
                <a:cubicBezTo>
                  <a:pt x="5445125" y="3181350"/>
                  <a:pt x="5444344" y="3170654"/>
                  <a:pt x="5438775" y="3162300"/>
                </a:cubicBezTo>
                <a:cubicBezTo>
                  <a:pt x="5384180" y="3080408"/>
                  <a:pt x="5449635" y="3184020"/>
                  <a:pt x="5410200" y="3105150"/>
                </a:cubicBezTo>
                <a:cubicBezTo>
                  <a:pt x="5401921" y="3088591"/>
                  <a:pt x="5390616" y="3073709"/>
                  <a:pt x="5381625" y="3057525"/>
                </a:cubicBezTo>
                <a:cubicBezTo>
                  <a:pt x="5374729" y="3045113"/>
                  <a:pt x="5369620" y="3031753"/>
                  <a:pt x="5362575" y="3019425"/>
                </a:cubicBezTo>
                <a:cubicBezTo>
                  <a:pt x="5356895" y="3009486"/>
                  <a:pt x="5349205" y="3000789"/>
                  <a:pt x="5343525" y="2990850"/>
                </a:cubicBezTo>
                <a:cubicBezTo>
                  <a:pt x="5284947" y="2888338"/>
                  <a:pt x="5379578" y="3035405"/>
                  <a:pt x="5286375" y="2895600"/>
                </a:cubicBezTo>
                <a:lnTo>
                  <a:pt x="5267325" y="2867025"/>
                </a:lnTo>
                <a:cubicBezTo>
                  <a:pt x="5260975" y="2857500"/>
                  <a:pt x="5251895" y="2849310"/>
                  <a:pt x="5248275" y="2838450"/>
                </a:cubicBezTo>
                <a:cubicBezTo>
                  <a:pt x="5245100" y="2828925"/>
                  <a:pt x="5243626" y="2818652"/>
                  <a:pt x="5238750" y="2809875"/>
                </a:cubicBezTo>
                <a:cubicBezTo>
                  <a:pt x="5227631" y="2789861"/>
                  <a:pt x="5213350" y="2771775"/>
                  <a:pt x="5200650" y="2752725"/>
                </a:cubicBezTo>
                <a:lnTo>
                  <a:pt x="5162550" y="2695575"/>
                </a:lnTo>
                <a:cubicBezTo>
                  <a:pt x="5156200" y="2686050"/>
                  <a:pt x="5147120" y="2677860"/>
                  <a:pt x="5143500" y="2667000"/>
                </a:cubicBezTo>
                <a:cubicBezTo>
                  <a:pt x="5140325" y="2657475"/>
                  <a:pt x="5139544" y="2646779"/>
                  <a:pt x="5133975" y="2638425"/>
                </a:cubicBezTo>
                <a:cubicBezTo>
                  <a:pt x="5126503" y="2627217"/>
                  <a:pt x="5114925" y="2619375"/>
                  <a:pt x="5105400" y="2609850"/>
                </a:cubicBezTo>
                <a:cubicBezTo>
                  <a:pt x="5086462" y="2534097"/>
                  <a:pt x="5110476" y="2609208"/>
                  <a:pt x="5067300" y="2533650"/>
                </a:cubicBezTo>
                <a:cubicBezTo>
                  <a:pt x="5062319" y="2524933"/>
                  <a:pt x="5062265" y="2514055"/>
                  <a:pt x="5057775" y="2505075"/>
                </a:cubicBezTo>
                <a:cubicBezTo>
                  <a:pt x="5041900" y="2473325"/>
                  <a:pt x="5038725" y="2476500"/>
                  <a:pt x="5010150" y="2457450"/>
                </a:cubicBezTo>
                <a:cubicBezTo>
                  <a:pt x="5003800" y="2438400"/>
                  <a:pt x="5001218" y="2417645"/>
                  <a:pt x="4991100" y="2400300"/>
                </a:cubicBezTo>
                <a:lnTo>
                  <a:pt x="4924425" y="2286000"/>
                </a:lnTo>
                <a:cubicBezTo>
                  <a:pt x="4921250" y="2273300"/>
                  <a:pt x="4920754" y="2259609"/>
                  <a:pt x="4914900" y="2247900"/>
                </a:cubicBezTo>
                <a:cubicBezTo>
                  <a:pt x="4904661" y="2227422"/>
                  <a:pt x="4889500" y="2209800"/>
                  <a:pt x="4876800" y="2190750"/>
                </a:cubicBezTo>
                <a:cubicBezTo>
                  <a:pt x="4870450" y="2181225"/>
                  <a:pt x="4861370" y="2173035"/>
                  <a:pt x="4857750" y="2162175"/>
                </a:cubicBezTo>
                <a:cubicBezTo>
                  <a:pt x="4854575" y="2152650"/>
                  <a:pt x="4853794" y="2141954"/>
                  <a:pt x="4848225" y="2133600"/>
                </a:cubicBezTo>
                <a:cubicBezTo>
                  <a:pt x="4840753" y="2122392"/>
                  <a:pt x="4827480" y="2115986"/>
                  <a:pt x="4819650" y="2105025"/>
                </a:cubicBezTo>
                <a:cubicBezTo>
                  <a:pt x="4811397" y="2093471"/>
                  <a:pt x="4808042" y="2079018"/>
                  <a:pt x="4800600" y="2066925"/>
                </a:cubicBezTo>
                <a:cubicBezTo>
                  <a:pt x="4782601" y="2037677"/>
                  <a:pt x="4762500" y="2009775"/>
                  <a:pt x="4743450" y="1981200"/>
                </a:cubicBezTo>
                <a:cubicBezTo>
                  <a:pt x="4737100" y="1971675"/>
                  <a:pt x="4729520" y="1962864"/>
                  <a:pt x="4724400" y="1952625"/>
                </a:cubicBezTo>
                <a:cubicBezTo>
                  <a:pt x="4718050" y="1939925"/>
                  <a:pt x="4713432" y="1926199"/>
                  <a:pt x="4705350" y="1914525"/>
                </a:cubicBezTo>
                <a:cubicBezTo>
                  <a:pt x="4684744" y="1884761"/>
                  <a:pt x="4660747" y="1857493"/>
                  <a:pt x="4638675" y="1828800"/>
                </a:cubicBezTo>
                <a:cubicBezTo>
                  <a:pt x="4628996" y="1816217"/>
                  <a:pt x="4618906" y="1803909"/>
                  <a:pt x="4610100" y="1790700"/>
                </a:cubicBezTo>
                <a:cubicBezTo>
                  <a:pt x="4603750" y="1781175"/>
                  <a:pt x="4598655" y="1770681"/>
                  <a:pt x="4591050" y="1762125"/>
                </a:cubicBezTo>
                <a:cubicBezTo>
                  <a:pt x="4573152" y="1741989"/>
                  <a:pt x="4548844" y="1727391"/>
                  <a:pt x="4533900" y="1704975"/>
                </a:cubicBezTo>
                <a:cubicBezTo>
                  <a:pt x="4518710" y="1682190"/>
                  <a:pt x="4509610" y="1664493"/>
                  <a:pt x="4486275" y="1647825"/>
                </a:cubicBezTo>
                <a:cubicBezTo>
                  <a:pt x="4474721" y="1639572"/>
                  <a:pt x="4459263" y="1637645"/>
                  <a:pt x="4448175" y="1628775"/>
                </a:cubicBezTo>
                <a:cubicBezTo>
                  <a:pt x="4344315" y="1545687"/>
                  <a:pt x="4438010" y="1590419"/>
                  <a:pt x="4343400" y="1552575"/>
                </a:cubicBezTo>
                <a:cubicBezTo>
                  <a:pt x="4259918" y="1469093"/>
                  <a:pt x="4365816" y="1571255"/>
                  <a:pt x="4286250" y="1504950"/>
                </a:cubicBezTo>
                <a:cubicBezTo>
                  <a:pt x="4275902" y="1496326"/>
                  <a:pt x="4269098" y="1483514"/>
                  <a:pt x="4257675" y="1476375"/>
                </a:cubicBezTo>
                <a:cubicBezTo>
                  <a:pt x="4243176" y="1467313"/>
                  <a:pt x="4225925" y="1463675"/>
                  <a:pt x="4210050" y="1457325"/>
                </a:cubicBezTo>
                <a:cubicBezTo>
                  <a:pt x="4203700" y="1447800"/>
                  <a:pt x="4199095" y="1436845"/>
                  <a:pt x="4191000" y="1428750"/>
                </a:cubicBezTo>
                <a:cubicBezTo>
                  <a:pt x="4179775" y="1417525"/>
                  <a:pt x="4166362" y="1408589"/>
                  <a:pt x="4152900" y="1400175"/>
                </a:cubicBezTo>
                <a:cubicBezTo>
                  <a:pt x="4115635" y="1376884"/>
                  <a:pt x="4117686" y="1388293"/>
                  <a:pt x="4086225" y="1362075"/>
                </a:cubicBezTo>
                <a:cubicBezTo>
                  <a:pt x="4075877" y="1353451"/>
                  <a:pt x="4068283" y="1341770"/>
                  <a:pt x="4057650" y="1333500"/>
                </a:cubicBezTo>
                <a:cubicBezTo>
                  <a:pt x="4039578" y="1319444"/>
                  <a:pt x="4019550" y="1308100"/>
                  <a:pt x="4000500" y="1295400"/>
                </a:cubicBezTo>
                <a:lnTo>
                  <a:pt x="3971925" y="1276350"/>
                </a:lnTo>
                <a:cubicBezTo>
                  <a:pt x="3962400" y="1270000"/>
                  <a:pt x="3952508" y="1264169"/>
                  <a:pt x="3943350" y="1257300"/>
                </a:cubicBezTo>
                <a:cubicBezTo>
                  <a:pt x="3926092" y="1244357"/>
                  <a:pt x="3837856" y="1175978"/>
                  <a:pt x="3810000" y="1162050"/>
                </a:cubicBezTo>
                <a:cubicBezTo>
                  <a:pt x="3784600" y="1149350"/>
                  <a:pt x="3757429" y="1139702"/>
                  <a:pt x="3733800" y="1123950"/>
                </a:cubicBezTo>
                <a:cubicBezTo>
                  <a:pt x="3696871" y="1099331"/>
                  <a:pt x="3716085" y="1108520"/>
                  <a:pt x="3676650" y="1095375"/>
                </a:cubicBezTo>
                <a:cubicBezTo>
                  <a:pt x="3620234" y="1053063"/>
                  <a:pt x="3651759" y="1075606"/>
                  <a:pt x="3581400" y="1028700"/>
                </a:cubicBezTo>
                <a:cubicBezTo>
                  <a:pt x="3571875" y="1022350"/>
                  <a:pt x="3563685" y="1013270"/>
                  <a:pt x="3552825" y="1009650"/>
                </a:cubicBezTo>
                <a:cubicBezTo>
                  <a:pt x="3474537" y="983554"/>
                  <a:pt x="3596300" y="1026625"/>
                  <a:pt x="3448050" y="952500"/>
                </a:cubicBezTo>
                <a:cubicBezTo>
                  <a:pt x="3435350" y="946150"/>
                  <a:pt x="3422126" y="940755"/>
                  <a:pt x="3409950" y="933450"/>
                </a:cubicBezTo>
                <a:cubicBezTo>
                  <a:pt x="3390317" y="921670"/>
                  <a:pt x="3368989" y="911539"/>
                  <a:pt x="3352800" y="895350"/>
                </a:cubicBezTo>
                <a:cubicBezTo>
                  <a:pt x="3343275" y="885825"/>
                  <a:pt x="3335186" y="874605"/>
                  <a:pt x="3324225" y="866775"/>
                </a:cubicBezTo>
                <a:cubicBezTo>
                  <a:pt x="3312671" y="858522"/>
                  <a:pt x="3298453" y="854770"/>
                  <a:pt x="3286125" y="847725"/>
                </a:cubicBezTo>
                <a:cubicBezTo>
                  <a:pt x="3276186" y="842045"/>
                  <a:pt x="3266865" y="835329"/>
                  <a:pt x="3257550" y="828675"/>
                </a:cubicBezTo>
                <a:cubicBezTo>
                  <a:pt x="3207093" y="792634"/>
                  <a:pt x="3237246" y="806032"/>
                  <a:pt x="3190875" y="790575"/>
                </a:cubicBezTo>
                <a:cubicBezTo>
                  <a:pt x="3178175" y="777875"/>
                  <a:pt x="3168176" y="761716"/>
                  <a:pt x="3152775" y="752475"/>
                </a:cubicBezTo>
                <a:cubicBezTo>
                  <a:pt x="3135556" y="742144"/>
                  <a:pt x="3114675" y="739775"/>
                  <a:pt x="3095625" y="733425"/>
                </a:cubicBezTo>
                <a:cubicBezTo>
                  <a:pt x="3086100" y="730250"/>
                  <a:pt x="3075404" y="729469"/>
                  <a:pt x="3067050" y="723900"/>
                </a:cubicBezTo>
                <a:cubicBezTo>
                  <a:pt x="3035741" y="703028"/>
                  <a:pt x="3044406" y="705184"/>
                  <a:pt x="3009900" y="695325"/>
                </a:cubicBezTo>
                <a:cubicBezTo>
                  <a:pt x="2995658" y="691256"/>
                  <a:pt x="2958450" y="683888"/>
                  <a:pt x="2943225" y="676275"/>
                </a:cubicBezTo>
                <a:cubicBezTo>
                  <a:pt x="2932986" y="671155"/>
                  <a:pt x="2924589" y="662905"/>
                  <a:pt x="2914650" y="657225"/>
                </a:cubicBezTo>
                <a:cubicBezTo>
                  <a:pt x="2902322" y="650180"/>
                  <a:pt x="2888878" y="645220"/>
                  <a:pt x="2876550" y="638175"/>
                </a:cubicBezTo>
                <a:cubicBezTo>
                  <a:pt x="2847286" y="621452"/>
                  <a:pt x="2844415" y="611588"/>
                  <a:pt x="2809875" y="600075"/>
                </a:cubicBezTo>
                <a:cubicBezTo>
                  <a:pt x="2794516" y="594955"/>
                  <a:pt x="2777869" y="594810"/>
                  <a:pt x="2762250" y="590550"/>
                </a:cubicBezTo>
                <a:cubicBezTo>
                  <a:pt x="2742877" y="585266"/>
                  <a:pt x="2724150" y="577850"/>
                  <a:pt x="2705100" y="571500"/>
                </a:cubicBezTo>
                <a:cubicBezTo>
                  <a:pt x="2695575" y="568325"/>
                  <a:pt x="2684879" y="567544"/>
                  <a:pt x="2676525" y="561975"/>
                </a:cubicBezTo>
                <a:cubicBezTo>
                  <a:pt x="2667000" y="555625"/>
                  <a:pt x="2658411" y="547574"/>
                  <a:pt x="2647950" y="542925"/>
                </a:cubicBezTo>
                <a:cubicBezTo>
                  <a:pt x="2629600" y="534770"/>
                  <a:pt x="2609850" y="530225"/>
                  <a:pt x="2590800" y="523875"/>
                </a:cubicBezTo>
                <a:lnTo>
                  <a:pt x="2562225" y="514350"/>
                </a:lnTo>
                <a:lnTo>
                  <a:pt x="2533650" y="504825"/>
                </a:lnTo>
                <a:cubicBezTo>
                  <a:pt x="2524125" y="501650"/>
                  <a:pt x="2513429" y="500869"/>
                  <a:pt x="2505075" y="495300"/>
                </a:cubicBezTo>
                <a:cubicBezTo>
                  <a:pt x="2495550" y="488950"/>
                  <a:pt x="2486739" y="481370"/>
                  <a:pt x="2476500" y="476250"/>
                </a:cubicBezTo>
                <a:cubicBezTo>
                  <a:pt x="2462835" y="469418"/>
                  <a:pt x="2422032" y="460252"/>
                  <a:pt x="2409825" y="457200"/>
                </a:cubicBezTo>
                <a:cubicBezTo>
                  <a:pt x="2327933" y="402605"/>
                  <a:pt x="2431545" y="468060"/>
                  <a:pt x="2352675" y="428625"/>
                </a:cubicBezTo>
                <a:cubicBezTo>
                  <a:pt x="2342436" y="423505"/>
                  <a:pt x="2334339" y="414695"/>
                  <a:pt x="2324100" y="409575"/>
                </a:cubicBezTo>
                <a:cubicBezTo>
                  <a:pt x="2315120" y="405085"/>
                  <a:pt x="2304505" y="404540"/>
                  <a:pt x="2295525" y="400050"/>
                </a:cubicBezTo>
                <a:cubicBezTo>
                  <a:pt x="2285286" y="394930"/>
                  <a:pt x="2277189" y="386120"/>
                  <a:pt x="2266950" y="381000"/>
                </a:cubicBezTo>
                <a:cubicBezTo>
                  <a:pt x="2257970" y="376510"/>
                  <a:pt x="2247697" y="375204"/>
                  <a:pt x="2238375" y="371475"/>
                </a:cubicBezTo>
                <a:cubicBezTo>
                  <a:pt x="2231783" y="368838"/>
                  <a:pt x="2274888" y="381000"/>
                  <a:pt x="2257425" y="371475"/>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52525" y="865458"/>
            <a:ext cx="7058025" cy="5049567"/>
          </a:xfrm>
          <a:custGeom>
            <a:avLst/>
            <a:gdLst>
              <a:gd name="connsiteX0" fmla="*/ 1543050 w 7058025"/>
              <a:gd name="connsiteY0" fmla="*/ 39417 h 5049567"/>
              <a:gd name="connsiteX1" fmla="*/ 895350 w 7058025"/>
              <a:gd name="connsiteY1" fmla="*/ 29892 h 5049567"/>
              <a:gd name="connsiteX2" fmla="*/ 304800 w 7058025"/>
              <a:gd name="connsiteY2" fmla="*/ 29892 h 5049567"/>
              <a:gd name="connsiteX3" fmla="*/ 228600 w 7058025"/>
              <a:gd name="connsiteY3" fmla="*/ 48942 h 5049567"/>
              <a:gd name="connsiteX4" fmla="*/ 171450 w 7058025"/>
              <a:gd name="connsiteY4" fmla="*/ 67992 h 5049567"/>
              <a:gd name="connsiteX5" fmla="*/ 142875 w 7058025"/>
              <a:gd name="connsiteY5" fmla="*/ 96567 h 5049567"/>
              <a:gd name="connsiteX6" fmla="*/ 104775 w 7058025"/>
              <a:gd name="connsiteY6" fmla="*/ 106092 h 5049567"/>
              <a:gd name="connsiteX7" fmla="*/ 47625 w 7058025"/>
              <a:gd name="connsiteY7" fmla="*/ 163242 h 5049567"/>
              <a:gd name="connsiteX8" fmla="*/ 38100 w 7058025"/>
              <a:gd name="connsiteY8" fmla="*/ 191817 h 5049567"/>
              <a:gd name="connsiteX9" fmla="*/ 19050 w 7058025"/>
              <a:gd name="connsiteY9" fmla="*/ 220392 h 5049567"/>
              <a:gd name="connsiteX10" fmla="*/ 0 w 7058025"/>
              <a:gd name="connsiteY10" fmla="*/ 325167 h 5049567"/>
              <a:gd name="connsiteX11" fmla="*/ 9525 w 7058025"/>
              <a:gd name="connsiteY11" fmla="*/ 629967 h 5049567"/>
              <a:gd name="connsiteX12" fmla="*/ 19050 w 7058025"/>
              <a:gd name="connsiteY12" fmla="*/ 658542 h 5049567"/>
              <a:gd name="connsiteX13" fmla="*/ 38100 w 7058025"/>
              <a:gd name="connsiteY13" fmla="*/ 763317 h 5049567"/>
              <a:gd name="connsiteX14" fmla="*/ 57150 w 7058025"/>
              <a:gd name="connsiteY14" fmla="*/ 829992 h 5049567"/>
              <a:gd name="connsiteX15" fmla="*/ 85725 w 7058025"/>
              <a:gd name="connsiteY15" fmla="*/ 934767 h 5049567"/>
              <a:gd name="connsiteX16" fmla="*/ 104775 w 7058025"/>
              <a:gd name="connsiteY16" fmla="*/ 982392 h 5049567"/>
              <a:gd name="connsiteX17" fmla="*/ 142875 w 7058025"/>
              <a:gd name="connsiteY17" fmla="*/ 1020492 h 5049567"/>
              <a:gd name="connsiteX18" fmla="*/ 266700 w 7058025"/>
              <a:gd name="connsiteY18" fmla="*/ 1087167 h 5049567"/>
              <a:gd name="connsiteX19" fmla="*/ 333375 w 7058025"/>
              <a:gd name="connsiteY19" fmla="*/ 1125267 h 5049567"/>
              <a:gd name="connsiteX20" fmla="*/ 400050 w 7058025"/>
              <a:gd name="connsiteY20" fmla="*/ 1163367 h 5049567"/>
              <a:gd name="connsiteX21" fmla="*/ 609600 w 7058025"/>
              <a:gd name="connsiteY21" fmla="*/ 1220517 h 5049567"/>
              <a:gd name="connsiteX22" fmla="*/ 714375 w 7058025"/>
              <a:gd name="connsiteY22" fmla="*/ 1249092 h 5049567"/>
              <a:gd name="connsiteX23" fmla="*/ 781050 w 7058025"/>
              <a:gd name="connsiteY23" fmla="*/ 1277667 h 5049567"/>
              <a:gd name="connsiteX24" fmla="*/ 847725 w 7058025"/>
              <a:gd name="connsiteY24" fmla="*/ 1306242 h 5049567"/>
              <a:gd name="connsiteX25" fmla="*/ 895350 w 7058025"/>
              <a:gd name="connsiteY25" fmla="*/ 1315767 h 5049567"/>
              <a:gd name="connsiteX26" fmla="*/ 933450 w 7058025"/>
              <a:gd name="connsiteY26" fmla="*/ 1334817 h 5049567"/>
              <a:gd name="connsiteX27" fmla="*/ 971550 w 7058025"/>
              <a:gd name="connsiteY27" fmla="*/ 1344342 h 5049567"/>
              <a:gd name="connsiteX28" fmla="*/ 1000125 w 7058025"/>
              <a:gd name="connsiteY28" fmla="*/ 1353867 h 5049567"/>
              <a:gd name="connsiteX29" fmla="*/ 1038225 w 7058025"/>
              <a:gd name="connsiteY29" fmla="*/ 1363392 h 5049567"/>
              <a:gd name="connsiteX30" fmla="*/ 1257300 w 7058025"/>
              <a:gd name="connsiteY30" fmla="*/ 1411017 h 5049567"/>
              <a:gd name="connsiteX31" fmla="*/ 1314450 w 7058025"/>
              <a:gd name="connsiteY31" fmla="*/ 1430067 h 5049567"/>
              <a:gd name="connsiteX32" fmla="*/ 1438275 w 7058025"/>
              <a:gd name="connsiteY32" fmla="*/ 1468167 h 5049567"/>
              <a:gd name="connsiteX33" fmla="*/ 1476375 w 7058025"/>
              <a:gd name="connsiteY33" fmla="*/ 1487217 h 5049567"/>
              <a:gd name="connsiteX34" fmla="*/ 1504950 w 7058025"/>
              <a:gd name="connsiteY34" fmla="*/ 1496742 h 5049567"/>
              <a:gd name="connsiteX35" fmla="*/ 1571625 w 7058025"/>
              <a:gd name="connsiteY35" fmla="*/ 1515792 h 5049567"/>
              <a:gd name="connsiteX36" fmla="*/ 1657350 w 7058025"/>
              <a:gd name="connsiteY36" fmla="*/ 1553892 h 5049567"/>
              <a:gd name="connsiteX37" fmla="*/ 1809750 w 7058025"/>
              <a:gd name="connsiteY37" fmla="*/ 1582467 h 5049567"/>
              <a:gd name="connsiteX38" fmla="*/ 1905000 w 7058025"/>
              <a:gd name="connsiteY38" fmla="*/ 1611042 h 5049567"/>
              <a:gd name="connsiteX39" fmla="*/ 2038350 w 7058025"/>
              <a:gd name="connsiteY39" fmla="*/ 1658667 h 5049567"/>
              <a:gd name="connsiteX40" fmla="*/ 2066925 w 7058025"/>
              <a:gd name="connsiteY40" fmla="*/ 1677717 h 5049567"/>
              <a:gd name="connsiteX41" fmla="*/ 2143125 w 7058025"/>
              <a:gd name="connsiteY41" fmla="*/ 1706292 h 5049567"/>
              <a:gd name="connsiteX42" fmla="*/ 2209800 w 7058025"/>
              <a:gd name="connsiteY42" fmla="*/ 1744392 h 5049567"/>
              <a:gd name="connsiteX43" fmla="*/ 2257425 w 7058025"/>
              <a:gd name="connsiteY43" fmla="*/ 1753917 h 5049567"/>
              <a:gd name="connsiteX44" fmla="*/ 2286000 w 7058025"/>
              <a:gd name="connsiteY44" fmla="*/ 1763442 h 5049567"/>
              <a:gd name="connsiteX45" fmla="*/ 2362200 w 7058025"/>
              <a:gd name="connsiteY45" fmla="*/ 1792017 h 5049567"/>
              <a:gd name="connsiteX46" fmla="*/ 2409825 w 7058025"/>
              <a:gd name="connsiteY46" fmla="*/ 1801542 h 5049567"/>
              <a:gd name="connsiteX47" fmla="*/ 2533650 w 7058025"/>
              <a:gd name="connsiteY47" fmla="*/ 1849167 h 5049567"/>
              <a:gd name="connsiteX48" fmla="*/ 2562225 w 7058025"/>
              <a:gd name="connsiteY48" fmla="*/ 1868217 h 5049567"/>
              <a:gd name="connsiteX49" fmla="*/ 2733675 w 7058025"/>
              <a:gd name="connsiteY49" fmla="*/ 1906317 h 5049567"/>
              <a:gd name="connsiteX50" fmla="*/ 2790825 w 7058025"/>
              <a:gd name="connsiteY50" fmla="*/ 1925367 h 5049567"/>
              <a:gd name="connsiteX51" fmla="*/ 2905125 w 7058025"/>
              <a:gd name="connsiteY51" fmla="*/ 1953942 h 5049567"/>
              <a:gd name="connsiteX52" fmla="*/ 2943225 w 7058025"/>
              <a:gd name="connsiteY52" fmla="*/ 1982517 h 5049567"/>
              <a:gd name="connsiteX53" fmla="*/ 3019425 w 7058025"/>
              <a:gd name="connsiteY53" fmla="*/ 2020617 h 5049567"/>
              <a:gd name="connsiteX54" fmla="*/ 3095625 w 7058025"/>
              <a:gd name="connsiteY54" fmla="*/ 2068242 h 5049567"/>
              <a:gd name="connsiteX55" fmla="*/ 3124200 w 7058025"/>
              <a:gd name="connsiteY55" fmla="*/ 2087292 h 5049567"/>
              <a:gd name="connsiteX56" fmla="*/ 3200400 w 7058025"/>
              <a:gd name="connsiteY56" fmla="*/ 2115867 h 5049567"/>
              <a:gd name="connsiteX57" fmla="*/ 3228975 w 7058025"/>
              <a:gd name="connsiteY57" fmla="*/ 2144442 h 5049567"/>
              <a:gd name="connsiteX58" fmla="*/ 3276600 w 7058025"/>
              <a:gd name="connsiteY58" fmla="*/ 2173017 h 5049567"/>
              <a:gd name="connsiteX59" fmla="*/ 3314700 w 7058025"/>
              <a:gd name="connsiteY59" fmla="*/ 2201592 h 5049567"/>
              <a:gd name="connsiteX60" fmla="*/ 3352800 w 7058025"/>
              <a:gd name="connsiteY60" fmla="*/ 2220642 h 5049567"/>
              <a:gd name="connsiteX61" fmla="*/ 3438525 w 7058025"/>
              <a:gd name="connsiteY61" fmla="*/ 2258742 h 5049567"/>
              <a:gd name="connsiteX62" fmla="*/ 3495675 w 7058025"/>
              <a:gd name="connsiteY62" fmla="*/ 2306367 h 5049567"/>
              <a:gd name="connsiteX63" fmla="*/ 3543300 w 7058025"/>
              <a:gd name="connsiteY63" fmla="*/ 2325417 h 5049567"/>
              <a:gd name="connsiteX64" fmla="*/ 3581400 w 7058025"/>
              <a:gd name="connsiteY64" fmla="*/ 2353992 h 5049567"/>
              <a:gd name="connsiteX65" fmla="*/ 3648075 w 7058025"/>
              <a:gd name="connsiteY65" fmla="*/ 2382567 h 5049567"/>
              <a:gd name="connsiteX66" fmla="*/ 3676650 w 7058025"/>
              <a:gd name="connsiteY66" fmla="*/ 2411142 h 5049567"/>
              <a:gd name="connsiteX67" fmla="*/ 3781425 w 7058025"/>
              <a:gd name="connsiteY67" fmla="*/ 2477817 h 5049567"/>
              <a:gd name="connsiteX68" fmla="*/ 3819525 w 7058025"/>
              <a:gd name="connsiteY68" fmla="*/ 2506392 h 5049567"/>
              <a:gd name="connsiteX69" fmla="*/ 3886200 w 7058025"/>
              <a:gd name="connsiteY69" fmla="*/ 2563542 h 5049567"/>
              <a:gd name="connsiteX70" fmla="*/ 3905250 w 7058025"/>
              <a:gd name="connsiteY70" fmla="*/ 2592117 h 5049567"/>
              <a:gd name="connsiteX71" fmla="*/ 3962400 w 7058025"/>
              <a:gd name="connsiteY71" fmla="*/ 2649267 h 5049567"/>
              <a:gd name="connsiteX72" fmla="*/ 3981450 w 7058025"/>
              <a:gd name="connsiteY72" fmla="*/ 2677842 h 5049567"/>
              <a:gd name="connsiteX73" fmla="*/ 4019550 w 7058025"/>
              <a:gd name="connsiteY73" fmla="*/ 2715942 h 5049567"/>
              <a:gd name="connsiteX74" fmla="*/ 4076700 w 7058025"/>
              <a:gd name="connsiteY74" fmla="*/ 2811192 h 5049567"/>
              <a:gd name="connsiteX75" fmla="*/ 4114800 w 7058025"/>
              <a:gd name="connsiteY75" fmla="*/ 2868342 h 5049567"/>
              <a:gd name="connsiteX76" fmla="*/ 4133850 w 7058025"/>
              <a:gd name="connsiteY76" fmla="*/ 2906442 h 5049567"/>
              <a:gd name="connsiteX77" fmla="*/ 4171950 w 7058025"/>
              <a:gd name="connsiteY77" fmla="*/ 2944542 h 5049567"/>
              <a:gd name="connsiteX78" fmla="*/ 4191000 w 7058025"/>
              <a:gd name="connsiteY78" fmla="*/ 2982642 h 5049567"/>
              <a:gd name="connsiteX79" fmla="*/ 4267200 w 7058025"/>
              <a:gd name="connsiteY79" fmla="*/ 3096942 h 5049567"/>
              <a:gd name="connsiteX80" fmla="*/ 4286250 w 7058025"/>
              <a:gd name="connsiteY80" fmla="*/ 3125517 h 5049567"/>
              <a:gd name="connsiteX81" fmla="*/ 4343400 w 7058025"/>
              <a:gd name="connsiteY81" fmla="*/ 3182667 h 5049567"/>
              <a:gd name="connsiteX82" fmla="*/ 4371975 w 7058025"/>
              <a:gd name="connsiteY82" fmla="*/ 3239817 h 5049567"/>
              <a:gd name="connsiteX83" fmla="*/ 4400550 w 7058025"/>
              <a:gd name="connsiteY83" fmla="*/ 3287442 h 5049567"/>
              <a:gd name="connsiteX84" fmla="*/ 4410075 w 7058025"/>
              <a:gd name="connsiteY84" fmla="*/ 3316017 h 5049567"/>
              <a:gd name="connsiteX85" fmla="*/ 4438650 w 7058025"/>
              <a:gd name="connsiteY85" fmla="*/ 3344592 h 5049567"/>
              <a:gd name="connsiteX86" fmla="*/ 4486275 w 7058025"/>
              <a:gd name="connsiteY86" fmla="*/ 3449367 h 5049567"/>
              <a:gd name="connsiteX87" fmla="*/ 4495800 w 7058025"/>
              <a:gd name="connsiteY87" fmla="*/ 3487467 h 5049567"/>
              <a:gd name="connsiteX88" fmla="*/ 4514850 w 7058025"/>
              <a:gd name="connsiteY88" fmla="*/ 3516042 h 5049567"/>
              <a:gd name="connsiteX89" fmla="*/ 4533900 w 7058025"/>
              <a:gd name="connsiteY89" fmla="*/ 3563667 h 5049567"/>
              <a:gd name="connsiteX90" fmla="*/ 4543425 w 7058025"/>
              <a:gd name="connsiteY90" fmla="*/ 3592242 h 5049567"/>
              <a:gd name="connsiteX91" fmla="*/ 4562475 w 7058025"/>
              <a:gd name="connsiteY91" fmla="*/ 3620817 h 5049567"/>
              <a:gd name="connsiteX92" fmla="*/ 4572000 w 7058025"/>
              <a:gd name="connsiteY92" fmla="*/ 3658917 h 5049567"/>
              <a:gd name="connsiteX93" fmla="*/ 4638675 w 7058025"/>
              <a:gd name="connsiteY93" fmla="*/ 3744642 h 5049567"/>
              <a:gd name="connsiteX94" fmla="*/ 4648200 w 7058025"/>
              <a:gd name="connsiteY94" fmla="*/ 3773217 h 5049567"/>
              <a:gd name="connsiteX95" fmla="*/ 4695825 w 7058025"/>
              <a:gd name="connsiteY95" fmla="*/ 3839892 h 5049567"/>
              <a:gd name="connsiteX96" fmla="*/ 4705350 w 7058025"/>
              <a:gd name="connsiteY96" fmla="*/ 3868467 h 5049567"/>
              <a:gd name="connsiteX97" fmla="*/ 4762500 w 7058025"/>
              <a:gd name="connsiteY97" fmla="*/ 3925617 h 5049567"/>
              <a:gd name="connsiteX98" fmla="*/ 4800600 w 7058025"/>
              <a:gd name="connsiteY98" fmla="*/ 3973242 h 5049567"/>
              <a:gd name="connsiteX99" fmla="*/ 4829175 w 7058025"/>
              <a:gd name="connsiteY99" fmla="*/ 4020867 h 5049567"/>
              <a:gd name="connsiteX100" fmla="*/ 4857750 w 7058025"/>
              <a:gd name="connsiteY100" fmla="*/ 4039917 h 5049567"/>
              <a:gd name="connsiteX101" fmla="*/ 4886325 w 7058025"/>
              <a:gd name="connsiteY101" fmla="*/ 4078017 h 5049567"/>
              <a:gd name="connsiteX102" fmla="*/ 4905375 w 7058025"/>
              <a:gd name="connsiteY102" fmla="*/ 4106592 h 5049567"/>
              <a:gd name="connsiteX103" fmla="*/ 4933950 w 7058025"/>
              <a:gd name="connsiteY103" fmla="*/ 4116117 h 5049567"/>
              <a:gd name="connsiteX104" fmla="*/ 4972050 w 7058025"/>
              <a:gd name="connsiteY104" fmla="*/ 4173267 h 5049567"/>
              <a:gd name="connsiteX105" fmla="*/ 5057775 w 7058025"/>
              <a:gd name="connsiteY105" fmla="*/ 4249467 h 5049567"/>
              <a:gd name="connsiteX106" fmla="*/ 5076825 w 7058025"/>
              <a:gd name="connsiteY106" fmla="*/ 4278042 h 5049567"/>
              <a:gd name="connsiteX107" fmla="*/ 5143500 w 7058025"/>
              <a:gd name="connsiteY107" fmla="*/ 4344717 h 5049567"/>
              <a:gd name="connsiteX108" fmla="*/ 5181600 w 7058025"/>
              <a:gd name="connsiteY108" fmla="*/ 4401867 h 5049567"/>
              <a:gd name="connsiteX109" fmla="*/ 5248275 w 7058025"/>
              <a:gd name="connsiteY109" fmla="*/ 4478067 h 5049567"/>
              <a:gd name="connsiteX110" fmla="*/ 5295900 w 7058025"/>
              <a:gd name="connsiteY110" fmla="*/ 4563792 h 5049567"/>
              <a:gd name="connsiteX111" fmla="*/ 5314950 w 7058025"/>
              <a:gd name="connsiteY111" fmla="*/ 4592367 h 5049567"/>
              <a:gd name="connsiteX112" fmla="*/ 5324475 w 7058025"/>
              <a:gd name="connsiteY112" fmla="*/ 4620942 h 5049567"/>
              <a:gd name="connsiteX113" fmla="*/ 5362575 w 7058025"/>
              <a:gd name="connsiteY113" fmla="*/ 4678092 h 5049567"/>
              <a:gd name="connsiteX114" fmla="*/ 5372100 w 7058025"/>
              <a:gd name="connsiteY114" fmla="*/ 4706667 h 5049567"/>
              <a:gd name="connsiteX115" fmla="*/ 5410200 w 7058025"/>
              <a:gd name="connsiteY115" fmla="*/ 4763817 h 5049567"/>
              <a:gd name="connsiteX116" fmla="*/ 5429250 w 7058025"/>
              <a:gd name="connsiteY116" fmla="*/ 4792392 h 5049567"/>
              <a:gd name="connsiteX117" fmla="*/ 5457825 w 7058025"/>
              <a:gd name="connsiteY117" fmla="*/ 4859067 h 5049567"/>
              <a:gd name="connsiteX118" fmla="*/ 5476875 w 7058025"/>
              <a:gd name="connsiteY118" fmla="*/ 4887642 h 5049567"/>
              <a:gd name="connsiteX119" fmla="*/ 5505450 w 7058025"/>
              <a:gd name="connsiteY119" fmla="*/ 4906692 h 5049567"/>
              <a:gd name="connsiteX120" fmla="*/ 5553075 w 7058025"/>
              <a:gd name="connsiteY120" fmla="*/ 4954317 h 5049567"/>
              <a:gd name="connsiteX121" fmla="*/ 5610225 w 7058025"/>
              <a:gd name="connsiteY121" fmla="*/ 4973367 h 5049567"/>
              <a:gd name="connsiteX122" fmla="*/ 5638800 w 7058025"/>
              <a:gd name="connsiteY122" fmla="*/ 4992417 h 5049567"/>
              <a:gd name="connsiteX123" fmla="*/ 5762625 w 7058025"/>
              <a:gd name="connsiteY123" fmla="*/ 5030517 h 5049567"/>
              <a:gd name="connsiteX124" fmla="*/ 5791200 w 7058025"/>
              <a:gd name="connsiteY124" fmla="*/ 5040042 h 5049567"/>
              <a:gd name="connsiteX125" fmla="*/ 5915025 w 7058025"/>
              <a:gd name="connsiteY125" fmla="*/ 5049567 h 5049567"/>
              <a:gd name="connsiteX126" fmla="*/ 6210300 w 7058025"/>
              <a:gd name="connsiteY126" fmla="*/ 5030517 h 5049567"/>
              <a:gd name="connsiteX127" fmla="*/ 6286500 w 7058025"/>
              <a:gd name="connsiteY127" fmla="*/ 5020992 h 5049567"/>
              <a:gd name="connsiteX128" fmla="*/ 6353175 w 7058025"/>
              <a:gd name="connsiteY128" fmla="*/ 5001942 h 5049567"/>
              <a:gd name="connsiteX129" fmla="*/ 6419850 w 7058025"/>
              <a:gd name="connsiteY129" fmla="*/ 4954317 h 5049567"/>
              <a:gd name="connsiteX130" fmla="*/ 6486525 w 7058025"/>
              <a:gd name="connsiteY130" fmla="*/ 4916217 h 5049567"/>
              <a:gd name="connsiteX131" fmla="*/ 6524625 w 7058025"/>
              <a:gd name="connsiteY131" fmla="*/ 4887642 h 5049567"/>
              <a:gd name="connsiteX132" fmla="*/ 6572250 w 7058025"/>
              <a:gd name="connsiteY132" fmla="*/ 4859067 h 5049567"/>
              <a:gd name="connsiteX133" fmla="*/ 6638925 w 7058025"/>
              <a:gd name="connsiteY133" fmla="*/ 4811442 h 5049567"/>
              <a:gd name="connsiteX134" fmla="*/ 6677025 w 7058025"/>
              <a:gd name="connsiteY134" fmla="*/ 4792392 h 5049567"/>
              <a:gd name="connsiteX135" fmla="*/ 6743700 w 7058025"/>
              <a:gd name="connsiteY135" fmla="*/ 4744767 h 5049567"/>
              <a:gd name="connsiteX136" fmla="*/ 6772275 w 7058025"/>
              <a:gd name="connsiteY136" fmla="*/ 4725717 h 5049567"/>
              <a:gd name="connsiteX137" fmla="*/ 6829425 w 7058025"/>
              <a:gd name="connsiteY137" fmla="*/ 4668567 h 5049567"/>
              <a:gd name="connsiteX138" fmla="*/ 6858000 w 7058025"/>
              <a:gd name="connsiteY138" fmla="*/ 4639992 h 5049567"/>
              <a:gd name="connsiteX139" fmla="*/ 6886575 w 7058025"/>
              <a:gd name="connsiteY139" fmla="*/ 4611417 h 5049567"/>
              <a:gd name="connsiteX140" fmla="*/ 6915150 w 7058025"/>
              <a:gd name="connsiteY140" fmla="*/ 4573317 h 5049567"/>
              <a:gd name="connsiteX141" fmla="*/ 6953250 w 7058025"/>
              <a:gd name="connsiteY141" fmla="*/ 4459017 h 5049567"/>
              <a:gd name="connsiteX142" fmla="*/ 6962775 w 7058025"/>
              <a:gd name="connsiteY142" fmla="*/ 4430442 h 5049567"/>
              <a:gd name="connsiteX143" fmla="*/ 6972300 w 7058025"/>
              <a:gd name="connsiteY143" fmla="*/ 4401867 h 5049567"/>
              <a:gd name="connsiteX144" fmla="*/ 6991350 w 7058025"/>
              <a:gd name="connsiteY144" fmla="*/ 4354242 h 5049567"/>
              <a:gd name="connsiteX145" fmla="*/ 7010400 w 7058025"/>
              <a:gd name="connsiteY145" fmla="*/ 4106592 h 5049567"/>
              <a:gd name="connsiteX146" fmla="*/ 7019925 w 7058025"/>
              <a:gd name="connsiteY146" fmla="*/ 3620817 h 5049567"/>
              <a:gd name="connsiteX147" fmla="*/ 7038975 w 7058025"/>
              <a:gd name="connsiteY147" fmla="*/ 3392217 h 5049567"/>
              <a:gd name="connsiteX148" fmla="*/ 7029450 w 7058025"/>
              <a:gd name="connsiteY148" fmla="*/ 2734992 h 5049567"/>
              <a:gd name="connsiteX149" fmla="*/ 7019925 w 7058025"/>
              <a:gd name="connsiteY149" fmla="*/ 2677842 h 5049567"/>
              <a:gd name="connsiteX150" fmla="*/ 7010400 w 7058025"/>
              <a:gd name="connsiteY150" fmla="*/ 2506392 h 5049567"/>
              <a:gd name="connsiteX151" fmla="*/ 6991350 w 7058025"/>
              <a:gd name="connsiteY151" fmla="*/ 2315892 h 5049567"/>
              <a:gd name="connsiteX152" fmla="*/ 7000875 w 7058025"/>
              <a:gd name="connsiteY152" fmla="*/ 1649142 h 5049567"/>
              <a:gd name="connsiteX153" fmla="*/ 7010400 w 7058025"/>
              <a:gd name="connsiteY153" fmla="*/ 1591992 h 5049567"/>
              <a:gd name="connsiteX154" fmla="*/ 7029450 w 7058025"/>
              <a:gd name="connsiteY154" fmla="*/ 1439592 h 5049567"/>
              <a:gd name="connsiteX155" fmla="*/ 7048500 w 7058025"/>
              <a:gd name="connsiteY155" fmla="*/ 1201467 h 5049567"/>
              <a:gd name="connsiteX156" fmla="*/ 7058025 w 7058025"/>
              <a:gd name="connsiteY156" fmla="*/ 1153842 h 5049567"/>
              <a:gd name="connsiteX157" fmla="*/ 7048500 w 7058025"/>
              <a:gd name="connsiteY157" fmla="*/ 915717 h 5049567"/>
              <a:gd name="connsiteX158" fmla="*/ 7038975 w 7058025"/>
              <a:gd name="connsiteY158" fmla="*/ 839517 h 5049567"/>
              <a:gd name="connsiteX159" fmla="*/ 7019925 w 7058025"/>
              <a:gd name="connsiteY159" fmla="*/ 791892 h 5049567"/>
              <a:gd name="connsiteX160" fmla="*/ 7000875 w 7058025"/>
              <a:gd name="connsiteY160" fmla="*/ 715692 h 5049567"/>
              <a:gd name="connsiteX161" fmla="*/ 6962775 w 7058025"/>
              <a:gd name="connsiteY161" fmla="*/ 639492 h 5049567"/>
              <a:gd name="connsiteX162" fmla="*/ 6943725 w 7058025"/>
              <a:gd name="connsiteY162" fmla="*/ 582342 h 5049567"/>
              <a:gd name="connsiteX163" fmla="*/ 6915150 w 7058025"/>
              <a:gd name="connsiteY163" fmla="*/ 525192 h 5049567"/>
              <a:gd name="connsiteX164" fmla="*/ 6877050 w 7058025"/>
              <a:gd name="connsiteY164" fmla="*/ 468042 h 5049567"/>
              <a:gd name="connsiteX165" fmla="*/ 6838950 w 7058025"/>
              <a:gd name="connsiteY165" fmla="*/ 382317 h 5049567"/>
              <a:gd name="connsiteX166" fmla="*/ 6829425 w 7058025"/>
              <a:gd name="connsiteY166" fmla="*/ 353742 h 5049567"/>
              <a:gd name="connsiteX167" fmla="*/ 6800850 w 7058025"/>
              <a:gd name="connsiteY167" fmla="*/ 334692 h 5049567"/>
              <a:gd name="connsiteX168" fmla="*/ 6772275 w 7058025"/>
              <a:gd name="connsiteY168" fmla="*/ 306117 h 5049567"/>
              <a:gd name="connsiteX169" fmla="*/ 6734175 w 7058025"/>
              <a:gd name="connsiteY169" fmla="*/ 296592 h 5049567"/>
              <a:gd name="connsiteX170" fmla="*/ 6696075 w 7058025"/>
              <a:gd name="connsiteY170" fmla="*/ 277542 h 5049567"/>
              <a:gd name="connsiteX171" fmla="*/ 6591300 w 7058025"/>
              <a:gd name="connsiteY171" fmla="*/ 248967 h 5049567"/>
              <a:gd name="connsiteX172" fmla="*/ 6457950 w 7058025"/>
              <a:gd name="connsiteY172" fmla="*/ 220392 h 5049567"/>
              <a:gd name="connsiteX173" fmla="*/ 6248400 w 7058025"/>
              <a:gd name="connsiteY173" fmla="*/ 201342 h 5049567"/>
              <a:gd name="connsiteX174" fmla="*/ 6181725 w 7058025"/>
              <a:gd name="connsiteY174" fmla="*/ 191817 h 5049567"/>
              <a:gd name="connsiteX175" fmla="*/ 6105525 w 7058025"/>
              <a:gd name="connsiteY175" fmla="*/ 182292 h 5049567"/>
              <a:gd name="connsiteX176" fmla="*/ 5991225 w 7058025"/>
              <a:gd name="connsiteY176" fmla="*/ 172767 h 5049567"/>
              <a:gd name="connsiteX177" fmla="*/ 5876925 w 7058025"/>
              <a:gd name="connsiteY177" fmla="*/ 153717 h 5049567"/>
              <a:gd name="connsiteX178" fmla="*/ 5695950 w 7058025"/>
              <a:gd name="connsiteY178" fmla="*/ 144192 h 5049567"/>
              <a:gd name="connsiteX179" fmla="*/ 5562600 w 7058025"/>
              <a:gd name="connsiteY179" fmla="*/ 125142 h 5049567"/>
              <a:gd name="connsiteX180" fmla="*/ 5514975 w 7058025"/>
              <a:gd name="connsiteY180" fmla="*/ 115617 h 5049567"/>
              <a:gd name="connsiteX181" fmla="*/ 5372100 w 7058025"/>
              <a:gd name="connsiteY181" fmla="*/ 106092 h 5049567"/>
              <a:gd name="connsiteX182" fmla="*/ 5210175 w 7058025"/>
              <a:gd name="connsiteY182" fmla="*/ 87042 h 5049567"/>
              <a:gd name="connsiteX183" fmla="*/ 5095875 w 7058025"/>
              <a:gd name="connsiteY183" fmla="*/ 77517 h 5049567"/>
              <a:gd name="connsiteX184" fmla="*/ 4848225 w 7058025"/>
              <a:gd name="connsiteY184" fmla="*/ 67992 h 5049567"/>
              <a:gd name="connsiteX185" fmla="*/ 4476750 w 7058025"/>
              <a:gd name="connsiteY185" fmla="*/ 77517 h 5049567"/>
              <a:gd name="connsiteX186" fmla="*/ 4086225 w 7058025"/>
              <a:gd name="connsiteY186" fmla="*/ 58467 h 5049567"/>
              <a:gd name="connsiteX187" fmla="*/ 4000500 w 7058025"/>
              <a:gd name="connsiteY187" fmla="*/ 48942 h 5049567"/>
              <a:gd name="connsiteX188" fmla="*/ 3743325 w 7058025"/>
              <a:gd name="connsiteY188" fmla="*/ 39417 h 5049567"/>
              <a:gd name="connsiteX189" fmla="*/ 3609975 w 7058025"/>
              <a:gd name="connsiteY189" fmla="*/ 29892 h 5049567"/>
              <a:gd name="connsiteX190" fmla="*/ 3514725 w 7058025"/>
              <a:gd name="connsiteY190" fmla="*/ 20367 h 5049567"/>
              <a:gd name="connsiteX191" fmla="*/ 3238500 w 7058025"/>
              <a:gd name="connsiteY191" fmla="*/ 10842 h 5049567"/>
              <a:gd name="connsiteX192" fmla="*/ 3019425 w 7058025"/>
              <a:gd name="connsiteY192" fmla="*/ 10842 h 5049567"/>
              <a:gd name="connsiteX193" fmla="*/ 2914650 w 7058025"/>
              <a:gd name="connsiteY193" fmla="*/ 1317 h 5049567"/>
              <a:gd name="connsiteX194" fmla="*/ 1838325 w 7058025"/>
              <a:gd name="connsiteY194" fmla="*/ 10842 h 5049567"/>
              <a:gd name="connsiteX195" fmla="*/ 1495425 w 7058025"/>
              <a:gd name="connsiteY195" fmla="*/ 20367 h 504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7058025" h="5049567">
                <a:moveTo>
                  <a:pt x="1543050" y="39417"/>
                </a:moveTo>
                <a:lnTo>
                  <a:pt x="895350" y="29892"/>
                </a:lnTo>
                <a:cubicBezTo>
                  <a:pt x="401113" y="20654"/>
                  <a:pt x="676947" y="13712"/>
                  <a:pt x="304800" y="29892"/>
                </a:cubicBezTo>
                <a:cubicBezTo>
                  <a:pt x="279400" y="36242"/>
                  <a:pt x="253438" y="40663"/>
                  <a:pt x="228600" y="48942"/>
                </a:cubicBezTo>
                <a:lnTo>
                  <a:pt x="171450" y="67992"/>
                </a:lnTo>
                <a:cubicBezTo>
                  <a:pt x="161925" y="77517"/>
                  <a:pt x="154571" y="89884"/>
                  <a:pt x="142875" y="96567"/>
                </a:cubicBezTo>
                <a:cubicBezTo>
                  <a:pt x="131509" y="103062"/>
                  <a:pt x="115499" y="98585"/>
                  <a:pt x="104775" y="106092"/>
                </a:cubicBezTo>
                <a:cubicBezTo>
                  <a:pt x="82704" y="121542"/>
                  <a:pt x="47625" y="163242"/>
                  <a:pt x="47625" y="163242"/>
                </a:cubicBezTo>
                <a:cubicBezTo>
                  <a:pt x="44450" y="172767"/>
                  <a:pt x="42590" y="182837"/>
                  <a:pt x="38100" y="191817"/>
                </a:cubicBezTo>
                <a:cubicBezTo>
                  <a:pt x="32980" y="202056"/>
                  <a:pt x="23070" y="209673"/>
                  <a:pt x="19050" y="220392"/>
                </a:cubicBezTo>
                <a:cubicBezTo>
                  <a:pt x="15056" y="231042"/>
                  <a:pt x="1070" y="318748"/>
                  <a:pt x="0" y="325167"/>
                </a:cubicBezTo>
                <a:cubicBezTo>
                  <a:pt x="3175" y="426767"/>
                  <a:pt x="3726" y="528483"/>
                  <a:pt x="9525" y="629967"/>
                </a:cubicBezTo>
                <a:cubicBezTo>
                  <a:pt x="10098" y="639991"/>
                  <a:pt x="16615" y="648802"/>
                  <a:pt x="19050" y="658542"/>
                </a:cubicBezTo>
                <a:cubicBezTo>
                  <a:pt x="29266" y="699405"/>
                  <a:pt x="29608" y="720856"/>
                  <a:pt x="38100" y="763317"/>
                </a:cubicBezTo>
                <a:cubicBezTo>
                  <a:pt x="49998" y="822809"/>
                  <a:pt x="43533" y="780062"/>
                  <a:pt x="57150" y="829992"/>
                </a:cubicBezTo>
                <a:cubicBezTo>
                  <a:pt x="70321" y="878285"/>
                  <a:pt x="71109" y="895791"/>
                  <a:pt x="85725" y="934767"/>
                </a:cubicBezTo>
                <a:cubicBezTo>
                  <a:pt x="91728" y="950776"/>
                  <a:pt x="95291" y="968166"/>
                  <a:pt x="104775" y="982392"/>
                </a:cubicBezTo>
                <a:cubicBezTo>
                  <a:pt x="114738" y="997336"/>
                  <a:pt x="128639" y="1009541"/>
                  <a:pt x="142875" y="1020492"/>
                </a:cubicBezTo>
                <a:cubicBezTo>
                  <a:pt x="220407" y="1080132"/>
                  <a:pt x="202557" y="1071131"/>
                  <a:pt x="266700" y="1087167"/>
                </a:cubicBezTo>
                <a:cubicBezTo>
                  <a:pt x="336318" y="1133579"/>
                  <a:pt x="248782" y="1076928"/>
                  <a:pt x="333375" y="1125267"/>
                </a:cubicBezTo>
                <a:cubicBezTo>
                  <a:pt x="362639" y="1141990"/>
                  <a:pt x="365510" y="1151854"/>
                  <a:pt x="400050" y="1163367"/>
                </a:cubicBezTo>
                <a:cubicBezTo>
                  <a:pt x="560350" y="1216800"/>
                  <a:pt x="487546" y="1185644"/>
                  <a:pt x="609600" y="1220517"/>
                </a:cubicBezTo>
                <a:cubicBezTo>
                  <a:pt x="722391" y="1252743"/>
                  <a:pt x="614583" y="1229134"/>
                  <a:pt x="714375" y="1249092"/>
                </a:cubicBezTo>
                <a:cubicBezTo>
                  <a:pt x="801096" y="1292453"/>
                  <a:pt x="710974" y="1249637"/>
                  <a:pt x="781050" y="1277667"/>
                </a:cubicBezTo>
                <a:cubicBezTo>
                  <a:pt x="803501" y="1286647"/>
                  <a:pt x="824786" y="1298596"/>
                  <a:pt x="847725" y="1306242"/>
                </a:cubicBezTo>
                <a:cubicBezTo>
                  <a:pt x="863084" y="1311362"/>
                  <a:pt x="879475" y="1312592"/>
                  <a:pt x="895350" y="1315767"/>
                </a:cubicBezTo>
                <a:cubicBezTo>
                  <a:pt x="908050" y="1322117"/>
                  <a:pt x="920155" y="1329831"/>
                  <a:pt x="933450" y="1334817"/>
                </a:cubicBezTo>
                <a:cubicBezTo>
                  <a:pt x="945707" y="1339414"/>
                  <a:pt x="958963" y="1340746"/>
                  <a:pt x="971550" y="1344342"/>
                </a:cubicBezTo>
                <a:cubicBezTo>
                  <a:pt x="981204" y="1347100"/>
                  <a:pt x="990471" y="1351109"/>
                  <a:pt x="1000125" y="1353867"/>
                </a:cubicBezTo>
                <a:cubicBezTo>
                  <a:pt x="1012712" y="1357463"/>
                  <a:pt x="1025806" y="1359252"/>
                  <a:pt x="1038225" y="1363392"/>
                </a:cubicBezTo>
                <a:cubicBezTo>
                  <a:pt x="1195985" y="1415979"/>
                  <a:pt x="1088420" y="1396944"/>
                  <a:pt x="1257300" y="1411017"/>
                </a:cubicBezTo>
                <a:cubicBezTo>
                  <a:pt x="1276350" y="1417367"/>
                  <a:pt x="1295258" y="1424162"/>
                  <a:pt x="1314450" y="1430067"/>
                </a:cubicBezTo>
                <a:cubicBezTo>
                  <a:pt x="1355164" y="1442594"/>
                  <a:pt x="1398524" y="1452267"/>
                  <a:pt x="1438275" y="1468167"/>
                </a:cubicBezTo>
                <a:cubicBezTo>
                  <a:pt x="1451458" y="1473440"/>
                  <a:pt x="1463324" y="1481624"/>
                  <a:pt x="1476375" y="1487217"/>
                </a:cubicBezTo>
                <a:cubicBezTo>
                  <a:pt x="1485603" y="1491172"/>
                  <a:pt x="1495333" y="1493857"/>
                  <a:pt x="1504950" y="1496742"/>
                </a:cubicBezTo>
                <a:cubicBezTo>
                  <a:pt x="1527090" y="1503384"/>
                  <a:pt x="1549902" y="1507893"/>
                  <a:pt x="1571625" y="1515792"/>
                </a:cubicBezTo>
                <a:cubicBezTo>
                  <a:pt x="1617888" y="1532615"/>
                  <a:pt x="1605127" y="1541458"/>
                  <a:pt x="1657350" y="1553892"/>
                </a:cubicBezTo>
                <a:cubicBezTo>
                  <a:pt x="1707630" y="1565863"/>
                  <a:pt x="1758950" y="1572942"/>
                  <a:pt x="1809750" y="1582467"/>
                </a:cubicBezTo>
                <a:cubicBezTo>
                  <a:pt x="1965912" y="1644932"/>
                  <a:pt x="1752072" y="1562749"/>
                  <a:pt x="1905000" y="1611042"/>
                </a:cubicBezTo>
                <a:cubicBezTo>
                  <a:pt x="1950009" y="1625255"/>
                  <a:pt x="1994705" y="1640696"/>
                  <a:pt x="2038350" y="1658667"/>
                </a:cubicBezTo>
                <a:cubicBezTo>
                  <a:pt x="2048935" y="1663026"/>
                  <a:pt x="2056986" y="1672037"/>
                  <a:pt x="2066925" y="1677717"/>
                </a:cubicBezTo>
                <a:cubicBezTo>
                  <a:pt x="2105665" y="1699854"/>
                  <a:pt x="2101455" y="1695874"/>
                  <a:pt x="2143125" y="1706292"/>
                </a:cubicBezTo>
                <a:cubicBezTo>
                  <a:pt x="2165350" y="1718992"/>
                  <a:pt x="2186171" y="1734547"/>
                  <a:pt x="2209800" y="1744392"/>
                </a:cubicBezTo>
                <a:cubicBezTo>
                  <a:pt x="2224744" y="1750619"/>
                  <a:pt x="2241719" y="1749990"/>
                  <a:pt x="2257425" y="1753917"/>
                </a:cubicBezTo>
                <a:cubicBezTo>
                  <a:pt x="2267165" y="1756352"/>
                  <a:pt x="2276599" y="1759917"/>
                  <a:pt x="2286000" y="1763442"/>
                </a:cubicBezTo>
                <a:cubicBezTo>
                  <a:pt x="2303481" y="1769997"/>
                  <a:pt x="2340580" y="1786612"/>
                  <a:pt x="2362200" y="1792017"/>
                </a:cubicBezTo>
                <a:cubicBezTo>
                  <a:pt x="2377906" y="1795944"/>
                  <a:pt x="2393950" y="1798367"/>
                  <a:pt x="2409825" y="1801542"/>
                </a:cubicBezTo>
                <a:cubicBezTo>
                  <a:pt x="2521627" y="1857443"/>
                  <a:pt x="2335259" y="1766504"/>
                  <a:pt x="2533650" y="1849167"/>
                </a:cubicBezTo>
                <a:cubicBezTo>
                  <a:pt x="2544217" y="1853570"/>
                  <a:pt x="2551298" y="1864802"/>
                  <a:pt x="2562225" y="1868217"/>
                </a:cubicBezTo>
                <a:cubicBezTo>
                  <a:pt x="2841550" y="1955506"/>
                  <a:pt x="2591112" y="1867436"/>
                  <a:pt x="2733675" y="1906317"/>
                </a:cubicBezTo>
                <a:cubicBezTo>
                  <a:pt x="2753048" y="1911601"/>
                  <a:pt x="2771477" y="1919993"/>
                  <a:pt x="2790825" y="1925367"/>
                </a:cubicBezTo>
                <a:cubicBezTo>
                  <a:pt x="2828665" y="1935878"/>
                  <a:pt x="2867025" y="1944417"/>
                  <a:pt x="2905125" y="1953942"/>
                </a:cubicBezTo>
                <a:cubicBezTo>
                  <a:pt x="2917825" y="1963467"/>
                  <a:pt x="2929513" y="1974518"/>
                  <a:pt x="2943225" y="1982517"/>
                </a:cubicBezTo>
                <a:cubicBezTo>
                  <a:pt x="2967755" y="1996826"/>
                  <a:pt x="2997250" y="2002877"/>
                  <a:pt x="3019425" y="2020617"/>
                </a:cubicBezTo>
                <a:cubicBezTo>
                  <a:pt x="3128730" y="2108061"/>
                  <a:pt x="3021174" y="2031016"/>
                  <a:pt x="3095625" y="2068242"/>
                </a:cubicBezTo>
                <a:cubicBezTo>
                  <a:pt x="3105864" y="2073362"/>
                  <a:pt x="3113678" y="2082783"/>
                  <a:pt x="3124200" y="2087292"/>
                </a:cubicBezTo>
                <a:cubicBezTo>
                  <a:pt x="3174056" y="2108659"/>
                  <a:pt x="3152781" y="2081854"/>
                  <a:pt x="3200400" y="2115867"/>
                </a:cubicBezTo>
                <a:cubicBezTo>
                  <a:pt x="3211361" y="2123697"/>
                  <a:pt x="3218199" y="2136360"/>
                  <a:pt x="3228975" y="2144442"/>
                </a:cubicBezTo>
                <a:cubicBezTo>
                  <a:pt x="3243786" y="2155550"/>
                  <a:pt x="3261196" y="2162748"/>
                  <a:pt x="3276600" y="2173017"/>
                </a:cubicBezTo>
                <a:cubicBezTo>
                  <a:pt x="3289809" y="2181823"/>
                  <a:pt x="3301238" y="2193178"/>
                  <a:pt x="3314700" y="2201592"/>
                </a:cubicBezTo>
                <a:cubicBezTo>
                  <a:pt x="3326741" y="2209117"/>
                  <a:pt x="3339908" y="2214692"/>
                  <a:pt x="3352800" y="2220642"/>
                </a:cubicBezTo>
                <a:cubicBezTo>
                  <a:pt x="3381192" y="2233746"/>
                  <a:pt x="3410556" y="2244758"/>
                  <a:pt x="3438525" y="2258742"/>
                </a:cubicBezTo>
                <a:cubicBezTo>
                  <a:pt x="3518754" y="2298856"/>
                  <a:pt x="3411413" y="2253703"/>
                  <a:pt x="3495675" y="2306367"/>
                </a:cubicBezTo>
                <a:cubicBezTo>
                  <a:pt x="3510174" y="2315429"/>
                  <a:pt x="3528354" y="2317114"/>
                  <a:pt x="3543300" y="2325417"/>
                </a:cubicBezTo>
                <a:cubicBezTo>
                  <a:pt x="3557177" y="2333127"/>
                  <a:pt x="3567617" y="2346116"/>
                  <a:pt x="3581400" y="2353992"/>
                </a:cubicBezTo>
                <a:cubicBezTo>
                  <a:pt x="3643585" y="2389526"/>
                  <a:pt x="3572513" y="2328594"/>
                  <a:pt x="3648075" y="2382567"/>
                </a:cubicBezTo>
                <a:cubicBezTo>
                  <a:pt x="3659036" y="2390397"/>
                  <a:pt x="3665756" y="2403219"/>
                  <a:pt x="3676650" y="2411142"/>
                </a:cubicBezTo>
                <a:cubicBezTo>
                  <a:pt x="3710129" y="2435491"/>
                  <a:pt x="3747739" y="2453756"/>
                  <a:pt x="3781425" y="2477817"/>
                </a:cubicBezTo>
                <a:cubicBezTo>
                  <a:pt x="3794343" y="2487044"/>
                  <a:pt x="3808300" y="2495167"/>
                  <a:pt x="3819525" y="2506392"/>
                </a:cubicBezTo>
                <a:cubicBezTo>
                  <a:pt x="3881349" y="2568216"/>
                  <a:pt x="3811782" y="2526333"/>
                  <a:pt x="3886200" y="2563542"/>
                </a:cubicBezTo>
                <a:cubicBezTo>
                  <a:pt x="3892550" y="2573067"/>
                  <a:pt x="3897645" y="2583561"/>
                  <a:pt x="3905250" y="2592117"/>
                </a:cubicBezTo>
                <a:cubicBezTo>
                  <a:pt x="3923148" y="2612253"/>
                  <a:pt x="3947456" y="2626851"/>
                  <a:pt x="3962400" y="2649267"/>
                </a:cubicBezTo>
                <a:cubicBezTo>
                  <a:pt x="3968750" y="2658792"/>
                  <a:pt x="3974000" y="2669150"/>
                  <a:pt x="3981450" y="2677842"/>
                </a:cubicBezTo>
                <a:cubicBezTo>
                  <a:pt x="3993139" y="2691479"/>
                  <a:pt x="4008330" y="2701917"/>
                  <a:pt x="4019550" y="2715942"/>
                </a:cubicBezTo>
                <a:cubicBezTo>
                  <a:pt x="4075722" y="2786157"/>
                  <a:pt x="4041088" y="2751838"/>
                  <a:pt x="4076700" y="2811192"/>
                </a:cubicBezTo>
                <a:cubicBezTo>
                  <a:pt x="4088480" y="2830825"/>
                  <a:pt x="4104561" y="2847864"/>
                  <a:pt x="4114800" y="2868342"/>
                </a:cubicBezTo>
                <a:cubicBezTo>
                  <a:pt x="4121150" y="2881042"/>
                  <a:pt x="4125331" y="2895083"/>
                  <a:pt x="4133850" y="2906442"/>
                </a:cubicBezTo>
                <a:cubicBezTo>
                  <a:pt x="4144626" y="2920810"/>
                  <a:pt x="4161174" y="2930174"/>
                  <a:pt x="4171950" y="2944542"/>
                </a:cubicBezTo>
                <a:cubicBezTo>
                  <a:pt x="4180469" y="2955901"/>
                  <a:pt x="4183475" y="2970601"/>
                  <a:pt x="4191000" y="2982642"/>
                </a:cubicBezTo>
                <a:cubicBezTo>
                  <a:pt x="4215269" y="3021472"/>
                  <a:pt x="4241800" y="3058842"/>
                  <a:pt x="4267200" y="3096942"/>
                </a:cubicBezTo>
                <a:cubicBezTo>
                  <a:pt x="4273550" y="3106467"/>
                  <a:pt x="4278155" y="3117422"/>
                  <a:pt x="4286250" y="3125517"/>
                </a:cubicBezTo>
                <a:cubicBezTo>
                  <a:pt x="4305300" y="3144567"/>
                  <a:pt x="4328456" y="3160251"/>
                  <a:pt x="4343400" y="3182667"/>
                </a:cubicBezTo>
                <a:cubicBezTo>
                  <a:pt x="4397995" y="3264559"/>
                  <a:pt x="4332540" y="3160947"/>
                  <a:pt x="4371975" y="3239817"/>
                </a:cubicBezTo>
                <a:cubicBezTo>
                  <a:pt x="4380254" y="3256376"/>
                  <a:pt x="4392271" y="3270883"/>
                  <a:pt x="4400550" y="3287442"/>
                </a:cubicBezTo>
                <a:cubicBezTo>
                  <a:pt x="4405040" y="3296422"/>
                  <a:pt x="4404506" y="3307663"/>
                  <a:pt x="4410075" y="3316017"/>
                </a:cubicBezTo>
                <a:cubicBezTo>
                  <a:pt x="4417547" y="3327225"/>
                  <a:pt x="4429125" y="3335067"/>
                  <a:pt x="4438650" y="3344592"/>
                </a:cubicBezTo>
                <a:cubicBezTo>
                  <a:pt x="4460085" y="3430332"/>
                  <a:pt x="4430531" y="3326731"/>
                  <a:pt x="4486275" y="3449367"/>
                </a:cubicBezTo>
                <a:cubicBezTo>
                  <a:pt x="4491692" y="3461284"/>
                  <a:pt x="4490643" y="3475435"/>
                  <a:pt x="4495800" y="3487467"/>
                </a:cubicBezTo>
                <a:cubicBezTo>
                  <a:pt x="4500309" y="3497989"/>
                  <a:pt x="4509730" y="3505803"/>
                  <a:pt x="4514850" y="3516042"/>
                </a:cubicBezTo>
                <a:cubicBezTo>
                  <a:pt x="4522496" y="3531335"/>
                  <a:pt x="4527897" y="3547658"/>
                  <a:pt x="4533900" y="3563667"/>
                </a:cubicBezTo>
                <a:cubicBezTo>
                  <a:pt x="4537425" y="3573068"/>
                  <a:pt x="4538935" y="3583262"/>
                  <a:pt x="4543425" y="3592242"/>
                </a:cubicBezTo>
                <a:cubicBezTo>
                  <a:pt x="4548545" y="3602481"/>
                  <a:pt x="4556125" y="3611292"/>
                  <a:pt x="4562475" y="3620817"/>
                </a:cubicBezTo>
                <a:cubicBezTo>
                  <a:pt x="4565650" y="3633517"/>
                  <a:pt x="4566146" y="3647208"/>
                  <a:pt x="4572000" y="3658917"/>
                </a:cubicBezTo>
                <a:cubicBezTo>
                  <a:pt x="4594786" y="3704489"/>
                  <a:pt x="4607317" y="3713284"/>
                  <a:pt x="4638675" y="3744642"/>
                </a:cubicBezTo>
                <a:cubicBezTo>
                  <a:pt x="4641850" y="3754167"/>
                  <a:pt x="4643219" y="3764500"/>
                  <a:pt x="4648200" y="3773217"/>
                </a:cubicBezTo>
                <a:cubicBezTo>
                  <a:pt x="4665458" y="3803418"/>
                  <a:pt x="4681083" y="3810408"/>
                  <a:pt x="4695825" y="3839892"/>
                </a:cubicBezTo>
                <a:cubicBezTo>
                  <a:pt x="4700315" y="3848872"/>
                  <a:pt x="4699186" y="3860542"/>
                  <a:pt x="4705350" y="3868467"/>
                </a:cubicBezTo>
                <a:cubicBezTo>
                  <a:pt x="4721890" y="3889733"/>
                  <a:pt x="4762500" y="3925617"/>
                  <a:pt x="4762500" y="3925617"/>
                </a:cubicBezTo>
                <a:cubicBezTo>
                  <a:pt x="4784478" y="3991552"/>
                  <a:pt x="4753599" y="3918408"/>
                  <a:pt x="4800600" y="3973242"/>
                </a:cubicBezTo>
                <a:cubicBezTo>
                  <a:pt x="4812648" y="3987298"/>
                  <a:pt x="4817127" y="4006811"/>
                  <a:pt x="4829175" y="4020867"/>
                </a:cubicBezTo>
                <a:cubicBezTo>
                  <a:pt x="4836625" y="4029559"/>
                  <a:pt x="4849655" y="4031822"/>
                  <a:pt x="4857750" y="4039917"/>
                </a:cubicBezTo>
                <a:cubicBezTo>
                  <a:pt x="4868975" y="4051142"/>
                  <a:pt x="4877098" y="4065099"/>
                  <a:pt x="4886325" y="4078017"/>
                </a:cubicBezTo>
                <a:cubicBezTo>
                  <a:pt x="4892979" y="4087332"/>
                  <a:pt x="4896436" y="4099441"/>
                  <a:pt x="4905375" y="4106592"/>
                </a:cubicBezTo>
                <a:cubicBezTo>
                  <a:pt x="4913215" y="4112864"/>
                  <a:pt x="4924425" y="4112942"/>
                  <a:pt x="4933950" y="4116117"/>
                </a:cubicBezTo>
                <a:cubicBezTo>
                  <a:pt x="4946650" y="4135167"/>
                  <a:pt x="4953000" y="4160567"/>
                  <a:pt x="4972050" y="4173267"/>
                </a:cubicBezTo>
                <a:cubicBezTo>
                  <a:pt x="5006407" y="4196172"/>
                  <a:pt x="5031677" y="4210320"/>
                  <a:pt x="5057775" y="4249467"/>
                </a:cubicBezTo>
                <a:cubicBezTo>
                  <a:pt x="5064125" y="4258992"/>
                  <a:pt x="5068730" y="4269947"/>
                  <a:pt x="5076825" y="4278042"/>
                </a:cubicBezTo>
                <a:cubicBezTo>
                  <a:pt x="5165725" y="4366942"/>
                  <a:pt x="5067300" y="4243117"/>
                  <a:pt x="5143500" y="4344717"/>
                </a:cubicBezTo>
                <a:cubicBezTo>
                  <a:pt x="5159330" y="4392207"/>
                  <a:pt x="5143181" y="4357960"/>
                  <a:pt x="5181600" y="4401867"/>
                </a:cubicBezTo>
                <a:cubicBezTo>
                  <a:pt x="5263001" y="4494897"/>
                  <a:pt x="5182209" y="4412001"/>
                  <a:pt x="5248275" y="4478067"/>
                </a:cubicBezTo>
                <a:cubicBezTo>
                  <a:pt x="5265040" y="4528362"/>
                  <a:pt x="5252231" y="4498288"/>
                  <a:pt x="5295900" y="4563792"/>
                </a:cubicBezTo>
                <a:cubicBezTo>
                  <a:pt x="5302250" y="4573317"/>
                  <a:pt x="5311330" y="4581507"/>
                  <a:pt x="5314950" y="4592367"/>
                </a:cubicBezTo>
                <a:cubicBezTo>
                  <a:pt x="5318125" y="4601892"/>
                  <a:pt x="5319599" y="4612165"/>
                  <a:pt x="5324475" y="4620942"/>
                </a:cubicBezTo>
                <a:cubicBezTo>
                  <a:pt x="5335594" y="4640956"/>
                  <a:pt x="5355335" y="4656372"/>
                  <a:pt x="5362575" y="4678092"/>
                </a:cubicBezTo>
                <a:cubicBezTo>
                  <a:pt x="5365750" y="4687617"/>
                  <a:pt x="5367224" y="4697890"/>
                  <a:pt x="5372100" y="4706667"/>
                </a:cubicBezTo>
                <a:cubicBezTo>
                  <a:pt x="5383219" y="4726681"/>
                  <a:pt x="5397500" y="4744767"/>
                  <a:pt x="5410200" y="4763817"/>
                </a:cubicBezTo>
                <a:cubicBezTo>
                  <a:pt x="5416550" y="4773342"/>
                  <a:pt x="5425630" y="4781532"/>
                  <a:pt x="5429250" y="4792392"/>
                </a:cubicBezTo>
                <a:cubicBezTo>
                  <a:pt x="5439936" y="4824450"/>
                  <a:pt x="5438993" y="4826111"/>
                  <a:pt x="5457825" y="4859067"/>
                </a:cubicBezTo>
                <a:cubicBezTo>
                  <a:pt x="5463505" y="4869006"/>
                  <a:pt x="5468780" y="4879547"/>
                  <a:pt x="5476875" y="4887642"/>
                </a:cubicBezTo>
                <a:cubicBezTo>
                  <a:pt x="5484970" y="4895737"/>
                  <a:pt x="5495925" y="4900342"/>
                  <a:pt x="5505450" y="4906692"/>
                </a:cubicBezTo>
                <a:cubicBezTo>
                  <a:pt x="5522829" y="4932760"/>
                  <a:pt x="5522996" y="4940949"/>
                  <a:pt x="5553075" y="4954317"/>
                </a:cubicBezTo>
                <a:cubicBezTo>
                  <a:pt x="5571425" y="4962472"/>
                  <a:pt x="5593517" y="4962228"/>
                  <a:pt x="5610225" y="4973367"/>
                </a:cubicBezTo>
                <a:cubicBezTo>
                  <a:pt x="5619750" y="4979717"/>
                  <a:pt x="5628233" y="4988014"/>
                  <a:pt x="5638800" y="4992417"/>
                </a:cubicBezTo>
                <a:cubicBezTo>
                  <a:pt x="5716734" y="5024890"/>
                  <a:pt x="5704087" y="5013792"/>
                  <a:pt x="5762625" y="5030517"/>
                </a:cubicBezTo>
                <a:cubicBezTo>
                  <a:pt x="5772279" y="5033275"/>
                  <a:pt x="5781237" y="5038797"/>
                  <a:pt x="5791200" y="5040042"/>
                </a:cubicBezTo>
                <a:cubicBezTo>
                  <a:pt x="5832277" y="5045177"/>
                  <a:pt x="5873750" y="5046392"/>
                  <a:pt x="5915025" y="5049567"/>
                </a:cubicBezTo>
                <a:cubicBezTo>
                  <a:pt x="6216235" y="5037017"/>
                  <a:pt x="6053354" y="5051443"/>
                  <a:pt x="6210300" y="5030517"/>
                </a:cubicBezTo>
                <a:cubicBezTo>
                  <a:pt x="6235673" y="5027134"/>
                  <a:pt x="6261251" y="5025200"/>
                  <a:pt x="6286500" y="5020992"/>
                </a:cubicBezTo>
                <a:cubicBezTo>
                  <a:pt x="6310420" y="5017005"/>
                  <a:pt x="6330527" y="5009491"/>
                  <a:pt x="6353175" y="5001942"/>
                </a:cubicBezTo>
                <a:cubicBezTo>
                  <a:pt x="6369530" y="4989676"/>
                  <a:pt x="6400351" y="4965459"/>
                  <a:pt x="6419850" y="4954317"/>
                </a:cubicBezTo>
                <a:cubicBezTo>
                  <a:pt x="6475660" y="4922426"/>
                  <a:pt x="6440113" y="4949369"/>
                  <a:pt x="6486525" y="4916217"/>
                </a:cubicBezTo>
                <a:cubicBezTo>
                  <a:pt x="6499443" y="4906990"/>
                  <a:pt x="6511416" y="4896448"/>
                  <a:pt x="6524625" y="4887642"/>
                </a:cubicBezTo>
                <a:cubicBezTo>
                  <a:pt x="6540029" y="4877373"/>
                  <a:pt x="6556846" y="4869336"/>
                  <a:pt x="6572250" y="4859067"/>
                </a:cubicBezTo>
                <a:cubicBezTo>
                  <a:pt x="6602915" y="4838624"/>
                  <a:pt x="6609106" y="4828481"/>
                  <a:pt x="6638925" y="4811442"/>
                </a:cubicBezTo>
                <a:cubicBezTo>
                  <a:pt x="6651253" y="4804397"/>
                  <a:pt x="6664697" y="4799437"/>
                  <a:pt x="6677025" y="4792392"/>
                </a:cubicBezTo>
                <a:cubicBezTo>
                  <a:pt x="6699473" y="4779565"/>
                  <a:pt x="6723257" y="4759369"/>
                  <a:pt x="6743700" y="4744767"/>
                </a:cubicBezTo>
                <a:cubicBezTo>
                  <a:pt x="6753015" y="4738113"/>
                  <a:pt x="6763719" y="4733322"/>
                  <a:pt x="6772275" y="4725717"/>
                </a:cubicBezTo>
                <a:cubicBezTo>
                  <a:pt x="6792411" y="4707819"/>
                  <a:pt x="6810375" y="4687617"/>
                  <a:pt x="6829425" y="4668567"/>
                </a:cubicBezTo>
                <a:lnTo>
                  <a:pt x="6858000" y="4639992"/>
                </a:lnTo>
                <a:cubicBezTo>
                  <a:pt x="6867525" y="4630467"/>
                  <a:pt x="6878493" y="4622193"/>
                  <a:pt x="6886575" y="4611417"/>
                </a:cubicBezTo>
                <a:lnTo>
                  <a:pt x="6915150" y="4573317"/>
                </a:lnTo>
                <a:lnTo>
                  <a:pt x="6953250" y="4459017"/>
                </a:lnTo>
                <a:lnTo>
                  <a:pt x="6962775" y="4430442"/>
                </a:lnTo>
                <a:cubicBezTo>
                  <a:pt x="6965950" y="4420917"/>
                  <a:pt x="6968571" y="4411189"/>
                  <a:pt x="6972300" y="4401867"/>
                </a:cubicBezTo>
                <a:lnTo>
                  <a:pt x="6991350" y="4354242"/>
                </a:lnTo>
                <a:cubicBezTo>
                  <a:pt x="6995092" y="4309334"/>
                  <a:pt x="7009205" y="4145430"/>
                  <a:pt x="7010400" y="4106592"/>
                </a:cubicBezTo>
                <a:cubicBezTo>
                  <a:pt x="7015381" y="3944712"/>
                  <a:pt x="7014866" y="3782694"/>
                  <a:pt x="7019925" y="3620817"/>
                </a:cubicBezTo>
                <a:cubicBezTo>
                  <a:pt x="7021088" y="3583591"/>
                  <a:pt x="7035064" y="3435236"/>
                  <a:pt x="7038975" y="3392217"/>
                </a:cubicBezTo>
                <a:cubicBezTo>
                  <a:pt x="7035800" y="3173142"/>
                  <a:pt x="7035291" y="2954012"/>
                  <a:pt x="7029450" y="2734992"/>
                </a:cubicBezTo>
                <a:cubicBezTo>
                  <a:pt x="7028935" y="2715686"/>
                  <a:pt x="7021529" y="2697088"/>
                  <a:pt x="7019925" y="2677842"/>
                </a:cubicBezTo>
                <a:cubicBezTo>
                  <a:pt x="7015172" y="2620802"/>
                  <a:pt x="7014085" y="2563511"/>
                  <a:pt x="7010400" y="2506392"/>
                </a:cubicBezTo>
                <a:cubicBezTo>
                  <a:pt x="7002461" y="2383338"/>
                  <a:pt x="7004935" y="2410990"/>
                  <a:pt x="6991350" y="2315892"/>
                </a:cubicBezTo>
                <a:cubicBezTo>
                  <a:pt x="6994525" y="2093642"/>
                  <a:pt x="6995028" y="1871338"/>
                  <a:pt x="7000875" y="1649142"/>
                </a:cubicBezTo>
                <a:cubicBezTo>
                  <a:pt x="7001383" y="1629836"/>
                  <a:pt x="7008378" y="1611199"/>
                  <a:pt x="7010400" y="1591992"/>
                </a:cubicBezTo>
                <a:cubicBezTo>
                  <a:pt x="7026239" y="1441526"/>
                  <a:pt x="7005490" y="1511473"/>
                  <a:pt x="7029450" y="1439592"/>
                </a:cubicBezTo>
                <a:cubicBezTo>
                  <a:pt x="7032858" y="1391876"/>
                  <a:pt x="7041720" y="1255705"/>
                  <a:pt x="7048500" y="1201467"/>
                </a:cubicBezTo>
                <a:cubicBezTo>
                  <a:pt x="7050508" y="1185403"/>
                  <a:pt x="7054850" y="1169717"/>
                  <a:pt x="7058025" y="1153842"/>
                </a:cubicBezTo>
                <a:cubicBezTo>
                  <a:pt x="7054850" y="1074467"/>
                  <a:pt x="7053306" y="995010"/>
                  <a:pt x="7048500" y="915717"/>
                </a:cubicBezTo>
                <a:cubicBezTo>
                  <a:pt x="7046951" y="890166"/>
                  <a:pt x="7044731" y="864459"/>
                  <a:pt x="7038975" y="839517"/>
                </a:cubicBezTo>
                <a:cubicBezTo>
                  <a:pt x="7035130" y="822857"/>
                  <a:pt x="7024953" y="808234"/>
                  <a:pt x="7019925" y="791892"/>
                </a:cubicBezTo>
                <a:cubicBezTo>
                  <a:pt x="7012225" y="766868"/>
                  <a:pt x="7012584" y="739110"/>
                  <a:pt x="7000875" y="715692"/>
                </a:cubicBezTo>
                <a:cubicBezTo>
                  <a:pt x="6988175" y="690292"/>
                  <a:pt x="6971755" y="666433"/>
                  <a:pt x="6962775" y="639492"/>
                </a:cubicBezTo>
                <a:cubicBezTo>
                  <a:pt x="6956425" y="620442"/>
                  <a:pt x="6954864" y="599050"/>
                  <a:pt x="6943725" y="582342"/>
                </a:cubicBezTo>
                <a:cubicBezTo>
                  <a:pt x="6859155" y="455487"/>
                  <a:pt x="6980875" y="643498"/>
                  <a:pt x="6915150" y="525192"/>
                </a:cubicBezTo>
                <a:cubicBezTo>
                  <a:pt x="6904031" y="505178"/>
                  <a:pt x="6884290" y="489762"/>
                  <a:pt x="6877050" y="468042"/>
                </a:cubicBezTo>
                <a:cubicBezTo>
                  <a:pt x="6827903" y="320600"/>
                  <a:pt x="6884233" y="472883"/>
                  <a:pt x="6838950" y="382317"/>
                </a:cubicBezTo>
                <a:cubicBezTo>
                  <a:pt x="6834460" y="373337"/>
                  <a:pt x="6835697" y="361582"/>
                  <a:pt x="6829425" y="353742"/>
                </a:cubicBezTo>
                <a:cubicBezTo>
                  <a:pt x="6822274" y="344803"/>
                  <a:pt x="6809644" y="342021"/>
                  <a:pt x="6800850" y="334692"/>
                </a:cubicBezTo>
                <a:cubicBezTo>
                  <a:pt x="6790502" y="326068"/>
                  <a:pt x="6783971" y="312800"/>
                  <a:pt x="6772275" y="306117"/>
                </a:cubicBezTo>
                <a:cubicBezTo>
                  <a:pt x="6760909" y="299622"/>
                  <a:pt x="6746432" y="301189"/>
                  <a:pt x="6734175" y="296592"/>
                </a:cubicBezTo>
                <a:cubicBezTo>
                  <a:pt x="6720880" y="291606"/>
                  <a:pt x="6709126" y="283135"/>
                  <a:pt x="6696075" y="277542"/>
                </a:cubicBezTo>
                <a:cubicBezTo>
                  <a:pt x="6671149" y="266859"/>
                  <a:pt x="6602955" y="251881"/>
                  <a:pt x="6591300" y="248967"/>
                </a:cubicBezTo>
                <a:cubicBezTo>
                  <a:pt x="6551754" y="239080"/>
                  <a:pt x="6491920" y="223480"/>
                  <a:pt x="6457950" y="220392"/>
                </a:cubicBezTo>
                <a:lnTo>
                  <a:pt x="6248400" y="201342"/>
                </a:lnTo>
                <a:cubicBezTo>
                  <a:pt x="6226069" y="199032"/>
                  <a:pt x="6203979" y="194784"/>
                  <a:pt x="6181725" y="191817"/>
                </a:cubicBezTo>
                <a:cubicBezTo>
                  <a:pt x="6156352" y="188434"/>
                  <a:pt x="6130996" y="184839"/>
                  <a:pt x="6105525" y="182292"/>
                </a:cubicBezTo>
                <a:cubicBezTo>
                  <a:pt x="6067483" y="178488"/>
                  <a:pt x="6029325" y="175942"/>
                  <a:pt x="5991225" y="172767"/>
                </a:cubicBezTo>
                <a:cubicBezTo>
                  <a:pt x="5953534" y="165229"/>
                  <a:pt x="5915322" y="156671"/>
                  <a:pt x="5876925" y="153717"/>
                </a:cubicBezTo>
                <a:cubicBezTo>
                  <a:pt x="5816694" y="149084"/>
                  <a:pt x="5756275" y="147367"/>
                  <a:pt x="5695950" y="144192"/>
                </a:cubicBezTo>
                <a:cubicBezTo>
                  <a:pt x="5651500" y="137842"/>
                  <a:pt x="5606629" y="133948"/>
                  <a:pt x="5562600" y="125142"/>
                </a:cubicBezTo>
                <a:cubicBezTo>
                  <a:pt x="5546725" y="121967"/>
                  <a:pt x="5531084" y="117228"/>
                  <a:pt x="5514975" y="115617"/>
                </a:cubicBezTo>
                <a:cubicBezTo>
                  <a:pt x="5467481" y="110868"/>
                  <a:pt x="5419725" y="109267"/>
                  <a:pt x="5372100" y="106092"/>
                </a:cubicBezTo>
                <a:cubicBezTo>
                  <a:pt x="5288316" y="94123"/>
                  <a:pt x="5307186" y="95861"/>
                  <a:pt x="5210175" y="87042"/>
                </a:cubicBezTo>
                <a:cubicBezTo>
                  <a:pt x="5172100" y="83581"/>
                  <a:pt x="5134054" y="79526"/>
                  <a:pt x="5095875" y="77517"/>
                </a:cubicBezTo>
                <a:cubicBezTo>
                  <a:pt x="5013378" y="73175"/>
                  <a:pt x="4930775" y="71167"/>
                  <a:pt x="4848225" y="67992"/>
                </a:cubicBezTo>
                <a:cubicBezTo>
                  <a:pt x="4724400" y="71167"/>
                  <a:pt x="4600616" y="77517"/>
                  <a:pt x="4476750" y="77517"/>
                </a:cubicBezTo>
                <a:cubicBezTo>
                  <a:pt x="4359965" y="77517"/>
                  <a:pt x="4209728" y="69695"/>
                  <a:pt x="4086225" y="58467"/>
                </a:cubicBezTo>
                <a:cubicBezTo>
                  <a:pt x="4057592" y="55864"/>
                  <a:pt x="4029207" y="50537"/>
                  <a:pt x="4000500" y="48942"/>
                </a:cubicBezTo>
                <a:cubicBezTo>
                  <a:pt x="3914848" y="44184"/>
                  <a:pt x="3829007" y="43597"/>
                  <a:pt x="3743325" y="39417"/>
                </a:cubicBezTo>
                <a:cubicBezTo>
                  <a:pt x="3698815" y="37246"/>
                  <a:pt x="3654384" y="33593"/>
                  <a:pt x="3609975" y="29892"/>
                </a:cubicBezTo>
                <a:cubicBezTo>
                  <a:pt x="3578177" y="27242"/>
                  <a:pt x="3546591" y="22001"/>
                  <a:pt x="3514725" y="20367"/>
                </a:cubicBezTo>
                <a:cubicBezTo>
                  <a:pt x="3422716" y="15649"/>
                  <a:pt x="3330575" y="14017"/>
                  <a:pt x="3238500" y="10842"/>
                </a:cubicBezTo>
                <a:cubicBezTo>
                  <a:pt x="2970158" y="-13553"/>
                  <a:pt x="3305483" y="10842"/>
                  <a:pt x="3019425" y="10842"/>
                </a:cubicBezTo>
                <a:cubicBezTo>
                  <a:pt x="2984356" y="10842"/>
                  <a:pt x="2949575" y="4492"/>
                  <a:pt x="2914650" y="1317"/>
                </a:cubicBezTo>
                <a:lnTo>
                  <a:pt x="1838325" y="10842"/>
                </a:lnTo>
                <a:cubicBezTo>
                  <a:pt x="1723991" y="12398"/>
                  <a:pt x="1609769" y="20367"/>
                  <a:pt x="1495425" y="2036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416802" y="1219200"/>
            <a:ext cx="6184148" cy="3265984"/>
            <a:chOff x="1416802" y="1219200"/>
            <a:chExt cx="6184148" cy="3265984"/>
          </a:xfrm>
        </p:grpSpPr>
        <p:sp>
          <p:nvSpPr>
            <p:cNvPr id="6" name="Rectangle 5"/>
            <p:cNvSpPr/>
            <p:nvPr/>
          </p:nvSpPr>
          <p:spPr>
            <a:xfrm>
              <a:off x="3429000" y="1219200"/>
              <a:ext cx="4171950"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C000"/>
                  </a:solidFill>
                  <a:effectLst>
                    <a:outerShdw blurRad="76200" dist="50800" dir="5400000" algn="tl" rotWithShape="0">
                      <a:srgbClr val="000000">
                        <a:alpha val="65000"/>
                      </a:srgbClr>
                    </a:outerShdw>
                  </a:effectLst>
                  <a:latin typeface="+mn-lt"/>
                </a:rPr>
                <a:t>Dense irregular connective tissue</a:t>
              </a:r>
            </a:p>
          </p:txBody>
        </p:sp>
        <p:sp>
          <p:nvSpPr>
            <p:cNvPr id="9" name="Rectangle 8"/>
            <p:cNvSpPr/>
            <p:nvPr/>
          </p:nvSpPr>
          <p:spPr>
            <a:xfrm rot="1530987">
              <a:off x="1416802" y="3838853"/>
              <a:ext cx="417195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FF00"/>
                  </a:solidFill>
                  <a:effectLst>
                    <a:outerShdw blurRad="76200" dist="50800" dir="5400000" algn="tl" rotWithShape="0">
                      <a:srgbClr val="000000">
                        <a:alpha val="65000"/>
                      </a:srgbClr>
                    </a:outerShdw>
                  </a:effectLst>
                  <a:latin typeface="+mn-lt"/>
                </a:rPr>
                <a:t>Smooth muscle</a:t>
              </a:r>
            </a:p>
          </p:txBody>
        </p:sp>
      </p:grpSp>
    </p:spTree>
    <p:extLst>
      <p:ext uri="{BB962C8B-B14F-4D97-AF65-F5344CB8AC3E}">
        <p14:creationId xmlns:p14="http://schemas.microsoft.com/office/powerpoint/2010/main" val="10997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390650"/>
            <a:ext cx="8153400" cy="5467350"/>
          </a:xfrm>
          <a:prstGeom prst="rect">
            <a:avLst/>
          </a:prstGeom>
        </p:spPr>
      </p:pic>
      <p:sp>
        <p:nvSpPr>
          <p:cNvPr id="8" name="Rectangle 7"/>
          <p:cNvSpPr/>
          <p:nvPr/>
        </p:nvSpPr>
        <p:spPr>
          <a:xfrm>
            <a:off x="1524000" y="39469"/>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5135"/>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a:t>
            </a:r>
            <a:r>
              <a:rPr lang="en-US" sz="2400" b="1" dirty="0">
                <a:solidFill>
                  <a:schemeClr val="accent3">
                    <a:lumMod val="50000"/>
                  </a:schemeClr>
                </a:solidFill>
              </a:rPr>
              <a:t>REGION</a:t>
            </a:r>
            <a:r>
              <a:rPr lang="en-US" sz="2400" b="1" dirty="0">
                <a:solidFill>
                  <a:schemeClr val="accent3">
                    <a:lumMod val="50000"/>
                  </a:schemeClr>
                </a:solidFill>
                <a:latin typeface="Script MT Bold" pitchFamily="66" charset="0"/>
              </a:rPr>
              <a:t> indicated by the bracket (advance slide for answer)</a:t>
            </a:r>
          </a:p>
        </p:txBody>
      </p:sp>
      <p:sp>
        <p:nvSpPr>
          <p:cNvPr id="15" name="Rectangle 14"/>
          <p:cNvSpPr/>
          <p:nvPr/>
        </p:nvSpPr>
        <p:spPr>
          <a:xfrm>
            <a:off x="361950" y="5820496"/>
            <a:ext cx="306705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rPr>
              <a:t>endocardium</a:t>
            </a:r>
          </a:p>
        </p:txBody>
      </p:sp>
      <p:sp>
        <p:nvSpPr>
          <p:cNvPr id="7" name="Left Brace 6"/>
          <p:cNvSpPr/>
          <p:nvPr/>
        </p:nvSpPr>
        <p:spPr>
          <a:xfrm>
            <a:off x="3886200" y="5257800"/>
            <a:ext cx="304800" cy="68580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39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649"/>
          <a:stretch/>
        </p:blipFill>
        <p:spPr>
          <a:xfrm>
            <a:off x="74559" y="1980068"/>
            <a:ext cx="8002641" cy="343986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593" b="11299"/>
          <a:stretch/>
        </p:blipFill>
        <p:spPr>
          <a:xfrm>
            <a:off x="6172199" y="1752600"/>
            <a:ext cx="2971801" cy="1646693"/>
          </a:xfrm>
          <a:prstGeom prst="rect">
            <a:avLst/>
          </a:prstGeom>
        </p:spPr>
      </p:pic>
      <p:sp>
        <p:nvSpPr>
          <p:cNvPr id="6" name="Text Box 7"/>
          <p:cNvSpPr txBox="1">
            <a:spLocks noChangeArrowheads="1"/>
          </p:cNvSpPr>
          <p:nvPr/>
        </p:nvSpPr>
        <p:spPr bwMode="auto">
          <a:xfrm>
            <a:off x="0" y="533400"/>
            <a:ext cx="9144000" cy="1323439"/>
          </a:xfrm>
          <a:prstGeom prst="rect">
            <a:avLst/>
          </a:prstGeom>
          <a:noFill/>
          <a:ln w="9525">
            <a:noFill/>
            <a:miter lim="800000"/>
            <a:headEnd/>
            <a:tailEnd/>
          </a:ln>
          <a:effectLst/>
        </p:spPr>
        <p:txBody>
          <a:bodyPr>
            <a:spAutoFit/>
          </a:bodyPr>
          <a:lstStyle/>
          <a:p>
            <a:r>
              <a:rPr lang="en-US" sz="1600" b="1" dirty="0">
                <a:solidFill>
                  <a:srgbClr val="C00000"/>
                </a:solidFill>
              </a:rPr>
              <a:t>Note also the centrally-located nuclei, and one per cell (though the later statement is hard to see).  The nuclei here appear perfectly round, though typically they are oval, just not as elongated as seen in skeletal muscle.  The ends of the cells are joined by intercalated disks (black arrows), which appear as dense bands in the same orientation as the striations.  The cells are also branched, a nice example of a branched cell is in the insert in the upper left. </a:t>
            </a:r>
            <a:endParaRPr lang="en-US" b="1" dirty="0">
              <a:solidFill>
                <a:srgbClr val="C00000"/>
              </a:solidFill>
            </a:endParaRPr>
          </a:p>
        </p:txBody>
      </p:sp>
      <p:sp>
        <p:nvSpPr>
          <p:cNvPr id="7" name="Left Brace 6"/>
          <p:cNvSpPr/>
          <p:nvPr/>
        </p:nvSpPr>
        <p:spPr>
          <a:xfrm>
            <a:off x="3616797" y="4189868"/>
            <a:ext cx="130337" cy="185737"/>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flipH="1">
            <a:off x="4204937" y="3761243"/>
            <a:ext cx="130337" cy="304800"/>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a:off x="1596353" y="3135099"/>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3553" y="4001874"/>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59944" y="3018293"/>
            <a:ext cx="336884" cy="691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flipH="1">
            <a:off x="6619874" y="3537406"/>
            <a:ext cx="123825" cy="348998"/>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159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sp>
        <p:nvSpPr>
          <p:cNvPr id="6" name="Text Box 7"/>
          <p:cNvSpPr txBox="1">
            <a:spLocks noChangeArrowheads="1"/>
          </p:cNvSpPr>
          <p:nvPr/>
        </p:nvSpPr>
        <p:spPr bwMode="auto">
          <a:xfrm>
            <a:off x="0" y="533400"/>
            <a:ext cx="9144000" cy="1815882"/>
          </a:xfrm>
          <a:prstGeom prst="rect">
            <a:avLst/>
          </a:prstGeom>
          <a:noFill/>
          <a:ln w="9525">
            <a:noFill/>
            <a:miter lim="800000"/>
            <a:headEnd/>
            <a:tailEnd/>
          </a:ln>
          <a:effectLst/>
        </p:spPr>
        <p:txBody>
          <a:bodyPr>
            <a:spAutoFit/>
          </a:bodyPr>
          <a:lstStyle/>
          <a:p>
            <a:r>
              <a:rPr lang="en-US" sz="1600" b="1" dirty="0">
                <a:solidFill>
                  <a:srgbClr val="C00000"/>
                </a:solidFill>
              </a:rPr>
              <a:t>This image is a cross-section through cardiac muscle tissue.  Three cells are outlined, color coded to the section they represent in the cartoon to the right.  You can see the centrally-located nuclei, although the nucleus is only visible in cells sectioned through the nucleus (black), while in other cells the nucleus is not in the same plane as the section (yellow).  </a:t>
            </a:r>
          </a:p>
          <a:p>
            <a:r>
              <a:rPr lang="en-US" sz="1600" b="1" dirty="0">
                <a:solidFill>
                  <a:srgbClr val="C00000"/>
                </a:solidFill>
              </a:rPr>
              <a:t>Like skeletal muscle, cardiac muscle cells have approximately the same diameter throughout their length.  Therefore, all cells have approximately the same diameter.  Cells with oval shapes (purple) are due to sectioning through branch points.</a:t>
            </a:r>
            <a:endParaRPr lang="en-US" b="1" dirty="0">
              <a:solidFill>
                <a:srgbClr val="C00000"/>
              </a:solidFill>
            </a:endParaRPr>
          </a:p>
        </p:txBody>
      </p:sp>
      <p:sp>
        <p:nvSpPr>
          <p:cNvPr id="14" name="TextBox 13"/>
          <p:cNvSpPr txBox="1"/>
          <p:nvPr/>
        </p:nvSpPr>
        <p:spPr>
          <a:xfrm>
            <a:off x="105153" y="6434945"/>
            <a:ext cx="8838551" cy="307777"/>
          </a:xfrm>
          <a:prstGeom prst="rect">
            <a:avLst/>
          </a:prstGeom>
          <a:noFill/>
        </p:spPr>
        <p:txBody>
          <a:bodyPr wrap="square" rtlCol="0">
            <a:spAutoFit/>
          </a:bodyPr>
          <a:lstStyle/>
          <a:p>
            <a:r>
              <a:rPr lang="en-US" sz="1400" b="1" dirty="0">
                <a:solidFill>
                  <a:srgbClr val="002060"/>
                </a:solidFill>
                <a:latin typeface="Tempus Sans ITC" pitchFamily="82" charset="0"/>
              </a:rPr>
              <a:t>The relatively large rim of cytoplasm around the nucleus will become useful when comparing to smooth muscle. </a:t>
            </a:r>
            <a:endParaRPr lang="en-US" sz="1400" b="1" dirty="0">
              <a:solidFill>
                <a:schemeClr val="accent3">
                  <a:lumMod val="50000"/>
                </a:schemeClr>
              </a:solidFill>
              <a:latin typeface="Tempus Sans ITC"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34" y="2327511"/>
            <a:ext cx="5855865" cy="407259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2819400"/>
            <a:ext cx="2667000" cy="2644302"/>
          </a:xfrm>
          <a:prstGeom prst="rect">
            <a:avLst/>
          </a:prstGeom>
        </p:spPr>
      </p:pic>
      <p:cxnSp>
        <p:nvCxnSpPr>
          <p:cNvPr id="17" name="Straight Connector 16"/>
          <p:cNvCxnSpPr/>
          <p:nvPr/>
        </p:nvCxnSpPr>
        <p:spPr>
          <a:xfrm>
            <a:off x="7924800" y="3657600"/>
            <a:ext cx="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43800" y="3657600"/>
            <a:ext cx="0" cy="533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81800" y="4524615"/>
            <a:ext cx="0" cy="88558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647265" y="2326341"/>
            <a:ext cx="665629" cy="517712"/>
          </a:xfrm>
          <a:custGeom>
            <a:avLst/>
            <a:gdLst>
              <a:gd name="connsiteX0" fmla="*/ 638735 w 665629"/>
              <a:gd name="connsiteY0" fmla="*/ 316006 h 517712"/>
              <a:gd name="connsiteX1" fmla="*/ 645459 w 665629"/>
              <a:gd name="connsiteY1" fmla="*/ 282388 h 517712"/>
              <a:gd name="connsiteX2" fmla="*/ 658906 w 665629"/>
              <a:gd name="connsiteY2" fmla="*/ 255494 h 517712"/>
              <a:gd name="connsiteX3" fmla="*/ 665629 w 665629"/>
              <a:gd name="connsiteY3" fmla="*/ 235324 h 517712"/>
              <a:gd name="connsiteX4" fmla="*/ 652182 w 665629"/>
              <a:gd name="connsiteY4" fmla="*/ 168088 h 517712"/>
              <a:gd name="connsiteX5" fmla="*/ 645459 w 665629"/>
              <a:gd name="connsiteY5" fmla="*/ 141194 h 517712"/>
              <a:gd name="connsiteX6" fmla="*/ 632011 w 665629"/>
              <a:gd name="connsiteY6" fmla="*/ 127747 h 517712"/>
              <a:gd name="connsiteX7" fmla="*/ 611841 w 665629"/>
              <a:gd name="connsiteY7" fmla="*/ 87406 h 517712"/>
              <a:gd name="connsiteX8" fmla="*/ 605117 w 665629"/>
              <a:gd name="connsiteY8" fmla="*/ 67235 h 517712"/>
              <a:gd name="connsiteX9" fmla="*/ 584947 w 665629"/>
              <a:gd name="connsiteY9" fmla="*/ 47065 h 517712"/>
              <a:gd name="connsiteX10" fmla="*/ 571500 w 665629"/>
              <a:gd name="connsiteY10" fmla="*/ 26894 h 517712"/>
              <a:gd name="connsiteX11" fmla="*/ 551329 w 665629"/>
              <a:gd name="connsiteY11" fmla="*/ 13447 h 517712"/>
              <a:gd name="connsiteX12" fmla="*/ 510988 w 665629"/>
              <a:gd name="connsiteY12" fmla="*/ 0 h 517712"/>
              <a:gd name="connsiteX13" fmla="*/ 416859 w 665629"/>
              <a:gd name="connsiteY13" fmla="*/ 6724 h 517712"/>
              <a:gd name="connsiteX14" fmla="*/ 376517 w 665629"/>
              <a:gd name="connsiteY14" fmla="*/ 20171 h 517712"/>
              <a:gd name="connsiteX15" fmla="*/ 336176 w 665629"/>
              <a:gd name="connsiteY15" fmla="*/ 33618 h 517712"/>
              <a:gd name="connsiteX16" fmla="*/ 316006 w 665629"/>
              <a:gd name="connsiteY16" fmla="*/ 40341 h 517712"/>
              <a:gd name="connsiteX17" fmla="*/ 289111 w 665629"/>
              <a:gd name="connsiteY17" fmla="*/ 53788 h 517712"/>
              <a:gd name="connsiteX18" fmla="*/ 248770 w 665629"/>
              <a:gd name="connsiteY18" fmla="*/ 67235 h 517712"/>
              <a:gd name="connsiteX19" fmla="*/ 228600 w 665629"/>
              <a:gd name="connsiteY19" fmla="*/ 73959 h 517712"/>
              <a:gd name="connsiteX20" fmla="*/ 208429 w 665629"/>
              <a:gd name="connsiteY20" fmla="*/ 80683 h 517712"/>
              <a:gd name="connsiteX21" fmla="*/ 181535 w 665629"/>
              <a:gd name="connsiteY21" fmla="*/ 94130 h 517712"/>
              <a:gd name="connsiteX22" fmla="*/ 161364 w 665629"/>
              <a:gd name="connsiteY22" fmla="*/ 107577 h 517712"/>
              <a:gd name="connsiteX23" fmla="*/ 141194 w 665629"/>
              <a:gd name="connsiteY23" fmla="*/ 114300 h 517712"/>
              <a:gd name="connsiteX24" fmla="*/ 121023 w 665629"/>
              <a:gd name="connsiteY24" fmla="*/ 134471 h 517712"/>
              <a:gd name="connsiteX25" fmla="*/ 100853 w 665629"/>
              <a:gd name="connsiteY25" fmla="*/ 161365 h 517712"/>
              <a:gd name="connsiteX26" fmla="*/ 80682 w 665629"/>
              <a:gd name="connsiteY26" fmla="*/ 174812 h 517712"/>
              <a:gd name="connsiteX27" fmla="*/ 40341 w 665629"/>
              <a:gd name="connsiteY27" fmla="*/ 235324 h 517712"/>
              <a:gd name="connsiteX28" fmla="*/ 26894 w 665629"/>
              <a:gd name="connsiteY28" fmla="*/ 255494 h 517712"/>
              <a:gd name="connsiteX29" fmla="*/ 6723 w 665629"/>
              <a:gd name="connsiteY29" fmla="*/ 316006 h 517712"/>
              <a:gd name="connsiteX30" fmla="*/ 0 w 665629"/>
              <a:gd name="connsiteY30" fmla="*/ 336177 h 517712"/>
              <a:gd name="connsiteX31" fmla="*/ 13447 w 665629"/>
              <a:gd name="connsiteY31" fmla="*/ 396688 h 517712"/>
              <a:gd name="connsiteX32" fmla="*/ 20170 w 665629"/>
              <a:gd name="connsiteY32" fmla="*/ 416859 h 517712"/>
              <a:gd name="connsiteX33" fmla="*/ 87406 w 665629"/>
              <a:gd name="connsiteY33" fmla="*/ 484094 h 517712"/>
              <a:gd name="connsiteX34" fmla="*/ 107576 w 665629"/>
              <a:gd name="connsiteY34" fmla="*/ 497541 h 517712"/>
              <a:gd name="connsiteX35" fmla="*/ 201706 w 665629"/>
              <a:gd name="connsiteY35" fmla="*/ 504265 h 517712"/>
              <a:gd name="connsiteX36" fmla="*/ 248770 w 665629"/>
              <a:gd name="connsiteY36" fmla="*/ 510988 h 517712"/>
              <a:gd name="connsiteX37" fmla="*/ 309282 w 665629"/>
              <a:gd name="connsiteY37" fmla="*/ 517712 h 517712"/>
              <a:gd name="connsiteX38" fmla="*/ 396688 w 665629"/>
              <a:gd name="connsiteY38" fmla="*/ 504265 h 517712"/>
              <a:gd name="connsiteX39" fmla="*/ 437029 w 665629"/>
              <a:gd name="connsiteY39" fmla="*/ 490818 h 517712"/>
              <a:gd name="connsiteX40" fmla="*/ 457200 w 665629"/>
              <a:gd name="connsiteY40" fmla="*/ 484094 h 517712"/>
              <a:gd name="connsiteX41" fmla="*/ 477370 w 665629"/>
              <a:gd name="connsiteY41" fmla="*/ 477371 h 517712"/>
              <a:gd name="connsiteX42" fmla="*/ 497541 w 665629"/>
              <a:gd name="connsiteY42" fmla="*/ 463924 h 517712"/>
              <a:gd name="connsiteX43" fmla="*/ 551329 w 665629"/>
              <a:gd name="connsiteY43" fmla="*/ 416859 h 517712"/>
              <a:gd name="connsiteX44" fmla="*/ 578223 w 665629"/>
              <a:gd name="connsiteY44" fmla="*/ 376518 h 517712"/>
              <a:gd name="connsiteX45" fmla="*/ 591670 w 665629"/>
              <a:gd name="connsiteY45" fmla="*/ 356347 h 517712"/>
              <a:gd name="connsiteX46" fmla="*/ 611841 w 665629"/>
              <a:gd name="connsiteY46" fmla="*/ 342900 h 517712"/>
              <a:gd name="connsiteX47" fmla="*/ 638735 w 665629"/>
              <a:gd name="connsiteY47" fmla="*/ 316006 h 51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65629" h="517712">
                <a:moveTo>
                  <a:pt x="638735" y="316006"/>
                </a:moveTo>
                <a:cubicBezTo>
                  <a:pt x="640976" y="304800"/>
                  <a:pt x="641845" y="293229"/>
                  <a:pt x="645459" y="282388"/>
                </a:cubicBezTo>
                <a:cubicBezTo>
                  <a:pt x="648629" y="272880"/>
                  <a:pt x="654958" y="264706"/>
                  <a:pt x="658906" y="255494"/>
                </a:cubicBezTo>
                <a:cubicBezTo>
                  <a:pt x="661698" y="248980"/>
                  <a:pt x="663388" y="242047"/>
                  <a:pt x="665629" y="235324"/>
                </a:cubicBezTo>
                <a:cubicBezTo>
                  <a:pt x="661147" y="212912"/>
                  <a:pt x="656971" y="190437"/>
                  <a:pt x="652182" y="168088"/>
                </a:cubicBezTo>
                <a:cubicBezTo>
                  <a:pt x="650246" y="159053"/>
                  <a:pt x="649592" y="149459"/>
                  <a:pt x="645459" y="141194"/>
                </a:cubicBezTo>
                <a:cubicBezTo>
                  <a:pt x="642624" y="135524"/>
                  <a:pt x="636494" y="132229"/>
                  <a:pt x="632011" y="127747"/>
                </a:cubicBezTo>
                <a:cubicBezTo>
                  <a:pt x="615114" y="77054"/>
                  <a:pt x="637906" y="139536"/>
                  <a:pt x="611841" y="87406"/>
                </a:cubicBezTo>
                <a:cubicBezTo>
                  <a:pt x="608671" y="81067"/>
                  <a:pt x="609048" y="73132"/>
                  <a:pt x="605117" y="67235"/>
                </a:cubicBezTo>
                <a:cubicBezTo>
                  <a:pt x="599843" y="59324"/>
                  <a:pt x="591034" y="54369"/>
                  <a:pt x="584947" y="47065"/>
                </a:cubicBezTo>
                <a:cubicBezTo>
                  <a:pt x="579774" y="40857"/>
                  <a:pt x="577214" y="32608"/>
                  <a:pt x="571500" y="26894"/>
                </a:cubicBezTo>
                <a:cubicBezTo>
                  <a:pt x="565786" y="21180"/>
                  <a:pt x="558713" y="16729"/>
                  <a:pt x="551329" y="13447"/>
                </a:cubicBezTo>
                <a:cubicBezTo>
                  <a:pt x="538376" y="7690"/>
                  <a:pt x="510988" y="0"/>
                  <a:pt x="510988" y="0"/>
                </a:cubicBezTo>
                <a:cubicBezTo>
                  <a:pt x="479612" y="2241"/>
                  <a:pt x="447967" y="2058"/>
                  <a:pt x="416859" y="6724"/>
                </a:cubicBezTo>
                <a:cubicBezTo>
                  <a:pt x="402841" y="8827"/>
                  <a:pt x="389964" y="15689"/>
                  <a:pt x="376517" y="20171"/>
                </a:cubicBezTo>
                <a:lnTo>
                  <a:pt x="336176" y="33618"/>
                </a:lnTo>
                <a:cubicBezTo>
                  <a:pt x="329453" y="35859"/>
                  <a:pt x="322345" y="37172"/>
                  <a:pt x="316006" y="40341"/>
                </a:cubicBezTo>
                <a:cubicBezTo>
                  <a:pt x="307041" y="44823"/>
                  <a:pt x="298417" y="50066"/>
                  <a:pt x="289111" y="53788"/>
                </a:cubicBezTo>
                <a:cubicBezTo>
                  <a:pt x="275950" y="59052"/>
                  <a:pt x="262217" y="62753"/>
                  <a:pt x="248770" y="67235"/>
                </a:cubicBezTo>
                <a:lnTo>
                  <a:pt x="228600" y="73959"/>
                </a:lnTo>
                <a:cubicBezTo>
                  <a:pt x="221876" y="76200"/>
                  <a:pt x="214768" y="77513"/>
                  <a:pt x="208429" y="80683"/>
                </a:cubicBezTo>
                <a:cubicBezTo>
                  <a:pt x="199464" y="85165"/>
                  <a:pt x="190237" y="89157"/>
                  <a:pt x="181535" y="94130"/>
                </a:cubicBezTo>
                <a:cubicBezTo>
                  <a:pt x="174519" y="98139"/>
                  <a:pt x="168592" y="103963"/>
                  <a:pt x="161364" y="107577"/>
                </a:cubicBezTo>
                <a:cubicBezTo>
                  <a:pt x="155025" y="110746"/>
                  <a:pt x="147917" y="112059"/>
                  <a:pt x="141194" y="114300"/>
                </a:cubicBezTo>
                <a:cubicBezTo>
                  <a:pt x="134470" y="121024"/>
                  <a:pt x="127211" y="127251"/>
                  <a:pt x="121023" y="134471"/>
                </a:cubicBezTo>
                <a:cubicBezTo>
                  <a:pt x="113730" y="142979"/>
                  <a:pt x="108777" y="153441"/>
                  <a:pt x="100853" y="161365"/>
                </a:cubicBezTo>
                <a:cubicBezTo>
                  <a:pt x="95139" y="167079"/>
                  <a:pt x="87406" y="170330"/>
                  <a:pt x="80682" y="174812"/>
                </a:cubicBezTo>
                <a:lnTo>
                  <a:pt x="40341" y="235324"/>
                </a:lnTo>
                <a:cubicBezTo>
                  <a:pt x="35859" y="242047"/>
                  <a:pt x="29449" y="247828"/>
                  <a:pt x="26894" y="255494"/>
                </a:cubicBezTo>
                <a:lnTo>
                  <a:pt x="6723" y="316006"/>
                </a:lnTo>
                <a:lnTo>
                  <a:pt x="0" y="336177"/>
                </a:lnTo>
                <a:cubicBezTo>
                  <a:pt x="4624" y="359299"/>
                  <a:pt x="7114" y="374522"/>
                  <a:pt x="13447" y="396688"/>
                </a:cubicBezTo>
                <a:cubicBezTo>
                  <a:pt x="15394" y="403503"/>
                  <a:pt x="16728" y="410664"/>
                  <a:pt x="20170" y="416859"/>
                </a:cubicBezTo>
                <a:cubicBezTo>
                  <a:pt x="46536" y="464320"/>
                  <a:pt x="43110" y="454563"/>
                  <a:pt x="87406" y="484094"/>
                </a:cubicBezTo>
                <a:cubicBezTo>
                  <a:pt x="94129" y="488576"/>
                  <a:pt x="99516" y="496965"/>
                  <a:pt x="107576" y="497541"/>
                </a:cubicBezTo>
                <a:cubicBezTo>
                  <a:pt x="138953" y="499782"/>
                  <a:pt x="170391" y="501283"/>
                  <a:pt x="201706" y="504265"/>
                </a:cubicBezTo>
                <a:cubicBezTo>
                  <a:pt x="217482" y="505767"/>
                  <a:pt x="233045" y="509022"/>
                  <a:pt x="248770" y="510988"/>
                </a:cubicBezTo>
                <a:cubicBezTo>
                  <a:pt x="268908" y="513505"/>
                  <a:pt x="289111" y="515471"/>
                  <a:pt x="309282" y="517712"/>
                </a:cubicBezTo>
                <a:cubicBezTo>
                  <a:pt x="319223" y="516292"/>
                  <a:pt x="384259" y="507372"/>
                  <a:pt x="396688" y="504265"/>
                </a:cubicBezTo>
                <a:cubicBezTo>
                  <a:pt x="410439" y="500827"/>
                  <a:pt x="423582" y="495300"/>
                  <a:pt x="437029" y="490818"/>
                </a:cubicBezTo>
                <a:lnTo>
                  <a:pt x="457200" y="484094"/>
                </a:lnTo>
                <a:lnTo>
                  <a:pt x="477370" y="477371"/>
                </a:lnTo>
                <a:cubicBezTo>
                  <a:pt x="484094" y="472889"/>
                  <a:pt x="491460" y="469245"/>
                  <a:pt x="497541" y="463924"/>
                </a:cubicBezTo>
                <a:cubicBezTo>
                  <a:pt x="560476" y="408856"/>
                  <a:pt x="505938" y="447120"/>
                  <a:pt x="551329" y="416859"/>
                </a:cubicBezTo>
                <a:lnTo>
                  <a:pt x="578223" y="376518"/>
                </a:lnTo>
                <a:cubicBezTo>
                  <a:pt x="582705" y="369794"/>
                  <a:pt x="584946" y="360829"/>
                  <a:pt x="591670" y="356347"/>
                </a:cubicBezTo>
                <a:lnTo>
                  <a:pt x="611841" y="342900"/>
                </a:lnTo>
                <a:lnTo>
                  <a:pt x="638735" y="316006"/>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85790" y="2803713"/>
            <a:ext cx="548010" cy="605590"/>
          </a:xfrm>
          <a:custGeom>
            <a:avLst/>
            <a:gdLst>
              <a:gd name="connsiteX0" fmla="*/ 397851 w 492026"/>
              <a:gd name="connsiteY0" fmla="*/ 383241 h 565249"/>
              <a:gd name="connsiteX1" fmla="*/ 458363 w 492026"/>
              <a:gd name="connsiteY1" fmla="*/ 309282 h 565249"/>
              <a:gd name="connsiteX2" fmla="*/ 471810 w 492026"/>
              <a:gd name="connsiteY2" fmla="*/ 289112 h 565249"/>
              <a:gd name="connsiteX3" fmla="*/ 485257 w 492026"/>
              <a:gd name="connsiteY3" fmla="*/ 248771 h 565249"/>
              <a:gd name="connsiteX4" fmla="*/ 485257 w 492026"/>
              <a:gd name="connsiteY4" fmla="*/ 154641 h 565249"/>
              <a:gd name="connsiteX5" fmla="*/ 465086 w 492026"/>
              <a:gd name="connsiteY5" fmla="*/ 114300 h 565249"/>
              <a:gd name="connsiteX6" fmla="*/ 444916 w 492026"/>
              <a:gd name="connsiteY6" fmla="*/ 94129 h 565249"/>
              <a:gd name="connsiteX7" fmla="*/ 431469 w 492026"/>
              <a:gd name="connsiteY7" fmla="*/ 73959 h 565249"/>
              <a:gd name="connsiteX8" fmla="*/ 391128 w 492026"/>
              <a:gd name="connsiteY8" fmla="*/ 53788 h 565249"/>
              <a:gd name="connsiteX9" fmla="*/ 370957 w 492026"/>
              <a:gd name="connsiteY9" fmla="*/ 40341 h 565249"/>
              <a:gd name="connsiteX10" fmla="*/ 330616 w 492026"/>
              <a:gd name="connsiteY10" fmla="*/ 26894 h 565249"/>
              <a:gd name="connsiteX11" fmla="*/ 290275 w 492026"/>
              <a:gd name="connsiteY11" fmla="*/ 13447 h 565249"/>
              <a:gd name="connsiteX12" fmla="*/ 270104 w 492026"/>
              <a:gd name="connsiteY12" fmla="*/ 6723 h 565249"/>
              <a:gd name="connsiteX13" fmla="*/ 243210 w 492026"/>
              <a:gd name="connsiteY13" fmla="*/ 0 h 565249"/>
              <a:gd name="connsiteX14" fmla="*/ 155804 w 492026"/>
              <a:gd name="connsiteY14" fmla="*/ 6723 h 565249"/>
              <a:gd name="connsiteX15" fmla="*/ 135634 w 492026"/>
              <a:gd name="connsiteY15" fmla="*/ 13447 h 565249"/>
              <a:gd name="connsiteX16" fmla="*/ 122186 w 492026"/>
              <a:gd name="connsiteY16" fmla="*/ 26894 h 565249"/>
              <a:gd name="connsiteX17" fmla="*/ 102016 w 492026"/>
              <a:gd name="connsiteY17" fmla="*/ 40341 h 565249"/>
              <a:gd name="connsiteX18" fmla="*/ 81845 w 492026"/>
              <a:gd name="connsiteY18" fmla="*/ 60512 h 565249"/>
              <a:gd name="connsiteX19" fmla="*/ 54951 w 492026"/>
              <a:gd name="connsiteY19" fmla="*/ 100853 h 565249"/>
              <a:gd name="connsiteX20" fmla="*/ 34781 w 492026"/>
              <a:gd name="connsiteY20" fmla="*/ 141194 h 565249"/>
              <a:gd name="connsiteX21" fmla="*/ 14610 w 492026"/>
              <a:gd name="connsiteY21" fmla="*/ 208429 h 565249"/>
              <a:gd name="connsiteX22" fmla="*/ 7886 w 492026"/>
              <a:gd name="connsiteY22" fmla="*/ 228600 h 565249"/>
              <a:gd name="connsiteX23" fmla="*/ 7886 w 492026"/>
              <a:gd name="connsiteY23" fmla="*/ 443753 h 565249"/>
              <a:gd name="connsiteX24" fmla="*/ 14610 w 492026"/>
              <a:gd name="connsiteY24" fmla="*/ 470647 h 565249"/>
              <a:gd name="connsiteX25" fmla="*/ 28057 w 492026"/>
              <a:gd name="connsiteY25" fmla="*/ 490818 h 565249"/>
              <a:gd name="connsiteX26" fmla="*/ 34781 w 492026"/>
              <a:gd name="connsiteY26" fmla="*/ 510988 h 565249"/>
              <a:gd name="connsiteX27" fmla="*/ 54951 w 492026"/>
              <a:gd name="connsiteY27" fmla="*/ 524435 h 565249"/>
              <a:gd name="connsiteX28" fmla="*/ 102016 w 492026"/>
              <a:gd name="connsiteY28" fmla="*/ 551329 h 565249"/>
              <a:gd name="connsiteX29" fmla="*/ 122186 w 492026"/>
              <a:gd name="connsiteY29" fmla="*/ 564776 h 565249"/>
              <a:gd name="connsiteX30" fmla="*/ 202869 w 492026"/>
              <a:gd name="connsiteY30" fmla="*/ 558053 h 565249"/>
              <a:gd name="connsiteX31" fmla="*/ 229763 w 492026"/>
              <a:gd name="connsiteY31" fmla="*/ 544606 h 565249"/>
              <a:gd name="connsiteX32" fmla="*/ 249934 w 492026"/>
              <a:gd name="connsiteY32" fmla="*/ 537882 h 565249"/>
              <a:gd name="connsiteX33" fmla="*/ 283551 w 492026"/>
              <a:gd name="connsiteY33" fmla="*/ 510988 h 565249"/>
              <a:gd name="connsiteX34" fmla="*/ 310445 w 492026"/>
              <a:gd name="connsiteY34" fmla="*/ 463923 h 565249"/>
              <a:gd name="connsiteX35" fmla="*/ 350786 w 492026"/>
              <a:gd name="connsiteY35" fmla="*/ 430306 h 565249"/>
              <a:gd name="connsiteX36" fmla="*/ 377681 w 492026"/>
              <a:gd name="connsiteY36" fmla="*/ 389965 h 565249"/>
              <a:gd name="connsiteX37" fmla="*/ 397851 w 492026"/>
              <a:gd name="connsiteY37" fmla="*/ 383241 h 5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2026" h="565249">
                <a:moveTo>
                  <a:pt x="397851" y="383241"/>
                </a:moveTo>
                <a:cubicBezTo>
                  <a:pt x="411298" y="369794"/>
                  <a:pt x="422677" y="362810"/>
                  <a:pt x="458363" y="309282"/>
                </a:cubicBezTo>
                <a:cubicBezTo>
                  <a:pt x="462845" y="302559"/>
                  <a:pt x="469255" y="296778"/>
                  <a:pt x="471810" y="289112"/>
                </a:cubicBezTo>
                <a:lnTo>
                  <a:pt x="485257" y="248771"/>
                </a:lnTo>
                <a:cubicBezTo>
                  <a:pt x="492728" y="196475"/>
                  <a:pt x="495716" y="206937"/>
                  <a:pt x="485257" y="154641"/>
                </a:cubicBezTo>
                <a:cubicBezTo>
                  <a:pt x="482065" y="138679"/>
                  <a:pt x="475526" y="126828"/>
                  <a:pt x="465086" y="114300"/>
                </a:cubicBezTo>
                <a:cubicBezTo>
                  <a:pt x="458999" y="106995"/>
                  <a:pt x="451003" y="101434"/>
                  <a:pt x="444916" y="94129"/>
                </a:cubicBezTo>
                <a:cubicBezTo>
                  <a:pt x="439743" y="87921"/>
                  <a:pt x="437183" y="79673"/>
                  <a:pt x="431469" y="73959"/>
                </a:cubicBezTo>
                <a:cubicBezTo>
                  <a:pt x="412201" y="54692"/>
                  <a:pt x="413000" y="64724"/>
                  <a:pt x="391128" y="53788"/>
                </a:cubicBezTo>
                <a:cubicBezTo>
                  <a:pt x="383900" y="50174"/>
                  <a:pt x="378341" y="43623"/>
                  <a:pt x="370957" y="40341"/>
                </a:cubicBezTo>
                <a:cubicBezTo>
                  <a:pt x="358004" y="34584"/>
                  <a:pt x="344063" y="31376"/>
                  <a:pt x="330616" y="26894"/>
                </a:cubicBezTo>
                <a:lnTo>
                  <a:pt x="290275" y="13447"/>
                </a:lnTo>
                <a:cubicBezTo>
                  <a:pt x="283551" y="11206"/>
                  <a:pt x="276980" y="8442"/>
                  <a:pt x="270104" y="6723"/>
                </a:cubicBezTo>
                <a:lnTo>
                  <a:pt x="243210" y="0"/>
                </a:lnTo>
                <a:cubicBezTo>
                  <a:pt x="214075" y="2241"/>
                  <a:pt x="184800" y="3099"/>
                  <a:pt x="155804" y="6723"/>
                </a:cubicBezTo>
                <a:cubicBezTo>
                  <a:pt x="148772" y="7602"/>
                  <a:pt x="141711" y="9801"/>
                  <a:pt x="135634" y="13447"/>
                </a:cubicBezTo>
                <a:cubicBezTo>
                  <a:pt x="130198" y="16709"/>
                  <a:pt x="127136" y="22934"/>
                  <a:pt x="122186" y="26894"/>
                </a:cubicBezTo>
                <a:cubicBezTo>
                  <a:pt x="115876" y="31942"/>
                  <a:pt x="108224" y="35168"/>
                  <a:pt x="102016" y="40341"/>
                </a:cubicBezTo>
                <a:cubicBezTo>
                  <a:pt x="94711" y="46428"/>
                  <a:pt x="87683" y="53006"/>
                  <a:pt x="81845" y="60512"/>
                </a:cubicBezTo>
                <a:cubicBezTo>
                  <a:pt x="71923" y="73269"/>
                  <a:pt x="54951" y="100853"/>
                  <a:pt x="54951" y="100853"/>
                </a:cubicBezTo>
                <a:cubicBezTo>
                  <a:pt x="30435" y="174405"/>
                  <a:pt x="69534" y="63000"/>
                  <a:pt x="34781" y="141194"/>
                </a:cubicBezTo>
                <a:cubicBezTo>
                  <a:pt x="22000" y="169952"/>
                  <a:pt x="22433" y="181050"/>
                  <a:pt x="14610" y="208429"/>
                </a:cubicBezTo>
                <a:cubicBezTo>
                  <a:pt x="12663" y="215244"/>
                  <a:pt x="10127" y="221876"/>
                  <a:pt x="7886" y="228600"/>
                </a:cubicBezTo>
                <a:cubicBezTo>
                  <a:pt x="-2365" y="331113"/>
                  <a:pt x="-2891" y="303651"/>
                  <a:pt x="7886" y="443753"/>
                </a:cubicBezTo>
                <a:cubicBezTo>
                  <a:pt x="8595" y="452966"/>
                  <a:pt x="10970" y="462154"/>
                  <a:pt x="14610" y="470647"/>
                </a:cubicBezTo>
                <a:cubicBezTo>
                  <a:pt x="17793" y="478074"/>
                  <a:pt x="24443" y="483590"/>
                  <a:pt x="28057" y="490818"/>
                </a:cubicBezTo>
                <a:cubicBezTo>
                  <a:pt x="31227" y="497157"/>
                  <a:pt x="30354" y="505454"/>
                  <a:pt x="34781" y="510988"/>
                </a:cubicBezTo>
                <a:cubicBezTo>
                  <a:pt x="39829" y="517298"/>
                  <a:pt x="48376" y="519738"/>
                  <a:pt x="54951" y="524435"/>
                </a:cubicBezTo>
                <a:cubicBezTo>
                  <a:pt x="90567" y="549876"/>
                  <a:pt x="69283" y="540419"/>
                  <a:pt x="102016" y="551329"/>
                </a:cubicBezTo>
                <a:cubicBezTo>
                  <a:pt x="108739" y="555811"/>
                  <a:pt x="114123" y="564238"/>
                  <a:pt x="122186" y="564776"/>
                </a:cubicBezTo>
                <a:cubicBezTo>
                  <a:pt x="149114" y="566571"/>
                  <a:pt x="176344" y="563026"/>
                  <a:pt x="202869" y="558053"/>
                </a:cubicBezTo>
                <a:cubicBezTo>
                  <a:pt x="212720" y="556206"/>
                  <a:pt x="220551" y="548554"/>
                  <a:pt x="229763" y="544606"/>
                </a:cubicBezTo>
                <a:cubicBezTo>
                  <a:pt x="236277" y="541814"/>
                  <a:pt x="243210" y="540123"/>
                  <a:pt x="249934" y="537882"/>
                </a:cubicBezTo>
                <a:cubicBezTo>
                  <a:pt x="288471" y="480078"/>
                  <a:pt x="237158" y="548103"/>
                  <a:pt x="283551" y="510988"/>
                </a:cubicBezTo>
                <a:cubicBezTo>
                  <a:pt x="294140" y="502516"/>
                  <a:pt x="303826" y="473190"/>
                  <a:pt x="310445" y="463923"/>
                </a:cubicBezTo>
                <a:cubicBezTo>
                  <a:pt x="322209" y="447454"/>
                  <a:pt x="334705" y="441027"/>
                  <a:pt x="350786" y="430306"/>
                </a:cubicBezTo>
                <a:cubicBezTo>
                  <a:pt x="359751" y="416859"/>
                  <a:pt x="364234" y="398930"/>
                  <a:pt x="377681" y="389965"/>
                </a:cubicBezTo>
                <a:cubicBezTo>
                  <a:pt x="400488" y="374760"/>
                  <a:pt x="384404" y="396688"/>
                  <a:pt x="397851" y="383241"/>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9418" y="5271247"/>
            <a:ext cx="753035" cy="860612"/>
          </a:xfrm>
          <a:custGeom>
            <a:avLst/>
            <a:gdLst>
              <a:gd name="connsiteX0" fmla="*/ 504264 w 753035"/>
              <a:gd name="connsiteY0" fmla="*/ 255494 h 860612"/>
              <a:gd name="connsiteX1" fmla="*/ 463923 w 753035"/>
              <a:gd name="connsiteY1" fmla="*/ 221877 h 860612"/>
              <a:gd name="connsiteX2" fmla="*/ 450476 w 753035"/>
              <a:gd name="connsiteY2" fmla="*/ 208429 h 860612"/>
              <a:gd name="connsiteX3" fmla="*/ 437029 w 753035"/>
              <a:gd name="connsiteY3" fmla="*/ 188259 h 860612"/>
              <a:gd name="connsiteX4" fmla="*/ 416858 w 753035"/>
              <a:gd name="connsiteY4" fmla="*/ 181535 h 860612"/>
              <a:gd name="connsiteX5" fmla="*/ 389964 w 753035"/>
              <a:gd name="connsiteY5" fmla="*/ 147918 h 860612"/>
              <a:gd name="connsiteX6" fmla="*/ 349623 w 753035"/>
              <a:gd name="connsiteY6" fmla="*/ 94129 h 860612"/>
              <a:gd name="connsiteX7" fmla="*/ 329453 w 753035"/>
              <a:gd name="connsiteY7" fmla="*/ 80682 h 860612"/>
              <a:gd name="connsiteX8" fmla="*/ 295835 w 753035"/>
              <a:gd name="connsiteY8" fmla="*/ 53788 h 860612"/>
              <a:gd name="connsiteX9" fmla="*/ 268941 w 753035"/>
              <a:gd name="connsiteY9" fmla="*/ 33618 h 860612"/>
              <a:gd name="connsiteX10" fmla="*/ 248770 w 753035"/>
              <a:gd name="connsiteY10" fmla="*/ 26894 h 860612"/>
              <a:gd name="connsiteX11" fmla="*/ 228600 w 753035"/>
              <a:gd name="connsiteY11" fmla="*/ 13447 h 860612"/>
              <a:gd name="connsiteX12" fmla="*/ 201706 w 753035"/>
              <a:gd name="connsiteY12" fmla="*/ 6724 h 860612"/>
              <a:gd name="connsiteX13" fmla="*/ 181535 w 753035"/>
              <a:gd name="connsiteY13" fmla="*/ 0 h 860612"/>
              <a:gd name="connsiteX14" fmla="*/ 127747 w 753035"/>
              <a:gd name="connsiteY14" fmla="*/ 13447 h 860612"/>
              <a:gd name="connsiteX15" fmla="*/ 107576 w 753035"/>
              <a:gd name="connsiteY15" fmla="*/ 26894 h 860612"/>
              <a:gd name="connsiteX16" fmla="*/ 87406 w 753035"/>
              <a:gd name="connsiteY16" fmla="*/ 47065 h 860612"/>
              <a:gd name="connsiteX17" fmla="*/ 80682 w 753035"/>
              <a:gd name="connsiteY17" fmla="*/ 67235 h 860612"/>
              <a:gd name="connsiteX18" fmla="*/ 67235 w 753035"/>
              <a:gd name="connsiteY18" fmla="*/ 87406 h 860612"/>
              <a:gd name="connsiteX19" fmla="*/ 60511 w 753035"/>
              <a:gd name="connsiteY19" fmla="*/ 114300 h 860612"/>
              <a:gd name="connsiteX20" fmla="*/ 53788 w 753035"/>
              <a:gd name="connsiteY20" fmla="*/ 134471 h 860612"/>
              <a:gd name="connsiteX21" fmla="*/ 40341 w 753035"/>
              <a:gd name="connsiteY21" fmla="*/ 181535 h 860612"/>
              <a:gd name="connsiteX22" fmla="*/ 33617 w 753035"/>
              <a:gd name="connsiteY22" fmla="*/ 228600 h 860612"/>
              <a:gd name="connsiteX23" fmla="*/ 13447 w 753035"/>
              <a:gd name="connsiteY23" fmla="*/ 275665 h 860612"/>
              <a:gd name="connsiteX24" fmla="*/ 6723 w 753035"/>
              <a:gd name="connsiteY24" fmla="*/ 342900 h 860612"/>
              <a:gd name="connsiteX25" fmla="*/ 0 w 753035"/>
              <a:gd name="connsiteY25" fmla="*/ 383241 h 860612"/>
              <a:gd name="connsiteX26" fmla="*/ 6723 w 753035"/>
              <a:gd name="connsiteY26" fmla="*/ 497541 h 860612"/>
              <a:gd name="connsiteX27" fmla="*/ 40341 w 753035"/>
              <a:gd name="connsiteY27" fmla="*/ 544606 h 860612"/>
              <a:gd name="connsiteX28" fmla="*/ 87406 w 753035"/>
              <a:gd name="connsiteY28" fmla="*/ 598394 h 860612"/>
              <a:gd name="connsiteX29" fmla="*/ 107576 w 753035"/>
              <a:gd name="connsiteY29" fmla="*/ 611841 h 860612"/>
              <a:gd name="connsiteX30" fmla="*/ 127747 w 753035"/>
              <a:gd name="connsiteY30" fmla="*/ 625288 h 860612"/>
              <a:gd name="connsiteX31" fmla="*/ 154641 w 753035"/>
              <a:gd name="connsiteY31" fmla="*/ 645459 h 860612"/>
              <a:gd name="connsiteX32" fmla="*/ 194982 w 753035"/>
              <a:gd name="connsiteY32" fmla="*/ 672353 h 860612"/>
              <a:gd name="connsiteX33" fmla="*/ 242047 w 753035"/>
              <a:gd name="connsiteY33" fmla="*/ 705971 h 860612"/>
              <a:gd name="connsiteX34" fmla="*/ 262217 w 753035"/>
              <a:gd name="connsiteY34" fmla="*/ 712694 h 860612"/>
              <a:gd name="connsiteX35" fmla="*/ 302558 w 753035"/>
              <a:gd name="connsiteY35" fmla="*/ 739588 h 860612"/>
              <a:gd name="connsiteX36" fmla="*/ 342900 w 753035"/>
              <a:gd name="connsiteY36" fmla="*/ 759759 h 860612"/>
              <a:gd name="connsiteX37" fmla="*/ 369794 w 753035"/>
              <a:gd name="connsiteY37" fmla="*/ 773206 h 860612"/>
              <a:gd name="connsiteX38" fmla="*/ 389964 w 753035"/>
              <a:gd name="connsiteY38" fmla="*/ 786653 h 860612"/>
              <a:gd name="connsiteX39" fmla="*/ 430306 w 753035"/>
              <a:gd name="connsiteY39" fmla="*/ 800100 h 860612"/>
              <a:gd name="connsiteX40" fmla="*/ 450476 w 753035"/>
              <a:gd name="connsiteY40" fmla="*/ 813547 h 860612"/>
              <a:gd name="connsiteX41" fmla="*/ 504264 w 753035"/>
              <a:gd name="connsiteY41" fmla="*/ 826994 h 860612"/>
              <a:gd name="connsiteX42" fmla="*/ 571500 w 753035"/>
              <a:gd name="connsiteY42" fmla="*/ 847165 h 860612"/>
              <a:gd name="connsiteX43" fmla="*/ 679076 w 753035"/>
              <a:gd name="connsiteY43" fmla="*/ 860612 h 860612"/>
              <a:gd name="connsiteX44" fmla="*/ 712694 w 753035"/>
              <a:gd name="connsiteY44" fmla="*/ 853888 h 860612"/>
              <a:gd name="connsiteX45" fmla="*/ 732864 w 753035"/>
              <a:gd name="connsiteY45" fmla="*/ 813547 h 860612"/>
              <a:gd name="connsiteX46" fmla="*/ 739588 w 753035"/>
              <a:gd name="connsiteY46" fmla="*/ 753035 h 860612"/>
              <a:gd name="connsiteX47" fmla="*/ 753035 w 753035"/>
              <a:gd name="connsiteY47" fmla="*/ 712694 h 860612"/>
              <a:gd name="connsiteX48" fmla="*/ 739588 w 753035"/>
              <a:gd name="connsiteY48" fmla="*/ 638735 h 860612"/>
              <a:gd name="connsiteX49" fmla="*/ 726141 w 753035"/>
              <a:gd name="connsiteY49" fmla="*/ 591671 h 860612"/>
              <a:gd name="connsiteX50" fmla="*/ 712694 w 753035"/>
              <a:gd name="connsiteY50" fmla="*/ 571500 h 860612"/>
              <a:gd name="connsiteX51" fmla="*/ 705970 w 753035"/>
              <a:gd name="connsiteY51" fmla="*/ 544606 h 860612"/>
              <a:gd name="connsiteX52" fmla="*/ 679076 w 753035"/>
              <a:gd name="connsiteY52" fmla="*/ 504265 h 860612"/>
              <a:gd name="connsiteX53" fmla="*/ 658906 w 753035"/>
              <a:gd name="connsiteY53" fmla="*/ 463924 h 860612"/>
              <a:gd name="connsiteX54" fmla="*/ 652182 w 753035"/>
              <a:gd name="connsiteY54" fmla="*/ 443753 h 860612"/>
              <a:gd name="connsiteX55" fmla="*/ 638735 w 753035"/>
              <a:gd name="connsiteY55" fmla="*/ 423582 h 860612"/>
              <a:gd name="connsiteX56" fmla="*/ 632011 w 753035"/>
              <a:gd name="connsiteY56" fmla="*/ 403412 h 860612"/>
              <a:gd name="connsiteX57" fmla="*/ 605117 w 753035"/>
              <a:gd name="connsiteY57" fmla="*/ 363071 h 860612"/>
              <a:gd name="connsiteX58" fmla="*/ 571500 w 753035"/>
              <a:gd name="connsiteY58" fmla="*/ 289112 h 860612"/>
              <a:gd name="connsiteX59" fmla="*/ 531158 w 753035"/>
              <a:gd name="connsiteY59" fmla="*/ 268941 h 860612"/>
              <a:gd name="connsiteX60" fmla="*/ 504264 w 753035"/>
              <a:gd name="connsiteY60" fmla="*/ 255494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53035" h="860612">
                <a:moveTo>
                  <a:pt x="504264" y="255494"/>
                </a:moveTo>
                <a:cubicBezTo>
                  <a:pt x="493058" y="247650"/>
                  <a:pt x="477096" y="233404"/>
                  <a:pt x="463923" y="221877"/>
                </a:cubicBezTo>
                <a:cubicBezTo>
                  <a:pt x="459152" y="217703"/>
                  <a:pt x="454436" y="213379"/>
                  <a:pt x="450476" y="208429"/>
                </a:cubicBezTo>
                <a:cubicBezTo>
                  <a:pt x="445428" y="202119"/>
                  <a:pt x="443339" y="193307"/>
                  <a:pt x="437029" y="188259"/>
                </a:cubicBezTo>
                <a:cubicBezTo>
                  <a:pt x="431495" y="183832"/>
                  <a:pt x="423582" y="183776"/>
                  <a:pt x="416858" y="181535"/>
                </a:cubicBezTo>
                <a:cubicBezTo>
                  <a:pt x="401718" y="136113"/>
                  <a:pt x="422715" y="185348"/>
                  <a:pt x="389964" y="147918"/>
                </a:cubicBezTo>
                <a:cubicBezTo>
                  <a:pt x="364874" y="119244"/>
                  <a:pt x="372410" y="112360"/>
                  <a:pt x="349623" y="94129"/>
                </a:cubicBezTo>
                <a:cubicBezTo>
                  <a:pt x="343313" y="89081"/>
                  <a:pt x="336176" y="85164"/>
                  <a:pt x="329453" y="80682"/>
                </a:cubicBezTo>
                <a:cubicBezTo>
                  <a:pt x="303937" y="42409"/>
                  <a:pt x="330809" y="73773"/>
                  <a:pt x="295835" y="53788"/>
                </a:cubicBezTo>
                <a:cubicBezTo>
                  <a:pt x="286106" y="48228"/>
                  <a:pt x="278670" y="39178"/>
                  <a:pt x="268941" y="33618"/>
                </a:cubicBezTo>
                <a:cubicBezTo>
                  <a:pt x="262787" y="30102"/>
                  <a:pt x="255109" y="30064"/>
                  <a:pt x="248770" y="26894"/>
                </a:cubicBezTo>
                <a:cubicBezTo>
                  <a:pt x="241543" y="23280"/>
                  <a:pt x="236027" y="16630"/>
                  <a:pt x="228600" y="13447"/>
                </a:cubicBezTo>
                <a:cubicBezTo>
                  <a:pt x="220107" y="9807"/>
                  <a:pt x="210591" y="9263"/>
                  <a:pt x="201706" y="6724"/>
                </a:cubicBezTo>
                <a:cubicBezTo>
                  <a:pt x="194891" y="4777"/>
                  <a:pt x="188259" y="2241"/>
                  <a:pt x="181535" y="0"/>
                </a:cubicBezTo>
                <a:cubicBezTo>
                  <a:pt x="168752" y="2557"/>
                  <a:pt x="141528" y="6557"/>
                  <a:pt x="127747" y="13447"/>
                </a:cubicBezTo>
                <a:cubicBezTo>
                  <a:pt x="120519" y="17061"/>
                  <a:pt x="113784" y="21721"/>
                  <a:pt x="107576" y="26894"/>
                </a:cubicBezTo>
                <a:cubicBezTo>
                  <a:pt x="100271" y="32981"/>
                  <a:pt x="94129" y="40341"/>
                  <a:pt x="87406" y="47065"/>
                </a:cubicBezTo>
                <a:cubicBezTo>
                  <a:pt x="85165" y="53788"/>
                  <a:pt x="83852" y="60896"/>
                  <a:pt x="80682" y="67235"/>
                </a:cubicBezTo>
                <a:cubicBezTo>
                  <a:pt x="77068" y="74463"/>
                  <a:pt x="70418" y="79979"/>
                  <a:pt x="67235" y="87406"/>
                </a:cubicBezTo>
                <a:cubicBezTo>
                  <a:pt x="63595" y="95899"/>
                  <a:pt x="63050" y="105415"/>
                  <a:pt x="60511" y="114300"/>
                </a:cubicBezTo>
                <a:cubicBezTo>
                  <a:pt x="58564" y="121115"/>
                  <a:pt x="55735" y="127656"/>
                  <a:pt x="53788" y="134471"/>
                </a:cubicBezTo>
                <a:cubicBezTo>
                  <a:pt x="36906" y="193559"/>
                  <a:pt x="56458" y="133181"/>
                  <a:pt x="40341" y="181535"/>
                </a:cubicBezTo>
                <a:cubicBezTo>
                  <a:pt x="38100" y="197223"/>
                  <a:pt x="36725" y="213060"/>
                  <a:pt x="33617" y="228600"/>
                </a:cubicBezTo>
                <a:cubicBezTo>
                  <a:pt x="30319" y="245092"/>
                  <a:pt x="20738" y="261082"/>
                  <a:pt x="13447" y="275665"/>
                </a:cubicBezTo>
                <a:cubicBezTo>
                  <a:pt x="11206" y="298077"/>
                  <a:pt x="9517" y="320550"/>
                  <a:pt x="6723" y="342900"/>
                </a:cubicBezTo>
                <a:cubicBezTo>
                  <a:pt x="5032" y="356427"/>
                  <a:pt x="0" y="369609"/>
                  <a:pt x="0" y="383241"/>
                </a:cubicBezTo>
                <a:cubicBezTo>
                  <a:pt x="0" y="421407"/>
                  <a:pt x="1566" y="459725"/>
                  <a:pt x="6723" y="497541"/>
                </a:cubicBezTo>
                <a:cubicBezTo>
                  <a:pt x="11246" y="530712"/>
                  <a:pt x="18112" y="529787"/>
                  <a:pt x="40341" y="544606"/>
                </a:cubicBezTo>
                <a:cubicBezTo>
                  <a:pt x="50984" y="587179"/>
                  <a:pt x="39375" y="566374"/>
                  <a:pt x="87406" y="598394"/>
                </a:cubicBezTo>
                <a:lnTo>
                  <a:pt x="107576" y="611841"/>
                </a:lnTo>
                <a:cubicBezTo>
                  <a:pt x="114300" y="616323"/>
                  <a:pt x="121282" y="620439"/>
                  <a:pt x="127747" y="625288"/>
                </a:cubicBezTo>
                <a:cubicBezTo>
                  <a:pt x="136712" y="632012"/>
                  <a:pt x="145461" y="639033"/>
                  <a:pt x="154641" y="645459"/>
                </a:cubicBezTo>
                <a:cubicBezTo>
                  <a:pt x="167881" y="654727"/>
                  <a:pt x="182053" y="662656"/>
                  <a:pt x="194982" y="672353"/>
                </a:cubicBezTo>
                <a:cubicBezTo>
                  <a:pt x="201077" y="676924"/>
                  <a:pt x="232212" y="701054"/>
                  <a:pt x="242047" y="705971"/>
                </a:cubicBezTo>
                <a:cubicBezTo>
                  <a:pt x="248386" y="709140"/>
                  <a:pt x="255494" y="710453"/>
                  <a:pt x="262217" y="712694"/>
                </a:cubicBezTo>
                <a:cubicBezTo>
                  <a:pt x="275664" y="721659"/>
                  <a:pt x="287226" y="734477"/>
                  <a:pt x="302558" y="739588"/>
                </a:cubicBezTo>
                <a:cubicBezTo>
                  <a:pt x="339540" y="751916"/>
                  <a:pt x="306405" y="738905"/>
                  <a:pt x="342900" y="759759"/>
                </a:cubicBezTo>
                <a:cubicBezTo>
                  <a:pt x="351602" y="764732"/>
                  <a:pt x="361092" y="768233"/>
                  <a:pt x="369794" y="773206"/>
                </a:cubicBezTo>
                <a:cubicBezTo>
                  <a:pt x="376810" y="777215"/>
                  <a:pt x="382580" y="783371"/>
                  <a:pt x="389964" y="786653"/>
                </a:cubicBezTo>
                <a:cubicBezTo>
                  <a:pt x="402917" y="792410"/>
                  <a:pt x="430306" y="800100"/>
                  <a:pt x="430306" y="800100"/>
                </a:cubicBezTo>
                <a:cubicBezTo>
                  <a:pt x="437029" y="804582"/>
                  <a:pt x="443249" y="809933"/>
                  <a:pt x="450476" y="813547"/>
                </a:cubicBezTo>
                <a:cubicBezTo>
                  <a:pt x="466799" y="821709"/>
                  <a:pt x="487381" y="822390"/>
                  <a:pt x="504264" y="826994"/>
                </a:cubicBezTo>
                <a:cubicBezTo>
                  <a:pt x="539337" y="836559"/>
                  <a:pt x="540004" y="841439"/>
                  <a:pt x="571500" y="847165"/>
                </a:cubicBezTo>
                <a:cubicBezTo>
                  <a:pt x="601638" y="852645"/>
                  <a:pt x="650219" y="857405"/>
                  <a:pt x="679076" y="860612"/>
                </a:cubicBezTo>
                <a:cubicBezTo>
                  <a:pt x="690282" y="858371"/>
                  <a:pt x="702772" y="859558"/>
                  <a:pt x="712694" y="853888"/>
                </a:cubicBezTo>
                <a:cubicBezTo>
                  <a:pt x="723429" y="847754"/>
                  <a:pt x="729413" y="823901"/>
                  <a:pt x="732864" y="813547"/>
                </a:cubicBezTo>
                <a:cubicBezTo>
                  <a:pt x="735105" y="793376"/>
                  <a:pt x="735608" y="772936"/>
                  <a:pt x="739588" y="753035"/>
                </a:cubicBezTo>
                <a:cubicBezTo>
                  <a:pt x="742368" y="739136"/>
                  <a:pt x="753035" y="712694"/>
                  <a:pt x="753035" y="712694"/>
                </a:cubicBezTo>
                <a:cubicBezTo>
                  <a:pt x="741910" y="623703"/>
                  <a:pt x="753406" y="687097"/>
                  <a:pt x="739588" y="638735"/>
                </a:cubicBezTo>
                <a:cubicBezTo>
                  <a:pt x="736717" y="628688"/>
                  <a:pt x="731512" y="602414"/>
                  <a:pt x="726141" y="591671"/>
                </a:cubicBezTo>
                <a:cubicBezTo>
                  <a:pt x="722527" y="584443"/>
                  <a:pt x="717176" y="578224"/>
                  <a:pt x="712694" y="571500"/>
                </a:cubicBezTo>
                <a:cubicBezTo>
                  <a:pt x="710453" y="562535"/>
                  <a:pt x="710103" y="552871"/>
                  <a:pt x="705970" y="544606"/>
                </a:cubicBezTo>
                <a:cubicBezTo>
                  <a:pt x="698742" y="530151"/>
                  <a:pt x="679076" y="504265"/>
                  <a:pt x="679076" y="504265"/>
                </a:cubicBezTo>
                <a:cubicBezTo>
                  <a:pt x="662180" y="453571"/>
                  <a:pt x="684970" y="516051"/>
                  <a:pt x="658906" y="463924"/>
                </a:cubicBezTo>
                <a:cubicBezTo>
                  <a:pt x="655736" y="457585"/>
                  <a:pt x="655352" y="450092"/>
                  <a:pt x="652182" y="443753"/>
                </a:cubicBezTo>
                <a:cubicBezTo>
                  <a:pt x="648568" y="436525"/>
                  <a:pt x="642349" y="430810"/>
                  <a:pt x="638735" y="423582"/>
                </a:cubicBezTo>
                <a:cubicBezTo>
                  <a:pt x="635565" y="417243"/>
                  <a:pt x="635453" y="409607"/>
                  <a:pt x="632011" y="403412"/>
                </a:cubicBezTo>
                <a:cubicBezTo>
                  <a:pt x="624162" y="389285"/>
                  <a:pt x="605117" y="363071"/>
                  <a:pt x="605117" y="363071"/>
                </a:cubicBezTo>
                <a:cubicBezTo>
                  <a:pt x="598129" y="342104"/>
                  <a:pt x="584386" y="297703"/>
                  <a:pt x="571500" y="289112"/>
                </a:cubicBezTo>
                <a:cubicBezTo>
                  <a:pt x="513688" y="250572"/>
                  <a:pt x="586836" y="296781"/>
                  <a:pt x="531158" y="268941"/>
                </a:cubicBezTo>
                <a:cubicBezTo>
                  <a:pt x="523931" y="265327"/>
                  <a:pt x="515470" y="263338"/>
                  <a:pt x="504264" y="255494"/>
                </a:cubicBezTo>
                <a:close/>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13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737789" y="1981200"/>
            <a:ext cx="3232227"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cardiac muscle – SL88</a:t>
            </a:r>
            <a:endParaRPr lang="en-US" dirty="0">
              <a:latin typeface="Calibri" pitchFamily="34" charset="0"/>
            </a:endParaRPr>
          </a:p>
        </p:txBody>
      </p:sp>
      <p:sp>
        <p:nvSpPr>
          <p:cNvPr id="37891" name="TextBox 4"/>
          <p:cNvSpPr txBox="1">
            <a:spLocks noChangeArrowheads="1"/>
          </p:cNvSpPr>
          <p:nvPr/>
        </p:nvSpPr>
        <p:spPr bwMode="auto">
          <a:xfrm>
            <a:off x="1996998" y="57912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088</a:t>
            </a:r>
            <a:endParaRPr lang="en-US" u="sng" dirty="0"/>
          </a:p>
          <a:p>
            <a:r>
              <a:rPr lang="en-US" dirty="0">
                <a:latin typeface="Calibri" pitchFamily="34" charset="0"/>
              </a:rPr>
              <a:t> </a:t>
            </a:r>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Cardiac muscle</a:t>
            </a:r>
          </a:p>
          <a:p>
            <a:pPr lvl="2" eaLnBrk="0" hangingPunct="0">
              <a:buFontTx/>
              <a:buChar char="•"/>
            </a:pPr>
            <a:r>
              <a:rPr lang="en-US" sz="1200" b="1" dirty="0">
                <a:solidFill>
                  <a:srgbClr val="002060"/>
                </a:solidFill>
                <a:latin typeface="Georgia" pitchFamily="18" charset="0"/>
                <a:ea typeface="Times" pitchFamily="18" charset="0"/>
                <a:cs typeface="Arial" charset="0"/>
              </a:rPr>
              <a:t>Intercalated disks</a:t>
            </a:r>
          </a:p>
        </p:txBody>
      </p:sp>
      <p:sp>
        <p:nvSpPr>
          <p:cNvPr id="5" name="Rectangle 4"/>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spTree>
    <p:extLst>
      <p:ext uri="{BB962C8B-B14F-4D97-AF65-F5344CB8AC3E}">
        <p14:creationId xmlns:p14="http://schemas.microsoft.com/office/powerpoint/2010/main" val="315371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sp>
        <p:nvSpPr>
          <p:cNvPr id="6" name="Text Box 7"/>
          <p:cNvSpPr txBox="1">
            <a:spLocks noChangeArrowheads="1"/>
          </p:cNvSpPr>
          <p:nvPr/>
        </p:nvSpPr>
        <p:spPr bwMode="auto">
          <a:xfrm>
            <a:off x="152400" y="696250"/>
            <a:ext cx="8763000" cy="338554"/>
          </a:xfrm>
          <a:prstGeom prst="rect">
            <a:avLst/>
          </a:prstGeom>
          <a:noFill/>
          <a:ln w="9525">
            <a:noFill/>
            <a:miter lim="800000"/>
            <a:headEnd/>
            <a:tailEnd/>
          </a:ln>
          <a:effectLst/>
        </p:spPr>
        <p:txBody>
          <a:bodyPr wrap="square">
            <a:spAutoFit/>
          </a:bodyPr>
          <a:lstStyle/>
          <a:p>
            <a:r>
              <a:rPr lang="en-US" sz="1600" b="1" dirty="0">
                <a:solidFill>
                  <a:srgbClr val="C00000"/>
                </a:solidFill>
              </a:rPr>
              <a:t>In this specially-stained slide (</a:t>
            </a:r>
            <a:r>
              <a:rPr lang="en-US" sz="1600" b="1" dirty="0" err="1">
                <a:solidFill>
                  <a:srgbClr val="C00000"/>
                </a:solidFill>
              </a:rPr>
              <a:t>Bencosme</a:t>
            </a:r>
            <a:r>
              <a:rPr lang="en-US" sz="1600" b="1" dirty="0">
                <a:solidFill>
                  <a:srgbClr val="C00000"/>
                </a:solidFill>
              </a:rPr>
              <a:t>), intercalated disks are easier to see (arrows).</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12" y="1219200"/>
            <a:ext cx="5699519" cy="5349629"/>
          </a:xfrm>
          <a:prstGeom prst="rect">
            <a:avLst/>
          </a:prstGeom>
        </p:spPr>
      </p:pic>
      <p:cxnSp>
        <p:nvCxnSpPr>
          <p:cNvPr id="15" name="Straight Arrow Connector 14"/>
          <p:cNvCxnSpPr/>
          <p:nvPr/>
        </p:nvCxnSpPr>
        <p:spPr>
          <a:xfrm flipV="1">
            <a:off x="4472331" y="2341884"/>
            <a:ext cx="315241" cy="2939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65425" y="4973079"/>
            <a:ext cx="315241" cy="2939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21166" y="5257682"/>
            <a:ext cx="255968" cy="404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00200" y="1981200"/>
            <a:ext cx="5791201"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cardiac muscle showing intercalated disks – SL64</a:t>
            </a:r>
            <a:endParaRPr lang="en-US" dirty="0">
              <a:latin typeface="Calibri" pitchFamily="34" charset="0"/>
            </a:endParaRPr>
          </a:p>
        </p:txBody>
      </p:sp>
      <p:sp>
        <p:nvSpPr>
          <p:cNvPr id="37891" name="TextBox 4"/>
          <p:cNvSpPr txBox="1">
            <a:spLocks noChangeArrowheads="1"/>
          </p:cNvSpPr>
          <p:nvPr/>
        </p:nvSpPr>
        <p:spPr bwMode="auto">
          <a:xfrm>
            <a:off x="1996998" y="57912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064</a:t>
            </a:r>
            <a:endParaRPr lang="en-US" u="sng" dirty="0"/>
          </a:p>
          <a:p>
            <a:r>
              <a:rPr lang="en-US" dirty="0">
                <a:latin typeface="Calibri" pitchFamily="34" charset="0"/>
              </a:rPr>
              <a:t> </a:t>
            </a:r>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Cardiac muscle</a:t>
            </a:r>
          </a:p>
          <a:p>
            <a:pPr lvl="2" eaLnBrk="0" hangingPunct="0">
              <a:buFontTx/>
              <a:buChar char="•"/>
            </a:pPr>
            <a:r>
              <a:rPr lang="en-US" sz="1200" b="1" dirty="0">
                <a:solidFill>
                  <a:srgbClr val="002060"/>
                </a:solidFill>
                <a:latin typeface="Georgia" pitchFamily="18" charset="0"/>
                <a:ea typeface="Times" pitchFamily="18" charset="0"/>
                <a:cs typeface="Arial" charset="0"/>
              </a:rPr>
              <a:t>Intercalated disks</a:t>
            </a:r>
          </a:p>
        </p:txBody>
      </p:sp>
      <p:sp>
        <p:nvSpPr>
          <p:cNvPr id="5" name="Rectangle 4"/>
          <p:cNvSpPr/>
          <p:nvPr/>
        </p:nvSpPr>
        <p:spPr>
          <a:xfrm>
            <a:off x="3104521" y="72509"/>
            <a:ext cx="283981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2800" b="1" dirty="0">
                <a:ln/>
                <a:solidFill>
                  <a:srgbClr val="CC0000"/>
                </a:solidFill>
                <a:latin typeface="+mn-lt"/>
              </a:rPr>
              <a:t>CARDIAC MUSCLE</a:t>
            </a:r>
          </a:p>
        </p:txBody>
      </p:sp>
    </p:spTree>
    <p:extLst>
      <p:ext uri="{BB962C8B-B14F-4D97-AF65-F5344CB8AC3E}">
        <p14:creationId xmlns:p14="http://schemas.microsoft.com/office/powerpoint/2010/main" val="1113472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TotalTime>
  <Words>2960</Words>
  <Application>Microsoft Macintosh PowerPoint</Application>
  <PresentationFormat>On-screen Show (4:3)</PresentationFormat>
  <Paragraphs>248</Paragraphs>
  <Slides>49</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Bradley Hand ITC</vt:lpstr>
      <vt:lpstr>Calibri</vt:lpstr>
      <vt:lpstr>Chiller</vt:lpstr>
      <vt:lpstr>Georgia</vt:lpstr>
      <vt:lpstr>Helvetica</vt:lpstr>
      <vt:lpstr>Impact</vt:lpstr>
      <vt:lpstr>Script MT Bold</vt:lpstr>
      <vt:lpstr>Tempus Sans ITC</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College of Medicine</dc:creator>
  <cp:lastModifiedBy>Freiermuth, Jacquelyn (freierjp)</cp:lastModifiedBy>
  <cp:revision>166</cp:revision>
  <cp:lastPrinted>2012-07-27T16:32:17Z</cp:lastPrinted>
  <dcterms:created xsi:type="dcterms:W3CDTF">2012-07-14T14:03:34Z</dcterms:created>
  <dcterms:modified xsi:type="dcterms:W3CDTF">2020-07-31T20:47:53Z</dcterms:modified>
</cp:coreProperties>
</file>