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handoutMasterIdLst>
    <p:handoutMasterId r:id="rId96"/>
  </p:handoutMasterIdLst>
  <p:sldIdLst>
    <p:sldId id="333" r:id="rId2"/>
    <p:sldId id="332" r:id="rId3"/>
    <p:sldId id="262" r:id="rId4"/>
    <p:sldId id="378" r:id="rId5"/>
    <p:sldId id="379" r:id="rId6"/>
    <p:sldId id="367" r:id="rId7"/>
    <p:sldId id="380" r:id="rId8"/>
    <p:sldId id="383" r:id="rId9"/>
    <p:sldId id="382" r:id="rId10"/>
    <p:sldId id="381" r:id="rId11"/>
    <p:sldId id="385" r:id="rId12"/>
    <p:sldId id="384" r:id="rId13"/>
    <p:sldId id="386" r:id="rId14"/>
    <p:sldId id="387" r:id="rId15"/>
    <p:sldId id="388" r:id="rId16"/>
    <p:sldId id="389" r:id="rId17"/>
    <p:sldId id="391" r:id="rId18"/>
    <p:sldId id="398" r:id="rId19"/>
    <p:sldId id="406" r:id="rId20"/>
    <p:sldId id="399" r:id="rId21"/>
    <p:sldId id="400" r:id="rId22"/>
    <p:sldId id="407" r:id="rId23"/>
    <p:sldId id="401" r:id="rId24"/>
    <p:sldId id="408" r:id="rId25"/>
    <p:sldId id="402" r:id="rId26"/>
    <p:sldId id="403" r:id="rId27"/>
    <p:sldId id="404" r:id="rId28"/>
    <p:sldId id="409" r:id="rId29"/>
    <p:sldId id="405" r:id="rId30"/>
    <p:sldId id="410" r:id="rId31"/>
    <p:sldId id="411" r:id="rId32"/>
    <p:sldId id="412" r:id="rId33"/>
    <p:sldId id="414" r:id="rId34"/>
    <p:sldId id="415" r:id="rId35"/>
    <p:sldId id="416" r:id="rId36"/>
    <p:sldId id="417" r:id="rId37"/>
    <p:sldId id="418" r:id="rId38"/>
    <p:sldId id="419" r:id="rId39"/>
    <p:sldId id="420" r:id="rId40"/>
    <p:sldId id="421" r:id="rId41"/>
    <p:sldId id="422" r:id="rId42"/>
    <p:sldId id="423" r:id="rId43"/>
    <p:sldId id="424" r:id="rId44"/>
    <p:sldId id="425" r:id="rId45"/>
    <p:sldId id="426" r:id="rId46"/>
    <p:sldId id="427" r:id="rId47"/>
    <p:sldId id="428" r:id="rId48"/>
    <p:sldId id="429" r:id="rId49"/>
    <p:sldId id="430" r:id="rId50"/>
    <p:sldId id="433" r:id="rId51"/>
    <p:sldId id="434" r:id="rId52"/>
    <p:sldId id="435" r:id="rId53"/>
    <p:sldId id="343" r:id="rId54"/>
    <p:sldId id="448" r:id="rId55"/>
    <p:sldId id="450" r:id="rId56"/>
    <p:sldId id="456" r:id="rId57"/>
    <p:sldId id="475" r:id="rId58"/>
    <p:sldId id="441" r:id="rId59"/>
    <p:sldId id="447" r:id="rId60"/>
    <p:sldId id="458" r:id="rId61"/>
    <p:sldId id="473" r:id="rId62"/>
    <p:sldId id="465" r:id="rId63"/>
    <p:sldId id="476" r:id="rId64"/>
    <p:sldId id="445" r:id="rId65"/>
    <p:sldId id="464" r:id="rId66"/>
    <p:sldId id="436" r:id="rId67"/>
    <p:sldId id="462" r:id="rId68"/>
    <p:sldId id="451" r:id="rId69"/>
    <p:sldId id="461" r:id="rId70"/>
    <p:sldId id="459" r:id="rId71"/>
    <p:sldId id="470" r:id="rId72"/>
    <p:sldId id="438" r:id="rId73"/>
    <p:sldId id="449" r:id="rId74"/>
    <p:sldId id="467" r:id="rId75"/>
    <p:sldId id="443" r:id="rId76"/>
    <p:sldId id="452" r:id="rId77"/>
    <p:sldId id="472" r:id="rId78"/>
    <p:sldId id="477" r:id="rId79"/>
    <p:sldId id="374" r:id="rId80"/>
    <p:sldId id="454" r:id="rId81"/>
    <p:sldId id="474" r:id="rId82"/>
    <p:sldId id="444" r:id="rId83"/>
    <p:sldId id="469" r:id="rId84"/>
    <p:sldId id="455" r:id="rId85"/>
    <p:sldId id="442" r:id="rId86"/>
    <p:sldId id="466" r:id="rId87"/>
    <p:sldId id="446" r:id="rId88"/>
    <p:sldId id="463" r:id="rId89"/>
    <p:sldId id="437" r:id="rId90"/>
    <p:sldId id="439" r:id="rId91"/>
    <p:sldId id="468" r:id="rId92"/>
    <p:sldId id="457" r:id="rId93"/>
    <p:sldId id="460" r:id="rId9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k"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A54C03"/>
    <a:srgbClr val="9C4A06"/>
    <a:srgbClr val="E56D09"/>
    <a:srgbClr val="C45D08"/>
    <a:srgbClr val="FFFFFF"/>
    <a:srgbClr val="DEA810"/>
    <a:srgbClr val="B05408"/>
    <a:srgbClr val="F67B16"/>
    <a:srgbClr val="602E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63" autoAdjust="0"/>
    <p:restoredTop sz="96041" autoAdjust="0"/>
  </p:normalViewPr>
  <p:slideViewPr>
    <p:cSldViewPr>
      <p:cViewPr varScale="1">
        <p:scale>
          <a:sx n="113" d="100"/>
          <a:sy n="113" d="100"/>
        </p:scale>
        <p:origin x="1840" y="18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2760"/>
    </p:cViewPr>
  </p:sorterViewPr>
  <p:notesViewPr>
    <p:cSldViewPr>
      <p:cViewPr varScale="1">
        <p:scale>
          <a:sx n="91" d="100"/>
          <a:sy n="91" d="100"/>
        </p:scale>
        <p:origin x="-2232"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17EAD9D1-4FB8-41D4-A3A9-B2148DFF0436}" type="datetimeFigureOut">
              <a:rPr lang="en-US"/>
              <a:pPr>
                <a:defRPr/>
              </a:pPr>
              <a:t>7/31/20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B4E5C313-DADB-433D-A23C-995F06E434E9}" type="slidenum">
              <a:rPr lang="en-US"/>
              <a:pPr>
                <a:defRPr/>
              </a:pPr>
              <a:t>‹#›</a:t>
            </a:fld>
            <a:endParaRPr lang="en-US"/>
          </a:p>
        </p:txBody>
      </p:sp>
    </p:spTree>
    <p:extLst>
      <p:ext uri="{BB962C8B-B14F-4D97-AF65-F5344CB8AC3E}">
        <p14:creationId xmlns:p14="http://schemas.microsoft.com/office/powerpoint/2010/main" val="2242155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5917FDF3-1C3C-431E-9896-CE79F6FDEFF0}" type="datetimeFigureOut">
              <a:rPr lang="en-US"/>
              <a:pPr>
                <a:defRPr/>
              </a:pPr>
              <a:t>7/31/20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8A5CD272-1E90-49EA-9C4C-1788DE7B4D8A}" type="slidenum">
              <a:rPr lang="en-US"/>
              <a:pPr>
                <a:defRPr/>
              </a:pPr>
              <a:t>‹#›</a:t>
            </a:fld>
            <a:endParaRPr lang="en-US" dirty="0"/>
          </a:p>
        </p:txBody>
      </p:sp>
    </p:spTree>
    <p:extLst>
      <p:ext uri="{BB962C8B-B14F-4D97-AF65-F5344CB8AC3E}">
        <p14:creationId xmlns:p14="http://schemas.microsoft.com/office/powerpoint/2010/main" val="3976205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p:spPr>
      </p:sp>
      <p:sp>
        <p:nvSpPr>
          <p:cNvPr id="124931"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54</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55</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56</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57</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59</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60</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61</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62</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63</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64</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65</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66</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67</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69</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70</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71</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72</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73</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74</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75</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76</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77</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78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79</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80</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81</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82</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83</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84</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85</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86</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87</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88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89</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90</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91</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92</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93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BCC953-B18E-487F-B8E5-F99FC9BB272C}" type="datetimeFigureOut">
              <a:rPr lang="en-US"/>
              <a:pPr>
                <a:defRPr/>
              </a:pPr>
              <a:t>7/31/20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8821E-D9D4-411B-9C71-EC570628408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D12162-BED4-419F-8736-A179AA9BF9D3}" type="datetimeFigureOut">
              <a:rPr lang="en-US"/>
              <a:pPr>
                <a:defRPr/>
              </a:pPr>
              <a:t>7/31/20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E9E56-A4AD-4B48-9EB3-0D6FB0BE649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92194-513E-429F-85AB-AB4A88A015A5}" type="datetimeFigureOut">
              <a:rPr lang="en-US"/>
              <a:pPr>
                <a:defRPr/>
              </a:pPr>
              <a:t>7/31/20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B1C63A-66C9-4F80-91A7-AF414B0C765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4D69F-B2DE-4D0C-9987-DD51A3DC6294}" type="datetimeFigureOut">
              <a:rPr lang="en-US"/>
              <a:pPr>
                <a:defRPr/>
              </a:pPr>
              <a:t>7/31/20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22B0A0-6A73-48CF-BBDC-12985FFE3C5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71FB7F-7B40-475B-A494-D788614262B7}" type="datetimeFigureOut">
              <a:rPr lang="en-US"/>
              <a:pPr>
                <a:defRPr/>
              </a:pPr>
              <a:t>7/31/20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93BA3B-32D2-4E59-9E77-E1777A0E8A3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2B4447-A77F-4BF2-AB36-50FDC742192B}" type="datetimeFigureOut">
              <a:rPr lang="en-US"/>
              <a:pPr>
                <a:defRPr/>
              </a:pPr>
              <a:t>7/31/20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DA9153-F8D3-4772-B947-F8933B31748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E8953B-FA54-413F-895C-BA5BAE469B7F}" type="datetimeFigureOut">
              <a:rPr lang="en-US"/>
              <a:pPr>
                <a:defRPr/>
              </a:pPr>
              <a:t>7/31/20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410873-5E3A-4A41-BEA1-3B8B6995477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0A741C-9C32-40EB-9736-502530EE8BCA}" type="datetimeFigureOut">
              <a:rPr lang="en-US"/>
              <a:pPr>
                <a:defRPr/>
              </a:pPr>
              <a:t>7/31/20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B4D3A9-B08A-441A-A667-AB44C7449DA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F8D98A-4848-45EA-B15B-D228D8844EA0}" type="datetimeFigureOut">
              <a:rPr lang="en-US"/>
              <a:pPr>
                <a:defRPr/>
              </a:pPr>
              <a:t>7/31/20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EAE663-191C-46BB-A9EE-EACF656CF00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1F8FE4-74A1-41B5-85DF-CB58BB787B0D}" type="datetimeFigureOut">
              <a:rPr lang="en-US"/>
              <a:pPr>
                <a:defRPr/>
              </a:pPr>
              <a:t>7/31/20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5FEF7E-9B18-498C-96F6-41E8EC4BA32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43D7C3-6180-45E5-A503-918204DD92D4}" type="datetimeFigureOut">
              <a:rPr lang="en-US"/>
              <a:pPr>
                <a:defRPr/>
              </a:pPr>
              <a:t>7/31/20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1FD454-F596-4790-BDD2-F816C3595E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6202D1B-5426-444E-8207-E3A071FA0CB8}" type="datetimeFigureOut">
              <a:rPr lang="en-US"/>
              <a:pPr>
                <a:defRPr/>
              </a:pPr>
              <a:t>7/31/20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4613888-89A0-4720-9940-988109F0B20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hyperlink" Target="http://med2.uc.edu/labmanuals/ma/virtuallabs/Gastrointestinaloverview/GIglandsSL53_xvid.mp4.mp4"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webslideserver.uc.edu:82/@55/view.apml?u=guest&amp;p=gues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med2.uc.edu/labmanuals/ma/virtuallabs/Gastrointestinaloverview/basicGIstructureSL53_xvid.mp4.mp4"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webslideserver.uc.edu:82/@55/view.apml?u=guest&amp;p=gues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med2.uc.edu/labmanuals/ma/virtuallabs/Gastrointestinaloverview/mucosasubmucosaSL53_xvid.mp4.mp4"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webslideserver.uc.edu:82/@55/view.apml?u=guest&amp;p=gues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med2.uc.edu/labmanuals/ma/virtuallabs/Gastrointestinaloverview/muscularisexternaSL53_xvid.mp4.mp4"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webslideserver.uc.edu:82/@55/view.apml?u=guest&amp;p=gues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hyperlink" Target="http://med2.uc.edu/labmanuals/ma/virtuallabs/Gastrointestinaloverview/serosaSL11_xvid.mp4.mp4"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webslideserver.uc.edu:82/@71/view.apml?u=guest&amp;p=gues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hyperlink" Target="http://med2.uc.edu/labmanuals/ma/virtuallabs/Gastrointestinaloverview/adventitiaSL15A_xvid.mp4.mp4"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webslideserver.uc.edu:82/@74/view.apml?u=guest&amp;p=gues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hyperlink" Target="http://med2.uc.edu/labmanuals/ma/virtuallabs/Gastrointestinaloverview/surfacemodificationsSL14_xvid.mp4.mp4"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webslideserver.uc.edu:82/@73/view.apml?u=guest&amp;p=gues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4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3" Type="http://schemas.openxmlformats.org/officeDocument/2006/relationships/hyperlink" Target="http://med2.uc.edu/labmanuals/ma/virtuallabs/Gastrointestinaloverview/entericSL53_xvid.mp4.mp4"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webslideserver.uc.edu:82/@55/view.apml?u=guest&amp;p=gues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med2.uc.edu/labmanuals/ma/virtuallabs/Gastrointestinaloverview/enteroendocrineSL95_xvid.mp4.mp4"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http://webslideserver.uc.edu:82/@149/view.apml?u=guest&amp;p=guest"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med2.uc.edu/labmanuals/ma/virtuallabs/Gastrointestinaloverview/basicGIoriginSL53_xvid.mp4.mp4"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webslideserver.uc.edu:82/@55/view.apml?u=guest&amp;p=guest"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12.jpg"/></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990600"/>
            <a:ext cx="5943600" cy="1938992"/>
          </a:xfrm>
          <a:prstGeom prst="rect">
            <a:avLst/>
          </a:prstGeom>
          <a:noFill/>
        </p:spPr>
        <p:txBody>
          <a:bodyPr>
            <a:spAutoFit/>
          </a:bodyPr>
          <a:lstStyle/>
          <a:p>
            <a:pPr algn="ctr" fontAlgn="auto">
              <a:spcBef>
                <a:spcPts val="0"/>
              </a:spcBef>
              <a:spcAft>
                <a:spcPts val="0"/>
              </a:spcAft>
              <a:defRPr/>
            </a:pPr>
            <a:r>
              <a:rPr lang="en-US" sz="4000" dirty="0">
                <a:solidFill>
                  <a:schemeClr val="accent6">
                    <a:lumMod val="50000"/>
                  </a:schemeClr>
                </a:solidFill>
                <a:latin typeface="+mn-lt"/>
              </a:rPr>
              <a:t>Overview of the Gastrointestinal System</a:t>
            </a:r>
          </a:p>
          <a:p>
            <a:pPr algn="ctr" fontAlgn="auto">
              <a:spcBef>
                <a:spcPts val="0"/>
              </a:spcBef>
              <a:spcAft>
                <a:spcPts val="0"/>
              </a:spcAft>
              <a:defRPr/>
            </a:pP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52400" y="3429000"/>
            <a:ext cx="8839200" cy="461963"/>
          </a:xfrm>
          <a:prstGeom prst="rect">
            <a:avLst/>
          </a:prstGeom>
          <a:noFill/>
          <a:ln w="9525">
            <a:noFill/>
            <a:miter lim="800000"/>
            <a:headEnd/>
            <a:tailEnd/>
          </a:ln>
        </p:spPr>
        <p:txBody>
          <a:bodyPr>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sp>
        <p:nvSpPr>
          <p:cNvPr id="2" name="TextBox 1"/>
          <p:cNvSpPr txBox="1"/>
          <p:nvPr/>
        </p:nvSpPr>
        <p:spPr>
          <a:xfrm>
            <a:off x="152400" y="4953000"/>
            <a:ext cx="5638800" cy="954107"/>
          </a:xfrm>
          <a:prstGeom prst="rect">
            <a:avLst/>
          </a:prstGeom>
          <a:noFill/>
        </p:spPr>
        <p:txBody>
          <a:bodyPr wrap="square" rtlCol="0">
            <a:spAutoFit/>
          </a:bodyPr>
          <a:lstStyle/>
          <a:p>
            <a:r>
              <a:rPr lang="en-US" sz="2800" b="1" dirty="0">
                <a:solidFill>
                  <a:schemeClr val="accent3">
                    <a:lumMod val="50000"/>
                  </a:schemeClr>
                </a:solidFill>
                <a:latin typeface="Bradley Hand ITC" pitchFamily="66" charset="0"/>
              </a:rPr>
              <a:t>This module will take approximately 60 minutes to complete.</a:t>
            </a:r>
          </a:p>
        </p:txBody>
      </p:sp>
      <p:pic>
        <p:nvPicPr>
          <p:cNvPr id="3" name="Picture 2" descr="http://medschool.swmed.edu/images/gisspla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6827" y="4572000"/>
            <a:ext cx="3054774" cy="2147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13" y="1215737"/>
            <a:ext cx="6493387" cy="4583567"/>
          </a:xfrm>
          <a:prstGeom prst="rect">
            <a:avLst/>
          </a:prstGeom>
        </p:spPr>
      </p:pic>
      <p:sp>
        <p:nvSpPr>
          <p:cNvPr id="67586" name="TextBox 4"/>
          <p:cNvSpPr txBox="1">
            <a:spLocks noChangeArrowheads="1"/>
          </p:cNvSpPr>
          <p:nvPr/>
        </p:nvSpPr>
        <p:spPr bwMode="auto">
          <a:xfrm>
            <a:off x="162732" y="705345"/>
            <a:ext cx="8915400" cy="461665"/>
          </a:xfrm>
          <a:prstGeom prst="rect">
            <a:avLst/>
          </a:prstGeom>
          <a:noFill/>
          <a:ln w="9525">
            <a:noFill/>
            <a:miter lim="800000"/>
            <a:headEnd/>
            <a:tailEnd/>
          </a:ln>
        </p:spPr>
        <p:txBody>
          <a:bodyPr wrap="square">
            <a:spAutoFit/>
          </a:bodyPr>
          <a:lstStyle/>
          <a:p>
            <a:r>
              <a:rPr lang="en-US" sz="2400" b="1" dirty="0">
                <a:solidFill>
                  <a:schemeClr val="accent6">
                    <a:lumMod val="50000"/>
                  </a:schemeClr>
                </a:solidFill>
                <a:latin typeface="Times New Roman" pitchFamily="18" charset="0"/>
                <a:cs typeface="Times New Roman" pitchFamily="18" charset="0"/>
              </a:rPr>
              <a:t>A couple things here…</a:t>
            </a:r>
          </a:p>
        </p:txBody>
      </p:sp>
      <p:sp>
        <p:nvSpPr>
          <p:cNvPr id="9" name="Rectangle 8"/>
          <p:cNvSpPr/>
          <p:nvPr/>
        </p:nvSpPr>
        <p:spPr>
          <a:xfrm>
            <a:off x="32161" y="76200"/>
            <a:ext cx="907973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ORGANIZATION OF THE GASTROINTESTINAL SYSTEM</a:t>
            </a:r>
          </a:p>
        </p:txBody>
      </p:sp>
      <p:pic>
        <p:nvPicPr>
          <p:cNvPr id="14" name="Picture 10" descr="langman's 10-2C"/>
          <p:cNvPicPr>
            <a:picLocks noChangeAspect="1" noChangeArrowheads="1"/>
          </p:cNvPicPr>
          <p:nvPr/>
        </p:nvPicPr>
        <p:blipFill>
          <a:blip r:embed="rId4" cstate="print"/>
          <a:srcRect/>
          <a:stretch>
            <a:fillRect/>
          </a:stretch>
        </p:blipFill>
        <p:spPr bwMode="auto">
          <a:xfrm rot="5400000">
            <a:off x="6862600" y="874349"/>
            <a:ext cx="2133600" cy="2213701"/>
          </a:xfrm>
          <a:prstGeom prst="rect">
            <a:avLst/>
          </a:prstGeom>
          <a:noFill/>
        </p:spPr>
      </p:pic>
      <p:sp>
        <p:nvSpPr>
          <p:cNvPr id="26" name="Rectangle 25"/>
          <p:cNvSpPr/>
          <p:nvPr/>
        </p:nvSpPr>
        <p:spPr>
          <a:xfrm>
            <a:off x="7472629" y="2148445"/>
            <a:ext cx="507589" cy="38100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H="1" flipV="1">
            <a:off x="6567055" y="1365662"/>
            <a:ext cx="1421464" cy="7709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626431" y="2529444"/>
            <a:ext cx="1357787" cy="15319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62" name="TextBox 2061"/>
          <p:cNvSpPr txBox="1"/>
          <p:nvPr/>
        </p:nvSpPr>
        <p:spPr>
          <a:xfrm>
            <a:off x="6747679" y="4629304"/>
            <a:ext cx="655898" cy="276999"/>
          </a:xfrm>
          <a:prstGeom prst="rect">
            <a:avLst/>
          </a:prstGeom>
          <a:noFill/>
        </p:spPr>
        <p:txBody>
          <a:bodyPr wrap="square" rtlCol="0">
            <a:spAutoFit/>
          </a:bodyPr>
          <a:lstStyle/>
          <a:p>
            <a:r>
              <a:rPr lang="en-US" sz="1200" b="1" dirty="0">
                <a:solidFill>
                  <a:schemeClr val="bg1"/>
                </a:solidFill>
              </a:rPr>
              <a:t>lumen</a:t>
            </a:r>
          </a:p>
        </p:txBody>
      </p:sp>
      <p:sp>
        <p:nvSpPr>
          <p:cNvPr id="29" name="TextBox 4"/>
          <p:cNvSpPr txBox="1">
            <a:spLocks noChangeArrowheads="1"/>
          </p:cNvSpPr>
          <p:nvPr/>
        </p:nvSpPr>
        <p:spPr bwMode="auto">
          <a:xfrm>
            <a:off x="4876800" y="4751033"/>
            <a:ext cx="4121985" cy="2031325"/>
          </a:xfrm>
          <a:prstGeom prst="rect">
            <a:avLst/>
          </a:prstGeom>
          <a:noFill/>
          <a:ln w="9525">
            <a:noFill/>
            <a:miter lim="800000"/>
            <a:headEnd/>
            <a:tailEnd/>
          </a:ln>
        </p:spPr>
        <p:txBody>
          <a:bodyPr wrap="square">
            <a:spAutoFit/>
          </a:bodyPr>
          <a:lstStyle/>
          <a:p>
            <a:r>
              <a:rPr lang="en-US" sz="1400" b="1" dirty="0">
                <a:solidFill>
                  <a:srgbClr val="480000"/>
                </a:solidFill>
                <a:latin typeface="Tempus Sans ITC" pitchFamily="82" charset="0"/>
                <a:cs typeface="Times New Roman" pitchFamily="18" charset="0"/>
              </a:rPr>
              <a:t>The “looped” structure is the dorsal mesentery, which is connected to the dorsal body wall and, therefore, is a region where the tube is NOT covered by mesothelium because the mesothelium is reflected onto the dorsal body wall to become parietal peritoneum (the </a:t>
            </a:r>
            <a:r>
              <a:rPr lang="en-US" sz="1400" b="1" dirty="0" err="1">
                <a:solidFill>
                  <a:srgbClr val="480000"/>
                </a:solidFill>
                <a:latin typeface="Tempus Sans ITC" pitchFamily="82" charset="0"/>
                <a:cs typeface="Times New Roman" pitchFamily="18" charset="0"/>
              </a:rPr>
              <a:t>mesothelial</a:t>
            </a:r>
            <a:r>
              <a:rPr lang="en-US" sz="1400" b="1" dirty="0">
                <a:solidFill>
                  <a:srgbClr val="480000"/>
                </a:solidFill>
                <a:latin typeface="Tempus Sans ITC" pitchFamily="82" charset="0"/>
                <a:cs typeface="Times New Roman" pitchFamily="18" charset="0"/>
              </a:rPr>
              <a:t> reflection is represented by the blue arrows).  </a:t>
            </a:r>
          </a:p>
          <a:p>
            <a:r>
              <a:rPr lang="en-US" sz="1400" b="1" dirty="0">
                <a:solidFill>
                  <a:srgbClr val="480000"/>
                </a:solidFill>
                <a:latin typeface="Tempus Sans ITC" pitchFamily="82" charset="0"/>
                <a:cs typeface="Times New Roman" pitchFamily="18" charset="0"/>
              </a:rPr>
              <a:t>This will make more sense as you dissect and get some embryology under your belt.</a:t>
            </a:r>
            <a:endParaRPr lang="en-US" sz="1100" dirty="0">
              <a:solidFill>
                <a:srgbClr val="480000"/>
              </a:solidFill>
              <a:latin typeface="Tempus Sans ITC" pitchFamily="82" charset="0"/>
            </a:endParaRPr>
          </a:p>
        </p:txBody>
      </p:sp>
      <p:sp>
        <p:nvSpPr>
          <p:cNvPr id="5" name="Freeform 4"/>
          <p:cNvSpPr/>
          <p:nvPr/>
        </p:nvSpPr>
        <p:spPr>
          <a:xfrm>
            <a:off x="5505417" y="3878416"/>
            <a:ext cx="926856" cy="728590"/>
          </a:xfrm>
          <a:custGeom>
            <a:avLst/>
            <a:gdLst>
              <a:gd name="connsiteX0" fmla="*/ 0 w 926856"/>
              <a:gd name="connsiteY0" fmla="*/ 140318 h 728590"/>
              <a:gd name="connsiteX1" fmla="*/ 368135 w 926856"/>
              <a:gd name="connsiteY1" fmla="*/ 9689 h 728590"/>
              <a:gd name="connsiteX2" fmla="*/ 629392 w 926856"/>
              <a:gd name="connsiteY2" fmla="*/ 21565 h 728590"/>
              <a:gd name="connsiteX3" fmla="*/ 783772 w 926856"/>
              <a:gd name="connsiteY3" fmla="*/ 116567 h 728590"/>
              <a:gd name="connsiteX4" fmla="*/ 902525 w 926856"/>
              <a:gd name="connsiteY4" fmla="*/ 365949 h 728590"/>
              <a:gd name="connsiteX5" fmla="*/ 926276 w 926856"/>
              <a:gd name="connsiteY5" fmla="*/ 567830 h 728590"/>
              <a:gd name="connsiteX6" fmla="*/ 890650 w 926856"/>
              <a:gd name="connsiteY6" fmla="*/ 710334 h 728590"/>
              <a:gd name="connsiteX7" fmla="*/ 890650 w 926856"/>
              <a:gd name="connsiteY7" fmla="*/ 722209 h 72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6856" h="728590">
                <a:moveTo>
                  <a:pt x="0" y="140318"/>
                </a:moveTo>
                <a:cubicBezTo>
                  <a:pt x="131618" y="84899"/>
                  <a:pt x="263236" y="29481"/>
                  <a:pt x="368135" y="9689"/>
                </a:cubicBezTo>
                <a:cubicBezTo>
                  <a:pt x="473034" y="-10103"/>
                  <a:pt x="560119" y="3752"/>
                  <a:pt x="629392" y="21565"/>
                </a:cubicBezTo>
                <a:cubicBezTo>
                  <a:pt x="698665" y="39378"/>
                  <a:pt x="738250" y="59170"/>
                  <a:pt x="783772" y="116567"/>
                </a:cubicBezTo>
                <a:cubicBezTo>
                  <a:pt x="829294" y="173964"/>
                  <a:pt x="878774" y="290739"/>
                  <a:pt x="902525" y="365949"/>
                </a:cubicBezTo>
                <a:cubicBezTo>
                  <a:pt x="926276" y="441160"/>
                  <a:pt x="928255" y="510433"/>
                  <a:pt x="926276" y="567830"/>
                </a:cubicBezTo>
                <a:cubicBezTo>
                  <a:pt x="924297" y="625227"/>
                  <a:pt x="896588" y="684604"/>
                  <a:pt x="890650" y="710334"/>
                </a:cubicBezTo>
                <a:cubicBezTo>
                  <a:pt x="884712" y="736064"/>
                  <a:pt x="887681" y="729136"/>
                  <a:pt x="890650" y="722209"/>
                </a:cubicBez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rot="19793005" flipV="1">
            <a:off x="4539829" y="961018"/>
            <a:ext cx="926856" cy="728590"/>
          </a:xfrm>
          <a:custGeom>
            <a:avLst/>
            <a:gdLst>
              <a:gd name="connsiteX0" fmla="*/ 0 w 926856"/>
              <a:gd name="connsiteY0" fmla="*/ 140318 h 728590"/>
              <a:gd name="connsiteX1" fmla="*/ 368135 w 926856"/>
              <a:gd name="connsiteY1" fmla="*/ 9689 h 728590"/>
              <a:gd name="connsiteX2" fmla="*/ 629392 w 926856"/>
              <a:gd name="connsiteY2" fmla="*/ 21565 h 728590"/>
              <a:gd name="connsiteX3" fmla="*/ 783772 w 926856"/>
              <a:gd name="connsiteY3" fmla="*/ 116567 h 728590"/>
              <a:gd name="connsiteX4" fmla="*/ 902525 w 926856"/>
              <a:gd name="connsiteY4" fmla="*/ 365949 h 728590"/>
              <a:gd name="connsiteX5" fmla="*/ 926276 w 926856"/>
              <a:gd name="connsiteY5" fmla="*/ 567830 h 728590"/>
              <a:gd name="connsiteX6" fmla="*/ 890650 w 926856"/>
              <a:gd name="connsiteY6" fmla="*/ 710334 h 728590"/>
              <a:gd name="connsiteX7" fmla="*/ 890650 w 926856"/>
              <a:gd name="connsiteY7" fmla="*/ 722209 h 72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6856" h="728590">
                <a:moveTo>
                  <a:pt x="0" y="140318"/>
                </a:moveTo>
                <a:cubicBezTo>
                  <a:pt x="131618" y="84899"/>
                  <a:pt x="263236" y="29481"/>
                  <a:pt x="368135" y="9689"/>
                </a:cubicBezTo>
                <a:cubicBezTo>
                  <a:pt x="473034" y="-10103"/>
                  <a:pt x="560119" y="3752"/>
                  <a:pt x="629392" y="21565"/>
                </a:cubicBezTo>
                <a:cubicBezTo>
                  <a:pt x="698665" y="39378"/>
                  <a:pt x="738250" y="59170"/>
                  <a:pt x="783772" y="116567"/>
                </a:cubicBezTo>
                <a:cubicBezTo>
                  <a:pt x="829294" y="173964"/>
                  <a:pt x="878774" y="290739"/>
                  <a:pt x="902525" y="365949"/>
                </a:cubicBezTo>
                <a:cubicBezTo>
                  <a:pt x="926276" y="441160"/>
                  <a:pt x="928255" y="510433"/>
                  <a:pt x="926276" y="567830"/>
                </a:cubicBezTo>
                <a:cubicBezTo>
                  <a:pt x="924297" y="625227"/>
                  <a:pt x="896588" y="684604"/>
                  <a:pt x="890650" y="710334"/>
                </a:cubicBezTo>
                <a:cubicBezTo>
                  <a:pt x="884712" y="736064"/>
                  <a:pt x="887681" y="729136"/>
                  <a:pt x="890650" y="722209"/>
                </a:cubicBez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4"/>
          <p:cNvSpPr txBox="1">
            <a:spLocks noChangeArrowheads="1"/>
          </p:cNvSpPr>
          <p:nvPr/>
        </p:nvSpPr>
        <p:spPr bwMode="auto">
          <a:xfrm>
            <a:off x="1260632" y="6244937"/>
            <a:ext cx="3846315" cy="523220"/>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If this hurts too much, forget it for now, but come back to it later in the block.</a:t>
            </a:r>
            <a:endParaRPr lang="en-US" sz="1100" dirty="0">
              <a:solidFill>
                <a:schemeClr val="accent3">
                  <a:lumMod val="50000"/>
                </a:schemeClr>
              </a:solidFill>
              <a:latin typeface="Tempus Sans ITC" pitchFamily="82" charset="0"/>
            </a:endParaRPr>
          </a:p>
        </p:txBody>
      </p:sp>
      <p:grpSp>
        <p:nvGrpSpPr>
          <p:cNvPr id="10" name="Group 9"/>
          <p:cNvGrpSpPr/>
          <p:nvPr/>
        </p:nvGrpSpPr>
        <p:grpSpPr>
          <a:xfrm>
            <a:off x="5078083" y="1834551"/>
            <a:ext cx="956030" cy="1909313"/>
            <a:chOff x="5078083" y="1834551"/>
            <a:chExt cx="956030" cy="1909313"/>
          </a:xfrm>
        </p:grpSpPr>
        <p:sp>
          <p:nvSpPr>
            <p:cNvPr id="7" name="Freeform 6"/>
            <p:cNvSpPr/>
            <p:nvPr/>
          </p:nvSpPr>
          <p:spPr>
            <a:xfrm>
              <a:off x="5078083" y="1834551"/>
              <a:ext cx="956030" cy="1909313"/>
            </a:xfrm>
            <a:custGeom>
              <a:avLst/>
              <a:gdLst>
                <a:gd name="connsiteX0" fmla="*/ 471577 w 956030"/>
                <a:gd name="connsiteY0" fmla="*/ 230038 h 1909313"/>
                <a:gd name="connsiteX1" fmla="*/ 454325 w 956030"/>
                <a:gd name="connsiteY1" fmla="*/ 201283 h 1909313"/>
                <a:gd name="connsiteX2" fmla="*/ 442823 w 956030"/>
                <a:gd name="connsiteY2" fmla="*/ 178279 h 1909313"/>
                <a:gd name="connsiteX3" fmla="*/ 419819 w 956030"/>
                <a:gd name="connsiteY3" fmla="*/ 143774 h 1909313"/>
                <a:gd name="connsiteX4" fmla="*/ 408317 w 956030"/>
                <a:gd name="connsiteY4" fmla="*/ 126521 h 1909313"/>
                <a:gd name="connsiteX5" fmla="*/ 396815 w 956030"/>
                <a:gd name="connsiteY5" fmla="*/ 109268 h 1909313"/>
                <a:gd name="connsiteX6" fmla="*/ 385313 w 956030"/>
                <a:gd name="connsiteY6" fmla="*/ 92015 h 1909313"/>
                <a:gd name="connsiteX7" fmla="*/ 362309 w 956030"/>
                <a:gd name="connsiteY7" fmla="*/ 69011 h 1909313"/>
                <a:gd name="connsiteX8" fmla="*/ 322053 w 956030"/>
                <a:gd name="connsiteY8" fmla="*/ 46007 h 1909313"/>
                <a:gd name="connsiteX9" fmla="*/ 281796 w 956030"/>
                <a:gd name="connsiteY9" fmla="*/ 17253 h 1909313"/>
                <a:gd name="connsiteX10" fmla="*/ 258792 w 956030"/>
                <a:gd name="connsiteY10" fmla="*/ 11502 h 1909313"/>
                <a:gd name="connsiteX11" fmla="*/ 207034 w 956030"/>
                <a:gd name="connsiteY11" fmla="*/ 0 h 1909313"/>
                <a:gd name="connsiteX12" fmla="*/ 97766 w 956030"/>
                <a:gd name="connsiteY12" fmla="*/ 17253 h 1909313"/>
                <a:gd name="connsiteX13" fmla="*/ 80513 w 956030"/>
                <a:gd name="connsiteY13" fmla="*/ 28755 h 1909313"/>
                <a:gd name="connsiteX14" fmla="*/ 69011 w 956030"/>
                <a:gd name="connsiteY14" fmla="*/ 46007 h 1909313"/>
                <a:gd name="connsiteX15" fmla="*/ 40257 w 956030"/>
                <a:gd name="connsiteY15" fmla="*/ 80513 h 1909313"/>
                <a:gd name="connsiteX16" fmla="*/ 28755 w 956030"/>
                <a:gd name="connsiteY16" fmla="*/ 103517 h 1909313"/>
                <a:gd name="connsiteX17" fmla="*/ 17253 w 956030"/>
                <a:gd name="connsiteY17" fmla="*/ 143774 h 1909313"/>
                <a:gd name="connsiteX18" fmla="*/ 11502 w 956030"/>
                <a:gd name="connsiteY18" fmla="*/ 161026 h 1909313"/>
                <a:gd name="connsiteX19" fmla="*/ 5751 w 956030"/>
                <a:gd name="connsiteY19" fmla="*/ 218536 h 1909313"/>
                <a:gd name="connsiteX20" fmla="*/ 0 w 956030"/>
                <a:gd name="connsiteY20" fmla="*/ 258792 h 1909313"/>
                <a:gd name="connsiteX21" fmla="*/ 5751 w 956030"/>
                <a:gd name="connsiteY21" fmla="*/ 414068 h 1909313"/>
                <a:gd name="connsiteX22" fmla="*/ 11502 w 956030"/>
                <a:gd name="connsiteY22" fmla="*/ 488830 h 1909313"/>
                <a:gd name="connsiteX23" fmla="*/ 23004 w 956030"/>
                <a:gd name="connsiteY23" fmla="*/ 575094 h 1909313"/>
                <a:gd name="connsiteX24" fmla="*/ 34506 w 956030"/>
                <a:gd name="connsiteY24" fmla="*/ 598098 h 1909313"/>
                <a:gd name="connsiteX25" fmla="*/ 40257 w 956030"/>
                <a:gd name="connsiteY25" fmla="*/ 632604 h 1909313"/>
                <a:gd name="connsiteX26" fmla="*/ 51759 w 956030"/>
                <a:gd name="connsiteY26" fmla="*/ 667109 h 1909313"/>
                <a:gd name="connsiteX27" fmla="*/ 57509 w 956030"/>
                <a:gd name="connsiteY27" fmla="*/ 684362 h 1909313"/>
                <a:gd name="connsiteX28" fmla="*/ 63260 w 956030"/>
                <a:gd name="connsiteY28" fmla="*/ 701615 h 1909313"/>
                <a:gd name="connsiteX29" fmla="*/ 69011 w 956030"/>
                <a:gd name="connsiteY29" fmla="*/ 718868 h 1909313"/>
                <a:gd name="connsiteX30" fmla="*/ 92015 w 956030"/>
                <a:gd name="connsiteY30" fmla="*/ 764875 h 1909313"/>
                <a:gd name="connsiteX31" fmla="*/ 103517 w 956030"/>
                <a:gd name="connsiteY31" fmla="*/ 816634 h 1909313"/>
                <a:gd name="connsiteX32" fmla="*/ 120770 w 956030"/>
                <a:gd name="connsiteY32" fmla="*/ 856891 h 1909313"/>
                <a:gd name="connsiteX33" fmla="*/ 126521 w 956030"/>
                <a:gd name="connsiteY33" fmla="*/ 874143 h 1909313"/>
                <a:gd name="connsiteX34" fmla="*/ 138023 w 956030"/>
                <a:gd name="connsiteY34" fmla="*/ 897147 h 1909313"/>
                <a:gd name="connsiteX35" fmla="*/ 149525 w 956030"/>
                <a:gd name="connsiteY35" fmla="*/ 931653 h 1909313"/>
                <a:gd name="connsiteX36" fmla="*/ 161026 w 956030"/>
                <a:gd name="connsiteY36" fmla="*/ 960407 h 1909313"/>
                <a:gd name="connsiteX37" fmla="*/ 172528 w 956030"/>
                <a:gd name="connsiteY37" fmla="*/ 994913 h 1909313"/>
                <a:gd name="connsiteX38" fmla="*/ 178279 w 956030"/>
                <a:gd name="connsiteY38" fmla="*/ 1012166 h 1909313"/>
                <a:gd name="connsiteX39" fmla="*/ 189781 w 956030"/>
                <a:gd name="connsiteY39" fmla="*/ 1040921 h 1909313"/>
                <a:gd name="connsiteX40" fmla="*/ 195532 w 956030"/>
                <a:gd name="connsiteY40" fmla="*/ 1069675 h 1909313"/>
                <a:gd name="connsiteX41" fmla="*/ 207034 w 956030"/>
                <a:gd name="connsiteY41" fmla="*/ 1109932 h 1909313"/>
                <a:gd name="connsiteX42" fmla="*/ 218536 w 956030"/>
                <a:gd name="connsiteY42" fmla="*/ 1150189 h 1909313"/>
                <a:gd name="connsiteX43" fmla="*/ 230038 w 956030"/>
                <a:gd name="connsiteY43" fmla="*/ 1167441 h 1909313"/>
                <a:gd name="connsiteX44" fmla="*/ 235789 w 956030"/>
                <a:gd name="connsiteY44" fmla="*/ 1184694 h 1909313"/>
                <a:gd name="connsiteX45" fmla="*/ 241540 w 956030"/>
                <a:gd name="connsiteY45" fmla="*/ 1213449 h 1909313"/>
                <a:gd name="connsiteX46" fmla="*/ 253042 w 956030"/>
                <a:gd name="connsiteY46" fmla="*/ 1230702 h 1909313"/>
                <a:gd name="connsiteX47" fmla="*/ 270294 w 956030"/>
                <a:gd name="connsiteY47" fmla="*/ 1270958 h 1909313"/>
                <a:gd name="connsiteX48" fmla="*/ 276045 w 956030"/>
                <a:gd name="connsiteY48" fmla="*/ 1293962 h 1909313"/>
                <a:gd name="connsiteX49" fmla="*/ 293298 w 956030"/>
                <a:gd name="connsiteY49" fmla="*/ 1345721 h 1909313"/>
                <a:gd name="connsiteX50" fmla="*/ 299049 w 956030"/>
                <a:gd name="connsiteY50" fmla="*/ 1362974 h 1909313"/>
                <a:gd name="connsiteX51" fmla="*/ 316302 w 956030"/>
                <a:gd name="connsiteY51" fmla="*/ 1380226 h 1909313"/>
                <a:gd name="connsiteX52" fmla="*/ 322053 w 956030"/>
                <a:gd name="connsiteY52" fmla="*/ 1403230 h 1909313"/>
                <a:gd name="connsiteX53" fmla="*/ 345057 w 956030"/>
                <a:gd name="connsiteY53" fmla="*/ 1443487 h 1909313"/>
                <a:gd name="connsiteX54" fmla="*/ 362309 w 956030"/>
                <a:gd name="connsiteY54" fmla="*/ 1460740 h 1909313"/>
                <a:gd name="connsiteX55" fmla="*/ 368060 w 956030"/>
                <a:gd name="connsiteY55" fmla="*/ 1477992 h 1909313"/>
                <a:gd name="connsiteX56" fmla="*/ 391064 w 956030"/>
                <a:gd name="connsiteY56" fmla="*/ 1512498 h 1909313"/>
                <a:gd name="connsiteX57" fmla="*/ 414068 w 956030"/>
                <a:gd name="connsiteY57" fmla="*/ 1564257 h 1909313"/>
                <a:gd name="connsiteX58" fmla="*/ 431321 w 956030"/>
                <a:gd name="connsiteY58" fmla="*/ 1587260 h 1909313"/>
                <a:gd name="connsiteX59" fmla="*/ 460075 w 956030"/>
                <a:gd name="connsiteY59" fmla="*/ 1627517 h 1909313"/>
                <a:gd name="connsiteX60" fmla="*/ 465826 w 956030"/>
                <a:gd name="connsiteY60" fmla="*/ 1644770 h 1909313"/>
                <a:gd name="connsiteX61" fmla="*/ 488830 w 956030"/>
                <a:gd name="connsiteY61" fmla="*/ 1679275 h 1909313"/>
                <a:gd name="connsiteX62" fmla="*/ 500332 w 956030"/>
                <a:gd name="connsiteY62" fmla="*/ 1696528 h 1909313"/>
                <a:gd name="connsiteX63" fmla="*/ 511834 w 956030"/>
                <a:gd name="connsiteY63" fmla="*/ 1713781 h 1909313"/>
                <a:gd name="connsiteX64" fmla="*/ 540589 w 956030"/>
                <a:gd name="connsiteY64" fmla="*/ 1765540 h 1909313"/>
                <a:gd name="connsiteX65" fmla="*/ 552091 w 956030"/>
                <a:gd name="connsiteY65" fmla="*/ 1782792 h 1909313"/>
                <a:gd name="connsiteX66" fmla="*/ 569343 w 956030"/>
                <a:gd name="connsiteY66" fmla="*/ 1794294 h 1909313"/>
                <a:gd name="connsiteX67" fmla="*/ 609600 w 956030"/>
                <a:gd name="connsiteY67" fmla="*/ 1846053 h 1909313"/>
                <a:gd name="connsiteX68" fmla="*/ 644106 w 956030"/>
                <a:gd name="connsiteY68" fmla="*/ 1869057 h 1909313"/>
                <a:gd name="connsiteX69" fmla="*/ 661359 w 956030"/>
                <a:gd name="connsiteY69" fmla="*/ 1880558 h 1909313"/>
                <a:gd name="connsiteX70" fmla="*/ 718868 w 956030"/>
                <a:gd name="connsiteY70" fmla="*/ 1897811 h 1909313"/>
                <a:gd name="connsiteX71" fmla="*/ 736121 w 956030"/>
                <a:gd name="connsiteY71" fmla="*/ 1903562 h 1909313"/>
                <a:gd name="connsiteX72" fmla="*/ 782128 w 956030"/>
                <a:gd name="connsiteY72" fmla="*/ 1909313 h 1909313"/>
                <a:gd name="connsiteX73" fmla="*/ 902898 w 956030"/>
                <a:gd name="connsiteY73" fmla="*/ 1903562 h 1909313"/>
                <a:gd name="connsiteX74" fmla="*/ 920151 w 956030"/>
                <a:gd name="connsiteY74" fmla="*/ 1897811 h 1909313"/>
                <a:gd name="connsiteX75" fmla="*/ 925902 w 956030"/>
                <a:gd name="connsiteY75" fmla="*/ 1880558 h 1909313"/>
                <a:gd name="connsiteX76" fmla="*/ 948906 w 956030"/>
                <a:gd name="connsiteY76" fmla="*/ 1846053 h 1909313"/>
                <a:gd name="connsiteX77" fmla="*/ 954657 w 956030"/>
                <a:gd name="connsiteY77" fmla="*/ 1754038 h 190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56030" h="1909313">
                  <a:moveTo>
                    <a:pt x="471577" y="230038"/>
                  </a:moveTo>
                  <a:cubicBezTo>
                    <a:pt x="465826" y="220453"/>
                    <a:pt x="459753" y="211054"/>
                    <a:pt x="454325" y="201283"/>
                  </a:cubicBezTo>
                  <a:cubicBezTo>
                    <a:pt x="450162" y="193789"/>
                    <a:pt x="447234" y="185630"/>
                    <a:pt x="442823" y="178279"/>
                  </a:cubicBezTo>
                  <a:cubicBezTo>
                    <a:pt x="435711" y="166426"/>
                    <a:pt x="427487" y="155276"/>
                    <a:pt x="419819" y="143774"/>
                  </a:cubicBezTo>
                  <a:lnTo>
                    <a:pt x="408317" y="126521"/>
                  </a:lnTo>
                  <a:lnTo>
                    <a:pt x="396815" y="109268"/>
                  </a:lnTo>
                  <a:cubicBezTo>
                    <a:pt x="392981" y="103517"/>
                    <a:pt x="390200" y="96902"/>
                    <a:pt x="385313" y="92015"/>
                  </a:cubicBezTo>
                  <a:cubicBezTo>
                    <a:pt x="377645" y="84347"/>
                    <a:pt x="370542" y="76068"/>
                    <a:pt x="362309" y="69011"/>
                  </a:cubicBezTo>
                  <a:cubicBezTo>
                    <a:pt x="335145" y="45727"/>
                    <a:pt x="354686" y="69315"/>
                    <a:pt x="322053" y="46007"/>
                  </a:cubicBezTo>
                  <a:cubicBezTo>
                    <a:pt x="289688" y="22890"/>
                    <a:pt x="321614" y="32185"/>
                    <a:pt x="281796" y="17253"/>
                  </a:cubicBezTo>
                  <a:cubicBezTo>
                    <a:pt x="274395" y="14478"/>
                    <a:pt x="266392" y="13673"/>
                    <a:pt x="258792" y="11502"/>
                  </a:cubicBezTo>
                  <a:cubicBezTo>
                    <a:pt x="219150" y="175"/>
                    <a:pt x="269310" y="10379"/>
                    <a:pt x="207034" y="0"/>
                  </a:cubicBezTo>
                  <a:cubicBezTo>
                    <a:pt x="188019" y="1463"/>
                    <a:pt x="123078" y="378"/>
                    <a:pt x="97766" y="17253"/>
                  </a:cubicBezTo>
                  <a:lnTo>
                    <a:pt x="80513" y="28755"/>
                  </a:lnTo>
                  <a:cubicBezTo>
                    <a:pt x="76679" y="34506"/>
                    <a:pt x="73436" y="40697"/>
                    <a:pt x="69011" y="46007"/>
                  </a:cubicBezTo>
                  <a:cubicBezTo>
                    <a:pt x="47388" y="71955"/>
                    <a:pt x="55832" y="53257"/>
                    <a:pt x="40257" y="80513"/>
                  </a:cubicBezTo>
                  <a:cubicBezTo>
                    <a:pt x="36004" y="87957"/>
                    <a:pt x="32132" y="95637"/>
                    <a:pt x="28755" y="103517"/>
                  </a:cubicBezTo>
                  <a:cubicBezTo>
                    <a:pt x="22845" y="117306"/>
                    <a:pt x="21422" y="129181"/>
                    <a:pt x="17253" y="143774"/>
                  </a:cubicBezTo>
                  <a:cubicBezTo>
                    <a:pt x="15588" y="149603"/>
                    <a:pt x="13419" y="155275"/>
                    <a:pt x="11502" y="161026"/>
                  </a:cubicBezTo>
                  <a:cubicBezTo>
                    <a:pt x="9585" y="180196"/>
                    <a:pt x="8002" y="199402"/>
                    <a:pt x="5751" y="218536"/>
                  </a:cubicBezTo>
                  <a:cubicBezTo>
                    <a:pt x="4167" y="231998"/>
                    <a:pt x="0" y="245237"/>
                    <a:pt x="0" y="258792"/>
                  </a:cubicBezTo>
                  <a:cubicBezTo>
                    <a:pt x="0" y="310586"/>
                    <a:pt x="3165" y="362338"/>
                    <a:pt x="5751" y="414068"/>
                  </a:cubicBezTo>
                  <a:cubicBezTo>
                    <a:pt x="6999" y="439031"/>
                    <a:pt x="9337" y="463930"/>
                    <a:pt x="11502" y="488830"/>
                  </a:cubicBezTo>
                  <a:cubicBezTo>
                    <a:pt x="12620" y="501686"/>
                    <a:pt x="16319" y="555038"/>
                    <a:pt x="23004" y="575094"/>
                  </a:cubicBezTo>
                  <a:cubicBezTo>
                    <a:pt x="25715" y="583227"/>
                    <a:pt x="30672" y="590430"/>
                    <a:pt x="34506" y="598098"/>
                  </a:cubicBezTo>
                  <a:cubicBezTo>
                    <a:pt x="36423" y="609600"/>
                    <a:pt x="37429" y="621292"/>
                    <a:pt x="40257" y="632604"/>
                  </a:cubicBezTo>
                  <a:cubicBezTo>
                    <a:pt x="43198" y="644366"/>
                    <a:pt x="47925" y="655607"/>
                    <a:pt x="51759" y="667109"/>
                  </a:cubicBezTo>
                  <a:lnTo>
                    <a:pt x="57509" y="684362"/>
                  </a:lnTo>
                  <a:lnTo>
                    <a:pt x="63260" y="701615"/>
                  </a:lnTo>
                  <a:cubicBezTo>
                    <a:pt x="65177" y="707366"/>
                    <a:pt x="66300" y="713446"/>
                    <a:pt x="69011" y="718868"/>
                  </a:cubicBezTo>
                  <a:lnTo>
                    <a:pt x="92015" y="764875"/>
                  </a:lnTo>
                  <a:cubicBezTo>
                    <a:pt x="95849" y="782128"/>
                    <a:pt x="99230" y="799488"/>
                    <a:pt x="103517" y="816634"/>
                  </a:cubicBezTo>
                  <a:cubicBezTo>
                    <a:pt x="108912" y="838212"/>
                    <a:pt x="110895" y="833850"/>
                    <a:pt x="120770" y="856891"/>
                  </a:cubicBezTo>
                  <a:cubicBezTo>
                    <a:pt x="123158" y="862463"/>
                    <a:pt x="124133" y="868571"/>
                    <a:pt x="126521" y="874143"/>
                  </a:cubicBezTo>
                  <a:cubicBezTo>
                    <a:pt x="129898" y="882023"/>
                    <a:pt x="134839" y="889187"/>
                    <a:pt x="138023" y="897147"/>
                  </a:cubicBezTo>
                  <a:cubicBezTo>
                    <a:pt x="142526" y="908404"/>
                    <a:pt x="145022" y="920396"/>
                    <a:pt x="149525" y="931653"/>
                  </a:cubicBezTo>
                  <a:cubicBezTo>
                    <a:pt x="153359" y="941238"/>
                    <a:pt x="157498" y="950706"/>
                    <a:pt x="161026" y="960407"/>
                  </a:cubicBezTo>
                  <a:cubicBezTo>
                    <a:pt x="165169" y="971801"/>
                    <a:pt x="168694" y="983411"/>
                    <a:pt x="172528" y="994913"/>
                  </a:cubicBezTo>
                  <a:cubicBezTo>
                    <a:pt x="174445" y="1000664"/>
                    <a:pt x="176028" y="1006537"/>
                    <a:pt x="178279" y="1012166"/>
                  </a:cubicBezTo>
                  <a:cubicBezTo>
                    <a:pt x="182113" y="1021751"/>
                    <a:pt x="186815" y="1031033"/>
                    <a:pt x="189781" y="1040921"/>
                  </a:cubicBezTo>
                  <a:cubicBezTo>
                    <a:pt x="192590" y="1050283"/>
                    <a:pt x="193412" y="1060133"/>
                    <a:pt x="195532" y="1069675"/>
                  </a:cubicBezTo>
                  <a:cubicBezTo>
                    <a:pt x="204522" y="1110129"/>
                    <a:pt x="197427" y="1076307"/>
                    <a:pt x="207034" y="1109932"/>
                  </a:cubicBezTo>
                  <a:cubicBezTo>
                    <a:pt x="209491" y="1118530"/>
                    <a:pt x="213940" y="1140997"/>
                    <a:pt x="218536" y="1150189"/>
                  </a:cubicBezTo>
                  <a:cubicBezTo>
                    <a:pt x="221627" y="1156371"/>
                    <a:pt x="226204" y="1161690"/>
                    <a:pt x="230038" y="1167441"/>
                  </a:cubicBezTo>
                  <a:cubicBezTo>
                    <a:pt x="231955" y="1173192"/>
                    <a:pt x="234319" y="1178813"/>
                    <a:pt x="235789" y="1184694"/>
                  </a:cubicBezTo>
                  <a:cubicBezTo>
                    <a:pt x="238160" y="1194177"/>
                    <a:pt x="238108" y="1204297"/>
                    <a:pt x="241540" y="1213449"/>
                  </a:cubicBezTo>
                  <a:cubicBezTo>
                    <a:pt x="243967" y="1219921"/>
                    <a:pt x="249208" y="1224951"/>
                    <a:pt x="253042" y="1230702"/>
                  </a:cubicBezTo>
                  <a:cubicBezTo>
                    <a:pt x="269548" y="1296737"/>
                    <a:pt x="246468" y="1215364"/>
                    <a:pt x="270294" y="1270958"/>
                  </a:cubicBezTo>
                  <a:cubicBezTo>
                    <a:pt x="273408" y="1278223"/>
                    <a:pt x="273774" y="1286391"/>
                    <a:pt x="276045" y="1293962"/>
                  </a:cubicBezTo>
                  <a:lnTo>
                    <a:pt x="293298" y="1345721"/>
                  </a:lnTo>
                  <a:cubicBezTo>
                    <a:pt x="295215" y="1351472"/>
                    <a:pt x="294762" y="1358688"/>
                    <a:pt x="299049" y="1362974"/>
                  </a:cubicBezTo>
                  <a:lnTo>
                    <a:pt x="316302" y="1380226"/>
                  </a:lnTo>
                  <a:cubicBezTo>
                    <a:pt x="318219" y="1387894"/>
                    <a:pt x="319278" y="1395829"/>
                    <a:pt x="322053" y="1403230"/>
                  </a:cubicBezTo>
                  <a:cubicBezTo>
                    <a:pt x="325888" y="1413458"/>
                    <a:pt x="337473" y="1434385"/>
                    <a:pt x="345057" y="1443487"/>
                  </a:cubicBezTo>
                  <a:cubicBezTo>
                    <a:pt x="350263" y="1449735"/>
                    <a:pt x="356558" y="1454989"/>
                    <a:pt x="362309" y="1460740"/>
                  </a:cubicBezTo>
                  <a:cubicBezTo>
                    <a:pt x="364226" y="1466491"/>
                    <a:pt x="365116" y="1472693"/>
                    <a:pt x="368060" y="1477992"/>
                  </a:cubicBezTo>
                  <a:cubicBezTo>
                    <a:pt x="374773" y="1490076"/>
                    <a:pt x="385930" y="1499663"/>
                    <a:pt x="391064" y="1512498"/>
                  </a:cubicBezTo>
                  <a:cubicBezTo>
                    <a:pt x="397123" y="1527646"/>
                    <a:pt x="405113" y="1549930"/>
                    <a:pt x="414068" y="1564257"/>
                  </a:cubicBezTo>
                  <a:cubicBezTo>
                    <a:pt x="419148" y="1572385"/>
                    <a:pt x="426666" y="1578881"/>
                    <a:pt x="431321" y="1587260"/>
                  </a:cubicBezTo>
                  <a:cubicBezTo>
                    <a:pt x="454080" y="1628226"/>
                    <a:pt x="428415" y="1606409"/>
                    <a:pt x="460075" y="1627517"/>
                  </a:cubicBezTo>
                  <a:cubicBezTo>
                    <a:pt x="461992" y="1633268"/>
                    <a:pt x="462882" y="1639471"/>
                    <a:pt x="465826" y="1644770"/>
                  </a:cubicBezTo>
                  <a:cubicBezTo>
                    <a:pt x="472539" y="1656854"/>
                    <a:pt x="481162" y="1667773"/>
                    <a:pt x="488830" y="1679275"/>
                  </a:cubicBezTo>
                  <a:lnTo>
                    <a:pt x="500332" y="1696528"/>
                  </a:lnTo>
                  <a:cubicBezTo>
                    <a:pt x="504166" y="1702279"/>
                    <a:pt x="509648" y="1707224"/>
                    <a:pt x="511834" y="1713781"/>
                  </a:cubicBezTo>
                  <a:cubicBezTo>
                    <a:pt x="521956" y="1744148"/>
                    <a:pt x="514223" y="1725992"/>
                    <a:pt x="540589" y="1765540"/>
                  </a:cubicBezTo>
                  <a:cubicBezTo>
                    <a:pt x="544423" y="1771291"/>
                    <a:pt x="546340" y="1778958"/>
                    <a:pt x="552091" y="1782792"/>
                  </a:cubicBezTo>
                  <a:lnTo>
                    <a:pt x="569343" y="1794294"/>
                  </a:lnTo>
                  <a:cubicBezTo>
                    <a:pt x="582724" y="1814365"/>
                    <a:pt x="590888" y="1831500"/>
                    <a:pt x="609600" y="1846053"/>
                  </a:cubicBezTo>
                  <a:cubicBezTo>
                    <a:pt x="620512" y="1854540"/>
                    <a:pt x="632604" y="1861389"/>
                    <a:pt x="644106" y="1869057"/>
                  </a:cubicBezTo>
                  <a:cubicBezTo>
                    <a:pt x="649857" y="1872891"/>
                    <a:pt x="654654" y="1878882"/>
                    <a:pt x="661359" y="1880558"/>
                  </a:cubicBezTo>
                  <a:cubicBezTo>
                    <a:pt x="696124" y="1889250"/>
                    <a:pt x="676864" y="1883810"/>
                    <a:pt x="718868" y="1897811"/>
                  </a:cubicBezTo>
                  <a:cubicBezTo>
                    <a:pt x="724619" y="1899728"/>
                    <a:pt x="730106" y="1902810"/>
                    <a:pt x="736121" y="1903562"/>
                  </a:cubicBezTo>
                  <a:lnTo>
                    <a:pt x="782128" y="1909313"/>
                  </a:lnTo>
                  <a:cubicBezTo>
                    <a:pt x="822385" y="1907396"/>
                    <a:pt x="862735" y="1906909"/>
                    <a:pt x="902898" y="1903562"/>
                  </a:cubicBezTo>
                  <a:cubicBezTo>
                    <a:pt x="908939" y="1903059"/>
                    <a:pt x="915864" y="1902098"/>
                    <a:pt x="920151" y="1897811"/>
                  </a:cubicBezTo>
                  <a:cubicBezTo>
                    <a:pt x="924438" y="1893524"/>
                    <a:pt x="922958" y="1885857"/>
                    <a:pt x="925902" y="1880558"/>
                  </a:cubicBezTo>
                  <a:cubicBezTo>
                    <a:pt x="932615" y="1868474"/>
                    <a:pt x="948906" y="1846053"/>
                    <a:pt x="948906" y="1846053"/>
                  </a:cubicBezTo>
                  <a:cubicBezTo>
                    <a:pt x="960236" y="1800732"/>
                    <a:pt x="954657" y="1830953"/>
                    <a:pt x="954657" y="1754038"/>
                  </a:cubicBezTo>
                </a:path>
              </a:pathLst>
            </a:custGeom>
            <a:noFill/>
            <a:ln w="38100">
              <a:solidFill>
                <a:srgbClr val="A54C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549643" y="2070340"/>
              <a:ext cx="471595" cy="1524000"/>
            </a:xfrm>
            <a:custGeom>
              <a:avLst/>
              <a:gdLst>
                <a:gd name="connsiteX0" fmla="*/ 471595 w 471595"/>
                <a:gd name="connsiteY0" fmla="*/ 1524000 h 1524000"/>
                <a:gd name="connsiteX1" fmla="*/ 448591 w 471595"/>
                <a:gd name="connsiteY1" fmla="*/ 1449237 h 1524000"/>
                <a:gd name="connsiteX2" fmla="*/ 437089 w 471595"/>
                <a:gd name="connsiteY2" fmla="*/ 1431985 h 1524000"/>
                <a:gd name="connsiteX3" fmla="*/ 425587 w 471595"/>
                <a:gd name="connsiteY3" fmla="*/ 1397479 h 1524000"/>
                <a:gd name="connsiteX4" fmla="*/ 414085 w 471595"/>
                <a:gd name="connsiteY4" fmla="*/ 1380226 h 1524000"/>
                <a:gd name="connsiteX5" fmla="*/ 402583 w 471595"/>
                <a:gd name="connsiteY5" fmla="*/ 1345720 h 1524000"/>
                <a:gd name="connsiteX6" fmla="*/ 396832 w 471595"/>
                <a:gd name="connsiteY6" fmla="*/ 1328468 h 1524000"/>
                <a:gd name="connsiteX7" fmla="*/ 391082 w 471595"/>
                <a:gd name="connsiteY7" fmla="*/ 1311215 h 1524000"/>
                <a:gd name="connsiteX8" fmla="*/ 379580 w 471595"/>
                <a:gd name="connsiteY8" fmla="*/ 1293962 h 1524000"/>
                <a:gd name="connsiteX9" fmla="*/ 368078 w 471595"/>
                <a:gd name="connsiteY9" fmla="*/ 1253705 h 1524000"/>
                <a:gd name="connsiteX10" fmla="*/ 362327 w 471595"/>
                <a:gd name="connsiteY10" fmla="*/ 1230702 h 1524000"/>
                <a:gd name="connsiteX11" fmla="*/ 350825 w 471595"/>
                <a:gd name="connsiteY11" fmla="*/ 1196196 h 1524000"/>
                <a:gd name="connsiteX12" fmla="*/ 345074 w 471595"/>
                <a:gd name="connsiteY12" fmla="*/ 1150188 h 1524000"/>
                <a:gd name="connsiteX13" fmla="*/ 339323 w 471595"/>
                <a:gd name="connsiteY13" fmla="*/ 1132935 h 1524000"/>
                <a:gd name="connsiteX14" fmla="*/ 333572 w 471595"/>
                <a:gd name="connsiteY14" fmla="*/ 1092679 h 1524000"/>
                <a:gd name="connsiteX15" fmla="*/ 327821 w 471595"/>
                <a:gd name="connsiteY15" fmla="*/ 1063924 h 1524000"/>
                <a:gd name="connsiteX16" fmla="*/ 322070 w 471595"/>
                <a:gd name="connsiteY16" fmla="*/ 1012166 h 1524000"/>
                <a:gd name="connsiteX17" fmla="*/ 310568 w 471595"/>
                <a:gd name="connsiteY17" fmla="*/ 966158 h 1524000"/>
                <a:gd name="connsiteX18" fmla="*/ 304817 w 471595"/>
                <a:gd name="connsiteY18" fmla="*/ 931652 h 1524000"/>
                <a:gd name="connsiteX19" fmla="*/ 299066 w 471595"/>
                <a:gd name="connsiteY19" fmla="*/ 908649 h 1524000"/>
                <a:gd name="connsiteX20" fmla="*/ 293315 w 471595"/>
                <a:gd name="connsiteY20" fmla="*/ 874143 h 1524000"/>
                <a:gd name="connsiteX21" fmla="*/ 281814 w 471595"/>
                <a:gd name="connsiteY21" fmla="*/ 839637 h 1524000"/>
                <a:gd name="connsiteX22" fmla="*/ 276063 w 471595"/>
                <a:gd name="connsiteY22" fmla="*/ 805132 h 1524000"/>
                <a:gd name="connsiteX23" fmla="*/ 264561 w 471595"/>
                <a:gd name="connsiteY23" fmla="*/ 770626 h 1524000"/>
                <a:gd name="connsiteX24" fmla="*/ 247308 w 471595"/>
                <a:gd name="connsiteY24" fmla="*/ 707366 h 1524000"/>
                <a:gd name="connsiteX25" fmla="*/ 235806 w 471595"/>
                <a:gd name="connsiteY25" fmla="*/ 684362 h 1524000"/>
                <a:gd name="connsiteX26" fmla="*/ 224304 w 471595"/>
                <a:gd name="connsiteY26" fmla="*/ 649856 h 1524000"/>
                <a:gd name="connsiteX27" fmla="*/ 218553 w 471595"/>
                <a:gd name="connsiteY27" fmla="*/ 632603 h 1524000"/>
                <a:gd name="connsiteX28" fmla="*/ 212802 w 471595"/>
                <a:gd name="connsiteY28" fmla="*/ 609600 h 1524000"/>
                <a:gd name="connsiteX29" fmla="*/ 207051 w 471595"/>
                <a:gd name="connsiteY29" fmla="*/ 592347 h 1524000"/>
                <a:gd name="connsiteX30" fmla="*/ 195549 w 471595"/>
                <a:gd name="connsiteY30" fmla="*/ 546339 h 1524000"/>
                <a:gd name="connsiteX31" fmla="*/ 189799 w 471595"/>
                <a:gd name="connsiteY31" fmla="*/ 523335 h 1524000"/>
                <a:gd name="connsiteX32" fmla="*/ 178297 w 471595"/>
                <a:gd name="connsiteY32" fmla="*/ 460075 h 1524000"/>
                <a:gd name="connsiteX33" fmla="*/ 166795 w 471595"/>
                <a:gd name="connsiteY33" fmla="*/ 442822 h 1524000"/>
                <a:gd name="connsiteX34" fmla="*/ 155293 w 471595"/>
                <a:gd name="connsiteY34" fmla="*/ 408317 h 1524000"/>
                <a:gd name="connsiteX35" fmla="*/ 149542 w 471595"/>
                <a:gd name="connsiteY35" fmla="*/ 391064 h 1524000"/>
                <a:gd name="connsiteX36" fmla="*/ 126538 w 471595"/>
                <a:gd name="connsiteY36" fmla="*/ 356558 h 1524000"/>
                <a:gd name="connsiteX37" fmla="*/ 115036 w 471595"/>
                <a:gd name="connsiteY37" fmla="*/ 339305 h 1524000"/>
                <a:gd name="connsiteX38" fmla="*/ 109285 w 471595"/>
                <a:gd name="connsiteY38" fmla="*/ 322052 h 1524000"/>
                <a:gd name="connsiteX39" fmla="*/ 86282 w 471595"/>
                <a:gd name="connsiteY39" fmla="*/ 287547 h 1524000"/>
                <a:gd name="connsiteX40" fmla="*/ 80531 w 471595"/>
                <a:gd name="connsiteY40" fmla="*/ 270294 h 1524000"/>
                <a:gd name="connsiteX41" fmla="*/ 69029 w 471595"/>
                <a:gd name="connsiteY41" fmla="*/ 230037 h 1524000"/>
                <a:gd name="connsiteX42" fmla="*/ 57527 w 471595"/>
                <a:gd name="connsiteY42" fmla="*/ 212785 h 1524000"/>
                <a:gd name="connsiteX43" fmla="*/ 46025 w 471595"/>
                <a:gd name="connsiteY43" fmla="*/ 178279 h 1524000"/>
                <a:gd name="connsiteX44" fmla="*/ 40274 w 471595"/>
                <a:gd name="connsiteY44" fmla="*/ 155275 h 1524000"/>
                <a:gd name="connsiteX45" fmla="*/ 28772 w 471595"/>
                <a:gd name="connsiteY45" fmla="*/ 120769 h 1524000"/>
                <a:gd name="connsiteX46" fmla="*/ 23021 w 471595"/>
                <a:gd name="connsiteY46" fmla="*/ 97766 h 1524000"/>
                <a:gd name="connsiteX47" fmla="*/ 11519 w 471595"/>
                <a:gd name="connsiteY47" fmla="*/ 63260 h 1524000"/>
                <a:gd name="connsiteX48" fmla="*/ 5768 w 471595"/>
                <a:gd name="connsiteY48" fmla="*/ 46007 h 1524000"/>
                <a:gd name="connsiteX49" fmla="*/ 17 w 471595"/>
                <a:gd name="connsiteY49"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71595" h="1524000">
                  <a:moveTo>
                    <a:pt x="471595" y="1524000"/>
                  </a:moveTo>
                  <a:cubicBezTo>
                    <a:pt x="470502" y="1520176"/>
                    <a:pt x="452570" y="1455205"/>
                    <a:pt x="448591" y="1449237"/>
                  </a:cubicBezTo>
                  <a:lnTo>
                    <a:pt x="437089" y="1431985"/>
                  </a:lnTo>
                  <a:cubicBezTo>
                    <a:pt x="433255" y="1420483"/>
                    <a:pt x="432312" y="1407567"/>
                    <a:pt x="425587" y="1397479"/>
                  </a:cubicBezTo>
                  <a:cubicBezTo>
                    <a:pt x="421753" y="1391728"/>
                    <a:pt x="416892" y="1386542"/>
                    <a:pt x="414085" y="1380226"/>
                  </a:cubicBezTo>
                  <a:cubicBezTo>
                    <a:pt x="409161" y="1369147"/>
                    <a:pt x="406417" y="1357222"/>
                    <a:pt x="402583" y="1345720"/>
                  </a:cubicBezTo>
                  <a:lnTo>
                    <a:pt x="396832" y="1328468"/>
                  </a:lnTo>
                  <a:cubicBezTo>
                    <a:pt x="394915" y="1322717"/>
                    <a:pt x="394445" y="1316259"/>
                    <a:pt x="391082" y="1311215"/>
                  </a:cubicBezTo>
                  <a:lnTo>
                    <a:pt x="379580" y="1293962"/>
                  </a:lnTo>
                  <a:cubicBezTo>
                    <a:pt x="361605" y="1222063"/>
                    <a:pt x="384576" y="1311447"/>
                    <a:pt x="368078" y="1253705"/>
                  </a:cubicBezTo>
                  <a:cubicBezTo>
                    <a:pt x="365907" y="1246105"/>
                    <a:pt x="364598" y="1238272"/>
                    <a:pt x="362327" y="1230702"/>
                  </a:cubicBezTo>
                  <a:cubicBezTo>
                    <a:pt x="358843" y="1219089"/>
                    <a:pt x="350825" y="1196196"/>
                    <a:pt x="350825" y="1196196"/>
                  </a:cubicBezTo>
                  <a:cubicBezTo>
                    <a:pt x="348908" y="1180860"/>
                    <a:pt x="347839" y="1165394"/>
                    <a:pt x="345074" y="1150188"/>
                  </a:cubicBezTo>
                  <a:cubicBezTo>
                    <a:pt x="343990" y="1144224"/>
                    <a:pt x="340512" y="1138879"/>
                    <a:pt x="339323" y="1132935"/>
                  </a:cubicBezTo>
                  <a:cubicBezTo>
                    <a:pt x="336665" y="1119643"/>
                    <a:pt x="335800" y="1106049"/>
                    <a:pt x="333572" y="1092679"/>
                  </a:cubicBezTo>
                  <a:cubicBezTo>
                    <a:pt x="331965" y="1083037"/>
                    <a:pt x="329203" y="1073601"/>
                    <a:pt x="327821" y="1063924"/>
                  </a:cubicBezTo>
                  <a:cubicBezTo>
                    <a:pt x="325366" y="1046740"/>
                    <a:pt x="325087" y="1029261"/>
                    <a:pt x="322070" y="1012166"/>
                  </a:cubicBezTo>
                  <a:cubicBezTo>
                    <a:pt x="319323" y="996599"/>
                    <a:pt x="313880" y="981615"/>
                    <a:pt x="310568" y="966158"/>
                  </a:cubicBezTo>
                  <a:cubicBezTo>
                    <a:pt x="308125" y="954756"/>
                    <a:pt x="307104" y="943086"/>
                    <a:pt x="304817" y="931652"/>
                  </a:cubicBezTo>
                  <a:cubicBezTo>
                    <a:pt x="303267" y="923902"/>
                    <a:pt x="300616" y="916399"/>
                    <a:pt x="299066" y="908649"/>
                  </a:cubicBezTo>
                  <a:cubicBezTo>
                    <a:pt x="296779" y="897215"/>
                    <a:pt x="296143" y="885456"/>
                    <a:pt x="293315" y="874143"/>
                  </a:cubicBezTo>
                  <a:cubicBezTo>
                    <a:pt x="290375" y="862381"/>
                    <a:pt x="283807" y="851596"/>
                    <a:pt x="281814" y="839637"/>
                  </a:cubicBezTo>
                  <a:cubicBezTo>
                    <a:pt x="279897" y="828135"/>
                    <a:pt x="278891" y="816444"/>
                    <a:pt x="276063" y="805132"/>
                  </a:cubicBezTo>
                  <a:cubicBezTo>
                    <a:pt x="273122" y="793370"/>
                    <a:pt x="267502" y="782388"/>
                    <a:pt x="264561" y="770626"/>
                  </a:cubicBezTo>
                  <a:cubicBezTo>
                    <a:pt x="262800" y="763583"/>
                    <a:pt x="253759" y="722418"/>
                    <a:pt x="247308" y="707366"/>
                  </a:cubicBezTo>
                  <a:cubicBezTo>
                    <a:pt x="243931" y="699486"/>
                    <a:pt x="238990" y="692322"/>
                    <a:pt x="235806" y="684362"/>
                  </a:cubicBezTo>
                  <a:cubicBezTo>
                    <a:pt x="231303" y="673105"/>
                    <a:pt x="228138" y="661358"/>
                    <a:pt x="224304" y="649856"/>
                  </a:cubicBezTo>
                  <a:cubicBezTo>
                    <a:pt x="222387" y="644105"/>
                    <a:pt x="220023" y="638484"/>
                    <a:pt x="218553" y="632603"/>
                  </a:cubicBezTo>
                  <a:cubicBezTo>
                    <a:pt x="216636" y="624935"/>
                    <a:pt x="214973" y="617200"/>
                    <a:pt x="212802" y="609600"/>
                  </a:cubicBezTo>
                  <a:cubicBezTo>
                    <a:pt x="211137" y="603771"/>
                    <a:pt x="208646" y="598195"/>
                    <a:pt x="207051" y="592347"/>
                  </a:cubicBezTo>
                  <a:cubicBezTo>
                    <a:pt x="202892" y="577096"/>
                    <a:pt x="199383" y="561675"/>
                    <a:pt x="195549" y="546339"/>
                  </a:cubicBezTo>
                  <a:cubicBezTo>
                    <a:pt x="193632" y="538671"/>
                    <a:pt x="190779" y="531178"/>
                    <a:pt x="189799" y="523335"/>
                  </a:cubicBezTo>
                  <a:cubicBezTo>
                    <a:pt x="187817" y="507476"/>
                    <a:pt x="187162" y="477805"/>
                    <a:pt x="178297" y="460075"/>
                  </a:cubicBezTo>
                  <a:cubicBezTo>
                    <a:pt x="175206" y="453893"/>
                    <a:pt x="169602" y="449138"/>
                    <a:pt x="166795" y="442822"/>
                  </a:cubicBezTo>
                  <a:cubicBezTo>
                    <a:pt x="161871" y="431743"/>
                    <a:pt x="159127" y="419819"/>
                    <a:pt x="155293" y="408317"/>
                  </a:cubicBezTo>
                  <a:cubicBezTo>
                    <a:pt x="153376" y="402566"/>
                    <a:pt x="152905" y="396108"/>
                    <a:pt x="149542" y="391064"/>
                  </a:cubicBezTo>
                  <a:lnTo>
                    <a:pt x="126538" y="356558"/>
                  </a:lnTo>
                  <a:cubicBezTo>
                    <a:pt x="122704" y="350807"/>
                    <a:pt x="117222" y="345862"/>
                    <a:pt x="115036" y="339305"/>
                  </a:cubicBezTo>
                  <a:cubicBezTo>
                    <a:pt x="113119" y="333554"/>
                    <a:pt x="112229" y="327351"/>
                    <a:pt x="109285" y="322052"/>
                  </a:cubicBezTo>
                  <a:cubicBezTo>
                    <a:pt x="102572" y="309968"/>
                    <a:pt x="90653" y="300661"/>
                    <a:pt x="86282" y="287547"/>
                  </a:cubicBezTo>
                  <a:cubicBezTo>
                    <a:pt x="84365" y="281796"/>
                    <a:pt x="82196" y="276123"/>
                    <a:pt x="80531" y="270294"/>
                  </a:cubicBezTo>
                  <a:cubicBezTo>
                    <a:pt x="78074" y="261696"/>
                    <a:pt x="73625" y="239229"/>
                    <a:pt x="69029" y="230037"/>
                  </a:cubicBezTo>
                  <a:cubicBezTo>
                    <a:pt x="65938" y="223855"/>
                    <a:pt x="61361" y="218536"/>
                    <a:pt x="57527" y="212785"/>
                  </a:cubicBezTo>
                  <a:cubicBezTo>
                    <a:pt x="53693" y="201283"/>
                    <a:pt x="48966" y="190041"/>
                    <a:pt x="46025" y="178279"/>
                  </a:cubicBezTo>
                  <a:cubicBezTo>
                    <a:pt x="44108" y="170611"/>
                    <a:pt x="42545" y="162846"/>
                    <a:pt x="40274" y="155275"/>
                  </a:cubicBezTo>
                  <a:cubicBezTo>
                    <a:pt x="36790" y="143662"/>
                    <a:pt x="31713" y="132531"/>
                    <a:pt x="28772" y="120769"/>
                  </a:cubicBezTo>
                  <a:cubicBezTo>
                    <a:pt x="26855" y="113101"/>
                    <a:pt x="25292" y="105336"/>
                    <a:pt x="23021" y="97766"/>
                  </a:cubicBezTo>
                  <a:cubicBezTo>
                    <a:pt x="19537" y="86153"/>
                    <a:pt x="15353" y="74762"/>
                    <a:pt x="11519" y="63260"/>
                  </a:cubicBezTo>
                  <a:cubicBezTo>
                    <a:pt x="9602" y="57509"/>
                    <a:pt x="6765" y="51987"/>
                    <a:pt x="5768" y="46007"/>
                  </a:cubicBezTo>
                  <a:cubicBezTo>
                    <a:pt x="-613" y="7720"/>
                    <a:pt x="17" y="23162"/>
                    <a:pt x="17" y="0"/>
                  </a:cubicBezTo>
                </a:path>
              </a:pathLst>
            </a:custGeom>
            <a:noFill/>
            <a:ln w="38100">
              <a:solidFill>
                <a:srgbClr val="A54C0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13348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15" descr="junqueira 4-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 y="638086"/>
            <a:ext cx="5855843"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8"/>
          <p:cNvSpPr>
            <a:spLocks noChangeArrowheads="1"/>
          </p:cNvSpPr>
          <p:nvPr/>
        </p:nvSpPr>
        <p:spPr bwMode="auto">
          <a:xfrm>
            <a:off x="1873581" y="2334186"/>
            <a:ext cx="1455460" cy="368893"/>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61" name="Rectangle 9"/>
          <p:cNvSpPr>
            <a:spLocks noChangeArrowheads="1"/>
          </p:cNvSpPr>
          <p:nvPr/>
        </p:nvSpPr>
        <p:spPr bwMode="auto">
          <a:xfrm>
            <a:off x="84582" y="2319995"/>
            <a:ext cx="1452838" cy="268044"/>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62" name="Rectangle 12"/>
          <p:cNvSpPr>
            <a:spLocks noChangeArrowheads="1"/>
          </p:cNvSpPr>
          <p:nvPr/>
        </p:nvSpPr>
        <p:spPr bwMode="auto">
          <a:xfrm>
            <a:off x="546545" y="638085"/>
            <a:ext cx="683571" cy="17074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63" name="Rectangle 13"/>
          <p:cNvSpPr>
            <a:spLocks noChangeArrowheads="1"/>
          </p:cNvSpPr>
          <p:nvPr/>
        </p:nvSpPr>
        <p:spPr bwMode="auto">
          <a:xfrm>
            <a:off x="3303554" y="1457542"/>
            <a:ext cx="783704" cy="34922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TextBox 9"/>
          <p:cNvSpPr txBox="1"/>
          <p:nvPr/>
        </p:nvSpPr>
        <p:spPr>
          <a:xfrm>
            <a:off x="5715000" y="555383"/>
            <a:ext cx="3452870" cy="6247864"/>
          </a:xfrm>
          <a:prstGeom prst="rect">
            <a:avLst/>
          </a:prstGeom>
          <a:solidFill>
            <a:schemeClr val="bg1"/>
          </a:solidFill>
        </p:spPr>
        <p:txBody>
          <a:bodyPr wrap="square">
            <a:spAutoFit/>
          </a:bodyPr>
          <a:lstStyle/>
          <a:p>
            <a:r>
              <a:rPr lang="en-US" sz="1600" b="1" dirty="0">
                <a:solidFill>
                  <a:schemeClr val="accent3">
                    <a:lumMod val="50000"/>
                  </a:schemeClr>
                </a:solidFill>
                <a:latin typeface="Calibri" pitchFamily="34" charset="0"/>
              </a:rPr>
              <a:t>Glands in the body develop through an interaction of an epithelium and underlying connective tissue.  The epithelial cells that line the surface of the body (e.g. epidermis of skin, inner lining of the gut) proliferate, and then </a:t>
            </a:r>
            <a:r>
              <a:rPr lang="en-US" sz="1600" b="1" dirty="0" err="1">
                <a:solidFill>
                  <a:schemeClr val="accent3">
                    <a:lumMod val="50000"/>
                  </a:schemeClr>
                </a:solidFill>
                <a:latin typeface="Calibri" pitchFamily="34" charset="0"/>
              </a:rPr>
              <a:t>invaginate</a:t>
            </a:r>
            <a:r>
              <a:rPr lang="en-US" sz="1600" b="1" dirty="0">
                <a:solidFill>
                  <a:schemeClr val="accent3">
                    <a:lumMod val="50000"/>
                  </a:schemeClr>
                </a:solidFill>
                <a:latin typeface="Calibri" pitchFamily="34" charset="0"/>
              </a:rPr>
              <a:t> into the underlying connective tissue.  Note the basement membrane </a:t>
            </a:r>
            <a:r>
              <a:rPr lang="en-US" sz="1600" b="1" dirty="0" err="1">
                <a:solidFill>
                  <a:schemeClr val="accent3">
                    <a:lumMod val="50000"/>
                  </a:schemeClr>
                </a:solidFill>
                <a:latin typeface="Calibri" pitchFamily="34" charset="0"/>
              </a:rPr>
              <a:t>invaginates</a:t>
            </a:r>
            <a:r>
              <a:rPr lang="en-US" sz="1600" b="1" dirty="0">
                <a:solidFill>
                  <a:schemeClr val="accent3">
                    <a:lumMod val="50000"/>
                  </a:schemeClr>
                </a:solidFill>
                <a:latin typeface="Calibri" pitchFamily="34" charset="0"/>
              </a:rPr>
              <a:t> with the epithelium.  From here, two things can happen:</a:t>
            </a:r>
          </a:p>
          <a:p>
            <a:pPr marL="342900" indent="-342900">
              <a:buAutoNum type="arabicPeriod"/>
            </a:pPr>
            <a:r>
              <a:rPr lang="en-US" sz="1600" b="1" dirty="0">
                <a:solidFill>
                  <a:schemeClr val="accent3">
                    <a:lumMod val="50000"/>
                  </a:schemeClr>
                </a:solidFill>
                <a:latin typeface="Calibri" pitchFamily="34" charset="0"/>
              </a:rPr>
              <a:t>For exocrine gland formation, a lumen develops, and secretory cells secrete their substances out their apical side (arrows, left drawing).</a:t>
            </a:r>
          </a:p>
          <a:p>
            <a:pPr marL="342900" indent="-342900">
              <a:buAutoNum type="arabicPeriod"/>
            </a:pPr>
            <a:r>
              <a:rPr lang="en-US" sz="1600" b="1" dirty="0">
                <a:solidFill>
                  <a:schemeClr val="accent3">
                    <a:lumMod val="50000"/>
                  </a:schemeClr>
                </a:solidFill>
                <a:latin typeface="Calibri" pitchFamily="34" charset="0"/>
              </a:rPr>
              <a:t>For endocrine glands, the secretory cells lose their connection to the original epithelium, forming clusters of cells that secrete product out their basal side (arrows, middle drawing), across the basement membrane, and into the bloodstream.</a:t>
            </a:r>
          </a:p>
        </p:txBody>
      </p:sp>
      <p:sp>
        <p:nvSpPr>
          <p:cNvPr id="12" name="Rectangle 11"/>
          <p:cNvSpPr/>
          <p:nvPr/>
        </p:nvSpPr>
        <p:spPr>
          <a:xfrm>
            <a:off x="661534" y="76200"/>
            <a:ext cx="782098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54C03"/>
                </a:solidFill>
                <a:latin typeface="+mn-lt"/>
              </a:rPr>
              <a:t>GLANDS OF THE GASTROINTESTINAL SYSTEM</a:t>
            </a:r>
          </a:p>
        </p:txBody>
      </p:sp>
    </p:spTree>
    <p:extLst>
      <p:ext uri="{BB962C8B-B14F-4D97-AF65-F5344CB8AC3E}">
        <p14:creationId xmlns:p14="http://schemas.microsoft.com/office/powerpoint/2010/main" val="180130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7" y="548245"/>
            <a:ext cx="2353870" cy="166155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0" y="2320869"/>
            <a:ext cx="5373301" cy="4537131"/>
          </a:xfrm>
          <a:prstGeom prst="rect">
            <a:avLst/>
          </a:prstGeom>
        </p:spPr>
      </p:pic>
      <p:sp>
        <p:nvSpPr>
          <p:cNvPr id="9" name="Rectangle 8"/>
          <p:cNvSpPr/>
          <p:nvPr/>
        </p:nvSpPr>
        <p:spPr>
          <a:xfrm>
            <a:off x="661534" y="76200"/>
            <a:ext cx="782098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54C03"/>
                </a:solidFill>
                <a:latin typeface="+mn-lt"/>
              </a:rPr>
              <a:t>GLANDS OF THE GASTROINTESTINAL SYSTEM</a:t>
            </a:r>
          </a:p>
        </p:txBody>
      </p:sp>
      <p:sp>
        <p:nvSpPr>
          <p:cNvPr id="26" name="Rectangle 25"/>
          <p:cNvSpPr/>
          <p:nvPr/>
        </p:nvSpPr>
        <p:spPr>
          <a:xfrm>
            <a:off x="533401" y="1141518"/>
            <a:ext cx="128134" cy="23750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H="1" flipV="1">
            <a:off x="616518" y="1145268"/>
            <a:ext cx="3193482" cy="11756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5230" y="1379023"/>
            <a:ext cx="508171" cy="9418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5400000">
            <a:off x="4445066" y="4311134"/>
            <a:ext cx="1537600" cy="369332"/>
          </a:xfrm>
          <a:prstGeom prst="rect">
            <a:avLst/>
          </a:prstGeom>
          <a:noFill/>
        </p:spPr>
        <p:txBody>
          <a:bodyPr wrap="none" rtlCol="0">
            <a:spAutoFit/>
          </a:bodyPr>
          <a:lstStyle/>
          <a:p>
            <a:r>
              <a:rPr lang="en-US" b="1" dirty="0">
                <a:latin typeface="Tempus Sans ITC" pitchFamily="82" charset="0"/>
              </a:rPr>
              <a:t>Lumen is here</a:t>
            </a:r>
          </a:p>
        </p:txBody>
      </p:sp>
      <p:sp>
        <p:nvSpPr>
          <p:cNvPr id="24" name="TextBox 23"/>
          <p:cNvSpPr txBox="1"/>
          <p:nvPr/>
        </p:nvSpPr>
        <p:spPr>
          <a:xfrm>
            <a:off x="3329496" y="686525"/>
            <a:ext cx="5662104" cy="1384995"/>
          </a:xfrm>
          <a:prstGeom prst="rect">
            <a:avLst/>
          </a:prstGeom>
          <a:noFill/>
        </p:spPr>
        <p:txBody>
          <a:bodyPr wrap="square" rtlCol="0">
            <a:spAutoFit/>
          </a:bodyPr>
          <a:lstStyle/>
          <a:p>
            <a:r>
              <a:rPr lang="en-US" sz="1400" b="1" dirty="0">
                <a:solidFill>
                  <a:srgbClr val="A27B00"/>
                </a:solidFill>
              </a:rPr>
              <a:t>The epithelium of the digestive tract often forms simple glands in which the surface epithelial cells </a:t>
            </a:r>
            <a:r>
              <a:rPr lang="en-US" sz="1400" b="1" dirty="0" err="1">
                <a:solidFill>
                  <a:srgbClr val="A27B00"/>
                </a:solidFill>
              </a:rPr>
              <a:t>invaginate</a:t>
            </a:r>
            <a:r>
              <a:rPr lang="en-US" sz="1400" b="1" dirty="0">
                <a:solidFill>
                  <a:srgbClr val="A27B00"/>
                </a:solidFill>
              </a:rPr>
              <a:t> into the underlying connective tissue.  Where present, there are usually a ton of these glands, which obscures the structure a little bit.  However, if you look around, you can isolate a place where you can see the overall glandular structure.</a:t>
            </a:r>
          </a:p>
        </p:txBody>
      </p:sp>
      <p:sp>
        <p:nvSpPr>
          <p:cNvPr id="15" name="Rectangle 14"/>
          <p:cNvSpPr/>
          <p:nvPr/>
        </p:nvSpPr>
        <p:spPr>
          <a:xfrm rot="581967">
            <a:off x="2222164" y="5098650"/>
            <a:ext cx="2491262" cy="56290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4"/>
          <p:cNvSpPr txBox="1">
            <a:spLocks noChangeArrowheads="1"/>
          </p:cNvSpPr>
          <p:nvPr/>
        </p:nvSpPr>
        <p:spPr bwMode="auto">
          <a:xfrm>
            <a:off x="5715000" y="5029200"/>
            <a:ext cx="3345303" cy="1508105"/>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The colon has tons of goblet cells (quite a useful thing).</a:t>
            </a:r>
          </a:p>
          <a:p>
            <a:endParaRPr lang="en-US" sz="800" b="1" dirty="0">
              <a:solidFill>
                <a:schemeClr val="accent3">
                  <a:lumMod val="50000"/>
                </a:schemeClr>
              </a:solidFill>
              <a:latin typeface="Tempus Sans ITC" pitchFamily="82" charset="0"/>
              <a:cs typeface="Times New Roman" pitchFamily="18" charset="0"/>
            </a:endParaRPr>
          </a:p>
          <a:p>
            <a:r>
              <a:rPr lang="en-US" sz="1400" b="1" dirty="0">
                <a:solidFill>
                  <a:schemeClr val="accent3">
                    <a:lumMod val="50000"/>
                  </a:schemeClr>
                </a:solidFill>
                <a:latin typeface="Tempus Sans ITC" pitchFamily="82" charset="0"/>
                <a:cs typeface="Times New Roman" pitchFamily="18" charset="0"/>
              </a:rPr>
              <a:t>Also, note the connective tissue is very cellular; most of these are white blood cells protecting against intestinal bacteria and Big Mac bugs.</a:t>
            </a:r>
            <a:endParaRPr lang="en-US" sz="1100" dirty="0">
              <a:solidFill>
                <a:schemeClr val="accent3">
                  <a:lumMod val="50000"/>
                </a:schemeClr>
              </a:solidFill>
              <a:latin typeface="Tempus Sans ITC" pitchFamily="82" charset="0"/>
            </a:endParaRPr>
          </a:p>
        </p:txBody>
      </p:sp>
      <p:sp>
        <p:nvSpPr>
          <p:cNvPr id="30" name="TextBox 29"/>
          <p:cNvSpPr txBox="1"/>
          <p:nvPr/>
        </p:nvSpPr>
        <p:spPr>
          <a:xfrm>
            <a:off x="5467235" y="2320869"/>
            <a:ext cx="3593068" cy="1815882"/>
          </a:xfrm>
          <a:prstGeom prst="rect">
            <a:avLst/>
          </a:prstGeom>
          <a:noFill/>
        </p:spPr>
        <p:txBody>
          <a:bodyPr wrap="square" rtlCol="0">
            <a:spAutoFit/>
          </a:bodyPr>
          <a:lstStyle/>
          <a:p>
            <a:r>
              <a:rPr lang="en-US" sz="1400" b="1" dirty="0">
                <a:solidFill>
                  <a:srgbClr val="A54C03"/>
                </a:solidFill>
              </a:rPr>
              <a:t>Colonic glands are simple tubular; one is outlined by the rectangle.  Here, you can easily follow the surface epithelial cells into the underlying connective tissue and back up to the surface (see next slide if confused).  Neighboring glands are not bad either, and show different perspectives.</a:t>
            </a:r>
          </a:p>
        </p:txBody>
      </p:sp>
    </p:spTree>
    <p:extLst>
      <p:ext uri="{BB962C8B-B14F-4D97-AF65-F5344CB8AC3E}">
        <p14:creationId xmlns:p14="http://schemas.microsoft.com/office/powerpoint/2010/main" val="682832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61534" y="76200"/>
            <a:ext cx="782098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54C03"/>
                </a:solidFill>
                <a:latin typeface="+mn-lt"/>
              </a:rPr>
              <a:t>GLANDS OF THE GASTROINTESTINAL SYSTEM</a:t>
            </a:r>
          </a:p>
        </p:txBody>
      </p:sp>
      <p:sp>
        <p:nvSpPr>
          <p:cNvPr id="24" name="TextBox 23"/>
          <p:cNvSpPr txBox="1"/>
          <p:nvPr/>
        </p:nvSpPr>
        <p:spPr>
          <a:xfrm>
            <a:off x="333375" y="660975"/>
            <a:ext cx="8382000" cy="1169551"/>
          </a:xfrm>
          <a:prstGeom prst="rect">
            <a:avLst/>
          </a:prstGeom>
          <a:noFill/>
        </p:spPr>
        <p:txBody>
          <a:bodyPr wrap="square" rtlCol="0">
            <a:spAutoFit/>
          </a:bodyPr>
          <a:lstStyle/>
          <a:p>
            <a:r>
              <a:rPr lang="en-US" sz="1400" b="1" dirty="0">
                <a:solidFill>
                  <a:srgbClr val="A27B00"/>
                </a:solidFill>
              </a:rPr>
              <a:t>Here I made our featured gland really big, and then labeled epithelial cells with numbers so you can follow a single layer of epithelial cells “down” (1-3), to the bottom of the gland (4) and back “up” to the surface (5-7), where it will continue back down to form the adjacent gland.</a:t>
            </a:r>
          </a:p>
          <a:p>
            <a:r>
              <a:rPr lang="en-US" sz="1400" b="1" dirty="0">
                <a:solidFill>
                  <a:srgbClr val="A27B00"/>
                </a:solidFill>
              </a:rPr>
              <a:t>The dark purple line is the basement membrane (orange arrows), which follows the epithelium faithfully, separating it from the underlying connective tissue.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981200"/>
            <a:ext cx="8534400" cy="4161402"/>
          </a:xfrm>
          <a:prstGeom prst="rect">
            <a:avLst/>
          </a:prstGeom>
        </p:spPr>
      </p:pic>
      <p:sp>
        <p:nvSpPr>
          <p:cNvPr id="36" name="TextBox 35"/>
          <p:cNvSpPr txBox="1"/>
          <p:nvPr/>
        </p:nvSpPr>
        <p:spPr>
          <a:xfrm>
            <a:off x="7543800" y="5636910"/>
            <a:ext cx="304800" cy="369332"/>
          </a:xfrm>
          <a:prstGeom prst="rect">
            <a:avLst/>
          </a:prstGeom>
          <a:noFill/>
        </p:spPr>
        <p:txBody>
          <a:bodyPr wrap="square" rtlCol="0">
            <a:spAutoFit/>
          </a:bodyPr>
          <a:lstStyle/>
          <a:p>
            <a:r>
              <a:rPr lang="en-US" dirty="0"/>
              <a:t>1</a:t>
            </a:r>
          </a:p>
        </p:txBody>
      </p:sp>
      <p:sp>
        <p:nvSpPr>
          <p:cNvPr id="37" name="TextBox 36"/>
          <p:cNvSpPr txBox="1"/>
          <p:nvPr/>
        </p:nvSpPr>
        <p:spPr>
          <a:xfrm>
            <a:off x="5057775" y="4608210"/>
            <a:ext cx="304800" cy="369332"/>
          </a:xfrm>
          <a:prstGeom prst="rect">
            <a:avLst/>
          </a:prstGeom>
          <a:noFill/>
        </p:spPr>
        <p:txBody>
          <a:bodyPr wrap="square" rtlCol="0">
            <a:spAutoFit/>
          </a:bodyPr>
          <a:lstStyle/>
          <a:p>
            <a:r>
              <a:rPr lang="en-US" dirty="0"/>
              <a:t>2</a:t>
            </a:r>
          </a:p>
        </p:txBody>
      </p:sp>
      <p:sp>
        <p:nvSpPr>
          <p:cNvPr id="38" name="TextBox 37"/>
          <p:cNvSpPr txBox="1"/>
          <p:nvPr/>
        </p:nvSpPr>
        <p:spPr>
          <a:xfrm>
            <a:off x="2514600" y="4293885"/>
            <a:ext cx="304800" cy="369332"/>
          </a:xfrm>
          <a:prstGeom prst="rect">
            <a:avLst/>
          </a:prstGeom>
          <a:noFill/>
        </p:spPr>
        <p:txBody>
          <a:bodyPr wrap="square" rtlCol="0">
            <a:spAutoFit/>
          </a:bodyPr>
          <a:lstStyle/>
          <a:p>
            <a:r>
              <a:rPr lang="en-US" dirty="0"/>
              <a:t>3</a:t>
            </a:r>
          </a:p>
        </p:txBody>
      </p:sp>
      <p:sp>
        <p:nvSpPr>
          <p:cNvPr id="39" name="TextBox 38"/>
          <p:cNvSpPr txBox="1"/>
          <p:nvPr/>
        </p:nvSpPr>
        <p:spPr>
          <a:xfrm>
            <a:off x="356734" y="3711619"/>
            <a:ext cx="304800" cy="369332"/>
          </a:xfrm>
          <a:prstGeom prst="rect">
            <a:avLst/>
          </a:prstGeom>
          <a:noFill/>
        </p:spPr>
        <p:txBody>
          <a:bodyPr wrap="square" rtlCol="0">
            <a:spAutoFit/>
          </a:bodyPr>
          <a:lstStyle/>
          <a:p>
            <a:r>
              <a:rPr lang="en-US" dirty="0"/>
              <a:t>4</a:t>
            </a:r>
          </a:p>
        </p:txBody>
      </p:sp>
      <p:sp>
        <p:nvSpPr>
          <p:cNvPr id="40" name="TextBox 39"/>
          <p:cNvSpPr txBox="1"/>
          <p:nvPr/>
        </p:nvSpPr>
        <p:spPr>
          <a:xfrm>
            <a:off x="3133725" y="3846210"/>
            <a:ext cx="304800" cy="369332"/>
          </a:xfrm>
          <a:prstGeom prst="rect">
            <a:avLst/>
          </a:prstGeom>
          <a:noFill/>
        </p:spPr>
        <p:txBody>
          <a:bodyPr wrap="square" rtlCol="0">
            <a:spAutoFit/>
          </a:bodyPr>
          <a:lstStyle/>
          <a:p>
            <a:r>
              <a:rPr lang="en-US" dirty="0"/>
              <a:t>5</a:t>
            </a:r>
          </a:p>
        </p:txBody>
      </p:sp>
      <p:sp>
        <p:nvSpPr>
          <p:cNvPr id="41" name="TextBox 40"/>
          <p:cNvSpPr txBox="1"/>
          <p:nvPr/>
        </p:nvSpPr>
        <p:spPr>
          <a:xfrm>
            <a:off x="5610225" y="4198635"/>
            <a:ext cx="304800" cy="369332"/>
          </a:xfrm>
          <a:prstGeom prst="rect">
            <a:avLst/>
          </a:prstGeom>
          <a:noFill/>
        </p:spPr>
        <p:txBody>
          <a:bodyPr wrap="square" rtlCol="0">
            <a:spAutoFit/>
          </a:bodyPr>
          <a:lstStyle/>
          <a:p>
            <a:r>
              <a:rPr lang="en-US" dirty="0"/>
              <a:t>6</a:t>
            </a:r>
          </a:p>
        </p:txBody>
      </p:sp>
      <p:sp>
        <p:nvSpPr>
          <p:cNvPr id="42" name="TextBox 41"/>
          <p:cNvSpPr txBox="1"/>
          <p:nvPr/>
        </p:nvSpPr>
        <p:spPr>
          <a:xfrm>
            <a:off x="7467600" y="4579635"/>
            <a:ext cx="304800" cy="369332"/>
          </a:xfrm>
          <a:prstGeom prst="rect">
            <a:avLst/>
          </a:prstGeom>
          <a:noFill/>
        </p:spPr>
        <p:txBody>
          <a:bodyPr wrap="square" rtlCol="0">
            <a:spAutoFit/>
          </a:bodyPr>
          <a:lstStyle/>
          <a:p>
            <a:r>
              <a:rPr lang="en-US" dirty="0"/>
              <a:t>7</a:t>
            </a:r>
          </a:p>
        </p:txBody>
      </p:sp>
      <p:sp>
        <p:nvSpPr>
          <p:cNvPr id="43" name="TextBox 42"/>
          <p:cNvSpPr txBox="1"/>
          <p:nvPr/>
        </p:nvSpPr>
        <p:spPr>
          <a:xfrm>
            <a:off x="7791450" y="3169935"/>
            <a:ext cx="304800" cy="369332"/>
          </a:xfrm>
          <a:prstGeom prst="rect">
            <a:avLst/>
          </a:prstGeom>
          <a:noFill/>
        </p:spPr>
        <p:txBody>
          <a:bodyPr wrap="square" rtlCol="0">
            <a:spAutoFit/>
          </a:bodyPr>
          <a:lstStyle/>
          <a:p>
            <a:r>
              <a:rPr lang="en-US" dirty="0"/>
              <a:t>7</a:t>
            </a:r>
          </a:p>
        </p:txBody>
      </p:sp>
      <p:cxnSp>
        <p:nvCxnSpPr>
          <p:cNvPr id="45" name="Straight Arrow Connector 44"/>
          <p:cNvCxnSpPr/>
          <p:nvPr/>
        </p:nvCxnSpPr>
        <p:spPr>
          <a:xfrm flipH="1">
            <a:off x="3781426" y="3396392"/>
            <a:ext cx="52386" cy="485775"/>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4038600" y="5007188"/>
            <a:ext cx="0" cy="477322"/>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76200" y="3354600"/>
            <a:ext cx="385310" cy="242888"/>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rot="5400000">
            <a:off x="7713721" y="5152936"/>
            <a:ext cx="1537600" cy="369332"/>
          </a:xfrm>
          <a:prstGeom prst="rect">
            <a:avLst/>
          </a:prstGeom>
          <a:noFill/>
        </p:spPr>
        <p:txBody>
          <a:bodyPr wrap="none" rtlCol="0">
            <a:spAutoFit/>
          </a:bodyPr>
          <a:lstStyle/>
          <a:p>
            <a:r>
              <a:rPr lang="en-US" b="1" dirty="0">
                <a:latin typeface="Tempus Sans ITC" pitchFamily="82" charset="0"/>
              </a:rPr>
              <a:t>Lumen is here</a:t>
            </a:r>
          </a:p>
        </p:txBody>
      </p:sp>
      <p:sp>
        <p:nvSpPr>
          <p:cNvPr id="53" name="TextBox 4"/>
          <p:cNvSpPr txBox="1">
            <a:spLocks noChangeArrowheads="1"/>
          </p:cNvSpPr>
          <p:nvPr/>
        </p:nvSpPr>
        <p:spPr bwMode="auto">
          <a:xfrm>
            <a:off x="294285" y="6149651"/>
            <a:ext cx="8222103" cy="307777"/>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If you already “got” this concept, sorry, just have to make sure everyone is up to speed with this.</a:t>
            </a:r>
            <a:endParaRPr lang="en-US" sz="1100" dirty="0">
              <a:solidFill>
                <a:schemeClr val="accent3">
                  <a:lumMod val="50000"/>
                </a:schemeClr>
              </a:solidFill>
              <a:latin typeface="Tempus Sans ITC" pitchFamily="82" charset="0"/>
            </a:endParaRPr>
          </a:p>
        </p:txBody>
      </p:sp>
      <p:sp>
        <p:nvSpPr>
          <p:cNvPr id="18" name="TextBox 17"/>
          <p:cNvSpPr txBox="1"/>
          <p:nvPr/>
        </p:nvSpPr>
        <p:spPr>
          <a:xfrm rot="5400000">
            <a:off x="7523405" y="2273553"/>
            <a:ext cx="902567" cy="646331"/>
          </a:xfrm>
          <a:prstGeom prst="rect">
            <a:avLst/>
          </a:prstGeom>
          <a:noFill/>
        </p:spPr>
        <p:txBody>
          <a:bodyPr wrap="square" rtlCol="0">
            <a:spAutoFit/>
          </a:bodyPr>
          <a:lstStyle/>
          <a:p>
            <a:r>
              <a:rPr lang="en-US" b="1" dirty="0">
                <a:latin typeface="Tempus Sans ITC" pitchFamily="82" charset="0"/>
              </a:rPr>
              <a:t>Lumen is here</a:t>
            </a:r>
          </a:p>
        </p:txBody>
      </p:sp>
    </p:spTree>
    <p:extLst>
      <p:ext uri="{BB962C8B-B14F-4D97-AF65-F5344CB8AC3E}">
        <p14:creationId xmlns:p14="http://schemas.microsoft.com/office/powerpoint/2010/main" val="4171889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7" y="548245"/>
            <a:ext cx="2353870" cy="1661555"/>
          </a:xfrm>
          <a:prstGeom prst="rect">
            <a:avLst/>
          </a:prstGeom>
        </p:spPr>
      </p:pic>
      <p:sp>
        <p:nvSpPr>
          <p:cNvPr id="9" name="Rectangle 8"/>
          <p:cNvSpPr/>
          <p:nvPr/>
        </p:nvSpPr>
        <p:spPr>
          <a:xfrm>
            <a:off x="661534" y="24825"/>
            <a:ext cx="782098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54C03"/>
                </a:solidFill>
                <a:latin typeface="+mn-lt"/>
              </a:rPr>
              <a:t>GLANDS OF THE GASTROINTESTINAL SYSTEM</a:t>
            </a:r>
          </a:p>
        </p:txBody>
      </p:sp>
      <p:sp>
        <p:nvSpPr>
          <p:cNvPr id="26" name="Rectangle 25"/>
          <p:cNvSpPr/>
          <p:nvPr/>
        </p:nvSpPr>
        <p:spPr>
          <a:xfrm>
            <a:off x="1447800" y="1015508"/>
            <a:ext cx="128134" cy="23750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H="1" flipV="1">
            <a:off x="1575934" y="1253014"/>
            <a:ext cx="2691266" cy="10488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3697" y="1253013"/>
            <a:ext cx="1364103" cy="10488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5400000">
            <a:off x="4445066" y="4311134"/>
            <a:ext cx="1537600" cy="369332"/>
          </a:xfrm>
          <a:prstGeom prst="rect">
            <a:avLst/>
          </a:prstGeom>
          <a:noFill/>
        </p:spPr>
        <p:txBody>
          <a:bodyPr wrap="none" rtlCol="0">
            <a:spAutoFit/>
          </a:bodyPr>
          <a:lstStyle/>
          <a:p>
            <a:r>
              <a:rPr lang="en-US" b="1" dirty="0">
                <a:latin typeface="Tempus Sans ITC" pitchFamily="82" charset="0"/>
              </a:rPr>
              <a:t>Lumen is here</a:t>
            </a:r>
          </a:p>
        </p:txBody>
      </p:sp>
      <p:sp>
        <p:nvSpPr>
          <p:cNvPr id="24" name="TextBox 23"/>
          <p:cNvSpPr txBox="1"/>
          <p:nvPr/>
        </p:nvSpPr>
        <p:spPr>
          <a:xfrm>
            <a:off x="3200400" y="1038175"/>
            <a:ext cx="5662104" cy="738664"/>
          </a:xfrm>
          <a:prstGeom prst="rect">
            <a:avLst/>
          </a:prstGeom>
          <a:noFill/>
        </p:spPr>
        <p:txBody>
          <a:bodyPr wrap="square" rtlCol="0">
            <a:spAutoFit/>
          </a:bodyPr>
          <a:lstStyle/>
          <a:p>
            <a:r>
              <a:rPr lang="en-US" sz="1400" b="1" dirty="0">
                <a:solidFill>
                  <a:srgbClr val="A27B00"/>
                </a:solidFill>
              </a:rPr>
              <a:t>In this region, the glands are cut more in cross section.  You can see the lumen of many of them (yellow arrows).  Orange arrows indicate the basement membrane.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97" y="2301819"/>
            <a:ext cx="5889419" cy="4381500"/>
          </a:xfrm>
          <a:prstGeom prst="rect">
            <a:avLst/>
          </a:prstGeom>
        </p:spPr>
      </p:pic>
      <p:cxnSp>
        <p:nvCxnSpPr>
          <p:cNvPr id="16" name="Straight Arrow Connector 15"/>
          <p:cNvCxnSpPr/>
          <p:nvPr/>
        </p:nvCxnSpPr>
        <p:spPr>
          <a:xfrm flipH="1">
            <a:off x="4484703" y="3235769"/>
            <a:ext cx="52386" cy="485775"/>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533900" y="5578688"/>
            <a:ext cx="0" cy="477322"/>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514600" y="4459122"/>
            <a:ext cx="442460" cy="121444"/>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854018" y="2747867"/>
            <a:ext cx="52386" cy="48577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603964" y="2453425"/>
            <a:ext cx="52386" cy="48577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506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2024426" y="2384047"/>
            <a:ext cx="5507815"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colon showing basic GI glands -  SL53</a:t>
            </a:r>
            <a:endParaRPr lang="en-US" dirty="0">
              <a:latin typeface="Calibri" pitchFamily="34" charset="0"/>
            </a:endParaRPr>
          </a:p>
        </p:txBody>
      </p:sp>
      <p:sp>
        <p:nvSpPr>
          <p:cNvPr id="64514" name="TextBox 4"/>
          <p:cNvSpPr txBox="1">
            <a:spLocks noChangeArrowheads="1"/>
          </p:cNvSpPr>
          <p:nvPr/>
        </p:nvSpPr>
        <p:spPr bwMode="auto">
          <a:xfrm>
            <a:off x="930234" y="5801157"/>
            <a:ext cx="7696200" cy="95410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053</a:t>
            </a:r>
            <a:r>
              <a:rPr lang="en-US" dirty="0">
                <a:latin typeface="Calibri" pitchFamily="34" charset="0"/>
              </a:rPr>
              <a:t> </a:t>
            </a: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Simple tubular glands</a:t>
            </a:r>
          </a:p>
        </p:txBody>
      </p:sp>
      <p:sp>
        <p:nvSpPr>
          <p:cNvPr id="6" name="Rectangle 5"/>
          <p:cNvSpPr/>
          <p:nvPr/>
        </p:nvSpPr>
        <p:spPr>
          <a:xfrm>
            <a:off x="661534" y="24825"/>
            <a:ext cx="782098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54C03"/>
                </a:solidFill>
                <a:latin typeface="+mn-lt"/>
              </a:rPr>
              <a:t>GLANDS OF THE GASTROINTESTINAL SYSTEM</a:t>
            </a:r>
          </a:p>
        </p:txBody>
      </p:sp>
    </p:spTree>
    <p:extLst>
      <p:ext uri="{BB962C8B-B14F-4D97-AF65-F5344CB8AC3E}">
        <p14:creationId xmlns:p14="http://schemas.microsoft.com/office/powerpoint/2010/main" val="3413945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61534" y="24825"/>
            <a:ext cx="782098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54C03"/>
                </a:solidFill>
                <a:latin typeface="+mn-lt"/>
              </a:rPr>
              <a:t>GLANDS OF THE GASTROINTESTINAL SYSTEM</a:t>
            </a:r>
          </a:p>
        </p:txBody>
      </p:sp>
      <p:sp>
        <p:nvSpPr>
          <p:cNvPr id="24" name="TextBox 23"/>
          <p:cNvSpPr txBox="1"/>
          <p:nvPr/>
        </p:nvSpPr>
        <p:spPr>
          <a:xfrm>
            <a:off x="266727" y="533400"/>
            <a:ext cx="8610600" cy="1384995"/>
          </a:xfrm>
          <a:prstGeom prst="rect">
            <a:avLst/>
          </a:prstGeom>
          <a:noFill/>
        </p:spPr>
        <p:txBody>
          <a:bodyPr wrap="square" rtlCol="0">
            <a:spAutoFit/>
          </a:bodyPr>
          <a:lstStyle/>
          <a:p>
            <a:r>
              <a:rPr lang="en-US" sz="1400" b="1" dirty="0">
                <a:solidFill>
                  <a:srgbClr val="A27B00"/>
                </a:solidFill>
              </a:rPr>
              <a:t>The depth of invagination of the epithelial cells varies.  Some glands are shorter, as in the colon, while others grow into the deeper regions of the digestive tract wall.  Still others grow out from the wall of the digestive tract to form separate organs, as is the case with the salivary glands, liver and gall bladder, and pancreas.  For the most part, these organs are large expansions of epithelial cells, supported by connective tissue, and are connected to the main digestive tract by ducts.  More on these in later modules.</a:t>
            </a:r>
          </a:p>
        </p:txBody>
      </p:sp>
      <p:pic>
        <p:nvPicPr>
          <p:cNvPr id="1026" name="Picture 2" descr="http://encyclopedia.lubopitko-bg.com/images/Accessory%20organs%20of%20diges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817" y="1896624"/>
            <a:ext cx="3933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academic.kellogg.edu/herbrandsonc/bio201_mckinley/f26-4a_salivary_glands_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29" y="2018910"/>
            <a:ext cx="4132760" cy="288607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524000" y="5061857"/>
            <a:ext cx="5715000" cy="1621971"/>
            <a:chOff x="1121229" y="4904986"/>
            <a:chExt cx="5517150" cy="1524000"/>
          </a:xfrm>
        </p:grpSpPr>
        <p:pic>
          <p:nvPicPr>
            <p:cNvPr id="1030" name="Picture 6" descr="http://www.iwatchstuff.com/2012/06/20/dumb-dumb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198" y="4904986"/>
              <a:ext cx="2894241" cy="1524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1229" y="5083629"/>
              <a:ext cx="2514600" cy="646331"/>
            </a:xfrm>
            <a:prstGeom prst="rect">
              <a:avLst/>
            </a:prstGeom>
            <a:noFill/>
          </p:spPr>
          <p:txBody>
            <a:bodyPr wrap="square" rtlCol="0">
              <a:spAutoFit/>
            </a:bodyPr>
            <a:lstStyle/>
            <a:p>
              <a:r>
                <a:rPr lang="en-US" dirty="0"/>
                <a:t>So, the liver is a giant gland??? No way.</a:t>
              </a:r>
            </a:p>
          </p:txBody>
        </p:sp>
        <p:sp>
          <p:nvSpPr>
            <p:cNvPr id="22" name="TextBox 21"/>
            <p:cNvSpPr txBox="1"/>
            <p:nvPr/>
          </p:nvSpPr>
          <p:spPr>
            <a:xfrm>
              <a:off x="5887536" y="4904986"/>
              <a:ext cx="750843" cy="369332"/>
            </a:xfrm>
            <a:prstGeom prst="rect">
              <a:avLst/>
            </a:prstGeom>
            <a:noFill/>
          </p:spPr>
          <p:txBody>
            <a:bodyPr wrap="square" rtlCol="0">
              <a:spAutoFit/>
            </a:bodyPr>
            <a:lstStyle/>
            <a:p>
              <a:r>
                <a:rPr lang="en-US" dirty="0"/>
                <a:t>Way.</a:t>
              </a:r>
            </a:p>
          </p:txBody>
        </p:sp>
      </p:grpSp>
    </p:spTree>
    <p:extLst>
      <p:ext uri="{BB962C8B-B14F-4D97-AF65-F5344CB8AC3E}">
        <p14:creationId xmlns:p14="http://schemas.microsoft.com/office/powerpoint/2010/main" val="674567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Slide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973138"/>
            <a:ext cx="335280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304837" y="533400"/>
            <a:ext cx="853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b="1" dirty="0">
                <a:solidFill>
                  <a:srgbClr val="000000"/>
                </a:solidFill>
              </a:rPr>
              <a:t>The wall of digestive tract in most regions is composed of 4 layers:</a:t>
            </a:r>
          </a:p>
        </p:txBody>
      </p:sp>
      <p:sp>
        <p:nvSpPr>
          <p:cNvPr id="5" name="TextBox 4"/>
          <p:cNvSpPr txBox="1">
            <a:spLocks noChangeArrowheads="1"/>
          </p:cNvSpPr>
          <p:nvPr/>
        </p:nvSpPr>
        <p:spPr bwMode="auto">
          <a:xfrm>
            <a:off x="0" y="1066800"/>
            <a:ext cx="6096000" cy="4247317"/>
          </a:xfrm>
          <a:prstGeom prst="rect">
            <a:avLst/>
          </a:prstGeom>
          <a:noFill/>
          <a:ln w="9525">
            <a:noFill/>
            <a:miter lim="800000"/>
            <a:headEnd/>
            <a:tailEnd/>
          </a:ln>
        </p:spPr>
        <p:txBody>
          <a:bodyPr>
            <a:spAutoFit/>
          </a:bodyPr>
          <a:lstStyle/>
          <a:p>
            <a:pPr marL="457200" indent="-457200">
              <a:buFontTx/>
              <a:buAutoNum type="arabicPeriod"/>
              <a:defRPr/>
            </a:pPr>
            <a:r>
              <a:rPr lang="en-US" b="1" dirty="0">
                <a:solidFill>
                  <a:srgbClr val="0070C0"/>
                </a:solidFill>
                <a:latin typeface="Arial" charset="0"/>
                <a:cs typeface="Arial" charset="0"/>
              </a:rPr>
              <a:t>Mucosa</a:t>
            </a:r>
          </a:p>
          <a:p>
            <a:pPr marL="914400" lvl="1" indent="-457200">
              <a:buFont typeface="+mj-lt"/>
              <a:buAutoNum type="romanLcPeriod"/>
              <a:defRPr/>
            </a:pPr>
            <a:r>
              <a:rPr lang="en-US" b="1" dirty="0">
                <a:solidFill>
                  <a:srgbClr val="0070C0"/>
                </a:solidFill>
                <a:latin typeface="Arial" charset="0"/>
                <a:cs typeface="Arial" charset="0"/>
              </a:rPr>
              <a:t>Epithelium</a:t>
            </a:r>
            <a:r>
              <a:rPr lang="en-US" b="1" dirty="0">
                <a:solidFill>
                  <a:srgbClr val="000000"/>
                </a:solidFill>
                <a:latin typeface="Arial" charset="0"/>
                <a:cs typeface="Arial" charset="0"/>
              </a:rPr>
              <a:t> – exact type varies depending on location</a:t>
            </a:r>
          </a:p>
          <a:p>
            <a:pPr marL="914400" lvl="1" indent="-457200">
              <a:buFont typeface="+mj-lt"/>
              <a:buAutoNum type="romanLcPeriod"/>
              <a:defRPr/>
            </a:pPr>
            <a:r>
              <a:rPr lang="en-US" b="1" dirty="0">
                <a:solidFill>
                  <a:srgbClr val="0070C0"/>
                </a:solidFill>
                <a:latin typeface="Arial" charset="0"/>
                <a:cs typeface="Arial" charset="0"/>
              </a:rPr>
              <a:t>Lamina </a:t>
            </a:r>
            <a:r>
              <a:rPr lang="en-US" b="1" dirty="0" err="1">
                <a:solidFill>
                  <a:srgbClr val="0070C0"/>
                </a:solidFill>
                <a:latin typeface="Arial" charset="0"/>
                <a:cs typeface="Arial" charset="0"/>
              </a:rPr>
              <a:t>propria</a:t>
            </a:r>
            <a:r>
              <a:rPr lang="en-US" b="1" dirty="0">
                <a:solidFill>
                  <a:srgbClr val="0070C0"/>
                </a:solidFill>
                <a:latin typeface="Arial" charset="0"/>
                <a:cs typeface="Arial" charset="0"/>
              </a:rPr>
              <a:t> </a:t>
            </a:r>
            <a:r>
              <a:rPr lang="en-US" b="1" dirty="0">
                <a:solidFill>
                  <a:srgbClr val="000000"/>
                </a:solidFill>
                <a:latin typeface="Arial" charset="0"/>
                <a:cs typeface="Arial" charset="0"/>
              </a:rPr>
              <a:t>– loose connective tissue with vessels, nerves, </a:t>
            </a:r>
            <a:r>
              <a:rPr lang="en-US" b="1" dirty="0" err="1">
                <a:solidFill>
                  <a:srgbClr val="000000"/>
                </a:solidFill>
                <a:latin typeface="Arial" charset="0"/>
                <a:cs typeface="Arial" charset="0"/>
              </a:rPr>
              <a:t>lymphatics</a:t>
            </a:r>
            <a:r>
              <a:rPr lang="en-US" b="1" dirty="0">
                <a:solidFill>
                  <a:srgbClr val="000000"/>
                </a:solidFill>
                <a:latin typeface="Arial" charset="0"/>
                <a:cs typeface="Arial" charset="0"/>
              </a:rPr>
              <a:t>, glands</a:t>
            </a:r>
          </a:p>
          <a:p>
            <a:pPr marL="914400" lvl="1" indent="-457200">
              <a:buFont typeface="+mj-lt"/>
              <a:buAutoNum type="romanLcPeriod"/>
              <a:defRPr/>
            </a:pPr>
            <a:r>
              <a:rPr lang="en-US" b="1" dirty="0" err="1">
                <a:solidFill>
                  <a:srgbClr val="0070C0"/>
                </a:solidFill>
                <a:latin typeface="Arial" charset="0"/>
                <a:cs typeface="Arial" charset="0"/>
              </a:rPr>
              <a:t>Muscularis</a:t>
            </a:r>
            <a:r>
              <a:rPr lang="en-US" b="1" dirty="0">
                <a:solidFill>
                  <a:srgbClr val="0070C0"/>
                </a:solidFill>
                <a:latin typeface="Arial" charset="0"/>
                <a:cs typeface="Arial" charset="0"/>
              </a:rPr>
              <a:t> mucosa </a:t>
            </a:r>
            <a:r>
              <a:rPr lang="en-US" b="1" dirty="0">
                <a:solidFill>
                  <a:srgbClr val="000000"/>
                </a:solidFill>
                <a:latin typeface="Arial" charset="0"/>
                <a:cs typeface="Arial" charset="0"/>
              </a:rPr>
              <a:t>– smooth muscle</a:t>
            </a:r>
          </a:p>
          <a:p>
            <a:pPr marL="457200" indent="-457200">
              <a:buFontTx/>
              <a:buAutoNum type="arabicPeriod"/>
              <a:defRPr/>
            </a:pPr>
            <a:r>
              <a:rPr lang="en-US" b="1" dirty="0" err="1">
                <a:solidFill>
                  <a:srgbClr val="0070C0"/>
                </a:solidFill>
                <a:latin typeface="Arial" charset="0"/>
                <a:cs typeface="Arial" charset="0"/>
              </a:rPr>
              <a:t>Submucosa</a:t>
            </a:r>
            <a:r>
              <a:rPr lang="en-US" b="1" dirty="0">
                <a:solidFill>
                  <a:srgbClr val="000000"/>
                </a:solidFill>
                <a:latin typeface="Arial" charset="0"/>
                <a:cs typeface="Arial" charset="0"/>
              </a:rPr>
              <a:t> – denser connective tissue with larger vessels, nerves, </a:t>
            </a:r>
            <a:r>
              <a:rPr lang="en-US" b="1" dirty="0" err="1">
                <a:solidFill>
                  <a:srgbClr val="000000"/>
                </a:solidFill>
                <a:latin typeface="Arial" charset="0"/>
                <a:cs typeface="Arial" charset="0"/>
              </a:rPr>
              <a:t>lymphatics</a:t>
            </a:r>
            <a:r>
              <a:rPr lang="en-US" b="1" dirty="0">
                <a:solidFill>
                  <a:srgbClr val="000000"/>
                </a:solidFill>
                <a:latin typeface="Arial" charset="0"/>
                <a:cs typeface="Arial" charset="0"/>
              </a:rPr>
              <a:t>, glands</a:t>
            </a:r>
          </a:p>
          <a:p>
            <a:pPr marL="457200" indent="-457200">
              <a:buFontTx/>
              <a:buAutoNum type="arabicPeriod"/>
              <a:defRPr/>
            </a:pPr>
            <a:r>
              <a:rPr lang="en-US" b="1" dirty="0" err="1">
                <a:solidFill>
                  <a:srgbClr val="0070C0"/>
                </a:solidFill>
                <a:latin typeface="Arial" charset="0"/>
                <a:cs typeface="Arial" charset="0"/>
              </a:rPr>
              <a:t>Muscularis</a:t>
            </a:r>
            <a:r>
              <a:rPr lang="en-US" b="1" dirty="0">
                <a:solidFill>
                  <a:srgbClr val="0070C0"/>
                </a:solidFill>
                <a:latin typeface="Arial" charset="0"/>
                <a:cs typeface="Arial" charset="0"/>
              </a:rPr>
              <a:t> </a:t>
            </a:r>
            <a:r>
              <a:rPr lang="en-US" b="1" dirty="0" err="1">
                <a:solidFill>
                  <a:srgbClr val="0070C0"/>
                </a:solidFill>
                <a:latin typeface="Arial" charset="0"/>
                <a:cs typeface="Arial" charset="0"/>
              </a:rPr>
              <a:t>externa</a:t>
            </a:r>
            <a:r>
              <a:rPr lang="en-US" b="1" dirty="0">
                <a:solidFill>
                  <a:srgbClr val="0070C0"/>
                </a:solidFill>
                <a:latin typeface="Arial" charset="0"/>
                <a:cs typeface="Arial" charset="0"/>
              </a:rPr>
              <a:t> </a:t>
            </a:r>
            <a:r>
              <a:rPr lang="en-US" b="1" dirty="0">
                <a:solidFill>
                  <a:srgbClr val="000000"/>
                </a:solidFill>
                <a:latin typeface="Arial" charset="0"/>
                <a:cs typeface="Arial" charset="0"/>
              </a:rPr>
              <a:t>– composed of smooth or skeletal muscle:</a:t>
            </a:r>
          </a:p>
          <a:p>
            <a:pPr marL="914400" lvl="1" indent="-457200">
              <a:buFont typeface="+mj-lt"/>
              <a:buAutoNum type="romanLcPeriod"/>
              <a:defRPr/>
            </a:pPr>
            <a:r>
              <a:rPr lang="en-US" b="1" dirty="0">
                <a:solidFill>
                  <a:srgbClr val="0070C0"/>
                </a:solidFill>
                <a:latin typeface="Arial" charset="0"/>
                <a:cs typeface="Arial" charset="0"/>
              </a:rPr>
              <a:t>inner circular layer</a:t>
            </a:r>
          </a:p>
          <a:p>
            <a:pPr marL="914400" lvl="1" indent="-457200">
              <a:buFont typeface="+mj-lt"/>
              <a:buAutoNum type="romanLcPeriod"/>
              <a:defRPr/>
            </a:pPr>
            <a:r>
              <a:rPr lang="en-US" b="1" dirty="0">
                <a:solidFill>
                  <a:srgbClr val="0070C0"/>
                </a:solidFill>
                <a:latin typeface="Arial" charset="0"/>
                <a:cs typeface="Arial" charset="0"/>
              </a:rPr>
              <a:t>outer longitudinal layer</a:t>
            </a:r>
          </a:p>
          <a:p>
            <a:pPr marL="457200" indent="-457200">
              <a:buFontTx/>
              <a:buAutoNum type="arabicPeriod"/>
              <a:defRPr/>
            </a:pPr>
            <a:r>
              <a:rPr lang="en-US" b="1" dirty="0">
                <a:solidFill>
                  <a:srgbClr val="0070C0"/>
                </a:solidFill>
                <a:latin typeface="Arial" charset="0"/>
                <a:cs typeface="Arial" charset="0"/>
              </a:rPr>
              <a:t>Serosa</a:t>
            </a:r>
            <a:r>
              <a:rPr lang="en-US" b="1" dirty="0">
                <a:solidFill>
                  <a:srgbClr val="000000"/>
                </a:solidFill>
                <a:latin typeface="Arial" charset="0"/>
                <a:cs typeface="Arial" charset="0"/>
              </a:rPr>
              <a:t> (if </a:t>
            </a:r>
            <a:r>
              <a:rPr lang="en-US" b="1" dirty="0" err="1">
                <a:solidFill>
                  <a:srgbClr val="000000"/>
                </a:solidFill>
                <a:latin typeface="Arial" charset="0"/>
                <a:cs typeface="Arial" charset="0"/>
              </a:rPr>
              <a:t>intraperitoneal</a:t>
            </a:r>
            <a:r>
              <a:rPr lang="en-US" b="1" dirty="0">
                <a:solidFill>
                  <a:srgbClr val="000000"/>
                </a:solidFill>
                <a:latin typeface="Arial" charset="0"/>
                <a:cs typeface="Arial" charset="0"/>
              </a:rPr>
              <a:t>, i.e. suspended by dorsal mesentery) or </a:t>
            </a:r>
            <a:r>
              <a:rPr lang="en-US" b="1" dirty="0">
                <a:solidFill>
                  <a:srgbClr val="0070C0"/>
                </a:solidFill>
                <a:latin typeface="Arial" charset="0"/>
                <a:cs typeface="Arial" charset="0"/>
              </a:rPr>
              <a:t>adventitia </a:t>
            </a:r>
            <a:r>
              <a:rPr lang="en-US" b="1" dirty="0">
                <a:solidFill>
                  <a:srgbClr val="000000"/>
                </a:solidFill>
                <a:latin typeface="Arial" charset="0"/>
                <a:cs typeface="Arial" charset="0"/>
              </a:rPr>
              <a:t>(if retroperitoneal, i.e. in the dorsal body wall)</a:t>
            </a:r>
          </a:p>
        </p:txBody>
      </p:sp>
      <p:sp>
        <p:nvSpPr>
          <p:cNvPr id="6" name="Rectangle 5"/>
          <p:cNvSpPr/>
          <p:nvPr/>
        </p:nvSpPr>
        <p:spPr>
          <a:xfrm>
            <a:off x="501596" y="24825"/>
            <a:ext cx="8140883"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000000"/>
                </a:solidFill>
                <a:latin typeface="+mn-lt"/>
              </a:rPr>
              <a:t>BASIC STRUCTURE OF THE GASTROINTESTINAL TRACT</a:t>
            </a:r>
          </a:p>
        </p:txBody>
      </p:sp>
    </p:spTree>
    <p:extLst>
      <p:ext uri="{BB962C8B-B14F-4D97-AF65-F5344CB8AC3E}">
        <p14:creationId xmlns:p14="http://schemas.microsoft.com/office/powerpoint/2010/main" val="2829553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819400" y="911679"/>
            <a:ext cx="6324600" cy="2492990"/>
          </a:xfrm>
          <a:prstGeom prst="rect">
            <a:avLst/>
          </a:prstGeom>
          <a:noFill/>
          <a:ln w="9525">
            <a:noFill/>
            <a:miter lim="800000"/>
            <a:headEnd/>
            <a:tailEnd/>
          </a:ln>
        </p:spPr>
        <p:txBody>
          <a:bodyPr wrap="square">
            <a:spAutoFit/>
          </a:bodyPr>
          <a:lstStyle/>
          <a:p>
            <a:pPr marL="457200" indent="-457200">
              <a:buFontTx/>
              <a:buAutoNum type="arabicPeriod"/>
              <a:defRPr/>
            </a:pPr>
            <a:r>
              <a:rPr lang="en-US" sz="1200" b="1" dirty="0">
                <a:solidFill>
                  <a:srgbClr val="0070C0"/>
                </a:solidFill>
                <a:latin typeface="Arial" charset="0"/>
                <a:cs typeface="Arial" charset="0"/>
              </a:rPr>
              <a:t>Mucosa </a:t>
            </a:r>
            <a:r>
              <a:rPr lang="en-US" sz="1200" b="1" dirty="0">
                <a:latin typeface="Arial" charset="0"/>
                <a:cs typeface="Arial" charset="0"/>
              </a:rPr>
              <a:t>(black bracket)</a:t>
            </a:r>
          </a:p>
          <a:p>
            <a:pPr marL="914400" lvl="1" indent="-228600">
              <a:buFont typeface="+mj-lt"/>
              <a:buAutoNum type="romanLcPeriod"/>
              <a:defRPr/>
            </a:pPr>
            <a:r>
              <a:rPr lang="en-US" sz="1200" b="1" dirty="0">
                <a:solidFill>
                  <a:srgbClr val="0070C0"/>
                </a:solidFill>
                <a:latin typeface="Arial" charset="0"/>
                <a:cs typeface="Arial" charset="0"/>
              </a:rPr>
              <a:t>Epithelium</a:t>
            </a:r>
            <a:r>
              <a:rPr lang="en-US" sz="1200" b="1" dirty="0">
                <a:solidFill>
                  <a:srgbClr val="000000"/>
                </a:solidFill>
                <a:latin typeface="Arial" charset="0"/>
                <a:cs typeface="Arial" charset="0"/>
              </a:rPr>
              <a:t> – exact type varies depending on location</a:t>
            </a:r>
          </a:p>
          <a:p>
            <a:pPr marL="914400" lvl="1" indent="-228600">
              <a:buFont typeface="+mj-lt"/>
              <a:buAutoNum type="romanLcPeriod"/>
              <a:defRPr/>
            </a:pPr>
            <a:r>
              <a:rPr lang="en-US" sz="1200" b="1" dirty="0">
                <a:solidFill>
                  <a:srgbClr val="0070C0"/>
                </a:solidFill>
                <a:latin typeface="Arial" charset="0"/>
                <a:cs typeface="Arial" charset="0"/>
              </a:rPr>
              <a:t>Lamina </a:t>
            </a:r>
            <a:r>
              <a:rPr lang="en-US" sz="1200" b="1" dirty="0" err="1">
                <a:solidFill>
                  <a:srgbClr val="0070C0"/>
                </a:solidFill>
                <a:latin typeface="Arial" charset="0"/>
                <a:cs typeface="Arial" charset="0"/>
              </a:rPr>
              <a:t>propria</a:t>
            </a:r>
            <a:r>
              <a:rPr lang="en-US" sz="1200" b="1" dirty="0">
                <a:solidFill>
                  <a:srgbClr val="0070C0"/>
                </a:solidFill>
                <a:latin typeface="Arial" charset="0"/>
                <a:cs typeface="Arial" charset="0"/>
              </a:rPr>
              <a:t> </a:t>
            </a:r>
            <a:r>
              <a:rPr lang="en-US" sz="1200" b="1" dirty="0">
                <a:solidFill>
                  <a:srgbClr val="000000"/>
                </a:solidFill>
                <a:latin typeface="Arial" charset="0"/>
                <a:cs typeface="Arial" charset="0"/>
              </a:rPr>
              <a:t>– loose connective tissue with vessels, nerves, </a:t>
            </a:r>
            <a:r>
              <a:rPr lang="en-US" sz="1200" b="1" dirty="0" err="1">
                <a:solidFill>
                  <a:srgbClr val="000000"/>
                </a:solidFill>
                <a:latin typeface="Arial" charset="0"/>
                <a:cs typeface="Arial" charset="0"/>
              </a:rPr>
              <a:t>lymphatics</a:t>
            </a:r>
            <a:r>
              <a:rPr lang="en-US" sz="1200" b="1" dirty="0">
                <a:solidFill>
                  <a:srgbClr val="000000"/>
                </a:solidFill>
                <a:latin typeface="Arial" charset="0"/>
                <a:cs typeface="Arial" charset="0"/>
              </a:rPr>
              <a:t>, glands</a:t>
            </a:r>
          </a:p>
          <a:p>
            <a:pPr marL="914400" lvl="1" indent="-228600">
              <a:buFont typeface="+mj-lt"/>
              <a:buAutoNum type="romanLcPeriod"/>
              <a:defRPr/>
            </a:pPr>
            <a:r>
              <a:rPr lang="en-US" sz="1200" b="1" dirty="0" err="1">
                <a:solidFill>
                  <a:srgbClr val="0070C0"/>
                </a:solidFill>
                <a:latin typeface="Arial" charset="0"/>
                <a:cs typeface="Arial" charset="0"/>
              </a:rPr>
              <a:t>Muscularis</a:t>
            </a:r>
            <a:r>
              <a:rPr lang="en-US" sz="1200" b="1" dirty="0">
                <a:solidFill>
                  <a:srgbClr val="0070C0"/>
                </a:solidFill>
                <a:latin typeface="Arial" charset="0"/>
                <a:cs typeface="Arial" charset="0"/>
              </a:rPr>
              <a:t> mucosa </a:t>
            </a:r>
            <a:r>
              <a:rPr lang="en-US" sz="1200" b="1" dirty="0">
                <a:solidFill>
                  <a:srgbClr val="000000"/>
                </a:solidFill>
                <a:latin typeface="Arial" charset="0"/>
                <a:cs typeface="Arial" charset="0"/>
              </a:rPr>
              <a:t>– thin smooth muscle</a:t>
            </a:r>
          </a:p>
          <a:p>
            <a:pPr marL="457200" indent="-457200">
              <a:buFontTx/>
              <a:buAutoNum type="arabicPeriod"/>
              <a:defRPr/>
            </a:pPr>
            <a:r>
              <a:rPr lang="en-US" sz="1200" b="1" dirty="0" err="1">
                <a:solidFill>
                  <a:srgbClr val="0070C0"/>
                </a:solidFill>
                <a:latin typeface="Arial" charset="0"/>
                <a:cs typeface="Arial" charset="0"/>
              </a:rPr>
              <a:t>Submucosa</a:t>
            </a:r>
            <a:r>
              <a:rPr lang="en-US" sz="1200" b="1" dirty="0">
                <a:solidFill>
                  <a:srgbClr val="000000"/>
                </a:solidFill>
                <a:latin typeface="Arial" charset="0"/>
                <a:cs typeface="Arial" charset="0"/>
              </a:rPr>
              <a:t> </a:t>
            </a:r>
            <a:r>
              <a:rPr lang="en-US" sz="1200" b="1" dirty="0">
                <a:solidFill>
                  <a:srgbClr val="0070C0"/>
                </a:solidFill>
                <a:latin typeface="Arial" charset="0"/>
                <a:cs typeface="Arial" charset="0"/>
              </a:rPr>
              <a:t>(blue bracket) </a:t>
            </a:r>
            <a:r>
              <a:rPr lang="en-US" sz="1200" b="1" dirty="0">
                <a:solidFill>
                  <a:srgbClr val="000000"/>
                </a:solidFill>
                <a:latin typeface="Arial" charset="0"/>
                <a:cs typeface="Arial" charset="0"/>
              </a:rPr>
              <a:t>– denser connective tissue with larger vessels, nerves (mostly parasympathetic), </a:t>
            </a:r>
            <a:r>
              <a:rPr lang="en-US" sz="1200" b="1" dirty="0" err="1">
                <a:solidFill>
                  <a:srgbClr val="000000"/>
                </a:solidFill>
                <a:latin typeface="Arial" charset="0"/>
                <a:cs typeface="Arial" charset="0"/>
              </a:rPr>
              <a:t>lymphatics</a:t>
            </a:r>
            <a:r>
              <a:rPr lang="en-US" sz="1200" b="1" dirty="0">
                <a:solidFill>
                  <a:srgbClr val="000000"/>
                </a:solidFill>
                <a:latin typeface="Arial" charset="0"/>
                <a:cs typeface="Arial" charset="0"/>
              </a:rPr>
              <a:t>, glands</a:t>
            </a:r>
          </a:p>
          <a:p>
            <a:pPr marL="457200" indent="-457200">
              <a:buFontTx/>
              <a:buAutoNum type="arabicPeriod"/>
              <a:defRPr/>
            </a:pPr>
            <a:r>
              <a:rPr lang="en-US" sz="1200" b="1" dirty="0" err="1">
                <a:solidFill>
                  <a:srgbClr val="0070C0"/>
                </a:solidFill>
                <a:latin typeface="Arial" charset="0"/>
                <a:cs typeface="Arial" charset="0"/>
              </a:rPr>
              <a:t>Muscularis</a:t>
            </a:r>
            <a:r>
              <a:rPr lang="en-US" sz="1200" b="1" dirty="0">
                <a:solidFill>
                  <a:srgbClr val="0070C0"/>
                </a:solidFill>
                <a:latin typeface="Arial" charset="0"/>
                <a:cs typeface="Arial" charset="0"/>
              </a:rPr>
              <a:t> </a:t>
            </a:r>
            <a:r>
              <a:rPr lang="en-US" sz="1200" b="1" dirty="0" err="1">
                <a:solidFill>
                  <a:srgbClr val="0070C0"/>
                </a:solidFill>
                <a:latin typeface="Arial" charset="0"/>
                <a:cs typeface="Arial" charset="0"/>
              </a:rPr>
              <a:t>externa</a:t>
            </a:r>
            <a:r>
              <a:rPr lang="en-US" sz="1200" b="1" dirty="0">
                <a:solidFill>
                  <a:srgbClr val="0070C0"/>
                </a:solidFill>
                <a:latin typeface="Arial" charset="0"/>
                <a:cs typeface="Arial" charset="0"/>
              </a:rPr>
              <a:t> </a:t>
            </a:r>
            <a:r>
              <a:rPr lang="en-US" sz="1200" b="1" dirty="0">
                <a:solidFill>
                  <a:schemeClr val="accent3">
                    <a:lumMod val="50000"/>
                  </a:schemeClr>
                </a:solidFill>
                <a:latin typeface="Arial" charset="0"/>
                <a:cs typeface="Arial" charset="0"/>
              </a:rPr>
              <a:t>(green bracket) </a:t>
            </a:r>
            <a:r>
              <a:rPr lang="en-US" sz="1200" b="1" dirty="0">
                <a:solidFill>
                  <a:srgbClr val="000000"/>
                </a:solidFill>
                <a:latin typeface="Arial" charset="0"/>
                <a:cs typeface="Arial" charset="0"/>
              </a:rPr>
              <a:t>– composed of thick smooth or skeletal muscle:</a:t>
            </a:r>
          </a:p>
          <a:p>
            <a:pPr marL="914400" lvl="1" indent="-228600">
              <a:buFont typeface="+mj-lt"/>
              <a:buAutoNum type="romanLcPeriod"/>
              <a:defRPr/>
            </a:pPr>
            <a:r>
              <a:rPr lang="en-US" sz="1200" b="1" dirty="0">
                <a:solidFill>
                  <a:srgbClr val="0070C0"/>
                </a:solidFill>
                <a:latin typeface="Arial" charset="0"/>
                <a:cs typeface="Arial" charset="0"/>
              </a:rPr>
              <a:t>inner circular layer</a:t>
            </a:r>
          </a:p>
          <a:p>
            <a:pPr marL="914400" lvl="1" indent="-228600">
              <a:buFont typeface="+mj-lt"/>
              <a:buAutoNum type="romanLcPeriod"/>
              <a:defRPr/>
            </a:pPr>
            <a:r>
              <a:rPr lang="en-US" sz="1200" b="1" dirty="0">
                <a:solidFill>
                  <a:srgbClr val="0070C0"/>
                </a:solidFill>
                <a:latin typeface="Arial" charset="0"/>
                <a:cs typeface="Arial" charset="0"/>
              </a:rPr>
              <a:t>outer longitudinal layer</a:t>
            </a:r>
          </a:p>
          <a:p>
            <a:pPr marL="457200" indent="-457200">
              <a:buFontTx/>
              <a:buAutoNum type="arabicPeriod"/>
              <a:defRPr/>
            </a:pPr>
            <a:r>
              <a:rPr lang="en-US" sz="1200" b="1" dirty="0">
                <a:solidFill>
                  <a:srgbClr val="0070C0"/>
                </a:solidFill>
                <a:latin typeface="Arial" charset="0"/>
                <a:cs typeface="Arial" charset="0"/>
              </a:rPr>
              <a:t>Serosa</a:t>
            </a:r>
            <a:r>
              <a:rPr lang="en-US" sz="1200" b="1" dirty="0">
                <a:solidFill>
                  <a:srgbClr val="000000"/>
                </a:solidFill>
                <a:latin typeface="Arial" charset="0"/>
                <a:cs typeface="Arial" charset="0"/>
              </a:rPr>
              <a:t> </a:t>
            </a:r>
            <a:r>
              <a:rPr lang="en-US" sz="1200" b="1" dirty="0">
                <a:solidFill>
                  <a:srgbClr val="C00000"/>
                </a:solidFill>
                <a:latin typeface="Arial" charset="0"/>
                <a:cs typeface="Arial" charset="0"/>
              </a:rPr>
              <a:t>(red bracket ) </a:t>
            </a:r>
            <a:r>
              <a:rPr lang="en-US" sz="1200" b="1" dirty="0">
                <a:solidFill>
                  <a:srgbClr val="000000"/>
                </a:solidFill>
                <a:latin typeface="Arial" charset="0"/>
                <a:cs typeface="Arial" charset="0"/>
              </a:rPr>
              <a:t>(if </a:t>
            </a:r>
            <a:r>
              <a:rPr lang="en-US" sz="1200" b="1" dirty="0" err="1">
                <a:solidFill>
                  <a:srgbClr val="000000"/>
                </a:solidFill>
                <a:latin typeface="Arial" charset="0"/>
                <a:cs typeface="Arial" charset="0"/>
              </a:rPr>
              <a:t>intraperitoneal</a:t>
            </a:r>
            <a:r>
              <a:rPr lang="en-US" sz="1200" b="1" dirty="0">
                <a:solidFill>
                  <a:srgbClr val="000000"/>
                </a:solidFill>
                <a:latin typeface="Arial" charset="0"/>
                <a:cs typeface="Arial" charset="0"/>
              </a:rPr>
              <a:t>, i.e. suspended by dorsal mesentery) or </a:t>
            </a:r>
            <a:r>
              <a:rPr lang="en-US" sz="1200" b="1" dirty="0">
                <a:solidFill>
                  <a:srgbClr val="0070C0"/>
                </a:solidFill>
                <a:latin typeface="Arial" charset="0"/>
                <a:cs typeface="Arial" charset="0"/>
              </a:rPr>
              <a:t>adventitia </a:t>
            </a:r>
            <a:r>
              <a:rPr lang="en-US" sz="1200" b="1" dirty="0">
                <a:solidFill>
                  <a:srgbClr val="000000"/>
                </a:solidFill>
                <a:latin typeface="Arial" charset="0"/>
                <a:cs typeface="Arial" charset="0"/>
              </a:rPr>
              <a:t>(if retroperitoneal, i.e. in the dorsal body wall)</a:t>
            </a:r>
          </a:p>
        </p:txBody>
      </p:sp>
      <p:sp>
        <p:nvSpPr>
          <p:cNvPr id="6" name="Rectangle 5"/>
          <p:cNvSpPr/>
          <p:nvPr/>
        </p:nvSpPr>
        <p:spPr>
          <a:xfrm>
            <a:off x="501596" y="24825"/>
            <a:ext cx="8140883"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000000"/>
                </a:solidFill>
                <a:latin typeface="+mn-lt"/>
              </a:rPr>
              <a:t>BASIC STRUCTURE OF THE GASTROINTESTINAL TRACT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31" y="1203148"/>
            <a:ext cx="2748869" cy="194037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076"/>
          <a:stretch/>
        </p:blipFill>
        <p:spPr>
          <a:xfrm>
            <a:off x="1586172" y="3404669"/>
            <a:ext cx="5727513" cy="3453331"/>
          </a:xfrm>
          <a:prstGeom prst="rect">
            <a:avLst/>
          </a:prstGeom>
        </p:spPr>
      </p:pic>
      <p:sp>
        <p:nvSpPr>
          <p:cNvPr id="9" name="Rectangle 8"/>
          <p:cNvSpPr/>
          <p:nvPr/>
        </p:nvSpPr>
        <p:spPr>
          <a:xfrm>
            <a:off x="981248" y="2562598"/>
            <a:ext cx="432934" cy="59673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H="1" flipV="1">
            <a:off x="1444966" y="2562598"/>
            <a:ext cx="1907834" cy="8420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981248" y="3124200"/>
            <a:ext cx="608066" cy="3657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ight Brace 12"/>
          <p:cNvSpPr/>
          <p:nvPr/>
        </p:nvSpPr>
        <p:spPr>
          <a:xfrm>
            <a:off x="4702629" y="3603171"/>
            <a:ext cx="206828" cy="762000"/>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p:cNvSpPr/>
          <p:nvPr/>
        </p:nvSpPr>
        <p:spPr>
          <a:xfrm>
            <a:off x="4376057" y="4408714"/>
            <a:ext cx="174172" cy="337457"/>
          </a:xfrm>
          <a:prstGeom prst="rightBrace">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p:cNvSpPr/>
          <p:nvPr/>
        </p:nvSpPr>
        <p:spPr>
          <a:xfrm>
            <a:off x="4343400" y="5791199"/>
            <a:ext cx="228600" cy="936171"/>
          </a:xfrm>
          <a:prstGeom prst="righ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18" name="Right Brace 17"/>
          <p:cNvSpPr/>
          <p:nvPr/>
        </p:nvSpPr>
        <p:spPr>
          <a:xfrm>
            <a:off x="4637314" y="4724399"/>
            <a:ext cx="217715" cy="947057"/>
          </a:xfrm>
          <a:prstGeom prst="rightBrac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3"/>
          <p:cNvSpPr txBox="1">
            <a:spLocks noChangeArrowheads="1"/>
          </p:cNvSpPr>
          <p:nvPr/>
        </p:nvSpPr>
        <p:spPr bwMode="auto">
          <a:xfrm>
            <a:off x="304837" y="533400"/>
            <a:ext cx="853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b="1" dirty="0">
                <a:solidFill>
                  <a:srgbClr val="000000"/>
                </a:solidFill>
              </a:rPr>
              <a:t>The wall of digestive tract in most regions is composed of 4 layers:</a:t>
            </a:r>
          </a:p>
        </p:txBody>
      </p:sp>
      <p:sp>
        <p:nvSpPr>
          <p:cNvPr id="15" name="TextBox 4"/>
          <p:cNvSpPr txBox="1">
            <a:spLocks noChangeArrowheads="1"/>
          </p:cNvSpPr>
          <p:nvPr/>
        </p:nvSpPr>
        <p:spPr bwMode="auto">
          <a:xfrm>
            <a:off x="7313685" y="4039382"/>
            <a:ext cx="1817615" cy="1384995"/>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Look above.  Same text, but added identifiers for each region (i.e. black bracket, blue bracket, etc.)</a:t>
            </a:r>
            <a:endParaRPr lang="en-US" sz="1100" dirty="0">
              <a:solidFill>
                <a:schemeClr val="accent3">
                  <a:lumMod val="50000"/>
                </a:schemeClr>
              </a:solidFill>
              <a:latin typeface="Tempus Sans ITC" pitchFamily="82" charset="0"/>
            </a:endParaRPr>
          </a:p>
        </p:txBody>
      </p:sp>
    </p:spTree>
    <p:extLst>
      <p:ext uri="{BB962C8B-B14F-4D97-AF65-F5344CB8AC3E}">
        <p14:creationId xmlns:p14="http://schemas.microsoft.com/office/powerpoint/2010/main" val="4551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2024426" y="2286000"/>
            <a:ext cx="5507815"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colon showing basic GI structure -  SL53</a:t>
            </a:r>
            <a:endParaRPr lang="en-US" dirty="0">
              <a:latin typeface="Calibri" pitchFamily="34" charset="0"/>
            </a:endParaRPr>
          </a:p>
        </p:txBody>
      </p:sp>
      <p:sp>
        <p:nvSpPr>
          <p:cNvPr id="64514" name="TextBox 4"/>
          <p:cNvSpPr txBox="1">
            <a:spLocks noChangeArrowheads="1"/>
          </p:cNvSpPr>
          <p:nvPr/>
        </p:nvSpPr>
        <p:spPr bwMode="auto">
          <a:xfrm>
            <a:off x="946279" y="5181600"/>
            <a:ext cx="7696200" cy="1384995"/>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053</a:t>
            </a:r>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Mucosa</a:t>
            </a:r>
          </a:p>
          <a:p>
            <a:pPr lvl="1" eaLnBrk="0" hangingPunct="0">
              <a:buFontTx/>
              <a:buChar char="•"/>
            </a:pPr>
            <a:r>
              <a:rPr lang="en-US" sz="1200" b="1" dirty="0" err="1">
                <a:solidFill>
                  <a:srgbClr val="002060"/>
                </a:solidFill>
                <a:latin typeface="Georgia" pitchFamily="18" charset="0"/>
                <a:ea typeface="Times" pitchFamily="18" charset="0"/>
                <a:cs typeface="Arial" charset="0"/>
              </a:rPr>
              <a:t>Submucosa</a:t>
            </a:r>
            <a:endParaRPr lang="en-US" sz="1200" b="1" dirty="0">
              <a:solidFill>
                <a:srgbClr val="002060"/>
              </a:solidFill>
              <a:latin typeface="Georgia" pitchFamily="18" charset="0"/>
              <a:ea typeface="Times" pitchFamily="18" charset="0"/>
              <a:cs typeface="Arial" charset="0"/>
            </a:endParaRPr>
          </a:p>
          <a:p>
            <a:pPr lvl="1" eaLnBrk="0" hangingPunct="0">
              <a:buFontTx/>
              <a:buChar char="•"/>
            </a:pPr>
            <a:r>
              <a:rPr lang="en-US" sz="1200" b="1" dirty="0" err="1">
                <a:solidFill>
                  <a:srgbClr val="002060"/>
                </a:solidFill>
                <a:latin typeface="Georgia" pitchFamily="18" charset="0"/>
                <a:ea typeface="Times" pitchFamily="18" charset="0"/>
                <a:cs typeface="Arial" charset="0"/>
              </a:rPr>
              <a:t>Muscularis</a:t>
            </a:r>
            <a:r>
              <a:rPr lang="en-US" sz="1200" b="1" dirty="0">
                <a:solidFill>
                  <a:srgbClr val="002060"/>
                </a:solidFill>
                <a:latin typeface="Georgia" pitchFamily="18" charset="0"/>
                <a:ea typeface="Times" pitchFamily="18" charset="0"/>
                <a:cs typeface="Arial" charset="0"/>
              </a:rPr>
              <a:t> </a:t>
            </a:r>
            <a:r>
              <a:rPr lang="en-US" sz="1200" b="1" dirty="0" err="1">
                <a:solidFill>
                  <a:srgbClr val="002060"/>
                </a:solidFill>
                <a:latin typeface="Georgia" pitchFamily="18" charset="0"/>
                <a:ea typeface="Times" pitchFamily="18" charset="0"/>
                <a:cs typeface="Arial" charset="0"/>
              </a:rPr>
              <a:t>externa</a:t>
            </a:r>
            <a:endParaRPr lang="en-US" sz="1200" b="1" dirty="0">
              <a:solidFill>
                <a:srgbClr val="002060"/>
              </a:solidFill>
              <a:latin typeface="Georgia" pitchFamily="18" charset="0"/>
              <a:ea typeface="Times" pitchFamily="18" charset="0"/>
              <a:cs typeface="Arial" charset="0"/>
            </a:endParaRPr>
          </a:p>
          <a:p>
            <a:pPr lvl="1" eaLnBrk="0" hangingPunct="0">
              <a:buFontTx/>
              <a:buChar char="•"/>
            </a:pPr>
            <a:r>
              <a:rPr lang="en-US" sz="1200" b="1" dirty="0">
                <a:solidFill>
                  <a:srgbClr val="002060"/>
                </a:solidFill>
                <a:latin typeface="Georgia" pitchFamily="18" charset="0"/>
                <a:ea typeface="Times" pitchFamily="18" charset="0"/>
                <a:cs typeface="Arial" charset="0"/>
              </a:rPr>
              <a:t>Adventitia / serosa</a:t>
            </a:r>
          </a:p>
        </p:txBody>
      </p:sp>
      <p:sp>
        <p:nvSpPr>
          <p:cNvPr id="5" name="Rectangle 4"/>
          <p:cNvSpPr/>
          <p:nvPr/>
        </p:nvSpPr>
        <p:spPr>
          <a:xfrm>
            <a:off x="501596" y="24825"/>
            <a:ext cx="8140883"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000000"/>
                </a:solidFill>
                <a:latin typeface="+mn-lt"/>
              </a:rPr>
              <a:t>BASIC STRUCTURE OF THE GASTROINTESTINAL TRACT</a:t>
            </a:r>
          </a:p>
        </p:txBody>
      </p:sp>
    </p:spTree>
    <p:extLst>
      <p:ext uri="{BB962C8B-B14F-4D97-AF65-F5344CB8AC3E}">
        <p14:creationId xmlns:p14="http://schemas.microsoft.com/office/powerpoint/2010/main" val="2966874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304800"/>
            <a:ext cx="8610600" cy="6463308"/>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After completing this exercise, you should be able to:</a:t>
            </a:r>
          </a:p>
          <a:p>
            <a:pPr>
              <a:tabLst>
                <a:tab pos="457200" algn="l"/>
              </a:tabLst>
            </a:pPr>
            <a:r>
              <a:rPr lang="en-US" sz="1200" dirty="0">
                <a:solidFill>
                  <a:srgbClr val="002060"/>
                </a:solidFill>
                <a:latin typeface="Georgia" pitchFamily="18" charset="0"/>
              </a:rPr>
              <a:t> </a:t>
            </a:r>
          </a:p>
          <a:p>
            <a:pPr>
              <a:buFont typeface="Arial" charset="0"/>
              <a:buChar char="•"/>
              <a:tabLst>
                <a:tab pos="457200" algn="l"/>
              </a:tabLst>
            </a:pPr>
            <a:r>
              <a:rPr lang="en-US" sz="1200" b="1" dirty="0">
                <a:solidFill>
                  <a:srgbClr val="002060"/>
                </a:solidFill>
                <a:latin typeface="Georgia" pitchFamily="18" charset="0"/>
              </a:rPr>
              <a:t>Describe the general organization of the gastrointestinal system</a:t>
            </a:r>
          </a:p>
          <a:p>
            <a:pPr lvl="1">
              <a:buFont typeface="Arial" charset="0"/>
              <a:buChar char="•"/>
              <a:tabLst>
                <a:tab pos="457200" algn="l"/>
              </a:tabLst>
            </a:pPr>
            <a:r>
              <a:rPr lang="en-US" sz="1200" dirty="0">
                <a:solidFill>
                  <a:srgbClr val="002060"/>
                </a:solidFill>
                <a:latin typeface="Georgia" pitchFamily="18" charset="0"/>
              </a:rPr>
              <a:t>Main pathway</a:t>
            </a:r>
          </a:p>
          <a:p>
            <a:pPr lvl="1">
              <a:buFont typeface="Arial" charset="0"/>
              <a:buChar char="•"/>
              <a:tabLst>
                <a:tab pos="457200" algn="l"/>
              </a:tabLst>
            </a:pPr>
            <a:r>
              <a:rPr lang="en-US" sz="1200" dirty="0">
                <a:solidFill>
                  <a:srgbClr val="002060"/>
                </a:solidFill>
                <a:latin typeface="Georgia" pitchFamily="18" charset="0"/>
              </a:rPr>
              <a:t>Accessory organs</a:t>
            </a:r>
          </a:p>
          <a:p>
            <a:pPr>
              <a:buFont typeface="Arial" charset="0"/>
              <a:buChar char="•"/>
              <a:tabLst>
                <a:tab pos="457200" algn="l"/>
              </a:tabLst>
            </a:pPr>
            <a:endParaRPr lang="en-US" sz="1200" b="1" dirty="0">
              <a:solidFill>
                <a:srgbClr val="002060"/>
              </a:solidFill>
              <a:latin typeface="Georgia" pitchFamily="18" charset="0"/>
            </a:endParaRPr>
          </a:p>
          <a:p>
            <a:pPr>
              <a:buFont typeface="Arial" charset="0"/>
              <a:buChar char="•"/>
              <a:tabLst>
                <a:tab pos="457200" algn="l"/>
              </a:tabLst>
            </a:pPr>
            <a:r>
              <a:rPr lang="en-US" sz="1200" b="1" dirty="0">
                <a:solidFill>
                  <a:srgbClr val="002060"/>
                </a:solidFill>
                <a:latin typeface="Georgia" pitchFamily="18" charset="0"/>
              </a:rPr>
              <a:t>Distinguish, at the light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r>
              <a:rPr lang="en-US" sz="1200" dirty="0">
                <a:solidFill>
                  <a:srgbClr val="002060"/>
                </a:solidFill>
                <a:latin typeface="Georgia" pitchFamily="18" charset="0"/>
              </a:rPr>
              <a:t>Layers of the gastrointestinal tract</a:t>
            </a:r>
          </a:p>
          <a:p>
            <a:pPr lvl="2">
              <a:buFont typeface="Arial" charset="0"/>
              <a:buChar char="•"/>
              <a:tabLst>
                <a:tab pos="457200" algn="l"/>
              </a:tabLst>
            </a:pPr>
            <a:r>
              <a:rPr lang="en-US" sz="1200" dirty="0">
                <a:solidFill>
                  <a:srgbClr val="002060"/>
                </a:solidFill>
                <a:latin typeface="Georgia" pitchFamily="18" charset="0"/>
              </a:rPr>
              <a:t>Mucosa</a:t>
            </a:r>
          </a:p>
          <a:p>
            <a:pPr lvl="3">
              <a:buFont typeface="Arial" charset="0"/>
              <a:buChar char="•"/>
              <a:tabLst>
                <a:tab pos="457200" algn="l"/>
              </a:tabLst>
            </a:pPr>
            <a:r>
              <a:rPr lang="en-US" sz="1200" dirty="0">
                <a:solidFill>
                  <a:srgbClr val="002060"/>
                </a:solidFill>
                <a:latin typeface="Georgia" pitchFamily="18" charset="0"/>
              </a:rPr>
              <a:t>Epithelium</a:t>
            </a:r>
          </a:p>
          <a:p>
            <a:pPr lvl="3">
              <a:buFont typeface="Arial" charset="0"/>
              <a:buChar char="•"/>
              <a:tabLst>
                <a:tab pos="457200" algn="l"/>
              </a:tabLst>
            </a:pPr>
            <a:r>
              <a:rPr lang="en-US" sz="1200" dirty="0">
                <a:solidFill>
                  <a:srgbClr val="002060"/>
                </a:solidFill>
                <a:latin typeface="Georgia" pitchFamily="18" charset="0"/>
              </a:rPr>
              <a:t>Lamina propria</a:t>
            </a:r>
          </a:p>
          <a:p>
            <a:pPr lvl="3">
              <a:buFont typeface="Arial" charset="0"/>
              <a:buChar char="•"/>
              <a:tabLst>
                <a:tab pos="457200" algn="l"/>
              </a:tabLst>
            </a:pPr>
            <a:r>
              <a:rPr lang="en-US" sz="1200" dirty="0" err="1">
                <a:solidFill>
                  <a:srgbClr val="002060"/>
                </a:solidFill>
                <a:latin typeface="Georgia" pitchFamily="18" charset="0"/>
              </a:rPr>
              <a:t>Muscularis</a:t>
            </a:r>
            <a:r>
              <a:rPr lang="en-US" sz="1200" dirty="0">
                <a:solidFill>
                  <a:srgbClr val="002060"/>
                </a:solidFill>
                <a:latin typeface="Georgia" pitchFamily="18" charset="0"/>
              </a:rPr>
              <a:t> mucosa</a:t>
            </a:r>
          </a:p>
          <a:p>
            <a:pPr lvl="2">
              <a:buFont typeface="Arial" charset="0"/>
              <a:buChar char="•"/>
              <a:tabLst>
                <a:tab pos="457200" algn="l"/>
              </a:tabLst>
            </a:pPr>
            <a:r>
              <a:rPr lang="en-US" sz="1200" dirty="0" err="1">
                <a:solidFill>
                  <a:srgbClr val="002060"/>
                </a:solidFill>
                <a:latin typeface="Georgia" pitchFamily="18" charset="0"/>
              </a:rPr>
              <a:t>Submucosa</a:t>
            </a:r>
            <a:endParaRPr lang="en-US" sz="1200" dirty="0">
              <a:solidFill>
                <a:srgbClr val="002060"/>
              </a:solidFill>
              <a:latin typeface="Georgia" pitchFamily="18" charset="0"/>
            </a:endParaRPr>
          </a:p>
          <a:p>
            <a:pPr lvl="2">
              <a:buFont typeface="Arial" charset="0"/>
              <a:buChar char="•"/>
              <a:tabLst>
                <a:tab pos="457200" algn="l"/>
              </a:tabLst>
            </a:pPr>
            <a:r>
              <a:rPr lang="en-US" sz="1200" dirty="0" err="1">
                <a:solidFill>
                  <a:srgbClr val="002060"/>
                </a:solidFill>
                <a:latin typeface="Georgia" pitchFamily="18" charset="0"/>
              </a:rPr>
              <a:t>Muscularis</a:t>
            </a:r>
            <a:endParaRPr lang="en-US" sz="1200" dirty="0">
              <a:solidFill>
                <a:srgbClr val="002060"/>
              </a:solidFill>
              <a:latin typeface="Georgia" pitchFamily="18" charset="0"/>
            </a:endParaRPr>
          </a:p>
          <a:p>
            <a:pPr lvl="3">
              <a:buFont typeface="Arial" charset="0"/>
              <a:buChar char="•"/>
              <a:tabLst>
                <a:tab pos="457200" algn="l"/>
              </a:tabLst>
            </a:pPr>
            <a:r>
              <a:rPr lang="en-US" sz="1200" dirty="0">
                <a:solidFill>
                  <a:srgbClr val="002060"/>
                </a:solidFill>
                <a:latin typeface="Georgia" pitchFamily="18" charset="0"/>
              </a:rPr>
              <a:t>Inner circular layer</a:t>
            </a:r>
          </a:p>
          <a:p>
            <a:pPr lvl="3">
              <a:buFont typeface="Arial" charset="0"/>
              <a:buChar char="•"/>
              <a:tabLst>
                <a:tab pos="457200" algn="l"/>
              </a:tabLst>
            </a:pPr>
            <a:r>
              <a:rPr lang="en-US" sz="1200" dirty="0">
                <a:solidFill>
                  <a:srgbClr val="002060"/>
                </a:solidFill>
                <a:latin typeface="Georgia" pitchFamily="18" charset="0"/>
              </a:rPr>
              <a:t>Outer longitudinal layer</a:t>
            </a:r>
          </a:p>
          <a:p>
            <a:pPr lvl="2">
              <a:buFont typeface="Arial" charset="0"/>
              <a:buChar char="•"/>
              <a:tabLst>
                <a:tab pos="457200" algn="l"/>
              </a:tabLst>
            </a:pPr>
            <a:r>
              <a:rPr lang="en-US" sz="1200" dirty="0">
                <a:solidFill>
                  <a:srgbClr val="002060"/>
                </a:solidFill>
                <a:latin typeface="Georgia" pitchFamily="18" charset="0"/>
              </a:rPr>
              <a:t>Adventitia / serosa</a:t>
            </a:r>
          </a:p>
          <a:p>
            <a:pPr marL="519113" lvl="2" indent="-55563">
              <a:buFont typeface="Arial" charset="0"/>
              <a:buChar char="•"/>
              <a:tabLst>
                <a:tab pos="395288" algn="l"/>
                <a:tab pos="457200" algn="l"/>
              </a:tabLst>
            </a:pPr>
            <a:r>
              <a:rPr lang="en-US" sz="1200" dirty="0">
                <a:solidFill>
                  <a:srgbClr val="002060"/>
                </a:solidFill>
                <a:latin typeface="Georgia" pitchFamily="18" charset="0"/>
              </a:rPr>
              <a:t>Elaborations of the gastrointestinal tract that increase surface area</a:t>
            </a:r>
          </a:p>
          <a:p>
            <a:pPr marL="976313" lvl="3" indent="-55563">
              <a:buFont typeface="Arial" charset="0"/>
              <a:buChar char="•"/>
              <a:tabLst>
                <a:tab pos="395288" algn="l"/>
                <a:tab pos="457200" algn="l"/>
              </a:tabLst>
            </a:pPr>
            <a:r>
              <a:rPr lang="en-US" sz="1200" dirty="0" err="1">
                <a:solidFill>
                  <a:srgbClr val="002060"/>
                </a:solidFill>
                <a:latin typeface="Georgia" pitchFamily="18" charset="0"/>
              </a:rPr>
              <a:t>Plica</a:t>
            </a:r>
            <a:endParaRPr lang="en-US" sz="1200" dirty="0">
              <a:solidFill>
                <a:srgbClr val="002060"/>
              </a:solidFill>
              <a:latin typeface="Georgia" pitchFamily="18" charset="0"/>
            </a:endParaRPr>
          </a:p>
          <a:p>
            <a:pPr marL="976313" lvl="3" indent="-55563">
              <a:buFont typeface="Arial" charset="0"/>
              <a:buChar char="•"/>
              <a:tabLst>
                <a:tab pos="395288" algn="l"/>
                <a:tab pos="457200" algn="l"/>
              </a:tabLst>
            </a:pPr>
            <a:r>
              <a:rPr lang="en-US" sz="1200" dirty="0">
                <a:solidFill>
                  <a:srgbClr val="002060"/>
                </a:solidFill>
                <a:latin typeface="Georgia" pitchFamily="18" charset="0"/>
              </a:rPr>
              <a:t>Villi</a:t>
            </a:r>
          </a:p>
          <a:p>
            <a:pPr marL="976313" lvl="3" indent="-55563">
              <a:buFont typeface="Arial" charset="0"/>
              <a:buChar char="•"/>
              <a:tabLst>
                <a:tab pos="395288" algn="l"/>
                <a:tab pos="457200" algn="l"/>
              </a:tabLst>
            </a:pPr>
            <a:r>
              <a:rPr lang="en-US" sz="1200" dirty="0">
                <a:solidFill>
                  <a:srgbClr val="002060"/>
                </a:solidFill>
                <a:latin typeface="Georgia" pitchFamily="18" charset="0"/>
              </a:rPr>
              <a:t>Microvilli (brush border)</a:t>
            </a:r>
          </a:p>
          <a:p>
            <a:pPr marL="519113" lvl="2" indent="-55563">
              <a:buFont typeface="Arial" charset="0"/>
              <a:buChar char="•"/>
              <a:tabLst>
                <a:tab pos="395288" algn="l"/>
                <a:tab pos="457200" algn="l"/>
              </a:tabLst>
            </a:pPr>
            <a:r>
              <a:rPr lang="en-US" sz="1200" dirty="0">
                <a:solidFill>
                  <a:srgbClr val="002060"/>
                </a:solidFill>
                <a:latin typeface="Georgia" pitchFamily="18" charset="0"/>
              </a:rPr>
              <a:t>Neural and endocrine structures of the gastrointestinal tract</a:t>
            </a:r>
          </a:p>
          <a:p>
            <a:pPr marL="976313" lvl="3" indent="-55563">
              <a:buFont typeface="Arial" charset="0"/>
              <a:buChar char="•"/>
              <a:tabLst>
                <a:tab pos="395288" algn="l"/>
                <a:tab pos="457200" algn="l"/>
              </a:tabLst>
            </a:pPr>
            <a:r>
              <a:rPr lang="en-US" sz="1200" dirty="0">
                <a:solidFill>
                  <a:srgbClr val="002060"/>
                </a:solidFill>
                <a:latin typeface="Georgia" pitchFamily="18" charset="0"/>
              </a:rPr>
              <a:t>Enteric nervous system</a:t>
            </a:r>
          </a:p>
          <a:p>
            <a:pPr marL="1433513" lvl="4" indent="-55563">
              <a:buFont typeface="Arial" charset="0"/>
              <a:buChar char="•"/>
              <a:tabLst>
                <a:tab pos="395288" algn="l"/>
                <a:tab pos="457200" algn="l"/>
              </a:tabLst>
            </a:pPr>
            <a:r>
              <a:rPr lang="en-US" sz="1200" dirty="0" err="1">
                <a:solidFill>
                  <a:srgbClr val="002060"/>
                </a:solidFill>
                <a:latin typeface="Georgia" pitchFamily="18" charset="0"/>
              </a:rPr>
              <a:t>Myenteric</a:t>
            </a:r>
            <a:r>
              <a:rPr lang="en-US" sz="1200" dirty="0">
                <a:solidFill>
                  <a:srgbClr val="002060"/>
                </a:solidFill>
                <a:latin typeface="Georgia" pitchFamily="18" charset="0"/>
              </a:rPr>
              <a:t> plexus</a:t>
            </a:r>
          </a:p>
          <a:p>
            <a:pPr marL="1433513" lvl="4" indent="-55563">
              <a:buFont typeface="Arial" charset="0"/>
              <a:buChar char="•"/>
              <a:tabLst>
                <a:tab pos="395288" algn="l"/>
                <a:tab pos="457200" algn="l"/>
              </a:tabLst>
            </a:pPr>
            <a:r>
              <a:rPr lang="en-US" sz="1200" dirty="0" err="1">
                <a:solidFill>
                  <a:srgbClr val="002060"/>
                </a:solidFill>
                <a:latin typeface="Georgia" pitchFamily="18" charset="0"/>
              </a:rPr>
              <a:t>Submucosal</a:t>
            </a:r>
            <a:r>
              <a:rPr lang="en-US" sz="1200" dirty="0">
                <a:solidFill>
                  <a:srgbClr val="002060"/>
                </a:solidFill>
                <a:latin typeface="Georgia" pitchFamily="18" charset="0"/>
              </a:rPr>
              <a:t> plexus</a:t>
            </a:r>
          </a:p>
          <a:p>
            <a:pPr marL="976313" lvl="3" indent="-55563">
              <a:buFont typeface="Arial" charset="0"/>
              <a:buChar char="•"/>
              <a:tabLst>
                <a:tab pos="395288" algn="l"/>
                <a:tab pos="457200" algn="l"/>
              </a:tabLst>
            </a:pPr>
            <a:r>
              <a:rPr lang="en-US" sz="1200" dirty="0" err="1">
                <a:solidFill>
                  <a:srgbClr val="002060"/>
                </a:solidFill>
                <a:latin typeface="Georgia" pitchFamily="18" charset="0"/>
              </a:rPr>
              <a:t>Enteroendocrine</a:t>
            </a:r>
            <a:r>
              <a:rPr lang="en-US" sz="1200" dirty="0">
                <a:solidFill>
                  <a:srgbClr val="002060"/>
                </a:solidFill>
                <a:latin typeface="Georgia" pitchFamily="18" charset="0"/>
              </a:rPr>
              <a:t> cells (with special staining)</a:t>
            </a:r>
          </a:p>
          <a:p>
            <a:pPr marL="519113" lvl="2" indent="-55563">
              <a:buFont typeface="Arial" charset="0"/>
              <a:buChar char="•"/>
              <a:tabLst>
                <a:tab pos="395288" algn="l"/>
                <a:tab pos="457200" algn="l"/>
              </a:tabLst>
            </a:pPr>
            <a:endParaRPr lang="en-US" sz="1200" dirty="0">
              <a:solidFill>
                <a:srgbClr val="002060"/>
              </a:solidFill>
              <a:latin typeface="Georgia" pitchFamily="18" charset="0"/>
            </a:endParaRPr>
          </a:p>
          <a:p>
            <a:pPr>
              <a:buFont typeface="Arial" charset="0"/>
              <a:buChar char="•"/>
              <a:tabLst>
                <a:tab pos="457200" algn="l"/>
              </a:tabLst>
            </a:pPr>
            <a:r>
              <a:rPr lang="en-US" sz="1200" b="1" dirty="0">
                <a:solidFill>
                  <a:srgbClr val="002060"/>
                </a:solidFill>
                <a:latin typeface="Georgia" pitchFamily="18" charset="0"/>
              </a:rPr>
              <a:t>Distinguish, at the electron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r>
              <a:rPr lang="en-US" sz="1200" dirty="0" err="1">
                <a:solidFill>
                  <a:srgbClr val="002060"/>
                </a:solidFill>
                <a:latin typeface="Georgia" pitchFamily="18" charset="0"/>
              </a:rPr>
              <a:t>Enteroendocrine</a:t>
            </a:r>
            <a:r>
              <a:rPr lang="en-US" sz="1200" dirty="0">
                <a:solidFill>
                  <a:srgbClr val="002060"/>
                </a:solidFill>
                <a:latin typeface="Georgia" pitchFamily="18" charset="0"/>
              </a:rPr>
              <a:t> cells</a:t>
            </a:r>
          </a:p>
          <a:p>
            <a:pPr marL="519113" lvl="2" indent="-55563">
              <a:buFont typeface="Arial" charset="0"/>
              <a:buChar char="•"/>
              <a:tabLst>
                <a:tab pos="395288" algn="l"/>
                <a:tab pos="457200" algn="l"/>
              </a:tabLst>
            </a:pPr>
            <a:endParaRPr lang="en-US" sz="1200" dirty="0">
              <a:solidFill>
                <a:srgbClr val="002060"/>
              </a:solidFill>
              <a:latin typeface="Georgia" pitchFamily="18" charset="0"/>
            </a:endParaRPr>
          </a:p>
          <a:p>
            <a:pPr>
              <a:tabLst>
                <a:tab pos="457200" algn="l"/>
              </a:tabLst>
            </a:pPr>
            <a:r>
              <a:rPr lang="en-US" sz="1200" dirty="0">
                <a:solidFill>
                  <a:srgbClr val="002060"/>
                </a:solidFill>
                <a:latin typeface="Georgia" pitchFamily="18"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257" y="2715247"/>
            <a:ext cx="6379029" cy="4023011"/>
          </a:xfrm>
          <a:prstGeom prst="rect">
            <a:avLst/>
          </a:prstGeom>
        </p:spPr>
      </p:pic>
      <p:sp>
        <p:nvSpPr>
          <p:cNvPr id="11268" name="TextBox 3"/>
          <p:cNvSpPr txBox="1">
            <a:spLocks noChangeArrowheads="1"/>
          </p:cNvSpPr>
          <p:nvPr/>
        </p:nvSpPr>
        <p:spPr bwMode="auto">
          <a:xfrm>
            <a:off x="206829" y="609600"/>
            <a:ext cx="853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000000"/>
                </a:solidFill>
              </a:rPr>
              <a:t>Focusing on the two innermost layers, look for the </a:t>
            </a:r>
            <a:r>
              <a:rPr lang="en-US" sz="1600" b="1" dirty="0" err="1">
                <a:solidFill>
                  <a:srgbClr val="9C4A06"/>
                </a:solidFill>
              </a:rPr>
              <a:t>muscularis</a:t>
            </a:r>
            <a:r>
              <a:rPr lang="en-US" sz="1600" b="1" dirty="0">
                <a:solidFill>
                  <a:srgbClr val="9C4A06"/>
                </a:solidFill>
              </a:rPr>
              <a:t> mucosa </a:t>
            </a:r>
            <a:r>
              <a:rPr lang="en-US" sz="1600" b="1" dirty="0">
                <a:solidFill>
                  <a:srgbClr val="000000"/>
                </a:solidFill>
              </a:rPr>
              <a:t>(yellow arrows), a thin layer of smooth muscle that separates </a:t>
            </a:r>
            <a:r>
              <a:rPr lang="en-US" sz="1600" b="1" dirty="0">
                <a:solidFill>
                  <a:srgbClr val="9C4A06"/>
                </a:solidFill>
              </a:rPr>
              <a:t>the mucosa </a:t>
            </a:r>
            <a:r>
              <a:rPr lang="en-US" sz="1600" b="1" dirty="0">
                <a:solidFill>
                  <a:srgbClr val="000000"/>
                </a:solidFill>
              </a:rPr>
              <a:t>(black bracket) from the </a:t>
            </a:r>
            <a:r>
              <a:rPr lang="en-US" sz="1600" b="1" dirty="0" err="1">
                <a:solidFill>
                  <a:srgbClr val="9C4A06"/>
                </a:solidFill>
              </a:rPr>
              <a:t>submucosa</a:t>
            </a:r>
            <a:r>
              <a:rPr lang="en-US" sz="1600" b="1" dirty="0">
                <a:solidFill>
                  <a:srgbClr val="000000"/>
                </a:solidFill>
              </a:rPr>
              <a:t> (blue bracket).</a:t>
            </a:r>
          </a:p>
        </p:txBody>
      </p:sp>
      <p:sp>
        <p:nvSpPr>
          <p:cNvPr id="6" name="Rectangle 5"/>
          <p:cNvSpPr/>
          <p:nvPr/>
        </p:nvSpPr>
        <p:spPr>
          <a:xfrm>
            <a:off x="501596" y="24825"/>
            <a:ext cx="8140883"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000000"/>
                </a:solidFill>
                <a:latin typeface="+mn-lt"/>
              </a:rPr>
              <a:t>BASIC STRUCTURE OF THE GASTROINTESTINAL TRACT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79" y="2843399"/>
            <a:ext cx="2748869" cy="1940379"/>
          </a:xfrm>
          <a:prstGeom prst="rect">
            <a:avLst/>
          </a:prstGeom>
        </p:spPr>
      </p:pic>
      <p:sp>
        <p:nvSpPr>
          <p:cNvPr id="9" name="Rectangle 8"/>
          <p:cNvSpPr/>
          <p:nvPr/>
        </p:nvSpPr>
        <p:spPr>
          <a:xfrm>
            <a:off x="669588" y="3320637"/>
            <a:ext cx="216467" cy="29836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H="1">
            <a:off x="886056" y="2758789"/>
            <a:ext cx="866544" cy="5794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669588" y="3619006"/>
            <a:ext cx="1083012" cy="31627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ight Brace 12"/>
          <p:cNvSpPr/>
          <p:nvPr/>
        </p:nvSpPr>
        <p:spPr>
          <a:xfrm rot="18008338">
            <a:off x="5495664" y="4299608"/>
            <a:ext cx="424542" cy="1916290"/>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p:cNvSpPr/>
          <p:nvPr/>
        </p:nvSpPr>
        <p:spPr>
          <a:xfrm rot="18376454">
            <a:off x="3666271" y="3766019"/>
            <a:ext cx="397328" cy="1655418"/>
          </a:xfrm>
          <a:prstGeom prst="rightBrace">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4495800" y="4373335"/>
            <a:ext cx="369903" cy="251723"/>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455018" y="3068401"/>
            <a:ext cx="272353" cy="61097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5181389" y="4037229"/>
            <a:ext cx="588040" cy="32794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526971" y="6139543"/>
            <a:ext cx="446104" cy="11837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855028" y="3600450"/>
            <a:ext cx="369903" cy="251723"/>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4"/>
          <p:cNvSpPr txBox="1">
            <a:spLocks noChangeArrowheads="1"/>
          </p:cNvSpPr>
          <p:nvPr/>
        </p:nvSpPr>
        <p:spPr bwMode="auto">
          <a:xfrm>
            <a:off x="206829" y="1516796"/>
            <a:ext cx="8708571" cy="1077218"/>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Not much more to say about these two layers than hasn’t already been said:</a:t>
            </a:r>
          </a:p>
          <a:p>
            <a:r>
              <a:rPr lang="en-US" sz="1400" b="1" dirty="0">
                <a:solidFill>
                  <a:schemeClr val="accent3">
                    <a:lumMod val="50000"/>
                  </a:schemeClr>
                </a:solidFill>
                <a:latin typeface="Tempus Sans ITC" pitchFamily="82" charset="0"/>
                <a:cs typeface="Times New Roman" pitchFamily="18" charset="0"/>
              </a:rPr>
              <a:t>--the mucosa is an epithelium, underlying connective tissue (i.e. lamina propria), and the </a:t>
            </a:r>
            <a:r>
              <a:rPr lang="en-US" sz="1400" b="1" dirty="0" err="1">
                <a:solidFill>
                  <a:schemeClr val="accent3">
                    <a:lumMod val="50000"/>
                  </a:schemeClr>
                </a:solidFill>
                <a:latin typeface="Tempus Sans ITC" pitchFamily="82" charset="0"/>
                <a:cs typeface="Times New Roman" pitchFamily="18" charset="0"/>
              </a:rPr>
              <a:t>muscularis</a:t>
            </a:r>
            <a:r>
              <a:rPr lang="en-US" sz="1400" b="1" dirty="0">
                <a:solidFill>
                  <a:schemeClr val="accent3">
                    <a:lumMod val="50000"/>
                  </a:schemeClr>
                </a:solidFill>
                <a:latin typeface="Tempus Sans ITC" pitchFamily="82" charset="0"/>
                <a:cs typeface="Times New Roman" pitchFamily="18" charset="0"/>
              </a:rPr>
              <a:t> mucosa</a:t>
            </a:r>
          </a:p>
          <a:p>
            <a:r>
              <a:rPr lang="en-US" sz="1400" b="1" dirty="0">
                <a:solidFill>
                  <a:schemeClr val="accent3">
                    <a:lumMod val="50000"/>
                  </a:schemeClr>
                </a:solidFill>
                <a:latin typeface="Tempus Sans ITC" pitchFamily="82" charset="0"/>
                <a:cs typeface="Times New Roman" pitchFamily="18" charset="0"/>
              </a:rPr>
              <a:t>--the </a:t>
            </a:r>
            <a:r>
              <a:rPr lang="en-US" sz="1400" b="1" dirty="0" err="1">
                <a:solidFill>
                  <a:schemeClr val="accent3">
                    <a:lumMod val="50000"/>
                  </a:schemeClr>
                </a:solidFill>
                <a:latin typeface="Tempus Sans ITC" pitchFamily="82" charset="0"/>
                <a:cs typeface="Times New Roman" pitchFamily="18" charset="0"/>
              </a:rPr>
              <a:t>submucosa</a:t>
            </a:r>
            <a:r>
              <a:rPr lang="en-US" sz="1400" b="1" dirty="0">
                <a:solidFill>
                  <a:schemeClr val="accent3">
                    <a:lumMod val="50000"/>
                  </a:schemeClr>
                </a:solidFill>
                <a:latin typeface="Tempus Sans ITC" pitchFamily="82" charset="0"/>
                <a:cs typeface="Times New Roman" pitchFamily="18" charset="0"/>
              </a:rPr>
              <a:t> is denser connective tissue</a:t>
            </a:r>
          </a:p>
          <a:p>
            <a:endParaRPr lang="en-US" sz="800" b="1" dirty="0">
              <a:solidFill>
                <a:schemeClr val="accent3">
                  <a:lumMod val="50000"/>
                </a:schemeClr>
              </a:solidFill>
              <a:latin typeface="Tempus Sans ITC" pitchFamily="82" charset="0"/>
              <a:cs typeface="Times New Roman" pitchFamily="18" charset="0"/>
            </a:endParaRPr>
          </a:p>
          <a:p>
            <a:r>
              <a:rPr lang="en-US" sz="1400" b="1" dirty="0">
                <a:solidFill>
                  <a:schemeClr val="accent3">
                    <a:lumMod val="50000"/>
                  </a:schemeClr>
                </a:solidFill>
                <a:latin typeface="Tempus Sans ITC" pitchFamily="82" charset="0"/>
                <a:cs typeface="Times New Roman" pitchFamily="18" charset="0"/>
              </a:rPr>
              <a:t>Note the lamina propria and </a:t>
            </a:r>
            <a:r>
              <a:rPr lang="en-US" sz="1400" b="1" dirty="0" err="1">
                <a:solidFill>
                  <a:schemeClr val="accent3">
                    <a:lumMod val="50000"/>
                  </a:schemeClr>
                </a:solidFill>
                <a:latin typeface="Tempus Sans ITC" pitchFamily="82" charset="0"/>
                <a:cs typeface="Times New Roman" pitchFamily="18" charset="0"/>
              </a:rPr>
              <a:t>submucosa</a:t>
            </a:r>
            <a:r>
              <a:rPr lang="en-US" sz="1400" b="1" dirty="0">
                <a:solidFill>
                  <a:schemeClr val="accent3">
                    <a:lumMod val="50000"/>
                  </a:schemeClr>
                </a:solidFill>
                <a:latin typeface="Tempus Sans ITC" pitchFamily="82" charset="0"/>
                <a:cs typeface="Times New Roman" pitchFamily="18" charset="0"/>
              </a:rPr>
              <a:t> are loaded with vessels, </a:t>
            </a:r>
            <a:r>
              <a:rPr lang="en-US" sz="1400" b="1" dirty="0" err="1">
                <a:solidFill>
                  <a:schemeClr val="accent3">
                    <a:lumMod val="50000"/>
                  </a:schemeClr>
                </a:solidFill>
                <a:latin typeface="Tempus Sans ITC" pitchFamily="82" charset="0"/>
                <a:cs typeface="Times New Roman" pitchFamily="18" charset="0"/>
              </a:rPr>
              <a:t>lymphatics</a:t>
            </a:r>
            <a:r>
              <a:rPr lang="en-US" sz="1400" b="1" dirty="0">
                <a:solidFill>
                  <a:schemeClr val="accent3">
                    <a:lumMod val="50000"/>
                  </a:schemeClr>
                </a:solidFill>
                <a:latin typeface="Tempus Sans ITC" pitchFamily="82" charset="0"/>
                <a:cs typeface="Times New Roman" pitchFamily="18" charset="0"/>
              </a:rPr>
              <a:t>, and nerves.</a:t>
            </a:r>
            <a:endParaRPr lang="en-US" sz="1100" dirty="0">
              <a:solidFill>
                <a:schemeClr val="accent3">
                  <a:lumMod val="50000"/>
                </a:schemeClr>
              </a:solidFill>
              <a:latin typeface="Tempus Sans ITC" pitchFamily="82" charset="0"/>
            </a:endParaRPr>
          </a:p>
        </p:txBody>
      </p:sp>
    </p:spTree>
    <p:extLst>
      <p:ext uri="{BB962C8B-B14F-4D97-AF65-F5344CB8AC3E}">
        <p14:creationId xmlns:p14="http://schemas.microsoft.com/office/powerpoint/2010/main" val="314730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Box 3"/>
          <p:cNvSpPr txBox="1">
            <a:spLocks noChangeArrowheads="1"/>
          </p:cNvSpPr>
          <p:nvPr/>
        </p:nvSpPr>
        <p:spPr bwMode="auto">
          <a:xfrm>
            <a:off x="228600" y="548045"/>
            <a:ext cx="8534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000000"/>
                </a:solidFill>
              </a:rPr>
              <a:t>Just making sure….</a:t>
            </a:r>
          </a:p>
        </p:txBody>
      </p:sp>
      <p:sp>
        <p:nvSpPr>
          <p:cNvPr id="6" name="Rectangle 5"/>
          <p:cNvSpPr/>
          <p:nvPr/>
        </p:nvSpPr>
        <p:spPr>
          <a:xfrm>
            <a:off x="501596" y="24825"/>
            <a:ext cx="8140883"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000000"/>
                </a:solidFill>
                <a:latin typeface="+mn-lt"/>
              </a:rPr>
              <a:t>BASIC STRUCTURE OF THE GASTROINTESTINAL TRACT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08" y="1969447"/>
            <a:ext cx="2748869" cy="1940379"/>
          </a:xfrm>
          <a:prstGeom prst="rect">
            <a:avLst/>
          </a:prstGeom>
        </p:spPr>
      </p:pic>
      <p:sp>
        <p:nvSpPr>
          <p:cNvPr id="9" name="Rectangle 8"/>
          <p:cNvSpPr/>
          <p:nvPr/>
        </p:nvSpPr>
        <p:spPr>
          <a:xfrm>
            <a:off x="438170" y="2667496"/>
            <a:ext cx="216467" cy="29836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H="1">
            <a:off x="654637" y="990600"/>
            <a:ext cx="1223651" cy="16768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38170" y="2939636"/>
            <a:ext cx="1440118" cy="2780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288" y="990600"/>
            <a:ext cx="7189512" cy="4729256"/>
          </a:xfrm>
          <a:prstGeom prst="rect">
            <a:avLst/>
          </a:prstGeom>
        </p:spPr>
      </p:pic>
      <p:sp>
        <p:nvSpPr>
          <p:cNvPr id="8" name="TextBox 7"/>
          <p:cNvSpPr txBox="1"/>
          <p:nvPr/>
        </p:nvSpPr>
        <p:spPr>
          <a:xfrm rot="1432219">
            <a:off x="6936730" y="2367426"/>
            <a:ext cx="1371600" cy="369332"/>
          </a:xfrm>
          <a:prstGeom prst="rect">
            <a:avLst/>
          </a:prstGeom>
          <a:noFill/>
        </p:spPr>
        <p:txBody>
          <a:bodyPr wrap="square" rtlCol="0">
            <a:spAutoFit/>
          </a:bodyPr>
          <a:lstStyle/>
          <a:p>
            <a:r>
              <a:rPr lang="en-US" dirty="0">
                <a:solidFill>
                  <a:srgbClr val="FFFF00"/>
                </a:solidFill>
              </a:rPr>
              <a:t>epithelium</a:t>
            </a:r>
          </a:p>
        </p:txBody>
      </p:sp>
      <p:sp>
        <p:nvSpPr>
          <p:cNvPr id="25" name="TextBox 24"/>
          <p:cNvSpPr txBox="1"/>
          <p:nvPr/>
        </p:nvSpPr>
        <p:spPr>
          <a:xfrm>
            <a:off x="5498551" y="2720952"/>
            <a:ext cx="1371600" cy="369332"/>
          </a:xfrm>
          <a:prstGeom prst="rect">
            <a:avLst/>
          </a:prstGeom>
          <a:noFill/>
        </p:spPr>
        <p:txBody>
          <a:bodyPr wrap="square" rtlCol="0">
            <a:spAutoFit/>
          </a:bodyPr>
          <a:lstStyle/>
          <a:p>
            <a:r>
              <a:rPr lang="en-US" dirty="0">
                <a:solidFill>
                  <a:srgbClr val="FFFF00"/>
                </a:solidFill>
              </a:rPr>
              <a:t>epithelium</a:t>
            </a:r>
          </a:p>
        </p:txBody>
      </p:sp>
      <p:sp>
        <p:nvSpPr>
          <p:cNvPr id="26" name="TextBox 25"/>
          <p:cNvSpPr txBox="1"/>
          <p:nvPr/>
        </p:nvSpPr>
        <p:spPr>
          <a:xfrm>
            <a:off x="4595037" y="2307295"/>
            <a:ext cx="1371600" cy="369332"/>
          </a:xfrm>
          <a:prstGeom prst="rect">
            <a:avLst/>
          </a:prstGeom>
          <a:noFill/>
        </p:spPr>
        <p:txBody>
          <a:bodyPr wrap="square" rtlCol="0">
            <a:spAutoFit/>
          </a:bodyPr>
          <a:lstStyle/>
          <a:p>
            <a:r>
              <a:rPr lang="en-US" dirty="0">
                <a:solidFill>
                  <a:srgbClr val="FFFF00"/>
                </a:solidFill>
              </a:rPr>
              <a:t>epithelium</a:t>
            </a:r>
          </a:p>
        </p:txBody>
      </p:sp>
      <p:sp>
        <p:nvSpPr>
          <p:cNvPr id="27" name="TextBox 26"/>
          <p:cNvSpPr txBox="1"/>
          <p:nvPr/>
        </p:nvSpPr>
        <p:spPr>
          <a:xfrm>
            <a:off x="6434722" y="3770395"/>
            <a:ext cx="1066800" cy="523220"/>
          </a:xfrm>
          <a:prstGeom prst="rect">
            <a:avLst/>
          </a:prstGeom>
          <a:noFill/>
        </p:spPr>
        <p:txBody>
          <a:bodyPr wrap="square" rtlCol="0">
            <a:spAutoFit/>
          </a:bodyPr>
          <a:lstStyle/>
          <a:p>
            <a:r>
              <a:rPr lang="en-US" sz="1400" dirty="0">
                <a:solidFill>
                  <a:srgbClr val="FFFF00"/>
                </a:solidFill>
              </a:rPr>
              <a:t>Lamina propria</a:t>
            </a:r>
          </a:p>
        </p:txBody>
      </p:sp>
      <p:sp>
        <p:nvSpPr>
          <p:cNvPr id="28" name="TextBox 27"/>
          <p:cNvSpPr txBox="1"/>
          <p:nvPr/>
        </p:nvSpPr>
        <p:spPr>
          <a:xfrm>
            <a:off x="2026008" y="1969447"/>
            <a:ext cx="1371600" cy="369332"/>
          </a:xfrm>
          <a:prstGeom prst="rect">
            <a:avLst/>
          </a:prstGeom>
          <a:noFill/>
        </p:spPr>
        <p:txBody>
          <a:bodyPr wrap="square" rtlCol="0">
            <a:spAutoFit/>
          </a:bodyPr>
          <a:lstStyle/>
          <a:p>
            <a:r>
              <a:rPr lang="en-US" dirty="0" err="1">
                <a:solidFill>
                  <a:srgbClr val="FFFF00"/>
                </a:solidFill>
              </a:rPr>
              <a:t>submucosa</a:t>
            </a:r>
            <a:endParaRPr lang="en-US" dirty="0">
              <a:solidFill>
                <a:srgbClr val="FFFF00"/>
              </a:solidFill>
            </a:endParaRPr>
          </a:p>
        </p:txBody>
      </p:sp>
      <p:cxnSp>
        <p:nvCxnSpPr>
          <p:cNvPr id="29" name="Straight Arrow Connector 28"/>
          <p:cNvCxnSpPr/>
          <p:nvPr/>
        </p:nvCxnSpPr>
        <p:spPr>
          <a:xfrm flipH="1">
            <a:off x="4148511" y="2090056"/>
            <a:ext cx="588040" cy="312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419379" y="1413772"/>
            <a:ext cx="402560" cy="142885"/>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419380" y="3850821"/>
            <a:ext cx="369903" cy="251723"/>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392180" y="5052323"/>
            <a:ext cx="504906" cy="28167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4"/>
          <p:cNvSpPr txBox="1">
            <a:spLocks noChangeArrowheads="1"/>
          </p:cNvSpPr>
          <p:nvPr/>
        </p:nvSpPr>
        <p:spPr bwMode="auto">
          <a:xfrm>
            <a:off x="217751" y="5837136"/>
            <a:ext cx="8708571" cy="861774"/>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The </a:t>
            </a:r>
            <a:r>
              <a:rPr lang="en-US" sz="1400" b="1" dirty="0" err="1">
                <a:solidFill>
                  <a:schemeClr val="accent3">
                    <a:lumMod val="50000"/>
                  </a:schemeClr>
                </a:solidFill>
                <a:latin typeface="Tempus Sans ITC" pitchFamily="82" charset="0"/>
                <a:cs typeface="Times New Roman" pitchFamily="18" charset="0"/>
              </a:rPr>
              <a:t>muscularis</a:t>
            </a:r>
            <a:r>
              <a:rPr lang="en-US" sz="1400" b="1" dirty="0">
                <a:solidFill>
                  <a:schemeClr val="accent3">
                    <a:lumMod val="50000"/>
                  </a:schemeClr>
                </a:solidFill>
                <a:latin typeface="Tempus Sans ITC" pitchFamily="82" charset="0"/>
                <a:cs typeface="Times New Roman" pitchFamily="18" charset="0"/>
              </a:rPr>
              <a:t> mucosa (yellow arrows) is a very thin layer of smooth muscle in most places.  As you’ll see, it doesn’t work very hard.  It’s job is to make the villi in the intestine move a little.  Pretty pathetic.</a:t>
            </a:r>
          </a:p>
          <a:p>
            <a:endParaRPr lang="en-US" sz="800" b="1" dirty="0">
              <a:solidFill>
                <a:schemeClr val="accent3">
                  <a:lumMod val="50000"/>
                </a:schemeClr>
              </a:solidFill>
              <a:latin typeface="Tempus Sans ITC" pitchFamily="82" charset="0"/>
              <a:cs typeface="Times New Roman" pitchFamily="18" charset="0"/>
            </a:endParaRPr>
          </a:p>
          <a:p>
            <a:r>
              <a:rPr lang="en-US" sz="1400" b="1" dirty="0">
                <a:solidFill>
                  <a:schemeClr val="accent3">
                    <a:lumMod val="50000"/>
                  </a:schemeClr>
                </a:solidFill>
                <a:latin typeface="Tempus Sans ITC" pitchFamily="82" charset="0"/>
                <a:cs typeface="Times New Roman" pitchFamily="18" charset="0"/>
              </a:rPr>
              <a:t>(BTW, the esophagus has a thick </a:t>
            </a:r>
            <a:r>
              <a:rPr lang="en-US" sz="1400" b="1" dirty="0" err="1">
                <a:solidFill>
                  <a:schemeClr val="accent3">
                    <a:lumMod val="50000"/>
                  </a:schemeClr>
                </a:solidFill>
                <a:latin typeface="Tempus Sans ITC" pitchFamily="82" charset="0"/>
                <a:cs typeface="Times New Roman" pitchFamily="18" charset="0"/>
              </a:rPr>
              <a:t>muscularis</a:t>
            </a:r>
            <a:r>
              <a:rPr lang="en-US" sz="1400" b="1" dirty="0">
                <a:solidFill>
                  <a:schemeClr val="accent3">
                    <a:lumMod val="50000"/>
                  </a:schemeClr>
                </a:solidFill>
                <a:latin typeface="Tempus Sans ITC" pitchFamily="82" charset="0"/>
                <a:cs typeface="Times New Roman" pitchFamily="18" charset="0"/>
              </a:rPr>
              <a:t> mucosa, but don’t think about that now.)</a:t>
            </a:r>
            <a:endParaRPr lang="en-US" sz="1100" dirty="0">
              <a:solidFill>
                <a:schemeClr val="accent3">
                  <a:lumMod val="50000"/>
                </a:schemeClr>
              </a:solidFill>
              <a:latin typeface="Tempus Sans ITC" pitchFamily="82" charset="0"/>
            </a:endParaRPr>
          </a:p>
        </p:txBody>
      </p:sp>
      <p:sp>
        <p:nvSpPr>
          <p:cNvPr id="35" name="TextBox 34"/>
          <p:cNvSpPr txBox="1"/>
          <p:nvPr/>
        </p:nvSpPr>
        <p:spPr>
          <a:xfrm rot="3647369">
            <a:off x="6936729" y="3917879"/>
            <a:ext cx="1371600" cy="369332"/>
          </a:xfrm>
          <a:prstGeom prst="rect">
            <a:avLst/>
          </a:prstGeom>
          <a:noFill/>
        </p:spPr>
        <p:txBody>
          <a:bodyPr wrap="square" rtlCol="0">
            <a:spAutoFit/>
          </a:bodyPr>
          <a:lstStyle/>
          <a:p>
            <a:r>
              <a:rPr lang="en-US" dirty="0">
                <a:solidFill>
                  <a:srgbClr val="FFFF00"/>
                </a:solidFill>
              </a:rPr>
              <a:t>epithelium</a:t>
            </a:r>
          </a:p>
        </p:txBody>
      </p:sp>
      <p:sp>
        <p:nvSpPr>
          <p:cNvPr id="36" name="TextBox 35"/>
          <p:cNvSpPr txBox="1"/>
          <p:nvPr/>
        </p:nvSpPr>
        <p:spPr>
          <a:xfrm>
            <a:off x="7270879" y="4953000"/>
            <a:ext cx="1263521" cy="769441"/>
          </a:xfrm>
          <a:prstGeom prst="rect">
            <a:avLst/>
          </a:prstGeom>
          <a:noFill/>
        </p:spPr>
        <p:txBody>
          <a:bodyPr wrap="square" rtlCol="0">
            <a:spAutoFit/>
          </a:bodyPr>
          <a:lstStyle/>
          <a:p>
            <a:r>
              <a:rPr lang="en-US" sz="1100" b="1" dirty="0"/>
              <a:t>This fuzz is just stuff stuck on the gut wall – ignore it.</a:t>
            </a:r>
          </a:p>
        </p:txBody>
      </p:sp>
    </p:spTree>
    <p:extLst>
      <p:ext uri="{BB962C8B-B14F-4D97-AF65-F5344CB8AC3E}">
        <p14:creationId xmlns:p14="http://schemas.microsoft.com/office/powerpoint/2010/main" val="1775828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1828800" y="2286000"/>
            <a:ext cx="5703441"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colon showing the mucosa and </a:t>
            </a:r>
            <a:r>
              <a:rPr lang="en-US" dirty="0" err="1">
                <a:latin typeface="Calibri" pitchFamily="34" charset="0"/>
                <a:hlinkClick r:id="rId3"/>
              </a:rPr>
              <a:t>submucosa</a:t>
            </a:r>
            <a:r>
              <a:rPr lang="en-US" dirty="0">
                <a:latin typeface="Calibri" pitchFamily="34" charset="0"/>
                <a:hlinkClick r:id="rId3"/>
              </a:rPr>
              <a:t> -  SL53</a:t>
            </a:r>
            <a:endParaRPr lang="en-US" dirty="0">
              <a:latin typeface="Calibri" pitchFamily="34" charset="0"/>
            </a:endParaRPr>
          </a:p>
        </p:txBody>
      </p:sp>
      <p:sp>
        <p:nvSpPr>
          <p:cNvPr id="64514" name="TextBox 4"/>
          <p:cNvSpPr txBox="1">
            <a:spLocks noChangeArrowheads="1"/>
          </p:cNvSpPr>
          <p:nvPr/>
        </p:nvSpPr>
        <p:spPr bwMode="auto">
          <a:xfrm>
            <a:off x="723937" y="4876800"/>
            <a:ext cx="7696200" cy="1692771"/>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053</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Mucosa</a:t>
            </a:r>
          </a:p>
          <a:p>
            <a:pPr lvl="2" eaLnBrk="0" hangingPunct="0">
              <a:buFontTx/>
              <a:buChar char="•"/>
            </a:pPr>
            <a:r>
              <a:rPr lang="en-US" sz="1200" b="1" dirty="0">
                <a:solidFill>
                  <a:srgbClr val="002060"/>
                </a:solidFill>
                <a:latin typeface="Georgia" pitchFamily="18" charset="0"/>
                <a:ea typeface="Times" pitchFamily="18" charset="0"/>
                <a:cs typeface="Arial" charset="0"/>
              </a:rPr>
              <a:t>Epithelium</a:t>
            </a:r>
          </a:p>
          <a:p>
            <a:pPr lvl="2" eaLnBrk="0" hangingPunct="0">
              <a:buFontTx/>
              <a:buChar char="•"/>
            </a:pPr>
            <a:r>
              <a:rPr lang="en-US" sz="1200" b="1" dirty="0">
                <a:solidFill>
                  <a:srgbClr val="002060"/>
                </a:solidFill>
                <a:latin typeface="Georgia" pitchFamily="18" charset="0"/>
                <a:ea typeface="Times" pitchFamily="18" charset="0"/>
                <a:cs typeface="Arial" charset="0"/>
              </a:rPr>
              <a:t>Lamina propria</a:t>
            </a:r>
          </a:p>
          <a:p>
            <a:pPr lvl="2" eaLnBrk="0" hangingPunct="0">
              <a:buFontTx/>
              <a:buChar char="•"/>
            </a:pPr>
            <a:r>
              <a:rPr lang="en-US" sz="1200" b="1" dirty="0" err="1">
                <a:solidFill>
                  <a:srgbClr val="002060"/>
                </a:solidFill>
                <a:latin typeface="Georgia" pitchFamily="18" charset="0"/>
                <a:ea typeface="Times" pitchFamily="18" charset="0"/>
                <a:cs typeface="Arial" charset="0"/>
              </a:rPr>
              <a:t>Muscularis</a:t>
            </a:r>
            <a:r>
              <a:rPr lang="en-US" sz="1200" b="1" dirty="0">
                <a:solidFill>
                  <a:srgbClr val="002060"/>
                </a:solidFill>
                <a:latin typeface="Georgia" pitchFamily="18" charset="0"/>
                <a:ea typeface="Times" pitchFamily="18" charset="0"/>
                <a:cs typeface="Arial" charset="0"/>
              </a:rPr>
              <a:t> mucosa</a:t>
            </a:r>
          </a:p>
          <a:p>
            <a:pPr lvl="1" eaLnBrk="0" hangingPunct="0">
              <a:buFontTx/>
              <a:buChar char="•"/>
            </a:pPr>
            <a:r>
              <a:rPr lang="en-US" sz="1200" b="1" dirty="0" err="1">
                <a:solidFill>
                  <a:srgbClr val="002060"/>
                </a:solidFill>
                <a:latin typeface="Georgia" pitchFamily="18" charset="0"/>
                <a:ea typeface="Times" pitchFamily="18" charset="0"/>
                <a:cs typeface="Arial" charset="0"/>
              </a:rPr>
              <a:t>Submucosa</a:t>
            </a:r>
            <a:endParaRPr lang="en-US" sz="1200" b="1" dirty="0">
              <a:solidFill>
                <a:srgbClr val="002060"/>
              </a:solidFill>
              <a:latin typeface="Georgia" pitchFamily="18" charset="0"/>
              <a:ea typeface="Times" pitchFamily="18" charset="0"/>
              <a:cs typeface="Arial" charset="0"/>
            </a:endParaRPr>
          </a:p>
        </p:txBody>
      </p:sp>
      <p:sp>
        <p:nvSpPr>
          <p:cNvPr id="5" name="Rectangle 4"/>
          <p:cNvSpPr/>
          <p:nvPr/>
        </p:nvSpPr>
        <p:spPr>
          <a:xfrm>
            <a:off x="501596" y="24825"/>
            <a:ext cx="8140883"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000000"/>
                </a:solidFill>
                <a:latin typeface="+mn-lt"/>
              </a:rPr>
              <a:t>BASIC STRUCTURE OF THE GASTROINTESTINAL TRACT</a:t>
            </a:r>
          </a:p>
        </p:txBody>
      </p:sp>
    </p:spTree>
    <p:extLst>
      <p:ext uri="{BB962C8B-B14F-4D97-AF65-F5344CB8AC3E}">
        <p14:creationId xmlns:p14="http://schemas.microsoft.com/office/powerpoint/2010/main" val="100710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200400"/>
            <a:ext cx="4114800" cy="290456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665" y="3392745"/>
            <a:ext cx="5583242" cy="3482231"/>
          </a:xfrm>
          <a:prstGeom prst="rect">
            <a:avLst/>
          </a:prstGeom>
        </p:spPr>
      </p:pic>
      <p:sp>
        <p:nvSpPr>
          <p:cNvPr id="11268" name="TextBox 3"/>
          <p:cNvSpPr txBox="1">
            <a:spLocks noChangeArrowheads="1"/>
          </p:cNvSpPr>
          <p:nvPr/>
        </p:nvSpPr>
        <p:spPr bwMode="auto">
          <a:xfrm>
            <a:off x="0" y="533400"/>
            <a:ext cx="9144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000000"/>
                </a:solidFill>
              </a:rPr>
              <a:t>Focusing on the </a:t>
            </a:r>
            <a:r>
              <a:rPr lang="en-US" sz="1600" b="1" dirty="0" err="1">
                <a:solidFill>
                  <a:srgbClr val="9C4A06"/>
                </a:solidFill>
              </a:rPr>
              <a:t>muscularis</a:t>
            </a:r>
            <a:r>
              <a:rPr lang="en-US" sz="1600" b="1" dirty="0">
                <a:solidFill>
                  <a:srgbClr val="9C4A06"/>
                </a:solidFill>
              </a:rPr>
              <a:t> </a:t>
            </a:r>
            <a:r>
              <a:rPr lang="en-US" sz="1600" b="1" dirty="0" err="1">
                <a:solidFill>
                  <a:srgbClr val="9C4A06"/>
                </a:solidFill>
              </a:rPr>
              <a:t>externa</a:t>
            </a:r>
            <a:r>
              <a:rPr lang="en-US" sz="1600" b="1" dirty="0">
                <a:solidFill>
                  <a:srgbClr val="000000"/>
                </a:solidFill>
              </a:rPr>
              <a:t>, you can see that it is very thick muscle.  It is usually smooth muscle (stomach, intestines), but is skeletal muscle in the very upper portion of the gastrointestinal tract (pharynx, upper esophagus). </a:t>
            </a:r>
          </a:p>
          <a:p>
            <a:pPr eaLnBrk="1" hangingPunct="1"/>
            <a:endParaRPr lang="en-US" sz="800" b="1" dirty="0">
              <a:solidFill>
                <a:srgbClr val="000000"/>
              </a:solidFill>
            </a:endParaRPr>
          </a:p>
          <a:p>
            <a:pPr eaLnBrk="1" hangingPunct="1"/>
            <a:r>
              <a:rPr lang="en-US" sz="1600" b="1" dirty="0">
                <a:solidFill>
                  <a:srgbClr val="000000"/>
                </a:solidFill>
              </a:rPr>
              <a:t>The </a:t>
            </a:r>
            <a:r>
              <a:rPr lang="en-US" sz="1600" b="1" dirty="0" err="1">
                <a:solidFill>
                  <a:srgbClr val="9C4A06"/>
                </a:solidFill>
              </a:rPr>
              <a:t>muscularis</a:t>
            </a:r>
            <a:r>
              <a:rPr lang="en-US" sz="1600" b="1" dirty="0">
                <a:solidFill>
                  <a:srgbClr val="9C4A06"/>
                </a:solidFill>
              </a:rPr>
              <a:t> </a:t>
            </a:r>
            <a:r>
              <a:rPr lang="en-US" sz="1600" b="1" dirty="0" err="1">
                <a:solidFill>
                  <a:srgbClr val="9C4A06"/>
                </a:solidFill>
              </a:rPr>
              <a:t>externa</a:t>
            </a:r>
            <a:r>
              <a:rPr lang="en-US" sz="1600" b="1" dirty="0">
                <a:solidFill>
                  <a:srgbClr val="9C4A06"/>
                </a:solidFill>
              </a:rPr>
              <a:t> </a:t>
            </a:r>
            <a:r>
              <a:rPr lang="en-US" sz="1600" b="1" dirty="0">
                <a:solidFill>
                  <a:srgbClr val="000000"/>
                </a:solidFill>
              </a:rPr>
              <a:t>has two portions:</a:t>
            </a:r>
          </a:p>
          <a:p>
            <a:pPr eaLnBrk="1" hangingPunct="1"/>
            <a:r>
              <a:rPr lang="en-US" sz="1600" b="1" dirty="0">
                <a:solidFill>
                  <a:srgbClr val="000000"/>
                </a:solidFill>
              </a:rPr>
              <a:t>--an inner circular layer, the muscle cells are oriented so that they “wrap around” the tube</a:t>
            </a:r>
          </a:p>
          <a:p>
            <a:pPr eaLnBrk="1" hangingPunct="1"/>
            <a:r>
              <a:rPr lang="en-US" sz="1600" b="1" dirty="0">
                <a:solidFill>
                  <a:srgbClr val="000000"/>
                </a:solidFill>
              </a:rPr>
              <a:t>--an </a:t>
            </a:r>
            <a:r>
              <a:rPr lang="en-US" sz="1600" b="1" dirty="0">
                <a:solidFill>
                  <a:srgbClr val="9C4A06"/>
                </a:solidFill>
              </a:rPr>
              <a:t>outer longitudinal layer</a:t>
            </a:r>
            <a:r>
              <a:rPr lang="en-US" sz="1600" b="1" dirty="0">
                <a:solidFill>
                  <a:srgbClr val="000000"/>
                </a:solidFill>
              </a:rPr>
              <a:t>, the muscle cells are in the same orientation as the tube</a:t>
            </a:r>
          </a:p>
        </p:txBody>
      </p:sp>
      <p:sp>
        <p:nvSpPr>
          <p:cNvPr id="6" name="Rectangle 5"/>
          <p:cNvSpPr/>
          <p:nvPr/>
        </p:nvSpPr>
        <p:spPr>
          <a:xfrm>
            <a:off x="501596" y="24825"/>
            <a:ext cx="8140883"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000000"/>
                </a:solidFill>
                <a:latin typeface="+mn-lt"/>
              </a:rPr>
              <a:t>BASIC STRUCTURE OF THE GASTROINTESTINAL TRACT</a:t>
            </a:r>
          </a:p>
        </p:txBody>
      </p:sp>
      <p:sp>
        <p:nvSpPr>
          <p:cNvPr id="9" name="Rectangle 8"/>
          <p:cNvSpPr/>
          <p:nvPr/>
        </p:nvSpPr>
        <p:spPr>
          <a:xfrm>
            <a:off x="1102860" y="3672362"/>
            <a:ext cx="268740" cy="149184"/>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088571" y="3834384"/>
            <a:ext cx="2439094" cy="30405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371600" y="3392745"/>
            <a:ext cx="2189158" cy="2796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144474" y="6095822"/>
            <a:ext cx="2349624" cy="369332"/>
          </a:xfrm>
          <a:prstGeom prst="rect">
            <a:avLst/>
          </a:prstGeom>
          <a:noFill/>
        </p:spPr>
        <p:txBody>
          <a:bodyPr wrap="square" rtlCol="0">
            <a:spAutoFit/>
          </a:bodyPr>
          <a:lstStyle/>
          <a:p>
            <a:r>
              <a:rPr lang="en-US" dirty="0">
                <a:solidFill>
                  <a:srgbClr val="FFFF00"/>
                </a:solidFill>
              </a:rPr>
              <a:t>Inner circular layer</a:t>
            </a:r>
          </a:p>
        </p:txBody>
      </p:sp>
      <p:sp>
        <p:nvSpPr>
          <p:cNvPr id="26" name="TextBox 25"/>
          <p:cNvSpPr txBox="1"/>
          <p:nvPr/>
        </p:nvSpPr>
        <p:spPr>
          <a:xfrm>
            <a:off x="4791891" y="3996768"/>
            <a:ext cx="2726591" cy="369332"/>
          </a:xfrm>
          <a:prstGeom prst="rect">
            <a:avLst/>
          </a:prstGeom>
          <a:noFill/>
        </p:spPr>
        <p:txBody>
          <a:bodyPr wrap="square" rtlCol="0">
            <a:spAutoFit/>
          </a:bodyPr>
          <a:lstStyle/>
          <a:p>
            <a:r>
              <a:rPr lang="en-US" dirty="0">
                <a:solidFill>
                  <a:srgbClr val="FFFF00"/>
                </a:solidFill>
              </a:rPr>
              <a:t>Outer longitudinal layer</a:t>
            </a:r>
          </a:p>
        </p:txBody>
      </p:sp>
      <p:sp>
        <p:nvSpPr>
          <p:cNvPr id="15" name="Freeform 14"/>
          <p:cNvSpPr/>
          <p:nvPr/>
        </p:nvSpPr>
        <p:spPr>
          <a:xfrm>
            <a:off x="3998976" y="5084064"/>
            <a:ext cx="829056" cy="682752"/>
          </a:xfrm>
          <a:custGeom>
            <a:avLst/>
            <a:gdLst>
              <a:gd name="connsiteX0" fmla="*/ 280416 w 829056"/>
              <a:gd name="connsiteY0" fmla="*/ 0 h 682752"/>
              <a:gd name="connsiteX1" fmla="*/ 207264 w 829056"/>
              <a:gd name="connsiteY1" fmla="*/ 48768 h 682752"/>
              <a:gd name="connsiteX2" fmla="*/ 121920 w 829056"/>
              <a:gd name="connsiteY2" fmla="*/ 85344 h 682752"/>
              <a:gd name="connsiteX3" fmla="*/ 85344 w 829056"/>
              <a:gd name="connsiteY3" fmla="*/ 109728 h 682752"/>
              <a:gd name="connsiteX4" fmla="*/ 60960 w 829056"/>
              <a:gd name="connsiteY4" fmla="*/ 146304 h 682752"/>
              <a:gd name="connsiteX5" fmla="*/ 24384 w 829056"/>
              <a:gd name="connsiteY5" fmla="*/ 256032 h 682752"/>
              <a:gd name="connsiteX6" fmla="*/ 12192 w 829056"/>
              <a:gd name="connsiteY6" fmla="*/ 292608 h 682752"/>
              <a:gd name="connsiteX7" fmla="*/ 0 w 829056"/>
              <a:gd name="connsiteY7" fmla="*/ 329184 h 682752"/>
              <a:gd name="connsiteX8" fmla="*/ 24384 w 829056"/>
              <a:gd name="connsiteY8" fmla="*/ 560832 h 682752"/>
              <a:gd name="connsiteX9" fmla="*/ 48768 w 829056"/>
              <a:gd name="connsiteY9" fmla="*/ 597408 h 682752"/>
              <a:gd name="connsiteX10" fmla="*/ 85344 w 829056"/>
              <a:gd name="connsiteY10" fmla="*/ 621792 h 682752"/>
              <a:gd name="connsiteX11" fmla="*/ 182880 w 829056"/>
              <a:gd name="connsiteY11" fmla="*/ 670560 h 682752"/>
              <a:gd name="connsiteX12" fmla="*/ 292608 w 829056"/>
              <a:gd name="connsiteY12" fmla="*/ 682752 h 682752"/>
              <a:gd name="connsiteX13" fmla="*/ 597408 w 829056"/>
              <a:gd name="connsiteY13" fmla="*/ 658368 h 682752"/>
              <a:gd name="connsiteX14" fmla="*/ 707136 w 829056"/>
              <a:gd name="connsiteY14" fmla="*/ 633984 h 682752"/>
              <a:gd name="connsiteX15" fmla="*/ 780288 w 829056"/>
              <a:gd name="connsiteY15" fmla="*/ 573024 h 682752"/>
              <a:gd name="connsiteX16" fmla="*/ 792480 w 829056"/>
              <a:gd name="connsiteY16" fmla="*/ 536448 h 682752"/>
              <a:gd name="connsiteX17" fmla="*/ 816864 w 829056"/>
              <a:gd name="connsiteY17" fmla="*/ 499872 h 682752"/>
              <a:gd name="connsiteX18" fmla="*/ 829056 w 829056"/>
              <a:gd name="connsiteY18" fmla="*/ 451104 h 682752"/>
              <a:gd name="connsiteX19" fmla="*/ 816864 w 829056"/>
              <a:gd name="connsiteY19" fmla="*/ 219456 h 682752"/>
              <a:gd name="connsiteX20" fmla="*/ 731520 w 829056"/>
              <a:gd name="connsiteY20" fmla="*/ 109728 h 682752"/>
              <a:gd name="connsiteX21" fmla="*/ 694944 w 829056"/>
              <a:gd name="connsiteY21" fmla="*/ 73152 h 682752"/>
              <a:gd name="connsiteX22" fmla="*/ 621792 w 829056"/>
              <a:gd name="connsiteY22" fmla="*/ 48768 h 682752"/>
              <a:gd name="connsiteX23" fmla="*/ 585216 w 829056"/>
              <a:gd name="connsiteY23" fmla="*/ 36576 h 682752"/>
              <a:gd name="connsiteX24" fmla="*/ 536448 w 829056"/>
              <a:gd name="connsiteY24" fmla="*/ 24384 h 682752"/>
              <a:gd name="connsiteX25" fmla="*/ 207264 w 829056"/>
              <a:gd name="connsiteY25" fmla="*/ 36576 h 68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29056" h="682752">
                <a:moveTo>
                  <a:pt x="280416" y="0"/>
                </a:moveTo>
                <a:cubicBezTo>
                  <a:pt x="256032" y="16256"/>
                  <a:pt x="232394" y="33690"/>
                  <a:pt x="207264" y="48768"/>
                </a:cubicBezTo>
                <a:cubicBezTo>
                  <a:pt x="80414" y="124878"/>
                  <a:pt x="222823" y="34893"/>
                  <a:pt x="121920" y="85344"/>
                </a:cubicBezTo>
                <a:cubicBezTo>
                  <a:pt x="108814" y="91897"/>
                  <a:pt x="97536" y="101600"/>
                  <a:pt x="85344" y="109728"/>
                </a:cubicBezTo>
                <a:cubicBezTo>
                  <a:pt x="77216" y="121920"/>
                  <a:pt x="66911" y="132914"/>
                  <a:pt x="60960" y="146304"/>
                </a:cubicBezTo>
                <a:lnTo>
                  <a:pt x="24384" y="256032"/>
                </a:lnTo>
                <a:lnTo>
                  <a:pt x="12192" y="292608"/>
                </a:lnTo>
                <a:lnTo>
                  <a:pt x="0" y="329184"/>
                </a:lnTo>
                <a:cubicBezTo>
                  <a:pt x="419" y="335055"/>
                  <a:pt x="5819" y="511324"/>
                  <a:pt x="24384" y="560832"/>
                </a:cubicBezTo>
                <a:cubicBezTo>
                  <a:pt x="29529" y="574552"/>
                  <a:pt x="38407" y="587047"/>
                  <a:pt x="48768" y="597408"/>
                </a:cubicBezTo>
                <a:cubicBezTo>
                  <a:pt x="59129" y="607769"/>
                  <a:pt x="72480" y="614775"/>
                  <a:pt x="85344" y="621792"/>
                </a:cubicBezTo>
                <a:cubicBezTo>
                  <a:pt x="117255" y="639198"/>
                  <a:pt x="146753" y="666546"/>
                  <a:pt x="182880" y="670560"/>
                </a:cubicBezTo>
                <a:lnTo>
                  <a:pt x="292608" y="682752"/>
                </a:lnTo>
                <a:cubicBezTo>
                  <a:pt x="633393" y="665713"/>
                  <a:pt x="437232" y="687491"/>
                  <a:pt x="597408" y="658368"/>
                </a:cubicBezTo>
                <a:cubicBezTo>
                  <a:pt x="626842" y="653016"/>
                  <a:pt x="676427" y="649339"/>
                  <a:pt x="707136" y="633984"/>
                </a:cubicBezTo>
                <a:cubicBezTo>
                  <a:pt x="741084" y="617010"/>
                  <a:pt x="753324" y="599988"/>
                  <a:pt x="780288" y="573024"/>
                </a:cubicBezTo>
                <a:cubicBezTo>
                  <a:pt x="784352" y="560832"/>
                  <a:pt x="786733" y="547943"/>
                  <a:pt x="792480" y="536448"/>
                </a:cubicBezTo>
                <a:cubicBezTo>
                  <a:pt x="799033" y="523342"/>
                  <a:pt x="811092" y="513340"/>
                  <a:pt x="816864" y="499872"/>
                </a:cubicBezTo>
                <a:cubicBezTo>
                  <a:pt x="823465" y="484471"/>
                  <a:pt x="824992" y="467360"/>
                  <a:pt x="829056" y="451104"/>
                </a:cubicBezTo>
                <a:cubicBezTo>
                  <a:pt x="824992" y="373888"/>
                  <a:pt x="823864" y="296461"/>
                  <a:pt x="816864" y="219456"/>
                </a:cubicBezTo>
                <a:cubicBezTo>
                  <a:pt x="812245" y="168643"/>
                  <a:pt x="764179" y="142387"/>
                  <a:pt x="731520" y="109728"/>
                </a:cubicBezTo>
                <a:cubicBezTo>
                  <a:pt x="719328" y="97536"/>
                  <a:pt x="711301" y="78604"/>
                  <a:pt x="694944" y="73152"/>
                </a:cubicBezTo>
                <a:lnTo>
                  <a:pt x="621792" y="48768"/>
                </a:lnTo>
                <a:cubicBezTo>
                  <a:pt x="609600" y="44704"/>
                  <a:pt x="597684" y="39693"/>
                  <a:pt x="585216" y="36576"/>
                </a:cubicBezTo>
                <a:lnTo>
                  <a:pt x="536448" y="24384"/>
                </a:lnTo>
                <a:cubicBezTo>
                  <a:pt x="256060" y="37736"/>
                  <a:pt x="365857" y="36576"/>
                  <a:pt x="207264" y="3657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815328" y="4669536"/>
            <a:ext cx="719328" cy="514572"/>
          </a:xfrm>
          <a:custGeom>
            <a:avLst/>
            <a:gdLst>
              <a:gd name="connsiteX0" fmla="*/ 341376 w 719328"/>
              <a:gd name="connsiteY0" fmla="*/ 0 h 514572"/>
              <a:gd name="connsiteX1" fmla="*/ 280416 w 719328"/>
              <a:gd name="connsiteY1" fmla="*/ 12192 h 514572"/>
              <a:gd name="connsiteX2" fmla="*/ 243840 w 719328"/>
              <a:gd name="connsiteY2" fmla="*/ 36576 h 514572"/>
              <a:gd name="connsiteX3" fmla="*/ 146304 w 719328"/>
              <a:gd name="connsiteY3" fmla="*/ 60960 h 514572"/>
              <a:gd name="connsiteX4" fmla="*/ 73152 w 719328"/>
              <a:gd name="connsiteY4" fmla="*/ 97536 h 514572"/>
              <a:gd name="connsiteX5" fmla="*/ 36576 w 719328"/>
              <a:gd name="connsiteY5" fmla="*/ 121920 h 514572"/>
              <a:gd name="connsiteX6" fmla="*/ 0 w 719328"/>
              <a:gd name="connsiteY6" fmla="*/ 280416 h 514572"/>
              <a:gd name="connsiteX7" fmla="*/ 24384 w 719328"/>
              <a:gd name="connsiteY7" fmla="*/ 414528 h 514572"/>
              <a:gd name="connsiteX8" fmla="*/ 36576 w 719328"/>
              <a:gd name="connsiteY8" fmla="*/ 451104 h 514572"/>
              <a:gd name="connsiteX9" fmla="*/ 73152 w 719328"/>
              <a:gd name="connsiteY9" fmla="*/ 475488 h 514572"/>
              <a:gd name="connsiteX10" fmla="*/ 219456 w 719328"/>
              <a:gd name="connsiteY10" fmla="*/ 512064 h 514572"/>
              <a:gd name="connsiteX11" fmla="*/ 548640 w 719328"/>
              <a:gd name="connsiteY11" fmla="*/ 487680 h 514572"/>
              <a:gd name="connsiteX12" fmla="*/ 597408 w 719328"/>
              <a:gd name="connsiteY12" fmla="*/ 463296 h 514572"/>
              <a:gd name="connsiteX13" fmla="*/ 633984 w 719328"/>
              <a:gd name="connsiteY13" fmla="*/ 438912 h 514572"/>
              <a:gd name="connsiteX14" fmla="*/ 682752 w 719328"/>
              <a:gd name="connsiteY14" fmla="*/ 365760 h 514572"/>
              <a:gd name="connsiteX15" fmla="*/ 707136 w 719328"/>
              <a:gd name="connsiteY15" fmla="*/ 329184 h 514572"/>
              <a:gd name="connsiteX16" fmla="*/ 719328 w 719328"/>
              <a:gd name="connsiteY16" fmla="*/ 292608 h 514572"/>
              <a:gd name="connsiteX17" fmla="*/ 707136 w 719328"/>
              <a:gd name="connsiteY17" fmla="*/ 182880 h 514572"/>
              <a:gd name="connsiteX18" fmla="*/ 585216 w 719328"/>
              <a:gd name="connsiteY18" fmla="*/ 60960 h 514572"/>
              <a:gd name="connsiteX19" fmla="*/ 512064 w 719328"/>
              <a:gd name="connsiteY19" fmla="*/ 36576 h 514572"/>
              <a:gd name="connsiteX20" fmla="*/ 475488 w 719328"/>
              <a:gd name="connsiteY20" fmla="*/ 24384 h 514572"/>
              <a:gd name="connsiteX21" fmla="*/ 438912 w 719328"/>
              <a:gd name="connsiteY21" fmla="*/ 12192 h 514572"/>
              <a:gd name="connsiteX22" fmla="*/ 341376 w 719328"/>
              <a:gd name="connsiteY22" fmla="*/ 0 h 51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9328" h="514572">
                <a:moveTo>
                  <a:pt x="341376" y="0"/>
                </a:moveTo>
                <a:cubicBezTo>
                  <a:pt x="321056" y="4064"/>
                  <a:pt x="299819" y="4916"/>
                  <a:pt x="280416" y="12192"/>
                </a:cubicBezTo>
                <a:cubicBezTo>
                  <a:pt x="266696" y="17337"/>
                  <a:pt x="257611" y="31568"/>
                  <a:pt x="243840" y="36576"/>
                </a:cubicBezTo>
                <a:cubicBezTo>
                  <a:pt x="212345" y="48029"/>
                  <a:pt x="146304" y="60960"/>
                  <a:pt x="146304" y="60960"/>
                </a:cubicBezTo>
                <a:cubicBezTo>
                  <a:pt x="41482" y="130841"/>
                  <a:pt x="174106" y="47059"/>
                  <a:pt x="73152" y="97536"/>
                </a:cubicBezTo>
                <a:cubicBezTo>
                  <a:pt x="60046" y="104089"/>
                  <a:pt x="48768" y="113792"/>
                  <a:pt x="36576" y="121920"/>
                </a:cubicBezTo>
                <a:cubicBezTo>
                  <a:pt x="3105" y="222334"/>
                  <a:pt x="15827" y="169627"/>
                  <a:pt x="0" y="280416"/>
                </a:cubicBezTo>
                <a:cubicBezTo>
                  <a:pt x="8128" y="325120"/>
                  <a:pt x="14864" y="370100"/>
                  <a:pt x="24384" y="414528"/>
                </a:cubicBezTo>
                <a:cubicBezTo>
                  <a:pt x="27077" y="427094"/>
                  <a:pt x="28548" y="441069"/>
                  <a:pt x="36576" y="451104"/>
                </a:cubicBezTo>
                <a:cubicBezTo>
                  <a:pt x="45730" y="462546"/>
                  <a:pt x="59762" y="469537"/>
                  <a:pt x="73152" y="475488"/>
                </a:cubicBezTo>
                <a:cubicBezTo>
                  <a:pt x="131114" y="501249"/>
                  <a:pt x="158115" y="501840"/>
                  <a:pt x="219456" y="512064"/>
                </a:cubicBezTo>
                <a:cubicBezTo>
                  <a:pt x="283351" y="509402"/>
                  <a:pt x="451253" y="529417"/>
                  <a:pt x="548640" y="487680"/>
                </a:cubicBezTo>
                <a:cubicBezTo>
                  <a:pt x="565345" y="480521"/>
                  <a:pt x="581628" y="472313"/>
                  <a:pt x="597408" y="463296"/>
                </a:cubicBezTo>
                <a:cubicBezTo>
                  <a:pt x="610130" y="456026"/>
                  <a:pt x="621792" y="447040"/>
                  <a:pt x="633984" y="438912"/>
                </a:cubicBezTo>
                <a:lnTo>
                  <a:pt x="682752" y="365760"/>
                </a:lnTo>
                <a:cubicBezTo>
                  <a:pt x="690880" y="353568"/>
                  <a:pt x="702502" y="343085"/>
                  <a:pt x="707136" y="329184"/>
                </a:cubicBezTo>
                <a:lnTo>
                  <a:pt x="719328" y="292608"/>
                </a:lnTo>
                <a:cubicBezTo>
                  <a:pt x="715264" y="256032"/>
                  <a:pt x="718774" y="217793"/>
                  <a:pt x="707136" y="182880"/>
                </a:cubicBezTo>
                <a:cubicBezTo>
                  <a:pt x="690880" y="134112"/>
                  <a:pt x="633984" y="77216"/>
                  <a:pt x="585216" y="60960"/>
                </a:cubicBezTo>
                <a:lnTo>
                  <a:pt x="512064" y="36576"/>
                </a:lnTo>
                <a:lnTo>
                  <a:pt x="475488" y="24384"/>
                </a:lnTo>
                <a:cubicBezTo>
                  <a:pt x="463296" y="20320"/>
                  <a:pt x="451763" y="12192"/>
                  <a:pt x="438912" y="12192"/>
                </a:cubicBezTo>
                <a:lnTo>
                  <a:pt x="341376" y="0"/>
                </a:lnTo>
                <a:close/>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4"/>
          <p:cNvSpPr txBox="1">
            <a:spLocks noChangeArrowheads="1"/>
          </p:cNvSpPr>
          <p:nvPr/>
        </p:nvSpPr>
        <p:spPr bwMode="auto">
          <a:xfrm>
            <a:off x="920105" y="2612243"/>
            <a:ext cx="6157742" cy="307777"/>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The structures circled in black are autonomic ganglia.  More on those later.</a:t>
            </a:r>
            <a:endParaRPr lang="en-US" sz="1100" dirty="0">
              <a:solidFill>
                <a:schemeClr val="accent3">
                  <a:lumMod val="50000"/>
                </a:schemeClr>
              </a:solidFill>
              <a:latin typeface="Tempus Sans ITC" pitchFamily="82" charset="0"/>
            </a:endParaRPr>
          </a:p>
        </p:txBody>
      </p:sp>
    </p:spTree>
    <p:extLst>
      <p:ext uri="{BB962C8B-B14F-4D97-AF65-F5344CB8AC3E}">
        <p14:creationId xmlns:p14="http://schemas.microsoft.com/office/powerpoint/2010/main" val="1335954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1828800" y="2286000"/>
            <a:ext cx="5703441"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colon showing the </a:t>
            </a:r>
            <a:r>
              <a:rPr lang="en-US" dirty="0" err="1">
                <a:latin typeface="Calibri" pitchFamily="34" charset="0"/>
                <a:hlinkClick r:id="rId3"/>
              </a:rPr>
              <a:t>muscularis</a:t>
            </a:r>
            <a:r>
              <a:rPr lang="en-US" dirty="0">
                <a:latin typeface="Calibri" pitchFamily="34" charset="0"/>
                <a:hlinkClick r:id="rId3"/>
              </a:rPr>
              <a:t> </a:t>
            </a:r>
            <a:r>
              <a:rPr lang="en-US" dirty="0" err="1">
                <a:latin typeface="Calibri" pitchFamily="34" charset="0"/>
                <a:hlinkClick r:id="rId3"/>
              </a:rPr>
              <a:t>externa</a:t>
            </a:r>
            <a:r>
              <a:rPr lang="en-US" dirty="0">
                <a:latin typeface="Calibri" pitchFamily="34" charset="0"/>
                <a:hlinkClick r:id="rId3"/>
              </a:rPr>
              <a:t> -  SL53</a:t>
            </a:r>
            <a:endParaRPr lang="en-US" dirty="0">
              <a:latin typeface="Calibri" pitchFamily="34" charset="0"/>
            </a:endParaRPr>
          </a:p>
        </p:txBody>
      </p:sp>
      <p:sp>
        <p:nvSpPr>
          <p:cNvPr id="64514" name="TextBox 4"/>
          <p:cNvSpPr txBox="1">
            <a:spLocks noChangeArrowheads="1"/>
          </p:cNvSpPr>
          <p:nvPr/>
        </p:nvSpPr>
        <p:spPr bwMode="auto">
          <a:xfrm>
            <a:off x="723937" y="5181600"/>
            <a:ext cx="7696200" cy="1508105"/>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053</a:t>
            </a:r>
            <a:r>
              <a:rPr lang="en-US" dirty="0">
                <a:latin typeface="Calibri" pitchFamily="34" charset="0"/>
              </a:rPr>
              <a:t> </a:t>
            </a: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err="1">
                <a:solidFill>
                  <a:srgbClr val="002060"/>
                </a:solidFill>
                <a:latin typeface="Georgia" pitchFamily="18" charset="0"/>
                <a:ea typeface="Times" pitchFamily="18" charset="0"/>
                <a:cs typeface="Arial" charset="0"/>
              </a:rPr>
              <a:t>Muscularis</a:t>
            </a:r>
            <a:r>
              <a:rPr lang="en-US" sz="1200" b="1" dirty="0">
                <a:solidFill>
                  <a:srgbClr val="002060"/>
                </a:solidFill>
                <a:latin typeface="Georgia" pitchFamily="18" charset="0"/>
                <a:ea typeface="Times" pitchFamily="18" charset="0"/>
                <a:cs typeface="Arial" charset="0"/>
              </a:rPr>
              <a:t> </a:t>
            </a:r>
            <a:r>
              <a:rPr lang="en-US" sz="1200" b="1" dirty="0" err="1">
                <a:solidFill>
                  <a:srgbClr val="002060"/>
                </a:solidFill>
                <a:latin typeface="Georgia" pitchFamily="18" charset="0"/>
                <a:ea typeface="Times" pitchFamily="18" charset="0"/>
                <a:cs typeface="Arial" charset="0"/>
              </a:rPr>
              <a:t>externa</a:t>
            </a:r>
            <a:endParaRPr lang="en-US" sz="1200" b="1" dirty="0">
              <a:solidFill>
                <a:srgbClr val="002060"/>
              </a:solidFill>
              <a:latin typeface="Georgia" pitchFamily="18" charset="0"/>
              <a:ea typeface="Times" pitchFamily="18" charset="0"/>
              <a:cs typeface="Arial" charset="0"/>
            </a:endParaRPr>
          </a:p>
          <a:p>
            <a:pPr lvl="2" eaLnBrk="0" hangingPunct="0">
              <a:buFontTx/>
              <a:buChar char="•"/>
            </a:pPr>
            <a:r>
              <a:rPr lang="en-US" sz="1200" b="1" dirty="0">
                <a:solidFill>
                  <a:srgbClr val="002060"/>
                </a:solidFill>
                <a:latin typeface="Georgia" pitchFamily="18" charset="0"/>
                <a:ea typeface="Times" pitchFamily="18" charset="0"/>
                <a:cs typeface="Arial" charset="0"/>
              </a:rPr>
              <a:t>Inner circular layer</a:t>
            </a:r>
          </a:p>
          <a:p>
            <a:pPr lvl="2" eaLnBrk="0" hangingPunct="0">
              <a:buFontTx/>
              <a:buChar char="•"/>
            </a:pPr>
            <a:r>
              <a:rPr lang="en-US" sz="1200" b="1" dirty="0">
                <a:solidFill>
                  <a:srgbClr val="002060"/>
                </a:solidFill>
                <a:latin typeface="Georgia" pitchFamily="18" charset="0"/>
                <a:ea typeface="Times" pitchFamily="18" charset="0"/>
                <a:cs typeface="Arial" charset="0"/>
              </a:rPr>
              <a:t>Outer longitudinal layer</a:t>
            </a:r>
          </a:p>
          <a:p>
            <a:pPr lvl="1" eaLnBrk="0" hangingPunct="0">
              <a:buFontTx/>
              <a:buChar char="•"/>
            </a:pPr>
            <a:r>
              <a:rPr lang="en-US" sz="1200" b="1" dirty="0">
                <a:solidFill>
                  <a:srgbClr val="002060"/>
                </a:solidFill>
                <a:latin typeface="Georgia" pitchFamily="18" charset="0"/>
                <a:ea typeface="Times" pitchFamily="18" charset="0"/>
                <a:cs typeface="Arial" charset="0"/>
              </a:rPr>
              <a:t>Autonomic plexus</a:t>
            </a:r>
          </a:p>
        </p:txBody>
      </p:sp>
      <p:sp>
        <p:nvSpPr>
          <p:cNvPr id="5" name="Rectangle 4"/>
          <p:cNvSpPr/>
          <p:nvPr/>
        </p:nvSpPr>
        <p:spPr>
          <a:xfrm>
            <a:off x="501596" y="24825"/>
            <a:ext cx="8140883"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000000"/>
                </a:solidFill>
                <a:latin typeface="+mn-lt"/>
              </a:rPr>
              <a:t>BASIC STRUCTURE OF THE GASTROINTESTINAL TRACT</a:t>
            </a:r>
          </a:p>
        </p:txBody>
      </p:sp>
    </p:spTree>
    <p:extLst>
      <p:ext uri="{BB962C8B-B14F-4D97-AF65-F5344CB8AC3E}">
        <p14:creationId xmlns:p14="http://schemas.microsoft.com/office/powerpoint/2010/main" val="4136204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78" y="1515573"/>
            <a:ext cx="2057400" cy="145228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318" y="2097741"/>
            <a:ext cx="7659589" cy="4777235"/>
          </a:xfrm>
          <a:prstGeom prst="rect">
            <a:avLst/>
          </a:prstGeom>
        </p:spPr>
      </p:pic>
      <p:sp>
        <p:nvSpPr>
          <p:cNvPr id="6" name="Rectangle 5"/>
          <p:cNvSpPr/>
          <p:nvPr/>
        </p:nvSpPr>
        <p:spPr>
          <a:xfrm>
            <a:off x="501596" y="24825"/>
            <a:ext cx="8140883"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000000"/>
                </a:solidFill>
                <a:latin typeface="+mn-lt"/>
              </a:rPr>
              <a:t>BASIC STRUCTURE OF THE GASTROINTESTINAL TRACT</a:t>
            </a:r>
          </a:p>
        </p:txBody>
      </p:sp>
      <p:sp>
        <p:nvSpPr>
          <p:cNvPr id="9" name="Rectangle 8"/>
          <p:cNvSpPr/>
          <p:nvPr/>
        </p:nvSpPr>
        <p:spPr>
          <a:xfrm>
            <a:off x="517094" y="1752432"/>
            <a:ext cx="268740" cy="149184"/>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9" idx="1"/>
          </p:cNvCxnSpPr>
          <p:nvPr/>
        </p:nvCxnSpPr>
        <p:spPr>
          <a:xfrm>
            <a:off x="517094" y="1827024"/>
            <a:ext cx="934224" cy="503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785834" y="1752432"/>
            <a:ext cx="3176566" cy="3453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267200" y="5738504"/>
            <a:ext cx="2349624" cy="369332"/>
          </a:xfrm>
          <a:prstGeom prst="rect">
            <a:avLst/>
          </a:prstGeom>
          <a:noFill/>
        </p:spPr>
        <p:txBody>
          <a:bodyPr wrap="square" rtlCol="0">
            <a:spAutoFit/>
          </a:bodyPr>
          <a:lstStyle/>
          <a:p>
            <a:r>
              <a:rPr lang="en-US" dirty="0">
                <a:solidFill>
                  <a:srgbClr val="FFFF00"/>
                </a:solidFill>
              </a:rPr>
              <a:t>Inner circular layer</a:t>
            </a:r>
          </a:p>
        </p:txBody>
      </p:sp>
      <p:sp>
        <p:nvSpPr>
          <p:cNvPr id="26" name="TextBox 25"/>
          <p:cNvSpPr txBox="1"/>
          <p:nvPr/>
        </p:nvSpPr>
        <p:spPr>
          <a:xfrm>
            <a:off x="3428595" y="2783190"/>
            <a:ext cx="2726591" cy="369332"/>
          </a:xfrm>
          <a:prstGeom prst="rect">
            <a:avLst/>
          </a:prstGeom>
          <a:noFill/>
        </p:spPr>
        <p:txBody>
          <a:bodyPr wrap="square" rtlCol="0">
            <a:spAutoFit/>
          </a:bodyPr>
          <a:lstStyle/>
          <a:p>
            <a:r>
              <a:rPr lang="en-US" dirty="0">
                <a:solidFill>
                  <a:srgbClr val="FFFF00"/>
                </a:solidFill>
              </a:rPr>
              <a:t>Outer longitudinal layer</a:t>
            </a:r>
          </a:p>
        </p:txBody>
      </p:sp>
      <p:sp>
        <p:nvSpPr>
          <p:cNvPr id="28" name="TextBox 4"/>
          <p:cNvSpPr txBox="1">
            <a:spLocks noChangeArrowheads="1"/>
          </p:cNvSpPr>
          <p:nvPr/>
        </p:nvSpPr>
        <p:spPr bwMode="auto">
          <a:xfrm>
            <a:off x="164592" y="609600"/>
            <a:ext cx="8708571" cy="523220"/>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So, in a cross-section of the gut as shown here, the inner circular layer  of smooth muscle shows a longitudinal view of the smooth muscle cells, while the outer longitudinal layer shows smooth muscle cells cut in cross section. </a:t>
            </a:r>
            <a:endParaRPr lang="en-US" sz="1100" dirty="0">
              <a:solidFill>
                <a:schemeClr val="accent3">
                  <a:lumMod val="50000"/>
                </a:schemeClr>
              </a:solidFill>
              <a:latin typeface="Tempus Sans ITC" pitchFamily="82" charset="0"/>
            </a:endParaRPr>
          </a:p>
        </p:txBody>
      </p:sp>
    </p:spTree>
    <p:extLst>
      <p:ext uri="{BB962C8B-B14F-4D97-AF65-F5344CB8AC3E}">
        <p14:creationId xmlns:p14="http://schemas.microsoft.com/office/powerpoint/2010/main" val="525230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6015" y="2967856"/>
            <a:ext cx="6760189" cy="387748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0973"/>
            <a:ext cx="3425893" cy="1835036"/>
          </a:xfrm>
          <a:prstGeom prst="rect">
            <a:avLst/>
          </a:prstGeom>
        </p:spPr>
      </p:pic>
      <p:sp>
        <p:nvSpPr>
          <p:cNvPr id="6" name="Rectangle 5"/>
          <p:cNvSpPr/>
          <p:nvPr/>
        </p:nvSpPr>
        <p:spPr>
          <a:xfrm>
            <a:off x="501596" y="24825"/>
            <a:ext cx="8140883"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000000"/>
                </a:solidFill>
                <a:latin typeface="+mn-lt"/>
              </a:rPr>
              <a:t>BASIC STRUCTURE OF THE GASTROINTESTINAL TRACT</a:t>
            </a:r>
          </a:p>
        </p:txBody>
      </p:sp>
      <p:sp>
        <p:nvSpPr>
          <p:cNvPr id="9" name="Rectangle 8"/>
          <p:cNvSpPr/>
          <p:nvPr/>
        </p:nvSpPr>
        <p:spPr>
          <a:xfrm>
            <a:off x="1706791" y="3092068"/>
            <a:ext cx="268740" cy="149184"/>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9" idx="1"/>
          </p:cNvCxnSpPr>
          <p:nvPr/>
        </p:nvCxnSpPr>
        <p:spPr>
          <a:xfrm>
            <a:off x="1706791" y="3166660"/>
            <a:ext cx="616174" cy="11767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949986" y="2930488"/>
            <a:ext cx="3316077" cy="1652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272506" y="3615741"/>
            <a:ext cx="2349624" cy="369332"/>
          </a:xfrm>
          <a:prstGeom prst="rect">
            <a:avLst/>
          </a:prstGeom>
          <a:noFill/>
        </p:spPr>
        <p:txBody>
          <a:bodyPr wrap="square" rtlCol="0">
            <a:spAutoFit/>
          </a:bodyPr>
          <a:lstStyle/>
          <a:p>
            <a:r>
              <a:rPr lang="en-US" dirty="0"/>
              <a:t>Inner circular layer</a:t>
            </a:r>
          </a:p>
        </p:txBody>
      </p:sp>
      <p:sp>
        <p:nvSpPr>
          <p:cNvPr id="26" name="TextBox 25"/>
          <p:cNvSpPr txBox="1"/>
          <p:nvPr/>
        </p:nvSpPr>
        <p:spPr>
          <a:xfrm>
            <a:off x="3902767" y="5410200"/>
            <a:ext cx="2726591" cy="369332"/>
          </a:xfrm>
          <a:prstGeom prst="rect">
            <a:avLst/>
          </a:prstGeom>
          <a:noFill/>
        </p:spPr>
        <p:txBody>
          <a:bodyPr wrap="square" rtlCol="0">
            <a:spAutoFit/>
          </a:bodyPr>
          <a:lstStyle/>
          <a:p>
            <a:r>
              <a:rPr lang="en-US" dirty="0"/>
              <a:t>Outer longitudinal layer</a:t>
            </a:r>
          </a:p>
        </p:txBody>
      </p:sp>
      <p:sp>
        <p:nvSpPr>
          <p:cNvPr id="28" name="TextBox 4"/>
          <p:cNvSpPr txBox="1">
            <a:spLocks noChangeArrowheads="1"/>
          </p:cNvSpPr>
          <p:nvPr/>
        </p:nvSpPr>
        <p:spPr bwMode="auto">
          <a:xfrm>
            <a:off x="130623" y="548045"/>
            <a:ext cx="8708571" cy="523220"/>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And, in our intestine cut longitudinally, the inner circular layer is cut in cross section, and the outer longitudinal layer is cut longitudinally.</a:t>
            </a:r>
            <a:endParaRPr lang="en-US" sz="1100" dirty="0">
              <a:solidFill>
                <a:schemeClr val="accent3">
                  <a:lumMod val="50000"/>
                </a:schemeClr>
              </a:solidFill>
              <a:latin typeface="Tempus Sans ITC" pitchFamily="82" charset="0"/>
            </a:endParaRPr>
          </a:p>
        </p:txBody>
      </p:sp>
      <p:cxnSp>
        <p:nvCxnSpPr>
          <p:cNvPr id="15" name="Straight Arrow Connector 14"/>
          <p:cNvCxnSpPr/>
          <p:nvPr/>
        </p:nvCxnSpPr>
        <p:spPr>
          <a:xfrm>
            <a:off x="609600" y="1770973"/>
            <a:ext cx="1905000" cy="0"/>
          </a:xfrm>
          <a:prstGeom prst="straightConnector1">
            <a:avLst/>
          </a:prstGeom>
          <a:ln w="57150">
            <a:solidFill>
              <a:srgbClr val="B05408"/>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91860" y="1430823"/>
            <a:ext cx="1842171" cy="307777"/>
          </a:xfrm>
          <a:prstGeom prst="rect">
            <a:avLst/>
          </a:prstGeom>
          <a:noFill/>
        </p:spPr>
        <p:txBody>
          <a:bodyPr wrap="none" rtlCol="0">
            <a:spAutoFit/>
          </a:bodyPr>
          <a:lstStyle/>
          <a:p>
            <a:r>
              <a:rPr lang="en-US" sz="1400" b="1" dirty="0">
                <a:solidFill>
                  <a:srgbClr val="C45D08"/>
                </a:solidFill>
              </a:rPr>
              <a:t>Food goes this way</a:t>
            </a:r>
          </a:p>
        </p:txBody>
      </p:sp>
      <p:sp>
        <p:nvSpPr>
          <p:cNvPr id="20" name="TextBox 4"/>
          <p:cNvSpPr txBox="1">
            <a:spLocks noChangeArrowheads="1"/>
          </p:cNvSpPr>
          <p:nvPr/>
        </p:nvSpPr>
        <p:spPr bwMode="auto">
          <a:xfrm>
            <a:off x="2799996" y="875139"/>
            <a:ext cx="5842483" cy="738664"/>
          </a:xfrm>
          <a:prstGeom prst="rect">
            <a:avLst/>
          </a:prstGeom>
          <a:noFill/>
          <a:ln w="9525">
            <a:noFill/>
            <a:miter lim="800000"/>
            <a:headEnd/>
            <a:tailEnd/>
          </a:ln>
        </p:spPr>
        <p:txBody>
          <a:bodyPr wrap="square">
            <a:spAutoFit/>
          </a:bodyPr>
          <a:lstStyle/>
          <a:p>
            <a:r>
              <a:rPr lang="en-US" sz="1400" b="1" dirty="0">
                <a:solidFill>
                  <a:srgbClr val="7030A0"/>
                </a:solidFill>
                <a:latin typeface="Tempus Sans ITC" pitchFamily="82" charset="0"/>
                <a:cs typeface="Times New Roman" pitchFamily="18" charset="0"/>
              </a:rPr>
              <a:t>So, now you know how to tell whether a specimen of the GI system is a longitudinal section or a cross section of a gut tube.   Bet that was worth a year’s tuition. </a:t>
            </a:r>
            <a:endParaRPr lang="en-US" sz="1100" dirty="0">
              <a:solidFill>
                <a:srgbClr val="7030A0"/>
              </a:solidFill>
              <a:latin typeface="Tempus Sans ITC" pitchFamily="82" charset="0"/>
            </a:endParaRPr>
          </a:p>
        </p:txBody>
      </p:sp>
      <p:pic>
        <p:nvPicPr>
          <p:cNvPr id="9220" name="Picture 4" descr="http://www.1888pressrelease.com/imagespr/imgs/136767/usb_thu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619" y="1484531"/>
            <a:ext cx="2951585" cy="195679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183828" y="1980605"/>
            <a:ext cx="1643431" cy="954107"/>
          </a:xfrm>
          <a:prstGeom prst="rect">
            <a:avLst/>
          </a:prstGeom>
          <a:noFill/>
        </p:spPr>
        <p:txBody>
          <a:bodyPr wrap="square" rtlCol="0">
            <a:spAutoFit/>
          </a:bodyPr>
          <a:lstStyle/>
          <a:p>
            <a:r>
              <a:rPr lang="en-US" sz="800" b="1" dirty="0"/>
              <a:t>Rule of thumb…</a:t>
            </a:r>
          </a:p>
          <a:p>
            <a:r>
              <a:rPr lang="en-US" sz="800" b="1" dirty="0"/>
              <a:t>The orientation of the section taken from the gut is the same as the orientation of the outer longitudinal layer of the </a:t>
            </a:r>
            <a:r>
              <a:rPr lang="en-US" sz="800" b="1" dirty="0" err="1"/>
              <a:t>muscularis</a:t>
            </a:r>
            <a:r>
              <a:rPr lang="en-US" sz="800" b="1" dirty="0"/>
              <a:t> </a:t>
            </a:r>
            <a:r>
              <a:rPr lang="en-US" sz="800" b="1" dirty="0" err="1"/>
              <a:t>externa</a:t>
            </a:r>
            <a:r>
              <a:rPr lang="en-US" sz="800" b="1" dirty="0"/>
              <a:t> in that section.</a:t>
            </a:r>
          </a:p>
        </p:txBody>
      </p:sp>
    </p:spTree>
    <p:extLst>
      <p:ext uri="{BB962C8B-B14F-4D97-AF65-F5344CB8AC3E}">
        <p14:creationId xmlns:p14="http://schemas.microsoft.com/office/powerpoint/2010/main" val="2024846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576" y="1600200"/>
            <a:ext cx="5922024" cy="35983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63822"/>
            <a:ext cx="2847975" cy="1885950"/>
          </a:xfrm>
          <a:prstGeom prst="rect">
            <a:avLst/>
          </a:prstGeom>
        </p:spPr>
      </p:pic>
      <p:sp>
        <p:nvSpPr>
          <p:cNvPr id="11268" name="TextBox 3"/>
          <p:cNvSpPr txBox="1">
            <a:spLocks noChangeArrowheads="1"/>
          </p:cNvSpPr>
          <p:nvPr/>
        </p:nvSpPr>
        <p:spPr bwMode="auto">
          <a:xfrm>
            <a:off x="0" y="53340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000000"/>
                </a:solidFill>
              </a:rPr>
              <a:t>And, finally, the outer layer is either an </a:t>
            </a:r>
            <a:r>
              <a:rPr lang="en-US" sz="1600" b="1" dirty="0">
                <a:solidFill>
                  <a:srgbClr val="B05408"/>
                </a:solidFill>
              </a:rPr>
              <a:t>adventitia </a:t>
            </a:r>
            <a:r>
              <a:rPr lang="en-US" sz="1600" b="1" dirty="0">
                <a:solidFill>
                  <a:srgbClr val="000000"/>
                </a:solidFill>
              </a:rPr>
              <a:t>or </a:t>
            </a:r>
            <a:r>
              <a:rPr lang="en-US" sz="1600" b="1" dirty="0">
                <a:solidFill>
                  <a:srgbClr val="B05408"/>
                </a:solidFill>
              </a:rPr>
              <a:t>serosa</a:t>
            </a:r>
            <a:r>
              <a:rPr lang="en-US" sz="1600" b="1" dirty="0">
                <a:solidFill>
                  <a:srgbClr val="000000"/>
                </a:solidFill>
              </a:rPr>
              <a:t> depending on whether it includes a </a:t>
            </a:r>
            <a:r>
              <a:rPr lang="en-US" sz="1600" b="1" dirty="0" err="1">
                <a:solidFill>
                  <a:srgbClr val="000000"/>
                </a:solidFill>
              </a:rPr>
              <a:t>mesothelial</a:t>
            </a:r>
            <a:r>
              <a:rPr lang="en-US" sz="1600" b="1" dirty="0">
                <a:solidFill>
                  <a:srgbClr val="000000"/>
                </a:solidFill>
              </a:rPr>
              <a:t> layer. </a:t>
            </a:r>
          </a:p>
          <a:p>
            <a:pPr eaLnBrk="1" hangingPunct="1"/>
            <a:r>
              <a:rPr lang="en-US" sz="1600" b="1" dirty="0">
                <a:solidFill>
                  <a:srgbClr val="000000"/>
                </a:solidFill>
              </a:rPr>
              <a:t>--adventitia is just connective tissue</a:t>
            </a:r>
          </a:p>
          <a:p>
            <a:pPr eaLnBrk="1" hangingPunct="1"/>
            <a:r>
              <a:rPr lang="en-US" sz="1600" b="1" dirty="0">
                <a:solidFill>
                  <a:srgbClr val="000000"/>
                </a:solidFill>
              </a:rPr>
              <a:t>--serosa is connective tissue covered by mesothelium</a:t>
            </a:r>
          </a:p>
        </p:txBody>
      </p:sp>
      <p:sp>
        <p:nvSpPr>
          <p:cNvPr id="6" name="Rectangle 5"/>
          <p:cNvSpPr/>
          <p:nvPr/>
        </p:nvSpPr>
        <p:spPr>
          <a:xfrm>
            <a:off x="501596" y="24825"/>
            <a:ext cx="8140883"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000000"/>
                </a:solidFill>
                <a:latin typeface="+mn-lt"/>
              </a:rPr>
              <a:t>BASIC STRUCTURE OF THE GASTROINTESTINAL TRACT</a:t>
            </a:r>
          </a:p>
        </p:txBody>
      </p:sp>
      <p:sp>
        <p:nvSpPr>
          <p:cNvPr id="9" name="Rectangle 8"/>
          <p:cNvSpPr/>
          <p:nvPr/>
        </p:nvSpPr>
        <p:spPr>
          <a:xfrm>
            <a:off x="1289617" y="3300138"/>
            <a:ext cx="268740" cy="149184"/>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289617" y="3449772"/>
            <a:ext cx="1781795" cy="14394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523471" y="1610618"/>
            <a:ext cx="1547941" cy="1727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071412" y="1600200"/>
            <a:ext cx="2349624" cy="369332"/>
          </a:xfrm>
          <a:prstGeom prst="rect">
            <a:avLst/>
          </a:prstGeom>
          <a:noFill/>
        </p:spPr>
        <p:txBody>
          <a:bodyPr wrap="square" rtlCol="0">
            <a:spAutoFit/>
          </a:bodyPr>
          <a:lstStyle/>
          <a:p>
            <a:r>
              <a:rPr lang="en-US" dirty="0">
                <a:solidFill>
                  <a:srgbClr val="002060"/>
                </a:solidFill>
              </a:rPr>
              <a:t>Inner circular layer</a:t>
            </a:r>
          </a:p>
        </p:txBody>
      </p:sp>
      <p:sp>
        <p:nvSpPr>
          <p:cNvPr id="26" name="TextBox 25"/>
          <p:cNvSpPr txBox="1"/>
          <p:nvPr/>
        </p:nvSpPr>
        <p:spPr>
          <a:xfrm>
            <a:off x="6485954" y="2770180"/>
            <a:ext cx="2011743" cy="646331"/>
          </a:xfrm>
          <a:prstGeom prst="rect">
            <a:avLst/>
          </a:prstGeom>
          <a:noFill/>
        </p:spPr>
        <p:txBody>
          <a:bodyPr wrap="square" rtlCol="0">
            <a:spAutoFit/>
          </a:bodyPr>
          <a:lstStyle/>
          <a:p>
            <a:r>
              <a:rPr lang="en-US" dirty="0">
                <a:solidFill>
                  <a:srgbClr val="002060"/>
                </a:solidFill>
              </a:rPr>
              <a:t>Outer longitudinal layer</a:t>
            </a:r>
          </a:p>
        </p:txBody>
      </p:sp>
      <p:sp>
        <p:nvSpPr>
          <p:cNvPr id="29" name="TextBox 4"/>
          <p:cNvSpPr txBox="1">
            <a:spLocks noChangeArrowheads="1"/>
          </p:cNvSpPr>
          <p:nvPr/>
        </p:nvSpPr>
        <p:spPr bwMode="auto">
          <a:xfrm>
            <a:off x="5683303" y="914400"/>
            <a:ext cx="2959176" cy="523220"/>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Don’t make it more complicated than it is; it’s really that easy.</a:t>
            </a:r>
            <a:endParaRPr lang="en-US" sz="1100" dirty="0">
              <a:solidFill>
                <a:schemeClr val="accent3">
                  <a:lumMod val="50000"/>
                </a:schemeClr>
              </a:solidFill>
              <a:latin typeface="Tempus Sans ITC" pitchFamily="82" charset="0"/>
            </a:endParaRPr>
          </a:p>
        </p:txBody>
      </p:sp>
      <p:cxnSp>
        <p:nvCxnSpPr>
          <p:cNvPr id="18" name="Straight Arrow Connector 17"/>
          <p:cNvCxnSpPr/>
          <p:nvPr/>
        </p:nvCxnSpPr>
        <p:spPr>
          <a:xfrm flipV="1">
            <a:off x="4174378" y="4878173"/>
            <a:ext cx="0" cy="58647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739471" y="4799217"/>
            <a:ext cx="0" cy="58647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775092" y="4812070"/>
            <a:ext cx="0" cy="58647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ight Brace 22"/>
          <p:cNvSpPr/>
          <p:nvPr/>
        </p:nvSpPr>
        <p:spPr>
          <a:xfrm>
            <a:off x="8064120" y="4338172"/>
            <a:ext cx="118432" cy="400281"/>
          </a:xfrm>
          <a:prstGeom prst="righ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27" name="TextBox 3"/>
          <p:cNvSpPr txBox="1">
            <a:spLocks noChangeArrowheads="1"/>
          </p:cNvSpPr>
          <p:nvPr/>
        </p:nvSpPr>
        <p:spPr bwMode="auto">
          <a:xfrm>
            <a:off x="144039" y="5633278"/>
            <a:ext cx="662940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000000"/>
                </a:solidFill>
              </a:rPr>
              <a:t>Here, the outer layer of this portion of the gut tube (red bracket) is covered by a simple squamous mesothelium (black arrows), so it is a serosa.  This portion of the intestine is suspended from the dorsal body wall by a mesentery.</a:t>
            </a: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5452" y="3999224"/>
            <a:ext cx="1563587" cy="1627570"/>
          </a:xfrm>
          <a:prstGeom prst="rect">
            <a:avLst/>
          </a:prstGeom>
        </p:spPr>
      </p:pic>
    </p:spTree>
    <p:extLst>
      <p:ext uri="{BB962C8B-B14F-4D97-AF65-F5344CB8AC3E}">
        <p14:creationId xmlns:p14="http://schemas.microsoft.com/office/powerpoint/2010/main" val="1769920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2438400" y="2302525"/>
            <a:ext cx="5703441"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ilium showing the serosa – SL11</a:t>
            </a:r>
            <a:endParaRPr lang="en-US" dirty="0">
              <a:latin typeface="Calibri" pitchFamily="34" charset="0"/>
            </a:endParaRPr>
          </a:p>
        </p:txBody>
      </p:sp>
      <p:sp>
        <p:nvSpPr>
          <p:cNvPr id="64514" name="TextBox 4"/>
          <p:cNvSpPr txBox="1">
            <a:spLocks noChangeArrowheads="1"/>
          </p:cNvSpPr>
          <p:nvPr/>
        </p:nvSpPr>
        <p:spPr bwMode="auto">
          <a:xfrm>
            <a:off x="728527" y="5640292"/>
            <a:ext cx="7696200" cy="95410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011</a:t>
            </a:r>
            <a:endParaRPr lang="en-US" u="sng" dirty="0"/>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serosa</a:t>
            </a:r>
          </a:p>
        </p:txBody>
      </p:sp>
      <p:sp>
        <p:nvSpPr>
          <p:cNvPr id="5" name="Rectangle 4"/>
          <p:cNvSpPr/>
          <p:nvPr/>
        </p:nvSpPr>
        <p:spPr>
          <a:xfrm>
            <a:off x="501596" y="24825"/>
            <a:ext cx="8140883"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000000"/>
                </a:solidFill>
                <a:latin typeface="+mn-lt"/>
              </a:rPr>
              <a:t>BASIC STRUCTURE OF THE GASTROINTESTINAL TRACT</a:t>
            </a:r>
          </a:p>
        </p:txBody>
      </p:sp>
    </p:spTree>
    <p:extLst>
      <p:ext uri="{BB962C8B-B14F-4D97-AF65-F5344CB8AC3E}">
        <p14:creationId xmlns:p14="http://schemas.microsoft.com/office/powerpoint/2010/main" val="987078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40" y="600075"/>
            <a:ext cx="4791075" cy="2676525"/>
          </a:xfrm>
          <a:prstGeom prst="rect">
            <a:avLst/>
          </a:prstGeom>
        </p:spPr>
      </p:pic>
      <p:sp>
        <p:nvSpPr>
          <p:cNvPr id="2062" name="TextBox 2061"/>
          <p:cNvSpPr txBox="1"/>
          <p:nvPr/>
        </p:nvSpPr>
        <p:spPr>
          <a:xfrm>
            <a:off x="6747679" y="4105429"/>
            <a:ext cx="655898" cy="276999"/>
          </a:xfrm>
          <a:prstGeom prst="rect">
            <a:avLst/>
          </a:prstGeom>
          <a:noFill/>
        </p:spPr>
        <p:txBody>
          <a:bodyPr wrap="square" rtlCol="0">
            <a:spAutoFit/>
          </a:bodyPr>
          <a:lstStyle/>
          <a:p>
            <a:r>
              <a:rPr lang="en-US" sz="1200" b="1" dirty="0">
                <a:solidFill>
                  <a:schemeClr val="bg1"/>
                </a:solidFill>
              </a:rPr>
              <a:t>lumen</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600684"/>
            <a:ext cx="3151628" cy="2037160"/>
          </a:xfrm>
          <a:prstGeom prst="rect">
            <a:avLst/>
          </a:prstGeom>
        </p:spPr>
      </p:pic>
      <p:sp>
        <p:nvSpPr>
          <p:cNvPr id="39" name="TextBox 38"/>
          <p:cNvSpPr txBox="1"/>
          <p:nvPr/>
        </p:nvSpPr>
        <p:spPr>
          <a:xfrm>
            <a:off x="163040" y="3657600"/>
            <a:ext cx="3390093" cy="2031325"/>
          </a:xfrm>
          <a:prstGeom prst="rect">
            <a:avLst/>
          </a:prstGeom>
          <a:noFill/>
        </p:spPr>
        <p:txBody>
          <a:bodyPr wrap="square" rtlCol="0">
            <a:spAutoFit/>
          </a:bodyPr>
          <a:lstStyle/>
          <a:p>
            <a:r>
              <a:rPr lang="en-US" sz="1400" b="1" dirty="0">
                <a:solidFill>
                  <a:srgbClr val="000000"/>
                </a:solidFill>
              </a:rPr>
              <a:t>The esophagus and other parts of the gut tube we will mention later are not suspended by dorsal mesentery, but are embedded with the dorsal body wall.  Therefore, these regions of the gut tube are not covered by a mesothelium on their outer surface, so their outer surface is an </a:t>
            </a:r>
            <a:r>
              <a:rPr lang="en-US" sz="1400" b="1" dirty="0">
                <a:solidFill>
                  <a:srgbClr val="9C4A06"/>
                </a:solidFill>
              </a:rPr>
              <a:t>adventitia</a:t>
            </a:r>
            <a:r>
              <a:rPr lang="en-US" sz="1400" b="1" dirty="0">
                <a:solidFill>
                  <a:srgbClr val="000000"/>
                </a:solidFill>
              </a:rPr>
              <a:t> (red bracket).    </a:t>
            </a:r>
          </a:p>
        </p:txBody>
      </p:sp>
      <p:sp>
        <p:nvSpPr>
          <p:cNvPr id="40" name="Rectangle 39"/>
          <p:cNvSpPr/>
          <p:nvPr/>
        </p:nvSpPr>
        <p:spPr>
          <a:xfrm>
            <a:off x="2348662" y="1300193"/>
            <a:ext cx="927606" cy="638143"/>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H="1">
            <a:off x="3276269" y="600075"/>
            <a:ext cx="2438731" cy="700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3232002" y="1938336"/>
            <a:ext cx="2482998" cy="5762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25978" y="1359095"/>
            <a:ext cx="772973" cy="215444"/>
          </a:xfrm>
          <a:prstGeom prst="rect">
            <a:avLst/>
          </a:prstGeom>
          <a:noFill/>
        </p:spPr>
        <p:txBody>
          <a:bodyPr wrap="square" rtlCol="0">
            <a:spAutoFit/>
          </a:bodyPr>
          <a:lstStyle/>
          <a:p>
            <a:r>
              <a:rPr lang="en-US" sz="800" dirty="0"/>
              <a:t>esophagus</a:t>
            </a:r>
          </a:p>
        </p:txBody>
      </p:sp>
      <p:sp>
        <p:nvSpPr>
          <p:cNvPr id="13" name="Rectangle 12"/>
          <p:cNvSpPr/>
          <p:nvPr/>
        </p:nvSpPr>
        <p:spPr>
          <a:xfrm>
            <a:off x="501596" y="24825"/>
            <a:ext cx="8140883"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000000"/>
                </a:solidFill>
                <a:latin typeface="+mn-lt"/>
              </a:rPr>
              <a:t>BASIC STRUCTURE OF THE GASTROINTESTINAL TRACT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7127" y="3433148"/>
            <a:ext cx="4776422" cy="3424852"/>
          </a:xfrm>
          <a:prstGeom prst="rect">
            <a:avLst/>
          </a:prstGeom>
        </p:spPr>
      </p:pic>
      <p:sp>
        <p:nvSpPr>
          <p:cNvPr id="18" name="Rectangle 17"/>
          <p:cNvSpPr/>
          <p:nvPr/>
        </p:nvSpPr>
        <p:spPr>
          <a:xfrm>
            <a:off x="7543800" y="750423"/>
            <a:ext cx="380668" cy="319072"/>
          </a:xfrm>
          <a:prstGeom prst="rect">
            <a:avLst/>
          </a:prstGeom>
          <a:noFill/>
          <a:ln w="381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H="1">
            <a:off x="4191000" y="750423"/>
            <a:ext cx="3353454" cy="268272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7902501" y="764194"/>
            <a:ext cx="711048" cy="266895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021045" y="6019800"/>
            <a:ext cx="2989831" cy="646331"/>
          </a:xfrm>
          <a:prstGeom prst="rect">
            <a:avLst/>
          </a:prstGeom>
          <a:noFill/>
        </p:spPr>
        <p:txBody>
          <a:bodyPr wrap="square" rtlCol="0">
            <a:spAutoFit/>
          </a:bodyPr>
          <a:lstStyle/>
          <a:p>
            <a:r>
              <a:rPr lang="en-US" dirty="0">
                <a:solidFill>
                  <a:srgbClr val="000000"/>
                </a:solidFill>
              </a:rPr>
              <a:t>Outer longitudinal layer (yep, skeletal muscle here)</a:t>
            </a:r>
          </a:p>
        </p:txBody>
      </p:sp>
      <p:sp>
        <p:nvSpPr>
          <p:cNvPr id="25" name="Right Brace 24"/>
          <p:cNvSpPr/>
          <p:nvPr/>
        </p:nvSpPr>
        <p:spPr>
          <a:xfrm>
            <a:off x="7010876" y="5029200"/>
            <a:ext cx="279938" cy="914400"/>
          </a:xfrm>
          <a:prstGeom prst="righ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1225227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4"/>
          <p:cNvSpPr txBox="1">
            <a:spLocks noChangeArrowheads="1"/>
          </p:cNvSpPr>
          <p:nvPr/>
        </p:nvSpPr>
        <p:spPr bwMode="auto">
          <a:xfrm>
            <a:off x="114326" y="685800"/>
            <a:ext cx="8915400" cy="830997"/>
          </a:xfrm>
          <a:prstGeom prst="rect">
            <a:avLst/>
          </a:prstGeom>
          <a:noFill/>
          <a:ln w="9525">
            <a:noFill/>
            <a:miter lim="800000"/>
            <a:headEnd/>
            <a:tailEnd/>
          </a:ln>
        </p:spPr>
        <p:txBody>
          <a:bodyPr wrap="square">
            <a:spAutoFit/>
          </a:bodyPr>
          <a:lstStyle/>
          <a:p>
            <a:r>
              <a:rPr lang="en-US" sz="2400" b="1" dirty="0">
                <a:solidFill>
                  <a:srgbClr val="DEA810"/>
                </a:solidFill>
                <a:latin typeface="Times New Roman" pitchFamily="18" charset="0"/>
                <a:cs typeface="Times New Roman" pitchFamily="18" charset="0"/>
              </a:rPr>
              <a:t>In order to understand the gastrointestinal system, we need to briefly review embryology.</a:t>
            </a:r>
            <a:endParaRPr lang="en-US" dirty="0">
              <a:solidFill>
                <a:srgbClr val="DEA810"/>
              </a:solidFill>
              <a:latin typeface="Calibri" pitchFamily="34" charset="0"/>
            </a:endParaRPr>
          </a:p>
        </p:txBody>
      </p:sp>
      <p:sp>
        <p:nvSpPr>
          <p:cNvPr id="9" name="Rectangle 8"/>
          <p:cNvSpPr/>
          <p:nvPr/>
        </p:nvSpPr>
        <p:spPr>
          <a:xfrm>
            <a:off x="32161" y="76200"/>
            <a:ext cx="907973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ORGANIZATION OF THE GASTROINTESTINAL SYSTEM</a:t>
            </a:r>
          </a:p>
        </p:txBody>
      </p:sp>
      <p:pic>
        <p:nvPicPr>
          <p:cNvPr id="2050" name="Picture 2" descr="http://www.bilerico.com/2009/08/baby-cry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6206" y="1187142"/>
            <a:ext cx="1005189" cy="10051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2161" y="1600979"/>
            <a:ext cx="9115697" cy="5257021"/>
            <a:chOff x="32161" y="1600979"/>
            <a:chExt cx="9115697" cy="5257021"/>
          </a:xfrm>
        </p:grpSpPr>
        <p:pic>
          <p:nvPicPr>
            <p:cNvPr id="10" name="Picture 2" descr="langman's 10-1"/>
            <p:cNvPicPr>
              <a:picLocks noChangeAspect="1" noChangeArrowheads="1"/>
            </p:cNvPicPr>
            <p:nvPr/>
          </p:nvPicPr>
          <p:blipFill>
            <a:blip r:embed="rId4" cstate="print"/>
            <a:srcRect/>
            <a:stretch>
              <a:fillRect/>
            </a:stretch>
          </p:blipFill>
          <p:spPr bwMode="auto">
            <a:xfrm>
              <a:off x="32161" y="2286000"/>
              <a:ext cx="5212346" cy="2409058"/>
            </a:xfrm>
            <a:prstGeom prst="rect">
              <a:avLst/>
            </a:prstGeom>
            <a:noFill/>
          </p:spPr>
        </p:pic>
        <p:pic>
          <p:nvPicPr>
            <p:cNvPr id="11" name="Picture 3" descr="langman's 10-2ABC"/>
            <p:cNvPicPr>
              <a:picLocks noChangeAspect="1" noChangeArrowheads="1"/>
            </p:cNvPicPr>
            <p:nvPr/>
          </p:nvPicPr>
          <p:blipFill>
            <a:blip r:embed="rId5" cstate="print"/>
            <a:srcRect/>
            <a:stretch>
              <a:fillRect/>
            </a:stretch>
          </p:blipFill>
          <p:spPr bwMode="auto">
            <a:xfrm>
              <a:off x="4235496" y="4571999"/>
              <a:ext cx="4912362" cy="2286001"/>
            </a:xfrm>
            <a:prstGeom prst="rect">
              <a:avLst/>
            </a:prstGeom>
            <a:noFill/>
          </p:spPr>
        </p:pic>
        <p:sp>
          <p:nvSpPr>
            <p:cNvPr id="2" name="Rectangle 1"/>
            <p:cNvSpPr/>
            <p:nvPr/>
          </p:nvSpPr>
          <p:spPr>
            <a:xfrm>
              <a:off x="4114800" y="3490529"/>
              <a:ext cx="990600" cy="594929"/>
            </a:xfrm>
            <a:prstGeom prst="rect">
              <a:avLst/>
            </a:prstGeom>
            <a:noFill/>
            <a:ln w="57150">
              <a:solidFill>
                <a:srgbClr val="A27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278801" y="6172201"/>
              <a:ext cx="700086" cy="457200"/>
            </a:xfrm>
            <a:prstGeom prst="rect">
              <a:avLst/>
            </a:prstGeom>
            <a:noFill/>
            <a:ln w="57150">
              <a:solidFill>
                <a:srgbClr val="A27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752600" y="4100129"/>
              <a:ext cx="885734" cy="442529"/>
            </a:xfrm>
            <a:prstGeom prst="rect">
              <a:avLst/>
            </a:prstGeom>
            <a:noFill/>
            <a:ln w="57150">
              <a:solidFill>
                <a:srgbClr val="A27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4"/>
            <p:cNvSpPr txBox="1">
              <a:spLocks noChangeArrowheads="1"/>
            </p:cNvSpPr>
            <p:nvPr/>
          </p:nvSpPr>
          <p:spPr bwMode="auto">
            <a:xfrm>
              <a:off x="5360042" y="1600979"/>
              <a:ext cx="3669684" cy="2554545"/>
            </a:xfrm>
            <a:prstGeom prst="rect">
              <a:avLst/>
            </a:prstGeom>
            <a:noFill/>
            <a:ln w="9525">
              <a:noFill/>
              <a:miter lim="800000"/>
              <a:headEnd/>
              <a:tailEnd/>
            </a:ln>
          </p:spPr>
          <p:txBody>
            <a:bodyPr wrap="square">
              <a:spAutoFit/>
            </a:bodyPr>
            <a:lstStyle/>
            <a:p>
              <a:r>
                <a:rPr lang="en-US" sz="2000" b="1" dirty="0">
                  <a:solidFill>
                    <a:srgbClr val="A27B00"/>
                  </a:solidFill>
                  <a:latin typeface="Times New Roman" pitchFamily="18" charset="0"/>
                  <a:cs typeface="Times New Roman" pitchFamily="18" charset="0"/>
                </a:rPr>
                <a:t>Fortunately, we don’t have to think too hard here.  The only tissues we have to worry about here are the intraembryonic endoderm (black arrows), the splanchnic mesoderm, and the intraembryonic coelom (and maybe the dorsal mesentery).    </a:t>
              </a:r>
              <a:endParaRPr lang="en-US" sz="1600" dirty="0">
                <a:solidFill>
                  <a:srgbClr val="A27B00"/>
                </a:solidFill>
                <a:latin typeface="Calibri" pitchFamily="34" charset="0"/>
              </a:endParaRPr>
            </a:p>
          </p:txBody>
        </p:sp>
        <p:sp>
          <p:nvSpPr>
            <p:cNvPr id="17" name="Rectangle 16"/>
            <p:cNvSpPr/>
            <p:nvPr/>
          </p:nvSpPr>
          <p:spPr>
            <a:xfrm>
              <a:off x="8458201" y="6200174"/>
              <a:ext cx="653690" cy="457200"/>
            </a:xfrm>
            <a:prstGeom prst="rect">
              <a:avLst/>
            </a:prstGeom>
            <a:noFill/>
            <a:ln w="57150">
              <a:solidFill>
                <a:srgbClr val="A27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4"/>
            <p:cNvSpPr txBox="1">
              <a:spLocks noChangeArrowheads="1"/>
            </p:cNvSpPr>
            <p:nvPr/>
          </p:nvSpPr>
          <p:spPr bwMode="auto">
            <a:xfrm>
              <a:off x="140914" y="4745503"/>
              <a:ext cx="3941091" cy="1938992"/>
            </a:xfrm>
            <a:prstGeom prst="rect">
              <a:avLst/>
            </a:prstGeom>
            <a:noFill/>
            <a:ln w="9525">
              <a:noFill/>
              <a:miter lim="800000"/>
              <a:headEnd/>
              <a:tailEnd/>
            </a:ln>
          </p:spPr>
          <p:txBody>
            <a:bodyPr wrap="square">
              <a:spAutoFit/>
            </a:bodyPr>
            <a:lstStyle/>
            <a:p>
              <a:r>
                <a:rPr lang="en-US" sz="2000" b="1" dirty="0">
                  <a:solidFill>
                    <a:schemeClr val="accent6">
                      <a:lumMod val="50000"/>
                    </a:schemeClr>
                  </a:solidFill>
                  <a:latin typeface="Tempus Sans ITC" pitchFamily="82" charset="0"/>
                  <a:cs typeface="Times New Roman" pitchFamily="18" charset="0"/>
                </a:rPr>
                <a:t>Give yourself a moment to recall that during embryonic folding, the gut tube forms by “rolling up” of the endoderm and splanchnic mesoderm.   We’ll hit this again in a later embryology lecture. </a:t>
              </a:r>
              <a:endParaRPr lang="en-US" sz="1600" dirty="0">
                <a:solidFill>
                  <a:schemeClr val="accent6">
                    <a:lumMod val="50000"/>
                  </a:schemeClr>
                </a:solidFill>
                <a:latin typeface="Tempus Sans ITC" pitchFamily="82" charset="0"/>
              </a:endParaRPr>
            </a:p>
          </p:txBody>
        </p:sp>
      </p:grpSp>
      <p:cxnSp>
        <p:nvCxnSpPr>
          <p:cNvPr id="5" name="Straight Arrow Connector 4"/>
          <p:cNvCxnSpPr/>
          <p:nvPr/>
        </p:nvCxnSpPr>
        <p:spPr>
          <a:xfrm flipV="1">
            <a:off x="947569" y="3512045"/>
            <a:ext cx="0" cy="39567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199477" y="3490814"/>
            <a:ext cx="0" cy="39567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524000" y="3490529"/>
            <a:ext cx="0" cy="39567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738257" y="3452877"/>
            <a:ext cx="0" cy="39567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1981200" y="2362200"/>
            <a:ext cx="5703441"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esophagus showing the adventitia – SL15A</a:t>
            </a:r>
            <a:endParaRPr lang="en-US" dirty="0">
              <a:latin typeface="Calibri" pitchFamily="34" charset="0"/>
            </a:endParaRPr>
          </a:p>
        </p:txBody>
      </p:sp>
      <p:sp>
        <p:nvSpPr>
          <p:cNvPr id="64514" name="TextBox 4"/>
          <p:cNvSpPr txBox="1">
            <a:spLocks noChangeArrowheads="1"/>
          </p:cNvSpPr>
          <p:nvPr/>
        </p:nvSpPr>
        <p:spPr bwMode="auto">
          <a:xfrm>
            <a:off x="728527" y="5640292"/>
            <a:ext cx="7696200" cy="95410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015A</a:t>
            </a:r>
            <a:r>
              <a:rPr lang="en-US" dirty="0">
                <a:latin typeface="Calibri" pitchFamily="34" charset="0"/>
              </a:rPr>
              <a:t> </a:t>
            </a: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adventitia</a:t>
            </a:r>
          </a:p>
        </p:txBody>
      </p:sp>
      <p:sp>
        <p:nvSpPr>
          <p:cNvPr id="5" name="Rectangle 4"/>
          <p:cNvSpPr/>
          <p:nvPr/>
        </p:nvSpPr>
        <p:spPr>
          <a:xfrm>
            <a:off x="501596" y="24825"/>
            <a:ext cx="8140883"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000000"/>
                </a:solidFill>
                <a:latin typeface="+mn-lt"/>
              </a:rPr>
              <a:t>BASIC STRUCTURE OF THE GASTROINTESTINAL TRACT</a:t>
            </a:r>
          </a:p>
        </p:txBody>
      </p:sp>
    </p:spTree>
    <p:extLst>
      <p:ext uri="{BB962C8B-B14F-4D97-AF65-F5344CB8AC3E}">
        <p14:creationId xmlns:p14="http://schemas.microsoft.com/office/powerpoint/2010/main" val="2615911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1596" y="24825"/>
            <a:ext cx="8140883"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000000"/>
                </a:solidFill>
                <a:latin typeface="+mn-lt"/>
              </a:rPr>
              <a:t>BASIC STRUCTURE OF THE GASTROINTESTINAL TRACT</a:t>
            </a:r>
          </a:p>
        </p:txBody>
      </p:sp>
      <p:sp>
        <p:nvSpPr>
          <p:cNvPr id="6" name="TextBox 4"/>
          <p:cNvSpPr txBox="1">
            <a:spLocks noChangeArrowheads="1"/>
          </p:cNvSpPr>
          <p:nvPr/>
        </p:nvSpPr>
        <p:spPr bwMode="auto">
          <a:xfrm>
            <a:off x="512612" y="4457581"/>
            <a:ext cx="8402787" cy="1815882"/>
          </a:xfrm>
          <a:prstGeom prst="rect">
            <a:avLst/>
          </a:prstGeom>
          <a:noFill/>
          <a:ln w="9525">
            <a:noFill/>
            <a:miter lim="800000"/>
            <a:headEnd/>
            <a:tailEnd/>
          </a:ln>
        </p:spPr>
        <p:txBody>
          <a:bodyPr wrap="square">
            <a:spAutoFit/>
          </a:bodyPr>
          <a:lstStyle/>
          <a:p>
            <a:r>
              <a:rPr lang="en-US" sz="1400" b="1" dirty="0">
                <a:solidFill>
                  <a:srgbClr val="7030A0"/>
                </a:solidFill>
                <a:latin typeface="Tempus Sans ITC" pitchFamily="82" charset="0"/>
                <a:cs typeface="Times New Roman" pitchFamily="18" charset="0"/>
              </a:rPr>
              <a:t>One final note about adventitia / serosa.   In many cases, the mesothelium of a serosa will not be well preserved, or the connective tissue of an adventitia might look pretty smooth like it is covered with epithelium.  I just showed you perfect examples. </a:t>
            </a:r>
          </a:p>
          <a:p>
            <a:endParaRPr lang="en-US" sz="1400" b="1" dirty="0">
              <a:solidFill>
                <a:srgbClr val="7030A0"/>
              </a:solidFill>
              <a:latin typeface="Tempus Sans ITC" pitchFamily="82" charset="0"/>
              <a:cs typeface="Times New Roman" pitchFamily="18" charset="0"/>
            </a:endParaRPr>
          </a:p>
          <a:p>
            <a:r>
              <a:rPr lang="en-US" sz="1400" b="1" dirty="0">
                <a:solidFill>
                  <a:srgbClr val="7030A0"/>
                </a:solidFill>
                <a:latin typeface="Tempus Sans ITC" pitchFamily="82" charset="0"/>
                <a:cs typeface="Times New Roman" pitchFamily="18" charset="0"/>
              </a:rPr>
              <a:t>Don’t get too bent out of shape about this.  It’s really not that critical.  We are pointing out the differences because:</a:t>
            </a:r>
          </a:p>
          <a:p>
            <a:r>
              <a:rPr lang="en-US" sz="1400" b="1" dirty="0">
                <a:solidFill>
                  <a:srgbClr val="7030A0"/>
                </a:solidFill>
                <a:latin typeface="Tempus Sans ITC" pitchFamily="82" charset="0"/>
                <a:cs typeface="Times New Roman" pitchFamily="18" charset="0"/>
              </a:rPr>
              <a:t>--you will hear and read about these terms</a:t>
            </a:r>
          </a:p>
          <a:p>
            <a:r>
              <a:rPr lang="en-US" sz="1400" b="1" dirty="0">
                <a:solidFill>
                  <a:srgbClr val="7030A0"/>
                </a:solidFill>
                <a:latin typeface="Tempus Sans ITC" pitchFamily="82" charset="0"/>
                <a:cs typeface="Times New Roman" pitchFamily="18" charset="0"/>
              </a:rPr>
              <a:t>--it helps understand the gross anatomy and embryology of the GI tract (</a:t>
            </a:r>
            <a:r>
              <a:rPr lang="en-US" sz="1400" b="1" dirty="0" err="1">
                <a:solidFill>
                  <a:srgbClr val="7030A0"/>
                </a:solidFill>
                <a:latin typeface="Tempus Sans ITC" pitchFamily="82" charset="0"/>
                <a:cs typeface="Times New Roman" pitchFamily="18" charset="0"/>
              </a:rPr>
              <a:t>intraperitoneal</a:t>
            </a:r>
            <a:r>
              <a:rPr lang="en-US" sz="1400" b="1" dirty="0">
                <a:solidFill>
                  <a:srgbClr val="7030A0"/>
                </a:solidFill>
                <a:latin typeface="Tempus Sans ITC" pitchFamily="82" charset="0"/>
                <a:cs typeface="Times New Roman" pitchFamily="18" charset="0"/>
              </a:rPr>
              <a:t> vs. retroperitoneal)</a:t>
            </a:r>
            <a:endParaRPr lang="en-US" sz="1100" dirty="0">
              <a:solidFill>
                <a:srgbClr val="7030A0"/>
              </a:solidFill>
              <a:latin typeface="Tempus Sans ITC" pitchFamily="8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838200"/>
            <a:ext cx="4495800" cy="322363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00"/>
            <a:ext cx="4514619" cy="2743200"/>
          </a:xfrm>
          <a:prstGeom prst="rect">
            <a:avLst/>
          </a:prstGeom>
        </p:spPr>
      </p:pic>
    </p:spTree>
    <p:extLst>
      <p:ext uri="{BB962C8B-B14F-4D97-AF65-F5344CB8AC3E}">
        <p14:creationId xmlns:p14="http://schemas.microsoft.com/office/powerpoint/2010/main" val="4035435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832" y="24825"/>
            <a:ext cx="9279784"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700" b="1" dirty="0">
                <a:ln/>
                <a:solidFill>
                  <a:srgbClr val="F67B16"/>
                </a:solidFill>
                <a:latin typeface="+mn-lt"/>
              </a:rPr>
              <a:t>SURFACE MODIFICATIONS OF THE GASTROINTESTINAL TRACT</a:t>
            </a:r>
          </a:p>
        </p:txBody>
      </p:sp>
      <p:sp>
        <p:nvSpPr>
          <p:cNvPr id="6" name="TextBox 4"/>
          <p:cNvSpPr txBox="1">
            <a:spLocks noChangeArrowheads="1"/>
          </p:cNvSpPr>
          <p:nvPr/>
        </p:nvSpPr>
        <p:spPr bwMode="auto">
          <a:xfrm>
            <a:off x="512613" y="5300510"/>
            <a:ext cx="4592788" cy="738664"/>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Organs of the tract that are not involved in digestion or absorption, such as the esophagus, do not require such an elaborate mucosal morphology.</a:t>
            </a:r>
            <a:endParaRPr lang="en-US" sz="1100" dirty="0">
              <a:solidFill>
                <a:schemeClr val="accent3">
                  <a:lumMod val="50000"/>
                </a:schemeClr>
              </a:solidFill>
              <a:latin typeface="Tempus Sans ITC" pitchFamily="82" charset="0"/>
            </a:endParaRPr>
          </a:p>
        </p:txBody>
      </p:sp>
      <p:sp>
        <p:nvSpPr>
          <p:cNvPr id="9" name="TextBox 8"/>
          <p:cNvSpPr txBox="1"/>
          <p:nvPr/>
        </p:nvSpPr>
        <p:spPr>
          <a:xfrm>
            <a:off x="361932" y="533400"/>
            <a:ext cx="8420230" cy="954107"/>
          </a:xfrm>
          <a:prstGeom prst="rect">
            <a:avLst/>
          </a:prstGeom>
          <a:noFill/>
        </p:spPr>
        <p:txBody>
          <a:bodyPr wrap="square" rtlCol="0">
            <a:spAutoFit/>
          </a:bodyPr>
          <a:lstStyle/>
          <a:p>
            <a:r>
              <a:rPr lang="en-US" sz="1400" b="1" dirty="0">
                <a:solidFill>
                  <a:srgbClr val="C45D08"/>
                </a:solidFill>
              </a:rPr>
              <a:t>The primary function of the intestinal tract is to break down organic molecules in the lumen, and to absorb these products of digestion, as well as vitamins, minerals, electrolytes, and water.  A large surface area is necessary to accomplish this task.  The site of these processes is the apical membrane of the epithelial cells of the mucosal surface.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46" y="1631644"/>
            <a:ext cx="5204933" cy="278795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4572746"/>
            <a:ext cx="3352800" cy="2167194"/>
          </a:xfrm>
          <a:prstGeom prst="rect">
            <a:avLst/>
          </a:prstGeom>
        </p:spPr>
      </p:pic>
      <p:sp>
        <p:nvSpPr>
          <p:cNvPr id="12" name="TextBox 11"/>
          <p:cNvSpPr txBox="1"/>
          <p:nvPr/>
        </p:nvSpPr>
        <p:spPr>
          <a:xfrm>
            <a:off x="365604" y="1868411"/>
            <a:ext cx="3523475" cy="1815882"/>
          </a:xfrm>
          <a:prstGeom prst="rect">
            <a:avLst/>
          </a:prstGeom>
          <a:noFill/>
        </p:spPr>
        <p:txBody>
          <a:bodyPr wrap="square" rtlCol="0">
            <a:spAutoFit/>
          </a:bodyPr>
          <a:lstStyle/>
          <a:p>
            <a:r>
              <a:rPr lang="en-US" sz="1400" b="1" dirty="0">
                <a:solidFill>
                  <a:srgbClr val="9C4A06"/>
                </a:solidFill>
              </a:rPr>
              <a:t>Increase in surface area is most elaborate in the small intestine, and occurs at three levels:</a:t>
            </a:r>
          </a:p>
          <a:p>
            <a:endParaRPr lang="en-US" sz="1400" b="1" dirty="0">
              <a:solidFill>
                <a:srgbClr val="9C4A06"/>
              </a:solidFill>
            </a:endParaRPr>
          </a:p>
          <a:p>
            <a:pPr marL="342900" indent="-342900">
              <a:buAutoNum type="arabicPeriod"/>
            </a:pPr>
            <a:r>
              <a:rPr lang="en-US" sz="1400" b="1" dirty="0" err="1">
                <a:solidFill>
                  <a:srgbClr val="9C4A06"/>
                </a:solidFill>
              </a:rPr>
              <a:t>Plica</a:t>
            </a:r>
            <a:r>
              <a:rPr lang="en-US" sz="1400" b="1" dirty="0">
                <a:solidFill>
                  <a:srgbClr val="9C4A06"/>
                </a:solidFill>
              </a:rPr>
              <a:t> </a:t>
            </a:r>
            <a:r>
              <a:rPr lang="en-US" sz="1400" b="1" dirty="0" err="1">
                <a:solidFill>
                  <a:srgbClr val="9C4A06"/>
                </a:solidFill>
              </a:rPr>
              <a:t>circularis</a:t>
            </a:r>
            <a:r>
              <a:rPr lang="en-US" sz="1400" b="1" dirty="0">
                <a:solidFill>
                  <a:srgbClr val="9C4A06"/>
                </a:solidFill>
              </a:rPr>
              <a:t> – gross level</a:t>
            </a:r>
          </a:p>
          <a:p>
            <a:pPr marL="342900" indent="-342900">
              <a:buAutoNum type="arabicPeriod"/>
            </a:pPr>
            <a:r>
              <a:rPr lang="en-US" sz="1400" b="1" dirty="0">
                <a:solidFill>
                  <a:srgbClr val="9C4A06"/>
                </a:solidFill>
              </a:rPr>
              <a:t>Villi – microscopic level</a:t>
            </a:r>
          </a:p>
          <a:p>
            <a:pPr marL="342900" indent="-342900">
              <a:buAutoNum type="arabicPeriod"/>
            </a:pPr>
            <a:r>
              <a:rPr lang="en-US" sz="1400" b="1" dirty="0">
                <a:solidFill>
                  <a:srgbClr val="9C4A06"/>
                </a:solidFill>
              </a:rPr>
              <a:t>Microvilli – cellular level</a:t>
            </a:r>
          </a:p>
          <a:p>
            <a:endParaRPr lang="en-US" sz="1400" b="1" dirty="0">
              <a:solidFill>
                <a:srgbClr val="C45D08"/>
              </a:solidFill>
            </a:endParaRPr>
          </a:p>
        </p:txBody>
      </p:sp>
    </p:spTree>
    <p:extLst>
      <p:ext uri="{BB962C8B-B14F-4D97-AF65-F5344CB8AC3E}">
        <p14:creationId xmlns:p14="http://schemas.microsoft.com/office/powerpoint/2010/main" val="56356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79542" y="-155621"/>
            <a:ext cx="3004389" cy="4411722"/>
          </a:xfrm>
          <a:prstGeom prst="rect">
            <a:avLst/>
          </a:prstGeom>
        </p:spPr>
      </p:pic>
      <p:sp>
        <p:nvSpPr>
          <p:cNvPr id="6" name="TextBox 4"/>
          <p:cNvSpPr txBox="1">
            <a:spLocks noChangeArrowheads="1"/>
          </p:cNvSpPr>
          <p:nvPr/>
        </p:nvSpPr>
        <p:spPr bwMode="auto">
          <a:xfrm>
            <a:off x="5734576" y="2828002"/>
            <a:ext cx="2353022" cy="738664"/>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The small intestine does not stretch like the stomach; so these folds are permanent.</a:t>
            </a:r>
            <a:endParaRPr lang="en-US" sz="1100" dirty="0">
              <a:solidFill>
                <a:schemeClr val="accent3">
                  <a:lumMod val="50000"/>
                </a:schemeClr>
              </a:solidFill>
              <a:latin typeface="Tempus Sans ITC" pitchFamily="82" charset="0"/>
            </a:endParaRPr>
          </a:p>
        </p:txBody>
      </p:sp>
      <p:sp>
        <p:nvSpPr>
          <p:cNvPr id="12" name="TextBox 11"/>
          <p:cNvSpPr txBox="1"/>
          <p:nvPr/>
        </p:nvSpPr>
        <p:spPr>
          <a:xfrm>
            <a:off x="152399" y="548045"/>
            <a:ext cx="3523475" cy="1177245"/>
          </a:xfrm>
          <a:prstGeom prst="rect">
            <a:avLst/>
          </a:prstGeom>
          <a:noFill/>
        </p:spPr>
        <p:txBody>
          <a:bodyPr wrap="square" rtlCol="0">
            <a:spAutoFit/>
          </a:bodyPr>
          <a:lstStyle/>
          <a:p>
            <a:r>
              <a:rPr lang="en-US" sz="1200" b="1" dirty="0">
                <a:solidFill>
                  <a:srgbClr val="9C4A06"/>
                </a:solidFill>
              </a:rPr>
              <a:t>Increase in surface area is most elaborate in the small intestine, and is at three levels:</a:t>
            </a:r>
          </a:p>
          <a:p>
            <a:endParaRPr lang="en-US" sz="1050" b="1" dirty="0">
              <a:solidFill>
                <a:srgbClr val="9C4A06"/>
              </a:solidFill>
            </a:endParaRPr>
          </a:p>
          <a:p>
            <a:pPr marL="342900" indent="-342900">
              <a:buAutoNum type="arabicPeriod"/>
            </a:pPr>
            <a:r>
              <a:rPr lang="en-US" sz="1200" b="1" dirty="0" err="1">
                <a:solidFill>
                  <a:srgbClr val="DEA810"/>
                </a:solidFill>
              </a:rPr>
              <a:t>Plica</a:t>
            </a:r>
            <a:r>
              <a:rPr lang="en-US" sz="1200" b="1" dirty="0">
                <a:solidFill>
                  <a:srgbClr val="DEA810"/>
                </a:solidFill>
              </a:rPr>
              <a:t> </a:t>
            </a:r>
            <a:r>
              <a:rPr lang="en-US" sz="1200" b="1" dirty="0" err="1">
                <a:solidFill>
                  <a:srgbClr val="DEA810"/>
                </a:solidFill>
              </a:rPr>
              <a:t>circularis</a:t>
            </a:r>
            <a:r>
              <a:rPr lang="en-US" sz="1200" b="1" dirty="0">
                <a:solidFill>
                  <a:srgbClr val="DEA810"/>
                </a:solidFill>
              </a:rPr>
              <a:t> – gross level</a:t>
            </a:r>
          </a:p>
          <a:p>
            <a:pPr marL="342900" indent="-342900">
              <a:buAutoNum type="arabicPeriod"/>
            </a:pPr>
            <a:r>
              <a:rPr lang="en-US" sz="1200" b="1" dirty="0">
                <a:solidFill>
                  <a:srgbClr val="9C4A06"/>
                </a:solidFill>
              </a:rPr>
              <a:t>Villi – microscopic level</a:t>
            </a:r>
          </a:p>
          <a:p>
            <a:pPr marL="342900" indent="-342900">
              <a:buAutoNum type="arabicPeriod"/>
            </a:pPr>
            <a:r>
              <a:rPr lang="en-US" sz="1200" b="1" dirty="0">
                <a:solidFill>
                  <a:srgbClr val="9C4A06"/>
                </a:solidFill>
              </a:rPr>
              <a:t>Microvilli – cellular level</a:t>
            </a:r>
            <a:endParaRPr lang="en-US" sz="1400" b="1" dirty="0">
              <a:solidFill>
                <a:srgbClr val="C45D08"/>
              </a:solidFill>
            </a:endParaRPr>
          </a:p>
        </p:txBody>
      </p:sp>
      <p:sp>
        <p:nvSpPr>
          <p:cNvPr id="13" name="TextBox 12"/>
          <p:cNvSpPr txBox="1"/>
          <p:nvPr/>
        </p:nvSpPr>
        <p:spPr>
          <a:xfrm>
            <a:off x="152400" y="2050240"/>
            <a:ext cx="3523475" cy="1015663"/>
          </a:xfrm>
          <a:prstGeom prst="rect">
            <a:avLst/>
          </a:prstGeom>
          <a:noFill/>
        </p:spPr>
        <p:txBody>
          <a:bodyPr wrap="square" rtlCol="0">
            <a:spAutoFit/>
          </a:bodyPr>
          <a:lstStyle/>
          <a:p>
            <a:r>
              <a:rPr lang="en-US" sz="1200" b="1" dirty="0" err="1">
                <a:solidFill>
                  <a:srgbClr val="9C4A06"/>
                </a:solidFill>
              </a:rPr>
              <a:t>Plica</a:t>
            </a:r>
            <a:r>
              <a:rPr lang="en-US" sz="1200" b="1" dirty="0">
                <a:solidFill>
                  <a:srgbClr val="9C4A06"/>
                </a:solidFill>
              </a:rPr>
              <a:t> </a:t>
            </a:r>
            <a:r>
              <a:rPr lang="en-US" sz="1200" b="1" dirty="0" err="1">
                <a:solidFill>
                  <a:srgbClr val="9C4A06"/>
                </a:solidFill>
              </a:rPr>
              <a:t>circulares</a:t>
            </a:r>
            <a:r>
              <a:rPr lang="en-US" sz="1200" b="1" dirty="0">
                <a:solidFill>
                  <a:srgbClr val="9C4A06"/>
                </a:solidFill>
              </a:rPr>
              <a:t> </a:t>
            </a:r>
            <a:r>
              <a:rPr lang="en-US" sz="1200" b="1" dirty="0">
                <a:solidFill>
                  <a:srgbClr val="F67B16"/>
                </a:solidFill>
              </a:rPr>
              <a:t>(aka valves of </a:t>
            </a:r>
            <a:r>
              <a:rPr lang="en-US" sz="1200" b="1" dirty="0" err="1">
                <a:solidFill>
                  <a:srgbClr val="F67B16"/>
                </a:solidFill>
              </a:rPr>
              <a:t>Kerckring</a:t>
            </a:r>
            <a:r>
              <a:rPr lang="en-US" sz="1200" b="1" dirty="0">
                <a:solidFill>
                  <a:srgbClr val="F67B16"/>
                </a:solidFill>
              </a:rPr>
              <a:t>) are circular folds that extend about  1/2 to 2/3 the way around the inner surface of the intestine.  The black arrows indicate places where the folds end. </a:t>
            </a:r>
            <a:endParaRPr lang="en-US" sz="1400" b="1" dirty="0">
              <a:solidFill>
                <a:srgbClr val="F67B16"/>
              </a:solidFill>
            </a:endParaRPr>
          </a:p>
        </p:txBody>
      </p:sp>
      <p:grpSp>
        <p:nvGrpSpPr>
          <p:cNvPr id="7" name="Group 6"/>
          <p:cNvGrpSpPr/>
          <p:nvPr/>
        </p:nvGrpSpPr>
        <p:grpSpPr>
          <a:xfrm>
            <a:off x="203723" y="3906532"/>
            <a:ext cx="8791977" cy="2787956"/>
            <a:chOff x="203723" y="3906532"/>
            <a:chExt cx="8791977" cy="2787956"/>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0767" y="3906532"/>
              <a:ext cx="5204933" cy="2787956"/>
            </a:xfrm>
            <a:prstGeom prst="rect">
              <a:avLst/>
            </a:prstGeom>
          </p:spPr>
        </p:pic>
        <p:sp>
          <p:nvSpPr>
            <p:cNvPr id="14" name="TextBox 13"/>
            <p:cNvSpPr txBox="1"/>
            <p:nvPr/>
          </p:nvSpPr>
          <p:spPr>
            <a:xfrm>
              <a:off x="203723" y="4469513"/>
              <a:ext cx="3523475" cy="830997"/>
            </a:xfrm>
            <a:prstGeom prst="rect">
              <a:avLst/>
            </a:prstGeom>
            <a:noFill/>
          </p:spPr>
          <p:txBody>
            <a:bodyPr wrap="square" rtlCol="0">
              <a:spAutoFit/>
            </a:bodyPr>
            <a:lstStyle/>
            <a:p>
              <a:r>
                <a:rPr lang="en-US" sz="1200" b="1" dirty="0">
                  <a:solidFill>
                    <a:srgbClr val="9C4A06"/>
                  </a:solidFill>
                </a:rPr>
                <a:t>As you can see, grossly the </a:t>
              </a:r>
              <a:r>
                <a:rPr lang="en-US" sz="1200" b="1" dirty="0" err="1">
                  <a:solidFill>
                    <a:srgbClr val="9C4A06"/>
                  </a:solidFill>
                </a:rPr>
                <a:t>plica</a:t>
              </a:r>
              <a:r>
                <a:rPr lang="en-US" sz="1200" b="1" dirty="0">
                  <a:solidFill>
                    <a:srgbClr val="9C4A06"/>
                  </a:solidFill>
                </a:rPr>
                <a:t> </a:t>
              </a:r>
              <a:r>
                <a:rPr lang="en-US" sz="1200" b="1" dirty="0" err="1">
                  <a:solidFill>
                    <a:srgbClr val="9C4A06"/>
                  </a:solidFill>
                </a:rPr>
                <a:t>circulares</a:t>
              </a:r>
              <a:r>
                <a:rPr lang="en-US" sz="1200" b="1" dirty="0">
                  <a:solidFill>
                    <a:srgbClr val="9C4A06"/>
                  </a:solidFill>
                </a:rPr>
                <a:t> are visible, but fairly small.  In the histology world, these are BIG structures (one is outlined to the right).  </a:t>
              </a:r>
              <a:endParaRPr lang="en-US" sz="1400" b="1" dirty="0">
                <a:solidFill>
                  <a:srgbClr val="9C4A06"/>
                </a:solidFill>
              </a:endParaRPr>
            </a:p>
          </p:txBody>
        </p:sp>
        <p:sp>
          <p:nvSpPr>
            <p:cNvPr id="4" name="Freeform 3"/>
            <p:cNvSpPr/>
            <p:nvPr/>
          </p:nvSpPr>
          <p:spPr>
            <a:xfrm>
              <a:off x="5413229" y="3955055"/>
              <a:ext cx="1298433" cy="1696598"/>
            </a:xfrm>
            <a:custGeom>
              <a:avLst/>
              <a:gdLst>
                <a:gd name="connsiteX0" fmla="*/ 1296043 w 1298433"/>
                <a:gd name="connsiteY0" fmla="*/ 1619480 h 1696598"/>
                <a:gd name="connsiteX1" fmla="*/ 1262993 w 1298433"/>
                <a:gd name="connsiteY1" fmla="*/ 1410159 h 1696598"/>
                <a:gd name="connsiteX2" fmla="*/ 1251976 w 1298433"/>
                <a:gd name="connsiteY2" fmla="*/ 1377109 h 1696598"/>
                <a:gd name="connsiteX3" fmla="*/ 1185875 w 1298433"/>
                <a:gd name="connsiteY3" fmla="*/ 1277957 h 1696598"/>
                <a:gd name="connsiteX4" fmla="*/ 1163841 w 1298433"/>
                <a:gd name="connsiteY4" fmla="*/ 1244906 h 1696598"/>
                <a:gd name="connsiteX5" fmla="*/ 1152824 w 1298433"/>
                <a:gd name="connsiteY5" fmla="*/ 1211856 h 1696598"/>
                <a:gd name="connsiteX6" fmla="*/ 1108757 w 1298433"/>
                <a:gd name="connsiteY6" fmla="*/ 1145755 h 1696598"/>
                <a:gd name="connsiteX7" fmla="*/ 1086723 w 1298433"/>
                <a:gd name="connsiteY7" fmla="*/ 1079653 h 1696598"/>
                <a:gd name="connsiteX8" fmla="*/ 1064689 w 1298433"/>
                <a:gd name="connsiteY8" fmla="*/ 1035586 h 1696598"/>
                <a:gd name="connsiteX9" fmla="*/ 1042655 w 1298433"/>
                <a:gd name="connsiteY9" fmla="*/ 969485 h 1696598"/>
                <a:gd name="connsiteX10" fmla="*/ 998588 w 1298433"/>
                <a:gd name="connsiteY10" fmla="*/ 903384 h 1696598"/>
                <a:gd name="connsiteX11" fmla="*/ 987571 w 1298433"/>
                <a:gd name="connsiteY11" fmla="*/ 870333 h 1696598"/>
                <a:gd name="connsiteX12" fmla="*/ 932487 w 1298433"/>
                <a:gd name="connsiteY12" fmla="*/ 815249 h 1696598"/>
                <a:gd name="connsiteX13" fmla="*/ 910453 w 1298433"/>
                <a:gd name="connsiteY13" fmla="*/ 749147 h 1696598"/>
                <a:gd name="connsiteX14" fmla="*/ 899436 w 1298433"/>
                <a:gd name="connsiteY14" fmla="*/ 716097 h 1696598"/>
                <a:gd name="connsiteX15" fmla="*/ 888419 w 1298433"/>
                <a:gd name="connsiteY15" fmla="*/ 683046 h 1696598"/>
                <a:gd name="connsiteX16" fmla="*/ 866385 w 1298433"/>
                <a:gd name="connsiteY16" fmla="*/ 649996 h 1696598"/>
                <a:gd name="connsiteX17" fmla="*/ 855369 w 1298433"/>
                <a:gd name="connsiteY17" fmla="*/ 616945 h 1696598"/>
                <a:gd name="connsiteX18" fmla="*/ 833335 w 1298433"/>
                <a:gd name="connsiteY18" fmla="*/ 539827 h 1696598"/>
                <a:gd name="connsiteX19" fmla="*/ 811301 w 1298433"/>
                <a:gd name="connsiteY19" fmla="*/ 506776 h 1696598"/>
                <a:gd name="connsiteX20" fmla="*/ 767234 w 1298433"/>
                <a:gd name="connsiteY20" fmla="*/ 385591 h 1696598"/>
                <a:gd name="connsiteX21" fmla="*/ 756217 w 1298433"/>
                <a:gd name="connsiteY21" fmla="*/ 330506 h 1696598"/>
                <a:gd name="connsiteX22" fmla="*/ 745200 w 1298433"/>
                <a:gd name="connsiteY22" fmla="*/ 297456 h 1696598"/>
                <a:gd name="connsiteX23" fmla="*/ 734183 w 1298433"/>
                <a:gd name="connsiteY23" fmla="*/ 253388 h 1696598"/>
                <a:gd name="connsiteX24" fmla="*/ 723166 w 1298433"/>
                <a:gd name="connsiteY24" fmla="*/ 220338 h 1696598"/>
                <a:gd name="connsiteX25" fmla="*/ 690116 w 1298433"/>
                <a:gd name="connsiteY25" fmla="*/ 110169 h 1696598"/>
                <a:gd name="connsiteX26" fmla="*/ 668082 w 1298433"/>
                <a:gd name="connsiteY26" fmla="*/ 77118 h 1696598"/>
                <a:gd name="connsiteX27" fmla="*/ 635031 w 1298433"/>
                <a:gd name="connsiteY27" fmla="*/ 66102 h 1696598"/>
                <a:gd name="connsiteX28" fmla="*/ 568930 w 1298433"/>
                <a:gd name="connsiteY28" fmla="*/ 33051 h 1696598"/>
                <a:gd name="connsiteX29" fmla="*/ 535879 w 1298433"/>
                <a:gd name="connsiteY29" fmla="*/ 11017 h 1696598"/>
                <a:gd name="connsiteX30" fmla="*/ 436728 w 1298433"/>
                <a:gd name="connsiteY30" fmla="*/ 0 h 1696598"/>
                <a:gd name="connsiteX31" fmla="*/ 95205 w 1298433"/>
                <a:gd name="connsiteY31" fmla="*/ 22034 h 1696598"/>
                <a:gd name="connsiteX32" fmla="*/ 51137 w 1298433"/>
                <a:gd name="connsiteY32" fmla="*/ 33051 h 1696598"/>
                <a:gd name="connsiteX33" fmla="*/ 29104 w 1298433"/>
                <a:gd name="connsiteY33" fmla="*/ 297456 h 1696598"/>
                <a:gd name="connsiteX34" fmla="*/ 62154 w 1298433"/>
                <a:gd name="connsiteY34" fmla="*/ 363557 h 1696598"/>
                <a:gd name="connsiteX35" fmla="*/ 84188 w 1298433"/>
                <a:gd name="connsiteY35" fmla="*/ 407625 h 1696598"/>
                <a:gd name="connsiteX36" fmla="*/ 95205 w 1298433"/>
                <a:gd name="connsiteY36" fmla="*/ 440675 h 1696598"/>
                <a:gd name="connsiteX37" fmla="*/ 194357 w 1298433"/>
                <a:gd name="connsiteY37" fmla="*/ 539827 h 1696598"/>
                <a:gd name="connsiteX38" fmla="*/ 227407 w 1298433"/>
                <a:gd name="connsiteY38" fmla="*/ 572878 h 1696598"/>
                <a:gd name="connsiteX39" fmla="*/ 282491 w 1298433"/>
                <a:gd name="connsiteY39" fmla="*/ 638979 h 1696598"/>
                <a:gd name="connsiteX40" fmla="*/ 326559 w 1298433"/>
                <a:gd name="connsiteY40" fmla="*/ 694063 h 1696598"/>
                <a:gd name="connsiteX41" fmla="*/ 381643 w 1298433"/>
                <a:gd name="connsiteY41" fmla="*/ 749147 h 1696598"/>
                <a:gd name="connsiteX42" fmla="*/ 403677 w 1298433"/>
                <a:gd name="connsiteY42" fmla="*/ 782198 h 1696598"/>
                <a:gd name="connsiteX43" fmla="*/ 436728 w 1298433"/>
                <a:gd name="connsiteY43" fmla="*/ 804232 h 1696598"/>
                <a:gd name="connsiteX44" fmla="*/ 513846 w 1298433"/>
                <a:gd name="connsiteY44" fmla="*/ 881350 h 1696598"/>
                <a:gd name="connsiteX45" fmla="*/ 601981 w 1298433"/>
                <a:gd name="connsiteY45" fmla="*/ 1013552 h 1696598"/>
                <a:gd name="connsiteX46" fmla="*/ 624014 w 1298433"/>
                <a:gd name="connsiteY46" fmla="*/ 1046603 h 1696598"/>
                <a:gd name="connsiteX47" fmla="*/ 646048 w 1298433"/>
                <a:gd name="connsiteY47" fmla="*/ 1079653 h 1696598"/>
                <a:gd name="connsiteX48" fmla="*/ 657065 w 1298433"/>
                <a:gd name="connsiteY48" fmla="*/ 1112704 h 1696598"/>
                <a:gd name="connsiteX49" fmla="*/ 701132 w 1298433"/>
                <a:gd name="connsiteY49" fmla="*/ 1178805 h 1696598"/>
                <a:gd name="connsiteX50" fmla="*/ 734183 w 1298433"/>
                <a:gd name="connsiteY50" fmla="*/ 1244906 h 1696598"/>
                <a:gd name="connsiteX51" fmla="*/ 778251 w 1298433"/>
                <a:gd name="connsiteY51" fmla="*/ 1344058 h 1696598"/>
                <a:gd name="connsiteX52" fmla="*/ 822318 w 1298433"/>
                <a:gd name="connsiteY52" fmla="*/ 1443210 h 1696598"/>
                <a:gd name="connsiteX53" fmla="*/ 844352 w 1298433"/>
                <a:gd name="connsiteY53" fmla="*/ 1520328 h 1696598"/>
                <a:gd name="connsiteX54" fmla="*/ 855369 w 1298433"/>
                <a:gd name="connsiteY54" fmla="*/ 1564396 h 1696598"/>
                <a:gd name="connsiteX55" fmla="*/ 910453 w 1298433"/>
                <a:gd name="connsiteY55" fmla="*/ 1630497 h 1696598"/>
                <a:gd name="connsiteX56" fmla="*/ 1009605 w 1298433"/>
                <a:gd name="connsiteY56" fmla="*/ 1685581 h 1696598"/>
                <a:gd name="connsiteX57" fmla="*/ 1130790 w 1298433"/>
                <a:gd name="connsiteY57" fmla="*/ 1696598 h 1696598"/>
                <a:gd name="connsiteX58" fmla="*/ 1196891 w 1298433"/>
                <a:gd name="connsiteY58" fmla="*/ 1685581 h 1696598"/>
                <a:gd name="connsiteX59" fmla="*/ 1229942 w 1298433"/>
                <a:gd name="connsiteY59" fmla="*/ 1674564 h 1696598"/>
                <a:gd name="connsiteX60" fmla="*/ 1296043 w 1298433"/>
                <a:gd name="connsiteY60" fmla="*/ 1619480 h 169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98433" h="1696598">
                  <a:moveTo>
                    <a:pt x="1296043" y="1619480"/>
                  </a:moveTo>
                  <a:cubicBezTo>
                    <a:pt x="1301551" y="1575413"/>
                    <a:pt x="1300166" y="1521681"/>
                    <a:pt x="1262993" y="1410159"/>
                  </a:cubicBezTo>
                  <a:cubicBezTo>
                    <a:pt x="1259321" y="1399142"/>
                    <a:pt x="1258418" y="1386771"/>
                    <a:pt x="1251976" y="1377109"/>
                  </a:cubicBezTo>
                  <a:lnTo>
                    <a:pt x="1185875" y="1277957"/>
                  </a:lnTo>
                  <a:cubicBezTo>
                    <a:pt x="1178530" y="1266940"/>
                    <a:pt x="1168028" y="1257467"/>
                    <a:pt x="1163841" y="1244906"/>
                  </a:cubicBezTo>
                  <a:cubicBezTo>
                    <a:pt x="1160169" y="1233889"/>
                    <a:pt x="1158464" y="1222007"/>
                    <a:pt x="1152824" y="1211856"/>
                  </a:cubicBezTo>
                  <a:cubicBezTo>
                    <a:pt x="1139964" y="1188707"/>
                    <a:pt x="1117131" y="1170877"/>
                    <a:pt x="1108757" y="1145755"/>
                  </a:cubicBezTo>
                  <a:cubicBezTo>
                    <a:pt x="1101412" y="1123721"/>
                    <a:pt x="1097110" y="1100427"/>
                    <a:pt x="1086723" y="1079653"/>
                  </a:cubicBezTo>
                  <a:cubicBezTo>
                    <a:pt x="1079378" y="1064964"/>
                    <a:pt x="1070788" y="1050834"/>
                    <a:pt x="1064689" y="1035586"/>
                  </a:cubicBezTo>
                  <a:cubicBezTo>
                    <a:pt x="1056063" y="1014022"/>
                    <a:pt x="1055538" y="988810"/>
                    <a:pt x="1042655" y="969485"/>
                  </a:cubicBezTo>
                  <a:lnTo>
                    <a:pt x="998588" y="903384"/>
                  </a:lnTo>
                  <a:cubicBezTo>
                    <a:pt x="994916" y="892367"/>
                    <a:pt x="994826" y="879401"/>
                    <a:pt x="987571" y="870333"/>
                  </a:cubicBezTo>
                  <a:cubicBezTo>
                    <a:pt x="939832" y="810659"/>
                    <a:pt x="965536" y="889611"/>
                    <a:pt x="932487" y="815249"/>
                  </a:cubicBezTo>
                  <a:cubicBezTo>
                    <a:pt x="923054" y="794025"/>
                    <a:pt x="917798" y="771181"/>
                    <a:pt x="910453" y="749147"/>
                  </a:cubicBezTo>
                  <a:lnTo>
                    <a:pt x="899436" y="716097"/>
                  </a:lnTo>
                  <a:cubicBezTo>
                    <a:pt x="895764" y="705080"/>
                    <a:pt x="894861" y="692708"/>
                    <a:pt x="888419" y="683046"/>
                  </a:cubicBezTo>
                  <a:lnTo>
                    <a:pt x="866385" y="649996"/>
                  </a:lnTo>
                  <a:cubicBezTo>
                    <a:pt x="862713" y="638979"/>
                    <a:pt x="858559" y="628111"/>
                    <a:pt x="855369" y="616945"/>
                  </a:cubicBezTo>
                  <a:cubicBezTo>
                    <a:pt x="850663" y="600474"/>
                    <a:pt x="842139" y="557435"/>
                    <a:pt x="833335" y="539827"/>
                  </a:cubicBezTo>
                  <a:cubicBezTo>
                    <a:pt x="827414" y="527984"/>
                    <a:pt x="818646" y="517793"/>
                    <a:pt x="811301" y="506776"/>
                  </a:cubicBezTo>
                  <a:cubicBezTo>
                    <a:pt x="786056" y="405796"/>
                    <a:pt x="806065" y="443838"/>
                    <a:pt x="767234" y="385591"/>
                  </a:cubicBezTo>
                  <a:cubicBezTo>
                    <a:pt x="763562" y="367229"/>
                    <a:pt x="760759" y="348672"/>
                    <a:pt x="756217" y="330506"/>
                  </a:cubicBezTo>
                  <a:cubicBezTo>
                    <a:pt x="753400" y="319240"/>
                    <a:pt x="748390" y="308622"/>
                    <a:pt x="745200" y="297456"/>
                  </a:cubicBezTo>
                  <a:cubicBezTo>
                    <a:pt x="741040" y="282897"/>
                    <a:pt x="738343" y="267947"/>
                    <a:pt x="734183" y="253388"/>
                  </a:cubicBezTo>
                  <a:cubicBezTo>
                    <a:pt x="730993" y="242222"/>
                    <a:pt x="726356" y="231504"/>
                    <a:pt x="723166" y="220338"/>
                  </a:cubicBezTo>
                  <a:cubicBezTo>
                    <a:pt x="715468" y="193396"/>
                    <a:pt x="703205" y="129803"/>
                    <a:pt x="690116" y="110169"/>
                  </a:cubicBezTo>
                  <a:cubicBezTo>
                    <a:pt x="682771" y="99152"/>
                    <a:pt x="678421" y="85389"/>
                    <a:pt x="668082" y="77118"/>
                  </a:cubicBezTo>
                  <a:cubicBezTo>
                    <a:pt x="659014" y="69864"/>
                    <a:pt x="646048" y="69774"/>
                    <a:pt x="635031" y="66102"/>
                  </a:cubicBezTo>
                  <a:cubicBezTo>
                    <a:pt x="540320" y="2960"/>
                    <a:pt x="660149" y="78660"/>
                    <a:pt x="568930" y="33051"/>
                  </a:cubicBezTo>
                  <a:cubicBezTo>
                    <a:pt x="557087" y="27130"/>
                    <a:pt x="548724" y="14228"/>
                    <a:pt x="535879" y="11017"/>
                  </a:cubicBezTo>
                  <a:cubicBezTo>
                    <a:pt x="503618" y="2952"/>
                    <a:pt x="469778" y="3672"/>
                    <a:pt x="436728" y="0"/>
                  </a:cubicBezTo>
                  <a:cubicBezTo>
                    <a:pt x="319906" y="5079"/>
                    <a:pt x="209045" y="3060"/>
                    <a:pt x="95205" y="22034"/>
                  </a:cubicBezTo>
                  <a:cubicBezTo>
                    <a:pt x="80270" y="24523"/>
                    <a:pt x="65826" y="29379"/>
                    <a:pt x="51137" y="33051"/>
                  </a:cubicBezTo>
                  <a:cubicBezTo>
                    <a:pt x="-34862" y="119053"/>
                    <a:pt x="9207" y="58679"/>
                    <a:pt x="29104" y="297456"/>
                  </a:cubicBezTo>
                  <a:cubicBezTo>
                    <a:pt x="31567" y="327017"/>
                    <a:pt x="48204" y="339145"/>
                    <a:pt x="62154" y="363557"/>
                  </a:cubicBezTo>
                  <a:cubicBezTo>
                    <a:pt x="70302" y="377816"/>
                    <a:pt x="77719" y="392530"/>
                    <a:pt x="84188" y="407625"/>
                  </a:cubicBezTo>
                  <a:cubicBezTo>
                    <a:pt x="88762" y="418299"/>
                    <a:pt x="88076" y="431509"/>
                    <a:pt x="95205" y="440675"/>
                  </a:cubicBezTo>
                  <a:lnTo>
                    <a:pt x="194357" y="539827"/>
                  </a:lnTo>
                  <a:cubicBezTo>
                    <a:pt x="205374" y="550844"/>
                    <a:pt x="218765" y="559915"/>
                    <a:pt x="227407" y="572878"/>
                  </a:cubicBezTo>
                  <a:cubicBezTo>
                    <a:pt x="258083" y="618891"/>
                    <a:pt x="240079" y="596565"/>
                    <a:pt x="282491" y="638979"/>
                  </a:cubicBezTo>
                  <a:cubicBezTo>
                    <a:pt x="303939" y="703321"/>
                    <a:pt x="276727" y="644231"/>
                    <a:pt x="326559" y="694063"/>
                  </a:cubicBezTo>
                  <a:cubicBezTo>
                    <a:pt x="400004" y="767508"/>
                    <a:pt x="293511" y="690393"/>
                    <a:pt x="381643" y="749147"/>
                  </a:cubicBezTo>
                  <a:cubicBezTo>
                    <a:pt x="388988" y="760164"/>
                    <a:pt x="394314" y="772835"/>
                    <a:pt x="403677" y="782198"/>
                  </a:cubicBezTo>
                  <a:cubicBezTo>
                    <a:pt x="413040" y="791561"/>
                    <a:pt x="428009" y="794267"/>
                    <a:pt x="436728" y="804232"/>
                  </a:cubicBezTo>
                  <a:cubicBezTo>
                    <a:pt x="509520" y="887423"/>
                    <a:pt x="445901" y="858702"/>
                    <a:pt x="513846" y="881350"/>
                  </a:cubicBezTo>
                  <a:lnTo>
                    <a:pt x="601981" y="1013552"/>
                  </a:lnTo>
                  <a:lnTo>
                    <a:pt x="624014" y="1046603"/>
                  </a:lnTo>
                  <a:lnTo>
                    <a:pt x="646048" y="1079653"/>
                  </a:lnTo>
                  <a:cubicBezTo>
                    <a:pt x="649720" y="1090670"/>
                    <a:pt x="651425" y="1102552"/>
                    <a:pt x="657065" y="1112704"/>
                  </a:cubicBezTo>
                  <a:cubicBezTo>
                    <a:pt x="669925" y="1135853"/>
                    <a:pt x="692758" y="1153683"/>
                    <a:pt x="701132" y="1178805"/>
                  </a:cubicBezTo>
                  <a:cubicBezTo>
                    <a:pt x="716336" y="1224417"/>
                    <a:pt x="705707" y="1202194"/>
                    <a:pt x="734183" y="1244906"/>
                  </a:cubicBezTo>
                  <a:cubicBezTo>
                    <a:pt x="760404" y="1323569"/>
                    <a:pt x="743333" y="1291683"/>
                    <a:pt x="778251" y="1344058"/>
                  </a:cubicBezTo>
                  <a:cubicBezTo>
                    <a:pt x="804471" y="1422720"/>
                    <a:pt x="787401" y="1390834"/>
                    <a:pt x="822318" y="1443210"/>
                  </a:cubicBezTo>
                  <a:cubicBezTo>
                    <a:pt x="856760" y="1580976"/>
                    <a:pt x="812741" y="1409693"/>
                    <a:pt x="844352" y="1520328"/>
                  </a:cubicBezTo>
                  <a:cubicBezTo>
                    <a:pt x="848512" y="1534887"/>
                    <a:pt x="849405" y="1550479"/>
                    <a:pt x="855369" y="1564396"/>
                  </a:cubicBezTo>
                  <a:cubicBezTo>
                    <a:pt x="864462" y="1585614"/>
                    <a:pt x="893436" y="1617262"/>
                    <a:pt x="910453" y="1630497"/>
                  </a:cubicBezTo>
                  <a:cubicBezTo>
                    <a:pt x="933162" y="1648159"/>
                    <a:pt x="974698" y="1680594"/>
                    <a:pt x="1009605" y="1685581"/>
                  </a:cubicBezTo>
                  <a:cubicBezTo>
                    <a:pt x="1049759" y="1691317"/>
                    <a:pt x="1090395" y="1692926"/>
                    <a:pt x="1130790" y="1696598"/>
                  </a:cubicBezTo>
                  <a:cubicBezTo>
                    <a:pt x="1152824" y="1692926"/>
                    <a:pt x="1175085" y="1690427"/>
                    <a:pt x="1196891" y="1685581"/>
                  </a:cubicBezTo>
                  <a:cubicBezTo>
                    <a:pt x="1208227" y="1683062"/>
                    <a:pt x="1221730" y="1682776"/>
                    <a:pt x="1229942" y="1674564"/>
                  </a:cubicBezTo>
                  <a:cubicBezTo>
                    <a:pt x="1241555" y="1662951"/>
                    <a:pt x="1290535" y="1663547"/>
                    <a:pt x="1296043" y="1619480"/>
                  </a:cubicBezTo>
                  <a:close/>
                </a:path>
              </a:pathLst>
            </a:custGeom>
            <a:noFill/>
            <a:ln w="38100">
              <a:solidFill>
                <a:srgbClr val="A54C0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67832" y="24825"/>
            <a:ext cx="9279784"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700" b="1" dirty="0">
                <a:ln/>
                <a:solidFill>
                  <a:srgbClr val="F67B16"/>
                </a:solidFill>
                <a:latin typeface="+mn-lt"/>
              </a:rPr>
              <a:t>SURFACE MODIFICATIONS OF THE GASTROINTESTINAL TRACT</a:t>
            </a:r>
          </a:p>
        </p:txBody>
      </p:sp>
    </p:spTree>
    <p:extLst>
      <p:ext uri="{BB962C8B-B14F-4D97-AF65-F5344CB8AC3E}">
        <p14:creationId xmlns:p14="http://schemas.microsoft.com/office/powerpoint/2010/main" val="16505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2" y="506731"/>
            <a:ext cx="2752738" cy="1474469"/>
          </a:xfrm>
          <a:prstGeom prst="rect">
            <a:avLst/>
          </a:prstGeom>
        </p:spPr>
      </p:pic>
      <p:sp>
        <p:nvSpPr>
          <p:cNvPr id="12" name="TextBox 11"/>
          <p:cNvSpPr txBox="1"/>
          <p:nvPr/>
        </p:nvSpPr>
        <p:spPr>
          <a:xfrm>
            <a:off x="5483242" y="541618"/>
            <a:ext cx="3523475" cy="1177245"/>
          </a:xfrm>
          <a:prstGeom prst="rect">
            <a:avLst/>
          </a:prstGeom>
          <a:noFill/>
        </p:spPr>
        <p:txBody>
          <a:bodyPr wrap="square" rtlCol="0">
            <a:spAutoFit/>
          </a:bodyPr>
          <a:lstStyle/>
          <a:p>
            <a:r>
              <a:rPr lang="en-US" sz="1200" b="1" dirty="0">
                <a:solidFill>
                  <a:srgbClr val="9C4A06"/>
                </a:solidFill>
              </a:rPr>
              <a:t>Increase in surface area is most elaborate in the small intestine, and is at three levels:</a:t>
            </a:r>
          </a:p>
          <a:p>
            <a:endParaRPr lang="en-US" sz="1050" b="1" dirty="0">
              <a:solidFill>
                <a:srgbClr val="9C4A06"/>
              </a:solidFill>
            </a:endParaRPr>
          </a:p>
          <a:p>
            <a:pPr marL="342900" indent="-342900">
              <a:buAutoNum type="arabicPeriod"/>
            </a:pPr>
            <a:r>
              <a:rPr lang="en-US" sz="1200" b="1" dirty="0" err="1">
                <a:solidFill>
                  <a:srgbClr val="DEA810"/>
                </a:solidFill>
              </a:rPr>
              <a:t>Plica</a:t>
            </a:r>
            <a:r>
              <a:rPr lang="en-US" sz="1200" b="1" dirty="0">
                <a:solidFill>
                  <a:srgbClr val="DEA810"/>
                </a:solidFill>
              </a:rPr>
              <a:t> </a:t>
            </a:r>
            <a:r>
              <a:rPr lang="en-US" sz="1200" b="1" dirty="0" err="1">
                <a:solidFill>
                  <a:srgbClr val="DEA810"/>
                </a:solidFill>
              </a:rPr>
              <a:t>circularis</a:t>
            </a:r>
            <a:r>
              <a:rPr lang="en-US" sz="1200" b="1" dirty="0">
                <a:solidFill>
                  <a:srgbClr val="DEA810"/>
                </a:solidFill>
              </a:rPr>
              <a:t> – gross level</a:t>
            </a:r>
          </a:p>
          <a:p>
            <a:pPr marL="342900" indent="-342900">
              <a:buAutoNum type="arabicPeriod"/>
            </a:pPr>
            <a:r>
              <a:rPr lang="en-US" sz="1200" b="1" dirty="0">
                <a:solidFill>
                  <a:srgbClr val="9C4A06"/>
                </a:solidFill>
              </a:rPr>
              <a:t>Villi – microscopic level</a:t>
            </a:r>
          </a:p>
          <a:p>
            <a:pPr marL="342900" indent="-342900">
              <a:buAutoNum type="arabicPeriod"/>
            </a:pPr>
            <a:r>
              <a:rPr lang="en-US" sz="1200" b="1" dirty="0">
                <a:solidFill>
                  <a:srgbClr val="9C4A06"/>
                </a:solidFill>
              </a:rPr>
              <a:t>Microvilli – cellular level</a:t>
            </a:r>
            <a:endParaRPr lang="en-US" sz="1400" b="1" dirty="0">
              <a:solidFill>
                <a:srgbClr val="C45D08"/>
              </a:solidFill>
            </a:endParaRPr>
          </a:p>
        </p:txBody>
      </p:sp>
      <p:sp>
        <p:nvSpPr>
          <p:cNvPr id="14" name="TextBox 13"/>
          <p:cNvSpPr txBox="1"/>
          <p:nvPr/>
        </p:nvSpPr>
        <p:spPr>
          <a:xfrm>
            <a:off x="93859" y="6019800"/>
            <a:ext cx="8912858" cy="646331"/>
          </a:xfrm>
          <a:prstGeom prst="rect">
            <a:avLst/>
          </a:prstGeom>
          <a:noFill/>
        </p:spPr>
        <p:txBody>
          <a:bodyPr wrap="square" rtlCol="0">
            <a:spAutoFit/>
          </a:bodyPr>
          <a:lstStyle/>
          <a:p>
            <a:r>
              <a:rPr lang="en-US" sz="1200" b="1" dirty="0">
                <a:solidFill>
                  <a:srgbClr val="9C4A06"/>
                </a:solidFill>
              </a:rPr>
              <a:t>Closer examination shows that, histologically, the </a:t>
            </a:r>
            <a:r>
              <a:rPr lang="en-US" sz="1200" b="1" dirty="0" err="1">
                <a:solidFill>
                  <a:srgbClr val="9C4A06"/>
                </a:solidFill>
              </a:rPr>
              <a:t>plica</a:t>
            </a:r>
            <a:r>
              <a:rPr lang="en-US" sz="1200" b="1" dirty="0">
                <a:solidFill>
                  <a:srgbClr val="9C4A06"/>
                </a:solidFill>
              </a:rPr>
              <a:t> are large undulations of the mucosa.  Here, you can see the </a:t>
            </a:r>
            <a:r>
              <a:rPr lang="en-US" sz="1200" b="1" dirty="0" err="1">
                <a:solidFill>
                  <a:srgbClr val="9C4A06"/>
                </a:solidFill>
              </a:rPr>
              <a:t>muscularis</a:t>
            </a:r>
            <a:r>
              <a:rPr lang="en-US" sz="1200" b="1" dirty="0">
                <a:solidFill>
                  <a:srgbClr val="9C4A06"/>
                </a:solidFill>
              </a:rPr>
              <a:t> mucosa (arrows) following the lamina propria faithfully into the </a:t>
            </a:r>
            <a:r>
              <a:rPr lang="en-US" sz="1200" b="1" dirty="0" err="1">
                <a:solidFill>
                  <a:srgbClr val="9C4A06"/>
                </a:solidFill>
              </a:rPr>
              <a:t>plica</a:t>
            </a:r>
            <a:r>
              <a:rPr lang="en-US" sz="1200" b="1" dirty="0">
                <a:solidFill>
                  <a:srgbClr val="9C4A06"/>
                </a:solidFill>
              </a:rPr>
              <a:t> and back down.  The core of a </a:t>
            </a:r>
            <a:r>
              <a:rPr lang="en-US" sz="1200" b="1" dirty="0" err="1">
                <a:solidFill>
                  <a:srgbClr val="9C4A06"/>
                </a:solidFill>
              </a:rPr>
              <a:t>plica</a:t>
            </a:r>
            <a:r>
              <a:rPr lang="en-US" sz="1200" b="1" dirty="0">
                <a:solidFill>
                  <a:srgbClr val="9C4A06"/>
                </a:solidFill>
              </a:rPr>
              <a:t> is connective tissue of the </a:t>
            </a:r>
            <a:r>
              <a:rPr lang="en-US" sz="1200" b="1" i="1" dirty="0" err="1">
                <a:solidFill>
                  <a:srgbClr val="9C4A06"/>
                </a:solidFill>
              </a:rPr>
              <a:t>submucosa</a:t>
            </a:r>
            <a:r>
              <a:rPr lang="en-US" sz="1200" b="1" dirty="0">
                <a:solidFill>
                  <a:srgbClr val="9C4A06"/>
                </a:solidFill>
              </a:rPr>
              <a:t>.</a:t>
            </a:r>
            <a:endParaRPr lang="en-US" sz="1400" b="1" dirty="0">
              <a:solidFill>
                <a:srgbClr val="9C4A06"/>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580" y="1718863"/>
            <a:ext cx="6629400" cy="4232575"/>
          </a:xfrm>
          <a:prstGeom prst="rect">
            <a:avLst/>
          </a:prstGeom>
        </p:spPr>
      </p:pic>
      <p:sp>
        <p:nvSpPr>
          <p:cNvPr id="11" name="Rectangle 10"/>
          <p:cNvSpPr/>
          <p:nvPr/>
        </p:nvSpPr>
        <p:spPr>
          <a:xfrm>
            <a:off x="1228471" y="1084429"/>
            <a:ext cx="422438" cy="319071"/>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flipV="1">
            <a:off x="1650910" y="1081675"/>
            <a:ext cx="3530690" cy="6371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228471" y="1400269"/>
            <a:ext cx="1157109" cy="18001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099795" y="2322261"/>
            <a:ext cx="441689" cy="10145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591183" y="5008540"/>
            <a:ext cx="421492" cy="45582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827923" y="3629595"/>
            <a:ext cx="402937" cy="27037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6400800" y="5159104"/>
            <a:ext cx="456185" cy="2722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7832" y="24825"/>
            <a:ext cx="9279784"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700" b="1" dirty="0">
                <a:ln/>
                <a:solidFill>
                  <a:srgbClr val="F67B16"/>
                </a:solidFill>
                <a:latin typeface="+mn-lt"/>
              </a:rPr>
              <a:t>SURFACE MODIFICATIONS OF THE GASTROINTESTINAL TRACT</a:t>
            </a:r>
          </a:p>
        </p:txBody>
      </p:sp>
    </p:spTree>
    <p:extLst>
      <p:ext uri="{BB962C8B-B14F-4D97-AF65-F5344CB8AC3E}">
        <p14:creationId xmlns:p14="http://schemas.microsoft.com/office/powerpoint/2010/main" val="4158801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925" y="533400"/>
            <a:ext cx="3108985" cy="1665288"/>
          </a:xfrm>
          <a:prstGeom prst="rect">
            <a:avLst/>
          </a:prstGeom>
        </p:spPr>
      </p:pic>
      <p:sp>
        <p:nvSpPr>
          <p:cNvPr id="12" name="TextBox 11"/>
          <p:cNvSpPr txBox="1"/>
          <p:nvPr/>
        </p:nvSpPr>
        <p:spPr>
          <a:xfrm>
            <a:off x="152399" y="548045"/>
            <a:ext cx="3523475" cy="1177245"/>
          </a:xfrm>
          <a:prstGeom prst="rect">
            <a:avLst/>
          </a:prstGeom>
          <a:noFill/>
        </p:spPr>
        <p:txBody>
          <a:bodyPr wrap="square" rtlCol="0">
            <a:spAutoFit/>
          </a:bodyPr>
          <a:lstStyle/>
          <a:p>
            <a:r>
              <a:rPr lang="en-US" sz="1200" b="1" dirty="0">
                <a:solidFill>
                  <a:srgbClr val="9C4A06"/>
                </a:solidFill>
              </a:rPr>
              <a:t>Increase in surface area is most elaborate in the small intestine, and is at three levels:</a:t>
            </a:r>
          </a:p>
          <a:p>
            <a:endParaRPr lang="en-US" sz="1050" b="1" dirty="0">
              <a:solidFill>
                <a:srgbClr val="9C4A06"/>
              </a:solidFill>
            </a:endParaRPr>
          </a:p>
          <a:p>
            <a:pPr marL="342900" indent="-342900">
              <a:buAutoNum type="arabicPeriod"/>
            </a:pPr>
            <a:r>
              <a:rPr lang="en-US" sz="1200" b="1" dirty="0" err="1">
                <a:solidFill>
                  <a:srgbClr val="9C4A06"/>
                </a:solidFill>
              </a:rPr>
              <a:t>Plica</a:t>
            </a:r>
            <a:r>
              <a:rPr lang="en-US" sz="1200" b="1" dirty="0">
                <a:solidFill>
                  <a:srgbClr val="9C4A06"/>
                </a:solidFill>
              </a:rPr>
              <a:t> </a:t>
            </a:r>
            <a:r>
              <a:rPr lang="en-US" sz="1200" b="1" dirty="0" err="1">
                <a:solidFill>
                  <a:srgbClr val="9C4A06"/>
                </a:solidFill>
              </a:rPr>
              <a:t>circularis</a:t>
            </a:r>
            <a:r>
              <a:rPr lang="en-US" sz="1200" b="1" dirty="0">
                <a:solidFill>
                  <a:srgbClr val="9C4A06"/>
                </a:solidFill>
              </a:rPr>
              <a:t> – gross level</a:t>
            </a:r>
          </a:p>
          <a:p>
            <a:pPr marL="342900" indent="-342900">
              <a:buAutoNum type="arabicPeriod"/>
            </a:pPr>
            <a:r>
              <a:rPr lang="en-US" sz="1200" b="1" dirty="0">
                <a:solidFill>
                  <a:srgbClr val="DEA810"/>
                </a:solidFill>
              </a:rPr>
              <a:t>Villi – microscopic level</a:t>
            </a:r>
          </a:p>
          <a:p>
            <a:pPr marL="342900" indent="-342900">
              <a:buAutoNum type="arabicPeriod"/>
            </a:pPr>
            <a:r>
              <a:rPr lang="en-US" sz="1200" b="1" dirty="0">
                <a:solidFill>
                  <a:srgbClr val="9C4A06"/>
                </a:solidFill>
              </a:rPr>
              <a:t>Microvilli – cellular level</a:t>
            </a:r>
            <a:endParaRPr lang="en-US" sz="1400" b="1" dirty="0">
              <a:solidFill>
                <a:srgbClr val="C45D08"/>
              </a:solidFill>
            </a:endParaRPr>
          </a:p>
        </p:txBody>
      </p:sp>
      <p:sp>
        <p:nvSpPr>
          <p:cNvPr id="13" name="TextBox 12"/>
          <p:cNvSpPr txBox="1"/>
          <p:nvPr/>
        </p:nvSpPr>
        <p:spPr>
          <a:xfrm>
            <a:off x="123571" y="2667000"/>
            <a:ext cx="2209800" cy="1015663"/>
          </a:xfrm>
          <a:prstGeom prst="rect">
            <a:avLst/>
          </a:prstGeom>
          <a:noFill/>
        </p:spPr>
        <p:txBody>
          <a:bodyPr wrap="square" rtlCol="0">
            <a:spAutoFit/>
          </a:bodyPr>
          <a:lstStyle/>
          <a:p>
            <a:r>
              <a:rPr lang="en-US" sz="1200" b="1" dirty="0">
                <a:solidFill>
                  <a:srgbClr val="9C4A06"/>
                </a:solidFill>
              </a:rPr>
              <a:t>Villi</a:t>
            </a:r>
            <a:r>
              <a:rPr lang="en-US" sz="1200" b="1" dirty="0">
                <a:solidFill>
                  <a:srgbClr val="F67B16"/>
                </a:solidFill>
              </a:rPr>
              <a:t> (one is outlined in brown) are undulations of the mucosa, and contain a core of </a:t>
            </a:r>
            <a:r>
              <a:rPr lang="en-US" sz="1200" b="1" i="1" dirty="0">
                <a:solidFill>
                  <a:srgbClr val="F67B16"/>
                </a:solidFill>
              </a:rPr>
              <a:t>lamina propria </a:t>
            </a:r>
            <a:r>
              <a:rPr lang="en-US" sz="1200" b="1" dirty="0">
                <a:solidFill>
                  <a:srgbClr val="F67B16"/>
                </a:solidFill>
              </a:rPr>
              <a:t>covered by epithelial cells.  </a:t>
            </a:r>
            <a:endParaRPr lang="en-US" sz="1400" b="1" dirty="0">
              <a:solidFill>
                <a:srgbClr val="F67B16"/>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2353039"/>
            <a:ext cx="6753225" cy="4467225"/>
          </a:xfrm>
          <a:prstGeom prst="rect">
            <a:avLst/>
          </a:prstGeom>
        </p:spPr>
      </p:pic>
      <p:sp>
        <p:nvSpPr>
          <p:cNvPr id="15" name="Rectangle 14"/>
          <p:cNvSpPr/>
          <p:nvPr/>
        </p:nvSpPr>
        <p:spPr>
          <a:xfrm>
            <a:off x="6651524" y="1256153"/>
            <a:ext cx="422438" cy="319071"/>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flipV="1">
            <a:off x="7073963" y="1264416"/>
            <a:ext cx="1995673" cy="11106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69325" y="1264417"/>
            <a:ext cx="3282199" cy="10886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5211135" y="3623586"/>
            <a:ext cx="1319571" cy="1838157"/>
          </a:xfrm>
          <a:custGeom>
            <a:avLst/>
            <a:gdLst>
              <a:gd name="connsiteX0" fmla="*/ 598449 w 1319571"/>
              <a:gd name="connsiteY0" fmla="*/ 416312 h 1838157"/>
              <a:gd name="connsiteX1" fmla="*/ 583580 w 1319571"/>
              <a:gd name="connsiteY1" fmla="*/ 382858 h 1838157"/>
              <a:gd name="connsiteX2" fmla="*/ 568712 w 1319571"/>
              <a:gd name="connsiteY2" fmla="*/ 349405 h 1838157"/>
              <a:gd name="connsiteX3" fmla="*/ 553844 w 1319571"/>
              <a:gd name="connsiteY3" fmla="*/ 327102 h 1838157"/>
              <a:gd name="connsiteX4" fmla="*/ 538975 w 1319571"/>
              <a:gd name="connsiteY4" fmla="*/ 297366 h 1838157"/>
              <a:gd name="connsiteX5" fmla="*/ 527824 w 1319571"/>
              <a:gd name="connsiteY5" fmla="*/ 271346 h 1838157"/>
              <a:gd name="connsiteX6" fmla="*/ 524107 w 1319571"/>
              <a:gd name="connsiteY6" fmla="*/ 260195 h 1838157"/>
              <a:gd name="connsiteX7" fmla="*/ 520390 w 1319571"/>
              <a:gd name="connsiteY7" fmla="*/ 245327 h 1838157"/>
              <a:gd name="connsiteX8" fmla="*/ 505522 w 1319571"/>
              <a:gd name="connsiteY8" fmla="*/ 223024 h 1838157"/>
              <a:gd name="connsiteX9" fmla="*/ 498088 w 1319571"/>
              <a:gd name="connsiteY9" fmla="*/ 200722 h 1838157"/>
              <a:gd name="connsiteX10" fmla="*/ 490653 w 1319571"/>
              <a:gd name="connsiteY10" fmla="*/ 189571 h 1838157"/>
              <a:gd name="connsiteX11" fmla="*/ 472068 w 1319571"/>
              <a:gd name="connsiteY11" fmla="*/ 170985 h 1838157"/>
              <a:gd name="connsiteX12" fmla="*/ 460917 w 1319571"/>
              <a:gd name="connsiteY12" fmla="*/ 148683 h 1838157"/>
              <a:gd name="connsiteX13" fmla="*/ 449766 w 1319571"/>
              <a:gd name="connsiteY13" fmla="*/ 137532 h 1838157"/>
              <a:gd name="connsiteX14" fmla="*/ 442331 w 1319571"/>
              <a:gd name="connsiteY14" fmla="*/ 126380 h 1838157"/>
              <a:gd name="connsiteX15" fmla="*/ 431180 w 1319571"/>
              <a:gd name="connsiteY15" fmla="*/ 115229 h 1838157"/>
              <a:gd name="connsiteX16" fmla="*/ 416312 w 1319571"/>
              <a:gd name="connsiteY16" fmla="*/ 92927 h 1838157"/>
              <a:gd name="connsiteX17" fmla="*/ 397727 w 1319571"/>
              <a:gd name="connsiteY17" fmla="*/ 78058 h 1838157"/>
              <a:gd name="connsiteX18" fmla="*/ 386575 w 1319571"/>
              <a:gd name="connsiteY18" fmla="*/ 63190 h 1838157"/>
              <a:gd name="connsiteX19" fmla="*/ 375424 w 1319571"/>
              <a:gd name="connsiteY19" fmla="*/ 55756 h 1838157"/>
              <a:gd name="connsiteX20" fmla="*/ 364273 w 1319571"/>
              <a:gd name="connsiteY20" fmla="*/ 44605 h 1838157"/>
              <a:gd name="connsiteX21" fmla="*/ 338253 w 1319571"/>
              <a:gd name="connsiteY21" fmla="*/ 29736 h 1838157"/>
              <a:gd name="connsiteX22" fmla="*/ 323385 w 1319571"/>
              <a:gd name="connsiteY22" fmla="*/ 18585 h 1838157"/>
              <a:gd name="connsiteX23" fmla="*/ 308517 w 1319571"/>
              <a:gd name="connsiteY23" fmla="*/ 14868 h 1838157"/>
              <a:gd name="connsiteX24" fmla="*/ 297366 w 1319571"/>
              <a:gd name="connsiteY24" fmla="*/ 11151 h 1838157"/>
              <a:gd name="connsiteX25" fmla="*/ 271346 w 1319571"/>
              <a:gd name="connsiteY25" fmla="*/ 0 h 1838157"/>
              <a:gd name="connsiteX26" fmla="*/ 182136 w 1319571"/>
              <a:gd name="connsiteY26" fmla="*/ 3717 h 1838157"/>
              <a:gd name="connsiteX27" fmla="*/ 144966 w 1319571"/>
              <a:gd name="connsiteY27" fmla="*/ 11151 h 1838157"/>
              <a:gd name="connsiteX28" fmla="*/ 104078 w 1319571"/>
              <a:gd name="connsiteY28" fmla="*/ 18585 h 1838157"/>
              <a:gd name="connsiteX29" fmla="*/ 81775 w 1319571"/>
              <a:gd name="connsiteY29" fmla="*/ 29736 h 1838157"/>
              <a:gd name="connsiteX30" fmla="*/ 55756 w 1319571"/>
              <a:gd name="connsiteY30" fmla="*/ 40888 h 1838157"/>
              <a:gd name="connsiteX31" fmla="*/ 40888 w 1319571"/>
              <a:gd name="connsiteY31" fmla="*/ 52039 h 1838157"/>
              <a:gd name="connsiteX32" fmla="*/ 22302 w 1319571"/>
              <a:gd name="connsiteY32" fmla="*/ 70624 h 1838157"/>
              <a:gd name="connsiteX33" fmla="*/ 14868 w 1319571"/>
              <a:gd name="connsiteY33" fmla="*/ 85493 h 1838157"/>
              <a:gd name="connsiteX34" fmla="*/ 3717 w 1319571"/>
              <a:gd name="connsiteY34" fmla="*/ 89210 h 1838157"/>
              <a:gd name="connsiteX35" fmla="*/ 0 w 1319571"/>
              <a:gd name="connsiteY35" fmla="*/ 107795 h 1838157"/>
              <a:gd name="connsiteX36" fmla="*/ 7434 w 1319571"/>
              <a:gd name="connsiteY36" fmla="*/ 152400 h 1838157"/>
              <a:gd name="connsiteX37" fmla="*/ 18585 w 1319571"/>
              <a:gd name="connsiteY37" fmla="*/ 182136 h 1838157"/>
              <a:gd name="connsiteX38" fmla="*/ 26019 w 1319571"/>
              <a:gd name="connsiteY38" fmla="*/ 189571 h 1838157"/>
              <a:gd name="connsiteX39" fmla="*/ 40888 w 1319571"/>
              <a:gd name="connsiteY39" fmla="*/ 211873 h 1838157"/>
              <a:gd name="connsiteX40" fmla="*/ 48322 w 1319571"/>
              <a:gd name="connsiteY40" fmla="*/ 226741 h 1838157"/>
              <a:gd name="connsiteX41" fmla="*/ 59473 w 1319571"/>
              <a:gd name="connsiteY41" fmla="*/ 237893 h 1838157"/>
              <a:gd name="connsiteX42" fmla="*/ 63190 w 1319571"/>
              <a:gd name="connsiteY42" fmla="*/ 249044 h 1838157"/>
              <a:gd name="connsiteX43" fmla="*/ 81775 w 1319571"/>
              <a:gd name="connsiteY43" fmla="*/ 267629 h 1838157"/>
              <a:gd name="connsiteX44" fmla="*/ 89210 w 1319571"/>
              <a:gd name="connsiteY44" fmla="*/ 282497 h 1838157"/>
              <a:gd name="connsiteX45" fmla="*/ 92927 w 1319571"/>
              <a:gd name="connsiteY45" fmla="*/ 293649 h 1838157"/>
              <a:gd name="connsiteX46" fmla="*/ 107795 w 1319571"/>
              <a:gd name="connsiteY46" fmla="*/ 315951 h 1838157"/>
              <a:gd name="connsiteX47" fmla="*/ 115229 w 1319571"/>
              <a:gd name="connsiteY47" fmla="*/ 338254 h 1838157"/>
              <a:gd name="connsiteX48" fmla="*/ 130097 w 1319571"/>
              <a:gd name="connsiteY48" fmla="*/ 360556 h 1838157"/>
              <a:gd name="connsiteX49" fmla="*/ 137531 w 1319571"/>
              <a:gd name="connsiteY49" fmla="*/ 371707 h 1838157"/>
              <a:gd name="connsiteX50" fmla="*/ 148683 w 1319571"/>
              <a:gd name="connsiteY50" fmla="*/ 390293 h 1838157"/>
              <a:gd name="connsiteX51" fmla="*/ 156117 w 1319571"/>
              <a:gd name="connsiteY51" fmla="*/ 412595 h 1838157"/>
              <a:gd name="connsiteX52" fmla="*/ 170985 w 1319571"/>
              <a:gd name="connsiteY52" fmla="*/ 434897 h 1838157"/>
              <a:gd name="connsiteX53" fmla="*/ 178419 w 1319571"/>
              <a:gd name="connsiteY53" fmla="*/ 446049 h 1838157"/>
              <a:gd name="connsiteX54" fmla="*/ 182136 w 1319571"/>
              <a:gd name="connsiteY54" fmla="*/ 457200 h 1838157"/>
              <a:gd name="connsiteX55" fmla="*/ 197005 w 1319571"/>
              <a:gd name="connsiteY55" fmla="*/ 483219 h 1838157"/>
              <a:gd name="connsiteX56" fmla="*/ 200722 w 1319571"/>
              <a:gd name="connsiteY56" fmla="*/ 494371 h 1838157"/>
              <a:gd name="connsiteX57" fmla="*/ 208156 w 1319571"/>
              <a:gd name="connsiteY57" fmla="*/ 505522 h 1838157"/>
              <a:gd name="connsiteX58" fmla="*/ 215590 w 1319571"/>
              <a:gd name="connsiteY58" fmla="*/ 527824 h 1838157"/>
              <a:gd name="connsiteX59" fmla="*/ 230458 w 1319571"/>
              <a:gd name="connsiteY59" fmla="*/ 550127 h 1838157"/>
              <a:gd name="connsiteX60" fmla="*/ 234175 w 1319571"/>
              <a:gd name="connsiteY60" fmla="*/ 564995 h 1838157"/>
              <a:gd name="connsiteX61" fmla="*/ 252761 w 1319571"/>
              <a:gd name="connsiteY61" fmla="*/ 591014 h 1838157"/>
              <a:gd name="connsiteX62" fmla="*/ 260195 w 1319571"/>
              <a:gd name="connsiteY62" fmla="*/ 613317 h 1838157"/>
              <a:gd name="connsiteX63" fmla="*/ 263912 w 1319571"/>
              <a:gd name="connsiteY63" fmla="*/ 624468 h 1838157"/>
              <a:gd name="connsiteX64" fmla="*/ 271346 w 1319571"/>
              <a:gd name="connsiteY64" fmla="*/ 639336 h 1838157"/>
              <a:gd name="connsiteX65" fmla="*/ 275063 w 1319571"/>
              <a:gd name="connsiteY65" fmla="*/ 654205 h 1838157"/>
              <a:gd name="connsiteX66" fmla="*/ 282497 w 1319571"/>
              <a:gd name="connsiteY66" fmla="*/ 665356 h 1838157"/>
              <a:gd name="connsiteX67" fmla="*/ 286214 w 1319571"/>
              <a:gd name="connsiteY67" fmla="*/ 676507 h 1838157"/>
              <a:gd name="connsiteX68" fmla="*/ 297366 w 1319571"/>
              <a:gd name="connsiteY68" fmla="*/ 695093 h 1838157"/>
              <a:gd name="connsiteX69" fmla="*/ 304800 w 1319571"/>
              <a:gd name="connsiteY69" fmla="*/ 728546 h 1838157"/>
              <a:gd name="connsiteX70" fmla="*/ 319668 w 1319571"/>
              <a:gd name="connsiteY70" fmla="*/ 747132 h 1838157"/>
              <a:gd name="connsiteX71" fmla="*/ 327102 w 1319571"/>
              <a:gd name="connsiteY71" fmla="*/ 773151 h 1838157"/>
              <a:gd name="connsiteX72" fmla="*/ 334536 w 1319571"/>
              <a:gd name="connsiteY72" fmla="*/ 784302 h 1838157"/>
              <a:gd name="connsiteX73" fmla="*/ 338253 w 1319571"/>
              <a:gd name="connsiteY73" fmla="*/ 795454 h 1838157"/>
              <a:gd name="connsiteX74" fmla="*/ 353122 w 1319571"/>
              <a:gd name="connsiteY74" fmla="*/ 817756 h 1838157"/>
              <a:gd name="connsiteX75" fmla="*/ 356839 w 1319571"/>
              <a:gd name="connsiteY75" fmla="*/ 836341 h 1838157"/>
              <a:gd name="connsiteX76" fmla="*/ 364273 w 1319571"/>
              <a:gd name="connsiteY76" fmla="*/ 847493 h 1838157"/>
              <a:gd name="connsiteX77" fmla="*/ 371707 w 1319571"/>
              <a:gd name="connsiteY77" fmla="*/ 880946 h 1838157"/>
              <a:gd name="connsiteX78" fmla="*/ 379141 w 1319571"/>
              <a:gd name="connsiteY78" fmla="*/ 892097 h 1838157"/>
              <a:gd name="connsiteX79" fmla="*/ 394010 w 1319571"/>
              <a:gd name="connsiteY79" fmla="*/ 925551 h 1838157"/>
              <a:gd name="connsiteX80" fmla="*/ 397727 w 1319571"/>
              <a:gd name="connsiteY80" fmla="*/ 936702 h 1838157"/>
              <a:gd name="connsiteX81" fmla="*/ 401444 w 1319571"/>
              <a:gd name="connsiteY81" fmla="*/ 951571 h 1838157"/>
              <a:gd name="connsiteX82" fmla="*/ 408878 w 1319571"/>
              <a:gd name="connsiteY82" fmla="*/ 962722 h 1838157"/>
              <a:gd name="connsiteX83" fmla="*/ 423746 w 1319571"/>
              <a:gd name="connsiteY83" fmla="*/ 985024 h 1838157"/>
              <a:gd name="connsiteX84" fmla="*/ 434897 w 1319571"/>
              <a:gd name="connsiteY84" fmla="*/ 1025912 h 1838157"/>
              <a:gd name="connsiteX85" fmla="*/ 442331 w 1319571"/>
              <a:gd name="connsiteY85" fmla="*/ 1040780 h 1838157"/>
              <a:gd name="connsiteX86" fmla="*/ 453483 w 1319571"/>
              <a:gd name="connsiteY86" fmla="*/ 1066800 h 1838157"/>
              <a:gd name="connsiteX87" fmla="*/ 460917 w 1319571"/>
              <a:gd name="connsiteY87" fmla="*/ 1096536 h 1838157"/>
              <a:gd name="connsiteX88" fmla="*/ 468351 w 1319571"/>
              <a:gd name="connsiteY88" fmla="*/ 1103971 h 1838157"/>
              <a:gd name="connsiteX89" fmla="*/ 475785 w 1319571"/>
              <a:gd name="connsiteY89" fmla="*/ 1129990 h 1838157"/>
              <a:gd name="connsiteX90" fmla="*/ 483219 w 1319571"/>
              <a:gd name="connsiteY90" fmla="*/ 1144858 h 1838157"/>
              <a:gd name="connsiteX91" fmla="*/ 490653 w 1319571"/>
              <a:gd name="connsiteY91" fmla="*/ 1170878 h 1838157"/>
              <a:gd name="connsiteX92" fmla="*/ 505522 w 1319571"/>
              <a:gd name="connsiteY92" fmla="*/ 1196897 h 1838157"/>
              <a:gd name="connsiteX93" fmla="*/ 512956 w 1319571"/>
              <a:gd name="connsiteY93" fmla="*/ 1219200 h 1838157"/>
              <a:gd name="connsiteX94" fmla="*/ 524107 w 1319571"/>
              <a:gd name="connsiteY94" fmla="*/ 1241502 h 1838157"/>
              <a:gd name="connsiteX95" fmla="*/ 531541 w 1319571"/>
              <a:gd name="connsiteY95" fmla="*/ 1252654 h 1838157"/>
              <a:gd name="connsiteX96" fmla="*/ 535258 w 1319571"/>
              <a:gd name="connsiteY96" fmla="*/ 1263805 h 1838157"/>
              <a:gd name="connsiteX97" fmla="*/ 542692 w 1319571"/>
              <a:gd name="connsiteY97" fmla="*/ 1274956 h 1838157"/>
              <a:gd name="connsiteX98" fmla="*/ 546410 w 1319571"/>
              <a:gd name="connsiteY98" fmla="*/ 1286107 h 1838157"/>
              <a:gd name="connsiteX99" fmla="*/ 553844 w 1319571"/>
              <a:gd name="connsiteY99" fmla="*/ 1297258 h 1838157"/>
              <a:gd name="connsiteX100" fmla="*/ 568712 w 1319571"/>
              <a:gd name="connsiteY100" fmla="*/ 1330712 h 1838157"/>
              <a:gd name="connsiteX101" fmla="*/ 576146 w 1319571"/>
              <a:gd name="connsiteY101" fmla="*/ 1341863 h 1838157"/>
              <a:gd name="connsiteX102" fmla="*/ 583580 w 1319571"/>
              <a:gd name="connsiteY102" fmla="*/ 1356732 h 1838157"/>
              <a:gd name="connsiteX103" fmla="*/ 591014 w 1319571"/>
              <a:gd name="connsiteY103" fmla="*/ 1367883 h 1838157"/>
              <a:gd name="connsiteX104" fmla="*/ 605883 w 1319571"/>
              <a:gd name="connsiteY104" fmla="*/ 1401336 h 1838157"/>
              <a:gd name="connsiteX105" fmla="*/ 620751 w 1319571"/>
              <a:gd name="connsiteY105" fmla="*/ 1427356 h 1838157"/>
              <a:gd name="connsiteX106" fmla="*/ 624468 w 1319571"/>
              <a:gd name="connsiteY106" fmla="*/ 1438507 h 1838157"/>
              <a:gd name="connsiteX107" fmla="*/ 628185 w 1319571"/>
              <a:gd name="connsiteY107" fmla="*/ 1453375 h 1838157"/>
              <a:gd name="connsiteX108" fmla="*/ 643053 w 1319571"/>
              <a:gd name="connsiteY108" fmla="*/ 1471961 h 1838157"/>
              <a:gd name="connsiteX109" fmla="*/ 665356 w 1319571"/>
              <a:gd name="connsiteY109" fmla="*/ 1505414 h 1838157"/>
              <a:gd name="connsiteX110" fmla="*/ 672790 w 1319571"/>
              <a:gd name="connsiteY110" fmla="*/ 1520283 h 1838157"/>
              <a:gd name="connsiteX111" fmla="*/ 676507 w 1319571"/>
              <a:gd name="connsiteY111" fmla="*/ 1535151 h 1838157"/>
              <a:gd name="connsiteX112" fmla="*/ 687658 w 1319571"/>
              <a:gd name="connsiteY112" fmla="*/ 1542585 h 1838157"/>
              <a:gd name="connsiteX113" fmla="*/ 698810 w 1319571"/>
              <a:gd name="connsiteY113" fmla="*/ 1568605 h 1838157"/>
              <a:gd name="connsiteX114" fmla="*/ 713678 w 1319571"/>
              <a:gd name="connsiteY114" fmla="*/ 1594624 h 1838157"/>
              <a:gd name="connsiteX115" fmla="*/ 724829 w 1319571"/>
              <a:gd name="connsiteY115" fmla="*/ 1605775 h 1838157"/>
              <a:gd name="connsiteX116" fmla="*/ 735980 w 1319571"/>
              <a:gd name="connsiteY116" fmla="*/ 1628078 h 1838157"/>
              <a:gd name="connsiteX117" fmla="*/ 750849 w 1319571"/>
              <a:gd name="connsiteY117" fmla="*/ 1650380 h 1838157"/>
              <a:gd name="connsiteX118" fmla="*/ 762000 w 1319571"/>
              <a:gd name="connsiteY118" fmla="*/ 1661532 h 1838157"/>
              <a:gd name="connsiteX119" fmla="*/ 776868 w 1319571"/>
              <a:gd name="connsiteY119" fmla="*/ 1691268 h 1838157"/>
              <a:gd name="connsiteX120" fmla="*/ 802888 w 1319571"/>
              <a:gd name="connsiteY120" fmla="*/ 1724722 h 1838157"/>
              <a:gd name="connsiteX121" fmla="*/ 821473 w 1319571"/>
              <a:gd name="connsiteY121" fmla="*/ 1743307 h 1838157"/>
              <a:gd name="connsiteX122" fmla="*/ 825190 w 1319571"/>
              <a:gd name="connsiteY122" fmla="*/ 1754458 h 1838157"/>
              <a:gd name="connsiteX123" fmla="*/ 843775 w 1319571"/>
              <a:gd name="connsiteY123" fmla="*/ 1773044 h 1838157"/>
              <a:gd name="connsiteX124" fmla="*/ 851210 w 1319571"/>
              <a:gd name="connsiteY124" fmla="*/ 1780478 h 1838157"/>
              <a:gd name="connsiteX125" fmla="*/ 862361 w 1319571"/>
              <a:gd name="connsiteY125" fmla="*/ 1787912 h 1838157"/>
              <a:gd name="connsiteX126" fmla="*/ 884663 w 1319571"/>
              <a:gd name="connsiteY126" fmla="*/ 1810214 h 1838157"/>
              <a:gd name="connsiteX127" fmla="*/ 906966 w 1319571"/>
              <a:gd name="connsiteY127" fmla="*/ 1828800 h 1838157"/>
              <a:gd name="connsiteX128" fmla="*/ 955288 w 1319571"/>
              <a:gd name="connsiteY128" fmla="*/ 1832517 h 1838157"/>
              <a:gd name="connsiteX129" fmla="*/ 1014761 w 1319571"/>
              <a:gd name="connsiteY129" fmla="*/ 1832517 h 1838157"/>
              <a:gd name="connsiteX130" fmla="*/ 1037063 w 1319571"/>
              <a:gd name="connsiteY130" fmla="*/ 1825083 h 1838157"/>
              <a:gd name="connsiteX131" fmla="*/ 1048214 w 1319571"/>
              <a:gd name="connsiteY131" fmla="*/ 1817649 h 1838157"/>
              <a:gd name="connsiteX132" fmla="*/ 1070517 w 1319571"/>
              <a:gd name="connsiteY132" fmla="*/ 1810214 h 1838157"/>
              <a:gd name="connsiteX133" fmla="*/ 1092819 w 1319571"/>
              <a:gd name="connsiteY133" fmla="*/ 1802780 h 1838157"/>
              <a:gd name="connsiteX134" fmla="*/ 1103970 w 1319571"/>
              <a:gd name="connsiteY134" fmla="*/ 1799063 h 1838157"/>
              <a:gd name="connsiteX135" fmla="*/ 1122556 w 1319571"/>
              <a:gd name="connsiteY135" fmla="*/ 1795346 h 1838157"/>
              <a:gd name="connsiteX136" fmla="*/ 1133707 w 1319571"/>
              <a:gd name="connsiteY136" fmla="*/ 1787912 h 1838157"/>
              <a:gd name="connsiteX137" fmla="*/ 1152292 w 1319571"/>
              <a:gd name="connsiteY137" fmla="*/ 1780478 h 1838157"/>
              <a:gd name="connsiteX138" fmla="*/ 1193180 w 1319571"/>
              <a:gd name="connsiteY138" fmla="*/ 1769327 h 1838157"/>
              <a:gd name="connsiteX139" fmla="*/ 1245219 w 1319571"/>
              <a:gd name="connsiteY139" fmla="*/ 1754458 h 1838157"/>
              <a:gd name="connsiteX140" fmla="*/ 1282390 w 1319571"/>
              <a:gd name="connsiteY140" fmla="*/ 1739590 h 1838157"/>
              <a:gd name="connsiteX141" fmla="*/ 1293541 w 1319571"/>
              <a:gd name="connsiteY141" fmla="*/ 1735873 h 1838157"/>
              <a:gd name="connsiteX142" fmla="*/ 1312127 w 1319571"/>
              <a:gd name="connsiteY142" fmla="*/ 1721005 h 1838157"/>
              <a:gd name="connsiteX143" fmla="*/ 1319561 w 1319571"/>
              <a:gd name="connsiteY143" fmla="*/ 1706136 h 1838157"/>
              <a:gd name="connsiteX144" fmla="*/ 1312127 w 1319571"/>
              <a:gd name="connsiteY144" fmla="*/ 1680117 h 1838157"/>
              <a:gd name="connsiteX145" fmla="*/ 1297258 w 1319571"/>
              <a:gd name="connsiteY145" fmla="*/ 1654097 h 1838157"/>
              <a:gd name="connsiteX146" fmla="*/ 1278673 w 1319571"/>
              <a:gd name="connsiteY146" fmla="*/ 1624361 h 1838157"/>
              <a:gd name="connsiteX147" fmla="*/ 1271239 w 1319571"/>
              <a:gd name="connsiteY147" fmla="*/ 1613210 h 1838157"/>
              <a:gd name="connsiteX148" fmla="*/ 1260088 w 1319571"/>
              <a:gd name="connsiteY148" fmla="*/ 1609493 h 1838157"/>
              <a:gd name="connsiteX149" fmla="*/ 1234068 w 1319571"/>
              <a:gd name="connsiteY149" fmla="*/ 1579756 h 1838157"/>
              <a:gd name="connsiteX150" fmla="*/ 1226634 w 1319571"/>
              <a:gd name="connsiteY150" fmla="*/ 1564888 h 1838157"/>
              <a:gd name="connsiteX151" fmla="*/ 1208049 w 1319571"/>
              <a:gd name="connsiteY151" fmla="*/ 1550019 h 1838157"/>
              <a:gd name="connsiteX152" fmla="*/ 1200614 w 1319571"/>
              <a:gd name="connsiteY152" fmla="*/ 1535151 h 1838157"/>
              <a:gd name="connsiteX153" fmla="*/ 1189463 w 1319571"/>
              <a:gd name="connsiteY153" fmla="*/ 1524000 h 1838157"/>
              <a:gd name="connsiteX154" fmla="*/ 1174595 w 1319571"/>
              <a:gd name="connsiteY154" fmla="*/ 1501697 h 1838157"/>
              <a:gd name="connsiteX155" fmla="*/ 1167161 w 1319571"/>
              <a:gd name="connsiteY155" fmla="*/ 1490546 h 1838157"/>
              <a:gd name="connsiteX156" fmla="*/ 1163444 w 1319571"/>
              <a:gd name="connsiteY156" fmla="*/ 1479395 h 1838157"/>
              <a:gd name="connsiteX157" fmla="*/ 1148575 w 1319571"/>
              <a:gd name="connsiteY157" fmla="*/ 1457093 h 1838157"/>
              <a:gd name="connsiteX158" fmla="*/ 1141141 w 1319571"/>
              <a:gd name="connsiteY158" fmla="*/ 1445941 h 1838157"/>
              <a:gd name="connsiteX159" fmla="*/ 1133707 w 1319571"/>
              <a:gd name="connsiteY159" fmla="*/ 1434790 h 1838157"/>
              <a:gd name="connsiteX160" fmla="*/ 1126273 w 1319571"/>
              <a:gd name="connsiteY160" fmla="*/ 1423639 h 1838157"/>
              <a:gd name="connsiteX161" fmla="*/ 1107688 w 1319571"/>
              <a:gd name="connsiteY161" fmla="*/ 1390185 h 1838157"/>
              <a:gd name="connsiteX162" fmla="*/ 1100253 w 1319571"/>
              <a:gd name="connsiteY162" fmla="*/ 1379034 h 1838157"/>
              <a:gd name="connsiteX163" fmla="*/ 1092819 w 1319571"/>
              <a:gd name="connsiteY163" fmla="*/ 1367883 h 1838157"/>
              <a:gd name="connsiteX164" fmla="*/ 1081668 w 1319571"/>
              <a:gd name="connsiteY164" fmla="*/ 1353014 h 1838157"/>
              <a:gd name="connsiteX165" fmla="*/ 1063083 w 1319571"/>
              <a:gd name="connsiteY165" fmla="*/ 1326995 h 1838157"/>
              <a:gd name="connsiteX166" fmla="*/ 1051931 w 1319571"/>
              <a:gd name="connsiteY166" fmla="*/ 1315844 h 1838157"/>
              <a:gd name="connsiteX167" fmla="*/ 1048214 w 1319571"/>
              <a:gd name="connsiteY167" fmla="*/ 1304693 h 1838157"/>
              <a:gd name="connsiteX168" fmla="*/ 1029629 w 1319571"/>
              <a:gd name="connsiteY168" fmla="*/ 1282390 h 1838157"/>
              <a:gd name="connsiteX169" fmla="*/ 1014761 w 1319571"/>
              <a:gd name="connsiteY169" fmla="*/ 1260088 h 1838157"/>
              <a:gd name="connsiteX170" fmla="*/ 999892 w 1319571"/>
              <a:gd name="connsiteY170" fmla="*/ 1237785 h 1838157"/>
              <a:gd name="connsiteX171" fmla="*/ 996175 w 1319571"/>
              <a:gd name="connsiteY171" fmla="*/ 1222917 h 1838157"/>
              <a:gd name="connsiteX172" fmla="*/ 985024 w 1319571"/>
              <a:gd name="connsiteY172" fmla="*/ 1211766 h 1838157"/>
              <a:gd name="connsiteX173" fmla="*/ 973873 w 1319571"/>
              <a:gd name="connsiteY173" fmla="*/ 1196897 h 1838157"/>
              <a:gd name="connsiteX174" fmla="*/ 959005 w 1319571"/>
              <a:gd name="connsiteY174" fmla="*/ 1167161 h 1838157"/>
              <a:gd name="connsiteX175" fmla="*/ 936702 w 1319571"/>
              <a:gd name="connsiteY175" fmla="*/ 1137424 h 1838157"/>
              <a:gd name="connsiteX176" fmla="*/ 929268 w 1319571"/>
              <a:gd name="connsiteY176" fmla="*/ 1122556 h 1838157"/>
              <a:gd name="connsiteX177" fmla="*/ 914400 w 1319571"/>
              <a:gd name="connsiteY177" fmla="*/ 1100254 h 1838157"/>
              <a:gd name="connsiteX178" fmla="*/ 910683 w 1319571"/>
              <a:gd name="connsiteY178" fmla="*/ 1089102 h 1838157"/>
              <a:gd name="connsiteX179" fmla="*/ 884663 w 1319571"/>
              <a:gd name="connsiteY179" fmla="*/ 1051932 h 1838157"/>
              <a:gd name="connsiteX180" fmla="*/ 877229 w 1319571"/>
              <a:gd name="connsiteY180" fmla="*/ 1044497 h 1838157"/>
              <a:gd name="connsiteX181" fmla="*/ 862361 w 1319571"/>
              <a:gd name="connsiteY181" fmla="*/ 1018478 h 1838157"/>
              <a:gd name="connsiteX182" fmla="*/ 847492 w 1319571"/>
              <a:gd name="connsiteY182" fmla="*/ 996175 h 1838157"/>
              <a:gd name="connsiteX183" fmla="*/ 843775 w 1319571"/>
              <a:gd name="connsiteY183" fmla="*/ 985024 h 1838157"/>
              <a:gd name="connsiteX184" fmla="*/ 828907 w 1319571"/>
              <a:gd name="connsiteY184" fmla="*/ 962722 h 1838157"/>
              <a:gd name="connsiteX185" fmla="*/ 810322 w 1319571"/>
              <a:gd name="connsiteY185" fmla="*/ 921834 h 1838157"/>
              <a:gd name="connsiteX186" fmla="*/ 802888 w 1319571"/>
              <a:gd name="connsiteY186" fmla="*/ 899532 h 1838157"/>
              <a:gd name="connsiteX187" fmla="*/ 799170 w 1319571"/>
              <a:gd name="connsiteY187" fmla="*/ 888380 h 1838157"/>
              <a:gd name="connsiteX188" fmla="*/ 788019 w 1319571"/>
              <a:gd name="connsiteY188" fmla="*/ 873512 h 1838157"/>
              <a:gd name="connsiteX189" fmla="*/ 780585 w 1319571"/>
              <a:gd name="connsiteY189" fmla="*/ 847493 h 1838157"/>
              <a:gd name="connsiteX190" fmla="*/ 773151 w 1319571"/>
              <a:gd name="connsiteY190" fmla="*/ 836341 h 1838157"/>
              <a:gd name="connsiteX191" fmla="*/ 765717 w 1319571"/>
              <a:gd name="connsiteY191" fmla="*/ 814039 h 1838157"/>
              <a:gd name="connsiteX192" fmla="*/ 762000 w 1319571"/>
              <a:gd name="connsiteY192" fmla="*/ 802888 h 1838157"/>
              <a:gd name="connsiteX193" fmla="*/ 747131 w 1319571"/>
              <a:gd name="connsiteY193" fmla="*/ 780585 h 1838157"/>
              <a:gd name="connsiteX194" fmla="*/ 743414 w 1319571"/>
              <a:gd name="connsiteY194" fmla="*/ 762000 h 1838157"/>
              <a:gd name="connsiteX195" fmla="*/ 728546 w 1319571"/>
              <a:gd name="connsiteY195" fmla="*/ 721112 h 1838157"/>
              <a:gd name="connsiteX196" fmla="*/ 713678 w 1319571"/>
              <a:gd name="connsiteY196" fmla="*/ 687658 h 1838157"/>
              <a:gd name="connsiteX197" fmla="*/ 709961 w 1319571"/>
              <a:gd name="connsiteY197" fmla="*/ 672790 h 1838157"/>
              <a:gd name="connsiteX198" fmla="*/ 683941 w 1319571"/>
              <a:gd name="connsiteY198" fmla="*/ 624468 h 1838157"/>
              <a:gd name="connsiteX199" fmla="*/ 676507 w 1319571"/>
              <a:gd name="connsiteY199" fmla="*/ 598449 h 1838157"/>
              <a:gd name="connsiteX200" fmla="*/ 672790 w 1319571"/>
              <a:gd name="connsiteY200" fmla="*/ 583580 h 1838157"/>
              <a:gd name="connsiteX201" fmla="*/ 665356 w 1319571"/>
              <a:gd name="connsiteY201" fmla="*/ 572429 h 1838157"/>
              <a:gd name="connsiteX202" fmla="*/ 657922 w 1319571"/>
              <a:gd name="connsiteY202" fmla="*/ 550127 h 1838157"/>
              <a:gd name="connsiteX203" fmla="*/ 650488 w 1319571"/>
              <a:gd name="connsiteY203" fmla="*/ 527824 h 1838157"/>
              <a:gd name="connsiteX204" fmla="*/ 646770 w 1319571"/>
              <a:gd name="connsiteY204" fmla="*/ 516673 h 1838157"/>
              <a:gd name="connsiteX205" fmla="*/ 639336 w 1319571"/>
              <a:gd name="connsiteY205" fmla="*/ 490654 h 1838157"/>
              <a:gd name="connsiteX206" fmla="*/ 631902 w 1319571"/>
              <a:gd name="connsiteY206" fmla="*/ 464634 h 1838157"/>
              <a:gd name="connsiteX207" fmla="*/ 624468 w 1319571"/>
              <a:gd name="connsiteY207" fmla="*/ 453483 h 1838157"/>
              <a:gd name="connsiteX208" fmla="*/ 613317 w 1319571"/>
              <a:gd name="connsiteY208" fmla="*/ 434897 h 1838157"/>
              <a:gd name="connsiteX209" fmla="*/ 609600 w 1319571"/>
              <a:gd name="connsiteY209" fmla="*/ 423746 h 1838157"/>
              <a:gd name="connsiteX210" fmla="*/ 598449 w 1319571"/>
              <a:gd name="connsiteY210" fmla="*/ 416312 h 183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319571" h="1838157">
                <a:moveTo>
                  <a:pt x="598449" y="416312"/>
                </a:moveTo>
                <a:cubicBezTo>
                  <a:pt x="594112" y="409497"/>
                  <a:pt x="601253" y="418205"/>
                  <a:pt x="583580" y="382858"/>
                </a:cubicBezTo>
                <a:cubicBezTo>
                  <a:pt x="572395" y="360488"/>
                  <a:pt x="580536" y="369111"/>
                  <a:pt x="568712" y="349405"/>
                </a:cubicBezTo>
                <a:cubicBezTo>
                  <a:pt x="564115" y="341743"/>
                  <a:pt x="556669" y="335578"/>
                  <a:pt x="553844" y="327102"/>
                </a:cubicBezTo>
                <a:cubicBezTo>
                  <a:pt x="547842" y="309097"/>
                  <a:pt x="552143" y="319311"/>
                  <a:pt x="538975" y="297366"/>
                </a:cubicBezTo>
                <a:cubicBezTo>
                  <a:pt x="531239" y="266421"/>
                  <a:pt x="540659" y="297015"/>
                  <a:pt x="527824" y="271346"/>
                </a:cubicBezTo>
                <a:cubicBezTo>
                  <a:pt x="526072" y="267842"/>
                  <a:pt x="525183" y="263962"/>
                  <a:pt x="524107" y="260195"/>
                </a:cubicBezTo>
                <a:cubicBezTo>
                  <a:pt x="522704" y="255283"/>
                  <a:pt x="522675" y="249896"/>
                  <a:pt x="520390" y="245327"/>
                </a:cubicBezTo>
                <a:cubicBezTo>
                  <a:pt x="516394" y="237335"/>
                  <a:pt x="508347" y="231500"/>
                  <a:pt x="505522" y="223024"/>
                </a:cubicBezTo>
                <a:cubicBezTo>
                  <a:pt x="503044" y="215590"/>
                  <a:pt x="502435" y="207242"/>
                  <a:pt x="498088" y="200722"/>
                </a:cubicBezTo>
                <a:cubicBezTo>
                  <a:pt x="495610" y="197005"/>
                  <a:pt x="493595" y="192933"/>
                  <a:pt x="490653" y="189571"/>
                </a:cubicBezTo>
                <a:cubicBezTo>
                  <a:pt x="484884" y="182977"/>
                  <a:pt x="472068" y="170985"/>
                  <a:pt x="472068" y="170985"/>
                </a:cubicBezTo>
                <a:cubicBezTo>
                  <a:pt x="468343" y="159809"/>
                  <a:pt x="468923" y="158290"/>
                  <a:pt x="460917" y="148683"/>
                </a:cubicBezTo>
                <a:cubicBezTo>
                  <a:pt x="457552" y="144645"/>
                  <a:pt x="453131" y="141570"/>
                  <a:pt x="449766" y="137532"/>
                </a:cubicBezTo>
                <a:cubicBezTo>
                  <a:pt x="446906" y="134100"/>
                  <a:pt x="445191" y="129812"/>
                  <a:pt x="442331" y="126380"/>
                </a:cubicBezTo>
                <a:cubicBezTo>
                  <a:pt x="438966" y="122342"/>
                  <a:pt x="434407" y="119378"/>
                  <a:pt x="431180" y="115229"/>
                </a:cubicBezTo>
                <a:cubicBezTo>
                  <a:pt x="425695" y="108176"/>
                  <a:pt x="423746" y="97883"/>
                  <a:pt x="416312" y="92927"/>
                </a:cubicBezTo>
                <a:cubicBezTo>
                  <a:pt x="407305" y="86922"/>
                  <a:pt x="404350" y="86006"/>
                  <a:pt x="397727" y="78058"/>
                </a:cubicBezTo>
                <a:cubicBezTo>
                  <a:pt x="393761" y="73299"/>
                  <a:pt x="390956" y="67571"/>
                  <a:pt x="386575" y="63190"/>
                </a:cubicBezTo>
                <a:cubicBezTo>
                  <a:pt x="383416" y="60031"/>
                  <a:pt x="378856" y="58616"/>
                  <a:pt x="375424" y="55756"/>
                </a:cubicBezTo>
                <a:cubicBezTo>
                  <a:pt x="371386" y="52391"/>
                  <a:pt x="368311" y="47970"/>
                  <a:pt x="364273" y="44605"/>
                </a:cubicBezTo>
                <a:cubicBezTo>
                  <a:pt x="351998" y="34376"/>
                  <a:pt x="352793" y="38824"/>
                  <a:pt x="338253" y="29736"/>
                </a:cubicBezTo>
                <a:cubicBezTo>
                  <a:pt x="333000" y="26453"/>
                  <a:pt x="328926" y="21355"/>
                  <a:pt x="323385" y="18585"/>
                </a:cubicBezTo>
                <a:cubicBezTo>
                  <a:pt x="318816" y="16300"/>
                  <a:pt x="313429" y="16271"/>
                  <a:pt x="308517" y="14868"/>
                </a:cubicBezTo>
                <a:cubicBezTo>
                  <a:pt x="304750" y="13792"/>
                  <a:pt x="300870" y="12903"/>
                  <a:pt x="297366" y="11151"/>
                </a:cubicBezTo>
                <a:cubicBezTo>
                  <a:pt x="271696" y="-1683"/>
                  <a:pt x="302288" y="7736"/>
                  <a:pt x="271346" y="0"/>
                </a:cubicBezTo>
                <a:cubicBezTo>
                  <a:pt x="241609" y="1239"/>
                  <a:pt x="211837" y="1801"/>
                  <a:pt x="182136" y="3717"/>
                </a:cubicBezTo>
                <a:cubicBezTo>
                  <a:pt x="126695" y="7294"/>
                  <a:pt x="175852" y="4974"/>
                  <a:pt x="144966" y="11151"/>
                </a:cubicBezTo>
                <a:cubicBezTo>
                  <a:pt x="78376" y="24469"/>
                  <a:pt x="148152" y="7566"/>
                  <a:pt x="104078" y="18585"/>
                </a:cubicBezTo>
                <a:cubicBezTo>
                  <a:pt x="72113" y="39895"/>
                  <a:pt x="112562" y="14342"/>
                  <a:pt x="81775" y="29736"/>
                </a:cubicBezTo>
                <a:cubicBezTo>
                  <a:pt x="56103" y="42573"/>
                  <a:pt x="86703" y="33151"/>
                  <a:pt x="55756" y="40888"/>
                </a:cubicBezTo>
                <a:cubicBezTo>
                  <a:pt x="50800" y="44605"/>
                  <a:pt x="45269" y="47659"/>
                  <a:pt x="40888" y="52039"/>
                </a:cubicBezTo>
                <a:cubicBezTo>
                  <a:pt x="16108" y="76818"/>
                  <a:pt x="52037" y="50801"/>
                  <a:pt x="22302" y="70624"/>
                </a:cubicBezTo>
                <a:cubicBezTo>
                  <a:pt x="19824" y="75580"/>
                  <a:pt x="18786" y="81575"/>
                  <a:pt x="14868" y="85493"/>
                </a:cubicBezTo>
                <a:cubicBezTo>
                  <a:pt x="12098" y="88264"/>
                  <a:pt x="5890" y="85950"/>
                  <a:pt x="3717" y="89210"/>
                </a:cubicBezTo>
                <a:cubicBezTo>
                  <a:pt x="213" y="94467"/>
                  <a:pt x="1239" y="101600"/>
                  <a:pt x="0" y="107795"/>
                </a:cubicBezTo>
                <a:cubicBezTo>
                  <a:pt x="2478" y="122663"/>
                  <a:pt x="4656" y="137585"/>
                  <a:pt x="7434" y="152400"/>
                </a:cubicBezTo>
                <a:cubicBezTo>
                  <a:pt x="9566" y="163770"/>
                  <a:pt x="12043" y="172323"/>
                  <a:pt x="18585" y="182136"/>
                </a:cubicBezTo>
                <a:cubicBezTo>
                  <a:pt x="20529" y="185052"/>
                  <a:pt x="24075" y="186655"/>
                  <a:pt x="26019" y="189571"/>
                </a:cubicBezTo>
                <a:cubicBezTo>
                  <a:pt x="44017" y="216569"/>
                  <a:pt x="23844" y="194832"/>
                  <a:pt x="40888" y="211873"/>
                </a:cubicBezTo>
                <a:cubicBezTo>
                  <a:pt x="43366" y="216829"/>
                  <a:pt x="45101" y="222232"/>
                  <a:pt x="48322" y="226741"/>
                </a:cubicBezTo>
                <a:cubicBezTo>
                  <a:pt x="51377" y="231019"/>
                  <a:pt x="56557" y="233519"/>
                  <a:pt x="59473" y="237893"/>
                </a:cubicBezTo>
                <a:cubicBezTo>
                  <a:pt x="61646" y="241153"/>
                  <a:pt x="61438" y="245540"/>
                  <a:pt x="63190" y="249044"/>
                </a:cubicBezTo>
                <a:cubicBezTo>
                  <a:pt x="69385" y="261434"/>
                  <a:pt x="70624" y="260195"/>
                  <a:pt x="81775" y="267629"/>
                </a:cubicBezTo>
                <a:cubicBezTo>
                  <a:pt x="84253" y="272585"/>
                  <a:pt x="87027" y="277404"/>
                  <a:pt x="89210" y="282497"/>
                </a:cubicBezTo>
                <a:cubicBezTo>
                  <a:pt x="90754" y="286099"/>
                  <a:pt x="91024" y="290224"/>
                  <a:pt x="92927" y="293649"/>
                </a:cubicBezTo>
                <a:cubicBezTo>
                  <a:pt x="97266" y="301459"/>
                  <a:pt x="104970" y="307475"/>
                  <a:pt x="107795" y="315951"/>
                </a:cubicBezTo>
                <a:cubicBezTo>
                  <a:pt x="110273" y="323385"/>
                  <a:pt x="110882" y="331734"/>
                  <a:pt x="115229" y="338254"/>
                </a:cubicBezTo>
                <a:lnTo>
                  <a:pt x="130097" y="360556"/>
                </a:lnTo>
                <a:cubicBezTo>
                  <a:pt x="132575" y="364273"/>
                  <a:pt x="136118" y="367469"/>
                  <a:pt x="137531" y="371707"/>
                </a:cubicBezTo>
                <a:cubicBezTo>
                  <a:pt x="142358" y="386183"/>
                  <a:pt x="138479" y="380087"/>
                  <a:pt x="148683" y="390293"/>
                </a:cubicBezTo>
                <a:cubicBezTo>
                  <a:pt x="151161" y="397727"/>
                  <a:pt x="151770" y="406075"/>
                  <a:pt x="156117" y="412595"/>
                </a:cubicBezTo>
                <a:lnTo>
                  <a:pt x="170985" y="434897"/>
                </a:lnTo>
                <a:cubicBezTo>
                  <a:pt x="173463" y="438614"/>
                  <a:pt x="177006" y="441811"/>
                  <a:pt x="178419" y="446049"/>
                </a:cubicBezTo>
                <a:cubicBezTo>
                  <a:pt x="179658" y="449766"/>
                  <a:pt x="180384" y="453696"/>
                  <a:pt x="182136" y="457200"/>
                </a:cubicBezTo>
                <a:cubicBezTo>
                  <a:pt x="200800" y="494527"/>
                  <a:pt x="177455" y="437605"/>
                  <a:pt x="197005" y="483219"/>
                </a:cubicBezTo>
                <a:cubicBezTo>
                  <a:pt x="198549" y="486821"/>
                  <a:pt x="198970" y="490866"/>
                  <a:pt x="200722" y="494371"/>
                </a:cubicBezTo>
                <a:cubicBezTo>
                  <a:pt x="202720" y="498367"/>
                  <a:pt x="206342" y="501440"/>
                  <a:pt x="208156" y="505522"/>
                </a:cubicBezTo>
                <a:cubicBezTo>
                  <a:pt x="211339" y="512683"/>
                  <a:pt x="211243" y="521304"/>
                  <a:pt x="215590" y="527824"/>
                </a:cubicBezTo>
                <a:lnTo>
                  <a:pt x="230458" y="550127"/>
                </a:lnTo>
                <a:cubicBezTo>
                  <a:pt x="231697" y="555083"/>
                  <a:pt x="232162" y="560300"/>
                  <a:pt x="234175" y="564995"/>
                </a:cubicBezTo>
                <a:cubicBezTo>
                  <a:pt x="235985" y="569218"/>
                  <a:pt x="251495" y="589326"/>
                  <a:pt x="252761" y="591014"/>
                </a:cubicBezTo>
                <a:lnTo>
                  <a:pt x="260195" y="613317"/>
                </a:lnTo>
                <a:cubicBezTo>
                  <a:pt x="261434" y="617034"/>
                  <a:pt x="262160" y="620964"/>
                  <a:pt x="263912" y="624468"/>
                </a:cubicBezTo>
                <a:lnTo>
                  <a:pt x="271346" y="639336"/>
                </a:lnTo>
                <a:cubicBezTo>
                  <a:pt x="272585" y="644292"/>
                  <a:pt x="273051" y="649509"/>
                  <a:pt x="275063" y="654205"/>
                </a:cubicBezTo>
                <a:cubicBezTo>
                  <a:pt x="276823" y="658311"/>
                  <a:pt x="280499" y="661360"/>
                  <a:pt x="282497" y="665356"/>
                </a:cubicBezTo>
                <a:cubicBezTo>
                  <a:pt x="284249" y="668860"/>
                  <a:pt x="284462" y="673003"/>
                  <a:pt x="286214" y="676507"/>
                </a:cubicBezTo>
                <a:cubicBezTo>
                  <a:pt x="289445" y="682969"/>
                  <a:pt x="294135" y="688631"/>
                  <a:pt x="297366" y="695093"/>
                </a:cubicBezTo>
                <a:cubicBezTo>
                  <a:pt x="304167" y="708695"/>
                  <a:pt x="299090" y="711417"/>
                  <a:pt x="304800" y="728546"/>
                </a:cubicBezTo>
                <a:cubicBezTo>
                  <a:pt x="307144" y="735578"/>
                  <a:pt x="314594" y="742057"/>
                  <a:pt x="319668" y="747132"/>
                </a:cubicBezTo>
                <a:cubicBezTo>
                  <a:pt x="320859" y="751896"/>
                  <a:pt x="324436" y="767819"/>
                  <a:pt x="327102" y="773151"/>
                </a:cubicBezTo>
                <a:cubicBezTo>
                  <a:pt x="329100" y="777147"/>
                  <a:pt x="332058" y="780585"/>
                  <a:pt x="334536" y="784302"/>
                </a:cubicBezTo>
                <a:cubicBezTo>
                  <a:pt x="335775" y="788019"/>
                  <a:pt x="336350" y="792029"/>
                  <a:pt x="338253" y="795454"/>
                </a:cubicBezTo>
                <a:cubicBezTo>
                  <a:pt x="342592" y="803264"/>
                  <a:pt x="353122" y="817756"/>
                  <a:pt x="353122" y="817756"/>
                </a:cubicBezTo>
                <a:cubicBezTo>
                  <a:pt x="354361" y="823951"/>
                  <a:pt x="354621" y="830426"/>
                  <a:pt x="356839" y="836341"/>
                </a:cubicBezTo>
                <a:cubicBezTo>
                  <a:pt x="358408" y="840524"/>
                  <a:pt x="362704" y="843310"/>
                  <a:pt x="364273" y="847493"/>
                </a:cubicBezTo>
                <a:cubicBezTo>
                  <a:pt x="369564" y="861602"/>
                  <a:pt x="365995" y="867619"/>
                  <a:pt x="371707" y="880946"/>
                </a:cubicBezTo>
                <a:cubicBezTo>
                  <a:pt x="373467" y="885052"/>
                  <a:pt x="376925" y="888218"/>
                  <a:pt x="379141" y="892097"/>
                </a:cubicBezTo>
                <a:cubicBezTo>
                  <a:pt x="385281" y="902843"/>
                  <a:pt x="389668" y="913972"/>
                  <a:pt x="394010" y="925551"/>
                </a:cubicBezTo>
                <a:cubicBezTo>
                  <a:pt x="395386" y="929220"/>
                  <a:pt x="396651" y="932935"/>
                  <a:pt x="397727" y="936702"/>
                </a:cubicBezTo>
                <a:cubicBezTo>
                  <a:pt x="399130" y="941614"/>
                  <a:pt x="399432" y="946875"/>
                  <a:pt x="401444" y="951571"/>
                </a:cubicBezTo>
                <a:cubicBezTo>
                  <a:pt x="403204" y="955677"/>
                  <a:pt x="406880" y="958726"/>
                  <a:pt x="408878" y="962722"/>
                </a:cubicBezTo>
                <a:cubicBezTo>
                  <a:pt x="419637" y="984239"/>
                  <a:pt x="402607" y="963885"/>
                  <a:pt x="423746" y="985024"/>
                </a:cubicBezTo>
                <a:cubicBezTo>
                  <a:pt x="426465" y="998620"/>
                  <a:pt x="428609" y="1013336"/>
                  <a:pt x="434897" y="1025912"/>
                </a:cubicBezTo>
                <a:cubicBezTo>
                  <a:pt x="437375" y="1030868"/>
                  <a:pt x="440148" y="1035687"/>
                  <a:pt x="442331" y="1040780"/>
                </a:cubicBezTo>
                <a:cubicBezTo>
                  <a:pt x="458740" y="1079065"/>
                  <a:pt x="428830" y="1017493"/>
                  <a:pt x="453483" y="1066800"/>
                </a:cubicBezTo>
                <a:cubicBezTo>
                  <a:pt x="454283" y="1070798"/>
                  <a:pt x="457488" y="1090821"/>
                  <a:pt x="460917" y="1096536"/>
                </a:cubicBezTo>
                <a:cubicBezTo>
                  <a:pt x="462720" y="1099541"/>
                  <a:pt x="465873" y="1101493"/>
                  <a:pt x="468351" y="1103971"/>
                </a:cubicBezTo>
                <a:cubicBezTo>
                  <a:pt x="470237" y="1111516"/>
                  <a:pt x="472586" y="1122525"/>
                  <a:pt x="475785" y="1129990"/>
                </a:cubicBezTo>
                <a:cubicBezTo>
                  <a:pt x="477968" y="1135083"/>
                  <a:pt x="480741" y="1139902"/>
                  <a:pt x="483219" y="1144858"/>
                </a:cubicBezTo>
                <a:cubicBezTo>
                  <a:pt x="484410" y="1149621"/>
                  <a:pt x="487987" y="1165546"/>
                  <a:pt x="490653" y="1170878"/>
                </a:cubicBezTo>
                <a:cubicBezTo>
                  <a:pt x="504064" y="1197698"/>
                  <a:pt x="492490" y="1164317"/>
                  <a:pt x="505522" y="1196897"/>
                </a:cubicBezTo>
                <a:cubicBezTo>
                  <a:pt x="508432" y="1204173"/>
                  <a:pt x="508609" y="1212680"/>
                  <a:pt x="512956" y="1219200"/>
                </a:cubicBezTo>
                <a:cubicBezTo>
                  <a:pt x="534258" y="1251153"/>
                  <a:pt x="508721" y="1210728"/>
                  <a:pt x="524107" y="1241502"/>
                </a:cubicBezTo>
                <a:cubicBezTo>
                  <a:pt x="526105" y="1245498"/>
                  <a:pt x="529543" y="1248658"/>
                  <a:pt x="531541" y="1252654"/>
                </a:cubicBezTo>
                <a:cubicBezTo>
                  <a:pt x="533293" y="1256158"/>
                  <a:pt x="533506" y="1260301"/>
                  <a:pt x="535258" y="1263805"/>
                </a:cubicBezTo>
                <a:cubicBezTo>
                  <a:pt x="537256" y="1267801"/>
                  <a:pt x="540694" y="1270960"/>
                  <a:pt x="542692" y="1274956"/>
                </a:cubicBezTo>
                <a:cubicBezTo>
                  <a:pt x="544444" y="1278460"/>
                  <a:pt x="544658" y="1282603"/>
                  <a:pt x="546410" y="1286107"/>
                </a:cubicBezTo>
                <a:cubicBezTo>
                  <a:pt x="548408" y="1290103"/>
                  <a:pt x="551846" y="1293262"/>
                  <a:pt x="553844" y="1297258"/>
                </a:cubicBezTo>
                <a:cubicBezTo>
                  <a:pt x="569775" y="1329120"/>
                  <a:pt x="552947" y="1303123"/>
                  <a:pt x="568712" y="1330712"/>
                </a:cubicBezTo>
                <a:cubicBezTo>
                  <a:pt x="570928" y="1334591"/>
                  <a:pt x="573930" y="1337984"/>
                  <a:pt x="576146" y="1341863"/>
                </a:cubicBezTo>
                <a:cubicBezTo>
                  <a:pt x="578895" y="1346674"/>
                  <a:pt x="580831" y="1351921"/>
                  <a:pt x="583580" y="1356732"/>
                </a:cubicBezTo>
                <a:cubicBezTo>
                  <a:pt x="585796" y="1360611"/>
                  <a:pt x="589200" y="1363801"/>
                  <a:pt x="591014" y="1367883"/>
                </a:cubicBezTo>
                <a:cubicBezTo>
                  <a:pt x="608709" y="1407693"/>
                  <a:pt x="589059" y="1376100"/>
                  <a:pt x="605883" y="1401336"/>
                </a:cubicBezTo>
                <a:cubicBezTo>
                  <a:pt x="614405" y="1426904"/>
                  <a:pt x="602749" y="1395853"/>
                  <a:pt x="620751" y="1427356"/>
                </a:cubicBezTo>
                <a:cubicBezTo>
                  <a:pt x="622695" y="1430758"/>
                  <a:pt x="623392" y="1434740"/>
                  <a:pt x="624468" y="1438507"/>
                </a:cubicBezTo>
                <a:cubicBezTo>
                  <a:pt x="625871" y="1443419"/>
                  <a:pt x="625704" y="1448909"/>
                  <a:pt x="628185" y="1453375"/>
                </a:cubicBezTo>
                <a:cubicBezTo>
                  <a:pt x="632038" y="1460310"/>
                  <a:pt x="638442" y="1465505"/>
                  <a:pt x="643053" y="1471961"/>
                </a:cubicBezTo>
                <a:cubicBezTo>
                  <a:pt x="650843" y="1482867"/>
                  <a:pt x="659363" y="1493427"/>
                  <a:pt x="665356" y="1505414"/>
                </a:cubicBezTo>
                <a:cubicBezTo>
                  <a:pt x="667834" y="1510370"/>
                  <a:pt x="670844" y="1515095"/>
                  <a:pt x="672790" y="1520283"/>
                </a:cubicBezTo>
                <a:cubicBezTo>
                  <a:pt x="674584" y="1525066"/>
                  <a:pt x="673673" y="1530900"/>
                  <a:pt x="676507" y="1535151"/>
                </a:cubicBezTo>
                <a:cubicBezTo>
                  <a:pt x="678985" y="1538868"/>
                  <a:pt x="683941" y="1540107"/>
                  <a:pt x="687658" y="1542585"/>
                </a:cubicBezTo>
                <a:cubicBezTo>
                  <a:pt x="693763" y="1567009"/>
                  <a:pt x="687400" y="1548638"/>
                  <a:pt x="698810" y="1568605"/>
                </a:cubicBezTo>
                <a:cubicBezTo>
                  <a:pt x="705422" y="1580174"/>
                  <a:pt x="705444" y="1584743"/>
                  <a:pt x="713678" y="1594624"/>
                </a:cubicBezTo>
                <a:cubicBezTo>
                  <a:pt x="717043" y="1598662"/>
                  <a:pt x="721464" y="1601737"/>
                  <a:pt x="724829" y="1605775"/>
                </a:cubicBezTo>
                <a:cubicBezTo>
                  <a:pt x="741332" y="1625580"/>
                  <a:pt x="724802" y="1607959"/>
                  <a:pt x="735980" y="1628078"/>
                </a:cubicBezTo>
                <a:cubicBezTo>
                  <a:pt x="740319" y="1635888"/>
                  <a:pt x="744531" y="1644062"/>
                  <a:pt x="750849" y="1650380"/>
                </a:cubicBezTo>
                <a:cubicBezTo>
                  <a:pt x="754566" y="1654097"/>
                  <a:pt x="759178" y="1657097"/>
                  <a:pt x="762000" y="1661532"/>
                </a:cubicBezTo>
                <a:cubicBezTo>
                  <a:pt x="767950" y="1670881"/>
                  <a:pt x="770721" y="1682047"/>
                  <a:pt x="776868" y="1691268"/>
                </a:cubicBezTo>
                <a:cubicBezTo>
                  <a:pt x="814441" y="1747630"/>
                  <a:pt x="773775" y="1689788"/>
                  <a:pt x="802888" y="1724722"/>
                </a:cubicBezTo>
                <a:cubicBezTo>
                  <a:pt x="818377" y="1743308"/>
                  <a:pt x="801028" y="1729677"/>
                  <a:pt x="821473" y="1743307"/>
                </a:cubicBezTo>
                <a:cubicBezTo>
                  <a:pt x="822712" y="1747024"/>
                  <a:pt x="822839" y="1751324"/>
                  <a:pt x="825190" y="1754458"/>
                </a:cubicBezTo>
                <a:cubicBezTo>
                  <a:pt x="830447" y="1761467"/>
                  <a:pt x="837580" y="1766849"/>
                  <a:pt x="843775" y="1773044"/>
                </a:cubicBezTo>
                <a:cubicBezTo>
                  <a:pt x="846253" y="1775522"/>
                  <a:pt x="848294" y="1778534"/>
                  <a:pt x="851210" y="1780478"/>
                </a:cubicBezTo>
                <a:cubicBezTo>
                  <a:pt x="854927" y="1782956"/>
                  <a:pt x="859022" y="1784944"/>
                  <a:pt x="862361" y="1787912"/>
                </a:cubicBezTo>
                <a:cubicBezTo>
                  <a:pt x="870219" y="1794897"/>
                  <a:pt x="877229" y="1802780"/>
                  <a:pt x="884663" y="1810214"/>
                </a:cubicBezTo>
                <a:cubicBezTo>
                  <a:pt x="888201" y="1813753"/>
                  <a:pt x="900594" y="1827605"/>
                  <a:pt x="906966" y="1828800"/>
                </a:cubicBezTo>
                <a:cubicBezTo>
                  <a:pt x="922844" y="1831777"/>
                  <a:pt x="939181" y="1831278"/>
                  <a:pt x="955288" y="1832517"/>
                </a:cubicBezTo>
                <a:cubicBezTo>
                  <a:pt x="979677" y="1840647"/>
                  <a:pt x="971142" y="1839404"/>
                  <a:pt x="1014761" y="1832517"/>
                </a:cubicBezTo>
                <a:cubicBezTo>
                  <a:pt x="1022501" y="1831295"/>
                  <a:pt x="1030543" y="1829430"/>
                  <a:pt x="1037063" y="1825083"/>
                </a:cubicBezTo>
                <a:cubicBezTo>
                  <a:pt x="1040780" y="1822605"/>
                  <a:pt x="1044132" y="1819463"/>
                  <a:pt x="1048214" y="1817649"/>
                </a:cubicBezTo>
                <a:cubicBezTo>
                  <a:pt x="1055375" y="1814466"/>
                  <a:pt x="1063083" y="1812692"/>
                  <a:pt x="1070517" y="1810214"/>
                </a:cubicBezTo>
                <a:lnTo>
                  <a:pt x="1092819" y="1802780"/>
                </a:lnTo>
                <a:cubicBezTo>
                  <a:pt x="1096536" y="1801541"/>
                  <a:pt x="1100128" y="1799831"/>
                  <a:pt x="1103970" y="1799063"/>
                </a:cubicBezTo>
                <a:lnTo>
                  <a:pt x="1122556" y="1795346"/>
                </a:lnTo>
                <a:cubicBezTo>
                  <a:pt x="1126273" y="1792868"/>
                  <a:pt x="1129711" y="1789910"/>
                  <a:pt x="1133707" y="1787912"/>
                </a:cubicBezTo>
                <a:cubicBezTo>
                  <a:pt x="1139675" y="1784928"/>
                  <a:pt x="1146021" y="1782758"/>
                  <a:pt x="1152292" y="1780478"/>
                </a:cubicBezTo>
                <a:cubicBezTo>
                  <a:pt x="1175347" y="1772095"/>
                  <a:pt x="1171136" y="1773736"/>
                  <a:pt x="1193180" y="1769327"/>
                </a:cubicBezTo>
                <a:cubicBezTo>
                  <a:pt x="1234295" y="1748771"/>
                  <a:pt x="1168539" y="1780017"/>
                  <a:pt x="1245219" y="1754458"/>
                </a:cubicBezTo>
                <a:cubicBezTo>
                  <a:pt x="1295980" y="1737538"/>
                  <a:pt x="1244108" y="1755997"/>
                  <a:pt x="1282390" y="1739590"/>
                </a:cubicBezTo>
                <a:cubicBezTo>
                  <a:pt x="1285991" y="1738047"/>
                  <a:pt x="1290037" y="1737625"/>
                  <a:pt x="1293541" y="1735873"/>
                </a:cubicBezTo>
                <a:cubicBezTo>
                  <a:pt x="1302918" y="1731185"/>
                  <a:pt x="1305213" y="1727919"/>
                  <a:pt x="1312127" y="1721005"/>
                </a:cubicBezTo>
                <a:cubicBezTo>
                  <a:pt x="1314605" y="1716049"/>
                  <a:pt x="1318874" y="1711634"/>
                  <a:pt x="1319561" y="1706136"/>
                </a:cubicBezTo>
                <a:cubicBezTo>
                  <a:pt x="1319865" y="1703702"/>
                  <a:pt x="1313647" y="1683662"/>
                  <a:pt x="1312127" y="1680117"/>
                </a:cubicBezTo>
                <a:cubicBezTo>
                  <a:pt x="1302501" y="1657659"/>
                  <a:pt x="1307921" y="1672758"/>
                  <a:pt x="1297258" y="1654097"/>
                </a:cubicBezTo>
                <a:cubicBezTo>
                  <a:pt x="1277302" y="1619173"/>
                  <a:pt x="1304051" y="1659890"/>
                  <a:pt x="1278673" y="1624361"/>
                </a:cubicBezTo>
                <a:cubicBezTo>
                  <a:pt x="1276076" y="1620726"/>
                  <a:pt x="1274727" y="1616001"/>
                  <a:pt x="1271239" y="1613210"/>
                </a:cubicBezTo>
                <a:cubicBezTo>
                  <a:pt x="1268180" y="1610762"/>
                  <a:pt x="1263805" y="1610732"/>
                  <a:pt x="1260088" y="1609493"/>
                </a:cubicBezTo>
                <a:cubicBezTo>
                  <a:pt x="1242741" y="1583473"/>
                  <a:pt x="1252653" y="1592146"/>
                  <a:pt x="1234068" y="1579756"/>
                </a:cubicBezTo>
                <a:cubicBezTo>
                  <a:pt x="1231590" y="1574800"/>
                  <a:pt x="1230181" y="1569145"/>
                  <a:pt x="1226634" y="1564888"/>
                </a:cubicBezTo>
                <a:cubicBezTo>
                  <a:pt x="1210055" y="1544993"/>
                  <a:pt x="1220613" y="1568864"/>
                  <a:pt x="1208049" y="1550019"/>
                </a:cubicBezTo>
                <a:cubicBezTo>
                  <a:pt x="1204975" y="1545409"/>
                  <a:pt x="1203835" y="1539660"/>
                  <a:pt x="1200614" y="1535151"/>
                </a:cubicBezTo>
                <a:cubicBezTo>
                  <a:pt x="1197559" y="1530874"/>
                  <a:pt x="1192690" y="1528149"/>
                  <a:pt x="1189463" y="1524000"/>
                </a:cubicBezTo>
                <a:cubicBezTo>
                  <a:pt x="1183978" y="1516947"/>
                  <a:pt x="1179551" y="1509131"/>
                  <a:pt x="1174595" y="1501697"/>
                </a:cubicBezTo>
                <a:cubicBezTo>
                  <a:pt x="1172117" y="1497980"/>
                  <a:pt x="1168574" y="1494784"/>
                  <a:pt x="1167161" y="1490546"/>
                </a:cubicBezTo>
                <a:cubicBezTo>
                  <a:pt x="1165922" y="1486829"/>
                  <a:pt x="1165347" y="1482820"/>
                  <a:pt x="1163444" y="1479395"/>
                </a:cubicBezTo>
                <a:cubicBezTo>
                  <a:pt x="1159105" y="1471585"/>
                  <a:pt x="1153531" y="1464527"/>
                  <a:pt x="1148575" y="1457093"/>
                </a:cubicBezTo>
                <a:lnTo>
                  <a:pt x="1141141" y="1445941"/>
                </a:lnTo>
                <a:lnTo>
                  <a:pt x="1133707" y="1434790"/>
                </a:lnTo>
                <a:cubicBezTo>
                  <a:pt x="1131229" y="1431073"/>
                  <a:pt x="1127686" y="1427877"/>
                  <a:pt x="1126273" y="1423639"/>
                </a:cubicBezTo>
                <a:cubicBezTo>
                  <a:pt x="1119731" y="1404013"/>
                  <a:pt x="1124728" y="1415745"/>
                  <a:pt x="1107688" y="1390185"/>
                </a:cubicBezTo>
                <a:lnTo>
                  <a:pt x="1100253" y="1379034"/>
                </a:lnTo>
                <a:cubicBezTo>
                  <a:pt x="1097775" y="1375317"/>
                  <a:pt x="1095499" y="1371457"/>
                  <a:pt x="1092819" y="1367883"/>
                </a:cubicBezTo>
                <a:cubicBezTo>
                  <a:pt x="1089102" y="1362927"/>
                  <a:pt x="1085269" y="1358055"/>
                  <a:pt x="1081668" y="1353014"/>
                </a:cubicBezTo>
                <a:cubicBezTo>
                  <a:pt x="1073267" y="1341252"/>
                  <a:pt x="1073490" y="1339136"/>
                  <a:pt x="1063083" y="1326995"/>
                </a:cubicBezTo>
                <a:cubicBezTo>
                  <a:pt x="1059662" y="1323004"/>
                  <a:pt x="1055648" y="1319561"/>
                  <a:pt x="1051931" y="1315844"/>
                </a:cubicBezTo>
                <a:cubicBezTo>
                  <a:pt x="1050692" y="1312127"/>
                  <a:pt x="1049966" y="1308197"/>
                  <a:pt x="1048214" y="1304693"/>
                </a:cubicBezTo>
                <a:cubicBezTo>
                  <a:pt x="1043038" y="1294341"/>
                  <a:pt x="1037851" y="1290612"/>
                  <a:pt x="1029629" y="1282390"/>
                </a:cubicBezTo>
                <a:cubicBezTo>
                  <a:pt x="1020790" y="1255874"/>
                  <a:pt x="1033324" y="1287933"/>
                  <a:pt x="1014761" y="1260088"/>
                </a:cubicBezTo>
                <a:cubicBezTo>
                  <a:pt x="993247" y="1227815"/>
                  <a:pt x="1035461" y="1273351"/>
                  <a:pt x="999892" y="1237785"/>
                </a:cubicBezTo>
                <a:cubicBezTo>
                  <a:pt x="998653" y="1232829"/>
                  <a:pt x="998710" y="1227352"/>
                  <a:pt x="996175" y="1222917"/>
                </a:cubicBezTo>
                <a:cubicBezTo>
                  <a:pt x="993567" y="1218353"/>
                  <a:pt x="988445" y="1215757"/>
                  <a:pt x="985024" y="1211766"/>
                </a:cubicBezTo>
                <a:cubicBezTo>
                  <a:pt x="980992" y="1207062"/>
                  <a:pt x="976882" y="1202313"/>
                  <a:pt x="973873" y="1196897"/>
                </a:cubicBezTo>
                <a:cubicBezTo>
                  <a:pt x="960771" y="1173312"/>
                  <a:pt x="972824" y="1184434"/>
                  <a:pt x="959005" y="1167161"/>
                </a:cubicBezTo>
                <a:cubicBezTo>
                  <a:pt x="945062" y="1149733"/>
                  <a:pt x="953997" y="1172015"/>
                  <a:pt x="936702" y="1137424"/>
                </a:cubicBezTo>
                <a:cubicBezTo>
                  <a:pt x="934224" y="1132468"/>
                  <a:pt x="932119" y="1127307"/>
                  <a:pt x="929268" y="1122556"/>
                </a:cubicBezTo>
                <a:cubicBezTo>
                  <a:pt x="924671" y="1114895"/>
                  <a:pt x="914400" y="1100254"/>
                  <a:pt x="914400" y="1100254"/>
                </a:cubicBezTo>
                <a:cubicBezTo>
                  <a:pt x="913161" y="1096537"/>
                  <a:pt x="912586" y="1092527"/>
                  <a:pt x="910683" y="1089102"/>
                </a:cubicBezTo>
                <a:cubicBezTo>
                  <a:pt x="906824" y="1082156"/>
                  <a:pt x="891158" y="1059726"/>
                  <a:pt x="884663" y="1051932"/>
                </a:cubicBezTo>
                <a:cubicBezTo>
                  <a:pt x="882419" y="1049240"/>
                  <a:pt x="879707" y="1046975"/>
                  <a:pt x="877229" y="1044497"/>
                </a:cubicBezTo>
                <a:cubicBezTo>
                  <a:pt x="869926" y="1022589"/>
                  <a:pt x="878435" y="1044196"/>
                  <a:pt x="862361" y="1018478"/>
                </a:cubicBezTo>
                <a:cubicBezTo>
                  <a:pt x="847359" y="994474"/>
                  <a:pt x="862641" y="1011324"/>
                  <a:pt x="847492" y="996175"/>
                </a:cubicBezTo>
                <a:cubicBezTo>
                  <a:pt x="846253" y="992458"/>
                  <a:pt x="845678" y="988449"/>
                  <a:pt x="843775" y="985024"/>
                </a:cubicBezTo>
                <a:cubicBezTo>
                  <a:pt x="839436" y="977214"/>
                  <a:pt x="831732" y="971198"/>
                  <a:pt x="828907" y="962722"/>
                </a:cubicBezTo>
                <a:cubicBezTo>
                  <a:pt x="808211" y="900632"/>
                  <a:pt x="835625" y="977501"/>
                  <a:pt x="810322" y="921834"/>
                </a:cubicBezTo>
                <a:cubicBezTo>
                  <a:pt x="807079" y="914700"/>
                  <a:pt x="805366" y="906966"/>
                  <a:pt x="802888" y="899532"/>
                </a:cubicBezTo>
                <a:cubicBezTo>
                  <a:pt x="801649" y="895815"/>
                  <a:pt x="801521" y="891515"/>
                  <a:pt x="799170" y="888380"/>
                </a:cubicBezTo>
                <a:lnTo>
                  <a:pt x="788019" y="873512"/>
                </a:lnTo>
                <a:cubicBezTo>
                  <a:pt x="786828" y="868748"/>
                  <a:pt x="783251" y="852826"/>
                  <a:pt x="780585" y="847493"/>
                </a:cubicBezTo>
                <a:cubicBezTo>
                  <a:pt x="778587" y="843497"/>
                  <a:pt x="774965" y="840424"/>
                  <a:pt x="773151" y="836341"/>
                </a:cubicBezTo>
                <a:cubicBezTo>
                  <a:pt x="769969" y="829180"/>
                  <a:pt x="768195" y="821473"/>
                  <a:pt x="765717" y="814039"/>
                </a:cubicBezTo>
                <a:cubicBezTo>
                  <a:pt x="764478" y="810322"/>
                  <a:pt x="764173" y="806148"/>
                  <a:pt x="762000" y="802888"/>
                </a:cubicBezTo>
                <a:lnTo>
                  <a:pt x="747131" y="780585"/>
                </a:lnTo>
                <a:cubicBezTo>
                  <a:pt x="745892" y="774390"/>
                  <a:pt x="745076" y="768095"/>
                  <a:pt x="743414" y="762000"/>
                </a:cubicBezTo>
                <a:cubicBezTo>
                  <a:pt x="737497" y="740303"/>
                  <a:pt x="735802" y="741067"/>
                  <a:pt x="728546" y="721112"/>
                </a:cubicBezTo>
                <a:cubicBezTo>
                  <a:pt x="717930" y="691917"/>
                  <a:pt x="726467" y="706844"/>
                  <a:pt x="713678" y="687658"/>
                </a:cubicBezTo>
                <a:cubicBezTo>
                  <a:pt x="712439" y="682702"/>
                  <a:pt x="711926" y="677506"/>
                  <a:pt x="709961" y="672790"/>
                </a:cubicBezTo>
                <a:cubicBezTo>
                  <a:pt x="701737" y="653053"/>
                  <a:pt x="694355" y="641826"/>
                  <a:pt x="683941" y="624468"/>
                </a:cubicBezTo>
                <a:cubicBezTo>
                  <a:pt x="672317" y="577973"/>
                  <a:pt x="687175" y="635788"/>
                  <a:pt x="676507" y="598449"/>
                </a:cubicBezTo>
                <a:cubicBezTo>
                  <a:pt x="675104" y="593537"/>
                  <a:pt x="674802" y="588276"/>
                  <a:pt x="672790" y="583580"/>
                </a:cubicBezTo>
                <a:cubicBezTo>
                  <a:pt x="671030" y="579474"/>
                  <a:pt x="667170" y="576511"/>
                  <a:pt x="665356" y="572429"/>
                </a:cubicBezTo>
                <a:cubicBezTo>
                  <a:pt x="662173" y="565268"/>
                  <a:pt x="660400" y="557561"/>
                  <a:pt x="657922" y="550127"/>
                </a:cubicBezTo>
                <a:lnTo>
                  <a:pt x="650488" y="527824"/>
                </a:lnTo>
                <a:cubicBezTo>
                  <a:pt x="649249" y="524107"/>
                  <a:pt x="647720" y="520474"/>
                  <a:pt x="646770" y="516673"/>
                </a:cubicBezTo>
                <a:cubicBezTo>
                  <a:pt x="635146" y="470178"/>
                  <a:pt x="650004" y="527993"/>
                  <a:pt x="639336" y="490654"/>
                </a:cubicBezTo>
                <a:cubicBezTo>
                  <a:pt x="637748" y="485095"/>
                  <a:pt x="634873" y="470576"/>
                  <a:pt x="631902" y="464634"/>
                </a:cubicBezTo>
                <a:cubicBezTo>
                  <a:pt x="629904" y="460638"/>
                  <a:pt x="626466" y="457479"/>
                  <a:pt x="624468" y="453483"/>
                </a:cubicBezTo>
                <a:cubicBezTo>
                  <a:pt x="614817" y="434181"/>
                  <a:pt x="627838" y="449420"/>
                  <a:pt x="613317" y="434897"/>
                </a:cubicBezTo>
                <a:cubicBezTo>
                  <a:pt x="612078" y="431180"/>
                  <a:pt x="612048" y="426805"/>
                  <a:pt x="609600" y="423746"/>
                </a:cubicBezTo>
                <a:cubicBezTo>
                  <a:pt x="585670" y="393834"/>
                  <a:pt x="602786" y="423127"/>
                  <a:pt x="598449" y="416312"/>
                </a:cubicBezTo>
                <a:close/>
              </a:path>
            </a:pathLst>
          </a:custGeom>
          <a:noFill/>
          <a:ln w="38100">
            <a:solidFill>
              <a:srgbClr val="602E0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5584371" y="5405367"/>
            <a:ext cx="370507" cy="429376"/>
          </a:xfrm>
          <a:custGeom>
            <a:avLst/>
            <a:gdLst>
              <a:gd name="connsiteX0" fmla="*/ 315686 w 370507"/>
              <a:gd name="connsiteY0" fmla="*/ 364062 h 429376"/>
              <a:gd name="connsiteX1" fmla="*/ 348343 w 370507"/>
              <a:gd name="connsiteY1" fmla="*/ 298747 h 429376"/>
              <a:gd name="connsiteX2" fmla="*/ 370115 w 370507"/>
              <a:gd name="connsiteY2" fmla="*/ 266090 h 429376"/>
              <a:gd name="connsiteX3" fmla="*/ 359229 w 370507"/>
              <a:gd name="connsiteY3" fmla="*/ 211662 h 429376"/>
              <a:gd name="connsiteX4" fmla="*/ 337458 w 370507"/>
              <a:gd name="connsiteY4" fmla="*/ 146347 h 429376"/>
              <a:gd name="connsiteX5" fmla="*/ 315686 w 370507"/>
              <a:gd name="connsiteY5" fmla="*/ 124576 h 429376"/>
              <a:gd name="connsiteX6" fmla="*/ 272143 w 370507"/>
              <a:gd name="connsiteY6" fmla="*/ 70147 h 429376"/>
              <a:gd name="connsiteX7" fmla="*/ 261258 w 370507"/>
              <a:gd name="connsiteY7" fmla="*/ 37490 h 429376"/>
              <a:gd name="connsiteX8" fmla="*/ 141515 w 370507"/>
              <a:gd name="connsiteY8" fmla="*/ 15719 h 429376"/>
              <a:gd name="connsiteX9" fmla="*/ 108858 w 370507"/>
              <a:gd name="connsiteY9" fmla="*/ 26604 h 429376"/>
              <a:gd name="connsiteX10" fmla="*/ 21772 w 370507"/>
              <a:gd name="connsiteY10" fmla="*/ 91919 h 429376"/>
              <a:gd name="connsiteX11" fmla="*/ 0 w 370507"/>
              <a:gd name="connsiteY11" fmla="*/ 124576 h 429376"/>
              <a:gd name="connsiteX12" fmla="*/ 32658 w 370507"/>
              <a:gd name="connsiteY12" fmla="*/ 276976 h 429376"/>
              <a:gd name="connsiteX13" fmla="*/ 54429 w 370507"/>
              <a:gd name="connsiteY13" fmla="*/ 309633 h 429376"/>
              <a:gd name="connsiteX14" fmla="*/ 87086 w 370507"/>
              <a:gd name="connsiteY14" fmla="*/ 385833 h 429376"/>
              <a:gd name="connsiteX15" fmla="*/ 108858 w 370507"/>
              <a:gd name="connsiteY15" fmla="*/ 407604 h 429376"/>
              <a:gd name="connsiteX16" fmla="*/ 174172 w 370507"/>
              <a:gd name="connsiteY16" fmla="*/ 429376 h 429376"/>
              <a:gd name="connsiteX17" fmla="*/ 283029 w 370507"/>
              <a:gd name="connsiteY17" fmla="*/ 418490 h 429376"/>
              <a:gd name="connsiteX18" fmla="*/ 315686 w 370507"/>
              <a:gd name="connsiteY18" fmla="*/ 364062 h 4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0507" h="429376">
                <a:moveTo>
                  <a:pt x="315686" y="364062"/>
                </a:moveTo>
                <a:cubicBezTo>
                  <a:pt x="326572" y="344105"/>
                  <a:pt x="336522" y="320025"/>
                  <a:pt x="348343" y="298747"/>
                </a:cubicBezTo>
                <a:cubicBezTo>
                  <a:pt x="354697" y="287310"/>
                  <a:pt x="368492" y="279072"/>
                  <a:pt x="370115" y="266090"/>
                </a:cubicBezTo>
                <a:cubicBezTo>
                  <a:pt x="372410" y="247731"/>
                  <a:pt x="364097" y="229512"/>
                  <a:pt x="359229" y="211662"/>
                </a:cubicBezTo>
                <a:cubicBezTo>
                  <a:pt x="353191" y="189521"/>
                  <a:pt x="353686" y="162574"/>
                  <a:pt x="337458" y="146347"/>
                </a:cubicBezTo>
                <a:cubicBezTo>
                  <a:pt x="330201" y="139090"/>
                  <a:pt x="322097" y="132590"/>
                  <a:pt x="315686" y="124576"/>
                </a:cubicBezTo>
                <a:cubicBezTo>
                  <a:pt x="260752" y="55909"/>
                  <a:pt x="324716" y="122720"/>
                  <a:pt x="272143" y="70147"/>
                </a:cubicBezTo>
                <a:cubicBezTo>
                  <a:pt x="268515" y="59261"/>
                  <a:pt x="266390" y="47753"/>
                  <a:pt x="261258" y="37490"/>
                </a:cubicBezTo>
                <a:cubicBezTo>
                  <a:pt x="230734" y="-23559"/>
                  <a:pt x="228695" y="6032"/>
                  <a:pt x="141515" y="15719"/>
                </a:cubicBezTo>
                <a:cubicBezTo>
                  <a:pt x="130629" y="19347"/>
                  <a:pt x="118888" y="21032"/>
                  <a:pt x="108858" y="26604"/>
                </a:cubicBezTo>
                <a:cubicBezTo>
                  <a:pt x="83777" y="40538"/>
                  <a:pt x="42914" y="65491"/>
                  <a:pt x="21772" y="91919"/>
                </a:cubicBezTo>
                <a:cubicBezTo>
                  <a:pt x="13599" y="102135"/>
                  <a:pt x="7257" y="113690"/>
                  <a:pt x="0" y="124576"/>
                </a:cubicBezTo>
                <a:cubicBezTo>
                  <a:pt x="4607" y="161428"/>
                  <a:pt x="8794" y="241179"/>
                  <a:pt x="32658" y="276976"/>
                </a:cubicBezTo>
                <a:lnTo>
                  <a:pt x="54429" y="309633"/>
                </a:lnTo>
                <a:cubicBezTo>
                  <a:pt x="65361" y="353362"/>
                  <a:pt x="59750" y="351664"/>
                  <a:pt x="87086" y="385833"/>
                </a:cubicBezTo>
                <a:cubicBezTo>
                  <a:pt x="93497" y="393847"/>
                  <a:pt x="99678" y="403014"/>
                  <a:pt x="108858" y="407604"/>
                </a:cubicBezTo>
                <a:cubicBezTo>
                  <a:pt x="129384" y="417867"/>
                  <a:pt x="174172" y="429376"/>
                  <a:pt x="174172" y="429376"/>
                </a:cubicBezTo>
                <a:cubicBezTo>
                  <a:pt x="210458" y="425747"/>
                  <a:pt x="247496" y="426690"/>
                  <a:pt x="283029" y="418490"/>
                </a:cubicBezTo>
                <a:cubicBezTo>
                  <a:pt x="386092" y="394706"/>
                  <a:pt x="304800" y="384019"/>
                  <a:pt x="315686" y="364062"/>
                </a:cubicBezTo>
                <a:close/>
              </a:path>
            </a:pathLst>
          </a:custGeom>
          <a:no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4"/>
          <p:cNvSpPr txBox="1">
            <a:spLocks noChangeArrowheads="1"/>
          </p:cNvSpPr>
          <p:nvPr/>
        </p:nvSpPr>
        <p:spPr bwMode="auto">
          <a:xfrm>
            <a:off x="3550782" y="5954486"/>
            <a:ext cx="2209801" cy="769441"/>
          </a:xfrm>
          <a:prstGeom prst="rect">
            <a:avLst/>
          </a:prstGeom>
          <a:solidFill>
            <a:srgbClr val="FFFFFF">
              <a:alpha val="76863"/>
            </a:srgbClr>
          </a:solidFill>
          <a:ln w="9525">
            <a:noFill/>
            <a:miter lim="800000"/>
            <a:headEnd/>
            <a:tailEnd/>
          </a:ln>
        </p:spPr>
        <p:txBody>
          <a:bodyPr wrap="square">
            <a:spAutoFit/>
          </a:bodyPr>
          <a:lstStyle/>
          <a:p>
            <a:r>
              <a:rPr lang="en-US" sz="1100" b="1" dirty="0">
                <a:solidFill>
                  <a:schemeClr val="accent3">
                    <a:lumMod val="50000"/>
                  </a:schemeClr>
                </a:solidFill>
                <a:latin typeface="Tempus Sans ITC" pitchFamily="82" charset="0"/>
              </a:rPr>
              <a:t>For the sake of completion, a </a:t>
            </a:r>
            <a:r>
              <a:rPr lang="en-US" sz="1100" b="1" dirty="0">
                <a:solidFill>
                  <a:schemeClr val="accent3">
                    <a:lumMod val="75000"/>
                  </a:schemeClr>
                </a:solidFill>
                <a:latin typeface="Tempus Sans ITC" pitchFamily="82" charset="0"/>
              </a:rPr>
              <a:t>gland </a:t>
            </a:r>
            <a:r>
              <a:rPr lang="en-US" sz="1100" b="1" dirty="0">
                <a:solidFill>
                  <a:schemeClr val="accent3">
                    <a:lumMod val="50000"/>
                  </a:schemeClr>
                </a:solidFill>
                <a:latin typeface="Tempus Sans ITC" pitchFamily="82" charset="0"/>
              </a:rPr>
              <a:t>is outlined in green.  Glands project downward into the lamina propria from the base of the villi</a:t>
            </a:r>
            <a:r>
              <a:rPr lang="en-US" sz="1100" dirty="0">
                <a:solidFill>
                  <a:schemeClr val="accent3">
                    <a:lumMod val="50000"/>
                  </a:schemeClr>
                </a:solidFill>
                <a:latin typeface="Tempus Sans ITC" pitchFamily="82" charset="0"/>
              </a:rPr>
              <a:t>.</a:t>
            </a:r>
          </a:p>
        </p:txBody>
      </p:sp>
      <p:sp>
        <p:nvSpPr>
          <p:cNvPr id="18" name="Rectangle 17"/>
          <p:cNvSpPr/>
          <p:nvPr/>
        </p:nvSpPr>
        <p:spPr>
          <a:xfrm>
            <a:off x="-67832" y="24825"/>
            <a:ext cx="9279784"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700" b="1" dirty="0">
                <a:ln/>
                <a:solidFill>
                  <a:srgbClr val="F67B16"/>
                </a:solidFill>
                <a:latin typeface="+mn-lt"/>
              </a:rPr>
              <a:t>SURFACE MODIFICATIONS OF THE GASTROINTESTINAL TRACT</a:t>
            </a:r>
          </a:p>
        </p:txBody>
      </p:sp>
    </p:spTree>
    <p:extLst>
      <p:ext uri="{BB962C8B-B14F-4D97-AF65-F5344CB8AC3E}">
        <p14:creationId xmlns:p14="http://schemas.microsoft.com/office/powerpoint/2010/main" val="739546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925" y="533400"/>
            <a:ext cx="3108985" cy="1665288"/>
          </a:xfrm>
          <a:prstGeom prst="rect">
            <a:avLst/>
          </a:prstGeom>
        </p:spPr>
      </p:pic>
      <p:sp>
        <p:nvSpPr>
          <p:cNvPr id="12" name="TextBox 11"/>
          <p:cNvSpPr txBox="1"/>
          <p:nvPr/>
        </p:nvSpPr>
        <p:spPr>
          <a:xfrm>
            <a:off x="152399" y="548045"/>
            <a:ext cx="3523475" cy="1177245"/>
          </a:xfrm>
          <a:prstGeom prst="rect">
            <a:avLst/>
          </a:prstGeom>
          <a:noFill/>
        </p:spPr>
        <p:txBody>
          <a:bodyPr wrap="square" rtlCol="0">
            <a:spAutoFit/>
          </a:bodyPr>
          <a:lstStyle/>
          <a:p>
            <a:r>
              <a:rPr lang="en-US" sz="1200" b="1" dirty="0">
                <a:solidFill>
                  <a:srgbClr val="9C4A06"/>
                </a:solidFill>
              </a:rPr>
              <a:t>Increase in surface area is most elaborate in the small intestine, and is at three levels:</a:t>
            </a:r>
          </a:p>
          <a:p>
            <a:endParaRPr lang="en-US" sz="1050" b="1" dirty="0">
              <a:solidFill>
                <a:srgbClr val="9C4A06"/>
              </a:solidFill>
            </a:endParaRPr>
          </a:p>
          <a:p>
            <a:pPr marL="342900" indent="-342900">
              <a:buAutoNum type="arabicPeriod"/>
            </a:pPr>
            <a:r>
              <a:rPr lang="en-US" sz="1200" b="1" dirty="0" err="1">
                <a:solidFill>
                  <a:srgbClr val="9C4A06"/>
                </a:solidFill>
              </a:rPr>
              <a:t>Plica</a:t>
            </a:r>
            <a:r>
              <a:rPr lang="en-US" sz="1200" b="1" dirty="0">
                <a:solidFill>
                  <a:srgbClr val="9C4A06"/>
                </a:solidFill>
              </a:rPr>
              <a:t> </a:t>
            </a:r>
            <a:r>
              <a:rPr lang="en-US" sz="1200" b="1" dirty="0" err="1">
                <a:solidFill>
                  <a:srgbClr val="9C4A06"/>
                </a:solidFill>
              </a:rPr>
              <a:t>circularis</a:t>
            </a:r>
            <a:r>
              <a:rPr lang="en-US" sz="1200" b="1" dirty="0">
                <a:solidFill>
                  <a:srgbClr val="9C4A06"/>
                </a:solidFill>
              </a:rPr>
              <a:t> – gross level</a:t>
            </a:r>
          </a:p>
          <a:p>
            <a:pPr marL="342900" indent="-342900">
              <a:buAutoNum type="arabicPeriod"/>
            </a:pPr>
            <a:r>
              <a:rPr lang="en-US" sz="1200" b="1" dirty="0">
                <a:solidFill>
                  <a:srgbClr val="DEA810"/>
                </a:solidFill>
              </a:rPr>
              <a:t>Villi – microscopic level</a:t>
            </a:r>
          </a:p>
          <a:p>
            <a:pPr marL="342900" indent="-342900">
              <a:buAutoNum type="arabicPeriod"/>
            </a:pPr>
            <a:r>
              <a:rPr lang="en-US" sz="1200" b="1" dirty="0">
                <a:solidFill>
                  <a:srgbClr val="9C4A06"/>
                </a:solidFill>
              </a:rPr>
              <a:t>Microvilli – cellular level</a:t>
            </a:r>
            <a:endParaRPr lang="en-US" sz="1400" b="1" dirty="0">
              <a:solidFill>
                <a:srgbClr val="C45D08"/>
              </a:solidFill>
            </a:endParaRPr>
          </a:p>
        </p:txBody>
      </p:sp>
      <p:sp>
        <p:nvSpPr>
          <p:cNvPr id="13" name="TextBox 12"/>
          <p:cNvSpPr txBox="1"/>
          <p:nvPr/>
        </p:nvSpPr>
        <p:spPr>
          <a:xfrm>
            <a:off x="0" y="1905000"/>
            <a:ext cx="2609144" cy="1200329"/>
          </a:xfrm>
          <a:prstGeom prst="rect">
            <a:avLst/>
          </a:prstGeom>
          <a:noFill/>
        </p:spPr>
        <p:txBody>
          <a:bodyPr wrap="square" rtlCol="0">
            <a:spAutoFit/>
          </a:bodyPr>
          <a:lstStyle/>
          <a:p>
            <a:r>
              <a:rPr lang="en-US" sz="1200" b="1" dirty="0">
                <a:solidFill>
                  <a:srgbClr val="F67B16"/>
                </a:solidFill>
              </a:rPr>
              <a:t>The true core of each villus is a thin wisp of </a:t>
            </a:r>
            <a:r>
              <a:rPr lang="en-US" sz="1200" b="1" dirty="0" err="1">
                <a:solidFill>
                  <a:srgbClr val="F67B16"/>
                </a:solidFill>
              </a:rPr>
              <a:t>muscularis</a:t>
            </a:r>
            <a:r>
              <a:rPr lang="en-US" sz="1200" b="1" dirty="0">
                <a:solidFill>
                  <a:srgbClr val="F67B16"/>
                </a:solidFill>
              </a:rPr>
              <a:t> mucosa (yellow arrows) that extends at right angles from the main layer of </a:t>
            </a:r>
            <a:r>
              <a:rPr lang="en-US" sz="1200" b="1" dirty="0" err="1">
                <a:solidFill>
                  <a:srgbClr val="F67B16"/>
                </a:solidFill>
              </a:rPr>
              <a:t>muscularis</a:t>
            </a:r>
            <a:r>
              <a:rPr lang="en-US" sz="1200" b="1" dirty="0">
                <a:solidFill>
                  <a:srgbClr val="F67B16"/>
                </a:solidFill>
              </a:rPr>
              <a:t> mucosa (black arrows).</a:t>
            </a:r>
          </a:p>
        </p:txBody>
      </p:sp>
      <p:sp>
        <p:nvSpPr>
          <p:cNvPr id="15" name="Rectangle 14"/>
          <p:cNvSpPr/>
          <p:nvPr/>
        </p:nvSpPr>
        <p:spPr>
          <a:xfrm>
            <a:off x="6229086" y="1495725"/>
            <a:ext cx="422438" cy="319071"/>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flipV="1">
            <a:off x="6651525" y="1495726"/>
            <a:ext cx="2384899" cy="11614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022899" y="1495725"/>
            <a:ext cx="3206187" cy="1172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5211135" y="3623586"/>
            <a:ext cx="1319571" cy="1838157"/>
          </a:xfrm>
          <a:custGeom>
            <a:avLst/>
            <a:gdLst>
              <a:gd name="connsiteX0" fmla="*/ 598449 w 1319571"/>
              <a:gd name="connsiteY0" fmla="*/ 416312 h 1838157"/>
              <a:gd name="connsiteX1" fmla="*/ 583580 w 1319571"/>
              <a:gd name="connsiteY1" fmla="*/ 382858 h 1838157"/>
              <a:gd name="connsiteX2" fmla="*/ 568712 w 1319571"/>
              <a:gd name="connsiteY2" fmla="*/ 349405 h 1838157"/>
              <a:gd name="connsiteX3" fmla="*/ 553844 w 1319571"/>
              <a:gd name="connsiteY3" fmla="*/ 327102 h 1838157"/>
              <a:gd name="connsiteX4" fmla="*/ 538975 w 1319571"/>
              <a:gd name="connsiteY4" fmla="*/ 297366 h 1838157"/>
              <a:gd name="connsiteX5" fmla="*/ 527824 w 1319571"/>
              <a:gd name="connsiteY5" fmla="*/ 271346 h 1838157"/>
              <a:gd name="connsiteX6" fmla="*/ 524107 w 1319571"/>
              <a:gd name="connsiteY6" fmla="*/ 260195 h 1838157"/>
              <a:gd name="connsiteX7" fmla="*/ 520390 w 1319571"/>
              <a:gd name="connsiteY7" fmla="*/ 245327 h 1838157"/>
              <a:gd name="connsiteX8" fmla="*/ 505522 w 1319571"/>
              <a:gd name="connsiteY8" fmla="*/ 223024 h 1838157"/>
              <a:gd name="connsiteX9" fmla="*/ 498088 w 1319571"/>
              <a:gd name="connsiteY9" fmla="*/ 200722 h 1838157"/>
              <a:gd name="connsiteX10" fmla="*/ 490653 w 1319571"/>
              <a:gd name="connsiteY10" fmla="*/ 189571 h 1838157"/>
              <a:gd name="connsiteX11" fmla="*/ 472068 w 1319571"/>
              <a:gd name="connsiteY11" fmla="*/ 170985 h 1838157"/>
              <a:gd name="connsiteX12" fmla="*/ 460917 w 1319571"/>
              <a:gd name="connsiteY12" fmla="*/ 148683 h 1838157"/>
              <a:gd name="connsiteX13" fmla="*/ 449766 w 1319571"/>
              <a:gd name="connsiteY13" fmla="*/ 137532 h 1838157"/>
              <a:gd name="connsiteX14" fmla="*/ 442331 w 1319571"/>
              <a:gd name="connsiteY14" fmla="*/ 126380 h 1838157"/>
              <a:gd name="connsiteX15" fmla="*/ 431180 w 1319571"/>
              <a:gd name="connsiteY15" fmla="*/ 115229 h 1838157"/>
              <a:gd name="connsiteX16" fmla="*/ 416312 w 1319571"/>
              <a:gd name="connsiteY16" fmla="*/ 92927 h 1838157"/>
              <a:gd name="connsiteX17" fmla="*/ 397727 w 1319571"/>
              <a:gd name="connsiteY17" fmla="*/ 78058 h 1838157"/>
              <a:gd name="connsiteX18" fmla="*/ 386575 w 1319571"/>
              <a:gd name="connsiteY18" fmla="*/ 63190 h 1838157"/>
              <a:gd name="connsiteX19" fmla="*/ 375424 w 1319571"/>
              <a:gd name="connsiteY19" fmla="*/ 55756 h 1838157"/>
              <a:gd name="connsiteX20" fmla="*/ 364273 w 1319571"/>
              <a:gd name="connsiteY20" fmla="*/ 44605 h 1838157"/>
              <a:gd name="connsiteX21" fmla="*/ 338253 w 1319571"/>
              <a:gd name="connsiteY21" fmla="*/ 29736 h 1838157"/>
              <a:gd name="connsiteX22" fmla="*/ 323385 w 1319571"/>
              <a:gd name="connsiteY22" fmla="*/ 18585 h 1838157"/>
              <a:gd name="connsiteX23" fmla="*/ 308517 w 1319571"/>
              <a:gd name="connsiteY23" fmla="*/ 14868 h 1838157"/>
              <a:gd name="connsiteX24" fmla="*/ 297366 w 1319571"/>
              <a:gd name="connsiteY24" fmla="*/ 11151 h 1838157"/>
              <a:gd name="connsiteX25" fmla="*/ 271346 w 1319571"/>
              <a:gd name="connsiteY25" fmla="*/ 0 h 1838157"/>
              <a:gd name="connsiteX26" fmla="*/ 182136 w 1319571"/>
              <a:gd name="connsiteY26" fmla="*/ 3717 h 1838157"/>
              <a:gd name="connsiteX27" fmla="*/ 144966 w 1319571"/>
              <a:gd name="connsiteY27" fmla="*/ 11151 h 1838157"/>
              <a:gd name="connsiteX28" fmla="*/ 104078 w 1319571"/>
              <a:gd name="connsiteY28" fmla="*/ 18585 h 1838157"/>
              <a:gd name="connsiteX29" fmla="*/ 81775 w 1319571"/>
              <a:gd name="connsiteY29" fmla="*/ 29736 h 1838157"/>
              <a:gd name="connsiteX30" fmla="*/ 55756 w 1319571"/>
              <a:gd name="connsiteY30" fmla="*/ 40888 h 1838157"/>
              <a:gd name="connsiteX31" fmla="*/ 40888 w 1319571"/>
              <a:gd name="connsiteY31" fmla="*/ 52039 h 1838157"/>
              <a:gd name="connsiteX32" fmla="*/ 22302 w 1319571"/>
              <a:gd name="connsiteY32" fmla="*/ 70624 h 1838157"/>
              <a:gd name="connsiteX33" fmla="*/ 14868 w 1319571"/>
              <a:gd name="connsiteY33" fmla="*/ 85493 h 1838157"/>
              <a:gd name="connsiteX34" fmla="*/ 3717 w 1319571"/>
              <a:gd name="connsiteY34" fmla="*/ 89210 h 1838157"/>
              <a:gd name="connsiteX35" fmla="*/ 0 w 1319571"/>
              <a:gd name="connsiteY35" fmla="*/ 107795 h 1838157"/>
              <a:gd name="connsiteX36" fmla="*/ 7434 w 1319571"/>
              <a:gd name="connsiteY36" fmla="*/ 152400 h 1838157"/>
              <a:gd name="connsiteX37" fmla="*/ 18585 w 1319571"/>
              <a:gd name="connsiteY37" fmla="*/ 182136 h 1838157"/>
              <a:gd name="connsiteX38" fmla="*/ 26019 w 1319571"/>
              <a:gd name="connsiteY38" fmla="*/ 189571 h 1838157"/>
              <a:gd name="connsiteX39" fmla="*/ 40888 w 1319571"/>
              <a:gd name="connsiteY39" fmla="*/ 211873 h 1838157"/>
              <a:gd name="connsiteX40" fmla="*/ 48322 w 1319571"/>
              <a:gd name="connsiteY40" fmla="*/ 226741 h 1838157"/>
              <a:gd name="connsiteX41" fmla="*/ 59473 w 1319571"/>
              <a:gd name="connsiteY41" fmla="*/ 237893 h 1838157"/>
              <a:gd name="connsiteX42" fmla="*/ 63190 w 1319571"/>
              <a:gd name="connsiteY42" fmla="*/ 249044 h 1838157"/>
              <a:gd name="connsiteX43" fmla="*/ 81775 w 1319571"/>
              <a:gd name="connsiteY43" fmla="*/ 267629 h 1838157"/>
              <a:gd name="connsiteX44" fmla="*/ 89210 w 1319571"/>
              <a:gd name="connsiteY44" fmla="*/ 282497 h 1838157"/>
              <a:gd name="connsiteX45" fmla="*/ 92927 w 1319571"/>
              <a:gd name="connsiteY45" fmla="*/ 293649 h 1838157"/>
              <a:gd name="connsiteX46" fmla="*/ 107795 w 1319571"/>
              <a:gd name="connsiteY46" fmla="*/ 315951 h 1838157"/>
              <a:gd name="connsiteX47" fmla="*/ 115229 w 1319571"/>
              <a:gd name="connsiteY47" fmla="*/ 338254 h 1838157"/>
              <a:gd name="connsiteX48" fmla="*/ 130097 w 1319571"/>
              <a:gd name="connsiteY48" fmla="*/ 360556 h 1838157"/>
              <a:gd name="connsiteX49" fmla="*/ 137531 w 1319571"/>
              <a:gd name="connsiteY49" fmla="*/ 371707 h 1838157"/>
              <a:gd name="connsiteX50" fmla="*/ 148683 w 1319571"/>
              <a:gd name="connsiteY50" fmla="*/ 390293 h 1838157"/>
              <a:gd name="connsiteX51" fmla="*/ 156117 w 1319571"/>
              <a:gd name="connsiteY51" fmla="*/ 412595 h 1838157"/>
              <a:gd name="connsiteX52" fmla="*/ 170985 w 1319571"/>
              <a:gd name="connsiteY52" fmla="*/ 434897 h 1838157"/>
              <a:gd name="connsiteX53" fmla="*/ 178419 w 1319571"/>
              <a:gd name="connsiteY53" fmla="*/ 446049 h 1838157"/>
              <a:gd name="connsiteX54" fmla="*/ 182136 w 1319571"/>
              <a:gd name="connsiteY54" fmla="*/ 457200 h 1838157"/>
              <a:gd name="connsiteX55" fmla="*/ 197005 w 1319571"/>
              <a:gd name="connsiteY55" fmla="*/ 483219 h 1838157"/>
              <a:gd name="connsiteX56" fmla="*/ 200722 w 1319571"/>
              <a:gd name="connsiteY56" fmla="*/ 494371 h 1838157"/>
              <a:gd name="connsiteX57" fmla="*/ 208156 w 1319571"/>
              <a:gd name="connsiteY57" fmla="*/ 505522 h 1838157"/>
              <a:gd name="connsiteX58" fmla="*/ 215590 w 1319571"/>
              <a:gd name="connsiteY58" fmla="*/ 527824 h 1838157"/>
              <a:gd name="connsiteX59" fmla="*/ 230458 w 1319571"/>
              <a:gd name="connsiteY59" fmla="*/ 550127 h 1838157"/>
              <a:gd name="connsiteX60" fmla="*/ 234175 w 1319571"/>
              <a:gd name="connsiteY60" fmla="*/ 564995 h 1838157"/>
              <a:gd name="connsiteX61" fmla="*/ 252761 w 1319571"/>
              <a:gd name="connsiteY61" fmla="*/ 591014 h 1838157"/>
              <a:gd name="connsiteX62" fmla="*/ 260195 w 1319571"/>
              <a:gd name="connsiteY62" fmla="*/ 613317 h 1838157"/>
              <a:gd name="connsiteX63" fmla="*/ 263912 w 1319571"/>
              <a:gd name="connsiteY63" fmla="*/ 624468 h 1838157"/>
              <a:gd name="connsiteX64" fmla="*/ 271346 w 1319571"/>
              <a:gd name="connsiteY64" fmla="*/ 639336 h 1838157"/>
              <a:gd name="connsiteX65" fmla="*/ 275063 w 1319571"/>
              <a:gd name="connsiteY65" fmla="*/ 654205 h 1838157"/>
              <a:gd name="connsiteX66" fmla="*/ 282497 w 1319571"/>
              <a:gd name="connsiteY66" fmla="*/ 665356 h 1838157"/>
              <a:gd name="connsiteX67" fmla="*/ 286214 w 1319571"/>
              <a:gd name="connsiteY67" fmla="*/ 676507 h 1838157"/>
              <a:gd name="connsiteX68" fmla="*/ 297366 w 1319571"/>
              <a:gd name="connsiteY68" fmla="*/ 695093 h 1838157"/>
              <a:gd name="connsiteX69" fmla="*/ 304800 w 1319571"/>
              <a:gd name="connsiteY69" fmla="*/ 728546 h 1838157"/>
              <a:gd name="connsiteX70" fmla="*/ 319668 w 1319571"/>
              <a:gd name="connsiteY70" fmla="*/ 747132 h 1838157"/>
              <a:gd name="connsiteX71" fmla="*/ 327102 w 1319571"/>
              <a:gd name="connsiteY71" fmla="*/ 773151 h 1838157"/>
              <a:gd name="connsiteX72" fmla="*/ 334536 w 1319571"/>
              <a:gd name="connsiteY72" fmla="*/ 784302 h 1838157"/>
              <a:gd name="connsiteX73" fmla="*/ 338253 w 1319571"/>
              <a:gd name="connsiteY73" fmla="*/ 795454 h 1838157"/>
              <a:gd name="connsiteX74" fmla="*/ 353122 w 1319571"/>
              <a:gd name="connsiteY74" fmla="*/ 817756 h 1838157"/>
              <a:gd name="connsiteX75" fmla="*/ 356839 w 1319571"/>
              <a:gd name="connsiteY75" fmla="*/ 836341 h 1838157"/>
              <a:gd name="connsiteX76" fmla="*/ 364273 w 1319571"/>
              <a:gd name="connsiteY76" fmla="*/ 847493 h 1838157"/>
              <a:gd name="connsiteX77" fmla="*/ 371707 w 1319571"/>
              <a:gd name="connsiteY77" fmla="*/ 880946 h 1838157"/>
              <a:gd name="connsiteX78" fmla="*/ 379141 w 1319571"/>
              <a:gd name="connsiteY78" fmla="*/ 892097 h 1838157"/>
              <a:gd name="connsiteX79" fmla="*/ 394010 w 1319571"/>
              <a:gd name="connsiteY79" fmla="*/ 925551 h 1838157"/>
              <a:gd name="connsiteX80" fmla="*/ 397727 w 1319571"/>
              <a:gd name="connsiteY80" fmla="*/ 936702 h 1838157"/>
              <a:gd name="connsiteX81" fmla="*/ 401444 w 1319571"/>
              <a:gd name="connsiteY81" fmla="*/ 951571 h 1838157"/>
              <a:gd name="connsiteX82" fmla="*/ 408878 w 1319571"/>
              <a:gd name="connsiteY82" fmla="*/ 962722 h 1838157"/>
              <a:gd name="connsiteX83" fmla="*/ 423746 w 1319571"/>
              <a:gd name="connsiteY83" fmla="*/ 985024 h 1838157"/>
              <a:gd name="connsiteX84" fmla="*/ 434897 w 1319571"/>
              <a:gd name="connsiteY84" fmla="*/ 1025912 h 1838157"/>
              <a:gd name="connsiteX85" fmla="*/ 442331 w 1319571"/>
              <a:gd name="connsiteY85" fmla="*/ 1040780 h 1838157"/>
              <a:gd name="connsiteX86" fmla="*/ 453483 w 1319571"/>
              <a:gd name="connsiteY86" fmla="*/ 1066800 h 1838157"/>
              <a:gd name="connsiteX87" fmla="*/ 460917 w 1319571"/>
              <a:gd name="connsiteY87" fmla="*/ 1096536 h 1838157"/>
              <a:gd name="connsiteX88" fmla="*/ 468351 w 1319571"/>
              <a:gd name="connsiteY88" fmla="*/ 1103971 h 1838157"/>
              <a:gd name="connsiteX89" fmla="*/ 475785 w 1319571"/>
              <a:gd name="connsiteY89" fmla="*/ 1129990 h 1838157"/>
              <a:gd name="connsiteX90" fmla="*/ 483219 w 1319571"/>
              <a:gd name="connsiteY90" fmla="*/ 1144858 h 1838157"/>
              <a:gd name="connsiteX91" fmla="*/ 490653 w 1319571"/>
              <a:gd name="connsiteY91" fmla="*/ 1170878 h 1838157"/>
              <a:gd name="connsiteX92" fmla="*/ 505522 w 1319571"/>
              <a:gd name="connsiteY92" fmla="*/ 1196897 h 1838157"/>
              <a:gd name="connsiteX93" fmla="*/ 512956 w 1319571"/>
              <a:gd name="connsiteY93" fmla="*/ 1219200 h 1838157"/>
              <a:gd name="connsiteX94" fmla="*/ 524107 w 1319571"/>
              <a:gd name="connsiteY94" fmla="*/ 1241502 h 1838157"/>
              <a:gd name="connsiteX95" fmla="*/ 531541 w 1319571"/>
              <a:gd name="connsiteY95" fmla="*/ 1252654 h 1838157"/>
              <a:gd name="connsiteX96" fmla="*/ 535258 w 1319571"/>
              <a:gd name="connsiteY96" fmla="*/ 1263805 h 1838157"/>
              <a:gd name="connsiteX97" fmla="*/ 542692 w 1319571"/>
              <a:gd name="connsiteY97" fmla="*/ 1274956 h 1838157"/>
              <a:gd name="connsiteX98" fmla="*/ 546410 w 1319571"/>
              <a:gd name="connsiteY98" fmla="*/ 1286107 h 1838157"/>
              <a:gd name="connsiteX99" fmla="*/ 553844 w 1319571"/>
              <a:gd name="connsiteY99" fmla="*/ 1297258 h 1838157"/>
              <a:gd name="connsiteX100" fmla="*/ 568712 w 1319571"/>
              <a:gd name="connsiteY100" fmla="*/ 1330712 h 1838157"/>
              <a:gd name="connsiteX101" fmla="*/ 576146 w 1319571"/>
              <a:gd name="connsiteY101" fmla="*/ 1341863 h 1838157"/>
              <a:gd name="connsiteX102" fmla="*/ 583580 w 1319571"/>
              <a:gd name="connsiteY102" fmla="*/ 1356732 h 1838157"/>
              <a:gd name="connsiteX103" fmla="*/ 591014 w 1319571"/>
              <a:gd name="connsiteY103" fmla="*/ 1367883 h 1838157"/>
              <a:gd name="connsiteX104" fmla="*/ 605883 w 1319571"/>
              <a:gd name="connsiteY104" fmla="*/ 1401336 h 1838157"/>
              <a:gd name="connsiteX105" fmla="*/ 620751 w 1319571"/>
              <a:gd name="connsiteY105" fmla="*/ 1427356 h 1838157"/>
              <a:gd name="connsiteX106" fmla="*/ 624468 w 1319571"/>
              <a:gd name="connsiteY106" fmla="*/ 1438507 h 1838157"/>
              <a:gd name="connsiteX107" fmla="*/ 628185 w 1319571"/>
              <a:gd name="connsiteY107" fmla="*/ 1453375 h 1838157"/>
              <a:gd name="connsiteX108" fmla="*/ 643053 w 1319571"/>
              <a:gd name="connsiteY108" fmla="*/ 1471961 h 1838157"/>
              <a:gd name="connsiteX109" fmla="*/ 665356 w 1319571"/>
              <a:gd name="connsiteY109" fmla="*/ 1505414 h 1838157"/>
              <a:gd name="connsiteX110" fmla="*/ 672790 w 1319571"/>
              <a:gd name="connsiteY110" fmla="*/ 1520283 h 1838157"/>
              <a:gd name="connsiteX111" fmla="*/ 676507 w 1319571"/>
              <a:gd name="connsiteY111" fmla="*/ 1535151 h 1838157"/>
              <a:gd name="connsiteX112" fmla="*/ 687658 w 1319571"/>
              <a:gd name="connsiteY112" fmla="*/ 1542585 h 1838157"/>
              <a:gd name="connsiteX113" fmla="*/ 698810 w 1319571"/>
              <a:gd name="connsiteY113" fmla="*/ 1568605 h 1838157"/>
              <a:gd name="connsiteX114" fmla="*/ 713678 w 1319571"/>
              <a:gd name="connsiteY114" fmla="*/ 1594624 h 1838157"/>
              <a:gd name="connsiteX115" fmla="*/ 724829 w 1319571"/>
              <a:gd name="connsiteY115" fmla="*/ 1605775 h 1838157"/>
              <a:gd name="connsiteX116" fmla="*/ 735980 w 1319571"/>
              <a:gd name="connsiteY116" fmla="*/ 1628078 h 1838157"/>
              <a:gd name="connsiteX117" fmla="*/ 750849 w 1319571"/>
              <a:gd name="connsiteY117" fmla="*/ 1650380 h 1838157"/>
              <a:gd name="connsiteX118" fmla="*/ 762000 w 1319571"/>
              <a:gd name="connsiteY118" fmla="*/ 1661532 h 1838157"/>
              <a:gd name="connsiteX119" fmla="*/ 776868 w 1319571"/>
              <a:gd name="connsiteY119" fmla="*/ 1691268 h 1838157"/>
              <a:gd name="connsiteX120" fmla="*/ 802888 w 1319571"/>
              <a:gd name="connsiteY120" fmla="*/ 1724722 h 1838157"/>
              <a:gd name="connsiteX121" fmla="*/ 821473 w 1319571"/>
              <a:gd name="connsiteY121" fmla="*/ 1743307 h 1838157"/>
              <a:gd name="connsiteX122" fmla="*/ 825190 w 1319571"/>
              <a:gd name="connsiteY122" fmla="*/ 1754458 h 1838157"/>
              <a:gd name="connsiteX123" fmla="*/ 843775 w 1319571"/>
              <a:gd name="connsiteY123" fmla="*/ 1773044 h 1838157"/>
              <a:gd name="connsiteX124" fmla="*/ 851210 w 1319571"/>
              <a:gd name="connsiteY124" fmla="*/ 1780478 h 1838157"/>
              <a:gd name="connsiteX125" fmla="*/ 862361 w 1319571"/>
              <a:gd name="connsiteY125" fmla="*/ 1787912 h 1838157"/>
              <a:gd name="connsiteX126" fmla="*/ 884663 w 1319571"/>
              <a:gd name="connsiteY126" fmla="*/ 1810214 h 1838157"/>
              <a:gd name="connsiteX127" fmla="*/ 906966 w 1319571"/>
              <a:gd name="connsiteY127" fmla="*/ 1828800 h 1838157"/>
              <a:gd name="connsiteX128" fmla="*/ 955288 w 1319571"/>
              <a:gd name="connsiteY128" fmla="*/ 1832517 h 1838157"/>
              <a:gd name="connsiteX129" fmla="*/ 1014761 w 1319571"/>
              <a:gd name="connsiteY129" fmla="*/ 1832517 h 1838157"/>
              <a:gd name="connsiteX130" fmla="*/ 1037063 w 1319571"/>
              <a:gd name="connsiteY130" fmla="*/ 1825083 h 1838157"/>
              <a:gd name="connsiteX131" fmla="*/ 1048214 w 1319571"/>
              <a:gd name="connsiteY131" fmla="*/ 1817649 h 1838157"/>
              <a:gd name="connsiteX132" fmla="*/ 1070517 w 1319571"/>
              <a:gd name="connsiteY132" fmla="*/ 1810214 h 1838157"/>
              <a:gd name="connsiteX133" fmla="*/ 1092819 w 1319571"/>
              <a:gd name="connsiteY133" fmla="*/ 1802780 h 1838157"/>
              <a:gd name="connsiteX134" fmla="*/ 1103970 w 1319571"/>
              <a:gd name="connsiteY134" fmla="*/ 1799063 h 1838157"/>
              <a:gd name="connsiteX135" fmla="*/ 1122556 w 1319571"/>
              <a:gd name="connsiteY135" fmla="*/ 1795346 h 1838157"/>
              <a:gd name="connsiteX136" fmla="*/ 1133707 w 1319571"/>
              <a:gd name="connsiteY136" fmla="*/ 1787912 h 1838157"/>
              <a:gd name="connsiteX137" fmla="*/ 1152292 w 1319571"/>
              <a:gd name="connsiteY137" fmla="*/ 1780478 h 1838157"/>
              <a:gd name="connsiteX138" fmla="*/ 1193180 w 1319571"/>
              <a:gd name="connsiteY138" fmla="*/ 1769327 h 1838157"/>
              <a:gd name="connsiteX139" fmla="*/ 1245219 w 1319571"/>
              <a:gd name="connsiteY139" fmla="*/ 1754458 h 1838157"/>
              <a:gd name="connsiteX140" fmla="*/ 1282390 w 1319571"/>
              <a:gd name="connsiteY140" fmla="*/ 1739590 h 1838157"/>
              <a:gd name="connsiteX141" fmla="*/ 1293541 w 1319571"/>
              <a:gd name="connsiteY141" fmla="*/ 1735873 h 1838157"/>
              <a:gd name="connsiteX142" fmla="*/ 1312127 w 1319571"/>
              <a:gd name="connsiteY142" fmla="*/ 1721005 h 1838157"/>
              <a:gd name="connsiteX143" fmla="*/ 1319561 w 1319571"/>
              <a:gd name="connsiteY143" fmla="*/ 1706136 h 1838157"/>
              <a:gd name="connsiteX144" fmla="*/ 1312127 w 1319571"/>
              <a:gd name="connsiteY144" fmla="*/ 1680117 h 1838157"/>
              <a:gd name="connsiteX145" fmla="*/ 1297258 w 1319571"/>
              <a:gd name="connsiteY145" fmla="*/ 1654097 h 1838157"/>
              <a:gd name="connsiteX146" fmla="*/ 1278673 w 1319571"/>
              <a:gd name="connsiteY146" fmla="*/ 1624361 h 1838157"/>
              <a:gd name="connsiteX147" fmla="*/ 1271239 w 1319571"/>
              <a:gd name="connsiteY147" fmla="*/ 1613210 h 1838157"/>
              <a:gd name="connsiteX148" fmla="*/ 1260088 w 1319571"/>
              <a:gd name="connsiteY148" fmla="*/ 1609493 h 1838157"/>
              <a:gd name="connsiteX149" fmla="*/ 1234068 w 1319571"/>
              <a:gd name="connsiteY149" fmla="*/ 1579756 h 1838157"/>
              <a:gd name="connsiteX150" fmla="*/ 1226634 w 1319571"/>
              <a:gd name="connsiteY150" fmla="*/ 1564888 h 1838157"/>
              <a:gd name="connsiteX151" fmla="*/ 1208049 w 1319571"/>
              <a:gd name="connsiteY151" fmla="*/ 1550019 h 1838157"/>
              <a:gd name="connsiteX152" fmla="*/ 1200614 w 1319571"/>
              <a:gd name="connsiteY152" fmla="*/ 1535151 h 1838157"/>
              <a:gd name="connsiteX153" fmla="*/ 1189463 w 1319571"/>
              <a:gd name="connsiteY153" fmla="*/ 1524000 h 1838157"/>
              <a:gd name="connsiteX154" fmla="*/ 1174595 w 1319571"/>
              <a:gd name="connsiteY154" fmla="*/ 1501697 h 1838157"/>
              <a:gd name="connsiteX155" fmla="*/ 1167161 w 1319571"/>
              <a:gd name="connsiteY155" fmla="*/ 1490546 h 1838157"/>
              <a:gd name="connsiteX156" fmla="*/ 1163444 w 1319571"/>
              <a:gd name="connsiteY156" fmla="*/ 1479395 h 1838157"/>
              <a:gd name="connsiteX157" fmla="*/ 1148575 w 1319571"/>
              <a:gd name="connsiteY157" fmla="*/ 1457093 h 1838157"/>
              <a:gd name="connsiteX158" fmla="*/ 1141141 w 1319571"/>
              <a:gd name="connsiteY158" fmla="*/ 1445941 h 1838157"/>
              <a:gd name="connsiteX159" fmla="*/ 1133707 w 1319571"/>
              <a:gd name="connsiteY159" fmla="*/ 1434790 h 1838157"/>
              <a:gd name="connsiteX160" fmla="*/ 1126273 w 1319571"/>
              <a:gd name="connsiteY160" fmla="*/ 1423639 h 1838157"/>
              <a:gd name="connsiteX161" fmla="*/ 1107688 w 1319571"/>
              <a:gd name="connsiteY161" fmla="*/ 1390185 h 1838157"/>
              <a:gd name="connsiteX162" fmla="*/ 1100253 w 1319571"/>
              <a:gd name="connsiteY162" fmla="*/ 1379034 h 1838157"/>
              <a:gd name="connsiteX163" fmla="*/ 1092819 w 1319571"/>
              <a:gd name="connsiteY163" fmla="*/ 1367883 h 1838157"/>
              <a:gd name="connsiteX164" fmla="*/ 1081668 w 1319571"/>
              <a:gd name="connsiteY164" fmla="*/ 1353014 h 1838157"/>
              <a:gd name="connsiteX165" fmla="*/ 1063083 w 1319571"/>
              <a:gd name="connsiteY165" fmla="*/ 1326995 h 1838157"/>
              <a:gd name="connsiteX166" fmla="*/ 1051931 w 1319571"/>
              <a:gd name="connsiteY166" fmla="*/ 1315844 h 1838157"/>
              <a:gd name="connsiteX167" fmla="*/ 1048214 w 1319571"/>
              <a:gd name="connsiteY167" fmla="*/ 1304693 h 1838157"/>
              <a:gd name="connsiteX168" fmla="*/ 1029629 w 1319571"/>
              <a:gd name="connsiteY168" fmla="*/ 1282390 h 1838157"/>
              <a:gd name="connsiteX169" fmla="*/ 1014761 w 1319571"/>
              <a:gd name="connsiteY169" fmla="*/ 1260088 h 1838157"/>
              <a:gd name="connsiteX170" fmla="*/ 999892 w 1319571"/>
              <a:gd name="connsiteY170" fmla="*/ 1237785 h 1838157"/>
              <a:gd name="connsiteX171" fmla="*/ 996175 w 1319571"/>
              <a:gd name="connsiteY171" fmla="*/ 1222917 h 1838157"/>
              <a:gd name="connsiteX172" fmla="*/ 985024 w 1319571"/>
              <a:gd name="connsiteY172" fmla="*/ 1211766 h 1838157"/>
              <a:gd name="connsiteX173" fmla="*/ 973873 w 1319571"/>
              <a:gd name="connsiteY173" fmla="*/ 1196897 h 1838157"/>
              <a:gd name="connsiteX174" fmla="*/ 959005 w 1319571"/>
              <a:gd name="connsiteY174" fmla="*/ 1167161 h 1838157"/>
              <a:gd name="connsiteX175" fmla="*/ 936702 w 1319571"/>
              <a:gd name="connsiteY175" fmla="*/ 1137424 h 1838157"/>
              <a:gd name="connsiteX176" fmla="*/ 929268 w 1319571"/>
              <a:gd name="connsiteY176" fmla="*/ 1122556 h 1838157"/>
              <a:gd name="connsiteX177" fmla="*/ 914400 w 1319571"/>
              <a:gd name="connsiteY177" fmla="*/ 1100254 h 1838157"/>
              <a:gd name="connsiteX178" fmla="*/ 910683 w 1319571"/>
              <a:gd name="connsiteY178" fmla="*/ 1089102 h 1838157"/>
              <a:gd name="connsiteX179" fmla="*/ 884663 w 1319571"/>
              <a:gd name="connsiteY179" fmla="*/ 1051932 h 1838157"/>
              <a:gd name="connsiteX180" fmla="*/ 877229 w 1319571"/>
              <a:gd name="connsiteY180" fmla="*/ 1044497 h 1838157"/>
              <a:gd name="connsiteX181" fmla="*/ 862361 w 1319571"/>
              <a:gd name="connsiteY181" fmla="*/ 1018478 h 1838157"/>
              <a:gd name="connsiteX182" fmla="*/ 847492 w 1319571"/>
              <a:gd name="connsiteY182" fmla="*/ 996175 h 1838157"/>
              <a:gd name="connsiteX183" fmla="*/ 843775 w 1319571"/>
              <a:gd name="connsiteY183" fmla="*/ 985024 h 1838157"/>
              <a:gd name="connsiteX184" fmla="*/ 828907 w 1319571"/>
              <a:gd name="connsiteY184" fmla="*/ 962722 h 1838157"/>
              <a:gd name="connsiteX185" fmla="*/ 810322 w 1319571"/>
              <a:gd name="connsiteY185" fmla="*/ 921834 h 1838157"/>
              <a:gd name="connsiteX186" fmla="*/ 802888 w 1319571"/>
              <a:gd name="connsiteY186" fmla="*/ 899532 h 1838157"/>
              <a:gd name="connsiteX187" fmla="*/ 799170 w 1319571"/>
              <a:gd name="connsiteY187" fmla="*/ 888380 h 1838157"/>
              <a:gd name="connsiteX188" fmla="*/ 788019 w 1319571"/>
              <a:gd name="connsiteY188" fmla="*/ 873512 h 1838157"/>
              <a:gd name="connsiteX189" fmla="*/ 780585 w 1319571"/>
              <a:gd name="connsiteY189" fmla="*/ 847493 h 1838157"/>
              <a:gd name="connsiteX190" fmla="*/ 773151 w 1319571"/>
              <a:gd name="connsiteY190" fmla="*/ 836341 h 1838157"/>
              <a:gd name="connsiteX191" fmla="*/ 765717 w 1319571"/>
              <a:gd name="connsiteY191" fmla="*/ 814039 h 1838157"/>
              <a:gd name="connsiteX192" fmla="*/ 762000 w 1319571"/>
              <a:gd name="connsiteY192" fmla="*/ 802888 h 1838157"/>
              <a:gd name="connsiteX193" fmla="*/ 747131 w 1319571"/>
              <a:gd name="connsiteY193" fmla="*/ 780585 h 1838157"/>
              <a:gd name="connsiteX194" fmla="*/ 743414 w 1319571"/>
              <a:gd name="connsiteY194" fmla="*/ 762000 h 1838157"/>
              <a:gd name="connsiteX195" fmla="*/ 728546 w 1319571"/>
              <a:gd name="connsiteY195" fmla="*/ 721112 h 1838157"/>
              <a:gd name="connsiteX196" fmla="*/ 713678 w 1319571"/>
              <a:gd name="connsiteY196" fmla="*/ 687658 h 1838157"/>
              <a:gd name="connsiteX197" fmla="*/ 709961 w 1319571"/>
              <a:gd name="connsiteY197" fmla="*/ 672790 h 1838157"/>
              <a:gd name="connsiteX198" fmla="*/ 683941 w 1319571"/>
              <a:gd name="connsiteY198" fmla="*/ 624468 h 1838157"/>
              <a:gd name="connsiteX199" fmla="*/ 676507 w 1319571"/>
              <a:gd name="connsiteY199" fmla="*/ 598449 h 1838157"/>
              <a:gd name="connsiteX200" fmla="*/ 672790 w 1319571"/>
              <a:gd name="connsiteY200" fmla="*/ 583580 h 1838157"/>
              <a:gd name="connsiteX201" fmla="*/ 665356 w 1319571"/>
              <a:gd name="connsiteY201" fmla="*/ 572429 h 1838157"/>
              <a:gd name="connsiteX202" fmla="*/ 657922 w 1319571"/>
              <a:gd name="connsiteY202" fmla="*/ 550127 h 1838157"/>
              <a:gd name="connsiteX203" fmla="*/ 650488 w 1319571"/>
              <a:gd name="connsiteY203" fmla="*/ 527824 h 1838157"/>
              <a:gd name="connsiteX204" fmla="*/ 646770 w 1319571"/>
              <a:gd name="connsiteY204" fmla="*/ 516673 h 1838157"/>
              <a:gd name="connsiteX205" fmla="*/ 639336 w 1319571"/>
              <a:gd name="connsiteY205" fmla="*/ 490654 h 1838157"/>
              <a:gd name="connsiteX206" fmla="*/ 631902 w 1319571"/>
              <a:gd name="connsiteY206" fmla="*/ 464634 h 1838157"/>
              <a:gd name="connsiteX207" fmla="*/ 624468 w 1319571"/>
              <a:gd name="connsiteY207" fmla="*/ 453483 h 1838157"/>
              <a:gd name="connsiteX208" fmla="*/ 613317 w 1319571"/>
              <a:gd name="connsiteY208" fmla="*/ 434897 h 1838157"/>
              <a:gd name="connsiteX209" fmla="*/ 609600 w 1319571"/>
              <a:gd name="connsiteY209" fmla="*/ 423746 h 1838157"/>
              <a:gd name="connsiteX210" fmla="*/ 598449 w 1319571"/>
              <a:gd name="connsiteY210" fmla="*/ 416312 h 183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319571" h="1838157">
                <a:moveTo>
                  <a:pt x="598449" y="416312"/>
                </a:moveTo>
                <a:cubicBezTo>
                  <a:pt x="594112" y="409497"/>
                  <a:pt x="601253" y="418205"/>
                  <a:pt x="583580" y="382858"/>
                </a:cubicBezTo>
                <a:cubicBezTo>
                  <a:pt x="572395" y="360488"/>
                  <a:pt x="580536" y="369111"/>
                  <a:pt x="568712" y="349405"/>
                </a:cubicBezTo>
                <a:cubicBezTo>
                  <a:pt x="564115" y="341743"/>
                  <a:pt x="556669" y="335578"/>
                  <a:pt x="553844" y="327102"/>
                </a:cubicBezTo>
                <a:cubicBezTo>
                  <a:pt x="547842" y="309097"/>
                  <a:pt x="552143" y="319311"/>
                  <a:pt x="538975" y="297366"/>
                </a:cubicBezTo>
                <a:cubicBezTo>
                  <a:pt x="531239" y="266421"/>
                  <a:pt x="540659" y="297015"/>
                  <a:pt x="527824" y="271346"/>
                </a:cubicBezTo>
                <a:cubicBezTo>
                  <a:pt x="526072" y="267842"/>
                  <a:pt x="525183" y="263962"/>
                  <a:pt x="524107" y="260195"/>
                </a:cubicBezTo>
                <a:cubicBezTo>
                  <a:pt x="522704" y="255283"/>
                  <a:pt x="522675" y="249896"/>
                  <a:pt x="520390" y="245327"/>
                </a:cubicBezTo>
                <a:cubicBezTo>
                  <a:pt x="516394" y="237335"/>
                  <a:pt x="508347" y="231500"/>
                  <a:pt x="505522" y="223024"/>
                </a:cubicBezTo>
                <a:cubicBezTo>
                  <a:pt x="503044" y="215590"/>
                  <a:pt x="502435" y="207242"/>
                  <a:pt x="498088" y="200722"/>
                </a:cubicBezTo>
                <a:cubicBezTo>
                  <a:pt x="495610" y="197005"/>
                  <a:pt x="493595" y="192933"/>
                  <a:pt x="490653" y="189571"/>
                </a:cubicBezTo>
                <a:cubicBezTo>
                  <a:pt x="484884" y="182977"/>
                  <a:pt x="472068" y="170985"/>
                  <a:pt x="472068" y="170985"/>
                </a:cubicBezTo>
                <a:cubicBezTo>
                  <a:pt x="468343" y="159809"/>
                  <a:pt x="468923" y="158290"/>
                  <a:pt x="460917" y="148683"/>
                </a:cubicBezTo>
                <a:cubicBezTo>
                  <a:pt x="457552" y="144645"/>
                  <a:pt x="453131" y="141570"/>
                  <a:pt x="449766" y="137532"/>
                </a:cubicBezTo>
                <a:cubicBezTo>
                  <a:pt x="446906" y="134100"/>
                  <a:pt x="445191" y="129812"/>
                  <a:pt x="442331" y="126380"/>
                </a:cubicBezTo>
                <a:cubicBezTo>
                  <a:pt x="438966" y="122342"/>
                  <a:pt x="434407" y="119378"/>
                  <a:pt x="431180" y="115229"/>
                </a:cubicBezTo>
                <a:cubicBezTo>
                  <a:pt x="425695" y="108176"/>
                  <a:pt x="423746" y="97883"/>
                  <a:pt x="416312" y="92927"/>
                </a:cubicBezTo>
                <a:cubicBezTo>
                  <a:pt x="407305" y="86922"/>
                  <a:pt x="404350" y="86006"/>
                  <a:pt x="397727" y="78058"/>
                </a:cubicBezTo>
                <a:cubicBezTo>
                  <a:pt x="393761" y="73299"/>
                  <a:pt x="390956" y="67571"/>
                  <a:pt x="386575" y="63190"/>
                </a:cubicBezTo>
                <a:cubicBezTo>
                  <a:pt x="383416" y="60031"/>
                  <a:pt x="378856" y="58616"/>
                  <a:pt x="375424" y="55756"/>
                </a:cubicBezTo>
                <a:cubicBezTo>
                  <a:pt x="371386" y="52391"/>
                  <a:pt x="368311" y="47970"/>
                  <a:pt x="364273" y="44605"/>
                </a:cubicBezTo>
                <a:cubicBezTo>
                  <a:pt x="351998" y="34376"/>
                  <a:pt x="352793" y="38824"/>
                  <a:pt x="338253" y="29736"/>
                </a:cubicBezTo>
                <a:cubicBezTo>
                  <a:pt x="333000" y="26453"/>
                  <a:pt x="328926" y="21355"/>
                  <a:pt x="323385" y="18585"/>
                </a:cubicBezTo>
                <a:cubicBezTo>
                  <a:pt x="318816" y="16300"/>
                  <a:pt x="313429" y="16271"/>
                  <a:pt x="308517" y="14868"/>
                </a:cubicBezTo>
                <a:cubicBezTo>
                  <a:pt x="304750" y="13792"/>
                  <a:pt x="300870" y="12903"/>
                  <a:pt x="297366" y="11151"/>
                </a:cubicBezTo>
                <a:cubicBezTo>
                  <a:pt x="271696" y="-1683"/>
                  <a:pt x="302288" y="7736"/>
                  <a:pt x="271346" y="0"/>
                </a:cubicBezTo>
                <a:cubicBezTo>
                  <a:pt x="241609" y="1239"/>
                  <a:pt x="211837" y="1801"/>
                  <a:pt x="182136" y="3717"/>
                </a:cubicBezTo>
                <a:cubicBezTo>
                  <a:pt x="126695" y="7294"/>
                  <a:pt x="175852" y="4974"/>
                  <a:pt x="144966" y="11151"/>
                </a:cubicBezTo>
                <a:cubicBezTo>
                  <a:pt x="78376" y="24469"/>
                  <a:pt x="148152" y="7566"/>
                  <a:pt x="104078" y="18585"/>
                </a:cubicBezTo>
                <a:cubicBezTo>
                  <a:pt x="72113" y="39895"/>
                  <a:pt x="112562" y="14342"/>
                  <a:pt x="81775" y="29736"/>
                </a:cubicBezTo>
                <a:cubicBezTo>
                  <a:pt x="56103" y="42573"/>
                  <a:pt x="86703" y="33151"/>
                  <a:pt x="55756" y="40888"/>
                </a:cubicBezTo>
                <a:cubicBezTo>
                  <a:pt x="50800" y="44605"/>
                  <a:pt x="45269" y="47659"/>
                  <a:pt x="40888" y="52039"/>
                </a:cubicBezTo>
                <a:cubicBezTo>
                  <a:pt x="16108" y="76818"/>
                  <a:pt x="52037" y="50801"/>
                  <a:pt x="22302" y="70624"/>
                </a:cubicBezTo>
                <a:cubicBezTo>
                  <a:pt x="19824" y="75580"/>
                  <a:pt x="18786" y="81575"/>
                  <a:pt x="14868" y="85493"/>
                </a:cubicBezTo>
                <a:cubicBezTo>
                  <a:pt x="12098" y="88264"/>
                  <a:pt x="5890" y="85950"/>
                  <a:pt x="3717" y="89210"/>
                </a:cubicBezTo>
                <a:cubicBezTo>
                  <a:pt x="213" y="94467"/>
                  <a:pt x="1239" y="101600"/>
                  <a:pt x="0" y="107795"/>
                </a:cubicBezTo>
                <a:cubicBezTo>
                  <a:pt x="2478" y="122663"/>
                  <a:pt x="4656" y="137585"/>
                  <a:pt x="7434" y="152400"/>
                </a:cubicBezTo>
                <a:cubicBezTo>
                  <a:pt x="9566" y="163770"/>
                  <a:pt x="12043" y="172323"/>
                  <a:pt x="18585" y="182136"/>
                </a:cubicBezTo>
                <a:cubicBezTo>
                  <a:pt x="20529" y="185052"/>
                  <a:pt x="24075" y="186655"/>
                  <a:pt x="26019" y="189571"/>
                </a:cubicBezTo>
                <a:cubicBezTo>
                  <a:pt x="44017" y="216569"/>
                  <a:pt x="23844" y="194832"/>
                  <a:pt x="40888" y="211873"/>
                </a:cubicBezTo>
                <a:cubicBezTo>
                  <a:pt x="43366" y="216829"/>
                  <a:pt x="45101" y="222232"/>
                  <a:pt x="48322" y="226741"/>
                </a:cubicBezTo>
                <a:cubicBezTo>
                  <a:pt x="51377" y="231019"/>
                  <a:pt x="56557" y="233519"/>
                  <a:pt x="59473" y="237893"/>
                </a:cubicBezTo>
                <a:cubicBezTo>
                  <a:pt x="61646" y="241153"/>
                  <a:pt x="61438" y="245540"/>
                  <a:pt x="63190" y="249044"/>
                </a:cubicBezTo>
                <a:cubicBezTo>
                  <a:pt x="69385" y="261434"/>
                  <a:pt x="70624" y="260195"/>
                  <a:pt x="81775" y="267629"/>
                </a:cubicBezTo>
                <a:cubicBezTo>
                  <a:pt x="84253" y="272585"/>
                  <a:pt x="87027" y="277404"/>
                  <a:pt x="89210" y="282497"/>
                </a:cubicBezTo>
                <a:cubicBezTo>
                  <a:pt x="90754" y="286099"/>
                  <a:pt x="91024" y="290224"/>
                  <a:pt x="92927" y="293649"/>
                </a:cubicBezTo>
                <a:cubicBezTo>
                  <a:pt x="97266" y="301459"/>
                  <a:pt x="104970" y="307475"/>
                  <a:pt x="107795" y="315951"/>
                </a:cubicBezTo>
                <a:cubicBezTo>
                  <a:pt x="110273" y="323385"/>
                  <a:pt x="110882" y="331734"/>
                  <a:pt x="115229" y="338254"/>
                </a:cubicBezTo>
                <a:lnTo>
                  <a:pt x="130097" y="360556"/>
                </a:lnTo>
                <a:cubicBezTo>
                  <a:pt x="132575" y="364273"/>
                  <a:pt x="136118" y="367469"/>
                  <a:pt x="137531" y="371707"/>
                </a:cubicBezTo>
                <a:cubicBezTo>
                  <a:pt x="142358" y="386183"/>
                  <a:pt x="138479" y="380087"/>
                  <a:pt x="148683" y="390293"/>
                </a:cubicBezTo>
                <a:cubicBezTo>
                  <a:pt x="151161" y="397727"/>
                  <a:pt x="151770" y="406075"/>
                  <a:pt x="156117" y="412595"/>
                </a:cubicBezTo>
                <a:lnTo>
                  <a:pt x="170985" y="434897"/>
                </a:lnTo>
                <a:cubicBezTo>
                  <a:pt x="173463" y="438614"/>
                  <a:pt x="177006" y="441811"/>
                  <a:pt x="178419" y="446049"/>
                </a:cubicBezTo>
                <a:cubicBezTo>
                  <a:pt x="179658" y="449766"/>
                  <a:pt x="180384" y="453696"/>
                  <a:pt x="182136" y="457200"/>
                </a:cubicBezTo>
                <a:cubicBezTo>
                  <a:pt x="200800" y="494527"/>
                  <a:pt x="177455" y="437605"/>
                  <a:pt x="197005" y="483219"/>
                </a:cubicBezTo>
                <a:cubicBezTo>
                  <a:pt x="198549" y="486821"/>
                  <a:pt x="198970" y="490866"/>
                  <a:pt x="200722" y="494371"/>
                </a:cubicBezTo>
                <a:cubicBezTo>
                  <a:pt x="202720" y="498367"/>
                  <a:pt x="206342" y="501440"/>
                  <a:pt x="208156" y="505522"/>
                </a:cubicBezTo>
                <a:cubicBezTo>
                  <a:pt x="211339" y="512683"/>
                  <a:pt x="211243" y="521304"/>
                  <a:pt x="215590" y="527824"/>
                </a:cubicBezTo>
                <a:lnTo>
                  <a:pt x="230458" y="550127"/>
                </a:lnTo>
                <a:cubicBezTo>
                  <a:pt x="231697" y="555083"/>
                  <a:pt x="232162" y="560300"/>
                  <a:pt x="234175" y="564995"/>
                </a:cubicBezTo>
                <a:cubicBezTo>
                  <a:pt x="235985" y="569218"/>
                  <a:pt x="251495" y="589326"/>
                  <a:pt x="252761" y="591014"/>
                </a:cubicBezTo>
                <a:lnTo>
                  <a:pt x="260195" y="613317"/>
                </a:lnTo>
                <a:cubicBezTo>
                  <a:pt x="261434" y="617034"/>
                  <a:pt x="262160" y="620964"/>
                  <a:pt x="263912" y="624468"/>
                </a:cubicBezTo>
                <a:lnTo>
                  <a:pt x="271346" y="639336"/>
                </a:lnTo>
                <a:cubicBezTo>
                  <a:pt x="272585" y="644292"/>
                  <a:pt x="273051" y="649509"/>
                  <a:pt x="275063" y="654205"/>
                </a:cubicBezTo>
                <a:cubicBezTo>
                  <a:pt x="276823" y="658311"/>
                  <a:pt x="280499" y="661360"/>
                  <a:pt x="282497" y="665356"/>
                </a:cubicBezTo>
                <a:cubicBezTo>
                  <a:pt x="284249" y="668860"/>
                  <a:pt x="284462" y="673003"/>
                  <a:pt x="286214" y="676507"/>
                </a:cubicBezTo>
                <a:cubicBezTo>
                  <a:pt x="289445" y="682969"/>
                  <a:pt x="294135" y="688631"/>
                  <a:pt x="297366" y="695093"/>
                </a:cubicBezTo>
                <a:cubicBezTo>
                  <a:pt x="304167" y="708695"/>
                  <a:pt x="299090" y="711417"/>
                  <a:pt x="304800" y="728546"/>
                </a:cubicBezTo>
                <a:cubicBezTo>
                  <a:pt x="307144" y="735578"/>
                  <a:pt x="314594" y="742057"/>
                  <a:pt x="319668" y="747132"/>
                </a:cubicBezTo>
                <a:cubicBezTo>
                  <a:pt x="320859" y="751896"/>
                  <a:pt x="324436" y="767819"/>
                  <a:pt x="327102" y="773151"/>
                </a:cubicBezTo>
                <a:cubicBezTo>
                  <a:pt x="329100" y="777147"/>
                  <a:pt x="332058" y="780585"/>
                  <a:pt x="334536" y="784302"/>
                </a:cubicBezTo>
                <a:cubicBezTo>
                  <a:pt x="335775" y="788019"/>
                  <a:pt x="336350" y="792029"/>
                  <a:pt x="338253" y="795454"/>
                </a:cubicBezTo>
                <a:cubicBezTo>
                  <a:pt x="342592" y="803264"/>
                  <a:pt x="353122" y="817756"/>
                  <a:pt x="353122" y="817756"/>
                </a:cubicBezTo>
                <a:cubicBezTo>
                  <a:pt x="354361" y="823951"/>
                  <a:pt x="354621" y="830426"/>
                  <a:pt x="356839" y="836341"/>
                </a:cubicBezTo>
                <a:cubicBezTo>
                  <a:pt x="358408" y="840524"/>
                  <a:pt x="362704" y="843310"/>
                  <a:pt x="364273" y="847493"/>
                </a:cubicBezTo>
                <a:cubicBezTo>
                  <a:pt x="369564" y="861602"/>
                  <a:pt x="365995" y="867619"/>
                  <a:pt x="371707" y="880946"/>
                </a:cubicBezTo>
                <a:cubicBezTo>
                  <a:pt x="373467" y="885052"/>
                  <a:pt x="376925" y="888218"/>
                  <a:pt x="379141" y="892097"/>
                </a:cubicBezTo>
                <a:cubicBezTo>
                  <a:pt x="385281" y="902843"/>
                  <a:pt x="389668" y="913972"/>
                  <a:pt x="394010" y="925551"/>
                </a:cubicBezTo>
                <a:cubicBezTo>
                  <a:pt x="395386" y="929220"/>
                  <a:pt x="396651" y="932935"/>
                  <a:pt x="397727" y="936702"/>
                </a:cubicBezTo>
                <a:cubicBezTo>
                  <a:pt x="399130" y="941614"/>
                  <a:pt x="399432" y="946875"/>
                  <a:pt x="401444" y="951571"/>
                </a:cubicBezTo>
                <a:cubicBezTo>
                  <a:pt x="403204" y="955677"/>
                  <a:pt x="406880" y="958726"/>
                  <a:pt x="408878" y="962722"/>
                </a:cubicBezTo>
                <a:cubicBezTo>
                  <a:pt x="419637" y="984239"/>
                  <a:pt x="402607" y="963885"/>
                  <a:pt x="423746" y="985024"/>
                </a:cubicBezTo>
                <a:cubicBezTo>
                  <a:pt x="426465" y="998620"/>
                  <a:pt x="428609" y="1013336"/>
                  <a:pt x="434897" y="1025912"/>
                </a:cubicBezTo>
                <a:cubicBezTo>
                  <a:pt x="437375" y="1030868"/>
                  <a:pt x="440148" y="1035687"/>
                  <a:pt x="442331" y="1040780"/>
                </a:cubicBezTo>
                <a:cubicBezTo>
                  <a:pt x="458740" y="1079065"/>
                  <a:pt x="428830" y="1017493"/>
                  <a:pt x="453483" y="1066800"/>
                </a:cubicBezTo>
                <a:cubicBezTo>
                  <a:pt x="454283" y="1070798"/>
                  <a:pt x="457488" y="1090821"/>
                  <a:pt x="460917" y="1096536"/>
                </a:cubicBezTo>
                <a:cubicBezTo>
                  <a:pt x="462720" y="1099541"/>
                  <a:pt x="465873" y="1101493"/>
                  <a:pt x="468351" y="1103971"/>
                </a:cubicBezTo>
                <a:cubicBezTo>
                  <a:pt x="470237" y="1111516"/>
                  <a:pt x="472586" y="1122525"/>
                  <a:pt x="475785" y="1129990"/>
                </a:cubicBezTo>
                <a:cubicBezTo>
                  <a:pt x="477968" y="1135083"/>
                  <a:pt x="480741" y="1139902"/>
                  <a:pt x="483219" y="1144858"/>
                </a:cubicBezTo>
                <a:cubicBezTo>
                  <a:pt x="484410" y="1149621"/>
                  <a:pt x="487987" y="1165546"/>
                  <a:pt x="490653" y="1170878"/>
                </a:cubicBezTo>
                <a:cubicBezTo>
                  <a:pt x="504064" y="1197698"/>
                  <a:pt x="492490" y="1164317"/>
                  <a:pt x="505522" y="1196897"/>
                </a:cubicBezTo>
                <a:cubicBezTo>
                  <a:pt x="508432" y="1204173"/>
                  <a:pt x="508609" y="1212680"/>
                  <a:pt x="512956" y="1219200"/>
                </a:cubicBezTo>
                <a:cubicBezTo>
                  <a:pt x="534258" y="1251153"/>
                  <a:pt x="508721" y="1210728"/>
                  <a:pt x="524107" y="1241502"/>
                </a:cubicBezTo>
                <a:cubicBezTo>
                  <a:pt x="526105" y="1245498"/>
                  <a:pt x="529543" y="1248658"/>
                  <a:pt x="531541" y="1252654"/>
                </a:cubicBezTo>
                <a:cubicBezTo>
                  <a:pt x="533293" y="1256158"/>
                  <a:pt x="533506" y="1260301"/>
                  <a:pt x="535258" y="1263805"/>
                </a:cubicBezTo>
                <a:cubicBezTo>
                  <a:pt x="537256" y="1267801"/>
                  <a:pt x="540694" y="1270960"/>
                  <a:pt x="542692" y="1274956"/>
                </a:cubicBezTo>
                <a:cubicBezTo>
                  <a:pt x="544444" y="1278460"/>
                  <a:pt x="544658" y="1282603"/>
                  <a:pt x="546410" y="1286107"/>
                </a:cubicBezTo>
                <a:cubicBezTo>
                  <a:pt x="548408" y="1290103"/>
                  <a:pt x="551846" y="1293262"/>
                  <a:pt x="553844" y="1297258"/>
                </a:cubicBezTo>
                <a:cubicBezTo>
                  <a:pt x="569775" y="1329120"/>
                  <a:pt x="552947" y="1303123"/>
                  <a:pt x="568712" y="1330712"/>
                </a:cubicBezTo>
                <a:cubicBezTo>
                  <a:pt x="570928" y="1334591"/>
                  <a:pt x="573930" y="1337984"/>
                  <a:pt x="576146" y="1341863"/>
                </a:cubicBezTo>
                <a:cubicBezTo>
                  <a:pt x="578895" y="1346674"/>
                  <a:pt x="580831" y="1351921"/>
                  <a:pt x="583580" y="1356732"/>
                </a:cubicBezTo>
                <a:cubicBezTo>
                  <a:pt x="585796" y="1360611"/>
                  <a:pt x="589200" y="1363801"/>
                  <a:pt x="591014" y="1367883"/>
                </a:cubicBezTo>
                <a:cubicBezTo>
                  <a:pt x="608709" y="1407693"/>
                  <a:pt x="589059" y="1376100"/>
                  <a:pt x="605883" y="1401336"/>
                </a:cubicBezTo>
                <a:cubicBezTo>
                  <a:pt x="614405" y="1426904"/>
                  <a:pt x="602749" y="1395853"/>
                  <a:pt x="620751" y="1427356"/>
                </a:cubicBezTo>
                <a:cubicBezTo>
                  <a:pt x="622695" y="1430758"/>
                  <a:pt x="623392" y="1434740"/>
                  <a:pt x="624468" y="1438507"/>
                </a:cubicBezTo>
                <a:cubicBezTo>
                  <a:pt x="625871" y="1443419"/>
                  <a:pt x="625704" y="1448909"/>
                  <a:pt x="628185" y="1453375"/>
                </a:cubicBezTo>
                <a:cubicBezTo>
                  <a:pt x="632038" y="1460310"/>
                  <a:pt x="638442" y="1465505"/>
                  <a:pt x="643053" y="1471961"/>
                </a:cubicBezTo>
                <a:cubicBezTo>
                  <a:pt x="650843" y="1482867"/>
                  <a:pt x="659363" y="1493427"/>
                  <a:pt x="665356" y="1505414"/>
                </a:cubicBezTo>
                <a:cubicBezTo>
                  <a:pt x="667834" y="1510370"/>
                  <a:pt x="670844" y="1515095"/>
                  <a:pt x="672790" y="1520283"/>
                </a:cubicBezTo>
                <a:cubicBezTo>
                  <a:pt x="674584" y="1525066"/>
                  <a:pt x="673673" y="1530900"/>
                  <a:pt x="676507" y="1535151"/>
                </a:cubicBezTo>
                <a:cubicBezTo>
                  <a:pt x="678985" y="1538868"/>
                  <a:pt x="683941" y="1540107"/>
                  <a:pt x="687658" y="1542585"/>
                </a:cubicBezTo>
                <a:cubicBezTo>
                  <a:pt x="693763" y="1567009"/>
                  <a:pt x="687400" y="1548638"/>
                  <a:pt x="698810" y="1568605"/>
                </a:cubicBezTo>
                <a:cubicBezTo>
                  <a:pt x="705422" y="1580174"/>
                  <a:pt x="705444" y="1584743"/>
                  <a:pt x="713678" y="1594624"/>
                </a:cubicBezTo>
                <a:cubicBezTo>
                  <a:pt x="717043" y="1598662"/>
                  <a:pt x="721464" y="1601737"/>
                  <a:pt x="724829" y="1605775"/>
                </a:cubicBezTo>
                <a:cubicBezTo>
                  <a:pt x="741332" y="1625580"/>
                  <a:pt x="724802" y="1607959"/>
                  <a:pt x="735980" y="1628078"/>
                </a:cubicBezTo>
                <a:cubicBezTo>
                  <a:pt x="740319" y="1635888"/>
                  <a:pt x="744531" y="1644062"/>
                  <a:pt x="750849" y="1650380"/>
                </a:cubicBezTo>
                <a:cubicBezTo>
                  <a:pt x="754566" y="1654097"/>
                  <a:pt x="759178" y="1657097"/>
                  <a:pt x="762000" y="1661532"/>
                </a:cubicBezTo>
                <a:cubicBezTo>
                  <a:pt x="767950" y="1670881"/>
                  <a:pt x="770721" y="1682047"/>
                  <a:pt x="776868" y="1691268"/>
                </a:cubicBezTo>
                <a:cubicBezTo>
                  <a:pt x="814441" y="1747630"/>
                  <a:pt x="773775" y="1689788"/>
                  <a:pt x="802888" y="1724722"/>
                </a:cubicBezTo>
                <a:cubicBezTo>
                  <a:pt x="818377" y="1743308"/>
                  <a:pt x="801028" y="1729677"/>
                  <a:pt x="821473" y="1743307"/>
                </a:cubicBezTo>
                <a:cubicBezTo>
                  <a:pt x="822712" y="1747024"/>
                  <a:pt x="822839" y="1751324"/>
                  <a:pt x="825190" y="1754458"/>
                </a:cubicBezTo>
                <a:cubicBezTo>
                  <a:pt x="830447" y="1761467"/>
                  <a:pt x="837580" y="1766849"/>
                  <a:pt x="843775" y="1773044"/>
                </a:cubicBezTo>
                <a:cubicBezTo>
                  <a:pt x="846253" y="1775522"/>
                  <a:pt x="848294" y="1778534"/>
                  <a:pt x="851210" y="1780478"/>
                </a:cubicBezTo>
                <a:cubicBezTo>
                  <a:pt x="854927" y="1782956"/>
                  <a:pt x="859022" y="1784944"/>
                  <a:pt x="862361" y="1787912"/>
                </a:cubicBezTo>
                <a:cubicBezTo>
                  <a:pt x="870219" y="1794897"/>
                  <a:pt x="877229" y="1802780"/>
                  <a:pt x="884663" y="1810214"/>
                </a:cubicBezTo>
                <a:cubicBezTo>
                  <a:pt x="888201" y="1813753"/>
                  <a:pt x="900594" y="1827605"/>
                  <a:pt x="906966" y="1828800"/>
                </a:cubicBezTo>
                <a:cubicBezTo>
                  <a:pt x="922844" y="1831777"/>
                  <a:pt x="939181" y="1831278"/>
                  <a:pt x="955288" y="1832517"/>
                </a:cubicBezTo>
                <a:cubicBezTo>
                  <a:pt x="979677" y="1840647"/>
                  <a:pt x="971142" y="1839404"/>
                  <a:pt x="1014761" y="1832517"/>
                </a:cubicBezTo>
                <a:cubicBezTo>
                  <a:pt x="1022501" y="1831295"/>
                  <a:pt x="1030543" y="1829430"/>
                  <a:pt x="1037063" y="1825083"/>
                </a:cubicBezTo>
                <a:cubicBezTo>
                  <a:pt x="1040780" y="1822605"/>
                  <a:pt x="1044132" y="1819463"/>
                  <a:pt x="1048214" y="1817649"/>
                </a:cubicBezTo>
                <a:cubicBezTo>
                  <a:pt x="1055375" y="1814466"/>
                  <a:pt x="1063083" y="1812692"/>
                  <a:pt x="1070517" y="1810214"/>
                </a:cubicBezTo>
                <a:lnTo>
                  <a:pt x="1092819" y="1802780"/>
                </a:lnTo>
                <a:cubicBezTo>
                  <a:pt x="1096536" y="1801541"/>
                  <a:pt x="1100128" y="1799831"/>
                  <a:pt x="1103970" y="1799063"/>
                </a:cubicBezTo>
                <a:lnTo>
                  <a:pt x="1122556" y="1795346"/>
                </a:lnTo>
                <a:cubicBezTo>
                  <a:pt x="1126273" y="1792868"/>
                  <a:pt x="1129711" y="1789910"/>
                  <a:pt x="1133707" y="1787912"/>
                </a:cubicBezTo>
                <a:cubicBezTo>
                  <a:pt x="1139675" y="1784928"/>
                  <a:pt x="1146021" y="1782758"/>
                  <a:pt x="1152292" y="1780478"/>
                </a:cubicBezTo>
                <a:cubicBezTo>
                  <a:pt x="1175347" y="1772095"/>
                  <a:pt x="1171136" y="1773736"/>
                  <a:pt x="1193180" y="1769327"/>
                </a:cubicBezTo>
                <a:cubicBezTo>
                  <a:pt x="1234295" y="1748771"/>
                  <a:pt x="1168539" y="1780017"/>
                  <a:pt x="1245219" y="1754458"/>
                </a:cubicBezTo>
                <a:cubicBezTo>
                  <a:pt x="1295980" y="1737538"/>
                  <a:pt x="1244108" y="1755997"/>
                  <a:pt x="1282390" y="1739590"/>
                </a:cubicBezTo>
                <a:cubicBezTo>
                  <a:pt x="1285991" y="1738047"/>
                  <a:pt x="1290037" y="1737625"/>
                  <a:pt x="1293541" y="1735873"/>
                </a:cubicBezTo>
                <a:cubicBezTo>
                  <a:pt x="1302918" y="1731185"/>
                  <a:pt x="1305213" y="1727919"/>
                  <a:pt x="1312127" y="1721005"/>
                </a:cubicBezTo>
                <a:cubicBezTo>
                  <a:pt x="1314605" y="1716049"/>
                  <a:pt x="1318874" y="1711634"/>
                  <a:pt x="1319561" y="1706136"/>
                </a:cubicBezTo>
                <a:cubicBezTo>
                  <a:pt x="1319865" y="1703702"/>
                  <a:pt x="1313647" y="1683662"/>
                  <a:pt x="1312127" y="1680117"/>
                </a:cubicBezTo>
                <a:cubicBezTo>
                  <a:pt x="1302501" y="1657659"/>
                  <a:pt x="1307921" y="1672758"/>
                  <a:pt x="1297258" y="1654097"/>
                </a:cubicBezTo>
                <a:cubicBezTo>
                  <a:pt x="1277302" y="1619173"/>
                  <a:pt x="1304051" y="1659890"/>
                  <a:pt x="1278673" y="1624361"/>
                </a:cubicBezTo>
                <a:cubicBezTo>
                  <a:pt x="1276076" y="1620726"/>
                  <a:pt x="1274727" y="1616001"/>
                  <a:pt x="1271239" y="1613210"/>
                </a:cubicBezTo>
                <a:cubicBezTo>
                  <a:pt x="1268180" y="1610762"/>
                  <a:pt x="1263805" y="1610732"/>
                  <a:pt x="1260088" y="1609493"/>
                </a:cubicBezTo>
                <a:cubicBezTo>
                  <a:pt x="1242741" y="1583473"/>
                  <a:pt x="1252653" y="1592146"/>
                  <a:pt x="1234068" y="1579756"/>
                </a:cubicBezTo>
                <a:cubicBezTo>
                  <a:pt x="1231590" y="1574800"/>
                  <a:pt x="1230181" y="1569145"/>
                  <a:pt x="1226634" y="1564888"/>
                </a:cubicBezTo>
                <a:cubicBezTo>
                  <a:pt x="1210055" y="1544993"/>
                  <a:pt x="1220613" y="1568864"/>
                  <a:pt x="1208049" y="1550019"/>
                </a:cubicBezTo>
                <a:cubicBezTo>
                  <a:pt x="1204975" y="1545409"/>
                  <a:pt x="1203835" y="1539660"/>
                  <a:pt x="1200614" y="1535151"/>
                </a:cubicBezTo>
                <a:cubicBezTo>
                  <a:pt x="1197559" y="1530874"/>
                  <a:pt x="1192690" y="1528149"/>
                  <a:pt x="1189463" y="1524000"/>
                </a:cubicBezTo>
                <a:cubicBezTo>
                  <a:pt x="1183978" y="1516947"/>
                  <a:pt x="1179551" y="1509131"/>
                  <a:pt x="1174595" y="1501697"/>
                </a:cubicBezTo>
                <a:cubicBezTo>
                  <a:pt x="1172117" y="1497980"/>
                  <a:pt x="1168574" y="1494784"/>
                  <a:pt x="1167161" y="1490546"/>
                </a:cubicBezTo>
                <a:cubicBezTo>
                  <a:pt x="1165922" y="1486829"/>
                  <a:pt x="1165347" y="1482820"/>
                  <a:pt x="1163444" y="1479395"/>
                </a:cubicBezTo>
                <a:cubicBezTo>
                  <a:pt x="1159105" y="1471585"/>
                  <a:pt x="1153531" y="1464527"/>
                  <a:pt x="1148575" y="1457093"/>
                </a:cubicBezTo>
                <a:lnTo>
                  <a:pt x="1141141" y="1445941"/>
                </a:lnTo>
                <a:lnTo>
                  <a:pt x="1133707" y="1434790"/>
                </a:lnTo>
                <a:cubicBezTo>
                  <a:pt x="1131229" y="1431073"/>
                  <a:pt x="1127686" y="1427877"/>
                  <a:pt x="1126273" y="1423639"/>
                </a:cubicBezTo>
                <a:cubicBezTo>
                  <a:pt x="1119731" y="1404013"/>
                  <a:pt x="1124728" y="1415745"/>
                  <a:pt x="1107688" y="1390185"/>
                </a:cubicBezTo>
                <a:lnTo>
                  <a:pt x="1100253" y="1379034"/>
                </a:lnTo>
                <a:cubicBezTo>
                  <a:pt x="1097775" y="1375317"/>
                  <a:pt x="1095499" y="1371457"/>
                  <a:pt x="1092819" y="1367883"/>
                </a:cubicBezTo>
                <a:cubicBezTo>
                  <a:pt x="1089102" y="1362927"/>
                  <a:pt x="1085269" y="1358055"/>
                  <a:pt x="1081668" y="1353014"/>
                </a:cubicBezTo>
                <a:cubicBezTo>
                  <a:pt x="1073267" y="1341252"/>
                  <a:pt x="1073490" y="1339136"/>
                  <a:pt x="1063083" y="1326995"/>
                </a:cubicBezTo>
                <a:cubicBezTo>
                  <a:pt x="1059662" y="1323004"/>
                  <a:pt x="1055648" y="1319561"/>
                  <a:pt x="1051931" y="1315844"/>
                </a:cubicBezTo>
                <a:cubicBezTo>
                  <a:pt x="1050692" y="1312127"/>
                  <a:pt x="1049966" y="1308197"/>
                  <a:pt x="1048214" y="1304693"/>
                </a:cubicBezTo>
                <a:cubicBezTo>
                  <a:pt x="1043038" y="1294341"/>
                  <a:pt x="1037851" y="1290612"/>
                  <a:pt x="1029629" y="1282390"/>
                </a:cubicBezTo>
                <a:cubicBezTo>
                  <a:pt x="1020790" y="1255874"/>
                  <a:pt x="1033324" y="1287933"/>
                  <a:pt x="1014761" y="1260088"/>
                </a:cubicBezTo>
                <a:cubicBezTo>
                  <a:pt x="993247" y="1227815"/>
                  <a:pt x="1035461" y="1273351"/>
                  <a:pt x="999892" y="1237785"/>
                </a:cubicBezTo>
                <a:cubicBezTo>
                  <a:pt x="998653" y="1232829"/>
                  <a:pt x="998710" y="1227352"/>
                  <a:pt x="996175" y="1222917"/>
                </a:cubicBezTo>
                <a:cubicBezTo>
                  <a:pt x="993567" y="1218353"/>
                  <a:pt x="988445" y="1215757"/>
                  <a:pt x="985024" y="1211766"/>
                </a:cubicBezTo>
                <a:cubicBezTo>
                  <a:pt x="980992" y="1207062"/>
                  <a:pt x="976882" y="1202313"/>
                  <a:pt x="973873" y="1196897"/>
                </a:cubicBezTo>
                <a:cubicBezTo>
                  <a:pt x="960771" y="1173312"/>
                  <a:pt x="972824" y="1184434"/>
                  <a:pt x="959005" y="1167161"/>
                </a:cubicBezTo>
                <a:cubicBezTo>
                  <a:pt x="945062" y="1149733"/>
                  <a:pt x="953997" y="1172015"/>
                  <a:pt x="936702" y="1137424"/>
                </a:cubicBezTo>
                <a:cubicBezTo>
                  <a:pt x="934224" y="1132468"/>
                  <a:pt x="932119" y="1127307"/>
                  <a:pt x="929268" y="1122556"/>
                </a:cubicBezTo>
                <a:cubicBezTo>
                  <a:pt x="924671" y="1114895"/>
                  <a:pt x="914400" y="1100254"/>
                  <a:pt x="914400" y="1100254"/>
                </a:cubicBezTo>
                <a:cubicBezTo>
                  <a:pt x="913161" y="1096537"/>
                  <a:pt x="912586" y="1092527"/>
                  <a:pt x="910683" y="1089102"/>
                </a:cubicBezTo>
                <a:cubicBezTo>
                  <a:pt x="906824" y="1082156"/>
                  <a:pt x="891158" y="1059726"/>
                  <a:pt x="884663" y="1051932"/>
                </a:cubicBezTo>
                <a:cubicBezTo>
                  <a:pt x="882419" y="1049240"/>
                  <a:pt x="879707" y="1046975"/>
                  <a:pt x="877229" y="1044497"/>
                </a:cubicBezTo>
                <a:cubicBezTo>
                  <a:pt x="869926" y="1022589"/>
                  <a:pt x="878435" y="1044196"/>
                  <a:pt x="862361" y="1018478"/>
                </a:cubicBezTo>
                <a:cubicBezTo>
                  <a:pt x="847359" y="994474"/>
                  <a:pt x="862641" y="1011324"/>
                  <a:pt x="847492" y="996175"/>
                </a:cubicBezTo>
                <a:cubicBezTo>
                  <a:pt x="846253" y="992458"/>
                  <a:pt x="845678" y="988449"/>
                  <a:pt x="843775" y="985024"/>
                </a:cubicBezTo>
                <a:cubicBezTo>
                  <a:pt x="839436" y="977214"/>
                  <a:pt x="831732" y="971198"/>
                  <a:pt x="828907" y="962722"/>
                </a:cubicBezTo>
                <a:cubicBezTo>
                  <a:pt x="808211" y="900632"/>
                  <a:pt x="835625" y="977501"/>
                  <a:pt x="810322" y="921834"/>
                </a:cubicBezTo>
                <a:cubicBezTo>
                  <a:pt x="807079" y="914700"/>
                  <a:pt x="805366" y="906966"/>
                  <a:pt x="802888" y="899532"/>
                </a:cubicBezTo>
                <a:cubicBezTo>
                  <a:pt x="801649" y="895815"/>
                  <a:pt x="801521" y="891515"/>
                  <a:pt x="799170" y="888380"/>
                </a:cubicBezTo>
                <a:lnTo>
                  <a:pt x="788019" y="873512"/>
                </a:lnTo>
                <a:cubicBezTo>
                  <a:pt x="786828" y="868748"/>
                  <a:pt x="783251" y="852826"/>
                  <a:pt x="780585" y="847493"/>
                </a:cubicBezTo>
                <a:cubicBezTo>
                  <a:pt x="778587" y="843497"/>
                  <a:pt x="774965" y="840424"/>
                  <a:pt x="773151" y="836341"/>
                </a:cubicBezTo>
                <a:cubicBezTo>
                  <a:pt x="769969" y="829180"/>
                  <a:pt x="768195" y="821473"/>
                  <a:pt x="765717" y="814039"/>
                </a:cubicBezTo>
                <a:cubicBezTo>
                  <a:pt x="764478" y="810322"/>
                  <a:pt x="764173" y="806148"/>
                  <a:pt x="762000" y="802888"/>
                </a:cubicBezTo>
                <a:lnTo>
                  <a:pt x="747131" y="780585"/>
                </a:lnTo>
                <a:cubicBezTo>
                  <a:pt x="745892" y="774390"/>
                  <a:pt x="745076" y="768095"/>
                  <a:pt x="743414" y="762000"/>
                </a:cubicBezTo>
                <a:cubicBezTo>
                  <a:pt x="737497" y="740303"/>
                  <a:pt x="735802" y="741067"/>
                  <a:pt x="728546" y="721112"/>
                </a:cubicBezTo>
                <a:cubicBezTo>
                  <a:pt x="717930" y="691917"/>
                  <a:pt x="726467" y="706844"/>
                  <a:pt x="713678" y="687658"/>
                </a:cubicBezTo>
                <a:cubicBezTo>
                  <a:pt x="712439" y="682702"/>
                  <a:pt x="711926" y="677506"/>
                  <a:pt x="709961" y="672790"/>
                </a:cubicBezTo>
                <a:cubicBezTo>
                  <a:pt x="701737" y="653053"/>
                  <a:pt x="694355" y="641826"/>
                  <a:pt x="683941" y="624468"/>
                </a:cubicBezTo>
                <a:cubicBezTo>
                  <a:pt x="672317" y="577973"/>
                  <a:pt x="687175" y="635788"/>
                  <a:pt x="676507" y="598449"/>
                </a:cubicBezTo>
                <a:cubicBezTo>
                  <a:pt x="675104" y="593537"/>
                  <a:pt x="674802" y="588276"/>
                  <a:pt x="672790" y="583580"/>
                </a:cubicBezTo>
                <a:cubicBezTo>
                  <a:pt x="671030" y="579474"/>
                  <a:pt x="667170" y="576511"/>
                  <a:pt x="665356" y="572429"/>
                </a:cubicBezTo>
                <a:cubicBezTo>
                  <a:pt x="662173" y="565268"/>
                  <a:pt x="660400" y="557561"/>
                  <a:pt x="657922" y="550127"/>
                </a:cubicBezTo>
                <a:lnTo>
                  <a:pt x="650488" y="527824"/>
                </a:lnTo>
                <a:cubicBezTo>
                  <a:pt x="649249" y="524107"/>
                  <a:pt x="647720" y="520474"/>
                  <a:pt x="646770" y="516673"/>
                </a:cubicBezTo>
                <a:cubicBezTo>
                  <a:pt x="635146" y="470178"/>
                  <a:pt x="650004" y="527993"/>
                  <a:pt x="639336" y="490654"/>
                </a:cubicBezTo>
                <a:cubicBezTo>
                  <a:pt x="637748" y="485095"/>
                  <a:pt x="634873" y="470576"/>
                  <a:pt x="631902" y="464634"/>
                </a:cubicBezTo>
                <a:cubicBezTo>
                  <a:pt x="629904" y="460638"/>
                  <a:pt x="626466" y="457479"/>
                  <a:pt x="624468" y="453483"/>
                </a:cubicBezTo>
                <a:cubicBezTo>
                  <a:pt x="614817" y="434181"/>
                  <a:pt x="627838" y="449420"/>
                  <a:pt x="613317" y="434897"/>
                </a:cubicBezTo>
                <a:cubicBezTo>
                  <a:pt x="612078" y="431180"/>
                  <a:pt x="612048" y="426805"/>
                  <a:pt x="609600" y="423746"/>
                </a:cubicBezTo>
                <a:cubicBezTo>
                  <a:pt x="585670" y="393834"/>
                  <a:pt x="602786" y="423127"/>
                  <a:pt x="598449" y="416312"/>
                </a:cubicBezTo>
                <a:close/>
              </a:path>
            </a:pathLst>
          </a:custGeom>
          <a:noFill/>
          <a:ln w="38100">
            <a:solidFill>
              <a:srgbClr val="602E0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2674327"/>
            <a:ext cx="6475087" cy="4148655"/>
          </a:xfrm>
          <a:prstGeom prst="rect">
            <a:avLst/>
          </a:prstGeom>
        </p:spPr>
      </p:pic>
      <p:cxnSp>
        <p:nvCxnSpPr>
          <p:cNvPr id="18" name="Straight Arrow Connector 17"/>
          <p:cNvCxnSpPr/>
          <p:nvPr/>
        </p:nvCxnSpPr>
        <p:spPr>
          <a:xfrm flipV="1">
            <a:off x="4484544" y="3437683"/>
            <a:ext cx="402937" cy="27037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224174" y="3638832"/>
            <a:ext cx="502962" cy="29372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966016" y="4322028"/>
            <a:ext cx="402937" cy="27037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6699349" y="6163951"/>
            <a:ext cx="243318" cy="39489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7843344" y="5421815"/>
            <a:ext cx="282829" cy="38925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8564537" y="4944752"/>
            <a:ext cx="220738" cy="33844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4"/>
          <p:cNvSpPr txBox="1">
            <a:spLocks noChangeArrowheads="1"/>
          </p:cNvSpPr>
          <p:nvPr/>
        </p:nvSpPr>
        <p:spPr bwMode="auto">
          <a:xfrm>
            <a:off x="0" y="3250218"/>
            <a:ext cx="2590800" cy="3031599"/>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As the epithelial cells absorb food, the local concentration of nutrients on their apical surface will decrease.  These thin wisps of smooth muscle move the villi up and down, exposing the epithelial cells to “fresh” nutrients. </a:t>
            </a:r>
          </a:p>
          <a:p>
            <a:endParaRPr lang="en-US" sz="900" b="1" dirty="0">
              <a:solidFill>
                <a:srgbClr val="602E04"/>
              </a:solidFill>
              <a:latin typeface="Tempus Sans ITC" pitchFamily="82" charset="0"/>
              <a:cs typeface="Times New Roman" pitchFamily="18" charset="0"/>
            </a:endParaRPr>
          </a:p>
          <a:p>
            <a:r>
              <a:rPr lang="en-US" sz="1400" b="1" dirty="0">
                <a:solidFill>
                  <a:srgbClr val="602E04"/>
                </a:solidFill>
                <a:latin typeface="Tempus Sans ITC" pitchFamily="82" charset="0"/>
                <a:cs typeface="Times New Roman" pitchFamily="18" charset="0"/>
              </a:rPr>
              <a:t>“After eating spinach, these little extensions of the </a:t>
            </a:r>
            <a:r>
              <a:rPr lang="en-US" sz="1400" b="1" dirty="0" err="1">
                <a:solidFill>
                  <a:srgbClr val="602E04"/>
                </a:solidFill>
                <a:latin typeface="Tempus Sans ITC" pitchFamily="82" charset="0"/>
                <a:cs typeface="Times New Roman" pitchFamily="18" charset="0"/>
              </a:rPr>
              <a:t>muscularis</a:t>
            </a:r>
            <a:r>
              <a:rPr lang="en-US" sz="1400" b="1" dirty="0">
                <a:solidFill>
                  <a:srgbClr val="602E04"/>
                </a:solidFill>
                <a:latin typeface="Tempus Sans ITC" pitchFamily="82" charset="0"/>
                <a:cs typeface="Times New Roman" pitchFamily="18" charset="0"/>
              </a:rPr>
              <a:t> mucosa are “pumping iron”.”</a:t>
            </a:r>
          </a:p>
          <a:p>
            <a:r>
              <a:rPr lang="en-US" sz="1400" b="1" dirty="0">
                <a:solidFill>
                  <a:srgbClr val="602E04"/>
                </a:solidFill>
                <a:latin typeface="Tempus Sans ITC" pitchFamily="82" charset="0"/>
                <a:cs typeface="Times New Roman" pitchFamily="18" charset="0"/>
              </a:rPr>
              <a:t>--John Michaels, PhD</a:t>
            </a:r>
            <a:endParaRPr lang="en-US" sz="1100" dirty="0">
              <a:solidFill>
                <a:srgbClr val="602E04"/>
              </a:solidFill>
              <a:latin typeface="Tempus Sans ITC" pitchFamily="82" charset="0"/>
            </a:endParaRPr>
          </a:p>
        </p:txBody>
      </p:sp>
      <p:sp>
        <p:nvSpPr>
          <p:cNvPr id="28" name="TextBox 27"/>
          <p:cNvSpPr txBox="1"/>
          <p:nvPr/>
        </p:nvSpPr>
        <p:spPr>
          <a:xfrm>
            <a:off x="7394889" y="3788706"/>
            <a:ext cx="1041468" cy="646331"/>
          </a:xfrm>
          <a:prstGeom prst="rect">
            <a:avLst/>
          </a:prstGeom>
          <a:solidFill>
            <a:srgbClr val="FFFFFF">
              <a:alpha val="50196"/>
            </a:srgbClr>
          </a:solidFill>
        </p:spPr>
        <p:txBody>
          <a:bodyPr wrap="square" rtlCol="0">
            <a:spAutoFit/>
          </a:bodyPr>
          <a:lstStyle/>
          <a:p>
            <a:r>
              <a:rPr lang="en-US" b="1" dirty="0">
                <a:solidFill>
                  <a:srgbClr val="002060"/>
                </a:solidFill>
              </a:rPr>
              <a:t>Lamina propria</a:t>
            </a:r>
          </a:p>
        </p:txBody>
      </p:sp>
      <p:pic>
        <p:nvPicPr>
          <p:cNvPr id="3074" name="Picture 2" descr="http://comdo-wcnlb.uc.edu/MedOneStop/CommonFiles/SqlImage.aspx?ID=78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1624" y="5775231"/>
            <a:ext cx="790575" cy="104775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67832" y="24825"/>
            <a:ext cx="9279784"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700" b="1" dirty="0">
                <a:ln/>
                <a:solidFill>
                  <a:srgbClr val="F67B16"/>
                </a:solidFill>
                <a:latin typeface="+mn-lt"/>
              </a:rPr>
              <a:t>SURFACE MODIFICATIONS OF THE GASTROINTESTINAL TRACT</a:t>
            </a:r>
          </a:p>
        </p:txBody>
      </p:sp>
    </p:spTree>
    <p:extLst>
      <p:ext uri="{BB962C8B-B14F-4D97-AF65-F5344CB8AC3E}">
        <p14:creationId xmlns:p14="http://schemas.microsoft.com/office/powerpoint/2010/main" val="829051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399" y="548045"/>
            <a:ext cx="3523475" cy="1177245"/>
          </a:xfrm>
          <a:prstGeom prst="rect">
            <a:avLst/>
          </a:prstGeom>
          <a:noFill/>
        </p:spPr>
        <p:txBody>
          <a:bodyPr wrap="square" rtlCol="0">
            <a:spAutoFit/>
          </a:bodyPr>
          <a:lstStyle/>
          <a:p>
            <a:r>
              <a:rPr lang="en-US" sz="1200" b="1" dirty="0">
                <a:solidFill>
                  <a:srgbClr val="9C4A06"/>
                </a:solidFill>
              </a:rPr>
              <a:t>Increase in surface area is most elaborate in the small intestine, and is at three levels:</a:t>
            </a:r>
          </a:p>
          <a:p>
            <a:endParaRPr lang="en-US" sz="1050" b="1" dirty="0">
              <a:solidFill>
                <a:srgbClr val="9C4A06"/>
              </a:solidFill>
            </a:endParaRPr>
          </a:p>
          <a:p>
            <a:pPr marL="342900" indent="-342900">
              <a:buAutoNum type="arabicPeriod"/>
            </a:pPr>
            <a:r>
              <a:rPr lang="en-US" sz="1200" b="1" dirty="0" err="1">
                <a:solidFill>
                  <a:srgbClr val="9C4A06"/>
                </a:solidFill>
              </a:rPr>
              <a:t>Plica</a:t>
            </a:r>
            <a:r>
              <a:rPr lang="en-US" sz="1200" b="1" dirty="0">
                <a:solidFill>
                  <a:srgbClr val="9C4A06"/>
                </a:solidFill>
              </a:rPr>
              <a:t> </a:t>
            </a:r>
            <a:r>
              <a:rPr lang="en-US" sz="1200" b="1" dirty="0" err="1">
                <a:solidFill>
                  <a:srgbClr val="9C4A06"/>
                </a:solidFill>
              </a:rPr>
              <a:t>circularis</a:t>
            </a:r>
            <a:r>
              <a:rPr lang="en-US" sz="1200" b="1" dirty="0">
                <a:solidFill>
                  <a:srgbClr val="9C4A06"/>
                </a:solidFill>
              </a:rPr>
              <a:t> – gross level</a:t>
            </a:r>
          </a:p>
          <a:p>
            <a:pPr marL="342900" indent="-342900">
              <a:buAutoNum type="arabicPeriod"/>
            </a:pPr>
            <a:r>
              <a:rPr lang="en-US" sz="1200" b="1" dirty="0">
                <a:solidFill>
                  <a:srgbClr val="DEA810"/>
                </a:solidFill>
              </a:rPr>
              <a:t>Villi – microscopic level</a:t>
            </a:r>
          </a:p>
          <a:p>
            <a:pPr marL="342900" indent="-342900">
              <a:buAutoNum type="arabicPeriod"/>
            </a:pPr>
            <a:r>
              <a:rPr lang="en-US" sz="1200" b="1" dirty="0">
                <a:solidFill>
                  <a:srgbClr val="9C4A06"/>
                </a:solidFill>
              </a:rPr>
              <a:t>Microvilli – cellular level</a:t>
            </a:r>
            <a:endParaRPr lang="en-US" sz="1400" b="1" dirty="0">
              <a:solidFill>
                <a:srgbClr val="C45D08"/>
              </a:solidFill>
            </a:endParaRPr>
          </a:p>
        </p:txBody>
      </p:sp>
      <p:sp>
        <p:nvSpPr>
          <p:cNvPr id="13" name="TextBox 12"/>
          <p:cNvSpPr txBox="1"/>
          <p:nvPr/>
        </p:nvSpPr>
        <p:spPr>
          <a:xfrm>
            <a:off x="3810000" y="1056849"/>
            <a:ext cx="5173770" cy="646331"/>
          </a:xfrm>
          <a:prstGeom prst="rect">
            <a:avLst/>
          </a:prstGeom>
          <a:noFill/>
        </p:spPr>
        <p:txBody>
          <a:bodyPr wrap="square" rtlCol="0">
            <a:spAutoFit/>
          </a:bodyPr>
          <a:lstStyle/>
          <a:p>
            <a:r>
              <a:rPr lang="en-US" sz="1200" b="1" dirty="0">
                <a:solidFill>
                  <a:srgbClr val="F67B16"/>
                </a:solidFill>
              </a:rPr>
              <a:t>We said that </a:t>
            </a:r>
            <a:r>
              <a:rPr lang="en-US" sz="1200" b="1" dirty="0" err="1">
                <a:solidFill>
                  <a:srgbClr val="F67B16"/>
                </a:solidFill>
              </a:rPr>
              <a:t>plica</a:t>
            </a:r>
            <a:r>
              <a:rPr lang="en-US" sz="1200" b="1" dirty="0">
                <a:solidFill>
                  <a:srgbClr val="F67B16"/>
                </a:solidFill>
              </a:rPr>
              <a:t> can be easily seen at the gross level, and villi are microscopic.  Even though you don’t see individual villi at the gross level, collectively, they give the intestinal surface a “velvety” texture.</a:t>
            </a:r>
          </a:p>
        </p:txBody>
      </p:sp>
      <p:sp>
        <p:nvSpPr>
          <p:cNvPr id="27" name="TextBox 4"/>
          <p:cNvSpPr txBox="1">
            <a:spLocks noChangeArrowheads="1"/>
          </p:cNvSpPr>
          <p:nvPr/>
        </p:nvSpPr>
        <p:spPr bwMode="auto">
          <a:xfrm>
            <a:off x="3124200" y="5791200"/>
            <a:ext cx="1570272" cy="523220"/>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These folds would be like </a:t>
            </a:r>
            <a:r>
              <a:rPr lang="en-US" sz="1400" b="1" dirty="0" err="1">
                <a:solidFill>
                  <a:schemeClr val="accent3">
                    <a:lumMod val="50000"/>
                  </a:schemeClr>
                </a:solidFill>
                <a:latin typeface="Tempus Sans ITC" pitchFamily="82" charset="0"/>
                <a:cs typeface="Times New Roman" pitchFamily="18" charset="0"/>
              </a:rPr>
              <a:t>plica</a:t>
            </a:r>
            <a:r>
              <a:rPr lang="en-US" sz="1400" b="1" dirty="0">
                <a:solidFill>
                  <a:schemeClr val="accent3">
                    <a:lumMod val="50000"/>
                  </a:schemeClr>
                </a:solidFill>
                <a:latin typeface="Tempus Sans ITC" pitchFamily="82" charset="0"/>
                <a:cs typeface="Times New Roman" pitchFamily="18" charset="0"/>
              </a:rPr>
              <a:t>.</a:t>
            </a:r>
            <a:endParaRPr lang="en-US" sz="1100" dirty="0">
              <a:solidFill>
                <a:srgbClr val="602E04"/>
              </a:solidFill>
              <a:latin typeface="Tempus Sans ITC" pitchFamily="82" charset="0"/>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06505" y="907953"/>
            <a:ext cx="3730914" cy="5478570"/>
          </a:xfrm>
          <a:prstGeom prst="rect">
            <a:avLst/>
          </a:prstGeom>
        </p:spPr>
      </p:pic>
      <p:pic>
        <p:nvPicPr>
          <p:cNvPr id="1026" name="Picture 2" descr="http://letsgethomeyhomies.files.wordpress.com/2010/09/velv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4139601"/>
            <a:ext cx="4038600" cy="2692401"/>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p:cNvCxnSpPr/>
          <p:nvPr/>
        </p:nvCxnSpPr>
        <p:spPr>
          <a:xfrm flipV="1">
            <a:off x="4694472" y="5181600"/>
            <a:ext cx="916775" cy="72598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748920" y="5257800"/>
            <a:ext cx="1956680" cy="73084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7832" y="24825"/>
            <a:ext cx="9279784"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700" b="1" dirty="0">
                <a:ln/>
                <a:solidFill>
                  <a:srgbClr val="F67B16"/>
                </a:solidFill>
                <a:latin typeface="+mn-lt"/>
              </a:rPr>
              <a:t>SURFACE MODIFICATIONS OF THE GASTROINTESTINAL TRACT</a:t>
            </a:r>
          </a:p>
        </p:txBody>
      </p:sp>
    </p:spTree>
    <p:extLst>
      <p:ext uri="{BB962C8B-B14F-4D97-AF65-F5344CB8AC3E}">
        <p14:creationId xmlns:p14="http://schemas.microsoft.com/office/powerpoint/2010/main" val="4077912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399" y="548045"/>
            <a:ext cx="3523475" cy="1177245"/>
          </a:xfrm>
          <a:prstGeom prst="rect">
            <a:avLst/>
          </a:prstGeom>
          <a:noFill/>
        </p:spPr>
        <p:txBody>
          <a:bodyPr wrap="square" rtlCol="0">
            <a:spAutoFit/>
          </a:bodyPr>
          <a:lstStyle/>
          <a:p>
            <a:r>
              <a:rPr lang="en-US" sz="1200" b="1" dirty="0">
                <a:solidFill>
                  <a:srgbClr val="9C4A06"/>
                </a:solidFill>
              </a:rPr>
              <a:t>Increase in surface area is most elaborate in the small intestine, and is at three levels:</a:t>
            </a:r>
          </a:p>
          <a:p>
            <a:endParaRPr lang="en-US" sz="1050" b="1" dirty="0">
              <a:solidFill>
                <a:srgbClr val="9C4A06"/>
              </a:solidFill>
            </a:endParaRPr>
          </a:p>
          <a:p>
            <a:pPr marL="342900" indent="-342900">
              <a:buAutoNum type="arabicPeriod"/>
            </a:pPr>
            <a:r>
              <a:rPr lang="en-US" sz="1200" b="1" dirty="0" err="1">
                <a:solidFill>
                  <a:srgbClr val="9C4A06"/>
                </a:solidFill>
              </a:rPr>
              <a:t>Plica</a:t>
            </a:r>
            <a:r>
              <a:rPr lang="en-US" sz="1200" b="1" dirty="0">
                <a:solidFill>
                  <a:srgbClr val="9C4A06"/>
                </a:solidFill>
              </a:rPr>
              <a:t> </a:t>
            </a:r>
            <a:r>
              <a:rPr lang="en-US" sz="1200" b="1" dirty="0" err="1">
                <a:solidFill>
                  <a:srgbClr val="9C4A06"/>
                </a:solidFill>
              </a:rPr>
              <a:t>circularis</a:t>
            </a:r>
            <a:r>
              <a:rPr lang="en-US" sz="1200" b="1" dirty="0">
                <a:solidFill>
                  <a:srgbClr val="9C4A06"/>
                </a:solidFill>
              </a:rPr>
              <a:t> – gross level</a:t>
            </a:r>
          </a:p>
          <a:p>
            <a:pPr marL="342900" indent="-342900">
              <a:buAutoNum type="arabicPeriod"/>
            </a:pPr>
            <a:r>
              <a:rPr lang="en-US" sz="1200" b="1" dirty="0">
                <a:solidFill>
                  <a:srgbClr val="A54C03"/>
                </a:solidFill>
              </a:rPr>
              <a:t>Villi – microscopic level</a:t>
            </a:r>
          </a:p>
          <a:p>
            <a:pPr marL="342900" indent="-342900">
              <a:buAutoNum type="arabicPeriod"/>
            </a:pPr>
            <a:r>
              <a:rPr lang="en-US" sz="1200" b="1" dirty="0">
                <a:solidFill>
                  <a:srgbClr val="DEA810"/>
                </a:solidFill>
              </a:rPr>
              <a:t>Microvilli – cellular level</a:t>
            </a:r>
            <a:endParaRPr lang="en-US" sz="1400" b="1" dirty="0">
              <a:solidFill>
                <a:srgbClr val="DEA810"/>
              </a:solidFill>
            </a:endParaRPr>
          </a:p>
        </p:txBody>
      </p:sp>
      <p:sp>
        <p:nvSpPr>
          <p:cNvPr id="13" name="TextBox 12"/>
          <p:cNvSpPr txBox="1"/>
          <p:nvPr/>
        </p:nvSpPr>
        <p:spPr>
          <a:xfrm>
            <a:off x="64038" y="2190530"/>
            <a:ext cx="2796591" cy="3231654"/>
          </a:xfrm>
          <a:prstGeom prst="rect">
            <a:avLst/>
          </a:prstGeom>
          <a:noFill/>
        </p:spPr>
        <p:txBody>
          <a:bodyPr wrap="square" rtlCol="0">
            <a:spAutoFit/>
          </a:bodyPr>
          <a:lstStyle/>
          <a:p>
            <a:r>
              <a:rPr lang="en-US" sz="1200" b="1" dirty="0">
                <a:solidFill>
                  <a:srgbClr val="F67B16"/>
                </a:solidFill>
              </a:rPr>
              <a:t>As you know, </a:t>
            </a:r>
            <a:r>
              <a:rPr lang="en-US" sz="1200" b="1" dirty="0">
                <a:solidFill>
                  <a:srgbClr val="9C4A06"/>
                </a:solidFill>
              </a:rPr>
              <a:t>microvilli </a:t>
            </a:r>
            <a:r>
              <a:rPr lang="en-US" sz="1200" b="1" dirty="0">
                <a:solidFill>
                  <a:srgbClr val="F67B16"/>
                </a:solidFill>
              </a:rPr>
              <a:t>are surface modifications of the plasma membrane.  These are on the apical surface of the epithelial cells of the small intestine, and are best seen in electron micrographs (two slides forward).</a:t>
            </a:r>
          </a:p>
          <a:p>
            <a:endParaRPr lang="en-US" sz="1200" b="1" dirty="0">
              <a:solidFill>
                <a:srgbClr val="F67B16"/>
              </a:solidFill>
            </a:endParaRPr>
          </a:p>
          <a:p>
            <a:r>
              <a:rPr lang="en-US" sz="1200" b="1" dirty="0">
                <a:solidFill>
                  <a:srgbClr val="F67B16"/>
                </a:solidFill>
              </a:rPr>
              <a:t>Here, note the size of the box in the upper right is small, but probably not small enough.  In the lower right image showing portions of two villi, two very tiny brackets in the center of the image are indicating the microvilli.  The next slide shows this region using artificial magnification.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707" y="2438399"/>
            <a:ext cx="6054717" cy="421520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3925" y="533400"/>
            <a:ext cx="3108985" cy="1665288"/>
          </a:xfrm>
          <a:prstGeom prst="rect">
            <a:avLst/>
          </a:prstGeom>
        </p:spPr>
      </p:pic>
      <p:sp>
        <p:nvSpPr>
          <p:cNvPr id="14" name="Rectangle 13"/>
          <p:cNvSpPr/>
          <p:nvPr/>
        </p:nvSpPr>
        <p:spPr>
          <a:xfrm>
            <a:off x="7540963" y="1409277"/>
            <a:ext cx="78193" cy="7504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flipV="1">
            <a:off x="7623673" y="1421176"/>
            <a:ext cx="1366091" cy="10025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274545" y="1407591"/>
            <a:ext cx="3254531" cy="9720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ight Brace 6"/>
          <p:cNvSpPr/>
          <p:nvPr/>
        </p:nvSpPr>
        <p:spPr>
          <a:xfrm rot="19680818">
            <a:off x="6403768" y="4653896"/>
            <a:ext cx="76200" cy="45719"/>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p:cNvSpPr/>
          <p:nvPr/>
        </p:nvSpPr>
        <p:spPr>
          <a:xfrm rot="19680818">
            <a:off x="6105518" y="4292764"/>
            <a:ext cx="76200" cy="45719"/>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67832" y="24825"/>
            <a:ext cx="9279784"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700" b="1" dirty="0">
                <a:ln/>
                <a:solidFill>
                  <a:srgbClr val="F67B16"/>
                </a:solidFill>
                <a:latin typeface="+mn-lt"/>
              </a:rPr>
              <a:t>SURFACE MODIFICATIONS OF THE GASTROINTESTINAL TRACT</a:t>
            </a:r>
          </a:p>
        </p:txBody>
      </p:sp>
    </p:spTree>
    <p:extLst>
      <p:ext uri="{BB962C8B-B14F-4D97-AF65-F5344CB8AC3E}">
        <p14:creationId xmlns:p14="http://schemas.microsoft.com/office/powerpoint/2010/main" val="4118116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7544" t="32494" r="25674" b="28033"/>
          <a:stretch/>
        </p:blipFill>
        <p:spPr>
          <a:xfrm>
            <a:off x="2683422" y="1535275"/>
            <a:ext cx="6308178" cy="4713125"/>
          </a:xfrm>
          <a:prstGeom prst="rect">
            <a:avLst/>
          </a:prstGeom>
        </p:spPr>
      </p:pic>
      <p:sp>
        <p:nvSpPr>
          <p:cNvPr id="12" name="TextBox 11"/>
          <p:cNvSpPr txBox="1"/>
          <p:nvPr/>
        </p:nvSpPr>
        <p:spPr>
          <a:xfrm>
            <a:off x="152399" y="548045"/>
            <a:ext cx="3523475" cy="1177245"/>
          </a:xfrm>
          <a:prstGeom prst="rect">
            <a:avLst/>
          </a:prstGeom>
          <a:noFill/>
        </p:spPr>
        <p:txBody>
          <a:bodyPr wrap="square" rtlCol="0">
            <a:spAutoFit/>
          </a:bodyPr>
          <a:lstStyle/>
          <a:p>
            <a:r>
              <a:rPr lang="en-US" sz="1200" b="1" dirty="0">
                <a:solidFill>
                  <a:srgbClr val="9C4A06"/>
                </a:solidFill>
              </a:rPr>
              <a:t>Increase in surface area is most elaborate in the small intestine, and is at three levels:</a:t>
            </a:r>
          </a:p>
          <a:p>
            <a:endParaRPr lang="en-US" sz="1050" b="1" dirty="0">
              <a:solidFill>
                <a:srgbClr val="9C4A06"/>
              </a:solidFill>
            </a:endParaRPr>
          </a:p>
          <a:p>
            <a:pPr marL="342900" indent="-342900">
              <a:buAutoNum type="arabicPeriod"/>
            </a:pPr>
            <a:r>
              <a:rPr lang="en-US" sz="1200" b="1" dirty="0" err="1">
                <a:solidFill>
                  <a:srgbClr val="9C4A06"/>
                </a:solidFill>
              </a:rPr>
              <a:t>Plica</a:t>
            </a:r>
            <a:r>
              <a:rPr lang="en-US" sz="1200" b="1" dirty="0">
                <a:solidFill>
                  <a:srgbClr val="9C4A06"/>
                </a:solidFill>
              </a:rPr>
              <a:t> </a:t>
            </a:r>
            <a:r>
              <a:rPr lang="en-US" sz="1200" b="1" dirty="0" err="1">
                <a:solidFill>
                  <a:srgbClr val="9C4A06"/>
                </a:solidFill>
              </a:rPr>
              <a:t>circularis</a:t>
            </a:r>
            <a:r>
              <a:rPr lang="en-US" sz="1200" b="1" dirty="0">
                <a:solidFill>
                  <a:srgbClr val="9C4A06"/>
                </a:solidFill>
              </a:rPr>
              <a:t> – gross level</a:t>
            </a:r>
          </a:p>
          <a:p>
            <a:pPr marL="342900" indent="-342900">
              <a:buAutoNum type="arabicPeriod"/>
            </a:pPr>
            <a:r>
              <a:rPr lang="en-US" sz="1200" b="1" dirty="0">
                <a:solidFill>
                  <a:srgbClr val="A54C03"/>
                </a:solidFill>
              </a:rPr>
              <a:t>Villi – microscopic level</a:t>
            </a:r>
          </a:p>
          <a:p>
            <a:pPr marL="342900" indent="-342900">
              <a:buAutoNum type="arabicPeriod"/>
            </a:pPr>
            <a:r>
              <a:rPr lang="en-US" sz="1200" b="1" dirty="0">
                <a:solidFill>
                  <a:srgbClr val="DEA810"/>
                </a:solidFill>
              </a:rPr>
              <a:t>Microvilli – cellular level</a:t>
            </a:r>
            <a:endParaRPr lang="en-US" sz="1400" b="1" dirty="0">
              <a:solidFill>
                <a:srgbClr val="DEA810"/>
              </a:solidFill>
            </a:endParaRPr>
          </a:p>
        </p:txBody>
      </p:sp>
      <p:sp>
        <p:nvSpPr>
          <p:cNvPr id="7" name="Right Brace 6"/>
          <p:cNvSpPr/>
          <p:nvPr/>
        </p:nvSpPr>
        <p:spPr>
          <a:xfrm rot="19680818">
            <a:off x="5967094" y="3951049"/>
            <a:ext cx="144769" cy="9555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p:cNvSpPr/>
          <p:nvPr/>
        </p:nvSpPr>
        <p:spPr>
          <a:xfrm rot="19680818">
            <a:off x="5205094" y="2884249"/>
            <a:ext cx="144769" cy="9555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Arrow Connector 3"/>
          <p:cNvCxnSpPr/>
          <p:nvPr/>
        </p:nvCxnSpPr>
        <p:spPr>
          <a:xfrm flipH="1" flipV="1">
            <a:off x="5402978" y="2943600"/>
            <a:ext cx="1066801" cy="601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064666" y="3030637"/>
            <a:ext cx="486135" cy="83337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9912765">
            <a:off x="6462364" y="2389223"/>
            <a:ext cx="1219200" cy="646331"/>
          </a:xfrm>
          <a:prstGeom prst="rect">
            <a:avLst/>
          </a:prstGeom>
          <a:noFill/>
        </p:spPr>
        <p:txBody>
          <a:bodyPr wrap="square" rtlCol="0">
            <a:spAutoFit/>
          </a:bodyPr>
          <a:lstStyle/>
          <a:p>
            <a:r>
              <a:rPr lang="en-US" dirty="0"/>
              <a:t>brackets here</a:t>
            </a:r>
          </a:p>
        </p:txBody>
      </p:sp>
      <p:sp>
        <p:nvSpPr>
          <p:cNvPr id="20" name="TextBox 19"/>
          <p:cNvSpPr txBox="1"/>
          <p:nvPr/>
        </p:nvSpPr>
        <p:spPr>
          <a:xfrm>
            <a:off x="47616" y="2190530"/>
            <a:ext cx="2619384" cy="1754326"/>
          </a:xfrm>
          <a:prstGeom prst="rect">
            <a:avLst/>
          </a:prstGeom>
          <a:noFill/>
        </p:spPr>
        <p:txBody>
          <a:bodyPr wrap="square" rtlCol="0">
            <a:spAutoFit/>
          </a:bodyPr>
          <a:lstStyle/>
          <a:p>
            <a:r>
              <a:rPr lang="en-US" sz="1200" b="1" dirty="0">
                <a:solidFill>
                  <a:srgbClr val="F67B16"/>
                </a:solidFill>
              </a:rPr>
              <a:t>Note the height of the microvilli is approximately 1/10 the length of the nucleus (cilia are approximately 1/3 to 1/2).  You can’t see individual microvilli, what you are seeing is the collective of numerous microvilli; this is termed the “brush border”.</a:t>
            </a:r>
          </a:p>
        </p:txBody>
      </p:sp>
      <p:sp>
        <p:nvSpPr>
          <p:cNvPr id="11" name="Rectangle 10"/>
          <p:cNvSpPr/>
          <p:nvPr/>
        </p:nvSpPr>
        <p:spPr>
          <a:xfrm>
            <a:off x="-67832" y="24825"/>
            <a:ext cx="9279784"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700" b="1" dirty="0">
                <a:ln/>
                <a:solidFill>
                  <a:srgbClr val="F67B16"/>
                </a:solidFill>
                <a:latin typeface="+mn-lt"/>
              </a:rPr>
              <a:t>SURFACE MODIFICATIONS OF THE GASTROINTESTINAL TRACT</a:t>
            </a:r>
          </a:p>
        </p:txBody>
      </p:sp>
    </p:spTree>
    <p:extLst>
      <p:ext uri="{BB962C8B-B14F-4D97-AF65-F5344CB8AC3E}">
        <p14:creationId xmlns:p14="http://schemas.microsoft.com/office/powerpoint/2010/main" val="2121579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991434"/>
            <a:ext cx="3724275" cy="3876675"/>
          </a:xfrm>
          <a:prstGeom prst="rect">
            <a:avLst/>
          </a:prstGeom>
        </p:spPr>
      </p:pic>
      <p:sp>
        <p:nvSpPr>
          <p:cNvPr id="67586" name="TextBox 4"/>
          <p:cNvSpPr txBox="1">
            <a:spLocks noChangeArrowheads="1"/>
          </p:cNvSpPr>
          <p:nvPr/>
        </p:nvSpPr>
        <p:spPr bwMode="auto">
          <a:xfrm>
            <a:off x="162732" y="705345"/>
            <a:ext cx="8915400" cy="830997"/>
          </a:xfrm>
          <a:prstGeom prst="rect">
            <a:avLst/>
          </a:prstGeom>
          <a:noFill/>
          <a:ln w="9525">
            <a:noFill/>
            <a:miter lim="800000"/>
            <a:headEnd/>
            <a:tailEnd/>
          </a:ln>
        </p:spPr>
        <p:txBody>
          <a:bodyPr wrap="square">
            <a:spAutoFit/>
          </a:bodyPr>
          <a:lstStyle/>
          <a:p>
            <a:r>
              <a:rPr lang="en-US" sz="2400" b="1" dirty="0">
                <a:solidFill>
                  <a:schemeClr val="accent6">
                    <a:lumMod val="50000"/>
                  </a:schemeClr>
                </a:solidFill>
                <a:latin typeface="Times New Roman" pitchFamily="18" charset="0"/>
                <a:cs typeface="Times New Roman" pitchFamily="18" charset="0"/>
              </a:rPr>
              <a:t>So the gut tube is just that, a tube, with a space in the middle called the </a:t>
            </a:r>
            <a:r>
              <a:rPr lang="en-US" sz="2400" b="1" dirty="0">
                <a:solidFill>
                  <a:srgbClr val="DEA810"/>
                </a:solidFill>
                <a:latin typeface="Times New Roman" pitchFamily="18" charset="0"/>
                <a:cs typeface="Times New Roman" pitchFamily="18" charset="0"/>
              </a:rPr>
              <a:t>lumen</a:t>
            </a:r>
            <a:r>
              <a:rPr lang="en-US" sz="2400" b="1" dirty="0">
                <a:solidFill>
                  <a:schemeClr val="accent6">
                    <a:lumMod val="50000"/>
                  </a:schemeClr>
                </a:solidFill>
                <a:latin typeface="Times New Roman" pitchFamily="18" charset="0"/>
                <a:cs typeface="Times New Roman" pitchFamily="18" charset="0"/>
              </a:rPr>
              <a:t> where Big Macs and curly fries go to die.</a:t>
            </a:r>
          </a:p>
        </p:txBody>
      </p:sp>
      <p:sp>
        <p:nvSpPr>
          <p:cNvPr id="9" name="Rectangle 8"/>
          <p:cNvSpPr/>
          <p:nvPr/>
        </p:nvSpPr>
        <p:spPr>
          <a:xfrm>
            <a:off x="32161" y="76200"/>
            <a:ext cx="907973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ORGANIZATION OF THE GASTROINTESTINAL SYSTEM</a:t>
            </a:r>
          </a:p>
        </p:txBody>
      </p:sp>
      <p:pic>
        <p:nvPicPr>
          <p:cNvPr id="14" name="Picture 10" descr="langman's 10-2C"/>
          <p:cNvPicPr>
            <a:picLocks noChangeAspect="1" noChangeArrowheads="1"/>
          </p:cNvPicPr>
          <p:nvPr/>
        </p:nvPicPr>
        <p:blipFill>
          <a:blip r:embed="rId4" cstate="print"/>
          <a:srcRect/>
          <a:stretch>
            <a:fillRect/>
          </a:stretch>
        </p:blipFill>
        <p:spPr bwMode="auto">
          <a:xfrm>
            <a:off x="7285298" y="1196126"/>
            <a:ext cx="1730346" cy="1795308"/>
          </a:xfrm>
          <a:prstGeom prst="rect">
            <a:avLst/>
          </a:prstGeom>
          <a:noFill/>
        </p:spPr>
      </p:pic>
      <p:sp>
        <p:nvSpPr>
          <p:cNvPr id="4" name="TextBox 3"/>
          <p:cNvSpPr txBox="1"/>
          <p:nvPr/>
        </p:nvSpPr>
        <p:spPr>
          <a:xfrm>
            <a:off x="46628" y="1676400"/>
            <a:ext cx="4753971" cy="3970318"/>
          </a:xfrm>
          <a:prstGeom prst="rect">
            <a:avLst/>
          </a:prstGeom>
          <a:noFill/>
        </p:spPr>
        <p:txBody>
          <a:bodyPr wrap="square" rtlCol="0">
            <a:spAutoFit/>
          </a:bodyPr>
          <a:lstStyle/>
          <a:p>
            <a:r>
              <a:rPr lang="en-US" b="1" dirty="0">
                <a:solidFill>
                  <a:srgbClr val="DEA810"/>
                </a:solidFill>
                <a:latin typeface="Times New Roman" pitchFamily="18" charset="0"/>
                <a:cs typeface="Times New Roman" pitchFamily="18" charset="0"/>
              </a:rPr>
              <a:t>--The endoderm (yellow) consists of epithelial cells.  The type of epithelium varies in different parts of the tube.</a:t>
            </a:r>
          </a:p>
          <a:p>
            <a:r>
              <a:rPr lang="en-US" b="1" dirty="0">
                <a:solidFill>
                  <a:srgbClr val="C00000"/>
                </a:solidFill>
                <a:latin typeface="Times New Roman" pitchFamily="18" charset="0"/>
                <a:cs typeface="Times New Roman" pitchFamily="18" charset="0"/>
              </a:rPr>
              <a:t>--Splanchnic mesoderm actually forms two tissues:</a:t>
            </a:r>
          </a:p>
          <a:p>
            <a:pPr marL="404813" indent="-173038"/>
            <a:r>
              <a:rPr lang="en-US" b="1" dirty="0">
                <a:solidFill>
                  <a:srgbClr val="C00000"/>
                </a:solidFill>
                <a:latin typeface="Times New Roman" pitchFamily="18" charset="0"/>
                <a:cs typeface="Times New Roman" pitchFamily="18" charset="0"/>
              </a:rPr>
              <a:t>--the bulk is mesenchyme, which is embryonic connective tissue that will form connective tissue, vessels, smooth muscle</a:t>
            </a:r>
          </a:p>
          <a:p>
            <a:pPr marL="404813" indent="-173038"/>
            <a:r>
              <a:rPr lang="en-US" b="1" dirty="0">
                <a:solidFill>
                  <a:srgbClr val="C00000"/>
                </a:solidFill>
                <a:latin typeface="Times New Roman" pitchFamily="18" charset="0"/>
                <a:cs typeface="Times New Roman" pitchFamily="18" charset="0"/>
              </a:rPr>
              <a:t>--the outer region is a mesothelium (epithelium derived from mesoderm)..usually this is simple squamous, and provides a slick surface for peristalsis (movement)</a:t>
            </a:r>
          </a:p>
          <a:p>
            <a:r>
              <a:rPr lang="en-US" b="1" dirty="0">
                <a:solidFill>
                  <a:srgbClr val="C00000"/>
                </a:solidFill>
                <a:latin typeface="Times New Roman" pitchFamily="18" charset="0"/>
                <a:cs typeface="Times New Roman" pitchFamily="18" charset="0"/>
              </a:rPr>
              <a:t>	</a:t>
            </a:r>
            <a:endParaRPr lang="en-US" dirty="0">
              <a:solidFill>
                <a:srgbClr val="C00000"/>
              </a:solidFill>
            </a:endParaRPr>
          </a:p>
        </p:txBody>
      </p:sp>
      <p:sp>
        <p:nvSpPr>
          <p:cNvPr id="20" name="TextBox 4"/>
          <p:cNvSpPr txBox="1">
            <a:spLocks noChangeArrowheads="1"/>
          </p:cNvSpPr>
          <p:nvPr/>
        </p:nvSpPr>
        <p:spPr bwMode="auto">
          <a:xfrm>
            <a:off x="162732" y="6019800"/>
            <a:ext cx="3941091" cy="707886"/>
          </a:xfrm>
          <a:prstGeom prst="rect">
            <a:avLst/>
          </a:prstGeom>
          <a:noFill/>
          <a:ln w="9525">
            <a:noFill/>
            <a:miter lim="800000"/>
            <a:headEnd/>
            <a:tailEnd/>
          </a:ln>
        </p:spPr>
        <p:txBody>
          <a:bodyPr wrap="square">
            <a:spAutoFit/>
          </a:bodyPr>
          <a:lstStyle/>
          <a:p>
            <a:r>
              <a:rPr lang="en-US" sz="2000" b="1" dirty="0">
                <a:solidFill>
                  <a:srgbClr val="480000"/>
                </a:solidFill>
                <a:latin typeface="Tempus Sans ITC" pitchFamily="82" charset="0"/>
                <a:cs typeface="Times New Roman" pitchFamily="18" charset="0"/>
              </a:rPr>
              <a:t>FYI….The inner lining of the body wall is also a mesothelium. </a:t>
            </a:r>
            <a:endParaRPr lang="en-US" sz="1600" dirty="0">
              <a:solidFill>
                <a:srgbClr val="480000"/>
              </a:solidFill>
              <a:latin typeface="Tempus Sans ITC" pitchFamily="82" charset="0"/>
            </a:endParaRPr>
          </a:p>
        </p:txBody>
      </p:sp>
      <p:cxnSp>
        <p:nvCxnSpPr>
          <p:cNvPr id="21" name="Straight Arrow Connector 20"/>
          <p:cNvCxnSpPr/>
          <p:nvPr/>
        </p:nvCxnSpPr>
        <p:spPr>
          <a:xfrm>
            <a:off x="4588398" y="3712507"/>
            <a:ext cx="1893425" cy="88264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035706" y="2025297"/>
            <a:ext cx="2708687" cy="2518994"/>
          </a:xfrm>
          <a:prstGeom prst="straightConnector1">
            <a:avLst/>
          </a:prstGeom>
          <a:ln w="57150">
            <a:solidFill>
              <a:srgbClr val="DEA81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824469" y="4180390"/>
            <a:ext cx="2483734" cy="680977"/>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8150471" y="1905000"/>
            <a:ext cx="536329" cy="76200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H="1">
            <a:off x="5410200" y="1905000"/>
            <a:ext cx="2740272" cy="10864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686801" y="2667000"/>
            <a:ext cx="109958" cy="40926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59" name="Freeform 2058"/>
          <p:cNvSpPr/>
          <p:nvPr/>
        </p:nvSpPr>
        <p:spPr>
          <a:xfrm>
            <a:off x="3986074" y="5339409"/>
            <a:ext cx="2033139" cy="957818"/>
          </a:xfrm>
          <a:custGeom>
            <a:avLst/>
            <a:gdLst>
              <a:gd name="connsiteX0" fmla="*/ 0 w 2033139"/>
              <a:gd name="connsiteY0" fmla="*/ 795061 h 957818"/>
              <a:gd name="connsiteX1" fmla="*/ 281126 w 2033139"/>
              <a:gd name="connsiteY1" fmla="*/ 434036 h 957818"/>
              <a:gd name="connsiteX2" fmla="*/ 719091 w 2033139"/>
              <a:gd name="connsiteY2" fmla="*/ 194339 h 957818"/>
              <a:gd name="connsiteX3" fmla="*/ 1157056 w 2033139"/>
              <a:gd name="connsiteY3" fmla="*/ 93725 h 957818"/>
              <a:gd name="connsiteX4" fmla="*/ 1532877 w 2033139"/>
              <a:gd name="connsiteY4" fmla="*/ 4948 h 957818"/>
              <a:gd name="connsiteX5" fmla="*/ 1828800 w 2033139"/>
              <a:gd name="connsiteY5" fmla="*/ 37500 h 957818"/>
              <a:gd name="connsiteX6" fmla="*/ 1973802 w 2033139"/>
              <a:gd name="connsiteY6" fmla="*/ 253523 h 957818"/>
              <a:gd name="connsiteX7" fmla="*/ 2032986 w 2033139"/>
              <a:gd name="connsiteY7" fmla="*/ 614548 h 957818"/>
              <a:gd name="connsiteX8" fmla="*/ 1959006 w 2033139"/>
              <a:gd name="connsiteY8" fmla="*/ 957818 h 957818"/>
              <a:gd name="connsiteX9" fmla="*/ 1959006 w 2033139"/>
              <a:gd name="connsiteY9" fmla="*/ 957818 h 95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3139" h="957818">
                <a:moveTo>
                  <a:pt x="0" y="795061"/>
                </a:moveTo>
                <a:cubicBezTo>
                  <a:pt x="80639" y="664608"/>
                  <a:pt x="161278" y="534156"/>
                  <a:pt x="281126" y="434036"/>
                </a:cubicBezTo>
                <a:cubicBezTo>
                  <a:pt x="400974" y="333916"/>
                  <a:pt x="573103" y="251057"/>
                  <a:pt x="719091" y="194339"/>
                </a:cubicBezTo>
                <a:cubicBezTo>
                  <a:pt x="865079" y="137621"/>
                  <a:pt x="1157056" y="93725"/>
                  <a:pt x="1157056" y="93725"/>
                </a:cubicBezTo>
                <a:cubicBezTo>
                  <a:pt x="1292687" y="62160"/>
                  <a:pt x="1420920" y="14319"/>
                  <a:pt x="1532877" y="4948"/>
                </a:cubicBezTo>
                <a:cubicBezTo>
                  <a:pt x="1644834" y="-4423"/>
                  <a:pt x="1755313" y="-3929"/>
                  <a:pt x="1828800" y="37500"/>
                </a:cubicBezTo>
                <a:cubicBezTo>
                  <a:pt x="1902288" y="78929"/>
                  <a:pt x="1939771" y="157348"/>
                  <a:pt x="1973802" y="253523"/>
                </a:cubicBezTo>
                <a:cubicBezTo>
                  <a:pt x="2007833" y="349698"/>
                  <a:pt x="2035452" y="497166"/>
                  <a:pt x="2032986" y="614548"/>
                </a:cubicBezTo>
                <a:cubicBezTo>
                  <a:pt x="2030520" y="731930"/>
                  <a:pt x="1959006" y="957818"/>
                  <a:pt x="1959006" y="957818"/>
                </a:cubicBezTo>
                <a:lnTo>
                  <a:pt x="1959006" y="957818"/>
                </a:lnTo>
              </a:path>
            </a:pathLst>
          </a:custGeom>
          <a:noFill/>
          <a:ln>
            <a:solidFill>
              <a:srgbClr val="400819"/>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TextBox 2061"/>
          <p:cNvSpPr txBox="1"/>
          <p:nvPr/>
        </p:nvSpPr>
        <p:spPr>
          <a:xfrm>
            <a:off x="6747679" y="4861367"/>
            <a:ext cx="655898" cy="276999"/>
          </a:xfrm>
          <a:prstGeom prst="rect">
            <a:avLst/>
          </a:prstGeom>
          <a:noFill/>
        </p:spPr>
        <p:txBody>
          <a:bodyPr wrap="square" rtlCol="0">
            <a:spAutoFit/>
          </a:bodyPr>
          <a:lstStyle/>
          <a:p>
            <a:r>
              <a:rPr lang="en-US" sz="1200" b="1" dirty="0">
                <a:solidFill>
                  <a:schemeClr val="bg1"/>
                </a:solidFill>
              </a:rPr>
              <a:t>lumen</a:t>
            </a:r>
          </a:p>
        </p:txBody>
      </p:sp>
    </p:spTree>
    <p:extLst>
      <p:ext uri="{BB962C8B-B14F-4D97-AF65-F5344CB8AC3E}">
        <p14:creationId xmlns:p14="http://schemas.microsoft.com/office/powerpoint/2010/main" val="3952458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399" y="548045"/>
            <a:ext cx="3523475" cy="1177245"/>
          </a:xfrm>
          <a:prstGeom prst="rect">
            <a:avLst/>
          </a:prstGeom>
          <a:noFill/>
        </p:spPr>
        <p:txBody>
          <a:bodyPr wrap="square" rtlCol="0">
            <a:spAutoFit/>
          </a:bodyPr>
          <a:lstStyle/>
          <a:p>
            <a:r>
              <a:rPr lang="en-US" sz="1200" b="1" dirty="0">
                <a:solidFill>
                  <a:srgbClr val="9C4A06"/>
                </a:solidFill>
              </a:rPr>
              <a:t>Increase in surface area is most elaborate in the small intestine, and is at three levels:</a:t>
            </a:r>
          </a:p>
          <a:p>
            <a:endParaRPr lang="en-US" sz="1050" b="1" dirty="0">
              <a:solidFill>
                <a:srgbClr val="9C4A06"/>
              </a:solidFill>
            </a:endParaRPr>
          </a:p>
          <a:p>
            <a:pPr marL="342900" indent="-342900">
              <a:buAutoNum type="arabicPeriod"/>
            </a:pPr>
            <a:r>
              <a:rPr lang="en-US" sz="1200" b="1" dirty="0" err="1">
                <a:solidFill>
                  <a:srgbClr val="9C4A06"/>
                </a:solidFill>
              </a:rPr>
              <a:t>Plica</a:t>
            </a:r>
            <a:r>
              <a:rPr lang="en-US" sz="1200" b="1" dirty="0">
                <a:solidFill>
                  <a:srgbClr val="9C4A06"/>
                </a:solidFill>
              </a:rPr>
              <a:t> </a:t>
            </a:r>
            <a:r>
              <a:rPr lang="en-US" sz="1200" b="1" dirty="0" err="1">
                <a:solidFill>
                  <a:srgbClr val="9C4A06"/>
                </a:solidFill>
              </a:rPr>
              <a:t>circularis</a:t>
            </a:r>
            <a:r>
              <a:rPr lang="en-US" sz="1200" b="1" dirty="0">
                <a:solidFill>
                  <a:srgbClr val="9C4A06"/>
                </a:solidFill>
              </a:rPr>
              <a:t> – gross level</a:t>
            </a:r>
          </a:p>
          <a:p>
            <a:pPr marL="342900" indent="-342900">
              <a:buAutoNum type="arabicPeriod"/>
            </a:pPr>
            <a:r>
              <a:rPr lang="en-US" sz="1200" b="1" dirty="0">
                <a:solidFill>
                  <a:srgbClr val="A54C03"/>
                </a:solidFill>
              </a:rPr>
              <a:t>Villi – microscopic level</a:t>
            </a:r>
          </a:p>
          <a:p>
            <a:pPr marL="342900" indent="-342900">
              <a:buAutoNum type="arabicPeriod"/>
            </a:pPr>
            <a:r>
              <a:rPr lang="en-US" sz="1200" b="1" dirty="0">
                <a:solidFill>
                  <a:srgbClr val="DEA810"/>
                </a:solidFill>
              </a:rPr>
              <a:t>Microvilli – cellular level</a:t>
            </a:r>
            <a:endParaRPr lang="en-US" sz="1400" b="1" dirty="0">
              <a:solidFill>
                <a:srgbClr val="DEA810"/>
              </a:solidFill>
            </a:endParaRPr>
          </a:p>
        </p:txBody>
      </p:sp>
      <p:sp>
        <p:nvSpPr>
          <p:cNvPr id="20" name="TextBox 19"/>
          <p:cNvSpPr txBox="1"/>
          <p:nvPr/>
        </p:nvSpPr>
        <p:spPr>
          <a:xfrm>
            <a:off x="47616" y="2020669"/>
            <a:ext cx="3990984" cy="2123658"/>
          </a:xfrm>
          <a:prstGeom prst="rect">
            <a:avLst/>
          </a:prstGeom>
          <a:noFill/>
        </p:spPr>
        <p:txBody>
          <a:bodyPr wrap="square" rtlCol="0">
            <a:spAutoFit/>
          </a:bodyPr>
          <a:lstStyle/>
          <a:p>
            <a:r>
              <a:rPr lang="en-US" sz="1200" b="1" dirty="0">
                <a:solidFill>
                  <a:srgbClr val="F67B16"/>
                </a:solidFill>
              </a:rPr>
              <a:t>To the right is an electron micrograph of the intestinal epithelium; an equivalent view in a light micrograph is shown below.  Microvilli are indicated at #2.  </a:t>
            </a:r>
          </a:p>
          <a:p>
            <a:endParaRPr lang="en-US" sz="1200" b="1" dirty="0">
              <a:solidFill>
                <a:srgbClr val="F67B16"/>
              </a:solidFill>
            </a:endParaRPr>
          </a:p>
          <a:p>
            <a:r>
              <a:rPr lang="en-US" sz="1200" b="1" dirty="0">
                <a:solidFill>
                  <a:srgbClr val="F67B16"/>
                </a:solidFill>
              </a:rPr>
              <a:t>#1 – intestinal lumen</a:t>
            </a:r>
          </a:p>
          <a:p>
            <a:r>
              <a:rPr lang="en-US" sz="1200" b="1" dirty="0">
                <a:solidFill>
                  <a:srgbClr val="F67B16"/>
                </a:solidFill>
              </a:rPr>
              <a:t>#3 – Golgi region</a:t>
            </a:r>
          </a:p>
          <a:p>
            <a:r>
              <a:rPr lang="en-US" sz="1200" b="1" dirty="0">
                <a:solidFill>
                  <a:srgbClr val="F67B16"/>
                </a:solidFill>
              </a:rPr>
              <a:t>#4 – capillary in lamina propria</a:t>
            </a:r>
          </a:p>
          <a:p>
            <a:r>
              <a:rPr lang="en-US" sz="1200" b="1" dirty="0">
                <a:solidFill>
                  <a:srgbClr val="F67B16"/>
                </a:solidFill>
              </a:rPr>
              <a:t>#5 – goblet cell </a:t>
            </a:r>
          </a:p>
          <a:p>
            <a:r>
              <a:rPr lang="en-US" sz="1200" b="1" dirty="0">
                <a:solidFill>
                  <a:srgbClr val="F67B16"/>
                </a:solidFill>
              </a:rPr>
              <a:t>#6 – junctional complex</a:t>
            </a:r>
          </a:p>
          <a:p>
            <a:r>
              <a:rPr lang="en-US" sz="1200" b="1" dirty="0">
                <a:solidFill>
                  <a:srgbClr val="F67B16"/>
                </a:solidFill>
              </a:rPr>
              <a:t>#7 – terminal web </a:t>
            </a:r>
          </a:p>
        </p:txBody>
      </p:sp>
      <p:pic>
        <p:nvPicPr>
          <p:cNvPr id="11" name="Picture 3" descr="\\ahc-webdata\com\LabManuals\MA\emenv\emenv_files\slide0008_image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502348"/>
            <a:ext cx="5029200" cy="63556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52354" t="46988" r="35439" b="31587"/>
          <a:stretch/>
        </p:blipFill>
        <p:spPr>
          <a:xfrm rot="2992513">
            <a:off x="1834354" y="3850830"/>
            <a:ext cx="2093557" cy="2558214"/>
          </a:xfrm>
          <a:prstGeom prst="rect">
            <a:avLst/>
          </a:prstGeom>
        </p:spPr>
      </p:pic>
      <p:sp>
        <p:nvSpPr>
          <p:cNvPr id="7" name="Rectangle 6"/>
          <p:cNvSpPr/>
          <p:nvPr/>
        </p:nvSpPr>
        <p:spPr>
          <a:xfrm>
            <a:off x="-67832" y="24825"/>
            <a:ext cx="9279784"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700" b="1" dirty="0">
                <a:ln/>
                <a:solidFill>
                  <a:srgbClr val="F67B16"/>
                </a:solidFill>
                <a:latin typeface="+mn-lt"/>
              </a:rPr>
              <a:t>SURFACE MODIFICATIONS OF THE GASTROINTESTINAL TRACT</a:t>
            </a:r>
          </a:p>
        </p:txBody>
      </p:sp>
    </p:spTree>
    <p:extLst>
      <p:ext uri="{BB962C8B-B14F-4D97-AF65-F5344CB8AC3E}">
        <p14:creationId xmlns:p14="http://schemas.microsoft.com/office/powerpoint/2010/main" val="250069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hc-webdata\com\LabManuals\MA\emenv\emenv_files\slide0009_image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1316400"/>
            <a:ext cx="4420020" cy="55416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81016" y="531570"/>
            <a:ext cx="3838584" cy="646331"/>
          </a:xfrm>
          <a:prstGeom prst="rect">
            <a:avLst/>
          </a:prstGeom>
          <a:noFill/>
        </p:spPr>
        <p:txBody>
          <a:bodyPr wrap="square" rtlCol="0">
            <a:spAutoFit/>
          </a:bodyPr>
          <a:lstStyle/>
          <a:p>
            <a:r>
              <a:rPr lang="en-US" sz="1200" b="1" dirty="0">
                <a:solidFill>
                  <a:srgbClr val="F67B16"/>
                </a:solidFill>
              </a:rPr>
              <a:t>More views of microvilli (brackets) from your EM packet.  Recall that their core is composed of actin microfilaments.</a:t>
            </a:r>
          </a:p>
        </p:txBody>
      </p:sp>
      <p:pic>
        <p:nvPicPr>
          <p:cNvPr id="8" name="Picture 5" descr="\\ahc-webdata\com\LabManuals\MA\emenv\emenv_files\slide0015_image0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099" y="548045"/>
            <a:ext cx="4460290" cy="565341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Brace 1"/>
          <p:cNvSpPr/>
          <p:nvPr/>
        </p:nvSpPr>
        <p:spPr>
          <a:xfrm rot="18800687">
            <a:off x="796056" y="946942"/>
            <a:ext cx="457200" cy="1338623"/>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rot="13857130">
            <a:off x="5341670" y="3814851"/>
            <a:ext cx="322255" cy="2181523"/>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67832" y="24825"/>
            <a:ext cx="9279784"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700" b="1" dirty="0">
                <a:ln/>
                <a:solidFill>
                  <a:srgbClr val="F67B16"/>
                </a:solidFill>
                <a:latin typeface="+mn-lt"/>
              </a:rPr>
              <a:t>SURFACE MODIFICATIONS OF THE GASTROINTESTINAL TRACT</a:t>
            </a:r>
          </a:p>
        </p:txBody>
      </p:sp>
    </p:spTree>
    <p:extLst>
      <p:ext uri="{BB962C8B-B14F-4D97-AF65-F5344CB8AC3E}">
        <p14:creationId xmlns:p14="http://schemas.microsoft.com/office/powerpoint/2010/main" val="1413717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1447800" y="2362200"/>
            <a:ext cx="6236841"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jejunum showing the surface modifications – SL14</a:t>
            </a:r>
            <a:endParaRPr lang="en-US" dirty="0">
              <a:latin typeface="Calibri" pitchFamily="34" charset="0"/>
            </a:endParaRPr>
          </a:p>
        </p:txBody>
      </p:sp>
      <p:sp>
        <p:nvSpPr>
          <p:cNvPr id="64514" name="TextBox 4"/>
          <p:cNvSpPr txBox="1">
            <a:spLocks noChangeArrowheads="1"/>
          </p:cNvSpPr>
          <p:nvPr/>
        </p:nvSpPr>
        <p:spPr bwMode="auto">
          <a:xfrm>
            <a:off x="1483029" y="5334000"/>
            <a:ext cx="6216080" cy="1323439"/>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014</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err="1">
                <a:solidFill>
                  <a:srgbClr val="002060"/>
                </a:solidFill>
                <a:latin typeface="Georgia" pitchFamily="18" charset="0"/>
                <a:ea typeface="Times" pitchFamily="18" charset="0"/>
                <a:cs typeface="Arial" charset="0"/>
              </a:rPr>
              <a:t>Plica</a:t>
            </a:r>
            <a:r>
              <a:rPr lang="en-US" sz="1200" b="1" dirty="0">
                <a:solidFill>
                  <a:srgbClr val="002060"/>
                </a:solidFill>
                <a:latin typeface="Georgia" pitchFamily="18" charset="0"/>
                <a:ea typeface="Times" pitchFamily="18" charset="0"/>
                <a:cs typeface="Arial" charset="0"/>
              </a:rPr>
              <a:t> </a:t>
            </a:r>
            <a:r>
              <a:rPr lang="en-US" sz="1200" b="1" dirty="0" err="1">
                <a:solidFill>
                  <a:srgbClr val="002060"/>
                </a:solidFill>
                <a:latin typeface="Georgia" pitchFamily="18" charset="0"/>
                <a:ea typeface="Times" pitchFamily="18" charset="0"/>
                <a:cs typeface="Arial" charset="0"/>
              </a:rPr>
              <a:t>circularis</a:t>
            </a:r>
            <a:endParaRPr lang="en-US" sz="1200" b="1" dirty="0">
              <a:solidFill>
                <a:srgbClr val="002060"/>
              </a:solidFill>
              <a:latin typeface="Georgia" pitchFamily="18" charset="0"/>
              <a:ea typeface="Times" pitchFamily="18" charset="0"/>
              <a:cs typeface="Arial" charset="0"/>
            </a:endParaRPr>
          </a:p>
          <a:p>
            <a:pPr lvl="1" eaLnBrk="0" hangingPunct="0">
              <a:buFontTx/>
              <a:buChar char="•"/>
            </a:pPr>
            <a:r>
              <a:rPr lang="en-US" sz="1200" b="1" dirty="0">
                <a:solidFill>
                  <a:srgbClr val="002060"/>
                </a:solidFill>
                <a:latin typeface="Georgia" pitchFamily="18" charset="0"/>
                <a:ea typeface="Times" pitchFamily="18" charset="0"/>
                <a:cs typeface="Arial" charset="0"/>
              </a:rPr>
              <a:t>Villi</a:t>
            </a:r>
          </a:p>
          <a:p>
            <a:pPr lvl="1" eaLnBrk="0" hangingPunct="0">
              <a:buFontTx/>
              <a:buChar char="•"/>
            </a:pPr>
            <a:r>
              <a:rPr lang="en-US" sz="1200" b="1" dirty="0">
                <a:solidFill>
                  <a:srgbClr val="002060"/>
                </a:solidFill>
                <a:latin typeface="Georgia" pitchFamily="18" charset="0"/>
                <a:ea typeface="Times" pitchFamily="18" charset="0"/>
                <a:cs typeface="Arial" charset="0"/>
              </a:rPr>
              <a:t>Microvilli</a:t>
            </a:r>
          </a:p>
        </p:txBody>
      </p:sp>
      <p:sp>
        <p:nvSpPr>
          <p:cNvPr id="5" name="Rectangle 4"/>
          <p:cNvSpPr/>
          <p:nvPr/>
        </p:nvSpPr>
        <p:spPr>
          <a:xfrm>
            <a:off x="-67832" y="24825"/>
            <a:ext cx="9279784"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700" b="1" dirty="0">
                <a:ln/>
                <a:solidFill>
                  <a:srgbClr val="F67B16"/>
                </a:solidFill>
                <a:latin typeface="+mn-lt"/>
              </a:rPr>
              <a:t>SURFACE MODIFICATIONS OF THE GASTROINTESTINAL TRACT</a:t>
            </a:r>
          </a:p>
        </p:txBody>
      </p:sp>
    </p:spTree>
    <p:extLst>
      <p:ext uri="{BB962C8B-B14F-4D97-AF65-F5344CB8AC3E}">
        <p14:creationId xmlns:p14="http://schemas.microsoft.com/office/powerpoint/2010/main" val="1467124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57230" y="24825"/>
            <a:ext cx="502964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A54C03"/>
                </a:solidFill>
                <a:latin typeface="+mn-lt"/>
              </a:rPr>
              <a:t>INNERVATION OF THE INTESTINE</a:t>
            </a:r>
          </a:p>
        </p:txBody>
      </p:sp>
      <p:sp>
        <p:nvSpPr>
          <p:cNvPr id="12" name="TextBox 11"/>
          <p:cNvSpPr txBox="1"/>
          <p:nvPr/>
        </p:nvSpPr>
        <p:spPr>
          <a:xfrm>
            <a:off x="152399" y="548045"/>
            <a:ext cx="8763001" cy="1477328"/>
          </a:xfrm>
          <a:prstGeom prst="rect">
            <a:avLst/>
          </a:prstGeom>
          <a:noFill/>
        </p:spPr>
        <p:txBody>
          <a:bodyPr wrap="square" rtlCol="0">
            <a:spAutoFit/>
          </a:bodyPr>
          <a:lstStyle/>
          <a:p>
            <a:r>
              <a:rPr lang="en-US" sz="1200" b="1" dirty="0">
                <a:solidFill>
                  <a:srgbClr val="DEA810"/>
                </a:solidFill>
              </a:rPr>
              <a:t>Since the gastrointestinal tract is mostly visceral, it is innervated by the autonomic nervous system.  A quick review of the anatomy of the autonomic nervous system reveals that neural structures within the wall of the GI tract include:</a:t>
            </a:r>
          </a:p>
          <a:p>
            <a:endParaRPr lang="en-US" sz="400" b="1" dirty="0">
              <a:solidFill>
                <a:srgbClr val="DEA810"/>
              </a:solidFill>
            </a:endParaRPr>
          </a:p>
          <a:p>
            <a:r>
              <a:rPr lang="en-US" sz="1200" b="1" dirty="0">
                <a:solidFill>
                  <a:srgbClr val="DEA810"/>
                </a:solidFill>
              </a:rPr>
              <a:t>--postganglionic sympathetic axons</a:t>
            </a:r>
          </a:p>
          <a:p>
            <a:r>
              <a:rPr lang="en-US" sz="1200" b="1" dirty="0">
                <a:solidFill>
                  <a:srgbClr val="DEA810"/>
                </a:solidFill>
              </a:rPr>
              <a:t>--preganglionic parasympathetic axons</a:t>
            </a:r>
          </a:p>
          <a:p>
            <a:r>
              <a:rPr lang="en-US" sz="1200" b="1" dirty="0">
                <a:solidFill>
                  <a:srgbClr val="DEA810"/>
                </a:solidFill>
              </a:rPr>
              <a:t>--parasympathetic ganglia</a:t>
            </a:r>
          </a:p>
          <a:p>
            <a:r>
              <a:rPr lang="en-US" sz="1200" b="1" dirty="0">
                <a:solidFill>
                  <a:srgbClr val="DEA810"/>
                </a:solidFill>
              </a:rPr>
              <a:t>--postganglionic parasympathetic axons</a:t>
            </a:r>
          </a:p>
          <a:p>
            <a:r>
              <a:rPr lang="en-US" sz="1200" b="1" dirty="0">
                <a:solidFill>
                  <a:srgbClr val="DEA810"/>
                </a:solidFill>
              </a:rPr>
              <a:t>--afferent fibers</a:t>
            </a:r>
            <a:endParaRPr lang="en-US" sz="1400" b="1" dirty="0">
              <a:solidFill>
                <a:srgbClr val="DEA810"/>
              </a:solidFill>
            </a:endParaRPr>
          </a:p>
        </p:txBody>
      </p:sp>
      <p:pic>
        <p:nvPicPr>
          <p:cNvPr id="17" name="Picture 5" descr="Slide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0" y="2133600"/>
            <a:ext cx="4872382" cy="469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Slide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8270" y="2133600"/>
            <a:ext cx="4225730" cy="471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4"/>
          <p:cNvSpPr txBox="1">
            <a:spLocks noChangeArrowheads="1"/>
          </p:cNvSpPr>
          <p:nvPr/>
        </p:nvSpPr>
        <p:spPr bwMode="auto">
          <a:xfrm>
            <a:off x="4918270" y="1114425"/>
            <a:ext cx="3830407" cy="738664"/>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Remember sympathetic ganglia are outside the target organ, parasympathetic ganglia of the intestine are in the wall of the target organ.</a:t>
            </a:r>
            <a:endParaRPr lang="en-US" sz="1100" dirty="0">
              <a:solidFill>
                <a:srgbClr val="602E04"/>
              </a:solidFill>
              <a:latin typeface="Tempus Sans ITC" pitchFamily="82" charset="0"/>
            </a:endParaRPr>
          </a:p>
        </p:txBody>
      </p:sp>
    </p:spTree>
    <p:extLst>
      <p:ext uri="{BB962C8B-B14F-4D97-AF65-F5344CB8AC3E}">
        <p14:creationId xmlns:p14="http://schemas.microsoft.com/office/powerpoint/2010/main" val="3178533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57230" y="24825"/>
            <a:ext cx="502964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A54C03"/>
                </a:solidFill>
                <a:latin typeface="+mn-lt"/>
              </a:rPr>
              <a:t>INNERVATION OF THE INTESTINE</a:t>
            </a:r>
          </a:p>
        </p:txBody>
      </p:sp>
      <p:sp>
        <p:nvSpPr>
          <p:cNvPr id="12" name="TextBox 11"/>
          <p:cNvSpPr txBox="1"/>
          <p:nvPr/>
        </p:nvSpPr>
        <p:spPr>
          <a:xfrm>
            <a:off x="152399" y="548045"/>
            <a:ext cx="8763001" cy="1877437"/>
          </a:xfrm>
          <a:prstGeom prst="rect">
            <a:avLst/>
          </a:prstGeom>
          <a:noFill/>
        </p:spPr>
        <p:txBody>
          <a:bodyPr wrap="square" rtlCol="0">
            <a:spAutoFit/>
          </a:bodyPr>
          <a:lstStyle/>
          <a:p>
            <a:r>
              <a:rPr lang="en-US" sz="1200" b="1" dirty="0">
                <a:solidFill>
                  <a:srgbClr val="DEA810"/>
                </a:solidFill>
              </a:rPr>
              <a:t>Also, keep in mind that, although smooth muscle contraction (peristalsis) and glandular secretion in the gastrointestinal tract is controlled to some extent by the central nervous system (long reflex in drawing below), there is a system of short loop reflexes in which the afferent neurons that detect food and stretch directly stimulate postganglionic neurons in autonomic ganglia.</a:t>
            </a:r>
          </a:p>
          <a:p>
            <a:endParaRPr lang="en-US" sz="800" b="1" dirty="0">
              <a:solidFill>
                <a:srgbClr val="DEA810"/>
              </a:solidFill>
            </a:endParaRPr>
          </a:p>
          <a:p>
            <a:r>
              <a:rPr lang="en-US" sz="1200" b="1" dirty="0">
                <a:solidFill>
                  <a:srgbClr val="DEA810"/>
                </a:solidFill>
              </a:rPr>
              <a:t>Since these ganglia belong predominantly to the parasympathetic system, these loops never leave the wall of the intestinal tract.  To restate, the afferent sensory nerve, the interneurons in the postganglionic parasympathetic ganglion, and the postganglionic parasympathetic neurons are entirely with the wall of the digestive tract.  This gives rise to the concept of an </a:t>
            </a:r>
            <a:r>
              <a:rPr lang="en-US" sz="1200" b="1" dirty="0">
                <a:solidFill>
                  <a:srgbClr val="9C4A06"/>
                </a:solidFill>
              </a:rPr>
              <a:t>enteric nervous system</a:t>
            </a:r>
            <a:r>
              <a:rPr lang="en-US" sz="1200" b="1" dirty="0">
                <a:solidFill>
                  <a:srgbClr val="DEA810"/>
                </a:solidFill>
              </a:rPr>
              <a:t>, a system of neurons entirely within the digestive tract that can operate relatively independent from the central nervous system.</a:t>
            </a:r>
            <a:endParaRPr lang="en-US" sz="1400" b="1" dirty="0">
              <a:solidFill>
                <a:srgbClr val="DEA810"/>
              </a:solidFill>
            </a:endParaRPr>
          </a:p>
        </p:txBody>
      </p:sp>
      <p:pic>
        <p:nvPicPr>
          <p:cNvPr id="6" name="Picture 1" descr="Slide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585" y="2641600"/>
            <a:ext cx="7011988"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p:cNvSpPr txBox="1">
            <a:spLocks noChangeArrowheads="1"/>
          </p:cNvSpPr>
          <p:nvPr/>
        </p:nvSpPr>
        <p:spPr bwMode="auto">
          <a:xfrm>
            <a:off x="4533899" y="2362200"/>
            <a:ext cx="4571948" cy="738664"/>
          </a:xfrm>
          <a:prstGeom prst="rect">
            <a:avLst/>
          </a:prstGeom>
          <a:noFill/>
          <a:ln w="9525">
            <a:noFill/>
            <a:miter lim="800000"/>
            <a:headEnd/>
            <a:tailEnd/>
          </a:ln>
        </p:spPr>
        <p:txBody>
          <a:bodyPr wrap="square">
            <a:spAutoFit/>
          </a:bodyPr>
          <a:lstStyle/>
          <a:p>
            <a:r>
              <a:rPr lang="en-US" sz="1400" b="1" i="1" dirty="0">
                <a:solidFill>
                  <a:schemeClr val="accent3">
                    <a:lumMod val="50000"/>
                  </a:schemeClr>
                </a:solidFill>
                <a:latin typeface="Tempus Sans ITC" pitchFamily="82" charset="0"/>
                <a:cs typeface="Times New Roman" pitchFamily="18" charset="0"/>
              </a:rPr>
              <a:t>Enteric nervous system </a:t>
            </a:r>
            <a:r>
              <a:rPr lang="en-US" sz="1400" b="1" dirty="0">
                <a:solidFill>
                  <a:schemeClr val="accent3">
                    <a:lumMod val="50000"/>
                  </a:schemeClr>
                </a:solidFill>
                <a:latin typeface="Tempus Sans ITC" pitchFamily="82" charset="0"/>
                <a:cs typeface="Times New Roman" pitchFamily="18" charset="0"/>
              </a:rPr>
              <a:t>is not on your key word list for this module, but you will hear about it 1,000,000 times, so you better know it.</a:t>
            </a:r>
            <a:endParaRPr lang="en-US" sz="1100" dirty="0">
              <a:solidFill>
                <a:srgbClr val="602E04"/>
              </a:solidFill>
              <a:latin typeface="Tempus Sans ITC" pitchFamily="82" charset="0"/>
            </a:endParaRPr>
          </a:p>
        </p:txBody>
      </p:sp>
    </p:spTree>
    <p:extLst>
      <p:ext uri="{BB962C8B-B14F-4D97-AF65-F5344CB8AC3E}">
        <p14:creationId xmlns:p14="http://schemas.microsoft.com/office/powerpoint/2010/main" val="2800204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57230" y="24825"/>
            <a:ext cx="502964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A54C03"/>
                </a:solidFill>
                <a:latin typeface="+mn-lt"/>
              </a:rPr>
              <a:t>INNERVATION OF THE INTESTINE</a:t>
            </a:r>
          </a:p>
        </p:txBody>
      </p:sp>
      <p:sp>
        <p:nvSpPr>
          <p:cNvPr id="12" name="TextBox 11"/>
          <p:cNvSpPr txBox="1"/>
          <p:nvPr/>
        </p:nvSpPr>
        <p:spPr>
          <a:xfrm>
            <a:off x="2819400" y="548045"/>
            <a:ext cx="6096000" cy="1569660"/>
          </a:xfrm>
          <a:prstGeom prst="rect">
            <a:avLst/>
          </a:prstGeom>
          <a:noFill/>
        </p:spPr>
        <p:txBody>
          <a:bodyPr wrap="square" rtlCol="0">
            <a:spAutoFit/>
          </a:bodyPr>
          <a:lstStyle/>
          <a:p>
            <a:r>
              <a:rPr lang="en-US" sz="1200" b="1" dirty="0">
                <a:solidFill>
                  <a:srgbClr val="DEA810"/>
                </a:solidFill>
              </a:rPr>
              <a:t>Although these nerves can be found everywhere in the wall of the gastrointestinal system, the named structures that you can easily see histologically are the ganglia:</a:t>
            </a:r>
          </a:p>
          <a:p>
            <a:endParaRPr lang="en-US" sz="1200" b="1" dirty="0">
              <a:solidFill>
                <a:srgbClr val="DEA810"/>
              </a:solidFill>
            </a:endParaRPr>
          </a:p>
          <a:p>
            <a:r>
              <a:rPr lang="en-US" sz="1200" b="1" dirty="0">
                <a:solidFill>
                  <a:srgbClr val="DEA810"/>
                </a:solidFill>
              </a:rPr>
              <a:t>--the </a:t>
            </a:r>
            <a:r>
              <a:rPr lang="en-US" sz="1200" b="1" dirty="0" err="1">
                <a:solidFill>
                  <a:srgbClr val="A54C03"/>
                </a:solidFill>
              </a:rPr>
              <a:t>myenteric</a:t>
            </a:r>
            <a:r>
              <a:rPr lang="en-US" sz="1200" b="1" dirty="0">
                <a:solidFill>
                  <a:srgbClr val="A54C03"/>
                </a:solidFill>
              </a:rPr>
              <a:t> plexus (aka </a:t>
            </a:r>
            <a:r>
              <a:rPr lang="en-US" sz="1200" b="1" dirty="0" err="1">
                <a:solidFill>
                  <a:srgbClr val="A54C03"/>
                </a:solidFill>
              </a:rPr>
              <a:t>Auerbach’s</a:t>
            </a:r>
            <a:r>
              <a:rPr lang="en-US" sz="1200" b="1" dirty="0">
                <a:solidFill>
                  <a:srgbClr val="A54C03"/>
                </a:solidFill>
              </a:rPr>
              <a:t> plexus</a:t>
            </a:r>
            <a:r>
              <a:rPr lang="en-US" sz="1200" b="1" dirty="0">
                <a:solidFill>
                  <a:srgbClr val="DEA810"/>
                </a:solidFill>
              </a:rPr>
              <a:t>, black arrows</a:t>
            </a:r>
            <a:r>
              <a:rPr lang="en-US" sz="1200" b="1" dirty="0">
                <a:solidFill>
                  <a:srgbClr val="A54C03"/>
                </a:solidFill>
              </a:rPr>
              <a:t>) </a:t>
            </a:r>
            <a:r>
              <a:rPr lang="en-US" sz="1200" b="1" dirty="0">
                <a:solidFill>
                  <a:srgbClr val="DEA810"/>
                </a:solidFill>
              </a:rPr>
              <a:t>is located between the inner circular and outer longitudinal layers of the </a:t>
            </a:r>
            <a:r>
              <a:rPr lang="en-US" sz="1200" b="1" dirty="0" err="1">
                <a:solidFill>
                  <a:srgbClr val="DEA810"/>
                </a:solidFill>
              </a:rPr>
              <a:t>muscularis</a:t>
            </a:r>
            <a:r>
              <a:rPr lang="en-US" sz="1200" b="1" dirty="0">
                <a:solidFill>
                  <a:srgbClr val="DEA810"/>
                </a:solidFill>
              </a:rPr>
              <a:t> </a:t>
            </a:r>
            <a:r>
              <a:rPr lang="en-US" sz="1200" b="1" dirty="0" err="1">
                <a:solidFill>
                  <a:srgbClr val="DEA810"/>
                </a:solidFill>
              </a:rPr>
              <a:t>externa</a:t>
            </a:r>
            <a:endParaRPr lang="en-US" sz="1200" b="1" dirty="0">
              <a:solidFill>
                <a:srgbClr val="DEA810"/>
              </a:solidFill>
            </a:endParaRPr>
          </a:p>
          <a:p>
            <a:r>
              <a:rPr lang="en-US" sz="1200" b="1" dirty="0">
                <a:solidFill>
                  <a:srgbClr val="DEA810"/>
                </a:solidFill>
              </a:rPr>
              <a:t>--the </a:t>
            </a:r>
            <a:r>
              <a:rPr lang="en-US" sz="1200" b="1" dirty="0" err="1">
                <a:solidFill>
                  <a:srgbClr val="A54C03"/>
                </a:solidFill>
              </a:rPr>
              <a:t>submucosal</a:t>
            </a:r>
            <a:r>
              <a:rPr lang="en-US" sz="1200" b="1" dirty="0">
                <a:solidFill>
                  <a:srgbClr val="A54C03"/>
                </a:solidFill>
              </a:rPr>
              <a:t> plexus (aka Meissner’s plexus) </a:t>
            </a:r>
            <a:r>
              <a:rPr lang="en-US" sz="1200" b="1" dirty="0">
                <a:solidFill>
                  <a:srgbClr val="DEA810"/>
                </a:solidFill>
              </a:rPr>
              <a:t>is located in the </a:t>
            </a:r>
            <a:r>
              <a:rPr lang="en-US" sz="1200" b="1" dirty="0" err="1">
                <a:solidFill>
                  <a:srgbClr val="DEA810"/>
                </a:solidFill>
              </a:rPr>
              <a:t>submucosal</a:t>
            </a:r>
            <a:r>
              <a:rPr lang="en-US" sz="1200" b="1" dirty="0">
                <a:solidFill>
                  <a:srgbClr val="DEA810"/>
                </a:solidFill>
              </a:rPr>
              <a:t> layer</a:t>
            </a:r>
            <a:endParaRPr lang="en-US" sz="1400" b="1" dirty="0">
              <a:solidFill>
                <a:srgbClr val="DEA810"/>
              </a:solidFill>
            </a:endParaRPr>
          </a:p>
        </p:txBody>
      </p:sp>
      <p:sp>
        <p:nvSpPr>
          <p:cNvPr id="8" name="TextBox 4"/>
          <p:cNvSpPr txBox="1">
            <a:spLocks noChangeArrowheads="1"/>
          </p:cNvSpPr>
          <p:nvPr/>
        </p:nvSpPr>
        <p:spPr bwMode="auto">
          <a:xfrm>
            <a:off x="5445579" y="2117445"/>
            <a:ext cx="3429000" cy="523220"/>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The </a:t>
            </a:r>
            <a:r>
              <a:rPr lang="en-US" sz="1400" b="1" dirty="0" err="1">
                <a:solidFill>
                  <a:schemeClr val="accent3">
                    <a:lumMod val="50000"/>
                  </a:schemeClr>
                </a:solidFill>
                <a:latin typeface="Tempus Sans ITC" pitchFamily="82" charset="0"/>
                <a:cs typeface="Times New Roman" pitchFamily="18" charset="0"/>
              </a:rPr>
              <a:t>myenteric</a:t>
            </a:r>
            <a:r>
              <a:rPr lang="en-US" sz="1400" b="1" dirty="0">
                <a:solidFill>
                  <a:schemeClr val="accent3">
                    <a:lumMod val="50000"/>
                  </a:schemeClr>
                </a:solidFill>
                <a:latin typeface="Tempus Sans ITC" pitchFamily="82" charset="0"/>
                <a:cs typeface="Times New Roman" pitchFamily="18" charset="0"/>
              </a:rPr>
              <a:t> plexus is really easy to find, the </a:t>
            </a:r>
            <a:r>
              <a:rPr lang="en-US" sz="1400" b="1" dirty="0" err="1">
                <a:solidFill>
                  <a:schemeClr val="accent3">
                    <a:lumMod val="50000"/>
                  </a:schemeClr>
                </a:solidFill>
                <a:latin typeface="Tempus Sans ITC" pitchFamily="82" charset="0"/>
                <a:cs typeface="Times New Roman" pitchFamily="18" charset="0"/>
              </a:rPr>
              <a:t>submucosal</a:t>
            </a:r>
            <a:r>
              <a:rPr lang="en-US" sz="1400" b="1" dirty="0">
                <a:solidFill>
                  <a:schemeClr val="accent3">
                    <a:lumMod val="50000"/>
                  </a:schemeClr>
                </a:solidFill>
                <a:latin typeface="Tempus Sans ITC" pitchFamily="82" charset="0"/>
                <a:cs typeface="Times New Roman" pitchFamily="18" charset="0"/>
              </a:rPr>
              <a:t> plexus more challenging.</a:t>
            </a:r>
            <a:endParaRPr lang="en-US" sz="1100" dirty="0">
              <a:solidFill>
                <a:srgbClr val="602E04"/>
              </a:solidFill>
              <a:latin typeface="Tempus Sans ITC" pitchFamily="8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1" y="1203148"/>
            <a:ext cx="2748869" cy="194037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5076"/>
          <a:stretch/>
        </p:blipFill>
        <p:spPr>
          <a:xfrm>
            <a:off x="1586172" y="3404669"/>
            <a:ext cx="5727513" cy="3453331"/>
          </a:xfrm>
          <a:prstGeom prst="rect">
            <a:avLst/>
          </a:prstGeom>
        </p:spPr>
      </p:pic>
      <p:sp>
        <p:nvSpPr>
          <p:cNvPr id="10" name="Rectangle 9"/>
          <p:cNvSpPr/>
          <p:nvPr/>
        </p:nvSpPr>
        <p:spPr>
          <a:xfrm>
            <a:off x="981248" y="2562598"/>
            <a:ext cx="432934" cy="59673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flipV="1">
            <a:off x="1444966" y="2562598"/>
            <a:ext cx="1907834" cy="8420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981248" y="3124200"/>
            <a:ext cx="608066" cy="3657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058886" y="5334001"/>
            <a:ext cx="571161" cy="53339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606143" y="5094514"/>
            <a:ext cx="381000" cy="31568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4"/>
          <p:cNvSpPr txBox="1">
            <a:spLocks noChangeArrowheads="1"/>
          </p:cNvSpPr>
          <p:nvPr/>
        </p:nvSpPr>
        <p:spPr bwMode="auto">
          <a:xfrm>
            <a:off x="3058886" y="2173337"/>
            <a:ext cx="1817914" cy="523220"/>
          </a:xfrm>
          <a:prstGeom prst="rect">
            <a:avLst/>
          </a:prstGeom>
          <a:noFill/>
          <a:ln w="9525">
            <a:noFill/>
            <a:miter lim="800000"/>
            <a:headEnd/>
            <a:tailEnd/>
          </a:ln>
        </p:spPr>
        <p:txBody>
          <a:bodyPr wrap="square">
            <a:spAutoFit/>
          </a:bodyPr>
          <a:lstStyle/>
          <a:p>
            <a:r>
              <a:rPr lang="en-US" sz="1400" b="1" dirty="0">
                <a:solidFill>
                  <a:srgbClr val="002060"/>
                </a:solidFill>
                <a:latin typeface="Tempus Sans ITC" pitchFamily="82" charset="0"/>
                <a:cs typeface="Times New Roman" pitchFamily="18" charset="0"/>
              </a:rPr>
              <a:t>A plexus is a network of axons and ganglia.</a:t>
            </a:r>
            <a:endParaRPr lang="en-US" sz="1100" dirty="0">
              <a:solidFill>
                <a:srgbClr val="002060"/>
              </a:solidFill>
              <a:latin typeface="Tempus Sans ITC" pitchFamily="82" charset="0"/>
            </a:endParaRPr>
          </a:p>
        </p:txBody>
      </p:sp>
    </p:spTree>
    <p:extLst>
      <p:ext uri="{BB962C8B-B14F-4D97-AF65-F5344CB8AC3E}">
        <p14:creationId xmlns:p14="http://schemas.microsoft.com/office/powerpoint/2010/main" val="525228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835" y="3143527"/>
            <a:ext cx="5669908" cy="3714473"/>
          </a:xfrm>
          <a:prstGeom prst="rect">
            <a:avLst/>
          </a:prstGeom>
        </p:spPr>
      </p:pic>
      <p:sp>
        <p:nvSpPr>
          <p:cNvPr id="5" name="Rectangle 4"/>
          <p:cNvSpPr/>
          <p:nvPr/>
        </p:nvSpPr>
        <p:spPr>
          <a:xfrm>
            <a:off x="2057230" y="24825"/>
            <a:ext cx="502964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A54C03"/>
                </a:solidFill>
                <a:latin typeface="+mn-lt"/>
              </a:rPr>
              <a:t>INNERVATION OF THE INTESTINE</a:t>
            </a:r>
          </a:p>
        </p:txBody>
      </p:sp>
      <p:sp>
        <p:nvSpPr>
          <p:cNvPr id="12" name="TextBox 11"/>
          <p:cNvSpPr txBox="1"/>
          <p:nvPr/>
        </p:nvSpPr>
        <p:spPr>
          <a:xfrm>
            <a:off x="2819400" y="548045"/>
            <a:ext cx="6096000" cy="1384995"/>
          </a:xfrm>
          <a:prstGeom prst="rect">
            <a:avLst/>
          </a:prstGeom>
          <a:noFill/>
        </p:spPr>
        <p:txBody>
          <a:bodyPr wrap="square" rtlCol="0">
            <a:spAutoFit/>
          </a:bodyPr>
          <a:lstStyle/>
          <a:p>
            <a:r>
              <a:rPr lang="en-US" sz="1200" b="1" dirty="0">
                <a:solidFill>
                  <a:srgbClr val="DEA810"/>
                </a:solidFill>
              </a:rPr>
              <a:t>Although these nerves can be found everywhere in the wall of the gastrointestinal system, the named structures are:</a:t>
            </a:r>
          </a:p>
          <a:p>
            <a:endParaRPr lang="en-US" sz="1200" b="1" dirty="0">
              <a:solidFill>
                <a:srgbClr val="DEA810"/>
              </a:solidFill>
            </a:endParaRPr>
          </a:p>
          <a:p>
            <a:r>
              <a:rPr lang="en-US" sz="1200" b="1" dirty="0">
                <a:solidFill>
                  <a:srgbClr val="DEA810"/>
                </a:solidFill>
              </a:rPr>
              <a:t>--the </a:t>
            </a:r>
            <a:r>
              <a:rPr lang="en-US" sz="1200" b="1" dirty="0" err="1">
                <a:solidFill>
                  <a:srgbClr val="A54C03"/>
                </a:solidFill>
              </a:rPr>
              <a:t>myenteric</a:t>
            </a:r>
            <a:r>
              <a:rPr lang="en-US" sz="1200" b="1" dirty="0">
                <a:solidFill>
                  <a:srgbClr val="A54C03"/>
                </a:solidFill>
              </a:rPr>
              <a:t> plexus (aka </a:t>
            </a:r>
            <a:r>
              <a:rPr lang="en-US" sz="1200" b="1" dirty="0" err="1">
                <a:solidFill>
                  <a:srgbClr val="A54C03"/>
                </a:solidFill>
              </a:rPr>
              <a:t>Auerbach’s</a:t>
            </a:r>
            <a:r>
              <a:rPr lang="en-US" sz="1200" b="1" dirty="0">
                <a:solidFill>
                  <a:srgbClr val="A54C03"/>
                </a:solidFill>
              </a:rPr>
              <a:t> plexus</a:t>
            </a:r>
            <a:r>
              <a:rPr lang="en-US" sz="1200" b="1" dirty="0">
                <a:solidFill>
                  <a:srgbClr val="DEA810"/>
                </a:solidFill>
              </a:rPr>
              <a:t>, black arrows</a:t>
            </a:r>
            <a:r>
              <a:rPr lang="en-US" sz="1200" b="1" dirty="0">
                <a:solidFill>
                  <a:srgbClr val="A54C03"/>
                </a:solidFill>
              </a:rPr>
              <a:t>) </a:t>
            </a:r>
            <a:r>
              <a:rPr lang="en-US" sz="1200" b="1" dirty="0">
                <a:solidFill>
                  <a:srgbClr val="DEA810"/>
                </a:solidFill>
              </a:rPr>
              <a:t>is located between the inner circular and outer longitudinal layers of the </a:t>
            </a:r>
            <a:r>
              <a:rPr lang="en-US" sz="1200" b="1" dirty="0" err="1">
                <a:solidFill>
                  <a:srgbClr val="DEA810"/>
                </a:solidFill>
              </a:rPr>
              <a:t>muscularis</a:t>
            </a:r>
            <a:r>
              <a:rPr lang="en-US" sz="1200" b="1" dirty="0">
                <a:solidFill>
                  <a:srgbClr val="DEA810"/>
                </a:solidFill>
              </a:rPr>
              <a:t> </a:t>
            </a:r>
            <a:r>
              <a:rPr lang="en-US" sz="1200" b="1" dirty="0" err="1">
                <a:solidFill>
                  <a:srgbClr val="DEA810"/>
                </a:solidFill>
              </a:rPr>
              <a:t>externa</a:t>
            </a:r>
            <a:endParaRPr lang="en-US" sz="1200" b="1" dirty="0">
              <a:solidFill>
                <a:srgbClr val="DEA810"/>
              </a:solidFill>
            </a:endParaRPr>
          </a:p>
          <a:p>
            <a:r>
              <a:rPr lang="en-US" sz="1200" b="1" dirty="0">
                <a:solidFill>
                  <a:srgbClr val="DEA810"/>
                </a:solidFill>
              </a:rPr>
              <a:t>--the </a:t>
            </a:r>
            <a:r>
              <a:rPr lang="en-US" sz="1200" b="1" dirty="0" err="1">
                <a:solidFill>
                  <a:srgbClr val="A54C03"/>
                </a:solidFill>
              </a:rPr>
              <a:t>submucosal</a:t>
            </a:r>
            <a:r>
              <a:rPr lang="en-US" sz="1200" b="1" dirty="0">
                <a:solidFill>
                  <a:srgbClr val="A54C03"/>
                </a:solidFill>
              </a:rPr>
              <a:t> plexus (aka Meissner’s plexus) </a:t>
            </a:r>
            <a:r>
              <a:rPr lang="en-US" sz="1200" b="1" dirty="0">
                <a:solidFill>
                  <a:srgbClr val="DEA810"/>
                </a:solidFill>
              </a:rPr>
              <a:t>is located in the </a:t>
            </a:r>
            <a:r>
              <a:rPr lang="en-US" sz="1200" b="1" dirty="0" err="1">
                <a:solidFill>
                  <a:srgbClr val="DEA810"/>
                </a:solidFill>
              </a:rPr>
              <a:t>submucosal</a:t>
            </a:r>
            <a:r>
              <a:rPr lang="en-US" sz="1200" b="1" dirty="0">
                <a:solidFill>
                  <a:srgbClr val="DEA810"/>
                </a:solidFill>
              </a:rPr>
              <a:t> layer</a:t>
            </a:r>
            <a:endParaRPr lang="en-US" sz="1400" b="1" dirty="0">
              <a:solidFill>
                <a:srgbClr val="DEA810"/>
              </a:solidFill>
            </a:endParaRPr>
          </a:p>
        </p:txBody>
      </p:sp>
      <p:sp>
        <p:nvSpPr>
          <p:cNvPr id="8" name="TextBox 4"/>
          <p:cNvSpPr txBox="1">
            <a:spLocks noChangeArrowheads="1"/>
          </p:cNvSpPr>
          <p:nvPr/>
        </p:nvSpPr>
        <p:spPr bwMode="auto">
          <a:xfrm>
            <a:off x="5257800" y="1928336"/>
            <a:ext cx="3762960" cy="954107"/>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Here, part of the </a:t>
            </a:r>
            <a:r>
              <a:rPr lang="en-US" sz="1400" b="1" dirty="0" err="1">
                <a:solidFill>
                  <a:schemeClr val="accent3">
                    <a:lumMod val="75000"/>
                  </a:schemeClr>
                </a:solidFill>
                <a:latin typeface="Tempus Sans ITC" pitchFamily="82" charset="0"/>
                <a:cs typeface="Times New Roman" pitchFamily="18" charset="0"/>
              </a:rPr>
              <a:t>myenteric</a:t>
            </a:r>
            <a:r>
              <a:rPr lang="en-US" sz="1400" b="1" dirty="0">
                <a:solidFill>
                  <a:schemeClr val="accent3">
                    <a:lumMod val="75000"/>
                  </a:schemeClr>
                </a:solidFill>
                <a:latin typeface="Tempus Sans ITC" pitchFamily="82" charset="0"/>
                <a:cs typeface="Times New Roman" pitchFamily="18" charset="0"/>
              </a:rPr>
              <a:t> plexus </a:t>
            </a:r>
            <a:r>
              <a:rPr lang="en-US" sz="1400" b="1" dirty="0">
                <a:solidFill>
                  <a:schemeClr val="accent3">
                    <a:lumMod val="50000"/>
                  </a:schemeClr>
                </a:solidFill>
                <a:latin typeface="Tempus Sans ITC" pitchFamily="82" charset="0"/>
                <a:cs typeface="Times New Roman" pitchFamily="18" charset="0"/>
              </a:rPr>
              <a:t>is outlined in yellow.  In the upper left portion of this ganglion (dotted yellow outline), you can see the basophilia of a 5-6 neuronal cell bodies.</a:t>
            </a:r>
            <a:endParaRPr lang="en-US" sz="1100" dirty="0">
              <a:solidFill>
                <a:srgbClr val="602E04"/>
              </a:solidFill>
              <a:latin typeface="Tempus Sans ITC" pitchFamily="82"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1" y="1203148"/>
            <a:ext cx="2748869" cy="1940379"/>
          </a:xfrm>
          <a:prstGeom prst="rect">
            <a:avLst/>
          </a:prstGeom>
        </p:spPr>
      </p:pic>
      <p:sp>
        <p:nvSpPr>
          <p:cNvPr id="10" name="Rectangle 9"/>
          <p:cNvSpPr/>
          <p:nvPr/>
        </p:nvSpPr>
        <p:spPr>
          <a:xfrm>
            <a:off x="1836843" y="2260747"/>
            <a:ext cx="112669" cy="10522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flipV="1">
            <a:off x="1952966" y="2270499"/>
            <a:ext cx="4905034" cy="8791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836843" y="2365972"/>
            <a:ext cx="1375993" cy="44158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5359400" y="4267200"/>
            <a:ext cx="1371600" cy="1943100"/>
          </a:xfrm>
          <a:custGeom>
            <a:avLst/>
            <a:gdLst>
              <a:gd name="connsiteX0" fmla="*/ 533400 w 1346200"/>
              <a:gd name="connsiteY0" fmla="*/ 88900 h 1968500"/>
              <a:gd name="connsiteX1" fmla="*/ 381000 w 1346200"/>
              <a:gd name="connsiteY1" fmla="*/ 114300 h 1968500"/>
              <a:gd name="connsiteX2" fmla="*/ 342900 w 1346200"/>
              <a:gd name="connsiteY2" fmla="*/ 139700 h 1968500"/>
              <a:gd name="connsiteX3" fmla="*/ 266700 w 1346200"/>
              <a:gd name="connsiteY3" fmla="*/ 177800 h 1968500"/>
              <a:gd name="connsiteX4" fmla="*/ 190500 w 1346200"/>
              <a:gd name="connsiteY4" fmla="*/ 279400 h 1968500"/>
              <a:gd name="connsiteX5" fmla="*/ 177800 w 1346200"/>
              <a:gd name="connsiteY5" fmla="*/ 317500 h 1968500"/>
              <a:gd name="connsiteX6" fmla="*/ 152400 w 1346200"/>
              <a:gd name="connsiteY6" fmla="*/ 355600 h 1968500"/>
              <a:gd name="connsiteX7" fmla="*/ 101600 w 1346200"/>
              <a:gd name="connsiteY7" fmla="*/ 469900 h 1968500"/>
              <a:gd name="connsiteX8" fmla="*/ 88900 w 1346200"/>
              <a:gd name="connsiteY8" fmla="*/ 520700 h 1968500"/>
              <a:gd name="connsiteX9" fmla="*/ 76200 w 1346200"/>
              <a:gd name="connsiteY9" fmla="*/ 558800 h 1968500"/>
              <a:gd name="connsiteX10" fmla="*/ 50800 w 1346200"/>
              <a:gd name="connsiteY10" fmla="*/ 698500 h 1968500"/>
              <a:gd name="connsiteX11" fmla="*/ 25400 w 1346200"/>
              <a:gd name="connsiteY11" fmla="*/ 863600 h 1968500"/>
              <a:gd name="connsiteX12" fmla="*/ 12700 w 1346200"/>
              <a:gd name="connsiteY12" fmla="*/ 914400 h 1968500"/>
              <a:gd name="connsiteX13" fmla="*/ 0 w 1346200"/>
              <a:gd name="connsiteY13" fmla="*/ 1257300 h 1968500"/>
              <a:gd name="connsiteX14" fmla="*/ 12700 w 1346200"/>
              <a:gd name="connsiteY14" fmla="*/ 1511300 h 1968500"/>
              <a:gd name="connsiteX15" fmla="*/ 38100 w 1346200"/>
              <a:gd name="connsiteY15" fmla="*/ 1587500 h 1968500"/>
              <a:gd name="connsiteX16" fmla="*/ 50800 w 1346200"/>
              <a:gd name="connsiteY16" fmla="*/ 1625600 h 1968500"/>
              <a:gd name="connsiteX17" fmla="*/ 76200 w 1346200"/>
              <a:gd name="connsiteY17" fmla="*/ 1663700 h 1968500"/>
              <a:gd name="connsiteX18" fmla="*/ 101600 w 1346200"/>
              <a:gd name="connsiteY18" fmla="*/ 1752600 h 1968500"/>
              <a:gd name="connsiteX19" fmla="*/ 114300 w 1346200"/>
              <a:gd name="connsiteY19" fmla="*/ 1790700 h 1968500"/>
              <a:gd name="connsiteX20" fmla="*/ 152400 w 1346200"/>
              <a:gd name="connsiteY20" fmla="*/ 1892300 h 1968500"/>
              <a:gd name="connsiteX21" fmla="*/ 228600 w 1346200"/>
              <a:gd name="connsiteY21" fmla="*/ 1943100 h 1968500"/>
              <a:gd name="connsiteX22" fmla="*/ 317500 w 1346200"/>
              <a:gd name="connsiteY22" fmla="*/ 1968500 h 1968500"/>
              <a:gd name="connsiteX23" fmla="*/ 584200 w 1346200"/>
              <a:gd name="connsiteY23" fmla="*/ 1943100 h 1968500"/>
              <a:gd name="connsiteX24" fmla="*/ 622300 w 1346200"/>
              <a:gd name="connsiteY24" fmla="*/ 1930400 h 1968500"/>
              <a:gd name="connsiteX25" fmla="*/ 647700 w 1346200"/>
              <a:gd name="connsiteY25" fmla="*/ 1892300 h 1968500"/>
              <a:gd name="connsiteX26" fmla="*/ 685800 w 1346200"/>
              <a:gd name="connsiteY26" fmla="*/ 1879600 h 1968500"/>
              <a:gd name="connsiteX27" fmla="*/ 723900 w 1346200"/>
              <a:gd name="connsiteY27" fmla="*/ 1854200 h 1968500"/>
              <a:gd name="connsiteX28" fmla="*/ 800100 w 1346200"/>
              <a:gd name="connsiteY28" fmla="*/ 1790700 h 1968500"/>
              <a:gd name="connsiteX29" fmla="*/ 927100 w 1346200"/>
              <a:gd name="connsiteY29" fmla="*/ 1600200 h 1968500"/>
              <a:gd name="connsiteX30" fmla="*/ 952500 w 1346200"/>
              <a:gd name="connsiteY30" fmla="*/ 1562100 h 1968500"/>
              <a:gd name="connsiteX31" fmla="*/ 965200 w 1346200"/>
              <a:gd name="connsiteY31" fmla="*/ 1524000 h 1968500"/>
              <a:gd name="connsiteX32" fmla="*/ 1003300 w 1346200"/>
              <a:gd name="connsiteY32" fmla="*/ 1498600 h 1968500"/>
              <a:gd name="connsiteX33" fmla="*/ 1066800 w 1346200"/>
              <a:gd name="connsiteY33" fmla="*/ 1409700 h 1968500"/>
              <a:gd name="connsiteX34" fmla="*/ 1117600 w 1346200"/>
              <a:gd name="connsiteY34" fmla="*/ 1346200 h 1968500"/>
              <a:gd name="connsiteX35" fmla="*/ 1130300 w 1346200"/>
              <a:gd name="connsiteY35" fmla="*/ 1308100 h 1968500"/>
              <a:gd name="connsiteX36" fmla="*/ 1155700 w 1346200"/>
              <a:gd name="connsiteY36" fmla="*/ 1270000 h 1968500"/>
              <a:gd name="connsiteX37" fmla="*/ 1244600 w 1346200"/>
              <a:gd name="connsiteY37" fmla="*/ 1155700 h 1968500"/>
              <a:gd name="connsiteX38" fmla="*/ 1270000 w 1346200"/>
              <a:gd name="connsiteY38" fmla="*/ 1117600 h 1968500"/>
              <a:gd name="connsiteX39" fmla="*/ 1308100 w 1346200"/>
              <a:gd name="connsiteY39" fmla="*/ 1003300 h 1968500"/>
              <a:gd name="connsiteX40" fmla="*/ 1320800 w 1346200"/>
              <a:gd name="connsiteY40" fmla="*/ 965200 h 1968500"/>
              <a:gd name="connsiteX41" fmla="*/ 1346200 w 1346200"/>
              <a:gd name="connsiteY41" fmla="*/ 850900 h 1968500"/>
              <a:gd name="connsiteX42" fmla="*/ 1320800 w 1346200"/>
              <a:gd name="connsiteY42" fmla="*/ 508000 h 1968500"/>
              <a:gd name="connsiteX43" fmla="*/ 1295400 w 1346200"/>
              <a:gd name="connsiteY43" fmla="*/ 431800 h 1968500"/>
              <a:gd name="connsiteX44" fmla="*/ 1282700 w 1346200"/>
              <a:gd name="connsiteY44" fmla="*/ 393700 h 1968500"/>
              <a:gd name="connsiteX45" fmla="*/ 1270000 w 1346200"/>
              <a:gd name="connsiteY45" fmla="*/ 355600 h 1968500"/>
              <a:gd name="connsiteX46" fmla="*/ 1244600 w 1346200"/>
              <a:gd name="connsiteY46" fmla="*/ 304800 h 1968500"/>
              <a:gd name="connsiteX47" fmla="*/ 1181100 w 1346200"/>
              <a:gd name="connsiteY47" fmla="*/ 190500 h 1968500"/>
              <a:gd name="connsiteX48" fmla="*/ 1155700 w 1346200"/>
              <a:gd name="connsiteY48" fmla="*/ 152400 h 1968500"/>
              <a:gd name="connsiteX49" fmla="*/ 1079500 w 1346200"/>
              <a:gd name="connsiteY49" fmla="*/ 101600 h 1968500"/>
              <a:gd name="connsiteX50" fmla="*/ 1041400 w 1346200"/>
              <a:gd name="connsiteY50" fmla="*/ 76200 h 1968500"/>
              <a:gd name="connsiteX51" fmla="*/ 1003300 w 1346200"/>
              <a:gd name="connsiteY51" fmla="*/ 63500 h 1968500"/>
              <a:gd name="connsiteX52" fmla="*/ 965200 w 1346200"/>
              <a:gd name="connsiteY52" fmla="*/ 38100 h 1968500"/>
              <a:gd name="connsiteX53" fmla="*/ 914400 w 1346200"/>
              <a:gd name="connsiteY53" fmla="*/ 25400 h 1968500"/>
              <a:gd name="connsiteX54" fmla="*/ 736600 w 1346200"/>
              <a:gd name="connsiteY54" fmla="*/ 0 h 1968500"/>
              <a:gd name="connsiteX55" fmla="*/ 520700 w 1346200"/>
              <a:gd name="connsiteY55" fmla="*/ 38100 h 1968500"/>
              <a:gd name="connsiteX56" fmla="*/ 482600 w 1346200"/>
              <a:gd name="connsiteY56" fmla="*/ 63500 h 1968500"/>
              <a:gd name="connsiteX57" fmla="*/ 381000 w 1346200"/>
              <a:gd name="connsiteY57" fmla="*/ 88900 h 196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46200" h="1968500">
                <a:moveTo>
                  <a:pt x="533400" y="88900"/>
                </a:moveTo>
                <a:cubicBezTo>
                  <a:pt x="510997" y="91700"/>
                  <a:pt x="415552" y="99492"/>
                  <a:pt x="381000" y="114300"/>
                </a:cubicBezTo>
                <a:cubicBezTo>
                  <a:pt x="366971" y="120313"/>
                  <a:pt x="356552" y="132874"/>
                  <a:pt x="342900" y="139700"/>
                </a:cubicBezTo>
                <a:cubicBezTo>
                  <a:pt x="307387" y="157456"/>
                  <a:pt x="296479" y="144712"/>
                  <a:pt x="266700" y="177800"/>
                </a:cubicBezTo>
                <a:cubicBezTo>
                  <a:pt x="238380" y="209266"/>
                  <a:pt x="190500" y="279400"/>
                  <a:pt x="190500" y="279400"/>
                </a:cubicBezTo>
                <a:cubicBezTo>
                  <a:pt x="186267" y="292100"/>
                  <a:pt x="183787" y="305526"/>
                  <a:pt x="177800" y="317500"/>
                </a:cubicBezTo>
                <a:cubicBezTo>
                  <a:pt x="170974" y="331152"/>
                  <a:pt x="158599" y="341652"/>
                  <a:pt x="152400" y="355600"/>
                </a:cubicBezTo>
                <a:cubicBezTo>
                  <a:pt x="91947" y="491620"/>
                  <a:pt x="159083" y="383675"/>
                  <a:pt x="101600" y="469900"/>
                </a:cubicBezTo>
                <a:cubicBezTo>
                  <a:pt x="97367" y="486833"/>
                  <a:pt x="93695" y="503917"/>
                  <a:pt x="88900" y="520700"/>
                </a:cubicBezTo>
                <a:cubicBezTo>
                  <a:pt x="85222" y="533572"/>
                  <a:pt x="78595" y="545629"/>
                  <a:pt x="76200" y="558800"/>
                </a:cubicBezTo>
                <a:cubicBezTo>
                  <a:pt x="47479" y="716765"/>
                  <a:pt x="79926" y="611123"/>
                  <a:pt x="50800" y="698500"/>
                </a:cubicBezTo>
                <a:cubicBezTo>
                  <a:pt x="44700" y="741197"/>
                  <a:pt x="34211" y="819547"/>
                  <a:pt x="25400" y="863600"/>
                </a:cubicBezTo>
                <a:cubicBezTo>
                  <a:pt x="21977" y="880716"/>
                  <a:pt x="16933" y="897467"/>
                  <a:pt x="12700" y="914400"/>
                </a:cubicBezTo>
                <a:cubicBezTo>
                  <a:pt x="8467" y="1028700"/>
                  <a:pt x="0" y="1142922"/>
                  <a:pt x="0" y="1257300"/>
                </a:cubicBezTo>
                <a:cubicBezTo>
                  <a:pt x="0" y="1342072"/>
                  <a:pt x="2983" y="1427086"/>
                  <a:pt x="12700" y="1511300"/>
                </a:cubicBezTo>
                <a:cubicBezTo>
                  <a:pt x="15769" y="1537897"/>
                  <a:pt x="29633" y="1562100"/>
                  <a:pt x="38100" y="1587500"/>
                </a:cubicBezTo>
                <a:cubicBezTo>
                  <a:pt x="42333" y="1600200"/>
                  <a:pt x="43374" y="1614461"/>
                  <a:pt x="50800" y="1625600"/>
                </a:cubicBezTo>
                <a:cubicBezTo>
                  <a:pt x="59267" y="1638300"/>
                  <a:pt x="69374" y="1650048"/>
                  <a:pt x="76200" y="1663700"/>
                </a:cubicBezTo>
                <a:cubicBezTo>
                  <a:pt x="86350" y="1684000"/>
                  <a:pt x="96175" y="1733611"/>
                  <a:pt x="101600" y="1752600"/>
                </a:cubicBezTo>
                <a:cubicBezTo>
                  <a:pt x="105278" y="1765472"/>
                  <a:pt x="111053" y="1777713"/>
                  <a:pt x="114300" y="1790700"/>
                </a:cubicBezTo>
                <a:cubicBezTo>
                  <a:pt x="124444" y="1831278"/>
                  <a:pt x="118950" y="1863031"/>
                  <a:pt x="152400" y="1892300"/>
                </a:cubicBezTo>
                <a:cubicBezTo>
                  <a:pt x="175374" y="1912402"/>
                  <a:pt x="198984" y="1935696"/>
                  <a:pt x="228600" y="1943100"/>
                </a:cubicBezTo>
                <a:cubicBezTo>
                  <a:pt x="292387" y="1959047"/>
                  <a:pt x="262841" y="1950280"/>
                  <a:pt x="317500" y="1968500"/>
                </a:cubicBezTo>
                <a:cubicBezTo>
                  <a:pt x="433213" y="1961268"/>
                  <a:pt x="488832" y="1966942"/>
                  <a:pt x="584200" y="1943100"/>
                </a:cubicBezTo>
                <a:cubicBezTo>
                  <a:pt x="597187" y="1939853"/>
                  <a:pt x="609600" y="1934633"/>
                  <a:pt x="622300" y="1930400"/>
                </a:cubicBezTo>
                <a:cubicBezTo>
                  <a:pt x="630767" y="1917700"/>
                  <a:pt x="635781" y="1901835"/>
                  <a:pt x="647700" y="1892300"/>
                </a:cubicBezTo>
                <a:cubicBezTo>
                  <a:pt x="658153" y="1883937"/>
                  <a:pt x="673826" y="1885587"/>
                  <a:pt x="685800" y="1879600"/>
                </a:cubicBezTo>
                <a:cubicBezTo>
                  <a:pt x="699452" y="1872774"/>
                  <a:pt x="712174" y="1863971"/>
                  <a:pt x="723900" y="1854200"/>
                </a:cubicBezTo>
                <a:cubicBezTo>
                  <a:pt x="821686" y="1772712"/>
                  <a:pt x="705505" y="1853763"/>
                  <a:pt x="800100" y="1790700"/>
                </a:cubicBezTo>
                <a:lnTo>
                  <a:pt x="927100" y="1600200"/>
                </a:lnTo>
                <a:cubicBezTo>
                  <a:pt x="935567" y="1587500"/>
                  <a:pt x="947673" y="1576580"/>
                  <a:pt x="952500" y="1562100"/>
                </a:cubicBezTo>
                <a:cubicBezTo>
                  <a:pt x="956733" y="1549400"/>
                  <a:pt x="956837" y="1534453"/>
                  <a:pt x="965200" y="1524000"/>
                </a:cubicBezTo>
                <a:cubicBezTo>
                  <a:pt x="974735" y="1512081"/>
                  <a:pt x="990600" y="1507067"/>
                  <a:pt x="1003300" y="1498600"/>
                </a:cubicBezTo>
                <a:cubicBezTo>
                  <a:pt x="1032933" y="1409700"/>
                  <a:pt x="1003300" y="1430867"/>
                  <a:pt x="1066800" y="1409700"/>
                </a:cubicBezTo>
                <a:cubicBezTo>
                  <a:pt x="1098722" y="1313935"/>
                  <a:pt x="1051948" y="1428264"/>
                  <a:pt x="1117600" y="1346200"/>
                </a:cubicBezTo>
                <a:cubicBezTo>
                  <a:pt x="1125963" y="1335747"/>
                  <a:pt x="1124313" y="1320074"/>
                  <a:pt x="1130300" y="1308100"/>
                </a:cubicBezTo>
                <a:cubicBezTo>
                  <a:pt x="1137126" y="1294448"/>
                  <a:pt x="1145929" y="1281726"/>
                  <a:pt x="1155700" y="1270000"/>
                </a:cubicBezTo>
                <a:cubicBezTo>
                  <a:pt x="1255176" y="1150628"/>
                  <a:pt x="1116206" y="1348290"/>
                  <a:pt x="1244600" y="1155700"/>
                </a:cubicBezTo>
                <a:cubicBezTo>
                  <a:pt x="1253067" y="1143000"/>
                  <a:pt x="1265173" y="1132080"/>
                  <a:pt x="1270000" y="1117600"/>
                </a:cubicBezTo>
                <a:lnTo>
                  <a:pt x="1308100" y="1003300"/>
                </a:lnTo>
                <a:cubicBezTo>
                  <a:pt x="1312333" y="990600"/>
                  <a:pt x="1318175" y="978327"/>
                  <a:pt x="1320800" y="965200"/>
                </a:cubicBezTo>
                <a:cubicBezTo>
                  <a:pt x="1336923" y="884584"/>
                  <a:pt x="1328265" y="922641"/>
                  <a:pt x="1346200" y="850900"/>
                </a:cubicBezTo>
                <a:cubicBezTo>
                  <a:pt x="1343389" y="791866"/>
                  <a:pt x="1344916" y="604465"/>
                  <a:pt x="1320800" y="508000"/>
                </a:cubicBezTo>
                <a:cubicBezTo>
                  <a:pt x="1314306" y="482025"/>
                  <a:pt x="1303867" y="457200"/>
                  <a:pt x="1295400" y="431800"/>
                </a:cubicBezTo>
                <a:lnTo>
                  <a:pt x="1282700" y="393700"/>
                </a:lnTo>
                <a:cubicBezTo>
                  <a:pt x="1278467" y="381000"/>
                  <a:pt x="1275987" y="367574"/>
                  <a:pt x="1270000" y="355600"/>
                </a:cubicBezTo>
                <a:cubicBezTo>
                  <a:pt x="1261533" y="338667"/>
                  <a:pt x="1252058" y="322201"/>
                  <a:pt x="1244600" y="304800"/>
                </a:cubicBezTo>
                <a:cubicBezTo>
                  <a:pt x="1204364" y="210915"/>
                  <a:pt x="1280105" y="339007"/>
                  <a:pt x="1181100" y="190500"/>
                </a:cubicBezTo>
                <a:cubicBezTo>
                  <a:pt x="1172633" y="177800"/>
                  <a:pt x="1168400" y="160867"/>
                  <a:pt x="1155700" y="152400"/>
                </a:cubicBezTo>
                <a:lnTo>
                  <a:pt x="1079500" y="101600"/>
                </a:lnTo>
                <a:cubicBezTo>
                  <a:pt x="1066800" y="93133"/>
                  <a:pt x="1055880" y="81027"/>
                  <a:pt x="1041400" y="76200"/>
                </a:cubicBezTo>
                <a:cubicBezTo>
                  <a:pt x="1028700" y="71967"/>
                  <a:pt x="1015274" y="69487"/>
                  <a:pt x="1003300" y="63500"/>
                </a:cubicBezTo>
                <a:cubicBezTo>
                  <a:pt x="989648" y="56674"/>
                  <a:pt x="979229" y="44113"/>
                  <a:pt x="965200" y="38100"/>
                </a:cubicBezTo>
                <a:cubicBezTo>
                  <a:pt x="949157" y="31224"/>
                  <a:pt x="931516" y="28823"/>
                  <a:pt x="914400" y="25400"/>
                </a:cubicBezTo>
                <a:cubicBezTo>
                  <a:pt x="853363" y="13193"/>
                  <a:pt x="799032" y="7804"/>
                  <a:pt x="736600" y="0"/>
                </a:cubicBezTo>
                <a:cubicBezTo>
                  <a:pt x="692132" y="4043"/>
                  <a:pt x="571462" y="4259"/>
                  <a:pt x="520700" y="38100"/>
                </a:cubicBezTo>
                <a:cubicBezTo>
                  <a:pt x="508000" y="46567"/>
                  <a:pt x="496548" y="57301"/>
                  <a:pt x="482600" y="63500"/>
                </a:cubicBezTo>
                <a:cubicBezTo>
                  <a:pt x="419426" y="91577"/>
                  <a:pt x="426515" y="88900"/>
                  <a:pt x="381000" y="88900"/>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394888" y="3788706"/>
            <a:ext cx="1215712" cy="830997"/>
          </a:xfrm>
          <a:prstGeom prst="rect">
            <a:avLst/>
          </a:prstGeom>
          <a:solidFill>
            <a:srgbClr val="FFFFFF">
              <a:alpha val="50196"/>
            </a:srgbClr>
          </a:solidFill>
        </p:spPr>
        <p:txBody>
          <a:bodyPr wrap="square" rtlCol="0">
            <a:spAutoFit/>
          </a:bodyPr>
          <a:lstStyle/>
          <a:p>
            <a:r>
              <a:rPr lang="en-US" sz="1200" b="1" dirty="0" err="1">
                <a:solidFill>
                  <a:srgbClr val="002060"/>
                </a:solidFill>
              </a:rPr>
              <a:t>Muscularis</a:t>
            </a:r>
            <a:r>
              <a:rPr lang="en-US" sz="1200" b="1" dirty="0">
                <a:solidFill>
                  <a:srgbClr val="002060"/>
                </a:solidFill>
              </a:rPr>
              <a:t> </a:t>
            </a:r>
            <a:r>
              <a:rPr lang="en-US" sz="1200" b="1" dirty="0" err="1">
                <a:solidFill>
                  <a:srgbClr val="002060"/>
                </a:solidFill>
              </a:rPr>
              <a:t>externa</a:t>
            </a:r>
            <a:r>
              <a:rPr lang="en-US" sz="1200" b="1" dirty="0">
                <a:solidFill>
                  <a:srgbClr val="002060"/>
                </a:solidFill>
              </a:rPr>
              <a:t> outer longitudinal layer</a:t>
            </a:r>
          </a:p>
        </p:txBody>
      </p:sp>
      <p:sp>
        <p:nvSpPr>
          <p:cNvPr id="22" name="TextBox 21"/>
          <p:cNvSpPr txBox="1"/>
          <p:nvPr/>
        </p:nvSpPr>
        <p:spPr>
          <a:xfrm>
            <a:off x="3797627" y="3710709"/>
            <a:ext cx="1215712" cy="646331"/>
          </a:xfrm>
          <a:prstGeom prst="rect">
            <a:avLst/>
          </a:prstGeom>
          <a:solidFill>
            <a:srgbClr val="FFFFFF">
              <a:alpha val="50196"/>
            </a:srgbClr>
          </a:solidFill>
        </p:spPr>
        <p:txBody>
          <a:bodyPr wrap="square" rtlCol="0">
            <a:spAutoFit/>
          </a:bodyPr>
          <a:lstStyle/>
          <a:p>
            <a:r>
              <a:rPr lang="en-US" sz="1200" b="1" dirty="0" err="1">
                <a:solidFill>
                  <a:srgbClr val="002060"/>
                </a:solidFill>
              </a:rPr>
              <a:t>Muscularis</a:t>
            </a:r>
            <a:r>
              <a:rPr lang="en-US" sz="1200" b="1" dirty="0">
                <a:solidFill>
                  <a:srgbClr val="002060"/>
                </a:solidFill>
              </a:rPr>
              <a:t> </a:t>
            </a:r>
            <a:r>
              <a:rPr lang="en-US" sz="1200" b="1" dirty="0" err="1">
                <a:solidFill>
                  <a:srgbClr val="002060"/>
                </a:solidFill>
              </a:rPr>
              <a:t>externa</a:t>
            </a:r>
            <a:r>
              <a:rPr lang="en-US" sz="1200" b="1" dirty="0">
                <a:solidFill>
                  <a:srgbClr val="002060"/>
                </a:solidFill>
              </a:rPr>
              <a:t> inner circular layer</a:t>
            </a:r>
          </a:p>
        </p:txBody>
      </p:sp>
      <p:sp>
        <p:nvSpPr>
          <p:cNvPr id="2" name="Freeform 1"/>
          <p:cNvSpPr/>
          <p:nvPr/>
        </p:nvSpPr>
        <p:spPr>
          <a:xfrm>
            <a:off x="5627370" y="4427220"/>
            <a:ext cx="514350" cy="400050"/>
          </a:xfrm>
          <a:custGeom>
            <a:avLst/>
            <a:gdLst>
              <a:gd name="connsiteX0" fmla="*/ 400050 w 514350"/>
              <a:gd name="connsiteY0" fmla="*/ 342900 h 400050"/>
              <a:gd name="connsiteX1" fmla="*/ 422910 w 514350"/>
              <a:gd name="connsiteY1" fmla="*/ 323850 h 400050"/>
              <a:gd name="connsiteX2" fmla="*/ 434340 w 514350"/>
              <a:gd name="connsiteY2" fmla="*/ 316230 h 400050"/>
              <a:gd name="connsiteX3" fmla="*/ 438150 w 514350"/>
              <a:gd name="connsiteY3" fmla="*/ 304800 h 400050"/>
              <a:gd name="connsiteX4" fmla="*/ 457200 w 514350"/>
              <a:gd name="connsiteY4" fmla="*/ 281940 h 400050"/>
              <a:gd name="connsiteX5" fmla="*/ 461010 w 514350"/>
              <a:gd name="connsiteY5" fmla="*/ 270510 h 400050"/>
              <a:gd name="connsiteX6" fmla="*/ 468630 w 514350"/>
              <a:gd name="connsiteY6" fmla="*/ 259080 h 400050"/>
              <a:gd name="connsiteX7" fmla="*/ 476250 w 514350"/>
              <a:gd name="connsiteY7" fmla="*/ 236220 h 400050"/>
              <a:gd name="connsiteX8" fmla="*/ 487680 w 514350"/>
              <a:gd name="connsiteY8" fmla="*/ 205740 h 400050"/>
              <a:gd name="connsiteX9" fmla="*/ 495300 w 514350"/>
              <a:gd name="connsiteY9" fmla="*/ 163830 h 400050"/>
              <a:gd name="connsiteX10" fmla="*/ 499110 w 514350"/>
              <a:gd name="connsiteY10" fmla="*/ 152400 h 400050"/>
              <a:gd name="connsiteX11" fmla="*/ 502920 w 514350"/>
              <a:gd name="connsiteY11" fmla="*/ 137160 h 400050"/>
              <a:gd name="connsiteX12" fmla="*/ 506730 w 514350"/>
              <a:gd name="connsiteY12" fmla="*/ 125730 h 400050"/>
              <a:gd name="connsiteX13" fmla="*/ 510540 w 514350"/>
              <a:gd name="connsiteY13" fmla="*/ 102870 h 400050"/>
              <a:gd name="connsiteX14" fmla="*/ 514350 w 514350"/>
              <a:gd name="connsiteY14" fmla="*/ 83820 h 400050"/>
              <a:gd name="connsiteX15" fmla="*/ 510540 w 514350"/>
              <a:gd name="connsiteY15" fmla="*/ 49530 h 400050"/>
              <a:gd name="connsiteX16" fmla="*/ 499110 w 514350"/>
              <a:gd name="connsiteY16" fmla="*/ 22860 h 400050"/>
              <a:gd name="connsiteX17" fmla="*/ 487680 w 514350"/>
              <a:gd name="connsiteY17" fmla="*/ 15240 h 400050"/>
              <a:gd name="connsiteX18" fmla="*/ 457200 w 514350"/>
              <a:gd name="connsiteY18" fmla="*/ 0 h 400050"/>
              <a:gd name="connsiteX19" fmla="*/ 320040 w 514350"/>
              <a:gd name="connsiteY19" fmla="*/ 7620 h 400050"/>
              <a:gd name="connsiteX20" fmla="*/ 300990 w 514350"/>
              <a:gd name="connsiteY20" fmla="*/ 11430 h 400050"/>
              <a:gd name="connsiteX21" fmla="*/ 270510 w 514350"/>
              <a:gd name="connsiteY21" fmla="*/ 15240 h 400050"/>
              <a:gd name="connsiteX22" fmla="*/ 243840 w 514350"/>
              <a:gd name="connsiteY22" fmla="*/ 22860 h 400050"/>
              <a:gd name="connsiteX23" fmla="*/ 217170 w 514350"/>
              <a:gd name="connsiteY23" fmla="*/ 30480 h 400050"/>
              <a:gd name="connsiteX24" fmla="*/ 175260 w 514350"/>
              <a:gd name="connsiteY24" fmla="*/ 38100 h 400050"/>
              <a:gd name="connsiteX25" fmla="*/ 152400 w 514350"/>
              <a:gd name="connsiteY25" fmla="*/ 45720 h 400050"/>
              <a:gd name="connsiteX26" fmla="*/ 140970 w 514350"/>
              <a:gd name="connsiteY26" fmla="*/ 49530 h 400050"/>
              <a:gd name="connsiteX27" fmla="*/ 125730 w 514350"/>
              <a:gd name="connsiteY27" fmla="*/ 53340 h 400050"/>
              <a:gd name="connsiteX28" fmla="*/ 102870 w 514350"/>
              <a:gd name="connsiteY28" fmla="*/ 68580 h 400050"/>
              <a:gd name="connsiteX29" fmla="*/ 80010 w 514350"/>
              <a:gd name="connsiteY29" fmla="*/ 80010 h 400050"/>
              <a:gd name="connsiteX30" fmla="*/ 53340 w 514350"/>
              <a:gd name="connsiteY30" fmla="*/ 118110 h 400050"/>
              <a:gd name="connsiteX31" fmla="*/ 45720 w 514350"/>
              <a:gd name="connsiteY31" fmla="*/ 129540 h 400050"/>
              <a:gd name="connsiteX32" fmla="*/ 34290 w 514350"/>
              <a:gd name="connsiteY32" fmla="*/ 156210 h 400050"/>
              <a:gd name="connsiteX33" fmla="*/ 26670 w 514350"/>
              <a:gd name="connsiteY33" fmla="*/ 182880 h 400050"/>
              <a:gd name="connsiteX34" fmla="*/ 19050 w 514350"/>
              <a:gd name="connsiteY34" fmla="*/ 194310 h 400050"/>
              <a:gd name="connsiteX35" fmla="*/ 15240 w 514350"/>
              <a:gd name="connsiteY35" fmla="*/ 205740 h 400050"/>
              <a:gd name="connsiteX36" fmla="*/ 7620 w 514350"/>
              <a:gd name="connsiteY36" fmla="*/ 243840 h 400050"/>
              <a:gd name="connsiteX37" fmla="*/ 0 w 514350"/>
              <a:gd name="connsiteY37" fmla="*/ 278130 h 400050"/>
              <a:gd name="connsiteX38" fmla="*/ 3810 w 514350"/>
              <a:gd name="connsiteY38" fmla="*/ 342900 h 400050"/>
              <a:gd name="connsiteX39" fmla="*/ 30480 w 514350"/>
              <a:gd name="connsiteY39" fmla="*/ 373380 h 400050"/>
              <a:gd name="connsiteX40" fmla="*/ 41910 w 514350"/>
              <a:gd name="connsiteY40" fmla="*/ 377190 h 400050"/>
              <a:gd name="connsiteX41" fmla="*/ 53340 w 514350"/>
              <a:gd name="connsiteY41" fmla="*/ 384810 h 400050"/>
              <a:gd name="connsiteX42" fmla="*/ 144780 w 514350"/>
              <a:gd name="connsiteY42" fmla="*/ 396240 h 400050"/>
              <a:gd name="connsiteX43" fmla="*/ 167640 w 514350"/>
              <a:gd name="connsiteY43" fmla="*/ 400050 h 400050"/>
              <a:gd name="connsiteX44" fmla="*/ 240030 w 514350"/>
              <a:gd name="connsiteY44" fmla="*/ 392430 h 400050"/>
              <a:gd name="connsiteX45" fmla="*/ 289560 w 514350"/>
              <a:gd name="connsiteY45" fmla="*/ 381000 h 400050"/>
              <a:gd name="connsiteX46" fmla="*/ 323850 w 514350"/>
              <a:gd name="connsiteY46" fmla="*/ 369570 h 400050"/>
              <a:gd name="connsiteX47" fmla="*/ 335280 w 514350"/>
              <a:gd name="connsiteY47" fmla="*/ 365760 h 400050"/>
              <a:gd name="connsiteX48" fmla="*/ 350520 w 514350"/>
              <a:gd name="connsiteY48" fmla="*/ 358140 h 400050"/>
              <a:gd name="connsiteX49" fmla="*/ 373380 w 514350"/>
              <a:gd name="connsiteY49" fmla="*/ 350520 h 400050"/>
              <a:gd name="connsiteX50" fmla="*/ 384810 w 514350"/>
              <a:gd name="connsiteY50" fmla="*/ 346710 h 400050"/>
              <a:gd name="connsiteX51" fmla="*/ 400050 w 514350"/>
              <a:gd name="connsiteY51" fmla="*/ 34290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4350" h="400050">
                <a:moveTo>
                  <a:pt x="400050" y="342900"/>
                </a:moveTo>
                <a:cubicBezTo>
                  <a:pt x="406400" y="339090"/>
                  <a:pt x="415080" y="329940"/>
                  <a:pt x="422910" y="323850"/>
                </a:cubicBezTo>
                <a:cubicBezTo>
                  <a:pt x="426524" y="321039"/>
                  <a:pt x="431479" y="319806"/>
                  <a:pt x="434340" y="316230"/>
                </a:cubicBezTo>
                <a:cubicBezTo>
                  <a:pt x="436849" y="313094"/>
                  <a:pt x="435922" y="308142"/>
                  <a:pt x="438150" y="304800"/>
                </a:cubicBezTo>
                <a:cubicBezTo>
                  <a:pt x="455002" y="279521"/>
                  <a:pt x="444735" y="306871"/>
                  <a:pt x="457200" y="281940"/>
                </a:cubicBezTo>
                <a:cubicBezTo>
                  <a:pt x="458996" y="278348"/>
                  <a:pt x="459214" y="274102"/>
                  <a:pt x="461010" y="270510"/>
                </a:cubicBezTo>
                <a:cubicBezTo>
                  <a:pt x="463058" y="266414"/>
                  <a:pt x="466770" y="263264"/>
                  <a:pt x="468630" y="259080"/>
                </a:cubicBezTo>
                <a:cubicBezTo>
                  <a:pt x="471892" y="251740"/>
                  <a:pt x="473710" y="243840"/>
                  <a:pt x="476250" y="236220"/>
                </a:cubicBezTo>
                <a:cubicBezTo>
                  <a:pt x="482223" y="218302"/>
                  <a:pt x="478568" y="228519"/>
                  <a:pt x="487680" y="205740"/>
                </a:cubicBezTo>
                <a:cubicBezTo>
                  <a:pt x="490763" y="184156"/>
                  <a:pt x="490167" y="181794"/>
                  <a:pt x="495300" y="163830"/>
                </a:cubicBezTo>
                <a:cubicBezTo>
                  <a:pt x="496403" y="159968"/>
                  <a:pt x="498007" y="156262"/>
                  <a:pt x="499110" y="152400"/>
                </a:cubicBezTo>
                <a:cubicBezTo>
                  <a:pt x="500549" y="147365"/>
                  <a:pt x="501481" y="142195"/>
                  <a:pt x="502920" y="137160"/>
                </a:cubicBezTo>
                <a:cubicBezTo>
                  <a:pt x="504023" y="133298"/>
                  <a:pt x="505859" y="129650"/>
                  <a:pt x="506730" y="125730"/>
                </a:cubicBezTo>
                <a:cubicBezTo>
                  <a:pt x="508406" y="118189"/>
                  <a:pt x="509158" y="110471"/>
                  <a:pt x="510540" y="102870"/>
                </a:cubicBezTo>
                <a:cubicBezTo>
                  <a:pt x="511698" y="96499"/>
                  <a:pt x="513080" y="90170"/>
                  <a:pt x="514350" y="83820"/>
                </a:cubicBezTo>
                <a:cubicBezTo>
                  <a:pt x="513080" y="72390"/>
                  <a:pt x="512289" y="60897"/>
                  <a:pt x="510540" y="49530"/>
                </a:cubicBezTo>
                <a:cubicBezTo>
                  <a:pt x="508950" y="39196"/>
                  <a:pt x="506722" y="30472"/>
                  <a:pt x="499110" y="22860"/>
                </a:cubicBezTo>
                <a:cubicBezTo>
                  <a:pt x="495872" y="19622"/>
                  <a:pt x="491490" y="17780"/>
                  <a:pt x="487680" y="15240"/>
                </a:cubicBezTo>
                <a:cubicBezTo>
                  <a:pt x="477578" y="87"/>
                  <a:pt x="481535" y="0"/>
                  <a:pt x="457200" y="0"/>
                </a:cubicBezTo>
                <a:cubicBezTo>
                  <a:pt x="428891" y="0"/>
                  <a:pt x="353225" y="5408"/>
                  <a:pt x="320040" y="7620"/>
                </a:cubicBezTo>
                <a:cubicBezTo>
                  <a:pt x="313690" y="8890"/>
                  <a:pt x="307390" y="10445"/>
                  <a:pt x="300990" y="11430"/>
                </a:cubicBezTo>
                <a:cubicBezTo>
                  <a:pt x="290870" y="12987"/>
                  <a:pt x="280610" y="13557"/>
                  <a:pt x="270510" y="15240"/>
                </a:cubicBezTo>
                <a:cubicBezTo>
                  <a:pt x="257989" y="17327"/>
                  <a:pt x="255164" y="19463"/>
                  <a:pt x="243840" y="22860"/>
                </a:cubicBezTo>
                <a:cubicBezTo>
                  <a:pt x="234984" y="25517"/>
                  <a:pt x="226179" y="28401"/>
                  <a:pt x="217170" y="30480"/>
                </a:cubicBezTo>
                <a:cubicBezTo>
                  <a:pt x="198292" y="34836"/>
                  <a:pt x="193192" y="33209"/>
                  <a:pt x="175260" y="38100"/>
                </a:cubicBezTo>
                <a:cubicBezTo>
                  <a:pt x="167511" y="40213"/>
                  <a:pt x="160020" y="43180"/>
                  <a:pt x="152400" y="45720"/>
                </a:cubicBezTo>
                <a:cubicBezTo>
                  <a:pt x="148590" y="46990"/>
                  <a:pt x="144866" y="48556"/>
                  <a:pt x="140970" y="49530"/>
                </a:cubicBezTo>
                <a:lnTo>
                  <a:pt x="125730" y="53340"/>
                </a:lnTo>
                <a:cubicBezTo>
                  <a:pt x="104063" y="75007"/>
                  <a:pt x="124926" y="57552"/>
                  <a:pt x="102870" y="68580"/>
                </a:cubicBezTo>
                <a:cubicBezTo>
                  <a:pt x="73327" y="83352"/>
                  <a:pt x="108740" y="70433"/>
                  <a:pt x="80010" y="80010"/>
                </a:cubicBezTo>
                <a:cubicBezTo>
                  <a:pt x="63085" y="102576"/>
                  <a:pt x="72102" y="89966"/>
                  <a:pt x="53340" y="118110"/>
                </a:cubicBezTo>
                <a:cubicBezTo>
                  <a:pt x="50800" y="121920"/>
                  <a:pt x="47768" y="125444"/>
                  <a:pt x="45720" y="129540"/>
                </a:cubicBezTo>
                <a:cubicBezTo>
                  <a:pt x="38947" y="143087"/>
                  <a:pt x="38027" y="143129"/>
                  <a:pt x="34290" y="156210"/>
                </a:cubicBezTo>
                <a:cubicBezTo>
                  <a:pt x="32662" y="161907"/>
                  <a:pt x="29715" y="176790"/>
                  <a:pt x="26670" y="182880"/>
                </a:cubicBezTo>
                <a:cubicBezTo>
                  <a:pt x="24622" y="186976"/>
                  <a:pt x="21098" y="190214"/>
                  <a:pt x="19050" y="194310"/>
                </a:cubicBezTo>
                <a:cubicBezTo>
                  <a:pt x="17254" y="197902"/>
                  <a:pt x="16143" y="201827"/>
                  <a:pt x="15240" y="205740"/>
                </a:cubicBezTo>
                <a:cubicBezTo>
                  <a:pt x="12328" y="218360"/>
                  <a:pt x="11716" y="231553"/>
                  <a:pt x="7620" y="243840"/>
                </a:cubicBezTo>
                <a:cubicBezTo>
                  <a:pt x="1367" y="262599"/>
                  <a:pt x="4470" y="251309"/>
                  <a:pt x="0" y="278130"/>
                </a:cubicBezTo>
                <a:cubicBezTo>
                  <a:pt x="1270" y="299720"/>
                  <a:pt x="-784" y="321766"/>
                  <a:pt x="3810" y="342900"/>
                </a:cubicBezTo>
                <a:cubicBezTo>
                  <a:pt x="6598" y="355724"/>
                  <a:pt x="18926" y="367603"/>
                  <a:pt x="30480" y="373380"/>
                </a:cubicBezTo>
                <a:cubicBezTo>
                  <a:pt x="34072" y="375176"/>
                  <a:pt x="38318" y="375394"/>
                  <a:pt x="41910" y="377190"/>
                </a:cubicBezTo>
                <a:cubicBezTo>
                  <a:pt x="46006" y="379238"/>
                  <a:pt x="49156" y="382950"/>
                  <a:pt x="53340" y="384810"/>
                </a:cubicBezTo>
                <a:cubicBezTo>
                  <a:pt x="85183" y="398962"/>
                  <a:pt x="104487" y="394001"/>
                  <a:pt x="144780" y="396240"/>
                </a:cubicBezTo>
                <a:cubicBezTo>
                  <a:pt x="152400" y="397510"/>
                  <a:pt x="159915" y="400050"/>
                  <a:pt x="167640" y="400050"/>
                </a:cubicBezTo>
                <a:cubicBezTo>
                  <a:pt x="172594" y="400050"/>
                  <a:pt x="233231" y="393185"/>
                  <a:pt x="240030" y="392430"/>
                </a:cubicBezTo>
                <a:cubicBezTo>
                  <a:pt x="271409" y="381970"/>
                  <a:pt x="254939" y="385946"/>
                  <a:pt x="289560" y="381000"/>
                </a:cubicBezTo>
                <a:lnTo>
                  <a:pt x="323850" y="369570"/>
                </a:lnTo>
                <a:cubicBezTo>
                  <a:pt x="327660" y="368300"/>
                  <a:pt x="331688" y="367556"/>
                  <a:pt x="335280" y="365760"/>
                </a:cubicBezTo>
                <a:cubicBezTo>
                  <a:pt x="340360" y="363220"/>
                  <a:pt x="345247" y="360249"/>
                  <a:pt x="350520" y="358140"/>
                </a:cubicBezTo>
                <a:cubicBezTo>
                  <a:pt x="357978" y="355157"/>
                  <a:pt x="365760" y="353060"/>
                  <a:pt x="373380" y="350520"/>
                </a:cubicBezTo>
                <a:cubicBezTo>
                  <a:pt x="377190" y="349250"/>
                  <a:pt x="381468" y="348938"/>
                  <a:pt x="384810" y="346710"/>
                </a:cubicBezTo>
                <a:cubicBezTo>
                  <a:pt x="410659" y="329477"/>
                  <a:pt x="393700" y="346710"/>
                  <a:pt x="400050" y="342900"/>
                </a:cubicBezTo>
                <a:close/>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120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1" y="1203148"/>
            <a:ext cx="2748869" cy="194037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4901" y="2587813"/>
            <a:ext cx="6747214" cy="4193988"/>
          </a:xfrm>
          <a:prstGeom prst="rect">
            <a:avLst/>
          </a:prstGeom>
        </p:spPr>
      </p:pic>
      <p:sp>
        <p:nvSpPr>
          <p:cNvPr id="5" name="Rectangle 4"/>
          <p:cNvSpPr/>
          <p:nvPr/>
        </p:nvSpPr>
        <p:spPr>
          <a:xfrm>
            <a:off x="2057230" y="24825"/>
            <a:ext cx="502964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A54C03"/>
                </a:solidFill>
                <a:latin typeface="+mn-lt"/>
              </a:rPr>
              <a:t>INNERVATION OF THE INTESTINE</a:t>
            </a:r>
          </a:p>
        </p:txBody>
      </p:sp>
      <p:sp>
        <p:nvSpPr>
          <p:cNvPr id="12" name="TextBox 11"/>
          <p:cNvSpPr txBox="1"/>
          <p:nvPr/>
        </p:nvSpPr>
        <p:spPr>
          <a:xfrm>
            <a:off x="2819400" y="548045"/>
            <a:ext cx="6096000" cy="1384995"/>
          </a:xfrm>
          <a:prstGeom prst="rect">
            <a:avLst/>
          </a:prstGeom>
          <a:noFill/>
        </p:spPr>
        <p:txBody>
          <a:bodyPr wrap="square" rtlCol="0">
            <a:spAutoFit/>
          </a:bodyPr>
          <a:lstStyle/>
          <a:p>
            <a:r>
              <a:rPr lang="en-US" sz="1200" b="1" dirty="0">
                <a:solidFill>
                  <a:srgbClr val="DEA810"/>
                </a:solidFill>
              </a:rPr>
              <a:t>Although these nerves can be found everywhere in the wall of the gastrointestinal system, the named structures are:</a:t>
            </a:r>
          </a:p>
          <a:p>
            <a:endParaRPr lang="en-US" sz="1200" b="1" dirty="0">
              <a:solidFill>
                <a:srgbClr val="DEA810"/>
              </a:solidFill>
            </a:endParaRPr>
          </a:p>
          <a:p>
            <a:r>
              <a:rPr lang="en-US" sz="1200" b="1" dirty="0">
                <a:solidFill>
                  <a:srgbClr val="DEA810"/>
                </a:solidFill>
              </a:rPr>
              <a:t>--the </a:t>
            </a:r>
            <a:r>
              <a:rPr lang="en-US" sz="1200" b="1" dirty="0" err="1">
                <a:solidFill>
                  <a:srgbClr val="A54C03"/>
                </a:solidFill>
              </a:rPr>
              <a:t>myenteric</a:t>
            </a:r>
            <a:r>
              <a:rPr lang="en-US" sz="1200" b="1" dirty="0">
                <a:solidFill>
                  <a:srgbClr val="A54C03"/>
                </a:solidFill>
              </a:rPr>
              <a:t> plexus (aka </a:t>
            </a:r>
            <a:r>
              <a:rPr lang="en-US" sz="1200" b="1" dirty="0" err="1">
                <a:solidFill>
                  <a:srgbClr val="A54C03"/>
                </a:solidFill>
              </a:rPr>
              <a:t>Auerbach’s</a:t>
            </a:r>
            <a:r>
              <a:rPr lang="en-US" sz="1200" b="1" dirty="0">
                <a:solidFill>
                  <a:srgbClr val="A54C03"/>
                </a:solidFill>
              </a:rPr>
              <a:t> plexus</a:t>
            </a:r>
            <a:r>
              <a:rPr lang="en-US" sz="1200" b="1" dirty="0">
                <a:solidFill>
                  <a:srgbClr val="DEA810"/>
                </a:solidFill>
              </a:rPr>
              <a:t>, black arrows</a:t>
            </a:r>
            <a:r>
              <a:rPr lang="en-US" sz="1200" b="1" dirty="0">
                <a:solidFill>
                  <a:srgbClr val="A54C03"/>
                </a:solidFill>
              </a:rPr>
              <a:t>) </a:t>
            </a:r>
            <a:r>
              <a:rPr lang="en-US" sz="1200" b="1" dirty="0">
                <a:solidFill>
                  <a:srgbClr val="DEA810"/>
                </a:solidFill>
              </a:rPr>
              <a:t>is located between the inner circular and outer longitudinal layers of the </a:t>
            </a:r>
            <a:r>
              <a:rPr lang="en-US" sz="1200" b="1" dirty="0" err="1">
                <a:solidFill>
                  <a:srgbClr val="DEA810"/>
                </a:solidFill>
              </a:rPr>
              <a:t>muscularis</a:t>
            </a:r>
            <a:r>
              <a:rPr lang="en-US" sz="1200" b="1" dirty="0">
                <a:solidFill>
                  <a:srgbClr val="DEA810"/>
                </a:solidFill>
              </a:rPr>
              <a:t> </a:t>
            </a:r>
            <a:r>
              <a:rPr lang="en-US" sz="1200" b="1" dirty="0" err="1">
                <a:solidFill>
                  <a:srgbClr val="DEA810"/>
                </a:solidFill>
              </a:rPr>
              <a:t>externa</a:t>
            </a:r>
            <a:endParaRPr lang="en-US" sz="1200" b="1" dirty="0">
              <a:solidFill>
                <a:srgbClr val="DEA810"/>
              </a:solidFill>
            </a:endParaRPr>
          </a:p>
          <a:p>
            <a:r>
              <a:rPr lang="en-US" sz="1200" b="1" dirty="0">
                <a:solidFill>
                  <a:srgbClr val="DEA810"/>
                </a:solidFill>
              </a:rPr>
              <a:t>--the </a:t>
            </a:r>
            <a:r>
              <a:rPr lang="en-US" sz="1200" b="1" dirty="0" err="1">
                <a:solidFill>
                  <a:srgbClr val="A54C03"/>
                </a:solidFill>
              </a:rPr>
              <a:t>submucosal</a:t>
            </a:r>
            <a:r>
              <a:rPr lang="en-US" sz="1200" b="1" dirty="0">
                <a:solidFill>
                  <a:srgbClr val="A54C03"/>
                </a:solidFill>
              </a:rPr>
              <a:t> plexus (aka Meissner’s plexus) </a:t>
            </a:r>
            <a:r>
              <a:rPr lang="en-US" sz="1200" b="1" dirty="0">
                <a:solidFill>
                  <a:srgbClr val="DEA810"/>
                </a:solidFill>
              </a:rPr>
              <a:t>is located in the </a:t>
            </a:r>
            <a:r>
              <a:rPr lang="en-US" sz="1200" b="1" dirty="0" err="1">
                <a:solidFill>
                  <a:srgbClr val="DEA810"/>
                </a:solidFill>
              </a:rPr>
              <a:t>submucosal</a:t>
            </a:r>
            <a:r>
              <a:rPr lang="en-US" sz="1200" b="1" dirty="0">
                <a:solidFill>
                  <a:srgbClr val="DEA810"/>
                </a:solidFill>
              </a:rPr>
              <a:t> layer</a:t>
            </a:r>
            <a:endParaRPr lang="en-US" sz="1400" b="1" dirty="0">
              <a:solidFill>
                <a:srgbClr val="DEA810"/>
              </a:solidFill>
            </a:endParaRPr>
          </a:p>
        </p:txBody>
      </p:sp>
      <p:sp>
        <p:nvSpPr>
          <p:cNvPr id="8" name="TextBox 4"/>
          <p:cNvSpPr txBox="1">
            <a:spLocks noChangeArrowheads="1"/>
          </p:cNvSpPr>
          <p:nvPr/>
        </p:nvSpPr>
        <p:spPr bwMode="auto">
          <a:xfrm>
            <a:off x="3757385" y="1804005"/>
            <a:ext cx="5234215" cy="738664"/>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Here, the </a:t>
            </a:r>
            <a:r>
              <a:rPr lang="en-US" sz="1400" b="1" dirty="0" err="1">
                <a:solidFill>
                  <a:schemeClr val="accent3">
                    <a:lumMod val="75000"/>
                  </a:schemeClr>
                </a:solidFill>
                <a:latin typeface="Tempus Sans ITC" pitchFamily="82" charset="0"/>
                <a:cs typeface="Times New Roman" pitchFamily="18" charset="0"/>
              </a:rPr>
              <a:t>submucosal</a:t>
            </a:r>
            <a:r>
              <a:rPr lang="en-US" sz="1400" b="1" dirty="0">
                <a:solidFill>
                  <a:schemeClr val="accent3">
                    <a:lumMod val="75000"/>
                  </a:schemeClr>
                </a:solidFill>
                <a:latin typeface="Tempus Sans ITC" pitchFamily="82" charset="0"/>
                <a:cs typeface="Times New Roman" pitchFamily="18" charset="0"/>
              </a:rPr>
              <a:t> plexus </a:t>
            </a:r>
            <a:r>
              <a:rPr lang="en-US" sz="1400" b="1" dirty="0">
                <a:solidFill>
                  <a:schemeClr val="accent3">
                    <a:lumMod val="50000"/>
                  </a:schemeClr>
                </a:solidFill>
                <a:latin typeface="Tempus Sans ITC" pitchFamily="82" charset="0"/>
                <a:cs typeface="Times New Roman" pitchFamily="18" charset="0"/>
              </a:rPr>
              <a:t>is outlined in yellow. 3 or 4 basophilic neuronal cell bodies are near the center (dotted yellow outline).  Note the position of this ganglion within the </a:t>
            </a:r>
            <a:r>
              <a:rPr lang="en-US" sz="1400" b="1" dirty="0" err="1">
                <a:solidFill>
                  <a:schemeClr val="accent3">
                    <a:lumMod val="50000"/>
                  </a:schemeClr>
                </a:solidFill>
                <a:latin typeface="Tempus Sans ITC" pitchFamily="82" charset="0"/>
                <a:cs typeface="Times New Roman" pitchFamily="18" charset="0"/>
              </a:rPr>
              <a:t>submucosa</a:t>
            </a:r>
            <a:r>
              <a:rPr lang="en-US" sz="1400" b="1" dirty="0">
                <a:solidFill>
                  <a:schemeClr val="accent3">
                    <a:lumMod val="50000"/>
                  </a:schemeClr>
                </a:solidFill>
                <a:latin typeface="Tempus Sans ITC" pitchFamily="82" charset="0"/>
                <a:cs typeface="Times New Roman" pitchFamily="18" charset="0"/>
              </a:rPr>
              <a:t>.</a:t>
            </a:r>
            <a:endParaRPr lang="en-US" sz="1100" dirty="0">
              <a:solidFill>
                <a:srgbClr val="602E04"/>
              </a:solidFill>
              <a:latin typeface="Tempus Sans ITC" pitchFamily="82" charset="0"/>
            </a:endParaRPr>
          </a:p>
        </p:txBody>
      </p:sp>
      <p:sp>
        <p:nvSpPr>
          <p:cNvPr id="10" name="Rectangle 9"/>
          <p:cNvSpPr/>
          <p:nvPr/>
        </p:nvSpPr>
        <p:spPr>
          <a:xfrm>
            <a:off x="1697143" y="2235347"/>
            <a:ext cx="112669" cy="10522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flipV="1">
            <a:off x="1790700" y="2235201"/>
            <a:ext cx="1890485" cy="3526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714501" y="2349500"/>
            <a:ext cx="660400" cy="4432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5537200" y="3962400"/>
            <a:ext cx="1155700" cy="2057400"/>
          </a:xfrm>
          <a:custGeom>
            <a:avLst/>
            <a:gdLst>
              <a:gd name="connsiteX0" fmla="*/ 901700 w 1155700"/>
              <a:gd name="connsiteY0" fmla="*/ 1397000 h 2209800"/>
              <a:gd name="connsiteX1" fmla="*/ 914400 w 1155700"/>
              <a:gd name="connsiteY1" fmla="*/ 1320800 h 2209800"/>
              <a:gd name="connsiteX2" fmla="*/ 939800 w 1155700"/>
              <a:gd name="connsiteY2" fmla="*/ 1244600 h 2209800"/>
              <a:gd name="connsiteX3" fmla="*/ 952500 w 1155700"/>
              <a:gd name="connsiteY3" fmla="*/ 1206500 h 2209800"/>
              <a:gd name="connsiteX4" fmla="*/ 965200 w 1155700"/>
              <a:gd name="connsiteY4" fmla="*/ 1155700 h 2209800"/>
              <a:gd name="connsiteX5" fmla="*/ 990600 w 1155700"/>
              <a:gd name="connsiteY5" fmla="*/ 1117600 h 2209800"/>
              <a:gd name="connsiteX6" fmla="*/ 1016000 w 1155700"/>
              <a:gd name="connsiteY6" fmla="*/ 1041400 h 2209800"/>
              <a:gd name="connsiteX7" fmla="*/ 1054100 w 1155700"/>
              <a:gd name="connsiteY7" fmla="*/ 965200 h 2209800"/>
              <a:gd name="connsiteX8" fmla="*/ 1079500 w 1155700"/>
              <a:gd name="connsiteY8" fmla="*/ 927100 h 2209800"/>
              <a:gd name="connsiteX9" fmla="*/ 1104900 w 1155700"/>
              <a:gd name="connsiteY9" fmla="*/ 838200 h 2209800"/>
              <a:gd name="connsiteX10" fmla="*/ 1117600 w 1155700"/>
              <a:gd name="connsiteY10" fmla="*/ 800100 h 2209800"/>
              <a:gd name="connsiteX11" fmla="*/ 1130300 w 1155700"/>
              <a:gd name="connsiteY11" fmla="*/ 673100 h 2209800"/>
              <a:gd name="connsiteX12" fmla="*/ 1143000 w 1155700"/>
              <a:gd name="connsiteY12" fmla="*/ 609600 h 2209800"/>
              <a:gd name="connsiteX13" fmla="*/ 1155700 w 1155700"/>
              <a:gd name="connsiteY13" fmla="*/ 419100 h 2209800"/>
              <a:gd name="connsiteX14" fmla="*/ 1143000 w 1155700"/>
              <a:gd name="connsiteY14" fmla="*/ 88900 h 2209800"/>
              <a:gd name="connsiteX15" fmla="*/ 1130300 w 1155700"/>
              <a:gd name="connsiteY15" fmla="*/ 50800 h 2209800"/>
              <a:gd name="connsiteX16" fmla="*/ 1054100 w 1155700"/>
              <a:gd name="connsiteY16" fmla="*/ 25400 h 2209800"/>
              <a:gd name="connsiteX17" fmla="*/ 1016000 w 1155700"/>
              <a:gd name="connsiteY17" fmla="*/ 12700 h 2209800"/>
              <a:gd name="connsiteX18" fmla="*/ 977900 w 1155700"/>
              <a:gd name="connsiteY18" fmla="*/ 0 h 2209800"/>
              <a:gd name="connsiteX19" fmla="*/ 850900 w 1155700"/>
              <a:gd name="connsiteY19" fmla="*/ 12700 h 2209800"/>
              <a:gd name="connsiteX20" fmla="*/ 800100 w 1155700"/>
              <a:gd name="connsiteY20" fmla="*/ 25400 h 2209800"/>
              <a:gd name="connsiteX21" fmla="*/ 736600 w 1155700"/>
              <a:gd name="connsiteY21" fmla="*/ 38100 h 2209800"/>
              <a:gd name="connsiteX22" fmla="*/ 660400 w 1155700"/>
              <a:gd name="connsiteY22" fmla="*/ 88900 h 2209800"/>
              <a:gd name="connsiteX23" fmla="*/ 609600 w 1155700"/>
              <a:gd name="connsiteY23" fmla="*/ 165100 h 2209800"/>
              <a:gd name="connsiteX24" fmla="*/ 546100 w 1155700"/>
              <a:gd name="connsiteY24" fmla="*/ 241300 h 2209800"/>
              <a:gd name="connsiteX25" fmla="*/ 469900 w 1155700"/>
              <a:gd name="connsiteY25" fmla="*/ 368300 h 2209800"/>
              <a:gd name="connsiteX26" fmla="*/ 444500 w 1155700"/>
              <a:gd name="connsiteY26" fmla="*/ 444500 h 2209800"/>
              <a:gd name="connsiteX27" fmla="*/ 431800 w 1155700"/>
              <a:gd name="connsiteY27" fmla="*/ 495300 h 2209800"/>
              <a:gd name="connsiteX28" fmla="*/ 406400 w 1155700"/>
              <a:gd name="connsiteY28" fmla="*/ 533400 h 2209800"/>
              <a:gd name="connsiteX29" fmla="*/ 381000 w 1155700"/>
              <a:gd name="connsiteY29" fmla="*/ 609600 h 2209800"/>
              <a:gd name="connsiteX30" fmla="*/ 355600 w 1155700"/>
              <a:gd name="connsiteY30" fmla="*/ 660400 h 2209800"/>
              <a:gd name="connsiteX31" fmla="*/ 330200 w 1155700"/>
              <a:gd name="connsiteY31" fmla="*/ 736600 h 2209800"/>
              <a:gd name="connsiteX32" fmla="*/ 292100 w 1155700"/>
              <a:gd name="connsiteY32" fmla="*/ 812800 h 2209800"/>
              <a:gd name="connsiteX33" fmla="*/ 266700 w 1155700"/>
              <a:gd name="connsiteY33" fmla="*/ 850900 h 2209800"/>
              <a:gd name="connsiteX34" fmla="*/ 241300 w 1155700"/>
              <a:gd name="connsiteY34" fmla="*/ 927100 h 2209800"/>
              <a:gd name="connsiteX35" fmla="*/ 190500 w 1155700"/>
              <a:gd name="connsiteY35" fmla="*/ 1003300 h 2209800"/>
              <a:gd name="connsiteX36" fmla="*/ 165100 w 1155700"/>
              <a:gd name="connsiteY36" fmla="*/ 1079500 h 2209800"/>
              <a:gd name="connsiteX37" fmla="*/ 152400 w 1155700"/>
              <a:gd name="connsiteY37" fmla="*/ 1117600 h 2209800"/>
              <a:gd name="connsiteX38" fmla="*/ 139700 w 1155700"/>
              <a:gd name="connsiteY38" fmla="*/ 1168400 h 2209800"/>
              <a:gd name="connsiteX39" fmla="*/ 114300 w 1155700"/>
              <a:gd name="connsiteY39" fmla="*/ 1219200 h 2209800"/>
              <a:gd name="connsiteX40" fmla="*/ 63500 w 1155700"/>
              <a:gd name="connsiteY40" fmla="*/ 1333500 h 2209800"/>
              <a:gd name="connsiteX41" fmla="*/ 50800 w 1155700"/>
              <a:gd name="connsiteY41" fmla="*/ 1384300 h 2209800"/>
              <a:gd name="connsiteX42" fmla="*/ 25400 w 1155700"/>
              <a:gd name="connsiteY42" fmla="*/ 1460500 h 2209800"/>
              <a:gd name="connsiteX43" fmla="*/ 12700 w 1155700"/>
              <a:gd name="connsiteY43" fmla="*/ 1498600 h 2209800"/>
              <a:gd name="connsiteX44" fmla="*/ 0 w 1155700"/>
              <a:gd name="connsiteY44" fmla="*/ 1574800 h 2209800"/>
              <a:gd name="connsiteX45" fmla="*/ 12700 w 1155700"/>
              <a:gd name="connsiteY45" fmla="*/ 1816100 h 2209800"/>
              <a:gd name="connsiteX46" fmla="*/ 38100 w 1155700"/>
              <a:gd name="connsiteY46" fmla="*/ 1892300 h 2209800"/>
              <a:gd name="connsiteX47" fmla="*/ 101600 w 1155700"/>
              <a:gd name="connsiteY47" fmla="*/ 2032000 h 2209800"/>
              <a:gd name="connsiteX48" fmla="*/ 152400 w 1155700"/>
              <a:gd name="connsiteY48" fmla="*/ 2108200 h 2209800"/>
              <a:gd name="connsiteX49" fmla="*/ 190500 w 1155700"/>
              <a:gd name="connsiteY49" fmla="*/ 2133600 h 2209800"/>
              <a:gd name="connsiteX50" fmla="*/ 292100 w 1155700"/>
              <a:gd name="connsiteY50" fmla="*/ 2197100 h 2209800"/>
              <a:gd name="connsiteX51" fmla="*/ 330200 w 1155700"/>
              <a:gd name="connsiteY51" fmla="*/ 2209800 h 2209800"/>
              <a:gd name="connsiteX52" fmla="*/ 520700 w 1155700"/>
              <a:gd name="connsiteY52" fmla="*/ 2184400 h 2209800"/>
              <a:gd name="connsiteX53" fmla="*/ 558800 w 1155700"/>
              <a:gd name="connsiteY53" fmla="*/ 2159000 h 2209800"/>
              <a:gd name="connsiteX54" fmla="*/ 584200 w 1155700"/>
              <a:gd name="connsiteY54" fmla="*/ 2120900 h 2209800"/>
              <a:gd name="connsiteX55" fmla="*/ 622300 w 1155700"/>
              <a:gd name="connsiteY55" fmla="*/ 2070100 h 2209800"/>
              <a:gd name="connsiteX56" fmla="*/ 635000 w 1155700"/>
              <a:gd name="connsiteY56" fmla="*/ 2032000 h 2209800"/>
              <a:gd name="connsiteX57" fmla="*/ 698500 w 1155700"/>
              <a:gd name="connsiteY57" fmla="*/ 1955800 h 2209800"/>
              <a:gd name="connsiteX58" fmla="*/ 723900 w 1155700"/>
              <a:gd name="connsiteY58" fmla="*/ 1879600 h 2209800"/>
              <a:gd name="connsiteX59" fmla="*/ 736600 w 1155700"/>
              <a:gd name="connsiteY59" fmla="*/ 1841500 h 2209800"/>
              <a:gd name="connsiteX60" fmla="*/ 774700 w 1155700"/>
              <a:gd name="connsiteY60" fmla="*/ 1676400 h 2209800"/>
              <a:gd name="connsiteX61" fmla="*/ 787400 w 1155700"/>
              <a:gd name="connsiteY61" fmla="*/ 1600200 h 2209800"/>
              <a:gd name="connsiteX62" fmla="*/ 812800 w 1155700"/>
              <a:gd name="connsiteY62" fmla="*/ 1511300 h 2209800"/>
              <a:gd name="connsiteX63" fmla="*/ 850900 w 1155700"/>
              <a:gd name="connsiteY63" fmla="*/ 1397000 h 2209800"/>
              <a:gd name="connsiteX64" fmla="*/ 863600 w 1155700"/>
              <a:gd name="connsiteY64" fmla="*/ 1320800 h 2209800"/>
              <a:gd name="connsiteX65" fmla="*/ 901700 w 1155700"/>
              <a:gd name="connsiteY65" fmla="*/ 1231900 h 2209800"/>
              <a:gd name="connsiteX66" fmla="*/ 952500 w 1155700"/>
              <a:gd name="connsiteY66" fmla="*/ 1155700 h 2209800"/>
              <a:gd name="connsiteX67" fmla="*/ 990600 w 1155700"/>
              <a:gd name="connsiteY67" fmla="*/ 11049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55700" h="2209800">
                <a:moveTo>
                  <a:pt x="901700" y="1397000"/>
                </a:moveTo>
                <a:cubicBezTo>
                  <a:pt x="905933" y="1371600"/>
                  <a:pt x="908155" y="1345782"/>
                  <a:pt x="914400" y="1320800"/>
                </a:cubicBezTo>
                <a:cubicBezTo>
                  <a:pt x="920894" y="1294825"/>
                  <a:pt x="931333" y="1270000"/>
                  <a:pt x="939800" y="1244600"/>
                </a:cubicBezTo>
                <a:cubicBezTo>
                  <a:pt x="944033" y="1231900"/>
                  <a:pt x="949253" y="1219487"/>
                  <a:pt x="952500" y="1206500"/>
                </a:cubicBezTo>
                <a:cubicBezTo>
                  <a:pt x="956733" y="1189567"/>
                  <a:pt x="958324" y="1171743"/>
                  <a:pt x="965200" y="1155700"/>
                </a:cubicBezTo>
                <a:cubicBezTo>
                  <a:pt x="971213" y="1141671"/>
                  <a:pt x="984401" y="1131548"/>
                  <a:pt x="990600" y="1117600"/>
                </a:cubicBezTo>
                <a:cubicBezTo>
                  <a:pt x="1001474" y="1093134"/>
                  <a:pt x="1001148" y="1063677"/>
                  <a:pt x="1016000" y="1041400"/>
                </a:cubicBezTo>
                <a:cubicBezTo>
                  <a:pt x="1088793" y="932211"/>
                  <a:pt x="1001520" y="1070360"/>
                  <a:pt x="1054100" y="965200"/>
                </a:cubicBezTo>
                <a:cubicBezTo>
                  <a:pt x="1060926" y="951548"/>
                  <a:pt x="1072674" y="940752"/>
                  <a:pt x="1079500" y="927100"/>
                </a:cubicBezTo>
                <a:cubicBezTo>
                  <a:pt x="1089650" y="906800"/>
                  <a:pt x="1099475" y="857189"/>
                  <a:pt x="1104900" y="838200"/>
                </a:cubicBezTo>
                <a:cubicBezTo>
                  <a:pt x="1108578" y="825328"/>
                  <a:pt x="1113367" y="812800"/>
                  <a:pt x="1117600" y="800100"/>
                </a:cubicBezTo>
                <a:cubicBezTo>
                  <a:pt x="1121833" y="757767"/>
                  <a:pt x="1124677" y="715271"/>
                  <a:pt x="1130300" y="673100"/>
                </a:cubicBezTo>
                <a:cubicBezTo>
                  <a:pt x="1133153" y="651704"/>
                  <a:pt x="1140852" y="631079"/>
                  <a:pt x="1143000" y="609600"/>
                </a:cubicBezTo>
                <a:cubicBezTo>
                  <a:pt x="1149333" y="546275"/>
                  <a:pt x="1151467" y="482600"/>
                  <a:pt x="1155700" y="419100"/>
                </a:cubicBezTo>
                <a:cubicBezTo>
                  <a:pt x="1151467" y="309033"/>
                  <a:pt x="1150578" y="198787"/>
                  <a:pt x="1143000" y="88900"/>
                </a:cubicBezTo>
                <a:cubicBezTo>
                  <a:pt x="1142079" y="75545"/>
                  <a:pt x="1141193" y="58581"/>
                  <a:pt x="1130300" y="50800"/>
                </a:cubicBezTo>
                <a:cubicBezTo>
                  <a:pt x="1108513" y="35238"/>
                  <a:pt x="1079500" y="33867"/>
                  <a:pt x="1054100" y="25400"/>
                </a:cubicBezTo>
                <a:lnTo>
                  <a:pt x="1016000" y="12700"/>
                </a:lnTo>
                <a:lnTo>
                  <a:pt x="977900" y="0"/>
                </a:lnTo>
                <a:cubicBezTo>
                  <a:pt x="935567" y="4233"/>
                  <a:pt x="893017" y="6683"/>
                  <a:pt x="850900" y="12700"/>
                </a:cubicBezTo>
                <a:cubicBezTo>
                  <a:pt x="833621" y="15168"/>
                  <a:pt x="817139" y="21614"/>
                  <a:pt x="800100" y="25400"/>
                </a:cubicBezTo>
                <a:cubicBezTo>
                  <a:pt x="779028" y="30083"/>
                  <a:pt x="757767" y="33867"/>
                  <a:pt x="736600" y="38100"/>
                </a:cubicBezTo>
                <a:cubicBezTo>
                  <a:pt x="711200" y="55033"/>
                  <a:pt x="670053" y="59940"/>
                  <a:pt x="660400" y="88900"/>
                </a:cubicBezTo>
                <a:cubicBezTo>
                  <a:pt x="633157" y="170629"/>
                  <a:pt x="669058" y="81859"/>
                  <a:pt x="609600" y="165100"/>
                </a:cubicBezTo>
                <a:cubicBezTo>
                  <a:pt x="551007" y="247130"/>
                  <a:pt x="621210" y="191227"/>
                  <a:pt x="546100" y="241300"/>
                </a:cubicBezTo>
                <a:cubicBezTo>
                  <a:pt x="516283" y="286025"/>
                  <a:pt x="489426" y="319485"/>
                  <a:pt x="469900" y="368300"/>
                </a:cubicBezTo>
                <a:cubicBezTo>
                  <a:pt x="459956" y="393159"/>
                  <a:pt x="450994" y="418525"/>
                  <a:pt x="444500" y="444500"/>
                </a:cubicBezTo>
                <a:cubicBezTo>
                  <a:pt x="440267" y="461433"/>
                  <a:pt x="438676" y="479257"/>
                  <a:pt x="431800" y="495300"/>
                </a:cubicBezTo>
                <a:cubicBezTo>
                  <a:pt x="425787" y="509329"/>
                  <a:pt x="412599" y="519452"/>
                  <a:pt x="406400" y="533400"/>
                </a:cubicBezTo>
                <a:cubicBezTo>
                  <a:pt x="395526" y="557866"/>
                  <a:pt x="392974" y="585653"/>
                  <a:pt x="381000" y="609600"/>
                </a:cubicBezTo>
                <a:cubicBezTo>
                  <a:pt x="372533" y="626533"/>
                  <a:pt x="362631" y="642822"/>
                  <a:pt x="355600" y="660400"/>
                </a:cubicBezTo>
                <a:cubicBezTo>
                  <a:pt x="345656" y="685259"/>
                  <a:pt x="345052" y="714323"/>
                  <a:pt x="330200" y="736600"/>
                </a:cubicBezTo>
                <a:cubicBezTo>
                  <a:pt x="257407" y="845789"/>
                  <a:pt x="344680" y="707640"/>
                  <a:pt x="292100" y="812800"/>
                </a:cubicBezTo>
                <a:cubicBezTo>
                  <a:pt x="285274" y="826452"/>
                  <a:pt x="272899" y="836952"/>
                  <a:pt x="266700" y="850900"/>
                </a:cubicBezTo>
                <a:cubicBezTo>
                  <a:pt x="255826" y="875366"/>
                  <a:pt x="256152" y="904823"/>
                  <a:pt x="241300" y="927100"/>
                </a:cubicBezTo>
                <a:cubicBezTo>
                  <a:pt x="224367" y="952500"/>
                  <a:pt x="200153" y="974340"/>
                  <a:pt x="190500" y="1003300"/>
                </a:cubicBezTo>
                <a:lnTo>
                  <a:pt x="165100" y="1079500"/>
                </a:lnTo>
                <a:cubicBezTo>
                  <a:pt x="160867" y="1092200"/>
                  <a:pt x="155647" y="1104613"/>
                  <a:pt x="152400" y="1117600"/>
                </a:cubicBezTo>
                <a:cubicBezTo>
                  <a:pt x="148167" y="1134533"/>
                  <a:pt x="145829" y="1152057"/>
                  <a:pt x="139700" y="1168400"/>
                </a:cubicBezTo>
                <a:cubicBezTo>
                  <a:pt x="133053" y="1186127"/>
                  <a:pt x="122234" y="1202010"/>
                  <a:pt x="114300" y="1219200"/>
                </a:cubicBezTo>
                <a:cubicBezTo>
                  <a:pt x="96828" y="1257056"/>
                  <a:pt x="78467" y="1294586"/>
                  <a:pt x="63500" y="1333500"/>
                </a:cubicBezTo>
                <a:cubicBezTo>
                  <a:pt x="57234" y="1349791"/>
                  <a:pt x="55816" y="1367582"/>
                  <a:pt x="50800" y="1384300"/>
                </a:cubicBezTo>
                <a:cubicBezTo>
                  <a:pt x="43107" y="1409945"/>
                  <a:pt x="33867" y="1435100"/>
                  <a:pt x="25400" y="1460500"/>
                </a:cubicBezTo>
                <a:cubicBezTo>
                  <a:pt x="21167" y="1473200"/>
                  <a:pt x="14901" y="1485395"/>
                  <a:pt x="12700" y="1498600"/>
                </a:cubicBezTo>
                <a:lnTo>
                  <a:pt x="0" y="1574800"/>
                </a:lnTo>
                <a:cubicBezTo>
                  <a:pt x="4233" y="1655233"/>
                  <a:pt x="3103" y="1736129"/>
                  <a:pt x="12700" y="1816100"/>
                </a:cubicBezTo>
                <a:cubicBezTo>
                  <a:pt x="15890" y="1842683"/>
                  <a:pt x="29633" y="1866900"/>
                  <a:pt x="38100" y="1892300"/>
                </a:cubicBezTo>
                <a:cubicBezTo>
                  <a:pt x="56081" y="1946244"/>
                  <a:pt x="63742" y="1975213"/>
                  <a:pt x="101600" y="2032000"/>
                </a:cubicBezTo>
                <a:cubicBezTo>
                  <a:pt x="118533" y="2057400"/>
                  <a:pt x="127000" y="2091267"/>
                  <a:pt x="152400" y="2108200"/>
                </a:cubicBezTo>
                <a:lnTo>
                  <a:pt x="190500" y="2133600"/>
                </a:lnTo>
                <a:cubicBezTo>
                  <a:pt x="230752" y="2193977"/>
                  <a:pt x="201420" y="2166873"/>
                  <a:pt x="292100" y="2197100"/>
                </a:cubicBezTo>
                <a:lnTo>
                  <a:pt x="330200" y="2209800"/>
                </a:lnTo>
                <a:cubicBezTo>
                  <a:pt x="351047" y="2207905"/>
                  <a:pt x="475393" y="2203817"/>
                  <a:pt x="520700" y="2184400"/>
                </a:cubicBezTo>
                <a:cubicBezTo>
                  <a:pt x="534729" y="2178387"/>
                  <a:pt x="546100" y="2167467"/>
                  <a:pt x="558800" y="2159000"/>
                </a:cubicBezTo>
                <a:cubicBezTo>
                  <a:pt x="567267" y="2146300"/>
                  <a:pt x="575328" y="2133320"/>
                  <a:pt x="584200" y="2120900"/>
                </a:cubicBezTo>
                <a:cubicBezTo>
                  <a:pt x="596503" y="2103676"/>
                  <a:pt x="611798" y="2088478"/>
                  <a:pt x="622300" y="2070100"/>
                </a:cubicBezTo>
                <a:cubicBezTo>
                  <a:pt x="628942" y="2058477"/>
                  <a:pt x="627574" y="2043139"/>
                  <a:pt x="635000" y="2032000"/>
                </a:cubicBezTo>
                <a:cubicBezTo>
                  <a:pt x="674877" y="1972184"/>
                  <a:pt x="670799" y="2018126"/>
                  <a:pt x="698500" y="1955800"/>
                </a:cubicBezTo>
                <a:cubicBezTo>
                  <a:pt x="709374" y="1931334"/>
                  <a:pt x="715433" y="1905000"/>
                  <a:pt x="723900" y="1879600"/>
                </a:cubicBezTo>
                <a:cubicBezTo>
                  <a:pt x="728133" y="1866900"/>
                  <a:pt x="733353" y="1854487"/>
                  <a:pt x="736600" y="1841500"/>
                </a:cubicBezTo>
                <a:cubicBezTo>
                  <a:pt x="756699" y="1761106"/>
                  <a:pt x="761669" y="1748069"/>
                  <a:pt x="774700" y="1676400"/>
                </a:cubicBezTo>
                <a:cubicBezTo>
                  <a:pt x="779306" y="1651065"/>
                  <a:pt x="782350" y="1625450"/>
                  <a:pt x="787400" y="1600200"/>
                </a:cubicBezTo>
                <a:cubicBezTo>
                  <a:pt x="811155" y="1481423"/>
                  <a:pt x="788591" y="1608134"/>
                  <a:pt x="812800" y="1511300"/>
                </a:cubicBezTo>
                <a:cubicBezTo>
                  <a:pt x="837419" y="1412823"/>
                  <a:pt x="808649" y="1481502"/>
                  <a:pt x="850900" y="1397000"/>
                </a:cubicBezTo>
                <a:cubicBezTo>
                  <a:pt x="855133" y="1371600"/>
                  <a:pt x="858014" y="1345937"/>
                  <a:pt x="863600" y="1320800"/>
                </a:cubicBezTo>
                <a:cubicBezTo>
                  <a:pt x="869783" y="1292978"/>
                  <a:pt x="887997" y="1254739"/>
                  <a:pt x="901700" y="1231900"/>
                </a:cubicBezTo>
                <a:cubicBezTo>
                  <a:pt x="917406" y="1205723"/>
                  <a:pt x="930914" y="1177286"/>
                  <a:pt x="952500" y="1155700"/>
                </a:cubicBezTo>
                <a:cubicBezTo>
                  <a:pt x="993593" y="1114607"/>
                  <a:pt x="990600" y="1135561"/>
                  <a:pt x="990600" y="1104900"/>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391400" y="4058928"/>
            <a:ext cx="1215712" cy="646331"/>
          </a:xfrm>
          <a:prstGeom prst="rect">
            <a:avLst/>
          </a:prstGeom>
          <a:solidFill>
            <a:srgbClr val="FFFFFF">
              <a:alpha val="50196"/>
            </a:srgbClr>
          </a:solidFill>
        </p:spPr>
        <p:txBody>
          <a:bodyPr wrap="square" rtlCol="0">
            <a:spAutoFit/>
          </a:bodyPr>
          <a:lstStyle/>
          <a:p>
            <a:r>
              <a:rPr lang="en-US" sz="1200" b="1" dirty="0" err="1">
                <a:solidFill>
                  <a:srgbClr val="002060"/>
                </a:solidFill>
              </a:rPr>
              <a:t>Muscularis</a:t>
            </a:r>
            <a:r>
              <a:rPr lang="en-US" sz="1200" b="1" dirty="0">
                <a:solidFill>
                  <a:srgbClr val="002060"/>
                </a:solidFill>
              </a:rPr>
              <a:t> </a:t>
            </a:r>
            <a:r>
              <a:rPr lang="en-US" sz="1200" b="1" dirty="0" err="1">
                <a:solidFill>
                  <a:srgbClr val="002060"/>
                </a:solidFill>
              </a:rPr>
              <a:t>externa</a:t>
            </a:r>
            <a:r>
              <a:rPr lang="en-US" sz="1200" b="1" dirty="0">
                <a:solidFill>
                  <a:srgbClr val="002060"/>
                </a:solidFill>
              </a:rPr>
              <a:t> inner circular layer</a:t>
            </a:r>
          </a:p>
        </p:txBody>
      </p:sp>
      <p:sp>
        <p:nvSpPr>
          <p:cNvPr id="16" name="TextBox 15"/>
          <p:cNvSpPr txBox="1"/>
          <p:nvPr/>
        </p:nvSpPr>
        <p:spPr>
          <a:xfrm>
            <a:off x="4321488" y="3919319"/>
            <a:ext cx="1215712" cy="276999"/>
          </a:xfrm>
          <a:prstGeom prst="rect">
            <a:avLst/>
          </a:prstGeom>
          <a:solidFill>
            <a:srgbClr val="FFFFFF">
              <a:alpha val="50196"/>
            </a:srgbClr>
          </a:solidFill>
        </p:spPr>
        <p:txBody>
          <a:bodyPr wrap="square" rtlCol="0">
            <a:spAutoFit/>
          </a:bodyPr>
          <a:lstStyle/>
          <a:p>
            <a:r>
              <a:rPr lang="en-US" sz="1200" b="1" dirty="0" err="1">
                <a:solidFill>
                  <a:srgbClr val="002060"/>
                </a:solidFill>
              </a:rPr>
              <a:t>submucosa</a:t>
            </a:r>
            <a:endParaRPr lang="en-US" sz="1200" b="1" dirty="0">
              <a:solidFill>
                <a:srgbClr val="002060"/>
              </a:solidFill>
            </a:endParaRPr>
          </a:p>
        </p:txBody>
      </p:sp>
      <p:sp>
        <p:nvSpPr>
          <p:cNvPr id="18" name="TextBox 17"/>
          <p:cNvSpPr txBox="1"/>
          <p:nvPr/>
        </p:nvSpPr>
        <p:spPr>
          <a:xfrm>
            <a:off x="2463668" y="3149601"/>
            <a:ext cx="836456" cy="276999"/>
          </a:xfrm>
          <a:prstGeom prst="rect">
            <a:avLst/>
          </a:prstGeom>
          <a:solidFill>
            <a:srgbClr val="FFFFFF">
              <a:alpha val="50196"/>
            </a:srgbClr>
          </a:solidFill>
        </p:spPr>
        <p:txBody>
          <a:bodyPr wrap="square" rtlCol="0">
            <a:spAutoFit/>
          </a:bodyPr>
          <a:lstStyle/>
          <a:p>
            <a:r>
              <a:rPr lang="en-US" sz="1200" b="1" dirty="0">
                <a:solidFill>
                  <a:srgbClr val="002060"/>
                </a:solidFill>
              </a:rPr>
              <a:t>mucosa</a:t>
            </a:r>
          </a:p>
        </p:txBody>
      </p:sp>
      <p:sp>
        <p:nvSpPr>
          <p:cNvPr id="3" name="Freeform 2"/>
          <p:cNvSpPr/>
          <p:nvPr/>
        </p:nvSpPr>
        <p:spPr>
          <a:xfrm>
            <a:off x="5754029" y="4802459"/>
            <a:ext cx="598449" cy="397726"/>
          </a:xfrm>
          <a:custGeom>
            <a:avLst/>
            <a:gdLst>
              <a:gd name="connsiteX0" fmla="*/ 479503 w 598449"/>
              <a:gd name="connsiteY0" fmla="*/ 48321 h 397726"/>
              <a:gd name="connsiteX1" fmla="*/ 449766 w 598449"/>
              <a:gd name="connsiteY1" fmla="*/ 22302 h 397726"/>
              <a:gd name="connsiteX2" fmla="*/ 442332 w 598449"/>
              <a:gd name="connsiteY2" fmla="*/ 11151 h 397726"/>
              <a:gd name="connsiteX3" fmla="*/ 431181 w 598449"/>
              <a:gd name="connsiteY3" fmla="*/ 7434 h 397726"/>
              <a:gd name="connsiteX4" fmla="*/ 420030 w 598449"/>
              <a:gd name="connsiteY4" fmla="*/ 0 h 397726"/>
              <a:gd name="connsiteX5" fmla="*/ 375425 w 598449"/>
              <a:gd name="connsiteY5" fmla="*/ 7434 h 397726"/>
              <a:gd name="connsiteX6" fmla="*/ 364273 w 598449"/>
              <a:gd name="connsiteY6" fmla="*/ 14868 h 397726"/>
              <a:gd name="connsiteX7" fmla="*/ 338254 w 598449"/>
              <a:gd name="connsiteY7" fmla="*/ 40887 h 397726"/>
              <a:gd name="connsiteX8" fmla="*/ 319669 w 598449"/>
              <a:gd name="connsiteY8" fmla="*/ 59473 h 397726"/>
              <a:gd name="connsiteX9" fmla="*/ 312234 w 598449"/>
              <a:gd name="connsiteY9" fmla="*/ 66907 h 397726"/>
              <a:gd name="connsiteX10" fmla="*/ 289932 w 598449"/>
              <a:gd name="connsiteY10" fmla="*/ 81775 h 397726"/>
              <a:gd name="connsiteX11" fmla="*/ 260195 w 598449"/>
              <a:gd name="connsiteY11" fmla="*/ 104078 h 397726"/>
              <a:gd name="connsiteX12" fmla="*/ 252761 w 598449"/>
              <a:gd name="connsiteY12" fmla="*/ 96643 h 397726"/>
              <a:gd name="connsiteX13" fmla="*/ 245327 w 598449"/>
              <a:gd name="connsiteY13" fmla="*/ 52039 h 397726"/>
              <a:gd name="connsiteX14" fmla="*/ 226742 w 598449"/>
              <a:gd name="connsiteY14" fmla="*/ 37170 h 397726"/>
              <a:gd name="connsiteX15" fmla="*/ 215591 w 598449"/>
              <a:gd name="connsiteY15" fmla="*/ 29736 h 397726"/>
              <a:gd name="connsiteX16" fmla="*/ 193288 w 598449"/>
              <a:gd name="connsiteY16" fmla="*/ 33453 h 397726"/>
              <a:gd name="connsiteX17" fmla="*/ 163551 w 598449"/>
              <a:gd name="connsiteY17" fmla="*/ 37170 h 397726"/>
              <a:gd name="connsiteX18" fmla="*/ 141249 w 598449"/>
              <a:gd name="connsiteY18" fmla="*/ 44604 h 397726"/>
              <a:gd name="connsiteX19" fmla="*/ 130098 w 598449"/>
              <a:gd name="connsiteY19" fmla="*/ 52039 h 397726"/>
              <a:gd name="connsiteX20" fmla="*/ 118947 w 598449"/>
              <a:gd name="connsiteY20" fmla="*/ 55756 h 397726"/>
              <a:gd name="connsiteX21" fmla="*/ 111512 w 598449"/>
              <a:gd name="connsiteY21" fmla="*/ 63190 h 397726"/>
              <a:gd name="connsiteX22" fmla="*/ 89210 w 598449"/>
              <a:gd name="connsiteY22" fmla="*/ 78058 h 397726"/>
              <a:gd name="connsiteX23" fmla="*/ 81776 w 598449"/>
              <a:gd name="connsiteY23" fmla="*/ 89209 h 397726"/>
              <a:gd name="connsiteX24" fmla="*/ 70625 w 598449"/>
              <a:gd name="connsiteY24" fmla="*/ 96643 h 397726"/>
              <a:gd name="connsiteX25" fmla="*/ 63191 w 598449"/>
              <a:gd name="connsiteY25" fmla="*/ 104078 h 397726"/>
              <a:gd name="connsiteX26" fmla="*/ 59473 w 598449"/>
              <a:gd name="connsiteY26" fmla="*/ 115229 h 397726"/>
              <a:gd name="connsiteX27" fmla="*/ 44605 w 598449"/>
              <a:gd name="connsiteY27" fmla="*/ 137531 h 397726"/>
              <a:gd name="connsiteX28" fmla="*/ 37171 w 598449"/>
              <a:gd name="connsiteY28" fmla="*/ 159834 h 397726"/>
              <a:gd name="connsiteX29" fmla="*/ 33454 w 598449"/>
              <a:gd name="connsiteY29" fmla="*/ 174702 h 397726"/>
              <a:gd name="connsiteX30" fmla="*/ 26020 w 598449"/>
              <a:gd name="connsiteY30" fmla="*/ 197004 h 397726"/>
              <a:gd name="connsiteX31" fmla="*/ 14869 w 598449"/>
              <a:gd name="connsiteY31" fmla="*/ 241609 h 397726"/>
              <a:gd name="connsiteX32" fmla="*/ 11151 w 598449"/>
              <a:gd name="connsiteY32" fmla="*/ 252761 h 397726"/>
              <a:gd name="connsiteX33" fmla="*/ 7434 w 598449"/>
              <a:gd name="connsiteY33" fmla="*/ 263912 h 397726"/>
              <a:gd name="connsiteX34" fmla="*/ 0 w 598449"/>
              <a:gd name="connsiteY34" fmla="*/ 275063 h 397726"/>
              <a:gd name="connsiteX35" fmla="*/ 7434 w 598449"/>
              <a:gd name="connsiteY35" fmla="*/ 327102 h 397726"/>
              <a:gd name="connsiteX36" fmla="*/ 26020 w 598449"/>
              <a:gd name="connsiteY36" fmla="*/ 356839 h 397726"/>
              <a:gd name="connsiteX37" fmla="*/ 33454 w 598449"/>
              <a:gd name="connsiteY37" fmla="*/ 367990 h 397726"/>
              <a:gd name="connsiteX38" fmla="*/ 66908 w 598449"/>
              <a:gd name="connsiteY38" fmla="*/ 390292 h 397726"/>
              <a:gd name="connsiteX39" fmla="*/ 78059 w 598449"/>
              <a:gd name="connsiteY39" fmla="*/ 397726 h 397726"/>
              <a:gd name="connsiteX40" fmla="*/ 96644 w 598449"/>
              <a:gd name="connsiteY40" fmla="*/ 394009 h 397726"/>
              <a:gd name="connsiteX41" fmla="*/ 115230 w 598449"/>
              <a:gd name="connsiteY41" fmla="*/ 379141 h 397726"/>
              <a:gd name="connsiteX42" fmla="*/ 137532 w 598449"/>
              <a:gd name="connsiteY42" fmla="*/ 364273 h 397726"/>
              <a:gd name="connsiteX43" fmla="*/ 156117 w 598449"/>
              <a:gd name="connsiteY43" fmla="*/ 349404 h 397726"/>
              <a:gd name="connsiteX44" fmla="*/ 170986 w 598449"/>
              <a:gd name="connsiteY44" fmla="*/ 330819 h 397726"/>
              <a:gd name="connsiteX45" fmla="*/ 182137 w 598449"/>
              <a:gd name="connsiteY45" fmla="*/ 308517 h 397726"/>
              <a:gd name="connsiteX46" fmla="*/ 189571 w 598449"/>
              <a:gd name="connsiteY46" fmla="*/ 286214 h 397726"/>
              <a:gd name="connsiteX47" fmla="*/ 197005 w 598449"/>
              <a:gd name="connsiteY47" fmla="*/ 263912 h 397726"/>
              <a:gd name="connsiteX48" fmla="*/ 200722 w 598449"/>
              <a:gd name="connsiteY48" fmla="*/ 252761 h 397726"/>
              <a:gd name="connsiteX49" fmla="*/ 211873 w 598449"/>
              <a:gd name="connsiteY49" fmla="*/ 230458 h 397726"/>
              <a:gd name="connsiteX50" fmla="*/ 234176 w 598449"/>
              <a:gd name="connsiteY50" fmla="*/ 223024 h 397726"/>
              <a:gd name="connsiteX51" fmla="*/ 245327 w 598449"/>
              <a:gd name="connsiteY51" fmla="*/ 215590 h 397726"/>
              <a:gd name="connsiteX52" fmla="*/ 267630 w 598449"/>
              <a:gd name="connsiteY52" fmla="*/ 208156 h 397726"/>
              <a:gd name="connsiteX53" fmla="*/ 308517 w 598449"/>
              <a:gd name="connsiteY53" fmla="*/ 234175 h 397726"/>
              <a:gd name="connsiteX54" fmla="*/ 319669 w 598449"/>
              <a:gd name="connsiteY54" fmla="*/ 245326 h 397726"/>
              <a:gd name="connsiteX55" fmla="*/ 323386 w 598449"/>
              <a:gd name="connsiteY55" fmla="*/ 256478 h 397726"/>
              <a:gd name="connsiteX56" fmla="*/ 349405 w 598449"/>
              <a:gd name="connsiteY56" fmla="*/ 275063 h 397726"/>
              <a:gd name="connsiteX57" fmla="*/ 375425 w 598449"/>
              <a:gd name="connsiteY57" fmla="*/ 293648 h 397726"/>
              <a:gd name="connsiteX58" fmla="*/ 386576 w 598449"/>
              <a:gd name="connsiteY58" fmla="*/ 304800 h 397726"/>
              <a:gd name="connsiteX59" fmla="*/ 397727 w 598449"/>
              <a:gd name="connsiteY59" fmla="*/ 308517 h 397726"/>
              <a:gd name="connsiteX60" fmla="*/ 405161 w 598449"/>
              <a:gd name="connsiteY60" fmla="*/ 323385 h 397726"/>
              <a:gd name="connsiteX61" fmla="*/ 434898 w 598449"/>
              <a:gd name="connsiteY61" fmla="*/ 330819 h 397726"/>
              <a:gd name="connsiteX62" fmla="*/ 457200 w 598449"/>
              <a:gd name="connsiteY62" fmla="*/ 338253 h 397726"/>
              <a:gd name="connsiteX63" fmla="*/ 501805 w 598449"/>
              <a:gd name="connsiteY63" fmla="*/ 330819 h 397726"/>
              <a:gd name="connsiteX64" fmla="*/ 516673 w 598449"/>
              <a:gd name="connsiteY64" fmla="*/ 323385 h 397726"/>
              <a:gd name="connsiteX65" fmla="*/ 538976 w 598449"/>
              <a:gd name="connsiteY65" fmla="*/ 308517 h 397726"/>
              <a:gd name="connsiteX66" fmla="*/ 550127 w 598449"/>
              <a:gd name="connsiteY66" fmla="*/ 304800 h 397726"/>
              <a:gd name="connsiteX67" fmla="*/ 557561 w 598449"/>
              <a:gd name="connsiteY67" fmla="*/ 293648 h 397726"/>
              <a:gd name="connsiteX68" fmla="*/ 568712 w 598449"/>
              <a:gd name="connsiteY68" fmla="*/ 275063 h 397726"/>
              <a:gd name="connsiteX69" fmla="*/ 591015 w 598449"/>
              <a:gd name="connsiteY69" fmla="*/ 245326 h 397726"/>
              <a:gd name="connsiteX70" fmla="*/ 598449 w 598449"/>
              <a:gd name="connsiteY70" fmla="*/ 223024 h 397726"/>
              <a:gd name="connsiteX71" fmla="*/ 594732 w 598449"/>
              <a:gd name="connsiteY71" fmla="*/ 182136 h 397726"/>
              <a:gd name="connsiteX72" fmla="*/ 572430 w 598449"/>
              <a:gd name="connsiteY72" fmla="*/ 137531 h 397726"/>
              <a:gd name="connsiteX73" fmla="*/ 553844 w 598449"/>
              <a:gd name="connsiteY73" fmla="*/ 122663 h 397726"/>
              <a:gd name="connsiteX74" fmla="*/ 542693 w 598449"/>
              <a:gd name="connsiteY74" fmla="*/ 111512 h 397726"/>
              <a:gd name="connsiteX75" fmla="*/ 520391 w 598449"/>
              <a:gd name="connsiteY75" fmla="*/ 96643 h 397726"/>
              <a:gd name="connsiteX76" fmla="*/ 512956 w 598449"/>
              <a:gd name="connsiteY76" fmla="*/ 89209 h 397726"/>
              <a:gd name="connsiteX77" fmla="*/ 501805 w 598449"/>
              <a:gd name="connsiteY77" fmla="*/ 81775 h 397726"/>
              <a:gd name="connsiteX78" fmla="*/ 479503 w 598449"/>
              <a:gd name="connsiteY78" fmla="*/ 48321 h 3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98449" h="397726">
                <a:moveTo>
                  <a:pt x="479503" y="48321"/>
                </a:moveTo>
                <a:cubicBezTo>
                  <a:pt x="470830" y="38409"/>
                  <a:pt x="458147" y="32360"/>
                  <a:pt x="449766" y="22302"/>
                </a:cubicBezTo>
                <a:cubicBezTo>
                  <a:pt x="446906" y="18870"/>
                  <a:pt x="445820" y="13942"/>
                  <a:pt x="442332" y="11151"/>
                </a:cubicBezTo>
                <a:cubicBezTo>
                  <a:pt x="439273" y="8703"/>
                  <a:pt x="434685" y="9186"/>
                  <a:pt x="431181" y="7434"/>
                </a:cubicBezTo>
                <a:cubicBezTo>
                  <a:pt x="427185" y="5436"/>
                  <a:pt x="423747" y="2478"/>
                  <a:pt x="420030" y="0"/>
                </a:cubicBezTo>
                <a:cubicBezTo>
                  <a:pt x="409428" y="1178"/>
                  <a:pt x="387880" y="1207"/>
                  <a:pt x="375425" y="7434"/>
                </a:cubicBezTo>
                <a:cubicBezTo>
                  <a:pt x="371429" y="9432"/>
                  <a:pt x="367990" y="12390"/>
                  <a:pt x="364273" y="14868"/>
                </a:cubicBezTo>
                <a:cubicBezTo>
                  <a:pt x="347232" y="40430"/>
                  <a:pt x="357881" y="34345"/>
                  <a:pt x="338254" y="40887"/>
                </a:cubicBezTo>
                <a:cubicBezTo>
                  <a:pt x="325512" y="60002"/>
                  <a:pt x="337368" y="45315"/>
                  <a:pt x="319669" y="59473"/>
                </a:cubicBezTo>
                <a:cubicBezTo>
                  <a:pt x="316932" y="61662"/>
                  <a:pt x="315038" y="64804"/>
                  <a:pt x="312234" y="66907"/>
                </a:cubicBezTo>
                <a:cubicBezTo>
                  <a:pt x="305086" y="72268"/>
                  <a:pt x="296250" y="75457"/>
                  <a:pt x="289932" y="81775"/>
                </a:cubicBezTo>
                <a:cubicBezTo>
                  <a:pt x="268576" y="103132"/>
                  <a:pt x="279659" y="97591"/>
                  <a:pt x="260195" y="104078"/>
                </a:cubicBezTo>
                <a:cubicBezTo>
                  <a:pt x="257717" y="101600"/>
                  <a:pt x="254564" y="99648"/>
                  <a:pt x="252761" y="96643"/>
                </a:cubicBezTo>
                <a:cubicBezTo>
                  <a:pt x="246542" y="86277"/>
                  <a:pt x="246482" y="56658"/>
                  <a:pt x="245327" y="52039"/>
                </a:cubicBezTo>
                <a:cubicBezTo>
                  <a:pt x="241746" y="37715"/>
                  <a:pt x="236846" y="42222"/>
                  <a:pt x="226742" y="37170"/>
                </a:cubicBezTo>
                <a:cubicBezTo>
                  <a:pt x="222746" y="35172"/>
                  <a:pt x="219308" y="32214"/>
                  <a:pt x="215591" y="29736"/>
                </a:cubicBezTo>
                <a:cubicBezTo>
                  <a:pt x="208157" y="30975"/>
                  <a:pt x="200749" y="32387"/>
                  <a:pt x="193288" y="33453"/>
                </a:cubicBezTo>
                <a:cubicBezTo>
                  <a:pt x="183399" y="34866"/>
                  <a:pt x="173319" y="35077"/>
                  <a:pt x="163551" y="37170"/>
                </a:cubicBezTo>
                <a:cubicBezTo>
                  <a:pt x="155889" y="38812"/>
                  <a:pt x="141249" y="44604"/>
                  <a:pt x="141249" y="44604"/>
                </a:cubicBezTo>
                <a:cubicBezTo>
                  <a:pt x="137532" y="47082"/>
                  <a:pt x="134094" y="50041"/>
                  <a:pt x="130098" y="52039"/>
                </a:cubicBezTo>
                <a:cubicBezTo>
                  <a:pt x="126594" y="53791"/>
                  <a:pt x="122307" y="53740"/>
                  <a:pt x="118947" y="55756"/>
                </a:cubicBezTo>
                <a:cubicBezTo>
                  <a:pt x="115942" y="57559"/>
                  <a:pt x="114316" y="61087"/>
                  <a:pt x="111512" y="63190"/>
                </a:cubicBezTo>
                <a:cubicBezTo>
                  <a:pt x="104364" y="68551"/>
                  <a:pt x="89210" y="78058"/>
                  <a:pt x="89210" y="78058"/>
                </a:cubicBezTo>
                <a:cubicBezTo>
                  <a:pt x="86732" y="81775"/>
                  <a:pt x="84935" y="86050"/>
                  <a:pt x="81776" y="89209"/>
                </a:cubicBezTo>
                <a:cubicBezTo>
                  <a:pt x="78617" y="92368"/>
                  <a:pt x="74113" y="93852"/>
                  <a:pt x="70625" y="96643"/>
                </a:cubicBezTo>
                <a:cubicBezTo>
                  <a:pt x="67888" y="98832"/>
                  <a:pt x="65669" y="101600"/>
                  <a:pt x="63191" y="104078"/>
                </a:cubicBezTo>
                <a:cubicBezTo>
                  <a:pt x="61952" y="107795"/>
                  <a:pt x="61376" y="111804"/>
                  <a:pt x="59473" y="115229"/>
                </a:cubicBezTo>
                <a:cubicBezTo>
                  <a:pt x="55134" y="123039"/>
                  <a:pt x="47430" y="129055"/>
                  <a:pt x="44605" y="137531"/>
                </a:cubicBezTo>
                <a:cubicBezTo>
                  <a:pt x="42127" y="144965"/>
                  <a:pt x="39072" y="152232"/>
                  <a:pt x="37171" y="159834"/>
                </a:cubicBezTo>
                <a:cubicBezTo>
                  <a:pt x="35932" y="164790"/>
                  <a:pt x="34922" y="169809"/>
                  <a:pt x="33454" y="174702"/>
                </a:cubicBezTo>
                <a:cubicBezTo>
                  <a:pt x="31202" y="182208"/>
                  <a:pt x="26020" y="197004"/>
                  <a:pt x="26020" y="197004"/>
                </a:cubicBezTo>
                <a:cubicBezTo>
                  <a:pt x="21015" y="227033"/>
                  <a:pt x="24686" y="212160"/>
                  <a:pt x="14869" y="241609"/>
                </a:cubicBezTo>
                <a:lnTo>
                  <a:pt x="11151" y="252761"/>
                </a:lnTo>
                <a:cubicBezTo>
                  <a:pt x="9912" y="256478"/>
                  <a:pt x="9607" y="260652"/>
                  <a:pt x="7434" y="263912"/>
                </a:cubicBezTo>
                <a:lnTo>
                  <a:pt x="0" y="275063"/>
                </a:lnTo>
                <a:cubicBezTo>
                  <a:pt x="495" y="280512"/>
                  <a:pt x="413" y="314231"/>
                  <a:pt x="7434" y="327102"/>
                </a:cubicBezTo>
                <a:cubicBezTo>
                  <a:pt x="13031" y="337364"/>
                  <a:pt x="19744" y="346977"/>
                  <a:pt x="26020" y="356839"/>
                </a:cubicBezTo>
                <a:cubicBezTo>
                  <a:pt x="28418" y="360608"/>
                  <a:pt x="29737" y="365512"/>
                  <a:pt x="33454" y="367990"/>
                </a:cubicBezTo>
                <a:lnTo>
                  <a:pt x="66908" y="390292"/>
                </a:lnTo>
                <a:lnTo>
                  <a:pt x="78059" y="397726"/>
                </a:lnTo>
                <a:cubicBezTo>
                  <a:pt x="84254" y="396487"/>
                  <a:pt x="90729" y="396227"/>
                  <a:pt x="96644" y="394009"/>
                </a:cubicBezTo>
                <a:cubicBezTo>
                  <a:pt x="108769" y="389462"/>
                  <a:pt x="106160" y="385943"/>
                  <a:pt x="115230" y="379141"/>
                </a:cubicBezTo>
                <a:cubicBezTo>
                  <a:pt x="122378" y="373780"/>
                  <a:pt x="130098" y="369229"/>
                  <a:pt x="137532" y="364273"/>
                </a:cubicBezTo>
                <a:cubicBezTo>
                  <a:pt x="145815" y="358751"/>
                  <a:pt x="150062" y="356973"/>
                  <a:pt x="156117" y="349404"/>
                </a:cubicBezTo>
                <a:cubicBezTo>
                  <a:pt x="174863" y="325970"/>
                  <a:pt x="153043" y="348760"/>
                  <a:pt x="170986" y="330819"/>
                </a:cubicBezTo>
                <a:cubicBezTo>
                  <a:pt x="184543" y="290147"/>
                  <a:pt x="162921" y="351755"/>
                  <a:pt x="182137" y="308517"/>
                </a:cubicBezTo>
                <a:cubicBezTo>
                  <a:pt x="185320" y="301356"/>
                  <a:pt x="187093" y="293648"/>
                  <a:pt x="189571" y="286214"/>
                </a:cubicBezTo>
                <a:lnTo>
                  <a:pt x="197005" y="263912"/>
                </a:lnTo>
                <a:lnTo>
                  <a:pt x="200722" y="252761"/>
                </a:lnTo>
                <a:cubicBezTo>
                  <a:pt x="202747" y="246685"/>
                  <a:pt x="205805" y="234251"/>
                  <a:pt x="211873" y="230458"/>
                </a:cubicBezTo>
                <a:cubicBezTo>
                  <a:pt x="218518" y="226305"/>
                  <a:pt x="227656" y="227371"/>
                  <a:pt x="234176" y="223024"/>
                </a:cubicBezTo>
                <a:cubicBezTo>
                  <a:pt x="237893" y="220546"/>
                  <a:pt x="241245" y="217404"/>
                  <a:pt x="245327" y="215590"/>
                </a:cubicBezTo>
                <a:cubicBezTo>
                  <a:pt x="252488" y="212407"/>
                  <a:pt x="267630" y="208156"/>
                  <a:pt x="267630" y="208156"/>
                </a:cubicBezTo>
                <a:cubicBezTo>
                  <a:pt x="296525" y="213935"/>
                  <a:pt x="281747" y="207406"/>
                  <a:pt x="308517" y="234175"/>
                </a:cubicBezTo>
                <a:lnTo>
                  <a:pt x="319669" y="245326"/>
                </a:lnTo>
                <a:cubicBezTo>
                  <a:pt x="320908" y="249043"/>
                  <a:pt x="320878" y="253468"/>
                  <a:pt x="323386" y="256478"/>
                </a:cubicBezTo>
                <a:cubicBezTo>
                  <a:pt x="329472" y="263781"/>
                  <a:pt x="342009" y="268900"/>
                  <a:pt x="349405" y="275063"/>
                </a:cubicBezTo>
                <a:cubicBezTo>
                  <a:pt x="372008" y="293899"/>
                  <a:pt x="347912" y="279893"/>
                  <a:pt x="375425" y="293648"/>
                </a:cubicBezTo>
                <a:cubicBezTo>
                  <a:pt x="379142" y="297365"/>
                  <a:pt x="382202" y="301884"/>
                  <a:pt x="386576" y="304800"/>
                </a:cubicBezTo>
                <a:cubicBezTo>
                  <a:pt x="389836" y="306973"/>
                  <a:pt x="394957" y="305747"/>
                  <a:pt x="397727" y="308517"/>
                </a:cubicBezTo>
                <a:cubicBezTo>
                  <a:pt x="401645" y="312435"/>
                  <a:pt x="400410" y="320534"/>
                  <a:pt x="405161" y="323385"/>
                </a:cubicBezTo>
                <a:cubicBezTo>
                  <a:pt x="413922" y="328642"/>
                  <a:pt x="425205" y="327588"/>
                  <a:pt x="434898" y="330819"/>
                </a:cubicBezTo>
                <a:lnTo>
                  <a:pt x="457200" y="338253"/>
                </a:lnTo>
                <a:cubicBezTo>
                  <a:pt x="475824" y="336184"/>
                  <a:pt x="486548" y="337358"/>
                  <a:pt x="501805" y="330819"/>
                </a:cubicBezTo>
                <a:cubicBezTo>
                  <a:pt x="506898" y="328636"/>
                  <a:pt x="511922" y="326236"/>
                  <a:pt x="516673" y="323385"/>
                </a:cubicBezTo>
                <a:cubicBezTo>
                  <a:pt x="524335" y="318788"/>
                  <a:pt x="530500" y="311342"/>
                  <a:pt x="538976" y="308517"/>
                </a:cubicBezTo>
                <a:lnTo>
                  <a:pt x="550127" y="304800"/>
                </a:lnTo>
                <a:cubicBezTo>
                  <a:pt x="552605" y="301083"/>
                  <a:pt x="555193" y="297437"/>
                  <a:pt x="557561" y="293648"/>
                </a:cubicBezTo>
                <a:cubicBezTo>
                  <a:pt x="561390" y="287522"/>
                  <a:pt x="564513" y="280942"/>
                  <a:pt x="568712" y="275063"/>
                </a:cubicBezTo>
                <a:cubicBezTo>
                  <a:pt x="579722" y="259649"/>
                  <a:pt x="581196" y="274782"/>
                  <a:pt x="591015" y="245326"/>
                </a:cubicBezTo>
                <a:lnTo>
                  <a:pt x="598449" y="223024"/>
                </a:lnTo>
                <a:cubicBezTo>
                  <a:pt x="597210" y="209395"/>
                  <a:pt x="597110" y="195613"/>
                  <a:pt x="594732" y="182136"/>
                </a:cubicBezTo>
                <a:cubicBezTo>
                  <a:pt x="592141" y="167455"/>
                  <a:pt x="582901" y="148000"/>
                  <a:pt x="572430" y="137531"/>
                </a:cubicBezTo>
                <a:cubicBezTo>
                  <a:pt x="550791" y="115895"/>
                  <a:pt x="581989" y="146118"/>
                  <a:pt x="553844" y="122663"/>
                </a:cubicBezTo>
                <a:cubicBezTo>
                  <a:pt x="549806" y="119298"/>
                  <a:pt x="546842" y="114739"/>
                  <a:pt x="542693" y="111512"/>
                </a:cubicBezTo>
                <a:cubicBezTo>
                  <a:pt x="535640" y="106026"/>
                  <a:pt x="526709" y="102960"/>
                  <a:pt x="520391" y="96643"/>
                </a:cubicBezTo>
                <a:cubicBezTo>
                  <a:pt x="517913" y="94165"/>
                  <a:pt x="515693" y="91398"/>
                  <a:pt x="512956" y="89209"/>
                </a:cubicBezTo>
                <a:cubicBezTo>
                  <a:pt x="509468" y="86418"/>
                  <a:pt x="505144" y="84743"/>
                  <a:pt x="501805" y="81775"/>
                </a:cubicBezTo>
                <a:cubicBezTo>
                  <a:pt x="479970" y="62366"/>
                  <a:pt x="488176" y="58233"/>
                  <a:pt x="479503" y="48321"/>
                </a:cubicBezTo>
                <a:close/>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430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1676400" y="2362200"/>
            <a:ext cx="5410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colon showing enteric nervous system – SL53</a:t>
            </a:r>
            <a:endParaRPr lang="en-US" dirty="0">
              <a:latin typeface="Calibri" pitchFamily="34" charset="0"/>
            </a:endParaRPr>
          </a:p>
        </p:txBody>
      </p:sp>
      <p:sp>
        <p:nvSpPr>
          <p:cNvPr id="64514" name="TextBox 4"/>
          <p:cNvSpPr txBox="1">
            <a:spLocks noChangeArrowheads="1"/>
          </p:cNvSpPr>
          <p:nvPr/>
        </p:nvSpPr>
        <p:spPr bwMode="auto">
          <a:xfrm>
            <a:off x="1483029" y="5334000"/>
            <a:ext cx="6216080" cy="1323439"/>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053</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Enteric nervous system</a:t>
            </a:r>
          </a:p>
          <a:p>
            <a:pPr lvl="2" eaLnBrk="0" hangingPunct="0">
              <a:buFontTx/>
              <a:buChar char="•"/>
            </a:pPr>
            <a:r>
              <a:rPr lang="en-US" sz="1200" b="1" dirty="0" err="1">
                <a:solidFill>
                  <a:srgbClr val="002060"/>
                </a:solidFill>
                <a:latin typeface="Georgia" pitchFamily="18" charset="0"/>
                <a:ea typeface="Times" pitchFamily="18" charset="0"/>
                <a:cs typeface="Arial" charset="0"/>
              </a:rPr>
              <a:t>Myenteric</a:t>
            </a:r>
            <a:r>
              <a:rPr lang="en-US" sz="1200" b="1" dirty="0">
                <a:solidFill>
                  <a:srgbClr val="002060"/>
                </a:solidFill>
                <a:latin typeface="Georgia" pitchFamily="18" charset="0"/>
                <a:ea typeface="Times" pitchFamily="18" charset="0"/>
                <a:cs typeface="Arial" charset="0"/>
              </a:rPr>
              <a:t> plexus</a:t>
            </a:r>
          </a:p>
          <a:p>
            <a:pPr lvl="2" eaLnBrk="0" hangingPunct="0">
              <a:buFontTx/>
              <a:buChar char="•"/>
            </a:pPr>
            <a:r>
              <a:rPr lang="en-US" sz="1200" b="1" dirty="0" err="1">
                <a:solidFill>
                  <a:srgbClr val="002060"/>
                </a:solidFill>
                <a:latin typeface="Georgia" pitchFamily="18" charset="0"/>
                <a:ea typeface="Times" pitchFamily="18" charset="0"/>
                <a:cs typeface="Arial" charset="0"/>
              </a:rPr>
              <a:t>Submucosal</a:t>
            </a:r>
            <a:r>
              <a:rPr lang="en-US" sz="1200" b="1" dirty="0">
                <a:solidFill>
                  <a:srgbClr val="002060"/>
                </a:solidFill>
                <a:latin typeface="Georgia" pitchFamily="18" charset="0"/>
                <a:ea typeface="Times" pitchFamily="18" charset="0"/>
                <a:cs typeface="Arial" charset="0"/>
              </a:rPr>
              <a:t> plexus</a:t>
            </a:r>
          </a:p>
        </p:txBody>
      </p:sp>
      <p:sp>
        <p:nvSpPr>
          <p:cNvPr id="5" name="Rectangle 4"/>
          <p:cNvSpPr/>
          <p:nvPr/>
        </p:nvSpPr>
        <p:spPr>
          <a:xfrm>
            <a:off x="2057230" y="24825"/>
            <a:ext cx="502964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A54C03"/>
                </a:solidFill>
                <a:latin typeface="+mn-lt"/>
              </a:rPr>
              <a:t>INNERVATION OF THE INTESTINE</a:t>
            </a:r>
          </a:p>
        </p:txBody>
      </p:sp>
    </p:spTree>
    <p:extLst>
      <p:ext uri="{BB962C8B-B14F-4D97-AF65-F5344CB8AC3E}">
        <p14:creationId xmlns:p14="http://schemas.microsoft.com/office/powerpoint/2010/main" val="34021841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571" y="1371600"/>
            <a:ext cx="5681472" cy="449275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 y="1641060"/>
            <a:ext cx="2893687" cy="1854015"/>
          </a:xfrm>
          <a:prstGeom prst="rect">
            <a:avLst/>
          </a:prstGeom>
        </p:spPr>
      </p:pic>
      <p:sp>
        <p:nvSpPr>
          <p:cNvPr id="5" name="Rectangle 4"/>
          <p:cNvSpPr/>
          <p:nvPr/>
        </p:nvSpPr>
        <p:spPr>
          <a:xfrm>
            <a:off x="1250218" y="24825"/>
            <a:ext cx="6643678"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C45D08"/>
                </a:solidFill>
                <a:latin typeface="+mn-lt"/>
              </a:rPr>
              <a:t>ENDOCRINE SECRETIONS OF THE INTESTINE</a:t>
            </a:r>
          </a:p>
        </p:txBody>
      </p:sp>
      <p:sp>
        <p:nvSpPr>
          <p:cNvPr id="12" name="TextBox 11"/>
          <p:cNvSpPr txBox="1"/>
          <p:nvPr/>
        </p:nvSpPr>
        <p:spPr>
          <a:xfrm>
            <a:off x="228599" y="548045"/>
            <a:ext cx="8763001" cy="830997"/>
          </a:xfrm>
          <a:prstGeom prst="rect">
            <a:avLst/>
          </a:prstGeom>
          <a:noFill/>
        </p:spPr>
        <p:txBody>
          <a:bodyPr wrap="square" rtlCol="0">
            <a:spAutoFit/>
          </a:bodyPr>
          <a:lstStyle/>
          <a:p>
            <a:r>
              <a:rPr lang="en-US" sz="1200" b="1" dirty="0">
                <a:solidFill>
                  <a:srgbClr val="E56D09"/>
                </a:solidFill>
              </a:rPr>
              <a:t>Not only does the gastrointestinal tract respond to neural stimulation, but it also secretes, and responds to, endocrine signals.  The epithelial cells in the gastrointestinal tract that release these hormones are called </a:t>
            </a:r>
            <a:r>
              <a:rPr lang="en-US" sz="1200" b="1" dirty="0" err="1">
                <a:solidFill>
                  <a:srgbClr val="9C4A06"/>
                </a:solidFill>
              </a:rPr>
              <a:t>enteroendocrine</a:t>
            </a:r>
            <a:r>
              <a:rPr lang="en-US" sz="1200" b="1" dirty="0">
                <a:solidFill>
                  <a:srgbClr val="9C4A06"/>
                </a:solidFill>
              </a:rPr>
              <a:t> cells</a:t>
            </a:r>
            <a:r>
              <a:rPr lang="en-US" sz="1200" b="1" dirty="0">
                <a:solidFill>
                  <a:srgbClr val="E56D09"/>
                </a:solidFill>
              </a:rPr>
              <a:t>.  These hormones are released into the underlying connective tissue, and either act locally on glands and smooth muscle, or diffuse into the bloodstream to be carried to other organs.</a:t>
            </a:r>
          </a:p>
        </p:txBody>
      </p:sp>
      <p:sp>
        <p:nvSpPr>
          <p:cNvPr id="8" name="TextBox 4"/>
          <p:cNvSpPr txBox="1">
            <a:spLocks noChangeArrowheads="1"/>
          </p:cNvSpPr>
          <p:nvPr/>
        </p:nvSpPr>
        <p:spPr bwMode="auto">
          <a:xfrm>
            <a:off x="5061857" y="5870894"/>
            <a:ext cx="4038600" cy="954107"/>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These cells release products basally, so they really don’t need to reach the apical surface, unless they are detecting luminal contents which stimulate them to secrete their products.</a:t>
            </a:r>
            <a:endParaRPr lang="en-US" sz="1100" dirty="0">
              <a:solidFill>
                <a:srgbClr val="602E04"/>
              </a:solidFill>
              <a:latin typeface="Tempus Sans ITC" pitchFamily="82" charset="0"/>
            </a:endParaRPr>
          </a:p>
        </p:txBody>
      </p:sp>
      <p:sp>
        <p:nvSpPr>
          <p:cNvPr id="10" name="Rectangle 9"/>
          <p:cNvSpPr/>
          <p:nvPr/>
        </p:nvSpPr>
        <p:spPr>
          <a:xfrm>
            <a:off x="2546228" y="2768747"/>
            <a:ext cx="112669" cy="10522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2658898" y="1393371"/>
            <a:ext cx="748331" cy="13753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2658898" y="2888486"/>
            <a:ext cx="748331" cy="28918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200" y="4114800"/>
            <a:ext cx="3069771" cy="2677656"/>
          </a:xfrm>
          <a:prstGeom prst="rect">
            <a:avLst/>
          </a:prstGeom>
          <a:noFill/>
        </p:spPr>
        <p:txBody>
          <a:bodyPr wrap="square" rtlCol="0">
            <a:spAutoFit/>
          </a:bodyPr>
          <a:lstStyle/>
          <a:p>
            <a:r>
              <a:rPr lang="en-US" sz="1200" b="1" dirty="0">
                <a:solidFill>
                  <a:srgbClr val="E56D09"/>
                </a:solidFill>
              </a:rPr>
              <a:t>The EM to the right shows an </a:t>
            </a:r>
            <a:r>
              <a:rPr lang="en-US" sz="1200" b="1" dirty="0" err="1">
                <a:solidFill>
                  <a:srgbClr val="E56D09"/>
                </a:solidFill>
              </a:rPr>
              <a:t>enteroendocrine</a:t>
            </a:r>
            <a:r>
              <a:rPr lang="en-US" sz="1200" b="1" dirty="0">
                <a:solidFill>
                  <a:srgbClr val="E56D09"/>
                </a:solidFill>
              </a:rPr>
              <a:t> cell.  For orientation, note that this cell is at the basal aspect of the gland.  The basal side of the cell is toward the bottom of the micrograph, note the basal lamina (BL) and connective tissue (CT) of the underlying lamina propria.  Because the cell secretes its product into the lamina propria, secretory vesicles (G) are on the basal side of the cell.  The cell may or may not reach the lumen (closed or open orientation to the right).  </a:t>
            </a:r>
          </a:p>
        </p:txBody>
      </p:sp>
    </p:spTree>
    <p:extLst>
      <p:ext uri="{BB962C8B-B14F-4D97-AF65-F5344CB8AC3E}">
        <p14:creationId xmlns:p14="http://schemas.microsoft.com/office/powerpoint/2010/main" val="992171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13" y="1752600"/>
            <a:ext cx="7124700" cy="5029200"/>
          </a:xfrm>
          <a:prstGeom prst="rect">
            <a:avLst/>
          </a:prstGeom>
        </p:spPr>
      </p:pic>
      <p:sp>
        <p:nvSpPr>
          <p:cNvPr id="67586" name="TextBox 4"/>
          <p:cNvSpPr txBox="1">
            <a:spLocks noChangeArrowheads="1"/>
          </p:cNvSpPr>
          <p:nvPr/>
        </p:nvSpPr>
        <p:spPr bwMode="auto">
          <a:xfrm>
            <a:off x="162732" y="705345"/>
            <a:ext cx="3785315" cy="830997"/>
          </a:xfrm>
          <a:prstGeom prst="rect">
            <a:avLst/>
          </a:prstGeom>
          <a:noFill/>
          <a:ln w="9525">
            <a:noFill/>
            <a:miter lim="800000"/>
            <a:headEnd/>
            <a:tailEnd/>
          </a:ln>
        </p:spPr>
        <p:txBody>
          <a:bodyPr wrap="square">
            <a:spAutoFit/>
          </a:bodyPr>
          <a:lstStyle/>
          <a:p>
            <a:r>
              <a:rPr lang="en-US" sz="2400" b="1" dirty="0">
                <a:solidFill>
                  <a:schemeClr val="accent6">
                    <a:lumMod val="50000"/>
                  </a:schemeClr>
                </a:solidFill>
                <a:latin typeface="Times New Roman" pitchFamily="18" charset="0"/>
                <a:cs typeface="Times New Roman" pitchFamily="18" charset="0"/>
              </a:rPr>
              <a:t>A look at the real thing in cross-section…</a:t>
            </a:r>
          </a:p>
        </p:txBody>
      </p:sp>
      <p:sp>
        <p:nvSpPr>
          <p:cNvPr id="9" name="Rectangle 8"/>
          <p:cNvSpPr/>
          <p:nvPr/>
        </p:nvSpPr>
        <p:spPr>
          <a:xfrm>
            <a:off x="32161" y="76200"/>
            <a:ext cx="907973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ORGANIZATION OF THE GASTROINTESTINAL SYSTEM</a:t>
            </a:r>
          </a:p>
        </p:txBody>
      </p:sp>
      <p:pic>
        <p:nvPicPr>
          <p:cNvPr id="14" name="Picture 10" descr="langman's 10-2C"/>
          <p:cNvPicPr>
            <a:picLocks noChangeAspect="1" noChangeArrowheads="1"/>
          </p:cNvPicPr>
          <p:nvPr/>
        </p:nvPicPr>
        <p:blipFill>
          <a:blip r:embed="rId4" cstate="print"/>
          <a:srcRect/>
          <a:stretch>
            <a:fillRect/>
          </a:stretch>
        </p:blipFill>
        <p:spPr bwMode="auto">
          <a:xfrm rot="5400000">
            <a:off x="7273423" y="1418782"/>
            <a:ext cx="1730346" cy="1795308"/>
          </a:xfrm>
          <a:prstGeom prst="rect">
            <a:avLst/>
          </a:prstGeom>
          <a:noFill/>
        </p:spPr>
      </p:pic>
      <p:sp>
        <p:nvSpPr>
          <p:cNvPr id="26" name="Rectangle 25"/>
          <p:cNvSpPr/>
          <p:nvPr/>
        </p:nvSpPr>
        <p:spPr>
          <a:xfrm>
            <a:off x="7722011" y="2400300"/>
            <a:ext cx="428461" cy="38100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H="1" flipV="1">
            <a:off x="5791200" y="1752600"/>
            <a:ext cx="1924186" cy="6477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075628" y="2781300"/>
            <a:ext cx="1074844" cy="14097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62" name="TextBox 2061"/>
          <p:cNvSpPr txBox="1"/>
          <p:nvPr/>
        </p:nvSpPr>
        <p:spPr>
          <a:xfrm>
            <a:off x="6747679" y="5166167"/>
            <a:ext cx="655898" cy="276999"/>
          </a:xfrm>
          <a:prstGeom prst="rect">
            <a:avLst/>
          </a:prstGeom>
          <a:noFill/>
        </p:spPr>
        <p:txBody>
          <a:bodyPr wrap="square" rtlCol="0">
            <a:spAutoFit/>
          </a:bodyPr>
          <a:lstStyle/>
          <a:p>
            <a:r>
              <a:rPr lang="en-US" sz="1200" b="1" dirty="0">
                <a:solidFill>
                  <a:schemeClr val="bg1"/>
                </a:solidFill>
              </a:rPr>
              <a:t>lumen</a:t>
            </a:r>
          </a:p>
        </p:txBody>
      </p:sp>
      <p:sp>
        <p:nvSpPr>
          <p:cNvPr id="18" name="TextBox 17"/>
          <p:cNvSpPr txBox="1"/>
          <p:nvPr/>
        </p:nvSpPr>
        <p:spPr>
          <a:xfrm rot="20130396">
            <a:off x="1908698" y="3371644"/>
            <a:ext cx="2182734" cy="1169551"/>
          </a:xfrm>
          <a:prstGeom prst="rect">
            <a:avLst/>
          </a:prstGeom>
          <a:noFill/>
        </p:spPr>
        <p:txBody>
          <a:bodyPr wrap="square" rtlCol="0">
            <a:spAutoFit/>
          </a:bodyPr>
          <a:lstStyle/>
          <a:p>
            <a:r>
              <a:rPr lang="en-US" sz="1400" b="1" dirty="0">
                <a:solidFill>
                  <a:srgbClr val="DEA810"/>
                </a:solidFill>
                <a:latin typeface="Times New Roman" pitchFamily="18" charset="0"/>
                <a:cs typeface="Times New Roman" pitchFamily="18" charset="0"/>
              </a:rPr>
              <a:t>Epithelium (from endoderm) lines the inside of the tube – touches Big Macs and your digestive juices</a:t>
            </a:r>
            <a:endParaRPr lang="en-US" sz="1400" dirty="0">
              <a:solidFill>
                <a:srgbClr val="C00000"/>
              </a:solidFill>
            </a:endParaRPr>
          </a:p>
        </p:txBody>
      </p:sp>
      <p:cxnSp>
        <p:nvCxnSpPr>
          <p:cNvPr id="6" name="Straight Arrow Connector 5"/>
          <p:cNvCxnSpPr/>
          <p:nvPr/>
        </p:nvCxnSpPr>
        <p:spPr>
          <a:xfrm flipV="1">
            <a:off x="3276600" y="2590800"/>
            <a:ext cx="421763" cy="914400"/>
          </a:xfrm>
          <a:prstGeom prst="straightConnector1">
            <a:avLst/>
          </a:prstGeom>
          <a:ln w="38100">
            <a:solidFill>
              <a:srgbClr val="DEA81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1"/>
          </p:cNvCxnSpPr>
          <p:nvPr/>
        </p:nvCxnSpPr>
        <p:spPr>
          <a:xfrm flipH="1">
            <a:off x="1223159" y="4443884"/>
            <a:ext cx="799695" cy="282950"/>
          </a:xfrm>
          <a:prstGeom prst="straightConnector1">
            <a:avLst/>
          </a:prstGeom>
          <a:ln w="38100">
            <a:solidFill>
              <a:srgbClr val="DEA81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797629" y="4570021"/>
            <a:ext cx="289955" cy="841169"/>
          </a:xfrm>
          <a:prstGeom prst="straightConnector1">
            <a:avLst/>
          </a:prstGeom>
          <a:ln w="38100">
            <a:solidFill>
              <a:srgbClr val="DEA81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1816926" y="3356758"/>
            <a:ext cx="299850" cy="300842"/>
          </a:xfrm>
          <a:prstGeom prst="straightConnector1">
            <a:avLst/>
          </a:prstGeom>
          <a:ln w="38100">
            <a:solidFill>
              <a:srgbClr val="DEA81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092284" y="746741"/>
            <a:ext cx="2884628" cy="738664"/>
          </a:xfrm>
          <a:prstGeom prst="rect">
            <a:avLst/>
          </a:prstGeom>
          <a:noFill/>
        </p:spPr>
        <p:txBody>
          <a:bodyPr wrap="square" rtlCol="0">
            <a:spAutoFit/>
          </a:bodyPr>
          <a:lstStyle/>
          <a:p>
            <a:r>
              <a:rPr lang="en-US" sz="1400" b="1" dirty="0">
                <a:solidFill>
                  <a:srgbClr val="C00000"/>
                </a:solidFill>
                <a:latin typeface="Times New Roman" pitchFamily="18" charset="0"/>
                <a:cs typeface="Times New Roman" pitchFamily="18" charset="0"/>
              </a:rPr>
              <a:t>Mesothelium (from splanchnic mesoderm) lines the outside of the tube – touches peritoneal fluid</a:t>
            </a:r>
            <a:endParaRPr lang="en-US" sz="1400" dirty="0">
              <a:solidFill>
                <a:srgbClr val="C00000"/>
              </a:solidFill>
            </a:endParaRPr>
          </a:p>
        </p:txBody>
      </p:sp>
      <p:cxnSp>
        <p:nvCxnSpPr>
          <p:cNvPr id="33" name="Straight Arrow Connector 32"/>
          <p:cNvCxnSpPr/>
          <p:nvPr/>
        </p:nvCxnSpPr>
        <p:spPr>
          <a:xfrm flipH="1">
            <a:off x="3948047" y="1485405"/>
            <a:ext cx="242953" cy="36158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377581" y="2124823"/>
            <a:ext cx="245425" cy="43915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24395" y="6072627"/>
            <a:ext cx="419097" cy="47067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4770083" y="6201276"/>
            <a:ext cx="342903" cy="35390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53" name="Right Brace 2052"/>
          <p:cNvSpPr/>
          <p:nvPr/>
        </p:nvSpPr>
        <p:spPr>
          <a:xfrm rot="18957154">
            <a:off x="4896494" y="4213694"/>
            <a:ext cx="432984" cy="1450890"/>
          </a:xfrm>
          <a:prstGeom prst="rightBrace">
            <a:avLst>
              <a:gd name="adj1" fmla="val 8333"/>
              <a:gd name="adj2" fmla="val 52886"/>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ight Brace 45"/>
          <p:cNvSpPr/>
          <p:nvPr/>
        </p:nvSpPr>
        <p:spPr>
          <a:xfrm rot="21154104">
            <a:off x="3290819" y="1811720"/>
            <a:ext cx="191992" cy="517475"/>
          </a:xfrm>
          <a:prstGeom prst="rightBrace">
            <a:avLst>
              <a:gd name="adj1" fmla="val 8333"/>
              <a:gd name="adj2" fmla="val 52886"/>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ight Brace 46"/>
          <p:cNvSpPr/>
          <p:nvPr/>
        </p:nvSpPr>
        <p:spPr>
          <a:xfrm rot="18377925">
            <a:off x="1067406" y="3295251"/>
            <a:ext cx="195141" cy="759231"/>
          </a:xfrm>
          <a:prstGeom prst="rightBrace">
            <a:avLst>
              <a:gd name="adj1" fmla="val 8333"/>
              <a:gd name="adj2" fmla="val 52886"/>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p:cNvSpPr txBox="1"/>
          <p:nvPr/>
        </p:nvSpPr>
        <p:spPr>
          <a:xfrm>
            <a:off x="6616570" y="4998522"/>
            <a:ext cx="2407805" cy="1600438"/>
          </a:xfrm>
          <a:prstGeom prst="rect">
            <a:avLst/>
          </a:prstGeom>
          <a:noFill/>
        </p:spPr>
        <p:txBody>
          <a:bodyPr wrap="square" rtlCol="0">
            <a:spAutoFit/>
          </a:bodyPr>
          <a:lstStyle/>
          <a:p>
            <a:r>
              <a:rPr lang="en-US" sz="1400" b="1" dirty="0">
                <a:latin typeface="Times New Roman" pitchFamily="18" charset="0"/>
                <a:cs typeface="Times New Roman" pitchFamily="18" charset="0"/>
              </a:rPr>
              <a:t>(almost) everything between the epithelial layers is derived from mesenchyme (splanchnic mesoderm) and is indicated by the brackets –this is connective tissue, smooth muscle, vessels</a:t>
            </a:r>
            <a:endParaRPr lang="en-US" sz="1400" dirty="0"/>
          </a:p>
        </p:txBody>
      </p:sp>
    </p:spTree>
    <p:extLst>
      <p:ext uri="{BB962C8B-B14F-4D97-AF65-F5344CB8AC3E}">
        <p14:creationId xmlns:p14="http://schemas.microsoft.com/office/powerpoint/2010/main" val="36445337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2400">
            <a:off x="2032360" y="1693968"/>
            <a:ext cx="3912410" cy="2506722"/>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r="34139"/>
          <a:stretch/>
        </p:blipFill>
        <p:spPr>
          <a:xfrm rot="16200000">
            <a:off x="6122101" y="1444983"/>
            <a:ext cx="2538603" cy="3047999"/>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r="34139"/>
          <a:stretch/>
        </p:blipFill>
        <p:spPr>
          <a:xfrm>
            <a:off x="3333348" y="3931305"/>
            <a:ext cx="2437572" cy="2926695"/>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r="34139"/>
          <a:stretch/>
        </p:blipFill>
        <p:spPr>
          <a:xfrm rot="5400000">
            <a:off x="229862" y="1701756"/>
            <a:ext cx="2509599" cy="3013175"/>
          </a:xfrm>
          <a:prstGeom prst="rect">
            <a:avLst/>
          </a:prstGeom>
        </p:spPr>
      </p:pic>
      <p:sp>
        <p:nvSpPr>
          <p:cNvPr id="5" name="Rectangle 4"/>
          <p:cNvSpPr/>
          <p:nvPr/>
        </p:nvSpPr>
        <p:spPr>
          <a:xfrm>
            <a:off x="1250218" y="24825"/>
            <a:ext cx="6643678"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C45D08"/>
                </a:solidFill>
                <a:latin typeface="+mn-lt"/>
              </a:rPr>
              <a:t>ENDOCRINE SECRETIONS OF THE INTESTINE</a:t>
            </a:r>
          </a:p>
        </p:txBody>
      </p:sp>
      <p:sp>
        <p:nvSpPr>
          <p:cNvPr id="12" name="TextBox 11"/>
          <p:cNvSpPr txBox="1"/>
          <p:nvPr/>
        </p:nvSpPr>
        <p:spPr>
          <a:xfrm>
            <a:off x="228599" y="548045"/>
            <a:ext cx="8763001" cy="646331"/>
          </a:xfrm>
          <a:prstGeom prst="rect">
            <a:avLst/>
          </a:prstGeom>
          <a:noFill/>
        </p:spPr>
        <p:txBody>
          <a:bodyPr wrap="square" rtlCol="0">
            <a:spAutoFit/>
          </a:bodyPr>
          <a:lstStyle/>
          <a:p>
            <a:r>
              <a:rPr lang="en-US" sz="1200" b="1" dirty="0">
                <a:solidFill>
                  <a:srgbClr val="E56D09"/>
                </a:solidFill>
              </a:rPr>
              <a:t>Just to make sure you understand basal and apical sides of these cells, here are a few ways the cell in the EM could be oriented, depending on its position in the gland.  Apical side of the cell toward the lumen, basal side toward the connective tissue.</a:t>
            </a:r>
          </a:p>
        </p:txBody>
      </p:sp>
      <p:sp>
        <p:nvSpPr>
          <p:cNvPr id="10" name="Rectangle 9"/>
          <p:cNvSpPr/>
          <p:nvPr/>
        </p:nvSpPr>
        <p:spPr>
          <a:xfrm>
            <a:off x="4495800" y="3476175"/>
            <a:ext cx="112669" cy="105225"/>
          </a:xfrm>
          <a:prstGeom prst="rect">
            <a:avLst/>
          </a:prstGeom>
          <a:noFill/>
          <a:ln w="381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2688771" y="3439886"/>
            <a:ext cx="1755385" cy="90857"/>
          </a:xfrm>
          <a:prstGeom prst="line">
            <a:avLst/>
          </a:prstGeom>
          <a:ln w="5715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648200" y="3657600"/>
            <a:ext cx="112669" cy="105225"/>
          </a:xfrm>
          <a:prstGeom prst="rect">
            <a:avLst/>
          </a:prstGeom>
          <a:noFill/>
          <a:ln w="381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622617" y="3331326"/>
            <a:ext cx="112669" cy="105225"/>
          </a:xfrm>
          <a:prstGeom prst="rect">
            <a:avLst/>
          </a:prstGeom>
          <a:noFill/>
          <a:ln w="381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4615543" y="3818021"/>
            <a:ext cx="72762" cy="645123"/>
          </a:xfrm>
          <a:prstGeom prst="line">
            <a:avLst/>
          </a:prstGeom>
          <a:ln w="5715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784558" y="3135086"/>
            <a:ext cx="1561815" cy="213703"/>
          </a:xfrm>
          <a:prstGeom prst="line">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4"/>
          <p:cNvSpPr txBox="1">
            <a:spLocks noChangeArrowheads="1"/>
          </p:cNvSpPr>
          <p:nvPr/>
        </p:nvSpPr>
        <p:spPr bwMode="auto">
          <a:xfrm>
            <a:off x="5829785" y="5105400"/>
            <a:ext cx="3233054" cy="954107"/>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A few </a:t>
            </a:r>
            <a:r>
              <a:rPr lang="en-US" sz="1400" b="1" dirty="0" err="1">
                <a:solidFill>
                  <a:schemeClr val="accent3">
                    <a:lumMod val="50000"/>
                  </a:schemeClr>
                </a:solidFill>
                <a:latin typeface="Tempus Sans ITC" pitchFamily="82" charset="0"/>
                <a:cs typeface="Times New Roman" pitchFamily="18" charset="0"/>
              </a:rPr>
              <a:t>enteroendocrine</a:t>
            </a:r>
            <a:r>
              <a:rPr lang="en-US" sz="1400" b="1" dirty="0">
                <a:solidFill>
                  <a:schemeClr val="accent3">
                    <a:lumMod val="50000"/>
                  </a:schemeClr>
                </a:solidFill>
                <a:latin typeface="Tempus Sans ITC" pitchFamily="82" charset="0"/>
                <a:cs typeface="Times New Roman" pitchFamily="18" charset="0"/>
              </a:rPr>
              <a:t> cells can be found in the epithelium of the villi, but most are with the glands.  Makes sense based on the direction of secretion.</a:t>
            </a:r>
            <a:endParaRPr lang="en-US" sz="1100" dirty="0">
              <a:solidFill>
                <a:srgbClr val="602E04"/>
              </a:solidFill>
              <a:latin typeface="Tempus Sans ITC" pitchFamily="82" charset="0"/>
            </a:endParaRPr>
          </a:p>
        </p:txBody>
      </p:sp>
    </p:spTree>
    <p:extLst>
      <p:ext uri="{BB962C8B-B14F-4D97-AF65-F5344CB8AC3E}">
        <p14:creationId xmlns:p14="http://schemas.microsoft.com/office/powerpoint/2010/main" val="932111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50218" y="24825"/>
            <a:ext cx="6643678"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C45D08"/>
                </a:solidFill>
                <a:latin typeface="+mn-lt"/>
              </a:rPr>
              <a:t>ENDOCRINE SECRETIONS OF THE INTESTINE</a:t>
            </a:r>
          </a:p>
        </p:txBody>
      </p:sp>
      <p:sp>
        <p:nvSpPr>
          <p:cNvPr id="12" name="TextBox 11"/>
          <p:cNvSpPr txBox="1"/>
          <p:nvPr/>
        </p:nvSpPr>
        <p:spPr>
          <a:xfrm>
            <a:off x="76201" y="548045"/>
            <a:ext cx="8915400" cy="461665"/>
          </a:xfrm>
          <a:prstGeom prst="rect">
            <a:avLst/>
          </a:prstGeom>
          <a:noFill/>
        </p:spPr>
        <p:txBody>
          <a:bodyPr wrap="square" rtlCol="0">
            <a:spAutoFit/>
          </a:bodyPr>
          <a:lstStyle/>
          <a:p>
            <a:r>
              <a:rPr lang="en-US" sz="1200" b="1" dirty="0" err="1">
                <a:solidFill>
                  <a:srgbClr val="E56D09"/>
                </a:solidFill>
              </a:rPr>
              <a:t>Enteroendocrine</a:t>
            </a:r>
            <a:r>
              <a:rPr lang="en-US" sz="1200" b="1" dirty="0">
                <a:solidFill>
                  <a:srgbClr val="E56D09"/>
                </a:solidFill>
              </a:rPr>
              <a:t> cells cannot be distinguished from other cell types of the epithelium on routine H&amp;E staining.  However, their secretory granules react with special silver stains.  Note the staining is on the basal aspect of these cells.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371600"/>
            <a:ext cx="6616589" cy="4800600"/>
          </a:xfrm>
          <a:prstGeom prst="rect">
            <a:avLst/>
          </a:prstGeom>
        </p:spPr>
      </p:pic>
      <p:cxnSp>
        <p:nvCxnSpPr>
          <p:cNvPr id="15" name="Straight Connector 14"/>
          <p:cNvCxnSpPr/>
          <p:nvPr/>
        </p:nvCxnSpPr>
        <p:spPr>
          <a:xfrm flipH="1" flipV="1">
            <a:off x="1516283" y="4490977"/>
            <a:ext cx="727764" cy="152676"/>
          </a:xfrm>
          <a:prstGeom prst="line">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34486" y="3000048"/>
            <a:ext cx="513351" cy="125116"/>
          </a:xfrm>
          <a:prstGeom prst="line">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463251" y="4657157"/>
            <a:ext cx="648670" cy="181061"/>
          </a:xfrm>
          <a:prstGeom prst="line">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4"/>
          <p:cNvSpPr txBox="1">
            <a:spLocks noChangeArrowheads="1"/>
          </p:cNvSpPr>
          <p:nvPr/>
        </p:nvSpPr>
        <p:spPr bwMode="auto">
          <a:xfrm>
            <a:off x="6768989" y="2644097"/>
            <a:ext cx="2298811" cy="1384995"/>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Because they pick up the silver stain, these cells are also called </a:t>
            </a:r>
            <a:r>
              <a:rPr lang="en-US" sz="1400" b="1" i="1" dirty="0" err="1">
                <a:solidFill>
                  <a:schemeClr val="accent3">
                    <a:lumMod val="50000"/>
                  </a:schemeClr>
                </a:solidFill>
                <a:latin typeface="Tempus Sans ITC" pitchFamily="82" charset="0"/>
                <a:cs typeface="Times New Roman" pitchFamily="18" charset="0"/>
              </a:rPr>
              <a:t>argentaffin</a:t>
            </a:r>
            <a:r>
              <a:rPr lang="en-US" sz="1400" b="1" i="1" dirty="0">
                <a:solidFill>
                  <a:schemeClr val="accent3">
                    <a:lumMod val="50000"/>
                  </a:schemeClr>
                </a:solidFill>
                <a:latin typeface="Tempus Sans ITC" pitchFamily="82" charset="0"/>
                <a:cs typeface="Times New Roman" pitchFamily="18" charset="0"/>
              </a:rPr>
              <a:t> cells</a:t>
            </a:r>
            <a:r>
              <a:rPr lang="en-US" sz="1400" b="1" dirty="0">
                <a:solidFill>
                  <a:schemeClr val="accent3">
                    <a:lumMod val="50000"/>
                  </a:schemeClr>
                </a:solidFill>
                <a:latin typeface="Tempus Sans ITC" pitchFamily="82" charset="0"/>
                <a:cs typeface="Times New Roman" pitchFamily="18" charset="0"/>
              </a:rPr>
              <a:t>.  I wouldn’t learn that term for this module, but you might hear it.</a:t>
            </a:r>
            <a:endParaRPr lang="en-US" sz="1100" dirty="0">
              <a:solidFill>
                <a:srgbClr val="602E04"/>
              </a:solidFill>
              <a:latin typeface="Tempus Sans ITC" pitchFamily="82" charset="0"/>
            </a:endParaRPr>
          </a:p>
        </p:txBody>
      </p:sp>
    </p:spTree>
    <p:extLst>
      <p:ext uri="{BB962C8B-B14F-4D97-AF65-F5344CB8AC3E}">
        <p14:creationId xmlns:p14="http://schemas.microsoft.com/office/powerpoint/2010/main" val="38715963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1676400" y="2362200"/>
            <a:ext cx="5410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ileum showing </a:t>
            </a:r>
            <a:r>
              <a:rPr lang="en-US" dirty="0" err="1">
                <a:latin typeface="Calibri" pitchFamily="34" charset="0"/>
                <a:hlinkClick r:id="rId3"/>
              </a:rPr>
              <a:t>enteroendocrine</a:t>
            </a:r>
            <a:r>
              <a:rPr lang="en-US" dirty="0">
                <a:latin typeface="Calibri" pitchFamily="34" charset="0"/>
                <a:hlinkClick r:id="rId3"/>
              </a:rPr>
              <a:t> cells – SL95</a:t>
            </a:r>
            <a:endParaRPr lang="en-US" dirty="0">
              <a:latin typeface="Calibri" pitchFamily="34" charset="0"/>
            </a:endParaRPr>
          </a:p>
        </p:txBody>
      </p:sp>
      <p:sp>
        <p:nvSpPr>
          <p:cNvPr id="64514" name="TextBox 4"/>
          <p:cNvSpPr txBox="1">
            <a:spLocks noChangeArrowheads="1"/>
          </p:cNvSpPr>
          <p:nvPr/>
        </p:nvSpPr>
        <p:spPr bwMode="auto">
          <a:xfrm>
            <a:off x="1371600" y="5562600"/>
            <a:ext cx="6216080" cy="1107996"/>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095</a:t>
            </a:r>
            <a:endParaRPr lang="en-US" u="sng" dirty="0"/>
          </a:p>
          <a:p>
            <a:r>
              <a:rPr lang="en-US" dirty="0"/>
              <a:t> </a:t>
            </a:r>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err="1">
                <a:solidFill>
                  <a:srgbClr val="002060"/>
                </a:solidFill>
                <a:latin typeface="Georgia" pitchFamily="18" charset="0"/>
                <a:ea typeface="Times" pitchFamily="18" charset="0"/>
                <a:cs typeface="Arial" charset="0"/>
              </a:rPr>
              <a:t>Enteroendocrine</a:t>
            </a:r>
            <a:r>
              <a:rPr lang="en-US" sz="1200" b="1" dirty="0">
                <a:solidFill>
                  <a:srgbClr val="002060"/>
                </a:solidFill>
                <a:latin typeface="Georgia" pitchFamily="18" charset="0"/>
                <a:ea typeface="Times" pitchFamily="18" charset="0"/>
                <a:cs typeface="Arial" charset="0"/>
              </a:rPr>
              <a:t> cells</a:t>
            </a:r>
          </a:p>
        </p:txBody>
      </p:sp>
      <p:sp>
        <p:nvSpPr>
          <p:cNvPr id="6" name="Rectangle 5"/>
          <p:cNvSpPr/>
          <p:nvPr/>
        </p:nvSpPr>
        <p:spPr>
          <a:xfrm>
            <a:off x="1250218" y="24825"/>
            <a:ext cx="6643678"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C45D08"/>
                </a:solidFill>
                <a:latin typeface="+mn-lt"/>
              </a:rPr>
              <a:t>ENDOCRINE SECRETIONS OF THE INTESTINE</a:t>
            </a:r>
          </a:p>
        </p:txBody>
      </p:sp>
    </p:spTree>
    <p:extLst>
      <p:ext uri="{BB962C8B-B14F-4D97-AF65-F5344CB8AC3E}">
        <p14:creationId xmlns:p14="http://schemas.microsoft.com/office/powerpoint/2010/main" val="24572926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ChangeArrowheads="1"/>
          </p:cNvSpPr>
          <p:nvPr/>
        </p:nvSpPr>
        <p:spPr bwMode="auto">
          <a:xfrm>
            <a:off x="228600" y="87660"/>
            <a:ext cx="8610600" cy="6694140"/>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The next set of slides is a quiz for this module.  You should review the structures covered in this module, and try to visualize each of these in light and electron micrographs.</a:t>
            </a:r>
          </a:p>
          <a:p>
            <a:pPr>
              <a:tabLst>
                <a:tab pos="457200" algn="l"/>
              </a:tabLst>
            </a:pPr>
            <a:endParaRPr lang="en-US" sz="800" b="1" dirty="0">
              <a:solidFill>
                <a:srgbClr val="002060"/>
              </a:solidFill>
              <a:latin typeface="Helvetica" pitchFamily="34" charset="0"/>
              <a:cs typeface="Times New Roman" pitchFamily="18" charset="0"/>
            </a:endParaRPr>
          </a:p>
          <a:p>
            <a:pPr>
              <a:tabLst>
                <a:tab pos="457200" algn="l"/>
              </a:tabLst>
            </a:pPr>
            <a:endParaRPr lang="en-US" sz="900" b="1" dirty="0">
              <a:solidFill>
                <a:srgbClr val="002060"/>
              </a:solidFill>
            </a:endParaRPr>
          </a:p>
          <a:p>
            <a:pPr>
              <a:buFont typeface="Arial" charset="0"/>
              <a:buChar char="•"/>
              <a:tabLst>
                <a:tab pos="457200" algn="l"/>
              </a:tabLst>
            </a:pPr>
            <a:r>
              <a:rPr lang="en-US" sz="1200" b="1" dirty="0">
                <a:solidFill>
                  <a:srgbClr val="002060"/>
                </a:solidFill>
                <a:latin typeface="Georgia" pitchFamily="18" charset="0"/>
              </a:rPr>
              <a:t>Describe the general organization of the gastrointestinal system</a:t>
            </a:r>
          </a:p>
          <a:p>
            <a:pPr lvl="1">
              <a:buFont typeface="Arial" charset="0"/>
              <a:buChar char="•"/>
              <a:tabLst>
                <a:tab pos="457200" algn="l"/>
              </a:tabLst>
            </a:pPr>
            <a:r>
              <a:rPr lang="en-US" sz="1200" dirty="0">
                <a:solidFill>
                  <a:srgbClr val="002060"/>
                </a:solidFill>
                <a:latin typeface="Georgia" pitchFamily="18" charset="0"/>
              </a:rPr>
              <a:t>Main pathway</a:t>
            </a:r>
          </a:p>
          <a:p>
            <a:pPr lvl="1">
              <a:buFont typeface="Arial" charset="0"/>
              <a:buChar char="•"/>
              <a:tabLst>
                <a:tab pos="457200" algn="l"/>
              </a:tabLst>
            </a:pPr>
            <a:r>
              <a:rPr lang="en-US" sz="1200" dirty="0">
                <a:solidFill>
                  <a:srgbClr val="002060"/>
                </a:solidFill>
                <a:latin typeface="Georgia" pitchFamily="18" charset="0"/>
              </a:rPr>
              <a:t>Accessory organs</a:t>
            </a:r>
          </a:p>
          <a:p>
            <a:pPr>
              <a:buFont typeface="Arial" charset="0"/>
              <a:buChar char="•"/>
              <a:tabLst>
                <a:tab pos="457200" algn="l"/>
              </a:tabLst>
            </a:pPr>
            <a:endParaRPr lang="en-US" sz="1200" b="1" dirty="0">
              <a:solidFill>
                <a:srgbClr val="002060"/>
              </a:solidFill>
              <a:latin typeface="Georgia" pitchFamily="18" charset="0"/>
            </a:endParaRPr>
          </a:p>
          <a:p>
            <a:pPr>
              <a:buFont typeface="Arial" charset="0"/>
              <a:buChar char="•"/>
              <a:tabLst>
                <a:tab pos="457200" algn="l"/>
              </a:tabLst>
            </a:pPr>
            <a:r>
              <a:rPr lang="en-US" sz="1200" b="1" dirty="0">
                <a:solidFill>
                  <a:srgbClr val="002060"/>
                </a:solidFill>
                <a:latin typeface="Georgia" pitchFamily="18" charset="0"/>
              </a:rPr>
              <a:t>Distinguish, at the light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r>
              <a:rPr lang="en-US" sz="1200" dirty="0">
                <a:solidFill>
                  <a:srgbClr val="002060"/>
                </a:solidFill>
                <a:latin typeface="Georgia" pitchFamily="18" charset="0"/>
              </a:rPr>
              <a:t>Layers of the gastrointestinal tract</a:t>
            </a:r>
          </a:p>
          <a:p>
            <a:pPr lvl="2">
              <a:buFont typeface="Arial" charset="0"/>
              <a:buChar char="•"/>
              <a:tabLst>
                <a:tab pos="457200" algn="l"/>
              </a:tabLst>
            </a:pPr>
            <a:r>
              <a:rPr lang="en-US" sz="1200" dirty="0">
                <a:solidFill>
                  <a:srgbClr val="002060"/>
                </a:solidFill>
                <a:latin typeface="Georgia" pitchFamily="18" charset="0"/>
              </a:rPr>
              <a:t>Mucosa</a:t>
            </a:r>
          </a:p>
          <a:p>
            <a:pPr lvl="3">
              <a:buFont typeface="Arial" charset="0"/>
              <a:buChar char="•"/>
              <a:tabLst>
                <a:tab pos="457200" algn="l"/>
              </a:tabLst>
            </a:pPr>
            <a:r>
              <a:rPr lang="en-US" sz="1200" dirty="0">
                <a:solidFill>
                  <a:srgbClr val="002060"/>
                </a:solidFill>
                <a:latin typeface="Georgia" pitchFamily="18" charset="0"/>
              </a:rPr>
              <a:t>Epithelium</a:t>
            </a:r>
          </a:p>
          <a:p>
            <a:pPr lvl="3">
              <a:buFont typeface="Arial" charset="0"/>
              <a:buChar char="•"/>
              <a:tabLst>
                <a:tab pos="457200" algn="l"/>
              </a:tabLst>
            </a:pPr>
            <a:r>
              <a:rPr lang="en-US" sz="1200" dirty="0">
                <a:solidFill>
                  <a:srgbClr val="002060"/>
                </a:solidFill>
                <a:latin typeface="Georgia" pitchFamily="18" charset="0"/>
              </a:rPr>
              <a:t>Lamina propria</a:t>
            </a:r>
          </a:p>
          <a:p>
            <a:pPr lvl="3">
              <a:buFont typeface="Arial" charset="0"/>
              <a:buChar char="•"/>
              <a:tabLst>
                <a:tab pos="457200" algn="l"/>
              </a:tabLst>
            </a:pPr>
            <a:r>
              <a:rPr lang="en-US" sz="1200" dirty="0" err="1">
                <a:solidFill>
                  <a:srgbClr val="002060"/>
                </a:solidFill>
                <a:latin typeface="Georgia" pitchFamily="18" charset="0"/>
              </a:rPr>
              <a:t>Muscularis</a:t>
            </a:r>
            <a:r>
              <a:rPr lang="en-US" sz="1200" dirty="0">
                <a:solidFill>
                  <a:srgbClr val="002060"/>
                </a:solidFill>
                <a:latin typeface="Georgia" pitchFamily="18" charset="0"/>
              </a:rPr>
              <a:t> mucosa</a:t>
            </a:r>
          </a:p>
          <a:p>
            <a:pPr lvl="2">
              <a:buFont typeface="Arial" charset="0"/>
              <a:buChar char="•"/>
              <a:tabLst>
                <a:tab pos="457200" algn="l"/>
              </a:tabLst>
            </a:pPr>
            <a:r>
              <a:rPr lang="en-US" sz="1200" dirty="0" err="1">
                <a:solidFill>
                  <a:srgbClr val="002060"/>
                </a:solidFill>
                <a:latin typeface="Georgia" pitchFamily="18" charset="0"/>
              </a:rPr>
              <a:t>Submucosa</a:t>
            </a:r>
            <a:endParaRPr lang="en-US" sz="1200" dirty="0">
              <a:solidFill>
                <a:srgbClr val="002060"/>
              </a:solidFill>
              <a:latin typeface="Georgia" pitchFamily="18" charset="0"/>
            </a:endParaRPr>
          </a:p>
          <a:p>
            <a:pPr lvl="2">
              <a:buFont typeface="Arial" charset="0"/>
              <a:buChar char="•"/>
              <a:tabLst>
                <a:tab pos="457200" algn="l"/>
              </a:tabLst>
            </a:pPr>
            <a:r>
              <a:rPr lang="en-US" sz="1200" dirty="0" err="1">
                <a:solidFill>
                  <a:srgbClr val="002060"/>
                </a:solidFill>
                <a:latin typeface="Georgia" pitchFamily="18" charset="0"/>
              </a:rPr>
              <a:t>Muscularis</a:t>
            </a:r>
            <a:endParaRPr lang="en-US" sz="1200" dirty="0">
              <a:solidFill>
                <a:srgbClr val="002060"/>
              </a:solidFill>
              <a:latin typeface="Georgia" pitchFamily="18" charset="0"/>
            </a:endParaRPr>
          </a:p>
          <a:p>
            <a:pPr lvl="3">
              <a:buFont typeface="Arial" charset="0"/>
              <a:buChar char="•"/>
              <a:tabLst>
                <a:tab pos="457200" algn="l"/>
              </a:tabLst>
            </a:pPr>
            <a:r>
              <a:rPr lang="en-US" sz="1200" dirty="0">
                <a:solidFill>
                  <a:srgbClr val="002060"/>
                </a:solidFill>
                <a:latin typeface="Georgia" pitchFamily="18" charset="0"/>
              </a:rPr>
              <a:t>Inner circular layer</a:t>
            </a:r>
          </a:p>
          <a:p>
            <a:pPr lvl="3">
              <a:buFont typeface="Arial" charset="0"/>
              <a:buChar char="•"/>
              <a:tabLst>
                <a:tab pos="457200" algn="l"/>
              </a:tabLst>
            </a:pPr>
            <a:r>
              <a:rPr lang="en-US" sz="1200" dirty="0">
                <a:solidFill>
                  <a:srgbClr val="002060"/>
                </a:solidFill>
                <a:latin typeface="Georgia" pitchFamily="18" charset="0"/>
              </a:rPr>
              <a:t>Outer longitudinal layer</a:t>
            </a:r>
          </a:p>
          <a:p>
            <a:pPr lvl="2">
              <a:buFont typeface="Arial" charset="0"/>
              <a:buChar char="•"/>
              <a:tabLst>
                <a:tab pos="457200" algn="l"/>
              </a:tabLst>
            </a:pPr>
            <a:r>
              <a:rPr lang="en-US" sz="1200" dirty="0">
                <a:solidFill>
                  <a:srgbClr val="002060"/>
                </a:solidFill>
                <a:latin typeface="Georgia" pitchFamily="18" charset="0"/>
              </a:rPr>
              <a:t>Adventitia / serosa</a:t>
            </a:r>
          </a:p>
          <a:p>
            <a:pPr marL="519113" lvl="2" indent="-55563">
              <a:buFont typeface="Arial" charset="0"/>
              <a:buChar char="•"/>
              <a:tabLst>
                <a:tab pos="395288" algn="l"/>
                <a:tab pos="457200" algn="l"/>
              </a:tabLst>
            </a:pPr>
            <a:r>
              <a:rPr lang="en-US" sz="1200" dirty="0">
                <a:solidFill>
                  <a:srgbClr val="002060"/>
                </a:solidFill>
                <a:latin typeface="Georgia" pitchFamily="18" charset="0"/>
              </a:rPr>
              <a:t>Elaborations of the gastrointestinal tract that increase surface area</a:t>
            </a:r>
          </a:p>
          <a:p>
            <a:pPr marL="976313" lvl="3" indent="-55563">
              <a:buFont typeface="Arial" charset="0"/>
              <a:buChar char="•"/>
              <a:tabLst>
                <a:tab pos="395288" algn="l"/>
                <a:tab pos="457200" algn="l"/>
              </a:tabLst>
            </a:pPr>
            <a:r>
              <a:rPr lang="en-US" sz="1200" dirty="0" err="1">
                <a:solidFill>
                  <a:srgbClr val="002060"/>
                </a:solidFill>
                <a:latin typeface="Georgia" pitchFamily="18" charset="0"/>
              </a:rPr>
              <a:t>Plica</a:t>
            </a:r>
            <a:endParaRPr lang="en-US" sz="1200" dirty="0">
              <a:solidFill>
                <a:srgbClr val="002060"/>
              </a:solidFill>
              <a:latin typeface="Georgia" pitchFamily="18" charset="0"/>
            </a:endParaRPr>
          </a:p>
          <a:p>
            <a:pPr marL="976313" lvl="3" indent="-55563">
              <a:buFont typeface="Arial" charset="0"/>
              <a:buChar char="•"/>
              <a:tabLst>
                <a:tab pos="395288" algn="l"/>
                <a:tab pos="457200" algn="l"/>
              </a:tabLst>
            </a:pPr>
            <a:r>
              <a:rPr lang="en-US" sz="1200" dirty="0">
                <a:solidFill>
                  <a:srgbClr val="002060"/>
                </a:solidFill>
                <a:latin typeface="Georgia" pitchFamily="18" charset="0"/>
              </a:rPr>
              <a:t>Villi</a:t>
            </a:r>
          </a:p>
          <a:p>
            <a:pPr marL="976313" lvl="3" indent="-55563">
              <a:buFont typeface="Arial" charset="0"/>
              <a:buChar char="•"/>
              <a:tabLst>
                <a:tab pos="395288" algn="l"/>
                <a:tab pos="457200" algn="l"/>
              </a:tabLst>
            </a:pPr>
            <a:r>
              <a:rPr lang="en-US" sz="1200" dirty="0">
                <a:solidFill>
                  <a:srgbClr val="002060"/>
                </a:solidFill>
                <a:latin typeface="Georgia" pitchFamily="18" charset="0"/>
              </a:rPr>
              <a:t>Microvilli (brush border)</a:t>
            </a:r>
          </a:p>
          <a:p>
            <a:pPr marL="519113" lvl="2" indent="-55563">
              <a:buFont typeface="Arial" charset="0"/>
              <a:buChar char="•"/>
              <a:tabLst>
                <a:tab pos="395288" algn="l"/>
                <a:tab pos="457200" algn="l"/>
              </a:tabLst>
            </a:pPr>
            <a:r>
              <a:rPr lang="en-US" sz="1200" dirty="0">
                <a:solidFill>
                  <a:srgbClr val="002060"/>
                </a:solidFill>
                <a:latin typeface="Georgia" pitchFamily="18" charset="0"/>
              </a:rPr>
              <a:t>Neural and endocrine structures of the gastrointestinal tract</a:t>
            </a:r>
          </a:p>
          <a:p>
            <a:pPr marL="976313" lvl="3" indent="-55563">
              <a:buFont typeface="Arial" charset="0"/>
              <a:buChar char="•"/>
              <a:tabLst>
                <a:tab pos="395288" algn="l"/>
                <a:tab pos="457200" algn="l"/>
              </a:tabLst>
            </a:pPr>
            <a:r>
              <a:rPr lang="en-US" sz="1200" dirty="0">
                <a:solidFill>
                  <a:srgbClr val="002060"/>
                </a:solidFill>
                <a:latin typeface="Georgia" pitchFamily="18" charset="0"/>
              </a:rPr>
              <a:t>Enteric nervous system</a:t>
            </a:r>
          </a:p>
          <a:p>
            <a:pPr marL="1433513" lvl="4" indent="-55563">
              <a:buFont typeface="Arial" charset="0"/>
              <a:buChar char="•"/>
              <a:tabLst>
                <a:tab pos="395288" algn="l"/>
                <a:tab pos="457200" algn="l"/>
              </a:tabLst>
            </a:pPr>
            <a:r>
              <a:rPr lang="en-US" sz="1200" dirty="0" err="1">
                <a:solidFill>
                  <a:srgbClr val="002060"/>
                </a:solidFill>
                <a:latin typeface="Georgia" pitchFamily="18" charset="0"/>
              </a:rPr>
              <a:t>Myenteric</a:t>
            </a:r>
            <a:r>
              <a:rPr lang="en-US" sz="1200" dirty="0">
                <a:solidFill>
                  <a:srgbClr val="002060"/>
                </a:solidFill>
                <a:latin typeface="Georgia" pitchFamily="18" charset="0"/>
              </a:rPr>
              <a:t> plexus</a:t>
            </a:r>
          </a:p>
          <a:p>
            <a:pPr marL="1433513" lvl="4" indent="-55563">
              <a:buFont typeface="Arial" charset="0"/>
              <a:buChar char="•"/>
              <a:tabLst>
                <a:tab pos="395288" algn="l"/>
                <a:tab pos="457200" algn="l"/>
              </a:tabLst>
            </a:pPr>
            <a:r>
              <a:rPr lang="en-US" sz="1200" dirty="0" err="1">
                <a:solidFill>
                  <a:srgbClr val="002060"/>
                </a:solidFill>
                <a:latin typeface="Georgia" pitchFamily="18" charset="0"/>
              </a:rPr>
              <a:t>Submucosal</a:t>
            </a:r>
            <a:r>
              <a:rPr lang="en-US" sz="1200" dirty="0">
                <a:solidFill>
                  <a:srgbClr val="002060"/>
                </a:solidFill>
                <a:latin typeface="Georgia" pitchFamily="18" charset="0"/>
              </a:rPr>
              <a:t> plexus</a:t>
            </a:r>
          </a:p>
          <a:p>
            <a:pPr marL="976313" lvl="3" indent="-55563">
              <a:buFont typeface="Arial" charset="0"/>
              <a:buChar char="•"/>
              <a:tabLst>
                <a:tab pos="395288" algn="l"/>
                <a:tab pos="457200" algn="l"/>
              </a:tabLst>
            </a:pPr>
            <a:r>
              <a:rPr lang="en-US" sz="1200" dirty="0" err="1">
                <a:solidFill>
                  <a:srgbClr val="002060"/>
                </a:solidFill>
                <a:latin typeface="Georgia" pitchFamily="18" charset="0"/>
              </a:rPr>
              <a:t>Enteroendocrine</a:t>
            </a:r>
            <a:r>
              <a:rPr lang="en-US" sz="1200" dirty="0">
                <a:solidFill>
                  <a:srgbClr val="002060"/>
                </a:solidFill>
                <a:latin typeface="Georgia" pitchFamily="18" charset="0"/>
              </a:rPr>
              <a:t> cells (with special staining)</a:t>
            </a:r>
          </a:p>
          <a:p>
            <a:pPr marL="519113" lvl="2" indent="-55563">
              <a:buFont typeface="Arial" charset="0"/>
              <a:buChar char="•"/>
              <a:tabLst>
                <a:tab pos="395288" algn="l"/>
                <a:tab pos="457200" algn="l"/>
              </a:tabLst>
            </a:pPr>
            <a:endParaRPr lang="en-US" sz="1200" dirty="0">
              <a:solidFill>
                <a:srgbClr val="002060"/>
              </a:solidFill>
              <a:latin typeface="Georgia" pitchFamily="18" charset="0"/>
            </a:endParaRPr>
          </a:p>
          <a:p>
            <a:pPr>
              <a:buFont typeface="Arial" charset="0"/>
              <a:buChar char="•"/>
              <a:tabLst>
                <a:tab pos="457200" algn="l"/>
              </a:tabLst>
            </a:pPr>
            <a:r>
              <a:rPr lang="en-US" sz="1200" b="1" dirty="0">
                <a:solidFill>
                  <a:srgbClr val="002060"/>
                </a:solidFill>
                <a:latin typeface="Georgia" pitchFamily="18" charset="0"/>
              </a:rPr>
              <a:t>Distinguish, at the electron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r>
              <a:rPr lang="en-US" sz="1200" dirty="0" err="1">
                <a:solidFill>
                  <a:srgbClr val="002060"/>
                </a:solidFill>
                <a:latin typeface="Georgia" pitchFamily="18" charset="0"/>
              </a:rPr>
              <a:t>Enteroendocrine</a:t>
            </a:r>
            <a:r>
              <a:rPr lang="en-US" sz="1200" dirty="0">
                <a:solidFill>
                  <a:srgbClr val="002060"/>
                </a:solidFill>
                <a:latin typeface="Georgia" pitchFamily="18" charset="0"/>
              </a:rPr>
              <a:t> cells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hc-webdata\com\LabManuals\MA\VLM\Lab24\SL53a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322" y="1440597"/>
            <a:ext cx="7180355" cy="53852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2133600" y="2667000"/>
            <a:ext cx="26289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mucosa</a:t>
            </a:r>
          </a:p>
        </p:txBody>
      </p:sp>
      <p:sp>
        <p:nvSpPr>
          <p:cNvPr id="3" name="Right Brace 2"/>
          <p:cNvSpPr/>
          <p:nvPr/>
        </p:nvSpPr>
        <p:spPr>
          <a:xfrm rot="17425431">
            <a:off x="2693199" y="1144955"/>
            <a:ext cx="457200" cy="886199"/>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6628464">
            <a:off x="1422539" y="4941741"/>
            <a:ext cx="386923" cy="665782"/>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9819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hc-webdata\com\LabManuals\MA\VLM\Lab24\SL53b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40597"/>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1066800" y="3128665"/>
            <a:ext cx="3400873"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submucosa</a:t>
            </a:r>
            <a:endParaRPr lang="en-US" sz="5400" b="1" dirty="0">
              <a:ln w="11430"/>
              <a:effectLst>
                <a:outerShdw blurRad="50800" dist="39000" dir="5460000" algn="tl">
                  <a:srgbClr val="000000">
                    <a:alpha val="38000"/>
                  </a:srgbClr>
                </a:outerShdw>
              </a:effectLst>
              <a:latin typeface="+mn-lt"/>
            </a:endParaRPr>
          </a:p>
        </p:txBody>
      </p:sp>
      <p:sp>
        <p:nvSpPr>
          <p:cNvPr id="3" name="Right Brace 2"/>
          <p:cNvSpPr/>
          <p:nvPr/>
        </p:nvSpPr>
        <p:spPr>
          <a:xfrm rot="15058285">
            <a:off x="3981680" y="1253348"/>
            <a:ext cx="557753" cy="1982683"/>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6158511">
            <a:off x="4190137" y="5218679"/>
            <a:ext cx="469023" cy="1935575"/>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661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hc-webdata\com\LabManuals\MA\VLM\Lab24\SL95b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093" y="1625333"/>
            <a:ext cx="6477000" cy="48577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at the tips of the arrows. (advance slide for answers)</a:t>
            </a:r>
          </a:p>
        </p:txBody>
      </p:sp>
      <p:sp>
        <p:nvSpPr>
          <p:cNvPr id="5" name="Rectangle 4"/>
          <p:cNvSpPr/>
          <p:nvPr/>
        </p:nvSpPr>
        <p:spPr>
          <a:xfrm>
            <a:off x="4267200" y="876355"/>
            <a:ext cx="5053988"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Enteroendocrine</a:t>
            </a:r>
            <a:r>
              <a:rPr lang="en-US" sz="5400" b="1" dirty="0">
                <a:ln w="11430"/>
                <a:effectLst>
                  <a:outerShdw blurRad="50800" dist="39000" dir="5460000" algn="tl">
                    <a:srgbClr val="000000">
                      <a:alpha val="38000"/>
                    </a:srgbClr>
                  </a:outerShdw>
                </a:effectLst>
                <a:latin typeface="+mn-lt"/>
              </a:rPr>
              <a:t> cells</a:t>
            </a:r>
          </a:p>
        </p:txBody>
      </p:sp>
      <p:cxnSp>
        <p:nvCxnSpPr>
          <p:cNvPr id="7" name="Straight Arrow Connector 6"/>
          <p:cNvCxnSpPr/>
          <p:nvPr/>
        </p:nvCxnSpPr>
        <p:spPr>
          <a:xfrm flipH="1" flipV="1">
            <a:off x="6348472" y="4109291"/>
            <a:ext cx="173513" cy="561861"/>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800819" y="2721166"/>
            <a:ext cx="93644" cy="677539"/>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963537" y="5537812"/>
            <a:ext cx="668358" cy="312145"/>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08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687" y="1440597"/>
            <a:ext cx="7667625" cy="531495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between the arrows. (advance slide for answers)</a:t>
            </a:r>
          </a:p>
        </p:txBody>
      </p:sp>
      <p:sp>
        <p:nvSpPr>
          <p:cNvPr id="5" name="Rectangle 4"/>
          <p:cNvSpPr/>
          <p:nvPr/>
        </p:nvSpPr>
        <p:spPr>
          <a:xfrm>
            <a:off x="304800" y="1598359"/>
            <a:ext cx="33528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cilia</a:t>
            </a:r>
          </a:p>
        </p:txBody>
      </p:sp>
      <p:cxnSp>
        <p:nvCxnSpPr>
          <p:cNvPr id="7" name="Straight Arrow Connector 6"/>
          <p:cNvCxnSpPr/>
          <p:nvPr/>
        </p:nvCxnSpPr>
        <p:spPr>
          <a:xfrm>
            <a:off x="3386667" y="2833511"/>
            <a:ext cx="285240" cy="699606"/>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730483" y="3679715"/>
            <a:ext cx="265784" cy="734241"/>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432515" y="2413822"/>
            <a:ext cx="600463" cy="521289"/>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825067" y="1727200"/>
            <a:ext cx="463915" cy="580823"/>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34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hc-webdata\com\LabManuals\MA\VLM\Lab24\SL19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40597"/>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structures. (advance slide for answers)</a:t>
            </a:r>
          </a:p>
        </p:txBody>
      </p:sp>
      <p:sp>
        <p:nvSpPr>
          <p:cNvPr id="5" name="Rectangle 4"/>
          <p:cNvSpPr/>
          <p:nvPr/>
        </p:nvSpPr>
        <p:spPr>
          <a:xfrm>
            <a:off x="304800" y="1598359"/>
            <a:ext cx="335280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(intestinal) glands</a:t>
            </a:r>
          </a:p>
        </p:txBody>
      </p:sp>
      <p:sp>
        <p:nvSpPr>
          <p:cNvPr id="3" name="Freeform 2"/>
          <p:cNvSpPr/>
          <p:nvPr/>
        </p:nvSpPr>
        <p:spPr>
          <a:xfrm>
            <a:off x="3750197" y="5301205"/>
            <a:ext cx="578735" cy="891251"/>
          </a:xfrm>
          <a:custGeom>
            <a:avLst/>
            <a:gdLst>
              <a:gd name="connsiteX0" fmla="*/ 509287 w 578735"/>
              <a:gd name="connsiteY0" fmla="*/ 578734 h 891251"/>
              <a:gd name="connsiteX1" fmla="*/ 520861 w 578735"/>
              <a:gd name="connsiteY1" fmla="*/ 520861 h 891251"/>
              <a:gd name="connsiteX2" fmla="*/ 544011 w 578735"/>
              <a:gd name="connsiteY2" fmla="*/ 451413 h 891251"/>
              <a:gd name="connsiteX3" fmla="*/ 555585 w 578735"/>
              <a:gd name="connsiteY3" fmla="*/ 416689 h 891251"/>
              <a:gd name="connsiteX4" fmla="*/ 567160 w 578735"/>
              <a:gd name="connsiteY4" fmla="*/ 381965 h 891251"/>
              <a:gd name="connsiteX5" fmla="*/ 578735 w 578735"/>
              <a:gd name="connsiteY5" fmla="*/ 335666 h 891251"/>
              <a:gd name="connsiteX6" fmla="*/ 567160 w 578735"/>
              <a:gd name="connsiteY6" fmla="*/ 104172 h 891251"/>
              <a:gd name="connsiteX7" fmla="*/ 544011 w 578735"/>
              <a:gd name="connsiteY7" fmla="*/ 69448 h 891251"/>
              <a:gd name="connsiteX8" fmla="*/ 474562 w 578735"/>
              <a:gd name="connsiteY8" fmla="*/ 46299 h 891251"/>
              <a:gd name="connsiteX9" fmla="*/ 405114 w 578735"/>
              <a:gd name="connsiteY9" fmla="*/ 23149 h 891251"/>
              <a:gd name="connsiteX10" fmla="*/ 370390 w 578735"/>
              <a:gd name="connsiteY10" fmla="*/ 11575 h 891251"/>
              <a:gd name="connsiteX11" fmla="*/ 335666 w 578735"/>
              <a:gd name="connsiteY11" fmla="*/ 0 h 891251"/>
              <a:gd name="connsiteX12" fmla="*/ 300942 w 578735"/>
              <a:gd name="connsiteY12" fmla="*/ 34724 h 891251"/>
              <a:gd name="connsiteX13" fmla="*/ 254644 w 578735"/>
              <a:gd name="connsiteY13" fmla="*/ 92598 h 891251"/>
              <a:gd name="connsiteX14" fmla="*/ 219919 w 578735"/>
              <a:gd name="connsiteY14" fmla="*/ 150471 h 891251"/>
              <a:gd name="connsiteX15" fmla="*/ 196770 w 578735"/>
              <a:gd name="connsiteY15" fmla="*/ 231494 h 891251"/>
              <a:gd name="connsiteX16" fmla="*/ 162046 w 578735"/>
              <a:gd name="connsiteY16" fmla="*/ 300942 h 891251"/>
              <a:gd name="connsiteX17" fmla="*/ 127322 w 578735"/>
              <a:gd name="connsiteY17" fmla="*/ 393539 h 891251"/>
              <a:gd name="connsiteX18" fmla="*/ 115747 w 578735"/>
              <a:gd name="connsiteY18" fmla="*/ 439838 h 891251"/>
              <a:gd name="connsiteX19" fmla="*/ 104173 w 578735"/>
              <a:gd name="connsiteY19" fmla="*/ 474562 h 891251"/>
              <a:gd name="connsiteX20" fmla="*/ 92598 w 578735"/>
              <a:gd name="connsiteY20" fmla="*/ 532436 h 891251"/>
              <a:gd name="connsiteX21" fmla="*/ 69449 w 578735"/>
              <a:gd name="connsiteY21" fmla="*/ 567160 h 891251"/>
              <a:gd name="connsiteX22" fmla="*/ 46299 w 578735"/>
              <a:gd name="connsiteY22" fmla="*/ 648182 h 891251"/>
              <a:gd name="connsiteX23" fmla="*/ 23150 w 578735"/>
              <a:gd name="connsiteY23" fmla="*/ 682906 h 891251"/>
              <a:gd name="connsiteX24" fmla="*/ 11575 w 578735"/>
              <a:gd name="connsiteY24" fmla="*/ 740780 h 891251"/>
              <a:gd name="connsiteX25" fmla="*/ 0 w 578735"/>
              <a:gd name="connsiteY25" fmla="*/ 775504 h 891251"/>
              <a:gd name="connsiteX26" fmla="*/ 11575 w 578735"/>
              <a:gd name="connsiteY26" fmla="*/ 821803 h 891251"/>
              <a:gd name="connsiteX27" fmla="*/ 23150 w 578735"/>
              <a:gd name="connsiteY27" fmla="*/ 856527 h 891251"/>
              <a:gd name="connsiteX28" fmla="*/ 150471 w 578735"/>
              <a:gd name="connsiteY28" fmla="*/ 891251 h 891251"/>
              <a:gd name="connsiteX29" fmla="*/ 277793 w 578735"/>
              <a:gd name="connsiteY29" fmla="*/ 868101 h 891251"/>
              <a:gd name="connsiteX30" fmla="*/ 347241 w 578735"/>
              <a:gd name="connsiteY30" fmla="*/ 810228 h 891251"/>
              <a:gd name="connsiteX31" fmla="*/ 428264 w 578735"/>
              <a:gd name="connsiteY31" fmla="*/ 740780 h 891251"/>
              <a:gd name="connsiteX32" fmla="*/ 451413 w 578735"/>
              <a:gd name="connsiteY32" fmla="*/ 717630 h 891251"/>
              <a:gd name="connsiteX33" fmla="*/ 509287 w 578735"/>
              <a:gd name="connsiteY33" fmla="*/ 613458 h 891251"/>
              <a:gd name="connsiteX34" fmla="*/ 509287 w 578735"/>
              <a:gd name="connsiteY34" fmla="*/ 578734 h 89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8735" h="891251">
                <a:moveTo>
                  <a:pt x="509287" y="578734"/>
                </a:moveTo>
                <a:cubicBezTo>
                  <a:pt x="511216" y="563301"/>
                  <a:pt x="515685" y="539841"/>
                  <a:pt x="520861" y="520861"/>
                </a:cubicBezTo>
                <a:cubicBezTo>
                  <a:pt x="527282" y="497319"/>
                  <a:pt x="536295" y="474562"/>
                  <a:pt x="544011" y="451413"/>
                </a:cubicBezTo>
                <a:lnTo>
                  <a:pt x="555585" y="416689"/>
                </a:lnTo>
                <a:cubicBezTo>
                  <a:pt x="559443" y="405114"/>
                  <a:pt x="564201" y="393802"/>
                  <a:pt x="567160" y="381965"/>
                </a:cubicBezTo>
                <a:lnTo>
                  <a:pt x="578735" y="335666"/>
                </a:lnTo>
                <a:cubicBezTo>
                  <a:pt x="574877" y="258501"/>
                  <a:pt x="577153" y="180784"/>
                  <a:pt x="567160" y="104172"/>
                </a:cubicBezTo>
                <a:cubicBezTo>
                  <a:pt x="565361" y="90378"/>
                  <a:pt x="555808" y="76821"/>
                  <a:pt x="544011" y="69448"/>
                </a:cubicBezTo>
                <a:cubicBezTo>
                  <a:pt x="523318" y="56515"/>
                  <a:pt x="497712" y="54015"/>
                  <a:pt x="474562" y="46299"/>
                </a:cubicBezTo>
                <a:lnTo>
                  <a:pt x="405114" y="23149"/>
                </a:lnTo>
                <a:lnTo>
                  <a:pt x="370390" y="11575"/>
                </a:lnTo>
                <a:lnTo>
                  <a:pt x="335666" y="0"/>
                </a:lnTo>
                <a:cubicBezTo>
                  <a:pt x="324091" y="11575"/>
                  <a:pt x="311421" y="22149"/>
                  <a:pt x="300942" y="34724"/>
                </a:cubicBezTo>
                <a:cubicBezTo>
                  <a:pt x="227926" y="122343"/>
                  <a:pt x="322000" y="25239"/>
                  <a:pt x="254644" y="92598"/>
                </a:cubicBezTo>
                <a:cubicBezTo>
                  <a:pt x="221852" y="190971"/>
                  <a:pt x="267587" y="71025"/>
                  <a:pt x="219919" y="150471"/>
                </a:cubicBezTo>
                <a:cubicBezTo>
                  <a:pt x="212352" y="163082"/>
                  <a:pt x="199520" y="221869"/>
                  <a:pt x="196770" y="231494"/>
                </a:cubicBezTo>
                <a:cubicBezTo>
                  <a:pt x="184790" y="273424"/>
                  <a:pt x="187409" y="262897"/>
                  <a:pt x="162046" y="300942"/>
                </a:cubicBezTo>
                <a:cubicBezTo>
                  <a:pt x="132335" y="419785"/>
                  <a:pt x="172718" y="272485"/>
                  <a:pt x="127322" y="393539"/>
                </a:cubicBezTo>
                <a:cubicBezTo>
                  <a:pt x="121736" y="408434"/>
                  <a:pt x="120117" y="424542"/>
                  <a:pt x="115747" y="439838"/>
                </a:cubicBezTo>
                <a:cubicBezTo>
                  <a:pt x="112395" y="451569"/>
                  <a:pt x="107132" y="462726"/>
                  <a:pt x="104173" y="474562"/>
                </a:cubicBezTo>
                <a:cubicBezTo>
                  <a:pt x="99402" y="493648"/>
                  <a:pt x="99506" y="514015"/>
                  <a:pt x="92598" y="532436"/>
                </a:cubicBezTo>
                <a:cubicBezTo>
                  <a:pt x="87714" y="545461"/>
                  <a:pt x="77165" y="555585"/>
                  <a:pt x="69449" y="567160"/>
                </a:cubicBezTo>
                <a:cubicBezTo>
                  <a:pt x="65740" y="581995"/>
                  <a:pt x="54602" y="631576"/>
                  <a:pt x="46299" y="648182"/>
                </a:cubicBezTo>
                <a:cubicBezTo>
                  <a:pt x="40078" y="660624"/>
                  <a:pt x="30866" y="671331"/>
                  <a:pt x="23150" y="682906"/>
                </a:cubicBezTo>
                <a:cubicBezTo>
                  <a:pt x="19292" y="702197"/>
                  <a:pt x="16347" y="721694"/>
                  <a:pt x="11575" y="740780"/>
                </a:cubicBezTo>
                <a:cubicBezTo>
                  <a:pt x="8616" y="752617"/>
                  <a:pt x="0" y="763303"/>
                  <a:pt x="0" y="775504"/>
                </a:cubicBezTo>
                <a:cubicBezTo>
                  <a:pt x="0" y="791412"/>
                  <a:pt x="7205" y="806507"/>
                  <a:pt x="11575" y="821803"/>
                </a:cubicBezTo>
                <a:cubicBezTo>
                  <a:pt x="14927" y="833534"/>
                  <a:pt x="13222" y="849435"/>
                  <a:pt x="23150" y="856527"/>
                </a:cubicBezTo>
                <a:cubicBezTo>
                  <a:pt x="45992" y="872843"/>
                  <a:pt x="121292" y="885415"/>
                  <a:pt x="150471" y="891251"/>
                </a:cubicBezTo>
                <a:cubicBezTo>
                  <a:pt x="182395" y="887260"/>
                  <a:pt x="242106" y="885944"/>
                  <a:pt x="277793" y="868101"/>
                </a:cubicBezTo>
                <a:cubicBezTo>
                  <a:pt x="320901" y="846547"/>
                  <a:pt x="308841" y="842228"/>
                  <a:pt x="347241" y="810228"/>
                </a:cubicBezTo>
                <a:cubicBezTo>
                  <a:pt x="453001" y="722095"/>
                  <a:pt x="289168" y="879878"/>
                  <a:pt x="428264" y="740780"/>
                </a:cubicBezTo>
                <a:cubicBezTo>
                  <a:pt x="435980" y="733063"/>
                  <a:pt x="445360" y="726710"/>
                  <a:pt x="451413" y="717630"/>
                </a:cubicBezTo>
                <a:cubicBezTo>
                  <a:pt x="485894" y="665908"/>
                  <a:pt x="497064" y="662351"/>
                  <a:pt x="509287" y="613458"/>
                </a:cubicBezTo>
                <a:cubicBezTo>
                  <a:pt x="514058" y="594372"/>
                  <a:pt x="507358" y="594167"/>
                  <a:pt x="509287" y="578734"/>
                </a:cubicBezTo>
                <a:close/>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104435" y="5972537"/>
            <a:ext cx="428264" cy="601883"/>
          </a:xfrm>
          <a:custGeom>
            <a:avLst/>
            <a:gdLst>
              <a:gd name="connsiteX0" fmla="*/ 416689 w 428264"/>
              <a:gd name="connsiteY0" fmla="*/ 150471 h 601883"/>
              <a:gd name="connsiteX1" fmla="*/ 358816 w 428264"/>
              <a:gd name="connsiteY1" fmla="*/ 104172 h 601883"/>
              <a:gd name="connsiteX2" fmla="*/ 335666 w 428264"/>
              <a:gd name="connsiteY2" fmla="*/ 69448 h 601883"/>
              <a:gd name="connsiteX3" fmla="*/ 266218 w 428264"/>
              <a:gd name="connsiteY3" fmla="*/ 46298 h 601883"/>
              <a:gd name="connsiteX4" fmla="*/ 231494 w 428264"/>
              <a:gd name="connsiteY4" fmla="*/ 23149 h 601883"/>
              <a:gd name="connsiteX5" fmla="*/ 162046 w 428264"/>
              <a:gd name="connsiteY5" fmla="*/ 0 h 601883"/>
              <a:gd name="connsiteX6" fmla="*/ 57874 w 428264"/>
              <a:gd name="connsiteY6" fmla="*/ 34724 h 601883"/>
              <a:gd name="connsiteX7" fmla="*/ 46299 w 428264"/>
              <a:gd name="connsiteY7" fmla="*/ 92597 h 601883"/>
              <a:gd name="connsiteX8" fmla="*/ 34724 w 428264"/>
              <a:gd name="connsiteY8" fmla="*/ 127321 h 601883"/>
              <a:gd name="connsiteX9" fmla="*/ 23150 w 428264"/>
              <a:gd name="connsiteY9" fmla="*/ 208344 h 601883"/>
              <a:gd name="connsiteX10" fmla="*/ 11575 w 428264"/>
              <a:gd name="connsiteY10" fmla="*/ 254643 h 601883"/>
              <a:gd name="connsiteX11" fmla="*/ 0 w 428264"/>
              <a:gd name="connsiteY11" fmla="*/ 324091 h 601883"/>
              <a:gd name="connsiteX12" fmla="*/ 11575 w 428264"/>
              <a:gd name="connsiteY12" fmla="*/ 486136 h 601883"/>
              <a:gd name="connsiteX13" fmla="*/ 23150 w 428264"/>
              <a:gd name="connsiteY13" fmla="*/ 520860 h 601883"/>
              <a:gd name="connsiteX14" fmla="*/ 69449 w 428264"/>
              <a:gd name="connsiteY14" fmla="*/ 567159 h 601883"/>
              <a:gd name="connsiteX15" fmla="*/ 104173 w 428264"/>
              <a:gd name="connsiteY15" fmla="*/ 590309 h 601883"/>
              <a:gd name="connsiteX16" fmla="*/ 185195 w 428264"/>
              <a:gd name="connsiteY16" fmla="*/ 601883 h 601883"/>
              <a:gd name="connsiteX17" fmla="*/ 289368 w 428264"/>
              <a:gd name="connsiteY17" fmla="*/ 590309 h 601883"/>
              <a:gd name="connsiteX18" fmla="*/ 312517 w 428264"/>
              <a:gd name="connsiteY18" fmla="*/ 555585 h 601883"/>
              <a:gd name="connsiteX19" fmla="*/ 393540 w 428264"/>
              <a:gd name="connsiteY19" fmla="*/ 462987 h 601883"/>
              <a:gd name="connsiteX20" fmla="*/ 405114 w 428264"/>
              <a:gd name="connsiteY20" fmla="*/ 416688 h 601883"/>
              <a:gd name="connsiteX21" fmla="*/ 428264 w 428264"/>
              <a:gd name="connsiteY21" fmla="*/ 335666 h 601883"/>
              <a:gd name="connsiteX22" fmla="*/ 416689 w 428264"/>
              <a:gd name="connsiteY22" fmla="*/ 208344 h 601883"/>
              <a:gd name="connsiteX23" fmla="*/ 405114 w 428264"/>
              <a:gd name="connsiteY23" fmla="*/ 173620 h 601883"/>
              <a:gd name="connsiteX24" fmla="*/ 370390 w 428264"/>
              <a:gd name="connsiteY24" fmla="*/ 150471 h 601883"/>
              <a:gd name="connsiteX25" fmla="*/ 347241 w 428264"/>
              <a:gd name="connsiteY25" fmla="*/ 127321 h 601883"/>
              <a:gd name="connsiteX26" fmla="*/ 335666 w 428264"/>
              <a:gd name="connsiteY26" fmla="*/ 69448 h 60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8264" h="601883">
                <a:moveTo>
                  <a:pt x="416689" y="150471"/>
                </a:moveTo>
                <a:cubicBezTo>
                  <a:pt x="397398" y="135038"/>
                  <a:pt x="376285" y="121641"/>
                  <a:pt x="358816" y="104172"/>
                </a:cubicBezTo>
                <a:cubicBezTo>
                  <a:pt x="348979" y="94335"/>
                  <a:pt x="347463" y="76821"/>
                  <a:pt x="335666" y="69448"/>
                </a:cubicBezTo>
                <a:cubicBezTo>
                  <a:pt x="314974" y="56515"/>
                  <a:pt x="286521" y="59833"/>
                  <a:pt x="266218" y="46298"/>
                </a:cubicBezTo>
                <a:cubicBezTo>
                  <a:pt x="254643" y="38582"/>
                  <a:pt x="244206" y="28799"/>
                  <a:pt x="231494" y="23149"/>
                </a:cubicBezTo>
                <a:cubicBezTo>
                  <a:pt x="209196" y="13239"/>
                  <a:pt x="162046" y="0"/>
                  <a:pt x="162046" y="0"/>
                </a:cubicBezTo>
                <a:cubicBezTo>
                  <a:pt x="141890" y="4031"/>
                  <a:pt x="73849" y="12359"/>
                  <a:pt x="57874" y="34724"/>
                </a:cubicBezTo>
                <a:cubicBezTo>
                  <a:pt x="46439" y="50733"/>
                  <a:pt x="51071" y="73511"/>
                  <a:pt x="46299" y="92597"/>
                </a:cubicBezTo>
                <a:cubicBezTo>
                  <a:pt x="43340" y="104433"/>
                  <a:pt x="38582" y="115746"/>
                  <a:pt x="34724" y="127321"/>
                </a:cubicBezTo>
                <a:cubicBezTo>
                  <a:pt x="30866" y="154329"/>
                  <a:pt x="28030" y="181502"/>
                  <a:pt x="23150" y="208344"/>
                </a:cubicBezTo>
                <a:cubicBezTo>
                  <a:pt x="20304" y="223995"/>
                  <a:pt x="14695" y="239044"/>
                  <a:pt x="11575" y="254643"/>
                </a:cubicBezTo>
                <a:cubicBezTo>
                  <a:pt x="6972" y="277656"/>
                  <a:pt x="3858" y="300942"/>
                  <a:pt x="0" y="324091"/>
                </a:cubicBezTo>
                <a:cubicBezTo>
                  <a:pt x="3858" y="378106"/>
                  <a:pt x="5248" y="432354"/>
                  <a:pt x="11575" y="486136"/>
                </a:cubicBezTo>
                <a:cubicBezTo>
                  <a:pt x="13001" y="498253"/>
                  <a:pt x="16058" y="510932"/>
                  <a:pt x="23150" y="520860"/>
                </a:cubicBezTo>
                <a:cubicBezTo>
                  <a:pt x="35836" y="538620"/>
                  <a:pt x="51289" y="555052"/>
                  <a:pt x="69449" y="567159"/>
                </a:cubicBezTo>
                <a:cubicBezTo>
                  <a:pt x="81024" y="574876"/>
                  <a:pt x="90849" y="586312"/>
                  <a:pt x="104173" y="590309"/>
                </a:cubicBezTo>
                <a:cubicBezTo>
                  <a:pt x="130304" y="598148"/>
                  <a:pt x="158188" y="598025"/>
                  <a:pt x="185195" y="601883"/>
                </a:cubicBezTo>
                <a:cubicBezTo>
                  <a:pt x="219919" y="598025"/>
                  <a:pt x="256533" y="602249"/>
                  <a:pt x="289368" y="590309"/>
                </a:cubicBezTo>
                <a:cubicBezTo>
                  <a:pt x="302441" y="585555"/>
                  <a:pt x="303357" y="566054"/>
                  <a:pt x="312517" y="555585"/>
                </a:cubicBezTo>
                <a:cubicBezTo>
                  <a:pt x="407315" y="447243"/>
                  <a:pt x="341444" y="541129"/>
                  <a:pt x="393540" y="462987"/>
                </a:cubicBezTo>
                <a:cubicBezTo>
                  <a:pt x="397398" y="447554"/>
                  <a:pt x="400744" y="431984"/>
                  <a:pt x="405114" y="416688"/>
                </a:cubicBezTo>
                <a:cubicBezTo>
                  <a:pt x="438338" y="300402"/>
                  <a:pt x="392062" y="480467"/>
                  <a:pt x="428264" y="335666"/>
                </a:cubicBezTo>
                <a:cubicBezTo>
                  <a:pt x="424406" y="293225"/>
                  <a:pt x="422716" y="250531"/>
                  <a:pt x="416689" y="208344"/>
                </a:cubicBezTo>
                <a:cubicBezTo>
                  <a:pt x="414964" y="196266"/>
                  <a:pt x="412736" y="183147"/>
                  <a:pt x="405114" y="173620"/>
                </a:cubicBezTo>
                <a:cubicBezTo>
                  <a:pt x="396424" y="162757"/>
                  <a:pt x="381253" y="159161"/>
                  <a:pt x="370390" y="150471"/>
                </a:cubicBezTo>
                <a:cubicBezTo>
                  <a:pt x="361869" y="143654"/>
                  <a:pt x="354957" y="135038"/>
                  <a:pt x="347241" y="127321"/>
                </a:cubicBezTo>
                <a:cubicBezTo>
                  <a:pt x="333226" y="85277"/>
                  <a:pt x="335666" y="104798"/>
                  <a:pt x="335666" y="69448"/>
                </a:cubicBezTo>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67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hc-webdata\com\LabManuals\MA\VLM\Lab24\SL53a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322" y="1440597"/>
            <a:ext cx="7180355" cy="53852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1137435" y="1295400"/>
            <a:ext cx="3733800" cy="424731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Muscularis</a:t>
            </a:r>
            <a:r>
              <a:rPr lang="en-US" sz="5400" b="1" dirty="0">
                <a:ln w="11430"/>
                <a:effectLst>
                  <a:outerShdw blurRad="50800" dist="39000" dir="5460000" algn="tl">
                    <a:srgbClr val="000000">
                      <a:alpha val="38000"/>
                    </a:srgbClr>
                  </a:outerShdw>
                </a:effectLst>
                <a:latin typeface="+mn-lt"/>
              </a:rPr>
              <a:t> </a:t>
            </a:r>
            <a:r>
              <a:rPr lang="en-US" sz="5400" b="1" dirty="0" err="1">
                <a:ln w="11430"/>
                <a:effectLst>
                  <a:outerShdw blurRad="50800" dist="39000" dir="5460000" algn="tl">
                    <a:srgbClr val="000000">
                      <a:alpha val="38000"/>
                    </a:srgbClr>
                  </a:outerShdw>
                </a:effectLst>
                <a:latin typeface="+mn-lt"/>
              </a:rPr>
              <a:t>externa</a:t>
            </a:r>
            <a:r>
              <a:rPr lang="en-US" sz="5400" b="1" dirty="0">
                <a:ln w="11430"/>
                <a:effectLst>
                  <a:outerShdw blurRad="50800" dist="39000" dir="5460000" algn="tl">
                    <a:srgbClr val="000000">
                      <a:alpha val="38000"/>
                    </a:srgbClr>
                  </a:outerShdw>
                </a:effectLst>
                <a:latin typeface="+mn-lt"/>
              </a:rPr>
              <a:t> outer longitudinal layer</a:t>
            </a:r>
          </a:p>
        </p:txBody>
      </p:sp>
      <p:sp>
        <p:nvSpPr>
          <p:cNvPr id="3" name="Right Brace 2"/>
          <p:cNvSpPr/>
          <p:nvPr/>
        </p:nvSpPr>
        <p:spPr>
          <a:xfrm rot="17425431">
            <a:off x="6762061" y="1211524"/>
            <a:ext cx="457200" cy="1901728"/>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6628464">
            <a:off x="4607766" y="5934097"/>
            <a:ext cx="386923" cy="734254"/>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8843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1818118" y="2405579"/>
            <a:ext cx="5507815"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colon showing basic origin of GI tissues– SL53</a:t>
            </a:r>
            <a:endParaRPr lang="en-US" dirty="0">
              <a:latin typeface="Calibri" pitchFamily="34" charset="0"/>
            </a:endParaRPr>
          </a:p>
        </p:txBody>
      </p:sp>
      <p:sp>
        <p:nvSpPr>
          <p:cNvPr id="64514" name="TextBox 4"/>
          <p:cNvSpPr txBox="1">
            <a:spLocks noChangeArrowheads="1"/>
          </p:cNvSpPr>
          <p:nvPr/>
        </p:nvSpPr>
        <p:spPr bwMode="auto">
          <a:xfrm>
            <a:off x="930234" y="5801157"/>
            <a:ext cx="7696200" cy="95410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053</a:t>
            </a:r>
            <a:r>
              <a:rPr lang="en-US" dirty="0">
                <a:latin typeface="Calibri" pitchFamily="34" charset="0"/>
              </a:rPr>
              <a:t> </a:t>
            </a: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Nothing really, just get the general scheme</a:t>
            </a:r>
          </a:p>
        </p:txBody>
      </p:sp>
      <p:sp>
        <p:nvSpPr>
          <p:cNvPr id="5" name="Rectangle 4"/>
          <p:cNvSpPr/>
          <p:nvPr/>
        </p:nvSpPr>
        <p:spPr>
          <a:xfrm>
            <a:off x="32161" y="76200"/>
            <a:ext cx="907973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ORGANIZATION OF THE GASTROINTESTINAL SYSTEM</a:t>
            </a:r>
          </a:p>
        </p:txBody>
      </p:sp>
    </p:spTree>
    <p:extLst>
      <p:ext uri="{BB962C8B-B14F-4D97-AF65-F5344CB8AC3E}">
        <p14:creationId xmlns:p14="http://schemas.microsoft.com/office/powerpoint/2010/main" val="561962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hc-webdata\com\LabManuals\MA\VLM\Lab24\SL95b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093" y="1625333"/>
            <a:ext cx="6477000" cy="48577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a:t>
            </a:r>
            <a:r>
              <a:rPr lang="en-US" sz="2400" b="1" dirty="0" err="1">
                <a:solidFill>
                  <a:schemeClr val="accent3">
                    <a:lumMod val="50000"/>
                  </a:schemeClr>
                </a:solidFill>
                <a:latin typeface="Script MT Bold" pitchFamily="66" charset="0"/>
              </a:rPr>
              <a:t>Xs</a:t>
            </a:r>
            <a:r>
              <a:rPr lang="en-US" sz="2400" b="1" dirty="0">
                <a:solidFill>
                  <a:schemeClr val="accent3">
                    <a:lumMod val="50000"/>
                  </a:schemeClr>
                </a:solidFill>
                <a:latin typeface="Script MT Bold" pitchFamily="66" charset="0"/>
              </a:rPr>
              <a:t>(advance slide for answers)</a:t>
            </a:r>
          </a:p>
        </p:txBody>
      </p:sp>
      <p:sp>
        <p:nvSpPr>
          <p:cNvPr id="5" name="Rectangle 4"/>
          <p:cNvSpPr/>
          <p:nvPr/>
        </p:nvSpPr>
        <p:spPr>
          <a:xfrm>
            <a:off x="4267200" y="876355"/>
            <a:ext cx="5053988"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Lamina propria</a:t>
            </a:r>
          </a:p>
        </p:txBody>
      </p:sp>
      <p:sp>
        <p:nvSpPr>
          <p:cNvPr id="2" name="TextBox 1"/>
          <p:cNvSpPr txBox="1"/>
          <p:nvPr/>
        </p:nvSpPr>
        <p:spPr>
          <a:xfrm>
            <a:off x="3361063" y="2057400"/>
            <a:ext cx="762000" cy="1200329"/>
          </a:xfrm>
          <a:prstGeom prst="rect">
            <a:avLst/>
          </a:prstGeom>
          <a:noFill/>
        </p:spPr>
        <p:txBody>
          <a:bodyPr wrap="square" rtlCol="0">
            <a:spAutoFit/>
          </a:bodyPr>
          <a:lstStyle/>
          <a:p>
            <a:r>
              <a:rPr lang="en-US" sz="7200" b="1" dirty="0"/>
              <a:t>X</a:t>
            </a:r>
          </a:p>
        </p:txBody>
      </p:sp>
      <p:sp>
        <p:nvSpPr>
          <p:cNvPr id="7" name="TextBox 6"/>
          <p:cNvSpPr txBox="1"/>
          <p:nvPr/>
        </p:nvSpPr>
        <p:spPr>
          <a:xfrm>
            <a:off x="4251593" y="5410200"/>
            <a:ext cx="762000" cy="1200329"/>
          </a:xfrm>
          <a:prstGeom prst="rect">
            <a:avLst/>
          </a:prstGeom>
          <a:noFill/>
        </p:spPr>
        <p:txBody>
          <a:bodyPr wrap="square" rtlCol="0">
            <a:spAutoFit/>
          </a:bodyPr>
          <a:lstStyle/>
          <a:p>
            <a:r>
              <a:rPr lang="en-US" sz="7200" b="1" dirty="0"/>
              <a:t>X</a:t>
            </a:r>
          </a:p>
        </p:txBody>
      </p:sp>
    </p:spTree>
    <p:extLst>
      <p:ext uri="{BB962C8B-B14F-4D97-AF65-F5344CB8AC3E}">
        <p14:creationId xmlns:p14="http://schemas.microsoft.com/office/powerpoint/2010/main" val="7312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205" y="1371600"/>
            <a:ext cx="5557520" cy="533400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brackets. (advance slide for answers)</a:t>
            </a:r>
          </a:p>
        </p:txBody>
      </p:sp>
      <p:sp>
        <p:nvSpPr>
          <p:cNvPr id="5" name="Rectangle 4"/>
          <p:cNvSpPr/>
          <p:nvPr/>
        </p:nvSpPr>
        <p:spPr>
          <a:xfrm>
            <a:off x="2907534" y="4343400"/>
            <a:ext cx="388620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Muscularis</a:t>
            </a:r>
            <a:r>
              <a:rPr lang="en-US" sz="5400" b="1" dirty="0">
                <a:ln w="11430"/>
                <a:effectLst>
                  <a:outerShdw blurRad="50800" dist="39000" dir="5460000" algn="tl">
                    <a:srgbClr val="000000">
                      <a:alpha val="38000"/>
                    </a:srgbClr>
                  </a:outerShdw>
                </a:effectLst>
                <a:latin typeface="+mn-lt"/>
              </a:rPr>
              <a:t> mucosa</a:t>
            </a:r>
          </a:p>
        </p:txBody>
      </p:sp>
      <p:cxnSp>
        <p:nvCxnSpPr>
          <p:cNvPr id="7" name="Straight Arrow Connector 6"/>
          <p:cNvCxnSpPr/>
          <p:nvPr/>
        </p:nvCxnSpPr>
        <p:spPr>
          <a:xfrm flipH="1">
            <a:off x="2413268" y="2152650"/>
            <a:ext cx="148957" cy="740425"/>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752725" y="3202811"/>
            <a:ext cx="84692" cy="550039"/>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639373" y="2190750"/>
            <a:ext cx="494727" cy="671914"/>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493161" y="2937716"/>
            <a:ext cx="307439" cy="586534"/>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372225" y="3236435"/>
            <a:ext cx="36494" cy="592615"/>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73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7" y="1440597"/>
            <a:ext cx="8943975" cy="538162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5123761" y="2162388"/>
            <a:ext cx="3733800" cy="424731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Muscularis</a:t>
            </a:r>
            <a:r>
              <a:rPr lang="en-US" sz="5400" b="1" dirty="0">
                <a:ln w="11430"/>
                <a:effectLst>
                  <a:outerShdw blurRad="50800" dist="39000" dir="5460000" algn="tl">
                    <a:srgbClr val="000000">
                      <a:alpha val="38000"/>
                    </a:srgbClr>
                  </a:outerShdw>
                </a:effectLst>
                <a:latin typeface="+mn-lt"/>
              </a:rPr>
              <a:t> </a:t>
            </a:r>
            <a:r>
              <a:rPr lang="en-US" sz="5400" b="1" dirty="0" err="1">
                <a:ln w="11430"/>
                <a:effectLst>
                  <a:outerShdw blurRad="50800" dist="39000" dir="5460000" algn="tl">
                    <a:srgbClr val="000000">
                      <a:alpha val="38000"/>
                    </a:srgbClr>
                  </a:outerShdw>
                </a:effectLst>
                <a:latin typeface="+mn-lt"/>
              </a:rPr>
              <a:t>externa</a:t>
            </a:r>
            <a:r>
              <a:rPr lang="en-US" sz="5400" b="1" dirty="0">
                <a:ln w="11430"/>
                <a:effectLst>
                  <a:outerShdw blurRad="50800" dist="39000" dir="5460000" algn="tl">
                    <a:srgbClr val="000000">
                      <a:alpha val="38000"/>
                    </a:srgbClr>
                  </a:outerShdw>
                </a:effectLst>
                <a:latin typeface="+mn-lt"/>
              </a:rPr>
              <a:t> outer longitudinal layer</a:t>
            </a:r>
          </a:p>
        </p:txBody>
      </p:sp>
      <p:sp>
        <p:nvSpPr>
          <p:cNvPr id="3" name="Right Brace 2"/>
          <p:cNvSpPr/>
          <p:nvPr/>
        </p:nvSpPr>
        <p:spPr>
          <a:xfrm rot="17425431">
            <a:off x="2074738" y="1305172"/>
            <a:ext cx="457200" cy="1330361"/>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4008638">
            <a:off x="1859101" y="5546673"/>
            <a:ext cx="386923" cy="1644784"/>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8027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media.wiley.com/mrw_images/compphys/articles/cp030115/image_n/ncp030115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588" y="1721136"/>
            <a:ext cx="6247646" cy="49397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indicated by the bracket. (advance slide for answers)</a:t>
            </a:r>
          </a:p>
        </p:txBody>
      </p:sp>
      <p:sp>
        <p:nvSpPr>
          <p:cNvPr id="5" name="Rectangle 4"/>
          <p:cNvSpPr/>
          <p:nvPr/>
        </p:nvSpPr>
        <p:spPr>
          <a:xfrm>
            <a:off x="3947753" y="5623973"/>
            <a:ext cx="38100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cilia</a:t>
            </a:r>
          </a:p>
        </p:txBody>
      </p:sp>
      <p:sp>
        <p:nvSpPr>
          <p:cNvPr id="2" name="Right Brace 1"/>
          <p:cNvSpPr/>
          <p:nvPr/>
        </p:nvSpPr>
        <p:spPr>
          <a:xfrm rot="18864446">
            <a:off x="3307713" y="2282278"/>
            <a:ext cx="647800" cy="3559334"/>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9164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hc-webdata\com\LabManuals\MA\VLM\Lab24\SL53a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926" y="1440597"/>
            <a:ext cx="7180355" cy="53852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and arrow. (advance slide for answers)</a:t>
            </a:r>
          </a:p>
        </p:txBody>
      </p:sp>
      <p:sp>
        <p:nvSpPr>
          <p:cNvPr id="5" name="Rectangle 4"/>
          <p:cNvSpPr/>
          <p:nvPr/>
        </p:nvSpPr>
        <p:spPr>
          <a:xfrm>
            <a:off x="4267200" y="2609452"/>
            <a:ext cx="35814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submucosa</a:t>
            </a:r>
            <a:endParaRPr lang="en-US" sz="5400" b="1" dirty="0">
              <a:ln w="11430"/>
              <a:effectLst>
                <a:outerShdw blurRad="50800" dist="39000" dir="5460000" algn="tl">
                  <a:srgbClr val="000000">
                    <a:alpha val="38000"/>
                  </a:srgbClr>
                </a:outerShdw>
              </a:effectLst>
              <a:latin typeface="+mn-lt"/>
            </a:endParaRPr>
          </a:p>
        </p:txBody>
      </p:sp>
      <p:sp>
        <p:nvSpPr>
          <p:cNvPr id="3" name="Right Brace 2"/>
          <p:cNvSpPr/>
          <p:nvPr/>
        </p:nvSpPr>
        <p:spPr>
          <a:xfrm rot="17745197">
            <a:off x="3804398" y="1190577"/>
            <a:ext cx="457200" cy="990600"/>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5758735">
            <a:off x="2811164" y="4259791"/>
            <a:ext cx="506167" cy="742874"/>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1392716" y="3159252"/>
            <a:ext cx="2362200" cy="586483"/>
          </a:xfrm>
          <a:prstGeom prst="straightConnector1">
            <a:avLst/>
          </a:prstGeom>
          <a:ln w="57150">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80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 y="1457325"/>
            <a:ext cx="8943975" cy="538162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4267200" y="2609452"/>
            <a:ext cx="3581400" cy="424731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Muscularis</a:t>
            </a:r>
            <a:r>
              <a:rPr lang="en-US" sz="5400" b="1" dirty="0">
                <a:ln w="11430"/>
                <a:effectLst>
                  <a:outerShdw blurRad="50800" dist="39000" dir="5460000" algn="tl">
                    <a:srgbClr val="000000">
                      <a:alpha val="38000"/>
                    </a:srgbClr>
                  </a:outerShdw>
                </a:effectLst>
                <a:latin typeface="+mn-lt"/>
              </a:rPr>
              <a:t> </a:t>
            </a:r>
            <a:r>
              <a:rPr lang="en-US" sz="5400" b="1" dirty="0" err="1">
                <a:ln w="11430"/>
                <a:effectLst>
                  <a:outerShdw blurRad="50800" dist="39000" dir="5460000" algn="tl">
                    <a:srgbClr val="000000">
                      <a:alpha val="38000"/>
                    </a:srgbClr>
                  </a:outerShdw>
                </a:effectLst>
                <a:latin typeface="+mn-lt"/>
              </a:rPr>
              <a:t>externa</a:t>
            </a:r>
            <a:r>
              <a:rPr lang="en-US" sz="5400" b="1" dirty="0">
                <a:ln w="11430"/>
                <a:effectLst>
                  <a:outerShdw blurRad="50800" dist="39000" dir="5460000" algn="tl">
                    <a:srgbClr val="000000">
                      <a:alpha val="38000"/>
                    </a:srgbClr>
                  </a:outerShdw>
                </a:effectLst>
                <a:latin typeface="+mn-lt"/>
              </a:rPr>
              <a:t> inner circular layer</a:t>
            </a:r>
          </a:p>
        </p:txBody>
      </p:sp>
      <p:sp>
        <p:nvSpPr>
          <p:cNvPr id="3" name="Right Brace 2"/>
          <p:cNvSpPr/>
          <p:nvPr/>
        </p:nvSpPr>
        <p:spPr>
          <a:xfrm rot="17425431">
            <a:off x="3926947" y="1354537"/>
            <a:ext cx="457200" cy="1542943"/>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4303888">
            <a:off x="3513791" y="5393154"/>
            <a:ext cx="466729" cy="1583178"/>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9692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hc-webdata\com\LabManuals\MA\VLM\Lab24\SL14a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738" y="1745848"/>
            <a:ext cx="6844496" cy="51333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structures. (advance slide for answers)</a:t>
            </a:r>
          </a:p>
        </p:txBody>
      </p:sp>
      <p:sp>
        <p:nvSpPr>
          <p:cNvPr id="5" name="Rectangle 4"/>
          <p:cNvSpPr/>
          <p:nvPr/>
        </p:nvSpPr>
        <p:spPr>
          <a:xfrm>
            <a:off x="1295400" y="2671465"/>
            <a:ext cx="27432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villi</a:t>
            </a:r>
          </a:p>
        </p:txBody>
      </p:sp>
      <p:sp>
        <p:nvSpPr>
          <p:cNvPr id="3" name="Freeform 2"/>
          <p:cNvSpPr/>
          <p:nvPr/>
        </p:nvSpPr>
        <p:spPr>
          <a:xfrm>
            <a:off x="4959515" y="2651420"/>
            <a:ext cx="237948" cy="550680"/>
          </a:xfrm>
          <a:custGeom>
            <a:avLst/>
            <a:gdLst>
              <a:gd name="connsiteX0" fmla="*/ 217553 w 237948"/>
              <a:gd name="connsiteY0" fmla="*/ 394314 h 550680"/>
              <a:gd name="connsiteX1" fmla="*/ 224351 w 237948"/>
              <a:gd name="connsiteY1" fmla="*/ 326329 h 550680"/>
              <a:gd name="connsiteX2" fmla="*/ 227750 w 237948"/>
              <a:gd name="connsiteY2" fmla="*/ 312732 h 550680"/>
              <a:gd name="connsiteX3" fmla="*/ 231150 w 237948"/>
              <a:gd name="connsiteY3" fmla="*/ 265142 h 550680"/>
              <a:gd name="connsiteX4" fmla="*/ 234549 w 237948"/>
              <a:gd name="connsiteY4" fmla="*/ 254944 h 550680"/>
              <a:gd name="connsiteX5" fmla="*/ 237948 w 237948"/>
              <a:gd name="connsiteY5" fmla="*/ 214153 h 550680"/>
              <a:gd name="connsiteX6" fmla="*/ 234549 w 237948"/>
              <a:gd name="connsiteY6" fmla="*/ 47590 h 550680"/>
              <a:gd name="connsiteX7" fmla="*/ 227750 w 237948"/>
              <a:gd name="connsiteY7" fmla="*/ 16996 h 550680"/>
              <a:gd name="connsiteX8" fmla="*/ 217553 w 237948"/>
              <a:gd name="connsiteY8" fmla="*/ 10198 h 550680"/>
              <a:gd name="connsiteX9" fmla="*/ 180161 w 237948"/>
              <a:gd name="connsiteY9" fmla="*/ 0 h 550680"/>
              <a:gd name="connsiteX10" fmla="*/ 112176 w 237948"/>
              <a:gd name="connsiteY10" fmla="*/ 3399 h 550680"/>
              <a:gd name="connsiteX11" fmla="*/ 91780 w 237948"/>
              <a:gd name="connsiteY11" fmla="*/ 10198 h 550680"/>
              <a:gd name="connsiteX12" fmla="*/ 84982 w 237948"/>
              <a:gd name="connsiteY12" fmla="*/ 20396 h 550680"/>
              <a:gd name="connsiteX13" fmla="*/ 78183 w 237948"/>
              <a:gd name="connsiteY13" fmla="*/ 40791 h 550680"/>
              <a:gd name="connsiteX14" fmla="*/ 67985 w 237948"/>
              <a:gd name="connsiteY14" fmla="*/ 149567 h 550680"/>
              <a:gd name="connsiteX15" fmla="*/ 61187 w 237948"/>
              <a:gd name="connsiteY15" fmla="*/ 190358 h 550680"/>
              <a:gd name="connsiteX16" fmla="*/ 54388 w 237948"/>
              <a:gd name="connsiteY16" fmla="*/ 244747 h 550680"/>
              <a:gd name="connsiteX17" fmla="*/ 50989 w 237948"/>
              <a:gd name="connsiteY17" fmla="*/ 268541 h 550680"/>
              <a:gd name="connsiteX18" fmla="*/ 44191 w 237948"/>
              <a:gd name="connsiteY18" fmla="*/ 285538 h 550680"/>
              <a:gd name="connsiteX19" fmla="*/ 40791 w 237948"/>
              <a:gd name="connsiteY19" fmla="*/ 305933 h 550680"/>
              <a:gd name="connsiteX20" fmla="*/ 33993 w 237948"/>
              <a:gd name="connsiteY20" fmla="*/ 326329 h 550680"/>
              <a:gd name="connsiteX21" fmla="*/ 27194 w 237948"/>
              <a:gd name="connsiteY21" fmla="*/ 346724 h 550680"/>
              <a:gd name="connsiteX22" fmla="*/ 23795 w 237948"/>
              <a:gd name="connsiteY22" fmla="*/ 356922 h 550680"/>
              <a:gd name="connsiteX23" fmla="*/ 20396 w 237948"/>
              <a:gd name="connsiteY23" fmla="*/ 373918 h 550680"/>
              <a:gd name="connsiteX24" fmla="*/ 13597 w 237948"/>
              <a:gd name="connsiteY24" fmla="*/ 397713 h 550680"/>
              <a:gd name="connsiteX25" fmla="*/ 10198 w 237948"/>
              <a:gd name="connsiteY25" fmla="*/ 418109 h 550680"/>
              <a:gd name="connsiteX26" fmla="*/ 3399 w 237948"/>
              <a:gd name="connsiteY26" fmla="*/ 452101 h 550680"/>
              <a:gd name="connsiteX27" fmla="*/ 0 w 237948"/>
              <a:gd name="connsiteY27" fmla="*/ 482694 h 550680"/>
              <a:gd name="connsiteX28" fmla="*/ 6799 w 237948"/>
              <a:gd name="connsiteY28" fmla="*/ 516687 h 550680"/>
              <a:gd name="connsiteX29" fmla="*/ 27194 w 237948"/>
              <a:gd name="connsiteY29" fmla="*/ 526885 h 550680"/>
              <a:gd name="connsiteX30" fmla="*/ 37392 w 237948"/>
              <a:gd name="connsiteY30" fmla="*/ 533683 h 550680"/>
              <a:gd name="connsiteX31" fmla="*/ 57788 w 237948"/>
              <a:gd name="connsiteY31" fmla="*/ 540482 h 550680"/>
              <a:gd name="connsiteX32" fmla="*/ 78183 w 237948"/>
              <a:gd name="connsiteY32" fmla="*/ 547280 h 550680"/>
              <a:gd name="connsiteX33" fmla="*/ 95179 w 237948"/>
              <a:gd name="connsiteY33" fmla="*/ 550680 h 550680"/>
              <a:gd name="connsiteX34" fmla="*/ 149568 w 237948"/>
              <a:gd name="connsiteY34" fmla="*/ 540482 h 550680"/>
              <a:gd name="connsiteX35" fmla="*/ 159765 w 237948"/>
              <a:gd name="connsiteY35" fmla="*/ 537083 h 550680"/>
              <a:gd name="connsiteX36" fmla="*/ 169963 w 237948"/>
              <a:gd name="connsiteY36" fmla="*/ 530284 h 550680"/>
              <a:gd name="connsiteX37" fmla="*/ 173362 w 237948"/>
              <a:gd name="connsiteY37" fmla="*/ 520086 h 550680"/>
              <a:gd name="connsiteX38" fmla="*/ 186959 w 237948"/>
              <a:gd name="connsiteY38" fmla="*/ 499691 h 550680"/>
              <a:gd name="connsiteX39" fmla="*/ 193758 w 237948"/>
              <a:gd name="connsiteY39" fmla="*/ 489493 h 550680"/>
              <a:gd name="connsiteX40" fmla="*/ 200556 w 237948"/>
              <a:gd name="connsiteY40" fmla="*/ 448702 h 550680"/>
              <a:gd name="connsiteX41" fmla="*/ 203956 w 237948"/>
              <a:gd name="connsiteY41" fmla="*/ 435105 h 550680"/>
              <a:gd name="connsiteX42" fmla="*/ 207355 w 237948"/>
              <a:gd name="connsiteY42" fmla="*/ 418109 h 550680"/>
              <a:gd name="connsiteX43" fmla="*/ 214153 w 237948"/>
              <a:gd name="connsiteY43" fmla="*/ 397713 h 550680"/>
              <a:gd name="connsiteX44" fmla="*/ 217553 w 237948"/>
              <a:gd name="connsiteY44" fmla="*/ 394314 h 55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7948" h="550680">
                <a:moveTo>
                  <a:pt x="217553" y="394314"/>
                </a:moveTo>
                <a:cubicBezTo>
                  <a:pt x="219543" y="368447"/>
                  <a:pt x="219960" y="350479"/>
                  <a:pt x="224351" y="326329"/>
                </a:cubicBezTo>
                <a:cubicBezTo>
                  <a:pt x="225187" y="321733"/>
                  <a:pt x="226617" y="317264"/>
                  <a:pt x="227750" y="312732"/>
                </a:cubicBezTo>
                <a:cubicBezTo>
                  <a:pt x="228883" y="296869"/>
                  <a:pt x="229292" y="280937"/>
                  <a:pt x="231150" y="265142"/>
                </a:cubicBezTo>
                <a:cubicBezTo>
                  <a:pt x="231569" y="261583"/>
                  <a:pt x="234075" y="258496"/>
                  <a:pt x="234549" y="254944"/>
                </a:cubicBezTo>
                <a:cubicBezTo>
                  <a:pt x="236352" y="241420"/>
                  <a:pt x="236815" y="227750"/>
                  <a:pt x="237948" y="214153"/>
                </a:cubicBezTo>
                <a:cubicBezTo>
                  <a:pt x="236815" y="158632"/>
                  <a:pt x="236567" y="103086"/>
                  <a:pt x="234549" y="47590"/>
                </a:cubicBezTo>
                <a:cubicBezTo>
                  <a:pt x="234543" y="47413"/>
                  <a:pt x="231260" y="21383"/>
                  <a:pt x="227750" y="16996"/>
                </a:cubicBezTo>
                <a:cubicBezTo>
                  <a:pt x="225198" y="13806"/>
                  <a:pt x="221286" y="11857"/>
                  <a:pt x="217553" y="10198"/>
                </a:cubicBezTo>
                <a:cubicBezTo>
                  <a:pt x="203436" y="3924"/>
                  <a:pt x="194703" y="2908"/>
                  <a:pt x="180161" y="0"/>
                </a:cubicBezTo>
                <a:cubicBezTo>
                  <a:pt x="157499" y="1133"/>
                  <a:pt x="134716" y="798"/>
                  <a:pt x="112176" y="3399"/>
                </a:cubicBezTo>
                <a:cubicBezTo>
                  <a:pt x="105057" y="4220"/>
                  <a:pt x="91780" y="10198"/>
                  <a:pt x="91780" y="10198"/>
                </a:cubicBezTo>
                <a:cubicBezTo>
                  <a:pt x="89514" y="13597"/>
                  <a:pt x="86641" y="16663"/>
                  <a:pt x="84982" y="20396"/>
                </a:cubicBezTo>
                <a:cubicBezTo>
                  <a:pt x="82072" y="26944"/>
                  <a:pt x="78183" y="40791"/>
                  <a:pt x="78183" y="40791"/>
                </a:cubicBezTo>
                <a:cubicBezTo>
                  <a:pt x="76636" y="62446"/>
                  <a:pt x="72264" y="132450"/>
                  <a:pt x="67985" y="149567"/>
                </a:cubicBezTo>
                <a:cubicBezTo>
                  <a:pt x="62925" y="169807"/>
                  <a:pt x="64080" y="162869"/>
                  <a:pt x="61187" y="190358"/>
                </a:cubicBezTo>
                <a:cubicBezTo>
                  <a:pt x="51961" y="278016"/>
                  <a:pt x="62692" y="194928"/>
                  <a:pt x="54388" y="244747"/>
                </a:cubicBezTo>
                <a:cubicBezTo>
                  <a:pt x="53071" y="252650"/>
                  <a:pt x="52932" y="260768"/>
                  <a:pt x="50989" y="268541"/>
                </a:cubicBezTo>
                <a:cubicBezTo>
                  <a:pt x="49509" y="274461"/>
                  <a:pt x="46457" y="279872"/>
                  <a:pt x="44191" y="285538"/>
                </a:cubicBezTo>
                <a:cubicBezTo>
                  <a:pt x="43058" y="292336"/>
                  <a:pt x="42463" y="299247"/>
                  <a:pt x="40791" y="305933"/>
                </a:cubicBezTo>
                <a:cubicBezTo>
                  <a:pt x="39053" y="312885"/>
                  <a:pt x="36259" y="319530"/>
                  <a:pt x="33993" y="326329"/>
                </a:cubicBezTo>
                <a:lnTo>
                  <a:pt x="27194" y="346724"/>
                </a:lnTo>
                <a:cubicBezTo>
                  <a:pt x="26061" y="350123"/>
                  <a:pt x="24498" y="353408"/>
                  <a:pt x="23795" y="356922"/>
                </a:cubicBezTo>
                <a:cubicBezTo>
                  <a:pt x="22662" y="362587"/>
                  <a:pt x="21797" y="368313"/>
                  <a:pt x="20396" y="373918"/>
                </a:cubicBezTo>
                <a:cubicBezTo>
                  <a:pt x="13919" y="399829"/>
                  <a:pt x="19954" y="365932"/>
                  <a:pt x="13597" y="397713"/>
                </a:cubicBezTo>
                <a:cubicBezTo>
                  <a:pt x="12245" y="404472"/>
                  <a:pt x="11550" y="411350"/>
                  <a:pt x="10198" y="418109"/>
                </a:cubicBezTo>
                <a:cubicBezTo>
                  <a:pt x="4795" y="445126"/>
                  <a:pt x="8058" y="417164"/>
                  <a:pt x="3399" y="452101"/>
                </a:cubicBezTo>
                <a:cubicBezTo>
                  <a:pt x="2043" y="462271"/>
                  <a:pt x="1133" y="472496"/>
                  <a:pt x="0" y="482694"/>
                </a:cubicBezTo>
                <a:cubicBezTo>
                  <a:pt x="2266" y="494025"/>
                  <a:pt x="2355" y="506020"/>
                  <a:pt x="6799" y="516687"/>
                </a:cubicBezTo>
                <a:cubicBezTo>
                  <a:pt x="9363" y="522840"/>
                  <a:pt x="22430" y="524503"/>
                  <a:pt x="27194" y="526885"/>
                </a:cubicBezTo>
                <a:cubicBezTo>
                  <a:pt x="30848" y="528712"/>
                  <a:pt x="33659" y="532024"/>
                  <a:pt x="37392" y="533683"/>
                </a:cubicBezTo>
                <a:cubicBezTo>
                  <a:pt x="43941" y="536594"/>
                  <a:pt x="50989" y="538216"/>
                  <a:pt x="57788" y="540482"/>
                </a:cubicBezTo>
                <a:cubicBezTo>
                  <a:pt x="57792" y="540483"/>
                  <a:pt x="78180" y="547279"/>
                  <a:pt x="78183" y="547280"/>
                </a:cubicBezTo>
                <a:lnTo>
                  <a:pt x="95179" y="550680"/>
                </a:lnTo>
                <a:cubicBezTo>
                  <a:pt x="116697" y="547094"/>
                  <a:pt x="130692" y="545875"/>
                  <a:pt x="149568" y="540482"/>
                </a:cubicBezTo>
                <a:cubicBezTo>
                  <a:pt x="153013" y="539498"/>
                  <a:pt x="156366" y="538216"/>
                  <a:pt x="159765" y="537083"/>
                </a:cubicBezTo>
                <a:cubicBezTo>
                  <a:pt x="163164" y="534817"/>
                  <a:pt x="167411" y="533474"/>
                  <a:pt x="169963" y="530284"/>
                </a:cubicBezTo>
                <a:cubicBezTo>
                  <a:pt x="172201" y="527486"/>
                  <a:pt x="171622" y="523218"/>
                  <a:pt x="173362" y="520086"/>
                </a:cubicBezTo>
                <a:cubicBezTo>
                  <a:pt x="177330" y="512944"/>
                  <a:pt x="182427" y="506489"/>
                  <a:pt x="186959" y="499691"/>
                </a:cubicBezTo>
                <a:lnTo>
                  <a:pt x="193758" y="489493"/>
                </a:lnTo>
                <a:cubicBezTo>
                  <a:pt x="201409" y="458887"/>
                  <a:pt x="192596" y="496461"/>
                  <a:pt x="200556" y="448702"/>
                </a:cubicBezTo>
                <a:cubicBezTo>
                  <a:pt x="201324" y="444094"/>
                  <a:pt x="202942" y="439666"/>
                  <a:pt x="203956" y="435105"/>
                </a:cubicBezTo>
                <a:cubicBezTo>
                  <a:pt x="205209" y="429465"/>
                  <a:pt x="205835" y="423683"/>
                  <a:pt x="207355" y="418109"/>
                </a:cubicBezTo>
                <a:cubicBezTo>
                  <a:pt x="209240" y="411195"/>
                  <a:pt x="212747" y="404740"/>
                  <a:pt x="214153" y="397713"/>
                </a:cubicBezTo>
                <a:lnTo>
                  <a:pt x="217553" y="394314"/>
                </a:lnTo>
                <a:close/>
              </a:path>
            </a:pathLst>
          </a:custGeom>
          <a:noFill/>
          <a:ln w="381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89799" y="3576018"/>
            <a:ext cx="299135" cy="652657"/>
          </a:xfrm>
          <a:custGeom>
            <a:avLst/>
            <a:gdLst>
              <a:gd name="connsiteX0" fmla="*/ 288937 w 299135"/>
              <a:gd name="connsiteY0" fmla="*/ 27194 h 652657"/>
              <a:gd name="connsiteX1" fmla="*/ 254944 w 299135"/>
              <a:gd name="connsiteY1" fmla="*/ 20395 h 652657"/>
              <a:gd name="connsiteX2" fmla="*/ 231150 w 299135"/>
              <a:gd name="connsiteY2" fmla="*/ 13597 h 652657"/>
              <a:gd name="connsiteX3" fmla="*/ 214153 w 299135"/>
              <a:gd name="connsiteY3" fmla="*/ 10198 h 652657"/>
              <a:gd name="connsiteX4" fmla="*/ 203956 w 299135"/>
              <a:gd name="connsiteY4" fmla="*/ 6798 h 652657"/>
              <a:gd name="connsiteX5" fmla="*/ 149568 w 299135"/>
              <a:gd name="connsiteY5" fmla="*/ 0 h 652657"/>
              <a:gd name="connsiteX6" fmla="*/ 132571 w 299135"/>
              <a:gd name="connsiteY6" fmla="*/ 3399 h 652657"/>
              <a:gd name="connsiteX7" fmla="*/ 122373 w 299135"/>
              <a:gd name="connsiteY7" fmla="*/ 27194 h 652657"/>
              <a:gd name="connsiteX8" fmla="*/ 118974 w 299135"/>
              <a:gd name="connsiteY8" fmla="*/ 61186 h 652657"/>
              <a:gd name="connsiteX9" fmla="*/ 115575 w 299135"/>
              <a:gd name="connsiteY9" fmla="*/ 159765 h 652657"/>
              <a:gd name="connsiteX10" fmla="*/ 112176 w 299135"/>
              <a:gd name="connsiteY10" fmla="*/ 169963 h 652657"/>
              <a:gd name="connsiteX11" fmla="*/ 105377 w 299135"/>
              <a:gd name="connsiteY11" fmla="*/ 197157 h 652657"/>
              <a:gd name="connsiteX12" fmla="*/ 98579 w 299135"/>
              <a:gd name="connsiteY12" fmla="*/ 231149 h 652657"/>
              <a:gd name="connsiteX13" fmla="*/ 95179 w 299135"/>
              <a:gd name="connsiteY13" fmla="*/ 258343 h 652657"/>
              <a:gd name="connsiteX14" fmla="*/ 88381 w 299135"/>
              <a:gd name="connsiteY14" fmla="*/ 288937 h 652657"/>
              <a:gd name="connsiteX15" fmla="*/ 78183 w 299135"/>
              <a:gd name="connsiteY15" fmla="*/ 319530 h 652657"/>
              <a:gd name="connsiteX16" fmla="*/ 74784 w 299135"/>
              <a:gd name="connsiteY16" fmla="*/ 329728 h 652657"/>
              <a:gd name="connsiteX17" fmla="*/ 67985 w 299135"/>
              <a:gd name="connsiteY17" fmla="*/ 353523 h 652657"/>
              <a:gd name="connsiteX18" fmla="*/ 61187 w 299135"/>
              <a:gd name="connsiteY18" fmla="*/ 367120 h 652657"/>
              <a:gd name="connsiteX19" fmla="*/ 57788 w 299135"/>
              <a:gd name="connsiteY19" fmla="*/ 380717 h 652657"/>
              <a:gd name="connsiteX20" fmla="*/ 50989 w 299135"/>
              <a:gd name="connsiteY20" fmla="*/ 394314 h 652657"/>
              <a:gd name="connsiteX21" fmla="*/ 47590 w 299135"/>
              <a:gd name="connsiteY21" fmla="*/ 404511 h 652657"/>
              <a:gd name="connsiteX22" fmla="*/ 40791 w 299135"/>
              <a:gd name="connsiteY22" fmla="*/ 418108 h 652657"/>
              <a:gd name="connsiteX23" fmla="*/ 37392 w 299135"/>
              <a:gd name="connsiteY23" fmla="*/ 428306 h 652657"/>
              <a:gd name="connsiteX24" fmla="*/ 30594 w 299135"/>
              <a:gd name="connsiteY24" fmla="*/ 441903 h 652657"/>
              <a:gd name="connsiteX25" fmla="*/ 27194 w 299135"/>
              <a:gd name="connsiteY25" fmla="*/ 455500 h 652657"/>
              <a:gd name="connsiteX26" fmla="*/ 20396 w 299135"/>
              <a:gd name="connsiteY26" fmla="*/ 475896 h 652657"/>
              <a:gd name="connsiteX27" fmla="*/ 16997 w 299135"/>
              <a:gd name="connsiteY27" fmla="*/ 489493 h 652657"/>
              <a:gd name="connsiteX28" fmla="*/ 10198 w 299135"/>
              <a:gd name="connsiteY28" fmla="*/ 509888 h 652657"/>
              <a:gd name="connsiteX29" fmla="*/ 6799 w 299135"/>
              <a:gd name="connsiteY29" fmla="*/ 520086 h 652657"/>
              <a:gd name="connsiteX30" fmla="*/ 0 w 299135"/>
              <a:gd name="connsiteY30" fmla="*/ 543881 h 652657"/>
              <a:gd name="connsiteX31" fmla="*/ 3400 w 299135"/>
              <a:gd name="connsiteY31" fmla="*/ 581273 h 652657"/>
              <a:gd name="connsiteX32" fmla="*/ 6799 w 299135"/>
              <a:gd name="connsiteY32" fmla="*/ 591470 h 652657"/>
              <a:gd name="connsiteX33" fmla="*/ 27194 w 299135"/>
              <a:gd name="connsiteY33" fmla="*/ 611866 h 652657"/>
              <a:gd name="connsiteX34" fmla="*/ 37392 w 299135"/>
              <a:gd name="connsiteY34" fmla="*/ 622064 h 652657"/>
              <a:gd name="connsiteX35" fmla="*/ 47590 w 299135"/>
              <a:gd name="connsiteY35" fmla="*/ 632262 h 652657"/>
              <a:gd name="connsiteX36" fmla="*/ 61187 w 299135"/>
              <a:gd name="connsiteY36" fmla="*/ 635661 h 652657"/>
              <a:gd name="connsiteX37" fmla="*/ 91780 w 299135"/>
              <a:gd name="connsiteY37" fmla="*/ 645859 h 652657"/>
              <a:gd name="connsiteX38" fmla="*/ 101978 w 299135"/>
              <a:gd name="connsiteY38" fmla="*/ 649258 h 652657"/>
              <a:gd name="connsiteX39" fmla="*/ 112176 w 299135"/>
              <a:gd name="connsiteY39" fmla="*/ 652657 h 652657"/>
              <a:gd name="connsiteX40" fmla="*/ 166564 w 299135"/>
              <a:gd name="connsiteY40" fmla="*/ 649258 h 652657"/>
              <a:gd name="connsiteX41" fmla="*/ 186959 w 299135"/>
              <a:gd name="connsiteY41" fmla="*/ 639060 h 652657"/>
              <a:gd name="connsiteX42" fmla="*/ 210754 w 299135"/>
              <a:gd name="connsiteY42" fmla="*/ 608467 h 652657"/>
              <a:gd name="connsiteX43" fmla="*/ 214153 w 299135"/>
              <a:gd name="connsiteY43" fmla="*/ 598269 h 652657"/>
              <a:gd name="connsiteX44" fmla="*/ 217553 w 299135"/>
              <a:gd name="connsiteY44" fmla="*/ 584672 h 652657"/>
              <a:gd name="connsiteX45" fmla="*/ 224351 w 299135"/>
              <a:gd name="connsiteY45" fmla="*/ 571075 h 652657"/>
              <a:gd name="connsiteX46" fmla="*/ 231150 w 299135"/>
              <a:gd name="connsiteY46" fmla="*/ 540482 h 652657"/>
              <a:gd name="connsiteX47" fmla="*/ 234549 w 299135"/>
              <a:gd name="connsiteY47" fmla="*/ 523485 h 652657"/>
              <a:gd name="connsiteX48" fmla="*/ 244747 w 299135"/>
              <a:gd name="connsiteY48" fmla="*/ 489493 h 652657"/>
              <a:gd name="connsiteX49" fmla="*/ 251545 w 299135"/>
              <a:gd name="connsiteY49" fmla="*/ 445302 h 652657"/>
              <a:gd name="connsiteX50" fmla="*/ 254944 w 299135"/>
              <a:gd name="connsiteY50" fmla="*/ 431705 h 652657"/>
              <a:gd name="connsiteX51" fmla="*/ 258344 w 299135"/>
              <a:gd name="connsiteY51" fmla="*/ 404511 h 652657"/>
              <a:gd name="connsiteX52" fmla="*/ 265142 w 299135"/>
              <a:gd name="connsiteY52" fmla="*/ 363720 h 652657"/>
              <a:gd name="connsiteX53" fmla="*/ 268542 w 299135"/>
              <a:gd name="connsiteY53" fmla="*/ 343325 h 652657"/>
              <a:gd name="connsiteX54" fmla="*/ 271941 w 299135"/>
              <a:gd name="connsiteY54" fmla="*/ 326328 h 652657"/>
              <a:gd name="connsiteX55" fmla="*/ 275340 w 299135"/>
              <a:gd name="connsiteY55" fmla="*/ 312731 h 652657"/>
              <a:gd name="connsiteX56" fmla="*/ 278739 w 299135"/>
              <a:gd name="connsiteY56" fmla="*/ 285537 h 652657"/>
              <a:gd name="connsiteX57" fmla="*/ 282139 w 299135"/>
              <a:gd name="connsiteY57" fmla="*/ 271940 h 652657"/>
              <a:gd name="connsiteX58" fmla="*/ 288937 w 299135"/>
              <a:gd name="connsiteY58" fmla="*/ 234549 h 652657"/>
              <a:gd name="connsiteX59" fmla="*/ 295736 w 299135"/>
              <a:gd name="connsiteY59" fmla="*/ 169963 h 652657"/>
              <a:gd name="connsiteX60" fmla="*/ 299135 w 299135"/>
              <a:gd name="connsiteY60" fmla="*/ 156366 h 652657"/>
              <a:gd name="connsiteX61" fmla="*/ 292336 w 299135"/>
              <a:gd name="connsiteY61" fmla="*/ 61186 h 652657"/>
              <a:gd name="connsiteX62" fmla="*/ 282139 w 299135"/>
              <a:gd name="connsiteY62" fmla="*/ 37392 h 652657"/>
              <a:gd name="connsiteX63" fmla="*/ 288937 w 299135"/>
              <a:gd name="connsiteY63" fmla="*/ 27194 h 65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99135" h="652657">
                <a:moveTo>
                  <a:pt x="288937" y="27194"/>
                </a:moveTo>
                <a:cubicBezTo>
                  <a:pt x="284404" y="24361"/>
                  <a:pt x="265906" y="24049"/>
                  <a:pt x="254944" y="20395"/>
                </a:cubicBezTo>
                <a:cubicBezTo>
                  <a:pt x="243588" y="16610"/>
                  <a:pt x="243955" y="16442"/>
                  <a:pt x="231150" y="13597"/>
                </a:cubicBezTo>
                <a:cubicBezTo>
                  <a:pt x="225510" y="12344"/>
                  <a:pt x="219758" y="11599"/>
                  <a:pt x="214153" y="10198"/>
                </a:cubicBezTo>
                <a:cubicBezTo>
                  <a:pt x="210677" y="9329"/>
                  <a:pt x="207469" y="7501"/>
                  <a:pt x="203956" y="6798"/>
                </a:cubicBezTo>
                <a:cubicBezTo>
                  <a:pt x="191835" y="4374"/>
                  <a:pt x="160166" y="1178"/>
                  <a:pt x="149568" y="0"/>
                </a:cubicBezTo>
                <a:cubicBezTo>
                  <a:pt x="143902" y="1133"/>
                  <a:pt x="137273" y="41"/>
                  <a:pt x="132571" y="3399"/>
                </a:cubicBezTo>
                <a:cubicBezTo>
                  <a:pt x="128898" y="6023"/>
                  <a:pt x="124033" y="22215"/>
                  <a:pt x="122373" y="27194"/>
                </a:cubicBezTo>
                <a:cubicBezTo>
                  <a:pt x="121240" y="38525"/>
                  <a:pt x="119557" y="49814"/>
                  <a:pt x="118974" y="61186"/>
                </a:cubicBezTo>
                <a:cubicBezTo>
                  <a:pt x="117290" y="94022"/>
                  <a:pt x="117626" y="126950"/>
                  <a:pt x="115575" y="159765"/>
                </a:cubicBezTo>
                <a:cubicBezTo>
                  <a:pt x="115352" y="163341"/>
                  <a:pt x="113119" y="166506"/>
                  <a:pt x="112176" y="169963"/>
                </a:cubicBezTo>
                <a:cubicBezTo>
                  <a:pt x="109717" y="178977"/>
                  <a:pt x="107209" y="187995"/>
                  <a:pt x="105377" y="197157"/>
                </a:cubicBezTo>
                <a:cubicBezTo>
                  <a:pt x="97564" y="236220"/>
                  <a:pt x="106259" y="208109"/>
                  <a:pt x="98579" y="231149"/>
                </a:cubicBezTo>
                <a:cubicBezTo>
                  <a:pt x="97446" y="240214"/>
                  <a:pt x="96568" y="249314"/>
                  <a:pt x="95179" y="258343"/>
                </a:cubicBezTo>
                <a:cubicBezTo>
                  <a:pt x="94157" y="264983"/>
                  <a:pt x="90518" y="281813"/>
                  <a:pt x="88381" y="288937"/>
                </a:cubicBezTo>
                <a:cubicBezTo>
                  <a:pt x="85292" y="299233"/>
                  <a:pt x="81582" y="309332"/>
                  <a:pt x="78183" y="319530"/>
                </a:cubicBezTo>
                <a:cubicBezTo>
                  <a:pt x="77050" y="322929"/>
                  <a:pt x="75653" y="326252"/>
                  <a:pt x="74784" y="329728"/>
                </a:cubicBezTo>
                <a:cubicBezTo>
                  <a:pt x="73057" y="336636"/>
                  <a:pt x="70914" y="346690"/>
                  <a:pt x="67985" y="353523"/>
                </a:cubicBezTo>
                <a:cubicBezTo>
                  <a:pt x="65989" y="358181"/>
                  <a:pt x="62966" y="362375"/>
                  <a:pt x="61187" y="367120"/>
                </a:cubicBezTo>
                <a:cubicBezTo>
                  <a:pt x="59547" y="371494"/>
                  <a:pt x="59428" y="376343"/>
                  <a:pt x="57788" y="380717"/>
                </a:cubicBezTo>
                <a:cubicBezTo>
                  <a:pt x="56009" y="385462"/>
                  <a:pt x="52985" y="389656"/>
                  <a:pt x="50989" y="394314"/>
                </a:cubicBezTo>
                <a:cubicBezTo>
                  <a:pt x="49578" y="397607"/>
                  <a:pt x="49001" y="401218"/>
                  <a:pt x="47590" y="404511"/>
                </a:cubicBezTo>
                <a:cubicBezTo>
                  <a:pt x="45594" y="409169"/>
                  <a:pt x="42787" y="413450"/>
                  <a:pt x="40791" y="418108"/>
                </a:cubicBezTo>
                <a:cubicBezTo>
                  <a:pt x="39380" y="421401"/>
                  <a:pt x="38803" y="425012"/>
                  <a:pt x="37392" y="428306"/>
                </a:cubicBezTo>
                <a:cubicBezTo>
                  <a:pt x="35396" y="432964"/>
                  <a:pt x="32373" y="437158"/>
                  <a:pt x="30594" y="441903"/>
                </a:cubicBezTo>
                <a:cubicBezTo>
                  <a:pt x="28954" y="446277"/>
                  <a:pt x="28536" y="451025"/>
                  <a:pt x="27194" y="455500"/>
                </a:cubicBezTo>
                <a:cubicBezTo>
                  <a:pt x="25135" y="462364"/>
                  <a:pt x="22134" y="468944"/>
                  <a:pt x="20396" y="475896"/>
                </a:cubicBezTo>
                <a:cubicBezTo>
                  <a:pt x="19263" y="480428"/>
                  <a:pt x="18339" y="485018"/>
                  <a:pt x="16997" y="489493"/>
                </a:cubicBezTo>
                <a:cubicBezTo>
                  <a:pt x="14938" y="496357"/>
                  <a:pt x="12464" y="503090"/>
                  <a:pt x="10198" y="509888"/>
                </a:cubicBezTo>
                <a:cubicBezTo>
                  <a:pt x="9065" y="513287"/>
                  <a:pt x="7668" y="516610"/>
                  <a:pt x="6799" y="520086"/>
                </a:cubicBezTo>
                <a:cubicBezTo>
                  <a:pt x="2531" y="537159"/>
                  <a:pt x="4878" y="529251"/>
                  <a:pt x="0" y="543881"/>
                </a:cubicBezTo>
                <a:cubicBezTo>
                  <a:pt x="1133" y="556345"/>
                  <a:pt x="1630" y="568883"/>
                  <a:pt x="3400" y="581273"/>
                </a:cubicBezTo>
                <a:cubicBezTo>
                  <a:pt x="3907" y="584820"/>
                  <a:pt x="4599" y="588642"/>
                  <a:pt x="6799" y="591470"/>
                </a:cubicBezTo>
                <a:cubicBezTo>
                  <a:pt x="12702" y="599059"/>
                  <a:pt x="20396" y="605067"/>
                  <a:pt x="27194" y="611866"/>
                </a:cubicBezTo>
                <a:lnTo>
                  <a:pt x="37392" y="622064"/>
                </a:lnTo>
                <a:cubicBezTo>
                  <a:pt x="40791" y="625463"/>
                  <a:pt x="42926" y="631096"/>
                  <a:pt x="47590" y="632262"/>
                </a:cubicBezTo>
                <a:cubicBezTo>
                  <a:pt x="52122" y="633395"/>
                  <a:pt x="56712" y="634319"/>
                  <a:pt x="61187" y="635661"/>
                </a:cubicBezTo>
                <a:cubicBezTo>
                  <a:pt x="61260" y="635683"/>
                  <a:pt x="86645" y="644147"/>
                  <a:pt x="91780" y="645859"/>
                </a:cubicBezTo>
                <a:lnTo>
                  <a:pt x="101978" y="649258"/>
                </a:lnTo>
                <a:lnTo>
                  <a:pt x="112176" y="652657"/>
                </a:lnTo>
                <a:cubicBezTo>
                  <a:pt x="130305" y="651524"/>
                  <a:pt x="148499" y="651159"/>
                  <a:pt x="166564" y="649258"/>
                </a:cubicBezTo>
                <a:cubicBezTo>
                  <a:pt x="173585" y="648519"/>
                  <a:pt x="181822" y="643341"/>
                  <a:pt x="186959" y="639060"/>
                </a:cubicBezTo>
                <a:cubicBezTo>
                  <a:pt x="195081" y="632291"/>
                  <a:pt x="207839" y="617214"/>
                  <a:pt x="210754" y="608467"/>
                </a:cubicBezTo>
                <a:cubicBezTo>
                  <a:pt x="211887" y="605068"/>
                  <a:pt x="213169" y="601714"/>
                  <a:pt x="214153" y="598269"/>
                </a:cubicBezTo>
                <a:cubicBezTo>
                  <a:pt x="215437" y="593777"/>
                  <a:pt x="215913" y="589046"/>
                  <a:pt x="217553" y="584672"/>
                </a:cubicBezTo>
                <a:cubicBezTo>
                  <a:pt x="219332" y="579927"/>
                  <a:pt x="222085" y="575607"/>
                  <a:pt x="224351" y="571075"/>
                </a:cubicBezTo>
                <a:cubicBezTo>
                  <a:pt x="234606" y="519798"/>
                  <a:pt x="221546" y="583700"/>
                  <a:pt x="231150" y="540482"/>
                </a:cubicBezTo>
                <a:cubicBezTo>
                  <a:pt x="232403" y="534842"/>
                  <a:pt x="233029" y="529059"/>
                  <a:pt x="234549" y="523485"/>
                </a:cubicBezTo>
                <a:cubicBezTo>
                  <a:pt x="244712" y="486218"/>
                  <a:pt x="238378" y="518152"/>
                  <a:pt x="244747" y="489493"/>
                </a:cubicBezTo>
                <a:cubicBezTo>
                  <a:pt x="251675" y="458320"/>
                  <a:pt x="244683" y="486479"/>
                  <a:pt x="251545" y="445302"/>
                </a:cubicBezTo>
                <a:cubicBezTo>
                  <a:pt x="252313" y="440694"/>
                  <a:pt x="254176" y="436313"/>
                  <a:pt x="254944" y="431705"/>
                </a:cubicBezTo>
                <a:cubicBezTo>
                  <a:pt x="256446" y="422694"/>
                  <a:pt x="256989" y="413545"/>
                  <a:pt x="258344" y="404511"/>
                </a:cubicBezTo>
                <a:cubicBezTo>
                  <a:pt x="260389" y="390879"/>
                  <a:pt x="262876" y="377317"/>
                  <a:pt x="265142" y="363720"/>
                </a:cubicBezTo>
                <a:cubicBezTo>
                  <a:pt x="266275" y="356922"/>
                  <a:pt x="267190" y="350083"/>
                  <a:pt x="268542" y="343325"/>
                </a:cubicBezTo>
                <a:cubicBezTo>
                  <a:pt x="269675" y="337659"/>
                  <a:pt x="270688" y="331968"/>
                  <a:pt x="271941" y="326328"/>
                </a:cubicBezTo>
                <a:cubicBezTo>
                  <a:pt x="272954" y="321767"/>
                  <a:pt x="274572" y="317339"/>
                  <a:pt x="275340" y="312731"/>
                </a:cubicBezTo>
                <a:cubicBezTo>
                  <a:pt x="276842" y="303720"/>
                  <a:pt x="277237" y="294548"/>
                  <a:pt x="278739" y="285537"/>
                </a:cubicBezTo>
                <a:cubicBezTo>
                  <a:pt x="279507" y="280929"/>
                  <a:pt x="281125" y="276501"/>
                  <a:pt x="282139" y="271940"/>
                </a:cubicBezTo>
                <a:cubicBezTo>
                  <a:pt x="284127" y="262993"/>
                  <a:pt x="287883" y="242979"/>
                  <a:pt x="288937" y="234549"/>
                </a:cubicBezTo>
                <a:cubicBezTo>
                  <a:pt x="290642" y="220905"/>
                  <a:pt x="293524" y="184340"/>
                  <a:pt x="295736" y="169963"/>
                </a:cubicBezTo>
                <a:cubicBezTo>
                  <a:pt x="296446" y="165346"/>
                  <a:pt x="298002" y="160898"/>
                  <a:pt x="299135" y="156366"/>
                </a:cubicBezTo>
                <a:cubicBezTo>
                  <a:pt x="297624" y="127661"/>
                  <a:pt x="296962" y="91252"/>
                  <a:pt x="292336" y="61186"/>
                </a:cubicBezTo>
                <a:cubicBezTo>
                  <a:pt x="290624" y="50061"/>
                  <a:pt x="289187" y="45849"/>
                  <a:pt x="282139" y="37392"/>
                </a:cubicBezTo>
                <a:cubicBezTo>
                  <a:pt x="279061" y="33699"/>
                  <a:pt x="293470" y="30027"/>
                  <a:pt x="288937" y="27194"/>
                </a:cubicBezTo>
                <a:close/>
              </a:path>
            </a:pathLst>
          </a:custGeom>
          <a:noFill/>
          <a:ln w="381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663780" y="4242272"/>
            <a:ext cx="238525" cy="591471"/>
          </a:xfrm>
          <a:custGeom>
            <a:avLst/>
            <a:gdLst>
              <a:gd name="connsiteX0" fmla="*/ 220952 w 238525"/>
              <a:gd name="connsiteY0" fmla="*/ 275340 h 591471"/>
              <a:gd name="connsiteX1" fmla="*/ 227750 w 238525"/>
              <a:gd name="connsiteY1" fmla="*/ 241347 h 591471"/>
              <a:gd name="connsiteX2" fmla="*/ 234549 w 238525"/>
              <a:gd name="connsiteY2" fmla="*/ 214153 h 591471"/>
              <a:gd name="connsiteX3" fmla="*/ 234549 w 238525"/>
              <a:gd name="connsiteY3" fmla="*/ 54388 h 591471"/>
              <a:gd name="connsiteX4" fmla="*/ 227750 w 238525"/>
              <a:gd name="connsiteY4" fmla="*/ 44190 h 591471"/>
              <a:gd name="connsiteX5" fmla="*/ 220952 w 238525"/>
              <a:gd name="connsiteY5" fmla="*/ 30593 h 591471"/>
              <a:gd name="connsiteX6" fmla="*/ 190358 w 238525"/>
              <a:gd name="connsiteY6" fmla="*/ 6799 h 591471"/>
              <a:gd name="connsiteX7" fmla="*/ 169963 w 238525"/>
              <a:gd name="connsiteY7" fmla="*/ 0 h 591471"/>
              <a:gd name="connsiteX8" fmla="*/ 115575 w 238525"/>
              <a:gd name="connsiteY8" fmla="*/ 3399 h 591471"/>
              <a:gd name="connsiteX9" fmla="*/ 95179 w 238525"/>
              <a:gd name="connsiteY9" fmla="*/ 10198 h 591471"/>
              <a:gd name="connsiteX10" fmla="*/ 88381 w 238525"/>
              <a:gd name="connsiteY10" fmla="*/ 20396 h 591471"/>
              <a:gd name="connsiteX11" fmla="*/ 67985 w 238525"/>
              <a:gd name="connsiteY11" fmla="*/ 33993 h 591471"/>
              <a:gd name="connsiteX12" fmla="*/ 64586 w 238525"/>
              <a:gd name="connsiteY12" fmla="*/ 44190 h 591471"/>
              <a:gd name="connsiteX13" fmla="*/ 47590 w 238525"/>
              <a:gd name="connsiteY13" fmla="*/ 64586 h 591471"/>
              <a:gd name="connsiteX14" fmla="*/ 33992 w 238525"/>
              <a:gd name="connsiteY14" fmla="*/ 95179 h 591471"/>
              <a:gd name="connsiteX15" fmla="*/ 23795 w 238525"/>
              <a:gd name="connsiteY15" fmla="*/ 125773 h 591471"/>
              <a:gd name="connsiteX16" fmla="*/ 16996 w 238525"/>
              <a:gd name="connsiteY16" fmla="*/ 146168 h 591471"/>
              <a:gd name="connsiteX17" fmla="*/ 10198 w 238525"/>
              <a:gd name="connsiteY17" fmla="*/ 169963 h 591471"/>
              <a:gd name="connsiteX18" fmla="*/ 6798 w 238525"/>
              <a:gd name="connsiteY18" fmla="*/ 193758 h 591471"/>
              <a:gd name="connsiteX19" fmla="*/ 3399 w 238525"/>
              <a:gd name="connsiteY19" fmla="*/ 214153 h 591471"/>
              <a:gd name="connsiteX20" fmla="*/ 0 w 238525"/>
              <a:gd name="connsiteY20" fmla="*/ 390915 h 591471"/>
              <a:gd name="connsiteX21" fmla="*/ 3399 w 238525"/>
              <a:gd name="connsiteY21" fmla="*/ 540482 h 591471"/>
              <a:gd name="connsiteX22" fmla="*/ 10198 w 238525"/>
              <a:gd name="connsiteY22" fmla="*/ 574474 h 591471"/>
              <a:gd name="connsiteX23" fmla="*/ 47590 w 238525"/>
              <a:gd name="connsiteY23" fmla="*/ 591471 h 591471"/>
              <a:gd name="connsiteX24" fmla="*/ 108776 w 238525"/>
              <a:gd name="connsiteY24" fmla="*/ 588071 h 591471"/>
              <a:gd name="connsiteX25" fmla="*/ 122373 w 238525"/>
              <a:gd name="connsiteY25" fmla="*/ 584672 h 591471"/>
              <a:gd name="connsiteX26" fmla="*/ 142769 w 238525"/>
              <a:gd name="connsiteY26" fmla="*/ 577874 h 591471"/>
              <a:gd name="connsiteX27" fmla="*/ 163164 w 238525"/>
              <a:gd name="connsiteY27" fmla="*/ 557478 h 591471"/>
              <a:gd name="connsiteX28" fmla="*/ 169963 w 238525"/>
              <a:gd name="connsiteY28" fmla="*/ 533683 h 591471"/>
              <a:gd name="connsiteX29" fmla="*/ 173362 w 238525"/>
              <a:gd name="connsiteY29" fmla="*/ 523486 h 591471"/>
              <a:gd name="connsiteX30" fmla="*/ 176761 w 238525"/>
              <a:gd name="connsiteY30" fmla="*/ 509889 h 591471"/>
              <a:gd name="connsiteX31" fmla="*/ 186959 w 238525"/>
              <a:gd name="connsiteY31" fmla="*/ 475896 h 591471"/>
              <a:gd name="connsiteX32" fmla="*/ 190358 w 238525"/>
              <a:gd name="connsiteY32" fmla="*/ 458900 h 591471"/>
              <a:gd name="connsiteX33" fmla="*/ 193758 w 238525"/>
              <a:gd name="connsiteY33" fmla="*/ 445303 h 591471"/>
              <a:gd name="connsiteX34" fmla="*/ 197157 w 238525"/>
              <a:gd name="connsiteY34" fmla="*/ 428306 h 591471"/>
              <a:gd name="connsiteX35" fmla="*/ 203955 w 238525"/>
              <a:gd name="connsiteY35" fmla="*/ 407911 h 591471"/>
              <a:gd name="connsiteX36" fmla="*/ 217552 w 238525"/>
              <a:gd name="connsiteY36" fmla="*/ 360321 h 591471"/>
              <a:gd name="connsiteX37" fmla="*/ 220952 w 238525"/>
              <a:gd name="connsiteY37" fmla="*/ 350124 h 591471"/>
              <a:gd name="connsiteX38" fmla="*/ 224351 w 238525"/>
              <a:gd name="connsiteY38" fmla="*/ 339926 h 591471"/>
              <a:gd name="connsiteX39" fmla="*/ 231149 w 238525"/>
              <a:gd name="connsiteY39" fmla="*/ 329728 h 591471"/>
              <a:gd name="connsiteX40" fmla="*/ 237948 w 238525"/>
              <a:gd name="connsiteY40" fmla="*/ 275340 h 591471"/>
              <a:gd name="connsiteX41" fmla="*/ 220952 w 238525"/>
              <a:gd name="connsiteY41" fmla="*/ 275340 h 59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525" h="591471">
                <a:moveTo>
                  <a:pt x="220952" y="275340"/>
                </a:moveTo>
                <a:cubicBezTo>
                  <a:pt x="219252" y="269674"/>
                  <a:pt x="220632" y="267446"/>
                  <a:pt x="227750" y="241347"/>
                </a:cubicBezTo>
                <a:cubicBezTo>
                  <a:pt x="230209" y="232333"/>
                  <a:pt x="234549" y="214153"/>
                  <a:pt x="234549" y="214153"/>
                </a:cubicBezTo>
                <a:cubicBezTo>
                  <a:pt x="236253" y="166430"/>
                  <a:pt x="241290" y="103820"/>
                  <a:pt x="234549" y="54388"/>
                </a:cubicBezTo>
                <a:cubicBezTo>
                  <a:pt x="233997" y="50340"/>
                  <a:pt x="229777" y="47737"/>
                  <a:pt x="227750" y="44190"/>
                </a:cubicBezTo>
                <a:cubicBezTo>
                  <a:pt x="225236" y="39790"/>
                  <a:pt x="223897" y="34716"/>
                  <a:pt x="220952" y="30593"/>
                </a:cubicBezTo>
                <a:cubicBezTo>
                  <a:pt x="215453" y="22895"/>
                  <a:pt x="196945" y="8995"/>
                  <a:pt x="190358" y="6799"/>
                </a:cubicBezTo>
                <a:lnTo>
                  <a:pt x="169963" y="0"/>
                </a:lnTo>
                <a:cubicBezTo>
                  <a:pt x="151834" y="1133"/>
                  <a:pt x="133573" y="945"/>
                  <a:pt x="115575" y="3399"/>
                </a:cubicBezTo>
                <a:cubicBezTo>
                  <a:pt x="108474" y="4367"/>
                  <a:pt x="95179" y="10198"/>
                  <a:pt x="95179" y="10198"/>
                </a:cubicBezTo>
                <a:cubicBezTo>
                  <a:pt x="92913" y="13597"/>
                  <a:pt x="91456" y="17706"/>
                  <a:pt x="88381" y="20396"/>
                </a:cubicBezTo>
                <a:cubicBezTo>
                  <a:pt x="82232" y="25777"/>
                  <a:pt x="67985" y="33993"/>
                  <a:pt x="67985" y="33993"/>
                </a:cubicBezTo>
                <a:cubicBezTo>
                  <a:pt x="66852" y="37392"/>
                  <a:pt x="66573" y="41209"/>
                  <a:pt x="64586" y="44190"/>
                </a:cubicBezTo>
                <a:cubicBezTo>
                  <a:pt x="53911" y="60202"/>
                  <a:pt x="55005" y="47902"/>
                  <a:pt x="47590" y="64586"/>
                </a:cubicBezTo>
                <a:cubicBezTo>
                  <a:pt x="31413" y="100984"/>
                  <a:pt x="49376" y="72106"/>
                  <a:pt x="33992" y="95179"/>
                </a:cubicBezTo>
                <a:lnTo>
                  <a:pt x="23795" y="125773"/>
                </a:lnTo>
                <a:lnTo>
                  <a:pt x="16996" y="146168"/>
                </a:lnTo>
                <a:cubicBezTo>
                  <a:pt x="12728" y="163241"/>
                  <a:pt x="15074" y="155333"/>
                  <a:pt x="10198" y="169963"/>
                </a:cubicBezTo>
                <a:cubicBezTo>
                  <a:pt x="9065" y="177895"/>
                  <a:pt x="8016" y="185839"/>
                  <a:pt x="6798" y="193758"/>
                </a:cubicBezTo>
                <a:cubicBezTo>
                  <a:pt x="5750" y="200570"/>
                  <a:pt x="3636" y="207265"/>
                  <a:pt x="3399" y="214153"/>
                </a:cubicBezTo>
                <a:cubicBezTo>
                  <a:pt x="1368" y="273050"/>
                  <a:pt x="1133" y="331994"/>
                  <a:pt x="0" y="390915"/>
                </a:cubicBezTo>
                <a:cubicBezTo>
                  <a:pt x="1133" y="440771"/>
                  <a:pt x="633" y="490690"/>
                  <a:pt x="3399" y="540482"/>
                </a:cubicBezTo>
                <a:cubicBezTo>
                  <a:pt x="4040" y="552019"/>
                  <a:pt x="584" y="568064"/>
                  <a:pt x="10198" y="574474"/>
                </a:cubicBezTo>
                <a:cubicBezTo>
                  <a:pt x="35400" y="591276"/>
                  <a:pt x="22581" y="586468"/>
                  <a:pt x="47590" y="591471"/>
                </a:cubicBezTo>
                <a:cubicBezTo>
                  <a:pt x="67985" y="590338"/>
                  <a:pt x="88433" y="589921"/>
                  <a:pt x="108776" y="588071"/>
                </a:cubicBezTo>
                <a:cubicBezTo>
                  <a:pt x="113429" y="587648"/>
                  <a:pt x="117898" y="586014"/>
                  <a:pt x="122373" y="584672"/>
                </a:cubicBezTo>
                <a:cubicBezTo>
                  <a:pt x="129237" y="582613"/>
                  <a:pt x="142769" y="577874"/>
                  <a:pt x="142769" y="577874"/>
                </a:cubicBezTo>
                <a:cubicBezTo>
                  <a:pt x="149567" y="571075"/>
                  <a:pt x="160124" y="566599"/>
                  <a:pt x="163164" y="557478"/>
                </a:cubicBezTo>
                <a:cubicBezTo>
                  <a:pt x="171316" y="533021"/>
                  <a:pt x="161423" y="563569"/>
                  <a:pt x="169963" y="533683"/>
                </a:cubicBezTo>
                <a:cubicBezTo>
                  <a:pt x="170947" y="530238"/>
                  <a:pt x="172378" y="526931"/>
                  <a:pt x="173362" y="523486"/>
                </a:cubicBezTo>
                <a:cubicBezTo>
                  <a:pt x="174645" y="518994"/>
                  <a:pt x="175419" y="514364"/>
                  <a:pt x="176761" y="509889"/>
                </a:cubicBezTo>
                <a:cubicBezTo>
                  <a:pt x="184026" y="485672"/>
                  <a:pt x="182481" y="496047"/>
                  <a:pt x="186959" y="475896"/>
                </a:cubicBezTo>
                <a:cubicBezTo>
                  <a:pt x="188212" y="470256"/>
                  <a:pt x="189105" y="464540"/>
                  <a:pt x="190358" y="458900"/>
                </a:cubicBezTo>
                <a:cubicBezTo>
                  <a:pt x="191372" y="454339"/>
                  <a:pt x="192744" y="449864"/>
                  <a:pt x="193758" y="445303"/>
                </a:cubicBezTo>
                <a:cubicBezTo>
                  <a:pt x="195011" y="439663"/>
                  <a:pt x="195637" y="433880"/>
                  <a:pt x="197157" y="428306"/>
                </a:cubicBezTo>
                <a:cubicBezTo>
                  <a:pt x="199042" y="421392"/>
                  <a:pt x="202217" y="414863"/>
                  <a:pt x="203955" y="407911"/>
                </a:cubicBezTo>
                <a:cubicBezTo>
                  <a:pt x="212487" y="373785"/>
                  <a:pt x="207803" y="389566"/>
                  <a:pt x="217552" y="360321"/>
                </a:cubicBezTo>
                <a:lnTo>
                  <a:pt x="220952" y="350124"/>
                </a:lnTo>
                <a:cubicBezTo>
                  <a:pt x="222085" y="346725"/>
                  <a:pt x="222364" y="342907"/>
                  <a:pt x="224351" y="339926"/>
                </a:cubicBezTo>
                <a:lnTo>
                  <a:pt x="231149" y="329728"/>
                </a:lnTo>
                <a:cubicBezTo>
                  <a:pt x="238892" y="283281"/>
                  <a:pt x="229782" y="340673"/>
                  <a:pt x="237948" y="275340"/>
                </a:cubicBezTo>
                <a:cubicBezTo>
                  <a:pt x="242092" y="242185"/>
                  <a:pt x="222652" y="281006"/>
                  <a:pt x="220952" y="275340"/>
                </a:cubicBezTo>
                <a:close/>
              </a:path>
            </a:pathLst>
          </a:custGeom>
          <a:noFill/>
          <a:ln w="381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53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87" y="1753518"/>
            <a:ext cx="7820025" cy="470535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Specifically identify the outlined structures. (advance slide for answers)</a:t>
            </a:r>
          </a:p>
        </p:txBody>
      </p:sp>
      <p:sp>
        <p:nvSpPr>
          <p:cNvPr id="5" name="Rectangle 4"/>
          <p:cNvSpPr/>
          <p:nvPr/>
        </p:nvSpPr>
        <p:spPr>
          <a:xfrm>
            <a:off x="4267200" y="876355"/>
            <a:ext cx="5053988"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Myenteric</a:t>
            </a:r>
            <a:r>
              <a:rPr lang="en-US" sz="5400" b="1" dirty="0">
                <a:ln w="11430"/>
                <a:effectLst>
                  <a:outerShdw blurRad="50800" dist="39000" dir="5460000" algn="tl">
                    <a:srgbClr val="000000">
                      <a:alpha val="38000"/>
                    </a:srgbClr>
                  </a:outerShdw>
                </a:effectLst>
                <a:latin typeface="+mn-lt"/>
              </a:rPr>
              <a:t> plexus </a:t>
            </a:r>
          </a:p>
        </p:txBody>
      </p:sp>
      <p:sp>
        <p:nvSpPr>
          <p:cNvPr id="10" name="Freeform 9"/>
          <p:cNvSpPr/>
          <p:nvPr/>
        </p:nvSpPr>
        <p:spPr>
          <a:xfrm>
            <a:off x="3053145" y="3857625"/>
            <a:ext cx="642792" cy="447675"/>
          </a:xfrm>
          <a:custGeom>
            <a:avLst/>
            <a:gdLst>
              <a:gd name="connsiteX0" fmla="*/ 518730 w 642792"/>
              <a:gd name="connsiteY0" fmla="*/ 57150 h 447675"/>
              <a:gd name="connsiteX1" fmla="*/ 394905 w 642792"/>
              <a:gd name="connsiteY1" fmla="*/ 28575 h 447675"/>
              <a:gd name="connsiteX2" fmla="*/ 366330 w 642792"/>
              <a:gd name="connsiteY2" fmla="*/ 9525 h 447675"/>
              <a:gd name="connsiteX3" fmla="*/ 261555 w 642792"/>
              <a:gd name="connsiteY3" fmla="*/ 0 h 447675"/>
              <a:gd name="connsiteX4" fmla="*/ 166305 w 642792"/>
              <a:gd name="connsiteY4" fmla="*/ 9525 h 447675"/>
              <a:gd name="connsiteX5" fmla="*/ 99630 w 642792"/>
              <a:gd name="connsiteY5" fmla="*/ 38100 h 447675"/>
              <a:gd name="connsiteX6" fmla="*/ 61530 w 642792"/>
              <a:gd name="connsiteY6" fmla="*/ 47625 h 447675"/>
              <a:gd name="connsiteX7" fmla="*/ 23430 w 642792"/>
              <a:gd name="connsiteY7" fmla="*/ 66675 h 447675"/>
              <a:gd name="connsiteX8" fmla="*/ 13905 w 642792"/>
              <a:gd name="connsiteY8" fmla="*/ 171450 h 447675"/>
              <a:gd name="connsiteX9" fmla="*/ 90105 w 642792"/>
              <a:gd name="connsiteY9" fmla="*/ 257175 h 447675"/>
              <a:gd name="connsiteX10" fmla="*/ 137730 w 642792"/>
              <a:gd name="connsiteY10" fmla="*/ 314325 h 447675"/>
              <a:gd name="connsiteX11" fmla="*/ 194880 w 642792"/>
              <a:gd name="connsiteY11" fmla="*/ 361950 h 447675"/>
              <a:gd name="connsiteX12" fmla="*/ 223455 w 642792"/>
              <a:gd name="connsiteY12" fmla="*/ 400050 h 447675"/>
              <a:gd name="connsiteX13" fmla="*/ 299655 w 642792"/>
              <a:gd name="connsiteY13" fmla="*/ 428625 h 447675"/>
              <a:gd name="connsiteX14" fmla="*/ 356805 w 642792"/>
              <a:gd name="connsiteY14" fmla="*/ 447675 h 447675"/>
              <a:gd name="connsiteX15" fmla="*/ 547305 w 642792"/>
              <a:gd name="connsiteY15" fmla="*/ 438150 h 447675"/>
              <a:gd name="connsiteX16" fmla="*/ 575880 w 642792"/>
              <a:gd name="connsiteY16" fmla="*/ 428625 h 447675"/>
              <a:gd name="connsiteX17" fmla="*/ 604455 w 642792"/>
              <a:gd name="connsiteY17" fmla="*/ 409575 h 447675"/>
              <a:gd name="connsiteX18" fmla="*/ 613980 w 642792"/>
              <a:gd name="connsiteY18" fmla="*/ 381000 h 447675"/>
              <a:gd name="connsiteX19" fmla="*/ 642555 w 642792"/>
              <a:gd name="connsiteY19" fmla="*/ 323850 h 447675"/>
              <a:gd name="connsiteX20" fmla="*/ 633030 w 642792"/>
              <a:gd name="connsiteY20" fmla="*/ 180975 h 447675"/>
              <a:gd name="connsiteX21" fmla="*/ 575880 w 642792"/>
              <a:gd name="connsiteY21" fmla="*/ 142875 h 447675"/>
              <a:gd name="connsiteX22" fmla="*/ 518730 w 642792"/>
              <a:gd name="connsiteY22" fmla="*/ 57150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792" h="447675">
                <a:moveTo>
                  <a:pt x="518730" y="57150"/>
                </a:moveTo>
                <a:cubicBezTo>
                  <a:pt x="488567" y="38100"/>
                  <a:pt x="423432" y="47593"/>
                  <a:pt x="394905" y="28575"/>
                </a:cubicBezTo>
                <a:cubicBezTo>
                  <a:pt x="385380" y="22225"/>
                  <a:pt x="377524" y="11924"/>
                  <a:pt x="366330" y="9525"/>
                </a:cubicBezTo>
                <a:cubicBezTo>
                  <a:pt x="332039" y="2177"/>
                  <a:pt x="296480" y="3175"/>
                  <a:pt x="261555" y="0"/>
                </a:cubicBezTo>
                <a:cubicBezTo>
                  <a:pt x="229805" y="3175"/>
                  <a:pt x="197893" y="5012"/>
                  <a:pt x="166305" y="9525"/>
                </a:cubicBezTo>
                <a:cubicBezTo>
                  <a:pt x="97941" y="19291"/>
                  <a:pt x="155851" y="14005"/>
                  <a:pt x="99630" y="38100"/>
                </a:cubicBezTo>
                <a:cubicBezTo>
                  <a:pt x="87598" y="43257"/>
                  <a:pt x="73787" y="43028"/>
                  <a:pt x="61530" y="47625"/>
                </a:cubicBezTo>
                <a:cubicBezTo>
                  <a:pt x="48235" y="52611"/>
                  <a:pt x="36130" y="60325"/>
                  <a:pt x="23430" y="66675"/>
                </a:cubicBezTo>
                <a:cubicBezTo>
                  <a:pt x="-5714" y="110391"/>
                  <a:pt x="-6219" y="97660"/>
                  <a:pt x="13905" y="171450"/>
                </a:cubicBezTo>
                <a:cubicBezTo>
                  <a:pt x="20279" y="194821"/>
                  <a:pt x="89861" y="256931"/>
                  <a:pt x="90105" y="257175"/>
                </a:cubicBezTo>
                <a:cubicBezTo>
                  <a:pt x="173587" y="340657"/>
                  <a:pt x="71425" y="234759"/>
                  <a:pt x="137730" y="314325"/>
                </a:cubicBezTo>
                <a:cubicBezTo>
                  <a:pt x="215751" y="407950"/>
                  <a:pt x="119955" y="287025"/>
                  <a:pt x="194880" y="361950"/>
                </a:cubicBezTo>
                <a:cubicBezTo>
                  <a:pt x="206105" y="373175"/>
                  <a:pt x="212230" y="388825"/>
                  <a:pt x="223455" y="400050"/>
                </a:cubicBezTo>
                <a:cubicBezTo>
                  <a:pt x="250391" y="426986"/>
                  <a:pt x="262173" y="418403"/>
                  <a:pt x="299655" y="428625"/>
                </a:cubicBezTo>
                <a:cubicBezTo>
                  <a:pt x="319028" y="433909"/>
                  <a:pt x="356805" y="447675"/>
                  <a:pt x="356805" y="447675"/>
                </a:cubicBezTo>
                <a:cubicBezTo>
                  <a:pt x="420305" y="444500"/>
                  <a:pt x="483965" y="443658"/>
                  <a:pt x="547305" y="438150"/>
                </a:cubicBezTo>
                <a:cubicBezTo>
                  <a:pt x="557307" y="437280"/>
                  <a:pt x="566900" y="433115"/>
                  <a:pt x="575880" y="428625"/>
                </a:cubicBezTo>
                <a:cubicBezTo>
                  <a:pt x="586119" y="423505"/>
                  <a:pt x="594930" y="415925"/>
                  <a:pt x="604455" y="409575"/>
                </a:cubicBezTo>
                <a:cubicBezTo>
                  <a:pt x="607630" y="400050"/>
                  <a:pt x="609490" y="389980"/>
                  <a:pt x="613980" y="381000"/>
                </a:cubicBezTo>
                <a:cubicBezTo>
                  <a:pt x="650909" y="307142"/>
                  <a:pt x="618614" y="395674"/>
                  <a:pt x="642555" y="323850"/>
                </a:cubicBezTo>
                <a:cubicBezTo>
                  <a:pt x="639380" y="276225"/>
                  <a:pt x="649531" y="225763"/>
                  <a:pt x="633030" y="180975"/>
                </a:cubicBezTo>
                <a:cubicBezTo>
                  <a:pt x="625115" y="159491"/>
                  <a:pt x="575880" y="142875"/>
                  <a:pt x="575880" y="142875"/>
                </a:cubicBezTo>
                <a:cubicBezTo>
                  <a:pt x="532799" y="78253"/>
                  <a:pt x="548893" y="76200"/>
                  <a:pt x="518730" y="57150"/>
                </a:cubicBezTo>
                <a:close/>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810000" y="3590925"/>
            <a:ext cx="581025" cy="676275"/>
          </a:xfrm>
          <a:custGeom>
            <a:avLst/>
            <a:gdLst>
              <a:gd name="connsiteX0" fmla="*/ 571500 w 581025"/>
              <a:gd name="connsiteY0" fmla="*/ 228600 h 676275"/>
              <a:gd name="connsiteX1" fmla="*/ 542925 w 581025"/>
              <a:gd name="connsiteY1" fmla="*/ 180975 h 676275"/>
              <a:gd name="connsiteX2" fmla="*/ 485775 w 581025"/>
              <a:gd name="connsiteY2" fmla="*/ 66675 h 676275"/>
              <a:gd name="connsiteX3" fmla="*/ 428625 w 581025"/>
              <a:gd name="connsiteY3" fmla="*/ 28575 h 676275"/>
              <a:gd name="connsiteX4" fmla="*/ 285750 w 581025"/>
              <a:gd name="connsiteY4" fmla="*/ 0 h 676275"/>
              <a:gd name="connsiteX5" fmla="*/ 85725 w 581025"/>
              <a:gd name="connsiteY5" fmla="*/ 28575 h 676275"/>
              <a:gd name="connsiteX6" fmla="*/ 57150 w 581025"/>
              <a:gd name="connsiteY6" fmla="*/ 47625 h 676275"/>
              <a:gd name="connsiteX7" fmla="*/ 47625 w 581025"/>
              <a:gd name="connsiteY7" fmla="*/ 76200 h 676275"/>
              <a:gd name="connsiteX8" fmla="*/ 9525 w 581025"/>
              <a:gd name="connsiteY8" fmla="*/ 133350 h 676275"/>
              <a:gd name="connsiteX9" fmla="*/ 0 w 581025"/>
              <a:gd name="connsiteY9" fmla="*/ 161925 h 676275"/>
              <a:gd name="connsiteX10" fmla="*/ 47625 w 581025"/>
              <a:gd name="connsiteY10" fmla="*/ 361950 h 676275"/>
              <a:gd name="connsiteX11" fmla="*/ 76200 w 581025"/>
              <a:gd name="connsiteY11" fmla="*/ 381000 h 676275"/>
              <a:gd name="connsiteX12" fmla="*/ 133350 w 581025"/>
              <a:gd name="connsiteY12" fmla="*/ 400050 h 676275"/>
              <a:gd name="connsiteX13" fmla="*/ 161925 w 581025"/>
              <a:gd name="connsiteY13" fmla="*/ 457200 h 676275"/>
              <a:gd name="connsiteX14" fmla="*/ 180975 w 581025"/>
              <a:gd name="connsiteY14" fmla="*/ 514350 h 676275"/>
              <a:gd name="connsiteX15" fmla="*/ 190500 w 581025"/>
              <a:gd name="connsiteY15" fmla="*/ 542925 h 676275"/>
              <a:gd name="connsiteX16" fmla="*/ 228600 w 581025"/>
              <a:gd name="connsiteY16" fmla="*/ 600075 h 676275"/>
              <a:gd name="connsiteX17" fmla="*/ 247650 w 581025"/>
              <a:gd name="connsiteY17" fmla="*/ 628650 h 676275"/>
              <a:gd name="connsiteX18" fmla="*/ 333375 w 581025"/>
              <a:gd name="connsiteY18" fmla="*/ 676275 h 676275"/>
              <a:gd name="connsiteX19" fmla="*/ 457200 w 581025"/>
              <a:gd name="connsiteY19" fmla="*/ 657225 h 676275"/>
              <a:gd name="connsiteX20" fmla="*/ 514350 w 581025"/>
              <a:gd name="connsiteY20" fmla="*/ 638175 h 676275"/>
              <a:gd name="connsiteX21" fmla="*/ 552450 w 581025"/>
              <a:gd name="connsiteY21" fmla="*/ 581025 h 676275"/>
              <a:gd name="connsiteX22" fmla="*/ 561975 w 581025"/>
              <a:gd name="connsiteY22" fmla="*/ 552450 h 676275"/>
              <a:gd name="connsiteX23" fmla="*/ 581025 w 581025"/>
              <a:gd name="connsiteY23" fmla="*/ 485775 h 676275"/>
              <a:gd name="connsiteX24" fmla="*/ 571500 w 581025"/>
              <a:gd name="connsiteY24" fmla="*/ 304800 h 676275"/>
              <a:gd name="connsiteX25" fmla="*/ 552450 w 581025"/>
              <a:gd name="connsiteY25" fmla="*/ 247650 h 676275"/>
              <a:gd name="connsiteX26" fmla="*/ 571500 w 581025"/>
              <a:gd name="connsiteY26" fmla="*/ 228600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025" h="676275">
                <a:moveTo>
                  <a:pt x="571500" y="228600"/>
                </a:moveTo>
                <a:cubicBezTo>
                  <a:pt x="561975" y="212725"/>
                  <a:pt x="550586" y="197829"/>
                  <a:pt x="542925" y="180975"/>
                </a:cubicBezTo>
                <a:cubicBezTo>
                  <a:pt x="526388" y="144595"/>
                  <a:pt x="523893" y="92087"/>
                  <a:pt x="485775" y="66675"/>
                </a:cubicBezTo>
                <a:cubicBezTo>
                  <a:pt x="466725" y="53975"/>
                  <a:pt x="450345" y="35815"/>
                  <a:pt x="428625" y="28575"/>
                </a:cubicBezTo>
                <a:cubicBezTo>
                  <a:pt x="344200" y="433"/>
                  <a:pt x="391433" y="11743"/>
                  <a:pt x="285750" y="0"/>
                </a:cubicBezTo>
                <a:cubicBezTo>
                  <a:pt x="155527" y="7660"/>
                  <a:pt x="160137" y="-13946"/>
                  <a:pt x="85725" y="28575"/>
                </a:cubicBezTo>
                <a:cubicBezTo>
                  <a:pt x="75786" y="34255"/>
                  <a:pt x="66675" y="41275"/>
                  <a:pt x="57150" y="47625"/>
                </a:cubicBezTo>
                <a:cubicBezTo>
                  <a:pt x="53975" y="57150"/>
                  <a:pt x="52501" y="67423"/>
                  <a:pt x="47625" y="76200"/>
                </a:cubicBezTo>
                <a:cubicBezTo>
                  <a:pt x="36506" y="96214"/>
                  <a:pt x="16765" y="111630"/>
                  <a:pt x="9525" y="133350"/>
                </a:cubicBezTo>
                <a:lnTo>
                  <a:pt x="0" y="161925"/>
                </a:lnTo>
                <a:cubicBezTo>
                  <a:pt x="3221" y="210239"/>
                  <a:pt x="-13197" y="321402"/>
                  <a:pt x="47625" y="361950"/>
                </a:cubicBezTo>
                <a:cubicBezTo>
                  <a:pt x="57150" y="368300"/>
                  <a:pt x="65739" y="376351"/>
                  <a:pt x="76200" y="381000"/>
                </a:cubicBezTo>
                <a:cubicBezTo>
                  <a:pt x="94550" y="389155"/>
                  <a:pt x="133350" y="400050"/>
                  <a:pt x="133350" y="400050"/>
                </a:cubicBezTo>
                <a:cubicBezTo>
                  <a:pt x="168088" y="504263"/>
                  <a:pt x="112686" y="346413"/>
                  <a:pt x="161925" y="457200"/>
                </a:cubicBezTo>
                <a:cubicBezTo>
                  <a:pt x="170080" y="475550"/>
                  <a:pt x="174625" y="495300"/>
                  <a:pt x="180975" y="514350"/>
                </a:cubicBezTo>
                <a:cubicBezTo>
                  <a:pt x="184150" y="523875"/>
                  <a:pt x="184931" y="534571"/>
                  <a:pt x="190500" y="542925"/>
                </a:cubicBezTo>
                <a:lnTo>
                  <a:pt x="228600" y="600075"/>
                </a:lnTo>
                <a:cubicBezTo>
                  <a:pt x="234950" y="609600"/>
                  <a:pt x="238125" y="622300"/>
                  <a:pt x="247650" y="628650"/>
                </a:cubicBezTo>
                <a:cubicBezTo>
                  <a:pt x="313154" y="672319"/>
                  <a:pt x="283080" y="659510"/>
                  <a:pt x="333375" y="676275"/>
                </a:cubicBezTo>
                <a:cubicBezTo>
                  <a:pt x="374650" y="669925"/>
                  <a:pt x="416335" y="665828"/>
                  <a:pt x="457200" y="657225"/>
                </a:cubicBezTo>
                <a:cubicBezTo>
                  <a:pt x="476850" y="653088"/>
                  <a:pt x="514350" y="638175"/>
                  <a:pt x="514350" y="638175"/>
                </a:cubicBezTo>
                <a:cubicBezTo>
                  <a:pt x="527050" y="619125"/>
                  <a:pt x="545210" y="602745"/>
                  <a:pt x="552450" y="581025"/>
                </a:cubicBezTo>
                <a:cubicBezTo>
                  <a:pt x="555625" y="571500"/>
                  <a:pt x="559217" y="562104"/>
                  <a:pt x="561975" y="552450"/>
                </a:cubicBezTo>
                <a:cubicBezTo>
                  <a:pt x="585895" y="468729"/>
                  <a:pt x="558187" y="554288"/>
                  <a:pt x="581025" y="485775"/>
                </a:cubicBezTo>
                <a:cubicBezTo>
                  <a:pt x="577850" y="425450"/>
                  <a:pt x="578697" y="364778"/>
                  <a:pt x="571500" y="304800"/>
                </a:cubicBezTo>
                <a:cubicBezTo>
                  <a:pt x="569108" y="284863"/>
                  <a:pt x="566649" y="261849"/>
                  <a:pt x="552450" y="247650"/>
                </a:cubicBezTo>
                <a:lnTo>
                  <a:pt x="571500" y="228600"/>
                </a:lnTo>
                <a:close/>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400300" y="3590925"/>
            <a:ext cx="571542" cy="361950"/>
          </a:xfrm>
          <a:custGeom>
            <a:avLst/>
            <a:gdLst>
              <a:gd name="connsiteX0" fmla="*/ 361950 w 571542"/>
              <a:gd name="connsiteY0" fmla="*/ 0 h 361950"/>
              <a:gd name="connsiteX1" fmla="*/ 123825 w 571542"/>
              <a:gd name="connsiteY1" fmla="*/ 19050 h 361950"/>
              <a:gd name="connsiteX2" fmla="*/ 57150 w 571542"/>
              <a:gd name="connsiteY2" fmla="*/ 38100 h 361950"/>
              <a:gd name="connsiteX3" fmla="*/ 19050 w 571542"/>
              <a:gd name="connsiteY3" fmla="*/ 95250 h 361950"/>
              <a:gd name="connsiteX4" fmla="*/ 0 w 571542"/>
              <a:gd name="connsiteY4" fmla="*/ 123825 h 361950"/>
              <a:gd name="connsiteX5" fmla="*/ 9525 w 571542"/>
              <a:gd name="connsiteY5" fmla="*/ 200025 h 361950"/>
              <a:gd name="connsiteX6" fmla="*/ 104775 w 571542"/>
              <a:gd name="connsiteY6" fmla="*/ 314325 h 361950"/>
              <a:gd name="connsiteX7" fmla="*/ 161925 w 571542"/>
              <a:gd name="connsiteY7" fmla="*/ 333375 h 361950"/>
              <a:gd name="connsiteX8" fmla="*/ 238125 w 571542"/>
              <a:gd name="connsiteY8" fmla="*/ 361950 h 361950"/>
              <a:gd name="connsiteX9" fmla="*/ 457200 w 571542"/>
              <a:gd name="connsiteY9" fmla="*/ 342900 h 361950"/>
              <a:gd name="connsiteX10" fmla="*/ 514350 w 571542"/>
              <a:gd name="connsiteY10" fmla="*/ 323850 h 361950"/>
              <a:gd name="connsiteX11" fmla="*/ 542925 w 571542"/>
              <a:gd name="connsiteY11" fmla="*/ 304800 h 361950"/>
              <a:gd name="connsiteX12" fmla="*/ 571500 w 571542"/>
              <a:gd name="connsiteY12" fmla="*/ 238125 h 361950"/>
              <a:gd name="connsiteX13" fmla="*/ 552450 w 571542"/>
              <a:gd name="connsiteY13" fmla="*/ 180975 h 361950"/>
              <a:gd name="connsiteX14" fmla="*/ 542925 w 571542"/>
              <a:gd name="connsiteY14" fmla="*/ 152400 h 361950"/>
              <a:gd name="connsiteX15" fmla="*/ 466725 w 571542"/>
              <a:gd name="connsiteY15" fmla="*/ 66675 h 361950"/>
              <a:gd name="connsiteX16" fmla="*/ 438150 w 571542"/>
              <a:gd name="connsiteY16" fmla="*/ 57150 h 361950"/>
              <a:gd name="connsiteX17" fmla="*/ 409575 w 571542"/>
              <a:gd name="connsiteY17" fmla="*/ 28575 h 361950"/>
              <a:gd name="connsiteX18" fmla="*/ 381000 w 571542"/>
              <a:gd name="connsiteY18" fmla="*/ 19050 h 361950"/>
              <a:gd name="connsiteX19" fmla="*/ 361950 w 571542"/>
              <a:gd name="connsiteY19"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542" h="361950">
                <a:moveTo>
                  <a:pt x="361950" y="0"/>
                </a:moveTo>
                <a:cubicBezTo>
                  <a:pt x="319088" y="0"/>
                  <a:pt x="203506" y="5770"/>
                  <a:pt x="123825" y="19050"/>
                </a:cubicBezTo>
                <a:cubicBezTo>
                  <a:pt x="99905" y="23037"/>
                  <a:pt x="79798" y="30551"/>
                  <a:pt x="57150" y="38100"/>
                </a:cubicBezTo>
                <a:lnTo>
                  <a:pt x="19050" y="95250"/>
                </a:lnTo>
                <a:lnTo>
                  <a:pt x="0" y="123825"/>
                </a:lnTo>
                <a:cubicBezTo>
                  <a:pt x="3175" y="149225"/>
                  <a:pt x="916" y="175919"/>
                  <a:pt x="9525" y="200025"/>
                </a:cubicBezTo>
                <a:cubicBezTo>
                  <a:pt x="17768" y="223107"/>
                  <a:pt x="84152" y="307451"/>
                  <a:pt x="104775" y="314325"/>
                </a:cubicBezTo>
                <a:cubicBezTo>
                  <a:pt x="123825" y="320675"/>
                  <a:pt x="143964" y="324395"/>
                  <a:pt x="161925" y="333375"/>
                </a:cubicBezTo>
                <a:cubicBezTo>
                  <a:pt x="211734" y="358279"/>
                  <a:pt x="186250" y="348981"/>
                  <a:pt x="238125" y="361950"/>
                </a:cubicBezTo>
                <a:cubicBezTo>
                  <a:pt x="302898" y="358351"/>
                  <a:pt x="388193" y="361720"/>
                  <a:pt x="457200" y="342900"/>
                </a:cubicBezTo>
                <a:cubicBezTo>
                  <a:pt x="476573" y="337616"/>
                  <a:pt x="497642" y="334989"/>
                  <a:pt x="514350" y="323850"/>
                </a:cubicBezTo>
                <a:lnTo>
                  <a:pt x="542925" y="304800"/>
                </a:lnTo>
                <a:cubicBezTo>
                  <a:pt x="544843" y="300964"/>
                  <a:pt x="572774" y="249592"/>
                  <a:pt x="571500" y="238125"/>
                </a:cubicBezTo>
                <a:cubicBezTo>
                  <a:pt x="569282" y="218167"/>
                  <a:pt x="558800" y="200025"/>
                  <a:pt x="552450" y="180975"/>
                </a:cubicBezTo>
                <a:cubicBezTo>
                  <a:pt x="549275" y="171450"/>
                  <a:pt x="548494" y="160754"/>
                  <a:pt x="542925" y="152400"/>
                </a:cubicBezTo>
                <a:cubicBezTo>
                  <a:pt x="511666" y="105512"/>
                  <a:pt x="512292" y="92713"/>
                  <a:pt x="466725" y="66675"/>
                </a:cubicBezTo>
                <a:cubicBezTo>
                  <a:pt x="458008" y="61694"/>
                  <a:pt x="447675" y="60325"/>
                  <a:pt x="438150" y="57150"/>
                </a:cubicBezTo>
                <a:cubicBezTo>
                  <a:pt x="428625" y="47625"/>
                  <a:pt x="420783" y="36047"/>
                  <a:pt x="409575" y="28575"/>
                </a:cubicBezTo>
                <a:cubicBezTo>
                  <a:pt x="401221" y="23006"/>
                  <a:pt x="389354" y="24619"/>
                  <a:pt x="381000" y="19050"/>
                </a:cubicBezTo>
                <a:cubicBezTo>
                  <a:pt x="369792" y="11578"/>
                  <a:pt x="404812" y="0"/>
                  <a:pt x="361950" y="0"/>
                </a:cubicBezTo>
                <a:close/>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4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hc-webdata\com\LabManuals\MA\VLM\Lab24\SL53b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40597"/>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685800" y="1922626"/>
            <a:ext cx="3400873" cy="424731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Muscularis</a:t>
            </a:r>
            <a:r>
              <a:rPr lang="en-US" sz="5400" b="1" dirty="0">
                <a:ln w="11430"/>
                <a:effectLst>
                  <a:outerShdw blurRad="50800" dist="39000" dir="5460000" algn="tl">
                    <a:srgbClr val="000000">
                      <a:alpha val="38000"/>
                    </a:srgbClr>
                  </a:outerShdw>
                </a:effectLst>
                <a:latin typeface="+mn-lt"/>
              </a:rPr>
              <a:t> </a:t>
            </a:r>
            <a:r>
              <a:rPr lang="en-US" sz="5400" b="1" dirty="0" err="1">
                <a:ln w="11430"/>
                <a:effectLst>
                  <a:outerShdw blurRad="50800" dist="39000" dir="5460000" algn="tl">
                    <a:srgbClr val="000000">
                      <a:alpha val="38000"/>
                    </a:srgbClr>
                  </a:outerShdw>
                </a:effectLst>
                <a:latin typeface="+mn-lt"/>
              </a:rPr>
              <a:t>externa</a:t>
            </a:r>
            <a:r>
              <a:rPr lang="en-US" sz="5400" b="1" dirty="0">
                <a:ln w="11430"/>
                <a:effectLst>
                  <a:outerShdw blurRad="50800" dist="39000" dir="5460000" algn="tl">
                    <a:srgbClr val="000000">
                      <a:alpha val="38000"/>
                    </a:srgbClr>
                  </a:outerShdw>
                </a:effectLst>
                <a:latin typeface="+mn-lt"/>
              </a:rPr>
              <a:t> inner circular layer</a:t>
            </a:r>
          </a:p>
        </p:txBody>
      </p:sp>
      <p:sp>
        <p:nvSpPr>
          <p:cNvPr id="3" name="Right Brace 2"/>
          <p:cNvSpPr/>
          <p:nvPr/>
        </p:nvSpPr>
        <p:spPr>
          <a:xfrm rot="15366793">
            <a:off x="5470799" y="1381290"/>
            <a:ext cx="670276" cy="1209880"/>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5400000">
            <a:off x="5932540" y="5411876"/>
            <a:ext cx="476561" cy="1516134"/>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5154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36" y="1679307"/>
            <a:ext cx="7858125" cy="472440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X (advance slide for answers)</a:t>
            </a:r>
          </a:p>
        </p:txBody>
      </p:sp>
      <p:sp>
        <p:nvSpPr>
          <p:cNvPr id="5" name="Rectangle 4"/>
          <p:cNvSpPr/>
          <p:nvPr/>
        </p:nvSpPr>
        <p:spPr>
          <a:xfrm>
            <a:off x="4267200" y="876355"/>
            <a:ext cx="5053988"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submucosa</a:t>
            </a:r>
            <a:endParaRPr lang="en-US" sz="5400" b="1" dirty="0">
              <a:ln w="11430"/>
              <a:effectLst>
                <a:outerShdw blurRad="50800" dist="39000" dir="5460000" algn="tl">
                  <a:srgbClr val="000000">
                    <a:alpha val="38000"/>
                  </a:srgbClr>
                </a:outerShdw>
              </a:effectLst>
              <a:latin typeface="+mn-lt"/>
            </a:endParaRPr>
          </a:p>
        </p:txBody>
      </p:sp>
      <p:sp>
        <p:nvSpPr>
          <p:cNvPr id="2" name="TextBox 1"/>
          <p:cNvSpPr txBox="1"/>
          <p:nvPr/>
        </p:nvSpPr>
        <p:spPr>
          <a:xfrm>
            <a:off x="4381500" y="3200400"/>
            <a:ext cx="762000" cy="1200329"/>
          </a:xfrm>
          <a:prstGeom prst="rect">
            <a:avLst/>
          </a:prstGeom>
          <a:noFill/>
        </p:spPr>
        <p:txBody>
          <a:bodyPr wrap="square" rtlCol="0">
            <a:spAutoFit/>
          </a:bodyPr>
          <a:lstStyle/>
          <a:p>
            <a:r>
              <a:rPr lang="en-US" sz="7200" b="1" dirty="0"/>
              <a:t>X</a:t>
            </a:r>
          </a:p>
        </p:txBody>
      </p:sp>
    </p:spTree>
    <p:extLst>
      <p:ext uri="{BB962C8B-B14F-4D97-AF65-F5344CB8AC3E}">
        <p14:creationId xmlns:p14="http://schemas.microsoft.com/office/powerpoint/2010/main" val="212878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4"/>
          <p:cNvSpPr txBox="1">
            <a:spLocks noChangeArrowheads="1"/>
          </p:cNvSpPr>
          <p:nvPr/>
        </p:nvSpPr>
        <p:spPr bwMode="auto">
          <a:xfrm>
            <a:off x="162732" y="705345"/>
            <a:ext cx="8915400" cy="461665"/>
          </a:xfrm>
          <a:prstGeom prst="rect">
            <a:avLst/>
          </a:prstGeom>
          <a:noFill/>
          <a:ln w="9525">
            <a:noFill/>
            <a:miter lim="800000"/>
            <a:headEnd/>
            <a:tailEnd/>
          </a:ln>
        </p:spPr>
        <p:txBody>
          <a:bodyPr wrap="square">
            <a:spAutoFit/>
          </a:bodyPr>
          <a:lstStyle/>
          <a:p>
            <a:r>
              <a:rPr lang="en-US" sz="2400" b="1" dirty="0">
                <a:solidFill>
                  <a:schemeClr val="accent6">
                    <a:lumMod val="50000"/>
                  </a:schemeClr>
                </a:solidFill>
                <a:latin typeface="Times New Roman" pitchFamily="18" charset="0"/>
                <a:cs typeface="Times New Roman" pitchFamily="18" charset="0"/>
              </a:rPr>
              <a:t>A couple things here…</a:t>
            </a:r>
          </a:p>
        </p:txBody>
      </p:sp>
      <p:sp>
        <p:nvSpPr>
          <p:cNvPr id="9" name="Rectangle 8"/>
          <p:cNvSpPr/>
          <p:nvPr/>
        </p:nvSpPr>
        <p:spPr>
          <a:xfrm>
            <a:off x="32161" y="76200"/>
            <a:ext cx="907973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ORGANIZATION OF THE GASTROINTESTINAL SYSTEM</a:t>
            </a:r>
          </a:p>
        </p:txBody>
      </p:sp>
      <p:sp>
        <p:nvSpPr>
          <p:cNvPr id="2062" name="TextBox 2061"/>
          <p:cNvSpPr txBox="1"/>
          <p:nvPr/>
        </p:nvSpPr>
        <p:spPr>
          <a:xfrm>
            <a:off x="6747679" y="4629304"/>
            <a:ext cx="655898" cy="276999"/>
          </a:xfrm>
          <a:prstGeom prst="rect">
            <a:avLst/>
          </a:prstGeom>
          <a:noFill/>
        </p:spPr>
        <p:txBody>
          <a:bodyPr wrap="square" rtlCol="0">
            <a:spAutoFit/>
          </a:bodyPr>
          <a:lstStyle/>
          <a:p>
            <a:r>
              <a:rPr lang="en-US" sz="1200" b="1" dirty="0">
                <a:solidFill>
                  <a:schemeClr val="bg1"/>
                </a:solidFill>
              </a:rPr>
              <a:t>lumen</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61" y="1238262"/>
            <a:ext cx="3151628" cy="203716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993" y="1057816"/>
            <a:ext cx="5613792" cy="4601158"/>
          </a:xfrm>
          <a:prstGeom prst="rect">
            <a:avLst/>
          </a:prstGeom>
        </p:spPr>
      </p:pic>
      <p:sp>
        <p:nvSpPr>
          <p:cNvPr id="39" name="TextBox 38"/>
          <p:cNvSpPr txBox="1"/>
          <p:nvPr/>
        </p:nvSpPr>
        <p:spPr>
          <a:xfrm>
            <a:off x="32161" y="3659088"/>
            <a:ext cx="2407805" cy="2462213"/>
          </a:xfrm>
          <a:prstGeom prst="rect">
            <a:avLst/>
          </a:prstGeom>
          <a:noFill/>
        </p:spPr>
        <p:txBody>
          <a:bodyPr wrap="square" rtlCol="0">
            <a:spAutoFit/>
          </a:bodyPr>
          <a:lstStyle/>
          <a:p>
            <a:r>
              <a:rPr lang="en-US" sz="1400" dirty="0"/>
              <a:t>As was mentioned in the previous video, the border between the epithelium and underlying connective tissue (i.e. the basement membrane) undulates extensively in the colon.  However, here in the esophagus, it is very easily seen, and is indicated by the dotted line.</a:t>
            </a:r>
          </a:p>
        </p:txBody>
      </p:sp>
      <p:sp>
        <p:nvSpPr>
          <p:cNvPr id="40" name="Rectangle 39"/>
          <p:cNvSpPr/>
          <p:nvPr/>
        </p:nvSpPr>
        <p:spPr>
          <a:xfrm>
            <a:off x="1546843" y="2352798"/>
            <a:ext cx="317584" cy="24789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H="1">
            <a:off x="1848593" y="1080655"/>
            <a:ext cx="1500249" cy="1253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1874236" y="2623457"/>
            <a:ext cx="1569608" cy="29935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419475" y="3238500"/>
            <a:ext cx="5562600" cy="1876432"/>
          </a:xfrm>
          <a:custGeom>
            <a:avLst/>
            <a:gdLst>
              <a:gd name="connsiteX0" fmla="*/ 0 w 5562600"/>
              <a:gd name="connsiteY0" fmla="*/ 476250 h 1876432"/>
              <a:gd name="connsiteX1" fmla="*/ 47625 w 5562600"/>
              <a:gd name="connsiteY1" fmla="*/ 466725 h 1876432"/>
              <a:gd name="connsiteX2" fmla="*/ 76200 w 5562600"/>
              <a:gd name="connsiteY2" fmla="*/ 457200 h 1876432"/>
              <a:gd name="connsiteX3" fmla="*/ 209550 w 5562600"/>
              <a:gd name="connsiteY3" fmla="*/ 447675 h 1876432"/>
              <a:gd name="connsiteX4" fmla="*/ 295275 w 5562600"/>
              <a:gd name="connsiteY4" fmla="*/ 438150 h 1876432"/>
              <a:gd name="connsiteX5" fmla="*/ 428625 w 5562600"/>
              <a:gd name="connsiteY5" fmla="*/ 400050 h 1876432"/>
              <a:gd name="connsiteX6" fmla="*/ 457200 w 5562600"/>
              <a:gd name="connsiteY6" fmla="*/ 390525 h 1876432"/>
              <a:gd name="connsiteX7" fmla="*/ 485775 w 5562600"/>
              <a:gd name="connsiteY7" fmla="*/ 371475 h 1876432"/>
              <a:gd name="connsiteX8" fmla="*/ 514350 w 5562600"/>
              <a:gd name="connsiteY8" fmla="*/ 314325 h 1876432"/>
              <a:gd name="connsiteX9" fmla="*/ 533400 w 5562600"/>
              <a:gd name="connsiteY9" fmla="*/ 257175 h 1876432"/>
              <a:gd name="connsiteX10" fmla="*/ 552450 w 5562600"/>
              <a:gd name="connsiteY10" fmla="*/ 200025 h 1876432"/>
              <a:gd name="connsiteX11" fmla="*/ 561975 w 5562600"/>
              <a:gd name="connsiteY11" fmla="*/ 171450 h 1876432"/>
              <a:gd name="connsiteX12" fmla="*/ 571500 w 5562600"/>
              <a:gd name="connsiteY12" fmla="*/ 123825 h 1876432"/>
              <a:gd name="connsiteX13" fmla="*/ 590550 w 5562600"/>
              <a:gd name="connsiteY13" fmla="*/ 66675 h 1876432"/>
              <a:gd name="connsiteX14" fmla="*/ 609600 w 5562600"/>
              <a:gd name="connsiteY14" fmla="*/ 0 h 1876432"/>
              <a:gd name="connsiteX15" fmla="*/ 628650 w 5562600"/>
              <a:gd name="connsiteY15" fmla="*/ 28575 h 1876432"/>
              <a:gd name="connsiteX16" fmla="*/ 628650 w 5562600"/>
              <a:gd name="connsiteY16" fmla="*/ 200025 h 1876432"/>
              <a:gd name="connsiteX17" fmla="*/ 609600 w 5562600"/>
              <a:gd name="connsiteY17" fmla="*/ 257175 h 1876432"/>
              <a:gd name="connsiteX18" fmla="*/ 600075 w 5562600"/>
              <a:gd name="connsiteY18" fmla="*/ 285750 h 1876432"/>
              <a:gd name="connsiteX19" fmla="*/ 590550 w 5562600"/>
              <a:gd name="connsiteY19" fmla="*/ 361950 h 1876432"/>
              <a:gd name="connsiteX20" fmla="*/ 619125 w 5562600"/>
              <a:gd name="connsiteY20" fmla="*/ 533400 h 1876432"/>
              <a:gd name="connsiteX21" fmla="*/ 647700 w 5562600"/>
              <a:gd name="connsiteY21" fmla="*/ 561975 h 1876432"/>
              <a:gd name="connsiteX22" fmla="*/ 676275 w 5562600"/>
              <a:gd name="connsiteY22" fmla="*/ 571500 h 1876432"/>
              <a:gd name="connsiteX23" fmla="*/ 733425 w 5562600"/>
              <a:gd name="connsiteY23" fmla="*/ 619125 h 1876432"/>
              <a:gd name="connsiteX24" fmla="*/ 771525 w 5562600"/>
              <a:gd name="connsiteY24" fmla="*/ 628650 h 1876432"/>
              <a:gd name="connsiteX25" fmla="*/ 828675 w 5562600"/>
              <a:gd name="connsiteY25" fmla="*/ 666750 h 1876432"/>
              <a:gd name="connsiteX26" fmla="*/ 857250 w 5562600"/>
              <a:gd name="connsiteY26" fmla="*/ 676275 h 1876432"/>
              <a:gd name="connsiteX27" fmla="*/ 885825 w 5562600"/>
              <a:gd name="connsiteY27" fmla="*/ 695325 h 1876432"/>
              <a:gd name="connsiteX28" fmla="*/ 981075 w 5562600"/>
              <a:gd name="connsiteY28" fmla="*/ 723900 h 1876432"/>
              <a:gd name="connsiteX29" fmla="*/ 1009650 w 5562600"/>
              <a:gd name="connsiteY29" fmla="*/ 742950 h 1876432"/>
              <a:gd name="connsiteX30" fmla="*/ 1095375 w 5562600"/>
              <a:gd name="connsiteY30" fmla="*/ 762000 h 1876432"/>
              <a:gd name="connsiteX31" fmla="*/ 1133475 w 5562600"/>
              <a:gd name="connsiteY31" fmla="*/ 771525 h 1876432"/>
              <a:gd name="connsiteX32" fmla="*/ 1323975 w 5562600"/>
              <a:gd name="connsiteY32" fmla="*/ 742950 h 1876432"/>
              <a:gd name="connsiteX33" fmla="*/ 1381125 w 5562600"/>
              <a:gd name="connsiteY33" fmla="*/ 704850 h 1876432"/>
              <a:gd name="connsiteX34" fmla="*/ 1409700 w 5562600"/>
              <a:gd name="connsiteY34" fmla="*/ 685800 h 1876432"/>
              <a:gd name="connsiteX35" fmla="*/ 1428750 w 5562600"/>
              <a:gd name="connsiteY35" fmla="*/ 657225 h 1876432"/>
              <a:gd name="connsiteX36" fmla="*/ 1438275 w 5562600"/>
              <a:gd name="connsiteY36" fmla="*/ 628650 h 1876432"/>
              <a:gd name="connsiteX37" fmla="*/ 1476375 w 5562600"/>
              <a:gd name="connsiteY37" fmla="*/ 571500 h 1876432"/>
              <a:gd name="connsiteX38" fmla="*/ 1485900 w 5562600"/>
              <a:gd name="connsiteY38" fmla="*/ 542925 h 1876432"/>
              <a:gd name="connsiteX39" fmla="*/ 1514475 w 5562600"/>
              <a:gd name="connsiteY39" fmla="*/ 523875 h 1876432"/>
              <a:gd name="connsiteX40" fmla="*/ 1581150 w 5562600"/>
              <a:gd name="connsiteY40" fmla="*/ 542925 h 1876432"/>
              <a:gd name="connsiteX41" fmla="*/ 1609725 w 5562600"/>
              <a:gd name="connsiteY41" fmla="*/ 561975 h 1876432"/>
              <a:gd name="connsiteX42" fmla="*/ 1628775 w 5562600"/>
              <a:gd name="connsiteY42" fmla="*/ 590550 h 1876432"/>
              <a:gd name="connsiteX43" fmla="*/ 1657350 w 5562600"/>
              <a:gd name="connsiteY43" fmla="*/ 600075 h 1876432"/>
              <a:gd name="connsiteX44" fmla="*/ 1685925 w 5562600"/>
              <a:gd name="connsiteY44" fmla="*/ 619125 h 1876432"/>
              <a:gd name="connsiteX45" fmla="*/ 1714500 w 5562600"/>
              <a:gd name="connsiteY45" fmla="*/ 628650 h 1876432"/>
              <a:gd name="connsiteX46" fmla="*/ 1743075 w 5562600"/>
              <a:gd name="connsiteY46" fmla="*/ 647700 h 1876432"/>
              <a:gd name="connsiteX47" fmla="*/ 1838325 w 5562600"/>
              <a:gd name="connsiteY47" fmla="*/ 666750 h 1876432"/>
              <a:gd name="connsiteX48" fmla="*/ 1943100 w 5562600"/>
              <a:gd name="connsiteY48" fmla="*/ 657225 h 1876432"/>
              <a:gd name="connsiteX49" fmla="*/ 1971675 w 5562600"/>
              <a:gd name="connsiteY49" fmla="*/ 647700 h 1876432"/>
              <a:gd name="connsiteX50" fmla="*/ 2019300 w 5562600"/>
              <a:gd name="connsiteY50" fmla="*/ 638175 h 1876432"/>
              <a:gd name="connsiteX51" fmla="*/ 2076450 w 5562600"/>
              <a:gd name="connsiteY51" fmla="*/ 600075 h 1876432"/>
              <a:gd name="connsiteX52" fmla="*/ 2114550 w 5562600"/>
              <a:gd name="connsiteY52" fmla="*/ 590550 h 1876432"/>
              <a:gd name="connsiteX53" fmla="*/ 2190750 w 5562600"/>
              <a:gd name="connsiteY53" fmla="*/ 571500 h 1876432"/>
              <a:gd name="connsiteX54" fmla="*/ 2247900 w 5562600"/>
              <a:gd name="connsiteY54" fmla="*/ 542925 h 1876432"/>
              <a:gd name="connsiteX55" fmla="*/ 2266950 w 5562600"/>
              <a:gd name="connsiteY55" fmla="*/ 514350 h 1876432"/>
              <a:gd name="connsiteX56" fmla="*/ 2314575 w 5562600"/>
              <a:gd name="connsiteY56" fmla="*/ 457200 h 1876432"/>
              <a:gd name="connsiteX57" fmla="*/ 2333625 w 5562600"/>
              <a:gd name="connsiteY57" fmla="*/ 400050 h 1876432"/>
              <a:gd name="connsiteX58" fmla="*/ 2343150 w 5562600"/>
              <a:gd name="connsiteY58" fmla="*/ 361950 h 1876432"/>
              <a:gd name="connsiteX59" fmla="*/ 2362200 w 5562600"/>
              <a:gd name="connsiteY59" fmla="*/ 304800 h 1876432"/>
              <a:gd name="connsiteX60" fmla="*/ 2419350 w 5562600"/>
              <a:gd name="connsiteY60" fmla="*/ 314325 h 1876432"/>
              <a:gd name="connsiteX61" fmla="*/ 2447925 w 5562600"/>
              <a:gd name="connsiteY61" fmla="*/ 419100 h 1876432"/>
              <a:gd name="connsiteX62" fmla="*/ 2466975 w 5562600"/>
              <a:gd name="connsiteY62" fmla="*/ 447675 h 1876432"/>
              <a:gd name="connsiteX63" fmla="*/ 2524125 w 5562600"/>
              <a:gd name="connsiteY63" fmla="*/ 485775 h 1876432"/>
              <a:gd name="connsiteX64" fmla="*/ 2571750 w 5562600"/>
              <a:gd name="connsiteY64" fmla="*/ 523875 h 1876432"/>
              <a:gd name="connsiteX65" fmla="*/ 2628900 w 5562600"/>
              <a:gd name="connsiteY65" fmla="*/ 571500 h 1876432"/>
              <a:gd name="connsiteX66" fmla="*/ 2657475 w 5562600"/>
              <a:gd name="connsiteY66" fmla="*/ 581025 h 1876432"/>
              <a:gd name="connsiteX67" fmla="*/ 2686050 w 5562600"/>
              <a:gd name="connsiteY67" fmla="*/ 600075 h 1876432"/>
              <a:gd name="connsiteX68" fmla="*/ 2847975 w 5562600"/>
              <a:gd name="connsiteY68" fmla="*/ 581025 h 1876432"/>
              <a:gd name="connsiteX69" fmla="*/ 2876550 w 5562600"/>
              <a:gd name="connsiteY69" fmla="*/ 561975 h 1876432"/>
              <a:gd name="connsiteX70" fmla="*/ 2895600 w 5562600"/>
              <a:gd name="connsiteY70" fmla="*/ 600075 h 1876432"/>
              <a:gd name="connsiteX71" fmla="*/ 2905125 w 5562600"/>
              <a:gd name="connsiteY71" fmla="*/ 657225 h 1876432"/>
              <a:gd name="connsiteX72" fmla="*/ 2924175 w 5562600"/>
              <a:gd name="connsiteY72" fmla="*/ 723900 h 1876432"/>
              <a:gd name="connsiteX73" fmla="*/ 2933700 w 5562600"/>
              <a:gd name="connsiteY73" fmla="*/ 790575 h 1876432"/>
              <a:gd name="connsiteX74" fmla="*/ 2952750 w 5562600"/>
              <a:gd name="connsiteY74" fmla="*/ 847725 h 1876432"/>
              <a:gd name="connsiteX75" fmla="*/ 2981325 w 5562600"/>
              <a:gd name="connsiteY75" fmla="*/ 962025 h 1876432"/>
              <a:gd name="connsiteX76" fmla="*/ 2990850 w 5562600"/>
              <a:gd name="connsiteY76" fmla="*/ 990600 h 1876432"/>
              <a:gd name="connsiteX77" fmla="*/ 3000375 w 5562600"/>
              <a:gd name="connsiteY77" fmla="*/ 1019175 h 1876432"/>
              <a:gd name="connsiteX78" fmla="*/ 3057525 w 5562600"/>
              <a:gd name="connsiteY78" fmla="*/ 1076325 h 1876432"/>
              <a:gd name="connsiteX79" fmla="*/ 3114675 w 5562600"/>
              <a:gd name="connsiteY79" fmla="*/ 1095375 h 1876432"/>
              <a:gd name="connsiteX80" fmla="*/ 3143250 w 5562600"/>
              <a:gd name="connsiteY80" fmla="*/ 1104900 h 1876432"/>
              <a:gd name="connsiteX81" fmla="*/ 3352800 w 5562600"/>
              <a:gd name="connsiteY81" fmla="*/ 1095375 h 1876432"/>
              <a:gd name="connsiteX82" fmla="*/ 3390900 w 5562600"/>
              <a:gd name="connsiteY82" fmla="*/ 1085850 h 1876432"/>
              <a:gd name="connsiteX83" fmla="*/ 3514725 w 5562600"/>
              <a:gd name="connsiteY83" fmla="*/ 1066800 h 1876432"/>
              <a:gd name="connsiteX84" fmla="*/ 3581400 w 5562600"/>
              <a:gd name="connsiteY84" fmla="*/ 1047750 h 1876432"/>
              <a:gd name="connsiteX85" fmla="*/ 3619500 w 5562600"/>
              <a:gd name="connsiteY85" fmla="*/ 1028700 h 1876432"/>
              <a:gd name="connsiteX86" fmla="*/ 3676650 w 5562600"/>
              <a:gd name="connsiteY86" fmla="*/ 1009650 h 1876432"/>
              <a:gd name="connsiteX87" fmla="*/ 3705225 w 5562600"/>
              <a:gd name="connsiteY87" fmla="*/ 1000125 h 1876432"/>
              <a:gd name="connsiteX88" fmla="*/ 3829050 w 5562600"/>
              <a:gd name="connsiteY88" fmla="*/ 990600 h 1876432"/>
              <a:gd name="connsiteX89" fmla="*/ 3857625 w 5562600"/>
              <a:gd name="connsiteY89" fmla="*/ 962025 h 1876432"/>
              <a:gd name="connsiteX90" fmla="*/ 3886200 w 5562600"/>
              <a:gd name="connsiteY90" fmla="*/ 895350 h 1876432"/>
              <a:gd name="connsiteX91" fmla="*/ 3971925 w 5562600"/>
              <a:gd name="connsiteY91" fmla="*/ 847725 h 1876432"/>
              <a:gd name="connsiteX92" fmla="*/ 4000500 w 5562600"/>
              <a:gd name="connsiteY92" fmla="*/ 828675 h 1876432"/>
              <a:gd name="connsiteX93" fmla="*/ 4029075 w 5562600"/>
              <a:gd name="connsiteY93" fmla="*/ 800100 h 1876432"/>
              <a:gd name="connsiteX94" fmla="*/ 4086225 w 5562600"/>
              <a:gd name="connsiteY94" fmla="*/ 781050 h 1876432"/>
              <a:gd name="connsiteX95" fmla="*/ 4152900 w 5562600"/>
              <a:gd name="connsiteY95" fmla="*/ 819150 h 1876432"/>
              <a:gd name="connsiteX96" fmla="*/ 4200525 w 5562600"/>
              <a:gd name="connsiteY96" fmla="*/ 866775 h 1876432"/>
              <a:gd name="connsiteX97" fmla="*/ 4210050 w 5562600"/>
              <a:gd name="connsiteY97" fmla="*/ 895350 h 1876432"/>
              <a:gd name="connsiteX98" fmla="*/ 4229100 w 5562600"/>
              <a:gd name="connsiteY98" fmla="*/ 1066800 h 1876432"/>
              <a:gd name="connsiteX99" fmla="*/ 4248150 w 5562600"/>
              <a:gd name="connsiteY99" fmla="*/ 1133475 h 1876432"/>
              <a:gd name="connsiteX100" fmla="*/ 4276725 w 5562600"/>
              <a:gd name="connsiteY100" fmla="*/ 1162050 h 1876432"/>
              <a:gd name="connsiteX101" fmla="*/ 4305300 w 5562600"/>
              <a:gd name="connsiteY101" fmla="*/ 1171575 h 1876432"/>
              <a:gd name="connsiteX102" fmla="*/ 4333875 w 5562600"/>
              <a:gd name="connsiteY102" fmla="*/ 1143000 h 1876432"/>
              <a:gd name="connsiteX103" fmla="*/ 4371975 w 5562600"/>
              <a:gd name="connsiteY103" fmla="*/ 1085850 h 1876432"/>
              <a:gd name="connsiteX104" fmla="*/ 4400550 w 5562600"/>
              <a:gd name="connsiteY104" fmla="*/ 1066800 h 1876432"/>
              <a:gd name="connsiteX105" fmla="*/ 4419600 w 5562600"/>
              <a:gd name="connsiteY105" fmla="*/ 1095375 h 1876432"/>
              <a:gd name="connsiteX106" fmla="*/ 4448175 w 5562600"/>
              <a:gd name="connsiteY106" fmla="*/ 1114425 h 1876432"/>
              <a:gd name="connsiteX107" fmla="*/ 4591050 w 5562600"/>
              <a:gd name="connsiteY107" fmla="*/ 1133475 h 1876432"/>
              <a:gd name="connsiteX108" fmla="*/ 4610100 w 5562600"/>
              <a:gd name="connsiteY108" fmla="*/ 1228725 h 1876432"/>
              <a:gd name="connsiteX109" fmla="*/ 4638675 w 5562600"/>
              <a:gd name="connsiteY109" fmla="*/ 1247775 h 1876432"/>
              <a:gd name="connsiteX110" fmla="*/ 4657725 w 5562600"/>
              <a:gd name="connsiteY110" fmla="*/ 1276350 h 1876432"/>
              <a:gd name="connsiteX111" fmla="*/ 4714875 w 5562600"/>
              <a:gd name="connsiteY111" fmla="*/ 1304925 h 1876432"/>
              <a:gd name="connsiteX112" fmla="*/ 4848225 w 5562600"/>
              <a:gd name="connsiteY112" fmla="*/ 1323975 h 1876432"/>
              <a:gd name="connsiteX113" fmla="*/ 4867275 w 5562600"/>
              <a:gd name="connsiteY113" fmla="*/ 1295400 h 1876432"/>
              <a:gd name="connsiteX114" fmla="*/ 4895850 w 5562600"/>
              <a:gd name="connsiteY114" fmla="*/ 1276350 h 1876432"/>
              <a:gd name="connsiteX115" fmla="*/ 4953000 w 5562600"/>
              <a:gd name="connsiteY115" fmla="*/ 1257300 h 1876432"/>
              <a:gd name="connsiteX116" fmla="*/ 4981575 w 5562600"/>
              <a:gd name="connsiteY116" fmla="*/ 1247775 h 1876432"/>
              <a:gd name="connsiteX117" fmla="*/ 5010150 w 5562600"/>
              <a:gd name="connsiteY117" fmla="*/ 1257300 h 1876432"/>
              <a:gd name="connsiteX118" fmla="*/ 5038725 w 5562600"/>
              <a:gd name="connsiteY118" fmla="*/ 1323975 h 1876432"/>
              <a:gd name="connsiteX119" fmla="*/ 5048250 w 5562600"/>
              <a:gd name="connsiteY119" fmla="*/ 1371600 h 1876432"/>
              <a:gd name="connsiteX120" fmla="*/ 5057775 w 5562600"/>
              <a:gd name="connsiteY120" fmla="*/ 1428750 h 1876432"/>
              <a:gd name="connsiteX121" fmla="*/ 5076825 w 5562600"/>
              <a:gd name="connsiteY121" fmla="*/ 1457325 h 1876432"/>
              <a:gd name="connsiteX122" fmla="*/ 5105400 w 5562600"/>
              <a:gd name="connsiteY122" fmla="*/ 1514475 h 1876432"/>
              <a:gd name="connsiteX123" fmla="*/ 5133975 w 5562600"/>
              <a:gd name="connsiteY123" fmla="*/ 1524000 h 1876432"/>
              <a:gd name="connsiteX124" fmla="*/ 5181600 w 5562600"/>
              <a:gd name="connsiteY124" fmla="*/ 1571625 h 1876432"/>
              <a:gd name="connsiteX125" fmla="*/ 5248275 w 5562600"/>
              <a:gd name="connsiteY125" fmla="*/ 1619250 h 1876432"/>
              <a:gd name="connsiteX126" fmla="*/ 5276850 w 5562600"/>
              <a:gd name="connsiteY126" fmla="*/ 1657350 h 1876432"/>
              <a:gd name="connsiteX127" fmla="*/ 5305425 w 5562600"/>
              <a:gd name="connsiteY127" fmla="*/ 1676400 h 1876432"/>
              <a:gd name="connsiteX128" fmla="*/ 5353050 w 5562600"/>
              <a:gd name="connsiteY128" fmla="*/ 1724025 h 1876432"/>
              <a:gd name="connsiteX129" fmla="*/ 5429250 w 5562600"/>
              <a:gd name="connsiteY129" fmla="*/ 1809750 h 1876432"/>
              <a:gd name="connsiteX130" fmla="*/ 5486400 w 5562600"/>
              <a:gd name="connsiteY130" fmla="*/ 1838325 h 1876432"/>
              <a:gd name="connsiteX131" fmla="*/ 5505450 w 5562600"/>
              <a:gd name="connsiteY131" fmla="*/ 1866900 h 1876432"/>
              <a:gd name="connsiteX132" fmla="*/ 5562600 w 5562600"/>
              <a:gd name="connsiteY132" fmla="*/ 1876425 h 187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562600" h="1876432">
                <a:moveTo>
                  <a:pt x="0" y="476250"/>
                </a:moveTo>
                <a:cubicBezTo>
                  <a:pt x="15875" y="473075"/>
                  <a:pt x="31919" y="470652"/>
                  <a:pt x="47625" y="466725"/>
                </a:cubicBezTo>
                <a:cubicBezTo>
                  <a:pt x="57365" y="464290"/>
                  <a:pt x="66229" y="458373"/>
                  <a:pt x="76200" y="457200"/>
                </a:cubicBezTo>
                <a:cubicBezTo>
                  <a:pt x="120458" y="451993"/>
                  <a:pt x="165154" y="451535"/>
                  <a:pt x="209550" y="447675"/>
                </a:cubicBezTo>
                <a:cubicBezTo>
                  <a:pt x="238193" y="445184"/>
                  <a:pt x="266700" y="441325"/>
                  <a:pt x="295275" y="438150"/>
                </a:cubicBezTo>
                <a:cubicBezTo>
                  <a:pt x="390956" y="414230"/>
                  <a:pt x="346637" y="427379"/>
                  <a:pt x="428625" y="400050"/>
                </a:cubicBezTo>
                <a:cubicBezTo>
                  <a:pt x="438150" y="396875"/>
                  <a:pt x="448846" y="396094"/>
                  <a:pt x="457200" y="390525"/>
                </a:cubicBezTo>
                <a:lnTo>
                  <a:pt x="485775" y="371475"/>
                </a:lnTo>
                <a:cubicBezTo>
                  <a:pt x="520513" y="267262"/>
                  <a:pt x="465111" y="425112"/>
                  <a:pt x="514350" y="314325"/>
                </a:cubicBezTo>
                <a:cubicBezTo>
                  <a:pt x="522505" y="295975"/>
                  <a:pt x="527050" y="276225"/>
                  <a:pt x="533400" y="257175"/>
                </a:cubicBezTo>
                <a:lnTo>
                  <a:pt x="552450" y="200025"/>
                </a:lnTo>
                <a:cubicBezTo>
                  <a:pt x="555625" y="190500"/>
                  <a:pt x="560006" y="181295"/>
                  <a:pt x="561975" y="171450"/>
                </a:cubicBezTo>
                <a:cubicBezTo>
                  <a:pt x="565150" y="155575"/>
                  <a:pt x="567240" y="139444"/>
                  <a:pt x="571500" y="123825"/>
                </a:cubicBezTo>
                <a:cubicBezTo>
                  <a:pt x="576784" y="104452"/>
                  <a:pt x="585680" y="86156"/>
                  <a:pt x="590550" y="66675"/>
                </a:cubicBezTo>
                <a:cubicBezTo>
                  <a:pt x="602510" y="18835"/>
                  <a:pt x="595935" y="40994"/>
                  <a:pt x="609600" y="0"/>
                </a:cubicBezTo>
                <a:cubicBezTo>
                  <a:pt x="615950" y="9525"/>
                  <a:pt x="625638" y="17531"/>
                  <a:pt x="628650" y="28575"/>
                </a:cubicBezTo>
                <a:cubicBezTo>
                  <a:pt x="643603" y="83402"/>
                  <a:pt x="638890" y="145414"/>
                  <a:pt x="628650" y="200025"/>
                </a:cubicBezTo>
                <a:cubicBezTo>
                  <a:pt x="624949" y="219762"/>
                  <a:pt x="615950" y="238125"/>
                  <a:pt x="609600" y="257175"/>
                </a:cubicBezTo>
                <a:lnTo>
                  <a:pt x="600075" y="285750"/>
                </a:lnTo>
                <a:cubicBezTo>
                  <a:pt x="596900" y="311150"/>
                  <a:pt x="590550" y="336352"/>
                  <a:pt x="590550" y="361950"/>
                </a:cubicBezTo>
                <a:cubicBezTo>
                  <a:pt x="590550" y="446957"/>
                  <a:pt x="576066" y="481729"/>
                  <a:pt x="619125" y="533400"/>
                </a:cubicBezTo>
                <a:cubicBezTo>
                  <a:pt x="627749" y="543748"/>
                  <a:pt x="636492" y="554503"/>
                  <a:pt x="647700" y="561975"/>
                </a:cubicBezTo>
                <a:cubicBezTo>
                  <a:pt x="656054" y="567544"/>
                  <a:pt x="666750" y="568325"/>
                  <a:pt x="676275" y="571500"/>
                </a:cubicBezTo>
                <a:cubicBezTo>
                  <a:pt x="693439" y="588664"/>
                  <a:pt x="710218" y="609179"/>
                  <a:pt x="733425" y="619125"/>
                </a:cubicBezTo>
                <a:cubicBezTo>
                  <a:pt x="745457" y="624282"/>
                  <a:pt x="758825" y="625475"/>
                  <a:pt x="771525" y="628650"/>
                </a:cubicBezTo>
                <a:cubicBezTo>
                  <a:pt x="790575" y="641350"/>
                  <a:pt x="806955" y="659510"/>
                  <a:pt x="828675" y="666750"/>
                </a:cubicBezTo>
                <a:cubicBezTo>
                  <a:pt x="838200" y="669925"/>
                  <a:pt x="848270" y="671785"/>
                  <a:pt x="857250" y="676275"/>
                </a:cubicBezTo>
                <a:cubicBezTo>
                  <a:pt x="867489" y="681395"/>
                  <a:pt x="875364" y="690676"/>
                  <a:pt x="885825" y="695325"/>
                </a:cubicBezTo>
                <a:cubicBezTo>
                  <a:pt x="915640" y="708576"/>
                  <a:pt x="949410" y="715984"/>
                  <a:pt x="981075" y="723900"/>
                </a:cubicBezTo>
                <a:cubicBezTo>
                  <a:pt x="990600" y="730250"/>
                  <a:pt x="999411" y="737830"/>
                  <a:pt x="1009650" y="742950"/>
                </a:cubicBezTo>
                <a:cubicBezTo>
                  <a:pt x="1034366" y="755308"/>
                  <a:pt x="1070986" y="757122"/>
                  <a:pt x="1095375" y="762000"/>
                </a:cubicBezTo>
                <a:cubicBezTo>
                  <a:pt x="1108212" y="764567"/>
                  <a:pt x="1120775" y="768350"/>
                  <a:pt x="1133475" y="771525"/>
                </a:cubicBezTo>
                <a:cubicBezTo>
                  <a:pt x="1163290" y="769395"/>
                  <a:pt x="1280227" y="772115"/>
                  <a:pt x="1323975" y="742950"/>
                </a:cubicBezTo>
                <a:lnTo>
                  <a:pt x="1381125" y="704850"/>
                </a:lnTo>
                <a:lnTo>
                  <a:pt x="1409700" y="685800"/>
                </a:lnTo>
                <a:cubicBezTo>
                  <a:pt x="1416050" y="676275"/>
                  <a:pt x="1423630" y="667464"/>
                  <a:pt x="1428750" y="657225"/>
                </a:cubicBezTo>
                <a:cubicBezTo>
                  <a:pt x="1433240" y="648245"/>
                  <a:pt x="1433399" y="637427"/>
                  <a:pt x="1438275" y="628650"/>
                </a:cubicBezTo>
                <a:cubicBezTo>
                  <a:pt x="1449394" y="608636"/>
                  <a:pt x="1469135" y="593220"/>
                  <a:pt x="1476375" y="571500"/>
                </a:cubicBezTo>
                <a:cubicBezTo>
                  <a:pt x="1479550" y="561975"/>
                  <a:pt x="1479628" y="550765"/>
                  <a:pt x="1485900" y="542925"/>
                </a:cubicBezTo>
                <a:cubicBezTo>
                  <a:pt x="1493051" y="533986"/>
                  <a:pt x="1504950" y="530225"/>
                  <a:pt x="1514475" y="523875"/>
                </a:cubicBezTo>
                <a:cubicBezTo>
                  <a:pt x="1526682" y="526927"/>
                  <a:pt x="1567485" y="536093"/>
                  <a:pt x="1581150" y="542925"/>
                </a:cubicBezTo>
                <a:cubicBezTo>
                  <a:pt x="1591389" y="548045"/>
                  <a:pt x="1600200" y="555625"/>
                  <a:pt x="1609725" y="561975"/>
                </a:cubicBezTo>
                <a:cubicBezTo>
                  <a:pt x="1616075" y="571500"/>
                  <a:pt x="1619836" y="583399"/>
                  <a:pt x="1628775" y="590550"/>
                </a:cubicBezTo>
                <a:cubicBezTo>
                  <a:pt x="1636615" y="596822"/>
                  <a:pt x="1648370" y="595585"/>
                  <a:pt x="1657350" y="600075"/>
                </a:cubicBezTo>
                <a:cubicBezTo>
                  <a:pt x="1667589" y="605195"/>
                  <a:pt x="1675686" y="614005"/>
                  <a:pt x="1685925" y="619125"/>
                </a:cubicBezTo>
                <a:cubicBezTo>
                  <a:pt x="1694905" y="623615"/>
                  <a:pt x="1705520" y="624160"/>
                  <a:pt x="1714500" y="628650"/>
                </a:cubicBezTo>
                <a:cubicBezTo>
                  <a:pt x="1724739" y="633770"/>
                  <a:pt x="1732836" y="642580"/>
                  <a:pt x="1743075" y="647700"/>
                </a:cubicBezTo>
                <a:cubicBezTo>
                  <a:pt x="1769674" y="661000"/>
                  <a:pt x="1813754" y="663240"/>
                  <a:pt x="1838325" y="666750"/>
                </a:cubicBezTo>
                <a:cubicBezTo>
                  <a:pt x="1873250" y="663575"/>
                  <a:pt x="1908383" y="662185"/>
                  <a:pt x="1943100" y="657225"/>
                </a:cubicBezTo>
                <a:cubicBezTo>
                  <a:pt x="1953039" y="655805"/>
                  <a:pt x="1961935" y="650135"/>
                  <a:pt x="1971675" y="647700"/>
                </a:cubicBezTo>
                <a:cubicBezTo>
                  <a:pt x="1987381" y="643773"/>
                  <a:pt x="2003425" y="641350"/>
                  <a:pt x="2019300" y="638175"/>
                </a:cubicBezTo>
                <a:cubicBezTo>
                  <a:pt x="2038350" y="625475"/>
                  <a:pt x="2054238" y="605628"/>
                  <a:pt x="2076450" y="600075"/>
                </a:cubicBezTo>
                <a:cubicBezTo>
                  <a:pt x="2089150" y="596900"/>
                  <a:pt x="2101771" y="593390"/>
                  <a:pt x="2114550" y="590550"/>
                </a:cubicBezTo>
                <a:cubicBezTo>
                  <a:pt x="2134113" y="586203"/>
                  <a:pt x="2170325" y="581712"/>
                  <a:pt x="2190750" y="571500"/>
                </a:cubicBezTo>
                <a:cubicBezTo>
                  <a:pt x="2264608" y="534571"/>
                  <a:pt x="2176076" y="566866"/>
                  <a:pt x="2247900" y="542925"/>
                </a:cubicBezTo>
                <a:cubicBezTo>
                  <a:pt x="2254250" y="533400"/>
                  <a:pt x="2259621" y="523144"/>
                  <a:pt x="2266950" y="514350"/>
                </a:cubicBezTo>
                <a:cubicBezTo>
                  <a:pt x="2288313" y="488715"/>
                  <a:pt x="2301061" y="487606"/>
                  <a:pt x="2314575" y="457200"/>
                </a:cubicBezTo>
                <a:cubicBezTo>
                  <a:pt x="2322730" y="438850"/>
                  <a:pt x="2328755" y="419531"/>
                  <a:pt x="2333625" y="400050"/>
                </a:cubicBezTo>
                <a:cubicBezTo>
                  <a:pt x="2336800" y="387350"/>
                  <a:pt x="2339388" y="374489"/>
                  <a:pt x="2343150" y="361950"/>
                </a:cubicBezTo>
                <a:cubicBezTo>
                  <a:pt x="2348920" y="342716"/>
                  <a:pt x="2362200" y="304800"/>
                  <a:pt x="2362200" y="304800"/>
                </a:cubicBezTo>
                <a:cubicBezTo>
                  <a:pt x="2381250" y="307975"/>
                  <a:pt x="2402076" y="305688"/>
                  <a:pt x="2419350" y="314325"/>
                </a:cubicBezTo>
                <a:cubicBezTo>
                  <a:pt x="2448797" y="329049"/>
                  <a:pt x="2445481" y="410138"/>
                  <a:pt x="2447925" y="419100"/>
                </a:cubicBezTo>
                <a:cubicBezTo>
                  <a:pt x="2450937" y="430144"/>
                  <a:pt x="2458360" y="440137"/>
                  <a:pt x="2466975" y="447675"/>
                </a:cubicBezTo>
                <a:cubicBezTo>
                  <a:pt x="2484205" y="462752"/>
                  <a:pt x="2524125" y="485775"/>
                  <a:pt x="2524125" y="485775"/>
                </a:cubicBezTo>
                <a:cubicBezTo>
                  <a:pt x="2556238" y="533945"/>
                  <a:pt x="2525742" y="500871"/>
                  <a:pt x="2571750" y="523875"/>
                </a:cubicBezTo>
                <a:cubicBezTo>
                  <a:pt x="2634076" y="555038"/>
                  <a:pt x="2565703" y="529369"/>
                  <a:pt x="2628900" y="571500"/>
                </a:cubicBezTo>
                <a:cubicBezTo>
                  <a:pt x="2637254" y="577069"/>
                  <a:pt x="2648495" y="576535"/>
                  <a:pt x="2657475" y="581025"/>
                </a:cubicBezTo>
                <a:cubicBezTo>
                  <a:pt x="2667714" y="586145"/>
                  <a:pt x="2676525" y="593725"/>
                  <a:pt x="2686050" y="600075"/>
                </a:cubicBezTo>
                <a:cubicBezTo>
                  <a:pt x="2707120" y="598570"/>
                  <a:pt x="2804677" y="602674"/>
                  <a:pt x="2847975" y="581025"/>
                </a:cubicBezTo>
                <a:cubicBezTo>
                  <a:pt x="2858214" y="575905"/>
                  <a:pt x="2867025" y="568325"/>
                  <a:pt x="2876550" y="561975"/>
                </a:cubicBezTo>
                <a:cubicBezTo>
                  <a:pt x="2882900" y="574675"/>
                  <a:pt x="2891520" y="586475"/>
                  <a:pt x="2895600" y="600075"/>
                </a:cubicBezTo>
                <a:cubicBezTo>
                  <a:pt x="2901149" y="618573"/>
                  <a:pt x="2901337" y="638287"/>
                  <a:pt x="2905125" y="657225"/>
                </a:cubicBezTo>
                <a:cubicBezTo>
                  <a:pt x="2911105" y="687125"/>
                  <a:pt x="2915097" y="696665"/>
                  <a:pt x="2924175" y="723900"/>
                </a:cubicBezTo>
                <a:cubicBezTo>
                  <a:pt x="2927350" y="746125"/>
                  <a:pt x="2928652" y="768699"/>
                  <a:pt x="2933700" y="790575"/>
                </a:cubicBezTo>
                <a:cubicBezTo>
                  <a:pt x="2938215" y="810141"/>
                  <a:pt x="2949449" y="827918"/>
                  <a:pt x="2952750" y="847725"/>
                </a:cubicBezTo>
                <a:cubicBezTo>
                  <a:pt x="2965576" y="924682"/>
                  <a:pt x="2956168" y="886553"/>
                  <a:pt x="2981325" y="962025"/>
                </a:cubicBezTo>
                <a:lnTo>
                  <a:pt x="2990850" y="990600"/>
                </a:lnTo>
                <a:cubicBezTo>
                  <a:pt x="2994025" y="1000125"/>
                  <a:pt x="2993275" y="1012075"/>
                  <a:pt x="3000375" y="1019175"/>
                </a:cubicBezTo>
                <a:cubicBezTo>
                  <a:pt x="3019425" y="1038225"/>
                  <a:pt x="3031967" y="1067806"/>
                  <a:pt x="3057525" y="1076325"/>
                </a:cubicBezTo>
                <a:lnTo>
                  <a:pt x="3114675" y="1095375"/>
                </a:lnTo>
                <a:lnTo>
                  <a:pt x="3143250" y="1104900"/>
                </a:lnTo>
                <a:cubicBezTo>
                  <a:pt x="3213100" y="1101725"/>
                  <a:pt x="3283084" y="1100738"/>
                  <a:pt x="3352800" y="1095375"/>
                </a:cubicBezTo>
                <a:cubicBezTo>
                  <a:pt x="3365852" y="1094371"/>
                  <a:pt x="3378020" y="1088192"/>
                  <a:pt x="3390900" y="1085850"/>
                </a:cubicBezTo>
                <a:cubicBezTo>
                  <a:pt x="3491543" y="1067551"/>
                  <a:pt x="3422656" y="1085214"/>
                  <a:pt x="3514725" y="1066800"/>
                </a:cubicBezTo>
                <a:cubicBezTo>
                  <a:pt x="3529830" y="1063779"/>
                  <a:pt x="3565513" y="1054559"/>
                  <a:pt x="3581400" y="1047750"/>
                </a:cubicBezTo>
                <a:cubicBezTo>
                  <a:pt x="3594451" y="1042157"/>
                  <a:pt x="3606317" y="1033973"/>
                  <a:pt x="3619500" y="1028700"/>
                </a:cubicBezTo>
                <a:cubicBezTo>
                  <a:pt x="3638144" y="1021242"/>
                  <a:pt x="3657600" y="1016000"/>
                  <a:pt x="3676650" y="1009650"/>
                </a:cubicBezTo>
                <a:cubicBezTo>
                  <a:pt x="3686175" y="1006475"/>
                  <a:pt x="3695214" y="1000895"/>
                  <a:pt x="3705225" y="1000125"/>
                </a:cubicBezTo>
                <a:lnTo>
                  <a:pt x="3829050" y="990600"/>
                </a:lnTo>
                <a:cubicBezTo>
                  <a:pt x="3838575" y="981075"/>
                  <a:pt x="3850942" y="973721"/>
                  <a:pt x="3857625" y="962025"/>
                </a:cubicBezTo>
                <a:cubicBezTo>
                  <a:pt x="3880067" y="922751"/>
                  <a:pt x="3851021" y="926132"/>
                  <a:pt x="3886200" y="895350"/>
                </a:cubicBezTo>
                <a:cubicBezTo>
                  <a:pt x="3966287" y="825274"/>
                  <a:pt x="3915235" y="876070"/>
                  <a:pt x="3971925" y="847725"/>
                </a:cubicBezTo>
                <a:cubicBezTo>
                  <a:pt x="3982164" y="842605"/>
                  <a:pt x="3991706" y="836004"/>
                  <a:pt x="4000500" y="828675"/>
                </a:cubicBezTo>
                <a:cubicBezTo>
                  <a:pt x="4010848" y="820051"/>
                  <a:pt x="4017300" y="806642"/>
                  <a:pt x="4029075" y="800100"/>
                </a:cubicBezTo>
                <a:cubicBezTo>
                  <a:pt x="4046628" y="790348"/>
                  <a:pt x="4086225" y="781050"/>
                  <a:pt x="4086225" y="781050"/>
                </a:cubicBezTo>
                <a:cubicBezTo>
                  <a:pt x="4101166" y="788521"/>
                  <a:pt x="4139437" y="805687"/>
                  <a:pt x="4152900" y="819150"/>
                </a:cubicBezTo>
                <a:cubicBezTo>
                  <a:pt x="4216400" y="882650"/>
                  <a:pt x="4124325" y="815975"/>
                  <a:pt x="4200525" y="866775"/>
                </a:cubicBezTo>
                <a:cubicBezTo>
                  <a:pt x="4203700" y="876300"/>
                  <a:pt x="4208630" y="885411"/>
                  <a:pt x="4210050" y="895350"/>
                </a:cubicBezTo>
                <a:cubicBezTo>
                  <a:pt x="4229802" y="1033616"/>
                  <a:pt x="4209369" y="958282"/>
                  <a:pt x="4229100" y="1066800"/>
                </a:cubicBezTo>
                <a:cubicBezTo>
                  <a:pt x="4229894" y="1071166"/>
                  <a:pt x="4243049" y="1125824"/>
                  <a:pt x="4248150" y="1133475"/>
                </a:cubicBezTo>
                <a:cubicBezTo>
                  <a:pt x="4255622" y="1144683"/>
                  <a:pt x="4265517" y="1154578"/>
                  <a:pt x="4276725" y="1162050"/>
                </a:cubicBezTo>
                <a:cubicBezTo>
                  <a:pt x="4285079" y="1167619"/>
                  <a:pt x="4295775" y="1168400"/>
                  <a:pt x="4305300" y="1171575"/>
                </a:cubicBezTo>
                <a:cubicBezTo>
                  <a:pt x="4314825" y="1162050"/>
                  <a:pt x="4325605" y="1153633"/>
                  <a:pt x="4333875" y="1143000"/>
                </a:cubicBezTo>
                <a:cubicBezTo>
                  <a:pt x="4347931" y="1124928"/>
                  <a:pt x="4352925" y="1098550"/>
                  <a:pt x="4371975" y="1085850"/>
                </a:cubicBezTo>
                <a:lnTo>
                  <a:pt x="4400550" y="1066800"/>
                </a:lnTo>
                <a:cubicBezTo>
                  <a:pt x="4406900" y="1076325"/>
                  <a:pt x="4411505" y="1087280"/>
                  <a:pt x="4419600" y="1095375"/>
                </a:cubicBezTo>
                <a:cubicBezTo>
                  <a:pt x="4427695" y="1103470"/>
                  <a:pt x="4437936" y="1109305"/>
                  <a:pt x="4448175" y="1114425"/>
                </a:cubicBezTo>
                <a:cubicBezTo>
                  <a:pt x="4487082" y="1133879"/>
                  <a:pt x="4565514" y="1131347"/>
                  <a:pt x="4591050" y="1133475"/>
                </a:cubicBezTo>
                <a:cubicBezTo>
                  <a:pt x="4591081" y="1133663"/>
                  <a:pt x="4603785" y="1219252"/>
                  <a:pt x="4610100" y="1228725"/>
                </a:cubicBezTo>
                <a:cubicBezTo>
                  <a:pt x="4616450" y="1238250"/>
                  <a:pt x="4629150" y="1241425"/>
                  <a:pt x="4638675" y="1247775"/>
                </a:cubicBezTo>
                <a:cubicBezTo>
                  <a:pt x="4645025" y="1257300"/>
                  <a:pt x="4649630" y="1268255"/>
                  <a:pt x="4657725" y="1276350"/>
                </a:cubicBezTo>
                <a:cubicBezTo>
                  <a:pt x="4676189" y="1294814"/>
                  <a:pt x="4691634" y="1297178"/>
                  <a:pt x="4714875" y="1304925"/>
                </a:cubicBezTo>
                <a:cubicBezTo>
                  <a:pt x="4750866" y="1358912"/>
                  <a:pt x="4736764" y="1355821"/>
                  <a:pt x="4848225" y="1323975"/>
                </a:cubicBezTo>
                <a:cubicBezTo>
                  <a:pt x="4859232" y="1320830"/>
                  <a:pt x="4859180" y="1303495"/>
                  <a:pt x="4867275" y="1295400"/>
                </a:cubicBezTo>
                <a:cubicBezTo>
                  <a:pt x="4875370" y="1287305"/>
                  <a:pt x="4885389" y="1280999"/>
                  <a:pt x="4895850" y="1276350"/>
                </a:cubicBezTo>
                <a:cubicBezTo>
                  <a:pt x="4914200" y="1268195"/>
                  <a:pt x="4933950" y="1263650"/>
                  <a:pt x="4953000" y="1257300"/>
                </a:cubicBezTo>
                <a:lnTo>
                  <a:pt x="4981575" y="1247775"/>
                </a:lnTo>
                <a:cubicBezTo>
                  <a:pt x="4991100" y="1250950"/>
                  <a:pt x="5003050" y="1250200"/>
                  <a:pt x="5010150" y="1257300"/>
                </a:cubicBezTo>
                <a:cubicBezTo>
                  <a:pt x="5019237" y="1266387"/>
                  <a:pt x="5034930" y="1308795"/>
                  <a:pt x="5038725" y="1323975"/>
                </a:cubicBezTo>
                <a:cubicBezTo>
                  <a:pt x="5042652" y="1339681"/>
                  <a:pt x="5045354" y="1355672"/>
                  <a:pt x="5048250" y="1371600"/>
                </a:cubicBezTo>
                <a:cubicBezTo>
                  <a:pt x="5051705" y="1390601"/>
                  <a:pt x="5051668" y="1410428"/>
                  <a:pt x="5057775" y="1428750"/>
                </a:cubicBezTo>
                <a:cubicBezTo>
                  <a:pt x="5061395" y="1439610"/>
                  <a:pt x="5071705" y="1447086"/>
                  <a:pt x="5076825" y="1457325"/>
                </a:cubicBezTo>
                <a:cubicBezTo>
                  <a:pt x="5088329" y="1480332"/>
                  <a:pt x="5082652" y="1496277"/>
                  <a:pt x="5105400" y="1514475"/>
                </a:cubicBezTo>
                <a:cubicBezTo>
                  <a:pt x="5113240" y="1520747"/>
                  <a:pt x="5124450" y="1520825"/>
                  <a:pt x="5133975" y="1524000"/>
                </a:cubicBezTo>
                <a:cubicBezTo>
                  <a:pt x="5168900" y="1576388"/>
                  <a:pt x="5133975" y="1531938"/>
                  <a:pt x="5181600" y="1571625"/>
                </a:cubicBezTo>
                <a:cubicBezTo>
                  <a:pt x="5239523" y="1619894"/>
                  <a:pt x="5177775" y="1584000"/>
                  <a:pt x="5248275" y="1619250"/>
                </a:cubicBezTo>
                <a:cubicBezTo>
                  <a:pt x="5257800" y="1631950"/>
                  <a:pt x="5265625" y="1646125"/>
                  <a:pt x="5276850" y="1657350"/>
                </a:cubicBezTo>
                <a:cubicBezTo>
                  <a:pt x="5284945" y="1665445"/>
                  <a:pt x="5298096" y="1667606"/>
                  <a:pt x="5305425" y="1676400"/>
                </a:cubicBezTo>
                <a:cubicBezTo>
                  <a:pt x="5350694" y="1730723"/>
                  <a:pt x="5295640" y="1704888"/>
                  <a:pt x="5353050" y="1724025"/>
                </a:cubicBezTo>
                <a:cubicBezTo>
                  <a:pt x="5371202" y="1751253"/>
                  <a:pt x="5401288" y="1800429"/>
                  <a:pt x="5429250" y="1809750"/>
                </a:cubicBezTo>
                <a:cubicBezTo>
                  <a:pt x="5468685" y="1822895"/>
                  <a:pt x="5449471" y="1813706"/>
                  <a:pt x="5486400" y="1838325"/>
                </a:cubicBezTo>
                <a:cubicBezTo>
                  <a:pt x="5492750" y="1847850"/>
                  <a:pt x="5495511" y="1861220"/>
                  <a:pt x="5505450" y="1866900"/>
                </a:cubicBezTo>
                <a:cubicBezTo>
                  <a:pt x="5523208" y="1877048"/>
                  <a:pt x="5543354" y="1876425"/>
                  <a:pt x="5562600" y="1876425"/>
                </a:cubicBezTo>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
          <p:cNvSpPr txBox="1">
            <a:spLocks noChangeArrowheads="1"/>
          </p:cNvSpPr>
          <p:nvPr/>
        </p:nvSpPr>
        <p:spPr bwMode="auto">
          <a:xfrm>
            <a:off x="3358367" y="5791200"/>
            <a:ext cx="5579310" cy="738664"/>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Please tell me that you immediately recognize the epithelium above the dotted line, and the connective tissue (and smooth muscle) below it.  If you don’t, hate to say it, but you need to take Fundamentals again.</a:t>
            </a:r>
            <a:endParaRPr lang="en-US" sz="1100" dirty="0">
              <a:solidFill>
                <a:schemeClr val="accent3">
                  <a:lumMod val="50000"/>
                </a:schemeClr>
              </a:solidFill>
              <a:latin typeface="Tempus Sans ITC" pitchFamily="82" charset="0"/>
            </a:endParaRPr>
          </a:p>
        </p:txBody>
      </p:sp>
    </p:spTree>
    <p:extLst>
      <p:ext uri="{BB962C8B-B14F-4D97-AF65-F5344CB8AC3E}">
        <p14:creationId xmlns:p14="http://schemas.microsoft.com/office/powerpoint/2010/main" val="33457896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72907"/>
            <a:ext cx="6124575" cy="523875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Villi or glands? (advance slide for answers)</a:t>
            </a:r>
          </a:p>
        </p:txBody>
      </p:sp>
      <p:sp>
        <p:nvSpPr>
          <p:cNvPr id="5" name="Rectangle 4"/>
          <p:cNvSpPr/>
          <p:nvPr/>
        </p:nvSpPr>
        <p:spPr>
          <a:xfrm>
            <a:off x="6845606" y="911242"/>
            <a:ext cx="2298394"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villi</a:t>
            </a:r>
          </a:p>
        </p:txBody>
      </p:sp>
    </p:spTree>
    <p:extLst>
      <p:ext uri="{BB962C8B-B14F-4D97-AF65-F5344CB8AC3E}">
        <p14:creationId xmlns:p14="http://schemas.microsoft.com/office/powerpoint/2010/main" val="379502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682" y="1349998"/>
            <a:ext cx="5738813" cy="5508002"/>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1838773" y="3128665"/>
            <a:ext cx="26289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mucosa</a:t>
            </a:r>
          </a:p>
        </p:txBody>
      </p:sp>
      <p:sp>
        <p:nvSpPr>
          <p:cNvPr id="3" name="Right Brace 2"/>
          <p:cNvSpPr/>
          <p:nvPr/>
        </p:nvSpPr>
        <p:spPr>
          <a:xfrm rot="10800000">
            <a:off x="1564750" y="2292150"/>
            <a:ext cx="557753" cy="557919"/>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422848">
            <a:off x="6648358" y="2559116"/>
            <a:ext cx="480644" cy="581908"/>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9019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hc-webdata\com\LabManuals\MA\VLM\Lab24\SL14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798" y="1440596"/>
            <a:ext cx="6918404" cy="51888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structures. (advance slide for answers)</a:t>
            </a:r>
          </a:p>
        </p:txBody>
      </p:sp>
      <p:sp>
        <p:nvSpPr>
          <p:cNvPr id="5" name="Rectangle 4"/>
          <p:cNvSpPr/>
          <p:nvPr/>
        </p:nvSpPr>
        <p:spPr>
          <a:xfrm>
            <a:off x="304800" y="1598359"/>
            <a:ext cx="335280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(intestinal) glands</a:t>
            </a:r>
          </a:p>
        </p:txBody>
      </p:sp>
      <p:sp>
        <p:nvSpPr>
          <p:cNvPr id="12" name="Freeform 11"/>
          <p:cNvSpPr/>
          <p:nvPr/>
        </p:nvSpPr>
        <p:spPr>
          <a:xfrm>
            <a:off x="6400800" y="2731625"/>
            <a:ext cx="1145894" cy="578734"/>
          </a:xfrm>
          <a:custGeom>
            <a:avLst/>
            <a:gdLst>
              <a:gd name="connsiteX0" fmla="*/ 833377 w 1145894"/>
              <a:gd name="connsiteY0" fmla="*/ 0 h 578734"/>
              <a:gd name="connsiteX1" fmla="*/ 706056 w 1145894"/>
              <a:gd name="connsiteY1" fmla="*/ 11575 h 578734"/>
              <a:gd name="connsiteX2" fmla="*/ 648182 w 1145894"/>
              <a:gd name="connsiteY2" fmla="*/ 23150 h 578734"/>
              <a:gd name="connsiteX3" fmla="*/ 474562 w 1145894"/>
              <a:gd name="connsiteY3" fmla="*/ 34724 h 578734"/>
              <a:gd name="connsiteX4" fmla="*/ 358815 w 1145894"/>
              <a:gd name="connsiteY4" fmla="*/ 46299 h 578734"/>
              <a:gd name="connsiteX5" fmla="*/ 324091 w 1145894"/>
              <a:gd name="connsiteY5" fmla="*/ 57874 h 578734"/>
              <a:gd name="connsiteX6" fmla="*/ 266218 w 1145894"/>
              <a:gd name="connsiteY6" fmla="*/ 69448 h 578734"/>
              <a:gd name="connsiteX7" fmla="*/ 243068 w 1145894"/>
              <a:gd name="connsiteY7" fmla="*/ 104172 h 578734"/>
              <a:gd name="connsiteX8" fmla="*/ 208344 w 1145894"/>
              <a:gd name="connsiteY8" fmla="*/ 115747 h 578734"/>
              <a:gd name="connsiteX9" fmla="*/ 115747 w 1145894"/>
              <a:gd name="connsiteY9" fmla="*/ 185195 h 578734"/>
              <a:gd name="connsiteX10" fmla="*/ 57873 w 1145894"/>
              <a:gd name="connsiteY10" fmla="*/ 231494 h 578734"/>
              <a:gd name="connsiteX11" fmla="*/ 11575 w 1145894"/>
              <a:gd name="connsiteY11" fmla="*/ 335666 h 578734"/>
              <a:gd name="connsiteX12" fmla="*/ 0 w 1145894"/>
              <a:gd name="connsiteY12" fmla="*/ 370390 h 578734"/>
              <a:gd name="connsiteX13" fmla="*/ 11575 w 1145894"/>
              <a:gd name="connsiteY13" fmla="*/ 474562 h 578734"/>
              <a:gd name="connsiteX14" fmla="*/ 46299 w 1145894"/>
              <a:gd name="connsiteY14" fmla="*/ 509286 h 578734"/>
              <a:gd name="connsiteX15" fmla="*/ 81023 w 1145894"/>
              <a:gd name="connsiteY15" fmla="*/ 532436 h 578734"/>
              <a:gd name="connsiteX16" fmla="*/ 196770 w 1145894"/>
              <a:gd name="connsiteY16" fmla="*/ 567160 h 578734"/>
              <a:gd name="connsiteX17" fmla="*/ 231494 w 1145894"/>
              <a:gd name="connsiteY17" fmla="*/ 578734 h 578734"/>
              <a:gd name="connsiteX18" fmla="*/ 451413 w 1145894"/>
              <a:gd name="connsiteY18" fmla="*/ 567160 h 578734"/>
              <a:gd name="connsiteX19" fmla="*/ 486137 w 1145894"/>
              <a:gd name="connsiteY19" fmla="*/ 555585 h 578734"/>
              <a:gd name="connsiteX20" fmla="*/ 671332 w 1145894"/>
              <a:gd name="connsiteY20" fmla="*/ 532436 h 578734"/>
              <a:gd name="connsiteX21" fmla="*/ 1006997 w 1145894"/>
              <a:gd name="connsiteY21" fmla="*/ 509286 h 578734"/>
              <a:gd name="connsiteX22" fmla="*/ 1064871 w 1145894"/>
              <a:gd name="connsiteY22" fmla="*/ 497712 h 578734"/>
              <a:gd name="connsiteX23" fmla="*/ 1111170 w 1145894"/>
              <a:gd name="connsiteY23" fmla="*/ 451413 h 578734"/>
              <a:gd name="connsiteX24" fmla="*/ 1145894 w 1145894"/>
              <a:gd name="connsiteY24" fmla="*/ 335666 h 578734"/>
              <a:gd name="connsiteX25" fmla="*/ 1122744 w 1145894"/>
              <a:gd name="connsiteY25" fmla="*/ 127322 h 578734"/>
              <a:gd name="connsiteX26" fmla="*/ 1111170 w 1145894"/>
              <a:gd name="connsiteY26" fmla="*/ 92598 h 578734"/>
              <a:gd name="connsiteX27" fmla="*/ 1076446 w 1145894"/>
              <a:gd name="connsiteY27" fmla="*/ 81023 h 578734"/>
              <a:gd name="connsiteX28" fmla="*/ 1053296 w 1145894"/>
              <a:gd name="connsiteY28" fmla="*/ 57874 h 578734"/>
              <a:gd name="connsiteX29" fmla="*/ 1018572 w 1145894"/>
              <a:gd name="connsiteY29" fmla="*/ 46299 h 578734"/>
              <a:gd name="connsiteX30" fmla="*/ 925975 w 1145894"/>
              <a:gd name="connsiteY30" fmla="*/ 23150 h 578734"/>
              <a:gd name="connsiteX31" fmla="*/ 879676 w 1145894"/>
              <a:gd name="connsiteY31" fmla="*/ 11575 h 578734"/>
              <a:gd name="connsiteX32" fmla="*/ 833377 w 1145894"/>
              <a:gd name="connsiteY32" fmla="*/ 0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45894" h="578734">
                <a:moveTo>
                  <a:pt x="833377" y="0"/>
                </a:moveTo>
                <a:cubicBezTo>
                  <a:pt x="790937" y="3858"/>
                  <a:pt x="748342" y="6289"/>
                  <a:pt x="706056" y="11575"/>
                </a:cubicBezTo>
                <a:cubicBezTo>
                  <a:pt x="686535" y="14015"/>
                  <a:pt x="667758" y="21192"/>
                  <a:pt x="648182" y="23150"/>
                </a:cubicBezTo>
                <a:cubicBezTo>
                  <a:pt x="590468" y="28921"/>
                  <a:pt x="532379" y="30099"/>
                  <a:pt x="474562" y="34724"/>
                </a:cubicBezTo>
                <a:cubicBezTo>
                  <a:pt x="435911" y="37816"/>
                  <a:pt x="397397" y="42441"/>
                  <a:pt x="358815" y="46299"/>
                </a:cubicBezTo>
                <a:cubicBezTo>
                  <a:pt x="347240" y="50157"/>
                  <a:pt x="335928" y="54915"/>
                  <a:pt x="324091" y="57874"/>
                </a:cubicBezTo>
                <a:cubicBezTo>
                  <a:pt x="305005" y="62645"/>
                  <a:pt x="283299" y="59688"/>
                  <a:pt x="266218" y="69448"/>
                </a:cubicBezTo>
                <a:cubicBezTo>
                  <a:pt x="254140" y="76350"/>
                  <a:pt x="253931" y="95482"/>
                  <a:pt x="243068" y="104172"/>
                </a:cubicBezTo>
                <a:cubicBezTo>
                  <a:pt x="233541" y="111794"/>
                  <a:pt x="219919" y="111889"/>
                  <a:pt x="208344" y="115747"/>
                </a:cubicBezTo>
                <a:cubicBezTo>
                  <a:pt x="165521" y="158571"/>
                  <a:pt x="194277" y="132841"/>
                  <a:pt x="115747" y="185195"/>
                </a:cubicBezTo>
                <a:cubicBezTo>
                  <a:pt x="89969" y="202381"/>
                  <a:pt x="76720" y="207936"/>
                  <a:pt x="57873" y="231494"/>
                </a:cubicBezTo>
                <a:cubicBezTo>
                  <a:pt x="26430" y="270798"/>
                  <a:pt x="29930" y="280602"/>
                  <a:pt x="11575" y="335666"/>
                </a:cubicBezTo>
                <a:lnTo>
                  <a:pt x="0" y="370390"/>
                </a:lnTo>
                <a:cubicBezTo>
                  <a:pt x="3858" y="405114"/>
                  <a:pt x="527" y="441417"/>
                  <a:pt x="11575" y="474562"/>
                </a:cubicBezTo>
                <a:cubicBezTo>
                  <a:pt x="16751" y="490091"/>
                  <a:pt x="33724" y="498807"/>
                  <a:pt x="46299" y="509286"/>
                </a:cubicBezTo>
                <a:cubicBezTo>
                  <a:pt x="56986" y="518192"/>
                  <a:pt x="68311" y="526786"/>
                  <a:pt x="81023" y="532436"/>
                </a:cubicBezTo>
                <a:cubicBezTo>
                  <a:pt x="130525" y="554437"/>
                  <a:pt x="149640" y="553695"/>
                  <a:pt x="196770" y="567160"/>
                </a:cubicBezTo>
                <a:cubicBezTo>
                  <a:pt x="208501" y="570512"/>
                  <a:pt x="219919" y="574876"/>
                  <a:pt x="231494" y="578734"/>
                </a:cubicBezTo>
                <a:cubicBezTo>
                  <a:pt x="304800" y="574876"/>
                  <a:pt x="378307" y="573806"/>
                  <a:pt x="451413" y="567160"/>
                </a:cubicBezTo>
                <a:cubicBezTo>
                  <a:pt x="463564" y="566055"/>
                  <a:pt x="474173" y="557978"/>
                  <a:pt x="486137" y="555585"/>
                </a:cubicBezTo>
                <a:cubicBezTo>
                  <a:pt x="519943" y="548823"/>
                  <a:pt x="644804" y="534530"/>
                  <a:pt x="671332" y="532436"/>
                </a:cubicBezTo>
                <a:lnTo>
                  <a:pt x="1006997" y="509286"/>
                </a:lnTo>
                <a:cubicBezTo>
                  <a:pt x="1026288" y="505428"/>
                  <a:pt x="1047673" y="507266"/>
                  <a:pt x="1064871" y="497712"/>
                </a:cubicBezTo>
                <a:cubicBezTo>
                  <a:pt x="1083950" y="487113"/>
                  <a:pt x="1111170" y="451413"/>
                  <a:pt x="1111170" y="451413"/>
                </a:cubicBezTo>
                <a:cubicBezTo>
                  <a:pt x="1139349" y="366873"/>
                  <a:pt x="1128401" y="405638"/>
                  <a:pt x="1145894" y="335666"/>
                </a:cubicBezTo>
                <a:cubicBezTo>
                  <a:pt x="1139976" y="264653"/>
                  <a:pt x="1138115" y="196492"/>
                  <a:pt x="1122744" y="127322"/>
                </a:cubicBezTo>
                <a:cubicBezTo>
                  <a:pt x="1120097" y="115412"/>
                  <a:pt x="1119797" y="101225"/>
                  <a:pt x="1111170" y="92598"/>
                </a:cubicBezTo>
                <a:cubicBezTo>
                  <a:pt x="1102543" y="83971"/>
                  <a:pt x="1088021" y="84881"/>
                  <a:pt x="1076446" y="81023"/>
                </a:cubicBezTo>
                <a:cubicBezTo>
                  <a:pt x="1068729" y="73307"/>
                  <a:pt x="1062654" y="63489"/>
                  <a:pt x="1053296" y="57874"/>
                </a:cubicBezTo>
                <a:cubicBezTo>
                  <a:pt x="1042834" y="51597"/>
                  <a:pt x="1030343" y="49509"/>
                  <a:pt x="1018572" y="46299"/>
                </a:cubicBezTo>
                <a:cubicBezTo>
                  <a:pt x="987877" y="37928"/>
                  <a:pt x="956841" y="30866"/>
                  <a:pt x="925975" y="23150"/>
                </a:cubicBezTo>
                <a:cubicBezTo>
                  <a:pt x="910542" y="19292"/>
                  <a:pt x="894768" y="16605"/>
                  <a:pt x="879676" y="11575"/>
                </a:cubicBezTo>
                <a:lnTo>
                  <a:pt x="833377" y="0"/>
                </a:lnTo>
                <a:close/>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537549" y="3773347"/>
            <a:ext cx="1217489" cy="497711"/>
          </a:xfrm>
          <a:custGeom>
            <a:avLst/>
            <a:gdLst>
              <a:gd name="connsiteX0" fmla="*/ 1032294 w 1217489"/>
              <a:gd name="connsiteY0" fmla="*/ 439838 h 497711"/>
              <a:gd name="connsiteX1" fmla="*/ 1136466 w 1217489"/>
              <a:gd name="connsiteY1" fmla="*/ 416688 h 497711"/>
              <a:gd name="connsiteX2" fmla="*/ 1159616 w 1217489"/>
              <a:gd name="connsiteY2" fmla="*/ 393539 h 497711"/>
              <a:gd name="connsiteX3" fmla="*/ 1194340 w 1217489"/>
              <a:gd name="connsiteY3" fmla="*/ 370390 h 497711"/>
              <a:gd name="connsiteX4" fmla="*/ 1205914 w 1217489"/>
              <a:gd name="connsiteY4" fmla="*/ 324091 h 497711"/>
              <a:gd name="connsiteX5" fmla="*/ 1217489 w 1217489"/>
              <a:gd name="connsiteY5" fmla="*/ 289367 h 497711"/>
              <a:gd name="connsiteX6" fmla="*/ 1194340 w 1217489"/>
              <a:gd name="connsiteY6" fmla="*/ 173620 h 497711"/>
              <a:gd name="connsiteX7" fmla="*/ 1148041 w 1217489"/>
              <a:gd name="connsiteY7" fmla="*/ 127321 h 497711"/>
              <a:gd name="connsiteX8" fmla="*/ 1113317 w 1217489"/>
              <a:gd name="connsiteY8" fmla="*/ 115747 h 497711"/>
              <a:gd name="connsiteX9" fmla="*/ 1055443 w 1217489"/>
              <a:gd name="connsiteY9" fmla="*/ 81023 h 497711"/>
              <a:gd name="connsiteX10" fmla="*/ 1032294 w 1217489"/>
              <a:gd name="connsiteY10" fmla="*/ 57873 h 497711"/>
              <a:gd name="connsiteX11" fmla="*/ 985995 w 1217489"/>
              <a:gd name="connsiteY11" fmla="*/ 46299 h 497711"/>
              <a:gd name="connsiteX12" fmla="*/ 904973 w 1217489"/>
              <a:gd name="connsiteY12" fmla="*/ 23149 h 497711"/>
              <a:gd name="connsiteX13" fmla="*/ 569307 w 1217489"/>
              <a:gd name="connsiteY13" fmla="*/ 0 h 497711"/>
              <a:gd name="connsiteX14" fmla="*/ 268365 w 1217489"/>
              <a:gd name="connsiteY14" fmla="*/ 11575 h 497711"/>
              <a:gd name="connsiteX15" fmla="*/ 83170 w 1217489"/>
              <a:gd name="connsiteY15" fmla="*/ 34724 h 497711"/>
              <a:gd name="connsiteX16" fmla="*/ 48446 w 1217489"/>
              <a:gd name="connsiteY16" fmla="*/ 46299 h 497711"/>
              <a:gd name="connsiteX17" fmla="*/ 25297 w 1217489"/>
              <a:gd name="connsiteY17" fmla="*/ 324091 h 497711"/>
              <a:gd name="connsiteX18" fmla="*/ 36871 w 1217489"/>
              <a:gd name="connsiteY18" fmla="*/ 405114 h 497711"/>
              <a:gd name="connsiteX19" fmla="*/ 48446 w 1217489"/>
              <a:gd name="connsiteY19" fmla="*/ 439838 h 497711"/>
              <a:gd name="connsiteX20" fmla="*/ 129469 w 1217489"/>
              <a:gd name="connsiteY20" fmla="*/ 474562 h 497711"/>
              <a:gd name="connsiteX21" fmla="*/ 303089 w 1217489"/>
              <a:gd name="connsiteY21" fmla="*/ 497711 h 497711"/>
              <a:gd name="connsiteX22" fmla="*/ 708203 w 1217489"/>
              <a:gd name="connsiteY22" fmla="*/ 462987 h 497711"/>
              <a:gd name="connsiteX23" fmla="*/ 823950 w 1217489"/>
              <a:gd name="connsiteY23" fmla="*/ 451412 h 497711"/>
              <a:gd name="connsiteX24" fmla="*/ 881823 w 1217489"/>
              <a:gd name="connsiteY24" fmla="*/ 439838 h 497711"/>
              <a:gd name="connsiteX25" fmla="*/ 1032294 w 1217489"/>
              <a:gd name="connsiteY25" fmla="*/ 439838 h 49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7489" h="497711">
                <a:moveTo>
                  <a:pt x="1032294" y="439838"/>
                </a:moveTo>
                <a:cubicBezTo>
                  <a:pt x="1074735" y="435980"/>
                  <a:pt x="1114546" y="429840"/>
                  <a:pt x="1136466" y="416688"/>
                </a:cubicBezTo>
                <a:cubicBezTo>
                  <a:pt x="1145824" y="411073"/>
                  <a:pt x="1151094" y="400356"/>
                  <a:pt x="1159616" y="393539"/>
                </a:cubicBezTo>
                <a:cubicBezTo>
                  <a:pt x="1170479" y="384849"/>
                  <a:pt x="1182765" y="378106"/>
                  <a:pt x="1194340" y="370390"/>
                </a:cubicBezTo>
                <a:cubicBezTo>
                  <a:pt x="1198198" y="354957"/>
                  <a:pt x="1201544" y="339387"/>
                  <a:pt x="1205914" y="324091"/>
                </a:cubicBezTo>
                <a:cubicBezTo>
                  <a:pt x="1209266" y="312360"/>
                  <a:pt x="1217489" y="301568"/>
                  <a:pt x="1217489" y="289367"/>
                </a:cubicBezTo>
                <a:cubicBezTo>
                  <a:pt x="1217489" y="287167"/>
                  <a:pt x="1208593" y="193574"/>
                  <a:pt x="1194340" y="173620"/>
                </a:cubicBezTo>
                <a:cubicBezTo>
                  <a:pt x="1181654" y="155860"/>
                  <a:pt x="1168747" y="134222"/>
                  <a:pt x="1148041" y="127321"/>
                </a:cubicBezTo>
                <a:lnTo>
                  <a:pt x="1113317" y="115747"/>
                </a:lnTo>
                <a:cubicBezTo>
                  <a:pt x="1054658" y="57088"/>
                  <a:pt x="1130574" y="126102"/>
                  <a:pt x="1055443" y="81023"/>
                </a:cubicBezTo>
                <a:cubicBezTo>
                  <a:pt x="1046085" y="75408"/>
                  <a:pt x="1042055" y="62753"/>
                  <a:pt x="1032294" y="57873"/>
                </a:cubicBezTo>
                <a:cubicBezTo>
                  <a:pt x="1018066" y="50759"/>
                  <a:pt x="1001291" y="50669"/>
                  <a:pt x="985995" y="46299"/>
                </a:cubicBezTo>
                <a:cubicBezTo>
                  <a:pt x="954749" y="37372"/>
                  <a:pt x="938896" y="27672"/>
                  <a:pt x="904973" y="23149"/>
                </a:cubicBezTo>
                <a:cubicBezTo>
                  <a:pt x="815628" y="11236"/>
                  <a:pt x="645159" y="4214"/>
                  <a:pt x="569307" y="0"/>
                </a:cubicBezTo>
                <a:lnTo>
                  <a:pt x="268365" y="11575"/>
                </a:lnTo>
                <a:cubicBezTo>
                  <a:pt x="225663" y="13947"/>
                  <a:pt x="132520" y="23757"/>
                  <a:pt x="83170" y="34724"/>
                </a:cubicBezTo>
                <a:cubicBezTo>
                  <a:pt x="71260" y="37371"/>
                  <a:pt x="60021" y="42441"/>
                  <a:pt x="48446" y="46299"/>
                </a:cubicBezTo>
                <a:cubicBezTo>
                  <a:pt x="-31263" y="152577"/>
                  <a:pt x="7265" y="80655"/>
                  <a:pt x="25297" y="324091"/>
                </a:cubicBezTo>
                <a:cubicBezTo>
                  <a:pt x="27312" y="351298"/>
                  <a:pt x="31521" y="378362"/>
                  <a:pt x="36871" y="405114"/>
                </a:cubicBezTo>
                <a:cubicBezTo>
                  <a:pt x="39264" y="417078"/>
                  <a:pt x="40824" y="430311"/>
                  <a:pt x="48446" y="439838"/>
                </a:cubicBezTo>
                <a:cubicBezTo>
                  <a:pt x="69330" y="465942"/>
                  <a:pt x="100638" y="466324"/>
                  <a:pt x="129469" y="474562"/>
                </a:cubicBezTo>
                <a:cubicBezTo>
                  <a:pt x="226809" y="502374"/>
                  <a:pt x="81433" y="479241"/>
                  <a:pt x="303089" y="497711"/>
                </a:cubicBezTo>
                <a:cubicBezTo>
                  <a:pt x="893735" y="453960"/>
                  <a:pt x="438368" y="492969"/>
                  <a:pt x="708203" y="462987"/>
                </a:cubicBezTo>
                <a:cubicBezTo>
                  <a:pt x="746741" y="458705"/>
                  <a:pt x="785515" y="456537"/>
                  <a:pt x="823950" y="451412"/>
                </a:cubicBezTo>
                <a:cubicBezTo>
                  <a:pt x="843450" y="448812"/>
                  <a:pt x="862285" y="442137"/>
                  <a:pt x="881823" y="439838"/>
                </a:cubicBezTo>
                <a:cubicBezTo>
                  <a:pt x="985659" y="427622"/>
                  <a:pt x="989853" y="443696"/>
                  <a:pt x="1032294" y="439838"/>
                </a:cubicBezTo>
                <a:close/>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73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hc-webdata\com\LabManuals\MA\VLM\Lab24\SL53b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40597"/>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1838773" y="3128665"/>
            <a:ext cx="26289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mucosa</a:t>
            </a:r>
          </a:p>
        </p:txBody>
      </p:sp>
      <p:sp>
        <p:nvSpPr>
          <p:cNvPr id="3" name="Right Brace 2"/>
          <p:cNvSpPr/>
          <p:nvPr/>
        </p:nvSpPr>
        <p:spPr>
          <a:xfrm rot="15058285">
            <a:off x="2204576" y="1439022"/>
            <a:ext cx="557753" cy="1224607"/>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6158511">
            <a:off x="2663218" y="4903659"/>
            <a:ext cx="422532" cy="1354187"/>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4209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6" y="1440597"/>
            <a:ext cx="8943975" cy="538162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156187" y="1451582"/>
            <a:ext cx="3886200" cy="243143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Muscularis</a:t>
            </a:r>
            <a:r>
              <a:rPr lang="en-US" sz="5400" b="1" dirty="0">
                <a:ln w="11430"/>
                <a:effectLst>
                  <a:outerShdw blurRad="50800" dist="39000" dir="5460000" algn="tl">
                    <a:srgbClr val="000000">
                      <a:alpha val="38000"/>
                    </a:srgbClr>
                  </a:outerShdw>
                </a:effectLst>
                <a:latin typeface="+mn-lt"/>
              </a:rPr>
              <a:t> mucosa</a:t>
            </a:r>
          </a:p>
          <a:p>
            <a:pPr algn="ctr" fontAlgn="auto">
              <a:spcBef>
                <a:spcPts val="0"/>
              </a:spcBef>
              <a:spcAft>
                <a:spcPts val="0"/>
              </a:spcAft>
              <a:defRPr/>
            </a:pPr>
            <a:endParaRPr lang="en-US" b="1" dirty="0">
              <a:ln w="11430"/>
              <a:effectLst>
                <a:outerShdw blurRad="50800" dist="39000" dir="5460000" algn="tl">
                  <a:srgbClr val="000000">
                    <a:alpha val="38000"/>
                  </a:srgbClr>
                </a:outerShdw>
              </a:effectLst>
              <a:latin typeface="+mn-lt"/>
            </a:endParaRPr>
          </a:p>
          <a:p>
            <a:pPr algn="ctr" fontAlgn="auto">
              <a:spcBef>
                <a:spcPts val="0"/>
              </a:spcBef>
              <a:spcAft>
                <a:spcPts val="0"/>
              </a:spcAft>
              <a:defRPr/>
            </a:pPr>
            <a:r>
              <a:rPr lang="en-US" sz="2400" b="1" dirty="0">
                <a:ln w="11430"/>
                <a:effectLst>
                  <a:outerShdw blurRad="50800" dist="39000" dir="5460000" algn="tl">
                    <a:srgbClr val="000000">
                      <a:alpha val="38000"/>
                    </a:srgbClr>
                  </a:outerShdw>
                </a:effectLst>
                <a:latin typeface="+mn-lt"/>
              </a:rPr>
              <a:t>Golly, that’s a </a:t>
            </a:r>
            <a:r>
              <a:rPr lang="en-US" sz="2400" b="1" dirty="0" err="1">
                <a:ln w="11430"/>
                <a:effectLst>
                  <a:outerShdw blurRad="50800" dist="39000" dir="5460000" algn="tl">
                    <a:srgbClr val="000000">
                      <a:alpha val="38000"/>
                    </a:srgbClr>
                  </a:outerShdw>
                </a:effectLst>
                <a:latin typeface="+mn-lt"/>
              </a:rPr>
              <a:t>biggun</a:t>
            </a:r>
            <a:r>
              <a:rPr lang="en-US" sz="2400" b="1" dirty="0">
                <a:ln w="11430"/>
                <a:effectLst>
                  <a:outerShdw blurRad="50800" dist="39000" dir="5460000" algn="tl">
                    <a:srgbClr val="000000">
                      <a:alpha val="38000"/>
                    </a:srgbClr>
                  </a:outerShdw>
                </a:effectLst>
                <a:latin typeface="+mn-lt"/>
              </a:rPr>
              <a:t>’</a:t>
            </a:r>
            <a:endParaRPr lang="en-US" sz="2000" b="1" dirty="0">
              <a:ln w="11430"/>
              <a:effectLst>
                <a:outerShdw blurRad="50800" dist="39000" dir="5460000" algn="tl">
                  <a:srgbClr val="000000">
                    <a:alpha val="38000"/>
                  </a:srgbClr>
                </a:outerShdw>
              </a:effectLst>
              <a:latin typeface="+mn-lt"/>
            </a:endParaRPr>
          </a:p>
        </p:txBody>
      </p:sp>
      <p:cxnSp>
        <p:nvCxnSpPr>
          <p:cNvPr id="7" name="Straight Arrow Connector 6"/>
          <p:cNvCxnSpPr/>
          <p:nvPr/>
        </p:nvCxnSpPr>
        <p:spPr>
          <a:xfrm flipH="1" flipV="1">
            <a:off x="6553200" y="3382178"/>
            <a:ext cx="304800" cy="749231"/>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953000" y="2133600"/>
            <a:ext cx="640815" cy="757295"/>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762500" y="5562600"/>
            <a:ext cx="723900" cy="408542"/>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567879" y="4572000"/>
            <a:ext cx="793214" cy="176270"/>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094372" y="3694363"/>
            <a:ext cx="877678" cy="62430"/>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248400" y="1676400"/>
            <a:ext cx="474643" cy="631576"/>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96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hc-webdata\com\LabManuals\MA\VLM\Lab24\SL19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737" y="1514240"/>
            <a:ext cx="7011526" cy="52586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between the arrows. (advance slide for answers)</a:t>
            </a:r>
          </a:p>
        </p:txBody>
      </p:sp>
      <p:sp>
        <p:nvSpPr>
          <p:cNvPr id="5" name="Rectangle 4"/>
          <p:cNvSpPr/>
          <p:nvPr/>
        </p:nvSpPr>
        <p:spPr>
          <a:xfrm>
            <a:off x="304800" y="1598359"/>
            <a:ext cx="3352800" cy="2585323"/>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Microvilli (brush border)</a:t>
            </a:r>
          </a:p>
        </p:txBody>
      </p:sp>
      <p:cxnSp>
        <p:nvCxnSpPr>
          <p:cNvPr id="7" name="Straight Arrow Connector 6"/>
          <p:cNvCxnSpPr/>
          <p:nvPr/>
        </p:nvCxnSpPr>
        <p:spPr>
          <a:xfrm flipH="1">
            <a:off x="4315374" y="1717964"/>
            <a:ext cx="37618" cy="742709"/>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269278" y="2539537"/>
            <a:ext cx="48228" cy="785149"/>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630999" y="2775065"/>
            <a:ext cx="38582" cy="857491"/>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672804" y="1960425"/>
            <a:ext cx="37618" cy="742709"/>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80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hc-webdata\com\LabManuals\MA\VLM\Lab24\SL53b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40597"/>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685800" y="1922626"/>
            <a:ext cx="3886200" cy="424731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Muscularis</a:t>
            </a:r>
            <a:r>
              <a:rPr lang="en-US" sz="5400" b="1" dirty="0">
                <a:ln w="11430"/>
                <a:effectLst>
                  <a:outerShdw blurRad="50800" dist="39000" dir="5460000" algn="tl">
                    <a:srgbClr val="000000">
                      <a:alpha val="38000"/>
                    </a:srgbClr>
                  </a:outerShdw>
                </a:effectLst>
                <a:latin typeface="+mn-lt"/>
              </a:rPr>
              <a:t> </a:t>
            </a:r>
            <a:r>
              <a:rPr lang="en-US" sz="5400" b="1" dirty="0" err="1">
                <a:ln w="11430"/>
                <a:effectLst>
                  <a:outerShdw blurRad="50800" dist="39000" dir="5460000" algn="tl">
                    <a:srgbClr val="000000">
                      <a:alpha val="38000"/>
                    </a:srgbClr>
                  </a:outerShdw>
                </a:effectLst>
                <a:latin typeface="+mn-lt"/>
              </a:rPr>
              <a:t>externa</a:t>
            </a:r>
            <a:r>
              <a:rPr lang="en-US" sz="5400" b="1" dirty="0">
                <a:ln w="11430"/>
                <a:effectLst>
                  <a:outerShdw blurRad="50800" dist="39000" dir="5460000" algn="tl">
                    <a:srgbClr val="000000">
                      <a:alpha val="38000"/>
                    </a:srgbClr>
                  </a:outerShdw>
                </a:effectLst>
                <a:latin typeface="+mn-lt"/>
              </a:rPr>
              <a:t> outer longitudinal layer</a:t>
            </a:r>
          </a:p>
        </p:txBody>
      </p:sp>
      <p:sp>
        <p:nvSpPr>
          <p:cNvPr id="3" name="Right Brace 2"/>
          <p:cNvSpPr/>
          <p:nvPr/>
        </p:nvSpPr>
        <p:spPr>
          <a:xfrm rot="15366793">
            <a:off x="6639619" y="1933138"/>
            <a:ext cx="670276" cy="621879"/>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5400000">
            <a:off x="7241811" y="5972003"/>
            <a:ext cx="476561" cy="726392"/>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716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820" y="1440597"/>
            <a:ext cx="5535271" cy="5312646"/>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685800" y="1922626"/>
            <a:ext cx="6553200" cy="2585323"/>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Muscularis</a:t>
            </a:r>
            <a:r>
              <a:rPr lang="en-US" sz="5400" b="1" dirty="0">
                <a:ln w="11430"/>
                <a:effectLst>
                  <a:outerShdw blurRad="50800" dist="39000" dir="5460000" algn="tl">
                    <a:srgbClr val="000000">
                      <a:alpha val="38000"/>
                    </a:srgbClr>
                  </a:outerShdw>
                </a:effectLst>
                <a:latin typeface="+mn-lt"/>
              </a:rPr>
              <a:t> </a:t>
            </a:r>
            <a:r>
              <a:rPr lang="en-US" sz="5400" b="1" dirty="0" err="1">
                <a:ln w="11430"/>
                <a:effectLst>
                  <a:outerShdw blurRad="50800" dist="39000" dir="5460000" algn="tl">
                    <a:srgbClr val="000000">
                      <a:alpha val="38000"/>
                    </a:srgbClr>
                  </a:outerShdw>
                </a:effectLst>
                <a:latin typeface="+mn-lt"/>
              </a:rPr>
              <a:t>externa</a:t>
            </a:r>
            <a:r>
              <a:rPr lang="en-US" sz="5400" b="1" dirty="0">
                <a:ln w="11430"/>
                <a:effectLst>
                  <a:outerShdw blurRad="50800" dist="39000" dir="5460000" algn="tl">
                    <a:srgbClr val="000000">
                      <a:alpha val="38000"/>
                    </a:srgbClr>
                  </a:outerShdw>
                </a:effectLst>
                <a:latin typeface="+mn-lt"/>
              </a:rPr>
              <a:t> outer longitudinal layer</a:t>
            </a:r>
          </a:p>
        </p:txBody>
      </p:sp>
      <p:sp>
        <p:nvSpPr>
          <p:cNvPr id="3" name="Right Brace 2"/>
          <p:cNvSpPr/>
          <p:nvPr/>
        </p:nvSpPr>
        <p:spPr>
          <a:xfrm rot="11053198">
            <a:off x="2572444" y="5447864"/>
            <a:ext cx="670276" cy="621879"/>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264254">
            <a:off x="6361858" y="5581703"/>
            <a:ext cx="476561" cy="573479"/>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0398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23" y="1418871"/>
            <a:ext cx="8524875" cy="534352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4114800" y="4495800"/>
            <a:ext cx="388620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Muscularis</a:t>
            </a:r>
            <a:r>
              <a:rPr lang="en-US" sz="5400" b="1" dirty="0">
                <a:ln w="11430"/>
                <a:effectLst>
                  <a:outerShdw blurRad="50800" dist="39000" dir="5460000" algn="tl">
                    <a:srgbClr val="000000">
                      <a:alpha val="38000"/>
                    </a:srgbClr>
                  </a:outerShdw>
                </a:effectLst>
                <a:latin typeface="+mn-lt"/>
              </a:rPr>
              <a:t> mucosa</a:t>
            </a:r>
          </a:p>
        </p:txBody>
      </p:sp>
      <p:cxnSp>
        <p:nvCxnSpPr>
          <p:cNvPr id="7" name="Straight Arrow Connector 6"/>
          <p:cNvCxnSpPr/>
          <p:nvPr/>
        </p:nvCxnSpPr>
        <p:spPr>
          <a:xfrm>
            <a:off x="1964267" y="4278489"/>
            <a:ext cx="110335" cy="748186"/>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43303" y="5088055"/>
            <a:ext cx="84692" cy="550039"/>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628444" y="2302933"/>
            <a:ext cx="660975" cy="311375"/>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933429" y="3434428"/>
            <a:ext cx="665860" cy="448950"/>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868719" y="4421769"/>
            <a:ext cx="421059" cy="511475"/>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04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indicated by the brackets. (advance slide for answers)</a:t>
            </a:r>
          </a:p>
        </p:txBody>
      </p:sp>
      <p:pic>
        <p:nvPicPr>
          <p:cNvPr id="1026" name="Picture 2" descr="\\ahc-webdata\com\LabManuals\MA\VLM\Lab24\emf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1423320"/>
            <a:ext cx="4343400" cy="54346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46766" y="4191000"/>
            <a:ext cx="6250468" cy="92333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microvilli</a:t>
            </a:r>
          </a:p>
        </p:txBody>
      </p:sp>
      <p:sp>
        <p:nvSpPr>
          <p:cNvPr id="2" name="Right Brace 1"/>
          <p:cNvSpPr/>
          <p:nvPr/>
        </p:nvSpPr>
        <p:spPr>
          <a:xfrm>
            <a:off x="6477001" y="1524000"/>
            <a:ext cx="457199" cy="243840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p:cNvSpPr/>
          <p:nvPr/>
        </p:nvSpPr>
        <p:spPr>
          <a:xfrm flipH="1">
            <a:off x="1700516" y="1524000"/>
            <a:ext cx="457199" cy="243840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4932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752474"/>
            <a:ext cx="4791075" cy="2676525"/>
          </a:xfrm>
          <a:prstGeom prst="rect">
            <a:avLst/>
          </a:prstGeom>
        </p:spPr>
      </p:pic>
      <p:sp>
        <p:nvSpPr>
          <p:cNvPr id="67586" name="TextBox 4"/>
          <p:cNvSpPr txBox="1">
            <a:spLocks noChangeArrowheads="1"/>
          </p:cNvSpPr>
          <p:nvPr/>
        </p:nvSpPr>
        <p:spPr bwMode="auto">
          <a:xfrm>
            <a:off x="162732" y="705345"/>
            <a:ext cx="8915400" cy="461665"/>
          </a:xfrm>
          <a:prstGeom prst="rect">
            <a:avLst/>
          </a:prstGeom>
          <a:noFill/>
          <a:ln w="9525">
            <a:noFill/>
            <a:miter lim="800000"/>
            <a:headEnd/>
            <a:tailEnd/>
          </a:ln>
        </p:spPr>
        <p:txBody>
          <a:bodyPr wrap="square">
            <a:spAutoFit/>
          </a:bodyPr>
          <a:lstStyle/>
          <a:p>
            <a:r>
              <a:rPr lang="en-US" sz="2400" b="1" dirty="0">
                <a:solidFill>
                  <a:schemeClr val="accent6">
                    <a:lumMod val="50000"/>
                  </a:schemeClr>
                </a:solidFill>
                <a:latin typeface="Times New Roman" pitchFamily="18" charset="0"/>
                <a:cs typeface="Times New Roman" pitchFamily="18" charset="0"/>
              </a:rPr>
              <a:t>A couple things here…</a:t>
            </a:r>
          </a:p>
        </p:txBody>
      </p:sp>
      <p:sp>
        <p:nvSpPr>
          <p:cNvPr id="9" name="Rectangle 8"/>
          <p:cNvSpPr/>
          <p:nvPr/>
        </p:nvSpPr>
        <p:spPr>
          <a:xfrm>
            <a:off x="32161" y="76200"/>
            <a:ext cx="907973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ORGANIZATION OF THE GASTROINTESTINAL SYSTEM</a:t>
            </a:r>
          </a:p>
        </p:txBody>
      </p:sp>
      <p:sp>
        <p:nvSpPr>
          <p:cNvPr id="2062" name="TextBox 2061"/>
          <p:cNvSpPr txBox="1"/>
          <p:nvPr/>
        </p:nvSpPr>
        <p:spPr>
          <a:xfrm>
            <a:off x="6747679" y="4629304"/>
            <a:ext cx="655898" cy="276999"/>
          </a:xfrm>
          <a:prstGeom prst="rect">
            <a:avLst/>
          </a:prstGeom>
          <a:noFill/>
        </p:spPr>
        <p:txBody>
          <a:bodyPr wrap="square" rtlCol="0">
            <a:spAutoFit/>
          </a:bodyPr>
          <a:lstStyle/>
          <a:p>
            <a:r>
              <a:rPr lang="en-US" sz="1200" b="1" dirty="0">
                <a:solidFill>
                  <a:schemeClr val="bg1"/>
                </a:solidFill>
              </a:rPr>
              <a:t>lumen</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61" y="1238262"/>
            <a:ext cx="3151628" cy="2037160"/>
          </a:xfrm>
          <a:prstGeom prst="rect">
            <a:avLst/>
          </a:prstGeom>
        </p:spPr>
      </p:pic>
      <p:sp>
        <p:nvSpPr>
          <p:cNvPr id="39" name="TextBox 38"/>
          <p:cNvSpPr txBox="1"/>
          <p:nvPr/>
        </p:nvSpPr>
        <p:spPr>
          <a:xfrm>
            <a:off x="191307" y="3810000"/>
            <a:ext cx="8426039" cy="738664"/>
          </a:xfrm>
          <a:prstGeom prst="rect">
            <a:avLst/>
          </a:prstGeom>
          <a:noFill/>
        </p:spPr>
        <p:txBody>
          <a:bodyPr wrap="square" rtlCol="0">
            <a:spAutoFit/>
          </a:bodyPr>
          <a:lstStyle/>
          <a:p>
            <a:r>
              <a:rPr lang="en-US" sz="1400" b="1" dirty="0">
                <a:solidFill>
                  <a:srgbClr val="A27B00"/>
                </a:solidFill>
              </a:rPr>
              <a:t>The esophagus and other parts of the gut tube we will mention later are not suspended by dorsal mesentery, but are embedded in the dorsal body wall.  Therefore, these regions of the gut tube are not covered by a </a:t>
            </a:r>
            <a:r>
              <a:rPr lang="en-US" sz="1400" b="1" dirty="0" err="1">
                <a:solidFill>
                  <a:srgbClr val="A27B00"/>
                </a:solidFill>
              </a:rPr>
              <a:t>mesothelum</a:t>
            </a:r>
            <a:r>
              <a:rPr lang="en-US" sz="1400" b="1" dirty="0">
                <a:solidFill>
                  <a:srgbClr val="A27B00"/>
                </a:solidFill>
              </a:rPr>
              <a:t> on their outer surface.    </a:t>
            </a:r>
          </a:p>
        </p:txBody>
      </p:sp>
      <p:sp>
        <p:nvSpPr>
          <p:cNvPr id="40" name="Rectangle 39"/>
          <p:cNvSpPr/>
          <p:nvPr/>
        </p:nvSpPr>
        <p:spPr>
          <a:xfrm>
            <a:off x="6148022" y="1452592"/>
            <a:ext cx="927606" cy="638143"/>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H="1">
            <a:off x="1905001" y="1452592"/>
            <a:ext cx="42430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819400" y="2090736"/>
            <a:ext cx="3328622" cy="668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
          <p:cNvSpPr txBox="1">
            <a:spLocks noChangeArrowheads="1"/>
          </p:cNvSpPr>
          <p:nvPr/>
        </p:nvSpPr>
        <p:spPr bwMode="auto">
          <a:xfrm>
            <a:off x="1506014" y="5238332"/>
            <a:ext cx="5916613" cy="307777"/>
          </a:xfrm>
          <a:prstGeom prst="rect">
            <a:avLst/>
          </a:prstGeom>
          <a:noFill/>
          <a:ln w="9525">
            <a:noFill/>
            <a:miter lim="800000"/>
            <a:headEnd/>
            <a:tailEnd/>
          </a:ln>
        </p:spPr>
        <p:txBody>
          <a:bodyPr wrap="square">
            <a:spAutoFit/>
          </a:bodyPr>
          <a:lstStyle/>
          <a:p>
            <a:r>
              <a:rPr lang="en-US" sz="1400" b="1" dirty="0">
                <a:solidFill>
                  <a:schemeClr val="accent3">
                    <a:lumMod val="50000"/>
                  </a:schemeClr>
                </a:solidFill>
                <a:latin typeface="Tempus Sans ITC" pitchFamily="82" charset="0"/>
                <a:cs typeface="Times New Roman" pitchFamily="18" charset="0"/>
              </a:rPr>
              <a:t>This will have ramifications later when we identify the layers of the gut tube.</a:t>
            </a:r>
            <a:endParaRPr lang="en-US" sz="1100" dirty="0">
              <a:solidFill>
                <a:schemeClr val="accent3">
                  <a:lumMod val="50000"/>
                </a:schemeClr>
              </a:solidFill>
              <a:latin typeface="Tempus Sans ITC" pitchFamily="82" charset="0"/>
            </a:endParaRPr>
          </a:p>
        </p:txBody>
      </p:sp>
      <p:sp>
        <p:nvSpPr>
          <p:cNvPr id="6" name="TextBox 5"/>
          <p:cNvSpPr txBox="1"/>
          <p:nvPr/>
        </p:nvSpPr>
        <p:spPr>
          <a:xfrm>
            <a:off x="6225338" y="1511494"/>
            <a:ext cx="772973" cy="215444"/>
          </a:xfrm>
          <a:prstGeom prst="rect">
            <a:avLst/>
          </a:prstGeom>
          <a:noFill/>
        </p:spPr>
        <p:txBody>
          <a:bodyPr wrap="square" rtlCol="0">
            <a:spAutoFit/>
          </a:bodyPr>
          <a:lstStyle/>
          <a:p>
            <a:r>
              <a:rPr lang="en-US" sz="800" dirty="0"/>
              <a:t>esophagus</a:t>
            </a:r>
          </a:p>
        </p:txBody>
      </p:sp>
    </p:spTree>
    <p:extLst>
      <p:ext uri="{BB962C8B-B14F-4D97-AF65-F5344CB8AC3E}">
        <p14:creationId xmlns:p14="http://schemas.microsoft.com/office/powerpoint/2010/main" val="13077583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hc-webdata\com\LabManuals\MA\VLM\Lab24\SL54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56" y="1427744"/>
            <a:ext cx="71628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824796" y="1783024"/>
            <a:ext cx="3400873"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submucosa</a:t>
            </a:r>
            <a:endParaRPr lang="en-US" sz="5400" b="1" dirty="0">
              <a:ln w="11430"/>
              <a:effectLst>
                <a:outerShdw blurRad="50800" dist="39000" dir="5460000" algn="tl">
                  <a:srgbClr val="000000">
                    <a:alpha val="38000"/>
                  </a:srgbClr>
                </a:outerShdw>
              </a:effectLst>
              <a:latin typeface="+mn-lt"/>
            </a:endParaRPr>
          </a:p>
        </p:txBody>
      </p:sp>
      <p:sp>
        <p:nvSpPr>
          <p:cNvPr id="3" name="Right Brace 2"/>
          <p:cNvSpPr/>
          <p:nvPr/>
        </p:nvSpPr>
        <p:spPr>
          <a:xfrm rot="12919962">
            <a:off x="1296216" y="4129025"/>
            <a:ext cx="557753" cy="710515"/>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2315335">
            <a:off x="4881308" y="2874456"/>
            <a:ext cx="485212" cy="3768916"/>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8422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056" y="1382580"/>
            <a:ext cx="5466687" cy="524682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824796" y="1783024"/>
            <a:ext cx="3400873"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submucosa</a:t>
            </a:r>
            <a:endParaRPr lang="en-US" sz="5400" b="1" dirty="0">
              <a:ln w="11430"/>
              <a:effectLst>
                <a:outerShdw blurRad="50800" dist="39000" dir="5460000" algn="tl">
                  <a:srgbClr val="000000">
                    <a:alpha val="38000"/>
                  </a:srgbClr>
                </a:outerShdw>
              </a:effectLst>
              <a:latin typeface="+mn-lt"/>
            </a:endParaRPr>
          </a:p>
        </p:txBody>
      </p:sp>
      <p:sp>
        <p:nvSpPr>
          <p:cNvPr id="3" name="Right Brace 2"/>
          <p:cNvSpPr/>
          <p:nvPr/>
        </p:nvSpPr>
        <p:spPr>
          <a:xfrm rot="11270622">
            <a:off x="2479687" y="3097506"/>
            <a:ext cx="372179" cy="641938"/>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351361">
            <a:off x="6183227" y="3187162"/>
            <a:ext cx="408149" cy="830895"/>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3987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hc-webdata\com\LabManuals\MA\VLM\Lab24\SL19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737" y="1514240"/>
            <a:ext cx="7011526" cy="52586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at X. (advance slide for answers)</a:t>
            </a:r>
          </a:p>
        </p:txBody>
      </p:sp>
      <p:sp>
        <p:nvSpPr>
          <p:cNvPr id="5" name="Rectangle 4"/>
          <p:cNvSpPr/>
          <p:nvPr/>
        </p:nvSpPr>
        <p:spPr>
          <a:xfrm>
            <a:off x="304800" y="1598359"/>
            <a:ext cx="335280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Lamina propria</a:t>
            </a:r>
          </a:p>
        </p:txBody>
      </p:sp>
      <p:sp>
        <p:nvSpPr>
          <p:cNvPr id="2" name="TextBox 1"/>
          <p:cNvSpPr txBox="1"/>
          <p:nvPr/>
        </p:nvSpPr>
        <p:spPr>
          <a:xfrm>
            <a:off x="4343400" y="4143562"/>
            <a:ext cx="1524000" cy="1569660"/>
          </a:xfrm>
          <a:prstGeom prst="rect">
            <a:avLst/>
          </a:prstGeom>
          <a:noFill/>
        </p:spPr>
        <p:txBody>
          <a:bodyPr wrap="square" rtlCol="0">
            <a:spAutoFit/>
          </a:bodyPr>
          <a:lstStyle/>
          <a:p>
            <a:r>
              <a:rPr lang="en-US" sz="9600" b="1" dirty="0"/>
              <a:t>X</a:t>
            </a:r>
          </a:p>
        </p:txBody>
      </p:sp>
    </p:spTree>
    <p:extLst>
      <p:ext uri="{BB962C8B-B14F-4D97-AF65-F5344CB8AC3E}">
        <p14:creationId xmlns:p14="http://schemas.microsoft.com/office/powerpoint/2010/main" val="177814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75" y="1452562"/>
            <a:ext cx="7639050" cy="525780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Specifically identify the outlined structure. (advance slide for answers)</a:t>
            </a:r>
          </a:p>
        </p:txBody>
      </p:sp>
      <p:sp>
        <p:nvSpPr>
          <p:cNvPr id="5" name="Rectangle 4"/>
          <p:cNvSpPr/>
          <p:nvPr/>
        </p:nvSpPr>
        <p:spPr>
          <a:xfrm>
            <a:off x="4267200" y="876355"/>
            <a:ext cx="5053988"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Myenteric</a:t>
            </a:r>
            <a:r>
              <a:rPr lang="en-US" sz="5400" b="1" dirty="0">
                <a:ln w="11430"/>
                <a:effectLst>
                  <a:outerShdw blurRad="50800" dist="39000" dir="5460000" algn="tl">
                    <a:srgbClr val="000000">
                      <a:alpha val="38000"/>
                    </a:srgbClr>
                  </a:outerShdw>
                </a:effectLst>
                <a:latin typeface="+mn-lt"/>
              </a:rPr>
              <a:t> plexus </a:t>
            </a:r>
          </a:p>
        </p:txBody>
      </p:sp>
      <p:sp>
        <p:nvSpPr>
          <p:cNvPr id="3" name="Freeform 2"/>
          <p:cNvSpPr/>
          <p:nvPr/>
        </p:nvSpPr>
        <p:spPr>
          <a:xfrm>
            <a:off x="2676028" y="3895725"/>
            <a:ext cx="2505572" cy="1181100"/>
          </a:xfrm>
          <a:custGeom>
            <a:avLst/>
            <a:gdLst>
              <a:gd name="connsiteX0" fmla="*/ 1314947 w 2505572"/>
              <a:gd name="connsiteY0" fmla="*/ 333375 h 1181100"/>
              <a:gd name="connsiteX1" fmla="*/ 1248272 w 2505572"/>
              <a:gd name="connsiteY1" fmla="*/ 323850 h 1181100"/>
              <a:gd name="connsiteX2" fmla="*/ 1210172 w 2505572"/>
              <a:gd name="connsiteY2" fmla="*/ 295275 h 1181100"/>
              <a:gd name="connsiteX3" fmla="*/ 1181597 w 2505572"/>
              <a:gd name="connsiteY3" fmla="*/ 276225 h 1181100"/>
              <a:gd name="connsiteX4" fmla="*/ 1143497 w 2505572"/>
              <a:gd name="connsiteY4" fmla="*/ 247650 h 1181100"/>
              <a:gd name="connsiteX5" fmla="*/ 1086347 w 2505572"/>
              <a:gd name="connsiteY5" fmla="*/ 209550 h 1181100"/>
              <a:gd name="connsiteX6" fmla="*/ 1029197 w 2505572"/>
              <a:gd name="connsiteY6" fmla="*/ 180975 h 1181100"/>
              <a:gd name="connsiteX7" fmla="*/ 972047 w 2505572"/>
              <a:gd name="connsiteY7" fmla="*/ 161925 h 1181100"/>
              <a:gd name="connsiteX8" fmla="*/ 943472 w 2505572"/>
              <a:gd name="connsiteY8" fmla="*/ 152400 h 1181100"/>
              <a:gd name="connsiteX9" fmla="*/ 886322 w 2505572"/>
              <a:gd name="connsiteY9" fmla="*/ 123825 h 1181100"/>
              <a:gd name="connsiteX10" fmla="*/ 857747 w 2505572"/>
              <a:gd name="connsiteY10" fmla="*/ 104775 h 1181100"/>
              <a:gd name="connsiteX11" fmla="*/ 829172 w 2505572"/>
              <a:gd name="connsiteY11" fmla="*/ 95250 h 1181100"/>
              <a:gd name="connsiteX12" fmla="*/ 772022 w 2505572"/>
              <a:gd name="connsiteY12" fmla="*/ 57150 h 1181100"/>
              <a:gd name="connsiteX13" fmla="*/ 714872 w 2505572"/>
              <a:gd name="connsiteY13" fmla="*/ 38100 h 1181100"/>
              <a:gd name="connsiteX14" fmla="*/ 648197 w 2505572"/>
              <a:gd name="connsiteY14" fmla="*/ 19050 h 1181100"/>
              <a:gd name="connsiteX15" fmla="*/ 619622 w 2505572"/>
              <a:gd name="connsiteY15" fmla="*/ 0 h 1181100"/>
              <a:gd name="connsiteX16" fmla="*/ 133847 w 2505572"/>
              <a:gd name="connsiteY16" fmla="*/ 19050 h 1181100"/>
              <a:gd name="connsiteX17" fmla="*/ 86222 w 2505572"/>
              <a:gd name="connsiteY17" fmla="*/ 28575 h 1181100"/>
              <a:gd name="connsiteX18" fmla="*/ 19547 w 2505572"/>
              <a:gd name="connsiteY18" fmla="*/ 38100 h 1181100"/>
              <a:gd name="connsiteX19" fmla="*/ 497 w 2505572"/>
              <a:gd name="connsiteY19" fmla="*/ 76200 h 1181100"/>
              <a:gd name="connsiteX20" fmla="*/ 10022 w 2505572"/>
              <a:gd name="connsiteY20" fmla="*/ 171450 h 1181100"/>
              <a:gd name="connsiteX21" fmla="*/ 48122 w 2505572"/>
              <a:gd name="connsiteY21" fmla="*/ 266700 h 1181100"/>
              <a:gd name="connsiteX22" fmla="*/ 67172 w 2505572"/>
              <a:gd name="connsiteY22" fmla="*/ 295275 h 1181100"/>
              <a:gd name="connsiteX23" fmla="*/ 114797 w 2505572"/>
              <a:gd name="connsiteY23" fmla="*/ 352425 h 1181100"/>
              <a:gd name="connsiteX24" fmla="*/ 124322 w 2505572"/>
              <a:gd name="connsiteY24" fmla="*/ 381000 h 1181100"/>
              <a:gd name="connsiteX25" fmla="*/ 152897 w 2505572"/>
              <a:gd name="connsiteY25" fmla="*/ 390525 h 1181100"/>
              <a:gd name="connsiteX26" fmla="*/ 210047 w 2505572"/>
              <a:gd name="connsiteY26" fmla="*/ 428625 h 1181100"/>
              <a:gd name="connsiteX27" fmla="*/ 238622 w 2505572"/>
              <a:gd name="connsiteY27" fmla="*/ 447675 h 1181100"/>
              <a:gd name="connsiteX28" fmla="*/ 267197 w 2505572"/>
              <a:gd name="connsiteY28" fmla="*/ 466725 h 1181100"/>
              <a:gd name="connsiteX29" fmla="*/ 324347 w 2505572"/>
              <a:gd name="connsiteY29" fmla="*/ 495300 h 1181100"/>
              <a:gd name="connsiteX30" fmla="*/ 352922 w 2505572"/>
              <a:gd name="connsiteY30" fmla="*/ 504825 h 1181100"/>
              <a:gd name="connsiteX31" fmla="*/ 381497 w 2505572"/>
              <a:gd name="connsiteY31" fmla="*/ 523875 h 1181100"/>
              <a:gd name="connsiteX32" fmla="*/ 410072 w 2505572"/>
              <a:gd name="connsiteY32" fmla="*/ 533400 h 1181100"/>
              <a:gd name="connsiteX33" fmla="*/ 467222 w 2505572"/>
              <a:gd name="connsiteY33" fmla="*/ 571500 h 1181100"/>
              <a:gd name="connsiteX34" fmla="*/ 495797 w 2505572"/>
              <a:gd name="connsiteY34" fmla="*/ 590550 h 1181100"/>
              <a:gd name="connsiteX35" fmla="*/ 552947 w 2505572"/>
              <a:gd name="connsiteY35" fmla="*/ 619125 h 1181100"/>
              <a:gd name="connsiteX36" fmla="*/ 581522 w 2505572"/>
              <a:gd name="connsiteY36" fmla="*/ 628650 h 1181100"/>
              <a:gd name="connsiteX37" fmla="*/ 610097 w 2505572"/>
              <a:gd name="connsiteY37" fmla="*/ 647700 h 1181100"/>
              <a:gd name="connsiteX38" fmla="*/ 667247 w 2505572"/>
              <a:gd name="connsiteY38" fmla="*/ 666750 h 1181100"/>
              <a:gd name="connsiteX39" fmla="*/ 695822 w 2505572"/>
              <a:gd name="connsiteY39" fmla="*/ 676275 h 1181100"/>
              <a:gd name="connsiteX40" fmla="*/ 752972 w 2505572"/>
              <a:gd name="connsiteY40" fmla="*/ 714375 h 1181100"/>
              <a:gd name="connsiteX41" fmla="*/ 781547 w 2505572"/>
              <a:gd name="connsiteY41" fmla="*/ 733425 h 1181100"/>
              <a:gd name="connsiteX42" fmla="*/ 867272 w 2505572"/>
              <a:gd name="connsiteY42" fmla="*/ 752475 h 1181100"/>
              <a:gd name="connsiteX43" fmla="*/ 933947 w 2505572"/>
              <a:gd name="connsiteY43" fmla="*/ 781050 h 1181100"/>
              <a:gd name="connsiteX44" fmla="*/ 962522 w 2505572"/>
              <a:gd name="connsiteY44" fmla="*/ 800100 h 1181100"/>
              <a:gd name="connsiteX45" fmla="*/ 991097 w 2505572"/>
              <a:gd name="connsiteY45" fmla="*/ 809625 h 1181100"/>
              <a:gd name="connsiteX46" fmla="*/ 1076822 w 2505572"/>
              <a:gd name="connsiteY46" fmla="*/ 857250 h 1181100"/>
              <a:gd name="connsiteX47" fmla="*/ 1133972 w 2505572"/>
              <a:gd name="connsiteY47" fmla="*/ 904875 h 1181100"/>
              <a:gd name="connsiteX48" fmla="*/ 1191122 w 2505572"/>
              <a:gd name="connsiteY48" fmla="*/ 952500 h 1181100"/>
              <a:gd name="connsiteX49" fmla="*/ 1248272 w 2505572"/>
              <a:gd name="connsiteY49" fmla="*/ 971550 h 1181100"/>
              <a:gd name="connsiteX50" fmla="*/ 1276847 w 2505572"/>
              <a:gd name="connsiteY50" fmla="*/ 981075 h 1181100"/>
              <a:gd name="connsiteX51" fmla="*/ 1343522 w 2505572"/>
              <a:gd name="connsiteY51" fmla="*/ 1009650 h 1181100"/>
              <a:gd name="connsiteX52" fmla="*/ 1400672 w 2505572"/>
              <a:gd name="connsiteY52" fmla="*/ 1028700 h 1181100"/>
              <a:gd name="connsiteX53" fmla="*/ 1467347 w 2505572"/>
              <a:gd name="connsiteY53" fmla="*/ 1047750 h 1181100"/>
              <a:gd name="connsiteX54" fmla="*/ 1505447 w 2505572"/>
              <a:gd name="connsiteY54" fmla="*/ 1057275 h 1181100"/>
              <a:gd name="connsiteX55" fmla="*/ 1534022 w 2505572"/>
              <a:gd name="connsiteY55" fmla="*/ 1066800 h 1181100"/>
              <a:gd name="connsiteX56" fmla="*/ 1562597 w 2505572"/>
              <a:gd name="connsiteY56" fmla="*/ 1085850 h 1181100"/>
              <a:gd name="connsiteX57" fmla="*/ 1657847 w 2505572"/>
              <a:gd name="connsiteY57" fmla="*/ 1104900 h 1181100"/>
              <a:gd name="connsiteX58" fmla="*/ 1686422 w 2505572"/>
              <a:gd name="connsiteY58" fmla="*/ 1114425 h 1181100"/>
              <a:gd name="connsiteX59" fmla="*/ 1743572 w 2505572"/>
              <a:gd name="connsiteY59" fmla="*/ 1123950 h 1181100"/>
              <a:gd name="connsiteX60" fmla="*/ 1800722 w 2505572"/>
              <a:gd name="connsiteY60" fmla="*/ 1143000 h 1181100"/>
              <a:gd name="connsiteX61" fmla="*/ 1895972 w 2505572"/>
              <a:gd name="connsiteY61" fmla="*/ 1162050 h 1181100"/>
              <a:gd name="connsiteX62" fmla="*/ 1943597 w 2505572"/>
              <a:gd name="connsiteY62" fmla="*/ 1171575 h 1181100"/>
              <a:gd name="connsiteX63" fmla="*/ 2124572 w 2505572"/>
              <a:gd name="connsiteY63" fmla="*/ 1181100 h 1181100"/>
              <a:gd name="connsiteX64" fmla="*/ 2276972 w 2505572"/>
              <a:gd name="connsiteY64" fmla="*/ 1171575 h 1181100"/>
              <a:gd name="connsiteX65" fmla="*/ 2372222 w 2505572"/>
              <a:gd name="connsiteY65" fmla="*/ 1152525 h 1181100"/>
              <a:gd name="connsiteX66" fmla="*/ 2400797 w 2505572"/>
              <a:gd name="connsiteY66" fmla="*/ 1143000 h 1181100"/>
              <a:gd name="connsiteX67" fmla="*/ 2429372 w 2505572"/>
              <a:gd name="connsiteY67" fmla="*/ 1123950 h 1181100"/>
              <a:gd name="connsiteX68" fmla="*/ 2486522 w 2505572"/>
              <a:gd name="connsiteY68" fmla="*/ 1095375 h 1181100"/>
              <a:gd name="connsiteX69" fmla="*/ 2496047 w 2505572"/>
              <a:gd name="connsiteY69" fmla="*/ 1057275 h 1181100"/>
              <a:gd name="connsiteX70" fmla="*/ 2505572 w 2505572"/>
              <a:gd name="connsiteY70" fmla="*/ 1028700 h 1181100"/>
              <a:gd name="connsiteX71" fmla="*/ 2486522 w 2505572"/>
              <a:gd name="connsiteY71" fmla="*/ 885825 h 1181100"/>
              <a:gd name="connsiteX72" fmla="*/ 2467472 w 2505572"/>
              <a:gd name="connsiteY72" fmla="*/ 857250 h 1181100"/>
              <a:gd name="connsiteX73" fmla="*/ 2429372 w 2505572"/>
              <a:gd name="connsiteY73" fmla="*/ 800100 h 1181100"/>
              <a:gd name="connsiteX74" fmla="*/ 2391272 w 2505572"/>
              <a:gd name="connsiteY74" fmla="*/ 752475 h 1181100"/>
              <a:gd name="connsiteX75" fmla="*/ 2353172 w 2505572"/>
              <a:gd name="connsiteY75" fmla="*/ 704850 h 1181100"/>
              <a:gd name="connsiteX76" fmla="*/ 2315072 w 2505572"/>
              <a:gd name="connsiteY76" fmla="*/ 657225 h 1181100"/>
              <a:gd name="connsiteX77" fmla="*/ 2296022 w 2505572"/>
              <a:gd name="connsiteY77" fmla="*/ 628650 h 1181100"/>
              <a:gd name="connsiteX78" fmla="*/ 2257922 w 2505572"/>
              <a:gd name="connsiteY78" fmla="*/ 609600 h 1181100"/>
              <a:gd name="connsiteX79" fmla="*/ 2229347 w 2505572"/>
              <a:gd name="connsiteY79" fmla="*/ 581025 h 1181100"/>
              <a:gd name="connsiteX80" fmla="*/ 2200772 w 2505572"/>
              <a:gd name="connsiteY80" fmla="*/ 571500 h 1181100"/>
              <a:gd name="connsiteX81" fmla="*/ 2115047 w 2505572"/>
              <a:gd name="connsiteY81" fmla="*/ 533400 h 1181100"/>
              <a:gd name="connsiteX82" fmla="*/ 2057897 w 2505572"/>
              <a:gd name="connsiteY82" fmla="*/ 504825 h 1181100"/>
              <a:gd name="connsiteX83" fmla="*/ 2019797 w 2505572"/>
              <a:gd name="connsiteY83" fmla="*/ 495300 h 1181100"/>
              <a:gd name="connsiteX84" fmla="*/ 1934072 w 2505572"/>
              <a:gd name="connsiteY84" fmla="*/ 466725 h 1181100"/>
              <a:gd name="connsiteX85" fmla="*/ 1905497 w 2505572"/>
              <a:gd name="connsiteY85" fmla="*/ 457200 h 1181100"/>
              <a:gd name="connsiteX86" fmla="*/ 1857872 w 2505572"/>
              <a:gd name="connsiteY86" fmla="*/ 447675 h 1181100"/>
              <a:gd name="connsiteX87" fmla="*/ 1772147 w 2505572"/>
              <a:gd name="connsiteY87" fmla="*/ 419100 h 1181100"/>
              <a:gd name="connsiteX88" fmla="*/ 1743572 w 2505572"/>
              <a:gd name="connsiteY88" fmla="*/ 409575 h 1181100"/>
              <a:gd name="connsiteX89" fmla="*/ 1667372 w 2505572"/>
              <a:gd name="connsiteY89" fmla="*/ 400050 h 1181100"/>
              <a:gd name="connsiteX90" fmla="*/ 1629272 w 2505572"/>
              <a:gd name="connsiteY90" fmla="*/ 390525 h 1181100"/>
              <a:gd name="connsiteX91" fmla="*/ 1534022 w 2505572"/>
              <a:gd name="connsiteY91" fmla="*/ 381000 h 1181100"/>
              <a:gd name="connsiteX92" fmla="*/ 1457822 w 2505572"/>
              <a:gd name="connsiteY92" fmla="*/ 371475 h 1181100"/>
              <a:gd name="connsiteX93" fmla="*/ 1429247 w 2505572"/>
              <a:gd name="connsiteY93" fmla="*/ 361950 h 1181100"/>
              <a:gd name="connsiteX94" fmla="*/ 1305422 w 2505572"/>
              <a:gd name="connsiteY94" fmla="*/ 342900 h 1181100"/>
              <a:gd name="connsiteX95" fmla="*/ 1257797 w 2505572"/>
              <a:gd name="connsiteY95" fmla="*/ 333375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505572" h="1181100">
                <a:moveTo>
                  <a:pt x="1314947" y="333375"/>
                </a:moveTo>
                <a:cubicBezTo>
                  <a:pt x="1292722" y="330200"/>
                  <a:pt x="1269371" y="331522"/>
                  <a:pt x="1248272" y="323850"/>
                </a:cubicBezTo>
                <a:cubicBezTo>
                  <a:pt x="1233353" y="318425"/>
                  <a:pt x="1223090" y="304502"/>
                  <a:pt x="1210172" y="295275"/>
                </a:cubicBezTo>
                <a:cubicBezTo>
                  <a:pt x="1200857" y="288621"/>
                  <a:pt x="1190912" y="282879"/>
                  <a:pt x="1181597" y="276225"/>
                </a:cubicBezTo>
                <a:cubicBezTo>
                  <a:pt x="1168679" y="266998"/>
                  <a:pt x="1156502" y="256754"/>
                  <a:pt x="1143497" y="247650"/>
                </a:cubicBezTo>
                <a:cubicBezTo>
                  <a:pt x="1124740" y="234520"/>
                  <a:pt x="1108067" y="216790"/>
                  <a:pt x="1086347" y="209550"/>
                </a:cubicBezTo>
                <a:cubicBezTo>
                  <a:pt x="982134" y="174812"/>
                  <a:pt x="1139984" y="230214"/>
                  <a:pt x="1029197" y="180975"/>
                </a:cubicBezTo>
                <a:cubicBezTo>
                  <a:pt x="1010847" y="172820"/>
                  <a:pt x="991097" y="168275"/>
                  <a:pt x="972047" y="161925"/>
                </a:cubicBezTo>
                <a:cubicBezTo>
                  <a:pt x="962522" y="158750"/>
                  <a:pt x="951826" y="157969"/>
                  <a:pt x="943472" y="152400"/>
                </a:cubicBezTo>
                <a:cubicBezTo>
                  <a:pt x="861580" y="97805"/>
                  <a:pt x="965192" y="163260"/>
                  <a:pt x="886322" y="123825"/>
                </a:cubicBezTo>
                <a:cubicBezTo>
                  <a:pt x="876083" y="118705"/>
                  <a:pt x="867986" y="109895"/>
                  <a:pt x="857747" y="104775"/>
                </a:cubicBezTo>
                <a:cubicBezTo>
                  <a:pt x="848767" y="100285"/>
                  <a:pt x="837949" y="100126"/>
                  <a:pt x="829172" y="95250"/>
                </a:cubicBezTo>
                <a:cubicBezTo>
                  <a:pt x="809158" y="84131"/>
                  <a:pt x="793742" y="64390"/>
                  <a:pt x="772022" y="57150"/>
                </a:cubicBezTo>
                <a:cubicBezTo>
                  <a:pt x="752972" y="50800"/>
                  <a:pt x="734353" y="42970"/>
                  <a:pt x="714872" y="38100"/>
                </a:cubicBezTo>
                <a:cubicBezTo>
                  <a:pt x="702665" y="35048"/>
                  <a:pt x="661862" y="25882"/>
                  <a:pt x="648197" y="19050"/>
                </a:cubicBezTo>
                <a:cubicBezTo>
                  <a:pt x="637958" y="13930"/>
                  <a:pt x="629147" y="6350"/>
                  <a:pt x="619622" y="0"/>
                </a:cubicBezTo>
                <a:cubicBezTo>
                  <a:pt x="503294" y="3061"/>
                  <a:pt x="279567" y="2859"/>
                  <a:pt x="133847" y="19050"/>
                </a:cubicBezTo>
                <a:cubicBezTo>
                  <a:pt x="117757" y="20838"/>
                  <a:pt x="102191" y="25913"/>
                  <a:pt x="86222" y="28575"/>
                </a:cubicBezTo>
                <a:cubicBezTo>
                  <a:pt x="64077" y="32266"/>
                  <a:pt x="41772" y="34925"/>
                  <a:pt x="19547" y="38100"/>
                </a:cubicBezTo>
                <a:cubicBezTo>
                  <a:pt x="13197" y="50800"/>
                  <a:pt x="1509" y="62037"/>
                  <a:pt x="497" y="76200"/>
                </a:cubicBezTo>
                <a:cubicBezTo>
                  <a:pt x="-1776" y="108027"/>
                  <a:pt x="4142" y="140088"/>
                  <a:pt x="10022" y="171450"/>
                </a:cubicBezTo>
                <a:cubicBezTo>
                  <a:pt x="15468" y="200496"/>
                  <a:pt x="32886" y="240037"/>
                  <a:pt x="48122" y="266700"/>
                </a:cubicBezTo>
                <a:cubicBezTo>
                  <a:pt x="53802" y="276639"/>
                  <a:pt x="59843" y="286481"/>
                  <a:pt x="67172" y="295275"/>
                </a:cubicBezTo>
                <a:cubicBezTo>
                  <a:pt x="93504" y="326873"/>
                  <a:pt x="97060" y="316952"/>
                  <a:pt x="114797" y="352425"/>
                </a:cubicBezTo>
                <a:cubicBezTo>
                  <a:pt x="119287" y="361405"/>
                  <a:pt x="117222" y="373900"/>
                  <a:pt x="124322" y="381000"/>
                </a:cubicBezTo>
                <a:cubicBezTo>
                  <a:pt x="131422" y="388100"/>
                  <a:pt x="144120" y="385649"/>
                  <a:pt x="152897" y="390525"/>
                </a:cubicBezTo>
                <a:cubicBezTo>
                  <a:pt x="172911" y="401644"/>
                  <a:pt x="190997" y="415925"/>
                  <a:pt x="210047" y="428625"/>
                </a:cubicBezTo>
                <a:lnTo>
                  <a:pt x="238622" y="447675"/>
                </a:lnTo>
                <a:cubicBezTo>
                  <a:pt x="248147" y="454025"/>
                  <a:pt x="256337" y="463105"/>
                  <a:pt x="267197" y="466725"/>
                </a:cubicBezTo>
                <a:cubicBezTo>
                  <a:pt x="339021" y="490666"/>
                  <a:pt x="250489" y="458371"/>
                  <a:pt x="324347" y="495300"/>
                </a:cubicBezTo>
                <a:cubicBezTo>
                  <a:pt x="333327" y="499790"/>
                  <a:pt x="343942" y="500335"/>
                  <a:pt x="352922" y="504825"/>
                </a:cubicBezTo>
                <a:cubicBezTo>
                  <a:pt x="363161" y="509945"/>
                  <a:pt x="371258" y="518755"/>
                  <a:pt x="381497" y="523875"/>
                </a:cubicBezTo>
                <a:cubicBezTo>
                  <a:pt x="390477" y="528365"/>
                  <a:pt x="401295" y="528524"/>
                  <a:pt x="410072" y="533400"/>
                </a:cubicBezTo>
                <a:cubicBezTo>
                  <a:pt x="430086" y="544519"/>
                  <a:pt x="448172" y="558800"/>
                  <a:pt x="467222" y="571500"/>
                </a:cubicBezTo>
                <a:cubicBezTo>
                  <a:pt x="476747" y="577850"/>
                  <a:pt x="484937" y="586930"/>
                  <a:pt x="495797" y="590550"/>
                </a:cubicBezTo>
                <a:cubicBezTo>
                  <a:pt x="567621" y="614491"/>
                  <a:pt x="479089" y="582196"/>
                  <a:pt x="552947" y="619125"/>
                </a:cubicBezTo>
                <a:cubicBezTo>
                  <a:pt x="561927" y="623615"/>
                  <a:pt x="572542" y="624160"/>
                  <a:pt x="581522" y="628650"/>
                </a:cubicBezTo>
                <a:cubicBezTo>
                  <a:pt x="591761" y="633770"/>
                  <a:pt x="599636" y="643051"/>
                  <a:pt x="610097" y="647700"/>
                </a:cubicBezTo>
                <a:cubicBezTo>
                  <a:pt x="628447" y="655855"/>
                  <a:pt x="648197" y="660400"/>
                  <a:pt x="667247" y="666750"/>
                </a:cubicBezTo>
                <a:cubicBezTo>
                  <a:pt x="676772" y="669925"/>
                  <a:pt x="687468" y="670706"/>
                  <a:pt x="695822" y="676275"/>
                </a:cubicBezTo>
                <a:lnTo>
                  <a:pt x="752972" y="714375"/>
                </a:lnTo>
                <a:cubicBezTo>
                  <a:pt x="762497" y="720725"/>
                  <a:pt x="770322" y="731180"/>
                  <a:pt x="781547" y="733425"/>
                </a:cubicBezTo>
                <a:cubicBezTo>
                  <a:pt x="842009" y="745517"/>
                  <a:pt x="813466" y="739023"/>
                  <a:pt x="867272" y="752475"/>
                </a:cubicBezTo>
                <a:cubicBezTo>
                  <a:pt x="939011" y="800301"/>
                  <a:pt x="847837" y="744146"/>
                  <a:pt x="933947" y="781050"/>
                </a:cubicBezTo>
                <a:cubicBezTo>
                  <a:pt x="944469" y="785559"/>
                  <a:pt x="952283" y="794980"/>
                  <a:pt x="962522" y="800100"/>
                </a:cubicBezTo>
                <a:cubicBezTo>
                  <a:pt x="971502" y="804590"/>
                  <a:pt x="982320" y="804749"/>
                  <a:pt x="991097" y="809625"/>
                </a:cubicBezTo>
                <a:cubicBezTo>
                  <a:pt x="1089353" y="864212"/>
                  <a:pt x="1012164" y="835697"/>
                  <a:pt x="1076822" y="857250"/>
                </a:cubicBezTo>
                <a:cubicBezTo>
                  <a:pt x="1160304" y="940732"/>
                  <a:pt x="1054406" y="838570"/>
                  <a:pt x="1133972" y="904875"/>
                </a:cubicBezTo>
                <a:cubicBezTo>
                  <a:pt x="1159607" y="926238"/>
                  <a:pt x="1160716" y="938986"/>
                  <a:pt x="1191122" y="952500"/>
                </a:cubicBezTo>
                <a:cubicBezTo>
                  <a:pt x="1209472" y="960655"/>
                  <a:pt x="1229222" y="965200"/>
                  <a:pt x="1248272" y="971550"/>
                </a:cubicBezTo>
                <a:cubicBezTo>
                  <a:pt x="1257797" y="974725"/>
                  <a:pt x="1268493" y="975506"/>
                  <a:pt x="1276847" y="981075"/>
                </a:cubicBezTo>
                <a:cubicBezTo>
                  <a:pt x="1322182" y="1011298"/>
                  <a:pt x="1287606" y="992875"/>
                  <a:pt x="1343522" y="1009650"/>
                </a:cubicBezTo>
                <a:cubicBezTo>
                  <a:pt x="1362756" y="1015420"/>
                  <a:pt x="1381191" y="1023830"/>
                  <a:pt x="1400672" y="1028700"/>
                </a:cubicBezTo>
                <a:cubicBezTo>
                  <a:pt x="1519779" y="1058477"/>
                  <a:pt x="1371694" y="1020421"/>
                  <a:pt x="1467347" y="1047750"/>
                </a:cubicBezTo>
                <a:cubicBezTo>
                  <a:pt x="1479934" y="1051346"/>
                  <a:pt x="1492860" y="1053679"/>
                  <a:pt x="1505447" y="1057275"/>
                </a:cubicBezTo>
                <a:cubicBezTo>
                  <a:pt x="1515101" y="1060033"/>
                  <a:pt x="1525042" y="1062310"/>
                  <a:pt x="1534022" y="1066800"/>
                </a:cubicBezTo>
                <a:cubicBezTo>
                  <a:pt x="1544261" y="1071920"/>
                  <a:pt x="1551656" y="1082483"/>
                  <a:pt x="1562597" y="1085850"/>
                </a:cubicBezTo>
                <a:cubicBezTo>
                  <a:pt x="1593544" y="1095372"/>
                  <a:pt x="1626297" y="1097619"/>
                  <a:pt x="1657847" y="1104900"/>
                </a:cubicBezTo>
                <a:cubicBezTo>
                  <a:pt x="1667630" y="1107158"/>
                  <a:pt x="1676621" y="1112247"/>
                  <a:pt x="1686422" y="1114425"/>
                </a:cubicBezTo>
                <a:cubicBezTo>
                  <a:pt x="1705275" y="1118615"/>
                  <a:pt x="1724836" y="1119266"/>
                  <a:pt x="1743572" y="1123950"/>
                </a:cubicBezTo>
                <a:cubicBezTo>
                  <a:pt x="1763053" y="1128820"/>
                  <a:pt x="1781031" y="1139062"/>
                  <a:pt x="1800722" y="1143000"/>
                </a:cubicBezTo>
                <a:lnTo>
                  <a:pt x="1895972" y="1162050"/>
                </a:lnTo>
                <a:cubicBezTo>
                  <a:pt x="1911847" y="1165225"/>
                  <a:pt x="1927430" y="1170724"/>
                  <a:pt x="1943597" y="1171575"/>
                </a:cubicBezTo>
                <a:lnTo>
                  <a:pt x="2124572" y="1181100"/>
                </a:lnTo>
                <a:cubicBezTo>
                  <a:pt x="2175372" y="1177925"/>
                  <a:pt x="2226408" y="1177409"/>
                  <a:pt x="2276972" y="1171575"/>
                </a:cubicBezTo>
                <a:cubicBezTo>
                  <a:pt x="2309137" y="1167864"/>
                  <a:pt x="2341505" y="1162764"/>
                  <a:pt x="2372222" y="1152525"/>
                </a:cubicBezTo>
                <a:cubicBezTo>
                  <a:pt x="2381747" y="1149350"/>
                  <a:pt x="2391817" y="1147490"/>
                  <a:pt x="2400797" y="1143000"/>
                </a:cubicBezTo>
                <a:cubicBezTo>
                  <a:pt x="2411036" y="1137880"/>
                  <a:pt x="2419133" y="1129070"/>
                  <a:pt x="2429372" y="1123950"/>
                </a:cubicBezTo>
                <a:cubicBezTo>
                  <a:pt x="2508242" y="1084515"/>
                  <a:pt x="2404630" y="1149970"/>
                  <a:pt x="2486522" y="1095375"/>
                </a:cubicBezTo>
                <a:cubicBezTo>
                  <a:pt x="2489697" y="1082675"/>
                  <a:pt x="2492451" y="1069862"/>
                  <a:pt x="2496047" y="1057275"/>
                </a:cubicBezTo>
                <a:cubicBezTo>
                  <a:pt x="2498805" y="1047621"/>
                  <a:pt x="2505572" y="1038740"/>
                  <a:pt x="2505572" y="1028700"/>
                </a:cubicBezTo>
                <a:cubicBezTo>
                  <a:pt x="2505572" y="1007420"/>
                  <a:pt x="2505417" y="923614"/>
                  <a:pt x="2486522" y="885825"/>
                </a:cubicBezTo>
                <a:cubicBezTo>
                  <a:pt x="2481402" y="875586"/>
                  <a:pt x="2472592" y="867489"/>
                  <a:pt x="2467472" y="857250"/>
                </a:cubicBezTo>
                <a:cubicBezTo>
                  <a:pt x="2439903" y="802111"/>
                  <a:pt x="2483541" y="854269"/>
                  <a:pt x="2429372" y="800100"/>
                </a:cubicBezTo>
                <a:cubicBezTo>
                  <a:pt x="2405431" y="728276"/>
                  <a:pt x="2440511" y="814023"/>
                  <a:pt x="2391272" y="752475"/>
                </a:cubicBezTo>
                <a:cubicBezTo>
                  <a:pt x="2338692" y="686750"/>
                  <a:pt x="2435064" y="759445"/>
                  <a:pt x="2353172" y="704850"/>
                </a:cubicBezTo>
                <a:cubicBezTo>
                  <a:pt x="2334629" y="649220"/>
                  <a:pt x="2358156" y="700309"/>
                  <a:pt x="2315072" y="657225"/>
                </a:cubicBezTo>
                <a:cubicBezTo>
                  <a:pt x="2306977" y="649130"/>
                  <a:pt x="2304816" y="635979"/>
                  <a:pt x="2296022" y="628650"/>
                </a:cubicBezTo>
                <a:cubicBezTo>
                  <a:pt x="2285114" y="619560"/>
                  <a:pt x="2269476" y="617853"/>
                  <a:pt x="2257922" y="609600"/>
                </a:cubicBezTo>
                <a:cubicBezTo>
                  <a:pt x="2246961" y="601770"/>
                  <a:pt x="2240555" y="588497"/>
                  <a:pt x="2229347" y="581025"/>
                </a:cubicBezTo>
                <a:cubicBezTo>
                  <a:pt x="2220993" y="575456"/>
                  <a:pt x="2209752" y="575990"/>
                  <a:pt x="2200772" y="571500"/>
                </a:cubicBezTo>
                <a:cubicBezTo>
                  <a:pt x="2110206" y="526217"/>
                  <a:pt x="2262489" y="582547"/>
                  <a:pt x="2115047" y="533400"/>
                </a:cubicBezTo>
                <a:cubicBezTo>
                  <a:pt x="1994640" y="493264"/>
                  <a:pt x="2187148" y="560218"/>
                  <a:pt x="2057897" y="504825"/>
                </a:cubicBezTo>
                <a:cubicBezTo>
                  <a:pt x="2045865" y="499668"/>
                  <a:pt x="2032336" y="499062"/>
                  <a:pt x="2019797" y="495300"/>
                </a:cubicBezTo>
                <a:lnTo>
                  <a:pt x="1934072" y="466725"/>
                </a:lnTo>
                <a:cubicBezTo>
                  <a:pt x="1924547" y="463550"/>
                  <a:pt x="1915342" y="459169"/>
                  <a:pt x="1905497" y="457200"/>
                </a:cubicBezTo>
                <a:cubicBezTo>
                  <a:pt x="1889622" y="454025"/>
                  <a:pt x="1873491" y="451935"/>
                  <a:pt x="1857872" y="447675"/>
                </a:cubicBezTo>
                <a:lnTo>
                  <a:pt x="1772147" y="419100"/>
                </a:lnTo>
                <a:cubicBezTo>
                  <a:pt x="1762622" y="415925"/>
                  <a:pt x="1753535" y="410820"/>
                  <a:pt x="1743572" y="409575"/>
                </a:cubicBezTo>
                <a:cubicBezTo>
                  <a:pt x="1718172" y="406400"/>
                  <a:pt x="1692621" y="404258"/>
                  <a:pt x="1667372" y="400050"/>
                </a:cubicBezTo>
                <a:cubicBezTo>
                  <a:pt x="1654459" y="397898"/>
                  <a:pt x="1642231" y="392376"/>
                  <a:pt x="1629272" y="390525"/>
                </a:cubicBezTo>
                <a:cubicBezTo>
                  <a:pt x="1597684" y="386012"/>
                  <a:pt x="1565735" y="384524"/>
                  <a:pt x="1534022" y="381000"/>
                </a:cubicBezTo>
                <a:cubicBezTo>
                  <a:pt x="1508581" y="378173"/>
                  <a:pt x="1483222" y="374650"/>
                  <a:pt x="1457822" y="371475"/>
                </a:cubicBezTo>
                <a:cubicBezTo>
                  <a:pt x="1448297" y="368300"/>
                  <a:pt x="1439092" y="363919"/>
                  <a:pt x="1429247" y="361950"/>
                </a:cubicBezTo>
                <a:cubicBezTo>
                  <a:pt x="1353288" y="346758"/>
                  <a:pt x="1376257" y="358641"/>
                  <a:pt x="1305422" y="342900"/>
                </a:cubicBezTo>
                <a:cubicBezTo>
                  <a:pt x="1253523" y="331367"/>
                  <a:pt x="1297828" y="333375"/>
                  <a:pt x="1257797" y="333375"/>
                </a:cubicBezTo>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62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hc-webdata\com\LabManuals\MA\VLM\Lab24\SL95a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088" y="1440597"/>
            <a:ext cx="6847712" cy="51357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at the tips of the arrows. (advance slide for answers)</a:t>
            </a:r>
          </a:p>
        </p:txBody>
      </p:sp>
      <p:sp>
        <p:nvSpPr>
          <p:cNvPr id="5" name="Rectangle 4"/>
          <p:cNvSpPr/>
          <p:nvPr/>
        </p:nvSpPr>
        <p:spPr>
          <a:xfrm>
            <a:off x="4267200" y="876355"/>
            <a:ext cx="5053988"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Enteroendocrine</a:t>
            </a:r>
            <a:r>
              <a:rPr lang="en-US" sz="5400" b="1" dirty="0">
                <a:ln w="11430"/>
                <a:effectLst>
                  <a:outerShdw blurRad="50800" dist="39000" dir="5460000" algn="tl">
                    <a:srgbClr val="000000">
                      <a:alpha val="38000"/>
                    </a:srgbClr>
                  </a:outerShdw>
                </a:effectLst>
                <a:latin typeface="+mn-lt"/>
              </a:rPr>
              <a:t> cells</a:t>
            </a:r>
          </a:p>
        </p:txBody>
      </p:sp>
      <p:cxnSp>
        <p:nvCxnSpPr>
          <p:cNvPr id="7" name="Straight Arrow Connector 6"/>
          <p:cNvCxnSpPr/>
          <p:nvPr/>
        </p:nvCxnSpPr>
        <p:spPr>
          <a:xfrm flipH="1">
            <a:off x="5125599" y="4208443"/>
            <a:ext cx="206566" cy="550843"/>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632593" y="4054208"/>
            <a:ext cx="159744" cy="622453"/>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664945" y="6154757"/>
            <a:ext cx="36723" cy="488414"/>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0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hc-webdata\com\LabManuals\MA\VLM\Lab24\SL19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40597"/>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structures. (advance slide for answers)</a:t>
            </a:r>
          </a:p>
        </p:txBody>
      </p:sp>
      <p:sp>
        <p:nvSpPr>
          <p:cNvPr id="5" name="Rectangle 4"/>
          <p:cNvSpPr/>
          <p:nvPr/>
        </p:nvSpPr>
        <p:spPr>
          <a:xfrm>
            <a:off x="304800" y="1598359"/>
            <a:ext cx="33528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villi</a:t>
            </a:r>
          </a:p>
        </p:txBody>
      </p:sp>
      <p:sp>
        <p:nvSpPr>
          <p:cNvPr id="2" name="Freeform 1"/>
          <p:cNvSpPr/>
          <p:nvPr/>
        </p:nvSpPr>
        <p:spPr>
          <a:xfrm>
            <a:off x="3182994" y="2060294"/>
            <a:ext cx="1713097" cy="3009417"/>
          </a:xfrm>
          <a:custGeom>
            <a:avLst/>
            <a:gdLst>
              <a:gd name="connsiteX0" fmla="*/ 1088064 w 1713097"/>
              <a:gd name="connsiteY0" fmla="*/ 127321 h 3009417"/>
              <a:gd name="connsiteX1" fmla="*/ 995467 w 1713097"/>
              <a:gd name="connsiteY1" fmla="*/ 208344 h 3009417"/>
              <a:gd name="connsiteX2" fmla="*/ 983892 w 1713097"/>
              <a:gd name="connsiteY2" fmla="*/ 243068 h 3009417"/>
              <a:gd name="connsiteX3" fmla="*/ 949168 w 1713097"/>
              <a:gd name="connsiteY3" fmla="*/ 277792 h 3009417"/>
              <a:gd name="connsiteX4" fmla="*/ 926019 w 1713097"/>
              <a:gd name="connsiteY4" fmla="*/ 312516 h 3009417"/>
              <a:gd name="connsiteX5" fmla="*/ 879720 w 1713097"/>
              <a:gd name="connsiteY5" fmla="*/ 358815 h 3009417"/>
              <a:gd name="connsiteX6" fmla="*/ 844996 w 1713097"/>
              <a:gd name="connsiteY6" fmla="*/ 393539 h 3009417"/>
              <a:gd name="connsiteX7" fmla="*/ 798697 w 1713097"/>
              <a:gd name="connsiteY7" fmla="*/ 451412 h 3009417"/>
              <a:gd name="connsiteX8" fmla="*/ 775548 w 1713097"/>
              <a:gd name="connsiteY8" fmla="*/ 486136 h 3009417"/>
              <a:gd name="connsiteX9" fmla="*/ 729249 w 1713097"/>
              <a:gd name="connsiteY9" fmla="*/ 567159 h 3009417"/>
              <a:gd name="connsiteX10" fmla="*/ 682950 w 1713097"/>
              <a:gd name="connsiteY10" fmla="*/ 613458 h 3009417"/>
              <a:gd name="connsiteX11" fmla="*/ 671376 w 1713097"/>
              <a:gd name="connsiteY11" fmla="*/ 648182 h 3009417"/>
              <a:gd name="connsiteX12" fmla="*/ 648226 w 1713097"/>
              <a:gd name="connsiteY12" fmla="*/ 671331 h 3009417"/>
              <a:gd name="connsiteX13" fmla="*/ 636652 w 1713097"/>
              <a:gd name="connsiteY13" fmla="*/ 729205 h 3009417"/>
              <a:gd name="connsiteX14" fmla="*/ 601928 w 1713097"/>
              <a:gd name="connsiteY14" fmla="*/ 810228 h 3009417"/>
              <a:gd name="connsiteX15" fmla="*/ 555629 w 1713097"/>
              <a:gd name="connsiteY15" fmla="*/ 925974 h 3009417"/>
              <a:gd name="connsiteX16" fmla="*/ 532479 w 1713097"/>
              <a:gd name="connsiteY16" fmla="*/ 949124 h 3009417"/>
              <a:gd name="connsiteX17" fmla="*/ 474606 w 1713097"/>
              <a:gd name="connsiteY17" fmla="*/ 1111169 h 3009417"/>
              <a:gd name="connsiteX18" fmla="*/ 428307 w 1713097"/>
              <a:gd name="connsiteY18" fmla="*/ 1203767 h 3009417"/>
              <a:gd name="connsiteX19" fmla="*/ 405158 w 1713097"/>
              <a:gd name="connsiteY19" fmla="*/ 1250065 h 3009417"/>
              <a:gd name="connsiteX20" fmla="*/ 393583 w 1713097"/>
              <a:gd name="connsiteY20" fmla="*/ 1284790 h 3009417"/>
              <a:gd name="connsiteX21" fmla="*/ 370434 w 1713097"/>
              <a:gd name="connsiteY21" fmla="*/ 1319514 h 3009417"/>
              <a:gd name="connsiteX22" fmla="*/ 358859 w 1713097"/>
              <a:gd name="connsiteY22" fmla="*/ 1354238 h 3009417"/>
              <a:gd name="connsiteX23" fmla="*/ 335710 w 1713097"/>
              <a:gd name="connsiteY23" fmla="*/ 1400536 h 3009417"/>
              <a:gd name="connsiteX24" fmla="*/ 312560 w 1713097"/>
              <a:gd name="connsiteY24" fmla="*/ 1469984 h 3009417"/>
              <a:gd name="connsiteX25" fmla="*/ 300986 w 1713097"/>
              <a:gd name="connsiteY25" fmla="*/ 1504709 h 3009417"/>
              <a:gd name="connsiteX26" fmla="*/ 277836 w 1713097"/>
              <a:gd name="connsiteY26" fmla="*/ 1539433 h 3009417"/>
              <a:gd name="connsiteX27" fmla="*/ 254687 w 1713097"/>
              <a:gd name="connsiteY27" fmla="*/ 1643605 h 3009417"/>
              <a:gd name="connsiteX28" fmla="*/ 219963 w 1713097"/>
              <a:gd name="connsiteY28" fmla="*/ 1724628 h 3009417"/>
              <a:gd name="connsiteX29" fmla="*/ 208388 w 1713097"/>
              <a:gd name="connsiteY29" fmla="*/ 1770926 h 3009417"/>
              <a:gd name="connsiteX30" fmla="*/ 185239 w 1713097"/>
              <a:gd name="connsiteY30" fmla="*/ 1840374 h 3009417"/>
              <a:gd name="connsiteX31" fmla="*/ 150515 w 1713097"/>
              <a:gd name="connsiteY31" fmla="*/ 1956121 h 3009417"/>
              <a:gd name="connsiteX32" fmla="*/ 138940 w 1713097"/>
              <a:gd name="connsiteY32" fmla="*/ 1990845 h 3009417"/>
              <a:gd name="connsiteX33" fmla="*/ 115791 w 1713097"/>
              <a:gd name="connsiteY33" fmla="*/ 2013995 h 3009417"/>
              <a:gd name="connsiteX34" fmla="*/ 92641 w 1713097"/>
              <a:gd name="connsiteY34" fmla="*/ 2118167 h 3009417"/>
              <a:gd name="connsiteX35" fmla="*/ 81067 w 1713097"/>
              <a:gd name="connsiteY35" fmla="*/ 2152891 h 3009417"/>
              <a:gd name="connsiteX36" fmla="*/ 57917 w 1713097"/>
              <a:gd name="connsiteY36" fmla="*/ 2187615 h 3009417"/>
              <a:gd name="connsiteX37" fmla="*/ 23193 w 1713097"/>
              <a:gd name="connsiteY37" fmla="*/ 2268638 h 3009417"/>
              <a:gd name="connsiteX38" fmla="*/ 11619 w 1713097"/>
              <a:gd name="connsiteY38" fmla="*/ 2303362 h 3009417"/>
              <a:gd name="connsiteX39" fmla="*/ 11619 w 1713097"/>
              <a:gd name="connsiteY39" fmla="*/ 2569579 h 3009417"/>
              <a:gd name="connsiteX40" fmla="*/ 23193 w 1713097"/>
              <a:gd name="connsiteY40" fmla="*/ 2615878 h 3009417"/>
              <a:gd name="connsiteX41" fmla="*/ 46343 w 1713097"/>
              <a:gd name="connsiteY41" fmla="*/ 2639028 h 3009417"/>
              <a:gd name="connsiteX42" fmla="*/ 104216 w 1713097"/>
              <a:gd name="connsiteY42" fmla="*/ 2708476 h 3009417"/>
              <a:gd name="connsiteX43" fmla="*/ 138940 w 1713097"/>
              <a:gd name="connsiteY43" fmla="*/ 2731625 h 3009417"/>
              <a:gd name="connsiteX44" fmla="*/ 231538 w 1713097"/>
              <a:gd name="connsiteY44" fmla="*/ 2824222 h 3009417"/>
              <a:gd name="connsiteX45" fmla="*/ 254687 w 1713097"/>
              <a:gd name="connsiteY45" fmla="*/ 2847372 h 3009417"/>
              <a:gd name="connsiteX46" fmla="*/ 300986 w 1713097"/>
              <a:gd name="connsiteY46" fmla="*/ 2905245 h 3009417"/>
              <a:gd name="connsiteX47" fmla="*/ 370434 w 1713097"/>
              <a:gd name="connsiteY47" fmla="*/ 2951544 h 3009417"/>
              <a:gd name="connsiteX48" fmla="*/ 451457 w 1713097"/>
              <a:gd name="connsiteY48" fmla="*/ 2997843 h 3009417"/>
              <a:gd name="connsiteX49" fmla="*/ 486181 w 1713097"/>
              <a:gd name="connsiteY49" fmla="*/ 3009417 h 3009417"/>
              <a:gd name="connsiteX50" fmla="*/ 520905 w 1713097"/>
              <a:gd name="connsiteY50" fmla="*/ 2963119 h 3009417"/>
              <a:gd name="connsiteX51" fmla="*/ 544054 w 1713097"/>
              <a:gd name="connsiteY51" fmla="*/ 2939969 h 3009417"/>
              <a:gd name="connsiteX52" fmla="*/ 567203 w 1713097"/>
              <a:gd name="connsiteY52" fmla="*/ 2870521 h 3009417"/>
              <a:gd name="connsiteX53" fmla="*/ 578778 w 1713097"/>
              <a:gd name="connsiteY53" fmla="*/ 2835797 h 3009417"/>
              <a:gd name="connsiteX54" fmla="*/ 601928 w 1713097"/>
              <a:gd name="connsiteY54" fmla="*/ 2743200 h 3009417"/>
              <a:gd name="connsiteX55" fmla="*/ 625077 w 1713097"/>
              <a:gd name="connsiteY55" fmla="*/ 2639028 h 3009417"/>
              <a:gd name="connsiteX56" fmla="*/ 648226 w 1713097"/>
              <a:gd name="connsiteY56" fmla="*/ 2615878 h 3009417"/>
              <a:gd name="connsiteX57" fmla="*/ 671376 w 1713097"/>
              <a:gd name="connsiteY57" fmla="*/ 2581154 h 3009417"/>
              <a:gd name="connsiteX58" fmla="*/ 694525 w 1713097"/>
              <a:gd name="connsiteY58" fmla="*/ 2534855 h 3009417"/>
              <a:gd name="connsiteX59" fmla="*/ 740824 w 1713097"/>
              <a:gd name="connsiteY59" fmla="*/ 2430683 h 3009417"/>
              <a:gd name="connsiteX60" fmla="*/ 787122 w 1713097"/>
              <a:gd name="connsiteY60" fmla="*/ 2361235 h 3009417"/>
              <a:gd name="connsiteX61" fmla="*/ 833421 w 1713097"/>
              <a:gd name="connsiteY61" fmla="*/ 2222339 h 3009417"/>
              <a:gd name="connsiteX62" fmla="*/ 844996 w 1713097"/>
              <a:gd name="connsiteY62" fmla="*/ 2187615 h 3009417"/>
              <a:gd name="connsiteX63" fmla="*/ 914444 w 1713097"/>
              <a:gd name="connsiteY63" fmla="*/ 2071868 h 3009417"/>
              <a:gd name="connsiteX64" fmla="*/ 926019 w 1713097"/>
              <a:gd name="connsiteY64" fmla="*/ 2025569 h 3009417"/>
              <a:gd name="connsiteX65" fmla="*/ 960743 w 1713097"/>
              <a:gd name="connsiteY65" fmla="*/ 1990845 h 3009417"/>
              <a:gd name="connsiteX66" fmla="*/ 983892 w 1713097"/>
              <a:gd name="connsiteY66" fmla="*/ 1956121 h 3009417"/>
              <a:gd name="connsiteX67" fmla="*/ 995467 w 1713097"/>
              <a:gd name="connsiteY67" fmla="*/ 1921397 h 3009417"/>
              <a:gd name="connsiteX68" fmla="*/ 1041765 w 1713097"/>
              <a:gd name="connsiteY68" fmla="*/ 1828800 h 3009417"/>
              <a:gd name="connsiteX69" fmla="*/ 1076490 w 1713097"/>
              <a:gd name="connsiteY69" fmla="*/ 1759352 h 3009417"/>
              <a:gd name="connsiteX70" fmla="*/ 1111214 w 1713097"/>
              <a:gd name="connsiteY70" fmla="*/ 1701478 h 3009417"/>
              <a:gd name="connsiteX71" fmla="*/ 1122788 w 1713097"/>
              <a:gd name="connsiteY71" fmla="*/ 1666754 h 3009417"/>
              <a:gd name="connsiteX72" fmla="*/ 1145938 w 1713097"/>
              <a:gd name="connsiteY72" fmla="*/ 1632030 h 3009417"/>
              <a:gd name="connsiteX73" fmla="*/ 1180662 w 1713097"/>
              <a:gd name="connsiteY73" fmla="*/ 1562582 h 3009417"/>
              <a:gd name="connsiteX74" fmla="*/ 1192236 w 1713097"/>
              <a:gd name="connsiteY74" fmla="*/ 1527858 h 3009417"/>
              <a:gd name="connsiteX75" fmla="*/ 1238535 w 1713097"/>
              <a:gd name="connsiteY75" fmla="*/ 1458410 h 3009417"/>
              <a:gd name="connsiteX76" fmla="*/ 1250110 w 1713097"/>
              <a:gd name="connsiteY76" fmla="*/ 1423686 h 3009417"/>
              <a:gd name="connsiteX77" fmla="*/ 1284834 w 1713097"/>
              <a:gd name="connsiteY77" fmla="*/ 1377387 h 3009417"/>
              <a:gd name="connsiteX78" fmla="*/ 1307983 w 1713097"/>
              <a:gd name="connsiteY78" fmla="*/ 1331088 h 3009417"/>
              <a:gd name="connsiteX79" fmla="*/ 1331133 w 1713097"/>
              <a:gd name="connsiteY79" fmla="*/ 1261640 h 3009417"/>
              <a:gd name="connsiteX80" fmla="*/ 1389006 w 1713097"/>
              <a:gd name="connsiteY80" fmla="*/ 1192192 h 3009417"/>
              <a:gd name="connsiteX81" fmla="*/ 1423730 w 1713097"/>
              <a:gd name="connsiteY81" fmla="*/ 1099595 h 3009417"/>
              <a:gd name="connsiteX82" fmla="*/ 1446879 w 1713097"/>
              <a:gd name="connsiteY82" fmla="*/ 1076445 h 3009417"/>
              <a:gd name="connsiteX83" fmla="*/ 1470029 w 1713097"/>
              <a:gd name="connsiteY83" fmla="*/ 1041721 h 3009417"/>
              <a:gd name="connsiteX84" fmla="*/ 1481603 w 1713097"/>
              <a:gd name="connsiteY84" fmla="*/ 1006997 h 3009417"/>
              <a:gd name="connsiteX85" fmla="*/ 1504753 w 1713097"/>
              <a:gd name="connsiteY85" fmla="*/ 972273 h 3009417"/>
              <a:gd name="connsiteX86" fmla="*/ 1551052 w 1713097"/>
              <a:gd name="connsiteY86" fmla="*/ 879676 h 3009417"/>
              <a:gd name="connsiteX87" fmla="*/ 1585776 w 1713097"/>
              <a:gd name="connsiteY87" fmla="*/ 763929 h 3009417"/>
              <a:gd name="connsiteX88" fmla="*/ 1620500 w 1713097"/>
              <a:gd name="connsiteY88" fmla="*/ 659757 h 3009417"/>
              <a:gd name="connsiteX89" fmla="*/ 1643649 w 1713097"/>
              <a:gd name="connsiteY89" fmla="*/ 578734 h 3009417"/>
              <a:gd name="connsiteX90" fmla="*/ 1666798 w 1713097"/>
              <a:gd name="connsiteY90" fmla="*/ 509286 h 3009417"/>
              <a:gd name="connsiteX91" fmla="*/ 1689948 w 1713097"/>
              <a:gd name="connsiteY91" fmla="*/ 405114 h 3009417"/>
              <a:gd name="connsiteX92" fmla="*/ 1701522 w 1713097"/>
              <a:gd name="connsiteY92" fmla="*/ 312516 h 3009417"/>
              <a:gd name="connsiteX93" fmla="*/ 1713097 w 1713097"/>
              <a:gd name="connsiteY93" fmla="*/ 266217 h 3009417"/>
              <a:gd name="connsiteX94" fmla="*/ 1701522 w 1713097"/>
              <a:gd name="connsiteY94" fmla="*/ 104172 h 3009417"/>
              <a:gd name="connsiteX95" fmla="*/ 1678373 w 1713097"/>
              <a:gd name="connsiteY95" fmla="*/ 81022 h 3009417"/>
              <a:gd name="connsiteX96" fmla="*/ 1655224 w 1713097"/>
              <a:gd name="connsiteY96" fmla="*/ 46298 h 3009417"/>
              <a:gd name="connsiteX97" fmla="*/ 1620500 w 1713097"/>
              <a:gd name="connsiteY97" fmla="*/ 34724 h 3009417"/>
              <a:gd name="connsiteX98" fmla="*/ 1574201 w 1713097"/>
              <a:gd name="connsiteY98" fmla="*/ 23149 h 3009417"/>
              <a:gd name="connsiteX99" fmla="*/ 1539477 w 1713097"/>
              <a:gd name="connsiteY99" fmla="*/ 11574 h 3009417"/>
              <a:gd name="connsiteX100" fmla="*/ 1423730 w 1713097"/>
              <a:gd name="connsiteY100" fmla="*/ 0 h 3009417"/>
              <a:gd name="connsiteX101" fmla="*/ 1307983 w 1713097"/>
              <a:gd name="connsiteY101" fmla="*/ 11574 h 3009417"/>
              <a:gd name="connsiteX102" fmla="*/ 1273259 w 1713097"/>
              <a:gd name="connsiteY102" fmla="*/ 23149 h 3009417"/>
              <a:gd name="connsiteX103" fmla="*/ 1203811 w 1713097"/>
              <a:gd name="connsiteY103" fmla="*/ 69448 h 3009417"/>
              <a:gd name="connsiteX104" fmla="*/ 1134363 w 1713097"/>
              <a:gd name="connsiteY104" fmla="*/ 115747 h 3009417"/>
              <a:gd name="connsiteX105" fmla="*/ 1088064 w 1713097"/>
              <a:gd name="connsiteY105" fmla="*/ 127321 h 300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13097" h="3009417">
                <a:moveTo>
                  <a:pt x="1088064" y="127321"/>
                </a:moveTo>
                <a:cubicBezTo>
                  <a:pt x="1064915" y="142754"/>
                  <a:pt x="1010379" y="185976"/>
                  <a:pt x="995467" y="208344"/>
                </a:cubicBezTo>
                <a:cubicBezTo>
                  <a:pt x="988699" y="218496"/>
                  <a:pt x="990660" y="232916"/>
                  <a:pt x="983892" y="243068"/>
                </a:cubicBezTo>
                <a:cubicBezTo>
                  <a:pt x="974812" y="256688"/>
                  <a:pt x="959647" y="265217"/>
                  <a:pt x="949168" y="277792"/>
                </a:cubicBezTo>
                <a:cubicBezTo>
                  <a:pt x="940262" y="288479"/>
                  <a:pt x="935072" y="301954"/>
                  <a:pt x="926019" y="312516"/>
                </a:cubicBezTo>
                <a:cubicBezTo>
                  <a:pt x="911815" y="329087"/>
                  <a:pt x="895153" y="343382"/>
                  <a:pt x="879720" y="358815"/>
                </a:cubicBezTo>
                <a:cubicBezTo>
                  <a:pt x="868145" y="370390"/>
                  <a:pt x="854076" y="379919"/>
                  <a:pt x="844996" y="393539"/>
                </a:cubicBezTo>
                <a:cubicBezTo>
                  <a:pt x="773746" y="500415"/>
                  <a:pt x="864669" y="368948"/>
                  <a:pt x="798697" y="451412"/>
                </a:cubicBezTo>
                <a:cubicBezTo>
                  <a:pt x="790007" y="462275"/>
                  <a:pt x="782450" y="474058"/>
                  <a:pt x="775548" y="486136"/>
                </a:cubicBezTo>
                <a:cubicBezTo>
                  <a:pt x="756784" y="518973"/>
                  <a:pt x="753418" y="538962"/>
                  <a:pt x="729249" y="567159"/>
                </a:cubicBezTo>
                <a:cubicBezTo>
                  <a:pt x="715045" y="583730"/>
                  <a:pt x="682950" y="613458"/>
                  <a:pt x="682950" y="613458"/>
                </a:cubicBezTo>
                <a:cubicBezTo>
                  <a:pt x="679092" y="625033"/>
                  <a:pt x="677653" y="637720"/>
                  <a:pt x="671376" y="648182"/>
                </a:cubicBezTo>
                <a:cubicBezTo>
                  <a:pt x="665761" y="657540"/>
                  <a:pt x="652525" y="661301"/>
                  <a:pt x="648226" y="671331"/>
                </a:cubicBezTo>
                <a:cubicBezTo>
                  <a:pt x="640476" y="689414"/>
                  <a:pt x="641423" y="710119"/>
                  <a:pt x="636652" y="729205"/>
                </a:cubicBezTo>
                <a:cubicBezTo>
                  <a:pt x="624235" y="778874"/>
                  <a:pt x="624008" y="755029"/>
                  <a:pt x="601928" y="810228"/>
                </a:cubicBezTo>
                <a:cubicBezTo>
                  <a:pt x="583107" y="857281"/>
                  <a:pt x="582772" y="885260"/>
                  <a:pt x="555629" y="925974"/>
                </a:cubicBezTo>
                <a:cubicBezTo>
                  <a:pt x="549576" y="935054"/>
                  <a:pt x="540196" y="941407"/>
                  <a:pt x="532479" y="949124"/>
                </a:cubicBezTo>
                <a:cubicBezTo>
                  <a:pt x="515996" y="998574"/>
                  <a:pt x="494811" y="1064987"/>
                  <a:pt x="474606" y="1111169"/>
                </a:cubicBezTo>
                <a:cubicBezTo>
                  <a:pt x="460774" y="1142785"/>
                  <a:pt x="443740" y="1172901"/>
                  <a:pt x="428307" y="1203767"/>
                </a:cubicBezTo>
                <a:cubicBezTo>
                  <a:pt x="420591" y="1219200"/>
                  <a:pt x="410614" y="1233696"/>
                  <a:pt x="405158" y="1250065"/>
                </a:cubicBezTo>
                <a:cubicBezTo>
                  <a:pt x="401300" y="1261640"/>
                  <a:pt x="399039" y="1273877"/>
                  <a:pt x="393583" y="1284790"/>
                </a:cubicBezTo>
                <a:cubicBezTo>
                  <a:pt x="387362" y="1297232"/>
                  <a:pt x="376655" y="1307072"/>
                  <a:pt x="370434" y="1319514"/>
                </a:cubicBezTo>
                <a:cubicBezTo>
                  <a:pt x="364978" y="1330427"/>
                  <a:pt x="363665" y="1343024"/>
                  <a:pt x="358859" y="1354238"/>
                </a:cubicBezTo>
                <a:cubicBezTo>
                  <a:pt x="352062" y="1370097"/>
                  <a:pt x="342118" y="1384516"/>
                  <a:pt x="335710" y="1400536"/>
                </a:cubicBezTo>
                <a:cubicBezTo>
                  <a:pt x="326647" y="1423192"/>
                  <a:pt x="320276" y="1446835"/>
                  <a:pt x="312560" y="1469984"/>
                </a:cubicBezTo>
                <a:cubicBezTo>
                  <a:pt x="308702" y="1481559"/>
                  <a:pt x="307754" y="1494557"/>
                  <a:pt x="300986" y="1504709"/>
                </a:cubicBezTo>
                <a:lnTo>
                  <a:pt x="277836" y="1539433"/>
                </a:lnTo>
                <a:cubicBezTo>
                  <a:pt x="274371" y="1556759"/>
                  <a:pt x="261954" y="1623621"/>
                  <a:pt x="254687" y="1643605"/>
                </a:cubicBezTo>
                <a:cubicBezTo>
                  <a:pt x="244645" y="1671219"/>
                  <a:pt x="230005" y="1697014"/>
                  <a:pt x="219963" y="1724628"/>
                </a:cubicBezTo>
                <a:cubicBezTo>
                  <a:pt x="214527" y="1739578"/>
                  <a:pt x="212959" y="1755689"/>
                  <a:pt x="208388" y="1770926"/>
                </a:cubicBezTo>
                <a:cubicBezTo>
                  <a:pt x="201376" y="1794298"/>
                  <a:pt x="191157" y="1816701"/>
                  <a:pt x="185239" y="1840374"/>
                </a:cubicBezTo>
                <a:cubicBezTo>
                  <a:pt x="167746" y="1910343"/>
                  <a:pt x="178693" y="1871586"/>
                  <a:pt x="150515" y="1956121"/>
                </a:cubicBezTo>
                <a:cubicBezTo>
                  <a:pt x="146657" y="1967696"/>
                  <a:pt x="147567" y="1982218"/>
                  <a:pt x="138940" y="1990845"/>
                </a:cubicBezTo>
                <a:lnTo>
                  <a:pt x="115791" y="2013995"/>
                </a:lnTo>
                <a:cubicBezTo>
                  <a:pt x="107834" y="2053781"/>
                  <a:pt x="103539" y="2080022"/>
                  <a:pt x="92641" y="2118167"/>
                </a:cubicBezTo>
                <a:cubicBezTo>
                  <a:pt x="89289" y="2129898"/>
                  <a:pt x="86523" y="2141978"/>
                  <a:pt x="81067" y="2152891"/>
                </a:cubicBezTo>
                <a:cubicBezTo>
                  <a:pt x="74846" y="2165334"/>
                  <a:pt x="65634" y="2176040"/>
                  <a:pt x="57917" y="2187615"/>
                </a:cubicBezTo>
                <a:cubicBezTo>
                  <a:pt x="30774" y="2269049"/>
                  <a:pt x="66101" y="2168518"/>
                  <a:pt x="23193" y="2268638"/>
                </a:cubicBezTo>
                <a:cubicBezTo>
                  <a:pt x="18387" y="2279852"/>
                  <a:pt x="15477" y="2291787"/>
                  <a:pt x="11619" y="2303362"/>
                </a:cubicBezTo>
                <a:cubicBezTo>
                  <a:pt x="-407" y="2447675"/>
                  <a:pt x="-6995" y="2429975"/>
                  <a:pt x="11619" y="2569579"/>
                </a:cubicBezTo>
                <a:cubicBezTo>
                  <a:pt x="13721" y="2585347"/>
                  <a:pt x="16079" y="2601649"/>
                  <a:pt x="23193" y="2615878"/>
                </a:cubicBezTo>
                <a:cubicBezTo>
                  <a:pt x="28073" y="2625639"/>
                  <a:pt x="39526" y="2630506"/>
                  <a:pt x="46343" y="2639028"/>
                </a:cubicBezTo>
                <a:cubicBezTo>
                  <a:pt x="82762" y="2684552"/>
                  <a:pt x="54725" y="2667233"/>
                  <a:pt x="104216" y="2708476"/>
                </a:cubicBezTo>
                <a:cubicBezTo>
                  <a:pt x="114903" y="2717382"/>
                  <a:pt x="128471" y="2722465"/>
                  <a:pt x="138940" y="2731625"/>
                </a:cubicBezTo>
                <a:cubicBezTo>
                  <a:pt x="138947" y="2731631"/>
                  <a:pt x="219188" y="2811872"/>
                  <a:pt x="231538" y="2824222"/>
                </a:cubicBezTo>
                <a:cubicBezTo>
                  <a:pt x="239254" y="2831939"/>
                  <a:pt x="248634" y="2838292"/>
                  <a:pt x="254687" y="2847372"/>
                </a:cubicBezTo>
                <a:cubicBezTo>
                  <a:pt x="269875" y="2870155"/>
                  <a:pt x="278993" y="2888750"/>
                  <a:pt x="300986" y="2905245"/>
                </a:cubicBezTo>
                <a:cubicBezTo>
                  <a:pt x="323244" y="2921938"/>
                  <a:pt x="347285" y="2936111"/>
                  <a:pt x="370434" y="2951544"/>
                </a:cubicBezTo>
                <a:cubicBezTo>
                  <a:pt x="405303" y="2974790"/>
                  <a:pt x="410344" y="2980223"/>
                  <a:pt x="451457" y="2997843"/>
                </a:cubicBezTo>
                <a:cubicBezTo>
                  <a:pt x="462671" y="3002649"/>
                  <a:pt x="474606" y="3005559"/>
                  <a:pt x="486181" y="3009417"/>
                </a:cubicBezTo>
                <a:cubicBezTo>
                  <a:pt x="497756" y="2993984"/>
                  <a:pt x="508555" y="2977939"/>
                  <a:pt x="520905" y="2963119"/>
                </a:cubicBezTo>
                <a:cubicBezTo>
                  <a:pt x="527891" y="2954736"/>
                  <a:pt x="539174" y="2949730"/>
                  <a:pt x="544054" y="2939969"/>
                </a:cubicBezTo>
                <a:cubicBezTo>
                  <a:pt x="554966" y="2918144"/>
                  <a:pt x="559487" y="2893670"/>
                  <a:pt x="567203" y="2870521"/>
                </a:cubicBezTo>
                <a:cubicBezTo>
                  <a:pt x="571061" y="2858946"/>
                  <a:pt x="575819" y="2847633"/>
                  <a:pt x="578778" y="2835797"/>
                </a:cubicBezTo>
                <a:cubicBezTo>
                  <a:pt x="586495" y="2804931"/>
                  <a:pt x="596698" y="2774583"/>
                  <a:pt x="601928" y="2743200"/>
                </a:cubicBezTo>
                <a:cubicBezTo>
                  <a:pt x="604266" y="2729170"/>
                  <a:pt x="611925" y="2660949"/>
                  <a:pt x="625077" y="2639028"/>
                </a:cubicBezTo>
                <a:cubicBezTo>
                  <a:pt x="630692" y="2629670"/>
                  <a:pt x="641409" y="2624399"/>
                  <a:pt x="648226" y="2615878"/>
                </a:cubicBezTo>
                <a:cubicBezTo>
                  <a:pt x="656916" y="2605015"/>
                  <a:pt x="664474" y="2593232"/>
                  <a:pt x="671376" y="2581154"/>
                </a:cubicBezTo>
                <a:cubicBezTo>
                  <a:pt x="679937" y="2566173"/>
                  <a:pt x="687517" y="2550622"/>
                  <a:pt x="694525" y="2534855"/>
                </a:cubicBezTo>
                <a:cubicBezTo>
                  <a:pt x="714430" y="2490068"/>
                  <a:pt x="716398" y="2471393"/>
                  <a:pt x="740824" y="2430683"/>
                </a:cubicBezTo>
                <a:cubicBezTo>
                  <a:pt x="755138" y="2406826"/>
                  <a:pt x="778324" y="2387629"/>
                  <a:pt x="787122" y="2361235"/>
                </a:cubicBezTo>
                <a:lnTo>
                  <a:pt x="833421" y="2222339"/>
                </a:lnTo>
                <a:cubicBezTo>
                  <a:pt x="837279" y="2210764"/>
                  <a:pt x="836369" y="2196242"/>
                  <a:pt x="844996" y="2187615"/>
                </a:cubicBezTo>
                <a:cubicBezTo>
                  <a:pt x="881756" y="2150853"/>
                  <a:pt x="897385" y="2140104"/>
                  <a:pt x="914444" y="2071868"/>
                </a:cubicBezTo>
                <a:cubicBezTo>
                  <a:pt x="918302" y="2056435"/>
                  <a:pt x="918126" y="2039381"/>
                  <a:pt x="926019" y="2025569"/>
                </a:cubicBezTo>
                <a:cubicBezTo>
                  <a:pt x="934140" y="2011357"/>
                  <a:pt x="950264" y="2003420"/>
                  <a:pt x="960743" y="1990845"/>
                </a:cubicBezTo>
                <a:cubicBezTo>
                  <a:pt x="969649" y="1980158"/>
                  <a:pt x="977671" y="1968563"/>
                  <a:pt x="983892" y="1956121"/>
                </a:cubicBezTo>
                <a:cubicBezTo>
                  <a:pt x="989348" y="1945208"/>
                  <a:pt x="990418" y="1932504"/>
                  <a:pt x="995467" y="1921397"/>
                </a:cubicBezTo>
                <a:cubicBezTo>
                  <a:pt x="1009747" y="1889981"/>
                  <a:pt x="1030852" y="1861538"/>
                  <a:pt x="1041765" y="1828800"/>
                </a:cubicBezTo>
                <a:cubicBezTo>
                  <a:pt x="1057739" y="1780879"/>
                  <a:pt x="1046572" y="1804228"/>
                  <a:pt x="1076490" y="1759352"/>
                </a:cubicBezTo>
                <a:cubicBezTo>
                  <a:pt x="1109277" y="1660986"/>
                  <a:pt x="1063550" y="1780920"/>
                  <a:pt x="1111214" y="1701478"/>
                </a:cubicBezTo>
                <a:cubicBezTo>
                  <a:pt x="1117491" y="1691016"/>
                  <a:pt x="1117332" y="1677667"/>
                  <a:pt x="1122788" y="1666754"/>
                </a:cubicBezTo>
                <a:cubicBezTo>
                  <a:pt x="1129009" y="1654311"/>
                  <a:pt x="1138221" y="1643605"/>
                  <a:pt x="1145938" y="1632030"/>
                </a:cubicBezTo>
                <a:cubicBezTo>
                  <a:pt x="1174485" y="1517836"/>
                  <a:pt x="1136436" y="1636292"/>
                  <a:pt x="1180662" y="1562582"/>
                </a:cubicBezTo>
                <a:cubicBezTo>
                  <a:pt x="1186939" y="1552120"/>
                  <a:pt x="1186311" y="1538523"/>
                  <a:pt x="1192236" y="1527858"/>
                </a:cubicBezTo>
                <a:cubicBezTo>
                  <a:pt x="1205748" y="1503537"/>
                  <a:pt x="1229737" y="1484804"/>
                  <a:pt x="1238535" y="1458410"/>
                </a:cubicBezTo>
                <a:cubicBezTo>
                  <a:pt x="1242393" y="1446835"/>
                  <a:pt x="1244057" y="1434279"/>
                  <a:pt x="1250110" y="1423686"/>
                </a:cubicBezTo>
                <a:cubicBezTo>
                  <a:pt x="1259681" y="1406937"/>
                  <a:pt x="1274610" y="1393746"/>
                  <a:pt x="1284834" y="1377387"/>
                </a:cubicBezTo>
                <a:cubicBezTo>
                  <a:pt x="1293979" y="1362755"/>
                  <a:pt x="1301575" y="1347108"/>
                  <a:pt x="1307983" y="1331088"/>
                </a:cubicBezTo>
                <a:cubicBezTo>
                  <a:pt x="1317046" y="1308432"/>
                  <a:pt x="1317598" y="1281943"/>
                  <a:pt x="1331133" y="1261640"/>
                </a:cubicBezTo>
                <a:cubicBezTo>
                  <a:pt x="1363362" y="1213296"/>
                  <a:pt x="1344445" y="1236753"/>
                  <a:pt x="1389006" y="1192192"/>
                </a:cubicBezTo>
                <a:cubicBezTo>
                  <a:pt x="1399185" y="1151475"/>
                  <a:pt x="1399519" y="1135911"/>
                  <a:pt x="1423730" y="1099595"/>
                </a:cubicBezTo>
                <a:cubicBezTo>
                  <a:pt x="1429783" y="1090515"/>
                  <a:pt x="1440062" y="1084966"/>
                  <a:pt x="1446879" y="1076445"/>
                </a:cubicBezTo>
                <a:cubicBezTo>
                  <a:pt x="1455569" y="1065582"/>
                  <a:pt x="1462312" y="1053296"/>
                  <a:pt x="1470029" y="1041721"/>
                </a:cubicBezTo>
                <a:cubicBezTo>
                  <a:pt x="1473887" y="1030146"/>
                  <a:pt x="1476147" y="1017910"/>
                  <a:pt x="1481603" y="1006997"/>
                </a:cubicBezTo>
                <a:cubicBezTo>
                  <a:pt x="1487824" y="994554"/>
                  <a:pt x="1499103" y="984985"/>
                  <a:pt x="1504753" y="972273"/>
                </a:cubicBezTo>
                <a:cubicBezTo>
                  <a:pt x="1547314" y="876512"/>
                  <a:pt x="1503509" y="927217"/>
                  <a:pt x="1551052" y="879676"/>
                </a:cubicBezTo>
                <a:cubicBezTo>
                  <a:pt x="1600396" y="756314"/>
                  <a:pt x="1552242" y="886888"/>
                  <a:pt x="1585776" y="763929"/>
                </a:cubicBezTo>
                <a:cubicBezTo>
                  <a:pt x="1620551" y="636422"/>
                  <a:pt x="1597325" y="740873"/>
                  <a:pt x="1620500" y="659757"/>
                </a:cubicBezTo>
                <a:cubicBezTo>
                  <a:pt x="1628216" y="632749"/>
                  <a:pt x="1635389" y="605580"/>
                  <a:pt x="1643649" y="578734"/>
                </a:cubicBezTo>
                <a:cubicBezTo>
                  <a:pt x="1650825" y="555412"/>
                  <a:pt x="1660880" y="532959"/>
                  <a:pt x="1666798" y="509286"/>
                </a:cubicBezTo>
                <a:cubicBezTo>
                  <a:pt x="1707536" y="346334"/>
                  <a:pt x="1656833" y="504456"/>
                  <a:pt x="1689948" y="405114"/>
                </a:cubicBezTo>
                <a:cubicBezTo>
                  <a:pt x="1693806" y="374248"/>
                  <a:pt x="1696408" y="343199"/>
                  <a:pt x="1701522" y="312516"/>
                </a:cubicBezTo>
                <a:cubicBezTo>
                  <a:pt x="1704137" y="296824"/>
                  <a:pt x="1713097" y="282125"/>
                  <a:pt x="1713097" y="266217"/>
                </a:cubicBezTo>
                <a:cubicBezTo>
                  <a:pt x="1713097" y="212064"/>
                  <a:pt x="1711502" y="157397"/>
                  <a:pt x="1701522" y="104172"/>
                </a:cubicBezTo>
                <a:cubicBezTo>
                  <a:pt x="1699511" y="93446"/>
                  <a:pt x="1685190" y="89544"/>
                  <a:pt x="1678373" y="81022"/>
                </a:cubicBezTo>
                <a:cubicBezTo>
                  <a:pt x="1669683" y="70159"/>
                  <a:pt x="1666087" y="54988"/>
                  <a:pt x="1655224" y="46298"/>
                </a:cubicBezTo>
                <a:cubicBezTo>
                  <a:pt x="1645697" y="38676"/>
                  <a:pt x="1632231" y="38076"/>
                  <a:pt x="1620500" y="34724"/>
                </a:cubicBezTo>
                <a:cubicBezTo>
                  <a:pt x="1605204" y="30354"/>
                  <a:pt x="1589497" y="27519"/>
                  <a:pt x="1574201" y="23149"/>
                </a:cubicBezTo>
                <a:cubicBezTo>
                  <a:pt x="1562470" y="19797"/>
                  <a:pt x="1551536" y="13429"/>
                  <a:pt x="1539477" y="11574"/>
                </a:cubicBezTo>
                <a:cubicBezTo>
                  <a:pt x="1501153" y="5678"/>
                  <a:pt x="1462312" y="3858"/>
                  <a:pt x="1423730" y="0"/>
                </a:cubicBezTo>
                <a:cubicBezTo>
                  <a:pt x="1385148" y="3858"/>
                  <a:pt x="1346307" y="5678"/>
                  <a:pt x="1307983" y="11574"/>
                </a:cubicBezTo>
                <a:cubicBezTo>
                  <a:pt x="1295924" y="13429"/>
                  <a:pt x="1283411" y="16381"/>
                  <a:pt x="1273259" y="23149"/>
                </a:cubicBezTo>
                <a:cubicBezTo>
                  <a:pt x="1186556" y="80951"/>
                  <a:pt x="1286376" y="41925"/>
                  <a:pt x="1203811" y="69448"/>
                </a:cubicBezTo>
                <a:cubicBezTo>
                  <a:pt x="1137987" y="135272"/>
                  <a:pt x="1201366" y="82245"/>
                  <a:pt x="1134363" y="115747"/>
                </a:cubicBezTo>
                <a:cubicBezTo>
                  <a:pt x="1083785" y="141036"/>
                  <a:pt x="1111213" y="111888"/>
                  <a:pt x="1088064" y="127321"/>
                </a:cubicBezTo>
                <a:close/>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43332" y="2916820"/>
            <a:ext cx="995422" cy="3136739"/>
          </a:xfrm>
          <a:custGeom>
            <a:avLst/>
            <a:gdLst>
              <a:gd name="connsiteX0" fmla="*/ 694481 w 995422"/>
              <a:gd name="connsiteY0" fmla="*/ 2858947 h 3136739"/>
              <a:gd name="connsiteX1" fmla="*/ 706055 w 995422"/>
              <a:gd name="connsiteY1" fmla="*/ 2801074 h 3136739"/>
              <a:gd name="connsiteX2" fmla="*/ 717630 w 995422"/>
              <a:gd name="connsiteY2" fmla="*/ 2766350 h 3136739"/>
              <a:gd name="connsiteX3" fmla="*/ 729205 w 995422"/>
              <a:gd name="connsiteY3" fmla="*/ 2696902 h 3136739"/>
              <a:gd name="connsiteX4" fmla="*/ 752354 w 995422"/>
              <a:gd name="connsiteY4" fmla="*/ 2662177 h 3136739"/>
              <a:gd name="connsiteX5" fmla="*/ 798653 w 995422"/>
              <a:gd name="connsiteY5" fmla="*/ 2558005 h 3136739"/>
              <a:gd name="connsiteX6" fmla="*/ 810227 w 995422"/>
              <a:gd name="connsiteY6" fmla="*/ 2511707 h 3136739"/>
              <a:gd name="connsiteX7" fmla="*/ 833377 w 995422"/>
              <a:gd name="connsiteY7" fmla="*/ 2476983 h 3136739"/>
              <a:gd name="connsiteX8" fmla="*/ 856526 w 995422"/>
              <a:gd name="connsiteY8" fmla="*/ 2407534 h 3136739"/>
              <a:gd name="connsiteX9" fmla="*/ 868101 w 995422"/>
              <a:gd name="connsiteY9" fmla="*/ 2372810 h 3136739"/>
              <a:gd name="connsiteX10" fmla="*/ 879676 w 995422"/>
              <a:gd name="connsiteY10" fmla="*/ 2303362 h 3136739"/>
              <a:gd name="connsiteX11" fmla="*/ 891250 w 995422"/>
              <a:gd name="connsiteY11" fmla="*/ 2268638 h 3136739"/>
              <a:gd name="connsiteX12" fmla="*/ 914400 w 995422"/>
              <a:gd name="connsiteY12" fmla="*/ 2187615 h 3136739"/>
              <a:gd name="connsiteX13" fmla="*/ 925974 w 995422"/>
              <a:gd name="connsiteY13" fmla="*/ 2106593 h 3136739"/>
              <a:gd name="connsiteX14" fmla="*/ 937549 w 995422"/>
              <a:gd name="connsiteY14" fmla="*/ 2048719 h 3136739"/>
              <a:gd name="connsiteX15" fmla="*/ 960698 w 995422"/>
              <a:gd name="connsiteY15" fmla="*/ 1817226 h 3136739"/>
              <a:gd name="connsiteX16" fmla="*/ 972273 w 995422"/>
              <a:gd name="connsiteY16" fmla="*/ 1585732 h 3136739"/>
              <a:gd name="connsiteX17" fmla="*/ 983848 w 995422"/>
              <a:gd name="connsiteY17" fmla="*/ 1504709 h 3136739"/>
              <a:gd name="connsiteX18" fmla="*/ 995422 w 995422"/>
              <a:gd name="connsiteY18" fmla="*/ 1215342 h 3136739"/>
              <a:gd name="connsiteX19" fmla="*/ 983848 w 995422"/>
              <a:gd name="connsiteY19" fmla="*/ 763929 h 3136739"/>
              <a:gd name="connsiteX20" fmla="*/ 972273 w 995422"/>
              <a:gd name="connsiteY20" fmla="*/ 706056 h 3136739"/>
              <a:gd name="connsiteX21" fmla="*/ 937549 w 995422"/>
              <a:gd name="connsiteY21" fmla="*/ 486137 h 3136739"/>
              <a:gd name="connsiteX22" fmla="*/ 902825 w 995422"/>
              <a:gd name="connsiteY22" fmla="*/ 335666 h 3136739"/>
              <a:gd name="connsiteX23" fmla="*/ 891250 w 995422"/>
              <a:gd name="connsiteY23" fmla="*/ 289367 h 3136739"/>
              <a:gd name="connsiteX24" fmla="*/ 868101 w 995422"/>
              <a:gd name="connsiteY24" fmla="*/ 254643 h 3136739"/>
              <a:gd name="connsiteX25" fmla="*/ 844952 w 995422"/>
              <a:gd name="connsiteY25" fmla="*/ 185195 h 3136739"/>
              <a:gd name="connsiteX26" fmla="*/ 775503 w 995422"/>
              <a:gd name="connsiteY26" fmla="*/ 92598 h 3136739"/>
              <a:gd name="connsiteX27" fmla="*/ 682906 w 995422"/>
              <a:gd name="connsiteY27" fmla="*/ 23150 h 3136739"/>
              <a:gd name="connsiteX28" fmla="*/ 648182 w 995422"/>
              <a:gd name="connsiteY28" fmla="*/ 11575 h 3136739"/>
              <a:gd name="connsiteX29" fmla="*/ 613458 w 995422"/>
              <a:gd name="connsiteY29" fmla="*/ 0 h 3136739"/>
              <a:gd name="connsiteX30" fmla="*/ 486136 w 995422"/>
              <a:gd name="connsiteY30" fmla="*/ 11575 h 3136739"/>
              <a:gd name="connsiteX31" fmla="*/ 405114 w 995422"/>
              <a:gd name="connsiteY31" fmla="*/ 34724 h 3136739"/>
              <a:gd name="connsiteX32" fmla="*/ 370390 w 995422"/>
              <a:gd name="connsiteY32" fmla="*/ 57874 h 3136739"/>
              <a:gd name="connsiteX33" fmla="*/ 335665 w 995422"/>
              <a:gd name="connsiteY33" fmla="*/ 69448 h 3136739"/>
              <a:gd name="connsiteX34" fmla="*/ 312516 w 995422"/>
              <a:gd name="connsiteY34" fmla="*/ 92598 h 3136739"/>
              <a:gd name="connsiteX35" fmla="*/ 277792 w 995422"/>
              <a:gd name="connsiteY35" fmla="*/ 115747 h 3136739"/>
              <a:gd name="connsiteX36" fmla="*/ 243068 w 995422"/>
              <a:gd name="connsiteY36" fmla="*/ 162046 h 3136739"/>
              <a:gd name="connsiteX37" fmla="*/ 208344 w 995422"/>
              <a:gd name="connsiteY37" fmla="*/ 173621 h 3136739"/>
              <a:gd name="connsiteX38" fmla="*/ 185195 w 995422"/>
              <a:gd name="connsiteY38" fmla="*/ 208345 h 3136739"/>
              <a:gd name="connsiteX39" fmla="*/ 162045 w 995422"/>
              <a:gd name="connsiteY39" fmla="*/ 231494 h 3136739"/>
              <a:gd name="connsiteX40" fmla="*/ 115746 w 995422"/>
              <a:gd name="connsiteY40" fmla="*/ 300942 h 3136739"/>
              <a:gd name="connsiteX41" fmla="*/ 92597 w 995422"/>
              <a:gd name="connsiteY41" fmla="*/ 335666 h 3136739"/>
              <a:gd name="connsiteX42" fmla="*/ 69448 w 995422"/>
              <a:gd name="connsiteY42" fmla="*/ 405114 h 3136739"/>
              <a:gd name="connsiteX43" fmla="*/ 46298 w 995422"/>
              <a:gd name="connsiteY43" fmla="*/ 509286 h 3136739"/>
              <a:gd name="connsiteX44" fmla="*/ 34724 w 995422"/>
              <a:gd name="connsiteY44" fmla="*/ 717631 h 3136739"/>
              <a:gd name="connsiteX45" fmla="*/ 23149 w 995422"/>
              <a:gd name="connsiteY45" fmla="*/ 821803 h 3136739"/>
              <a:gd name="connsiteX46" fmla="*/ 0 w 995422"/>
              <a:gd name="connsiteY46" fmla="*/ 1203767 h 3136739"/>
              <a:gd name="connsiteX47" fmla="*/ 11574 w 995422"/>
              <a:gd name="connsiteY47" fmla="*/ 1493134 h 3136739"/>
              <a:gd name="connsiteX48" fmla="*/ 34724 w 995422"/>
              <a:gd name="connsiteY48" fmla="*/ 1805651 h 3136739"/>
              <a:gd name="connsiteX49" fmla="*/ 34724 w 995422"/>
              <a:gd name="connsiteY49" fmla="*/ 2685327 h 3136739"/>
              <a:gd name="connsiteX50" fmla="*/ 23149 w 995422"/>
              <a:gd name="connsiteY50" fmla="*/ 2720051 h 3136739"/>
              <a:gd name="connsiteX51" fmla="*/ 46298 w 995422"/>
              <a:gd name="connsiteY51" fmla="*/ 2847372 h 3136739"/>
              <a:gd name="connsiteX52" fmla="*/ 69448 w 995422"/>
              <a:gd name="connsiteY52" fmla="*/ 2882096 h 3136739"/>
              <a:gd name="connsiteX53" fmla="*/ 92597 w 995422"/>
              <a:gd name="connsiteY53" fmla="*/ 2905246 h 3136739"/>
              <a:gd name="connsiteX54" fmla="*/ 104172 w 995422"/>
              <a:gd name="connsiteY54" fmla="*/ 2939970 h 3136739"/>
              <a:gd name="connsiteX55" fmla="*/ 173620 w 995422"/>
              <a:gd name="connsiteY55" fmla="*/ 2986269 h 3136739"/>
              <a:gd name="connsiteX56" fmla="*/ 219919 w 995422"/>
              <a:gd name="connsiteY56" fmla="*/ 3044142 h 3136739"/>
              <a:gd name="connsiteX57" fmla="*/ 289367 w 995422"/>
              <a:gd name="connsiteY57" fmla="*/ 3067291 h 3136739"/>
              <a:gd name="connsiteX58" fmla="*/ 393539 w 995422"/>
              <a:gd name="connsiteY58" fmla="*/ 3113590 h 3136739"/>
              <a:gd name="connsiteX59" fmla="*/ 428263 w 995422"/>
              <a:gd name="connsiteY59" fmla="*/ 3125165 h 3136739"/>
              <a:gd name="connsiteX60" fmla="*/ 462987 w 995422"/>
              <a:gd name="connsiteY60" fmla="*/ 3136739 h 3136739"/>
              <a:gd name="connsiteX61" fmla="*/ 578734 w 995422"/>
              <a:gd name="connsiteY61" fmla="*/ 3125165 h 3136739"/>
              <a:gd name="connsiteX62" fmla="*/ 601883 w 995422"/>
              <a:gd name="connsiteY62" fmla="*/ 3090441 h 3136739"/>
              <a:gd name="connsiteX63" fmla="*/ 625033 w 995422"/>
              <a:gd name="connsiteY63" fmla="*/ 3067291 h 3136739"/>
              <a:gd name="connsiteX64" fmla="*/ 648182 w 995422"/>
              <a:gd name="connsiteY64" fmla="*/ 3020993 h 3136739"/>
              <a:gd name="connsiteX65" fmla="*/ 694481 w 995422"/>
              <a:gd name="connsiteY65" fmla="*/ 2916821 h 3136739"/>
              <a:gd name="connsiteX66" fmla="*/ 694481 w 995422"/>
              <a:gd name="connsiteY66" fmla="*/ 2858947 h 313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995422" h="3136739">
                <a:moveTo>
                  <a:pt x="694481" y="2858947"/>
                </a:moveTo>
                <a:cubicBezTo>
                  <a:pt x="698339" y="2839656"/>
                  <a:pt x="701284" y="2820160"/>
                  <a:pt x="706055" y="2801074"/>
                </a:cubicBezTo>
                <a:cubicBezTo>
                  <a:pt x="709014" y="2789237"/>
                  <a:pt x="714983" y="2778260"/>
                  <a:pt x="717630" y="2766350"/>
                </a:cubicBezTo>
                <a:cubicBezTo>
                  <a:pt x="722721" y="2743440"/>
                  <a:pt x="721784" y="2719166"/>
                  <a:pt x="729205" y="2696902"/>
                </a:cubicBezTo>
                <a:cubicBezTo>
                  <a:pt x="733604" y="2683705"/>
                  <a:pt x="746704" y="2674889"/>
                  <a:pt x="752354" y="2662177"/>
                </a:cubicBezTo>
                <a:cubicBezTo>
                  <a:pt x="807446" y="2538217"/>
                  <a:pt x="746265" y="2636585"/>
                  <a:pt x="798653" y="2558005"/>
                </a:cubicBezTo>
                <a:cubicBezTo>
                  <a:pt x="802511" y="2542572"/>
                  <a:pt x="803961" y="2526328"/>
                  <a:pt x="810227" y="2511707"/>
                </a:cubicBezTo>
                <a:cubicBezTo>
                  <a:pt x="815707" y="2498921"/>
                  <a:pt x="827727" y="2489695"/>
                  <a:pt x="833377" y="2476983"/>
                </a:cubicBezTo>
                <a:cubicBezTo>
                  <a:pt x="843287" y="2454684"/>
                  <a:pt x="848810" y="2430684"/>
                  <a:pt x="856526" y="2407534"/>
                </a:cubicBezTo>
                <a:cubicBezTo>
                  <a:pt x="860384" y="2395959"/>
                  <a:pt x="866095" y="2384845"/>
                  <a:pt x="868101" y="2372810"/>
                </a:cubicBezTo>
                <a:cubicBezTo>
                  <a:pt x="871959" y="2349661"/>
                  <a:pt x="874585" y="2326272"/>
                  <a:pt x="879676" y="2303362"/>
                </a:cubicBezTo>
                <a:cubicBezTo>
                  <a:pt x="882323" y="2291452"/>
                  <a:pt x="887898" y="2280369"/>
                  <a:pt x="891250" y="2268638"/>
                </a:cubicBezTo>
                <a:cubicBezTo>
                  <a:pt x="920310" y="2166928"/>
                  <a:pt x="886654" y="2270851"/>
                  <a:pt x="914400" y="2187615"/>
                </a:cubicBezTo>
                <a:cubicBezTo>
                  <a:pt x="918258" y="2160608"/>
                  <a:pt x="921489" y="2133503"/>
                  <a:pt x="925974" y="2106593"/>
                </a:cubicBezTo>
                <a:cubicBezTo>
                  <a:pt x="929208" y="2087187"/>
                  <a:pt x="935376" y="2068272"/>
                  <a:pt x="937549" y="2048719"/>
                </a:cubicBezTo>
                <a:cubicBezTo>
                  <a:pt x="978558" y="1679646"/>
                  <a:pt x="927182" y="2051848"/>
                  <a:pt x="960698" y="1817226"/>
                </a:cubicBezTo>
                <a:cubicBezTo>
                  <a:pt x="964556" y="1740061"/>
                  <a:pt x="966565" y="1662782"/>
                  <a:pt x="972273" y="1585732"/>
                </a:cubicBezTo>
                <a:cubicBezTo>
                  <a:pt x="974288" y="1558525"/>
                  <a:pt x="982146" y="1531938"/>
                  <a:pt x="983848" y="1504709"/>
                </a:cubicBezTo>
                <a:cubicBezTo>
                  <a:pt x="989869" y="1408364"/>
                  <a:pt x="991564" y="1311798"/>
                  <a:pt x="995422" y="1215342"/>
                </a:cubicBezTo>
                <a:cubicBezTo>
                  <a:pt x="991564" y="1064871"/>
                  <a:pt x="990683" y="914294"/>
                  <a:pt x="983848" y="763929"/>
                </a:cubicBezTo>
                <a:cubicBezTo>
                  <a:pt x="982955" y="744276"/>
                  <a:pt x="975055" y="725531"/>
                  <a:pt x="972273" y="706056"/>
                </a:cubicBezTo>
                <a:cubicBezTo>
                  <a:pt x="940432" y="483178"/>
                  <a:pt x="985479" y="725788"/>
                  <a:pt x="937549" y="486137"/>
                </a:cubicBezTo>
                <a:cubicBezTo>
                  <a:pt x="919738" y="397083"/>
                  <a:pt x="930739" y="447322"/>
                  <a:pt x="902825" y="335666"/>
                </a:cubicBezTo>
                <a:cubicBezTo>
                  <a:pt x="898967" y="320233"/>
                  <a:pt x="900074" y="302603"/>
                  <a:pt x="891250" y="289367"/>
                </a:cubicBezTo>
                <a:cubicBezTo>
                  <a:pt x="883534" y="277792"/>
                  <a:pt x="873751" y="267355"/>
                  <a:pt x="868101" y="254643"/>
                </a:cubicBezTo>
                <a:cubicBezTo>
                  <a:pt x="858191" y="232345"/>
                  <a:pt x="858488" y="205498"/>
                  <a:pt x="844952" y="185195"/>
                </a:cubicBezTo>
                <a:cubicBezTo>
                  <a:pt x="792600" y="106667"/>
                  <a:pt x="818327" y="135420"/>
                  <a:pt x="775503" y="92598"/>
                </a:cubicBezTo>
                <a:cubicBezTo>
                  <a:pt x="741441" y="24473"/>
                  <a:pt x="768723" y="51756"/>
                  <a:pt x="682906" y="23150"/>
                </a:cubicBezTo>
                <a:lnTo>
                  <a:pt x="648182" y="11575"/>
                </a:lnTo>
                <a:lnTo>
                  <a:pt x="613458" y="0"/>
                </a:lnTo>
                <a:cubicBezTo>
                  <a:pt x="571017" y="3858"/>
                  <a:pt x="528378" y="5943"/>
                  <a:pt x="486136" y="11575"/>
                </a:cubicBezTo>
                <a:cubicBezTo>
                  <a:pt x="461919" y="14804"/>
                  <a:pt x="428916" y="26791"/>
                  <a:pt x="405114" y="34724"/>
                </a:cubicBezTo>
                <a:cubicBezTo>
                  <a:pt x="393539" y="42441"/>
                  <a:pt x="382833" y="51653"/>
                  <a:pt x="370390" y="57874"/>
                </a:cubicBezTo>
                <a:cubicBezTo>
                  <a:pt x="359477" y="63330"/>
                  <a:pt x="346127" y="63171"/>
                  <a:pt x="335665" y="69448"/>
                </a:cubicBezTo>
                <a:cubicBezTo>
                  <a:pt x="326307" y="75063"/>
                  <a:pt x="321037" y="85781"/>
                  <a:pt x="312516" y="92598"/>
                </a:cubicBezTo>
                <a:cubicBezTo>
                  <a:pt x="301653" y="101288"/>
                  <a:pt x="289367" y="108031"/>
                  <a:pt x="277792" y="115747"/>
                </a:cubicBezTo>
                <a:cubicBezTo>
                  <a:pt x="266217" y="131180"/>
                  <a:pt x="257888" y="149696"/>
                  <a:pt x="243068" y="162046"/>
                </a:cubicBezTo>
                <a:cubicBezTo>
                  <a:pt x="233695" y="169857"/>
                  <a:pt x="217871" y="165999"/>
                  <a:pt x="208344" y="173621"/>
                </a:cubicBezTo>
                <a:cubicBezTo>
                  <a:pt x="197481" y="182311"/>
                  <a:pt x="193885" y="197482"/>
                  <a:pt x="185195" y="208345"/>
                </a:cubicBezTo>
                <a:cubicBezTo>
                  <a:pt x="178378" y="216866"/>
                  <a:pt x="168593" y="222764"/>
                  <a:pt x="162045" y="231494"/>
                </a:cubicBezTo>
                <a:cubicBezTo>
                  <a:pt x="145352" y="253752"/>
                  <a:pt x="131179" y="277793"/>
                  <a:pt x="115746" y="300942"/>
                </a:cubicBezTo>
                <a:cubicBezTo>
                  <a:pt x="108030" y="312517"/>
                  <a:pt x="96996" y="322469"/>
                  <a:pt x="92597" y="335666"/>
                </a:cubicBezTo>
                <a:cubicBezTo>
                  <a:pt x="84881" y="358815"/>
                  <a:pt x="73460" y="381045"/>
                  <a:pt x="69448" y="405114"/>
                </a:cubicBezTo>
                <a:cubicBezTo>
                  <a:pt x="55867" y="486597"/>
                  <a:pt x="65295" y="452298"/>
                  <a:pt x="46298" y="509286"/>
                </a:cubicBezTo>
                <a:cubicBezTo>
                  <a:pt x="42440" y="578734"/>
                  <a:pt x="39862" y="648266"/>
                  <a:pt x="34724" y="717631"/>
                </a:cubicBezTo>
                <a:cubicBezTo>
                  <a:pt x="32143" y="752473"/>
                  <a:pt x="25398" y="786938"/>
                  <a:pt x="23149" y="821803"/>
                </a:cubicBezTo>
                <a:cubicBezTo>
                  <a:pt x="-9880" y="1333734"/>
                  <a:pt x="29056" y="884137"/>
                  <a:pt x="0" y="1203767"/>
                </a:cubicBezTo>
                <a:cubicBezTo>
                  <a:pt x="3858" y="1300223"/>
                  <a:pt x="6014" y="1396761"/>
                  <a:pt x="11574" y="1493134"/>
                </a:cubicBezTo>
                <a:cubicBezTo>
                  <a:pt x="17590" y="1597418"/>
                  <a:pt x="34724" y="1805651"/>
                  <a:pt x="34724" y="1805651"/>
                </a:cubicBezTo>
                <a:cubicBezTo>
                  <a:pt x="44565" y="2209152"/>
                  <a:pt x="55109" y="2298014"/>
                  <a:pt x="34724" y="2685327"/>
                </a:cubicBezTo>
                <a:cubicBezTo>
                  <a:pt x="34083" y="2697511"/>
                  <a:pt x="27007" y="2708476"/>
                  <a:pt x="23149" y="2720051"/>
                </a:cubicBezTo>
                <a:cubicBezTo>
                  <a:pt x="27138" y="2751961"/>
                  <a:pt x="28457" y="2811690"/>
                  <a:pt x="46298" y="2847372"/>
                </a:cubicBezTo>
                <a:cubicBezTo>
                  <a:pt x="52519" y="2859815"/>
                  <a:pt x="60758" y="2871233"/>
                  <a:pt x="69448" y="2882096"/>
                </a:cubicBezTo>
                <a:cubicBezTo>
                  <a:pt x="76265" y="2890617"/>
                  <a:pt x="84881" y="2897529"/>
                  <a:pt x="92597" y="2905246"/>
                </a:cubicBezTo>
                <a:cubicBezTo>
                  <a:pt x="96455" y="2916821"/>
                  <a:pt x="95545" y="2931343"/>
                  <a:pt x="104172" y="2939970"/>
                </a:cubicBezTo>
                <a:cubicBezTo>
                  <a:pt x="123845" y="2959643"/>
                  <a:pt x="173620" y="2986269"/>
                  <a:pt x="173620" y="2986269"/>
                </a:cubicBezTo>
                <a:cubicBezTo>
                  <a:pt x="181800" y="2998538"/>
                  <a:pt x="203424" y="3035895"/>
                  <a:pt x="219919" y="3044142"/>
                </a:cubicBezTo>
                <a:cubicBezTo>
                  <a:pt x="241744" y="3055054"/>
                  <a:pt x="289367" y="3067291"/>
                  <a:pt x="289367" y="3067291"/>
                </a:cubicBezTo>
                <a:cubicBezTo>
                  <a:pt x="344395" y="3103977"/>
                  <a:pt x="310893" y="3086041"/>
                  <a:pt x="393539" y="3113590"/>
                </a:cubicBezTo>
                <a:lnTo>
                  <a:pt x="428263" y="3125165"/>
                </a:lnTo>
                <a:lnTo>
                  <a:pt x="462987" y="3136739"/>
                </a:lnTo>
                <a:cubicBezTo>
                  <a:pt x="501569" y="3132881"/>
                  <a:pt x="541949" y="3137426"/>
                  <a:pt x="578734" y="3125165"/>
                </a:cubicBezTo>
                <a:cubicBezTo>
                  <a:pt x="591931" y="3120766"/>
                  <a:pt x="593193" y="3101304"/>
                  <a:pt x="601883" y="3090441"/>
                </a:cubicBezTo>
                <a:cubicBezTo>
                  <a:pt x="608700" y="3081919"/>
                  <a:pt x="618980" y="3076371"/>
                  <a:pt x="625033" y="3067291"/>
                </a:cubicBezTo>
                <a:cubicBezTo>
                  <a:pt x="634604" y="3052935"/>
                  <a:pt x="639622" y="3035974"/>
                  <a:pt x="648182" y="3020993"/>
                </a:cubicBezTo>
                <a:cubicBezTo>
                  <a:pt x="669161" y="2984279"/>
                  <a:pt x="694481" y="2967341"/>
                  <a:pt x="694481" y="2916821"/>
                </a:cubicBezTo>
                <a:lnTo>
                  <a:pt x="694481" y="2858947"/>
                </a:lnTo>
                <a:close/>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998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6" y="1440597"/>
            <a:ext cx="8943975" cy="538162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2133600" y="2667000"/>
            <a:ext cx="26289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mucosa</a:t>
            </a:r>
          </a:p>
        </p:txBody>
      </p:sp>
      <p:sp>
        <p:nvSpPr>
          <p:cNvPr id="3" name="Right Brace 2"/>
          <p:cNvSpPr/>
          <p:nvPr/>
        </p:nvSpPr>
        <p:spPr>
          <a:xfrm rot="20146469">
            <a:off x="6043690" y="3353902"/>
            <a:ext cx="457200" cy="689239"/>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3855608">
            <a:off x="6592750" y="5278360"/>
            <a:ext cx="386923" cy="923702"/>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2427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hc-webdata\com\LabManuals\MA\VLM\Lab24\SL53a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926" y="1440597"/>
            <a:ext cx="7180355" cy="53852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4267200" y="2609452"/>
            <a:ext cx="3581400" cy="424731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Muscularis</a:t>
            </a:r>
            <a:r>
              <a:rPr lang="en-US" sz="5400" b="1" dirty="0">
                <a:ln w="11430"/>
                <a:effectLst>
                  <a:outerShdw blurRad="50800" dist="39000" dir="5460000" algn="tl">
                    <a:srgbClr val="000000">
                      <a:alpha val="38000"/>
                    </a:srgbClr>
                  </a:outerShdw>
                </a:effectLst>
                <a:latin typeface="+mn-lt"/>
              </a:rPr>
              <a:t> </a:t>
            </a:r>
            <a:r>
              <a:rPr lang="en-US" sz="5400" b="1" dirty="0" err="1">
                <a:ln w="11430"/>
                <a:effectLst>
                  <a:outerShdw blurRad="50800" dist="39000" dir="5460000" algn="tl">
                    <a:srgbClr val="000000">
                      <a:alpha val="38000"/>
                    </a:srgbClr>
                  </a:outerShdw>
                </a:effectLst>
                <a:latin typeface="+mn-lt"/>
              </a:rPr>
              <a:t>externa</a:t>
            </a:r>
            <a:r>
              <a:rPr lang="en-US" sz="5400" b="1" dirty="0">
                <a:ln w="11430"/>
                <a:effectLst>
                  <a:outerShdw blurRad="50800" dist="39000" dir="5460000" algn="tl">
                    <a:srgbClr val="000000">
                      <a:alpha val="38000"/>
                    </a:srgbClr>
                  </a:outerShdw>
                </a:effectLst>
                <a:latin typeface="+mn-lt"/>
              </a:rPr>
              <a:t> inner circular layer</a:t>
            </a:r>
          </a:p>
        </p:txBody>
      </p:sp>
      <p:sp>
        <p:nvSpPr>
          <p:cNvPr id="3" name="Right Brace 2"/>
          <p:cNvSpPr/>
          <p:nvPr/>
        </p:nvSpPr>
        <p:spPr>
          <a:xfrm rot="17425431">
            <a:off x="5166345" y="854972"/>
            <a:ext cx="457200" cy="1542943"/>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6628464">
            <a:off x="3333048" y="5570900"/>
            <a:ext cx="466729" cy="1583178"/>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4790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 y="1513043"/>
            <a:ext cx="8943975" cy="538162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and arrow. (advance slide for answers)</a:t>
            </a:r>
          </a:p>
        </p:txBody>
      </p:sp>
      <p:sp>
        <p:nvSpPr>
          <p:cNvPr id="5" name="Rectangle 4"/>
          <p:cNvSpPr/>
          <p:nvPr/>
        </p:nvSpPr>
        <p:spPr>
          <a:xfrm>
            <a:off x="1066800" y="1686122"/>
            <a:ext cx="35814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submucosa</a:t>
            </a:r>
            <a:endParaRPr lang="en-US" sz="5400" b="1" dirty="0">
              <a:ln w="11430"/>
              <a:effectLst>
                <a:outerShdw blurRad="50800" dist="39000" dir="5460000" algn="tl">
                  <a:srgbClr val="000000">
                    <a:alpha val="38000"/>
                  </a:srgbClr>
                </a:outerShdw>
              </a:effectLst>
              <a:latin typeface="+mn-lt"/>
            </a:endParaRPr>
          </a:p>
        </p:txBody>
      </p:sp>
      <p:sp>
        <p:nvSpPr>
          <p:cNvPr id="3" name="Right Brace 2"/>
          <p:cNvSpPr/>
          <p:nvPr/>
        </p:nvSpPr>
        <p:spPr>
          <a:xfrm rot="17745197">
            <a:off x="5736126" y="1385288"/>
            <a:ext cx="457200" cy="1180008"/>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4029721">
            <a:off x="4868552" y="5578071"/>
            <a:ext cx="506167" cy="960889"/>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4777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hc-webdata\com\LabManuals\MA\VLM\Lab24\SL14a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733" y="1600200"/>
            <a:ext cx="6844496" cy="51333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914400" y="1598359"/>
            <a:ext cx="274320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Plica</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circularis</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ndParaRPr>
          </a:p>
        </p:txBody>
      </p:sp>
      <p:sp>
        <p:nvSpPr>
          <p:cNvPr id="2" name="Freeform 1"/>
          <p:cNvSpPr/>
          <p:nvPr/>
        </p:nvSpPr>
        <p:spPr>
          <a:xfrm>
            <a:off x="1894114" y="4049486"/>
            <a:ext cx="6324600" cy="2188028"/>
          </a:xfrm>
          <a:custGeom>
            <a:avLst/>
            <a:gdLst>
              <a:gd name="connsiteX0" fmla="*/ 6030686 w 6324600"/>
              <a:gd name="connsiteY0" fmla="*/ 1872343 h 2188028"/>
              <a:gd name="connsiteX1" fmla="*/ 6117772 w 6324600"/>
              <a:gd name="connsiteY1" fmla="*/ 1817914 h 2188028"/>
              <a:gd name="connsiteX2" fmla="*/ 6150429 w 6324600"/>
              <a:gd name="connsiteY2" fmla="*/ 1785257 h 2188028"/>
              <a:gd name="connsiteX3" fmla="*/ 6183086 w 6324600"/>
              <a:gd name="connsiteY3" fmla="*/ 1709057 h 2188028"/>
              <a:gd name="connsiteX4" fmla="*/ 6204857 w 6324600"/>
              <a:gd name="connsiteY4" fmla="*/ 1632857 h 2188028"/>
              <a:gd name="connsiteX5" fmla="*/ 6248400 w 6324600"/>
              <a:gd name="connsiteY5" fmla="*/ 1556657 h 2188028"/>
              <a:gd name="connsiteX6" fmla="*/ 6281057 w 6324600"/>
              <a:gd name="connsiteY6" fmla="*/ 1458685 h 2188028"/>
              <a:gd name="connsiteX7" fmla="*/ 6291943 w 6324600"/>
              <a:gd name="connsiteY7" fmla="*/ 1426028 h 2188028"/>
              <a:gd name="connsiteX8" fmla="*/ 6302829 w 6324600"/>
              <a:gd name="connsiteY8" fmla="*/ 1371600 h 2188028"/>
              <a:gd name="connsiteX9" fmla="*/ 6324600 w 6324600"/>
              <a:gd name="connsiteY9" fmla="*/ 1251857 h 2188028"/>
              <a:gd name="connsiteX10" fmla="*/ 6313715 w 6324600"/>
              <a:gd name="connsiteY10" fmla="*/ 892628 h 2188028"/>
              <a:gd name="connsiteX11" fmla="*/ 6302829 w 6324600"/>
              <a:gd name="connsiteY11" fmla="*/ 859971 h 2188028"/>
              <a:gd name="connsiteX12" fmla="*/ 6281057 w 6324600"/>
              <a:gd name="connsiteY12" fmla="*/ 783771 h 2188028"/>
              <a:gd name="connsiteX13" fmla="*/ 6270172 w 6324600"/>
              <a:gd name="connsiteY13" fmla="*/ 751114 h 2188028"/>
              <a:gd name="connsiteX14" fmla="*/ 6226629 w 6324600"/>
              <a:gd name="connsiteY14" fmla="*/ 674914 h 2188028"/>
              <a:gd name="connsiteX15" fmla="*/ 6215743 w 6324600"/>
              <a:gd name="connsiteY15" fmla="*/ 631371 h 2188028"/>
              <a:gd name="connsiteX16" fmla="*/ 6172200 w 6324600"/>
              <a:gd name="connsiteY16" fmla="*/ 566057 h 2188028"/>
              <a:gd name="connsiteX17" fmla="*/ 6161315 w 6324600"/>
              <a:gd name="connsiteY17" fmla="*/ 533400 h 2188028"/>
              <a:gd name="connsiteX18" fmla="*/ 6052457 w 6324600"/>
              <a:gd name="connsiteY18" fmla="*/ 435428 h 2188028"/>
              <a:gd name="connsiteX19" fmla="*/ 6019800 w 6324600"/>
              <a:gd name="connsiteY19" fmla="*/ 424543 h 2188028"/>
              <a:gd name="connsiteX20" fmla="*/ 5943600 w 6324600"/>
              <a:gd name="connsiteY20" fmla="*/ 370114 h 2188028"/>
              <a:gd name="connsiteX21" fmla="*/ 5878286 w 6324600"/>
              <a:gd name="connsiteY21" fmla="*/ 326571 h 2188028"/>
              <a:gd name="connsiteX22" fmla="*/ 5845629 w 6324600"/>
              <a:gd name="connsiteY22" fmla="*/ 304800 h 2188028"/>
              <a:gd name="connsiteX23" fmla="*/ 5802086 w 6324600"/>
              <a:gd name="connsiteY23" fmla="*/ 283028 h 2188028"/>
              <a:gd name="connsiteX24" fmla="*/ 5747657 w 6324600"/>
              <a:gd name="connsiteY24" fmla="*/ 261257 h 2188028"/>
              <a:gd name="connsiteX25" fmla="*/ 5715000 w 6324600"/>
              <a:gd name="connsiteY25" fmla="*/ 250371 h 2188028"/>
              <a:gd name="connsiteX26" fmla="*/ 5595257 w 6324600"/>
              <a:gd name="connsiteY26" fmla="*/ 185057 h 2188028"/>
              <a:gd name="connsiteX27" fmla="*/ 5529943 w 6324600"/>
              <a:gd name="connsiteY27" fmla="*/ 163285 h 2188028"/>
              <a:gd name="connsiteX28" fmla="*/ 5497286 w 6324600"/>
              <a:gd name="connsiteY28" fmla="*/ 152400 h 2188028"/>
              <a:gd name="connsiteX29" fmla="*/ 5410200 w 6324600"/>
              <a:gd name="connsiteY29" fmla="*/ 130628 h 2188028"/>
              <a:gd name="connsiteX30" fmla="*/ 5377543 w 6324600"/>
              <a:gd name="connsiteY30" fmla="*/ 119743 h 2188028"/>
              <a:gd name="connsiteX31" fmla="*/ 5268686 w 6324600"/>
              <a:gd name="connsiteY31" fmla="*/ 108857 h 2188028"/>
              <a:gd name="connsiteX32" fmla="*/ 5192486 w 6324600"/>
              <a:gd name="connsiteY32" fmla="*/ 87085 h 2188028"/>
              <a:gd name="connsiteX33" fmla="*/ 5083629 w 6324600"/>
              <a:gd name="connsiteY33" fmla="*/ 76200 h 2188028"/>
              <a:gd name="connsiteX34" fmla="*/ 4735286 w 6324600"/>
              <a:gd name="connsiteY34" fmla="*/ 54428 h 2188028"/>
              <a:gd name="connsiteX35" fmla="*/ 4528457 w 6324600"/>
              <a:gd name="connsiteY35" fmla="*/ 32657 h 2188028"/>
              <a:gd name="connsiteX36" fmla="*/ 4354286 w 6324600"/>
              <a:gd name="connsiteY36" fmla="*/ 21771 h 2188028"/>
              <a:gd name="connsiteX37" fmla="*/ 4256315 w 6324600"/>
              <a:gd name="connsiteY37" fmla="*/ 10885 h 2188028"/>
              <a:gd name="connsiteX38" fmla="*/ 2775857 w 6324600"/>
              <a:gd name="connsiteY38" fmla="*/ 0 h 2188028"/>
              <a:gd name="connsiteX39" fmla="*/ 2536372 w 6324600"/>
              <a:gd name="connsiteY39" fmla="*/ 10885 h 2188028"/>
              <a:gd name="connsiteX40" fmla="*/ 2373086 w 6324600"/>
              <a:gd name="connsiteY40" fmla="*/ 21771 h 2188028"/>
              <a:gd name="connsiteX41" fmla="*/ 2177143 w 6324600"/>
              <a:gd name="connsiteY41" fmla="*/ 32657 h 2188028"/>
              <a:gd name="connsiteX42" fmla="*/ 1992086 w 6324600"/>
              <a:gd name="connsiteY42" fmla="*/ 54428 h 2188028"/>
              <a:gd name="connsiteX43" fmla="*/ 1807029 w 6324600"/>
              <a:gd name="connsiteY43" fmla="*/ 87085 h 2188028"/>
              <a:gd name="connsiteX44" fmla="*/ 1730829 w 6324600"/>
              <a:gd name="connsiteY44" fmla="*/ 97971 h 2188028"/>
              <a:gd name="connsiteX45" fmla="*/ 1600200 w 6324600"/>
              <a:gd name="connsiteY45" fmla="*/ 119743 h 2188028"/>
              <a:gd name="connsiteX46" fmla="*/ 1426029 w 6324600"/>
              <a:gd name="connsiteY46" fmla="*/ 141514 h 2188028"/>
              <a:gd name="connsiteX47" fmla="*/ 1338943 w 6324600"/>
              <a:gd name="connsiteY47" fmla="*/ 152400 h 2188028"/>
              <a:gd name="connsiteX48" fmla="*/ 1143000 w 6324600"/>
              <a:gd name="connsiteY48" fmla="*/ 163285 h 2188028"/>
              <a:gd name="connsiteX49" fmla="*/ 827315 w 6324600"/>
              <a:gd name="connsiteY49" fmla="*/ 185057 h 2188028"/>
              <a:gd name="connsiteX50" fmla="*/ 794657 w 6324600"/>
              <a:gd name="connsiteY50" fmla="*/ 195943 h 2188028"/>
              <a:gd name="connsiteX51" fmla="*/ 696686 w 6324600"/>
              <a:gd name="connsiteY51" fmla="*/ 206828 h 2188028"/>
              <a:gd name="connsiteX52" fmla="*/ 620486 w 6324600"/>
              <a:gd name="connsiteY52" fmla="*/ 217714 h 2188028"/>
              <a:gd name="connsiteX53" fmla="*/ 522515 w 6324600"/>
              <a:gd name="connsiteY53" fmla="*/ 250371 h 2188028"/>
              <a:gd name="connsiteX54" fmla="*/ 489857 w 6324600"/>
              <a:gd name="connsiteY54" fmla="*/ 261257 h 2188028"/>
              <a:gd name="connsiteX55" fmla="*/ 457200 w 6324600"/>
              <a:gd name="connsiteY55" fmla="*/ 283028 h 2188028"/>
              <a:gd name="connsiteX56" fmla="*/ 435429 w 6324600"/>
              <a:gd name="connsiteY56" fmla="*/ 304800 h 2188028"/>
              <a:gd name="connsiteX57" fmla="*/ 391886 w 6324600"/>
              <a:gd name="connsiteY57" fmla="*/ 315685 h 2188028"/>
              <a:gd name="connsiteX58" fmla="*/ 337457 w 6324600"/>
              <a:gd name="connsiteY58" fmla="*/ 370114 h 2188028"/>
              <a:gd name="connsiteX59" fmla="*/ 283029 w 6324600"/>
              <a:gd name="connsiteY59" fmla="*/ 424543 h 2188028"/>
              <a:gd name="connsiteX60" fmla="*/ 261257 w 6324600"/>
              <a:gd name="connsiteY60" fmla="*/ 446314 h 2188028"/>
              <a:gd name="connsiteX61" fmla="*/ 217715 w 6324600"/>
              <a:gd name="connsiteY61" fmla="*/ 500743 h 2188028"/>
              <a:gd name="connsiteX62" fmla="*/ 185057 w 6324600"/>
              <a:gd name="connsiteY62" fmla="*/ 566057 h 2188028"/>
              <a:gd name="connsiteX63" fmla="*/ 163286 w 6324600"/>
              <a:gd name="connsiteY63" fmla="*/ 631371 h 2188028"/>
              <a:gd name="connsiteX64" fmla="*/ 152400 w 6324600"/>
              <a:gd name="connsiteY64" fmla="*/ 664028 h 2188028"/>
              <a:gd name="connsiteX65" fmla="*/ 141515 w 6324600"/>
              <a:gd name="connsiteY65" fmla="*/ 696685 h 2188028"/>
              <a:gd name="connsiteX66" fmla="*/ 119743 w 6324600"/>
              <a:gd name="connsiteY66" fmla="*/ 729343 h 2188028"/>
              <a:gd name="connsiteX67" fmla="*/ 108857 w 6324600"/>
              <a:gd name="connsiteY67" fmla="*/ 762000 h 2188028"/>
              <a:gd name="connsiteX68" fmla="*/ 76200 w 6324600"/>
              <a:gd name="connsiteY68" fmla="*/ 881743 h 2188028"/>
              <a:gd name="connsiteX69" fmla="*/ 54429 w 6324600"/>
              <a:gd name="connsiteY69" fmla="*/ 990600 h 2188028"/>
              <a:gd name="connsiteX70" fmla="*/ 43543 w 6324600"/>
              <a:gd name="connsiteY70" fmla="*/ 1045028 h 2188028"/>
              <a:gd name="connsiteX71" fmla="*/ 21772 w 6324600"/>
              <a:gd name="connsiteY71" fmla="*/ 1110343 h 2188028"/>
              <a:gd name="connsiteX72" fmla="*/ 0 w 6324600"/>
              <a:gd name="connsiteY72" fmla="*/ 1295400 h 2188028"/>
              <a:gd name="connsiteX73" fmla="*/ 10886 w 6324600"/>
              <a:gd name="connsiteY73" fmla="*/ 1436914 h 2188028"/>
              <a:gd name="connsiteX74" fmla="*/ 21772 w 6324600"/>
              <a:gd name="connsiteY74" fmla="*/ 1502228 h 2188028"/>
              <a:gd name="connsiteX75" fmla="*/ 43543 w 6324600"/>
              <a:gd name="connsiteY75" fmla="*/ 1545771 h 2188028"/>
              <a:gd name="connsiteX76" fmla="*/ 65315 w 6324600"/>
              <a:gd name="connsiteY76" fmla="*/ 1621971 h 2188028"/>
              <a:gd name="connsiteX77" fmla="*/ 87086 w 6324600"/>
              <a:gd name="connsiteY77" fmla="*/ 1698171 h 2188028"/>
              <a:gd name="connsiteX78" fmla="*/ 108857 w 6324600"/>
              <a:gd name="connsiteY78" fmla="*/ 1730828 h 2188028"/>
              <a:gd name="connsiteX79" fmla="*/ 141515 w 6324600"/>
              <a:gd name="connsiteY79" fmla="*/ 1785257 h 2188028"/>
              <a:gd name="connsiteX80" fmla="*/ 163286 w 6324600"/>
              <a:gd name="connsiteY80" fmla="*/ 1828800 h 2188028"/>
              <a:gd name="connsiteX81" fmla="*/ 228600 w 6324600"/>
              <a:gd name="connsiteY81" fmla="*/ 1915885 h 2188028"/>
              <a:gd name="connsiteX82" fmla="*/ 261257 w 6324600"/>
              <a:gd name="connsiteY82" fmla="*/ 1981200 h 2188028"/>
              <a:gd name="connsiteX83" fmla="*/ 293915 w 6324600"/>
              <a:gd name="connsiteY83" fmla="*/ 2013857 h 2188028"/>
              <a:gd name="connsiteX84" fmla="*/ 370115 w 6324600"/>
              <a:gd name="connsiteY84" fmla="*/ 2100943 h 2188028"/>
              <a:gd name="connsiteX85" fmla="*/ 402772 w 6324600"/>
              <a:gd name="connsiteY85" fmla="*/ 2111828 h 2188028"/>
              <a:gd name="connsiteX86" fmla="*/ 424543 w 6324600"/>
              <a:gd name="connsiteY86" fmla="*/ 2144485 h 2188028"/>
              <a:gd name="connsiteX87" fmla="*/ 468086 w 6324600"/>
              <a:gd name="connsiteY87" fmla="*/ 2155371 h 2188028"/>
              <a:gd name="connsiteX88" fmla="*/ 533400 w 6324600"/>
              <a:gd name="connsiteY88" fmla="*/ 2177143 h 2188028"/>
              <a:gd name="connsiteX89" fmla="*/ 566057 w 6324600"/>
              <a:gd name="connsiteY89" fmla="*/ 2188028 h 2188028"/>
              <a:gd name="connsiteX90" fmla="*/ 849086 w 6324600"/>
              <a:gd name="connsiteY90" fmla="*/ 2177143 h 2188028"/>
              <a:gd name="connsiteX91" fmla="*/ 968829 w 6324600"/>
              <a:gd name="connsiteY91" fmla="*/ 2155371 h 2188028"/>
              <a:gd name="connsiteX92" fmla="*/ 1045029 w 6324600"/>
              <a:gd name="connsiteY92" fmla="*/ 2144485 h 2188028"/>
              <a:gd name="connsiteX93" fmla="*/ 1088572 w 6324600"/>
              <a:gd name="connsiteY93" fmla="*/ 2133600 h 2188028"/>
              <a:gd name="connsiteX94" fmla="*/ 1295400 w 6324600"/>
              <a:gd name="connsiteY94" fmla="*/ 2122714 h 2188028"/>
              <a:gd name="connsiteX95" fmla="*/ 1491343 w 6324600"/>
              <a:gd name="connsiteY95" fmla="*/ 2100943 h 2188028"/>
              <a:gd name="connsiteX96" fmla="*/ 1676400 w 6324600"/>
              <a:gd name="connsiteY96" fmla="*/ 2090057 h 2188028"/>
              <a:gd name="connsiteX97" fmla="*/ 1752600 w 6324600"/>
              <a:gd name="connsiteY97" fmla="*/ 2079171 h 2188028"/>
              <a:gd name="connsiteX98" fmla="*/ 2046515 w 6324600"/>
              <a:gd name="connsiteY98" fmla="*/ 2057400 h 2188028"/>
              <a:gd name="connsiteX99" fmla="*/ 2111829 w 6324600"/>
              <a:gd name="connsiteY99" fmla="*/ 2046514 h 2188028"/>
              <a:gd name="connsiteX100" fmla="*/ 2405743 w 6324600"/>
              <a:gd name="connsiteY100" fmla="*/ 2024743 h 2188028"/>
              <a:gd name="connsiteX101" fmla="*/ 2460172 w 6324600"/>
              <a:gd name="connsiteY101" fmla="*/ 2013857 h 2188028"/>
              <a:gd name="connsiteX102" fmla="*/ 2993572 w 6324600"/>
              <a:gd name="connsiteY102" fmla="*/ 1981200 h 2188028"/>
              <a:gd name="connsiteX103" fmla="*/ 3135086 w 6324600"/>
              <a:gd name="connsiteY103" fmla="*/ 1970314 h 2188028"/>
              <a:gd name="connsiteX104" fmla="*/ 3526972 w 6324600"/>
              <a:gd name="connsiteY104" fmla="*/ 1981200 h 2188028"/>
              <a:gd name="connsiteX105" fmla="*/ 3766457 w 6324600"/>
              <a:gd name="connsiteY105" fmla="*/ 2002971 h 2188028"/>
              <a:gd name="connsiteX106" fmla="*/ 3929743 w 6324600"/>
              <a:gd name="connsiteY106" fmla="*/ 2013857 h 2188028"/>
              <a:gd name="connsiteX107" fmla="*/ 4430486 w 6324600"/>
              <a:gd name="connsiteY107" fmla="*/ 2013857 h 2188028"/>
              <a:gd name="connsiteX108" fmla="*/ 4648200 w 6324600"/>
              <a:gd name="connsiteY108" fmla="*/ 2002971 h 2188028"/>
              <a:gd name="connsiteX109" fmla="*/ 4855029 w 6324600"/>
              <a:gd name="connsiteY109" fmla="*/ 1981200 h 2188028"/>
              <a:gd name="connsiteX110" fmla="*/ 4953000 w 6324600"/>
              <a:gd name="connsiteY110" fmla="*/ 1970314 h 2188028"/>
              <a:gd name="connsiteX111" fmla="*/ 5127172 w 6324600"/>
              <a:gd name="connsiteY111" fmla="*/ 1959428 h 2188028"/>
              <a:gd name="connsiteX112" fmla="*/ 5312229 w 6324600"/>
              <a:gd name="connsiteY112" fmla="*/ 1937657 h 2188028"/>
              <a:gd name="connsiteX113" fmla="*/ 5671457 w 6324600"/>
              <a:gd name="connsiteY113" fmla="*/ 1926771 h 2188028"/>
              <a:gd name="connsiteX114" fmla="*/ 5889172 w 6324600"/>
              <a:gd name="connsiteY114" fmla="*/ 1905000 h 2188028"/>
              <a:gd name="connsiteX115" fmla="*/ 5921829 w 6324600"/>
              <a:gd name="connsiteY115" fmla="*/ 1894114 h 2188028"/>
              <a:gd name="connsiteX116" fmla="*/ 6030686 w 6324600"/>
              <a:gd name="connsiteY116" fmla="*/ 1872343 h 218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324600" h="2188028">
                <a:moveTo>
                  <a:pt x="6030686" y="1872343"/>
                </a:moveTo>
                <a:cubicBezTo>
                  <a:pt x="6063343" y="1859643"/>
                  <a:pt x="6103415" y="1829878"/>
                  <a:pt x="6117772" y="1817914"/>
                </a:cubicBezTo>
                <a:cubicBezTo>
                  <a:pt x="6129599" y="1808059"/>
                  <a:pt x="6139543" y="1796143"/>
                  <a:pt x="6150429" y="1785257"/>
                </a:cubicBezTo>
                <a:cubicBezTo>
                  <a:pt x="6169780" y="1746554"/>
                  <a:pt x="6172408" y="1746429"/>
                  <a:pt x="6183086" y="1709057"/>
                </a:cubicBezTo>
                <a:cubicBezTo>
                  <a:pt x="6187734" y="1692788"/>
                  <a:pt x="6196160" y="1650252"/>
                  <a:pt x="6204857" y="1632857"/>
                </a:cubicBezTo>
                <a:cubicBezTo>
                  <a:pt x="6239008" y="1564555"/>
                  <a:pt x="6216589" y="1639367"/>
                  <a:pt x="6248400" y="1556657"/>
                </a:cubicBezTo>
                <a:cubicBezTo>
                  <a:pt x="6260757" y="1524528"/>
                  <a:pt x="6270171" y="1491342"/>
                  <a:pt x="6281057" y="1458685"/>
                </a:cubicBezTo>
                <a:cubicBezTo>
                  <a:pt x="6284686" y="1447799"/>
                  <a:pt x="6289693" y="1437280"/>
                  <a:pt x="6291943" y="1426028"/>
                </a:cubicBezTo>
                <a:cubicBezTo>
                  <a:pt x="6295572" y="1407885"/>
                  <a:pt x="6299519" y="1389804"/>
                  <a:pt x="6302829" y="1371600"/>
                </a:cubicBezTo>
                <a:cubicBezTo>
                  <a:pt x="6330697" y="1218328"/>
                  <a:pt x="6297701" y="1386360"/>
                  <a:pt x="6324600" y="1251857"/>
                </a:cubicBezTo>
                <a:cubicBezTo>
                  <a:pt x="6320972" y="1132114"/>
                  <a:pt x="6320360" y="1012242"/>
                  <a:pt x="6313715" y="892628"/>
                </a:cubicBezTo>
                <a:cubicBezTo>
                  <a:pt x="6313079" y="881171"/>
                  <a:pt x="6306126" y="870962"/>
                  <a:pt x="6302829" y="859971"/>
                </a:cubicBezTo>
                <a:cubicBezTo>
                  <a:pt x="6295238" y="834669"/>
                  <a:pt x="6288648" y="809073"/>
                  <a:pt x="6281057" y="783771"/>
                </a:cubicBezTo>
                <a:cubicBezTo>
                  <a:pt x="6277760" y="772780"/>
                  <a:pt x="6275304" y="761377"/>
                  <a:pt x="6270172" y="751114"/>
                </a:cubicBezTo>
                <a:cubicBezTo>
                  <a:pt x="6238585" y="687940"/>
                  <a:pt x="6255260" y="751264"/>
                  <a:pt x="6226629" y="674914"/>
                </a:cubicBezTo>
                <a:cubicBezTo>
                  <a:pt x="6221376" y="660906"/>
                  <a:pt x="6220996" y="645379"/>
                  <a:pt x="6215743" y="631371"/>
                </a:cubicBezTo>
                <a:cubicBezTo>
                  <a:pt x="6199926" y="589191"/>
                  <a:pt x="6198778" y="592634"/>
                  <a:pt x="6172200" y="566057"/>
                </a:cubicBezTo>
                <a:cubicBezTo>
                  <a:pt x="6168572" y="555171"/>
                  <a:pt x="6168200" y="542580"/>
                  <a:pt x="6161315" y="533400"/>
                </a:cubicBezTo>
                <a:cubicBezTo>
                  <a:pt x="6144118" y="510471"/>
                  <a:pt x="6078329" y="451598"/>
                  <a:pt x="6052457" y="435428"/>
                </a:cubicBezTo>
                <a:cubicBezTo>
                  <a:pt x="6042727" y="429347"/>
                  <a:pt x="6030686" y="428171"/>
                  <a:pt x="6019800" y="424543"/>
                </a:cubicBezTo>
                <a:cubicBezTo>
                  <a:pt x="5921517" y="326260"/>
                  <a:pt x="6021795" y="413556"/>
                  <a:pt x="5943600" y="370114"/>
                </a:cubicBezTo>
                <a:cubicBezTo>
                  <a:pt x="5920727" y="357407"/>
                  <a:pt x="5900057" y="341085"/>
                  <a:pt x="5878286" y="326571"/>
                </a:cubicBezTo>
                <a:cubicBezTo>
                  <a:pt x="5867400" y="319314"/>
                  <a:pt x="5857331" y="310651"/>
                  <a:pt x="5845629" y="304800"/>
                </a:cubicBezTo>
                <a:cubicBezTo>
                  <a:pt x="5831115" y="297543"/>
                  <a:pt x="5816915" y="289619"/>
                  <a:pt x="5802086" y="283028"/>
                </a:cubicBezTo>
                <a:cubicBezTo>
                  <a:pt x="5784230" y="275092"/>
                  <a:pt x="5765953" y="268118"/>
                  <a:pt x="5747657" y="261257"/>
                </a:cubicBezTo>
                <a:cubicBezTo>
                  <a:pt x="5736913" y="257228"/>
                  <a:pt x="5725263" y="255503"/>
                  <a:pt x="5715000" y="250371"/>
                </a:cubicBezTo>
                <a:cubicBezTo>
                  <a:pt x="5635499" y="210621"/>
                  <a:pt x="5743260" y="234393"/>
                  <a:pt x="5595257" y="185057"/>
                </a:cubicBezTo>
                <a:lnTo>
                  <a:pt x="5529943" y="163285"/>
                </a:lnTo>
                <a:cubicBezTo>
                  <a:pt x="5519057" y="159656"/>
                  <a:pt x="5508418" y="155183"/>
                  <a:pt x="5497286" y="152400"/>
                </a:cubicBezTo>
                <a:cubicBezTo>
                  <a:pt x="5468257" y="145143"/>
                  <a:pt x="5439068" y="138501"/>
                  <a:pt x="5410200" y="130628"/>
                </a:cubicBezTo>
                <a:cubicBezTo>
                  <a:pt x="5399130" y="127609"/>
                  <a:pt x="5388884" y="121488"/>
                  <a:pt x="5377543" y="119743"/>
                </a:cubicBezTo>
                <a:cubicBezTo>
                  <a:pt x="5341500" y="114198"/>
                  <a:pt x="5304972" y="112486"/>
                  <a:pt x="5268686" y="108857"/>
                </a:cubicBezTo>
                <a:cubicBezTo>
                  <a:pt x="5243286" y="101600"/>
                  <a:pt x="5218500" y="91676"/>
                  <a:pt x="5192486" y="87085"/>
                </a:cubicBezTo>
                <a:cubicBezTo>
                  <a:pt x="5156574" y="80748"/>
                  <a:pt x="5120003" y="78798"/>
                  <a:pt x="5083629" y="76200"/>
                </a:cubicBezTo>
                <a:cubicBezTo>
                  <a:pt x="4915295" y="64176"/>
                  <a:pt x="4891849" y="68661"/>
                  <a:pt x="4735286" y="54428"/>
                </a:cubicBezTo>
                <a:cubicBezTo>
                  <a:pt x="4666247" y="48152"/>
                  <a:pt x="4597646" y="36981"/>
                  <a:pt x="4528457" y="32657"/>
                </a:cubicBezTo>
                <a:lnTo>
                  <a:pt x="4354286" y="21771"/>
                </a:lnTo>
                <a:cubicBezTo>
                  <a:pt x="4321533" y="19151"/>
                  <a:pt x="4289170" y="11338"/>
                  <a:pt x="4256315" y="10885"/>
                </a:cubicBezTo>
                <a:lnTo>
                  <a:pt x="2775857" y="0"/>
                </a:lnTo>
                <a:lnTo>
                  <a:pt x="2536372" y="10885"/>
                </a:lnTo>
                <a:cubicBezTo>
                  <a:pt x="2481902" y="13829"/>
                  <a:pt x="2427536" y="18471"/>
                  <a:pt x="2373086" y="21771"/>
                </a:cubicBezTo>
                <a:lnTo>
                  <a:pt x="2177143" y="32657"/>
                </a:lnTo>
                <a:cubicBezTo>
                  <a:pt x="2024352" y="63216"/>
                  <a:pt x="2272262" y="15784"/>
                  <a:pt x="1992086" y="54428"/>
                </a:cubicBezTo>
                <a:cubicBezTo>
                  <a:pt x="1930035" y="62987"/>
                  <a:pt x="1869038" y="78226"/>
                  <a:pt x="1807029" y="87085"/>
                </a:cubicBezTo>
                <a:cubicBezTo>
                  <a:pt x="1781629" y="90714"/>
                  <a:pt x="1756138" y="93753"/>
                  <a:pt x="1730829" y="97971"/>
                </a:cubicBezTo>
                <a:cubicBezTo>
                  <a:pt x="1539817" y="129807"/>
                  <a:pt x="1849231" y="84166"/>
                  <a:pt x="1600200" y="119743"/>
                </a:cubicBezTo>
                <a:cubicBezTo>
                  <a:pt x="1519806" y="146539"/>
                  <a:pt x="1590751" y="125826"/>
                  <a:pt x="1426029" y="141514"/>
                </a:cubicBezTo>
                <a:cubicBezTo>
                  <a:pt x="1396906" y="144288"/>
                  <a:pt x="1368111" y="150156"/>
                  <a:pt x="1338943" y="152400"/>
                </a:cubicBezTo>
                <a:cubicBezTo>
                  <a:pt x="1273721" y="157417"/>
                  <a:pt x="1208314" y="159657"/>
                  <a:pt x="1143000" y="163285"/>
                </a:cubicBezTo>
                <a:cubicBezTo>
                  <a:pt x="895476" y="194227"/>
                  <a:pt x="1306117" y="145156"/>
                  <a:pt x="827315" y="185057"/>
                </a:cubicBezTo>
                <a:cubicBezTo>
                  <a:pt x="815880" y="186010"/>
                  <a:pt x="805976" y="194057"/>
                  <a:pt x="794657" y="195943"/>
                </a:cubicBezTo>
                <a:cubicBezTo>
                  <a:pt x="762246" y="201345"/>
                  <a:pt x="729290" y="202753"/>
                  <a:pt x="696686" y="206828"/>
                </a:cubicBezTo>
                <a:cubicBezTo>
                  <a:pt x="671226" y="210010"/>
                  <a:pt x="645886" y="214085"/>
                  <a:pt x="620486" y="217714"/>
                </a:cubicBezTo>
                <a:lnTo>
                  <a:pt x="522515" y="250371"/>
                </a:lnTo>
                <a:cubicBezTo>
                  <a:pt x="511629" y="254000"/>
                  <a:pt x="499405" y="254892"/>
                  <a:pt x="489857" y="261257"/>
                </a:cubicBezTo>
                <a:cubicBezTo>
                  <a:pt x="478971" y="268514"/>
                  <a:pt x="467416" y="274855"/>
                  <a:pt x="457200" y="283028"/>
                </a:cubicBezTo>
                <a:cubicBezTo>
                  <a:pt x="449186" y="289439"/>
                  <a:pt x="444609" y="300210"/>
                  <a:pt x="435429" y="304800"/>
                </a:cubicBezTo>
                <a:cubicBezTo>
                  <a:pt x="422048" y="311491"/>
                  <a:pt x="406400" y="312057"/>
                  <a:pt x="391886" y="315685"/>
                </a:cubicBezTo>
                <a:cubicBezTo>
                  <a:pt x="348343" y="381002"/>
                  <a:pt x="395516" y="319313"/>
                  <a:pt x="337457" y="370114"/>
                </a:cubicBezTo>
                <a:cubicBezTo>
                  <a:pt x="318147" y="387010"/>
                  <a:pt x="301172" y="406400"/>
                  <a:pt x="283029" y="424543"/>
                </a:cubicBezTo>
                <a:cubicBezTo>
                  <a:pt x="275772" y="431800"/>
                  <a:pt x="266950" y="437774"/>
                  <a:pt x="261257" y="446314"/>
                </a:cubicBezTo>
                <a:cubicBezTo>
                  <a:pt x="233793" y="487511"/>
                  <a:pt x="248737" y="469720"/>
                  <a:pt x="217715" y="500743"/>
                </a:cubicBezTo>
                <a:cubicBezTo>
                  <a:pt x="178011" y="619853"/>
                  <a:pt x="241335" y="439432"/>
                  <a:pt x="185057" y="566057"/>
                </a:cubicBezTo>
                <a:cubicBezTo>
                  <a:pt x="175736" y="587028"/>
                  <a:pt x="170543" y="609600"/>
                  <a:pt x="163286" y="631371"/>
                </a:cubicBezTo>
                <a:lnTo>
                  <a:pt x="152400" y="664028"/>
                </a:lnTo>
                <a:cubicBezTo>
                  <a:pt x="148772" y="674914"/>
                  <a:pt x="147880" y="687138"/>
                  <a:pt x="141515" y="696685"/>
                </a:cubicBezTo>
                <a:cubicBezTo>
                  <a:pt x="134258" y="707571"/>
                  <a:pt x="125594" y="717641"/>
                  <a:pt x="119743" y="729343"/>
                </a:cubicBezTo>
                <a:cubicBezTo>
                  <a:pt x="114611" y="739606"/>
                  <a:pt x="111876" y="750930"/>
                  <a:pt x="108857" y="762000"/>
                </a:cubicBezTo>
                <a:cubicBezTo>
                  <a:pt x="72024" y="897055"/>
                  <a:pt x="101257" y="806572"/>
                  <a:pt x="76200" y="881743"/>
                </a:cubicBezTo>
                <a:cubicBezTo>
                  <a:pt x="54873" y="1009712"/>
                  <a:pt x="76079" y="893178"/>
                  <a:pt x="54429" y="990600"/>
                </a:cubicBezTo>
                <a:cubicBezTo>
                  <a:pt x="50415" y="1008661"/>
                  <a:pt x="48411" y="1027178"/>
                  <a:pt x="43543" y="1045028"/>
                </a:cubicBezTo>
                <a:cubicBezTo>
                  <a:pt x="37505" y="1067169"/>
                  <a:pt x="21772" y="1110343"/>
                  <a:pt x="21772" y="1110343"/>
                </a:cubicBezTo>
                <a:cubicBezTo>
                  <a:pt x="15184" y="1156455"/>
                  <a:pt x="0" y="1255084"/>
                  <a:pt x="0" y="1295400"/>
                </a:cubicBezTo>
                <a:cubicBezTo>
                  <a:pt x="0" y="1342711"/>
                  <a:pt x="5933" y="1389863"/>
                  <a:pt x="10886" y="1436914"/>
                </a:cubicBezTo>
                <a:cubicBezTo>
                  <a:pt x="13197" y="1458864"/>
                  <a:pt x="15430" y="1481087"/>
                  <a:pt x="21772" y="1502228"/>
                </a:cubicBezTo>
                <a:cubicBezTo>
                  <a:pt x="26435" y="1517771"/>
                  <a:pt x="37997" y="1530521"/>
                  <a:pt x="43543" y="1545771"/>
                </a:cubicBezTo>
                <a:cubicBezTo>
                  <a:pt x="52571" y="1570597"/>
                  <a:pt x="58364" y="1596485"/>
                  <a:pt x="65315" y="1621971"/>
                </a:cubicBezTo>
                <a:cubicBezTo>
                  <a:pt x="69502" y="1637324"/>
                  <a:pt x="78740" y="1681479"/>
                  <a:pt x="87086" y="1698171"/>
                </a:cubicBezTo>
                <a:cubicBezTo>
                  <a:pt x="92937" y="1709873"/>
                  <a:pt x="103006" y="1719126"/>
                  <a:pt x="108857" y="1730828"/>
                </a:cubicBezTo>
                <a:cubicBezTo>
                  <a:pt x="137119" y="1787352"/>
                  <a:pt x="98990" y="1742732"/>
                  <a:pt x="141515" y="1785257"/>
                </a:cubicBezTo>
                <a:cubicBezTo>
                  <a:pt x="148772" y="1799771"/>
                  <a:pt x="154285" y="1815298"/>
                  <a:pt x="163286" y="1828800"/>
                </a:cubicBezTo>
                <a:cubicBezTo>
                  <a:pt x="183414" y="1858991"/>
                  <a:pt x="228600" y="1915885"/>
                  <a:pt x="228600" y="1915885"/>
                </a:cubicBezTo>
                <a:cubicBezTo>
                  <a:pt x="239510" y="1948614"/>
                  <a:pt x="237811" y="1953065"/>
                  <a:pt x="261257" y="1981200"/>
                </a:cubicBezTo>
                <a:cubicBezTo>
                  <a:pt x="271113" y="1993027"/>
                  <a:pt x="284059" y="2002030"/>
                  <a:pt x="293915" y="2013857"/>
                </a:cubicBezTo>
                <a:cubicBezTo>
                  <a:pt x="317405" y="2042045"/>
                  <a:pt x="330976" y="2087897"/>
                  <a:pt x="370115" y="2100943"/>
                </a:cubicBezTo>
                <a:lnTo>
                  <a:pt x="402772" y="2111828"/>
                </a:lnTo>
                <a:cubicBezTo>
                  <a:pt x="410029" y="2122714"/>
                  <a:pt x="413657" y="2137228"/>
                  <a:pt x="424543" y="2144485"/>
                </a:cubicBezTo>
                <a:cubicBezTo>
                  <a:pt x="436991" y="2152784"/>
                  <a:pt x="453756" y="2151072"/>
                  <a:pt x="468086" y="2155371"/>
                </a:cubicBezTo>
                <a:cubicBezTo>
                  <a:pt x="490067" y="2161966"/>
                  <a:pt x="511629" y="2169886"/>
                  <a:pt x="533400" y="2177143"/>
                </a:cubicBezTo>
                <a:lnTo>
                  <a:pt x="566057" y="2188028"/>
                </a:lnTo>
                <a:cubicBezTo>
                  <a:pt x="660400" y="2184400"/>
                  <a:pt x="754846" y="2182854"/>
                  <a:pt x="849086" y="2177143"/>
                </a:cubicBezTo>
                <a:cubicBezTo>
                  <a:pt x="944354" y="2171369"/>
                  <a:pt x="897912" y="2168265"/>
                  <a:pt x="968829" y="2155371"/>
                </a:cubicBezTo>
                <a:cubicBezTo>
                  <a:pt x="994073" y="2150781"/>
                  <a:pt x="1019785" y="2149075"/>
                  <a:pt x="1045029" y="2144485"/>
                </a:cubicBezTo>
                <a:cubicBezTo>
                  <a:pt x="1059749" y="2141809"/>
                  <a:pt x="1073667" y="2134896"/>
                  <a:pt x="1088572" y="2133600"/>
                </a:cubicBezTo>
                <a:cubicBezTo>
                  <a:pt x="1157351" y="2127619"/>
                  <a:pt x="1226526" y="2127464"/>
                  <a:pt x="1295400" y="2122714"/>
                </a:cubicBezTo>
                <a:cubicBezTo>
                  <a:pt x="1671955" y="2096744"/>
                  <a:pt x="1176669" y="2126116"/>
                  <a:pt x="1491343" y="2100943"/>
                </a:cubicBezTo>
                <a:cubicBezTo>
                  <a:pt x="1552939" y="2096015"/>
                  <a:pt x="1614714" y="2093686"/>
                  <a:pt x="1676400" y="2090057"/>
                </a:cubicBezTo>
                <a:cubicBezTo>
                  <a:pt x="1701800" y="2086428"/>
                  <a:pt x="1727041" y="2081426"/>
                  <a:pt x="1752600" y="2079171"/>
                </a:cubicBezTo>
                <a:cubicBezTo>
                  <a:pt x="1850460" y="2070536"/>
                  <a:pt x="2046515" y="2057400"/>
                  <a:pt x="2046515" y="2057400"/>
                </a:cubicBezTo>
                <a:cubicBezTo>
                  <a:pt x="2068286" y="2053771"/>
                  <a:pt x="2089909" y="2049093"/>
                  <a:pt x="2111829" y="2046514"/>
                </a:cubicBezTo>
                <a:cubicBezTo>
                  <a:pt x="2203366" y="2035745"/>
                  <a:pt x="2316590" y="2030315"/>
                  <a:pt x="2405743" y="2024743"/>
                </a:cubicBezTo>
                <a:cubicBezTo>
                  <a:pt x="2423886" y="2021114"/>
                  <a:pt x="2441832" y="2016302"/>
                  <a:pt x="2460172" y="2013857"/>
                </a:cubicBezTo>
                <a:cubicBezTo>
                  <a:pt x="2616313" y="1993038"/>
                  <a:pt x="2896754" y="1988648"/>
                  <a:pt x="2993572" y="1981200"/>
                </a:cubicBezTo>
                <a:lnTo>
                  <a:pt x="3135086" y="1970314"/>
                </a:lnTo>
                <a:lnTo>
                  <a:pt x="3526972" y="1981200"/>
                </a:lnTo>
                <a:cubicBezTo>
                  <a:pt x="3781148" y="1991367"/>
                  <a:pt x="3587136" y="1987377"/>
                  <a:pt x="3766457" y="2002971"/>
                </a:cubicBezTo>
                <a:cubicBezTo>
                  <a:pt x="3820801" y="2007697"/>
                  <a:pt x="3875314" y="2010228"/>
                  <a:pt x="3929743" y="2013857"/>
                </a:cubicBezTo>
                <a:cubicBezTo>
                  <a:pt x="4135372" y="2048130"/>
                  <a:pt x="3992054" y="2028472"/>
                  <a:pt x="4430486" y="2013857"/>
                </a:cubicBezTo>
                <a:cubicBezTo>
                  <a:pt x="4503108" y="2011436"/>
                  <a:pt x="4575629" y="2006600"/>
                  <a:pt x="4648200" y="2002971"/>
                </a:cubicBezTo>
                <a:cubicBezTo>
                  <a:pt x="4761097" y="1980391"/>
                  <a:pt x="4660701" y="1998098"/>
                  <a:pt x="4855029" y="1981200"/>
                </a:cubicBezTo>
                <a:cubicBezTo>
                  <a:pt x="4887763" y="1978354"/>
                  <a:pt x="4920247" y="1972934"/>
                  <a:pt x="4953000" y="1970314"/>
                </a:cubicBezTo>
                <a:cubicBezTo>
                  <a:pt x="5010985" y="1965675"/>
                  <a:pt x="5069115" y="1963057"/>
                  <a:pt x="5127172" y="1959428"/>
                </a:cubicBezTo>
                <a:cubicBezTo>
                  <a:pt x="5208664" y="1943131"/>
                  <a:pt x="5200432" y="1942626"/>
                  <a:pt x="5312229" y="1937657"/>
                </a:cubicBezTo>
                <a:cubicBezTo>
                  <a:pt x="5431908" y="1932338"/>
                  <a:pt x="5551714" y="1930400"/>
                  <a:pt x="5671457" y="1926771"/>
                </a:cubicBezTo>
                <a:cubicBezTo>
                  <a:pt x="5718824" y="1922824"/>
                  <a:pt x="5833996" y="1915032"/>
                  <a:pt x="5889172" y="1905000"/>
                </a:cubicBezTo>
                <a:cubicBezTo>
                  <a:pt x="5900461" y="1902947"/>
                  <a:pt x="5910628" y="1896603"/>
                  <a:pt x="5921829" y="1894114"/>
                </a:cubicBezTo>
                <a:cubicBezTo>
                  <a:pt x="5984237" y="1880245"/>
                  <a:pt x="5998029" y="1885043"/>
                  <a:pt x="6030686" y="1872343"/>
                </a:cubicBezTo>
                <a:close/>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13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014" y="1215737"/>
            <a:ext cx="3135456" cy="2213263"/>
          </a:xfrm>
          <a:prstGeom prst="rect">
            <a:avLst/>
          </a:prstGeom>
        </p:spPr>
      </p:pic>
      <p:sp>
        <p:nvSpPr>
          <p:cNvPr id="67586" name="TextBox 4"/>
          <p:cNvSpPr txBox="1">
            <a:spLocks noChangeArrowheads="1"/>
          </p:cNvSpPr>
          <p:nvPr/>
        </p:nvSpPr>
        <p:spPr bwMode="auto">
          <a:xfrm>
            <a:off x="162732" y="705345"/>
            <a:ext cx="8915400" cy="461665"/>
          </a:xfrm>
          <a:prstGeom prst="rect">
            <a:avLst/>
          </a:prstGeom>
          <a:noFill/>
          <a:ln w="9525">
            <a:noFill/>
            <a:miter lim="800000"/>
            <a:headEnd/>
            <a:tailEnd/>
          </a:ln>
        </p:spPr>
        <p:txBody>
          <a:bodyPr wrap="square">
            <a:spAutoFit/>
          </a:bodyPr>
          <a:lstStyle/>
          <a:p>
            <a:r>
              <a:rPr lang="en-US" sz="2400" b="1" dirty="0">
                <a:solidFill>
                  <a:schemeClr val="accent6">
                    <a:lumMod val="50000"/>
                  </a:schemeClr>
                </a:solidFill>
                <a:latin typeface="Times New Roman" pitchFamily="18" charset="0"/>
                <a:cs typeface="Times New Roman" pitchFamily="18" charset="0"/>
              </a:rPr>
              <a:t>A couple things here…</a:t>
            </a:r>
          </a:p>
        </p:txBody>
      </p:sp>
      <p:sp>
        <p:nvSpPr>
          <p:cNvPr id="9" name="Rectangle 8"/>
          <p:cNvSpPr/>
          <p:nvPr/>
        </p:nvSpPr>
        <p:spPr>
          <a:xfrm>
            <a:off x="32161" y="76200"/>
            <a:ext cx="907973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A27B00"/>
                </a:solidFill>
                <a:latin typeface="+mn-lt"/>
              </a:rPr>
              <a:t>ORGANIZATION OF THE GASTROINTESTINAL SYSTEM</a:t>
            </a:r>
          </a:p>
        </p:txBody>
      </p:sp>
      <p:sp>
        <p:nvSpPr>
          <p:cNvPr id="2062" name="TextBox 2061"/>
          <p:cNvSpPr txBox="1"/>
          <p:nvPr/>
        </p:nvSpPr>
        <p:spPr>
          <a:xfrm>
            <a:off x="6747679" y="4629304"/>
            <a:ext cx="655898" cy="276999"/>
          </a:xfrm>
          <a:prstGeom prst="rect">
            <a:avLst/>
          </a:prstGeom>
          <a:noFill/>
        </p:spPr>
        <p:txBody>
          <a:bodyPr wrap="square" rtlCol="0">
            <a:spAutoFit/>
          </a:bodyPr>
          <a:lstStyle/>
          <a:p>
            <a:r>
              <a:rPr lang="en-US" sz="1200" b="1" dirty="0">
                <a:solidFill>
                  <a:schemeClr val="bg1"/>
                </a:solidFill>
              </a:rPr>
              <a:t>lumen</a:t>
            </a:r>
          </a:p>
        </p:txBody>
      </p:sp>
      <p:sp>
        <p:nvSpPr>
          <p:cNvPr id="29" name="TextBox 4"/>
          <p:cNvSpPr txBox="1">
            <a:spLocks noChangeArrowheads="1"/>
          </p:cNvSpPr>
          <p:nvPr/>
        </p:nvSpPr>
        <p:spPr bwMode="auto">
          <a:xfrm>
            <a:off x="32161" y="4518760"/>
            <a:ext cx="6584946" cy="1600438"/>
          </a:xfrm>
          <a:prstGeom prst="rect">
            <a:avLst/>
          </a:prstGeom>
          <a:noFill/>
          <a:ln w="9525">
            <a:noFill/>
            <a:miter lim="800000"/>
            <a:headEnd/>
            <a:tailEnd/>
          </a:ln>
        </p:spPr>
        <p:txBody>
          <a:bodyPr wrap="square">
            <a:spAutoFit/>
          </a:bodyPr>
          <a:lstStyle/>
          <a:p>
            <a:r>
              <a:rPr lang="en-US" sz="1400" b="1" dirty="0">
                <a:solidFill>
                  <a:srgbClr val="480000"/>
                </a:solidFill>
                <a:latin typeface="Tempus Sans ITC" pitchFamily="82" charset="0"/>
                <a:cs typeface="Times New Roman" pitchFamily="18" charset="0"/>
              </a:rPr>
              <a:t>You will be seeing some slides with only one  “wall” of the GI tract, similar to the one on the top right.  It’s easy to think of these sections as simply being a portion of the cross sectional slides, similar to the region in the dashed boxes in the upper left and lower right images.  However, keep in mind that these could very well be longitudinal sections similar to the cut that would be made by the red line to the right.  In fact, the upper right image is just such a section.  We’ll explain later in the module how to tell the difference.</a:t>
            </a:r>
            <a:endParaRPr lang="en-US" sz="1100" dirty="0">
              <a:solidFill>
                <a:srgbClr val="480000"/>
              </a:solidFill>
              <a:latin typeface="Tempus Sans ITC" pitchFamily="8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470" y="1167011"/>
            <a:ext cx="5872530" cy="3145546"/>
          </a:xfrm>
          <a:prstGeom prst="rect">
            <a:avLst/>
          </a:prstGeom>
        </p:spPr>
      </p:pic>
      <p:sp>
        <p:nvSpPr>
          <p:cNvPr id="6" name="Rectangle 5"/>
          <p:cNvSpPr/>
          <p:nvPr/>
        </p:nvSpPr>
        <p:spPr>
          <a:xfrm>
            <a:off x="609600" y="2514600"/>
            <a:ext cx="1219200" cy="914400"/>
          </a:xfrm>
          <a:prstGeom prst="rect">
            <a:avLst/>
          </a:prstGeom>
          <a:noFill/>
          <a:ln w="57150">
            <a:solidFill>
              <a:srgbClr val="40081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146" y="4429248"/>
            <a:ext cx="2342986" cy="2438862"/>
          </a:xfrm>
          <a:prstGeom prst="rect">
            <a:avLst/>
          </a:prstGeom>
        </p:spPr>
      </p:pic>
      <p:sp>
        <p:nvSpPr>
          <p:cNvPr id="7" name="TextBox 6"/>
          <p:cNvSpPr txBox="1"/>
          <p:nvPr/>
        </p:nvSpPr>
        <p:spPr>
          <a:xfrm>
            <a:off x="5865977" y="1165036"/>
            <a:ext cx="1537600" cy="369332"/>
          </a:xfrm>
          <a:prstGeom prst="rect">
            <a:avLst/>
          </a:prstGeom>
          <a:noFill/>
        </p:spPr>
        <p:txBody>
          <a:bodyPr wrap="none" rtlCol="0">
            <a:spAutoFit/>
          </a:bodyPr>
          <a:lstStyle/>
          <a:p>
            <a:r>
              <a:rPr lang="en-US" b="1" dirty="0">
                <a:latin typeface="Tempus Sans ITC" pitchFamily="82" charset="0"/>
              </a:rPr>
              <a:t>Lumen is here</a:t>
            </a:r>
          </a:p>
        </p:txBody>
      </p:sp>
      <p:sp>
        <p:nvSpPr>
          <p:cNvPr id="19" name="TextBox 18"/>
          <p:cNvSpPr txBox="1"/>
          <p:nvPr/>
        </p:nvSpPr>
        <p:spPr>
          <a:xfrm>
            <a:off x="3803226" y="1215737"/>
            <a:ext cx="1537600" cy="369332"/>
          </a:xfrm>
          <a:prstGeom prst="rect">
            <a:avLst/>
          </a:prstGeom>
          <a:noFill/>
        </p:spPr>
        <p:txBody>
          <a:bodyPr wrap="none" rtlCol="0">
            <a:spAutoFit/>
          </a:bodyPr>
          <a:lstStyle/>
          <a:p>
            <a:r>
              <a:rPr lang="en-US" b="1" dirty="0">
                <a:latin typeface="Tempus Sans ITC" pitchFamily="82" charset="0"/>
              </a:rPr>
              <a:t>Lumen is here</a:t>
            </a:r>
          </a:p>
        </p:txBody>
      </p:sp>
      <p:sp>
        <p:nvSpPr>
          <p:cNvPr id="20" name="Rectangle 19"/>
          <p:cNvSpPr/>
          <p:nvPr/>
        </p:nvSpPr>
        <p:spPr>
          <a:xfrm>
            <a:off x="7652934" y="5898291"/>
            <a:ext cx="652866" cy="351453"/>
          </a:xfrm>
          <a:prstGeom prst="rect">
            <a:avLst/>
          </a:prstGeom>
          <a:noFill/>
          <a:ln w="57150">
            <a:solidFill>
              <a:srgbClr val="40081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17" idx="1"/>
          </p:cNvCxnSpPr>
          <p:nvPr/>
        </p:nvCxnSpPr>
        <p:spPr>
          <a:xfrm>
            <a:off x="6735146" y="5648679"/>
            <a:ext cx="91778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9937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hc-webdata\com\LabManuals\MA\VLM\Lab24\SL14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78512"/>
            <a:ext cx="6882114" cy="51615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304800" y="1598359"/>
            <a:ext cx="335280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(intestinal) gland</a:t>
            </a:r>
          </a:p>
        </p:txBody>
      </p:sp>
      <p:sp>
        <p:nvSpPr>
          <p:cNvPr id="2" name="Freeform 1"/>
          <p:cNvSpPr/>
          <p:nvPr/>
        </p:nvSpPr>
        <p:spPr>
          <a:xfrm>
            <a:off x="3507129" y="4039565"/>
            <a:ext cx="4375230" cy="1643605"/>
          </a:xfrm>
          <a:custGeom>
            <a:avLst/>
            <a:gdLst>
              <a:gd name="connsiteX0" fmla="*/ 1909823 w 4375230"/>
              <a:gd name="connsiteY0" fmla="*/ 81022 h 1643605"/>
              <a:gd name="connsiteX1" fmla="*/ 1724628 w 4375230"/>
              <a:gd name="connsiteY1" fmla="*/ 57873 h 1643605"/>
              <a:gd name="connsiteX2" fmla="*/ 1643605 w 4375230"/>
              <a:gd name="connsiteY2" fmla="*/ 46298 h 1643605"/>
              <a:gd name="connsiteX3" fmla="*/ 1273215 w 4375230"/>
              <a:gd name="connsiteY3" fmla="*/ 69448 h 1643605"/>
              <a:gd name="connsiteX4" fmla="*/ 1088020 w 4375230"/>
              <a:gd name="connsiteY4" fmla="*/ 92597 h 1643605"/>
              <a:gd name="connsiteX5" fmla="*/ 1041722 w 4375230"/>
              <a:gd name="connsiteY5" fmla="*/ 104172 h 1643605"/>
              <a:gd name="connsiteX6" fmla="*/ 763929 w 4375230"/>
              <a:gd name="connsiteY6" fmla="*/ 138896 h 1643605"/>
              <a:gd name="connsiteX7" fmla="*/ 277793 w 4375230"/>
              <a:gd name="connsiteY7" fmla="*/ 162045 h 1643605"/>
              <a:gd name="connsiteX8" fmla="*/ 243068 w 4375230"/>
              <a:gd name="connsiteY8" fmla="*/ 173620 h 1643605"/>
              <a:gd name="connsiteX9" fmla="*/ 185195 w 4375230"/>
              <a:gd name="connsiteY9" fmla="*/ 219919 h 1643605"/>
              <a:gd name="connsiteX10" fmla="*/ 138896 w 4375230"/>
              <a:gd name="connsiteY10" fmla="*/ 289367 h 1643605"/>
              <a:gd name="connsiteX11" fmla="*/ 104172 w 4375230"/>
              <a:gd name="connsiteY11" fmla="*/ 358815 h 1643605"/>
              <a:gd name="connsiteX12" fmla="*/ 92598 w 4375230"/>
              <a:gd name="connsiteY12" fmla="*/ 393539 h 1643605"/>
              <a:gd name="connsiteX13" fmla="*/ 69448 w 4375230"/>
              <a:gd name="connsiteY13" fmla="*/ 439838 h 1643605"/>
              <a:gd name="connsiteX14" fmla="*/ 46299 w 4375230"/>
              <a:gd name="connsiteY14" fmla="*/ 509286 h 1643605"/>
              <a:gd name="connsiteX15" fmla="*/ 34724 w 4375230"/>
              <a:gd name="connsiteY15" fmla="*/ 544010 h 1643605"/>
              <a:gd name="connsiteX16" fmla="*/ 11575 w 4375230"/>
              <a:gd name="connsiteY16" fmla="*/ 590308 h 1643605"/>
              <a:gd name="connsiteX17" fmla="*/ 0 w 4375230"/>
              <a:gd name="connsiteY17" fmla="*/ 694481 h 1643605"/>
              <a:gd name="connsiteX18" fmla="*/ 23149 w 4375230"/>
              <a:gd name="connsiteY18" fmla="*/ 1006997 h 1643605"/>
              <a:gd name="connsiteX19" fmla="*/ 34724 w 4375230"/>
              <a:gd name="connsiteY19" fmla="*/ 1053296 h 1643605"/>
              <a:gd name="connsiteX20" fmla="*/ 57874 w 4375230"/>
              <a:gd name="connsiteY20" fmla="*/ 1238491 h 1643605"/>
              <a:gd name="connsiteX21" fmla="*/ 69448 w 4375230"/>
              <a:gd name="connsiteY21" fmla="*/ 1273215 h 1643605"/>
              <a:gd name="connsiteX22" fmla="*/ 92598 w 4375230"/>
              <a:gd name="connsiteY22" fmla="*/ 1365812 h 1643605"/>
              <a:gd name="connsiteX23" fmla="*/ 115747 w 4375230"/>
              <a:gd name="connsiteY23" fmla="*/ 1435260 h 1643605"/>
              <a:gd name="connsiteX24" fmla="*/ 185195 w 4375230"/>
              <a:gd name="connsiteY24" fmla="*/ 1504708 h 1643605"/>
              <a:gd name="connsiteX25" fmla="*/ 208344 w 4375230"/>
              <a:gd name="connsiteY25" fmla="*/ 1527858 h 1643605"/>
              <a:gd name="connsiteX26" fmla="*/ 231494 w 4375230"/>
              <a:gd name="connsiteY26" fmla="*/ 1562582 h 1643605"/>
              <a:gd name="connsiteX27" fmla="*/ 266218 w 4375230"/>
              <a:gd name="connsiteY27" fmla="*/ 1574157 h 1643605"/>
              <a:gd name="connsiteX28" fmla="*/ 300942 w 4375230"/>
              <a:gd name="connsiteY28" fmla="*/ 1597306 h 1643605"/>
              <a:gd name="connsiteX29" fmla="*/ 416689 w 4375230"/>
              <a:gd name="connsiteY29" fmla="*/ 1643605 h 1643605"/>
              <a:gd name="connsiteX30" fmla="*/ 671332 w 4375230"/>
              <a:gd name="connsiteY30" fmla="*/ 1620455 h 1643605"/>
              <a:gd name="connsiteX31" fmla="*/ 740780 w 4375230"/>
              <a:gd name="connsiteY31" fmla="*/ 1597306 h 1643605"/>
              <a:gd name="connsiteX32" fmla="*/ 844952 w 4375230"/>
              <a:gd name="connsiteY32" fmla="*/ 1551007 h 1643605"/>
              <a:gd name="connsiteX33" fmla="*/ 925975 w 4375230"/>
              <a:gd name="connsiteY33" fmla="*/ 1527858 h 1643605"/>
              <a:gd name="connsiteX34" fmla="*/ 995423 w 4375230"/>
              <a:gd name="connsiteY34" fmla="*/ 1516283 h 1643605"/>
              <a:gd name="connsiteX35" fmla="*/ 1053296 w 4375230"/>
              <a:gd name="connsiteY35" fmla="*/ 1504708 h 1643605"/>
              <a:gd name="connsiteX36" fmla="*/ 1099595 w 4375230"/>
              <a:gd name="connsiteY36" fmla="*/ 1493134 h 1643605"/>
              <a:gd name="connsiteX37" fmla="*/ 1169043 w 4375230"/>
              <a:gd name="connsiteY37" fmla="*/ 1469984 h 1643605"/>
              <a:gd name="connsiteX38" fmla="*/ 1238491 w 4375230"/>
              <a:gd name="connsiteY38" fmla="*/ 1458410 h 1643605"/>
              <a:gd name="connsiteX39" fmla="*/ 1273215 w 4375230"/>
              <a:gd name="connsiteY39" fmla="*/ 1446835 h 1643605"/>
              <a:gd name="connsiteX40" fmla="*/ 1597306 w 4375230"/>
              <a:gd name="connsiteY40" fmla="*/ 1458410 h 1643605"/>
              <a:gd name="connsiteX41" fmla="*/ 1840375 w 4375230"/>
              <a:gd name="connsiteY41" fmla="*/ 1469984 h 1643605"/>
              <a:gd name="connsiteX42" fmla="*/ 1921398 w 4375230"/>
              <a:gd name="connsiteY42" fmla="*/ 1481559 h 1643605"/>
              <a:gd name="connsiteX43" fmla="*/ 1990846 w 4375230"/>
              <a:gd name="connsiteY43" fmla="*/ 1493134 h 1643605"/>
              <a:gd name="connsiteX44" fmla="*/ 2210765 w 4375230"/>
              <a:gd name="connsiteY44" fmla="*/ 1516283 h 1643605"/>
              <a:gd name="connsiteX45" fmla="*/ 2488557 w 4375230"/>
              <a:gd name="connsiteY45" fmla="*/ 1527858 h 1643605"/>
              <a:gd name="connsiteX46" fmla="*/ 2662177 w 4375230"/>
              <a:gd name="connsiteY46" fmla="*/ 1551007 h 1643605"/>
              <a:gd name="connsiteX47" fmla="*/ 2754775 w 4375230"/>
              <a:gd name="connsiteY47" fmla="*/ 1562582 h 1643605"/>
              <a:gd name="connsiteX48" fmla="*/ 2835798 w 4375230"/>
              <a:gd name="connsiteY48" fmla="*/ 1574157 h 1643605"/>
              <a:gd name="connsiteX49" fmla="*/ 3044142 w 4375230"/>
              <a:gd name="connsiteY49" fmla="*/ 1585731 h 1643605"/>
              <a:gd name="connsiteX50" fmla="*/ 3391382 w 4375230"/>
              <a:gd name="connsiteY50" fmla="*/ 1574157 h 1643605"/>
              <a:gd name="connsiteX51" fmla="*/ 3541853 w 4375230"/>
              <a:gd name="connsiteY51" fmla="*/ 1551007 h 1643605"/>
              <a:gd name="connsiteX52" fmla="*/ 3611301 w 4375230"/>
              <a:gd name="connsiteY52" fmla="*/ 1527858 h 1643605"/>
              <a:gd name="connsiteX53" fmla="*/ 3750198 w 4375230"/>
              <a:gd name="connsiteY53" fmla="*/ 1504708 h 1643605"/>
              <a:gd name="connsiteX54" fmla="*/ 3784922 w 4375230"/>
              <a:gd name="connsiteY54" fmla="*/ 1481559 h 1643605"/>
              <a:gd name="connsiteX55" fmla="*/ 3865944 w 4375230"/>
              <a:gd name="connsiteY55" fmla="*/ 1458410 h 1643605"/>
              <a:gd name="connsiteX56" fmla="*/ 3900668 w 4375230"/>
              <a:gd name="connsiteY56" fmla="*/ 1435260 h 1643605"/>
              <a:gd name="connsiteX57" fmla="*/ 3981691 w 4375230"/>
              <a:gd name="connsiteY57" fmla="*/ 1400536 h 1643605"/>
              <a:gd name="connsiteX58" fmla="*/ 4004841 w 4375230"/>
              <a:gd name="connsiteY58" fmla="*/ 1377387 h 1643605"/>
              <a:gd name="connsiteX59" fmla="*/ 4051139 w 4375230"/>
              <a:gd name="connsiteY59" fmla="*/ 1354238 h 1643605"/>
              <a:gd name="connsiteX60" fmla="*/ 4074289 w 4375230"/>
              <a:gd name="connsiteY60" fmla="*/ 1331088 h 1643605"/>
              <a:gd name="connsiteX61" fmla="*/ 4120587 w 4375230"/>
              <a:gd name="connsiteY61" fmla="*/ 1307939 h 1643605"/>
              <a:gd name="connsiteX62" fmla="*/ 4224760 w 4375230"/>
              <a:gd name="connsiteY62" fmla="*/ 1250065 h 1643605"/>
              <a:gd name="connsiteX63" fmla="*/ 4259484 w 4375230"/>
              <a:gd name="connsiteY63" fmla="*/ 1203767 h 1643605"/>
              <a:gd name="connsiteX64" fmla="*/ 4294208 w 4375230"/>
              <a:gd name="connsiteY64" fmla="*/ 1192192 h 1643605"/>
              <a:gd name="connsiteX65" fmla="*/ 4305782 w 4375230"/>
              <a:gd name="connsiteY65" fmla="*/ 1157468 h 1643605"/>
              <a:gd name="connsiteX66" fmla="*/ 4352081 w 4375230"/>
              <a:gd name="connsiteY66" fmla="*/ 1076445 h 1643605"/>
              <a:gd name="connsiteX67" fmla="*/ 4363656 w 4375230"/>
              <a:gd name="connsiteY67" fmla="*/ 1030146 h 1643605"/>
              <a:gd name="connsiteX68" fmla="*/ 4375230 w 4375230"/>
              <a:gd name="connsiteY68" fmla="*/ 995422 h 1643605"/>
              <a:gd name="connsiteX69" fmla="*/ 4352081 w 4375230"/>
              <a:gd name="connsiteY69" fmla="*/ 648182 h 1643605"/>
              <a:gd name="connsiteX70" fmla="*/ 4340506 w 4375230"/>
              <a:gd name="connsiteY70" fmla="*/ 613458 h 1643605"/>
              <a:gd name="connsiteX71" fmla="*/ 4328932 w 4375230"/>
              <a:gd name="connsiteY71" fmla="*/ 544010 h 1643605"/>
              <a:gd name="connsiteX72" fmla="*/ 4305782 w 4375230"/>
              <a:gd name="connsiteY72" fmla="*/ 474562 h 1643605"/>
              <a:gd name="connsiteX73" fmla="*/ 4294208 w 4375230"/>
              <a:gd name="connsiteY73" fmla="*/ 439838 h 1643605"/>
              <a:gd name="connsiteX74" fmla="*/ 4271058 w 4375230"/>
              <a:gd name="connsiteY74" fmla="*/ 370389 h 1643605"/>
              <a:gd name="connsiteX75" fmla="*/ 4213185 w 4375230"/>
              <a:gd name="connsiteY75" fmla="*/ 289367 h 1643605"/>
              <a:gd name="connsiteX76" fmla="*/ 4155312 w 4375230"/>
              <a:gd name="connsiteY76" fmla="*/ 243068 h 1643605"/>
              <a:gd name="connsiteX77" fmla="*/ 4132162 w 4375230"/>
              <a:gd name="connsiteY77" fmla="*/ 219919 h 1643605"/>
              <a:gd name="connsiteX78" fmla="*/ 4039565 w 4375230"/>
              <a:gd name="connsiteY78" fmla="*/ 173620 h 1643605"/>
              <a:gd name="connsiteX79" fmla="*/ 3970117 w 4375230"/>
              <a:gd name="connsiteY79" fmla="*/ 115746 h 1643605"/>
              <a:gd name="connsiteX80" fmla="*/ 3923818 w 4375230"/>
              <a:gd name="connsiteY80" fmla="*/ 104172 h 1643605"/>
              <a:gd name="connsiteX81" fmla="*/ 3889094 w 4375230"/>
              <a:gd name="connsiteY81" fmla="*/ 92597 h 1643605"/>
              <a:gd name="connsiteX82" fmla="*/ 3796496 w 4375230"/>
              <a:gd name="connsiteY82" fmla="*/ 69448 h 1643605"/>
              <a:gd name="connsiteX83" fmla="*/ 3750198 w 4375230"/>
              <a:gd name="connsiteY83" fmla="*/ 57873 h 1643605"/>
              <a:gd name="connsiteX84" fmla="*/ 3622876 w 4375230"/>
              <a:gd name="connsiteY84" fmla="*/ 46298 h 1643605"/>
              <a:gd name="connsiteX85" fmla="*/ 3391382 w 4375230"/>
              <a:gd name="connsiteY85" fmla="*/ 34724 h 1643605"/>
              <a:gd name="connsiteX86" fmla="*/ 3183038 w 4375230"/>
              <a:gd name="connsiteY86" fmla="*/ 23149 h 1643605"/>
              <a:gd name="connsiteX87" fmla="*/ 2939970 w 4375230"/>
              <a:gd name="connsiteY87" fmla="*/ 0 h 1643605"/>
              <a:gd name="connsiteX88" fmla="*/ 2372810 w 4375230"/>
              <a:gd name="connsiteY88" fmla="*/ 11574 h 1643605"/>
              <a:gd name="connsiteX89" fmla="*/ 2314937 w 4375230"/>
              <a:gd name="connsiteY89" fmla="*/ 23149 h 1643605"/>
              <a:gd name="connsiteX90" fmla="*/ 2222339 w 4375230"/>
              <a:gd name="connsiteY90" fmla="*/ 34724 h 1643605"/>
              <a:gd name="connsiteX91" fmla="*/ 2187615 w 4375230"/>
              <a:gd name="connsiteY91" fmla="*/ 46298 h 1643605"/>
              <a:gd name="connsiteX92" fmla="*/ 1967696 w 4375230"/>
              <a:gd name="connsiteY92" fmla="*/ 69448 h 1643605"/>
              <a:gd name="connsiteX93" fmla="*/ 1909823 w 4375230"/>
              <a:gd name="connsiteY93" fmla="*/ 81022 h 164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75230" h="1643605">
                <a:moveTo>
                  <a:pt x="1909823" y="81022"/>
                </a:moveTo>
                <a:cubicBezTo>
                  <a:pt x="1869312" y="79093"/>
                  <a:pt x="1958098" y="87058"/>
                  <a:pt x="1724628" y="57873"/>
                </a:cubicBezTo>
                <a:cubicBezTo>
                  <a:pt x="1697557" y="54489"/>
                  <a:pt x="1670613" y="50156"/>
                  <a:pt x="1643605" y="46298"/>
                </a:cubicBezTo>
                <a:cubicBezTo>
                  <a:pt x="1096118" y="67356"/>
                  <a:pt x="1493840" y="39363"/>
                  <a:pt x="1273215" y="69448"/>
                </a:cubicBezTo>
                <a:cubicBezTo>
                  <a:pt x="1211573" y="77854"/>
                  <a:pt x="1088020" y="92597"/>
                  <a:pt x="1088020" y="92597"/>
                </a:cubicBezTo>
                <a:cubicBezTo>
                  <a:pt x="1072587" y="96455"/>
                  <a:pt x="1057413" y="101557"/>
                  <a:pt x="1041722" y="104172"/>
                </a:cubicBezTo>
                <a:cubicBezTo>
                  <a:pt x="879361" y="131232"/>
                  <a:pt x="906915" y="123009"/>
                  <a:pt x="763929" y="138896"/>
                </a:cubicBezTo>
                <a:cubicBezTo>
                  <a:pt x="503242" y="167861"/>
                  <a:pt x="862184" y="144857"/>
                  <a:pt x="277793" y="162045"/>
                </a:cubicBezTo>
                <a:cubicBezTo>
                  <a:pt x="266218" y="165903"/>
                  <a:pt x="253981" y="168164"/>
                  <a:pt x="243068" y="173620"/>
                </a:cubicBezTo>
                <a:cubicBezTo>
                  <a:pt x="224842" y="182733"/>
                  <a:pt x="198115" y="202692"/>
                  <a:pt x="185195" y="219919"/>
                </a:cubicBezTo>
                <a:cubicBezTo>
                  <a:pt x="168502" y="242177"/>
                  <a:pt x="138896" y="289367"/>
                  <a:pt x="138896" y="289367"/>
                </a:cubicBezTo>
                <a:cubicBezTo>
                  <a:pt x="109805" y="376646"/>
                  <a:pt x="149048" y="269064"/>
                  <a:pt x="104172" y="358815"/>
                </a:cubicBezTo>
                <a:cubicBezTo>
                  <a:pt x="98716" y="369728"/>
                  <a:pt x="97404" y="382325"/>
                  <a:pt x="92598" y="393539"/>
                </a:cubicBezTo>
                <a:cubicBezTo>
                  <a:pt x="85801" y="409399"/>
                  <a:pt x="75856" y="423817"/>
                  <a:pt x="69448" y="439838"/>
                </a:cubicBezTo>
                <a:cubicBezTo>
                  <a:pt x="60385" y="462494"/>
                  <a:pt x="54015" y="486137"/>
                  <a:pt x="46299" y="509286"/>
                </a:cubicBezTo>
                <a:cubicBezTo>
                  <a:pt x="42441" y="520861"/>
                  <a:pt x="40180" y="533097"/>
                  <a:pt x="34724" y="544010"/>
                </a:cubicBezTo>
                <a:lnTo>
                  <a:pt x="11575" y="590308"/>
                </a:lnTo>
                <a:cubicBezTo>
                  <a:pt x="7717" y="625032"/>
                  <a:pt x="0" y="659543"/>
                  <a:pt x="0" y="694481"/>
                </a:cubicBezTo>
                <a:cubicBezTo>
                  <a:pt x="0" y="754025"/>
                  <a:pt x="10682" y="925960"/>
                  <a:pt x="23149" y="1006997"/>
                </a:cubicBezTo>
                <a:cubicBezTo>
                  <a:pt x="25568" y="1022720"/>
                  <a:pt x="32364" y="1037564"/>
                  <a:pt x="34724" y="1053296"/>
                </a:cubicBezTo>
                <a:cubicBezTo>
                  <a:pt x="43953" y="1114820"/>
                  <a:pt x="38202" y="1179471"/>
                  <a:pt x="57874" y="1238491"/>
                </a:cubicBezTo>
                <a:cubicBezTo>
                  <a:pt x="61732" y="1250066"/>
                  <a:pt x="66238" y="1261444"/>
                  <a:pt x="69448" y="1273215"/>
                </a:cubicBezTo>
                <a:cubicBezTo>
                  <a:pt x="77819" y="1303910"/>
                  <a:pt x="82537" y="1335629"/>
                  <a:pt x="92598" y="1365812"/>
                </a:cubicBezTo>
                <a:cubicBezTo>
                  <a:pt x="100314" y="1388961"/>
                  <a:pt x="98493" y="1418006"/>
                  <a:pt x="115747" y="1435260"/>
                </a:cubicBezTo>
                <a:lnTo>
                  <a:pt x="185195" y="1504708"/>
                </a:lnTo>
                <a:cubicBezTo>
                  <a:pt x="192911" y="1512425"/>
                  <a:pt x="202291" y="1518778"/>
                  <a:pt x="208344" y="1527858"/>
                </a:cubicBezTo>
                <a:cubicBezTo>
                  <a:pt x="216061" y="1539433"/>
                  <a:pt x="220631" y="1553892"/>
                  <a:pt x="231494" y="1562582"/>
                </a:cubicBezTo>
                <a:cubicBezTo>
                  <a:pt x="241021" y="1570204"/>
                  <a:pt x="255305" y="1568701"/>
                  <a:pt x="266218" y="1574157"/>
                </a:cubicBezTo>
                <a:cubicBezTo>
                  <a:pt x="278660" y="1580378"/>
                  <a:pt x="288500" y="1591085"/>
                  <a:pt x="300942" y="1597306"/>
                </a:cubicBezTo>
                <a:cubicBezTo>
                  <a:pt x="353647" y="1623658"/>
                  <a:pt x="370504" y="1628210"/>
                  <a:pt x="416689" y="1643605"/>
                </a:cubicBezTo>
                <a:cubicBezTo>
                  <a:pt x="494232" y="1639043"/>
                  <a:pt x="590611" y="1642470"/>
                  <a:pt x="671332" y="1620455"/>
                </a:cubicBezTo>
                <a:cubicBezTo>
                  <a:pt x="694874" y="1614035"/>
                  <a:pt x="718955" y="1608218"/>
                  <a:pt x="740780" y="1597306"/>
                </a:cubicBezTo>
                <a:cubicBezTo>
                  <a:pt x="781110" y="1577141"/>
                  <a:pt x="800623" y="1565783"/>
                  <a:pt x="844952" y="1551007"/>
                </a:cubicBezTo>
                <a:cubicBezTo>
                  <a:pt x="871599" y="1542125"/>
                  <a:pt x="898606" y="1534174"/>
                  <a:pt x="925975" y="1527858"/>
                </a:cubicBezTo>
                <a:cubicBezTo>
                  <a:pt x="948843" y="1522581"/>
                  <a:pt x="972333" y="1520481"/>
                  <a:pt x="995423" y="1516283"/>
                </a:cubicBezTo>
                <a:cubicBezTo>
                  <a:pt x="1014779" y="1512764"/>
                  <a:pt x="1034091" y="1508976"/>
                  <a:pt x="1053296" y="1504708"/>
                </a:cubicBezTo>
                <a:cubicBezTo>
                  <a:pt x="1068825" y="1501257"/>
                  <a:pt x="1084358" y="1497705"/>
                  <a:pt x="1099595" y="1493134"/>
                </a:cubicBezTo>
                <a:cubicBezTo>
                  <a:pt x="1122968" y="1486122"/>
                  <a:pt x="1144973" y="1473995"/>
                  <a:pt x="1169043" y="1469984"/>
                </a:cubicBezTo>
                <a:lnTo>
                  <a:pt x="1238491" y="1458410"/>
                </a:lnTo>
                <a:cubicBezTo>
                  <a:pt x="1250066" y="1454552"/>
                  <a:pt x="1261484" y="1450187"/>
                  <a:pt x="1273215" y="1446835"/>
                </a:cubicBezTo>
                <a:cubicBezTo>
                  <a:pt x="1398207" y="1411122"/>
                  <a:pt x="1370546" y="1443293"/>
                  <a:pt x="1597306" y="1458410"/>
                </a:cubicBezTo>
                <a:cubicBezTo>
                  <a:pt x="1678241" y="1463806"/>
                  <a:pt x="1759352" y="1466126"/>
                  <a:pt x="1840375" y="1469984"/>
                </a:cubicBezTo>
                <a:lnTo>
                  <a:pt x="1921398" y="1481559"/>
                </a:lnTo>
                <a:cubicBezTo>
                  <a:pt x="1944594" y="1485128"/>
                  <a:pt x="1967613" y="1489815"/>
                  <a:pt x="1990846" y="1493134"/>
                </a:cubicBezTo>
                <a:cubicBezTo>
                  <a:pt x="2052099" y="1501884"/>
                  <a:pt x="2153340" y="1513001"/>
                  <a:pt x="2210765" y="1516283"/>
                </a:cubicBezTo>
                <a:cubicBezTo>
                  <a:pt x="2303292" y="1521570"/>
                  <a:pt x="2395960" y="1524000"/>
                  <a:pt x="2488557" y="1527858"/>
                </a:cubicBezTo>
                <a:lnTo>
                  <a:pt x="2662177" y="1551007"/>
                </a:lnTo>
                <a:lnTo>
                  <a:pt x="2754775" y="1562582"/>
                </a:lnTo>
                <a:cubicBezTo>
                  <a:pt x="2781818" y="1566188"/>
                  <a:pt x="2808603" y="1571981"/>
                  <a:pt x="2835798" y="1574157"/>
                </a:cubicBezTo>
                <a:cubicBezTo>
                  <a:pt x="2905132" y="1579704"/>
                  <a:pt x="2974694" y="1581873"/>
                  <a:pt x="3044142" y="1585731"/>
                </a:cubicBezTo>
                <a:lnTo>
                  <a:pt x="3391382" y="1574157"/>
                </a:lnTo>
                <a:cubicBezTo>
                  <a:pt x="3420465" y="1572626"/>
                  <a:pt x="3505994" y="1560787"/>
                  <a:pt x="3541853" y="1551007"/>
                </a:cubicBezTo>
                <a:cubicBezTo>
                  <a:pt x="3565395" y="1544587"/>
                  <a:pt x="3587088" y="1530885"/>
                  <a:pt x="3611301" y="1527858"/>
                </a:cubicBezTo>
                <a:cubicBezTo>
                  <a:pt x="3719684" y="1514310"/>
                  <a:pt x="3673722" y="1523828"/>
                  <a:pt x="3750198" y="1504708"/>
                </a:cubicBezTo>
                <a:cubicBezTo>
                  <a:pt x="3761773" y="1496992"/>
                  <a:pt x="3772480" y="1487780"/>
                  <a:pt x="3784922" y="1481559"/>
                </a:cubicBezTo>
                <a:cubicBezTo>
                  <a:pt x="3801530" y="1473255"/>
                  <a:pt x="3851105" y="1462120"/>
                  <a:pt x="3865944" y="1458410"/>
                </a:cubicBezTo>
                <a:cubicBezTo>
                  <a:pt x="3877519" y="1450693"/>
                  <a:pt x="3888225" y="1441481"/>
                  <a:pt x="3900668" y="1435260"/>
                </a:cubicBezTo>
                <a:cubicBezTo>
                  <a:pt x="3962411" y="1404389"/>
                  <a:pt x="3909421" y="1448716"/>
                  <a:pt x="3981691" y="1400536"/>
                </a:cubicBezTo>
                <a:cubicBezTo>
                  <a:pt x="3990771" y="1394483"/>
                  <a:pt x="3995761" y="1383440"/>
                  <a:pt x="4004841" y="1377387"/>
                </a:cubicBezTo>
                <a:cubicBezTo>
                  <a:pt x="4019197" y="1367816"/>
                  <a:pt x="4036783" y="1363809"/>
                  <a:pt x="4051139" y="1354238"/>
                </a:cubicBezTo>
                <a:cubicBezTo>
                  <a:pt x="4060219" y="1348185"/>
                  <a:pt x="4065209" y="1337141"/>
                  <a:pt x="4074289" y="1331088"/>
                </a:cubicBezTo>
                <a:cubicBezTo>
                  <a:pt x="4088645" y="1321517"/>
                  <a:pt x="4105792" y="1316816"/>
                  <a:pt x="4120587" y="1307939"/>
                </a:cubicBezTo>
                <a:cubicBezTo>
                  <a:pt x="4220088" y="1248239"/>
                  <a:pt x="4154915" y="1273347"/>
                  <a:pt x="4224760" y="1250065"/>
                </a:cubicBezTo>
                <a:cubicBezTo>
                  <a:pt x="4236335" y="1234632"/>
                  <a:pt x="4244664" y="1216117"/>
                  <a:pt x="4259484" y="1203767"/>
                </a:cubicBezTo>
                <a:cubicBezTo>
                  <a:pt x="4268857" y="1195956"/>
                  <a:pt x="4285581" y="1200819"/>
                  <a:pt x="4294208" y="1192192"/>
                </a:cubicBezTo>
                <a:cubicBezTo>
                  <a:pt x="4302835" y="1183565"/>
                  <a:pt x="4300326" y="1168381"/>
                  <a:pt x="4305782" y="1157468"/>
                </a:cubicBezTo>
                <a:cubicBezTo>
                  <a:pt x="4339368" y="1090296"/>
                  <a:pt x="4321638" y="1157626"/>
                  <a:pt x="4352081" y="1076445"/>
                </a:cubicBezTo>
                <a:cubicBezTo>
                  <a:pt x="4357667" y="1061550"/>
                  <a:pt x="4359286" y="1045442"/>
                  <a:pt x="4363656" y="1030146"/>
                </a:cubicBezTo>
                <a:cubicBezTo>
                  <a:pt x="4367008" y="1018415"/>
                  <a:pt x="4371372" y="1006997"/>
                  <a:pt x="4375230" y="995422"/>
                </a:cubicBezTo>
                <a:cubicBezTo>
                  <a:pt x="4371202" y="902763"/>
                  <a:pt x="4373536" y="755455"/>
                  <a:pt x="4352081" y="648182"/>
                </a:cubicBezTo>
                <a:cubicBezTo>
                  <a:pt x="4349688" y="636218"/>
                  <a:pt x="4344364" y="625033"/>
                  <a:pt x="4340506" y="613458"/>
                </a:cubicBezTo>
                <a:cubicBezTo>
                  <a:pt x="4336648" y="590309"/>
                  <a:pt x="4334624" y="566778"/>
                  <a:pt x="4328932" y="544010"/>
                </a:cubicBezTo>
                <a:cubicBezTo>
                  <a:pt x="4323014" y="520337"/>
                  <a:pt x="4313498" y="497711"/>
                  <a:pt x="4305782" y="474562"/>
                </a:cubicBezTo>
                <a:lnTo>
                  <a:pt x="4294208" y="439838"/>
                </a:lnTo>
                <a:lnTo>
                  <a:pt x="4271058" y="370389"/>
                </a:lnTo>
                <a:cubicBezTo>
                  <a:pt x="4195230" y="294561"/>
                  <a:pt x="4274121" y="380773"/>
                  <a:pt x="4213185" y="289367"/>
                </a:cubicBezTo>
                <a:cubicBezTo>
                  <a:pt x="4197214" y="265410"/>
                  <a:pt x="4177427" y="260760"/>
                  <a:pt x="4155312" y="243068"/>
                </a:cubicBezTo>
                <a:cubicBezTo>
                  <a:pt x="4146790" y="236251"/>
                  <a:pt x="4140683" y="226736"/>
                  <a:pt x="4132162" y="219919"/>
                </a:cubicBezTo>
                <a:cubicBezTo>
                  <a:pt x="4097485" y="192177"/>
                  <a:pt x="4084465" y="191580"/>
                  <a:pt x="4039565" y="173620"/>
                </a:cubicBezTo>
                <a:cubicBezTo>
                  <a:pt x="4018709" y="152764"/>
                  <a:pt x="3998316" y="127831"/>
                  <a:pt x="3970117" y="115746"/>
                </a:cubicBezTo>
                <a:cubicBezTo>
                  <a:pt x="3955495" y="109480"/>
                  <a:pt x="3939114" y="108542"/>
                  <a:pt x="3923818" y="104172"/>
                </a:cubicBezTo>
                <a:cubicBezTo>
                  <a:pt x="3912087" y="100820"/>
                  <a:pt x="3900865" y="95807"/>
                  <a:pt x="3889094" y="92597"/>
                </a:cubicBezTo>
                <a:cubicBezTo>
                  <a:pt x="3858399" y="84226"/>
                  <a:pt x="3827362" y="77164"/>
                  <a:pt x="3796496" y="69448"/>
                </a:cubicBezTo>
                <a:cubicBezTo>
                  <a:pt x="3781063" y="65590"/>
                  <a:pt x="3766040" y="59313"/>
                  <a:pt x="3750198" y="57873"/>
                </a:cubicBezTo>
                <a:cubicBezTo>
                  <a:pt x="3707757" y="54015"/>
                  <a:pt x="3665403" y="49042"/>
                  <a:pt x="3622876" y="46298"/>
                </a:cubicBezTo>
                <a:cubicBezTo>
                  <a:pt x="3545775" y="41324"/>
                  <a:pt x="3468536" y="38785"/>
                  <a:pt x="3391382" y="34724"/>
                </a:cubicBezTo>
                <a:lnTo>
                  <a:pt x="3183038" y="23149"/>
                </a:lnTo>
                <a:cubicBezTo>
                  <a:pt x="3096076" y="10726"/>
                  <a:pt x="3034606" y="0"/>
                  <a:pt x="2939970" y="0"/>
                </a:cubicBezTo>
                <a:cubicBezTo>
                  <a:pt x="2750877" y="0"/>
                  <a:pt x="2561863" y="7716"/>
                  <a:pt x="2372810" y="11574"/>
                </a:cubicBezTo>
                <a:cubicBezTo>
                  <a:pt x="2353519" y="15432"/>
                  <a:pt x="2334381" y="20157"/>
                  <a:pt x="2314937" y="23149"/>
                </a:cubicBezTo>
                <a:cubicBezTo>
                  <a:pt x="2284193" y="27879"/>
                  <a:pt x="2252943" y="29160"/>
                  <a:pt x="2222339" y="34724"/>
                </a:cubicBezTo>
                <a:cubicBezTo>
                  <a:pt x="2210335" y="36906"/>
                  <a:pt x="2199579" y="43905"/>
                  <a:pt x="2187615" y="46298"/>
                </a:cubicBezTo>
                <a:cubicBezTo>
                  <a:pt x="2122806" y="59260"/>
                  <a:pt x="2027847" y="64435"/>
                  <a:pt x="1967696" y="69448"/>
                </a:cubicBezTo>
                <a:cubicBezTo>
                  <a:pt x="1906040" y="81779"/>
                  <a:pt x="1950334" y="82951"/>
                  <a:pt x="1909823" y="81022"/>
                </a:cubicBezTo>
                <a:close/>
              </a:path>
            </a:pathLst>
          </a:custGeom>
          <a:noFill/>
          <a:ln w="5715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03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 y="1485900"/>
            <a:ext cx="8943975" cy="537210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ectangle 4"/>
          <p:cNvSpPr/>
          <p:nvPr/>
        </p:nvSpPr>
        <p:spPr>
          <a:xfrm>
            <a:off x="457200" y="1809265"/>
            <a:ext cx="35052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adventitia</a:t>
            </a:r>
          </a:p>
        </p:txBody>
      </p:sp>
      <p:sp>
        <p:nvSpPr>
          <p:cNvPr id="3" name="Right Brace 2"/>
          <p:cNvSpPr/>
          <p:nvPr/>
        </p:nvSpPr>
        <p:spPr>
          <a:xfrm rot="19355601">
            <a:off x="6013694" y="1729576"/>
            <a:ext cx="457200" cy="1219200"/>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rot="8672856">
            <a:off x="993174" y="4743973"/>
            <a:ext cx="457200" cy="1219200"/>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8639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hc-webdata\com\LabManuals\MA\VLM\Lab24\SL95b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093" y="1625333"/>
            <a:ext cx="6477000" cy="48577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Villi or glands? (advance slide for answers)</a:t>
            </a:r>
          </a:p>
        </p:txBody>
      </p:sp>
      <p:sp>
        <p:nvSpPr>
          <p:cNvPr id="5" name="Rectangle 4"/>
          <p:cNvSpPr/>
          <p:nvPr/>
        </p:nvSpPr>
        <p:spPr>
          <a:xfrm>
            <a:off x="4267200" y="876355"/>
            <a:ext cx="5053988"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glands</a:t>
            </a:r>
          </a:p>
        </p:txBody>
      </p:sp>
    </p:spTree>
    <p:extLst>
      <p:ext uri="{BB962C8B-B14F-4D97-AF65-F5344CB8AC3E}">
        <p14:creationId xmlns:p14="http://schemas.microsoft.com/office/powerpoint/2010/main" val="41254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440597"/>
            <a:ext cx="6124575" cy="523875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a:t>
            </a:r>
            <a:r>
              <a:rPr lang="en-US" sz="2400" b="1" dirty="0" err="1">
                <a:solidFill>
                  <a:schemeClr val="accent3">
                    <a:lumMod val="50000"/>
                  </a:schemeClr>
                </a:solidFill>
                <a:latin typeface="Script MT Bold" pitchFamily="66" charset="0"/>
              </a:rPr>
              <a:t>Xs</a:t>
            </a:r>
            <a:r>
              <a:rPr lang="en-US" sz="2400" b="1" dirty="0">
                <a:solidFill>
                  <a:schemeClr val="accent3">
                    <a:lumMod val="50000"/>
                  </a:schemeClr>
                </a:solidFill>
                <a:latin typeface="Script MT Bold" pitchFamily="66" charset="0"/>
              </a:rPr>
              <a:t>(advance slide for answers)</a:t>
            </a:r>
          </a:p>
        </p:txBody>
      </p:sp>
      <p:sp>
        <p:nvSpPr>
          <p:cNvPr id="5" name="Rectangle 4"/>
          <p:cNvSpPr/>
          <p:nvPr/>
        </p:nvSpPr>
        <p:spPr>
          <a:xfrm>
            <a:off x="4267200" y="876355"/>
            <a:ext cx="5053988"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Lamina propria</a:t>
            </a:r>
          </a:p>
        </p:txBody>
      </p:sp>
      <p:sp>
        <p:nvSpPr>
          <p:cNvPr id="2" name="TextBox 1"/>
          <p:cNvSpPr txBox="1"/>
          <p:nvPr/>
        </p:nvSpPr>
        <p:spPr>
          <a:xfrm>
            <a:off x="4000500" y="2209800"/>
            <a:ext cx="762000" cy="1200329"/>
          </a:xfrm>
          <a:prstGeom prst="rect">
            <a:avLst/>
          </a:prstGeom>
          <a:noFill/>
        </p:spPr>
        <p:txBody>
          <a:bodyPr wrap="square" rtlCol="0">
            <a:spAutoFit/>
          </a:bodyPr>
          <a:lstStyle/>
          <a:p>
            <a:r>
              <a:rPr lang="en-US" sz="7200" b="1" dirty="0"/>
              <a:t>X</a:t>
            </a:r>
          </a:p>
        </p:txBody>
      </p:sp>
      <p:sp>
        <p:nvSpPr>
          <p:cNvPr id="7" name="TextBox 6"/>
          <p:cNvSpPr txBox="1"/>
          <p:nvPr/>
        </p:nvSpPr>
        <p:spPr>
          <a:xfrm>
            <a:off x="3256861" y="5257800"/>
            <a:ext cx="762000" cy="1200329"/>
          </a:xfrm>
          <a:prstGeom prst="rect">
            <a:avLst/>
          </a:prstGeom>
          <a:noFill/>
        </p:spPr>
        <p:txBody>
          <a:bodyPr wrap="square" rtlCol="0">
            <a:spAutoFit/>
          </a:bodyPr>
          <a:lstStyle/>
          <a:p>
            <a:r>
              <a:rPr lang="en-US" sz="7200" b="1" dirty="0"/>
              <a:t>X</a:t>
            </a:r>
          </a:p>
        </p:txBody>
      </p:sp>
    </p:spTree>
    <p:extLst>
      <p:ext uri="{BB962C8B-B14F-4D97-AF65-F5344CB8AC3E}">
        <p14:creationId xmlns:p14="http://schemas.microsoft.com/office/powerpoint/2010/main" val="18764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3301</TotalTime>
  <Words>5744</Words>
  <Application>Microsoft Macintosh PowerPoint</Application>
  <PresentationFormat>On-screen Show (4:3)</PresentationFormat>
  <Paragraphs>611</Paragraphs>
  <Slides>93</Slides>
  <Notes>84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93</vt:i4>
      </vt:variant>
    </vt:vector>
  </HeadingPairs>
  <TitlesOfParts>
    <vt:vector size="104" baseType="lpstr">
      <vt:lpstr>Arial</vt:lpstr>
      <vt:lpstr>Bradley Hand ITC</vt:lpstr>
      <vt:lpstr>Calibri</vt:lpstr>
      <vt:lpstr>Chiller</vt:lpstr>
      <vt:lpstr>Georgia</vt:lpstr>
      <vt:lpstr>Helvetica</vt:lpstr>
      <vt:lpstr>Script MT Bold</vt:lpstr>
      <vt:lpstr>Tempus Sans ITC</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Dept. of Cell Biology</dc:creator>
  <cp:lastModifiedBy>Freiermuth, Jacquelyn (freierjp)</cp:lastModifiedBy>
  <cp:revision>221</cp:revision>
  <cp:lastPrinted>2012-12-17T21:14:19Z</cp:lastPrinted>
  <dcterms:created xsi:type="dcterms:W3CDTF">2009-07-20T18:28:08Z</dcterms:created>
  <dcterms:modified xsi:type="dcterms:W3CDTF">2020-07-31T20:42:09Z</dcterms:modified>
</cp:coreProperties>
</file>