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04" r:id="rId3"/>
    <p:sldId id="258" r:id="rId4"/>
    <p:sldId id="324" r:id="rId5"/>
    <p:sldId id="325" r:id="rId6"/>
    <p:sldId id="318" r:id="rId7"/>
    <p:sldId id="317" r:id="rId8"/>
    <p:sldId id="319" r:id="rId9"/>
    <p:sldId id="322" r:id="rId10"/>
    <p:sldId id="323" r:id="rId11"/>
    <p:sldId id="327" r:id="rId12"/>
    <p:sldId id="326" r:id="rId13"/>
    <p:sldId id="320" r:id="rId14"/>
    <p:sldId id="328" r:id="rId15"/>
    <p:sldId id="321" r:id="rId16"/>
    <p:sldId id="329" r:id="rId17"/>
    <p:sldId id="313" r:id="rId18"/>
    <p:sldId id="314" r:id="rId19"/>
    <p:sldId id="311" r:id="rId20"/>
    <p:sldId id="312" r:id="rId21"/>
    <p:sldId id="315" r:id="rId22"/>
    <p:sldId id="316" r:id="rId23"/>
    <p:sldId id="330" r:id="rId24"/>
    <p:sldId id="335" r:id="rId25"/>
    <p:sldId id="333" r:id="rId26"/>
    <p:sldId id="332" r:id="rId27"/>
    <p:sldId id="331" r:id="rId28"/>
    <p:sldId id="334" r:id="rId29"/>
    <p:sldId id="33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74D"/>
    <a:srgbClr val="A8A400"/>
    <a:srgbClr val="C49500"/>
    <a:srgbClr val="4F622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01" autoAdjust="0"/>
  </p:normalViewPr>
  <p:slideViewPr>
    <p:cSldViewPr>
      <p:cViewPr varScale="1">
        <p:scale>
          <a:sx n="111" d="100"/>
          <a:sy n="111" d="100"/>
        </p:scale>
        <p:origin x="168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21A78-7706-47AA-8219-9FE6159D78E4}" type="datetimeFigureOut">
              <a:rPr lang="en-US" smtClean="0"/>
              <a:pPr/>
              <a:t>7/31/20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D1C77-9E18-4D08-BB3D-6D61790A1D5C}" type="slidenum">
              <a:rPr lang="en-US" smtClean="0"/>
              <a:pPr/>
              <a:t>‹#›</a:t>
            </a:fld>
            <a:endParaRPr lang="en-US"/>
          </a:p>
        </p:txBody>
      </p:sp>
    </p:spTree>
    <p:extLst>
      <p:ext uri="{BB962C8B-B14F-4D97-AF65-F5344CB8AC3E}">
        <p14:creationId xmlns:p14="http://schemas.microsoft.com/office/powerpoint/2010/main" val="56754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73F33-3467-4159-819D-A0CF9F660FE5}" type="datetimeFigureOut">
              <a:rPr lang="en-US" smtClean="0"/>
              <a:pPr/>
              <a:t>7/31/20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73F33-3467-4159-819D-A0CF9F660FE5}" type="datetimeFigureOut">
              <a:rPr lang="en-US" smtClean="0"/>
              <a:pPr/>
              <a:t>7/31/20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73F33-3467-4159-819D-A0CF9F660FE5}" type="datetimeFigureOut">
              <a:rPr lang="en-US" smtClean="0"/>
              <a:pPr/>
              <a:t>7/31/20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73F33-3467-4159-819D-A0CF9F660FE5}" type="datetimeFigureOut">
              <a:rPr lang="en-US" smtClean="0"/>
              <a:pPr/>
              <a:t>7/31/20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9525A-FCC9-4809-A604-FB21FB8325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ebslideserver.uc.edu:82/@228/view.apml?u=guest&amp;p=gues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med2.uc.edu/labmanuals/ma/virtuallabs/ExtraRenalPassages/adultbladderSL179_xvid.mp4.m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ebslideserver.uc.edu:82/@113/view.apml?u=guest&amp;p=gues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med2.uc.edu/labmanuals/ma/virtuallabs/ExtraRenalPassages/babybladderSL57_xvid.mp4.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med2.uc.edu/labmanuals/ma/virtuallabs/ExtraRenalPassages/femaleurethraSL120_xvid.mp4.mp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ebslideserver.uc.edu:82/@171/view.apml?u=guest&amp;p=gues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ebslideserver.uc.edu:82/@167/view.apml?u=guest&amp;p=gues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med2.uc.edu/labmanuals/ma/virtuallabs/ExtraRenalPassages/minorcalyxSL115_xvid.mp4.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ebslideserver.uc.edu:82/@61/view.apml?u=guest&amp;p=gues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med2.uc.edu/labmanuals/ma/virtuallabs/ExtraRenalPassages/ureterSL18_xvid.mp4.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990600"/>
            <a:ext cx="7620000" cy="1323439"/>
          </a:xfrm>
          <a:prstGeom prst="rect">
            <a:avLst/>
          </a:prstGeom>
          <a:noFill/>
        </p:spPr>
        <p:txBody>
          <a:bodyPr wrap="square" rtlCol="0">
            <a:spAutoFit/>
          </a:bodyPr>
          <a:lstStyle/>
          <a:p>
            <a:pPr algn="ctr"/>
            <a:r>
              <a:rPr lang="en-US" sz="4000" dirty="0" err="1">
                <a:solidFill>
                  <a:schemeClr val="accent6">
                    <a:lumMod val="50000"/>
                  </a:schemeClr>
                </a:solidFill>
              </a:rPr>
              <a:t>Extrarenal</a:t>
            </a:r>
            <a:r>
              <a:rPr lang="en-US" sz="4000" dirty="0">
                <a:solidFill>
                  <a:schemeClr val="accent6">
                    <a:lumMod val="50000"/>
                  </a:schemeClr>
                </a:solidFill>
              </a:rPr>
              <a:t> Passages</a:t>
            </a:r>
          </a:p>
          <a:p>
            <a:pPr algn="ctr"/>
            <a:r>
              <a:rPr lang="en-US" sz="4000" dirty="0">
                <a:solidFill>
                  <a:srgbClr val="36174D"/>
                </a:solidFill>
                <a:latin typeface="Chiller" pitchFamily="82" charset="0"/>
              </a:rPr>
              <a:t>Digital Laboratory</a:t>
            </a:r>
          </a:p>
        </p:txBody>
      </p:sp>
      <p:sp>
        <p:nvSpPr>
          <p:cNvPr id="3" name="TextBox 2"/>
          <p:cNvSpPr txBox="1"/>
          <p:nvPr/>
        </p:nvSpPr>
        <p:spPr>
          <a:xfrm>
            <a:off x="152400" y="2819400"/>
            <a:ext cx="8839200" cy="461665"/>
          </a:xfrm>
          <a:prstGeom prst="rect">
            <a:avLst/>
          </a:prstGeom>
          <a:noFill/>
        </p:spPr>
        <p:txBody>
          <a:bodyPr wrap="square" rtlCol="0">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pic>
        <p:nvPicPr>
          <p:cNvPr id="35842" name="Picture 2" descr="http://www.ohiohealth.com/mayo/images/image_popup/w7_urinarysystem.jpg"/>
          <p:cNvPicPr>
            <a:picLocks noChangeAspect="1" noChangeArrowheads="1"/>
          </p:cNvPicPr>
          <p:nvPr/>
        </p:nvPicPr>
        <p:blipFill>
          <a:blip r:embed="rId2" cstate="print"/>
          <a:srcRect/>
          <a:stretch>
            <a:fillRect/>
          </a:stretch>
        </p:blipFill>
        <p:spPr bwMode="auto">
          <a:xfrm>
            <a:off x="5715000" y="3505200"/>
            <a:ext cx="3200400" cy="3200400"/>
          </a:xfrm>
          <a:prstGeom prst="rect">
            <a:avLst/>
          </a:prstGeom>
          <a:noFill/>
        </p:spPr>
      </p:pic>
      <p:sp>
        <p:nvSpPr>
          <p:cNvPr id="5" name="TextBox 4"/>
          <p:cNvSpPr txBox="1"/>
          <p:nvPr/>
        </p:nvSpPr>
        <p:spPr>
          <a:xfrm>
            <a:off x="183366" y="4876800"/>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40 minutes to complete.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5029200"/>
            <a:ext cx="4724400" cy="1754326"/>
          </a:xfrm>
          <a:prstGeom prst="rect">
            <a:avLst/>
          </a:prstGeom>
          <a:noFill/>
        </p:spPr>
        <p:txBody>
          <a:bodyPr wrap="square" rtlCol="0">
            <a:spAutoFit/>
          </a:bodyPr>
          <a:lstStyle/>
          <a:p>
            <a:r>
              <a:rPr lang="en-US" b="1" dirty="0"/>
              <a:t>Link to </a:t>
            </a:r>
            <a:r>
              <a:rPr lang="en-US" u="sng" dirty="0">
                <a:hlinkClick r:id="rId3"/>
              </a:rPr>
              <a:t>SL 179</a:t>
            </a:r>
            <a:endParaRPr lang="en-US" u="sng" dirty="0"/>
          </a:p>
          <a:p>
            <a:r>
              <a:rPr lang="en-US" b="1" dirty="0"/>
              <a:t>Be able to identify:</a:t>
            </a:r>
          </a:p>
          <a:p>
            <a:pPr marL="285750" indent="-285750">
              <a:buFont typeface="Arial" pitchFamily="34" charset="0"/>
              <a:buChar char="•"/>
              <a:tabLst>
                <a:tab pos="225425" algn="l"/>
                <a:tab pos="463550" algn="l"/>
              </a:tabLst>
            </a:pPr>
            <a:r>
              <a:rPr lang="en-US" sz="1200" b="1" dirty="0">
                <a:solidFill>
                  <a:srgbClr val="002060"/>
                </a:solidFill>
                <a:latin typeface="Georgia" pitchFamily="18" charset="0"/>
              </a:rPr>
              <a:t>Urinary  bladder</a:t>
            </a: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mucosa</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transitional epithelium</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lamina </a:t>
            </a:r>
            <a:r>
              <a:rPr lang="en-US" sz="1200" b="1" dirty="0" err="1">
                <a:solidFill>
                  <a:srgbClr val="002060"/>
                </a:solidFill>
                <a:latin typeface="Georgia" pitchFamily="18" charset="0"/>
              </a:rPr>
              <a:t>propria</a:t>
            </a:r>
            <a:r>
              <a:rPr lang="en-US" sz="1200" b="1" dirty="0">
                <a:solidFill>
                  <a:srgbClr val="002060"/>
                </a:solidFill>
                <a:latin typeface="Georgia" pitchFamily="18" charset="0"/>
              </a:rPr>
              <a:t>	</a:t>
            </a:r>
          </a:p>
          <a:p>
            <a:pPr marL="511175" indent="-285750">
              <a:buFont typeface="Arial" pitchFamily="34" charset="0"/>
              <a:buChar char="•"/>
              <a:tabLst>
                <a:tab pos="225425" algn="l"/>
                <a:tab pos="463550" algn="l"/>
              </a:tabLst>
            </a:pPr>
            <a:r>
              <a:rPr lang="en-US" sz="1200" b="1" dirty="0" err="1">
                <a:solidFill>
                  <a:srgbClr val="002060"/>
                </a:solidFill>
                <a:latin typeface="Georgia" pitchFamily="18" charset="0"/>
              </a:rPr>
              <a:t>muscularis</a:t>
            </a:r>
            <a:endParaRPr lang="en-US" sz="1200" b="1" dirty="0">
              <a:solidFill>
                <a:srgbClr val="002060"/>
              </a:solidFill>
              <a:latin typeface="Georgia" pitchFamily="18" charset="0"/>
            </a:endParaRP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adventitia</a:t>
            </a:r>
          </a:p>
        </p:txBody>
      </p:sp>
      <p:sp>
        <p:nvSpPr>
          <p:cNvPr id="5" name="TextBox 4"/>
          <p:cNvSpPr txBox="1"/>
          <p:nvPr/>
        </p:nvSpPr>
        <p:spPr>
          <a:xfrm>
            <a:off x="2743200" y="2286000"/>
            <a:ext cx="3276600" cy="369332"/>
          </a:xfrm>
          <a:prstGeom prst="rect">
            <a:avLst/>
          </a:prstGeom>
          <a:noFill/>
        </p:spPr>
        <p:txBody>
          <a:bodyPr wrap="square" rtlCol="0">
            <a:spAutoFit/>
          </a:bodyPr>
          <a:lstStyle/>
          <a:p>
            <a:r>
              <a:rPr lang="en-US" i="1" dirty="0">
                <a:hlinkClick r:id="rId4"/>
              </a:rPr>
              <a:t>Video of Urinary Bladder – SL179 </a:t>
            </a:r>
            <a:endParaRPr lang="en-US" i="1" dirty="0"/>
          </a:p>
        </p:txBody>
      </p:sp>
      <p:sp>
        <p:nvSpPr>
          <p:cNvPr id="6" name="Rectangle 5"/>
          <p:cNvSpPr/>
          <p:nvPr/>
        </p:nvSpPr>
        <p:spPr>
          <a:xfrm>
            <a:off x="2227022" y="27566"/>
            <a:ext cx="385176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Urinary bladder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5029200"/>
            <a:ext cx="4724400" cy="1754326"/>
          </a:xfrm>
          <a:prstGeom prst="rect">
            <a:avLst/>
          </a:prstGeom>
          <a:noFill/>
        </p:spPr>
        <p:txBody>
          <a:bodyPr wrap="square" rtlCol="0">
            <a:spAutoFit/>
          </a:bodyPr>
          <a:lstStyle/>
          <a:p>
            <a:r>
              <a:rPr lang="en-US" b="1" dirty="0"/>
              <a:t>Link to </a:t>
            </a:r>
            <a:r>
              <a:rPr lang="en-US" u="sng" dirty="0">
                <a:hlinkClick r:id="rId3"/>
              </a:rPr>
              <a:t>SL 057</a:t>
            </a:r>
            <a:endParaRPr lang="en-US" u="sng" dirty="0"/>
          </a:p>
          <a:p>
            <a:r>
              <a:rPr lang="en-US" b="1" dirty="0"/>
              <a:t>Be able to identify:</a:t>
            </a:r>
          </a:p>
          <a:p>
            <a:pPr marL="285750" indent="-285750">
              <a:buFont typeface="Arial" pitchFamily="34" charset="0"/>
              <a:buChar char="•"/>
              <a:tabLst>
                <a:tab pos="225425" algn="l"/>
                <a:tab pos="463550" algn="l"/>
              </a:tabLst>
            </a:pPr>
            <a:r>
              <a:rPr lang="en-US" sz="1200" b="1" dirty="0">
                <a:solidFill>
                  <a:srgbClr val="002060"/>
                </a:solidFill>
                <a:latin typeface="Georgia" pitchFamily="18" charset="0"/>
              </a:rPr>
              <a:t>Urinary  bladder</a:t>
            </a: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mucosa</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transitional epithelium</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lamina </a:t>
            </a:r>
            <a:r>
              <a:rPr lang="en-US" sz="1200" b="1" dirty="0" err="1">
                <a:solidFill>
                  <a:srgbClr val="002060"/>
                </a:solidFill>
                <a:latin typeface="Georgia" pitchFamily="18" charset="0"/>
              </a:rPr>
              <a:t>propria</a:t>
            </a:r>
            <a:r>
              <a:rPr lang="en-US" sz="1200" b="1" dirty="0">
                <a:solidFill>
                  <a:srgbClr val="002060"/>
                </a:solidFill>
                <a:latin typeface="Georgia" pitchFamily="18" charset="0"/>
              </a:rPr>
              <a:t>	</a:t>
            </a:r>
          </a:p>
          <a:p>
            <a:pPr marL="511175" indent="-285750">
              <a:buFont typeface="Arial" pitchFamily="34" charset="0"/>
              <a:buChar char="•"/>
              <a:tabLst>
                <a:tab pos="225425" algn="l"/>
                <a:tab pos="463550" algn="l"/>
              </a:tabLst>
            </a:pPr>
            <a:r>
              <a:rPr lang="en-US" sz="1200" b="1" dirty="0" err="1">
                <a:solidFill>
                  <a:srgbClr val="002060"/>
                </a:solidFill>
                <a:latin typeface="Georgia" pitchFamily="18" charset="0"/>
              </a:rPr>
              <a:t>muscularis</a:t>
            </a:r>
            <a:endParaRPr lang="en-US" sz="1200" b="1" dirty="0">
              <a:solidFill>
                <a:srgbClr val="002060"/>
              </a:solidFill>
              <a:latin typeface="Georgia" pitchFamily="18" charset="0"/>
            </a:endParaRP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adventitia</a:t>
            </a:r>
          </a:p>
        </p:txBody>
      </p:sp>
      <p:sp>
        <p:nvSpPr>
          <p:cNvPr id="5" name="TextBox 4"/>
          <p:cNvSpPr txBox="1"/>
          <p:nvPr/>
        </p:nvSpPr>
        <p:spPr>
          <a:xfrm>
            <a:off x="2438400" y="2286000"/>
            <a:ext cx="3962400" cy="369332"/>
          </a:xfrm>
          <a:prstGeom prst="rect">
            <a:avLst/>
          </a:prstGeom>
          <a:noFill/>
        </p:spPr>
        <p:txBody>
          <a:bodyPr wrap="square" rtlCol="0">
            <a:spAutoFit/>
          </a:bodyPr>
          <a:lstStyle/>
          <a:p>
            <a:r>
              <a:rPr lang="en-US" i="1" dirty="0">
                <a:hlinkClick r:id="rId4"/>
              </a:rPr>
              <a:t>Video of Urinary Bladder (baby) – SL57 </a:t>
            </a:r>
            <a:endParaRPr lang="en-US" i="1" dirty="0"/>
          </a:p>
        </p:txBody>
      </p:sp>
      <p:sp>
        <p:nvSpPr>
          <p:cNvPr id="6" name="Rectangle 5"/>
          <p:cNvSpPr/>
          <p:nvPr/>
        </p:nvSpPr>
        <p:spPr>
          <a:xfrm>
            <a:off x="2227022" y="27566"/>
            <a:ext cx="385176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Urinary bladder</a:t>
            </a:r>
          </a:p>
        </p:txBody>
      </p:sp>
    </p:spTree>
    <p:extLst>
      <p:ext uri="{BB962C8B-B14F-4D97-AF65-F5344CB8AC3E}">
        <p14:creationId xmlns:p14="http://schemas.microsoft.com/office/powerpoint/2010/main" val="359155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1507" y="39469"/>
            <a:ext cx="19864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bladder</a:t>
            </a:r>
          </a:p>
        </p:txBody>
      </p:sp>
      <p:sp>
        <p:nvSpPr>
          <p:cNvPr id="6" name="TextBox 5"/>
          <p:cNvSpPr txBox="1"/>
          <p:nvPr/>
        </p:nvSpPr>
        <p:spPr>
          <a:xfrm>
            <a:off x="31679" y="533400"/>
            <a:ext cx="8610600" cy="3416320"/>
          </a:xfrm>
          <a:prstGeom prst="rect">
            <a:avLst/>
          </a:prstGeom>
          <a:noFill/>
          <a:ln>
            <a:noFill/>
          </a:ln>
        </p:spPr>
        <p:txBody>
          <a:bodyPr wrap="square" rtlCol="0">
            <a:spAutoFit/>
          </a:bodyPr>
          <a:lstStyle/>
          <a:p>
            <a:r>
              <a:rPr lang="en-US" b="1" dirty="0">
                <a:solidFill>
                  <a:schemeClr val="accent2">
                    <a:lumMod val="50000"/>
                  </a:schemeClr>
                </a:solidFill>
                <a:latin typeface="Times New Roman" pitchFamily="18" charset="0"/>
                <a:cs typeface="Times New Roman" pitchFamily="18" charset="0"/>
              </a:rPr>
              <a:t>A final, minor note on the bladder:</a:t>
            </a:r>
          </a:p>
          <a:p>
            <a:r>
              <a:rPr lang="en-US" b="1" dirty="0">
                <a:solidFill>
                  <a:schemeClr val="accent2">
                    <a:lumMod val="50000"/>
                  </a:schemeClr>
                </a:solidFill>
                <a:latin typeface="Times New Roman" pitchFamily="18" charset="0"/>
                <a:cs typeface="Times New Roman" pitchFamily="18" charset="0"/>
              </a:rPr>
              <a:t>The abdominal cavity is lined with an epithelium, called peritoneum, that lines the outer surface of the abdominal organs (visceral peritoneum, red arrow), and the inner surface of the abdominal wall (parietal peritoneum, yellow arrow).  This should be review from when you studied the gastrointestinal tract.</a:t>
            </a:r>
          </a:p>
          <a:p>
            <a:r>
              <a:rPr lang="en-US" b="1" dirty="0">
                <a:solidFill>
                  <a:schemeClr val="accent2">
                    <a:lumMod val="50000"/>
                  </a:schemeClr>
                </a:solidFill>
                <a:latin typeface="Times New Roman" pitchFamily="18" charset="0"/>
                <a:cs typeface="Times New Roman" pitchFamily="18" charset="0"/>
              </a:rPr>
              <a:t>Because of it’s position in the pelvic cavity, only a portion of the bladder is covered by peritoneum.  Sections through most of the bladder (e.g. green line) do not include this peritoneal epithelium.  In these cases, the outer layer of the bladder is simply connective tissue, and we call this outer layer an </a:t>
            </a:r>
            <a:r>
              <a:rPr lang="en-US" b="1" dirty="0">
                <a:solidFill>
                  <a:srgbClr val="0070C0"/>
                </a:solidFill>
                <a:latin typeface="Times New Roman" pitchFamily="18" charset="0"/>
                <a:cs typeface="Times New Roman" pitchFamily="18" charset="0"/>
              </a:rPr>
              <a:t>adventitia</a:t>
            </a:r>
            <a:r>
              <a:rPr lang="en-US" b="1" dirty="0">
                <a:solidFill>
                  <a:schemeClr val="accent2">
                    <a:lumMod val="50000"/>
                  </a:schemeClr>
                </a:solidFill>
                <a:latin typeface="Times New Roman" pitchFamily="18" charset="0"/>
                <a:cs typeface="Times New Roman" pitchFamily="18" charset="0"/>
              </a:rPr>
              <a:t>.  However, a section near the apex of the bladder (blue line in image) will have an outer layer composed of connective tissue covered with parietal epithelium – we call this layer a </a:t>
            </a:r>
            <a:r>
              <a:rPr lang="en-US" b="1" dirty="0">
                <a:solidFill>
                  <a:srgbClr val="0070C0"/>
                </a:solidFill>
                <a:latin typeface="Times New Roman" pitchFamily="18" charset="0"/>
                <a:cs typeface="Times New Roman" pitchFamily="18" charset="0"/>
              </a:rPr>
              <a:t>serosa</a:t>
            </a:r>
            <a:r>
              <a:rPr lang="en-US" b="1" dirty="0">
                <a:solidFill>
                  <a:schemeClr val="accent2">
                    <a:lumMod val="50000"/>
                  </a:schemeClr>
                </a:solidFill>
                <a:latin typeface="Times New Roman" pitchFamily="18" charset="0"/>
                <a:cs typeface="Times New Roman" pitchFamily="18" charset="0"/>
              </a:rPr>
              <a:t>.  Again, this is similar to what you learned in the GI section.</a:t>
            </a:r>
          </a:p>
        </p:txBody>
      </p:sp>
      <p:pic>
        <p:nvPicPr>
          <p:cNvPr id="8" name="Picture 7" descr="http://www.ohiohealth.com/mayo/images/image_popup/w7_urinarysystem.jpg"/>
          <p:cNvPicPr>
            <a:picLocks noChangeAspect="1" noChangeArrowheads="1"/>
          </p:cNvPicPr>
          <p:nvPr/>
        </p:nvPicPr>
        <p:blipFill rotWithShape="1">
          <a:blip r:embed="rId3" cstate="print"/>
          <a:srcRect l="29979" t="37009" b="11059"/>
          <a:stretch/>
        </p:blipFill>
        <p:spPr bwMode="auto">
          <a:xfrm>
            <a:off x="5157496" y="3901320"/>
            <a:ext cx="3986504" cy="2956680"/>
          </a:xfrm>
          <a:prstGeom prst="rect">
            <a:avLst/>
          </a:prstGeom>
          <a:noFill/>
        </p:spPr>
      </p:pic>
      <p:cxnSp>
        <p:nvCxnSpPr>
          <p:cNvPr id="4" name="Straight Connector 3"/>
          <p:cNvCxnSpPr/>
          <p:nvPr/>
        </p:nvCxnSpPr>
        <p:spPr>
          <a:xfrm>
            <a:off x="6419419" y="4844203"/>
            <a:ext cx="165460" cy="38363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56798" y="5342071"/>
            <a:ext cx="64921" cy="36864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57853" y="4114800"/>
            <a:ext cx="587945" cy="19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42572" y="4724400"/>
            <a:ext cx="576847" cy="2328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 y="4805065"/>
            <a:ext cx="3429000" cy="923330"/>
          </a:xfrm>
          <a:prstGeom prst="rect">
            <a:avLst/>
          </a:prstGeom>
          <a:noFill/>
        </p:spPr>
        <p:txBody>
          <a:bodyPr wrap="square" rtlCol="0">
            <a:spAutoFit/>
          </a:bodyPr>
          <a:lstStyle/>
          <a:p>
            <a:r>
              <a:rPr lang="en-US" b="1" dirty="0">
                <a:solidFill>
                  <a:schemeClr val="accent6">
                    <a:lumMod val="50000"/>
                  </a:schemeClr>
                </a:solidFill>
                <a:latin typeface="Tempus Sans ITC" pitchFamily="82" charset="0"/>
              </a:rPr>
              <a:t>The scanned </a:t>
            </a:r>
            <a:r>
              <a:rPr lang="en-US" b="1" i="1" dirty="0">
                <a:solidFill>
                  <a:schemeClr val="accent6">
                    <a:lumMod val="50000"/>
                  </a:schemeClr>
                </a:solidFill>
                <a:latin typeface="Tempus Sans ITC" pitchFamily="82" charset="0"/>
              </a:rPr>
              <a:t>digital </a:t>
            </a:r>
            <a:r>
              <a:rPr lang="en-US" b="1" dirty="0">
                <a:solidFill>
                  <a:schemeClr val="accent6">
                    <a:lumMod val="50000"/>
                  </a:schemeClr>
                </a:solidFill>
                <a:latin typeface="Tempus Sans ITC" pitchFamily="82" charset="0"/>
              </a:rPr>
              <a:t>slides have an adventitia as an outer layer.  Some glass slides have a serosa.</a:t>
            </a:r>
          </a:p>
        </p:txBody>
      </p:sp>
    </p:spTree>
    <p:extLst>
      <p:ext uri="{BB962C8B-B14F-4D97-AF65-F5344CB8AC3E}">
        <p14:creationId xmlns:p14="http://schemas.microsoft.com/office/powerpoint/2010/main" val="217765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5075" y="39469"/>
            <a:ext cx="203132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urethra</a:t>
            </a:r>
          </a:p>
        </p:txBody>
      </p:sp>
      <p:sp>
        <p:nvSpPr>
          <p:cNvPr id="7" name="TextBox 6"/>
          <p:cNvSpPr txBox="1"/>
          <p:nvPr/>
        </p:nvSpPr>
        <p:spPr>
          <a:xfrm>
            <a:off x="89237" y="733168"/>
            <a:ext cx="8763000" cy="2031325"/>
          </a:xfrm>
          <a:prstGeom prst="rect">
            <a:avLst/>
          </a:prstGeom>
          <a:noFill/>
        </p:spPr>
        <p:txBody>
          <a:bodyPr wrap="square" rtlCol="0">
            <a:spAutoFit/>
          </a:bodyPr>
          <a:lstStyle/>
          <a:p>
            <a:r>
              <a:rPr lang="en-US" b="1" dirty="0">
                <a:solidFill>
                  <a:srgbClr val="0070C0"/>
                </a:solidFill>
              </a:rPr>
              <a:t>The histological features of the urethra are different from other extra-renal structures:</a:t>
            </a:r>
          </a:p>
          <a:p>
            <a:pPr marL="285750" indent="-285750">
              <a:buFont typeface="Arial" pitchFamily="34" charset="0"/>
              <a:buChar char="•"/>
            </a:pPr>
            <a:r>
              <a:rPr lang="en-US" b="1" dirty="0">
                <a:solidFill>
                  <a:srgbClr val="0070C0"/>
                </a:solidFill>
              </a:rPr>
              <a:t>The epithelium of the urethra near the bladder is transitional, but most of the urethra is lined by stratified squamous non-keratinized epithelium.</a:t>
            </a:r>
          </a:p>
          <a:p>
            <a:pPr marL="285750" indent="-285750">
              <a:buFont typeface="Arial" pitchFamily="34" charset="0"/>
              <a:buChar char="•"/>
            </a:pPr>
            <a:r>
              <a:rPr lang="en-US" b="1" dirty="0">
                <a:solidFill>
                  <a:srgbClr val="0070C0"/>
                </a:solidFill>
              </a:rPr>
              <a:t>Small mucous glands may be present, but typically are not obvious on our slides.</a:t>
            </a:r>
          </a:p>
          <a:p>
            <a:pPr marL="285750" indent="-285750">
              <a:buFont typeface="Arial" pitchFamily="34" charset="0"/>
              <a:buChar char="•"/>
            </a:pPr>
            <a:r>
              <a:rPr lang="en-US" b="1" dirty="0">
                <a:solidFill>
                  <a:srgbClr val="0070C0"/>
                </a:solidFill>
              </a:rPr>
              <a:t>The lamina </a:t>
            </a:r>
            <a:r>
              <a:rPr lang="en-US" b="1" dirty="0" err="1">
                <a:solidFill>
                  <a:srgbClr val="0070C0"/>
                </a:solidFill>
              </a:rPr>
              <a:t>propria</a:t>
            </a:r>
            <a:r>
              <a:rPr lang="en-US" b="1" dirty="0">
                <a:solidFill>
                  <a:srgbClr val="0070C0"/>
                </a:solidFill>
              </a:rPr>
              <a:t> has an abundant venous plexus</a:t>
            </a:r>
          </a:p>
          <a:p>
            <a:pPr marL="285750" indent="-285750">
              <a:buFont typeface="Arial" pitchFamily="34" charset="0"/>
              <a:buChar char="•"/>
            </a:pPr>
            <a:r>
              <a:rPr lang="en-US" b="1" dirty="0">
                <a:solidFill>
                  <a:srgbClr val="0070C0"/>
                </a:solidFill>
              </a:rPr>
              <a:t>The smooth muscle is less developed, and may be interspersed with skeletal muscle of the pelvic floor (e.g. urogenital </a:t>
            </a:r>
            <a:r>
              <a:rPr lang="en-US" b="1" dirty="0" err="1">
                <a:solidFill>
                  <a:srgbClr val="0070C0"/>
                </a:solidFill>
              </a:rPr>
              <a:t>diaphram</a:t>
            </a:r>
            <a:r>
              <a:rPr lang="en-US" b="1" dirty="0">
                <a:solidFill>
                  <a:srgbClr val="0070C0"/>
                </a:solidFill>
              </a:rPr>
              <a:t>)</a:t>
            </a:r>
          </a:p>
        </p:txBody>
      </p:sp>
      <p:pic>
        <p:nvPicPr>
          <p:cNvPr id="57346" name="Picture 2" descr="http://legacy.owensboro.kctcs.edu/gcaplan/anat2/histology/Urethra.jpg"/>
          <p:cNvPicPr>
            <a:picLocks noChangeAspect="1" noChangeArrowheads="1"/>
          </p:cNvPicPr>
          <p:nvPr/>
        </p:nvPicPr>
        <p:blipFill>
          <a:blip r:embed="rId3" cstate="print"/>
          <a:srcRect/>
          <a:stretch>
            <a:fillRect/>
          </a:stretch>
        </p:blipFill>
        <p:spPr bwMode="auto">
          <a:xfrm>
            <a:off x="1752601" y="3045336"/>
            <a:ext cx="4876800" cy="36507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9066" y="39469"/>
            <a:ext cx="203132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Urethra</a:t>
            </a:r>
          </a:p>
        </p:txBody>
      </p:sp>
      <p:sp>
        <p:nvSpPr>
          <p:cNvPr id="6" name="TextBox 5"/>
          <p:cNvSpPr txBox="1"/>
          <p:nvPr/>
        </p:nvSpPr>
        <p:spPr>
          <a:xfrm>
            <a:off x="31679" y="609599"/>
            <a:ext cx="8610600" cy="1200329"/>
          </a:xfrm>
          <a:prstGeom prst="rect">
            <a:avLst/>
          </a:prstGeom>
          <a:noFill/>
          <a:ln>
            <a:noFill/>
          </a:ln>
        </p:spPr>
        <p:txBody>
          <a:bodyPr wrap="square" rtlCol="0">
            <a:spAutoFit/>
          </a:bodyPr>
          <a:lstStyle/>
          <a:p>
            <a:r>
              <a:rPr lang="en-US" b="1" dirty="0">
                <a:solidFill>
                  <a:schemeClr val="accent2">
                    <a:lumMod val="50000"/>
                  </a:schemeClr>
                </a:solidFill>
                <a:latin typeface="Times New Roman" pitchFamily="18" charset="0"/>
                <a:cs typeface="Times New Roman" pitchFamily="18" charset="0"/>
              </a:rPr>
              <a:t>This section of the female urethra also includes the anterior wall of the vagina (see </a:t>
            </a:r>
            <a:r>
              <a:rPr lang="en-US" b="1" dirty="0">
                <a:solidFill>
                  <a:srgbClr val="00B0F0"/>
                </a:solidFill>
                <a:latin typeface="Times New Roman" pitchFamily="18" charset="0"/>
                <a:cs typeface="Times New Roman" pitchFamily="18" charset="0"/>
              </a:rPr>
              <a:t>blue line </a:t>
            </a:r>
            <a:r>
              <a:rPr lang="en-US" b="1" dirty="0">
                <a:solidFill>
                  <a:schemeClr val="accent2">
                    <a:lumMod val="50000"/>
                  </a:schemeClr>
                </a:solidFill>
                <a:latin typeface="Times New Roman" pitchFamily="18" charset="0"/>
                <a:cs typeface="Times New Roman" pitchFamily="18" charset="0"/>
              </a:rPr>
              <a:t>in image).  Therefore, you will see a cross section through the urethra - the lower portion of the slide, including the epithelium at the bottom, will be from the anterior wall of the vagina.</a:t>
            </a:r>
          </a:p>
        </p:txBody>
      </p:sp>
      <p:pic>
        <p:nvPicPr>
          <p:cNvPr id="8" name="Picture 7" descr="http://www.ohiohealth.com/mayo/images/image_popup/w7_urinarysystem.jpg"/>
          <p:cNvPicPr>
            <a:picLocks noChangeAspect="1" noChangeArrowheads="1"/>
          </p:cNvPicPr>
          <p:nvPr/>
        </p:nvPicPr>
        <p:blipFill rotWithShape="1">
          <a:blip r:embed="rId3" cstate="print"/>
          <a:srcRect l="29979" t="37009" b="11059"/>
          <a:stretch/>
        </p:blipFill>
        <p:spPr bwMode="auto">
          <a:xfrm>
            <a:off x="1752600" y="1923291"/>
            <a:ext cx="6400800" cy="4747297"/>
          </a:xfrm>
          <a:prstGeom prst="rect">
            <a:avLst/>
          </a:prstGeom>
          <a:noFill/>
        </p:spPr>
      </p:pic>
      <p:cxnSp>
        <p:nvCxnSpPr>
          <p:cNvPr id="11" name="Straight Connector 10"/>
          <p:cNvCxnSpPr/>
          <p:nvPr/>
        </p:nvCxnSpPr>
        <p:spPr>
          <a:xfrm>
            <a:off x="4191000" y="4965190"/>
            <a:ext cx="899984" cy="22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72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8466" y="39469"/>
            <a:ext cx="3964548"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Urethra (female)</a:t>
            </a:r>
          </a:p>
        </p:txBody>
      </p:sp>
      <p:sp>
        <p:nvSpPr>
          <p:cNvPr id="5" name="TextBox 4"/>
          <p:cNvSpPr txBox="1"/>
          <p:nvPr/>
        </p:nvSpPr>
        <p:spPr>
          <a:xfrm>
            <a:off x="3124200" y="2445952"/>
            <a:ext cx="2819400" cy="369332"/>
          </a:xfrm>
          <a:prstGeom prst="rect">
            <a:avLst/>
          </a:prstGeom>
          <a:noFill/>
        </p:spPr>
        <p:txBody>
          <a:bodyPr wrap="square" rtlCol="0">
            <a:spAutoFit/>
          </a:bodyPr>
          <a:lstStyle/>
          <a:p>
            <a:r>
              <a:rPr lang="en-US" i="1" dirty="0">
                <a:hlinkClick r:id="rId3"/>
              </a:rPr>
              <a:t>Video of Urethra – SL120 </a:t>
            </a:r>
            <a:endParaRPr lang="en-US" i="1" dirty="0"/>
          </a:p>
        </p:txBody>
      </p:sp>
      <p:sp>
        <p:nvSpPr>
          <p:cNvPr id="6" name="TextBox 5"/>
          <p:cNvSpPr txBox="1"/>
          <p:nvPr/>
        </p:nvSpPr>
        <p:spPr>
          <a:xfrm>
            <a:off x="1282870" y="5029200"/>
            <a:ext cx="6375740" cy="1754326"/>
          </a:xfrm>
          <a:prstGeom prst="rect">
            <a:avLst/>
          </a:prstGeom>
          <a:noFill/>
        </p:spPr>
        <p:txBody>
          <a:bodyPr wrap="square" rtlCol="0">
            <a:spAutoFit/>
          </a:bodyPr>
          <a:lstStyle/>
          <a:p>
            <a:r>
              <a:rPr lang="en-US" b="1" dirty="0"/>
              <a:t>Link to </a:t>
            </a:r>
            <a:r>
              <a:rPr lang="en-US" u="sng" dirty="0">
                <a:hlinkClick r:id="rId4"/>
              </a:rPr>
              <a:t>SL 120</a:t>
            </a:r>
            <a:endParaRPr lang="en-US" u="sng" dirty="0"/>
          </a:p>
          <a:p>
            <a:r>
              <a:rPr lang="en-US" b="1" dirty="0"/>
              <a:t>Be able to identify:</a:t>
            </a:r>
          </a:p>
          <a:p>
            <a:pPr marL="285750" indent="-285750">
              <a:buFont typeface="Arial" pitchFamily="34" charset="0"/>
              <a:buChar char="•"/>
              <a:tabLst>
                <a:tab pos="225425" algn="l"/>
                <a:tab pos="463550" algn="l"/>
              </a:tabLst>
            </a:pPr>
            <a:r>
              <a:rPr lang="en-US" sz="1200" b="1" dirty="0">
                <a:solidFill>
                  <a:srgbClr val="002060"/>
                </a:solidFill>
                <a:latin typeface="Georgia" pitchFamily="18" charset="0"/>
              </a:rPr>
              <a:t>Urethra</a:t>
            </a: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mucosa</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Epithelium (transitional or stratified squamous)</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lamina </a:t>
            </a:r>
            <a:r>
              <a:rPr lang="en-US" sz="1200" b="1" dirty="0" err="1">
                <a:solidFill>
                  <a:srgbClr val="002060"/>
                </a:solidFill>
                <a:latin typeface="Georgia" pitchFamily="18" charset="0"/>
              </a:rPr>
              <a:t>propria</a:t>
            </a:r>
            <a:r>
              <a:rPr lang="en-US" sz="1200" b="1" dirty="0">
                <a:solidFill>
                  <a:srgbClr val="002060"/>
                </a:solidFill>
                <a:latin typeface="Georgia" pitchFamily="18" charset="0"/>
              </a:rPr>
              <a:t>	</a:t>
            </a:r>
          </a:p>
          <a:p>
            <a:pPr marL="511175" indent="-285750">
              <a:buFont typeface="Arial" pitchFamily="34" charset="0"/>
              <a:buChar char="•"/>
              <a:tabLst>
                <a:tab pos="225425" algn="l"/>
                <a:tab pos="463550" algn="l"/>
              </a:tabLst>
            </a:pPr>
            <a:r>
              <a:rPr lang="en-US" sz="1200" b="1" dirty="0" err="1">
                <a:solidFill>
                  <a:srgbClr val="002060"/>
                </a:solidFill>
                <a:latin typeface="Georgia" pitchFamily="18" charset="0"/>
              </a:rPr>
              <a:t>muscularis</a:t>
            </a:r>
            <a:endParaRPr lang="en-US" sz="1200" b="1" dirty="0">
              <a:solidFill>
                <a:srgbClr val="002060"/>
              </a:solidFill>
              <a:latin typeface="Georgia" pitchFamily="18" charset="0"/>
            </a:endParaRP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adventitia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668"/>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US" b="1" dirty="0">
                <a:solidFill>
                  <a:srgbClr val="002060"/>
                </a:solidFill>
                <a:latin typeface="Helvetica"/>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900" b="1" dirty="0">
              <a:solidFill>
                <a:srgbClr val="00206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a:buFont typeface="Wingdings" pitchFamily="2" charset="2"/>
              <a:buChar char="§"/>
            </a:pPr>
            <a:r>
              <a:rPr lang="en-US" sz="1200" b="1" dirty="0">
                <a:solidFill>
                  <a:srgbClr val="002060"/>
                </a:solidFill>
                <a:latin typeface="Georgia" pitchFamily="18" charset="0"/>
              </a:rPr>
              <a:t>describe the basic three-layered structure of the </a:t>
            </a:r>
            <a:r>
              <a:rPr lang="en-US" sz="1200" b="1" dirty="0" err="1">
                <a:solidFill>
                  <a:srgbClr val="002060"/>
                </a:solidFill>
                <a:latin typeface="Georgia" pitchFamily="18" charset="0"/>
              </a:rPr>
              <a:t>extrarenal</a:t>
            </a:r>
            <a:r>
              <a:rPr lang="en-US" sz="1200" b="1" dirty="0">
                <a:solidFill>
                  <a:srgbClr val="002060"/>
                </a:solidFill>
                <a:latin typeface="Georgia" pitchFamily="18" charset="0"/>
              </a:rPr>
              <a:t> passages:  mucosa, </a:t>
            </a:r>
            <a:r>
              <a:rPr lang="en-US" sz="1200" b="1" dirty="0" err="1">
                <a:solidFill>
                  <a:srgbClr val="002060"/>
                </a:solidFill>
                <a:latin typeface="Georgia" pitchFamily="18" charset="0"/>
              </a:rPr>
              <a:t>muscularis</a:t>
            </a:r>
            <a:r>
              <a:rPr lang="en-US" sz="1200" b="1" dirty="0">
                <a:solidFill>
                  <a:srgbClr val="002060"/>
                </a:solidFill>
                <a:latin typeface="Georgia" pitchFamily="18" charset="0"/>
              </a:rPr>
              <a:t>, adventitia</a:t>
            </a:r>
          </a:p>
          <a:p>
            <a:endParaRPr lang="en-US" sz="1200" b="1" dirty="0">
              <a:solidFill>
                <a:srgbClr val="002060"/>
              </a:solidFill>
              <a:latin typeface="Georgia" pitchFamily="18" charset="0"/>
            </a:endParaRPr>
          </a:p>
          <a:p>
            <a:pPr>
              <a:buFont typeface="Wingdings" pitchFamily="2" charset="2"/>
              <a:buChar char="§"/>
            </a:pPr>
            <a:r>
              <a:rPr lang="en-US" sz="1200" b="1" dirty="0">
                <a:solidFill>
                  <a:srgbClr val="002060"/>
                </a:solidFill>
                <a:latin typeface="Georgia" pitchFamily="18" charset="0"/>
              </a:rPr>
              <a:t>Calyxes</a:t>
            </a:r>
          </a:p>
          <a:p>
            <a:pPr>
              <a:buFont typeface="Wingdings" pitchFamily="2" charset="2"/>
              <a:buChar char="§"/>
            </a:pPr>
            <a:r>
              <a:rPr lang="en-US" sz="1200" b="1" dirty="0">
                <a:solidFill>
                  <a:srgbClr val="002060"/>
                </a:solidFill>
                <a:latin typeface="Georgia" pitchFamily="18" charset="0"/>
              </a:rPr>
              <a:t>Ureter</a:t>
            </a:r>
          </a:p>
          <a:p>
            <a:pPr>
              <a:buFont typeface="Wingdings" pitchFamily="2" charset="2"/>
              <a:buChar char="§"/>
            </a:pPr>
            <a:r>
              <a:rPr lang="en-US" sz="1200" b="1" dirty="0">
                <a:solidFill>
                  <a:srgbClr val="002060"/>
                </a:solidFill>
                <a:latin typeface="Georgia" pitchFamily="18" charset="0"/>
              </a:rPr>
              <a:t>urinary bladder</a:t>
            </a:r>
          </a:p>
          <a:p>
            <a:pPr>
              <a:buFont typeface="Wingdings" pitchFamily="2" charset="2"/>
              <a:buChar char="§"/>
            </a:pPr>
            <a:r>
              <a:rPr lang="en-US" sz="1200" b="1" dirty="0">
                <a:solidFill>
                  <a:srgbClr val="002060"/>
                </a:solidFill>
                <a:latin typeface="Georgia" pitchFamily="18" charset="0"/>
              </a:rPr>
              <a:t>(female) urethra.</a:t>
            </a:r>
          </a:p>
        </p:txBody>
      </p:sp>
    </p:spTree>
    <p:extLst>
      <p:ext uri="{BB962C8B-B14F-4D97-AF65-F5344CB8AC3E}">
        <p14:creationId xmlns:p14="http://schemas.microsoft.com/office/powerpoint/2010/main" val="183752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9_560.jpg"/>
          <p:cNvPicPr>
            <a:picLocks noChangeAspect="1"/>
          </p:cNvPicPr>
          <p:nvPr/>
        </p:nvPicPr>
        <p:blipFill>
          <a:blip r:embed="rId2" cstate="print"/>
          <a:stretch>
            <a:fillRect/>
          </a:stretch>
        </p:blipFill>
        <p:spPr>
          <a:xfrm>
            <a:off x="2209800" y="923892"/>
            <a:ext cx="4724400" cy="5934108"/>
          </a:xfrm>
          <a:prstGeom prst="rect">
            <a:avLst/>
          </a:prstGeom>
        </p:spPr>
      </p:pic>
      <p:sp>
        <p:nvSpPr>
          <p:cNvPr id="3" name="Rectangle 2"/>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4" name="TextBox 3"/>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structures 1-6. (advance slide for answers)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9_560.jpg"/>
          <p:cNvPicPr>
            <a:picLocks noChangeAspect="1"/>
          </p:cNvPicPr>
          <p:nvPr/>
        </p:nvPicPr>
        <p:blipFill>
          <a:blip r:embed="rId2" cstate="print"/>
          <a:stretch>
            <a:fillRect/>
          </a:stretch>
        </p:blipFill>
        <p:spPr>
          <a:xfrm>
            <a:off x="381000" y="1498161"/>
            <a:ext cx="4267200" cy="5359839"/>
          </a:xfrm>
          <a:prstGeom prst="rect">
            <a:avLst/>
          </a:prstGeom>
        </p:spPr>
      </p:pic>
      <p:pic>
        <p:nvPicPr>
          <p:cNvPr id="3" name="Picture 2" descr="lExcretory_9A_594.jpg"/>
          <p:cNvPicPr>
            <a:picLocks noChangeAspect="1"/>
          </p:cNvPicPr>
          <p:nvPr/>
        </p:nvPicPr>
        <p:blipFill>
          <a:blip r:embed="rId3" cstate="print"/>
          <a:stretch>
            <a:fillRect/>
          </a:stretch>
        </p:blipFill>
        <p:spPr>
          <a:xfrm>
            <a:off x="5334000" y="1444752"/>
            <a:ext cx="3584448" cy="5413248"/>
          </a:xfrm>
          <a:prstGeom prst="rect">
            <a:avLst/>
          </a:prstGeom>
        </p:spPr>
      </p:pic>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228600" y="6096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answers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8_559.jpg"/>
          <p:cNvPicPr>
            <a:picLocks noChangeAspect="1"/>
          </p:cNvPicPr>
          <p:nvPr/>
        </p:nvPicPr>
        <p:blipFill>
          <a:blip r:embed="rId2" cstate="print"/>
          <a:stretch>
            <a:fillRect/>
          </a:stretch>
        </p:blipFill>
        <p:spPr>
          <a:xfrm>
            <a:off x="2743200" y="990600"/>
            <a:ext cx="4755173" cy="5867400"/>
          </a:xfrm>
          <a:prstGeom prst="rect">
            <a:avLst/>
          </a:prstGeom>
        </p:spPr>
      </p:pic>
      <p:sp>
        <p:nvSpPr>
          <p:cNvPr id="3" name="Rectangle 2"/>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4" name="TextBox 3"/>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 and structures 1-6. (advance slide for answers)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3934"/>
            <a:ext cx="9144000"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b="1" dirty="0">
                <a:solidFill>
                  <a:srgbClr val="002060"/>
                </a:solidFill>
                <a:latin typeface="Helvetica"/>
                <a:cs typeface="Times New Roman" pitchFamily="18" charset="0"/>
              </a:rPr>
              <a:t>After completing this exercise, you should be able to:</a:t>
            </a:r>
            <a:endParaRPr lang="en-US" sz="900" b="1" dirty="0">
              <a:solidFill>
                <a:srgbClr val="00206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a:buFont typeface="Wingdings" pitchFamily="2" charset="2"/>
              <a:buChar char="§"/>
            </a:pPr>
            <a:r>
              <a:rPr lang="en-US" sz="1200" b="1" dirty="0">
                <a:solidFill>
                  <a:srgbClr val="002060"/>
                </a:solidFill>
                <a:latin typeface="Georgia" pitchFamily="18" charset="0"/>
              </a:rPr>
              <a:t>describe the basic three-layered structure of the </a:t>
            </a:r>
            <a:r>
              <a:rPr lang="en-US" sz="1200" b="1" dirty="0" err="1">
                <a:solidFill>
                  <a:srgbClr val="002060"/>
                </a:solidFill>
                <a:latin typeface="Georgia" pitchFamily="18" charset="0"/>
              </a:rPr>
              <a:t>extrarenal</a:t>
            </a:r>
            <a:r>
              <a:rPr lang="en-US" sz="1200" b="1" dirty="0">
                <a:solidFill>
                  <a:srgbClr val="002060"/>
                </a:solidFill>
                <a:latin typeface="Georgia" pitchFamily="18" charset="0"/>
              </a:rPr>
              <a:t> passages:  mucosa, </a:t>
            </a:r>
            <a:r>
              <a:rPr lang="en-US" sz="1200" b="1" dirty="0" err="1">
                <a:solidFill>
                  <a:srgbClr val="002060"/>
                </a:solidFill>
                <a:latin typeface="Georgia" pitchFamily="18" charset="0"/>
              </a:rPr>
              <a:t>muscularis</a:t>
            </a:r>
            <a:r>
              <a:rPr lang="en-US" sz="1200" b="1" dirty="0">
                <a:solidFill>
                  <a:srgbClr val="002060"/>
                </a:solidFill>
                <a:latin typeface="Georgia" pitchFamily="18" charset="0"/>
              </a:rPr>
              <a:t>, adventitia</a:t>
            </a:r>
          </a:p>
          <a:p>
            <a:endParaRPr lang="en-US" sz="1200" b="1" dirty="0">
              <a:solidFill>
                <a:srgbClr val="002060"/>
              </a:solidFill>
              <a:latin typeface="Georgia" pitchFamily="18" charset="0"/>
            </a:endParaRPr>
          </a:p>
          <a:p>
            <a:pPr>
              <a:buFont typeface="Wingdings" pitchFamily="2" charset="2"/>
              <a:buChar char="§"/>
            </a:pPr>
            <a:r>
              <a:rPr lang="en-US" sz="1200" b="1" dirty="0">
                <a:solidFill>
                  <a:srgbClr val="002060"/>
                </a:solidFill>
                <a:latin typeface="Georgia" pitchFamily="18" charset="0"/>
              </a:rPr>
              <a:t>Calyxes</a:t>
            </a:r>
          </a:p>
          <a:p>
            <a:pPr>
              <a:buFont typeface="Wingdings" pitchFamily="2" charset="2"/>
              <a:buChar char="§"/>
            </a:pPr>
            <a:r>
              <a:rPr lang="en-US" sz="1200" b="1" dirty="0">
                <a:solidFill>
                  <a:srgbClr val="002060"/>
                </a:solidFill>
                <a:latin typeface="Georgia" pitchFamily="18" charset="0"/>
              </a:rPr>
              <a:t>Ureter</a:t>
            </a:r>
          </a:p>
          <a:p>
            <a:pPr>
              <a:buFont typeface="Wingdings" pitchFamily="2" charset="2"/>
              <a:buChar char="§"/>
            </a:pPr>
            <a:r>
              <a:rPr lang="en-US" sz="1200" b="1" dirty="0">
                <a:solidFill>
                  <a:srgbClr val="002060"/>
                </a:solidFill>
                <a:latin typeface="Georgia" pitchFamily="18" charset="0"/>
              </a:rPr>
              <a:t>urinary bladder</a:t>
            </a:r>
          </a:p>
          <a:p>
            <a:pPr>
              <a:buFont typeface="Wingdings" pitchFamily="2" charset="2"/>
              <a:buChar char="§"/>
            </a:pPr>
            <a:r>
              <a:rPr lang="en-US" sz="1200" b="1" dirty="0">
                <a:solidFill>
                  <a:srgbClr val="002060"/>
                </a:solidFill>
                <a:latin typeface="Georgia" pitchFamily="18" charset="0"/>
              </a:rPr>
              <a:t>(female) urethra.</a:t>
            </a:r>
          </a:p>
        </p:txBody>
      </p:sp>
      <p:pic>
        <p:nvPicPr>
          <p:cNvPr id="3" name="Picture 2" descr="http://www.ohiohealth.com/mayo/images/image_popup/w7_urinarysystem.jpg"/>
          <p:cNvPicPr>
            <a:picLocks noChangeAspect="1" noChangeArrowheads="1"/>
          </p:cNvPicPr>
          <p:nvPr/>
        </p:nvPicPr>
        <p:blipFill>
          <a:blip r:embed="rId2" cstate="print"/>
          <a:srcRect/>
          <a:stretch>
            <a:fillRect/>
          </a:stretch>
        </p:blipFill>
        <p:spPr bwMode="auto">
          <a:xfrm>
            <a:off x="3581400" y="1608762"/>
            <a:ext cx="5249238" cy="524923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8_559.jpg"/>
          <p:cNvPicPr>
            <a:picLocks noChangeAspect="1"/>
          </p:cNvPicPr>
          <p:nvPr/>
        </p:nvPicPr>
        <p:blipFill>
          <a:blip r:embed="rId2" cstate="print"/>
          <a:stretch>
            <a:fillRect/>
          </a:stretch>
        </p:blipFill>
        <p:spPr>
          <a:xfrm>
            <a:off x="228600" y="1119288"/>
            <a:ext cx="4495800" cy="5547360"/>
          </a:xfrm>
          <a:prstGeom prst="rect">
            <a:avLst/>
          </a:prstGeom>
        </p:spPr>
      </p:pic>
      <p:pic>
        <p:nvPicPr>
          <p:cNvPr id="3" name="Picture 2" descr="LExcretory_8A_593.jpg"/>
          <p:cNvPicPr>
            <a:picLocks noChangeAspect="1"/>
          </p:cNvPicPr>
          <p:nvPr/>
        </p:nvPicPr>
        <p:blipFill>
          <a:blip r:embed="rId3" cstate="print"/>
          <a:stretch>
            <a:fillRect/>
          </a:stretch>
        </p:blipFill>
        <p:spPr>
          <a:xfrm>
            <a:off x="5181600" y="1103086"/>
            <a:ext cx="3660648" cy="5578130"/>
          </a:xfrm>
          <a:prstGeom prst="rect">
            <a:avLst/>
          </a:prstGeom>
        </p:spPr>
      </p:pic>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answers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10_561.jpg"/>
          <p:cNvPicPr>
            <a:picLocks noChangeAspect="1"/>
          </p:cNvPicPr>
          <p:nvPr/>
        </p:nvPicPr>
        <p:blipFill>
          <a:blip r:embed="rId2" cstate="print"/>
          <a:stretch>
            <a:fillRect/>
          </a:stretch>
        </p:blipFill>
        <p:spPr>
          <a:xfrm>
            <a:off x="2743200" y="1011594"/>
            <a:ext cx="4648200" cy="5770725"/>
          </a:xfrm>
          <a:prstGeom prst="rect">
            <a:avLst/>
          </a:prstGeom>
        </p:spPr>
      </p:pic>
      <p:sp>
        <p:nvSpPr>
          <p:cNvPr id="3" name="Rectangle 2"/>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4" name="TextBox 3"/>
          <p:cNvSpPr txBox="1"/>
          <p:nvPr/>
        </p:nvSpPr>
        <p:spPr>
          <a:xfrm>
            <a:off x="228600" y="540603"/>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 and structures 1-6. (advance slide for answers)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10A_595.jpg"/>
          <p:cNvPicPr>
            <a:picLocks noChangeAspect="1"/>
          </p:cNvPicPr>
          <p:nvPr/>
        </p:nvPicPr>
        <p:blipFill>
          <a:blip r:embed="rId2" cstate="print"/>
          <a:stretch>
            <a:fillRect/>
          </a:stretch>
        </p:blipFill>
        <p:spPr>
          <a:xfrm>
            <a:off x="4572000" y="1371600"/>
            <a:ext cx="3572256" cy="5486400"/>
          </a:xfrm>
          <a:prstGeom prst="rect">
            <a:avLst/>
          </a:prstGeom>
        </p:spPr>
      </p:pic>
      <p:pic>
        <p:nvPicPr>
          <p:cNvPr id="3" name="Picture 2" descr="lExcretory_10_561.jpg"/>
          <p:cNvPicPr>
            <a:picLocks noChangeAspect="1"/>
          </p:cNvPicPr>
          <p:nvPr/>
        </p:nvPicPr>
        <p:blipFill>
          <a:blip r:embed="rId3" cstate="print"/>
          <a:stretch>
            <a:fillRect/>
          </a:stretch>
        </p:blipFill>
        <p:spPr>
          <a:xfrm>
            <a:off x="0" y="1371600"/>
            <a:ext cx="4419182" cy="5486400"/>
          </a:xfrm>
          <a:prstGeom prst="rect">
            <a:avLst/>
          </a:prstGeom>
        </p:spPr>
      </p:pic>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answers</a:t>
            </a:r>
          </a:p>
        </p:txBody>
      </p:sp>
      <p:sp>
        <p:nvSpPr>
          <p:cNvPr id="6" name="TextBox 5"/>
          <p:cNvSpPr txBox="1"/>
          <p:nvPr/>
        </p:nvSpPr>
        <p:spPr>
          <a:xfrm>
            <a:off x="6781800" y="2057400"/>
            <a:ext cx="2362200" cy="923330"/>
          </a:xfrm>
          <a:prstGeom prst="rect">
            <a:avLst/>
          </a:prstGeom>
          <a:noFill/>
        </p:spPr>
        <p:txBody>
          <a:bodyPr wrap="square" rtlCol="0">
            <a:spAutoFit/>
          </a:bodyPr>
          <a:lstStyle/>
          <a:p>
            <a:r>
              <a:rPr lang="en-US" b="1" dirty="0">
                <a:solidFill>
                  <a:srgbClr val="7030A0"/>
                </a:solidFill>
                <a:latin typeface="Tempus Sans ITC" pitchFamily="82" charset="0"/>
              </a:rPr>
              <a:t>Note: the epithelium of the urethra varies considerably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7" name="Picture 2" descr="http://www.vivo.colostate.edu/hbooks/pathphys/digestion/liver/histo_gb2.jpg"/>
          <p:cNvPicPr>
            <a:picLocks noChangeAspect="1" noChangeArrowheads="1"/>
          </p:cNvPicPr>
          <p:nvPr/>
        </p:nvPicPr>
        <p:blipFill>
          <a:blip r:embed="rId2" cstate="print"/>
          <a:srcRect/>
          <a:stretch>
            <a:fillRect/>
          </a:stretch>
        </p:blipFill>
        <p:spPr bwMode="auto">
          <a:xfrm>
            <a:off x="457200" y="1447800"/>
            <a:ext cx="5747657" cy="5029200"/>
          </a:xfrm>
          <a:prstGeom prst="rect">
            <a:avLst/>
          </a:prstGeom>
          <a:noFill/>
        </p:spPr>
      </p:pic>
      <p:sp>
        <p:nvSpPr>
          <p:cNvPr id="8" name="TextBox 7"/>
          <p:cNvSpPr txBox="1"/>
          <p:nvPr/>
        </p:nvSpPr>
        <p:spPr>
          <a:xfrm>
            <a:off x="201827" y="646331"/>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a:t>
            </a:r>
          </a:p>
        </p:txBody>
      </p:sp>
      <p:sp>
        <p:nvSpPr>
          <p:cNvPr id="9" name="TextBox 8"/>
          <p:cNvSpPr txBox="1"/>
          <p:nvPr/>
        </p:nvSpPr>
        <p:spPr>
          <a:xfrm>
            <a:off x="6400800" y="1370161"/>
            <a:ext cx="1832919" cy="584775"/>
          </a:xfrm>
          <a:prstGeom prst="rect">
            <a:avLst/>
          </a:prstGeom>
          <a:noFill/>
        </p:spPr>
        <p:txBody>
          <a:bodyPr wrap="square" rtlCol="0">
            <a:spAutoFit/>
          </a:bodyPr>
          <a:lstStyle/>
          <a:p>
            <a:r>
              <a:rPr lang="en-US" sz="3200" b="1" dirty="0">
                <a:solidFill>
                  <a:srgbClr val="C00000"/>
                </a:solidFill>
              </a:rPr>
              <a:t>bladder</a:t>
            </a:r>
          </a:p>
        </p:txBody>
      </p:sp>
    </p:spTree>
    <p:extLst>
      <p:ext uri="{BB962C8B-B14F-4D97-AF65-F5344CB8AC3E}">
        <p14:creationId xmlns:p14="http://schemas.microsoft.com/office/powerpoint/2010/main" val="35218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48" y="1044500"/>
            <a:ext cx="4170476" cy="574445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966" y="1020074"/>
            <a:ext cx="3959799" cy="5760982"/>
          </a:xfrm>
          <a:prstGeom prst="rect">
            <a:avLst/>
          </a:prstGeom>
        </p:spPr>
      </p:pic>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117744" y="572759"/>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a:t>
            </a:r>
          </a:p>
        </p:txBody>
      </p:sp>
      <p:sp>
        <p:nvSpPr>
          <p:cNvPr id="9" name="TextBox 8"/>
          <p:cNvSpPr txBox="1"/>
          <p:nvPr/>
        </p:nvSpPr>
        <p:spPr>
          <a:xfrm>
            <a:off x="3769840" y="4343400"/>
            <a:ext cx="1832919" cy="584775"/>
          </a:xfrm>
          <a:prstGeom prst="rect">
            <a:avLst/>
          </a:prstGeom>
          <a:noFill/>
        </p:spPr>
        <p:txBody>
          <a:bodyPr wrap="square" rtlCol="0">
            <a:spAutoFit/>
          </a:bodyPr>
          <a:lstStyle/>
          <a:p>
            <a:r>
              <a:rPr lang="en-US" sz="3200" b="1" dirty="0"/>
              <a:t>bladder</a:t>
            </a:r>
          </a:p>
        </p:txBody>
      </p:sp>
    </p:spTree>
    <p:extLst>
      <p:ext uri="{BB962C8B-B14F-4D97-AF65-F5344CB8AC3E}">
        <p14:creationId xmlns:p14="http://schemas.microsoft.com/office/powerpoint/2010/main" val="6836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58" y="1184940"/>
            <a:ext cx="8458200" cy="5442366"/>
          </a:xfrm>
          <a:prstGeom prst="rect">
            <a:avLst/>
          </a:prstGeom>
        </p:spPr>
      </p:pic>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201827" y="646331"/>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a:t>
            </a:r>
          </a:p>
        </p:txBody>
      </p:sp>
      <p:sp>
        <p:nvSpPr>
          <p:cNvPr id="9" name="TextBox 8"/>
          <p:cNvSpPr txBox="1"/>
          <p:nvPr/>
        </p:nvSpPr>
        <p:spPr>
          <a:xfrm>
            <a:off x="6981474" y="1184940"/>
            <a:ext cx="1832919" cy="584775"/>
          </a:xfrm>
          <a:prstGeom prst="rect">
            <a:avLst/>
          </a:prstGeom>
          <a:noFill/>
        </p:spPr>
        <p:txBody>
          <a:bodyPr wrap="square" rtlCol="0">
            <a:spAutoFit/>
          </a:bodyPr>
          <a:lstStyle/>
          <a:p>
            <a:r>
              <a:rPr lang="en-US" sz="3200" b="1" dirty="0"/>
              <a:t>urethra</a:t>
            </a:r>
          </a:p>
        </p:txBody>
      </p:sp>
    </p:spTree>
    <p:extLst>
      <p:ext uri="{BB962C8B-B14F-4D97-AF65-F5344CB8AC3E}">
        <p14:creationId xmlns:p14="http://schemas.microsoft.com/office/powerpoint/2010/main" val="318185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201827" y="646331"/>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a:t>
            </a:r>
          </a:p>
        </p:txBody>
      </p:sp>
      <p:pic>
        <p:nvPicPr>
          <p:cNvPr id="2050" name="Picture 2" descr="http://legacy.owensboro.kctcs.edu/gcaplan/anat2/histology/Ure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26188" t="25276" r="4692"/>
          <a:stretch/>
        </p:blipFill>
        <p:spPr bwMode="auto">
          <a:xfrm>
            <a:off x="381000" y="1468384"/>
            <a:ext cx="5638800" cy="47889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400800" y="1184940"/>
            <a:ext cx="2667000" cy="3139589"/>
            <a:chOff x="6400800" y="1184940"/>
            <a:chExt cx="2667000" cy="3139589"/>
          </a:xfrm>
        </p:grpSpPr>
        <p:sp>
          <p:nvSpPr>
            <p:cNvPr id="9" name="TextBox 8"/>
            <p:cNvSpPr txBox="1"/>
            <p:nvPr/>
          </p:nvSpPr>
          <p:spPr>
            <a:xfrm>
              <a:off x="6981474" y="1184940"/>
              <a:ext cx="1832919" cy="584775"/>
            </a:xfrm>
            <a:prstGeom prst="rect">
              <a:avLst/>
            </a:prstGeom>
            <a:noFill/>
          </p:spPr>
          <p:txBody>
            <a:bodyPr wrap="square" rtlCol="0">
              <a:spAutoFit/>
            </a:bodyPr>
            <a:lstStyle/>
            <a:p>
              <a:r>
                <a:rPr lang="en-US" sz="3200" b="1" dirty="0">
                  <a:solidFill>
                    <a:srgbClr val="C00000"/>
                  </a:solidFill>
                </a:rPr>
                <a:t>ureter</a:t>
              </a:r>
            </a:p>
          </p:txBody>
        </p:sp>
        <p:sp>
          <p:nvSpPr>
            <p:cNvPr id="3" name="TextBox 2"/>
            <p:cNvSpPr txBox="1"/>
            <p:nvPr/>
          </p:nvSpPr>
          <p:spPr>
            <a:xfrm>
              <a:off x="6400800" y="3124200"/>
              <a:ext cx="2667000" cy="1200329"/>
            </a:xfrm>
            <a:prstGeom prst="rect">
              <a:avLst/>
            </a:prstGeom>
            <a:noFill/>
          </p:spPr>
          <p:txBody>
            <a:bodyPr wrap="square" rtlCol="0">
              <a:spAutoFit/>
            </a:bodyPr>
            <a:lstStyle/>
            <a:p>
              <a:r>
                <a:rPr lang="en-US" b="1" dirty="0">
                  <a:solidFill>
                    <a:srgbClr val="C00000"/>
                  </a:solidFill>
                  <a:latin typeface="Tempus Sans ITC" pitchFamily="82" charset="0"/>
                </a:rPr>
                <a:t>Note that, like the bladder, the ureter can also have substantial adipose in the adventitia.</a:t>
              </a:r>
            </a:p>
          </p:txBody>
        </p:sp>
      </p:grpSp>
    </p:spTree>
    <p:extLst>
      <p:ext uri="{BB962C8B-B14F-4D97-AF65-F5344CB8AC3E}">
        <p14:creationId xmlns:p14="http://schemas.microsoft.com/office/powerpoint/2010/main" val="23372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201827" y="646331"/>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 from which these images were taken.</a:t>
            </a:r>
          </a:p>
        </p:txBody>
      </p:sp>
      <p:sp>
        <p:nvSpPr>
          <p:cNvPr id="9" name="TextBox 8"/>
          <p:cNvSpPr txBox="1"/>
          <p:nvPr/>
        </p:nvSpPr>
        <p:spPr>
          <a:xfrm>
            <a:off x="7162800" y="2057400"/>
            <a:ext cx="1832919" cy="584775"/>
          </a:xfrm>
          <a:prstGeom prst="rect">
            <a:avLst/>
          </a:prstGeom>
          <a:noFill/>
        </p:spPr>
        <p:txBody>
          <a:bodyPr wrap="square" rtlCol="0">
            <a:spAutoFit/>
          </a:bodyPr>
          <a:lstStyle/>
          <a:p>
            <a:r>
              <a:rPr lang="en-US" sz="3200" b="1" dirty="0">
                <a:solidFill>
                  <a:srgbClr val="C00000"/>
                </a:solidFill>
              </a:rPr>
              <a:t>bladder</a:t>
            </a:r>
          </a:p>
        </p:txBody>
      </p:sp>
      <p:pic>
        <p:nvPicPr>
          <p:cNvPr id="1026" name="Picture 2" descr="http://www.histol.chuvashia.com/images/urinary/bladde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77328"/>
            <a:ext cx="6970568"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istol.chuvashia.com/images/urinary/bladder-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79892" y="3615173"/>
            <a:ext cx="3333750"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67399" y="2226915"/>
            <a:ext cx="990601" cy="100301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cxnSp>
        <p:nvCxnSpPr>
          <p:cNvPr id="5" name="Straight Connector 4"/>
          <p:cNvCxnSpPr/>
          <p:nvPr/>
        </p:nvCxnSpPr>
        <p:spPr>
          <a:xfrm>
            <a:off x="6858000" y="2226915"/>
            <a:ext cx="1655618" cy="118823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579916" y="2226915"/>
            <a:ext cx="287389" cy="118823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9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110624"/>
            <a:ext cx="8077200" cy="5674565"/>
          </a:xfrm>
          <a:prstGeom prst="rect">
            <a:avLst/>
          </a:prstGeom>
        </p:spPr>
      </p:pic>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201827" y="646331"/>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entire structure.</a:t>
            </a:r>
          </a:p>
        </p:txBody>
      </p:sp>
      <p:sp>
        <p:nvSpPr>
          <p:cNvPr id="9" name="TextBox 8"/>
          <p:cNvSpPr txBox="1"/>
          <p:nvPr/>
        </p:nvSpPr>
        <p:spPr>
          <a:xfrm>
            <a:off x="6981474" y="1184940"/>
            <a:ext cx="1832919" cy="584775"/>
          </a:xfrm>
          <a:prstGeom prst="rect">
            <a:avLst/>
          </a:prstGeom>
          <a:noFill/>
        </p:spPr>
        <p:txBody>
          <a:bodyPr wrap="square" rtlCol="0">
            <a:spAutoFit/>
          </a:bodyPr>
          <a:lstStyle/>
          <a:p>
            <a:r>
              <a:rPr lang="en-US" sz="3200" b="1" dirty="0"/>
              <a:t>ureter</a:t>
            </a:r>
          </a:p>
        </p:txBody>
      </p:sp>
    </p:spTree>
    <p:extLst>
      <p:ext uri="{BB962C8B-B14F-4D97-AF65-F5344CB8AC3E}">
        <p14:creationId xmlns:p14="http://schemas.microsoft.com/office/powerpoint/2010/main" val="2301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84940"/>
            <a:ext cx="8065265" cy="5596860"/>
          </a:xfrm>
          <a:prstGeom prst="rect">
            <a:avLst/>
          </a:prstGeom>
        </p:spPr>
      </p:pic>
      <p:sp>
        <p:nvSpPr>
          <p:cNvPr id="4" name="Rectangle 3"/>
          <p:cNvSpPr/>
          <p:nvPr/>
        </p:nvSpPr>
        <p:spPr>
          <a:xfrm>
            <a:off x="14478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201827" y="646331"/>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structure indicated by the arrows.</a:t>
            </a:r>
          </a:p>
        </p:txBody>
      </p:sp>
      <p:sp>
        <p:nvSpPr>
          <p:cNvPr id="9" name="TextBox 8"/>
          <p:cNvSpPr txBox="1"/>
          <p:nvPr/>
        </p:nvSpPr>
        <p:spPr>
          <a:xfrm>
            <a:off x="6981474" y="1184940"/>
            <a:ext cx="1832919" cy="1077218"/>
          </a:xfrm>
          <a:prstGeom prst="rect">
            <a:avLst/>
          </a:prstGeom>
          <a:noFill/>
        </p:spPr>
        <p:txBody>
          <a:bodyPr wrap="square" rtlCol="0">
            <a:spAutoFit/>
          </a:bodyPr>
          <a:lstStyle/>
          <a:p>
            <a:r>
              <a:rPr lang="en-US" sz="3200" b="1" dirty="0"/>
              <a:t>Minor calyx</a:t>
            </a:r>
          </a:p>
        </p:txBody>
      </p:sp>
      <p:cxnSp>
        <p:nvCxnSpPr>
          <p:cNvPr id="6" name="Straight Arrow Connector 5"/>
          <p:cNvCxnSpPr/>
          <p:nvPr/>
        </p:nvCxnSpPr>
        <p:spPr>
          <a:xfrm flipH="1" flipV="1">
            <a:off x="3436883" y="2548759"/>
            <a:ext cx="29429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69173" y="4687614"/>
            <a:ext cx="1014248" cy="3048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28441" y="2958663"/>
            <a:ext cx="367863" cy="6989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92468" y="3079531"/>
            <a:ext cx="1213945" cy="63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3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00" y="39469"/>
            <a:ext cx="8613063"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Organization of extra-renal passages</a:t>
            </a:r>
          </a:p>
        </p:txBody>
      </p:sp>
      <p:sp>
        <p:nvSpPr>
          <p:cNvPr id="7" name="TextBox 6"/>
          <p:cNvSpPr txBox="1"/>
          <p:nvPr/>
        </p:nvSpPr>
        <p:spPr>
          <a:xfrm>
            <a:off x="313560" y="762000"/>
            <a:ext cx="7916039" cy="923330"/>
          </a:xfrm>
          <a:prstGeom prst="rect">
            <a:avLst/>
          </a:prstGeom>
          <a:noFill/>
        </p:spPr>
        <p:txBody>
          <a:bodyPr wrap="square" rtlCol="0">
            <a:spAutoFit/>
          </a:bodyPr>
          <a:lstStyle/>
          <a:p>
            <a:r>
              <a:rPr lang="en-US" b="1" dirty="0">
                <a:solidFill>
                  <a:srgbClr val="C49500"/>
                </a:solidFill>
                <a:latin typeface="Times New Roman" pitchFamily="18" charset="0"/>
                <a:cs typeface="Times New Roman" pitchFamily="18" charset="0"/>
              </a:rPr>
              <a:t>The major functions of the extra-renal passages include:</a:t>
            </a:r>
          </a:p>
          <a:p>
            <a:pPr marL="285750" indent="-285750">
              <a:buFont typeface="Arial" pitchFamily="34" charset="0"/>
              <a:buChar char="•"/>
            </a:pPr>
            <a:r>
              <a:rPr lang="en-US" b="1" dirty="0">
                <a:solidFill>
                  <a:srgbClr val="C49500"/>
                </a:solidFill>
                <a:latin typeface="Times New Roman" pitchFamily="18" charset="0"/>
                <a:cs typeface="Times New Roman" pitchFamily="18" charset="0"/>
              </a:rPr>
              <a:t>Transport and storage of urine</a:t>
            </a:r>
          </a:p>
          <a:p>
            <a:pPr marL="285750" indent="-285750">
              <a:buFont typeface="Arial" pitchFamily="34" charset="0"/>
              <a:buChar char="•"/>
            </a:pPr>
            <a:r>
              <a:rPr lang="en-US" b="1" dirty="0">
                <a:solidFill>
                  <a:srgbClr val="C49500"/>
                </a:solidFill>
                <a:latin typeface="Times New Roman" pitchFamily="18" charset="0"/>
                <a:cs typeface="Times New Roman" pitchFamily="18" charset="0"/>
              </a:rPr>
              <a:t>Maintenance of the ionic composition of the urine produced by the kidneys</a:t>
            </a:r>
          </a:p>
        </p:txBody>
      </p:sp>
      <p:sp>
        <p:nvSpPr>
          <p:cNvPr id="5" name="TextBox 4"/>
          <p:cNvSpPr txBox="1"/>
          <p:nvPr/>
        </p:nvSpPr>
        <p:spPr>
          <a:xfrm>
            <a:off x="0" y="1828800"/>
            <a:ext cx="8678863" cy="1754326"/>
          </a:xfrm>
          <a:prstGeom prst="rect">
            <a:avLst/>
          </a:prstGeom>
          <a:noFill/>
        </p:spPr>
        <p:txBody>
          <a:bodyPr wrap="square" rtlCol="0">
            <a:spAutoFit/>
          </a:bodyPr>
          <a:lstStyle/>
          <a:p>
            <a:r>
              <a:rPr lang="en-US" b="1" dirty="0">
                <a:solidFill>
                  <a:schemeClr val="accent3">
                    <a:lumMod val="50000"/>
                  </a:schemeClr>
                </a:solidFill>
                <a:latin typeface="+mj-lt"/>
                <a:cs typeface="Times New Roman" pitchFamily="18" charset="0"/>
              </a:rPr>
              <a:t>To achieve these goals, the extra-renal passages have the following basic structure:</a:t>
            </a:r>
          </a:p>
          <a:p>
            <a:pPr marL="285750" indent="-285750">
              <a:buFont typeface="Arial" pitchFamily="34" charset="0"/>
              <a:buChar char="•"/>
            </a:pPr>
            <a:r>
              <a:rPr lang="en-US" b="1" dirty="0">
                <a:solidFill>
                  <a:schemeClr val="accent3">
                    <a:lumMod val="50000"/>
                  </a:schemeClr>
                </a:solidFill>
                <a:latin typeface="+mj-lt"/>
                <a:cs typeface="Times New Roman" pitchFamily="18" charset="0"/>
              </a:rPr>
              <a:t>A mucosa, which consists of</a:t>
            </a:r>
          </a:p>
          <a:p>
            <a:pPr marL="574675" indent="-234950">
              <a:buFont typeface="Arial" pitchFamily="34" charset="0"/>
              <a:buChar char="•"/>
            </a:pPr>
            <a:r>
              <a:rPr lang="en-US" b="1" dirty="0">
                <a:solidFill>
                  <a:schemeClr val="accent3">
                    <a:lumMod val="50000"/>
                  </a:schemeClr>
                </a:solidFill>
                <a:latin typeface="+mj-lt"/>
                <a:cs typeface="Times New Roman" pitchFamily="18" charset="0"/>
              </a:rPr>
              <a:t>transitional epithelium </a:t>
            </a:r>
          </a:p>
          <a:p>
            <a:pPr marL="574675" indent="-234950">
              <a:buFont typeface="Arial" pitchFamily="34" charset="0"/>
              <a:buChar char="•"/>
            </a:pPr>
            <a:r>
              <a:rPr lang="en-US" b="1" dirty="0">
                <a:solidFill>
                  <a:schemeClr val="accent3">
                    <a:lumMod val="50000"/>
                  </a:schemeClr>
                </a:solidFill>
                <a:latin typeface="+mj-lt"/>
                <a:cs typeface="Times New Roman" pitchFamily="18" charset="0"/>
              </a:rPr>
              <a:t>lamina </a:t>
            </a:r>
            <a:r>
              <a:rPr lang="en-US" b="1" dirty="0" err="1">
                <a:solidFill>
                  <a:schemeClr val="accent3">
                    <a:lumMod val="50000"/>
                  </a:schemeClr>
                </a:solidFill>
                <a:latin typeface="+mj-lt"/>
                <a:cs typeface="Times New Roman" pitchFamily="18" charset="0"/>
              </a:rPr>
              <a:t>propria</a:t>
            </a:r>
            <a:r>
              <a:rPr lang="en-US" b="1" dirty="0">
                <a:solidFill>
                  <a:schemeClr val="accent3">
                    <a:lumMod val="50000"/>
                  </a:schemeClr>
                </a:solidFill>
                <a:latin typeface="+mj-lt"/>
                <a:cs typeface="Times New Roman" pitchFamily="18" charset="0"/>
              </a:rPr>
              <a:t> – an irregular connective tissue</a:t>
            </a:r>
          </a:p>
          <a:p>
            <a:pPr marL="285750" indent="-285750">
              <a:buFont typeface="Arial" pitchFamily="34" charset="0"/>
              <a:buChar char="•"/>
            </a:pPr>
            <a:r>
              <a:rPr lang="en-US" b="1" dirty="0">
                <a:solidFill>
                  <a:schemeClr val="accent3">
                    <a:lumMod val="50000"/>
                  </a:schemeClr>
                </a:solidFill>
                <a:latin typeface="+mj-lt"/>
                <a:cs typeface="Times New Roman" pitchFamily="18" charset="0"/>
              </a:rPr>
              <a:t>A </a:t>
            </a:r>
            <a:r>
              <a:rPr lang="en-US" b="1" dirty="0" err="1">
                <a:solidFill>
                  <a:schemeClr val="accent3">
                    <a:lumMod val="50000"/>
                  </a:schemeClr>
                </a:solidFill>
                <a:latin typeface="+mj-lt"/>
                <a:cs typeface="Times New Roman" pitchFamily="18" charset="0"/>
              </a:rPr>
              <a:t>muscularis</a:t>
            </a:r>
            <a:r>
              <a:rPr lang="en-US" b="1" dirty="0">
                <a:solidFill>
                  <a:schemeClr val="accent3">
                    <a:lumMod val="50000"/>
                  </a:schemeClr>
                </a:solidFill>
                <a:latin typeface="+mj-lt"/>
                <a:cs typeface="Times New Roman" pitchFamily="18" charset="0"/>
              </a:rPr>
              <a:t> layer - composed of smooth muscle </a:t>
            </a:r>
          </a:p>
          <a:p>
            <a:pPr marL="285750" indent="-285750">
              <a:buFont typeface="Arial" pitchFamily="34" charset="0"/>
              <a:buChar char="•"/>
            </a:pPr>
            <a:r>
              <a:rPr lang="en-US" b="1" dirty="0">
                <a:solidFill>
                  <a:schemeClr val="accent3">
                    <a:lumMod val="50000"/>
                  </a:schemeClr>
                </a:solidFill>
                <a:latin typeface="+mj-lt"/>
                <a:cs typeface="Times New Roman" pitchFamily="18" charset="0"/>
              </a:rPr>
              <a:t>An adventitia - composed of irregular connective tissue</a:t>
            </a:r>
          </a:p>
        </p:txBody>
      </p:sp>
      <p:pic>
        <p:nvPicPr>
          <p:cNvPr id="6" name="Picture 4" descr="http://www.medicalhistology.us/twiki/pub/Main/ChapterSeventeenSlides/b75_bladder_contracted_2x_labeled.jpg"/>
          <p:cNvPicPr>
            <a:picLocks noChangeAspect="1" noChangeArrowheads="1"/>
          </p:cNvPicPr>
          <p:nvPr/>
        </p:nvPicPr>
        <p:blipFill>
          <a:blip r:embed="rId3" cstate="print"/>
          <a:srcRect/>
          <a:stretch>
            <a:fillRect/>
          </a:stretch>
        </p:blipFill>
        <p:spPr bwMode="auto">
          <a:xfrm>
            <a:off x="4953000" y="3520991"/>
            <a:ext cx="4060265" cy="3337009"/>
          </a:xfrm>
          <a:prstGeom prst="rect">
            <a:avLst/>
          </a:prstGeom>
          <a:noFill/>
        </p:spPr>
      </p:pic>
      <p:sp>
        <p:nvSpPr>
          <p:cNvPr id="3" name="TextBox 2"/>
          <p:cNvSpPr txBox="1"/>
          <p:nvPr/>
        </p:nvSpPr>
        <p:spPr>
          <a:xfrm>
            <a:off x="5562600" y="4289889"/>
            <a:ext cx="761999" cy="381000"/>
          </a:xfrm>
          <a:prstGeom prst="rect">
            <a:avLst/>
          </a:prstGeom>
          <a:noFill/>
        </p:spPr>
        <p:txBody>
          <a:bodyPr wrap="square" rtlCol="0">
            <a:spAutoFit/>
          </a:bodyPr>
          <a:lstStyle/>
          <a:p>
            <a:r>
              <a:rPr lang="en-US" i="1" dirty="0">
                <a:solidFill>
                  <a:srgbClr val="FFC000"/>
                </a:solidFill>
              </a:rPr>
              <a:t>urine</a:t>
            </a:r>
          </a:p>
        </p:txBody>
      </p:sp>
      <p:sp>
        <p:nvSpPr>
          <p:cNvPr id="4" name="TextBox 3"/>
          <p:cNvSpPr txBox="1"/>
          <p:nvPr/>
        </p:nvSpPr>
        <p:spPr>
          <a:xfrm>
            <a:off x="76200" y="4114800"/>
            <a:ext cx="4763054" cy="1477328"/>
          </a:xfrm>
          <a:prstGeom prst="rect">
            <a:avLst/>
          </a:prstGeom>
          <a:noFill/>
        </p:spPr>
        <p:txBody>
          <a:bodyPr wrap="square" rtlCol="0">
            <a:spAutoFit/>
          </a:bodyPr>
          <a:lstStyle/>
          <a:p>
            <a:r>
              <a:rPr lang="en-US" b="1" dirty="0">
                <a:solidFill>
                  <a:srgbClr val="36174D"/>
                </a:solidFill>
                <a:latin typeface="Tempus Sans ITC" pitchFamily="82" charset="0"/>
              </a:rPr>
              <a:t>The </a:t>
            </a:r>
            <a:r>
              <a:rPr lang="en-US" b="1" dirty="0" err="1">
                <a:solidFill>
                  <a:srgbClr val="36174D"/>
                </a:solidFill>
                <a:latin typeface="Tempus Sans ITC" pitchFamily="82" charset="0"/>
              </a:rPr>
              <a:t>transitionial</a:t>
            </a:r>
            <a:r>
              <a:rPr lang="en-US" b="1" dirty="0">
                <a:solidFill>
                  <a:srgbClr val="36174D"/>
                </a:solidFill>
                <a:latin typeface="Tempus Sans ITC" pitchFamily="82" charset="0"/>
              </a:rPr>
              <a:t> epithelium:</a:t>
            </a:r>
          </a:p>
          <a:p>
            <a:pPr marL="285750" indent="-285750">
              <a:buFont typeface="Arial" pitchFamily="34" charset="0"/>
              <a:buChar char="•"/>
            </a:pPr>
            <a:r>
              <a:rPr lang="en-US" b="1" dirty="0">
                <a:solidFill>
                  <a:srgbClr val="36174D"/>
                </a:solidFill>
                <a:latin typeface="Tempus Sans ITC" pitchFamily="82" charset="0"/>
              </a:rPr>
              <a:t>can stretch to allow filling (bladder)</a:t>
            </a:r>
          </a:p>
          <a:p>
            <a:pPr marL="285750" indent="-285750">
              <a:buFont typeface="Arial" pitchFamily="34" charset="0"/>
              <a:buChar char="•"/>
            </a:pPr>
            <a:r>
              <a:rPr lang="en-US" b="1" dirty="0">
                <a:solidFill>
                  <a:srgbClr val="36174D"/>
                </a:solidFill>
                <a:latin typeface="Tempus Sans ITC" pitchFamily="82" charset="0"/>
              </a:rPr>
              <a:t>is resistant to osmotic movement of ions and water, maintaining the concentration of urine produced by the kidneys</a:t>
            </a:r>
          </a:p>
        </p:txBody>
      </p:sp>
      <p:sp>
        <p:nvSpPr>
          <p:cNvPr id="8" name="TextBox 7"/>
          <p:cNvSpPr txBox="1"/>
          <p:nvPr/>
        </p:nvSpPr>
        <p:spPr>
          <a:xfrm>
            <a:off x="5257800" y="2183249"/>
            <a:ext cx="3758200" cy="1169551"/>
          </a:xfrm>
          <a:prstGeom prst="rect">
            <a:avLst/>
          </a:prstGeom>
          <a:noFill/>
        </p:spPr>
        <p:txBody>
          <a:bodyPr wrap="square" rtlCol="0">
            <a:spAutoFit/>
          </a:bodyPr>
          <a:lstStyle/>
          <a:p>
            <a:r>
              <a:rPr lang="en-US" sz="1400" b="1" dirty="0">
                <a:solidFill>
                  <a:srgbClr val="0070C0"/>
                </a:solidFill>
                <a:latin typeface="Segoe Script" pitchFamily="34" charset="0"/>
                <a:cs typeface="Times New Roman" pitchFamily="18" charset="0"/>
              </a:rPr>
              <a:t>The qualities of each layer will vary somewhat depending on function.  For example, the bladder will have a thick </a:t>
            </a:r>
            <a:r>
              <a:rPr lang="en-US" sz="1400" b="1" dirty="0" err="1">
                <a:solidFill>
                  <a:srgbClr val="0070C0"/>
                </a:solidFill>
                <a:latin typeface="Segoe Script" pitchFamily="34" charset="0"/>
                <a:cs typeface="Times New Roman" pitchFamily="18" charset="0"/>
              </a:rPr>
              <a:t>muscularis</a:t>
            </a:r>
            <a:r>
              <a:rPr lang="en-US" sz="1400" b="1" dirty="0">
                <a:solidFill>
                  <a:srgbClr val="0070C0"/>
                </a:solidFill>
                <a:latin typeface="Segoe Script" pitchFamily="34" charset="0"/>
                <a:cs typeface="Times New Roman" pitchFamily="18" charset="0"/>
              </a:rPr>
              <a:t> layer for urination (micturition).</a:t>
            </a:r>
            <a:endParaRPr lang="en-US" sz="1400" dirty="0">
              <a:solidFill>
                <a:srgbClr val="0070C0"/>
              </a:solidFill>
              <a:latin typeface="Segoe Scrip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4" y="39469"/>
            <a:ext cx="286758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Minor calyx</a:t>
            </a:r>
          </a:p>
        </p:txBody>
      </p:sp>
      <p:sp>
        <p:nvSpPr>
          <p:cNvPr id="7" name="TextBox 6"/>
          <p:cNvSpPr txBox="1"/>
          <p:nvPr/>
        </p:nvSpPr>
        <p:spPr>
          <a:xfrm>
            <a:off x="462337" y="914400"/>
            <a:ext cx="7924800" cy="646331"/>
          </a:xfrm>
          <a:prstGeom prst="rect">
            <a:avLst/>
          </a:prstGeom>
          <a:noFill/>
        </p:spPr>
        <p:txBody>
          <a:bodyPr wrap="square" rtlCol="0">
            <a:spAutoFit/>
          </a:bodyPr>
          <a:lstStyle/>
          <a:p>
            <a:r>
              <a:rPr lang="en-US" b="1" dirty="0">
                <a:solidFill>
                  <a:schemeClr val="accent6">
                    <a:lumMod val="75000"/>
                  </a:schemeClr>
                </a:solidFill>
              </a:rPr>
              <a:t>Urine passes out of the collecting ducts (papillary ducts) and into the </a:t>
            </a:r>
            <a:r>
              <a:rPr lang="en-US" b="1" dirty="0">
                <a:solidFill>
                  <a:schemeClr val="accent6">
                    <a:lumMod val="50000"/>
                  </a:schemeClr>
                </a:solidFill>
              </a:rPr>
              <a:t>minor calyces</a:t>
            </a:r>
            <a:r>
              <a:rPr lang="en-US" b="1" dirty="0">
                <a:solidFill>
                  <a:schemeClr val="accent6">
                    <a:lumMod val="75000"/>
                  </a:schemeClr>
                </a:solidFill>
              </a:rPr>
              <a:t>, and from there flows through the </a:t>
            </a:r>
            <a:r>
              <a:rPr lang="en-US" b="1" dirty="0">
                <a:solidFill>
                  <a:schemeClr val="accent6">
                    <a:lumMod val="50000"/>
                  </a:schemeClr>
                </a:solidFill>
              </a:rPr>
              <a:t>major calyces </a:t>
            </a:r>
            <a:r>
              <a:rPr lang="en-US" b="1" dirty="0">
                <a:solidFill>
                  <a:schemeClr val="accent6">
                    <a:lumMod val="75000"/>
                  </a:schemeClr>
                </a:solidFill>
              </a:rPr>
              <a:t>into the </a:t>
            </a:r>
            <a:r>
              <a:rPr lang="en-US" b="1" dirty="0">
                <a:solidFill>
                  <a:schemeClr val="accent6">
                    <a:lumMod val="50000"/>
                  </a:schemeClr>
                </a:solidFill>
              </a:rPr>
              <a:t>renal pelvis</a:t>
            </a:r>
            <a:r>
              <a:rPr lang="en-US" b="1" dirty="0">
                <a:solidFill>
                  <a:schemeClr val="accent6">
                    <a:lumMod val="75000"/>
                  </a:schemeClr>
                </a:solidFill>
              </a:rPr>
              <a:t>.</a:t>
            </a:r>
          </a:p>
        </p:txBody>
      </p:sp>
      <p:pic>
        <p:nvPicPr>
          <p:cNvPr id="6" name="Picture 5" descr="Netter 313 B.jpg"/>
          <p:cNvPicPr>
            <a:picLocks noChangeAspect="1"/>
          </p:cNvPicPr>
          <p:nvPr/>
        </p:nvPicPr>
        <p:blipFill>
          <a:blip r:embed="rId3" cstate="print"/>
          <a:stretch>
            <a:fillRect/>
          </a:stretch>
        </p:blipFill>
        <p:spPr>
          <a:xfrm>
            <a:off x="1219200" y="1740694"/>
            <a:ext cx="6477000" cy="4655344"/>
          </a:xfrm>
          <a:prstGeom prst="rect">
            <a:avLst/>
          </a:prstGeom>
        </p:spPr>
      </p:pic>
    </p:spTree>
    <p:extLst>
      <p:ext uri="{BB962C8B-B14F-4D97-AF65-F5344CB8AC3E}">
        <p14:creationId xmlns:p14="http://schemas.microsoft.com/office/powerpoint/2010/main" val="365432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4" y="39469"/>
            <a:ext cx="286758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Minor calyx</a:t>
            </a:r>
          </a:p>
        </p:txBody>
      </p:sp>
      <p:sp>
        <p:nvSpPr>
          <p:cNvPr id="7" name="TextBox 6"/>
          <p:cNvSpPr txBox="1"/>
          <p:nvPr/>
        </p:nvSpPr>
        <p:spPr>
          <a:xfrm>
            <a:off x="609600" y="1055132"/>
            <a:ext cx="8305800" cy="369332"/>
          </a:xfrm>
          <a:prstGeom prst="rect">
            <a:avLst/>
          </a:prstGeom>
          <a:noFill/>
        </p:spPr>
        <p:txBody>
          <a:bodyPr wrap="square" rtlCol="0">
            <a:spAutoFit/>
          </a:bodyPr>
          <a:lstStyle/>
          <a:p>
            <a:r>
              <a:rPr lang="en-US" b="1" dirty="0">
                <a:solidFill>
                  <a:schemeClr val="accent2">
                    <a:lumMod val="50000"/>
                  </a:schemeClr>
                </a:solidFill>
              </a:rPr>
              <a:t>In these images, you can see a </a:t>
            </a:r>
            <a:r>
              <a:rPr lang="en-US" b="1" dirty="0">
                <a:solidFill>
                  <a:schemeClr val="accent2">
                    <a:lumMod val="75000"/>
                  </a:schemeClr>
                </a:solidFill>
              </a:rPr>
              <a:t>minor calyx </a:t>
            </a:r>
            <a:r>
              <a:rPr lang="en-US" b="1" dirty="0">
                <a:solidFill>
                  <a:schemeClr val="accent2">
                    <a:lumMod val="50000"/>
                  </a:schemeClr>
                </a:solidFill>
              </a:rPr>
              <a:t>(labeled PCS on the </a:t>
            </a:r>
            <a:r>
              <a:rPr lang="en-US" b="1" dirty="0" err="1">
                <a:solidFill>
                  <a:schemeClr val="accent2">
                    <a:lumMod val="50000"/>
                  </a:schemeClr>
                </a:solidFill>
              </a:rPr>
              <a:t>Wheater’s</a:t>
            </a:r>
            <a:r>
              <a:rPr lang="en-US" b="1" dirty="0">
                <a:solidFill>
                  <a:schemeClr val="accent2">
                    <a:lumMod val="50000"/>
                  </a:schemeClr>
                </a:solidFill>
              </a:rPr>
              <a:t> image)</a:t>
            </a:r>
          </a:p>
        </p:txBody>
      </p:sp>
      <p:pic>
        <p:nvPicPr>
          <p:cNvPr id="33794" name="Picture 2" descr="http://www.anatomyatlases.org/MicroscopicAnatomy/Images/Plate240.jpg"/>
          <p:cNvPicPr>
            <a:picLocks noChangeAspect="1" noChangeArrowheads="1"/>
          </p:cNvPicPr>
          <p:nvPr/>
        </p:nvPicPr>
        <p:blipFill>
          <a:blip r:embed="rId3" cstate="print"/>
          <a:srcRect/>
          <a:stretch>
            <a:fillRect/>
          </a:stretch>
        </p:blipFill>
        <p:spPr bwMode="auto">
          <a:xfrm>
            <a:off x="4972751" y="1981200"/>
            <a:ext cx="4047771" cy="3498922"/>
          </a:xfrm>
          <a:prstGeom prst="rect">
            <a:avLst/>
          </a:prstGeom>
          <a:noFill/>
        </p:spPr>
      </p:pic>
      <p:pic>
        <p:nvPicPr>
          <p:cNvPr id="1026" name="Picture 2" descr="P:\My Documents\Histology course director\Wheaters images JPEG\F68508-016-f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0" y="2009454"/>
            <a:ext cx="4405790" cy="31284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3730660"/>
            <a:ext cx="578405" cy="757433"/>
          </a:xfrm>
          <a:prstGeom prst="rect">
            <a:avLst/>
          </a:prstGeom>
          <a:noFill/>
          <a:ln w="38100">
            <a:solidFill>
              <a:srgbClr val="36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2559605" y="1981200"/>
            <a:ext cx="3460195" cy="1749460"/>
          </a:xfrm>
          <a:prstGeom prst="line">
            <a:avLst/>
          </a:prstGeom>
          <a:ln w="38100">
            <a:solidFill>
              <a:srgbClr val="3617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37345" y="4499509"/>
            <a:ext cx="3473037" cy="797675"/>
          </a:xfrm>
          <a:prstGeom prst="line">
            <a:avLst/>
          </a:prstGeom>
          <a:ln w="38100">
            <a:solidFill>
              <a:srgbClr val="3617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5624" y="5867400"/>
            <a:ext cx="8458200" cy="646331"/>
          </a:xfrm>
          <a:prstGeom prst="rect">
            <a:avLst/>
          </a:prstGeom>
          <a:noFill/>
        </p:spPr>
        <p:txBody>
          <a:bodyPr wrap="square" rtlCol="0">
            <a:spAutoFit/>
          </a:bodyPr>
          <a:lstStyle/>
          <a:p>
            <a:r>
              <a:rPr lang="en-US" b="1" dirty="0">
                <a:solidFill>
                  <a:srgbClr val="7030A0"/>
                </a:solidFill>
                <a:latin typeface="Tempus Sans ITC" pitchFamily="82" charset="0"/>
              </a:rPr>
              <a:t>The </a:t>
            </a:r>
            <a:r>
              <a:rPr lang="en-US" b="1" dirty="0">
                <a:solidFill>
                  <a:srgbClr val="0070C0"/>
                </a:solidFill>
                <a:latin typeface="Tempus Sans ITC" pitchFamily="82" charset="0"/>
              </a:rPr>
              <a:t>major calyces </a:t>
            </a:r>
            <a:r>
              <a:rPr lang="en-US" b="1" dirty="0">
                <a:solidFill>
                  <a:srgbClr val="7030A0"/>
                </a:solidFill>
                <a:latin typeface="Tempus Sans ITC" pitchFamily="82" charset="0"/>
              </a:rPr>
              <a:t>and </a:t>
            </a:r>
            <a:r>
              <a:rPr lang="en-US" b="1" dirty="0">
                <a:solidFill>
                  <a:srgbClr val="0070C0"/>
                </a:solidFill>
                <a:latin typeface="Tempus Sans ITC" pitchFamily="82" charset="0"/>
              </a:rPr>
              <a:t>renal pelvis </a:t>
            </a:r>
            <a:r>
              <a:rPr lang="en-US" b="1" dirty="0">
                <a:solidFill>
                  <a:srgbClr val="7030A0"/>
                </a:solidFill>
                <a:latin typeface="Tempus Sans ITC" pitchFamily="82" charset="0"/>
              </a:rPr>
              <a:t>have histological features similar to the minor calyx, but without the papilla.</a:t>
            </a:r>
          </a:p>
        </p:txBody>
      </p:sp>
    </p:spTree>
    <p:extLst>
      <p:ext uri="{BB962C8B-B14F-4D97-AF65-F5344CB8AC3E}">
        <p14:creationId xmlns:p14="http://schemas.microsoft.com/office/powerpoint/2010/main" val="39440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4" y="39469"/>
            <a:ext cx="286758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Minor calyx</a:t>
            </a:r>
          </a:p>
        </p:txBody>
      </p:sp>
      <p:sp>
        <p:nvSpPr>
          <p:cNvPr id="6" name="TextBox 5"/>
          <p:cNvSpPr txBox="1"/>
          <p:nvPr/>
        </p:nvSpPr>
        <p:spPr>
          <a:xfrm>
            <a:off x="1006867" y="5613737"/>
            <a:ext cx="7239000" cy="1015663"/>
          </a:xfrm>
          <a:prstGeom prst="rect">
            <a:avLst/>
          </a:prstGeom>
          <a:noFill/>
        </p:spPr>
        <p:txBody>
          <a:bodyPr wrap="square" rtlCol="0">
            <a:spAutoFit/>
          </a:bodyPr>
          <a:lstStyle/>
          <a:p>
            <a:pPr lvl="1" eaLnBrk="0" fontAlgn="base" hangingPunct="0">
              <a:spcBef>
                <a:spcPct val="0"/>
              </a:spcBef>
              <a:spcAft>
                <a:spcPct val="0"/>
              </a:spcAft>
              <a:tabLst>
                <a:tab pos="457200" algn="l"/>
              </a:tabLst>
            </a:pPr>
            <a:r>
              <a:rPr lang="en-US" b="1" dirty="0"/>
              <a:t>Link to </a:t>
            </a:r>
            <a:r>
              <a:rPr lang="en-US" u="sng" dirty="0">
                <a:hlinkClick r:id="rId3"/>
              </a:rPr>
              <a:t>SL 115</a:t>
            </a:r>
            <a:endParaRPr lang="en-US" u="sng" dirty="0"/>
          </a:p>
          <a:p>
            <a:pPr lvl="1" eaLnBrk="0" fontAlgn="base" hangingPunct="0">
              <a:spcBef>
                <a:spcPct val="0"/>
              </a:spcBef>
              <a:spcAft>
                <a:spcPct val="0"/>
              </a:spcAft>
              <a:tabLst>
                <a:tab pos="457200" algn="l"/>
              </a:tabLst>
            </a:pPr>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Minor calyx</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Transitional epithelium</a:t>
            </a:r>
            <a:endParaRPr lang="en-US" b="1" dirty="0"/>
          </a:p>
        </p:txBody>
      </p:sp>
      <p:sp>
        <p:nvSpPr>
          <p:cNvPr id="10" name="TextBox 9"/>
          <p:cNvSpPr txBox="1"/>
          <p:nvPr/>
        </p:nvSpPr>
        <p:spPr>
          <a:xfrm>
            <a:off x="3119837" y="2441338"/>
            <a:ext cx="3072090" cy="369332"/>
          </a:xfrm>
          <a:prstGeom prst="rect">
            <a:avLst/>
          </a:prstGeom>
          <a:noFill/>
        </p:spPr>
        <p:txBody>
          <a:bodyPr wrap="square" rtlCol="0">
            <a:spAutoFit/>
          </a:bodyPr>
          <a:lstStyle/>
          <a:p>
            <a:r>
              <a:rPr lang="en-US" i="1" dirty="0">
                <a:hlinkClick r:id="rId4"/>
              </a:rPr>
              <a:t>Video of Minor Calyx – SL115 </a:t>
            </a:r>
            <a:endParaRPr 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2988" y="39469"/>
            <a:ext cx="1683474" cy="646331"/>
          </a:xfrm>
          <a:prstGeom prst="rect">
            <a:avLst/>
          </a:prstGeom>
          <a:noFill/>
        </p:spPr>
        <p:txBody>
          <a:bodyPr wrap="none" lIns="91440" tIns="45720" rIns="91440" bIns="45720">
            <a:spAutoFit/>
          </a:bodyPr>
          <a:lstStyle/>
          <a:p>
            <a:pPr algn="ctr"/>
            <a:r>
              <a:rPr lang="en-US" sz="3600" b="1" cap="all" spc="0"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ureter</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63490" name="Picture 2" descr="http://download.videohelp.com/vitualis/med/ureter_tran_sect_pic.jpg"/>
          <p:cNvPicPr>
            <a:picLocks noChangeAspect="1" noChangeArrowheads="1"/>
          </p:cNvPicPr>
          <p:nvPr/>
        </p:nvPicPr>
        <p:blipFill>
          <a:blip r:embed="rId3" cstate="print"/>
          <a:srcRect/>
          <a:stretch>
            <a:fillRect/>
          </a:stretch>
        </p:blipFill>
        <p:spPr bwMode="auto">
          <a:xfrm>
            <a:off x="111302" y="1524000"/>
            <a:ext cx="3692893" cy="2998808"/>
          </a:xfrm>
          <a:prstGeom prst="rect">
            <a:avLst/>
          </a:prstGeom>
          <a:noFill/>
        </p:spPr>
      </p:pic>
      <p:pic>
        <p:nvPicPr>
          <p:cNvPr id="63492" name="Picture 4" descr="http://t1.gstatic.com/images?q=tbn:Oz19SxxZ43y4UM:http://i27.photobucket.com/albums/c190/lovesthesunset/anatomy%20and%20physiology/blurethramuscle.jpg&amp;t=1"/>
          <p:cNvPicPr>
            <a:picLocks noChangeAspect="1" noChangeArrowheads="1"/>
          </p:cNvPicPr>
          <p:nvPr/>
        </p:nvPicPr>
        <p:blipFill>
          <a:blip r:embed="rId4" cstate="print"/>
          <a:srcRect/>
          <a:stretch>
            <a:fillRect/>
          </a:stretch>
        </p:blipFill>
        <p:spPr bwMode="auto">
          <a:xfrm>
            <a:off x="4115434" y="1364886"/>
            <a:ext cx="4267200" cy="2865564"/>
          </a:xfrm>
          <a:prstGeom prst="rect">
            <a:avLst/>
          </a:prstGeom>
          <a:noFill/>
        </p:spPr>
      </p:pic>
      <p:pic>
        <p:nvPicPr>
          <p:cNvPr id="63494" name="Picture 6" descr="http://medsci.indiana.edu/a215/virtualscope/images/ureter_vd_1.jpg"/>
          <p:cNvPicPr>
            <a:picLocks noChangeAspect="1" noChangeArrowheads="1"/>
          </p:cNvPicPr>
          <p:nvPr/>
        </p:nvPicPr>
        <p:blipFill>
          <a:blip r:embed="rId5" cstate="print"/>
          <a:srcRect/>
          <a:stretch>
            <a:fillRect/>
          </a:stretch>
        </p:blipFill>
        <p:spPr bwMode="auto">
          <a:xfrm>
            <a:off x="3877211" y="3810000"/>
            <a:ext cx="2978501" cy="3048000"/>
          </a:xfrm>
          <a:prstGeom prst="rect">
            <a:avLst/>
          </a:prstGeom>
          <a:noFill/>
        </p:spPr>
      </p:pic>
      <p:sp>
        <p:nvSpPr>
          <p:cNvPr id="8" name="TextBox 7"/>
          <p:cNvSpPr txBox="1"/>
          <p:nvPr/>
        </p:nvSpPr>
        <p:spPr>
          <a:xfrm>
            <a:off x="304800" y="685800"/>
            <a:ext cx="8610600" cy="646331"/>
          </a:xfrm>
          <a:prstGeom prst="rect">
            <a:avLst/>
          </a:prstGeom>
          <a:noFill/>
        </p:spPr>
        <p:txBody>
          <a:bodyPr wrap="square" rtlCol="0">
            <a:spAutoFit/>
          </a:bodyPr>
          <a:lstStyle/>
          <a:p>
            <a:r>
              <a:rPr lang="en-US" b="1" dirty="0">
                <a:solidFill>
                  <a:schemeClr val="accent2">
                    <a:lumMod val="50000"/>
                  </a:schemeClr>
                </a:solidFill>
              </a:rPr>
              <a:t>The three-layered histology of the extra-renal passages (mucosa, </a:t>
            </a:r>
            <a:r>
              <a:rPr lang="en-US" b="1" dirty="0" err="1">
                <a:solidFill>
                  <a:schemeClr val="accent2">
                    <a:lumMod val="50000"/>
                  </a:schemeClr>
                </a:solidFill>
              </a:rPr>
              <a:t>muscularis</a:t>
            </a:r>
            <a:r>
              <a:rPr lang="en-US" b="1" dirty="0">
                <a:solidFill>
                  <a:schemeClr val="accent2">
                    <a:lumMod val="50000"/>
                  </a:schemeClr>
                </a:solidFill>
              </a:rPr>
              <a:t>, adventitia) is more apparent in the ureter and bladder.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2988" y="39469"/>
            <a:ext cx="1683474" cy="646331"/>
          </a:xfrm>
          <a:prstGeom prst="rect">
            <a:avLst/>
          </a:prstGeom>
          <a:noFill/>
        </p:spPr>
        <p:txBody>
          <a:bodyPr wrap="none" lIns="91440" tIns="45720" rIns="91440" bIns="45720">
            <a:spAutoFit/>
          </a:bodyPr>
          <a:lstStyle/>
          <a:p>
            <a:pPr algn="ctr"/>
            <a:r>
              <a:rPr lang="en-US" sz="3600" b="1" cap="all" spc="0"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ureter</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9" name="TextBox 8"/>
          <p:cNvSpPr txBox="1"/>
          <p:nvPr/>
        </p:nvSpPr>
        <p:spPr>
          <a:xfrm>
            <a:off x="1524000" y="4953000"/>
            <a:ext cx="4724400" cy="1754326"/>
          </a:xfrm>
          <a:prstGeom prst="rect">
            <a:avLst/>
          </a:prstGeom>
          <a:noFill/>
        </p:spPr>
        <p:txBody>
          <a:bodyPr wrap="square" rtlCol="0">
            <a:spAutoFit/>
          </a:bodyPr>
          <a:lstStyle/>
          <a:p>
            <a:r>
              <a:rPr lang="en-US" b="1" dirty="0"/>
              <a:t>Link to </a:t>
            </a:r>
            <a:r>
              <a:rPr lang="en-US" u="sng" dirty="0">
                <a:hlinkClick r:id="rId3"/>
              </a:rPr>
              <a:t>SL 018</a:t>
            </a:r>
            <a:endParaRPr lang="en-US" u="sng" dirty="0"/>
          </a:p>
          <a:p>
            <a:r>
              <a:rPr lang="en-US" b="1" dirty="0"/>
              <a:t>Be able to identify:</a:t>
            </a:r>
          </a:p>
          <a:p>
            <a:pPr marL="285750" indent="-285750">
              <a:buFont typeface="Arial" pitchFamily="34" charset="0"/>
              <a:buChar char="•"/>
              <a:tabLst>
                <a:tab pos="225425" algn="l"/>
                <a:tab pos="463550" algn="l"/>
              </a:tabLst>
            </a:pPr>
            <a:r>
              <a:rPr lang="en-US" sz="1200" b="1" dirty="0">
                <a:solidFill>
                  <a:srgbClr val="002060"/>
                </a:solidFill>
                <a:latin typeface="Georgia" pitchFamily="18" charset="0"/>
              </a:rPr>
              <a:t>ureter</a:t>
            </a: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mucosa</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transitional epithelium</a:t>
            </a:r>
          </a:p>
          <a:p>
            <a:pPr marL="968375" lvl="1" indent="-285750">
              <a:buFont typeface="Arial" pitchFamily="34" charset="0"/>
              <a:buChar char="•"/>
              <a:tabLst>
                <a:tab pos="225425" algn="l"/>
                <a:tab pos="463550" algn="l"/>
              </a:tabLst>
            </a:pPr>
            <a:r>
              <a:rPr lang="en-US" sz="1200" b="1" dirty="0">
                <a:solidFill>
                  <a:srgbClr val="002060"/>
                </a:solidFill>
                <a:latin typeface="Georgia" pitchFamily="18" charset="0"/>
              </a:rPr>
              <a:t>lamina </a:t>
            </a:r>
            <a:r>
              <a:rPr lang="en-US" sz="1200" b="1" dirty="0" err="1">
                <a:solidFill>
                  <a:srgbClr val="002060"/>
                </a:solidFill>
                <a:latin typeface="Georgia" pitchFamily="18" charset="0"/>
              </a:rPr>
              <a:t>propria</a:t>
            </a:r>
            <a:r>
              <a:rPr lang="en-US" sz="1200" b="1" dirty="0">
                <a:solidFill>
                  <a:srgbClr val="002060"/>
                </a:solidFill>
                <a:latin typeface="Georgia" pitchFamily="18" charset="0"/>
              </a:rPr>
              <a:t>	</a:t>
            </a:r>
          </a:p>
          <a:p>
            <a:pPr marL="511175" indent="-285750">
              <a:buFont typeface="Arial" pitchFamily="34" charset="0"/>
              <a:buChar char="•"/>
              <a:tabLst>
                <a:tab pos="225425" algn="l"/>
                <a:tab pos="463550" algn="l"/>
              </a:tabLst>
            </a:pPr>
            <a:r>
              <a:rPr lang="en-US" sz="1200" b="1" dirty="0" err="1">
                <a:solidFill>
                  <a:srgbClr val="002060"/>
                </a:solidFill>
                <a:latin typeface="Georgia" pitchFamily="18" charset="0"/>
              </a:rPr>
              <a:t>muscularis</a:t>
            </a:r>
            <a:endParaRPr lang="en-US" sz="1200" b="1" dirty="0">
              <a:solidFill>
                <a:srgbClr val="002060"/>
              </a:solidFill>
              <a:latin typeface="Georgia" pitchFamily="18" charset="0"/>
            </a:endParaRPr>
          </a:p>
          <a:p>
            <a:pPr marL="511175" indent="-285750">
              <a:buFont typeface="Arial" pitchFamily="34" charset="0"/>
              <a:buChar char="•"/>
              <a:tabLst>
                <a:tab pos="225425" algn="l"/>
                <a:tab pos="463550" algn="l"/>
              </a:tabLst>
            </a:pPr>
            <a:r>
              <a:rPr lang="en-US" sz="1200" b="1" dirty="0">
                <a:solidFill>
                  <a:srgbClr val="002060"/>
                </a:solidFill>
                <a:latin typeface="Georgia" pitchFamily="18" charset="0"/>
              </a:rPr>
              <a:t>adventitia</a:t>
            </a:r>
          </a:p>
        </p:txBody>
      </p:sp>
      <p:sp>
        <p:nvSpPr>
          <p:cNvPr id="5" name="TextBox 4"/>
          <p:cNvSpPr txBox="1"/>
          <p:nvPr/>
        </p:nvSpPr>
        <p:spPr>
          <a:xfrm>
            <a:off x="3505200" y="2286000"/>
            <a:ext cx="2394662" cy="369332"/>
          </a:xfrm>
          <a:prstGeom prst="rect">
            <a:avLst/>
          </a:prstGeom>
          <a:noFill/>
        </p:spPr>
        <p:txBody>
          <a:bodyPr wrap="square" rtlCol="0">
            <a:spAutoFit/>
          </a:bodyPr>
          <a:lstStyle/>
          <a:p>
            <a:r>
              <a:rPr lang="en-US" i="1" dirty="0">
                <a:hlinkClick r:id="rId4"/>
              </a:rPr>
              <a:t>Video of Ureter – SL18 </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8850" y="39469"/>
            <a:ext cx="385176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Urinary bladder</a:t>
            </a:r>
          </a:p>
        </p:txBody>
      </p:sp>
      <p:pic>
        <p:nvPicPr>
          <p:cNvPr id="53252" name="Picture 4" descr="http://www.medicalhistology.us/twiki/pub/Main/ChapterSeventeenSlides/b75_bladder_contracted_2x_labeled.jpg"/>
          <p:cNvPicPr>
            <a:picLocks noChangeAspect="1" noChangeArrowheads="1"/>
          </p:cNvPicPr>
          <p:nvPr/>
        </p:nvPicPr>
        <p:blipFill>
          <a:blip r:embed="rId3" cstate="print"/>
          <a:srcRect/>
          <a:stretch>
            <a:fillRect/>
          </a:stretch>
        </p:blipFill>
        <p:spPr bwMode="auto">
          <a:xfrm>
            <a:off x="1219200" y="1645916"/>
            <a:ext cx="6248400" cy="5135371"/>
          </a:xfrm>
          <a:prstGeom prst="rect">
            <a:avLst/>
          </a:prstGeom>
          <a:noFill/>
        </p:spPr>
      </p:pic>
      <p:sp>
        <p:nvSpPr>
          <p:cNvPr id="6" name="TextBox 5"/>
          <p:cNvSpPr txBox="1"/>
          <p:nvPr/>
        </p:nvSpPr>
        <p:spPr>
          <a:xfrm>
            <a:off x="304800" y="685800"/>
            <a:ext cx="8610600" cy="923330"/>
          </a:xfrm>
          <a:prstGeom prst="rect">
            <a:avLst/>
          </a:prstGeom>
          <a:noFill/>
        </p:spPr>
        <p:txBody>
          <a:bodyPr wrap="square" rtlCol="0">
            <a:spAutoFit/>
          </a:bodyPr>
          <a:lstStyle/>
          <a:p>
            <a:r>
              <a:rPr lang="en-US" b="1" dirty="0">
                <a:solidFill>
                  <a:schemeClr val="accent2">
                    <a:lumMod val="50000"/>
                  </a:schemeClr>
                </a:solidFill>
              </a:rPr>
              <a:t>The urinary bladder also has the characteristic three-layered histology of the extra-renal passages (mucosa, </a:t>
            </a:r>
            <a:r>
              <a:rPr lang="en-US" b="1" dirty="0" err="1">
                <a:solidFill>
                  <a:schemeClr val="accent2">
                    <a:lumMod val="50000"/>
                  </a:schemeClr>
                </a:solidFill>
              </a:rPr>
              <a:t>muscularis</a:t>
            </a:r>
            <a:r>
              <a:rPr lang="en-US" b="1" dirty="0">
                <a:solidFill>
                  <a:schemeClr val="accent2">
                    <a:lumMod val="50000"/>
                  </a:schemeClr>
                </a:solidFill>
              </a:rPr>
              <a:t>, adventitia).  Here, the </a:t>
            </a:r>
            <a:r>
              <a:rPr lang="en-US" b="1" dirty="0" err="1">
                <a:solidFill>
                  <a:schemeClr val="accent2">
                    <a:lumMod val="50000"/>
                  </a:schemeClr>
                </a:solidFill>
              </a:rPr>
              <a:t>muscularis</a:t>
            </a:r>
            <a:r>
              <a:rPr lang="en-US" b="1" dirty="0">
                <a:solidFill>
                  <a:schemeClr val="accent2">
                    <a:lumMod val="50000"/>
                  </a:schemeClr>
                </a:solidFill>
              </a:rPr>
              <a:t> layer is quite thick to propel urine during micturition, and has three layers of smooth muscle.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1049</Words>
  <Application>Microsoft Macintosh PowerPoint</Application>
  <PresentationFormat>On-screen Show (4:3)</PresentationFormat>
  <Paragraphs>152</Paragraphs>
  <Slides>29</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Bradley Hand ITC</vt:lpstr>
      <vt:lpstr>Calibri</vt:lpstr>
      <vt:lpstr>Chiller</vt:lpstr>
      <vt:lpstr>Georgia</vt:lpstr>
      <vt:lpstr>Helvetica</vt:lpstr>
      <vt:lpstr>Script MT Bold</vt:lpstr>
      <vt:lpstr>Segoe Script</vt:lpstr>
      <vt:lpstr>Tempus Sans ITC</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Freiermuth, Jacquelyn (freierjp)</cp:lastModifiedBy>
  <cp:revision>77</cp:revision>
  <dcterms:created xsi:type="dcterms:W3CDTF">2010-07-30T16:42:30Z</dcterms:created>
  <dcterms:modified xsi:type="dcterms:W3CDTF">2020-07-31T20:38:37Z</dcterms:modified>
</cp:coreProperties>
</file>