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3" r:id="rId2"/>
    <p:sldId id="474" r:id="rId3"/>
    <p:sldId id="473" r:id="rId4"/>
    <p:sldId id="461" r:id="rId5"/>
    <p:sldId id="457" r:id="rId6"/>
    <p:sldId id="459" r:id="rId7"/>
    <p:sldId id="460" r:id="rId8"/>
    <p:sldId id="481" r:id="rId9"/>
    <p:sldId id="482" r:id="rId10"/>
    <p:sldId id="478" r:id="rId11"/>
    <p:sldId id="480" r:id="rId12"/>
    <p:sldId id="483" r:id="rId13"/>
    <p:sldId id="484" r:id="rId14"/>
    <p:sldId id="485" r:id="rId15"/>
    <p:sldId id="486" r:id="rId16"/>
    <p:sldId id="601" r:id="rId17"/>
    <p:sldId id="602" r:id="rId18"/>
    <p:sldId id="551" r:id="rId19"/>
    <p:sldId id="556" r:id="rId20"/>
    <p:sldId id="560" r:id="rId21"/>
    <p:sldId id="561" r:id="rId22"/>
    <p:sldId id="565" r:id="rId23"/>
    <p:sldId id="562" r:id="rId24"/>
    <p:sldId id="558" r:id="rId25"/>
    <p:sldId id="600" r:id="rId26"/>
    <p:sldId id="559" r:id="rId27"/>
    <p:sldId id="563"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826300"/>
    <a:srgbClr val="820000"/>
    <a:srgbClr val="008000"/>
    <a:srgbClr val="EAEAEA"/>
    <a:srgbClr val="DDDDDD"/>
    <a:srgbClr val="996600"/>
    <a:srgbClr val="990000"/>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9718" autoAdjust="0"/>
    <p:restoredTop sz="96405" autoAdjust="0"/>
  </p:normalViewPr>
  <p:slideViewPr>
    <p:cSldViewPr>
      <p:cViewPr>
        <p:scale>
          <a:sx n="69" d="100"/>
          <a:sy n="69" d="100"/>
        </p:scale>
        <p:origin x="3800" y="12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696"/>
    </p:cViewPr>
  </p:sorterViewPr>
  <p:notesViewPr>
    <p:cSldViewPr>
      <p:cViewPr varScale="1">
        <p:scale>
          <a:sx n="78" d="100"/>
          <a:sy n="78" d="100"/>
        </p:scale>
        <p:origin x="-198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3983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55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2763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7219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4591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0840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5CD272-1E90-49EA-9C4C-1788DE7B4D8A}" type="slidenum">
              <a:rPr lang="en-US" smtClean="0"/>
              <a:pPr>
                <a:defRPr/>
              </a:pPr>
              <a:t>27</a:t>
            </a:fld>
            <a:endParaRPr lang="en-US" dirty="0"/>
          </a:p>
        </p:txBody>
      </p:sp>
    </p:spTree>
    <p:extLst>
      <p:ext uri="{BB962C8B-B14F-4D97-AF65-F5344CB8AC3E}">
        <p14:creationId xmlns:p14="http://schemas.microsoft.com/office/powerpoint/2010/main" val="87537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velblog.org/Photos/96494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ebslideserver.uc.edu:82/@158/view.apml?u=guest&amp;p=gues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med2.uc.edu/labmanuals/ma/virtuallabs/ExocrinePancreas/pancreaticductsSL54_xvid.mp4.mp4" TargetMode="External"/><Relationship Id="rId4" Type="http://schemas.openxmlformats.org/officeDocument/2006/relationships/hyperlink" Target="http://webslideserver.uc.edu:82/@110/view.apml?u=guest&amp;p=gues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med2.uc.edu/labmanuals/ma/virtuallabs/ExocrinePancreas/pancreasRNAstainSL002A_xvid.mp4.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ebslideserver.uc.edu:82/@243/view.apml?u=guest&amp;p=gues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petsamerica.com/"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2.uc.edu/labmanuals/ma/virtuallabs/ExocrinePancreas/pancreaticaciniSL108_xvid.mp4.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med2.uc.edu/labmanuals/ma/virtuallabs/ExocrinePancreas/pancreaticaciniSL54_xvid.mp4.mp4" TargetMode="External"/><Relationship Id="rId5" Type="http://schemas.openxmlformats.org/officeDocument/2006/relationships/hyperlink" Target="http://webslideserver.uc.edu:82/@110/view.apml?u=guest&amp;p=guest" TargetMode="External"/><Relationship Id="rId4" Type="http://schemas.openxmlformats.org/officeDocument/2006/relationships/hyperlink" Target="http://webslideserver.uc.edu:82/@158/view.apml?u=guest&amp;p=gues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219200"/>
            <a:ext cx="7696200" cy="1323439"/>
          </a:xfrm>
          <a:prstGeom prst="rect">
            <a:avLst/>
          </a:prstGeom>
          <a:noFill/>
        </p:spPr>
        <p:txBody>
          <a:bodyPr wrap="square">
            <a:spAutoFit/>
          </a:bodyPr>
          <a:lstStyle/>
          <a:p>
            <a:pPr algn="ctr" fontAlgn="auto">
              <a:spcBef>
                <a:spcPts val="0"/>
              </a:spcBef>
              <a:spcAft>
                <a:spcPts val="0"/>
              </a:spcAft>
              <a:defRPr/>
            </a:pPr>
            <a:r>
              <a:rPr lang="en-US" sz="4000" dirty="0">
                <a:solidFill>
                  <a:schemeClr val="accent6">
                    <a:lumMod val="50000"/>
                  </a:schemeClr>
                </a:solidFill>
                <a:latin typeface="+mn-lt"/>
              </a:rPr>
              <a:t>Exocrine Pancreas</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254000" y="48006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30 minutes to complete.</a:t>
            </a:r>
          </a:p>
        </p:txBody>
      </p:sp>
      <p:pic>
        <p:nvPicPr>
          <p:cNvPr id="1026" name="Picture 2" descr="Preparing Sheep Testicl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2400"/>
            <a:ext cx="9525" cy="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0" y="667822"/>
            <a:ext cx="3494242" cy="3046988"/>
          </a:xfrm>
          <a:prstGeom prst="rect">
            <a:avLst/>
          </a:prstGeom>
          <a:noFill/>
        </p:spPr>
        <p:txBody>
          <a:bodyPr wrap="square">
            <a:spAutoFit/>
          </a:bodyPr>
          <a:lstStyle/>
          <a:p>
            <a:r>
              <a:rPr lang="en-US" sz="1600" b="1" dirty="0">
                <a:solidFill>
                  <a:schemeClr val="accent6">
                    <a:lumMod val="50000"/>
                  </a:schemeClr>
                </a:solidFill>
                <a:latin typeface="Calibri" pitchFamily="34" charset="0"/>
              </a:rPr>
              <a:t>Recall that the duct system in salivary glands consisted of:</a:t>
            </a:r>
          </a:p>
          <a:p>
            <a:pPr marL="342900" indent="-342900">
              <a:buAutoNum type="arabicPeriod"/>
            </a:pPr>
            <a:r>
              <a:rPr lang="en-US" sz="1600" b="1" dirty="0">
                <a:solidFill>
                  <a:schemeClr val="accent6">
                    <a:lumMod val="50000"/>
                  </a:schemeClr>
                </a:solidFill>
                <a:latin typeface="Calibri" pitchFamily="34" charset="0"/>
              </a:rPr>
              <a:t>Intercalated ducts, which were simple conduits for fluid.</a:t>
            </a:r>
          </a:p>
          <a:p>
            <a:pPr marL="342900" indent="-342900">
              <a:buAutoNum type="arabicPeriod"/>
            </a:pPr>
            <a:r>
              <a:rPr lang="en-US" sz="1600" b="1" dirty="0">
                <a:solidFill>
                  <a:schemeClr val="accent6">
                    <a:lumMod val="50000"/>
                  </a:schemeClr>
                </a:solidFill>
                <a:latin typeface="Calibri" pitchFamily="34" charset="0"/>
              </a:rPr>
              <a:t>Striated ducts, which had epithelial cells with numerous </a:t>
            </a:r>
            <a:r>
              <a:rPr lang="en-US" sz="1600" b="1" dirty="0" err="1">
                <a:solidFill>
                  <a:schemeClr val="accent6">
                    <a:lumMod val="50000"/>
                  </a:schemeClr>
                </a:solidFill>
                <a:latin typeface="Calibri" pitchFamily="34" charset="0"/>
              </a:rPr>
              <a:t>basolateral</a:t>
            </a:r>
            <a:r>
              <a:rPr lang="en-US" sz="1600" b="1" dirty="0">
                <a:solidFill>
                  <a:schemeClr val="accent6">
                    <a:lumMod val="50000"/>
                  </a:schemeClr>
                </a:solidFill>
                <a:latin typeface="Calibri" pitchFamily="34" charset="0"/>
              </a:rPr>
              <a:t> </a:t>
            </a:r>
            <a:r>
              <a:rPr lang="en-US" sz="1600" b="1" dirty="0" err="1">
                <a:solidFill>
                  <a:schemeClr val="accent6">
                    <a:lumMod val="50000"/>
                  </a:schemeClr>
                </a:solidFill>
                <a:latin typeface="Calibri" pitchFamily="34" charset="0"/>
              </a:rPr>
              <a:t>infoldings</a:t>
            </a:r>
            <a:r>
              <a:rPr lang="en-US" sz="1600" b="1" dirty="0">
                <a:solidFill>
                  <a:schemeClr val="accent6">
                    <a:lumMod val="50000"/>
                  </a:schemeClr>
                </a:solidFill>
                <a:latin typeface="Calibri" pitchFamily="34" charset="0"/>
              </a:rPr>
              <a:t> for ion transport.</a:t>
            </a:r>
          </a:p>
          <a:p>
            <a:pPr marL="342900" indent="-342900">
              <a:buAutoNum type="arabicPeriod"/>
            </a:pPr>
            <a:r>
              <a:rPr lang="en-US" sz="1600" b="1" dirty="0">
                <a:solidFill>
                  <a:schemeClr val="accent6">
                    <a:lumMod val="50000"/>
                  </a:schemeClr>
                </a:solidFill>
                <a:latin typeface="Calibri" pitchFamily="34" charset="0"/>
              </a:rPr>
              <a:t>Excretory ducts, in which the epithelium became stratified and the surrounding connective tissue was more prominent.</a:t>
            </a:r>
          </a:p>
        </p:txBody>
      </p:sp>
      <p:sp>
        <p:nvSpPr>
          <p:cNvPr id="28" name="Rectangle 27"/>
          <p:cNvSpPr/>
          <p:nvPr/>
        </p:nvSpPr>
        <p:spPr>
          <a:xfrm>
            <a:off x="1635121" y="21491"/>
            <a:ext cx="587385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 - DUCTS</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7" y="614362"/>
            <a:ext cx="486082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4170749"/>
            <a:ext cx="2943225" cy="2600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27166"/>
            <a:ext cx="2305890" cy="22550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324120"/>
            <a:ext cx="2374670" cy="2447925"/>
          </a:xfrm>
          <a:prstGeom prst="rect">
            <a:avLst/>
          </a:prstGeom>
        </p:spPr>
      </p:pic>
      <p:sp>
        <p:nvSpPr>
          <p:cNvPr id="6" name="TextBox 5"/>
          <p:cNvSpPr txBox="1"/>
          <p:nvPr/>
        </p:nvSpPr>
        <p:spPr>
          <a:xfrm>
            <a:off x="1610145" y="5835134"/>
            <a:ext cx="1371600" cy="369332"/>
          </a:xfrm>
          <a:prstGeom prst="rect">
            <a:avLst/>
          </a:prstGeom>
          <a:solidFill>
            <a:srgbClr val="EAEAEA">
              <a:alpha val="50196"/>
            </a:srgbClr>
          </a:solidFill>
        </p:spPr>
        <p:txBody>
          <a:bodyPr wrap="square" rtlCol="0">
            <a:spAutoFit/>
          </a:bodyPr>
          <a:lstStyle/>
          <a:p>
            <a:r>
              <a:rPr lang="en-US" dirty="0"/>
              <a:t>intercalated</a:t>
            </a:r>
          </a:p>
        </p:txBody>
      </p:sp>
      <p:sp>
        <p:nvSpPr>
          <p:cNvPr id="16" name="TextBox 15"/>
          <p:cNvSpPr txBox="1"/>
          <p:nvPr/>
        </p:nvSpPr>
        <p:spPr>
          <a:xfrm>
            <a:off x="7330778" y="4439322"/>
            <a:ext cx="1137521" cy="369332"/>
          </a:xfrm>
          <a:prstGeom prst="rect">
            <a:avLst/>
          </a:prstGeom>
          <a:solidFill>
            <a:srgbClr val="EAEAEA">
              <a:alpha val="50196"/>
            </a:srgbClr>
          </a:solidFill>
        </p:spPr>
        <p:txBody>
          <a:bodyPr wrap="square" rtlCol="0">
            <a:spAutoFit/>
          </a:bodyPr>
          <a:lstStyle/>
          <a:p>
            <a:r>
              <a:rPr lang="en-US" dirty="0"/>
              <a:t>excretory</a:t>
            </a:r>
          </a:p>
        </p:txBody>
      </p:sp>
      <p:sp>
        <p:nvSpPr>
          <p:cNvPr id="17" name="TextBox 16"/>
          <p:cNvSpPr txBox="1"/>
          <p:nvPr/>
        </p:nvSpPr>
        <p:spPr>
          <a:xfrm>
            <a:off x="4333702" y="4623988"/>
            <a:ext cx="1022465" cy="369332"/>
          </a:xfrm>
          <a:prstGeom prst="rect">
            <a:avLst/>
          </a:prstGeom>
          <a:solidFill>
            <a:srgbClr val="EAEAEA">
              <a:alpha val="50196"/>
            </a:srgbClr>
          </a:solidFill>
        </p:spPr>
        <p:txBody>
          <a:bodyPr wrap="square" rtlCol="0">
            <a:spAutoFit/>
          </a:bodyPr>
          <a:lstStyle/>
          <a:p>
            <a:r>
              <a:rPr lang="en-US" dirty="0"/>
              <a:t>striated</a:t>
            </a:r>
          </a:p>
        </p:txBody>
      </p:sp>
    </p:spTree>
    <p:extLst>
      <p:ext uri="{BB962C8B-B14F-4D97-AF65-F5344CB8AC3E}">
        <p14:creationId xmlns:p14="http://schemas.microsoft.com/office/powerpoint/2010/main" val="241546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73558" y="667822"/>
            <a:ext cx="3570442" cy="5262979"/>
          </a:xfrm>
          <a:prstGeom prst="rect">
            <a:avLst/>
          </a:prstGeom>
          <a:noFill/>
        </p:spPr>
        <p:txBody>
          <a:bodyPr wrap="square">
            <a:spAutoFit/>
          </a:bodyPr>
          <a:lstStyle/>
          <a:p>
            <a:r>
              <a:rPr lang="en-US" sz="1600" b="1" dirty="0">
                <a:solidFill>
                  <a:schemeClr val="accent6">
                    <a:lumMod val="50000"/>
                  </a:schemeClr>
                </a:solidFill>
                <a:latin typeface="Calibri" pitchFamily="34" charset="0"/>
              </a:rPr>
              <a:t>In the pancreas, the duct system is slightly different:</a:t>
            </a:r>
          </a:p>
          <a:p>
            <a:pPr marL="342900" indent="-342900">
              <a:buAutoNum type="arabicPeriod"/>
            </a:pPr>
            <a:r>
              <a:rPr lang="en-US" sz="1600" b="1" dirty="0">
                <a:solidFill>
                  <a:schemeClr val="accent6">
                    <a:lumMod val="50000"/>
                  </a:schemeClr>
                </a:solidFill>
                <a:latin typeface="Calibri" pitchFamily="34" charset="0"/>
              </a:rPr>
              <a:t>The </a:t>
            </a:r>
            <a:r>
              <a:rPr lang="en-US" sz="1600" b="1" dirty="0">
                <a:solidFill>
                  <a:srgbClr val="D6A300"/>
                </a:solidFill>
                <a:latin typeface="Calibri" pitchFamily="34" charset="0"/>
              </a:rPr>
              <a:t>intercalated ducts </a:t>
            </a:r>
            <a:r>
              <a:rPr lang="en-US" sz="1600" b="1" dirty="0">
                <a:solidFill>
                  <a:schemeClr val="accent6">
                    <a:lumMod val="50000"/>
                  </a:schemeClr>
                </a:solidFill>
                <a:latin typeface="Calibri" pitchFamily="34" charset="0"/>
              </a:rPr>
              <a:t>begin </a:t>
            </a:r>
            <a:r>
              <a:rPr lang="en-US" sz="1600" b="1" i="1" dirty="0">
                <a:solidFill>
                  <a:schemeClr val="accent6">
                    <a:lumMod val="50000"/>
                  </a:schemeClr>
                </a:solidFill>
                <a:latin typeface="Calibri" pitchFamily="34" charset="0"/>
              </a:rPr>
              <a:t>within</a:t>
            </a:r>
            <a:r>
              <a:rPr lang="en-US" sz="1600" b="1" dirty="0">
                <a:solidFill>
                  <a:schemeClr val="accent6">
                    <a:lumMod val="50000"/>
                  </a:schemeClr>
                </a:solidFill>
                <a:latin typeface="Calibri" pitchFamily="34" charset="0"/>
              </a:rPr>
              <a:t> the </a:t>
            </a:r>
            <a:r>
              <a:rPr lang="en-US" sz="1600" b="1" dirty="0" err="1">
                <a:solidFill>
                  <a:schemeClr val="accent6">
                    <a:lumMod val="50000"/>
                  </a:schemeClr>
                </a:solidFill>
                <a:latin typeface="Calibri" pitchFamily="34" charset="0"/>
              </a:rPr>
              <a:t>acinus</a:t>
            </a:r>
            <a:r>
              <a:rPr lang="en-US" sz="1600" b="1" dirty="0">
                <a:solidFill>
                  <a:schemeClr val="accent6">
                    <a:lumMod val="50000"/>
                  </a:schemeClr>
                </a:solidFill>
                <a:latin typeface="Calibri" pitchFamily="34" charset="0"/>
              </a:rPr>
              <a:t>; duct cells of this initial portion are referred to as </a:t>
            </a:r>
            <a:r>
              <a:rPr lang="en-US" sz="1600" b="1" dirty="0" err="1">
                <a:solidFill>
                  <a:srgbClr val="D6A300"/>
                </a:solidFill>
                <a:latin typeface="Calibri" pitchFamily="34" charset="0"/>
              </a:rPr>
              <a:t>centroacinar</a:t>
            </a:r>
            <a:r>
              <a:rPr lang="en-US" sz="1600" b="1" dirty="0">
                <a:solidFill>
                  <a:srgbClr val="D6A300"/>
                </a:solidFill>
                <a:latin typeface="Calibri" pitchFamily="34" charset="0"/>
              </a:rPr>
              <a:t> cells</a:t>
            </a:r>
            <a:r>
              <a:rPr lang="en-US" sz="1600" b="1" dirty="0">
                <a:solidFill>
                  <a:schemeClr val="accent6">
                    <a:lumMod val="50000"/>
                  </a:schemeClr>
                </a:solidFill>
                <a:latin typeface="Calibri" pitchFamily="34" charset="0"/>
              </a:rPr>
              <a:t>.  The intercalated ducts of the pancreas (including the </a:t>
            </a:r>
            <a:r>
              <a:rPr lang="en-US" sz="1600" b="1" dirty="0" err="1">
                <a:solidFill>
                  <a:schemeClr val="accent6">
                    <a:lumMod val="50000"/>
                  </a:schemeClr>
                </a:solidFill>
                <a:latin typeface="Calibri" pitchFamily="34" charset="0"/>
              </a:rPr>
              <a:t>centroacinar</a:t>
            </a:r>
            <a:r>
              <a:rPr lang="en-US" sz="1600" b="1" dirty="0">
                <a:solidFill>
                  <a:schemeClr val="accent6">
                    <a:lumMod val="50000"/>
                  </a:schemeClr>
                </a:solidFill>
                <a:latin typeface="Calibri" pitchFamily="34" charset="0"/>
              </a:rPr>
              <a:t> cells) are not mere conduits of fluid, but release a bicarbonate secretion that helps neutralize acidic </a:t>
            </a:r>
            <a:r>
              <a:rPr lang="en-US" sz="1600" b="1" dirty="0" err="1">
                <a:solidFill>
                  <a:schemeClr val="accent6">
                    <a:lumMod val="50000"/>
                  </a:schemeClr>
                </a:solidFill>
                <a:latin typeface="Calibri" pitchFamily="34" charset="0"/>
              </a:rPr>
              <a:t>chyme</a:t>
            </a:r>
            <a:r>
              <a:rPr lang="en-US" sz="1600" b="1" dirty="0">
                <a:solidFill>
                  <a:schemeClr val="accent6">
                    <a:lumMod val="50000"/>
                  </a:schemeClr>
                </a:solidFill>
                <a:latin typeface="Calibri" pitchFamily="34" charset="0"/>
              </a:rPr>
              <a:t> from the stomach.</a:t>
            </a:r>
          </a:p>
          <a:p>
            <a:pPr marL="342900" indent="-342900">
              <a:buAutoNum type="arabicPeriod" startAt="2"/>
            </a:pPr>
            <a:r>
              <a:rPr lang="en-US" sz="1600" b="1" dirty="0">
                <a:solidFill>
                  <a:schemeClr val="accent6">
                    <a:lumMod val="50000"/>
                  </a:schemeClr>
                </a:solidFill>
                <a:latin typeface="Calibri" pitchFamily="34" charset="0"/>
              </a:rPr>
              <a:t>There are no striated ducts in the pancreas.</a:t>
            </a:r>
          </a:p>
          <a:p>
            <a:pPr marL="342900" indent="-342900">
              <a:buAutoNum type="arabicPeriod" startAt="2"/>
            </a:pPr>
            <a:r>
              <a:rPr lang="en-US" sz="1600" b="1" dirty="0">
                <a:solidFill>
                  <a:schemeClr val="accent6">
                    <a:lumMod val="50000"/>
                  </a:schemeClr>
                </a:solidFill>
                <a:latin typeface="Calibri" pitchFamily="34" charset="0"/>
              </a:rPr>
              <a:t>The epithelium of the </a:t>
            </a:r>
            <a:r>
              <a:rPr lang="en-US" sz="1600" b="1" dirty="0">
                <a:solidFill>
                  <a:srgbClr val="D6A300"/>
                </a:solidFill>
                <a:latin typeface="Calibri" pitchFamily="34" charset="0"/>
              </a:rPr>
              <a:t>excretory ducts</a:t>
            </a:r>
            <a:r>
              <a:rPr lang="en-US" sz="1600" b="1" dirty="0">
                <a:solidFill>
                  <a:schemeClr val="accent6">
                    <a:lumMod val="50000"/>
                  </a:schemeClr>
                </a:solidFill>
                <a:latin typeface="Calibri" pitchFamily="34" charset="0"/>
              </a:rPr>
              <a:t> (labeled </a:t>
            </a:r>
            <a:r>
              <a:rPr lang="en-US" sz="1600" b="1" dirty="0" err="1">
                <a:solidFill>
                  <a:schemeClr val="accent6">
                    <a:lumMod val="50000"/>
                  </a:schemeClr>
                </a:solidFill>
                <a:latin typeface="Calibri" pitchFamily="34" charset="0"/>
              </a:rPr>
              <a:t>intralobular</a:t>
            </a:r>
            <a:r>
              <a:rPr lang="en-US" sz="1600" b="1" dirty="0">
                <a:solidFill>
                  <a:schemeClr val="accent6">
                    <a:lumMod val="50000"/>
                  </a:schemeClr>
                </a:solidFill>
                <a:latin typeface="Calibri" pitchFamily="34" charset="0"/>
              </a:rPr>
              <a:t> collecting duct) remains simple throughout, all the way to the duodenum.  (This is also true of the biliary system; gall bladder and bile ducts.)</a:t>
            </a:r>
          </a:p>
        </p:txBody>
      </p:sp>
      <p:sp>
        <p:nvSpPr>
          <p:cNvPr id="28" name="Rectangle 27"/>
          <p:cNvSpPr/>
          <p:nvPr/>
        </p:nvSpPr>
        <p:spPr>
          <a:xfrm>
            <a:off x="1635121" y="21491"/>
            <a:ext cx="587385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 - DUCTS</a:t>
            </a:r>
          </a:p>
        </p:txBody>
      </p:sp>
      <p:pic>
        <p:nvPicPr>
          <p:cNvPr id="2050" name="Picture 2" descr="C:\Users\newuser\Desktop\figure_1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4" y="684347"/>
            <a:ext cx="5631505" cy="50606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0400" y="4876800"/>
            <a:ext cx="914400" cy="304800"/>
          </a:xfrm>
          <a:prstGeom prst="rect">
            <a:avLst/>
          </a:prstGeom>
          <a:noFill/>
          <a:ln>
            <a:solidFill>
              <a:srgbClr val="BA5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33600" y="5440195"/>
            <a:ext cx="914400" cy="304800"/>
          </a:xfrm>
          <a:prstGeom prst="rect">
            <a:avLst/>
          </a:prstGeom>
          <a:noFill/>
          <a:ln>
            <a:solidFill>
              <a:srgbClr val="BA5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061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641581"/>
            <a:ext cx="8915400" cy="1815882"/>
          </a:xfrm>
          <a:prstGeom prst="rect">
            <a:avLst/>
          </a:prstGeom>
          <a:noFill/>
        </p:spPr>
        <p:txBody>
          <a:bodyPr wrap="square">
            <a:spAutoFit/>
          </a:bodyPr>
          <a:lstStyle/>
          <a:p>
            <a:r>
              <a:rPr lang="en-US" sz="1600" b="1" dirty="0">
                <a:solidFill>
                  <a:schemeClr val="accent6">
                    <a:lumMod val="50000"/>
                  </a:schemeClr>
                </a:solidFill>
                <a:latin typeface="Calibri" pitchFamily="34" charset="0"/>
              </a:rPr>
              <a:t>The previous image of an intercalated duct from the Ross text is outstanding.  Intercalated ducts are challenging to find on our slides.</a:t>
            </a:r>
          </a:p>
          <a:p>
            <a:r>
              <a:rPr lang="en-US" sz="1600" b="1" dirty="0">
                <a:solidFill>
                  <a:schemeClr val="accent6">
                    <a:lumMod val="50000"/>
                  </a:schemeClr>
                </a:solidFill>
                <a:latin typeface="Calibri" pitchFamily="34" charset="0"/>
              </a:rPr>
              <a:t>In the center of this image, you can see two adjacent acini (blue dashed semicircles) that appear to have </a:t>
            </a:r>
            <a:r>
              <a:rPr lang="en-US" sz="1600" b="1" dirty="0">
                <a:solidFill>
                  <a:srgbClr val="D6A300"/>
                </a:solidFill>
                <a:latin typeface="Calibri" pitchFamily="34" charset="0"/>
              </a:rPr>
              <a:t>intercalated ducts </a:t>
            </a:r>
            <a:r>
              <a:rPr lang="en-US" sz="1600" b="1" dirty="0">
                <a:solidFill>
                  <a:schemeClr val="accent6">
                    <a:lumMod val="50000"/>
                  </a:schemeClr>
                </a:solidFill>
                <a:latin typeface="Calibri" pitchFamily="34" charset="0"/>
              </a:rPr>
              <a:t>connecting them (their ducts are merging).  A </a:t>
            </a:r>
            <a:r>
              <a:rPr lang="en-US" sz="1600" b="1" dirty="0" err="1">
                <a:solidFill>
                  <a:srgbClr val="D6A300"/>
                </a:solidFill>
                <a:latin typeface="Calibri" pitchFamily="34" charset="0"/>
              </a:rPr>
              <a:t>centroacinar</a:t>
            </a:r>
            <a:r>
              <a:rPr lang="en-US" sz="1600" b="1" dirty="0">
                <a:solidFill>
                  <a:srgbClr val="D6A300"/>
                </a:solidFill>
                <a:latin typeface="Calibri" pitchFamily="34" charset="0"/>
              </a:rPr>
              <a:t> cell </a:t>
            </a:r>
            <a:r>
              <a:rPr lang="en-US" sz="1600" b="1" dirty="0">
                <a:solidFill>
                  <a:schemeClr val="accent6">
                    <a:lumMod val="50000"/>
                  </a:schemeClr>
                </a:solidFill>
                <a:latin typeface="Calibri" pitchFamily="34" charset="0"/>
              </a:rPr>
              <a:t>nucleus (arrow) is visible in the left </a:t>
            </a:r>
            <a:r>
              <a:rPr lang="en-US" sz="1600" b="1" dirty="0" err="1">
                <a:solidFill>
                  <a:schemeClr val="accent6">
                    <a:lumMod val="50000"/>
                  </a:schemeClr>
                </a:solidFill>
                <a:latin typeface="Calibri" pitchFamily="34" charset="0"/>
              </a:rPr>
              <a:t>acinus</a:t>
            </a:r>
            <a:r>
              <a:rPr lang="en-US" sz="1600" b="1" dirty="0">
                <a:solidFill>
                  <a:schemeClr val="accent6">
                    <a:lumMod val="50000"/>
                  </a:schemeClr>
                </a:solidFill>
                <a:latin typeface="Calibri" pitchFamily="34" charset="0"/>
              </a:rPr>
              <a:t>.  The structure outlined in yellow is likely a cross-section of an </a:t>
            </a:r>
            <a:r>
              <a:rPr lang="en-US" sz="1600" b="1" dirty="0">
                <a:solidFill>
                  <a:srgbClr val="D6A300"/>
                </a:solidFill>
                <a:latin typeface="Calibri" pitchFamily="34" charset="0"/>
              </a:rPr>
              <a:t>intercalated duct</a:t>
            </a:r>
            <a:r>
              <a:rPr lang="en-US" sz="1600" b="1" dirty="0">
                <a:solidFill>
                  <a:schemeClr val="accent6">
                    <a:lumMod val="50000"/>
                  </a:schemeClr>
                </a:solidFill>
                <a:latin typeface="Calibri" pitchFamily="34" charset="0"/>
              </a:rPr>
              <a:t>.  Note that the cells lining the intercalated ducts are very low cuboidal, and do not stain as intensely as the acinar cells. </a:t>
            </a:r>
          </a:p>
        </p:txBody>
      </p:sp>
      <p:sp>
        <p:nvSpPr>
          <p:cNvPr id="28" name="Rectangle 27"/>
          <p:cNvSpPr/>
          <p:nvPr/>
        </p:nvSpPr>
        <p:spPr>
          <a:xfrm>
            <a:off x="1635121" y="21491"/>
            <a:ext cx="587385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 - DUCTS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0107"/>
          <a:stretch/>
        </p:blipFill>
        <p:spPr>
          <a:xfrm>
            <a:off x="76200" y="2510532"/>
            <a:ext cx="6096000" cy="4118868"/>
          </a:xfrm>
          <a:prstGeom prst="rect">
            <a:avLst/>
          </a:prstGeom>
        </p:spPr>
      </p:pic>
      <p:sp>
        <p:nvSpPr>
          <p:cNvPr id="9" name="TextBox 8"/>
          <p:cNvSpPr txBox="1"/>
          <p:nvPr/>
        </p:nvSpPr>
        <p:spPr>
          <a:xfrm>
            <a:off x="6264925" y="2590800"/>
            <a:ext cx="2802875" cy="1600438"/>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The intercalated duct cells, including the </a:t>
            </a:r>
            <a:r>
              <a:rPr lang="en-US" sz="1400" b="1" dirty="0" err="1">
                <a:solidFill>
                  <a:schemeClr val="accent3">
                    <a:lumMod val="50000"/>
                  </a:schemeClr>
                </a:solidFill>
                <a:latin typeface="Tempus Sans ITC" pitchFamily="82" charset="0"/>
              </a:rPr>
              <a:t>centroacinar</a:t>
            </a:r>
            <a:r>
              <a:rPr lang="en-US" sz="1400" b="1" dirty="0">
                <a:solidFill>
                  <a:schemeClr val="accent3">
                    <a:lumMod val="50000"/>
                  </a:schemeClr>
                </a:solidFill>
                <a:latin typeface="Tempus Sans ITC" pitchFamily="82" charset="0"/>
              </a:rPr>
              <a:t> cells, secrete bicarbonate.  Since they are not major protein-secreting cells, it makes sense that these cells are pale, especially in comparison to the intensely-stained acinar cells.</a:t>
            </a:r>
          </a:p>
        </p:txBody>
      </p:sp>
      <p:sp>
        <p:nvSpPr>
          <p:cNvPr id="4" name="Freeform 3"/>
          <p:cNvSpPr/>
          <p:nvPr/>
        </p:nvSpPr>
        <p:spPr>
          <a:xfrm>
            <a:off x="1880212" y="3939722"/>
            <a:ext cx="1322024" cy="1852395"/>
          </a:xfrm>
          <a:custGeom>
            <a:avLst/>
            <a:gdLst>
              <a:gd name="connsiteX0" fmla="*/ 1101687 w 1322024"/>
              <a:gd name="connsiteY0" fmla="*/ 12578 h 1852395"/>
              <a:gd name="connsiteX1" fmla="*/ 616945 w 1322024"/>
              <a:gd name="connsiteY1" fmla="*/ 12578 h 1852395"/>
              <a:gd name="connsiteX2" fmla="*/ 572877 w 1322024"/>
              <a:gd name="connsiteY2" fmla="*/ 23595 h 1852395"/>
              <a:gd name="connsiteX3" fmla="*/ 484742 w 1322024"/>
              <a:gd name="connsiteY3" fmla="*/ 45629 h 1852395"/>
              <a:gd name="connsiteX4" fmla="*/ 407624 w 1322024"/>
              <a:gd name="connsiteY4" fmla="*/ 67663 h 1852395"/>
              <a:gd name="connsiteX5" fmla="*/ 363557 w 1322024"/>
              <a:gd name="connsiteY5" fmla="*/ 89696 h 1852395"/>
              <a:gd name="connsiteX6" fmla="*/ 264405 w 1322024"/>
              <a:gd name="connsiteY6" fmla="*/ 166815 h 1852395"/>
              <a:gd name="connsiteX7" fmla="*/ 231354 w 1322024"/>
              <a:gd name="connsiteY7" fmla="*/ 188848 h 1852395"/>
              <a:gd name="connsiteX8" fmla="*/ 220337 w 1322024"/>
              <a:gd name="connsiteY8" fmla="*/ 221899 h 1852395"/>
              <a:gd name="connsiteX9" fmla="*/ 187287 w 1322024"/>
              <a:gd name="connsiteY9" fmla="*/ 243933 h 1852395"/>
              <a:gd name="connsiteX10" fmla="*/ 165253 w 1322024"/>
              <a:gd name="connsiteY10" fmla="*/ 276983 h 1852395"/>
              <a:gd name="connsiteX11" fmla="*/ 143219 w 1322024"/>
              <a:gd name="connsiteY11" fmla="*/ 343084 h 1852395"/>
              <a:gd name="connsiteX12" fmla="*/ 132202 w 1322024"/>
              <a:gd name="connsiteY12" fmla="*/ 376135 h 1852395"/>
              <a:gd name="connsiteX13" fmla="*/ 110169 w 1322024"/>
              <a:gd name="connsiteY13" fmla="*/ 409186 h 1852395"/>
              <a:gd name="connsiteX14" fmla="*/ 66101 w 1322024"/>
              <a:gd name="connsiteY14" fmla="*/ 497321 h 1852395"/>
              <a:gd name="connsiteX15" fmla="*/ 22034 w 1322024"/>
              <a:gd name="connsiteY15" fmla="*/ 651557 h 1852395"/>
              <a:gd name="connsiteX16" fmla="*/ 11017 w 1322024"/>
              <a:gd name="connsiteY16" fmla="*/ 684607 h 1852395"/>
              <a:gd name="connsiteX17" fmla="*/ 0 w 1322024"/>
              <a:gd name="connsiteY17" fmla="*/ 783759 h 1852395"/>
              <a:gd name="connsiteX18" fmla="*/ 22034 w 1322024"/>
              <a:gd name="connsiteY18" fmla="*/ 1015113 h 1852395"/>
              <a:gd name="connsiteX19" fmla="*/ 44068 w 1322024"/>
              <a:gd name="connsiteY19" fmla="*/ 1081215 h 1852395"/>
              <a:gd name="connsiteX20" fmla="*/ 77118 w 1322024"/>
              <a:gd name="connsiteY20" fmla="*/ 1202400 h 1852395"/>
              <a:gd name="connsiteX21" fmla="*/ 99152 w 1322024"/>
              <a:gd name="connsiteY21" fmla="*/ 1279518 h 1852395"/>
              <a:gd name="connsiteX22" fmla="*/ 121186 w 1322024"/>
              <a:gd name="connsiteY22" fmla="*/ 1312569 h 1852395"/>
              <a:gd name="connsiteX23" fmla="*/ 143219 w 1322024"/>
              <a:gd name="connsiteY23" fmla="*/ 1378670 h 1852395"/>
              <a:gd name="connsiteX24" fmla="*/ 154236 w 1322024"/>
              <a:gd name="connsiteY24" fmla="*/ 1411721 h 1852395"/>
              <a:gd name="connsiteX25" fmla="*/ 242371 w 1322024"/>
              <a:gd name="connsiteY25" fmla="*/ 1532906 h 1852395"/>
              <a:gd name="connsiteX26" fmla="*/ 253388 w 1322024"/>
              <a:gd name="connsiteY26" fmla="*/ 1565957 h 1852395"/>
              <a:gd name="connsiteX27" fmla="*/ 319489 w 1322024"/>
              <a:gd name="connsiteY27" fmla="*/ 1621041 h 1852395"/>
              <a:gd name="connsiteX28" fmla="*/ 352540 w 1322024"/>
              <a:gd name="connsiteY28" fmla="*/ 1665109 h 1852395"/>
              <a:gd name="connsiteX29" fmla="*/ 418641 w 1322024"/>
              <a:gd name="connsiteY29" fmla="*/ 1709176 h 1852395"/>
              <a:gd name="connsiteX30" fmla="*/ 517793 w 1322024"/>
              <a:gd name="connsiteY30" fmla="*/ 1786294 h 1852395"/>
              <a:gd name="connsiteX31" fmla="*/ 550843 w 1322024"/>
              <a:gd name="connsiteY31" fmla="*/ 1797311 h 1852395"/>
              <a:gd name="connsiteX32" fmla="*/ 583894 w 1322024"/>
              <a:gd name="connsiteY32" fmla="*/ 1819345 h 1852395"/>
              <a:gd name="connsiteX33" fmla="*/ 627962 w 1322024"/>
              <a:gd name="connsiteY33" fmla="*/ 1830362 h 1852395"/>
              <a:gd name="connsiteX34" fmla="*/ 727113 w 1322024"/>
              <a:gd name="connsiteY34" fmla="*/ 1852395 h 1852395"/>
              <a:gd name="connsiteX35" fmla="*/ 892366 w 1322024"/>
              <a:gd name="connsiteY35" fmla="*/ 1841378 h 1852395"/>
              <a:gd name="connsiteX36" fmla="*/ 947451 w 1322024"/>
              <a:gd name="connsiteY36" fmla="*/ 1830362 h 1852395"/>
              <a:gd name="connsiteX37" fmla="*/ 1024569 w 1322024"/>
              <a:gd name="connsiteY37" fmla="*/ 1819345 h 1852395"/>
              <a:gd name="connsiteX38" fmla="*/ 1090670 w 1322024"/>
              <a:gd name="connsiteY38" fmla="*/ 1786294 h 1852395"/>
              <a:gd name="connsiteX39" fmla="*/ 1123721 w 1322024"/>
              <a:gd name="connsiteY39" fmla="*/ 1775277 h 1852395"/>
              <a:gd name="connsiteX40" fmla="*/ 1178805 w 1322024"/>
              <a:gd name="connsiteY40" fmla="*/ 1720193 h 1852395"/>
              <a:gd name="connsiteX41" fmla="*/ 1211855 w 1322024"/>
              <a:gd name="connsiteY41" fmla="*/ 1698159 h 1852395"/>
              <a:gd name="connsiteX42" fmla="*/ 1233889 w 1322024"/>
              <a:gd name="connsiteY42" fmla="*/ 1665109 h 1852395"/>
              <a:gd name="connsiteX43" fmla="*/ 1255923 w 1322024"/>
              <a:gd name="connsiteY43" fmla="*/ 1621041 h 1852395"/>
              <a:gd name="connsiteX44" fmla="*/ 1288974 w 1322024"/>
              <a:gd name="connsiteY44" fmla="*/ 1587990 h 1852395"/>
              <a:gd name="connsiteX45" fmla="*/ 1322024 w 1322024"/>
              <a:gd name="connsiteY45" fmla="*/ 1543923 h 185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22024" h="1852395">
                <a:moveTo>
                  <a:pt x="1101687" y="12578"/>
                </a:moveTo>
                <a:cubicBezTo>
                  <a:pt x="869955" y="-2870"/>
                  <a:pt x="914700" y="-5467"/>
                  <a:pt x="616945" y="12578"/>
                </a:cubicBezTo>
                <a:cubicBezTo>
                  <a:pt x="601831" y="13494"/>
                  <a:pt x="587658" y="20310"/>
                  <a:pt x="572877" y="23595"/>
                </a:cubicBezTo>
                <a:cubicBezTo>
                  <a:pt x="421697" y="57191"/>
                  <a:pt x="588092" y="16100"/>
                  <a:pt x="484742" y="45629"/>
                </a:cubicBezTo>
                <a:cubicBezTo>
                  <a:pt x="456789" y="53616"/>
                  <a:pt x="434039" y="56342"/>
                  <a:pt x="407624" y="67663"/>
                </a:cubicBezTo>
                <a:cubicBezTo>
                  <a:pt x="392529" y="74132"/>
                  <a:pt x="378246" y="82352"/>
                  <a:pt x="363557" y="89696"/>
                </a:cubicBezTo>
                <a:cubicBezTo>
                  <a:pt x="311783" y="141470"/>
                  <a:pt x="343466" y="114108"/>
                  <a:pt x="264405" y="166815"/>
                </a:cubicBezTo>
                <a:lnTo>
                  <a:pt x="231354" y="188848"/>
                </a:lnTo>
                <a:cubicBezTo>
                  <a:pt x="227682" y="199865"/>
                  <a:pt x="227591" y="212831"/>
                  <a:pt x="220337" y="221899"/>
                </a:cubicBezTo>
                <a:cubicBezTo>
                  <a:pt x="212066" y="232238"/>
                  <a:pt x="196649" y="234571"/>
                  <a:pt x="187287" y="243933"/>
                </a:cubicBezTo>
                <a:cubicBezTo>
                  <a:pt x="177925" y="253295"/>
                  <a:pt x="172598" y="265966"/>
                  <a:pt x="165253" y="276983"/>
                </a:cubicBezTo>
                <a:lnTo>
                  <a:pt x="143219" y="343084"/>
                </a:lnTo>
                <a:cubicBezTo>
                  <a:pt x="139547" y="354101"/>
                  <a:pt x="138643" y="366472"/>
                  <a:pt x="132202" y="376135"/>
                </a:cubicBezTo>
                <a:cubicBezTo>
                  <a:pt x="124858" y="387152"/>
                  <a:pt x="116090" y="397343"/>
                  <a:pt x="110169" y="409186"/>
                </a:cubicBezTo>
                <a:cubicBezTo>
                  <a:pt x="56271" y="516984"/>
                  <a:pt x="117147" y="420753"/>
                  <a:pt x="66101" y="497321"/>
                </a:cubicBezTo>
                <a:cubicBezTo>
                  <a:pt x="38436" y="607986"/>
                  <a:pt x="53644" y="556730"/>
                  <a:pt x="22034" y="651557"/>
                </a:cubicBezTo>
                <a:lnTo>
                  <a:pt x="11017" y="684607"/>
                </a:lnTo>
                <a:cubicBezTo>
                  <a:pt x="7345" y="717658"/>
                  <a:pt x="0" y="750505"/>
                  <a:pt x="0" y="783759"/>
                </a:cubicBezTo>
                <a:cubicBezTo>
                  <a:pt x="0" y="821973"/>
                  <a:pt x="7000" y="954977"/>
                  <a:pt x="22034" y="1015113"/>
                </a:cubicBezTo>
                <a:cubicBezTo>
                  <a:pt x="27667" y="1037645"/>
                  <a:pt x="39513" y="1058440"/>
                  <a:pt x="44068" y="1081215"/>
                </a:cubicBezTo>
                <a:cubicBezTo>
                  <a:pt x="82170" y="1271737"/>
                  <a:pt x="21216" y="978792"/>
                  <a:pt x="77118" y="1202400"/>
                </a:cubicBezTo>
                <a:cubicBezTo>
                  <a:pt x="80648" y="1216521"/>
                  <a:pt x="91249" y="1263712"/>
                  <a:pt x="99152" y="1279518"/>
                </a:cubicBezTo>
                <a:cubicBezTo>
                  <a:pt x="105074" y="1291361"/>
                  <a:pt x="113841" y="1301552"/>
                  <a:pt x="121186" y="1312569"/>
                </a:cubicBezTo>
                <a:lnTo>
                  <a:pt x="143219" y="1378670"/>
                </a:lnTo>
                <a:cubicBezTo>
                  <a:pt x="146891" y="1389687"/>
                  <a:pt x="148081" y="1401873"/>
                  <a:pt x="154236" y="1411721"/>
                </a:cubicBezTo>
                <a:cubicBezTo>
                  <a:pt x="217578" y="1513068"/>
                  <a:pt x="184824" y="1475359"/>
                  <a:pt x="242371" y="1532906"/>
                </a:cubicBezTo>
                <a:cubicBezTo>
                  <a:pt x="246043" y="1543923"/>
                  <a:pt x="246946" y="1556294"/>
                  <a:pt x="253388" y="1565957"/>
                </a:cubicBezTo>
                <a:cubicBezTo>
                  <a:pt x="289482" y="1620098"/>
                  <a:pt x="278846" y="1580397"/>
                  <a:pt x="319489" y="1621041"/>
                </a:cubicBezTo>
                <a:cubicBezTo>
                  <a:pt x="332473" y="1634025"/>
                  <a:pt x="338816" y="1652910"/>
                  <a:pt x="352540" y="1665109"/>
                </a:cubicBezTo>
                <a:cubicBezTo>
                  <a:pt x="372332" y="1682702"/>
                  <a:pt x="399916" y="1690451"/>
                  <a:pt x="418641" y="1709176"/>
                </a:cubicBezTo>
                <a:cubicBezTo>
                  <a:pt x="447158" y="1737693"/>
                  <a:pt x="478259" y="1773116"/>
                  <a:pt x="517793" y="1786294"/>
                </a:cubicBezTo>
                <a:cubicBezTo>
                  <a:pt x="528810" y="1789966"/>
                  <a:pt x="540456" y="1792118"/>
                  <a:pt x="550843" y="1797311"/>
                </a:cubicBezTo>
                <a:cubicBezTo>
                  <a:pt x="562686" y="1803233"/>
                  <a:pt x="571724" y="1814129"/>
                  <a:pt x="583894" y="1819345"/>
                </a:cubicBezTo>
                <a:cubicBezTo>
                  <a:pt x="597811" y="1825309"/>
                  <a:pt x="613403" y="1826202"/>
                  <a:pt x="627962" y="1830362"/>
                </a:cubicBezTo>
                <a:cubicBezTo>
                  <a:pt x="703897" y="1852057"/>
                  <a:pt x="607828" y="1832514"/>
                  <a:pt x="727113" y="1852395"/>
                </a:cubicBezTo>
                <a:cubicBezTo>
                  <a:pt x="782197" y="1848723"/>
                  <a:pt x="837433" y="1846871"/>
                  <a:pt x="892366" y="1841378"/>
                </a:cubicBezTo>
                <a:cubicBezTo>
                  <a:pt x="910998" y="1839515"/>
                  <a:pt x="928981" y="1833440"/>
                  <a:pt x="947451" y="1830362"/>
                </a:cubicBezTo>
                <a:cubicBezTo>
                  <a:pt x="973065" y="1826093"/>
                  <a:pt x="998863" y="1823017"/>
                  <a:pt x="1024569" y="1819345"/>
                </a:cubicBezTo>
                <a:cubicBezTo>
                  <a:pt x="1107644" y="1791653"/>
                  <a:pt x="1005241" y="1829009"/>
                  <a:pt x="1090670" y="1786294"/>
                </a:cubicBezTo>
                <a:cubicBezTo>
                  <a:pt x="1101057" y="1781101"/>
                  <a:pt x="1112704" y="1778949"/>
                  <a:pt x="1123721" y="1775277"/>
                </a:cubicBezTo>
                <a:cubicBezTo>
                  <a:pt x="1211854" y="1716520"/>
                  <a:pt x="1105360" y="1793638"/>
                  <a:pt x="1178805" y="1720193"/>
                </a:cubicBezTo>
                <a:cubicBezTo>
                  <a:pt x="1188167" y="1710831"/>
                  <a:pt x="1200838" y="1705504"/>
                  <a:pt x="1211855" y="1698159"/>
                </a:cubicBezTo>
                <a:cubicBezTo>
                  <a:pt x="1219200" y="1687142"/>
                  <a:pt x="1227320" y="1676605"/>
                  <a:pt x="1233889" y="1665109"/>
                </a:cubicBezTo>
                <a:cubicBezTo>
                  <a:pt x="1242037" y="1650850"/>
                  <a:pt x="1246377" y="1634405"/>
                  <a:pt x="1255923" y="1621041"/>
                </a:cubicBezTo>
                <a:cubicBezTo>
                  <a:pt x="1264979" y="1608363"/>
                  <a:pt x="1277957" y="1599007"/>
                  <a:pt x="1288974" y="1587990"/>
                </a:cubicBezTo>
                <a:cubicBezTo>
                  <a:pt x="1312649" y="1540638"/>
                  <a:pt x="1294584" y="1543923"/>
                  <a:pt x="1322024" y="1543923"/>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158169" y="3586621"/>
            <a:ext cx="1410209" cy="1467366"/>
          </a:xfrm>
          <a:custGeom>
            <a:avLst/>
            <a:gdLst>
              <a:gd name="connsiteX0" fmla="*/ 0 w 1410209"/>
              <a:gd name="connsiteY0" fmla="*/ 134325 h 1467366"/>
              <a:gd name="connsiteX1" fmla="*/ 66101 w 1410209"/>
              <a:gd name="connsiteY1" fmla="*/ 123308 h 1467366"/>
              <a:gd name="connsiteX2" fmla="*/ 132202 w 1410209"/>
              <a:gd name="connsiteY2" fmla="*/ 79241 h 1467366"/>
              <a:gd name="connsiteX3" fmla="*/ 165253 w 1410209"/>
              <a:gd name="connsiteY3" fmla="*/ 68224 h 1467366"/>
              <a:gd name="connsiteX4" fmla="*/ 198303 w 1410209"/>
              <a:gd name="connsiteY4" fmla="*/ 46190 h 1467366"/>
              <a:gd name="connsiteX5" fmla="*/ 231354 w 1410209"/>
              <a:gd name="connsiteY5" fmla="*/ 35173 h 1467366"/>
              <a:gd name="connsiteX6" fmla="*/ 429658 w 1410209"/>
              <a:gd name="connsiteY6" fmla="*/ 13140 h 1467366"/>
              <a:gd name="connsiteX7" fmla="*/ 506776 w 1410209"/>
              <a:gd name="connsiteY7" fmla="*/ 2123 h 1467366"/>
              <a:gd name="connsiteX8" fmla="*/ 859315 w 1410209"/>
              <a:gd name="connsiteY8" fmla="*/ 24157 h 1467366"/>
              <a:gd name="connsiteX9" fmla="*/ 936433 w 1410209"/>
              <a:gd name="connsiteY9" fmla="*/ 57207 h 1467366"/>
              <a:gd name="connsiteX10" fmla="*/ 969484 w 1410209"/>
              <a:gd name="connsiteY10" fmla="*/ 79241 h 1467366"/>
              <a:gd name="connsiteX11" fmla="*/ 1035585 w 1410209"/>
              <a:gd name="connsiteY11" fmla="*/ 101275 h 1467366"/>
              <a:gd name="connsiteX12" fmla="*/ 1068636 w 1410209"/>
              <a:gd name="connsiteY12" fmla="*/ 112291 h 1467366"/>
              <a:gd name="connsiteX13" fmla="*/ 1134737 w 1410209"/>
              <a:gd name="connsiteY13" fmla="*/ 156359 h 1467366"/>
              <a:gd name="connsiteX14" fmla="*/ 1156771 w 1410209"/>
              <a:gd name="connsiteY14" fmla="*/ 189410 h 1467366"/>
              <a:gd name="connsiteX15" fmla="*/ 1233889 w 1410209"/>
              <a:gd name="connsiteY15" fmla="*/ 222460 h 1467366"/>
              <a:gd name="connsiteX16" fmla="*/ 1266939 w 1410209"/>
              <a:gd name="connsiteY16" fmla="*/ 310595 h 1467366"/>
              <a:gd name="connsiteX17" fmla="*/ 1288973 w 1410209"/>
              <a:gd name="connsiteY17" fmla="*/ 376696 h 1467366"/>
              <a:gd name="connsiteX18" fmla="*/ 1311007 w 1410209"/>
              <a:gd name="connsiteY18" fmla="*/ 409747 h 1467366"/>
              <a:gd name="connsiteX19" fmla="*/ 1333041 w 1410209"/>
              <a:gd name="connsiteY19" fmla="*/ 475848 h 1467366"/>
              <a:gd name="connsiteX20" fmla="*/ 1344058 w 1410209"/>
              <a:gd name="connsiteY20" fmla="*/ 508899 h 1467366"/>
              <a:gd name="connsiteX21" fmla="*/ 1366091 w 1410209"/>
              <a:gd name="connsiteY21" fmla="*/ 586017 h 1467366"/>
              <a:gd name="connsiteX22" fmla="*/ 1388125 w 1410209"/>
              <a:gd name="connsiteY22" fmla="*/ 619067 h 1467366"/>
              <a:gd name="connsiteX23" fmla="*/ 1410159 w 1410209"/>
              <a:gd name="connsiteY23" fmla="*/ 685169 h 1467366"/>
              <a:gd name="connsiteX24" fmla="*/ 1377108 w 1410209"/>
              <a:gd name="connsiteY24" fmla="*/ 993641 h 1467366"/>
              <a:gd name="connsiteX25" fmla="*/ 1355074 w 1410209"/>
              <a:gd name="connsiteY25" fmla="*/ 1059742 h 1467366"/>
              <a:gd name="connsiteX26" fmla="*/ 1344058 w 1410209"/>
              <a:gd name="connsiteY26" fmla="*/ 1092793 h 1467366"/>
              <a:gd name="connsiteX27" fmla="*/ 1322024 w 1410209"/>
              <a:gd name="connsiteY27" fmla="*/ 1125843 h 1467366"/>
              <a:gd name="connsiteX28" fmla="*/ 1277956 w 1410209"/>
              <a:gd name="connsiteY28" fmla="*/ 1236012 h 1467366"/>
              <a:gd name="connsiteX29" fmla="*/ 1266939 w 1410209"/>
              <a:gd name="connsiteY29" fmla="*/ 1269063 h 1467366"/>
              <a:gd name="connsiteX30" fmla="*/ 1233889 w 1410209"/>
              <a:gd name="connsiteY30" fmla="*/ 1302113 h 1467366"/>
              <a:gd name="connsiteX31" fmla="*/ 1178805 w 1410209"/>
              <a:gd name="connsiteY31" fmla="*/ 1357197 h 1467366"/>
              <a:gd name="connsiteX32" fmla="*/ 1145754 w 1410209"/>
              <a:gd name="connsiteY32" fmla="*/ 1368214 h 1467366"/>
              <a:gd name="connsiteX33" fmla="*/ 1079653 w 1410209"/>
              <a:gd name="connsiteY33" fmla="*/ 1412282 h 1467366"/>
              <a:gd name="connsiteX34" fmla="*/ 1013552 w 1410209"/>
              <a:gd name="connsiteY34" fmla="*/ 1434316 h 1467366"/>
              <a:gd name="connsiteX35" fmla="*/ 980501 w 1410209"/>
              <a:gd name="connsiteY35" fmla="*/ 1456349 h 1467366"/>
              <a:gd name="connsiteX36" fmla="*/ 881349 w 1410209"/>
              <a:gd name="connsiteY36" fmla="*/ 1467366 h 1467366"/>
              <a:gd name="connsiteX37" fmla="*/ 738130 w 1410209"/>
              <a:gd name="connsiteY37" fmla="*/ 1445332 h 1467366"/>
              <a:gd name="connsiteX38" fmla="*/ 705079 w 1410209"/>
              <a:gd name="connsiteY38" fmla="*/ 1423299 h 1467366"/>
              <a:gd name="connsiteX39" fmla="*/ 661012 w 1410209"/>
              <a:gd name="connsiteY39" fmla="*/ 1412282 h 146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10209" h="1467366">
                <a:moveTo>
                  <a:pt x="0" y="134325"/>
                </a:moveTo>
                <a:cubicBezTo>
                  <a:pt x="22034" y="130653"/>
                  <a:pt x="45482" y="131899"/>
                  <a:pt x="66101" y="123308"/>
                </a:cubicBezTo>
                <a:cubicBezTo>
                  <a:pt x="90545" y="113123"/>
                  <a:pt x="107080" y="87615"/>
                  <a:pt x="132202" y="79241"/>
                </a:cubicBezTo>
                <a:lnTo>
                  <a:pt x="165253" y="68224"/>
                </a:lnTo>
                <a:cubicBezTo>
                  <a:pt x="176270" y="60879"/>
                  <a:pt x="186460" y="52111"/>
                  <a:pt x="198303" y="46190"/>
                </a:cubicBezTo>
                <a:cubicBezTo>
                  <a:pt x="208690" y="40996"/>
                  <a:pt x="220188" y="38363"/>
                  <a:pt x="231354" y="35173"/>
                </a:cubicBezTo>
                <a:cubicBezTo>
                  <a:pt x="309743" y="12777"/>
                  <a:pt x="313706" y="21422"/>
                  <a:pt x="429658" y="13140"/>
                </a:cubicBezTo>
                <a:cubicBezTo>
                  <a:pt x="455364" y="9468"/>
                  <a:pt x="480809" y="2123"/>
                  <a:pt x="506776" y="2123"/>
                </a:cubicBezTo>
                <a:cubicBezTo>
                  <a:pt x="667756" y="2123"/>
                  <a:pt x="739362" y="-10114"/>
                  <a:pt x="859315" y="24157"/>
                </a:cubicBezTo>
                <a:cubicBezTo>
                  <a:pt x="890220" y="32987"/>
                  <a:pt x="907048" y="40415"/>
                  <a:pt x="936433" y="57207"/>
                </a:cubicBezTo>
                <a:cubicBezTo>
                  <a:pt x="947929" y="63776"/>
                  <a:pt x="957384" y="73863"/>
                  <a:pt x="969484" y="79241"/>
                </a:cubicBezTo>
                <a:cubicBezTo>
                  <a:pt x="990708" y="88674"/>
                  <a:pt x="1013551" y="93931"/>
                  <a:pt x="1035585" y="101275"/>
                </a:cubicBezTo>
                <a:lnTo>
                  <a:pt x="1068636" y="112291"/>
                </a:lnTo>
                <a:cubicBezTo>
                  <a:pt x="1090670" y="126980"/>
                  <a:pt x="1120048" y="134325"/>
                  <a:pt x="1134737" y="156359"/>
                </a:cubicBezTo>
                <a:cubicBezTo>
                  <a:pt x="1142082" y="167376"/>
                  <a:pt x="1146599" y="180933"/>
                  <a:pt x="1156771" y="189410"/>
                </a:cubicBezTo>
                <a:cubicBezTo>
                  <a:pt x="1174921" y="204535"/>
                  <a:pt x="1210929" y="214807"/>
                  <a:pt x="1233889" y="222460"/>
                </a:cubicBezTo>
                <a:cubicBezTo>
                  <a:pt x="1260007" y="353045"/>
                  <a:pt x="1225678" y="217757"/>
                  <a:pt x="1266939" y="310595"/>
                </a:cubicBezTo>
                <a:cubicBezTo>
                  <a:pt x="1276372" y="331819"/>
                  <a:pt x="1276090" y="357371"/>
                  <a:pt x="1288973" y="376696"/>
                </a:cubicBezTo>
                <a:cubicBezTo>
                  <a:pt x="1296318" y="387713"/>
                  <a:pt x="1305629" y="397647"/>
                  <a:pt x="1311007" y="409747"/>
                </a:cubicBezTo>
                <a:cubicBezTo>
                  <a:pt x="1320440" y="430971"/>
                  <a:pt x="1325696" y="453814"/>
                  <a:pt x="1333041" y="475848"/>
                </a:cubicBezTo>
                <a:cubicBezTo>
                  <a:pt x="1336713" y="486865"/>
                  <a:pt x="1341242" y="497633"/>
                  <a:pt x="1344058" y="508899"/>
                </a:cubicBezTo>
                <a:cubicBezTo>
                  <a:pt x="1347588" y="523021"/>
                  <a:pt x="1358188" y="570210"/>
                  <a:pt x="1366091" y="586017"/>
                </a:cubicBezTo>
                <a:cubicBezTo>
                  <a:pt x="1372012" y="597860"/>
                  <a:pt x="1380780" y="608050"/>
                  <a:pt x="1388125" y="619067"/>
                </a:cubicBezTo>
                <a:cubicBezTo>
                  <a:pt x="1395470" y="641101"/>
                  <a:pt x="1411214" y="661967"/>
                  <a:pt x="1410159" y="685169"/>
                </a:cubicBezTo>
                <a:cubicBezTo>
                  <a:pt x="1398088" y="950739"/>
                  <a:pt x="1424717" y="850817"/>
                  <a:pt x="1377108" y="993641"/>
                </a:cubicBezTo>
                <a:lnTo>
                  <a:pt x="1355074" y="1059742"/>
                </a:lnTo>
                <a:cubicBezTo>
                  <a:pt x="1351402" y="1070759"/>
                  <a:pt x="1350500" y="1083131"/>
                  <a:pt x="1344058" y="1092793"/>
                </a:cubicBezTo>
                <a:lnTo>
                  <a:pt x="1322024" y="1125843"/>
                </a:lnTo>
                <a:cubicBezTo>
                  <a:pt x="1271870" y="1276302"/>
                  <a:pt x="1326588" y="1122537"/>
                  <a:pt x="1277956" y="1236012"/>
                </a:cubicBezTo>
                <a:cubicBezTo>
                  <a:pt x="1273381" y="1246686"/>
                  <a:pt x="1273381" y="1259400"/>
                  <a:pt x="1266939" y="1269063"/>
                </a:cubicBezTo>
                <a:cubicBezTo>
                  <a:pt x="1258297" y="1282026"/>
                  <a:pt x="1243863" y="1290144"/>
                  <a:pt x="1233889" y="1302113"/>
                </a:cubicBezTo>
                <a:cubicBezTo>
                  <a:pt x="1202412" y="1339885"/>
                  <a:pt x="1224970" y="1334115"/>
                  <a:pt x="1178805" y="1357197"/>
                </a:cubicBezTo>
                <a:cubicBezTo>
                  <a:pt x="1168418" y="1362390"/>
                  <a:pt x="1155906" y="1362574"/>
                  <a:pt x="1145754" y="1368214"/>
                </a:cubicBezTo>
                <a:cubicBezTo>
                  <a:pt x="1122605" y="1381075"/>
                  <a:pt x="1104775" y="1403908"/>
                  <a:pt x="1079653" y="1412282"/>
                </a:cubicBezTo>
                <a:cubicBezTo>
                  <a:pt x="1057619" y="1419627"/>
                  <a:pt x="1032877" y="1421433"/>
                  <a:pt x="1013552" y="1434316"/>
                </a:cubicBezTo>
                <a:cubicBezTo>
                  <a:pt x="1002535" y="1441660"/>
                  <a:pt x="993346" y="1453138"/>
                  <a:pt x="980501" y="1456349"/>
                </a:cubicBezTo>
                <a:cubicBezTo>
                  <a:pt x="948240" y="1464414"/>
                  <a:pt x="914400" y="1463694"/>
                  <a:pt x="881349" y="1467366"/>
                </a:cubicBezTo>
                <a:cubicBezTo>
                  <a:pt x="867731" y="1465664"/>
                  <a:pt x="763366" y="1454795"/>
                  <a:pt x="738130" y="1445332"/>
                </a:cubicBezTo>
                <a:cubicBezTo>
                  <a:pt x="725732" y="1440683"/>
                  <a:pt x="717249" y="1428515"/>
                  <a:pt x="705079" y="1423299"/>
                </a:cubicBezTo>
                <a:cubicBezTo>
                  <a:pt x="691162" y="1417335"/>
                  <a:pt x="661012" y="1412282"/>
                  <a:pt x="661012" y="1412282"/>
                </a:cubicBezTo>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3169186" y="4856595"/>
            <a:ext cx="397525" cy="7840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582757" y="3081968"/>
            <a:ext cx="815248" cy="958467"/>
          </a:xfrm>
          <a:custGeom>
            <a:avLst/>
            <a:gdLst>
              <a:gd name="connsiteX0" fmla="*/ 782197 w 815248"/>
              <a:gd name="connsiteY0" fmla="*/ 396607 h 958467"/>
              <a:gd name="connsiteX1" fmla="*/ 749147 w 815248"/>
              <a:gd name="connsiteY1" fmla="*/ 341523 h 958467"/>
              <a:gd name="connsiteX2" fmla="*/ 738130 w 815248"/>
              <a:gd name="connsiteY2" fmla="*/ 297455 h 958467"/>
              <a:gd name="connsiteX3" fmla="*/ 705079 w 815248"/>
              <a:gd name="connsiteY3" fmla="*/ 264405 h 958467"/>
              <a:gd name="connsiteX4" fmla="*/ 661012 w 815248"/>
              <a:gd name="connsiteY4" fmla="*/ 198303 h 958467"/>
              <a:gd name="connsiteX5" fmla="*/ 649995 w 815248"/>
              <a:gd name="connsiteY5" fmla="*/ 154236 h 958467"/>
              <a:gd name="connsiteX6" fmla="*/ 605927 w 815248"/>
              <a:gd name="connsiteY6" fmla="*/ 88135 h 958467"/>
              <a:gd name="connsiteX7" fmla="*/ 583894 w 815248"/>
              <a:gd name="connsiteY7" fmla="*/ 55084 h 958467"/>
              <a:gd name="connsiteX8" fmla="*/ 550843 w 815248"/>
              <a:gd name="connsiteY8" fmla="*/ 33050 h 958467"/>
              <a:gd name="connsiteX9" fmla="*/ 462708 w 815248"/>
              <a:gd name="connsiteY9" fmla="*/ 11017 h 958467"/>
              <a:gd name="connsiteX10" fmla="*/ 396607 w 815248"/>
              <a:gd name="connsiteY10" fmla="*/ 0 h 958467"/>
              <a:gd name="connsiteX11" fmla="*/ 297455 w 815248"/>
              <a:gd name="connsiteY11" fmla="*/ 11017 h 958467"/>
              <a:gd name="connsiteX12" fmla="*/ 220337 w 815248"/>
              <a:gd name="connsiteY12" fmla="*/ 33050 h 958467"/>
              <a:gd name="connsiteX13" fmla="*/ 154236 w 815248"/>
              <a:gd name="connsiteY13" fmla="*/ 77118 h 958467"/>
              <a:gd name="connsiteX14" fmla="*/ 121185 w 815248"/>
              <a:gd name="connsiteY14" fmla="*/ 99152 h 958467"/>
              <a:gd name="connsiteX15" fmla="*/ 55084 w 815248"/>
              <a:gd name="connsiteY15" fmla="*/ 198303 h 958467"/>
              <a:gd name="connsiteX16" fmla="*/ 33050 w 815248"/>
              <a:gd name="connsiteY16" fmla="*/ 231354 h 958467"/>
              <a:gd name="connsiteX17" fmla="*/ 11017 w 815248"/>
              <a:gd name="connsiteY17" fmla="*/ 297455 h 958467"/>
              <a:gd name="connsiteX18" fmla="*/ 0 w 815248"/>
              <a:gd name="connsiteY18" fmla="*/ 451691 h 958467"/>
              <a:gd name="connsiteX19" fmla="*/ 11017 w 815248"/>
              <a:gd name="connsiteY19" fmla="*/ 539826 h 958467"/>
              <a:gd name="connsiteX20" fmla="*/ 44067 w 815248"/>
              <a:gd name="connsiteY20" fmla="*/ 672029 h 958467"/>
              <a:gd name="connsiteX21" fmla="*/ 55084 w 815248"/>
              <a:gd name="connsiteY21" fmla="*/ 705079 h 958467"/>
              <a:gd name="connsiteX22" fmla="*/ 88135 w 815248"/>
              <a:gd name="connsiteY22" fmla="*/ 749147 h 958467"/>
              <a:gd name="connsiteX23" fmla="*/ 110168 w 815248"/>
              <a:gd name="connsiteY23" fmla="*/ 782197 h 958467"/>
              <a:gd name="connsiteX24" fmla="*/ 176270 w 815248"/>
              <a:gd name="connsiteY24" fmla="*/ 848299 h 958467"/>
              <a:gd name="connsiteX25" fmla="*/ 275421 w 815248"/>
              <a:gd name="connsiteY25" fmla="*/ 925417 h 958467"/>
              <a:gd name="connsiteX26" fmla="*/ 308472 w 815248"/>
              <a:gd name="connsiteY26" fmla="*/ 947450 h 958467"/>
              <a:gd name="connsiteX27" fmla="*/ 352539 w 815248"/>
              <a:gd name="connsiteY27" fmla="*/ 958467 h 958467"/>
              <a:gd name="connsiteX28" fmla="*/ 495759 w 815248"/>
              <a:gd name="connsiteY28" fmla="*/ 947450 h 958467"/>
              <a:gd name="connsiteX29" fmla="*/ 583894 w 815248"/>
              <a:gd name="connsiteY29" fmla="*/ 903383 h 958467"/>
              <a:gd name="connsiteX30" fmla="*/ 661012 w 815248"/>
              <a:gd name="connsiteY30" fmla="*/ 881349 h 958467"/>
              <a:gd name="connsiteX31" fmla="*/ 738130 w 815248"/>
              <a:gd name="connsiteY31" fmla="*/ 826265 h 958467"/>
              <a:gd name="connsiteX32" fmla="*/ 760164 w 815248"/>
              <a:gd name="connsiteY32" fmla="*/ 793214 h 958467"/>
              <a:gd name="connsiteX33" fmla="*/ 815248 w 815248"/>
              <a:gd name="connsiteY33" fmla="*/ 727113 h 958467"/>
              <a:gd name="connsiteX34" fmla="*/ 804231 w 815248"/>
              <a:gd name="connsiteY34" fmla="*/ 484742 h 958467"/>
              <a:gd name="connsiteX35" fmla="*/ 782197 w 815248"/>
              <a:gd name="connsiteY35" fmla="*/ 418641 h 958467"/>
              <a:gd name="connsiteX36" fmla="*/ 771180 w 815248"/>
              <a:gd name="connsiteY36" fmla="*/ 385590 h 958467"/>
              <a:gd name="connsiteX37" fmla="*/ 782197 w 815248"/>
              <a:gd name="connsiteY37" fmla="*/ 396607 h 95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15248" h="958467">
                <a:moveTo>
                  <a:pt x="782197" y="396607"/>
                </a:moveTo>
                <a:cubicBezTo>
                  <a:pt x="771180" y="378246"/>
                  <a:pt x="757843" y="361090"/>
                  <a:pt x="749147" y="341523"/>
                </a:cubicBezTo>
                <a:cubicBezTo>
                  <a:pt x="742998" y="327687"/>
                  <a:pt x="745642" y="310601"/>
                  <a:pt x="738130" y="297455"/>
                </a:cubicBezTo>
                <a:cubicBezTo>
                  <a:pt x="730400" y="283928"/>
                  <a:pt x="716096" y="275422"/>
                  <a:pt x="705079" y="264405"/>
                </a:cubicBezTo>
                <a:cubicBezTo>
                  <a:pt x="670682" y="161215"/>
                  <a:pt x="727030" y="313836"/>
                  <a:pt x="661012" y="198303"/>
                </a:cubicBezTo>
                <a:cubicBezTo>
                  <a:pt x="653500" y="185157"/>
                  <a:pt x="656766" y="167779"/>
                  <a:pt x="649995" y="154236"/>
                </a:cubicBezTo>
                <a:cubicBezTo>
                  <a:pt x="638152" y="130550"/>
                  <a:pt x="620616" y="110169"/>
                  <a:pt x="605927" y="88135"/>
                </a:cubicBezTo>
                <a:cubicBezTo>
                  <a:pt x="598582" y="77118"/>
                  <a:pt x="594911" y="62429"/>
                  <a:pt x="583894" y="55084"/>
                </a:cubicBezTo>
                <a:cubicBezTo>
                  <a:pt x="572877" y="47739"/>
                  <a:pt x="562686" y="38971"/>
                  <a:pt x="550843" y="33050"/>
                </a:cubicBezTo>
                <a:cubicBezTo>
                  <a:pt x="529005" y="22131"/>
                  <a:pt x="482455" y="14607"/>
                  <a:pt x="462708" y="11017"/>
                </a:cubicBezTo>
                <a:cubicBezTo>
                  <a:pt x="440731" y="7021"/>
                  <a:pt x="418641" y="3672"/>
                  <a:pt x="396607" y="0"/>
                </a:cubicBezTo>
                <a:cubicBezTo>
                  <a:pt x="363556" y="3672"/>
                  <a:pt x="330322" y="5960"/>
                  <a:pt x="297455" y="11017"/>
                </a:cubicBezTo>
                <a:cubicBezTo>
                  <a:pt x="271771" y="14968"/>
                  <a:pt x="245012" y="24826"/>
                  <a:pt x="220337" y="33050"/>
                </a:cubicBezTo>
                <a:lnTo>
                  <a:pt x="154236" y="77118"/>
                </a:lnTo>
                <a:lnTo>
                  <a:pt x="121185" y="99152"/>
                </a:lnTo>
                <a:lnTo>
                  <a:pt x="55084" y="198303"/>
                </a:lnTo>
                <a:cubicBezTo>
                  <a:pt x="47739" y="209320"/>
                  <a:pt x="37237" y="218793"/>
                  <a:pt x="33050" y="231354"/>
                </a:cubicBezTo>
                <a:lnTo>
                  <a:pt x="11017" y="297455"/>
                </a:lnTo>
                <a:cubicBezTo>
                  <a:pt x="7345" y="348867"/>
                  <a:pt x="0" y="400148"/>
                  <a:pt x="0" y="451691"/>
                </a:cubicBezTo>
                <a:cubicBezTo>
                  <a:pt x="0" y="481298"/>
                  <a:pt x="6830" y="510517"/>
                  <a:pt x="11017" y="539826"/>
                </a:cubicBezTo>
                <a:cubicBezTo>
                  <a:pt x="22144" y="617716"/>
                  <a:pt x="18824" y="596300"/>
                  <a:pt x="44067" y="672029"/>
                </a:cubicBezTo>
                <a:cubicBezTo>
                  <a:pt x="47739" y="683046"/>
                  <a:pt x="48116" y="695789"/>
                  <a:pt x="55084" y="705079"/>
                </a:cubicBezTo>
                <a:cubicBezTo>
                  <a:pt x="66101" y="719768"/>
                  <a:pt x="77463" y="734205"/>
                  <a:pt x="88135" y="749147"/>
                </a:cubicBezTo>
                <a:cubicBezTo>
                  <a:pt x="95831" y="759921"/>
                  <a:pt x="101372" y="772301"/>
                  <a:pt x="110168" y="782197"/>
                </a:cubicBezTo>
                <a:cubicBezTo>
                  <a:pt x="130870" y="805487"/>
                  <a:pt x="154236" y="826265"/>
                  <a:pt x="176270" y="848299"/>
                </a:cubicBezTo>
                <a:cubicBezTo>
                  <a:pt x="228043" y="900072"/>
                  <a:pt x="196360" y="872710"/>
                  <a:pt x="275421" y="925417"/>
                </a:cubicBezTo>
                <a:cubicBezTo>
                  <a:pt x="286438" y="932762"/>
                  <a:pt x="295627" y="944239"/>
                  <a:pt x="308472" y="947450"/>
                </a:cubicBezTo>
                <a:lnTo>
                  <a:pt x="352539" y="958467"/>
                </a:lnTo>
                <a:cubicBezTo>
                  <a:pt x="400279" y="954795"/>
                  <a:pt x="448529" y="955321"/>
                  <a:pt x="495759" y="947450"/>
                </a:cubicBezTo>
                <a:cubicBezTo>
                  <a:pt x="570326" y="935022"/>
                  <a:pt x="529575" y="926663"/>
                  <a:pt x="583894" y="903383"/>
                </a:cubicBezTo>
                <a:cubicBezTo>
                  <a:pt x="633318" y="882201"/>
                  <a:pt x="618129" y="902790"/>
                  <a:pt x="661012" y="881349"/>
                </a:cubicBezTo>
                <a:cubicBezTo>
                  <a:pt x="673524" y="875093"/>
                  <a:pt x="733139" y="831256"/>
                  <a:pt x="738130" y="826265"/>
                </a:cubicBezTo>
                <a:cubicBezTo>
                  <a:pt x="747493" y="816902"/>
                  <a:pt x="751687" y="803386"/>
                  <a:pt x="760164" y="793214"/>
                </a:cubicBezTo>
                <a:cubicBezTo>
                  <a:pt x="830853" y="708387"/>
                  <a:pt x="760541" y="809173"/>
                  <a:pt x="815248" y="727113"/>
                </a:cubicBezTo>
                <a:cubicBezTo>
                  <a:pt x="811576" y="646323"/>
                  <a:pt x="812847" y="565156"/>
                  <a:pt x="804231" y="484742"/>
                </a:cubicBezTo>
                <a:cubicBezTo>
                  <a:pt x="801757" y="461649"/>
                  <a:pt x="789542" y="440675"/>
                  <a:pt x="782197" y="418641"/>
                </a:cubicBezTo>
                <a:cubicBezTo>
                  <a:pt x="778525" y="407624"/>
                  <a:pt x="771180" y="397203"/>
                  <a:pt x="771180" y="385590"/>
                </a:cubicBezTo>
                <a:lnTo>
                  <a:pt x="782197" y="396607"/>
                </a:lnTo>
                <a:close/>
              </a:path>
            </a:pathLst>
          </a:cu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84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73558" y="990600"/>
            <a:ext cx="3570442" cy="2554545"/>
          </a:xfrm>
          <a:prstGeom prst="rect">
            <a:avLst/>
          </a:prstGeom>
          <a:noFill/>
        </p:spPr>
        <p:txBody>
          <a:bodyPr wrap="square">
            <a:spAutoFit/>
          </a:bodyPr>
          <a:lstStyle/>
          <a:p>
            <a:r>
              <a:rPr lang="en-US" sz="1600" b="1" dirty="0">
                <a:solidFill>
                  <a:schemeClr val="accent6">
                    <a:lumMod val="50000"/>
                  </a:schemeClr>
                </a:solidFill>
                <a:latin typeface="Calibri" pitchFamily="34" charset="0"/>
              </a:rPr>
              <a:t>Since actual intercalated ducts are difficulty to find, what you will want to look for are </a:t>
            </a:r>
            <a:r>
              <a:rPr lang="en-US" sz="1600" b="1" dirty="0" err="1">
                <a:solidFill>
                  <a:srgbClr val="D6A300"/>
                </a:solidFill>
                <a:latin typeface="Calibri" pitchFamily="34" charset="0"/>
              </a:rPr>
              <a:t>centroacinar</a:t>
            </a:r>
            <a:r>
              <a:rPr lang="en-US" sz="1600" b="1" dirty="0">
                <a:solidFill>
                  <a:srgbClr val="D6A300"/>
                </a:solidFill>
                <a:latin typeface="Calibri" pitchFamily="34" charset="0"/>
              </a:rPr>
              <a:t> cells </a:t>
            </a:r>
            <a:r>
              <a:rPr lang="en-US" sz="1600" b="1" dirty="0">
                <a:solidFill>
                  <a:schemeClr val="accent6">
                    <a:lumMod val="50000"/>
                  </a:schemeClr>
                </a:solidFill>
                <a:latin typeface="Calibri" pitchFamily="34" charset="0"/>
              </a:rPr>
              <a:t>within excretory acini.  These can be seen as individual (arrows) or clusters (outlined) of nuclei within the center of an </a:t>
            </a:r>
            <a:r>
              <a:rPr lang="en-US" sz="1600" b="1" dirty="0" err="1">
                <a:solidFill>
                  <a:schemeClr val="accent6">
                    <a:lumMod val="50000"/>
                  </a:schemeClr>
                </a:solidFill>
                <a:latin typeface="Calibri" pitchFamily="34" charset="0"/>
              </a:rPr>
              <a:t>acinus</a:t>
            </a:r>
            <a:r>
              <a:rPr lang="en-US" sz="1600" b="1" dirty="0">
                <a:solidFill>
                  <a:schemeClr val="accent6">
                    <a:lumMod val="50000"/>
                  </a:schemeClr>
                </a:solidFill>
                <a:latin typeface="Calibri" pitchFamily="34" charset="0"/>
              </a:rPr>
              <a:t>.  Again, note the pale staining of the cytoplasm in these cells, especially in the context of the dark-staining acinar cells.</a:t>
            </a:r>
          </a:p>
        </p:txBody>
      </p:sp>
      <p:sp>
        <p:nvSpPr>
          <p:cNvPr id="28" name="Rectangle 27"/>
          <p:cNvSpPr/>
          <p:nvPr/>
        </p:nvSpPr>
        <p:spPr>
          <a:xfrm>
            <a:off x="1635121" y="21491"/>
            <a:ext cx="587385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 - DUCTS</a:t>
            </a:r>
          </a:p>
        </p:txBody>
      </p:sp>
      <p:pic>
        <p:nvPicPr>
          <p:cNvPr id="3074" name="Picture 2" descr="\\ahc-webdata\com\LabManuals\MA\VLM\Lab25\SL108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3" y="914400"/>
            <a:ext cx="5490368" cy="411777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3150825" y="2815030"/>
            <a:ext cx="179942" cy="12265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92198" y="3220817"/>
            <a:ext cx="179942" cy="122654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43219" y="2220120"/>
            <a:ext cx="1045653" cy="672028"/>
          </a:xfrm>
          <a:custGeom>
            <a:avLst/>
            <a:gdLst>
              <a:gd name="connsiteX0" fmla="*/ 892367 w 1045653"/>
              <a:gd name="connsiteY0" fmla="*/ 572877 h 672028"/>
              <a:gd name="connsiteX1" fmla="*/ 1002535 w 1045653"/>
              <a:gd name="connsiteY1" fmla="*/ 506775 h 672028"/>
              <a:gd name="connsiteX2" fmla="*/ 1024569 w 1045653"/>
              <a:gd name="connsiteY2" fmla="*/ 473725 h 672028"/>
              <a:gd name="connsiteX3" fmla="*/ 1024569 w 1045653"/>
              <a:gd name="connsiteY3" fmla="*/ 264404 h 672028"/>
              <a:gd name="connsiteX4" fmla="*/ 980501 w 1045653"/>
              <a:gd name="connsiteY4" fmla="*/ 198303 h 672028"/>
              <a:gd name="connsiteX5" fmla="*/ 947451 w 1045653"/>
              <a:gd name="connsiteY5" fmla="*/ 187286 h 672028"/>
              <a:gd name="connsiteX6" fmla="*/ 925417 w 1045653"/>
              <a:gd name="connsiteY6" fmla="*/ 154236 h 672028"/>
              <a:gd name="connsiteX7" fmla="*/ 892367 w 1045653"/>
              <a:gd name="connsiteY7" fmla="*/ 143219 h 672028"/>
              <a:gd name="connsiteX8" fmla="*/ 782198 w 1045653"/>
              <a:gd name="connsiteY8" fmla="*/ 121185 h 672028"/>
              <a:gd name="connsiteX9" fmla="*/ 738130 w 1045653"/>
              <a:gd name="connsiteY9" fmla="*/ 110168 h 672028"/>
              <a:gd name="connsiteX10" fmla="*/ 672029 w 1045653"/>
              <a:gd name="connsiteY10" fmla="*/ 66101 h 672028"/>
              <a:gd name="connsiteX11" fmla="*/ 605928 w 1045653"/>
              <a:gd name="connsiteY11" fmla="*/ 22033 h 672028"/>
              <a:gd name="connsiteX12" fmla="*/ 561861 w 1045653"/>
              <a:gd name="connsiteY12" fmla="*/ 11016 h 672028"/>
              <a:gd name="connsiteX13" fmla="*/ 462709 w 1045653"/>
              <a:gd name="connsiteY13" fmla="*/ 0 h 672028"/>
              <a:gd name="connsiteX14" fmla="*/ 242371 w 1045653"/>
              <a:gd name="connsiteY14" fmla="*/ 11016 h 672028"/>
              <a:gd name="connsiteX15" fmla="*/ 176270 w 1045653"/>
              <a:gd name="connsiteY15" fmla="*/ 33050 h 672028"/>
              <a:gd name="connsiteX16" fmla="*/ 143220 w 1045653"/>
              <a:gd name="connsiteY16" fmla="*/ 55084 h 672028"/>
              <a:gd name="connsiteX17" fmla="*/ 132203 w 1045653"/>
              <a:gd name="connsiteY17" fmla="*/ 88135 h 672028"/>
              <a:gd name="connsiteX18" fmla="*/ 110169 w 1045653"/>
              <a:gd name="connsiteY18" fmla="*/ 121185 h 672028"/>
              <a:gd name="connsiteX19" fmla="*/ 77118 w 1045653"/>
              <a:gd name="connsiteY19" fmla="*/ 242371 h 672028"/>
              <a:gd name="connsiteX20" fmla="*/ 55085 w 1045653"/>
              <a:gd name="connsiteY20" fmla="*/ 275421 h 672028"/>
              <a:gd name="connsiteX21" fmla="*/ 44068 w 1045653"/>
              <a:gd name="connsiteY21" fmla="*/ 308472 h 672028"/>
              <a:gd name="connsiteX22" fmla="*/ 11017 w 1045653"/>
              <a:gd name="connsiteY22" fmla="*/ 330506 h 672028"/>
              <a:gd name="connsiteX23" fmla="*/ 0 w 1045653"/>
              <a:gd name="connsiteY23" fmla="*/ 363556 h 672028"/>
              <a:gd name="connsiteX24" fmla="*/ 11017 w 1045653"/>
              <a:gd name="connsiteY24" fmla="*/ 429657 h 672028"/>
              <a:gd name="connsiteX25" fmla="*/ 22034 w 1045653"/>
              <a:gd name="connsiteY25" fmla="*/ 462708 h 672028"/>
              <a:gd name="connsiteX26" fmla="*/ 154236 w 1045653"/>
              <a:gd name="connsiteY26" fmla="*/ 528809 h 672028"/>
              <a:gd name="connsiteX27" fmla="*/ 209321 w 1045653"/>
              <a:gd name="connsiteY27" fmla="*/ 550843 h 672028"/>
              <a:gd name="connsiteX28" fmla="*/ 242371 w 1045653"/>
              <a:gd name="connsiteY28" fmla="*/ 583894 h 672028"/>
              <a:gd name="connsiteX29" fmla="*/ 275422 w 1045653"/>
              <a:gd name="connsiteY29" fmla="*/ 649995 h 672028"/>
              <a:gd name="connsiteX30" fmla="*/ 319489 w 1045653"/>
              <a:gd name="connsiteY30" fmla="*/ 672028 h 672028"/>
              <a:gd name="connsiteX31" fmla="*/ 473726 w 1045653"/>
              <a:gd name="connsiteY31" fmla="*/ 661012 h 672028"/>
              <a:gd name="connsiteX32" fmla="*/ 881350 w 1045653"/>
              <a:gd name="connsiteY32" fmla="*/ 638978 h 672028"/>
              <a:gd name="connsiteX33" fmla="*/ 914400 w 1045653"/>
              <a:gd name="connsiteY33" fmla="*/ 616944 h 672028"/>
              <a:gd name="connsiteX34" fmla="*/ 947451 w 1045653"/>
              <a:gd name="connsiteY34" fmla="*/ 605927 h 672028"/>
              <a:gd name="connsiteX35" fmla="*/ 969485 w 1045653"/>
              <a:gd name="connsiteY35" fmla="*/ 572877 h 672028"/>
              <a:gd name="connsiteX36" fmla="*/ 991518 w 1045653"/>
              <a:gd name="connsiteY36" fmla="*/ 484742 h 67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45653" h="672028">
                <a:moveTo>
                  <a:pt x="892367" y="572877"/>
                </a:moveTo>
                <a:cubicBezTo>
                  <a:pt x="1042197" y="522933"/>
                  <a:pt x="967280" y="577283"/>
                  <a:pt x="1002535" y="506775"/>
                </a:cubicBezTo>
                <a:cubicBezTo>
                  <a:pt x="1008456" y="494932"/>
                  <a:pt x="1017224" y="484742"/>
                  <a:pt x="1024569" y="473725"/>
                </a:cubicBezTo>
                <a:cubicBezTo>
                  <a:pt x="1050572" y="395716"/>
                  <a:pt x="1054716" y="397048"/>
                  <a:pt x="1024569" y="264404"/>
                </a:cubicBezTo>
                <a:cubicBezTo>
                  <a:pt x="1018700" y="238581"/>
                  <a:pt x="1005623" y="206677"/>
                  <a:pt x="980501" y="198303"/>
                </a:cubicBezTo>
                <a:lnTo>
                  <a:pt x="947451" y="187286"/>
                </a:lnTo>
                <a:cubicBezTo>
                  <a:pt x="940106" y="176269"/>
                  <a:pt x="935756" y="162507"/>
                  <a:pt x="925417" y="154236"/>
                </a:cubicBezTo>
                <a:cubicBezTo>
                  <a:pt x="916349" y="146982"/>
                  <a:pt x="903682" y="145830"/>
                  <a:pt x="892367" y="143219"/>
                </a:cubicBezTo>
                <a:cubicBezTo>
                  <a:pt x="855876" y="134798"/>
                  <a:pt x="818530" y="130268"/>
                  <a:pt x="782198" y="121185"/>
                </a:cubicBezTo>
                <a:lnTo>
                  <a:pt x="738130" y="110168"/>
                </a:lnTo>
                <a:lnTo>
                  <a:pt x="672029" y="66101"/>
                </a:lnTo>
                <a:cubicBezTo>
                  <a:pt x="672027" y="66100"/>
                  <a:pt x="605930" y="22034"/>
                  <a:pt x="605928" y="22033"/>
                </a:cubicBezTo>
                <a:cubicBezTo>
                  <a:pt x="591239" y="18361"/>
                  <a:pt x="576826" y="13318"/>
                  <a:pt x="561861" y="11016"/>
                </a:cubicBezTo>
                <a:cubicBezTo>
                  <a:pt x="528994" y="5960"/>
                  <a:pt x="495760" y="3672"/>
                  <a:pt x="462709" y="0"/>
                </a:cubicBezTo>
                <a:cubicBezTo>
                  <a:pt x="389263" y="3672"/>
                  <a:pt x="315424" y="2587"/>
                  <a:pt x="242371" y="11016"/>
                </a:cubicBezTo>
                <a:cubicBezTo>
                  <a:pt x="219299" y="13678"/>
                  <a:pt x="176270" y="33050"/>
                  <a:pt x="176270" y="33050"/>
                </a:cubicBezTo>
                <a:cubicBezTo>
                  <a:pt x="165253" y="40395"/>
                  <a:pt x="151491" y="44745"/>
                  <a:pt x="143220" y="55084"/>
                </a:cubicBezTo>
                <a:cubicBezTo>
                  <a:pt x="135966" y="64152"/>
                  <a:pt x="137397" y="77748"/>
                  <a:pt x="132203" y="88135"/>
                </a:cubicBezTo>
                <a:cubicBezTo>
                  <a:pt x="126282" y="99978"/>
                  <a:pt x="117514" y="110168"/>
                  <a:pt x="110169" y="121185"/>
                </a:cubicBezTo>
                <a:cubicBezTo>
                  <a:pt x="104256" y="150748"/>
                  <a:pt x="93092" y="218409"/>
                  <a:pt x="77118" y="242371"/>
                </a:cubicBezTo>
                <a:cubicBezTo>
                  <a:pt x="69774" y="253388"/>
                  <a:pt x="61006" y="263578"/>
                  <a:pt x="55085" y="275421"/>
                </a:cubicBezTo>
                <a:cubicBezTo>
                  <a:pt x="49892" y="285808"/>
                  <a:pt x="51323" y="299404"/>
                  <a:pt x="44068" y="308472"/>
                </a:cubicBezTo>
                <a:cubicBezTo>
                  <a:pt x="35797" y="318811"/>
                  <a:pt x="22034" y="323161"/>
                  <a:pt x="11017" y="330506"/>
                </a:cubicBezTo>
                <a:cubicBezTo>
                  <a:pt x="7345" y="341523"/>
                  <a:pt x="0" y="351943"/>
                  <a:pt x="0" y="363556"/>
                </a:cubicBezTo>
                <a:cubicBezTo>
                  <a:pt x="0" y="385894"/>
                  <a:pt x="6171" y="407851"/>
                  <a:pt x="11017" y="429657"/>
                </a:cubicBezTo>
                <a:cubicBezTo>
                  <a:pt x="13536" y="440993"/>
                  <a:pt x="13822" y="454496"/>
                  <a:pt x="22034" y="462708"/>
                </a:cubicBezTo>
                <a:cubicBezTo>
                  <a:pt x="67665" y="508339"/>
                  <a:pt x="97916" y="508329"/>
                  <a:pt x="154236" y="528809"/>
                </a:cubicBezTo>
                <a:cubicBezTo>
                  <a:pt x="172821" y="535567"/>
                  <a:pt x="190959" y="543498"/>
                  <a:pt x="209321" y="550843"/>
                </a:cubicBezTo>
                <a:cubicBezTo>
                  <a:pt x="220338" y="561860"/>
                  <a:pt x="233729" y="570930"/>
                  <a:pt x="242371" y="583894"/>
                </a:cubicBezTo>
                <a:cubicBezTo>
                  <a:pt x="266808" y="620550"/>
                  <a:pt x="236419" y="617493"/>
                  <a:pt x="275422" y="649995"/>
                </a:cubicBezTo>
                <a:cubicBezTo>
                  <a:pt x="288038" y="660509"/>
                  <a:pt x="304800" y="664684"/>
                  <a:pt x="319489" y="672028"/>
                </a:cubicBezTo>
                <a:cubicBezTo>
                  <a:pt x="370901" y="668356"/>
                  <a:pt x="422229" y="663203"/>
                  <a:pt x="473726" y="661012"/>
                </a:cubicBezTo>
                <a:cubicBezTo>
                  <a:pt x="874775" y="643947"/>
                  <a:pt x="716869" y="680098"/>
                  <a:pt x="881350" y="638978"/>
                </a:cubicBezTo>
                <a:cubicBezTo>
                  <a:pt x="892367" y="631633"/>
                  <a:pt x="902557" y="622865"/>
                  <a:pt x="914400" y="616944"/>
                </a:cubicBezTo>
                <a:cubicBezTo>
                  <a:pt x="924787" y="611750"/>
                  <a:pt x="938383" y="613181"/>
                  <a:pt x="947451" y="605927"/>
                </a:cubicBezTo>
                <a:cubicBezTo>
                  <a:pt x="957790" y="597656"/>
                  <a:pt x="962140" y="583894"/>
                  <a:pt x="969485" y="572877"/>
                </a:cubicBezTo>
                <a:cubicBezTo>
                  <a:pt x="993840" y="499808"/>
                  <a:pt x="991518" y="530001"/>
                  <a:pt x="991518" y="484742"/>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2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667822"/>
            <a:ext cx="4419600" cy="2308324"/>
          </a:xfrm>
          <a:prstGeom prst="rect">
            <a:avLst/>
          </a:prstGeom>
          <a:noFill/>
        </p:spPr>
        <p:txBody>
          <a:bodyPr wrap="square">
            <a:spAutoFit/>
          </a:bodyPr>
          <a:lstStyle/>
          <a:p>
            <a:r>
              <a:rPr lang="en-US" sz="1600" b="1" dirty="0">
                <a:solidFill>
                  <a:schemeClr val="accent6">
                    <a:lumMod val="50000"/>
                  </a:schemeClr>
                </a:solidFill>
                <a:latin typeface="Calibri" pitchFamily="34" charset="0"/>
              </a:rPr>
              <a:t>The excretory ducts of the pancreas (and liver) are lined by a simple epithelium throughout.  Here, you can see a smaller duct (blue outline) and two larger ducts (yellow outline).  Note that even the ducts with extensive connective tissue support maintain a simple epithelial lining.</a:t>
            </a:r>
          </a:p>
          <a:p>
            <a:r>
              <a:rPr lang="en-US" sz="1600" b="1" dirty="0">
                <a:solidFill>
                  <a:schemeClr val="accent6">
                    <a:lumMod val="50000"/>
                  </a:schemeClr>
                </a:solidFill>
                <a:latin typeface="Calibri" pitchFamily="34" charset="0"/>
              </a:rPr>
              <a:t>Enlargement of the upper duct (below) demonstrates that the epithelial cells exhibit pale eosinophilic cytoplasm.</a:t>
            </a:r>
          </a:p>
        </p:txBody>
      </p:sp>
      <p:sp>
        <p:nvSpPr>
          <p:cNvPr id="28" name="Rectangle 27"/>
          <p:cNvSpPr/>
          <p:nvPr/>
        </p:nvSpPr>
        <p:spPr>
          <a:xfrm>
            <a:off x="1635121" y="21491"/>
            <a:ext cx="587385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 - DUCTS</a:t>
            </a:r>
          </a:p>
        </p:txBody>
      </p:sp>
      <p:pic>
        <p:nvPicPr>
          <p:cNvPr id="4098" name="Picture 2" descr="\\ahc-webdata\com\LabManuals\MA\VLM\Lab25\SL108d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2750" y="1443738"/>
            <a:ext cx="6133885" cy="460041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1266825" y="971550"/>
            <a:ext cx="1899278" cy="2771775"/>
          </a:xfrm>
          <a:custGeom>
            <a:avLst/>
            <a:gdLst>
              <a:gd name="connsiteX0" fmla="*/ 923925 w 1899278"/>
              <a:gd name="connsiteY0" fmla="*/ 0 h 2771775"/>
              <a:gd name="connsiteX1" fmla="*/ 762000 w 1899278"/>
              <a:gd name="connsiteY1" fmla="*/ 9525 h 2771775"/>
              <a:gd name="connsiteX2" fmla="*/ 628650 w 1899278"/>
              <a:gd name="connsiteY2" fmla="*/ 47625 h 2771775"/>
              <a:gd name="connsiteX3" fmla="*/ 600075 w 1899278"/>
              <a:gd name="connsiteY3" fmla="*/ 57150 h 2771775"/>
              <a:gd name="connsiteX4" fmla="*/ 533400 w 1899278"/>
              <a:gd name="connsiteY4" fmla="*/ 95250 h 2771775"/>
              <a:gd name="connsiteX5" fmla="*/ 504825 w 1899278"/>
              <a:gd name="connsiteY5" fmla="*/ 104775 h 2771775"/>
              <a:gd name="connsiteX6" fmla="*/ 428625 w 1899278"/>
              <a:gd name="connsiteY6" fmla="*/ 190500 h 2771775"/>
              <a:gd name="connsiteX7" fmla="*/ 400050 w 1899278"/>
              <a:gd name="connsiteY7" fmla="*/ 219075 h 2771775"/>
              <a:gd name="connsiteX8" fmla="*/ 352425 w 1899278"/>
              <a:gd name="connsiteY8" fmla="*/ 276225 h 2771775"/>
              <a:gd name="connsiteX9" fmla="*/ 314325 w 1899278"/>
              <a:gd name="connsiteY9" fmla="*/ 333375 h 2771775"/>
              <a:gd name="connsiteX10" fmla="*/ 304800 w 1899278"/>
              <a:gd name="connsiteY10" fmla="*/ 361950 h 2771775"/>
              <a:gd name="connsiteX11" fmla="*/ 285750 w 1899278"/>
              <a:gd name="connsiteY11" fmla="*/ 390525 h 2771775"/>
              <a:gd name="connsiteX12" fmla="*/ 247650 w 1899278"/>
              <a:gd name="connsiteY12" fmla="*/ 466725 h 2771775"/>
              <a:gd name="connsiteX13" fmla="*/ 228600 w 1899278"/>
              <a:gd name="connsiteY13" fmla="*/ 533400 h 2771775"/>
              <a:gd name="connsiteX14" fmla="*/ 209550 w 1899278"/>
              <a:gd name="connsiteY14" fmla="*/ 561975 h 2771775"/>
              <a:gd name="connsiteX15" fmla="*/ 171450 w 1899278"/>
              <a:gd name="connsiteY15" fmla="*/ 638175 h 2771775"/>
              <a:gd name="connsiteX16" fmla="*/ 152400 w 1899278"/>
              <a:gd name="connsiteY16" fmla="*/ 685800 h 2771775"/>
              <a:gd name="connsiteX17" fmla="*/ 133350 w 1899278"/>
              <a:gd name="connsiteY17" fmla="*/ 752475 h 2771775"/>
              <a:gd name="connsiteX18" fmla="*/ 114300 w 1899278"/>
              <a:gd name="connsiteY18" fmla="*/ 781050 h 2771775"/>
              <a:gd name="connsiteX19" fmla="*/ 85725 w 1899278"/>
              <a:gd name="connsiteY19" fmla="*/ 876300 h 2771775"/>
              <a:gd name="connsiteX20" fmla="*/ 57150 w 1899278"/>
              <a:gd name="connsiteY20" fmla="*/ 962025 h 2771775"/>
              <a:gd name="connsiteX21" fmla="*/ 19050 w 1899278"/>
              <a:gd name="connsiteY21" fmla="*/ 1133475 h 2771775"/>
              <a:gd name="connsiteX22" fmla="*/ 0 w 1899278"/>
              <a:gd name="connsiteY22" fmla="*/ 1390650 h 2771775"/>
              <a:gd name="connsiteX23" fmla="*/ 9525 w 1899278"/>
              <a:gd name="connsiteY23" fmla="*/ 1752600 h 2771775"/>
              <a:gd name="connsiteX24" fmla="*/ 19050 w 1899278"/>
              <a:gd name="connsiteY24" fmla="*/ 1800225 h 2771775"/>
              <a:gd name="connsiteX25" fmla="*/ 28575 w 1899278"/>
              <a:gd name="connsiteY25" fmla="*/ 1866900 h 2771775"/>
              <a:gd name="connsiteX26" fmla="*/ 47625 w 1899278"/>
              <a:gd name="connsiteY26" fmla="*/ 1924050 h 2771775"/>
              <a:gd name="connsiteX27" fmla="*/ 66675 w 1899278"/>
              <a:gd name="connsiteY27" fmla="*/ 2009775 h 2771775"/>
              <a:gd name="connsiteX28" fmla="*/ 85725 w 1899278"/>
              <a:gd name="connsiteY28" fmla="*/ 2095500 h 2771775"/>
              <a:gd name="connsiteX29" fmla="*/ 95250 w 1899278"/>
              <a:gd name="connsiteY29" fmla="*/ 2124075 h 2771775"/>
              <a:gd name="connsiteX30" fmla="*/ 114300 w 1899278"/>
              <a:gd name="connsiteY30" fmla="*/ 2190750 h 2771775"/>
              <a:gd name="connsiteX31" fmla="*/ 133350 w 1899278"/>
              <a:gd name="connsiteY31" fmla="*/ 2228850 h 2771775"/>
              <a:gd name="connsiteX32" fmla="*/ 161925 w 1899278"/>
              <a:gd name="connsiteY32" fmla="*/ 2295525 h 2771775"/>
              <a:gd name="connsiteX33" fmla="*/ 171450 w 1899278"/>
              <a:gd name="connsiteY33" fmla="*/ 2333625 h 2771775"/>
              <a:gd name="connsiteX34" fmla="*/ 190500 w 1899278"/>
              <a:gd name="connsiteY34" fmla="*/ 2362200 h 2771775"/>
              <a:gd name="connsiteX35" fmla="*/ 209550 w 1899278"/>
              <a:gd name="connsiteY35" fmla="*/ 2400300 h 2771775"/>
              <a:gd name="connsiteX36" fmla="*/ 219075 w 1899278"/>
              <a:gd name="connsiteY36" fmla="*/ 2428875 h 2771775"/>
              <a:gd name="connsiteX37" fmla="*/ 247650 w 1899278"/>
              <a:gd name="connsiteY37" fmla="*/ 2447925 h 2771775"/>
              <a:gd name="connsiteX38" fmla="*/ 333375 w 1899278"/>
              <a:gd name="connsiteY38" fmla="*/ 2543175 h 2771775"/>
              <a:gd name="connsiteX39" fmla="*/ 361950 w 1899278"/>
              <a:gd name="connsiteY39" fmla="*/ 2552700 h 2771775"/>
              <a:gd name="connsiteX40" fmla="*/ 390525 w 1899278"/>
              <a:gd name="connsiteY40" fmla="*/ 2581275 h 2771775"/>
              <a:gd name="connsiteX41" fmla="*/ 419100 w 1899278"/>
              <a:gd name="connsiteY41" fmla="*/ 2600325 h 2771775"/>
              <a:gd name="connsiteX42" fmla="*/ 438150 w 1899278"/>
              <a:gd name="connsiteY42" fmla="*/ 2628900 h 2771775"/>
              <a:gd name="connsiteX43" fmla="*/ 504825 w 1899278"/>
              <a:gd name="connsiteY43" fmla="*/ 2667000 h 2771775"/>
              <a:gd name="connsiteX44" fmla="*/ 533400 w 1899278"/>
              <a:gd name="connsiteY44" fmla="*/ 2686050 h 2771775"/>
              <a:gd name="connsiteX45" fmla="*/ 571500 w 1899278"/>
              <a:gd name="connsiteY45" fmla="*/ 2705100 h 2771775"/>
              <a:gd name="connsiteX46" fmla="*/ 600075 w 1899278"/>
              <a:gd name="connsiteY46" fmla="*/ 2724150 h 2771775"/>
              <a:gd name="connsiteX47" fmla="*/ 666750 w 1899278"/>
              <a:gd name="connsiteY47" fmla="*/ 2743200 h 2771775"/>
              <a:gd name="connsiteX48" fmla="*/ 723900 w 1899278"/>
              <a:gd name="connsiteY48" fmla="*/ 2762250 h 2771775"/>
              <a:gd name="connsiteX49" fmla="*/ 752475 w 1899278"/>
              <a:gd name="connsiteY49" fmla="*/ 2771775 h 2771775"/>
              <a:gd name="connsiteX50" fmla="*/ 962025 w 1899278"/>
              <a:gd name="connsiteY50" fmla="*/ 2762250 h 2771775"/>
              <a:gd name="connsiteX51" fmla="*/ 990600 w 1899278"/>
              <a:gd name="connsiteY51" fmla="*/ 2743200 h 2771775"/>
              <a:gd name="connsiteX52" fmla="*/ 1057275 w 1899278"/>
              <a:gd name="connsiteY52" fmla="*/ 2724150 h 2771775"/>
              <a:gd name="connsiteX53" fmla="*/ 1095375 w 1899278"/>
              <a:gd name="connsiteY53" fmla="*/ 2695575 h 2771775"/>
              <a:gd name="connsiteX54" fmla="*/ 1190625 w 1899278"/>
              <a:gd name="connsiteY54" fmla="*/ 2667000 h 2771775"/>
              <a:gd name="connsiteX55" fmla="*/ 1257300 w 1899278"/>
              <a:gd name="connsiteY55" fmla="*/ 2628900 h 2771775"/>
              <a:gd name="connsiteX56" fmla="*/ 1314450 w 1899278"/>
              <a:gd name="connsiteY56" fmla="*/ 2609850 h 2771775"/>
              <a:gd name="connsiteX57" fmla="*/ 1371600 w 1899278"/>
              <a:gd name="connsiteY57" fmla="*/ 2571750 h 2771775"/>
              <a:gd name="connsiteX58" fmla="*/ 1400175 w 1899278"/>
              <a:gd name="connsiteY58" fmla="*/ 2562225 h 2771775"/>
              <a:gd name="connsiteX59" fmla="*/ 1457325 w 1899278"/>
              <a:gd name="connsiteY59" fmla="*/ 2514600 h 2771775"/>
              <a:gd name="connsiteX60" fmla="*/ 1485900 w 1899278"/>
              <a:gd name="connsiteY60" fmla="*/ 2495550 h 2771775"/>
              <a:gd name="connsiteX61" fmla="*/ 1562100 w 1899278"/>
              <a:gd name="connsiteY61" fmla="*/ 2390775 h 2771775"/>
              <a:gd name="connsiteX62" fmla="*/ 1590675 w 1899278"/>
              <a:gd name="connsiteY62" fmla="*/ 2352675 h 2771775"/>
              <a:gd name="connsiteX63" fmla="*/ 1628775 w 1899278"/>
              <a:gd name="connsiteY63" fmla="*/ 2295525 h 2771775"/>
              <a:gd name="connsiteX64" fmla="*/ 1638300 w 1899278"/>
              <a:gd name="connsiteY64" fmla="*/ 2257425 h 2771775"/>
              <a:gd name="connsiteX65" fmla="*/ 1676400 w 1899278"/>
              <a:gd name="connsiteY65" fmla="*/ 2200275 h 2771775"/>
              <a:gd name="connsiteX66" fmla="*/ 1704975 w 1899278"/>
              <a:gd name="connsiteY66" fmla="*/ 2124075 h 2771775"/>
              <a:gd name="connsiteX67" fmla="*/ 1714500 w 1899278"/>
              <a:gd name="connsiteY67" fmla="*/ 2085975 h 2771775"/>
              <a:gd name="connsiteX68" fmla="*/ 1733550 w 1899278"/>
              <a:gd name="connsiteY68" fmla="*/ 2028825 h 2771775"/>
              <a:gd name="connsiteX69" fmla="*/ 1752600 w 1899278"/>
              <a:gd name="connsiteY69" fmla="*/ 1952625 h 2771775"/>
              <a:gd name="connsiteX70" fmla="*/ 1762125 w 1899278"/>
              <a:gd name="connsiteY70" fmla="*/ 1924050 h 2771775"/>
              <a:gd name="connsiteX71" fmla="*/ 1781175 w 1899278"/>
              <a:gd name="connsiteY71" fmla="*/ 1885950 h 2771775"/>
              <a:gd name="connsiteX72" fmla="*/ 1809750 w 1899278"/>
              <a:gd name="connsiteY72" fmla="*/ 1762125 h 2771775"/>
              <a:gd name="connsiteX73" fmla="*/ 1828800 w 1899278"/>
              <a:gd name="connsiteY73" fmla="*/ 1704975 h 2771775"/>
              <a:gd name="connsiteX74" fmla="*/ 1847850 w 1899278"/>
              <a:gd name="connsiteY74" fmla="*/ 1638300 h 2771775"/>
              <a:gd name="connsiteX75" fmla="*/ 1866900 w 1899278"/>
              <a:gd name="connsiteY75" fmla="*/ 1552575 h 2771775"/>
              <a:gd name="connsiteX76" fmla="*/ 1876425 w 1899278"/>
              <a:gd name="connsiteY76" fmla="*/ 1514475 h 2771775"/>
              <a:gd name="connsiteX77" fmla="*/ 1885950 w 1899278"/>
              <a:gd name="connsiteY77" fmla="*/ 1390650 h 2771775"/>
              <a:gd name="connsiteX78" fmla="*/ 1895475 w 1899278"/>
              <a:gd name="connsiteY78" fmla="*/ 1362075 h 2771775"/>
              <a:gd name="connsiteX79" fmla="*/ 1876425 w 1899278"/>
              <a:gd name="connsiteY79" fmla="*/ 1076325 h 2771775"/>
              <a:gd name="connsiteX80" fmla="*/ 1866900 w 1899278"/>
              <a:gd name="connsiteY80" fmla="*/ 990600 h 2771775"/>
              <a:gd name="connsiteX81" fmla="*/ 1857375 w 1899278"/>
              <a:gd name="connsiteY81" fmla="*/ 962025 h 2771775"/>
              <a:gd name="connsiteX82" fmla="*/ 1847850 w 1899278"/>
              <a:gd name="connsiteY82" fmla="*/ 904875 h 2771775"/>
              <a:gd name="connsiteX83" fmla="*/ 1828800 w 1899278"/>
              <a:gd name="connsiteY83" fmla="*/ 847725 h 2771775"/>
              <a:gd name="connsiteX84" fmla="*/ 1809750 w 1899278"/>
              <a:gd name="connsiteY84" fmla="*/ 752475 h 2771775"/>
              <a:gd name="connsiteX85" fmla="*/ 1790700 w 1899278"/>
              <a:gd name="connsiteY85" fmla="*/ 695325 h 2771775"/>
              <a:gd name="connsiteX86" fmla="*/ 1762125 w 1899278"/>
              <a:gd name="connsiteY86" fmla="*/ 600075 h 2771775"/>
              <a:gd name="connsiteX87" fmla="*/ 1743075 w 1899278"/>
              <a:gd name="connsiteY87" fmla="*/ 571500 h 2771775"/>
              <a:gd name="connsiteX88" fmla="*/ 1733550 w 1899278"/>
              <a:gd name="connsiteY88" fmla="*/ 533400 h 2771775"/>
              <a:gd name="connsiteX89" fmla="*/ 1685925 w 1899278"/>
              <a:gd name="connsiteY89" fmla="*/ 476250 h 2771775"/>
              <a:gd name="connsiteX90" fmla="*/ 1666875 w 1899278"/>
              <a:gd name="connsiteY90" fmla="*/ 447675 h 2771775"/>
              <a:gd name="connsiteX91" fmla="*/ 1647825 w 1899278"/>
              <a:gd name="connsiteY91" fmla="*/ 409575 h 2771775"/>
              <a:gd name="connsiteX92" fmla="*/ 1619250 w 1899278"/>
              <a:gd name="connsiteY92" fmla="*/ 390525 h 2771775"/>
              <a:gd name="connsiteX93" fmla="*/ 1571625 w 1899278"/>
              <a:gd name="connsiteY93" fmla="*/ 342900 h 2771775"/>
              <a:gd name="connsiteX94" fmla="*/ 1552575 w 1899278"/>
              <a:gd name="connsiteY94" fmla="*/ 314325 h 2771775"/>
              <a:gd name="connsiteX95" fmla="*/ 1485900 w 1899278"/>
              <a:gd name="connsiteY95" fmla="*/ 266700 h 2771775"/>
              <a:gd name="connsiteX96" fmla="*/ 1447800 w 1899278"/>
              <a:gd name="connsiteY96" fmla="*/ 200025 h 2771775"/>
              <a:gd name="connsiteX97" fmla="*/ 1419225 w 1899278"/>
              <a:gd name="connsiteY97" fmla="*/ 180975 h 2771775"/>
              <a:gd name="connsiteX98" fmla="*/ 1400175 w 1899278"/>
              <a:gd name="connsiteY98" fmla="*/ 152400 h 2771775"/>
              <a:gd name="connsiteX99" fmla="*/ 1304925 w 1899278"/>
              <a:gd name="connsiteY99" fmla="*/ 104775 h 2771775"/>
              <a:gd name="connsiteX100" fmla="*/ 1276350 w 1899278"/>
              <a:gd name="connsiteY100" fmla="*/ 76200 h 2771775"/>
              <a:gd name="connsiteX101" fmla="*/ 1219200 w 1899278"/>
              <a:gd name="connsiteY101" fmla="*/ 57150 h 2771775"/>
              <a:gd name="connsiteX102" fmla="*/ 1066800 w 1899278"/>
              <a:gd name="connsiteY102" fmla="*/ 28575 h 2771775"/>
              <a:gd name="connsiteX103" fmla="*/ 838200 w 1899278"/>
              <a:gd name="connsiteY103" fmla="*/ 28575 h 27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899278" h="2771775">
                <a:moveTo>
                  <a:pt x="923925" y="0"/>
                </a:moveTo>
                <a:cubicBezTo>
                  <a:pt x="869950" y="3175"/>
                  <a:pt x="815683" y="3083"/>
                  <a:pt x="762000" y="9525"/>
                </a:cubicBezTo>
                <a:cubicBezTo>
                  <a:pt x="724625" y="14010"/>
                  <a:pt x="665920" y="35202"/>
                  <a:pt x="628650" y="47625"/>
                </a:cubicBezTo>
                <a:cubicBezTo>
                  <a:pt x="619125" y="50800"/>
                  <a:pt x="608429" y="51581"/>
                  <a:pt x="600075" y="57150"/>
                </a:cubicBezTo>
                <a:cubicBezTo>
                  <a:pt x="571377" y="76282"/>
                  <a:pt x="567237" y="80748"/>
                  <a:pt x="533400" y="95250"/>
                </a:cubicBezTo>
                <a:cubicBezTo>
                  <a:pt x="524172" y="99205"/>
                  <a:pt x="514350" y="101600"/>
                  <a:pt x="504825" y="104775"/>
                </a:cubicBezTo>
                <a:cubicBezTo>
                  <a:pt x="470831" y="155766"/>
                  <a:pt x="493870" y="125255"/>
                  <a:pt x="428625" y="190500"/>
                </a:cubicBezTo>
                <a:cubicBezTo>
                  <a:pt x="419100" y="200025"/>
                  <a:pt x="407522" y="207867"/>
                  <a:pt x="400050" y="219075"/>
                </a:cubicBezTo>
                <a:cubicBezTo>
                  <a:pt x="373528" y="258858"/>
                  <a:pt x="389095" y="239555"/>
                  <a:pt x="352425" y="276225"/>
                </a:cubicBezTo>
                <a:cubicBezTo>
                  <a:pt x="329777" y="344169"/>
                  <a:pt x="361891" y="262026"/>
                  <a:pt x="314325" y="333375"/>
                </a:cubicBezTo>
                <a:cubicBezTo>
                  <a:pt x="308756" y="341729"/>
                  <a:pt x="309290" y="352970"/>
                  <a:pt x="304800" y="361950"/>
                </a:cubicBezTo>
                <a:cubicBezTo>
                  <a:pt x="299680" y="372189"/>
                  <a:pt x="290870" y="380286"/>
                  <a:pt x="285750" y="390525"/>
                </a:cubicBezTo>
                <a:cubicBezTo>
                  <a:pt x="239147" y="483731"/>
                  <a:pt x="291785" y="400522"/>
                  <a:pt x="247650" y="466725"/>
                </a:cubicBezTo>
                <a:cubicBezTo>
                  <a:pt x="241300" y="488950"/>
                  <a:pt x="237184" y="511939"/>
                  <a:pt x="228600" y="533400"/>
                </a:cubicBezTo>
                <a:cubicBezTo>
                  <a:pt x="224348" y="544029"/>
                  <a:pt x="215032" y="551925"/>
                  <a:pt x="209550" y="561975"/>
                </a:cubicBezTo>
                <a:cubicBezTo>
                  <a:pt x="195952" y="586906"/>
                  <a:pt x="183350" y="612391"/>
                  <a:pt x="171450" y="638175"/>
                </a:cubicBezTo>
                <a:cubicBezTo>
                  <a:pt x="164285" y="653699"/>
                  <a:pt x="157807" y="669580"/>
                  <a:pt x="152400" y="685800"/>
                </a:cubicBezTo>
                <a:cubicBezTo>
                  <a:pt x="146296" y="704111"/>
                  <a:pt x="142523" y="734129"/>
                  <a:pt x="133350" y="752475"/>
                </a:cubicBezTo>
                <a:cubicBezTo>
                  <a:pt x="128230" y="762714"/>
                  <a:pt x="119420" y="770811"/>
                  <a:pt x="114300" y="781050"/>
                </a:cubicBezTo>
                <a:cubicBezTo>
                  <a:pt x="83991" y="841669"/>
                  <a:pt x="103571" y="813839"/>
                  <a:pt x="85725" y="876300"/>
                </a:cubicBezTo>
                <a:cubicBezTo>
                  <a:pt x="77450" y="905262"/>
                  <a:pt x="57150" y="962025"/>
                  <a:pt x="57150" y="962025"/>
                </a:cubicBezTo>
                <a:cubicBezTo>
                  <a:pt x="31419" y="1167874"/>
                  <a:pt x="70642" y="888411"/>
                  <a:pt x="19050" y="1133475"/>
                </a:cubicBezTo>
                <a:cubicBezTo>
                  <a:pt x="8287" y="1184600"/>
                  <a:pt x="1001" y="1372630"/>
                  <a:pt x="0" y="1390650"/>
                </a:cubicBezTo>
                <a:cubicBezTo>
                  <a:pt x="3175" y="1511300"/>
                  <a:pt x="3917" y="1632039"/>
                  <a:pt x="9525" y="1752600"/>
                </a:cubicBezTo>
                <a:cubicBezTo>
                  <a:pt x="10277" y="1768772"/>
                  <a:pt x="16388" y="1784256"/>
                  <a:pt x="19050" y="1800225"/>
                </a:cubicBezTo>
                <a:cubicBezTo>
                  <a:pt x="22741" y="1822370"/>
                  <a:pt x="23527" y="1845024"/>
                  <a:pt x="28575" y="1866900"/>
                </a:cubicBezTo>
                <a:cubicBezTo>
                  <a:pt x="33090" y="1886466"/>
                  <a:pt x="43687" y="1904359"/>
                  <a:pt x="47625" y="1924050"/>
                </a:cubicBezTo>
                <a:cubicBezTo>
                  <a:pt x="76353" y="2067689"/>
                  <a:pt x="39772" y="1888711"/>
                  <a:pt x="66675" y="2009775"/>
                </a:cubicBezTo>
                <a:cubicBezTo>
                  <a:pt x="76496" y="2053969"/>
                  <a:pt x="74110" y="2054848"/>
                  <a:pt x="85725" y="2095500"/>
                </a:cubicBezTo>
                <a:cubicBezTo>
                  <a:pt x="88483" y="2105154"/>
                  <a:pt x="92365" y="2114458"/>
                  <a:pt x="95250" y="2124075"/>
                </a:cubicBezTo>
                <a:cubicBezTo>
                  <a:pt x="101892" y="2146215"/>
                  <a:pt x="106401" y="2169027"/>
                  <a:pt x="114300" y="2190750"/>
                </a:cubicBezTo>
                <a:cubicBezTo>
                  <a:pt x="119152" y="2204094"/>
                  <a:pt x="128364" y="2215555"/>
                  <a:pt x="133350" y="2228850"/>
                </a:cubicBezTo>
                <a:cubicBezTo>
                  <a:pt x="159710" y="2299144"/>
                  <a:pt x="123319" y="2237617"/>
                  <a:pt x="161925" y="2295525"/>
                </a:cubicBezTo>
                <a:cubicBezTo>
                  <a:pt x="165100" y="2308225"/>
                  <a:pt x="166293" y="2321593"/>
                  <a:pt x="171450" y="2333625"/>
                </a:cubicBezTo>
                <a:cubicBezTo>
                  <a:pt x="175959" y="2344147"/>
                  <a:pt x="184820" y="2352261"/>
                  <a:pt x="190500" y="2362200"/>
                </a:cubicBezTo>
                <a:cubicBezTo>
                  <a:pt x="197545" y="2374528"/>
                  <a:pt x="203957" y="2387249"/>
                  <a:pt x="209550" y="2400300"/>
                </a:cubicBezTo>
                <a:cubicBezTo>
                  <a:pt x="213505" y="2409528"/>
                  <a:pt x="212803" y="2421035"/>
                  <a:pt x="219075" y="2428875"/>
                </a:cubicBezTo>
                <a:cubicBezTo>
                  <a:pt x="226226" y="2437814"/>
                  <a:pt x="238125" y="2441575"/>
                  <a:pt x="247650" y="2447925"/>
                </a:cubicBezTo>
                <a:cubicBezTo>
                  <a:pt x="268573" y="2479310"/>
                  <a:pt x="301331" y="2532494"/>
                  <a:pt x="333375" y="2543175"/>
                </a:cubicBezTo>
                <a:lnTo>
                  <a:pt x="361950" y="2552700"/>
                </a:lnTo>
                <a:cubicBezTo>
                  <a:pt x="371475" y="2562225"/>
                  <a:pt x="380177" y="2572651"/>
                  <a:pt x="390525" y="2581275"/>
                </a:cubicBezTo>
                <a:cubicBezTo>
                  <a:pt x="399319" y="2588604"/>
                  <a:pt x="411005" y="2592230"/>
                  <a:pt x="419100" y="2600325"/>
                </a:cubicBezTo>
                <a:cubicBezTo>
                  <a:pt x="427195" y="2608420"/>
                  <a:pt x="430055" y="2620805"/>
                  <a:pt x="438150" y="2628900"/>
                </a:cubicBezTo>
                <a:cubicBezTo>
                  <a:pt x="453621" y="2644371"/>
                  <a:pt x="487394" y="2657039"/>
                  <a:pt x="504825" y="2667000"/>
                </a:cubicBezTo>
                <a:cubicBezTo>
                  <a:pt x="514764" y="2672680"/>
                  <a:pt x="523461" y="2680370"/>
                  <a:pt x="533400" y="2686050"/>
                </a:cubicBezTo>
                <a:cubicBezTo>
                  <a:pt x="545728" y="2693095"/>
                  <a:pt x="559172" y="2698055"/>
                  <a:pt x="571500" y="2705100"/>
                </a:cubicBezTo>
                <a:cubicBezTo>
                  <a:pt x="581439" y="2710780"/>
                  <a:pt x="589446" y="2719898"/>
                  <a:pt x="600075" y="2724150"/>
                </a:cubicBezTo>
                <a:cubicBezTo>
                  <a:pt x="621536" y="2732734"/>
                  <a:pt x="644658" y="2736402"/>
                  <a:pt x="666750" y="2743200"/>
                </a:cubicBezTo>
                <a:cubicBezTo>
                  <a:pt x="685942" y="2749105"/>
                  <a:pt x="704850" y="2755900"/>
                  <a:pt x="723900" y="2762250"/>
                </a:cubicBezTo>
                <a:lnTo>
                  <a:pt x="752475" y="2771775"/>
                </a:lnTo>
                <a:cubicBezTo>
                  <a:pt x="822325" y="2768600"/>
                  <a:pt x="892601" y="2770581"/>
                  <a:pt x="962025" y="2762250"/>
                </a:cubicBezTo>
                <a:cubicBezTo>
                  <a:pt x="973391" y="2760886"/>
                  <a:pt x="980361" y="2748320"/>
                  <a:pt x="990600" y="2743200"/>
                </a:cubicBezTo>
                <a:cubicBezTo>
                  <a:pt x="1004265" y="2736368"/>
                  <a:pt x="1045068" y="2727202"/>
                  <a:pt x="1057275" y="2724150"/>
                </a:cubicBezTo>
                <a:cubicBezTo>
                  <a:pt x="1069975" y="2714625"/>
                  <a:pt x="1081176" y="2702675"/>
                  <a:pt x="1095375" y="2695575"/>
                </a:cubicBezTo>
                <a:cubicBezTo>
                  <a:pt x="1160510" y="2663007"/>
                  <a:pt x="1135935" y="2687509"/>
                  <a:pt x="1190625" y="2667000"/>
                </a:cubicBezTo>
                <a:cubicBezTo>
                  <a:pt x="1312263" y="2621386"/>
                  <a:pt x="1157815" y="2673116"/>
                  <a:pt x="1257300" y="2628900"/>
                </a:cubicBezTo>
                <a:cubicBezTo>
                  <a:pt x="1275650" y="2620745"/>
                  <a:pt x="1297742" y="2620989"/>
                  <a:pt x="1314450" y="2609850"/>
                </a:cubicBezTo>
                <a:cubicBezTo>
                  <a:pt x="1333500" y="2597150"/>
                  <a:pt x="1349880" y="2578990"/>
                  <a:pt x="1371600" y="2571750"/>
                </a:cubicBezTo>
                <a:cubicBezTo>
                  <a:pt x="1381125" y="2568575"/>
                  <a:pt x="1391195" y="2566715"/>
                  <a:pt x="1400175" y="2562225"/>
                </a:cubicBezTo>
                <a:cubicBezTo>
                  <a:pt x="1435648" y="2544488"/>
                  <a:pt x="1425727" y="2540932"/>
                  <a:pt x="1457325" y="2514600"/>
                </a:cubicBezTo>
                <a:cubicBezTo>
                  <a:pt x="1466119" y="2507271"/>
                  <a:pt x="1476375" y="2501900"/>
                  <a:pt x="1485900" y="2495550"/>
                </a:cubicBezTo>
                <a:cubicBezTo>
                  <a:pt x="1522562" y="2440557"/>
                  <a:pt x="1498081" y="2476133"/>
                  <a:pt x="1562100" y="2390775"/>
                </a:cubicBezTo>
                <a:cubicBezTo>
                  <a:pt x="1571625" y="2378075"/>
                  <a:pt x="1581869" y="2365884"/>
                  <a:pt x="1590675" y="2352675"/>
                </a:cubicBezTo>
                <a:lnTo>
                  <a:pt x="1628775" y="2295525"/>
                </a:lnTo>
                <a:cubicBezTo>
                  <a:pt x="1631950" y="2282825"/>
                  <a:pt x="1632446" y="2269134"/>
                  <a:pt x="1638300" y="2257425"/>
                </a:cubicBezTo>
                <a:cubicBezTo>
                  <a:pt x="1648539" y="2236947"/>
                  <a:pt x="1676400" y="2200275"/>
                  <a:pt x="1676400" y="2200275"/>
                </a:cubicBezTo>
                <a:cubicBezTo>
                  <a:pt x="1700849" y="2102478"/>
                  <a:pt x="1667618" y="2223693"/>
                  <a:pt x="1704975" y="2124075"/>
                </a:cubicBezTo>
                <a:cubicBezTo>
                  <a:pt x="1709572" y="2111818"/>
                  <a:pt x="1710738" y="2098514"/>
                  <a:pt x="1714500" y="2085975"/>
                </a:cubicBezTo>
                <a:cubicBezTo>
                  <a:pt x="1720270" y="2066741"/>
                  <a:pt x="1728680" y="2048306"/>
                  <a:pt x="1733550" y="2028825"/>
                </a:cubicBezTo>
                <a:cubicBezTo>
                  <a:pt x="1739900" y="2003425"/>
                  <a:pt x="1744321" y="1977463"/>
                  <a:pt x="1752600" y="1952625"/>
                </a:cubicBezTo>
                <a:cubicBezTo>
                  <a:pt x="1755775" y="1943100"/>
                  <a:pt x="1758170" y="1933278"/>
                  <a:pt x="1762125" y="1924050"/>
                </a:cubicBezTo>
                <a:cubicBezTo>
                  <a:pt x="1767718" y="1910999"/>
                  <a:pt x="1776685" y="1899420"/>
                  <a:pt x="1781175" y="1885950"/>
                </a:cubicBezTo>
                <a:cubicBezTo>
                  <a:pt x="1817102" y="1778168"/>
                  <a:pt x="1787082" y="1845240"/>
                  <a:pt x="1809750" y="1762125"/>
                </a:cubicBezTo>
                <a:cubicBezTo>
                  <a:pt x="1815034" y="1742752"/>
                  <a:pt x="1823930" y="1724456"/>
                  <a:pt x="1828800" y="1704975"/>
                </a:cubicBezTo>
                <a:cubicBezTo>
                  <a:pt x="1858577" y="1585868"/>
                  <a:pt x="1820521" y="1733953"/>
                  <a:pt x="1847850" y="1638300"/>
                </a:cubicBezTo>
                <a:cubicBezTo>
                  <a:pt x="1859465" y="1597648"/>
                  <a:pt x="1857079" y="1596769"/>
                  <a:pt x="1866900" y="1552575"/>
                </a:cubicBezTo>
                <a:cubicBezTo>
                  <a:pt x="1869740" y="1539796"/>
                  <a:pt x="1873250" y="1527175"/>
                  <a:pt x="1876425" y="1514475"/>
                </a:cubicBezTo>
                <a:cubicBezTo>
                  <a:pt x="1879600" y="1473200"/>
                  <a:pt x="1880815" y="1431727"/>
                  <a:pt x="1885950" y="1390650"/>
                </a:cubicBezTo>
                <a:cubicBezTo>
                  <a:pt x="1887195" y="1380687"/>
                  <a:pt x="1895475" y="1372115"/>
                  <a:pt x="1895475" y="1362075"/>
                </a:cubicBezTo>
                <a:cubicBezTo>
                  <a:pt x="1895475" y="1124556"/>
                  <a:pt x="1911919" y="1182807"/>
                  <a:pt x="1876425" y="1076325"/>
                </a:cubicBezTo>
                <a:cubicBezTo>
                  <a:pt x="1873250" y="1047750"/>
                  <a:pt x="1871627" y="1018960"/>
                  <a:pt x="1866900" y="990600"/>
                </a:cubicBezTo>
                <a:cubicBezTo>
                  <a:pt x="1865249" y="980696"/>
                  <a:pt x="1859553" y="971826"/>
                  <a:pt x="1857375" y="962025"/>
                </a:cubicBezTo>
                <a:cubicBezTo>
                  <a:pt x="1853185" y="943172"/>
                  <a:pt x="1852534" y="923611"/>
                  <a:pt x="1847850" y="904875"/>
                </a:cubicBezTo>
                <a:cubicBezTo>
                  <a:pt x="1842980" y="885394"/>
                  <a:pt x="1832101" y="867532"/>
                  <a:pt x="1828800" y="847725"/>
                </a:cubicBezTo>
                <a:cubicBezTo>
                  <a:pt x="1822363" y="809106"/>
                  <a:pt x="1820407" y="787998"/>
                  <a:pt x="1809750" y="752475"/>
                </a:cubicBezTo>
                <a:cubicBezTo>
                  <a:pt x="1803980" y="733241"/>
                  <a:pt x="1795570" y="714806"/>
                  <a:pt x="1790700" y="695325"/>
                </a:cubicBezTo>
                <a:cubicBezTo>
                  <a:pt x="1785375" y="674027"/>
                  <a:pt x="1771401" y="613989"/>
                  <a:pt x="1762125" y="600075"/>
                </a:cubicBezTo>
                <a:lnTo>
                  <a:pt x="1743075" y="571500"/>
                </a:lnTo>
                <a:cubicBezTo>
                  <a:pt x="1739900" y="558800"/>
                  <a:pt x="1738707" y="545432"/>
                  <a:pt x="1733550" y="533400"/>
                </a:cubicBezTo>
                <a:cubicBezTo>
                  <a:pt x="1721030" y="504187"/>
                  <a:pt x="1706118" y="500482"/>
                  <a:pt x="1685925" y="476250"/>
                </a:cubicBezTo>
                <a:cubicBezTo>
                  <a:pt x="1678596" y="467456"/>
                  <a:pt x="1672555" y="457614"/>
                  <a:pt x="1666875" y="447675"/>
                </a:cubicBezTo>
                <a:cubicBezTo>
                  <a:pt x="1659830" y="435347"/>
                  <a:pt x="1656915" y="420483"/>
                  <a:pt x="1647825" y="409575"/>
                </a:cubicBezTo>
                <a:cubicBezTo>
                  <a:pt x="1640496" y="400781"/>
                  <a:pt x="1628775" y="396875"/>
                  <a:pt x="1619250" y="390525"/>
                </a:cubicBezTo>
                <a:cubicBezTo>
                  <a:pt x="1568450" y="314325"/>
                  <a:pt x="1635125" y="406400"/>
                  <a:pt x="1571625" y="342900"/>
                </a:cubicBezTo>
                <a:cubicBezTo>
                  <a:pt x="1563530" y="334805"/>
                  <a:pt x="1559904" y="323119"/>
                  <a:pt x="1552575" y="314325"/>
                </a:cubicBezTo>
                <a:cubicBezTo>
                  <a:pt x="1524993" y="281226"/>
                  <a:pt x="1524419" y="285959"/>
                  <a:pt x="1485900" y="266700"/>
                </a:cubicBezTo>
                <a:cubicBezTo>
                  <a:pt x="1475002" y="234006"/>
                  <a:pt x="1476633" y="228858"/>
                  <a:pt x="1447800" y="200025"/>
                </a:cubicBezTo>
                <a:cubicBezTo>
                  <a:pt x="1439705" y="191930"/>
                  <a:pt x="1428750" y="187325"/>
                  <a:pt x="1419225" y="180975"/>
                </a:cubicBezTo>
                <a:cubicBezTo>
                  <a:pt x="1412875" y="171450"/>
                  <a:pt x="1408790" y="159938"/>
                  <a:pt x="1400175" y="152400"/>
                </a:cubicBezTo>
                <a:cubicBezTo>
                  <a:pt x="1354813" y="112709"/>
                  <a:pt x="1352268" y="116611"/>
                  <a:pt x="1304925" y="104775"/>
                </a:cubicBezTo>
                <a:cubicBezTo>
                  <a:pt x="1295400" y="95250"/>
                  <a:pt x="1288125" y="82742"/>
                  <a:pt x="1276350" y="76200"/>
                </a:cubicBezTo>
                <a:cubicBezTo>
                  <a:pt x="1258797" y="66448"/>
                  <a:pt x="1238681" y="62020"/>
                  <a:pt x="1219200" y="57150"/>
                </a:cubicBezTo>
                <a:cubicBezTo>
                  <a:pt x="1162957" y="43089"/>
                  <a:pt x="1125188" y="30400"/>
                  <a:pt x="1066800" y="28575"/>
                </a:cubicBezTo>
                <a:cubicBezTo>
                  <a:pt x="990637" y="26195"/>
                  <a:pt x="914400" y="28575"/>
                  <a:pt x="838200" y="28575"/>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895475" y="4486275"/>
            <a:ext cx="488623" cy="533400"/>
          </a:xfrm>
          <a:custGeom>
            <a:avLst/>
            <a:gdLst>
              <a:gd name="connsiteX0" fmla="*/ 485775 w 488623"/>
              <a:gd name="connsiteY0" fmla="*/ 142875 h 533400"/>
              <a:gd name="connsiteX1" fmla="*/ 457200 w 488623"/>
              <a:gd name="connsiteY1" fmla="*/ 95250 h 533400"/>
              <a:gd name="connsiteX2" fmla="*/ 400050 w 488623"/>
              <a:gd name="connsiteY2" fmla="*/ 57150 h 533400"/>
              <a:gd name="connsiteX3" fmla="*/ 371475 w 488623"/>
              <a:gd name="connsiteY3" fmla="*/ 38100 h 533400"/>
              <a:gd name="connsiteX4" fmla="*/ 342900 w 488623"/>
              <a:gd name="connsiteY4" fmla="*/ 19050 h 533400"/>
              <a:gd name="connsiteX5" fmla="*/ 266700 w 488623"/>
              <a:gd name="connsiteY5" fmla="*/ 0 h 533400"/>
              <a:gd name="connsiteX6" fmla="*/ 171450 w 488623"/>
              <a:gd name="connsiteY6" fmla="*/ 9525 h 533400"/>
              <a:gd name="connsiteX7" fmla="*/ 104775 w 488623"/>
              <a:gd name="connsiteY7" fmla="*/ 47625 h 533400"/>
              <a:gd name="connsiteX8" fmla="*/ 76200 w 488623"/>
              <a:gd name="connsiteY8" fmla="*/ 57150 h 533400"/>
              <a:gd name="connsiteX9" fmla="*/ 47625 w 488623"/>
              <a:gd name="connsiteY9" fmla="*/ 85725 h 533400"/>
              <a:gd name="connsiteX10" fmla="*/ 19050 w 488623"/>
              <a:gd name="connsiteY10" fmla="*/ 104775 h 533400"/>
              <a:gd name="connsiteX11" fmla="*/ 0 w 488623"/>
              <a:gd name="connsiteY11" fmla="*/ 171450 h 533400"/>
              <a:gd name="connsiteX12" fmla="*/ 9525 w 488623"/>
              <a:gd name="connsiteY12" fmla="*/ 342900 h 533400"/>
              <a:gd name="connsiteX13" fmla="*/ 19050 w 488623"/>
              <a:gd name="connsiteY13" fmla="*/ 390525 h 533400"/>
              <a:gd name="connsiteX14" fmla="*/ 47625 w 488623"/>
              <a:gd name="connsiteY14" fmla="*/ 447675 h 533400"/>
              <a:gd name="connsiteX15" fmla="*/ 104775 w 488623"/>
              <a:gd name="connsiteY15" fmla="*/ 495300 h 533400"/>
              <a:gd name="connsiteX16" fmla="*/ 133350 w 488623"/>
              <a:gd name="connsiteY16" fmla="*/ 523875 h 533400"/>
              <a:gd name="connsiteX17" fmla="*/ 200025 w 488623"/>
              <a:gd name="connsiteY17" fmla="*/ 533400 h 533400"/>
              <a:gd name="connsiteX18" fmla="*/ 333375 w 488623"/>
              <a:gd name="connsiteY18" fmla="*/ 523875 h 533400"/>
              <a:gd name="connsiteX19" fmla="*/ 390525 w 488623"/>
              <a:gd name="connsiteY19" fmla="*/ 485775 h 533400"/>
              <a:gd name="connsiteX20" fmla="*/ 419100 w 488623"/>
              <a:gd name="connsiteY20" fmla="*/ 466725 h 533400"/>
              <a:gd name="connsiteX21" fmla="*/ 466725 w 488623"/>
              <a:gd name="connsiteY21" fmla="*/ 381000 h 533400"/>
              <a:gd name="connsiteX22" fmla="*/ 476250 w 488623"/>
              <a:gd name="connsiteY22" fmla="*/ 342900 h 533400"/>
              <a:gd name="connsiteX23" fmla="*/ 485775 w 488623"/>
              <a:gd name="connsiteY23" fmla="*/ 314325 h 533400"/>
              <a:gd name="connsiteX24" fmla="*/ 485775 w 488623"/>
              <a:gd name="connsiteY24" fmla="*/ 14287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8623" h="533400">
                <a:moveTo>
                  <a:pt x="485775" y="142875"/>
                </a:moveTo>
                <a:cubicBezTo>
                  <a:pt x="481012" y="106362"/>
                  <a:pt x="470291" y="108341"/>
                  <a:pt x="457200" y="95250"/>
                </a:cubicBezTo>
                <a:cubicBezTo>
                  <a:pt x="441011" y="79061"/>
                  <a:pt x="419100" y="69850"/>
                  <a:pt x="400050" y="57150"/>
                </a:cubicBezTo>
                <a:lnTo>
                  <a:pt x="371475" y="38100"/>
                </a:lnTo>
                <a:cubicBezTo>
                  <a:pt x="361950" y="31750"/>
                  <a:pt x="353760" y="22670"/>
                  <a:pt x="342900" y="19050"/>
                </a:cubicBezTo>
                <a:cubicBezTo>
                  <a:pt x="298966" y="4405"/>
                  <a:pt x="324170" y="11494"/>
                  <a:pt x="266700" y="0"/>
                </a:cubicBezTo>
                <a:cubicBezTo>
                  <a:pt x="234950" y="3175"/>
                  <a:pt x="202650" y="2839"/>
                  <a:pt x="171450" y="9525"/>
                </a:cubicBezTo>
                <a:cubicBezTo>
                  <a:pt x="142227" y="15787"/>
                  <a:pt x="129753" y="35136"/>
                  <a:pt x="104775" y="47625"/>
                </a:cubicBezTo>
                <a:cubicBezTo>
                  <a:pt x="95795" y="52115"/>
                  <a:pt x="85725" y="53975"/>
                  <a:pt x="76200" y="57150"/>
                </a:cubicBezTo>
                <a:cubicBezTo>
                  <a:pt x="66675" y="66675"/>
                  <a:pt x="57973" y="77101"/>
                  <a:pt x="47625" y="85725"/>
                </a:cubicBezTo>
                <a:cubicBezTo>
                  <a:pt x="38831" y="93054"/>
                  <a:pt x="26201" y="95836"/>
                  <a:pt x="19050" y="104775"/>
                </a:cubicBezTo>
                <a:cubicBezTo>
                  <a:pt x="14081" y="110986"/>
                  <a:pt x="622" y="168961"/>
                  <a:pt x="0" y="171450"/>
                </a:cubicBezTo>
                <a:cubicBezTo>
                  <a:pt x="3175" y="228600"/>
                  <a:pt x="4566" y="285877"/>
                  <a:pt x="9525" y="342900"/>
                </a:cubicBezTo>
                <a:cubicBezTo>
                  <a:pt x="10927" y="359029"/>
                  <a:pt x="15123" y="374819"/>
                  <a:pt x="19050" y="390525"/>
                </a:cubicBezTo>
                <a:cubicBezTo>
                  <a:pt x="25187" y="415073"/>
                  <a:pt x="30996" y="427720"/>
                  <a:pt x="47625" y="447675"/>
                </a:cubicBezTo>
                <a:cubicBezTo>
                  <a:pt x="85571" y="493211"/>
                  <a:pt x="63907" y="461243"/>
                  <a:pt x="104775" y="495300"/>
                </a:cubicBezTo>
                <a:cubicBezTo>
                  <a:pt x="115123" y="503924"/>
                  <a:pt x="120843" y="518872"/>
                  <a:pt x="133350" y="523875"/>
                </a:cubicBezTo>
                <a:cubicBezTo>
                  <a:pt x="154195" y="532213"/>
                  <a:pt x="177800" y="530225"/>
                  <a:pt x="200025" y="533400"/>
                </a:cubicBezTo>
                <a:cubicBezTo>
                  <a:pt x="244475" y="530225"/>
                  <a:pt x="290142" y="534683"/>
                  <a:pt x="333375" y="523875"/>
                </a:cubicBezTo>
                <a:cubicBezTo>
                  <a:pt x="355587" y="518322"/>
                  <a:pt x="371475" y="498475"/>
                  <a:pt x="390525" y="485775"/>
                </a:cubicBezTo>
                <a:lnTo>
                  <a:pt x="419100" y="466725"/>
                </a:lnTo>
                <a:cubicBezTo>
                  <a:pt x="453212" y="415557"/>
                  <a:pt x="454151" y="425008"/>
                  <a:pt x="466725" y="381000"/>
                </a:cubicBezTo>
                <a:cubicBezTo>
                  <a:pt x="470321" y="368413"/>
                  <a:pt x="472654" y="355487"/>
                  <a:pt x="476250" y="342900"/>
                </a:cubicBezTo>
                <a:cubicBezTo>
                  <a:pt x="479008" y="333246"/>
                  <a:pt x="485274" y="324353"/>
                  <a:pt x="485775" y="314325"/>
                </a:cubicBezTo>
                <a:cubicBezTo>
                  <a:pt x="488470" y="260417"/>
                  <a:pt x="490538" y="179388"/>
                  <a:pt x="485775" y="142875"/>
                </a:cubicBezTo>
                <a:close/>
              </a:path>
            </a:pathLst>
          </a:cu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81025" y="5524500"/>
            <a:ext cx="1152999" cy="1228725"/>
          </a:xfrm>
          <a:custGeom>
            <a:avLst/>
            <a:gdLst>
              <a:gd name="connsiteX0" fmla="*/ 1152525 w 1152999"/>
              <a:gd name="connsiteY0" fmla="*/ 504825 h 1228725"/>
              <a:gd name="connsiteX1" fmla="*/ 1133475 w 1152999"/>
              <a:gd name="connsiteY1" fmla="*/ 419100 h 1228725"/>
              <a:gd name="connsiteX2" fmla="*/ 1095375 w 1152999"/>
              <a:gd name="connsiteY2" fmla="*/ 371475 h 1228725"/>
              <a:gd name="connsiteX3" fmla="*/ 1066800 w 1152999"/>
              <a:gd name="connsiteY3" fmla="*/ 295275 h 1228725"/>
              <a:gd name="connsiteX4" fmla="*/ 1028700 w 1152999"/>
              <a:gd name="connsiteY4" fmla="*/ 228600 h 1228725"/>
              <a:gd name="connsiteX5" fmla="*/ 1000125 w 1152999"/>
              <a:gd name="connsiteY5" fmla="*/ 200025 h 1228725"/>
              <a:gd name="connsiteX6" fmla="*/ 962025 w 1152999"/>
              <a:gd name="connsiteY6" fmla="*/ 142875 h 1228725"/>
              <a:gd name="connsiteX7" fmla="*/ 942975 w 1152999"/>
              <a:gd name="connsiteY7" fmla="*/ 114300 h 1228725"/>
              <a:gd name="connsiteX8" fmla="*/ 866775 w 1152999"/>
              <a:gd name="connsiteY8" fmla="*/ 66675 h 1228725"/>
              <a:gd name="connsiteX9" fmla="*/ 781050 w 1152999"/>
              <a:gd name="connsiteY9" fmla="*/ 28575 h 1228725"/>
              <a:gd name="connsiteX10" fmla="*/ 752475 w 1152999"/>
              <a:gd name="connsiteY10" fmla="*/ 19050 h 1228725"/>
              <a:gd name="connsiteX11" fmla="*/ 723900 w 1152999"/>
              <a:gd name="connsiteY11" fmla="*/ 9525 h 1228725"/>
              <a:gd name="connsiteX12" fmla="*/ 552450 w 1152999"/>
              <a:gd name="connsiteY12" fmla="*/ 0 h 1228725"/>
              <a:gd name="connsiteX13" fmla="*/ 438150 w 1152999"/>
              <a:gd name="connsiteY13" fmla="*/ 9525 h 1228725"/>
              <a:gd name="connsiteX14" fmla="*/ 409575 w 1152999"/>
              <a:gd name="connsiteY14" fmla="*/ 28575 h 1228725"/>
              <a:gd name="connsiteX15" fmla="*/ 352425 w 1152999"/>
              <a:gd name="connsiteY15" fmla="*/ 47625 h 1228725"/>
              <a:gd name="connsiteX16" fmla="*/ 323850 w 1152999"/>
              <a:gd name="connsiteY16" fmla="*/ 57150 h 1228725"/>
              <a:gd name="connsiteX17" fmla="*/ 266700 w 1152999"/>
              <a:gd name="connsiteY17" fmla="*/ 95250 h 1228725"/>
              <a:gd name="connsiteX18" fmla="*/ 190500 w 1152999"/>
              <a:gd name="connsiteY18" fmla="*/ 142875 h 1228725"/>
              <a:gd name="connsiteX19" fmla="*/ 114300 w 1152999"/>
              <a:gd name="connsiteY19" fmla="*/ 228600 h 1228725"/>
              <a:gd name="connsiteX20" fmla="*/ 104775 w 1152999"/>
              <a:gd name="connsiteY20" fmla="*/ 257175 h 1228725"/>
              <a:gd name="connsiteX21" fmla="*/ 66675 w 1152999"/>
              <a:gd name="connsiteY21" fmla="*/ 314325 h 1228725"/>
              <a:gd name="connsiteX22" fmla="*/ 47625 w 1152999"/>
              <a:gd name="connsiteY22" fmla="*/ 361950 h 1228725"/>
              <a:gd name="connsiteX23" fmla="*/ 38100 w 1152999"/>
              <a:gd name="connsiteY23" fmla="*/ 390525 h 1228725"/>
              <a:gd name="connsiteX24" fmla="*/ 19050 w 1152999"/>
              <a:gd name="connsiteY24" fmla="*/ 419100 h 1228725"/>
              <a:gd name="connsiteX25" fmla="*/ 9525 w 1152999"/>
              <a:gd name="connsiteY25" fmla="*/ 466725 h 1228725"/>
              <a:gd name="connsiteX26" fmla="*/ 0 w 1152999"/>
              <a:gd name="connsiteY26" fmla="*/ 504825 h 1228725"/>
              <a:gd name="connsiteX27" fmla="*/ 19050 w 1152999"/>
              <a:gd name="connsiteY27" fmla="*/ 771525 h 1228725"/>
              <a:gd name="connsiteX28" fmla="*/ 57150 w 1152999"/>
              <a:gd name="connsiteY28" fmla="*/ 876300 h 1228725"/>
              <a:gd name="connsiteX29" fmla="*/ 95250 w 1152999"/>
              <a:gd name="connsiteY29" fmla="*/ 952500 h 1228725"/>
              <a:gd name="connsiteX30" fmla="*/ 152400 w 1152999"/>
              <a:gd name="connsiteY30" fmla="*/ 1066800 h 1228725"/>
              <a:gd name="connsiteX31" fmla="*/ 171450 w 1152999"/>
              <a:gd name="connsiteY31" fmla="*/ 1095375 h 1228725"/>
              <a:gd name="connsiteX32" fmla="*/ 228600 w 1152999"/>
              <a:gd name="connsiteY32" fmla="*/ 1133475 h 1228725"/>
              <a:gd name="connsiteX33" fmla="*/ 257175 w 1152999"/>
              <a:gd name="connsiteY33" fmla="*/ 1162050 h 1228725"/>
              <a:gd name="connsiteX34" fmla="*/ 361950 w 1152999"/>
              <a:gd name="connsiteY34" fmla="*/ 1219200 h 1228725"/>
              <a:gd name="connsiteX35" fmla="*/ 428625 w 1152999"/>
              <a:gd name="connsiteY35" fmla="*/ 1228725 h 1228725"/>
              <a:gd name="connsiteX36" fmla="*/ 600075 w 1152999"/>
              <a:gd name="connsiteY36" fmla="*/ 1219200 h 1228725"/>
              <a:gd name="connsiteX37" fmla="*/ 733425 w 1152999"/>
              <a:gd name="connsiteY37" fmla="*/ 1200150 h 1228725"/>
              <a:gd name="connsiteX38" fmla="*/ 819150 w 1152999"/>
              <a:gd name="connsiteY38" fmla="*/ 1190625 h 1228725"/>
              <a:gd name="connsiteX39" fmla="*/ 885825 w 1152999"/>
              <a:gd name="connsiteY39" fmla="*/ 1171575 h 1228725"/>
              <a:gd name="connsiteX40" fmla="*/ 942975 w 1152999"/>
              <a:gd name="connsiteY40" fmla="*/ 1133475 h 1228725"/>
              <a:gd name="connsiteX41" fmla="*/ 1000125 w 1152999"/>
              <a:gd name="connsiteY41" fmla="*/ 1047750 h 1228725"/>
              <a:gd name="connsiteX42" fmla="*/ 1019175 w 1152999"/>
              <a:gd name="connsiteY42" fmla="*/ 1019175 h 1228725"/>
              <a:gd name="connsiteX43" fmla="*/ 1038225 w 1152999"/>
              <a:gd name="connsiteY43" fmla="*/ 971550 h 1228725"/>
              <a:gd name="connsiteX44" fmla="*/ 1057275 w 1152999"/>
              <a:gd name="connsiteY44" fmla="*/ 914400 h 1228725"/>
              <a:gd name="connsiteX45" fmla="*/ 1095375 w 1152999"/>
              <a:gd name="connsiteY45" fmla="*/ 828675 h 1228725"/>
              <a:gd name="connsiteX46" fmla="*/ 1114425 w 1152999"/>
              <a:gd name="connsiteY46" fmla="*/ 742950 h 1228725"/>
              <a:gd name="connsiteX47" fmla="*/ 1133475 w 1152999"/>
              <a:gd name="connsiteY47" fmla="*/ 685800 h 1228725"/>
              <a:gd name="connsiteX48" fmla="*/ 1143000 w 1152999"/>
              <a:gd name="connsiteY48" fmla="*/ 657225 h 1228725"/>
              <a:gd name="connsiteX49" fmla="*/ 1152525 w 1152999"/>
              <a:gd name="connsiteY49" fmla="*/ 40957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52999" h="1228725">
                <a:moveTo>
                  <a:pt x="1152525" y="504825"/>
                </a:moveTo>
                <a:cubicBezTo>
                  <a:pt x="1150917" y="495176"/>
                  <a:pt x="1144133" y="436153"/>
                  <a:pt x="1133475" y="419100"/>
                </a:cubicBezTo>
                <a:cubicBezTo>
                  <a:pt x="1122700" y="401860"/>
                  <a:pt x="1108075" y="387350"/>
                  <a:pt x="1095375" y="371475"/>
                </a:cubicBezTo>
                <a:cubicBezTo>
                  <a:pt x="1084902" y="340056"/>
                  <a:pt x="1081986" y="329443"/>
                  <a:pt x="1066800" y="295275"/>
                </a:cubicBezTo>
                <a:cubicBezTo>
                  <a:pt x="1057927" y="275312"/>
                  <a:pt x="1043293" y="246112"/>
                  <a:pt x="1028700" y="228600"/>
                </a:cubicBezTo>
                <a:cubicBezTo>
                  <a:pt x="1020076" y="218252"/>
                  <a:pt x="1009650" y="209550"/>
                  <a:pt x="1000125" y="200025"/>
                </a:cubicBezTo>
                <a:cubicBezTo>
                  <a:pt x="983386" y="149807"/>
                  <a:pt x="1001663" y="190441"/>
                  <a:pt x="962025" y="142875"/>
                </a:cubicBezTo>
                <a:cubicBezTo>
                  <a:pt x="954696" y="134081"/>
                  <a:pt x="951070" y="122395"/>
                  <a:pt x="942975" y="114300"/>
                </a:cubicBezTo>
                <a:cubicBezTo>
                  <a:pt x="912622" y="83947"/>
                  <a:pt x="901985" y="86795"/>
                  <a:pt x="866775" y="66675"/>
                </a:cubicBezTo>
                <a:cubicBezTo>
                  <a:pt x="803379" y="30449"/>
                  <a:pt x="880833" y="61836"/>
                  <a:pt x="781050" y="28575"/>
                </a:cubicBezTo>
                <a:lnTo>
                  <a:pt x="752475" y="19050"/>
                </a:lnTo>
                <a:cubicBezTo>
                  <a:pt x="742950" y="15875"/>
                  <a:pt x="733925" y="10082"/>
                  <a:pt x="723900" y="9525"/>
                </a:cubicBezTo>
                <a:lnTo>
                  <a:pt x="552450" y="0"/>
                </a:lnTo>
                <a:cubicBezTo>
                  <a:pt x="514350" y="3175"/>
                  <a:pt x="475640" y="2027"/>
                  <a:pt x="438150" y="9525"/>
                </a:cubicBezTo>
                <a:cubicBezTo>
                  <a:pt x="426925" y="11770"/>
                  <a:pt x="420036" y="23926"/>
                  <a:pt x="409575" y="28575"/>
                </a:cubicBezTo>
                <a:cubicBezTo>
                  <a:pt x="391225" y="36730"/>
                  <a:pt x="371475" y="41275"/>
                  <a:pt x="352425" y="47625"/>
                </a:cubicBezTo>
                <a:cubicBezTo>
                  <a:pt x="342900" y="50800"/>
                  <a:pt x="332204" y="51581"/>
                  <a:pt x="323850" y="57150"/>
                </a:cubicBezTo>
                <a:cubicBezTo>
                  <a:pt x="304800" y="69850"/>
                  <a:pt x="287178" y="85011"/>
                  <a:pt x="266700" y="95250"/>
                </a:cubicBezTo>
                <a:cubicBezTo>
                  <a:pt x="240944" y="108128"/>
                  <a:pt x="210284" y="120618"/>
                  <a:pt x="190500" y="142875"/>
                </a:cubicBezTo>
                <a:cubicBezTo>
                  <a:pt x="96688" y="248413"/>
                  <a:pt x="203240" y="161895"/>
                  <a:pt x="114300" y="228600"/>
                </a:cubicBezTo>
                <a:cubicBezTo>
                  <a:pt x="111125" y="238125"/>
                  <a:pt x="109651" y="248398"/>
                  <a:pt x="104775" y="257175"/>
                </a:cubicBezTo>
                <a:cubicBezTo>
                  <a:pt x="93656" y="277189"/>
                  <a:pt x="75178" y="293067"/>
                  <a:pt x="66675" y="314325"/>
                </a:cubicBezTo>
                <a:cubicBezTo>
                  <a:pt x="60325" y="330200"/>
                  <a:pt x="53628" y="345941"/>
                  <a:pt x="47625" y="361950"/>
                </a:cubicBezTo>
                <a:cubicBezTo>
                  <a:pt x="44100" y="371351"/>
                  <a:pt x="42590" y="381545"/>
                  <a:pt x="38100" y="390525"/>
                </a:cubicBezTo>
                <a:cubicBezTo>
                  <a:pt x="32980" y="400764"/>
                  <a:pt x="25400" y="409575"/>
                  <a:pt x="19050" y="419100"/>
                </a:cubicBezTo>
                <a:cubicBezTo>
                  <a:pt x="15875" y="434975"/>
                  <a:pt x="13037" y="450921"/>
                  <a:pt x="9525" y="466725"/>
                </a:cubicBezTo>
                <a:cubicBezTo>
                  <a:pt x="6685" y="479504"/>
                  <a:pt x="0" y="491734"/>
                  <a:pt x="0" y="504825"/>
                </a:cubicBezTo>
                <a:cubicBezTo>
                  <a:pt x="0" y="539853"/>
                  <a:pt x="903" y="698937"/>
                  <a:pt x="19050" y="771525"/>
                </a:cubicBezTo>
                <a:cubicBezTo>
                  <a:pt x="34616" y="833788"/>
                  <a:pt x="38213" y="819488"/>
                  <a:pt x="57150" y="876300"/>
                </a:cubicBezTo>
                <a:cubicBezTo>
                  <a:pt x="78550" y="940501"/>
                  <a:pt x="49089" y="890951"/>
                  <a:pt x="95250" y="952500"/>
                </a:cubicBezTo>
                <a:cubicBezTo>
                  <a:pt x="121540" y="1031370"/>
                  <a:pt x="103161" y="992942"/>
                  <a:pt x="152400" y="1066800"/>
                </a:cubicBezTo>
                <a:cubicBezTo>
                  <a:pt x="158750" y="1076325"/>
                  <a:pt x="161925" y="1089025"/>
                  <a:pt x="171450" y="1095375"/>
                </a:cubicBezTo>
                <a:cubicBezTo>
                  <a:pt x="190500" y="1108075"/>
                  <a:pt x="212411" y="1117286"/>
                  <a:pt x="228600" y="1133475"/>
                </a:cubicBezTo>
                <a:cubicBezTo>
                  <a:pt x="238125" y="1143000"/>
                  <a:pt x="246542" y="1153780"/>
                  <a:pt x="257175" y="1162050"/>
                </a:cubicBezTo>
                <a:cubicBezTo>
                  <a:pt x="287310" y="1185488"/>
                  <a:pt x="323866" y="1209679"/>
                  <a:pt x="361950" y="1219200"/>
                </a:cubicBezTo>
                <a:cubicBezTo>
                  <a:pt x="383730" y="1224645"/>
                  <a:pt x="406400" y="1225550"/>
                  <a:pt x="428625" y="1228725"/>
                </a:cubicBezTo>
                <a:lnTo>
                  <a:pt x="600075" y="1219200"/>
                </a:lnTo>
                <a:cubicBezTo>
                  <a:pt x="758926" y="1207433"/>
                  <a:pt x="625491" y="1215569"/>
                  <a:pt x="733425" y="1200150"/>
                </a:cubicBezTo>
                <a:cubicBezTo>
                  <a:pt x="761887" y="1196084"/>
                  <a:pt x="790575" y="1193800"/>
                  <a:pt x="819150" y="1190625"/>
                </a:cubicBezTo>
                <a:cubicBezTo>
                  <a:pt x="828118" y="1188383"/>
                  <a:pt x="874645" y="1177786"/>
                  <a:pt x="885825" y="1171575"/>
                </a:cubicBezTo>
                <a:cubicBezTo>
                  <a:pt x="905839" y="1160456"/>
                  <a:pt x="942975" y="1133475"/>
                  <a:pt x="942975" y="1133475"/>
                </a:cubicBezTo>
                <a:lnTo>
                  <a:pt x="1000125" y="1047750"/>
                </a:lnTo>
                <a:cubicBezTo>
                  <a:pt x="1006475" y="1038225"/>
                  <a:pt x="1014923" y="1029804"/>
                  <a:pt x="1019175" y="1019175"/>
                </a:cubicBezTo>
                <a:cubicBezTo>
                  <a:pt x="1025525" y="1003300"/>
                  <a:pt x="1032382" y="987618"/>
                  <a:pt x="1038225" y="971550"/>
                </a:cubicBezTo>
                <a:cubicBezTo>
                  <a:pt x="1045087" y="952679"/>
                  <a:pt x="1046136" y="931108"/>
                  <a:pt x="1057275" y="914400"/>
                </a:cubicBezTo>
                <a:cubicBezTo>
                  <a:pt x="1080079" y="880195"/>
                  <a:pt x="1085659" y="877254"/>
                  <a:pt x="1095375" y="828675"/>
                </a:cubicBezTo>
                <a:cubicBezTo>
                  <a:pt x="1100813" y="801484"/>
                  <a:pt x="1106354" y="769853"/>
                  <a:pt x="1114425" y="742950"/>
                </a:cubicBezTo>
                <a:cubicBezTo>
                  <a:pt x="1120195" y="723716"/>
                  <a:pt x="1127125" y="704850"/>
                  <a:pt x="1133475" y="685800"/>
                </a:cubicBezTo>
                <a:lnTo>
                  <a:pt x="1143000" y="657225"/>
                </a:lnTo>
                <a:cubicBezTo>
                  <a:pt x="1156216" y="498629"/>
                  <a:pt x="1152525" y="581157"/>
                  <a:pt x="1152525" y="409575"/>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newuser\Desktop\intercalatedductaccidently delet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29248" y="2520697"/>
            <a:ext cx="2971800" cy="426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7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87473" y="55626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108</a:t>
            </a:r>
            <a:r>
              <a:rPr lang="en-US" dirty="0">
                <a:latin typeface="Calibri" pitchFamily="34" charset="0"/>
              </a:rPr>
              <a:t> and </a:t>
            </a:r>
            <a:r>
              <a:rPr lang="en-US" u="sng" dirty="0">
                <a:hlinkClick r:id="rId4"/>
              </a:rPr>
              <a:t>SL 054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Intercalated ducts (if you can find one)</a:t>
            </a:r>
          </a:p>
          <a:p>
            <a:pPr lvl="2" eaLnBrk="0" hangingPunct="0">
              <a:buFontTx/>
              <a:buChar char="•"/>
            </a:pPr>
            <a:r>
              <a:rPr lang="en-US" sz="1200" b="1" dirty="0" err="1">
                <a:solidFill>
                  <a:srgbClr val="002060"/>
                </a:solidFill>
                <a:latin typeface="Georgia" pitchFamily="18" charset="0"/>
                <a:ea typeface="Times" pitchFamily="18" charset="0"/>
                <a:cs typeface="Arial" charset="0"/>
              </a:rPr>
              <a:t>Centroacinar</a:t>
            </a:r>
            <a:r>
              <a:rPr lang="en-US" sz="1200" b="1" dirty="0">
                <a:solidFill>
                  <a:srgbClr val="002060"/>
                </a:solidFill>
                <a:latin typeface="Georgia" pitchFamily="18" charset="0"/>
                <a:ea typeface="Times" pitchFamily="18" charset="0"/>
                <a:cs typeface="Arial" charset="0"/>
              </a:rPr>
              <a:t> cells</a:t>
            </a:r>
          </a:p>
          <a:p>
            <a:pPr lvl="1" eaLnBrk="0" hangingPunct="0">
              <a:buFontTx/>
              <a:buChar char="•"/>
            </a:pPr>
            <a:r>
              <a:rPr lang="en-US" sz="1200" b="1" dirty="0">
                <a:solidFill>
                  <a:srgbClr val="002060"/>
                </a:solidFill>
                <a:latin typeface="Georgia" pitchFamily="18" charset="0"/>
                <a:ea typeface="Times" pitchFamily="18" charset="0"/>
                <a:cs typeface="Arial" charset="0"/>
              </a:rPr>
              <a:t>Excretory ducts</a:t>
            </a:r>
          </a:p>
        </p:txBody>
      </p:sp>
      <p:sp>
        <p:nvSpPr>
          <p:cNvPr id="7" name="Rectangle 6"/>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sp>
        <p:nvSpPr>
          <p:cNvPr id="10" name="TextBox 3"/>
          <p:cNvSpPr txBox="1">
            <a:spLocks noChangeArrowheads="1"/>
          </p:cNvSpPr>
          <p:nvPr/>
        </p:nvSpPr>
        <p:spPr bwMode="auto">
          <a:xfrm>
            <a:off x="2705100" y="2362200"/>
            <a:ext cx="3276600" cy="369332"/>
          </a:xfrm>
          <a:prstGeom prst="rect">
            <a:avLst/>
          </a:prstGeom>
          <a:noFill/>
          <a:ln w="9525">
            <a:noFill/>
            <a:miter lim="800000"/>
            <a:headEnd/>
            <a:tailEnd/>
          </a:ln>
        </p:spPr>
        <p:txBody>
          <a:bodyPr wrap="square">
            <a:spAutoFit/>
          </a:bodyPr>
          <a:lstStyle/>
          <a:p>
            <a:r>
              <a:rPr lang="en-US" dirty="0">
                <a:latin typeface="Calibri" pitchFamily="34" charset="0"/>
                <a:hlinkClick r:id="rId5"/>
              </a:rPr>
              <a:t>Video of pancreatic ducts – SL54</a:t>
            </a:r>
            <a:endParaRPr lang="en-US" dirty="0">
              <a:latin typeface="Calibri" pitchFamily="34" charset="0"/>
            </a:endParaRPr>
          </a:p>
        </p:txBody>
      </p:sp>
    </p:spTree>
    <p:extLst>
      <p:ext uri="{BB962C8B-B14F-4D97-AF65-F5344CB8AC3E}">
        <p14:creationId xmlns:p14="http://schemas.microsoft.com/office/powerpoint/2010/main" val="342220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305" y="4729563"/>
            <a:ext cx="8925816" cy="1815882"/>
          </a:xfrm>
          <a:prstGeom prst="rect">
            <a:avLst/>
          </a:prstGeom>
          <a:noFill/>
        </p:spPr>
        <p:txBody>
          <a:bodyPr wrap="square">
            <a:spAutoFit/>
          </a:bodyPr>
          <a:lstStyle/>
          <a:p>
            <a:r>
              <a:rPr lang="en-US" sz="1600" b="1" dirty="0">
                <a:solidFill>
                  <a:schemeClr val="accent6">
                    <a:lumMod val="75000"/>
                  </a:schemeClr>
                </a:solidFill>
                <a:latin typeface="Calibri" pitchFamily="34" charset="0"/>
              </a:rPr>
              <a:t>To underscore the difference in exocrine and endocrine pancreatic cells, and to highlight </a:t>
            </a:r>
            <a:r>
              <a:rPr lang="en-US" sz="1600" b="1" dirty="0" err="1">
                <a:solidFill>
                  <a:schemeClr val="accent6">
                    <a:lumMod val="75000"/>
                  </a:schemeClr>
                </a:solidFill>
                <a:latin typeface="Calibri" pitchFamily="34" charset="0"/>
              </a:rPr>
              <a:t>centroacinar</a:t>
            </a:r>
            <a:r>
              <a:rPr lang="en-US" sz="1600" b="1" dirty="0">
                <a:solidFill>
                  <a:schemeClr val="accent6">
                    <a:lumMod val="75000"/>
                  </a:schemeClr>
                </a:solidFill>
                <a:latin typeface="Calibri" pitchFamily="34" charset="0"/>
              </a:rPr>
              <a:t> cells, this slide was specially prepared so that:</a:t>
            </a:r>
          </a:p>
          <a:p>
            <a:r>
              <a:rPr lang="en-US" sz="1600" b="1" dirty="0">
                <a:solidFill>
                  <a:schemeClr val="accent6">
                    <a:lumMod val="75000"/>
                  </a:schemeClr>
                </a:solidFill>
                <a:latin typeface="Calibri" pitchFamily="34" charset="0"/>
              </a:rPr>
              <a:t>	DNA is stained red</a:t>
            </a:r>
          </a:p>
          <a:p>
            <a:r>
              <a:rPr lang="en-US" sz="1600" b="1" dirty="0">
                <a:solidFill>
                  <a:schemeClr val="accent6">
                    <a:lumMod val="75000"/>
                  </a:schemeClr>
                </a:solidFill>
                <a:latin typeface="Calibri" pitchFamily="34" charset="0"/>
              </a:rPr>
              <a:t>	RNA is stained blue</a:t>
            </a:r>
          </a:p>
          <a:p>
            <a:r>
              <a:rPr lang="en-US" sz="1600" b="1" dirty="0">
                <a:solidFill>
                  <a:schemeClr val="accent6">
                    <a:lumMod val="75000"/>
                  </a:schemeClr>
                </a:solidFill>
                <a:latin typeface="Calibri" pitchFamily="34" charset="0"/>
              </a:rPr>
              <a:t>Although the cytoplasm of the pancreatic islet cells (islet outlined in solid red) do exhibit RNA staining, the exocrine acinar cell cytoplasm contains much more RNA.  Furthermore, this slide more clearly demonstrates </a:t>
            </a:r>
            <a:r>
              <a:rPr lang="en-US" sz="1600" b="1" dirty="0" err="1">
                <a:solidFill>
                  <a:schemeClr val="accent6">
                    <a:lumMod val="75000"/>
                  </a:schemeClr>
                </a:solidFill>
                <a:latin typeface="Calibri" pitchFamily="34" charset="0"/>
              </a:rPr>
              <a:t>centroacinar</a:t>
            </a:r>
            <a:r>
              <a:rPr lang="en-US" sz="1600" b="1" dirty="0">
                <a:solidFill>
                  <a:schemeClr val="accent6">
                    <a:lumMod val="75000"/>
                  </a:schemeClr>
                </a:solidFill>
                <a:latin typeface="Calibri" pitchFamily="34" charset="0"/>
              </a:rPr>
              <a:t> cells (red dotted outline).  An intercalated duct (arrows) is also visible. </a:t>
            </a:r>
            <a:endParaRPr lang="en-US" sz="1600" b="1" dirty="0">
              <a:solidFill>
                <a:schemeClr val="accent6">
                  <a:lumMod val="50000"/>
                </a:schemeClr>
              </a:solidFill>
              <a:latin typeface="Calibri" pitchFamily="34" charset="0"/>
            </a:endParaRPr>
          </a:p>
        </p:txBody>
      </p:sp>
      <p:sp>
        <p:nvSpPr>
          <p:cNvPr id="11" name="Rectangle 10"/>
          <p:cNvSpPr/>
          <p:nvPr/>
        </p:nvSpPr>
        <p:spPr>
          <a:xfrm>
            <a:off x="2219096" y="21491"/>
            <a:ext cx="47059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PANCREAS – RNA STAIN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05" y="715179"/>
            <a:ext cx="3154173" cy="236563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70" y="609600"/>
            <a:ext cx="5124450" cy="3962400"/>
          </a:xfrm>
          <a:prstGeom prst="rect">
            <a:avLst/>
          </a:prstGeom>
        </p:spPr>
      </p:pic>
      <p:cxnSp>
        <p:nvCxnSpPr>
          <p:cNvPr id="18" name="Straight Connector 17"/>
          <p:cNvCxnSpPr/>
          <p:nvPr/>
        </p:nvCxnSpPr>
        <p:spPr>
          <a:xfrm flipV="1">
            <a:off x="3238959" y="648159"/>
            <a:ext cx="649995" cy="727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38959" y="2102385"/>
            <a:ext cx="638978" cy="2423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45853" y="1364714"/>
            <a:ext cx="1293105" cy="7266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4429126" y="1485899"/>
            <a:ext cx="1628774" cy="1476375"/>
          </a:xfrm>
          <a:custGeom>
            <a:avLst/>
            <a:gdLst>
              <a:gd name="connsiteX0" fmla="*/ 1152525 w 1504950"/>
              <a:gd name="connsiteY0" fmla="*/ 238125 h 1314450"/>
              <a:gd name="connsiteX1" fmla="*/ 1076325 w 1504950"/>
              <a:gd name="connsiteY1" fmla="*/ 228600 h 1314450"/>
              <a:gd name="connsiteX2" fmla="*/ 1028700 w 1504950"/>
              <a:gd name="connsiteY2" fmla="*/ 180975 h 1314450"/>
              <a:gd name="connsiteX3" fmla="*/ 1000125 w 1504950"/>
              <a:gd name="connsiteY3" fmla="*/ 171450 h 1314450"/>
              <a:gd name="connsiteX4" fmla="*/ 923925 w 1504950"/>
              <a:gd name="connsiteY4" fmla="*/ 104775 h 1314450"/>
              <a:gd name="connsiteX5" fmla="*/ 866775 w 1504950"/>
              <a:gd name="connsiteY5" fmla="*/ 85725 h 1314450"/>
              <a:gd name="connsiteX6" fmla="*/ 838200 w 1504950"/>
              <a:gd name="connsiteY6" fmla="*/ 66675 h 1314450"/>
              <a:gd name="connsiteX7" fmla="*/ 781050 w 1504950"/>
              <a:gd name="connsiteY7" fmla="*/ 57150 h 1314450"/>
              <a:gd name="connsiteX8" fmla="*/ 695325 w 1504950"/>
              <a:gd name="connsiteY8" fmla="*/ 19050 h 1314450"/>
              <a:gd name="connsiteX9" fmla="*/ 638175 w 1504950"/>
              <a:gd name="connsiteY9" fmla="*/ 0 h 1314450"/>
              <a:gd name="connsiteX10" fmla="*/ 485775 w 1504950"/>
              <a:gd name="connsiteY10" fmla="*/ 9525 h 1314450"/>
              <a:gd name="connsiteX11" fmla="*/ 419100 w 1504950"/>
              <a:gd name="connsiteY11" fmla="*/ 38100 h 1314450"/>
              <a:gd name="connsiteX12" fmla="*/ 381000 w 1504950"/>
              <a:gd name="connsiteY12" fmla="*/ 47625 h 1314450"/>
              <a:gd name="connsiteX13" fmla="*/ 352425 w 1504950"/>
              <a:gd name="connsiteY13" fmla="*/ 57150 h 1314450"/>
              <a:gd name="connsiteX14" fmla="*/ 295275 w 1504950"/>
              <a:gd name="connsiteY14" fmla="*/ 66675 h 1314450"/>
              <a:gd name="connsiteX15" fmla="*/ 266700 w 1504950"/>
              <a:gd name="connsiteY15" fmla="*/ 76200 h 1314450"/>
              <a:gd name="connsiteX16" fmla="*/ 190500 w 1504950"/>
              <a:gd name="connsiteY16" fmla="*/ 95250 h 1314450"/>
              <a:gd name="connsiteX17" fmla="*/ 133350 w 1504950"/>
              <a:gd name="connsiteY17" fmla="*/ 133350 h 1314450"/>
              <a:gd name="connsiteX18" fmla="*/ 123825 w 1504950"/>
              <a:gd name="connsiteY18" fmla="*/ 161925 h 1314450"/>
              <a:gd name="connsiteX19" fmla="*/ 76200 w 1504950"/>
              <a:gd name="connsiteY19" fmla="*/ 228600 h 1314450"/>
              <a:gd name="connsiteX20" fmla="*/ 66675 w 1504950"/>
              <a:gd name="connsiteY20" fmla="*/ 257175 h 1314450"/>
              <a:gd name="connsiteX21" fmla="*/ 47625 w 1504950"/>
              <a:gd name="connsiteY21" fmla="*/ 285750 h 1314450"/>
              <a:gd name="connsiteX22" fmla="*/ 28575 w 1504950"/>
              <a:gd name="connsiteY22" fmla="*/ 342900 h 1314450"/>
              <a:gd name="connsiteX23" fmla="*/ 19050 w 1504950"/>
              <a:gd name="connsiteY23" fmla="*/ 371475 h 1314450"/>
              <a:gd name="connsiteX24" fmla="*/ 9525 w 1504950"/>
              <a:gd name="connsiteY24" fmla="*/ 476250 h 1314450"/>
              <a:gd name="connsiteX25" fmla="*/ 0 w 1504950"/>
              <a:gd name="connsiteY25" fmla="*/ 542925 h 1314450"/>
              <a:gd name="connsiteX26" fmla="*/ 19050 w 1504950"/>
              <a:gd name="connsiteY26" fmla="*/ 762000 h 1314450"/>
              <a:gd name="connsiteX27" fmla="*/ 38100 w 1504950"/>
              <a:gd name="connsiteY27" fmla="*/ 800100 h 1314450"/>
              <a:gd name="connsiteX28" fmla="*/ 47625 w 1504950"/>
              <a:gd name="connsiteY28" fmla="*/ 838200 h 1314450"/>
              <a:gd name="connsiteX29" fmla="*/ 66675 w 1504950"/>
              <a:gd name="connsiteY29" fmla="*/ 876300 h 1314450"/>
              <a:gd name="connsiteX30" fmla="*/ 76200 w 1504950"/>
              <a:gd name="connsiteY30" fmla="*/ 904875 h 1314450"/>
              <a:gd name="connsiteX31" fmla="*/ 95250 w 1504950"/>
              <a:gd name="connsiteY31" fmla="*/ 933450 h 1314450"/>
              <a:gd name="connsiteX32" fmla="*/ 104775 w 1504950"/>
              <a:gd name="connsiteY32" fmla="*/ 962025 h 1314450"/>
              <a:gd name="connsiteX33" fmla="*/ 190500 w 1504950"/>
              <a:gd name="connsiteY33" fmla="*/ 1057275 h 1314450"/>
              <a:gd name="connsiteX34" fmla="*/ 228600 w 1504950"/>
              <a:gd name="connsiteY34" fmla="*/ 1085850 h 1314450"/>
              <a:gd name="connsiteX35" fmla="*/ 257175 w 1504950"/>
              <a:gd name="connsiteY35" fmla="*/ 1123950 h 1314450"/>
              <a:gd name="connsiteX36" fmla="*/ 285750 w 1504950"/>
              <a:gd name="connsiteY36" fmla="*/ 1143000 h 1314450"/>
              <a:gd name="connsiteX37" fmla="*/ 314325 w 1504950"/>
              <a:gd name="connsiteY37" fmla="*/ 1171575 h 1314450"/>
              <a:gd name="connsiteX38" fmla="*/ 400050 w 1504950"/>
              <a:gd name="connsiteY38" fmla="*/ 1219200 h 1314450"/>
              <a:gd name="connsiteX39" fmla="*/ 438150 w 1504950"/>
              <a:gd name="connsiteY39" fmla="*/ 1228725 h 1314450"/>
              <a:gd name="connsiteX40" fmla="*/ 466725 w 1504950"/>
              <a:gd name="connsiteY40" fmla="*/ 1247775 h 1314450"/>
              <a:gd name="connsiteX41" fmla="*/ 533400 w 1504950"/>
              <a:gd name="connsiteY41" fmla="*/ 1266825 h 1314450"/>
              <a:gd name="connsiteX42" fmla="*/ 561975 w 1504950"/>
              <a:gd name="connsiteY42" fmla="*/ 1285875 h 1314450"/>
              <a:gd name="connsiteX43" fmla="*/ 647700 w 1504950"/>
              <a:gd name="connsiteY43" fmla="*/ 1314450 h 1314450"/>
              <a:gd name="connsiteX44" fmla="*/ 990600 w 1504950"/>
              <a:gd name="connsiteY44" fmla="*/ 1295400 h 1314450"/>
              <a:gd name="connsiteX45" fmla="*/ 1019175 w 1504950"/>
              <a:gd name="connsiteY45" fmla="*/ 1285875 h 1314450"/>
              <a:gd name="connsiteX46" fmla="*/ 1057275 w 1504950"/>
              <a:gd name="connsiteY46" fmla="*/ 1276350 h 1314450"/>
              <a:gd name="connsiteX47" fmla="*/ 1123950 w 1504950"/>
              <a:gd name="connsiteY47" fmla="*/ 1228725 h 1314450"/>
              <a:gd name="connsiteX48" fmla="*/ 1152525 w 1504950"/>
              <a:gd name="connsiteY48" fmla="*/ 1209675 h 1314450"/>
              <a:gd name="connsiteX49" fmla="*/ 1209675 w 1504950"/>
              <a:gd name="connsiteY49" fmla="*/ 1162050 h 1314450"/>
              <a:gd name="connsiteX50" fmla="*/ 1247775 w 1504950"/>
              <a:gd name="connsiteY50" fmla="*/ 1104900 h 1314450"/>
              <a:gd name="connsiteX51" fmla="*/ 1266825 w 1504950"/>
              <a:gd name="connsiteY51" fmla="*/ 1076325 h 1314450"/>
              <a:gd name="connsiteX52" fmla="*/ 1295400 w 1504950"/>
              <a:gd name="connsiteY52" fmla="*/ 1057275 h 1314450"/>
              <a:gd name="connsiteX53" fmla="*/ 1314450 w 1504950"/>
              <a:gd name="connsiteY53" fmla="*/ 1019175 h 1314450"/>
              <a:gd name="connsiteX54" fmla="*/ 1323975 w 1504950"/>
              <a:gd name="connsiteY54" fmla="*/ 981075 h 1314450"/>
              <a:gd name="connsiteX55" fmla="*/ 1371600 w 1504950"/>
              <a:gd name="connsiteY55" fmla="*/ 923925 h 1314450"/>
              <a:gd name="connsiteX56" fmla="*/ 1381125 w 1504950"/>
              <a:gd name="connsiteY56" fmla="*/ 895350 h 1314450"/>
              <a:gd name="connsiteX57" fmla="*/ 1428750 w 1504950"/>
              <a:gd name="connsiteY57" fmla="*/ 838200 h 1314450"/>
              <a:gd name="connsiteX58" fmla="*/ 1447800 w 1504950"/>
              <a:gd name="connsiteY58" fmla="*/ 800100 h 1314450"/>
              <a:gd name="connsiteX59" fmla="*/ 1457325 w 1504950"/>
              <a:gd name="connsiteY59" fmla="*/ 771525 h 1314450"/>
              <a:gd name="connsiteX60" fmla="*/ 1476375 w 1504950"/>
              <a:gd name="connsiteY60" fmla="*/ 742950 h 1314450"/>
              <a:gd name="connsiteX61" fmla="*/ 1504950 w 1504950"/>
              <a:gd name="connsiteY61" fmla="*/ 638175 h 1314450"/>
              <a:gd name="connsiteX62" fmla="*/ 1485900 w 1504950"/>
              <a:gd name="connsiteY62" fmla="*/ 523875 h 1314450"/>
              <a:gd name="connsiteX63" fmla="*/ 1428750 w 1504950"/>
              <a:gd name="connsiteY63" fmla="*/ 438150 h 1314450"/>
              <a:gd name="connsiteX64" fmla="*/ 1409700 w 1504950"/>
              <a:gd name="connsiteY64" fmla="*/ 409575 h 1314450"/>
              <a:gd name="connsiteX65" fmla="*/ 1381125 w 1504950"/>
              <a:gd name="connsiteY65" fmla="*/ 381000 h 1314450"/>
              <a:gd name="connsiteX66" fmla="*/ 1362075 w 1504950"/>
              <a:gd name="connsiteY66" fmla="*/ 352425 h 1314450"/>
              <a:gd name="connsiteX67" fmla="*/ 1323975 w 1504950"/>
              <a:gd name="connsiteY67" fmla="*/ 333375 h 1314450"/>
              <a:gd name="connsiteX68" fmla="*/ 1266825 w 1504950"/>
              <a:gd name="connsiteY68" fmla="*/ 276225 h 1314450"/>
              <a:gd name="connsiteX69" fmla="*/ 1200150 w 1504950"/>
              <a:gd name="connsiteY69" fmla="*/ 238125 h 1314450"/>
              <a:gd name="connsiteX70" fmla="*/ 1143000 w 1504950"/>
              <a:gd name="connsiteY70" fmla="*/ 200025 h 1314450"/>
              <a:gd name="connsiteX71" fmla="*/ 1085850 w 1504950"/>
              <a:gd name="connsiteY71" fmla="*/ 180975 h 1314450"/>
              <a:gd name="connsiteX72" fmla="*/ 1057275 w 1504950"/>
              <a:gd name="connsiteY72" fmla="*/ 171450 h 1314450"/>
              <a:gd name="connsiteX73" fmla="*/ 1009650 w 1504950"/>
              <a:gd name="connsiteY73" fmla="*/ 171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04950" h="1314450">
                <a:moveTo>
                  <a:pt x="1152525" y="238125"/>
                </a:moveTo>
                <a:cubicBezTo>
                  <a:pt x="1127125" y="234950"/>
                  <a:pt x="1101021" y="235335"/>
                  <a:pt x="1076325" y="228600"/>
                </a:cubicBezTo>
                <a:cubicBezTo>
                  <a:pt x="1032970" y="216776"/>
                  <a:pt x="1059355" y="205499"/>
                  <a:pt x="1028700" y="180975"/>
                </a:cubicBezTo>
                <a:cubicBezTo>
                  <a:pt x="1020860" y="174703"/>
                  <a:pt x="1009650" y="174625"/>
                  <a:pt x="1000125" y="171450"/>
                </a:cubicBezTo>
                <a:cubicBezTo>
                  <a:pt x="977900" y="138113"/>
                  <a:pt x="971550" y="120650"/>
                  <a:pt x="923925" y="104775"/>
                </a:cubicBezTo>
                <a:cubicBezTo>
                  <a:pt x="904875" y="98425"/>
                  <a:pt x="883483" y="96864"/>
                  <a:pt x="866775" y="85725"/>
                </a:cubicBezTo>
                <a:cubicBezTo>
                  <a:pt x="857250" y="79375"/>
                  <a:pt x="849060" y="70295"/>
                  <a:pt x="838200" y="66675"/>
                </a:cubicBezTo>
                <a:cubicBezTo>
                  <a:pt x="819878" y="60568"/>
                  <a:pt x="799786" y="61834"/>
                  <a:pt x="781050" y="57150"/>
                </a:cubicBezTo>
                <a:cubicBezTo>
                  <a:pt x="651408" y="24740"/>
                  <a:pt x="775743" y="54792"/>
                  <a:pt x="695325" y="19050"/>
                </a:cubicBezTo>
                <a:cubicBezTo>
                  <a:pt x="676975" y="10895"/>
                  <a:pt x="638175" y="0"/>
                  <a:pt x="638175" y="0"/>
                </a:cubicBezTo>
                <a:cubicBezTo>
                  <a:pt x="587375" y="3175"/>
                  <a:pt x="536422" y="4460"/>
                  <a:pt x="485775" y="9525"/>
                </a:cubicBezTo>
                <a:cubicBezTo>
                  <a:pt x="426328" y="15470"/>
                  <a:pt x="467523" y="17347"/>
                  <a:pt x="419100" y="38100"/>
                </a:cubicBezTo>
                <a:cubicBezTo>
                  <a:pt x="407068" y="43257"/>
                  <a:pt x="393587" y="44029"/>
                  <a:pt x="381000" y="47625"/>
                </a:cubicBezTo>
                <a:cubicBezTo>
                  <a:pt x="371346" y="50383"/>
                  <a:pt x="362226" y="54972"/>
                  <a:pt x="352425" y="57150"/>
                </a:cubicBezTo>
                <a:cubicBezTo>
                  <a:pt x="333572" y="61340"/>
                  <a:pt x="314128" y="62485"/>
                  <a:pt x="295275" y="66675"/>
                </a:cubicBezTo>
                <a:cubicBezTo>
                  <a:pt x="285474" y="68853"/>
                  <a:pt x="276440" y="73765"/>
                  <a:pt x="266700" y="76200"/>
                </a:cubicBezTo>
                <a:cubicBezTo>
                  <a:pt x="251346" y="80038"/>
                  <a:pt x="208314" y="85353"/>
                  <a:pt x="190500" y="95250"/>
                </a:cubicBezTo>
                <a:cubicBezTo>
                  <a:pt x="170486" y="106369"/>
                  <a:pt x="133350" y="133350"/>
                  <a:pt x="133350" y="133350"/>
                </a:cubicBezTo>
                <a:cubicBezTo>
                  <a:pt x="130175" y="142875"/>
                  <a:pt x="128315" y="152945"/>
                  <a:pt x="123825" y="161925"/>
                </a:cubicBezTo>
                <a:cubicBezTo>
                  <a:pt x="116861" y="175853"/>
                  <a:pt x="82672" y="219971"/>
                  <a:pt x="76200" y="228600"/>
                </a:cubicBezTo>
                <a:cubicBezTo>
                  <a:pt x="73025" y="238125"/>
                  <a:pt x="71165" y="248195"/>
                  <a:pt x="66675" y="257175"/>
                </a:cubicBezTo>
                <a:cubicBezTo>
                  <a:pt x="61555" y="267414"/>
                  <a:pt x="52274" y="275289"/>
                  <a:pt x="47625" y="285750"/>
                </a:cubicBezTo>
                <a:cubicBezTo>
                  <a:pt x="39470" y="304100"/>
                  <a:pt x="34925" y="323850"/>
                  <a:pt x="28575" y="342900"/>
                </a:cubicBezTo>
                <a:lnTo>
                  <a:pt x="19050" y="371475"/>
                </a:lnTo>
                <a:cubicBezTo>
                  <a:pt x="15875" y="406400"/>
                  <a:pt x="13398" y="441395"/>
                  <a:pt x="9525" y="476250"/>
                </a:cubicBezTo>
                <a:cubicBezTo>
                  <a:pt x="7046" y="498563"/>
                  <a:pt x="0" y="520474"/>
                  <a:pt x="0" y="542925"/>
                </a:cubicBezTo>
                <a:cubicBezTo>
                  <a:pt x="0" y="548286"/>
                  <a:pt x="14634" y="741392"/>
                  <a:pt x="19050" y="762000"/>
                </a:cubicBezTo>
                <a:cubicBezTo>
                  <a:pt x="22025" y="775884"/>
                  <a:pt x="33114" y="786805"/>
                  <a:pt x="38100" y="800100"/>
                </a:cubicBezTo>
                <a:cubicBezTo>
                  <a:pt x="42697" y="812357"/>
                  <a:pt x="43028" y="825943"/>
                  <a:pt x="47625" y="838200"/>
                </a:cubicBezTo>
                <a:cubicBezTo>
                  <a:pt x="52611" y="851495"/>
                  <a:pt x="61082" y="863249"/>
                  <a:pt x="66675" y="876300"/>
                </a:cubicBezTo>
                <a:cubicBezTo>
                  <a:pt x="70630" y="885528"/>
                  <a:pt x="71710" y="895895"/>
                  <a:pt x="76200" y="904875"/>
                </a:cubicBezTo>
                <a:cubicBezTo>
                  <a:pt x="81320" y="915114"/>
                  <a:pt x="90130" y="923211"/>
                  <a:pt x="95250" y="933450"/>
                </a:cubicBezTo>
                <a:cubicBezTo>
                  <a:pt x="99740" y="942430"/>
                  <a:pt x="99794" y="953308"/>
                  <a:pt x="104775" y="962025"/>
                </a:cubicBezTo>
                <a:cubicBezTo>
                  <a:pt x="120800" y="990069"/>
                  <a:pt x="170854" y="1042541"/>
                  <a:pt x="190500" y="1057275"/>
                </a:cubicBezTo>
                <a:cubicBezTo>
                  <a:pt x="203200" y="1066800"/>
                  <a:pt x="217375" y="1074625"/>
                  <a:pt x="228600" y="1085850"/>
                </a:cubicBezTo>
                <a:cubicBezTo>
                  <a:pt x="239825" y="1097075"/>
                  <a:pt x="245950" y="1112725"/>
                  <a:pt x="257175" y="1123950"/>
                </a:cubicBezTo>
                <a:cubicBezTo>
                  <a:pt x="265270" y="1132045"/>
                  <a:pt x="276956" y="1135671"/>
                  <a:pt x="285750" y="1143000"/>
                </a:cubicBezTo>
                <a:cubicBezTo>
                  <a:pt x="296098" y="1151624"/>
                  <a:pt x="303977" y="1162951"/>
                  <a:pt x="314325" y="1171575"/>
                </a:cubicBezTo>
                <a:cubicBezTo>
                  <a:pt x="334457" y="1188351"/>
                  <a:pt x="381341" y="1211717"/>
                  <a:pt x="400050" y="1219200"/>
                </a:cubicBezTo>
                <a:cubicBezTo>
                  <a:pt x="412205" y="1224062"/>
                  <a:pt x="425450" y="1225550"/>
                  <a:pt x="438150" y="1228725"/>
                </a:cubicBezTo>
                <a:cubicBezTo>
                  <a:pt x="447675" y="1235075"/>
                  <a:pt x="456486" y="1242655"/>
                  <a:pt x="466725" y="1247775"/>
                </a:cubicBezTo>
                <a:cubicBezTo>
                  <a:pt x="480390" y="1254607"/>
                  <a:pt x="521193" y="1263773"/>
                  <a:pt x="533400" y="1266825"/>
                </a:cubicBezTo>
                <a:cubicBezTo>
                  <a:pt x="542925" y="1273175"/>
                  <a:pt x="551408" y="1281472"/>
                  <a:pt x="561975" y="1285875"/>
                </a:cubicBezTo>
                <a:cubicBezTo>
                  <a:pt x="589779" y="1297460"/>
                  <a:pt x="647700" y="1314450"/>
                  <a:pt x="647700" y="1314450"/>
                </a:cubicBezTo>
                <a:cubicBezTo>
                  <a:pt x="714964" y="1311959"/>
                  <a:pt x="892895" y="1311684"/>
                  <a:pt x="990600" y="1295400"/>
                </a:cubicBezTo>
                <a:cubicBezTo>
                  <a:pt x="1000504" y="1293749"/>
                  <a:pt x="1009521" y="1288633"/>
                  <a:pt x="1019175" y="1285875"/>
                </a:cubicBezTo>
                <a:cubicBezTo>
                  <a:pt x="1031762" y="1282279"/>
                  <a:pt x="1044575" y="1279525"/>
                  <a:pt x="1057275" y="1276350"/>
                </a:cubicBezTo>
                <a:cubicBezTo>
                  <a:pt x="1124618" y="1231455"/>
                  <a:pt x="1041248" y="1287798"/>
                  <a:pt x="1123950" y="1228725"/>
                </a:cubicBezTo>
                <a:cubicBezTo>
                  <a:pt x="1133265" y="1222071"/>
                  <a:pt x="1143731" y="1217004"/>
                  <a:pt x="1152525" y="1209675"/>
                </a:cubicBezTo>
                <a:cubicBezTo>
                  <a:pt x="1225864" y="1148559"/>
                  <a:pt x="1138729" y="1209348"/>
                  <a:pt x="1209675" y="1162050"/>
                </a:cubicBezTo>
                <a:lnTo>
                  <a:pt x="1247775" y="1104900"/>
                </a:lnTo>
                <a:cubicBezTo>
                  <a:pt x="1254125" y="1095375"/>
                  <a:pt x="1257300" y="1082675"/>
                  <a:pt x="1266825" y="1076325"/>
                </a:cubicBezTo>
                <a:lnTo>
                  <a:pt x="1295400" y="1057275"/>
                </a:lnTo>
                <a:cubicBezTo>
                  <a:pt x="1301750" y="1044575"/>
                  <a:pt x="1309464" y="1032470"/>
                  <a:pt x="1314450" y="1019175"/>
                </a:cubicBezTo>
                <a:cubicBezTo>
                  <a:pt x="1319047" y="1006918"/>
                  <a:pt x="1318818" y="993107"/>
                  <a:pt x="1323975" y="981075"/>
                </a:cubicBezTo>
                <a:cubicBezTo>
                  <a:pt x="1333921" y="957868"/>
                  <a:pt x="1354436" y="941089"/>
                  <a:pt x="1371600" y="923925"/>
                </a:cubicBezTo>
                <a:cubicBezTo>
                  <a:pt x="1374775" y="914400"/>
                  <a:pt x="1375556" y="903704"/>
                  <a:pt x="1381125" y="895350"/>
                </a:cubicBezTo>
                <a:cubicBezTo>
                  <a:pt x="1459926" y="777149"/>
                  <a:pt x="1366424" y="947271"/>
                  <a:pt x="1428750" y="838200"/>
                </a:cubicBezTo>
                <a:cubicBezTo>
                  <a:pt x="1435795" y="825872"/>
                  <a:pt x="1442207" y="813151"/>
                  <a:pt x="1447800" y="800100"/>
                </a:cubicBezTo>
                <a:cubicBezTo>
                  <a:pt x="1451755" y="790872"/>
                  <a:pt x="1452835" y="780505"/>
                  <a:pt x="1457325" y="771525"/>
                </a:cubicBezTo>
                <a:cubicBezTo>
                  <a:pt x="1462445" y="761286"/>
                  <a:pt x="1471726" y="753411"/>
                  <a:pt x="1476375" y="742950"/>
                </a:cubicBezTo>
                <a:cubicBezTo>
                  <a:pt x="1493953" y="703400"/>
                  <a:pt x="1496801" y="678919"/>
                  <a:pt x="1504950" y="638175"/>
                </a:cubicBezTo>
                <a:cubicBezTo>
                  <a:pt x="1503201" y="622437"/>
                  <a:pt x="1501414" y="551800"/>
                  <a:pt x="1485900" y="523875"/>
                </a:cubicBezTo>
                <a:lnTo>
                  <a:pt x="1428750" y="438150"/>
                </a:lnTo>
                <a:cubicBezTo>
                  <a:pt x="1422400" y="428625"/>
                  <a:pt x="1417795" y="417670"/>
                  <a:pt x="1409700" y="409575"/>
                </a:cubicBezTo>
                <a:cubicBezTo>
                  <a:pt x="1400175" y="400050"/>
                  <a:pt x="1389749" y="391348"/>
                  <a:pt x="1381125" y="381000"/>
                </a:cubicBezTo>
                <a:cubicBezTo>
                  <a:pt x="1373796" y="372206"/>
                  <a:pt x="1370869" y="359754"/>
                  <a:pt x="1362075" y="352425"/>
                </a:cubicBezTo>
                <a:cubicBezTo>
                  <a:pt x="1351167" y="343335"/>
                  <a:pt x="1335063" y="342245"/>
                  <a:pt x="1323975" y="333375"/>
                </a:cubicBezTo>
                <a:cubicBezTo>
                  <a:pt x="1302938" y="316545"/>
                  <a:pt x="1288378" y="292389"/>
                  <a:pt x="1266825" y="276225"/>
                </a:cubicBezTo>
                <a:cubicBezTo>
                  <a:pt x="1141843" y="182489"/>
                  <a:pt x="1293654" y="290072"/>
                  <a:pt x="1200150" y="238125"/>
                </a:cubicBezTo>
                <a:cubicBezTo>
                  <a:pt x="1180136" y="227006"/>
                  <a:pt x="1164720" y="207265"/>
                  <a:pt x="1143000" y="200025"/>
                </a:cubicBezTo>
                <a:lnTo>
                  <a:pt x="1085850" y="180975"/>
                </a:lnTo>
                <a:cubicBezTo>
                  <a:pt x="1076325" y="177800"/>
                  <a:pt x="1067315" y="171450"/>
                  <a:pt x="1057275" y="171450"/>
                </a:cubicBezTo>
                <a:lnTo>
                  <a:pt x="1009650" y="171450"/>
                </a:ln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7553325" y="1601003"/>
            <a:ext cx="752475" cy="323850"/>
          </a:xfrm>
          <a:custGeom>
            <a:avLst/>
            <a:gdLst>
              <a:gd name="connsiteX0" fmla="*/ 695325 w 752475"/>
              <a:gd name="connsiteY0" fmla="*/ 295275 h 323850"/>
              <a:gd name="connsiteX1" fmla="*/ 733425 w 752475"/>
              <a:gd name="connsiteY1" fmla="*/ 247650 h 323850"/>
              <a:gd name="connsiteX2" fmla="*/ 752475 w 752475"/>
              <a:gd name="connsiteY2" fmla="*/ 190500 h 323850"/>
              <a:gd name="connsiteX3" fmla="*/ 723900 w 752475"/>
              <a:gd name="connsiteY3" fmla="*/ 85725 h 323850"/>
              <a:gd name="connsiteX4" fmla="*/ 638175 w 752475"/>
              <a:gd name="connsiteY4" fmla="*/ 38100 h 323850"/>
              <a:gd name="connsiteX5" fmla="*/ 609600 w 752475"/>
              <a:gd name="connsiteY5" fmla="*/ 28575 h 323850"/>
              <a:gd name="connsiteX6" fmla="*/ 581025 w 752475"/>
              <a:gd name="connsiteY6" fmla="*/ 19050 h 323850"/>
              <a:gd name="connsiteX7" fmla="*/ 447675 w 752475"/>
              <a:gd name="connsiteY7" fmla="*/ 0 h 323850"/>
              <a:gd name="connsiteX8" fmla="*/ 66675 w 752475"/>
              <a:gd name="connsiteY8" fmla="*/ 9525 h 323850"/>
              <a:gd name="connsiteX9" fmla="*/ 19050 w 752475"/>
              <a:gd name="connsiteY9" fmla="*/ 66675 h 323850"/>
              <a:gd name="connsiteX10" fmla="*/ 0 w 752475"/>
              <a:gd name="connsiteY10" fmla="*/ 123825 h 323850"/>
              <a:gd name="connsiteX11" fmla="*/ 9525 w 752475"/>
              <a:gd name="connsiteY11" fmla="*/ 161925 h 323850"/>
              <a:gd name="connsiteX12" fmla="*/ 38100 w 752475"/>
              <a:gd name="connsiteY12" fmla="*/ 190500 h 323850"/>
              <a:gd name="connsiteX13" fmla="*/ 66675 w 752475"/>
              <a:gd name="connsiteY13" fmla="*/ 200025 h 323850"/>
              <a:gd name="connsiteX14" fmla="*/ 104775 w 752475"/>
              <a:gd name="connsiteY14" fmla="*/ 219075 h 323850"/>
              <a:gd name="connsiteX15" fmla="*/ 133350 w 752475"/>
              <a:gd name="connsiteY15" fmla="*/ 247650 h 323850"/>
              <a:gd name="connsiteX16" fmla="*/ 161925 w 752475"/>
              <a:gd name="connsiteY16" fmla="*/ 257175 h 323850"/>
              <a:gd name="connsiteX17" fmla="*/ 228600 w 752475"/>
              <a:gd name="connsiteY17" fmla="*/ 285750 h 323850"/>
              <a:gd name="connsiteX18" fmla="*/ 285750 w 752475"/>
              <a:gd name="connsiteY18" fmla="*/ 304800 h 323850"/>
              <a:gd name="connsiteX19" fmla="*/ 361950 w 752475"/>
              <a:gd name="connsiteY19" fmla="*/ 323850 h 323850"/>
              <a:gd name="connsiteX20" fmla="*/ 695325 w 752475"/>
              <a:gd name="connsiteY20" fmla="*/ 2952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475" h="323850">
                <a:moveTo>
                  <a:pt x="695325" y="295275"/>
                </a:moveTo>
                <a:cubicBezTo>
                  <a:pt x="757238" y="282575"/>
                  <a:pt x="723690" y="265498"/>
                  <a:pt x="733425" y="247650"/>
                </a:cubicBezTo>
                <a:cubicBezTo>
                  <a:pt x="743041" y="230021"/>
                  <a:pt x="752475" y="190500"/>
                  <a:pt x="752475" y="190500"/>
                </a:cubicBezTo>
                <a:cubicBezTo>
                  <a:pt x="745870" y="144265"/>
                  <a:pt x="749873" y="122088"/>
                  <a:pt x="723900" y="85725"/>
                </a:cubicBezTo>
                <a:cubicBezTo>
                  <a:pt x="697166" y="48298"/>
                  <a:pt x="684193" y="53439"/>
                  <a:pt x="638175" y="38100"/>
                </a:cubicBezTo>
                <a:lnTo>
                  <a:pt x="609600" y="28575"/>
                </a:lnTo>
                <a:cubicBezTo>
                  <a:pt x="600075" y="25400"/>
                  <a:pt x="590870" y="21019"/>
                  <a:pt x="581025" y="19050"/>
                </a:cubicBezTo>
                <a:cubicBezTo>
                  <a:pt x="505207" y="3886"/>
                  <a:pt x="549490" y="11313"/>
                  <a:pt x="447675" y="0"/>
                </a:cubicBezTo>
                <a:cubicBezTo>
                  <a:pt x="320675" y="3175"/>
                  <a:pt x="193169" y="-2242"/>
                  <a:pt x="66675" y="9525"/>
                </a:cubicBezTo>
                <a:cubicBezTo>
                  <a:pt x="56276" y="10492"/>
                  <a:pt x="23246" y="57233"/>
                  <a:pt x="19050" y="66675"/>
                </a:cubicBezTo>
                <a:cubicBezTo>
                  <a:pt x="10895" y="85025"/>
                  <a:pt x="0" y="123825"/>
                  <a:pt x="0" y="123825"/>
                </a:cubicBezTo>
                <a:cubicBezTo>
                  <a:pt x="3175" y="136525"/>
                  <a:pt x="3030" y="150559"/>
                  <a:pt x="9525" y="161925"/>
                </a:cubicBezTo>
                <a:cubicBezTo>
                  <a:pt x="16208" y="173621"/>
                  <a:pt x="26892" y="183028"/>
                  <a:pt x="38100" y="190500"/>
                </a:cubicBezTo>
                <a:cubicBezTo>
                  <a:pt x="46454" y="196069"/>
                  <a:pt x="57447" y="196070"/>
                  <a:pt x="66675" y="200025"/>
                </a:cubicBezTo>
                <a:cubicBezTo>
                  <a:pt x="79726" y="205618"/>
                  <a:pt x="93221" y="210822"/>
                  <a:pt x="104775" y="219075"/>
                </a:cubicBezTo>
                <a:cubicBezTo>
                  <a:pt x="115736" y="226905"/>
                  <a:pt x="122142" y="240178"/>
                  <a:pt x="133350" y="247650"/>
                </a:cubicBezTo>
                <a:cubicBezTo>
                  <a:pt x="141704" y="253219"/>
                  <a:pt x="152945" y="252685"/>
                  <a:pt x="161925" y="257175"/>
                </a:cubicBezTo>
                <a:cubicBezTo>
                  <a:pt x="245039" y="298732"/>
                  <a:pt x="129482" y="256015"/>
                  <a:pt x="228600" y="285750"/>
                </a:cubicBezTo>
                <a:cubicBezTo>
                  <a:pt x="247834" y="291520"/>
                  <a:pt x="266269" y="299930"/>
                  <a:pt x="285750" y="304800"/>
                </a:cubicBezTo>
                <a:lnTo>
                  <a:pt x="361950" y="323850"/>
                </a:lnTo>
                <a:cubicBezTo>
                  <a:pt x="526061" y="300406"/>
                  <a:pt x="633412" y="307975"/>
                  <a:pt x="695325" y="295275"/>
                </a:cubicBezTo>
                <a:close/>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8172450" y="3325028"/>
            <a:ext cx="47625"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67625" y="3296453"/>
            <a:ext cx="47626" cy="3524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886700" y="3782228"/>
            <a:ext cx="47626"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9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799" y="2013466"/>
            <a:ext cx="3892473"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pancreas RNA stain – SL002A</a:t>
            </a:r>
            <a:endParaRPr lang="en-US" dirty="0">
              <a:latin typeface="Calibri" pitchFamily="34" charset="0"/>
            </a:endParaRPr>
          </a:p>
        </p:txBody>
      </p:sp>
      <p:sp>
        <p:nvSpPr>
          <p:cNvPr id="37891" name="TextBox 4"/>
          <p:cNvSpPr txBox="1">
            <a:spLocks noChangeArrowheads="1"/>
          </p:cNvSpPr>
          <p:nvPr/>
        </p:nvSpPr>
        <p:spPr bwMode="auto">
          <a:xfrm>
            <a:off x="1987473" y="5396805"/>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002A</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Serous acini</a:t>
            </a:r>
          </a:p>
          <a:p>
            <a:pPr lvl="1" eaLnBrk="0" hangingPunct="0">
              <a:buFontTx/>
              <a:buChar char="•"/>
            </a:pPr>
            <a:r>
              <a:rPr lang="en-US" sz="1200" b="1" dirty="0">
                <a:solidFill>
                  <a:srgbClr val="002060"/>
                </a:solidFill>
                <a:latin typeface="Georgia" pitchFamily="18" charset="0"/>
                <a:ea typeface="Times" pitchFamily="18" charset="0"/>
                <a:cs typeface="Arial" charset="0"/>
              </a:rPr>
              <a:t>Intercalated ducts</a:t>
            </a:r>
          </a:p>
          <a:p>
            <a:pPr lvl="2" eaLnBrk="0" hangingPunct="0">
              <a:buFontTx/>
              <a:buChar char="•"/>
            </a:pPr>
            <a:r>
              <a:rPr lang="en-US" sz="1200" b="1" dirty="0" err="1">
                <a:solidFill>
                  <a:srgbClr val="002060"/>
                </a:solidFill>
                <a:latin typeface="Georgia" pitchFamily="18" charset="0"/>
                <a:ea typeface="Times" pitchFamily="18" charset="0"/>
                <a:cs typeface="Arial" charset="0"/>
              </a:rPr>
              <a:t>Centroacinar</a:t>
            </a:r>
            <a:r>
              <a:rPr lang="en-US" sz="1200" b="1" dirty="0">
                <a:solidFill>
                  <a:srgbClr val="002060"/>
                </a:solidFill>
                <a:latin typeface="Georgia" pitchFamily="18" charset="0"/>
                <a:ea typeface="Times" pitchFamily="18" charset="0"/>
                <a:cs typeface="Arial" charset="0"/>
              </a:rPr>
              <a:t> cells</a:t>
            </a:r>
          </a:p>
          <a:p>
            <a:pPr lvl="1" eaLnBrk="0" hangingPunct="0">
              <a:buFontTx/>
              <a:buChar char="•"/>
            </a:pPr>
            <a:r>
              <a:rPr lang="en-US" sz="1200" b="1" dirty="0">
                <a:solidFill>
                  <a:srgbClr val="002060"/>
                </a:solidFill>
                <a:latin typeface="Georgia" pitchFamily="18" charset="0"/>
                <a:ea typeface="Times" pitchFamily="18" charset="0"/>
                <a:cs typeface="Arial" charset="0"/>
              </a:rPr>
              <a:t>Pancreatic islets (of Langerhans)</a:t>
            </a:r>
          </a:p>
        </p:txBody>
      </p:sp>
      <p:sp>
        <p:nvSpPr>
          <p:cNvPr id="5" name="Rectangle 4"/>
          <p:cNvSpPr/>
          <p:nvPr/>
        </p:nvSpPr>
        <p:spPr>
          <a:xfrm>
            <a:off x="2219096" y="21491"/>
            <a:ext cx="4705905"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PANCREAS – RNA STAIN</a:t>
            </a:r>
          </a:p>
        </p:txBody>
      </p:sp>
    </p:spTree>
    <p:extLst>
      <p:ext uri="{BB962C8B-B14F-4D97-AF65-F5344CB8AC3E}">
        <p14:creationId xmlns:p14="http://schemas.microsoft.com/office/powerpoint/2010/main" val="366966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103049"/>
            <a:ext cx="8610600" cy="2277547"/>
          </a:xfrm>
          <a:prstGeom prst="rect">
            <a:avLst/>
          </a:prstGeom>
          <a:noFill/>
          <a:ln w="9525">
            <a:noFill/>
            <a:miter lim="800000"/>
            <a:headEnd/>
            <a:tailEnd/>
          </a:ln>
        </p:spPr>
        <p:txBody>
          <a:bodyPr>
            <a:spAutoFit/>
          </a:bodyPr>
          <a:lstStyle/>
          <a:p>
            <a:pPr>
              <a:tabLst>
                <a:tab pos="457200" algn="l"/>
              </a:tabLst>
            </a:pPr>
            <a:r>
              <a:rPr lang="en-US" sz="1400" b="1" dirty="0">
                <a:solidFill>
                  <a:srgbClr val="002060"/>
                </a:solidFill>
                <a:latin typeface="Georgia" pitchFamily="18" charset="0"/>
                <a:cs typeface="Times New Roman" pitchFamily="18" charset="0"/>
              </a:rPr>
              <a:t>The next set of slides is a quiz for this module.  You should review the structures covered in this module, and try to visualize each of these in light and electron micrographs.</a:t>
            </a:r>
          </a:p>
          <a:p>
            <a:pPr>
              <a:tabLst>
                <a:tab pos="457200" algn="l"/>
              </a:tabLst>
            </a:pPr>
            <a:endParaRPr lang="en-US" b="1" dirty="0">
              <a:solidFill>
                <a:srgbClr val="002060"/>
              </a:solidFill>
              <a:latin typeface="Georgia" pitchFamily="18" charset="0"/>
            </a:endParaRP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a:t>
            </a:r>
          </a:p>
          <a:p>
            <a:pPr lvl="1">
              <a:buFont typeface="Arial" charset="0"/>
              <a:buChar char="•"/>
              <a:tabLst>
                <a:tab pos="457200" algn="l"/>
              </a:tabLst>
            </a:pPr>
            <a:endParaRPr lang="en-US" sz="1200" dirty="0">
              <a:solidFill>
                <a:srgbClr val="002060"/>
              </a:solidFill>
              <a:latin typeface="Georgia" pitchFamily="18" charset="0"/>
            </a:endParaRPr>
          </a:p>
          <a:p>
            <a:pPr lvl="1">
              <a:buFont typeface="Arial" charset="0"/>
              <a:buChar char="•"/>
              <a:tabLst>
                <a:tab pos="457200" algn="l"/>
              </a:tabLst>
            </a:pPr>
            <a:r>
              <a:rPr lang="en-US" sz="1200" dirty="0">
                <a:solidFill>
                  <a:srgbClr val="002060"/>
                </a:solidFill>
                <a:latin typeface="Georgia" pitchFamily="18" charset="0"/>
              </a:rPr>
              <a:t>Exocrine Pancreas </a:t>
            </a:r>
          </a:p>
          <a:p>
            <a:pPr lvl="2">
              <a:buFont typeface="Arial" charset="0"/>
              <a:buChar char="•"/>
              <a:tabLst>
                <a:tab pos="457200" algn="l"/>
              </a:tabLst>
            </a:pPr>
            <a:r>
              <a:rPr lang="en-US" sz="1200" dirty="0">
                <a:solidFill>
                  <a:srgbClr val="002060"/>
                </a:solidFill>
                <a:latin typeface="Georgia" pitchFamily="18" charset="0"/>
              </a:rPr>
              <a:t>Serous acini</a:t>
            </a:r>
          </a:p>
          <a:p>
            <a:pPr lvl="2">
              <a:buFont typeface="Arial" charset="0"/>
              <a:buChar char="•"/>
              <a:tabLst>
                <a:tab pos="457200" algn="l"/>
              </a:tabLst>
            </a:pPr>
            <a:r>
              <a:rPr lang="en-US" sz="1200" dirty="0">
                <a:solidFill>
                  <a:srgbClr val="002060"/>
                </a:solidFill>
                <a:latin typeface="Georgia" pitchFamily="18" charset="0"/>
              </a:rPr>
              <a:t>Ducts</a:t>
            </a:r>
          </a:p>
          <a:p>
            <a:pPr lvl="3">
              <a:buFont typeface="Arial" charset="0"/>
              <a:buChar char="•"/>
              <a:tabLst>
                <a:tab pos="457200" algn="l"/>
              </a:tabLst>
            </a:pPr>
            <a:r>
              <a:rPr lang="en-US" sz="1200" dirty="0">
                <a:solidFill>
                  <a:srgbClr val="002060"/>
                </a:solidFill>
                <a:latin typeface="Georgia" pitchFamily="18" charset="0"/>
              </a:rPr>
              <a:t>Intercalated ducts</a:t>
            </a:r>
          </a:p>
          <a:p>
            <a:pPr lvl="4">
              <a:buFont typeface="Arial" charset="0"/>
              <a:buChar char="•"/>
              <a:tabLst>
                <a:tab pos="457200" algn="l"/>
              </a:tabLst>
            </a:pPr>
            <a:r>
              <a:rPr lang="en-US" sz="1200" dirty="0" err="1">
                <a:solidFill>
                  <a:srgbClr val="002060"/>
                </a:solidFill>
                <a:latin typeface="Georgia" pitchFamily="18" charset="0"/>
              </a:rPr>
              <a:t>Centroacinar</a:t>
            </a:r>
            <a:r>
              <a:rPr lang="en-US" sz="1200" dirty="0">
                <a:solidFill>
                  <a:srgbClr val="002060"/>
                </a:solidFill>
                <a:latin typeface="Georgia" pitchFamily="18" charset="0"/>
              </a:rPr>
              <a:t> cells</a:t>
            </a:r>
          </a:p>
          <a:p>
            <a:pPr lvl="3">
              <a:buFont typeface="Arial" charset="0"/>
              <a:buChar char="•"/>
              <a:tabLst>
                <a:tab pos="457200" algn="l"/>
              </a:tabLst>
            </a:pPr>
            <a:r>
              <a:rPr lang="en-US" sz="1200" dirty="0">
                <a:solidFill>
                  <a:srgbClr val="002060"/>
                </a:solidFill>
                <a:latin typeface="Georgia" pitchFamily="18" charset="0"/>
              </a:rPr>
              <a:t>Excretory ducts</a:t>
            </a:r>
          </a:p>
        </p:txBody>
      </p:sp>
    </p:spTree>
    <p:extLst>
      <p:ext uri="{BB962C8B-B14F-4D97-AF65-F5344CB8AC3E}">
        <p14:creationId xmlns:p14="http://schemas.microsoft.com/office/powerpoint/2010/main" val="29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hc-webdata\com\LabManuals\MA\VLM\Lab25\ems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334" y="1364396"/>
            <a:ext cx="4287689" cy="54936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this image from the pancreas, the lumen is indicated (L).  Identify the cells in this micrograph (advance slide for answers).</a:t>
            </a:r>
          </a:p>
        </p:txBody>
      </p:sp>
      <p:sp>
        <p:nvSpPr>
          <p:cNvPr id="6" name="Rectangle 5"/>
          <p:cNvSpPr/>
          <p:nvPr/>
        </p:nvSpPr>
        <p:spPr>
          <a:xfrm>
            <a:off x="171133" y="1738319"/>
            <a:ext cx="2705734"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Aciniar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 (exocrine pancreas)</a:t>
            </a:r>
          </a:p>
        </p:txBody>
      </p:sp>
      <p:sp>
        <p:nvSpPr>
          <p:cNvPr id="5" name="TextBox 4"/>
          <p:cNvSpPr txBox="1"/>
          <p:nvPr/>
        </p:nvSpPr>
        <p:spPr>
          <a:xfrm>
            <a:off x="5729111" y="2398495"/>
            <a:ext cx="304800" cy="523220"/>
          </a:xfrm>
          <a:prstGeom prst="rect">
            <a:avLst/>
          </a:prstGeom>
          <a:noFill/>
        </p:spPr>
        <p:txBody>
          <a:bodyPr wrap="square" rtlCol="0">
            <a:spAutoFit/>
          </a:bodyPr>
          <a:lstStyle/>
          <a:p>
            <a:r>
              <a:rPr lang="en-US" sz="2800" b="1" dirty="0"/>
              <a:t>L</a:t>
            </a:r>
          </a:p>
        </p:txBody>
      </p:sp>
    </p:spTree>
    <p:extLst>
      <p:ext uri="{BB962C8B-B14F-4D97-AF65-F5344CB8AC3E}">
        <p14:creationId xmlns:p14="http://schemas.microsoft.com/office/powerpoint/2010/main" val="12615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103049"/>
            <a:ext cx="8610600" cy="2215991"/>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a:buFont typeface="Arial" charset="0"/>
              <a:buChar char="•"/>
              <a:tabLst>
                <a:tab pos="457200" algn="l"/>
              </a:tabLst>
            </a:pPr>
            <a:r>
              <a:rPr lang="en-US" sz="1200" b="1" dirty="0">
                <a:solidFill>
                  <a:srgbClr val="002060"/>
                </a:solidFill>
                <a:latin typeface="Georgia" pitchFamily="18" charset="0"/>
              </a:rPr>
              <a:t>Distinguish, at the light microscope level, each of the following:</a:t>
            </a:r>
          </a:p>
          <a:p>
            <a:pPr lvl="1">
              <a:buFont typeface="Arial" charset="0"/>
              <a:buChar char="•"/>
              <a:tabLst>
                <a:tab pos="457200" algn="l"/>
              </a:tabLst>
            </a:pPr>
            <a:endParaRPr lang="en-US" sz="1200" dirty="0">
              <a:solidFill>
                <a:srgbClr val="002060"/>
              </a:solidFill>
              <a:latin typeface="Georgia" pitchFamily="18" charset="0"/>
            </a:endParaRPr>
          </a:p>
          <a:p>
            <a:pPr lvl="1">
              <a:buFont typeface="Arial" charset="0"/>
              <a:buChar char="•"/>
              <a:tabLst>
                <a:tab pos="457200" algn="l"/>
              </a:tabLst>
            </a:pPr>
            <a:r>
              <a:rPr lang="en-US" sz="1200" dirty="0">
                <a:solidFill>
                  <a:srgbClr val="002060"/>
                </a:solidFill>
                <a:latin typeface="Georgia" pitchFamily="18" charset="0"/>
              </a:rPr>
              <a:t>Exocrine Pancreas </a:t>
            </a:r>
          </a:p>
          <a:p>
            <a:pPr lvl="2">
              <a:buFont typeface="Arial" charset="0"/>
              <a:buChar char="•"/>
              <a:tabLst>
                <a:tab pos="457200" algn="l"/>
              </a:tabLst>
            </a:pPr>
            <a:r>
              <a:rPr lang="en-US" sz="1200" dirty="0">
                <a:solidFill>
                  <a:srgbClr val="002060"/>
                </a:solidFill>
                <a:latin typeface="Georgia" pitchFamily="18" charset="0"/>
              </a:rPr>
              <a:t>Serous acini</a:t>
            </a:r>
          </a:p>
          <a:p>
            <a:pPr lvl="2">
              <a:buFont typeface="Arial" charset="0"/>
              <a:buChar char="•"/>
              <a:tabLst>
                <a:tab pos="457200" algn="l"/>
              </a:tabLst>
            </a:pPr>
            <a:r>
              <a:rPr lang="en-US" sz="1200" dirty="0">
                <a:solidFill>
                  <a:srgbClr val="002060"/>
                </a:solidFill>
                <a:latin typeface="Georgia" pitchFamily="18" charset="0"/>
              </a:rPr>
              <a:t>Ducts</a:t>
            </a:r>
          </a:p>
          <a:p>
            <a:pPr lvl="3">
              <a:buFont typeface="Arial" charset="0"/>
              <a:buChar char="•"/>
              <a:tabLst>
                <a:tab pos="457200" algn="l"/>
              </a:tabLst>
            </a:pPr>
            <a:r>
              <a:rPr lang="en-US" sz="1200" dirty="0">
                <a:solidFill>
                  <a:srgbClr val="002060"/>
                </a:solidFill>
                <a:latin typeface="Georgia" pitchFamily="18" charset="0"/>
              </a:rPr>
              <a:t>Intercalated ducts</a:t>
            </a:r>
          </a:p>
          <a:p>
            <a:pPr lvl="4">
              <a:buFont typeface="Arial" charset="0"/>
              <a:buChar char="•"/>
              <a:tabLst>
                <a:tab pos="457200" algn="l"/>
              </a:tabLst>
            </a:pPr>
            <a:r>
              <a:rPr lang="en-US" sz="1200" dirty="0" err="1">
                <a:solidFill>
                  <a:srgbClr val="002060"/>
                </a:solidFill>
                <a:latin typeface="Georgia" pitchFamily="18" charset="0"/>
              </a:rPr>
              <a:t>Centroacinar</a:t>
            </a:r>
            <a:r>
              <a:rPr lang="en-US" sz="1200" dirty="0">
                <a:solidFill>
                  <a:srgbClr val="002060"/>
                </a:solidFill>
                <a:latin typeface="Georgia" pitchFamily="18" charset="0"/>
              </a:rPr>
              <a:t> cells</a:t>
            </a:r>
          </a:p>
          <a:p>
            <a:pPr lvl="3">
              <a:buFont typeface="Arial" charset="0"/>
              <a:buChar char="•"/>
              <a:tabLst>
                <a:tab pos="457200" algn="l"/>
              </a:tabLst>
            </a:pPr>
            <a:r>
              <a:rPr lang="en-US" sz="1200" dirty="0">
                <a:solidFill>
                  <a:srgbClr val="002060"/>
                </a:solidFill>
                <a:latin typeface="Georgia" pitchFamily="18" charset="0"/>
              </a:rPr>
              <a:t>Excretory ducts</a:t>
            </a:r>
          </a:p>
          <a:p>
            <a:pPr marL="1371600" lvl="5">
              <a:buFont typeface="Arial" charset="0"/>
              <a:buChar char="•"/>
              <a:tabLst>
                <a:tab pos="457200" algn="l"/>
              </a:tabLst>
            </a:pP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317504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1316418"/>
            <a:ext cx="6791325" cy="524827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 (advance slide for answers).</a:t>
            </a:r>
          </a:p>
        </p:txBody>
      </p:sp>
      <p:sp>
        <p:nvSpPr>
          <p:cNvPr id="6" name="Rectangle 5"/>
          <p:cNvSpPr/>
          <p:nvPr/>
        </p:nvSpPr>
        <p:spPr>
          <a:xfrm>
            <a:off x="171133" y="1738319"/>
            <a:ext cx="2705734"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Centroacinar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a:t>
            </a:r>
          </a:p>
        </p:txBody>
      </p:sp>
      <p:cxnSp>
        <p:nvCxnSpPr>
          <p:cNvPr id="8" name="Straight Arrow Connector 7"/>
          <p:cNvCxnSpPr/>
          <p:nvPr/>
        </p:nvCxnSpPr>
        <p:spPr>
          <a:xfrm flipH="1">
            <a:off x="4442178" y="2698044"/>
            <a:ext cx="39511" cy="70273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64397"/>
            <a:ext cx="8382000" cy="540067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answers).</a:t>
            </a:r>
          </a:p>
        </p:txBody>
      </p:sp>
      <p:sp>
        <p:nvSpPr>
          <p:cNvPr id="6" name="Rectangle 5"/>
          <p:cNvSpPr/>
          <p:nvPr/>
        </p:nvSpPr>
        <p:spPr>
          <a:xfrm>
            <a:off x="5715000" y="1447800"/>
            <a:ext cx="2705734"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(pancreatic) Excretory duct</a:t>
            </a:r>
          </a:p>
        </p:txBody>
      </p:sp>
      <p:sp>
        <p:nvSpPr>
          <p:cNvPr id="4" name="Freeform 3"/>
          <p:cNvSpPr/>
          <p:nvPr/>
        </p:nvSpPr>
        <p:spPr>
          <a:xfrm>
            <a:off x="973156" y="2935111"/>
            <a:ext cx="2379644" cy="2167467"/>
          </a:xfrm>
          <a:custGeom>
            <a:avLst/>
            <a:gdLst>
              <a:gd name="connsiteX0" fmla="*/ 1532977 w 2379644"/>
              <a:gd name="connsiteY0" fmla="*/ 0 h 2167467"/>
              <a:gd name="connsiteX1" fmla="*/ 1397511 w 2379644"/>
              <a:gd name="connsiteY1" fmla="*/ 33867 h 2167467"/>
              <a:gd name="connsiteX2" fmla="*/ 1262044 w 2379644"/>
              <a:gd name="connsiteY2" fmla="*/ 90311 h 2167467"/>
              <a:gd name="connsiteX3" fmla="*/ 1194311 w 2379644"/>
              <a:gd name="connsiteY3" fmla="*/ 135467 h 2167467"/>
              <a:gd name="connsiteX4" fmla="*/ 1160444 w 2379644"/>
              <a:gd name="connsiteY4" fmla="*/ 169333 h 2167467"/>
              <a:gd name="connsiteX5" fmla="*/ 1070133 w 2379644"/>
              <a:gd name="connsiteY5" fmla="*/ 237067 h 2167467"/>
              <a:gd name="connsiteX6" fmla="*/ 1002400 w 2379644"/>
              <a:gd name="connsiteY6" fmla="*/ 361245 h 2167467"/>
              <a:gd name="connsiteX7" fmla="*/ 979822 w 2379644"/>
              <a:gd name="connsiteY7" fmla="*/ 417689 h 2167467"/>
              <a:gd name="connsiteX8" fmla="*/ 957244 w 2379644"/>
              <a:gd name="connsiteY8" fmla="*/ 462845 h 2167467"/>
              <a:gd name="connsiteX9" fmla="*/ 945955 w 2379644"/>
              <a:gd name="connsiteY9" fmla="*/ 496711 h 2167467"/>
              <a:gd name="connsiteX10" fmla="*/ 923377 w 2379644"/>
              <a:gd name="connsiteY10" fmla="*/ 530578 h 2167467"/>
              <a:gd name="connsiteX11" fmla="*/ 889511 w 2379644"/>
              <a:gd name="connsiteY11" fmla="*/ 598311 h 2167467"/>
              <a:gd name="connsiteX12" fmla="*/ 855644 w 2379644"/>
              <a:gd name="connsiteY12" fmla="*/ 620889 h 2167467"/>
              <a:gd name="connsiteX13" fmla="*/ 833066 w 2379644"/>
              <a:gd name="connsiteY13" fmla="*/ 654756 h 2167467"/>
              <a:gd name="connsiteX14" fmla="*/ 799200 w 2379644"/>
              <a:gd name="connsiteY14" fmla="*/ 677333 h 2167467"/>
              <a:gd name="connsiteX15" fmla="*/ 686311 w 2379644"/>
              <a:gd name="connsiteY15" fmla="*/ 756356 h 2167467"/>
              <a:gd name="connsiteX16" fmla="*/ 652444 w 2379644"/>
              <a:gd name="connsiteY16" fmla="*/ 778933 h 2167467"/>
              <a:gd name="connsiteX17" fmla="*/ 618577 w 2379644"/>
              <a:gd name="connsiteY17" fmla="*/ 812800 h 2167467"/>
              <a:gd name="connsiteX18" fmla="*/ 550844 w 2379644"/>
              <a:gd name="connsiteY18" fmla="*/ 857956 h 2167467"/>
              <a:gd name="connsiteX19" fmla="*/ 516977 w 2379644"/>
              <a:gd name="connsiteY19" fmla="*/ 880533 h 2167467"/>
              <a:gd name="connsiteX20" fmla="*/ 460533 w 2379644"/>
              <a:gd name="connsiteY20" fmla="*/ 936978 h 2167467"/>
              <a:gd name="connsiteX21" fmla="*/ 426666 w 2379644"/>
              <a:gd name="connsiteY21" fmla="*/ 959556 h 2167467"/>
              <a:gd name="connsiteX22" fmla="*/ 358933 w 2379644"/>
              <a:gd name="connsiteY22" fmla="*/ 1027289 h 2167467"/>
              <a:gd name="connsiteX23" fmla="*/ 325066 w 2379644"/>
              <a:gd name="connsiteY23" fmla="*/ 1061156 h 2167467"/>
              <a:gd name="connsiteX24" fmla="*/ 302488 w 2379644"/>
              <a:gd name="connsiteY24" fmla="*/ 1095022 h 2167467"/>
              <a:gd name="connsiteX25" fmla="*/ 268622 w 2379644"/>
              <a:gd name="connsiteY25" fmla="*/ 1117600 h 2167467"/>
              <a:gd name="connsiteX26" fmla="*/ 212177 w 2379644"/>
              <a:gd name="connsiteY26" fmla="*/ 1185333 h 2167467"/>
              <a:gd name="connsiteX27" fmla="*/ 167022 w 2379644"/>
              <a:gd name="connsiteY27" fmla="*/ 1253067 h 2167467"/>
              <a:gd name="connsiteX28" fmla="*/ 144444 w 2379644"/>
              <a:gd name="connsiteY28" fmla="*/ 1286933 h 2167467"/>
              <a:gd name="connsiteX29" fmla="*/ 88000 w 2379644"/>
              <a:gd name="connsiteY29" fmla="*/ 1354667 h 2167467"/>
              <a:gd name="connsiteX30" fmla="*/ 76711 w 2379644"/>
              <a:gd name="connsiteY30" fmla="*/ 1388533 h 2167467"/>
              <a:gd name="connsiteX31" fmla="*/ 54133 w 2379644"/>
              <a:gd name="connsiteY31" fmla="*/ 1422400 h 2167467"/>
              <a:gd name="connsiteX32" fmla="*/ 42844 w 2379644"/>
              <a:gd name="connsiteY32" fmla="*/ 1456267 h 2167467"/>
              <a:gd name="connsiteX33" fmla="*/ 20266 w 2379644"/>
              <a:gd name="connsiteY33" fmla="*/ 1501422 h 2167467"/>
              <a:gd name="connsiteX34" fmla="*/ 20266 w 2379644"/>
              <a:gd name="connsiteY34" fmla="*/ 1806222 h 2167467"/>
              <a:gd name="connsiteX35" fmla="*/ 42844 w 2379644"/>
              <a:gd name="connsiteY35" fmla="*/ 1873956 h 2167467"/>
              <a:gd name="connsiteX36" fmla="*/ 54133 w 2379644"/>
              <a:gd name="connsiteY36" fmla="*/ 1907822 h 2167467"/>
              <a:gd name="connsiteX37" fmla="*/ 88000 w 2379644"/>
              <a:gd name="connsiteY37" fmla="*/ 1941689 h 2167467"/>
              <a:gd name="connsiteX38" fmla="*/ 110577 w 2379644"/>
              <a:gd name="connsiteY38" fmla="*/ 1975556 h 2167467"/>
              <a:gd name="connsiteX39" fmla="*/ 189600 w 2379644"/>
              <a:gd name="connsiteY39" fmla="*/ 2032000 h 2167467"/>
              <a:gd name="connsiteX40" fmla="*/ 234755 w 2379644"/>
              <a:gd name="connsiteY40" fmla="*/ 2065867 h 2167467"/>
              <a:gd name="connsiteX41" fmla="*/ 302488 w 2379644"/>
              <a:gd name="connsiteY41" fmla="*/ 2088445 h 2167467"/>
              <a:gd name="connsiteX42" fmla="*/ 336355 w 2379644"/>
              <a:gd name="connsiteY42" fmla="*/ 2111022 h 2167467"/>
              <a:gd name="connsiteX43" fmla="*/ 449244 w 2379644"/>
              <a:gd name="connsiteY43" fmla="*/ 2133600 h 2167467"/>
              <a:gd name="connsiteX44" fmla="*/ 494400 w 2379644"/>
              <a:gd name="connsiteY44" fmla="*/ 2144889 h 2167467"/>
              <a:gd name="connsiteX45" fmla="*/ 912088 w 2379644"/>
              <a:gd name="connsiteY45" fmla="*/ 2167467 h 2167467"/>
              <a:gd name="connsiteX46" fmla="*/ 1600711 w 2379644"/>
              <a:gd name="connsiteY46" fmla="*/ 2156178 h 2167467"/>
              <a:gd name="connsiteX47" fmla="*/ 1702311 w 2379644"/>
              <a:gd name="connsiteY47" fmla="*/ 2144889 h 2167467"/>
              <a:gd name="connsiteX48" fmla="*/ 1860355 w 2379644"/>
              <a:gd name="connsiteY48" fmla="*/ 2133600 h 2167467"/>
              <a:gd name="connsiteX49" fmla="*/ 1961955 w 2379644"/>
              <a:gd name="connsiteY49" fmla="*/ 2099733 h 2167467"/>
              <a:gd name="connsiteX50" fmla="*/ 1995822 w 2379644"/>
              <a:gd name="connsiteY50" fmla="*/ 2088445 h 2167467"/>
              <a:gd name="connsiteX51" fmla="*/ 2029688 w 2379644"/>
              <a:gd name="connsiteY51" fmla="*/ 2065867 h 2167467"/>
              <a:gd name="connsiteX52" fmla="*/ 2074844 w 2379644"/>
              <a:gd name="connsiteY52" fmla="*/ 2043289 h 2167467"/>
              <a:gd name="connsiteX53" fmla="*/ 2120000 w 2379644"/>
              <a:gd name="connsiteY53" fmla="*/ 2009422 h 2167467"/>
              <a:gd name="connsiteX54" fmla="*/ 2153866 w 2379644"/>
              <a:gd name="connsiteY54" fmla="*/ 1975556 h 2167467"/>
              <a:gd name="connsiteX55" fmla="*/ 2187733 w 2379644"/>
              <a:gd name="connsiteY55" fmla="*/ 1964267 h 2167467"/>
              <a:gd name="connsiteX56" fmla="*/ 2244177 w 2379644"/>
              <a:gd name="connsiteY56" fmla="*/ 1885245 h 2167467"/>
              <a:gd name="connsiteX57" fmla="*/ 2278044 w 2379644"/>
              <a:gd name="connsiteY57" fmla="*/ 1851378 h 2167467"/>
              <a:gd name="connsiteX58" fmla="*/ 2289333 w 2379644"/>
              <a:gd name="connsiteY58" fmla="*/ 1817511 h 2167467"/>
              <a:gd name="connsiteX59" fmla="*/ 2311911 w 2379644"/>
              <a:gd name="connsiteY59" fmla="*/ 1783645 h 2167467"/>
              <a:gd name="connsiteX60" fmla="*/ 2334488 w 2379644"/>
              <a:gd name="connsiteY60" fmla="*/ 1715911 h 2167467"/>
              <a:gd name="connsiteX61" fmla="*/ 2345777 w 2379644"/>
              <a:gd name="connsiteY61" fmla="*/ 1682045 h 2167467"/>
              <a:gd name="connsiteX62" fmla="*/ 2368355 w 2379644"/>
              <a:gd name="connsiteY62" fmla="*/ 1535289 h 2167467"/>
              <a:gd name="connsiteX63" fmla="*/ 2379644 w 2379644"/>
              <a:gd name="connsiteY63" fmla="*/ 1422400 h 2167467"/>
              <a:gd name="connsiteX64" fmla="*/ 2368355 w 2379644"/>
              <a:gd name="connsiteY64" fmla="*/ 1230489 h 2167467"/>
              <a:gd name="connsiteX65" fmla="*/ 2345777 w 2379644"/>
              <a:gd name="connsiteY65" fmla="*/ 1151467 h 2167467"/>
              <a:gd name="connsiteX66" fmla="*/ 2334488 w 2379644"/>
              <a:gd name="connsiteY66" fmla="*/ 1106311 h 2167467"/>
              <a:gd name="connsiteX67" fmla="*/ 2323200 w 2379644"/>
              <a:gd name="connsiteY67" fmla="*/ 1049867 h 2167467"/>
              <a:gd name="connsiteX68" fmla="*/ 2311911 w 2379644"/>
              <a:gd name="connsiteY68" fmla="*/ 1016000 h 2167467"/>
              <a:gd name="connsiteX69" fmla="*/ 2278044 w 2379644"/>
              <a:gd name="connsiteY69" fmla="*/ 857956 h 2167467"/>
              <a:gd name="connsiteX70" fmla="*/ 2255466 w 2379644"/>
              <a:gd name="connsiteY70" fmla="*/ 790222 h 2167467"/>
              <a:gd name="connsiteX71" fmla="*/ 2244177 w 2379644"/>
              <a:gd name="connsiteY71" fmla="*/ 756356 h 2167467"/>
              <a:gd name="connsiteX72" fmla="*/ 2210311 w 2379644"/>
              <a:gd name="connsiteY72" fmla="*/ 643467 h 2167467"/>
              <a:gd name="connsiteX73" fmla="*/ 2187733 w 2379644"/>
              <a:gd name="connsiteY73" fmla="*/ 575733 h 2167467"/>
              <a:gd name="connsiteX74" fmla="*/ 2176444 w 2379644"/>
              <a:gd name="connsiteY74" fmla="*/ 541867 h 2167467"/>
              <a:gd name="connsiteX75" fmla="*/ 2153866 w 2379644"/>
              <a:gd name="connsiteY75" fmla="*/ 496711 h 2167467"/>
              <a:gd name="connsiteX76" fmla="*/ 2131288 w 2379644"/>
              <a:gd name="connsiteY76" fmla="*/ 395111 h 2167467"/>
              <a:gd name="connsiteX77" fmla="*/ 2108711 w 2379644"/>
              <a:gd name="connsiteY77" fmla="*/ 361245 h 2167467"/>
              <a:gd name="connsiteX78" fmla="*/ 2063555 w 2379644"/>
              <a:gd name="connsiteY78" fmla="*/ 259645 h 2167467"/>
              <a:gd name="connsiteX79" fmla="*/ 2029688 w 2379644"/>
              <a:gd name="connsiteY79" fmla="*/ 237067 h 2167467"/>
              <a:gd name="connsiteX80" fmla="*/ 2007111 w 2379644"/>
              <a:gd name="connsiteY80" fmla="*/ 203200 h 2167467"/>
              <a:gd name="connsiteX81" fmla="*/ 1905511 w 2379644"/>
              <a:gd name="connsiteY81" fmla="*/ 124178 h 2167467"/>
              <a:gd name="connsiteX82" fmla="*/ 1871644 w 2379644"/>
              <a:gd name="connsiteY82" fmla="*/ 112889 h 2167467"/>
              <a:gd name="connsiteX83" fmla="*/ 1837777 w 2379644"/>
              <a:gd name="connsiteY83" fmla="*/ 90311 h 2167467"/>
              <a:gd name="connsiteX84" fmla="*/ 1803911 w 2379644"/>
              <a:gd name="connsiteY84" fmla="*/ 79022 h 2167467"/>
              <a:gd name="connsiteX85" fmla="*/ 1566844 w 2379644"/>
              <a:gd name="connsiteY85" fmla="*/ 45156 h 2167467"/>
              <a:gd name="connsiteX86" fmla="*/ 1352355 w 2379644"/>
              <a:gd name="connsiteY86" fmla="*/ 33867 h 21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379644" h="2167467">
                <a:moveTo>
                  <a:pt x="1532977" y="0"/>
                </a:moveTo>
                <a:cubicBezTo>
                  <a:pt x="1473050" y="9988"/>
                  <a:pt x="1454434" y="9472"/>
                  <a:pt x="1397511" y="33867"/>
                </a:cubicBezTo>
                <a:cubicBezTo>
                  <a:pt x="1251650" y="96379"/>
                  <a:pt x="1359062" y="66056"/>
                  <a:pt x="1262044" y="90311"/>
                </a:cubicBezTo>
                <a:cubicBezTo>
                  <a:pt x="1239466" y="105363"/>
                  <a:pt x="1213499" y="116280"/>
                  <a:pt x="1194311" y="135467"/>
                </a:cubicBezTo>
                <a:cubicBezTo>
                  <a:pt x="1183022" y="146756"/>
                  <a:pt x="1172459" y="158820"/>
                  <a:pt x="1160444" y="169333"/>
                </a:cubicBezTo>
                <a:cubicBezTo>
                  <a:pt x="1117535" y="206879"/>
                  <a:pt x="1110461" y="210182"/>
                  <a:pt x="1070133" y="237067"/>
                </a:cubicBezTo>
                <a:cubicBezTo>
                  <a:pt x="1039207" y="283454"/>
                  <a:pt x="1028016" y="297207"/>
                  <a:pt x="1002400" y="361245"/>
                </a:cubicBezTo>
                <a:cubicBezTo>
                  <a:pt x="994874" y="380060"/>
                  <a:pt x="988052" y="399171"/>
                  <a:pt x="979822" y="417689"/>
                </a:cubicBezTo>
                <a:cubicBezTo>
                  <a:pt x="972987" y="433067"/>
                  <a:pt x="963873" y="447377"/>
                  <a:pt x="957244" y="462845"/>
                </a:cubicBezTo>
                <a:cubicBezTo>
                  <a:pt x="952557" y="473782"/>
                  <a:pt x="951277" y="486068"/>
                  <a:pt x="945955" y="496711"/>
                </a:cubicBezTo>
                <a:cubicBezTo>
                  <a:pt x="939887" y="508846"/>
                  <a:pt x="929445" y="518443"/>
                  <a:pt x="923377" y="530578"/>
                </a:cubicBezTo>
                <a:cubicBezTo>
                  <a:pt x="905015" y="567303"/>
                  <a:pt x="921862" y="565960"/>
                  <a:pt x="889511" y="598311"/>
                </a:cubicBezTo>
                <a:cubicBezTo>
                  <a:pt x="879917" y="607905"/>
                  <a:pt x="866933" y="613363"/>
                  <a:pt x="855644" y="620889"/>
                </a:cubicBezTo>
                <a:cubicBezTo>
                  <a:pt x="848118" y="632178"/>
                  <a:pt x="842660" y="645162"/>
                  <a:pt x="833066" y="654756"/>
                </a:cubicBezTo>
                <a:cubicBezTo>
                  <a:pt x="823473" y="664349"/>
                  <a:pt x="810240" y="669447"/>
                  <a:pt x="799200" y="677333"/>
                </a:cubicBezTo>
                <a:cubicBezTo>
                  <a:pt x="682198" y="760905"/>
                  <a:pt x="842008" y="652559"/>
                  <a:pt x="686311" y="756356"/>
                </a:cubicBezTo>
                <a:cubicBezTo>
                  <a:pt x="675022" y="763882"/>
                  <a:pt x="662038" y="769339"/>
                  <a:pt x="652444" y="778933"/>
                </a:cubicBezTo>
                <a:cubicBezTo>
                  <a:pt x="641155" y="790222"/>
                  <a:pt x="631179" y="802998"/>
                  <a:pt x="618577" y="812800"/>
                </a:cubicBezTo>
                <a:cubicBezTo>
                  <a:pt x="597158" y="829459"/>
                  <a:pt x="573422" y="842904"/>
                  <a:pt x="550844" y="857956"/>
                </a:cubicBezTo>
                <a:cubicBezTo>
                  <a:pt x="539555" y="865482"/>
                  <a:pt x="526571" y="870939"/>
                  <a:pt x="516977" y="880533"/>
                </a:cubicBezTo>
                <a:cubicBezTo>
                  <a:pt x="498162" y="899348"/>
                  <a:pt x="480558" y="919456"/>
                  <a:pt x="460533" y="936978"/>
                </a:cubicBezTo>
                <a:cubicBezTo>
                  <a:pt x="450322" y="945912"/>
                  <a:pt x="436807" y="950542"/>
                  <a:pt x="426666" y="959556"/>
                </a:cubicBezTo>
                <a:cubicBezTo>
                  <a:pt x="402801" y="980769"/>
                  <a:pt x="381511" y="1004711"/>
                  <a:pt x="358933" y="1027289"/>
                </a:cubicBezTo>
                <a:cubicBezTo>
                  <a:pt x="347644" y="1038578"/>
                  <a:pt x="333922" y="1047872"/>
                  <a:pt x="325066" y="1061156"/>
                </a:cubicBezTo>
                <a:cubicBezTo>
                  <a:pt x="317540" y="1072445"/>
                  <a:pt x="312082" y="1085428"/>
                  <a:pt x="302488" y="1095022"/>
                </a:cubicBezTo>
                <a:cubicBezTo>
                  <a:pt x="292894" y="1104616"/>
                  <a:pt x="279911" y="1110074"/>
                  <a:pt x="268622" y="1117600"/>
                </a:cubicBezTo>
                <a:cubicBezTo>
                  <a:pt x="187935" y="1238631"/>
                  <a:pt x="313594" y="1054940"/>
                  <a:pt x="212177" y="1185333"/>
                </a:cubicBezTo>
                <a:cubicBezTo>
                  <a:pt x="195518" y="1206752"/>
                  <a:pt x="182074" y="1230489"/>
                  <a:pt x="167022" y="1253067"/>
                </a:cubicBezTo>
                <a:cubicBezTo>
                  <a:pt x="159496" y="1264356"/>
                  <a:pt x="154038" y="1277339"/>
                  <a:pt x="144444" y="1286933"/>
                </a:cubicBezTo>
                <a:cubicBezTo>
                  <a:pt x="119475" y="1311902"/>
                  <a:pt x="103718" y="1323231"/>
                  <a:pt x="88000" y="1354667"/>
                </a:cubicBezTo>
                <a:cubicBezTo>
                  <a:pt x="82679" y="1365310"/>
                  <a:pt x="82033" y="1377890"/>
                  <a:pt x="76711" y="1388533"/>
                </a:cubicBezTo>
                <a:cubicBezTo>
                  <a:pt x="70643" y="1400668"/>
                  <a:pt x="60201" y="1410265"/>
                  <a:pt x="54133" y="1422400"/>
                </a:cubicBezTo>
                <a:cubicBezTo>
                  <a:pt x="48811" y="1433043"/>
                  <a:pt x="47532" y="1445330"/>
                  <a:pt x="42844" y="1456267"/>
                </a:cubicBezTo>
                <a:cubicBezTo>
                  <a:pt x="36215" y="1471735"/>
                  <a:pt x="27792" y="1486370"/>
                  <a:pt x="20266" y="1501422"/>
                </a:cubicBezTo>
                <a:cubicBezTo>
                  <a:pt x="-9944" y="1622260"/>
                  <a:pt x="-3368" y="1577762"/>
                  <a:pt x="20266" y="1806222"/>
                </a:cubicBezTo>
                <a:cubicBezTo>
                  <a:pt x="22715" y="1829895"/>
                  <a:pt x="35318" y="1851378"/>
                  <a:pt x="42844" y="1873956"/>
                </a:cubicBezTo>
                <a:cubicBezTo>
                  <a:pt x="46607" y="1885245"/>
                  <a:pt x="45719" y="1899408"/>
                  <a:pt x="54133" y="1907822"/>
                </a:cubicBezTo>
                <a:cubicBezTo>
                  <a:pt x="65422" y="1919111"/>
                  <a:pt x="77780" y="1929424"/>
                  <a:pt x="88000" y="1941689"/>
                </a:cubicBezTo>
                <a:cubicBezTo>
                  <a:pt x="96686" y="1952112"/>
                  <a:pt x="100983" y="1965962"/>
                  <a:pt x="110577" y="1975556"/>
                </a:cubicBezTo>
                <a:cubicBezTo>
                  <a:pt x="129021" y="1994000"/>
                  <a:pt x="167168" y="2015977"/>
                  <a:pt x="189600" y="2032000"/>
                </a:cubicBezTo>
                <a:cubicBezTo>
                  <a:pt x="204910" y="2042936"/>
                  <a:pt x="217927" y="2057453"/>
                  <a:pt x="234755" y="2065867"/>
                </a:cubicBezTo>
                <a:cubicBezTo>
                  <a:pt x="256041" y="2076510"/>
                  <a:pt x="282686" y="2075244"/>
                  <a:pt x="302488" y="2088445"/>
                </a:cubicBezTo>
                <a:cubicBezTo>
                  <a:pt x="313777" y="2095971"/>
                  <a:pt x="323387" y="2107032"/>
                  <a:pt x="336355" y="2111022"/>
                </a:cubicBezTo>
                <a:cubicBezTo>
                  <a:pt x="373033" y="2122307"/>
                  <a:pt x="412015" y="2124293"/>
                  <a:pt x="449244" y="2133600"/>
                </a:cubicBezTo>
                <a:cubicBezTo>
                  <a:pt x="464296" y="2137363"/>
                  <a:pt x="478926" y="2143757"/>
                  <a:pt x="494400" y="2144889"/>
                </a:cubicBezTo>
                <a:cubicBezTo>
                  <a:pt x="633461" y="2155064"/>
                  <a:pt x="912088" y="2167467"/>
                  <a:pt x="912088" y="2167467"/>
                </a:cubicBezTo>
                <a:lnTo>
                  <a:pt x="1600711" y="2156178"/>
                </a:lnTo>
                <a:cubicBezTo>
                  <a:pt x="1634772" y="2155205"/>
                  <a:pt x="1668364" y="2147841"/>
                  <a:pt x="1702311" y="2144889"/>
                </a:cubicBezTo>
                <a:cubicBezTo>
                  <a:pt x="1754928" y="2140314"/>
                  <a:pt x="1807674" y="2137363"/>
                  <a:pt x="1860355" y="2133600"/>
                </a:cubicBezTo>
                <a:lnTo>
                  <a:pt x="1961955" y="2099733"/>
                </a:lnTo>
                <a:lnTo>
                  <a:pt x="1995822" y="2088445"/>
                </a:lnTo>
                <a:cubicBezTo>
                  <a:pt x="2007111" y="2080919"/>
                  <a:pt x="2017908" y="2072598"/>
                  <a:pt x="2029688" y="2065867"/>
                </a:cubicBezTo>
                <a:cubicBezTo>
                  <a:pt x="2044299" y="2057518"/>
                  <a:pt x="2060573" y="2052208"/>
                  <a:pt x="2074844" y="2043289"/>
                </a:cubicBezTo>
                <a:cubicBezTo>
                  <a:pt x="2090799" y="2033317"/>
                  <a:pt x="2105715" y="2021667"/>
                  <a:pt x="2120000" y="2009422"/>
                </a:cubicBezTo>
                <a:cubicBezTo>
                  <a:pt x="2132121" y="1999032"/>
                  <a:pt x="2140583" y="1984412"/>
                  <a:pt x="2153866" y="1975556"/>
                </a:cubicBezTo>
                <a:cubicBezTo>
                  <a:pt x="2163767" y="1968955"/>
                  <a:pt x="2176444" y="1968030"/>
                  <a:pt x="2187733" y="1964267"/>
                </a:cubicBezTo>
                <a:cubicBezTo>
                  <a:pt x="2275790" y="1876210"/>
                  <a:pt x="2169883" y="1989257"/>
                  <a:pt x="2244177" y="1885245"/>
                </a:cubicBezTo>
                <a:cubicBezTo>
                  <a:pt x="2253456" y="1872254"/>
                  <a:pt x="2266755" y="1862667"/>
                  <a:pt x="2278044" y="1851378"/>
                </a:cubicBezTo>
                <a:cubicBezTo>
                  <a:pt x="2281807" y="1840089"/>
                  <a:pt x="2284011" y="1828154"/>
                  <a:pt x="2289333" y="1817511"/>
                </a:cubicBezTo>
                <a:cubicBezTo>
                  <a:pt x="2295401" y="1805376"/>
                  <a:pt x="2306401" y="1796043"/>
                  <a:pt x="2311911" y="1783645"/>
                </a:cubicBezTo>
                <a:cubicBezTo>
                  <a:pt x="2321577" y="1761897"/>
                  <a:pt x="2326962" y="1738489"/>
                  <a:pt x="2334488" y="1715911"/>
                </a:cubicBezTo>
                <a:lnTo>
                  <a:pt x="2345777" y="1682045"/>
                </a:lnTo>
                <a:cubicBezTo>
                  <a:pt x="2353942" y="1633052"/>
                  <a:pt x="2362545" y="1584675"/>
                  <a:pt x="2368355" y="1535289"/>
                </a:cubicBezTo>
                <a:cubicBezTo>
                  <a:pt x="2372774" y="1497731"/>
                  <a:pt x="2375881" y="1460030"/>
                  <a:pt x="2379644" y="1422400"/>
                </a:cubicBezTo>
                <a:cubicBezTo>
                  <a:pt x="2375881" y="1358430"/>
                  <a:pt x="2374431" y="1294281"/>
                  <a:pt x="2368355" y="1230489"/>
                </a:cubicBezTo>
                <a:cubicBezTo>
                  <a:pt x="2365834" y="1204018"/>
                  <a:pt x="2353035" y="1176868"/>
                  <a:pt x="2345777" y="1151467"/>
                </a:cubicBezTo>
                <a:cubicBezTo>
                  <a:pt x="2341515" y="1136549"/>
                  <a:pt x="2337854" y="1121457"/>
                  <a:pt x="2334488" y="1106311"/>
                </a:cubicBezTo>
                <a:cubicBezTo>
                  <a:pt x="2330326" y="1087581"/>
                  <a:pt x="2327853" y="1068481"/>
                  <a:pt x="2323200" y="1049867"/>
                </a:cubicBezTo>
                <a:cubicBezTo>
                  <a:pt x="2320314" y="1038323"/>
                  <a:pt x="2314492" y="1027616"/>
                  <a:pt x="2311911" y="1016000"/>
                </a:cubicBezTo>
                <a:cubicBezTo>
                  <a:pt x="2292963" y="930735"/>
                  <a:pt x="2309641" y="952746"/>
                  <a:pt x="2278044" y="857956"/>
                </a:cubicBezTo>
                <a:lnTo>
                  <a:pt x="2255466" y="790222"/>
                </a:lnTo>
                <a:cubicBezTo>
                  <a:pt x="2251703" y="778933"/>
                  <a:pt x="2247063" y="767900"/>
                  <a:pt x="2244177" y="756356"/>
                </a:cubicBezTo>
                <a:cubicBezTo>
                  <a:pt x="2227116" y="688114"/>
                  <a:pt x="2237793" y="725916"/>
                  <a:pt x="2210311" y="643467"/>
                </a:cubicBezTo>
                <a:lnTo>
                  <a:pt x="2187733" y="575733"/>
                </a:lnTo>
                <a:cubicBezTo>
                  <a:pt x="2183970" y="564444"/>
                  <a:pt x="2181766" y="552510"/>
                  <a:pt x="2176444" y="541867"/>
                </a:cubicBezTo>
                <a:lnTo>
                  <a:pt x="2153866" y="496711"/>
                </a:lnTo>
                <a:cubicBezTo>
                  <a:pt x="2149530" y="470695"/>
                  <a:pt x="2145183" y="422902"/>
                  <a:pt x="2131288" y="395111"/>
                </a:cubicBezTo>
                <a:cubicBezTo>
                  <a:pt x="2125221" y="382976"/>
                  <a:pt x="2114221" y="373643"/>
                  <a:pt x="2108711" y="361245"/>
                </a:cubicBezTo>
                <a:cubicBezTo>
                  <a:pt x="2090826" y="321003"/>
                  <a:pt x="2094214" y="290303"/>
                  <a:pt x="2063555" y="259645"/>
                </a:cubicBezTo>
                <a:cubicBezTo>
                  <a:pt x="2053961" y="250051"/>
                  <a:pt x="2040977" y="244593"/>
                  <a:pt x="2029688" y="237067"/>
                </a:cubicBezTo>
                <a:cubicBezTo>
                  <a:pt x="2022162" y="225778"/>
                  <a:pt x="2015797" y="213623"/>
                  <a:pt x="2007111" y="203200"/>
                </a:cubicBezTo>
                <a:cubicBezTo>
                  <a:pt x="1984634" y="176227"/>
                  <a:pt x="1934558" y="133860"/>
                  <a:pt x="1905511" y="124178"/>
                </a:cubicBezTo>
                <a:cubicBezTo>
                  <a:pt x="1894222" y="120415"/>
                  <a:pt x="1882287" y="118211"/>
                  <a:pt x="1871644" y="112889"/>
                </a:cubicBezTo>
                <a:cubicBezTo>
                  <a:pt x="1859509" y="106821"/>
                  <a:pt x="1849912" y="96379"/>
                  <a:pt x="1837777" y="90311"/>
                </a:cubicBezTo>
                <a:cubicBezTo>
                  <a:pt x="1827134" y="84989"/>
                  <a:pt x="1815391" y="82153"/>
                  <a:pt x="1803911" y="79022"/>
                </a:cubicBezTo>
                <a:cubicBezTo>
                  <a:pt x="1684643" y="46495"/>
                  <a:pt x="1715064" y="55743"/>
                  <a:pt x="1566844" y="45156"/>
                </a:cubicBezTo>
                <a:cubicBezTo>
                  <a:pt x="1394782" y="32866"/>
                  <a:pt x="1450811" y="33867"/>
                  <a:pt x="1352355" y="33867"/>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8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7877175" cy="50387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271443" y="5334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on this slide. (advance slide for answers).</a:t>
            </a:r>
          </a:p>
        </p:txBody>
      </p:sp>
      <p:sp>
        <p:nvSpPr>
          <p:cNvPr id="6" name="Rectangle 5"/>
          <p:cNvSpPr/>
          <p:nvPr/>
        </p:nvSpPr>
        <p:spPr>
          <a:xfrm>
            <a:off x="539044" y="1684825"/>
            <a:ext cx="2214563"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Parotid gland</a:t>
            </a:r>
          </a:p>
        </p:txBody>
      </p:sp>
    </p:spTree>
    <p:extLst>
      <p:ext uri="{BB962C8B-B14F-4D97-AF65-F5344CB8AC3E}">
        <p14:creationId xmlns:p14="http://schemas.microsoft.com/office/powerpoint/2010/main" val="37153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49" y="1371600"/>
            <a:ext cx="8667750" cy="52673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cells (advance slide for answers).</a:t>
            </a:r>
          </a:p>
        </p:txBody>
      </p:sp>
      <p:sp>
        <p:nvSpPr>
          <p:cNvPr id="6" name="Rectangle 5"/>
          <p:cNvSpPr/>
          <p:nvPr/>
        </p:nvSpPr>
        <p:spPr>
          <a:xfrm>
            <a:off x="3164354" y="1348852"/>
            <a:ext cx="2705734"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Aciniar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 (exocrine pancreas)</a:t>
            </a:r>
          </a:p>
        </p:txBody>
      </p:sp>
      <p:sp>
        <p:nvSpPr>
          <p:cNvPr id="5" name="Freeform 4"/>
          <p:cNvSpPr/>
          <p:nvPr/>
        </p:nvSpPr>
        <p:spPr>
          <a:xfrm>
            <a:off x="3589863" y="3793067"/>
            <a:ext cx="1391357" cy="688622"/>
          </a:xfrm>
          <a:custGeom>
            <a:avLst/>
            <a:gdLst>
              <a:gd name="connsiteX0" fmla="*/ 1241781 w 1391357"/>
              <a:gd name="connsiteY0" fmla="*/ 632177 h 688622"/>
              <a:gd name="connsiteX1" fmla="*/ 1298226 w 1391357"/>
              <a:gd name="connsiteY1" fmla="*/ 564444 h 688622"/>
              <a:gd name="connsiteX2" fmla="*/ 1332093 w 1391357"/>
              <a:gd name="connsiteY2" fmla="*/ 530577 h 688622"/>
              <a:gd name="connsiteX3" fmla="*/ 1377248 w 1391357"/>
              <a:gd name="connsiteY3" fmla="*/ 451555 h 688622"/>
              <a:gd name="connsiteX4" fmla="*/ 1377248 w 1391357"/>
              <a:gd name="connsiteY4" fmla="*/ 349955 h 688622"/>
              <a:gd name="connsiteX5" fmla="*/ 1275648 w 1391357"/>
              <a:gd name="connsiteY5" fmla="*/ 304800 h 688622"/>
              <a:gd name="connsiteX6" fmla="*/ 1241781 w 1391357"/>
              <a:gd name="connsiteY6" fmla="*/ 282222 h 688622"/>
              <a:gd name="connsiteX7" fmla="*/ 1174048 w 1391357"/>
              <a:gd name="connsiteY7" fmla="*/ 259644 h 688622"/>
              <a:gd name="connsiteX8" fmla="*/ 1095026 w 1391357"/>
              <a:gd name="connsiteY8" fmla="*/ 214489 h 688622"/>
              <a:gd name="connsiteX9" fmla="*/ 1072448 w 1391357"/>
              <a:gd name="connsiteY9" fmla="*/ 158044 h 688622"/>
              <a:gd name="connsiteX10" fmla="*/ 1016004 w 1391357"/>
              <a:gd name="connsiteY10" fmla="*/ 90311 h 688622"/>
              <a:gd name="connsiteX11" fmla="*/ 1004715 w 1391357"/>
              <a:gd name="connsiteY11" fmla="*/ 56444 h 688622"/>
              <a:gd name="connsiteX12" fmla="*/ 970848 w 1391357"/>
              <a:gd name="connsiteY12" fmla="*/ 45155 h 688622"/>
              <a:gd name="connsiteX13" fmla="*/ 936981 w 1391357"/>
              <a:gd name="connsiteY13" fmla="*/ 22577 h 688622"/>
              <a:gd name="connsiteX14" fmla="*/ 869248 w 1391357"/>
              <a:gd name="connsiteY14" fmla="*/ 0 h 688622"/>
              <a:gd name="connsiteX15" fmla="*/ 812804 w 1391357"/>
              <a:gd name="connsiteY15" fmla="*/ 22577 h 688622"/>
              <a:gd name="connsiteX16" fmla="*/ 778937 w 1391357"/>
              <a:gd name="connsiteY16" fmla="*/ 33866 h 688622"/>
              <a:gd name="connsiteX17" fmla="*/ 711204 w 1391357"/>
              <a:gd name="connsiteY17" fmla="*/ 79022 h 688622"/>
              <a:gd name="connsiteX18" fmla="*/ 666048 w 1391357"/>
              <a:gd name="connsiteY18" fmla="*/ 101600 h 688622"/>
              <a:gd name="connsiteX19" fmla="*/ 598315 w 1391357"/>
              <a:gd name="connsiteY19" fmla="*/ 146755 h 688622"/>
              <a:gd name="connsiteX20" fmla="*/ 530581 w 1391357"/>
              <a:gd name="connsiteY20" fmla="*/ 180622 h 688622"/>
              <a:gd name="connsiteX21" fmla="*/ 462848 w 1391357"/>
              <a:gd name="connsiteY21" fmla="*/ 169333 h 688622"/>
              <a:gd name="connsiteX22" fmla="*/ 440270 w 1391357"/>
              <a:gd name="connsiteY22" fmla="*/ 101600 h 688622"/>
              <a:gd name="connsiteX23" fmla="*/ 428981 w 1391357"/>
              <a:gd name="connsiteY23" fmla="*/ 67733 h 688622"/>
              <a:gd name="connsiteX24" fmla="*/ 361248 w 1391357"/>
              <a:gd name="connsiteY24" fmla="*/ 11289 h 688622"/>
              <a:gd name="connsiteX25" fmla="*/ 293515 w 1391357"/>
              <a:gd name="connsiteY25" fmla="*/ 0 h 688622"/>
              <a:gd name="connsiteX26" fmla="*/ 191915 w 1391357"/>
              <a:gd name="connsiteY26" fmla="*/ 22577 h 688622"/>
              <a:gd name="connsiteX27" fmla="*/ 158048 w 1391357"/>
              <a:gd name="connsiteY27" fmla="*/ 56444 h 688622"/>
              <a:gd name="connsiteX28" fmla="*/ 124181 w 1391357"/>
              <a:gd name="connsiteY28" fmla="*/ 79022 h 688622"/>
              <a:gd name="connsiteX29" fmla="*/ 79026 w 1391357"/>
              <a:gd name="connsiteY29" fmla="*/ 146755 h 688622"/>
              <a:gd name="connsiteX30" fmla="*/ 22581 w 1391357"/>
              <a:gd name="connsiteY30" fmla="*/ 214489 h 688622"/>
              <a:gd name="connsiteX31" fmla="*/ 11293 w 1391357"/>
              <a:gd name="connsiteY31" fmla="*/ 316089 h 688622"/>
              <a:gd name="connsiteX32" fmla="*/ 45159 w 1391357"/>
              <a:gd name="connsiteY32" fmla="*/ 349955 h 688622"/>
              <a:gd name="connsiteX33" fmla="*/ 101604 w 1391357"/>
              <a:gd name="connsiteY33" fmla="*/ 395111 h 688622"/>
              <a:gd name="connsiteX34" fmla="*/ 203204 w 1391357"/>
              <a:gd name="connsiteY34" fmla="*/ 440266 h 688622"/>
              <a:gd name="connsiteX35" fmla="*/ 237070 w 1391357"/>
              <a:gd name="connsiteY35" fmla="*/ 451555 h 688622"/>
              <a:gd name="connsiteX36" fmla="*/ 270937 w 1391357"/>
              <a:gd name="connsiteY36" fmla="*/ 462844 h 688622"/>
              <a:gd name="connsiteX37" fmla="*/ 338670 w 1391357"/>
              <a:gd name="connsiteY37" fmla="*/ 496711 h 688622"/>
              <a:gd name="connsiteX38" fmla="*/ 406404 w 1391357"/>
              <a:gd name="connsiteY38" fmla="*/ 564444 h 688622"/>
              <a:gd name="connsiteX39" fmla="*/ 428981 w 1391357"/>
              <a:gd name="connsiteY39" fmla="*/ 609600 h 688622"/>
              <a:gd name="connsiteX40" fmla="*/ 564448 w 1391357"/>
              <a:gd name="connsiteY40" fmla="*/ 677333 h 688622"/>
              <a:gd name="connsiteX41" fmla="*/ 632181 w 1391357"/>
              <a:gd name="connsiteY41" fmla="*/ 688622 h 688622"/>
              <a:gd name="connsiteX42" fmla="*/ 1140181 w 1391357"/>
              <a:gd name="connsiteY42" fmla="*/ 677333 h 688622"/>
              <a:gd name="connsiteX43" fmla="*/ 1196626 w 1391357"/>
              <a:gd name="connsiteY43" fmla="*/ 666044 h 688622"/>
              <a:gd name="connsiteX44" fmla="*/ 1253070 w 1391357"/>
              <a:gd name="connsiteY44" fmla="*/ 643466 h 688622"/>
              <a:gd name="connsiteX45" fmla="*/ 1241781 w 1391357"/>
              <a:gd name="connsiteY45" fmla="*/ 632177 h 68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91357" h="688622">
                <a:moveTo>
                  <a:pt x="1241781" y="632177"/>
                </a:moveTo>
                <a:cubicBezTo>
                  <a:pt x="1260596" y="609599"/>
                  <a:pt x="1278700" y="586410"/>
                  <a:pt x="1298226" y="564444"/>
                </a:cubicBezTo>
                <a:cubicBezTo>
                  <a:pt x="1308833" y="552512"/>
                  <a:pt x="1324172" y="544439"/>
                  <a:pt x="1332093" y="530577"/>
                </a:cubicBezTo>
                <a:cubicBezTo>
                  <a:pt x="1392736" y="424450"/>
                  <a:pt x="1285607" y="543196"/>
                  <a:pt x="1377248" y="451555"/>
                </a:cubicBezTo>
                <a:cubicBezTo>
                  <a:pt x="1390267" y="412500"/>
                  <a:pt x="1401090" y="397638"/>
                  <a:pt x="1377248" y="349955"/>
                </a:cubicBezTo>
                <a:cubicBezTo>
                  <a:pt x="1365760" y="326978"/>
                  <a:pt x="1282264" y="309211"/>
                  <a:pt x="1275648" y="304800"/>
                </a:cubicBezTo>
                <a:cubicBezTo>
                  <a:pt x="1264359" y="297274"/>
                  <a:pt x="1254179" y="287732"/>
                  <a:pt x="1241781" y="282222"/>
                </a:cubicBezTo>
                <a:cubicBezTo>
                  <a:pt x="1220033" y="272556"/>
                  <a:pt x="1193850" y="272845"/>
                  <a:pt x="1174048" y="259644"/>
                </a:cubicBezTo>
                <a:cubicBezTo>
                  <a:pt x="1126179" y="227731"/>
                  <a:pt x="1152316" y="243134"/>
                  <a:pt x="1095026" y="214489"/>
                </a:cubicBezTo>
                <a:cubicBezTo>
                  <a:pt x="1087500" y="195674"/>
                  <a:pt x="1083188" y="175228"/>
                  <a:pt x="1072448" y="158044"/>
                </a:cubicBezTo>
                <a:cubicBezTo>
                  <a:pt x="1010034" y="58182"/>
                  <a:pt x="1063544" y="185392"/>
                  <a:pt x="1016004" y="90311"/>
                </a:cubicBezTo>
                <a:cubicBezTo>
                  <a:pt x="1010682" y="79668"/>
                  <a:pt x="1013129" y="64858"/>
                  <a:pt x="1004715" y="56444"/>
                </a:cubicBezTo>
                <a:cubicBezTo>
                  <a:pt x="996301" y="48030"/>
                  <a:pt x="981491" y="50477"/>
                  <a:pt x="970848" y="45155"/>
                </a:cubicBezTo>
                <a:cubicBezTo>
                  <a:pt x="958713" y="39087"/>
                  <a:pt x="949379" y="28087"/>
                  <a:pt x="936981" y="22577"/>
                </a:cubicBezTo>
                <a:cubicBezTo>
                  <a:pt x="915233" y="12911"/>
                  <a:pt x="869248" y="0"/>
                  <a:pt x="869248" y="0"/>
                </a:cubicBezTo>
                <a:cubicBezTo>
                  <a:pt x="850433" y="7526"/>
                  <a:pt x="831778" y="15462"/>
                  <a:pt x="812804" y="22577"/>
                </a:cubicBezTo>
                <a:cubicBezTo>
                  <a:pt x="801662" y="26755"/>
                  <a:pt x="789339" y="28087"/>
                  <a:pt x="778937" y="33866"/>
                </a:cubicBezTo>
                <a:cubicBezTo>
                  <a:pt x="755217" y="47044"/>
                  <a:pt x="735474" y="66887"/>
                  <a:pt x="711204" y="79022"/>
                </a:cubicBezTo>
                <a:cubicBezTo>
                  <a:pt x="696152" y="86548"/>
                  <a:pt x="680478" y="92942"/>
                  <a:pt x="666048" y="101600"/>
                </a:cubicBezTo>
                <a:cubicBezTo>
                  <a:pt x="642780" y="115561"/>
                  <a:pt x="624057" y="138174"/>
                  <a:pt x="598315" y="146755"/>
                </a:cubicBezTo>
                <a:cubicBezTo>
                  <a:pt x="551577" y="162334"/>
                  <a:pt x="574349" y="151443"/>
                  <a:pt x="530581" y="180622"/>
                </a:cubicBezTo>
                <a:cubicBezTo>
                  <a:pt x="508003" y="176859"/>
                  <a:pt x="480074" y="184406"/>
                  <a:pt x="462848" y="169333"/>
                </a:cubicBezTo>
                <a:cubicBezTo>
                  <a:pt x="444937" y="153661"/>
                  <a:pt x="447796" y="124178"/>
                  <a:pt x="440270" y="101600"/>
                </a:cubicBezTo>
                <a:cubicBezTo>
                  <a:pt x="436507" y="90311"/>
                  <a:pt x="437395" y="76147"/>
                  <a:pt x="428981" y="67733"/>
                </a:cubicBezTo>
                <a:cubicBezTo>
                  <a:pt x="413259" y="52011"/>
                  <a:pt x="384826" y="19148"/>
                  <a:pt x="361248" y="11289"/>
                </a:cubicBezTo>
                <a:cubicBezTo>
                  <a:pt x="339533" y="4051"/>
                  <a:pt x="316093" y="3763"/>
                  <a:pt x="293515" y="0"/>
                </a:cubicBezTo>
                <a:cubicBezTo>
                  <a:pt x="285325" y="1365"/>
                  <a:pt x="210440" y="10227"/>
                  <a:pt x="191915" y="22577"/>
                </a:cubicBezTo>
                <a:cubicBezTo>
                  <a:pt x="178631" y="31433"/>
                  <a:pt x="170313" y="46223"/>
                  <a:pt x="158048" y="56444"/>
                </a:cubicBezTo>
                <a:cubicBezTo>
                  <a:pt x="147625" y="65130"/>
                  <a:pt x="135470" y="71496"/>
                  <a:pt x="124181" y="79022"/>
                </a:cubicBezTo>
                <a:cubicBezTo>
                  <a:pt x="109129" y="101600"/>
                  <a:pt x="98213" y="127568"/>
                  <a:pt x="79026" y="146755"/>
                </a:cubicBezTo>
                <a:cubicBezTo>
                  <a:pt x="35565" y="190216"/>
                  <a:pt x="54015" y="167338"/>
                  <a:pt x="22581" y="214489"/>
                </a:cubicBezTo>
                <a:cubicBezTo>
                  <a:pt x="8784" y="255882"/>
                  <a:pt x="-13793" y="278459"/>
                  <a:pt x="11293" y="316089"/>
                </a:cubicBezTo>
                <a:cubicBezTo>
                  <a:pt x="20149" y="329372"/>
                  <a:pt x="34939" y="337691"/>
                  <a:pt x="45159" y="349955"/>
                </a:cubicBezTo>
                <a:cubicBezTo>
                  <a:pt x="84438" y="397090"/>
                  <a:pt x="46007" y="376579"/>
                  <a:pt x="101604" y="395111"/>
                </a:cubicBezTo>
                <a:cubicBezTo>
                  <a:pt x="155273" y="430891"/>
                  <a:pt x="122597" y="413397"/>
                  <a:pt x="203204" y="440266"/>
                </a:cubicBezTo>
                <a:lnTo>
                  <a:pt x="237070" y="451555"/>
                </a:lnTo>
                <a:cubicBezTo>
                  <a:pt x="248359" y="455318"/>
                  <a:pt x="261036" y="456243"/>
                  <a:pt x="270937" y="462844"/>
                </a:cubicBezTo>
                <a:cubicBezTo>
                  <a:pt x="314705" y="492023"/>
                  <a:pt x="291933" y="481131"/>
                  <a:pt x="338670" y="496711"/>
                </a:cubicBezTo>
                <a:cubicBezTo>
                  <a:pt x="361248" y="519289"/>
                  <a:pt x="392125" y="535885"/>
                  <a:pt x="406404" y="564444"/>
                </a:cubicBezTo>
                <a:cubicBezTo>
                  <a:pt x="413930" y="579496"/>
                  <a:pt x="417081" y="597700"/>
                  <a:pt x="428981" y="609600"/>
                </a:cubicBezTo>
                <a:cubicBezTo>
                  <a:pt x="460185" y="640804"/>
                  <a:pt x="520379" y="669988"/>
                  <a:pt x="564448" y="677333"/>
                </a:cubicBezTo>
                <a:lnTo>
                  <a:pt x="632181" y="688622"/>
                </a:lnTo>
                <a:lnTo>
                  <a:pt x="1140181" y="677333"/>
                </a:lnTo>
                <a:cubicBezTo>
                  <a:pt x="1159353" y="676566"/>
                  <a:pt x="1178248" y="671558"/>
                  <a:pt x="1196626" y="666044"/>
                </a:cubicBezTo>
                <a:cubicBezTo>
                  <a:pt x="1216035" y="660221"/>
                  <a:pt x="1234255" y="650992"/>
                  <a:pt x="1253070" y="643466"/>
                </a:cubicBezTo>
                <a:lnTo>
                  <a:pt x="1241781" y="632177"/>
                </a:ln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066800"/>
            <a:ext cx="6477000" cy="5627294"/>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cells (advance slide for answers).</a:t>
            </a:r>
          </a:p>
        </p:txBody>
      </p:sp>
      <p:sp>
        <p:nvSpPr>
          <p:cNvPr id="6" name="Rectangle 5"/>
          <p:cNvSpPr/>
          <p:nvPr/>
        </p:nvSpPr>
        <p:spPr>
          <a:xfrm>
            <a:off x="171133" y="1738319"/>
            <a:ext cx="2705734"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Centroacinar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a:t>
            </a:r>
          </a:p>
        </p:txBody>
      </p:sp>
      <p:sp>
        <p:nvSpPr>
          <p:cNvPr id="4" name="Freeform 3"/>
          <p:cNvSpPr/>
          <p:nvPr/>
        </p:nvSpPr>
        <p:spPr>
          <a:xfrm>
            <a:off x="4165600" y="3228622"/>
            <a:ext cx="767644" cy="575734"/>
          </a:xfrm>
          <a:custGeom>
            <a:avLst/>
            <a:gdLst>
              <a:gd name="connsiteX0" fmla="*/ 767644 w 767644"/>
              <a:gd name="connsiteY0" fmla="*/ 575734 h 575734"/>
              <a:gd name="connsiteX1" fmla="*/ 733778 w 767644"/>
              <a:gd name="connsiteY1" fmla="*/ 451556 h 575734"/>
              <a:gd name="connsiteX2" fmla="*/ 711200 w 767644"/>
              <a:gd name="connsiteY2" fmla="*/ 417689 h 575734"/>
              <a:gd name="connsiteX3" fmla="*/ 699911 w 767644"/>
              <a:gd name="connsiteY3" fmla="*/ 383822 h 575734"/>
              <a:gd name="connsiteX4" fmla="*/ 654756 w 767644"/>
              <a:gd name="connsiteY4" fmla="*/ 316089 h 575734"/>
              <a:gd name="connsiteX5" fmla="*/ 620889 w 767644"/>
              <a:gd name="connsiteY5" fmla="*/ 248356 h 575734"/>
              <a:gd name="connsiteX6" fmla="*/ 598311 w 767644"/>
              <a:gd name="connsiteY6" fmla="*/ 180622 h 575734"/>
              <a:gd name="connsiteX7" fmla="*/ 485422 w 767644"/>
              <a:gd name="connsiteY7" fmla="*/ 112889 h 575734"/>
              <a:gd name="connsiteX8" fmla="*/ 383822 w 767644"/>
              <a:gd name="connsiteY8" fmla="*/ 101600 h 575734"/>
              <a:gd name="connsiteX9" fmla="*/ 237067 w 767644"/>
              <a:gd name="connsiteY9" fmla="*/ 67734 h 575734"/>
              <a:gd name="connsiteX10" fmla="*/ 169333 w 767644"/>
              <a:gd name="connsiteY10" fmla="*/ 11289 h 575734"/>
              <a:gd name="connsiteX11" fmla="*/ 135467 w 767644"/>
              <a:gd name="connsiteY11" fmla="*/ 0 h 575734"/>
              <a:gd name="connsiteX12" fmla="*/ 11289 w 767644"/>
              <a:gd name="connsiteY12" fmla="*/ 45156 h 575734"/>
              <a:gd name="connsiteX13" fmla="*/ 0 w 767644"/>
              <a:gd name="connsiteY13" fmla="*/ 79022 h 575734"/>
              <a:gd name="connsiteX14" fmla="*/ 33867 w 767644"/>
              <a:gd name="connsiteY14" fmla="*/ 180622 h 575734"/>
              <a:gd name="connsiteX15" fmla="*/ 45156 w 767644"/>
              <a:gd name="connsiteY15" fmla="*/ 214489 h 575734"/>
              <a:gd name="connsiteX16" fmla="*/ 79022 w 767644"/>
              <a:gd name="connsiteY16" fmla="*/ 225778 h 575734"/>
              <a:gd name="connsiteX17" fmla="*/ 146756 w 767644"/>
              <a:gd name="connsiteY17" fmla="*/ 270934 h 575734"/>
              <a:gd name="connsiteX18" fmla="*/ 180622 w 767644"/>
              <a:gd name="connsiteY18" fmla="*/ 338667 h 575734"/>
              <a:gd name="connsiteX19" fmla="*/ 191911 w 767644"/>
              <a:gd name="connsiteY19" fmla="*/ 372534 h 575734"/>
              <a:gd name="connsiteX20" fmla="*/ 270933 w 767644"/>
              <a:gd name="connsiteY20" fmla="*/ 474134 h 575734"/>
              <a:gd name="connsiteX21" fmla="*/ 304800 w 767644"/>
              <a:gd name="connsiteY21" fmla="*/ 485422 h 575734"/>
              <a:gd name="connsiteX22" fmla="*/ 338667 w 767644"/>
              <a:gd name="connsiteY22" fmla="*/ 508000 h 575734"/>
              <a:gd name="connsiteX23" fmla="*/ 372533 w 767644"/>
              <a:gd name="connsiteY23" fmla="*/ 541867 h 575734"/>
              <a:gd name="connsiteX24" fmla="*/ 440267 w 767644"/>
              <a:gd name="connsiteY24" fmla="*/ 564445 h 575734"/>
              <a:gd name="connsiteX25" fmla="*/ 474133 w 767644"/>
              <a:gd name="connsiteY25" fmla="*/ 575734 h 575734"/>
              <a:gd name="connsiteX26" fmla="*/ 654756 w 767644"/>
              <a:gd name="connsiteY26" fmla="*/ 553156 h 575734"/>
              <a:gd name="connsiteX27" fmla="*/ 699911 w 767644"/>
              <a:gd name="connsiteY27" fmla="*/ 530578 h 575734"/>
              <a:gd name="connsiteX28" fmla="*/ 711200 w 767644"/>
              <a:gd name="connsiteY28" fmla="*/ 50800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644" h="575734">
                <a:moveTo>
                  <a:pt x="767644" y="575734"/>
                </a:moveTo>
                <a:cubicBezTo>
                  <a:pt x="761585" y="545438"/>
                  <a:pt x="750149" y="476112"/>
                  <a:pt x="733778" y="451556"/>
                </a:cubicBezTo>
                <a:cubicBezTo>
                  <a:pt x="726252" y="440267"/>
                  <a:pt x="717268" y="429824"/>
                  <a:pt x="711200" y="417689"/>
                </a:cubicBezTo>
                <a:cubicBezTo>
                  <a:pt x="705878" y="407046"/>
                  <a:pt x="705690" y="394224"/>
                  <a:pt x="699911" y="383822"/>
                </a:cubicBezTo>
                <a:cubicBezTo>
                  <a:pt x="686733" y="360102"/>
                  <a:pt x="663337" y="341831"/>
                  <a:pt x="654756" y="316089"/>
                </a:cubicBezTo>
                <a:cubicBezTo>
                  <a:pt x="639177" y="269351"/>
                  <a:pt x="650068" y="292123"/>
                  <a:pt x="620889" y="248356"/>
                </a:cubicBezTo>
                <a:cubicBezTo>
                  <a:pt x="613363" y="225778"/>
                  <a:pt x="618113" y="193823"/>
                  <a:pt x="598311" y="180622"/>
                </a:cubicBezTo>
                <a:cubicBezTo>
                  <a:pt x="585718" y="172227"/>
                  <a:pt x="511967" y="119015"/>
                  <a:pt x="485422" y="112889"/>
                </a:cubicBezTo>
                <a:cubicBezTo>
                  <a:pt x="452220" y="105227"/>
                  <a:pt x="417480" y="106914"/>
                  <a:pt x="383822" y="101600"/>
                </a:cubicBezTo>
                <a:cubicBezTo>
                  <a:pt x="289162" y="86654"/>
                  <a:pt x="298068" y="88067"/>
                  <a:pt x="237067" y="67734"/>
                </a:cubicBezTo>
                <a:cubicBezTo>
                  <a:pt x="212100" y="42767"/>
                  <a:pt x="200767" y="27006"/>
                  <a:pt x="169333" y="11289"/>
                </a:cubicBezTo>
                <a:cubicBezTo>
                  <a:pt x="158690" y="5967"/>
                  <a:pt x="146756" y="3763"/>
                  <a:pt x="135467" y="0"/>
                </a:cubicBezTo>
                <a:cubicBezTo>
                  <a:pt x="47957" y="9723"/>
                  <a:pt x="41789" y="-15843"/>
                  <a:pt x="11289" y="45156"/>
                </a:cubicBezTo>
                <a:cubicBezTo>
                  <a:pt x="5967" y="55799"/>
                  <a:pt x="3763" y="67733"/>
                  <a:pt x="0" y="79022"/>
                </a:cubicBezTo>
                <a:cubicBezTo>
                  <a:pt x="20959" y="204774"/>
                  <a:pt x="-5818" y="101254"/>
                  <a:pt x="33867" y="180622"/>
                </a:cubicBezTo>
                <a:cubicBezTo>
                  <a:pt x="39189" y="191265"/>
                  <a:pt x="36742" y="206075"/>
                  <a:pt x="45156" y="214489"/>
                </a:cubicBezTo>
                <a:cubicBezTo>
                  <a:pt x="53570" y="222903"/>
                  <a:pt x="68620" y="219999"/>
                  <a:pt x="79022" y="225778"/>
                </a:cubicBezTo>
                <a:cubicBezTo>
                  <a:pt x="102743" y="238956"/>
                  <a:pt x="146756" y="270934"/>
                  <a:pt x="146756" y="270934"/>
                </a:cubicBezTo>
                <a:cubicBezTo>
                  <a:pt x="175127" y="356052"/>
                  <a:pt x="136857" y="251137"/>
                  <a:pt x="180622" y="338667"/>
                </a:cubicBezTo>
                <a:cubicBezTo>
                  <a:pt x="185944" y="349310"/>
                  <a:pt x="186132" y="362132"/>
                  <a:pt x="191911" y="372534"/>
                </a:cubicBezTo>
                <a:cubicBezTo>
                  <a:pt x="205101" y="396275"/>
                  <a:pt x="241897" y="454777"/>
                  <a:pt x="270933" y="474134"/>
                </a:cubicBezTo>
                <a:cubicBezTo>
                  <a:pt x="280834" y="480735"/>
                  <a:pt x="293511" y="481659"/>
                  <a:pt x="304800" y="485422"/>
                </a:cubicBezTo>
                <a:cubicBezTo>
                  <a:pt x="316089" y="492948"/>
                  <a:pt x="328244" y="499314"/>
                  <a:pt x="338667" y="508000"/>
                </a:cubicBezTo>
                <a:cubicBezTo>
                  <a:pt x="350931" y="518221"/>
                  <a:pt x="358577" y="534114"/>
                  <a:pt x="372533" y="541867"/>
                </a:cubicBezTo>
                <a:cubicBezTo>
                  <a:pt x="393337" y="553425"/>
                  <a:pt x="417689" y="556919"/>
                  <a:pt x="440267" y="564445"/>
                </a:cubicBezTo>
                <a:lnTo>
                  <a:pt x="474133" y="575734"/>
                </a:lnTo>
                <a:cubicBezTo>
                  <a:pt x="542956" y="570440"/>
                  <a:pt x="596123" y="578285"/>
                  <a:pt x="654756" y="553156"/>
                </a:cubicBezTo>
                <a:cubicBezTo>
                  <a:pt x="670224" y="546527"/>
                  <a:pt x="686770" y="541091"/>
                  <a:pt x="699911" y="530578"/>
                </a:cubicBezTo>
                <a:cubicBezTo>
                  <a:pt x="706481" y="525322"/>
                  <a:pt x="707437" y="515526"/>
                  <a:pt x="711200" y="508000"/>
                </a:cubicBezTo>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5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90678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In this image from the pancreas, identify cells at X.  (advance slide for answers).</a:t>
            </a:r>
          </a:p>
        </p:txBody>
      </p:sp>
      <p:sp>
        <p:nvSpPr>
          <p:cNvPr id="6" name="Rectangle 5"/>
          <p:cNvSpPr/>
          <p:nvPr/>
        </p:nvSpPr>
        <p:spPr>
          <a:xfrm>
            <a:off x="6200775" y="1524000"/>
            <a:ext cx="2705734"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rgbClr val="C00000"/>
                </a:solidFill>
                <a:effectLst>
                  <a:outerShdw blurRad="76200" dist="50800" dir="5400000" algn="tl" rotWithShape="0">
                    <a:srgbClr val="000000">
                      <a:alpha val="65000"/>
                    </a:srgbClr>
                  </a:outerShdw>
                </a:effectLst>
                <a:latin typeface="+mn-lt"/>
              </a:rPr>
              <a:t>Centroacinar</a:t>
            </a:r>
            <a:r>
              <a:rPr lang="en-US" sz="3600" b="1" spc="50" dirty="0">
                <a:ln w="11430"/>
                <a:solidFill>
                  <a:srgbClr val="C00000"/>
                </a:solidFill>
                <a:effectLst>
                  <a:outerShdw blurRad="76200" dist="50800" dir="5400000" algn="tl" rotWithShape="0">
                    <a:srgbClr val="000000">
                      <a:alpha val="65000"/>
                    </a:srgbClr>
                  </a:outerShdw>
                </a:effectLst>
                <a:latin typeface="+mn-lt"/>
              </a:rPr>
              <a:t> cells</a:t>
            </a:r>
          </a:p>
        </p:txBody>
      </p:sp>
      <p:pic>
        <p:nvPicPr>
          <p:cNvPr id="9" name="Picture 8" descr="Rhodin pg 341 - pancreas 30-26.jpg"/>
          <p:cNvPicPr>
            <a:picLocks noChangeAspect="1"/>
          </p:cNvPicPr>
          <p:nvPr/>
        </p:nvPicPr>
        <p:blipFill>
          <a:blip r:embed="rId2" cstate="print"/>
          <a:stretch>
            <a:fillRect/>
          </a:stretch>
        </p:blipFill>
        <p:spPr>
          <a:xfrm>
            <a:off x="2305050" y="1447800"/>
            <a:ext cx="3867150" cy="5442656"/>
          </a:xfrm>
          <a:prstGeom prst="rect">
            <a:avLst/>
          </a:prstGeom>
        </p:spPr>
      </p:pic>
      <p:sp>
        <p:nvSpPr>
          <p:cNvPr id="2" name="TextBox 1"/>
          <p:cNvSpPr txBox="1"/>
          <p:nvPr/>
        </p:nvSpPr>
        <p:spPr>
          <a:xfrm>
            <a:off x="3724275" y="5867400"/>
            <a:ext cx="381000" cy="523220"/>
          </a:xfrm>
          <a:prstGeom prst="rect">
            <a:avLst/>
          </a:prstGeom>
          <a:noFill/>
        </p:spPr>
        <p:txBody>
          <a:bodyPr wrap="square" rtlCol="0">
            <a:spAutoFit/>
          </a:bodyPr>
          <a:lstStyle/>
          <a:p>
            <a:r>
              <a:rPr lang="en-US" sz="2800" b="1" dirty="0">
                <a:solidFill>
                  <a:srgbClr val="C00000"/>
                </a:solidFill>
              </a:rPr>
              <a:t>X</a:t>
            </a:r>
          </a:p>
        </p:txBody>
      </p:sp>
      <p:sp>
        <p:nvSpPr>
          <p:cNvPr id="13" name="TextBox 12"/>
          <p:cNvSpPr txBox="1"/>
          <p:nvPr/>
        </p:nvSpPr>
        <p:spPr>
          <a:xfrm>
            <a:off x="5105400" y="5477530"/>
            <a:ext cx="381000" cy="523220"/>
          </a:xfrm>
          <a:prstGeom prst="rect">
            <a:avLst/>
          </a:prstGeom>
          <a:noFill/>
        </p:spPr>
        <p:txBody>
          <a:bodyPr wrap="square" rtlCol="0">
            <a:spAutoFit/>
          </a:bodyPr>
          <a:lstStyle/>
          <a:p>
            <a:r>
              <a:rPr lang="en-US" sz="2800" b="1" dirty="0">
                <a:solidFill>
                  <a:srgbClr val="C00000"/>
                </a:solidFill>
              </a:rPr>
              <a:t>X</a:t>
            </a:r>
          </a:p>
        </p:txBody>
      </p:sp>
    </p:spTree>
    <p:extLst>
      <p:ext uri="{BB962C8B-B14F-4D97-AF65-F5344CB8AC3E}">
        <p14:creationId xmlns:p14="http://schemas.microsoft.com/office/powerpoint/2010/main" val="6186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37" y="1371600"/>
            <a:ext cx="6791325" cy="524827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cells (advance slide for answers).</a:t>
            </a:r>
          </a:p>
        </p:txBody>
      </p:sp>
      <p:sp>
        <p:nvSpPr>
          <p:cNvPr id="6" name="Rectangle 5"/>
          <p:cNvSpPr/>
          <p:nvPr/>
        </p:nvSpPr>
        <p:spPr>
          <a:xfrm>
            <a:off x="171133" y="1738319"/>
            <a:ext cx="2705734" cy="2308324"/>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Aciniar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 (exocrine pancreas, </a:t>
            </a: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acinus</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a:t>
            </a:r>
          </a:p>
        </p:txBody>
      </p:sp>
      <p:sp>
        <p:nvSpPr>
          <p:cNvPr id="5" name="Freeform 4"/>
          <p:cNvSpPr/>
          <p:nvPr/>
        </p:nvSpPr>
        <p:spPr>
          <a:xfrm>
            <a:off x="3397442" y="4402667"/>
            <a:ext cx="1095536" cy="1038577"/>
          </a:xfrm>
          <a:custGeom>
            <a:avLst/>
            <a:gdLst>
              <a:gd name="connsiteX0" fmla="*/ 948780 w 1095536"/>
              <a:gd name="connsiteY0" fmla="*/ 124177 h 1038577"/>
              <a:gd name="connsiteX1" fmla="*/ 847180 w 1095536"/>
              <a:gd name="connsiteY1" fmla="*/ 67733 h 1038577"/>
              <a:gd name="connsiteX2" fmla="*/ 779447 w 1095536"/>
              <a:gd name="connsiteY2" fmla="*/ 22577 h 1038577"/>
              <a:gd name="connsiteX3" fmla="*/ 745580 w 1095536"/>
              <a:gd name="connsiteY3" fmla="*/ 0 h 1038577"/>
              <a:gd name="connsiteX4" fmla="*/ 553669 w 1095536"/>
              <a:gd name="connsiteY4" fmla="*/ 22577 h 1038577"/>
              <a:gd name="connsiteX5" fmla="*/ 395625 w 1095536"/>
              <a:gd name="connsiteY5" fmla="*/ 67733 h 1038577"/>
              <a:gd name="connsiteX6" fmla="*/ 350469 w 1095536"/>
              <a:gd name="connsiteY6" fmla="*/ 79022 h 1038577"/>
              <a:gd name="connsiteX7" fmla="*/ 316602 w 1095536"/>
              <a:gd name="connsiteY7" fmla="*/ 101600 h 1038577"/>
              <a:gd name="connsiteX8" fmla="*/ 282736 w 1095536"/>
              <a:gd name="connsiteY8" fmla="*/ 112889 h 1038577"/>
              <a:gd name="connsiteX9" fmla="*/ 248869 w 1095536"/>
              <a:gd name="connsiteY9" fmla="*/ 146755 h 1038577"/>
              <a:gd name="connsiteX10" fmla="*/ 203714 w 1095536"/>
              <a:gd name="connsiteY10" fmla="*/ 169333 h 1038577"/>
              <a:gd name="connsiteX11" fmla="*/ 169847 w 1095536"/>
              <a:gd name="connsiteY11" fmla="*/ 203200 h 1038577"/>
              <a:gd name="connsiteX12" fmla="*/ 102114 w 1095536"/>
              <a:gd name="connsiteY12" fmla="*/ 248355 h 1038577"/>
              <a:gd name="connsiteX13" fmla="*/ 34380 w 1095536"/>
              <a:gd name="connsiteY13" fmla="*/ 304800 h 1038577"/>
              <a:gd name="connsiteX14" fmla="*/ 23091 w 1095536"/>
              <a:gd name="connsiteY14" fmla="*/ 338666 h 1038577"/>
              <a:gd name="connsiteX15" fmla="*/ 514 w 1095536"/>
              <a:gd name="connsiteY15" fmla="*/ 372533 h 1038577"/>
              <a:gd name="connsiteX16" fmla="*/ 23091 w 1095536"/>
              <a:gd name="connsiteY16" fmla="*/ 519289 h 1038577"/>
              <a:gd name="connsiteX17" fmla="*/ 68247 w 1095536"/>
              <a:gd name="connsiteY17" fmla="*/ 609600 h 1038577"/>
              <a:gd name="connsiteX18" fmla="*/ 102114 w 1095536"/>
              <a:gd name="connsiteY18" fmla="*/ 666044 h 1038577"/>
              <a:gd name="connsiteX19" fmla="*/ 113402 w 1095536"/>
              <a:gd name="connsiteY19" fmla="*/ 699911 h 1038577"/>
              <a:gd name="connsiteX20" fmla="*/ 135980 w 1095536"/>
              <a:gd name="connsiteY20" fmla="*/ 733777 h 1038577"/>
              <a:gd name="connsiteX21" fmla="*/ 181136 w 1095536"/>
              <a:gd name="connsiteY21" fmla="*/ 812800 h 1038577"/>
              <a:gd name="connsiteX22" fmla="*/ 248869 w 1095536"/>
              <a:gd name="connsiteY22" fmla="*/ 880533 h 1038577"/>
              <a:gd name="connsiteX23" fmla="*/ 327891 w 1095536"/>
              <a:gd name="connsiteY23" fmla="*/ 936977 h 1038577"/>
              <a:gd name="connsiteX24" fmla="*/ 373047 w 1095536"/>
              <a:gd name="connsiteY24" fmla="*/ 982133 h 1038577"/>
              <a:gd name="connsiteX25" fmla="*/ 452069 w 1095536"/>
              <a:gd name="connsiteY25" fmla="*/ 1004711 h 1038577"/>
              <a:gd name="connsiteX26" fmla="*/ 542380 w 1095536"/>
              <a:gd name="connsiteY26" fmla="*/ 1038577 h 1038577"/>
              <a:gd name="connsiteX27" fmla="*/ 689136 w 1095536"/>
              <a:gd name="connsiteY27" fmla="*/ 1016000 h 1038577"/>
              <a:gd name="connsiteX28" fmla="*/ 723002 w 1095536"/>
              <a:gd name="connsiteY28" fmla="*/ 1004711 h 1038577"/>
              <a:gd name="connsiteX29" fmla="*/ 790736 w 1095536"/>
              <a:gd name="connsiteY29" fmla="*/ 970844 h 1038577"/>
              <a:gd name="connsiteX30" fmla="*/ 869758 w 1095536"/>
              <a:gd name="connsiteY30" fmla="*/ 914400 h 1038577"/>
              <a:gd name="connsiteX31" fmla="*/ 982647 w 1095536"/>
              <a:gd name="connsiteY31" fmla="*/ 835377 h 1038577"/>
              <a:gd name="connsiteX32" fmla="*/ 1005225 w 1095536"/>
              <a:gd name="connsiteY32" fmla="*/ 790222 h 1038577"/>
              <a:gd name="connsiteX33" fmla="*/ 1039091 w 1095536"/>
              <a:gd name="connsiteY33" fmla="*/ 756355 h 1038577"/>
              <a:gd name="connsiteX34" fmla="*/ 1061669 w 1095536"/>
              <a:gd name="connsiteY34" fmla="*/ 722489 h 1038577"/>
              <a:gd name="connsiteX35" fmla="*/ 1072958 w 1095536"/>
              <a:gd name="connsiteY35" fmla="*/ 688622 h 1038577"/>
              <a:gd name="connsiteX36" fmla="*/ 1084247 w 1095536"/>
              <a:gd name="connsiteY36" fmla="*/ 632177 h 1038577"/>
              <a:gd name="connsiteX37" fmla="*/ 1095536 w 1095536"/>
              <a:gd name="connsiteY37" fmla="*/ 587022 h 1038577"/>
              <a:gd name="connsiteX38" fmla="*/ 1072958 w 1095536"/>
              <a:gd name="connsiteY38" fmla="*/ 406400 h 1038577"/>
              <a:gd name="connsiteX39" fmla="*/ 1061669 w 1095536"/>
              <a:gd name="connsiteY39" fmla="*/ 338666 h 1038577"/>
              <a:gd name="connsiteX40" fmla="*/ 1039091 w 1095536"/>
              <a:gd name="connsiteY40" fmla="*/ 270933 h 1038577"/>
              <a:gd name="connsiteX41" fmla="*/ 993936 w 1095536"/>
              <a:gd name="connsiteY41" fmla="*/ 203200 h 1038577"/>
              <a:gd name="connsiteX42" fmla="*/ 971358 w 1095536"/>
              <a:gd name="connsiteY42" fmla="*/ 169333 h 1038577"/>
              <a:gd name="connsiteX43" fmla="*/ 948780 w 1095536"/>
              <a:gd name="connsiteY43" fmla="*/ 124177 h 10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5536" h="1038577">
                <a:moveTo>
                  <a:pt x="948780" y="124177"/>
                </a:moveTo>
                <a:cubicBezTo>
                  <a:pt x="928084" y="107244"/>
                  <a:pt x="918773" y="117849"/>
                  <a:pt x="847180" y="67733"/>
                </a:cubicBezTo>
                <a:cubicBezTo>
                  <a:pt x="824950" y="52172"/>
                  <a:pt x="802025" y="37629"/>
                  <a:pt x="779447" y="22577"/>
                </a:cubicBezTo>
                <a:lnTo>
                  <a:pt x="745580" y="0"/>
                </a:lnTo>
                <a:cubicBezTo>
                  <a:pt x="700815" y="4477"/>
                  <a:pt x="603569" y="12597"/>
                  <a:pt x="553669" y="22577"/>
                </a:cubicBezTo>
                <a:cubicBezTo>
                  <a:pt x="342519" y="64806"/>
                  <a:pt x="567767" y="24697"/>
                  <a:pt x="395625" y="67733"/>
                </a:cubicBezTo>
                <a:lnTo>
                  <a:pt x="350469" y="79022"/>
                </a:lnTo>
                <a:cubicBezTo>
                  <a:pt x="339180" y="86548"/>
                  <a:pt x="328737" y="95532"/>
                  <a:pt x="316602" y="101600"/>
                </a:cubicBezTo>
                <a:cubicBezTo>
                  <a:pt x="305959" y="106922"/>
                  <a:pt x="292637" y="106288"/>
                  <a:pt x="282736" y="112889"/>
                </a:cubicBezTo>
                <a:cubicBezTo>
                  <a:pt x="269452" y="121745"/>
                  <a:pt x="261860" y="137476"/>
                  <a:pt x="248869" y="146755"/>
                </a:cubicBezTo>
                <a:cubicBezTo>
                  <a:pt x="235175" y="156536"/>
                  <a:pt x="217408" y="159552"/>
                  <a:pt x="203714" y="169333"/>
                </a:cubicBezTo>
                <a:cubicBezTo>
                  <a:pt x="190723" y="178613"/>
                  <a:pt x="182449" y="193398"/>
                  <a:pt x="169847" y="203200"/>
                </a:cubicBezTo>
                <a:cubicBezTo>
                  <a:pt x="148428" y="219859"/>
                  <a:pt x="121301" y="229168"/>
                  <a:pt x="102114" y="248355"/>
                </a:cubicBezTo>
                <a:cubicBezTo>
                  <a:pt x="58653" y="291816"/>
                  <a:pt x="81531" y="273366"/>
                  <a:pt x="34380" y="304800"/>
                </a:cubicBezTo>
                <a:cubicBezTo>
                  <a:pt x="30617" y="316089"/>
                  <a:pt x="28412" y="328023"/>
                  <a:pt x="23091" y="338666"/>
                </a:cubicBezTo>
                <a:cubicBezTo>
                  <a:pt x="17023" y="350801"/>
                  <a:pt x="1555" y="359005"/>
                  <a:pt x="514" y="372533"/>
                </a:cubicBezTo>
                <a:cubicBezTo>
                  <a:pt x="-1998" y="405191"/>
                  <a:pt x="4558" y="478517"/>
                  <a:pt x="23091" y="519289"/>
                </a:cubicBezTo>
                <a:cubicBezTo>
                  <a:pt x="37018" y="549929"/>
                  <a:pt x="50930" y="580739"/>
                  <a:pt x="68247" y="609600"/>
                </a:cubicBezTo>
                <a:cubicBezTo>
                  <a:pt x="79536" y="628415"/>
                  <a:pt x="92302" y="646419"/>
                  <a:pt x="102114" y="666044"/>
                </a:cubicBezTo>
                <a:cubicBezTo>
                  <a:pt x="107436" y="676687"/>
                  <a:pt x="108080" y="689268"/>
                  <a:pt x="113402" y="699911"/>
                </a:cubicBezTo>
                <a:cubicBezTo>
                  <a:pt x="119469" y="712046"/>
                  <a:pt x="129249" y="721997"/>
                  <a:pt x="135980" y="733777"/>
                </a:cubicBezTo>
                <a:cubicBezTo>
                  <a:pt x="152335" y="762397"/>
                  <a:pt x="159132" y="788046"/>
                  <a:pt x="181136" y="812800"/>
                </a:cubicBezTo>
                <a:cubicBezTo>
                  <a:pt x="202349" y="836665"/>
                  <a:pt x="226291" y="857955"/>
                  <a:pt x="248869" y="880533"/>
                </a:cubicBezTo>
                <a:cubicBezTo>
                  <a:pt x="302439" y="934103"/>
                  <a:pt x="273831" y="918958"/>
                  <a:pt x="327891" y="936977"/>
                </a:cubicBezTo>
                <a:cubicBezTo>
                  <a:pt x="342943" y="952029"/>
                  <a:pt x="355725" y="969760"/>
                  <a:pt x="373047" y="982133"/>
                </a:cubicBezTo>
                <a:cubicBezTo>
                  <a:pt x="383101" y="989315"/>
                  <a:pt x="445607" y="1002288"/>
                  <a:pt x="452069" y="1004711"/>
                </a:cubicBezTo>
                <a:cubicBezTo>
                  <a:pt x="570123" y="1048982"/>
                  <a:pt x="426485" y="1009605"/>
                  <a:pt x="542380" y="1038577"/>
                </a:cubicBezTo>
                <a:cubicBezTo>
                  <a:pt x="624263" y="1029480"/>
                  <a:pt x="626921" y="1033776"/>
                  <a:pt x="689136" y="1016000"/>
                </a:cubicBezTo>
                <a:cubicBezTo>
                  <a:pt x="700577" y="1012731"/>
                  <a:pt x="712359" y="1010033"/>
                  <a:pt x="723002" y="1004711"/>
                </a:cubicBezTo>
                <a:cubicBezTo>
                  <a:pt x="810534" y="960944"/>
                  <a:pt x="705614" y="999218"/>
                  <a:pt x="790736" y="970844"/>
                </a:cubicBezTo>
                <a:cubicBezTo>
                  <a:pt x="900857" y="897428"/>
                  <a:pt x="729709" y="1012434"/>
                  <a:pt x="869758" y="914400"/>
                </a:cubicBezTo>
                <a:cubicBezTo>
                  <a:pt x="1008714" y="817131"/>
                  <a:pt x="877253" y="914423"/>
                  <a:pt x="982647" y="835377"/>
                </a:cubicBezTo>
                <a:cubicBezTo>
                  <a:pt x="990173" y="820325"/>
                  <a:pt x="995444" y="803916"/>
                  <a:pt x="1005225" y="790222"/>
                </a:cubicBezTo>
                <a:cubicBezTo>
                  <a:pt x="1014504" y="777231"/>
                  <a:pt x="1028871" y="768620"/>
                  <a:pt x="1039091" y="756355"/>
                </a:cubicBezTo>
                <a:cubicBezTo>
                  <a:pt x="1047777" y="745932"/>
                  <a:pt x="1054143" y="733778"/>
                  <a:pt x="1061669" y="722489"/>
                </a:cubicBezTo>
                <a:cubicBezTo>
                  <a:pt x="1065432" y="711200"/>
                  <a:pt x="1070072" y="700166"/>
                  <a:pt x="1072958" y="688622"/>
                </a:cubicBezTo>
                <a:cubicBezTo>
                  <a:pt x="1077612" y="670007"/>
                  <a:pt x="1080085" y="650908"/>
                  <a:pt x="1084247" y="632177"/>
                </a:cubicBezTo>
                <a:cubicBezTo>
                  <a:pt x="1087613" y="617032"/>
                  <a:pt x="1091773" y="602074"/>
                  <a:pt x="1095536" y="587022"/>
                </a:cubicBezTo>
                <a:cubicBezTo>
                  <a:pt x="1078681" y="401620"/>
                  <a:pt x="1094166" y="523042"/>
                  <a:pt x="1072958" y="406400"/>
                </a:cubicBezTo>
                <a:cubicBezTo>
                  <a:pt x="1068863" y="383880"/>
                  <a:pt x="1067221" y="360872"/>
                  <a:pt x="1061669" y="338666"/>
                </a:cubicBezTo>
                <a:cubicBezTo>
                  <a:pt x="1055897" y="315578"/>
                  <a:pt x="1052292" y="290735"/>
                  <a:pt x="1039091" y="270933"/>
                </a:cubicBezTo>
                <a:lnTo>
                  <a:pt x="993936" y="203200"/>
                </a:lnTo>
                <a:cubicBezTo>
                  <a:pt x="986410" y="191911"/>
                  <a:pt x="980952" y="178927"/>
                  <a:pt x="971358" y="169333"/>
                </a:cubicBezTo>
                <a:cubicBezTo>
                  <a:pt x="931541" y="129516"/>
                  <a:pt x="969476" y="141110"/>
                  <a:pt x="948780" y="124177"/>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1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 y="1295400"/>
            <a:ext cx="8667750" cy="5267325"/>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10" name="TextBox 9"/>
          <p:cNvSpPr txBox="1"/>
          <p:nvPr/>
        </p:nvSpPr>
        <p:spPr>
          <a:xfrm>
            <a:off x="76200" y="533400"/>
            <a:ext cx="8882043"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cells (advance slide for answers).</a:t>
            </a:r>
          </a:p>
        </p:txBody>
      </p:sp>
      <p:sp>
        <p:nvSpPr>
          <p:cNvPr id="6" name="Rectangle 5"/>
          <p:cNvSpPr/>
          <p:nvPr/>
        </p:nvSpPr>
        <p:spPr>
          <a:xfrm>
            <a:off x="2743200" y="1371600"/>
            <a:ext cx="2705734"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Centroacinar</a:t>
            </a: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 cells</a:t>
            </a:r>
          </a:p>
        </p:txBody>
      </p:sp>
      <p:sp>
        <p:nvSpPr>
          <p:cNvPr id="7" name="Freeform 6"/>
          <p:cNvSpPr/>
          <p:nvPr/>
        </p:nvSpPr>
        <p:spPr>
          <a:xfrm>
            <a:off x="1676400" y="3657600"/>
            <a:ext cx="479778" cy="457200"/>
          </a:xfrm>
          <a:custGeom>
            <a:avLst/>
            <a:gdLst>
              <a:gd name="connsiteX0" fmla="*/ 451556 w 451556"/>
              <a:gd name="connsiteY0" fmla="*/ 259644 h 383822"/>
              <a:gd name="connsiteX1" fmla="*/ 440267 w 451556"/>
              <a:gd name="connsiteY1" fmla="*/ 146756 h 383822"/>
              <a:gd name="connsiteX2" fmla="*/ 417689 w 451556"/>
              <a:gd name="connsiteY2" fmla="*/ 101600 h 383822"/>
              <a:gd name="connsiteX3" fmla="*/ 406400 w 451556"/>
              <a:gd name="connsiteY3" fmla="*/ 67733 h 383822"/>
              <a:gd name="connsiteX4" fmla="*/ 372534 w 451556"/>
              <a:gd name="connsiteY4" fmla="*/ 33867 h 383822"/>
              <a:gd name="connsiteX5" fmla="*/ 349956 w 451556"/>
              <a:gd name="connsiteY5" fmla="*/ 0 h 383822"/>
              <a:gd name="connsiteX6" fmla="*/ 180622 w 451556"/>
              <a:gd name="connsiteY6" fmla="*/ 11289 h 383822"/>
              <a:gd name="connsiteX7" fmla="*/ 112889 w 451556"/>
              <a:gd name="connsiteY7" fmla="*/ 45156 h 383822"/>
              <a:gd name="connsiteX8" fmla="*/ 79022 w 451556"/>
              <a:gd name="connsiteY8" fmla="*/ 56444 h 383822"/>
              <a:gd name="connsiteX9" fmla="*/ 45156 w 451556"/>
              <a:gd name="connsiteY9" fmla="*/ 79022 h 383822"/>
              <a:gd name="connsiteX10" fmla="*/ 11289 w 451556"/>
              <a:gd name="connsiteY10" fmla="*/ 146756 h 383822"/>
              <a:gd name="connsiteX11" fmla="*/ 0 w 451556"/>
              <a:gd name="connsiteY11" fmla="*/ 191911 h 383822"/>
              <a:gd name="connsiteX12" fmla="*/ 11289 w 451556"/>
              <a:gd name="connsiteY12" fmla="*/ 225778 h 383822"/>
              <a:gd name="connsiteX13" fmla="*/ 90311 w 451556"/>
              <a:gd name="connsiteY13" fmla="*/ 327378 h 383822"/>
              <a:gd name="connsiteX14" fmla="*/ 158045 w 451556"/>
              <a:gd name="connsiteY14" fmla="*/ 372533 h 383822"/>
              <a:gd name="connsiteX15" fmla="*/ 191911 w 451556"/>
              <a:gd name="connsiteY15" fmla="*/ 383822 h 383822"/>
              <a:gd name="connsiteX16" fmla="*/ 293511 w 451556"/>
              <a:gd name="connsiteY16" fmla="*/ 372533 h 383822"/>
              <a:gd name="connsiteX17" fmla="*/ 327378 w 451556"/>
              <a:gd name="connsiteY17" fmla="*/ 349956 h 383822"/>
              <a:gd name="connsiteX18" fmla="*/ 361245 w 451556"/>
              <a:gd name="connsiteY18" fmla="*/ 338667 h 383822"/>
              <a:gd name="connsiteX19" fmla="*/ 440267 w 451556"/>
              <a:gd name="connsiteY19" fmla="*/ 293511 h 383822"/>
              <a:gd name="connsiteX20" fmla="*/ 451556 w 451556"/>
              <a:gd name="connsiteY20" fmla="*/ 259644 h 38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556" h="383822">
                <a:moveTo>
                  <a:pt x="451556" y="259644"/>
                </a:moveTo>
                <a:cubicBezTo>
                  <a:pt x="451556" y="235185"/>
                  <a:pt x="448191" y="183734"/>
                  <a:pt x="440267" y="146756"/>
                </a:cubicBezTo>
                <a:cubicBezTo>
                  <a:pt x="436741" y="130301"/>
                  <a:pt x="424318" y="117068"/>
                  <a:pt x="417689" y="101600"/>
                </a:cubicBezTo>
                <a:cubicBezTo>
                  <a:pt x="413001" y="90662"/>
                  <a:pt x="413001" y="77634"/>
                  <a:pt x="406400" y="67733"/>
                </a:cubicBezTo>
                <a:cubicBezTo>
                  <a:pt x="397544" y="54450"/>
                  <a:pt x="382754" y="46131"/>
                  <a:pt x="372534" y="33867"/>
                </a:cubicBezTo>
                <a:cubicBezTo>
                  <a:pt x="363848" y="23444"/>
                  <a:pt x="357482" y="11289"/>
                  <a:pt x="349956" y="0"/>
                </a:cubicBezTo>
                <a:cubicBezTo>
                  <a:pt x="293511" y="3763"/>
                  <a:pt x="236846" y="5042"/>
                  <a:pt x="180622" y="11289"/>
                </a:cubicBezTo>
                <a:cubicBezTo>
                  <a:pt x="144141" y="15343"/>
                  <a:pt x="144963" y="29120"/>
                  <a:pt x="112889" y="45156"/>
                </a:cubicBezTo>
                <a:cubicBezTo>
                  <a:pt x="102246" y="50478"/>
                  <a:pt x="90311" y="52681"/>
                  <a:pt x="79022" y="56444"/>
                </a:cubicBezTo>
                <a:cubicBezTo>
                  <a:pt x="67733" y="63970"/>
                  <a:pt x="54750" y="69428"/>
                  <a:pt x="45156" y="79022"/>
                </a:cubicBezTo>
                <a:cubicBezTo>
                  <a:pt x="25365" y="98813"/>
                  <a:pt x="18635" y="121047"/>
                  <a:pt x="11289" y="146756"/>
                </a:cubicBezTo>
                <a:cubicBezTo>
                  <a:pt x="7027" y="161674"/>
                  <a:pt x="3763" y="176859"/>
                  <a:pt x="0" y="191911"/>
                </a:cubicBezTo>
                <a:cubicBezTo>
                  <a:pt x="3763" y="203200"/>
                  <a:pt x="5510" y="215376"/>
                  <a:pt x="11289" y="225778"/>
                </a:cubicBezTo>
                <a:cubicBezTo>
                  <a:pt x="29843" y="259175"/>
                  <a:pt x="58119" y="302340"/>
                  <a:pt x="90311" y="327378"/>
                </a:cubicBezTo>
                <a:cubicBezTo>
                  <a:pt x="111730" y="344037"/>
                  <a:pt x="132302" y="363952"/>
                  <a:pt x="158045" y="372533"/>
                </a:cubicBezTo>
                <a:lnTo>
                  <a:pt x="191911" y="383822"/>
                </a:lnTo>
                <a:cubicBezTo>
                  <a:pt x="225778" y="380059"/>
                  <a:pt x="260453" y="380797"/>
                  <a:pt x="293511" y="372533"/>
                </a:cubicBezTo>
                <a:cubicBezTo>
                  <a:pt x="306673" y="369242"/>
                  <a:pt x="315243" y="356023"/>
                  <a:pt x="327378" y="349956"/>
                </a:cubicBezTo>
                <a:cubicBezTo>
                  <a:pt x="338021" y="344634"/>
                  <a:pt x="349956" y="342430"/>
                  <a:pt x="361245" y="338667"/>
                </a:cubicBezTo>
                <a:cubicBezTo>
                  <a:pt x="391794" y="318301"/>
                  <a:pt x="404459" y="307834"/>
                  <a:pt x="440267" y="293511"/>
                </a:cubicBezTo>
                <a:cubicBezTo>
                  <a:pt x="443761" y="292113"/>
                  <a:pt x="451556" y="284103"/>
                  <a:pt x="451556" y="259644"/>
                </a:cubicBezTo>
                <a:close/>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7724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oore 12-10A"/>
          <p:cNvPicPr>
            <a:picLocks noChangeAspect="1" noChangeArrowheads="1"/>
          </p:cNvPicPr>
          <p:nvPr/>
        </p:nvPicPr>
        <p:blipFill>
          <a:blip r:embed="rId2" cstate="print"/>
          <a:srcRect/>
          <a:stretch>
            <a:fillRect/>
          </a:stretch>
        </p:blipFill>
        <p:spPr bwMode="auto">
          <a:xfrm>
            <a:off x="76200" y="3276600"/>
            <a:ext cx="6021790" cy="3482393"/>
          </a:xfrm>
          <a:prstGeom prst="rect">
            <a:avLst/>
          </a:prstGeom>
          <a:noFill/>
        </p:spPr>
      </p:pic>
      <p:sp>
        <p:nvSpPr>
          <p:cNvPr id="3" name="Rectangle 2"/>
          <p:cNvSpPr/>
          <p:nvPr/>
        </p:nvSpPr>
        <p:spPr>
          <a:xfrm>
            <a:off x="381000" y="21491"/>
            <a:ext cx="8293765" cy="1200329"/>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EMBRYOLOGY OF THE PANCREAS, LIVER, AND GALL BLADDER</a:t>
            </a:r>
          </a:p>
        </p:txBody>
      </p:sp>
      <p:sp>
        <p:nvSpPr>
          <p:cNvPr id="4" name="TextBox 3"/>
          <p:cNvSpPr txBox="1"/>
          <p:nvPr/>
        </p:nvSpPr>
        <p:spPr>
          <a:xfrm>
            <a:off x="152400" y="1143000"/>
            <a:ext cx="8839200" cy="2062103"/>
          </a:xfrm>
          <a:prstGeom prst="rect">
            <a:avLst/>
          </a:prstGeom>
          <a:solidFill>
            <a:schemeClr val="bg1"/>
          </a:solidFill>
        </p:spPr>
        <p:txBody>
          <a:bodyPr wrap="square">
            <a:spAutoFit/>
          </a:bodyPr>
          <a:lstStyle/>
          <a:p>
            <a:r>
              <a:rPr lang="en-US" sz="1600" b="1" dirty="0">
                <a:solidFill>
                  <a:schemeClr val="accent3">
                    <a:lumMod val="50000"/>
                  </a:schemeClr>
                </a:solidFill>
                <a:latin typeface="Calibri" pitchFamily="34" charset="0"/>
              </a:rPr>
              <a:t>When creating a module of the accessory organs of the gastrointestinal tract, one can hardly resist the urge to discuss a little embryology.  Recall that the early gut tube has an inner lining of endoderm (an epithelium), surrounded by mesenchyme (embryonic connective tissue).  It is suspended from the body wall by mesenteries, which are composed of mesenchyme.</a:t>
            </a:r>
          </a:p>
          <a:p>
            <a:r>
              <a:rPr lang="en-US" sz="1600" b="1" dirty="0">
                <a:solidFill>
                  <a:schemeClr val="accent3">
                    <a:lumMod val="50000"/>
                  </a:schemeClr>
                </a:solidFill>
                <a:latin typeface="Calibri" pitchFamily="34" charset="0"/>
              </a:rPr>
              <a:t>The pancreas, liver, and gall bladder are glands, and, therefore, are </a:t>
            </a:r>
            <a:r>
              <a:rPr lang="en-US" sz="1600" b="1" dirty="0" err="1">
                <a:solidFill>
                  <a:schemeClr val="accent3">
                    <a:lumMod val="50000"/>
                  </a:schemeClr>
                </a:solidFill>
                <a:latin typeface="Calibri" pitchFamily="34" charset="0"/>
              </a:rPr>
              <a:t>evaginations</a:t>
            </a:r>
            <a:r>
              <a:rPr lang="en-US" sz="1600" b="1" dirty="0">
                <a:solidFill>
                  <a:schemeClr val="accent3">
                    <a:lumMod val="50000"/>
                  </a:schemeClr>
                </a:solidFill>
                <a:latin typeface="Calibri" pitchFamily="34" charset="0"/>
              </a:rPr>
              <a:t> of the endoderm into the mesenchyme of the duodenum.  These organs grow out of the duodenal wall and into the connective tissue of the mesentery.  The pancreas and liver are huge endodermal outgrowths, so when looking at these organs, most of what you will see are epithelial cells, with sparse connective.</a:t>
            </a:r>
          </a:p>
        </p:txBody>
      </p:sp>
      <p:sp>
        <p:nvSpPr>
          <p:cNvPr id="5" name="TextBox 4"/>
          <p:cNvSpPr txBox="1"/>
          <p:nvPr/>
        </p:nvSpPr>
        <p:spPr>
          <a:xfrm>
            <a:off x="6154434" y="3429000"/>
            <a:ext cx="2837166" cy="2031325"/>
          </a:xfrm>
          <a:prstGeom prst="rect">
            <a:avLst/>
          </a:prstGeom>
          <a:noFill/>
        </p:spPr>
        <p:txBody>
          <a:bodyPr wrap="square" rtlCol="0">
            <a:spAutoFit/>
          </a:bodyPr>
          <a:lstStyle/>
          <a:p>
            <a:r>
              <a:rPr lang="en-US" b="1" dirty="0">
                <a:solidFill>
                  <a:srgbClr val="002060"/>
                </a:solidFill>
                <a:latin typeface="Tempus Sans ITC" pitchFamily="82" charset="0"/>
              </a:rPr>
              <a:t>You’ve seen this already; salivary glands are mostly acini, which are epithelium.  There is connective tissue between the acini, but in the main lobes and lobules, it’s pretty sparse.</a:t>
            </a:r>
          </a:p>
        </p:txBody>
      </p:sp>
    </p:spTree>
    <p:extLst>
      <p:ext uri="{BB962C8B-B14F-4D97-AF65-F5344CB8AC3E}">
        <p14:creationId xmlns:p14="http://schemas.microsoft.com/office/powerpoint/2010/main" val="280159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5" descr="junqueira 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 y="1203325"/>
            <a:ext cx="585584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p:cNvSpPr>
            <a:spLocks noChangeArrowheads="1"/>
          </p:cNvSpPr>
          <p:nvPr/>
        </p:nvSpPr>
        <p:spPr bwMode="auto">
          <a:xfrm>
            <a:off x="1873581" y="2899425"/>
            <a:ext cx="1455460" cy="368893"/>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1" name="Rectangle 9"/>
          <p:cNvSpPr>
            <a:spLocks noChangeArrowheads="1"/>
          </p:cNvSpPr>
          <p:nvPr/>
        </p:nvSpPr>
        <p:spPr bwMode="auto">
          <a:xfrm>
            <a:off x="84582" y="2885234"/>
            <a:ext cx="1452838" cy="268044"/>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2" name="Rectangle 12"/>
          <p:cNvSpPr>
            <a:spLocks noChangeArrowheads="1"/>
          </p:cNvSpPr>
          <p:nvPr/>
        </p:nvSpPr>
        <p:spPr bwMode="auto">
          <a:xfrm>
            <a:off x="490100" y="1177067"/>
            <a:ext cx="818205" cy="253448"/>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13"/>
          <p:cNvSpPr>
            <a:spLocks noChangeArrowheads="1"/>
          </p:cNvSpPr>
          <p:nvPr/>
        </p:nvSpPr>
        <p:spPr bwMode="auto">
          <a:xfrm>
            <a:off x="3303554" y="2022781"/>
            <a:ext cx="783704" cy="3492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Rectangle 8"/>
          <p:cNvSpPr/>
          <p:nvPr/>
        </p:nvSpPr>
        <p:spPr>
          <a:xfrm>
            <a:off x="3687028" y="21491"/>
            <a:ext cx="1770036"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GLANDS</a:t>
            </a:r>
          </a:p>
        </p:txBody>
      </p:sp>
      <p:sp>
        <p:nvSpPr>
          <p:cNvPr id="10" name="TextBox 9"/>
          <p:cNvSpPr txBox="1"/>
          <p:nvPr/>
        </p:nvSpPr>
        <p:spPr>
          <a:xfrm>
            <a:off x="5715000" y="555383"/>
            <a:ext cx="3452870" cy="5509200"/>
          </a:xfrm>
          <a:prstGeom prst="rect">
            <a:avLst/>
          </a:prstGeom>
          <a:solidFill>
            <a:schemeClr val="bg1"/>
          </a:solidFill>
        </p:spPr>
        <p:txBody>
          <a:bodyPr wrap="square">
            <a:spAutoFit/>
          </a:bodyPr>
          <a:lstStyle/>
          <a:p>
            <a:r>
              <a:rPr lang="en-US" sz="1600" b="1" dirty="0">
                <a:solidFill>
                  <a:schemeClr val="accent3">
                    <a:lumMod val="50000"/>
                  </a:schemeClr>
                </a:solidFill>
                <a:latin typeface="Calibri" pitchFamily="34" charset="0"/>
              </a:rPr>
              <a:t>Glands in the body develop through an interaction of an epithelium and underlying connective tissue.  Here, the epithelial cells that line the inner surface of the duodenum proliferate, and then </a:t>
            </a:r>
            <a:r>
              <a:rPr lang="en-US" sz="1600" b="1" dirty="0" err="1">
                <a:solidFill>
                  <a:schemeClr val="accent3">
                    <a:lumMod val="50000"/>
                  </a:schemeClr>
                </a:solidFill>
                <a:latin typeface="Calibri" pitchFamily="34" charset="0"/>
              </a:rPr>
              <a:t>invaginate</a:t>
            </a:r>
            <a:r>
              <a:rPr lang="en-US" sz="1600" b="1" dirty="0">
                <a:solidFill>
                  <a:schemeClr val="accent3">
                    <a:lumMod val="50000"/>
                  </a:schemeClr>
                </a:solidFill>
                <a:latin typeface="Calibri" pitchFamily="34" charset="0"/>
              </a:rPr>
              <a:t> (</a:t>
            </a:r>
            <a:r>
              <a:rPr lang="en-US" sz="1600" b="1" dirty="0" err="1">
                <a:solidFill>
                  <a:schemeClr val="accent3">
                    <a:lumMod val="50000"/>
                  </a:schemeClr>
                </a:solidFill>
                <a:latin typeface="Calibri" pitchFamily="34" charset="0"/>
              </a:rPr>
              <a:t>evaginate</a:t>
            </a:r>
            <a:r>
              <a:rPr lang="en-US" sz="1600" b="1" dirty="0">
                <a:solidFill>
                  <a:schemeClr val="accent3">
                    <a:lumMod val="50000"/>
                  </a:schemeClr>
                </a:solidFill>
                <a:latin typeface="Calibri" pitchFamily="34" charset="0"/>
              </a:rPr>
              <a:t>) into the underlying connective tissue.  Note the basement membrane </a:t>
            </a:r>
            <a:r>
              <a:rPr lang="en-US" sz="1600" b="1" dirty="0" err="1">
                <a:solidFill>
                  <a:schemeClr val="accent3">
                    <a:lumMod val="50000"/>
                  </a:schemeClr>
                </a:solidFill>
                <a:latin typeface="Calibri" pitchFamily="34" charset="0"/>
              </a:rPr>
              <a:t>invaginates</a:t>
            </a:r>
            <a:r>
              <a:rPr lang="en-US" sz="1600" b="1" dirty="0">
                <a:solidFill>
                  <a:schemeClr val="accent3">
                    <a:lumMod val="50000"/>
                  </a:schemeClr>
                </a:solidFill>
                <a:latin typeface="Calibri" pitchFamily="34" charset="0"/>
              </a:rPr>
              <a:t> with the epithelium.  From here, two things can happen:</a:t>
            </a:r>
          </a:p>
          <a:p>
            <a:pPr marL="342900" indent="-342900">
              <a:buAutoNum type="arabicPeriod"/>
            </a:pPr>
            <a:r>
              <a:rPr lang="en-US" sz="1600" b="1" dirty="0">
                <a:solidFill>
                  <a:schemeClr val="accent3">
                    <a:lumMod val="50000"/>
                  </a:schemeClr>
                </a:solidFill>
                <a:latin typeface="Calibri" pitchFamily="34" charset="0"/>
              </a:rPr>
              <a:t>For exocrine gland formation, a lumen develops, and secretory cells secrete their substances out their apical side (arrows).</a:t>
            </a:r>
          </a:p>
          <a:p>
            <a:pPr marL="342900" indent="-342900">
              <a:buAutoNum type="arabicPeriod"/>
            </a:pPr>
            <a:r>
              <a:rPr lang="en-US" sz="1600" b="1" dirty="0">
                <a:solidFill>
                  <a:schemeClr val="accent3">
                    <a:lumMod val="50000"/>
                  </a:schemeClr>
                </a:solidFill>
                <a:latin typeface="Calibri" pitchFamily="34" charset="0"/>
              </a:rPr>
              <a:t>For endocrine glands, the secretory cells lose their connection to the original epithelium, forming clusters of cells that secrete out their basal side, across the basement membrane, and into the bloodstream.</a:t>
            </a:r>
          </a:p>
        </p:txBody>
      </p:sp>
      <p:sp>
        <p:nvSpPr>
          <p:cNvPr id="11" name="TextBox 10"/>
          <p:cNvSpPr txBox="1"/>
          <p:nvPr/>
        </p:nvSpPr>
        <p:spPr>
          <a:xfrm>
            <a:off x="84582" y="6211667"/>
            <a:ext cx="9059418" cy="584775"/>
          </a:xfrm>
          <a:prstGeom prst="rect">
            <a:avLst/>
          </a:prstGeom>
          <a:noFill/>
        </p:spPr>
        <p:txBody>
          <a:bodyPr wrap="square" rtlCol="0">
            <a:spAutoFit/>
          </a:bodyPr>
          <a:lstStyle/>
          <a:p>
            <a:r>
              <a:rPr lang="en-US" sz="1600" b="1" dirty="0">
                <a:solidFill>
                  <a:srgbClr val="002060"/>
                </a:solidFill>
                <a:latin typeface="Tempus Sans ITC" pitchFamily="82" charset="0"/>
              </a:rPr>
              <a:t>In the pancreas, some cells become exocrine, while others become endocrine.  In the liver, the same cells (hepatocytes) remain structurally exocrine, but perform both exocrine and endocrine functions. </a:t>
            </a:r>
          </a:p>
        </p:txBody>
      </p:sp>
      <p:sp>
        <p:nvSpPr>
          <p:cNvPr id="2" name="TextBox 1"/>
          <p:cNvSpPr txBox="1"/>
          <p:nvPr/>
        </p:nvSpPr>
        <p:spPr>
          <a:xfrm>
            <a:off x="84582" y="555383"/>
            <a:ext cx="5630418" cy="523220"/>
          </a:xfrm>
          <a:prstGeom prst="rect">
            <a:avLst/>
          </a:prstGeom>
          <a:noFill/>
        </p:spPr>
        <p:txBody>
          <a:bodyPr wrap="square" rtlCol="0">
            <a:spAutoFit/>
          </a:bodyPr>
          <a:lstStyle/>
          <a:p>
            <a:r>
              <a:rPr lang="en-US" sz="1400" b="1" dirty="0">
                <a:solidFill>
                  <a:srgbClr val="826300"/>
                </a:solidFill>
                <a:latin typeface="Calibri" pitchFamily="34" charset="0"/>
              </a:rPr>
              <a:t>The liver and pancreas are glands, so a review of the histology of gland development is useful.  The gall bladder develops in a similar manner.</a:t>
            </a:r>
            <a:endParaRPr lang="en-US" dirty="0">
              <a:solidFill>
                <a:srgbClr val="826300"/>
              </a:solidFill>
            </a:endParaRPr>
          </a:p>
        </p:txBody>
      </p:sp>
    </p:spTree>
    <p:extLst>
      <p:ext uri="{BB962C8B-B14F-4D97-AF65-F5344CB8AC3E}">
        <p14:creationId xmlns:p14="http://schemas.microsoft.com/office/powerpoint/2010/main" val="381616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gopetsamerica.com/anatomy/illustrations/pancr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6019800" cy="50349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69884" y="21491"/>
            <a:ext cx="220432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PANCREAS</a:t>
            </a:r>
          </a:p>
        </p:txBody>
      </p:sp>
      <p:sp>
        <p:nvSpPr>
          <p:cNvPr id="5" name="TextBox 4"/>
          <p:cNvSpPr txBox="1"/>
          <p:nvPr/>
        </p:nvSpPr>
        <p:spPr>
          <a:xfrm>
            <a:off x="266767" y="667822"/>
            <a:ext cx="8610555" cy="830997"/>
          </a:xfrm>
          <a:prstGeom prst="rect">
            <a:avLst/>
          </a:prstGeom>
          <a:noFill/>
        </p:spPr>
        <p:txBody>
          <a:bodyPr wrap="square">
            <a:spAutoFit/>
          </a:bodyPr>
          <a:lstStyle/>
          <a:p>
            <a:r>
              <a:rPr lang="en-US" sz="1600" b="1" dirty="0">
                <a:solidFill>
                  <a:schemeClr val="accent6">
                    <a:lumMod val="50000"/>
                  </a:schemeClr>
                </a:solidFill>
                <a:latin typeface="Calibri" pitchFamily="34" charset="0"/>
              </a:rPr>
              <a:t>This excellent image shows the pancreas (and liver) developing from the duodenum, and, therefore, is connected to it by the pancreatic ducts.  The glandular cells in the pancreas are either exocrine (acinar) or endocrine (Islets of Langerhans).</a:t>
            </a:r>
          </a:p>
        </p:txBody>
      </p:sp>
      <p:sp>
        <p:nvSpPr>
          <p:cNvPr id="2" name="TextBox 1"/>
          <p:cNvSpPr txBox="1"/>
          <p:nvPr/>
        </p:nvSpPr>
        <p:spPr>
          <a:xfrm>
            <a:off x="4495800" y="1559412"/>
            <a:ext cx="1905000" cy="553998"/>
          </a:xfrm>
          <a:prstGeom prst="rect">
            <a:avLst/>
          </a:prstGeom>
          <a:noFill/>
        </p:spPr>
        <p:txBody>
          <a:bodyPr wrap="square" rtlCol="0">
            <a:spAutoFit/>
          </a:bodyPr>
          <a:lstStyle/>
          <a:p>
            <a:r>
              <a:rPr lang="en-US" sz="1000" dirty="0"/>
              <a:t>from:</a:t>
            </a:r>
            <a:endParaRPr lang="en-US" sz="1000" dirty="0">
              <a:hlinkClick r:id="rId3"/>
            </a:endParaRPr>
          </a:p>
          <a:p>
            <a:r>
              <a:rPr lang="en-US" sz="1000" dirty="0">
                <a:hlinkClick r:id="rId3"/>
              </a:rPr>
              <a:t>www.gopetsamerica.com</a:t>
            </a:r>
            <a:endParaRPr lang="en-US" sz="1000" dirty="0"/>
          </a:p>
          <a:p>
            <a:r>
              <a:rPr lang="en-US" sz="1000" dirty="0"/>
              <a:t>seriously</a:t>
            </a:r>
          </a:p>
        </p:txBody>
      </p:sp>
      <p:sp>
        <p:nvSpPr>
          <p:cNvPr id="6" name="TextBox 5"/>
          <p:cNvSpPr txBox="1"/>
          <p:nvPr/>
        </p:nvSpPr>
        <p:spPr>
          <a:xfrm>
            <a:off x="6324600" y="1698812"/>
            <a:ext cx="2819400" cy="2554545"/>
          </a:xfrm>
          <a:prstGeom prst="rect">
            <a:avLst/>
          </a:prstGeom>
          <a:noFill/>
        </p:spPr>
        <p:txBody>
          <a:bodyPr wrap="square" rtlCol="0">
            <a:spAutoFit/>
          </a:bodyPr>
          <a:lstStyle/>
          <a:p>
            <a:r>
              <a:rPr lang="en-US" sz="1600" b="1" dirty="0">
                <a:solidFill>
                  <a:srgbClr val="002060"/>
                </a:solidFill>
                <a:latin typeface="Tempus Sans ITC" pitchFamily="82" charset="0"/>
              </a:rPr>
              <a:t>The arrows indicate the direction of product secretion.  Again, note that exocrine secretion is apical; product is secreted into a lumen that ultimately leads to the duodenal lumen.  Endocrine products are released “basally”, into the connective tissue and bloodstream. </a:t>
            </a:r>
          </a:p>
        </p:txBody>
      </p:sp>
      <p:pic>
        <p:nvPicPr>
          <p:cNvPr id="1026" name="Picture 2" descr="http://fc03.deviantart.net/fs71/i/2011/122/7/8/beating_a_dead_horse_by_potatoehuman-d3fead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441" y="4419600"/>
            <a:ext cx="2555484" cy="191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77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50" y="637019"/>
            <a:ext cx="4343350" cy="32575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7" y="644365"/>
            <a:ext cx="4220847" cy="3165635"/>
          </a:xfrm>
          <a:prstGeom prst="rect">
            <a:avLst/>
          </a:prstGeom>
        </p:spPr>
      </p:pic>
      <p:sp>
        <p:nvSpPr>
          <p:cNvPr id="5" name="TextBox 4"/>
          <p:cNvSpPr txBox="1"/>
          <p:nvPr/>
        </p:nvSpPr>
        <p:spPr>
          <a:xfrm>
            <a:off x="269481" y="3959065"/>
            <a:ext cx="8845944" cy="1569660"/>
          </a:xfrm>
          <a:prstGeom prst="rect">
            <a:avLst/>
          </a:prstGeom>
          <a:noFill/>
        </p:spPr>
        <p:txBody>
          <a:bodyPr wrap="square">
            <a:spAutoFit/>
          </a:bodyPr>
          <a:lstStyle/>
          <a:p>
            <a:r>
              <a:rPr lang="en-US" sz="1600" b="1" dirty="0">
                <a:solidFill>
                  <a:schemeClr val="accent6">
                    <a:lumMod val="50000"/>
                  </a:schemeClr>
                </a:solidFill>
                <a:latin typeface="Calibri" pitchFamily="34" charset="0"/>
              </a:rPr>
              <a:t>The exocrine portion of the pancreas secretes a large amount of digestive enzymes.  In general, the features of the exocrine pancreas are quite similar to the salivary glands; cells organized into acini, nuclei in the basal aspect of the cell.  These cells also have cytoplasmic basophilia around the nucleus, and eosinophilia in their apical cytoplasm.  I hope you immediately recognize that this staining is much more intense than you have seen in the salivary glands; this is because the pancreas is producing large quantities of digestive enzymes.</a:t>
            </a:r>
          </a:p>
        </p:txBody>
      </p:sp>
      <p:cxnSp>
        <p:nvCxnSpPr>
          <p:cNvPr id="7" name="Straight Connector 6"/>
          <p:cNvCxnSpPr/>
          <p:nvPr/>
        </p:nvCxnSpPr>
        <p:spPr>
          <a:xfrm flipV="1">
            <a:off x="2449417" y="661012"/>
            <a:ext cx="2122583" cy="11186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9841" y="1890311"/>
            <a:ext cx="2205210" cy="20096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 y="5655859"/>
            <a:ext cx="7772400" cy="307777"/>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This particular slides is a little </a:t>
            </a:r>
            <a:r>
              <a:rPr lang="en-US" sz="1400" b="1" dirty="0" err="1">
                <a:solidFill>
                  <a:schemeClr val="accent3">
                    <a:lumMod val="50000"/>
                  </a:schemeClr>
                </a:solidFill>
                <a:latin typeface="Tempus Sans ITC" pitchFamily="82" charset="0"/>
              </a:rPr>
              <a:t>overstained</a:t>
            </a:r>
            <a:r>
              <a:rPr lang="en-US" sz="1400" b="1" dirty="0">
                <a:solidFill>
                  <a:schemeClr val="accent3">
                    <a:lumMod val="50000"/>
                  </a:schemeClr>
                </a:solidFill>
                <a:latin typeface="Tempus Sans ITC" pitchFamily="82" charset="0"/>
              </a:rPr>
              <a:t>.  Nevertheless, intense staining in the pancreas is the norm.</a:t>
            </a:r>
          </a:p>
        </p:txBody>
      </p:sp>
      <p:sp>
        <p:nvSpPr>
          <p:cNvPr id="10" name="Rectangle 9"/>
          <p:cNvSpPr/>
          <p:nvPr/>
        </p:nvSpPr>
        <p:spPr>
          <a:xfrm>
            <a:off x="2286000" y="1808575"/>
            <a:ext cx="152400" cy="964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spTree>
    <p:extLst>
      <p:ext uri="{BB962C8B-B14F-4D97-AF65-F5344CB8AC3E}">
        <p14:creationId xmlns:p14="http://schemas.microsoft.com/office/powerpoint/2010/main" val="348510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90800" y="2013466"/>
            <a:ext cx="35052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pancreatic acini – SL108</a:t>
            </a:r>
            <a:endParaRPr lang="en-US" dirty="0">
              <a:latin typeface="Calibri" pitchFamily="34" charset="0"/>
            </a:endParaRPr>
          </a:p>
        </p:txBody>
      </p:sp>
      <p:sp>
        <p:nvSpPr>
          <p:cNvPr id="37891" name="TextBox 4"/>
          <p:cNvSpPr txBox="1">
            <a:spLocks noChangeArrowheads="1"/>
          </p:cNvSpPr>
          <p:nvPr/>
        </p:nvSpPr>
        <p:spPr bwMode="auto">
          <a:xfrm>
            <a:off x="1987473" y="5867400"/>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108</a:t>
            </a:r>
            <a:r>
              <a:rPr lang="en-US" dirty="0">
                <a:latin typeface="Calibri" pitchFamily="34" charset="0"/>
              </a:rPr>
              <a:t> and </a:t>
            </a:r>
            <a:r>
              <a:rPr lang="en-US" u="sng" dirty="0">
                <a:hlinkClick r:id="rId5"/>
              </a:rPr>
              <a:t>SL 054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Exocrine pancreas (serous acini)</a:t>
            </a:r>
          </a:p>
        </p:txBody>
      </p:sp>
      <p:sp>
        <p:nvSpPr>
          <p:cNvPr id="7" name="Rectangle 6"/>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sp>
        <p:nvSpPr>
          <p:cNvPr id="10" name="TextBox 3"/>
          <p:cNvSpPr txBox="1">
            <a:spLocks noChangeArrowheads="1"/>
          </p:cNvSpPr>
          <p:nvPr/>
        </p:nvSpPr>
        <p:spPr bwMode="auto">
          <a:xfrm>
            <a:off x="2705100" y="2819400"/>
            <a:ext cx="327660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pancreatic acini – SL54</a:t>
            </a:r>
            <a:endParaRPr lang="en-US" dirty="0">
              <a:latin typeface="Calibri" pitchFamily="34" charset="0"/>
            </a:endParaRPr>
          </a:p>
        </p:txBody>
      </p:sp>
    </p:spTree>
    <p:extLst>
      <p:ext uri="{BB962C8B-B14F-4D97-AF65-F5344CB8AC3E}">
        <p14:creationId xmlns:p14="http://schemas.microsoft.com/office/powerpoint/2010/main" val="51264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609600"/>
            <a:ext cx="4238623" cy="2800767"/>
          </a:xfrm>
          <a:prstGeom prst="rect">
            <a:avLst/>
          </a:prstGeom>
          <a:noFill/>
        </p:spPr>
        <p:txBody>
          <a:bodyPr wrap="square">
            <a:spAutoFit/>
          </a:bodyPr>
          <a:lstStyle/>
          <a:p>
            <a:r>
              <a:rPr lang="en-US" sz="1600" b="1" dirty="0">
                <a:solidFill>
                  <a:schemeClr val="accent6">
                    <a:lumMod val="75000"/>
                  </a:schemeClr>
                </a:solidFill>
                <a:latin typeface="Calibri" pitchFamily="34" charset="0"/>
              </a:rPr>
              <a:t>Similar to what we have seen in the salivary glands and chief cells of the stomach, the acinar cells of the pancreas have the characteristic features of protein-secreting cells.</a:t>
            </a:r>
          </a:p>
          <a:p>
            <a:r>
              <a:rPr lang="en-US" sz="1600" b="1" dirty="0">
                <a:solidFill>
                  <a:schemeClr val="accent6">
                    <a:lumMod val="75000"/>
                  </a:schemeClr>
                </a:solidFill>
                <a:latin typeface="Calibri" pitchFamily="34" charset="0"/>
              </a:rPr>
              <a:t>L = lumen</a:t>
            </a:r>
          </a:p>
          <a:p>
            <a:r>
              <a:rPr lang="en-US" sz="1600" b="1" dirty="0">
                <a:solidFill>
                  <a:schemeClr val="accent6">
                    <a:lumMod val="75000"/>
                  </a:schemeClr>
                </a:solidFill>
                <a:latin typeface="Calibri" pitchFamily="34" charset="0"/>
              </a:rPr>
              <a:t>N = nucleus</a:t>
            </a:r>
          </a:p>
          <a:p>
            <a:r>
              <a:rPr lang="en-US" sz="1600" b="1" dirty="0">
                <a:solidFill>
                  <a:schemeClr val="accent6">
                    <a:lumMod val="75000"/>
                  </a:schemeClr>
                </a:solidFill>
                <a:latin typeface="Calibri" pitchFamily="34" charset="0"/>
              </a:rPr>
              <a:t>M = mitochondria</a:t>
            </a:r>
          </a:p>
          <a:p>
            <a:r>
              <a:rPr lang="en-US" sz="1600" b="1" dirty="0">
                <a:solidFill>
                  <a:schemeClr val="accent6">
                    <a:lumMod val="75000"/>
                  </a:schemeClr>
                </a:solidFill>
                <a:latin typeface="Calibri" pitchFamily="34" charset="0"/>
              </a:rPr>
              <a:t>JC = junctional complex</a:t>
            </a:r>
          </a:p>
          <a:p>
            <a:r>
              <a:rPr lang="en-US" sz="1600" b="1" dirty="0">
                <a:solidFill>
                  <a:schemeClr val="accent6">
                    <a:lumMod val="75000"/>
                  </a:schemeClr>
                </a:solidFill>
                <a:latin typeface="Calibri" pitchFamily="34" charset="0"/>
              </a:rPr>
              <a:t>G = Golgi apparatus	</a:t>
            </a:r>
          </a:p>
          <a:p>
            <a:r>
              <a:rPr lang="en-US" sz="1600" b="1" dirty="0">
                <a:solidFill>
                  <a:schemeClr val="accent6">
                    <a:lumMod val="75000"/>
                  </a:schemeClr>
                </a:solidFill>
                <a:latin typeface="Calibri" pitchFamily="34" charset="0"/>
              </a:rPr>
              <a:t>Z = zymogen (secretory) granules</a:t>
            </a:r>
          </a:p>
          <a:p>
            <a:r>
              <a:rPr lang="en-US" sz="1600" b="1" dirty="0">
                <a:solidFill>
                  <a:schemeClr val="accent6">
                    <a:lumMod val="75000"/>
                  </a:schemeClr>
                </a:solidFill>
                <a:latin typeface="Calibri" pitchFamily="34" charset="0"/>
              </a:rPr>
              <a:t>rER = rough endoplasmic reticulum</a:t>
            </a:r>
          </a:p>
        </p:txBody>
      </p:sp>
      <p:sp>
        <p:nvSpPr>
          <p:cNvPr id="6" name="Rectangle 5"/>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7" y="690564"/>
            <a:ext cx="4811331" cy="5862636"/>
          </a:xfrm>
          <a:prstGeom prst="rect">
            <a:avLst/>
          </a:prstGeom>
        </p:spPr>
      </p:pic>
    </p:spTree>
    <p:extLst>
      <p:ext uri="{BB962C8B-B14F-4D97-AF65-F5344CB8AC3E}">
        <p14:creationId xmlns:p14="http://schemas.microsoft.com/office/powerpoint/2010/main" val="21229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1849" y="21491"/>
            <a:ext cx="424039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EXOCRINE PANCREAS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7" y="648543"/>
            <a:ext cx="3300133" cy="4021232"/>
          </a:xfrm>
          <a:prstGeom prst="rect">
            <a:avLst/>
          </a:prstGeom>
        </p:spPr>
      </p:pic>
      <p:sp>
        <p:nvSpPr>
          <p:cNvPr id="7" name="TextBox 6"/>
          <p:cNvSpPr txBox="1"/>
          <p:nvPr/>
        </p:nvSpPr>
        <p:spPr>
          <a:xfrm>
            <a:off x="3517252" y="724350"/>
            <a:ext cx="5610223" cy="1169551"/>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As you are probably figuring out about now, the presence of rER, Golgi, and secretory granules is characteristic of all cells that are involved in regulated protein secretion.  Here, these pancreatic acinar cells produce lots of protein, so their rER is prominent, and their granules are large. Unfortunately, this is also true for chief cells (image below).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486" y="2149710"/>
            <a:ext cx="3508621" cy="4675239"/>
          </a:xfrm>
          <a:prstGeom prst="rect">
            <a:avLst/>
          </a:prstGeom>
        </p:spPr>
      </p:pic>
      <p:sp>
        <p:nvSpPr>
          <p:cNvPr id="4" name="TextBox 3"/>
          <p:cNvSpPr txBox="1"/>
          <p:nvPr/>
        </p:nvSpPr>
        <p:spPr>
          <a:xfrm>
            <a:off x="34887" y="5459849"/>
            <a:ext cx="5562599" cy="1384995"/>
          </a:xfrm>
          <a:prstGeom prst="rect">
            <a:avLst/>
          </a:prstGeom>
          <a:noFill/>
        </p:spPr>
        <p:txBody>
          <a:bodyPr wrap="square" rtlCol="0">
            <a:spAutoFit/>
          </a:bodyPr>
          <a:lstStyle/>
          <a:p>
            <a:r>
              <a:rPr lang="en-US" sz="1400" b="1" dirty="0">
                <a:solidFill>
                  <a:schemeClr val="accent3">
                    <a:lumMod val="50000"/>
                  </a:schemeClr>
                </a:solidFill>
                <a:latin typeface="Tempus Sans ITC" pitchFamily="82" charset="0"/>
              </a:rPr>
              <a:t>In terms of deciding which tissue is the source of an image, this will depend on surrounding cells or structures in the image.  For example, in the case of the chief cell, the adjacent parietal cell, which you should recognize, is a giveaway.  If a specific identity of a cell is required and the source of the tissue cannot be determined from the image, the source of the image will be provided.</a:t>
            </a:r>
            <a:endParaRPr lang="en-US" sz="1400" dirty="0"/>
          </a:p>
        </p:txBody>
      </p:sp>
      <p:sp>
        <p:nvSpPr>
          <p:cNvPr id="9" name="TextBox 8"/>
          <p:cNvSpPr txBox="1"/>
          <p:nvPr/>
        </p:nvSpPr>
        <p:spPr>
          <a:xfrm>
            <a:off x="8382000" y="5052805"/>
            <a:ext cx="533400" cy="415498"/>
          </a:xfrm>
          <a:prstGeom prst="rect">
            <a:avLst/>
          </a:prstGeom>
          <a:noFill/>
        </p:spPr>
        <p:txBody>
          <a:bodyPr wrap="square" rtlCol="0">
            <a:spAutoFit/>
          </a:bodyPr>
          <a:lstStyle/>
          <a:p>
            <a:r>
              <a:rPr lang="en-US" sz="1050" dirty="0"/>
              <a:t>Chief cell</a:t>
            </a:r>
          </a:p>
        </p:txBody>
      </p:sp>
      <p:sp>
        <p:nvSpPr>
          <p:cNvPr id="2" name="TextBox 1"/>
          <p:cNvSpPr txBox="1"/>
          <p:nvPr/>
        </p:nvSpPr>
        <p:spPr>
          <a:xfrm>
            <a:off x="3335020" y="1928873"/>
            <a:ext cx="2262466" cy="3539430"/>
          </a:xfrm>
          <a:prstGeom prst="rect">
            <a:avLst/>
          </a:prstGeom>
          <a:noFill/>
        </p:spPr>
        <p:txBody>
          <a:bodyPr wrap="square" rtlCol="0">
            <a:spAutoFit/>
          </a:bodyPr>
          <a:lstStyle/>
          <a:p>
            <a:r>
              <a:rPr lang="en-US" sz="1400" b="1" dirty="0">
                <a:solidFill>
                  <a:srgbClr val="008000"/>
                </a:solidFill>
                <a:latin typeface="Tempus Sans ITC" pitchFamily="82" charset="0"/>
              </a:rPr>
              <a:t>However, note that you should be able to identify both of these as protein-secreting cells, and, based on the presence of the lumen and position of the granules, be able to generate a list of possible options for the identity of these cells, while ruling out others (i.e. rule out endocrine pancreas based on the lumen, rule out </a:t>
            </a:r>
            <a:r>
              <a:rPr lang="en-US" sz="1400" b="1" dirty="0" err="1">
                <a:solidFill>
                  <a:srgbClr val="008000"/>
                </a:solidFill>
                <a:latin typeface="Tempus Sans ITC" pitchFamily="82" charset="0"/>
              </a:rPr>
              <a:t>enteroendocrine</a:t>
            </a:r>
            <a:r>
              <a:rPr lang="en-US" sz="1400" b="1" dirty="0">
                <a:solidFill>
                  <a:srgbClr val="008000"/>
                </a:solidFill>
                <a:latin typeface="Tempus Sans ITC" pitchFamily="82" charset="0"/>
              </a:rPr>
              <a:t> cells based on the position of the granules).</a:t>
            </a:r>
            <a:endParaRPr lang="en-US" dirty="0">
              <a:solidFill>
                <a:srgbClr val="008000"/>
              </a:solidFill>
            </a:endParaRPr>
          </a:p>
        </p:txBody>
      </p:sp>
    </p:spTree>
    <p:extLst>
      <p:ext uri="{BB962C8B-B14F-4D97-AF65-F5344CB8AC3E}">
        <p14:creationId xmlns:p14="http://schemas.microsoft.com/office/powerpoint/2010/main" val="339899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7712</TotalTime>
  <Words>1868</Words>
  <Application>Microsoft Macintosh PowerPoint</Application>
  <PresentationFormat>On-screen Show (4:3)</PresentationFormat>
  <Paragraphs>136</Paragraphs>
  <Slides>27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Bradley Hand ITC</vt:lpstr>
      <vt:lpstr>Calibri</vt:lpstr>
      <vt:lpstr>Chiller</vt:lpstr>
      <vt:lpstr>Georgia</vt:lpstr>
      <vt:lpstr>Helvetica</vt:lpstr>
      <vt:lpstr>Script MT Bold</vt:lpstr>
      <vt:lpstr>Tempus Sans ITC</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Freiermuth, Jacquelyn (freierjp)</cp:lastModifiedBy>
  <cp:revision>449</cp:revision>
  <cp:lastPrinted>2013-01-16T20:29:59Z</cp:lastPrinted>
  <dcterms:created xsi:type="dcterms:W3CDTF">2011-12-20T15:52:42Z</dcterms:created>
  <dcterms:modified xsi:type="dcterms:W3CDTF">2020-07-31T20:34:55Z</dcterms:modified>
</cp:coreProperties>
</file>