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9" r:id="rId3"/>
    <p:sldId id="257" r:id="rId4"/>
    <p:sldId id="258" r:id="rId5"/>
    <p:sldId id="259" r:id="rId6"/>
    <p:sldId id="260" r:id="rId7"/>
    <p:sldId id="310" r:id="rId8"/>
    <p:sldId id="261" r:id="rId9"/>
    <p:sldId id="262" r:id="rId10"/>
    <p:sldId id="303" r:id="rId11"/>
    <p:sldId id="304" r:id="rId12"/>
    <p:sldId id="306" r:id="rId13"/>
    <p:sldId id="305" r:id="rId14"/>
    <p:sldId id="299" r:id="rId15"/>
    <p:sldId id="300" r:id="rId16"/>
    <p:sldId id="301" r:id="rId17"/>
    <p:sldId id="302" r:id="rId18"/>
    <p:sldId id="263" r:id="rId19"/>
    <p:sldId id="308" r:id="rId20"/>
    <p:sldId id="307" r:id="rId21"/>
    <p:sldId id="312" r:id="rId22"/>
    <p:sldId id="265" r:id="rId23"/>
    <p:sldId id="266" r:id="rId24"/>
    <p:sldId id="314" r:id="rId25"/>
    <p:sldId id="311" r:id="rId26"/>
    <p:sldId id="267" r:id="rId27"/>
    <p:sldId id="268" r:id="rId28"/>
    <p:sldId id="313" r:id="rId29"/>
    <p:sldId id="273" r:id="rId30"/>
    <p:sldId id="323" r:id="rId31"/>
    <p:sldId id="316" r:id="rId32"/>
    <p:sldId id="317" r:id="rId33"/>
    <p:sldId id="274" r:id="rId34"/>
    <p:sldId id="318" r:id="rId35"/>
    <p:sldId id="319" r:id="rId36"/>
    <p:sldId id="275" r:id="rId37"/>
    <p:sldId id="324" r:id="rId38"/>
    <p:sldId id="276" r:id="rId39"/>
    <p:sldId id="277" r:id="rId40"/>
    <p:sldId id="278" r:id="rId41"/>
    <p:sldId id="321" r:id="rId42"/>
    <p:sldId id="322" r:id="rId43"/>
    <p:sldId id="279" r:id="rId44"/>
    <p:sldId id="320" r:id="rId45"/>
    <p:sldId id="333" r:id="rId46"/>
    <p:sldId id="287" r:id="rId47"/>
    <p:sldId id="288" r:id="rId48"/>
    <p:sldId id="341" r:id="rId49"/>
    <p:sldId id="334" r:id="rId50"/>
    <p:sldId id="289" r:id="rId51"/>
    <p:sldId id="335" r:id="rId52"/>
    <p:sldId id="290" r:id="rId53"/>
    <p:sldId id="291" r:id="rId54"/>
    <p:sldId id="292" r:id="rId55"/>
    <p:sldId id="293" r:id="rId56"/>
    <p:sldId id="342" r:id="rId57"/>
    <p:sldId id="343"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990099"/>
    <a:srgbClr val="660033"/>
    <a:srgbClr val="CC9900"/>
    <a:srgbClr val="FF0000"/>
    <a:srgbClr val="FFFF66"/>
    <a:srgbClr val="FF99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7" d="100"/>
          <a:sy n="87" d="100"/>
        </p:scale>
        <p:origin x="-570" y="-3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FDBB24-C980-4DCA-B32E-6301DA8C8D3F}" type="slidenum">
              <a:rPr lang="en-US"/>
              <a:pPr>
                <a:defRPr/>
              </a:pPr>
              <a:t>‹#›</a:t>
            </a:fld>
            <a:endParaRPr lang="en-US"/>
          </a:p>
        </p:txBody>
      </p:sp>
    </p:spTree>
    <p:extLst>
      <p:ext uri="{BB962C8B-B14F-4D97-AF65-F5344CB8AC3E}">
        <p14:creationId xmlns:p14="http://schemas.microsoft.com/office/powerpoint/2010/main" val="127142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88AF28-44C2-482C-9F32-C8DC9C815A88}" type="slidenum">
              <a:rPr lang="en-US"/>
              <a:pPr>
                <a:defRPr/>
              </a:pPr>
              <a:t>‹#›</a:t>
            </a:fld>
            <a:endParaRPr lang="en-US"/>
          </a:p>
        </p:txBody>
      </p:sp>
    </p:spTree>
    <p:extLst>
      <p:ext uri="{BB962C8B-B14F-4D97-AF65-F5344CB8AC3E}">
        <p14:creationId xmlns:p14="http://schemas.microsoft.com/office/powerpoint/2010/main" val="3358204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6C7D2B-63B5-41F8-A741-FA6FD078ABE5}" type="slidenum">
              <a:rPr lang="en-US"/>
              <a:pPr>
                <a:defRPr/>
              </a:pPr>
              <a:t>‹#›</a:t>
            </a:fld>
            <a:endParaRPr lang="en-US"/>
          </a:p>
        </p:txBody>
      </p:sp>
    </p:spTree>
    <p:extLst>
      <p:ext uri="{BB962C8B-B14F-4D97-AF65-F5344CB8AC3E}">
        <p14:creationId xmlns:p14="http://schemas.microsoft.com/office/powerpoint/2010/main" val="194092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109468-0B30-41E8-86EC-D882F45937BA}" type="slidenum">
              <a:rPr lang="en-US"/>
              <a:pPr>
                <a:defRPr/>
              </a:pPr>
              <a:t>‹#›</a:t>
            </a:fld>
            <a:endParaRPr lang="en-US"/>
          </a:p>
        </p:txBody>
      </p:sp>
    </p:spTree>
    <p:extLst>
      <p:ext uri="{BB962C8B-B14F-4D97-AF65-F5344CB8AC3E}">
        <p14:creationId xmlns:p14="http://schemas.microsoft.com/office/powerpoint/2010/main" val="358073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9BD4AC-661C-4E29-AC7A-066B79B55633}" type="slidenum">
              <a:rPr lang="en-US"/>
              <a:pPr>
                <a:defRPr/>
              </a:pPr>
              <a:t>‹#›</a:t>
            </a:fld>
            <a:endParaRPr lang="en-US"/>
          </a:p>
        </p:txBody>
      </p:sp>
    </p:spTree>
    <p:extLst>
      <p:ext uri="{BB962C8B-B14F-4D97-AF65-F5344CB8AC3E}">
        <p14:creationId xmlns:p14="http://schemas.microsoft.com/office/powerpoint/2010/main" val="1258651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F0E288-2384-4E74-A9F4-8C3703F7FDC4}" type="slidenum">
              <a:rPr lang="en-US"/>
              <a:pPr>
                <a:defRPr/>
              </a:pPr>
              <a:t>‹#›</a:t>
            </a:fld>
            <a:endParaRPr lang="en-US"/>
          </a:p>
        </p:txBody>
      </p:sp>
    </p:spTree>
    <p:extLst>
      <p:ext uri="{BB962C8B-B14F-4D97-AF65-F5344CB8AC3E}">
        <p14:creationId xmlns:p14="http://schemas.microsoft.com/office/powerpoint/2010/main" val="1398857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5F707ED-7356-44FA-BD7C-B2B86FA12C4F}" type="slidenum">
              <a:rPr lang="en-US"/>
              <a:pPr>
                <a:defRPr/>
              </a:pPr>
              <a:t>‹#›</a:t>
            </a:fld>
            <a:endParaRPr lang="en-US"/>
          </a:p>
        </p:txBody>
      </p:sp>
    </p:spTree>
    <p:extLst>
      <p:ext uri="{BB962C8B-B14F-4D97-AF65-F5344CB8AC3E}">
        <p14:creationId xmlns:p14="http://schemas.microsoft.com/office/powerpoint/2010/main" val="1348457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E643C4-CA66-42EC-84C2-3192D50AD313}" type="slidenum">
              <a:rPr lang="en-US"/>
              <a:pPr>
                <a:defRPr/>
              </a:pPr>
              <a:t>‹#›</a:t>
            </a:fld>
            <a:endParaRPr lang="en-US"/>
          </a:p>
        </p:txBody>
      </p:sp>
    </p:spTree>
    <p:extLst>
      <p:ext uri="{BB962C8B-B14F-4D97-AF65-F5344CB8AC3E}">
        <p14:creationId xmlns:p14="http://schemas.microsoft.com/office/powerpoint/2010/main" val="2181548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D5D3CC-C0DB-4CD3-9925-C20E4BCF8644}" type="slidenum">
              <a:rPr lang="en-US"/>
              <a:pPr>
                <a:defRPr/>
              </a:pPr>
              <a:t>‹#›</a:t>
            </a:fld>
            <a:endParaRPr lang="en-US"/>
          </a:p>
        </p:txBody>
      </p:sp>
    </p:spTree>
    <p:extLst>
      <p:ext uri="{BB962C8B-B14F-4D97-AF65-F5344CB8AC3E}">
        <p14:creationId xmlns:p14="http://schemas.microsoft.com/office/powerpoint/2010/main" val="136210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8C3DAF-E3D6-47ED-88F6-425B1F9A3A08}" type="slidenum">
              <a:rPr lang="en-US"/>
              <a:pPr>
                <a:defRPr/>
              </a:pPr>
              <a:t>‹#›</a:t>
            </a:fld>
            <a:endParaRPr lang="en-US"/>
          </a:p>
        </p:txBody>
      </p:sp>
    </p:spTree>
    <p:extLst>
      <p:ext uri="{BB962C8B-B14F-4D97-AF65-F5344CB8AC3E}">
        <p14:creationId xmlns:p14="http://schemas.microsoft.com/office/powerpoint/2010/main" val="29789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F4B0A3-B3EB-4B37-8D19-CB3730FC90E2}" type="slidenum">
              <a:rPr lang="en-US"/>
              <a:pPr>
                <a:defRPr/>
              </a:pPr>
              <a:t>‹#›</a:t>
            </a:fld>
            <a:endParaRPr lang="en-US"/>
          </a:p>
        </p:txBody>
      </p:sp>
    </p:spTree>
    <p:extLst>
      <p:ext uri="{BB962C8B-B14F-4D97-AF65-F5344CB8AC3E}">
        <p14:creationId xmlns:p14="http://schemas.microsoft.com/office/powerpoint/2010/main" val="2039214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981A02AC-4FDF-414A-8B58-4BCBC87824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5.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5.jpeg"/><Relationship Id="rId4" Type="http://schemas.openxmlformats.org/officeDocument/2006/relationships/image" Target="../media/image12.jpeg"/></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92075" y="76200"/>
            <a:ext cx="8915400" cy="3962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An Introduction to </a:t>
            </a:r>
          </a:p>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Electron Microscopy</a:t>
            </a:r>
          </a:p>
        </p:txBody>
      </p:sp>
      <p:sp>
        <p:nvSpPr>
          <p:cNvPr id="2051" name="Text Box 6"/>
          <p:cNvSpPr txBox="1">
            <a:spLocks noChangeArrowheads="1"/>
          </p:cNvSpPr>
          <p:nvPr/>
        </p:nvSpPr>
        <p:spPr bwMode="auto">
          <a:xfrm>
            <a:off x="76200" y="5027613"/>
            <a:ext cx="6553200"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i="1" dirty="0" smtClean="0"/>
              <a:t>Because these electron micrograph (EM) images are very detailed, you should view this demonstration in the Slide Show view.  Click the Slide Show tab, then select From Beginning (or for the true geek, the little projector icon in the lower right).  After that, your up/down arrows will advance or retreat the demonstration.</a:t>
            </a:r>
          </a:p>
        </p:txBody>
      </p:sp>
      <p:sp>
        <p:nvSpPr>
          <p:cNvPr id="2052" name="Text Box 7"/>
          <p:cNvSpPr txBox="1">
            <a:spLocks noChangeArrowheads="1"/>
          </p:cNvSpPr>
          <p:nvPr/>
        </p:nvSpPr>
        <p:spPr bwMode="auto">
          <a:xfrm>
            <a:off x="6705600" y="4191000"/>
            <a:ext cx="23368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smtClean="0">
                <a:solidFill>
                  <a:srgbClr val="FF0000"/>
                </a:solidFill>
                <a:latin typeface="Monotype Corsiva" charset="0"/>
              </a:rPr>
              <a:t>many of the images within this module are courtesy of Robert R. Cardell, Ph.D. and originally were taken from :</a:t>
            </a:r>
          </a:p>
          <a:p>
            <a:pPr eaLnBrk="1" hangingPunct="1">
              <a:defRPr/>
            </a:pPr>
            <a:r>
              <a:rPr lang="en-US" b="1" smtClean="0">
                <a:solidFill>
                  <a:srgbClr val="FF0000"/>
                </a:solidFill>
                <a:latin typeface="Monotype Corsiva" charset="0"/>
              </a:rPr>
              <a:t>Fine Structure of Cells and Tissues</a:t>
            </a:r>
          </a:p>
          <a:p>
            <a:pPr eaLnBrk="1" hangingPunct="1">
              <a:defRPr/>
            </a:pPr>
            <a:r>
              <a:rPr lang="en-US" b="1" smtClean="0">
                <a:solidFill>
                  <a:srgbClr val="FF0000"/>
                </a:solidFill>
                <a:latin typeface="Monotype Corsiva" charset="0"/>
              </a:rPr>
              <a:t>by Keith R. Porter and Mary A. Bonneville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2700" y="0"/>
            <a:ext cx="91313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t>The </a:t>
            </a:r>
            <a:r>
              <a:rPr lang="en-US" sz="1800" b="1" smtClean="0">
                <a:solidFill>
                  <a:srgbClr val="FF0000"/>
                </a:solidFill>
              </a:rPr>
              <a:t>nucleus </a:t>
            </a:r>
            <a:r>
              <a:rPr lang="en-US" sz="1800" b="1" smtClean="0"/>
              <a:t>contains the genetic material.  As you will see shortly, this genetic material can be condensed (dark) or decondensed (pale).</a:t>
            </a:r>
          </a:p>
          <a:p>
            <a:pPr eaLnBrk="1" hangingPunct="1">
              <a:defRPr/>
            </a:pPr>
            <a:r>
              <a:rPr lang="en-US" sz="1800" b="1" smtClean="0"/>
              <a:t>The nucleus is easily the largest structure in most cells (~8 </a:t>
            </a:r>
            <a:r>
              <a:rPr lang="en-US" sz="1800" b="1" smtClean="0">
                <a:cs typeface="Arial" pitchFamily="34" charset="0"/>
              </a:rPr>
              <a:t>µm in diameter).  It has</a:t>
            </a:r>
            <a:r>
              <a:rPr lang="en-US" sz="1800" b="1" smtClean="0"/>
              <a:t> dark clusters just inside its border and possibly a dark spot in the center.  Pale regions are found within the central portion of the nucleus.</a:t>
            </a:r>
          </a:p>
        </p:txBody>
      </p:sp>
      <p:pic>
        <p:nvPicPr>
          <p:cNvPr id="11267" name="Picture 5" descr="Slid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3878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descr="Slide3"/>
          <p:cNvPicPr>
            <a:picLocks noChangeAspect="1" noChangeArrowheads="1"/>
          </p:cNvPicPr>
          <p:nvPr/>
        </p:nvPicPr>
        <p:blipFill>
          <a:blip r:embed="rId3">
            <a:extLst>
              <a:ext uri="{28A0092B-C50C-407E-A947-70E740481C1C}">
                <a14:useLocalDpi xmlns:a14="http://schemas.microsoft.com/office/drawing/2010/main" val="0"/>
              </a:ext>
            </a:extLst>
          </a:blip>
          <a:srcRect t="6557"/>
          <a:stretch>
            <a:fillRect/>
          </a:stretch>
        </p:blipFill>
        <p:spPr bwMode="auto">
          <a:xfrm>
            <a:off x="4959350" y="1752600"/>
            <a:ext cx="34242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descr="Martini3-2resized modified resiz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526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0"/>
          <p:cNvSpPr>
            <a:spLocks noChangeArrowheads="1"/>
          </p:cNvSpPr>
          <p:nvPr/>
        </p:nvSpPr>
        <p:spPr bwMode="auto">
          <a:xfrm>
            <a:off x="381000" y="1981200"/>
            <a:ext cx="773113" cy="1008063"/>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11271" name="Picture 11" descr="Martini3-2resized modified resiz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17526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12"/>
          <p:cNvSpPr>
            <a:spLocks noChangeArrowheads="1"/>
          </p:cNvSpPr>
          <p:nvPr/>
        </p:nvSpPr>
        <p:spPr bwMode="auto">
          <a:xfrm>
            <a:off x="7473950" y="2133600"/>
            <a:ext cx="457200" cy="5334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nvGrpSpPr>
          <p:cNvPr id="50191" name="Group 15"/>
          <p:cNvGrpSpPr>
            <a:grpSpLocks/>
          </p:cNvGrpSpPr>
          <p:nvPr/>
        </p:nvGrpSpPr>
        <p:grpSpPr bwMode="auto">
          <a:xfrm>
            <a:off x="685800" y="3086100"/>
            <a:ext cx="7734300" cy="3651250"/>
            <a:chOff x="432" y="1944"/>
            <a:chExt cx="4872" cy="2300"/>
          </a:xfrm>
        </p:grpSpPr>
        <p:sp>
          <p:nvSpPr>
            <p:cNvPr id="11274" name="Freeform 7"/>
            <p:cNvSpPr>
              <a:spLocks/>
            </p:cNvSpPr>
            <p:nvPr/>
          </p:nvSpPr>
          <p:spPr bwMode="auto">
            <a:xfrm>
              <a:off x="3072" y="2702"/>
              <a:ext cx="2232" cy="1186"/>
            </a:xfrm>
            <a:custGeom>
              <a:avLst/>
              <a:gdLst>
                <a:gd name="T0" fmla="*/ 40 w 2232"/>
                <a:gd name="T1" fmla="*/ 138 h 1186"/>
                <a:gd name="T2" fmla="*/ 92 w 2232"/>
                <a:gd name="T3" fmla="*/ 122 h 1186"/>
                <a:gd name="T4" fmla="*/ 160 w 2232"/>
                <a:gd name="T5" fmla="*/ 106 h 1186"/>
                <a:gd name="T6" fmla="*/ 256 w 2232"/>
                <a:gd name="T7" fmla="*/ 82 h 1186"/>
                <a:gd name="T8" fmla="*/ 336 w 2232"/>
                <a:gd name="T9" fmla="*/ 62 h 1186"/>
                <a:gd name="T10" fmla="*/ 436 w 2232"/>
                <a:gd name="T11" fmla="*/ 30 h 1186"/>
                <a:gd name="T12" fmla="*/ 492 w 2232"/>
                <a:gd name="T13" fmla="*/ 22 h 1186"/>
                <a:gd name="T14" fmla="*/ 728 w 2232"/>
                <a:gd name="T15" fmla="*/ 38 h 1186"/>
                <a:gd name="T16" fmla="*/ 792 w 2232"/>
                <a:gd name="T17" fmla="*/ 50 h 1186"/>
                <a:gd name="T18" fmla="*/ 980 w 2232"/>
                <a:gd name="T19" fmla="*/ 86 h 1186"/>
                <a:gd name="T20" fmla="*/ 1240 w 2232"/>
                <a:gd name="T21" fmla="*/ 126 h 1186"/>
                <a:gd name="T22" fmla="*/ 1296 w 2232"/>
                <a:gd name="T23" fmla="*/ 146 h 1186"/>
                <a:gd name="T24" fmla="*/ 1432 w 2232"/>
                <a:gd name="T25" fmla="*/ 186 h 1186"/>
                <a:gd name="T26" fmla="*/ 1496 w 2232"/>
                <a:gd name="T27" fmla="*/ 218 h 1186"/>
                <a:gd name="T28" fmla="*/ 1604 w 2232"/>
                <a:gd name="T29" fmla="*/ 266 h 1186"/>
                <a:gd name="T30" fmla="*/ 1648 w 2232"/>
                <a:gd name="T31" fmla="*/ 302 h 1186"/>
                <a:gd name="T32" fmla="*/ 1684 w 2232"/>
                <a:gd name="T33" fmla="*/ 350 h 1186"/>
                <a:gd name="T34" fmla="*/ 1708 w 2232"/>
                <a:gd name="T35" fmla="*/ 366 h 1186"/>
                <a:gd name="T36" fmla="*/ 1740 w 2232"/>
                <a:gd name="T37" fmla="*/ 398 h 1186"/>
                <a:gd name="T38" fmla="*/ 1768 w 2232"/>
                <a:gd name="T39" fmla="*/ 426 h 1186"/>
                <a:gd name="T40" fmla="*/ 1804 w 2232"/>
                <a:gd name="T41" fmla="*/ 470 h 1186"/>
                <a:gd name="T42" fmla="*/ 1836 w 2232"/>
                <a:gd name="T43" fmla="*/ 502 h 1186"/>
                <a:gd name="T44" fmla="*/ 1868 w 2232"/>
                <a:gd name="T45" fmla="*/ 534 h 1186"/>
                <a:gd name="T46" fmla="*/ 1884 w 2232"/>
                <a:gd name="T47" fmla="*/ 558 h 1186"/>
                <a:gd name="T48" fmla="*/ 1916 w 2232"/>
                <a:gd name="T49" fmla="*/ 618 h 1186"/>
                <a:gd name="T50" fmla="*/ 1968 w 2232"/>
                <a:gd name="T51" fmla="*/ 726 h 1186"/>
                <a:gd name="T52" fmla="*/ 2008 w 2232"/>
                <a:gd name="T53" fmla="*/ 786 h 1186"/>
                <a:gd name="T54" fmla="*/ 2036 w 2232"/>
                <a:gd name="T55" fmla="*/ 838 h 1186"/>
                <a:gd name="T56" fmla="*/ 2060 w 2232"/>
                <a:gd name="T57" fmla="*/ 866 h 1186"/>
                <a:gd name="T58" fmla="*/ 2104 w 2232"/>
                <a:gd name="T59" fmla="*/ 938 h 1186"/>
                <a:gd name="T60" fmla="*/ 2132 w 2232"/>
                <a:gd name="T61" fmla="*/ 986 h 1186"/>
                <a:gd name="T62" fmla="*/ 2176 w 2232"/>
                <a:gd name="T63" fmla="*/ 1030 h 1186"/>
                <a:gd name="T64" fmla="*/ 2208 w 2232"/>
                <a:gd name="T65" fmla="*/ 1074 h 1186"/>
                <a:gd name="T66" fmla="*/ 2224 w 2232"/>
                <a:gd name="T67" fmla="*/ 1098 h 1186"/>
                <a:gd name="T68" fmla="*/ 2232 w 2232"/>
                <a:gd name="T69" fmla="*/ 1122 h 1186"/>
                <a:gd name="T70" fmla="*/ 2152 w 2232"/>
                <a:gd name="T71" fmla="*/ 1166 h 1186"/>
                <a:gd name="T72" fmla="*/ 2016 w 2232"/>
                <a:gd name="T73" fmla="*/ 1186 h 1186"/>
                <a:gd name="T74" fmla="*/ 1584 w 2232"/>
                <a:gd name="T75" fmla="*/ 1166 h 1186"/>
                <a:gd name="T76" fmla="*/ 1208 w 2232"/>
                <a:gd name="T77" fmla="*/ 1162 h 1186"/>
                <a:gd name="T78" fmla="*/ 564 w 2232"/>
                <a:gd name="T79" fmla="*/ 1150 h 1186"/>
                <a:gd name="T80" fmla="*/ 308 w 2232"/>
                <a:gd name="T81" fmla="*/ 1146 h 1186"/>
                <a:gd name="T82" fmla="*/ 24 w 2232"/>
                <a:gd name="T83" fmla="*/ 1126 h 1186"/>
                <a:gd name="T84" fmla="*/ 8 w 2232"/>
                <a:gd name="T85" fmla="*/ 1098 h 1186"/>
                <a:gd name="T86" fmla="*/ 0 w 2232"/>
                <a:gd name="T87" fmla="*/ 1074 h 1186"/>
                <a:gd name="T88" fmla="*/ 20 w 2232"/>
                <a:gd name="T89" fmla="*/ 954 h 1186"/>
                <a:gd name="T90" fmla="*/ 12 w 2232"/>
                <a:gd name="T91" fmla="*/ 838 h 1186"/>
                <a:gd name="T92" fmla="*/ 8 w 2232"/>
                <a:gd name="T93" fmla="*/ 750 h 1186"/>
                <a:gd name="T94" fmla="*/ 8 w 2232"/>
                <a:gd name="T95" fmla="*/ 706 h 1186"/>
                <a:gd name="T96" fmla="*/ 28 w 2232"/>
                <a:gd name="T97" fmla="*/ 462 h 1186"/>
                <a:gd name="T98" fmla="*/ 32 w 2232"/>
                <a:gd name="T99" fmla="*/ 210 h 1186"/>
                <a:gd name="T100" fmla="*/ 40 w 2232"/>
                <a:gd name="T101" fmla="*/ 138 h 11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32" h="1186">
                  <a:moveTo>
                    <a:pt x="40" y="138"/>
                  </a:moveTo>
                  <a:cubicBezTo>
                    <a:pt x="61" y="131"/>
                    <a:pt x="68" y="125"/>
                    <a:pt x="92" y="122"/>
                  </a:cubicBezTo>
                  <a:cubicBezTo>
                    <a:pt x="119" y="113"/>
                    <a:pt x="132" y="110"/>
                    <a:pt x="160" y="106"/>
                  </a:cubicBezTo>
                  <a:cubicBezTo>
                    <a:pt x="186" y="89"/>
                    <a:pt x="226" y="86"/>
                    <a:pt x="256" y="82"/>
                  </a:cubicBezTo>
                  <a:cubicBezTo>
                    <a:pt x="284" y="73"/>
                    <a:pt x="305" y="66"/>
                    <a:pt x="336" y="62"/>
                  </a:cubicBezTo>
                  <a:cubicBezTo>
                    <a:pt x="370" y="51"/>
                    <a:pt x="400" y="36"/>
                    <a:pt x="436" y="30"/>
                  </a:cubicBezTo>
                  <a:cubicBezTo>
                    <a:pt x="455" y="27"/>
                    <a:pt x="492" y="22"/>
                    <a:pt x="492" y="22"/>
                  </a:cubicBezTo>
                  <a:cubicBezTo>
                    <a:pt x="557" y="0"/>
                    <a:pt x="658" y="32"/>
                    <a:pt x="728" y="38"/>
                  </a:cubicBezTo>
                  <a:cubicBezTo>
                    <a:pt x="749" y="42"/>
                    <a:pt x="771" y="46"/>
                    <a:pt x="792" y="50"/>
                  </a:cubicBezTo>
                  <a:cubicBezTo>
                    <a:pt x="832" y="77"/>
                    <a:pt x="932" y="83"/>
                    <a:pt x="980" y="86"/>
                  </a:cubicBezTo>
                  <a:cubicBezTo>
                    <a:pt x="1061" y="113"/>
                    <a:pt x="1156" y="121"/>
                    <a:pt x="1240" y="126"/>
                  </a:cubicBezTo>
                  <a:cubicBezTo>
                    <a:pt x="1260" y="133"/>
                    <a:pt x="1274" y="142"/>
                    <a:pt x="1296" y="146"/>
                  </a:cubicBezTo>
                  <a:cubicBezTo>
                    <a:pt x="1339" y="168"/>
                    <a:pt x="1384" y="181"/>
                    <a:pt x="1432" y="186"/>
                  </a:cubicBezTo>
                  <a:cubicBezTo>
                    <a:pt x="1455" y="194"/>
                    <a:pt x="1475" y="207"/>
                    <a:pt x="1496" y="218"/>
                  </a:cubicBezTo>
                  <a:cubicBezTo>
                    <a:pt x="1521" y="255"/>
                    <a:pt x="1562" y="258"/>
                    <a:pt x="1604" y="266"/>
                  </a:cubicBezTo>
                  <a:cubicBezTo>
                    <a:pt x="1622" y="278"/>
                    <a:pt x="1631" y="291"/>
                    <a:pt x="1648" y="302"/>
                  </a:cubicBezTo>
                  <a:cubicBezTo>
                    <a:pt x="1658" y="316"/>
                    <a:pt x="1671" y="338"/>
                    <a:pt x="1684" y="350"/>
                  </a:cubicBezTo>
                  <a:cubicBezTo>
                    <a:pt x="1691" y="356"/>
                    <a:pt x="1708" y="366"/>
                    <a:pt x="1708" y="366"/>
                  </a:cubicBezTo>
                  <a:cubicBezTo>
                    <a:pt x="1717" y="380"/>
                    <a:pt x="1726" y="389"/>
                    <a:pt x="1740" y="398"/>
                  </a:cubicBezTo>
                  <a:cubicBezTo>
                    <a:pt x="1758" y="426"/>
                    <a:pt x="1747" y="419"/>
                    <a:pt x="1768" y="426"/>
                  </a:cubicBezTo>
                  <a:cubicBezTo>
                    <a:pt x="1781" y="445"/>
                    <a:pt x="1786" y="458"/>
                    <a:pt x="1804" y="470"/>
                  </a:cubicBezTo>
                  <a:cubicBezTo>
                    <a:pt x="1813" y="484"/>
                    <a:pt x="1822" y="493"/>
                    <a:pt x="1836" y="502"/>
                  </a:cubicBezTo>
                  <a:cubicBezTo>
                    <a:pt x="1845" y="516"/>
                    <a:pt x="1854" y="525"/>
                    <a:pt x="1868" y="534"/>
                  </a:cubicBezTo>
                  <a:cubicBezTo>
                    <a:pt x="1878" y="563"/>
                    <a:pt x="1864" y="528"/>
                    <a:pt x="1884" y="558"/>
                  </a:cubicBezTo>
                  <a:cubicBezTo>
                    <a:pt x="1895" y="575"/>
                    <a:pt x="1907" y="599"/>
                    <a:pt x="1916" y="618"/>
                  </a:cubicBezTo>
                  <a:cubicBezTo>
                    <a:pt x="1933" y="655"/>
                    <a:pt x="1945" y="691"/>
                    <a:pt x="1968" y="726"/>
                  </a:cubicBezTo>
                  <a:cubicBezTo>
                    <a:pt x="1981" y="746"/>
                    <a:pt x="1987" y="772"/>
                    <a:pt x="2008" y="786"/>
                  </a:cubicBezTo>
                  <a:cubicBezTo>
                    <a:pt x="2014" y="803"/>
                    <a:pt x="2025" y="824"/>
                    <a:pt x="2036" y="838"/>
                  </a:cubicBezTo>
                  <a:cubicBezTo>
                    <a:pt x="2051" y="858"/>
                    <a:pt x="2051" y="848"/>
                    <a:pt x="2060" y="866"/>
                  </a:cubicBezTo>
                  <a:cubicBezTo>
                    <a:pt x="2073" y="892"/>
                    <a:pt x="2083" y="917"/>
                    <a:pt x="2104" y="938"/>
                  </a:cubicBezTo>
                  <a:cubicBezTo>
                    <a:pt x="2109" y="957"/>
                    <a:pt x="2116" y="975"/>
                    <a:pt x="2132" y="986"/>
                  </a:cubicBezTo>
                  <a:cubicBezTo>
                    <a:pt x="2144" y="1004"/>
                    <a:pt x="2158" y="1018"/>
                    <a:pt x="2176" y="1030"/>
                  </a:cubicBezTo>
                  <a:cubicBezTo>
                    <a:pt x="2182" y="1047"/>
                    <a:pt x="2197" y="1060"/>
                    <a:pt x="2208" y="1074"/>
                  </a:cubicBezTo>
                  <a:cubicBezTo>
                    <a:pt x="2214" y="1082"/>
                    <a:pt x="2219" y="1090"/>
                    <a:pt x="2224" y="1098"/>
                  </a:cubicBezTo>
                  <a:cubicBezTo>
                    <a:pt x="2229" y="1105"/>
                    <a:pt x="2232" y="1122"/>
                    <a:pt x="2232" y="1122"/>
                  </a:cubicBezTo>
                  <a:cubicBezTo>
                    <a:pt x="2217" y="1166"/>
                    <a:pt x="2196" y="1159"/>
                    <a:pt x="2152" y="1166"/>
                  </a:cubicBezTo>
                  <a:cubicBezTo>
                    <a:pt x="2107" y="1174"/>
                    <a:pt x="2062" y="1181"/>
                    <a:pt x="2016" y="1186"/>
                  </a:cubicBezTo>
                  <a:cubicBezTo>
                    <a:pt x="1871" y="1180"/>
                    <a:pt x="1730" y="1169"/>
                    <a:pt x="1584" y="1166"/>
                  </a:cubicBezTo>
                  <a:cubicBezTo>
                    <a:pt x="1459" y="1172"/>
                    <a:pt x="1332" y="1164"/>
                    <a:pt x="1208" y="1162"/>
                  </a:cubicBezTo>
                  <a:cubicBezTo>
                    <a:pt x="996" y="1174"/>
                    <a:pt x="776" y="1153"/>
                    <a:pt x="564" y="1150"/>
                  </a:cubicBezTo>
                  <a:cubicBezTo>
                    <a:pt x="470" y="1152"/>
                    <a:pt x="397" y="1156"/>
                    <a:pt x="308" y="1146"/>
                  </a:cubicBezTo>
                  <a:cubicBezTo>
                    <a:pt x="214" y="1151"/>
                    <a:pt x="103" y="1179"/>
                    <a:pt x="24" y="1126"/>
                  </a:cubicBezTo>
                  <a:cubicBezTo>
                    <a:pt x="17" y="1115"/>
                    <a:pt x="13" y="1111"/>
                    <a:pt x="8" y="1098"/>
                  </a:cubicBezTo>
                  <a:cubicBezTo>
                    <a:pt x="5" y="1090"/>
                    <a:pt x="0" y="1074"/>
                    <a:pt x="0" y="1074"/>
                  </a:cubicBezTo>
                  <a:cubicBezTo>
                    <a:pt x="5" y="1034"/>
                    <a:pt x="14" y="994"/>
                    <a:pt x="20" y="954"/>
                  </a:cubicBezTo>
                  <a:cubicBezTo>
                    <a:pt x="16" y="914"/>
                    <a:pt x="19" y="878"/>
                    <a:pt x="12" y="838"/>
                  </a:cubicBezTo>
                  <a:cubicBezTo>
                    <a:pt x="11" y="819"/>
                    <a:pt x="0" y="773"/>
                    <a:pt x="8" y="750"/>
                  </a:cubicBezTo>
                  <a:cubicBezTo>
                    <a:pt x="0" y="725"/>
                    <a:pt x="6" y="749"/>
                    <a:pt x="8" y="706"/>
                  </a:cubicBezTo>
                  <a:cubicBezTo>
                    <a:pt x="12" y="622"/>
                    <a:pt x="19" y="545"/>
                    <a:pt x="28" y="462"/>
                  </a:cubicBezTo>
                  <a:cubicBezTo>
                    <a:pt x="25" y="378"/>
                    <a:pt x="20" y="294"/>
                    <a:pt x="32" y="210"/>
                  </a:cubicBezTo>
                  <a:cubicBezTo>
                    <a:pt x="35" y="192"/>
                    <a:pt x="57" y="146"/>
                    <a:pt x="40" y="138"/>
                  </a:cubicBezTo>
                  <a:close/>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5" name="Freeform 8"/>
            <p:cNvSpPr>
              <a:spLocks/>
            </p:cNvSpPr>
            <p:nvPr/>
          </p:nvSpPr>
          <p:spPr bwMode="auto">
            <a:xfrm>
              <a:off x="469" y="1944"/>
              <a:ext cx="2011" cy="1633"/>
            </a:xfrm>
            <a:custGeom>
              <a:avLst/>
              <a:gdLst>
                <a:gd name="T0" fmla="*/ 527 w 2011"/>
                <a:gd name="T1" fmla="*/ 520 h 1633"/>
                <a:gd name="T2" fmla="*/ 551 w 2011"/>
                <a:gd name="T3" fmla="*/ 488 h 1633"/>
                <a:gd name="T4" fmla="*/ 635 w 2011"/>
                <a:gd name="T5" fmla="*/ 436 h 1633"/>
                <a:gd name="T6" fmla="*/ 687 w 2011"/>
                <a:gd name="T7" fmla="*/ 384 h 1633"/>
                <a:gd name="T8" fmla="*/ 707 w 2011"/>
                <a:gd name="T9" fmla="*/ 368 h 1633"/>
                <a:gd name="T10" fmla="*/ 723 w 2011"/>
                <a:gd name="T11" fmla="*/ 348 h 1633"/>
                <a:gd name="T12" fmla="*/ 803 w 2011"/>
                <a:gd name="T13" fmla="*/ 172 h 1633"/>
                <a:gd name="T14" fmla="*/ 859 w 2011"/>
                <a:gd name="T15" fmla="*/ 92 h 1633"/>
                <a:gd name="T16" fmla="*/ 911 w 2011"/>
                <a:gd name="T17" fmla="*/ 60 h 1633"/>
                <a:gd name="T18" fmla="*/ 1067 w 2011"/>
                <a:gd name="T19" fmla="*/ 0 h 1633"/>
                <a:gd name="T20" fmla="*/ 1371 w 2011"/>
                <a:gd name="T21" fmla="*/ 72 h 1633"/>
                <a:gd name="T22" fmla="*/ 1519 w 2011"/>
                <a:gd name="T23" fmla="*/ 164 h 1633"/>
                <a:gd name="T24" fmla="*/ 1539 w 2011"/>
                <a:gd name="T25" fmla="*/ 184 h 1633"/>
                <a:gd name="T26" fmla="*/ 1611 w 2011"/>
                <a:gd name="T27" fmla="*/ 284 h 1633"/>
                <a:gd name="T28" fmla="*/ 1671 w 2011"/>
                <a:gd name="T29" fmla="*/ 472 h 1633"/>
                <a:gd name="T30" fmla="*/ 1727 w 2011"/>
                <a:gd name="T31" fmla="*/ 552 h 1633"/>
                <a:gd name="T32" fmla="*/ 1843 w 2011"/>
                <a:gd name="T33" fmla="*/ 684 h 1633"/>
                <a:gd name="T34" fmla="*/ 1955 w 2011"/>
                <a:gd name="T35" fmla="*/ 820 h 1633"/>
                <a:gd name="T36" fmla="*/ 1967 w 2011"/>
                <a:gd name="T37" fmla="*/ 1192 h 1633"/>
                <a:gd name="T38" fmla="*/ 1899 w 2011"/>
                <a:gd name="T39" fmla="*/ 1324 h 1633"/>
                <a:gd name="T40" fmla="*/ 1847 w 2011"/>
                <a:gd name="T41" fmla="*/ 1400 h 1633"/>
                <a:gd name="T42" fmla="*/ 1595 w 2011"/>
                <a:gd name="T43" fmla="*/ 1556 h 1633"/>
                <a:gd name="T44" fmla="*/ 1435 w 2011"/>
                <a:gd name="T45" fmla="*/ 1592 h 1633"/>
                <a:gd name="T46" fmla="*/ 1083 w 2011"/>
                <a:gd name="T47" fmla="*/ 1616 h 1633"/>
                <a:gd name="T48" fmla="*/ 959 w 2011"/>
                <a:gd name="T49" fmla="*/ 1560 h 1633"/>
                <a:gd name="T50" fmla="*/ 827 w 2011"/>
                <a:gd name="T51" fmla="*/ 1500 h 1633"/>
                <a:gd name="T52" fmla="*/ 679 w 2011"/>
                <a:gd name="T53" fmla="*/ 1436 h 1633"/>
                <a:gd name="T54" fmla="*/ 627 w 2011"/>
                <a:gd name="T55" fmla="*/ 1420 h 1633"/>
                <a:gd name="T56" fmla="*/ 503 w 2011"/>
                <a:gd name="T57" fmla="*/ 1388 h 1633"/>
                <a:gd name="T58" fmla="*/ 235 w 2011"/>
                <a:gd name="T59" fmla="*/ 1296 h 1633"/>
                <a:gd name="T60" fmla="*/ 167 w 2011"/>
                <a:gd name="T61" fmla="*/ 1256 h 1633"/>
                <a:gd name="T62" fmla="*/ 95 w 2011"/>
                <a:gd name="T63" fmla="*/ 1180 h 1633"/>
                <a:gd name="T64" fmla="*/ 35 w 2011"/>
                <a:gd name="T65" fmla="*/ 1064 h 1633"/>
                <a:gd name="T66" fmla="*/ 15 w 2011"/>
                <a:gd name="T67" fmla="*/ 856 h 1633"/>
                <a:gd name="T68" fmla="*/ 127 w 2011"/>
                <a:gd name="T69" fmla="*/ 744 h 1633"/>
                <a:gd name="T70" fmla="*/ 331 w 2011"/>
                <a:gd name="T71" fmla="*/ 676 h 1633"/>
                <a:gd name="T72" fmla="*/ 447 w 2011"/>
                <a:gd name="T73" fmla="*/ 608 h 1633"/>
                <a:gd name="T74" fmla="*/ 515 w 2011"/>
                <a:gd name="T75" fmla="*/ 548 h 16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11" h="1633">
                  <a:moveTo>
                    <a:pt x="519" y="532"/>
                  </a:moveTo>
                  <a:cubicBezTo>
                    <a:pt x="522" y="528"/>
                    <a:pt x="524" y="523"/>
                    <a:pt x="527" y="520"/>
                  </a:cubicBezTo>
                  <a:cubicBezTo>
                    <a:pt x="530" y="517"/>
                    <a:pt x="536" y="516"/>
                    <a:pt x="539" y="512"/>
                  </a:cubicBezTo>
                  <a:cubicBezTo>
                    <a:pt x="552" y="496"/>
                    <a:pt x="532" y="503"/>
                    <a:pt x="551" y="488"/>
                  </a:cubicBezTo>
                  <a:cubicBezTo>
                    <a:pt x="554" y="485"/>
                    <a:pt x="559" y="486"/>
                    <a:pt x="563" y="484"/>
                  </a:cubicBezTo>
                  <a:cubicBezTo>
                    <a:pt x="588" y="470"/>
                    <a:pt x="611" y="452"/>
                    <a:pt x="635" y="436"/>
                  </a:cubicBezTo>
                  <a:cubicBezTo>
                    <a:pt x="648" y="428"/>
                    <a:pt x="650" y="408"/>
                    <a:pt x="663" y="400"/>
                  </a:cubicBezTo>
                  <a:cubicBezTo>
                    <a:pt x="671" y="395"/>
                    <a:pt x="687" y="384"/>
                    <a:pt x="687" y="384"/>
                  </a:cubicBezTo>
                  <a:cubicBezTo>
                    <a:pt x="690" y="380"/>
                    <a:pt x="691" y="375"/>
                    <a:pt x="695" y="372"/>
                  </a:cubicBezTo>
                  <a:cubicBezTo>
                    <a:pt x="698" y="369"/>
                    <a:pt x="704" y="371"/>
                    <a:pt x="707" y="368"/>
                  </a:cubicBezTo>
                  <a:cubicBezTo>
                    <a:pt x="710" y="365"/>
                    <a:pt x="708" y="359"/>
                    <a:pt x="711" y="356"/>
                  </a:cubicBezTo>
                  <a:cubicBezTo>
                    <a:pt x="714" y="352"/>
                    <a:pt x="719" y="351"/>
                    <a:pt x="723" y="348"/>
                  </a:cubicBezTo>
                  <a:cubicBezTo>
                    <a:pt x="732" y="322"/>
                    <a:pt x="740" y="295"/>
                    <a:pt x="759" y="276"/>
                  </a:cubicBezTo>
                  <a:cubicBezTo>
                    <a:pt x="767" y="242"/>
                    <a:pt x="773" y="192"/>
                    <a:pt x="803" y="172"/>
                  </a:cubicBezTo>
                  <a:cubicBezTo>
                    <a:pt x="817" y="151"/>
                    <a:pt x="825" y="130"/>
                    <a:pt x="843" y="112"/>
                  </a:cubicBezTo>
                  <a:cubicBezTo>
                    <a:pt x="853" y="82"/>
                    <a:pt x="838" y="118"/>
                    <a:pt x="859" y="92"/>
                  </a:cubicBezTo>
                  <a:cubicBezTo>
                    <a:pt x="862" y="89"/>
                    <a:pt x="860" y="83"/>
                    <a:pt x="863" y="80"/>
                  </a:cubicBezTo>
                  <a:cubicBezTo>
                    <a:pt x="875" y="66"/>
                    <a:pt x="897" y="69"/>
                    <a:pt x="911" y="60"/>
                  </a:cubicBezTo>
                  <a:cubicBezTo>
                    <a:pt x="935" y="44"/>
                    <a:pt x="963" y="31"/>
                    <a:pt x="991" y="24"/>
                  </a:cubicBezTo>
                  <a:cubicBezTo>
                    <a:pt x="1016" y="7"/>
                    <a:pt x="1039" y="7"/>
                    <a:pt x="1067" y="0"/>
                  </a:cubicBezTo>
                  <a:cubicBezTo>
                    <a:pt x="1138" y="6"/>
                    <a:pt x="1200" y="26"/>
                    <a:pt x="1267" y="48"/>
                  </a:cubicBezTo>
                  <a:cubicBezTo>
                    <a:pt x="1301" y="59"/>
                    <a:pt x="1337" y="63"/>
                    <a:pt x="1371" y="72"/>
                  </a:cubicBezTo>
                  <a:cubicBezTo>
                    <a:pt x="1386" y="76"/>
                    <a:pt x="1396" y="84"/>
                    <a:pt x="1411" y="88"/>
                  </a:cubicBezTo>
                  <a:cubicBezTo>
                    <a:pt x="1444" y="121"/>
                    <a:pt x="1474" y="149"/>
                    <a:pt x="1519" y="164"/>
                  </a:cubicBezTo>
                  <a:cubicBezTo>
                    <a:pt x="1522" y="168"/>
                    <a:pt x="1524" y="173"/>
                    <a:pt x="1527" y="176"/>
                  </a:cubicBezTo>
                  <a:cubicBezTo>
                    <a:pt x="1530" y="179"/>
                    <a:pt x="1536" y="180"/>
                    <a:pt x="1539" y="184"/>
                  </a:cubicBezTo>
                  <a:cubicBezTo>
                    <a:pt x="1561" y="212"/>
                    <a:pt x="1521" y="181"/>
                    <a:pt x="1555" y="204"/>
                  </a:cubicBezTo>
                  <a:cubicBezTo>
                    <a:pt x="1565" y="233"/>
                    <a:pt x="1586" y="267"/>
                    <a:pt x="1611" y="284"/>
                  </a:cubicBezTo>
                  <a:cubicBezTo>
                    <a:pt x="1620" y="312"/>
                    <a:pt x="1640" y="339"/>
                    <a:pt x="1647" y="368"/>
                  </a:cubicBezTo>
                  <a:cubicBezTo>
                    <a:pt x="1656" y="403"/>
                    <a:pt x="1662" y="438"/>
                    <a:pt x="1671" y="472"/>
                  </a:cubicBezTo>
                  <a:cubicBezTo>
                    <a:pt x="1674" y="484"/>
                    <a:pt x="1672" y="501"/>
                    <a:pt x="1683" y="508"/>
                  </a:cubicBezTo>
                  <a:cubicBezTo>
                    <a:pt x="1701" y="520"/>
                    <a:pt x="1712" y="537"/>
                    <a:pt x="1727" y="552"/>
                  </a:cubicBezTo>
                  <a:cubicBezTo>
                    <a:pt x="1732" y="568"/>
                    <a:pt x="1735" y="575"/>
                    <a:pt x="1751" y="580"/>
                  </a:cubicBezTo>
                  <a:cubicBezTo>
                    <a:pt x="1760" y="606"/>
                    <a:pt x="1819" y="668"/>
                    <a:pt x="1843" y="684"/>
                  </a:cubicBezTo>
                  <a:cubicBezTo>
                    <a:pt x="1859" y="708"/>
                    <a:pt x="1905" y="759"/>
                    <a:pt x="1931" y="776"/>
                  </a:cubicBezTo>
                  <a:cubicBezTo>
                    <a:pt x="1939" y="799"/>
                    <a:pt x="1937" y="808"/>
                    <a:pt x="1955" y="820"/>
                  </a:cubicBezTo>
                  <a:cubicBezTo>
                    <a:pt x="1975" y="849"/>
                    <a:pt x="1979" y="886"/>
                    <a:pt x="1999" y="916"/>
                  </a:cubicBezTo>
                  <a:cubicBezTo>
                    <a:pt x="2011" y="1015"/>
                    <a:pt x="1998" y="1099"/>
                    <a:pt x="1967" y="1192"/>
                  </a:cubicBezTo>
                  <a:cubicBezTo>
                    <a:pt x="1961" y="1209"/>
                    <a:pt x="1965" y="1233"/>
                    <a:pt x="1955" y="1248"/>
                  </a:cubicBezTo>
                  <a:cubicBezTo>
                    <a:pt x="1938" y="1274"/>
                    <a:pt x="1918" y="1298"/>
                    <a:pt x="1899" y="1324"/>
                  </a:cubicBezTo>
                  <a:cubicBezTo>
                    <a:pt x="1889" y="1338"/>
                    <a:pt x="1887" y="1356"/>
                    <a:pt x="1875" y="1368"/>
                  </a:cubicBezTo>
                  <a:cubicBezTo>
                    <a:pt x="1865" y="1378"/>
                    <a:pt x="1854" y="1388"/>
                    <a:pt x="1847" y="1400"/>
                  </a:cubicBezTo>
                  <a:cubicBezTo>
                    <a:pt x="1833" y="1424"/>
                    <a:pt x="1812" y="1487"/>
                    <a:pt x="1783" y="1500"/>
                  </a:cubicBezTo>
                  <a:cubicBezTo>
                    <a:pt x="1723" y="1527"/>
                    <a:pt x="1659" y="1543"/>
                    <a:pt x="1595" y="1556"/>
                  </a:cubicBezTo>
                  <a:cubicBezTo>
                    <a:pt x="1559" y="1563"/>
                    <a:pt x="1522" y="1563"/>
                    <a:pt x="1487" y="1572"/>
                  </a:cubicBezTo>
                  <a:cubicBezTo>
                    <a:pt x="1467" y="1577"/>
                    <a:pt x="1454" y="1587"/>
                    <a:pt x="1435" y="1592"/>
                  </a:cubicBezTo>
                  <a:cubicBezTo>
                    <a:pt x="1374" y="1633"/>
                    <a:pt x="1268" y="1625"/>
                    <a:pt x="1203" y="1628"/>
                  </a:cubicBezTo>
                  <a:cubicBezTo>
                    <a:pt x="1163" y="1623"/>
                    <a:pt x="1123" y="1623"/>
                    <a:pt x="1083" y="1616"/>
                  </a:cubicBezTo>
                  <a:cubicBezTo>
                    <a:pt x="1061" y="1612"/>
                    <a:pt x="1041" y="1594"/>
                    <a:pt x="1019" y="1588"/>
                  </a:cubicBezTo>
                  <a:cubicBezTo>
                    <a:pt x="1006" y="1569"/>
                    <a:pt x="981" y="1571"/>
                    <a:pt x="959" y="1560"/>
                  </a:cubicBezTo>
                  <a:cubicBezTo>
                    <a:pt x="947" y="1554"/>
                    <a:pt x="923" y="1544"/>
                    <a:pt x="923" y="1544"/>
                  </a:cubicBezTo>
                  <a:cubicBezTo>
                    <a:pt x="896" y="1524"/>
                    <a:pt x="859" y="1508"/>
                    <a:pt x="827" y="1500"/>
                  </a:cubicBezTo>
                  <a:cubicBezTo>
                    <a:pt x="796" y="1479"/>
                    <a:pt x="762" y="1466"/>
                    <a:pt x="727" y="1452"/>
                  </a:cubicBezTo>
                  <a:cubicBezTo>
                    <a:pt x="715" y="1447"/>
                    <a:pt x="691" y="1444"/>
                    <a:pt x="679" y="1436"/>
                  </a:cubicBezTo>
                  <a:cubicBezTo>
                    <a:pt x="675" y="1433"/>
                    <a:pt x="672" y="1429"/>
                    <a:pt x="667" y="1428"/>
                  </a:cubicBezTo>
                  <a:cubicBezTo>
                    <a:pt x="654" y="1424"/>
                    <a:pt x="640" y="1424"/>
                    <a:pt x="627" y="1420"/>
                  </a:cubicBezTo>
                  <a:cubicBezTo>
                    <a:pt x="613" y="1415"/>
                    <a:pt x="594" y="1407"/>
                    <a:pt x="579" y="1404"/>
                  </a:cubicBezTo>
                  <a:cubicBezTo>
                    <a:pt x="554" y="1400"/>
                    <a:pt x="527" y="1395"/>
                    <a:pt x="503" y="1388"/>
                  </a:cubicBezTo>
                  <a:cubicBezTo>
                    <a:pt x="440" y="1369"/>
                    <a:pt x="378" y="1348"/>
                    <a:pt x="315" y="1332"/>
                  </a:cubicBezTo>
                  <a:cubicBezTo>
                    <a:pt x="293" y="1316"/>
                    <a:pt x="262" y="1303"/>
                    <a:pt x="235" y="1296"/>
                  </a:cubicBezTo>
                  <a:cubicBezTo>
                    <a:pt x="218" y="1284"/>
                    <a:pt x="206" y="1280"/>
                    <a:pt x="187" y="1272"/>
                  </a:cubicBezTo>
                  <a:cubicBezTo>
                    <a:pt x="164" y="1238"/>
                    <a:pt x="195" y="1278"/>
                    <a:pt x="167" y="1256"/>
                  </a:cubicBezTo>
                  <a:cubicBezTo>
                    <a:pt x="155" y="1247"/>
                    <a:pt x="149" y="1233"/>
                    <a:pt x="135" y="1224"/>
                  </a:cubicBezTo>
                  <a:cubicBezTo>
                    <a:pt x="120" y="1202"/>
                    <a:pt x="111" y="1199"/>
                    <a:pt x="95" y="1180"/>
                  </a:cubicBezTo>
                  <a:cubicBezTo>
                    <a:pt x="84" y="1167"/>
                    <a:pt x="80" y="1153"/>
                    <a:pt x="67" y="1140"/>
                  </a:cubicBezTo>
                  <a:cubicBezTo>
                    <a:pt x="58" y="1113"/>
                    <a:pt x="46" y="1089"/>
                    <a:pt x="35" y="1064"/>
                  </a:cubicBezTo>
                  <a:cubicBezTo>
                    <a:pt x="27" y="1046"/>
                    <a:pt x="26" y="1032"/>
                    <a:pt x="15" y="1016"/>
                  </a:cubicBezTo>
                  <a:cubicBezTo>
                    <a:pt x="0" y="954"/>
                    <a:pt x="9" y="997"/>
                    <a:pt x="15" y="856"/>
                  </a:cubicBezTo>
                  <a:cubicBezTo>
                    <a:pt x="16" y="829"/>
                    <a:pt x="23" y="805"/>
                    <a:pt x="31" y="780"/>
                  </a:cubicBezTo>
                  <a:cubicBezTo>
                    <a:pt x="37" y="763"/>
                    <a:pt x="109" y="748"/>
                    <a:pt x="127" y="744"/>
                  </a:cubicBezTo>
                  <a:cubicBezTo>
                    <a:pt x="158" y="723"/>
                    <a:pt x="210" y="715"/>
                    <a:pt x="247" y="708"/>
                  </a:cubicBezTo>
                  <a:cubicBezTo>
                    <a:pt x="278" y="702"/>
                    <a:pt x="300" y="682"/>
                    <a:pt x="331" y="676"/>
                  </a:cubicBezTo>
                  <a:cubicBezTo>
                    <a:pt x="351" y="662"/>
                    <a:pt x="367" y="648"/>
                    <a:pt x="391" y="640"/>
                  </a:cubicBezTo>
                  <a:cubicBezTo>
                    <a:pt x="401" y="625"/>
                    <a:pt x="429" y="614"/>
                    <a:pt x="447" y="608"/>
                  </a:cubicBezTo>
                  <a:cubicBezTo>
                    <a:pt x="459" y="596"/>
                    <a:pt x="477" y="571"/>
                    <a:pt x="491" y="560"/>
                  </a:cubicBezTo>
                  <a:cubicBezTo>
                    <a:pt x="498" y="554"/>
                    <a:pt x="508" y="553"/>
                    <a:pt x="515" y="548"/>
                  </a:cubicBezTo>
                  <a:cubicBezTo>
                    <a:pt x="524" y="534"/>
                    <a:pt x="526" y="539"/>
                    <a:pt x="519" y="532"/>
                  </a:cubicBezTo>
                  <a:close/>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6" name="Text Box 13"/>
            <p:cNvSpPr txBox="1">
              <a:spLocks noChangeArrowheads="1"/>
            </p:cNvSpPr>
            <p:nvPr/>
          </p:nvSpPr>
          <p:spPr bwMode="auto">
            <a:xfrm>
              <a:off x="432" y="3744"/>
              <a:ext cx="20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3600" b="1" smtClean="0">
                  <a:solidFill>
                    <a:srgbClr val="FF0000"/>
                  </a:solidFill>
                </a:rPr>
                <a:t>entire nucleus</a:t>
              </a:r>
            </a:p>
          </p:txBody>
        </p:sp>
        <p:sp>
          <p:nvSpPr>
            <p:cNvPr id="11277" name="Text Box 14"/>
            <p:cNvSpPr txBox="1">
              <a:spLocks noChangeArrowheads="1"/>
            </p:cNvSpPr>
            <p:nvPr/>
          </p:nvSpPr>
          <p:spPr bwMode="auto">
            <a:xfrm>
              <a:off x="3120" y="3840"/>
              <a:ext cx="21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3600" b="1" smtClean="0">
                  <a:solidFill>
                    <a:srgbClr val="FF0000"/>
                  </a:solidFill>
                </a:rPr>
                <a:t>part of nucleus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88900" y="0"/>
            <a:ext cx="91313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solidFill>
                  <a:srgbClr val="0000FF"/>
                </a:solidFill>
              </a:rPr>
              <a:t>Mitochondria </a:t>
            </a:r>
            <a:r>
              <a:rPr lang="en-US" sz="1800" b="1" smtClean="0"/>
              <a:t>(0.5 – 1 </a:t>
            </a:r>
            <a:r>
              <a:rPr lang="en-US" sz="1800" b="1" smtClean="0">
                <a:cs typeface="Arial" pitchFamily="34" charset="0"/>
              </a:rPr>
              <a:t>µm wide) </a:t>
            </a:r>
            <a:r>
              <a:rPr lang="en-US" sz="1800" b="1" smtClean="0"/>
              <a:t>are smaller than nuclei.  They are usually oblong structures (but will appear round if sectioned tangentially), with an outer membrane that defines it and an inner membrane that folds up into shelf-like ridges.</a:t>
            </a:r>
          </a:p>
        </p:txBody>
      </p:sp>
      <p:pic>
        <p:nvPicPr>
          <p:cNvPr id="12291" name="Picture 5" descr="Slide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0" y="1143000"/>
            <a:ext cx="3540125"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 descr="Slide3"/>
          <p:cNvPicPr>
            <a:picLocks noChangeAspect="1" noChangeArrowheads="1"/>
          </p:cNvPicPr>
          <p:nvPr/>
        </p:nvPicPr>
        <p:blipFill>
          <a:blip r:embed="rId3">
            <a:extLst>
              <a:ext uri="{28A0092B-C50C-407E-A947-70E740481C1C}">
                <a14:useLocalDpi xmlns:a14="http://schemas.microsoft.com/office/drawing/2010/main" val="0"/>
              </a:ext>
            </a:extLst>
          </a:blip>
          <a:srcRect t="6557"/>
          <a:stretch>
            <a:fillRect/>
          </a:stretch>
        </p:blipFill>
        <p:spPr bwMode="auto">
          <a:xfrm>
            <a:off x="1212850" y="1066800"/>
            <a:ext cx="34242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17" name="Group 17"/>
          <p:cNvGrpSpPr>
            <a:grpSpLocks/>
          </p:cNvGrpSpPr>
          <p:nvPr/>
        </p:nvGrpSpPr>
        <p:grpSpPr bwMode="auto">
          <a:xfrm>
            <a:off x="1136650" y="1333500"/>
            <a:ext cx="6934200" cy="5403850"/>
            <a:chOff x="48" y="840"/>
            <a:chExt cx="4368" cy="3404"/>
          </a:xfrm>
        </p:grpSpPr>
        <p:sp>
          <p:nvSpPr>
            <p:cNvPr id="12298" name="Freeform 10"/>
            <p:cNvSpPr>
              <a:spLocks/>
            </p:cNvSpPr>
            <p:nvPr/>
          </p:nvSpPr>
          <p:spPr bwMode="auto">
            <a:xfrm>
              <a:off x="48" y="2256"/>
              <a:ext cx="2232" cy="1186"/>
            </a:xfrm>
            <a:custGeom>
              <a:avLst/>
              <a:gdLst>
                <a:gd name="T0" fmla="*/ 40 w 2232"/>
                <a:gd name="T1" fmla="*/ 138 h 1186"/>
                <a:gd name="T2" fmla="*/ 92 w 2232"/>
                <a:gd name="T3" fmla="*/ 122 h 1186"/>
                <a:gd name="T4" fmla="*/ 160 w 2232"/>
                <a:gd name="T5" fmla="*/ 106 h 1186"/>
                <a:gd name="T6" fmla="*/ 256 w 2232"/>
                <a:gd name="T7" fmla="*/ 82 h 1186"/>
                <a:gd name="T8" fmla="*/ 336 w 2232"/>
                <a:gd name="T9" fmla="*/ 62 h 1186"/>
                <a:gd name="T10" fmla="*/ 436 w 2232"/>
                <a:gd name="T11" fmla="*/ 30 h 1186"/>
                <a:gd name="T12" fmla="*/ 492 w 2232"/>
                <a:gd name="T13" fmla="*/ 22 h 1186"/>
                <a:gd name="T14" fmla="*/ 728 w 2232"/>
                <a:gd name="T15" fmla="*/ 38 h 1186"/>
                <a:gd name="T16" fmla="*/ 792 w 2232"/>
                <a:gd name="T17" fmla="*/ 50 h 1186"/>
                <a:gd name="T18" fmla="*/ 980 w 2232"/>
                <a:gd name="T19" fmla="*/ 86 h 1186"/>
                <a:gd name="T20" fmla="*/ 1240 w 2232"/>
                <a:gd name="T21" fmla="*/ 126 h 1186"/>
                <a:gd name="T22" fmla="*/ 1296 w 2232"/>
                <a:gd name="T23" fmla="*/ 146 h 1186"/>
                <a:gd name="T24" fmla="*/ 1432 w 2232"/>
                <a:gd name="T25" fmla="*/ 186 h 1186"/>
                <a:gd name="T26" fmla="*/ 1496 w 2232"/>
                <a:gd name="T27" fmla="*/ 218 h 1186"/>
                <a:gd name="T28" fmla="*/ 1604 w 2232"/>
                <a:gd name="T29" fmla="*/ 266 h 1186"/>
                <a:gd name="T30" fmla="*/ 1648 w 2232"/>
                <a:gd name="T31" fmla="*/ 302 h 1186"/>
                <a:gd name="T32" fmla="*/ 1684 w 2232"/>
                <a:gd name="T33" fmla="*/ 350 h 1186"/>
                <a:gd name="T34" fmla="*/ 1708 w 2232"/>
                <a:gd name="T35" fmla="*/ 366 h 1186"/>
                <a:gd name="T36" fmla="*/ 1740 w 2232"/>
                <a:gd name="T37" fmla="*/ 398 h 1186"/>
                <a:gd name="T38" fmla="*/ 1768 w 2232"/>
                <a:gd name="T39" fmla="*/ 426 h 1186"/>
                <a:gd name="T40" fmla="*/ 1804 w 2232"/>
                <a:gd name="T41" fmla="*/ 470 h 1186"/>
                <a:gd name="T42" fmla="*/ 1836 w 2232"/>
                <a:gd name="T43" fmla="*/ 502 h 1186"/>
                <a:gd name="T44" fmla="*/ 1868 w 2232"/>
                <a:gd name="T45" fmla="*/ 534 h 1186"/>
                <a:gd name="T46" fmla="*/ 1884 w 2232"/>
                <a:gd name="T47" fmla="*/ 558 h 1186"/>
                <a:gd name="T48" fmla="*/ 1916 w 2232"/>
                <a:gd name="T49" fmla="*/ 618 h 1186"/>
                <a:gd name="T50" fmla="*/ 1968 w 2232"/>
                <a:gd name="T51" fmla="*/ 726 h 1186"/>
                <a:gd name="T52" fmla="*/ 2008 w 2232"/>
                <a:gd name="T53" fmla="*/ 786 h 1186"/>
                <a:gd name="T54" fmla="*/ 2036 w 2232"/>
                <a:gd name="T55" fmla="*/ 838 h 1186"/>
                <a:gd name="T56" fmla="*/ 2060 w 2232"/>
                <a:gd name="T57" fmla="*/ 866 h 1186"/>
                <a:gd name="T58" fmla="*/ 2104 w 2232"/>
                <a:gd name="T59" fmla="*/ 938 h 1186"/>
                <a:gd name="T60" fmla="*/ 2132 w 2232"/>
                <a:gd name="T61" fmla="*/ 986 h 1186"/>
                <a:gd name="T62" fmla="*/ 2176 w 2232"/>
                <a:gd name="T63" fmla="*/ 1030 h 1186"/>
                <a:gd name="T64" fmla="*/ 2208 w 2232"/>
                <a:gd name="T65" fmla="*/ 1074 h 1186"/>
                <a:gd name="T66" fmla="*/ 2224 w 2232"/>
                <a:gd name="T67" fmla="*/ 1098 h 1186"/>
                <a:gd name="T68" fmla="*/ 2232 w 2232"/>
                <a:gd name="T69" fmla="*/ 1122 h 1186"/>
                <a:gd name="T70" fmla="*/ 2152 w 2232"/>
                <a:gd name="T71" fmla="*/ 1166 h 1186"/>
                <a:gd name="T72" fmla="*/ 2016 w 2232"/>
                <a:gd name="T73" fmla="*/ 1186 h 1186"/>
                <a:gd name="T74" fmla="*/ 1584 w 2232"/>
                <a:gd name="T75" fmla="*/ 1166 h 1186"/>
                <a:gd name="T76" fmla="*/ 1208 w 2232"/>
                <a:gd name="T77" fmla="*/ 1162 h 1186"/>
                <a:gd name="T78" fmla="*/ 564 w 2232"/>
                <a:gd name="T79" fmla="*/ 1150 h 1186"/>
                <a:gd name="T80" fmla="*/ 308 w 2232"/>
                <a:gd name="T81" fmla="*/ 1146 h 1186"/>
                <a:gd name="T82" fmla="*/ 24 w 2232"/>
                <a:gd name="T83" fmla="*/ 1126 h 1186"/>
                <a:gd name="T84" fmla="*/ 8 w 2232"/>
                <a:gd name="T85" fmla="*/ 1098 h 1186"/>
                <a:gd name="T86" fmla="*/ 0 w 2232"/>
                <a:gd name="T87" fmla="*/ 1074 h 1186"/>
                <a:gd name="T88" fmla="*/ 20 w 2232"/>
                <a:gd name="T89" fmla="*/ 954 h 1186"/>
                <a:gd name="T90" fmla="*/ 12 w 2232"/>
                <a:gd name="T91" fmla="*/ 838 h 1186"/>
                <a:gd name="T92" fmla="*/ 8 w 2232"/>
                <a:gd name="T93" fmla="*/ 750 h 1186"/>
                <a:gd name="T94" fmla="*/ 8 w 2232"/>
                <a:gd name="T95" fmla="*/ 706 h 1186"/>
                <a:gd name="T96" fmla="*/ 28 w 2232"/>
                <a:gd name="T97" fmla="*/ 462 h 1186"/>
                <a:gd name="T98" fmla="*/ 32 w 2232"/>
                <a:gd name="T99" fmla="*/ 210 h 1186"/>
                <a:gd name="T100" fmla="*/ 40 w 2232"/>
                <a:gd name="T101" fmla="*/ 138 h 11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32" h="1186">
                  <a:moveTo>
                    <a:pt x="40" y="138"/>
                  </a:moveTo>
                  <a:cubicBezTo>
                    <a:pt x="61" y="131"/>
                    <a:pt x="68" y="125"/>
                    <a:pt x="92" y="122"/>
                  </a:cubicBezTo>
                  <a:cubicBezTo>
                    <a:pt x="119" y="113"/>
                    <a:pt x="132" y="110"/>
                    <a:pt x="160" y="106"/>
                  </a:cubicBezTo>
                  <a:cubicBezTo>
                    <a:pt x="186" y="89"/>
                    <a:pt x="226" y="86"/>
                    <a:pt x="256" y="82"/>
                  </a:cubicBezTo>
                  <a:cubicBezTo>
                    <a:pt x="284" y="73"/>
                    <a:pt x="305" y="66"/>
                    <a:pt x="336" y="62"/>
                  </a:cubicBezTo>
                  <a:cubicBezTo>
                    <a:pt x="370" y="51"/>
                    <a:pt x="400" y="36"/>
                    <a:pt x="436" y="30"/>
                  </a:cubicBezTo>
                  <a:cubicBezTo>
                    <a:pt x="455" y="27"/>
                    <a:pt x="492" y="22"/>
                    <a:pt x="492" y="22"/>
                  </a:cubicBezTo>
                  <a:cubicBezTo>
                    <a:pt x="557" y="0"/>
                    <a:pt x="658" y="32"/>
                    <a:pt x="728" y="38"/>
                  </a:cubicBezTo>
                  <a:cubicBezTo>
                    <a:pt x="749" y="42"/>
                    <a:pt x="771" y="46"/>
                    <a:pt x="792" y="50"/>
                  </a:cubicBezTo>
                  <a:cubicBezTo>
                    <a:pt x="832" y="77"/>
                    <a:pt x="932" y="83"/>
                    <a:pt x="980" y="86"/>
                  </a:cubicBezTo>
                  <a:cubicBezTo>
                    <a:pt x="1061" y="113"/>
                    <a:pt x="1156" y="121"/>
                    <a:pt x="1240" y="126"/>
                  </a:cubicBezTo>
                  <a:cubicBezTo>
                    <a:pt x="1260" y="133"/>
                    <a:pt x="1274" y="142"/>
                    <a:pt x="1296" y="146"/>
                  </a:cubicBezTo>
                  <a:cubicBezTo>
                    <a:pt x="1339" y="168"/>
                    <a:pt x="1384" y="181"/>
                    <a:pt x="1432" y="186"/>
                  </a:cubicBezTo>
                  <a:cubicBezTo>
                    <a:pt x="1455" y="194"/>
                    <a:pt x="1475" y="207"/>
                    <a:pt x="1496" y="218"/>
                  </a:cubicBezTo>
                  <a:cubicBezTo>
                    <a:pt x="1521" y="255"/>
                    <a:pt x="1562" y="258"/>
                    <a:pt x="1604" y="266"/>
                  </a:cubicBezTo>
                  <a:cubicBezTo>
                    <a:pt x="1622" y="278"/>
                    <a:pt x="1631" y="291"/>
                    <a:pt x="1648" y="302"/>
                  </a:cubicBezTo>
                  <a:cubicBezTo>
                    <a:pt x="1658" y="316"/>
                    <a:pt x="1671" y="338"/>
                    <a:pt x="1684" y="350"/>
                  </a:cubicBezTo>
                  <a:cubicBezTo>
                    <a:pt x="1691" y="356"/>
                    <a:pt x="1708" y="366"/>
                    <a:pt x="1708" y="366"/>
                  </a:cubicBezTo>
                  <a:cubicBezTo>
                    <a:pt x="1717" y="380"/>
                    <a:pt x="1726" y="389"/>
                    <a:pt x="1740" y="398"/>
                  </a:cubicBezTo>
                  <a:cubicBezTo>
                    <a:pt x="1758" y="426"/>
                    <a:pt x="1747" y="419"/>
                    <a:pt x="1768" y="426"/>
                  </a:cubicBezTo>
                  <a:cubicBezTo>
                    <a:pt x="1781" y="445"/>
                    <a:pt x="1786" y="458"/>
                    <a:pt x="1804" y="470"/>
                  </a:cubicBezTo>
                  <a:cubicBezTo>
                    <a:pt x="1813" y="484"/>
                    <a:pt x="1822" y="493"/>
                    <a:pt x="1836" y="502"/>
                  </a:cubicBezTo>
                  <a:cubicBezTo>
                    <a:pt x="1845" y="516"/>
                    <a:pt x="1854" y="525"/>
                    <a:pt x="1868" y="534"/>
                  </a:cubicBezTo>
                  <a:cubicBezTo>
                    <a:pt x="1878" y="563"/>
                    <a:pt x="1864" y="528"/>
                    <a:pt x="1884" y="558"/>
                  </a:cubicBezTo>
                  <a:cubicBezTo>
                    <a:pt x="1895" y="575"/>
                    <a:pt x="1907" y="599"/>
                    <a:pt x="1916" y="618"/>
                  </a:cubicBezTo>
                  <a:cubicBezTo>
                    <a:pt x="1933" y="655"/>
                    <a:pt x="1945" y="691"/>
                    <a:pt x="1968" y="726"/>
                  </a:cubicBezTo>
                  <a:cubicBezTo>
                    <a:pt x="1981" y="746"/>
                    <a:pt x="1987" y="772"/>
                    <a:pt x="2008" y="786"/>
                  </a:cubicBezTo>
                  <a:cubicBezTo>
                    <a:pt x="2014" y="803"/>
                    <a:pt x="2025" y="824"/>
                    <a:pt x="2036" y="838"/>
                  </a:cubicBezTo>
                  <a:cubicBezTo>
                    <a:pt x="2051" y="858"/>
                    <a:pt x="2051" y="848"/>
                    <a:pt x="2060" y="866"/>
                  </a:cubicBezTo>
                  <a:cubicBezTo>
                    <a:pt x="2073" y="892"/>
                    <a:pt x="2083" y="917"/>
                    <a:pt x="2104" y="938"/>
                  </a:cubicBezTo>
                  <a:cubicBezTo>
                    <a:pt x="2109" y="957"/>
                    <a:pt x="2116" y="975"/>
                    <a:pt x="2132" y="986"/>
                  </a:cubicBezTo>
                  <a:cubicBezTo>
                    <a:pt x="2144" y="1004"/>
                    <a:pt x="2158" y="1018"/>
                    <a:pt x="2176" y="1030"/>
                  </a:cubicBezTo>
                  <a:cubicBezTo>
                    <a:pt x="2182" y="1047"/>
                    <a:pt x="2197" y="1060"/>
                    <a:pt x="2208" y="1074"/>
                  </a:cubicBezTo>
                  <a:cubicBezTo>
                    <a:pt x="2214" y="1082"/>
                    <a:pt x="2219" y="1090"/>
                    <a:pt x="2224" y="1098"/>
                  </a:cubicBezTo>
                  <a:cubicBezTo>
                    <a:pt x="2229" y="1105"/>
                    <a:pt x="2232" y="1122"/>
                    <a:pt x="2232" y="1122"/>
                  </a:cubicBezTo>
                  <a:cubicBezTo>
                    <a:pt x="2217" y="1166"/>
                    <a:pt x="2196" y="1159"/>
                    <a:pt x="2152" y="1166"/>
                  </a:cubicBezTo>
                  <a:cubicBezTo>
                    <a:pt x="2107" y="1174"/>
                    <a:pt x="2062" y="1181"/>
                    <a:pt x="2016" y="1186"/>
                  </a:cubicBezTo>
                  <a:cubicBezTo>
                    <a:pt x="1871" y="1180"/>
                    <a:pt x="1730" y="1169"/>
                    <a:pt x="1584" y="1166"/>
                  </a:cubicBezTo>
                  <a:cubicBezTo>
                    <a:pt x="1459" y="1172"/>
                    <a:pt x="1332" y="1164"/>
                    <a:pt x="1208" y="1162"/>
                  </a:cubicBezTo>
                  <a:cubicBezTo>
                    <a:pt x="996" y="1174"/>
                    <a:pt x="776" y="1153"/>
                    <a:pt x="564" y="1150"/>
                  </a:cubicBezTo>
                  <a:cubicBezTo>
                    <a:pt x="470" y="1152"/>
                    <a:pt x="397" y="1156"/>
                    <a:pt x="308" y="1146"/>
                  </a:cubicBezTo>
                  <a:cubicBezTo>
                    <a:pt x="214" y="1151"/>
                    <a:pt x="103" y="1179"/>
                    <a:pt x="24" y="1126"/>
                  </a:cubicBezTo>
                  <a:cubicBezTo>
                    <a:pt x="17" y="1115"/>
                    <a:pt x="13" y="1111"/>
                    <a:pt x="8" y="1098"/>
                  </a:cubicBezTo>
                  <a:cubicBezTo>
                    <a:pt x="5" y="1090"/>
                    <a:pt x="0" y="1074"/>
                    <a:pt x="0" y="1074"/>
                  </a:cubicBezTo>
                  <a:cubicBezTo>
                    <a:pt x="5" y="1034"/>
                    <a:pt x="14" y="994"/>
                    <a:pt x="20" y="954"/>
                  </a:cubicBezTo>
                  <a:cubicBezTo>
                    <a:pt x="16" y="914"/>
                    <a:pt x="19" y="878"/>
                    <a:pt x="12" y="838"/>
                  </a:cubicBezTo>
                  <a:cubicBezTo>
                    <a:pt x="11" y="819"/>
                    <a:pt x="0" y="773"/>
                    <a:pt x="8" y="750"/>
                  </a:cubicBezTo>
                  <a:cubicBezTo>
                    <a:pt x="0" y="725"/>
                    <a:pt x="6" y="749"/>
                    <a:pt x="8" y="706"/>
                  </a:cubicBezTo>
                  <a:cubicBezTo>
                    <a:pt x="12" y="622"/>
                    <a:pt x="19" y="545"/>
                    <a:pt x="28" y="462"/>
                  </a:cubicBezTo>
                  <a:cubicBezTo>
                    <a:pt x="25" y="378"/>
                    <a:pt x="20" y="294"/>
                    <a:pt x="32" y="210"/>
                  </a:cubicBezTo>
                  <a:cubicBezTo>
                    <a:pt x="35" y="192"/>
                    <a:pt x="57" y="146"/>
                    <a:pt x="40" y="138"/>
                  </a:cubicBezTo>
                  <a:close/>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Text Box 13"/>
            <p:cNvSpPr txBox="1">
              <a:spLocks noChangeArrowheads="1"/>
            </p:cNvSpPr>
            <p:nvPr/>
          </p:nvSpPr>
          <p:spPr bwMode="auto">
            <a:xfrm>
              <a:off x="144" y="3456"/>
              <a:ext cx="21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3600" b="1" smtClean="0">
                  <a:solidFill>
                    <a:srgbClr val="FF0000"/>
                  </a:solidFill>
                </a:rPr>
                <a:t>part of nucleus</a:t>
              </a:r>
            </a:p>
          </p:txBody>
        </p:sp>
        <p:sp>
          <p:nvSpPr>
            <p:cNvPr id="12300" name="Freeform 14"/>
            <p:cNvSpPr>
              <a:spLocks/>
            </p:cNvSpPr>
            <p:nvPr/>
          </p:nvSpPr>
          <p:spPr bwMode="auto">
            <a:xfrm>
              <a:off x="1056" y="1384"/>
              <a:ext cx="532" cy="727"/>
            </a:xfrm>
            <a:custGeom>
              <a:avLst/>
              <a:gdLst>
                <a:gd name="T0" fmla="*/ 104 w 532"/>
                <a:gd name="T1" fmla="*/ 12 h 727"/>
                <a:gd name="T2" fmla="*/ 32 w 532"/>
                <a:gd name="T3" fmla="*/ 28 h 727"/>
                <a:gd name="T4" fmla="*/ 0 w 532"/>
                <a:gd name="T5" fmla="*/ 76 h 727"/>
                <a:gd name="T6" fmla="*/ 44 w 532"/>
                <a:gd name="T7" fmla="*/ 208 h 727"/>
                <a:gd name="T8" fmla="*/ 76 w 532"/>
                <a:gd name="T9" fmla="*/ 256 h 727"/>
                <a:gd name="T10" fmla="*/ 100 w 532"/>
                <a:gd name="T11" fmla="*/ 272 h 727"/>
                <a:gd name="T12" fmla="*/ 116 w 532"/>
                <a:gd name="T13" fmla="*/ 288 h 727"/>
                <a:gd name="T14" fmla="*/ 132 w 532"/>
                <a:gd name="T15" fmla="*/ 312 h 727"/>
                <a:gd name="T16" fmla="*/ 156 w 532"/>
                <a:gd name="T17" fmla="*/ 364 h 727"/>
                <a:gd name="T18" fmla="*/ 188 w 532"/>
                <a:gd name="T19" fmla="*/ 460 h 727"/>
                <a:gd name="T20" fmla="*/ 220 w 532"/>
                <a:gd name="T21" fmla="*/ 572 h 727"/>
                <a:gd name="T22" fmla="*/ 264 w 532"/>
                <a:gd name="T23" fmla="*/ 640 h 727"/>
                <a:gd name="T24" fmla="*/ 300 w 532"/>
                <a:gd name="T25" fmla="*/ 676 h 727"/>
                <a:gd name="T26" fmla="*/ 316 w 532"/>
                <a:gd name="T27" fmla="*/ 692 h 727"/>
                <a:gd name="T28" fmla="*/ 320 w 532"/>
                <a:gd name="T29" fmla="*/ 704 h 727"/>
                <a:gd name="T30" fmla="*/ 336 w 532"/>
                <a:gd name="T31" fmla="*/ 712 h 727"/>
                <a:gd name="T32" fmla="*/ 360 w 532"/>
                <a:gd name="T33" fmla="*/ 720 h 727"/>
                <a:gd name="T34" fmla="*/ 372 w 532"/>
                <a:gd name="T35" fmla="*/ 724 h 727"/>
                <a:gd name="T36" fmla="*/ 464 w 532"/>
                <a:gd name="T37" fmla="*/ 716 h 727"/>
                <a:gd name="T38" fmla="*/ 476 w 532"/>
                <a:gd name="T39" fmla="*/ 704 h 727"/>
                <a:gd name="T40" fmla="*/ 488 w 532"/>
                <a:gd name="T41" fmla="*/ 700 h 727"/>
                <a:gd name="T42" fmla="*/ 516 w 532"/>
                <a:gd name="T43" fmla="*/ 664 h 727"/>
                <a:gd name="T44" fmla="*/ 476 w 532"/>
                <a:gd name="T45" fmla="*/ 472 h 727"/>
                <a:gd name="T46" fmla="*/ 452 w 532"/>
                <a:gd name="T47" fmla="*/ 400 h 727"/>
                <a:gd name="T48" fmla="*/ 432 w 532"/>
                <a:gd name="T49" fmla="*/ 364 h 727"/>
                <a:gd name="T50" fmla="*/ 396 w 532"/>
                <a:gd name="T51" fmla="*/ 280 h 727"/>
                <a:gd name="T52" fmla="*/ 372 w 532"/>
                <a:gd name="T53" fmla="*/ 180 h 727"/>
                <a:gd name="T54" fmla="*/ 356 w 532"/>
                <a:gd name="T55" fmla="*/ 156 h 727"/>
                <a:gd name="T56" fmla="*/ 316 w 532"/>
                <a:gd name="T57" fmla="*/ 100 h 727"/>
                <a:gd name="T58" fmla="*/ 284 w 532"/>
                <a:gd name="T59" fmla="*/ 72 h 727"/>
                <a:gd name="T60" fmla="*/ 248 w 532"/>
                <a:gd name="T61" fmla="*/ 36 h 727"/>
                <a:gd name="T62" fmla="*/ 172 w 532"/>
                <a:gd name="T63" fmla="*/ 0 h 727"/>
                <a:gd name="T64" fmla="*/ 104 w 532"/>
                <a:gd name="T65" fmla="*/ 12 h 7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2" h="727">
                  <a:moveTo>
                    <a:pt x="104" y="12"/>
                  </a:moveTo>
                  <a:cubicBezTo>
                    <a:pt x="78" y="15"/>
                    <a:pt x="57" y="23"/>
                    <a:pt x="32" y="28"/>
                  </a:cubicBezTo>
                  <a:cubicBezTo>
                    <a:pt x="14" y="40"/>
                    <a:pt x="7" y="56"/>
                    <a:pt x="0" y="76"/>
                  </a:cubicBezTo>
                  <a:cubicBezTo>
                    <a:pt x="3" y="118"/>
                    <a:pt x="3" y="181"/>
                    <a:pt x="44" y="208"/>
                  </a:cubicBezTo>
                  <a:cubicBezTo>
                    <a:pt x="50" y="226"/>
                    <a:pt x="61" y="244"/>
                    <a:pt x="76" y="256"/>
                  </a:cubicBezTo>
                  <a:cubicBezTo>
                    <a:pt x="84" y="262"/>
                    <a:pt x="100" y="272"/>
                    <a:pt x="100" y="272"/>
                  </a:cubicBezTo>
                  <a:cubicBezTo>
                    <a:pt x="111" y="304"/>
                    <a:pt x="95" y="267"/>
                    <a:pt x="116" y="288"/>
                  </a:cubicBezTo>
                  <a:cubicBezTo>
                    <a:pt x="123" y="295"/>
                    <a:pt x="127" y="304"/>
                    <a:pt x="132" y="312"/>
                  </a:cubicBezTo>
                  <a:cubicBezTo>
                    <a:pt x="144" y="330"/>
                    <a:pt x="143" y="346"/>
                    <a:pt x="156" y="364"/>
                  </a:cubicBezTo>
                  <a:cubicBezTo>
                    <a:pt x="167" y="396"/>
                    <a:pt x="180" y="426"/>
                    <a:pt x="188" y="460"/>
                  </a:cubicBezTo>
                  <a:cubicBezTo>
                    <a:pt x="192" y="503"/>
                    <a:pt x="203" y="534"/>
                    <a:pt x="220" y="572"/>
                  </a:cubicBezTo>
                  <a:cubicBezTo>
                    <a:pt x="234" y="603"/>
                    <a:pt x="233" y="620"/>
                    <a:pt x="264" y="640"/>
                  </a:cubicBezTo>
                  <a:cubicBezTo>
                    <a:pt x="269" y="655"/>
                    <a:pt x="285" y="671"/>
                    <a:pt x="300" y="676"/>
                  </a:cubicBezTo>
                  <a:cubicBezTo>
                    <a:pt x="311" y="708"/>
                    <a:pt x="295" y="671"/>
                    <a:pt x="316" y="692"/>
                  </a:cubicBezTo>
                  <a:cubicBezTo>
                    <a:pt x="319" y="695"/>
                    <a:pt x="317" y="701"/>
                    <a:pt x="320" y="704"/>
                  </a:cubicBezTo>
                  <a:cubicBezTo>
                    <a:pt x="324" y="708"/>
                    <a:pt x="330" y="710"/>
                    <a:pt x="336" y="712"/>
                  </a:cubicBezTo>
                  <a:cubicBezTo>
                    <a:pt x="344" y="715"/>
                    <a:pt x="352" y="717"/>
                    <a:pt x="360" y="720"/>
                  </a:cubicBezTo>
                  <a:cubicBezTo>
                    <a:pt x="364" y="721"/>
                    <a:pt x="372" y="724"/>
                    <a:pt x="372" y="724"/>
                  </a:cubicBezTo>
                  <a:cubicBezTo>
                    <a:pt x="403" y="722"/>
                    <a:pt x="435" y="727"/>
                    <a:pt x="464" y="716"/>
                  </a:cubicBezTo>
                  <a:cubicBezTo>
                    <a:pt x="469" y="714"/>
                    <a:pt x="471" y="707"/>
                    <a:pt x="476" y="704"/>
                  </a:cubicBezTo>
                  <a:cubicBezTo>
                    <a:pt x="480" y="702"/>
                    <a:pt x="484" y="701"/>
                    <a:pt x="488" y="700"/>
                  </a:cubicBezTo>
                  <a:cubicBezTo>
                    <a:pt x="497" y="687"/>
                    <a:pt x="507" y="677"/>
                    <a:pt x="516" y="664"/>
                  </a:cubicBezTo>
                  <a:cubicBezTo>
                    <a:pt x="532" y="598"/>
                    <a:pt x="503" y="532"/>
                    <a:pt x="476" y="472"/>
                  </a:cubicBezTo>
                  <a:cubicBezTo>
                    <a:pt x="467" y="451"/>
                    <a:pt x="465" y="419"/>
                    <a:pt x="452" y="400"/>
                  </a:cubicBezTo>
                  <a:cubicBezTo>
                    <a:pt x="445" y="389"/>
                    <a:pt x="437" y="376"/>
                    <a:pt x="432" y="364"/>
                  </a:cubicBezTo>
                  <a:cubicBezTo>
                    <a:pt x="419" y="336"/>
                    <a:pt x="413" y="306"/>
                    <a:pt x="396" y="280"/>
                  </a:cubicBezTo>
                  <a:cubicBezTo>
                    <a:pt x="388" y="247"/>
                    <a:pt x="380" y="213"/>
                    <a:pt x="372" y="180"/>
                  </a:cubicBezTo>
                  <a:cubicBezTo>
                    <a:pt x="370" y="171"/>
                    <a:pt x="359" y="165"/>
                    <a:pt x="356" y="156"/>
                  </a:cubicBezTo>
                  <a:cubicBezTo>
                    <a:pt x="348" y="132"/>
                    <a:pt x="338" y="115"/>
                    <a:pt x="316" y="100"/>
                  </a:cubicBezTo>
                  <a:cubicBezTo>
                    <a:pt x="303" y="80"/>
                    <a:pt x="312" y="91"/>
                    <a:pt x="284" y="72"/>
                  </a:cubicBezTo>
                  <a:cubicBezTo>
                    <a:pt x="270" y="63"/>
                    <a:pt x="260" y="45"/>
                    <a:pt x="248" y="36"/>
                  </a:cubicBezTo>
                  <a:cubicBezTo>
                    <a:pt x="226" y="20"/>
                    <a:pt x="196" y="12"/>
                    <a:pt x="172" y="0"/>
                  </a:cubicBezTo>
                  <a:cubicBezTo>
                    <a:pt x="148" y="4"/>
                    <a:pt x="128" y="9"/>
                    <a:pt x="104" y="12"/>
                  </a:cubicBezTo>
                  <a:close/>
                </a:path>
              </a:pathLst>
            </a:cu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1" name="Freeform 15"/>
            <p:cNvSpPr>
              <a:spLocks/>
            </p:cNvSpPr>
            <p:nvPr/>
          </p:nvSpPr>
          <p:spPr bwMode="auto">
            <a:xfrm>
              <a:off x="2610" y="840"/>
              <a:ext cx="1806" cy="2856"/>
            </a:xfrm>
            <a:custGeom>
              <a:avLst/>
              <a:gdLst>
                <a:gd name="T0" fmla="*/ 244 w 1753"/>
                <a:gd name="T1" fmla="*/ 87 h 2886"/>
                <a:gd name="T2" fmla="*/ 211 w 1753"/>
                <a:gd name="T3" fmla="*/ 111 h 2886"/>
                <a:gd name="T4" fmla="*/ 86 w 1753"/>
                <a:gd name="T5" fmla="*/ 186 h 2886"/>
                <a:gd name="T6" fmla="*/ 22 w 1753"/>
                <a:gd name="T7" fmla="*/ 297 h 2886"/>
                <a:gd name="T8" fmla="*/ 159 w 1753"/>
                <a:gd name="T9" fmla="*/ 1017 h 2886"/>
                <a:gd name="T10" fmla="*/ 250 w 1753"/>
                <a:gd name="T11" fmla="*/ 1285 h 2886"/>
                <a:gd name="T12" fmla="*/ 289 w 1753"/>
                <a:gd name="T13" fmla="*/ 1372 h 2886"/>
                <a:gd name="T14" fmla="*/ 342 w 1753"/>
                <a:gd name="T15" fmla="*/ 1460 h 2886"/>
                <a:gd name="T16" fmla="*/ 454 w 1753"/>
                <a:gd name="T17" fmla="*/ 1722 h 2886"/>
                <a:gd name="T18" fmla="*/ 533 w 1753"/>
                <a:gd name="T19" fmla="*/ 1925 h 2886"/>
                <a:gd name="T20" fmla="*/ 599 w 1753"/>
                <a:gd name="T21" fmla="*/ 2076 h 2886"/>
                <a:gd name="T22" fmla="*/ 671 w 1753"/>
                <a:gd name="T23" fmla="*/ 2210 h 2886"/>
                <a:gd name="T24" fmla="*/ 716 w 1753"/>
                <a:gd name="T25" fmla="*/ 2268 h 2886"/>
                <a:gd name="T26" fmla="*/ 795 w 1753"/>
                <a:gd name="T27" fmla="*/ 2402 h 2886"/>
                <a:gd name="T28" fmla="*/ 933 w 1753"/>
                <a:gd name="T29" fmla="*/ 2576 h 2886"/>
                <a:gd name="T30" fmla="*/ 1103 w 1753"/>
                <a:gd name="T31" fmla="*/ 2739 h 2886"/>
                <a:gd name="T32" fmla="*/ 1372 w 1753"/>
                <a:gd name="T33" fmla="*/ 2774 h 2886"/>
                <a:gd name="T34" fmla="*/ 1740 w 1753"/>
                <a:gd name="T35" fmla="*/ 2768 h 2886"/>
                <a:gd name="T36" fmla="*/ 1897 w 1753"/>
                <a:gd name="T37" fmla="*/ 2721 h 2886"/>
                <a:gd name="T38" fmla="*/ 1917 w 1753"/>
                <a:gd name="T39" fmla="*/ 2669 h 2886"/>
                <a:gd name="T40" fmla="*/ 1845 w 1753"/>
                <a:gd name="T41" fmla="*/ 2117 h 2886"/>
                <a:gd name="T42" fmla="*/ 1688 w 1753"/>
                <a:gd name="T43" fmla="*/ 1476 h 2886"/>
                <a:gd name="T44" fmla="*/ 1510 w 1753"/>
                <a:gd name="T45" fmla="*/ 1146 h 2886"/>
                <a:gd name="T46" fmla="*/ 1378 w 1753"/>
                <a:gd name="T47" fmla="*/ 879 h 2886"/>
                <a:gd name="T48" fmla="*/ 1216 w 1753"/>
                <a:gd name="T49" fmla="*/ 588 h 2886"/>
                <a:gd name="T50" fmla="*/ 1135 w 1753"/>
                <a:gd name="T51" fmla="*/ 483 h 2886"/>
                <a:gd name="T52" fmla="*/ 1057 w 1753"/>
                <a:gd name="T53" fmla="*/ 342 h 2886"/>
                <a:gd name="T54" fmla="*/ 940 w 1753"/>
                <a:gd name="T55" fmla="*/ 228 h 2886"/>
                <a:gd name="T56" fmla="*/ 716 w 1753"/>
                <a:gd name="T57" fmla="*/ 57 h 2886"/>
                <a:gd name="T58" fmla="*/ 526 w 1753"/>
                <a:gd name="T59" fmla="*/ 0 h 2886"/>
                <a:gd name="T60" fmla="*/ 336 w 1753"/>
                <a:gd name="T61" fmla="*/ 30 h 2886"/>
                <a:gd name="T62" fmla="*/ 322 w 1753"/>
                <a:gd name="T63" fmla="*/ 24 h 28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53" h="2886">
                  <a:moveTo>
                    <a:pt x="295" y="24"/>
                  </a:moveTo>
                  <a:cubicBezTo>
                    <a:pt x="271" y="48"/>
                    <a:pt x="251" y="71"/>
                    <a:pt x="223" y="90"/>
                  </a:cubicBezTo>
                  <a:cubicBezTo>
                    <a:pt x="219" y="96"/>
                    <a:pt x="217" y="103"/>
                    <a:pt x="211" y="108"/>
                  </a:cubicBezTo>
                  <a:cubicBezTo>
                    <a:pt x="206" y="112"/>
                    <a:pt x="197" y="110"/>
                    <a:pt x="193" y="114"/>
                  </a:cubicBezTo>
                  <a:cubicBezTo>
                    <a:pt x="161" y="146"/>
                    <a:pt x="217" y="122"/>
                    <a:pt x="169" y="138"/>
                  </a:cubicBezTo>
                  <a:cubicBezTo>
                    <a:pt x="140" y="160"/>
                    <a:pt x="109" y="172"/>
                    <a:pt x="79" y="192"/>
                  </a:cubicBezTo>
                  <a:cubicBezTo>
                    <a:pt x="70" y="205"/>
                    <a:pt x="57" y="214"/>
                    <a:pt x="49" y="228"/>
                  </a:cubicBezTo>
                  <a:cubicBezTo>
                    <a:pt x="38" y="248"/>
                    <a:pt x="26" y="284"/>
                    <a:pt x="19" y="306"/>
                  </a:cubicBezTo>
                  <a:cubicBezTo>
                    <a:pt x="0" y="515"/>
                    <a:pt x="14" y="692"/>
                    <a:pt x="79" y="888"/>
                  </a:cubicBezTo>
                  <a:cubicBezTo>
                    <a:pt x="97" y="942"/>
                    <a:pt x="113" y="1003"/>
                    <a:pt x="145" y="1050"/>
                  </a:cubicBezTo>
                  <a:cubicBezTo>
                    <a:pt x="156" y="1093"/>
                    <a:pt x="162" y="1138"/>
                    <a:pt x="187" y="1176"/>
                  </a:cubicBezTo>
                  <a:cubicBezTo>
                    <a:pt x="199" y="1222"/>
                    <a:pt x="208" y="1284"/>
                    <a:pt x="229" y="1326"/>
                  </a:cubicBezTo>
                  <a:cubicBezTo>
                    <a:pt x="259" y="1386"/>
                    <a:pt x="221" y="1294"/>
                    <a:pt x="253" y="1368"/>
                  </a:cubicBezTo>
                  <a:cubicBezTo>
                    <a:pt x="259" y="1383"/>
                    <a:pt x="258" y="1401"/>
                    <a:pt x="265" y="1416"/>
                  </a:cubicBezTo>
                  <a:cubicBezTo>
                    <a:pt x="271" y="1429"/>
                    <a:pt x="281" y="1440"/>
                    <a:pt x="289" y="1452"/>
                  </a:cubicBezTo>
                  <a:cubicBezTo>
                    <a:pt x="300" y="1468"/>
                    <a:pt x="302" y="1490"/>
                    <a:pt x="313" y="1506"/>
                  </a:cubicBezTo>
                  <a:cubicBezTo>
                    <a:pt x="322" y="1543"/>
                    <a:pt x="334" y="1580"/>
                    <a:pt x="349" y="1614"/>
                  </a:cubicBezTo>
                  <a:cubicBezTo>
                    <a:pt x="373" y="1669"/>
                    <a:pt x="381" y="1726"/>
                    <a:pt x="415" y="1776"/>
                  </a:cubicBezTo>
                  <a:cubicBezTo>
                    <a:pt x="422" y="1805"/>
                    <a:pt x="428" y="1835"/>
                    <a:pt x="445" y="1860"/>
                  </a:cubicBezTo>
                  <a:cubicBezTo>
                    <a:pt x="455" y="1901"/>
                    <a:pt x="464" y="1951"/>
                    <a:pt x="487" y="1986"/>
                  </a:cubicBezTo>
                  <a:cubicBezTo>
                    <a:pt x="495" y="2016"/>
                    <a:pt x="505" y="2042"/>
                    <a:pt x="517" y="2070"/>
                  </a:cubicBezTo>
                  <a:cubicBezTo>
                    <a:pt x="529" y="2097"/>
                    <a:pt x="531" y="2118"/>
                    <a:pt x="547" y="2142"/>
                  </a:cubicBezTo>
                  <a:cubicBezTo>
                    <a:pt x="554" y="2168"/>
                    <a:pt x="567" y="2184"/>
                    <a:pt x="577" y="2208"/>
                  </a:cubicBezTo>
                  <a:cubicBezTo>
                    <a:pt x="602" y="2265"/>
                    <a:pt x="572" y="2226"/>
                    <a:pt x="613" y="2280"/>
                  </a:cubicBezTo>
                  <a:cubicBezTo>
                    <a:pt x="619" y="2288"/>
                    <a:pt x="625" y="2296"/>
                    <a:pt x="631" y="2304"/>
                  </a:cubicBezTo>
                  <a:cubicBezTo>
                    <a:pt x="639" y="2316"/>
                    <a:pt x="655" y="2340"/>
                    <a:pt x="655" y="2340"/>
                  </a:cubicBezTo>
                  <a:cubicBezTo>
                    <a:pt x="663" y="2379"/>
                    <a:pt x="675" y="2414"/>
                    <a:pt x="703" y="2442"/>
                  </a:cubicBezTo>
                  <a:cubicBezTo>
                    <a:pt x="714" y="2476"/>
                    <a:pt x="701" y="2444"/>
                    <a:pt x="727" y="2478"/>
                  </a:cubicBezTo>
                  <a:cubicBezTo>
                    <a:pt x="756" y="2515"/>
                    <a:pt x="777" y="2556"/>
                    <a:pt x="805" y="2592"/>
                  </a:cubicBezTo>
                  <a:cubicBezTo>
                    <a:pt x="824" y="2616"/>
                    <a:pt x="829" y="2642"/>
                    <a:pt x="853" y="2658"/>
                  </a:cubicBezTo>
                  <a:cubicBezTo>
                    <a:pt x="878" y="2695"/>
                    <a:pt x="900" y="2735"/>
                    <a:pt x="931" y="2766"/>
                  </a:cubicBezTo>
                  <a:cubicBezTo>
                    <a:pt x="943" y="2802"/>
                    <a:pt x="974" y="2817"/>
                    <a:pt x="1009" y="2826"/>
                  </a:cubicBezTo>
                  <a:cubicBezTo>
                    <a:pt x="1050" y="2854"/>
                    <a:pt x="1092" y="2878"/>
                    <a:pt x="1141" y="2886"/>
                  </a:cubicBezTo>
                  <a:cubicBezTo>
                    <a:pt x="1224" y="2879"/>
                    <a:pt x="1199" y="2873"/>
                    <a:pt x="1255" y="2862"/>
                  </a:cubicBezTo>
                  <a:cubicBezTo>
                    <a:pt x="1326" y="2849"/>
                    <a:pt x="1399" y="2853"/>
                    <a:pt x="1471" y="2850"/>
                  </a:cubicBezTo>
                  <a:cubicBezTo>
                    <a:pt x="1517" y="2843"/>
                    <a:pt x="1544" y="2851"/>
                    <a:pt x="1591" y="2856"/>
                  </a:cubicBezTo>
                  <a:cubicBezTo>
                    <a:pt x="1629" y="2852"/>
                    <a:pt x="1662" y="2845"/>
                    <a:pt x="1699" y="2838"/>
                  </a:cubicBezTo>
                  <a:cubicBezTo>
                    <a:pt x="1710" y="2831"/>
                    <a:pt x="1728" y="2820"/>
                    <a:pt x="1735" y="2808"/>
                  </a:cubicBezTo>
                  <a:cubicBezTo>
                    <a:pt x="1741" y="2797"/>
                    <a:pt x="1743" y="2784"/>
                    <a:pt x="1747" y="2772"/>
                  </a:cubicBezTo>
                  <a:cubicBezTo>
                    <a:pt x="1749" y="2766"/>
                    <a:pt x="1753" y="2754"/>
                    <a:pt x="1753" y="2754"/>
                  </a:cubicBezTo>
                  <a:cubicBezTo>
                    <a:pt x="1743" y="2629"/>
                    <a:pt x="1736" y="2505"/>
                    <a:pt x="1711" y="2382"/>
                  </a:cubicBezTo>
                  <a:cubicBezTo>
                    <a:pt x="1706" y="2314"/>
                    <a:pt x="1697" y="2251"/>
                    <a:pt x="1687" y="2184"/>
                  </a:cubicBezTo>
                  <a:cubicBezTo>
                    <a:pt x="1682" y="1995"/>
                    <a:pt x="1676" y="1803"/>
                    <a:pt x="1591" y="1632"/>
                  </a:cubicBezTo>
                  <a:cubicBezTo>
                    <a:pt x="1573" y="1595"/>
                    <a:pt x="1572" y="1553"/>
                    <a:pt x="1543" y="1524"/>
                  </a:cubicBezTo>
                  <a:cubicBezTo>
                    <a:pt x="1529" y="1490"/>
                    <a:pt x="1509" y="1448"/>
                    <a:pt x="1483" y="1422"/>
                  </a:cubicBezTo>
                  <a:cubicBezTo>
                    <a:pt x="1455" y="1338"/>
                    <a:pt x="1416" y="1261"/>
                    <a:pt x="1381" y="1182"/>
                  </a:cubicBezTo>
                  <a:cubicBezTo>
                    <a:pt x="1355" y="1123"/>
                    <a:pt x="1345" y="1056"/>
                    <a:pt x="1309" y="1002"/>
                  </a:cubicBezTo>
                  <a:cubicBezTo>
                    <a:pt x="1300" y="967"/>
                    <a:pt x="1287" y="932"/>
                    <a:pt x="1261" y="906"/>
                  </a:cubicBezTo>
                  <a:cubicBezTo>
                    <a:pt x="1236" y="832"/>
                    <a:pt x="1200" y="760"/>
                    <a:pt x="1165" y="690"/>
                  </a:cubicBezTo>
                  <a:cubicBezTo>
                    <a:pt x="1151" y="662"/>
                    <a:pt x="1137" y="623"/>
                    <a:pt x="1111" y="606"/>
                  </a:cubicBezTo>
                  <a:cubicBezTo>
                    <a:pt x="1085" y="555"/>
                    <a:pt x="1115" y="604"/>
                    <a:pt x="1081" y="570"/>
                  </a:cubicBezTo>
                  <a:cubicBezTo>
                    <a:pt x="1065" y="554"/>
                    <a:pt x="1051" y="515"/>
                    <a:pt x="1039" y="498"/>
                  </a:cubicBezTo>
                  <a:cubicBezTo>
                    <a:pt x="1032" y="487"/>
                    <a:pt x="1034" y="473"/>
                    <a:pt x="1027" y="462"/>
                  </a:cubicBezTo>
                  <a:cubicBezTo>
                    <a:pt x="1004" y="427"/>
                    <a:pt x="990" y="389"/>
                    <a:pt x="967" y="354"/>
                  </a:cubicBezTo>
                  <a:cubicBezTo>
                    <a:pt x="950" y="329"/>
                    <a:pt x="942" y="304"/>
                    <a:pt x="913" y="294"/>
                  </a:cubicBezTo>
                  <a:cubicBezTo>
                    <a:pt x="905" y="270"/>
                    <a:pt x="880" y="248"/>
                    <a:pt x="859" y="234"/>
                  </a:cubicBezTo>
                  <a:cubicBezTo>
                    <a:pt x="831" y="192"/>
                    <a:pt x="847" y="206"/>
                    <a:pt x="817" y="186"/>
                  </a:cubicBezTo>
                  <a:cubicBezTo>
                    <a:pt x="789" y="143"/>
                    <a:pt x="705" y="72"/>
                    <a:pt x="655" y="60"/>
                  </a:cubicBezTo>
                  <a:cubicBezTo>
                    <a:pt x="623" y="38"/>
                    <a:pt x="579" y="33"/>
                    <a:pt x="541" y="24"/>
                  </a:cubicBezTo>
                  <a:cubicBezTo>
                    <a:pt x="521" y="10"/>
                    <a:pt x="505" y="6"/>
                    <a:pt x="481" y="0"/>
                  </a:cubicBezTo>
                  <a:cubicBezTo>
                    <a:pt x="432" y="4"/>
                    <a:pt x="390" y="5"/>
                    <a:pt x="343" y="18"/>
                  </a:cubicBezTo>
                  <a:cubicBezTo>
                    <a:pt x="331" y="21"/>
                    <a:pt x="319" y="26"/>
                    <a:pt x="307" y="30"/>
                  </a:cubicBezTo>
                  <a:cubicBezTo>
                    <a:pt x="301" y="32"/>
                    <a:pt x="286" y="42"/>
                    <a:pt x="289" y="36"/>
                  </a:cubicBezTo>
                  <a:cubicBezTo>
                    <a:pt x="291" y="32"/>
                    <a:pt x="293" y="28"/>
                    <a:pt x="295" y="24"/>
                  </a:cubicBezTo>
                  <a:close/>
                </a:path>
              </a:pathLst>
            </a:cu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2" name="Text Box 16"/>
            <p:cNvSpPr txBox="1">
              <a:spLocks noChangeArrowheads="1"/>
            </p:cNvSpPr>
            <p:nvPr/>
          </p:nvSpPr>
          <p:spPr bwMode="auto">
            <a:xfrm>
              <a:off x="1248" y="3840"/>
              <a:ext cx="19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3600" b="1" smtClean="0">
                  <a:solidFill>
                    <a:srgbClr val="0000FF"/>
                  </a:solidFill>
                </a:rPr>
                <a:t>mitochondria</a:t>
              </a:r>
            </a:p>
          </p:txBody>
        </p:sp>
      </p:grpSp>
      <p:pic>
        <p:nvPicPr>
          <p:cNvPr id="12294" name="Picture 18" descr="Martini3-2resized modified resiz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9975" y="10668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19"/>
          <p:cNvSpPr>
            <a:spLocks noChangeArrowheads="1"/>
          </p:cNvSpPr>
          <p:nvPr/>
        </p:nvSpPr>
        <p:spPr bwMode="auto">
          <a:xfrm>
            <a:off x="7648575" y="1609725"/>
            <a:ext cx="228600" cy="28575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12296" name="Picture 20" descr="Martini3-2resized modified resiz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75" y="10668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21"/>
          <p:cNvSpPr>
            <a:spLocks noChangeArrowheads="1"/>
          </p:cNvSpPr>
          <p:nvPr/>
        </p:nvSpPr>
        <p:spPr bwMode="auto">
          <a:xfrm>
            <a:off x="1323975" y="1447800"/>
            <a:ext cx="457200" cy="5334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Slide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762000"/>
            <a:ext cx="44418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12700" y="0"/>
            <a:ext cx="91313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t>In some cells, the inner membrane of mitochondria forms tubes instead of shelf-like structures.  However, you won</a:t>
            </a:r>
            <a:r>
              <a:rPr lang="ja-JP" altLang="en-US" sz="1800" b="1" smtClean="0"/>
              <a:t>’</a:t>
            </a:r>
            <a:r>
              <a:rPr lang="en-US" altLang="ja-JP" sz="1800" b="1" smtClean="0"/>
              <a:t>t have to worry about that until later.</a:t>
            </a:r>
            <a:endParaRPr lang="en-US" sz="1800" b="1" smtClean="0"/>
          </a:p>
        </p:txBody>
      </p:sp>
      <p:sp>
        <p:nvSpPr>
          <p:cNvPr id="13316" name="Freeform 7"/>
          <p:cNvSpPr>
            <a:spLocks/>
          </p:cNvSpPr>
          <p:nvPr/>
        </p:nvSpPr>
        <p:spPr bwMode="auto">
          <a:xfrm>
            <a:off x="2162175" y="2724150"/>
            <a:ext cx="2266950" cy="1866900"/>
          </a:xfrm>
          <a:custGeom>
            <a:avLst/>
            <a:gdLst>
              <a:gd name="T0" fmla="*/ 2147483647 w 1434"/>
              <a:gd name="T1" fmla="*/ 0 h 1152"/>
              <a:gd name="T2" fmla="*/ 2147483647 w 1434"/>
              <a:gd name="T3" fmla="*/ 2147483647 h 1152"/>
              <a:gd name="T4" fmla="*/ 2147483647 w 1434"/>
              <a:gd name="T5" fmla="*/ 2147483647 h 1152"/>
              <a:gd name="T6" fmla="*/ 2147483647 w 1434"/>
              <a:gd name="T7" fmla="*/ 2147483647 h 1152"/>
              <a:gd name="T8" fmla="*/ 2147483647 w 1434"/>
              <a:gd name="T9" fmla="*/ 2147483647 h 1152"/>
              <a:gd name="T10" fmla="*/ 2147483647 w 1434"/>
              <a:gd name="T11" fmla="*/ 2147483647 h 1152"/>
              <a:gd name="T12" fmla="*/ 2147483647 w 1434"/>
              <a:gd name="T13" fmla="*/ 2147483647 h 1152"/>
              <a:gd name="T14" fmla="*/ 2147483647 w 1434"/>
              <a:gd name="T15" fmla="*/ 2147483647 h 1152"/>
              <a:gd name="T16" fmla="*/ 2147483647 w 1434"/>
              <a:gd name="T17" fmla="*/ 2147483647 h 1152"/>
              <a:gd name="T18" fmla="*/ 0 w 1434"/>
              <a:gd name="T19" fmla="*/ 2147483647 h 1152"/>
              <a:gd name="T20" fmla="*/ 2147483647 w 1434"/>
              <a:gd name="T21" fmla="*/ 2147483647 h 1152"/>
              <a:gd name="T22" fmla="*/ 2147483647 w 1434"/>
              <a:gd name="T23" fmla="*/ 2147483647 h 1152"/>
              <a:gd name="T24" fmla="*/ 2147483647 w 1434"/>
              <a:gd name="T25" fmla="*/ 2147483647 h 1152"/>
              <a:gd name="T26" fmla="*/ 2147483647 w 1434"/>
              <a:gd name="T27" fmla="*/ 2147483647 h 1152"/>
              <a:gd name="T28" fmla="*/ 2147483647 w 1434"/>
              <a:gd name="T29" fmla="*/ 2147483647 h 1152"/>
              <a:gd name="T30" fmla="*/ 2147483647 w 1434"/>
              <a:gd name="T31" fmla="*/ 2147483647 h 1152"/>
              <a:gd name="T32" fmla="*/ 2147483647 w 1434"/>
              <a:gd name="T33" fmla="*/ 2147483647 h 1152"/>
              <a:gd name="T34" fmla="*/ 2147483647 w 1434"/>
              <a:gd name="T35" fmla="*/ 2147483647 h 1152"/>
              <a:gd name="T36" fmla="*/ 2147483647 w 1434"/>
              <a:gd name="T37" fmla="*/ 2147483647 h 1152"/>
              <a:gd name="T38" fmla="*/ 2147483647 w 1434"/>
              <a:gd name="T39" fmla="*/ 2147483647 h 1152"/>
              <a:gd name="T40" fmla="*/ 2147483647 w 1434"/>
              <a:gd name="T41" fmla="*/ 2147483647 h 1152"/>
              <a:gd name="T42" fmla="*/ 2147483647 w 1434"/>
              <a:gd name="T43" fmla="*/ 2147483647 h 1152"/>
              <a:gd name="T44" fmla="*/ 2147483647 w 1434"/>
              <a:gd name="T45" fmla="*/ 2147483647 h 1152"/>
              <a:gd name="T46" fmla="*/ 2147483647 w 1434"/>
              <a:gd name="T47" fmla="*/ 2147483647 h 1152"/>
              <a:gd name="T48" fmla="*/ 2147483647 w 1434"/>
              <a:gd name="T49" fmla="*/ 2147483647 h 1152"/>
              <a:gd name="T50" fmla="*/ 2147483647 w 1434"/>
              <a:gd name="T51" fmla="*/ 2147483647 h 1152"/>
              <a:gd name="T52" fmla="*/ 2147483647 w 1434"/>
              <a:gd name="T53" fmla="*/ 2147483647 h 1152"/>
              <a:gd name="T54" fmla="*/ 2147483647 w 1434"/>
              <a:gd name="T55" fmla="*/ 2147483647 h 1152"/>
              <a:gd name="T56" fmla="*/ 2147483647 w 1434"/>
              <a:gd name="T57" fmla="*/ 2147483647 h 1152"/>
              <a:gd name="T58" fmla="*/ 2147483647 w 1434"/>
              <a:gd name="T59" fmla="*/ 2147483647 h 1152"/>
              <a:gd name="T60" fmla="*/ 2147483647 w 1434"/>
              <a:gd name="T61" fmla="*/ 2147483647 h 1152"/>
              <a:gd name="T62" fmla="*/ 2147483647 w 1434"/>
              <a:gd name="T63" fmla="*/ 2147483647 h 1152"/>
              <a:gd name="T64" fmla="*/ 2147483647 w 1434"/>
              <a:gd name="T65" fmla="*/ 2147483647 h 1152"/>
              <a:gd name="T66" fmla="*/ 2147483647 w 1434"/>
              <a:gd name="T67" fmla="*/ 2147483647 h 1152"/>
              <a:gd name="T68" fmla="*/ 2147483647 w 1434"/>
              <a:gd name="T69" fmla="*/ 2147483647 h 1152"/>
              <a:gd name="T70" fmla="*/ 2147483647 w 1434"/>
              <a:gd name="T71" fmla="*/ 2147483647 h 1152"/>
              <a:gd name="T72" fmla="*/ 2147483647 w 1434"/>
              <a:gd name="T73" fmla="*/ 2147483647 h 1152"/>
              <a:gd name="T74" fmla="*/ 2147483647 w 1434"/>
              <a:gd name="T75" fmla="*/ 0 h 11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34" h="1152">
                <a:moveTo>
                  <a:pt x="342" y="0"/>
                </a:moveTo>
                <a:cubicBezTo>
                  <a:pt x="333" y="6"/>
                  <a:pt x="302" y="27"/>
                  <a:pt x="288" y="36"/>
                </a:cubicBezTo>
                <a:cubicBezTo>
                  <a:pt x="282" y="40"/>
                  <a:pt x="270" y="48"/>
                  <a:pt x="270" y="48"/>
                </a:cubicBezTo>
                <a:cubicBezTo>
                  <a:pt x="258" y="85"/>
                  <a:pt x="210" y="108"/>
                  <a:pt x="174" y="120"/>
                </a:cubicBezTo>
                <a:cubicBezTo>
                  <a:pt x="148" y="146"/>
                  <a:pt x="127" y="173"/>
                  <a:pt x="102" y="198"/>
                </a:cubicBezTo>
                <a:cubicBezTo>
                  <a:pt x="80" y="264"/>
                  <a:pt x="117" y="166"/>
                  <a:pt x="78" y="228"/>
                </a:cubicBezTo>
                <a:cubicBezTo>
                  <a:pt x="71" y="239"/>
                  <a:pt x="70" y="252"/>
                  <a:pt x="66" y="264"/>
                </a:cubicBezTo>
                <a:cubicBezTo>
                  <a:pt x="60" y="282"/>
                  <a:pt x="44" y="300"/>
                  <a:pt x="36" y="318"/>
                </a:cubicBezTo>
                <a:cubicBezTo>
                  <a:pt x="28" y="337"/>
                  <a:pt x="23" y="358"/>
                  <a:pt x="18" y="378"/>
                </a:cubicBezTo>
                <a:cubicBezTo>
                  <a:pt x="12" y="436"/>
                  <a:pt x="4" y="487"/>
                  <a:pt x="0" y="546"/>
                </a:cubicBezTo>
                <a:cubicBezTo>
                  <a:pt x="10" y="596"/>
                  <a:pt x="2" y="648"/>
                  <a:pt x="18" y="696"/>
                </a:cubicBezTo>
                <a:cubicBezTo>
                  <a:pt x="24" y="738"/>
                  <a:pt x="35" y="779"/>
                  <a:pt x="66" y="810"/>
                </a:cubicBezTo>
                <a:cubicBezTo>
                  <a:pt x="75" y="836"/>
                  <a:pt x="76" y="910"/>
                  <a:pt x="90" y="924"/>
                </a:cubicBezTo>
                <a:cubicBezTo>
                  <a:pt x="117" y="951"/>
                  <a:pt x="192" y="971"/>
                  <a:pt x="228" y="978"/>
                </a:cubicBezTo>
                <a:cubicBezTo>
                  <a:pt x="262" y="1001"/>
                  <a:pt x="239" y="988"/>
                  <a:pt x="300" y="1008"/>
                </a:cubicBezTo>
                <a:cubicBezTo>
                  <a:pt x="312" y="1012"/>
                  <a:pt x="336" y="1020"/>
                  <a:pt x="336" y="1020"/>
                </a:cubicBezTo>
                <a:cubicBezTo>
                  <a:pt x="357" y="1051"/>
                  <a:pt x="397" y="1055"/>
                  <a:pt x="432" y="1062"/>
                </a:cubicBezTo>
                <a:cubicBezTo>
                  <a:pt x="472" y="1082"/>
                  <a:pt x="439" y="1068"/>
                  <a:pt x="480" y="1080"/>
                </a:cubicBezTo>
                <a:cubicBezTo>
                  <a:pt x="492" y="1084"/>
                  <a:pt x="516" y="1092"/>
                  <a:pt x="516" y="1092"/>
                </a:cubicBezTo>
                <a:cubicBezTo>
                  <a:pt x="590" y="1148"/>
                  <a:pt x="699" y="1142"/>
                  <a:pt x="786" y="1152"/>
                </a:cubicBezTo>
                <a:cubicBezTo>
                  <a:pt x="850" y="1144"/>
                  <a:pt x="914" y="1145"/>
                  <a:pt x="978" y="1134"/>
                </a:cubicBezTo>
                <a:cubicBezTo>
                  <a:pt x="1057" y="1103"/>
                  <a:pt x="968" y="1142"/>
                  <a:pt x="1026" y="1104"/>
                </a:cubicBezTo>
                <a:cubicBezTo>
                  <a:pt x="1047" y="1090"/>
                  <a:pt x="1080" y="1093"/>
                  <a:pt x="1104" y="1086"/>
                </a:cubicBezTo>
                <a:cubicBezTo>
                  <a:pt x="1168" y="1067"/>
                  <a:pt x="1230" y="1038"/>
                  <a:pt x="1278" y="990"/>
                </a:cubicBezTo>
                <a:cubicBezTo>
                  <a:pt x="1292" y="949"/>
                  <a:pt x="1273" y="993"/>
                  <a:pt x="1302" y="960"/>
                </a:cubicBezTo>
                <a:cubicBezTo>
                  <a:pt x="1311" y="949"/>
                  <a:pt x="1326" y="924"/>
                  <a:pt x="1326" y="924"/>
                </a:cubicBezTo>
                <a:cubicBezTo>
                  <a:pt x="1336" y="883"/>
                  <a:pt x="1361" y="842"/>
                  <a:pt x="1380" y="804"/>
                </a:cubicBezTo>
                <a:cubicBezTo>
                  <a:pt x="1400" y="764"/>
                  <a:pt x="1401" y="710"/>
                  <a:pt x="1410" y="666"/>
                </a:cubicBezTo>
                <a:cubicBezTo>
                  <a:pt x="1416" y="597"/>
                  <a:pt x="1434" y="518"/>
                  <a:pt x="1410" y="450"/>
                </a:cubicBezTo>
                <a:cubicBezTo>
                  <a:pt x="1381" y="370"/>
                  <a:pt x="1262" y="296"/>
                  <a:pt x="1182" y="276"/>
                </a:cubicBezTo>
                <a:cubicBezTo>
                  <a:pt x="1139" y="248"/>
                  <a:pt x="1083" y="245"/>
                  <a:pt x="1038" y="222"/>
                </a:cubicBezTo>
                <a:cubicBezTo>
                  <a:pt x="1009" y="207"/>
                  <a:pt x="974" y="189"/>
                  <a:pt x="942" y="180"/>
                </a:cubicBezTo>
                <a:cubicBezTo>
                  <a:pt x="917" y="173"/>
                  <a:pt x="899" y="160"/>
                  <a:pt x="876" y="150"/>
                </a:cubicBezTo>
                <a:cubicBezTo>
                  <a:pt x="864" y="145"/>
                  <a:pt x="852" y="142"/>
                  <a:pt x="840" y="138"/>
                </a:cubicBezTo>
                <a:cubicBezTo>
                  <a:pt x="834" y="136"/>
                  <a:pt x="822" y="132"/>
                  <a:pt x="822" y="132"/>
                </a:cubicBezTo>
                <a:cubicBezTo>
                  <a:pt x="785" y="105"/>
                  <a:pt x="745" y="102"/>
                  <a:pt x="702" y="90"/>
                </a:cubicBezTo>
                <a:cubicBezTo>
                  <a:pt x="642" y="74"/>
                  <a:pt x="583" y="63"/>
                  <a:pt x="522" y="54"/>
                </a:cubicBezTo>
                <a:cubicBezTo>
                  <a:pt x="463" y="34"/>
                  <a:pt x="403" y="15"/>
                  <a:pt x="342" y="0"/>
                </a:cubicBezTo>
                <a:close/>
              </a:path>
            </a:pathLst>
          </a:cu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Text Box 8"/>
          <p:cNvSpPr txBox="1">
            <a:spLocks noChangeArrowheads="1"/>
          </p:cNvSpPr>
          <p:nvPr/>
        </p:nvSpPr>
        <p:spPr bwMode="auto">
          <a:xfrm>
            <a:off x="2819400" y="6019800"/>
            <a:ext cx="3079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3600" b="1" smtClean="0">
                <a:solidFill>
                  <a:srgbClr val="0000FF"/>
                </a:solidFill>
              </a:rPr>
              <a:t>mitochondria</a:t>
            </a:r>
          </a:p>
        </p:txBody>
      </p:sp>
      <p:sp>
        <p:nvSpPr>
          <p:cNvPr id="13318" name="Freeform 9"/>
          <p:cNvSpPr>
            <a:spLocks/>
          </p:cNvSpPr>
          <p:nvPr/>
        </p:nvSpPr>
        <p:spPr bwMode="auto">
          <a:xfrm>
            <a:off x="5630863" y="2454275"/>
            <a:ext cx="847725" cy="887413"/>
          </a:xfrm>
          <a:custGeom>
            <a:avLst/>
            <a:gdLst>
              <a:gd name="T0" fmla="*/ 2147483647 w 534"/>
              <a:gd name="T1" fmla="*/ 2147483647 h 559"/>
              <a:gd name="T2" fmla="*/ 2147483647 w 534"/>
              <a:gd name="T3" fmla="*/ 2147483647 h 559"/>
              <a:gd name="T4" fmla="*/ 2147483647 w 534"/>
              <a:gd name="T5" fmla="*/ 2147483647 h 559"/>
              <a:gd name="T6" fmla="*/ 2147483647 w 534"/>
              <a:gd name="T7" fmla="*/ 2147483647 h 559"/>
              <a:gd name="T8" fmla="*/ 2147483647 w 534"/>
              <a:gd name="T9" fmla="*/ 2147483647 h 559"/>
              <a:gd name="T10" fmla="*/ 0 w 534"/>
              <a:gd name="T11" fmla="*/ 2147483647 h 559"/>
              <a:gd name="T12" fmla="*/ 2147483647 w 534"/>
              <a:gd name="T13" fmla="*/ 2147483647 h 559"/>
              <a:gd name="T14" fmla="*/ 2147483647 w 534"/>
              <a:gd name="T15" fmla="*/ 2147483647 h 559"/>
              <a:gd name="T16" fmla="*/ 2147483647 w 534"/>
              <a:gd name="T17" fmla="*/ 2147483647 h 559"/>
              <a:gd name="T18" fmla="*/ 2147483647 w 534"/>
              <a:gd name="T19" fmla="*/ 2147483647 h 559"/>
              <a:gd name="T20" fmla="*/ 2147483647 w 534"/>
              <a:gd name="T21" fmla="*/ 2147483647 h 559"/>
              <a:gd name="T22" fmla="*/ 2147483647 w 534"/>
              <a:gd name="T23" fmla="*/ 2147483647 h 559"/>
              <a:gd name="T24" fmla="*/ 2147483647 w 534"/>
              <a:gd name="T25" fmla="*/ 2147483647 h 559"/>
              <a:gd name="T26" fmla="*/ 2147483647 w 534"/>
              <a:gd name="T27" fmla="*/ 2147483647 h 559"/>
              <a:gd name="T28" fmla="*/ 2147483647 w 534"/>
              <a:gd name="T29" fmla="*/ 2147483647 h 559"/>
              <a:gd name="T30" fmla="*/ 2147483647 w 534"/>
              <a:gd name="T31" fmla="*/ 0 h 559"/>
              <a:gd name="T32" fmla="*/ 2147483647 w 534"/>
              <a:gd name="T33" fmla="*/ 2147483647 h 5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4" h="559">
                <a:moveTo>
                  <a:pt x="172" y="8"/>
                </a:moveTo>
                <a:cubicBezTo>
                  <a:pt x="121" y="25"/>
                  <a:pt x="171" y="1"/>
                  <a:pt x="139" y="41"/>
                </a:cubicBezTo>
                <a:cubicBezTo>
                  <a:pt x="133" y="48"/>
                  <a:pt x="122" y="51"/>
                  <a:pt x="115" y="57"/>
                </a:cubicBezTo>
                <a:cubicBezTo>
                  <a:pt x="90" y="77"/>
                  <a:pt x="67" y="112"/>
                  <a:pt x="49" y="139"/>
                </a:cubicBezTo>
                <a:cubicBezTo>
                  <a:pt x="28" y="206"/>
                  <a:pt x="57" y="127"/>
                  <a:pt x="24" y="181"/>
                </a:cubicBezTo>
                <a:cubicBezTo>
                  <a:pt x="9" y="206"/>
                  <a:pt x="9" y="243"/>
                  <a:pt x="0" y="271"/>
                </a:cubicBezTo>
                <a:cubicBezTo>
                  <a:pt x="6" y="360"/>
                  <a:pt x="0" y="460"/>
                  <a:pt x="98" y="493"/>
                </a:cubicBezTo>
                <a:cubicBezTo>
                  <a:pt x="126" y="521"/>
                  <a:pt x="174" y="532"/>
                  <a:pt x="213" y="543"/>
                </a:cubicBezTo>
                <a:cubicBezTo>
                  <a:pt x="235" y="549"/>
                  <a:pt x="279" y="559"/>
                  <a:pt x="279" y="559"/>
                </a:cubicBezTo>
                <a:cubicBezTo>
                  <a:pt x="309" y="556"/>
                  <a:pt x="340" y="555"/>
                  <a:pt x="370" y="551"/>
                </a:cubicBezTo>
                <a:cubicBezTo>
                  <a:pt x="412" y="545"/>
                  <a:pt x="440" y="504"/>
                  <a:pt x="469" y="477"/>
                </a:cubicBezTo>
                <a:cubicBezTo>
                  <a:pt x="479" y="447"/>
                  <a:pt x="499" y="433"/>
                  <a:pt x="510" y="403"/>
                </a:cubicBezTo>
                <a:cubicBezTo>
                  <a:pt x="518" y="351"/>
                  <a:pt x="526" y="298"/>
                  <a:pt x="534" y="246"/>
                </a:cubicBezTo>
                <a:cubicBezTo>
                  <a:pt x="527" y="189"/>
                  <a:pt x="520" y="144"/>
                  <a:pt x="501" y="90"/>
                </a:cubicBezTo>
                <a:cubicBezTo>
                  <a:pt x="498" y="81"/>
                  <a:pt x="484" y="80"/>
                  <a:pt x="477" y="74"/>
                </a:cubicBezTo>
                <a:cubicBezTo>
                  <a:pt x="435" y="40"/>
                  <a:pt x="382" y="13"/>
                  <a:pt x="329" y="0"/>
                </a:cubicBezTo>
                <a:cubicBezTo>
                  <a:pt x="277" y="3"/>
                  <a:pt x="172" y="8"/>
                  <a:pt x="172" y="8"/>
                </a:cubicBezTo>
                <a:close/>
              </a:path>
            </a:pathLst>
          </a:cu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319" name="Picture 10"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858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11"/>
          <p:cNvSpPr>
            <a:spLocks noChangeArrowheads="1"/>
          </p:cNvSpPr>
          <p:nvPr/>
        </p:nvSpPr>
        <p:spPr bwMode="auto">
          <a:xfrm>
            <a:off x="5943600" y="1143000"/>
            <a:ext cx="381000" cy="371475"/>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2700" y="0"/>
            <a:ext cx="91313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smtClean="0">
                <a:solidFill>
                  <a:srgbClr val="008000"/>
                </a:solidFill>
              </a:rPr>
              <a:t>Ribosomes</a:t>
            </a:r>
            <a:r>
              <a:rPr lang="en-US" b="1" smtClean="0"/>
              <a:t> (20-30 nm) are much smaller than mitochondria or nuclei.  They appear as fairly dense, spherical structures that are either free in the cytoplasm (lower right image) or attached to the membranes of rough endoplasmic reticulum.</a:t>
            </a:r>
          </a:p>
        </p:txBody>
      </p:sp>
      <p:pic>
        <p:nvPicPr>
          <p:cNvPr id="14339" name="Picture 5" descr="Slide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87450"/>
            <a:ext cx="3540125"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3" descr="Slide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035050"/>
            <a:ext cx="27051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5" descr="Slide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75" y="1071563"/>
            <a:ext cx="31242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7" descr="Martini3-2resized modified resiz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15925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28"/>
          <p:cNvSpPr>
            <a:spLocks noChangeArrowheads="1"/>
          </p:cNvSpPr>
          <p:nvPr/>
        </p:nvSpPr>
        <p:spPr bwMode="auto">
          <a:xfrm>
            <a:off x="3962400" y="4540250"/>
            <a:ext cx="152400" cy="1524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14344" name="Picture 29" descr="Martini3-2resized modified resized"/>
          <p:cNvPicPr>
            <a:picLocks noChangeAspect="1" noChangeArrowheads="1"/>
          </p:cNvPicPr>
          <p:nvPr/>
        </p:nvPicPr>
        <p:blipFill>
          <a:blip r:embed="rId5">
            <a:extLst>
              <a:ext uri="{28A0092B-C50C-407E-A947-70E740481C1C}">
                <a14:useLocalDpi xmlns:a14="http://schemas.microsoft.com/office/drawing/2010/main" val="0"/>
              </a:ext>
            </a:extLst>
          </a:blip>
          <a:srcRect t="6250" r="9219"/>
          <a:stretch>
            <a:fillRect/>
          </a:stretch>
        </p:blipFill>
        <p:spPr bwMode="auto">
          <a:xfrm>
            <a:off x="0" y="4692650"/>
            <a:ext cx="12192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30"/>
          <p:cNvSpPr>
            <a:spLocks noChangeArrowheads="1"/>
          </p:cNvSpPr>
          <p:nvPr/>
        </p:nvSpPr>
        <p:spPr bwMode="auto">
          <a:xfrm>
            <a:off x="228600" y="5149850"/>
            <a:ext cx="228600" cy="28575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346" name="Freeform 23"/>
          <p:cNvSpPr>
            <a:spLocks/>
          </p:cNvSpPr>
          <p:nvPr/>
        </p:nvSpPr>
        <p:spPr bwMode="auto">
          <a:xfrm>
            <a:off x="7542213" y="3187700"/>
            <a:ext cx="300037" cy="288925"/>
          </a:xfrm>
          <a:custGeom>
            <a:avLst/>
            <a:gdLst>
              <a:gd name="T0" fmla="*/ 2147483647 w 189"/>
              <a:gd name="T1" fmla="*/ 2147483647 h 182"/>
              <a:gd name="T2" fmla="*/ 2147483647 w 189"/>
              <a:gd name="T3" fmla="*/ 2147483647 h 182"/>
              <a:gd name="T4" fmla="*/ 2147483647 w 189"/>
              <a:gd name="T5" fmla="*/ 2147483647 h 182"/>
              <a:gd name="T6" fmla="*/ 2147483647 w 189"/>
              <a:gd name="T7" fmla="*/ 2147483647 h 182"/>
              <a:gd name="T8" fmla="*/ 2147483647 w 189"/>
              <a:gd name="T9" fmla="*/ 2147483647 h 182"/>
              <a:gd name="T10" fmla="*/ 2147483647 w 189"/>
              <a:gd name="T11" fmla="*/ 2147483647 h 182"/>
              <a:gd name="T12" fmla="*/ 2147483647 w 189"/>
              <a:gd name="T13" fmla="*/ 2147483647 h 182"/>
              <a:gd name="T14" fmla="*/ 2147483647 w 189"/>
              <a:gd name="T15" fmla="*/ 2147483647 h 182"/>
              <a:gd name="T16" fmla="*/ 2147483647 w 189"/>
              <a:gd name="T17" fmla="*/ 2147483647 h 182"/>
              <a:gd name="T18" fmla="*/ 2147483647 w 189"/>
              <a:gd name="T19" fmla="*/ 0 h 182"/>
              <a:gd name="T20" fmla="*/ 2147483647 w 189"/>
              <a:gd name="T21" fmla="*/ 2147483647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9" h="182">
                <a:moveTo>
                  <a:pt x="93" y="12"/>
                </a:moveTo>
                <a:cubicBezTo>
                  <a:pt x="79" y="26"/>
                  <a:pt x="72" y="27"/>
                  <a:pt x="53" y="32"/>
                </a:cubicBezTo>
                <a:cubicBezTo>
                  <a:pt x="44" y="45"/>
                  <a:pt x="21" y="68"/>
                  <a:pt x="21" y="68"/>
                </a:cubicBezTo>
                <a:cubicBezTo>
                  <a:pt x="0" y="130"/>
                  <a:pt x="56" y="164"/>
                  <a:pt x="105" y="180"/>
                </a:cubicBezTo>
                <a:cubicBezTo>
                  <a:pt x="124" y="178"/>
                  <a:pt x="145" y="182"/>
                  <a:pt x="161" y="172"/>
                </a:cubicBezTo>
                <a:cubicBezTo>
                  <a:pt x="167" y="168"/>
                  <a:pt x="178" y="155"/>
                  <a:pt x="181" y="148"/>
                </a:cubicBezTo>
                <a:cubicBezTo>
                  <a:pt x="184" y="140"/>
                  <a:pt x="189" y="124"/>
                  <a:pt x="189" y="124"/>
                </a:cubicBezTo>
                <a:cubicBezTo>
                  <a:pt x="185" y="88"/>
                  <a:pt x="181" y="60"/>
                  <a:pt x="165" y="28"/>
                </a:cubicBezTo>
                <a:cubicBezTo>
                  <a:pt x="163" y="24"/>
                  <a:pt x="164" y="18"/>
                  <a:pt x="161" y="16"/>
                </a:cubicBezTo>
                <a:cubicBezTo>
                  <a:pt x="150" y="8"/>
                  <a:pt x="136" y="7"/>
                  <a:pt x="125" y="0"/>
                </a:cubicBezTo>
                <a:cubicBezTo>
                  <a:pt x="106" y="6"/>
                  <a:pt x="117" y="2"/>
                  <a:pt x="93" y="12"/>
                </a:cubicBezTo>
                <a:close/>
              </a:path>
            </a:pathLst>
          </a:custGeom>
          <a:noFill/>
          <a:ln w="508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Freeform 24"/>
          <p:cNvSpPr>
            <a:spLocks/>
          </p:cNvSpPr>
          <p:nvPr/>
        </p:nvSpPr>
        <p:spPr bwMode="auto">
          <a:xfrm>
            <a:off x="8001000" y="3244850"/>
            <a:ext cx="381000" cy="288925"/>
          </a:xfrm>
          <a:custGeom>
            <a:avLst/>
            <a:gdLst>
              <a:gd name="T0" fmla="*/ 2147483647 w 189"/>
              <a:gd name="T1" fmla="*/ 2147483647 h 182"/>
              <a:gd name="T2" fmla="*/ 2147483647 w 189"/>
              <a:gd name="T3" fmla="*/ 2147483647 h 182"/>
              <a:gd name="T4" fmla="*/ 2147483647 w 189"/>
              <a:gd name="T5" fmla="*/ 2147483647 h 182"/>
              <a:gd name="T6" fmla="*/ 2147483647 w 189"/>
              <a:gd name="T7" fmla="*/ 2147483647 h 182"/>
              <a:gd name="T8" fmla="*/ 2147483647 w 189"/>
              <a:gd name="T9" fmla="*/ 2147483647 h 182"/>
              <a:gd name="T10" fmla="*/ 2147483647 w 189"/>
              <a:gd name="T11" fmla="*/ 2147483647 h 182"/>
              <a:gd name="T12" fmla="*/ 2147483647 w 189"/>
              <a:gd name="T13" fmla="*/ 2147483647 h 182"/>
              <a:gd name="T14" fmla="*/ 2147483647 w 189"/>
              <a:gd name="T15" fmla="*/ 2147483647 h 182"/>
              <a:gd name="T16" fmla="*/ 2147483647 w 189"/>
              <a:gd name="T17" fmla="*/ 2147483647 h 182"/>
              <a:gd name="T18" fmla="*/ 2147483647 w 189"/>
              <a:gd name="T19" fmla="*/ 0 h 182"/>
              <a:gd name="T20" fmla="*/ 2147483647 w 189"/>
              <a:gd name="T21" fmla="*/ 2147483647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9" h="182">
                <a:moveTo>
                  <a:pt x="93" y="12"/>
                </a:moveTo>
                <a:cubicBezTo>
                  <a:pt x="79" y="26"/>
                  <a:pt x="72" y="27"/>
                  <a:pt x="53" y="32"/>
                </a:cubicBezTo>
                <a:cubicBezTo>
                  <a:pt x="44" y="45"/>
                  <a:pt x="21" y="68"/>
                  <a:pt x="21" y="68"/>
                </a:cubicBezTo>
                <a:cubicBezTo>
                  <a:pt x="0" y="130"/>
                  <a:pt x="56" y="164"/>
                  <a:pt x="105" y="180"/>
                </a:cubicBezTo>
                <a:cubicBezTo>
                  <a:pt x="124" y="178"/>
                  <a:pt x="145" y="182"/>
                  <a:pt x="161" y="172"/>
                </a:cubicBezTo>
                <a:cubicBezTo>
                  <a:pt x="167" y="168"/>
                  <a:pt x="178" y="155"/>
                  <a:pt x="181" y="148"/>
                </a:cubicBezTo>
                <a:cubicBezTo>
                  <a:pt x="184" y="140"/>
                  <a:pt x="189" y="124"/>
                  <a:pt x="189" y="124"/>
                </a:cubicBezTo>
                <a:cubicBezTo>
                  <a:pt x="185" y="88"/>
                  <a:pt x="181" y="60"/>
                  <a:pt x="165" y="28"/>
                </a:cubicBezTo>
                <a:cubicBezTo>
                  <a:pt x="163" y="24"/>
                  <a:pt x="164" y="18"/>
                  <a:pt x="161" y="16"/>
                </a:cubicBezTo>
                <a:cubicBezTo>
                  <a:pt x="150" y="8"/>
                  <a:pt x="136" y="7"/>
                  <a:pt x="125" y="0"/>
                </a:cubicBezTo>
                <a:cubicBezTo>
                  <a:pt x="106" y="6"/>
                  <a:pt x="117" y="2"/>
                  <a:pt x="93" y="12"/>
                </a:cubicBezTo>
                <a:close/>
              </a:path>
            </a:pathLst>
          </a:custGeom>
          <a:noFill/>
          <a:ln w="508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4348" name="Picture 33" descr="stevens 2-7"/>
          <p:cNvPicPr>
            <a:picLocks noChangeAspect="1" noChangeArrowheads="1"/>
          </p:cNvPicPr>
          <p:nvPr/>
        </p:nvPicPr>
        <p:blipFill>
          <a:blip r:embed="rId6">
            <a:extLst>
              <a:ext uri="{28A0092B-C50C-407E-A947-70E740481C1C}">
                <a14:useLocalDpi xmlns:a14="http://schemas.microsoft.com/office/drawing/2010/main" val="0"/>
              </a:ext>
            </a:extLst>
          </a:blip>
          <a:srcRect l="7162" t="7253" r="4967" b="20673"/>
          <a:stretch>
            <a:fillRect/>
          </a:stretch>
        </p:blipFill>
        <p:spPr bwMode="auto">
          <a:xfrm>
            <a:off x="6416675" y="4540250"/>
            <a:ext cx="27273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25" descr="Martini3-2resized modified resiz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3675" y="3763963"/>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Rectangle 26"/>
          <p:cNvSpPr>
            <a:spLocks noChangeArrowheads="1"/>
          </p:cNvSpPr>
          <p:nvPr/>
        </p:nvSpPr>
        <p:spPr bwMode="auto">
          <a:xfrm>
            <a:off x="8270875" y="4221163"/>
            <a:ext cx="76200" cy="762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nvGrpSpPr>
          <p:cNvPr id="52272" name="Group 48"/>
          <p:cNvGrpSpPr>
            <a:grpSpLocks/>
          </p:cNvGrpSpPr>
          <p:nvPr/>
        </p:nvGrpSpPr>
        <p:grpSpPr bwMode="auto">
          <a:xfrm>
            <a:off x="244475" y="1155700"/>
            <a:ext cx="8672513" cy="5702300"/>
            <a:chOff x="154" y="728"/>
            <a:chExt cx="5463" cy="3592"/>
          </a:xfrm>
        </p:grpSpPr>
        <p:sp>
          <p:nvSpPr>
            <p:cNvPr id="14352" name="Freeform 10"/>
            <p:cNvSpPr>
              <a:spLocks/>
            </p:cNvSpPr>
            <p:nvPr/>
          </p:nvSpPr>
          <p:spPr bwMode="auto">
            <a:xfrm>
              <a:off x="293" y="839"/>
              <a:ext cx="1806" cy="2856"/>
            </a:xfrm>
            <a:custGeom>
              <a:avLst/>
              <a:gdLst>
                <a:gd name="T0" fmla="*/ 244 w 1753"/>
                <a:gd name="T1" fmla="*/ 87 h 2886"/>
                <a:gd name="T2" fmla="*/ 211 w 1753"/>
                <a:gd name="T3" fmla="*/ 111 h 2886"/>
                <a:gd name="T4" fmla="*/ 86 w 1753"/>
                <a:gd name="T5" fmla="*/ 186 h 2886"/>
                <a:gd name="T6" fmla="*/ 22 w 1753"/>
                <a:gd name="T7" fmla="*/ 297 h 2886"/>
                <a:gd name="T8" fmla="*/ 159 w 1753"/>
                <a:gd name="T9" fmla="*/ 1017 h 2886"/>
                <a:gd name="T10" fmla="*/ 250 w 1753"/>
                <a:gd name="T11" fmla="*/ 1285 h 2886"/>
                <a:gd name="T12" fmla="*/ 289 w 1753"/>
                <a:gd name="T13" fmla="*/ 1372 h 2886"/>
                <a:gd name="T14" fmla="*/ 342 w 1753"/>
                <a:gd name="T15" fmla="*/ 1460 h 2886"/>
                <a:gd name="T16" fmla="*/ 454 w 1753"/>
                <a:gd name="T17" fmla="*/ 1722 h 2886"/>
                <a:gd name="T18" fmla="*/ 533 w 1753"/>
                <a:gd name="T19" fmla="*/ 1925 h 2886"/>
                <a:gd name="T20" fmla="*/ 599 w 1753"/>
                <a:gd name="T21" fmla="*/ 2076 h 2886"/>
                <a:gd name="T22" fmla="*/ 671 w 1753"/>
                <a:gd name="T23" fmla="*/ 2210 h 2886"/>
                <a:gd name="T24" fmla="*/ 716 w 1753"/>
                <a:gd name="T25" fmla="*/ 2268 h 2886"/>
                <a:gd name="T26" fmla="*/ 795 w 1753"/>
                <a:gd name="T27" fmla="*/ 2402 h 2886"/>
                <a:gd name="T28" fmla="*/ 933 w 1753"/>
                <a:gd name="T29" fmla="*/ 2576 h 2886"/>
                <a:gd name="T30" fmla="*/ 1103 w 1753"/>
                <a:gd name="T31" fmla="*/ 2739 h 2886"/>
                <a:gd name="T32" fmla="*/ 1372 w 1753"/>
                <a:gd name="T33" fmla="*/ 2774 h 2886"/>
                <a:gd name="T34" fmla="*/ 1740 w 1753"/>
                <a:gd name="T35" fmla="*/ 2768 h 2886"/>
                <a:gd name="T36" fmla="*/ 1897 w 1753"/>
                <a:gd name="T37" fmla="*/ 2721 h 2886"/>
                <a:gd name="T38" fmla="*/ 1917 w 1753"/>
                <a:gd name="T39" fmla="*/ 2669 h 2886"/>
                <a:gd name="T40" fmla="*/ 1845 w 1753"/>
                <a:gd name="T41" fmla="*/ 2117 h 2886"/>
                <a:gd name="T42" fmla="*/ 1688 w 1753"/>
                <a:gd name="T43" fmla="*/ 1476 h 2886"/>
                <a:gd name="T44" fmla="*/ 1510 w 1753"/>
                <a:gd name="T45" fmla="*/ 1146 h 2886"/>
                <a:gd name="T46" fmla="*/ 1378 w 1753"/>
                <a:gd name="T47" fmla="*/ 879 h 2886"/>
                <a:gd name="T48" fmla="*/ 1216 w 1753"/>
                <a:gd name="T49" fmla="*/ 588 h 2886"/>
                <a:gd name="T50" fmla="*/ 1135 w 1753"/>
                <a:gd name="T51" fmla="*/ 483 h 2886"/>
                <a:gd name="T52" fmla="*/ 1057 w 1753"/>
                <a:gd name="T53" fmla="*/ 342 h 2886"/>
                <a:gd name="T54" fmla="*/ 940 w 1753"/>
                <a:gd name="T55" fmla="*/ 228 h 2886"/>
                <a:gd name="T56" fmla="*/ 716 w 1753"/>
                <a:gd name="T57" fmla="*/ 57 h 2886"/>
                <a:gd name="T58" fmla="*/ 526 w 1753"/>
                <a:gd name="T59" fmla="*/ 0 h 2886"/>
                <a:gd name="T60" fmla="*/ 336 w 1753"/>
                <a:gd name="T61" fmla="*/ 30 h 2886"/>
                <a:gd name="T62" fmla="*/ 322 w 1753"/>
                <a:gd name="T63" fmla="*/ 24 h 28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53" h="2886">
                  <a:moveTo>
                    <a:pt x="295" y="24"/>
                  </a:moveTo>
                  <a:cubicBezTo>
                    <a:pt x="271" y="48"/>
                    <a:pt x="251" y="71"/>
                    <a:pt x="223" y="90"/>
                  </a:cubicBezTo>
                  <a:cubicBezTo>
                    <a:pt x="219" y="96"/>
                    <a:pt x="217" y="103"/>
                    <a:pt x="211" y="108"/>
                  </a:cubicBezTo>
                  <a:cubicBezTo>
                    <a:pt x="206" y="112"/>
                    <a:pt x="197" y="110"/>
                    <a:pt x="193" y="114"/>
                  </a:cubicBezTo>
                  <a:cubicBezTo>
                    <a:pt x="161" y="146"/>
                    <a:pt x="217" y="122"/>
                    <a:pt x="169" y="138"/>
                  </a:cubicBezTo>
                  <a:cubicBezTo>
                    <a:pt x="140" y="160"/>
                    <a:pt x="109" y="172"/>
                    <a:pt x="79" y="192"/>
                  </a:cubicBezTo>
                  <a:cubicBezTo>
                    <a:pt x="70" y="205"/>
                    <a:pt x="57" y="214"/>
                    <a:pt x="49" y="228"/>
                  </a:cubicBezTo>
                  <a:cubicBezTo>
                    <a:pt x="38" y="248"/>
                    <a:pt x="26" y="284"/>
                    <a:pt x="19" y="306"/>
                  </a:cubicBezTo>
                  <a:cubicBezTo>
                    <a:pt x="0" y="515"/>
                    <a:pt x="14" y="692"/>
                    <a:pt x="79" y="888"/>
                  </a:cubicBezTo>
                  <a:cubicBezTo>
                    <a:pt x="97" y="942"/>
                    <a:pt x="113" y="1003"/>
                    <a:pt x="145" y="1050"/>
                  </a:cubicBezTo>
                  <a:cubicBezTo>
                    <a:pt x="156" y="1093"/>
                    <a:pt x="162" y="1138"/>
                    <a:pt x="187" y="1176"/>
                  </a:cubicBezTo>
                  <a:cubicBezTo>
                    <a:pt x="199" y="1222"/>
                    <a:pt x="208" y="1284"/>
                    <a:pt x="229" y="1326"/>
                  </a:cubicBezTo>
                  <a:cubicBezTo>
                    <a:pt x="259" y="1386"/>
                    <a:pt x="221" y="1294"/>
                    <a:pt x="253" y="1368"/>
                  </a:cubicBezTo>
                  <a:cubicBezTo>
                    <a:pt x="259" y="1383"/>
                    <a:pt x="258" y="1401"/>
                    <a:pt x="265" y="1416"/>
                  </a:cubicBezTo>
                  <a:cubicBezTo>
                    <a:pt x="271" y="1429"/>
                    <a:pt x="281" y="1440"/>
                    <a:pt x="289" y="1452"/>
                  </a:cubicBezTo>
                  <a:cubicBezTo>
                    <a:pt x="300" y="1468"/>
                    <a:pt x="302" y="1490"/>
                    <a:pt x="313" y="1506"/>
                  </a:cubicBezTo>
                  <a:cubicBezTo>
                    <a:pt x="322" y="1543"/>
                    <a:pt x="334" y="1580"/>
                    <a:pt x="349" y="1614"/>
                  </a:cubicBezTo>
                  <a:cubicBezTo>
                    <a:pt x="373" y="1669"/>
                    <a:pt x="381" y="1726"/>
                    <a:pt x="415" y="1776"/>
                  </a:cubicBezTo>
                  <a:cubicBezTo>
                    <a:pt x="422" y="1805"/>
                    <a:pt x="428" y="1835"/>
                    <a:pt x="445" y="1860"/>
                  </a:cubicBezTo>
                  <a:cubicBezTo>
                    <a:pt x="455" y="1901"/>
                    <a:pt x="464" y="1951"/>
                    <a:pt x="487" y="1986"/>
                  </a:cubicBezTo>
                  <a:cubicBezTo>
                    <a:pt x="495" y="2016"/>
                    <a:pt x="505" y="2042"/>
                    <a:pt x="517" y="2070"/>
                  </a:cubicBezTo>
                  <a:cubicBezTo>
                    <a:pt x="529" y="2097"/>
                    <a:pt x="531" y="2118"/>
                    <a:pt x="547" y="2142"/>
                  </a:cubicBezTo>
                  <a:cubicBezTo>
                    <a:pt x="554" y="2168"/>
                    <a:pt x="567" y="2184"/>
                    <a:pt x="577" y="2208"/>
                  </a:cubicBezTo>
                  <a:cubicBezTo>
                    <a:pt x="602" y="2265"/>
                    <a:pt x="572" y="2226"/>
                    <a:pt x="613" y="2280"/>
                  </a:cubicBezTo>
                  <a:cubicBezTo>
                    <a:pt x="619" y="2288"/>
                    <a:pt x="625" y="2296"/>
                    <a:pt x="631" y="2304"/>
                  </a:cubicBezTo>
                  <a:cubicBezTo>
                    <a:pt x="639" y="2316"/>
                    <a:pt x="655" y="2340"/>
                    <a:pt x="655" y="2340"/>
                  </a:cubicBezTo>
                  <a:cubicBezTo>
                    <a:pt x="663" y="2379"/>
                    <a:pt x="675" y="2414"/>
                    <a:pt x="703" y="2442"/>
                  </a:cubicBezTo>
                  <a:cubicBezTo>
                    <a:pt x="714" y="2476"/>
                    <a:pt x="701" y="2444"/>
                    <a:pt x="727" y="2478"/>
                  </a:cubicBezTo>
                  <a:cubicBezTo>
                    <a:pt x="756" y="2515"/>
                    <a:pt x="777" y="2556"/>
                    <a:pt x="805" y="2592"/>
                  </a:cubicBezTo>
                  <a:cubicBezTo>
                    <a:pt x="824" y="2616"/>
                    <a:pt x="829" y="2642"/>
                    <a:pt x="853" y="2658"/>
                  </a:cubicBezTo>
                  <a:cubicBezTo>
                    <a:pt x="878" y="2695"/>
                    <a:pt x="900" y="2735"/>
                    <a:pt x="931" y="2766"/>
                  </a:cubicBezTo>
                  <a:cubicBezTo>
                    <a:pt x="943" y="2802"/>
                    <a:pt x="974" y="2817"/>
                    <a:pt x="1009" y="2826"/>
                  </a:cubicBezTo>
                  <a:cubicBezTo>
                    <a:pt x="1050" y="2854"/>
                    <a:pt x="1092" y="2878"/>
                    <a:pt x="1141" y="2886"/>
                  </a:cubicBezTo>
                  <a:cubicBezTo>
                    <a:pt x="1224" y="2879"/>
                    <a:pt x="1199" y="2873"/>
                    <a:pt x="1255" y="2862"/>
                  </a:cubicBezTo>
                  <a:cubicBezTo>
                    <a:pt x="1326" y="2849"/>
                    <a:pt x="1399" y="2853"/>
                    <a:pt x="1471" y="2850"/>
                  </a:cubicBezTo>
                  <a:cubicBezTo>
                    <a:pt x="1517" y="2843"/>
                    <a:pt x="1544" y="2851"/>
                    <a:pt x="1591" y="2856"/>
                  </a:cubicBezTo>
                  <a:cubicBezTo>
                    <a:pt x="1629" y="2852"/>
                    <a:pt x="1662" y="2845"/>
                    <a:pt x="1699" y="2838"/>
                  </a:cubicBezTo>
                  <a:cubicBezTo>
                    <a:pt x="1710" y="2831"/>
                    <a:pt x="1728" y="2820"/>
                    <a:pt x="1735" y="2808"/>
                  </a:cubicBezTo>
                  <a:cubicBezTo>
                    <a:pt x="1741" y="2797"/>
                    <a:pt x="1743" y="2784"/>
                    <a:pt x="1747" y="2772"/>
                  </a:cubicBezTo>
                  <a:cubicBezTo>
                    <a:pt x="1749" y="2766"/>
                    <a:pt x="1753" y="2754"/>
                    <a:pt x="1753" y="2754"/>
                  </a:cubicBezTo>
                  <a:cubicBezTo>
                    <a:pt x="1743" y="2629"/>
                    <a:pt x="1736" y="2505"/>
                    <a:pt x="1711" y="2382"/>
                  </a:cubicBezTo>
                  <a:cubicBezTo>
                    <a:pt x="1706" y="2314"/>
                    <a:pt x="1697" y="2251"/>
                    <a:pt x="1687" y="2184"/>
                  </a:cubicBezTo>
                  <a:cubicBezTo>
                    <a:pt x="1682" y="1995"/>
                    <a:pt x="1676" y="1803"/>
                    <a:pt x="1591" y="1632"/>
                  </a:cubicBezTo>
                  <a:cubicBezTo>
                    <a:pt x="1573" y="1595"/>
                    <a:pt x="1572" y="1553"/>
                    <a:pt x="1543" y="1524"/>
                  </a:cubicBezTo>
                  <a:cubicBezTo>
                    <a:pt x="1529" y="1490"/>
                    <a:pt x="1509" y="1448"/>
                    <a:pt x="1483" y="1422"/>
                  </a:cubicBezTo>
                  <a:cubicBezTo>
                    <a:pt x="1455" y="1338"/>
                    <a:pt x="1416" y="1261"/>
                    <a:pt x="1381" y="1182"/>
                  </a:cubicBezTo>
                  <a:cubicBezTo>
                    <a:pt x="1355" y="1123"/>
                    <a:pt x="1345" y="1056"/>
                    <a:pt x="1309" y="1002"/>
                  </a:cubicBezTo>
                  <a:cubicBezTo>
                    <a:pt x="1300" y="967"/>
                    <a:pt x="1287" y="932"/>
                    <a:pt x="1261" y="906"/>
                  </a:cubicBezTo>
                  <a:cubicBezTo>
                    <a:pt x="1236" y="832"/>
                    <a:pt x="1200" y="760"/>
                    <a:pt x="1165" y="690"/>
                  </a:cubicBezTo>
                  <a:cubicBezTo>
                    <a:pt x="1151" y="662"/>
                    <a:pt x="1137" y="623"/>
                    <a:pt x="1111" y="606"/>
                  </a:cubicBezTo>
                  <a:cubicBezTo>
                    <a:pt x="1085" y="555"/>
                    <a:pt x="1115" y="604"/>
                    <a:pt x="1081" y="570"/>
                  </a:cubicBezTo>
                  <a:cubicBezTo>
                    <a:pt x="1065" y="554"/>
                    <a:pt x="1051" y="515"/>
                    <a:pt x="1039" y="498"/>
                  </a:cubicBezTo>
                  <a:cubicBezTo>
                    <a:pt x="1032" y="487"/>
                    <a:pt x="1034" y="473"/>
                    <a:pt x="1027" y="462"/>
                  </a:cubicBezTo>
                  <a:cubicBezTo>
                    <a:pt x="1004" y="427"/>
                    <a:pt x="990" y="389"/>
                    <a:pt x="967" y="354"/>
                  </a:cubicBezTo>
                  <a:cubicBezTo>
                    <a:pt x="950" y="329"/>
                    <a:pt x="942" y="304"/>
                    <a:pt x="913" y="294"/>
                  </a:cubicBezTo>
                  <a:cubicBezTo>
                    <a:pt x="905" y="270"/>
                    <a:pt x="880" y="248"/>
                    <a:pt x="859" y="234"/>
                  </a:cubicBezTo>
                  <a:cubicBezTo>
                    <a:pt x="831" y="192"/>
                    <a:pt x="847" y="206"/>
                    <a:pt x="817" y="186"/>
                  </a:cubicBezTo>
                  <a:cubicBezTo>
                    <a:pt x="789" y="143"/>
                    <a:pt x="705" y="72"/>
                    <a:pt x="655" y="60"/>
                  </a:cubicBezTo>
                  <a:cubicBezTo>
                    <a:pt x="623" y="38"/>
                    <a:pt x="579" y="33"/>
                    <a:pt x="541" y="24"/>
                  </a:cubicBezTo>
                  <a:cubicBezTo>
                    <a:pt x="521" y="10"/>
                    <a:pt x="505" y="6"/>
                    <a:pt x="481" y="0"/>
                  </a:cubicBezTo>
                  <a:cubicBezTo>
                    <a:pt x="432" y="4"/>
                    <a:pt x="390" y="5"/>
                    <a:pt x="343" y="18"/>
                  </a:cubicBezTo>
                  <a:cubicBezTo>
                    <a:pt x="331" y="21"/>
                    <a:pt x="319" y="26"/>
                    <a:pt x="307" y="30"/>
                  </a:cubicBezTo>
                  <a:cubicBezTo>
                    <a:pt x="301" y="32"/>
                    <a:pt x="286" y="42"/>
                    <a:pt x="289" y="36"/>
                  </a:cubicBezTo>
                  <a:cubicBezTo>
                    <a:pt x="291" y="32"/>
                    <a:pt x="293" y="28"/>
                    <a:pt x="295" y="24"/>
                  </a:cubicBezTo>
                  <a:close/>
                </a:path>
              </a:pathLst>
            </a:cu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Text Box 11"/>
            <p:cNvSpPr txBox="1">
              <a:spLocks noChangeArrowheads="1"/>
            </p:cNvSpPr>
            <p:nvPr/>
          </p:nvSpPr>
          <p:spPr bwMode="auto">
            <a:xfrm>
              <a:off x="154" y="3738"/>
              <a:ext cx="213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3600" b="1" smtClean="0">
                  <a:solidFill>
                    <a:srgbClr val="0000FF"/>
                  </a:solidFill>
                </a:rPr>
                <a:t>mitochondrion</a:t>
              </a:r>
            </a:p>
          </p:txBody>
        </p:sp>
        <p:sp>
          <p:nvSpPr>
            <p:cNvPr id="14354" name="Line 12"/>
            <p:cNvSpPr>
              <a:spLocks noChangeShapeType="1"/>
            </p:cNvSpPr>
            <p:nvPr/>
          </p:nvSpPr>
          <p:spPr bwMode="auto">
            <a:xfrm flipH="1">
              <a:off x="1992" y="1088"/>
              <a:ext cx="469" cy="29"/>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4355" name="Line 16"/>
            <p:cNvSpPr>
              <a:spLocks noChangeShapeType="1"/>
            </p:cNvSpPr>
            <p:nvPr/>
          </p:nvSpPr>
          <p:spPr bwMode="auto">
            <a:xfrm flipH="1">
              <a:off x="2088" y="1184"/>
              <a:ext cx="469" cy="29"/>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4356" name="Line 20"/>
            <p:cNvSpPr>
              <a:spLocks noChangeShapeType="1"/>
            </p:cNvSpPr>
            <p:nvPr/>
          </p:nvSpPr>
          <p:spPr bwMode="auto">
            <a:xfrm>
              <a:off x="2813" y="808"/>
              <a:ext cx="187" cy="397"/>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4357" name="Line 21"/>
            <p:cNvSpPr>
              <a:spLocks noChangeShapeType="1"/>
            </p:cNvSpPr>
            <p:nvPr/>
          </p:nvSpPr>
          <p:spPr bwMode="auto">
            <a:xfrm flipH="1">
              <a:off x="3076" y="1844"/>
              <a:ext cx="469" cy="29"/>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4358" name="Line 22"/>
            <p:cNvSpPr>
              <a:spLocks noChangeShapeType="1"/>
            </p:cNvSpPr>
            <p:nvPr/>
          </p:nvSpPr>
          <p:spPr bwMode="auto">
            <a:xfrm flipH="1">
              <a:off x="1740" y="728"/>
              <a:ext cx="105" cy="325"/>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4359" name="Text Box 31"/>
            <p:cNvSpPr txBox="1">
              <a:spLocks noChangeArrowheads="1"/>
            </p:cNvSpPr>
            <p:nvPr/>
          </p:nvSpPr>
          <p:spPr bwMode="auto">
            <a:xfrm>
              <a:off x="2496" y="3916"/>
              <a:ext cx="157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3600" b="1" smtClean="0">
                  <a:solidFill>
                    <a:srgbClr val="008000"/>
                  </a:solidFill>
                </a:rPr>
                <a:t>ribosomes</a:t>
              </a:r>
            </a:p>
          </p:txBody>
        </p:sp>
        <p:sp>
          <p:nvSpPr>
            <p:cNvPr id="14360" name="Line 46"/>
            <p:cNvSpPr>
              <a:spLocks noChangeShapeType="1"/>
            </p:cNvSpPr>
            <p:nvPr/>
          </p:nvSpPr>
          <p:spPr bwMode="auto">
            <a:xfrm>
              <a:off x="4417" y="3620"/>
              <a:ext cx="415" cy="33"/>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4361" name="Line 47"/>
            <p:cNvSpPr>
              <a:spLocks noChangeShapeType="1"/>
            </p:cNvSpPr>
            <p:nvPr/>
          </p:nvSpPr>
          <p:spPr bwMode="auto">
            <a:xfrm flipH="1">
              <a:off x="5148" y="3528"/>
              <a:ext cx="469" cy="29"/>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381000" y="1371600"/>
            <a:ext cx="5791200"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363" name="Text Box 4"/>
          <p:cNvSpPr txBox="1">
            <a:spLocks noChangeArrowheads="1"/>
          </p:cNvSpPr>
          <p:nvPr/>
        </p:nvSpPr>
        <p:spPr bwMode="auto">
          <a:xfrm>
            <a:off x="6705600" y="2390775"/>
            <a:ext cx="2438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2800" b="1" smtClean="0">
                <a:solidFill>
                  <a:srgbClr val="CC9900"/>
                </a:solidFill>
              </a:rPr>
              <a:t>whole cell</a:t>
            </a:r>
          </a:p>
          <a:p>
            <a:pPr eaLnBrk="1" hangingPunct="1">
              <a:defRPr/>
            </a:pPr>
            <a:r>
              <a:rPr lang="en-US" sz="2800" b="1" smtClean="0">
                <a:solidFill>
                  <a:srgbClr val="FF0000"/>
                </a:solidFill>
              </a:rPr>
              <a:t>nucleus</a:t>
            </a:r>
          </a:p>
          <a:p>
            <a:pPr eaLnBrk="1" hangingPunct="1">
              <a:defRPr/>
            </a:pPr>
            <a:r>
              <a:rPr lang="en-US" sz="2800" b="1" smtClean="0">
                <a:solidFill>
                  <a:srgbClr val="0000FF"/>
                </a:solidFill>
              </a:rPr>
              <a:t>mitochondria</a:t>
            </a:r>
          </a:p>
          <a:p>
            <a:pPr eaLnBrk="1" hangingPunct="1">
              <a:defRPr/>
            </a:pPr>
            <a:r>
              <a:rPr lang="en-US" sz="2800" b="1" smtClean="0">
                <a:solidFill>
                  <a:srgbClr val="008000"/>
                </a:solidFill>
              </a:rPr>
              <a:t>ribosomes</a:t>
            </a:r>
          </a:p>
        </p:txBody>
      </p:sp>
      <p:sp>
        <p:nvSpPr>
          <p:cNvPr id="15364" name="Freeform 5"/>
          <p:cNvSpPr>
            <a:spLocks/>
          </p:cNvSpPr>
          <p:nvPr/>
        </p:nvSpPr>
        <p:spPr bwMode="auto">
          <a:xfrm>
            <a:off x="3471863" y="919163"/>
            <a:ext cx="2906712" cy="2078037"/>
          </a:xfrm>
          <a:custGeom>
            <a:avLst/>
            <a:gdLst>
              <a:gd name="T0" fmla="*/ 2147483647 w 1831"/>
              <a:gd name="T1" fmla="*/ 2147483647 h 1309"/>
              <a:gd name="T2" fmla="*/ 2147483647 w 1831"/>
              <a:gd name="T3" fmla="*/ 2147483647 h 1309"/>
              <a:gd name="T4" fmla="*/ 2147483647 w 1831"/>
              <a:gd name="T5" fmla="*/ 2147483647 h 1309"/>
              <a:gd name="T6" fmla="*/ 2147483647 w 1831"/>
              <a:gd name="T7" fmla="*/ 2147483647 h 1309"/>
              <a:gd name="T8" fmla="*/ 2147483647 w 1831"/>
              <a:gd name="T9" fmla="*/ 2147483647 h 1309"/>
              <a:gd name="T10" fmla="*/ 2147483647 w 1831"/>
              <a:gd name="T11" fmla="*/ 2147483647 h 1309"/>
              <a:gd name="T12" fmla="*/ 2147483647 w 1831"/>
              <a:gd name="T13" fmla="*/ 2147483647 h 1309"/>
              <a:gd name="T14" fmla="*/ 2147483647 w 1831"/>
              <a:gd name="T15" fmla="*/ 2147483647 h 1309"/>
              <a:gd name="T16" fmla="*/ 2147483647 w 1831"/>
              <a:gd name="T17" fmla="*/ 2147483647 h 1309"/>
              <a:gd name="T18" fmla="*/ 2147483647 w 1831"/>
              <a:gd name="T19" fmla="*/ 2147483647 h 1309"/>
              <a:gd name="T20" fmla="*/ 2147483647 w 1831"/>
              <a:gd name="T21" fmla="*/ 2147483647 h 1309"/>
              <a:gd name="T22" fmla="*/ 2147483647 w 1831"/>
              <a:gd name="T23" fmla="*/ 2147483647 h 1309"/>
              <a:gd name="T24" fmla="*/ 2147483647 w 1831"/>
              <a:gd name="T25" fmla="*/ 2147483647 h 1309"/>
              <a:gd name="T26" fmla="*/ 2147483647 w 1831"/>
              <a:gd name="T27" fmla="*/ 2147483647 h 1309"/>
              <a:gd name="T28" fmla="*/ 2147483647 w 1831"/>
              <a:gd name="T29" fmla="*/ 2147483647 h 1309"/>
              <a:gd name="T30" fmla="*/ 2147483647 w 1831"/>
              <a:gd name="T31" fmla="*/ 2147483647 h 1309"/>
              <a:gd name="T32" fmla="*/ 2147483647 w 1831"/>
              <a:gd name="T33" fmla="*/ 2147483647 h 1309"/>
              <a:gd name="T34" fmla="*/ 2147483647 w 1831"/>
              <a:gd name="T35" fmla="*/ 2147483647 h 1309"/>
              <a:gd name="T36" fmla="*/ 2147483647 w 1831"/>
              <a:gd name="T37" fmla="*/ 2147483647 h 1309"/>
              <a:gd name="T38" fmla="*/ 2147483647 w 1831"/>
              <a:gd name="T39" fmla="*/ 2147483647 h 1309"/>
              <a:gd name="T40" fmla="*/ 2147483647 w 1831"/>
              <a:gd name="T41" fmla="*/ 2147483647 h 1309"/>
              <a:gd name="T42" fmla="*/ 2147483647 w 1831"/>
              <a:gd name="T43" fmla="*/ 2147483647 h 1309"/>
              <a:gd name="T44" fmla="*/ 2147483647 w 1831"/>
              <a:gd name="T45" fmla="*/ 2147483647 h 1309"/>
              <a:gd name="T46" fmla="*/ 2147483647 w 1831"/>
              <a:gd name="T47" fmla="*/ 2147483647 h 1309"/>
              <a:gd name="T48" fmla="*/ 2147483647 w 1831"/>
              <a:gd name="T49" fmla="*/ 2147483647 h 1309"/>
              <a:gd name="T50" fmla="*/ 2147483647 w 1831"/>
              <a:gd name="T51" fmla="*/ 2147483647 h 1309"/>
              <a:gd name="T52" fmla="*/ 2147483647 w 1831"/>
              <a:gd name="T53" fmla="*/ 2147483647 h 1309"/>
              <a:gd name="T54" fmla="*/ 2147483647 w 1831"/>
              <a:gd name="T55" fmla="*/ 2147483647 h 1309"/>
              <a:gd name="T56" fmla="*/ 2147483647 w 1831"/>
              <a:gd name="T57" fmla="*/ 2147483647 h 1309"/>
              <a:gd name="T58" fmla="*/ 2147483647 w 1831"/>
              <a:gd name="T59" fmla="*/ 2147483647 h 1309"/>
              <a:gd name="T60" fmla="*/ 2147483647 w 1831"/>
              <a:gd name="T61" fmla="*/ 2147483647 h 1309"/>
              <a:gd name="T62" fmla="*/ 2147483647 w 1831"/>
              <a:gd name="T63" fmla="*/ 2147483647 h 1309"/>
              <a:gd name="T64" fmla="*/ 2147483647 w 1831"/>
              <a:gd name="T65" fmla="*/ 2147483647 h 1309"/>
              <a:gd name="T66" fmla="*/ 2147483647 w 1831"/>
              <a:gd name="T67" fmla="*/ 2147483647 h 1309"/>
              <a:gd name="T68" fmla="*/ 2147483647 w 1831"/>
              <a:gd name="T69" fmla="*/ 2147483647 h 1309"/>
              <a:gd name="T70" fmla="*/ 2147483647 w 1831"/>
              <a:gd name="T71" fmla="*/ 2147483647 h 1309"/>
              <a:gd name="T72" fmla="*/ 2147483647 w 1831"/>
              <a:gd name="T73" fmla="*/ 2147483647 h 1309"/>
              <a:gd name="T74" fmla="*/ 2147483647 w 1831"/>
              <a:gd name="T75" fmla="*/ 2147483647 h 1309"/>
              <a:gd name="T76" fmla="*/ 2147483647 w 1831"/>
              <a:gd name="T77" fmla="*/ 2147483647 h 1309"/>
              <a:gd name="T78" fmla="*/ 2147483647 w 1831"/>
              <a:gd name="T79" fmla="*/ 2147483647 h 1309"/>
              <a:gd name="T80" fmla="*/ 2147483647 w 1831"/>
              <a:gd name="T81" fmla="*/ 2147483647 h 13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31" h="1309">
                <a:moveTo>
                  <a:pt x="197" y="263"/>
                </a:moveTo>
                <a:cubicBezTo>
                  <a:pt x="170" y="290"/>
                  <a:pt x="144" y="317"/>
                  <a:pt x="117" y="343"/>
                </a:cubicBezTo>
                <a:cubicBezTo>
                  <a:pt x="108" y="352"/>
                  <a:pt x="90" y="369"/>
                  <a:pt x="90" y="369"/>
                </a:cubicBezTo>
                <a:cubicBezTo>
                  <a:pt x="79" y="406"/>
                  <a:pt x="79" y="418"/>
                  <a:pt x="46" y="440"/>
                </a:cubicBezTo>
                <a:cubicBezTo>
                  <a:pt x="34" y="475"/>
                  <a:pt x="23" y="511"/>
                  <a:pt x="11" y="546"/>
                </a:cubicBezTo>
                <a:cubicBezTo>
                  <a:pt x="21" y="746"/>
                  <a:pt x="0" y="684"/>
                  <a:pt x="46" y="786"/>
                </a:cubicBezTo>
                <a:cubicBezTo>
                  <a:pt x="77" y="856"/>
                  <a:pt x="43" y="824"/>
                  <a:pt x="90" y="857"/>
                </a:cubicBezTo>
                <a:cubicBezTo>
                  <a:pt x="107" y="907"/>
                  <a:pt x="86" y="861"/>
                  <a:pt x="135" y="910"/>
                </a:cubicBezTo>
                <a:cubicBezTo>
                  <a:pt x="153" y="928"/>
                  <a:pt x="162" y="953"/>
                  <a:pt x="179" y="972"/>
                </a:cubicBezTo>
                <a:cubicBezTo>
                  <a:pt x="207" y="1005"/>
                  <a:pt x="249" y="1036"/>
                  <a:pt x="285" y="1060"/>
                </a:cubicBezTo>
                <a:cubicBezTo>
                  <a:pt x="311" y="1098"/>
                  <a:pt x="352" y="1107"/>
                  <a:pt x="392" y="1131"/>
                </a:cubicBezTo>
                <a:cubicBezTo>
                  <a:pt x="451" y="1166"/>
                  <a:pt x="501" y="1206"/>
                  <a:pt x="569" y="1220"/>
                </a:cubicBezTo>
                <a:cubicBezTo>
                  <a:pt x="623" y="1256"/>
                  <a:pt x="692" y="1261"/>
                  <a:pt x="755" y="1273"/>
                </a:cubicBezTo>
                <a:cubicBezTo>
                  <a:pt x="808" y="1283"/>
                  <a:pt x="797" y="1281"/>
                  <a:pt x="853" y="1300"/>
                </a:cubicBezTo>
                <a:cubicBezTo>
                  <a:pt x="862" y="1303"/>
                  <a:pt x="879" y="1309"/>
                  <a:pt x="879" y="1309"/>
                </a:cubicBezTo>
                <a:cubicBezTo>
                  <a:pt x="923" y="1306"/>
                  <a:pt x="968" y="1305"/>
                  <a:pt x="1012" y="1300"/>
                </a:cubicBezTo>
                <a:cubicBezTo>
                  <a:pt x="1050" y="1296"/>
                  <a:pt x="1081" y="1264"/>
                  <a:pt x="1118" y="1255"/>
                </a:cubicBezTo>
                <a:cubicBezTo>
                  <a:pt x="1141" y="1250"/>
                  <a:pt x="1165" y="1249"/>
                  <a:pt x="1189" y="1246"/>
                </a:cubicBezTo>
                <a:cubicBezTo>
                  <a:pt x="1240" y="1231"/>
                  <a:pt x="1278" y="1205"/>
                  <a:pt x="1322" y="1176"/>
                </a:cubicBezTo>
                <a:cubicBezTo>
                  <a:pt x="1347" y="1160"/>
                  <a:pt x="1401" y="1154"/>
                  <a:pt x="1429" y="1149"/>
                </a:cubicBezTo>
                <a:cubicBezTo>
                  <a:pt x="1438" y="1146"/>
                  <a:pt x="1447" y="1144"/>
                  <a:pt x="1455" y="1140"/>
                </a:cubicBezTo>
                <a:cubicBezTo>
                  <a:pt x="1465" y="1135"/>
                  <a:pt x="1472" y="1126"/>
                  <a:pt x="1482" y="1122"/>
                </a:cubicBezTo>
                <a:cubicBezTo>
                  <a:pt x="1499" y="1115"/>
                  <a:pt x="1535" y="1105"/>
                  <a:pt x="1535" y="1105"/>
                </a:cubicBezTo>
                <a:cubicBezTo>
                  <a:pt x="1553" y="1093"/>
                  <a:pt x="1570" y="1081"/>
                  <a:pt x="1588" y="1069"/>
                </a:cubicBezTo>
                <a:cubicBezTo>
                  <a:pt x="1597" y="1063"/>
                  <a:pt x="1615" y="1052"/>
                  <a:pt x="1615" y="1052"/>
                </a:cubicBezTo>
                <a:cubicBezTo>
                  <a:pt x="1621" y="1043"/>
                  <a:pt x="1624" y="1032"/>
                  <a:pt x="1632" y="1025"/>
                </a:cubicBezTo>
                <a:cubicBezTo>
                  <a:pt x="1639" y="1019"/>
                  <a:pt x="1652" y="1023"/>
                  <a:pt x="1659" y="1016"/>
                </a:cubicBezTo>
                <a:cubicBezTo>
                  <a:pt x="1666" y="1009"/>
                  <a:pt x="1662" y="996"/>
                  <a:pt x="1668" y="989"/>
                </a:cubicBezTo>
                <a:cubicBezTo>
                  <a:pt x="1674" y="981"/>
                  <a:pt x="1685" y="978"/>
                  <a:pt x="1694" y="972"/>
                </a:cubicBezTo>
                <a:cubicBezTo>
                  <a:pt x="1697" y="963"/>
                  <a:pt x="1699" y="953"/>
                  <a:pt x="1703" y="945"/>
                </a:cubicBezTo>
                <a:cubicBezTo>
                  <a:pt x="1708" y="936"/>
                  <a:pt x="1717" y="929"/>
                  <a:pt x="1721" y="919"/>
                </a:cubicBezTo>
                <a:cubicBezTo>
                  <a:pt x="1736" y="885"/>
                  <a:pt x="1744" y="854"/>
                  <a:pt x="1765" y="821"/>
                </a:cubicBezTo>
                <a:cubicBezTo>
                  <a:pt x="1786" y="700"/>
                  <a:pt x="1800" y="579"/>
                  <a:pt x="1818" y="458"/>
                </a:cubicBezTo>
                <a:cubicBezTo>
                  <a:pt x="1816" y="401"/>
                  <a:pt x="1831" y="183"/>
                  <a:pt x="1730" y="148"/>
                </a:cubicBezTo>
                <a:cubicBezTo>
                  <a:pt x="1716" y="105"/>
                  <a:pt x="1681" y="90"/>
                  <a:pt x="1641" y="77"/>
                </a:cubicBezTo>
                <a:cubicBezTo>
                  <a:pt x="1530" y="0"/>
                  <a:pt x="1389" y="22"/>
                  <a:pt x="1260" y="6"/>
                </a:cubicBezTo>
                <a:cubicBezTo>
                  <a:pt x="1012" y="30"/>
                  <a:pt x="1136" y="21"/>
                  <a:pt x="888" y="32"/>
                </a:cubicBezTo>
                <a:cubicBezTo>
                  <a:pt x="736" y="58"/>
                  <a:pt x="582" y="80"/>
                  <a:pt x="436" y="130"/>
                </a:cubicBezTo>
                <a:cubicBezTo>
                  <a:pt x="406" y="140"/>
                  <a:pt x="376" y="168"/>
                  <a:pt x="347" y="183"/>
                </a:cubicBezTo>
                <a:cubicBezTo>
                  <a:pt x="313" y="201"/>
                  <a:pt x="279" y="216"/>
                  <a:pt x="241" y="227"/>
                </a:cubicBezTo>
                <a:cubicBezTo>
                  <a:pt x="186" y="265"/>
                  <a:pt x="167" y="263"/>
                  <a:pt x="197" y="263"/>
                </a:cubicBezTo>
                <a:close/>
              </a:path>
            </a:pathLst>
          </a:custGeom>
          <a:noFill/>
          <a:ln w="50800">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5" name="Line 6"/>
          <p:cNvSpPr>
            <a:spLocks noChangeShapeType="1"/>
          </p:cNvSpPr>
          <p:nvPr/>
        </p:nvSpPr>
        <p:spPr bwMode="auto">
          <a:xfrm flipH="1" flipV="1">
            <a:off x="6172200" y="2438400"/>
            <a:ext cx="533400" cy="228600"/>
          </a:xfrm>
          <a:prstGeom prst="line">
            <a:avLst/>
          </a:prstGeom>
          <a:noFill/>
          <a:ln w="50800">
            <a:solidFill>
              <a:srgbClr val="CC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5366" name="Line 7"/>
          <p:cNvSpPr>
            <a:spLocks noChangeShapeType="1"/>
          </p:cNvSpPr>
          <p:nvPr/>
        </p:nvSpPr>
        <p:spPr bwMode="auto">
          <a:xfrm flipH="1">
            <a:off x="3657600" y="3124200"/>
            <a:ext cx="3048000" cy="3810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5367" name="Freeform 8"/>
          <p:cNvSpPr>
            <a:spLocks/>
          </p:cNvSpPr>
          <p:nvPr/>
        </p:nvSpPr>
        <p:spPr bwMode="auto">
          <a:xfrm>
            <a:off x="1547813" y="2855913"/>
            <a:ext cx="2041525" cy="1462087"/>
          </a:xfrm>
          <a:custGeom>
            <a:avLst/>
            <a:gdLst>
              <a:gd name="T0" fmla="*/ 2147483647 w 1286"/>
              <a:gd name="T1" fmla="*/ 0 h 921"/>
              <a:gd name="T2" fmla="*/ 2147483647 w 1286"/>
              <a:gd name="T3" fmla="*/ 2147483647 h 921"/>
              <a:gd name="T4" fmla="*/ 2147483647 w 1286"/>
              <a:gd name="T5" fmla="*/ 2147483647 h 921"/>
              <a:gd name="T6" fmla="*/ 2147483647 w 1286"/>
              <a:gd name="T7" fmla="*/ 2147483647 h 921"/>
              <a:gd name="T8" fmla="*/ 2147483647 w 1286"/>
              <a:gd name="T9" fmla="*/ 2147483647 h 921"/>
              <a:gd name="T10" fmla="*/ 2147483647 w 1286"/>
              <a:gd name="T11" fmla="*/ 2147483647 h 921"/>
              <a:gd name="T12" fmla="*/ 0 w 1286"/>
              <a:gd name="T13" fmla="*/ 2147483647 h 921"/>
              <a:gd name="T14" fmla="*/ 2147483647 w 1286"/>
              <a:gd name="T15" fmla="*/ 2147483647 h 921"/>
              <a:gd name="T16" fmla="*/ 2147483647 w 1286"/>
              <a:gd name="T17" fmla="*/ 2147483647 h 921"/>
              <a:gd name="T18" fmla="*/ 2147483647 w 1286"/>
              <a:gd name="T19" fmla="*/ 2147483647 h 921"/>
              <a:gd name="T20" fmla="*/ 2147483647 w 1286"/>
              <a:gd name="T21" fmla="*/ 2147483647 h 921"/>
              <a:gd name="T22" fmla="*/ 2147483647 w 1286"/>
              <a:gd name="T23" fmla="*/ 2147483647 h 921"/>
              <a:gd name="T24" fmla="*/ 2147483647 w 1286"/>
              <a:gd name="T25" fmla="*/ 2147483647 h 921"/>
              <a:gd name="T26" fmla="*/ 2147483647 w 1286"/>
              <a:gd name="T27" fmla="*/ 2147483647 h 921"/>
              <a:gd name="T28" fmla="*/ 2147483647 w 1286"/>
              <a:gd name="T29" fmla="*/ 2147483647 h 921"/>
              <a:gd name="T30" fmla="*/ 2147483647 w 1286"/>
              <a:gd name="T31" fmla="*/ 2147483647 h 921"/>
              <a:gd name="T32" fmla="*/ 2147483647 w 1286"/>
              <a:gd name="T33" fmla="*/ 2147483647 h 921"/>
              <a:gd name="T34" fmla="*/ 2147483647 w 1286"/>
              <a:gd name="T35" fmla="*/ 2147483647 h 921"/>
              <a:gd name="T36" fmla="*/ 2147483647 w 1286"/>
              <a:gd name="T37" fmla="*/ 2147483647 h 921"/>
              <a:gd name="T38" fmla="*/ 2147483647 w 1286"/>
              <a:gd name="T39" fmla="*/ 2147483647 h 921"/>
              <a:gd name="T40" fmla="*/ 2147483647 w 1286"/>
              <a:gd name="T41" fmla="*/ 2147483647 h 921"/>
              <a:gd name="T42" fmla="*/ 2147483647 w 1286"/>
              <a:gd name="T43" fmla="*/ 2147483647 h 921"/>
              <a:gd name="T44" fmla="*/ 2147483647 w 1286"/>
              <a:gd name="T45" fmla="*/ 2147483647 h 921"/>
              <a:gd name="T46" fmla="*/ 2147483647 w 1286"/>
              <a:gd name="T47" fmla="*/ 2147483647 h 921"/>
              <a:gd name="T48" fmla="*/ 2147483647 w 1286"/>
              <a:gd name="T49" fmla="*/ 2147483647 h 921"/>
              <a:gd name="T50" fmla="*/ 2147483647 w 1286"/>
              <a:gd name="T51" fmla="*/ 2147483647 h 921"/>
              <a:gd name="T52" fmla="*/ 2147483647 w 1286"/>
              <a:gd name="T53" fmla="*/ 2147483647 h 9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86" h="921">
                <a:moveTo>
                  <a:pt x="762" y="0"/>
                </a:moveTo>
                <a:cubicBezTo>
                  <a:pt x="715" y="69"/>
                  <a:pt x="629" y="84"/>
                  <a:pt x="558" y="115"/>
                </a:cubicBezTo>
                <a:cubicBezTo>
                  <a:pt x="526" y="129"/>
                  <a:pt x="503" y="149"/>
                  <a:pt x="469" y="159"/>
                </a:cubicBezTo>
                <a:cubicBezTo>
                  <a:pt x="401" y="229"/>
                  <a:pt x="351" y="233"/>
                  <a:pt x="274" y="275"/>
                </a:cubicBezTo>
                <a:cubicBezTo>
                  <a:pt x="216" y="307"/>
                  <a:pt x="166" y="351"/>
                  <a:pt x="106" y="381"/>
                </a:cubicBezTo>
                <a:cubicBezTo>
                  <a:pt x="81" y="407"/>
                  <a:pt x="65" y="432"/>
                  <a:pt x="35" y="452"/>
                </a:cubicBezTo>
                <a:cubicBezTo>
                  <a:pt x="15" y="510"/>
                  <a:pt x="15" y="570"/>
                  <a:pt x="0" y="629"/>
                </a:cubicBezTo>
                <a:cubicBezTo>
                  <a:pt x="9" y="703"/>
                  <a:pt x="16" y="787"/>
                  <a:pt x="97" y="815"/>
                </a:cubicBezTo>
                <a:cubicBezTo>
                  <a:pt x="100" y="824"/>
                  <a:pt x="99" y="835"/>
                  <a:pt x="106" y="842"/>
                </a:cubicBezTo>
                <a:cubicBezTo>
                  <a:pt x="113" y="849"/>
                  <a:pt x="124" y="847"/>
                  <a:pt x="133" y="851"/>
                </a:cubicBezTo>
                <a:cubicBezTo>
                  <a:pt x="180" y="874"/>
                  <a:pt x="214" y="886"/>
                  <a:pt x="266" y="895"/>
                </a:cubicBezTo>
                <a:cubicBezTo>
                  <a:pt x="303" y="908"/>
                  <a:pt x="342" y="912"/>
                  <a:pt x="381" y="921"/>
                </a:cubicBezTo>
                <a:cubicBezTo>
                  <a:pt x="595" y="906"/>
                  <a:pt x="804" y="850"/>
                  <a:pt x="1010" y="789"/>
                </a:cubicBezTo>
                <a:cubicBezTo>
                  <a:pt x="1039" y="770"/>
                  <a:pt x="1072" y="757"/>
                  <a:pt x="1099" y="735"/>
                </a:cubicBezTo>
                <a:cubicBezTo>
                  <a:pt x="1168" y="678"/>
                  <a:pt x="1084" y="736"/>
                  <a:pt x="1152" y="691"/>
                </a:cubicBezTo>
                <a:cubicBezTo>
                  <a:pt x="1169" y="642"/>
                  <a:pt x="1150" y="686"/>
                  <a:pt x="1187" y="638"/>
                </a:cubicBezTo>
                <a:cubicBezTo>
                  <a:pt x="1200" y="621"/>
                  <a:pt x="1223" y="585"/>
                  <a:pt x="1223" y="585"/>
                </a:cubicBezTo>
                <a:cubicBezTo>
                  <a:pt x="1247" y="509"/>
                  <a:pt x="1235" y="550"/>
                  <a:pt x="1258" y="461"/>
                </a:cubicBezTo>
                <a:cubicBezTo>
                  <a:pt x="1263" y="443"/>
                  <a:pt x="1270" y="426"/>
                  <a:pt x="1276" y="408"/>
                </a:cubicBezTo>
                <a:cubicBezTo>
                  <a:pt x="1279" y="399"/>
                  <a:pt x="1285" y="381"/>
                  <a:pt x="1285" y="381"/>
                </a:cubicBezTo>
                <a:cubicBezTo>
                  <a:pt x="1282" y="340"/>
                  <a:pt x="1286" y="297"/>
                  <a:pt x="1276" y="257"/>
                </a:cubicBezTo>
                <a:cubicBezTo>
                  <a:pt x="1258" y="188"/>
                  <a:pt x="1210" y="185"/>
                  <a:pt x="1169" y="142"/>
                </a:cubicBezTo>
                <a:cubicBezTo>
                  <a:pt x="1094" y="64"/>
                  <a:pt x="1002" y="43"/>
                  <a:pt x="904" y="9"/>
                </a:cubicBezTo>
                <a:cubicBezTo>
                  <a:pt x="903" y="9"/>
                  <a:pt x="788" y="17"/>
                  <a:pt x="762" y="26"/>
                </a:cubicBezTo>
                <a:cubicBezTo>
                  <a:pt x="714" y="43"/>
                  <a:pt x="682" y="89"/>
                  <a:pt x="629" y="89"/>
                </a:cubicBezTo>
                <a:lnTo>
                  <a:pt x="513" y="121"/>
                </a:lnTo>
                <a:lnTo>
                  <a:pt x="417" y="217"/>
                </a:ln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Text Box 11"/>
          <p:cNvSpPr txBox="1">
            <a:spLocks noChangeArrowheads="1"/>
          </p:cNvSpPr>
          <p:nvPr/>
        </p:nvSpPr>
        <p:spPr bwMode="auto">
          <a:xfrm>
            <a:off x="12700" y="0"/>
            <a:ext cx="91313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smtClean="0"/>
              <a:t>Putting it all together, the next three slides go from a low magnification EM to successively higher magnification EMs, identifying whole cells and our three organelles along the way.</a:t>
            </a:r>
          </a:p>
        </p:txBody>
      </p:sp>
      <p:pic>
        <p:nvPicPr>
          <p:cNvPr id="15369" name="Picture 12"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8768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3"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7912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4"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6388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5"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9530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Rectangle 16"/>
          <p:cNvSpPr>
            <a:spLocks noChangeArrowheads="1"/>
          </p:cNvSpPr>
          <p:nvPr/>
        </p:nvSpPr>
        <p:spPr bwMode="auto">
          <a:xfrm>
            <a:off x="6096000" y="4876800"/>
            <a:ext cx="1676400" cy="16002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wheaters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066800"/>
            <a:ext cx="40417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Freeform 5"/>
          <p:cNvSpPr>
            <a:spLocks/>
          </p:cNvSpPr>
          <p:nvPr/>
        </p:nvSpPr>
        <p:spPr bwMode="auto">
          <a:xfrm>
            <a:off x="2363788" y="2971800"/>
            <a:ext cx="2333625" cy="2598738"/>
          </a:xfrm>
          <a:custGeom>
            <a:avLst/>
            <a:gdLst>
              <a:gd name="T0" fmla="*/ 2147483647 w 1470"/>
              <a:gd name="T1" fmla="*/ 2147483647 h 1637"/>
              <a:gd name="T2" fmla="*/ 2147483647 w 1470"/>
              <a:gd name="T3" fmla="*/ 2147483647 h 1637"/>
              <a:gd name="T4" fmla="*/ 2147483647 w 1470"/>
              <a:gd name="T5" fmla="*/ 2147483647 h 1637"/>
              <a:gd name="T6" fmla="*/ 2147483647 w 1470"/>
              <a:gd name="T7" fmla="*/ 2147483647 h 1637"/>
              <a:gd name="T8" fmla="*/ 2147483647 w 1470"/>
              <a:gd name="T9" fmla="*/ 2147483647 h 1637"/>
              <a:gd name="T10" fmla="*/ 2147483647 w 1470"/>
              <a:gd name="T11" fmla="*/ 2147483647 h 1637"/>
              <a:gd name="T12" fmla="*/ 2147483647 w 1470"/>
              <a:gd name="T13" fmla="*/ 2147483647 h 1637"/>
              <a:gd name="T14" fmla="*/ 2147483647 w 1470"/>
              <a:gd name="T15" fmla="*/ 2147483647 h 1637"/>
              <a:gd name="T16" fmla="*/ 2147483647 w 1470"/>
              <a:gd name="T17" fmla="*/ 2147483647 h 1637"/>
              <a:gd name="T18" fmla="*/ 2147483647 w 1470"/>
              <a:gd name="T19" fmla="*/ 2147483647 h 1637"/>
              <a:gd name="T20" fmla="*/ 2147483647 w 1470"/>
              <a:gd name="T21" fmla="*/ 2147483647 h 1637"/>
              <a:gd name="T22" fmla="*/ 0 w 1470"/>
              <a:gd name="T23" fmla="*/ 2147483647 h 1637"/>
              <a:gd name="T24" fmla="*/ 2147483647 w 1470"/>
              <a:gd name="T25" fmla="*/ 2147483647 h 1637"/>
              <a:gd name="T26" fmla="*/ 2147483647 w 1470"/>
              <a:gd name="T27" fmla="*/ 2147483647 h 1637"/>
              <a:gd name="T28" fmla="*/ 2147483647 w 1470"/>
              <a:gd name="T29" fmla="*/ 2147483647 h 1637"/>
              <a:gd name="T30" fmla="*/ 2147483647 w 1470"/>
              <a:gd name="T31" fmla="*/ 2147483647 h 1637"/>
              <a:gd name="T32" fmla="*/ 2147483647 w 1470"/>
              <a:gd name="T33" fmla="*/ 2147483647 h 1637"/>
              <a:gd name="T34" fmla="*/ 2147483647 w 1470"/>
              <a:gd name="T35" fmla="*/ 2147483647 h 1637"/>
              <a:gd name="T36" fmla="*/ 2147483647 w 1470"/>
              <a:gd name="T37" fmla="*/ 2147483647 h 1637"/>
              <a:gd name="T38" fmla="*/ 2147483647 w 1470"/>
              <a:gd name="T39" fmla="*/ 2147483647 h 1637"/>
              <a:gd name="T40" fmla="*/ 2147483647 w 1470"/>
              <a:gd name="T41" fmla="*/ 2147483647 h 1637"/>
              <a:gd name="T42" fmla="*/ 2147483647 w 1470"/>
              <a:gd name="T43" fmla="*/ 2147483647 h 1637"/>
              <a:gd name="T44" fmla="*/ 2147483647 w 1470"/>
              <a:gd name="T45" fmla="*/ 2147483647 h 1637"/>
              <a:gd name="T46" fmla="*/ 2147483647 w 1470"/>
              <a:gd name="T47" fmla="*/ 2147483647 h 1637"/>
              <a:gd name="T48" fmla="*/ 2147483647 w 1470"/>
              <a:gd name="T49" fmla="*/ 2147483647 h 1637"/>
              <a:gd name="T50" fmla="*/ 2147483647 w 1470"/>
              <a:gd name="T51" fmla="*/ 2147483647 h 1637"/>
              <a:gd name="T52" fmla="*/ 2147483647 w 1470"/>
              <a:gd name="T53" fmla="*/ 2147483647 h 1637"/>
              <a:gd name="T54" fmla="*/ 2147483647 w 1470"/>
              <a:gd name="T55" fmla="*/ 2147483647 h 1637"/>
              <a:gd name="T56" fmla="*/ 2147483647 w 1470"/>
              <a:gd name="T57" fmla="*/ 2147483647 h 1637"/>
              <a:gd name="T58" fmla="*/ 2147483647 w 1470"/>
              <a:gd name="T59" fmla="*/ 2147483647 h 1637"/>
              <a:gd name="T60" fmla="*/ 2147483647 w 1470"/>
              <a:gd name="T61" fmla="*/ 2147483647 h 1637"/>
              <a:gd name="T62" fmla="*/ 2147483647 w 1470"/>
              <a:gd name="T63" fmla="*/ 2147483647 h 1637"/>
              <a:gd name="T64" fmla="*/ 2147483647 w 1470"/>
              <a:gd name="T65" fmla="*/ 2147483647 h 1637"/>
              <a:gd name="T66" fmla="*/ 2147483647 w 1470"/>
              <a:gd name="T67" fmla="*/ 2147483647 h 1637"/>
              <a:gd name="T68" fmla="*/ 2147483647 w 1470"/>
              <a:gd name="T69" fmla="*/ 2147483647 h 1637"/>
              <a:gd name="T70" fmla="*/ 2147483647 w 1470"/>
              <a:gd name="T71" fmla="*/ 2147483647 h 1637"/>
              <a:gd name="T72" fmla="*/ 2147483647 w 1470"/>
              <a:gd name="T73" fmla="*/ 2147483647 h 1637"/>
              <a:gd name="T74" fmla="*/ 2147483647 w 1470"/>
              <a:gd name="T75" fmla="*/ 2147483647 h 1637"/>
              <a:gd name="T76" fmla="*/ 2147483647 w 1470"/>
              <a:gd name="T77" fmla="*/ 2147483647 h 1637"/>
              <a:gd name="T78" fmla="*/ 2147483647 w 1470"/>
              <a:gd name="T79" fmla="*/ 2147483647 h 1637"/>
              <a:gd name="T80" fmla="*/ 2147483647 w 1470"/>
              <a:gd name="T81" fmla="*/ 2147483647 h 1637"/>
              <a:gd name="T82" fmla="*/ 2147483647 w 1470"/>
              <a:gd name="T83" fmla="*/ 2147483647 h 1637"/>
              <a:gd name="T84" fmla="*/ 2147483647 w 1470"/>
              <a:gd name="T85" fmla="*/ 2147483647 h 1637"/>
              <a:gd name="T86" fmla="*/ 2147483647 w 1470"/>
              <a:gd name="T87" fmla="*/ 2147483647 h 16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70" h="1637">
                <a:moveTo>
                  <a:pt x="726" y="24"/>
                </a:moveTo>
                <a:cubicBezTo>
                  <a:pt x="634" y="48"/>
                  <a:pt x="743" y="16"/>
                  <a:pt x="664" y="51"/>
                </a:cubicBezTo>
                <a:cubicBezTo>
                  <a:pt x="620" y="71"/>
                  <a:pt x="550" y="98"/>
                  <a:pt x="505" y="113"/>
                </a:cubicBezTo>
                <a:cubicBezTo>
                  <a:pt x="495" y="116"/>
                  <a:pt x="488" y="126"/>
                  <a:pt x="478" y="131"/>
                </a:cubicBezTo>
                <a:cubicBezTo>
                  <a:pt x="434" y="153"/>
                  <a:pt x="388" y="178"/>
                  <a:pt x="345" y="202"/>
                </a:cubicBezTo>
                <a:cubicBezTo>
                  <a:pt x="303" y="225"/>
                  <a:pt x="278" y="256"/>
                  <a:pt x="239" y="281"/>
                </a:cubicBezTo>
                <a:cubicBezTo>
                  <a:pt x="236" y="290"/>
                  <a:pt x="234" y="300"/>
                  <a:pt x="230" y="308"/>
                </a:cubicBezTo>
                <a:cubicBezTo>
                  <a:pt x="225" y="318"/>
                  <a:pt x="216" y="325"/>
                  <a:pt x="212" y="335"/>
                </a:cubicBezTo>
                <a:cubicBezTo>
                  <a:pt x="189" y="388"/>
                  <a:pt x="192" y="406"/>
                  <a:pt x="159" y="450"/>
                </a:cubicBezTo>
                <a:cubicBezTo>
                  <a:pt x="148" y="483"/>
                  <a:pt x="125" y="501"/>
                  <a:pt x="106" y="529"/>
                </a:cubicBezTo>
                <a:cubicBezTo>
                  <a:pt x="93" y="568"/>
                  <a:pt x="69" y="599"/>
                  <a:pt x="53" y="636"/>
                </a:cubicBezTo>
                <a:cubicBezTo>
                  <a:pt x="29" y="689"/>
                  <a:pt x="19" y="749"/>
                  <a:pt x="0" y="804"/>
                </a:cubicBezTo>
                <a:cubicBezTo>
                  <a:pt x="3" y="848"/>
                  <a:pt x="4" y="893"/>
                  <a:pt x="9" y="937"/>
                </a:cubicBezTo>
                <a:cubicBezTo>
                  <a:pt x="13" y="970"/>
                  <a:pt x="26" y="1035"/>
                  <a:pt x="26" y="1035"/>
                </a:cubicBezTo>
                <a:cubicBezTo>
                  <a:pt x="36" y="1161"/>
                  <a:pt x="39" y="1295"/>
                  <a:pt x="133" y="1389"/>
                </a:cubicBezTo>
                <a:cubicBezTo>
                  <a:pt x="144" y="1423"/>
                  <a:pt x="166" y="1430"/>
                  <a:pt x="186" y="1460"/>
                </a:cubicBezTo>
                <a:cubicBezTo>
                  <a:pt x="188" y="1468"/>
                  <a:pt x="201" y="1519"/>
                  <a:pt x="204" y="1522"/>
                </a:cubicBezTo>
                <a:cubicBezTo>
                  <a:pt x="219" y="1533"/>
                  <a:pt x="257" y="1540"/>
                  <a:pt x="257" y="1540"/>
                </a:cubicBezTo>
                <a:cubicBezTo>
                  <a:pt x="287" y="1586"/>
                  <a:pt x="256" y="1552"/>
                  <a:pt x="310" y="1575"/>
                </a:cubicBezTo>
                <a:cubicBezTo>
                  <a:pt x="320" y="1579"/>
                  <a:pt x="327" y="1588"/>
                  <a:pt x="336" y="1593"/>
                </a:cubicBezTo>
                <a:cubicBezTo>
                  <a:pt x="389" y="1620"/>
                  <a:pt x="458" y="1618"/>
                  <a:pt x="514" y="1637"/>
                </a:cubicBezTo>
                <a:cubicBezTo>
                  <a:pt x="591" y="1628"/>
                  <a:pt x="660" y="1606"/>
                  <a:pt x="735" y="1593"/>
                </a:cubicBezTo>
                <a:cubicBezTo>
                  <a:pt x="796" y="1583"/>
                  <a:pt x="845" y="1577"/>
                  <a:pt x="904" y="1557"/>
                </a:cubicBezTo>
                <a:cubicBezTo>
                  <a:pt x="914" y="1554"/>
                  <a:pt x="921" y="1545"/>
                  <a:pt x="930" y="1540"/>
                </a:cubicBezTo>
                <a:cubicBezTo>
                  <a:pt x="942" y="1533"/>
                  <a:pt x="954" y="1527"/>
                  <a:pt x="966" y="1522"/>
                </a:cubicBezTo>
                <a:cubicBezTo>
                  <a:pt x="974" y="1518"/>
                  <a:pt x="984" y="1517"/>
                  <a:pt x="992" y="1513"/>
                </a:cubicBezTo>
                <a:cubicBezTo>
                  <a:pt x="1038" y="1490"/>
                  <a:pt x="1073" y="1450"/>
                  <a:pt x="1116" y="1424"/>
                </a:cubicBezTo>
                <a:cubicBezTo>
                  <a:pt x="1190" y="1379"/>
                  <a:pt x="1237" y="1346"/>
                  <a:pt x="1285" y="1274"/>
                </a:cubicBezTo>
                <a:cubicBezTo>
                  <a:pt x="1291" y="1265"/>
                  <a:pt x="1296" y="1256"/>
                  <a:pt x="1302" y="1247"/>
                </a:cubicBezTo>
                <a:cubicBezTo>
                  <a:pt x="1308" y="1238"/>
                  <a:pt x="1314" y="1230"/>
                  <a:pt x="1320" y="1221"/>
                </a:cubicBezTo>
                <a:cubicBezTo>
                  <a:pt x="1326" y="1212"/>
                  <a:pt x="1338" y="1194"/>
                  <a:pt x="1338" y="1194"/>
                </a:cubicBezTo>
                <a:cubicBezTo>
                  <a:pt x="1359" y="1130"/>
                  <a:pt x="1371" y="1072"/>
                  <a:pt x="1409" y="1017"/>
                </a:cubicBezTo>
                <a:cubicBezTo>
                  <a:pt x="1426" y="964"/>
                  <a:pt x="1423" y="902"/>
                  <a:pt x="1453" y="857"/>
                </a:cubicBezTo>
                <a:cubicBezTo>
                  <a:pt x="1470" y="759"/>
                  <a:pt x="1440" y="683"/>
                  <a:pt x="1418" y="592"/>
                </a:cubicBezTo>
                <a:cubicBezTo>
                  <a:pt x="1400" y="518"/>
                  <a:pt x="1416" y="562"/>
                  <a:pt x="1400" y="459"/>
                </a:cubicBezTo>
                <a:cubicBezTo>
                  <a:pt x="1397" y="437"/>
                  <a:pt x="1352" y="346"/>
                  <a:pt x="1338" y="326"/>
                </a:cubicBezTo>
                <a:cubicBezTo>
                  <a:pt x="1318" y="267"/>
                  <a:pt x="1311" y="236"/>
                  <a:pt x="1267" y="193"/>
                </a:cubicBezTo>
                <a:cubicBezTo>
                  <a:pt x="1264" y="184"/>
                  <a:pt x="1265" y="173"/>
                  <a:pt x="1258" y="166"/>
                </a:cubicBezTo>
                <a:cubicBezTo>
                  <a:pt x="1251" y="159"/>
                  <a:pt x="1239" y="162"/>
                  <a:pt x="1231" y="157"/>
                </a:cubicBezTo>
                <a:cubicBezTo>
                  <a:pt x="1212" y="147"/>
                  <a:pt x="1196" y="134"/>
                  <a:pt x="1178" y="122"/>
                </a:cubicBezTo>
                <a:cubicBezTo>
                  <a:pt x="1121" y="85"/>
                  <a:pt x="1165" y="119"/>
                  <a:pt x="1116" y="95"/>
                </a:cubicBezTo>
                <a:cubicBezTo>
                  <a:pt x="1051" y="63"/>
                  <a:pt x="984" y="32"/>
                  <a:pt x="912" y="16"/>
                </a:cubicBezTo>
                <a:cubicBezTo>
                  <a:pt x="868" y="19"/>
                  <a:pt x="824" y="24"/>
                  <a:pt x="780" y="24"/>
                </a:cubicBezTo>
                <a:cubicBezTo>
                  <a:pt x="723" y="24"/>
                  <a:pt x="702" y="0"/>
                  <a:pt x="726" y="24"/>
                </a:cubicBezTo>
                <a:close/>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8" name="Freeform 6"/>
          <p:cNvSpPr>
            <a:spLocks/>
          </p:cNvSpPr>
          <p:nvPr/>
        </p:nvSpPr>
        <p:spPr bwMode="auto">
          <a:xfrm>
            <a:off x="3225800" y="6027738"/>
            <a:ext cx="509588" cy="258762"/>
          </a:xfrm>
          <a:custGeom>
            <a:avLst/>
            <a:gdLst>
              <a:gd name="T0" fmla="*/ 2147483647 w 321"/>
              <a:gd name="T1" fmla="*/ 2147483647 h 163"/>
              <a:gd name="T2" fmla="*/ 2147483647 w 321"/>
              <a:gd name="T3" fmla="*/ 2147483647 h 163"/>
              <a:gd name="T4" fmla="*/ 2147483647 w 321"/>
              <a:gd name="T5" fmla="*/ 2147483647 h 163"/>
              <a:gd name="T6" fmla="*/ 2147483647 w 321"/>
              <a:gd name="T7" fmla="*/ 2147483647 h 163"/>
              <a:gd name="T8" fmla="*/ 0 w 321"/>
              <a:gd name="T9" fmla="*/ 2147483647 h 163"/>
              <a:gd name="T10" fmla="*/ 2147483647 w 321"/>
              <a:gd name="T11" fmla="*/ 2147483647 h 163"/>
              <a:gd name="T12" fmla="*/ 2147483647 w 321"/>
              <a:gd name="T13" fmla="*/ 2147483647 h 163"/>
              <a:gd name="T14" fmla="*/ 2147483647 w 321"/>
              <a:gd name="T15" fmla="*/ 2147483647 h 163"/>
              <a:gd name="T16" fmla="*/ 2147483647 w 321"/>
              <a:gd name="T17" fmla="*/ 2147483647 h 163"/>
              <a:gd name="T18" fmla="*/ 2147483647 w 321"/>
              <a:gd name="T19" fmla="*/ 2147483647 h 163"/>
              <a:gd name="T20" fmla="*/ 2147483647 w 321"/>
              <a:gd name="T21" fmla="*/ 2147483647 h 163"/>
              <a:gd name="T22" fmla="*/ 2147483647 w 321"/>
              <a:gd name="T23" fmla="*/ 2147483647 h 163"/>
              <a:gd name="T24" fmla="*/ 2147483647 w 321"/>
              <a:gd name="T25" fmla="*/ 2147483647 h 163"/>
              <a:gd name="T26" fmla="*/ 2147483647 w 321"/>
              <a:gd name="T27" fmla="*/ 2147483647 h 163"/>
              <a:gd name="T28" fmla="*/ 2147483647 w 321"/>
              <a:gd name="T29" fmla="*/ 2147483647 h 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1" h="163">
                <a:moveTo>
                  <a:pt x="208" y="15"/>
                </a:moveTo>
                <a:cubicBezTo>
                  <a:pt x="189" y="14"/>
                  <a:pt x="171" y="11"/>
                  <a:pt x="152" y="11"/>
                </a:cubicBezTo>
                <a:cubicBezTo>
                  <a:pt x="115" y="11"/>
                  <a:pt x="82" y="35"/>
                  <a:pt x="48" y="43"/>
                </a:cubicBezTo>
                <a:cubicBezTo>
                  <a:pt x="40" y="56"/>
                  <a:pt x="26" y="65"/>
                  <a:pt x="20" y="79"/>
                </a:cubicBezTo>
                <a:cubicBezTo>
                  <a:pt x="12" y="97"/>
                  <a:pt x="11" y="111"/>
                  <a:pt x="0" y="127"/>
                </a:cubicBezTo>
                <a:cubicBezTo>
                  <a:pt x="5" y="159"/>
                  <a:pt x="6" y="148"/>
                  <a:pt x="28" y="163"/>
                </a:cubicBezTo>
                <a:cubicBezTo>
                  <a:pt x="52" y="159"/>
                  <a:pt x="86" y="158"/>
                  <a:pt x="108" y="147"/>
                </a:cubicBezTo>
                <a:cubicBezTo>
                  <a:pt x="125" y="138"/>
                  <a:pt x="141" y="129"/>
                  <a:pt x="160" y="123"/>
                </a:cubicBezTo>
                <a:cubicBezTo>
                  <a:pt x="204" y="125"/>
                  <a:pt x="237" y="122"/>
                  <a:pt x="276" y="135"/>
                </a:cubicBezTo>
                <a:cubicBezTo>
                  <a:pt x="290" y="133"/>
                  <a:pt x="314" y="137"/>
                  <a:pt x="316" y="123"/>
                </a:cubicBezTo>
                <a:cubicBezTo>
                  <a:pt x="319" y="104"/>
                  <a:pt x="321" y="80"/>
                  <a:pt x="308" y="67"/>
                </a:cubicBezTo>
                <a:cubicBezTo>
                  <a:pt x="301" y="60"/>
                  <a:pt x="284" y="51"/>
                  <a:pt x="284" y="51"/>
                </a:cubicBezTo>
                <a:cubicBezTo>
                  <a:pt x="264" y="21"/>
                  <a:pt x="291" y="56"/>
                  <a:pt x="260" y="35"/>
                </a:cubicBezTo>
                <a:cubicBezTo>
                  <a:pt x="231" y="15"/>
                  <a:pt x="273" y="28"/>
                  <a:pt x="240" y="19"/>
                </a:cubicBezTo>
                <a:cubicBezTo>
                  <a:pt x="207" y="10"/>
                  <a:pt x="208" y="0"/>
                  <a:pt x="208" y="15"/>
                </a:cubicBezTo>
                <a:close/>
              </a:path>
            </a:pathLst>
          </a:cu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9" name="Freeform 7"/>
          <p:cNvSpPr>
            <a:spLocks/>
          </p:cNvSpPr>
          <p:nvPr/>
        </p:nvSpPr>
        <p:spPr bwMode="auto">
          <a:xfrm>
            <a:off x="3346450" y="5803900"/>
            <a:ext cx="260350" cy="215900"/>
          </a:xfrm>
          <a:custGeom>
            <a:avLst/>
            <a:gdLst>
              <a:gd name="T0" fmla="*/ 2147483647 w 164"/>
              <a:gd name="T1" fmla="*/ 2147483647 h 136"/>
              <a:gd name="T2" fmla="*/ 2147483647 w 164"/>
              <a:gd name="T3" fmla="*/ 0 h 136"/>
              <a:gd name="T4" fmla="*/ 2147483647 w 164"/>
              <a:gd name="T5" fmla="*/ 2147483647 h 136"/>
              <a:gd name="T6" fmla="*/ 0 w 164"/>
              <a:gd name="T7" fmla="*/ 2147483647 h 136"/>
              <a:gd name="T8" fmla="*/ 2147483647 w 164"/>
              <a:gd name="T9" fmla="*/ 2147483647 h 136"/>
              <a:gd name="T10" fmla="*/ 2147483647 w 164"/>
              <a:gd name="T11" fmla="*/ 2147483647 h 136"/>
              <a:gd name="T12" fmla="*/ 2147483647 w 164"/>
              <a:gd name="T13" fmla="*/ 2147483647 h 136"/>
              <a:gd name="T14" fmla="*/ 2147483647 w 164"/>
              <a:gd name="T15" fmla="*/ 2147483647 h 136"/>
              <a:gd name="T16" fmla="*/ 2147483647 w 164"/>
              <a:gd name="T17" fmla="*/ 2147483647 h 136"/>
              <a:gd name="T18" fmla="*/ 2147483647 w 164"/>
              <a:gd name="T19" fmla="*/ 2147483647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 h="136">
                <a:moveTo>
                  <a:pt x="148" y="12"/>
                </a:moveTo>
                <a:cubicBezTo>
                  <a:pt x="131" y="8"/>
                  <a:pt x="113" y="6"/>
                  <a:pt x="96" y="0"/>
                </a:cubicBezTo>
                <a:cubicBezTo>
                  <a:pt x="75" y="5"/>
                  <a:pt x="59" y="9"/>
                  <a:pt x="36" y="12"/>
                </a:cubicBezTo>
                <a:cubicBezTo>
                  <a:pt x="16" y="19"/>
                  <a:pt x="6" y="33"/>
                  <a:pt x="0" y="52"/>
                </a:cubicBezTo>
                <a:cubicBezTo>
                  <a:pt x="4" y="79"/>
                  <a:pt x="20" y="120"/>
                  <a:pt x="44" y="136"/>
                </a:cubicBezTo>
                <a:cubicBezTo>
                  <a:pt x="68" y="130"/>
                  <a:pt x="87" y="114"/>
                  <a:pt x="108" y="100"/>
                </a:cubicBezTo>
                <a:cubicBezTo>
                  <a:pt x="122" y="90"/>
                  <a:pt x="141" y="90"/>
                  <a:pt x="156" y="80"/>
                </a:cubicBezTo>
                <a:cubicBezTo>
                  <a:pt x="161" y="64"/>
                  <a:pt x="164" y="53"/>
                  <a:pt x="160" y="36"/>
                </a:cubicBezTo>
                <a:cubicBezTo>
                  <a:pt x="158" y="29"/>
                  <a:pt x="160" y="22"/>
                  <a:pt x="156" y="16"/>
                </a:cubicBezTo>
                <a:cubicBezTo>
                  <a:pt x="153" y="12"/>
                  <a:pt x="137" y="12"/>
                  <a:pt x="148" y="12"/>
                </a:cubicBezTo>
                <a:close/>
              </a:path>
            </a:pathLst>
          </a:cu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0" name="Line 8"/>
          <p:cNvSpPr>
            <a:spLocks noChangeShapeType="1"/>
          </p:cNvSpPr>
          <p:nvPr/>
        </p:nvSpPr>
        <p:spPr bwMode="auto">
          <a:xfrm flipH="1">
            <a:off x="4572000" y="3200400"/>
            <a:ext cx="1828800" cy="3810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6391" name="Line 9"/>
          <p:cNvSpPr>
            <a:spLocks noChangeShapeType="1"/>
          </p:cNvSpPr>
          <p:nvPr/>
        </p:nvSpPr>
        <p:spPr bwMode="auto">
          <a:xfrm flipH="1">
            <a:off x="3581400" y="3657600"/>
            <a:ext cx="2895600" cy="2133600"/>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6392" name="Line 10"/>
          <p:cNvSpPr>
            <a:spLocks noChangeShapeType="1"/>
          </p:cNvSpPr>
          <p:nvPr/>
        </p:nvSpPr>
        <p:spPr bwMode="auto">
          <a:xfrm flipH="1">
            <a:off x="3733800" y="3657600"/>
            <a:ext cx="2743200" cy="2438400"/>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6393" name="Text Box 12"/>
          <p:cNvSpPr txBox="1">
            <a:spLocks noChangeArrowheads="1"/>
          </p:cNvSpPr>
          <p:nvPr/>
        </p:nvSpPr>
        <p:spPr bwMode="auto">
          <a:xfrm>
            <a:off x="6477000" y="2466975"/>
            <a:ext cx="2438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2800" b="1" smtClean="0">
                <a:solidFill>
                  <a:srgbClr val="CC9900"/>
                </a:solidFill>
              </a:rPr>
              <a:t>whole cell</a:t>
            </a:r>
          </a:p>
          <a:p>
            <a:pPr eaLnBrk="1" hangingPunct="1">
              <a:defRPr/>
            </a:pPr>
            <a:r>
              <a:rPr lang="en-US" sz="2800" b="1" smtClean="0">
                <a:solidFill>
                  <a:srgbClr val="FF0000"/>
                </a:solidFill>
              </a:rPr>
              <a:t>nucleus</a:t>
            </a:r>
          </a:p>
          <a:p>
            <a:pPr eaLnBrk="1" hangingPunct="1">
              <a:defRPr/>
            </a:pPr>
            <a:r>
              <a:rPr lang="en-US" sz="2800" b="1" smtClean="0">
                <a:solidFill>
                  <a:srgbClr val="0000FF"/>
                </a:solidFill>
              </a:rPr>
              <a:t>mitochondria</a:t>
            </a:r>
          </a:p>
          <a:p>
            <a:pPr eaLnBrk="1" hangingPunct="1">
              <a:defRPr/>
            </a:pPr>
            <a:r>
              <a:rPr lang="en-US" sz="2800" b="1" smtClean="0">
                <a:solidFill>
                  <a:srgbClr val="008000"/>
                </a:solidFill>
              </a:rPr>
              <a:t>ribosomes</a:t>
            </a:r>
          </a:p>
        </p:txBody>
      </p:sp>
      <p:pic>
        <p:nvPicPr>
          <p:cNvPr id="16394" name="Picture 13"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10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Rectangle 14"/>
          <p:cNvSpPr>
            <a:spLocks noChangeArrowheads="1"/>
          </p:cNvSpPr>
          <p:nvPr/>
        </p:nvSpPr>
        <p:spPr bwMode="auto">
          <a:xfrm>
            <a:off x="6172200" y="609600"/>
            <a:ext cx="1295400" cy="16002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6396" name="Freeform 15"/>
          <p:cNvSpPr>
            <a:spLocks/>
          </p:cNvSpPr>
          <p:nvPr/>
        </p:nvSpPr>
        <p:spPr bwMode="auto">
          <a:xfrm>
            <a:off x="1752600" y="990600"/>
            <a:ext cx="4129088" cy="5583238"/>
          </a:xfrm>
          <a:custGeom>
            <a:avLst/>
            <a:gdLst>
              <a:gd name="T0" fmla="*/ 2147483647 w 2601"/>
              <a:gd name="T1" fmla="*/ 2147483647 h 3517"/>
              <a:gd name="T2" fmla="*/ 2147483647 w 2601"/>
              <a:gd name="T3" fmla="*/ 2147483647 h 3517"/>
              <a:gd name="T4" fmla="*/ 2147483647 w 2601"/>
              <a:gd name="T5" fmla="*/ 2147483647 h 3517"/>
              <a:gd name="T6" fmla="*/ 2147483647 w 2601"/>
              <a:gd name="T7" fmla="*/ 2147483647 h 3517"/>
              <a:gd name="T8" fmla="*/ 0 w 2601"/>
              <a:gd name="T9" fmla="*/ 2147483647 h 3517"/>
              <a:gd name="T10" fmla="*/ 2147483647 w 2601"/>
              <a:gd name="T11" fmla="*/ 2147483647 h 3517"/>
              <a:gd name="T12" fmla="*/ 2147483647 w 2601"/>
              <a:gd name="T13" fmla="*/ 2147483647 h 3517"/>
              <a:gd name="T14" fmla="*/ 2147483647 w 2601"/>
              <a:gd name="T15" fmla="*/ 2147483647 h 3517"/>
              <a:gd name="T16" fmla="*/ 2147483647 w 2601"/>
              <a:gd name="T17" fmla="*/ 2147483647 h 3517"/>
              <a:gd name="T18" fmla="*/ 2147483647 w 2601"/>
              <a:gd name="T19" fmla="*/ 2147483647 h 3517"/>
              <a:gd name="T20" fmla="*/ 2147483647 w 2601"/>
              <a:gd name="T21" fmla="*/ 2147483647 h 3517"/>
              <a:gd name="T22" fmla="*/ 2147483647 w 2601"/>
              <a:gd name="T23" fmla="*/ 2147483647 h 3517"/>
              <a:gd name="T24" fmla="*/ 2147483647 w 2601"/>
              <a:gd name="T25" fmla="*/ 2147483647 h 3517"/>
              <a:gd name="T26" fmla="*/ 2147483647 w 2601"/>
              <a:gd name="T27" fmla="*/ 2147483647 h 3517"/>
              <a:gd name="T28" fmla="*/ 2147483647 w 2601"/>
              <a:gd name="T29" fmla="*/ 2147483647 h 3517"/>
              <a:gd name="T30" fmla="*/ 2147483647 w 2601"/>
              <a:gd name="T31" fmla="*/ 2147483647 h 3517"/>
              <a:gd name="T32" fmla="*/ 2147483647 w 2601"/>
              <a:gd name="T33" fmla="*/ 2147483647 h 3517"/>
              <a:gd name="T34" fmla="*/ 2147483647 w 2601"/>
              <a:gd name="T35" fmla="*/ 2147483647 h 3517"/>
              <a:gd name="T36" fmla="*/ 2147483647 w 2601"/>
              <a:gd name="T37" fmla="*/ 2147483647 h 3517"/>
              <a:gd name="T38" fmla="*/ 2147483647 w 2601"/>
              <a:gd name="T39" fmla="*/ 2147483647 h 3517"/>
              <a:gd name="T40" fmla="*/ 2147483647 w 2601"/>
              <a:gd name="T41" fmla="*/ 2147483647 h 3517"/>
              <a:gd name="T42" fmla="*/ 2147483647 w 2601"/>
              <a:gd name="T43" fmla="*/ 2147483647 h 3517"/>
              <a:gd name="T44" fmla="*/ 2147483647 w 2601"/>
              <a:gd name="T45" fmla="*/ 2147483647 h 3517"/>
              <a:gd name="T46" fmla="*/ 2147483647 w 2601"/>
              <a:gd name="T47" fmla="*/ 2147483647 h 3517"/>
              <a:gd name="T48" fmla="*/ 2147483647 w 2601"/>
              <a:gd name="T49" fmla="*/ 2147483647 h 3517"/>
              <a:gd name="T50" fmla="*/ 2147483647 w 2601"/>
              <a:gd name="T51" fmla="*/ 2147483647 h 3517"/>
              <a:gd name="T52" fmla="*/ 2147483647 w 2601"/>
              <a:gd name="T53" fmla="*/ 2147483647 h 3517"/>
              <a:gd name="T54" fmla="*/ 2147483647 w 2601"/>
              <a:gd name="T55" fmla="*/ 2147483647 h 3517"/>
              <a:gd name="T56" fmla="*/ 2147483647 w 2601"/>
              <a:gd name="T57" fmla="*/ 2147483647 h 3517"/>
              <a:gd name="T58" fmla="*/ 2147483647 w 2601"/>
              <a:gd name="T59" fmla="*/ 2147483647 h 3517"/>
              <a:gd name="T60" fmla="*/ 2147483647 w 2601"/>
              <a:gd name="T61" fmla="*/ 2147483647 h 3517"/>
              <a:gd name="T62" fmla="*/ 2147483647 w 2601"/>
              <a:gd name="T63" fmla="*/ 2147483647 h 3517"/>
              <a:gd name="T64" fmla="*/ 2147483647 w 2601"/>
              <a:gd name="T65" fmla="*/ 2147483647 h 3517"/>
              <a:gd name="T66" fmla="*/ 2147483647 w 2601"/>
              <a:gd name="T67" fmla="*/ 2147483647 h 3517"/>
              <a:gd name="T68" fmla="*/ 2147483647 w 2601"/>
              <a:gd name="T69" fmla="*/ 2147483647 h 3517"/>
              <a:gd name="T70" fmla="*/ 2147483647 w 2601"/>
              <a:gd name="T71" fmla="*/ 2147483647 h 3517"/>
              <a:gd name="T72" fmla="*/ 2147483647 w 2601"/>
              <a:gd name="T73" fmla="*/ 2147483647 h 3517"/>
              <a:gd name="T74" fmla="*/ 2147483647 w 2601"/>
              <a:gd name="T75" fmla="*/ 2147483647 h 3517"/>
              <a:gd name="T76" fmla="*/ 2147483647 w 2601"/>
              <a:gd name="T77" fmla="*/ 2147483647 h 3517"/>
              <a:gd name="T78" fmla="*/ 2147483647 w 2601"/>
              <a:gd name="T79" fmla="*/ 2147483647 h 35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601" h="3517">
                <a:moveTo>
                  <a:pt x="437" y="1152"/>
                </a:moveTo>
                <a:cubicBezTo>
                  <a:pt x="400" y="1189"/>
                  <a:pt x="401" y="1230"/>
                  <a:pt x="367" y="1266"/>
                </a:cubicBezTo>
                <a:cubicBezTo>
                  <a:pt x="346" y="1326"/>
                  <a:pt x="362" y="1305"/>
                  <a:pt x="332" y="1336"/>
                </a:cubicBezTo>
                <a:cubicBezTo>
                  <a:pt x="319" y="1375"/>
                  <a:pt x="329" y="1383"/>
                  <a:pt x="288" y="1397"/>
                </a:cubicBezTo>
                <a:cubicBezTo>
                  <a:pt x="270" y="1455"/>
                  <a:pt x="227" y="1484"/>
                  <a:pt x="184" y="1528"/>
                </a:cubicBezTo>
                <a:cubicBezTo>
                  <a:pt x="166" y="1547"/>
                  <a:pt x="149" y="1571"/>
                  <a:pt x="131" y="1589"/>
                </a:cubicBezTo>
                <a:cubicBezTo>
                  <a:pt x="106" y="1613"/>
                  <a:pt x="77" y="1633"/>
                  <a:pt x="53" y="1659"/>
                </a:cubicBezTo>
                <a:cubicBezTo>
                  <a:pt x="50" y="1668"/>
                  <a:pt x="48" y="1677"/>
                  <a:pt x="44" y="1685"/>
                </a:cubicBezTo>
                <a:cubicBezTo>
                  <a:pt x="39" y="1694"/>
                  <a:pt x="31" y="1701"/>
                  <a:pt x="27" y="1711"/>
                </a:cubicBezTo>
                <a:cubicBezTo>
                  <a:pt x="15" y="1739"/>
                  <a:pt x="8" y="1777"/>
                  <a:pt x="0" y="1807"/>
                </a:cubicBezTo>
                <a:cubicBezTo>
                  <a:pt x="17" y="1955"/>
                  <a:pt x="52" y="2110"/>
                  <a:pt x="96" y="2252"/>
                </a:cubicBezTo>
                <a:cubicBezTo>
                  <a:pt x="114" y="2371"/>
                  <a:pt x="129" y="2491"/>
                  <a:pt x="149" y="2610"/>
                </a:cubicBezTo>
                <a:cubicBezTo>
                  <a:pt x="146" y="2816"/>
                  <a:pt x="140" y="3023"/>
                  <a:pt x="140" y="3229"/>
                </a:cubicBezTo>
                <a:cubicBezTo>
                  <a:pt x="140" y="3391"/>
                  <a:pt x="149" y="3451"/>
                  <a:pt x="306" y="3483"/>
                </a:cubicBezTo>
                <a:cubicBezTo>
                  <a:pt x="363" y="3511"/>
                  <a:pt x="382" y="3510"/>
                  <a:pt x="454" y="3517"/>
                </a:cubicBezTo>
                <a:cubicBezTo>
                  <a:pt x="537" y="3498"/>
                  <a:pt x="602" y="3482"/>
                  <a:pt x="690" y="3474"/>
                </a:cubicBezTo>
                <a:cubicBezTo>
                  <a:pt x="724" y="3462"/>
                  <a:pt x="760" y="3456"/>
                  <a:pt x="795" y="3448"/>
                </a:cubicBezTo>
                <a:cubicBezTo>
                  <a:pt x="833" y="3454"/>
                  <a:pt x="871" y="3472"/>
                  <a:pt x="908" y="3465"/>
                </a:cubicBezTo>
                <a:cubicBezTo>
                  <a:pt x="1004" y="3446"/>
                  <a:pt x="1100" y="3422"/>
                  <a:pt x="1196" y="3413"/>
                </a:cubicBezTo>
                <a:cubicBezTo>
                  <a:pt x="1258" y="3388"/>
                  <a:pt x="1322" y="3379"/>
                  <a:pt x="1388" y="3369"/>
                </a:cubicBezTo>
                <a:cubicBezTo>
                  <a:pt x="1420" y="3358"/>
                  <a:pt x="1442" y="3342"/>
                  <a:pt x="1475" y="3334"/>
                </a:cubicBezTo>
                <a:cubicBezTo>
                  <a:pt x="1508" y="3312"/>
                  <a:pt x="1544" y="3299"/>
                  <a:pt x="1580" y="3282"/>
                </a:cubicBezTo>
                <a:cubicBezTo>
                  <a:pt x="1623" y="3237"/>
                  <a:pt x="1567" y="3290"/>
                  <a:pt x="1624" y="3256"/>
                </a:cubicBezTo>
                <a:cubicBezTo>
                  <a:pt x="1692" y="3216"/>
                  <a:pt x="1584" y="3258"/>
                  <a:pt x="1667" y="3229"/>
                </a:cubicBezTo>
                <a:cubicBezTo>
                  <a:pt x="1680" y="3216"/>
                  <a:pt x="1699" y="3210"/>
                  <a:pt x="1711" y="3195"/>
                </a:cubicBezTo>
                <a:cubicBezTo>
                  <a:pt x="1717" y="3188"/>
                  <a:pt x="1714" y="3176"/>
                  <a:pt x="1720" y="3168"/>
                </a:cubicBezTo>
                <a:cubicBezTo>
                  <a:pt x="1742" y="3139"/>
                  <a:pt x="1793" y="3085"/>
                  <a:pt x="1824" y="3064"/>
                </a:cubicBezTo>
                <a:cubicBezTo>
                  <a:pt x="1844" y="3034"/>
                  <a:pt x="1863" y="3014"/>
                  <a:pt x="1894" y="2994"/>
                </a:cubicBezTo>
                <a:cubicBezTo>
                  <a:pt x="1909" y="2950"/>
                  <a:pt x="1934" y="2916"/>
                  <a:pt x="1973" y="2889"/>
                </a:cubicBezTo>
                <a:cubicBezTo>
                  <a:pt x="1985" y="2838"/>
                  <a:pt x="1991" y="2856"/>
                  <a:pt x="2016" y="2819"/>
                </a:cubicBezTo>
                <a:cubicBezTo>
                  <a:pt x="2049" y="2769"/>
                  <a:pt x="2063" y="2696"/>
                  <a:pt x="2112" y="2662"/>
                </a:cubicBezTo>
                <a:cubicBezTo>
                  <a:pt x="2122" y="2633"/>
                  <a:pt x="2135" y="2614"/>
                  <a:pt x="2156" y="2592"/>
                </a:cubicBezTo>
                <a:cubicBezTo>
                  <a:pt x="2162" y="2575"/>
                  <a:pt x="2164" y="2556"/>
                  <a:pt x="2173" y="2540"/>
                </a:cubicBezTo>
                <a:cubicBezTo>
                  <a:pt x="2183" y="2522"/>
                  <a:pt x="2208" y="2488"/>
                  <a:pt x="2208" y="2488"/>
                </a:cubicBezTo>
                <a:cubicBezTo>
                  <a:pt x="2215" y="2462"/>
                  <a:pt x="2232" y="2406"/>
                  <a:pt x="2243" y="2383"/>
                </a:cubicBezTo>
                <a:cubicBezTo>
                  <a:pt x="2252" y="2364"/>
                  <a:pt x="2271" y="2351"/>
                  <a:pt x="2278" y="2331"/>
                </a:cubicBezTo>
                <a:cubicBezTo>
                  <a:pt x="2293" y="2286"/>
                  <a:pt x="2304" y="2230"/>
                  <a:pt x="2331" y="2191"/>
                </a:cubicBezTo>
                <a:cubicBezTo>
                  <a:pt x="2353" y="2119"/>
                  <a:pt x="2322" y="2207"/>
                  <a:pt x="2357" y="2147"/>
                </a:cubicBezTo>
                <a:cubicBezTo>
                  <a:pt x="2366" y="2131"/>
                  <a:pt x="2368" y="2112"/>
                  <a:pt x="2374" y="2095"/>
                </a:cubicBezTo>
                <a:cubicBezTo>
                  <a:pt x="2381" y="2047"/>
                  <a:pt x="2383" y="2013"/>
                  <a:pt x="2409" y="1973"/>
                </a:cubicBezTo>
                <a:cubicBezTo>
                  <a:pt x="2417" y="1940"/>
                  <a:pt x="2421" y="1919"/>
                  <a:pt x="2444" y="1894"/>
                </a:cubicBezTo>
                <a:cubicBezTo>
                  <a:pt x="2459" y="1850"/>
                  <a:pt x="2461" y="1811"/>
                  <a:pt x="2488" y="1772"/>
                </a:cubicBezTo>
                <a:cubicBezTo>
                  <a:pt x="2506" y="1714"/>
                  <a:pt x="2521" y="1643"/>
                  <a:pt x="2549" y="1589"/>
                </a:cubicBezTo>
                <a:cubicBezTo>
                  <a:pt x="2570" y="1499"/>
                  <a:pt x="2580" y="1409"/>
                  <a:pt x="2592" y="1318"/>
                </a:cubicBezTo>
                <a:cubicBezTo>
                  <a:pt x="2595" y="1295"/>
                  <a:pt x="2601" y="1248"/>
                  <a:pt x="2601" y="1248"/>
                </a:cubicBezTo>
                <a:cubicBezTo>
                  <a:pt x="2593" y="1169"/>
                  <a:pt x="2589" y="1096"/>
                  <a:pt x="2566" y="1021"/>
                </a:cubicBezTo>
                <a:cubicBezTo>
                  <a:pt x="2553" y="979"/>
                  <a:pt x="2556" y="945"/>
                  <a:pt x="2531" y="908"/>
                </a:cubicBezTo>
                <a:cubicBezTo>
                  <a:pt x="2513" y="850"/>
                  <a:pt x="2495" y="778"/>
                  <a:pt x="2453" y="733"/>
                </a:cubicBezTo>
                <a:cubicBezTo>
                  <a:pt x="2435" y="681"/>
                  <a:pt x="2395" y="594"/>
                  <a:pt x="2365" y="550"/>
                </a:cubicBezTo>
                <a:cubicBezTo>
                  <a:pt x="2356" y="513"/>
                  <a:pt x="2343" y="486"/>
                  <a:pt x="2322" y="454"/>
                </a:cubicBezTo>
                <a:cubicBezTo>
                  <a:pt x="2299" y="364"/>
                  <a:pt x="2330" y="468"/>
                  <a:pt x="2296" y="393"/>
                </a:cubicBezTo>
                <a:cubicBezTo>
                  <a:pt x="2276" y="347"/>
                  <a:pt x="2278" y="318"/>
                  <a:pt x="2235" y="288"/>
                </a:cubicBezTo>
                <a:cubicBezTo>
                  <a:pt x="2223" y="254"/>
                  <a:pt x="2202" y="242"/>
                  <a:pt x="2182" y="210"/>
                </a:cubicBezTo>
                <a:cubicBezTo>
                  <a:pt x="2154" y="165"/>
                  <a:pt x="2122" y="123"/>
                  <a:pt x="2069" y="105"/>
                </a:cubicBezTo>
                <a:cubicBezTo>
                  <a:pt x="2063" y="99"/>
                  <a:pt x="2058" y="92"/>
                  <a:pt x="2051" y="88"/>
                </a:cubicBezTo>
                <a:cubicBezTo>
                  <a:pt x="2035" y="80"/>
                  <a:pt x="1999" y="70"/>
                  <a:pt x="1999" y="70"/>
                </a:cubicBezTo>
                <a:cubicBezTo>
                  <a:pt x="1940" y="14"/>
                  <a:pt x="1754" y="5"/>
                  <a:pt x="1685" y="0"/>
                </a:cubicBezTo>
                <a:cubicBezTo>
                  <a:pt x="1578" y="5"/>
                  <a:pt x="1474" y="3"/>
                  <a:pt x="1371" y="35"/>
                </a:cubicBezTo>
                <a:cubicBezTo>
                  <a:pt x="1349" y="57"/>
                  <a:pt x="1330" y="60"/>
                  <a:pt x="1301" y="70"/>
                </a:cubicBezTo>
                <a:cubicBezTo>
                  <a:pt x="1286" y="85"/>
                  <a:pt x="1268" y="97"/>
                  <a:pt x="1257" y="114"/>
                </a:cubicBezTo>
                <a:cubicBezTo>
                  <a:pt x="1251" y="123"/>
                  <a:pt x="1249" y="134"/>
                  <a:pt x="1240" y="140"/>
                </a:cubicBezTo>
                <a:cubicBezTo>
                  <a:pt x="1230" y="147"/>
                  <a:pt x="1217" y="146"/>
                  <a:pt x="1205" y="149"/>
                </a:cubicBezTo>
                <a:cubicBezTo>
                  <a:pt x="1191" y="162"/>
                  <a:pt x="1174" y="171"/>
                  <a:pt x="1161" y="184"/>
                </a:cubicBezTo>
                <a:cubicBezTo>
                  <a:pt x="1120" y="226"/>
                  <a:pt x="1088" y="286"/>
                  <a:pt x="1030" y="306"/>
                </a:cubicBezTo>
                <a:cubicBezTo>
                  <a:pt x="1006" y="376"/>
                  <a:pt x="1042" y="288"/>
                  <a:pt x="995" y="349"/>
                </a:cubicBezTo>
                <a:cubicBezTo>
                  <a:pt x="989" y="356"/>
                  <a:pt x="991" y="368"/>
                  <a:pt x="987" y="376"/>
                </a:cubicBezTo>
                <a:cubicBezTo>
                  <a:pt x="982" y="385"/>
                  <a:pt x="976" y="394"/>
                  <a:pt x="969" y="402"/>
                </a:cubicBezTo>
                <a:cubicBezTo>
                  <a:pt x="955" y="417"/>
                  <a:pt x="936" y="428"/>
                  <a:pt x="925" y="445"/>
                </a:cubicBezTo>
                <a:cubicBezTo>
                  <a:pt x="914" y="463"/>
                  <a:pt x="902" y="480"/>
                  <a:pt x="891" y="498"/>
                </a:cubicBezTo>
                <a:cubicBezTo>
                  <a:pt x="880" y="515"/>
                  <a:pt x="847" y="541"/>
                  <a:pt x="847" y="541"/>
                </a:cubicBezTo>
                <a:cubicBezTo>
                  <a:pt x="823" y="614"/>
                  <a:pt x="752" y="657"/>
                  <a:pt x="707" y="716"/>
                </a:cubicBezTo>
                <a:cubicBezTo>
                  <a:pt x="654" y="785"/>
                  <a:pt x="695" y="752"/>
                  <a:pt x="646" y="786"/>
                </a:cubicBezTo>
                <a:cubicBezTo>
                  <a:pt x="636" y="801"/>
                  <a:pt x="620" y="813"/>
                  <a:pt x="611" y="829"/>
                </a:cubicBezTo>
                <a:cubicBezTo>
                  <a:pt x="606" y="837"/>
                  <a:pt x="608" y="848"/>
                  <a:pt x="603" y="856"/>
                </a:cubicBezTo>
                <a:cubicBezTo>
                  <a:pt x="595" y="870"/>
                  <a:pt x="579" y="879"/>
                  <a:pt x="568" y="891"/>
                </a:cubicBezTo>
                <a:cubicBezTo>
                  <a:pt x="541" y="970"/>
                  <a:pt x="580" y="870"/>
                  <a:pt x="541" y="934"/>
                </a:cubicBezTo>
                <a:cubicBezTo>
                  <a:pt x="536" y="942"/>
                  <a:pt x="537" y="952"/>
                  <a:pt x="533" y="960"/>
                </a:cubicBezTo>
                <a:cubicBezTo>
                  <a:pt x="528" y="970"/>
                  <a:pt x="521" y="978"/>
                  <a:pt x="515" y="987"/>
                </a:cubicBezTo>
                <a:cubicBezTo>
                  <a:pt x="504" y="1023"/>
                  <a:pt x="498" y="1055"/>
                  <a:pt x="472" y="1083"/>
                </a:cubicBezTo>
                <a:cubicBezTo>
                  <a:pt x="463" y="1109"/>
                  <a:pt x="448" y="1128"/>
                  <a:pt x="437" y="1152"/>
                </a:cubicBezTo>
                <a:close/>
              </a:path>
            </a:pathLst>
          </a:custGeom>
          <a:noFill/>
          <a:ln w="50800">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7" name="Line 16"/>
          <p:cNvSpPr>
            <a:spLocks noChangeShapeType="1"/>
          </p:cNvSpPr>
          <p:nvPr/>
        </p:nvSpPr>
        <p:spPr bwMode="auto">
          <a:xfrm flipH="1">
            <a:off x="5943600" y="2743200"/>
            <a:ext cx="609600" cy="76200"/>
          </a:xfrm>
          <a:prstGeom prst="line">
            <a:avLst/>
          </a:prstGeom>
          <a:noFill/>
          <a:ln w="50800">
            <a:solidFill>
              <a:srgbClr val="CC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6398" name="Freeform 19"/>
          <p:cNvSpPr>
            <a:spLocks/>
          </p:cNvSpPr>
          <p:nvPr/>
        </p:nvSpPr>
        <p:spPr bwMode="auto">
          <a:xfrm>
            <a:off x="4624388" y="3795713"/>
            <a:ext cx="531812" cy="985837"/>
          </a:xfrm>
          <a:custGeom>
            <a:avLst/>
            <a:gdLst>
              <a:gd name="T0" fmla="*/ 2147483647 w 335"/>
              <a:gd name="T1" fmla="*/ 2147483647 h 621"/>
              <a:gd name="T2" fmla="*/ 2147483647 w 335"/>
              <a:gd name="T3" fmla="*/ 2147483647 h 621"/>
              <a:gd name="T4" fmla="*/ 2147483647 w 335"/>
              <a:gd name="T5" fmla="*/ 2147483647 h 621"/>
              <a:gd name="T6" fmla="*/ 2147483647 w 335"/>
              <a:gd name="T7" fmla="*/ 2147483647 h 621"/>
              <a:gd name="T8" fmla="*/ 2147483647 w 335"/>
              <a:gd name="T9" fmla="*/ 2147483647 h 621"/>
              <a:gd name="T10" fmla="*/ 2147483647 w 335"/>
              <a:gd name="T11" fmla="*/ 2147483647 h 621"/>
              <a:gd name="T12" fmla="*/ 2147483647 w 335"/>
              <a:gd name="T13" fmla="*/ 2147483647 h 621"/>
              <a:gd name="T14" fmla="*/ 0 w 335"/>
              <a:gd name="T15" fmla="*/ 2147483647 h 621"/>
              <a:gd name="T16" fmla="*/ 2147483647 w 335"/>
              <a:gd name="T17" fmla="*/ 2147483647 h 621"/>
              <a:gd name="T18" fmla="*/ 2147483647 w 335"/>
              <a:gd name="T19" fmla="*/ 2147483647 h 621"/>
              <a:gd name="T20" fmla="*/ 2147483647 w 335"/>
              <a:gd name="T21" fmla="*/ 2147483647 h 621"/>
              <a:gd name="T22" fmla="*/ 2147483647 w 335"/>
              <a:gd name="T23" fmla="*/ 2147483647 h 621"/>
              <a:gd name="T24" fmla="*/ 2147483647 w 335"/>
              <a:gd name="T25" fmla="*/ 2147483647 h 621"/>
              <a:gd name="T26" fmla="*/ 2147483647 w 335"/>
              <a:gd name="T27" fmla="*/ 2147483647 h 621"/>
              <a:gd name="T28" fmla="*/ 2147483647 w 335"/>
              <a:gd name="T29" fmla="*/ 2147483647 h 621"/>
              <a:gd name="T30" fmla="*/ 2147483647 w 335"/>
              <a:gd name="T31" fmla="*/ 2147483647 h 621"/>
              <a:gd name="T32" fmla="*/ 2147483647 w 335"/>
              <a:gd name="T33" fmla="*/ 2147483647 h 621"/>
              <a:gd name="T34" fmla="*/ 2147483647 w 335"/>
              <a:gd name="T35" fmla="*/ 2147483647 h 621"/>
              <a:gd name="T36" fmla="*/ 2147483647 w 335"/>
              <a:gd name="T37" fmla="*/ 2147483647 h 621"/>
              <a:gd name="T38" fmla="*/ 2147483647 w 335"/>
              <a:gd name="T39" fmla="*/ 2147483647 h 621"/>
              <a:gd name="T40" fmla="*/ 2147483647 w 335"/>
              <a:gd name="T41" fmla="*/ 2147483647 h 621"/>
              <a:gd name="T42" fmla="*/ 2147483647 w 335"/>
              <a:gd name="T43" fmla="*/ 2147483647 h 621"/>
              <a:gd name="T44" fmla="*/ 2147483647 w 335"/>
              <a:gd name="T45" fmla="*/ 2147483647 h 621"/>
              <a:gd name="T46" fmla="*/ 2147483647 w 335"/>
              <a:gd name="T47" fmla="*/ 0 h 621"/>
              <a:gd name="T48" fmla="*/ 2147483647 w 335"/>
              <a:gd name="T49" fmla="*/ 2147483647 h 621"/>
              <a:gd name="T50" fmla="*/ 2147483647 w 335"/>
              <a:gd name="T51" fmla="*/ 2147483647 h 621"/>
              <a:gd name="T52" fmla="*/ 2147483647 w 335"/>
              <a:gd name="T53" fmla="*/ 2147483647 h 621"/>
              <a:gd name="T54" fmla="*/ 2147483647 w 335"/>
              <a:gd name="T55" fmla="*/ 2147483647 h 6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5" h="621">
                <a:moveTo>
                  <a:pt x="90" y="120"/>
                </a:moveTo>
                <a:cubicBezTo>
                  <a:pt x="83" y="141"/>
                  <a:pt x="73" y="158"/>
                  <a:pt x="69" y="180"/>
                </a:cubicBezTo>
                <a:cubicBezTo>
                  <a:pt x="71" y="219"/>
                  <a:pt x="71" y="247"/>
                  <a:pt x="78" y="282"/>
                </a:cubicBezTo>
                <a:cubicBezTo>
                  <a:pt x="77" y="310"/>
                  <a:pt x="80" y="349"/>
                  <a:pt x="63" y="375"/>
                </a:cubicBezTo>
                <a:cubicBezTo>
                  <a:pt x="61" y="387"/>
                  <a:pt x="57" y="397"/>
                  <a:pt x="51" y="408"/>
                </a:cubicBezTo>
                <a:cubicBezTo>
                  <a:pt x="47" y="414"/>
                  <a:pt x="39" y="426"/>
                  <a:pt x="39" y="426"/>
                </a:cubicBezTo>
                <a:cubicBezTo>
                  <a:pt x="33" y="449"/>
                  <a:pt x="19" y="470"/>
                  <a:pt x="12" y="492"/>
                </a:cubicBezTo>
                <a:cubicBezTo>
                  <a:pt x="9" y="515"/>
                  <a:pt x="3" y="535"/>
                  <a:pt x="0" y="558"/>
                </a:cubicBezTo>
                <a:cubicBezTo>
                  <a:pt x="4" y="582"/>
                  <a:pt x="6" y="607"/>
                  <a:pt x="27" y="621"/>
                </a:cubicBezTo>
                <a:cubicBezTo>
                  <a:pt x="42" y="620"/>
                  <a:pt x="57" y="620"/>
                  <a:pt x="72" y="618"/>
                </a:cubicBezTo>
                <a:cubicBezTo>
                  <a:pt x="98" y="614"/>
                  <a:pt x="145" y="573"/>
                  <a:pt x="168" y="558"/>
                </a:cubicBezTo>
                <a:cubicBezTo>
                  <a:pt x="173" y="542"/>
                  <a:pt x="179" y="546"/>
                  <a:pt x="186" y="525"/>
                </a:cubicBezTo>
                <a:cubicBezTo>
                  <a:pt x="188" y="519"/>
                  <a:pt x="192" y="507"/>
                  <a:pt x="192" y="507"/>
                </a:cubicBezTo>
                <a:cubicBezTo>
                  <a:pt x="199" y="461"/>
                  <a:pt x="225" y="417"/>
                  <a:pt x="243" y="375"/>
                </a:cubicBezTo>
                <a:cubicBezTo>
                  <a:pt x="251" y="357"/>
                  <a:pt x="256" y="341"/>
                  <a:pt x="261" y="321"/>
                </a:cubicBezTo>
                <a:cubicBezTo>
                  <a:pt x="263" y="315"/>
                  <a:pt x="267" y="303"/>
                  <a:pt x="267" y="303"/>
                </a:cubicBezTo>
                <a:cubicBezTo>
                  <a:pt x="268" y="283"/>
                  <a:pt x="266" y="263"/>
                  <a:pt x="270" y="243"/>
                </a:cubicBezTo>
                <a:cubicBezTo>
                  <a:pt x="271" y="236"/>
                  <a:pt x="278" y="231"/>
                  <a:pt x="282" y="225"/>
                </a:cubicBezTo>
                <a:cubicBezTo>
                  <a:pt x="299" y="200"/>
                  <a:pt x="302" y="140"/>
                  <a:pt x="327" y="123"/>
                </a:cubicBezTo>
                <a:cubicBezTo>
                  <a:pt x="334" y="103"/>
                  <a:pt x="335" y="109"/>
                  <a:pt x="330" y="90"/>
                </a:cubicBezTo>
                <a:cubicBezTo>
                  <a:pt x="328" y="84"/>
                  <a:pt x="324" y="72"/>
                  <a:pt x="324" y="72"/>
                </a:cubicBezTo>
                <a:cubicBezTo>
                  <a:pt x="325" y="57"/>
                  <a:pt x="334" y="38"/>
                  <a:pt x="324" y="27"/>
                </a:cubicBezTo>
                <a:cubicBezTo>
                  <a:pt x="312" y="13"/>
                  <a:pt x="298" y="13"/>
                  <a:pt x="282" y="9"/>
                </a:cubicBezTo>
                <a:cubicBezTo>
                  <a:pt x="273" y="7"/>
                  <a:pt x="255" y="0"/>
                  <a:pt x="255" y="0"/>
                </a:cubicBezTo>
                <a:cubicBezTo>
                  <a:pt x="214" y="7"/>
                  <a:pt x="207" y="18"/>
                  <a:pt x="171" y="36"/>
                </a:cubicBezTo>
                <a:cubicBezTo>
                  <a:pt x="151" y="46"/>
                  <a:pt x="137" y="74"/>
                  <a:pt x="117" y="87"/>
                </a:cubicBezTo>
                <a:cubicBezTo>
                  <a:pt x="108" y="101"/>
                  <a:pt x="105" y="112"/>
                  <a:pt x="90" y="117"/>
                </a:cubicBezTo>
                <a:cubicBezTo>
                  <a:pt x="82" y="128"/>
                  <a:pt x="81" y="129"/>
                  <a:pt x="90" y="120"/>
                </a:cubicBezTo>
                <a:close/>
              </a:path>
            </a:pathLst>
          </a:cu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9" name="Line 20"/>
          <p:cNvSpPr>
            <a:spLocks noChangeShapeType="1"/>
          </p:cNvSpPr>
          <p:nvPr/>
        </p:nvSpPr>
        <p:spPr bwMode="auto">
          <a:xfrm flipH="1">
            <a:off x="5181600" y="3652838"/>
            <a:ext cx="1257300" cy="309562"/>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srcRect/>
          <a:stretch>
            <a:fillRect/>
          </a:stretch>
        </p:blipFill>
        <p:spPr bwMode="auto">
          <a:xfrm>
            <a:off x="381000" y="1066800"/>
            <a:ext cx="5943600"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411" name="Freeform 5"/>
          <p:cNvSpPr>
            <a:spLocks/>
          </p:cNvSpPr>
          <p:nvPr/>
        </p:nvSpPr>
        <p:spPr bwMode="auto">
          <a:xfrm>
            <a:off x="252413" y="3905250"/>
            <a:ext cx="3348037" cy="2222500"/>
          </a:xfrm>
          <a:custGeom>
            <a:avLst/>
            <a:gdLst>
              <a:gd name="T0" fmla="*/ 2147483647 w 1916"/>
              <a:gd name="T1" fmla="*/ 2147483647 h 1224"/>
              <a:gd name="T2" fmla="*/ 2147483647 w 1916"/>
              <a:gd name="T3" fmla="*/ 2147483647 h 1224"/>
              <a:gd name="T4" fmla="*/ 2147483647 w 1916"/>
              <a:gd name="T5" fmla="*/ 2147483647 h 1224"/>
              <a:gd name="T6" fmla="*/ 2147483647 w 1916"/>
              <a:gd name="T7" fmla="*/ 2147483647 h 1224"/>
              <a:gd name="T8" fmla="*/ 2147483647 w 1916"/>
              <a:gd name="T9" fmla="*/ 2147483647 h 1224"/>
              <a:gd name="T10" fmla="*/ 2147483647 w 1916"/>
              <a:gd name="T11" fmla="*/ 2147483647 h 1224"/>
              <a:gd name="T12" fmla="*/ 2147483647 w 1916"/>
              <a:gd name="T13" fmla="*/ 2147483647 h 1224"/>
              <a:gd name="T14" fmla="*/ 2147483647 w 1916"/>
              <a:gd name="T15" fmla="*/ 2147483647 h 1224"/>
              <a:gd name="T16" fmla="*/ 2147483647 w 1916"/>
              <a:gd name="T17" fmla="*/ 2147483647 h 1224"/>
              <a:gd name="T18" fmla="*/ 2147483647 w 1916"/>
              <a:gd name="T19" fmla="*/ 2147483647 h 1224"/>
              <a:gd name="T20" fmla="*/ 2147483647 w 1916"/>
              <a:gd name="T21" fmla="*/ 2147483647 h 1224"/>
              <a:gd name="T22" fmla="*/ 2147483647 w 1916"/>
              <a:gd name="T23" fmla="*/ 2147483647 h 1224"/>
              <a:gd name="T24" fmla="*/ 2147483647 w 1916"/>
              <a:gd name="T25" fmla="*/ 2147483647 h 1224"/>
              <a:gd name="T26" fmla="*/ 2147483647 w 1916"/>
              <a:gd name="T27" fmla="*/ 2147483647 h 1224"/>
              <a:gd name="T28" fmla="*/ 2147483647 w 1916"/>
              <a:gd name="T29" fmla="*/ 2147483647 h 1224"/>
              <a:gd name="T30" fmla="*/ 2147483647 w 1916"/>
              <a:gd name="T31" fmla="*/ 2147483647 h 1224"/>
              <a:gd name="T32" fmla="*/ 2147483647 w 1916"/>
              <a:gd name="T33" fmla="*/ 2147483647 h 1224"/>
              <a:gd name="T34" fmla="*/ 2147483647 w 1916"/>
              <a:gd name="T35" fmla="*/ 2147483647 h 1224"/>
              <a:gd name="T36" fmla="*/ 2147483647 w 1916"/>
              <a:gd name="T37" fmla="*/ 2147483647 h 1224"/>
              <a:gd name="T38" fmla="*/ 2147483647 w 1916"/>
              <a:gd name="T39" fmla="*/ 2147483647 h 1224"/>
              <a:gd name="T40" fmla="*/ 2147483647 w 1916"/>
              <a:gd name="T41" fmla="*/ 2147483647 h 1224"/>
              <a:gd name="T42" fmla="*/ 2147483647 w 1916"/>
              <a:gd name="T43" fmla="*/ 2147483647 h 1224"/>
              <a:gd name="T44" fmla="*/ 2147483647 w 1916"/>
              <a:gd name="T45" fmla="*/ 2147483647 h 1224"/>
              <a:gd name="T46" fmla="*/ 2147483647 w 1916"/>
              <a:gd name="T47" fmla="*/ 2147483647 h 1224"/>
              <a:gd name="T48" fmla="*/ 2147483647 w 1916"/>
              <a:gd name="T49" fmla="*/ 2147483647 h 1224"/>
              <a:gd name="T50" fmla="*/ 2147483647 w 1916"/>
              <a:gd name="T51" fmla="*/ 2147483647 h 1224"/>
              <a:gd name="T52" fmla="*/ 2147483647 w 1916"/>
              <a:gd name="T53" fmla="*/ 2147483647 h 1224"/>
              <a:gd name="T54" fmla="*/ 2147483647 w 1916"/>
              <a:gd name="T55" fmla="*/ 2147483647 h 1224"/>
              <a:gd name="T56" fmla="*/ 2147483647 w 1916"/>
              <a:gd name="T57" fmla="*/ 2147483647 h 1224"/>
              <a:gd name="T58" fmla="*/ 2147483647 w 1916"/>
              <a:gd name="T59" fmla="*/ 2147483647 h 1224"/>
              <a:gd name="T60" fmla="*/ 2147483647 w 1916"/>
              <a:gd name="T61" fmla="*/ 2147483647 h 1224"/>
              <a:gd name="T62" fmla="*/ 2147483647 w 1916"/>
              <a:gd name="T63" fmla="*/ 2147483647 h 1224"/>
              <a:gd name="T64" fmla="*/ 2147483647 w 1916"/>
              <a:gd name="T65" fmla="*/ 2147483647 h 1224"/>
              <a:gd name="T66" fmla="*/ 2147483647 w 1916"/>
              <a:gd name="T67" fmla="*/ 2147483647 h 1224"/>
              <a:gd name="T68" fmla="*/ 2147483647 w 1916"/>
              <a:gd name="T69" fmla="*/ 2147483647 h 1224"/>
              <a:gd name="T70" fmla="*/ 2147483647 w 1916"/>
              <a:gd name="T71" fmla="*/ 2147483647 h 1224"/>
              <a:gd name="T72" fmla="*/ 2147483647 w 1916"/>
              <a:gd name="T73" fmla="*/ 2147483647 h 1224"/>
              <a:gd name="T74" fmla="*/ 2147483647 w 1916"/>
              <a:gd name="T75" fmla="*/ 2147483647 h 1224"/>
              <a:gd name="T76" fmla="*/ 2147483647 w 1916"/>
              <a:gd name="T77" fmla="*/ 2147483647 h 1224"/>
              <a:gd name="T78" fmla="*/ 2147483647 w 1916"/>
              <a:gd name="T79" fmla="*/ 2147483647 h 1224"/>
              <a:gd name="T80" fmla="*/ 2147483647 w 1916"/>
              <a:gd name="T81" fmla="*/ 2147483647 h 1224"/>
              <a:gd name="T82" fmla="*/ 2147483647 w 1916"/>
              <a:gd name="T83" fmla="*/ 2147483647 h 1224"/>
              <a:gd name="T84" fmla="*/ 2147483647 w 1916"/>
              <a:gd name="T85" fmla="*/ 2147483647 h 1224"/>
              <a:gd name="T86" fmla="*/ 2147483647 w 1916"/>
              <a:gd name="T87" fmla="*/ 0 h 1224"/>
              <a:gd name="T88" fmla="*/ 2147483647 w 1916"/>
              <a:gd name="T89" fmla="*/ 2147483647 h 1224"/>
              <a:gd name="T90" fmla="*/ 2147483647 w 1916"/>
              <a:gd name="T91" fmla="*/ 2147483647 h 1224"/>
              <a:gd name="T92" fmla="*/ 2147483647 w 1916"/>
              <a:gd name="T93" fmla="*/ 2147483647 h 1224"/>
              <a:gd name="T94" fmla="*/ 2147483647 w 1916"/>
              <a:gd name="T95" fmla="*/ 2147483647 h 1224"/>
              <a:gd name="T96" fmla="*/ 2147483647 w 1916"/>
              <a:gd name="T97" fmla="*/ 2147483647 h 12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16" h="1224">
                <a:moveTo>
                  <a:pt x="772" y="24"/>
                </a:moveTo>
                <a:cubicBezTo>
                  <a:pt x="738" y="58"/>
                  <a:pt x="699" y="79"/>
                  <a:pt x="652" y="88"/>
                </a:cubicBezTo>
                <a:cubicBezTo>
                  <a:pt x="628" y="106"/>
                  <a:pt x="600" y="124"/>
                  <a:pt x="572" y="136"/>
                </a:cubicBezTo>
                <a:cubicBezTo>
                  <a:pt x="536" y="151"/>
                  <a:pt x="547" y="136"/>
                  <a:pt x="516" y="152"/>
                </a:cubicBezTo>
                <a:cubicBezTo>
                  <a:pt x="453" y="183"/>
                  <a:pt x="384" y="215"/>
                  <a:pt x="316" y="232"/>
                </a:cubicBezTo>
                <a:cubicBezTo>
                  <a:pt x="275" y="259"/>
                  <a:pt x="223" y="265"/>
                  <a:pt x="188" y="296"/>
                </a:cubicBezTo>
                <a:cubicBezTo>
                  <a:pt x="120" y="356"/>
                  <a:pt x="57" y="449"/>
                  <a:pt x="28" y="536"/>
                </a:cubicBezTo>
                <a:cubicBezTo>
                  <a:pt x="31" y="589"/>
                  <a:pt x="32" y="643"/>
                  <a:pt x="36" y="696"/>
                </a:cubicBezTo>
                <a:cubicBezTo>
                  <a:pt x="41" y="761"/>
                  <a:pt x="73" y="831"/>
                  <a:pt x="84" y="896"/>
                </a:cubicBezTo>
                <a:cubicBezTo>
                  <a:pt x="66" y="987"/>
                  <a:pt x="0" y="1183"/>
                  <a:pt x="100" y="1216"/>
                </a:cubicBezTo>
                <a:cubicBezTo>
                  <a:pt x="106" y="1215"/>
                  <a:pt x="153" y="1207"/>
                  <a:pt x="164" y="1200"/>
                </a:cubicBezTo>
                <a:cubicBezTo>
                  <a:pt x="224" y="1160"/>
                  <a:pt x="155" y="1187"/>
                  <a:pt x="212" y="1168"/>
                </a:cubicBezTo>
                <a:cubicBezTo>
                  <a:pt x="236" y="1133"/>
                  <a:pt x="259" y="1110"/>
                  <a:pt x="300" y="1096"/>
                </a:cubicBezTo>
                <a:cubicBezTo>
                  <a:pt x="337" y="1041"/>
                  <a:pt x="428" y="1024"/>
                  <a:pt x="460" y="960"/>
                </a:cubicBezTo>
                <a:cubicBezTo>
                  <a:pt x="478" y="924"/>
                  <a:pt x="498" y="891"/>
                  <a:pt x="516" y="856"/>
                </a:cubicBezTo>
                <a:cubicBezTo>
                  <a:pt x="531" y="827"/>
                  <a:pt x="523" y="793"/>
                  <a:pt x="548" y="768"/>
                </a:cubicBezTo>
                <a:cubicBezTo>
                  <a:pt x="570" y="746"/>
                  <a:pt x="602" y="735"/>
                  <a:pt x="628" y="720"/>
                </a:cubicBezTo>
                <a:cubicBezTo>
                  <a:pt x="676" y="694"/>
                  <a:pt x="681" y="685"/>
                  <a:pt x="732" y="672"/>
                </a:cubicBezTo>
                <a:cubicBezTo>
                  <a:pt x="775" y="675"/>
                  <a:pt x="817" y="676"/>
                  <a:pt x="860" y="680"/>
                </a:cubicBezTo>
                <a:cubicBezTo>
                  <a:pt x="917" y="686"/>
                  <a:pt x="961" y="719"/>
                  <a:pt x="1012" y="736"/>
                </a:cubicBezTo>
                <a:cubicBezTo>
                  <a:pt x="1017" y="744"/>
                  <a:pt x="1019" y="756"/>
                  <a:pt x="1028" y="760"/>
                </a:cubicBezTo>
                <a:cubicBezTo>
                  <a:pt x="1048" y="770"/>
                  <a:pt x="1092" y="776"/>
                  <a:pt x="1092" y="776"/>
                </a:cubicBezTo>
                <a:cubicBezTo>
                  <a:pt x="1128" y="800"/>
                  <a:pt x="1178" y="818"/>
                  <a:pt x="1220" y="832"/>
                </a:cubicBezTo>
                <a:cubicBezTo>
                  <a:pt x="1237" y="884"/>
                  <a:pt x="1213" y="833"/>
                  <a:pt x="1252" y="864"/>
                </a:cubicBezTo>
                <a:cubicBezTo>
                  <a:pt x="1304" y="905"/>
                  <a:pt x="1232" y="876"/>
                  <a:pt x="1292" y="896"/>
                </a:cubicBezTo>
                <a:cubicBezTo>
                  <a:pt x="1320" y="938"/>
                  <a:pt x="1292" y="907"/>
                  <a:pt x="1340" y="928"/>
                </a:cubicBezTo>
                <a:cubicBezTo>
                  <a:pt x="1387" y="948"/>
                  <a:pt x="1424" y="991"/>
                  <a:pt x="1476" y="1008"/>
                </a:cubicBezTo>
                <a:cubicBezTo>
                  <a:pt x="1522" y="1077"/>
                  <a:pt x="1461" y="996"/>
                  <a:pt x="1516" y="1040"/>
                </a:cubicBezTo>
                <a:cubicBezTo>
                  <a:pt x="1524" y="1046"/>
                  <a:pt x="1525" y="1057"/>
                  <a:pt x="1532" y="1064"/>
                </a:cubicBezTo>
                <a:cubicBezTo>
                  <a:pt x="1547" y="1079"/>
                  <a:pt x="1564" y="1091"/>
                  <a:pt x="1580" y="1104"/>
                </a:cubicBezTo>
                <a:cubicBezTo>
                  <a:pt x="1612" y="1131"/>
                  <a:pt x="1650" y="1145"/>
                  <a:pt x="1684" y="1168"/>
                </a:cubicBezTo>
                <a:cubicBezTo>
                  <a:pt x="1713" y="1211"/>
                  <a:pt x="1779" y="1216"/>
                  <a:pt x="1828" y="1224"/>
                </a:cubicBezTo>
                <a:cubicBezTo>
                  <a:pt x="1915" y="1207"/>
                  <a:pt x="1904" y="1169"/>
                  <a:pt x="1916" y="1088"/>
                </a:cubicBezTo>
                <a:cubicBezTo>
                  <a:pt x="1909" y="1008"/>
                  <a:pt x="1904" y="912"/>
                  <a:pt x="1868" y="840"/>
                </a:cubicBezTo>
                <a:cubicBezTo>
                  <a:pt x="1859" y="823"/>
                  <a:pt x="1862" y="801"/>
                  <a:pt x="1852" y="784"/>
                </a:cubicBezTo>
                <a:cubicBezTo>
                  <a:pt x="1851" y="783"/>
                  <a:pt x="1815" y="741"/>
                  <a:pt x="1812" y="736"/>
                </a:cubicBezTo>
                <a:cubicBezTo>
                  <a:pt x="1793" y="703"/>
                  <a:pt x="1791" y="683"/>
                  <a:pt x="1764" y="656"/>
                </a:cubicBezTo>
                <a:cubicBezTo>
                  <a:pt x="1744" y="596"/>
                  <a:pt x="1773" y="668"/>
                  <a:pt x="1732" y="616"/>
                </a:cubicBezTo>
                <a:cubicBezTo>
                  <a:pt x="1727" y="609"/>
                  <a:pt x="1729" y="599"/>
                  <a:pt x="1724" y="592"/>
                </a:cubicBezTo>
                <a:cubicBezTo>
                  <a:pt x="1711" y="576"/>
                  <a:pt x="1691" y="567"/>
                  <a:pt x="1676" y="552"/>
                </a:cubicBezTo>
                <a:cubicBezTo>
                  <a:pt x="1666" y="523"/>
                  <a:pt x="1630" y="489"/>
                  <a:pt x="1604" y="472"/>
                </a:cubicBezTo>
                <a:cubicBezTo>
                  <a:pt x="1594" y="441"/>
                  <a:pt x="1576" y="436"/>
                  <a:pt x="1564" y="400"/>
                </a:cubicBezTo>
                <a:cubicBezTo>
                  <a:pt x="1513" y="247"/>
                  <a:pt x="1398" y="151"/>
                  <a:pt x="1268" y="64"/>
                </a:cubicBezTo>
                <a:cubicBezTo>
                  <a:pt x="1202" y="20"/>
                  <a:pt x="1071" y="15"/>
                  <a:pt x="996" y="0"/>
                </a:cubicBezTo>
                <a:cubicBezTo>
                  <a:pt x="875" y="8"/>
                  <a:pt x="897" y="9"/>
                  <a:pt x="812" y="32"/>
                </a:cubicBezTo>
                <a:cubicBezTo>
                  <a:pt x="786" y="39"/>
                  <a:pt x="732" y="48"/>
                  <a:pt x="732" y="48"/>
                </a:cubicBezTo>
                <a:cubicBezTo>
                  <a:pt x="716" y="59"/>
                  <a:pt x="700" y="69"/>
                  <a:pt x="684" y="80"/>
                </a:cubicBezTo>
                <a:cubicBezTo>
                  <a:pt x="676" y="85"/>
                  <a:pt x="660" y="96"/>
                  <a:pt x="660" y="96"/>
                </a:cubicBezTo>
                <a:lnTo>
                  <a:pt x="588" y="128"/>
                </a:lnTo>
              </a:path>
            </a:pathLst>
          </a:cu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2" name="Line 6"/>
          <p:cNvSpPr>
            <a:spLocks noChangeShapeType="1"/>
          </p:cNvSpPr>
          <p:nvPr/>
        </p:nvSpPr>
        <p:spPr bwMode="auto">
          <a:xfrm flipH="1">
            <a:off x="3040063" y="4114800"/>
            <a:ext cx="3513137" cy="493713"/>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7413" name="Line 7"/>
          <p:cNvSpPr>
            <a:spLocks noChangeShapeType="1"/>
          </p:cNvSpPr>
          <p:nvPr/>
        </p:nvSpPr>
        <p:spPr bwMode="auto">
          <a:xfrm flipH="1">
            <a:off x="6140450" y="4572000"/>
            <a:ext cx="412750" cy="962025"/>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7414" name="Line 8"/>
          <p:cNvSpPr>
            <a:spLocks noChangeShapeType="1"/>
          </p:cNvSpPr>
          <p:nvPr/>
        </p:nvSpPr>
        <p:spPr bwMode="auto">
          <a:xfrm flipH="1">
            <a:off x="5410200" y="4568825"/>
            <a:ext cx="1123950" cy="1031875"/>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7415" name="Text Box 11"/>
          <p:cNvSpPr txBox="1">
            <a:spLocks noChangeArrowheads="1"/>
          </p:cNvSpPr>
          <p:nvPr/>
        </p:nvSpPr>
        <p:spPr bwMode="auto">
          <a:xfrm>
            <a:off x="6477000" y="2924175"/>
            <a:ext cx="2438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2800" b="1" smtClean="0">
                <a:solidFill>
                  <a:srgbClr val="CC9900"/>
                </a:solidFill>
              </a:rPr>
              <a:t>whole cell</a:t>
            </a:r>
          </a:p>
          <a:p>
            <a:pPr eaLnBrk="1" hangingPunct="1">
              <a:defRPr/>
            </a:pPr>
            <a:r>
              <a:rPr lang="en-US" sz="2800" b="1" smtClean="0">
                <a:solidFill>
                  <a:srgbClr val="FF0000"/>
                </a:solidFill>
              </a:rPr>
              <a:t>nucleus</a:t>
            </a:r>
          </a:p>
          <a:p>
            <a:pPr eaLnBrk="1" hangingPunct="1">
              <a:defRPr/>
            </a:pPr>
            <a:r>
              <a:rPr lang="en-US" sz="2800" b="1" smtClean="0">
                <a:solidFill>
                  <a:srgbClr val="0000FF"/>
                </a:solidFill>
              </a:rPr>
              <a:t>mitochondria</a:t>
            </a:r>
          </a:p>
          <a:p>
            <a:pPr eaLnBrk="1" hangingPunct="1">
              <a:defRPr/>
            </a:pPr>
            <a:r>
              <a:rPr lang="en-US" sz="2800" b="1" smtClean="0">
                <a:solidFill>
                  <a:srgbClr val="008000"/>
                </a:solidFill>
              </a:rPr>
              <a:t>ribosomes</a:t>
            </a:r>
          </a:p>
        </p:txBody>
      </p:sp>
      <p:pic>
        <p:nvPicPr>
          <p:cNvPr id="17416" name="Picture 12"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48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13"/>
          <p:cNvSpPr>
            <a:spLocks noChangeArrowheads="1"/>
          </p:cNvSpPr>
          <p:nvPr/>
        </p:nvSpPr>
        <p:spPr bwMode="auto">
          <a:xfrm>
            <a:off x="6858000" y="1066800"/>
            <a:ext cx="381000" cy="3048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228600" y="2057400"/>
            <a:ext cx="61722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435" name="Line 5"/>
          <p:cNvSpPr>
            <a:spLocks noChangeShapeType="1"/>
          </p:cNvSpPr>
          <p:nvPr/>
        </p:nvSpPr>
        <p:spPr bwMode="auto">
          <a:xfrm flipH="1" flipV="1">
            <a:off x="6186488" y="3548063"/>
            <a:ext cx="519112" cy="414337"/>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8436" name="Line 6"/>
          <p:cNvSpPr>
            <a:spLocks noChangeShapeType="1"/>
          </p:cNvSpPr>
          <p:nvPr/>
        </p:nvSpPr>
        <p:spPr bwMode="auto">
          <a:xfrm flipH="1">
            <a:off x="5576888" y="3976688"/>
            <a:ext cx="1114425" cy="409575"/>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8437" name="Text Box 8"/>
          <p:cNvSpPr txBox="1">
            <a:spLocks noChangeArrowheads="1"/>
          </p:cNvSpPr>
          <p:nvPr/>
        </p:nvSpPr>
        <p:spPr bwMode="auto">
          <a:xfrm>
            <a:off x="6705600" y="2362200"/>
            <a:ext cx="2438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2800" b="1" smtClean="0">
                <a:solidFill>
                  <a:srgbClr val="CC9900"/>
                </a:solidFill>
              </a:rPr>
              <a:t>whole cell</a:t>
            </a:r>
          </a:p>
          <a:p>
            <a:pPr eaLnBrk="1" hangingPunct="1">
              <a:defRPr/>
            </a:pPr>
            <a:r>
              <a:rPr lang="en-US" sz="2800" b="1" smtClean="0">
                <a:solidFill>
                  <a:srgbClr val="FF0000"/>
                </a:solidFill>
              </a:rPr>
              <a:t>nucleus</a:t>
            </a:r>
          </a:p>
          <a:p>
            <a:pPr eaLnBrk="1" hangingPunct="1">
              <a:defRPr/>
            </a:pPr>
            <a:r>
              <a:rPr lang="en-US" sz="2800" b="1" smtClean="0">
                <a:solidFill>
                  <a:srgbClr val="0000FF"/>
                </a:solidFill>
              </a:rPr>
              <a:t>mitochondria</a:t>
            </a:r>
          </a:p>
          <a:p>
            <a:pPr eaLnBrk="1" hangingPunct="1">
              <a:defRPr/>
            </a:pPr>
            <a:r>
              <a:rPr lang="en-US" sz="2800" b="1" smtClean="0">
                <a:solidFill>
                  <a:srgbClr val="008000"/>
                </a:solidFill>
              </a:rPr>
              <a:t>ribosomes</a:t>
            </a:r>
          </a:p>
        </p:txBody>
      </p:sp>
      <p:pic>
        <p:nvPicPr>
          <p:cNvPr id="18438" name="Picture 10"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48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11"/>
          <p:cNvSpPr>
            <a:spLocks noChangeArrowheads="1"/>
          </p:cNvSpPr>
          <p:nvPr/>
        </p:nvSpPr>
        <p:spPr bwMode="auto">
          <a:xfrm>
            <a:off x="6934200" y="1371600"/>
            <a:ext cx="228600" cy="1524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5" descr="Slide17 modif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4267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4"/>
          <p:cNvSpPr txBox="1">
            <a:spLocks noChangeArrowheads="1"/>
          </p:cNvSpPr>
          <p:nvPr/>
        </p:nvSpPr>
        <p:spPr bwMode="auto">
          <a:xfrm>
            <a:off x="76200" y="76200"/>
            <a:ext cx="899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smtClean="0"/>
              <a:t>Now, test yourself.  The EM below has a field of view that best matches the hot-pink box associated with which letter (A-D)? (advance the slide for the answer)</a:t>
            </a:r>
          </a:p>
        </p:txBody>
      </p:sp>
      <p:pic>
        <p:nvPicPr>
          <p:cNvPr id="19460" name="Picture 5"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8669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6"/>
          <p:cNvSpPr>
            <a:spLocks noChangeArrowheads="1"/>
          </p:cNvSpPr>
          <p:nvPr/>
        </p:nvSpPr>
        <p:spPr bwMode="auto">
          <a:xfrm>
            <a:off x="7543800" y="2095500"/>
            <a:ext cx="1295400" cy="17145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19462" name="Picture 7"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8763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8"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7907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9"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383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0"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9525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Rectangle 11"/>
          <p:cNvSpPr>
            <a:spLocks noChangeArrowheads="1"/>
          </p:cNvSpPr>
          <p:nvPr/>
        </p:nvSpPr>
        <p:spPr bwMode="auto">
          <a:xfrm>
            <a:off x="5105400" y="876300"/>
            <a:ext cx="1676400" cy="16002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19467" name="Picture 12"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0861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Rectangle 13"/>
          <p:cNvSpPr>
            <a:spLocks noChangeArrowheads="1"/>
          </p:cNvSpPr>
          <p:nvPr/>
        </p:nvSpPr>
        <p:spPr bwMode="auto">
          <a:xfrm>
            <a:off x="6096000" y="3848100"/>
            <a:ext cx="609600" cy="6858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19469" name="Picture 14"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9149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Rectangle 15"/>
          <p:cNvSpPr>
            <a:spLocks noChangeArrowheads="1"/>
          </p:cNvSpPr>
          <p:nvPr/>
        </p:nvSpPr>
        <p:spPr bwMode="auto">
          <a:xfrm>
            <a:off x="8153400" y="5334000"/>
            <a:ext cx="381000" cy="3810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9471" name="WordArt 18"/>
          <p:cNvSpPr>
            <a:spLocks noChangeArrowheads="1" noChangeShapeType="1" noTextEdit="1"/>
          </p:cNvSpPr>
          <p:nvPr/>
        </p:nvSpPr>
        <p:spPr bwMode="auto">
          <a:xfrm>
            <a:off x="4495800" y="7620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A</a:t>
            </a:r>
          </a:p>
        </p:txBody>
      </p:sp>
      <p:sp>
        <p:nvSpPr>
          <p:cNvPr id="19472" name="WordArt 20"/>
          <p:cNvSpPr>
            <a:spLocks noChangeArrowheads="1" noChangeShapeType="1" noTextEdit="1"/>
          </p:cNvSpPr>
          <p:nvPr/>
        </p:nvSpPr>
        <p:spPr bwMode="auto">
          <a:xfrm>
            <a:off x="6781800" y="49149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D</a:t>
            </a:r>
          </a:p>
        </p:txBody>
      </p:sp>
      <p:sp>
        <p:nvSpPr>
          <p:cNvPr id="19473" name="WordArt 21"/>
          <p:cNvSpPr>
            <a:spLocks noChangeArrowheads="1" noChangeShapeType="1" noTextEdit="1"/>
          </p:cNvSpPr>
          <p:nvPr/>
        </p:nvSpPr>
        <p:spPr bwMode="auto">
          <a:xfrm>
            <a:off x="5181600" y="29337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C</a:t>
            </a:r>
          </a:p>
        </p:txBody>
      </p:sp>
      <p:sp>
        <p:nvSpPr>
          <p:cNvPr id="19474" name="WordArt 22"/>
          <p:cNvSpPr>
            <a:spLocks noChangeArrowheads="1" noChangeShapeType="1" noTextEdit="1"/>
          </p:cNvSpPr>
          <p:nvPr/>
        </p:nvSpPr>
        <p:spPr bwMode="auto">
          <a:xfrm>
            <a:off x="6858000" y="18288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B</a:t>
            </a:r>
          </a:p>
        </p:txBody>
      </p:sp>
      <p:grpSp>
        <p:nvGrpSpPr>
          <p:cNvPr id="9247" name="Group 31"/>
          <p:cNvGrpSpPr>
            <a:grpSpLocks/>
          </p:cNvGrpSpPr>
          <p:nvPr/>
        </p:nvGrpSpPr>
        <p:grpSpPr bwMode="auto">
          <a:xfrm>
            <a:off x="76200" y="809625"/>
            <a:ext cx="5486400" cy="5895975"/>
            <a:chOff x="48" y="510"/>
            <a:chExt cx="3456" cy="3714"/>
          </a:xfrm>
        </p:grpSpPr>
        <p:sp>
          <p:nvSpPr>
            <p:cNvPr id="19476" name="WordArt 24" descr="White marble"/>
            <p:cNvSpPr>
              <a:spLocks noChangeArrowheads="1" noChangeShapeType="1" noTextEdit="1"/>
            </p:cNvSpPr>
            <p:nvPr/>
          </p:nvSpPr>
          <p:spPr bwMode="auto">
            <a:xfrm>
              <a:off x="2256" y="3072"/>
              <a:ext cx="1248" cy="115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4800" kern="10">
                  <a:ln w="9525">
                    <a:round/>
                    <a:headEnd/>
                    <a:tailEnd/>
                  </a:ln>
                  <a:blipFill dpi="0" rotWithShape="0">
                    <a:blip r:embed="rId4"/>
                    <a:srcRect/>
                    <a:tile tx="0" ty="0" sx="100000" sy="100000" flip="none" algn="tl"/>
                  </a:blipFill>
                  <a:latin typeface="Arial Black"/>
                </a:rPr>
                <a:t>C</a:t>
              </a:r>
            </a:p>
          </p:txBody>
        </p:sp>
        <p:sp>
          <p:nvSpPr>
            <p:cNvPr id="19477" name="Freeform 26"/>
            <p:cNvSpPr>
              <a:spLocks/>
            </p:cNvSpPr>
            <p:nvPr/>
          </p:nvSpPr>
          <p:spPr bwMode="auto">
            <a:xfrm>
              <a:off x="1146" y="510"/>
              <a:ext cx="1587" cy="1813"/>
            </a:xfrm>
            <a:custGeom>
              <a:avLst/>
              <a:gdLst>
                <a:gd name="T0" fmla="*/ 855 w 1587"/>
                <a:gd name="T1" fmla="*/ 50 h 1813"/>
                <a:gd name="T2" fmla="*/ 592 w 1587"/>
                <a:gd name="T3" fmla="*/ 0 h 1813"/>
                <a:gd name="T4" fmla="*/ 238 w 1587"/>
                <a:gd name="T5" fmla="*/ 41 h 1813"/>
                <a:gd name="T6" fmla="*/ 155 w 1587"/>
                <a:gd name="T7" fmla="*/ 74 h 1813"/>
                <a:gd name="T8" fmla="*/ 131 w 1587"/>
                <a:gd name="T9" fmla="*/ 66 h 1813"/>
                <a:gd name="T10" fmla="*/ 106 w 1587"/>
                <a:gd name="T11" fmla="*/ 82 h 1813"/>
                <a:gd name="T12" fmla="*/ 49 w 1587"/>
                <a:gd name="T13" fmla="*/ 99 h 1813"/>
                <a:gd name="T14" fmla="*/ 32 w 1587"/>
                <a:gd name="T15" fmla="*/ 115 h 1813"/>
                <a:gd name="T16" fmla="*/ 7 w 1587"/>
                <a:gd name="T17" fmla="*/ 124 h 1813"/>
                <a:gd name="T18" fmla="*/ 49 w 1587"/>
                <a:gd name="T19" fmla="*/ 272 h 1813"/>
                <a:gd name="T20" fmla="*/ 65 w 1587"/>
                <a:gd name="T21" fmla="*/ 370 h 1813"/>
                <a:gd name="T22" fmla="*/ 81 w 1587"/>
                <a:gd name="T23" fmla="*/ 420 h 1813"/>
                <a:gd name="T24" fmla="*/ 155 w 1587"/>
                <a:gd name="T25" fmla="*/ 700 h 1813"/>
                <a:gd name="T26" fmla="*/ 205 w 1587"/>
                <a:gd name="T27" fmla="*/ 815 h 1813"/>
                <a:gd name="T28" fmla="*/ 238 w 1587"/>
                <a:gd name="T29" fmla="*/ 897 h 1813"/>
                <a:gd name="T30" fmla="*/ 271 w 1587"/>
                <a:gd name="T31" fmla="*/ 979 h 1813"/>
                <a:gd name="T32" fmla="*/ 304 w 1587"/>
                <a:gd name="T33" fmla="*/ 1045 h 1813"/>
                <a:gd name="T34" fmla="*/ 345 w 1587"/>
                <a:gd name="T35" fmla="*/ 1119 h 1813"/>
                <a:gd name="T36" fmla="*/ 419 w 1587"/>
                <a:gd name="T37" fmla="*/ 1251 h 1813"/>
                <a:gd name="T38" fmla="*/ 501 w 1587"/>
                <a:gd name="T39" fmla="*/ 1366 h 1813"/>
                <a:gd name="T40" fmla="*/ 600 w 1587"/>
                <a:gd name="T41" fmla="*/ 1448 h 1813"/>
                <a:gd name="T42" fmla="*/ 715 w 1587"/>
                <a:gd name="T43" fmla="*/ 1531 h 1813"/>
                <a:gd name="T44" fmla="*/ 806 w 1587"/>
                <a:gd name="T45" fmla="*/ 1580 h 1813"/>
                <a:gd name="T46" fmla="*/ 904 w 1587"/>
                <a:gd name="T47" fmla="*/ 1654 h 1813"/>
                <a:gd name="T48" fmla="*/ 929 w 1587"/>
                <a:gd name="T49" fmla="*/ 1671 h 1813"/>
                <a:gd name="T50" fmla="*/ 954 w 1587"/>
                <a:gd name="T51" fmla="*/ 1679 h 1813"/>
                <a:gd name="T52" fmla="*/ 1028 w 1587"/>
                <a:gd name="T53" fmla="*/ 1728 h 1813"/>
                <a:gd name="T54" fmla="*/ 1143 w 1587"/>
                <a:gd name="T55" fmla="*/ 1769 h 1813"/>
                <a:gd name="T56" fmla="*/ 1332 w 1587"/>
                <a:gd name="T57" fmla="*/ 1810 h 1813"/>
                <a:gd name="T58" fmla="*/ 1489 w 1587"/>
                <a:gd name="T59" fmla="*/ 1778 h 1813"/>
                <a:gd name="T60" fmla="*/ 1538 w 1587"/>
                <a:gd name="T61" fmla="*/ 1687 h 1813"/>
                <a:gd name="T62" fmla="*/ 1587 w 1587"/>
                <a:gd name="T63" fmla="*/ 1399 h 1813"/>
                <a:gd name="T64" fmla="*/ 1563 w 1587"/>
                <a:gd name="T65" fmla="*/ 914 h 1813"/>
                <a:gd name="T66" fmla="*/ 1505 w 1587"/>
                <a:gd name="T67" fmla="*/ 288 h 1813"/>
                <a:gd name="T68" fmla="*/ 1472 w 1587"/>
                <a:gd name="T69" fmla="*/ 124 h 1813"/>
                <a:gd name="T70" fmla="*/ 1316 w 1587"/>
                <a:gd name="T71" fmla="*/ 50 h 1813"/>
                <a:gd name="T72" fmla="*/ 781 w 1587"/>
                <a:gd name="T73" fmla="*/ 33 h 18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87" h="1813">
                  <a:moveTo>
                    <a:pt x="855" y="50"/>
                  </a:moveTo>
                  <a:cubicBezTo>
                    <a:pt x="768" y="31"/>
                    <a:pt x="679" y="20"/>
                    <a:pt x="592" y="0"/>
                  </a:cubicBezTo>
                  <a:cubicBezTo>
                    <a:pt x="473" y="14"/>
                    <a:pt x="357" y="32"/>
                    <a:pt x="238" y="41"/>
                  </a:cubicBezTo>
                  <a:cubicBezTo>
                    <a:pt x="208" y="52"/>
                    <a:pt x="182" y="57"/>
                    <a:pt x="155" y="74"/>
                  </a:cubicBezTo>
                  <a:cubicBezTo>
                    <a:pt x="147" y="71"/>
                    <a:pt x="139" y="65"/>
                    <a:pt x="131" y="66"/>
                  </a:cubicBezTo>
                  <a:cubicBezTo>
                    <a:pt x="121" y="68"/>
                    <a:pt x="115" y="78"/>
                    <a:pt x="106" y="82"/>
                  </a:cubicBezTo>
                  <a:cubicBezTo>
                    <a:pt x="88" y="90"/>
                    <a:pt x="68" y="93"/>
                    <a:pt x="49" y="99"/>
                  </a:cubicBezTo>
                  <a:cubicBezTo>
                    <a:pt x="43" y="104"/>
                    <a:pt x="39" y="111"/>
                    <a:pt x="32" y="115"/>
                  </a:cubicBezTo>
                  <a:cubicBezTo>
                    <a:pt x="24" y="120"/>
                    <a:pt x="9" y="115"/>
                    <a:pt x="7" y="124"/>
                  </a:cubicBezTo>
                  <a:cubicBezTo>
                    <a:pt x="0" y="149"/>
                    <a:pt x="40" y="240"/>
                    <a:pt x="49" y="272"/>
                  </a:cubicBezTo>
                  <a:cubicBezTo>
                    <a:pt x="55" y="322"/>
                    <a:pt x="53" y="330"/>
                    <a:pt x="65" y="370"/>
                  </a:cubicBezTo>
                  <a:cubicBezTo>
                    <a:pt x="70" y="387"/>
                    <a:pt x="81" y="420"/>
                    <a:pt x="81" y="420"/>
                  </a:cubicBezTo>
                  <a:cubicBezTo>
                    <a:pt x="90" y="508"/>
                    <a:pt x="90" y="631"/>
                    <a:pt x="155" y="700"/>
                  </a:cubicBezTo>
                  <a:cubicBezTo>
                    <a:pt x="171" y="743"/>
                    <a:pt x="171" y="781"/>
                    <a:pt x="205" y="815"/>
                  </a:cubicBezTo>
                  <a:cubicBezTo>
                    <a:pt x="213" y="848"/>
                    <a:pt x="219" y="869"/>
                    <a:pt x="238" y="897"/>
                  </a:cubicBezTo>
                  <a:cubicBezTo>
                    <a:pt x="246" y="930"/>
                    <a:pt x="251" y="951"/>
                    <a:pt x="271" y="979"/>
                  </a:cubicBezTo>
                  <a:cubicBezTo>
                    <a:pt x="289" y="1036"/>
                    <a:pt x="274" y="1017"/>
                    <a:pt x="304" y="1045"/>
                  </a:cubicBezTo>
                  <a:cubicBezTo>
                    <a:pt x="313" y="1083"/>
                    <a:pt x="312" y="1098"/>
                    <a:pt x="345" y="1119"/>
                  </a:cubicBezTo>
                  <a:cubicBezTo>
                    <a:pt x="358" y="1171"/>
                    <a:pt x="388" y="1209"/>
                    <a:pt x="419" y="1251"/>
                  </a:cubicBezTo>
                  <a:cubicBezTo>
                    <a:pt x="447" y="1289"/>
                    <a:pt x="472" y="1329"/>
                    <a:pt x="501" y="1366"/>
                  </a:cubicBezTo>
                  <a:cubicBezTo>
                    <a:pt x="527" y="1399"/>
                    <a:pt x="568" y="1422"/>
                    <a:pt x="600" y="1448"/>
                  </a:cubicBezTo>
                  <a:cubicBezTo>
                    <a:pt x="636" y="1478"/>
                    <a:pt x="670" y="1515"/>
                    <a:pt x="715" y="1531"/>
                  </a:cubicBezTo>
                  <a:cubicBezTo>
                    <a:pt x="782" y="1579"/>
                    <a:pt x="750" y="1566"/>
                    <a:pt x="806" y="1580"/>
                  </a:cubicBezTo>
                  <a:cubicBezTo>
                    <a:pt x="835" y="1611"/>
                    <a:pt x="863" y="1640"/>
                    <a:pt x="904" y="1654"/>
                  </a:cubicBezTo>
                  <a:cubicBezTo>
                    <a:pt x="912" y="1660"/>
                    <a:pt x="920" y="1666"/>
                    <a:pt x="929" y="1671"/>
                  </a:cubicBezTo>
                  <a:cubicBezTo>
                    <a:pt x="937" y="1675"/>
                    <a:pt x="947" y="1674"/>
                    <a:pt x="954" y="1679"/>
                  </a:cubicBezTo>
                  <a:cubicBezTo>
                    <a:pt x="983" y="1698"/>
                    <a:pt x="993" y="1717"/>
                    <a:pt x="1028" y="1728"/>
                  </a:cubicBezTo>
                  <a:cubicBezTo>
                    <a:pt x="1062" y="1752"/>
                    <a:pt x="1103" y="1759"/>
                    <a:pt x="1143" y="1769"/>
                  </a:cubicBezTo>
                  <a:cubicBezTo>
                    <a:pt x="1200" y="1808"/>
                    <a:pt x="1264" y="1804"/>
                    <a:pt x="1332" y="1810"/>
                  </a:cubicBezTo>
                  <a:cubicBezTo>
                    <a:pt x="1408" y="1804"/>
                    <a:pt x="1435" y="1813"/>
                    <a:pt x="1489" y="1778"/>
                  </a:cubicBezTo>
                  <a:cubicBezTo>
                    <a:pt x="1498" y="1750"/>
                    <a:pt x="1521" y="1711"/>
                    <a:pt x="1538" y="1687"/>
                  </a:cubicBezTo>
                  <a:cubicBezTo>
                    <a:pt x="1568" y="1595"/>
                    <a:pt x="1571" y="1495"/>
                    <a:pt x="1587" y="1399"/>
                  </a:cubicBezTo>
                  <a:cubicBezTo>
                    <a:pt x="1582" y="1235"/>
                    <a:pt x="1577" y="1076"/>
                    <a:pt x="1563" y="914"/>
                  </a:cubicBezTo>
                  <a:cubicBezTo>
                    <a:pt x="1556" y="700"/>
                    <a:pt x="1546" y="497"/>
                    <a:pt x="1505" y="288"/>
                  </a:cubicBezTo>
                  <a:cubicBezTo>
                    <a:pt x="1502" y="238"/>
                    <a:pt x="1514" y="163"/>
                    <a:pt x="1472" y="124"/>
                  </a:cubicBezTo>
                  <a:cubicBezTo>
                    <a:pt x="1451" y="58"/>
                    <a:pt x="1374" y="53"/>
                    <a:pt x="1316" y="50"/>
                  </a:cubicBezTo>
                  <a:cubicBezTo>
                    <a:pt x="1138" y="40"/>
                    <a:pt x="959" y="33"/>
                    <a:pt x="781" y="33"/>
                  </a:cubicBez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8" name="Freeform 27"/>
            <p:cNvSpPr>
              <a:spLocks/>
            </p:cNvSpPr>
            <p:nvPr/>
          </p:nvSpPr>
          <p:spPr bwMode="auto">
            <a:xfrm>
              <a:off x="1051" y="3783"/>
              <a:ext cx="681" cy="381"/>
            </a:xfrm>
            <a:custGeom>
              <a:avLst/>
              <a:gdLst>
                <a:gd name="T0" fmla="*/ 357 w 681"/>
                <a:gd name="T1" fmla="*/ 10 h 381"/>
                <a:gd name="T2" fmla="*/ 127 w 681"/>
                <a:gd name="T3" fmla="*/ 19 h 381"/>
                <a:gd name="T4" fmla="*/ 45 w 681"/>
                <a:gd name="T5" fmla="*/ 52 h 381"/>
                <a:gd name="T6" fmla="*/ 4 w 681"/>
                <a:gd name="T7" fmla="*/ 84 h 381"/>
                <a:gd name="T8" fmla="*/ 12 w 681"/>
                <a:gd name="T9" fmla="*/ 142 h 381"/>
                <a:gd name="T10" fmla="*/ 45 w 681"/>
                <a:gd name="T11" fmla="*/ 265 h 381"/>
                <a:gd name="T12" fmla="*/ 102 w 681"/>
                <a:gd name="T13" fmla="*/ 290 h 381"/>
                <a:gd name="T14" fmla="*/ 119 w 681"/>
                <a:gd name="T15" fmla="*/ 307 h 381"/>
                <a:gd name="T16" fmla="*/ 168 w 681"/>
                <a:gd name="T17" fmla="*/ 323 h 381"/>
                <a:gd name="T18" fmla="*/ 357 w 681"/>
                <a:gd name="T19" fmla="*/ 381 h 381"/>
                <a:gd name="T20" fmla="*/ 596 w 681"/>
                <a:gd name="T21" fmla="*/ 364 h 381"/>
                <a:gd name="T22" fmla="*/ 662 w 681"/>
                <a:gd name="T23" fmla="*/ 323 h 381"/>
                <a:gd name="T24" fmla="*/ 645 w 681"/>
                <a:gd name="T25" fmla="*/ 175 h 381"/>
                <a:gd name="T26" fmla="*/ 481 w 681"/>
                <a:gd name="T27" fmla="*/ 35 h 381"/>
                <a:gd name="T28" fmla="*/ 357 w 681"/>
                <a:gd name="T29" fmla="*/ 10 h 3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81" h="381">
                  <a:moveTo>
                    <a:pt x="357" y="10"/>
                  </a:moveTo>
                  <a:cubicBezTo>
                    <a:pt x="279" y="0"/>
                    <a:pt x="205" y="5"/>
                    <a:pt x="127" y="19"/>
                  </a:cubicBezTo>
                  <a:cubicBezTo>
                    <a:pt x="100" y="32"/>
                    <a:pt x="73" y="41"/>
                    <a:pt x="45" y="52"/>
                  </a:cubicBezTo>
                  <a:cubicBezTo>
                    <a:pt x="32" y="64"/>
                    <a:pt x="8" y="67"/>
                    <a:pt x="4" y="84"/>
                  </a:cubicBezTo>
                  <a:cubicBezTo>
                    <a:pt x="0" y="103"/>
                    <a:pt x="9" y="123"/>
                    <a:pt x="12" y="142"/>
                  </a:cubicBezTo>
                  <a:cubicBezTo>
                    <a:pt x="14" y="155"/>
                    <a:pt x="33" y="259"/>
                    <a:pt x="45" y="265"/>
                  </a:cubicBezTo>
                  <a:cubicBezTo>
                    <a:pt x="85" y="286"/>
                    <a:pt x="66" y="278"/>
                    <a:pt x="102" y="290"/>
                  </a:cubicBezTo>
                  <a:cubicBezTo>
                    <a:pt x="108" y="296"/>
                    <a:pt x="112" y="303"/>
                    <a:pt x="119" y="307"/>
                  </a:cubicBezTo>
                  <a:cubicBezTo>
                    <a:pt x="134" y="315"/>
                    <a:pt x="168" y="323"/>
                    <a:pt x="168" y="323"/>
                  </a:cubicBezTo>
                  <a:cubicBezTo>
                    <a:pt x="203" y="358"/>
                    <a:pt x="305" y="370"/>
                    <a:pt x="357" y="381"/>
                  </a:cubicBezTo>
                  <a:cubicBezTo>
                    <a:pt x="437" y="376"/>
                    <a:pt x="518" y="381"/>
                    <a:pt x="596" y="364"/>
                  </a:cubicBezTo>
                  <a:cubicBezTo>
                    <a:pt x="615" y="360"/>
                    <a:pt x="639" y="330"/>
                    <a:pt x="662" y="323"/>
                  </a:cubicBezTo>
                  <a:cubicBezTo>
                    <a:pt x="681" y="266"/>
                    <a:pt x="680" y="227"/>
                    <a:pt x="645" y="175"/>
                  </a:cubicBezTo>
                  <a:cubicBezTo>
                    <a:pt x="617" y="88"/>
                    <a:pt x="568" y="58"/>
                    <a:pt x="481" y="35"/>
                  </a:cubicBezTo>
                  <a:cubicBezTo>
                    <a:pt x="425" y="20"/>
                    <a:pt x="414" y="10"/>
                    <a:pt x="357" y="10"/>
                  </a:cubicBezTo>
                  <a:close/>
                </a:path>
              </a:pathLst>
            </a:cu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9" name="Text Box 28"/>
            <p:cNvSpPr txBox="1">
              <a:spLocks noChangeArrowheads="1"/>
            </p:cNvSpPr>
            <p:nvPr/>
          </p:nvSpPr>
          <p:spPr bwMode="auto">
            <a:xfrm>
              <a:off x="48" y="873"/>
              <a:ext cx="11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smtClean="0">
                  <a:solidFill>
                    <a:srgbClr val="FF0000"/>
                  </a:solidFill>
                </a:rPr>
                <a:t>part of nucleus</a:t>
              </a:r>
            </a:p>
          </p:txBody>
        </p:sp>
        <p:sp>
          <p:nvSpPr>
            <p:cNvPr id="19480" name="Text Box 29"/>
            <p:cNvSpPr txBox="1">
              <a:spLocks noChangeArrowheads="1"/>
            </p:cNvSpPr>
            <p:nvPr/>
          </p:nvSpPr>
          <p:spPr bwMode="auto">
            <a:xfrm>
              <a:off x="804" y="3552"/>
              <a:ext cx="11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smtClean="0">
                  <a:solidFill>
                    <a:srgbClr val="0000FF"/>
                  </a:solidFill>
                </a:rPr>
                <a:t>mitochondrion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76200" y="76200"/>
            <a:ext cx="899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smtClean="0"/>
              <a:t>Now, test yourself.  The EM below has a field of view that best matches the hot-pink box associated with which letter (A-D)? (advance the slide for the answer)</a:t>
            </a:r>
          </a:p>
        </p:txBody>
      </p:sp>
      <p:pic>
        <p:nvPicPr>
          <p:cNvPr id="20483" name="Picture 5"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8763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907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383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9525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9"/>
          <p:cNvSpPr>
            <a:spLocks noChangeArrowheads="1"/>
          </p:cNvSpPr>
          <p:nvPr/>
        </p:nvSpPr>
        <p:spPr bwMode="auto">
          <a:xfrm>
            <a:off x="5105400" y="876300"/>
            <a:ext cx="1676400" cy="16002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20488" name="Picture 10"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0861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Rectangle 11"/>
          <p:cNvSpPr>
            <a:spLocks noChangeArrowheads="1"/>
          </p:cNvSpPr>
          <p:nvPr/>
        </p:nvSpPr>
        <p:spPr bwMode="auto">
          <a:xfrm>
            <a:off x="6096000" y="3848100"/>
            <a:ext cx="609600" cy="6858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0490" name="WordArt 14"/>
          <p:cNvSpPr>
            <a:spLocks noChangeArrowheads="1" noChangeShapeType="1" noTextEdit="1"/>
          </p:cNvSpPr>
          <p:nvPr/>
        </p:nvSpPr>
        <p:spPr bwMode="auto">
          <a:xfrm>
            <a:off x="4495800" y="7620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A</a:t>
            </a:r>
          </a:p>
        </p:txBody>
      </p:sp>
      <p:sp>
        <p:nvSpPr>
          <p:cNvPr id="20491" name="WordArt 16"/>
          <p:cNvSpPr>
            <a:spLocks noChangeArrowheads="1" noChangeShapeType="1" noTextEdit="1"/>
          </p:cNvSpPr>
          <p:nvPr/>
        </p:nvSpPr>
        <p:spPr bwMode="auto">
          <a:xfrm>
            <a:off x="5181600" y="29337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C</a:t>
            </a:r>
          </a:p>
        </p:txBody>
      </p:sp>
      <p:pic>
        <p:nvPicPr>
          <p:cNvPr id="20492" name="Picture 24" descr="Slide28 modifi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90600"/>
            <a:ext cx="42799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28" name="Group 32"/>
          <p:cNvGrpSpPr>
            <a:grpSpLocks/>
          </p:cNvGrpSpPr>
          <p:nvPr/>
        </p:nvGrpSpPr>
        <p:grpSpPr bwMode="auto">
          <a:xfrm>
            <a:off x="1203325" y="1371600"/>
            <a:ext cx="4740275" cy="5257800"/>
            <a:chOff x="758" y="864"/>
            <a:chExt cx="2986" cy="3312"/>
          </a:xfrm>
        </p:grpSpPr>
        <p:sp>
          <p:nvSpPr>
            <p:cNvPr id="20500" name="Freeform 29"/>
            <p:cNvSpPr>
              <a:spLocks/>
            </p:cNvSpPr>
            <p:nvPr/>
          </p:nvSpPr>
          <p:spPr bwMode="auto">
            <a:xfrm>
              <a:off x="1138" y="1775"/>
              <a:ext cx="888" cy="1000"/>
            </a:xfrm>
            <a:custGeom>
              <a:avLst/>
              <a:gdLst>
                <a:gd name="T0" fmla="*/ 223 w 888"/>
                <a:gd name="T1" fmla="*/ 14 h 1000"/>
                <a:gd name="T2" fmla="*/ 127 w 888"/>
                <a:gd name="T3" fmla="*/ 49 h 1000"/>
                <a:gd name="T4" fmla="*/ 75 w 888"/>
                <a:gd name="T5" fmla="*/ 119 h 1000"/>
                <a:gd name="T6" fmla="*/ 40 w 888"/>
                <a:gd name="T7" fmla="*/ 206 h 1000"/>
                <a:gd name="T8" fmla="*/ 5 w 888"/>
                <a:gd name="T9" fmla="*/ 320 h 1000"/>
                <a:gd name="T10" fmla="*/ 23 w 888"/>
                <a:gd name="T11" fmla="*/ 416 h 1000"/>
                <a:gd name="T12" fmla="*/ 127 w 888"/>
                <a:gd name="T13" fmla="*/ 442 h 1000"/>
                <a:gd name="T14" fmla="*/ 241 w 888"/>
                <a:gd name="T15" fmla="*/ 433 h 1000"/>
                <a:gd name="T16" fmla="*/ 276 w 888"/>
                <a:gd name="T17" fmla="*/ 468 h 1000"/>
                <a:gd name="T18" fmla="*/ 328 w 888"/>
                <a:gd name="T19" fmla="*/ 564 h 1000"/>
                <a:gd name="T20" fmla="*/ 398 w 888"/>
                <a:gd name="T21" fmla="*/ 738 h 1000"/>
                <a:gd name="T22" fmla="*/ 442 w 888"/>
                <a:gd name="T23" fmla="*/ 817 h 1000"/>
                <a:gd name="T24" fmla="*/ 511 w 888"/>
                <a:gd name="T25" fmla="*/ 922 h 1000"/>
                <a:gd name="T26" fmla="*/ 599 w 888"/>
                <a:gd name="T27" fmla="*/ 965 h 1000"/>
                <a:gd name="T28" fmla="*/ 677 w 888"/>
                <a:gd name="T29" fmla="*/ 1000 h 1000"/>
                <a:gd name="T30" fmla="*/ 799 w 888"/>
                <a:gd name="T31" fmla="*/ 965 h 1000"/>
                <a:gd name="T32" fmla="*/ 826 w 888"/>
                <a:gd name="T33" fmla="*/ 913 h 1000"/>
                <a:gd name="T34" fmla="*/ 834 w 888"/>
                <a:gd name="T35" fmla="*/ 887 h 1000"/>
                <a:gd name="T36" fmla="*/ 869 w 888"/>
                <a:gd name="T37" fmla="*/ 843 h 1000"/>
                <a:gd name="T38" fmla="*/ 808 w 888"/>
                <a:gd name="T39" fmla="*/ 695 h 1000"/>
                <a:gd name="T40" fmla="*/ 677 w 888"/>
                <a:gd name="T41" fmla="*/ 520 h 1000"/>
                <a:gd name="T42" fmla="*/ 634 w 888"/>
                <a:gd name="T43" fmla="*/ 450 h 1000"/>
                <a:gd name="T44" fmla="*/ 625 w 888"/>
                <a:gd name="T45" fmla="*/ 424 h 1000"/>
                <a:gd name="T46" fmla="*/ 599 w 888"/>
                <a:gd name="T47" fmla="*/ 407 h 1000"/>
                <a:gd name="T48" fmla="*/ 546 w 888"/>
                <a:gd name="T49" fmla="*/ 346 h 1000"/>
                <a:gd name="T50" fmla="*/ 511 w 888"/>
                <a:gd name="T51" fmla="*/ 302 h 1000"/>
                <a:gd name="T52" fmla="*/ 503 w 888"/>
                <a:gd name="T53" fmla="*/ 276 h 1000"/>
                <a:gd name="T54" fmla="*/ 433 w 888"/>
                <a:gd name="T55" fmla="*/ 189 h 1000"/>
                <a:gd name="T56" fmla="*/ 372 w 888"/>
                <a:gd name="T57" fmla="*/ 101 h 1000"/>
                <a:gd name="T58" fmla="*/ 337 w 888"/>
                <a:gd name="T59" fmla="*/ 58 h 1000"/>
                <a:gd name="T60" fmla="*/ 285 w 888"/>
                <a:gd name="T61" fmla="*/ 40 h 1000"/>
                <a:gd name="T62" fmla="*/ 223 w 888"/>
                <a:gd name="T63" fmla="*/ 14 h 1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8" h="1000">
                  <a:moveTo>
                    <a:pt x="223" y="14"/>
                  </a:moveTo>
                  <a:cubicBezTo>
                    <a:pt x="188" y="23"/>
                    <a:pt x="160" y="33"/>
                    <a:pt x="127" y="49"/>
                  </a:cubicBezTo>
                  <a:cubicBezTo>
                    <a:pt x="111" y="74"/>
                    <a:pt x="92" y="95"/>
                    <a:pt x="75" y="119"/>
                  </a:cubicBezTo>
                  <a:cubicBezTo>
                    <a:pt x="67" y="151"/>
                    <a:pt x="47" y="174"/>
                    <a:pt x="40" y="206"/>
                  </a:cubicBezTo>
                  <a:cubicBezTo>
                    <a:pt x="16" y="311"/>
                    <a:pt x="41" y="266"/>
                    <a:pt x="5" y="320"/>
                  </a:cubicBezTo>
                  <a:cubicBezTo>
                    <a:pt x="9" y="352"/>
                    <a:pt x="0" y="393"/>
                    <a:pt x="23" y="416"/>
                  </a:cubicBezTo>
                  <a:cubicBezTo>
                    <a:pt x="39" y="432"/>
                    <a:pt x="112" y="439"/>
                    <a:pt x="127" y="442"/>
                  </a:cubicBezTo>
                  <a:cubicBezTo>
                    <a:pt x="165" y="439"/>
                    <a:pt x="203" y="433"/>
                    <a:pt x="241" y="433"/>
                  </a:cubicBezTo>
                  <a:cubicBezTo>
                    <a:pt x="275" y="433"/>
                    <a:pt x="265" y="445"/>
                    <a:pt x="276" y="468"/>
                  </a:cubicBezTo>
                  <a:cubicBezTo>
                    <a:pt x="293" y="501"/>
                    <a:pt x="302" y="537"/>
                    <a:pt x="328" y="564"/>
                  </a:cubicBezTo>
                  <a:cubicBezTo>
                    <a:pt x="348" y="623"/>
                    <a:pt x="368" y="684"/>
                    <a:pt x="398" y="738"/>
                  </a:cubicBezTo>
                  <a:cubicBezTo>
                    <a:pt x="415" y="768"/>
                    <a:pt x="417" y="794"/>
                    <a:pt x="442" y="817"/>
                  </a:cubicBezTo>
                  <a:cubicBezTo>
                    <a:pt x="460" y="875"/>
                    <a:pt x="445" y="905"/>
                    <a:pt x="511" y="922"/>
                  </a:cubicBezTo>
                  <a:cubicBezTo>
                    <a:pt x="547" y="956"/>
                    <a:pt x="542" y="956"/>
                    <a:pt x="599" y="965"/>
                  </a:cubicBezTo>
                  <a:cubicBezTo>
                    <a:pt x="627" y="975"/>
                    <a:pt x="648" y="991"/>
                    <a:pt x="677" y="1000"/>
                  </a:cubicBezTo>
                  <a:cubicBezTo>
                    <a:pt x="765" y="990"/>
                    <a:pt x="734" y="988"/>
                    <a:pt x="799" y="965"/>
                  </a:cubicBezTo>
                  <a:cubicBezTo>
                    <a:pt x="822" y="874"/>
                    <a:pt x="791" y="971"/>
                    <a:pt x="826" y="913"/>
                  </a:cubicBezTo>
                  <a:cubicBezTo>
                    <a:pt x="831" y="905"/>
                    <a:pt x="830" y="895"/>
                    <a:pt x="834" y="887"/>
                  </a:cubicBezTo>
                  <a:cubicBezTo>
                    <a:pt x="843" y="868"/>
                    <a:pt x="855" y="858"/>
                    <a:pt x="869" y="843"/>
                  </a:cubicBezTo>
                  <a:cubicBezTo>
                    <a:pt x="888" y="788"/>
                    <a:pt x="847" y="732"/>
                    <a:pt x="808" y="695"/>
                  </a:cubicBezTo>
                  <a:cubicBezTo>
                    <a:pt x="790" y="642"/>
                    <a:pt x="719" y="562"/>
                    <a:pt x="677" y="520"/>
                  </a:cubicBezTo>
                  <a:cubicBezTo>
                    <a:pt x="667" y="489"/>
                    <a:pt x="648" y="479"/>
                    <a:pt x="634" y="450"/>
                  </a:cubicBezTo>
                  <a:cubicBezTo>
                    <a:pt x="630" y="442"/>
                    <a:pt x="631" y="431"/>
                    <a:pt x="625" y="424"/>
                  </a:cubicBezTo>
                  <a:cubicBezTo>
                    <a:pt x="618" y="416"/>
                    <a:pt x="608" y="413"/>
                    <a:pt x="599" y="407"/>
                  </a:cubicBezTo>
                  <a:cubicBezTo>
                    <a:pt x="583" y="383"/>
                    <a:pt x="567" y="366"/>
                    <a:pt x="546" y="346"/>
                  </a:cubicBezTo>
                  <a:cubicBezTo>
                    <a:pt x="526" y="282"/>
                    <a:pt x="556" y="358"/>
                    <a:pt x="511" y="302"/>
                  </a:cubicBezTo>
                  <a:cubicBezTo>
                    <a:pt x="505" y="295"/>
                    <a:pt x="508" y="284"/>
                    <a:pt x="503" y="276"/>
                  </a:cubicBezTo>
                  <a:cubicBezTo>
                    <a:pt x="484" y="245"/>
                    <a:pt x="449" y="223"/>
                    <a:pt x="433" y="189"/>
                  </a:cubicBezTo>
                  <a:cubicBezTo>
                    <a:pt x="414" y="151"/>
                    <a:pt x="414" y="115"/>
                    <a:pt x="372" y="101"/>
                  </a:cubicBezTo>
                  <a:cubicBezTo>
                    <a:pt x="362" y="72"/>
                    <a:pt x="368" y="72"/>
                    <a:pt x="337" y="58"/>
                  </a:cubicBezTo>
                  <a:cubicBezTo>
                    <a:pt x="320" y="50"/>
                    <a:pt x="285" y="40"/>
                    <a:pt x="285" y="40"/>
                  </a:cubicBezTo>
                  <a:cubicBezTo>
                    <a:pt x="255" y="12"/>
                    <a:pt x="265" y="0"/>
                    <a:pt x="223" y="14"/>
                  </a:cubicBezTo>
                  <a:close/>
                </a:path>
              </a:pathLst>
            </a:cu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1" name="WordArt 19" descr="White marble"/>
            <p:cNvSpPr>
              <a:spLocks noChangeArrowheads="1" noChangeShapeType="1" noTextEdit="1"/>
            </p:cNvSpPr>
            <p:nvPr/>
          </p:nvSpPr>
          <p:spPr bwMode="auto">
            <a:xfrm>
              <a:off x="2496" y="3024"/>
              <a:ext cx="1248" cy="115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4800" kern="10">
                  <a:ln w="9525">
                    <a:round/>
                    <a:headEnd/>
                    <a:tailEnd/>
                  </a:ln>
                  <a:blipFill dpi="0" rotWithShape="0">
                    <a:blip r:embed="rId4"/>
                    <a:srcRect/>
                    <a:tile tx="0" ty="0" sx="100000" sy="100000" flip="none" algn="tl"/>
                  </a:blipFill>
                  <a:latin typeface="Arial Black"/>
                </a:rPr>
                <a:t>D</a:t>
              </a:r>
            </a:p>
          </p:txBody>
        </p:sp>
        <p:sp>
          <p:nvSpPr>
            <p:cNvPr id="20502" name="Freeform 30"/>
            <p:cNvSpPr>
              <a:spLocks/>
            </p:cNvSpPr>
            <p:nvPr/>
          </p:nvSpPr>
          <p:spPr bwMode="auto">
            <a:xfrm>
              <a:off x="1755" y="864"/>
              <a:ext cx="309" cy="820"/>
            </a:xfrm>
            <a:custGeom>
              <a:avLst/>
              <a:gdLst>
                <a:gd name="T0" fmla="*/ 34 w 313"/>
                <a:gd name="T1" fmla="*/ 183 h 796"/>
                <a:gd name="T2" fmla="*/ 8 w 313"/>
                <a:gd name="T3" fmla="*/ 394 h 796"/>
                <a:gd name="T4" fmla="*/ 34 w 313"/>
                <a:gd name="T5" fmla="*/ 508 h 796"/>
                <a:gd name="T6" fmla="*/ 49 w 313"/>
                <a:gd name="T7" fmla="*/ 566 h 796"/>
                <a:gd name="T8" fmla="*/ 25 w 313"/>
                <a:gd name="T9" fmla="*/ 690 h 796"/>
                <a:gd name="T10" fmla="*/ 83 w 313"/>
                <a:gd name="T11" fmla="*/ 870 h 796"/>
                <a:gd name="T12" fmla="*/ 159 w 313"/>
                <a:gd name="T13" fmla="*/ 795 h 796"/>
                <a:gd name="T14" fmla="*/ 200 w 313"/>
                <a:gd name="T15" fmla="*/ 718 h 796"/>
                <a:gd name="T16" fmla="*/ 226 w 313"/>
                <a:gd name="T17" fmla="*/ 670 h 796"/>
                <a:gd name="T18" fmla="*/ 261 w 313"/>
                <a:gd name="T19" fmla="*/ 480 h 796"/>
                <a:gd name="T20" fmla="*/ 301 w 313"/>
                <a:gd name="T21" fmla="*/ 183 h 796"/>
                <a:gd name="T22" fmla="*/ 293 w 313"/>
                <a:gd name="T23" fmla="*/ 49 h 796"/>
                <a:gd name="T24" fmla="*/ 226 w 313"/>
                <a:gd name="T25" fmla="*/ 2 h 796"/>
                <a:gd name="T26" fmla="*/ 110 w 313"/>
                <a:gd name="T27" fmla="*/ 78 h 796"/>
                <a:gd name="T28" fmla="*/ 92 w 313"/>
                <a:gd name="T29" fmla="*/ 107 h 796"/>
                <a:gd name="T30" fmla="*/ 49 w 313"/>
                <a:gd name="T31" fmla="*/ 183 h 796"/>
                <a:gd name="T32" fmla="*/ 34 w 313"/>
                <a:gd name="T33" fmla="*/ 203 h 796"/>
                <a:gd name="T34" fmla="*/ 34 w 313"/>
                <a:gd name="T35" fmla="*/ 183 h 7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3" h="796">
                  <a:moveTo>
                    <a:pt x="34" y="168"/>
                  </a:moveTo>
                  <a:cubicBezTo>
                    <a:pt x="21" y="232"/>
                    <a:pt x="19" y="296"/>
                    <a:pt x="8" y="360"/>
                  </a:cubicBezTo>
                  <a:cubicBezTo>
                    <a:pt x="17" y="395"/>
                    <a:pt x="23" y="431"/>
                    <a:pt x="34" y="465"/>
                  </a:cubicBezTo>
                  <a:cubicBezTo>
                    <a:pt x="39" y="483"/>
                    <a:pt x="52" y="517"/>
                    <a:pt x="52" y="517"/>
                  </a:cubicBezTo>
                  <a:cubicBezTo>
                    <a:pt x="27" y="589"/>
                    <a:pt x="37" y="551"/>
                    <a:pt x="25" y="631"/>
                  </a:cubicBezTo>
                  <a:cubicBezTo>
                    <a:pt x="32" y="746"/>
                    <a:pt x="0" y="770"/>
                    <a:pt x="86" y="796"/>
                  </a:cubicBezTo>
                  <a:cubicBezTo>
                    <a:pt x="112" y="771"/>
                    <a:pt x="135" y="747"/>
                    <a:pt x="165" y="727"/>
                  </a:cubicBezTo>
                  <a:cubicBezTo>
                    <a:pt x="175" y="697"/>
                    <a:pt x="186" y="679"/>
                    <a:pt x="209" y="657"/>
                  </a:cubicBezTo>
                  <a:cubicBezTo>
                    <a:pt x="239" y="559"/>
                    <a:pt x="192" y="697"/>
                    <a:pt x="235" y="613"/>
                  </a:cubicBezTo>
                  <a:cubicBezTo>
                    <a:pt x="253" y="578"/>
                    <a:pt x="261" y="484"/>
                    <a:pt x="270" y="439"/>
                  </a:cubicBezTo>
                  <a:cubicBezTo>
                    <a:pt x="278" y="347"/>
                    <a:pt x="299" y="260"/>
                    <a:pt x="313" y="168"/>
                  </a:cubicBezTo>
                  <a:cubicBezTo>
                    <a:pt x="310" y="127"/>
                    <a:pt x="312" y="86"/>
                    <a:pt x="305" y="46"/>
                  </a:cubicBezTo>
                  <a:cubicBezTo>
                    <a:pt x="300" y="19"/>
                    <a:pt x="235" y="2"/>
                    <a:pt x="235" y="2"/>
                  </a:cubicBezTo>
                  <a:cubicBezTo>
                    <a:pt x="149" y="15"/>
                    <a:pt x="162" y="0"/>
                    <a:pt x="113" y="72"/>
                  </a:cubicBezTo>
                  <a:cubicBezTo>
                    <a:pt x="107" y="81"/>
                    <a:pt x="98" y="88"/>
                    <a:pt x="95" y="98"/>
                  </a:cubicBezTo>
                  <a:cubicBezTo>
                    <a:pt x="86" y="125"/>
                    <a:pt x="70" y="146"/>
                    <a:pt x="52" y="168"/>
                  </a:cubicBezTo>
                  <a:cubicBezTo>
                    <a:pt x="47" y="174"/>
                    <a:pt x="42" y="185"/>
                    <a:pt x="34" y="185"/>
                  </a:cubicBezTo>
                  <a:cubicBezTo>
                    <a:pt x="28" y="185"/>
                    <a:pt x="34" y="174"/>
                    <a:pt x="34" y="168"/>
                  </a:cubicBezTo>
                  <a:close/>
                </a:path>
              </a:pathLst>
            </a:cu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3" name="Text Box 31"/>
            <p:cNvSpPr txBox="1">
              <a:spLocks noChangeArrowheads="1"/>
            </p:cNvSpPr>
            <p:nvPr/>
          </p:nvSpPr>
          <p:spPr bwMode="auto">
            <a:xfrm>
              <a:off x="758" y="1415"/>
              <a:ext cx="10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smtClean="0">
                  <a:solidFill>
                    <a:srgbClr val="0000FF"/>
                  </a:solidFill>
                </a:rPr>
                <a:t>mitochondria</a:t>
              </a:r>
            </a:p>
          </p:txBody>
        </p:sp>
      </p:grpSp>
      <p:pic>
        <p:nvPicPr>
          <p:cNvPr id="20494" name="Picture 33"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8669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Rectangle 34"/>
          <p:cNvSpPr>
            <a:spLocks noChangeArrowheads="1"/>
          </p:cNvSpPr>
          <p:nvPr/>
        </p:nvSpPr>
        <p:spPr bwMode="auto">
          <a:xfrm>
            <a:off x="7543800" y="2095500"/>
            <a:ext cx="1295400" cy="17145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0496" name="WordArt 35"/>
          <p:cNvSpPr>
            <a:spLocks noChangeArrowheads="1" noChangeShapeType="1" noTextEdit="1"/>
          </p:cNvSpPr>
          <p:nvPr/>
        </p:nvSpPr>
        <p:spPr bwMode="auto">
          <a:xfrm>
            <a:off x="6858000" y="18288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B</a:t>
            </a:r>
          </a:p>
        </p:txBody>
      </p:sp>
      <p:pic>
        <p:nvPicPr>
          <p:cNvPr id="20497" name="Picture 36"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9149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8" name="Rectangle 37"/>
          <p:cNvSpPr>
            <a:spLocks noChangeArrowheads="1"/>
          </p:cNvSpPr>
          <p:nvPr/>
        </p:nvSpPr>
        <p:spPr bwMode="auto">
          <a:xfrm>
            <a:off x="8153400" y="5334000"/>
            <a:ext cx="381000" cy="3810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0499" name="WordArt 38"/>
          <p:cNvSpPr>
            <a:spLocks noChangeArrowheads="1" noChangeShapeType="1" noTextEdit="1"/>
          </p:cNvSpPr>
          <p:nvPr/>
        </p:nvSpPr>
        <p:spPr bwMode="auto">
          <a:xfrm>
            <a:off x="6781800" y="49149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92075" y="76200"/>
            <a:ext cx="8915400" cy="3962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Comparing Light and</a:t>
            </a:r>
          </a:p>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Electron Microscopy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6200" y="76200"/>
            <a:ext cx="899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smtClean="0"/>
              <a:t>Now, test yourself.  The EM below has a field of view that best matches the hot-pink box associated with which letter (A-D)? (advance the slide for the answer)</a:t>
            </a:r>
          </a:p>
        </p:txBody>
      </p:sp>
      <p:pic>
        <p:nvPicPr>
          <p:cNvPr id="21507" name="Picture 5"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8763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907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383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9525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9"/>
          <p:cNvSpPr>
            <a:spLocks noChangeArrowheads="1"/>
          </p:cNvSpPr>
          <p:nvPr/>
        </p:nvSpPr>
        <p:spPr bwMode="auto">
          <a:xfrm>
            <a:off x="5105400" y="876300"/>
            <a:ext cx="1676400" cy="16002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21512" name="Picture 10"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0861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11"/>
          <p:cNvSpPr>
            <a:spLocks noChangeArrowheads="1"/>
          </p:cNvSpPr>
          <p:nvPr/>
        </p:nvSpPr>
        <p:spPr bwMode="auto">
          <a:xfrm>
            <a:off x="6096000" y="3848100"/>
            <a:ext cx="609600" cy="6858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1514" name="WordArt 14"/>
          <p:cNvSpPr>
            <a:spLocks noChangeArrowheads="1" noChangeShapeType="1" noTextEdit="1"/>
          </p:cNvSpPr>
          <p:nvPr/>
        </p:nvSpPr>
        <p:spPr bwMode="auto">
          <a:xfrm>
            <a:off x="4495800" y="7620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A</a:t>
            </a:r>
          </a:p>
        </p:txBody>
      </p:sp>
      <p:sp>
        <p:nvSpPr>
          <p:cNvPr id="21515" name="WordArt 16"/>
          <p:cNvSpPr>
            <a:spLocks noChangeArrowheads="1" noChangeShapeType="1" noTextEdit="1"/>
          </p:cNvSpPr>
          <p:nvPr/>
        </p:nvSpPr>
        <p:spPr bwMode="auto">
          <a:xfrm>
            <a:off x="5181600" y="29337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C</a:t>
            </a:r>
          </a:p>
        </p:txBody>
      </p:sp>
      <p:pic>
        <p:nvPicPr>
          <p:cNvPr id="21516" name="Picture 20" descr="Slid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432435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28"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8669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Rectangle 29"/>
          <p:cNvSpPr>
            <a:spLocks noChangeArrowheads="1"/>
          </p:cNvSpPr>
          <p:nvPr/>
        </p:nvSpPr>
        <p:spPr bwMode="auto">
          <a:xfrm>
            <a:off x="7543800" y="2095500"/>
            <a:ext cx="1295400" cy="17145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1519" name="WordArt 30"/>
          <p:cNvSpPr>
            <a:spLocks noChangeArrowheads="1" noChangeShapeType="1" noTextEdit="1"/>
          </p:cNvSpPr>
          <p:nvPr/>
        </p:nvSpPr>
        <p:spPr bwMode="auto">
          <a:xfrm>
            <a:off x="6858000" y="18288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B</a:t>
            </a:r>
          </a:p>
        </p:txBody>
      </p:sp>
      <p:pic>
        <p:nvPicPr>
          <p:cNvPr id="21520" name="Picture 31"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9149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Rectangle 32"/>
          <p:cNvSpPr>
            <a:spLocks noChangeArrowheads="1"/>
          </p:cNvSpPr>
          <p:nvPr/>
        </p:nvSpPr>
        <p:spPr bwMode="auto">
          <a:xfrm>
            <a:off x="8153400" y="5334000"/>
            <a:ext cx="381000" cy="3810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1522" name="WordArt 33"/>
          <p:cNvSpPr>
            <a:spLocks noChangeArrowheads="1" noChangeShapeType="1" noTextEdit="1"/>
          </p:cNvSpPr>
          <p:nvPr/>
        </p:nvSpPr>
        <p:spPr bwMode="auto">
          <a:xfrm>
            <a:off x="6781800" y="49149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D</a:t>
            </a:r>
          </a:p>
        </p:txBody>
      </p:sp>
      <p:grpSp>
        <p:nvGrpSpPr>
          <p:cNvPr id="54309" name="Group 37"/>
          <p:cNvGrpSpPr>
            <a:grpSpLocks/>
          </p:cNvGrpSpPr>
          <p:nvPr/>
        </p:nvGrpSpPr>
        <p:grpSpPr bwMode="auto">
          <a:xfrm>
            <a:off x="609600" y="838200"/>
            <a:ext cx="5403850" cy="5638800"/>
            <a:chOff x="384" y="528"/>
            <a:chExt cx="3404" cy="3552"/>
          </a:xfrm>
        </p:grpSpPr>
        <p:sp>
          <p:nvSpPr>
            <p:cNvPr id="21524" name="WordArt 19" descr="White marble"/>
            <p:cNvSpPr>
              <a:spLocks noChangeArrowheads="1" noChangeShapeType="1" noTextEdit="1"/>
            </p:cNvSpPr>
            <p:nvPr/>
          </p:nvSpPr>
          <p:spPr bwMode="auto">
            <a:xfrm>
              <a:off x="2540" y="2928"/>
              <a:ext cx="1248" cy="115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4800" kern="10">
                  <a:ln w="9525">
                    <a:round/>
                    <a:headEnd/>
                    <a:tailEnd/>
                  </a:ln>
                  <a:blipFill dpi="0" rotWithShape="0">
                    <a:blip r:embed="rId4"/>
                    <a:srcRect/>
                    <a:tile tx="0" ty="0" sx="100000" sy="100000" flip="none" algn="tl"/>
                  </a:blipFill>
                  <a:latin typeface="Arial Black"/>
                </a:rPr>
                <a:t>A</a:t>
              </a:r>
            </a:p>
          </p:txBody>
        </p:sp>
        <p:sp>
          <p:nvSpPr>
            <p:cNvPr id="21525" name="Freeform 24"/>
            <p:cNvSpPr>
              <a:spLocks/>
            </p:cNvSpPr>
            <p:nvPr/>
          </p:nvSpPr>
          <p:spPr bwMode="auto">
            <a:xfrm>
              <a:off x="384" y="2256"/>
              <a:ext cx="773" cy="969"/>
            </a:xfrm>
            <a:custGeom>
              <a:avLst/>
              <a:gdLst>
                <a:gd name="T0" fmla="*/ 511 w 773"/>
                <a:gd name="T1" fmla="*/ 52 h 969"/>
                <a:gd name="T2" fmla="*/ 432 w 773"/>
                <a:gd name="T3" fmla="*/ 148 h 969"/>
                <a:gd name="T4" fmla="*/ 406 w 773"/>
                <a:gd name="T5" fmla="*/ 192 h 969"/>
                <a:gd name="T6" fmla="*/ 397 w 773"/>
                <a:gd name="T7" fmla="*/ 218 h 969"/>
                <a:gd name="T8" fmla="*/ 363 w 773"/>
                <a:gd name="T9" fmla="*/ 271 h 969"/>
                <a:gd name="T10" fmla="*/ 354 w 773"/>
                <a:gd name="T11" fmla="*/ 297 h 969"/>
                <a:gd name="T12" fmla="*/ 328 w 773"/>
                <a:gd name="T13" fmla="*/ 306 h 969"/>
                <a:gd name="T14" fmla="*/ 275 w 773"/>
                <a:gd name="T15" fmla="*/ 393 h 969"/>
                <a:gd name="T16" fmla="*/ 249 w 773"/>
                <a:gd name="T17" fmla="*/ 445 h 969"/>
                <a:gd name="T18" fmla="*/ 153 w 773"/>
                <a:gd name="T19" fmla="*/ 541 h 969"/>
                <a:gd name="T20" fmla="*/ 92 w 773"/>
                <a:gd name="T21" fmla="*/ 602 h 969"/>
                <a:gd name="T22" fmla="*/ 22 w 773"/>
                <a:gd name="T23" fmla="*/ 794 h 969"/>
                <a:gd name="T24" fmla="*/ 92 w 773"/>
                <a:gd name="T25" fmla="*/ 899 h 969"/>
                <a:gd name="T26" fmla="*/ 223 w 773"/>
                <a:gd name="T27" fmla="*/ 969 h 969"/>
                <a:gd name="T28" fmla="*/ 345 w 773"/>
                <a:gd name="T29" fmla="*/ 934 h 969"/>
                <a:gd name="T30" fmla="*/ 441 w 773"/>
                <a:gd name="T31" fmla="*/ 838 h 969"/>
                <a:gd name="T32" fmla="*/ 485 w 773"/>
                <a:gd name="T33" fmla="*/ 794 h 969"/>
                <a:gd name="T34" fmla="*/ 520 w 773"/>
                <a:gd name="T35" fmla="*/ 742 h 969"/>
                <a:gd name="T36" fmla="*/ 546 w 773"/>
                <a:gd name="T37" fmla="*/ 698 h 969"/>
                <a:gd name="T38" fmla="*/ 555 w 773"/>
                <a:gd name="T39" fmla="*/ 672 h 969"/>
                <a:gd name="T40" fmla="*/ 607 w 773"/>
                <a:gd name="T41" fmla="*/ 611 h 969"/>
                <a:gd name="T42" fmla="*/ 633 w 773"/>
                <a:gd name="T43" fmla="*/ 559 h 969"/>
                <a:gd name="T44" fmla="*/ 694 w 773"/>
                <a:gd name="T45" fmla="*/ 445 h 969"/>
                <a:gd name="T46" fmla="*/ 738 w 773"/>
                <a:gd name="T47" fmla="*/ 279 h 969"/>
                <a:gd name="T48" fmla="*/ 747 w 773"/>
                <a:gd name="T49" fmla="*/ 253 h 969"/>
                <a:gd name="T50" fmla="*/ 755 w 773"/>
                <a:gd name="T51" fmla="*/ 227 h 969"/>
                <a:gd name="T52" fmla="*/ 773 w 773"/>
                <a:gd name="T53" fmla="*/ 175 h 969"/>
                <a:gd name="T54" fmla="*/ 729 w 773"/>
                <a:gd name="T55" fmla="*/ 35 h 969"/>
                <a:gd name="T56" fmla="*/ 703 w 773"/>
                <a:gd name="T57" fmla="*/ 18 h 969"/>
                <a:gd name="T58" fmla="*/ 685 w 773"/>
                <a:gd name="T59" fmla="*/ 0 h 969"/>
                <a:gd name="T60" fmla="*/ 546 w 773"/>
                <a:gd name="T61" fmla="*/ 44 h 969"/>
                <a:gd name="T62" fmla="*/ 493 w 773"/>
                <a:gd name="T63" fmla="*/ 70 h 969"/>
                <a:gd name="T64" fmla="*/ 511 w 773"/>
                <a:gd name="T65" fmla="*/ 52 h 9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3" h="969">
                  <a:moveTo>
                    <a:pt x="511" y="52"/>
                  </a:moveTo>
                  <a:cubicBezTo>
                    <a:pt x="498" y="91"/>
                    <a:pt x="467" y="126"/>
                    <a:pt x="432" y="148"/>
                  </a:cubicBezTo>
                  <a:cubicBezTo>
                    <a:pt x="411" y="218"/>
                    <a:pt x="440" y="138"/>
                    <a:pt x="406" y="192"/>
                  </a:cubicBezTo>
                  <a:cubicBezTo>
                    <a:pt x="401" y="200"/>
                    <a:pt x="401" y="210"/>
                    <a:pt x="397" y="218"/>
                  </a:cubicBezTo>
                  <a:cubicBezTo>
                    <a:pt x="387" y="236"/>
                    <a:pt x="374" y="253"/>
                    <a:pt x="363" y="271"/>
                  </a:cubicBezTo>
                  <a:cubicBezTo>
                    <a:pt x="358" y="279"/>
                    <a:pt x="360" y="291"/>
                    <a:pt x="354" y="297"/>
                  </a:cubicBezTo>
                  <a:cubicBezTo>
                    <a:pt x="348" y="303"/>
                    <a:pt x="337" y="303"/>
                    <a:pt x="328" y="306"/>
                  </a:cubicBezTo>
                  <a:cubicBezTo>
                    <a:pt x="317" y="338"/>
                    <a:pt x="296" y="367"/>
                    <a:pt x="275" y="393"/>
                  </a:cubicBezTo>
                  <a:cubicBezTo>
                    <a:pt x="228" y="452"/>
                    <a:pt x="283" y="387"/>
                    <a:pt x="249" y="445"/>
                  </a:cubicBezTo>
                  <a:cubicBezTo>
                    <a:pt x="234" y="471"/>
                    <a:pt x="176" y="526"/>
                    <a:pt x="153" y="541"/>
                  </a:cubicBezTo>
                  <a:cubicBezTo>
                    <a:pt x="134" y="570"/>
                    <a:pt x="121" y="583"/>
                    <a:pt x="92" y="602"/>
                  </a:cubicBezTo>
                  <a:cubicBezTo>
                    <a:pt x="80" y="658"/>
                    <a:pt x="64" y="754"/>
                    <a:pt x="22" y="794"/>
                  </a:cubicBezTo>
                  <a:cubicBezTo>
                    <a:pt x="0" y="857"/>
                    <a:pt x="38" y="880"/>
                    <a:pt x="92" y="899"/>
                  </a:cubicBezTo>
                  <a:cubicBezTo>
                    <a:pt x="120" y="927"/>
                    <a:pt x="182" y="955"/>
                    <a:pt x="223" y="969"/>
                  </a:cubicBezTo>
                  <a:cubicBezTo>
                    <a:pt x="341" y="955"/>
                    <a:pt x="269" y="960"/>
                    <a:pt x="345" y="934"/>
                  </a:cubicBezTo>
                  <a:cubicBezTo>
                    <a:pt x="371" y="896"/>
                    <a:pt x="396" y="854"/>
                    <a:pt x="441" y="838"/>
                  </a:cubicBezTo>
                  <a:cubicBezTo>
                    <a:pt x="456" y="823"/>
                    <a:pt x="470" y="809"/>
                    <a:pt x="485" y="794"/>
                  </a:cubicBezTo>
                  <a:cubicBezTo>
                    <a:pt x="500" y="779"/>
                    <a:pt x="520" y="742"/>
                    <a:pt x="520" y="742"/>
                  </a:cubicBezTo>
                  <a:cubicBezTo>
                    <a:pt x="541" y="675"/>
                    <a:pt x="512" y="753"/>
                    <a:pt x="546" y="698"/>
                  </a:cubicBezTo>
                  <a:cubicBezTo>
                    <a:pt x="551" y="690"/>
                    <a:pt x="551" y="680"/>
                    <a:pt x="555" y="672"/>
                  </a:cubicBezTo>
                  <a:cubicBezTo>
                    <a:pt x="567" y="647"/>
                    <a:pt x="587" y="630"/>
                    <a:pt x="607" y="611"/>
                  </a:cubicBezTo>
                  <a:cubicBezTo>
                    <a:pt x="631" y="541"/>
                    <a:pt x="598" y="631"/>
                    <a:pt x="633" y="559"/>
                  </a:cubicBezTo>
                  <a:cubicBezTo>
                    <a:pt x="652" y="519"/>
                    <a:pt x="663" y="478"/>
                    <a:pt x="694" y="445"/>
                  </a:cubicBezTo>
                  <a:cubicBezTo>
                    <a:pt x="699" y="389"/>
                    <a:pt x="695" y="322"/>
                    <a:pt x="738" y="279"/>
                  </a:cubicBezTo>
                  <a:cubicBezTo>
                    <a:pt x="741" y="270"/>
                    <a:pt x="744" y="262"/>
                    <a:pt x="747" y="253"/>
                  </a:cubicBezTo>
                  <a:cubicBezTo>
                    <a:pt x="750" y="244"/>
                    <a:pt x="752" y="236"/>
                    <a:pt x="755" y="227"/>
                  </a:cubicBezTo>
                  <a:cubicBezTo>
                    <a:pt x="761" y="210"/>
                    <a:pt x="773" y="175"/>
                    <a:pt x="773" y="175"/>
                  </a:cubicBezTo>
                  <a:cubicBezTo>
                    <a:pt x="757" y="128"/>
                    <a:pt x="745" y="81"/>
                    <a:pt x="729" y="35"/>
                  </a:cubicBezTo>
                  <a:cubicBezTo>
                    <a:pt x="726" y="25"/>
                    <a:pt x="711" y="24"/>
                    <a:pt x="703" y="18"/>
                  </a:cubicBezTo>
                  <a:cubicBezTo>
                    <a:pt x="696" y="13"/>
                    <a:pt x="691" y="6"/>
                    <a:pt x="685" y="0"/>
                  </a:cubicBezTo>
                  <a:cubicBezTo>
                    <a:pt x="620" y="10"/>
                    <a:pt x="606" y="23"/>
                    <a:pt x="546" y="44"/>
                  </a:cubicBezTo>
                  <a:cubicBezTo>
                    <a:pt x="544" y="45"/>
                    <a:pt x="500" y="77"/>
                    <a:pt x="493" y="70"/>
                  </a:cubicBezTo>
                  <a:cubicBezTo>
                    <a:pt x="487" y="64"/>
                    <a:pt x="505" y="58"/>
                    <a:pt x="511" y="52"/>
                  </a:cubicBezTo>
                  <a:close/>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6" name="Text Box 26"/>
            <p:cNvSpPr txBox="1">
              <a:spLocks noChangeArrowheads="1"/>
            </p:cNvSpPr>
            <p:nvPr/>
          </p:nvSpPr>
          <p:spPr bwMode="auto">
            <a:xfrm>
              <a:off x="2016" y="2256"/>
              <a:ext cx="5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smtClean="0">
                  <a:solidFill>
                    <a:srgbClr val="FF0000"/>
                  </a:solidFill>
                </a:rPr>
                <a:t>nuclei</a:t>
              </a:r>
            </a:p>
          </p:txBody>
        </p:sp>
        <p:sp>
          <p:nvSpPr>
            <p:cNvPr id="21527" name="Freeform 34"/>
            <p:cNvSpPr>
              <a:spLocks/>
            </p:cNvSpPr>
            <p:nvPr/>
          </p:nvSpPr>
          <p:spPr bwMode="auto">
            <a:xfrm>
              <a:off x="576" y="687"/>
              <a:ext cx="1819" cy="3153"/>
            </a:xfrm>
            <a:custGeom>
              <a:avLst/>
              <a:gdLst>
                <a:gd name="T0" fmla="*/ 1300 w 1867"/>
                <a:gd name="T1" fmla="*/ 116 h 3153"/>
                <a:gd name="T2" fmla="*/ 1194 w 1867"/>
                <a:gd name="T3" fmla="*/ 413 h 3153"/>
                <a:gd name="T4" fmla="*/ 1114 w 1867"/>
                <a:gd name="T5" fmla="*/ 596 h 3153"/>
                <a:gd name="T6" fmla="*/ 1009 w 1867"/>
                <a:gd name="T7" fmla="*/ 858 h 3153"/>
                <a:gd name="T8" fmla="*/ 977 w 1867"/>
                <a:gd name="T9" fmla="*/ 954 h 3153"/>
                <a:gd name="T10" fmla="*/ 904 w 1867"/>
                <a:gd name="T11" fmla="*/ 1146 h 3153"/>
                <a:gd name="T12" fmla="*/ 782 w 1867"/>
                <a:gd name="T13" fmla="*/ 1425 h 3153"/>
                <a:gd name="T14" fmla="*/ 654 w 1867"/>
                <a:gd name="T15" fmla="*/ 1687 h 3153"/>
                <a:gd name="T16" fmla="*/ 597 w 1867"/>
                <a:gd name="T17" fmla="*/ 1783 h 3153"/>
                <a:gd name="T18" fmla="*/ 572 w 1867"/>
                <a:gd name="T19" fmla="*/ 1835 h 3153"/>
                <a:gd name="T20" fmla="*/ 500 w 1867"/>
                <a:gd name="T21" fmla="*/ 1992 h 3153"/>
                <a:gd name="T22" fmla="*/ 476 w 1867"/>
                <a:gd name="T23" fmla="*/ 2036 h 3153"/>
                <a:gd name="T24" fmla="*/ 347 w 1867"/>
                <a:gd name="T25" fmla="*/ 2263 h 3153"/>
                <a:gd name="T26" fmla="*/ 290 w 1867"/>
                <a:gd name="T27" fmla="*/ 2359 h 3153"/>
                <a:gd name="T28" fmla="*/ 186 w 1867"/>
                <a:gd name="T29" fmla="*/ 2551 h 3153"/>
                <a:gd name="T30" fmla="*/ 49 w 1867"/>
                <a:gd name="T31" fmla="*/ 2778 h 3153"/>
                <a:gd name="T32" fmla="*/ 0 w 1867"/>
                <a:gd name="T33" fmla="*/ 2944 h 3153"/>
                <a:gd name="T34" fmla="*/ 23 w 1867"/>
                <a:gd name="T35" fmla="*/ 3109 h 3153"/>
                <a:gd name="T36" fmla="*/ 209 w 1867"/>
                <a:gd name="T37" fmla="*/ 3136 h 3153"/>
                <a:gd name="T38" fmla="*/ 363 w 1867"/>
                <a:gd name="T39" fmla="*/ 3066 h 3153"/>
                <a:gd name="T40" fmla="*/ 492 w 1867"/>
                <a:gd name="T41" fmla="*/ 2917 h 3153"/>
                <a:gd name="T42" fmla="*/ 597 w 1867"/>
                <a:gd name="T43" fmla="*/ 2664 h 3153"/>
                <a:gd name="T44" fmla="*/ 622 w 1867"/>
                <a:gd name="T45" fmla="*/ 2621 h 3153"/>
                <a:gd name="T46" fmla="*/ 742 w 1867"/>
                <a:gd name="T47" fmla="*/ 2385 h 3153"/>
                <a:gd name="T48" fmla="*/ 808 w 1867"/>
                <a:gd name="T49" fmla="*/ 2263 h 3153"/>
                <a:gd name="T50" fmla="*/ 953 w 1867"/>
                <a:gd name="T51" fmla="*/ 2001 h 3153"/>
                <a:gd name="T52" fmla="*/ 1097 w 1867"/>
                <a:gd name="T53" fmla="*/ 1739 h 3153"/>
                <a:gd name="T54" fmla="*/ 1169 w 1867"/>
                <a:gd name="T55" fmla="*/ 1608 h 3153"/>
                <a:gd name="T56" fmla="*/ 1300 w 1867"/>
                <a:gd name="T57" fmla="*/ 1338 h 3153"/>
                <a:gd name="T58" fmla="*/ 1413 w 1867"/>
                <a:gd name="T59" fmla="*/ 1067 h 3153"/>
                <a:gd name="T60" fmla="*/ 1500 w 1867"/>
                <a:gd name="T61" fmla="*/ 884 h 3153"/>
                <a:gd name="T62" fmla="*/ 1599 w 1867"/>
                <a:gd name="T63" fmla="*/ 648 h 3153"/>
                <a:gd name="T64" fmla="*/ 1646 w 1867"/>
                <a:gd name="T65" fmla="*/ 491 h 3153"/>
                <a:gd name="T66" fmla="*/ 1726 w 1867"/>
                <a:gd name="T67" fmla="*/ 256 h 3153"/>
                <a:gd name="T68" fmla="*/ 1573 w 1867"/>
                <a:gd name="T69" fmla="*/ 46 h 3153"/>
                <a:gd name="T70" fmla="*/ 1347 w 1867"/>
                <a:gd name="T71" fmla="*/ 37 h 31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67" h="3153">
                  <a:moveTo>
                    <a:pt x="1440" y="46"/>
                  </a:moveTo>
                  <a:cubicBezTo>
                    <a:pt x="1419" y="106"/>
                    <a:pt x="1435" y="85"/>
                    <a:pt x="1405" y="116"/>
                  </a:cubicBezTo>
                  <a:cubicBezTo>
                    <a:pt x="1397" y="156"/>
                    <a:pt x="1392" y="200"/>
                    <a:pt x="1361" y="229"/>
                  </a:cubicBezTo>
                  <a:cubicBezTo>
                    <a:pt x="1344" y="285"/>
                    <a:pt x="1334" y="370"/>
                    <a:pt x="1291" y="413"/>
                  </a:cubicBezTo>
                  <a:cubicBezTo>
                    <a:pt x="1280" y="449"/>
                    <a:pt x="1266" y="491"/>
                    <a:pt x="1239" y="517"/>
                  </a:cubicBezTo>
                  <a:cubicBezTo>
                    <a:pt x="1230" y="550"/>
                    <a:pt x="1228" y="572"/>
                    <a:pt x="1204" y="596"/>
                  </a:cubicBezTo>
                  <a:cubicBezTo>
                    <a:pt x="1195" y="629"/>
                    <a:pt x="1194" y="650"/>
                    <a:pt x="1169" y="674"/>
                  </a:cubicBezTo>
                  <a:cubicBezTo>
                    <a:pt x="1155" y="733"/>
                    <a:pt x="1134" y="813"/>
                    <a:pt x="1091" y="858"/>
                  </a:cubicBezTo>
                  <a:cubicBezTo>
                    <a:pt x="1085" y="881"/>
                    <a:pt x="1086" y="908"/>
                    <a:pt x="1073" y="928"/>
                  </a:cubicBezTo>
                  <a:cubicBezTo>
                    <a:pt x="1067" y="937"/>
                    <a:pt x="1060" y="945"/>
                    <a:pt x="1056" y="954"/>
                  </a:cubicBezTo>
                  <a:cubicBezTo>
                    <a:pt x="1038" y="993"/>
                    <a:pt x="1036" y="1023"/>
                    <a:pt x="1012" y="1058"/>
                  </a:cubicBezTo>
                  <a:cubicBezTo>
                    <a:pt x="1003" y="1093"/>
                    <a:pt x="998" y="1116"/>
                    <a:pt x="977" y="1146"/>
                  </a:cubicBezTo>
                  <a:cubicBezTo>
                    <a:pt x="963" y="1193"/>
                    <a:pt x="944" y="1234"/>
                    <a:pt x="925" y="1277"/>
                  </a:cubicBezTo>
                  <a:cubicBezTo>
                    <a:pt x="901" y="1330"/>
                    <a:pt x="889" y="1383"/>
                    <a:pt x="846" y="1425"/>
                  </a:cubicBezTo>
                  <a:cubicBezTo>
                    <a:pt x="832" y="1503"/>
                    <a:pt x="787" y="1570"/>
                    <a:pt x="742" y="1634"/>
                  </a:cubicBezTo>
                  <a:cubicBezTo>
                    <a:pt x="730" y="1651"/>
                    <a:pt x="719" y="1669"/>
                    <a:pt x="707" y="1687"/>
                  </a:cubicBezTo>
                  <a:cubicBezTo>
                    <a:pt x="701" y="1696"/>
                    <a:pt x="689" y="1713"/>
                    <a:pt x="689" y="1713"/>
                  </a:cubicBezTo>
                  <a:cubicBezTo>
                    <a:pt x="680" y="1743"/>
                    <a:pt x="667" y="1761"/>
                    <a:pt x="646" y="1783"/>
                  </a:cubicBezTo>
                  <a:cubicBezTo>
                    <a:pt x="643" y="1792"/>
                    <a:pt x="641" y="1801"/>
                    <a:pt x="637" y="1809"/>
                  </a:cubicBezTo>
                  <a:cubicBezTo>
                    <a:pt x="632" y="1818"/>
                    <a:pt x="623" y="1825"/>
                    <a:pt x="619" y="1835"/>
                  </a:cubicBezTo>
                  <a:cubicBezTo>
                    <a:pt x="600" y="1878"/>
                    <a:pt x="594" y="1923"/>
                    <a:pt x="558" y="1957"/>
                  </a:cubicBezTo>
                  <a:cubicBezTo>
                    <a:pt x="552" y="1969"/>
                    <a:pt x="548" y="1981"/>
                    <a:pt x="541" y="1992"/>
                  </a:cubicBezTo>
                  <a:cubicBezTo>
                    <a:pt x="536" y="1999"/>
                    <a:pt x="527" y="2003"/>
                    <a:pt x="523" y="2010"/>
                  </a:cubicBezTo>
                  <a:cubicBezTo>
                    <a:pt x="518" y="2018"/>
                    <a:pt x="520" y="2028"/>
                    <a:pt x="515" y="2036"/>
                  </a:cubicBezTo>
                  <a:cubicBezTo>
                    <a:pt x="491" y="2075"/>
                    <a:pt x="460" y="2117"/>
                    <a:pt x="427" y="2149"/>
                  </a:cubicBezTo>
                  <a:cubicBezTo>
                    <a:pt x="408" y="2188"/>
                    <a:pt x="406" y="2232"/>
                    <a:pt x="375" y="2263"/>
                  </a:cubicBezTo>
                  <a:cubicBezTo>
                    <a:pt x="369" y="2280"/>
                    <a:pt x="369" y="2300"/>
                    <a:pt x="358" y="2315"/>
                  </a:cubicBezTo>
                  <a:cubicBezTo>
                    <a:pt x="346" y="2332"/>
                    <a:pt x="314" y="2359"/>
                    <a:pt x="314" y="2359"/>
                  </a:cubicBezTo>
                  <a:cubicBezTo>
                    <a:pt x="279" y="2460"/>
                    <a:pt x="335" y="2304"/>
                    <a:pt x="288" y="2411"/>
                  </a:cubicBezTo>
                  <a:cubicBezTo>
                    <a:pt x="259" y="2476"/>
                    <a:pt x="266" y="2506"/>
                    <a:pt x="201" y="2551"/>
                  </a:cubicBezTo>
                  <a:cubicBezTo>
                    <a:pt x="177" y="2598"/>
                    <a:pt x="158" y="2644"/>
                    <a:pt x="113" y="2673"/>
                  </a:cubicBezTo>
                  <a:cubicBezTo>
                    <a:pt x="100" y="2715"/>
                    <a:pt x="83" y="2747"/>
                    <a:pt x="52" y="2778"/>
                  </a:cubicBezTo>
                  <a:cubicBezTo>
                    <a:pt x="39" y="2815"/>
                    <a:pt x="29" y="2853"/>
                    <a:pt x="17" y="2891"/>
                  </a:cubicBezTo>
                  <a:cubicBezTo>
                    <a:pt x="11" y="2909"/>
                    <a:pt x="0" y="2944"/>
                    <a:pt x="0" y="2944"/>
                  </a:cubicBezTo>
                  <a:cubicBezTo>
                    <a:pt x="3" y="2973"/>
                    <a:pt x="9" y="3047"/>
                    <a:pt x="17" y="3083"/>
                  </a:cubicBezTo>
                  <a:cubicBezTo>
                    <a:pt x="19" y="3092"/>
                    <a:pt x="18" y="3104"/>
                    <a:pt x="26" y="3109"/>
                  </a:cubicBezTo>
                  <a:cubicBezTo>
                    <a:pt x="38" y="3117"/>
                    <a:pt x="55" y="3115"/>
                    <a:pt x="70" y="3118"/>
                  </a:cubicBezTo>
                  <a:cubicBezTo>
                    <a:pt x="120" y="3153"/>
                    <a:pt x="167" y="3145"/>
                    <a:pt x="227" y="3136"/>
                  </a:cubicBezTo>
                  <a:cubicBezTo>
                    <a:pt x="262" y="3131"/>
                    <a:pt x="331" y="3118"/>
                    <a:pt x="331" y="3118"/>
                  </a:cubicBezTo>
                  <a:cubicBezTo>
                    <a:pt x="351" y="3099"/>
                    <a:pt x="374" y="3085"/>
                    <a:pt x="393" y="3066"/>
                  </a:cubicBezTo>
                  <a:cubicBezTo>
                    <a:pt x="408" y="3051"/>
                    <a:pt x="436" y="3022"/>
                    <a:pt x="436" y="3022"/>
                  </a:cubicBezTo>
                  <a:cubicBezTo>
                    <a:pt x="454" y="2954"/>
                    <a:pt x="498" y="2963"/>
                    <a:pt x="532" y="2917"/>
                  </a:cubicBezTo>
                  <a:cubicBezTo>
                    <a:pt x="570" y="2866"/>
                    <a:pt x="590" y="2812"/>
                    <a:pt x="611" y="2752"/>
                  </a:cubicBezTo>
                  <a:cubicBezTo>
                    <a:pt x="623" y="2717"/>
                    <a:pt x="624" y="2695"/>
                    <a:pt x="646" y="2664"/>
                  </a:cubicBezTo>
                  <a:cubicBezTo>
                    <a:pt x="649" y="2655"/>
                    <a:pt x="649" y="2646"/>
                    <a:pt x="654" y="2638"/>
                  </a:cubicBezTo>
                  <a:cubicBezTo>
                    <a:pt x="658" y="2631"/>
                    <a:pt x="668" y="2628"/>
                    <a:pt x="672" y="2621"/>
                  </a:cubicBezTo>
                  <a:cubicBezTo>
                    <a:pt x="712" y="2541"/>
                    <a:pt x="666" y="2589"/>
                    <a:pt x="707" y="2551"/>
                  </a:cubicBezTo>
                  <a:cubicBezTo>
                    <a:pt x="727" y="2487"/>
                    <a:pt x="764" y="2437"/>
                    <a:pt x="803" y="2385"/>
                  </a:cubicBezTo>
                  <a:cubicBezTo>
                    <a:pt x="813" y="2354"/>
                    <a:pt x="832" y="2344"/>
                    <a:pt x="846" y="2315"/>
                  </a:cubicBezTo>
                  <a:cubicBezTo>
                    <a:pt x="878" y="2250"/>
                    <a:pt x="827" y="2330"/>
                    <a:pt x="873" y="2263"/>
                  </a:cubicBezTo>
                  <a:cubicBezTo>
                    <a:pt x="889" y="2211"/>
                    <a:pt x="919" y="2157"/>
                    <a:pt x="951" y="2114"/>
                  </a:cubicBezTo>
                  <a:cubicBezTo>
                    <a:pt x="967" y="2067"/>
                    <a:pt x="995" y="2034"/>
                    <a:pt x="1030" y="2001"/>
                  </a:cubicBezTo>
                  <a:cubicBezTo>
                    <a:pt x="1049" y="1939"/>
                    <a:pt x="1089" y="1888"/>
                    <a:pt x="1126" y="1835"/>
                  </a:cubicBezTo>
                  <a:cubicBezTo>
                    <a:pt x="1137" y="1799"/>
                    <a:pt x="1164" y="1769"/>
                    <a:pt x="1187" y="1739"/>
                  </a:cubicBezTo>
                  <a:cubicBezTo>
                    <a:pt x="1200" y="1722"/>
                    <a:pt x="1222" y="1687"/>
                    <a:pt x="1222" y="1687"/>
                  </a:cubicBezTo>
                  <a:cubicBezTo>
                    <a:pt x="1232" y="1655"/>
                    <a:pt x="1251" y="1640"/>
                    <a:pt x="1265" y="1608"/>
                  </a:cubicBezTo>
                  <a:cubicBezTo>
                    <a:pt x="1285" y="1561"/>
                    <a:pt x="1308" y="1513"/>
                    <a:pt x="1344" y="1477"/>
                  </a:cubicBezTo>
                  <a:cubicBezTo>
                    <a:pt x="1357" y="1428"/>
                    <a:pt x="1382" y="1382"/>
                    <a:pt x="1405" y="1338"/>
                  </a:cubicBezTo>
                  <a:cubicBezTo>
                    <a:pt x="1431" y="1289"/>
                    <a:pt x="1434" y="1239"/>
                    <a:pt x="1475" y="1198"/>
                  </a:cubicBezTo>
                  <a:cubicBezTo>
                    <a:pt x="1485" y="1154"/>
                    <a:pt x="1502" y="1105"/>
                    <a:pt x="1527" y="1067"/>
                  </a:cubicBezTo>
                  <a:cubicBezTo>
                    <a:pt x="1537" y="1027"/>
                    <a:pt x="1559" y="1006"/>
                    <a:pt x="1579" y="971"/>
                  </a:cubicBezTo>
                  <a:cubicBezTo>
                    <a:pt x="1596" y="942"/>
                    <a:pt x="1606" y="913"/>
                    <a:pt x="1623" y="884"/>
                  </a:cubicBezTo>
                  <a:cubicBezTo>
                    <a:pt x="1643" y="849"/>
                    <a:pt x="1647" y="809"/>
                    <a:pt x="1675" y="779"/>
                  </a:cubicBezTo>
                  <a:cubicBezTo>
                    <a:pt x="1694" y="735"/>
                    <a:pt x="1701" y="688"/>
                    <a:pt x="1728" y="648"/>
                  </a:cubicBezTo>
                  <a:cubicBezTo>
                    <a:pt x="1736" y="610"/>
                    <a:pt x="1751" y="588"/>
                    <a:pt x="1763" y="552"/>
                  </a:cubicBezTo>
                  <a:cubicBezTo>
                    <a:pt x="1770" y="532"/>
                    <a:pt x="1768" y="509"/>
                    <a:pt x="1780" y="491"/>
                  </a:cubicBezTo>
                  <a:cubicBezTo>
                    <a:pt x="1786" y="482"/>
                    <a:pt x="1797" y="480"/>
                    <a:pt x="1806" y="474"/>
                  </a:cubicBezTo>
                  <a:cubicBezTo>
                    <a:pt x="1825" y="401"/>
                    <a:pt x="1853" y="330"/>
                    <a:pt x="1867" y="256"/>
                  </a:cubicBezTo>
                  <a:cubicBezTo>
                    <a:pt x="1864" y="230"/>
                    <a:pt x="1863" y="203"/>
                    <a:pt x="1859" y="177"/>
                  </a:cubicBezTo>
                  <a:cubicBezTo>
                    <a:pt x="1844" y="74"/>
                    <a:pt x="1783" y="80"/>
                    <a:pt x="1702" y="46"/>
                  </a:cubicBezTo>
                  <a:cubicBezTo>
                    <a:pt x="1653" y="0"/>
                    <a:pt x="1559" y="24"/>
                    <a:pt x="1501" y="29"/>
                  </a:cubicBezTo>
                  <a:cubicBezTo>
                    <a:pt x="1486" y="32"/>
                    <a:pt x="1471" y="32"/>
                    <a:pt x="1457" y="37"/>
                  </a:cubicBezTo>
                  <a:cubicBezTo>
                    <a:pt x="1443" y="42"/>
                    <a:pt x="1417" y="69"/>
                    <a:pt x="1440" y="46"/>
                  </a:cubicBezTo>
                  <a:close/>
                </a:path>
              </a:pathLst>
            </a:custGeom>
            <a:noFill/>
            <a:ln w="50800">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8" name="Freeform 35"/>
            <p:cNvSpPr>
              <a:spLocks/>
            </p:cNvSpPr>
            <p:nvPr/>
          </p:nvSpPr>
          <p:spPr bwMode="auto">
            <a:xfrm>
              <a:off x="1632" y="2496"/>
              <a:ext cx="785" cy="1008"/>
            </a:xfrm>
            <a:custGeom>
              <a:avLst/>
              <a:gdLst>
                <a:gd name="T0" fmla="*/ 453 w 747"/>
                <a:gd name="T1" fmla="*/ 100 h 962"/>
                <a:gd name="T2" fmla="*/ 412 w 747"/>
                <a:gd name="T3" fmla="*/ 181 h 962"/>
                <a:gd name="T4" fmla="*/ 371 w 747"/>
                <a:gd name="T5" fmla="*/ 221 h 962"/>
                <a:gd name="T6" fmla="*/ 330 w 747"/>
                <a:gd name="T7" fmla="*/ 271 h 962"/>
                <a:gd name="T8" fmla="*/ 290 w 747"/>
                <a:gd name="T9" fmla="*/ 321 h 962"/>
                <a:gd name="T10" fmla="*/ 209 w 747"/>
                <a:gd name="T11" fmla="*/ 461 h 962"/>
                <a:gd name="T12" fmla="*/ 179 w 747"/>
                <a:gd name="T13" fmla="*/ 531 h 962"/>
                <a:gd name="T14" fmla="*/ 97 w 747"/>
                <a:gd name="T15" fmla="*/ 722 h 962"/>
                <a:gd name="T16" fmla="*/ 38 w 747"/>
                <a:gd name="T17" fmla="*/ 883 h 962"/>
                <a:gd name="T18" fmla="*/ 26 w 747"/>
                <a:gd name="T19" fmla="*/ 935 h 962"/>
                <a:gd name="T20" fmla="*/ 6 w 747"/>
                <a:gd name="T21" fmla="*/ 1044 h 962"/>
                <a:gd name="T22" fmla="*/ 17 w 747"/>
                <a:gd name="T23" fmla="*/ 1094 h 962"/>
                <a:gd name="T24" fmla="*/ 149 w 747"/>
                <a:gd name="T25" fmla="*/ 1075 h 962"/>
                <a:gd name="T26" fmla="*/ 239 w 747"/>
                <a:gd name="T27" fmla="*/ 1034 h 962"/>
                <a:gd name="T28" fmla="*/ 391 w 747"/>
                <a:gd name="T29" fmla="*/ 1064 h 962"/>
                <a:gd name="T30" fmla="*/ 412 w 747"/>
                <a:gd name="T31" fmla="*/ 1083 h 962"/>
                <a:gd name="T32" fmla="*/ 473 w 747"/>
                <a:gd name="T33" fmla="*/ 1104 h 962"/>
                <a:gd name="T34" fmla="*/ 553 w 747"/>
                <a:gd name="T35" fmla="*/ 1083 h 962"/>
                <a:gd name="T36" fmla="*/ 605 w 747"/>
                <a:gd name="T37" fmla="*/ 1034 h 962"/>
                <a:gd name="T38" fmla="*/ 644 w 747"/>
                <a:gd name="T39" fmla="*/ 903 h 962"/>
                <a:gd name="T40" fmla="*/ 725 w 747"/>
                <a:gd name="T41" fmla="*/ 752 h 962"/>
                <a:gd name="T42" fmla="*/ 786 w 747"/>
                <a:gd name="T43" fmla="*/ 552 h 962"/>
                <a:gd name="T44" fmla="*/ 806 w 747"/>
                <a:gd name="T45" fmla="*/ 523 h 962"/>
                <a:gd name="T46" fmla="*/ 867 w 747"/>
                <a:gd name="T47" fmla="*/ 342 h 962"/>
                <a:gd name="T48" fmla="*/ 859 w 747"/>
                <a:gd name="T49" fmla="*/ 151 h 962"/>
                <a:gd name="T50" fmla="*/ 838 w 747"/>
                <a:gd name="T51" fmla="*/ 120 h 962"/>
                <a:gd name="T52" fmla="*/ 806 w 747"/>
                <a:gd name="T53" fmla="*/ 60 h 962"/>
                <a:gd name="T54" fmla="*/ 644 w 747"/>
                <a:gd name="T55" fmla="*/ 0 h 962"/>
                <a:gd name="T56" fmla="*/ 461 w 747"/>
                <a:gd name="T57" fmla="*/ 50 h 962"/>
                <a:gd name="T58" fmla="*/ 420 w 747"/>
                <a:gd name="T59" fmla="*/ 100 h 962"/>
                <a:gd name="T60" fmla="*/ 453 w 747"/>
                <a:gd name="T61" fmla="*/ 100 h 9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7" h="962">
                  <a:moveTo>
                    <a:pt x="390" y="87"/>
                  </a:moveTo>
                  <a:cubicBezTo>
                    <a:pt x="366" y="111"/>
                    <a:pt x="371" y="130"/>
                    <a:pt x="355" y="157"/>
                  </a:cubicBezTo>
                  <a:cubicBezTo>
                    <a:pt x="346" y="171"/>
                    <a:pt x="331" y="180"/>
                    <a:pt x="320" y="192"/>
                  </a:cubicBezTo>
                  <a:cubicBezTo>
                    <a:pt x="297" y="257"/>
                    <a:pt x="330" y="179"/>
                    <a:pt x="285" y="236"/>
                  </a:cubicBezTo>
                  <a:cubicBezTo>
                    <a:pt x="239" y="294"/>
                    <a:pt x="322" y="232"/>
                    <a:pt x="250" y="279"/>
                  </a:cubicBezTo>
                  <a:cubicBezTo>
                    <a:pt x="235" y="322"/>
                    <a:pt x="214" y="369"/>
                    <a:pt x="180" y="401"/>
                  </a:cubicBezTo>
                  <a:cubicBezTo>
                    <a:pt x="154" y="500"/>
                    <a:pt x="190" y="379"/>
                    <a:pt x="154" y="462"/>
                  </a:cubicBezTo>
                  <a:cubicBezTo>
                    <a:pt x="130" y="518"/>
                    <a:pt x="112" y="574"/>
                    <a:pt x="84" y="628"/>
                  </a:cubicBezTo>
                  <a:cubicBezTo>
                    <a:pt x="60" y="673"/>
                    <a:pt x="61" y="724"/>
                    <a:pt x="32" y="768"/>
                  </a:cubicBezTo>
                  <a:cubicBezTo>
                    <a:pt x="29" y="783"/>
                    <a:pt x="26" y="797"/>
                    <a:pt x="23" y="812"/>
                  </a:cubicBezTo>
                  <a:cubicBezTo>
                    <a:pt x="17" y="844"/>
                    <a:pt x="6" y="908"/>
                    <a:pt x="6" y="908"/>
                  </a:cubicBezTo>
                  <a:cubicBezTo>
                    <a:pt x="9" y="922"/>
                    <a:pt x="0" y="946"/>
                    <a:pt x="14" y="951"/>
                  </a:cubicBezTo>
                  <a:cubicBezTo>
                    <a:pt x="44" y="962"/>
                    <a:pt x="94" y="944"/>
                    <a:pt x="128" y="934"/>
                  </a:cubicBezTo>
                  <a:cubicBezTo>
                    <a:pt x="152" y="909"/>
                    <a:pt x="173" y="908"/>
                    <a:pt x="206" y="899"/>
                  </a:cubicBezTo>
                  <a:cubicBezTo>
                    <a:pt x="260" y="905"/>
                    <a:pt x="290" y="909"/>
                    <a:pt x="337" y="925"/>
                  </a:cubicBezTo>
                  <a:cubicBezTo>
                    <a:pt x="343" y="931"/>
                    <a:pt x="348" y="938"/>
                    <a:pt x="355" y="942"/>
                  </a:cubicBezTo>
                  <a:cubicBezTo>
                    <a:pt x="371" y="950"/>
                    <a:pt x="407" y="960"/>
                    <a:pt x="407" y="960"/>
                  </a:cubicBezTo>
                  <a:cubicBezTo>
                    <a:pt x="430" y="954"/>
                    <a:pt x="454" y="948"/>
                    <a:pt x="477" y="942"/>
                  </a:cubicBezTo>
                  <a:cubicBezTo>
                    <a:pt x="497" y="937"/>
                    <a:pt x="521" y="899"/>
                    <a:pt x="521" y="899"/>
                  </a:cubicBezTo>
                  <a:cubicBezTo>
                    <a:pt x="529" y="862"/>
                    <a:pt x="538" y="819"/>
                    <a:pt x="555" y="785"/>
                  </a:cubicBezTo>
                  <a:cubicBezTo>
                    <a:pt x="577" y="741"/>
                    <a:pt x="605" y="699"/>
                    <a:pt x="625" y="654"/>
                  </a:cubicBezTo>
                  <a:cubicBezTo>
                    <a:pt x="650" y="598"/>
                    <a:pt x="657" y="536"/>
                    <a:pt x="678" y="480"/>
                  </a:cubicBezTo>
                  <a:cubicBezTo>
                    <a:pt x="682" y="470"/>
                    <a:pt x="691" y="463"/>
                    <a:pt x="695" y="454"/>
                  </a:cubicBezTo>
                  <a:cubicBezTo>
                    <a:pt x="717" y="405"/>
                    <a:pt x="731" y="348"/>
                    <a:pt x="747" y="297"/>
                  </a:cubicBezTo>
                  <a:cubicBezTo>
                    <a:pt x="744" y="242"/>
                    <a:pt x="746" y="186"/>
                    <a:pt x="739" y="131"/>
                  </a:cubicBezTo>
                  <a:cubicBezTo>
                    <a:pt x="738" y="121"/>
                    <a:pt x="726" y="114"/>
                    <a:pt x="721" y="105"/>
                  </a:cubicBezTo>
                  <a:cubicBezTo>
                    <a:pt x="705" y="73"/>
                    <a:pt x="724" y="80"/>
                    <a:pt x="695" y="52"/>
                  </a:cubicBezTo>
                  <a:cubicBezTo>
                    <a:pt x="663" y="20"/>
                    <a:pt x="598" y="11"/>
                    <a:pt x="555" y="0"/>
                  </a:cubicBezTo>
                  <a:cubicBezTo>
                    <a:pt x="496" y="9"/>
                    <a:pt x="454" y="30"/>
                    <a:pt x="398" y="44"/>
                  </a:cubicBezTo>
                  <a:cubicBezTo>
                    <a:pt x="348" y="77"/>
                    <a:pt x="390" y="42"/>
                    <a:pt x="363" y="87"/>
                  </a:cubicBezTo>
                  <a:cubicBezTo>
                    <a:pt x="349" y="111"/>
                    <a:pt x="312" y="119"/>
                    <a:pt x="390" y="87"/>
                  </a:cubicBezTo>
                  <a:close/>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9" name="Text Box 36"/>
            <p:cNvSpPr txBox="1">
              <a:spLocks noChangeArrowheads="1"/>
            </p:cNvSpPr>
            <p:nvPr/>
          </p:nvSpPr>
          <p:spPr bwMode="auto">
            <a:xfrm>
              <a:off x="1200" y="528"/>
              <a:ext cx="8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smtClean="0">
                  <a:solidFill>
                    <a:srgbClr val="CC9900"/>
                  </a:solidFill>
                </a:rPr>
                <a:t>whole</a:t>
              </a:r>
              <a:r>
                <a:rPr lang="en-US" b="1" smtClean="0">
                  <a:solidFill>
                    <a:srgbClr val="FF0000"/>
                  </a:solidFill>
                </a:rPr>
                <a:t> </a:t>
              </a:r>
              <a:r>
                <a:rPr lang="en-US" b="1" smtClean="0">
                  <a:solidFill>
                    <a:srgbClr val="CC9900"/>
                  </a:solidFill>
                </a:rPr>
                <a:t>cell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Slide7"/>
          <p:cNvPicPr>
            <a:picLocks noChangeAspect="1" noChangeArrowheads="1"/>
          </p:cNvPicPr>
          <p:nvPr/>
        </p:nvPicPr>
        <p:blipFill>
          <a:blip r:embed="rId2">
            <a:extLst>
              <a:ext uri="{28A0092B-C50C-407E-A947-70E740481C1C}">
                <a14:useLocalDpi xmlns:a14="http://schemas.microsoft.com/office/drawing/2010/main" val="0"/>
              </a:ext>
            </a:extLst>
          </a:blip>
          <a:srcRect t="6154"/>
          <a:stretch>
            <a:fillRect/>
          </a:stretch>
        </p:blipFill>
        <p:spPr bwMode="auto">
          <a:xfrm>
            <a:off x="228600" y="838200"/>
            <a:ext cx="33512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5"/>
          <p:cNvSpPr txBox="1">
            <a:spLocks noChangeArrowheads="1"/>
          </p:cNvSpPr>
          <p:nvPr/>
        </p:nvSpPr>
        <p:spPr bwMode="auto">
          <a:xfrm>
            <a:off x="76200" y="76200"/>
            <a:ext cx="899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smtClean="0"/>
              <a:t>Now, test yourself.  The EM below has a field of view that best matches the hot-pink box associated with which letter (A-D)? (advance the slide for the answer)</a:t>
            </a:r>
          </a:p>
        </p:txBody>
      </p:sp>
      <p:sp>
        <p:nvSpPr>
          <p:cNvPr id="22532" name="WordArt 6"/>
          <p:cNvSpPr>
            <a:spLocks noChangeArrowheads="1" noChangeShapeType="1" noTextEdit="1"/>
          </p:cNvSpPr>
          <p:nvPr/>
        </p:nvSpPr>
        <p:spPr bwMode="auto">
          <a:xfrm>
            <a:off x="4495800" y="7620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A</a:t>
            </a:r>
          </a:p>
        </p:txBody>
      </p:sp>
      <p:pic>
        <p:nvPicPr>
          <p:cNvPr id="22533" name="Picture 18"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8763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9"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7907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0"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383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1"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9525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22"/>
          <p:cNvSpPr>
            <a:spLocks noChangeArrowheads="1"/>
          </p:cNvSpPr>
          <p:nvPr/>
        </p:nvSpPr>
        <p:spPr bwMode="auto">
          <a:xfrm>
            <a:off x="5105400" y="876300"/>
            <a:ext cx="1676400" cy="16002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22538" name="Picture 23"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0861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Rectangle 24"/>
          <p:cNvSpPr>
            <a:spLocks noChangeArrowheads="1"/>
          </p:cNvSpPr>
          <p:nvPr/>
        </p:nvSpPr>
        <p:spPr bwMode="auto">
          <a:xfrm>
            <a:off x="6096000" y="3848100"/>
            <a:ext cx="609600" cy="6858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2540" name="WordArt 25"/>
          <p:cNvSpPr>
            <a:spLocks noChangeArrowheads="1" noChangeShapeType="1" noTextEdit="1"/>
          </p:cNvSpPr>
          <p:nvPr/>
        </p:nvSpPr>
        <p:spPr bwMode="auto">
          <a:xfrm>
            <a:off x="5181600" y="29337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C</a:t>
            </a:r>
          </a:p>
        </p:txBody>
      </p:sp>
      <p:pic>
        <p:nvPicPr>
          <p:cNvPr id="22541" name="Picture 26"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8669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Rectangle 27"/>
          <p:cNvSpPr>
            <a:spLocks noChangeArrowheads="1"/>
          </p:cNvSpPr>
          <p:nvPr/>
        </p:nvSpPr>
        <p:spPr bwMode="auto">
          <a:xfrm>
            <a:off x="7543800" y="2095500"/>
            <a:ext cx="1295400" cy="17145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2543" name="WordArt 28"/>
          <p:cNvSpPr>
            <a:spLocks noChangeArrowheads="1" noChangeShapeType="1" noTextEdit="1"/>
          </p:cNvSpPr>
          <p:nvPr/>
        </p:nvSpPr>
        <p:spPr bwMode="auto">
          <a:xfrm>
            <a:off x="6858000" y="18288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B</a:t>
            </a:r>
          </a:p>
        </p:txBody>
      </p:sp>
      <p:pic>
        <p:nvPicPr>
          <p:cNvPr id="22544" name="Picture 29"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9149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5" name="Rectangle 30"/>
          <p:cNvSpPr>
            <a:spLocks noChangeArrowheads="1"/>
          </p:cNvSpPr>
          <p:nvPr/>
        </p:nvSpPr>
        <p:spPr bwMode="auto">
          <a:xfrm>
            <a:off x="8153400" y="5334000"/>
            <a:ext cx="381000" cy="3810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2546" name="WordArt 31"/>
          <p:cNvSpPr>
            <a:spLocks noChangeArrowheads="1" noChangeShapeType="1" noTextEdit="1"/>
          </p:cNvSpPr>
          <p:nvPr/>
        </p:nvSpPr>
        <p:spPr bwMode="auto">
          <a:xfrm>
            <a:off x="6781800" y="49149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D</a:t>
            </a:r>
          </a:p>
        </p:txBody>
      </p:sp>
      <p:sp>
        <p:nvSpPr>
          <p:cNvPr id="59425" name="Text Box 33"/>
          <p:cNvSpPr txBox="1">
            <a:spLocks noChangeArrowheads="1"/>
          </p:cNvSpPr>
          <p:nvPr/>
        </p:nvSpPr>
        <p:spPr bwMode="auto">
          <a:xfrm>
            <a:off x="41275" y="5562600"/>
            <a:ext cx="7162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b="1" smtClean="0">
                <a:solidFill>
                  <a:srgbClr val="CC9900"/>
                </a:solidFill>
              </a:rPr>
              <a:t>This one is difficult.  However, since you cannot see any of the recognizable organelles, you might be thinking that this is a region of the cell much smaller than the box indicated by D.  If so, you would be correct (more on this slide later).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4"/>
          <p:cNvSpPr>
            <a:spLocks noChangeArrowheads="1" noChangeShapeType="1" noTextEdit="1"/>
          </p:cNvSpPr>
          <p:nvPr/>
        </p:nvSpPr>
        <p:spPr bwMode="auto">
          <a:xfrm>
            <a:off x="92075" y="76200"/>
            <a:ext cx="8915400" cy="3962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Membranes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76200" y="76200"/>
            <a:ext cx="8991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t>As you have probably noted, the outer border of cells is demarcated by a membrane, the plasma membrane (red arrows).  Also note that the organelles within the cell are partitioned off from the cytoplasm by similar membranes (green arrows).  All of these membranes appear as single dense lines at this magnification.</a:t>
            </a:r>
          </a:p>
        </p:txBody>
      </p:sp>
      <p:pic>
        <p:nvPicPr>
          <p:cNvPr id="24579" name="Picture 8" descr="Slide2"/>
          <p:cNvPicPr>
            <a:picLocks noChangeAspect="1" noChangeArrowheads="1"/>
          </p:cNvPicPr>
          <p:nvPr/>
        </p:nvPicPr>
        <p:blipFill>
          <a:blip r:embed="rId2">
            <a:extLst>
              <a:ext uri="{28A0092B-C50C-407E-A947-70E740481C1C}">
                <a14:useLocalDpi xmlns:a14="http://schemas.microsoft.com/office/drawing/2010/main" val="0"/>
              </a:ext>
            </a:extLst>
          </a:blip>
          <a:srcRect t="1299" b="3896"/>
          <a:stretch>
            <a:fillRect/>
          </a:stretch>
        </p:blipFill>
        <p:spPr bwMode="auto">
          <a:xfrm>
            <a:off x="1828800" y="1295400"/>
            <a:ext cx="55276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9"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2954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10"/>
          <p:cNvSpPr>
            <a:spLocks noChangeArrowheads="1"/>
          </p:cNvSpPr>
          <p:nvPr/>
        </p:nvSpPr>
        <p:spPr bwMode="auto">
          <a:xfrm>
            <a:off x="7543800" y="1295400"/>
            <a:ext cx="1295400" cy="19050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4582" name="Line 11"/>
          <p:cNvSpPr>
            <a:spLocks noChangeShapeType="1"/>
          </p:cNvSpPr>
          <p:nvPr/>
        </p:nvSpPr>
        <p:spPr bwMode="auto">
          <a:xfrm>
            <a:off x="3511550" y="1270000"/>
            <a:ext cx="673100" cy="22225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583" name="Line 12"/>
          <p:cNvSpPr>
            <a:spLocks noChangeShapeType="1"/>
          </p:cNvSpPr>
          <p:nvPr/>
        </p:nvSpPr>
        <p:spPr bwMode="auto">
          <a:xfrm flipH="1">
            <a:off x="6629400" y="1524000"/>
            <a:ext cx="685800" cy="6096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584" name="Line 13"/>
          <p:cNvSpPr>
            <a:spLocks noChangeShapeType="1"/>
          </p:cNvSpPr>
          <p:nvPr/>
        </p:nvSpPr>
        <p:spPr bwMode="auto">
          <a:xfrm flipV="1">
            <a:off x="3627438" y="6477000"/>
            <a:ext cx="411162" cy="357188"/>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585" name="Line 14"/>
          <p:cNvSpPr>
            <a:spLocks noChangeShapeType="1"/>
          </p:cNvSpPr>
          <p:nvPr/>
        </p:nvSpPr>
        <p:spPr bwMode="auto">
          <a:xfrm>
            <a:off x="2216150" y="4057650"/>
            <a:ext cx="304800" cy="6096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586" name="Line 15"/>
          <p:cNvSpPr>
            <a:spLocks noChangeShapeType="1"/>
          </p:cNvSpPr>
          <p:nvPr/>
        </p:nvSpPr>
        <p:spPr bwMode="auto">
          <a:xfrm flipV="1">
            <a:off x="3136900" y="2990850"/>
            <a:ext cx="609600" cy="1524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587" name="Line 17"/>
          <p:cNvSpPr>
            <a:spLocks noChangeShapeType="1"/>
          </p:cNvSpPr>
          <p:nvPr/>
        </p:nvSpPr>
        <p:spPr bwMode="auto">
          <a:xfrm flipH="1" flipV="1">
            <a:off x="6762750" y="5765800"/>
            <a:ext cx="704850" cy="482600"/>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588" name="Line 18"/>
          <p:cNvSpPr>
            <a:spLocks noChangeShapeType="1"/>
          </p:cNvSpPr>
          <p:nvPr/>
        </p:nvSpPr>
        <p:spPr bwMode="auto">
          <a:xfrm flipH="1" flipV="1">
            <a:off x="5376863" y="2301875"/>
            <a:ext cx="704850" cy="482600"/>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589" name="Line 19"/>
          <p:cNvSpPr>
            <a:spLocks noChangeShapeType="1"/>
          </p:cNvSpPr>
          <p:nvPr/>
        </p:nvSpPr>
        <p:spPr bwMode="auto">
          <a:xfrm flipH="1" flipV="1">
            <a:off x="4560888" y="2882900"/>
            <a:ext cx="704850" cy="482600"/>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590" name="Line 20"/>
          <p:cNvSpPr>
            <a:spLocks noChangeShapeType="1"/>
          </p:cNvSpPr>
          <p:nvPr/>
        </p:nvSpPr>
        <p:spPr bwMode="auto">
          <a:xfrm flipH="1" flipV="1">
            <a:off x="5834063" y="3049588"/>
            <a:ext cx="704850" cy="482600"/>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76200" y="76200"/>
            <a:ext cx="8991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t>At low magnifications, the plasma membranes of adjacent cells that are close together appear as a single line (red arrows).  These adjacent plasma membranes can be seen continuing between the nuclei, but are harder to discern on the other (lower) side due to the fact that they have numerous infoldings.  </a:t>
            </a:r>
          </a:p>
        </p:txBody>
      </p:sp>
      <p:pic>
        <p:nvPicPr>
          <p:cNvPr id="25603" name="Picture 6"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2954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7"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22098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0574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9"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13716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10"/>
          <p:cNvSpPr>
            <a:spLocks noChangeArrowheads="1"/>
          </p:cNvSpPr>
          <p:nvPr/>
        </p:nvSpPr>
        <p:spPr bwMode="auto">
          <a:xfrm>
            <a:off x="7162800" y="1295400"/>
            <a:ext cx="1676400" cy="16002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25608" name="Picture 12" descr="Slid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1282700"/>
            <a:ext cx="432435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Line 13"/>
          <p:cNvSpPr>
            <a:spLocks noChangeShapeType="1"/>
          </p:cNvSpPr>
          <p:nvPr/>
        </p:nvSpPr>
        <p:spPr bwMode="auto">
          <a:xfrm flipH="1" flipV="1">
            <a:off x="5905500" y="2590800"/>
            <a:ext cx="419100" cy="1206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5610" name="Line 14"/>
          <p:cNvSpPr>
            <a:spLocks noChangeShapeType="1"/>
          </p:cNvSpPr>
          <p:nvPr/>
        </p:nvSpPr>
        <p:spPr bwMode="auto">
          <a:xfrm flipH="1" flipV="1">
            <a:off x="5138738" y="3881438"/>
            <a:ext cx="355600" cy="1651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5611" name="Line 15"/>
          <p:cNvSpPr>
            <a:spLocks noChangeShapeType="1"/>
          </p:cNvSpPr>
          <p:nvPr/>
        </p:nvSpPr>
        <p:spPr bwMode="auto">
          <a:xfrm flipH="1" flipV="1">
            <a:off x="5624513" y="2971800"/>
            <a:ext cx="508000" cy="1587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5612" name="Line 17"/>
          <p:cNvSpPr>
            <a:spLocks noChangeShapeType="1"/>
          </p:cNvSpPr>
          <p:nvPr/>
        </p:nvSpPr>
        <p:spPr bwMode="auto">
          <a:xfrm>
            <a:off x="4999038" y="1711325"/>
            <a:ext cx="495300" cy="2095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5613" name="Line 18"/>
          <p:cNvSpPr>
            <a:spLocks noChangeShapeType="1"/>
          </p:cNvSpPr>
          <p:nvPr/>
        </p:nvSpPr>
        <p:spPr bwMode="auto">
          <a:xfrm>
            <a:off x="4260850" y="3040063"/>
            <a:ext cx="495300" cy="2095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5614" name="Line 19"/>
          <p:cNvSpPr>
            <a:spLocks noChangeShapeType="1"/>
          </p:cNvSpPr>
          <p:nvPr/>
        </p:nvSpPr>
        <p:spPr bwMode="auto">
          <a:xfrm>
            <a:off x="4641850" y="2254250"/>
            <a:ext cx="495300" cy="2095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2225" y="-33338"/>
            <a:ext cx="920115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t>The details of this image aren</a:t>
            </a:r>
            <a:r>
              <a:rPr lang="ja-JP" altLang="en-US" sz="1800" b="1" smtClean="0"/>
              <a:t>’</a:t>
            </a:r>
            <a:r>
              <a:rPr lang="en-US" altLang="ja-JP" sz="1800" b="1" smtClean="0"/>
              <a:t>t critical for this discussion.  For now, suffice it to say that this is a process (an axon)</a:t>
            </a:r>
            <a:r>
              <a:rPr lang="en-US" altLang="ja-JP" sz="1800" smtClean="0"/>
              <a:t> </a:t>
            </a:r>
            <a:r>
              <a:rPr lang="en-US" altLang="ja-JP" sz="1800" b="1" smtClean="0"/>
              <a:t>of one cell surrounded by a supporting cell.  The plasma membrane of the axon is a single dark line indicated by the red arrows, and the membrane of the supporting cell is indicated by the green arrows.  Where the two cells</a:t>
            </a:r>
            <a:r>
              <a:rPr lang="ja-JP" altLang="en-US" sz="1800" b="1" smtClean="0"/>
              <a:t>’</a:t>
            </a:r>
            <a:r>
              <a:rPr lang="en-US" altLang="ja-JP" sz="1800" b="1" smtClean="0"/>
              <a:t> membranes are adjacent, each membrane is a dark line, while the intercellular space is the intervening paler region.  At this magnification, this </a:t>
            </a:r>
            <a:r>
              <a:rPr lang="ja-JP" altLang="en-US" sz="1800" b="1" smtClean="0"/>
              <a:t>“</a:t>
            </a:r>
            <a:r>
              <a:rPr lang="en-US" altLang="ja-JP" sz="1800" b="1" smtClean="0"/>
              <a:t>dark-light-dark</a:t>
            </a:r>
            <a:r>
              <a:rPr lang="ja-JP" altLang="en-US" sz="1800" b="1" smtClean="0"/>
              <a:t>”</a:t>
            </a:r>
            <a:r>
              <a:rPr lang="en-US" altLang="ja-JP" sz="1800" b="1" smtClean="0"/>
              <a:t> appearance indicates two separate membranes. </a:t>
            </a:r>
            <a:endParaRPr lang="en-US" sz="1800" b="1" smtClean="0"/>
          </a:p>
        </p:txBody>
      </p:sp>
      <p:pic>
        <p:nvPicPr>
          <p:cNvPr id="26627" name="Picture 3" descr="Slide35"/>
          <p:cNvPicPr>
            <a:picLocks noChangeAspect="1" noChangeArrowheads="1"/>
          </p:cNvPicPr>
          <p:nvPr/>
        </p:nvPicPr>
        <p:blipFill>
          <a:blip r:embed="rId2">
            <a:extLst>
              <a:ext uri="{28A0092B-C50C-407E-A947-70E740481C1C}">
                <a14:useLocalDpi xmlns:a14="http://schemas.microsoft.com/office/drawing/2010/main" val="0"/>
              </a:ext>
            </a:extLst>
          </a:blip>
          <a:srcRect t="3325" b="1982"/>
          <a:stretch>
            <a:fillRect/>
          </a:stretch>
        </p:blipFill>
        <p:spPr bwMode="auto">
          <a:xfrm>
            <a:off x="-1588" y="2057400"/>
            <a:ext cx="9118601"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Line 4"/>
          <p:cNvSpPr>
            <a:spLocks noChangeShapeType="1"/>
          </p:cNvSpPr>
          <p:nvPr/>
        </p:nvSpPr>
        <p:spPr bwMode="auto">
          <a:xfrm>
            <a:off x="6270625" y="4657725"/>
            <a:ext cx="366713" cy="114935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6629" name="Line 5"/>
          <p:cNvSpPr>
            <a:spLocks noChangeShapeType="1"/>
          </p:cNvSpPr>
          <p:nvPr/>
        </p:nvSpPr>
        <p:spPr bwMode="auto">
          <a:xfrm flipH="1" flipV="1">
            <a:off x="7339013" y="5599113"/>
            <a:ext cx="704850" cy="482600"/>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6630" name="Line 6"/>
          <p:cNvSpPr>
            <a:spLocks noChangeShapeType="1"/>
          </p:cNvSpPr>
          <p:nvPr/>
        </p:nvSpPr>
        <p:spPr bwMode="auto">
          <a:xfrm flipH="1">
            <a:off x="3394075" y="4989513"/>
            <a:ext cx="685800" cy="6096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6631" name="Line 7"/>
          <p:cNvSpPr>
            <a:spLocks noChangeShapeType="1"/>
          </p:cNvSpPr>
          <p:nvPr/>
        </p:nvSpPr>
        <p:spPr bwMode="auto">
          <a:xfrm>
            <a:off x="396875" y="2913063"/>
            <a:ext cx="915988" cy="188912"/>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6632" name="Line 8"/>
          <p:cNvSpPr>
            <a:spLocks noChangeShapeType="1"/>
          </p:cNvSpPr>
          <p:nvPr/>
        </p:nvSpPr>
        <p:spPr bwMode="auto">
          <a:xfrm flipV="1">
            <a:off x="5838825" y="3175000"/>
            <a:ext cx="547688" cy="6096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6633" name="Line 9"/>
          <p:cNvSpPr>
            <a:spLocks noChangeShapeType="1"/>
          </p:cNvSpPr>
          <p:nvPr/>
        </p:nvSpPr>
        <p:spPr bwMode="auto">
          <a:xfrm>
            <a:off x="762000" y="2057400"/>
            <a:ext cx="479425" cy="482600"/>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6634" name="Line 10"/>
          <p:cNvSpPr>
            <a:spLocks noChangeShapeType="1"/>
          </p:cNvSpPr>
          <p:nvPr/>
        </p:nvSpPr>
        <p:spPr bwMode="auto">
          <a:xfrm flipH="1">
            <a:off x="2160588" y="4006850"/>
            <a:ext cx="685800" cy="6096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6635" name="Line 11"/>
          <p:cNvSpPr>
            <a:spLocks noChangeShapeType="1"/>
          </p:cNvSpPr>
          <p:nvPr/>
        </p:nvSpPr>
        <p:spPr bwMode="auto">
          <a:xfrm flipH="1">
            <a:off x="6307138" y="2387600"/>
            <a:ext cx="517525" cy="619125"/>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6636" name="Line 12"/>
          <p:cNvSpPr>
            <a:spLocks noChangeShapeType="1"/>
          </p:cNvSpPr>
          <p:nvPr/>
        </p:nvSpPr>
        <p:spPr bwMode="auto">
          <a:xfrm flipH="1">
            <a:off x="8156575" y="4487863"/>
            <a:ext cx="731838" cy="542925"/>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76200" y="76200"/>
            <a:ext cx="8991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t>In this image of a mitochondrion and some rough endoplasmic reticulum, you see the membranes of these organelles as single dark lines.  Again, at this magnification, where two membranes are close together, the membranes and the intervening space creates a </a:t>
            </a:r>
            <a:r>
              <a:rPr lang="ja-JP" altLang="en-US" sz="1800" b="1" smtClean="0"/>
              <a:t>“</a:t>
            </a:r>
            <a:r>
              <a:rPr lang="en-US" altLang="ja-JP" sz="1800" b="1" smtClean="0"/>
              <a:t>dark-light-dark</a:t>
            </a:r>
            <a:r>
              <a:rPr lang="ja-JP" altLang="en-US" sz="1800" b="1" smtClean="0"/>
              <a:t>”</a:t>
            </a:r>
            <a:r>
              <a:rPr lang="en-US" altLang="ja-JP" sz="1800" b="1" smtClean="0"/>
              <a:t> appearance.  Also notice some places where the membranes get </a:t>
            </a:r>
            <a:r>
              <a:rPr lang="ja-JP" altLang="en-US" sz="1800" b="1" smtClean="0"/>
              <a:t>“</a:t>
            </a:r>
            <a:r>
              <a:rPr lang="en-US" altLang="ja-JP" sz="1800" b="1" smtClean="0"/>
              <a:t>fuzzy</a:t>
            </a:r>
            <a:r>
              <a:rPr lang="ja-JP" altLang="en-US" sz="1800" b="1" smtClean="0"/>
              <a:t>”</a:t>
            </a:r>
            <a:r>
              <a:rPr lang="en-US" altLang="ja-JP" sz="1800" b="1" smtClean="0"/>
              <a:t>…these indicate places where the plane of the membrane is not at right angles to the plane of the section.</a:t>
            </a:r>
            <a:endParaRPr lang="en-US" sz="1800" b="1" smtClean="0"/>
          </a:p>
        </p:txBody>
      </p:sp>
      <p:pic>
        <p:nvPicPr>
          <p:cNvPr id="27651" name="Picture 7" descr="Slide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 y="2120900"/>
            <a:ext cx="601345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8"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8669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9"/>
          <p:cNvSpPr>
            <a:spLocks noChangeArrowheads="1"/>
          </p:cNvSpPr>
          <p:nvPr/>
        </p:nvSpPr>
        <p:spPr bwMode="auto">
          <a:xfrm>
            <a:off x="7543800" y="2921000"/>
            <a:ext cx="304800" cy="3048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7654" name="Line 10"/>
          <p:cNvSpPr>
            <a:spLocks noChangeShapeType="1"/>
          </p:cNvSpPr>
          <p:nvPr/>
        </p:nvSpPr>
        <p:spPr bwMode="auto">
          <a:xfrm flipH="1">
            <a:off x="4687888" y="3263900"/>
            <a:ext cx="874712" cy="1651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7655" name="Line 11"/>
          <p:cNvSpPr>
            <a:spLocks noChangeShapeType="1"/>
          </p:cNvSpPr>
          <p:nvPr/>
        </p:nvSpPr>
        <p:spPr bwMode="auto">
          <a:xfrm flipV="1">
            <a:off x="2701925" y="4406900"/>
            <a:ext cx="547688" cy="6096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7656" name="Line 12"/>
          <p:cNvSpPr>
            <a:spLocks noChangeShapeType="1"/>
          </p:cNvSpPr>
          <p:nvPr/>
        </p:nvSpPr>
        <p:spPr bwMode="auto">
          <a:xfrm>
            <a:off x="3419475" y="2787650"/>
            <a:ext cx="192088" cy="5461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7657" name="Line 13"/>
          <p:cNvSpPr>
            <a:spLocks noChangeShapeType="1"/>
          </p:cNvSpPr>
          <p:nvPr/>
        </p:nvSpPr>
        <p:spPr bwMode="auto">
          <a:xfrm flipH="1" flipV="1">
            <a:off x="4062413" y="2343150"/>
            <a:ext cx="277812" cy="4953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76200" y="76200"/>
            <a:ext cx="8991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t>Here</a:t>
            </a:r>
            <a:r>
              <a:rPr lang="ja-JP" altLang="en-US" sz="1800" b="1" smtClean="0"/>
              <a:t>’</a:t>
            </a:r>
            <a:r>
              <a:rPr lang="en-US" altLang="ja-JP" sz="1800" b="1" smtClean="0"/>
              <a:t>s an image in which the dark line indicating the plasma membrane has numerous undulations, creating a cell surface feature known as microvilli.  These fingerlike projections of the plasma membrane have a core of cytoplasm (and supporting proteins).  The red arrows indicate the tips of the microvilli.</a:t>
            </a:r>
            <a:endParaRPr lang="en-US" sz="1800" b="1" smtClean="0"/>
          </a:p>
        </p:txBody>
      </p:sp>
      <p:pic>
        <p:nvPicPr>
          <p:cNvPr id="28675" name="Picture 5" descr="Slid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93825"/>
            <a:ext cx="7137400"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Line 6"/>
          <p:cNvSpPr>
            <a:spLocks noChangeShapeType="1"/>
          </p:cNvSpPr>
          <p:nvPr/>
        </p:nvSpPr>
        <p:spPr bwMode="auto">
          <a:xfrm>
            <a:off x="3713163" y="1655763"/>
            <a:ext cx="457200" cy="6223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8677" name="Line 7"/>
          <p:cNvSpPr>
            <a:spLocks noChangeShapeType="1"/>
          </p:cNvSpPr>
          <p:nvPr/>
        </p:nvSpPr>
        <p:spPr bwMode="auto">
          <a:xfrm>
            <a:off x="2108200" y="2743200"/>
            <a:ext cx="304800" cy="6985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pic>
        <p:nvPicPr>
          <p:cNvPr id="28678" name="Picture 8"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3716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9"/>
          <p:cNvSpPr>
            <a:spLocks noChangeArrowheads="1"/>
          </p:cNvSpPr>
          <p:nvPr/>
        </p:nvSpPr>
        <p:spPr bwMode="auto">
          <a:xfrm>
            <a:off x="8305800" y="1600200"/>
            <a:ext cx="304800" cy="3048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Slid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35200"/>
            <a:ext cx="68326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2"/>
          <p:cNvSpPr txBox="1">
            <a:spLocks noChangeArrowheads="1"/>
          </p:cNvSpPr>
          <p:nvPr/>
        </p:nvSpPr>
        <p:spPr bwMode="auto">
          <a:xfrm>
            <a:off x="47625" y="20638"/>
            <a:ext cx="8991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t>This is an EM of the tips of the microvilli.  You can guess that this is a highly magnified image by the absence of any of our featured organelles.  The plasma membrane of this cell is between the red arrows.  At this magnification, it is revealed that the membranes that appeared as single lines at lower magnifications in the previous images actually have a pale central region.  Here, the </a:t>
            </a:r>
            <a:r>
              <a:rPr lang="ja-JP" altLang="en-US" sz="1800" b="1" smtClean="0"/>
              <a:t>“</a:t>
            </a:r>
            <a:r>
              <a:rPr lang="en-US" altLang="ja-JP" sz="1800" b="1" smtClean="0"/>
              <a:t>dark-light-dark</a:t>
            </a:r>
            <a:r>
              <a:rPr lang="ja-JP" altLang="en-US" sz="1800" b="1" smtClean="0"/>
              <a:t>”</a:t>
            </a:r>
            <a:r>
              <a:rPr lang="en-US" altLang="ja-JP" sz="1800" b="1" smtClean="0"/>
              <a:t> pattern represents one plasma membrane, not two.  The thickness of the plasma membrane and other membranes in the cell is approximately 10 nm. </a:t>
            </a:r>
            <a:endParaRPr lang="en-US" sz="1800" b="1" smtClean="0"/>
          </a:p>
        </p:txBody>
      </p:sp>
      <p:sp>
        <p:nvSpPr>
          <p:cNvPr id="29700" name="Line 4"/>
          <p:cNvSpPr>
            <a:spLocks noChangeShapeType="1"/>
          </p:cNvSpPr>
          <p:nvPr/>
        </p:nvSpPr>
        <p:spPr bwMode="auto">
          <a:xfrm>
            <a:off x="4038600" y="2616200"/>
            <a:ext cx="457200" cy="6223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9701" name="Line 5"/>
          <p:cNvSpPr>
            <a:spLocks noChangeShapeType="1"/>
          </p:cNvSpPr>
          <p:nvPr/>
        </p:nvSpPr>
        <p:spPr bwMode="auto">
          <a:xfrm flipH="1" flipV="1">
            <a:off x="4545013" y="3348038"/>
            <a:ext cx="457200" cy="8255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pic>
        <p:nvPicPr>
          <p:cNvPr id="29702" name="Picture 6"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0193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7"/>
          <p:cNvSpPr>
            <a:spLocks noChangeArrowheads="1"/>
          </p:cNvSpPr>
          <p:nvPr/>
        </p:nvSpPr>
        <p:spPr bwMode="auto">
          <a:xfrm>
            <a:off x="8305800" y="2400300"/>
            <a:ext cx="76200" cy="762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9704" name="Line 9"/>
          <p:cNvSpPr>
            <a:spLocks noChangeShapeType="1"/>
          </p:cNvSpPr>
          <p:nvPr/>
        </p:nvSpPr>
        <p:spPr bwMode="auto">
          <a:xfrm flipV="1">
            <a:off x="493713" y="4845050"/>
            <a:ext cx="685800" cy="49213"/>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9705" name="Line 10"/>
          <p:cNvSpPr>
            <a:spLocks noChangeShapeType="1"/>
          </p:cNvSpPr>
          <p:nvPr/>
        </p:nvSpPr>
        <p:spPr bwMode="auto">
          <a:xfrm flipH="1">
            <a:off x="1303338" y="4832350"/>
            <a:ext cx="762000" cy="26988"/>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4"/>
          <p:cNvSpPr>
            <a:spLocks noChangeArrowheads="1" noChangeShapeType="1" noTextEdit="1"/>
          </p:cNvSpPr>
          <p:nvPr/>
        </p:nvSpPr>
        <p:spPr bwMode="auto">
          <a:xfrm>
            <a:off x="92075" y="76200"/>
            <a:ext cx="8915400" cy="3962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The Organelles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Martini3-2resized modif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13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6"/>
          <p:cNvSpPr txBox="1">
            <a:spLocks noChangeArrowheads="1"/>
          </p:cNvSpPr>
          <p:nvPr/>
        </p:nvSpPr>
        <p:spPr bwMode="auto">
          <a:xfrm>
            <a:off x="6529388" y="381000"/>
            <a:ext cx="2614612" cy="64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t>This is a drawing of a typical cell.  Note the numerous organelles.  The first session gave you a brief description of the function of these organelles.  This module will help you learn to interpret electron micrographs (i.e. identify the structures you see).  Subsequent sessions will provide more details on the structure and function of these organelles.  Spend a moment now and (re)-familiarize yourself with the basic layout of the cell.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WordArt 2"/>
          <p:cNvSpPr>
            <a:spLocks noChangeArrowheads="1" noChangeShapeType="1" noTextEdit="1"/>
          </p:cNvSpPr>
          <p:nvPr/>
        </p:nvSpPr>
        <p:spPr bwMode="auto">
          <a:xfrm>
            <a:off x="92075" y="76200"/>
            <a:ext cx="8915400" cy="3962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The Organelles</a:t>
            </a:r>
          </a:p>
        </p:txBody>
      </p:sp>
      <p:sp>
        <p:nvSpPr>
          <p:cNvPr id="31747" name="WordArt 3"/>
          <p:cNvSpPr>
            <a:spLocks noChangeArrowheads="1" noChangeShapeType="1" noTextEdit="1"/>
          </p:cNvSpPr>
          <p:nvPr/>
        </p:nvSpPr>
        <p:spPr bwMode="auto">
          <a:xfrm>
            <a:off x="838200" y="4267200"/>
            <a:ext cx="7315200" cy="16002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alpha val="74997"/>
                    </a:srgbClr>
                  </a:outerShdw>
                </a:effectLst>
                <a:latin typeface="Arial Black"/>
              </a:rPr>
              <a:t>more about the nucleus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52400" y="0"/>
            <a:ext cx="8382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t>The </a:t>
            </a:r>
            <a:r>
              <a:rPr lang="en-US" sz="1800" b="1" smtClean="0">
                <a:solidFill>
                  <a:srgbClr val="FF0000"/>
                </a:solidFill>
              </a:rPr>
              <a:t>nucleus</a:t>
            </a:r>
            <a:r>
              <a:rPr lang="en-US" sz="1800" b="1" smtClean="0"/>
              <a:t> – We have already discussed some features of the nucleus, including its round or oblong structure.  The nucleus is bounded by two membranes, indicated by the red arrows in the image on the right.  If you look very closely, you will see that the outer membrane is studded with a few ribosomes, making this part of the nuclear membrane similar to rough endoplasmic reticulum.  There are channels through the nucleus, called nuclear pores (NP), through which the cytoplasm and nucleoplasm communicate.</a:t>
            </a:r>
          </a:p>
        </p:txBody>
      </p:sp>
      <p:pic>
        <p:nvPicPr>
          <p:cNvPr id="32771" name="Picture 4" descr="Slide3"/>
          <p:cNvPicPr>
            <a:picLocks noChangeAspect="1" noChangeArrowheads="1"/>
          </p:cNvPicPr>
          <p:nvPr/>
        </p:nvPicPr>
        <p:blipFill>
          <a:blip r:embed="rId2">
            <a:extLst>
              <a:ext uri="{28A0092B-C50C-407E-A947-70E740481C1C}">
                <a14:useLocalDpi xmlns:a14="http://schemas.microsoft.com/office/drawing/2010/main" val="0"/>
              </a:ext>
            </a:extLst>
          </a:blip>
          <a:srcRect t="6557"/>
          <a:stretch>
            <a:fillRect/>
          </a:stretch>
        </p:blipFill>
        <p:spPr bwMode="auto">
          <a:xfrm>
            <a:off x="76200" y="2286000"/>
            <a:ext cx="34242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7"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8"/>
          <p:cNvSpPr>
            <a:spLocks noChangeArrowheads="1"/>
          </p:cNvSpPr>
          <p:nvPr/>
        </p:nvSpPr>
        <p:spPr bwMode="auto">
          <a:xfrm>
            <a:off x="2743200" y="2667000"/>
            <a:ext cx="533400" cy="5334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32774" name="Picture 16" descr="Slide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222625"/>
            <a:ext cx="541020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17"/>
          <p:cNvSpPr>
            <a:spLocks noChangeArrowheads="1"/>
          </p:cNvSpPr>
          <p:nvPr/>
        </p:nvSpPr>
        <p:spPr bwMode="auto">
          <a:xfrm>
            <a:off x="762000" y="4648200"/>
            <a:ext cx="1295400" cy="762000"/>
          </a:xfrm>
          <a:prstGeom prst="rect">
            <a:avLst/>
          </a:prstGeom>
          <a:noFill/>
          <a:ln w="508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37896" name="Line 18"/>
          <p:cNvSpPr>
            <a:spLocks noChangeShapeType="1"/>
          </p:cNvSpPr>
          <p:nvPr/>
        </p:nvSpPr>
        <p:spPr bwMode="auto">
          <a:xfrm flipV="1">
            <a:off x="2046288" y="3276600"/>
            <a:ext cx="1763712" cy="1371600"/>
          </a:xfrm>
          <a:prstGeom prst="line">
            <a:avLst/>
          </a:prstGeom>
          <a:noFill/>
          <a:ln w="508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37897" name="Line 19"/>
          <p:cNvSpPr>
            <a:spLocks noChangeShapeType="1"/>
          </p:cNvSpPr>
          <p:nvPr/>
        </p:nvSpPr>
        <p:spPr bwMode="auto">
          <a:xfrm>
            <a:off x="2054225" y="5402263"/>
            <a:ext cx="1755775" cy="1455737"/>
          </a:xfrm>
          <a:prstGeom prst="line">
            <a:avLst/>
          </a:prstGeom>
          <a:noFill/>
          <a:ln w="508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37898" name="Line 20"/>
          <p:cNvSpPr>
            <a:spLocks noChangeShapeType="1"/>
          </p:cNvSpPr>
          <p:nvPr/>
        </p:nvSpPr>
        <p:spPr bwMode="auto">
          <a:xfrm>
            <a:off x="6858000" y="4267200"/>
            <a:ext cx="0" cy="5334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37899" name="Line 21"/>
          <p:cNvSpPr>
            <a:spLocks noChangeShapeType="1"/>
          </p:cNvSpPr>
          <p:nvPr/>
        </p:nvSpPr>
        <p:spPr bwMode="auto">
          <a:xfrm flipV="1">
            <a:off x="4352925" y="5318125"/>
            <a:ext cx="17463" cy="598488"/>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37900" name="Line 22"/>
          <p:cNvSpPr>
            <a:spLocks noChangeShapeType="1"/>
          </p:cNvSpPr>
          <p:nvPr/>
        </p:nvSpPr>
        <p:spPr bwMode="auto">
          <a:xfrm flipV="1">
            <a:off x="6824663" y="4999038"/>
            <a:ext cx="12700" cy="719137"/>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37901" name="Line 23"/>
          <p:cNvSpPr>
            <a:spLocks noChangeShapeType="1"/>
          </p:cNvSpPr>
          <p:nvPr/>
        </p:nvSpPr>
        <p:spPr bwMode="auto">
          <a:xfrm>
            <a:off x="4376738" y="4684713"/>
            <a:ext cx="0" cy="5334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pic>
        <p:nvPicPr>
          <p:cNvPr id="32782" name="Picture 24"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3622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Rectangle 25"/>
          <p:cNvSpPr>
            <a:spLocks noChangeArrowheads="1"/>
          </p:cNvSpPr>
          <p:nvPr/>
        </p:nvSpPr>
        <p:spPr bwMode="auto">
          <a:xfrm>
            <a:off x="8229600" y="3124200"/>
            <a:ext cx="95250" cy="10795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52400" y="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t>The </a:t>
            </a:r>
            <a:r>
              <a:rPr lang="en-US" sz="1800" b="1" smtClean="0">
                <a:solidFill>
                  <a:srgbClr val="FF0000"/>
                </a:solidFill>
              </a:rPr>
              <a:t>nucleus</a:t>
            </a:r>
            <a:r>
              <a:rPr lang="en-US" sz="1800" b="1" smtClean="0"/>
              <a:t> – A freeze-fracture EM of the nuclear membrane demonstrates the two nuclear membranes and </a:t>
            </a:r>
            <a:r>
              <a:rPr lang="en-US" sz="1800" b="1" smtClean="0">
                <a:solidFill>
                  <a:srgbClr val="FF0000"/>
                </a:solidFill>
              </a:rPr>
              <a:t>nuclear pores</a:t>
            </a:r>
            <a:r>
              <a:rPr lang="en-US" sz="1800" b="1" smtClean="0"/>
              <a:t>.</a:t>
            </a:r>
          </a:p>
        </p:txBody>
      </p:sp>
      <p:pic>
        <p:nvPicPr>
          <p:cNvPr id="33795" name="Picture 16" descr="Slide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429500"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Line 17"/>
          <p:cNvSpPr>
            <a:spLocks noChangeShapeType="1"/>
          </p:cNvSpPr>
          <p:nvPr/>
        </p:nvSpPr>
        <p:spPr bwMode="auto">
          <a:xfrm>
            <a:off x="4343400" y="609600"/>
            <a:ext cx="444500" cy="21590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38917" name="Line 18"/>
          <p:cNvSpPr>
            <a:spLocks noChangeShapeType="1"/>
          </p:cNvSpPr>
          <p:nvPr/>
        </p:nvSpPr>
        <p:spPr bwMode="auto">
          <a:xfrm flipH="1">
            <a:off x="3430588" y="609600"/>
            <a:ext cx="760412" cy="2352675"/>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152400" y="76200"/>
            <a:ext cx="8382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t>The </a:t>
            </a:r>
            <a:r>
              <a:rPr lang="en-US" sz="1800" b="1" smtClean="0">
                <a:solidFill>
                  <a:srgbClr val="FF0000"/>
                </a:solidFill>
              </a:rPr>
              <a:t>nucleus</a:t>
            </a:r>
            <a:r>
              <a:rPr lang="en-US" sz="1800" b="1" smtClean="0"/>
              <a:t> – One of the hallmark EM features of the nucleus is the genetic material.  The condensed genetic material is relatively inactive in terms of gene expression and is referred to as </a:t>
            </a:r>
            <a:r>
              <a:rPr lang="en-US" sz="1800" b="1" smtClean="0">
                <a:solidFill>
                  <a:srgbClr val="FF0000"/>
                </a:solidFill>
              </a:rPr>
              <a:t>heterochromatin</a:t>
            </a:r>
            <a:r>
              <a:rPr lang="en-US" sz="1800" b="1" smtClean="0"/>
              <a:t>, while the decondensed genetic material is undergoing gene expression and is referred to as </a:t>
            </a:r>
            <a:r>
              <a:rPr lang="en-US" sz="1800" b="1" smtClean="0">
                <a:solidFill>
                  <a:srgbClr val="FF0000"/>
                </a:solidFill>
              </a:rPr>
              <a:t>euchromatin</a:t>
            </a:r>
            <a:r>
              <a:rPr lang="en-US" sz="1800" b="1" smtClean="0"/>
              <a:t>.   </a:t>
            </a:r>
          </a:p>
        </p:txBody>
      </p:sp>
      <p:pic>
        <p:nvPicPr>
          <p:cNvPr id="34819" name="Picture 5" descr="Slid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25650"/>
            <a:ext cx="3878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descr="Slide3"/>
          <p:cNvPicPr>
            <a:picLocks noChangeAspect="1" noChangeArrowheads="1"/>
          </p:cNvPicPr>
          <p:nvPr/>
        </p:nvPicPr>
        <p:blipFill>
          <a:blip r:embed="rId3">
            <a:extLst>
              <a:ext uri="{28A0092B-C50C-407E-A947-70E740481C1C}">
                <a14:useLocalDpi xmlns:a14="http://schemas.microsoft.com/office/drawing/2010/main" val="0"/>
              </a:ext>
            </a:extLst>
          </a:blip>
          <a:srcRect t="6557"/>
          <a:stretch>
            <a:fillRect/>
          </a:stretch>
        </p:blipFill>
        <p:spPr bwMode="auto">
          <a:xfrm>
            <a:off x="4959350" y="1949450"/>
            <a:ext cx="34242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descr="Martini3-2resized modified resiz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4945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8"/>
          <p:cNvSpPr>
            <a:spLocks noChangeArrowheads="1"/>
          </p:cNvSpPr>
          <p:nvPr/>
        </p:nvSpPr>
        <p:spPr bwMode="auto">
          <a:xfrm>
            <a:off x="381000" y="2178050"/>
            <a:ext cx="773113" cy="1008063"/>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34823" name="Picture 9" descr="Martini3-2resized modified resiz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194945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Rectangle 10"/>
          <p:cNvSpPr>
            <a:spLocks noChangeArrowheads="1"/>
          </p:cNvSpPr>
          <p:nvPr/>
        </p:nvSpPr>
        <p:spPr bwMode="auto">
          <a:xfrm>
            <a:off x="7473950" y="2330450"/>
            <a:ext cx="457200" cy="5334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39945" name="Line 17"/>
          <p:cNvSpPr>
            <a:spLocks noChangeShapeType="1"/>
          </p:cNvSpPr>
          <p:nvPr/>
        </p:nvSpPr>
        <p:spPr bwMode="auto">
          <a:xfrm>
            <a:off x="2165350" y="1477963"/>
            <a:ext cx="755650" cy="2651125"/>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39946" name="Line 18"/>
          <p:cNvSpPr>
            <a:spLocks noChangeShapeType="1"/>
          </p:cNvSpPr>
          <p:nvPr/>
        </p:nvSpPr>
        <p:spPr bwMode="auto">
          <a:xfrm flipH="1">
            <a:off x="3235325" y="889000"/>
            <a:ext cx="2044700" cy="3228975"/>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52400" y="76200"/>
            <a:ext cx="8382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dirty="0" smtClean="0"/>
              <a:t>The </a:t>
            </a:r>
            <a:r>
              <a:rPr lang="en-US" sz="1800" b="1" dirty="0" smtClean="0">
                <a:solidFill>
                  <a:srgbClr val="FF0000"/>
                </a:solidFill>
              </a:rPr>
              <a:t>nucleus</a:t>
            </a:r>
            <a:r>
              <a:rPr lang="en-US" sz="1800" b="1" dirty="0" smtClean="0"/>
              <a:t> – The activity of a cell can be ascertained by examining the relative amounts of heterochromatin and euchromatin.  The cell to the left is an eosinophil, which is relatively inactive.  The cell on the right is a hepatocyte, one of the most active cells in the body. The hepatocyte has much more euchromatin, while the eosinophil has much more heterochromatin.   </a:t>
            </a:r>
          </a:p>
        </p:txBody>
      </p:sp>
      <p:pic>
        <p:nvPicPr>
          <p:cNvPr id="40963" name="Picture 11"/>
          <p:cNvPicPr>
            <a:picLocks noChangeAspect="1" noChangeArrowheads="1"/>
          </p:cNvPicPr>
          <p:nvPr/>
        </p:nvPicPr>
        <p:blipFill>
          <a:blip r:embed="rId2"/>
          <a:srcRect/>
          <a:stretch>
            <a:fillRect/>
          </a:stretch>
        </p:blipFill>
        <p:spPr bwMode="auto">
          <a:xfrm>
            <a:off x="838200" y="1828800"/>
            <a:ext cx="326548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844" name="Picture 12" descr="Slid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31337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3" descr="Martini3-2resized modified resiz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88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14"/>
          <p:cNvSpPr>
            <a:spLocks noChangeArrowheads="1"/>
          </p:cNvSpPr>
          <p:nvPr/>
        </p:nvSpPr>
        <p:spPr bwMode="auto">
          <a:xfrm>
            <a:off x="0" y="1828800"/>
            <a:ext cx="1219200" cy="13716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35847" name="Picture 15" descr="Martini3-2resized modified resiz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5240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16"/>
          <p:cNvSpPr>
            <a:spLocks noChangeArrowheads="1"/>
          </p:cNvSpPr>
          <p:nvPr/>
        </p:nvSpPr>
        <p:spPr bwMode="auto">
          <a:xfrm>
            <a:off x="8001000" y="1905000"/>
            <a:ext cx="533400" cy="7620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0969" name="Text Box 18"/>
          <p:cNvSpPr txBox="1">
            <a:spLocks noChangeArrowheads="1"/>
          </p:cNvSpPr>
          <p:nvPr/>
        </p:nvSpPr>
        <p:spPr bwMode="auto">
          <a:xfrm>
            <a:off x="228600" y="5943600"/>
            <a:ext cx="891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800" b="1" i="1" smtClean="0"/>
              <a:t>There are many other features of a cell, such as the amount of rough endoplasmic reticulum, that give clues about that cell</a:t>
            </a:r>
            <a:r>
              <a:rPr lang="ja-JP" altLang="en-US" sz="1800" b="1" i="1" smtClean="0"/>
              <a:t>’</a:t>
            </a:r>
            <a:r>
              <a:rPr lang="en-US" altLang="ja-JP" sz="1800" b="1" i="1" smtClean="0"/>
              <a:t>s relative activity level.</a:t>
            </a:r>
            <a:endParaRPr lang="en-US" sz="1800" b="1" i="1"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Wheater's 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08125"/>
            <a:ext cx="73152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152400" y="76200"/>
            <a:ext cx="8915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2000" b="1" smtClean="0">
                <a:solidFill>
                  <a:schemeClr val="accent2"/>
                </a:solidFill>
              </a:rPr>
              <a:t>Hematoxylin</a:t>
            </a:r>
            <a:r>
              <a:rPr lang="en-US" sz="2000" b="1" smtClean="0"/>
              <a:t> and </a:t>
            </a:r>
            <a:r>
              <a:rPr lang="en-US" sz="2000" b="1" smtClean="0">
                <a:solidFill>
                  <a:srgbClr val="FF0000"/>
                </a:solidFill>
              </a:rPr>
              <a:t>eosin</a:t>
            </a:r>
            <a:r>
              <a:rPr lang="en-US" sz="2000" b="1" smtClean="0"/>
              <a:t> (H&amp;E) of hepatocytes – Recall from session on light microscopy that a pale staining nucleus (e.g. red arrow) was characteristic of an active cell when using the light microscope.  As mentioned on the previous slide, this parallels the observation on EM.</a:t>
            </a:r>
          </a:p>
        </p:txBody>
      </p:sp>
      <p:sp>
        <p:nvSpPr>
          <p:cNvPr id="41988" name="Line 5"/>
          <p:cNvSpPr>
            <a:spLocks noChangeShapeType="1"/>
          </p:cNvSpPr>
          <p:nvPr/>
        </p:nvSpPr>
        <p:spPr bwMode="auto">
          <a:xfrm flipH="1">
            <a:off x="5410200" y="1905000"/>
            <a:ext cx="381000" cy="12954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Slid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31337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5"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4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6"/>
          <p:cNvSpPr>
            <a:spLocks noChangeArrowheads="1"/>
          </p:cNvSpPr>
          <p:nvPr/>
        </p:nvSpPr>
        <p:spPr bwMode="auto">
          <a:xfrm>
            <a:off x="381000" y="5486400"/>
            <a:ext cx="533400" cy="7620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3013" name="Text Box 7"/>
          <p:cNvSpPr txBox="1">
            <a:spLocks noChangeArrowheads="1"/>
          </p:cNvSpPr>
          <p:nvPr/>
        </p:nvSpPr>
        <p:spPr bwMode="auto">
          <a:xfrm>
            <a:off x="152400" y="76200"/>
            <a:ext cx="89027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dirty="0" smtClean="0"/>
              <a:t>The </a:t>
            </a:r>
            <a:r>
              <a:rPr lang="en-US" sz="1800" b="1" dirty="0" smtClean="0">
                <a:solidFill>
                  <a:srgbClr val="FF0000"/>
                </a:solidFill>
              </a:rPr>
              <a:t>nucleus</a:t>
            </a:r>
            <a:r>
              <a:rPr lang="en-US" sz="1800" b="1" dirty="0" smtClean="0"/>
              <a:t> – As you may have noticed, active cells with mostly euchromatin in the nucleus typically have a dark region in the center of the nucleus.  This region, the </a:t>
            </a:r>
            <a:r>
              <a:rPr lang="en-US" sz="1800" b="1" dirty="0" smtClean="0">
                <a:solidFill>
                  <a:srgbClr val="FF0000"/>
                </a:solidFill>
              </a:rPr>
              <a:t>nucleolus </a:t>
            </a:r>
            <a:r>
              <a:rPr lang="en-US" sz="1800" b="1" dirty="0" smtClean="0"/>
              <a:t>(red arrow), is involved in the synthesis of </a:t>
            </a:r>
            <a:r>
              <a:rPr lang="en-US" sz="1800" b="1" dirty="0" err="1" smtClean="0"/>
              <a:t>rRNA</a:t>
            </a:r>
            <a:r>
              <a:rPr lang="en-US" sz="1800" b="1" dirty="0" smtClean="0"/>
              <a:t> and the assembly of ribosome subunits. The image to the right is an enlarged view of the nucleolus; you do not need to know the regions of the nucleolus (3, 4, 6 in right image).</a:t>
            </a:r>
            <a:endParaRPr lang="en-US" sz="1800" b="1" dirty="0"/>
          </a:p>
        </p:txBody>
      </p:sp>
      <p:sp>
        <p:nvSpPr>
          <p:cNvPr id="43014" name="Line 8"/>
          <p:cNvSpPr>
            <a:spLocks noChangeShapeType="1"/>
          </p:cNvSpPr>
          <p:nvPr/>
        </p:nvSpPr>
        <p:spPr bwMode="auto">
          <a:xfrm flipH="1" flipV="1">
            <a:off x="2362200" y="5029200"/>
            <a:ext cx="1905000" cy="14478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pic>
        <p:nvPicPr>
          <p:cNvPr id="37895" name="Picture 9" descr="Slide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905000"/>
            <a:ext cx="48006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0"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51816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Rectangle 11"/>
          <p:cNvSpPr>
            <a:spLocks noChangeArrowheads="1"/>
          </p:cNvSpPr>
          <p:nvPr/>
        </p:nvSpPr>
        <p:spPr bwMode="auto">
          <a:xfrm>
            <a:off x="8391525" y="6038850"/>
            <a:ext cx="123825" cy="13335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92075" y="76200"/>
            <a:ext cx="8915400" cy="3962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The Organelles</a:t>
            </a:r>
          </a:p>
        </p:txBody>
      </p:sp>
      <p:sp>
        <p:nvSpPr>
          <p:cNvPr id="38915" name="WordArt 3"/>
          <p:cNvSpPr>
            <a:spLocks noChangeArrowheads="1" noChangeShapeType="1" noTextEdit="1"/>
          </p:cNvSpPr>
          <p:nvPr/>
        </p:nvSpPr>
        <p:spPr bwMode="auto">
          <a:xfrm>
            <a:off x="838200" y="4267200"/>
            <a:ext cx="7315200" cy="16002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alpha val="74997"/>
                    </a:srgbClr>
                  </a:outerShdw>
                </a:effectLst>
                <a:latin typeface="Arial Black"/>
              </a:rPr>
              <a:t>smooth endoplasmic reticulum,</a:t>
            </a:r>
          </a:p>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alpha val="74997"/>
                    </a:srgbClr>
                  </a:outerShdw>
                </a:effectLst>
                <a:latin typeface="Arial Black"/>
              </a:rPr>
              <a:t>rough endoplasmic reticulum,</a:t>
            </a:r>
          </a:p>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alpha val="74997"/>
                    </a:srgbClr>
                  </a:outerShdw>
                </a:effectLst>
                <a:latin typeface="Arial Black"/>
              </a:rPr>
              <a:t>and the Golgi apparatus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12700" y="0"/>
            <a:ext cx="91313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dirty="0" smtClean="0">
                <a:solidFill>
                  <a:srgbClr val="660033"/>
                </a:solidFill>
              </a:rPr>
              <a:t>Smooth endoplasmic reticulum (</a:t>
            </a:r>
            <a:r>
              <a:rPr lang="en-US" sz="1800" b="1" dirty="0" err="1" smtClean="0">
                <a:solidFill>
                  <a:srgbClr val="660033"/>
                </a:solidFill>
              </a:rPr>
              <a:t>sER</a:t>
            </a:r>
            <a:r>
              <a:rPr lang="en-US" sz="1800" b="1" dirty="0" smtClean="0">
                <a:solidFill>
                  <a:srgbClr val="660033"/>
                </a:solidFill>
              </a:rPr>
              <a:t>)</a:t>
            </a:r>
            <a:r>
              <a:rPr lang="en-US" sz="1800" b="1" dirty="0" smtClean="0">
                <a:solidFill>
                  <a:srgbClr val="0000FF"/>
                </a:solidFill>
              </a:rPr>
              <a:t> </a:t>
            </a:r>
            <a:r>
              <a:rPr lang="en-US" sz="1800" b="1" dirty="0" smtClean="0"/>
              <a:t>– Smooth endoplasmic reticulum is a membrane bound organelle which forms a network of many branched tubules.  The lumen of the </a:t>
            </a:r>
            <a:r>
              <a:rPr lang="en-US" sz="1800" b="1" dirty="0" err="1" smtClean="0"/>
              <a:t>sER</a:t>
            </a:r>
            <a:r>
              <a:rPr lang="en-US" sz="1800" b="1" dirty="0" smtClean="0"/>
              <a:t> is indicated by the tips of the leaders in the EM below.  In three dimensions, this network of tubules somewhat resembles the branches of a tree, so that when viewed in sections (as in TEM), </a:t>
            </a:r>
            <a:r>
              <a:rPr lang="en-US" sz="1800" b="1" dirty="0" err="1" smtClean="0"/>
              <a:t>sER</a:t>
            </a:r>
            <a:r>
              <a:rPr lang="en-US" sz="1800" b="1" dirty="0" smtClean="0"/>
              <a:t> appears as numerous small, somewhat round structures.  Unlike rough endoplasmic reticulum (rER), the membrane of </a:t>
            </a:r>
            <a:r>
              <a:rPr lang="en-US" sz="1800" b="1" dirty="0" err="1" smtClean="0"/>
              <a:t>sER</a:t>
            </a:r>
            <a:r>
              <a:rPr lang="en-US" sz="1800" b="1" dirty="0" smtClean="0"/>
              <a:t> is ribosome-free.  </a:t>
            </a:r>
            <a:r>
              <a:rPr lang="en-US" sz="1800" b="1" dirty="0" err="1" smtClean="0"/>
              <a:t>sER</a:t>
            </a:r>
            <a:r>
              <a:rPr lang="en-US" sz="1800" b="1" dirty="0" smtClean="0"/>
              <a:t> is often found near glycogen granules (</a:t>
            </a:r>
            <a:r>
              <a:rPr lang="en-US" sz="1800" b="1" dirty="0" err="1" smtClean="0"/>
              <a:t>Gl</a:t>
            </a:r>
            <a:r>
              <a:rPr lang="en-US" sz="1800" b="1" dirty="0" smtClean="0"/>
              <a:t>).  </a:t>
            </a:r>
            <a:r>
              <a:rPr lang="en-US" sz="1800" b="1" dirty="0" err="1" smtClean="0"/>
              <a:t>sER</a:t>
            </a:r>
            <a:r>
              <a:rPr lang="en-US" sz="1800" b="1" dirty="0" smtClean="0"/>
              <a:t> is involved in many biochemical pathways, many of which involve lipids.  SER is continuous with rER. </a:t>
            </a:r>
          </a:p>
        </p:txBody>
      </p:sp>
      <p:pic>
        <p:nvPicPr>
          <p:cNvPr id="39939" name="Picture 5" descr="Slide25"/>
          <p:cNvPicPr>
            <a:picLocks noChangeAspect="1" noChangeArrowheads="1"/>
          </p:cNvPicPr>
          <p:nvPr/>
        </p:nvPicPr>
        <p:blipFill>
          <a:blip r:embed="rId2">
            <a:extLst>
              <a:ext uri="{28A0092B-C50C-407E-A947-70E740481C1C}">
                <a14:useLocalDpi xmlns:a14="http://schemas.microsoft.com/office/drawing/2010/main" val="0"/>
              </a:ext>
            </a:extLst>
          </a:blip>
          <a:srcRect t="16884" b="7301"/>
          <a:stretch>
            <a:fillRect/>
          </a:stretch>
        </p:blipFill>
        <p:spPr bwMode="auto">
          <a:xfrm>
            <a:off x="1371600" y="25146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6"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5146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7"/>
          <p:cNvSpPr>
            <a:spLocks noChangeArrowheads="1"/>
          </p:cNvSpPr>
          <p:nvPr/>
        </p:nvSpPr>
        <p:spPr bwMode="auto">
          <a:xfrm>
            <a:off x="7848600" y="3200400"/>
            <a:ext cx="228600" cy="20955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3" descr="Slide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57400"/>
            <a:ext cx="50292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4"/>
          <p:cNvSpPr txBox="1">
            <a:spLocks noChangeArrowheads="1"/>
          </p:cNvSpPr>
          <p:nvPr/>
        </p:nvSpPr>
        <p:spPr bwMode="auto">
          <a:xfrm>
            <a:off x="12700" y="0"/>
            <a:ext cx="91313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solidFill>
                  <a:srgbClr val="660033"/>
                </a:solidFill>
              </a:rPr>
              <a:t>Rough endoplasmic reticulum (rER)</a:t>
            </a:r>
            <a:r>
              <a:rPr lang="en-US" sz="1800" b="1" smtClean="0">
                <a:solidFill>
                  <a:srgbClr val="0000FF"/>
                </a:solidFill>
              </a:rPr>
              <a:t> </a:t>
            </a:r>
            <a:r>
              <a:rPr lang="en-US" sz="1800" b="1" smtClean="0"/>
              <a:t>– Rough endoplasmic reticulum is fairly easily recognized under higher magnification (left image) due to the fact that the ribosomes stud the cytoplasmic face of its membrane.  However, even at low magnification where the ribosomes are less obvious (right image), rER is easy to recognize because it tends to form stacks of plates that appear as linear tubes when sectioned.  </a:t>
            </a:r>
          </a:p>
        </p:txBody>
      </p:sp>
      <p:pic>
        <p:nvPicPr>
          <p:cNvPr id="40964" name="Picture 7"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8288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8"/>
          <p:cNvSpPr>
            <a:spLocks noChangeArrowheads="1"/>
          </p:cNvSpPr>
          <p:nvPr/>
        </p:nvSpPr>
        <p:spPr bwMode="auto">
          <a:xfrm>
            <a:off x="7924800" y="2438400"/>
            <a:ext cx="381000" cy="36195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40966" name="Picture 9" descr="Slide18"/>
          <p:cNvPicPr>
            <a:picLocks noChangeAspect="1" noChangeArrowheads="1"/>
          </p:cNvPicPr>
          <p:nvPr/>
        </p:nvPicPr>
        <p:blipFill>
          <a:blip r:embed="rId4">
            <a:extLst>
              <a:ext uri="{28A0092B-C50C-407E-A947-70E740481C1C}">
                <a14:useLocalDpi xmlns:a14="http://schemas.microsoft.com/office/drawing/2010/main" val="0"/>
              </a:ext>
            </a:extLst>
          </a:blip>
          <a:srcRect t="20000"/>
          <a:stretch>
            <a:fillRect/>
          </a:stretch>
        </p:blipFill>
        <p:spPr bwMode="auto">
          <a:xfrm>
            <a:off x="304800" y="1905000"/>
            <a:ext cx="2705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0"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Rectangle 11"/>
          <p:cNvSpPr>
            <a:spLocks noChangeArrowheads="1"/>
          </p:cNvSpPr>
          <p:nvPr/>
        </p:nvSpPr>
        <p:spPr bwMode="auto">
          <a:xfrm>
            <a:off x="533400" y="2286000"/>
            <a:ext cx="152400" cy="1524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0969" name="Freeform 16"/>
          <p:cNvSpPr>
            <a:spLocks/>
          </p:cNvSpPr>
          <p:nvPr/>
        </p:nvSpPr>
        <p:spPr bwMode="auto">
          <a:xfrm>
            <a:off x="3074988" y="2005013"/>
            <a:ext cx="5013325" cy="3854450"/>
          </a:xfrm>
          <a:custGeom>
            <a:avLst/>
            <a:gdLst>
              <a:gd name="T0" fmla="*/ 2147483647 w 3158"/>
              <a:gd name="T1" fmla="*/ 2147483647 h 2428"/>
              <a:gd name="T2" fmla="*/ 2147483647 w 3158"/>
              <a:gd name="T3" fmla="*/ 2147483647 h 2428"/>
              <a:gd name="T4" fmla="*/ 2147483647 w 3158"/>
              <a:gd name="T5" fmla="*/ 2147483647 h 2428"/>
              <a:gd name="T6" fmla="*/ 2147483647 w 3158"/>
              <a:gd name="T7" fmla="*/ 2147483647 h 2428"/>
              <a:gd name="T8" fmla="*/ 2147483647 w 3158"/>
              <a:gd name="T9" fmla="*/ 2147483647 h 2428"/>
              <a:gd name="T10" fmla="*/ 2147483647 w 3158"/>
              <a:gd name="T11" fmla="*/ 2147483647 h 2428"/>
              <a:gd name="T12" fmla="*/ 2147483647 w 3158"/>
              <a:gd name="T13" fmla="*/ 2147483647 h 2428"/>
              <a:gd name="T14" fmla="*/ 2147483647 w 3158"/>
              <a:gd name="T15" fmla="*/ 2147483647 h 2428"/>
              <a:gd name="T16" fmla="*/ 2147483647 w 3158"/>
              <a:gd name="T17" fmla="*/ 2147483647 h 2428"/>
              <a:gd name="T18" fmla="*/ 2147483647 w 3158"/>
              <a:gd name="T19" fmla="*/ 2147483647 h 2428"/>
              <a:gd name="T20" fmla="*/ 2147483647 w 3158"/>
              <a:gd name="T21" fmla="*/ 2147483647 h 2428"/>
              <a:gd name="T22" fmla="*/ 2147483647 w 3158"/>
              <a:gd name="T23" fmla="*/ 2147483647 h 2428"/>
              <a:gd name="T24" fmla="*/ 2147483647 w 3158"/>
              <a:gd name="T25" fmla="*/ 2147483647 h 2428"/>
              <a:gd name="T26" fmla="*/ 2147483647 w 3158"/>
              <a:gd name="T27" fmla="*/ 2147483647 h 2428"/>
              <a:gd name="T28" fmla="*/ 2147483647 w 3158"/>
              <a:gd name="T29" fmla="*/ 2147483647 h 2428"/>
              <a:gd name="T30" fmla="*/ 2147483647 w 3158"/>
              <a:gd name="T31" fmla="*/ 2147483647 h 2428"/>
              <a:gd name="T32" fmla="*/ 2147483647 w 3158"/>
              <a:gd name="T33" fmla="*/ 2147483647 h 2428"/>
              <a:gd name="T34" fmla="*/ 2147483647 w 3158"/>
              <a:gd name="T35" fmla="*/ 2147483647 h 2428"/>
              <a:gd name="T36" fmla="*/ 2147483647 w 3158"/>
              <a:gd name="T37" fmla="*/ 2147483647 h 2428"/>
              <a:gd name="T38" fmla="*/ 2147483647 w 3158"/>
              <a:gd name="T39" fmla="*/ 2147483647 h 2428"/>
              <a:gd name="T40" fmla="*/ 2147483647 w 3158"/>
              <a:gd name="T41" fmla="*/ 2147483647 h 2428"/>
              <a:gd name="T42" fmla="*/ 2147483647 w 3158"/>
              <a:gd name="T43" fmla="*/ 2147483647 h 2428"/>
              <a:gd name="T44" fmla="*/ 2147483647 w 3158"/>
              <a:gd name="T45" fmla="*/ 2147483647 h 2428"/>
              <a:gd name="T46" fmla="*/ 2147483647 w 3158"/>
              <a:gd name="T47" fmla="*/ 2147483647 h 2428"/>
              <a:gd name="T48" fmla="*/ 2147483647 w 3158"/>
              <a:gd name="T49" fmla="*/ 2147483647 h 2428"/>
              <a:gd name="T50" fmla="*/ 2147483647 w 3158"/>
              <a:gd name="T51" fmla="*/ 2147483647 h 2428"/>
              <a:gd name="T52" fmla="*/ 2147483647 w 3158"/>
              <a:gd name="T53" fmla="*/ 2147483647 h 2428"/>
              <a:gd name="T54" fmla="*/ 2147483647 w 3158"/>
              <a:gd name="T55" fmla="*/ 2147483647 h 2428"/>
              <a:gd name="T56" fmla="*/ 2147483647 w 3158"/>
              <a:gd name="T57" fmla="*/ 2147483647 h 2428"/>
              <a:gd name="T58" fmla="*/ 2147483647 w 3158"/>
              <a:gd name="T59" fmla="*/ 2147483647 h 2428"/>
              <a:gd name="T60" fmla="*/ 2147483647 w 3158"/>
              <a:gd name="T61" fmla="*/ 2147483647 h 2428"/>
              <a:gd name="T62" fmla="*/ 2147483647 w 3158"/>
              <a:gd name="T63" fmla="*/ 2147483647 h 2428"/>
              <a:gd name="T64" fmla="*/ 2147483647 w 3158"/>
              <a:gd name="T65" fmla="*/ 2147483647 h 2428"/>
              <a:gd name="T66" fmla="*/ 2147483647 w 3158"/>
              <a:gd name="T67" fmla="*/ 2147483647 h 2428"/>
              <a:gd name="T68" fmla="*/ 2147483647 w 3158"/>
              <a:gd name="T69" fmla="*/ 2147483647 h 2428"/>
              <a:gd name="T70" fmla="*/ 2147483647 w 3158"/>
              <a:gd name="T71" fmla="*/ 2147483647 h 24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58" h="2428">
                <a:moveTo>
                  <a:pt x="1478" y="25"/>
                </a:moveTo>
                <a:cubicBezTo>
                  <a:pt x="1497" y="82"/>
                  <a:pt x="1488" y="58"/>
                  <a:pt x="1503" y="99"/>
                </a:cubicBezTo>
                <a:cubicBezTo>
                  <a:pt x="1483" y="155"/>
                  <a:pt x="1473" y="216"/>
                  <a:pt x="1453" y="272"/>
                </a:cubicBezTo>
                <a:cubicBezTo>
                  <a:pt x="1449" y="283"/>
                  <a:pt x="1442" y="294"/>
                  <a:pt x="1437" y="305"/>
                </a:cubicBezTo>
                <a:cubicBezTo>
                  <a:pt x="1434" y="313"/>
                  <a:pt x="1431" y="321"/>
                  <a:pt x="1428" y="329"/>
                </a:cubicBezTo>
                <a:cubicBezTo>
                  <a:pt x="1415" y="368"/>
                  <a:pt x="1410" y="399"/>
                  <a:pt x="1379" y="428"/>
                </a:cubicBezTo>
                <a:cubicBezTo>
                  <a:pt x="1376" y="436"/>
                  <a:pt x="1376" y="446"/>
                  <a:pt x="1371" y="453"/>
                </a:cubicBezTo>
                <a:cubicBezTo>
                  <a:pt x="1367" y="460"/>
                  <a:pt x="1358" y="462"/>
                  <a:pt x="1354" y="469"/>
                </a:cubicBezTo>
                <a:cubicBezTo>
                  <a:pt x="1330" y="517"/>
                  <a:pt x="1350" y="532"/>
                  <a:pt x="1297" y="568"/>
                </a:cubicBezTo>
                <a:cubicBezTo>
                  <a:pt x="1283" y="612"/>
                  <a:pt x="1244" y="649"/>
                  <a:pt x="1206" y="675"/>
                </a:cubicBezTo>
                <a:cubicBezTo>
                  <a:pt x="1185" y="708"/>
                  <a:pt x="1159" y="722"/>
                  <a:pt x="1132" y="749"/>
                </a:cubicBezTo>
                <a:cubicBezTo>
                  <a:pt x="1115" y="803"/>
                  <a:pt x="1139" y="751"/>
                  <a:pt x="1099" y="782"/>
                </a:cubicBezTo>
                <a:cubicBezTo>
                  <a:pt x="1085" y="793"/>
                  <a:pt x="1076" y="809"/>
                  <a:pt x="1066" y="823"/>
                </a:cubicBezTo>
                <a:cubicBezTo>
                  <a:pt x="1032" y="868"/>
                  <a:pt x="1007" y="912"/>
                  <a:pt x="951" y="930"/>
                </a:cubicBezTo>
                <a:cubicBezTo>
                  <a:pt x="936" y="940"/>
                  <a:pt x="926" y="955"/>
                  <a:pt x="910" y="963"/>
                </a:cubicBezTo>
                <a:cubicBezTo>
                  <a:pt x="895" y="971"/>
                  <a:pt x="861" y="979"/>
                  <a:pt x="861" y="979"/>
                </a:cubicBezTo>
                <a:cubicBezTo>
                  <a:pt x="825" y="1015"/>
                  <a:pt x="773" y="1016"/>
                  <a:pt x="729" y="1037"/>
                </a:cubicBezTo>
                <a:cubicBezTo>
                  <a:pt x="697" y="1052"/>
                  <a:pt x="683" y="1069"/>
                  <a:pt x="647" y="1078"/>
                </a:cubicBezTo>
                <a:cubicBezTo>
                  <a:pt x="622" y="1101"/>
                  <a:pt x="607" y="1111"/>
                  <a:pt x="573" y="1119"/>
                </a:cubicBezTo>
                <a:cubicBezTo>
                  <a:pt x="546" y="1146"/>
                  <a:pt x="518" y="1165"/>
                  <a:pt x="482" y="1177"/>
                </a:cubicBezTo>
                <a:cubicBezTo>
                  <a:pt x="446" y="1213"/>
                  <a:pt x="399" y="1214"/>
                  <a:pt x="351" y="1226"/>
                </a:cubicBezTo>
                <a:cubicBezTo>
                  <a:pt x="312" y="1235"/>
                  <a:pt x="274" y="1249"/>
                  <a:pt x="235" y="1259"/>
                </a:cubicBezTo>
                <a:cubicBezTo>
                  <a:pt x="199" y="1268"/>
                  <a:pt x="163" y="1281"/>
                  <a:pt x="128" y="1292"/>
                </a:cubicBezTo>
                <a:cubicBezTo>
                  <a:pt x="120" y="1295"/>
                  <a:pt x="104" y="1300"/>
                  <a:pt x="104" y="1300"/>
                </a:cubicBezTo>
                <a:cubicBezTo>
                  <a:pt x="83" y="1331"/>
                  <a:pt x="75" y="1364"/>
                  <a:pt x="63" y="1399"/>
                </a:cubicBezTo>
                <a:cubicBezTo>
                  <a:pt x="57" y="1415"/>
                  <a:pt x="46" y="1448"/>
                  <a:pt x="46" y="1448"/>
                </a:cubicBezTo>
                <a:cubicBezTo>
                  <a:pt x="43" y="1470"/>
                  <a:pt x="40" y="1492"/>
                  <a:pt x="38" y="1514"/>
                </a:cubicBezTo>
                <a:cubicBezTo>
                  <a:pt x="35" y="1550"/>
                  <a:pt x="34" y="1585"/>
                  <a:pt x="30" y="1621"/>
                </a:cubicBezTo>
                <a:cubicBezTo>
                  <a:pt x="26" y="1657"/>
                  <a:pt x="13" y="1728"/>
                  <a:pt x="13" y="1728"/>
                </a:cubicBezTo>
                <a:cubicBezTo>
                  <a:pt x="22" y="1794"/>
                  <a:pt x="0" y="1886"/>
                  <a:pt x="46" y="1934"/>
                </a:cubicBezTo>
                <a:cubicBezTo>
                  <a:pt x="56" y="1986"/>
                  <a:pt x="61" y="1976"/>
                  <a:pt x="87" y="2016"/>
                </a:cubicBezTo>
                <a:cubicBezTo>
                  <a:pt x="93" y="2056"/>
                  <a:pt x="93" y="2079"/>
                  <a:pt x="120" y="2107"/>
                </a:cubicBezTo>
                <a:cubicBezTo>
                  <a:pt x="140" y="2166"/>
                  <a:pt x="282" y="2205"/>
                  <a:pt x="342" y="2214"/>
                </a:cubicBezTo>
                <a:cubicBezTo>
                  <a:pt x="435" y="2244"/>
                  <a:pt x="527" y="2281"/>
                  <a:pt x="622" y="2304"/>
                </a:cubicBezTo>
                <a:cubicBezTo>
                  <a:pt x="739" y="2332"/>
                  <a:pt x="858" y="2344"/>
                  <a:pt x="976" y="2362"/>
                </a:cubicBezTo>
                <a:cubicBezTo>
                  <a:pt x="1012" y="2373"/>
                  <a:pt x="1046" y="2380"/>
                  <a:pt x="1083" y="2386"/>
                </a:cubicBezTo>
                <a:cubicBezTo>
                  <a:pt x="1135" y="2405"/>
                  <a:pt x="1193" y="2404"/>
                  <a:pt x="1247" y="2411"/>
                </a:cubicBezTo>
                <a:cubicBezTo>
                  <a:pt x="1294" y="2417"/>
                  <a:pt x="1387" y="2428"/>
                  <a:pt x="1387" y="2428"/>
                </a:cubicBezTo>
                <a:cubicBezTo>
                  <a:pt x="1524" y="2419"/>
                  <a:pt x="1655" y="2394"/>
                  <a:pt x="1791" y="2378"/>
                </a:cubicBezTo>
                <a:cubicBezTo>
                  <a:pt x="1869" y="2352"/>
                  <a:pt x="1956" y="2342"/>
                  <a:pt x="2037" y="2329"/>
                </a:cubicBezTo>
                <a:cubicBezTo>
                  <a:pt x="2115" y="2303"/>
                  <a:pt x="2190" y="2285"/>
                  <a:pt x="2268" y="2263"/>
                </a:cubicBezTo>
                <a:cubicBezTo>
                  <a:pt x="2313" y="2250"/>
                  <a:pt x="2353" y="2231"/>
                  <a:pt x="2399" y="2222"/>
                </a:cubicBezTo>
                <a:cubicBezTo>
                  <a:pt x="2463" y="2178"/>
                  <a:pt x="2387" y="2227"/>
                  <a:pt x="2449" y="2197"/>
                </a:cubicBezTo>
                <a:cubicBezTo>
                  <a:pt x="2467" y="2188"/>
                  <a:pt x="2480" y="2172"/>
                  <a:pt x="2498" y="2164"/>
                </a:cubicBezTo>
                <a:cubicBezTo>
                  <a:pt x="2514" y="2157"/>
                  <a:pt x="2548" y="2148"/>
                  <a:pt x="2548" y="2148"/>
                </a:cubicBezTo>
                <a:cubicBezTo>
                  <a:pt x="2556" y="2142"/>
                  <a:pt x="2563" y="2135"/>
                  <a:pt x="2572" y="2131"/>
                </a:cubicBezTo>
                <a:cubicBezTo>
                  <a:pt x="2588" y="2124"/>
                  <a:pt x="2622" y="2115"/>
                  <a:pt x="2622" y="2115"/>
                </a:cubicBezTo>
                <a:cubicBezTo>
                  <a:pt x="2654" y="2081"/>
                  <a:pt x="2705" y="2067"/>
                  <a:pt x="2737" y="2033"/>
                </a:cubicBezTo>
                <a:cubicBezTo>
                  <a:pt x="2766" y="2003"/>
                  <a:pt x="2793" y="1965"/>
                  <a:pt x="2827" y="1942"/>
                </a:cubicBezTo>
                <a:cubicBezTo>
                  <a:pt x="2840" y="1907"/>
                  <a:pt x="2858" y="1885"/>
                  <a:pt x="2885" y="1860"/>
                </a:cubicBezTo>
                <a:cubicBezTo>
                  <a:pt x="2899" y="1816"/>
                  <a:pt x="2888" y="1842"/>
                  <a:pt x="2926" y="1786"/>
                </a:cubicBezTo>
                <a:cubicBezTo>
                  <a:pt x="2932" y="1778"/>
                  <a:pt x="2943" y="1761"/>
                  <a:pt x="2943" y="1761"/>
                </a:cubicBezTo>
                <a:cubicBezTo>
                  <a:pt x="2960" y="1689"/>
                  <a:pt x="2936" y="1759"/>
                  <a:pt x="2975" y="1712"/>
                </a:cubicBezTo>
                <a:cubicBezTo>
                  <a:pt x="3000" y="1682"/>
                  <a:pt x="3019" y="1639"/>
                  <a:pt x="3041" y="1605"/>
                </a:cubicBezTo>
                <a:cubicBezTo>
                  <a:pt x="3060" y="1576"/>
                  <a:pt x="3062" y="1537"/>
                  <a:pt x="3082" y="1506"/>
                </a:cubicBezTo>
                <a:cubicBezTo>
                  <a:pt x="3091" y="1474"/>
                  <a:pt x="3097" y="1451"/>
                  <a:pt x="3115" y="1424"/>
                </a:cubicBezTo>
                <a:cubicBezTo>
                  <a:pt x="3126" y="1374"/>
                  <a:pt x="3133" y="1337"/>
                  <a:pt x="3140" y="1284"/>
                </a:cubicBezTo>
                <a:cubicBezTo>
                  <a:pt x="3145" y="1246"/>
                  <a:pt x="3156" y="1169"/>
                  <a:pt x="3156" y="1169"/>
                </a:cubicBezTo>
                <a:cubicBezTo>
                  <a:pt x="3152" y="1093"/>
                  <a:pt x="3158" y="982"/>
                  <a:pt x="3124" y="905"/>
                </a:cubicBezTo>
                <a:cubicBezTo>
                  <a:pt x="3113" y="879"/>
                  <a:pt x="3074" y="843"/>
                  <a:pt x="3058" y="823"/>
                </a:cubicBezTo>
                <a:cubicBezTo>
                  <a:pt x="3048" y="790"/>
                  <a:pt x="3041" y="757"/>
                  <a:pt x="3017" y="732"/>
                </a:cubicBezTo>
                <a:cubicBezTo>
                  <a:pt x="3007" y="684"/>
                  <a:pt x="2992" y="639"/>
                  <a:pt x="2975" y="593"/>
                </a:cubicBezTo>
                <a:cubicBezTo>
                  <a:pt x="2972" y="565"/>
                  <a:pt x="2973" y="537"/>
                  <a:pt x="2967" y="510"/>
                </a:cubicBezTo>
                <a:cubicBezTo>
                  <a:pt x="2965" y="501"/>
                  <a:pt x="2955" y="495"/>
                  <a:pt x="2951" y="486"/>
                </a:cubicBezTo>
                <a:cubicBezTo>
                  <a:pt x="2941" y="463"/>
                  <a:pt x="2932" y="428"/>
                  <a:pt x="2926" y="403"/>
                </a:cubicBezTo>
                <a:cubicBezTo>
                  <a:pt x="2910" y="339"/>
                  <a:pt x="2911" y="271"/>
                  <a:pt x="2901" y="206"/>
                </a:cubicBezTo>
                <a:cubicBezTo>
                  <a:pt x="2895" y="168"/>
                  <a:pt x="2880" y="101"/>
                  <a:pt x="2860" y="66"/>
                </a:cubicBezTo>
                <a:cubicBezTo>
                  <a:pt x="2850" y="49"/>
                  <a:pt x="2827" y="17"/>
                  <a:pt x="2827" y="17"/>
                </a:cubicBezTo>
                <a:cubicBezTo>
                  <a:pt x="2658" y="27"/>
                  <a:pt x="2493" y="20"/>
                  <a:pt x="2325" y="0"/>
                </a:cubicBezTo>
                <a:cubicBezTo>
                  <a:pt x="2221" y="11"/>
                  <a:pt x="2118" y="31"/>
                  <a:pt x="2013" y="41"/>
                </a:cubicBezTo>
                <a:cubicBezTo>
                  <a:pt x="1959" y="58"/>
                  <a:pt x="1904" y="61"/>
                  <a:pt x="1848" y="66"/>
                </a:cubicBezTo>
                <a:cubicBezTo>
                  <a:pt x="1548" y="57"/>
                  <a:pt x="1669" y="84"/>
                  <a:pt x="1478" y="25"/>
                </a:cubicBezTo>
                <a:close/>
              </a:path>
            </a:pathLst>
          </a:custGeom>
          <a:noFill/>
          <a:ln w="50800">
            <a:solidFill>
              <a:srgbClr val="8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0" name="Text Box 17"/>
          <p:cNvSpPr txBox="1">
            <a:spLocks noChangeArrowheads="1"/>
          </p:cNvSpPr>
          <p:nvPr/>
        </p:nvSpPr>
        <p:spPr bwMode="auto">
          <a:xfrm>
            <a:off x="3657600" y="5943600"/>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2000" b="1" smtClean="0">
                <a:solidFill>
                  <a:srgbClr val="990099"/>
                </a:solidFill>
              </a:rPr>
              <a:t>rER</a:t>
            </a:r>
            <a:r>
              <a:rPr lang="en-US" sz="2000" b="1" smtClean="0"/>
              <a:t> fills virtually all of the circle, except where mitochondria (M) are indicated</a:t>
            </a:r>
          </a:p>
        </p:txBody>
      </p:sp>
      <p:sp>
        <p:nvSpPr>
          <p:cNvPr id="46091" name="Text Box 18"/>
          <p:cNvSpPr txBox="1">
            <a:spLocks noChangeArrowheads="1"/>
          </p:cNvSpPr>
          <p:nvPr/>
        </p:nvSpPr>
        <p:spPr bwMode="auto">
          <a:xfrm>
            <a:off x="457200" y="61722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2000" b="1" smtClean="0">
                <a:solidFill>
                  <a:srgbClr val="990099"/>
                </a:solidFill>
              </a:rPr>
              <a:t>lumen of rER</a:t>
            </a:r>
            <a:endParaRPr lang="en-US" sz="2000" b="1" smtClean="0"/>
          </a:p>
        </p:txBody>
      </p:sp>
      <p:sp>
        <p:nvSpPr>
          <p:cNvPr id="46092" name="Line 19"/>
          <p:cNvSpPr>
            <a:spLocks noChangeShapeType="1"/>
          </p:cNvSpPr>
          <p:nvPr/>
        </p:nvSpPr>
        <p:spPr bwMode="auto">
          <a:xfrm flipV="1">
            <a:off x="1447800" y="4678363"/>
            <a:ext cx="839788" cy="1570037"/>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46093" name="Line 20"/>
          <p:cNvSpPr>
            <a:spLocks noChangeShapeType="1"/>
          </p:cNvSpPr>
          <p:nvPr/>
        </p:nvSpPr>
        <p:spPr bwMode="auto">
          <a:xfrm flipV="1">
            <a:off x="1371600" y="4511675"/>
            <a:ext cx="381000" cy="1741488"/>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46094" name="Line 21"/>
          <p:cNvSpPr>
            <a:spLocks noChangeShapeType="1"/>
          </p:cNvSpPr>
          <p:nvPr/>
        </p:nvSpPr>
        <p:spPr bwMode="auto">
          <a:xfrm flipH="1" flipV="1">
            <a:off x="609600" y="4587875"/>
            <a:ext cx="685800" cy="1676400"/>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lid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1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p:cNvSpPr txBox="1">
            <a:spLocks noChangeArrowheads="1"/>
          </p:cNvSpPr>
          <p:nvPr/>
        </p:nvSpPr>
        <p:spPr bwMode="auto">
          <a:xfrm>
            <a:off x="6629400" y="709613"/>
            <a:ext cx="2501900"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t>This is another drawing with the cell in the center, surrounded by sketches of the appearance of its organelles in the electron microscope.  Note that the term </a:t>
            </a:r>
            <a:r>
              <a:rPr lang="ja-JP" altLang="en-US" sz="1800" b="1" smtClean="0"/>
              <a:t>“</a:t>
            </a:r>
            <a:r>
              <a:rPr lang="en-US" altLang="ja-JP" sz="1800" b="1" smtClean="0"/>
              <a:t>ergastoplasm</a:t>
            </a:r>
            <a:r>
              <a:rPr lang="ja-JP" altLang="en-US" sz="1800" b="1" smtClean="0"/>
              <a:t>”</a:t>
            </a:r>
            <a:r>
              <a:rPr lang="en-US" altLang="ja-JP" sz="1800" b="1" smtClean="0"/>
              <a:t> is the older term for </a:t>
            </a:r>
            <a:r>
              <a:rPr lang="ja-JP" altLang="en-US" sz="1800" b="1" smtClean="0"/>
              <a:t>“</a:t>
            </a:r>
            <a:r>
              <a:rPr lang="en-US" altLang="ja-JP" sz="1800" b="1" smtClean="0"/>
              <a:t>rough endoplasmic reticulum</a:t>
            </a:r>
            <a:r>
              <a:rPr lang="ja-JP" altLang="en-US" sz="1800" b="1" smtClean="0"/>
              <a:t>”</a:t>
            </a:r>
            <a:r>
              <a:rPr lang="en-US" altLang="ja-JP" sz="1800" b="1" smtClean="0"/>
              <a:t>.</a:t>
            </a:r>
            <a:endParaRPr lang="en-US" sz="1800" b="1"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12700" y="0"/>
            <a:ext cx="91313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t>the </a:t>
            </a:r>
            <a:r>
              <a:rPr lang="en-US" sz="1800" b="1" smtClean="0">
                <a:solidFill>
                  <a:srgbClr val="660033"/>
                </a:solidFill>
              </a:rPr>
              <a:t>Golgi apparatus</a:t>
            </a:r>
            <a:r>
              <a:rPr lang="en-US" sz="1800" b="1" smtClean="0">
                <a:solidFill>
                  <a:srgbClr val="0000FF"/>
                </a:solidFill>
              </a:rPr>
              <a:t> </a:t>
            </a:r>
            <a:r>
              <a:rPr lang="en-US" sz="1800" b="1" smtClean="0"/>
              <a:t>– On EM, a good image of the Golgi apparatus appears as a hybrid of rER and sER;  It is stacked into plates like rER, but is not studded with ribosomes.  The stacks of membranes tend to bow to one side (here the concavity is toward the left), helping you determine the cis and trans faces.  The outer edges of the Golgi plates are swelled into characteristic </a:t>
            </a:r>
            <a:r>
              <a:rPr lang="en-US" sz="1800" b="1" smtClean="0">
                <a:solidFill>
                  <a:srgbClr val="800080"/>
                </a:solidFill>
              </a:rPr>
              <a:t>cisterna</a:t>
            </a:r>
            <a:r>
              <a:rPr lang="en-US" sz="1800" b="1" smtClean="0"/>
              <a:t>.   </a:t>
            </a:r>
          </a:p>
        </p:txBody>
      </p:sp>
      <p:pic>
        <p:nvPicPr>
          <p:cNvPr id="41987" name="Picture 5" descr="Slide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76375"/>
            <a:ext cx="5937250" cy="520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6"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4478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7"/>
          <p:cNvSpPr>
            <a:spLocks noChangeArrowheads="1"/>
          </p:cNvSpPr>
          <p:nvPr/>
        </p:nvSpPr>
        <p:spPr bwMode="auto">
          <a:xfrm>
            <a:off x="7962900" y="2097088"/>
            <a:ext cx="242888" cy="188912"/>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7110" name="Line 8"/>
          <p:cNvSpPr>
            <a:spLocks noChangeShapeType="1"/>
          </p:cNvSpPr>
          <p:nvPr/>
        </p:nvSpPr>
        <p:spPr bwMode="auto">
          <a:xfrm flipH="1">
            <a:off x="4419600" y="1447800"/>
            <a:ext cx="1295400" cy="1828800"/>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47111" name="Line 9"/>
          <p:cNvSpPr>
            <a:spLocks noChangeShapeType="1"/>
          </p:cNvSpPr>
          <p:nvPr/>
        </p:nvSpPr>
        <p:spPr bwMode="auto">
          <a:xfrm flipH="1">
            <a:off x="5181600" y="1447800"/>
            <a:ext cx="609600" cy="1828800"/>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47112" name="Rectangle 10"/>
          <p:cNvSpPr>
            <a:spLocks noChangeArrowheads="1"/>
          </p:cNvSpPr>
          <p:nvPr/>
        </p:nvSpPr>
        <p:spPr bwMode="auto">
          <a:xfrm>
            <a:off x="6629400" y="5029200"/>
            <a:ext cx="533400" cy="457200"/>
          </a:xfrm>
          <a:prstGeom prst="rect">
            <a:avLst/>
          </a:prstGeom>
          <a:noFill/>
          <a:ln w="50800">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7113" name="Rectangle 11"/>
          <p:cNvSpPr>
            <a:spLocks noChangeArrowheads="1"/>
          </p:cNvSpPr>
          <p:nvPr/>
        </p:nvSpPr>
        <p:spPr bwMode="auto">
          <a:xfrm>
            <a:off x="1219200" y="5181600"/>
            <a:ext cx="533400" cy="457200"/>
          </a:xfrm>
          <a:prstGeom prst="rect">
            <a:avLst/>
          </a:prstGeom>
          <a:noFill/>
          <a:ln w="50800">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2700" y="0"/>
            <a:ext cx="91313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t>the </a:t>
            </a:r>
            <a:r>
              <a:rPr lang="en-US" sz="1800" b="1" smtClean="0">
                <a:solidFill>
                  <a:srgbClr val="660033"/>
                </a:solidFill>
              </a:rPr>
              <a:t>Golgi apparatus</a:t>
            </a:r>
            <a:r>
              <a:rPr lang="en-US" sz="1800" b="1" smtClean="0">
                <a:solidFill>
                  <a:srgbClr val="0000FF"/>
                </a:solidFill>
              </a:rPr>
              <a:t> </a:t>
            </a:r>
            <a:r>
              <a:rPr lang="en-US" sz="1800" b="1" smtClean="0"/>
              <a:t>– The previous slide had a nice image of the Golgi apparatus.  Unfortunately, the Golgi apparatus in most cells is much more difficult to visualize.  However, note that rER and Golgi are partners in crime (see two slides forward); therefore, where there is rER, there must be Golgi.   In this plasma cell that is loaded with rER, the location of the Golgi (G) can be deduced as the region just above and to the right of the nucleus where rER is absent (and you can make out a few of the plates in section).     </a:t>
            </a:r>
          </a:p>
        </p:txBody>
      </p:sp>
      <p:pic>
        <p:nvPicPr>
          <p:cNvPr id="43011" name="Picture 4"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30480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5"/>
          <p:cNvSpPr>
            <a:spLocks noChangeArrowheads="1"/>
          </p:cNvSpPr>
          <p:nvPr/>
        </p:nvSpPr>
        <p:spPr bwMode="auto">
          <a:xfrm>
            <a:off x="2390775" y="2971800"/>
            <a:ext cx="1295400" cy="15240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43013" name="Picture 10" descr="Slid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736725"/>
            <a:ext cx="48101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SL125bOL"/>
          <p:cNvPicPr>
            <a:picLocks noChangeAspect="1" noChangeArrowheads="1"/>
          </p:cNvPicPr>
          <p:nvPr/>
        </p:nvPicPr>
        <p:blipFill>
          <a:blip r:embed="rId2">
            <a:extLst>
              <a:ext uri="{28A0092B-C50C-407E-A947-70E740481C1C}">
                <a14:useLocalDpi xmlns:a14="http://schemas.microsoft.com/office/drawing/2010/main" val="0"/>
              </a:ext>
            </a:extLst>
          </a:blip>
          <a:srcRect t="12457" r="21213" b="4041"/>
          <a:stretch>
            <a:fillRect/>
          </a:stretch>
        </p:blipFill>
        <p:spPr bwMode="auto">
          <a:xfrm>
            <a:off x="1295400" y="1752600"/>
            <a:ext cx="5943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5"/>
          <p:cNvSpPr txBox="1">
            <a:spLocks noChangeArrowheads="1"/>
          </p:cNvSpPr>
          <p:nvPr/>
        </p:nvSpPr>
        <p:spPr bwMode="auto">
          <a:xfrm>
            <a:off x="12700" y="0"/>
            <a:ext cx="91313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solidFill>
                  <a:srgbClr val="660033"/>
                </a:solidFill>
              </a:rPr>
              <a:t>rER and Golgi </a:t>
            </a:r>
            <a:r>
              <a:rPr lang="en-US" sz="1800" b="1" smtClean="0"/>
              <a:t>– When viewing the same type of plasma cell stained with H&amp;E (e.g. green circle), you can see the intense cytoplasmic basophilia in these cells.  This is due to the abundant rER in the cytoplasm of these cells.  More subtle is that the presence of the Golgi adjacent to the nucleus in these cells produces an area that is less intensely basophilic (because it is an rER void).  This region is referred to as a </a:t>
            </a:r>
            <a:r>
              <a:rPr lang="en-US" sz="1800" b="1" smtClean="0">
                <a:solidFill>
                  <a:srgbClr val="008000"/>
                </a:solidFill>
              </a:rPr>
              <a:t>Golgi ghost</a:t>
            </a:r>
            <a:r>
              <a:rPr lang="en-US" sz="1800" b="1" smtClean="0"/>
              <a:t>.     </a:t>
            </a:r>
          </a:p>
        </p:txBody>
      </p:sp>
      <p:sp>
        <p:nvSpPr>
          <p:cNvPr id="49156" name="Oval 6"/>
          <p:cNvSpPr>
            <a:spLocks noChangeArrowheads="1"/>
          </p:cNvSpPr>
          <p:nvPr/>
        </p:nvSpPr>
        <p:spPr bwMode="auto">
          <a:xfrm>
            <a:off x="2590800" y="2286000"/>
            <a:ext cx="609600" cy="533400"/>
          </a:xfrm>
          <a:prstGeom prst="ellipse">
            <a:avLst/>
          </a:prstGeom>
          <a:noFill/>
          <a:ln w="444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9157" name="Line 7"/>
          <p:cNvSpPr>
            <a:spLocks noChangeShapeType="1"/>
          </p:cNvSpPr>
          <p:nvPr/>
        </p:nvSpPr>
        <p:spPr bwMode="auto">
          <a:xfrm>
            <a:off x="1371600" y="1676400"/>
            <a:ext cx="1277938" cy="2590800"/>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2700" y="0"/>
            <a:ext cx="91313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dirty="0" smtClean="0">
                <a:solidFill>
                  <a:srgbClr val="660033"/>
                </a:solidFill>
              </a:rPr>
              <a:t>rER and Golgi </a:t>
            </a:r>
            <a:r>
              <a:rPr lang="en-US" sz="1800" b="1" dirty="0" smtClean="0"/>
              <a:t>– To preview upcoming sessions, proteins synthesized on ribosomes that stud the rER are inserted into its lumen.  From here, vesicles containing these proteins bud from the rER and fuse with the </a:t>
            </a:r>
            <a:r>
              <a:rPr lang="en-US" sz="1800" b="1" dirty="0" err="1" smtClean="0"/>
              <a:t>cis</a:t>
            </a:r>
            <a:r>
              <a:rPr lang="en-US" sz="1800" b="1" dirty="0" smtClean="0"/>
              <a:t> face of the Golgi.  Further processing involves movement of the protein through the Golgi (from the </a:t>
            </a:r>
            <a:r>
              <a:rPr lang="en-US" sz="1800" b="1" dirty="0" err="1" smtClean="0"/>
              <a:t>cis</a:t>
            </a:r>
            <a:r>
              <a:rPr lang="en-US" sz="1800" b="1" dirty="0" smtClean="0"/>
              <a:t> to the trans face).  Finally, the processed protein is packaged in a vesicle that leaves the trans Golgi and is targeted to another cellular location or to the cell surface.      </a:t>
            </a:r>
          </a:p>
        </p:txBody>
      </p:sp>
      <p:pic>
        <p:nvPicPr>
          <p:cNvPr id="45059" name="Picture 5" descr="Slide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33588"/>
            <a:ext cx="7423150"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6"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033588"/>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7"/>
          <p:cNvSpPr>
            <a:spLocks noChangeArrowheads="1"/>
          </p:cNvSpPr>
          <p:nvPr/>
        </p:nvSpPr>
        <p:spPr bwMode="auto">
          <a:xfrm>
            <a:off x="7924800" y="2566988"/>
            <a:ext cx="685800" cy="3810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2700" y="0"/>
            <a:ext cx="9131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solidFill>
                  <a:srgbClr val="0000FF"/>
                </a:solidFill>
              </a:rPr>
              <a:t>Mitochondria </a:t>
            </a:r>
            <a:r>
              <a:rPr lang="en-US" sz="1800" b="1" smtClean="0"/>
              <a:t>– we have already mentioned many of the features of mitochondria, including their inner and outer membranes.</a:t>
            </a:r>
          </a:p>
        </p:txBody>
      </p:sp>
      <p:pic>
        <p:nvPicPr>
          <p:cNvPr id="46083" name="Picture 3" descr="Slide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875" y="1143000"/>
            <a:ext cx="3540125"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Slide3"/>
          <p:cNvPicPr>
            <a:picLocks noChangeAspect="1" noChangeArrowheads="1"/>
          </p:cNvPicPr>
          <p:nvPr/>
        </p:nvPicPr>
        <p:blipFill>
          <a:blip r:embed="rId3">
            <a:extLst>
              <a:ext uri="{28A0092B-C50C-407E-A947-70E740481C1C}">
                <a14:useLocalDpi xmlns:a14="http://schemas.microsoft.com/office/drawing/2010/main" val="0"/>
              </a:ext>
            </a:extLst>
          </a:blip>
          <a:srcRect t="6557"/>
          <a:stretch>
            <a:fillRect/>
          </a:stretch>
        </p:blipFill>
        <p:spPr bwMode="auto">
          <a:xfrm>
            <a:off x="879475" y="1066800"/>
            <a:ext cx="34242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589" name="Group 5"/>
          <p:cNvGrpSpPr>
            <a:grpSpLocks/>
          </p:cNvGrpSpPr>
          <p:nvPr/>
        </p:nvGrpSpPr>
        <p:grpSpPr bwMode="auto">
          <a:xfrm>
            <a:off x="803275" y="1333500"/>
            <a:ext cx="6934200" cy="5403850"/>
            <a:chOff x="48" y="840"/>
            <a:chExt cx="4368" cy="3404"/>
          </a:xfrm>
        </p:grpSpPr>
        <p:sp>
          <p:nvSpPr>
            <p:cNvPr id="46090" name="Freeform 6"/>
            <p:cNvSpPr>
              <a:spLocks/>
            </p:cNvSpPr>
            <p:nvPr/>
          </p:nvSpPr>
          <p:spPr bwMode="auto">
            <a:xfrm>
              <a:off x="48" y="2256"/>
              <a:ext cx="2232" cy="1186"/>
            </a:xfrm>
            <a:custGeom>
              <a:avLst/>
              <a:gdLst>
                <a:gd name="T0" fmla="*/ 40 w 2232"/>
                <a:gd name="T1" fmla="*/ 138 h 1186"/>
                <a:gd name="T2" fmla="*/ 92 w 2232"/>
                <a:gd name="T3" fmla="*/ 122 h 1186"/>
                <a:gd name="T4" fmla="*/ 160 w 2232"/>
                <a:gd name="T5" fmla="*/ 106 h 1186"/>
                <a:gd name="T6" fmla="*/ 256 w 2232"/>
                <a:gd name="T7" fmla="*/ 82 h 1186"/>
                <a:gd name="T8" fmla="*/ 336 w 2232"/>
                <a:gd name="T9" fmla="*/ 62 h 1186"/>
                <a:gd name="T10" fmla="*/ 436 w 2232"/>
                <a:gd name="T11" fmla="*/ 30 h 1186"/>
                <a:gd name="T12" fmla="*/ 492 w 2232"/>
                <a:gd name="T13" fmla="*/ 22 h 1186"/>
                <a:gd name="T14" fmla="*/ 728 w 2232"/>
                <a:gd name="T15" fmla="*/ 38 h 1186"/>
                <a:gd name="T16" fmla="*/ 792 w 2232"/>
                <a:gd name="T17" fmla="*/ 50 h 1186"/>
                <a:gd name="T18" fmla="*/ 980 w 2232"/>
                <a:gd name="T19" fmla="*/ 86 h 1186"/>
                <a:gd name="T20" fmla="*/ 1240 w 2232"/>
                <a:gd name="T21" fmla="*/ 126 h 1186"/>
                <a:gd name="T22" fmla="*/ 1296 w 2232"/>
                <a:gd name="T23" fmla="*/ 146 h 1186"/>
                <a:gd name="T24" fmla="*/ 1432 w 2232"/>
                <a:gd name="T25" fmla="*/ 186 h 1186"/>
                <a:gd name="T26" fmla="*/ 1496 w 2232"/>
                <a:gd name="T27" fmla="*/ 218 h 1186"/>
                <a:gd name="T28" fmla="*/ 1604 w 2232"/>
                <a:gd name="T29" fmla="*/ 266 h 1186"/>
                <a:gd name="T30" fmla="*/ 1648 w 2232"/>
                <a:gd name="T31" fmla="*/ 302 h 1186"/>
                <a:gd name="T32" fmla="*/ 1684 w 2232"/>
                <a:gd name="T33" fmla="*/ 350 h 1186"/>
                <a:gd name="T34" fmla="*/ 1708 w 2232"/>
                <a:gd name="T35" fmla="*/ 366 h 1186"/>
                <a:gd name="T36" fmla="*/ 1740 w 2232"/>
                <a:gd name="T37" fmla="*/ 398 h 1186"/>
                <a:gd name="T38" fmla="*/ 1768 w 2232"/>
                <a:gd name="T39" fmla="*/ 426 h 1186"/>
                <a:gd name="T40" fmla="*/ 1804 w 2232"/>
                <a:gd name="T41" fmla="*/ 470 h 1186"/>
                <a:gd name="T42" fmla="*/ 1836 w 2232"/>
                <a:gd name="T43" fmla="*/ 502 h 1186"/>
                <a:gd name="T44" fmla="*/ 1868 w 2232"/>
                <a:gd name="T45" fmla="*/ 534 h 1186"/>
                <a:gd name="T46" fmla="*/ 1884 w 2232"/>
                <a:gd name="T47" fmla="*/ 558 h 1186"/>
                <a:gd name="T48" fmla="*/ 1916 w 2232"/>
                <a:gd name="T49" fmla="*/ 618 h 1186"/>
                <a:gd name="T50" fmla="*/ 1968 w 2232"/>
                <a:gd name="T51" fmla="*/ 726 h 1186"/>
                <a:gd name="T52" fmla="*/ 2008 w 2232"/>
                <a:gd name="T53" fmla="*/ 786 h 1186"/>
                <a:gd name="T54" fmla="*/ 2036 w 2232"/>
                <a:gd name="T55" fmla="*/ 838 h 1186"/>
                <a:gd name="T56" fmla="*/ 2060 w 2232"/>
                <a:gd name="T57" fmla="*/ 866 h 1186"/>
                <a:gd name="T58" fmla="*/ 2104 w 2232"/>
                <a:gd name="T59" fmla="*/ 938 h 1186"/>
                <a:gd name="T60" fmla="*/ 2132 w 2232"/>
                <a:gd name="T61" fmla="*/ 986 h 1186"/>
                <a:gd name="T62" fmla="*/ 2176 w 2232"/>
                <a:gd name="T63" fmla="*/ 1030 h 1186"/>
                <a:gd name="T64" fmla="*/ 2208 w 2232"/>
                <a:gd name="T65" fmla="*/ 1074 h 1186"/>
                <a:gd name="T66" fmla="*/ 2224 w 2232"/>
                <a:gd name="T67" fmla="*/ 1098 h 1186"/>
                <a:gd name="T68" fmla="*/ 2232 w 2232"/>
                <a:gd name="T69" fmla="*/ 1122 h 1186"/>
                <a:gd name="T70" fmla="*/ 2152 w 2232"/>
                <a:gd name="T71" fmla="*/ 1166 h 1186"/>
                <a:gd name="T72" fmla="*/ 2016 w 2232"/>
                <a:gd name="T73" fmla="*/ 1186 h 1186"/>
                <a:gd name="T74" fmla="*/ 1584 w 2232"/>
                <a:gd name="T75" fmla="*/ 1166 h 1186"/>
                <a:gd name="T76" fmla="*/ 1208 w 2232"/>
                <a:gd name="T77" fmla="*/ 1162 h 1186"/>
                <a:gd name="T78" fmla="*/ 564 w 2232"/>
                <a:gd name="T79" fmla="*/ 1150 h 1186"/>
                <a:gd name="T80" fmla="*/ 308 w 2232"/>
                <a:gd name="T81" fmla="*/ 1146 h 1186"/>
                <a:gd name="T82" fmla="*/ 24 w 2232"/>
                <a:gd name="T83" fmla="*/ 1126 h 1186"/>
                <a:gd name="T84" fmla="*/ 8 w 2232"/>
                <a:gd name="T85" fmla="*/ 1098 h 1186"/>
                <a:gd name="T86" fmla="*/ 0 w 2232"/>
                <a:gd name="T87" fmla="*/ 1074 h 1186"/>
                <a:gd name="T88" fmla="*/ 20 w 2232"/>
                <a:gd name="T89" fmla="*/ 954 h 1186"/>
                <a:gd name="T90" fmla="*/ 12 w 2232"/>
                <a:gd name="T91" fmla="*/ 838 h 1186"/>
                <a:gd name="T92" fmla="*/ 8 w 2232"/>
                <a:gd name="T93" fmla="*/ 750 h 1186"/>
                <a:gd name="T94" fmla="*/ 8 w 2232"/>
                <a:gd name="T95" fmla="*/ 706 h 1186"/>
                <a:gd name="T96" fmla="*/ 28 w 2232"/>
                <a:gd name="T97" fmla="*/ 462 h 1186"/>
                <a:gd name="T98" fmla="*/ 32 w 2232"/>
                <a:gd name="T99" fmla="*/ 210 h 1186"/>
                <a:gd name="T100" fmla="*/ 40 w 2232"/>
                <a:gd name="T101" fmla="*/ 138 h 11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32" h="1186">
                  <a:moveTo>
                    <a:pt x="40" y="138"/>
                  </a:moveTo>
                  <a:cubicBezTo>
                    <a:pt x="61" y="131"/>
                    <a:pt x="68" y="125"/>
                    <a:pt x="92" y="122"/>
                  </a:cubicBezTo>
                  <a:cubicBezTo>
                    <a:pt x="119" y="113"/>
                    <a:pt x="132" y="110"/>
                    <a:pt x="160" y="106"/>
                  </a:cubicBezTo>
                  <a:cubicBezTo>
                    <a:pt x="186" y="89"/>
                    <a:pt x="226" y="86"/>
                    <a:pt x="256" y="82"/>
                  </a:cubicBezTo>
                  <a:cubicBezTo>
                    <a:pt x="284" y="73"/>
                    <a:pt x="305" y="66"/>
                    <a:pt x="336" y="62"/>
                  </a:cubicBezTo>
                  <a:cubicBezTo>
                    <a:pt x="370" y="51"/>
                    <a:pt x="400" y="36"/>
                    <a:pt x="436" y="30"/>
                  </a:cubicBezTo>
                  <a:cubicBezTo>
                    <a:pt x="455" y="27"/>
                    <a:pt x="492" y="22"/>
                    <a:pt x="492" y="22"/>
                  </a:cubicBezTo>
                  <a:cubicBezTo>
                    <a:pt x="557" y="0"/>
                    <a:pt x="658" y="32"/>
                    <a:pt x="728" y="38"/>
                  </a:cubicBezTo>
                  <a:cubicBezTo>
                    <a:pt x="749" y="42"/>
                    <a:pt x="771" y="46"/>
                    <a:pt x="792" y="50"/>
                  </a:cubicBezTo>
                  <a:cubicBezTo>
                    <a:pt x="832" y="77"/>
                    <a:pt x="932" y="83"/>
                    <a:pt x="980" y="86"/>
                  </a:cubicBezTo>
                  <a:cubicBezTo>
                    <a:pt x="1061" y="113"/>
                    <a:pt x="1156" y="121"/>
                    <a:pt x="1240" y="126"/>
                  </a:cubicBezTo>
                  <a:cubicBezTo>
                    <a:pt x="1260" y="133"/>
                    <a:pt x="1274" y="142"/>
                    <a:pt x="1296" y="146"/>
                  </a:cubicBezTo>
                  <a:cubicBezTo>
                    <a:pt x="1339" y="168"/>
                    <a:pt x="1384" y="181"/>
                    <a:pt x="1432" y="186"/>
                  </a:cubicBezTo>
                  <a:cubicBezTo>
                    <a:pt x="1455" y="194"/>
                    <a:pt x="1475" y="207"/>
                    <a:pt x="1496" y="218"/>
                  </a:cubicBezTo>
                  <a:cubicBezTo>
                    <a:pt x="1521" y="255"/>
                    <a:pt x="1562" y="258"/>
                    <a:pt x="1604" y="266"/>
                  </a:cubicBezTo>
                  <a:cubicBezTo>
                    <a:pt x="1622" y="278"/>
                    <a:pt x="1631" y="291"/>
                    <a:pt x="1648" y="302"/>
                  </a:cubicBezTo>
                  <a:cubicBezTo>
                    <a:pt x="1658" y="316"/>
                    <a:pt x="1671" y="338"/>
                    <a:pt x="1684" y="350"/>
                  </a:cubicBezTo>
                  <a:cubicBezTo>
                    <a:pt x="1691" y="356"/>
                    <a:pt x="1708" y="366"/>
                    <a:pt x="1708" y="366"/>
                  </a:cubicBezTo>
                  <a:cubicBezTo>
                    <a:pt x="1717" y="380"/>
                    <a:pt x="1726" y="389"/>
                    <a:pt x="1740" y="398"/>
                  </a:cubicBezTo>
                  <a:cubicBezTo>
                    <a:pt x="1758" y="426"/>
                    <a:pt x="1747" y="419"/>
                    <a:pt x="1768" y="426"/>
                  </a:cubicBezTo>
                  <a:cubicBezTo>
                    <a:pt x="1781" y="445"/>
                    <a:pt x="1786" y="458"/>
                    <a:pt x="1804" y="470"/>
                  </a:cubicBezTo>
                  <a:cubicBezTo>
                    <a:pt x="1813" y="484"/>
                    <a:pt x="1822" y="493"/>
                    <a:pt x="1836" y="502"/>
                  </a:cubicBezTo>
                  <a:cubicBezTo>
                    <a:pt x="1845" y="516"/>
                    <a:pt x="1854" y="525"/>
                    <a:pt x="1868" y="534"/>
                  </a:cubicBezTo>
                  <a:cubicBezTo>
                    <a:pt x="1878" y="563"/>
                    <a:pt x="1864" y="528"/>
                    <a:pt x="1884" y="558"/>
                  </a:cubicBezTo>
                  <a:cubicBezTo>
                    <a:pt x="1895" y="575"/>
                    <a:pt x="1907" y="599"/>
                    <a:pt x="1916" y="618"/>
                  </a:cubicBezTo>
                  <a:cubicBezTo>
                    <a:pt x="1933" y="655"/>
                    <a:pt x="1945" y="691"/>
                    <a:pt x="1968" y="726"/>
                  </a:cubicBezTo>
                  <a:cubicBezTo>
                    <a:pt x="1981" y="746"/>
                    <a:pt x="1987" y="772"/>
                    <a:pt x="2008" y="786"/>
                  </a:cubicBezTo>
                  <a:cubicBezTo>
                    <a:pt x="2014" y="803"/>
                    <a:pt x="2025" y="824"/>
                    <a:pt x="2036" y="838"/>
                  </a:cubicBezTo>
                  <a:cubicBezTo>
                    <a:pt x="2051" y="858"/>
                    <a:pt x="2051" y="848"/>
                    <a:pt x="2060" y="866"/>
                  </a:cubicBezTo>
                  <a:cubicBezTo>
                    <a:pt x="2073" y="892"/>
                    <a:pt x="2083" y="917"/>
                    <a:pt x="2104" y="938"/>
                  </a:cubicBezTo>
                  <a:cubicBezTo>
                    <a:pt x="2109" y="957"/>
                    <a:pt x="2116" y="975"/>
                    <a:pt x="2132" y="986"/>
                  </a:cubicBezTo>
                  <a:cubicBezTo>
                    <a:pt x="2144" y="1004"/>
                    <a:pt x="2158" y="1018"/>
                    <a:pt x="2176" y="1030"/>
                  </a:cubicBezTo>
                  <a:cubicBezTo>
                    <a:pt x="2182" y="1047"/>
                    <a:pt x="2197" y="1060"/>
                    <a:pt x="2208" y="1074"/>
                  </a:cubicBezTo>
                  <a:cubicBezTo>
                    <a:pt x="2214" y="1082"/>
                    <a:pt x="2219" y="1090"/>
                    <a:pt x="2224" y="1098"/>
                  </a:cubicBezTo>
                  <a:cubicBezTo>
                    <a:pt x="2229" y="1105"/>
                    <a:pt x="2232" y="1122"/>
                    <a:pt x="2232" y="1122"/>
                  </a:cubicBezTo>
                  <a:cubicBezTo>
                    <a:pt x="2217" y="1166"/>
                    <a:pt x="2196" y="1159"/>
                    <a:pt x="2152" y="1166"/>
                  </a:cubicBezTo>
                  <a:cubicBezTo>
                    <a:pt x="2107" y="1174"/>
                    <a:pt x="2062" y="1181"/>
                    <a:pt x="2016" y="1186"/>
                  </a:cubicBezTo>
                  <a:cubicBezTo>
                    <a:pt x="1871" y="1180"/>
                    <a:pt x="1730" y="1169"/>
                    <a:pt x="1584" y="1166"/>
                  </a:cubicBezTo>
                  <a:cubicBezTo>
                    <a:pt x="1459" y="1172"/>
                    <a:pt x="1332" y="1164"/>
                    <a:pt x="1208" y="1162"/>
                  </a:cubicBezTo>
                  <a:cubicBezTo>
                    <a:pt x="996" y="1174"/>
                    <a:pt x="776" y="1153"/>
                    <a:pt x="564" y="1150"/>
                  </a:cubicBezTo>
                  <a:cubicBezTo>
                    <a:pt x="470" y="1152"/>
                    <a:pt x="397" y="1156"/>
                    <a:pt x="308" y="1146"/>
                  </a:cubicBezTo>
                  <a:cubicBezTo>
                    <a:pt x="214" y="1151"/>
                    <a:pt x="103" y="1179"/>
                    <a:pt x="24" y="1126"/>
                  </a:cubicBezTo>
                  <a:cubicBezTo>
                    <a:pt x="17" y="1115"/>
                    <a:pt x="13" y="1111"/>
                    <a:pt x="8" y="1098"/>
                  </a:cubicBezTo>
                  <a:cubicBezTo>
                    <a:pt x="5" y="1090"/>
                    <a:pt x="0" y="1074"/>
                    <a:pt x="0" y="1074"/>
                  </a:cubicBezTo>
                  <a:cubicBezTo>
                    <a:pt x="5" y="1034"/>
                    <a:pt x="14" y="994"/>
                    <a:pt x="20" y="954"/>
                  </a:cubicBezTo>
                  <a:cubicBezTo>
                    <a:pt x="16" y="914"/>
                    <a:pt x="19" y="878"/>
                    <a:pt x="12" y="838"/>
                  </a:cubicBezTo>
                  <a:cubicBezTo>
                    <a:pt x="11" y="819"/>
                    <a:pt x="0" y="773"/>
                    <a:pt x="8" y="750"/>
                  </a:cubicBezTo>
                  <a:cubicBezTo>
                    <a:pt x="0" y="725"/>
                    <a:pt x="6" y="749"/>
                    <a:pt x="8" y="706"/>
                  </a:cubicBezTo>
                  <a:cubicBezTo>
                    <a:pt x="12" y="622"/>
                    <a:pt x="19" y="545"/>
                    <a:pt x="28" y="462"/>
                  </a:cubicBezTo>
                  <a:cubicBezTo>
                    <a:pt x="25" y="378"/>
                    <a:pt x="20" y="294"/>
                    <a:pt x="32" y="210"/>
                  </a:cubicBezTo>
                  <a:cubicBezTo>
                    <a:pt x="35" y="192"/>
                    <a:pt x="57" y="146"/>
                    <a:pt x="40" y="138"/>
                  </a:cubicBezTo>
                  <a:close/>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5" name="Text Box 7"/>
            <p:cNvSpPr txBox="1">
              <a:spLocks noChangeArrowheads="1"/>
            </p:cNvSpPr>
            <p:nvPr/>
          </p:nvSpPr>
          <p:spPr bwMode="auto">
            <a:xfrm>
              <a:off x="144" y="3456"/>
              <a:ext cx="21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3600" b="1" smtClean="0">
                  <a:solidFill>
                    <a:srgbClr val="FF0000"/>
                  </a:solidFill>
                </a:rPr>
                <a:t>part of nucleus</a:t>
              </a:r>
            </a:p>
          </p:txBody>
        </p:sp>
        <p:sp>
          <p:nvSpPr>
            <p:cNvPr id="46092" name="Freeform 8"/>
            <p:cNvSpPr>
              <a:spLocks/>
            </p:cNvSpPr>
            <p:nvPr/>
          </p:nvSpPr>
          <p:spPr bwMode="auto">
            <a:xfrm>
              <a:off x="1056" y="1384"/>
              <a:ext cx="532" cy="727"/>
            </a:xfrm>
            <a:custGeom>
              <a:avLst/>
              <a:gdLst>
                <a:gd name="T0" fmla="*/ 104 w 532"/>
                <a:gd name="T1" fmla="*/ 12 h 727"/>
                <a:gd name="T2" fmla="*/ 32 w 532"/>
                <a:gd name="T3" fmla="*/ 28 h 727"/>
                <a:gd name="T4" fmla="*/ 0 w 532"/>
                <a:gd name="T5" fmla="*/ 76 h 727"/>
                <a:gd name="T6" fmla="*/ 44 w 532"/>
                <a:gd name="T7" fmla="*/ 208 h 727"/>
                <a:gd name="T8" fmla="*/ 76 w 532"/>
                <a:gd name="T9" fmla="*/ 256 h 727"/>
                <a:gd name="T10" fmla="*/ 100 w 532"/>
                <a:gd name="T11" fmla="*/ 272 h 727"/>
                <a:gd name="T12" fmla="*/ 116 w 532"/>
                <a:gd name="T13" fmla="*/ 288 h 727"/>
                <a:gd name="T14" fmla="*/ 132 w 532"/>
                <a:gd name="T15" fmla="*/ 312 h 727"/>
                <a:gd name="T16" fmla="*/ 156 w 532"/>
                <a:gd name="T17" fmla="*/ 364 h 727"/>
                <a:gd name="T18" fmla="*/ 188 w 532"/>
                <a:gd name="T19" fmla="*/ 460 h 727"/>
                <a:gd name="T20" fmla="*/ 220 w 532"/>
                <a:gd name="T21" fmla="*/ 572 h 727"/>
                <a:gd name="T22" fmla="*/ 264 w 532"/>
                <a:gd name="T23" fmla="*/ 640 h 727"/>
                <a:gd name="T24" fmla="*/ 300 w 532"/>
                <a:gd name="T25" fmla="*/ 676 h 727"/>
                <a:gd name="T26" fmla="*/ 316 w 532"/>
                <a:gd name="T27" fmla="*/ 692 h 727"/>
                <a:gd name="T28" fmla="*/ 320 w 532"/>
                <a:gd name="T29" fmla="*/ 704 h 727"/>
                <a:gd name="T30" fmla="*/ 336 w 532"/>
                <a:gd name="T31" fmla="*/ 712 h 727"/>
                <a:gd name="T32" fmla="*/ 360 w 532"/>
                <a:gd name="T33" fmla="*/ 720 h 727"/>
                <a:gd name="T34" fmla="*/ 372 w 532"/>
                <a:gd name="T35" fmla="*/ 724 h 727"/>
                <a:gd name="T36" fmla="*/ 464 w 532"/>
                <a:gd name="T37" fmla="*/ 716 h 727"/>
                <a:gd name="T38" fmla="*/ 476 w 532"/>
                <a:gd name="T39" fmla="*/ 704 h 727"/>
                <a:gd name="T40" fmla="*/ 488 w 532"/>
                <a:gd name="T41" fmla="*/ 700 h 727"/>
                <a:gd name="T42" fmla="*/ 516 w 532"/>
                <a:gd name="T43" fmla="*/ 664 h 727"/>
                <a:gd name="T44" fmla="*/ 476 w 532"/>
                <a:gd name="T45" fmla="*/ 472 h 727"/>
                <a:gd name="T46" fmla="*/ 452 w 532"/>
                <a:gd name="T47" fmla="*/ 400 h 727"/>
                <a:gd name="T48" fmla="*/ 432 w 532"/>
                <a:gd name="T49" fmla="*/ 364 h 727"/>
                <a:gd name="T50" fmla="*/ 396 w 532"/>
                <a:gd name="T51" fmla="*/ 280 h 727"/>
                <a:gd name="T52" fmla="*/ 372 w 532"/>
                <a:gd name="T53" fmla="*/ 180 h 727"/>
                <a:gd name="T54" fmla="*/ 356 w 532"/>
                <a:gd name="T55" fmla="*/ 156 h 727"/>
                <a:gd name="T56" fmla="*/ 316 w 532"/>
                <a:gd name="T57" fmla="*/ 100 h 727"/>
                <a:gd name="T58" fmla="*/ 284 w 532"/>
                <a:gd name="T59" fmla="*/ 72 h 727"/>
                <a:gd name="T60" fmla="*/ 248 w 532"/>
                <a:gd name="T61" fmla="*/ 36 h 727"/>
                <a:gd name="T62" fmla="*/ 172 w 532"/>
                <a:gd name="T63" fmla="*/ 0 h 727"/>
                <a:gd name="T64" fmla="*/ 104 w 532"/>
                <a:gd name="T65" fmla="*/ 12 h 7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2" h="727">
                  <a:moveTo>
                    <a:pt x="104" y="12"/>
                  </a:moveTo>
                  <a:cubicBezTo>
                    <a:pt x="78" y="15"/>
                    <a:pt x="57" y="23"/>
                    <a:pt x="32" y="28"/>
                  </a:cubicBezTo>
                  <a:cubicBezTo>
                    <a:pt x="14" y="40"/>
                    <a:pt x="7" y="56"/>
                    <a:pt x="0" y="76"/>
                  </a:cubicBezTo>
                  <a:cubicBezTo>
                    <a:pt x="3" y="118"/>
                    <a:pt x="3" y="181"/>
                    <a:pt x="44" y="208"/>
                  </a:cubicBezTo>
                  <a:cubicBezTo>
                    <a:pt x="50" y="226"/>
                    <a:pt x="61" y="244"/>
                    <a:pt x="76" y="256"/>
                  </a:cubicBezTo>
                  <a:cubicBezTo>
                    <a:pt x="84" y="262"/>
                    <a:pt x="100" y="272"/>
                    <a:pt x="100" y="272"/>
                  </a:cubicBezTo>
                  <a:cubicBezTo>
                    <a:pt x="111" y="304"/>
                    <a:pt x="95" y="267"/>
                    <a:pt x="116" y="288"/>
                  </a:cubicBezTo>
                  <a:cubicBezTo>
                    <a:pt x="123" y="295"/>
                    <a:pt x="127" y="304"/>
                    <a:pt x="132" y="312"/>
                  </a:cubicBezTo>
                  <a:cubicBezTo>
                    <a:pt x="144" y="330"/>
                    <a:pt x="143" y="346"/>
                    <a:pt x="156" y="364"/>
                  </a:cubicBezTo>
                  <a:cubicBezTo>
                    <a:pt x="167" y="396"/>
                    <a:pt x="180" y="426"/>
                    <a:pt x="188" y="460"/>
                  </a:cubicBezTo>
                  <a:cubicBezTo>
                    <a:pt x="192" y="503"/>
                    <a:pt x="203" y="534"/>
                    <a:pt x="220" y="572"/>
                  </a:cubicBezTo>
                  <a:cubicBezTo>
                    <a:pt x="234" y="603"/>
                    <a:pt x="233" y="620"/>
                    <a:pt x="264" y="640"/>
                  </a:cubicBezTo>
                  <a:cubicBezTo>
                    <a:pt x="269" y="655"/>
                    <a:pt x="285" y="671"/>
                    <a:pt x="300" y="676"/>
                  </a:cubicBezTo>
                  <a:cubicBezTo>
                    <a:pt x="311" y="708"/>
                    <a:pt x="295" y="671"/>
                    <a:pt x="316" y="692"/>
                  </a:cubicBezTo>
                  <a:cubicBezTo>
                    <a:pt x="319" y="695"/>
                    <a:pt x="317" y="701"/>
                    <a:pt x="320" y="704"/>
                  </a:cubicBezTo>
                  <a:cubicBezTo>
                    <a:pt x="324" y="708"/>
                    <a:pt x="330" y="710"/>
                    <a:pt x="336" y="712"/>
                  </a:cubicBezTo>
                  <a:cubicBezTo>
                    <a:pt x="344" y="715"/>
                    <a:pt x="352" y="717"/>
                    <a:pt x="360" y="720"/>
                  </a:cubicBezTo>
                  <a:cubicBezTo>
                    <a:pt x="364" y="721"/>
                    <a:pt x="372" y="724"/>
                    <a:pt x="372" y="724"/>
                  </a:cubicBezTo>
                  <a:cubicBezTo>
                    <a:pt x="403" y="722"/>
                    <a:pt x="435" y="727"/>
                    <a:pt x="464" y="716"/>
                  </a:cubicBezTo>
                  <a:cubicBezTo>
                    <a:pt x="469" y="714"/>
                    <a:pt x="471" y="707"/>
                    <a:pt x="476" y="704"/>
                  </a:cubicBezTo>
                  <a:cubicBezTo>
                    <a:pt x="480" y="702"/>
                    <a:pt x="484" y="701"/>
                    <a:pt x="488" y="700"/>
                  </a:cubicBezTo>
                  <a:cubicBezTo>
                    <a:pt x="497" y="687"/>
                    <a:pt x="507" y="677"/>
                    <a:pt x="516" y="664"/>
                  </a:cubicBezTo>
                  <a:cubicBezTo>
                    <a:pt x="532" y="598"/>
                    <a:pt x="503" y="532"/>
                    <a:pt x="476" y="472"/>
                  </a:cubicBezTo>
                  <a:cubicBezTo>
                    <a:pt x="467" y="451"/>
                    <a:pt x="465" y="419"/>
                    <a:pt x="452" y="400"/>
                  </a:cubicBezTo>
                  <a:cubicBezTo>
                    <a:pt x="445" y="389"/>
                    <a:pt x="437" y="376"/>
                    <a:pt x="432" y="364"/>
                  </a:cubicBezTo>
                  <a:cubicBezTo>
                    <a:pt x="419" y="336"/>
                    <a:pt x="413" y="306"/>
                    <a:pt x="396" y="280"/>
                  </a:cubicBezTo>
                  <a:cubicBezTo>
                    <a:pt x="388" y="247"/>
                    <a:pt x="380" y="213"/>
                    <a:pt x="372" y="180"/>
                  </a:cubicBezTo>
                  <a:cubicBezTo>
                    <a:pt x="370" y="171"/>
                    <a:pt x="359" y="165"/>
                    <a:pt x="356" y="156"/>
                  </a:cubicBezTo>
                  <a:cubicBezTo>
                    <a:pt x="348" y="132"/>
                    <a:pt x="338" y="115"/>
                    <a:pt x="316" y="100"/>
                  </a:cubicBezTo>
                  <a:cubicBezTo>
                    <a:pt x="303" y="80"/>
                    <a:pt x="312" y="91"/>
                    <a:pt x="284" y="72"/>
                  </a:cubicBezTo>
                  <a:cubicBezTo>
                    <a:pt x="270" y="63"/>
                    <a:pt x="260" y="45"/>
                    <a:pt x="248" y="36"/>
                  </a:cubicBezTo>
                  <a:cubicBezTo>
                    <a:pt x="226" y="20"/>
                    <a:pt x="196" y="12"/>
                    <a:pt x="172" y="0"/>
                  </a:cubicBezTo>
                  <a:cubicBezTo>
                    <a:pt x="148" y="4"/>
                    <a:pt x="128" y="9"/>
                    <a:pt x="104" y="12"/>
                  </a:cubicBezTo>
                  <a:close/>
                </a:path>
              </a:pathLst>
            </a:cu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3" name="Freeform 9"/>
            <p:cNvSpPr>
              <a:spLocks/>
            </p:cNvSpPr>
            <p:nvPr/>
          </p:nvSpPr>
          <p:spPr bwMode="auto">
            <a:xfrm>
              <a:off x="2610" y="840"/>
              <a:ext cx="1806" cy="2856"/>
            </a:xfrm>
            <a:custGeom>
              <a:avLst/>
              <a:gdLst>
                <a:gd name="T0" fmla="*/ 244 w 1753"/>
                <a:gd name="T1" fmla="*/ 87 h 2886"/>
                <a:gd name="T2" fmla="*/ 211 w 1753"/>
                <a:gd name="T3" fmla="*/ 111 h 2886"/>
                <a:gd name="T4" fmla="*/ 86 w 1753"/>
                <a:gd name="T5" fmla="*/ 186 h 2886"/>
                <a:gd name="T6" fmla="*/ 22 w 1753"/>
                <a:gd name="T7" fmla="*/ 297 h 2886"/>
                <a:gd name="T8" fmla="*/ 159 w 1753"/>
                <a:gd name="T9" fmla="*/ 1017 h 2886"/>
                <a:gd name="T10" fmla="*/ 250 w 1753"/>
                <a:gd name="T11" fmla="*/ 1285 h 2886"/>
                <a:gd name="T12" fmla="*/ 289 w 1753"/>
                <a:gd name="T13" fmla="*/ 1372 h 2886"/>
                <a:gd name="T14" fmla="*/ 342 w 1753"/>
                <a:gd name="T15" fmla="*/ 1460 h 2886"/>
                <a:gd name="T16" fmla="*/ 454 w 1753"/>
                <a:gd name="T17" fmla="*/ 1722 h 2886"/>
                <a:gd name="T18" fmla="*/ 533 w 1753"/>
                <a:gd name="T19" fmla="*/ 1925 h 2886"/>
                <a:gd name="T20" fmla="*/ 599 w 1753"/>
                <a:gd name="T21" fmla="*/ 2076 h 2886"/>
                <a:gd name="T22" fmla="*/ 671 w 1753"/>
                <a:gd name="T23" fmla="*/ 2210 h 2886"/>
                <a:gd name="T24" fmla="*/ 716 w 1753"/>
                <a:gd name="T25" fmla="*/ 2268 h 2886"/>
                <a:gd name="T26" fmla="*/ 795 w 1753"/>
                <a:gd name="T27" fmla="*/ 2402 h 2886"/>
                <a:gd name="T28" fmla="*/ 933 w 1753"/>
                <a:gd name="T29" fmla="*/ 2576 h 2886"/>
                <a:gd name="T30" fmla="*/ 1103 w 1753"/>
                <a:gd name="T31" fmla="*/ 2739 h 2886"/>
                <a:gd name="T32" fmla="*/ 1372 w 1753"/>
                <a:gd name="T33" fmla="*/ 2774 h 2886"/>
                <a:gd name="T34" fmla="*/ 1740 w 1753"/>
                <a:gd name="T35" fmla="*/ 2768 h 2886"/>
                <a:gd name="T36" fmla="*/ 1897 w 1753"/>
                <a:gd name="T37" fmla="*/ 2721 h 2886"/>
                <a:gd name="T38" fmla="*/ 1917 w 1753"/>
                <a:gd name="T39" fmla="*/ 2669 h 2886"/>
                <a:gd name="T40" fmla="*/ 1845 w 1753"/>
                <a:gd name="T41" fmla="*/ 2117 h 2886"/>
                <a:gd name="T42" fmla="*/ 1688 w 1753"/>
                <a:gd name="T43" fmla="*/ 1476 h 2886"/>
                <a:gd name="T44" fmla="*/ 1510 w 1753"/>
                <a:gd name="T45" fmla="*/ 1146 h 2886"/>
                <a:gd name="T46" fmla="*/ 1378 w 1753"/>
                <a:gd name="T47" fmla="*/ 879 h 2886"/>
                <a:gd name="T48" fmla="*/ 1216 w 1753"/>
                <a:gd name="T49" fmla="*/ 588 h 2886"/>
                <a:gd name="T50" fmla="*/ 1135 w 1753"/>
                <a:gd name="T51" fmla="*/ 483 h 2886"/>
                <a:gd name="T52" fmla="*/ 1057 w 1753"/>
                <a:gd name="T53" fmla="*/ 342 h 2886"/>
                <a:gd name="T54" fmla="*/ 940 w 1753"/>
                <a:gd name="T55" fmla="*/ 228 h 2886"/>
                <a:gd name="T56" fmla="*/ 716 w 1753"/>
                <a:gd name="T57" fmla="*/ 57 h 2886"/>
                <a:gd name="T58" fmla="*/ 526 w 1753"/>
                <a:gd name="T59" fmla="*/ 0 h 2886"/>
                <a:gd name="T60" fmla="*/ 336 w 1753"/>
                <a:gd name="T61" fmla="*/ 30 h 2886"/>
                <a:gd name="T62" fmla="*/ 322 w 1753"/>
                <a:gd name="T63" fmla="*/ 24 h 28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53" h="2886">
                  <a:moveTo>
                    <a:pt x="295" y="24"/>
                  </a:moveTo>
                  <a:cubicBezTo>
                    <a:pt x="271" y="48"/>
                    <a:pt x="251" y="71"/>
                    <a:pt x="223" y="90"/>
                  </a:cubicBezTo>
                  <a:cubicBezTo>
                    <a:pt x="219" y="96"/>
                    <a:pt x="217" y="103"/>
                    <a:pt x="211" y="108"/>
                  </a:cubicBezTo>
                  <a:cubicBezTo>
                    <a:pt x="206" y="112"/>
                    <a:pt x="197" y="110"/>
                    <a:pt x="193" y="114"/>
                  </a:cubicBezTo>
                  <a:cubicBezTo>
                    <a:pt x="161" y="146"/>
                    <a:pt x="217" y="122"/>
                    <a:pt x="169" y="138"/>
                  </a:cubicBezTo>
                  <a:cubicBezTo>
                    <a:pt x="140" y="160"/>
                    <a:pt x="109" y="172"/>
                    <a:pt x="79" y="192"/>
                  </a:cubicBezTo>
                  <a:cubicBezTo>
                    <a:pt x="70" y="205"/>
                    <a:pt x="57" y="214"/>
                    <a:pt x="49" y="228"/>
                  </a:cubicBezTo>
                  <a:cubicBezTo>
                    <a:pt x="38" y="248"/>
                    <a:pt x="26" y="284"/>
                    <a:pt x="19" y="306"/>
                  </a:cubicBezTo>
                  <a:cubicBezTo>
                    <a:pt x="0" y="515"/>
                    <a:pt x="14" y="692"/>
                    <a:pt x="79" y="888"/>
                  </a:cubicBezTo>
                  <a:cubicBezTo>
                    <a:pt x="97" y="942"/>
                    <a:pt x="113" y="1003"/>
                    <a:pt x="145" y="1050"/>
                  </a:cubicBezTo>
                  <a:cubicBezTo>
                    <a:pt x="156" y="1093"/>
                    <a:pt x="162" y="1138"/>
                    <a:pt x="187" y="1176"/>
                  </a:cubicBezTo>
                  <a:cubicBezTo>
                    <a:pt x="199" y="1222"/>
                    <a:pt x="208" y="1284"/>
                    <a:pt x="229" y="1326"/>
                  </a:cubicBezTo>
                  <a:cubicBezTo>
                    <a:pt x="259" y="1386"/>
                    <a:pt x="221" y="1294"/>
                    <a:pt x="253" y="1368"/>
                  </a:cubicBezTo>
                  <a:cubicBezTo>
                    <a:pt x="259" y="1383"/>
                    <a:pt x="258" y="1401"/>
                    <a:pt x="265" y="1416"/>
                  </a:cubicBezTo>
                  <a:cubicBezTo>
                    <a:pt x="271" y="1429"/>
                    <a:pt x="281" y="1440"/>
                    <a:pt x="289" y="1452"/>
                  </a:cubicBezTo>
                  <a:cubicBezTo>
                    <a:pt x="300" y="1468"/>
                    <a:pt x="302" y="1490"/>
                    <a:pt x="313" y="1506"/>
                  </a:cubicBezTo>
                  <a:cubicBezTo>
                    <a:pt x="322" y="1543"/>
                    <a:pt x="334" y="1580"/>
                    <a:pt x="349" y="1614"/>
                  </a:cubicBezTo>
                  <a:cubicBezTo>
                    <a:pt x="373" y="1669"/>
                    <a:pt x="381" y="1726"/>
                    <a:pt x="415" y="1776"/>
                  </a:cubicBezTo>
                  <a:cubicBezTo>
                    <a:pt x="422" y="1805"/>
                    <a:pt x="428" y="1835"/>
                    <a:pt x="445" y="1860"/>
                  </a:cubicBezTo>
                  <a:cubicBezTo>
                    <a:pt x="455" y="1901"/>
                    <a:pt x="464" y="1951"/>
                    <a:pt x="487" y="1986"/>
                  </a:cubicBezTo>
                  <a:cubicBezTo>
                    <a:pt x="495" y="2016"/>
                    <a:pt x="505" y="2042"/>
                    <a:pt x="517" y="2070"/>
                  </a:cubicBezTo>
                  <a:cubicBezTo>
                    <a:pt x="529" y="2097"/>
                    <a:pt x="531" y="2118"/>
                    <a:pt x="547" y="2142"/>
                  </a:cubicBezTo>
                  <a:cubicBezTo>
                    <a:pt x="554" y="2168"/>
                    <a:pt x="567" y="2184"/>
                    <a:pt x="577" y="2208"/>
                  </a:cubicBezTo>
                  <a:cubicBezTo>
                    <a:pt x="602" y="2265"/>
                    <a:pt x="572" y="2226"/>
                    <a:pt x="613" y="2280"/>
                  </a:cubicBezTo>
                  <a:cubicBezTo>
                    <a:pt x="619" y="2288"/>
                    <a:pt x="625" y="2296"/>
                    <a:pt x="631" y="2304"/>
                  </a:cubicBezTo>
                  <a:cubicBezTo>
                    <a:pt x="639" y="2316"/>
                    <a:pt x="655" y="2340"/>
                    <a:pt x="655" y="2340"/>
                  </a:cubicBezTo>
                  <a:cubicBezTo>
                    <a:pt x="663" y="2379"/>
                    <a:pt x="675" y="2414"/>
                    <a:pt x="703" y="2442"/>
                  </a:cubicBezTo>
                  <a:cubicBezTo>
                    <a:pt x="714" y="2476"/>
                    <a:pt x="701" y="2444"/>
                    <a:pt x="727" y="2478"/>
                  </a:cubicBezTo>
                  <a:cubicBezTo>
                    <a:pt x="756" y="2515"/>
                    <a:pt x="777" y="2556"/>
                    <a:pt x="805" y="2592"/>
                  </a:cubicBezTo>
                  <a:cubicBezTo>
                    <a:pt x="824" y="2616"/>
                    <a:pt x="829" y="2642"/>
                    <a:pt x="853" y="2658"/>
                  </a:cubicBezTo>
                  <a:cubicBezTo>
                    <a:pt x="878" y="2695"/>
                    <a:pt x="900" y="2735"/>
                    <a:pt x="931" y="2766"/>
                  </a:cubicBezTo>
                  <a:cubicBezTo>
                    <a:pt x="943" y="2802"/>
                    <a:pt x="974" y="2817"/>
                    <a:pt x="1009" y="2826"/>
                  </a:cubicBezTo>
                  <a:cubicBezTo>
                    <a:pt x="1050" y="2854"/>
                    <a:pt x="1092" y="2878"/>
                    <a:pt x="1141" y="2886"/>
                  </a:cubicBezTo>
                  <a:cubicBezTo>
                    <a:pt x="1224" y="2879"/>
                    <a:pt x="1199" y="2873"/>
                    <a:pt x="1255" y="2862"/>
                  </a:cubicBezTo>
                  <a:cubicBezTo>
                    <a:pt x="1326" y="2849"/>
                    <a:pt x="1399" y="2853"/>
                    <a:pt x="1471" y="2850"/>
                  </a:cubicBezTo>
                  <a:cubicBezTo>
                    <a:pt x="1517" y="2843"/>
                    <a:pt x="1544" y="2851"/>
                    <a:pt x="1591" y="2856"/>
                  </a:cubicBezTo>
                  <a:cubicBezTo>
                    <a:pt x="1629" y="2852"/>
                    <a:pt x="1662" y="2845"/>
                    <a:pt x="1699" y="2838"/>
                  </a:cubicBezTo>
                  <a:cubicBezTo>
                    <a:pt x="1710" y="2831"/>
                    <a:pt x="1728" y="2820"/>
                    <a:pt x="1735" y="2808"/>
                  </a:cubicBezTo>
                  <a:cubicBezTo>
                    <a:pt x="1741" y="2797"/>
                    <a:pt x="1743" y="2784"/>
                    <a:pt x="1747" y="2772"/>
                  </a:cubicBezTo>
                  <a:cubicBezTo>
                    <a:pt x="1749" y="2766"/>
                    <a:pt x="1753" y="2754"/>
                    <a:pt x="1753" y="2754"/>
                  </a:cubicBezTo>
                  <a:cubicBezTo>
                    <a:pt x="1743" y="2629"/>
                    <a:pt x="1736" y="2505"/>
                    <a:pt x="1711" y="2382"/>
                  </a:cubicBezTo>
                  <a:cubicBezTo>
                    <a:pt x="1706" y="2314"/>
                    <a:pt x="1697" y="2251"/>
                    <a:pt x="1687" y="2184"/>
                  </a:cubicBezTo>
                  <a:cubicBezTo>
                    <a:pt x="1682" y="1995"/>
                    <a:pt x="1676" y="1803"/>
                    <a:pt x="1591" y="1632"/>
                  </a:cubicBezTo>
                  <a:cubicBezTo>
                    <a:pt x="1573" y="1595"/>
                    <a:pt x="1572" y="1553"/>
                    <a:pt x="1543" y="1524"/>
                  </a:cubicBezTo>
                  <a:cubicBezTo>
                    <a:pt x="1529" y="1490"/>
                    <a:pt x="1509" y="1448"/>
                    <a:pt x="1483" y="1422"/>
                  </a:cubicBezTo>
                  <a:cubicBezTo>
                    <a:pt x="1455" y="1338"/>
                    <a:pt x="1416" y="1261"/>
                    <a:pt x="1381" y="1182"/>
                  </a:cubicBezTo>
                  <a:cubicBezTo>
                    <a:pt x="1355" y="1123"/>
                    <a:pt x="1345" y="1056"/>
                    <a:pt x="1309" y="1002"/>
                  </a:cubicBezTo>
                  <a:cubicBezTo>
                    <a:pt x="1300" y="967"/>
                    <a:pt x="1287" y="932"/>
                    <a:pt x="1261" y="906"/>
                  </a:cubicBezTo>
                  <a:cubicBezTo>
                    <a:pt x="1236" y="832"/>
                    <a:pt x="1200" y="760"/>
                    <a:pt x="1165" y="690"/>
                  </a:cubicBezTo>
                  <a:cubicBezTo>
                    <a:pt x="1151" y="662"/>
                    <a:pt x="1137" y="623"/>
                    <a:pt x="1111" y="606"/>
                  </a:cubicBezTo>
                  <a:cubicBezTo>
                    <a:pt x="1085" y="555"/>
                    <a:pt x="1115" y="604"/>
                    <a:pt x="1081" y="570"/>
                  </a:cubicBezTo>
                  <a:cubicBezTo>
                    <a:pt x="1065" y="554"/>
                    <a:pt x="1051" y="515"/>
                    <a:pt x="1039" y="498"/>
                  </a:cubicBezTo>
                  <a:cubicBezTo>
                    <a:pt x="1032" y="487"/>
                    <a:pt x="1034" y="473"/>
                    <a:pt x="1027" y="462"/>
                  </a:cubicBezTo>
                  <a:cubicBezTo>
                    <a:pt x="1004" y="427"/>
                    <a:pt x="990" y="389"/>
                    <a:pt x="967" y="354"/>
                  </a:cubicBezTo>
                  <a:cubicBezTo>
                    <a:pt x="950" y="329"/>
                    <a:pt x="942" y="304"/>
                    <a:pt x="913" y="294"/>
                  </a:cubicBezTo>
                  <a:cubicBezTo>
                    <a:pt x="905" y="270"/>
                    <a:pt x="880" y="248"/>
                    <a:pt x="859" y="234"/>
                  </a:cubicBezTo>
                  <a:cubicBezTo>
                    <a:pt x="831" y="192"/>
                    <a:pt x="847" y="206"/>
                    <a:pt x="817" y="186"/>
                  </a:cubicBezTo>
                  <a:cubicBezTo>
                    <a:pt x="789" y="143"/>
                    <a:pt x="705" y="72"/>
                    <a:pt x="655" y="60"/>
                  </a:cubicBezTo>
                  <a:cubicBezTo>
                    <a:pt x="623" y="38"/>
                    <a:pt x="579" y="33"/>
                    <a:pt x="541" y="24"/>
                  </a:cubicBezTo>
                  <a:cubicBezTo>
                    <a:pt x="521" y="10"/>
                    <a:pt x="505" y="6"/>
                    <a:pt x="481" y="0"/>
                  </a:cubicBezTo>
                  <a:cubicBezTo>
                    <a:pt x="432" y="4"/>
                    <a:pt x="390" y="5"/>
                    <a:pt x="343" y="18"/>
                  </a:cubicBezTo>
                  <a:cubicBezTo>
                    <a:pt x="331" y="21"/>
                    <a:pt x="319" y="26"/>
                    <a:pt x="307" y="30"/>
                  </a:cubicBezTo>
                  <a:cubicBezTo>
                    <a:pt x="301" y="32"/>
                    <a:pt x="286" y="42"/>
                    <a:pt x="289" y="36"/>
                  </a:cubicBezTo>
                  <a:cubicBezTo>
                    <a:pt x="291" y="32"/>
                    <a:pt x="293" y="28"/>
                    <a:pt x="295" y="24"/>
                  </a:cubicBezTo>
                  <a:close/>
                </a:path>
              </a:pathLst>
            </a:cu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8" name="Text Box 10"/>
            <p:cNvSpPr txBox="1">
              <a:spLocks noChangeArrowheads="1"/>
            </p:cNvSpPr>
            <p:nvPr/>
          </p:nvSpPr>
          <p:spPr bwMode="auto">
            <a:xfrm>
              <a:off x="1248" y="3840"/>
              <a:ext cx="19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3600" b="1" smtClean="0">
                  <a:solidFill>
                    <a:srgbClr val="0000FF"/>
                  </a:solidFill>
                </a:rPr>
                <a:t>mitochondria</a:t>
              </a:r>
            </a:p>
          </p:txBody>
        </p:sp>
      </p:grpSp>
      <p:pic>
        <p:nvPicPr>
          <p:cNvPr id="46086" name="Picture 11" descr="Martini3-2resized modified resiz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0668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12"/>
          <p:cNvSpPr>
            <a:spLocks noChangeArrowheads="1"/>
          </p:cNvSpPr>
          <p:nvPr/>
        </p:nvSpPr>
        <p:spPr bwMode="auto">
          <a:xfrm>
            <a:off x="7315200" y="1609725"/>
            <a:ext cx="228600" cy="28575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46088" name="Picture 13" descr="Martini3-2resized modified resiz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0668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Rectangle 14"/>
          <p:cNvSpPr>
            <a:spLocks noChangeArrowheads="1"/>
          </p:cNvSpPr>
          <p:nvPr/>
        </p:nvSpPr>
        <p:spPr bwMode="auto">
          <a:xfrm>
            <a:off x="990600" y="1447800"/>
            <a:ext cx="457200" cy="5334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2700" y="0"/>
            <a:ext cx="91313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t>We</a:t>
            </a:r>
            <a:r>
              <a:rPr lang="ja-JP" altLang="en-US" sz="1800" b="1" smtClean="0"/>
              <a:t>’</a:t>
            </a:r>
            <a:r>
              <a:rPr lang="en-US" altLang="ja-JP" sz="1800" b="1" smtClean="0"/>
              <a:t>ve already mentioned much about </a:t>
            </a:r>
            <a:r>
              <a:rPr lang="en-US" altLang="ja-JP" sz="1800" b="1" smtClean="0">
                <a:solidFill>
                  <a:srgbClr val="008000"/>
                </a:solidFill>
              </a:rPr>
              <a:t>ribosomes</a:t>
            </a:r>
            <a:r>
              <a:rPr lang="en-US" altLang="ja-JP" sz="1800" b="1" smtClean="0"/>
              <a:t>.  They appear as dense granules, and are much easier to spot studding rough endoplasmic reticulum than to definitively identify as free ribosomes.</a:t>
            </a:r>
            <a:endParaRPr lang="en-US" sz="1800" b="1" smtClean="0"/>
          </a:p>
        </p:txBody>
      </p:sp>
      <p:pic>
        <p:nvPicPr>
          <p:cNvPr id="47107" name="Picture 3" descr="Slide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3540125"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Slide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066800"/>
            <a:ext cx="27051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Slide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9600"/>
            <a:ext cx="31242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8" descr="Martini3-2resized modified resiz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1910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Rectangle 9"/>
          <p:cNvSpPr>
            <a:spLocks noChangeArrowheads="1"/>
          </p:cNvSpPr>
          <p:nvPr/>
        </p:nvSpPr>
        <p:spPr bwMode="auto">
          <a:xfrm>
            <a:off x="3886200" y="4572000"/>
            <a:ext cx="152400" cy="1524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47112" name="Picture 10" descr="Martini3-2resized modified resized"/>
          <p:cNvPicPr>
            <a:picLocks noChangeAspect="1" noChangeArrowheads="1"/>
          </p:cNvPicPr>
          <p:nvPr/>
        </p:nvPicPr>
        <p:blipFill>
          <a:blip r:embed="rId5">
            <a:extLst>
              <a:ext uri="{28A0092B-C50C-407E-A947-70E740481C1C}">
                <a14:useLocalDpi xmlns:a14="http://schemas.microsoft.com/office/drawing/2010/main" val="0"/>
              </a:ext>
            </a:extLst>
          </a:blip>
          <a:srcRect t="6250" r="9219"/>
          <a:stretch>
            <a:fillRect/>
          </a:stretch>
        </p:blipFill>
        <p:spPr bwMode="auto">
          <a:xfrm>
            <a:off x="0" y="4724400"/>
            <a:ext cx="12192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7" name="Rectangle 11"/>
          <p:cNvSpPr>
            <a:spLocks noChangeArrowheads="1"/>
          </p:cNvSpPr>
          <p:nvPr/>
        </p:nvSpPr>
        <p:spPr bwMode="auto">
          <a:xfrm>
            <a:off x="228600" y="5181600"/>
            <a:ext cx="228600" cy="28575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63498" name="Line 15"/>
          <p:cNvSpPr>
            <a:spLocks noChangeShapeType="1"/>
          </p:cNvSpPr>
          <p:nvPr/>
        </p:nvSpPr>
        <p:spPr bwMode="auto">
          <a:xfrm flipH="1">
            <a:off x="3086100" y="1758950"/>
            <a:ext cx="744538" cy="46038"/>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3499" name="Line 16"/>
          <p:cNvSpPr>
            <a:spLocks noChangeShapeType="1"/>
          </p:cNvSpPr>
          <p:nvPr/>
        </p:nvSpPr>
        <p:spPr bwMode="auto">
          <a:xfrm flipH="1">
            <a:off x="3238500" y="1911350"/>
            <a:ext cx="744538" cy="46038"/>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3500" name="Line 17"/>
          <p:cNvSpPr>
            <a:spLocks noChangeShapeType="1"/>
          </p:cNvSpPr>
          <p:nvPr/>
        </p:nvSpPr>
        <p:spPr bwMode="auto">
          <a:xfrm>
            <a:off x="4389438" y="1314450"/>
            <a:ext cx="296862" cy="630238"/>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3501" name="Line 18"/>
          <p:cNvSpPr>
            <a:spLocks noChangeShapeType="1"/>
          </p:cNvSpPr>
          <p:nvPr/>
        </p:nvSpPr>
        <p:spPr bwMode="auto">
          <a:xfrm flipH="1">
            <a:off x="4806950" y="2959100"/>
            <a:ext cx="744538" cy="46038"/>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3502" name="Line 19"/>
          <p:cNvSpPr>
            <a:spLocks noChangeShapeType="1"/>
          </p:cNvSpPr>
          <p:nvPr/>
        </p:nvSpPr>
        <p:spPr bwMode="auto">
          <a:xfrm flipH="1">
            <a:off x="2686050" y="1187450"/>
            <a:ext cx="166688" cy="515938"/>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47119" name="Freeform 20"/>
          <p:cNvSpPr>
            <a:spLocks/>
          </p:cNvSpPr>
          <p:nvPr/>
        </p:nvSpPr>
        <p:spPr bwMode="auto">
          <a:xfrm>
            <a:off x="7466013" y="2381250"/>
            <a:ext cx="300037" cy="288925"/>
          </a:xfrm>
          <a:custGeom>
            <a:avLst/>
            <a:gdLst>
              <a:gd name="T0" fmla="*/ 2147483647 w 189"/>
              <a:gd name="T1" fmla="*/ 2147483647 h 182"/>
              <a:gd name="T2" fmla="*/ 2147483647 w 189"/>
              <a:gd name="T3" fmla="*/ 2147483647 h 182"/>
              <a:gd name="T4" fmla="*/ 2147483647 w 189"/>
              <a:gd name="T5" fmla="*/ 2147483647 h 182"/>
              <a:gd name="T6" fmla="*/ 2147483647 w 189"/>
              <a:gd name="T7" fmla="*/ 2147483647 h 182"/>
              <a:gd name="T8" fmla="*/ 2147483647 w 189"/>
              <a:gd name="T9" fmla="*/ 2147483647 h 182"/>
              <a:gd name="T10" fmla="*/ 2147483647 w 189"/>
              <a:gd name="T11" fmla="*/ 2147483647 h 182"/>
              <a:gd name="T12" fmla="*/ 2147483647 w 189"/>
              <a:gd name="T13" fmla="*/ 2147483647 h 182"/>
              <a:gd name="T14" fmla="*/ 2147483647 w 189"/>
              <a:gd name="T15" fmla="*/ 2147483647 h 182"/>
              <a:gd name="T16" fmla="*/ 2147483647 w 189"/>
              <a:gd name="T17" fmla="*/ 2147483647 h 182"/>
              <a:gd name="T18" fmla="*/ 2147483647 w 189"/>
              <a:gd name="T19" fmla="*/ 0 h 182"/>
              <a:gd name="T20" fmla="*/ 2147483647 w 189"/>
              <a:gd name="T21" fmla="*/ 2147483647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9" h="182">
                <a:moveTo>
                  <a:pt x="93" y="12"/>
                </a:moveTo>
                <a:cubicBezTo>
                  <a:pt x="79" y="26"/>
                  <a:pt x="72" y="27"/>
                  <a:pt x="53" y="32"/>
                </a:cubicBezTo>
                <a:cubicBezTo>
                  <a:pt x="44" y="45"/>
                  <a:pt x="21" y="68"/>
                  <a:pt x="21" y="68"/>
                </a:cubicBezTo>
                <a:cubicBezTo>
                  <a:pt x="0" y="130"/>
                  <a:pt x="56" y="164"/>
                  <a:pt x="105" y="180"/>
                </a:cubicBezTo>
                <a:cubicBezTo>
                  <a:pt x="124" y="178"/>
                  <a:pt x="145" y="182"/>
                  <a:pt x="161" y="172"/>
                </a:cubicBezTo>
                <a:cubicBezTo>
                  <a:pt x="167" y="168"/>
                  <a:pt x="178" y="155"/>
                  <a:pt x="181" y="148"/>
                </a:cubicBezTo>
                <a:cubicBezTo>
                  <a:pt x="184" y="140"/>
                  <a:pt x="189" y="124"/>
                  <a:pt x="189" y="124"/>
                </a:cubicBezTo>
                <a:cubicBezTo>
                  <a:pt x="185" y="88"/>
                  <a:pt x="181" y="60"/>
                  <a:pt x="165" y="28"/>
                </a:cubicBezTo>
                <a:cubicBezTo>
                  <a:pt x="163" y="24"/>
                  <a:pt x="164" y="18"/>
                  <a:pt x="161" y="16"/>
                </a:cubicBezTo>
                <a:cubicBezTo>
                  <a:pt x="150" y="8"/>
                  <a:pt x="136" y="7"/>
                  <a:pt x="125" y="0"/>
                </a:cubicBezTo>
                <a:cubicBezTo>
                  <a:pt x="106" y="6"/>
                  <a:pt x="117" y="2"/>
                  <a:pt x="93" y="12"/>
                </a:cubicBezTo>
                <a:close/>
              </a:path>
            </a:pathLst>
          </a:custGeom>
          <a:noFill/>
          <a:ln w="508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0" name="Freeform 21"/>
          <p:cNvSpPr>
            <a:spLocks/>
          </p:cNvSpPr>
          <p:nvPr/>
        </p:nvSpPr>
        <p:spPr bwMode="auto">
          <a:xfrm>
            <a:off x="7924800" y="2438400"/>
            <a:ext cx="381000" cy="288925"/>
          </a:xfrm>
          <a:custGeom>
            <a:avLst/>
            <a:gdLst>
              <a:gd name="T0" fmla="*/ 2147483647 w 189"/>
              <a:gd name="T1" fmla="*/ 2147483647 h 182"/>
              <a:gd name="T2" fmla="*/ 2147483647 w 189"/>
              <a:gd name="T3" fmla="*/ 2147483647 h 182"/>
              <a:gd name="T4" fmla="*/ 2147483647 w 189"/>
              <a:gd name="T5" fmla="*/ 2147483647 h 182"/>
              <a:gd name="T6" fmla="*/ 2147483647 w 189"/>
              <a:gd name="T7" fmla="*/ 2147483647 h 182"/>
              <a:gd name="T8" fmla="*/ 2147483647 w 189"/>
              <a:gd name="T9" fmla="*/ 2147483647 h 182"/>
              <a:gd name="T10" fmla="*/ 2147483647 w 189"/>
              <a:gd name="T11" fmla="*/ 2147483647 h 182"/>
              <a:gd name="T12" fmla="*/ 2147483647 w 189"/>
              <a:gd name="T13" fmla="*/ 2147483647 h 182"/>
              <a:gd name="T14" fmla="*/ 2147483647 w 189"/>
              <a:gd name="T15" fmla="*/ 2147483647 h 182"/>
              <a:gd name="T16" fmla="*/ 2147483647 w 189"/>
              <a:gd name="T17" fmla="*/ 2147483647 h 182"/>
              <a:gd name="T18" fmla="*/ 2147483647 w 189"/>
              <a:gd name="T19" fmla="*/ 0 h 182"/>
              <a:gd name="T20" fmla="*/ 2147483647 w 189"/>
              <a:gd name="T21" fmla="*/ 2147483647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9" h="182">
                <a:moveTo>
                  <a:pt x="93" y="12"/>
                </a:moveTo>
                <a:cubicBezTo>
                  <a:pt x="79" y="26"/>
                  <a:pt x="72" y="27"/>
                  <a:pt x="53" y="32"/>
                </a:cubicBezTo>
                <a:cubicBezTo>
                  <a:pt x="44" y="45"/>
                  <a:pt x="21" y="68"/>
                  <a:pt x="21" y="68"/>
                </a:cubicBezTo>
                <a:cubicBezTo>
                  <a:pt x="0" y="130"/>
                  <a:pt x="56" y="164"/>
                  <a:pt x="105" y="180"/>
                </a:cubicBezTo>
                <a:cubicBezTo>
                  <a:pt x="124" y="178"/>
                  <a:pt x="145" y="182"/>
                  <a:pt x="161" y="172"/>
                </a:cubicBezTo>
                <a:cubicBezTo>
                  <a:pt x="167" y="168"/>
                  <a:pt x="178" y="155"/>
                  <a:pt x="181" y="148"/>
                </a:cubicBezTo>
                <a:cubicBezTo>
                  <a:pt x="184" y="140"/>
                  <a:pt x="189" y="124"/>
                  <a:pt x="189" y="124"/>
                </a:cubicBezTo>
                <a:cubicBezTo>
                  <a:pt x="185" y="88"/>
                  <a:pt x="181" y="60"/>
                  <a:pt x="165" y="28"/>
                </a:cubicBezTo>
                <a:cubicBezTo>
                  <a:pt x="163" y="24"/>
                  <a:pt x="164" y="18"/>
                  <a:pt x="161" y="16"/>
                </a:cubicBezTo>
                <a:cubicBezTo>
                  <a:pt x="150" y="8"/>
                  <a:pt x="136" y="7"/>
                  <a:pt x="125" y="0"/>
                </a:cubicBezTo>
                <a:cubicBezTo>
                  <a:pt x="106" y="6"/>
                  <a:pt x="117" y="2"/>
                  <a:pt x="93" y="12"/>
                </a:cubicBezTo>
                <a:close/>
              </a:path>
            </a:pathLst>
          </a:custGeom>
          <a:noFill/>
          <a:ln w="508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5" name="Text Box 22"/>
          <p:cNvSpPr txBox="1">
            <a:spLocks noChangeArrowheads="1"/>
          </p:cNvSpPr>
          <p:nvPr/>
        </p:nvSpPr>
        <p:spPr bwMode="auto">
          <a:xfrm>
            <a:off x="3733800" y="6140450"/>
            <a:ext cx="2495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3600" b="1" smtClean="0">
                <a:solidFill>
                  <a:srgbClr val="008000"/>
                </a:solidFill>
              </a:rPr>
              <a:t>ribosomes</a:t>
            </a:r>
          </a:p>
        </p:txBody>
      </p:sp>
      <p:pic>
        <p:nvPicPr>
          <p:cNvPr id="47122" name="Picture 23" descr="stevens 2-7"/>
          <p:cNvPicPr>
            <a:picLocks noChangeAspect="1" noChangeArrowheads="1"/>
          </p:cNvPicPr>
          <p:nvPr/>
        </p:nvPicPr>
        <p:blipFill>
          <a:blip r:embed="rId6">
            <a:extLst>
              <a:ext uri="{28A0092B-C50C-407E-A947-70E740481C1C}">
                <a14:useLocalDpi xmlns:a14="http://schemas.microsoft.com/office/drawing/2010/main" val="0"/>
              </a:ext>
            </a:extLst>
          </a:blip>
          <a:srcRect l="7162" t="7253" r="4967" b="20673"/>
          <a:stretch>
            <a:fillRect/>
          </a:stretch>
        </p:blipFill>
        <p:spPr bwMode="auto">
          <a:xfrm>
            <a:off x="6416675" y="4724400"/>
            <a:ext cx="27273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6" descr="Martini3-2resized modified resiz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0975" y="38100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8" name="Rectangle 7"/>
          <p:cNvSpPr>
            <a:spLocks noChangeArrowheads="1"/>
          </p:cNvSpPr>
          <p:nvPr/>
        </p:nvSpPr>
        <p:spPr bwMode="auto">
          <a:xfrm>
            <a:off x="8258175" y="4267200"/>
            <a:ext cx="76200" cy="762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63509" name="Line 25"/>
          <p:cNvSpPr>
            <a:spLocks noChangeShapeType="1"/>
          </p:cNvSpPr>
          <p:nvPr/>
        </p:nvSpPr>
        <p:spPr bwMode="auto">
          <a:xfrm>
            <a:off x="7396163" y="5332413"/>
            <a:ext cx="296862" cy="630237"/>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3510" name="Line 26"/>
          <p:cNvSpPr>
            <a:spLocks noChangeShapeType="1"/>
          </p:cNvSpPr>
          <p:nvPr/>
        </p:nvSpPr>
        <p:spPr bwMode="auto">
          <a:xfrm flipH="1">
            <a:off x="8167688" y="5429250"/>
            <a:ext cx="504825" cy="388938"/>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4"/>
          <p:cNvSpPr txBox="1">
            <a:spLocks noChangeArrowheads="1"/>
          </p:cNvSpPr>
          <p:nvPr/>
        </p:nvSpPr>
        <p:spPr bwMode="auto">
          <a:xfrm>
            <a:off x="12700" y="0"/>
            <a:ext cx="91313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solidFill>
                  <a:srgbClr val="008000"/>
                </a:solidFill>
              </a:rPr>
              <a:t>extracellular matrix</a:t>
            </a:r>
            <a:r>
              <a:rPr lang="en-US" sz="1800" b="1" smtClean="0">
                <a:solidFill>
                  <a:srgbClr val="0000FF"/>
                </a:solidFill>
              </a:rPr>
              <a:t> </a:t>
            </a:r>
            <a:r>
              <a:rPr lang="en-US" sz="1800" b="1" smtClean="0"/>
              <a:t>– The cell in this EM is outlined roughly in green…its plasma membrane is more specifically indicated in places by the arrows.  Everything outside the cell is the extracellular matrix, recognized by the absence of cellular organelles.  Although much of the extracellular region is clear, it also contains darkly staining structures (here it is collagen).</a:t>
            </a:r>
          </a:p>
        </p:txBody>
      </p:sp>
      <p:pic>
        <p:nvPicPr>
          <p:cNvPr id="48131" name="Picture 5"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t="6250" r="9219"/>
          <a:stretch>
            <a:fillRect/>
          </a:stretch>
        </p:blipFill>
        <p:spPr bwMode="auto">
          <a:xfrm>
            <a:off x="7924800" y="1685925"/>
            <a:ext cx="12192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6"/>
          <p:cNvSpPr>
            <a:spLocks noChangeArrowheads="1"/>
          </p:cNvSpPr>
          <p:nvPr/>
        </p:nvSpPr>
        <p:spPr bwMode="auto">
          <a:xfrm>
            <a:off x="7924800" y="1524000"/>
            <a:ext cx="1219200" cy="18288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48133" name="Picture 7" descr="Wheaters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76200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Freeform 8"/>
          <p:cNvSpPr>
            <a:spLocks/>
          </p:cNvSpPr>
          <p:nvPr/>
        </p:nvSpPr>
        <p:spPr bwMode="auto">
          <a:xfrm>
            <a:off x="533400" y="2514600"/>
            <a:ext cx="7494588" cy="4260850"/>
          </a:xfrm>
          <a:custGeom>
            <a:avLst/>
            <a:gdLst>
              <a:gd name="T0" fmla="*/ 2147483647 w 4721"/>
              <a:gd name="T1" fmla="*/ 2147483647 h 2684"/>
              <a:gd name="T2" fmla="*/ 2147483647 w 4721"/>
              <a:gd name="T3" fmla="*/ 2147483647 h 2684"/>
              <a:gd name="T4" fmla="*/ 2147483647 w 4721"/>
              <a:gd name="T5" fmla="*/ 2147483647 h 2684"/>
              <a:gd name="T6" fmla="*/ 2147483647 w 4721"/>
              <a:gd name="T7" fmla="*/ 2147483647 h 2684"/>
              <a:gd name="T8" fmla="*/ 2147483647 w 4721"/>
              <a:gd name="T9" fmla="*/ 2147483647 h 2684"/>
              <a:gd name="T10" fmla="*/ 2147483647 w 4721"/>
              <a:gd name="T11" fmla="*/ 2147483647 h 2684"/>
              <a:gd name="T12" fmla="*/ 2147483647 w 4721"/>
              <a:gd name="T13" fmla="*/ 2147483647 h 2684"/>
              <a:gd name="T14" fmla="*/ 2147483647 w 4721"/>
              <a:gd name="T15" fmla="*/ 2147483647 h 2684"/>
              <a:gd name="T16" fmla="*/ 2147483647 w 4721"/>
              <a:gd name="T17" fmla="*/ 2147483647 h 2684"/>
              <a:gd name="T18" fmla="*/ 2147483647 w 4721"/>
              <a:gd name="T19" fmla="*/ 2147483647 h 2684"/>
              <a:gd name="T20" fmla="*/ 2147483647 w 4721"/>
              <a:gd name="T21" fmla="*/ 2147483647 h 2684"/>
              <a:gd name="T22" fmla="*/ 2147483647 w 4721"/>
              <a:gd name="T23" fmla="*/ 2147483647 h 2684"/>
              <a:gd name="T24" fmla="*/ 2147483647 w 4721"/>
              <a:gd name="T25" fmla="*/ 2147483647 h 2684"/>
              <a:gd name="T26" fmla="*/ 2147483647 w 4721"/>
              <a:gd name="T27" fmla="*/ 2147483647 h 2684"/>
              <a:gd name="T28" fmla="*/ 2147483647 w 4721"/>
              <a:gd name="T29" fmla="*/ 2147483647 h 2684"/>
              <a:gd name="T30" fmla="*/ 2147483647 w 4721"/>
              <a:gd name="T31" fmla="*/ 2147483647 h 2684"/>
              <a:gd name="T32" fmla="*/ 2147483647 w 4721"/>
              <a:gd name="T33" fmla="*/ 2147483647 h 2684"/>
              <a:gd name="T34" fmla="*/ 2147483647 w 4721"/>
              <a:gd name="T35" fmla="*/ 2147483647 h 2684"/>
              <a:gd name="T36" fmla="*/ 2147483647 w 4721"/>
              <a:gd name="T37" fmla="*/ 2147483647 h 2684"/>
              <a:gd name="T38" fmla="*/ 2147483647 w 4721"/>
              <a:gd name="T39" fmla="*/ 2147483647 h 2684"/>
              <a:gd name="T40" fmla="*/ 2147483647 w 4721"/>
              <a:gd name="T41" fmla="*/ 2147483647 h 2684"/>
              <a:gd name="T42" fmla="*/ 2147483647 w 4721"/>
              <a:gd name="T43" fmla="*/ 2147483647 h 2684"/>
              <a:gd name="T44" fmla="*/ 2147483647 w 4721"/>
              <a:gd name="T45" fmla="*/ 2147483647 h 2684"/>
              <a:gd name="T46" fmla="*/ 2147483647 w 4721"/>
              <a:gd name="T47" fmla="*/ 2147483647 h 2684"/>
              <a:gd name="T48" fmla="*/ 2147483647 w 4721"/>
              <a:gd name="T49" fmla="*/ 2147483647 h 2684"/>
              <a:gd name="T50" fmla="*/ 2147483647 w 4721"/>
              <a:gd name="T51" fmla="*/ 2147483647 h 2684"/>
              <a:gd name="T52" fmla="*/ 2147483647 w 4721"/>
              <a:gd name="T53" fmla="*/ 2147483647 h 2684"/>
              <a:gd name="T54" fmla="*/ 2147483647 w 4721"/>
              <a:gd name="T55" fmla="*/ 2147483647 h 2684"/>
              <a:gd name="T56" fmla="*/ 2147483647 w 4721"/>
              <a:gd name="T57" fmla="*/ 2147483647 h 2684"/>
              <a:gd name="T58" fmla="*/ 2147483647 w 4721"/>
              <a:gd name="T59" fmla="*/ 2147483647 h 2684"/>
              <a:gd name="T60" fmla="*/ 2147483647 w 4721"/>
              <a:gd name="T61" fmla="*/ 2147483647 h 2684"/>
              <a:gd name="T62" fmla="*/ 2147483647 w 4721"/>
              <a:gd name="T63" fmla="*/ 2147483647 h 2684"/>
              <a:gd name="T64" fmla="*/ 2147483647 w 4721"/>
              <a:gd name="T65" fmla="*/ 2147483647 h 2684"/>
              <a:gd name="T66" fmla="*/ 2147483647 w 4721"/>
              <a:gd name="T67" fmla="*/ 2147483647 h 2684"/>
              <a:gd name="T68" fmla="*/ 2147483647 w 4721"/>
              <a:gd name="T69" fmla="*/ 2147483647 h 2684"/>
              <a:gd name="T70" fmla="*/ 2147483647 w 4721"/>
              <a:gd name="T71" fmla="*/ 2147483647 h 2684"/>
              <a:gd name="T72" fmla="*/ 2147483647 w 4721"/>
              <a:gd name="T73" fmla="*/ 2147483647 h 2684"/>
              <a:gd name="T74" fmla="*/ 2147483647 w 4721"/>
              <a:gd name="T75" fmla="*/ 2147483647 h 2684"/>
              <a:gd name="T76" fmla="*/ 2147483647 w 4721"/>
              <a:gd name="T77" fmla="*/ 2147483647 h 2684"/>
              <a:gd name="T78" fmla="*/ 2147483647 w 4721"/>
              <a:gd name="T79" fmla="*/ 2147483647 h 2684"/>
              <a:gd name="T80" fmla="*/ 2147483647 w 4721"/>
              <a:gd name="T81" fmla="*/ 2147483647 h 2684"/>
              <a:gd name="T82" fmla="*/ 2147483647 w 4721"/>
              <a:gd name="T83" fmla="*/ 2147483647 h 2684"/>
              <a:gd name="T84" fmla="*/ 2147483647 w 4721"/>
              <a:gd name="T85" fmla="*/ 2147483647 h 2684"/>
              <a:gd name="T86" fmla="*/ 2147483647 w 4721"/>
              <a:gd name="T87" fmla="*/ 2147483647 h 2684"/>
              <a:gd name="T88" fmla="*/ 2147483647 w 4721"/>
              <a:gd name="T89" fmla="*/ 2147483647 h 2684"/>
              <a:gd name="T90" fmla="*/ 2147483647 w 4721"/>
              <a:gd name="T91" fmla="*/ 2147483647 h 2684"/>
              <a:gd name="T92" fmla="*/ 2147483647 w 4721"/>
              <a:gd name="T93" fmla="*/ 2147483647 h 2684"/>
              <a:gd name="T94" fmla="*/ 2147483647 w 4721"/>
              <a:gd name="T95" fmla="*/ 2147483647 h 2684"/>
              <a:gd name="T96" fmla="*/ 2147483647 w 4721"/>
              <a:gd name="T97" fmla="*/ 2147483647 h 2684"/>
              <a:gd name="T98" fmla="*/ 2147483647 w 4721"/>
              <a:gd name="T99" fmla="*/ 2147483647 h 26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721" h="2684">
                <a:moveTo>
                  <a:pt x="1962" y="411"/>
                </a:moveTo>
                <a:cubicBezTo>
                  <a:pt x="1900" y="406"/>
                  <a:pt x="1835" y="405"/>
                  <a:pt x="1775" y="387"/>
                </a:cubicBezTo>
                <a:cubicBezTo>
                  <a:pt x="1759" y="382"/>
                  <a:pt x="1744" y="377"/>
                  <a:pt x="1728" y="372"/>
                </a:cubicBezTo>
                <a:cubicBezTo>
                  <a:pt x="1720" y="369"/>
                  <a:pt x="1705" y="364"/>
                  <a:pt x="1705" y="364"/>
                </a:cubicBezTo>
                <a:cubicBezTo>
                  <a:pt x="1615" y="377"/>
                  <a:pt x="1529" y="344"/>
                  <a:pt x="1440" y="333"/>
                </a:cubicBezTo>
                <a:cubicBezTo>
                  <a:pt x="1380" y="318"/>
                  <a:pt x="1322" y="311"/>
                  <a:pt x="1261" y="302"/>
                </a:cubicBezTo>
                <a:cubicBezTo>
                  <a:pt x="1209" y="294"/>
                  <a:pt x="1158" y="279"/>
                  <a:pt x="1106" y="271"/>
                </a:cubicBezTo>
                <a:cubicBezTo>
                  <a:pt x="1098" y="268"/>
                  <a:pt x="1090" y="267"/>
                  <a:pt x="1082" y="263"/>
                </a:cubicBezTo>
                <a:cubicBezTo>
                  <a:pt x="1074" y="259"/>
                  <a:pt x="1068" y="250"/>
                  <a:pt x="1059" y="247"/>
                </a:cubicBezTo>
                <a:cubicBezTo>
                  <a:pt x="1016" y="231"/>
                  <a:pt x="965" y="223"/>
                  <a:pt x="919" y="216"/>
                </a:cubicBezTo>
                <a:cubicBezTo>
                  <a:pt x="872" y="193"/>
                  <a:pt x="813" y="167"/>
                  <a:pt x="763" y="154"/>
                </a:cubicBezTo>
                <a:cubicBezTo>
                  <a:pt x="731" y="131"/>
                  <a:pt x="710" y="130"/>
                  <a:pt x="670" y="123"/>
                </a:cubicBezTo>
                <a:cubicBezTo>
                  <a:pt x="615" y="104"/>
                  <a:pt x="556" y="99"/>
                  <a:pt x="499" y="92"/>
                </a:cubicBezTo>
                <a:cubicBezTo>
                  <a:pt x="456" y="77"/>
                  <a:pt x="420" y="68"/>
                  <a:pt x="374" y="61"/>
                </a:cubicBezTo>
                <a:cubicBezTo>
                  <a:pt x="336" y="48"/>
                  <a:pt x="296" y="35"/>
                  <a:pt x="257" y="29"/>
                </a:cubicBezTo>
                <a:cubicBezTo>
                  <a:pt x="213" y="23"/>
                  <a:pt x="125" y="14"/>
                  <a:pt x="125" y="14"/>
                </a:cubicBezTo>
                <a:cubicBezTo>
                  <a:pt x="84" y="0"/>
                  <a:pt x="42" y="15"/>
                  <a:pt x="0" y="22"/>
                </a:cubicBezTo>
                <a:cubicBezTo>
                  <a:pt x="11" y="73"/>
                  <a:pt x="49" y="126"/>
                  <a:pt x="102" y="138"/>
                </a:cubicBezTo>
                <a:cubicBezTo>
                  <a:pt x="134" y="160"/>
                  <a:pt x="167" y="186"/>
                  <a:pt x="203" y="201"/>
                </a:cubicBezTo>
                <a:cubicBezTo>
                  <a:pt x="228" y="212"/>
                  <a:pt x="232" y="204"/>
                  <a:pt x="257" y="224"/>
                </a:cubicBezTo>
                <a:cubicBezTo>
                  <a:pt x="274" y="238"/>
                  <a:pt x="288" y="255"/>
                  <a:pt x="304" y="271"/>
                </a:cubicBezTo>
                <a:cubicBezTo>
                  <a:pt x="317" y="284"/>
                  <a:pt x="351" y="302"/>
                  <a:pt x="351" y="302"/>
                </a:cubicBezTo>
                <a:cubicBezTo>
                  <a:pt x="388" y="358"/>
                  <a:pt x="466" y="407"/>
                  <a:pt x="530" y="426"/>
                </a:cubicBezTo>
                <a:cubicBezTo>
                  <a:pt x="565" y="481"/>
                  <a:pt x="637" y="527"/>
                  <a:pt x="701" y="543"/>
                </a:cubicBezTo>
                <a:cubicBezTo>
                  <a:pt x="731" y="573"/>
                  <a:pt x="770" y="603"/>
                  <a:pt x="810" y="621"/>
                </a:cubicBezTo>
                <a:cubicBezTo>
                  <a:pt x="841" y="635"/>
                  <a:pt x="867" y="641"/>
                  <a:pt x="896" y="660"/>
                </a:cubicBezTo>
                <a:cubicBezTo>
                  <a:pt x="915" y="689"/>
                  <a:pt x="941" y="706"/>
                  <a:pt x="966" y="730"/>
                </a:cubicBezTo>
                <a:cubicBezTo>
                  <a:pt x="1000" y="801"/>
                  <a:pt x="1072" y="818"/>
                  <a:pt x="1137" y="854"/>
                </a:cubicBezTo>
                <a:cubicBezTo>
                  <a:pt x="1176" y="876"/>
                  <a:pt x="1218" y="902"/>
                  <a:pt x="1261" y="917"/>
                </a:cubicBezTo>
                <a:cubicBezTo>
                  <a:pt x="1273" y="952"/>
                  <a:pt x="1285" y="943"/>
                  <a:pt x="1316" y="963"/>
                </a:cubicBezTo>
                <a:cubicBezTo>
                  <a:pt x="1319" y="971"/>
                  <a:pt x="1318" y="981"/>
                  <a:pt x="1324" y="987"/>
                </a:cubicBezTo>
                <a:cubicBezTo>
                  <a:pt x="1337" y="1000"/>
                  <a:pt x="1357" y="1005"/>
                  <a:pt x="1370" y="1018"/>
                </a:cubicBezTo>
                <a:cubicBezTo>
                  <a:pt x="1398" y="1044"/>
                  <a:pt x="1428" y="1076"/>
                  <a:pt x="1464" y="1088"/>
                </a:cubicBezTo>
                <a:cubicBezTo>
                  <a:pt x="1488" y="1105"/>
                  <a:pt x="1510" y="1126"/>
                  <a:pt x="1534" y="1142"/>
                </a:cubicBezTo>
                <a:cubicBezTo>
                  <a:pt x="1549" y="1152"/>
                  <a:pt x="1566" y="1156"/>
                  <a:pt x="1581" y="1166"/>
                </a:cubicBezTo>
                <a:cubicBezTo>
                  <a:pt x="1599" y="1194"/>
                  <a:pt x="1616" y="1194"/>
                  <a:pt x="1643" y="1213"/>
                </a:cubicBezTo>
                <a:cubicBezTo>
                  <a:pt x="1677" y="1266"/>
                  <a:pt x="1631" y="1207"/>
                  <a:pt x="1697" y="1244"/>
                </a:cubicBezTo>
                <a:cubicBezTo>
                  <a:pt x="1705" y="1249"/>
                  <a:pt x="1706" y="1261"/>
                  <a:pt x="1713" y="1267"/>
                </a:cubicBezTo>
                <a:cubicBezTo>
                  <a:pt x="1719" y="1272"/>
                  <a:pt x="1728" y="1272"/>
                  <a:pt x="1736" y="1275"/>
                </a:cubicBezTo>
                <a:cubicBezTo>
                  <a:pt x="1760" y="1310"/>
                  <a:pt x="1790" y="1324"/>
                  <a:pt x="1830" y="1337"/>
                </a:cubicBezTo>
                <a:cubicBezTo>
                  <a:pt x="1853" y="1372"/>
                  <a:pt x="1913" y="1401"/>
                  <a:pt x="1954" y="1415"/>
                </a:cubicBezTo>
                <a:cubicBezTo>
                  <a:pt x="1973" y="1442"/>
                  <a:pt x="1984" y="1459"/>
                  <a:pt x="2016" y="1469"/>
                </a:cubicBezTo>
                <a:cubicBezTo>
                  <a:pt x="2041" y="1486"/>
                  <a:pt x="2069" y="1499"/>
                  <a:pt x="2094" y="1516"/>
                </a:cubicBezTo>
                <a:cubicBezTo>
                  <a:pt x="2111" y="1528"/>
                  <a:pt x="2124" y="1543"/>
                  <a:pt x="2141" y="1555"/>
                </a:cubicBezTo>
                <a:cubicBezTo>
                  <a:pt x="2157" y="1602"/>
                  <a:pt x="2217" y="1622"/>
                  <a:pt x="2258" y="1648"/>
                </a:cubicBezTo>
                <a:cubicBezTo>
                  <a:pt x="2299" y="1713"/>
                  <a:pt x="2245" y="1639"/>
                  <a:pt x="2297" y="1680"/>
                </a:cubicBezTo>
                <a:cubicBezTo>
                  <a:pt x="2304" y="1686"/>
                  <a:pt x="2305" y="1697"/>
                  <a:pt x="2312" y="1703"/>
                </a:cubicBezTo>
                <a:cubicBezTo>
                  <a:pt x="2319" y="1710"/>
                  <a:pt x="2328" y="1713"/>
                  <a:pt x="2336" y="1718"/>
                </a:cubicBezTo>
                <a:cubicBezTo>
                  <a:pt x="2352" y="1728"/>
                  <a:pt x="2382" y="1750"/>
                  <a:pt x="2382" y="1750"/>
                </a:cubicBezTo>
                <a:cubicBezTo>
                  <a:pt x="2401" y="1778"/>
                  <a:pt x="2417" y="1778"/>
                  <a:pt x="2445" y="1796"/>
                </a:cubicBezTo>
                <a:cubicBezTo>
                  <a:pt x="2486" y="1823"/>
                  <a:pt x="2524" y="1854"/>
                  <a:pt x="2569" y="1874"/>
                </a:cubicBezTo>
                <a:cubicBezTo>
                  <a:pt x="2584" y="1881"/>
                  <a:pt x="2602" y="1881"/>
                  <a:pt x="2616" y="1890"/>
                </a:cubicBezTo>
                <a:cubicBezTo>
                  <a:pt x="2624" y="1895"/>
                  <a:pt x="2632" y="1899"/>
                  <a:pt x="2639" y="1905"/>
                </a:cubicBezTo>
                <a:cubicBezTo>
                  <a:pt x="2650" y="1914"/>
                  <a:pt x="2658" y="1928"/>
                  <a:pt x="2670" y="1936"/>
                </a:cubicBezTo>
                <a:cubicBezTo>
                  <a:pt x="2743" y="1985"/>
                  <a:pt x="2680" y="1924"/>
                  <a:pt x="2733" y="1968"/>
                </a:cubicBezTo>
                <a:cubicBezTo>
                  <a:pt x="2772" y="2000"/>
                  <a:pt x="2738" y="1985"/>
                  <a:pt x="2779" y="1999"/>
                </a:cubicBezTo>
                <a:cubicBezTo>
                  <a:pt x="2787" y="2007"/>
                  <a:pt x="2794" y="2016"/>
                  <a:pt x="2803" y="2022"/>
                </a:cubicBezTo>
                <a:cubicBezTo>
                  <a:pt x="2810" y="2026"/>
                  <a:pt x="2820" y="2025"/>
                  <a:pt x="2826" y="2030"/>
                </a:cubicBezTo>
                <a:cubicBezTo>
                  <a:pt x="2842" y="2043"/>
                  <a:pt x="2851" y="2062"/>
                  <a:pt x="2865" y="2077"/>
                </a:cubicBezTo>
                <a:cubicBezTo>
                  <a:pt x="2878" y="2115"/>
                  <a:pt x="2903" y="2142"/>
                  <a:pt x="2919" y="2178"/>
                </a:cubicBezTo>
                <a:cubicBezTo>
                  <a:pt x="2950" y="2249"/>
                  <a:pt x="2976" y="2297"/>
                  <a:pt x="3044" y="2341"/>
                </a:cubicBezTo>
                <a:cubicBezTo>
                  <a:pt x="3059" y="2386"/>
                  <a:pt x="3065" y="2401"/>
                  <a:pt x="3098" y="2435"/>
                </a:cubicBezTo>
                <a:cubicBezTo>
                  <a:pt x="3152" y="2590"/>
                  <a:pt x="3272" y="2641"/>
                  <a:pt x="3425" y="2668"/>
                </a:cubicBezTo>
                <a:cubicBezTo>
                  <a:pt x="3516" y="2655"/>
                  <a:pt x="3606" y="2644"/>
                  <a:pt x="3698" y="2637"/>
                </a:cubicBezTo>
                <a:cubicBezTo>
                  <a:pt x="3729" y="2640"/>
                  <a:pt x="3760" y="2643"/>
                  <a:pt x="3791" y="2645"/>
                </a:cubicBezTo>
                <a:cubicBezTo>
                  <a:pt x="3853" y="2649"/>
                  <a:pt x="3916" y="2649"/>
                  <a:pt x="3978" y="2653"/>
                </a:cubicBezTo>
                <a:cubicBezTo>
                  <a:pt x="4060" y="2659"/>
                  <a:pt x="4144" y="2677"/>
                  <a:pt x="4227" y="2684"/>
                </a:cubicBezTo>
                <a:cubicBezTo>
                  <a:pt x="4383" y="2657"/>
                  <a:pt x="4525" y="2643"/>
                  <a:pt x="4686" y="2637"/>
                </a:cubicBezTo>
                <a:cubicBezTo>
                  <a:pt x="4721" y="2625"/>
                  <a:pt x="4717" y="2635"/>
                  <a:pt x="4717" y="2582"/>
                </a:cubicBezTo>
                <a:cubicBezTo>
                  <a:pt x="4717" y="2508"/>
                  <a:pt x="4705" y="2435"/>
                  <a:pt x="4686" y="2365"/>
                </a:cubicBezTo>
                <a:cubicBezTo>
                  <a:pt x="4683" y="2354"/>
                  <a:pt x="4684" y="2343"/>
                  <a:pt x="4679" y="2333"/>
                </a:cubicBezTo>
                <a:cubicBezTo>
                  <a:pt x="4671" y="2316"/>
                  <a:pt x="4647" y="2287"/>
                  <a:pt x="4647" y="2287"/>
                </a:cubicBezTo>
                <a:cubicBezTo>
                  <a:pt x="4637" y="2254"/>
                  <a:pt x="4634" y="2242"/>
                  <a:pt x="4608" y="2217"/>
                </a:cubicBezTo>
                <a:cubicBezTo>
                  <a:pt x="4598" y="2183"/>
                  <a:pt x="4582" y="2151"/>
                  <a:pt x="4554" y="2131"/>
                </a:cubicBezTo>
                <a:cubicBezTo>
                  <a:pt x="4535" y="2075"/>
                  <a:pt x="4552" y="2093"/>
                  <a:pt x="4515" y="2069"/>
                </a:cubicBezTo>
                <a:cubicBezTo>
                  <a:pt x="4497" y="2013"/>
                  <a:pt x="4509" y="2035"/>
                  <a:pt x="4484" y="1999"/>
                </a:cubicBezTo>
                <a:cubicBezTo>
                  <a:pt x="4461" y="1929"/>
                  <a:pt x="4494" y="1844"/>
                  <a:pt x="4507" y="1773"/>
                </a:cubicBezTo>
                <a:cubicBezTo>
                  <a:pt x="4496" y="1737"/>
                  <a:pt x="4480" y="1714"/>
                  <a:pt x="4468" y="1680"/>
                </a:cubicBezTo>
                <a:cubicBezTo>
                  <a:pt x="4461" y="1573"/>
                  <a:pt x="4485" y="1488"/>
                  <a:pt x="4429" y="1407"/>
                </a:cubicBezTo>
                <a:cubicBezTo>
                  <a:pt x="4414" y="1361"/>
                  <a:pt x="4414" y="1345"/>
                  <a:pt x="4383" y="1314"/>
                </a:cubicBezTo>
                <a:cubicBezTo>
                  <a:pt x="4364" y="1242"/>
                  <a:pt x="4302" y="1181"/>
                  <a:pt x="4274" y="1111"/>
                </a:cubicBezTo>
                <a:cubicBezTo>
                  <a:pt x="4254" y="1062"/>
                  <a:pt x="4248" y="992"/>
                  <a:pt x="4212" y="956"/>
                </a:cubicBezTo>
                <a:cubicBezTo>
                  <a:pt x="4193" y="900"/>
                  <a:pt x="4205" y="923"/>
                  <a:pt x="4180" y="886"/>
                </a:cubicBezTo>
                <a:cubicBezTo>
                  <a:pt x="4171" y="855"/>
                  <a:pt x="4161" y="842"/>
                  <a:pt x="4134" y="823"/>
                </a:cubicBezTo>
                <a:cubicBezTo>
                  <a:pt x="4108" y="721"/>
                  <a:pt x="4044" y="690"/>
                  <a:pt x="3947" y="668"/>
                </a:cubicBezTo>
                <a:cubicBezTo>
                  <a:pt x="3940" y="663"/>
                  <a:pt x="3908" y="640"/>
                  <a:pt x="3900" y="637"/>
                </a:cubicBezTo>
                <a:cubicBezTo>
                  <a:pt x="3870" y="625"/>
                  <a:pt x="3872" y="634"/>
                  <a:pt x="3846" y="621"/>
                </a:cubicBezTo>
                <a:cubicBezTo>
                  <a:pt x="3792" y="593"/>
                  <a:pt x="3750" y="578"/>
                  <a:pt x="3690" y="566"/>
                </a:cubicBezTo>
                <a:cubicBezTo>
                  <a:pt x="3662" y="538"/>
                  <a:pt x="3645" y="543"/>
                  <a:pt x="3612" y="528"/>
                </a:cubicBezTo>
                <a:cubicBezTo>
                  <a:pt x="3541" y="496"/>
                  <a:pt x="3479" y="472"/>
                  <a:pt x="3402" y="458"/>
                </a:cubicBezTo>
                <a:cubicBezTo>
                  <a:pt x="3338" y="425"/>
                  <a:pt x="3271" y="425"/>
                  <a:pt x="3200" y="419"/>
                </a:cubicBezTo>
                <a:cubicBezTo>
                  <a:pt x="3086" y="396"/>
                  <a:pt x="2972" y="389"/>
                  <a:pt x="2857" y="372"/>
                </a:cubicBezTo>
                <a:cubicBezTo>
                  <a:pt x="2806" y="365"/>
                  <a:pt x="2761" y="349"/>
                  <a:pt x="2709" y="341"/>
                </a:cubicBezTo>
                <a:cubicBezTo>
                  <a:pt x="2613" y="327"/>
                  <a:pt x="2517" y="316"/>
                  <a:pt x="2421" y="302"/>
                </a:cubicBezTo>
                <a:cubicBezTo>
                  <a:pt x="2335" y="312"/>
                  <a:pt x="2250" y="321"/>
                  <a:pt x="2164" y="333"/>
                </a:cubicBezTo>
                <a:cubicBezTo>
                  <a:pt x="2102" y="355"/>
                  <a:pt x="2182" y="325"/>
                  <a:pt x="2118" y="356"/>
                </a:cubicBezTo>
                <a:cubicBezTo>
                  <a:pt x="2091" y="369"/>
                  <a:pt x="2004" y="380"/>
                  <a:pt x="2001" y="380"/>
                </a:cubicBezTo>
                <a:cubicBezTo>
                  <a:pt x="1977" y="384"/>
                  <a:pt x="1951" y="389"/>
                  <a:pt x="1931" y="403"/>
                </a:cubicBezTo>
                <a:cubicBezTo>
                  <a:pt x="1923" y="408"/>
                  <a:pt x="1908" y="419"/>
                  <a:pt x="1908" y="419"/>
                </a:cubicBezTo>
                <a:lnTo>
                  <a:pt x="1674" y="368"/>
                </a:lnTo>
              </a:path>
            </a:pathLst>
          </a:custGeom>
          <a:noFill/>
          <a:ln w="508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5" name="Line 9"/>
          <p:cNvSpPr>
            <a:spLocks noChangeShapeType="1"/>
          </p:cNvSpPr>
          <p:nvPr/>
        </p:nvSpPr>
        <p:spPr bwMode="auto">
          <a:xfrm flipV="1">
            <a:off x="4352925" y="3152775"/>
            <a:ext cx="71438" cy="481013"/>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8616" name="Line 10"/>
          <p:cNvSpPr>
            <a:spLocks noChangeShapeType="1"/>
          </p:cNvSpPr>
          <p:nvPr/>
        </p:nvSpPr>
        <p:spPr bwMode="auto">
          <a:xfrm flipV="1">
            <a:off x="6372225" y="3662363"/>
            <a:ext cx="261938" cy="485775"/>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8617" name="Line 11"/>
          <p:cNvSpPr>
            <a:spLocks noChangeShapeType="1"/>
          </p:cNvSpPr>
          <p:nvPr/>
        </p:nvSpPr>
        <p:spPr bwMode="auto">
          <a:xfrm flipH="1">
            <a:off x="1885950" y="3138488"/>
            <a:ext cx="292100" cy="241300"/>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8618" name="Line 12"/>
          <p:cNvSpPr>
            <a:spLocks noChangeShapeType="1"/>
          </p:cNvSpPr>
          <p:nvPr/>
        </p:nvSpPr>
        <p:spPr bwMode="auto">
          <a:xfrm flipH="1">
            <a:off x="3419475" y="3795713"/>
            <a:ext cx="76200" cy="609600"/>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t="6250" r="9219"/>
          <a:stretch>
            <a:fillRect/>
          </a:stretch>
        </p:blipFill>
        <p:spPr bwMode="auto">
          <a:xfrm>
            <a:off x="7620000" y="1838325"/>
            <a:ext cx="12192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7"/>
          <p:cNvSpPr>
            <a:spLocks noChangeArrowheads="1"/>
          </p:cNvSpPr>
          <p:nvPr/>
        </p:nvSpPr>
        <p:spPr bwMode="auto">
          <a:xfrm>
            <a:off x="8382000" y="1990725"/>
            <a:ext cx="76200" cy="762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69636" name="Text Box 8"/>
          <p:cNvSpPr txBox="1">
            <a:spLocks noChangeArrowheads="1"/>
          </p:cNvSpPr>
          <p:nvPr/>
        </p:nvSpPr>
        <p:spPr bwMode="auto">
          <a:xfrm>
            <a:off x="12700" y="0"/>
            <a:ext cx="91313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solidFill>
                  <a:srgbClr val="008000"/>
                </a:solidFill>
              </a:rPr>
              <a:t>extracellular matrix</a:t>
            </a:r>
            <a:r>
              <a:rPr lang="en-US" sz="1800" b="1" smtClean="0">
                <a:solidFill>
                  <a:srgbClr val="0000FF"/>
                </a:solidFill>
              </a:rPr>
              <a:t> </a:t>
            </a:r>
            <a:r>
              <a:rPr lang="en-US" sz="1800" b="1" smtClean="0"/>
              <a:t>– In this highly magnified image of the plasma membrane, the extracellular matrix is pale.  The cytoplasmic side of the plasma membrane is generally much darker, and, even at this magnification, will show cytoskeletal elements and/or organelles.</a:t>
            </a:r>
          </a:p>
        </p:txBody>
      </p:sp>
      <p:pic>
        <p:nvPicPr>
          <p:cNvPr id="49157" name="Picture 9" descr="Junq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63713"/>
            <a:ext cx="5867400"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Text Box 10"/>
          <p:cNvSpPr txBox="1">
            <a:spLocks noChangeArrowheads="1"/>
          </p:cNvSpPr>
          <p:nvPr/>
        </p:nvSpPr>
        <p:spPr bwMode="auto">
          <a:xfrm>
            <a:off x="2955925" y="3265488"/>
            <a:ext cx="2282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2800" b="1" smtClean="0">
                <a:solidFill>
                  <a:srgbClr val="008000"/>
                </a:solidFill>
              </a:rPr>
              <a:t>extracellular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381000" y="1066800"/>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000" b="1">
                <a:solidFill>
                  <a:srgbClr val="002060"/>
                </a:solidFill>
              </a:rPr>
              <a:t>Other organelles, such as lysosomes, secretory granules, peroxisomes, and lipid droplets, as well as cytoskeletal elements and inclusions, will be examined in a later module.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WordArt 2"/>
          <p:cNvSpPr>
            <a:spLocks noChangeArrowheads="1" noChangeShapeType="1" noTextEdit="1"/>
          </p:cNvSpPr>
          <p:nvPr/>
        </p:nvSpPr>
        <p:spPr bwMode="auto">
          <a:xfrm>
            <a:off x="92075" y="76200"/>
            <a:ext cx="8915400" cy="3962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Final Quiz</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6" descr="Slide11"/>
          <p:cNvPicPr>
            <a:picLocks noChangeAspect="1" noChangeArrowheads="1"/>
          </p:cNvPicPr>
          <p:nvPr/>
        </p:nvPicPr>
        <p:blipFill>
          <a:blip r:embed="rId2">
            <a:extLst>
              <a:ext uri="{28A0092B-C50C-407E-A947-70E740481C1C}">
                <a14:useLocalDpi xmlns:a14="http://schemas.microsoft.com/office/drawing/2010/main" val="0"/>
              </a:ext>
            </a:extLst>
          </a:blip>
          <a:srcRect l="1250" t="3450" b="1801"/>
          <a:stretch>
            <a:fillRect/>
          </a:stretch>
        </p:blipFill>
        <p:spPr bwMode="auto">
          <a:xfrm>
            <a:off x="1295400" y="0"/>
            <a:ext cx="6248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4"/>
          <p:cNvSpPr txBox="1">
            <a:spLocks noChangeArrowheads="1"/>
          </p:cNvSpPr>
          <p:nvPr/>
        </p:nvSpPr>
        <p:spPr bwMode="auto">
          <a:xfrm>
            <a:off x="0" y="4294188"/>
            <a:ext cx="8818563"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t>As you know, human cells come in many shapes and sizes.  One cell commonly used in EM study is the hepatocyte, or liver cell, which is approximately 30 </a:t>
            </a:r>
            <a:r>
              <a:rPr lang="en-US" sz="1800" b="1" smtClean="0">
                <a:cs typeface="Arial" pitchFamily="34" charset="0"/>
              </a:rPr>
              <a:t>µm in diameter, and contains most of the organelles discussed in this introduction to EM.  </a:t>
            </a:r>
            <a:r>
              <a:rPr lang="en-US" sz="1800" b="1" smtClean="0"/>
              <a:t>The image above is an H&amp;E light micrograph showing liver cells at high power.  The plasma membrane of a single hepatocyte is indicated by the blue arrows, and its nucleus is indicated by the green arrows.  With the light microscope, you typically see individual cells, nuclei, and the nucleolus (dark spot within nucleus), but organelles appear only as small dots or are not visible at all. </a:t>
            </a:r>
          </a:p>
        </p:txBody>
      </p:sp>
      <p:sp>
        <p:nvSpPr>
          <p:cNvPr id="6148" name="Line 6"/>
          <p:cNvSpPr>
            <a:spLocks noChangeShapeType="1"/>
          </p:cNvSpPr>
          <p:nvPr/>
        </p:nvSpPr>
        <p:spPr bwMode="auto">
          <a:xfrm>
            <a:off x="4518025" y="609600"/>
            <a:ext cx="214313" cy="257175"/>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149" name="Line 7"/>
          <p:cNvSpPr>
            <a:spLocks noChangeShapeType="1"/>
          </p:cNvSpPr>
          <p:nvPr/>
        </p:nvSpPr>
        <p:spPr bwMode="auto">
          <a:xfrm flipH="1">
            <a:off x="5465763" y="1158875"/>
            <a:ext cx="388937" cy="13335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150" name="Line 8"/>
          <p:cNvSpPr>
            <a:spLocks noChangeShapeType="1"/>
          </p:cNvSpPr>
          <p:nvPr/>
        </p:nvSpPr>
        <p:spPr bwMode="auto">
          <a:xfrm flipV="1">
            <a:off x="4597400" y="1768475"/>
            <a:ext cx="217488" cy="280988"/>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151" name="Line 9"/>
          <p:cNvSpPr>
            <a:spLocks noChangeShapeType="1"/>
          </p:cNvSpPr>
          <p:nvPr/>
        </p:nvSpPr>
        <p:spPr bwMode="auto">
          <a:xfrm flipH="1" flipV="1">
            <a:off x="5416550" y="1765300"/>
            <a:ext cx="317500" cy="284163"/>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152" name="Line 10"/>
          <p:cNvSpPr>
            <a:spLocks noChangeShapeType="1"/>
          </p:cNvSpPr>
          <p:nvPr/>
        </p:nvSpPr>
        <p:spPr bwMode="auto">
          <a:xfrm>
            <a:off x="4195763" y="1217613"/>
            <a:ext cx="303212" cy="4921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153" name="Line 11"/>
          <p:cNvSpPr>
            <a:spLocks noChangeShapeType="1"/>
          </p:cNvSpPr>
          <p:nvPr/>
        </p:nvSpPr>
        <p:spPr bwMode="auto">
          <a:xfrm flipH="1">
            <a:off x="5133975" y="433388"/>
            <a:ext cx="52388" cy="358775"/>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154" name="Line 12"/>
          <p:cNvSpPr>
            <a:spLocks noChangeShapeType="1"/>
          </p:cNvSpPr>
          <p:nvPr/>
        </p:nvSpPr>
        <p:spPr bwMode="auto">
          <a:xfrm>
            <a:off x="4692650" y="1057275"/>
            <a:ext cx="158750" cy="1778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155" name="Line 13"/>
          <p:cNvSpPr>
            <a:spLocks noChangeShapeType="1"/>
          </p:cNvSpPr>
          <p:nvPr/>
        </p:nvSpPr>
        <p:spPr bwMode="auto">
          <a:xfrm>
            <a:off x="4586288" y="1387475"/>
            <a:ext cx="193675" cy="1588"/>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156" name="Line 14"/>
          <p:cNvSpPr>
            <a:spLocks noChangeShapeType="1"/>
          </p:cNvSpPr>
          <p:nvPr/>
        </p:nvSpPr>
        <p:spPr bwMode="auto">
          <a:xfrm flipH="1" flipV="1">
            <a:off x="5053013" y="1563688"/>
            <a:ext cx="177800" cy="17145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157" name="Line 15"/>
          <p:cNvSpPr>
            <a:spLocks noChangeShapeType="1"/>
          </p:cNvSpPr>
          <p:nvPr/>
        </p:nvSpPr>
        <p:spPr bwMode="auto">
          <a:xfrm flipH="1">
            <a:off x="5019675" y="985838"/>
            <a:ext cx="98425" cy="242887"/>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76200" y="76200"/>
            <a:ext cx="899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smtClean="0"/>
              <a:t>Identify the structures indicated. (advance the slide for the answer)</a:t>
            </a:r>
          </a:p>
        </p:txBody>
      </p:sp>
      <p:pic>
        <p:nvPicPr>
          <p:cNvPr id="52227" name="Picture 6" descr="Junq 2-13A modif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624840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Freeform 7"/>
          <p:cNvSpPr>
            <a:spLocks/>
          </p:cNvSpPr>
          <p:nvPr/>
        </p:nvSpPr>
        <p:spPr bwMode="auto">
          <a:xfrm>
            <a:off x="679450" y="2544763"/>
            <a:ext cx="5865813" cy="3398837"/>
          </a:xfrm>
          <a:custGeom>
            <a:avLst/>
            <a:gdLst>
              <a:gd name="T0" fmla="*/ 2147483647 w 3695"/>
              <a:gd name="T1" fmla="*/ 2147483647 h 2141"/>
              <a:gd name="T2" fmla="*/ 2147483647 w 3695"/>
              <a:gd name="T3" fmla="*/ 2147483647 h 2141"/>
              <a:gd name="T4" fmla="*/ 2147483647 w 3695"/>
              <a:gd name="T5" fmla="*/ 2147483647 h 2141"/>
              <a:gd name="T6" fmla="*/ 2147483647 w 3695"/>
              <a:gd name="T7" fmla="*/ 0 h 2141"/>
              <a:gd name="T8" fmla="*/ 2147483647 w 3695"/>
              <a:gd name="T9" fmla="*/ 2147483647 h 2141"/>
              <a:gd name="T10" fmla="*/ 2147483647 w 3695"/>
              <a:gd name="T11" fmla="*/ 2147483647 h 2141"/>
              <a:gd name="T12" fmla="*/ 2147483647 w 3695"/>
              <a:gd name="T13" fmla="*/ 2147483647 h 2141"/>
              <a:gd name="T14" fmla="*/ 2147483647 w 3695"/>
              <a:gd name="T15" fmla="*/ 2147483647 h 2141"/>
              <a:gd name="T16" fmla="*/ 2147483647 w 3695"/>
              <a:gd name="T17" fmla="*/ 2147483647 h 2141"/>
              <a:gd name="T18" fmla="*/ 2147483647 w 3695"/>
              <a:gd name="T19" fmla="*/ 2147483647 h 2141"/>
              <a:gd name="T20" fmla="*/ 2147483647 w 3695"/>
              <a:gd name="T21" fmla="*/ 2147483647 h 2141"/>
              <a:gd name="T22" fmla="*/ 2147483647 w 3695"/>
              <a:gd name="T23" fmla="*/ 2147483647 h 2141"/>
              <a:gd name="T24" fmla="*/ 2147483647 w 3695"/>
              <a:gd name="T25" fmla="*/ 2147483647 h 2141"/>
              <a:gd name="T26" fmla="*/ 2147483647 w 3695"/>
              <a:gd name="T27" fmla="*/ 2147483647 h 2141"/>
              <a:gd name="T28" fmla="*/ 2147483647 w 3695"/>
              <a:gd name="T29" fmla="*/ 2147483647 h 2141"/>
              <a:gd name="T30" fmla="*/ 2147483647 w 3695"/>
              <a:gd name="T31" fmla="*/ 2147483647 h 2141"/>
              <a:gd name="T32" fmla="*/ 2147483647 w 3695"/>
              <a:gd name="T33" fmla="*/ 2147483647 h 2141"/>
              <a:gd name="T34" fmla="*/ 2147483647 w 3695"/>
              <a:gd name="T35" fmla="*/ 2147483647 h 2141"/>
              <a:gd name="T36" fmla="*/ 2147483647 w 3695"/>
              <a:gd name="T37" fmla="*/ 2147483647 h 2141"/>
              <a:gd name="T38" fmla="*/ 2147483647 w 3695"/>
              <a:gd name="T39" fmla="*/ 2147483647 h 2141"/>
              <a:gd name="T40" fmla="*/ 2147483647 w 3695"/>
              <a:gd name="T41" fmla="*/ 2147483647 h 2141"/>
              <a:gd name="T42" fmla="*/ 2147483647 w 3695"/>
              <a:gd name="T43" fmla="*/ 2147483647 h 2141"/>
              <a:gd name="T44" fmla="*/ 2147483647 w 3695"/>
              <a:gd name="T45" fmla="*/ 2147483647 h 2141"/>
              <a:gd name="T46" fmla="*/ 2147483647 w 3695"/>
              <a:gd name="T47" fmla="*/ 2147483647 h 2141"/>
              <a:gd name="T48" fmla="*/ 2147483647 w 3695"/>
              <a:gd name="T49" fmla="*/ 2147483647 h 2141"/>
              <a:gd name="T50" fmla="*/ 2147483647 w 3695"/>
              <a:gd name="T51" fmla="*/ 2147483647 h 2141"/>
              <a:gd name="T52" fmla="*/ 2147483647 w 3695"/>
              <a:gd name="T53" fmla="*/ 2147483647 h 2141"/>
              <a:gd name="T54" fmla="*/ 2147483647 w 3695"/>
              <a:gd name="T55" fmla="*/ 2147483647 h 2141"/>
              <a:gd name="T56" fmla="*/ 2147483647 w 3695"/>
              <a:gd name="T57" fmla="*/ 2147483647 h 2141"/>
              <a:gd name="T58" fmla="*/ 2147483647 w 3695"/>
              <a:gd name="T59" fmla="*/ 2147483647 h 2141"/>
              <a:gd name="T60" fmla="*/ 2147483647 w 3695"/>
              <a:gd name="T61" fmla="*/ 2147483647 h 2141"/>
              <a:gd name="T62" fmla="*/ 2147483647 w 3695"/>
              <a:gd name="T63" fmla="*/ 2147483647 h 2141"/>
              <a:gd name="T64" fmla="*/ 2147483647 w 3695"/>
              <a:gd name="T65" fmla="*/ 2147483647 h 2141"/>
              <a:gd name="T66" fmla="*/ 2147483647 w 3695"/>
              <a:gd name="T67" fmla="*/ 2147483647 h 2141"/>
              <a:gd name="T68" fmla="*/ 2147483647 w 3695"/>
              <a:gd name="T69" fmla="*/ 2147483647 h 21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95" h="2141">
                <a:moveTo>
                  <a:pt x="1222" y="117"/>
                </a:moveTo>
                <a:cubicBezTo>
                  <a:pt x="1162" y="107"/>
                  <a:pt x="1102" y="98"/>
                  <a:pt x="1043" y="86"/>
                </a:cubicBezTo>
                <a:cubicBezTo>
                  <a:pt x="1033" y="81"/>
                  <a:pt x="1023" y="75"/>
                  <a:pt x="1012" y="71"/>
                </a:cubicBezTo>
                <a:cubicBezTo>
                  <a:pt x="999" y="67"/>
                  <a:pt x="985" y="68"/>
                  <a:pt x="973" y="63"/>
                </a:cubicBezTo>
                <a:cubicBezTo>
                  <a:pt x="964" y="60"/>
                  <a:pt x="959" y="51"/>
                  <a:pt x="950" y="47"/>
                </a:cubicBezTo>
                <a:cubicBezTo>
                  <a:pt x="940" y="43"/>
                  <a:pt x="929" y="42"/>
                  <a:pt x="919" y="39"/>
                </a:cubicBezTo>
                <a:cubicBezTo>
                  <a:pt x="821" y="59"/>
                  <a:pt x="730" y="41"/>
                  <a:pt x="631" y="32"/>
                </a:cubicBezTo>
                <a:cubicBezTo>
                  <a:pt x="583" y="16"/>
                  <a:pt x="541" y="7"/>
                  <a:pt x="490" y="0"/>
                </a:cubicBezTo>
                <a:cubicBezTo>
                  <a:pt x="410" y="6"/>
                  <a:pt x="340" y="16"/>
                  <a:pt x="265" y="39"/>
                </a:cubicBezTo>
                <a:cubicBezTo>
                  <a:pt x="229" y="63"/>
                  <a:pt x="192" y="85"/>
                  <a:pt x="156" y="109"/>
                </a:cubicBezTo>
                <a:cubicBezTo>
                  <a:pt x="120" y="133"/>
                  <a:pt x="100" y="173"/>
                  <a:pt x="70" y="203"/>
                </a:cubicBezTo>
                <a:cubicBezTo>
                  <a:pt x="60" y="232"/>
                  <a:pt x="40" y="248"/>
                  <a:pt x="23" y="273"/>
                </a:cubicBezTo>
                <a:cubicBezTo>
                  <a:pt x="0" y="349"/>
                  <a:pt x="23" y="441"/>
                  <a:pt x="16" y="522"/>
                </a:cubicBezTo>
                <a:cubicBezTo>
                  <a:pt x="28" y="591"/>
                  <a:pt x="20" y="683"/>
                  <a:pt x="86" y="724"/>
                </a:cubicBezTo>
                <a:cubicBezTo>
                  <a:pt x="117" y="774"/>
                  <a:pt x="180" y="808"/>
                  <a:pt x="234" y="833"/>
                </a:cubicBezTo>
                <a:cubicBezTo>
                  <a:pt x="256" y="869"/>
                  <a:pt x="239" y="848"/>
                  <a:pt x="273" y="872"/>
                </a:cubicBezTo>
                <a:cubicBezTo>
                  <a:pt x="291" y="885"/>
                  <a:pt x="327" y="911"/>
                  <a:pt x="327" y="911"/>
                </a:cubicBezTo>
                <a:cubicBezTo>
                  <a:pt x="348" y="952"/>
                  <a:pt x="378" y="974"/>
                  <a:pt x="420" y="989"/>
                </a:cubicBezTo>
                <a:cubicBezTo>
                  <a:pt x="434" y="1030"/>
                  <a:pt x="462" y="1043"/>
                  <a:pt x="498" y="1067"/>
                </a:cubicBezTo>
                <a:cubicBezTo>
                  <a:pt x="538" y="1094"/>
                  <a:pt x="567" y="1125"/>
                  <a:pt x="615" y="1137"/>
                </a:cubicBezTo>
                <a:cubicBezTo>
                  <a:pt x="646" y="1168"/>
                  <a:pt x="676" y="1170"/>
                  <a:pt x="716" y="1184"/>
                </a:cubicBezTo>
                <a:cubicBezTo>
                  <a:pt x="742" y="1209"/>
                  <a:pt x="761" y="1211"/>
                  <a:pt x="794" y="1223"/>
                </a:cubicBezTo>
                <a:cubicBezTo>
                  <a:pt x="845" y="1264"/>
                  <a:pt x="900" y="1276"/>
                  <a:pt x="958" y="1300"/>
                </a:cubicBezTo>
                <a:cubicBezTo>
                  <a:pt x="985" y="1311"/>
                  <a:pt x="1009" y="1326"/>
                  <a:pt x="1035" y="1339"/>
                </a:cubicBezTo>
                <a:cubicBezTo>
                  <a:pt x="1077" y="1360"/>
                  <a:pt x="1138" y="1364"/>
                  <a:pt x="1183" y="1370"/>
                </a:cubicBezTo>
                <a:cubicBezTo>
                  <a:pt x="1238" y="1393"/>
                  <a:pt x="1296" y="1398"/>
                  <a:pt x="1354" y="1409"/>
                </a:cubicBezTo>
                <a:cubicBezTo>
                  <a:pt x="1438" y="1425"/>
                  <a:pt x="1322" y="1408"/>
                  <a:pt x="1432" y="1433"/>
                </a:cubicBezTo>
                <a:cubicBezTo>
                  <a:pt x="1473" y="1442"/>
                  <a:pt x="1516" y="1445"/>
                  <a:pt x="1557" y="1456"/>
                </a:cubicBezTo>
                <a:cubicBezTo>
                  <a:pt x="1601" y="1467"/>
                  <a:pt x="1585" y="1464"/>
                  <a:pt x="1642" y="1472"/>
                </a:cubicBezTo>
                <a:cubicBezTo>
                  <a:pt x="1681" y="1477"/>
                  <a:pt x="1759" y="1487"/>
                  <a:pt x="1759" y="1487"/>
                </a:cubicBezTo>
                <a:cubicBezTo>
                  <a:pt x="1775" y="1492"/>
                  <a:pt x="1790" y="1501"/>
                  <a:pt x="1806" y="1503"/>
                </a:cubicBezTo>
                <a:cubicBezTo>
                  <a:pt x="1845" y="1508"/>
                  <a:pt x="1923" y="1518"/>
                  <a:pt x="1923" y="1518"/>
                </a:cubicBezTo>
                <a:cubicBezTo>
                  <a:pt x="1980" y="1538"/>
                  <a:pt x="2022" y="1609"/>
                  <a:pt x="2055" y="1658"/>
                </a:cubicBezTo>
                <a:cubicBezTo>
                  <a:pt x="2075" y="1688"/>
                  <a:pt x="2077" y="1702"/>
                  <a:pt x="2110" y="1713"/>
                </a:cubicBezTo>
                <a:cubicBezTo>
                  <a:pt x="2126" y="1765"/>
                  <a:pt x="2183" y="1781"/>
                  <a:pt x="2226" y="1806"/>
                </a:cubicBezTo>
                <a:cubicBezTo>
                  <a:pt x="2247" y="1818"/>
                  <a:pt x="2269" y="1831"/>
                  <a:pt x="2289" y="1845"/>
                </a:cubicBezTo>
                <a:cubicBezTo>
                  <a:pt x="2297" y="1850"/>
                  <a:pt x="2304" y="1856"/>
                  <a:pt x="2312" y="1861"/>
                </a:cubicBezTo>
                <a:cubicBezTo>
                  <a:pt x="2325" y="1869"/>
                  <a:pt x="2338" y="1877"/>
                  <a:pt x="2351" y="1884"/>
                </a:cubicBezTo>
                <a:cubicBezTo>
                  <a:pt x="2371" y="1895"/>
                  <a:pt x="2413" y="1915"/>
                  <a:pt x="2413" y="1915"/>
                </a:cubicBezTo>
                <a:cubicBezTo>
                  <a:pt x="2437" y="1940"/>
                  <a:pt x="2457" y="1940"/>
                  <a:pt x="2483" y="1962"/>
                </a:cubicBezTo>
                <a:cubicBezTo>
                  <a:pt x="2531" y="2003"/>
                  <a:pt x="2585" y="2037"/>
                  <a:pt x="2647" y="2055"/>
                </a:cubicBezTo>
                <a:cubicBezTo>
                  <a:pt x="2730" y="2113"/>
                  <a:pt x="2847" y="2114"/>
                  <a:pt x="2942" y="2133"/>
                </a:cubicBezTo>
                <a:cubicBezTo>
                  <a:pt x="3060" y="2129"/>
                  <a:pt x="3243" y="2141"/>
                  <a:pt x="3363" y="2079"/>
                </a:cubicBezTo>
                <a:cubicBezTo>
                  <a:pt x="3392" y="2064"/>
                  <a:pt x="3410" y="2042"/>
                  <a:pt x="3441" y="2032"/>
                </a:cubicBezTo>
                <a:cubicBezTo>
                  <a:pt x="3487" y="2000"/>
                  <a:pt x="3525" y="1955"/>
                  <a:pt x="3581" y="1939"/>
                </a:cubicBezTo>
                <a:cubicBezTo>
                  <a:pt x="3583" y="1931"/>
                  <a:pt x="3582" y="1921"/>
                  <a:pt x="3588" y="1915"/>
                </a:cubicBezTo>
                <a:cubicBezTo>
                  <a:pt x="3604" y="1899"/>
                  <a:pt x="3643" y="1876"/>
                  <a:pt x="3643" y="1876"/>
                </a:cubicBezTo>
                <a:cubicBezTo>
                  <a:pt x="3653" y="1861"/>
                  <a:pt x="3664" y="1845"/>
                  <a:pt x="3674" y="1830"/>
                </a:cubicBezTo>
                <a:cubicBezTo>
                  <a:pt x="3679" y="1822"/>
                  <a:pt x="3690" y="1806"/>
                  <a:pt x="3690" y="1806"/>
                </a:cubicBezTo>
                <a:cubicBezTo>
                  <a:pt x="3684" y="1687"/>
                  <a:pt x="3695" y="1551"/>
                  <a:pt x="3643" y="1440"/>
                </a:cubicBezTo>
                <a:cubicBezTo>
                  <a:pt x="3631" y="1358"/>
                  <a:pt x="3604" y="1287"/>
                  <a:pt x="3534" y="1238"/>
                </a:cubicBezTo>
                <a:cubicBezTo>
                  <a:pt x="3522" y="1203"/>
                  <a:pt x="3479" y="1188"/>
                  <a:pt x="3448" y="1168"/>
                </a:cubicBezTo>
                <a:cubicBezTo>
                  <a:pt x="3402" y="1138"/>
                  <a:pt x="3370" y="1112"/>
                  <a:pt x="3316" y="1098"/>
                </a:cubicBezTo>
                <a:cubicBezTo>
                  <a:pt x="3276" y="1070"/>
                  <a:pt x="3238" y="1053"/>
                  <a:pt x="3191" y="1043"/>
                </a:cubicBezTo>
                <a:cubicBezTo>
                  <a:pt x="3140" y="1010"/>
                  <a:pt x="3082" y="1000"/>
                  <a:pt x="3028" y="973"/>
                </a:cubicBezTo>
                <a:cubicBezTo>
                  <a:pt x="2978" y="948"/>
                  <a:pt x="2927" y="941"/>
                  <a:pt x="2872" y="927"/>
                </a:cubicBezTo>
                <a:cubicBezTo>
                  <a:pt x="2801" y="909"/>
                  <a:pt x="2735" y="892"/>
                  <a:pt x="2662" y="880"/>
                </a:cubicBezTo>
                <a:cubicBezTo>
                  <a:pt x="2629" y="863"/>
                  <a:pt x="2596" y="836"/>
                  <a:pt x="2561" y="826"/>
                </a:cubicBezTo>
                <a:cubicBezTo>
                  <a:pt x="2524" y="815"/>
                  <a:pt x="2482" y="812"/>
                  <a:pt x="2444" y="802"/>
                </a:cubicBezTo>
                <a:cubicBezTo>
                  <a:pt x="2388" y="788"/>
                  <a:pt x="2335" y="756"/>
                  <a:pt x="2289" y="724"/>
                </a:cubicBezTo>
                <a:cubicBezTo>
                  <a:pt x="2262" y="685"/>
                  <a:pt x="2217" y="647"/>
                  <a:pt x="2172" y="631"/>
                </a:cubicBezTo>
                <a:cubicBezTo>
                  <a:pt x="2117" y="578"/>
                  <a:pt x="2052" y="532"/>
                  <a:pt x="1985" y="499"/>
                </a:cubicBezTo>
                <a:cubicBezTo>
                  <a:pt x="1926" y="437"/>
                  <a:pt x="1846" y="371"/>
                  <a:pt x="1767" y="335"/>
                </a:cubicBezTo>
                <a:cubicBezTo>
                  <a:pt x="1662" y="287"/>
                  <a:pt x="1538" y="267"/>
                  <a:pt x="1425" y="250"/>
                </a:cubicBezTo>
                <a:cubicBezTo>
                  <a:pt x="1384" y="236"/>
                  <a:pt x="1341" y="225"/>
                  <a:pt x="1300" y="211"/>
                </a:cubicBezTo>
                <a:cubicBezTo>
                  <a:pt x="1284" y="206"/>
                  <a:pt x="1253" y="195"/>
                  <a:pt x="1253" y="195"/>
                </a:cubicBezTo>
                <a:cubicBezTo>
                  <a:pt x="1245" y="190"/>
                  <a:pt x="1239" y="183"/>
                  <a:pt x="1230" y="179"/>
                </a:cubicBezTo>
                <a:cubicBezTo>
                  <a:pt x="1220" y="175"/>
                  <a:pt x="1208" y="178"/>
                  <a:pt x="1199" y="172"/>
                </a:cubicBezTo>
                <a:cubicBezTo>
                  <a:pt x="1191" y="167"/>
                  <a:pt x="1189" y="155"/>
                  <a:pt x="1183" y="148"/>
                </a:cubicBezTo>
                <a:cubicBezTo>
                  <a:pt x="1171" y="134"/>
                  <a:pt x="1099" y="86"/>
                  <a:pt x="1082" y="86"/>
                </a:cubicBez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29" name="Freeform 8"/>
          <p:cNvSpPr>
            <a:spLocks/>
          </p:cNvSpPr>
          <p:nvPr/>
        </p:nvSpPr>
        <p:spPr bwMode="auto">
          <a:xfrm>
            <a:off x="152400" y="852488"/>
            <a:ext cx="4456113" cy="1766887"/>
          </a:xfrm>
          <a:custGeom>
            <a:avLst/>
            <a:gdLst>
              <a:gd name="T0" fmla="*/ 2147483647 w 2086"/>
              <a:gd name="T1" fmla="*/ 2147483647 h 1113"/>
              <a:gd name="T2" fmla="*/ 2147483647 w 2086"/>
              <a:gd name="T3" fmla="*/ 0 h 1113"/>
              <a:gd name="T4" fmla="*/ 2147483647 w 2086"/>
              <a:gd name="T5" fmla="*/ 2147483647 h 1113"/>
              <a:gd name="T6" fmla="*/ 2147483647 w 2086"/>
              <a:gd name="T7" fmla="*/ 2147483647 h 1113"/>
              <a:gd name="T8" fmla="*/ 2147483647 w 2086"/>
              <a:gd name="T9" fmla="*/ 2147483647 h 1113"/>
              <a:gd name="T10" fmla="*/ 2147483647 w 2086"/>
              <a:gd name="T11" fmla="*/ 2147483647 h 1113"/>
              <a:gd name="T12" fmla="*/ 2147483647 w 2086"/>
              <a:gd name="T13" fmla="*/ 2147483647 h 1113"/>
              <a:gd name="T14" fmla="*/ 2147483647 w 2086"/>
              <a:gd name="T15" fmla="*/ 2147483647 h 1113"/>
              <a:gd name="T16" fmla="*/ 2147483647 w 2086"/>
              <a:gd name="T17" fmla="*/ 2147483647 h 1113"/>
              <a:gd name="T18" fmla="*/ 2147483647 w 2086"/>
              <a:gd name="T19" fmla="*/ 2147483647 h 1113"/>
              <a:gd name="T20" fmla="*/ 2147483647 w 2086"/>
              <a:gd name="T21" fmla="*/ 2147483647 h 1113"/>
              <a:gd name="T22" fmla="*/ 2147483647 w 2086"/>
              <a:gd name="T23" fmla="*/ 2147483647 h 1113"/>
              <a:gd name="T24" fmla="*/ 2147483647 w 2086"/>
              <a:gd name="T25" fmla="*/ 2147483647 h 1113"/>
              <a:gd name="T26" fmla="*/ 0 w 2086"/>
              <a:gd name="T27" fmla="*/ 2147483647 h 1113"/>
              <a:gd name="T28" fmla="*/ 2147483647 w 2086"/>
              <a:gd name="T29" fmla="*/ 2147483647 h 1113"/>
              <a:gd name="T30" fmla="*/ 2147483647 w 2086"/>
              <a:gd name="T31" fmla="*/ 2147483647 h 1113"/>
              <a:gd name="T32" fmla="*/ 2147483647 w 2086"/>
              <a:gd name="T33" fmla="*/ 2147483647 h 1113"/>
              <a:gd name="T34" fmla="*/ 2147483647 w 2086"/>
              <a:gd name="T35" fmla="*/ 2147483647 h 1113"/>
              <a:gd name="T36" fmla="*/ 2147483647 w 2086"/>
              <a:gd name="T37" fmla="*/ 2147483647 h 1113"/>
              <a:gd name="T38" fmla="*/ 2147483647 w 2086"/>
              <a:gd name="T39" fmla="*/ 2147483647 h 1113"/>
              <a:gd name="T40" fmla="*/ 2147483647 w 2086"/>
              <a:gd name="T41" fmla="*/ 2147483647 h 1113"/>
              <a:gd name="T42" fmla="*/ 2147483647 w 2086"/>
              <a:gd name="T43" fmla="*/ 2147483647 h 1113"/>
              <a:gd name="T44" fmla="*/ 2147483647 w 2086"/>
              <a:gd name="T45" fmla="*/ 2147483647 h 1113"/>
              <a:gd name="T46" fmla="*/ 2147483647 w 2086"/>
              <a:gd name="T47" fmla="*/ 2147483647 h 1113"/>
              <a:gd name="T48" fmla="*/ 2147483647 w 2086"/>
              <a:gd name="T49" fmla="*/ 2147483647 h 1113"/>
              <a:gd name="T50" fmla="*/ 2147483647 w 2086"/>
              <a:gd name="T51" fmla="*/ 2147483647 h 1113"/>
              <a:gd name="T52" fmla="*/ 2147483647 w 2086"/>
              <a:gd name="T53" fmla="*/ 2147483647 h 1113"/>
              <a:gd name="T54" fmla="*/ 2147483647 w 2086"/>
              <a:gd name="T55" fmla="*/ 2147483647 h 1113"/>
              <a:gd name="T56" fmla="*/ 2147483647 w 2086"/>
              <a:gd name="T57" fmla="*/ 2147483647 h 1113"/>
              <a:gd name="T58" fmla="*/ 2147483647 w 2086"/>
              <a:gd name="T59" fmla="*/ 2147483647 h 1113"/>
              <a:gd name="T60" fmla="*/ 2147483647 w 2086"/>
              <a:gd name="T61" fmla="*/ 2147483647 h 1113"/>
              <a:gd name="T62" fmla="*/ 2147483647 w 2086"/>
              <a:gd name="T63" fmla="*/ 2147483647 h 1113"/>
              <a:gd name="T64" fmla="*/ 2147483647 w 2086"/>
              <a:gd name="T65" fmla="*/ 2147483647 h 1113"/>
              <a:gd name="T66" fmla="*/ 2147483647 w 2086"/>
              <a:gd name="T67" fmla="*/ 2147483647 h 1113"/>
              <a:gd name="T68" fmla="*/ 2147483647 w 2086"/>
              <a:gd name="T69" fmla="*/ 2147483647 h 1113"/>
              <a:gd name="T70" fmla="*/ 2147483647 w 2086"/>
              <a:gd name="T71" fmla="*/ 2147483647 h 1113"/>
              <a:gd name="T72" fmla="*/ 2147483647 w 2086"/>
              <a:gd name="T73" fmla="*/ 2147483647 h 1113"/>
              <a:gd name="T74" fmla="*/ 2147483647 w 2086"/>
              <a:gd name="T75" fmla="*/ 2147483647 h 1113"/>
              <a:gd name="T76" fmla="*/ 2147483647 w 2086"/>
              <a:gd name="T77" fmla="*/ 2147483647 h 1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86" h="1113">
                <a:moveTo>
                  <a:pt x="1565" y="47"/>
                </a:moveTo>
                <a:cubicBezTo>
                  <a:pt x="1488" y="21"/>
                  <a:pt x="1409" y="20"/>
                  <a:pt x="1331" y="0"/>
                </a:cubicBezTo>
                <a:cubicBezTo>
                  <a:pt x="1190" y="8"/>
                  <a:pt x="1052" y="18"/>
                  <a:pt x="911" y="23"/>
                </a:cubicBezTo>
                <a:cubicBezTo>
                  <a:pt x="820" y="33"/>
                  <a:pt x="730" y="46"/>
                  <a:pt x="639" y="55"/>
                </a:cubicBezTo>
                <a:cubicBezTo>
                  <a:pt x="613" y="61"/>
                  <a:pt x="586" y="61"/>
                  <a:pt x="561" y="70"/>
                </a:cubicBezTo>
                <a:cubicBezTo>
                  <a:pt x="470" y="101"/>
                  <a:pt x="597" y="74"/>
                  <a:pt x="514" y="93"/>
                </a:cubicBezTo>
                <a:cubicBezTo>
                  <a:pt x="421" y="114"/>
                  <a:pt x="328" y="129"/>
                  <a:pt x="234" y="140"/>
                </a:cubicBezTo>
                <a:cubicBezTo>
                  <a:pt x="208" y="147"/>
                  <a:pt x="181" y="148"/>
                  <a:pt x="156" y="156"/>
                </a:cubicBezTo>
                <a:cubicBezTo>
                  <a:pt x="147" y="159"/>
                  <a:pt x="141" y="167"/>
                  <a:pt x="133" y="171"/>
                </a:cubicBezTo>
                <a:cubicBezTo>
                  <a:pt x="123" y="175"/>
                  <a:pt x="112" y="176"/>
                  <a:pt x="101" y="179"/>
                </a:cubicBezTo>
                <a:cubicBezTo>
                  <a:pt x="70" y="202"/>
                  <a:pt x="45" y="224"/>
                  <a:pt x="24" y="257"/>
                </a:cubicBezTo>
                <a:cubicBezTo>
                  <a:pt x="15" y="299"/>
                  <a:pt x="29" y="335"/>
                  <a:pt x="16" y="374"/>
                </a:cubicBezTo>
                <a:cubicBezTo>
                  <a:pt x="13" y="413"/>
                  <a:pt x="12" y="451"/>
                  <a:pt x="8" y="490"/>
                </a:cubicBezTo>
                <a:cubicBezTo>
                  <a:pt x="7" y="498"/>
                  <a:pt x="0" y="506"/>
                  <a:pt x="0" y="514"/>
                </a:cubicBezTo>
                <a:cubicBezTo>
                  <a:pt x="0" y="549"/>
                  <a:pt x="19" y="576"/>
                  <a:pt x="31" y="607"/>
                </a:cubicBezTo>
                <a:cubicBezTo>
                  <a:pt x="52" y="664"/>
                  <a:pt x="59" y="713"/>
                  <a:pt x="94" y="763"/>
                </a:cubicBezTo>
                <a:cubicBezTo>
                  <a:pt x="107" y="807"/>
                  <a:pt x="96" y="781"/>
                  <a:pt x="148" y="833"/>
                </a:cubicBezTo>
                <a:cubicBezTo>
                  <a:pt x="156" y="841"/>
                  <a:pt x="164" y="848"/>
                  <a:pt x="172" y="856"/>
                </a:cubicBezTo>
                <a:cubicBezTo>
                  <a:pt x="180" y="864"/>
                  <a:pt x="195" y="880"/>
                  <a:pt x="195" y="880"/>
                </a:cubicBezTo>
                <a:cubicBezTo>
                  <a:pt x="218" y="947"/>
                  <a:pt x="281" y="968"/>
                  <a:pt x="343" y="989"/>
                </a:cubicBezTo>
                <a:cubicBezTo>
                  <a:pt x="352" y="992"/>
                  <a:pt x="358" y="1000"/>
                  <a:pt x="366" y="1004"/>
                </a:cubicBezTo>
                <a:cubicBezTo>
                  <a:pt x="373" y="1008"/>
                  <a:pt x="381" y="1010"/>
                  <a:pt x="389" y="1012"/>
                </a:cubicBezTo>
                <a:cubicBezTo>
                  <a:pt x="499" y="1043"/>
                  <a:pt x="609" y="1057"/>
                  <a:pt x="724" y="1066"/>
                </a:cubicBezTo>
                <a:cubicBezTo>
                  <a:pt x="832" y="1084"/>
                  <a:pt x="943" y="1091"/>
                  <a:pt x="1051" y="1113"/>
                </a:cubicBezTo>
                <a:cubicBezTo>
                  <a:pt x="1174" y="1105"/>
                  <a:pt x="1294" y="1113"/>
                  <a:pt x="1417" y="1105"/>
                </a:cubicBezTo>
                <a:cubicBezTo>
                  <a:pt x="1482" y="1095"/>
                  <a:pt x="1547" y="1085"/>
                  <a:pt x="1612" y="1074"/>
                </a:cubicBezTo>
                <a:cubicBezTo>
                  <a:pt x="1627" y="1069"/>
                  <a:pt x="1644" y="1066"/>
                  <a:pt x="1658" y="1059"/>
                </a:cubicBezTo>
                <a:cubicBezTo>
                  <a:pt x="1692" y="1042"/>
                  <a:pt x="1719" y="1009"/>
                  <a:pt x="1752" y="989"/>
                </a:cubicBezTo>
                <a:cubicBezTo>
                  <a:pt x="1787" y="940"/>
                  <a:pt x="1838" y="898"/>
                  <a:pt x="1892" y="872"/>
                </a:cubicBezTo>
                <a:cubicBezTo>
                  <a:pt x="1915" y="849"/>
                  <a:pt x="1925" y="844"/>
                  <a:pt x="1938" y="817"/>
                </a:cubicBezTo>
                <a:cubicBezTo>
                  <a:pt x="1954" y="785"/>
                  <a:pt x="1953" y="761"/>
                  <a:pt x="1985" y="740"/>
                </a:cubicBezTo>
                <a:cubicBezTo>
                  <a:pt x="2007" y="707"/>
                  <a:pt x="2018" y="671"/>
                  <a:pt x="2040" y="638"/>
                </a:cubicBezTo>
                <a:cubicBezTo>
                  <a:pt x="2047" y="602"/>
                  <a:pt x="2050" y="583"/>
                  <a:pt x="2071" y="553"/>
                </a:cubicBezTo>
                <a:cubicBezTo>
                  <a:pt x="2075" y="527"/>
                  <a:pt x="2086" y="501"/>
                  <a:pt x="2086" y="475"/>
                </a:cubicBezTo>
                <a:cubicBezTo>
                  <a:pt x="2086" y="443"/>
                  <a:pt x="2075" y="412"/>
                  <a:pt x="2071" y="381"/>
                </a:cubicBezTo>
                <a:cubicBezTo>
                  <a:pt x="2068" y="334"/>
                  <a:pt x="2075" y="286"/>
                  <a:pt x="2063" y="241"/>
                </a:cubicBezTo>
                <a:cubicBezTo>
                  <a:pt x="2053" y="203"/>
                  <a:pt x="1980" y="200"/>
                  <a:pt x="1954" y="195"/>
                </a:cubicBezTo>
                <a:cubicBezTo>
                  <a:pt x="1867" y="178"/>
                  <a:pt x="1791" y="123"/>
                  <a:pt x="1705" y="101"/>
                </a:cubicBezTo>
                <a:cubicBezTo>
                  <a:pt x="1669" y="74"/>
                  <a:pt x="1612" y="47"/>
                  <a:pt x="1565" y="47"/>
                </a:cubicBezTo>
                <a:close/>
              </a:path>
            </a:pathLst>
          </a:custGeom>
          <a:noFill/>
          <a:ln w="508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5853" name="Group 13"/>
          <p:cNvGrpSpPr>
            <a:grpSpLocks/>
          </p:cNvGrpSpPr>
          <p:nvPr/>
        </p:nvGrpSpPr>
        <p:grpSpPr bwMode="auto">
          <a:xfrm>
            <a:off x="4648200" y="1179513"/>
            <a:ext cx="4495800" cy="3392487"/>
            <a:chOff x="2928" y="743"/>
            <a:chExt cx="2832" cy="2137"/>
          </a:xfrm>
        </p:grpSpPr>
        <p:sp>
          <p:nvSpPr>
            <p:cNvPr id="71687" name="Line 9"/>
            <p:cNvSpPr>
              <a:spLocks noChangeShapeType="1"/>
            </p:cNvSpPr>
            <p:nvPr/>
          </p:nvSpPr>
          <p:spPr bwMode="auto">
            <a:xfrm flipV="1">
              <a:off x="2928" y="864"/>
              <a:ext cx="1392" cy="48"/>
            </a:xfrm>
            <a:prstGeom prst="line">
              <a:avLst/>
            </a:prstGeom>
            <a:noFill/>
            <a:ln w="508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1688" name="Line 10"/>
            <p:cNvSpPr>
              <a:spLocks noChangeShapeType="1"/>
            </p:cNvSpPr>
            <p:nvPr/>
          </p:nvSpPr>
          <p:spPr bwMode="auto">
            <a:xfrm flipV="1">
              <a:off x="4032" y="2688"/>
              <a:ext cx="336" cy="192"/>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1689" name="Text Box 11"/>
            <p:cNvSpPr txBox="1">
              <a:spLocks noChangeArrowheads="1"/>
            </p:cNvSpPr>
            <p:nvPr/>
          </p:nvSpPr>
          <p:spPr bwMode="auto">
            <a:xfrm>
              <a:off x="4358" y="743"/>
              <a:ext cx="1402"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2000" b="1" smtClean="0">
                  <a:solidFill>
                    <a:srgbClr val="CC3300"/>
                  </a:solidFill>
                </a:rPr>
                <a:t>rough endoplasmic reticulum (rER)</a:t>
              </a:r>
            </a:p>
          </p:txBody>
        </p:sp>
        <p:sp>
          <p:nvSpPr>
            <p:cNvPr id="71690" name="Text Box 12"/>
            <p:cNvSpPr txBox="1">
              <a:spLocks noChangeArrowheads="1"/>
            </p:cNvSpPr>
            <p:nvPr/>
          </p:nvSpPr>
          <p:spPr bwMode="auto">
            <a:xfrm>
              <a:off x="4358" y="2448"/>
              <a:ext cx="140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2000" b="1" smtClean="0">
                  <a:solidFill>
                    <a:srgbClr val="FF0000"/>
                  </a:solidFill>
                </a:rPr>
                <a:t>mitochondrion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76200" y="76200"/>
            <a:ext cx="899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smtClean="0"/>
              <a:t>Identify the structure indicated. (advance the slide for the answer)</a:t>
            </a:r>
          </a:p>
        </p:txBody>
      </p:sp>
      <p:pic>
        <p:nvPicPr>
          <p:cNvPr id="53251" name="Picture 3" descr="fawcett 2-18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7162800"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Freeform 4"/>
          <p:cNvSpPr>
            <a:spLocks/>
          </p:cNvSpPr>
          <p:nvPr/>
        </p:nvSpPr>
        <p:spPr bwMode="auto">
          <a:xfrm>
            <a:off x="901700" y="1976438"/>
            <a:ext cx="5194300" cy="3341687"/>
          </a:xfrm>
          <a:custGeom>
            <a:avLst/>
            <a:gdLst>
              <a:gd name="T0" fmla="*/ 2147483647 w 3272"/>
              <a:gd name="T1" fmla="*/ 2147483647 h 2105"/>
              <a:gd name="T2" fmla="*/ 2147483647 w 3272"/>
              <a:gd name="T3" fmla="*/ 2147483647 h 2105"/>
              <a:gd name="T4" fmla="*/ 2147483647 w 3272"/>
              <a:gd name="T5" fmla="*/ 2147483647 h 2105"/>
              <a:gd name="T6" fmla="*/ 2147483647 w 3272"/>
              <a:gd name="T7" fmla="*/ 2147483647 h 2105"/>
              <a:gd name="T8" fmla="*/ 2147483647 w 3272"/>
              <a:gd name="T9" fmla="*/ 2147483647 h 2105"/>
              <a:gd name="T10" fmla="*/ 2147483647 w 3272"/>
              <a:gd name="T11" fmla="*/ 2147483647 h 2105"/>
              <a:gd name="T12" fmla="*/ 2147483647 w 3272"/>
              <a:gd name="T13" fmla="*/ 2147483647 h 2105"/>
              <a:gd name="T14" fmla="*/ 2147483647 w 3272"/>
              <a:gd name="T15" fmla="*/ 2147483647 h 2105"/>
              <a:gd name="T16" fmla="*/ 2147483647 w 3272"/>
              <a:gd name="T17" fmla="*/ 2147483647 h 2105"/>
              <a:gd name="T18" fmla="*/ 2147483647 w 3272"/>
              <a:gd name="T19" fmla="*/ 2147483647 h 2105"/>
              <a:gd name="T20" fmla="*/ 0 w 3272"/>
              <a:gd name="T21" fmla="*/ 2147483647 h 2105"/>
              <a:gd name="T22" fmla="*/ 2147483647 w 3272"/>
              <a:gd name="T23" fmla="*/ 2147483647 h 2105"/>
              <a:gd name="T24" fmla="*/ 2147483647 w 3272"/>
              <a:gd name="T25" fmla="*/ 2147483647 h 2105"/>
              <a:gd name="T26" fmla="*/ 2147483647 w 3272"/>
              <a:gd name="T27" fmla="*/ 2147483647 h 2105"/>
              <a:gd name="T28" fmla="*/ 2147483647 w 3272"/>
              <a:gd name="T29" fmla="*/ 2147483647 h 2105"/>
              <a:gd name="T30" fmla="*/ 2147483647 w 3272"/>
              <a:gd name="T31" fmla="*/ 2147483647 h 2105"/>
              <a:gd name="T32" fmla="*/ 2147483647 w 3272"/>
              <a:gd name="T33" fmla="*/ 2147483647 h 2105"/>
              <a:gd name="T34" fmla="*/ 2147483647 w 3272"/>
              <a:gd name="T35" fmla="*/ 2147483647 h 2105"/>
              <a:gd name="T36" fmla="*/ 2147483647 w 3272"/>
              <a:gd name="T37" fmla="*/ 2147483647 h 2105"/>
              <a:gd name="T38" fmla="*/ 2147483647 w 3272"/>
              <a:gd name="T39" fmla="*/ 2147483647 h 2105"/>
              <a:gd name="T40" fmla="*/ 2147483647 w 3272"/>
              <a:gd name="T41" fmla="*/ 2147483647 h 2105"/>
              <a:gd name="T42" fmla="*/ 2147483647 w 3272"/>
              <a:gd name="T43" fmla="*/ 2147483647 h 2105"/>
              <a:gd name="T44" fmla="*/ 2147483647 w 3272"/>
              <a:gd name="T45" fmla="*/ 2147483647 h 2105"/>
              <a:gd name="T46" fmla="*/ 2147483647 w 3272"/>
              <a:gd name="T47" fmla="*/ 2147483647 h 2105"/>
              <a:gd name="T48" fmla="*/ 2147483647 w 3272"/>
              <a:gd name="T49" fmla="*/ 2147483647 h 2105"/>
              <a:gd name="T50" fmla="*/ 2147483647 w 3272"/>
              <a:gd name="T51" fmla="*/ 2147483647 h 2105"/>
              <a:gd name="T52" fmla="*/ 2147483647 w 3272"/>
              <a:gd name="T53" fmla="*/ 2147483647 h 2105"/>
              <a:gd name="T54" fmla="*/ 2147483647 w 3272"/>
              <a:gd name="T55" fmla="*/ 2147483647 h 2105"/>
              <a:gd name="T56" fmla="*/ 2147483647 w 3272"/>
              <a:gd name="T57" fmla="*/ 2147483647 h 2105"/>
              <a:gd name="T58" fmla="*/ 2147483647 w 3272"/>
              <a:gd name="T59" fmla="*/ 2147483647 h 2105"/>
              <a:gd name="T60" fmla="*/ 2147483647 w 3272"/>
              <a:gd name="T61" fmla="*/ 2147483647 h 2105"/>
              <a:gd name="T62" fmla="*/ 2147483647 w 3272"/>
              <a:gd name="T63" fmla="*/ 2147483647 h 2105"/>
              <a:gd name="T64" fmla="*/ 2147483647 w 3272"/>
              <a:gd name="T65" fmla="*/ 2147483647 h 2105"/>
              <a:gd name="T66" fmla="*/ 2147483647 w 3272"/>
              <a:gd name="T67" fmla="*/ 2147483647 h 2105"/>
              <a:gd name="T68" fmla="*/ 2147483647 w 3272"/>
              <a:gd name="T69" fmla="*/ 2147483647 h 2105"/>
              <a:gd name="T70" fmla="*/ 2147483647 w 3272"/>
              <a:gd name="T71" fmla="*/ 2147483647 h 2105"/>
              <a:gd name="T72" fmla="*/ 2147483647 w 3272"/>
              <a:gd name="T73" fmla="*/ 2147483647 h 2105"/>
              <a:gd name="T74" fmla="*/ 2147483647 w 3272"/>
              <a:gd name="T75" fmla="*/ 2147483647 h 2105"/>
              <a:gd name="T76" fmla="*/ 2147483647 w 3272"/>
              <a:gd name="T77" fmla="*/ 2147483647 h 2105"/>
              <a:gd name="T78" fmla="*/ 2147483647 w 3272"/>
              <a:gd name="T79" fmla="*/ 0 h 2105"/>
              <a:gd name="T80" fmla="*/ 2147483647 w 3272"/>
              <a:gd name="T81" fmla="*/ 2147483647 h 2105"/>
              <a:gd name="T82" fmla="*/ 2147483647 w 3272"/>
              <a:gd name="T83" fmla="*/ 2147483647 h 2105"/>
              <a:gd name="T84" fmla="*/ 2147483647 w 3272"/>
              <a:gd name="T85" fmla="*/ 2147483647 h 2105"/>
              <a:gd name="T86" fmla="*/ 2147483647 w 3272"/>
              <a:gd name="T87" fmla="*/ 2147483647 h 21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72" h="2105">
                <a:moveTo>
                  <a:pt x="753" y="187"/>
                </a:moveTo>
                <a:cubicBezTo>
                  <a:pt x="701" y="207"/>
                  <a:pt x="663" y="241"/>
                  <a:pt x="609" y="254"/>
                </a:cubicBezTo>
                <a:cubicBezTo>
                  <a:pt x="598" y="263"/>
                  <a:pt x="589" y="274"/>
                  <a:pt x="576" y="280"/>
                </a:cubicBezTo>
                <a:cubicBezTo>
                  <a:pt x="552" y="291"/>
                  <a:pt x="499" y="305"/>
                  <a:pt x="499" y="305"/>
                </a:cubicBezTo>
                <a:cubicBezTo>
                  <a:pt x="483" y="316"/>
                  <a:pt x="463" y="319"/>
                  <a:pt x="448" y="331"/>
                </a:cubicBezTo>
                <a:cubicBezTo>
                  <a:pt x="440" y="337"/>
                  <a:pt x="440" y="350"/>
                  <a:pt x="432" y="356"/>
                </a:cubicBezTo>
                <a:cubicBezTo>
                  <a:pt x="416" y="368"/>
                  <a:pt x="374" y="375"/>
                  <a:pt x="355" y="381"/>
                </a:cubicBezTo>
                <a:cubicBezTo>
                  <a:pt x="277" y="429"/>
                  <a:pt x="187" y="471"/>
                  <a:pt x="135" y="551"/>
                </a:cubicBezTo>
                <a:cubicBezTo>
                  <a:pt x="123" y="589"/>
                  <a:pt x="102" y="625"/>
                  <a:pt x="84" y="661"/>
                </a:cubicBezTo>
                <a:cubicBezTo>
                  <a:pt x="73" y="732"/>
                  <a:pt x="44" y="788"/>
                  <a:pt x="25" y="856"/>
                </a:cubicBezTo>
                <a:cubicBezTo>
                  <a:pt x="13" y="898"/>
                  <a:pt x="8" y="940"/>
                  <a:pt x="0" y="983"/>
                </a:cubicBezTo>
                <a:cubicBezTo>
                  <a:pt x="6" y="1153"/>
                  <a:pt x="4" y="1168"/>
                  <a:pt x="25" y="1288"/>
                </a:cubicBezTo>
                <a:cubicBezTo>
                  <a:pt x="45" y="1543"/>
                  <a:pt x="18" y="1192"/>
                  <a:pt x="42" y="1559"/>
                </a:cubicBezTo>
                <a:cubicBezTo>
                  <a:pt x="46" y="1619"/>
                  <a:pt x="44" y="1670"/>
                  <a:pt x="76" y="1720"/>
                </a:cubicBezTo>
                <a:cubicBezTo>
                  <a:pt x="96" y="1780"/>
                  <a:pt x="78" y="1761"/>
                  <a:pt x="118" y="1787"/>
                </a:cubicBezTo>
                <a:cubicBezTo>
                  <a:pt x="173" y="1872"/>
                  <a:pt x="331" y="1915"/>
                  <a:pt x="423" y="1948"/>
                </a:cubicBezTo>
                <a:cubicBezTo>
                  <a:pt x="610" y="2015"/>
                  <a:pt x="813" y="2016"/>
                  <a:pt x="1008" y="2033"/>
                </a:cubicBezTo>
                <a:cubicBezTo>
                  <a:pt x="1187" y="2048"/>
                  <a:pt x="1362" y="2067"/>
                  <a:pt x="1541" y="2075"/>
                </a:cubicBezTo>
                <a:cubicBezTo>
                  <a:pt x="1797" y="2105"/>
                  <a:pt x="2044" y="2038"/>
                  <a:pt x="2295" y="2008"/>
                </a:cubicBezTo>
                <a:cubicBezTo>
                  <a:pt x="2351" y="1970"/>
                  <a:pt x="2405" y="1972"/>
                  <a:pt x="2464" y="1948"/>
                </a:cubicBezTo>
                <a:cubicBezTo>
                  <a:pt x="2575" y="1903"/>
                  <a:pt x="2472" y="1936"/>
                  <a:pt x="2541" y="1915"/>
                </a:cubicBezTo>
                <a:cubicBezTo>
                  <a:pt x="2630" y="1854"/>
                  <a:pt x="2692" y="1836"/>
                  <a:pt x="2803" y="1821"/>
                </a:cubicBezTo>
                <a:cubicBezTo>
                  <a:pt x="2809" y="1813"/>
                  <a:pt x="2813" y="1803"/>
                  <a:pt x="2820" y="1796"/>
                </a:cubicBezTo>
                <a:cubicBezTo>
                  <a:pt x="2827" y="1789"/>
                  <a:pt x="2839" y="1787"/>
                  <a:pt x="2846" y="1779"/>
                </a:cubicBezTo>
                <a:cubicBezTo>
                  <a:pt x="2880" y="1737"/>
                  <a:pt x="2822" y="1765"/>
                  <a:pt x="2880" y="1745"/>
                </a:cubicBezTo>
                <a:cubicBezTo>
                  <a:pt x="2913" y="1712"/>
                  <a:pt x="2936" y="1674"/>
                  <a:pt x="2964" y="1635"/>
                </a:cubicBezTo>
                <a:cubicBezTo>
                  <a:pt x="2979" y="1614"/>
                  <a:pt x="3000" y="1597"/>
                  <a:pt x="3015" y="1576"/>
                </a:cubicBezTo>
                <a:cubicBezTo>
                  <a:pt x="3052" y="1525"/>
                  <a:pt x="3081" y="1467"/>
                  <a:pt x="3117" y="1415"/>
                </a:cubicBezTo>
                <a:cubicBezTo>
                  <a:pt x="3124" y="1392"/>
                  <a:pt x="3136" y="1371"/>
                  <a:pt x="3142" y="1347"/>
                </a:cubicBezTo>
                <a:cubicBezTo>
                  <a:pt x="3166" y="1245"/>
                  <a:pt x="3127" y="1310"/>
                  <a:pt x="3184" y="1237"/>
                </a:cubicBezTo>
                <a:cubicBezTo>
                  <a:pt x="3197" y="1176"/>
                  <a:pt x="3206" y="1117"/>
                  <a:pt x="3227" y="1059"/>
                </a:cubicBezTo>
                <a:cubicBezTo>
                  <a:pt x="3247" y="912"/>
                  <a:pt x="3272" y="680"/>
                  <a:pt x="3184" y="551"/>
                </a:cubicBezTo>
                <a:cubicBezTo>
                  <a:pt x="3169" y="501"/>
                  <a:pt x="3138" y="436"/>
                  <a:pt x="3100" y="398"/>
                </a:cubicBezTo>
                <a:cubicBezTo>
                  <a:pt x="3083" y="381"/>
                  <a:pt x="3060" y="370"/>
                  <a:pt x="3040" y="356"/>
                </a:cubicBezTo>
                <a:cubicBezTo>
                  <a:pt x="2998" y="290"/>
                  <a:pt x="2877" y="235"/>
                  <a:pt x="2803" y="220"/>
                </a:cubicBezTo>
                <a:cubicBezTo>
                  <a:pt x="2760" y="198"/>
                  <a:pt x="2715" y="181"/>
                  <a:pt x="2668" y="170"/>
                </a:cubicBezTo>
                <a:cubicBezTo>
                  <a:pt x="2593" y="121"/>
                  <a:pt x="2491" y="127"/>
                  <a:pt x="2405" y="119"/>
                </a:cubicBezTo>
                <a:cubicBezTo>
                  <a:pt x="2342" y="102"/>
                  <a:pt x="2284" y="78"/>
                  <a:pt x="2219" y="68"/>
                </a:cubicBezTo>
                <a:cubicBezTo>
                  <a:pt x="2177" y="62"/>
                  <a:pt x="2092" y="51"/>
                  <a:pt x="2092" y="51"/>
                </a:cubicBezTo>
                <a:cubicBezTo>
                  <a:pt x="1967" y="12"/>
                  <a:pt x="1824" y="20"/>
                  <a:pt x="1694" y="0"/>
                </a:cubicBezTo>
                <a:cubicBezTo>
                  <a:pt x="1514" y="15"/>
                  <a:pt x="1346" y="76"/>
                  <a:pt x="1168" y="93"/>
                </a:cubicBezTo>
                <a:cubicBezTo>
                  <a:pt x="1066" y="115"/>
                  <a:pt x="977" y="137"/>
                  <a:pt x="872" y="144"/>
                </a:cubicBezTo>
                <a:cubicBezTo>
                  <a:pt x="839" y="151"/>
                  <a:pt x="810" y="160"/>
                  <a:pt x="779" y="170"/>
                </a:cubicBezTo>
                <a:cubicBezTo>
                  <a:pt x="750" y="180"/>
                  <a:pt x="753" y="169"/>
                  <a:pt x="753" y="187"/>
                </a:cubicBezTo>
                <a:close/>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2951" name="Group 7"/>
          <p:cNvGrpSpPr>
            <a:grpSpLocks/>
          </p:cNvGrpSpPr>
          <p:nvPr/>
        </p:nvGrpSpPr>
        <p:grpSpPr bwMode="auto">
          <a:xfrm>
            <a:off x="6019800" y="1828800"/>
            <a:ext cx="2895600" cy="1066800"/>
            <a:chOff x="3792" y="1152"/>
            <a:chExt cx="1824" cy="672"/>
          </a:xfrm>
        </p:grpSpPr>
        <p:sp>
          <p:nvSpPr>
            <p:cNvPr id="72710" name="Line 5"/>
            <p:cNvSpPr>
              <a:spLocks noChangeShapeType="1"/>
            </p:cNvSpPr>
            <p:nvPr/>
          </p:nvSpPr>
          <p:spPr bwMode="auto">
            <a:xfrm flipV="1">
              <a:off x="3792" y="1440"/>
              <a:ext cx="912" cy="384"/>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2711" name="Text Box 6"/>
            <p:cNvSpPr txBox="1">
              <a:spLocks noChangeArrowheads="1"/>
            </p:cNvSpPr>
            <p:nvPr/>
          </p:nvSpPr>
          <p:spPr bwMode="auto">
            <a:xfrm>
              <a:off x="4704" y="1152"/>
              <a:ext cx="91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2000" b="1" smtClean="0">
                  <a:solidFill>
                    <a:srgbClr val="FF0000"/>
                  </a:solidFill>
                </a:rPr>
                <a:t>Golgi apparatus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
          <p:cNvSpPr txBox="1">
            <a:spLocks noChangeArrowheads="1"/>
          </p:cNvSpPr>
          <p:nvPr/>
        </p:nvSpPr>
        <p:spPr bwMode="auto">
          <a:xfrm>
            <a:off x="76200" y="76200"/>
            <a:ext cx="899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smtClean="0"/>
              <a:t>Identify the structures indicated. (advance the slide for the answer)</a:t>
            </a:r>
          </a:p>
        </p:txBody>
      </p:sp>
      <p:pic>
        <p:nvPicPr>
          <p:cNvPr id="54275" name="Picture 5" descr="Junq 4-27 modif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
            <a:ext cx="4749800" cy="633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Freeform 6"/>
          <p:cNvSpPr>
            <a:spLocks/>
          </p:cNvSpPr>
          <p:nvPr/>
        </p:nvSpPr>
        <p:spPr bwMode="auto">
          <a:xfrm>
            <a:off x="838200" y="914400"/>
            <a:ext cx="2895600" cy="3482975"/>
          </a:xfrm>
          <a:custGeom>
            <a:avLst/>
            <a:gdLst>
              <a:gd name="T0" fmla="*/ 2147483647 w 1757"/>
              <a:gd name="T1" fmla="*/ 2147483647 h 2194"/>
              <a:gd name="T2" fmla="*/ 2147483647 w 1757"/>
              <a:gd name="T3" fmla="*/ 2147483647 h 2194"/>
              <a:gd name="T4" fmla="*/ 2147483647 w 1757"/>
              <a:gd name="T5" fmla="*/ 2147483647 h 2194"/>
              <a:gd name="T6" fmla="*/ 2147483647 w 1757"/>
              <a:gd name="T7" fmla="*/ 2147483647 h 2194"/>
              <a:gd name="T8" fmla="*/ 2147483647 w 1757"/>
              <a:gd name="T9" fmla="*/ 2147483647 h 2194"/>
              <a:gd name="T10" fmla="*/ 2147483647 w 1757"/>
              <a:gd name="T11" fmla="*/ 2147483647 h 2194"/>
              <a:gd name="T12" fmla="*/ 2147483647 w 1757"/>
              <a:gd name="T13" fmla="*/ 2147483647 h 2194"/>
              <a:gd name="T14" fmla="*/ 2147483647 w 1757"/>
              <a:gd name="T15" fmla="*/ 2147483647 h 2194"/>
              <a:gd name="T16" fmla="*/ 2147483647 w 1757"/>
              <a:gd name="T17" fmla="*/ 2147483647 h 2194"/>
              <a:gd name="T18" fmla="*/ 2147483647 w 1757"/>
              <a:gd name="T19" fmla="*/ 2147483647 h 2194"/>
              <a:gd name="T20" fmla="*/ 2147483647 w 1757"/>
              <a:gd name="T21" fmla="*/ 2147483647 h 2194"/>
              <a:gd name="T22" fmla="*/ 2147483647 w 1757"/>
              <a:gd name="T23" fmla="*/ 2147483647 h 2194"/>
              <a:gd name="T24" fmla="*/ 2147483647 w 1757"/>
              <a:gd name="T25" fmla="*/ 2147483647 h 2194"/>
              <a:gd name="T26" fmla="*/ 0 w 1757"/>
              <a:gd name="T27" fmla="*/ 2147483647 h 2194"/>
              <a:gd name="T28" fmla="*/ 2147483647 w 1757"/>
              <a:gd name="T29" fmla="*/ 2147483647 h 2194"/>
              <a:gd name="T30" fmla="*/ 2147483647 w 1757"/>
              <a:gd name="T31" fmla="*/ 2147483647 h 2194"/>
              <a:gd name="T32" fmla="*/ 2147483647 w 1757"/>
              <a:gd name="T33" fmla="*/ 2147483647 h 2194"/>
              <a:gd name="T34" fmla="*/ 2147483647 w 1757"/>
              <a:gd name="T35" fmla="*/ 2147483647 h 2194"/>
              <a:gd name="T36" fmla="*/ 2147483647 w 1757"/>
              <a:gd name="T37" fmla="*/ 2147483647 h 2194"/>
              <a:gd name="T38" fmla="*/ 2147483647 w 1757"/>
              <a:gd name="T39" fmla="*/ 2147483647 h 2194"/>
              <a:gd name="T40" fmla="*/ 2147483647 w 1757"/>
              <a:gd name="T41" fmla="*/ 2147483647 h 2194"/>
              <a:gd name="T42" fmla="*/ 2147483647 w 1757"/>
              <a:gd name="T43" fmla="*/ 2147483647 h 2194"/>
              <a:gd name="T44" fmla="*/ 2147483647 w 1757"/>
              <a:gd name="T45" fmla="*/ 2147483647 h 2194"/>
              <a:gd name="T46" fmla="*/ 2147483647 w 1757"/>
              <a:gd name="T47" fmla="*/ 2147483647 h 2194"/>
              <a:gd name="T48" fmla="*/ 2147483647 w 1757"/>
              <a:gd name="T49" fmla="*/ 2147483647 h 2194"/>
              <a:gd name="T50" fmla="*/ 2147483647 w 1757"/>
              <a:gd name="T51" fmla="*/ 2147483647 h 2194"/>
              <a:gd name="T52" fmla="*/ 2147483647 w 1757"/>
              <a:gd name="T53" fmla="*/ 2147483647 h 2194"/>
              <a:gd name="T54" fmla="*/ 2147483647 w 1757"/>
              <a:gd name="T55" fmla="*/ 2147483647 h 2194"/>
              <a:gd name="T56" fmla="*/ 2147483647 w 1757"/>
              <a:gd name="T57" fmla="*/ 2147483647 h 2194"/>
              <a:gd name="T58" fmla="*/ 2147483647 w 1757"/>
              <a:gd name="T59" fmla="*/ 2147483647 h 2194"/>
              <a:gd name="T60" fmla="*/ 2147483647 w 1757"/>
              <a:gd name="T61" fmla="*/ 2147483647 h 2194"/>
              <a:gd name="T62" fmla="*/ 2147483647 w 1757"/>
              <a:gd name="T63" fmla="*/ 2147483647 h 2194"/>
              <a:gd name="T64" fmla="*/ 2147483647 w 1757"/>
              <a:gd name="T65" fmla="*/ 2147483647 h 2194"/>
              <a:gd name="T66" fmla="*/ 2147483647 w 1757"/>
              <a:gd name="T67" fmla="*/ 2147483647 h 2194"/>
              <a:gd name="T68" fmla="*/ 2147483647 w 1757"/>
              <a:gd name="T69" fmla="*/ 2147483647 h 2194"/>
              <a:gd name="T70" fmla="*/ 2147483647 w 1757"/>
              <a:gd name="T71" fmla="*/ 2147483647 h 2194"/>
              <a:gd name="T72" fmla="*/ 2147483647 w 1757"/>
              <a:gd name="T73" fmla="*/ 2147483647 h 2194"/>
              <a:gd name="T74" fmla="*/ 2147483647 w 1757"/>
              <a:gd name="T75" fmla="*/ 2147483647 h 2194"/>
              <a:gd name="T76" fmla="*/ 2147483647 w 1757"/>
              <a:gd name="T77" fmla="*/ 2147483647 h 2194"/>
              <a:gd name="T78" fmla="*/ 2147483647 w 1757"/>
              <a:gd name="T79" fmla="*/ 2147483647 h 2194"/>
              <a:gd name="T80" fmla="*/ 2147483647 w 1757"/>
              <a:gd name="T81" fmla="*/ 2147483647 h 2194"/>
              <a:gd name="T82" fmla="*/ 2147483647 w 1757"/>
              <a:gd name="T83" fmla="*/ 2147483647 h 2194"/>
              <a:gd name="T84" fmla="*/ 2147483647 w 1757"/>
              <a:gd name="T85" fmla="*/ 2147483647 h 2194"/>
              <a:gd name="T86" fmla="*/ 2147483647 w 1757"/>
              <a:gd name="T87" fmla="*/ 0 h 2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57" h="2194">
                <a:moveTo>
                  <a:pt x="771" y="68"/>
                </a:moveTo>
                <a:cubicBezTo>
                  <a:pt x="683" y="45"/>
                  <a:pt x="610" y="22"/>
                  <a:pt x="517" y="8"/>
                </a:cubicBezTo>
                <a:cubicBezTo>
                  <a:pt x="393" y="14"/>
                  <a:pt x="268" y="15"/>
                  <a:pt x="144" y="25"/>
                </a:cubicBezTo>
                <a:cubicBezTo>
                  <a:pt x="121" y="27"/>
                  <a:pt x="78" y="62"/>
                  <a:pt x="68" y="68"/>
                </a:cubicBezTo>
                <a:cubicBezTo>
                  <a:pt x="59" y="74"/>
                  <a:pt x="42" y="85"/>
                  <a:pt x="42" y="85"/>
                </a:cubicBezTo>
                <a:cubicBezTo>
                  <a:pt x="0" y="147"/>
                  <a:pt x="22" y="103"/>
                  <a:pt x="34" y="246"/>
                </a:cubicBezTo>
                <a:cubicBezTo>
                  <a:pt x="41" y="326"/>
                  <a:pt x="58" y="405"/>
                  <a:pt x="76" y="483"/>
                </a:cubicBezTo>
                <a:cubicBezTo>
                  <a:pt x="73" y="538"/>
                  <a:pt x="65" y="671"/>
                  <a:pt x="59" y="728"/>
                </a:cubicBezTo>
                <a:cubicBezTo>
                  <a:pt x="52" y="797"/>
                  <a:pt x="28" y="863"/>
                  <a:pt x="17" y="932"/>
                </a:cubicBezTo>
                <a:cubicBezTo>
                  <a:pt x="39" y="1072"/>
                  <a:pt x="31" y="1217"/>
                  <a:pt x="68" y="1355"/>
                </a:cubicBezTo>
                <a:cubicBezTo>
                  <a:pt x="79" y="1479"/>
                  <a:pt x="93" y="1462"/>
                  <a:pt x="59" y="1584"/>
                </a:cubicBezTo>
                <a:cubicBezTo>
                  <a:pt x="45" y="1635"/>
                  <a:pt x="58" y="1601"/>
                  <a:pt x="42" y="1652"/>
                </a:cubicBezTo>
                <a:cubicBezTo>
                  <a:pt x="37" y="1669"/>
                  <a:pt x="25" y="1703"/>
                  <a:pt x="25" y="1703"/>
                </a:cubicBezTo>
                <a:cubicBezTo>
                  <a:pt x="19" y="1757"/>
                  <a:pt x="11" y="1795"/>
                  <a:pt x="0" y="1847"/>
                </a:cubicBezTo>
                <a:cubicBezTo>
                  <a:pt x="7" y="1914"/>
                  <a:pt x="14" y="1952"/>
                  <a:pt x="42" y="2008"/>
                </a:cubicBezTo>
                <a:cubicBezTo>
                  <a:pt x="54" y="2032"/>
                  <a:pt x="60" y="2059"/>
                  <a:pt x="68" y="2084"/>
                </a:cubicBezTo>
                <a:cubicBezTo>
                  <a:pt x="89" y="2148"/>
                  <a:pt x="172" y="2174"/>
                  <a:pt x="229" y="2185"/>
                </a:cubicBezTo>
                <a:cubicBezTo>
                  <a:pt x="334" y="2180"/>
                  <a:pt x="417" y="2173"/>
                  <a:pt x="517" y="2194"/>
                </a:cubicBezTo>
                <a:cubicBezTo>
                  <a:pt x="684" y="2186"/>
                  <a:pt x="861" y="2180"/>
                  <a:pt x="1025" y="2143"/>
                </a:cubicBezTo>
                <a:cubicBezTo>
                  <a:pt x="1092" y="2128"/>
                  <a:pt x="1154" y="2094"/>
                  <a:pt x="1220" y="2084"/>
                </a:cubicBezTo>
                <a:cubicBezTo>
                  <a:pt x="1283" y="2042"/>
                  <a:pt x="1352" y="2015"/>
                  <a:pt x="1415" y="1974"/>
                </a:cubicBezTo>
                <a:cubicBezTo>
                  <a:pt x="1462" y="1902"/>
                  <a:pt x="1401" y="1983"/>
                  <a:pt x="1457" y="1940"/>
                </a:cubicBezTo>
                <a:cubicBezTo>
                  <a:pt x="1476" y="1925"/>
                  <a:pt x="1491" y="1906"/>
                  <a:pt x="1508" y="1889"/>
                </a:cubicBezTo>
                <a:cubicBezTo>
                  <a:pt x="1609" y="1788"/>
                  <a:pt x="1495" y="1870"/>
                  <a:pt x="1567" y="1821"/>
                </a:cubicBezTo>
                <a:cubicBezTo>
                  <a:pt x="1577" y="1793"/>
                  <a:pt x="1584" y="1770"/>
                  <a:pt x="1601" y="1745"/>
                </a:cubicBezTo>
                <a:cubicBezTo>
                  <a:pt x="1621" y="1684"/>
                  <a:pt x="1608" y="1709"/>
                  <a:pt x="1635" y="1669"/>
                </a:cubicBezTo>
                <a:cubicBezTo>
                  <a:pt x="1654" y="1606"/>
                  <a:pt x="1667" y="1537"/>
                  <a:pt x="1703" y="1482"/>
                </a:cubicBezTo>
                <a:cubicBezTo>
                  <a:pt x="1713" y="1452"/>
                  <a:pt x="1723" y="1426"/>
                  <a:pt x="1737" y="1398"/>
                </a:cubicBezTo>
                <a:cubicBezTo>
                  <a:pt x="1748" y="1312"/>
                  <a:pt x="1757" y="1239"/>
                  <a:pt x="1737" y="1152"/>
                </a:cubicBezTo>
                <a:cubicBezTo>
                  <a:pt x="1743" y="1078"/>
                  <a:pt x="1753" y="995"/>
                  <a:pt x="1728" y="923"/>
                </a:cubicBezTo>
                <a:cubicBezTo>
                  <a:pt x="1721" y="902"/>
                  <a:pt x="1704" y="884"/>
                  <a:pt x="1694" y="864"/>
                </a:cubicBezTo>
                <a:cubicBezTo>
                  <a:pt x="1686" y="830"/>
                  <a:pt x="1679" y="808"/>
                  <a:pt x="1660" y="779"/>
                </a:cubicBezTo>
                <a:cubicBezTo>
                  <a:pt x="1653" y="734"/>
                  <a:pt x="1650" y="714"/>
                  <a:pt x="1626" y="678"/>
                </a:cubicBezTo>
                <a:cubicBezTo>
                  <a:pt x="1617" y="641"/>
                  <a:pt x="1591" y="598"/>
                  <a:pt x="1559" y="576"/>
                </a:cubicBezTo>
                <a:cubicBezTo>
                  <a:pt x="1538" y="517"/>
                  <a:pt x="1567" y="589"/>
                  <a:pt x="1525" y="525"/>
                </a:cubicBezTo>
                <a:cubicBezTo>
                  <a:pt x="1520" y="518"/>
                  <a:pt x="1520" y="508"/>
                  <a:pt x="1516" y="500"/>
                </a:cubicBezTo>
                <a:cubicBezTo>
                  <a:pt x="1499" y="466"/>
                  <a:pt x="1470" y="446"/>
                  <a:pt x="1440" y="424"/>
                </a:cubicBezTo>
                <a:cubicBezTo>
                  <a:pt x="1435" y="415"/>
                  <a:pt x="1416" y="373"/>
                  <a:pt x="1406" y="364"/>
                </a:cubicBezTo>
                <a:cubicBezTo>
                  <a:pt x="1372" y="334"/>
                  <a:pt x="1332" y="321"/>
                  <a:pt x="1296" y="296"/>
                </a:cubicBezTo>
                <a:cubicBezTo>
                  <a:pt x="1265" y="274"/>
                  <a:pt x="1265" y="250"/>
                  <a:pt x="1228" y="237"/>
                </a:cubicBezTo>
                <a:cubicBezTo>
                  <a:pt x="1107" y="116"/>
                  <a:pt x="869" y="110"/>
                  <a:pt x="712" y="85"/>
                </a:cubicBezTo>
                <a:cubicBezTo>
                  <a:pt x="681" y="74"/>
                  <a:pt x="666" y="53"/>
                  <a:pt x="635" y="42"/>
                </a:cubicBezTo>
                <a:cubicBezTo>
                  <a:pt x="627" y="34"/>
                  <a:pt x="619" y="25"/>
                  <a:pt x="610" y="17"/>
                </a:cubicBezTo>
                <a:cubicBezTo>
                  <a:pt x="602" y="11"/>
                  <a:pt x="585" y="0"/>
                  <a:pt x="585" y="0"/>
                </a:cubicBezTo>
              </a:path>
            </a:pathLst>
          </a:cu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7" name="Freeform 7"/>
          <p:cNvSpPr>
            <a:spLocks/>
          </p:cNvSpPr>
          <p:nvPr/>
        </p:nvSpPr>
        <p:spPr bwMode="auto">
          <a:xfrm>
            <a:off x="4005263" y="838200"/>
            <a:ext cx="1992312" cy="1752600"/>
          </a:xfrm>
          <a:custGeom>
            <a:avLst/>
            <a:gdLst>
              <a:gd name="T0" fmla="*/ 2147483647 w 1255"/>
              <a:gd name="T1" fmla="*/ 2147483647 h 1098"/>
              <a:gd name="T2" fmla="*/ 2147483647 w 1255"/>
              <a:gd name="T3" fmla="*/ 2147483647 h 1098"/>
              <a:gd name="T4" fmla="*/ 2147483647 w 1255"/>
              <a:gd name="T5" fmla="*/ 2147483647 h 1098"/>
              <a:gd name="T6" fmla="*/ 2147483647 w 1255"/>
              <a:gd name="T7" fmla="*/ 2147483647 h 1098"/>
              <a:gd name="T8" fmla="*/ 2147483647 w 1255"/>
              <a:gd name="T9" fmla="*/ 2147483647 h 1098"/>
              <a:gd name="T10" fmla="*/ 2147483647 w 1255"/>
              <a:gd name="T11" fmla="*/ 2147483647 h 1098"/>
              <a:gd name="T12" fmla="*/ 2147483647 w 1255"/>
              <a:gd name="T13" fmla="*/ 2147483647 h 1098"/>
              <a:gd name="T14" fmla="*/ 2147483647 w 1255"/>
              <a:gd name="T15" fmla="*/ 2147483647 h 1098"/>
              <a:gd name="T16" fmla="*/ 2147483647 w 1255"/>
              <a:gd name="T17" fmla="*/ 2147483647 h 1098"/>
              <a:gd name="T18" fmla="*/ 2147483647 w 1255"/>
              <a:gd name="T19" fmla="*/ 2147483647 h 1098"/>
              <a:gd name="T20" fmla="*/ 2147483647 w 1255"/>
              <a:gd name="T21" fmla="*/ 2147483647 h 1098"/>
              <a:gd name="T22" fmla="*/ 2147483647 w 1255"/>
              <a:gd name="T23" fmla="*/ 2147483647 h 1098"/>
              <a:gd name="T24" fmla="*/ 2147483647 w 1255"/>
              <a:gd name="T25" fmla="*/ 2147483647 h 1098"/>
              <a:gd name="T26" fmla="*/ 2147483647 w 1255"/>
              <a:gd name="T27" fmla="*/ 2147483647 h 1098"/>
              <a:gd name="T28" fmla="*/ 2147483647 w 1255"/>
              <a:gd name="T29" fmla="*/ 2147483647 h 1098"/>
              <a:gd name="T30" fmla="*/ 2147483647 w 1255"/>
              <a:gd name="T31" fmla="*/ 2147483647 h 1098"/>
              <a:gd name="T32" fmla="*/ 2147483647 w 1255"/>
              <a:gd name="T33" fmla="*/ 2147483647 h 1098"/>
              <a:gd name="T34" fmla="*/ 2147483647 w 1255"/>
              <a:gd name="T35" fmla="*/ 2147483647 h 1098"/>
              <a:gd name="T36" fmla="*/ 2147483647 w 1255"/>
              <a:gd name="T37" fmla="*/ 2147483647 h 1098"/>
              <a:gd name="T38" fmla="*/ 2147483647 w 1255"/>
              <a:gd name="T39" fmla="*/ 2147483647 h 1098"/>
              <a:gd name="T40" fmla="*/ 2147483647 w 1255"/>
              <a:gd name="T41" fmla="*/ 2147483647 h 1098"/>
              <a:gd name="T42" fmla="*/ 2147483647 w 1255"/>
              <a:gd name="T43" fmla="*/ 2147483647 h 1098"/>
              <a:gd name="T44" fmla="*/ 2147483647 w 1255"/>
              <a:gd name="T45" fmla="*/ 2147483647 h 1098"/>
              <a:gd name="T46" fmla="*/ 2147483647 w 1255"/>
              <a:gd name="T47" fmla="*/ 2147483647 h 1098"/>
              <a:gd name="T48" fmla="*/ 2147483647 w 1255"/>
              <a:gd name="T49" fmla="*/ 2147483647 h 1098"/>
              <a:gd name="T50" fmla="*/ 2147483647 w 1255"/>
              <a:gd name="T51" fmla="*/ 2147483647 h 1098"/>
              <a:gd name="T52" fmla="*/ 2147483647 w 1255"/>
              <a:gd name="T53" fmla="*/ 0 h 10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55" h="1098">
                <a:moveTo>
                  <a:pt x="687" y="56"/>
                </a:moveTo>
                <a:cubicBezTo>
                  <a:pt x="616" y="11"/>
                  <a:pt x="523" y="22"/>
                  <a:pt x="442" y="14"/>
                </a:cubicBezTo>
                <a:cubicBezTo>
                  <a:pt x="386" y="20"/>
                  <a:pt x="342" y="26"/>
                  <a:pt x="289" y="40"/>
                </a:cubicBezTo>
                <a:cubicBezTo>
                  <a:pt x="271" y="52"/>
                  <a:pt x="248" y="53"/>
                  <a:pt x="230" y="65"/>
                </a:cubicBezTo>
                <a:cubicBezTo>
                  <a:pt x="222" y="71"/>
                  <a:pt x="220" y="83"/>
                  <a:pt x="213" y="90"/>
                </a:cubicBezTo>
                <a:cubicBezTo>
                  <a:pt x="177" y="126"/>
                  <a:pt x="183" y="103"/>
                  <a:pt x="154" y="141"/>
                </a:cubicBezTo>
                <a:cubicBezTo>
                  <a:pt x="101" y="209"/>
                  <a:pt x="144" y="176"/>
                  <a:pt x="94" y="209"/>
                </a:cubicBezTo>
                <a:cubicBezTo>
                  <a:pt x="76" y="233"/>
                  <a:pt x="50" y="251"/>
                  <a:pt x="35" y="277"/>
                </a:cubicBezTo>
                <a:cubicBezTo>
                  <a:pt x="26" y="292"/>
                  <a:pt x="18" y="328"/>
                  <a:pt x="18" y="328"/>
                </a:cubicBezTo>
                <a:cubicBezTo>
                  <a:pt x="0" y="457"/>
                  <a:pt x="1" y="439"/>
                  <a:pt x="1" y="649"/>
                </a:cubicBezTo>
                <a:cubicBezTo>
                  <a:pt x="1" y="796"/>
                  <a:pt x="24" y="944"/>
                  <a:pt x="162" y="1014"/>
                </a:cubicBezTo>
                <a:cubicBezTo>
                  <a:pt x="198" y="1032"/>
                  <a:pt x="206" y="1054"/>
                  <a:pt x="247" y="1064"/>
                </a:cubicBezTo>
                <a:cubicBezTo>
                  <a:pt x="289" y="1092"/>
                  <a:pt x="311" y="1092"/>
                  <a:pt x="365" y="1098"/>
                </a:cubicBezTo>
                <a:cubicBezTo>
                  <a:pt x="558" y="1091"/>
                  <a:pt x="748" y="1098"/>
                  <a:pt x="941" y="1090"/>
                </a:cubicBezTo>
                <a:cubicBezTo>
                  <a:pt x="1033" y="1058"/>
                  <a:pt x="1130" y="1059"/>
                  <a:pt x="1221" y="1022"/>
                </a:cubicBezTo>
                <a:cubicBezTo>
                  <a:pt x="1248" y="983"/>
                  <a:pt x="1248" y="942"/>
                  <a:pt x="1255" y="895"/>
                </a:cubicBezTo>
                <a:cubicBezTo>
                  <a:pt x="1230" y="802"/>
                  <a:pt x="1253" y="896"/>
                  <a:pt x="1238" y="692"/>
                </a:cubicBezTo>
                <a:cubicBezTo>
                  <a:pt x="1232" y="605"/>
                  <a:pt x="1209" y="491"/>
                  <a:pt x="1170" y="412"/>
                </a:cubicBezTo>
                <a:cubicBezTo>
                  <a:pt x="1158" y="360"/>
                  <a:pt x="1125" y="336"/>
                  <a:pt x="1094" y="294"/>
                </a:cubicBezTo>
                <a:cubicBezTo>
                  <a:pt x="1078" y="248"/>
                  <a:pt x="1071" y="278"/>
                  <a:pt x="1043" y="234"/>
                </a:cubicBezTo>
                <a:cubicBezTo>
                  <a:pt x="1029" y="189"/>
                  <a:pt x="977" y="164"/>
                  <a:pt x="933" y="150"/>
                </a:cubicBezTo>
                <a:cubicBezTo>
                  <a:pt x="899" y="114"/>
                  <a:pt x="894" y="128"/>
                  <a:pt x="857" y="107"/>
                </a:cubicBezTo>
                <a:cubicBezTo>
                  <a:pt x="839" y="97"/>
                  <a:pt x="825" y="79"/>
                  <a:pt x="806" y="73"/>
                </a:cubicBezTo>
                <a:cubicBezTo>
                  <a:pt x="755" y="56"/>
                  <a:pt x="704" y="39"/>
                  <a:pt x="653" y="23"/>
                </a:cubicBezTo>
                <a:cubicBezTo>
                  <a:pt x="645" y="26"/>
                  <a:pt x="636" y="28"/>
                  <a:pt x="628" y="31"/>
                </a:cubicBezTo>
                <a:cubicBezTo>
                  <a:pt x="620" y="34"/>
                  <a:pt x="603" y="40"/>
                  <a:pt x="603" y="40"/>
                </a:cubicBezTo>
                <a:lnTo>
                  <a:pt x="501" y="0"/>
                </a:ln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8" name="Freeform 8"/>
          <p:cNvSpPr>
            <a:spLocks/>
          </p:cNvSpPr>
          <p:nvPr/>
        </p:nvSpPr>
        <p:spPr bwMode="auto">
          <a:xfrm>
            <a:off x="5284788" y="2967038"/>
            <a:ext cx="554037" cy="663575"/>
          </a:xfrm>
          <a:custGeom>
            <a:avLst/>
            <a:gdLst>
              <a:gd name="T0" fmla="*/ 2147483647 w 349"/>
              <a:gd name="T1" fmla="*/ 2147483647 h 418"/>
              <a:gd name="T2" fmla="*/ 2147483647 w 349"/>
              <a:gd name="T3" fmla="*/ 2147483647 h 418"/>
              <a:gd name="T4" fmla="*/ 2147483647 w 349"/>
              <a:gd name="T5" fmla="*/ 2147483647 h 418"/>
              <a:gd name="T6" fmla="*/ 2147483647 w 349"/>
              <a:gd name="T7" fmla="*/ 2147483647 h 418"/>
              <a:gd name="T8" fmla="*/ 2147483647 w 349"/>
              <a:gd name="T9" fmla="*/ 2147483647 h 418"/>
              <a:gd name="T10" fmla="*/ 0 w 349"/>
              <a:gd name="T11" fmla="*/ 2147483647 h 418"/>
              <a:gd name="T12" fmla="*/ 2147483647 w 349"/>
              <a:gd name="T13" fmla="*/ 2147483647 h 418"/>
              <a:gd name="T14" fmla="*/ 2147483647 w 349"/>
              <a:gd name="T15" fmla="*/ 2147483647 h 418"/>
              <a:gd name="T16" fmla="*/ 2147483647 w 349"/>
              <a:gd name="T17" fmla="*/ 2147483647 h 418"/>
              <a:gd name="T18" fmla="*/ 2147483647 w 349"/>
              <a:gd name="T19" fmla="*/ 2147483647 h 418"/>
              <a:gd name="T20" fmla="*/ 2147483647 w 34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9" h="418">
                <a:moveTo>
                  <a:pt x="271" y="45"/>
                </a:moveTo>
                <a:cubicBezTo>
                  <a:pt x="205" y="0"/>
                  <a:pt x="126" y="26"/>
                  <a:pt x="51" y="37"/>
                </a:cubicBezTo>
                <a:cubicBezTo>
                  <a:pt x="45" y="45"/>
                  <a:pt x="38" y="53"/>
                  <a:pt x="34" y="62"/>
                </a:cubicBezTo>
                <a:cubicBezTo>
                  <a:pt x="27" y="78"/>
                  <a:pt x="17" y="113"/>
                  <a:pt x="17" y="113"/>
                </a:cubicBezTo>
                <a:cubicBezTo>
                  <a:pt x="14" y="150"/>
                  <a:pt x="13" y="186"/>
                  <a:pt x="8" y="223"/>
                </a:cubicBezTo>
                <a:cubicBezTo>
                  <a:pt x="7" y="232"/>
                  <a:pt x="0" y="240"/>
                  <a:pt x="0" y="249"/>
                </a:cubicBezTo>
                <a:cubicBezTo>
                  <a:pt x="0" y="344"/>
                  <a:pt x="60" y="391"/>
                  <a:pt x="144" y="418"/>
                </a:cubicBezTo>
                <a:cubicBezTo>
                  <a:pt x="222" y="406"/>
                  <a:pt x="276" y="388"/>
                  <a:pt x="305" y="308"/>
                </a:cubicBezTo>
                <a:cubicBezTo>
                  <a:pt x="312" y="239"/>
                  <a:pt x="349" y="134"/>
                  <a:pt x="279" y="88"/>
                </a:cubicBezTo>
                <a:cubicBezTo>
                  <a:pt x="276" y="79"/>
                  <a:pt x="277" y="69"/>
                  <a:pt x="271" y="62"/>
                </a:cubicBezTo>
                <a:cubicBezTo>
                  <a:pt x="254" y="40"/>
                  <a:pt x="223" y="45"/>
                  <a:pt x="271" y="45"/>
                </a:cubicBezTo>
                <a:close/>
              </a:path>
            </a:pathLst>
          </a:custGeom>
          <a:noFill/>
          <a:ln w="508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6882" name="Group 18"/>
          <p:cNvGrpSpPr>
            <a:grpSpLocks/>
          </p:cNvGrpSpPr>
          <p:nvPr/>
        </p:nvGrpSpPr>
        <p:grpSpPr bwMode="auto">
          <a:xfrm>
            <a:off x="3657600" y="1382713"/>
            <a:ext cx="4705350" cy="2443162"/>
            <a:chOff x="2304" y="871"/>
            <a:chExt cx="2964" cy="1539"/>
          </a:xfrm>
        </p:grpSpPr>
        <p:sp>
          <p:nvSpPr>
            <p:cNvPr id="73737" name="Line 10"/>
            <p:cNvSpPr>
              <a:spLocks noChangeShapeType="1"/>
            </p:cNvSpPr>
            <p:nvPr/>
          </p:nvSpPr>
          <p:spPr bwMode="auto">
            <a:xfrm flipV="1">
              <a:off x="3744" y="1008"/>
              <a:ext cx="576" cy="96"/>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3738" name="Line 11"/>
            <p:cNvSpPr>
              <a:spLocks noChangeShapeType="1"/>
            </p:cNvSpPr>
            <p:nvPr/>
          </p:nvSpPr>
          <p:spPr bwMode="auto">
            <a:xfrm flipV="1">
              <a:off x="2304" y="1680"/>
              <a:ext cx="1824" cy="288"/>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3739" name="Line 12"/>
            <p:cNvSpPr>
              <a:spLocks noChangeShapeType="1"/>
            </p:cNvSpPr>
            <p:nvPr/>
          </p:nvSpPr>
          <p:spPr bwMode="auto">
            <a:xfrm>
              <a:off x="3648" y="2112"/>
              <a:ext cx="384" cy="144"/>
            </a:xfrm>
            <a:prstGeom prst="line">
              <a:avLst/>
            </a:prstGeom>
            <a:noFill/>
            <a:ln w="508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3741" name="Text Box 14"/>
            <p:cNvSpPr txBox="1">
              <a:spLocks noChangeArrowheads="1"/>
            </p:cNvSpPr>
            <p:nvPr/>
          </p:nvSpPr>
          <p:spPr bwMode="auto">
            <a:xfrm>
              <a:off x="4358" y="871"/>
              <a:ext cx="40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2000" b="1" smtClean="0">
                  <a:solidFill>
                    <a:srgbClr val="FF0000"/>
                  </a:solidFill>
                </a:rPr>
                <a:t>rER</a:t>
              </a:r>
            </a:p>
          </p:txBody>
        </p:sp>
        <p:sp>
          <p:nvSpPr>
            <p:cNvPr id="73742" name="Text Box 15"/>
            <p:cNvSpPr txBox="1">
              <a:spLocks noChangeArrowheads="1"/>
            </p:cNvSpPr>
            <p:nvPr/>
          </p:nvSpPr>
          <p:spPr bwMode="auto">
            <a:xfrm>
              <a:off x="4128" y="1536"/>
              <a:ext cx="7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2000" b="1" smtClean="0">
                  <a:solidFill>
                    <a:srgbClr val="0000FF"/>
                  </a:solidFill>
                </a:rPr>
                <a:t>nucleus</a:t>
              </a:r>
            </a:p>
          </p:txBody>
        </p:sp>
        <p:sp>
          <p:nvSpPr>
            <p:cNvPr id="73743" name="Text Box 16"/>
            <p:cNvSpPr txBox="1">
              <a:spLocks noChangeArrowheads="1"/>
            </p:cNvSpPr>
            <p:nvPr/>
          </p:nvSpPr>
          <p:spPr bwMode="auto">
            <a:xfrm>
              <a:off x="4032" y="2160"/>
              <a:ext cx="12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2000" b="1" smtClean="0">
                  <a:solidFill>
                    <a:srgbClr val="FF00FF"/>
                  </a:solidFill>
                </a:rPr>
                <a:t>mitochondrion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Junq 4-8 modified"/>
          <p:cNvPicPr>
            <a:picLocks noChangeAspect="1" noChangeArrowheads="1"/>
          </p:cNvPicPr>
          <p:nvPr/>
        </p:nvPicPr>
        <p:blipFill>
          <a:blip r:embed="rId2">
            <a:extLst>
              <a:ext uri="{28A0092B-C50C-407E-A947-70E740481C1C}">
                <a14:useLocalDpi xmlns:a14="http://schemas.microsoft.com/office/drawing/2010/main" val="0"/>
              </a:ext>
            </a:extLst>
          </a:blip>
          <a:srcRect l="31039"/>
          <a:stretch>
            <a:fillRect/>
          </a:stretch>
        </p:blipFill>
        <p:spPr bwMode="auto">
          <a:xfrm>
            <a:off x="381000" y="1219200"/>
            <a:ext cx="524827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 Box 5"/>
          <p:cNvSpPr txBox="1">
            <a:spLocks noChangeArrowheads="1"/>
          </p:cNvSpPr>
          <p:nvPr/>
        </p:nvSpPr>
        <p:spPr bwMode="auto">
          <a:xfrm>
            <a:off x="76200" y="76200"/>
            <a:ext cx="7543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dirty="0" smtClean="0"/>
              <a:t>Identify A. (advance the slide for the answer)</a:t>
            </a:r>
          </a:p>
        </p:txBody>
      </p:sp>
      <p:sp>
        <p:nvSpPr>
          <p:cNvPr id="74758" name="Text Box 8"/>
          <p:cNvSpPr txBox="1">
            <a:spLocks noChangeArrowheads="1"/>
          </p:cNvSpPr>
          <p:nvPr/>
        </p:nvSpPr>
        <p:spPr bwMode="auto">
          <a:xfrm>
            <a:off x="914400" y="969963"/>
            <a:ext cx="4778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3200" b="1" smtClean="0">
                <a:solidFill>
                  <a:srgbClr val="0000FF"/>
                </a:solidFill>
              </a:rPr>
              <a:t>A</a:t>
            </a:r>
          </a:p>
        </p:txBody>
      </p:sp>
      <p:grpSp>
        <p:nvGrpSpPr>
          <p:cNvPr id="37901" name="Group 13"/>
          <p:cNvGrpSpPr>
            <a:grpSpLocks/>
          </p:cNvGrpSpPr>
          <p:nvPr/>
        </p:nvGrpSpPr>
        <p:grpSpPr bwMode="auto">
          <a:xfrm>
            <a:off x="1295400" y="773113"/>
            <a:ext cx="7024688" cy="446087"/>
            <a:chOff x="816" y="487"/>
            <a:chExt cx="4425" cy="281"/>
          </a:xfrm>
        </p:grpSpPr>
        <p:sp>
          <p:nvSpPr>
            <p:cNvPr id="74760" name="Line 10"/>
            <p:cNvSpPr>
              <a:spLocks noChangeShapeType="1"/>
            </p:cNvSpPr>
            <p:nvPr/>
          </p:nvSpPr>
          <p:spPr bwMode="auto">
            <a:xfrm flipV="1">
              <a:off x="816" y="624"/>
              <a:ext cx="2784" cy="144"/>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4761" name="Text Box 11"/>
            <p:cNvSpPr txBox="1">
              <a:spLocks noChangeArrowheads="1"/>
            </p:cNvSpPr>
            <p:nvPr/>
          </p:nvSpPr>
          <p:spPr bwMode="auto">
            <a:xfrm>
              <a:off x="3686" y="487"/>
              <a:ext cx="15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2000" b="1" smtClean="0">
                  <a:solidFill>
                    <a:srgbClr val="0000FF"/>
                  </a:solidFill>
                </a:rPr>
                <a:t>extracellular space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p:cNvSpPr txBox="1">
            <a:spLocks noChangeArrowheads="1"/>
          </p:cNvSpPr>
          <p:nvPr/>
        </p:nvSpPr>
        <p:spPr bwMode="auto">
          <a:xfrm>
            <a:off x="76200" y="76200"/>
            <a:ext cx="899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smtClean="0"/>
              <a:t>Identify the structures indicated.  What is the significance of each? (advance the slide for the answer)</a:t>
            </a:r>
          </a:p>
        </p:txBody>
      </p:sp>
      <p:pic>
        <p:nvPicPr>
          <p:cNvPr id="56323" name="Picture 5" descr="Junq 3-4 modif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7888"/>
            <a:ext cx="619125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Freeform 6"/>
          <p:cNvSpPr>
            <a:spLocks/>
          </p:cNvSpPr>
          <p:nvPr/>
        </p:nvSpPr>
        <p:spPr bwMode="auto">
          <a:xfrm>
            <a:off x="3276600" y="3163888"/>
            <a:ext cx="1720850" cy="1922462"/>
          </a:xfrm>
          <a:custGeom>
            <a:avLst/>
            <a:gdLst>
              <a:gd name="T0" fmla="*/ 2147483647 w 1084"/>
              <a:gd name="T1" fmla="*/ 2147483647 h 1211"/>
              <a:gd name="T2" fmla="*/ 2147483647 w 1084"/>
              <a:gd name="T3" fmla="*/ 0 h 1211"/>
              <a:gd name="T4" fmla="*/ 2147483647 w 1084"/>
              <a:gd name="T5" fmla="*/ 2147483647 h 1211"/>
              <a:gd name="T6" fmla="*/ 2147483647 w 1084"/>
              <a:gd name="T7" fmla="*/ 2147483647 h 1211"/>
              <a:gd name="T8" fmla="*/ 2147483647 w 1084"/>
              <a:gd name="T9" fmla="*/ 2147483647 h 1211"/>
              <a:gd name="T10" fmla="*/ 2147483647 w 1084"/>
              <a:gd name="T11" fmla="*/ 2147483647 h 1211"/>
              <a:gd name="T12" fmla="*/ 0 w 1084"/>
              <a:gd name="T13" fmla="*/ 2147483647 h 1211"/>
              <a:gd name="T14" fmla="*/ 2147483647 w 1084"/>
              <a:gd name="T15" fmla="*/ 2147483647 h 1211"/>
              <a:gd name="T16" fmla="*/ 2147483647 w 1084"/>
              <a:gd name="T17" fmla="*/ 2147483647 h 1211"/>
              <a:gd name="T18" fmla="*/ 2147483647 w 1084"/>
              <a:gd name="T19" fmla="*/ 2147483647 h 1211"/>
              <a:gd name="T20" fmla="*/ 2147483647 w 1084"/>
              <a:gd name="T21" fmla="*/ 2147483647 h 1211"/>
              <a:gd name="T22" fmla="*/ 2147483647 w 1084"/>
              <a:gd name="T23" fmla="*/ 2147483647 h 1211"/>
              <a:gd name="T24" fmla="*/ 2147483647 w 1084"/>
              <a:gd name="T25" fmla="*/ 2147483647 h 1211"/>
              <a:gd name="T26" fmla="*/ 2147483647 w 1084"/>
              <a:gd name="T27" fmla="*/ 2147483647 h 1211"/>
              <a:gd name="T28" fmla="*/ 2147483647 w 1084"/>
              <a:gd name="T29" fmla="*/ 2147483647 h 1211"/>
              <a:gd name="T30" fmla="*/ 2147483647 w 1084"/>
              <a:gd name="T31" fmla="*/ 2147483647 h 1211"/>
              <a:gd name="T32" fmla="*/ 2147483647 w 1084"/>
              <a:gd name="T33" fmla="*/ 2147483647 h 1211"/>
              <a:gd name="T34" fmla="*/ 2147483647 w 1084"/>
              <a:gd name="T35" fmla="*/ 2147483647 h 1211"/>
              <a:gd name="T36" fmla="*/ 2147483647 w 1084"/>
              <a:gd name="T37" fmla="*/ 2147483647 h 1211"/>
              <a:gd name="T38" fmla="*/ 2147483647 w 1084"/>
              <a:gd name="T39" fmla="*/ 2147483647 h 1211"/>
              <a:gd name="T40" fmla="*/ 2147483647 w 1084"/>
              <a:gd name="T41" fmla="*/ 2147483647 h 1211"/>
              <a:gd name="T42" fmla="*/ 2147483647 w 1084"/>
              <a:gd name="T43" fmla="*/ 2147483647 h 1211"/>
              <a:gd name="T44" fmla="*/ 2147483647 w 1084"/>
              <a:gd name="T45" fmla="*/ 2147483647 h 1211"/>
              <a:gd name="T46" fmla="*/ 2147483647 w 1084"/>
              <a:gd name="T47" fmla="*/ 2147483647 h 1211"/>
              <a:gd name="T48" fmla="*/ 2147483647 w 1084"/>
              <a:gd name="T49" fmla="*/ 2147483647 h 1211"/>
              <a:gd name="T50" fmla="*/ 2147483647 w 1084"/>
              <a:gd name="T51" fmla="*/ 2147483647 h 1211"/>
              <a:gd name="T52" fmla="*/ 2147483647 w 1084"/>
              <a:gd name="T53" fmla="*/ 2147483647 h 12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84" h="1211">
                <a:moveTo>
                  <a:pt x="517" y="34"/>
                </a:moveTo>
                <a:cubicBezTo>
                  <a:pt x="452" y="12"/>
                  <a:pt x="381" y="11"/>
                  <a:pt x="313" y="0"/>
                </a:cubicBezTo>
                <a:cubicBezTo>
                  <a:pt x="268" y="9"/>
                  <a:pt x="254" y="13"/>
                  <a:pt x="229" y="50"/>
                </a:cubicBezTo>
                <a:cubicBezTo>
                  <a:pt x="201" y="157"/>
                  <a:pt x="241" y="18"/>
                  <a:pt x="203" y="110"/>
                </a:cubicBezTo>
                <a:cubicBezTo>
                  <a:pt x="190" y="142"/>
                  <a:pt x="189" y="164"/>
                  <a:pt x="169" y="194"/>
                </a:cubicBezTo>
                <a:cubicBezTo>
                  <a:pt x="157" y="257"/>
                  <a:pt x="136" y="326"/>
                  <a:pt x="102" y="381"/>
                </a:cubicBezTo>
                <a:cubicBezTo>
                  <a:pt x="74" y="485"/>
                  <a:pt x="25" y="581"/>
                  <a:pt x="0" y="686"/>
                </a:cubicBezTo>
                <a:cubicBezTo>
                  <a:pt x="8" y="752"/>
                  <a:pt x="13" y="851"/>
                  <a:pt x="51" y="906"/>
                </a:cubicBezTo>
                <a:cubicBezTo>
                  <a:pt x="57" y="923"/>
                  <a:pt x="64" y="940"/>
                  <a:pt x="68" y="957"/>
                </a:cubicBezTo>
                <a:cubicBezTo>
                  <a:pt x="74" y="982"/>
                  <a:pt x="70" y="1012"/>
                  <a:pt x="85" y="1033"/>
                </a:cubicBezTo>
                <a:cubicBezTo>
                  <a:pt x="121" y="1086"/>
                  <a:pt x="157" y="1115"/>
                  <a:pt x="212" y="1143"/>
                </a:cubicBezTo>
                <a:cubicBezTo>
                  <a:pt x="235" y="1179"/>
                  <a:pt x="281" y="1197"/>
                  <a:pt x="322" y="1211"/>
                </a:cubicBezTo>
                <a:cubicBezTo>
                  <a:pt x="423" y="1196"/>
                  <a:pt x="525" y="1185"/>
                  <a:pt x="627" y="1177"/>
                </a:cubicBezTo>
                <a:cubicBezTo>
                  <a:pt x="707" y="1162"/>
                  <a:pt x="780" y="1152"/>
                  <a:pt x="855" y="1118"/>
                </a:cubicBezTo>
                <a:cubicBezTo>
                  <a:pt x="890" y="1102"/>
                  <a:pt x="930" y="1094"/>
                  <a:pt x="957" y="1067"/>
                </a:cubicBezTo>
                <a:cubicBezTo>
                  <a:pt x="968" y="1056"/>
                  <a:pt x="978" y="1043"/>
                  <a:pt x="991" y="1033"/>
                </a:cubicBezTo>
                <a:cubicBezTo>
                  <a:pt x="1023" y="1009"/>
                  <a:pt x="1055" y="995"/>
                  <a:pt x="1084" y="965"/>
                </a:cubicBezTo>
                <a:cubicBezTo>
                  <a:pt x="1071" y="804"/>
                  <a:pt x="1051" y="654"/>
                  <a:pt x="966" y="516"/>
                </a:cubicBezTo>
                <a:cubicBezTo>
                  <a:pt x="955" y="474"/>
                  <a:pt x="930" y="434"/>
                  <a:pt x="906" y="398"/>
                </a:cubicBezTo>
                <a:cubicBezTo>
                  <a:pt x="890" y="332"/>
                  <a:pt x="912" y="395"/>
                  <a:pt x="864" y="330"/>
                </a:cubicBezTo>
                <a:cubicBezTo>
                  <a:pt x="859" y="323"/>
                  <a:pt x="860" y="312"/>
                  <a:pt x="855" y="305"/>
                </a:cubicBezTo>
                <a:cubicBezTo>
                  <a:pt x="837" y="278"/>
                  <a:pt x="815" y="270"/>
                  <a:pt x="788" y="254"/>
                </a:cubicBezTo>
                <a:cubicBezTo>
                  <a:pt x="769" y="225"/>
                  <a:pt x="707" y="164"/>
                  <a:pt x="678" y="144"/>
                </a:cubicBezTo>
                <a:cubicBezTo>
                  <a:pt x="658" y="114"/>
                  <a:pt x="644" y="104"/>
                  <a:pt x="610" y="93"/>
                </a:cubicBezTo>
                <a:cubicBezTo>
                  <a:pt x="604" y="84"/>
                  <a:pt x="601" y="73"/>
                  <a:pt x="593" y="67"/>
                </a:cubicBezTo>
                <a:cubicBezTo>
                  <a:pt x="586" y="61"/>
                  <a:pt x="575" y="63"/>
                  <a:pt x="567" y="59"/>
                </a:cubicBezTo>
                <a:cubicBezTo>
                  <a:pt x="515" y="30"/>
                  <a:pt x="517" y="4"/>
                  <a:pt x="517" y="34"/>
                </a:cubicBezTo>
                <a:close/>
              </a:path>
            </a:pathLst>
          </a:custGeom>
          <a:noFill/>
          <a:ln w="508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5" name="Freeform 7"/>
          <p:cNvSpPr>
            <a:spLocks/>
          </p:cNvSpPr>
          <p:nvPr/>
        </p:nvSpPr>
        <p:spPr bwMode="auto">
          <a:xfrm>
            <a:off x="4962525" y="4705350"/>
            <a:ext cx="835025" cy="847725"/>
          </a:xfrm>
          <a:custGeom>
            <a:avLst/>
            <a:gdLst>
              <a:gd name="T0" fmla="*/ 2147483647 w 526"/>
              <a:gd name="T1" fmla="*/ 0 h 534"/>
              <a:gd name="T2" fmla="*/ 2147483647 w 526"/>
              <a:gd name="T3" fmla="*/ 2147483647 h 534"/>
              <a:gd name="T4" fmla="*/ 2147483647 w 526"/>
              <a:gd name="T5" fmla="*/ 2147483647 h 534"/>
              <a:gd name="T6" fmla="*/ 2147483647 w 526"/>
              <a:gd name="T7" fmla="*/ 2147483647 h 534"/>
              <a:gd name="T8" fmla="*/ 2147483647 w 526"/>
              <a:gd name="T9" fmla="*/ 2147483647 h 534"/>
              <a:gd name="T10" fmla="*/ 2147483647 w 526"/>
              <a:gd name="T11" fmla="*/ 2147483647 h 534"/>
              <a:gd name="T12" fmla="*/ 2147483647 w 526"/>
              <a:gd name="T13" fmla="*/ 2147483647 h 534"/>
              <a:gd name="T14" fmla="*/ 2147483647 w 526"/>
              <a:gd name="T15" fmla="*/ 2147483647 h 534"/>
              <a:gd name="T16" fmla="*/ 2147483647 w 526"/>
              <a:gd name="T17" fmla="*/ 2147483647 h 534"/>
              <a:gd name="T18" fmla="*/ 2147483647 w 526"/>
              <a:gd name="T19" fmla="*/ 2147483647 h 534"/>
              <a:gd name="T20" fmla="*/ 2147483647 w 526"/>
              <a:gd name="T21" fmla="*/ 2147483647 h 534"/>
              <a:gd name="T22" fmla="*/ 2147483647 w 526"/>
              <a:gd name="T23" fmla="*/ 2147483647 h 534"/>
              <a:gd name="T24" fmla="*/ 2147483647 w 526"/>
              <a:gd name="T25" fmla="*/ 2147483647 h 534"/>
              <a:gd name="T26" fmla="*/ 2147483647 w 526"/>
              <a:gd name="T27" fmla="*/ 2147483647 h 534"/>
              <a:gd name="T28" fmla="*/ 2147483647 w 526"/>
              <a:gd name="T29" fmla="*/ 2147483647 h 534"/>
              <a:gd name="T30" fmla="*/ 2147483647 w 526"/>
              <a:gd name="T31" fmla="*/ 2147483647 h 534"/>
              <a:gd name="T32" fmla="*/ 2147483647 w 526"/>
              <a:gd name="T33" fmla="*/ 2147483647 h 534"/>
              <a:gd name="T34" fmla="*/ 2147483647 w 526"/>
              <a:gd name="T35" fmla="*/ 0 h 534"/>
              <a:gd name="T36" fmla="*/ 2147483647 w 526"/>
              <a:gd name="T37" fmla="*/ 0 h 5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26" h="534">
                <a:moveTo>
                  <a:pt x="313" y="0"/>
                </a:moveTo>
                <a:cubicBezTo>
                  <a:pt x="286" y="19"/>
                  <a:pt x="259" y="32"/>
                  <a:pt x="228" y="43"/>
                </a:cubicBezTo>
                <a:cubicBezTo>
                  <a:pt x="209" y="71"/>
                  <a:pt x="185" y="86"/>
                  <a:pt x="161" y="110"/>
                </a:cubicBezTo>
                <a:cubicBezTo>
                  <a:pt x="150" y="141"/>
                  <a:pt x="146" y="167"/>
                  <a:pt x="127" y="195"/>
                </a:cubicBezTo>
                <a:cubicBezTo>
                  <a:pt x="114" y="255"/>
                  <a:pt x="93" y="314"/>
                  <a:pt x="76" y="373"/>
                </a:cubicBezTo>
                <a:cubicBezTo>
                  <a:pt x="68" y="401"/>
                  <a:pt x="34" y="449"/>
                  <a:pt x="34" y="449"/>
                </a:cubicBezTo>
                <a:cubicBezTo>
                  <a:pt x="22" y="494"/>
                  <a:pt x="0" y="505"/>
                  <a:pt x="42" y="534"/>
                </a:cubicBezTo>
                <a:cubicBezTo>
                  <a:pt x="70" y="531"/>
                  <a:pt x="99" y="530"/>
                  <a:pt x="127" y="525"/>
                </a:cubicBezTo>
                <a:cubicBezTo>
                  <a:pt x="145" y="522"/>
                  <a:pt x="178" y="509"/>
                  <a:pt x="178" y="509"/>
                </a:cubicBezTo>
                <a:cubicBezTo>
                  <a:pt x="185" y="497"/>
                  <a:pt x="206" y="437"/>
                  <a:pt x="211" y="432"/>
                </a:cubicBezTo>
                <a:cubicBezTo>
                  <a:pt x="225" y="417"/>
                  <a:pt x="245" y="409"/>
                  <a:pt x="262" y="398"/>
                </a:cubicBezTo>
                <a:cubicBezTo>
                  <a:pt x="271" y="392"/>
                  <a:pt x="279" y="387"/>
                  <a:pt x="288" y="381"/>
                </a:cubicBezTo>
                <a:cubicBezTo>
                  <a:pt x="296" y="376"/>
                  <a:pt x="313" y="365"/>
                  <a:pt x="313" y="365"/>
                </a:cubicBezTo>
                <a:cubicBezTo>
                  <a:pt x="353" y="306"/>
                  <a:pt x="330" y="325"/>
                  <a:pt x="372" y="297"/>
                </a:cubicBezTo>
                <a:cubicBezTo>
                  <a:pt x="388" y="249"/>
                  <a:pt x="428" y="241"/>
                  <a:pt x="457" y="204"/>
                </a:cubicBezTo>
                <a:cubicBezTo>
                  <a:pt x="470" y="188"/>
                  <a:pt x="491" y="153"/>
                  <a:pt x="491" y="153"/>
                </a:cubicBezTo>
                <a:cubicBezTo>
                  <a:pt x="501" y="110"/>
                  <a:pt x="526" y="52"/>
                  <a:pt x="482" y="17"/>
                </a:cubicBezTo>
                <a:cubicBezTo>
                  <a:pt x="466" y="4"/>
                  <a:pt x="443" y="5"/>
                  <a:pt x="423" y="0"/>
                </a:cubicBezTo>
                <a:cubicBezTo>
                  <a:pt x="318" y="9"/>
                  <a:pt x="346" y="33"/>
                  <a:pt x="313" y="0"/>
                </a:cubicBezTo>
                <a:close/>
              </a:path>
            </a:pathLst>
          </a:cu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6" name="Freeform 8"/>
          <p:cNvSpPr>
            <a:spLocks/>
          </p:cNvSpPr>
          <p:nvPr/>
        </p:nvSpPr>
        <p:spPr bwMode="auto">
          <a:xfrm>
            <a:off x="3810000" y="2401888"/>
            <a:ext cx="712788" cy="833437"/>
          </a:xfrm>
          <a:custGeom>
            <a:avLst/>
            <a:gdLst>
              <a:gd name="T0" fmla="*/ 2147483647 w 449"/>
              <a:gd name="T1" fmla="*/ 2147483647 h 525"/>
              <a:gd name="T2" fmla="*/ 2147483647 w 449"/>
              <a:gd name="T3" fmla="*/ 2147483647 h 525"/>
              <a:gd name="T4" fmla="*/ 2147483647 w 449"/>
              <a:gd name="T5" fmla="*/ 2147483647 h 525"/>
              <a:gd name="T6" fmla="*/ 2147483647 w 449"/>
              <a:gd name="T7" fmla="*/ 0 h 525"/>
              <a:gd name="T8" fmla="*/ 2147483647 w 449"/>
              <a:gd name="T9" fmla="*/ 2147483647 h 525"/>
              <a:gd name="T10" fmla="*/ 0 w 449"/>
              <a:gd name="T11" fmla="*/ 2147483647 h 525"/>
              <a:gd name="T12" fmla="*/ 2147483647 w 449"/>
              <a:gd name="T13" fmla="*/ 2147483647 h 525"/>
              <a:gd name="T14" fmla="*/ 2147483647 w 449"/>
              <a:gd name="T15" fmla="*/ 2147483647 h 525"/>
              <a:gd name="T16" fmla="*/ 2147483647 w 449"/>
              <a:gd name="T17" fmla="*/ 2147483647 h 525"/>
              <a:gd name="T18" fmla="*/ 2147483647 w 449"/>
              <a:gd name="T19" fmla="*/ 2147483647 h 525"/>
              <a:gd name="T20" fmla="*/ 2147483647 w 449"/>
              <a:gd name="T21" fmla="*/ 2147483647 h 525"/>
              <a:gd name="T22" fmla="*/ 2147483647 w 449"/>
              <a:gd name="T23" fmla="*/ 2147483647 h 525"/>
              <a:gd name="T24" fmla="*/ 2147483647 w 449"/>
              <a:gd name="T25" fmla="*/ 2147483647 h 5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 h="525">
                <a:moveTo>
                  <a:pt x="381" y="93"/>
                </a:moveTo>
                <a:cubicBezTo>
                  <a:pt x="375" y="85"/>
                  <a:pt x="368" y="77"/>
                  <a:pt x="364" y="68"/>
                </a:cubicBezTo>
                <a:cubicBezTo>
                  <a:pt x="360" y="60"/>
                  <a:pt x="362" y="48"/>
                  <a:pt x="356" y="42"/>
                </a:cubicBezTo>
                <a:cubicBezTo>
                  <a:pt x="327" y="13"/>
                  <a:pt x="312" y="10"/>
                  <a:pt x="280" y="0"/>
                </a:cubicBezTo>
                <a:cubicBezTo>
                  <a:pt x="200" y="7"/>
                  <a:pt x="158" y="9"/>
                  <a:pt x="93" y="51"/>
                </a:cubicBezTo>
                <a:cubicBezTo>
                  <a:pt x="57" y="104"/>
                  <a:pt x="23" y="140"/>
                  <a:pt x="0" y="203"/>
                </a:cubicBezTo>
                <a:cubicBezTo>
                  <a:pt x="8" y="284"/>
                  <a:pt x="20" y="377"/>
                  <a:pt x="110" y="406"/>
                </a:cubicBezTo>
                <a:cubicBezTo>
                  <a:pt x="145" y="441"/>
                  <a:pt x="149" y="428"/>
                  <a:pt x="186" y="449"/>
                </a:cubicBezTo>
                <a:cubicBezTo>
                  <a:pt x="239" y="479"/>
                  <a:pt x="288" y="511"/>
                  <a:pt x="347" y="525"/>
                </a:cubicBezTo>
                <a:cubicBezTo>
                  <a:pt x="370" y="522"/>
                  <a:pt x="394" y="525"/>
                  <a:pt x="415" y="517"/>
                </a:cubicBezTo>
                <a:cubicBezTo>
                  <a:pt x="434" y="509"/>
                  <a:pt x="444" y="457"/>
                  <a:pt x="449" y="440"/>
                </a:cubicBezTo>
                <a:cubicBezTo>
                  <a:pt x="444" y="339"/>
                  <a:pt x="446" y="298"/>
                  <a:pt x="432" y="212"/>
                </a:cubicBezTo>
                <a:cubicBezTo>
                  <a:pt x="429" y="196"/>
                  <a:pt x="389" y="93"/>
                  <a:pt x="381" y="93"/>
                </a:cubicBezTo>
                <a:close/>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8927" name="Group 15"/>
          <p:cNvGrpSpPr>
            <a:grpSpLocks/>
          </p:cNvGrpSpPr>
          <p:nvPr/>
        </p:nvGrpSpPr>
        <p:grpSpPr bwMode="auto">
          <a:xfrm>
            <a:off x="4495800" y="762000"/>
            <a:ext cx="4648200" cy="4283075"/>
            <a:chOff x="2832" y="480"/>
            <a:chExt cx="2928" cy="2698"/>
          </a:xfrm>
        </p:grpSpPr>
        <p:sp>
          <p:nvSpPr>
            <p:cNvPr id="75784" name="Line 9"/>
            <p:cNvSpPr>
              <a:spLocks noChangeShapeType="1"/>
            </p:cNvSpPr>
            <p:nvPr/>
          </p:nvSpPr>
          <p:spPr bwMode="auto">
            <a:xfrm flipV="1">
              <a:off x="2832" y="960"/>
              <a:ext cx="1152" cy="768"/>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5785" name="Text Box 10"/>
            <p:cNvSpPr txBox="1">
              <a:spLocks noChangeArrowheads="1"/>
            </p:cNvSpPr>
            <p:nvPr/>
          </p:nvSpPr>
          <p:spPr bwMode="auto">
            <a:xfrm>
              <a:off x="4032" y="480"/>
              <a:ext cx="1618"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2000" b="1" smtClean="0">
                  <a:solidFill>
                    <a:srgbClr val="FF0000"/>
                  </a:solidFill>
                </a:rPr>
                <a:t>euchromatin – decondensed (active) genetic material</a:t>
              </a:r>
            </a:p>
          </p:txBody>
        </p:sp>
        <p:sp>
          <p:nvSpPr>
            <p:cNvPr id="75786" name="Line 11"/>
            <p:cNvSpPr>
              <a:spLocks noChangeShapeType="1"/>
            </p:cNvSpPr>
            <p:nvPr/>
          </p:nvSpPr>
          <p:spPr bwMode="auto">
            <a:xfrm flipV="1">
              <a:off x="3024" y="1680"/>
              <a:ext cx="1152" cy="768"/>
            </a:xfrm>
            <a:prstGeom prst="line">
              <a:avLst/>
            </a:prstGeom>
            <a:noFill/>
            <a:ln w="508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5787" name="Text Box 12"/>
            <p:cNvSpPr txBox="1">
              <a:spLocks noChangeArrowheads="1"/>
            </p:cNvSpPr>
            <p:nvPr/>
          </p:nvSpPr>
          <p:spPr bwMode="auto">
            <a:xfrm>
              <a:off x="4142" y="1392"/>
              <a:ext cx="161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2000" b="1" smtClean="0">
                  <a:solidFill>
                    <a:srgbClr val="FF00FF"/>
                  </a:solidFill>
                </a:rPr>
                <a:t>nucleolus – ribosome assembly</a:t>
              </a:r>
            </a:p>
          </p:txBody>
        </p:sp>
        <p:sp>
          <p:nvSpPr>
            <p:cNvPr id="75788" name="Line 13"/>
            <p:cNvSpPr>
              <a:spLocks noChangeShapeType="1"/>
            </p:cNvSpPr>
            <p:nvPr/>
          </p:nvSpPr>
          <p:spPr bwMode="auto">
            <a:xfrm flipV="1">
              <a:off x="3600" y="2688"/>
              <a:ext cx="576" cy="336"/>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5789" name="Text Box 14"/>
            <p:cNvSpPr txBox="1">
              <a:spLocks noChangeArrowheads="1"/>
            </p:cNvSpPr>
            <p:nvPr/>
          </p:nvSpPr>
          <p:spPr bwMode="auto">
            <a:xfrm>
              <a:off x="4142" y="2352"/>
              <a:ext cx="1618"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2000" b="1" smtClean="0">
                  <a:solidFill>
                    <a:srgbClr val="0000FF"/>
                  </a:solidFill>
                </a:rPr>
                <a:t>heterochromatin – condensed (inactive) genetic material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76200" y="76200"/>
            <a:ext cx="899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smtClean="0"/>
              <a:t>Identify the structures indicated. (advance the slide for the answer)</a:t>
            </a:r>
          </a:p>
        </p:txBody>
      </p:sp>
      <p:pic>
        <p:nvPicPr>
          <p:cNvPr id="57347" name="Picture 5" descr="Wheaters 1-19 modif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64008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Freeform 8"/>
          <p:cNvSpPr>
            <a:spLocks/>
          </p:cNvSpPr>
          <p:nvPr/>
        </p:nvSpPr>
        <p:spPr bwMode="auto">
          <a:xfrm>
            <a:off x="609600" y="1425575"/>
            <a:ext cx="5105400" cy="3527425"/>
          </a:xfrm>
          <a:custGeom>
            <a:avLst/>
            <a:gdLst>
              <a:gd name="T0" fmla="*/ 2147483647 w 3143"/>
              <a:gd name="T1" fmla="*/ 2147483647 h 2160"/>
              <a:gd name="T2" fmla="*/ 2147483647 w 3143"/>
              <a:gd name="T3" fmla="*/ 2147483647 h 2160"/>
              <a:gd name="T4" fmla="*/ 2147483647 w 3143"/>
              <a:gd name="T5" fmla="*/ 2147483647 h 2160"/>
              <a:gd name="T6" fmla="*/ 2147483647 w 3143"/>
              <a:gd name="T7" fmla="*/ 2147483647 h 2160"/>
              <a:gd name="T8" fmla="*/ 2147483647 w 3143"/>
              <a:gd name="T9" fmla="*/ 2147483647 h 2160"/>
              <a:gd name="T10" fmla="*/ 2147483647 w 3143"/>
              <a:gd name="T11" fmla="*/ 2147483647 h 2160"/>
              <a:gd name="T12" fmla="*/ 2147483647 w 3143"/>
              <a:gd name="T13" fmla="*/ 2147483647 h 2160"/>
              <a:gd name="T14" fmla="*/ 2147483647 w 3143"/>
              <a:gd name="T15" fmla="*/ 2147483647 h 2160"/>
              <a:gd name="T16" fmla="*/ 2147483647 w 3143"/>
              <a:gd name="T17" fmla="*/ 2147483647 h 2160"/>
              <a:gd name="T18" fmla="*/ 2147483647 w 3143"/>
              <a:gd name="T19" fmla="*/ 2147483647 h 2160"/>
              <a:gd name="T20" fmla="*/ 2147483647 w 3143"/>
              <a:gd name="T21" fmla="*/ 2147483647 h 2160"/>
              <a:gd name="T22" fmla="*/ 2147483647 w 3143"/>
              <a:gd name="T23" fmla="*/ 2147483647 h 2160"/>
              <a:gd name="T24" fmla="*/ 2147483647 w 3143"/>
              <a:gd name="T25" fmla="*/ 2147483647 h 2160"/>
              <a:gd name="T26" fmla="*/ 2147483647 w 3143"/>
              <a:gd name="T27" fmla="*/ 2147483647 h 2160"/>
              <a:gd name="T28" fmla="*/ 2147483647 w 3143"/>
              <a:gd name="T29" fmla="*/ 2147483647 h 2160"/>
              <a:gd name="T30" fmla="*/ 2147483647 w 3143"/>
              <a:gd name="T31" fmla="*/ 2147483647 h 2160"/>
              <a:gd name="T32" fmla="*/ 2147483647 w 3143"/>
              <a:gd name="T33" fmla="*/ 2147483647 h 2160"/>
              <a:gd name="T34" fmla="*/ 2147483647 w 3143"/>
              <a:gd name="T35" fmla="*/ 2147483647 h 2160"/>
              <a:gd name="T36" fmla="*/ 2147483647 w 3143"/>
              <a:gd name="T37" fmla="*/ 2147483647 h 2160"/>
              <a:gd name="T38" fmla="*/ 2147483647 w 3143"/>
              <a:gd name="T39" fmla="*/ 2147483647 h 2160"/>
              <a:gd name="T40" fmla="*/ 2147483647 w 3143"/>
              <a:gd name="T41" fmla="*/ 2147483647 h 2160"/>
              <a:gd name="T42" fmla="*/ 2147483647 w 3143"/>
              <a:gd name="T43" fmla="*/ 2147483647 h 2160"/>
              <a:gd name="T44" fmla="*/ 2147483647 w 3143"/>
              <a:gd name="T45" fmla="*/ 2147483647 h 2160"/>
              <a:gd name="T46" fmla="*/ 2147483647 w 3143"/>
              <a:gd name="T47" fmla="*/ 2147483647 h 2160"/>
              <a:gd name="T48" fmla="*/ 2147483647 w 3143"/>
              <a:gd name="T49" fmla="*/ 2147483647 h 2160"/>
              <a:gd name="T50" fmla="*/ 2147483647 w 3143"/>
              <a:gd name="T51" fmla="*/ 2147483647 h 2160"/>
              <a:gd name="T52" fmla="*/ 2147483647 w 3143"/>
              <a:gd name="T53" fmla="*/ 0 h 2160"/>
              <a:gd name="T54" fmla="*/ 2147483647 w 3143"/>
              <a:gd name="T55" fmla="*/ 2147483647 h 2160"/>
              <a:gd name="T56" fmla="*/ 2147483647 w 3143"/>
              <a:gd name="T57" fmla="*/ 2147483647 h 2160"/>
              <a:gd name="T58" fmla="*/ 2147483647 w 3143"/>
              <a:gd name="T59" fmla="*/ 2147483647 h 2160"/>
              <a:gd name="T60" fmla="*/ 2147483647 w 3143"/>
              <a:gd name="T61" fmla="*/ 2147483647 h 2160"/>
              <a:gd name="T62" fmla="*/ 2147483647 w 3143"/>
              <a:gd name="T63" fmla="*/ 2147483647 h 2160"/>
              <a:gd name="T64" fmla="*/ 2147483647 w 3143"/>
              <a:gd name="T65" fmla="*/ 2147483647 h 2160"/>
              <a:gd name="T66" fmla="*/ 2147483647 w 3143"/>
              <a:gd name="T67" fmla="*/ 2147483647 h 2160"/>
              <a:gd name="T68" fmla="*/ 2147483647 w 3143"/>
              <a:gd name="T69" fmla="*/ 2147483647 h 2160"/>
              <a:gd name="T70" fmla="*/ 2147483647 w 3143"/>
              <a:gd name="T71" fmla="*/ 2147483647 h 21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43" h="2160">
                <a:moveTo>
                  <a:pt x="720" y="1008"/>
                </a:moveTo>
                <a:cubicBezTo>
                  <a:pt x="655" y="1020"/>
                  <a:pt x="657" y="1048"/>
                  <a:pt x="601" y="1076"/>
                </a:cubicBezTo>
                <a:cubicBezTo>
                  <a:pt x="560" y="1118"/>
                  <a:pt x="499" y="1149"/>
                  <a:pt x="441" y="1160"/>
                </a:cubicBezTo>
                <a:cubicBezTo>
                  <a:pt x="424" y="1171"/>
                  <a:pt x="401" y="1177"/>
                  <a:pt x="390" y="1194"/>
                </a:cubicBezTo>
                <a:cubicBezTo>
                  <a:pt x="353" y="1250"/>
                  <a:pt x="328" y="1327"/>
                  <a:pt x="271" y="1364"/>
                </a:cubicBezTo>
                <a:cubicBezTo>
                  <a:pt x="253" y="1391"/>
                  <a:pt x="209" y="1421"/>
                  <a:pt x="178" y="1431"/>
                </a:cubicBezTo>
                <a:cubicBezTo>
                  <a:pt x="172" y="1440"/>
                  <a:pt x="169" y="1450"/>
                  <a:pt x="161" y="1457"/>
                </a:cubicBezTo>
                <a:cubicBezTo>
                  <a:pt x="154" y="1463"/>
                  <a:pt x="142" y="1459"/>
                  <a:pt x="136" y="1465"/>
                </a:cubicBezTo>
                <a:cubicBezTo>
                  <a:pt x="130" y="1471"/>
                  <a:pt x="133" y="1484"/>
                  <a:pt x="127" y="1491"/>
                </a:cubicBezTo>
                <a:cubicBezTo>
                  <a:pt x="114" y="1508"/>
                  <a:pt x="70" y="1537"/>
                  <a:pt x="51" y="1550"/>
                </a:cubicBezTo>
                <a:cubicBezTo>
                  <a:pt x="48" y="1558"/>
                  <a:pt x="46" y="1567"/>
                  <a:pt x="42" y="1575"/>
                </a:cubicBezTo>
                <a:cubicBezTo>
                  <a:pt x="37" y="1584"/>
                  <a:pt x="29" y="1591"/>
                  <a:pt x="25" y="1601"/>
                </a:cubicBezTo>
                <a:cubicBezTo>
                  <a:pt x="14" y="1626"/>
                  <a:pt x="9" y="1652"/>
                  <a:pt x="0" y="1677"/>
                </a:cubicBezTo>
                <a:cubicBezTo>
                  <a:pt x="12" y="1754"/>
                  <a:pt x="19" y="1838"/>
                  <a:pt x="85" y="1889"/>
                </a:cubicBezTo>
                <a:cubicBezTo>
                  <a:pt x="115" y="1912"/>
                  <a:pt x="158" y="1930"/>
                  <a:pt x="186" y="1957"/>
                </a:cubicBezTo>
                <a:cubicBezTo>
                  <a:pt x="211" y="1981"/>
                  <a:pt x="221" y="2004"/>
                  <a:pt x="254" y="2016"/>
                </a:cubicBezTo>
                <a:cubicBezTo>
                  <a:pt x="312" y="2074"/>
                  <a:pt x="285" y="2053"/>
                  <a:pt x="330" y="2084"/>
                </a:cubicBezTo>
                <a:cubicBezTo>
                  <a:pt x="378" y="2154"/>
                  <a:pt x="314" y="2072"/>
                  <a:pt x="373" y="2118"/>
                </a:cubicBezTo>
                <a:cubicBezTo>
                  <a:pt x="381" y="2124"/>
                  <a:pt x="382" y="2137"/>
                  <a:pt x="390" y="2143"/>
                </a:cubicBezTo>
                <a:cubicBezTo>
                  <a:pt x="406" y="2156"/>
                  <a:pt x="429" y="2155"/>
                  <a:pt x="449" y="2160"/>
                </a:cubicBezTo>
                <a:cubicBezTo>
                  <a:pt x="574" y="2152"/>
                  <a:pt x="680" y="2134"/>
                  <a:pt x="796" y="2092"/>
                </a:cubicBezTo>
                <a:cubicBezTo>
                  <a:pt x="833" y="2056"/>
                  <a:pt x="905" y="2028"/>
                  <a:pt x="957" y="2016"/>
                </a:cubicBezTo>
                <a:cubicBezTo>
                  <a:pt x="985" y="1998"/>
                  <a:pt x="1002" y="1976"/>
                  <a:pt x="1033" y="1965"/>
                </a:cubicBezTo>
                <a:cubicBezTo>
                  <a:pt x="1039" y="1957"/>
                  <a:pt x="1042" y="1946"/>
                  <a:pt x="1050" y="1940"/>
                </a:cubicBezTo>
                <a:cubicBezTo>
                  <a:pt x="1057" y="1934"/>
                  <a:pt x="1070" y="1937"/>
                  <a:pt x="1076" y="1931"/>
                </a:cubicBezTo>
                <a:cubicBezTo>
                  <a:pt x="1082" y="1925"/>
                  <a:pt x="1077" y="1912"/>
                  <a:pt x="1084" y="1906"/>
                </a:cubicBezTo>
                <a:cubicBezTo>
                  <a:pt x="1090" y="1901"/>
                  <a:pt x="1171" y="1877"/>
                  <a:pt x="1186" y="1872"/>
                </a:cubicBezTo>
                <a:cubicBezTo>
                  <a:pt x="1211" y="1847"/>
                  <a:pt x="1242" y="1826"/>
                  <a:pt x="1262" y="1796"/>
                </a:cubicBezTo>
                <a:cubicBezTo>
                  <a:pt x="1302" y="1737"/>
                  <a:pt x="1279" y="1756"/>
                  <a:pt x="1321" y="1728"/>
                </a:cubicBezTo>
                <a:cubicBezTo>
                  <a:pt x="1368" y="1657"/>
                  <a:pt x="1306" y="1738"/>
                  <a:pt x="1364" y="1694"/>
                </a:cubicBezTo>
                <a:cubicBezTo>
                  <a:pt x="1372" y="1688"/>
                  <a:pt x="1374" y="1676"/>
                  <a:pt x="1381" y="1669"/>
                </a:cubicBezTo>
                <a:cubicBezTo>
                  <a:pt x="1388" y="1662"/>
                  <a:pt x="1398" y="1658"/>
                  <a:pt x="1406" y="1652"/>
                </a:cubicBezTo>
                <a:cubicBezTo>
                  <a:pt x="1425" y="1597"/>
                  <a:pt x="1458" y="1531"/>
                  <a:pt x="1508" y="1499"/>
                </a:cubicBezTo>
                <a:cubicBezTo>
                  <a:pt x="1520" y="1462"/>
                  <a:pt x="1542" y="1457"/>
                  <a:pt x="1576" y="1440"/>
                </a:cubicBezTo>
                <a:cubicBezTo>
                  <a:pt x="1649" y="1364"/>
                  <a:pt x="1559" y="1449"/>
                  <a:pt x="1626" y="1406"/>
                </a:cubicBezTo>
                <a:cubicBezTo>
                  <a:pt x="1656" y="1387"/>
                  <a:pt x="1668" y="1367"/>
                  <a:pt x="1703" y="1355"/>
                </a:cubicBezTo>
                <a:cubicBezTo>
                  <a:pt x="1734" y="1324"/>
                  <a:pt x="1768" y="1294"/>
                  <a:pt x="1804" y="1270"/>
                </a:cubicBezTo>
                <a:cubicBezTo>
                  <a:pt x="1849" y="1204"/>
                  <a:pt x="1790" y="1284"/>
                  <a:pt x="1847" y="1228"/>
                </a:cubicBezTo>
                <a:cubicBezTo>
                  <a:pt x="1889" y="1187"/>
                  <a:pt x="1908" y="1146"/>
                  <a:pt x="1965" y="1126"/>
                </a:cubicBezTo>
                <a:cubicBezTo>
                  <a:pt x="2045" y="1049"/>
                  <a:pt x="1945" y="1138"/>
                  <a:pt x="2016" y="1093"/>
                </a:cubicBezTo>
                <a:cubicBezTo>
                  <a:pt x="2123" y="1025"/>
                  <a:pt x="2047" y="1055"/>
                  <a:pt x="2109" y="1033"/>
                </a:cubicBezTo>
                <a:cubicBezTo>
                  <a:pt x="2164" y="980"/>
                  <a:pt x="2246" y="957"/>
                  <a:pt x="2313" y="923"/>
                </a:cubicBezTo>
                <a:cubicBezTo>
                  <a:pt x="2345" y="907"/>
                  <a:pt x="2334" y="904"/>
                  <a:pt x="2363" y="881"/>
                </a:cubicBezTo>
                <a:cubicBezTo>
                  <a:pt x="2412" y="841"/>
                  <a:pt x="2471" y="790"/>
                  <a:pt x="2533" y="771"/>
                </a:cubicBezTo>
                <a:cubicBezTo>
                  <a:pt x="2562" y="749"/>
                  <a:pt x="2583" y="731"/>
                  <a:pt x="2617" y="720"/>
                </a:cubicBezTo>
                <a:cubicBezTo>
                  <a:pt x="2655" y="695"/>
                  <a:pt x="2688" y="672"/>
                  <a:pt x="2728" y="652"/>
                </a:cubicBezTo>
                <a:cubicBezTo>
                  <a:pt x="2751" y="618"/>
                  <a:pt x="2789" y="602"/>
                  <a:pt x="2829" y="593"/>
                </a:cubicBezTo>
                <a:cubicBezTo>
                  <a:pt x="2865" y="557"/>
                  <a:pt x="2909" y="542"/>
                  <a:pt x="2956" y="525"/>
                </a:cubicBezTo>
                <a:cubicBezTo>
                  <a:pt x="3004" y="479"/>
                  <a:pt x="3062" y="445"/>
                  <a:pt x="3100" y="390"/>
                </a:cubicBezTo>
                <a:cubicBezTo>
                  <a:pt x="3111" y="329"/>
                  <a:pt x="3132" y="273"/>
                  <a:pt x="3143" y="212"/>
                </a:cubicBezTo>
                <a:cubicBezTo>
                  <a:pt x="3140" y="178"/>
                  <a:pt x="3143" y="143"/>
                  <a:pt x="3134" y="110"/>
                </a:cubicBezTo>
                <a:cubicBezTo>
                  <a:pt x="3131" y="98"/>
                  <a:pt x="3093" y="74"/>
                  <a:pt x="3083" y="68"/>
                </a:cubicBezTo>
                <a:cubicBezTo>
                  <a:pt x="3034" y="40"/>
                  <a:pt x="2986" y="33"/>
                  <a:pt x="2931" y="25"/>
                </a:cubicBezTo>
                <a:cubicBezTo>
                  <a:pt x="2895" y="14"/>
                  <a:pt x="2857" y="12"/>
                  <a:pt x="2821" y="0"/>
                </a:cubicBezTo>
                <a:cubicBezTo>
                  <a:pt x="2722" y="16"/>
                  <a:pt x="2624" y="33"/>
                  <a:pt x="2524" y="42"/>
                </a:cubicBezTo>
                <a:cubicBezTo>
                  <a:pt x="2516" y="45"/>
                  <a:pt x="2508" y="49"/>
                  <a:pt x="2499" y="51"/>
                </a:cubicBezTo>
                <a:cubicBezTo>
                  <a:pt x="2482" y="55"/>
                  <a:pt x="2464" y="54"/>
                  <a:pt x="2448" y="59"/>
                </a:cubicBezTo>
                <a:cubicBezTo>
                  <a:pt x="2438" y="62"/>
                  <a:pt x="2432" y="71"/>
                  <a:pt x="2423" y="76"/>
                </a:cubicBezTo>
                <a:cubicBezTo>
                  <a:pt x="2409" y="83"/>
                  <a:pt x="2395" y="89"/>
                  <a:pt x="2380" y="93"/>
                </a:cubicBezTo>
                <a:cubicBezTo>
                  <a:pt x="2360" y="99"/>
                  <a:pt x="2289" y="107"/>
                  <a:pt x="2270" y="110"/>
                </a:cubicBezTo>
                <a:cubicBezTo>
                  <a:pt x="2223" y="125"/>
                  <a:pt x="2174" y="134"/>
                  <a:pt x="2126" y="144"/>
                </a:cubicBezTo>
                <a:cubicBezTo>
                  <a:pt x="2062" y="176"/>
                  <a:pt x="2009" y="204"/>
                  <a:pt x="1940" y="220"/>
                </a:cubicBezTo>
                <a:cubicBezTo>
                  <a:pt x="1902" y="239"/>
                  <a:pt x="1862" y="257"/>
                  <a:pt x="1821" y="271"/>
                </a:cubicBezTo>
                <a:cubicBezTo>
                  <a:pt x="1772" y="320"/>
                  <a:pt x="1701" y="360"/>
                  <a:pt x="1635" y="381"/>
                </a:cubicBezTo>
                <a:cubicBezTo>
                  <a:pt x="1567" y="427"/>
                  <a:pt x="1501" y="490"/>
                  <a:pt x="1423" y="517"/>
                </a:cubicBezTo>
                <a:cubicBezTo>
                  <a:pt x="1410" y="556"/>
                  <a:pt x="1374" y="575"/>
                  <a:pt x="1338" y="593"/>
                </a:cubicBezTo>
                <a:cubicBezTo>
                  <a:pt x="1257" y="635"/>
                  <a:pt x="1175" y="671"/>
                  <a:pt x="1093" y="711"/>
                </a:cubicBezTo>
                <a:cubicBezTo>
                  <a:pt x="1054" y="730"/>
                  <a:pt x="1012" y="750"/>
                  <a:pt x="974" y="771"/>
                </a:cubicBezTo>
                <a:cubicBezTo>
                  <a:pt x="956" y="781"/>
                  <a:pt x="923" y="805"/>
                  <a:pt x="923" y="805"/>
                </a:cubicBezTo>
                <a:cubicBezTo>
                  <a:pt x="900" y="839"/>
                  <a:pt x="864" y="866"/>
                  <a:pt x="830" y="889"/>
                </a:cubicBezTo>
                <a:cubicBezTo>
                  <a:pt x="813" y="946"/>
                  <a:pt x="837" y="890"/>
                  <a:pt x="796" y="923"/>
                </a:cubicBezTo>
                <a:cubicBezTo>
                  <a:pt x="740" y="967"/>
                  <a:pt x="818" y="937"/>
                  <a:pt x="754" y="957"/>
                </a:cubicBezTo>
                <a:cubicBezTo>
                  <a:pt x="729" y="994"/>
                  <a:pt x="690" y="1025"/>
                  <a:pt x="644" y="1025"/>
                </a:cubicBezTo>
              </a:path>
            </a:pathLst>
          </a:cu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9953" name="Group 17"/>
          <p:cNvGrpSpPr>
            <a:grpSpLocks/>
          </p:cNvGrpSpPr>
          <p:nvPr/>
        </p:nvGrpSpPr>
        <p:grpSpPr bwMode="auto">
          <a:xfrm>
            <a:off x="5715000" y="1143000"/>
            <a:ext cx="3429000" cy="701675"/>
            <a:chOff x="3600" y="720"/>
            <a:chExt cx="2160" cy="442"/>
          </a:xfrm>
        </p:grpSpPr>
        <p:sp>
          <p:nvSpPr>
            <p:cNvPr id="76812" name="Line 15"/>
            <p:cNvSpPr>
              <a:spLocks noChangeShapeType="1"/>
            </p:cNvSpPr>
            <p:nvPr/>
          </p:nvSpPr>
          <p:spPr bwMode="auto">
            <a:xfrm flipV="1">
              <a:off x="3600" y="960"/>
              <a:ext cx="816" cy="96"/>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6813" name="Text Box 16"/>
            <p:cNvSpPr txBox="1">
              <a:spLocks noChangeArrowheads="1"/>
            </p:cNvSpPr>
            <p:nvPr/>
          </p:nvSpPr>
          <p:spPr bwMode="auto">
            <a:xfrm>
              <a:off x="4368" y="720"/>
              <a:ext cx="13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2000" b="1" smtClean="0">
                  <a:solidFill>
                    <a:srgbClr val="0000FF"/>
                  </a:solidFill>
                </a:rPr>
                <a:t>Golgi apparatus (this is tough)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76200" y="76200"/>
            <a:ext cx="899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b="1"/>
              <a:t>Identify the structures indicated. (advance the slide for the answer)</a:t>
            </a:r>
          </a:p>
        </p:txBody>
      </p:sp>
      <p:pic>
        <p:nvPicPr>
          <p:cNvPr id="58371" name="Picture 3" descr="Junq 16-22 modif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533400"/>
            <a:ext cx="552291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Freeform 19"/>
          <p:cNvSpPr>
            <a:spLocks/>
          </p:cNvSpPr>
          <p:nvPr/>
        </p:nvSpPr>
        <p:spPr bwMode="auto">
          <a:xfrm>
            <a:off x="1447800" y="4953000"/>
            <a:ext cx="3187700" cy="1774825"/>
          </a:xfrm>
          <a:custGeom>
            <a:avLst/>
            <a:gdLst>
              <a:gd name="T0" fmla="*/ 2147483647 w 2008"/>
              <a:gd name="T1" fmla="*/ 2147483647 h 1118"/>
              <a:gd name="T2" fmla="*/ 2147483647 w 2008"/>
              <a:gd name="T3" fmla="*/ 2147483647 h 1118"/>
              <a:gd name="T4" fmla="*/ 2147483647 w 2008"/>
              <a:gd name="T5" fmla="*/ 2147483647 h 1118"/>
              <a:gd name="T6" fmla="*/ 2147483647 w 2008"/>
              <a:gd name="T7" fmla="*/ 2147483647 h 1118"/>
              <a:gd name="T8" fmla="*/ 2147483647 w 2008"/>
              <a:gd name="T9" fmla="*/ 0 h 1118"/>
              <a:gd name="T10" fmla="*/ 2147483647 w 2008"/>
              <a:gd name="T11" fmla="*/ 2147483647 h 1118"/>
              <a:gd name="T12" fmla="*/ 2147483647 w 2008"/>
              <a:gd name="T13" fmla="*/ 2147483647 h 1118"/>
              <a:gd name="T14" fmla="*/ 2147483647 w 2008"/>
              <a:gd name="T15" fmla="*/ 2147483647 h 1118"/>
              <a:gd name="T16" fmla="*/ 2147483647 w 2008"/>
              <a:gd name="T17" fmla="*/ 2147483647 h 1118"/>
              <a:gd name="T18" fmla="*/ 2147483647 w 2008"/>
              <a:gd name="T19" fmla="*/ 2147483647 h 1118"/>
              <a:gd name="T20" fmla="*/ 2147483647 w 2008"/>
              <a:gd name="T21" fmla="*/ 2147483647 h 1118"/>
              <a:gd name="T22" fmla="*/ 2147483647 w 2008"/>
              <a:gd name="T23" fmla="*/ 2147483647 h 1118"/>
              <a:gd name="T24" fmla="*/ 0 w 2008"/>
              <a:gd name="T25" fmla="*/ 2147483647 h 1118"/>
              <a:gd name="T26" fmla="*/ 2147483647 w 2008"/>
              <a:gd name="T27" fmla="*/ 2147483647 h 1118"/>
              <a:gd name="T28" fmla="*/ 2147483647 w 2008"/>
              <a:gd name="T29" fmla="*/ 2147483647 h 1118"/>
              <a:gd name="T30" fmla="*/ 2147483647 w 2008"/>
              <a:gd name="T31" fmla="*/ 2147483647 h 1118"/>
              <a:gd name="T32" fmla="*/ 2147483647 w 2008"/>
              <a:gd name="T33" fmla="*/ 2147483647 h 1118"/>
              <a:gd name="T34" fmla="*/ 2147483647 w 2008"/>
              <a:gd name="T35" fmla="*/ 2147483647 h 1118"/>
              <a:gd name="T36" fmla="*/ 2147483647 w 2008"/>
              <a:gd name="T37" fmla="*/ 2147483647 h 1118"/>
              <a:gd name="T38" fmla="*/ 2147483647 w 2008"/>
              <a:gd name="T39" fmla="*/ 2147483647 h 1118"/>
              <a:gd name="T40" fmla="*/ 2147483647 w 2008"/>
              <a:gd name="T41" fmla="*/ 2147483647 h 1118"/>
              <a:gd name="T42" fmla="*/ 2147483647 w 2008"/>
              <a:gd name="T43" fmla="*/ 2147483647 h 1118"/>
              <a:gd name="T44" fmla="*/ 2147483647 w 2008"/>
              <a:gd name="T45" fmla="*/ 2147483647 h 1118"/>
              <a:gd name="T46" fmla="*/ 2147483647 w 2008"/>
              <a:gd name="T47" fmla="*/ 2147483647 h 1118"/>
              <a:gd name="T48" fmla="*/ 2147483647 w 2008"/>
              <a:gd name="T49" fmla="*/ 2147483647 h 1118"/>
              <a:gd name="T50" fmla="*/ 2147483647 w 2008"/>
              <a:gd name="T51" fmla="*/ 2147483647 h 1118"/>
              <a:gd name="T52" fmla="*/ 2147483647 w 2008"/>
              <a:gd name="T53" fmla="*/ 2147483647 h 1118"/>
              <a:gd name="T54" fmla="*/ 2147483647 w 2008"/>
              <a:gd name="T55" fmla="*/ 2147483647 h 1118"/>
              <a:gd name="T56" fmla="*/ 2147483647 w 2008"/>
              <a:gd name="T57" fmla="*/ 2147483647 h 1118"/>
              <a:gd name="T58" fmla="*/ 2147483647 w 2008"/>
              <a:gd name="T59" fmla="*/ 2147483647 h 1118"/>
              <a:gd name="T60" fmla="*/ 2147483647 w 2008"/>
              <a:gd name="T61" fmla="*/ 2147483647 h 1118"/>
              <a:gd name="T62" fmla="*/ 2147483647 w 2008"/>
              <a:gd name="T63" fmla="*/ 2147483647 h 1118"/>
              <a:gd name="T64" fmla="*/ 2147483647 w 2008"/>
              <a:gd name="T65" fmla="*/ 2147483647 h 1118"/>
              <a:gd name="T66" fmla="*/ 2147483647 w 2008"/>
              <a:gd name="T67" fmla="*/ 2147483647 h 1118"/>
              <a:gd name="T68" fmla="*/ 2147483647 w 2008"/>
              <a:gd name="T69" fmla="*/ 2147483647 h 1118"/>
              <a:gd name="T70" fmla="*/ 2147483647 w 2008"/>
              <a:gd name="T71" fmla="*/ 2147483647 h 1118"/>
              <a:gd name="T72" fmla="*/ 2147483647 w 2008"/>
              <a:gd name="T73" fmla="*/ 2147483647 h 1118"/>
              <a:gd name="T74" fmla="*/ 2147483647 w 2008"/>
              <a:gd name="T75" fmla="*/ 2147483647 h 11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08" h="1118">
                <a:moveTo>
                  <a:pt x="1542" y="152"/>
                </a:moveTo>
                <a:cubicBezTo>
                  <a:pt x="1525" y="141"/>
                  <a:pt x="1508" y="129"/>
                  <a:pt x="1491" y="118"/>
                </a:cubicBezTo>
                <a:cubicBezTo>
                  <a:pt x="1482" y="112"/>
                  <a:pt x="1465" y="101"/>
                  <a:pt x="1465" y="101"/>
                </a:cubicBezTo>
                <a:cubicBezTo>
                  <a:pt x="1439" y="63"/>
                  <a:pt x="1383" y="58"/>
                  <a:pt x="1338" y="50"/>
                </a:cubicBezTo>
                <a:cubicBezTo>
                  <a:pt x="1243" y="33"/>
                  <a:pt x="1143" y="28"/>
                  <a:pt x="1050" y="0"/>
                </a:cubicBezTo>
                <a:cubicBezTo>
                  <a:pt x="854" y="12"/>
                  <a:pt x="664" y="60"/>
                  <a:pt x="474" y="110"/>
                </a:cubicBezTo>
                <a:cubicBezTo>
                  <a:pt x="434" y="139"/>
                  <a:pt x="401" y="145"/>
                  <a:pt x="356" y="161"/>
                </a:cubicBezTo>
                <a:cubicBezTo>
                  <a:pt x="334" y="194"/>
                  <a:pt x="299" y="224"/>
                  <a:pt x="262" y="237"/>
                </a:cubicBezTo>
                <a:cubicBezTo>
                  <a:pt x="231" y="268"/>
                  <a:pt x="187" y="285"/>
                  <a:pt x="161" y="321"/>
                </a:cubicBezTo>
                <a:cubicBezTo>
                  <a:pt x="154" y="331"/>
                  <a:pt x="152" y="345"/>
                  <a:pt x="144" y="355"/>
                </a:cubicBezTo>
                <a:cubicBezTo>
                  <a:pt x="137" y="363"/>
                  <a:pt x="126" y="365"/>
                  <a:pt x="118" y="372"/>
                </a:cubicBezTo>
                <a:cubicBezTo>
                  <a:pt x="90" y="396"/>
                  <a:pt x="86" y="419"/>
                  <a:pt x="51" y="432"/>
                </a:cubicBezTo>
                <a:cubicBezTo>
                  <a:pt x="20" y="477"/>
                  <a:pt x="15" y="492"/>
                  <a:pt x="0" y="542"/>
                </a:cubicBezTo>
                <a:cubicBezTo>
                  <a:pt x="12" y="603"/>
                  <a:pt x="40" y="664"/>
                  <a:pt x="102" y="686"/>
                </a:cubicBezTo>
                <a:cubicBezTo>
                  <a:pt x="129" y="713"/>
                  <a:pt x="177" y="745"/>
                  <a:pt x="212" y="762"/>
                </a:cubicBezTo>
                <a:cubicBezTo>
                  <a:pt x="232" y="791"/>
                  <a:pt x="245" y="810"/>
                  <a:pt x="279" y="821"/>
                </a:cubicBezTo>
                <a:cubicBezTo>
                  <a:pt x="288" y="827"/>
                  <a:pt x="295" y="834"/>
                  <a:pt x="305" y="838"/>
                </a:cubicBezTo>
                <a:cubicBezTo>
                  <a:pt x="316" y="843"/>
                  <a:pt x="329" y="841"/>
                  <a:pt x="339" y="847"/>
                </a:cubicBezTo>
                <a:cubicBezTo>
                  <a:pt x="428" y="899"/>
                  <a:pt x="308" y="853"/>
                  <a:pt x="390" y="881"/>
                </a:cubicBezTo>
                <a:cubicBezTo>
                  <a:pt x="411" y="914"/>
                  <a:pt x="440" y="918"/>
                  <a:pt x="466" y="948"/>
                </a:cubicBezTo>
                <a:cubicBezTo>
                  <a:pt x="493" y="979"/>
                  <a:pt x="495" y="1004"/>
                  <a:pt x="534" y="1016"/>
                </a:cubicBezTo>
                <a:cubicBezTo>
                  <a:pt x="547" y="1056"/>
                  <a:pt x="587" y="1074"/>
                  <a:pt x="627" y="1084"/>
                </a:cubicBezTo>
                <a:cubicBezTo>
                  <a:pt x="749" y="1114"/>
                  <a:pt x="875" y="1113"/>
                  <a:pt x="999" y="1118"/>
                </a:cubicBezTo>
                <a:cubicBezTo>
                  <a:pt x="1089" y="1115"/>
                  <a:pt x="1180" y="1114"/>
                  <a:pt x="1270" y="1109"/>
                </a:cubicBezTo>
                <a:cubicBezTo>
                  <a:pt x="1358" y="1105"/>
                  <a:pt x="1446" y="1079"/>
                  <a:pt x="1533" y="1067"/>
                </a:cubicBezTo>
                <a:cubicBezTo>
                  <a:pt x="1589" y="1030"/>
                  <a:pt x="1654" y="990"/>
                  <a:pt x="1719" y="974"/>
                </a:cubicBezTo>
                <a:lnTo>
                  <a:pt x="1787" y="897"/>
                </a:lnTo>
                <a:cubicBezTo>
                  <a:pt x="1787" y="897"/>
                  <a:pt x="1787" y="897"/>
                  <a:pt x="1787" y="897"/>
                </a:cubicBezTo>
                <a:cubicBezTo>
                  <a:pt x="1829" y="857"/>
                  <a:pt x="1873" y="820"/>
                  <a:pt x="1914" y="779"/>
                </a:cubicBezTo>
                <a:cubicBezTo>
                  <a:pt x="1949" y="744"/>
                  <a:pt x="1932" y="703"/>
                  <a:pt x="1982" y="669"/>
                </a:cubicBezTo>
                <a:cubicBezTo>
                  <a:pt x="2008" y="583"/>
                  <a:pt x="1992" y="507"/>
                  <a:pt x="1931" y="449"/>
                </a:cubicBezTo>
                <a:cubicBezTo>
                  <a:pt x="1885" y="356"/>
                  <a:pt x="1944" y="462"/>
                  <a:pt x="1889" y="398"/>
                </a:cubicBezTo>
                <a:cubicBezTo>
                  <a:pt x="1876" y="383"/>
                  <a:pt x="1873" y="356"/>
                  <a:pt x="1855" y="347"/>
                </a:cubicBezTo>
                <a:cubicBezTo>
                  <a:pt x="1820" y="330"/>
                  <a:pt x="1791" y="305"/>
                  <a:pt x="1762" y="279"/>
                </a:cubicBezTo>
                <a:cubicBezTo>
                  <a:pt x="1726" y="246"/>
                  <a:pt x="1700" y="212"/>
                  <a:pt x="1660" y="186"/>
                </a:cubicBezTo>
                <a:cubicBezTo>
                  <a:pt x="1570" y="53"/>
                  <a:pt x="1377" y="68"/>
                  <a:pt x="1237" y="59"/>
                </a:cubicBezTo>
                <a:cubicBezTo>
                  <a:pt x="1217" y="52"/>
                  <a:pt x="1196" y="50"/>
                  <a:pt x="1177" y="42"/>
                </a:cubicBezTo>
                <a:cubicBezTo>
                  <a:pt x="1162" y="36"/>
                  <a:pt x="1150" y="24"/>
                  <a:pt x="1135" y="17"/>
                </a:cubicBezTo>
              </a:path>
            </a:pathLst>
          </a:cu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Freeform 3"/>
          <p:cNvSpPr/>
          <p:nvPr/>
        </p:nvSpPr>
        <p:spPr>
          <a:xfrm>
            <a:off x="414338" y="442913"/>
            <a:ext cx="5291137" cy="2824162"/>
          </a:xfrm>
          <a:custGeom>
            <a:avLst/>
            <a:gdLst>
              <a:gd name="connsiteX0" fmla="*/ 17253 w 5290868"/>
              <a:gd name="connsiteY0" fmla="*/ 34505 h 2823713"/>
              <a:gd name="connsiteX1" fmla="*/ 11502 w 5290868"/>
              <a:gd name="connsiteY1" fmla="*/ 63260 h 2823713"/>
              <a:gd name="connsiteX2" fmla="*/ 0 w 5290868"/>
              <a:gd name="connsiteY2" fmla="*/ 149524 h 2823713"/>
              <a:gd name="connsiteX3" fmla="*/ 5751 w 5290868"/>
              <a:gd name="connsiteY3" fmla="*/ 310551 h 2823713"/>
              <a:gd name="connsiteX4" fmla="*/ 17253 w 5290868"/>
              <a:gd name="connsiteY4" fmla="*/ 333554 h 2823713"/>
              <a:gd name="connsiteX5" fmla="*/ 28755 w 5290868"/>
              <a:gd name="connsiteY5" fmla="*/ 391064 h 2823713"/>
              <a:gd name="connsiteX6" fmla="*/ 40257 w 5290868"/>
              <a:gd name="connsiteY6" fmla="*/ 408317 h 2823713"/>
              <a:gd name="connsiteX7" fmla="*/ 57509 w 5290868"/>
              <a:gd name="connsiteY7" fmla="*/ 483079 h 2823713"/>
              <a:gd name="connsiteX8" fmla="*/ 63260 w 5290868"/>
              <a:gd name="connsiteY8" fmla="*/ 511834 h 2823713"/>
              <a:gd name="connsiteX9" fmla="*/ 69011 w 5290868"/>
              <a:gd name="connsiteY9" fmla="*/ 529086 h 2823713"/>
              <a:gd name="connsiteX10" fmla="*/ 74762 w 5290868"/>
              <a:gd name="connsiteY10" fmla="*/ 557841 h 2823713"/>
              <a:gd name="connsiteX11" fmla="*/ 86264 w 5290868"/>
              <a:gd name="connsiteY11" fmla="*/ 580845 h 2823713"/>
              <a:gd name="connsiteX12" fmla="*/ 92015 w 5290868"/>
              <a:gd name="connsiteY12" fmla="*/ 603849 h 2823713"/>
              <a:gd name="connsiteX13" fmla="*/ 103517 w 5290868"/>
              <a:gd name="connsiteY13" fmla="*/ 638354 h 2823713"/>
              <a:gd name="connsiteX14" fmla="*/ 109268 w 5290868"/>
              <a:gd name="connsiteY14" fmla="*/ 661358 h 2823713"/>
              <a:gd name="connsiteX15" fmla="*/ 120770 w 5290868"/>
              <a:gd name="connsiteY15" fmla="*/ 707366 h 2823713"/>
              <a:gd name="connsiteX16" fmla="*/ 138023 w 5290868"/>
              <a:gd name="connsiteY16" fmla="*/ 736120 h 2823713"/>
              <a:gd name="connsiteX17" fmla="*/ 149524 w 5290868"/>
              <a:gd name="connsiteY17" fmla="*/ 782128 h 2823713"/>
              <a:gd name="connsiteX18" fmla="*/ 155275 w 5290868"/>
              <a:gd name="connsiteY18" fmla="*/ 805132 h 2823713"/>
              <a:gd name="connsiteX19" fmla="*/ 166777 w 5290868"/>
              <a:gd name="connsiteY19" fmla="*/ 839637 h 2823713"/>
              <a:gd name="connsiteX20" fmla="*/ 184030 w 5290868"/>
              <a:gd name="connsiteY20" fmla="*/ 868392 h 2823713"/>
              <a:gd name="connsiteX21" fmla="*/ 195532 w 5290868"/>
              <a:gd name="connsiteY21" fmla="*/ 908649 h 2823713"/>
              <a:gd name="connsiteX22" fmla="*/ 207034 w 5290868"/>
              <a:gd name="connsiteY22" fmla="*/ 925902 h 2823713"/>
              <a:gd name="connsiteX23" fmla="*/ 218536 w 5290868"/>
              <a:gd name="connsiteY23" fmla="*/ 954656 h 2823713"/>
              <a:gd name="connsiteX24" fmla="*/ 247290 w 5290868"/>
              <a:gd name="connsiteY24" fmla="*/ 1012166 h 2823713"/>
              <a:gd name="connsiteX25" fmla="*/ 253041 w 5290868"/>
              <a:gd name="connsiteY25" fmla="*/ 1029419 h 2823713"/>
              <a:gd name="connsiteX26" fmla="*/ 276045 w 5290868"/>
              <a:gd name="connsiteY26" fmla="*/ 1075426 h 2823713"/>
              <a:gd name="connsiteX27" fmla="*/ 281796 w 5290868"/>
              <a:gd name="connsiteY27" fmla="*/ 1092679 h 2823713"/>
              <a:gd name="connsiteX28" fmla="*/ 293298 w 5290868"/>
              <a:gd name="connsiteY28" fmla="*/ 1109932 h 2823713"/>
              <a:gd name="connsiteX29" fmla="*/ 316302 w 5290868"/>
              <a:gd name="connsiteY29" fmla="*/ 1155939 h 2823713"/>
              <a:gd name="connsiteX30" fmla="*/ 322053 w 5290868"/>
              <a:gd name="connsiteY30" fmla="*/ 1173192 h 2823713"/>
              <a:gd name="connsiteX31" fmla="*/ 339306 w 5290868"/>
              <a:gd name="connsiteY31" fmla="*/ 1196196 h 2823713"/>
              <a:gd name="connsiteX32" fmla="*/ 379562 w 5290868"/>
              <a:gd name="connsiteY32" fmla="*/ 1259456 h 2823713"/>
              <a:gd name="connsiteX33" fmla="*/ 396815 w 5290868"/>
              <a:gd name="connsiteY33" fmla="*/ 1299713 h 2823713"/>
              <a:gd name="connsiteX34" fmla="*/ 414068 w 5290868"/>
              <a:gd name="connsiteY34" fmla="*/ 1322717 h 2823713"/>
              <a:gd name="connsiteX35" fmla="*/ 425570 w 5290868"/>
              <a:gd name="connsiteY35" fmla="*/ 1345720 h 2823713"/>
              <a:gd name="connsiteX36" fmla="*/ 437072 w 5290868"/>
              <a:gd name="connsiteY36" fmla="*/ 1362973 h 2823713"/>
              <a:gd name="connsiteX37" fmla="*/ 454324 w 5290868"/>
              <a:gd name="connsiteY37" fmla="*/ 1391728 h 2823713"/>
              <a:gd name="connsiteX38" fmla="*/ 460075 w 5290868"/>
              <a:gd name="connsiteY38" fmla="*/ 1408981 h 2823713"/>
              <a:gd name="connsiteX39" fmla="*/ 477328 w 5290868"/>
              <a:gd name="connsiteY39" fmla="*/ 1426234 h 2823713"/>
              <a:gd name="connsiteX40" fmla="*/ 494581 w 5290868"/>
              <a:gd name="connsiteY40" fmla="*/ 1466490 h 2823713"/>
              <a:gd name="connsiteX41" fmla="*/ 511834 w 5290868"/>
              <a:gd name="connsiteY41" fmla="*/ 1477992 h 2823713"/>
              <a:gd name="connsiteX42" fmla="*/ 523336 w 5290868"/>
              <a:gd name="connsiteY42" fmla="*/ 1495245 h 2823713"/>
              <a:gd name="connsiteX43" fmla="*/ 529087 w 5290868"/>
              <a:gd name="connsiteY43" fmla="*/ 1512498 h 2823713"/>
              <a:gd name="connsiteX44" fmla="*/ 546340 w 5290868"/>
              <a:gd name="connsiteY44" fmla="*/ 1529751 h 2823713"/>
              <a:gd name="connsiteX45" fmla="*/ 552090 w 5290868"/>
              <a:gd name="connsiteY45" fmla="*/ 1552754 h 2823713"/>
              <a:gd name="connsiteX46" fmla="*/ 592347 w 5290868"/>
              <a:gd name="connsiteY46" fmla="*/ 1587260 h 2823713"/>
              <a:gd name="connsiteX47" fmla="*/ 615351 w 5290868"/>
              <a:gd name="connsiteY47" fmla="*/ 1621766 h 2823713"/>
              <a:gd name="connsiteX48" fmla="*/ 632604 w 5290868"/>
              <a:gd name="connsiteY48" fmla="*/ 1644769 h 2823713"/>
              <a:gd name="connsiteX49" fmla="*/ 644106 w 5290868"/>
              <a:gd name="connsiteY49" fmla="*/ 1662022 h 2823713"/>
              <a:gd name="connsiteX50" fmla="*/ 672860 w 5290868"/>
              <a:gd name="connsiteY50" fmla="*/ 1696528 h 2823713"/>
              <a:gd name="connsiteX51" fmla="*/ 678611 w 5290868"/>
              <a:gd name="connsiteY51" fmla="*/ 1713781 h 2823713"/>
              <a:gd name="connsiteX52" fmla="*/ 690113 w 5290868"/>
              <a:gd name="connsiteY52" fmla="*/ 1731034 h 2823713"/>
              <a:gd name="connsiteX53" fmla="*/ 695864 w 5290868"/>
              <a:gd name="connsiteY53" fmla="*/ 1748286 h 2823713"/>
              <a:gd name="connsiteX54" fmla="*/ 736121 w 5290868"/>
              <a:gd name="connsiteY54" fmla="*/ 1811547 h 2823713"/>
              <a:gd name="connsiteX55" fmla="*/ 753374 w 5290868"/>
              <a:gd name="connsiteY55" fmla="*/ 1840302 h 2823713"/>
              <a:gd name="connsiteX56" fmla="*/ 770626 w 5290868"/>
              <a:gd name="connsiteY56" fmla="*/ 1863305 h 2823713"/>
              <a:gd name="connsiteX57" fmla="*/ 782128 w 5290868"/>
              <a:gd name="connsiteY57" fmla="*/ 1880558 h 2823713"/>
              <a:gd name="connsiteX58" fmla="*/ 799381 w 5290868"/>
              <a:gd name="connsiteY58" fmla="*/ 1903562 h 2823713"/>
              <a:gd name="connsiteX59" fmla="*/ 822385 w 5290868"/>
              <a:gd name="connsiteY59" fmla="*/ 1943819 h 2823713"/>
              <a:gd name="connsiteX60" fmla="*/ 839638 w 5290868"/>
              <a:gd name="connsiteY60" fmla="*/ 1961071 h 2823713"/>
              <a:gd name="connsiteX61" fmla="*/ 862641 w 5290868"/>
              <a:gd name="connsiteY61" fmla="*/ 1995577 h 2823713"/>
              <a:gd name="connsiteX62" fmla="*/ 879894 w 5290868"/>
              <a:gd name="connsiteY62" fmla="*/ 2018581 h 2823713"/>
              <a:gd name="connsiteX63" fmla="*/ 902898 w 5290868"/>
              <a:gd name="connsiteY63" fmla="*/ 2053086 h 2823713"/>
              <a:gd name="connsiteX64" fmla="*/ 948906 w 5290868"/>
              <a:gd name="connsiteY64" fmla="*/ 2099094 h 2823713"/>
              <a:gd name="connsiteX65" fmla="*/ 966158 w 5290868"/>
              <a:gd name="connsiteY65" fmla="*/ 2116347 h 2823713"/>
              <a:gd name="connsiteX66" fmla="*/ 983411 w 5290868"/>
              <a:gd name="connsiteY66" fmla="*/ 2139351 h 2823713"/>
              <a:gd name="connsiteX67" fmla="*/ 1000664 w 5290868"/>
              <a:gd name="connsiteY67" fmla="*/ 2156603 h 2823713"/>
              <a:gd name="connsiteX68" fmla="*/ 1023668 w 5290868"/>
              <a:gd name="connsiteY68" fmla="*/ 2191109 h 2823713"/>
              <a:gd name="connsiteX69" fmla="*/ 1035170 w 5290868"/>
              <a:gd name="connsiteY69" fmla="*/ 2208362 h 2823713"/>
              <a:gd name="connsiteX70" fmla="*/ 1069675 w 5290868"/>
              <a:gd name="connsiteY70" fmla="*/ 2237117 h 2823713"/>
              <a:gd name="connsiteX71" fmla="*/ 1098430 w 5290868"/>
              <a:gd name="connsiteY71" fmla="*/ 2265871 h 2823713"/>
              <a:gd name="connsiteX72" fmla="*/ 1115683 w 5290868"/>
              <a:gd name="connsiteY72" fmla="*/ 2288875 h 2823713"/>
              <a:gd name="connsiteX73" fmla="*/ 1150189 w 5290868"/>
              <a:gd name="connsiteY73" fmla="*/ 2311879 h 2823713"/>
              <a:gd name="connsiteX74" fmla="*/ 1173192 w 5290868"/>
              <a:gd name="connsiteY74" fmla="*/ 2329132 h 2823713"/>
              <a:gd name="connsiteX75" fmla="*/ 1190445 w 5290868"/>
              <a:gd name="connsiteY75" fmla="*/ 2346385 h 2823713"/>
              <a:gd name="connsiteX76" fmla="*/ 1207698 w 5290868"/>
              <a:gd name="connsiteY76" fmla="*/ 2357886 h 2823713"/>
              <a:gd name="connsiteX77" fmla="*/ 1224951 w 5290868"/>
              <a:gd name="connsiteY77" fmla="*/ 2375139 h 2823713"/>
              <a:gd name="connsiteX78" fmla="*/ 1242204 w 5290868"/>
              <a:gd name="connsiteY78" fmla="*/ 2380890 h 2823713"/>
              <a:gd name="connsiteX79" fmla="*/ 1276709 w 5290868"/>
              <a:gd name="connsiteY79" fmla="*/ 2403894 h 2823713"/>
              <a:gd name="connsiteX80" fmla="*/ 1293962 w 5290868"/>
              <a:gd name="connsiteY80" fmla="*/ 2421147 h 2823713"/>
              <a:gd name="connsiteX81" fmla="*/ 1311215 w 5290868"/>
              <a:gd name="connsiteY81" fmla="*/ 2426898 h 2823713"/>
              <a:gd name="connsiteX82" fmla="*/ 1362974 w 5290868"/>
              <a:gd name="connsiteY82" fmla="*/ 2461403 h 2823713"/>
              <a:gd name="connsiteX83" fmla="*/ 1397479 w 5290868"/>
              <a:gd name="connsiteY83" fmla="*/ 2472905 h 2823713"/>
              <a:gd name="connsiteX84" fmla="*/ 1420483 w 5290868"/>
              <a:gd name="connsiteY84" fmla="*/ 2484407 h 2823713"/>
              <a:gd name="connsiteX85" fmla="*/ 1460740 w 5290868"/>
              <a:gd name="connsiteY85" fmla="*/ 2507411 h 2823713"/>
              <a:gd name="connsiteX86" fmla="*/ 1500996 w 5290868"/>
              <a:gd name="connsiteY86" fmla="*/ 2530415 h 2823713"/>
              <a:gd name="connsiteX87" fmla="*/ 1518249 w 5290868"/>
              <a:gd name="connsiteY87" fmla="*/ 2536166 h 2823713"/>
              <a:gd name="connsiteX88" fmla="*/ 1558506 w 5290868"/>
              <a:gd name="connsiteY88" fmla="*/ 2553419 h 2823713"/>
              <a:gd name="connsiteX89" fmla="*/ 1604513 w 5290868"/>
              <a:gd name="connsiteY89" fmla="*/ 2564920 h 2823713"/>
              <a:gd name="connsiteX90" fmla="*/ 1621766 w 5290868"/>
              <a:gd name="connsiteY90" fmla="*/ 2582173 h 2823713"/>
              <a:gd name="connsiteX91" fmla="*/ 1679275 w 5290868"/>
              <a:gd name="connsiteY91" fmla="*/ 2599426 h 2823713"/>
              <a:gd name="connsiteX92" fmla="*/ 1713781 w 5290868"/>
              <a:gd name="connsiteY92" fmla="*/ 2610928 h 2823713"/>
              <a:gd name="connsiteX93" fmla="*/ 1759789 w 5290868"/>
              <a:gd name="connsiteY93" fmla="*/ 2622430 h 2823713"/>
              <a:gd name="connsiteX94" fmla="*/ 1782792 w 5290868"/>
              <a:gd name="connsiteY94" fmla="*/ 2628181 h 2823713"/>
              <a:gd name="connsiteX95" fmla="*/ 1800045 w 5290868"/>
              <a:gd name="connsiteY95" fmla="*/ 2633932 h 2823713"/>
              <a:gd name="connsiteX96" fmla="*/ 1823049 w 5290868"/>
              <a:gd name="connsiteY96" fmla="*/ 2639683 h 2823713"/>
              <a:gd name="connsiteX97" fmla="*/ 1846053 w 5290868"/>
              <a:gd name="connsiteY97" fmla="*/ 2651185 h 2823713"/>
              <a:gd name="connsiteX98" fmla="*/ 1903562 w 5290868"/>
              <a:gd name="connsiteY98" fmla="*/ 2656935 h 2823713"/>
              <a:gd name="connsiteX99" fmla="*/ 1966823 w 5290868"/>
              <a:gd name="connsiteY99" fmla="*/ 2674188 h 2823713"/>
              <a:gd name="connsiteX100" fmla="*/ 2001328 w 5290868"/>
              <a:gd name="connsiteY100" fmla="*/ 2685690 h 2823713"/>
              <a:gd name="connsiteX101" fmla="*/ 2035834 w 5290868"/>
              <a:gd name="connsiteY101" fmla="*/ 2691441 h 2823713"/>
              <a:gd name="connsiteX102" fmla="*/ 2081841 w 5290868"/>
              <a:gd name="connsiteY102" fmla="*/ 2702943 h 2823713"/>
              <a:gd name="connsiteX103" fmla="*/ 2122098 w 5290868"/>
              <a:gd name="connsiteY103" fmla="*/ 2708694 h 2823713"/>
              <a:gd name="connsiteX104" fmla="*/ 2173857 w 5290868"/>
              <a:gd name="connsiteY104" fmla="*/ 2720196 h 2823713"/>
              <a:gd name="connsiteX105" fmla="*/ 2196860 w 5290868"/>
              <a:gd name="connsiteY105" fmla="*/ 2725947 h 2823713"/>
              <a:gd name="connsiteX106" fmla="*/ 2225615 w 5290868"/>
              <a:gd name="connsiteY106" fmla="*/ 2731698 h 2823713"/>
              <a:gd name="connsiteX107" fmla="*/ 2260121 w 5290868"/>
              <a:gd name="connsiteY107" fmla="*/ 2743200 h 2823713"/>
              <a:gd name="connsiteX108" fmla="*/ 2277374 w 5290868"/>
              <a:gd name="connsiteY108" fmla="*/ 2748951 h 2823713"/>
              <a:gd name="connsiteX109" fmla="*/ 2334883 w 5290868"/>
              <a:gd name="connsiteY109" fmla="*/ 2754702 h 2823713"/>
              <a:gd name="connsiteX110" fmla="*/ 2363638 w 5290868"/>
              <a:gd name="connsiteY110" fmla="*/ 2760452 h 2823713"/>
              <a:gd name="connsiteX111" fmla="*/ 2398143 w 5290868"/>
              <a:gd name="connsiteY111" fmla="*/ 2766203 h 2823713"/>
              <a:gd name="connsiteX112" fmla="*/ 2472906 w 5290868"/>
              <a:gd name="connsiteY112" fmla="*/ 2783456 h 2823713"/>
              <a:gd name="connsiteX113" fmla="*/ 2547668 w 5290868"/>
              <a:gd name="connsiteY113" fmla="*/ 2794958 h 2823713"/>
              <a:gd name="connsiteX114" fmla="*/ 2616679 w 5290868"/>
              <a:gd name="connsiteY114" fmla="*/ 2800709 h 2823713"/>
              <a:gd name="connsiteX115" fmla="*/ 2697192 w 5290868"/>
              <a:gd name="connsiteY115" fmla="*/ 2812211 h 2823713"/>
              <a:gd name="connsiteX116" fmla="*/ 2829464 w 5290868"/>
              <a:gd name="connsiteY116" fmla="*/ 2817962 h 2823713"/>
              <a:gd name="connsiteX117" fmla="*/ 2881223 w 5290868"/>
              <a:gd name="connsiteY117" fmla="*/ 2823713 h 2823713"/>
              <a:gd name="connsiteX118" fmla="*/ 3168770 w 5290868"/>
              <a:gd name="connsiteY118" fmla="*/ 2817962 h 2823713"/>
              <a:gd name="connsiteX119" fmla="*/ 3232030 w 5290868"/>
              <a:gd name="connsiteY119" fmla="*/ 2812211 h 2823713"/>
              <a:gd name="connsiteX120" fmla="*/ 3312543 w 5290868"/>
              <a:gd name="connsiteY120" fmla="*/ 2806460 h 2823713"/>
              <a:gd name="connsiteX121" fmla="*/ 3387306 w 5290868"/>
              <a:gd name="connsiteY121" fmla="*/ 2794958 h 2823713"/>
              <a:gd name="connsiteX122" fmla="*/ 3496574 w 5290868"/>
              <a:gd name="connsiteY122" fmla="*/ 2783456 h 2823713"/>
              <a:gd name="connsiteX123" fmla="*/ 3513826 w 5290868"/>
              <a:gd name="connsiteY123" fmla="*/ 2777705 h 2823713"/>
              <a:gd name="connsiteX124" fmla="*/ 3611592 w 5290868"/>
              <a:gd name="connsiteY124" fmla="*/ 2766203 h 2823713"/>
              <a:gd name="connsiteX125" fmla="*/ 3628845 w 5290868"/>
              <a:gd name="connsiteY125" fmla="*/ 2760452 h 2823713"/>
              <a:gd name="connsiteX126" fmla="*/ 3703607 w 5290868"/>
              <a:gd name="connsiteY126" fmla="*/ 2748951 h 2823713"/>
              <a:gd name="connsiteX127" fmla="*/ 3812875 w 5290868"/>
              <a:gd name="connsiteY127" fmla="*/ 2725947 h 2823713"/>
              <a:gd name="connsiteX128" fmla="*/ 3864634 w 5290868"/>
              <a:gd name="connsiteY128" fmla="*/ 2708694 h 2823713"/>
              <a:gd name="connsiteX129" fmla="*/ 3910641 w 5290868"/>
              <a:gd name="connsiteY129" fmla="*/ 2697192 h 2823713"/>
              <a:gd name="connsiteX130" fmla="*/ 3927894 w 5290868"/>
              <a:gd name="connsiteY130" fmla="*/ 2691441 h 2823713"/>
              <a:gd name="connsiteX131" fmla="*/ 3950898 w 5290868"/>
              <a:gd name="connsiteY131" fmla="*/ 2685690 h 2823713"/>
              <a:gd name="connsiteX132" fmla="*/ 3968151 w 5290868"/>
              <a:gd name="connsiteY132" fmla="*/ 2679939 h 2823713"/>
              <a:gd name="connsiteX133" fmla="*/ 3991155 w 5290868"/>
              <a:gd name="connsiteY133" fmla="*/ 2674188 h 2823713"/>
              <a:gd name="connsiteX134" fmla="*/ 4071668 w 5290868"/>
              <a:gd name="connsiteY134" fmla="*/ 2645434 h 2823713"/>
              <a:gd name="connsiteX135" fmla="*/ 4094672 w 5290868"/>
              <a:gd name="connsiteY135" fmla="*/ 2639683 h 2823713"/>
              <a:gd name="connsiteX136" fmla="*/ 4134928 w 5290868"/>
              <a:gd name="connsiteY136" fmla="*/ 2622430 h 2823713"/>
              <a:gd name="connsiteX137" fmla="*/ 4157932 w 5290868"/>
              <a:gd name="connsiteY137" fmla="*/ 2610928 h 2823713"/>
              <a:gd name="connsiteX138" fmla="*/ 4186687 w 5290868"/>
              <a:gd name="connsiteY138" fmla="*/ 2605177 h 2823713"/>
              <a:gd name="connsiteX139" fmla="*/ 4249947 w 5290868"/>
              <a:gd name="connsiteY139" fmla="*/ 2587924 h 2823713"/>
              <a:gd name="connsiteX140" fmla="*/ 4267200 w 5290868"/>
              <a:gd name="connsiteY140" fmla="*/ 2582173 h 2823713"/>
              <a:gd name="connsiteX141" fmla="*/ 4336211 w 5290868"/>
              <a:gd name="connsiteY141" fmla="*/ 2570671 h 2823713"/>
              <a:gd name="connsiteX142" fmla="*/ 4370717 w 5290868"/>
              <a:gd name="connsiteY142" fmla="*/ 2559169 h 2823713"/>
              <a:gd name="connsiteX143" fmla="*/ 4410974 w 5290868"/>
              <a:gd name="connsiteY143" fmla="*/ 2541917 h 2823713"/>
              <a:gd name="connsiteX144" fmla="*/ 4445479 w 5290868"/>
              <a:gd name="connsiteY144" fmla="*/ 2524664 h 2823713"/>
              <a:gd name="connsiteX145" fmla="*/ 4468483 w 5290868"/>
              <a:gd name="connsiteY145" fmla="*/ 2513162 h 2823713"/>
              <a:gd name="connsiteX146" fmla="*/ 4502989 w 5290868"/>
              <a:gd name="connsiteY146" fmla="*/ 2501660 h 2823713"/>
              <a:gd name="connsiteX147" fmla="*/ 4520241 w 5290868"/>
              <a:gd name="connsiteY147" fmla="*/ 2495909 h 2823713"/>
              <a:gd name="connsiteX148" fmla="*/ 4560498 w 5290868"/>
              <a:gd name="connsiteY148" fmla="*/ 2472905 h 2823713"/>
              <a:gd name="connsiteX149" fmla="*/ 4595004 w 5290868"/>
              <a:gd name="connsiteY149" fmla="*/ 2461403 h 2823713"/>
              <a:gd name="connsiteX150" fmla="*/ 4629509 w 5290868"/>
              <a:gd name="connsiteY150" fmla="*/ 2449902 h 2823713"/>
              <a:gd name="connsiteX151" fmla="*/ 4675517 w 5290868"/>
              <a:gd name="connsiteY151" fmla="*/ 2432649 h 2823713"/>
              <a:gd name="connsiteX152" fmla="*/ 4715774 w 5290868"/>
              <a:gd name="connsiteY152" fmla="*/ 2409645 h 2823713"/>
              <a:gd name="connsiteX153" fmla="*/ 4773283 w 5290868"/>
              <a:gd name="connsiteY153" fmla="*/ 2386641 h 2823713"/>
              <a:gd name="connsiteX154" fmla="*/ 4813540 w 5290868"/>
              <a:gd name="connsiteY154" fmla="*/ 2357886 h 2823713"/>
              <a:gd name="connsiteX155" fmla="*/ 4836543 w 5290868"/>
              <a:gd name="connsiteY155" fmla="*/ 2352135 h 2823713"/>
              <a:gd name="connsiteX156" fmla="*/ 4853796 w 5290868"/>
              <a:gd name="connsiteY156" fmla="*/ 2340634 h 2823713"/>
              <a:gd name="connsiteX157" fmla="*/ 4888302 w 5290868"/>
              <a:gd name="connsiteY157" fmla="*/ 2329132 h 2823713"/>
              <a:gd name="connsiteX158" fmla="*/ 4928558 w 5290868"/>
              <a:gd name="connsiteY158" fmla="*/ 2306128 h 2823713"/>
              <a:gd name="connsiteX159" fmla="*/ 4963064 w 5290868"/>
              <a:gd name="connsiteY159" fmla="*/ 2294626 h 2823713"/>
              <a:gd name="connsiteX160" fmla="*/ 4997570 w 5290868"/>
              <a:gd name="connsiteY160" fmla="*/ 2277373 h 2823713"/>
              <a:gd name="connsiteX161" fmla="*/ 5020574 w 5290868"/>
              <a:gd name="connsiteY161" fmla="*/ 2265871 h 2823713"/>
              <a:gd name="connsiteX162" fmla="*/ 5037826 w 5290868"/>
              <a:gd name="connsiteY162" fmla="*/ 2260120 h 2823713"/>
              <a:gd name="connsiteX163" fmla="*/ 5072332 w 5290868"/>
              <a:gd name="connsiteY163" fmla="*/ 2231366 h 2823713"/>
              <a:gd name="connsiteX164" fmla="*/ 5141343 w 5290868"/>
              <a:gd name="connsiteY164" fmla="*/ 2173856 h 2823713"/>
              <a:gd name="connsiteX165" fmla="*/ 5158596 w 5290868"/>
              <a:gd name="connsiteY165" fmla="*/ 2150852 h 2823713"/>
              <a:gd name="connsiteX166" fmla="*/ 5170098 w 5290868"/>
              <a:gd name="connsiteY166" fmla="*/ 2133600 h 2823713"/>
              <a:gd name="connsiteX167" fmla="*/ 5187351 w 5290868"/>
              <a:gd name="connsiteY167" fmla="*/ 2116347 h 2823713"/>
              <a:gd name="connsiteX168" fmla="*/ 5193102 w 5290868"/>
              <a:gd name="connsiteY168" fmla="*/ 2099094 h 2823713"/>
              <a:gd name="connsiteX169" fmla="*/ 5204604 w 5290868"/>
              <a:gd name="connsiteY169" fmla="*/ 2081841 h 2823713"/>
              <a:gd name="connsiteX170" fmla="*/ 5216106 w 5290868"/>
              <a:gd name="connsiteY170" fmla="*/ 2041585 h 2823713"/>
              <a:gd name="connsiteX171" fmla="*/ 5227607 w 5290868"/>
              <a:gd name="connsiteY171" fmla="*/ 2024332 h 2823713"/>
              <a:gd name="connsiteX172" fmla="*/ 5239109 w 5290868"/>
              <a:gd name="connsiteY172" fmla="*/ 1989826 h 2823713"/>
              <a:gd name="connsiteX173" fmla="*/ 5244860 w 5290868"/>
              <a:gd name="connsiteY173" fmla="*/ 1972573 h 2823713"/>
              <a:gd name="connsiteX174" fmla="*/ 5250611 w 5290868"/>
              <a:gd name="connsiteY174" fmla="*/ 1949569 h 2823713"/>
              <a:gd name="connsiteX175" fmla="*/ 5262113 w 5290868"/>
              <a:gd name="connsiteY175" fmla="*/ 1897811 h 2823713"/>
              <a:gd name="connsiteX176" fmla="*/ 5267864 w 5290868"/>
              <a:gd name="connsiteY176" fmla="*/ 1817298 h 2823713"/>
              <a:gd name="connsiteX177" fmla="*/ 5273615 w 5290868"/>
              <a:gd name="connsiteY177" fmla="*/ 1794294 h 2823713"/>
              <a:gd name="connsiteX178" fmla="*/ 5285117 w 5290868"/>
              <a:gd name="connsiteY178" fmla="*/ 1345720 h 2823713"/>
              <a:gd name="connsiteX179" fmla="*/ 5290868 w 5290868"/>
              <a:gd name="connsiteY179" fmla="*/ 1265207 h 2823713"/>
              <a:gd name="connsiteX180" fmla="*/ 5285117 w 5290868"/>
              <a:gd name="connsiteY180" fmla="*/ 1006415 h 2823713"/>
              <a:gd name="connsiteX181" fmla="*/ 5279366 w 5290868"/>
              <a:gd name="connsiteY181" fmla="*/ 920151 h 2823713"/>
              <a:gd name="connsiteX182" fmla="*/ 5273615 w 5290868"/>
              <a:gd name="connsiteY182" fmla="*/ 805132 h 2823713"/>
              <a:gd name="connsiteX183" fmla="*/ 5262113 w 5290868"/>
              <a:gd name="connsiteY183" fmla="*/ 488830 h 2823713"/>
              <a:gd name="connsiteX184" fmla="*/ 5250611 w 5290868"/>
              <a:gd name="connsiteY184" fmla="*/ 368060 h 2823713"/>
              <a:gd name="connsiteX185" fmla="*/ 5239109 w 5290868"/>
              <a:gd name="connsiteY185" fmla="*/ 224286 h 2823713"/>
              <a:gd name="connsiteX186" fmla="*/ 5233358 w 5290868"/>
              <a:gd name="connsiteY186" fmla="*/ 143773 h 2823713"/>
              <a:gd name="connsiteX187" fmla="*/ 5216106 w 5290868"/>
              <a:gd name="connsiteY187" fmla="*/ 86264 h 2823713"/>
              <a:gd name="connsiteX188" fmla="*/ 5181600 w 5290868"/>
              <a:gd name="connsiteY188" fmla="*/ 74762 h 2823713"/>
              <a:gd name="connsiteX189" fmla="*/ 5164347 w 5290868"/>
              <a:gd name="connsiteY189" fmla="*/ 69011 h 2823713"/>
              <a:gd name="connsiteX190" fmla="*/ 5101087 w 5290868"/>
              <a:gd name="connsiteY190" fmla="*/ 57509 h 2823713"/>
              <a:gd name="connsiteX191" fmla="*/ 5060830 w 5290868"/>
              <a:gd name="connsiteY191" fmla="*/ 51758 h 2823713"/>
              <a:gd name="connsiteX192" fmla="*/ 5026324 w 5290868"/>
              <a:gd name="connsiteY192" fmla="*/ 46007 h 2823713"/>
              <a:gd name="connsiteX193" fmla="*/ 4997570 w 5290868"/>
              <a:gd name="connsiteY193" fmla="*/ 40256 h 2823713"/>
              <a:gd name="connsiteX194" fmla="*/ 4894053 w 5290868"/>
              <a:gd name="connsiteY194" fmla="*/ 28754 h 2823713"/>
              <a:gd name="connsiteX195" fmla="*/ 4859547 w 5290868"/>
              <a:gd name="connsiteY195" fmla="*/ 23003 h 2823713"/>
              <a:gd name="connsiteX196" fmla="*/ 4802038 w 5290868"/>
              <a:gd name="connsiteY196" fmla="*/ 17252 h 2823713"/>
              <a:gd name="connsiteX197" fmla="*/ 4704272 w 5290868"/>
              <a:gd name="connsiteY197" fmla="*/ 5751 h 2823713"/>
              <a:gd name="connsiteX198" fmla="*/ 4606506 w 5290868"/>
              <a:gd name="connsiteY198" fmla="*/ 0 h 2823713"/>
              <a:gd name="connsiteX199" fmla="*/ 4313207 w 5290868"/>
              <a:gd name="connsiteY199" fmla="*/ 5751 h 2823713"/>
              <a:gd name="connsiteX200" fmla="*/ 4186687 w 5290868"/>
              <a:gd name="connsiteY200" fmla="*/ 17252 h 2823713"/>
              <a:gd name="connsiteX201" fmla="*/ 4100423 w 5290868"/>
              <a:gd name="connsiteY201" fmla="*/ 23003 h 2823713"/>
              <a:gd name="connsiteX202" fmla="*/ 3818626 w 5290868"/>
              <a:gd name="connsiteY202" fmla="*/ 28754 h 2823713"/>
              <a:gd name="connsiteX203" fmla="*/ 3542581 w 5290868"/>
              <a:gd name="connsiteY203" fmla="*/ 23003 h 2823713"/>
              <a:gd name="connsiteX204" fmla="*/ 3306792 w 5290868"/>
              <a:gd name="connsiteY204" fmla="*/ 11502 h 2823713"/>
              <a:gd name="connsiteX205" fmla="*/ 3151517 w 5290868"/>
              <a:gd name="connsiteY205" fmla="*/ 17252 h 2823713"/>
              <a:gd name="connsiteX206" fmla="*/ 2104845 w 5290868"/>
              <a:gd name="connsiteY206" fmla="*/ 5751 h 2823713"/>
              <a:gd name="connsiteX207" fmla="*/ 2041585 w 5290868"/>
              <a:gd name="connsiteY207" fmla="*/ 0 h 2823713"/>
              <a:gd name="connsiteX208" fmla="*/ 1765540 w 5290868"/>
              <a:gd name="connsiteY208" fmla="*/ 11502 h 2823713"/>
              <a:gd name="connsiteX209" fmla="*/ 1644770 w 5290868"/>
              <a:gd name="connsiteY209" fmla="*/ 23003 h 2823713"/>
              <a:gd name="connsiteX210" fmla="*/ 1121434 w 5290868"/>
              <a:gd name="connsiteY210" fmla="*/ 28754 h 2823713"/>
              <a:gd name="connsiteX211" fmla="*/ 851140 w 5290868"/>
              <a:gd name="connsiteY211" fmla="*/ 28754 h 2823713"/>
              <a:gd name="connsiteX212" fmla="*/ 442823 w 5290868"/>
              <a:gd name="connsiteY212" fmla="*/ 34505 h 2823713"/>
              <a:gd name="connsiteX213" fmla="*/ 276045 w 5290868"/>
              <a:gd name="connsiteY213" fmla="*/ 46007 h 2823713"/>
              <a:gd name="connsiteX214" fmla="*/ 161026 w 5290868"/>
              <a:gd name="connsiteY214" fmla="*/ 40256 h 2823713"/>
              <a:gd name="connsiteX215" fmla="*/ 17253 w 5290868"/>
              <a:gd name="connsiteY215" fmla="*/ 34505 h 282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5290868" h="2823713">
                <a:moveTo>
                  <a:pt x="17253" y="34505"/>
                </a:moveTo>
                <a:cubicBezTo>
                  <a:pt x="-7668" y="38339"/>
                  <a:pt x="13109" y="53618"/>
                  <a:pt x="11502" y="63260"/>
                </a:cubicBezTo>
                <a:cubicBezTo>
                  <a:pt x="7534" y="87068"/>
                  <a:pt x="2907" y="126265"/>
                  <a:pt x="0" y="149524"/>
                </a:cubicBezTo>
                <a:cubicBezTo>
                  <a:pt x="1917" y="203200"/>
                  <a:pt x="738" y="257076"/>
                  <a:pt x="5751" y="310551"/>
                </a:cubicBezTo>
                <a:cubicBezTo>
                  <a:pt x="6551" y="319086"/>
                  <a:pt x="14997" y="325283"/>
                  <a:pt x="17253" y="333554"/>
                </a:cubicBezTo>
                <a:cubicBezTo>
                  <a:pt x="23611" y="356868"/>
                  <a:pt x="18829" y="371212"/>
                  <a:pt x="28755" y="391064"/>
                </a:cubicBezTo>
                <a:cubicBezTo>
                  <a:pt x="31846" y="397246"/>
                  <a:pt x="36423" y="402566"/>
                  <a:pt x="40257" y="408317"/>
                </a:cubicBezTo>
                <a:cubicBezTo>
                  <a:pt x="52188" y="444116"/>
                  <a:pt x="44818" y="419625"/>
                  <a:pt x="57509" y="483079"/>
                </a:cubicBezTo>
                <a:cubicBezTo>
                  <a:pt x="59426" y="492664"/>
                  <a:pt x="60169" y="502561"/>
                  <a:pt x="63260" y="511834"/>
                </a:cubicBezTo>
                <a:cubicBezTo>
                  <a:pt x="65177" y="517585"/>
                  <a:pt x="67541" y="523205"/>
                  <a:pt x="69011" y="529086"/>
                </a:cubicBezTo>
                <a:cubicBezTo>
                  <a:pt x="71382" y="538569"/>
                  <a:pt x="71671" y="548568"/>
                  <a:pt x="74762" y="557841"/>
                </a:cubicBezTo>
                <a:cubicBezTo>
                  <a:pt x="77473" y="565974"/>
                  <a:pt x="83254" y="572818"/>
                  <a:pt x="86264" y="580845"/>
                </a:cubicBezTo>
                <a:cubicBezTo>
                  <a:pt x="89039" y="588246"/>
                  <a:pt x="89744" y="596278"/>
                  <a:pt x="92015" y="603849"/>
                </a:cubicBezTo>
                <a:cubicBezTo>
                  <a:pt x="95499" y="615462"/>
                  <a:pt x="100577" y="626592"/>
                  <a:pt x="103517" y="638354"/>
                </a:cubicBezTo>
                <a:cubicBezTo>
                  <a:pt x="105434" y="646022"/>
                  <a:pt x="107553" y="653642"/>
                  <a:pt x="109268" y="661358"/>
                </a:cubicBezTo>
                <a:cubicBezTo>
                  <a:pt x="111893" y="673169"/>
                  <a:pt x="114604" y="695034"/>
                  <a:pt x="120770" y="707366"/>
                </a:cubicBezTo>
                <a:cubicBezTo>
                  <a:pt x="125769" y="717364"/>
                  <a:pt x="132272" y="726535"/>
                  <a:pt x="138023" y="736120"/>
                </a:cubicBezTo>
                <a:cubicBezTo>
                  <a:pt x="149714" y="794573"/>
                  <a:pt x="137737" y="740871"/>
                  <a:pt x="149524" y="782128"/>
                </a:cubicBezTo>
                <a:cubicBezTo>
                  <a:pt x="151695" y="789728"/>
                  <a:pt x="153004" y="797561"/>
                  <a:pt x="155275" y="805132"/>
                </a:cubicBezTo>
                <a:cubicBezTo>
                  <a:pt x="158759" y="816745"/>
                  <a:pt x="160539" y="829241"/>
                  <a:pt x="166777" y="839637"/>
                </a:cubicBezTo>
                <a:lnTo>
                  <a:pt x="184030" y="868392"/>
                </a:lnTo>
                <a:cubicBezTo>
                  <a:pt x="185873" y="875763"/>
                  <a:pt x="191407" y="900399"/>
                  <a:pt x="195532" y="908649"/>
                </a:cubicBezTo>
                <a:cubicBezTo>
                  <a:pt x="198623" y="914831"/>
                  <a:pt x="203943" y="919720"/>
                  <a:pt x="207034" y="925902"/>
                </a:cubicBezTo>
                <a:cubicBezTo>
                  <a:pt x="211651" y="935135"/>
                  <a:pt x="214171" y="945301"/>
                  <a:pt x="218536" y="954656"/>
                </a:cubicBezTo>
                <a:cubicBezTo>
                  <a:pt x="227599" y="974078"/>
                  <a:pt x="240512" y="991833"/>
                  <a:pt x="247290" y="1012166"/>
                </a:cubicBezTo>
                <a:cubicBezTo>
                  <a:pt x="249207" y="1017917"/>
                  <a:pt x="250532" y="1023900"/>
                  <a:pt x="253041" y="1029419"/>
                </a:cubicBezTo>
                <a:cubicBezTo>
                  <a:pt x="260136" y="1045028"/>
                  <a:pt x="270623" y="1059160"/>
                  <a:pt x="276045" y="1075426"/>
                </a:cubicBezTo>
                <a:cubicBezTo>
                  <a:pt x="277962" y="1081177"/>
                  <a:pt x="279085" y="1087257"/>
                  <a:pt x="281796" y="1092679"/>
                </a:cubicBezTo>
                <a:cubicBezTo>
                  <a:pt x="284887" y="1098861"/>
                  <a:pt x="289988" y="1103864"/>
                  <a:pt x="293298" y="1109932"/>
                </a:cubicBezTo>
                <a:cubicBezTo>
                  <a:pt x="301508" y="1124984"/>
                  <a:pt x="310880" y="1139673"/>
                  <a:pt x="316302" y="1155939"/>
                </a:cubicBezTo>
                <a:cubicBezTo>
                  <a:pt x="318219" y="1161690"/>
                  <a:pt x="319045" y="1167929"/>
                  <a:pt x="322053" y="1173192"/>
                </a:cubicBezTo>
                <a:cubicBezTo>
                  <a:pt x="326808" y="1181514"/>
                  <a:pt x="334476" y="1187917"/>
                  <a:pt x="339306" y="1196196"/>
                </a:cubicBezTo>
                <a:cubicBezTo>
                  <a:pt x="376603" y="1260134"/>
                  <a:pt x="345130" y="1225024"/>
                  <a:pt x="379562" y="1259456"/>
                </a:cubicBezTo>
                <a:cubicBezTo>
                  <a:pt x="385313" y="1272875"/>
                  <a:pt x="389824" y="1286896"/>
                  <a:pt x="396815" y="1299713"/>
                </a:cubicBezTo>
                <a:cubicBezTo>
                  <a:pt x="401405" y="1308128"/>
                  <a:pt x="408988" y="1314589"/>
                  <a:pt x="414068" y="1322717"/>
                </a:cubicBezTo>
                <a:cubicBezTo>
                  <a:pt x="418612" y="1329987"/>
                  <a:pt x="421317" y="1338277"/>
                  <a:pt x="425570" y="1345720"/>
                </a:cubicBezTo>
                <a:cubicBezTo>
                  <a:pt x="428999" y="1351721"/>
                  <a:pt x="433409" y="1357112"/>
                  <a:pt x="437072" y="1362973"/>
                </a:cubicBezTo>
                <a:cubicBezTo>
                  <a:pt x="442996" y="1372452"/>
                  <a:pt x="449325" y="1381730"/>
                  <a:pt x="454324" y="1391728"/>
                </a:cubicBezTo>
                <a:cubicBezTo>
                  <a:pt x="457035" y="1397150"/>
                  <a:pt x="456712" y="1403937"/>
                  <a:pt x="460075" y="1408981"/>
                </a:cubicBezTo>
                <a:cubicBezTo>
                  <a:pt x="464586" y="1415748"/>
                  <a:pt x="471577" y="1420483"/>
                  <a:pt x="477328" y="1426234"/>
                </a:cubicBezTo>
                <a:cubicBezTo>
                  <a:pt x="481323" y="1438219"/>
                  <a:pt x="486686" y="1457015"/>
                  <a:pt x="494581" y="1466490"/>
                </a:cubicBezTo>
                <a:cubicBezTo>
                  <a:pt x="499006" y="1471800"/>
                  <a:pt x="506083" y="1474158"/>
                  <a:pt x="511834" y="1477992"/>
                </a:cubicBezTo>
                <a:cubicBezTo>
                  <a:pt x="515668" y="1483743"/>
                  <a:pt x="520245" y="1489063"/>
                  <a:pt x="523336" y="1495245"/>
                </a:cubicBezTo>
                <a:cubicBezTo>
                  <a:pt x="526047" y="1500667"/>
                  <a:pt x="525724" y="1507454"/>
                  <a:pt x="529087" y="1512498"/>
                </a:cubicBezTo>
                <a:cubicBezTo>
                  <a:pt x="533598" y="1519265"/>
                  <a:pt x="540589" y="1524000"/>
                  <a:pt x="546340" y="1529751"/>
                </a:cubicBezTo>
                <a:cubicBezTo>
                  <a:pt x="548257" y="1537419"/>
                  <a:pt x="548169" y="1545892"/>
                  <a:pt x="552090" y="1552754"/>
                </a:cubicBezTo>
                <a:cubicBezTo>
                  <a:pt x="558097" y="1563267"/>
                  <a:pt x="584077" y="1581057"/>
                  <a:pt x="592347" y="1587260"/>
                </a:cubicBezTo>
                <a:cubicBezTo>
                  <a:pt x="602129" y="1616606"/>
                  <a:pt x="591854" y="1594353"/>
                  <a:pt x="615351" y="1621766"/>
                </a:cubicBezTo>
                <a:cubicBezTo>
                  <a:pt x="621589" y="1629043"/>
                  <a:pt x="627033" y="1636970"/>
                  <a:pt x="632604" y="1644769"/>
                </a:cubicBezTo>
                <a:cubicBezTo>
                  <a:pt x="636621" y="1650393"/>
                  <a:pt x="639681" y="1656712"/>
                  <a:pt x="644106" y="1662022"/>
                </a:cubicBezTo>
                <a:cubicBezTo>
                  <a:pt x="660003" y="1681099"/>
                  <a:pt x="662152" y="1675112"/>
                  <a:pt x="672860" y="1696528"/>
                </a:cubicBezTo>
                <a:cubicBezTo>
                  <a:pt x="675571" y="1701950"/>
                  <a:pt x="675900" y="1708359"/>
                  <a:pt x="678611" y="1713781"/>
                </a:cubicBezTo>
                <a:cubicBezTo>
                  <a:pt x="681702" y="1719963"/>
                  <a:pt x="687022" y="1724852"/>
                  <a:pt x="690113" y="1731034"/>
                </a:cubicBezTo>
                <a:cubicBezTo>
                  <a:pt x="692824" y="1736456"/>
                  <a:pt x="693153" y="1742864"/>
                  <a:pt x="695864" y="1748286"/>
                </a:cubicBezTo>
                <a:cubicBezTo>
                  <a:pt x="707673" y="1771903"/>
                  <a:pt x="722445" y="1788753"/>
                  <a:pt x="736121" y="1811547"/>
                </a:cubicBezTo>
                <a:cubicBezTo>
                  <a:pt x="741872" y="1821132"/>
                  <a:pt x="747174" y="1831001"/>
                  <a:pt x="753374" y="1840302"/>
                </a:cubicBezTo>
                <a:cubicBezTo>
                  <a:pt x="758691" y="1848277"/>
                  <a:pt x="765055" y="1855506"/>
                  <a:pt x="770626" y="1863305"/>
                </a:cubicBezTo>
                <a:cubicBezTo>
                  <a:pt x="774643" y="1868929"/>
                  <a:pt x="778111" y="1874934"/>
                  <a:pt x="782128" y="1880558"/>
                </a:cubicBezTo>
                <a:cubicBezTo>
                  <a:pt x="787699" y="1888358"/>
                  <a:pt x="794301" y="1895434"/>
                  <a:pt x="799381" y="1903562"/>
                </a:cubicBezTo>
                <a:cubicBezTo>
                  <a:pt x="813442" y="1926059"/>
                  <a:pt x="806557" y="1924826"/>
                  <a:pt x="822385" y="1943819"/>
                </a:cubicBezTo>
                <a:cubicBezTo>
                  <a:pt x="827592" y="1950067"/>
                  <a:pt x="834645" y="1954651"/>
                  <a:pt x="839638" y="1961071"/>
                </a:cubicBezTo>
                <a:cubicBezTo>
                  <a:pt x="848125" y="1971983"/>
                  <a:pt x="854347" y="1984518"/>
                  <a:pt x="862641" y="1995577"/>
                </a:cubicBezTo>
                <a:cubicBezTo>
                  <a:pt x="868392" y="2003245"/>
                  <a:pt x="874397" y="2010729"/>
                  <a:pt x="879894" y="2018581"/>
                </a:cubicBezTo>
                <a:cubicBezTo>
                  <a:pt x="887821" y="2029906"/>
                  <a:pt x="893123" y="2043311"/>
                  <a:pt x="902898" y="2053086"/>
                </a:cubicBezTo>
                <a:lnTo>
                  <a:pt x="948906" y="2099094"/>
                </a:lnTo>
                <a:cubicBezTo>
                  <a:pt x="954657" y="2104845"/>
                  <a:pt x="961278" y="2109841"/>
                  <a:pt x="966158" y="2116347"/>
                </a:cubicBezTo>
                <a:cubicBezTo>
                  <a:pt x="971909" y="2124015"/>
                  <a:pt x="977173" y="2132074"/>
                  <a:pt x="983411" y="2139351"/>
                </a:cubicBezTo>
                <a:cubicBezTo>
                  <a:pt x="988704" y="2145526"/>
                  <a:pt x="995671" y="2150183"/>
                  <a:pt x="1000664" y="2156603"/>
                </a:cubicBezTo>
                <a:cubicBezTo>
                  <a:pt x="1009151" y="2167515"/>
                  <a:pt x="1016000" y="2179607"/>
                  <a:pt x="1023668" y="2191109"/>
                </a:cubicBezTo>
                <a:cubicBezTo>
                  <a:pt x="1027502" y="2196860"/>
                  <a:pt x="1030283" y="2203475"/>
                  <a:pt x="1035170" y="2208362"/>
                </a:cubicBezTo>
                <a:cubicBezTo>
                  <a:pt x="1057310" y="2230502"/>
                  <a:pt x="1045656" y="2221103"/>
                  <a:pt x="1069675" y="2237117"/>
                </a:cubicBezTo>
                <a:cubicBezTo>
                  <a:pt x="1100349" y="2283125"/>
                  <a:pt x="1060088" y="2227529"/>
                  <a:pt x="1098430" y="2265871"/>
                </a:cubicBezTo>
                <a:cubicBezTo>
                  <a:pt x="1105208" y="2272649"/>
                  <a:pt x="1108519" y="2282507"/>
                  <a:pt x="1115683" y="2288875"/>
                </a:cubicBezTo>
                <a:cubicBezTo>
                  <a:pt x="1126015" y="2298059"/>
                  <a:pt x="1139130" y="2303585"/>
                  <a:pt x="1150189" y="2311879"/>
                </a:cubicBezTo>
                <a:cubicBezTo>
                  <a:pt x="1157857" y="2317630"/>
                  <a:pt x="1165915" y="2322894"/>
                  <a:pt x="1173192" y="2329132"/>
                </a:cubicBezTo>
                <a:cubicBezTo>
                  <a:pt x="1179367" y="2334425"/>
                  <a:pt x="1184197" y="2341178"/>
                  <a:pt x="1190445" y="2346385"/>
                </a:cubicBezTo>
                <a:cubicBezTo>
                  <a:pt x="1195755" y="2350810"/>
                  <a:pt x="1202388" y="2353461"/>
                  <a:pt x="1207698" y="2357886"/>
                </a:cubicBezTo>
                <a:cubicBezTo>
                  <a:pt x="1213946" y="2363093"/>
                  <a:pt x="1218184" y="2370628"/>
                  <a:pt x="1224951" y="2375139"/>
                </a:cubicBezTo>
                <a:cubicBezTo>
                  <a:pt x="1229995" y="2378502"/>
                  <a:pt x="1236453" y="2378973"/>
                  <a:pt x="1242204" y="2380890"/>
                </a:cubicBezTo>
                <a:cubicBezTo>
                  <a:pt x="1297245" y="2435931"/>
                  <a:pt x="1226772" y="2370602"/>
                  <a:pt x="1276709" y="2403894"/>
                </a:cubicBezTo>
                <a:cubicBezTo>
                  <a:pt x="1283476" y="2408406"/>
                  <a:pt x="1287195" y="2416636"/>
                  <a:pt x="1293962" y="2421147"/>
                </a:cubicBezTo>
                <a:cubicBezTo>
                  <a:pt x="1299006" y="2424510"/>
                  <a:pt x="1305979" y="2423844"/>
                  <a:pt x="1311215" y="2426898"/>
                </a:cubicBezTo>
                <a:cubicBezTo>
                  <a:pt x="1329126" y="2437346"/>
                  <a:pt x="1344678" y="2451645"/>
                  <a:pt x="1362974" y="2461403"/>
                </a:cubicBezTo>
                <a:cubicBezTo>
                  <a:pt x="1373672" y="2467108"/>
                  <a:pt x="1386635" y="2467483"/>
                  <a:pt x="1397479" y="2472905"/>
                </a:cubicBezTo>
                <a:cubicBezTo>
                  <a:pt x="1405147" y="2476739"/>
                  <a:pt x="1413213" y="2479863"/>
                  <a:pt x="1420483" y="2484407"/>
                </a:cubicBezTo>
                <a:cubicBezTo>
                  <a:pt x="1460274" y="2509276"/>
                  <a:pt x="1426844" y="2496112"/>
                  <a:pt x="1460740" y="2507411"/>
                </a:cubicBezTo>
                <a:cubicBezTo>
                  <a:pt x="1478067" y="2518963"/>
                  <a:pt x="1480564" y="2521659"/>
                  <a:pt x="1500996" y="2530415"/>
                </a:cubicBezTo>
                <a:cubicBezTo>
                  <a:pt x="1506568" y="2532803"/>
                  <a:pt x="1512677" y="2533778"/>
                  <a:pt x="1518249" y="2536166"/>
                </a:cubicBezTo>
                <a:cubicBezTo>
                  <a:pt x="1541289" y="2546040"/>
                  <a:pt x="1536929" y="2548025"/>
                  <a:pt x="1558506" y="2553419"/>
                </a:cubicBezTo>
                <a:lnTo>
                  <a:pt x="1604513" y="2564920"/>
                </a:lnTo>
                <a:cubicBezTo>
                  <a:pt x="1610264" y="2570671"/>
                  <a:pt x="1614656" y="2578223"/>
                  <a:pt x="1621766" y="2582173"/>
                </a:cubicBezTo>
                <a:cubicBezTo>
                  <a:pt x="1637677" y="2591013"/>
                  <a:pt x="1661520" y="2594099"/>
                  <a:pt x="1679275" y="2599426"/>
                </a:cubicBezTo>
                <a:cubicBezTo>
                  <a:pt x="1690888" y="2602910"/>
                  <a:pt x="1702019" y="2607987"/>
                  <a:pt x="1713781" y="2610928"/>
                </a:cubicBezTo>
                <a:lnTo>
                  <a:pt x="1759789" y="2622430"/>
                </a:lnTo>
                <a:cubicBezTo>
                  <a:pt x="1767457" y="2624347"/>
                  <a:pt x="1775294" y="2625682"/>
                  <a:pt x="1782792" y="2628181"/>
                </a:cubicBezTo>
                <a:cubicBezTo>
                  <a:pt x="1788543" y="2630098"/>
                  <a:pt x="1794216" y="2632267"/>
                  <a:pt x="1800045" y="2633932"/>
                </a:cubicBezTo>
                <a:cubicBezTo>
                  <a:pt x="1807645" y="2636103"/>
                  <a:pt x="1815648" y="2636908"/>
                  <a:pt x="1823049" y="2639683"/>
                </a:cubicBezTo>
                <a:cubicBezTo>
                  <a:pt x="1831076" y="2642693"/>
                  <a:pt x="1837670" y="2649389"/>
                  <a:pt x="1846053" y="2651185"/>
                </a:cubicBezTo>
                <a:cubicBezTo>
                  <a:pt x="1864891" y="2655221"/>
                  <a:pt x="1884392" y="2655018"/>
                  <a:pt x="1903562" y="2656935"/>
                </a:cubicBezTo>
                <a:cubicBezTo>
                  <a:pt x="2007844" y="2691696"/>
                  <a:pt x="1877400" y="2649800"/>
                  <a:pt x="1966823" y="2674188"/>
                </a:cubicBezTo>
                <a:cubicBezTo>
                  <a:pt x="1978520" y="2677378"/>
                  <a:pt x="1989369" y="2683697"/>
                  <a:pt x="2001328" y="2685690"/>
                </a:cubicBezTo>
                <a:cubicBezTo>
                  <a:pt x="2012830" y="2687607"/>
                  <a:pt x="2024432" y="2688998"/>
                  <a:pt x="2035834" y="2691441"/>
                </a:cubicBezTo>
                <a:cubicBezTo>
                  <a:pt x="2051291" y="2694753"/>
                  <a:pt x="2066192" y="2700707"/>
                  <a:pt x="2081841" y="2702943"/>
                </a:cubicBezTo>
                <a:lnTo>
                  <a:pt x="2122098" y="2708694"/>
                </a:lnTo>
                <a:cubicBezTo>
                  <a:pt x="2155676" y="2719887"/>
                  <a:pt x="2123249" y="2710074"/>
                  <a:pt x="2173857" y="2720196"/>
                </a:cubicBezTo>
                <a:cubicBezTo>
                  <a:pt x="2181607" y="2721746"/>
                  <a:pt x="2189145" y="2724232"/>
                  <a:pt x="2196860" y="2725947"/>
                </a:cubicBezTo>
                <a:cubicBezTo>
                  <a:pt x="2206402" y="2728067"/>
                  <a:pt x="2216185" y="2729126"/>
                  <a:pt x="2225615" y="2731698"/>
                </a:cubicBezTo>
                <a:cubicBezTo>
                  <a:pt x="2237312" y="2734888"/>
                  <a:pt x="2248619" y="2739366"/>
                  <a:pt x="2260121" y="2743200"/>
                </a:cubicBezTo>
                <a:cubicBezTo>
                  <a:pt x="2265872" y="2745117"/>
                  <a:pt x="2271342" y="2748348"/>
                  <a:pt x="2277374" y="2748951"/>
                </a:cubicBezTo>
                <a:cubicBezTo>
                  <a:pt x="2296544" y="2750868"/>
                  <a:pt x="2315787" y="2752156"/>
                  <a:pt x="2334883" y="2754702"/>
                </a:cubicBezTo>
                <a:cubicBezTo>
                  <a:pt x="2344572" y="2755994"/>
                  <a:pt x="2354021" y="2758704"/>
                  <a:pt x="2363638" y="2760452"/>
                </a:cubicBezTo>
                <a:cubicBezTo>
                  <a:pt x="2375110" y="2762538"/>
                  <a:pt x="2386742" y="2763760"/>
                  <a:pt x="2398143" y="2766203"/>
                </a:cubicBezTo>
                <a:cubicBezTo>
                  <a:pt x="2474596" y="2782586"/>
                  <a:pt x="2415688" y="2773053"/>
                  <a:pt x="2472906" y="2783456"/>
                </a:cubicBezTo>
                <a:cubicBezTo>
                  <a:pt x="2489427" y="2786460"/>
                  <a:pt x="2532318" y="2793342"/>
                  <a:pt x="2547668" y="2794958"/>
                </a:cubicBezTo>
                <a:cubicBezTo>
                  <a:pt x="2570625" y="2797375"/>
                  <a:pt x="2593675" y="2798792"/>
                  <a:pt x="2616679" y="2800709"/>
                </a:cubicBezTo>
                <a:cubicBezTo>
                  <a:pt x="2651700" y="2812383"/>
                  <a:pt x="2635995" y="2808611"/>
                  <a:pt x="2697192" y="2812211"/>
                </a:cubicBezTo>
                <a:cubicBezTo>
                  <a:pt x="2741248" y="2814803"/>
                  <a:pt x="2785373" y="2816045"/>
                  <a:pt x="2829464" y="2817962"/>
                </a:cubicBezTo>
                <a:cubicBezTo>
                  <a:pt x="2846717" y="2819879"/>
                  <a:pt x="2863864" y="2823713"/>
                  <a:pt x="2881223" y="2823713"/>
                </a:cubicBezTo>
                <a:cubicBezTo>
                  <a:pt x="2977091" y="2823713"/>
                  <a:pt x="3072953" y="2821104"/>
                  <a:pt x="3168770" y="2817962"/>
                </a:cubicBezTo>
                <a:cubicBezTo>
                  <a:pt x="3189932" y="2817268"/>
                  <a:pt x="3210924" y="2813900"/>
                  <a:pt x="3232030" y="2812211"/>
                </a:cubicBezTo>
                <a:lnTo>
                  <a:pt x="3312543" y="2806460"/>
                </a:lnTo>
                <a:cubicBezTo>
                  <a:pt x="3333138" y="2803027"/>
                  <a:pt x="3367220" y="2797072"/>
                  <a:pt x="3387306" y="2794958"/>
                </a:cubicBezTo>
                <a:cubicBezTo>
                  <a:pt x="3517962" y="2781205"/>
                  <a:pt x="3405198" y="2796510"/>
                  <a:pt x="3496574" y="2783456"/>
                </a:cubicBezTo>
                <a:cubicBezTo>
                  <a:pt x="3502325" y="2781539"/>
                  <a:pt x="3507862" y="2778789"/>
                  <a:pt x="3513826" y="2777705"/>
                </a:cubicBezTo>
                <a:cubicBezTo>
                  <a:pt x="3526245" y="2775447"/>
                  <a:pt x="3601546" y="2767319"/>
                  <a:pt x="3611592" y="2766203"/>
                </a:cubicBezTo>
                <a:cubicBezTo>
                  <a:pt x="3617343" y="2764286"/>
                  <a:pt x="3622927" y="2761767"/>
                  <a:pt x="3628845" y="2760452"/>
                </a:cubicBezTo>
                <a:cubicBezTo>
                  <a:pt x="3707131" y="2743057"/>
                  <a:pt x="3616458" y="2767298"/>
                  <a:pt x="3703607" y="2748951"/>
                </a:cubicBezTo>
                <a:cubicBezTo>
                  <a:pt x="3833696" y="2721564"/>
                  <a:pt x="3721748" y="2738965"/>
                  <a:pt x="3812875" y="2725947"/>
                </a:cubicBezTo>
                <a:cubicBezTo>
                  <a:pt x="3830128" y="2720196"/>
                  <a:pt x="3846991" y="2713105"/>
                  <a:pt x="3864634" y="2708694"/>
                </a:cubicBezTo>
                <a:cubicBezTo>
                  <a:pt x="3879970" y="2704860"/>
                  <a:pt x="3895645" y="2702191"/>
                  <a:pt x="3910641" y="2697192"/>
                </a:cubicBezTo>
                <a:cubicBezTo>
                  <a:pt x="3916392" y="2695275"/>
                  <a:pt x="3922065" y="2693106"/>
                  <a:pt x="3927894" y="2691441"/>
                </a:cubicBezTo>
                <a:cubicBezTo>
                  <a:pt x="3935494" y="2689270"/>
                  <a:pt x="3943298" y="2687861"/>
                  <a:pt x="3950898" y="2685690"/>
                </a:cubicBezTo>
                <a:cubicBezTo>
                  <a:pt x="3956727" y="2684025"/>
                  <a:pt x="3962322" y="2681604"/>
                  <a:pt x="3968151" y="2679939"/>
                </a:cubicBezTo>
                <a:cubicBezTo>
                  <a:pt x="3975751" y="2677768"/>
                  <a:pt x="3983584" y="2676459"/>
                  <a:pt x="3991155" y="2674188"/>
                </a:cubicBezTo>
                <a:cubicBezTo>
                  <a:pt x="4044215" y="2658270"/>
                  <a:pt x="4010233" y="2665911"/>
                  <a:pt x="4071668" y="2645434"/>
                </a:cubicBezTo>
                <a:cubicBezTo>
                  <a:pt x="4079166" y="2642935"/>
                  <a:pt x="4087004" y="2641600"/>
                  <a:pt x="4094672" y="2639683"/>
                </a:cubicBezTo>
                <a:cubicBezTo>
                  <a:pt x="4170949" y="2601543"/>
                  <a:pt x="4075705" y="2647811"/>
                  <a:pt x="4134928" y="2622430"/>
                </a:cubicBezTo>
                <a:cubicBezTo>
                  <a:pt x="4142808" y="2619053"/>
                  <a:pt x="4149799" y="2613639"/>
                  <a:pt x="4157932" y="2610928"/>
                </a:cubicBezTo>
                <a:cubicBezTo>
                  <a:pt x="4167205" y="2607837"/>
                  <a:pt x="4177102" y="2607094"/>
                  <a:pt x="4186687" y="2605177"/>
                </a:cubicBezTo>
                <a:cubicBezTo>
                  <a:pt x="4219570" y="2583255"/>
                  <a:pt x="4190886" y="2598662"/>
                  <a:pt x="4249947" y="2587924"/>
                </a:cubicBezTo>
                <a:cubicBezTo>
                  <a:pt x="4255911" y="2586840"/>
                  <a:pt x="4261319" y="2583643"/>
                  <a:pt x="4267200" y="2582173"/>
                </a:cubicBezTo>
                <a:cubicBezTo>
                  <a:pt x="4289624" y="2576567"/>
                  <a:pt x="4313489" y="2573917"/>
                  <a:pt x="4336211" y="2570671"/>
                </a:cubicBezTo>
                <a:cubicBezTo>
                  <a:pt x="4347713" y="2566837"/>
                  <a:pt x="4359873" y="2564591"/>
                  <a:pt x="4370717" y="2559169"/>
                </a:cubicBezTo>
                <a:cubicBezTo>
                  <a:pt x="4399143" y="2544957"/>
                  <a:pt x="4385588" y="2550379"/>
                  <a:pt x="4410974" y="2541917"/>
                </a:cubicBezTo>
                <a:cubicBezTo>
                  <a:pt x="4444127" y="2519814"/>
                  <a:pt x="4412147" y="2538949"/>
                  <a:pt x="4445479" y="2524664"/>
                </a:cubicBezTo>
                <a:cubicBezTo>
                  <a:pt x="4453359" y="2521287"/>
                  <a:pt x="4460523" y="2516346"/>
                  <a:pt x="4468483" y="2513162"/>
                </a:cubicBezTo>
                <a:cubicBezTo>
                  <a:pt x="4479740" y="2508659"/>
                  <a:pt x="4491487" y="2505494"/>
                  <a:pt x="4502989" y="2501660"/>
                </a:cubicBezTo>
                <a:cubicBezTo>
                  <a:pt x="4508740" y="2499743"/>
                  <a:pt x="4515197" y="2499271"/>
                  <a:pt x="4520241" y="2495909"/>
                </a:cubicBezTo>
                <a:cubicBezTo>
                  <a:pt x="4535803" y="2485534"/>
                  <a:pt x="4542257" y="2480202"/>
                  <a:pt x="4560498" y="2472905"/>
                </a:cubicBezTo>
                <a:cubicBezTo>
                  <a:pt x="4571755" y="2468402"/>
                  <a:pt x="4583502" y="2465237"/>
                  <a:pt x="4595004" y="2461403"/>
                </a:cubicBezTo>
                <a:lnTo>
                  <a:pt x="4629509" y="2449902"/>
                </a:lnTo>
                <a:cubicBezTo>
                  <a:pt x="4644439" y="2444925"/>
                  <a:pt x="4661767" y="2439524"/>
                  <a:pt x="4675517" y="2432649"/>
                </a:cubicBezTo>
                <a:cubicBezTo>
                  <a:pt x="4717019" y="2411898"/>
                  <a:pt x="4665358" y="2429812"/>
                  <a:pt x="4715774" y="2409645"/>
                </a:cubicBezTo>
                <a:cubicBezTo>
                  <a:pt x="4744452" y="2398174"/>
                  <a:pt x="4749307" y="2401626"/>
                  <a:pt x="4773283" y="2386641"/>
                </a:cubicBezTo>
                <a:cubicBezTo>
                  <a:pt x="4777568" y="2383963"/>
                  <a:pt x="4805797" y="2361204"/>
                  <a:pt x="4813540" y="2357886"/>
                </a:cubicBezTo>
                <a:cubicBezTo>
                  <a:pt x="4820805" y="2354773"/>
                  <a:pt x="4828875" y="2354052"/>
                  <a:pt x="4836543" y="2352135"/>
                </a:cubicBezTo>
                <a:cubicBezTo>
                  <a:pt x="4842294" y="2348301"/>
                  <a:pt x="4847480" y="2343441"/>
                  <a:pt x="4853796" y="2340634"/>
                </a:cubicBezTo>
                <a:cubicBezTo>
                  <a:pt x="4864875" y="2335710"/>
                  <a:pt x="4878214" y="2335857"/>
                  <a:pt x="4888302" y="2329132"/>
                </a:cubicBezTo>
                <a:cubicBezTo>
                  <a:pt x="4903862" y="2318758"/>
                  <a:pt x="4910319" y="2313424"/>
                  <a:pt x="4928558" y="2306128"/>
                </a:cubicBezTo>
                <a:cubicBezTo>
                  <a:pt x="4939815" y="2301625"/>
                  <a:pt x="4952976" y="2301351"/>
                  <a:pt x="4963064" y="2294626"/>
                </a:cubicBezTo>
                <a:cubicBezTo>
                  <a:pt x="4996220" y="2272522"/>
                  <a:pt x="4964236" y="2291659"/>
                  <a:pt x="4997570" y="2277373"/>
                </a:cubicBezTo>
                <a:cubicBezTo>
                  <a:pt x="5005450" y="2273996"/>
                  <a:pt x="5012694" y="2269248"/>
                  <a:pt x="5020574" y="2265871"/>
                </a:cubicBezTo>
                <a:cubicBezTo>
                  <a:pt x="5026146" y="2263483"/>
                  <a:pt x="5032404" y="2262831"/>
                  <a:pt x="5037826" y="2260120"/>
                </a:cubicBezTo>
                <a:cubicBezTo>
                  <a:pt x="5062490" y="2247788"/>
                  <a:pt x="5049434" y="2249175"/>
                  <a:pt x="5072332" y="2231366"/>
                </a:cubicBezTo>
                <a:cubicBezTo>
                  <a:pt x="5107404" y="2204088"/>
                  <a:pt x="5112323" y="2212549"/>
                  <a:pt x="5141343" y="2173856"/>
                </a:cubicBezTo>
                <a:cubicBezTo>
                  <a:pt x="5147094" y="2166188"/>
                  <a:pt x="5153025" y="2158652"/>
                  <a:pt x="5158596" y="2150852"/>
                </a:cubicBezTo>
                <a:cubicBezTo>
                  <a:pt x="5162613" y="2145228"/>
                  <a:pt x="5165673" y="2138910"/>
                  <a:pt x="5170098" y="2133600"/>
                </a:cubicBezTo>
                <a:cubicBezTo>
                  <a:pt x="5175305" y="2127352"/>
                  <a:pt x="5181600" y="2122098"/>
                  <a:pt x="5187351" y="2116347"/>
                </a:cubicBezTo>
                <a:cubicBezTo>
                  <a:pt x="5189268" y="2110596"/>
                  <a:pt x="5190391" y="2104516"/>
                  <a:pt x="5193102" y="2099094"/>
                </a:cubicBezTo>
                <a:cubicBezTo>
                  <a:pt x="5196193" y="2092912"/>
                  <a:pt x="5201881" y="2088194"/>
                  <a:pt x="5204604" y="2081841"/>
                </a:cubicBezTo>
                <a:cubicBezTo>
                  <a:pt x="5215665" y="2056031"/>
                  <a:pt x="5204910" y="2063977"/>
                  <a:pt x="5216106" y="2041585"/>
                </a:cubicBezTo>
                <a:cubicBezTo>
                  <a:pt x="5219197" y="2035403"/>
                  <a:pt x="5224800" y="2030648"/>
                  <a:pt x="5227607" y="2024332"/>
                </a:cubicBezTo>
                <a:cubicBezTo>
                  <a:pt x="5232531" y="2013253"/>
                  <a:pt x="5235275" y="2001328"/>
                  <a:pt x="5239109" y="1989826"/>
                </a:cubicBezTo>
                <a:cubicBezTo>
                  <a:pt x="5241026" y="1984075"/>
                  <a:pt x="5243390" y="1978454"/>
                  <a:pt x="5244860" y="1972573"/>
                </a:cubicBezTo>
                <a:cubicBezTo>
                  <a:pt x="5246777" y="1964905"/>
                  <a:pt x="5248896" y="1957285"/>
                  <a:pt x="5250611" y="1949569"/>
                </a:cubicBezTo>
                <a:cubicBezTo>
                  <a:pt x="5265213" y="1883860"/>
                  <a:pt x="5248087" y="1953914"/>
                  <a:pt x="5262113" y="1897811"/>
                </a:cubicBezTo>
                <a:cubicBezTo>
                  <a:pt x="5264030" y="1870973"/>
                  <a:pt x="5264893" y="1844039"/>
                  <a:pt x="5267864" y="1817298"/>
                </a:cubicBezTo>
                <a:cubicBezTo>
                  <a:pt x="5268737" y="1809442"/>
                  <a:pt x="5273412" y="1802195"/>
                  <a:pt x="5273615" y="1794294"/>
                </a:cubicBezTo>
                <a:cubicBezTo>
                  <a:pt x="5285331" y="1337390"/>
                  <a:pt x="5244631" y="1507663"/>
                  <a:pt x="5285117" y="1345720"/>
                </a:cubicBezTo>
                <a:cubicBezTo>
                  <a:pt x="5287034" y="1318882"/>
                  <a:pt x="5290868" y="1292113"/>
                  <a:pt x="5290868" y="1265207"/>
                </a:cubicBezTo>
                <a:cubicBezTo>
                  <a:pt x="5290868" y="1178922"/>
                  <a:pt x="5287992" y="1092652"/>
                  <a:pt x="5285117" y="1006415"/>
                </a:cubicBezTo>
                <a:cubicBezTo>
                  <a:pt x="5284157" y="977613"/>
                  <a:pt x="5281010" y="948923"/>
                  <a:pt x="5279366" y="920151"/>
                </a:cubicBezTo>
                <a:cubicBezTo>
                  <a:pt x="5277176" y="881826"/>
                  <a:pt x="5275149" y="843489"/>
                  <a:pt x="5273615" y="805132"/>
                </a:cubicBezTo>
                <a:cubicBezTo>
                  <a:pt x="5272124" y="767846"/>
                  <a:pt x="5265282" y="537413"/>
                  <a:pt x="5262113" y="488830"/>
                </a:cubicBezTo>
                <a:cubicBezTo>
                  <a:pt x="5259481" y="448477"/>
                  <a:pt x="5253836" y="408370"/>
                  <a:pt x="5250611" y="368060"/>
                </a:cubicBezTo>
                <a:cubicBezTo>
                  <a:pt x="5246777" y="320135"/>
                  <a:pt x="5242534" y="272242"/>
                  <a:pt x="5239109" y="224286"/>
                </a:cubicBezTo>
                <a:cubicBezTo>
                  <a:pt x="5237192" y="197448"/>
                  <a:pt x="5236035" y="170546"/>
                  <a:pt x="5233358" y="143773"/>
                </a:cubicBezTo>
                <a:cubicBezTo>
                  <a:pt x="5232367" y="133861"/>
                  <a:pt x="5228286" y="95399"/>
                  <a:pt x="5216106" y="86264"/>
                </a:cubicBezTo>
                <a:cubicBezTo>
                  <a:pt x="5206407" y="78989"/>
                  <a:pt x="5193102" y="78596"/>
                  <a:pt x="5181600" y="74762"/>
                </a:cubicBezTo>
                <a:cubicBezTo>
                  <a:pt x="5175849" y="72845"/>
                  <a:pt x="5170291" y="70200"/>
                  <a:pt x="5164347" y="69011"/>
                </a:cubicBezTo>
                <a:cubicBezTo>
                  <a:pt x="5134441" y="63030"/>
                  <a:pt x="5132968" y="62414"/>
                  <a:pt x="5101087" y="57509"/>
                </a:cubicBezTo>
                <a:cubicBezTo>
                  <a:pt x="5087689" y="55448"/>
                  <a:pt x="5074228" y="53819"/>
                  <a:pt x="5060830" y="51758"/>
                </a:cubicBezTo>
                <a:cubicBezTo>
                  <a:pt x="5049305" y="49985"/>
                  <a:pt x="5037797" y="48093"/>
                  <a:pt x="5026324" y="46007"/>
                </a:cubicBezTo>
                <a:cubicBezTo>
                  <a:pt x="5016707" y="44258"/>
                  <a:pt x="5007231" y="41742"/>
                  <a:pt x="4997570" y="40256"/>
                </a:cubicBezTo>
                <a:cubicBezTo>
                  <a:pt x="4946898" y="32460"/>
                  <a:pt x="4948925" y="35613"/>
                  <a:pt x="4894053" y="28754"/>
                </a:cubicBezTo>
                <a:cubicBezTo>
                  <a:pt x="4882482" y="27308"/>
                  <a:pt x="4871118" y="24449"/>
                  <a:pt x="4859547" y="23003"/>
                </a:cubicBezTo>
                <a:cubicBezTo>
                  <a:pt x="4840430" y="20613"/>
                  <a:pt x="4821185" y="19379"/>
                  <a:pt x="4802038" y="17252"/>
                </a:cubicBezTo>
                <a:cubicBezTo>
                  <a:pt x="4772911" y="14016"/>
                  <a:pt x="4733084" y="7967"/>
                  <a:pt x="4704272" y="5751"/>
                </a:cubicBezTo>
                <a:cubicBezTo>
                  <a:pt x="4671723" y="3247"/>
                  <a:pt x="4639095" y="1917"/>
                  <a:pt x="4606506" y="0"/>
                </a:cubicBezTo>
                <a:lnTo>
                  <a:pt x="4313207" y="5751"/>
                </a:lnTo>
                <a:cubicBezTo>
                  <a:pt x="4201022" y="9203"/>
                  <a:pt x="4268730" y="10118"/>
                  <a:pt x="4186687" y="17252"/>
                </a:cubicBezTo>
                <a:cubicBezTo>
                  <a:pt x="4157977" y="19748"/>
                  <a:pt x="4129227" y="22103"/>
                  <a:pt x="4100423" y="23003"/>
                </a:cubicBezTo>
                <a:cubicBezTo>
                  <a:pt x="4006517" y="25938"/>
                  <a:pt x="3912558" y="26837"/>
                  <a:pt x="3818626" y="28754"/>
                </a:cubicBezTo>
                <a:lnTo>
                  <a:pt x="3542581" y="23003"/>
                </a:lnTo>
                <a:cubicBezTo>
                  <a:pt x="3463936" y="20352"/>
                  <a:pt x="3306792" y="11502"/>
                  <a:pt x="3306792" y="11502"/>
                </a:cubicBezTo>
                <a:cubicBezTo>
                  <a:pt x="3255034" y="13419"/>
                  <a:pt x="3203311" y="17252"/>
                  <a:pt x="3151517" y="17252"/>
                </a:cubicBezTo>
                <a:cubicBezTo>
                  <a:pt x="2362303" y="17252"/>
                  <a:pt x="2526883" y="21983"/>
                  <a:pt x="2104845" y="5751"/>
                </a:cubicBezTo>
                <a:cubicBezTo>
                  <a:pt x="2083758" y="3834"/>
                  <a:pt x="2062759" y="0"/>
                  <a:pt x="2041585" y="0"/>
                </a:cubicBezTo>
                <a:cubicBezTo>
                  <a:pt x="1998128" y="0"/>
                  <a:pt x="1819698" y="8923"/>
                  <a:pt x="1765540" y="11502"/>
                </a:cubicBezTo>
                <a:cubicBezTo>
                  <a:pt x="1718694" y="18193"/>
                  <a:pt x="1699012" y="21970"/>
                  <a:pt x="1644770" y="23003"/>
                </a:cubicBezTo>
                <a:lnTo>
                  <a:pt x="1121434" y="28754"/>
                </a:lnTo>
                <a:cubicBezTo>
                  <a:pt x="670239" y="46108"/>
                  <a:pt x="1232941" y="28754"/>
                  <a:pt x="851140" y="28754"/>
                </a:cubicBezTo>
                <a:cubicBezTo>
                  <a:pt x="715021" y="28754"/>
                  <a:pt x="578929" y="32588"/>
                  <a:pt x="442823" y="34505"/>
                </a:cubicBezTo>
                <a:cubicBezTo>
                  <a:pt x="376723" y="42768"/>
                  <a:pt x="360364" y="46007"/>
                  <a:pt x="276045" y="46007"/>
                </a:cubicBezTo>
                <a:cubicBezTo>
                  <a:pt x="237657" y="46007"/>
                  <a:pt x="199366" y="42173"/>
                  <a:pt x="161026" y="40256"/>
                </a:cubicBezTo>
                <a:cubicBezTo>
                  <a:pt x="38358" y="46712"/>
                  <a:pt x="42174" y="30671"/>
                  <a:pt x="17253" y="34505"/>
                </a:cubicBez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6"/>
          <p:cNvGrpSpPr>
            <a:grpSpLocks/>
          </p:cNvGrpSpPr>
          <p:nvPr/>
        </p:nvGrpSpPr>
        <p:grpSpPr bwMode="auto">
          <a:xfrm>
            <a:off x="4572000" y="1222375"/>
            <a:ext cx="3963988" cy="5346700"/>
            <a:chOff x="4572001" y="1222375"/>
            <a:chExt cx="3963988" cy="5346700"/>
          </a:xfrm>
        </p:grpSpPr>
        <p:grpSp>
          <p:nvGrpSpPr>
            <p:cNvPr id="58375" name="Group 20"/>
            <p:cNvGrpSpPr>
              <a:grpSpLocks/>
            </p:cNvGrpSpPr>
            <p:nvPr/>
          </p:nvGrpSpPr>
          <p:grpSpPr bwMode="auto">
            <a:xfrm>
              <a:off x="4572001" y="1222375"/>
              <a:ext cx="3963988" cy="5346700"/>
              <a:chOff x="2880" y="770"/>
              <a:chExt cx="2497" cy="3368"/>
            </a:xfrm>
          </p:grpSpPr>
          <p:sp>
            <p:nvSpPr>
              <p:cNvPr id="58377" name="Line 10"/>
              <p:cNvSpPr>
                <a:spLocks noChangeShapeType="1"/>
              </p:cNvSpPr>
              <p:nvPr/>
            </p:nvSpPr>
            <p:spPr bwMode="auto">
              <a:xfrm>
                <a:off x="2880" y="3744"/>
                <a:ext cx="1248" cy="48"/>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8" name="Text Box 13"/>
              <p:cNvSpPr txBox="1">
                <a:spLocks noChangeArrowheads="1"/>
              </p:cNvSpPr>
              <p:nvPr/>
            </p:nvSpPr>
            <p:spPr bwMode="auto">
              <a:xfrm>
                <a:off x="4650" y="770"/>
                <a:ext cx="72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000" b="1">
                    <a:solidFill>
                      <a:srgbClr val="C00000"/>
                    </a:solidFill>
                  </a:rPr>
                  <a:t>nucleus</a:t>
                </a:r>
              </a:p>
            </p:txBody>
          </p:sp>
          <p:sp>
            <p:nvSpPr>
              <p:cNvPr id="58379" name="Text Box 14"/>
              <p:cNvSpPr txBox="1">
                <a:spLocks noChangeArrowheads="1"/>
              </p:cNvSpPr>
              <p:nvPr/>
            </p:nvSpPr>
            <p:spPr bwMode="auto">
              <a:xfrm>
                <a:off x="4128" y="3504"/>
                <a:ext cx="1104"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000" b="1">
                    <a:solidFill>
                      <a:srgbClr val="0000FF"/>
                    </a:solidFill>
                  </a:rPr>
                  <a:t>rough endoplasmic reticulum</a:t>
                </a:r>
              </a:p>
            </p:txBody>
          </p:sp>
        </p:grpSp>
        <p:cxnSp>
          <p:nvCxnSpPr>
            <p:cNvPr id="6" name="Straight Arrow Connector 5"/>
            <p:cNvCxnSpPr>
              <a:stCxn id="4" idx="180"/>
              <a:endCxn id="58378" idx="1"/>
            </p:cNvCxnSpPr>
            <p:nvPr/>
          </p:nvCxnSpPr>
          <p:spPr>
            <a:xfrm flipV="1">
              <a:off x="5699126" y="1422400"/>
              <a:ext cx="1682750" cy="269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76200" y="76200"/>
            <a:ext cx="899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b="1"/>
              <a:t>Identify the structures indicated. (advance the slide for the answer)</a:t>
            </a:r>
          </a:p>
        </p:txBody>
      </p:sp>
      <p:pic>
        <p:nvPicPr>
          <p:cNvPr id="59395" name="Picture 3" descr="fawcett 28-21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662940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Freeform 4"/>
          <p:cNvSpPr>
            <a:spLocks/>
          </p:cNvSpPr>
          <p:nvPr/>
        </p:nvSpPr>
        <p:spPr bwMode="auto">
          <a:xfrm>
            <a:off x="3581400" y="1371600"/>
            <a:ext cx="3111500" cy="2306638"/>
          </a:xfrm>
          <a:custGeom>
            <a:avLst/>
            <a:gdLst>
              <a:gd name="T0" fmla="*/ 2147483647 w 1960"/>
              <a:gd name="T1" fmla="*/ 2147483647 h 1453"/>
              <a:gd name="T2" fmla="*/ 2147483647 w 1960"/>
              <a:gd name="T3" fmla="*/ 2147483647 h 1453"/>
              <a:gd name="T4" fmla="*/ 2147483647 w 1960"/>
              <a:gd name="T5" fmla="*/ 2147483647 h 1453"/>
              <a:gd name="T6" fmla="*/ 2147483647 w 1960"/>
              <a:gd name="T7" fmla="*/ 2147483647 h 1453"/>
              <a:gd name="T8" fmla="*/ 2147483647 w 1960"/>
              <a:gd name="T9" fmla="*/ 2147483647 h 1453"/>
              <a:gd name="T10" fmla="*/ 2147483647 w 1960"/>
              <a:gd name="T11" fmla="*/ 2147483647 h 1453"/>
              <a:gd name="T12" fmla="*/ 2147483647 w 1960"/>
              <a:gd name="T13" fmla="*/ 2147483647 h 1453"/>
              <a:gd name="T14" fmla="*/ 2147483647 w 1960"/>
              <a:gd name="T15" fmla="*/ 2147483647 h 1453"/>
              <a:gd name="T16" fmla="*/ 2147483647 w 1960"/>
              <a:gd name="T17" fmla="*/ 2147483647 h 1453"/>
              <a:gd name="T18" fmla="*/ 2147483647 w 1960"/>
              <a:gd name="T19" fmla="*/ 2147483647 h 1453"/>
              <a:gd name="T20" fmla="*/ 0 w 1960"/>
              <a:gd name="T21" fmla="*/ 2147483647 h 1453"/>
              <a:gd name="T22" fmla="*/ 2147483647 w 1960"/>
              <a:gd name="T23" fmla="*/ 2147483647 h 1453"/>
              <a:gd name="T24" fmla="*/ 2147483647 w 1960"/>
              <a:gd name="T25" fmla="*/ 2147483647 h 1453"/>
              <a:gd name="T26" fmla="*/ 2147483647 w 1960"/>
              <a:gd name="T27" fmla="*/ 2147483647 h 1453"/>
              <a:gd name="T28" fmla="*/ 2147483647 w 1960"/>
              <a:gd name="T29" fmla="*/ 2147483647 h 1453"/>
              <a:gd name="T30" fmla="*/ 2147483647 w 1960"/>
              <a:gd name="T31" fmla="*/ 2147483647 h 1453"/>
              <a:gd name="T32" fmla="*/ 2147483647 w 1960"/>
              <a:gd name="T33" fmla="*/ 2147483647 h 1453"/>
              <a:gd name="T34" fmla="*/ 2147483647 w 1960"/>
              <a:gd name="T35" fmla="*/ 2147483647 h 1453"/>
              <a:gd name="T36" fmla="*/ 2147483647 w 1960"/>
              <a:gd name="T37" fmla="*/ 2147483647 h 1453"/>
              <a:gd name="T38" fmla="*/ 2147483647 w 1960"/>
              <a:gd name="T39" fmla="*/ 2147483647 h 1453"/>
              <a:gd name="T40" fmla="*/ 2147483647 w 1960"/>
              <a:gd name="T41" fmla="*/ 2147483647 h 1453"/>
              <a:gd name="T42" fmla="*/ 2147483647 w 1960"/>
              <a:gd name="T43" fmla="*/ 2147483647 h 1453"/>
              <a:gd name="T44" fmla="*/ 2147483647 w 1960"/>
              <a:gd name="T45" fmla="*/ 2147483647 h 1453"/>
              <a:gd name="T46" fmla="*/ 2147483647 w 1960"/>
              <a:gd name="T47" fmla="*/ 2147483647 h 1453"/>
              <a:gd name="T48" fmla="*/ 2147483647 w 1960"/>
              <a:gd name="T49" fmla="*/ 2147483647 h 1453"/>
              <a:gd name="T50" fmla="*/ 2147483647 w 1960"/>
              <a:gd name="T51" fmla="*/ 2147483647 h 1453"/>
              <a:gd name="T52" fmla="*/ 2147483647 w 1960"/>
              <a:gd name="T53" fmla="*/ 2147483647 h 1453"/>
              <a:gd name="T54" fmla="*/ 2147483647 w 1960"/>
              <a:gd name="T55" fmla="*/ 2147483647 h 1453"/>
              <a:gd name="T56" fmla="*/ 2147483647 w 1960"/>
              <a:gd name="T57" fmla="*/ 2147483647 h 1453"/>
              <a:gd name="T58" fmla="*/ 2147483647 w 1960"/>
              <a:gd name="T59" fmla="*/ 2147483647 h 1453"/>
              <a:gd name="T60" fmla="*/ 2147483647 w 1960"/>
              <a:gd name="T61" fmla="*/ 2147483647 h 1453"/>
              <a:gd name="T62" fmla="*/ 2147483647 w 1960"/>
              <a:gd name="T63" fmla="*/ 2147483647 h 1453"/>
              <a:gd name="T64" fmla="*/ 2147483647 w 1960"/>
              <a:gd name="T65" fmla="*/ 2147483647 h 1453"/>
              <a:gd name="T66" fmla="*/ 2147483647 w 1960"/>
              <a:gd name="T67" fmla="*/ 2147483647 h 1453"/>
              <a:gd name="T68" fmla="*/ 2147483647 w 1960"/>
              <a:gd name="T69" fmla="*/ 2147483647 h 1453"/>
              <a:gd name="T70" fmla="*/ 2147483647 w 1960"/>
              <a:gd name="T71" fmla="*/ 2147483647 h 1453"/>
              <a:gd name="T72" fmla="*/ 2147483647 w 1960"/>
              <a:gd name="T73" fmla="*/ 2147483647 h 1453"/>
              <a:gd name="T74" fmla="*/ 2147483647 w 1960"/>
              <a:gd name="T75" fmla="*/ 2147483647 h 1453"/>
              <a:gd name="T76" fmla="*/ 2147483647 w 1960"/>
              <a:gd name="T77" fmla="*/ 2147483647 h 1453"/>
              <a:gd name="T78" fmla="*/ 2147483647 w 1960"/>
              <a:gd name="T79" fmla="*/ 2147483647 h 1453"/>
              <a:gd name="T80" fmla="*/ 2147483647 w 1960"/>
              <a:gd name="T81" fmla="*/ 2147483647 h 1453"/>
              <a:gd name="T82" fmla="*/ 2147483647 w 1960"/>
              <a:gd name="T83" fmla="*/ 2147483647 h 1453"/>
              <a:gd name="T84" fmla="*/ 2147483647 w 1960"/>
              <a:gd name="T85" fmla="*/ 2147483647 h 1453"/>
              <a:gd name="T86" fmla="*/ 2147483647 w 1960"/>
              <a:gd name="T87" fmla="*/ 2147483647 h 1453"/>
              <a:gd name="T88" fmla="*/ 2147483647 w 1960"/>
              <a:gd name="T89" fmla="*/ 2147483647 h 1453"/>
              <a:gd name="T90" fmla="*/ 2147483647 w 1960"/>
              <a:gd name="T91" fmla="*/ 2147483647 h 1453"/>
              <a:gd name="T92" fmla="*/ 2147483647 w 1960"/>
              <a:gd name="T93" fmla="*/ 2147483647 h 1453"/>
              <a:gd name="T94" fmla="*/ 2147483647 w 1960"/>
              <a:gd name="T95" fmla="*/ 2147483647 h 1453"/>
              <a:gd name="T96" fmla="*/ 2147483647 w 1960"/>
              <a:gd name="T97" fmla="*/ 2147483647 h 1453"/>
              <a:gd name="T98" fmla="*/ 2147483647 w 1960"/>
              <a:gd name="T99" fmla="*/ 2147483647 h 1453"/>
              <a:gd name="T100" fmla="*/ 2147483647 w 1960"/>
              <a:gd name="T101" fmla="*/ 2147483647 h 1453"/>
              <a:gd name="T102" fmla="*/ 2147483647 w 1960"/>
              <a:gd name="T103" fmla="*/ 2147483647 h 1453"/>
              <a:gd name="T104" fmla="*/ 2147483647 w 1960"/>
              <a:gd name="T105" fmla="*/ 2147483647 h 1453"/>
              <a:gd name="T106" fmla="*/ 2147483647 w 1960"/>
              <a:gd name="T107" fmla="*/ 2147483647 h 14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60" h="1453">
                <a:moveTo>
                  <a:pt x="940" y="165"/>
                </a:moveTo>
                <a:cubicBezTo>
                  <a:pt x="892" y="182"/>
                  <a:pt x="845" y="200"/>
                  <a:pt x="796" y="216"/>
                </a:cubicBezTo>
                <a:cubicBezTo>
                  <a:pt x="743" y="252"/>
                  <a:pt x="803" y="217"/>
                  <a:pt x="712" y="242"/>
                </a:cubicBezTo>
                <a:cubicBezTo>
                  <a:pt x="700" y="245"/>
                  <a:pt x="690" y="254"/>
                  <a:pt x="678" y="259"/>
                </a:cubicBezTo>
                <a:cubicBezTo>
                  <a:pt x="616" y="285"/>
                  <a:pt x="548" y="301"/>
                  <a:pt x="483" y="318"/>
                </a:cubicBezTo>
                <a:cubicBezTo>
                  <a:pt x="427" y="354"/>
                  <a:pt x="362" y="347"/>
                  <a:pt x="296" y="352"/>
                </a:cubicBezTo>
                <a:cubicBezTo>
                  <a:pt x="268" y="380"/>
                  <a:pt x="233" y="399"/>
                  <a:pt x="195" y="411"/>
                </a:cubicBezTo>
                <a:cubicBezTo>
                  <a:pt x="192" y="420"/>
                  <a:pt x="192" y="431"/>
                  <a:pt x="186" y="437"/>
                </a:cubicBezTo>
                <a:cubicBezTo>
                  <a:pt x="180" y="443"/>
                  <a:pt x="169" y="441"/>
                  <a:pt x="161" y="445"/>
                </a:cubicBezTo>
                <a:cubicBezTo>
                  <a:pt x="127" y="462"/>
                  <a:pt x="105" y="492"/>
                  <a:pt x="68" y="504"/>
                </a:cubicBezTo>
                <a:cubicBezTo>
                  <a:pt x="8" y="544"/>
                  <a:pt x="28" y="521"/>
                  <a:pt x="0" y="564"/>
                </a:cubicBezTo>
                <a:cubicBezTo>
                  <a:pt x="13" y="644"/>
                  <a:pt x="31" y="733"/>
                  <a:pt x="76" y="801"/>
                </a:cubicBezTo>
                <a:cubicBezTo>
                  <a:pt x="80" y="841"/>
                  <a:pt x="84" y="940"/>
                  <a:pt x="110" y="979"/>
                </a:cubicBezTo>
                <a:cubicBezTo>
                  <a:pt x="117" y="989"/>
                  <a:pt x="128" y="995"/>
                  <a:pt x="136" y="1004"/>
                </a:cubicBezTo>
                <a:cubicBezTo>
                  <a:pt x="191" y="1069"/>
                  <a:pt x="117" y="989"/>
                  <a:pt x="161" y="1055"/>
                </a:cubicBezTo>
                <a:cubicBezTo>
                  <a:pt x="178" y="1081"/>
                  <a:pt x="207" y="1110"/>
                  <a:pt x="229" y="1131"/>
                </a:cubicBezTo>
                <a:cubicBezTo>
                  <a:pt x="238" y="1169"/>
                  <a:pt x="250" y="1205"/>
                  <a:pt x="263" y="1241"/>
                </a:cubicBezTo>
                <a:cubicBezTo>
                  <a:pt x="266" y="1261"/>
                  <a:pt x="266" y="1282"/>
                  <a:pt x="271" y="1301"/>
                </a:cubicBezTo>
                <a:cubicBezTo>
                  <a:pt x="280" y="1334"/>
                  <a:pt x="293" y="1335"/>
                  <a:pt x="313" y="1360"/>
                </a:cubicBezTo>
                <a:cubicBezTo>
                  <a:pt x="382" y="1444"/>
                  <a:pt x="498" y="1443"/>
                  <a:pt x="601" y="1453"/>
                </a:cubicBezTo>
                <a:cubicBezTo>
                  <a:pt x="716" y="1446"/>
                  <a:pt x="826" y="1426"/>
                  <a:pt x="940" y="1411"/>
                </a:cubicBezTo>
                <a:cubicBezTo>
                  <a:pt x="949" y="1408"/>
                  <a:pt x="957" y="1404"/>
                  <a:pt x="966" y="1402"/>
                </a:cubicBezTo>
                <a:cubicBezTo>
                  <a:pt x="980" y="1399"/>
                  <a:pt x="994" y="1398"/>
                  <a:pt x="1008" y="1394"/>
                </a:cubicBezTo>
                <a:cubicBezTo>
                  <a:pt x="1065" y="1375"/>
                  <a:pt x="1119" y="1350"/>
                  <a:pt x="1177" y="1334"/>
                </a:cubicBezTo>
                <a:cubicBezTo>
                  <a:pt x="1241" y="1292"/>
                  <a:pt x="1322" y="1264"/>
                  <a:pt x="1398" y="1250"/>
                </a:cubicBezTo>
                <a:cubicBezTo>
                  <a:pt x="1435" y="1235"/>
                  <a:pt x="1471" y="1228"/>
                  <a:pt x="1508" y="1216"/>
                </a:cubicBezTo>
                <a:cubicBezTo>
                  <a:pt x="1540" y="1205"/>
                  <a:pt x="1567" y="1190"/>
                  <a:pt x="1601" y="1182"/>
                </a:cubicBezTo>
                <a:cubicBezTo>
                  <a:pt x="1631" y="1162"/>
                  <a:pt x="1630" y="1143"/>
                  <a:pt x="1660" y="1123"/>
                </a:cubicBezTo>
                <a:cubicBezTo>
                  <a:pt x="1661" y="1119"/>
                  <a:pt x="1681" y="1061"/>
                  <a:pt x="1686" y="1046"/>
                </a:cubicBezTo>
                <a:cubicBezTo>
                  <a:pt x="1689" y="1038"/>
                  <a:pt x="1694" y="1021"/>
                  <a:pt x="1694" y="1021"/>
                </a:cubicBezTo>
                <a:cubicBezTo>
                  <a:pt x="1701" y="975"/>
                  <a:pt x="1708" y="930"/>
                  <a:pt x="1720" y="885"/>
                </a:cubicBezTo>
                <a:cubicBezTo>
                  <a:pt x="1712" y="818"/>
                  <a:pt x="1707" y="759"/>
                  <a:pt x="1677" y="699"/>
                </a:cubicBezTo>
                <a:cubicBezTo>
                  <a:pt x="1680" y="662"/>
                  <a:pt x="1678" y="625"/>
                  <a:pt x="1686" y="589"/>
                </a:cubicBezTo>
                <a:cubicBezTo>
                  <a:pt x="1697" y="544"/>
                  <a:pt x="1755" y="539"/>
                  <a:pt x="1787" y="521"/>
                </a:cubicBezTo>
                <a:cubicBezTo>
                  <a:pt x="1821" y="502"/>
                  <a:pt x="1835" y="474"/>
                  <a:pt x="1872" y="462"/>
                </a:cubicBezTo>
                <a:cubicBezTo>
                  <a:pt x="1878" y="454"/>
                  <a:pt x="1882" y="444"/>
                  <a:pt x="1889" y="437"/>
                </a:cubicBezTo>
                <a:cubicBezTo>
                  <a:pt x="1896" y="430"/>
                  <a:pt x="1908" y="428"/>
                  <a:pt x="1914" y="420"/>
                </a:cubicBezTo>
                <a:cubicBezTo>
                  <a:pt x="1946" y="379"/>
                  <a:pt x="1895" y="403"/>
                  <a:pt x="1948" y="386"/>
                </a:cubicBezTo>
                <a:cubicBezTo>
                  <a:pt x="1951" y="369"/>
                  <a:pt x="1960" y="352"/>
                  <a:pt x="1957" y="335"/>
                </a:cubicBezTo>
                <a:cubicBezTo>
                  <a:pt x="1954" y="321"/>
                  <a:pt x="1939" y="313"/>
                  <a:pt x="1931" y="301"/>
                </a:cubicBezTo>
                <a:cubicBezTo>
                  <a:pt x="1920" y="283"/>
                  <a:pt x="1918" y="260"/>
                  <a:pt x="1906" y="242"/>
                </a:cubicBezTo>
                <a:cubicBezTo>
                  <a:pt x="1899" y="232"/>
                  <a:pt x="1888" y="226"/>
                  <a:pt x="1880" y="216"/>
                </a:cubicBezTo>
                <a:cubicBezTo>
                  <a:pt x="1866" y="198"/>
                  <a:pt x="1838" y="156"/>
                  <a:pt x="1821" y="132"/>
                </a:cubicBezTo>
                <a:cubicBezTo>
                  <a:pt x="1804" y="107"/>
                  <a:pt x="1769" y="100"/>
                  <a:pt x="1745" y="81"/>
                </a:cubicBezTo>
                <a:cubicBezTo>
                  <a:pt x="1676" y="28"/>
                  <a:pt x="1614" y="24"/>
                  <a:pt x="1533" y="5"/>
                </a:cubicBezTo>
                <a:cubicBezTo>
                  <a:pt x="1482" y="9"/>
                  <a:pt x="1428" y="0"/>
                  <a:pt x="1381" y="21"/>
                </a:cubicBezTo>
                <a:cubicBezTo>
                  <a:pt x="1372" y="25"/>
                  <a:pt x="1372" y="41"/>
                  <a:pt x="1364" y="47"/>
                </a:cubicBezTo>
                <a:cubicBezTo>
                  <a:pt x="1348" y="60"/>
                  <a:pt x="1324" y="58"/>
                  <a:pt x="1304" y="64"/>
                </a:cubicBezTo>
                <a:cubicBezTo>
                  <a:pt x="1277" y="72"/>
                  <a:pt x="1253" y="91"/>
                  <a:pt x="1228" y="98"/>
                </a:cubicBezTo>
                <a:cubicBezTo>
                  <a:pt x="1192" y="108"/>
                  <a:pt x="1154" y="108"/>
                  <a:pt x="1118" y="115"/>
                </a:cubicBezTo>
                <a:cubicBezTo>
                  <a:pt x="1093" y="120"/>
                  <a:pt x="1042" y="132"/>
                  <a:pt x="1042" y="132"/>
                </a:cubicBezTo>
                <a:cubicBezTo>
                  <a:pt x="1007" y="155"/>
                  <a:pt x="971" y="153"/>
                  <a:pt x="932" y="165"/>
                </a:cubicBezTo>
                <a:cubicBezTo>
                  <a:pt x="901" y="185"/>
                  <a:pt x="916" y="182"/>
                  <a:pt x="889" y="182"/>
                </a:cubicBezTo>
                <a:lnTo>
                  <a:pt x="768" y="205"/>
                </a:ln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reeform 1"/>
          <p:cNvSpPr/>
          <p:nvPr/>
        </p:nvSpPr>
        <p:spPr>
          <a:xfrm>
            <a:off x="3810000" y="4505325"/>
            <a:ext cx="1762125" cy="2038350"/>
          </a:xfrm>
          <a:custGeom>
            <a:avLst/>
            <a:gdLst>
              <a:gd name="connsiteX0" fmla="*/ 1285875 w 1762125"/>
              <a:gd name="connsiteY0" fmla="*/ 495300 h 2038350"/>
              <a:gd name="connsiteX1" fmla="*/ 1238250 w 1762125"/>
              <a:gd name="connsiteY1" fmla="*/ 476250 h 2038350"/>
              <a:gd name="connsiteX2" fmla="*/ 1162050 w 1762125"/>
              <a:gd name="connsiteY2" fmla="*/ 466725 h 2038350"/>
              <a:gd name="connsiteX3" fmla="*/ 1143000 w 1762125"/>
              <a:gd name="connsiteY3" fmla="*/ 428625 h 2038350"/>
              <a:gd name="connsiteX4" fmla="*/ 1152525 w 1762125"/>
              <a:gd name="connsiteY4" fmla="*/ 400050 h 2038350"/>
              <a:gd name="connsiteX5" fmla="*/ 1181100 w 1762125"/>
              <a:gd name="connsiteY5" fmla="*/ 295275 h 2038350"/>
              <a:gd name="connsiteX6" fmla="*/ 1162050 w 1762125"/>
              <a:gd name="connsiteY6" fmla="*/ 200025 h 2038350"/>
              <a:gd name="connsiteX7" fmla="*/ 1143000 w 1762125"/>
              <a:gd name="connsiteY7" fmla="*/ 171450 h 2038350"/>
              <a:gd name="connsiteX8" fmla="*/ 1133475 w 1762125"/>
              <a:gd name="connsiteY8" fmla="*/ 133350 h 2038350"/>
              <a:gd name="connsiteX9" fmla="*/ 1076325 w 1762125"/>
              <a:gd name="connsiteY9" fmla="*/ 95250 h 2038350"/>
              <a:gd name="connsiteX10" fmla="*/ 1057275 w 1762125"/>
              <a:gd name="connsiteY10" fmla="*/ 66675 h 2038350"/>
              <a:gd name="connsiteX11" fmla="*/ 942975 w 1762125"/>
              <a:gd name="connsiteY11" fmla="*/ 9525 h 2038350"/>
              <a:gd name="connsiteX12" fmla="*/ 876300 w 1762125"/>
              <a:gd name="connsiteY12" fmla="*/ 0 h 2038350"/>
              <a:gd name="connsiteX13" fmla="*/ 676275 w 1762125"/>
              <a:gd name="connsiteY13" fmla="*/ 47625 h 2038350"/>
              <a:gd name="connsiteX14" fmla="*/ 647700 w 1762125"/>
              <a:gd name="connsiteY14" fmla="*/ 76200 h 2038350"/>
              <a:gd name="connsiteX15" fmla="*/ 590550 w 1762125"/>
              <a:gd name="connsiteY15" fmla="*/ 114300 h 2038350"/>
              <a:gd name="connsiteX16" fmla="*/ 552450 w 1762125"/>
              <a:gd name="connsiteY16" fmla="*/ 171450 h 2038350"/>
              <a:gd name="connsiteX17" fmla="*/ 504825 w 1762125"/>
              <a:gd name="connsiteY17" fmla="*/ 238125 h 2038350"/>
              <a:gd name="connsiteX18" fmla="*/ 485775 w 1762125"/>
              <a:gd name="connsiteY18" fmla="*/ 304800 h 2038350"/>
              <a:gd name="connsiteX19" fmla="*/ 476250 w 1762125"/>
              <a:gd name="connsiteY19" fmla="*/ 333375 h 2038350"/>
              <a:gd name="connsiteX20" fmla="*/ 466725 w 1762125"/>
              <a:gd name="connsiteY20" fmla="*/ 400050 h 2038350"/>
              <a:gd name="connsiteX21" fmla="*/ 447675 w 1762125"/>
              <a:gd name="connsiteY21" fmla="*/ 514350 h 2038350"/>
              <a:gd name="connsiteX22" fmla="*/ 428625 w 1762125"/>
              <a:gd name="connsiteY22" fmla="*/ 638175 h 2038350"/>
              <a:gd name="connsiteX23" fmla="*/ 409575 w 1762125"/>
              <a:gd name="connsiteY23" fmla="*/ 676275 h 2038350"/>
              <a:gd name="connsiteX24" fmla="*/ 400050 w 1762125"/>
              <a:gd name="connsiteY24" fmla="*/ 704850 h 2038350"/>
              <a:gd name="connsiteX25" fmla="*/ 381000 w 1762125"/>
              <a:gd name="connsiteY25" fmla="*/ 771525 h 2038350"/>
              <a:gd name="connsiteX26" fmla="*/ 333375 w 1762125"/>
              <a:gd name="connsiteY26" fmla="*/ 828675 h 2038350"/>
              <a:gd name="connsiteX27" fmla="*/ 304800 w 1762125"/>
              <a:gd name="connsiteY27" fmla="*/ 933450 h 2038350"/>
              <a:gd name="connsiteX28" fmla="*/ 295275 w 1762125"/>
              <a:gd name="connsiteY28" fmla="*/ 962025 h 2038350"/>
              <a:gd name="connsiteX29" fmla="*/ 257175 w 1762125"/>
              <a:gd name="connsiteY29" fmla="*/ 1038225 h 2038350"/>
              <a:gd name="connsiteX30" fmla="*/ 247650 w 1762125"/>
              <a:gd name="connsiteY30" fmla="*/ 1085850 h 2038350"/>
              <a:gd name="connsiteX31" fmla="*/ 228600 w 1762125"/>
              <a:gd name="connsiteY31" fmla="*/ 1114425 h 2038350"/>
              <a:gd name="connsiteX32" fmla="*/ 200025 w 1762125"/>
              <a:gd name="connsiteY32" fmla="*/ 1171575 h 2038350"/>
              <a:gd name="connsiteX33" fmla="*/ 171450 w 1762125"/>
              <a:gd name="connsiteY33" fmla="*/ 1247775 h 2038350"/>
              <a:gd name="connsiteX34" fmla="*/ 152400 w 1762125"/>
              <a:gd name="connsiteY34" fmla="*/ 1304925 h 2038350"/>
              <a:gd name="connsiteX35" fmla="*/ 142875 w 1762125"/>
              <a:gd name="connsiteY35" fmla="*/ 1333500 h 2038350"/>
              <a:gd name="connsiteX36" fmla="*/ 114300 w 1762125"/>
              <a:gd name="connsiteY36" fmla="*/ 1400175 h 2038350"/>
              <a:gd name="connsiteX37" fmla="*/ 95250 w 1762125"/>
              <a:gd name="connsiteY37" fmla="*/ 1438275 h 2038350"/>
              <a:gd name="connsiteX38" fmla="*/ 85725 w 1762125"/>
              <a:gd name="connsiteY38" fmla="*/ 1476375 h 2038350"/>
              <a:gd name="connsiteX39" fmla="*/ 66675 w 1762125"/>
              <a:gd name="connsiteY39" fmla="*/ 1533525 h 2038350"/>
              <a:gd name="connsiteX40" fmla="*/ 57150 w 1762125"/>
              <a:gd name="connsiteY40" fmla="*/ 1571625 h 2038350"/>
              <a:gd name="connsiteX41" fmla="*/ 38100 w 1762125"/>
              <a:gd name="connsiteY41" fmla="*/ 1628775 h 2038350"/>
              <a:gd name="connsiteX42" fmla="*/ 28575 w 1762125"/>
              <a:gd name="connsiteY42" fmla="*/ 1685925 h 2038350"/>
              <a:gd name="connsiteX43" fmla="*/ 9525 w 1762125"/>
              <a:gd name="connsiteY43" fmla="*/ 1743075 h 2038350"/>
              <a:gd name="connsiteX44" fmla="*/ 0 w 1762125"/>
              <a:gd name="connsiteY44" fmla="*/ 1771650 h 2038350"/>
              <a:gd name="connsiteX45" fmla="*/ 19050 w 1762125"/>
              <a:gd name="connsiteY45" fmla="*/ 1962150 h 2038350"/>
              <a:gd name="connsiteX46" fmla="*/ 28575 w 1762125"/>
              <a:gd name="connsiteY46" fmla="*/ 2009775 h 2038350"/>
              <a:gd name="connsiteX47" fmla="*/ 57150 w 1762125"/>
              <a:gd name="connsiteY47" fmla="*/ 2038350 h 2038350"/>
              <a:gd name="connsiteX48" fmla="*/ 342900 w 1762125"/>
              <a:gd name="connsiteY48" fmla="*/ 2028825 h 2038350"/>
              <a:gd name="connsiteX49" fmla="*/ 542925 w 1762125"/>
              <a:gd name="connsiteY49" fmla="*/ 2000250 h 2038350"/>
              <a:gd name="connsiteX50" fmla="*/ 600075 w 1762125"/>
              <a:gd name="connsiteY50" fmla="*/ 1981200 h 2038350"/>
              <a:gd name="connsiteX51" fmla="*/ 685800 w 1762125"/>
              <a:gd name="connsiteY51" fmla="*/ 1933575 h 2038350"/>
              <a:gd name="connsiteX52" fmla="*/ 742950 w 1762125"/>
              <a:gd name="connsiteY52" fmla="*/ 1876425 h 2038350"/>
              <a:gd name="connsiteX53" fmla="*/ 752475 w 1762125"/>
              <a:gd name="connsiteY53" fmla="*/ 1847850 h 2038350"/>
              <a:gd name="connsiteX54" fmla="*/ 762000 w 1762125"/>
              <a:gd name="connsiteY54" fmla="*/ 1809750 h 2038350"/>
              <a:gd name="connsiteX55" fmla="*/ 781050 w 1762125"/>
              <a:gd name="connsiteY55" fmla="*/ 1781175 h 2038350"/>
              <a:gd name="connsiteX56" fmla="*/ 800100 w 1762125"/>
              <a:gd name="connsiteY56" fmla="*/ 1724025 h 2038350"/>
              <a:gd name="connsiteX57" fmla="*/ 809625 w 1762125"/>
              <a:gd name="connsiteY57" fmla="*/ 1657350 h 2038350"/>
              <a:gd name="connsiteX58" fmla="*/ 819150 w 1762125"/>
              <a:gd name="connsiteY58" fmla="*/ 1552575 h 2038350"/>
              <a:gd name="connsiteX59" fmla="*/ 914400 w 1762125"/>
              <a:gd name="connsiteY59" fmla="*/ 1562100 h 2038350"/>
              <a:gd name="connsiteX60" fmla="*/ 942975 w 1762125"/>
              <a:gd name="connsiteY60" fmla="*/ 1571625 h 2038350"/>
              <a:gd name="connsiteX61" fmla="*/ 971550 w 1762125"/>
              <a:gd name="connsiteY61" fmla="*/ 1590675 h 2038350"/>
              <a:gd name="connsiteX62" fmla="*/ 1047750 w 1762125"/>
              <a:gd name="connsiteY62" fmla="*/ 1600200 h 2038350"/>
              <a:gd name="connsiteX63" fmla="*/ 1143000 w 1762125"/>
              <a:gd name="connsiteY63" fmla="*/ 1628775 h 2038350"/>
              <a:gd name="connsiteX64" fmla="*/ 1238250 w 1762125"/>
              <a:gd name="connsiteY64" fmla="*/ 1647825 h 2038350"/>
              <a:gd name="connsiteX65" fmla="*/ 1390650 w 1762125"/>
              <a:gd name="connsiteY65" fmla="*/ 1638300 h 2038350"/>
              <a:gd name="connsiteX66" fmla="*/ 1495425 w 1762125"/>
              <a:gd name="connsiteY66" fmla="*/ 1609725 h 2038350"/>
              <a:gd name="connsiteX67" fmla="*/ 1543050 w 1762125"/>
              <a:gd name="connsiteY67" fmla="*/ 1571625 h 2038350"/>
              <a:gd name="connsiteX68" fmla="*/ 1562100 w 1762125"/>
              <a:gd name="connsiteY68" fmla="*/ 1543050 h 2038350"/>
              <a:gd name="connsiteX69" fmla="*/ 1590675 w 1762125"/>
              <a:gd name="connsiteY69" fmla="*/ 1524000 h 2038350"/>
              <a:gd name="connsiteX70" fmla="*/ 1609725 w 1762125"/>
              <a:gd name="connsiteY70" fmla="*/ 1495425 h 2038350"/>
              <a:gd name="connsiteX71" fmla="*/ 1638300 w 1762125"/>
              <a:gd name="connsiteY71" fmla="*/ 1476375 h 2038350"/>
              <a:gd name="connsiteX72" fmla="*/ 1657350 w 1762125"/>
              <a:gd name="connsiteY72" fmla="*/ 1438275 h 2038350"/>
              <a:gd name="connsiteX73" fmla="*/ 1695450 w 1762125"/>
              <a:gd name="connsiteY73" fmla="*/ 1381125 h 2038350"/>
              <a:gd name="connsiteX74" fmla="*/ 1724025 w 1762125"/>
              <a:gd name="connsiteY74" fmla="*/ 1314450 h 2038350"/>
              <a:gd name="connsiteX75" fmla="*/ 1743075 w 1762125"/>
              <a:gd name="connsiteY75" fmla="*/ 1257300 h 2038350"/>
              <a:gd name="connsiteX76" fmla="*/ 1752600 w 1762125"/>
              <a:gd name="connsiteY76" fmla="*/ 1228725 h 2038350"/>
              <a:gd name="connsiteX77" fmla="*/ 1762125 w 1762125"/>
              <a:gd name="connsiteY77" fmla="*/ 1066800 h 2038350"/>
              <a:gd name="connsiteX78" fmla="*/ 1743075 w 1762125"/>
              <a:gd name="connsiteY78" fmla="*/ 942975 h 2038350"/>
              <a:gd name="connsiteX79" fmla="*/ 1714500 w 1762125"/>
              <a:gd name="connsiteY79" fmla="*/ 847725 h 2038350"/>
              <a:gd name="connsiteX80" fmla="*/ 1704975 w 1762125"/>
              <a:gd name="connsiteY80" fmla="*/ 819150 h 2038350"/>
              <a:gd name="connsiteX81" fmla="*/ 1685925 w 1762125"/>
              <a:gd name="connsiteY81" fmla="*/ 790575 h 2038350"/>
              <a:gd name="connsiteX82" fmla="*/ 1666875 w 1762125"/>
              <a:gd name="connsiteY82" fmla="*/ 723900 h 2038350"/>
              <a:gd name="connsiteX83" fmla="*/ 1647825 w 1762125"/>
              <a:gd name="connsiteY83" fmla="*/ 685800 h 2038350"/>
              <a:gd name="connsiteX84" fmla="*/ 1609725 w 1762125"/>
              <a:gd name="connsiteY84" fmla="*/ 628650 h 2038350"/>
              <a:gd name="connsiteX85" fmla="*/ 1581150 w 1762125"/>
              <a:gd name="connsiteY85" fmla="*/ 619125 h 2038350"/>
              <a:gd name="connsiteX86" fmla="*/ 1571625 w 1762125"/>
              <a:gd name="connsiteY86" fmla="*/ 590550 h 2038350"/>
              <a:gd name="connsiteX87" fmla="*/ 1504950 w 1762125"/>
              <a:gd name="connsiteY87" fmla="*/ 561975 h 2038350"/>
              <a:gd name="connsiteX88" fmla="*/ 1466850 w 1762125"/>
              <a:gd name="connsiteY88" fmla="*/ 542925 h 2038350"/>
              <a:gd name="connsiteX89" fmla="*/ 1371600 w 1762125"/>
              <a:gd name="connsiteY89" fmla="*/ 523875 h 2038350"/>
              <a:gd name="connsiteX90" fmla="*/ 1304925 w 1762125"/>
              <a:gd name="connsiteY90" fmla="*/ 504825 h 2038350"/>
              <a:gd name="connsiteX91" fmla="*/ 1276350 w 1762125"/>
              <a:gd name="connsiteY91" fmla="*/ 495300 h 2038350"/>
              <a:gd name="connsiteX92" fmla="*/ 1190625 w 1762125"/>
              <a:gd name="connsiteY92" fmla="*/ 447675 h 2038350"/>
              <a:gd name="connsiteX93" fmla="*/ 1143000 w 1762125"/>
              <a:gd name="connsiteY93" fmla="*/ 447675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762125" h="2038350">
                <a:moveTo>
                  <a:pt x="1285875" y="495300"/>
                </a:moveTo>
                <a:cubicBezTo>
                  <a:pt x="1270000" y="488950"/>
                  <a:pt x="1254910" y="480095"/>
                  <a:pt x="1238250" y="476250"/>
                </a:cubicBezTo>
                <a:cubicBezTo>
                  <a:pt x="1213308" y="470494"/>
                  <a:pt x="1184945" y="478173"/>
                  <a:pt x="1162050" y="466725"/>
                </a:cubicBezTo>
                <a:cubicBezTo>
                  <a:pt x="1149350" y="460375"/>
                  <a:pt x="1149350" y="441325"/>
                  <a:pt x="1143000" y="428625"/>
                </a:cubicBezTo>
                <a:cubicBezTo>
                  <a:pt x="1146175" y="419100"/>
                  <a:pt x="1149883" y="409736"/>
                  <a:pt x="1152525" y="400050"/>
                </a:cubicBezTo>
                <a:cubicBezTo>
                  <a:pt x="1184753" y="281882"/>
                  <a:pt x="1159176" y="361047"/>
                  <a:pt x="1181100" y="295275"/>
                </a:cubicBezTo>
                <a:cubicBezTo>
                  <a:pt x="1177590" y="270704"/>
                  <a:pt x="1175350" y="226624"/>
                  <a:pt x="1162050" y="200025"/>
                </a:cubicBezTo>
                <a:cubicBezTo>
                  <a:pt x="1156930" y="189786"/>
                  <a:pt x="1149350" y="180975"/>
                  <a:pt x="1143000" y="171450"/>
                </a:cubicBezTo>
                <a:cubicBezTo>
                  <a:pt x="1139825" y="158750"/>
                  <a:pt x="1142095" y="143202"/>
                  <a:pt x="1133475" y="133350"/>
                </a:cubicBezTo>
                <a:cubicBezTo>
                  <a:pt x="1118398" y="116120"/>
                  <a:pt x="1076325" y="95250"/>
                  <a:pt x="1076325" y="95250"/>
                </a:cubicBezTo>
                <a:cubicBezTo>
                  <a:pt x="1069975" y="85725"/>
                  <a:pt x="1065890" y="74213"/>
                  <a:pt x="1057275" y="66675"/>
                </a:cubicBezTo>
                <a:cubicBezTo>
                  <a:pt x="1027829" y="40910"/>
                  <a:pt x="982894" y="15228"/>
                  <a:pt x="942975" y="9525"/>
                </a:cubicBezTo>
                <a:lnTo>
                  <a:pt x="876300" y="0"/>
                </a:lnTo>
                <a:cubicBezTo>
                  <a:pt x="782701" y="6240"/>
                  <a:pt x="738545" y="-14645"/>
                  <a:pt x="676275" y="47625"/>
                </a:cubicBezTo>
                <a:cubicBezTo>
                  <a:pt x="666750" y="57150"/>
                  <a:pt x="658333" y="67930"/>
                  <a:pt x="647700" y="76200"/>
                </a:cubicBezTo>
                <a:cubicBezTo>
                  <a:pt x="629628" y="90256"/>
                  <a:pt x="590550" y="114300"/>
                  <a:pt x="590550" y="114300"/>
                </a:cubicBezTo>
                <a:cubicBezTo>
                  <a:pt x="577850" y="133350"/>
                  <a:pt x="566187" y="153134"/>
                  <a:pt x="552450" y="171450"/>
                </a:cubicBezTo>
                <a:cubicBezTo>
                  <a:pt x="545978" y="180079"/>
                  <a:pt x="511789" y="224197"/>
                  <a:pt x="504825" y="238125"/>
                </a:cubicBezTo>
                <a:cubicBezTo>
                  <a:pt x="497212" y="253350"/>
                  <a:pt x="489844" y="290558"/>
                  <a:pt x="485775" y="304800"/>
                </a:cubicBezTo>
                <a:cubicBezTo>
                  <a:pt x="483017" y="314454"/>
                  <a:pt x="479425" y="323850"/>
                  <a:pt x="476250" y="333375"/>
                </a:cubicBezTo>
                <a:cubicBezTo>
                  <a:pt x="473075" y="355600"/>
                  <a:pt x="469510" y="377773"/>
                  <a:pt x="466725" y="400050"/>
                </a:cubicBezTo>
                <a:cubicBezTo>
                  <a:pt x="453964" y="502134"/>
                  <a:pt x="467035" y="456271"/>
                  <a:pt x="447675" y="514350"/>
                </a:cubicBezTo>
                <a:cubicBezTo>
                  <a:pt x="445341" y="533021"/>
                  <a:pt x="437352" y="611994"/>
                  <a:pt x="428625" y="638175"/>
                </a:cubicBezTo>
                <a:cubicBezTo>
                  <a:pt x="424135" y="651645"/>
                  <a:pt x="415168" y="663224"/>
                  <a:pt x="409575" y="676275"/>
                </a:cubicBezTo>
                <a:cubicBezTo>
                  <a:pt x="405620" y="685503"/>
                  <a:pt x="402808" y="695196"/>
                  <a:pt x="400050" y="704850"/>
                </a:cubicBezTo>
                <a:cubicBezTo>
                  <a:pt x="395981" y="719092"/>
                  <a:pt x="388613" y="756300"/>
                  <a:pt x="381000" y="771525"/>
                </a:cubicBezTo>
                <a:cubicBezTo>
                  <a:pt x="367739" y="798047"/>
                  <a:pt x="354441" y="807609"/>
                  <a:pt x="333375" y="828675"/>
                </a:cubicBezTo>
                <a:cubicBezTo>
                  <a:pt x="319912" y="895991"/>
                  <a:pt x="328970" y="860941"/>
                  <a:pt x="304800" y="933450"/>
                </a:cubicBezTo>
                <a:cubicBezTo>
                  <a:pt x="301625" y="942975"/>
                  <a:pt x="300844" y="953671"/>
                  <a:pt x="295275" y="962025"/>
                </a:cubicBezTo>
                <a:cubicBezTo>
                  <a:pt x="273832" y="994189"/>
                  <a:pt x="269885" y="995859"/>
                  <a:pt x="257175" y="1038225"/>
                </a:cubicBezTo>
                <a:cubicBezTo>
                  <a:pt x="252523" y="1053732"/>
                  <a:pt x="253334" y="1070691"/>
                  <a:pt x="247650" y="1085850"/>
                </a:cubicBezTo>
                <a:cubicBezTo>
                  <a:pt x="243630" y="1096569"/>
                  <a:pt x="233720" y="1104186"/>
                  <a:pt x="228600" y="1114425"/>
                </a:cubicBezTo>
                <a:cubicBezTo>
                  <a:pt x="189165" y="1193295"/>
                  <a:pt x="254620" y="1089683"/>
                  <a:pt x="200025" y="1171575"/>
                </a:cubicBezTo>
                <a:cubicBezTo>
                  <a:pt x="179403" y="1254064"/>
                  <a:pt x="204656" y="1164760"/>
                  <a:pt x="171450" y="1247775"/>
                </a:cubicBezTo>
                <a:cubicBezTo>
                  <a:pt x="163992" y="1266419"/>
                  <a:pt x="158750" y="1285875"/>
                  <a:pt x="152400" y="1304925"/>
                </a:cubicBezTo>
                <a:cubicBezTo>
                  <a:pt x="149225" y="1314450"/>
                  <a:pt x="147365" y="1324520"/>
                  <a:pt x="142875" y="1333500"/>
                </a:cubicBezTo>
                <a:cubicBezTo>
                  <a:pt x="79694" y="1459862"/>
                  <a:pt x="156345" y="1302069"/>
                  <a:pt x="114300" y="1400175"/>
                </a:cubicBezTo>
                <a:cubicBezTo>
                  <a:pt x="108707" y="1413226"/>
                  <a:pt x="100236" y="1424980"/>
                  <a:pt x="95250" y="1438275"/>
                </a:cubicBezTo>
                <a:cubicBezTo>
                  <a:pt x="90653" y="1450532"/>
                  <a:pt x="89487" y="1463836"/>
                  <a:pt x="85725" y="1476375"/>
                </a:cubicBezTo>
                <a:cubicBezTo>
                  <a:pt x="79955" y="1495609"/>
                  <a:pt x="71545" y="1514044"/>
                  <a:pt x="66675" y="1533525"/>
                </a:cubicBezTo>
                <a:cubicBezTo>
                  <a:pt x="63500" y="1546225"/>
                  <a:pt x="60912" y="1559086"/>
                  <a:pt x="57150" y="1571625"/>
                </a:cubicBezTo>
                <a:cubicBezTo>
                  <a:pt x="51380" y="1590859"/>
                  <a:pt x="41401" y="1608968"/>
                  <a:pt x="38100" y="1628775"/>
                </a:cubicBezTo>
                <a:cubicBezTo>
                  <a:pt x="34925" y="1647825"/>
                  <a:pt x="33259" y="1667189"/>
                  <a:pt x="28575" y="1685925"/>
                </a:cubicBezTo>
                <a:cubicBezTo>
                  <a:pt x="23705" y="1705406"/>
                  <a:pt x="15875" y="1724025"/>
                  <a:pt x="9525" y="1743075"/>
                </a:cubicBezTo>
                <a:lnTo>
                  <a:pt x="0" y="1771650"/>
                </a:lnTo>
                <a:cubicBezTo>
                  <a:pt x="6350" y="1835150"/>
                  <a:pt x="11447" y="1898788"/>
                  <a:pt x="19050" y="1962150"/>
                </a:cubicBezTo>
                <a:cubicBezTo>
                  <a:pt x="20979" y="1978224"/>
                  <a:pt x="21335" y="1995295"/>
                  <a:pt x="28575" y="2009775"/>
                </a:cubicBezTo>
                <a:cubicBezTo>
                  <a:pt x="34599" y="2021823"/>
                  <a:pt x="47625" y="2028825"/>
                  <a:pt x="57150" y="2038350"/>
                </a:cubicBezTo>
                <a:lnTo>
                  <a:pt x="342900" y="2028825"/>
                </a:lnTo>
                <a:cubicBezTo>
                  <a:pt x="493279" y="2022141"/>
                  <a:pt x="445766" y="2032636"/>
                  <a:pt x="542925" y="2000250"/>
                </a:cubicBezTo>
                <a:lnTo>
                  <a:pt x="600075" y="1981200"/>
                </a:lnTo>
                <a:cubicBezTo>
                  <a:pt x="636008" y="1969222"/>
                  <a:pt x="653048" y="1966327"/>
                  <a:pt x="685800" y="1933575"/>
                </a:cubicBezTo>
                <a:lnTo>
                  <a:pt x="742950" y="1876425"/>
                </a:lnTo>
                <a:cubicBezTo>
                  <a:pt x="746125" y="1866900"/>
                  <a:pt x="749717" y="1857504"/>
                  <a:pt x="752475" y="1847850"/>
                </a:cubicBezTo>
                <a:cubicBezTo>
                  <a:pt x="756071" y="1835263"/>
                  <a:pt x="756843" y="1821782"/>
                  <a:pt x="762000" y="1809750"/>
                </a:cubicBezTo>
                <a:cubicBezTo>
                  <a:pt x="766509" y="1799228"/>
                  <a:pt x="776401" y="1791636"/>
                  <a:pt x="781050" y="1781175"/>
                </a:cubicBezTo>
                <a:cubicBezTo>
                  <a:pt x="789205" y="1762825"/>
                  <a:pt x="793750" y="1743075"/>
                  <a:pt x="800100" y="1724025"/>
                </a:cubicBezTo>
                <a:cubicBezTo>
                  <a:pt x="803275" y="1701800"/>
                  <a:pt x="807146" y="1679663"/>
                  <a:pt x="809625" y="1657350"/>
                </a:cubicBezTo>
                <a:cubicBezTo>
                  <a:pt x="813498" y="1622495"/>
                  <a:pt x="793201" y="1576165"/>
                  <a:pt x="819150" y="1552575"/>
                </a:cubicBezTo>
                <a:cubicBezTo>
                  <a:pt x="842760" y="1531111"/>
                  <a:pt x="882650" y="1558925"/>
                  <a:pt x="914400" y="1562100"/>
                </a:cubicBezTo>
                <a:cubicBezTo>
                  <a:pt x="923925" y="1565275"/>
                  <a:pt x="933995" y="1567135"/>
                  <a:pt x="942975" y="1571625"/>
                </a:cubicBezTo>
                <a:cubicBezTo>
                  <a:pt x="953214" y="1576745"/>
                  <a:pt x="960506" y="1587663"/>
                  <a:pt x="971550" y="1590675"/>
                </a:cubicBezTo>
                <a:cubicBezTo>
                  <a:pt x="996246" y="1597410"/>
                  <a:pt x="1022501" y="1595992"/>
                  <a:pt x="1047750" y="1600200"/>
                </a:cubicBezTo>
                <a:cubicBezTo>
                  <a:pt x="1142793" y="1616040"/>
                  <a:pt x="1015967" y="1603368"/>
                  <a:pt x="1143000" y="1628775"/>
                </a:cubicBezTo>
                <a:lnTo>
                  <a:pt x="1238250" y="1647825"/>
                </a:lnTo>
                <a:cubicBezTo>
                  <a:pt x="1289050" y="1644650"/>
                  <a:pt x="1340144" y="1644613"/>
                  <a:pt x="1390650" y="1638300"/>
                </a:cubicBezTo>
                <a:cubicBezTo>
                  <a:pt x="1425026" y="1634003"/>
                  <a:pt x="1461786" y="1620938"/>
                  <a:pt x="1495425" y="1609725"/>
                </a:cubicBezTo>
                <a:cubicBezTo>
                  <a:pt x="1550020" y="1527833"/>
                  <a:pt x="1477325" y="1624205"/>
                  <a:pt x="1543050" y="1571625"/>
                </a:cubicBezTo>
                <a:cubicBezTo>
                  <a:pt x="1551989" y="1564474"/>
                  <a:pt x="1554005" y="1551145"/>
                  <a:pt x="1562100" y="1543050"/>
                </a:cubicBezTo>
                <a:cubicBezTo>
                  <a:pt x="1570195" y="1534955"/>
                  <a:pt x="1581150" y="1530350"/>
                  <a:pt x="1590675" y="1524000"/>
                </a:cubicBezTo>
                <a:cubicBezTo>
                  <a:pt x="1597025" y="1514475"/>
                  <a:pt x="1601630" y="1503520"/>
                  <a:pt x="1609725" y="1495425"/>
                </a:cubicBezTo>
                <a:cubicBezTo>
                  <a:pt x="1617820" y="1487330"/>
                  <a:pt x="1630971" y="1485169"/>
                  <a:pt x="1638300" y="1476375"/>
                </a:cubicBezTo>
                <a:cubicBezTo>
                  <a:pt x="1647390" y="1465467"/>
                  <a:pt x="1650045" y="1450451"/>
                  <a:pt x="1657350" y="1438275"/>
                </a:cubicBezTo>
                <a:cubicBezTo>
                  <a:pt x="1669130" y="1418642"/>
                  <a:pt x="1695450" y="1381125"/>
                  <a:pt x="1695450" y="1381125"/>
                </a:cubicBezTo>
                <a:cubicBezTo>
                  <a:pt x="1720646" y="1280339"/>
                  <a:pt x="1686437" y="1399023"/>
                  <a:pt x="1724025" y="1314450"/>
                </a:cubicBezTo>
                <a:cubicBezTo>
                  <a:pt x="1732180" y="1296100"/>
                  <a:pt x="1736725" y="1276350"/>
                  <a:pt x="1743075" y="1257300"/>
                </a:cubicBezTo>
                <a:lnTo>
                  <a:pt x="1752600" y="1228725"/>
                </a:lnTo>
                <a:cubicBezTo>
                  <a:pt x="1755775" y="1174750"/>
                  <a:pt x="1762125" y="1120868"/>
                  <a:pt x="1762125" y="1066800"/>
                </a:cubicBezTo>
                <a:cubicBezTo>
                  <a:pt x="1762125" y="967225"/>
                  <a:pt x="1759379" y="1000038"/>
                  <a:pt x="1743075" y="942975"/>
                </a:cubicBezTo>
                <a:cubicBezTo>
                  <a:pt x="1714285" y="842208"/>
                  <a:pt x="1759771" y="983538"/>
                  <a:pt x="1714500" y="847725"/>
                </a:cubicBezTo>
                <a:cubicBezTo>
                  <a:pt x="1711325" y="838200"/>
                  <a:pt x="1710544" y="827504"/>
                  <a:pt x="1704975" y="819150"/>
                </a:cubicBezTo>
                <a:lnTo>
                  <a:pt x="1685925" y="790575"/>
                </a:lnTo>
                <a:cubicBezTo>
                  <a:pt x="1681092" y="771241"/>
                  <a:pt x="1675074" y="743031"/>
                  <a:pt x="1666875" y="723900"/>
                </a:cubicBezTo>
                <a:cubicBezTo>
                  <a:pt x="1661282" y="710849"/>
                  <a:pt x="1655130" y="697976"/>
                  <a:pt x="1647825" y="685800"/>
                </a:cubicBezTo>
                <a:cubicBezTo>
                  <a:pt x="1636045" y="666167"/>
                  <a:pt x="1631445" y="635890"/>
                  <a:pt x="1609725" y="628650"/>
                </a:cubicBezTo>
                <a:lnTo>
                  <a:pt x="1581150" y="619125"/>
                </a:lnTo>
                <a:cubicBezTo>
                  <a:pt x="1577975" y="609600"/>
                  <a:pt x="1577897" y="598390"/>
                  <a:pt x="1571625" y="590550"/>
                </a:cubicBezTo>
                <a:cubicBezTo>
                  <a:pt x="1552322" y="566422"/>
                  <a:pt x="1531097" y="571780"/>
                  <a:pt x="1504950" y="561975"/>
                </a:cubicBezTo>
                <a:cubicBezTo>
                  <a:pt x="1491655" y="556989"/>
                  <a:pt x="1479901" y="548518"/>
                  <a:pt x="1466850" y="542925"/>
                </a:cubicBezTo>
                <a:cubicBezTo>
                  <a:pt x="1433601" y="528675"/>
                  <a:pt x="1411041" y="529509"/>
                  <a:pt x="1371600" y="523875"/>
                </a:cubicBezTo>
                <a:cubicBezTo>
                  <a:pt x="1303087" y="501037"/>
                  <a:pt x="1388646" y="528745"/>
                  <a:pt x="1304925" y="504825"/>
                </a:cubicBezTo>
                <a:cubicBezTo>
                  <a:pt x="1295271" y="502067"/>
                  <a:pt x="1285127" y="500176"/>
                  <a:pt x="1276350" y="495300"/>
                </a:cubicBezTo>
                <a:cubicBezTo>
                  <a:pt x="1249437" y="480349"/>
                  <a:pt x="1223997" y="451846"/>
                  <a:pt x="1190625" y="447675"/>
                </a:cubicBezTo>
                <a:cubicBezTo>
                  <a:pt x="1174873" y="445706"/>
                  <a:pt x="1158875" y="447675"/>
                  <a:pt x="1143000" y="447675"/>
                </a:cubicBez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a:grpSpLocks/>
          </p:cNvGrpSpPr>
          <p:nvPr/>
        </p:nvGrpSpPr>
        <p:grpSpPr bwMode="auto">
          <a:xfrm>
            <a:off x="5572125" y="1600200"/>
            <a:ext cx="3681413" cy="4057650"/>
            <a:chOff x="5572124" y="1600200"/>
            <a:chExt cx="3681414" cy="4057710"/>
          </a:xfrm>
        </p:grpSpPr>
        <p:sp>
          <p:nvSpPr>
            <p:cNvPr id="59399" name="Line 5"/>
            <p:cNvSpPr>
              <a:spLocks noChangeShapeType="1"/>
            </p:cNvSpPr>
            <p:nvPr/>
          </p:nvSpPr>
          <p:spPr bwMode="auto">
            <a:xfrm>
              <a:off x="5572124" y="5524500"/>
              <a:ext cx="1590675" cy="0"/>
            </a:xfrm>
            <a:prstGeom prst="line">
              <a:avLst/>
            </a:prstGeom>
            <a:noFill/>
            <a:ln w="50800">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9400" name="Group 2"/>
            <p:cNvGrpSpPr>
              <a:grpSpLocks/>
            </p:cNvGrpSpPr>
            <p:nvPr/>
          </p:nvGrpSpPr>
          <p:grpSpPr bwMode="auto">
            <a:xfrm>
              <a:off x="6705600" y="1600200"/>
              <a:ext cx="2547938" cy="4057710"/>
              <a:chOff x="6705600" y="1600200"/>
              <a:chExt cx="2547938" cy="4057710"/>
            </a:xfrm>
          </p:grpSpPr>
          <p:grpSp>
            <p:nvGrpSpPr>
              <p:cNvPr id="59401" name="Group 7"/>
              <p:cNvGrpSpPr>
                <a:grpSpLocks/>
              </p:cNvGrpSpPr>
              <p:nvPr/>
            </p:nvGrpSpPr>
            <p:grpSpPr bwMode="auto">
              <a:xfrm>
                <a:off x="6705600" y="1600200"/>
                <a:ext cx="2547938" cy="1006475"/>
                <a:chOff x="4224" y="1008"/>
                <a:chExt cx="1605" cy="634"/>
              </a:xfrm>
            </p:grpSpPr>
            <p:sp>
              <p:nvSpPr>
                <p:cNvPr id="59403" name="Line 5"/>
                <p:cNvSpPr>
                  <a:spLocks noChangeShapeType="1"/>
                </p:cNvSpPr>
                <p:nvPr/>
              </p:nvSpPr>
              <p:spPr bwMode="auto">
                <a:xfrm>
                  <a:off x="4224" y="1200"/>
                  <a:ext cx="288"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4" name="Text Box 6"/>
                <p:cNvSpPr txBox="1">
                  <a:spLocks noChangeArrowheads="1"/>
                </p:cNvSpPr>
                <p:nvPr/>
              </p:nvSpPr>
              <p:spPr bwMode="auto">
                <a:xfrm>
                  <a:off x="4560" y="1008"/>
                  <a:ext cx="1269"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000" b="1">
                      <a:solidFill>
                        <a:srgbClr val="FF0000"/>
                      </a:solidFill>
                    </a:rPr>
                    <a:t>smooth endoplasmic reticulum</a:t>
                  </a:r>
                </a:p>
              </p:txBody>
            </p:sp>
          </p:grpSp>
          <p:sp>
            <p:nvSpPr>
              <p:cNvPr id="59402" name="Text Box 6"/>
              <p:cNvSpPr txBox="1">
                <a:spLocks noChangeArrowheads="1"/>
              </p:cNvSpPr>
              <p:nvPr/>
            </p:nvSpPr>
            <p:spPr bwMode="auto">
              <a:xfrm>
                <a:off x="7158037" y="5257800"/>
                <a:ext cx="18335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000" b="1">
                    <a:solidFill>
                      <a:srgbClr val="002060"/>
                    </a:solidFill>
                  </a:rPr>
                  <a:t>mitochondria</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4876800" y="3195638"/>
            <a:ext cx="4267200"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t>This is a transmission electron micrograph (TEM) in which most of a single hepatocyte takes up the whole image. This relatively low magnification for an EM is comparable to the higher magnifications of the light microscope.  You should also appreciate that, not only do we see the nucleus (bounded by the red arrows), but there are many cellular organelles in the cytoplasm that were not visible with the light microscope.   </a:t>
            </a:r>
          </a:p>
        </p:txBody>
      </p:sp>
      <p:pic>
        <p:nvPicPr>
          <p:cNvPr id="7171" name="Picture 5" descr="Slid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6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Line 6"/>
          <p:cNvSpPr>
            <a:spLocks noChangeShapeType="1"/>
          </p:cNvSpPr>
          <p:nvPr/>
        </p:nvSpPr>
        <p:spPr bwMode="auto">
          <a:xfrm>
            <a:off x="1371600" y="3276600"/>
            <a:ext cx="539750" cy="5588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173" name="Line 7"/>
          <p:cNvSpPr>
            <a:spLocks noChangeShapeType="1"/>
          </p:cNvSpPr>
          <p:nvPr/>
        </p:nvSpPr>
        <p:spPr bwMode="auto">
          <a:xfrm flipH="1" flipV="1">
            <a:off x="3352800" y="5334000"/>
            <a:ext cx="609600" cy="5334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174" name="Line 8"/>
          <p:cNvSpPr>
            <a:spLocks noChangeShapeType="1"/>
          </p:cNvSpPr>
          <p:nvPr/>
        </p:nvSpPr>
        <p:spPr bwMode="auto">
          <a:xfrm flipV="1">
            <a:off x="1371600" y="5359400"/>
            <a:ext cx="539750" cy="5842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175" name="Line 9"/>
          <p:cNvSpPr>
            <a:spLocks noChangeShapeType="1"/>
          </p:cNvSpPr>
          <p:nvPr/>
        </p:nvSpPr>
        <p:spPr bwMode="auto">
          <a:xfrm flipH="1">
            <a:off x="3282950" y="3124200"/>
            <a:ext cx="527050" cy="7112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pic>
        <p:nvPicPr>
          <p:cNvPr id="7176" name="Picture 11" descr="Martini3-2resized modified 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12"/>
          <p:cNvSpPr>
            <a:spLocks noChangeArrowheads="1"/>
          </p:cNvSpPr>
          <p:nvPr/>
        </p:nvSpPr>
        <p:spPr bwMode="auto">
          <a:xfrm>
            <a:off x="7543800" y="228600"/>
            <a:ext cx="1295400" cy="13716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7178" name="Text Box 13"/>
          <p:cNvSpPr txBox="1">
            <a:spLocks noChangeArrowheads="1"/>
          </p:cNvSpPr>
          <p:nvPr/>
        </p:nvSpPr>
        <p:spPr bwMode="auto">
          <a:xfrm>
            <a:off x="5029200" y="228600"/>
            <a:ext cx="2209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b="1" i="1" smtClean="0">
                <a:latin typeface="Times New Roman" charset="0"/>
              </a:rPr>
              <a:t>The hot-pink box around the cell to the right in this and subsequent slides indicates the approximate field of view for the EM on that screen.  Note that some of the pink boxes on future slides may get really small.</a:t>
            </a:r>
          </a:p>
        </p:txBody>
      </p:sp>
      <p:pic>
        <p:nvPicPr>
          <p:cNvPr id="7179" name="Picture 14" descr="Slide11"/>
          <p:cNvPicPr>
            <a:picLocks noChangeAspect="1" noChangeArrowheads="1"/>
          </p:cNvPicPr>
          <p:nvPr/>
        </p:nvPicPr>
        <p:blipFill>
          <a:blip r:embed="rId4">
            <a:extLst>
              <a:ext uri="{28A0092B-C50C-407E-A947-70E740481C1C}">
                <a14:useLocalDpi xmlns:a14="http://schemas.microsoft.com/office/drawing/2010/main" val="0"/>
              </a:ext>
            </a:extLst>
          </a:blip>
          <a:srcRect l="1250" t="3450" b="1801"/>
          <a:stretch>
            <a:fillRect/>
          </a:stretch>
        </p:blipFill>
        <p:spPr bwMode="auto">
          <a:xfrm>
            <a:off x="5562600" y="1676400"/>
            <a:ext cx="22098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Rectangle 15"/>
          <p:cNvSpPr>
            <a:spLocks noChangeArrowheads="1"/>
          </p:cNvSpPr>
          <p:nvPr/>
        </p:nvSpPr>
        <p:spPr bwMode="auto">
          <a:xfrm>
            <a:off x="6705600" y="1981200"/>
            <a:ext cx="304800" cy="3048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4"/>
          <p:cNvSpPr>
            <a:spLocks noChangeArrowheads="1" noChangeShapeType="1" noTextEdit="1"/>
          </p:cNvSpPr>
          <p:nvPr/>
        </p:nvSpPr>
        <p:spPr bwMode="auto">
          <a:xfrm>
            <a:off x="92075" y="76200"/>
            <a:ext cx="8915400" cy="3962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Size Matters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76200"/>
            <a:ext cx="91440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t>A first step in interpreting EMs is to get a sense for the relative magnification of the image.  Many images have a scale bar on them, but many do not.  For our course, you will never be asked on an exam to provide the magnification of an image either specifically, or even in general.  However, in order to effectively interpret any EM, you will definitely need to have a general sense of whether the EM in question shows a relatively large or small area. To put this differently, your first goal when you look at any EM is to decide which of the following hot pink squares corresponds most closely to the field of view in your EM.</a:t>
            </a:r>
          </a:p>
        </p:txBody>
      </p:sp>
      <p:pic>
        <p:nvPicPr>
          <p:cNvPr id="9219" name="Picture 6"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1910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7"/>
          <p:cNvSpPr>
            <a:spLocks noChangeArrowheads="1"/>
          </p:cNvSpPr>
          <p:nvPr/>
        </p:nvSpPr>
        <p:spPr bwMode="auto">
          <a:xfrm>
            <a:off x="1828800" y="4419600"/>
            <a:ext cx="1295400" cy="13716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9221" name="Picture 9"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765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0"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3909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1"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385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2"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52700"/>
            <a:ext cx="671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13"/>
          <p:cNvSpPr>
            <a:spLocks noChangeArrowheads="1"/>
          </p:cNvSpPr>
          <p:nvPr/>
        </p:nvSpPr>
        <p:spPr bwMode="auto">
          <a:xfrm>
            <a:off x="609600" y="2476500"/>
            <a:ext cx="1676400" cy="16002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9226" name="Picture 14"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4384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Rectangle 15"/>
          <p:cNvSpPr>
            <a:spLocks noChangeArrowheads="1"/>
          </p:cNvSpPr>
          <p:nvPr/>
        </p:nvSpPr>
        <p:spPr bwMode="auto">
          <a:xfrm>
            <a:off x="3733800" y="3200400"/>
            <a:ext cx="609600" cy="6858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9228" name="Picture 16"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0767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Rectangle 17"/>
          <p:cNvSpPr>
            <a:spLocks noChangeArrowheads="1"/>
          </p:cNvSpPr>
          <p:nvPr/>
        </p:nvSpPr>
        <p:spPr bwMode="auto">
          <a:xfrm>
            <a:off x="6477000" y="4686300"/>
            <a:ext cx="304800" cy="2286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9230" name="Picture 18" descr="Martini3-2resized modified 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43840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Rectangle 19"/>
          <p:cNvSpPr>
            <a:spLocks noChangeArrowheads="1"/>
          </p:cNvSpPr>
          <p:nvPr/>
        </p:nvSpPr>
        <p:spPr bwMode="auto">
          <a:xfrm>
            <a:off x="7848600" y="2819400"/>
            <a:ext cx="76200" cy="76200"/>
          </a:xfrm>
          <a:prstGeom prst="rect">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232" name="WordArt 21"/>
          <p:cNvSpPr>
            <a:spLocks noChangeArrowheads="1" noChangeShapeType="1" noTextEdit="1"/>
          </p:cNvSpPr>
          <p:nvPr/>
        </p:nvSpPr>
        <p:spPr bwMode="auto">
          <a:xfrm>
            <a:off x="0" y="23622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A</a:t>
            </a:r>
          </a:p>
        </p:txBody>
      </p:sp>
      <p:sp>
        <p:nvSpPr>
          <p:cNvPr id="9233" name="WordArt 22"/>
          <p:cNvSpPr>
            <a:spLocks noChangeArrowheads="1" noChangeShapeType="1" noTextEdit="1"/>
          </p:cNvSpPr>
          <p:nvPr/>
        </p:nvSpPr>
        <p:spPr bwMode="auto">
          <a:xfrm>
            <a:off x="6553200" y="22860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E</a:t>
            </a:r>
          </a:p>
        </p:txBody>
      </p:sp>
      <p:sp>
        <p:nvSpPr>
          <p:cNvPr id="9234" name="WordArt 23"/>
          <p:cNvSpPr>
            <a:spLocks noChangeArrowheads="1" noChangeShapeType="1" noTextEdit="1"/>
          </p:cNvSpPr>
          <p:nvPr/>
        </p:nvSpPr>
        <p:spPr bwMode="auto">
          <a:xfrm>
            <a:off x="4953000" y="40386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D</a:t>
            </a:r>
          </a:p>
        </p:txBody>
      </p:sp>
      <p:sp>
        <p:nvSpPr>
          <p:cNvPr id="9235" name="WordArt 24"/>
          <p:cNvSpPr>
            <a:spLocks noChangeArrowheads="1" noChangeShapeType="1" noTextEdit="1"/>
          </p:cNvSpPr>
          <p:nvPr/>
        </p:nvSpPr>
        <p:spPr bwMode="auto">
          <a:xfrm>
            <a:off x="2819400" y="22860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C</a:t>
            </a:r>
          </a:p>
        </p:txBody>
      </p:sp>
      <p:sp>
        <p:nvSpPr>
          <p:cNvPr id="9236" name="WordArt 25"/>
          <p:cNvSpPr>
            <a:spLocks noChangeArrowheads="1" noChangeShapeType="1" noTextEdit="1"/>
          </p:cNvSpPr>
          <p:nvPr/>
        </p:nvSpPr>
        <p:spPr bwMode="auto">
          <a:xfrm>
            <a:off x="1143000" y="4152900"/>
            <a:ext cx="609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B</a:t>
            </a:r>
          </a:p>
        </p:txBody>
      </p:sp>
      <p:sp>
        <p:nvSpPr>
          <p:cNvPr id="7195" name="WordArt 27"/>
          <p:cNvSpPr>
            <a:spLocks noChangeArrowheads="1" noChangeShapeType="1" noTextEdit="1"/>
          </p:cNvSpPr>
          <p:nvPr/>
        </p:nvSpPr>
        <p:spPr bwMode="auto">
          <a:xfrm>
            <a:off x="1276350" y="6107113"/>
            <a:ext cx="7010400" cy="647700"/>
          </a:xfrm>
          <a:prstGeom prst="rect">
            <a:avLst/>
          </a:prstGeom>
        </p:spPr>
        <p:txBody>
          <a:bodyPr wrap="none" fromWordArt="1">
            <a:prstTxWarp prst="textPlain">
              <a:avLst>
                <a:gd name="adj" fmla="val 50000"/>
              </a:avLst>
            </a:prstTxWarp>
            <a:scene3d>
              <a:camera prst="legacyPerspectiveBottomRight">
                <a:rot lat="0" lon="21239994"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Great, but how is this done?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7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2700" y="0"/>
            <a:ext cx="91313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t>To become proficient at determining the field of view of EMs, it is helpful if you can readily identify certain cellular components.  Then, combined with your knowledge of the relative sizes of these components, the remaining features of the EM can be deduced.  You can use any structures you want to achieve this goal.  However, three structures that are likely to be easy to recognize and also provide a good range of differing sizes are the nucleus, mitochondria, and ribosomes.</a:t>
            </a:r>
          </a:p>
        </p:txBody>
      </p:sp>
      <p:pic>
        <p:nvPicPr>
          <p:cNvPr id="10243" name="Picture 6" descr="Martini3-2resized modif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313" y="1676400"/>
            <a:ext cx="507206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7"/>
          <p:cNvSpPr>
            <a:spLocks noChangeArrowheads="1"/>
          </p:cNvSpPr>
          <p:nvPr/>
        </p:nvSpPr>
        <p:spPr bwMode="auto">
          <a:xfrm>
            <a:off x="6096000" y="5257800"/>
            <a:ext cx="685800" cy="381000"/>
          </a:xfrm>
          <a:prstGeom prst="rect">
            <a:avLst/>
          </a:prstGeom>
          <a:noFill/>
          <a:ln w="508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0245" name="Rectangle 8"/>
          <p:cNvSpPr>
            <a:spLocks noChangeArrowheads="1"/>
          </p:cNvSpPr>
          <p:nvPr/>
        </p:nvSpPr>
        <p:spPr bwMode="auto">
          <a:xfrm>
            <a:off x="6019800" y="4648200"/>
            <a:ext cx="838200" cy="228600"/>
          </a:xfrm>
          <a:prstGeom prst="rect">
            <a:avLst/>
          </a:prstGeom>
          <a:noFill/>
          <a:ln w="508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0246" name="Rectangle 9"/>
          <p:cNvSpPr>
            <a:spLocks noChangeArrowheads="1"/>
          </p:cNvSpPr>
          <p:nvPr/>
        </p:nvSpPr>
        <p:spPr bwMode="auto">
          <a:xfrm>
            <a:off x="1905000" y="4267200"/>
            <a:ext cx="762000" cy="381000"/>
          </a:xfrm>
          <a:prstGeom prst="rect">
            <a:avLst/>
          </a:prstGeom>
          <a:noFill/>
          <a:ln w="508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1597</TotalTime>
  <Words>3016</Words>
  <Application>Microsoft Office PowerPoint</Application>
  <PresentationFormat>On-screen Show (4:3)</PresentationFormat>
  <Paragraphs>143</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ＭＳ Ｐゴシック</vt:lpstr>
      <vt:lpstr>Calibri</vt:lpstr>
      <vt:lpstr>Monotype Corsiva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Lowriedj</dc:creator>
  <cp:lastModifiedBy>College of Medicine</cp:lastModifiedBy>
  <cp:revision>46</cp:revision>
  <dcterms:created xsi:type="dcterms:W3CDTF">2005-07-15T19:08:26Z</dcterms:created>
  <dcterms:modified xsi:type="dcterms:W3CDTF">2012-08-08T13:11:47Z</dcterms:modified>
</cp:coreProperties>
</file>