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33" r:id="rId2"/>
    <p:sldId id="332" r:id="rId3"/>
    <p:sldId id="375" r:id="rId4"/>
    <p:sldId id="420" r:id="rId5"/>
    <p:sldId id="421" r:id="rId6"/>
    <p:sldId id="422" r:id="rId7"/>
    <p:sldId id="374" r:id="rId8"/>
    <p:sldId id="423" r:id="rId9"/>
    <p:sldId id="424" r:id="rId10"/>
    <p:sldId id="426" r:id="rId11"/>
    <p:sldId id="430" r:id="rId12"/>
    <p:sldId id="431" r:id="rId13"/>
    <p:sldId id="432" r:id="rId14"/>
    <p:sldId id="433" r:id="rId15"/>
    <p:sldId id="434" r:id="rId16"/>
    <p:sldId id="427" r:id="rId17"/>
    <p:sldId id="435" r:id="rId18"/>
    <p:sldId id="452" r:id="rId19"/>
    <p:sldId id="453" r:id="rId20"/>
    <p:sldId id="437" r:id="rId21"/>
    <p:sldId id="438" r:id="rId22"/>
    <p:sldId id="439" r:id="rId23"/>
    <p:sldId id="440" r:id="rId24"/>
    <p:sldId id="441" r:id="rId25"/>
    <p:sldId id="442" r:id="rId26"/>
    <p:sldId id="443" r:id="rId27"/>
    <p:sldId id="436" r:id="rId28"/>
    <p:sldId id="444" r:id="rId29"/>
    <p:sldId id="446" r:id="rId30"/>
    <p:sldId id="445" r:id="rId31"/>
    <p:sldId id="449" r:id="rId32"/>
    <p:sldId id="450" r:id="rId33"/>
    <p:sldId id="451" r:id="rId34"/>
    <p:sldId id="448" r:id="rId35"/>
    <p:sldId id="425" r:id="rId36"/>
    <p:sldId id="457" r:id="rId37"/>
    <p:sldId id="465" r:id="rId38"/>
    <p:sldId id="458" r:id="rId39"/>
    <p:sldId id="402" r:id="rId40"/>
    <p:sldId id="472" r:id="rId41"/>
    <p:sldId id="459" r:id="rId42"/>
    <p:sldId id="462" r:id="rId43"/>
    <p:sldId id="456" r:id="rId44"/>
    <p:sldId id="461" r:id="rId45"/>
    <p:sldId id="473" r:id="rId46"/>
    <p:sldId id="460" r:id="rId47"/>
    <p:sldId id="469" r:id="rId48"/>
    <p:sldId id="468" r:id="rId49"/>
    <p:sldId id="464" r:id="rId50"/>
    <p:sldId id="466" r:id="rId51"/>
    <p:sldId id="454" r:id="rId52"/>
    <p:sldId id="463" r:id="rId53"/>
    <p:sldId id="467" r:id="rId54"/>
    <p:sldId id="455" r:id="rId5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A"/>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38" autoAdjust="0"/>
    <p:restoredTop sz="96041" autoAdjust="0"/>
  </p:normalViewPr>
  <p:slideViewPr>
    <p:cSldViewPr>
      <p:cViewPr varScale="1">
        <p:scale>
          <a:sx n="107" d="100"/>
          <a:sy n="107" d="100"/>
        </p:scale>
        <p:origin x="65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10/11/2021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10/11/2021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10</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36</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37</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38</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39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45</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46</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47</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48</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49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6</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8</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10/11/2021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10/11/2021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10/11/2021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10/11/2021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ccessibilityresources.mediaspace.kaltura.com/media/palatineorientationSL75_xvid.mp4/1_y0vif5xq"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accessibilityresources.mediaspace.kaltura.com/media/palatinenodulesSL75_xvid.mp4/1_7i3oz1nh"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accessibilityresources.mediaspace.kaltura.com/media/palatinecellsSL75_xvid.mp4/1_z4ev740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accessibilityresources.mediaspace.kaltura.com/media/pharyngealSL76_xvid.mp4/1_hzaf1rk6"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ccessibilityresources.mediaspace.kaltura.com/media/palatineimmunocytochemistrySL170_xvid.mp4/1_r774gp4v"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accessibilityresources.mediaspace.kaltura.com/media/diffuseesophagusSL16_xvid.mp4/1_s221copi"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accessibilityresources.mediaspace.kaltura.com/media/PeyersSL11_xvid.mp4/1_mfcpi86r"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Diffuse Immune Tissues: </a:t>
            </a: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15363" name="AutoShape 2"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a:latin typeface="Calibri" pitchFamily="34" charset="0"/>
            </a:endParaRPr>
          </a:p>
        </p:txBody>
      </p:sp>
      <p:sp>
        <p:nvSpPr>
          <p:cNvPr id="15364" name="AutoShape 4"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a:latin typeface="Calibri" pitchFamily="34" charset="0"/>
            </a:endParaRPr>
          </a:p>
        </p:txBody>
      </p:sp>
      <p:sp>
        <p:nvSpPr>
          <p:cNvPr id="8" name="TextBox 7"/>
          <p:cNvSpPr txBox="1"/>
          <p:nvPr/>
        </p:nvSpPr>
        <p:spPr>
          <a:xfrm>
            <a:off x="76200" y="4495800"/>
            <a:ext cx="5486400" cy="892552"/>
          </a:xfrm>
          <a:prstGeom prst="rect">
            <a:avLst/>
          </a:prstGeom>
          <a:noFill/>
        </p:spPr>
        <p:txBody>
          <a:bodyPr wrap="square">
            <a:spAutoFit/>
          </a:bodyPr>
          <a:lstStyle/>
          <a:p>
            <a:pPr>
              <a:defRPr/>
            </a:pPr>
            <a:r>
              <a:rPr lang="en-US" sz="2600" b="1" dirty="0">
                <a:solidFill>
                  <a:schemeClr val="accent3">
                    <a:lumMod val="50000"/>
                  </a:schemeClr>
                </a:solidFill>
                <a:latin typeface="Bradley Hand ITC" pitchFamily="66" charset="0"/>
              </a:rPr>
              <a:t>This module will take approximately 45 minutes to complete.</a:t>
            </a:r>
          </a:p>
        </p:txBody>
      </p:sp>
      <p:pic>
        <p:nvPicPr>
          <p:cNvPr id="2" name="Picture 2" descr="http://www.aafp.org/afp/2010/0915/afp20100915p669-u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27974"/>
            <a:ext cx="3657600" cy="2733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Moore 8-42modified2"/>
          <p:cNvPicPr>
            <a:picLocks noChangeAspect="1" noChangeArrowheads="1"/>
          </p:cNvPicPr>
          <p:nvPr/>
        </p:nvPicPr>
        <p:blipFill>
          <a:blip r:embed="rId3" cstate="print"/>
          <a:srcRect/>
          <a:stretch>
            <a:fillRect/>
          </a:stretch>
        </p:blipFill>
        <p:spPr bwMode="auto">
          <a:xfrm>
            <a:off x="2028836" y="723307"/>
            <a:ext cx="3560763" cy="4492791"/>
          </a:xfrm>
          <a:prstGeom prst="rect">
            <a:avLst/>
          </a:prstGeom>
          <a:noFill/>
          <a:ln w="9525">
            <a:noFill/>
            <a:miter lim="800000"/>
            <a:headEnd/>
            <a:tailEnd/>
          </a:ln>
        </p:spPr>
      </p:pic>
      <p:sp>
        <p:nvSpPr>
          <p:cNvPr id="2" name="Rectangle 1"/>
          <p:cNvSpPr/>
          <p:nvPr/>
        </p:nvSpPr>
        <p:spPr>
          <a:xfrm>
            <a:off x="76200" y="46000"/>
            <a:ext cx="8991600" cy="584775"/>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Tonsils</a:t>
            </a:r>
          </a:p>
        </p:txBody>
      </p:sp>
      <p:sp>
        <p:nvSpPr>
          <p:cNvPr id="10" name="TextBox 2"/>
          <p:cNvSpPr txBox="1">
            <a:spLocks noChangeArrowheads="1"/>
          </p:cNvSpPr>
          <p:nvPr/>
        </p:nvSpPr>
        <p:spPr bwMode="auto">
          <a:xfrm>
            <a:off x="28303" y="5216098"/>
            <a:ext cx="9107582"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The pharynx, the common tube for the digestive and respiratory tracts, is “guarded” by a ring of tonsils (called the </a:t>
            </a:r>
            <a:r>
              <a:rPr lang="en-US" b="1" i="1" dirty="0">
                <a:solidFill>
                  <a:schemeClr val="accent3">
                    <a:lumMod val="50000"/>
                  </a:schemeClr>
                </a:solidFill>
                <a:latin typeface="Times New Roman" pitchFamily="18" charset="0"/>
                <a:cs typeface="Times New Roman" pitchFamily="18" charset="0"/>
              </a:rPr>
              <a:t>ring of </a:t>
            </a:r>
            <a:r>
              <a:rPr lang="en-US" b="1" i="1" dirty="0" err="1">
                <a:solidFill>
                  <a:schemeClr val="accent3">
                    <a:lumMod val="50000"/>
                  </a:schemeClr>
                </a:solidFill>
                <a:latin typeface="Times New Roman" pitchFamily="18" charset="0"/>
                <a:cs typeface="Times New Roman" pitchFamily="18" charset="0"/>
              </a:rPr>
              <a:t>Waldeyer</a:t>
            </a:r>
            <a:r>
              <a:rPr lang="en-US" b="1" dirty="0">
                <a:solidFill>
                  <a:schemeClr val="accent3">
                    <a:lumMod val="50000"/>
                  </a:schemeClr>
                </a:solidFill>
                <a:latin typeface="Times New Roman" pitchFamily="18" charset="0"/>
                <a:cs typeface="Times New Roman" pitchFamily="18" charset="0"/>
              </a:rPr>
              <a:t>).  These structures are strategically placed to initiate an immune response to antigens that are entering the body.  The major features of this ring are the singular </a:t>
            </a:r>
            <a:r>
              <a:rPr lang="en-US" b="1" dirty="0">
                <a:solidFill>
                  <a:srgbClr val="00B050"/>
                </a:solidFill>
                <a:latin typeface="Times New Roman" pitchFamily="18" charset="0"/>
                <a:cs typeface="Times New Roman" pitchFamily="18" charset="0"/>
              </a:rPr>
              <a:t>pharyngeal </a:t>
            </a:r>
            <a:r>
              <a:rPr lang="en-US" b="1" dirty="0">
                <a:solidFill>
                  <a:schemeClr val="accent3">
                    <a:lumMod val="50000"/>
                  </a:schemeClr>
                </a:solidFill>
                <a:latin typeface="Times New Roman" pitchFamily="18" charset="0"/>
                <a:cs typeface="Times New Roman" pitchFamily="18" charset="0"/>
              </a:rPr>
              <a:t>and </a:t>
            </a:r>
            <a:r>
              <a:rPr lang="en-US" b="1" dirty="0">
                <a:solidFill>
                  <a:srgbClr val="00B050"/>
                </a:solidFill>
                <a:latin typeface="Times New Roman" pitchFamily="18" charset="0"/>
                <a:cs typeface="Times New Roman" pitchFamily="18" charset="0"/>
              </a:rPr>
              <a:t>lingual tonsils</a:t>
            </a:r>
            <a:r>
              <a:rPr lang="en-US" b="1" dirty="0">
                <a:solidFill>
                  <a:schemeClr val="accent3">
                    <a:lumMod val="50000"/>
                  </a:schemeClr>
                </a:solidFill>
                <a:latin typeface="Times New Roman" pitchFamily="18" charset="0"/>
                <a:cs typeface="Times New Roman" pitchFamily="18" charset="0"/>
              </a:rPr>
              <a:t>, and the paired </a:t>
            </a:r>
            <a:r>
              <a:rPr lang="en-US" b="1" dirty="0">
                <a:solidFill>
                  <a:srgbClr val="00B050"/>
                </a:solidFill>
                <a:latin typeface="Times New Roman" pitchFamily="18" charset="0"/>
                <a:cs typeface="Times New Roman" pitchFamily="18" charset="0"/>
              </a:rPr>
              <a:t>palatine tonsils</a:t>
            </a:r>
            <a:r>
              <a:rPr lang="en-US" b="1" dirty="0">
                <a:solidFill>
                  <a:schemeClr val="accent3">
                    <a:lumMod val="50000"/>
                  </a:schemeClr>
                </a:solidFill>
                <a:latin typeface="Times New Roman" pitchFamily="18" charset="0"/>
                <a:cs typeface="Times New Roman" pitchFamily="18" charset="0"/>
              </a:rPr>
              <a:t>.</a:t>
            </a:r>
          </a:p>
        </p:txBody>
      </p:sp>
      <p:sp>
        <p:nvSpPr>
          <p:cNvPr id="11" name="TextBox 2"/>
          <p:cNvSpPr txBox="1">
            <a:spLocks noChangeArrowheads="1"/>
          </p:cNvSpPr>
          <p:nvPr/>
        </p:nvSpPr>
        <p:spPr bwMode="auto">
          <a:xfrm>
            <a:off x="100314" y="1143000"/>
            <a:ext cx="1988325" cy="313932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This image is a posterior view, with the posterior wall of the pharynx opened up to show the nasal, oral, and laryngeal openings.  </a:t>
            </a:r>
            <a:r>
              <a:rPr lang="en-US" b="1" dirty="0" err="1">
                <a:solidFill>
                  <a:schemeClr val="accent3">
                    <a:lumMod val="50000"/>
                  </a:schemeClr>
                </a:solidFill>
                <a:latin typeface="Tempus Sans ITC" pitchFamily="82" charset="0"/>
                <a:cs typeface="Times New Roman" pitchFamily="18" charset="0"/>
              </a:rPr>
              <a:t>Tonsillar</a:t>
            </a:r>
            <a:r>
              <a:rPr lang="en-US" b="1" dirty="0">
                <a:solidFill>
                  <a:schemeClr val="accent3">
                    <a:lumMod val="50000"/>
                  </a:schemeClr>
                </a:solidFill>
                <a:latin typeface="Tempus Sans ITC" pitchFamily="82" charset="0"/>
                <a:cs typeface="Times New Roman" pitchFamily="18" charset="0"/>
              </a:rPr>
              <a:t> tissue is colored.</a:t>
            </a:r>
          </a:p>
        </p:txBody>
      </p:sp>
      <p:pic>
        <p:nvPicPr>
          <p:cNvPr id="8" name="Picture 1" descr="Slide6.JPG"/>
          <p:cNvPicPr>
            <a:picLocks noChangeAspect="1"/>
          </p:cNvPicPr>
          <p:nvPr/>
        </p:nvPicPr>
        <p:blipFill rotWithShape="1">
          <a:blip r:embed="rId4">
            <a:extLst>
              <a:ext uri="{28A0092B-C50C-407E-A947-70E740481C1C}">
                <a14:useLocalDpi xmlns:a14="http://schemas.microsoft.com/office/drawing/2010/main" val="0"/>
              </a:ext>
            </a:extLst>
          </a:blip>
          <a:srcRect t="54205" r="57759" b="2878"/>
          <a:stretch/>
        </p:blipFill>
        <p:spPr bwMode="auto">
          <a:xfrm>
            <a:off x="5791200" y="755137"/>
            <a:ext cx="3157959" cy="335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28836" y="755137"/>
            <a:ext cx="790564" cy="387863"/>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06600" y="3225800"/>
            <a:ext cx="901700" cy="3175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93900" y="2406137"/>
            <a:ext cx="952500" cy="298963"/>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039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Netter47top"/>
          <p:cNvPicPr>
            <a:picLocks noChangeAspect="1" noChangeArrowheads="1"/>
          </p:cNvPicPr>
          <p:nvPr/>
        </p:nvPicPr>
        <p:blipFill>
          <a:blip r:embed="rId2" cstate="print"/>
          <a:srcRect/>
          <a:stretch>
            <a:fillRect/>
          </a:stretch>
        </p:blipFill>
        <p:spPr bwMode="auto">
          <a:xfrm>
            <a:off x="2362200" y="1123218"/>
            <a:ext cx="6641056" cy="5734782"/>
          </a:xfrm>
          <a:prstGeom prst="rect">
            <a:avLst/>
          </a:prstGeom>
          <a:noFill/>
          <a:ln w="9525">
            <a:noFill/>
            <a:miter lim="800000"/>
            <a:headEnd/>
            <a:tailEnd/>
          </a:ln>
        </p:spPr>
      </p:pic>
      <p:sp>
        <p:nvSpPr>
          <p:cNvPr id="22532" name="Rectangle 6"/>
          <p:cNvSpPr>
            <a:spLocks noChangeArrowheads="1"/>
          </p:cNvSpPr>
          <p:nvPr/>
        </p:nvSpPr>
        <p:spPr bwMode="auto">
          <a:xfrm>
            <a:off x="7139673" y="2859088"/>
            <a:ext cx="1856825" cy="277825"/>
          </a:xfrm>
          <a:prstGeom prst="rect">
            <a:avLst/>
          </a:prstGeom>
          <a:noFill/>
          <a:ln w="38100">
            <a:solidFill>
              <a:srgbClr val="FF00FF"/>
            </a:solidFill>
            <a:miter lim="800000"/>
            <a:headEnd/>
            <a:tailEnd/>
          </a:ln>
        </p:spPr>
        <p:txBody>
          <a:bodyPr wrap="none" anchor="ctr"/>
          <a:lstStyle/>
          <a:p>
            <a:endParaRPr lang="en-US"/>
          </a:p>
        </p:txBody>
      </p:sp>
      <p:sp>
        <p:nvSpPr>
          <p:cNvPr id="22533" name="Rectangle 7"/>
          <p:cNvSpPr>
            <a:spLocks noChangeArrowheads="1"/>
          </p:cNvSpPr>
          <p:nvPr/>
        </p:nvSpPr>
        <p:spPr bwMode="auto">
          <a:xfrm>
            <a:off x="6989229" y="3467100"/>
            <a:ext cx="1503850" cy="234740"/>
          </a:xfrm>
          <a:prstGeom prst="rect">
            <a:avLst/>
          </a:prstGeom>
          <a:noFill/>
          <a:ln w="38100">
            <a:solidFill>
              <a:srgbClr val="FF00FF"/>
            </a:solidFill>
            <a:miter lim="800000"/>
            <a:headEnd/>
            <a:tailEnd/>
          </a:ln>
        </p:spPr>
        <p:txBody>
          <a:bodyPr wrap="none" anchor="ctr"/>
          <a:lstStyle/>
          <a:p>
            <a:endParaRPr lang="en-US"/>
          </a:p>
        </p:txBody>
      </p:sp>
      <p:sp>
        <p:nvSpPr>
          <p:cNvPr id="22534" name="Rectangle 8"/>
          <p:cNvSpPr>
            <a:spLocks noChangeArrowheads="1"/>
          </p:cNvSpPr>
          <p:nvPr/>
        </p:nvSpPr>
        <p:spPr bwMode="auto">
          <a:xfrm>
            <a:off x="7010399" y="3720213"/>
            <a:ext cx="1207233" cy="270396"/>
          </a:xfrm>
          <a:prstGeom prst="rect">
            <a:avLst/>
          </a:prstGeom>
          <a:noFill/>
          <a:ln w="38100">
            <a:solidFill>
              <a:schemeClr val="tx1"/>
            </a:solidFill>
            <a:miter lim="800000"/>
            <a:headEnd/>
            <a:tailEnd/>
          </a:ln>
        </p:spPr>
        <p:txBody>
          <a:bodyPr wrap="none" anchor="ctr"/>
          <a:lstStyle/>
          <a:p>
            <a:endParaRPr lang="en-US"/>
          </a:p>
        </p:txBody>
      </p:sp>
      <p:sp>
        <p:nvSpPr>
          <p:cNvPr id="7" name="TextBox 2"/>
          <p:cNvSpPr txBox="1">
            <a:spLocks noChangeArrowheads="1"/>
          </p:cNvSpPr>
          <p:nvPr/>
        </p:nvSpPr>
        <p:spPr bwMode="auto">
          <a:xfrm>
            <a:off x="17363" y="1219200"/>
            <a:ext cx="2421038" cy="203132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The clinical view of the palatine tonsils shows them situated between the </a:t>
            </a:r>
            <a:r>
              <a:rPr lang="en-US" b="1" dirty="0" err="1">
                <a:solidFill>
                  <a:schemeClr val="accent3">
                    <a:lumMod val="50000"/>
                  </a:schemeClr>
                </a:solidFill>
                <a:latin typeface="Times New Roman" pitchFamily="18" charset="0"/>
                <a:cs typeface="Times New Roman" pitchFamily="18" charset="0"/>
              </a:rPr>
              <a:t>palatoglossal</a:t>
            </a:r>
            <a:r>
              <a:rPr lang="en-US" b="1" dirty="0">
                <a:solidFill>
                  <a:schemeClr val="accent3">
                    <a:lumMod val="50000"/>
                  </a:schemeClr>
                </a:solidFill>
                <a:latin typeface="Times New Roman" pitchFamily="18" charset="0"/>
                <a:cs typeface="Times New Roman" pitchFamily="18" charset="0"/>
              </a:rPr>
              <a:t> and </a:t>
            </a:r>
            <a:r>
              <a:rPr lang="en-US" b="1" dirty="0" err="1">
                <a:solidFill>
                  <a:schemeClr val="accent3">
                    <a:lumMod val="50000"/>
                  </a:schemeClr>
                </a:solidFill>
                <a:latin typeface="Times New Roman" pitchFamily="18" charset="0"/>
                <a:cs typeface="Times New Roman" pitchFamily="18" charset="0"/>
              </a:rPr>
              <a:t>palatopharyngeal</a:t>
            </a:r>
            <a:r>
              <a:rPr lang="en-US" b="1" dirty="0">
                <a:solidFill>
                  <a:schemeClr val="accent3">
                    <a:lumMod val="50000"/>
                  </a:schemeClr>
                </a:solidFill>
                <a:latin typeface="Times New Roman" pitchFamily="18" charset="0"/>
                <a:cs typeface="Times New Roman" pitchFamily="18" charset="0"/>
              </a:rPr>
              <a:t> arches.</a:t>
            </a:r>
          </a:p>
        </p:txBody>
      </p:sp>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9" name="TextBox 2"/>
          <p:cNvSpPr txBox="1">
            <a:spLocks noChangeArrowheads="1"/>
          </p:cNvSpPr>
          <p:nvPr/>
        </p:nvSpPr>
        <p:spPr bwMode="auto">
          <a:xfrm>
            <a:off x="17363" y="3739230"/>
            <a:ext cx="2421038" cy="923330"/>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If you look closely, you can see that the tonsils are “pitted”.</a:t>
            </a:r>
          </a:p>
        </p:txBody>
      </p:sp>
    </p:spTree>
    <p:extLst>
      <p:ext uri="{BB962C8B-B14F-4D97-AF65-F5344CB8AC3E}">
        <p14:creationId xmlns:p14="http://schemas.microsoft.com/office/powerpoint/2010/main" val="127789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12" y="1123218"/>
            <a:ext cx="4327429" cy="5388874"/>
          </a:xfrm>
          <a:prstGeom prst="rect">
            <a:avLst/>
          </a:prstGeom>
        </p:spPr>
      </p:pic>
      <p:sp>
        <p:nvSpPr>
          <p:cNvPr id="3" name="TextBox 2"/>
          <p:cNvSpPr txBox="1"/>
          <p:nvPr/>
        </p:nvSpPr>
        <p:spPr>
          <a:xfrm rot="16848047">
            <a:off x="-301764" y="1400294"/>
            <a:ext cx="1524000" cy="646331"/>
          </a:xfrm>
          <a:prstGeom prst="rect">
            <a:avLst/>
          </a:prstGeom>
          <a:noFill/>
        </p:spPr>
        <p:txBody>
          <a:bodyPr wrap="square" rtlCol="0">
            <a:spAutoFit/>
          </a:bodyPr>
          <a:lstStyle/>
          <a:p>
            <a:r>
              <a:rPr lang="en-US" dirty="0"/>
              <a:t>Lumen of oral cavity</a:t>
            </a:r>
          </a:p>
        </p:txBody>
      </p:sp>
      <p:sp>
        <p:nvSpPr>
          <p:cNvPr id="10" name="TextBox 2"/>
          <p:cNvSpPr txBox="1">
            <a:spLocks noChangeArrowheads="1"/>
          </p:cNvSpPr>
          <p:nvPr/>
        </p:nvSpPr>
        <p:spPr bwMode="auto">
          <a:xfrm>
            <a:off x="4742741" y="1219200"/>
            <a:ext cx="4401259" cy="2154436"/>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The digestive tract is lined by a mucosa, an epithelium with underlying connective tissue.  </a:t>
            </a:r>
          </a:p>
          <a:p>
            <a:endParaRPr lang="en-US" sz="800" b="1" dirty="0">
              <a:solidFill>
                <a:schemeClr val="accent3">
                  <a:lumMod val="50000"/>
                </a:schemeClr>
              </a:solidFill>
              <a:latin typeface="Times New Roman" pitchFamily="18" charset="0"/>
              <a:cs typeface="Times New Roman" pitchFamily="18" charset="0"/>
            </a:endParaRPr>
          </a:p>
          <a:p>
            <a:r>
              <a:rPr lang="en-US" b="1" dirty="0">
                <a:solidFill>
                  <a:schemeClr val="accent3">
                    <a:lumMod val="50000"/>
                  </a:schemeClr>
                </a:solidFill>
                <a:latin typeface="Times New Roman" pitchFamily="18" charset="0"/>
                <a:cs typeface="Times New Roman" pitchFamily="18" charset="0"/>
              </a:rPr>
              <a:t>As part of the lining of the digestive tract, the tonsils are essentially a mucosa populated by abundant diffuse lymphoid tissue and numerous lymphoid nodules.</a:t>
            </a:r>
          </a:p>
        </p:txBody>
      </p:sp>
      <p:sp>
        <p:nvSpPr>
          <p:cNvPr id="11" name="TextBox 2"/>
          <p:cNvSpPr txBox="1">
            <a:spLocks noChangeArrowheads="1"/>
          </p:cNvSpPr>
          <p:nvPr/>
        </p:nvSpPr>
        <p:spPr bwMode="auto">
          <a:xfrm>
            <a:off x="4742741" y="3421864"/>
            <a:ext cx="4401259" cy="3139321"/>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As we mentioned on the previous slide, the tonsils are “pitted”.  These deep invaginations of the epithelium are called </a:t>
            </a:r>
            <a:r>
              <a:rPr lang="en-US" b="1" dirty="0" err="1">
                <a:solidFill>
                  <a:srgbClr val="0070C0"/>
                </a:solidFill>
                <a:latin typeface="Tempus Sans ITC" pitchFamily="82" charset="0"/>
                <a:cs typeface="Times New Roman" pitchFamily="18" charset="0"/>
              </a:rPr>
              <a:t>tonsillar</a:t>
            </a:r>
            <a:r>
              <a:rPr lang="en-US" b="1" dirty="0">
                <a:solidFill>
                  <a:srgbClr val="0070C0"/>
                </a:solidFill>
                <a:latin typeface="Tempus Sans ITC" pitchFamily="82" charset="0"/>
                <a:cs typeface="Times New Roman" pitchFamily="18" charset="0"/>
              </a:rPr>
              <a:t> crypts</a:t>
            </a:r>
            <a:r>
              <a:rPr lang="en-US" b="1" dirty="0">
                <a:solidFill>
                  <a:srgbClr val="002060"/>
                </a:solidFill>
                <a:latin typeface="Tempus Sans ITC" pitchFamily="82" charset="0"/>
                <a:cs typeface="Times New Roman" pitchFamily="18" charset="0"/>
              </a:rPr>
              <a:t>.  Due to sectioning, some are obviously connected to the lumen of the oral cavity, while others appear embedded within the tonsil but are nonetheless connected to the oral cavity in a different plane.</a:t>
            </a:r>
          </a:p>
          <a:p>
            <a:r>
              <a:rPr lang="en-US" b="1" dirty="0">
                <a:solidFill>
                  <a:srgbClr val="002060"/>
                </a:solidFill>
                <a:latin typeface="Tempus Sans ITC" pitchFamily="82" charset="0"/>
                <a:cs typeface="Times New Roman" pitchFamily="18" charset="0"/>
              </a:rPr>
              <a:t>Connective tissue </a:t>
            </a:r>
            <a:r>
              <a:rPr lang="en-US" b="1" dirty="0">
                <a:solidFill>
                  <a:srgbClr val="0070C0"/>
                </a:solidFill>
                <a:latin typeface="Tempus Sans ITC" pitchFamily="82" charset="0"/>
                <a:cs typeface="Times New Roman" pitchFamily="18" charset="0"/>
              </a:rPr>
              <a:t>septa</a:t>
            </a:r>
            <a:r>
              <a:rPr lang="en-US" b="1" dirty="0">
                <a:solidFill>
                  <a:srgbClr val="002060"/>
                </a:solidFill>
                <a:latin typeface="Tempus Sans ITC" pitchFamily="82" charset="0"/>
                <a:cs typeface="Times New Roman" pitchFamily="18" charset="0"/>
              </a:rPr>
              <a:t> (black arrows) partition the tonsil from the deeper aspect.</a:t>
            </a:r>
          </a:p>
        </p:txBody>
      </p:sp>
      <p:sp>
        <p:nvSpPr>
          <p:cNvPr id="12" name="TextBox 11"/>
          <p:cNvSpPr txBox="1"/>
          <p:nvPr/>
        </p:nvSpPr>
        <p:spPr>
          <a:xfrm rot="3013675">
            <a:off x="116440" y="4507844"/>
            <a:ext cx="1524000" cy="646331"/>
          </a:xfrm>
          <a:prstGeom prst="rect">
            <a:avLst/>
          </a:prstGeom>
          <a:noFill/>
        </p:spPr>
        <p:txBody>
          <a:bodyPr wrap="square" rtlCol="0">
            <a:spAutoFit/>
          </a:bodyPr>
          <a:lstStyle/>
          <a:p>
            <a:r>
              <a:rPr lang="en-US" dirty="0"/>
              <a:t>Lumen of oral cavity</a:t>
            </a:r>
          </a:p>
        </p:txBody>
      </p:sp>
      <p:cxnSp>
        <p:nvCxnSpPr>
          <p:cNvPr id="5" name="Straight Arrow Connector 4"/>
          <p:cNvCxnSpPr/>
          <p:nvPr/>
        </p:nvCxnSpPr>
        <p:spPr>
          <a:xfrm flipV="1">
            <a:off x="4013521" y="3955648"/>
            <a:ext cx="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830256" y="5242367"/>
            <a:ext cx="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426106" y="3402957"/>
            <a:ext cx="12539" cy="56812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408989" y="4490977"/>
            <a:ext cx="139862" cy="68194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339050" y="3924781"/>
            <a:ext cx="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78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990600"/>
            <a:ext cx="6889196" cy="4245081"/>
          </a:xfrm>
          <a:prstGeom prst="rect">
            <a:avLst/>
          </a:prstGeom>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3" name="TextBox 2"/>
          <p:cNvSpPr txBox="1"/>
          <p:nvPr/>
        </p:nvSpPr>
        <p:spPr>
          <a:xfrm rot="17617690">
            <a:off x="219518" y="1159010"/>
            <a:ext cx="1524000" cy="646331"/>
          </a:xfrm>
          <a:prstGeom prst="rect">
            <a:avLst/>
          </a:prstGeom>
          <a:noFill/>
        </p:spPr>
        <p:txBody>
          <a:bodyPr wrap="square" rtlCol="0">
            <a:spAutoFit/>
          </a:bodyPr>
          <a:lstStyle/>
          <a:p>
            <a:r>
              <a:rPr lang="en-US" dirty="0"/>
              <a:t>Lumen of oral cavity</a:t>
            </a:r>
          </a:p>
        </p:txBody>
      </p:sp>
      <p:sp>
        <p:nvSpPr>
          <p:cNvPr id="10" name="TextBox 2"/>
          <p:cNvSpPr txBox="1">
            <a:spLocks noChangeArrowheads="1"/>
          </p:cNvSpPr>
          <p:nvPr/>
        </p:nvSpPr>
        <p:spPr bwMode="auto">
          <a:xfrm>
            <a:off x="-11575" y="5105400"/>
            <a:ext cx="9167150" cy="1754326"/>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this nice image from your text, you can see that the </a:t>
            </a:r>
            <a:r>
              <a:rPr lang="en-US" b="1" dirty="0">
                <a:solidFill>
                  <a:srgbClr val="00B050"/>
                </a:solidFill>
                <a:latin typeface="Times New Roman" pitchFamily="18" charset="0"/>
                <a:cs typeface="Times New Roman" pitchFamily="18" charset="0"/>
              </a:rPr>
              <a:t>crypts</a:t>
            </a:r>
            <a:r>
              <a:rPr lang="en-US" b="1" dirty="0">
                <a:solidFill>
                  <a:schemeClr val="accent3">
                    <a:lumMod val="50000"/>
                  </a:schemeClr>
                </a:solidFill>
                <a:latin typeface="Times New Roman" pitchFamily="18" charset="0"/>
                <a:cs typeface="Times New Roman" pitchFamily="18" charset="0"/>
              </a:rPr>
              <a:t> are lined by stratified squamous epithelium (non-keratinized, SSE).  Typically, the epithelium of the crypts will be less stratified relative to the epithelium of the oral cavity or esophagus (less friction).  In many regions, the underlying nodules have “grown into” the epithelium (upper wall of crypt), obscuring the typical appearance of the epithelium and its border with the connective tissue.</a:t>
            </a:r>
          </a:p>
        </p:txBody>
      </p:sp>
      <p:sp>
        <p:nvSpPr>
          <p:cNvPr id="12" name="TextBox 11"/>
          <p:cNvSpPr txBox="1"/>
          <p:nvPr/>
        </p:nvSpPr>
        <p:spPr>
          <a:xfrm rot="3013675">
            <a:off x="354863" y="3916307"/>
            <a:ext cx="1524000" cy="646331"/>
          </a:xfrm>
          <a:prstGeom prst="rect">
            <a:avLst/>
          </a:prstGeom>
          <a:noFill/>
        </p:spPr>
        <p:txBody>
          <a:bodyPr wrap="square" rtlCol="0">
            <a:spAutoFit/>
          </a:bodyPr>
          <a:lstStyle/>
          <a:p>
            <a:r>
              <a:rPr lang="en-US" dirty="0"/>
              <a:t>Lumen of oral cavity</a:t>
            </a:r>
          </a:p>
        </p:txBody>
      </p:sp>
    </p:spTree>
    <p:extLst>
      <p:ext uri="{BB962C8B-B14F-4D97-AF65-F5344CB8AC3E}">
        <p14:creationId xmlns:p14="http://schemas.microsoft.com/office/powerpoint/2010/main" val="905458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159" y="1346894"/>
            <a:ext cx="4561103" cy="5041219"/>
          </a:xfrm>
          <a:prstGeom prst="rect">
            <a:avLst/>
          </a:prstGeom>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3" name="TextBox 2"/>
          <p:cNvSpPr txBox="1"/>
          <p:nvPr/>
        </p:nvSpPr>
        <p:spPr>
          <a:xfrm rot="20204904">
            <a:off x="7698868" y="5616542"/>
            <a:ext cx="1524000" cy="584775"/>
          </a:xfrm>
          <a:prstGeom prst="rect">
            <a:avLst/>
          </a:prstGeom>
          <a:noFill/>
        </p:spPr>
        <p:txBody>
          <a:bodyPr wrap="square" rtlCol="0">
            <a:spAutoFit/>
          </a:bodyPr>
          <a:lstStyle/>
          <a:p>
            <a:r>
              <a:rPr lang="en-US" sz="1600" b="1" dirty="0"/>
              <a:t>Lumen of oral cavity</a:t>
            </a:r>
          </a:p>
        </p:txBody>
      </p:sp>
      <p:sp>
        <p:nvSpPr>
          <p:cNvPr id="10" name="TextBox 2"/>
          <p:cNvSpPr txBox="1">
            <a:spLocks noChangeArrowheads="1"/>
          </p:cNvSpPr>
          <p:nvPr/>
        </p:nvSpPr>
        <p:spPr bwMode="auto">
          <a:xfrm>
            <a:off x="22185" y="1346895"/>
            <a:ext cx="4354975" cy="2308324"/>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our slide, the surface epithelium is more torn than the previous slide.  Nevertheless, you will see regions of the palatine tonsil covered with stratified squamous (non-keratinized) epithelium (black arrows).</a:t>
            </a:r>
          </a:p>
          <a:p>
            <a:endParaRPr lang="en-US" b="1" dirty="0">
              <a:solidFill>
                <a:schemeClr val="accent3">
                  <a:lumMod val="50000"/>
                </a:schemeClr>
              </a:solidFill>
              <a:latin typeface="Times New Roman" pitchFamily="18" charset="0"/>
              <a:cs typeface="Times New Roman" pitchFamily="18" charset="0"/>
            </a:endParaRPr>
          </a:p>
          <a:p>
            <a:r>
              <a:rPr lang="en-US" b="1" dirty="0" err="1">
                <a:solidFill>
                  <a:srgbClr val="00B050"/>
                </a:solidFill>
                <a:latin typeface="Times New Roman" pitchFamily="18" charset="0"/>
                <a:cs typeface="Times New Roman" pitchFamily="18" charset="0"/>
              </a:rPr>
              <a:t>Tonsillar</a:t>
            </a:r>
            <a:r>
              <a:rPr lang="en-US" b="1" dirty="0">
                <a:solidFill>
                  <a:srgbClr val="00B050"/>
                </a:solidFill>
                <a:latin typeface="Times New Roman" pitchFamily="18" charset="0"/>
                <a:cs typeface="Times New Roman" pitchFamily="18" charset="0"/>
              </a:rPr>
              <a:t> crypts </a:t>
            </a:r>
            <a:r>
              <a:rPr lang="en-US" b="1" dirty="0">
                <a:solidFill>
                  <a:schemeClr val="accent3">
                    <a:lumMod val="50000"/>
                  </a:schemeClr>
                </a:solidFill>
                <a:latin typeface="Times New Roman" pitchFamily="18" charset="0"/>
                <a:cs typeface="Times New Roman" pitchFamily="18" charset="0"/>
              </a:rPr>
              <a:t>(yellow arrows) and </a:t>
            </a:r>
            <a:r>
              <a:rPr lang="en-US" b="1" dirty="0">
                <a:solidFill>
                  <a:srgbClr val="00B050"/>
                </a:solidFill>
                <a:latin typeface="Times New Roman" pitchFamily="18" charset="0"/>
                <a:cs typeface="Times New Roman" pitchFamily="18" charset="0"/>
              </a:rPr>
              <a:t>septa</a:t>
            </a:r>
            <a:r>
              <a:rPr lang="en-US" b="1" dirty="0">
                <a:solidFill>
                  <a:schemeClr val="accent3">
                    <a:lumMod val="50000"/>
                  </a:schemeClr>
                </a:solidFill>
                <a:latin typeface="Times New Roman" pitchFamily="18" charset="0"/>
                <a:cs typeface="Times New Roman" pitchFamily="18" charset="0"/>
              </a:rPr>
              <a:t> (green arrows) are indicated.</a:t>
            </a:r>
          </a:p>
        </p:txBody>
      </p:sp>
      <p:cxnSp>
        <p:nvCxnSpPr>
          <p:cNvPr id="9" name="Straight Arrow Connector 8"/>
          <p:cNvCxnSpPr/>
          <p:nvPr/>
        </p:nvCxnSpPr>
        <p:spPr>
          <a:xfrm flipH="1" flipV="1">
            <a:off x="7735469" y="4902946"/>
            <a:ext cx="447555" cy="44851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91200" y="5878167"/>
            <a:ext cx="1" cy="50994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209540" y="2694110"/>
            <a:ext cx="447555" cy="448519"/>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657096" y="4902947"/>
            <a:ext cx="124704" cy="58345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73815" y="4313602"/>
            <a:ext cx="1" cy="57247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500836" y="3969255"/>
            <a:ext cx="447555" cy="448519"/>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03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506" y="1123097"/>
            <a:ext cx="5729293" cy="4388236"/>
          </a:xfrm>
          <a:prstGeom prst="rect">
            <a:avLst/>
          </a:prstGeom>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370088" y="5710617"/>
            <a:ext cx="8458200"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This higher magnification shows both a </a:t>
            </a:r>
            <a:r>
              <a:rPr lang="en-US" b="1" dirty="0" err="1">
                <a:solidFill>
                  <a:srgbClr val="00B050"/>
                </a:solidFill>
                <a:latin typeface="Times New Roman" pitchFamily="18" charset="0"/>
                <a:cs typeface="Times New Roman" pitchFamily="18" charset="0"/>
              </a:rPr>
              <a:t>tonsillar</a:t>
            </a:r>
            <a:r>
              <a:rPr lang="en-US" b="1" dirty="0">
                <a:solidFill>
                  <a:srgbClr val="00B050"/>
                </a:solidFill>
                <a:latin typeface="Times New Roman" pitchFamily="18" charset="0"/>
                <a:cs typeface="Times New Roman" pitchFamily="18" charset="0"/>
              </a:rPr>
              <a:t> crypt </a:t>
            </a:r>
            <a:r>
              <a:rPr lang="en-US" b="1" dirty="0">
                <a:solidFill>
                  <a:schemeClr val="accent3">
                    <a:lumMod val="50000"/>
                  </a:schemeClr>
                </a:solidFill>
                <a:latin typeface="Times New Roman" pitchFamily="18" charset="0"/>
                <a:cs typeface="Times New Roman" pitchFamily="18" charset="0"/>
              </a:rPr>
              <a:t>(yellow arrows) and </a:t>
            </a:r>
            <a:r>
              <a:rPr lang="en-US" b="1" dirty="0">
                <a:solidFill>
                  <a:srgbClr val="00B050"/>
                </a:solidFill>
                <a:latin typeface="Times New Roman" pitchFamily="18" charset="0"/>
                <a:cs typeface="Times New Roman" pitchFamily="18" charset="0"/>
              </a:rPr>
              <a:t>septum</a:t>
            </a:r>
            <a:r>
              <a:rPr lang="en-US" b="1" dirty="0">
                <a:solidFill>
                  <a:schemeClr val="accent3">
                    <a:lumMod val="50000"/>
                  </a:schemeClr>
                </a:solidFill>
                <a:latin typeface="Times New Roman" pitchFamily="18" charset="0"/>
                <a:cs typeface="Times New Roman" pitchFamily="18" charset="0"/>
              </a:rPr>
              <a:t> (green arrows).  Note the crypt has a lumen, lined by a fairly disrupted epithelium, while the septum is composed of dense irregular connective tissue.</a:t>
            </a:r>
          </a:p>
        </p:txBody>
      </p:sp>
      <p:cxnSp>
        <p:nvCxnSpPr>
          <p:cNvPr id="13" name="Straight Arrow Connector 12"/>
          <p:cNvCxnSpPr/>
          <p:nvPr/>
        </p:nvCxnSpPr>
        <p:spPr>
          <a:xfrm flipH="1">
            <a:off x="4131198" y="3969255"/>
            <a:ext cx="223777" cy="46830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105400" y="5047748"/>
            <a:ext cx="124704" cy="58345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19800" y="1713528"/>
            <a:ext cx="304801" cy="572472"/>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276063" y="1387507"/>
            <a:ext cx="447554" cy="652041"/>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69" y="838200"/>
            <a:ext cx="1954313" cy="2161338"/>
          </a:xfrm>
          <a:prstGeom prst="rect">
            <a:avLst/>
          </a:prstGeom>
        </p:spPr>
      </p:pic>
      <p:sp>
        <p:nvSpPr>
          <p:cNvPr id="7" name="Rectangle 6"/>
          <p:cNvSpPr/>
          <p:nvPr/>
        </p:nvSpPr>
        <p:spPr>
          <a:xfrm>
            <a:off x="1156925" y="2133600"/>
            <a:ext cx="214675" cy="30480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371600" y="1123218"/>
            <a:ext cx="1585906" cy="10103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73529" y="2436471"/>
            <a:ext cx="1578015" cy="30730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833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371600" y="2450846"/>
            <a:ext cx="6705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palatine tonsil showing orientation, crypts and septa – SL75</a:t>
            </a:r>
            <a:endParaRPr lang="en-US" dirty="0">
              <a:latin typeface="Calibri" pitchFamily="34" charset="0"/>
            </a:endParaRPr>
          </a:p>
        </p:txBody>
      </p:sp>
      <p:sp>
        <p:nvSpPr>
          <p:cNvPr id="37891" name="TextBox 4"/>
          <p:cNvSpPr txBox="1">
            <a:spLocks noChangeArrowheads="1"/>
          </p:cNvSpPr>
          <p:nvPr/>
        </p:nvSpPr>
        <p:spPr bwMode="auto">
          <a:xfrm>
            <a:off x="1981200" y="5629154"/>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075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Palatine tonsil</a:t>
            </a:r>
          </a:p>
          <a:p>
            <a:pPr lvl="2" eaLnBrk="0" hangingPunct="0">
              <a:buFontTx/>
              <a:buChar char="•"/>
            </a:pPr>
            <a:r>
              <a:rPr lang="en-US" sz="1200" b="1" dirty="0">
                <a:solidFill>
                  <a:srgbClr val="002060"/>
                </a:solidFill>
                <a:latin typeface="Georgia" pitchFamily="18" charset="0"/>
                <a:ea typeface="Times" pitchFamily="18" charset="0"/>
                <a:cs typeface="Arial" charset="0"/>
              </a:rPr>
              <a:t>Crypts</a:t>
            </a:r>
          </a:p>
          <a:p>
            <a:pPr lvl="2" eaLnBrk="0" hangingPunct="0">
              <a:buFontTx/>
              <a:buChar char="•"/>
            </a:pPr>
            <a:r>
              <a:rPr lang="en-US" sz="1200" b="1" dirty="0">
                <a:solidFill>
                  <a:srgbClr val="002060"/>
                </a:solidFill>
                <a:latin typeface="Georgia" pitchFamily="18" charset="0"/>
                <a:ea typeface="Times" pitchFamily="18" charset="0"/>
                <a:cs typeface="Arial" charset="0"/>
              </a:rPr>
              <a:t>Septa</a:t>
            </a:r>
          </a:p>
        </p:txBody>
      </p:sp>
      <p:sp>
        <p:nvSpPr>
          <p:cNvPr id="6" name="Rectangle 5"/>
          <p:cNvSpPr/>
          <p:nvPr/>
        </p:nvSpPr>
        <p:spPr>
          <a:xfrm>
            <a:off x="481276" y="46000"/>
            <a:ext cx="8254721"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Tree>
    <p:extLst>
      <p:ext uri="{BB962C8B-B14F-4D97-AF65-F5344CB8AC3E}">
        <p14:creationId xmlns:p14="http://schemas.microsoft.com/office/powerpoint/2010/main" val="357414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76" y="1123218"/>
            <a:ext cx="4898624" cy="5417546"/>
          </a:xfrm>
          <a:prstGeom prst="rect">
            <a:avLst/>
          </a:prstGeom>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5170025" y="1219200"/>
            <a:ext cx="3821574" cy="203132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Most of the nodules in the tonsils are </a:t>
            </a:r>
            <a:r>
              <a:rPr lang="en-US" b="1" dirty="0">
                <a:solidFill>
                  <a:srgbClr val="00B050"/>
                </a:solidFill>
                <a:latin typeface="Times New Roman" pitchFamily="18" charset="0"/>
                <a:cs typeface="Times New Roman" pitchFamily="18" charset="0"/>
              </a:rPr>
              <a:t>secondary nodules</a:t>
            </a:r>
            <a:r>
              <a:rPr lang="en-US" b="1" dirty="0">
                <a:solidFill>
                  <a:schemeClr val="accent3">
                    <a:lumMod val="50000"/>
                  </a:schemeClr>
                </a:solidFill>
                <a:latin typeface="Times New Roman" pitchFamily="18" charset="0"/>
                <a:cs typeface="Times New Roman" pitchFamily="18" charset="0"/>
              </a:rPr>
              <a:t>, with pale </a:t>
            </a:r>
            <a:r>
              <a:rPr lang="en-US" b="1" dirty="0">
                <a:solidFill>
                  <a:srgbClr val="00B050"/>
                </a:solidFill>
                <a:latin typeface="Times New Roman" pitchFamily="18" charset="0"/>
                <a:cs typeface="Times New Roman" pitchFamily="18" charset="0"/>
              </a:rPr>
              <a:t>germinal centers</a:t>
            </a:r>
            <a:r>
              <a:rPr lang="en-US" b="1" dirty="0">
                <a:solidFill>
                  <a:schemeClr val="accent3">
                    <a:lumMod val="50000"/>
                  </a:schemeClr>
                </a:solidFill>
                <a:latin typeface="Times New Roman" pitchFamily="18" charset="0"/>
                <a:cs typeface="Times New Roman" pitchFamily="18" charset="0"/>
              </a:rPr>
              <a:t>.   Rare </a:t>
            </a:r>
            <a:r>
              <a:rPr lang="en-US" b="1" dirty="0">
                <a:solidFill>
                  <a:srgbClr val="00B050"/>
                </a:solidFill>
                <a:latin typeface="Times New Roman" pitchFamily="18" charset="0"/>
                <a:cs typeface="Times New Roman" pitchFamily="18" charset="0"/>
              </a:rPr>
              <a:t>primary nodules </a:t>
            </a:r>
            <a:r>
              <a:rPr lang="en-US" b="1" dirty="0">
                <a:solidFill>
                  <a:schemeClr val="accent3">
                    <a:lumMod val="50000"/>
                  </a:schemeClr>
                </a:solidFill>
                <a:latin typeface="Times New Roman" pitchFamily="18" charset="0"/>
                <a:cs typeface="Times New Roman" pitchFamily="18" charset="0"/>
              </a:rPr>
              <a:t>(black arrow) may be seen, though it’s possible that these could be cuts through the edge of a secondary nodule</a:t>
            </a:r>
          </a:p>
        </p:txBody>
      </p:sp>
      <p:cxnSp>
        <p:nvCxnSpPr>
          <p:cNvPr id="13" name="Straight Arrow Connector 12"/>
          <p:cNvCxnSpPr/>
          <p:nvPr/>
        </p:nvCxnSpPr>
        <p:spPr>
          <a:xfrm flipH="1" flipV="1">
            <a:off x="4702216" y="4936130"/>
            <a:ext cx="263323" cy="66601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2"/>
          <p:cNvSpPr txBox="1">
            <a:spLocks noChangeArrowheads="1"/>
          </p:cNvSpPr>
          <p:nvPr/>
        </p:nvSpPr>
        <p:spPr bwMode="auto">
          <a:xfrm>
            <a:off x="5198600" y="3352800"/>
            <a:ext cx="3809999" cy="3200876"/>
          </a:xfrm>
          <a:prstGeom prst="rect">
            <a:avLst/>
          </a:prstGeom>
          <a:noFill/>
          <a:ln w="9525">
            <a:noFill/>
            <a:miter lim="800000"/>
            <a:headEnd/>
            <a:tailEnd/>
          </a:ln>
        </p:spPr>
        <p:txBody>
          <a:bodyPr wrap="square">
            <a:spAutoFit/>
          </a:bodyPr>
          <a:lstStyle/>
          <a:p>
            <a:r>
              <a:rPr lang="en-US" sz="1600" b="1" dirty="0">
                <a:solidFill>
                  <a:srgbClr val="002060"/>
                </a:solidFill>
                <a:latin typeface="Tempus Sans ITC" pitchFamily="82" charset="0"/>
                <a:cs typeface="Times New Roman" pitchFamily="18" charset="0"/>
              </a:rPr>
              <a:t>As we will see in the next set of slides, primary nodules consist of </a:t>
            </a:r>
            <a:r>
              <a:rPr lang="en-US" sz="1600" b="1" dirty="0" err="1">
                <a:solidFill>
                  <a:srgbClr val="002060"/>
                </a:solidFill>
                <a:latin typeface="Tempus Sans ITC" pitchFamily="82" charset="0"/>
                <a:cs typeface="Times New Roman" pitchFamily="18" charset="0"/>
              </a:rPr>
              <a:t>unstimulated</a:t>
            </a:r>
            <a:r>
              <a:rPr lang="en-US" sz="1600" b="1" dirty="0">
                <a:solidFill>
                  <a:srgbClr val="002060"/>
                </a:solidFill>
                <a:latin typeface="Tempus Sans ITC" pitchFamily="82" charset="0"/>
                <a:cs typeface="Times New Roman" pitchFamily="18" charset="0"/>
              </a:rPr>
              <a:t> lymphocytes.  Because these “resting” cells are small, they are closely packed; thus the dark appearance of these nodules.</a:t>
            </a:r>
          </a:p>
          <a:p>
            <a:endParaRPr lang="en-US" sz="1000" b="1" dirty="0">
              <a:solidFill>
                <a:srgbClr val="002060"/>
              </a:solidFill>
              <a:latin typeface="Tempus Sans ITC" pitchFamily="82" charset="0"/>
              <a:cs typeface="Times New Roman" pitchFamily="18" charset="0"/>
            </a:endParaRPr>
          </a:p>
          <a:p>
            <a:r>
              <a:rPr lang="en-US" sz="1600" b="1" dirty="0">
                <a:solidFill>
                  <a:srgbClr val="002060"/>
                </a:solidFill>
                <a:latin typeface="Tempus Sans ITC" pitchFamily="82" charset="0"/>
                <a:cs typeface="Times New Roman" pitchFamily="18" charset="0"/>
              </a:rPr>
              <a:t>Stimulation of lymphocytes with antigen causes them to proliferate.  Dividing lymphocytes are larger than their </a:t>
            </a:r>
            <a:r>
              <a:rPr lang="en-US" sz="1600" b="1" dirty="0" err="1">
                <a:solidFill>
                  <a:srgbClr val="002060"/>
                </a:solidFill>
                <a:latin typeface="Tempus Sans ITC" pitchFamily="82" charset="0"/>
                <a:cs typeface="Times New Roman" pitchFamily="18" charset="0"/>
              </a:rPr>
              <a:t>unstimulated</a:t>
            </a:r>
            <a:r>
              <a:rPr lang="en-US" sz="1600" b="1" dirty="0">
                <a:solidFill>
                  <a:srgbClr val="002060"/>
                </a:solidFill>
                <a:latin typeface="Tempus Sans ITC" pitchFamily="82" charset="0"/>
                <a:cs typeface="Times New Roman" pitchFamily="18" charset="0"/>
              </a:rPr>
              <a:t> counterparts, and, therefore, germinal centers are lighter because the nuclei in these regions are further apart (because the cells are larger).</a:t>
            </a:r>
          </a:p>
        </p:txBody>
      </p:sp>
    </p:spTree>
    <p:extLst>
      <p:ext uri="{BB962C8B-B14F-4D97-AF65-F5344CB8AC3E}">
        <p14:creationId xmlns:p14="http://schemas.microsoft.com/office/powerpoint/2010/main" val="534903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506" y="1123097"/>
            <a:ext cx="5729293" cy="4388236"/>
          </a:xfrm>
          <a:prstGeom prst="rect">
            <a:avLst/>
          </a:prstGeom>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173826" y="5715000"/>
            <a:ext cx="8458200" cy="923330"/>
          </a:xfrm>
          <a:prstGeom prst="rect">
            <a:avLst/>
          </a:prstGeom>
          <a:noFill/>
          <a:ln w="9525">
            <a:noFill/>
            <a:miter lim="800000"/>
            <a:headEnd/>
            <a:tailEnd/>
          </a:ln>
        </p:spPr>
        <p:txBody>
          <a:bodyPr wrap="square">
            <a:spAutoFit/>
          </a:bodyPr>
          <a:lstStyle/>
          <a:p>
            <a:r>
              <a:rPr lang="en-US" b="1" dirty="0">
                <a:solidFill>
                  <a:srgbClr val="00B050"/>
                </a:solidFill>
                <a:latin typeface="Times New Roman" pitchFamily="18" charset="0"/>
                <a:cs typeface="Times New Roman" pitchFamily="18" charset="0"/>
              </a:rPr>
              <a:t>Secondary nodules </a:t>
            </a:r>
            <a:r>
              <a:rPr lang="en-US" b="1" dirty="0">
                <a:solidFill>
                  <a:schemeClr val="accent3">
                    <a:lumMod val="50000"/>
                  </a:schemeClr>
                </a:solidFill>
                <a:latin typeface="Times New Roman" pitchFamily="18" charset="0"/>
                <a:cs typeface="Times New Roman" pitchFamily="18" charset="0"/>
              </a:rPr>
              <a:t>(black outline) are defined by their paler central region called the </a:t>
            </a:r>
            <a:r>
              <a:rPr lang="en-US" b="1" dirty="0">
                <a:solidFill>
                  <a:srgbClr val="00B050"/>
                </a:solidFill>
                <a:latin typeface="Times New Roman" pitchFamily="18" charset="0"/>
                <a:cs typeface="Times New Roman" pitchFamily="18" charset="0"/>
              </a:rPr>
              <a:t>germinal center</a:t>
            </a:r>
            <a:r>
              <a:rPr lang="en-US" b="1" dirty="0">
                <a:solidFill>
                  <a:schemeClr val="accent3">
                    <a:lumMod val="50000"/>
                  </a:schemeClr>
                </a:solidFill>
                <a:latin typeface="Times New Roman" pitchFamily="18" charset="0"/>
                <a:cs typeface="Times New Roman" pitchFamily="18" charset="0"/>
              </a:rPr>
              <a:t>.  The darker region is typically thicker on one side of the nodule; this region is referred to as the </a:t>
            </a:r>
            <a:r>
              <a:rPr lang="en-US" b="1" dirty="0">
                <a:solidFill>
                  <a:srgbClr val="00B050"/>
                </a:solidFill>
                <a:latin typeface="Times New Roman" pitchFamily="18" charset="0"/>
                <a:cs typeface="Times New Roman" pitchFamily="18" charset="0"/>
              </a:rPr>
              <a:t>corona</a:t>
            </a:r>
            <a:r>
              <a:rPr lang="en-US" b="1" dirty="0">
                <a:solidFill>
                  <a:schemeClr val="accent3">
                    <a:lumMod val="50000"/>
                  </a:schemeClr>
                </a:solidFill>
                <a:latin typeface="Times New Roman" pitchFamily="18" charset="0"/>
                <a:cs typeface="Times New Roman" pitchFamily="18"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69" y="838200"/>
            <a:ext cx="1954313" cy="2161338"/>
          </a:xfrm>
          <a:prstGeom prst="rect">
            <a:avLst/>
          </a:prstGeom>
        </p:spPr>
      </p:pic>
      <p:sp>
        <p:nvSpPr>
          <p:cNvPr id="7" name="Rectangle 6"/>
          <p:cNvSpPr/>
          <p:nvPr/>
        </p:nvSpPr>
        <p:spPr>
          <a:xfrm>
            <a:off x="1156925" y="2133600"/>
            <a:ext cx="214675" cy="30480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371600" y="1123218"/>
            <a:ext cx="1585906" cy="10103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73529" y="2436471"/>
            <a:ext cx="1578015" cy="30730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4201297" y="2125362"/>
            <a:ext cx="2323071" cy="1841157"/>
          </a:xfrm>
          <a:custGeom>
            <a:avLst/>
            <a:gdLst>
              <a:gd name="connsiteX0" fmla="*/ 1977081 w 2323071"/>
              <a:gd name="connsiteY0" fmla="*/ 1569308 h 1841157"/>
              <a:gd name="connsiteX1" fmla="*/ 2088292 w 2323071"/>
              <a:gd name="connsiteY1" fmla="*/ 1544595 h 1841157"/>
              <a:gd name="connsiteX2" fmla="*/ 2125362 w 2323071"/>
              <a:gd name="connsiteY2" fmla="*/ 1519881 h 1841157"/>
              <a:gd name="connsiteX3" fmla="*/ 2199503 w 2323071"/>
              <a:gd name="connsiteY3" fmla="*/ 1408670 h 1841157"/>
              <a:gd name="connsiteX4" fmla="*/ 2224217 w 2323071"/>
              <a:gd name="connsiteY4" fmla="*/ 1371600 h 1841157"/>
              <a:gd name="connsiteX5" fmla="*/ 2286000 w 2323071"/>
              <a:gd name="connsiteY5" fmla="*/ 1186249 h 1841157"/>
              <a:gd name="connsiteX6" fmla="*/ 2298357 w 2323071"/>
              <a:gd name="connsiteY6" fmla="*/ 1149179 h 1841157"/>
              <a:gd name="connsiteX7" fmla="*/ 2310714 w 2323071"/>
              <a:gd name="connsiteY7" fmla="*/ 1112108 h 1841157"/>
              <a:gd name="connsiteX8" fmla="*/ 2323071 w 2323071"/>
              <a:gd name="connsiteY8" fmla="*/ 988541 h 1841157"/>
              <a:gd name="connsiteX9" fmla="*/ 2298357 w 2323071"/>
              <a:gd name="connsiteY9" fmla="*/ 741406 h 1841157"/>
              <a:gd name="connsiteX10" fmla="*/ 2261287 w 2323071"/>
              <a:gd name="connsiteY10" fmla="*/ 617838 h 1841157"/>
              <a:gd name="connsiteX11" fmla="*/ 2248930 w 2323071"/>
              <a:gd name="connsiteY11" fmla="*/ 580768 h 1841157"/>
              <a:gd name="connsiteX12" fmla="*/ 2236573 w 2323071"/>
              <a:gd name="connsiteY12" fmla="*/ 531341 h 1841157"/>
              <a:gd name="connsiteX13" fmla="*/ 2211860 w 2323071"/>
              <a:gd name="connsiteY13" fmla="*/ 494270 h 1841157"/>
              <a:gd name="connsiteX14" fmla="*/ 2199503 w 2323071"/>
              <a:gd name="connsiteY14" fmla="*/ 457200 h 1841157"/>
              <a:gd name="connsiteX15" fmla="*/ 2137719 w 2323071"/>
              <a:gd name="connsiteY15" fmla="*/ 383060 h 1841157"/>
              <a:gd name="connsiteX16" fmla="*/ 2088292 w 2323071"/>
              <a:gd name="connsiteY16" fmla="*/ 308919 h 1841157"/>
              <a:gd name="connsiteX17" fmla="*/ 2063579 w 2323071"/>
              <a:gd name="connsiteY17" fmla="*/ 271849 h 1841157"/>
              <a:gd name="connsiteX18" fmla="*/ 1989438 w 2323071"/>
              <a:gd name="connsiteY18" fmla="*/ 222422 h 1841157"/>
              <a:gd name="connsiteX19" fmla="*/ 1915298 w 2323071"/>
              <a:gd name="connsiteY19" fmla="*/ 160638 h 1841157"/>
              <a:gd name="connsiteX20" fmla="*/ 1791730 w 2323071"/>
              <a:gd name="connsiteY20" fmla="*/ 74141 h 1841157"/>
              <a:gd name="connsiteX21" fmla="*/ 1754660 w 2323071"/>
              <a:gd name="connsiteY21" fmla="*/ 49427 h 1841157"/>
              <a:gd name="connsiteX22" fmla="*/ 1717589 w 2323071"/>
              <a:gd name="connsiteY22" fmla="*/ 37070 h 1841157"/>
              <a:gd name="connsiteX23" fmla="*/ 1680519 w 2323071"/>
              <a:gd name="connsiteY23" fmla="*/ 12357 h 1841157"/>
              <a:gd name="connsiteX24" fmla="*/ 1618735 w 2323071"/>
              <a:gd name="connsiteY24" fmla="*/ 0 h 1841157"/>
              <a:gd name="connsiteX25" fmla="*/ 1495168 w 2323071"/>
              <a:gd name="connsiteY25" fmla="*/ 24714 h 1841157"/>
              <a:gd name="connsiteX26" fmla="*/ 1519881 w 2323071"/>
              <a:gd name="connsiteY26" fmla="*/ 160638 h 1841157"/>
              <a:gd name="connsiteX27" fmla="*/ 1544595 w 2323071"/>
              <a:gd name="connsiteY27" fmla="*/ 234779 h 1841157"/>
              <a:gd name="connsiteX28" fmla="*/ 1594022 w 2323071"/>
              <a:gd name="connsiteY28" fmla="*/ 308919 h 1841157"/>
              <a:gd name="connsiteX29" fmla="*/ 1618735 w 2323071"/>
              <a:gd name="connsiteY29" fmla="*/ 345989 h 1841157"/>
              <a:gd name="connsiteX30" fmla="*/ 1631092 w 2323071"/>
              <a:gd name="connsiteY30" fmla="*/ 383060 h 1841157"/>
              <a:gd name="connsiteX31" fmla="*/ 1680519 w 2323071"/>
              <a:gd name="connsiteY31" fmla="*/ 457200 h 1841157"/>
              <a:gd name="connsiteX32" fmla="*/ 1705233 w 2323071"/>
              <a:gd name="connsiteY32" fmla="*/ 531341 h 1841157"/>
              <a:gd name="connsiteX33" fmla="*/ 1717589 w 2323071"/>
              <a:gd name="connsiteY33" fmla="*/ 568411 h 1841157"/>
              <a:gd name="connsiteX34" fmla="*/ 1767017 w 2323071"/>
              <a:gd name="connsiteY34" fmla="*/ 654908 h 1841157"/>
              <a:gd name="connsiteX35" fmla="*/ 1779373 w 2323071"/>
              <a:gd name="connsiteY35" fmla="*/ 704335 h 1841157"/>
              <a:gd name="connsiteX36" fmla="*/ 1791730 w 2323071"/>
              <a:gd name="connsiteY36" fmla="*/ 741406 h 1841157"/>
              <a:gd name="connsiteX37" fmla="*/ 1767017 w 2323071"/>
              <a:gd name="connsiteY37" fmla="*/ 902043 h 1841157"/>
              <a:gd name="connsiteX38" fmla="*/ 1754660 w 2323071"/>
              <a:gd name="connsiteY38" fmla="*/ 939114 h 1841157"/>
              <a:gd name="connsiteX39" fmla="*/ 1705233 w 2323071"/>
              <a:gd name="connsiteY39" fmla="*/ 1013254 h 1841157"/>
              <a:gd name="connsiteX40" fmla="*/ 1680519 w 2323071"/>
              <a:gd name="connsiteY40" fmla="*/ 1050324 h 1841157"/>
              <a:gd name="connsiteX41" fmla="*/ 1643449 w 2323071"/>
              <a:gd name="connsiteY41" fmla="*/ 1075038 h 1841157"/>
              <a:gd name="connsiteX42" fmla="*/ 1581665 w 2323071"/>
              <a:gd name="connsiteY42" fmla="*/ 1124465 h 1841157"/>
              <a:gd name="connsiteX43" fmla="*/ 1544595 w 2323071"/>
              <a:gd name="connsiteY43" fmla="*/ 1161535 h 1841157"/>
              <a:gd name="connsiteX44" fmla="*/ 1507525 w 2323071"/>
              <a:gd name="connsiteY44" fmla="*/ 1186249 h 1841157"/>
              <a:gd name="connsiteX45" fmla="*/ 1482811 w 2323071"/>
              <a:gd name="connsiteY45" fmla="*/ 1223319 h 1841157"/>
              <a:gd name="connsiteX46" fmla="*/ 1408671 w 2323071"/>
              <a:gd name="connsiteY46" fmla="*/ 1260389 h 1841157"/>
              <a:gd name="connsiteX47" fmla="*/ 1359244 w 2323071"/>
              <a:gd name="connsiteY47" fmla="*/ 1285103 h 1841157"/>
              <a:gd name="connsiteX48" fmla="*/ 1285103 w 2323071"/>
              <a:gd name="connsiteY48" fmla="*/ 1309816 h 1841157"/>
              <a:gd name="connsiteX49" fmla="*/ 1198606 w 2323071"/>
              <a:gd name="connsiteY49" fmla="*/ 1334530 h 1841157"/>
              <a:gd name="connsiteX50" fmla="*/ 1099752 w 2323071"/>
              <a:gd name="connsiteY50" fmla="*/ 1371600 h 1841157"/>
              <a:gd name="connsiteX51" fmla="*/ 1000898 w 2323071"/>
              <a:gd name="connsiteY51" fmla="*/ 1396314 h 1841157"/>
              <a:gd name="connsiteX52" fmla="*/ 766119 w 2323071"/>
              <a:gd name="connsiteY52" fmla="*/ 1383957 h 1841157"/>
              <a:gd name="connsiteX53" fmla="*/ 729049 w 2323071"/>
              <a:gd name="connsiteY53" fmla="*/ 1371600 h 1841157"/>
              <a:gd name="connsiteX54" fmla="*/ 667265 w 2323071"/>
              <a:gd name="connsiteY54" fmla="*/ 1359243 h 1841157"/>
              <a:gd name="connsiteX55" fmla="*/ 605481 w 2323071"/>
              <a:gd name="connsiteY55" fmla="*/ 1334530 h 1841157"/>
              <a:gd name="connsiteX56" fmla="*/ 531341 w 2323071"/>
              <a:gd name="connsiteY56" fmla="*/ 1309816 h 1841157"/>
              <a:gd name="connsiteX57" fmla="*/ 420130 w 2323071"/>
              <a:gd name="connsiteY57" fmla="*/ 1272746 h 1841157"/>
              <a:gd name="connsiteX58" fmla="*/ 345989 w 2323071"/>
              <a:gd name="connsiteY58" fmla="*/ 1248033 h 1841157"/>
              <a:gd name="connsiteX59" fmla="*/ 197708 w 2323071"/>
              <a:gd name="connsiteY59" fmla="*/ 1223319 h 1841157"/>
              <a:gd name="connsiteX60" fmla="*/ 86498 w 2323071"/>
              <a:gd name="connsiteY60" fmla="*/ 1235676 h 1841157"/>
              <a:gd name="connsiteX61" fmla="*/ 49427 w 2323071"/>
              <a:gd name="connsiteY61" fmla="*/ 1248033 h 1841157"/>
              <a:gd name="connsiteX62" fmla="*/ 24714 w 2323071"/>
              <a:gd name="connsiteY62" fmla="*/ 1285103 h 1841157"/>
              <a:gd name="connsiteX63" fmla="*/ 0 w 2323071"/>
              <a:gd name="connsiteY63" fmla="*/ 1334530 h 1841157"/>
              <a:gd name="connsiteX64" fmla="*/ 12357 w 2323071"/>
              <a:gd name="connsiteY64" fmla="*/ 1470454 h 1841157"/>
              <a:gd name="connsiteX65" fmla="*/ 61784 w 2323071"/>
              <a:gd name="connsiteY65" fmla="*/ 1544595 h 1841157"/>
              <a:gd name="connsiteX66" fmla="*/ 123568 w 2323071"/>
              <a:gd name="connsiteY66" fmla="*/ 1618735 h 1841157"/>
              <a:gd name="connsiteX67" fmla="*/ 148281 w 2323071"/>
              <a:gd name="connsiteY67" fmla="*/ 1655806 h 1841157"/>
              <a:gd name="connsiteX68" fmla="*/ 185352 w 2323071"/>
              <a:gd name="connsiteY68" fmla="*/ 1668162 h 1841157"/>
              <a:gd name="connsiteX69" fmla="*/ 210065 w 2323071"/>
              <a:gd name="connsiteY69" fmla="*/ 1705233 h 1841157"/>
              <a:gd name="connsiteX70" fmla="*/ 296562 w 2323071"/>
              <a:gd name="connsiteY70" fmla="*/ 1742303 h 1841157"/>
              <a:gd name="connsiteX71" fmla="*/ 407773 w 2323071"/>
              <a:gd name="connsiteY71" fmla="*/ 1791730 h 1841157"/>
              <a:gd name="connsiteX72" fmla="*/ 494271 w 2323071"/>
              <a:gd name="connsiteY72" fmla="*/ 1828800 h 1841157"/>
              <a:gd name="connsiteX73" fmla="*/ 580768 w 2323071"/>
              <a:gd name="connsiteY73" fmla="*/ 1841157 h 1841157"/>
              <a:gd name="connsiteX74" fmla="*/ 1013254 w 2323071"/>
              <a:gd name="connsiteY74" fmla="*/ 1828800 h 1841157"/>
              <a:gd name="connsiteX75" fmla="*/ 1075038 w 2323071"/>
              <a:gd name="connsiteY75" fmla="*/ 1816443 h 1841157"/>
              <a:gd name="connsiteX76" fmla="*/ 1272746 w 2323071"/>
              <a:gd name="connsiteY76" fmla="*/ 1791730 h 1841157"/>
              <a:gd name="connsiteX77" fmla="*/ 1309817 w 2323071"/>
              <a:gd name="connsiteY77" fmla="*/ 1779373 h 1841157"/>
              <a:gd name="connsiteX78" fmla="*/ 1519881 w 2323071"/>
              <a:gd name="connsiteY78" fmla="*/ 1742303 h 1841157"/>
              <a:gd name="connsiteX79" fmla="*/ 1655806 w 2323071"/>
              <a:gd name="connsiteY79" fmla="*/ 1717589 h 1841157"/>
              <a:gd name="connsiteX80" fmla="*/ 1705233 w 2323071"/>
              <a:gd name="connsiteY80" fmla="*/ 1705233 h 1841157"/>
              <a:gd name="connsiteX81" fmla="*/ 1779373 w 2323071"/>
              <a:gd name="connsiteY81" fmla="*/ 1692876 h 1841157"/>
              <a:gd name="connsiteX82" fmla="*/ 1816444 w 2323071"/>
              <a:gd name="connsiteY82" fmla="*/ 1680519 h 1841157"/>
              <a:gd name="connsiteX83" fmla="*/ 1952368 w 2323071"/>
              <a:gd name="connsiteY83" fmla="*/ 1655806 h 1841157"/>
              <a:gd name="connsiteX84" fmla="*/ 1989438 w 2323071"/>
              <a:gd name="connsiteY84" fmla="*/ 1631092 h 1841157"/>
              <a:gd name="connsiteX85" fmla="*/ 2063579 w 2323071"/>
              <a:gd name="connsiteY85" fmla="*/ 1544595 h 184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323071" h="1841157">
                <a:moveTo>
                  <a:pt x="1977081" y="1569308"/>
                </a:moveTo>
                <a:cubicBezTo>
                  <a:pt x="2005559" y="1564562"/>
                  <a:pt x="2057871" y="1559806"/>
                  <a:pt x="2088292" y="1544595"/>
                </a:cubicBezTo>
                <a:cubicBezTo>
                  <a:pt x="2101575" y="1537953"/>
                  <a:pt x="2113005" y="1528119"/>
                  <a:pt x="2125362" y="1519881"/>
                </a:cubicBezTo>
                <a:lnTo>
                  <a:pt x="2199503" y="1408670"/>
                </a:lnTo>
                <a:lnTo>
                  <a:pt x="2224217" y="1371600"/>
                </a:lnTo>
                <a:lnTo>
                  <a:pt x="2286000" y="1186249"/>
                </a:lnTo>
                <a:lnTo>
                  <a:pt x="2298357" y="1149179"/>
                </a:lnTo>
                <a:lnTo>
                  <a:pt x="2310714" y="1112108"/>
                </a:lnTo>
                <a:cubicBezTo>
                  <a:pt x="2314833" y="1070919"/>
                  <a:pt x="2323071" y="1029935"/>
                  <a:pt x="2323071" y="988541"/>
                </a:cubicBezTo>
                <a:cubicBezTo>
                  <a:pt x="2323071" y="953142"/>
                  <a:pt x="2306746" y="791740"/>
                  <a:pt x="2298357" y="741406"/>
                </a:cubicBezTo>
                <a:cubicBezTo>
                  <a:pt x="2292133" y="704061"/>
                  <a:pt x="2272271" y="650792"/>
                  <a:pt x="2261287" y="617838"/>
                </a:cubicBezTo>
                <a:cubicBezTo>
                  <a:pt x="2257168" y="605481"/>
                  <a:pt x="2252089" y="593404"/>
                  <a:pt x="2248930" y="580768"/>
                </a:cubicBezTo>
                <a:cubicBezTo>
                  <a:pt x="2244811" y="564292"/>
                  <a:pt x="2243263" y="546951"/>
                  <a:pt x="2236573" y="531341"/>
                </a:cubicBezTo>
                <a:cubicBezTo>
                  <a:pt x="2230723" y="517691"/>
                  <a:pt x="2218502" y="507553"/>
                  <a:pt x="2211860" y="494270"/>
                </a:cubicBezTo>
                <a:cubicBezTo>
                  <a:pt x="2206035" y="482620"/>
                  <a:pt x="2205328" y="468850"/>
                  <a:pt x="2199503" y="457200"/>
                </a:cubicBezTo>
                <a:cubicBezTo>
                  <a:pt x="2173009" y="404214"/>
                  <a:pt x="2175978" y="432251"/>
                  <a:pt x="2137719" y="383060"/>
                </a:cubicBezTo>
                <a:cubicBezTo>
                  <a:pt x="2119484" y="359615"/>
                  <a:pt x="2104768" y="333633"/>
                  <a:pt x="2088292" y="308919"/>
                </a:cubicBezTo>
                <a:cubicBezTo>
                  <a:pt x="2080054" y="296562"/>
                  <a:pt x="2075936" y="280087"/>
                  <a:pt x="2063579" y="271849"/>
                </a:cubicBezTo>
                <a:cubicBezTo>
                  <a:pt x="2038865" y="255373"/>
                  <a:pt x="2010441" y="243425"/>
                  <a:pt x="1989438" y="222422"/>
                </a:cubicBezTo>
                <a:cubicBezTo>
                  <a:pt x="1931748" y="164732"/>
                  <a:pt x="1975507" y="203645"/>
                  <a:pt x="1915298" y="160638"/>
                </a:cubicBezTo>
                <a:cubicBezTo>
                  <a:pt x="1787225" y="69157"/>
                  <a:pt x="1962162" y="187763"/>
                  <a:pt x="1791730" y="74141"/>
                </a:cubicBezTo>
                <a:cubicBezTo>
                  <a:pt x="1779373" y="65903"/>
                  <a:pt x="1768749" y="54123"/>
                  <a:pt x="1754660" y="49427"/>
                </a:cubicBezTo>
                <a:cubicBezTo>
                  <a:pt x="1742303" y="45308"/>
                  <a:pt x="1729239" y="42895"/>
                  <a:pt x="1717589" y="37070"/>
                </a:cubicBezTo>
                <a:cubicBezTo>
                  <a:pt x="1704306" y="30429"/>
                  <a:pt x="1694424" y="17571"/>
                  <a:pt x="1680519" y="12357"/>
                </a:cubicBezTo>
                <a:cubicBezTo>
                  <a:pt x="1660854" y="4983"/>
                  <a:pt x="1639330" y="4119"/>
                  <a:pt x="1618735" y="0"/>
                </a:cubicBezTo>
                <a:cubicBezTo>
                  <a:pt x="1577546" y="8238"/>
                  <a:pt x="1524870" y="-4988"/>
                  <a:pt x="1495168" y="24714"/>
                </a:cubicBezTo>
                <a:cubicBezTo>
                  <a:pt x="1487806" y="32076"/>
                  <a:pt x="1513360" y="138901"/>
                  <a:pt x="1519881" y="160638"/>
                </a:cubicBezTo>
                <a:cubicBezTo>
                  <a:pt x="1527366" y="185590"/>
                  <a:pt x="1530145" y="213104"/>
                  <a:pt x="1544595" y="234779"/>
                </a:cubicBezTo>
                <a:lnTo>
                  <a:pt x="1594022" y="308919"/>
                </a:lnTo>
                <a:cubicBezTo>
                  <a:pt x="1602260" y="321276"/>
                  <a:pt x="1614039" y="331900"/>
                  <a:pt x="1618735" y="345989"/>
                </a:cubicBezTo>
                <a:cubicBezTo>
                  <a:pt x="1622854" y="358346"/>
                  <a:pt x="1624766" y="371674"/>
                  <a:pt x="1631092" y="383060"/>
                </a:cubicBezTo>
                <a:cubicBezTo>
                  <a:pt x="1645516" y="409024"/>
                  <a:pt x="1671126" y="429022"/>
                  <a:pt x="1680519" y="457200"/>
                </a:cubicBezTo>
                <a:lnTo>
                  <a:pt x="1705233" y="531341"/>
                </a:lnTo>
                <a:cubicBezTo>
                  <a:pt x="1709352" y="543698"/>
                  <a:pt x="1711764" y="556761"/>
                  <a:pt x="1717589" y="568411"/>
                </a:cubicBezTo>
                <a:cubicBezTo>
                  <a:pt x="1748945" y="631121"/>
                  <a:pt x="1732085" y="602511"/>
                  <a:pt x="1767017" y="654908"/>
                </a:cubicBezTo>
                <a:cubicBezTo>
                  <a:pt x="1771136" y="671384"/>
                  <a:pt x="1774708" y="688006"/>
                  <a:pt x="1779373" y="704335"/>
                </a:cubicBezTo>
                <a:cubicBezTo>
                  <a:pt x="1782951" y="716859"/>
                  <a:pt x="1792542" y="728406"/>
                  <a:pt x="1791730" y="741406"/>
                </a:cubicBezTo>
                <a:cubicBezTo>
                  <a:pt x="1788351" y="795476"/>
                  <a:pt x="1777001" y="848795"/>
                  <a:pt x="1767017" y="902043"/>
                </a:cubicBezTo>
                <a:cubicBezTo>
                  <a:pt x="1764617" y="914845"/>
                  <a:pt x="1760986" y="927728"/>
                  <a:pt x="1754660" y="939114"/>
                </a:cubicBezTo>
                <a:cubicBezTo>
                  <a:pt x="1740236" y="965078"/>
                  <a:pt x="1721709" y="988541"/>
                  <a:pt x="1705233" y="1013254"/>
                </a:cubicBezTo>
                <a:cubicBezTo>
                  <a:pt x="1696995" y="1025611"/>
                  <a:pt x="1692876" y="1042086"/>
                  <a:pt x="1680519" y="1050324"/>
                </a:cubicBezTo>
                <a:lnTo>
                  <a:pt x="1643449" y="1075038"/>
                </a:lnTo>
                <a:cubicBezTo>
                  <a:pt x="1588177" y="1157944"/>
                  <a:pt x="1653288" y="1076716"/>
                  <a:pt x="1581665" y="1124465"/>
                </a:cubicBezTo>
                <a:cubicBezTo>
                  <a:pt x="1567125" y="1134158"/>
                  <a:pt x="1558020" y="1150348"/>
                  <a:pt x="1544595" y="1161535"/>
                </a:cubicBezTo>
                <a:cubicBezTo>
                  <a:pt x="1533186" y="1171042"/>
                  <a:pt x="1519882" y="1178011"/>
                  <a:pt x="1507525" y="1186249"/>
                </a:cubicBezTo>
                <a:cubicBezTo>
                  <a:pt x="1499287" y="1198606"/>
                  <a:pt x="1493312" y="1212818"/>
                  <a:pt x="1482811" y="1223319"/>
                </a:cubicBezTo>
                <a:cubicBezTo>
                  <a:pt x="1453125" y="1253005"/>
                  <a:pt x="1443849" y="1245313"/>
                  <a:pt x="1408671" y="1260389"/>
                </a:cubicBezTo>
                <a:cubicBezTo>
                  <a:pt x="1391740" y="1267645"/>
                  <a:pt x="1376347" y="1278262"/>
                  <a:pt x="1359244" y="1285103"/>
                </a:cubicBezTo>
                <a:cubicBezTo>
                  <a:pt x="1335057" y="1294778"/>
                  <a:pt x="1310376" y="1303498"/>
                  <a:pt x="1285103" y="1309816"/>
                </a:cubicBezTo>
                <a:cubicBezTo>
                  <a:pt x="1246148" y="1319555"/>
                  <a:pt x="1234064" y="1321233"/>
                  <a:pt x="1198606" y="1334530"/>
                </a:cubicBezTo>
                <a:cubicBezTo>
                  <a:pt x="1165326" y="1347010"/>
                  <a:pt x="1134025" y="1362253"/>
                  <a:pt x="1099752" y="1371600"/>
                </a:cubicBezTo>
                <a:cubicBezTo>
                  <a:pt x="1066983" y="1380537"/>
                  <a:pt x="1000898" y="1396314"/>
                  <a:pt x="1000898" y="1396314"/>
                </a:cubicBezTo>
                <a:cubicBezTo>
                  <a:pt x="922638" y="1392195"/>
                  <a:pt x="844165" y="1391052"/>
                  <a:pt x="766119" y="1383957"/>
                </a:cubicBezTo>
                <a:cubicBezTo>
                  <a:pt x="753147" y="1382778"/>
                  <a:pt x="741685" y="1374759"/>
                  <a:pt x="729049" y="1371600"/>
                </a:cubicBezTo>
                <a:cubicBezTo>
                  <a:pt x="708674" y="1366506"/>
                  <a:pt x="687382" y="1365278"/>
                  <a:pt x="667265" y="1359243"/>
                </a:cubicBezTo>
                <a:cubicBezTo>
                  <a:pt x="646019" y="1352869"/>
                  <a:pt x="626327" y="1342110"/>
                  <a:pt x="605481" y="1334530"/>
                </a:cubicBezTo>
                <a:cubicBezTo>
                  <a:pt x="580999" y="1325628"/>
                  <a:pt x="556054" y="1318054"/>
                  <a:pt x="531341" y="1309816"/>
                </a:cubicBezTo>
                <a:lnTo>
                  <a:pt x="420130" y="1272746"/>
                </a:lnTo>
                <a:lnTo>
                  <a:pt x="345989" y="1248033"/>
                </a:lnTo>
                <a:cubicBezTo>
                  <a:pt x="238701" y="1232706"/>
                  <a:pt x="288051" y="1241388"/>
                  <a:pt x="197708" y="1223319"/>
                </a:cubicBezTo>
                <a:cubicBezTo>
                  <a:pt x="160638" y="1227438"/>
                  <a:pt x="123289" y="1229544"/>
                  <a:pt x="86498" y="1235676"/>
                </a:cubicBezTo>
                <a:cubicBezTo>
                  <a:pt x="73650" y="1237817"/>
                  <a:pt x="59598" y="1239896"/>
                  <a:pt x="49427" y="1248033"/>
                </a:cubicBezTo>
                <a:cubicBezTo>
                  <a:pt x="37830" y="1257310"/>
                  <a:pt x="32082" y="1272209"/>
                  <a:pt x="24714" y="1285103"/>
                </a:cubicBezTo>
                <a:cubicBezTo>
                  <a:pt x="15575" y="1301096"/>
                  <a:pt x="8238" y="1318054"/>
                  <a:pt x="0" y="1334530"/>
                </a:cubicBezTo>
                <a:cubicBezTo>
                  <a:pt x="4119" y="1379838"/>
                  <a:pt x="-480" y="1426808"/>
                  <a:pt x="12357" y="1470454"/>
                </a:cubicBezTo>
                <a:cubicBezTo>
                  <a:pt x="20738" y="1498949"/>
                  <a:pt x="45308" y="1519881"/>
                  <a:pt x="61784" y="1544595"/>
                </a:cubicBezTo>
                <a:cubicBezTo>
                  <a:pt x="123145" y="1636637"/>
                  <a:pt x="44280" y="1523588"/>
                  <a:pt x="123568" y="1618735"/>
                </a:cubicBezTo>
                <a:cubicBezTo>
                  <a:pt x="133075" y="1630144"/>
                  <a:pt x="136684" y="1646529"/>
                  <a:pt x="148281" y="1655806"/>
                </a:cubicBezTo>
                <a:cubicBezTo>
                  <a:pt x="158452" y="1663943"/>
                  <a:pt x="172995" y="1664043"/>
                  <a:pt x="185352" y="1668162"/>
                </a:cubicBezTo>
                <a:cubicBezTo>
                  <a:pt x="193590" y="1680519"/>
                  <a:pt x="199564" y="1694732"/>
                  <a:pt x="210065" y="1705233"/>
                </a:cubicBezTo>
                <a:cubicBezTo>
                  <a:pt x="238508" y="1733677"/>
                  <a:pt x="258752" y="1732850"/>
                  <a:pt x="296562" y="1742303"/>
                </a:cubicBezTo>
                <a:cubicBezTo>
                  <a:pt x="405607" y="1814996"/>
                  <a:pt x="231316" y="1703503"/>
                  <a:pt x="407773" y="1791730"/>
                </a:cubicBezTo>
                <a:cubicBezTo>
                  <a:pt x="434566" y="1805126"/>
                  <a:pt x="463968" y="1822739"/>
                  <a:pt x="494271" y="1828800"/>
                </a:cubicBezTo>
                <a:cubicBezTo>
                  <a:pt x="522830" y="1834512"/>
                  <a:pt x="551936" y="1837038"/>
                  <a:pt x="580768" y="1841157"/>
                </a:cubicBezTo>
                <a:cubicBezTo>
                  <a:pt x="724930" y="1837038"/>
                  <a:pt x="869213" y="1836002"/>
                  <a:pt x="1013254" y="1828800"/>
                </a:cubicBezTo>
                <a:cubicBezTo>
                  <a:pt x="1034230" y="1827751"/>
                  <a:pt x="1054321" y="1819896"/>
                  <a:pt x="1075038" y="1816443"/>
                </a:cubicBezTo>
                <a:cubicBezTo>
                  <a:pt x="1145548" y="1804692"/>
                  <a:pt x="1200347" y="1799774"/>
                  <a:pt x="1272746" y="1791730"/>
                </a:cubicBezTo>
                <a:cubicBezTo>
                  <a:pt x="1285103" y="1787611"/>
                  <a:pt x="1297125" y="1782302"/>
                  <a:pt x="1309817" y="1779373"/>
                </a:cubicBezTo>
                <a:cubicBezTo>
                  <a:pt x="1427475" y="1752221"/>
                  <a:pt x="1415701" y="1758331"/>
                  <a:pt x="1519881" y="1742303"/>
                </a:cubicBezTo>
                <a:cubicBezTo>
                  <a:pt x="1563481" y="1735595"/>
                  <a:pt x="1612422" y="1727230"/>
                  <a:pt x="1655806" y="1717589"/>
                </a:cubicBezTo>
                <a:cubicBezTo>
                  <a:pt x="1672384" y="1713905"/>
                  <a:pt x="1688580" y="1708564"/>
                  <a:pt x="1705233" y="1705233"/>
                </a:cubicBezTo>
                <a:cubicBezTo>
                  <a:pt x="1729801" y="1700320"/>
                  <a:pt x="1754915" y="1698311"/>
                  <a:pt x="1779373" y="1692876"/>
                </a:cubicBezTo>
                <a:cubicBezTo>
                  <a:pt x="1792088" y="1690050"/>
                  <a:pt x="1803672" y="1683074"/>
                  <a:pt x="1816444" y="1680519"/>
                </a:cubicBezTo>
                <a:cubicBezTo>
                  <a:pt x="2037864" y="1636234"/>
                  <a:pt x="1805816" y="1692442"/>
                  <a:pt x="1952368" y="1655806"/>
                </a:cubicBezTo>
                <a:cubicBezTo>
                  <a:pt x="1964725" y="1647568"/>
                  <a:pt x="1978338" y="1640958"/>
                  <a:pt x="1989438" y="1631092"/>
                </a:cubicBezTo>
                <a:cubicBezTo>
                  <a:pt x="2066492" y="1562600"/>
                  <a:pt x="2063579" y="1590893"/>
                  <a:pt x="2063579" y="1544595"/>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7500551" y="3064476"/>
            <a:ext cx="1186249" cy="1754659"/>
          </a:xfrm>
          <a:custGeom>
            <a:avLst/>
            <a:gdLst>
              <a:gd name="connsiteX0" fmla="*/ 531341 w 1186249"/>
              <a:gd name="connsiteY0" fmla="*/ 12356 h 1754659"/>
              <a:gd name="connsiteX1" fmla="*/ 420130 w 1186249"/>
              <a:gd name="connsiteY1" fmla="*/ 24713 h 1754659"/>
              <a:gd name="connsiteX2" fmla="*/ 333633 w 1186249"/>
              <a:gd name="connsiteY2" fmla="*/ 61783 h 1754659"/>
              <a:gd name="connsiteX3" fmla="*/ 247135 w 1186249"/>
              <a:gd name="connsiteY3" fmla="*/ 86497 h 1754659"/>
              <a:gd name="connsiteX4" fmla="*/ 210065 w 1186249"/>
              <a:gd name="connsiteY4" fmla="*/ 111210 h 1754659"/>
              <a:gd name="connsiteX5" fmla="*/ 185352 w 1186249"/>
              <a:gd name="connsiteY5" fmla="*/ 160638 h 1754659"/>
              <a:gd name="connsiteX6" fmla="*/ 148281 w 1186249"/>
              <a:gd name="connsiteY6" fmla="*/ 185351 h 1754659"/>
              <a:gd name="connsiteX7" fmla="*/ 49427 w 1186249"/>
              <a:gd name="connsiteY7" fmla="*/ 296562 h 1754659"/>
              <a:gd name="connsiteX8" fmla="*/ 24714 w 1186249"/>
              <a:gd name="connsiteY8" fmla="*/ 383059 h 1754659"/>
              <a:gd name="connsiteX9" fmla="*/ 0 w 1186249"/>
              <a:gd name="connsiteY9" fmla="*/ 580767 h 1754659"/>
              <a:gd name="connsiteX10" fmla="*/ 37071 w 1186249"/>
              <a:gd name="connsiteY10" fmla="*/ 827902 h 1754659"/>
              <a:gd name="connsiteX11" fmla="*/ 61784 w 1186249"/>
              <a:gd name="connsiteY11" fmla="*/ 914400 h 1754659"/>
              <a:gd name="connsiteX12" fmla="*/ 86498 w 1186249"/>
              <a:gd name="connsiteY12" fmla="*/ 951470 h 1754659"/>
              <a:gd name="connsiteX13" fmla="*/ 135925 w 1186249"/>
              <a:gd name="connsiteY13" fmla="*/ 1025610 h 1754659"/>
              <a:gd name="connsiteX14" fmla="*/ 148281 w 1186249"/>
              <a:gd name="connsiteY14" fmla="*/ 1062681 h 1754659"/>
              <a:gd name="connsiteX15" fmla="*/ 210065 w 1186249"/>
              <a:gd name="connsiteY15" fmla="*/ 1136821 h 1754659"/>
              <a:gd name="connsiteX16" fmla="*/ 271849 w 1186249"/>
              <a:gd name="connsiteY16" fmla="*/ 1198605 h 1754659"/>
              <a:gd name="connsiteX17" fmla="*/ 345990 w 1186249"/>
              <a:gd name="connsiteY17" fmla="*/ 1285102 h 1754659"/>
              <a:gd name="connsiteX18" fmla="*/ 383060 w 1186249"/>
              <a:gd name="connsiteY18" fmla="*/ 1297459 h 1754659"/>
              <a:gd name="connsiteX19" fmla="*/ 444844 w 1186249"/>
              <a:gd name="connsiteY19" fmla="*/ 1359243 h 1754659"/>
              <a:gd name="connsiteX20" fmla="*/ 543698 w 1186249"/>
              <a:gd name="connsiteY20" fmla="*/ 1433383 h 1754659"/>
              <a:gd name="connsiteX21" fmla="*/ 580768 w 1186249"/>
              <a:gd name="connsiteY21" fmla="*/ 1458097 h 1754659"/>
              <a:gd name="connsiteX22" fmla="*/ 617838 w 1186249"/>
              <a:gd name="connsiteY22" fmla="*/ 1470454 h 1754659"/>
              <a:gd name="connsiteX23" fmla="*/ 716692 w 1186249"/>
              <a:gd name="connsiteY23" fmla="*/ 1532238 h 1754659"/>
              <a:gd name="connsiteX24" fmla="*/ 753763 w 1186249"/>
              <a:gd name="connsiteY24" fmla="*/ 1556951 h 1754659"/>
              <a:gd name="connsiteX25" fmla="*/ 790833 w 1186249"/>
              <a:gd name="connsiteY25" fmla="*/ 1594021 h 1754659"/>
              <a:gd name="connsiteX26" fmla="*/ 840260 w 1186249"/>
              <a:gd name="connsiteY26" fmla="*/ 1606378 h 1754659"/>
              <a:gd name="connsiteX27" fmla="*/ 951471 w 1186249"/>
              <a:gd name="connsiteY27" fmla="*/ 1680519 h 1754659"/>
              <a:gd name="connsiteX28" fmla="*/ 988541 w 1186249"/>
              <a:gd name="connsiteY28" fmla="*/ 1705232 h 1754659"/>
              <a:gd name="connsiteX29" fmla="*/ 1025611 w 1186249"/>
              <a:gd name="connsiteY29" fmla="*/ 1717589 h 1754659"/>
              <a:gd name="connsiteX30" fmla="*/ 1099752 w 1186249"/>
              <a:gd name="connsiteY30" fmla="*/ 1754659 h 1754659"/>
              <a:gd name="connsiteX31" fmla="*/ 1161535 w 1186249"/>
              <a:gd name="connsiteY31" fmla="*/ 1742302 h 1754659"/>
              <a:gd name="connsiteX32" fmla="*/ 1173892 w 1186249"/>
              <a:gd name="connsiteY32" fmla="*/ 1631092 h 1754659"/>
              <a:gd name="connsiteX33" fmla="*/ 1186249 w 1186249"/>
              <a:gd name="connsiteY33" fmla="*/ 1594021 h 1754659"/>
              <a:gd name="connsiteX34" fmla="*/ 1173892 w 1186249"/>
              <a:gd name="connsiteY34" fmla="*/ 1371600 h 1754659"/>
              <a:gd name="connsiteX35" fmla="*/ 1112108 w 1186249"/>
              <a:gd name="connsiteY35" fmla="*/ 1297459 h 1754659"/>
              <a:gd name="connsiteX36" fmla="*/ 1075038 w 1186249"/>
              <a:gd name="connsiteY36" fmla="*/ 1248032 h 1754659"/>
              <a:gd name="connsiteX37" fmla="*/ 1025611 w 1186249"/>
              <a:gd name="connsiteY37" fmla="*/ 1173892 h 1754659"/>
              <a:gd name="connsiteX38" fmla="*/ 988541 w 1186249"/>
              <a:gd name="connsiteY38" fmla="*/ 1136821 h 1754659"/>
              <a:gd name="connsiteX39" fmla="*/ 976184 w 1186249"/>
              <a:gd name="connsiteY39" fmla="*/ 1099751 h 1754659"/>
              <a:gd name="connsiteX40" fmla="*/ 902044 w 1186249"/>
              <a:gd name="connsiteY40" fmla="*/ 1050324 h 1754659"/>
              <a:gd name="connsiteX41" fmla="*/ 877330 w 1186249"/>
              <a:gd name="connsiteY41" fmla="*/ 1013254 h 1754659"/>
              <a:gd name="connsiteX42" fmla="*/ 803190 w 1186249"/>
              <a:gd name="connsiteY42" fmla="*/ 951470 h 1754659"/>
              <a:gd name="connsiteX43" fmla="*/ 778476 w 1186249"/>
              <a:gd name="connsiteY43" fmla="*/ 914400 h 1754659"/>
              <a:gd name="connsiteX44" fmla="*/ 704335 w 1186249"/>
              <a:gd name="connsiteY44" fmla="*/ 840259 h 1754659"/>
              <a:gd name="connsiteX45" fmla="*/ 642552 w 1186249"/>
              <a:gd name="connsiteY45" fmla="*/ 778475 h 1754659"/>
              <a:gd name="connsiteX46" fmla="*/ 617838 w 1186249"/>
              <a:gd name="connsiteY46" fmla="*/ 741405 h 1754659"/>
              <a:gd name="connsiteX47" fmla="*/ 580768 w 1186249"/>
              <a:gd name="connsiteY47" fmla="*/ 716692 h 1754659"/>
              <a:gd name="connsiteX48" fmla="*/ 531341 w 1186249"/>
              <a:gd name="connsiteY48" fmla="*/ 642551 h 1754659"/>
              <a:gd name="connsiteX49" fmla="*/ 506627 w 1186249"/>
              <a:gd name="connsiteY49" fmla="*/ 605481 h 1754659"/>
              <a:gd name="connsiteX50" fmla="*/ 481914 w 1186249"/>
              <a:gd name="connsiteY50" fmla="*/ 568410 h 1754659"/>
              <a:gd name="connsiteX51" fmla="*/ 457200 w 1186249"/>
              <a:gd name="connsiteY51" fmla="*/ 494270 h 1754659"/>
              <a:gd name="connsiteX52" fmla="*/ 420130 w 1186249"/>
              <a:gd name="connsiteY52" fmla="*/ 420129 h 1754659"/>
              <a:gd name="connsiteX53" fmla="*/ 432487 w 1186249"/>
              <a:gd name="connsiteY53" fmla="*/ 123567 h 1754659"/>
              <a:gd name="connsiteX54" fmla="*/ 469557 w 1186249"/>
              <a:gd name="connsiteY54" fmla="*/ 49427 h 1754659"/>
              <a:gd name="connsiteX55" fmla="*/ 481914 w 1186249"/>
              <a:gd name="connsiteY55" fmla="*/ 0 h 175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86249" h="1754659">
                <a:moveTo>
                  <a:pt x="531341" y="12356"/>
                </a:moveTo>
                <a:cubicBezTo>
                  <a:pt x="494271" y="16475"/>
                  <a:pt x="456921" y="18581"/>
                  <a:pt x="420130" y="24713"/>
                </a:cubicBezTo>
                <a:cubicBezTo>
                  <a:pt x="383312" y="30849"/>
                  <a:pt x="369641" y="48280"/>
                  <a:pt x="333633" y="61783"/>
                </a:cubicBezTo>
                <a:cubicBezTo>
                  <a:pt x="301960" y="73660"/>
                  <a:pt x="277008" y="71561"/>
                  <a:pt x="247135" y="86497"/>
                </a:cubicBezTo>
                <a:cubicBezTo>
                  <a:pt x="233852" y="93138"/>
                  <a:pt x="222422" y="102972"/>
                  <a:pt x="210065" y="111210"/>
                </a:cubicBezTo>
                <a:cubicBezTo>
                  <a:pt x="201827" y="127686"/>
                  <a:pt x="197145" y="146487"/>
                  <a:pt x="185352" y="160638"/>
                </a:cubicBezTo>
                <a:cubicBezTo>
                  <a:pt x="175845" y="172047"/>
                  <a:pt x="159381" y="175484"/>
                  <a:pt x="148281" y="185351"/>
                </a:cubicBezTo>
                <a:cubicBezTo>
                  <a:pt x="79032" y="246905"/>
                  <a:pt x="86988" y="240222"/>
                  <a:pt x="49427" y="296562"/>
                </a:cubicBezTo>
                <a:cubicBezTo>
                  <a:pt x="37652" y="331890"/>
                  <a:pt x="32471" y="344274"/>
                  <a:pt x="24714" y="383059"/>
                </a:cubicBezTo>
                <a:cubicBezTo>
                  <a:pt x="9384" y="459706"/>
                  <a:pt x="8518" y="495589"/>
                  <a:pt x="0" y="580767"/>
                </a:cubicBezTo>
                <a:cubicBezTo>
                  <a:pt x="15336" y="695782"/>
                  <a:pt x="16585" y="735713"/>
                  <a:pt x="37071" y="827902"/>
                </a:cubicBezTo>
                <a:cubicBezTo>
                  <a:pt x="40239" y="842158"/>
                  <a:pt x="53526" y="897885"/>
                  <a:pt x="61784" y="914400"/>
                </a:cubicBezTo>
                <a:cubicBezTo>
                  <a:pt x="68426" y="927683"/>
                  <a:pt x="78260" y="939113"/>
                  <a:pt x="86498" y="951470"/>
                </a:cubicBezTo>
                <a:cubicBezTo>
                  <a:pt x="114875" y="1064985"/>
                  <a:pt x="73863" y="948032"/>
                  <a:pt x="135925" y="1025610"/>
                </a:cubicBezTo>
                <a:cubicBezTo>
                  <a:pt x="144062" y="1035781"/>
                  <a:pt x="142456" y="1051031"/>
                  <a:pt x="148281" y="1062681"/>
                </a:cubicBezTo>
                <a:cubicBezTo>
                  <a:pt x="171288" y="1108697"/>
                  <a:pt x="175908" y="1095833"/>
                  <a:pt x="210065" y="1136821"/>
                </a:cubicBezTo>
                <a:cubicBezTo>
                  <a:pt x="261551" y="1198605"/>
                  <a:pt x="203888" y="1153298"/>
                  <a:pt x="271849" y="1198605"/>
                </a:cubicBezTo>
                <a:cubicBezTo>
                  <a:pt x="295597" y="1234227"/>
                  <a:pt x="307855" y="1257862"/>
                  <a:pt x="345990" y="1285102"/>
                </a:cubicBezTo>
                <a:cubicBezTo>
                  <a:pt x="356589" y="1292673"/>
                  <a:pt x="370703" y="1293340"/>
                  <a:pt x="383060" y="1297459"/>
                </a:cubicBezTo>
                <a:cubicBezTo>
                  <a:pt x="419887" y="1352700"/>
                  <a:pt x="391540" y="1320477"/>
                  <a:pt x="444844" y="1359243"/>
                </a:cubicBezTo>
                <a:cubicBezTo>
                  <a:pt x="478155" y="1383469"/>
                  <a:pt x="509427" y="1410535"/>
                  <a:pt x="543698" y="1433383"/>
                </a:cubicBezTo>
                <a:cubicBezTo>
                  <a:pt x="556055" y="1441621"/>
                  <a:pt x="567485" y="1451455"/>
                  <a:pt x="580768" y="1458097"/>
                </a:cubicBezTo>
                <a:cubicBezTo>
                  <a:pt x="592418" y="1463922"/>
                  <a:pt x="605481" y="1466335"/>
                  <a:pt x="617838" y="1470454"/>
                </a:cubicBezTo>
                <a:cubicBezTo>
                  <a:pt x="759632" y="1583889"/>
                  <a:pt x="620110" y="1483948"/>
                  <a:pt x="716692" y="1532238"/>
                </a:cubicBezTo>
                <a:cubicBezTo>
                  <a:pt x="729975" y="1538880"/>
                  <a:pt x="742354" y="1547444"/>
                  <a:pt x="753763" y="1556951"/>
                </a:cubicBezTo>
                <a:cubicBezTo>
                  <a:pt x="767188" y="1568138"/>
                  <a:pt x="775660" y="1585351"/>
                  <a:pt x="790833" y="1594021"/>
                </a:cubicBezTo>
                <a:cubicBezTo>
                  <a:pt x="805578" y="1602447"/>
                  <a:pt x="823784" y="1602259"/>
                  <a:pt x="840260" y="1606378"/>
                </a:cubicBezTo>
                <a:lnTo>
                  <a:pt x="951471" y="1680519"/>
                </a:lnTo>
                <a:cubicBezTo>
                  <a:pt x="963828" y="1688757"/>
                  <a:pt x="974452" y="1700536"/>
                  <a:pt x="988541" y="1705232"/>
                </a:cubicBezTo>
                <a:cubicBezTo>
                  <a:pt x="1000898" y="1709351"/>
                  <a:pt x="1013961" y="1711764"/>
                  <a:pt x="1025611" y="1717589"/>
                </a:cubicBezTo>
                <a:cubicBezTo>
                  <a:pt x="1121424" y="1765496"/>
                  <a:pt x="1006575" y="1723600"/>
                  <a:pt x="1099752" y="1754659"/>
                </a:cubicBezTo>
                <a:cubicBezTo>
                  <a:pt x="1120346" y="1750540"/>
                  <a:pt x="1150729" y="1760311"/>
                  <a:pt x="1161535" y="1742302"/>
                </a:cubicBezTo>
                <a:cubicBezTo>
                  <a:pt x="1180725" y="1710319"/>
                  <a:pt x="1167760" y="1667883"/>
                  <a:pt x="1173892" y="1631092"/>
                </a:cubicBezTo>
                <a:cubicBezTo>
                  <a:pt x="1176033" y="1618244"/>
                  <a:pt x="1182130" y="1606378"/>
                  <a:pt x="1186249" y="1594021"/>
                </a:cubicBezTo>
                <a:cubicBezTo>
                  <a:pt x="1182130" y="1519881"/>
                  <a:pt x="1184393" y="1445108"/>
                  <a:pt x="1173892" y="1371600"/>
                </a:cubicBezTo>
                <a:cubicBezTo>
                  <a:pt x="1170770" y="1349748"/>
                  <a:pt x="1122868" y="1310012"/>
                  <a:pt x="1112108" y="1297459"/>
                </a:cubicBezTo>
                <a:cubicBezTo>
                  <a:pt x="1098705" y="1281823"/>
                  <a:pt x="1086848" y="1264904"/>
                  <a:pt x="1075038" y="1248032"/>
                </a:cubicBezTo>
                <a:cubicBezTo>
                  <a:pt x="1058005" y="1223699"/>
                  <a:pt x="1046613" y="1194895"/>
                  <a:pt x="1025611" y="1173892"/>
                </a:cubicBezTo>
                <a:lnTo>
                  <a:pt x="988541" y="1136821"/>
                </a:lnTo>
                <a:cubicBezTo>
                  <a:pt x="984422" y="1124464"/>
                  <a:pt x="985394" y="1108961"/>
                  <a:pt x="976184" y="1099751"/>
                </a:cubicBezTo>
                <a:cubicBezTo>
                  <a:pt x="955182" y="1078749"/>
                  <a:pt x="902044" y="1050324"/>
                  <a:pt x="902044" y="1050324"/>
                </a:cubicBezTo>
                <a:cubicBezTo>
                  <a:pt x="893806" y="1037967"/>
                  <a:pt x="887831" y="1023755"/>
                  <a:pt x="877330" y="1013254"/>
                </a:cubicBezTo>
                <a:cubicBezTo>
                  <a:pt x="780131" y="916055"/>
                  <a:pt x="904406" y="1072927"/>
                  <a:pt x="803190" y="951470"/>
                </a:cubicBezTo>
                <a:cubicBezTo>
                  <a:pt x="793683" y="940061"/>
                  <a:pt x="788343" y="925500"/>
                  <a:pt x="778476" y="914400"/>
                </a:cubicBezTo>
                <a:cubicBezTo>
                  <a:pt x="755256" y="888278"/>
                  <a:pt x="723722" y="869340"/>
                  <a:pt x="704335" y="840259"/>
                </a:cubicBezTo>
                <a:cubicBezTo>
                  <a:pt x="671384" y="790832"/>
                  <a:pt x="691979" y="811427"/>
                  <a:pt x="642552" y="778475"/>
                </a:cubicBezTo>
                <a:cubicBezTo>
                  <a:pt x="634314" y="766118"/>
                  <a:pt x="628339" y="751906"/>
                  <a:pt x="617838" y="741405"/>
                </a:cubicBezTo>
                <a:cubicBezTo>
                  <a:pt x="607337" y="730904"/>
                  <a:pt x="590547" y="727868"/>
                  <a:pt x="580768" y="716692"/>
                </a:cubicBezTo>
                <a:cubicBezTo>
                  <a:pt x="561209" y="694339"/>
                  <a:pt x="547817" y="667265"/>
                  <a:pt x="531341" y="642551"/>
                </a:cubicBezTo>
                <a:lnTo>
                  <a:pt x="506627" y="605481"/>
                </a:lnTo>
                <a:cubicBezTo>
                  <a:pt x="498389" y="593124"/>
                  <a:pt x="486610" y="582499"/>
                  <a:pt x="481914" y="568410"/>
                </a:cubicBezTo>
                <a:cubicBezTo>
                  <a:pt x="473676" y="543697"/>
                  <a:pt x="471650" y="515945"/>
                  <a:pt x="457200" y="494270"/>
                </a:cubicBezTo>
                <a:cubicBezTo>
                  <a:pt x="425262" y="446362"/>
                  <a:pt x="437183" y="471289"/>
                  <a:pt x="420130" y="420129"/>
                </a:cubicBezTo>
                <a:cubicBezTo>
                  <a:pt x="424249" y="321275"/>
                  <a:pt x="425178" y="222236"/>
                  <a:pt x="432487" y="123567"/>
                </a:cubicBezTo>
                <a:cubicBezTo>
                  <a:pt x="435188" y="87108"/>
                  <a:pt x="453983" y="80575"/>
                  <a:pt x="469557" y="49427"/>
                </a:cubicBezTo>
                <a:cubicBezTo>
                  <a:pt x="483216" y="22108"/>
                  <a:pt x="481914" y="21062"/>
                  <a:pt x="481914" y="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495800" y="2409906"/>
            <a:ext cx="1222964" cy="646331"/>
          </a:xfrm>
          <a:prstGeom prst="rect">
            <a:avLst/>
          </a:prstGeom>
          <a:noFill/>
        </p:spPr>
        <p:txBody>
          <a:bodyPr wrap="square" rtlCol="0">
            <a:spAutoFit/>
          </a:bodyPr>
          <a:lstStyle/>
          <a:p>
            <a:r>
              <a:rPr lang="en-US" dirty="0"/>
              <a:t>Germinal center</a:t>
            </a:r>
          </a:p>
        </p:txBody>
      </p:sp>
      <p:sp>
        <p:nvSpPr>
          <p:cNvPr id="11" name="Freeform 10"/>
          <p:cNvSpPr/>
          <p:nvPr/>
        </p:nvSpPr>
        <p:spPr>
          <a:xfrm>
            <a:off x="3768811" y="1754659"/>
            <a:ext cx="2860589" cy="2347784"/>
          </a:xfrm>
          <a:custGeom>
            <a:avLst/>
            <a:gdLst>
              <a:gd name="connsiteX0" fmla="*/ 1297459 w 2940908"/>
              <a:gd name="connsiteY0" fmla="*/ 12357 h 2347784"/>
              <a:gd name="connsiteX1" fmla="*/ 1235675 w 2940908"/>
              <a:gd name="connsiteY1" fmla="*/ 24714 h 2347784"/>
              <a:gd name="connsiteX2" fmla="*/ 1186248 w 2940908"/>
              <a:gd name="connsiteY2" fmla="*/ 37071 h 2347784"/>
              <a:gd name="connsiteX3" fmla="*/ 753762 w 2940908"/>
              <a:gd name="connsiteY3" fmla="*/ 49427 h 2347784"/>
              <a:gd name="connsiteX4" fmla="*/ 716692 w 2940908"/>
              <a:gd name="connsiteY4" fmla="*/ 61784 h 2347784"/>
              <a:gd name="connsiteX5" fmla="*/ 679621 w 2940908"/>
              <a:gd name="connsiteY5" fmla="*/ 86498 h 2347784"/>
              <a:gd name="connsiteX6" fmla="*/ 605481 w 2940908"/>
              <a:gd name="connsiteY6" fmla="*/ 111211 h 2347784"/>
              <a:gd name="connsiteX7" fmla="*/ 518984 w 2940908"/>
              <a:gd name="connsiteY7" fmla="*/ 148282 h 2347784"/>
              <a:gd name="connsiteX8" fmla="*/ 444843 w 2940908"/>
              <a:gd name="connsiteY8" fmla="*/ 197709 h 2347784"/>
              <a:gd name="connsiteX9" fmla="*/ 407773 w 2940908"/>
              <a:gd name="connsiteY9" fmla="*/ 222422 h 2347784"/>
              <a:gd name="connsiteX10" fmla="*/ 333632 w 2940908"/>
              <a:gd name="connsiteY10" fmla="*/ 284206 h 2347784"/>
              <a:gd name="connsiteX11" fmla="*/ 308919 w 2940908"/>
              <a:gd name="connsiteY11" fmla="*/ 321276 h 2347784"/>
              <a:gd name="connsiteX12" fmla="*/ 271848 w 2940908"/>
              <a:gd name="connsiteY12" fmla="*/ 345990 h 2347784"/>
              <a:gd name="connsiteX13" fmla="*/ 172994 w 2940908"/>
              <a:gd name="connsiteY13" fmla="*/ 457200 h 2347784"/>
              <a:gd name="connsiteX14" fmla="*/ 123567 w 2940908"/>
              <a:gd name="connsiteY14" fmla="*/ 531341 h 2347784"/>
              <a:gd name="connsiteX15" fmla="*/ 98854 w 2940908"/>
              <a:gd name="connsiteY15" fmla="*/ 580768 h 2347784"/>
              <a:gd name="connsiteX16" fmla="*/ 61784 w 2940908"/>
              <a:gd name="connsiteY16" fmla="*/ 617838 h 2347784"/>
              <a:gd name="connsiteX17" fmla="*/ 12357 w 2940908"/>
              <a:gd name="connsiteY17" fmla="*/ 766119 h 2347784"/>
              <a:gd name="connsiteX18" fmla="*/ 0 w 2940908"/>
              <a:gd name="connsiteY18" fmla="*/ 803190 h 2347784"/>
              <a:gd name="connsiteX19" fmla="*/ 12357 w 2940908"/>
              <a:gd name="connsiteY19" fmla="*/ 1025611 h 2347784"/>
              <a:gd name="connsiteX20" fmla="*/ 37070 w 2940908"/>
              <a:gd name="connsiteY20" fmla="*/ 1062682 h 2347784"/>
              <a:gd name="connsiteX21" fmla="*/ 49427 w 2940908"/>
              <a:gd name="connsiteY21" fmla="*/ 1149179 h 2347784"/>
              <a:gd name="connsiteX22" fmla="*/ 61784 w 2940908"/>
              <a:gd name="connsiteY22" fmla="*/ 1186249 h 2347784"/>
              <a:gd name="connsiteX23" fmla="*/ 74140 w 2940908"/>
              <a:gd name="connsiteY23" fmla="*/ 1285103 h 2347784"/>
              <a:gd name="connsiteX24" fmla="*/ 86497 w 2940908"/>
              <a:gd name="connsiteY24" fmla="*/ 1322173 h 2347784"/>
              <a:gd name="connsiteX25" fmla="*/ 111211 w 2940908"/>
              <a:gd name="connsiteY25" fmla="*/ 1421027 h 2347784"/>
              <a:gd name="connsiteX26" fmla="*/ 135924 w 2940908"/>
              <a:gd name="connsiteY26" fmla="*/ 1495168 h 2347784"/>
              <a:gd name="connsiteX27" fmla="*/ 160638 w 2940908"/>
              <a:gd name="connsiteY27" fmla="*/ 1544595 h 2347784"/>
              <a:gd name="connsiteX28" fmla="*/ 172994 w 2940908"/>
              <a:gd name="connsiteY28" fmla="*/ 1581665 h 2347784"/>
              <a:gd name="connsiteX29" fmla="*/ 197708 w 2940908"/>
              <a:gd name="connsiteY29" fmla="*/ 1618736 h 2347784"/>
              <a:gd name="connsiteX30" fmla="*/ 210065 w 2940908"/>
              <a:gd name="connsiteY30" fmla="*/ 1655806 h 2347784"/>
              <a:gd name="connsiteX31" fmla="*/ 296562 w 2940908"/>
              <a:gd name="connsiteY31" fmla="*/ 1767017 h 2347784"/>
              <a:gd name="connsiteX32" fmla="*/ 345989 w 2940908"/>
              <a:gd name="connsiteY32" fmla="*/ 1841157 h 2347784"/>
              <a:gd name="connsiteX33" fmla="*/ 370703 w 2940908"/>
              <a:gd name="connsiteY33" fmla="*/ 1890584 h 2347784"/>
              <a:gd name="connsiteX34" fmla="*/ 407773 w 2940908"/>
              <a:gd name="connsiteY34" fmla="*/ 1915298 h 2347784"/>
              <a:gd name="connsiteX35" fmla="*/ 506627 w 2940908"/>
              <a:gd name="connsiteY35" fmla="*/ 2026509 h 2347784"/>
              <a:gd name="connsiteX36" fmla="*/ 543697 w 2940908"/>
              <a:gd name="connsiteY36" fmla="*/ 2063579 h 2347784"/>
              <a:gd name="connsiteX37" fmla="*/ 617838 w 2940908"/>
              <a:gd name="connsiteY37" fmla="*/ 2113006 h 2347784"/>
              <a:gd name="connsiteX38" fmla="*/ 654908 w 2940908"/>
              <a:gd name="connsiteY38" fmla="*/ 2137719 h 2347784"/>
              <a:gd name="connsiteX39" fmla="*/ 691978 w 2940908"/>
              <a:gd name="connsiteY39" fmla="*/ 2162433 h 2347784"/>
              <a:gd name="connsiteX40" fmla="*/ 766119 w 2940908"/>
              <a:gd name="connsiteY40" fmla="*/ 2187146 h 2347784"/>
              <a:gd name="connsiteX41" fmla="*/ 877330 w 2940908"/>
              <a:gd name="connsiteY41" fmla="*/ 2236573 h 2347784"/>
              <a:gd name="connsiteX42" fmla="*/ 914400 w 2940908"/>
              <a:gd name="connsiteY42" fmla="*/ 2248930 h 2347784"/>
              <a:gd name="connsiteX43" fmla="*/ 951470 w 2940908"/>
              <a:gd name="connsiteY43" fmla="*/ 2261287 h 2347784"/>
              <a:gd name="connsiteX44" fmla="*/ 1025611 w 2940908"/>
              <a:gd name="connsiteY44" fmla="*/ 2273644 h 2347784"/>
              <a:gd name="connsiteX45" fmla="*/ 1112108 w 2940908"/>
              <a:gd name="connsiteY45" fmla="*/ 2298357 h 2347784"/>
              <a:gd name="connsiteX46" fmla="*/ 1235675 w 2940908"/>
              <a:gd name="connsiteY46" fmla="*/ 2323071 h 2347784"/>
              <a:gd name="connsiteX47" fmla="*/ 1556951 w 2940908"/>
              <a:gd name="connsiteY47" fmla="*/ 2347784 h 2347784"/>
              <a:gd name="connsiteX48" fmla="*/ 1779373 w 2940908"/>
              <a:gd name="connsiteY48" fmla="*/ 2335427 h 2347784"/>
              <a:gd name="connsiteX49" fmla="*/ 1816443 w 2940908"/>
              <a:gd name="connsiteY49" fmla="*/ 2323071 h 2347784"/>
              <a:gd name="connsiteX50" fmla="*/ 1915297 w 2940908"/>
              <a:gd name="connsiteY50" fmla="*/ 2310714 h 2347784"/>
              <a:gd name="connsiteX51" fmla="*/ 1989438 w 2940908"/>
              <a:gd name="connsiteY51" fmla="*/ 2286000 h 2347784"/>
              <a:gd name="connsiteX52" fmla="*/ 2026508 w 2940908"/>
              <a:gd name="connsiteY52" fmla="*/ 2273644 h 2347784"/>
              <a:gd name="connsiteX53" fmla="*/ 2075935 w 2940908"/>
              <a:gd name="connsiteY53" fmla="*/ 2261287 h 2347784"/>
              <a:gd name="connsiteX54" fmla="*/ 2150075 w 2940908"/>
              <a:gd name="connsiteY54" fmla="*/ 2236573 h 2347784"/>
              <a:gd name="connsiteX55" fmla="*/ 2199503 w 2940908"/>
              <a:gd name="connsiteY55" fmla="*/ 2224217 h 2347784"/>
              <a:gd name="connsiteX56" fmla="*/ 2261286 w 2940908"/>
              <a:gd name="connsiteY56" fmla="*/ 2211860 h 2347784"/>
              <a:gd name="connsiteX57" fmla="*/ 2323070 w 2940908"/>
              <a:gd name="connsiteY57" fmla="*/ 2187146 h 2347784"/>
              <a:gd name="connsiteX58" fmla="*/ 2446638 w 2940908"/>
              <a:gd name="connsiteY58" fmla="*/ 2150076 h 2347784"/>
              <a:gd name="connsiteX59" fmla="*/ 2533135 w 2940908"/>
              <a:gd name="connsiteY59" fmla="*/ 2113006 h 2347784"/>
              <a:gd name="connsiteX60" fmla="*/ 2570205 w 2940908"/>
              <a:gd name="connsiteY60" fmla="*/ 2075936 h 2347784"/>
              <a:gd name="connsiteX61" fmla="*/ 2644346 w 2940908"/>
              <a:gd name="connsiteY61" fmla="*/ 2026509 h 2347784"/>
              <a:gd name="connsiteX62" fmla="*/ 2718486 w 2940908"/>
              <a:gd name="connsiteY62" fmla="*/ 1964725 h 2347784"/>
              <a:gd name="connsiteX63" fmla="*/ 2780270 w 2940908"/>
              <a:gd name="connsiteY63" fmla="*/ 1890584 h 2347784"/>
              <a:gd name="connsiteX64" fmla="*/ 2829697 w 2940908"/>
              <a:gd name="connsiteY64" fmla="*/ 1816444 h 2347784"/>
              <a:gd name="connsiteX65" fmla="*/ 2854411 w 2940908"/>
              <a:gd name="connsiteY65" fmla="*/ 1779373 h 2347784"/>
              <a:gd name="connsiteX66" fmla="*/ 2891481 w 2940908"/>
              <a:gd name="connsiteY66" fmla="*/ 1705233 h 2347784"/>
              <a:gd name="connsiteX67" fmla="*/ 2928551 w 2940908"/>
              <a:gd name="connsiteY67" fmla="*/ 1569309 h 2347784"/>
              <a:gd name="connsiteX68" fmla="*/ 2940908 w 2940908"/>
              <a:gd name="connsiteY68" fmla="*/ 1532238 h 2347784"/>
              <a:gd name="connsiteX69" fmla="*/ 2928551 w 2940908"/>
              <a:gd name="connsiteY69" fmla="*/ 1285103 h 2347784"/>
              <a:gd name="connsiteX70" fmla="*/ 2903838 w 2940908"/>
              <a:gd name="connsiteY70" fmla="*/ 1198606 h 2347784"/>
              <a:gd name="connsiteX71" fmla="*/ 2866767 w 2940908"/>
              <a:gd name="connsiteY71" fmla="*/ 1062682 h 2347784"/>
              <a:gd name="connsiteX72" fmla="*/ 2842054 w 2940908"/>
              <a:gd name="connsiteY72" fmla="*/ 1013255 h 2347784"/>
              <a:gd name="connsiteX73" fmla="*/ 2829697 w 2940908"/>
              <a:gd name="connsiteY73" fmla="*/ 976184 h 2347784"/>
              <a:gd name="connsiteX74" fmla="*/ 2804984 w 2940908"/>
              <a:gd name="connsiteY74" fmla="*/ 939114 h 2347784"/>
              <a:gd name="connsiteX75" fmla="*/ 2780270 w 2940908"/>
              <a:gd name="connsiteY75" fmla="*/ 864973 h 2347784"/>
              <a:gd name="connsiteX76" fmla="*/ 2730843 w 2940908"/>
              <a:gd name="connsiteY76" fmla="*/ 790833 h 2347784"/>
              <a:gd name="connsiteX77" fmla="*/ 2718486 w 2940908"/>
              <a:gd name="connsiteY77" fmla="*/ 741406 h 2347784"/>
              <a:gd name="connsiteX78" fmla="*/ 2681416 w 2940908"/>
              <a:gd name="connsiteY78" fmla="*/ 704336 h 2347784"/>
              <a:gd name="connsiteX79" fmla="*/ 2656703 w 2940908"/>
              <a:gd name="connsiteY79" fmla="*/ 667265 h 2347784"/>
              <a:gd name="connsiteX80" fmla="*/ 2570205 w 2940908"/>
              <a:gd name="connsiteY80" fmla="*/ 593125 h 2347784"/>
              <a:gd name="connsiteX81" fmla="*/ 2545492 w 2940908"/>
              <a:gd name="connsiteY81" fmla="*/ 556055 h 2347784"/>
              <a:gd name="connsiteX82" fmla="*/ 2471351 w 2940908"/>
              <a:gd name="connsiteY82" fmla="*/ 506627 h 2347784"/>
              <a:gd name="connsiteX83" fmla="*/ 2421924 w 2940908"/>
              <a:gd name="connsiteY83" fmla="*/ 469557 h 2347784"/>
              <a:gd name="connsiteX84" fmla="*/ 2372497 w 2940908"/>
              <a:gd name="connsiteY84" fmla="*/ 444844 h 2347784"/>
              <a:gd name="connsiteX85" fmla="*/ 2298357 w 2940908"/>
              <a:gd name="connsiteY85" fmla="*/ 395417 h 2347784"/>
              <a:gd name="connsiteX86" fmla="*/ 2248930 w 2940908"/>
              <a:gd name="connsiteY86" fmla="*/ 370703 h 2347784"/>
              <a:gd name="connsiteX87" fmla="*/ 2174789 w 2940908"/>
              <a:gd name="connsiteY87" fmla="*/ 321276 h 2347784"/>
              <a:gd name="connsiteX88" fmla="*/ 2051221 w 2940908"/>
              <a:gd name="connsiteY88" fmla="*/ 284206 h 2347784"/>
              <a:gd name="connsiteX89" fmla="*/ 2014151 w 2940908"/>
              <a:gd name="connsiteY89" fmla="*/ 259492 h 2347784"/>
              <a:gd name="connsiteX90" fmla="*/ 1927654 w 2940908"/>
              <a:gd name="connsiteY90" fmla="*/ 234779 h 2347784"/>
              <a:gd name="connsiteX91" fmla="*/ 1767016 w 2940908"/>
              <a:gd name="connsiteY91" fmla="*/ 185352 h 2347784"/>
              <a:gd name="connsiteX92" fmla="*/ 1729946 w 2940908"/>
              <a:gd name="connsiteY92" fmla="*/ 172995 h 2347784"/>
              <a:gd name="connsiteX93" fmla="*/ 1680519 w 2940908"/>
              <a:gd name="connsiteY93" fmla="*/ 160638 h 2347784"/>
              <a:gd name="connsiteX94" fmla="*/ 1643448 w 2940908"/>
              <a:gd name="connsiteY94" fmla="*/ 148282 h 2347784"/>
              <a:gd name="connsiteX95" fmla="*/ 1594021 w 2940908"/>
              <a:gd name="connsiteY95" fmla="*/ 135925 h 2347784"/>
              <a:gd name="connsiteX96" fmla="*/ 1519881 w 2940908"/>
              <a:gd name="connsiteY96" fmla="*/ 111211 h 2347784"/>
              <a:gd name="connsiteX97" fmla="*/ 1482811 w 2940908"/>
              <a:gd name="connsiteY97" fmla="*/ 98855 h 2347784"/>
              <a:gd name="connsiteX98" fmla="*/ 1408670 w 2940908"/>
              <a:gd name="connsiteY98" fmla="*/ 74141 h 2347784"/>
              <a:gd name="connsiteX99" fmla="*/ 1334530 w 2940908"/>
              <a:gd name="connsiteY99" fmla="*/ 37071 h 2347784"/>
              <a:gd name="connsiteX100" fmla="*/ 1260389 w 2940908"/>
              <a:gd name="connsiteY100" fmla="*/ 24714 h 2347784"/>
              <a:gd name="connsiteX101" fmla="*/ 1210962 w 2940908"/>
              <a:gd name="connsiteY101" fmla="*/ 12357 h 2347784"/>
              <a:gd name="connsiteX102" fmla="*/ 1136821 w 2940908"/>
              <a:gd name="connsiteY102" fmla="*/ 0 h 2347784"/>
              <a:gd name="connsiteX103" fmla="*/ 1062681 w 2940908"/>
              <a:gd name="connsiteY103" fmla="*/ 12357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940908" h="2347784">
                <a:moveTo>
                  <a:pt x="1297459" y="12357"/>
                </a:moveTo>
                <a:cubicBezTo>
                  <a:pt x="1276864" y="16476"/>
                  <a:pt x="1256177" y="20158"/>
                  <a:pt x="1235675" y="24714"/>
                </a:cubicBezTo>
                <a:cubicBezTo>
                  <a:pt x="1219097" y="28398"/>
                  <a:pt x="1203208" y="36201"/>
                  <a:pt x="1186248" y="37071"/>
                </a:cubicBezTo>
                <a:cubicBezTo>
                  <a:pt x="1042216" y="44457"/>
                  <a:pt x="897924" y="45308"/>
                  <a:pt x="753762" y="49427"/>
                </a:cubicBezTo>
                <a:cubicBezTo>
                  <a:pt x="741405" y="53546"/>
                  <a:pt x="728342" y="55959"/>
                  <a:pt x="716692" y="61784"/>
                </a:cubicBezTo>
                <a:cubicBezTo>
                  <a:pt x="703409" y="68426"/>
                  <a:pt x="693192" y="80466"/>
                  <a:pt x="679621" y="86498"/>
                </a:cubicBezTo>
                <a:cubicBezTo>
                  <a:pt x="655816" y="97078"/>
                  <a:pt x="605481" y="111211"/>
                  <a:pt x="605481" y="111211"/>
                </a:cubicBezTo>
                <a:cubicBezTo>
                  <a:pt x="470559" y="201162"/>
                  <a:pt x="678558" y="68495"/>
                  <a:pt x="518984" y="148282"/>
                </a:cubicBezTo>
                <a:cubicBezTo>
                  <a:pt x="492418" y="161565"/>
                  <a:pt x="469557" y="181233"/>
                  <a:pt x="444843" y="197709"/>
                </a:cubicBezTo>
                <a:cubicBezTo>
                  <a:pt x="432486" y="205947"/>
                  <a:pt x="418274" y="211921"/>
                  <a:pt x="407773" y="222422"/>
                </a:cubicBezTo>
                <a:cubicBezTo>
                  <a:pt x="360202" y="269993"/>
                  <a:pt x="385243" y="249799"/>
                  <a:pt x="333632" y="284206"/>
                </a:cubicBezTo>
                <a:cubicBezTo>
                  <a:pt x="325394" y="296563"/>
                  <a:pt x="319420" y="310775"/>
                  <a:pt x="308919" y="321276"/>
                </a:cubicBezTo>
                <a:cubicBezTo>
                  <a:pt x="298418" y="331777"/>
                  <a:pt x="281628" y="334813"/>
                  <a:pt x="271848" y="345990"/>
                </a:cubicBezTo>
                <a:cubicBezTo>
                  <a:pt x="155678" y="478755"/>
                  <a:pt x="284540" y="373541"/>
                  <a:pt x="172994" y="457200"/>
                </a:cubicBezTo>
                <a:cubicBezTo>
                  <a:pt x="146489" y="536721"/>
                  <a:pt x="181417" y="450351"/>
                  <a:pt x="123567" y="531341"/>
                </a:cubicBezTo>
                <a:cubicBezTo>
                  <a:pt x="112860" y="546330"/>
                  <a:pt x="109561" y="565779"/>
                  <a:pt x="98854" y="580768"/>
                </a:cubicBezTo>
                <a:cubicBezTo>
                  <a:pt x="88697" y="594988"/>
                  <a:pt x="71941" y="603618"/>
                  <a:pt x="61784" y="617838"/>
                </a:cubicBezTo>
                <a:cubicBezTo>
                  <a:pt x="26951" y="666603"/>
                  <a:pt x="32186" y="706632"/>
                  <a:pt x="12357" y="766119"/>
                </a:cubicBezTo>
                <a:lnTo>
                  <a:pt x="0" y="803190"/>
                </a:lnTo>
                <a:cubicBezTo>
                  <a:pt x="4119" y="877330"/>
                  <a:pt x="1856" y="952103"/>
                  <a:pt x="12357" y="1025611"/>
                </a:cubicBezTo>
                <a:cubicBezTo>
                  <a:pt x="14457" y="1040313"/>
                  <a:pt x="32803" y="1048457"/>
                  <a:pt x="37070" y="1062682"/>
                </a:cubicBezTo>
                <a:cubicBezTo>
                  <a:pt x="45439" y="1090579"/>
                  <a:pt x="43715" y="1120620"/>
                  <a:pt x="49427" y="1149179"/>
                </a:cubicBezTo>
                <a:cubicBezTo>
                  <a:pt x="51981" y="1161951"/>
                  <a:pt x="57665" y="1173892"/>
                  <a:pt x="61784" y="1186249"/>
                </a:cubicBezTo>
                <a:cubicBezTo>
                  <a:pt x="65903" y="1219200"/>
                  <a:pt x="68200" y="1252431"/>
                  <a:pt x="74140" y="1285103"/>
                </a:cubicBezTo>
                <a:cubicBezTo>
                  <a:pt x="76470" y="1297918"/>
                  <a:pt x="83070" y="1309607"/>
                  <a:pt x="86497" y="1322173"/>
                </a:cubicBezTo>
                <a:cubicBezTo>
                  <a:pt x="95434" y="1354942"/>
                  <a:pt x="100470" y="1388804"/>
                  <a:pt x="111211" y="1421027"/>
                </a:cubicBezTo>
                <a:cubicBezTo>
                  <a:pt x="119449" y="1445741"/>
                  <a:pt x="124274" y="1471868"/>
                  <a:pt x="135924" y="1495168"/>
                </a:cubicBezTo>
                <a:cubicBezTo>
                  <a:pt x="144162" y="1511644"/>
                  <a:pt x="153382" y="1527664"/>
                  <a:pt x="160638" y="1544595"/>
                </a:cubicBezTo>
                <a:cubicBezTo>
                  <a:pt x="165769" y="1556567"/>
                  <a:pt x="167169" y="1570015"/>
                  <a:pt x="172994" y="1581665"/>
                </a:cubicBezTo>
                <a:cubicBezTo>
                  <a:pt x="179636" y="1594948"/>
                  <a:pt x="191066" y="1605453"/>
                  <a:pt x="197708" y="1618736"/>
                </a:cubicBezTo>
                <a:cubicBezTo>
                  <a:pt x="203533" y="1630386"/>
                  <a:pt x="203739" y="1644420"/>
                  <a:pt x="210065" y="1655806"/>
                </a:cubicBezTo>
                <a:cubicBezTo>
                  <a:pt x="289531" y="1798844"/>
                  <a:pt x="226519" y="1676962"/>
                  <a:pt x="296562" y="1767017"/>
                </a:cubicBezTo>
                <a:cubicBezTo>
                  <a:pt x="314797" y="1790462"/>
                  <a:pt x="332706" y="1814591"/>
                  <a:pt x="345989" y="1841157"/>
                </a:cubicBezTo>
                <a:cubicBezTo>
                  <a:pt x="354227" y="1857633"/>
                  <a:pt x="358911" y="1876433"/>
                  <a:pt x="370703" y="1890584"/>
                </a:cubicBezTo>
                <a:cubicBezTo>
                  <a:pt x="380210" y="1901993"/>
                  <a:pt x="395416" y="1907060"/>
                  <a:pt x="407773" y="1915298"/>
                </a:cubicBezTo>
                <a:cubicBezTo>
                  <a:pt x="451873" y="1981449"/>
                  <a:pt x="421985" y="1941867"/>
                  <a:pt x="506627" y="2026509"/>
                </a:cubicBezTo>
                <a:cubicBezTo>
                  <a:pt x="518984" y="2038866"/>
                  <a:pt x="529157" y="2053886"/>
                  <a:pt x="543697" y="2063579"/>
                </a:cubicBezTo>
                <a:lnTo>
                  <a:pt x="617838" y="2113006"/>
                </a:lnTo>
                <a:lnTo>
                  <a:pt x="654908" y="2137719"/>
                </a:lnTo>
                <a:cubicBezTo>
                  <a:pt x="667265" y="2145957"/>
                  <a:pt x="677889" y="2157737"/>
                  <a:pt x="691978" y="2162433"/>
                </a:cubicBezTo>
                <a:lnTo>
                  <a:pt x="766119" y="2187146"/>
                </a:lnTo>
                <a:cubicBezTo>
                  <a:pt x="824865" y="2226311"/>
                  <a:pt x="789098" y="2207163"/>
                  <a:pt x="877330" y="2236573"/>
                </a:cubicBezTo>
                <a:lnTo>
                  <a:pt x="914400" y="2248930"/>
                </a:lnTo>
                <a:cubicBezTo>
                  <a:pt x="926757" y="2253049"/>
                  <a:pt x="938622" y="2259146"/>
                  <a:pt x="951470" y="2261287"/>
                </a:cubicBezTo>
                <a:cubicBezTo>
                  <a:pt x="976184" y="2265406"/>
                  <a:pt x="1001043" y="2268731"/>
                  <a:pt x="1025611" y="2273644"/>
                </a:cubicBezTo>
                <a:cubicBezTo>
                  <a:pt x="1217937" y="2312108"/>
                  <a:pt x="959020" y="2263028"/>
                  <a:pt x="1112108" y="2298357"/>
                </a:cubicBezTo>
                <a:cubicBezTo>
                  <a:pt x="1153037" y="2307802"/>
                  <a:pt x="1193927" y="2318433"/>
                  <a:pt x="1235675" y="2323071"/>
                </a:cubicBezTo>
                <a:cubicBezTo>
                  <a:pt x="1416600" y="2343172"/>
                  <a:pt x="1309652" y="2333237"/>
                  <a:pt x="1556951" y="2347784"/>
                </a:cubicBezTo>
                <a:cubicBezTo>
                  <a:pt x="1631092" y="2343665"/>
                  <a:pt x="1705452" y="2342467"/>
                  <a:pt x="1779373" y="2335427"/>
                </a:cubicBezTo>
                <a:cubicBezTo>
                  <a:pt x="1792339" y="2334192"/>
                  <a:pt x="1803628" y="2325401"/>
                  <a:pt x="1816443" y="2323071"/>
                </a:cubicBezTo>
                <a:cubicBezTo>
                  <a:pt x="1849115" y="2317131"/>
                  <a:pt x="1882346" y="2314833"/>
                  <a:pt x="1915297" y="2310714"/>
                </a:cubicBezTo>
                <a:lnTo>
                  <a:pt x="1989438" y="2286000"/>
                </a:lnTo>
                <a:cubicBezTo>
                  <a:pt x="2001795" y="2281881"/>
                  <a:pt x="2013872" y="2276803"/>
                  <a:pt x="2026508" y="2273644"/>
                </a:cubicBezTo>
                <a:cubicBezTo>
                  <a:pt x="2042984" y="2269525"/>
                  <a:pt x="2059669" y="2266167"/>
                  <a:pt x="2075935" y="2261287"/>
                </a:cubicBezTo>
                <a:cubicBezTo>
                  <a:pt x="2100887" y="2253801"/>
                  <a:pt x="2124802" y="2242891"/>
                  <a:pt x="2150075" y="2236573"/>
                </a:cubicBezTo>
                <a:cubicBezTo>
                  <a:pt x="2166551" y="2232454"/>
                  <a:pt x="2182924" y="2227901"/>
                  <a:pt x="2199503" y="2224217"/>
                </a:cubicBezTo>
                <a:cubicBezTo>
                  <a:pt x="2220005" y="2219661"/>
                  <a:pt x="2241170" y="2217895"/>
                  <a:pt x="2261286" y="2211860"/>
                </a:cubicBezTo>
                <a:cubicBezTo>
                  <a:pt x="2282532" y="2205486"/>
                  <a:pt x="2302027" y="2194160"/>
                  <a:pt x="2323070" y="2187146"/>
                </a:cubicBezTo>
                <a:cubicBezTo>
                  <a:pt x="2357613" y="2175632"/>
                  <a:pt x="2417985" y="2169178"/>
                  <a:pt x="2446638" y="2150076"/>
                </a:cubicBezTo>
                <a:cubicBezTo>
                  <a:pt x="2497839" y="2115943"/>
                  <a:pt x="2469301" y="2128965"/>
                  <a:pt x="2533135" y="2113006"/>
                </a:cubicBezTo>
                <a:cubicBezTo>
                  <a:pt x="2545492" y="2100649"/>
                  <a:pt x="2556411" y="2086665"/>
                  <a:pt x="2570205" y="2075936"/>
                </a:cubicBezTo>
                <a:cubicBezTo>
                  <a:pt x="2593650" y="2057701"/>
                  <a:pt x="2623344" y="2047512"/>
                  <a:pt x="2644346" y="2026509"/>
                </a:cubicBezTo>
                <a:cubicBezTo>
                  <a:pt x="2691917" y="1978937"/>
                  <a:pt x="2666876" y="1999131"/>
                  <a:pt x="2718486" y="1964725"/>
                </a:cubicBezTo>
                <a:cubicBezTo>
                  <a:pt x="2806805" y="1832250"/>
                  <a:pt x="2669261" y="2033310"/>
                  <a:pt x="2780270" y="1890584"/>
                </a:cubicBezTo>
                <a:cubicBezTo>
                  <a:pt x="2798505" y="1867139"/>
                  <a:pt x="2813221" y="1841157"/>
                  <a:pt x="2829697" y="1816444"/>
                </a:cubicBezTo>
                <a:lnTo>
                  <a:pt x="2854411" y="1779373"/>
                </a:lnTo>
                <a:cubicBezTo>
                  <a:pt x="2899471" y="1644186"/>
                  <a:pt x="2827608" y="1848949"/>
                  <a:pt x="2891481" y="1705233"/>
                </a:cubicBezTo>
                <a:cubicBezTo>
                  <a:pt x="2921775" y="1637071"/>
                  <a:pt x="2911940" y="1635752"/>
                  <a:pt x="2928551" y="1569309"/>
                </a:cubicBezTo>
                <a:cubicBezTo>
                  <a:pt x="2931710" y="1556672"/>
                  <a:pt x="2936789" y="1544595"/>
                  <a:pt x="2940908" y="1532238"/>
                </a:cubicBezTo>
                <a:cubicBezTo>
                  <a:pt x="2936789" y="1449860"/>
                  <a:pt x="2935401" y="1367299"/>
                  <a:pt x="2928551" y="1285103"/>
                </a:cubicBezTo>
                <a:cubicBezTo>
                  <a:pt x="2925662" y="1250440"/>
                  <a:pt x="2911879" y="1230772"/>
                  <a:pt x="2903838" y="1198606"/>
                </a:cubicBezTo>
                <a:cubicBezTo>
                  <a:pt x="2890279" y="1144368"/>
                  <a:pt x="2893277" y="1115703"/>
                  <a:pt x="2866767" y="1062682"/>
                </a:cubicBezTo>
                <a:cubicBezTo>
                  <a:pt x="2858529" y="1046206"/>
                  <a:pt x="2849310" y="1030186"/>
                  <a:pt x="2842054" y="1013255"/>
                </a:cubicBezTo>
                <a:cubicBezTo>
                  <a:pt x="2836923" y="1001283"/>
                  <a:pt x="2835522" y="987834"/>
                  <a:pt x="2829697" y="976184"/>
                </a:cubicBezTo>
                <a:cubicBezTo>
                  <a:pt x="2823056" y="962901"/>
                  <a:pt x="2811015" y="952685"/>
                  <a:pt x="2804984" y="939114"/>
                </a:cubicBezTo>
                <a:cubicBezTo>
                  <a:pt x="2794404" y="915309"/>
                  <a:pt x="2794720" y="886648"/>
                  <a:pt x="2780270" y="864973"/>
                </a:cubicBezTo>
                <a:lnTo>
                  <a:pt x="2730843" y="790833"/>
                </a:lnTo>
                <a:cubicBezTo>
                  <a:pt x="2726724" y="774357"/>
                  <a:pt x="2726912" y="756151"/>
                  <a:pt x="2718486" y="741406"/>
                </a:cubicBezTo>
                <a:cubicBezTo>
                  <a:pt x="2709816" y="726233"/>
                  <a:pt x="2692603" y="717761"/>
                  <a:pt x="2681416" y="704336"/>
                </a:cubicBezTo>
                <a:cubicBezTo>
                  <a:pt x="2671909" y="692927"/>
                  <a:pt x="2666210" y="678674"/>
                  <a:pt x="2656703" y="667265"/>
                </a:cubicBezTo>
                <a:cubicBezTo>
                  <a:pt x="2628021" y="632846"/>
                  <a:pt x="2606564" y="620394"/>
                  <a:pt x="2570205" y="593125"/>
                </a:cubicBezTo>
                <a:cubicBezTo>
                  <a:pt x="2561967" y="580768"/>
                  <a:pt x="2556668" y="565834"/>
                  <a:pt x="2545492" y="556055"/>
                </a:cubicBezTo>
                <a:cubicBezTo>
                  <a:pt x="2523139" y="536496"/>
                  <a:pt x="2495113" y="524448"/>
                  <a:pt x="2471351" y="506627"/>
                </a:cubicBezTo>
                <a:cubicBezTo>
                  <a:pt x="2454875" y="494270"/>
                  <a:pt x="2439388" y="480472"/>
                  <a:pt x="2421924" y="469557"/>
                </a:cubicBezTo>
                <a:cubicBezTo>
                  <a:pt x="2406304" y="459794"/>
                  <a:pt x="2388292" y="454321"/>
                  <a:pt x="2372497" y="444844"/>
                </a:cubicBezTo>
                <a:cubicBezTo>
                  <a:pt x="2347028" y="429563"/>
                  <a:pt x="2324923" y="408700"/>
                  <a:pt x="2298357" y="395417"/>
                </a:cubicBezTo>
                <a:cubicBezTo>
                  <a:pt x="2281881" y="387179"/>
                  <a:pt x="2264725" y="380180"/>
                  <a:pt x="2248930" y="370703"/>
                </a:cubicBezTo>
                <a:cubicBezTo>
                  <a:pt x="2223461" y="355421"/>
                  <a:pt x="2202967" y="330668"/>
                  <a:pt x="2174789" y="321276"/>
                </a:cubicBezTo>
                <a:cubicBezTo>
                  <a:pt x="2084537" y="291193"/>
                  <a:pt x="2125921" y="302881"/>
                  <a:pt x="2051221" y="284206"/>
                </a:cubicBezTo>
                <a:cubicBezTo>
                  <a:pt x="2038864" y="275968"/>
                  <a:pt x="2027434" y="266134"/>
                  <a:pt x="2014151" y="259492"/>
                </a:cubicBezTo>
                <a:cubicBezTo>
                  <a:pt x="1996428" y="250631"/>
                  <a:pt x="1943484" y="238737"/>
                  <a:pt x="1927654" y="234779"/>
                </a:cubicBezTo>
                <a:cubicBezTo>
                  <a:pt x="1852187" y="184466"/>
                  <a:pt x="1914897" y="219478"/>
                  <a:pt x="1767016" y="185352"/>
                </a:cubicBezTo>
                <a:cubicBezTo>
                  <a:pt x="1754324" y="182423"/>
                  <a:pt x="1742470" y="176573"/>
                  <a:pt x="1729946" y="172995"/>
                </a:cubicBezTo>
                <a:cubicBezTo>
                  <a:pt x="1713617" y="168329"/>
                  <a:pt x="1696848" y="165303"/>
                  <a:pt x="1680519" y="160638"/>
                </a:cubicBezTo>
                <a:cubicBezTo>
                  <a:pt x="1667995" y="157060"/>
                  <a:pt x="1655972" y="151860"/>
                  <a:pt x="1643448" y="148282"/>
                </a:cubicBezTo>
                <a:cubicBezTo>
                  <a:pt x="1627119" y="143617"/>
                  <a:pt x="1610287" y="140805"/>
                  <a:pt x="1594021" y="135925"/>
                </a:cubicBezTo>
                <a:cubicBezTo>
                  <a:pt x="1569069" y="128439"/>
                  <a:pt x="1544594" y="119449"/>
                  <a:pt x="1519881" y="111211"/>
                </a:cubicBezTo>
                <a:lnTo>
                  <a:pt x="1482811" y="98855"/>
                </a:lnTo>
                <a:cubicBezTo>
                  <a:pt x="1482810" y="98855"/>
                  <a:pt x="1408671" y="74142"/>
                  <a:pt x="1408670" y="74141"/>
                </a:cubicBezTo>
                <a:cubicBezTo>
                  <a:pt x="1375343" y="51922"/>
                  <a:pt x="1372901" y="45598"/>
                  <a:pt x="1334530" y="37071"/>
                </a:cubicBezTo>
                <a:cubicBezTo>
                  <a:pt x="1310072" y="31636"/>
                  <a:pt x="1284957" y="29628"/>
                  <a:pt x="1260389" y="24714"/>
                </a:cubicBezTo>
                <a:cubicBezTo>
                  <a:pt x="1243736" y="21383"/>
                  <a:pt x="1227615" y="15688"/>
                  <a:pt x="1210962" y="12357"/>
                </a:cubicBezTo>
                <a:cubicBezTo>
                  <a:pt x="1186394" y="7443"/>
                  <a:pt x="1161535" y="4119"/>
                  <a:pt x="1136821" y="0"/>
                </a:cubicBezTo>
                <a:cubicBezTo>
                  <a:pt x="1070999" y="13165"/>
                  <a:pt x="1096040" y="12357"/>
                  <a:pt x="1062681" y="12357"/>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11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08336" y="2627363"/>
            <a:ext cx="4800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palatine tonsil showing nodules – SL75</a:t>
            </a:r>
            <a:endParaRPr lang="en-US" dirty="0">
              <a:latin typeface="Calibri" pitchFamily="34" charset="0"/>
            </a:endParaRPr>
          </a:p>
        </p:txBody>
      </p:sp>
      <p:sp>
        <p:nvSpPr>
          <p:cNvPr id="37891" name="TextBox 4"/>
          <p:cNvSpPr txBox="1">
            <a:spLocks noChangeArrowheads="1"/>
          </p:cNvSpPr>
          <p:nvPr/>
        </p:nvSpPr>
        <p:spPr bwMode="auto">
          <a:xfrm>
            <a:off x="1981200" y="5181600"/>
            <a:ext cx="4495800" cy="1569660"/>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075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Palatine tonsil</a:t>
            </a:r>
          </a:p>
          <a:p>
            <a:pPr lvl="2" eaLnBrk="0" hangingPunct="0">
              <a:buFontTx/>
              <a:buChar char="•"/>
            </a:pPr>
            <a:r>
              <a:rPr lang="en-US" sz="1200" b="1" dirty="0">
                <a:solidFill>
                  <a:srgbClr val="002060"/>
                </a:solidFill>
                <a:latin typeface="Georgia" pitchFamily="18" charset="0"/>
                <a:ea typeface="Times" pitchFamily="18" charset="0"/>
                <a:cs typeface="Arial" charset="0"/>
              </a:rPr>
              <a:t>Primary nodules</a:t>
            </a:r>
          </a:p>
          <a:p>
            <a:pPr lvl="2" eaLnBrk="0" hangingPunct="0">
              <a:buFontTx/>
              <a:buChar char="•"/>
            </a:pPr>
            <a:r>
              <a:rPr lang="en-US" sz="1200" b="1" dirty="0">
                <a:solidFill>
                  <a:srgbClr val="002060"/>
                </a:solidFill>
                <a:latin typeface="Georgia" pitchFamily="18" charset="0"/>
                <a:ea typeface="Times" pitchFamily="18" charset="0"/>
                <a:cs typeface="Arial" charset="0"/>
              </a:rPr>
              <a:t>Secondary nodules </a:t>
            </a:r>
          </a:p>
          <a:p>
            <a:pPr lvl="3" eaLnBrk="0" hangingPunct="0">
              <a:buFontTx/>
              <a:buChar char="•"/>
            </a:pPr>
            <a:r>
              <a:rPr lang="en-US" sz="1200" b="1" dirty="0">
                <a:solidFill>
                  <a:srgbClr val="002060"/>
                </a:solidFill>
                <a:latin typeface="Georgia" pitchFamily="18" charset="0"/>
                <a:ea typeface="Times" pitchFamily="18" charset="0"/>
                <a:cs typeface="Arial" charset="0"/>
              </a:rPr>
              <a:t>Germinal center</a:t>
            </a:r>
          </a:p>
          <a:p>
            <a:pPr lvl="3" eaLnBrk="0" hangingPunct="0">
              <a:buFontTx/>
              <a:buChar char="•"/>
            </a:pPr>
            <a:r>
              <a:rPr lang="en-US" sz="1200" b="1" dirty="0">
                <a:solidFill>
                  <a:srgbClr val="002060"/>
                </a:solidFill>
                <a:latin typeface="Georgia" pitchFamily="18" charset="0"/>
                <a:ea typeface="Times" pitchFamily="18" charset="0"/>
                <a:cs typeface="Arial" charset="0"/>
              </a:rPr>
              <a:t>Corona</a:t>
            </a:r>
          </a:p>
        </p:txBody>
      </p:sp>
      <p:sp>
        <p:nvSpPr>
          <p:cNvPr id="6" name="Rectangle 5"/>
          <p:cNvSpPr/>
          <p:nvPr/>
        </p:nvSpPr>
        <p:spPr>
          <a:xfrm>
            <a:off x="481276" y="46000"/>
            <a:ext cx="8254721"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Tree>
    <p:extLst>
      <p:ext uri="{BB962C8B-B14F-4D97-AF65-F5344CB8AC3E}">
        <p14:creationId xmlns:p14="http://schemas.microsoft.com/office/powerpoint/2010/main" val="97902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517064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at the light microscope level, each of the following::</a:t>
            </a:r>
          </a:p>
          <a:p>
            <a:pPr marL="1085850" lvl="2" indent="-171450">
              <a:buFont typeface="Arial" pitchFamily="34" charset="0"/>
              <a:buChar char="•"/>
            </a:pPr>
            <a:r>
              <a:rPr lang="en-US" sz="1200" dirty="0">
                <a:solidFill>
                  <a:srgbClr val="002060"/>
                </a:solidFill>
                <a:latin typeface="Georgia" pitchFamily="18" charset="0"/>
              </a:rPr>
              <a:t>Diffuse lymphoid tissue</a:t>
            </a:r>
          </a:p>
          <a:p>
            <a:pPr marL="1085850" lvl="2" indent="-171450">
              <a:buFont typeface="Arial" pitchFamily="34" charset="0"/>
              <a:buChar char="•"/>
            </a:pPr>
            <a:r>
              <a:rPr lang="en-US" sz="1200" dirty="0">
                <a:solidFill>
                  <a:srgbClr val="002060"/>
                </a:solidFill>
                <a:latin typeface="Georgia" pitchFamily="18" charset="0"/>
              </a:rPr>
              <a:t>Palatine tonsils</a:t>
            </a:r>
          </a:p>
          <a:p>
            <a:pPr marL="1543050" lvl="3" indent="-171450">
              <a:buFont typeface="Arial" pitchFamily="34" charset="0"/>
              <a:buChar char="•"/>
            </a:pPr>
            <a:r>
              <a:rPr lang="en-US" sz="1200" dirty="0">
                <a:solidFill>
                  <a:srgbClr val="002060"/>
                </a:solidFill>
                <a:latin typeface="Georgia" pitchFamily="18" charset="0"/>
              </a:rPr>
              <a:t>Stratified squamous epithelium</a:t>
            </a:r>
          </a:p>
          <a:p>
            <a:pPr marL="1543050" lvl="3" indent="-171450">
              <a:buFont typeface="Arial" pitchFamily="34" charset="0"/>
              <a:buChar char="•"/>
            </a:pPr>
            <a:r>
              <a:rPr lang="en-US" sz="1200" dirty="0">
                <a:solidFill>
                  <a:srgbClr val="002060"/>
                </a:solidFill>
                <a:latin typeface="Georgia" pitchFamily="18" charset="0"/>
              </a:rPr>
              <a:t>Connective tissue septa</a:t>
            </a:r>
          </a:p>
          <a:p>
            <a:pPr marL="1543050" lvl="3" indent="-171450">
              <a:buFont typeface="Arial" pitchFamily="34" charset="0"/>
              <a:buChar char="•"/>
            </a:pPr>
            <a:r>
              <a:rPr lang="en-US" sz="1200" dirty="0">
                <a:solidFill>
                  <a:srgbClr val="002060"/>
                </a:solidFill>
                <a:latin typeface="Georgia" pitchFamily="18" charset="0"/>
              </a:rPr>
              <a:t>Crypts</a:t>
            </a:r>
          </a:p>
          <a:p>
            <a:pPr marL="1543050" lvl="3" indent="-171450">
              <a:buFont typeface="Arial" pitchFamily="34" charset="0"/>
              <a:buChar char="•"/>
            </a:pPr>
            <a:r>
              <a:rPr lang="en-US" sz="1200" dirty="0">
                <a:solidFill>
                  <a:srgbClr val="002060"/>
                </a:solidFill>
                <a:latin typeface="Georgia" pitchFamily="18" charset="0"/>
              </a:rPr>
              <a:t>Nodules</a:t>
            </a:r>
          </a:p>
          <a:p>
            <a:pPr marL="2000250" lvl="4" indent="-171450">
              <a:buFont typeface="Arial" pitchFamily="34" charset="0"/>
              <a:buChar char="•"/>
            </a:pPr>
            <a:r>
              <a:rPr lang="en-US" sz="1200" dirty="0">
                <a:solidFill>
                  <a:srgbClr val="002060"/>
                </a:solidFill>
                <a:latin typeface="Georgia" pitchFamily="18" charset="0"/>
              </a:rPr>
              <a:t>Primary</a:t>
            </a:r>
          </a:p>
          <a:p>
            <a:pPr marL="2000250" lvl="4" indent="-171450">
              <a:buFont typeface="Arial" pitchFamily="34" charset="0"/>
              <a:buChar char="•"/>
            </a:pPr>
            <a:r>
              <a:rPr lang="en-US" sz="1200" dirty="0">
                <a:solidFill>
                  <a:srgbClr val="002060"/>
                </a:solidFill>
                <a:latin typeface="Georgia" pitchFamily="18" charset="0"/>
              </a:rPr>
              <a:t>Secondary</a:t>
            </a:r>
          </a:p>
          <a:p>
            <a:pPr marL="2457450" lvl="5" indent="-171450">
              <a:buFont typeface="Arial" pitchFamily="34" charset="0"/>
              <a:buChar char="•"/>
            </a:pPr>
            <a:r>
              <a:rPr lang="en-US" sz="1200" dirty="0">
                <a:solidFill>
                  <a:srgbClr val="002060"/>
                </a:solidFill>
                <a:latin typeface="Georgia" pitchFamily="18" charset="0"/>
              </a:rPr>
              <a:t>Germinal centers</a:t>
            </a:r>
          </a:p>
          <a:p>
            <a:pPr marL="2457450" lvl="5" indent="-171450">
              <a:buFont typeface="Arial" pitchFamily="34" charset="0"/>
              <a:buChar char="•"/>
            </a:pPr>
            <a:r>
              <a:rPr lang="en-US" sz="1200" dirty="0">
                <a:solidFill>
                  <a:srgbClr val="002060"/>
                </a:solidFill>
                <a:latin typeface="Georgia" pitchFamily="18" charset="0"/>
              </a:rPr>
              <a:t>Corona</a:t>
            </a:r>
          </a:p>
          <a:p>
            <a:pPr marL="1543050" lvl="3" indent="-171450">
              <a:buFont typeface="Arial" pitchFamily="34" charset="0"/>
              <a:buChar char="•"/>
            </a:pPr>
            <a:r>
              <a:rPr lang="en-US" sz="1200" dirty="0">
                <a:solidFill>
                  <a:srgbClr val="002060"/>
                </a:solidFill>
                <a:latin typeface="Georgia" pitchFamily="18" charset="0"/>
              </a:rPr>
              <a:t>Cell types</a:t>
            </a:r>
          </a:p>
          <a:p>
            <a:pPr marL="2000250" lvl="4" indent="-171450">
              <a:buFont typeface="Arial" pitchFamily="34" charset="0"/>
              <a:buChar char="•"/>
            </a:pPr>
            <a:r>
              <a:rPr lang="en-US" sz="1200" dirty="0">
                <a:solidFill>
                  <a:srgbClr val="002060"/>
                </a:solidFill>
                <a:latin typeface="Georgia" pitchFamily="18" charset="0"/>
              </a:rPr>
              <a:t>Blast forms of lymphocytes</a:t>
            </a:r>
          </a:p>
          <a:p>
            <a:pPr marL="2000250" lvl="4" indent="-171450">
              <a:buFont typeface="Arial" pitchFamily="34" charset="0"/>
              <a:buChar char="•"/>
            </a:pPr>
            <a:r>
              <a:rPr lang="en-US" sz="1200" dirty="0">
                <a:solidFill>
                  <a:srgbClr val="002060"/>
                </a:solidFill>
                <a:latin typeface="Georgia" pitchFamily="18" charset="0"/>
              </a:rPr>
              <a:t>Mitotic figures</a:t>
            </a:r>
          </a:p>
          <a:p>
            <a:pPr marL="2000250" lvl="4" indent="-171450">
              <a:buFont typeface="Arial" pitchFamily="34" charset="0"/>
              <a:buChar char="•"/>
            </a:pPr>
            <a:r>
              <a:rPr lang="en-US" sz="1200" dirty="0">
                <a:solidFill>
                  <a:srgbClr val="002060"/>
                </a:solidFill>
                <a:latin typeface="Georgia" pitchFamily="18" charset="0"/>
              </a:rPr>
              <a:t>Macrophages (</a:t>
            </a:r>
            <a:r>
              <a:rPr lang="en-US" sz="1200" dirty="0" err="1">
                <a:solidFill>
                  <a:srgbClr val="002060"/>
                </a:solidFill>
                <a:latin typeface="Georgia" pitchFamily="18" charset="0"/>
              </a:rPr>
              <a:t>tingible</a:t>
            </a:r>
            <a:r>
              <a:rPr lang="en-US" sz="1200" dirty="0">
                <a:solidFill>
                  <a:srgbClr val="002060"/>
                </a:solidFill>
                <a:latin typeface="Georgia" pitchFamily="18" charset="0"/>
              </a:rPr>
              <a:t> macrophages)</a:t>
            </a:r>
          </a:p>
          <a:p>
            <a:pPr marL="2000250" lvl="4" indent="-171450">
              <a:buFont typeface="Arial" pitchFamily="34" charset="0"/>
              <a:buChar char="•"/>
            </a:pPr>
            <a:r>
              <a:rPr lang="en-US" sz="1200" dirty="0">
                <a:solidFill>
                  <a:srgbClr val="002060"/>
                </a:solidFill>
                <a:latin typeface="Georgia" pitchFamily="18" charset="0"/>
              </a:rPr>
              <a:t>(reticular or dendritic cells)</a:t>
            </a:r>
          </a:p>
          <a:p>
            <a:pPr marL="2000250" lvl="4" indent="-171450">
              <a:buFont typeface="Arial" pitchFamily="34" charset="0"/>
              <a:buChar char="•"/>
            </a:pPr>
            <a:r>
              <a:rPr lang="en-US" sz="1200" dirty="0">
                <a:solidFill>
                  <a:srgbClr val="002060"/>
                </a:solidFill>
                <a:latin typeface="Georgia" pitchFamily="18" charset="0"/>
              </a:rPr>
              <a:t>(Plasma cells)</a:t>
            </a:r>
          </a:p>
          <a:p>
            <a:pPr marL="1085850" lvl="2" indent="-171450">
              <a:buFont typeface="Arial" pitchFamily="34" charset="0"/>
              <a:buChar char="•"/>
            </a:pPr>
            <a:r>
              <a:rPr lang="en-US" sz="1200" dirty="0">
                <a:solidFill>
                  <a:srgbClr val="002060"/>
                </a:solidFill>
                <a:latin typeface="Georgia" pitchFamily="18" charset="0"/>
              </a:rPr>
              <a:t>Pharyngeal tonsils</a:t>
            </a:r>
          </a:p>
          <a:p>
            <a:pPr marL="1543050" lvl="3" indent="-171450">
              <a:buFont typeface="Arial" pitchFamily="34" charset="0"/>
              <a:buChar char="•"/>
            </a:pPr>
            <a:r>
              <a:rPr lang="en-US" sz="1200" dirty="0">
                <a:solidFill>
                  <a:srgbClr val="002060"/>
                </a:solidFill>
                <a:latin typeface="Georgia" pitchFamily="18" charset="0"/>
              </a:rPr>
              <a:t>Same as palatine tonsil, except covered with stratified squamous epithelium and pseudostratified ciliated columnar epithelium with goblet cells</a:t>
            </a:r>
          </a:p>
          <a:p>
            <a:pPr marL="1087438" lvl="3" indent="-173038">
              <a:buFont typeface="Arial" pitchFamily="34" charset="0"/>
              <a:buChar char="•"/>
            </a:pPr>
            <a:r>
              <a:rPr lang="en-US" sz="1200" dirty="0">
                <a:solidFill>
                  <a:srgbClr val="002060"/>
                </a:solidFill>
                <a:latin typeface="Georgia" pitchFamily="18" charset="0"/>
              </a:rPr>
              <a:t>Distribution of T and B cells using </a:t>
            </a:r>
            <a:r>
              <a:rPr lang="en-US" sz="1200" dirty="0" err="1">
                <a:solidFill>
                  <a:srgbClr val="002060"/>
                </a:solidFill>
                <a:latin typeface="Georgia" pitchFamily="18" charset="0"/>
              </a:rPr>
              <a:t>immunostaining</a:t>
            </a:r>
            <a:endParaRPr lang="en-US" sz="1200" dirty="0">
              <a:solidFill>
                <a:srgbClr val="002060"/>
              </a:solidFill>
              <a:latin typeface="Georgia" pitchFamily="18" charset="0"/>
            </a:endParaRPr>
          </a:p>
          <a:p>
            <a:r>
              <a:rPr lang="en-US" sz="12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in electron micrographs, each of the following :</a:t>
            </a:r>
          </a:p>
          <a:p>
            <a:pPr marL="628650" lvl="1" indent="-171450">
              <a:buFont typeface="Arial" pitchFamily="34" charset="0"/>
              <a:buChar char="•"/>
            </a:pPr>
            <a:r>
              <a:rPr lang="en-US" sz="1200" dirty="0">
                <a:solidFill>
                  <a:srgbClr val="002060"/>
                </a:solidFill>
                <a:latin typeface="Georgia" pitchFamily="18" charset="0"/>
              </a:rPr>
              <a:t>Be able to interpret electron micrographs of lymphoid organs if given the source tissue</a:t>
            </a:r>
          </a:p>
          <a:p>
            <a:pPr lvl="1">
              <a:buFont typeface="Arial" charset="0"/>
              <a:buChar char="•"/>
              <a:tabLst>
                <a:tab pos="457200" algn="l"/>
              </a:tabLst>
            </a:pPr>
            <a:endParaRPr lang="en-US" sz="1200" dirty="0">
              <a:solidFill>
                <a:srgbClr val="002060"/>
              </a:solidFill>
              <a:latin typeface="Georgi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179769" y="5710617"/>
            <a:ext cx="8648519"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Focusing in on a high magnification image of a secondary nodule, you can see that the outer region of the nodule (outlined) is filled with </a:t>
            </a:r>
            <a:r>
              <a:rPr lang="en-US" b="1" dirty="0" err="1">
                <a:solidFill>
                  <a:schemeClr val="accent3">
                    <a:lumMod val="50000"/>
                  </a:schemeClr>
                </a:solidFill>
                <a:latin typeface="Times New Roman" pitchFamily="18" charset="0"/>
                <a:cs typeface="Times New Roman" pitchFamily="18" charset="0"/>
              </a:rPr>
              <a:t>unstimulated</a:t>
            </a:r>
            <a:r>
              <a:rPr lang="en-US" b="1" dirty="0">
                <a:solidFill>
                  <a:schemeClr val="accent3">
                    <a:lumMod val="50000"/>
                  </a:schemeClr>
                </a:solidFill>
                <a:latin typeface="Times New Roman" pitchFamily="18" charset="0"/>
                <a:cs typeface="Times New Roman" pitchFamily="18" charset="0"/>
              </a:rPr>
              <a:t> (“resting”) small lymphocytes, each demonstrating a condensed, heterochromatic nucleus and thin rim of cytoplasm.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69" y="838200"/>
            <a:ext cx="1954313" cy="2161338"/>
          </a:xfrm>
          <a:prstGeom prst="rect">
            <a:avLst/>
          </a:prstGeom>
        </p:spPr>
      </p:pic>
      <p:sp>
        <p:nvSpPr>
          <p:cNvPr id="7" name="Rectangle 6"/>
          <p:cNvSpPr/>
          <p:nvPr/>
        </p:nvSpPr>
        <p:spPr>
          <a:xfrm>
            <a:off x="836421" y="1714500"/>
            <a:ext cx="115194" cy="8771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948956" y="1123218"/>
            <a:ext cx="2008550" cy="588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0981" y="1804877"/>
            <a:ext cx="2010563" cy="3704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686" y="1123218"/>
            <a:ext cx="5887890" cy="4515582"/>
          </a:xfrm>
          <a:prstGeom prst="rect">
            <a:avLst/>
          </a:prstGeom>
        </p:spPr>
      </p:pic>
      <p:sp>
        <p:nvSpPr>
          <p:cNvPr id="19" name="Freeform 18"/>
          <p:cNvSpPr/>
          <p:nvPr/>
        </p:nvSpPr>
        <p:spPr>
          <a:xfrm>
            <a:off x="4800600" y="1037835"/>
            <a:ext cx="4114800" cy="4658115"/>
          </a:xfrm>
          <a:custGeom>
            <a:avLst/>
            <a:gdLst>
              <a:gd name="connsiteX0" fmla="*/ 2790825 w 4114800"/>
              <a:gd name="connsiteY0" fmla="*/ 133740 h 4658115"/>
              <a:gd name="connsiteX1" fmla="*/ 2781300 w 4114800"/>
              <a:gd name="connsiteY1" fmla="*/ 181365 h 4658115"/>
              <a:gd name="connsiteX2" fmla="*/ 2771775 w 4114800"/>
              <a:gd name="connsiteY2" fmla="*/ 209940 h 4658115"/>
              <a:gd name="connsiteX3" fmla="*/ 2752725 w 4114800"/>
              <a:gd name="connsiteY3" fmla="*/ 381390 h 4658115"/>
              <a:gd name="connsiteX4" fmla="*/ 2733675 w 4114800"/>
              <a:gd name="connsiteY4" fmla="*/ 924315 h 4658115"/>
              <a:gd name="connsiteX5" fmla="*/ 2714625 w 4114800"/>
              <a:gd name="connsiteY5" fmla="*/ 1057665 h 4658115"/>
              <a:gd name="connsiteX6" fmla="*/ 2705100 w 4114800"/>
              <a:gd name="connsiteY6" fmla="*/ 1191015 h 4658115"/>
              <a:gd name="connsiteX7" fmla="*/ 2695575 w 4114800"/>
              <a:gd name="connsiteY7" fmla="*/ 1229115 h 4658115"/>
              <a:gd name="connsiteX8" fmla="*/ 2686050 w 4114800"/>
              <a:gd name="connsiteY8" fmla="*/ 1295790 h 4658115"/>
              <a:gd name="connsiteX9" fmla="*/ 2676525 w 4114800"/>
              <a:gd name="connsiteY9" fmla="*/ 1324365 h 4658115"/>
              <a:gd name="connsiteX10" fmla="*/ 2647950 w 4114800"/>
              <a:gd name="connsiteY10" fmla="*/ 1457715 h 4658115"/>
              <a:gd name="connsiteX11" fmla="*/ 2619375 w 4114800"/>
              <a:gd name="connsiteY11" fmla="*/ 1543440 h 4658115"/>
              <a:gd name="connsiteX12" fmla="*/ 2590800 w 4114800"/>
              <a:gd name="connsiteY12" fmla="*/ 1600590 h 4658115"/>
              <a:gd name="connsiteX13" fmla="*/ 2562225 w 4114800"/>
              <a:gd name="connsiteY13" fmla="*/ 1629165 h 4658115"/>
              <a:gd name="connsiteX14" fmla="*/ 2543175 w 4114800"/>
              <a:gd name="connsiteY14" fmla="*/ 1657740 h 4658115"/>
              <a:gd name="connsiteX15" fmla="*/ 2486025 w 4114800"/>
              <a:gd name="connsiteY15" fmla="*/ 1705365 h 4658115"/>
              <a:gd name="connsiteX16" fmla="*/ 2466975 w 4114800"/>
              <a:gd name="connsiteY16" fmla="*/ 1733940 h 4658115"/>
              <a:gd name="connsiteX17" fmla="*/ 2438400 w 4114800"/>
              <a:gd name="connsiteY17" fmla="*/ 1752990 h 4658115"/>
              <a:gd name="connsiteX18" fmla="*/ 2381250 w 4114800"/>
              <a:gd name="connsiteY18" fmla="*/ 1810140 h 4658115"/>
              <a:gd name="connsiteX19" fmla="*/ 2324100 w 4114800"/>
              <a:gd name="connsiteY19" fmla="*/ 1838715 h 4658115"/>
              <a:gd name="connsiteX20" fmla="*/ 2247900 w 4114800"/>
              <a:gd name="connsiteY20" fmla="*/ 1895865 h 4658115"/>
              <a:gd name="connsiteX21" fmla="*/ 2228850 w 4114800"/>
              <a:gd name="connsiteY21" fmla="*/ 1924440 h 4658115"/>
              <a:gd name="connsiteX22" fmla="*/ 2171700 w 4114800"/>
              <a:gd name="connsiteY22" fmla="*/ 1981590 h 4658115"/>
              <a:gd name="connsiteX23" fmla="*/ 2114550 w 4114800"/>
              <a:gd name="connsiteY23" fmla="*/ 2067315 h 4658115"/>
              <a:gd name="connsiteX24" fmla="*/ 2095500 w 4114800"/>
              <a:gd name="connsiteY24" fmla="*/ 2095890 h 4658115"/>
              <a:gd name="connsiteX25" fmla="*/ 2076450 w 4114800"/>
              <a:gd name="connsiteY25" fmla="*/ 2153040 h 4658115"/>
              <a:gd name="connsiteX26" fmla="*/ 2057400 w 4114800"/>
              <a:gd name="connsiteY26" fmla="*/ 2191140 h 4658115"/>
              <a:gd name="connsiteX27" fmla="*/ 2038350 w 4114800"/>
              <a:gd name="connsiteY27" fmla="*/ 2257815 h 4658115"/>
              <a:gd name="connsiteX28" fmla="*/ 2000250 w 4114800"/>
              <a:gd name="connsiteY28" fmla="*/ 2324490 h 4658115"/>
              <a:gd name="connsiteX29" fmla="*/ 1990725 w 4114800"/>
              <a:gd name="connsiteY29" fmla="*/ 2362590 h 4658115"/>
              <a:gd name="connsiteX30" fmla="*/ 1981200 w 4114800"/>
              <a:gd name="connsiteY30" fmla="*/ 2391165 h 4658115"/>
              <a:gd name="connsiteX31" fmla="*/ 1962150 w 4114800"/>
              <a:gd name="connsiteY31" fmla="*/ 2476890 h 4658115"/>
              <a:gd name="connsiteX32" fmla="*/ 1943100 w 4114800"/>
              <a:gd name="connsiteY32" fmla="*/ 2505465 h 4658115"/>
              <a:gd name="connsiteX33" fmla="*/ 1933575 w 4114800"/>
              <a:gd name="connsiteY33" fmla="*/ 2543565 h 4658115"/>
              <a:gd name="connsiteX34" fmla="*/ 1914525 w 4114800"/>
              <a:gd name="connsiteY34" fmla="*/ 2572140 h 4658115"/>
              <a:gd name="connsiteX35" fmla="*/ 1857375 w 4114800"/>
              <a:gd name="connsiteY35" fmla="*/ 2638815 h 4658115"/>
              <a:gd name="connsiteX36" fmla="*/ 1828800 w 4114800"/>
              <a:gd name="connsiteY36" fmla="*/ 2676915 h 4658115"/>
              <a:gd name="connsiteX37" fmla="*/ 1819275 w 4114800"/>
              <a:gd name="connsiteY37" fmla="*/ 2705490 h 4658115"/>
              <a:gd name="connsiteX38" fmla="*/ 1790700 w 4114800"/>
              <a:gd name="connsiteY38" fmla="*/ 2734065 h 4658115"/>
              <a:gd name="connsiteX39" fmla="*/ 1762125 w 4114800"/>
              <a:gd name="connsiteY39" fmla="*/ 2772165 h 4658115"/>
              <a:gd name="connsiteX40" fmla="*/ 1714500 w 4114800"/>
              <a:gd name="connsiteY40" fmla="*/ 2829315 h 4658115"/>
              <a:gd name="connsiteX41" fmla="*/ 1695450 w 4114800"/>
              <a:gd name="connsiteY41" fmla="*/ 2857890 h 4658115"/>
              <a:gd name="connsiteX42" fmla="*/ 1666875 w 4114800"/>
              <a:gd name="connsiteY42" fmla="*/ 2886465 h 4658115"/>
              <a:gd name="connsiteX43" fmla="*/ 1638300 w 4114800"/>
              <a:gd name="connsiteY43" fmla="*/ 2924565 h 4658115"/>
              <a:gd name="connsiteX44" fmla="*/ 1543050 w 4114800"/>
              <a:gd name="connsiteY44" fmla="*/ 2991240 h 4658115"/>
              <a:gd name="connsiteX45" fmla="*/ 1514475 w 4114800"/>
              <a:gd name="connsiteY45" fmla="*/ 3010290 h 4658115"/>
              <a:gd name="connsiteX46" fmla="*/ 1485900 w 4114800"/>
              <a:gd name="connsiteY46" fmla="*/ 3048390 h 4658115"/>
              <a:gd name="connsiteX47" fmla="*/ 1457325 w 4114800"/>
              <a:gd name="connsiteY47" fmla="*/ 3057915 h 4658115"/>
              <a:gd name="connsiteX48" fmla="*/ 1381125 w 4114800"/>
              <a:gd name="connsiteY48" fmla="*/ 3105540 h 4658115"/>
              <a:gd name="connsiteX49" fmla="*/ 1352550 w 4114800"/>
              <a:gd name="connsiteY49" fmla="*/ 3134115 h 4658115"/>
              <a:gd name="connsiteX50" fmla="*/ 1323975 w 4114800"/>
              <a:gd name="connsiteY50" fmla="*/ 3143640 h 4658115"/>
              <a:gd name="connsiteX51" fmla="*/ 1266825 w 4114800"/>
              <a:gd name="connsiteY51" fmla="*/ 3181740 h 4658115"/>
              <a:gd name="connsiteX52" fmla="*/ 1238250 w 4114800"/>
              <a:gd name="connsiteY52" fmla="*/ 3191265 h 4658115"/>
              <a:gd name="connsiteX53" fmla="*/ 1209675 w 4114800"/>
              <a:gd name="connsiteY53" fmla="*/ 3210315 h 4658115"/>
              <a:gd name="connsiteX54" fmla="*/ 1171575 w 4114800"/>
              <a:gd name="connsiteY54" fmla="*/ 3219840 h 4658115"/>
              <a:gd name="connsiteX55" fmla="*/ 1076325 w 4114800"/>
              <a:gd name="connsiteY55" fmla="*/ 3305565 h 4658115"/>
              <a:gd name="connsiteX56" fmla="*/ 1047750 w 4114800"/>
              <a:gd name="connsiteY56" fmla="*/ 3324615 h 4658115"/>
              <a:gd name="connsiteX57" fmla="*/ 971550 w 4114800"/>
              <a:gd name="connsiteY57" fmla="*/ 3391290 h 4658115"/>
              <a:gd name="connsiteX58" fmla="*/ 904875 w 4114800"/>
              <a:gd name="connsiteY58" fmla="*/ 3438915 h 4658115"/>
              <a:gd name="connsiteX59" fmla="*/ 876300 w 4114800"/>
              <a:gd name="connsiteY59" fmla="*/ 3448440 h 4658115"/>
              <a:gd name="connsiteX60" fmla="*/ 838200 w 4114800"/>
              <a:gd name="connsiteY60" fmla="*/ 3505590 h 4658115"/>
              <a:gd name="connsiteX61" fmla="*/ 819150 w 4114800"/>
              <a:gd name="connsiteY61" fmla="*/ 3534165 h 4658115"/>
              <a:gd name="connsiteX62" fmla="*/ 790575 w 4114800"/>
              <a:gd name="connsiteY62" fmla="*/ 3562740 h 4658115"/>
              <a:gd name="connsiteX63" fmla="*/ 771525 w 4114800"/>
              <a:gd name="connsiteY63" fmla="*/ 3591315 h 4658115"/>
              <a:gd name="connsiteX64" fmla="*/ 752475 w 4114800"/>
              <a:gd name="connsiteY64" fmla="*/ 3629415 h 4658115"/>
              <a:gd name="connsiteX65" fmla="*/ 723900 w 4114800"/>
              <a:gd name="connsiteY65" fmla="*/ 3638940 h 4658115"/>
              <a:gd name="connsiteX66" fmla="*/ 676275 w 4114800"/>
              <a:gd name="connsiteY66" fmla="*/ 3724665 h 4658115"/>
              <a:gd name="connsiteX67" fmla="*/ 647700 w 4114800"/>
              <a:gd name="connsiteY67" fmla="*/ 3753240 h 4658115"/>
              <a:gd name="connsiteX68" fmla="*/ 600075 w 4114800"/>
              <a:gd name="connsiteY68" fmla="*/ 3800865 h 4658115"/>
              <a:gd name="connsiteX69" fmla="*/ 590550 w 4114800"/>
              <a:gd name="connsiteY69" fmla="*/ 3829440 h 4658115"/>
              <a:gd name="connsiteX70" fmla="*/ 561975 w 4114800"/>
              <a:gd name="connsiteY70" fmla="*/ 3838965 h 4658115"/>
              <a:gd name="connsiteX71" fmla="*/ 533400 w 4114800"/>
              <a:gd name="connsiteY71" fmla="*/ 3858015 h 4658115"/>
              <a:gd name="connsiteX72" fmla="*/ 504825 w 4114800"/>
              <a:gd name="connsiteY72" fmla="*/ 3886590 h 4658115"/>
              <a:gd name="connsiteX73" fmla="*/ 476250 w 4114800"/>
              <a:gd name="connsiteY73" fmla="*/ 3896115 h 4658115"/>
              <a:gd name="connsiteX74" fmla="*/ 438150 w 4114800"/>
              <a:gd name="connsiteY74" fmla="*/ 3915165 h 4658115"/>
              <a:gd name="connsiteX75" fmla="*/ 419100 w 4114800"/>
              <a:gd name="connsiteY75" fmla="*/ 3943740 h 4658115"/>
              <a:gd name="connsiteX76" fmla="*/ 390525 w 4114800"/>
              <a:gd name="connsiteY76" fmla="*/ 3953265 h 4658115"/>
              <a:gd name="connsiteX77" fmla="*/ 361950 w 4114800"/>
              <a:gd name="connsiteY77" fmla="*/ 3972315 h 4658115"/>
              <a:gd name="connsiteX78" fmla="*/ 333375 w 4114800"/>
              <a:gd name="connsiteY78" fmla="*/ 4029465 h 4658115"/>
              <a:gd name="connsiteX79" fmla="*/ 323850 w 4114800"/>
              <a:gd name="connsiteY79" fmla="*/ 4058040 h 4658115"/>
              <a:gd name="connsiteX80" fmla="*/ 304800 w 4114800"/>
              <a:gd name="connsiteY80" fmla="*/ 4086615 h 4658115"/>
              <a:gd name="connsiteX81" fmla="*/ 285750 w 4114800"/>
              <a:gd name="connsiteY81" fmla="*/ 4124715 h 4658115"/>
              <a:gd name="connsiteX82" fmla="*/ 228600 w 4114800"/>
              <a:gd name="connsiteY82" fmla="*/ 4181865 h 4658115"/>
              <a:gd name="connsiteX83" fmla="*/ 200025 w 4114800"/>
              <a:gd name="connsiteY83" fmla="*/ 4210440 h 4658115"/>
              <a:gd name="connsiteX84" fmla="*/ 152400 w 4114800"/>
              <a:gd name="connsiteY84" fmla="*/ 4258065 h 4658115"/>
              <a:gd name="connsiteX85" fmla="*/ 104775 w 4114800"/>
              <a:gd name="connsiteY85" fmla="*/ 4315215 h 4658115"/>
              <a:gd name="connsiteX86" fmla="*/ 9525 w 4114800"/>
              <a:gd name="connsiteY86" fmla="*/ 4448565 h 4658115"/>
              <a:gd name="connsiteX87" fmla="*/ 0 w 4114800"/>
              <a:gd name="connsiteY87" fmla="*/ 4477140 h 4658115"/>
              <a:gd name="connsiteX88" fmla="*/ 28575 w 4114800"/>
              <a:gd name="connsiteY88" fmla="*/ 4581915 h 4658115"/>
              <a:gd name="connsiteX89" fmla="*/ 133350 w 4114800"/>
              <a:gd name="connsiteY89" fmla="*/ 4600965 h 4658115"/>
              <a:gd name="connsiteX90" fmla="*/ 171450 w 4114800"/>
              <a:gd name="connsiteY90" fmla="*/ 4610490 h 4658115"/>
              <a:gd name="connsiteX91" fmla="*/ 295275 w 4114800"/>
              <a:gd name="connsiteY91" fmla="*/ 4629540 h 4658115"/>
              <a:gd name="connsiteX92" fmla="*/ 485775 w 4114800"/>
              <a:gd name="connsiteY92" fmla="*/ 4648590 h 4658115"/>
              <a:gd name="connsiteX93" fmla="*/ 571500 w 4114800"/>
              <a:gd name="connsiteY93" fmla="*/ 4658115 h 4658115"/>
              <a:gd name="connsiteX94" fmla="*/ 1504950 w 4114800"/>
              <a:gd name="connsiteY94" fmla="*/ 4648590 h 4658115"/>
              <a:gd name="connsiteX95" fmla="*/ 1600200 w 4114800"/>
              <a:gd name="connsiteY95" fmla="*/ 4639065 h 4658115"/>
              <a:gd name="connsiteX96" fmla="*/ 1666875 w 4114800"/>
              <a:gd name="connsiteY96" fmla="*/ 4629540 h 4658115"/>
              <a:gd name="connsiteX97" fmla="*/ 2514600 w 4114800"/>
              <a:gd name="connsiteY97" fmla="*/ 4620015 h 4658115"/>
              <a:gd name="connsiteX98" fmla="*/ 2705100 w 4114800"/>
              <a:gd name="connsiteY98" fmla="*/ 4610490 h 4658115"/>
              <a:gd name="connsiteX99" fmla="*/ 3914775 w 4114800"/>
              <a:gd name="connsiteY99" fmla="*/ 4610490 h 4658115"/>
              <a:gd name="connsiteX100" fmla="*/ 3971925 w 4114800"/>
              <a:gd name="connsiteY100" fmla="*/ 4581915 h 4658115"/>
              <a:gd name="connsiteX101" fmla="*/ 3990975 w 4114800"/>
              <a:gd name="connsiteY101" fmla="*/ 4553340 h 4658115"/>
              <a:gd name="connsiteX102" fmla="*/ 4000500 w 4114800"/>
              <a:gd name="connsiteY102" fmla="*/ 4524765 h 4658115"/>
              <a:gd name="connsiteX103" fmla="*/ 4019550 w 4114800"/>
              <a:gd name="connsiteY103" fmla="*/ 4496190 h 4658115"/>
              <a:gd name="connsiteX104" fmla="*/ 4038600 w 4114800"/>
              <a:gd name="connsiteY104" fmla="*/ 4429515 h 4658115"/>
              <a:gd name="connsiteX105" fmla="*/ 4057650 w 4114800"/>
              <a:gd name="connsiteY105" fmla="*/ 4362840 h 4658115"/>
              <a:gd name="connsiteX106" fmla="*/ 4067175 w 4114800"/>
              <a:gd name="connsiteY106" fmla="*/ 4239015 h 4658115"/>
              <a:gd name="connsiteX107" fmla="*/ 4086225 w 4114800"/>
              <a:gd name="connsiteY107" fmla="*/ 4134240 h 4658115"/>
              <a:gd name="connsiteX108" fmla="*/ 4095750 w 4114800"/>
              <a:gd name="connsiteY108" fmla="*/ 3962790 h 4658115"/>
              <a:gd name="connsiteX109" fmla="*/ 4114800 w 4114800"/>
              <a:gd name="connsiteY109" fmla="*/ 3315090 h 4658115"/>
              <a:gd name="connsiteX110" fmla="*/ 4105275 w 4114800"/>
              <a:gd name="connsiteY110" fmla="*/ 2953140 h 4658115"/>
              <a:gd name="connsiteX111" fmla="*/ 4076700 w 4114800"/>
              <a:gd name="connsiteY111" fmla="*/ 2581665 h 4658115"/>
              <a:gd name="connsiteX112" fmla="*/ 4086225 w 4114800"/>
              <a:gd name="connsiteY112" fmla="*/ 2229240 h 4658115"/>
              <a:gd name="connsiteX113" fmla="*/ 4095750 w 4114800"/>
              <a:gd name="connsiteY113" fmla="*/ 2133990 h 4658115"/>
              <a:gd name="connsiteX114" fmla="*/ 4114800 w 4114800"/>
              <a:gd name="connsiteY114" fmla="*/ 1657740 h 4658115"/>
              <a:gd name="connsiteX115" fmla="*/ 4095750 w 4114800"/>
              <a:gd name="connsiteY115" fmla="*/ 1191015 h 4658115"/>
              <a:gd name="connsiteX116" fmla="*/ 4086225 w 4114800"/>
              <a:gd name="connsiteY116" fmla="*/ 1086240 h 4658115"/>
              <a:gd name="connsiteX117" fmla="*/ 4067175 w 4114800"/>
              <a:gd name="connsiteY117" fmla="*/ 638565 h 4658115"/>
              <a:gd name="connsiteX118" fmla="*/ 4076700 w 4114800"/>
              <a:gd name="connsiteY118" fmla="*/ 495690 h 4658115"/>
              <a:gd name="connsiteX119" fmla="*/ 4067175 w 4114800"/>
              <a:gd name="connsiteY119" fmla="*/ 371865 h 4658115"/>
              <a:gd name="connsiteX120" fmla="*/ 4048125 w 4114800"/>
              <a:gd name="connsiteY120" fmla="*/ 200415 h 4658115"/>
              <a:gd name="connsiteX121" fmla="*/ 4038600 w 4114800"/>
              <a:gd name="connsiteY121" fmla="*/ 171840 h 4658115"/>
              <a:gd name="connsiteX122" fmla="*/ 4019550 w 4114800"/>
              <a:gd name="connsiteY122" fmla="*/ 86115 h 4658115"/>
              <a:gd name="connsiteX123" fmla="*/ 3990975 w 4114800"/>
              <a:gd name="connsiteY123" fmla="*/ 57540 h 4658115"/>
              <a:gd name="connsiteX124" fmla="*/ 3933825 w 4114800"/>
              <a:gd name="connsiteY124" fmla="*/ 28965 h 4658115"/>
              <a:gd name="connsiteX125" fmla="*/ 3819525 w 4114800"/>
              <a:gd name="connsiteY125" fmla="*/ 9915 h 4658115"/>
              <a:gd name="connsiteX126" fmla="*/ 3733800 w 4114800"/>
              <a:gd name="connsiteY126" fmla="*/ 390 h 4658115"/>
              <a:gd name="connsiteX127" fmla="*/ 3057525 w 4114800"/>
              <a:gd name="connsiteY127" fmla="*/ 19440 h 4658115"/>
              <a:gd name="connsiteX128" fmla="*/ 2981325 w 4114800"/>
              <a:gd name="connsiteY128" fmla="*/ 38490 h 4658115"/>
              <a:gd name="connsiteX129" fmla="*/ 2905125 w 4114800"/>
              <a:gd name="connsiteY129" fmla="*/ 57540 h 4658115"/>
              <a:gd name="connsiteX130" fmla="*/ 2847975 w 4114800"/>
              <a:gd name="connsiteY130" fmla="*/ 76590 h 4658115"/>
              <a:gd name="connsiteX131" fmla="*/ 2790825 w 4114800"/>
              <a:gd name="connsiteY131" fmla="*/ 114690 h 4658115"/>
              <a:gd name="connsiteX132" fmla="*/ 2790825 w 4114800"/>
              <a:gd name="connsiteY132" fmla="*/ 133740 h 46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114800" h="4658115">
                <a:moveTo>
                  <a:pt x="2790825" y="133740"/>
                </a:moveTo>
                <a:cubicBezTo>
                  <a:pt x="2787650" y="149615"/>
                  <a:pt x="2785227" y="165659"/>
                  <a:pt x="2781300" y="181365"/>
                </a:cubicBezTo>
                <a:cubicBezTo>
                  <a:pt x="2778865" y="191105"/>
                  <a:pt x="2773744" y="200095"/>
                  <a:pt x="2771775" y="209940"/>
                </a:cubicBezTo>
                <a:cubicBezTo>
                  <a:pt x="2762119" y="258222"/>
                  <a:pt x="2756741" y="337217"/>
                  <a:pt x="2752725" y="381390"/>
                </a:cubicBezTo>
                <a:cubicBezTo>
                  <a:pt x="2747964" y="581357"/>
                  <a:pt x="2749962" y="737019"/>
                  <a:pt x="2733675" y="924315"/>
                </a:cubicBezTo>
                <a:cubicBezTo>
                  <a:pt x="2729340" y="974164"/>
                  <a:pt x="2722635" y="1009605"/>
                  <a:pt x="2714625" y="1057665"/>
                </a:cubicBezTo>
                <a:cubicBezTo>
                  <a:pt x="2711450" y="1102115"/>
                  <a:pt x="2710021" y="1146724"/>
                  <a:pt x="2705100" y="1191015"/>
                </a:cubicBezTo>
                <a:cubicBezTo>
                  <a:pt x="2703654" y="1204026"/>
                  <a:pt x="2697917" y="1216235"/>
                  <a:pt x="2695575" y="1229115"/>
                </a:cubicBezTo>
                <a:cubicBezTo>
                  <a:pt x="2691559" y="1251204"/>
                  <a:pt x="2690453" y="1273775"/>
                  <a:pt x="2686050" y="1295790"/>
                </a:cubicBezTo>
                <a:cubicBezTo>
                  <a:pt x="2684081" y="1305635"/>
                  <a:pt x="2678703" y="1314564"/>
                  <a:pt x="2676525" y="1324365"/>
                </a:cubicBezTo>
                <a:cubicBezTo>
                  <a:pt x="2660538" y="1396306"/>
                  <a:pt x="2674609" y="1377737"/>
                  <a:pt x="2647950" y="1457715"/>
                </a:cubicBezTo>
                <a:lnTo>
                  <a:pt x="2619375" y="1543440"/>
                </a:lnTo>
                <a:cubicBezTo>
                  <a:pt x="2609829" y="1572079"/>
                  <a:pt x="2611316" y="1575971"/>
                  <a:pt x="2590800" y="1600590"/>
                </a:cubicBezTo>
                <a:cubicBezTo>
                  <a:pt x="2582176" y="1610938"/>
                  <a:pt x="2570849" y="1618817"/>
                  <a:pt x="2562225" y="1629165"/>
                </a:cubicBezTo>
                <a:cubicBezTo>
                  <a:pt x="2554896" y="1637959"/>
                  <a:pt x="2551270" y="1649645"/>
                  <a:pt x="2543175" y="1657740"/>
                </a:cubicBezTo>
                <a:cubicBezTo>
                  <a:pt x="2468250" y="1732665"/>
                  <a:pt x="2564046" y="1611740"/>
                  <a:pt x="2486025" y="1705365"/>
                </a:cubicBezTo>
                <a:cubicBezTo>
                  <a:pt x="2478696" y="1714159"/>
                  <a:pt x="2475070" y="1725845"/>
                  <a:pt x="2466975" y="1733940"/>
                </a:cubicBezTo>
                <a:cubicBezTo>
                  <a:pt x="2458880" y="1742035"/>
                  <a:pt x="2446956" y="1745385"/>
                  <a:pt x="2438400" y="1752990"/>
                </a:cubicBezTo>
                <a:cubicBezTo>
                  <a:pt x="2418264" y="1770888"/>
                  <a:pt x="2406808" y="1801621"/>
                  <a:pt x="2381250" y="1810140"/>
                </a:cubicBezTo>
                <a:cubicBezTo>
                  <a:pt x="2346798" y="1821624"/>
                  <a:pt x="2355348" y="1815989"/>
                  <a:pt x="2324100" y="1838715"/>
                </a:cubicBezTo>
                <a:cubicBezTo>
                  <a:pt x="2298423" y="1857389"/>
                  <a:pt x="2265512" y="1869447"/>
                  <a:pt x="2247900" y="1895865"/>
                </a:cubicBezTo>
                <a:cubicBezTo>
                  <a:pt x="2241550" y="1905390"/>
                  <a:pt x="2236455" y="1915884"/>
                  <a:pt x="2228850" y="1924440"/>
                </a:cubicBezTo>
                <a:cubicBezTo>
                  <a:pt x="2210952" y="1944576"/>
                  <a:pt x="2186644" y="1959174"/>
                  <a:pt x="2171700" y="1981590"/>
                </a:cubicBezTo>
                <a:lnTo>
                  <a:pt x="2114550" y="2067315"/>
                </a:lnTo>
                <a:cubicBezTo>
                  <a:pt x="2108200" y="2076840"/>
                  <a:pt x="2099120" y="2085030"/>
                  <a:pt x="2095500" y="2095890"/>
                </a:cubicBezTo>
                <a:cubicBezTo>
                  <a:pt x="2089150" y="2114940"/>
                  <a:pt x="2085430" y="2135079"/>
                  <a:pt x="2076450" y="2153040"/>
                </a:cubicBezTo>
                <a:cubicBezTo>
                  <a:pt x="2070100" y="2165740"/>
                  <a:pt x="2062386" y="2177845"/>
                  <a:pt x="2057400" y="2191140"/>
                </a:cubicBezTo>
                <a:cubicBezTo>
                  <a:pt x="2048245" y="2215555"/>
                  <a:pt x="2049864" y="2234788"/>
                  <a:pt x="2038350" y="2257815"/>
                </a:cubicBezTo>
                <a:cubicBezTo>
                  <a:pt x="2010715" y="2313085"/>
                  <a:pt x="2025298" y="2257694"/>
                  <a:pt x="2000250" y="2324490"/>
                </a:cubicBezTo>
                <a:cubicBezTo>
                  <a:pt x="1995653" y="2336747"/>
                  <a:pt x="1994321" y="2350003"/>
                  <a:pt x="1990725" y="2362590"/>
                </a:cubicBezTo>
                <a:cubicBezTo>
                  <a:pt x="1987967" y="2372244"/>
                  <a:pt x="1983378" y="2381364"/>
                  <a:pt x="1981200" y="2391165"/>
                </a:cubicBezTo>
                <a:cubicBezTo>
                  <a:pt x="1975347" y="2417505"/>
                  <a:pt x="1975015" y="2451159"/>
                  <a:pt x="1962150" y="2476890"/>
                </a:cubicBezTo>
                <a:cubicBezTo>
                  <a:pt x="1957030" y="2487129"/>
                  <a:pt x="1949450" y="2495940"/>
                  <a:pt x="1943100" y="2505465"/>
                </a:cubicBezTo>
                <a:cubicBezTo>
                  <a:pt x="1939925" y="2518165"/>
                  <a:pt x="1938732" y="2531533"/>
                  <a:pt x="1933575" y="2543565"/>
                </a:cubicBezTo>
                <a:cubicBezTo>
                  <a:pt x="1929066" y="2554087"/>
                  <a:pt x="1921179" y="2562825"/>
                  <a:pt x="1914525" y="2572140"/>
                </a:cubicBezTo>
                <a:cubicBezTo>
                  <a:pt x="1854838" y="2655702"/>
                  <a:pt x="1916717" y="2569583"/>
                  <a:pt x="1857375" y="2638815"/>
                </a:cubicBezTo>
                <a:cubicBezTo>
                  <a:pt x="1847044" y="2650868"/>
                  <a:pt x="1838325" y="2664215"/>
                  <a:pt x="1828800" y="2676915"/>
                </a:cubicBezTo>
                <a:cubicBezTo>
                  <a:pt x="1825625" y="2686440"/>
                  <a:pt x="1824844" y="2697136"/>
                  <a:pt x="1819275" y="2705490"/>
                </a:cubicBezTo>
                <a:cubicBezTo>
                  <a:pt x="1811803" y="2716698"/>
                  <a:pt x="1799466" y="2723838"/>
                  <a:pt x="1790700" y="2734065"/>
                </a:cubicBezTo>
                <a:cubicBezTo>
                  <a:pt x="1780369" y="2746118"/>
                  <a:pt x="1771352" y="2759247"/>
                  <a:pt x="1762125" y="2772165"/>
                </a:cubicBezTo>
                <a:cubicBezTo>
                  <a:pt x="1691179" y="2871490"/>
                  <a:pt x="1803444" y="2722583"/>
                  <a:pt x="1714500" y="2829315"/>
                </a:cubicBezTo>
                <a:cubicBezTo>
                  <a:pt x="1707171" y="2838109"/>
                  <a:pt x="1702779" y="2849096"/>
                  <a:pt x="1695450" y="2857890"/>
                </a:cubicBezTo>
                <a:cubicBezTo>
                  <a:pt x="1686826" y="2868238"/>
                  <a:pt x="1675641" y="2876238"/>
                  <a:pt x="1666875" y="2886465"/>
                </a:cubicBezTo>
                <a:cubicBezTo>
                  <a:pt x="1656544" y="2898518"/>
                  <a:pt x="1649525" y="2913340"/>
                  <a:pt x="1638300" y="2924565"/>
                </a:cubicBezTo>
                <a:cubicBezTo>
                  <a:pt x="1624196" y="2938669"/>
                  <a:pt x="1552385" y="2985016"/>
                  <a:pt x="1543050" y="2991240"/>
                </a:cubicBezTo>
                <a:cubicBezTo>
                  <a:pt x="1533525" y="2997590"/>
                  <a:pt x="1521344" y="3001132"/>
                  <a:pt x="1514475" y="3010290"/>
                </a:cubicBezTo>
                <a:cubicBezTo>
                  <a:pt x="1504950" y="3022990"/>
                  <a:pt x="1498096" y="3038227"/>
                  <a:pt x="1485900" y="3048390"/>
                </a:cubicBezTo>
                <a:cubicBezTo>
                  <a:pt x="1478187" y="3054818"/>
                  <a:pt x="1466850" y="3054740"/>
                  <a:pt x="1457325" y="3057915"/>
                </a:cubicBezTo>
                <a:cubicBezTo>
                  <a:pt x="1388235" y="3127005"/>
                  <a:pt x="1477336" y="3045408"/>
                  <a:pt x="1381125" y="3105540"/>
                </a:cubicBezTo>
                <a:cubicBezTo>
                  <a:pt x="1369702" y="3112679"/>
                  <a:pt x="1363758" y="3126643"/>
                  <a:pt x="1352550" y="3134115"/>
                </a:cubicBezTo>
                <a:cubicBezTo>
                  <a:pt x="1344196" y="3139684"/>
                  <a:pt x="1332752" y="3138764"/>
                  <a:pt x="1323975" y="3143640"/>
                </a:cubicBezTo>
                <a:cubicBezTo>
                  <a:pt x="1303961" y="3154759"/>
                  <a:pt x="1288545" y="3174500"/>
                  <a:pt x="1266825" y="3181740"/>
                </a:cubicBezTo>
                <a:cubicBezTo>
                  <a:pt x="1257300" y="3184915"/>
                  <a:pt x="1247230" y="3186775"/>
                  <a:pt x="1238250" y="3191265"/>
                </a:cubicBezTo>
                <a:cubicBezTo>
                  <a:pt x="1228011" y="3196385"/>
                  <a:pt x="1220197" y="3205806"/>
                  <a:pt x="1209675" y="3210315"/>
                </a:cubicBezTo>
                <a:cubicBezTo>
                  <a:pt x="1197643" y="3215472"/>
                  <a:pt x="1184275" y="3216665"/>
                  <a:pt x="1171575" y="3219840"/>
                </a:cubicBezTo>
                <a:cubicBezTo>
                  <a:pt x="1132413" y="3259002"/>
                  <a:pt x="1131255" y="3261621"/>
                  <a:pt x="1076325" y="3305565"/>
                </a:cubicBezTo>
                <a:cubicBezTo>
                  <a:pt x="1067386" y="3312716"/>
                  <a:pt x="1057275" y="3318265"/>
                  <a:pt x="1047750" y="3324615"/>
                </a:cubicBezTo>
                <a:cubicBezTo>
                  <a:pt x="1012296" y="3377796"/>
                  <a:pt x="1045633" y="3335728"/>
                  <a:pt x="971550" y="3391290"/>
                </a:cubicBezTo>
                <a:cubicBezTo>
                  <a:pt x="962921" y="3397762"/>
                  <a:pt x="918803" y="3431951"/>
                  <a:pt x="904875" y="3438915"/>
                </a:cubicBezTo>
                <a:cubicBezTo>
                  <a:pt x="895895" y="3443405"/>
                  <a:pt x="885825" y="3445265"/>
                  <a:pt x="876300" y="3448440"/>
                </a:cubicBezTo>
                <a:lnTo>
                  <a:pt x="838200" y="3505590"/>
                </a:lnTo>
                <a:cubicBezTo>
                  <a:pt x="831850" y="3515115"/>
                  <a:pt x="827245" y="3526070"/>
                  <a:pt x="819150" y="3534165"/>
                </a:cubicBezTo>
                <a:cubicBezTo>
                  <a:pt x="809625" y="3543690"/>
                  <a:pt x="799199" y="3552392"/>
                  <a:pt x="790575" y="3562740"/>
                </a:cubicBezTo>
                <a:cubicBezTo>
                  <a:pt x="783246" y="3571534"/>
                  <a:pt x="777205" y="3581376"/>
                  <a:pt x="771525" y="3591315"/>
                </a:cubicBezTo>
                <a:cubicBezTo>
                  <a:pt x="764480" y="3603643"/>
                  <a:pt x="762515" y="3619375"/>
                  <a:pt x="752475" y="3629415"/>
                </a:cubicBezTo>
                <a:cubicBezTo>
                  <a:pt x="745375" y="3636515"/>
                  <a:pt x="733425" y="3635765"/>
                  <a:pt x="723900" y="3638940"/>
                </a:cubicBezTo>
                <a:cubicBezTo>
                  <a:pt x="711922" y="3674873"/>
                  <a:pt x="709027" y="3691913"/>
                  <a:pt x="676275" y="3724665"/>
                </a:cubicBezTo>
                <a:cubicBezTo>
                  <a:pt x="666750" y="3734190"/>
                  <a:pt x="656324" y="3742892"/>
                  <a:pt x="647700" y="3753240"/>
                </a:cubicBezTo>
                <a:cubicBezTo>
                  <a:pt x="608013" y="3800865"/>
                  <a:pt x="652463" y="3765940"/>
                  <a:pt x="600075" y="3800865"/>
                </a:cubicBezTo>
                <a:cubicBezTo>
                  <a:pt x="596900" y="3810390"/>
                  <a:pt x="597650" y="3822340"/>
                  <a:pt x="590550" y="3829440"/>
                </a:cubicBezTo>
                <a:cubicBezTo>
                  <a:pt x="583450" y="3836540"/>
                  <a:pt x="570955" y="3834475"/>
                  <a:pt x="561975" y="3838965"/>
                </a:cubicBezTo>
                <a:cubicBezTo>
                  <a:pt x="551736" y="3844085"/>
                  <a:pt x="542194" y="3850686"/>
                  <a:pt x="533400" y="3858015"/>
                </a:cubicBezTo>
                <a:cubicBezTo>
                  <a:pt x="523052" y="3866639"/>
                  <a:pt x="516033" y="3879118"/>
                  <a:pt x="504825" y="3886590"/>
                </a:cubicBezTo>
                <a:cubicBezTo>
                  <a:pt x="496471" y="3892159"/>
                  <a:pt x="485478" y="3892160"/>
                  <a:pt x="476250" y="3896115"/>
                </a:cubicBezTo>
                <a:cubicBezTo>
                  <a:pt x="463199" y="3901708"/>
                  <a:pt x="450850" y="3908815"/>
                  <a:pt x="438150" y="3915165"/>
                </a:cubicBezTo>
                <a:cubicBezTo>
                  <a:pt x="431800" y="3924690"/>
                  <a:pt x="428039" y="3936589"/>
                  <a:pt x="419100" y="3943740"/>
                </a:cubicBezTo>
                <a:cubicBezTo>
                  <a:pt x="411260" y="3950012"/>
                  <a:pt x="399505" y="3948775"/>
                  <a:pt x="390525" y="3953265"/>
                </a:cubicBezTo>
                <a:cubicBezTo>
                  <a:pt x="380286" y="3958385"/>
                  <a:pt x="371475" y="3965965"/>
                  <a:pt x="361950" y="3972315"/>
                </a:cubicBezTo>
                <a:cubicBezTo>
                  <a:pt x="338009" y="4044139"/>
                  <a:pt x="370304" y="3955607"/>
                  <a:pt x="333375" y="4029465"/>
                </a:cubicBezTo>
                <a:cubicBezTo>
                  <a:pt x="328885" y="4038445"/>
                  <a:pt x="328340" y="4049060"/>
                  <a:pt x="323850" y="4058040"/>
                </a:cubicBezTo>
                <a:cubicBezTo>
                  <a:pt x="318730" y="4068279"/>
                  <a:pt x="310480" y="4076676"/>
                  <a:pt x="304800" y="4086615"/>
                </a:cubicBezTo>
                <a:cubicBezTo>
                  <a:pt x="297755" y="4098943"/>
                  <a:pt x="294620" y="4113627"/>
                  <a:pt x="285750" y="4124715"/>
                </a:cubicBezTo>
                <a:cubicBezTo>
                  <a:pt x="268920" y="4145752"/>
                  <a:pt x="247650" y="4162815"/>
                  <a:pt x="228600" y="4181865"/>
                </a:cubicBezTo>
                <a:cubicBezTo>
                  <a:pt x="219075" y="4191390"/>
                  <a:pt x="207497" y="4199232"/>
                  <a:pt x="200025" y="4210440"/>
                </a:cubicBezTo>
                <a:cubicBezTo>
                  <a:pt x="174625" y="4248540"/>
                  <a:pt x="190500" y="4232665"/>
                  <a:pt x="152400" y="4258065"/>
                </a:cubicBezTo>
                <a:cubicBezTo>
                  <a:pt x="100947" y="4335244"/>
                  <a:pt x="170780" y="4234542"/>
                  <a:pt x="104775" y="4315215"/>
                </a:cubicBezTo>
                <a:cubicBezTo>
                  <a:pt x="103505" y="4316767"/>
                  <a:pt x="15035" y="4432035"/>
                  <a:pt x="9525" y="4448565"/>
                </a:cubicBezTo>
                <a:lnTo>
                  <a:pt x="0" y="4477140"/>
                </a:lnTo>
                <a:cubicBezTo>
                  <a:pt x="2328" y="4488781"/>
                  <a:pt x="18217" y="4578462"/>
                  <a:pt x="28575" y="4581915"/>
                </a:cubicBezTo>
                <a:cubicBezTo>
                  <a:pt x="89883" y="4602351"/>
                  <a:pt x="25647" y="4583014"/>
                  <a:pt x="133350" y="4600965"/>
                </a:cubicBezTo>
                <a:cubicBezTo>
                  <a:pt x="146263" y="4603117"/>
                  <a:pt x="158613" y="4607923"/>
                  <a:pt x="171450" y="4610490"/>
                </a:cubicBezTo>
                <a:cubicBezTo>
                  <a:pt x="194651" y="4615130"/>
                  <a:pt x="274689" y="4627253"/>
                  <a:pt x="295275" y="4629540"/>
                </a:cubicBezTo>
                <a:cubicBezTo>
                  <a:pt x="358701" y="4636587"/>
                  <a:pt x="422349" y="4641543"/>
                  <a:pt x="485775" y="4648590"/>
                </a:cubicBezTo>
                <a:lnTo>
                  <a:pt x="571500" y="4658115"/>
                </a:lnTo>
                <a:lnTo>
                  <a:pt x="1504950" y="4648590"/>
                </a:lnTo>
                <a:cubicBezTo>
                  <a:pt x="1536853" y="4647999"/>
                  <a:pt x="1568510" y="4642793"/>
                  <a:pt x="1600200" y="4639065"/>
                </a:cubicBezTo>
                <a:cubicBezTo>
                  <a:pt x="1622497" y="4636442"/>
                  <a:pt x="1644429" y="4630008"/>
                  <a:pt x="1666875" y="4629540"/>
                </a:cubicBezTo>
                <a:lnTo>
                  <a:pt x="2514600" y="4620015"/>
                </a:lnTo>
                <a:cubicBezTo>
                  <a:pt x="2578100" y="4616840"/>
                  <a:pt x="2641521" y="4610490"/>
                  <a:pt x="2705100" y="4610490"/>
                </a:cubicBezTo>
                <a:cubicBezTo>
                  <a:pt x="3985808" y="4610490"/>
                  <a:pt x="3357606" y="4639815"/>
                  <a:pt x="3914775" y="4610490"/>
                </a:cubicBezTo>
                <a:cubicBezTo>
                  <a:pt x="3938016" y="4602743"/>
                  <a:pt x="3953461" y="4600379"/>
                  <a:pt x="3971925" y="4581915"/>
                </a:cubicBezTo>
                <a:cubicBezTo>
                  <a:pt x="3980020" y="4573820"/>
                  <a:pt x="3985855" y="4563579"/>
                  <a:pt x="3990975" y="4553340"/>
                </a:cubicBezTo>
                <a:cubicBezTo>
                  <a:pt x="3995465" y="4544360"/>
                  <a:pt x="3996010" y="4533745"/>
                  <a:pt x="4000500" y="4524765"/>
                </a:cubicBezTo>
                <a:cubicBezTo>
                  <a:pt x="4005620" y="4514526"/>
                  <a:pt x="4014430" y="4506429"/>
                  <a:pt x="4019550" y="4496190"/>
                </a:cubicBezTo>
                <a:cubicBezTo>
                  <a:pt x="4027163" y="4480965"/>
                  <a:pt x="4034531" y="4443757"/>
                  <a:pt x="4038600" y="4429515"/>
                </a:cubicBezTo>
                <a:cubicBezTo>
                  <a:pt x="4065929" y="4333862"/>
                  <a:pt x="4027873" y="4481947"/>
                  <a:pt x="4057650" y="4362840"/>
                </a:cubicBezTo>
                <a:cubicBezTo>
                  <a:pt x="4060825" y="4321565"/>
                  <a:pt x="4062841" y="4280184"/>
                  <a:pt x="4067175" y="4239015"/>
                </a:cubicBezTo>
                <a:cubicBezTo>
                  <a:pt x="4069883" y="4213288"/>
                  <a:pt x="4080858" y="4161075"/>
                  <a:pt x="4086225" y="4134240"/>
                </a:cubicBezTo>
                <a:cubicBezTo>
                  <a:pt x="4089400" y="4077090"/>
                  <a:pt x="4094224" y="4020008"/>
                  <a:pt x="4095750" y="3962790"/>
                </a:cubicBezTo>
                <a:cubicBezTo>
                  <a:pt x="4113352" y="3302724"/>
                  <a:pt x="4087442" y="3616027"/>
                  <a:pt x="4114800" y="3315090"/>
                </a:cubicBezTo>
                <a:cubicBezTo>
                  <a:pt x="4111625" y="3194440"/>
                  <a:pt x="4110674" y="3073711"/>
                  <a:pt x="4105275" y="2953140"/>
                </a:cubicBezTo>
                <a:cubicBezTo>
                  <a:pt x="4097523" y="2780019"/>
                  <a:pt x="4090743" y="2722099"/>
                  <a:pt x="4076700" y="2581665"/>
                </a:cubicBezTo>
                <a:cubicBezTo>
                  <a:pt x="4079875" y="2464190"/>
                  <a:pt x="4081229" y="2346652"/>
                  <a:pt x="4086225" y="2229240"/>
                </a:cubicBezTo>
                <a:cubicBezTo>
                  <a:pt x="4087582" y="2197360"/>
                  <a:pt x="4093696" y="2165832"/>
                  <a:pt x="4095750" y="2133990"/>
                </a:cubicBezTo>
                <a:cubicBezTo>
                  <a:pt x="4103991" y="2006250"/>
                  <a:pt x="4110795" y="1773893"/>
                  <a:pt x="4114800" y="1657740"/>
                </a:cubicBezTo>
                <a:cubicBezTo>
                  <a:pt x="4109907" y="1515840"/>
                  <a:pt x="4105167" y="1336981"/>
                  <a:pt x="4095750" y="1191015"/>
                </a:cubicBezTo>
                <a:cubicBezTo>
                  <a:pt x="4093492" y="1156019"/>
                  <a:pt x="4088558" y="1121231"/>
                  <a:pt x="4086225" y="1086240"/>
                </a:cubicBezTo>
                <a:cubicBezTo>
                  <a:pt x="4076394" y="938774"/>
                  <a:pt x="4072422" y="785475"/>
                  <a:pt x="4067175" y="638565"/>
                </a:cubicBezTo>
                <a:cubicBezTo>
                  <a:pt x="4070350" y="590940"/>
                  <a:pt x="4076700" y="543421"/>
                  <a:pt x="4076700" y="495690"/>
                </a:cubicBezTo>
                <a:cubicBezTo>
                  <a:pt x="4076700" y="454293"/>
                  <a:pt x="4070761" y="413106"/>
                  <a:pt x="4067175" y="371865"/>
                </a:cubicBezTo>
                <a:cubicBezTo>
                  <a:pt x="4065124" y="348276"/>
                  <a:pt x="4053569" y="230356"/>
                  <a:pt x="4048125" y="200415"/>
                </a:cubicBezTo>
                <a:cubicBezTo>
                  <a:pt x="4046329" y="190537"/>
                  <a:pt x="4040778" y="181641"/>
                  <a:pt x="4038600" y="171840"/>
                </a:cubicBezTo>
                <a:cubicBezTo>
                  <a:pt x="4036871" y="164060"/>
                  <a:pt x="4030271" y="102197"/>
                  <a:pt x="4019550" y="86115"/>
                </a:cubicBezTo>
                <a:cubicBezTo>
                  <a:pt x="4012078" y="74907"/>
                  <a:pt x="4001323" y="66164"/>
                  <a:pt x="3990975" y="57540"/>
                </a:cubicBezTo>
                <a:cubicBezTo>
                  <a:pt x="3969195" y="39390"/>
                  <a:pt x="3959974" y="36436"/>
                  <a:pt x="3933825" y="28965"/>
                </a:cubicBezTo>
                <a:cubicBezTo>
                  <a:pt x="3886261" y="15375"/>
                  <a:pt x="3878663" y="16872"/>
                  <a:pt x="3819525" y="9915"/>
                </a:cubicBezTo>
                <a:lnTo>
                  <a:pt x="3733800" y="390"/>
                </a:lnTo>
                <a:cubicBezTo>
                  <a:pt x="3619205" y="2269"/>
                  <a:pt x="3263424" y="-8013"/>
                  <a:pt x="3057525" y="19440"/>
                </a:cubicBezTo>
                <a:cubicBezTo>
                  <a:pt x="2996740" y="27545"/>
                  <a:pt x="3027314" y="25947"/>
                  <a:pt x="2981325" y="38490"/>
                </a:cubicBezTo>
                <a:cubicBezTo>
                  <a:pt x="2956066" y="45379"/>
                  <a:pt x="2929963" y="49261"/>
                  <a:pt x="2905125" y="57540"/>
                </a:cubicBezTo>
                <a:cubicBezTo>
                  <a:pt x="2886075" y="63890"/>
                  <a:pt x="2864683" y="65451"/>
                  <a:pt x="2847975" y="76590"/>
                </a:cubicBezTo>
                <a:cubicBezTo>
                  <a:pt x="2828925" y="89290"/>
                  <a:pt x="2807014" y="98501"/>
                  <a:pt x="2790825" y="114690"/>
                </a:cubicBezTo>
                <a:lnTo>
                  <a:pt x="2790825" y="133740"/>
                </a:ln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764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179769" y="5710617"/>
            <a:ext cx="8648519"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contrast, lymphocytes in the germinal center (outlined) have been stimulated to proliferate.  Although many of these cells are enlarged, the cells that demonstrate the largest nuclei (arrows) are clearly dividing cells and are referred to as </a:t>
            </a:r>
            <a:r>
              <a:rPr lang="en-US" b="1" dirty="0">
                <a:solidFill>
                  <a:srgbClr val="00B050"/>
                </a:solidFill>
                <a:latin typeface="Times New Roman" pitchFamily="18" charset="0"/>
                <a:cs typeface="Times New Roman" pitchFamily="18" charset="0"/>
              </a:rPr>
              <a:t>blast forms</a:t>
            </a:r>
            <a:r>
              <a:rPr lang="en-US" b="1" dirty="0">
                <a:solidFill>
                  <a:schemeClr val="accent3">
                    <a:lumMod val="50000"/>
                  </a:schemeClr>
                </a:solidFill>
                <a:latin typeface="Times New Roman" pitchFamily="18" charset="0"/>
                <a:cs typeface="Times New Roman" pitchFamily="18"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69" y="838200"/>
            <a:ext cx="1954313" cy="2161338"/>
          </a:xfrm>
          <a:prstGeom prst="rect">
            <a:avLst/>
          </a:prstGeom>
        </p:spPr>
      </p:pic>
      <p:sp>
        <p:nvSpPr>
          <p:cNvPr id="7" name="Rectangle 6"/>
          <p:cNvSpPr/>
          <p:nvPr/>
        </p:nvSpPr>
        <p:spPr>
          <a:xfrm>
            <a:off x="836421" y="1714500"/>
            <a:ext cx="115194" cy="8771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948956" y="1123218"/>
            <a:ext cx="2008550" cy="588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0981" y="1804877"/>
            <a:ext cx="2010563" cy="3704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686" y="1123218"/>
            <a:ext cx="5887890" cy="4515582"/>
          </a:xfrm>
          <a:prstGeom prst="rect">
            <a:avLst/>
          </a:prstGeom>
        </p:spPr>
      </p:pic>
      <p:sp>
        <p:nvSpPr>
          <p:cNvPr id="2" name="Freeform 1"/>
          <p:cNvSpPr/>
          <p:nvPr/>
        </p:nvSpPr>
        <p:spPr>
          <a:xfrm>
            <a:off x="2766310" y="1000125"/>
            <a:ext cx="4529840" cy="4638675"/>
          </a:xfrm>
          <a:custGeom>
            <a:avLst/>
            <a:gdLst>
              <a:gd name="connsiteX0" fmla="*/ 2243840 w 4529840"/>
              <a:gd name="connsiteY0" fmla="*/ 3762375 h 4848225"/>
              <a:gd name="connsiteX1" fmla="*/ 2300990 w 4529840"/>
              <a:gd name="connsiteY1" fmla="*/ 3695700 h 4848225"/>
              <a:gd name="connsiteX2" fmla="*/ 2339090 w 4529840"/>
              <a:gd name="connsiteY2" fmla="*/ 3667125 h 4848225"/>
              <a:gd name="connsiteX3" fmla="*/ 2348615 w 4529840"/>
              <a:gd name="connsiteY3" fmla="*/ 3638550 h 4848225"/>
              <a:gd name="connsiteX4" fmla="*/ 2396240 w 4529840"/>
              <a:gd name="connsiteY4" fmla="*/ 3562350 h 4848225"/>
              <a:gd name="connsiteX5" fmla="*/ 2424815 w 4529840"/>
              <a:gd name="connsiteY5" fmla="*/ 3533775 h 4848225"/>
              <a:gd name="connsiteX6" fmla="*/ 2462915 w 4529840"/>
              <a:gd name="connsiteY6" fmla="*/ 3457575 h 4848225"/>
              <a:gd name="connsiteX7" fmla="*/ 2510540 w 4529840"/>
              <a:gd name="connsiteY7" fmla="*/ 3429000 h 4848225"/>
              <a:gd name="connsiteX8" fmla="*/ 2539115 w 4529840"/>
              <a:gd name="connsiteY8" fmla="*/ 3390900 h 4848225"/>
              <a:gd name="connsiteX9" fmla="*/ 2567690 w 4529840"/>
              <a:gd name="connsiteY9" fmla="*/ 3362325 h 4848225"/>
              <a:gd name="connsiteX10" fmla="*/ 2643890 w 4529840"/>
              <a:gd name="connsiteY10" fmla="*/ 3276600 h 4848225"/>
              <a:gd name="connsiteX11" fmla="*/ 2701040 w 4529840"/>
              <a:gd name="connsiteY11" fmla="*/ 3238500 h 4848225"/>
              <a:gd name="connsiteX12" fmla="*/ 2729615 w 4529840"/>
              <a:gd name="connsiteY12" fmla="*/ 3219450 h 4848225"/>
              <a:gd name="connsiteX13" fmla="*/ 2777240 w 4529840"/>
              <a:gd name="connsiteY13" fmla="*/ 3162300 h 4848225"/>
              <a:gd name="connsiteX14" fmla="*/ 2805815 w 4529840"/>
              <a:gd name="connsiteY14" fmla="*/ 3152775 h 4848225"/>
              <a:gd name="connsiteX15" fmla="*/ 2862965 w 4529840"/>
              <a:gd name="connsiteY15" fmla="*/ 3105150 h 4848225"/>
              <a:gd name="connsiteX16" fmla="*/ 2891540 w 4529840"/>
              <a:gd name="connsiteY16" fmla="*/ 3095625 h 4848225"/>
              <a:gd name="connsiteX17" fmla="*/ 2958215 w 4529840"/>
              <a:gd name="connsiteY17" fmla="*/ 3057525 h 4848225"/>
              <a:gd name="connsiteX18" fmla="*/ 2986790 w 4529840"/>
              <a:gd name="connsiteY18" fmla="*/ 3038475 h 4848225"/>
              <a:gd name="connsiteX19" fmla="*/ 3024890 w 4529840"/>
              <a:gd name="connsiteY19" fmla="*/ 3019425 h 4848225"/>
              <a:gd name="connsiteX20" fmla="*/ 3082040 w 4529840"/>
              <a:gd name="connsiteY20" fmla="*/ 2990850 h 4848225"/>
              <a:gd name="connsiteX21" fmla="*/ 3139190 w 4529840"/>
              <a:gd name="connsiteY21" fmla="*/ 2952750 h 4848225"/>
              <a:gd name="connsiteX22" fmla="*/ 3167765 w 4529840"/>
              <a:gd name="connsiteY22" fmla="*/ 2924175 h 4848225"/>
              <a:gd name="connsiteX23" fmla="*/ 3205865 w 4529840"/>
              <a:gd name="connsiteY23" fmla="*/ 2895600 h 4848225"/>
              <a:gd name="connsiteX24" fmla="*/ 3243965 w 4529840"/>
              <a:gd name="connsiteY24" fmla="*/ 2876550 h 4848225"/>
              <a:gd name="connsiteX25" fmla="*/ 3272540 w 4529840"/>
              <a:gd name="connsiteY25" fmla="*/ 2847975 h 4848225"/>
              <a:gd name="connsiteX26" fmla="*/ 3329690 w 4529840"/>
              <a:gd name="connsiteY26" fmla="*/ 2809875 h 4848225"/>
              <a:gd name="connsiteX27" fmla="*/ 3405890 w 4529840"/>
              <a:gd name="connsiteY27" fmla="*/ 2752725 h 4848225"/>
              <a:gd name="connsiteX28" fmla="*/ 3453515 w 4529840"/>
              <a:gd name="connsiteY28" fmla="*/ 2724150 h 4848225"/>
              <a:gd name="connsiteX29" fmla="*/ 3520190 w 4529840"/>
              <a:gd name="connsiteY29" fmla="*/ 2676525 h 4848225"/>
              <a:gd name="connsiteX30" fmla="*/ 3577340 w 4529840"/>
              <a:gd name="connsiteY30" fmla="*/ 2590800 h 4848225"/>
              <a:gd name="connsiteX31" fmla="*/ 3644015 w 4529840"/>
              <a:gd name="connsiteY31" fmla="*/ 2505075 h 4848225"/>
              <a:gd name="connsiteX32" fmla="*/ 3663065 w 4529840"/>
              <a:gd name="connsiteY32" fmla="*/ 2457450 h 4848225"/>
              <a:gd name="connsiteX33" fmla="*/ 3729740 w 4529840"/>
              <a:gd name="connsiteY33" fmla="*/ 2362200 h 4848225"/>
              <a:gd name="connsiteX34" fmla="*/ 3739265 w 4529840"/>
              <a:gd name="connsiteY34" fmla="*/ 2333625 h 4848225"/>
              <a:gd name="connsiteX35" fmla="*/ 3777365 w 4529840"/>
              <a:gd name="connsiteY35" fmla="*/ 2266950 h 4848225"/>
              <a:gd name="connsiteX36" fmla="*/ 3786890 w 4529840"/>
              <a:gd name="connsiteY36" fmla="*/ 2219325 h 4848225"/>
              <a:gd name="connsiteX37" fmla="*/ 3805940 w 4529840"/>
              <a:gd name="connsiteY37" fmla="*/ 2190750 h 4848225"/>
              <a:gd name="connsiteX38" fmla="*/ 3853565 w 4529840"/>
              <a:gd name="connsiteY38" fmla="*/ 2095500 h 4848225"/>
              <a:gd name="connsiteX39" fmla="*/ 3882140 w 4529840"/>
              <a:gd name="connsiteY39" fmla="*/ 2047875 h 4848225"/>
              <a:gd name="connsiteX40" fmla="*/ 3948815 w 4529840"/>
              <a:gd name="connsiteY40" fmla="*/ 1924050 h 4848225"/>
              <a:gd name="connsiteX41" fmla="*/ 3977390 w 4529840"/>
              <a:gd name="connsiteY41" fmla="*/ 1876425 h 4848225"/>
              <a:gd name="connsiteX42" fmla="*/ 4005965 w 4529840"/>
              <a:gd name="connsiteY42" fmla="*/ 1819275 h 4848225"/>
              <a:gd name="connsiteX43" fmla="*/ 4044065 w 4529840"/>
              <a:gd name="connsiteY43" fmla="*/ 1762125 h 4848225"/>
              <a:gd name="connsiteX44" fmla="*/ 4082165 w 4529840"/>
              <a:gd name="connsiteY44" fmla="*/ 1685925 h 4848225"/>
              <a:gd name="connsiteX45" fmla="*/ 4186940 w 4529840"/>
              <a:gd name="connsiteY45" fmla="*/ 1533525 h 4848225"/>
              <a:gd name="connsiteX46" fmla="*/ 4196465 w 4529840"/>
              <a:gd name="connsiteY46" fmla="*/ 1495425 h 4848225"/>
              <a:gd name="connsiteX47" fmla="*/ 4253615 w 4529840"/>
              <a:gd name="connsiteY47" fmla="*/ 1419225 h 4848225"/>
              <a:gd name="connsiteX48" fmla="*/ 4272665 w 4529840"/>
              <a:gd name="connsiteY48" fmla="*/ 1362075 h 4848225"/>
              <a:gd name="connsiteX49" fmla="*/ 4291715 w 4529840"/>
              <a:gd name="connsiteY49" fmla="*/ 1323975 h 4848225"/>
              <a:gd name="connsiteX50" fmla="*/ 4320290 w 4529840"/>
              <a:gd name="connsiteY50" fmla="*/ 1257300 h 4848225"/>
              <a:gd name="connsiteX51" fmla="*/ 4329815 w 4529840"/>
              <a:gd name="connsiteY51" fmla="*/ 1209675 h 4848225"/>
              <a:gd name="connsiteX52" fmla="*/ 4358390 w 4529840"/>
              <a:gd name="connsiteY52" fmla="*/ 1162050 h 4848225"/>
              <a:gd name="connsiteX53" fmla="*/ 4367915 w 4529840"/>
              <a:gd name="connsiteY53" fmla="*/ 1133475 h 4848225"/>
              <a:gd name="connsiteX54" fmla="*/ 4396490 w 4529840"/>
              <a:gd name="connsiteY54" fmla="*/ 1066800 h 4848225"/>
              <a:gd name="connsiteX55" fmla="*/ 4406015 w 4529840"/>
              <a:gd name="connsiteY55" fmla="*/ 1028700 h 4848225"/>
              <a:gd name="connsiteX56" fmla="*/ 4444115 w 4529840"/>
              <a:gd name="connsiteY56" fmla="*/ 923925 h 4848225"/>
              <a:gd name="connsiteX57" fmla="*/ 4463165 w 4529840"/>
              <a:gd name="connsiteY57" fmla="*/ 857250 h 4848225"/>
              <a:gd name="connsiteX58" fmla="*/ 4472690 w 4529840"/>
              <a:gd name="connsiteY58" fmla="*/ 828675 h 4848225"/>
              <a:gd name="connsiteX59" fmla="*/ 4491740 w 4529840"/>
              <a:gd name="connsiteY59" fmla="*/ 800100 h 4848225"/>
              <a:gd name="connsiteX60" fmla="*/ 4501265 w 4529840"/>
              <a:gd name="connsiteY60" fmla="*/ 704850 h 4848225"/>
              <a:gd name="connsiteX61" fmla="*/ 4510790 w 4529840"/>
              <a:gd name="connsiteY61" fmla="*/ 676275 h 4848225"/>
              <a:gd name="connsiteX62" fmla="*/ 4529840 w 4529840"/>
              <a:gd name="connsiteY62" fmla="*/ 590550 h 4848225"/>
              <a:gd name="connsiteX63" fmla="*/ 4520315 w 4529840"/>
              <a:gd name="connsiteY63" fmla="*/ 409575 h 4848225"/>
              <a:gd name="connsiteX64" fmla="*/ 4482215 w 4529840"/>
              <a:gd name="connsiteY64" fmla="*/ 352425 h 4848225"/>
              <a:gd name="connsiteX65" fmla="*/ 4463165 w 4529840"/>
              <a:gd name="connsiteY65" fmla="*/ 323850 h 4848225"/>
              <a:gd name="connsiteX66" fmla="*/ 4444115 w 4529840"/>
              <a:gd name="connsiteY66" fmla="*/ 295275 h 4848225"/>
              <a:gd name="connsiteX67" fmla="*/ 4415540 w 4529840"/>
              <a:gd name="connsiteY67" fmla="*/ 276225 h 4848225"/>
              <a:gd name="connsiteX68" fmla="*/ 4358390 w 4529840"/>
              <a:gd name="connsiteY68" fmla="*/ 209550 h 4848225"/>
              <a:gd name="connsiteX69" fmla="*/ 4320290 w 4529840"/>
              <a:gd name="connsiteY69" fmla="*/ 180975 h 4848225"/>
              <a:gd name="connsiteX70" fmla="*/ 4272665 w 4529840"/>
              <a:gd name="connsiteY70" fmla="*/ 171450 h 4848225"/>
              <a:gd name="connsiteX71" fmla="*/ 4234565 w 4529840"/>
              <a:gd name="connsiteY71" fmla="*/ 161925 h 4848225"/>
              <a:gd name="connsiteX72" fmla="*/ 4177415 w 4529840"/>
              <a:gd name="connsiteY72" fmla="*/ 142875 h 4848225"/>
              <a:gd name="connsiteX73" fmla="*/ 4082165 w 4529840"/>
              <a:gd name="connsiteY73" fmla="*/ 123825 h 4848225"/>
              <a:gd name="connsiteX74" fmla="*/ 4053590 w 4529840"/>
              <a:gd name="connsiteY74" fmla="*/ 114300 h 4848225"/>
              <a:gd name="connsiteX75" fmla="*/ 3891665 w 4529840"/>
              <a:gd name="connsiteY75" fmla="*/ 95250 h 4848225"/>
              <a:gd name="connsiteX76" fmla="*/ 3548765 w 4529840"/>
              <a:gd name="connsiteY76" fmla="*/ 104775 h 4848225"/>
              <a:gd name="connsiteX77" fmla="*/ 3320165 w 4529840"/>
              <a:gd name="connsiteY77" fmla="*/ 114300 h 4848225"/>
              <a:gd name="connsiteX78" fmla="*/ 2862965 w 4529840"/>
              <a:gd name="connsiteY78" fmla="*/ 104775 h 4848225"/>
              <a:gd name="connsiteX79" fmla="*/ 2767715 w 4529840"/>
              <a:gd name="connsiteY79" fmla="*/ 85725 h 4848225"/>
              <a:gd name="connsiteX80" fmla="*/ 2615315 w 4529840"/>
              <a:gd name="connsiteY80" fmla="*/ 76200 h 4848225"/>
              <a:gd name="connsiteX81" fmla="*/ 2291465 w 4529840"/>
              <a:gd name="connsiteY81" fmla="*/ 57150 h 4848225"/>
              <a:gd name="connsiteX82" fmla="*/ 2243840 w 4529840"/>
              <a:gd name="connsiteY82" fmla="*/ 47625 h 4848225"/>
              <a:gd name="connsiteX83" fmla="*/ 2205740 w 4529840"/>
              <a:gd name="connsiteY83" fmla="*/ 38100 h 4848225"/>
              <a:gd name="connsiteX84" fmla="*/ 1986665 w 4529840"/>
              <a:gd name="connsiteY84" fmla="*/ 28575 h 4848225"/>
              <a:gd name="connsiteX85" fmla="*/ 1824740 w 4529840"/>
              <a:gd name="connsiteY85" fmla="*/ 19050 h 4848225"/>
              <a:gd name="connsiteX86" fmla="*/ 1424690 w 4529840"/>
              <a:gd name="connsiteY86" fmla="*/ 0 h 4848225"/>
              <a:gd name="connsiteX87" fmla="*/ 948440 w 4529840"/>
              <a:gd name="connsiteY87" fmla="*/ 9525 h 4848225"/>
              <a:gd name="connsiteX88" fmla="*/ 881765 w 4529840"/>
              <a:gd name="connsiteY88" fmla="*/ 19050 h 4848225"/>
              <a:gd name="connsiteX89" fmla="*/ 786515 w 4529840"/>
              <a:gd name="connsiteY89" fmla="*/ 28575 h 4848225"/>
              <a:gd name="connsiteX90" fmla="*/ 576965 w 4529840"/>
              <a:gd name="connsiteY90" fmla="*/ 38100 h 4848225"/>
              <a:gd name="connsiteX91" fmla="*/ 519815 w 4529840"/>
              <a:gd name="connsiteY91" fmla="*/ 47625 h 4848225"/>
              <a:gd name="connsiteX92" fmla="*/ 348365 w 4529840"/>
              <a:gd name="connsiteY92" fmla="*/ 57150 h 4848225"/>
              <a:gd name="connsiteX93" fmla="*/ 272165 w 4529840"/>
              <a:gd name="connsiteY93" fmla="*/ 76200 h 4848225"/>
              <a:gd name="connsiteX94" fmla="*/ 243590 w 4529840"/>
              <a:gd name="connsiteY94" fmla="*/ 95250 h 4848225"/>
              <a:gd name="connsiteX95" fmla="*/ 215015 w 4529840"/>
              <a:gd name="connsiteY95" fmla="*/ 104775 h 4848225"/>
              <a:gd name="connsiteX96" fmla="*/ 176915 w 4529840"/>
              <a:gd name="connsiteY96" fmla="*/ 171450 h 4848225"/>
              <a:gd name="connsiteX97" fmla="*/ 148340 w 4529840"/>
              <a:gd name="connsiteY97" fmla="*/ 200025 h 4848225"/>
              <a:gd name="connsiteX98" fmla="*/ 138815 w 4529840"/>
              <a:gd name="connsiteY98" fmla="*/ 228600 h 4848225"/>
              <a:gd name="connsiteX99" fmla="*/ 110240 w 4529840"/>
              <a:gd name="connsiteY99" fmla="*/ 295275 h 4848225"/>
              <a:gd name="connsiteX100" fmla="*/ 91190 w 4529840"/>
              <a:gd name="connsiteY100" fmla="*/ 390525 h 4848225"/>
              <a:gd name="connsiteX101" fmla="*/ 53090 w 4529840"/>
              <a:gd name="connsiteY101" fmla="*/ 514350 h 4848225"/>
              <a:gd name="connsiteX102" fmla="*/ 24515 w 4529840"/>
              <a:gd name="connsiteY102" fmla="*/ 857250 h 4848225"/>
              <a:gd name="connsiteX103" fmla="*/ 34040 w 4529840"/>
              <a:gd name="connsiteY103" fmla="*/ 1619250 h 4848225"/>
              <a:gd name="connsiteX104" fmla="*/ 43565 w 4529840"/>
              <a:gd name="connsiteY104" fmla="*/ 1695450 h 4848225"/>
              <a:gd name="connsiteX105" fmla="*/ 53090 w 4529840"/>
              <a:gd name="connsiteY105" fmla="*/ 1838325 h 4848225"/>
              <a:gd name="connsiteX106" fmla="*/ 72140 w 4529840"/>
              <a:gd name="connsiteY106" fmla="*/ 2200275 h 4848225"/>
              <a:gd name="connsiteX107" fmla="*/ 62615 w 4529840"/>
              <a:gd name="connsiteY107" fmla="*/ 2743200 h 4848225"/>
              <a:gd name="connsiteX108" fmla="*/ 43565 w 4529840"/>
              <a:gd name="connsiteY108" fmla="*/ 2943225 h 4848225"/>
              <a:gd name="connsiteX109" fmla="*/ 34040 w 4529840"/>
              <a:gd name="connsiteY109" fmla="*/ 3048000 h 4848225"/>
              <a:gd name="connsiteX110" fmla="*/ 24515 w 4529840"/>
              <a:gd name="connsiteY110" fmla="*/ 3362325 h 4848225"/>
              <a:gd name="connsiteX111" fmla="*/ 14990 w 4529840"/>
              <a:gd name="connsiteY111" fmla="*/ 3533775 h 4848225"/>
              <a:gd name="connsiteX112" fmla="*/ 34040 w 4529840"/>
              <a:gd name="connsiteY112" fmla="*/ 4076700 h 4848225"/>
              <a:gd name="connsiteX113" fmla="*/ 43565 w 4529840"/>
              <a:gd name="connsiteY113" fmla="*/ 4219575 h 4848225"/>
              <a:gd name="connsiteX114" fmla="*/ 53090 w 4529840"/>
              <a:gd name="connsiteY114" fmla="*/ 4314825 h 4848225"/>
              <a:gd name="connsiteX115" fmla="*/ 62615 w 4529840"/>
              <a:gd name="connsiteY115" fmla="*/ 4438650 h 4848225"/>
              <a:gd name="connsiteX116" fmla="*/ 72140 w 4529840"/>
              <a:gd name="connsiteY116" fmla="*/ 4495800 h 4848225"/>
              <a:gd name="connsiteX117" fmla="*/ 81665 w 4529840"/>
              <a:gd name="connsiteY117" fmla="*/ 4562475 h 4848225"/>
              <a:gd name="connsiteX118" fmla="*/ 110240 w 4529840"/>
              <a:gd name="connsiteY118" fmla="*/ 4657725 h 4848225"/>
              <a:gd name="connsiteX119" fmla="*/ 119765 w 4529840"/>
              <a:gd name="connsiteY119" fmla="*/ 4686300 h 4848225"/>
              <a:gd name="connsiteX120" fmla="*/ 129290 w 4529840"/>
              <a:gd name="connsiteY120" fmla="*/ 4724400 h 4848225"/>
              <a:gd name="connsiteX121" fmla="*/ 157865 w 4529840"/>
              <a:gd name="connsiteY121" fmla="*/ 4762500 h 4848225"/>
              <a:gd name="connsiteX122" fmla="*/ 176915 w 4529840"/>
              <a:gd name="connsiteY122" fmla="*/ 4791075 h 4848225"/>
              <a:gd name="connsiteX123" fmla="*/ 262640 w 4529840"/>
              <a:gd name="connsiteY123" fmla="*/ 4838700 h 4848225"/>
              <a:gd name="connsiteX124" fmla="*/ 319790 w 4529840"/>
              <a:gd name="connsiteY124" fmla="*/ 4848225 h 4848225"/>
              <a:gd name="connsiteX125" fmla="*/ 900815 w 4529840"/>
              <a:gd name="connsiteY125" fmla="*/ 4838700 h 4848225"/>
              <a:gd name="connsiteX126" fmla="*/ 1034165 w 4529840"/>
              <a:gd name="connsiteY126" fmla="*/ 4819650 h 4848225"/>
              <a:gd name="connsiteX127" fmla="*/ 1119890 w 4529840"/>
              <a:gd name="connsiteY127" fmla="*/ 4810125 h 4848225"/>
              <a:gd name="connsiteX128" fmla="*/ 1186565 w 4529840"/>
              <a:gd name="connsiteY128" fmla="*/ 4781550 h 4848225"/>
              <a:gd name="connsiteX129" fmla="*/ 1215140 w 4529840"/>
              <a:gd name="connsiteY129" fmla="*/ 4772025 h 4848225"/>
              <a:gd name="connsiteX130" fmla="*/ 1272290 w 4529840"/>
              <a:gd name="connsiteY130" fmla="*/ 4743450 h 4848225"/>
              <a:gd name="connsiteX131" fmla="*/ 1300865 w 4529840"/>
              <a:gd name="connsiteY131" fmla="*/ 4714875 h 4848225"/>
              <a:gd name="connsiteX132" fmla="*/ 1386590 w 4529840"/>
              <a:gd name="connsiteY132" fmla="*/ 4667250 h 4848225"/>
              <a:gd name="connsiteX133" fmla="*/ 1415165 w 4529840"/>
              <a:gd name="connsiteY133" fmla="*/ 4638675 h 4848225"/>
              <a:gd name="connsiteX134" fmla="*/ 1481840 w 4529840"/>
              <a:gd name="connsiteY134" fmla="*/ 4600575 h 4848225"/>
              <a:gd name="connsiteX135" fmla="*/ 1510415 w 4529840"/>
              <a:gd name="connsiteY135" fmla="*/ 4572000 h 4848225"/>
              <a:gd name="connsiteX136" fmla="*/ 1567565 w 4529840"/>
              <a:gd name="connsiteY136" fmla="*/ 4533900 h 4848225"/>
              <a:gd name="connsiteX137" fmla="*/ 1624715 w 4529840"/>
              <a:gd name="connsiteY137" fmla="*/ 4476750 h 4848225"/>
              <a:gd name="connsiteX138" fmla="*/ 1672340 w 4529840"/>
              <a:gd name="connsiteY138" fmla="*/ 4438650 h 4848225"/>
              <a:gd name="connsiteX139" fmla="*/ 1700915 w 4529840"/>
              <a:gd name="connsiteY139" fmla="*/ 4419600 h 4848225"/>
              <a:gd name="connsiteX140" fmla="*/ 1777115 w 4529840"/>
              <a:gd name="connsiteY140" fmla="*/ 4343400 h 4848225"/>
              <a:gd name="connsiteX141" fmla="*/ 1853315 w 4529840"/>
              <a:gd name="connsiteY141" fmla="*/ 4286250 h 4848225"/>
              <a:gd name="connsiteX142" fmla="*/ 1900940 w 4529840"/>
              <a:gd name="connsiteY142" fmla="*/ 4238625 h 4848225"/>
              <a:gd name="connsiteX143" fmla="*/ 1929515 w 4529840"/>
              <a:gd name="connsiteY143" fmla="*/ 4200525 h 4848225"/>
              <a:gd name="connsiteX144" fmla="*/ 1967615 w 4529840"/>
              <a:gd name="connsiteY144" fmla="*/ 4171950 h 4848225"/>
              <a:gd name="connsiteX145" fmla="*/ 1986665 w 4529840"/>
              <a:gd name="connsiteY145" fmla="*/ 4143375 h 4848225"/>
              <a:gd name="connsiteX146" fmla="*/ 2015240 w 4529840"/>
              <a:gd name="connsiteY146" fmla="*/ 4114800 h 4848225"/>
              <a:gd name="connsiteX147" fmla="*/ 2053340 w 4529840"/>
              <a:gd name="connsiteY147" fmla="*/ 4057650 h 4848225"/>
              <a:gd name="connsiteX148" fmla="*/ 2081915 w 4529840"/>
              <a:gd name="connsiteY148" fmla="*/ 4029075 h 4848225"/>
              <a:gd name="connsiteX149" fmla="*/ 2100965 w 4529840"/>
              <a:gd name="connsiteY149" fmla="*/ 4000500 h 4848225"/>
              <a:gd name="connsiteX150" fmla="*/ 2129540 w 4529840"/>
              <a:gd name="connsiteY150" fmla="*/ 3962400 h 4848225"/>
              <a:gd name="connsiteX151" fmla="*/ 2148590 w 4529840"/>
              <a:gd name="connsiteY151" fmla="*/ 3924300 h 4848225"/>
              <a:gd name="connsiteX152" fmla="*/ 2177165 w 4529840"/>
              <a:gd name="connsiteY152" fmla="*/ 3914775 h 4848225"/>
              <a:gd name="connsiteX153" fmla="*/ 2196215 w 4529840"/>
              <a:gd name="connsiteY153" fmla="*/ 3876675 h 4848225"/>
              <a:gd name="connsiteX154" fmla="*/ 2224790 w 4529840"/>
              <a:gd name="connsiteY154" fmla="*/ 3810000 h 4848225"/>
              <a:gd name="connsiteX155" fmla="*/ 2243840 w 4529840"/>
              <a:gd name="connsiteY155" fmla="*/ 3762375 h 484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529840" h="4848225">
                <a:moveTo>
                  <a:pt x="2243840" y="3762375"/>
                </a:moveTo>
                <a:cubicBezTo>
                  <a:pt x="2256540" y="3743325"/>
                  <a:pt x="2280292" y="3716398"/>
                  <a:pt x="2300990" y="3695700"/>
                </a:cubicBezTo>
                <a:cubicBezTo>
                  <a:pt x="2312215" y="3684475"/>
                  <a:pt x="2328927" y="3679321"/>
                  <a:pt x="2339090" y="3667125"/>
                </a:cubicBezTo>
                <a:cubicBezTo>
                  <a:pt x="2345518" y="3659412"/>
                  <a:pt x="2344125" y="3647530"/>
                  <a:pt x="2348615" y="3638550"/>
                </a:cubicBezTo>
                <a:cubicBezTo>
                  <a:pt x="2350939" y="3633903"/>
                  <a:pt x="2386795" y="3573684"/>
                  <a:pt x="2396240" y="3562350"/>
                </a:cubicBezTo>
                <a:cubicBezTo>
                  <a:pt x="2404864" y="3552002"/>
                  <a:pt x="2415290" y="3543300"/>
                  <a:pt x="2424815" y="3533775"/>
                </a:cubicBezTo>
                <a:cubicBezTo>
                  <a:pt x="2431440" y="3517213"/>
                  <a:pt x="2445546" y="3472462"/>
                  <a:pt x="2462915" y="3457575"/>
                </a:cubicBezTo>
                <a:cubicBezTo>
                  <a:pt x="2476971" y="3445527"/>
                  <a:pt x="2494665" y="3438525"/>
                  <a:pt x="2510540" y="3429000"/>
                </a:cubicBezTo>
                <a:cubicBezTo>
                  <a:pt x="2520065" y="3416300"/>
                  <a:pt x="2528784" y="3402953"/>
                  <a:pt x="2539115" y="3390900"/>
                </a:cubicBezTo>
                <a:cubicBezTo>
                  <a:pt x="2547881" y="3380673"/>
                  <a:pt x="2559066" y="3372673"/>
                  <a:pt x="2567690" y="3362325"/>
                </a:cubicBezTo>
                <a:cubicBezTo>
                  <a:pt x="2603478" y="3319379"/>
                  <a:pt x="2574422" y="3322912"/>
                  <a:pt x="2643890" y="3276600"/>
                </a:cubicBezTo>
                <a:lnTo>
                  <a:pt x="2701040" y="3238500"/>
                </a:lnTo>
                <a:lnTo>
                  <a:pt x="2729615" y="3219450"/>
                </a:lnTo>
                <a:cubicBezTo>
                  <a:pt x="2743672" y="3198365"/>
                  <a:pt x="2755238" y="3176968"/>
                  <a:pt x="2777240" y="3162300"/>
                </a:cubicBezTo>
                <a:cubicBezTo>
                  <a:pt x="2785594" y="3156731"/>
                  <a:pt x="2796290" y="3155950"/>
                  <a:pt x="2805815" y="3152775"/>
                </a:cubicBezTo>
                <a:cubicBezTo>
                  <a:pt x="2826881" y="3131709"/>
                  <a:pt x="2836443" y="3118411"/>
                  <a:pt x="2862965" y="3105150"/>
                </a:cubicBezTo>
                <a:cubicBezTo>
                  <a:pt x="2871945" y="3100660"/>
                  <a:pt x="2882015" y="3098800"/>
                  <a:pt x="2891540" y="3095625"/>
                </a:cubicBezTo>
                <a:cubicBezTo>
                  <a:pt x="2945825" y="3041340"/>
                  <a:pt x="2891057" y="3086307"/>
                  <a:pt x="2958215" y="3057525"/>
                </a:cubicBezTo>
                <a:cubicBezTo>
                  <a:pt x="2968737" y="3053016"/>
                  <a:pt x="2976851" y="3044155"/>
                  <a:pt x="2986790" y="3038475"/>
                </a:cubicBezTo>
                <a:cubicBezTo>
                  <a:pt x="2999118" y="3031430"/>
                  <a:pt x="3012562" y="3026470"/>
                  <a:pt x="3024890" y="3019425"/>
                </a:cubicBezTo>
                <a:cubicBezTo>
                  <a:pt x="3076591" y="2989882"/>
                  <a:pt x="3029649" y="3008314"/>
                  <a:pt x="3082040" y="2990850"/>
                </a:cubicBezTo>
                <a:cubicBezTo>
                  <a:pt x="3173197" y="2899693"/>
                  <a:pt x="3056482" y="3007889"/>
                  <a:pt x="3139190" y="2952750"/>
                </a:cubicBezTo>
                <a:cubicBezTo>
                  <a:pt x="3150398" y="2945278"/>
                  <a:pt x="3157538" y="2932941"/>
                  <a:pt x="3167765" y="2924175"/>
                </a:cubicBezTo>
                <a:cubicBezTo>
                  <a:pt x="3179818" y="2913844"/>
                  <a:pt x="3192403" y="2904014"/>
                  <a:pt x="3205865" y="2895600"/>
                </a:cubicBezTo>
                <a:cubicBezTo>
                  <a:pt x="3217906" y="2888075"/>
                  <a:pt x="3232411" y="2884803"/>
                  <a:pt x="3243965" y="2876550"/>
                </a:cubicBezTo>
                <a:cubicBezTo>
                  <a:pt x="3254926" y="2868720"/>
                  <a:pt x="3261907" y="2856245"/>
                  <a:pt x="3272540" y="2847975"/>
                </a:cubicBezTo>
                <a:cubicBezTo>
                  <a:pt x="3290612" y="2833919"/>
                  <a:pt x="3311374" y="2823612"/>
                  <a:pt x="3329690" y="2809875"/>
                </a:cubicBezTo>
                <a:cubicBezTo>
                  <a:pt x="3355090" y="2790825"/>
                  <a:pt x="3378665" y="2769060"/>
                  <a:pt x="3405890" y="2752725"/>
                </a:cubicBezTo>
                <a:cubicBezTo>
                  <a:pt x="3421765" y="2743200"/>
                  <a:pt x="3437331" y="2733141"/>
                  <a:pt x="3453515" y="2724150"/>
                </a:cubicBezTo>
                <a:cubicBezTo>
                  <a:pt x="3497121" y="2699924"/>
                  <a:pt x="3487781" y="2714335"/>
                  <a:pt x="3520190" y="2676525"/>
                </a:cubicBezTo>
                <a:cubicBezTo>
                  <a:pt x="3605138" y="2577419"/>
                  <a:pt x="3487810" y="2705910"/>
                  <a:pt x="3577340" y="2590800"/>
                </a:cubicBezTo>
                <a:cubicBezTo>
                  <a:pt x="3631887" y="2520668"/>
                  <a:pt x="3602740" y="2587625"/>
                  <a:pt x="3644015" y="2505075"/>
                </a:cubicBezTo>
                <a:cubicBezTo>
                  <a:pt x="3651661" y="2489782"/>
                  <a:pt x="3654268" y="2472111"/>
                  <a:pt x="3663065" y="2457450"/>
                </a:cubicBezTo>
                <a:cubicBezTo>
                  <a:pt x="3683005" y="2424217"/>
                  <a:pt x="3729740" y="2362200"/>
                  <a:pt x="3729740" y="2362200"/>
                </a:cubicBezTo>
                <a:cubicBezTo>
                  <a:pt x="3732915" y="2352675"/>
                  <a:pt x="3735310" y="2342853"/>
                  <a:pt x="3739265" y="2333625"/>
                </a:cubicBezTo>
                <a:cubicBezTo>
                  <a:pt x="3753767" y="2299788"/>
                  <a:pt x="3758233" y="2295648"/>
                  <a:pt x="3777365" y="2266950"/>
                </a:cubicBezTo>
                <a:cubicBezTo>
                  <a:pt x="3780540" y="2251075"/>
                  <a:pt x="3781206" y="2234484"/>
                  <a:pt x="3786890" y="2219325"/>
                </a:cubicBezTo>
                <a:cubicBezTo>
                  <a:pt x="3790910" y="2208606"/>
                  <a:pt x="3800513" y="2200829"/>
                  <a:pt x="3805940" y="2190750"/>
                </a:cubicBezTo>
                <a:cubicBezTo>
                  <a:pt x="3822769" y="2159495"/>
                  <a:pt x="3835302" y="2125939"/>
                  <a:pt x="3853565" y="2095500"/>
                </a:cubicBezTo>
                <a:cubicBezTo>
                  <a:pt x="3863090" y="2079625"/>
                  <a:pt x="3873149" y="2064059"/>
                  <a:pt x="3882140" y="2047875"/>
                </a:cubicBezTo>
                <a:cubicBezTo>
                  <a:pt x="3904906" y="2006896"/>
                  <a:pt x="3926049" y="1965029"/>
                  <a:pt x="3948815" y="1924050"/>
                </a:cubicBezTo>
                <a:cubicBezTo>
                  <a:pt x="3957806" y="1907866"/>
                  <a:pt x="3968525" y="1892678"/>
                  <a:pt x="3977390" y="1876425"/>
                </a:cubicBezTo>
                <a:cubicBezTo>
                  <a:pt x="3987589" y="1857727"/>
                  <a:pt x="3995233" y="1837672"/>
                  <a:pt x="4005965" y="1819275"/>
                </a:cubicBezTo>
                <a:cubicBezTo>
                  <a:pt x="4017501" y="1799499"/>
                  <a:pt x="4032706" y="1782004"/>
                  <a:pt x="4044065" y="1762125"/>
                </a:cubicBezTo>
                <a:cubicBezTo>
                  <a:pt x="4058154" y="1737469"/>
                  <a:pt x="4067937" y="1710501"/>
                  <a:pt x="4082165" y="1685925"/>
                </a:cubicBezTo>
                <a:cubicBezTo>
                  <a:pt x="4134419" y="1595668"/>
                  <a:pt x="4135422" y="1597923"/>
                  <a:pt x="4186940" y="1533525"/>
                </a:cubicBezTo>
                <a:cubicBezTo>
                  <a:pt x="4190115" y="1520825"/>
                  <a:pt x="4190108" y="1506868"/>
                  <a:pt x="4196465" y="1495425"/>
                </a:cubicBezTo>
                <a:cubicBezTo>
                  <a:pt x="4207260" y="1475994"/>
                  <a:pt x="4242690" y="1443806"/>
                  <a:pt x="4253615" y="1419225"/>
                </a:cubicBezTo>
                <a:cubicBezTo>
                  <a:pt x="4261770" y="1400875"/>
                  <a:pt x="4265207" y="1380719"/>
                  <a:pt x="4272665" y="1362075"/>
                </a:cubicBezTo>
                <a:cubicBezTo>
                  <a:pt x="4277938" y="1348892"/>
                  <a:pt x="4285839" y="1336901"/>
                  <a:pt x="4291715" y="1323975"/>
                </a:cubicBezTo>
                <a:cubicBezTo>
                  <a:pt x="4301721" y="1301962"/>
                  <a:pt x="4310765" y="1279525"/>
                  <a:pt x="4320290" y="1257300"/>
                </a:cubicBezTo>
                <a:cubicBezTo>
                  <a:pt x="4323465" y="1241425"/>
                  <a:pt x="4323802" y="1224706"/>
                  <a:pt x="4329815" y="1209675"/>
                </a:cubicBezTo>
                <a:cubicBezTo>
                  <a:pt x="4336691" y="1192486"/>
                  <a:pt x="4350111" y="1178609"/>
                  <a:pt x="4358390" y="1162050"/>
                </a:cubicBezTo>
                <a:cubicBezTo>
                  <a:pt x="4362880" y="1153070"/>
                  <a:pt x="4364186" y="1142797"/>
                  <a:pt x="4367915" y="1133475"/>
                </a:cubicBezTo>
                <a:cubicBezTo>
                  <a:pt x="4376895" y="1111024"/>
                  <a:pt x="4388227" y="1089524"/>
                  <a:pt x="4396490" y="1066800"/>
                </a:cubicBezTo>
                <a:cubicBezTo>
                  <a:pt x="4400964" y="1054497"/>
                  <a:pt x="4402253" y="1041239"/>
                  <a:pt x="4406015" y="1028700"/>
                </a:cubicBezTo>
                <a:cubicBezTo>
                  <a:pt x="4452713" y="873041"/>
                  <a:pt x="4398670" y="1060260"/>
                  <a:pt x="4444115" y="923925"/>
                </a:cubicBezTo>
                <a:cubicBezTo>
                  <a:pt x="4451424" y="901997"/>
                  <a:pt x="4456523" y="879390"/>
                  <a:pt x="4463165" y="857250"/>
                </a:cubicBezTo>
                <a:cubicBezTo>
                  <a:pt x="4466050" y="847633"/>
                  <a:pt x="4468200" y="837655"/>
                  <a:pt x="4472690" y="828675"/>
                </a:cubicBezTo>
                <a:cubicBezTo>
                  <a:pt x="4477810" y="818436"/>
                  <a:pt x="4485390" y="809625"/>
                  <a:pt x="4491740" y="800100"/>
                </a:cubicBezTo>
                <a:cubicBezTo>
                  <a:pt x="4494915" y="768350"/>
                  <a:pt x="4496413" y="736387"/>
                  <a:pt x="4501265" y="704850"/>
                </a:cubicBezTo>
                <a:cubicBezTo>
                  <a:pt x="4502792" y="694927"/>
                  <a:pt x="4508032" y="685929"/>
                  <a:pt x="4510790" y="676275"/>
                </a:cubicBezTo>
                <a:cubicBezTo>
                  <a:pt x="4519758" y="644888"/>
                  <a:pt x="4523293" y="623286"/>
                  <a:pt x="4529840" y="590550"/>
                </a:cubicBezTo>
                <a:cubicBezTo>
                  <a:pt x="4526665" y="530225"/>
                  <a:pt x="4532162" y="468810"/>
                  <a:pt x="4520315" y="409575"/>
                </a:cubicBezTo>
                <a:cubicBezTo>
                  <a:pt x="4515825" y="387124"/>
                  <a:pt x="4494915" y="371475"/>
                  <a:pt x="4482215" y="352425"/>
                </a:cubicBezTo>
                <a:lnTo>
                  <a:pt x="4463165" y="323850"/>
                </a:lnTo>
                <a:cubicBezTo>
                  <a:pt x="4456815" y="314325"/>
                  <a:pt x="4453640" y="301625"/>
                  <a:pt x="4444115" y="295275"/>
                </a:cubicBezTo>
                <a:lnTo>
                  <a:pt x="4415540" y="276225"/>
                </a:lnTo>
                <a:cubicBezTo>
                  <a:pt x="4392416" y="241539"/>
                  <a:pt x="4395346" y="241886"/>
                  <a:pt x="4358390" y="209550"/>
                </a:cubicBezTo>
                <a:cubicBezTo>
                  <a:pt x="4346443" y="199096"/>
                  <a:pt x="4334797" y="187422"/>
                  <a:pt x="4320290" y="180975"/>
                </a:cubicBezTo>
                <a:cubicBezTo>
                  <a:pt x="4305496" y="174400"/>
                  <a:pt x="4288469" y="174962"/>
                  <a:pt x="4272665" y="171450"/>
                </a:cubicBezTo>
                <a:cubicBezTo>
                  <a:pt x="4259886" y="168610"/>
                  <a:pt x="4247104" y="165687"/>
                  <a:pt x="4234565" y="161925"/>
                </a:cubicBezTo>
                <a:cubicBezTo>
                  <a:pt x="4215331" y="156155"/>
                  <a:pt x="4197106" y="146813"/>
                  <a:pt x="4177415" y="142875"/>
                </a:cubicBezTo>
                <a:cubicBezTo>
                  <a:pt x="4145665" y="136525"/>
                  <a:pt x="4112882" y="134064"/>
                  <a:pt x="4082165" y="123825"/>
                </a:cubicBezTo>
                <a:cubicBezTo>
                  <a:pt x="4072640" y="120650"/>
                  <a:pt x="4063468" y="116096"/>
                  <a:pt x="4053590" y="114300"/>
                </a:cubicBezTo>
                <a:cubicBezTo>
                  <a:pt x="4033018" y="110560"/>
                  <a:pt x="3908307" y="97099"/>
                  <a:pt x="3891665" y="95250"/>
                </a:cubicBezTo>
                <a:lnTo>
                  <a:pt x="3548765" y="104775"/>
                </a:lnTo>
                <a:cubicBezTo>
                  <a:pt x="3472541" y="107316"/>
                  <a:pt x="3396431" y="114300"/>
                  <a:pt x="3320165" y="114300"/>
                </a:cubicBezTo>
                <a:cubicBezTo>
                  <a:pt x="3167732" y="114300"/>
                  <a:pt x="3015365" y="107950"/>
                  <a:pt x="2862965" y="104775"/>
                </a:cubicBezTo>
                <a:cubicBezTo>
                  <a:pt x="2828744" y="96220"/>
                  <a:pt x="2804415" y="89061"/>
                  <a:pt x="2767715" y="85725"/>
                </a:cubicBezTo>
                <a:cubicBezTo>
                  <a:pt x="2717025" y="81117"/>
                  <a:pt x="2666075" y="79960"/>
                  <a:pt x="2615315" y="76200"/>
                </a:cubicBezTo>
                <a:cubicBezTo>
                  <a:pt x="2340041" y="55809"/>
                  <a:pt x="2749222" y="77052"/>
                  <a:pt x="2291465" y="57150"/>
                </a:cubicBezTo>
                <a:cubicBezTo>
                  <a:pt x="2275590" y="53975"/>
                  <a:pt x="2259644" y="51137"/>
                  <a:pt x="2243840" y="47625"/>
                </a:cubicBezTo>
                <a:cubicBezTo>
                  <a:pt x="2231061" y="44785"/>
                  <a:pt x="2218795" y="39067"/>
                  <a:pt x="2205740" y="38100"/>
                </a:cubicBezTo>
                <a:cubicBezTo>
                  <a:pt x="2132846" y="32700"/>
                  <a:pt x="2059668" y="32225"/>
                  <a:pt x="1986665" y="28575"/>
                </a:cubicBezTo>
                <a:lnTo>
                  <a:pt x="1824740" y="19050"/>
                </a:lnTo>
                <a:cubicBezTo>
                  <a:pt x="1238874" y="-9529"/>
                  <a:pt x="1897499" y="26267"/>
                  <a:pt x="1424690" y="0"/>
                </a:cubicBezTo>
                <a:lnTo>
                  <a:pt x="948440" y="9525"/>
                </a:lnTo>
                <a:cubicBezTo>
                  <a:pt x="926003" y="10312"/>
                  <a:pt x="904062" y="16427"/>
                  <a:pt x="881765" y="19050"/>
                </a:cubicBezTo>
                <a:cubicBezTo>
                  <a:pt x="850075" y="22778"/>
                  <a:pt x="818361" y="26585"/>
                  <a:pt x="786515" y="28575"/>
                </a:cubicBezTo>
                <a:cubicBezTo>
                  <a:pt x="716729" y="32937"/>
                  <a:pt x="646815" y="34925"/>
                  <a:pt x="576965" y="38100"/>
                </a:cubicBezTo>
                <a:cubicBezTo>
                  <a:pt x="557915" y="41275"/>
                  <a:pt x="539061" y="46021"/>
                  <a:pt x="519815" y="47625"/>
                </a:cubicBezTo>
                <a:cubicBezTo>
                  <a:pt x="462775" y="52378"/>
                  <a:pt x="405226" y="50589"/>
                  <a:pt x="348365" y="57150"/>
                </a:cubicBezTo>
                <a:cubicBezTo>
                  <a:pt x="322356" y="60151"/>
                  <a:pt x="272165" y="76200"/>
                  <a:pt x="272165" y="76200"/>
                </a:cubicBezTo>
                <a:cubicBezTo>
                  <a:pt x="262640" y="82550"/>
                  <a:pt x="253829" y="90130"/>
                  <a:pt x="243590" y="95250"/>
                </a:cubicBezTo>
                <a:cubicBezTo>
                  <a:pt x="234610" y="99740"/>
                  <a:pt x="222855" y="98503"/>
                  <a:pt x="215015" y="104775"/>
                </a:cubicBezTo>
                <a:cubicBezTo>
                  <a:pt x="200017" y="116774"/>
                  <a:pt x="186290" y="158325"/>
                  <a:pt x="176915" y="171450"/>
                </a:cubicBezTo>
                <a:cubicBezTo>
                  <a:pt x="169085" y="182411"/>
                  <a:pt x="157865" y="190500"/>
                  <a:pt x="148340" y="200025"/>
                </a:cubicBezTo>
                <a:cubicBezTo>
                  <a:pt x="145165" y="209550"/>
                  <a:pt x="142770" y="219372"/>
                  <a:pt x="138815" y="228600"/>
                </a:cubicBezTo>
                <a:cubicBezTo>
                  <a:pt x="125375" y="259960"/>
                  <a:pt x="117113" y="264346"/>
                  <a:pt x="110240" y="295275"/>
                </a:cubicBezTo>
                <a:cubicBezTo>
                  <a:pt x="97128" y="354280"/>
                  <a:pt x="106372" y="341184"/>
                  <a:pt x="91190" y="390525"/>
                </a:cubicBezTo>
                <a:cubicBezTo>
                  <a:pt x="47570" y="532289"/>
                  <a:pt x="74660" y="428071"/>
                  <a:pt x="53090" y="514350"/>
                </a:cubicBezTo>
                <a:cubicBezTo>
                  <a:pt x="29515" y="761891"/>
                  <a:pt x="38495" y="647547"/>
                  <a:pt x="24515" y="857250"/>
                </a:cubicBezTo>
                <a:cubicBezTo>
                  <a:pt x="27690" y="1111250"/>
                  <a:pt x="28268" y="1365296"/>
                  <a:pt x="34040" y="1619250"/>
                </a:cubicBezTo>
                <a:cubicBezTo>
                  <a:pt x="34622" y="1644841"/>
                  <a:pt x="41347" y="1669949"/>
                  <a:pt x="43565" y="1695450"/>
                </a:cubicBezTo>
                <a:cubicBezTo>
                  <a:pt x="47700" y="1743001"/>
                  <a:pt x="50203" y="1790682"/>
                  <a:pt x="53090" y="1838325"/>
                </a:cubicBezTo>
                <a:cubicBezTo>
                  <a:pt x="60548" y="1961384"/>
                  <a:pt x="65970" y="2076874"/>
                  <a:pt x="72140" y="2200275"/>
                </a:cubicBezTo>
                <a:cubicBezTo>
                  <a:pt x="68965" y="2381250"/>
                  <a:pt x="69572" y="2562331"/>
                  <a:pt x="62615" y="2743200"/>
                </a:cubicBezTo>
                <a:cubicBezTo>
                  <a:pt x="60041" y="2810127"/>
                  <a:pt x="49817" y="2876541"/>
                  <a:pt x="43565" y="2943225"/>
                </a:cubicBezTo>
                <a:cubicBezTo>
                  <a:pt x="40292" y="2978141"/>
                  <a:pt x="34040" y="3048000"/>
                  <a:pt x="34040" y="3048000"/>
                </a:cubicBezTo>
                <a:cubicBezTo>
                  <a:pt x="30865" y="3152775"/>
                  <a:pt x="28623" y="3257582"/>
                  <a:pt x="24515" y="3362325"/>
                </a:cubicBezTo>
                <a:cubicBezTo>
                  <a:pt x="22272" y="3419519"/>
                  <a:pt x="14990" y="3476537"/>
                  <a:pt x="14990" y="3533775"/>
                </a:cubicBezTo>
                <a:cubicBezTo>
                  <a:pt x="14990" y="4029031"/>
                  <a:pt x="-29143" y="3887151"/>
                  <a:pt x="34040" y="4076700"/>
                </a:cubicBezTo>
                <a:cubicBezTo>
                  <a:pt x="37215" y="4124325"/>
                  <a:pt x="39759" y="4171996"/>
                  <a:pt x="43565" y="4219575"/>
                </a:cubicBezTo>
                <a:cubicBezTo>
                  <a:pt x="46110" y="4251382"/>
                  <a:pt x="50326" y="4283037"/>
                  <a:pt x="53090" y="4314825"/>
                </a:cubicBezTo>
                <a:cubicBezTo>
                  <a:pt x="56676" y="4356066"/>
                  <a:pt x="58281" y="4397481"/>
                  <a:pt x="62615" y="4438650"/>
                </a:cubicBezTo>
                <a:cubicBezTo>
                  <a:pt x="64637" y="4457857"/>
                  <a:pt x="69203" y="4476712"/>
                  <a:pt x="72140" y="4495800"/>
                </a:cubicBezTo>
                <a:cubicBezTo>
                  <a:pt x="75554" y="4517990"/>
                  <a:pt x="77649" y="4540386"/>
                  <a:pt x="81665" y="4562475"/>
                </a:cubicBezTo>
                <a:cubicBezTo>
                  <a:pt x="87423" y="4594145"/>
                  <a:pt x="100299" y="4627902"/>
                  <a:pt x="110240" y="4657725"/>
                </a:cubicBezTo>
                <a:cubicBezTo>
                  <a:pt x="113415" y="4667250"/>
                  <a:pt x="117330" y="4676560"/>
                  <a:pt x="119765" y="4686300"/>
                </a:cubicBezTo>
                <a:cubicBezTo>
                  <a:pt x="122940" y="4699000"/>
                  <a:pt x="123436" y="4712691"/>
                  <a:pt x="129290" y="4724400"/>
                </a:cubicBezTo>
                <a:cubicBezTo>
                  <a:pt x="136390" y="4738599"/>
                  <a:pt x="148638" y="4749582"/>
                  <a:pt x="157865" y="4762500"/>
                </a:cubicBezTo>
                <a:cubicBezTo>
                  <a:pt x="164519" y="4771815"/>
                  <a:pt x="168300" y="4783537"/>
                  <a:pt x="176915" y="4791075"/>
                </a:cubicBezTo>
                <a:cubicBezTo>
                  <a:pt x="201992" y="4813017"/>
                  <a:pt x="230073" y="4831463"/>
                  <a:pt x="262640" y="4838700"/>
                </a:cubicBezTo>
                <a:cubicBezTo>
                  <a:pt x="281493" y="4842890"/>
                  <a:pt x="300740" y="4845050"/>
                  <a:pt x="319790" y="4848225"/>
                </a:cubicBezTo>
                <a:lnTo>
                  <a:pt x="900815" y="4838700"/>
                </a:lnTo>
                <a:cubicBezTo>
                  <a:pt x="1222635" y="4829761"/>
                  <a:pt x="913044" y="4839837"/>
                  <a:pt x="1034165" y="4819650"/>
                </a:cubicBezTo>
                <a:cubicBezTo>
                  <a:pt x="1062525" y="4814923"/>
                  <a:pt x="1091315" y="4813300"/>
                  <a:pt x="1119890" y="4810125"/>
                </a:cubicBezTo>
                <a:cubicBezTo>
                  <a:pt x="1186903" y="4787787"/>
                  <a:pt x="1104175" y="4816860"/>
                  <a:pt x="1186565" y="4781550"/>
                </a:cubicBezTo>
                <a:cubicBezTo>
                  <a:pt x="1195793" y="4777595"/>
                  <a:pt x="1206160" y="4776515"/>
                  <a:pt x="1215140" y="4772025"/>
                </a:cubicBezTo>
                <a:cubicBezTo>
                  <a:pt x="1288998" y="4735096"/>
                  <a:pt x="1200466" y="4767391"/>
                  <a:pt x="1272290" y="4743450"/>
                </a:cubicBezTo>
                <a:cubicBezTo>
                  <a:pt x="1281815" y="4733925"/>
                  <a:pt x="1289657" y="4722347"/>
                  <a:pt x="1300865" y="4714875"/>
                </a:cubicBezTo>
                <a:cubicBezTo>
                  <a:pt x="1372730" y="4666965"/>
                  <a:pt x="1271899" y="4781941"/>
                  <a:pt x="1386590" y="4667250"/>
                </a:cubicBezTo>
                <a:cubicBezTo>
                  <a:pt x="1396115" y="4657725"/>
                  <a:pt x="1404204" y="4646505"/>
                  <a:pt x="1415165" y="4638675"/>
                </a:cubicBezTo>
                <a:cubicBezTo>
                  <a:pt x="1480379" y="4592094"/>
                  <a:pt x="1427846" y="4645570"/>
                  <a:pt x="1481840" y="4600575"/>
                </a:cubicBezTo>
                <a:cubicBezTo>
                  <a:pt x="1492188" y="4591951"/>
                  <a:pt x="1499782" y="4580270"/>
                  <a:pt x="1510415" y="4572000"/>
                </a:cubicBezTo>
                <a:cubicBezTo>
                  <a:pt x="1528487" y="4557944"/>
                  <a:pt x="1551376" y="4550089"/>
                  <a:pt x="1567565" y="4533900"/>
                </a:cubicBezTo>
                <a:cubicBezTo>
                  <a:pt x="1586615" y="4514850"/>
                  <a:pt x="1603678" y="4493580"/>
                  <a:pt x="1624715" y="4476750"/>
                </a:cubicBezTo>
                <a:cubicBezTo>
                  <a:pt x="1640590" y="4464050"/>
                  <a:pt x="1656076" y="4450848"/>
                  <a:pt x="1672340" y="4438650"/>
                </a:cubicBezTo>
                <a:cubicBezTo>
                  <a:pt x="1681498" y="4431781"/>
                  <a:pt x="1692444" y="4427301"/>
                  <a:pt x="1700915" y="4419600"/>
                </a:cubicBezTo>
                <a:cubicBezTo>
                  <a:pt x="1727494" y="4395437"/>
                  <a:pt x="1748378" y="4364953"/>
                  <a:pt x="1777115" y="4343400"/>
                </a:cubicBezTo>
                <a:cubicBezTo>
                  <a:pt x="1802515" y="4324350"/>
                  <a:pt x="1830864" y="4308701"/>
                  <a:pt x="1853315" y="4286250"/>
                </a:cubicBezTo>
                <a:cubicBezTo>
                  <a:pt x="1869190" y="4270375"/>
                  <a:pt x="1886025" y="4255405"/>
                  <a:pt x="1900940" y="4238625"/>
                </a:cubicBezTo>
                <a:cubicBezTo>
                  <a:pt x="1911487" y="4226760"/>
                  <a:pt x="1918290" y="4211750"/>
                  <a:pt x="1929515" y="4200525"/>
                </a:cubicBezTo>
                <a:cubicBezTo>
                  <a:pt x="1940740" y="4189300"/>
                  <a:pt x="1956390" y="4183175"/>
                  <a:pt x="1967615" y="4171950"/>
                </a:cubicBezTo>
                <a:cubicBezTo>
                  <a:pt x="1975710" y="4163855"/>
                  <a:pt x="1979336" y="4152169"/>
                  <a:pt x="1986665" y="4143375"/>
                </a:cubicBezTo>
                <a:cubicBezTo>
                  <a:pt x="1995289" y="4133027"/>
                  <a:pt x="2006970" y="4125433"/>
                  <a:pt x="2015240" y="4114800"/>
                </a:cubicBezTo>
                <a:cubicBezTo>
                  <a:pt x="2029296" y="4096728"/>
                  <a:pt x="2039284" y="4075722"/>
                  <a:pt x="2053340" y="4057650"/>
                </a:cubicBezTo>
                <a:cubicBezTo>
                  <a:pt x="2061610" y="4047017"/>
                  <a:pt x="2073291" y="4039423"/>
                  <a:pt x="2081915" y="4029075"/>
                </a:cubicBezTo>
                <a:cubicBezTo>
                  <a:pt x="2089244" y="4020281"/>
                  <a:pt x="2094311" y="4009815"/>
                  <a:pt x="2100965" y="4000500"/>
                </a:cubicBezTo>
                <a:cubicBezTo>
                  <a:pt x="2110192" y="3987582"/>
                  <a:pt x="2121126" y="3975862"/>
                  <a:pt x="2129540" y="3962400"/>
                </a:cubicBezTo>
                <a:cubicBezTo>
                  <a:pt x="2137065" y="3950359"/>
                  <a:pt x="2138550" y="3934340"/>
                  <a:pt x="2148590" y="3924300"/>
                </a:cubicBezTo>
                <a:cubicBezTo>
                  <a:pt x="2155690" y="3917200"/>
                  <a:pt x="2167640" y="3917950"/>
                  <a:pt x="2177165" y="3914775"/>
                </a:cubicBezTo>
                <a:cubicBezTo>
                  <a:pt x="2183515" y="3902075"/>
                  <a:pt x="2190622" y="3889726"/>
                  <a:pt x="2196215" y="3876675"/>
                </a:cubicBezTo>
                <a:cubicBezTo>
                  <a:pt x="2215923" y="3830691"/>
                  <a:pt x="2193200" y="3862651"/>
                  <a:pt x="2224790" y="3810000"/>
                </a:cubicBezTo>
                <a:cubicBezTo>
                  <a:pt x="2264651" y="3743565"/>
                  <a:pt x="2231140" y="3781425"/>
                  <a:pt x="2243840" y="3762375"/>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4254542" y="1371600"/>
            <a:ext cx="631783" cy="31650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149892" y="1571625"/>
            <a:ext cx="631783" cy="31650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48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189294" y="5360890"/>
            <a:ext cx="8648519"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this high magnification of a germinal center, </a:t>
            </a:r>
            <a:r>
              <a:rPr lang="en-US" b="1" dirty="0">
                <a:solidFill>
                  <a:srgbClr val="00B050"/>
                </a:solidFill>
                <a:latin typeface="Times New Roman" pitchFamily="18" charset="0"/>
                <a:cs typeface="Times New Roman" pitchFamily="18" charset="0"/>
              </a:rPr>
              <a:t>blast cells</a:t>
            </a:r>
            <a:r>
              <a:rPr lang="en-US" b="1" dirty="0">
                <a:solidFill>
                  <a:schemeClr val="accent3">
                    <a:lumMod val="50000"/>
                  </a:schemeClr>
                </a:solidFill>
                <a:latin typeface="Times New Roman" pitchFamily="18" charset="0"/>
                <a:cs typeface="Times New Roman" pitchFamily="18" charset="0"/>
              </a:rPr>
              <a:t> are outlined in red.  Note the large euchromatic nucleus and very slightly more substantial cytoplasm.  (when compared to </a:t>
            </a:r>
            <a:r>
              <a:rPr lang="en-US" b="1" dirty="0" err="1">
                <a:solidFill>
                  <a:schemeClr val="accent3">
                    <a:lumMod val="50000"/>
                  </a:schemeClr>
                </a:solidFill>
                <a:latin typeface="Times New Roman" pitchFamily="18" charset="0"/>
                <a:cs typeface="Times New Roman" pitchFamily="18" charset="0"/>
              </a:rPr>
              <a:t>unstimulated</a:t>
            </a:r>
            <a:r>
              <a:rPr lang="en-US" b="1" dirty="0">
                <a:solidFill>
                  <a:schemeClr val="accent3">
                    <a:lumMod val="50000"/>
                  </a:schemeClr>
                </a:solidFill>
                <a:latin typeface="Times New Roman" pitchFamily="18" charset="0"/>
                <a:cs typeface="Times New Roman" pitchFamily="18" charset="0"/>
              </a:rPr>
              <a:t> lymphocytes).  A </a:t>
            </a:r>
            <a:r>
              <a:rPr lang="en-US" b="1" dirty="0">
                <a:solidFill>
                  <a:srgbClr val="00B050"/>
                </a:solidFill>
                <a:latin typeface="Times New Roman" pitchFamily="18" charset="0"/>
                <a:cs typeface="Times New Roman" pitchFamily="18" charset="0"/>
              </a:rPr>
              <a:t>macrophage</a:t>
            </a:r>
            <a:r>
              <a:rPr lang="en-US" b="1" dirty="0">
                <a:solidFill>
                  <a:schemeClr val="accent3">
                    <a:lumMod val="50000"/>
                  </a:schemeClr>
                </a:solidFill>
                <a:latin typeface="Times New Roman" pitchFamily="18" charset="0"/>
                <a:cs typeface="Times New Roman" pitchFamily="18" charset="0"/>
              </a:rPr>
              <a:t> is indicated (blue outline) for comparison; note the very euchromatic nucleus and prominent nucleolus in the macrophage, as well as the pale-eosinophilic cytoplasm.</a:t>
            </a:r>
          </a:p>
        </p:txBody>
      </p:sp>
      <p:pic>
        <p:nvPicPr>
          <p:cNvPr id="2050" name="Picture 2" descr="http://med.uc.edu/labmanuals/ma/vlm/lab15/SLa75a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56543"/>
            <a:ext cx="5791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uc.edu/labmanuals/ma/vlm/lab15/SLa75b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4" y="1123217"/>
            <a:ext cx="6565031" cy="49237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0" y="6046991"/>
            <a:ext cx="9144000" cy="64633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this region of the germinal center, you can see two </a:t>
            </a:r>
            <a:r>
              <a:rPr lang="en-US" b="1" dirty="0">
                <a:solidFill>
                  <a:srgbClr val="00B050"/>
                </a:solidFill>
                <a:latin typeface="Times New Roman" pitchFamily="18" charset="0"/>
                <a:cs typeface="Times New Roman" pitchFamily="18" charset="0"/>
              </a:rPr>
              <a:t>mitotic figures </a:t>
            </a:r>
            <a:r>
              <a:rPr lang="en-US" b="1" dirty="0">
                <a:solidFill>
                  <a:schemeClr val="accent3">
                    <a:lumMod val="50000"/>
                  </a:schemeClr>
                </a:solidFill>
                <a:latin typeface="Times New Roman" pitchFamily="18" charset="0"/>
                <a:cs typeface="Times New Roman" pitchFamily="18" charset="0"/>
              </a:rPr>
              <a:t>(green outline), reinforcing the notion that lymphocytes are undergoing proliferation in the germinal center.</a:t>
            </a:r>
          </a:p>
        </p:txBody>
      </p:sp>
    </p:spTree>
    <p:extLst>
      <p:ext uri="{BB962C8B-B14F-4D97-AF65-F5344CB8AC3E}">
        <p14:creationId xmlns:p14="http://schemas.microsoft.com/office/powerpoint/2010/main" val="347231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179769" y="5710617"/>
            <a:ext cx="8648519" cy="64633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This image indicates several more macrophages (red arrows) to compare to the blast forms of lymphocytes (black arrows).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69" y="838200"/>
            <a:ext cx="1954313" cy="2161338"/>
          </a:xfrm>
          <a:prstGeom prst="rect">
            <a:avLst/>
          </a:prstGeom>
        </p:spPr>
      </p:pic>
      <p:sp>
        <p:nvSpPr>
          <p:cNvPr id="7" name="Rectangle 6"/>
          <p:cNvSpPr/>
          <p:nvPr/>
        </p:nvSpPr>
        <p:spPr>
          <a:xfrm>
            <a:off x="836421" y="1714500"/>
            <a:ext cx="115194" cy="8771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948956" y="1123218"/>
            <a:ext cx="2008550" cy="588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0981" y="1804877"/>
            <a:ext cx="2010563" cy="3704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686" y="1123218"/>
            <a:ext cx="5887890" cy="4515582"/>
          </a:xfrm>
          <a:prstGeom prst="rect">
            <a:avLst/>
          </a:prstGeom>
        </p:spPr>
      </p:pic>
      <p:cxnSp>
        <p:nvCxnSpPr>
          <p:cNvPr id="11" name="Straight Arrow Connector 10"/>
          <p:cNvCxnSpPr/>
          <p:nvPr/>
        </p:nvCxnSpPr>
        <p:spPr>
          <a:xfrm flipH="1">
            <a:off x="4254542" y="1371600"/>
            <a:ext cx="631783" cy="31650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149892" y="1571625"/>
            <a:ext cx="631783" cy="31650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216692" y="3600450"/>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702467" y="4333875"/>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73742" y="1962150"/>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359692" y="2085975"/>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847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416"/>
          <a:stretch/>
        </p:blipFill>
        <p:spPr>
          <a:xfrm>
            <a:off x="152400" y="1087047"/>
            <a:ext cx="7010400" cy="4170753"/>
          </a:xfrm>
          <a:prstGeom prst="rect">
            <a:avLst/>
          </a:prstGeom>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76200" y="5257800"/>
            <a:ext cx="8991600"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Macrophages are large cells, and, therefore, occupy a space relatively devoid of lymphocytes.  Therefore, under low or medium magnification, the location of the macrophages appears pale when compared to the packed in lymphocytes (even paler than the germinal center itself).  Some histologist way back when looked at this and imagined a “starry sky” appearance.  They are also referred to as “</a:t>
            </a:r>
            <a:r>
              <a:rPr lang="en-US" b="1" dirty="0" err="1">
                <a:solidFill>
                  <a:schemeClr val="accent3">
                    <a:lumMod val="50000"/>
                  </a:schemeClr>
                </a:solidFill>
                <a:latin typeface="Times New Roman" pitchFamily="18" charset="0"/>
                <a:cs typeface="Times New Roman" pitchFamily="18" charset="0"/>
              </a:rPr>
              <a:t>tingible</a:t>
            </a:r>
            <a:r>
              <a:rPr lang="en-US" b="1" dirty="0">
                <a:solidFill>
                  <a:schemeClr val="accent3">
                    <a:lumMod val="50000"/>
                  </a:schemeClr>
                </a:solidFill>
                <a:latin typeface="Times New Roman" pitchFamily="18" charset="0"/>
                <a:cs typeface="Times New Roman" pitchFamily="18" charset="0"/>
              </a:rPr>
              <a:t>” macrophages.</a:t>
            </a:r>
          </a:p>
        </p:txBody>
      </p:sp>
      <p:cxnSp>
        <p:nvCxnSpPr>
          <p:cNvPr id="12" name="Straight Arrow Connector 11"/>
          <p:cNvCxnSpPr/>
          <p:nvPr/>
        </p:nvCxnSpPr>
        <p:spPr>
          <a:xfrm flipH="1">
            <a:off x="4473617" y="2049073"/>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273467" y="3592123"/>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987842" y="1991923"/>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968667" y="2353873"/>
            <a:ext cx="631783" cy="31650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029123" y="1123218"/>
            <a:ext cx="1962477" cy="3962399"/>
            <a:chOff x="7029123" y="1295400"/>
            <a:chExt cx="1962477" cy="3962399"/>
          </a:xfrm>
        </p:grpSpPr>
        <p:pic>
          <p:nvPicPr>
            <p:cNvPr id="13318" name="Picture 6" descr="http://theworldhates.com/hippies/files/2009/10/christian-hippy.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24213"/>
            <a:stretch/>
          </p:blipFill>
          <p:spPr bwMode="auto">
            <a:xfrm>
              <a:off x="7029123" y="2768102"/>
              <a:ext cx="1181753" cy="2489697"/>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7239000" y="1295400"/>
              <a:ext cx="1752600" cy="1216726"/>
            </a:xfrm>
            <a:prstGeom prst="wedgeEllipseCallout">
              <a:avLst>
                <a:gd name="adj1" fmla="val -26812"/>
                <a:gd name="adj2" fmla="val 679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01276" y="1477432"/>
              <a:ext cx="1219200" cy="830997"/>
            </a:xfrm>
            <a:prstGeom prst="rect">
              <a:avLst/>
            </a:prstGeom>
            <a:noFill/>
          </p:spPr>
          <p:txBody>
            <a:bodyPr wrap="square" rtlCol="0">
              <a:spAutoFit/>
            </a:bodyPr>
            <a:lstStyle/>
            <a:p>
              <a:r>
                <a:rPr lang="en-US" sz="1200" b="1" dirty="0"/>
                <a:t>Dude, I totally see, like, stars, man, don’t you?</a:t>
              </a:r>
            </a:p>
          </p:txBody>
        </p:sp>
      </p:grpSp>
    </p:spTree>
    <p:extLst>
      <p:ext uri="{BB962C8B-B14F-4D97-AF65-F5344CB8AC3E}">
        <p14:creationId xmlns:p14="http://schemas.microsoft.com/office/powerpoint/2010/main" val="14574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med.uc.edu/labmanuals/ma/vlm/lab15/SL75c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79704"/>
            <a:ext cx="5663351" cy="42475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
        <p:nvSpPr>
          <p:cNvPr id="10" name="TextBox 2"/>
          <p:cNvSpPr txBox="1">
            <a:spLocks noChangeArrowheads="1"/>
          </p:cNvSpPr>
          <p:nvPr/>
        </p:nvSpPr>
        <p:spPr bwMode="auto">
          <a:xfrm>
            <a:off x="0" y="5327217"/>
            <a:ext cx="9144000"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Finally, tapered cells with relatively flattened nuclei can also be seen (yellow arrows).  These belong to one of several different cells (you do NOT need to distinguish between these):</a:t>
            </a:r>
          </a:p>
          <a:p>
            <a:pPr marL="342900" indent="-342900">
              <a:buAutoNum type="arabicPeriod"/>
            </a:pPr>
            <a:r>
              <a:rPr lang="en-US" b="1" dirty="0">
                <a:solidFill>
                  <a:srgbClr val="00B050"/>
                </a:solidFill>
                <a:latin typeface="Times New Roman" pitchFamily="18" charset="0"/>
                <a:cs typeface="Times New Roman" pitchFamily="18" charset="0"/>
              </a:rPr>
              <a:t>reticular cells </a:t>
            </a:r>
            <a:r>
              <a:rPr lang="en-US" b="1" dirty="0">
                <a:solidFill>
                  <a:schemeClr val="accent3">
                    <a:lumMod val="50000"/>
                  </a:schemeClr>
                </a:solidFill>
                <a:latin typeface="Times New Roman" pitchFamily="18" charset="0"/>
                <a:cs typeface="Times New Roman" pitchFamily="18" charset="0"/>
              </a:rPr>
              <a:t>– fibroblast-like cells that synthesize the collagen framework</a:t>
            </a:r>
          </a:p>
          <a:p>
            <a:pPr marL="342900" indent="-342900">
              <a:buAutoNum type="arabicPeriod"/>
            </a:pPr>
            <a:r>
              <a:rPr lang="en-US" b="1" dirty="0">
                <a:solidFill>
                  <a:srgbClr val="00B050"/>
                </a:solidFill>
                <a:latin typeface="Times New Roman" pitchFamily="18" charset="0"/>
                <a:cs typeface="Times New Roman" pitchFamily="18" charset="0"/>
              </a:rPr>
              <a:t>dendritic cells </a:t>
            </a:r>
            <a:r>
              <a:rPr lang="en-US" b="1" dirty="0">
                <a:solidFill>
                  <a:schemeClr val="accent3">
                    <a:lumMod val="50000"/>
                  </a:schemeClr>
                </a:solidFill>
                <a:latin typeface="Times New Roman" pitchFamily="18" charset="0"/>
                <a:cs typeface="Times New Roman" pitchFamily="18" charset="0"/>
              </a:rPr>
              <a:t>– process and present antigens to lymphocytes</a:t>
            </a:r>
          </a:p>
          <a:p>
            <a:pPr marL="342900" indent="-342900">
              <a:buAutoNum type="arabicPeriod"/>
            </a:pPr>
            <a:r>
              <a:rPr lang="en-US" b="1" dirty="0">
                <a:solidFill>
                  <a:srgbClr val="00B050"/>
                </a:solidFill>
                <a:latin typeface="Times New Roman" pitchFamily="18" charset="0"/>
                <a:cs typeface="Times New Roman" pitchFamily="18" charset="0"/>
              </a:rPr>
              <a:t>follicular dendritic cells </a:t>
            </a:r>
            <a:r>
              <a:rPr lang="en-US" b="1" dirty="0">
                <a:solidFill>
                  <a:schemeClr val="accent3">
                    <a:lumMod val="50000"/>
                  </a:schemeClr>
                </a:solidFill>
                <a:latin typeface="Times New Roman" pitchFamily="18" charset="0"/>
                <a:cs typeface="Times New Roman" pitchFamily="18" charset="0"/>
              </a:rPr>
              <a:t>– trap and present antigens to lymphocytes</a:t>
            </a:r>
          </a:p>
        </p:txBody>
      </p:sp>
      <p:cxnSp>
        <p:nvCxnSpPr>
          <p:cNvPr id="12" name="Straight Arrow Connector 11"/>
          <p:cNvCxnSpPr/>
          <p:nvPr/>
        </p:nvCxnSpPr>
        <p:spPr>
          <a:xfrm flipV="1">
            <a:off x="4977934" y="2413204"/>
            <a:ext cx="54018" cy="65384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930184" y="2381250"/>
            <a:ext cx="339768" cy="555829"/>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1659" y="1800225"/>
            <a:ext cx="311193" cy="508204"/>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355301" y="3525448"/>
            <a:ext cx="631783" cy="31650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2"/>
          <p:cNvSpPr txBox="1">
            <a:spLocks noChangeArrowheads="1"/>
          </p:cNvSpPr>
          <p:nvPr/>
        </p:nvSpPr>
        <p:spPr bwMode="auto">
          <a:xfrm>
            <a:off x="6044350" y="2197499"/>
            <a:ext cx="3099649" cy="1477328"/>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That macrophage indicated by the red arrow is totally awesome!!!</a:t>
            </a:r>
          </a:p>
          <a:p>
            <a:r>
              <a:rPr lang="en-US" b="1" dirty="0">
                <a:solidFill>
                  <a:srgbClr val="002060"/>
                </a:solidFill>
                <a:latin typeface="Tempus Sans ITC" pitchFamily="82" charset="0"/>
                <a:cs typeface="Times New Roman" pitchFamily="18" charset="0"/>
              </a:rPr>
              <a:t>I hope you were sitting down when you saw it.</a:t>
            </a:r>
          </a:p>
        </p:txBody>
      </p:sp>
    </p:spTree>
    <p:extLst>
      <p:ext uri="{BB962C8B-B14F-4D97-AF65-F5344CB8AC3E}">
        <p14:creationId xmlns:p14="http://schemas.microsoft.com/office/powerpoint/2010/main" val="323881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08336" y="2450846"/>
            <a:ext cx="4800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palatine tonsil showing cell types – SL75</a:t>
            </a:r>
            <a:endParaRPr lang="en-US" dirty="0">
              <a:latin typeface="Calibri" pitchFamily="34" charset="0"/>
            </a:endParaRPr>
          </a:p>
        </p:txBody>
      </p:sp>
      <p:sp>
        <p:nvSpPr>
          <p:cNvPr id="37891" name="TextBox 4"/>
          <p:cNvSpPr txBox="1">
            <a:spLocks noChangeArrowheads="1"/>
          </p:cNvSpPr>
          <p:nvPr/>
        </p:nvSpPr>
        <p:spPr bwMode="auto">
          <a:xfrm>
            <a:off x="1447800" y="4724400"/>
            <a:ext cx="7162800" cy="1938992"/>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Palatine tonsil</a:t>
            </a:r>
          </a:p>
          <a:p>
            <a:pPr lvl="2" eaLnBrk="0" hangingPunct="0">
              <a:buFontTx/>
              <a:buChar char="•"/>
            </a:pPr>
            <a:r>
              <a:rPr lang="en-US" sz="1200" b="1" dirty="0">
                <a:solidFill>
                  <a:srgbClr val="002060"/>
                </a:solidFill>
                <a:latin typeface="Georgia" pitchFamily="18" charset="0"/>
                <a:ea typeface="Times" pitchFamily="18" charset="0"/>
                <a:cs typeface="Arial" charset="0"/>
              </a:rPr>
              <a:t>Small lymphocytes</a:t>
            </a:r>
          </a:p>
          <a:p>
            <a:pPr lvl="2" eaLnBrk="0" hangingPunct="0">
              <a:buFontTx/>
              <a:buChar char="•"/>
            </a:pPr>
            <a:r>
              <a:rPr lang="en-US" sz="1200" b="1" dirty="0">
                <a:solidFill>
                  <a:srgbClr val="002060"/>
                </a:solidFill>
                <a:latin typeface="Georgia" pitchFamily="18" charset="0"/>
                <a:ea typeface="Times" pitchFamily="18" charset="0"/>
                <a:cs typeface="Arial" charset="0"/>
              </a:rPr>
              <a:t>Blast forms</a:t>
            </a:r>
          </a:p>
          <a:p>
            <a:pPr lvl="2" eaLnBrk="0" hangingPunct="0">
              <a:buFontTx/>
              <a:buChar char="•"/>
            </a:pPr>
            <a:r>
              <a:rPr lang="en-US" sz="1200" b="1" dirty="0">
                <a:solidFill>
                  <a:srgbClr val="002060"/>
                </a:solidFill>
                <a:latin typeface="Georgia" pitchFamily="18" charset="0"/>
                <a:ea typeface="Times" pitchFamily="18" charset="0"/>
                <a:cs typeface="Arial" charset="0"/>
              </a:rPr>
              <a:t>Macrophages (</a:t>
            </a:r>
            <a:r>
              <a:rPr lang="en-US" sz="1200" b="1" dirty="0" err="1">
                <a:solidFill>
                  <a:srgbClr val="002060"/>
                </a:solidFill>
                <a:latin typeface="Georgia" pitchFamily="18" charset="0"/>
                <a:ea typeface="Times" pitchFamily="18" charset="0"/>
                <a:cs typeface="Arial" charset="0"/>
              </a:rPr>
              <a:t>tingible</a:t>
            </a:r>
            <a:r>
              <a:rPr lang="en-US" sz="1200" b="1" dirty="0">
                <a:solidFill>
                  <a:srgbClr val="002060"/>
                </a:solidFill>
                <a:latin typeface="Georgia" pitchFamily="18" charset="0"/>
                <a:ea typeface="Times" pitchFamily="18" charset="0"/>
                <a:cs typeface="Arial" charset="0"/>
              </a:rPr>
              <a:t> macrophages)</a:t>
            </a:r>
          </a:p>
          <a:p>
            <a:pPr lvl="2" eaLnBrk="0" hangingPunct="0">
              <a:buFontTx/>
              <a:buChar char="•"/>
            </a:pPr>
            <a:r>
              <a:rPr lang="en-US" sz="1200" b="1" dirty="0">
                <a:solidFill>
                  <a:srgbClr val="002060"/>
                </a:solidFill>
                <a:latin typeface="Georgia" pitchFamily="18" charset="0"/>
                <a:ea typeface="Times" pitchFamily="18" charset="0"/>
                <a:cs typeface="Arial" charset="0"/>
              </a:rPr>
              <a:t>(Reticular or dendritic cells - don’t need to distinguish, but ID them from lymphocytes and macrophages)</a:t>
            </a:r>
          </a:p>
          <a:p>
            <a:pPr lvl="2" eaLnBrk="0" hangingPunct="0">
              <a:buFontTx/>
              <a:buChar char="•"/>
            </a:pPr>
            <a:r>
              <a:rPr lang="en-US" sz="1200" b="1" dirty="0">
                <a:solidFill>
                  <a:srgbClr val="002060"/>
                </a:solidFill>
                <a:latin typeface="Georgia" pitchFamily="18" charset="0"/>
                <a:ea typeface="Times" pitchFamily="18" charset="0"/>
                <a:cs typeface="Arial" charset="0"/>
              </a:rPr>
              <a:t>(Plasma cells are rarely seen in germinal centers, so don’t look for them)</a:t>
            </a:r>
          </a:p>
        </p:txBody>
      </p:sp>
      <p:sp>
        <p:nvSpPr>
          <p:cNvPr id="5" name="Rectangle 4"/>
          <p:cNvSpPr/>
          <p:nvPr/>
        </p:nvSpPr>
        <p:spPr>
          <a:xfrm>
            <a:off x="481276" y="46000"/>
            <a:ext cx="8254721"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Tree>
    <p:extLst>
      <p:ext uri="{BB962C8B-B14F-4D97-AF65-F5344CB8AC3E}">
        <p14:creationId xmlns:p14="http://schemas.microsoft.com/office/powerpoint/2010/main" val="386504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Slide6.JPG"/>
          <p:cNvPicPr>
            <a:picLocks noChangeAspect="1"/>
          </p:cNvPicPr>
          <p:nvPr/>
        </p:nvPicPr>
        <p:blipFill rotWithShape="1">
          <a:blip r:embed="rId2">
            <a:extLst>
              <a:ext uri="{28A0092B-C50C-407E-A947-70E740481C1C}">
                <a14:useLocalDpi xmlns:a14="http://schemas.microsoft.com/office/drawing/2010/main" val="0"/>
              </a:ext>
            </a:extLst>
          </a:blip>
          <a:srcRect t="54205" r="57759" b="2878"/>
          <a:stretch/>
        </p:blipFill>
        <p:spPr bwMode="auto">
          <a:xfrm>
            <a:off x="4000256" y="914400"/>
            <a:ext cx="380621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pharyngeal tonsils</a:t>
            </a:r>
          </a:p>
        </p:txBody>
      </p:sp>
      <p:sp>
        <p:nvSpPr>
          <p:cNvPr id="10" name="TextBox 2"/>
          <p:cNvSpPr txBox="1">
            <a:spLocks noChangeArrowheads="1"/>
          </p:cNvSpPr>
          <p:nvPr/>
        </p:nvSpPr>
        <p:spPr bwMode="auto">
          <a:xfrm>
            <a:off x="39888" y="4800600"/>
            <a:ext cx="9144000" cy="203132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The </a:t>
            </a:r>
            <a:r>
              <a:rPr lang="en-US" b="1" dirty="0">
                <a:solidFill>
                  <a:srgbClr val="00B050"/>
                </a:solidFill>
                <a:latin typeface="Times New Roman" pitchFamily="18" charset="0"/>
                <a:cs typeface="Times New Roman" pitchFamily="18" charset="0"/>
              </a:rPr>
              <a:t>pharyngeal tonsils </a:t>
            </a:r>
            <a:r>
              <a:rPr lang="en-US" b="1" dirty="0">
                <a:solidFill>
                  <a:schemeClr val="accent3">
                    <a:lumMod val="50000"/>
                  </a:schemeClr>
                </a:solidFill>
                <a:latin typeface="Times New Roman" pitchFamily="18" charset="0"/>
                <a:cs typeface="Times New Roman" pitchFamily="18" charset="0"/>
              </a:rPr>
              <a:t>are histologically similar to the palatine tonsils, with one major exception.  They are situated in the transition zone between the nasal cavity and pharynx.  Therefore, although a portion of the pharyngeal tonsil (the lower portion, red arrow) is lined by stratified squamous non-keratinized epithelium, at least part of it (the upper, “nasal” portion, black arrow) is lined by respiratory epithelium.</a:t>
            </a:r>
          </a:p>
          <a:p>
            <a:r>
              <a:rPr lang="en-US" b="1" dirty="0">
                <a:solidFill>
                  <a:schemeClr val="accent3">
                    <a:lumMod val="50000"/>
                  </a:schemeClr>
                </a:solidFill>
                <a:latin typeface="Times New Roman" pitchFamily="18" charset="0"/>
                <a:cs typeface="Times New Roman" pitchFamily="18" charset="0"/>
              </a:rPr>
              <a:t>Also, the spaces equivalent to crypts of the palatine tonsils are wider here, so the term crypts is typically not used for the pharyngeal tonsils.</a:t>
            </a:r>
          </a:p>
        </p:txBody>
      </p:sp>
      <p:cxnSp>
        <p:nvCxnSpPr>
          <p:cNvPr id="14" name="Straight Arrow Connector 13"/>
          <p:cNvCxnSpPr/>
          <p:nvPr/>
        </p:nvCxnSpPr>
        <p:spPr>
          <a:xfrm flipV="1">
            <a:off x="5120446" y="3411532"/>
            <a:ext cx="169884" cy="4658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2"/>
          <p:cNvSpPr txBox="1">
            <a:spLocks noChangeArrowheads="1"/>
          </p:cNvSpPr>
          <p:nvPr/>
        </p:nvSpPr>
        <p:spPr bwMode="auto">
          <a:xfrm>
            <a:off x="76200" y="1219200"/>
            <a:ext cx="3691676" cy="3293209"/>
          </a:xfrm>
          <a:prstGeom prst="rect">
            <a:avLst/>
          </a:prstGeom>
          <a:noFill/>
          <a:ln w="9525">
            <a:noFill/>
            <a:miter lim="800000"/>
            <a:headEnd/>
            <a:tailEnd/>
          </a:ln>
        </p:spPr>
        <p:txBody>
          <a:bodyPr wrap="square">
            <a:spAutoFit/>
          </a:bodyPr>
          <a:lstStyle/>
          <a:p>
            <a:r>
              <a:rPr lang="en-US" b="1" dirty="0">
                <a:solidFill>
                  <a:srgbClr val="002060"/>
                </a:solidFill>
                <a:latin typeface="Times New Roman" pitchFamily="18" charset="0"/>
                <a:cs typeface="Times New Roman" pitchFamily="18" charset="0"/>
              </a:rPr>
              <a:t>The </a:t>
            </a:r>
            <a:r>
              <a:rPr lang="en-US" b="1" dirty="0">
                <a:solidFill>
                  <a:srgbClr val="0070C0"/>
                </a:solidFill>
                <a:latin typeface="Times New Roman" pitchFamily="18" charset="0"/>
                <a:cs typeface="Times New Roman" pitchFamily="18" charset="0"/>
              </a:rPr>
              <a:t>nasal cavity </a:t>
            </a:r>
            <a:r>
              <a:rPr lang="en-US" b="1" dirty="0">
                <a:solidFill>
                  <a:srgbClr val="002060"/>
                </a:solidFill>
                <a:latin typeface="Times New Roman" pitchFamily="18" charset="0"/>
                <a:cs typeface="Times New Roman" pitchFamily="18" charset="0"/>
              </a:rPr>
              <a:t>is lined by </a:t>
            </a:r>
            <a:r>
              <a:rPr lang="en-US" b="1" dirty="0">
                <a:solidFill>
                  <a:srgbClr val="0070C0"/>
                </a:solidFill>
                <a:latin typeface="Times New Roman" pitchFamily="18" charset="0"/>
                <a:cs typeface="Times New Roman" pitchFamily="18" charset="0"/>
              </a:rPr>
              <a:t>respiratory epithelium</a:t>
            </a:r>
            <a:r>
              <a:rPr lang="en-US" b="1" dirty="0">
                <a:solidFill>
                  <a:srgbClr val="002060"/>
                </a:solidFill>
                <a:latin typeface="Times New Roman" pitchFamily="18" charset="0"/>
                <a:cs typeface="Times New Roman" pitchFamily="18" charset="0"/>
              </a:rPr>
              <a:t>, namely </a:t>
            </a:r>
            <a:r>
              <a:rPr lang="en-US" b="1" dirty="0">
                <a:solidFill>
                  <a:srgbClr val="0070C0"/>
                </a:solidFill>
                <a:latin typeface="Times New Roman" pitchFamily="18" charset="0"/>
                <a:cs typeface="Times New Roman" pitchFamily="18" charset="0"/>
              </a:rPr>
              <a:t>pseudostratified ciliated columnar epithelium with goblet cells</a:t>
            </a:r>
            <a:r>
              <a:rPr lang="en-US" b="1" dirty="0">
                <a:solidFill>
                  <a:srgbClr val="002060"/>
                </a:solidFill>
                <a:latin typeface="Times New Roman" pitchFamily="18" charset="0"/>
                <a:cs typeface="Times New Roman" pitchFamily="18" charset="0"/>
              </a:rPr>
              <a:t>.  This epithelium is useful to trap and remove particulate matter in inspired air.</a:t>
            </a:r>
          </a:p>
          <a:p>
            <a:endParaRPr lang="en-US" sz="1000" b="1" dirty="0">
              <a:solidFill>
                <a:srgbClr val="002060"/>
              </a:solidFill>
              <a:latin typeface="Times New Roman" pitchFamily="18" charset="0"/>
              <a:cs typeface="Times New Roman" pitchFamily="18" charset="0"/>
            </a:endParaRPr>
          </a:p>
          <a:p>
            <a:r>
              <a:rPr lang="en-US" b="1" dirty="0">
                <a:solidFill>
                  <a:schemeClr val="accent6">
                    <a:lumMod val="50000"/>
                  </a:schemeClr>
                </a:solidFill>
                <a:latin typeface="Times New Roman" pitchFamily="18" charset="0"/>
                <a:cs typeface="Times New Roman" pitchFamily="18" charset="0"/>
              </a:rPr>
              <a:t>The </a:t>
            </a:r>
            <a:r>
              <a:rPr lang="en-US" b="1" dirty="0">
                <a:solidFill>
                  <a:schemeClr val="accent6">
                    <a:lumMod val="75000"/>
                  </a:schemeClr>
                </a:solidFill>
                <a:latin typeface="Times New Roman" pitchFamily="18" charset="0"/>
                <a:cs typeface="Times New Roman" pitchFamily="18" charset="0"/>
              </a:rPr>
              <a:t>oral cavity </a:t>
            </a:r>
            <a:r>
              <a:rPr lang="en-US" b="1" dirty="0">
                <a:solidFill>
                  <a:schemeClr val="accent6">
                    <a:lumMod val="50000"/>
                  </a:schemeClr>
                </a:solidFill>
                <a:latin typeface="Times New Roman" pitchFamily="18" charset="0"/>
                <a:cs typeface="Times New Roman" pitchFamily="18" charset="0"/>
              </a:rPr>
              <a:t>and </a:t>
            </a:r>
            <a:r>
              <a:rPr lang="en-US" b="1" dirty="0">
                <a:solidFill>
                  <a:schemeClr val="accent6">
                    <a:lumMod val="75000"/>
                  </a:schemeClr>
                </a:solidFill>
                <a:latin typeface="Times New Roman" pitchFamily="18" charset="0"/>
                <a:cs typeface="Times New Roman" pitchFamily="18" charset="0"/>
              </a:rPr>
              <a:t>pharynx</a:t>
            </a:r>
            <a:r>
              <a:rPr lang="en-US" b="1" dirty="0">
                <a:solidFill>
                  <a:schemeClr val="accent6">
                    <a:lumMod val="50000"/>
                  </a:schemeClr>
                </a:solidFill>
                <a:latin typeface="Times New Roman" pitchFamily="18" charset="0"/>
                <a:cs typeface="Times New Roman" pitchFamily="18" charset="0"/>
              </a:rPr>
              <a:t> are lined by </a:t>
            </a:r>
            <a:r>
              <a:rPr lang="en-US" b="1" dirty="0">
                <a:solidFill>
                  <a:schemeClr val="accent6">
                    <a:lumMod val="75000"/>
                  </a:schemeClr>
                </a:solidFill>
                <a:latin typeface="Times New Roman" pitchFamily="18" charset="0"/>
                <a:cs typeface="Times New Roman" pitchFamily="18" charset="0"/>
              </a:rPr>
              <a:t>stratified squamous non-keratinized epithelium</a:t>
            </a:r>
            <a:r>
              <a:rPr lang="en-US" b="1" dirty="0">
                <a:solidFill>
                  <a:schemeClr val="accent6">
                    <a:lumMod val="50000"/>
                  </a:schemeClr>
                </a:solidFill>
                <a:latin typeface="Times New Roman" pitchFamily="18" charset="0"/>
                <a:cs typeface="Times New Roman" pitchFamily="18" charset="0"/>
              </a:rPr>
              <a:t>, which helps to resist friction from passing food.</a:t>
            </a:r>
          </a:p>
        </p:txBody>
      </p:sp>
      <p:cxnSp>
        <p:nvCxnSpPr>
          <p:cNvPr id="13" name="Straight Arrow Connector 12"/>
          <p:cNvCxnSpPr/>
          <p:nvPr/>
        </p:nvCxnSpPr>
        <p:spPr>
          <a:xfrm flipV="1">
            <a:off x="4695825" y="3271832"/>
            <a:ext cx="488144" cy="17059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584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Slide6.JPG"/>
          <p:cNvPicPr>
            <a:picLocks noChangeAspect="1"/>
          </p:cNvPicPr>
          <p:nvPr/>
        </p:nvPicPr>
        <p:blipFill rotWithShape="1">
          <a:blip r:embed="rId2">
            <a:extLst>
              <a:ext uri="{28A0092B-C50C-407E-A947-70E740481C1C}">
                <a14:useLocalDpi xmlns:a14="http://schemas.microsoft.com/office/drawing/2010/main" val="0"/>
              </a:ext>
            </a:extLst>
          </a:blip>
          <a:srcRect t="54205" r="57759" b="2878"/>
          <a:stretch/>
        </p:blipFill>
        <p:spPr bwMode="auto">
          <a:xfrm>
            <a:off x="3900106" y="1123218"/>
            <a:ext cx="2548676" cy="27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pharyngeal tonsils</a:t>
            </a:r>
          </a:p>
        </p:txBody>
      </p:sp>
      <p:sp>
        <p:nvSpPr>
          <p:cNvPr id="10" name="TextBox 2"/>
          <p:cNvSpPr txBox="1">
            <a:spLocks noChangeArrowheads="1"/>
          </p:cNvSpPr>
          <p:nvPr/>
        </p:nvSpPr>
        <p:spPr bwMode="auto">
          <a:xfrm>
            <a:off x="28575" y="3675012"/>
            <a:ext cx="9144000" cy="830997"/>
          </a:xfrm>
          <a:prstGeom prst="rect">
            <a:avLst/>
          </a:prstGeom>
          <a:noFill/>
          <a:ln w="9525">
            <a:noFill/>
            <a:miter lim="800000"/>
            <a:headEnd/>
            <a:tailEnd/>
          </a:ln>
        </p:spPr>
        <p:txBody>
          <a:bodyPr wrap="square">
            <a:spAutoFit/>
          </a:bodyPr>
          <a:lstStyle/>
          <a:p>
            <a:r>
              <a:rPr lang="en-US" sz="1200" b="1" dirty="0">
                <a:solidFill>
                  <a:schemeClr val="accent3">
                    <a:lumMod val="50000"/>
                  </a:schemeClr>
                </a:solidFill>
                <a:latin typeface="Times New Roman" pitchFamily="18" charset="0"/>
                <a:cs typeface="Times New Roman" pitchFamily="18" charset="0"/>
              </a:rPr>
              <a:t>The </a:t>
            </a:r>
            <a:r>
              <a:rPr lang="en-US" sz="1200" b="1" dirty="0">
                <a:solidFill>
                  <a:srgbClr val="00B050"/>
                </a:solidFill>
                <a:latin typeface="Times New Roman" pitchFamily="18" charset="0"/>
                <a:cs typeface="Times New Roman" pitchFamily="18" charset="0"/>
              </a:rPr>
              <a:t>pharyngeal tonsils </a:t>
            </a:r>
            <a:r>
              <a:rPr lang="en-US" sz="1200" b="1" dirty="0">
                <a:solidFill>
                  <a:schemeClr val="accent3">
                    <a:lumMod val="50000"/>
                  </a:schemeClr>
                </a:solidFill>
                <a:latin typeface="Times New Roman" pitchFamily="18" charset="0"/>
                <a:cs typeface="Times New Roman" pitchFamily="18" charset="0"/>
              </a:rPr>
              <a:t>are histologically the same as the palatine tonsils, with one exception.  They are situated in the transition zone between the nasal cavity and pharynx.  Therefore, although a portion of the pharyngeal tonsil (the lower portion, red arrow) is lined by stratified squamous non-keratinized epithelium, at least part of it (the upper, “nasal” portion, black arrow) is lined by respiratory epithelium.</a:t>
            </a:r>
          </a:p>
        </p:txBody>
      </p:sp>
      <p:cxnSp>
        <p:nvCxnSpPr>
          <p:cNvPr id="14" name="Straight Arrow Connector 13"/>
          <p:cNvCxnSpPr/>
          <p:nvPr/>
        </p:nvCxnSpPr>
        <p:spPr>
          <a:xfrm flipV="1">
            <a:off x="4594985" y="2801932"/>
            <a:ext cx="169884" cy="4658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2"/>
          <p:cNvSpPr txBox="1">
            <a:spLocks noChangeArrowheads="1"/>
          </p:cNvSpPr>
          <p:nvPr/>
        </p:nvSpPr>
        <p:spPr bwMode="auto">
          <a:xfrm>
            <a:off x="76200" y="1219200"/>
            <a:ext cx="3691676" cy="1323439"/>
          </a:xfrm>
          <a:prstGeom prst="rect">
            <a:avLst/>
          </a:prstGeom>
          <a:noFill/>
          <a:ln w="9525">
            <a:noFill/>
            <a:miter lim="800000"/>
            <a:headEnd/>
            <a:tailEnd/>
          </a:ln>
        </p:spPr>
        <p:txBody>
          <a:bodyPr wrap="square">
            <a:spAutoFit/>
          </a:bodyPr>
          <a:lstStyle/>
          <a:p>
            <a:r>
              <a:rPr lang="en-US" sz="1000" b="1" dirty="0">
                <a:solidFill>
                  <a:srgbClr val="002060"/>
                </a:solidFill>
                <a:latin typeface="Times New Roman" pitchFamily="18" charset="0"/>
                <a:cs typeface="Times New Roman" pitchFamily="18" charset="0"/>
              </a:rPr>
              <a:t>The </a:t>
            </a:r>
            <a:r>
              <a:rPr lang="en-US" sz="1000" b="1" dirty="0">
                <a:solidFill>
                  <a:srgbClr val="0070C0"/>
                </a:solidFill>
                <a:latin typeface="Times New Roman" pitchFamily="18" charset="0"/>
                <a:cs typeface="Times New Roman" pitchFamily="18" charset="0"/>
              </a:rPr>
              <a:t>nasal cavity </a:t>
            </a:r>
            <a:r>
              <a:rPr lang="en-US" sz="1000" b="1" dirty="0">
                <a:solidFill>
                  <a:srgbClr val="002060"/>
                </a:solidFill>
                <a:latin typeface="Times New Roman" pitchFamily="18" charset="0"/>
                <a:cs typeface="Times New Roman" pitchFamily="18" charset="0"/>
              </a:rPr>
              <a:t>is lined by </a:t>
            </a:r>
            <a:r>
              <a:rPr lang="en-US" sz="1000" b="1" dirty="0">
                <a:solidFill>
                  <a:srgbClr val="0070C0"/>
                </a:solidFill>
                <a:latin typeface="Times New Roman" pitchFamily="18" charset="0"/>
                <a:cs typeface="Times New Roman" pitchFamily="18" charset="0"/>
              </a:rPr>
              <a:t>respiratory epithelium</a:t>
            </a:r>
            <a:r>
              <a:rPr lang="en-US" sz="1000" b="1" dirty="0">
                <a:solidFill>
                  <a:srgbClr val="002060"/>
                </a:solidFill>
                <a:latin typeface="Times New Roman" pitchFamily="18" charset="0"/>
                <a:cs typeface="Times New Roman" pitchFamily="18" charset="0"/>
              </a:rPr>
              <a:t>, namely </a:t>
            </a:r>
            <a:r>
              <a:rPr lang="en-US" sz="1000" b="1" dirty="0">
                <a:solidFill>
                  <a:srgbClr val="0070C0"/>
                </a:solidFill>
                <a:latin typeface="Times New Roman" pitchFamily="18" charset="0"/>
                <a:cs typeface="Times New Roman" pitchFamily="18" charset="0"/>
              </a:rPr>
              <a:t>pseudostratified ciliated columnar epithelium with goblet cells</a:t>
            </a:r>
            <a:r>
              <a:rPr lang="en-US" sz="1000" b="1" dirty="0">
                <a:solidFill>
                  <a:srgbClr val="002060"/>
                </a:solidFill>
                <a:latin typeface="Times New Roman" pitchFamily="18" charset="0"/>
                <a:cs typeface="Times New Roman" pitchFamily="18" charset="0"/>
              </a:rPr>
              <a:t>.  This epithelium is useful to trap and remove particulate matter in inspired air.</a:t>
            </a:r>
          </a:p>
          <a:p>
            <a:endParaRPr lang="en-US" sz="1000" b="1" dirty="0">
              <a:solidFill>
                <a:srgbClr val="002060"/>
              </a:solidFill>
              <a:latin typeface="Times New Roman" pitchFamily="18" charset="0"/>
              <a:cs typeface="Times New Roman" pitchFamily="18" charset="0"/>
            </a:endParaRPr>
          </a:p>
          <a:p>
            <a:r>
              <a:rPr lang="en-US" sz="1000" b="1" dirty="0">
                <a:solidFill>
                  <a:schemeClr val="accent6">
                    <a:lumMod val="50000"/>
                  </a:schemeClr>
                </a:solidFill>
                <a:latin typeface="Times New Roman" pitchFamily="18" charset="0"/>
                <a:cs typeface="Times New Roman" pitchFamily="18" charset="0"/>
              </a:rPr>
              <a:t>The </a:t>
            </a:r>
            <a:r>
              <a:rPr lang="en-US" sz="1000" b="1" dirty="0">
                <a:solidFill>
                  <a:schemeClr val="accent6">
                    <a:lumMod val="75000"/>
                  </a:schemeClr>
                </a:solidFill>
                <a:latin typeface="Times New Roman" pitchFamily="18" charset="0"/>
                <a:cs typeface="Times New Roman" pitchFamily="18" charset="0"/>
              </a:rPr>
              <a:t>oral cavity </a:t>
            </a:r>
            <a:r>
              <a:rPr lang="en-US" sz="1000" b="1" dirty="0">
                <a:solidFill>
                  <a:schemeClr val="accent6">
                    <a:lumMod val="50000"/>
                  </a:schemeClr>
                </a:solidFill>
                <a:latin typeface="Times New Roman" pitchFamily="18" charset="0"/>
                <a:cs typeface="Times New Roman" pitchFamily="18" charset="0"/>
              </a:rPr>
              <a:t>and </a:t>
            </a:r>
            <a:r>
              <a:rPr lang="en-US" sz="1000" b="1" dirty="0">
                <a:solidFill>
                  <a:schemeClr val="accent6">
                    <a:lumMod val="75000"/>
                  </a:schemeClr>
                </a:solidFill>
                <a:latin typeface="Times New Roman" pitchFamily="18" charset="0"/>
                <a:cs typeface="Times New Roman" pitchFamily="18" charset="0"/>
              </a:rPr>
              <a:t>pharynx</a:t>
            </a:r>
            <a:r>
              <a:rPr lang="en-US" sz="1000" b="1" dirty="0">
                <a:solidFill>
                  <a:schemeClr val="accent6">
                    <a:lumMod val="50000"/>
                  </a:schemeClr>
                </a:solidFill>
                <a:latin typeface="Times New Roman" pitchFamily="18" charset="0"/>
                <a:cs typeface="Times New Roman" pitchFamily="18" charset="0"/>
              </a:rPr>
              <a:t> are lined by </a:t>
            </a:r>
            <a:r>
              <a:rPr lang="en-US" sz="1000" b="1" dirty="0">
                <a:solidFill>
                  <a:schemeClr val="accent6">
                    <a:lumMod val="75000"/>
                  </a:schemeClr>
                </a:solidFill>
                <a:latin typeface="Times New Roman" pitchFamily="18" charset="0"/>
                <a:cs typeface="Times New Roman" pitchFamily="18" charset="0"/>
              </a:rPr>
              <a:t>stratified squamous non-keratinized epithelium</a:t>
            </a:r>
            <a:r>
              <a:rPr lang="en-US" sz="1000" b="1" dirty="0">
                <a:solidFill>
                  <a:schemeClr val="accent6">
                    <a:lumMod val="50000"/>
                  </a:schemeClr>
                </a:solidFill>
                <a:latin typeface="Times New Roman" pitchFamily="18" charset="0"/>
                <a:cs typeface="Times New Roman" pitchFamily="18" charset="0"/>
              </a:rPr>
              <a:t>, which helps to resist friction from passing food.</a:t>
            </a:r>
          </a:p>
        </p:txBody>
      </p:sp>
      <p:cxnSp>
        <p:nvCxnSpPr>
          <p:cNvPr id="13" name="Straight Arrow Connector 12"/>
          <p:cNvCxnSpPr/>
          <p:nvPr/>
        </p:nvCxnSpPr>
        <p:spPr>
          <a:xfrm flipV="1">
            <a:off x="4200525" y="2697158"/>
            <a:ext cx="488144" cy="17059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2"/>
          <p:cNvSpPr txBox="1">
            <a:spLocks noChangeArrowheads="1"/>
          </p:cNvSpPr>
          <p:nvPr/>
        </p:nvSpPr>
        <p:spPr bwMode="auto">
          <a:xfrm>
            <a:off x="5501" y="4506009"/>
            <a:ext cx="9039225" cy="646331"/>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This is the only real distinction between these two structures; but those who want credit on exams will be aware of this.</a:t>
            </a:r>
          </a:p>
        </p:txBody>
      </p:sp>
    </p:spTree>
    <p:extLst>
      <p:ext uri="{BB962C8B-B14F-4D97-AF65-F5344CB8AC3E}">
        <p14:creationId xmlns:p14="http://schemas.microsoft.com/office/powerpoint/2010/main" val="100166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76200" y="4724400"/>
            <a:ext cx="8991600" cy="203132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Recall that organs of our body that are exposed to the outside world (either directly or indirectly) are lined with epithelia, which separates spaces of the outside world from the underlying connective tissues.  This is the case for the skin, digestive tract, respiratory tract, and urinary system, and the epithelia play a role in keeping pathogenic agents from accessing the underlying connective tissues.  As we mentioned in a previous module, when the epithelium is breached, white blood cells migrate to the area in large numbers, creating a site of inflammation.</a:t>
            </a:r>
          </a:p>
        </p:txBody>
      </p:sp>
      <p:sp>
        <p:nvSpPr>
          <p:cNvPr id="2" name="Rectangle 1"/>
          <p:cNvSpPr/>
          <p:nvPr/>
        </p:nvSpPr>
        <p:spPr>
          <a:xfrm>
            <a:off x="2281027" y="39469"/>
            <a:ext cx="4778039"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Diffuse lymphoid tissue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35130"/>
            <a:ext cx="6340433" cy="4089270"/>
          </a:xfrm>
          <a:prstGeom prst="rect">
            <a:avLst/>
          </a:prstGeom>
        </p:spPr>
      </p:pic>
      <p:sp>
        <p:nvSpPr>
          <p:cNvPr id="7" name="TextBox 6"/>
          <p:cNvSpPr txBox="1"/>
          <p:nvPr/>
        </p:nvSpPr>
        <p:spPr>
          <a:xfrm>
            <a:off x="961679" y="1283732"/>
            <a:ext cx="1492716" cy="369332"/>
          </a:xfrm>
          <a:prstGeom prst="rect">
            <a:avLst/>
          </a:prstGeom>
          <a:noFill/>
        </p:spPr>
        <p:txBody>
          <a:bodyPr wrap="none" rtlCol="0">
            <a:spAutoFit/>
          </a:bodyPr>
          <a:lstStyle/>
          <a:p>
            <a:r>
              <a:rPr lang="en-US" dirty="0"/>
              <a:t>inflammation</a:t>
            </a:r>
          </a:p>
        </p:txBody>
      </p:sp>
      <p:sp>
        <p:nvSpPr>
          <p:cNvPr id="10" name="TextBox 2"/>
          <p:cNvSpPr txBox="1">
            <a:spLocks noChangeArrowheads="1"/>
          </p:cNvSpPr>
          <p:nvPr/>
        </p:nvSpPr>
        <p:spPr bwMode="auto">
          <a:xfrm>
            <a:off x="6569033" y="1445844"/>
            <a:ext cx="2590800"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This is a slide from the skin, the epithelium is at the bottom of the slide.</a:t>
            </a:r>
          </a:p>
        </p:txBody>
      </p:sp>
    </p:spTree>
    <p:extLst>
      <p:ext uri="{BB962C8B-B14F-4D97-AF65-F5344CB8AC3E}">
        <p14:creationId xmlns:p14="http://schemas.microsoft.com/office/powerpoint/2010/main" val="2390251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79836" y="2472817"/>
            <a:ext cx="3657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pharyngeal tonsil– SL76</a:t>
            </a:r>
            <a:endParaRPr lang="en-US" dirty="0">
              <a:latin typeface="Calibri" pitchFamily="34" charset="0"/>
            </a:endParaRPr>
          </a:p>
        </p:txBody>
      </p:sp>
      <p:sp>
        <p:nvSpPr>
          <p:cNvPr id="37891" name="TextBox 4"/>
          <p:cNvSpPr txBox="1">
            <a:spLocks noChangeArrowheads="1"/>
          </p:cNvSpPr>
          <p:nvPr/>
        </p:nvSpPr>
        <p:spPr bwMode="auto">
          <a:xfrm>
            <a:off x="1447800" y="5562600"/>
            <a:ext cx="7162800"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Pharyngeal tonsil</a:t>
            </a:r>
          </a:p>
          <a:p>
            <a:pPr lvl="2" eaLnBrk="0" hangingPunct="0">
              <a:buFontTx/>
              <a:buChar char="•"/>
            </a:pPr>
            <a:r>
              <a:rPr lang="en-US" sz="1200" b="1" dirty="0">
                <a:solidFill>
                  <a:srgbClr val="002060"/>
                </a:solidFill>
                <a:latin typeface="Georgia" pitchFamily="18" charset="0"/>
                <a:ea typeface="Times" pitchFamily="18" charset="0"/>
                <a:cs typeface="Arial" charset="0"/>
              </a:rPr>
              <a:t>Respiratory epithelium</a:t>
            </a:r>
          </a:p>
          <a:p>
            <a:pPr lvl="2" eaLnBrk="0" hangingPunct="0">
              <a:buFontTx/>
              <a:buChar char="•"/>
            </a:pPr>
            <a:r>
              <a:rPr lang="en-US" sz="1200" b="1" dirty="0">
                <a:solidFill>
                  <a:srgbClr val="002060"/>
                </a:solidFill>
                <a:latin typeface="Georgia" pitchFamily="18" charset="0"/>
                <a:ea typeface="Times" pitchFamily="18" charset="0"/>
                <a:cs typeface="Arial" charset="0"/>
              </a:rPr>
              <a:t>All other structures same as palatine tonsils</a:t>
            </a:r>
          </a:p>
        </p:txBody>
      </p:sp>
      <p:sp>
        <p:nvSpPr>
          <p:cNvPr id="5" name="Rectangle 4"/>
          <p:cNvSpPr/>
          <p:nvPr/>
        </p:nvSpPr>
        <p:spPr>
          <a:xfrm>
            <a:off x="481276" y="46000"/>
            <a:ext cx="8254721"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palatine tonsils</a:t>
            </a:r>
          </a:p>
        </p:txBody>
      </p:sp>
    </p:spTree>
    <p:extLst>
      <p:ext uri="{BB962C8B-B14F-4D97-AF65-F5344CB8AC3E}">
        <p14:creationId xmlns:p14="http://schemas.microsoft.com/office/powerpoint/2010/main" val="4011145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T cell And B cell localization</a:t>
            </a:r>
          </a:p>
        </p:txBody>
      </p:sp>
      <p:sp>
        <p:nvSpPr>
          <p:cNvPr id="10" name="TextBox 2"/>
          <p:cNvSpPr txBox="1">
            <a:spLocks noChangeArrowheads="1"/>
          </p:cNvSpPr>
          <p:nvPr/>
        </p:nvSpPr>
        <p:spPr bwMode="auto">
          <a:xfrm>
            <a:off x="0" y="5327217"/>
            <a:ext cx="9144000"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the tonsils, B lymphocytes are more concentrated in the nodules, while T lymphocytes are concentrated in the regions between the nodules.  However, in standard H&amp;E sections, this is not apparent because B and T cells are indistinguishable.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151793"/>
            <a:ext cx="7543800" cy="3981917"/>
          </a:xfrm>
          <a:prstGeom prst="rect">
            <a:avLst/>
          </a:prstGeom>
        </p:spPr>
      </p:pic>
    </p:spTree>
    <p:extLst>
      <p:ext uri="{BB962C8B-B14F-4D97-AF65-F5344CB8AC3E}">
        <p14:creationId xmlns:p14="http://schemas.microsoft.com/office/powerpoint/2010/main" val="3113709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T cell And B cell localization</a:t>
            </a:r>
          </a:p>
        </p:txBody>
      </p:sp>
      <p:sp>
        <p:nvSpPr>
          <p:cNvPr id="10" name="TextBox 2"/>
          <p:cNvSpPr txBox="1">
            <a:spLocks noChangeArrowheads="1"/>
          </p:cNvSpPr>
          <p:nvPr/>
        </p:nvSpPr>
        <p:spPr bwMode="auto">
          <a:xfrm>
            <a:off x="-7828" y="4321076"/>
            <a:ext cx="9144000" cy="2308324"/>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We can determine the cellular distribution of B and T lymphocytes using immunocytochemistry.  In this slide, slices of palatine tonsil were incubated with antibodies to a specific marker for B cells (left) or T cells (right).  After washing, a secondary antibody conjugated to horseradish peroxidase was used, after which the location of the antibodies (and, therefore, the cell-specific markers) was visualized using a substrate that turns brown in the presence of the enzyme.  This confirms the localization of B cells to the nodules, and T cells to the region between the nodules (</a:t>
            </a:r>
            <a:r>
              <a:rPr lang="en-US" b="1" dirty="0" err="1">
                <a:solidFill>
                  <a:schemeClr val="accent3">
                    <a:lumMod val="50000"/>
                  </a:schemeClr>
                </a:solidFill>
                <a:latin typeface="Times New Roman" pitchFamily="18" charset="0"/>
                <a:cs typeface="Times New Roman" pitchFamily="18" charset="0"/>
              </a:rPr>
              <a:t>paranodular</a:t>
            </a:r>
            <a:r>
              <a:rPr lang="en-US" b="1" dirty="0">
                <a:solidFill>
                  <a:schemeClr val="accent3">
                    <a:lumMod val="50000"/>
                  </a:schemeClr>
                </a:solidFill>
                <a:latin typeface="Times New Roman" pitchFamily="18" charset="0"/>
                <a:cs typeface="Times New Roman" pitchFamily="18" charset="0"/>
              </a:rPr>
              <a:t> region).  Note that this localization is not exclusive, i.e. some B cells are found between nodules, and T cells within nodules.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14" t="12888" r="-314" b="3195"/>
          <a:stretch/>
        </p:blipFill>
        <p:spPr>
          <a:xfrm>
            <a:off x="84027" y="1123219"/>
            <a:ext cx="8831373" cy="2678276"/>
          </a:xfrm>
          <a:prstGeom prst="rect">
            <a:avLst/>
          </a:prstGeom>
        </p:spPr>
      </p:pic>
      <p:sp>
        <p:nvSpPr>
          <p:cNvPr id="2" name="TextBox 1"/>
          <p:cNvSpPr txBox="1"/>
          <p:nvPr/>
        </p:nvSpPr>
        <p:spPr>
          <a:xfrm>
            <a:off x="206777" y="1123218"/>
            <a:ext cx="2514600" cy="369332"/>
          </a:xfrm>
          <a:prstGeom prst="rect">
            <a:avLst/>
          </a:prstGeom>
          <a:noFill/>
        </p:spPr>
        <p:txBody>
          <a:bodyPr wrap="square" rtlCol="0">
            <a:spAutoFit/>
          </a:bodyPr>
          <a:lstStyle/>
          <a:p>
            <a:r>
              <a:rPr lang="en-US" dirty="0"/>
              <a:t>Anti-B cell antibody</a:t>
            </a:r>
          </a:p>
        </p:txBody>
      </p:sp>
      <p:sp>
        <p:nvSpPr>
          <p:cNvPr id="6" name="TextBox 5"/>
          <p:cNvSpPr txBox="1"/>
          <p:nvPr/>
        </p:nvSpPr>
        <p:spPr>
          <a:xfrm>
            <a:off x="6781800" y="3432163"/>
            <a:ext cx="2209800" cy="369332"/>
          </a:xfrm>
          <a:prstGeom prst="rect">
            <a:avLst/>
          </a:prstGeom>
          <a:noFill/>
        </p:spPr>
        <p:txBody>
          <a:bodyPr wrap="square" rtlCol="0">
            <a:spAutoFit/>
          </a:bodyPr>
          <a:lstStyle/>
          <a:p>
            <a:r>
              <a:rPr lang="en-US" dirty="0"/>
              <a:t>Anti-T cell antibody</a:t>
            </a:r>
          </a:p>
        </p:txBody>
      </p:sp>
    </p:spTree>
    <p:extLst>
      <p:ext uri="{BB962C8B-B14F-4D97-AF65-F5344CB8AC3E}">
        <p14:creationId xmlns:p14="http://schemas.microsoft.com/office/powerpoint/2010/main" val="1311160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T cell And B cell localization</a:t>
            </a:r>
          </a:p>
        </p:txBody>
      </p:sp>
      <p:sp>
        <p:nvSpPr>
          <p:cNvPr id="10" name="TextBox 2"/>
          <p:cNvSpPr txBox="1">
            <a:spLocks noChangeArrowheads="1"/>
          </p:cNvSpPr>
          <p:nvPr/>
        </p:nvSpPr>
        <p:spPr bwMode="auto">
          <a:xfrm>
            <a:off x="609599" y="1490814"/>
            <a:ext cx="8201025" cy="369332"/>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This drawing reviews immunocytochemistry if you need to recall this procedure.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8" y="2133600"/>
            <a:ext cx="6602187" cy="3195486"/>
          </a:xfrm>
          <a:prstGeom prst="rect">
            <a:avLst/>
          </a:prstGeom>
        </p:spPr>
      </p:pic>
    </p:spTree>
    <p:extLst>
      <p:ext uri="{BB962C8B-B14F-4D97-AF65-F5344CB8AC3E}">
        <p14:creationId xmlns:p14="http://schemas.microsoft.com/office/powerpoint/2010/main" val="377315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057400" y="2472817"/>
            <a:ext cx="5334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palatine tonsil immunocytochemistry – SL170</a:t>
            </a:r>
            <a:endParaRPr lang="en-US" dirty="0">
              <a:latin typeface="Calibri" pitchFamily="34" charset="0"/>
            </a:endParaRPr>
          </a:p>
        </p:txBody>
      </p:sp>
      <p:sp>
        <p:nvSpPr>
          <p:cNvPr id="37891" name="TextBox 4"/>
          <p:cNvSpPr txBox="1">
            <a:spLocks noChangeArrowheads="1"/>
          </p:cNvSpPr>
          <p:nvPr/>
        </p:nvSpPr>
        <p:spPr bwMode="auto">
          <a:xfrm>
            <a:off x="1447800" y="5950803"/>
            <a:ext cx="7162800"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170B</a:t>
            </a:r>
            <a:r>
              <a:rPr lang="en-US" dirty="0">
                <a:hlinkClick r:id="rId4"/>
              </a:rPr>
              <a:t> </a:t>
            </a:r>
            <a:r>
              <a:rPr lang="en-US" dirty="0"/>
              <a:t>and </a:t>
            </a:r>
            <a:r>
              <a:rPr lang="en-US" u="sng" dirty="0">
                <a:hlinkClick r:id="rId4"/>
              </a:rPr>
              <a:t>SL 170T</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Localization of B and T lymphocytes using immunocytochemistry</a:t>
            </a:r>
          </a:p>
        </p:txBody>
      </p:sp>
      <p:sp>
        <p:nvSpPr>
          <p:cNvPr id="6" name="Rectangle 5"/>
          <p:cNvSpPr/>
          <p:nvPr/>
        </p:nvSpPr>
        <p:spPr>
          <a:xfrm>
            <a:off x="206777" y="46000"/>
            <a:ext cx="8784823"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T cell And B cell localization</a:t>
            </a:r>
          </a:p>
        </p:txBody>
      </p:sp>
    </p:spTree>
    <p:extLst>
      <p:ext uri="{BB962C8B-B14F-4D97-AF65-F5344CB8AC3E}">
        <p14:creationId xmlns:p14="http://schemas.microsoft.com/office/powerpoint/2010/main" val="2075771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609397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endParaRPr lang="en-US" sz="900" b="1" dirty="0">
              <a:solidFill>
                <a:srgbClr val="002060"/>
              </a:solidFill>
            </a:endParaRPr>
          </a:p>
          <a:p>
            <a:pPr>
              <a:tabLst>
                <a:tab pos="457200" algn="l"/>
              </a:tabLst>
            </a:pPr>
            <a:r>
              <a:rPr lang="en-US" sz="1200" dirty="0">
                <a:solidFill>
                  <a:srgbClr val="002060"/>
                </a:solidFill>
                <a:latin typeface="Georgia" pitchFamily="18" charset="0"/>
              </a:rPr>
              <a:t> </a:t>
            </a:r>
          </a:p>
          <a:p>
            <a:pPr marL="171450" lvl="0" indent="-171450">
              <a:buFont typeface="Arial" pitchFamily="34" charset="0"/>
              <a:buChar char="•"/>
            </a:pPr>
            <a:r>
              <a:rPr lang="en-US" sz="1200" b="1" dirty="0">
                <a:solidFill>
                  <a:srgbClr val="002060"/>
                </a:solidFill>
                <a:latin typeface="Georgia" pitchFamily="18" charset="0"/>
              </a:rPr>
              <a:t>Distinguish, at the light microscope level, each of the following::</a:t>
            </a:r>
          </a:p>
          <a:p>
            <a:pPr marL="1085850" lvl="2" indent="-171450">
              <a:buFont typeface="Arial" pitchFamily="34" charset="0"/>
              <a:buChar char="•"/>
            </a:pPr>
            <a:r>
              <a:rPr lang="en-US" sz="1200" dirty="0">
                <a:solidFill>
                  <a:srgbClr val="002060"/>
                </a:solidFill>
                <a:latin typeface="Georgia" pitchFamily="18" charset="0"/>
              </a:rPr>
              <a:t>Diffuse lymphoid tissue</a:t>
            </a:r>
          </a:p>
          <a:p>
            <a:pPr marL="1085850" lvl="2" indent="-171450">
              <a:buFont typeface="Arial" pitchFamily="34" charset="0"/>
              <a:buChar char="•"/>
            </a:pPr>
            <a:r>
              <a:rPr lang="en-US" sz="1200" dirty="0">
                <a:solidFill>
                  <a:srgbClr val="002060"/>
                </a:solidFill>
                <a:latin typeface="Georgia" pitchFamily="18" charset="0"/>
              </a:rPr>
              <a:t>Palatine tonsils</a:t>
            </a:r>
          </a:p>
          <a:p>
            <a:pPr marL="1543050" lvl="3" indent="-171450">
              <a:buFont typeface="Arial" pitchFamily="34" charset="0"/>
              <a:buChar char="•"/>
            </a:pPr>
            <a:r>
              <a:rPr lang="en-US" sz="1200" dirty="0">
                <a:solidFill>
                  <a:srgbClr val="002060"/>
                </a:solidFill>
                <a:latin typeface="Georgia" pitchFamily="18" charset="0"/>
              </a:rPr>
              <a:t>Stratified squamous epithelium</a:t>
            </a:r>
          </a:p>
          <a:p>
            <a:pPr marL="1543050" lvl="3" indent="-171450">
              <a:buFont typeface="Arial" pitchFamily="34" charset="0"/>
              <a:buChar char="•"/>
            </a:pPr>
            <a:r>
              <a:rPr lang="en-US" sz="1200" dirty="0">
                <a:solidFill>
                  <a:srgbClr val="002060"/>
                </a:solidFill>
                <a:latin typeface="Georgia" pitchFamily="18" charset="0"/>
              </a:rPr>
              <a:t>Connective tissue septa</a:t>
            </a:r>
          </a:p>
          <a:p>
            <a:pPr marL="1543050" lvl="3" indent="-171450">
              <a:buFont typeface="Arial" pitchFamily="34" charset="0"/>
              <a:buChar char="•"/>
            </a:pPr>
            <a:r>
              <a:rPr lang="en-US" sz="1200" dirty="0">
                <a:solidFill>
                  <a:srgbClr val="002060"/>
                </a:solidFill>
                <a:latin typeface="Georgia" pitchFamily="18" charset="0"/>
              </a:rPr>
              <a:t>Crypts</a:t>
            </a:r>
          </a:p>
          <a:p>
            <a:pPr marL="1543050" lvl="3" indent="-171450">
              <a:buFont typeface="Arial" pitchFamily="34" charset="0"/>
              <a:buChar char="•"/>
            </a:pPr>
            <a:r>
              <a:rPr lang="en-US" sz="1200" dirty="0">
                <a:solidFill>
                  <a:srgbClr val="002060"/>
                </a:solidFill>
                <a:latin typeface="Georgia" pitchFamily="18" charset="0"/>
              </a:rPr>
              <a:t>Nodules</a:t>
            </a:r>
          </a:p>
          <a:p>
            <a:pPr marL="2000250" lvl="4" indent="-171450">
              <a:buFont typeface="Arial" pitchFamily="34" charset="0"/>
              <a:buChar char="•"/>
            </a:pPr>
            <a:r>
              <a:rPr lang="en-US" sz="1200" dirty="0">
                <a:solidFill>
                  <a:srgbClr val="002060"/>
                </a:solidFill>
                <a:latin typeface="Georgia" pitchFamily="18" charset="0"/>
              </a:rPr>
              <a:t>Primary</a:t>
            </a:r>
          </a:p>
          <a:p>
            <a:pPr marL="2000250" lvl="4" indent="-171450">
              <a:buFont typeface="Arial" pitchFamily="34" charset="0"/>
              <a:buChar char="•"/>
            </a:pPr>
            <a:r>
              <a:rPr lang="en-US" sz="1200" dirty="0">
                <a:solidFill>
                  <a:srgbClr val="002060"/>
                </a:solidFill>
                <a:latin typeface="Georgia" pitchFamily="18" charset="0"/>
              </a:rPr>
              <a:t>Secondary</a:t>
            </a:r>
          </a:p>
          <a:p>
            <a:pPr marL="2457450" lvl="5" indent="-171450">
              <a:buFont typeface="Arial" pitchFamily="34" charset="0"/>
              <a:buChar char="•"/>
            </a:pPr>
            <a:r>
              <a:rPr lang="en-US" sz="1200" dirty="0">
                <a:solidFill>
                  <a:srgbClr val="002060"/>
                </a:solidFill>
                <a:latin typeface="Georgia" pitchFamily="18" charset="0"/>
              </a:rPr>
              <a:t>Germinal centers</a:t>
            </a:r>
          </a:p>
          <a:p>
            <a:pPr marL="2457450" lvl="5" indent="-171450">
              <a:buFont typeface="Arial" pitchFamily="34" charset="0"/>
              <a:buChar char="•"/>
            </a:pPr>
            <a:r>
              <a:rPr lang="en-US" sz="1200" dirty="0">
                <a:solidFill>
                  <a:srgbClr val="002060"/>
                </a:solidFill>
                <a:latin typeface="Georgia" pitchFamily="18" charset="0"/>
              </a:rPr>
              <a:t>Corona</a:t>
            </a:r>
          </a:p>
          <a:p>
            <a:pPr marL="1543050" lvl="3" indent="-171450">
              <a:buFont typeface="Arial" pitchFamily="34" charset="0"/>
              <a:buChar char="•"/>
            </a:pPr>
            <a:r>
              <a:rPr lang="en-US" sz="1200" dirty="0">
                <a:solidFill>
                  <a:srgbClr val="002060"/>
                </a:solidFill>
                <a:latin typeface="Georgia" pitchFamily="18" charset="0"/>
              </a:rPr>
              <a:t>Cell types</a:t>
            </a:r>
          </a:p>
          <a:p>
            <a:pPr marL="2000250" lvl="4" indent="-171450">
              <a:buFont typeface="Arial" pitchFamily="34" charset="0"/>
              <a:buChar char="•"/>
            </a:pPr>
            <a:r>
              <a:rPr lang="en-US" sz="1200" dirty="0">
                <a:solidFill>
                  <a:srgbClr val="002060"/>
                </a:solidFill>
                <a:latin typeface="Georgia" pitchFamily="18" charset="0"/>
              </a:rPr>
              <a:t>Blast forms of lymphocytes</a:t>
            </a:r>
          </a:p>
          <a:p>
            <a:pPr marL="2000250" lvl="4" indent="-171450">
              <a:buFont typeface="Arial" pitchFamily="34" charset="0"/>
              <a:buChar char="•"/>
            </a:pPr>
            <a:r>
              <a:rPr lang="en-US" sz="1200" dirty="0">
                <a:solidFill>
                  <a:srgbClr val="002060"/>
                </a:solidFill>
                <a:latin typeface="Georgia" pitchFamily="18" charset="0"/>
              </a:rPr>
              <a:t>Mitotic figures</a:t>
            </a:r>
          </a:p>
          <a:p>
            <a:pPr marL="2000250" lvl="4" indent="-171450">
              <a:buFont typeface="Arial" pitchFamily="34" charset="0"/>
              <a:buChar char="•"/>
            </a:pPr>
            <a:r>
              <a:rPr lang="en-US" sz="1200" dirty="0">
                <a:solidFill>
                  <a:srgbClr val="002060"/>
                </a:solidFill>
                <a:latin typeface="Georgia" pitchFamily="18" charset="0"/>
              </a:rPr>
              <a:t>Macrophages (</a:t>
            </a:r>
            <a:r>
              <a:rPr lang="en-US" sz="1200" dirty="0" err="1">
                <a:solidFill>
                  <a:srgbClr val="002060"/>
                </a:solidFill>
                <a:latin typeface="Georgia" pitchFamily="18" charset="0"/>
              </a:rPr>
              <a:t>tingible</a:t>
            </a:r>
            <a:r>
              <a:rPr lang="en-US" sz="1200" dirty="0">
                <a:solidFill>
                  <a:srgbClr val="002060"/>
                </a:solidFill>
                <a:latin typeface="Georgia" pitchFamily="18" charset="0"/>
              </a:rPr>
              <a:t> macrophages)</a:t>
            </a:r>
          </a:p>
          <a:p>
            <a:pPr marL="2000250" lvl="4" indent="-171450">
              <a:buFont typeface="Arial" pitchFamily="34" charset="0"/>
              <a:buChar char="•"/>
            </a:pPr>
            <a:r>
              <a:rPr lang="en-US" sz="1200" dirty="0">
                <a:solidFill>
                  <a:srgbClr val="002060"/>
                </a:solidFill>
                <a:latin typeface="Georgia" pitchFamily="18" charset="0"/>
              </a:rPr>
              <a:t>(reticular or dendritic cells)</a:t>
            </a:r>
          </a:p>
          <a:p>
            <a:pPr marL="2000250" lvl="4" indent="-171450">
              <a:buFont typeface="Arial" pitchFamily="34" charset="0"/>
              <a:buChar char="•"/>
            </a:pPr>
            <a:r>
              <a:rPr lang="en-US" sz="1200" dirty="0">
                <a:solidFill>
                  <a:srgbClr val="002060"/>
                </a:solidFill>
                <a:latin typeface="Georgia" pitchFamily="18" charset="0"/>
              </a:rPr>
              <a:t>(Plasma cells)</a:t>
            </a:r>
          </a:p>
          <a:p>
            <a:pPr marL="1085850" lvl="2" indent="-171450">
              <a:buFont typeface="Arial" pitchFamily="34" charset="0"/>
              <a:buChar char="•"/>
            </a:pPr>
            <a:r>
              <a:rPr lang="en-US" sz="1200" dirty="0">
                <a:solidFill>
                  <a:srgbClr val="002060"/>
                </a:solidFill>
                <a:latin typeface="Georgia" pitchFamily="18" charset="0"/>
              </a:rPr>
              <a:t>Pharyngeal tonsils</a:t>
            </a:r>
          </a:p>
          <a:p>
            <a:pPr marL="1543050" lvl="3" indent="-171450">
              <a:buFont typeface="Arial" pitchFamily="34" charset="0"/>
              <a:buChar char="•"/>
            </a:pPr>
            <a:r>
              <a:rPr lang="en-US" sz="1200" dirty="0">
                <a:solidFill>
                  <a:srgbClr val="002060"/>
                </a:solidFill>
                <a:latin typeface="Georgia" pitchFamily="18" charset="0"/>
              </a:rPr>
              <a:t>Same as palatine tonsil, except covered with stratified squamous epithelium and pseudostratified ciliated columnar epithelium with goblet cells</a:t>
            </a:r>
          </a:p>
          <a:p>
            <a:pPr marL="1087438" lvl="3" indent="-173038">
              <a:buFont typeface="Arial" pitchFamily="34" charset="0"/>
              <a:buChar char="•"/>
            </a:pPr>
            <a:r>
              <a:rPr lang="en-US" sz="1200" dirty="0">
                <a:solidFill>
                  <a:srgbClr val="002060"/>
                </a:solidFill>
                <a:latin typeface="Georgia" pitchFamily="18" charset="0"/>
              </a:rPr>
              <a:t>Distribution of T and B cells using </a:t>
            </a:r>
            <a:r>
              <a:rPr lang="en-US" sz="1200" dirty="0" err="1">
                <a:solidFill>
                  <a:srgbClr val="002060"/>
                </a:solidFill>
                <a:latin typeface="Georgia" pitchFamily="18" charset="0"/>
              </a:rPr>
              <a:t>immunostaining</a:t>
            </a:r>
            <a:endParaRPr lang="en-US" sz="1200" dirty="0">
              <a:solidFill>
                <a:srgbClr val="002060"/>
              </a:solidFill>
              <a:latin typeface="Georgia" pitchFamily="18" charset="0"/>
            </a:endParaRPr>
          </a:p>
          <a:p>
            <a:r>
              <a:rPr lang="en-US" sz="1200" dirty="0">
                <a:solidFill>
                  <a:srgbClr val="002060"/>
                </a:solidFill>
                <a:latin typeface="Georgia" pitchFamily="18" charset="0"/>
              </a:rPr>
              <a:t> </a:t>
            </a:r>
          </a:p>
          <a:p>
            <a:endParaRPr lang="en-US" sz="1200" dirty="0">
              <a:solidFill>
                <a:srgbClr val="002060"/>
              </a:solidFill>
              <a:latin typeface="Georgia" pitchFamily="18" charset="0"/>
            </a:endParaRPr>
          </a:p>
          <a:p>
            <a:pPr marL="171450" lvl="0" indent="-171450">
              <a:buFont typeface="Arial" pitchFamily="34" charset="0"/>
              <a:buChar char="•"/>
            </a:pPr>
            <a:r>
              <a:rPr lang="en-US" sz="1200" b="1" dirty="0">
                <a:solidFill>
                  <a:srgbClr val="002060"/>
                </a:solidFill>
                <a:latin typeface="Georgia" pitchFamily="18" charset="0"/>
              </a:rPr>
              <a:t>Distinguish, in electron micrographs, each of the following :</a:t>
            </a:r>
          </a:p>
          <a:p>
            <a:pPr marL="628650" lvl="1" indent="-171450">
              <a:buFont typeface="Arial" pitchFamily="34" charset="0"/>
              <a:buChar char="•"/>
            </a:pPr>
            <a:r>
              <a:rPr lang="en-US" sz="1200" dirty="0">
                <a:solidFill>
                  <a:srgbClr val="002060"/>
                </a:solidFill>
                <a:latin typeface="Georgia" pitchFamily="18" charset="0"/>
              </a:rPr>
              <a:t>Be able to interpret electron micrographs of lymphoid organs if given the source tissue</a:t>
            </a:r>
          </a:p>
          <a:p>
            <a:pPr lvl="1">
              <a:buFont typeface="Arial" charset="0"/>
              <a:buChar char="•"/>
              <a:tabLst>
                <a:tab pos="457200" algn="l"/>
              </a:tabLst>
            </a:pP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2754354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31" y="1440597"/>
            <a:ext cx="6891337" cy="5269319"/>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a:t>
            </a:r>
          </a:p>
        </p:txBody>
      </p:sp>
      <p:sp>
        <p:nvSpPr>
          <p:cNvPr id="13" name="Line 5"/>
          <p:cNvSpPr>
            <a:spLocks noChangeShapeType="1"/>
          </p:cNvSpPr>
          <p:nvPr/>
        </p:nvSpPr>
        <p:spPr bwMode="auto">
          <a:xfrm>
            <a:off x="4162425" y="3705225"/>
            <a:ext cx="1524731" cy="574606"/>
          </a:xfrm>
          <a:prstGeom prst="line">
            <a:avLst/>
          </a:prstGeom>
          <a:noFill/>
          <a:ln w="63500">
            <a:solidFill>
              <a:schemeClr val="tx1"/>
            </a:solidFill>
            <a:round/>
            <a:headEnd/>
            <a:tailEnd type="triangle" w="med" len="med"/>
          </a:ln>
          <a:effectLst/>
        </p:spPr>
        <p:txBody>
          <a:bodyPr/>
          <a:lstStyle/>
          <a:p>
            <a:endParaRPr lang="en-US"/>
          </a:p>
        </p:txBody>
      </p:sp>
      <p:sp>
        <p:nvSpPr>
          <p:cNvPr id="15" name="Rectangle 14"/>
          <p:cNvSpPr/>
          <p:nvPr/>
        </p:nvSpPr>
        <p:spPr>
          <a:xfrm>
            <a:off x="1066800" y="2667000"/>
            <a:ext cx="3314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B lymphocytes (</a:t>
            </a:r>
            <a:r>
              <a:rPr lang="en-US" sz="3600" b="1" dirty="0" err="1">
                <a:ln w="11430"/>
                <a:effectLst>
                  <a:outerShdw blurRad="50800" dist="39000" dir="5460000" algn="tl">
                    <a:srgbClr val="000000">
                      <a:alpha val="38000"/>
                    </a:srgbClr>
                  </a:outerShdw>
                </a:effectLst>
                <a:latin typeface="+mn-lt"/>
              </a:rPr>
              <a:t>unstimulated</a:t>
            </a:r>
            <a:r>
              <a:rPr lang="en-US" sz="3600" b="1" dirty="0">
                <a:ln w="11430"/>
                <a:effectLst>
                  <a:outerShdw blurRad="50800" dist="39000" dir="5460000" algn="tl">
                    <a:srgbClr val="000000">
                      <a:alpha val="38000"/>
                    </a:srgbClr>
                  </a:outerShdw>
                </a:effectLst>
                <a:latin typeface="+mn-lt"/>
              </a:rPr>
              <a:t>)</a:t>
            </a:r>
          </a:p>
        </p:txBody>
      </p:sp>
      <p:sp>
        <p:nvSpPr>
          <p:cNvPr id="10" name="Line 5"/>
          <p:cNvSpPr>
            <a:spLocks noChangeShapeType="1"/>
          </p:cNvSpPr>
          <p:nvPr/>
        </p:nvSpPr>
        <p:spPr bwMode="auto">
          <a:xfrm flipV="1">
            <a:off x="4200525" y="2691162"/>
            <a:ext cx="1828568" cy="804514"/>
          </a:xfrm>
          <a:prstGeom prst="line">
            <a:avLst/>
          </a:prstGeom>
          <a:noFill/>
          <a:ln w="635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26131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2" y="1071265"/>
            <a:ext cx="6429375" cy="545782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 (advance slide for answer)</a:t>
            </a:r>
          </a:p>
        </p:txBody>
      </p:sp>
      <p:sp>
        <p:nvSpPr>
          <p:cNvPr id="11" name="Rectangle 10"/>
          <p:cNvSpPr/>
          <p:nvPr/>
        </p:nvSpPr>
        <p:spPr>
          <a:xfrm rot="1328072">
            <a:off x="2438400" y="4267200"/>
            <a:ext cx="18288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corona</a:t>
            </a:r>
          </a:p>
        </p:txBody>
      </p:sp>
      <p:sp>
        <p:nvSpPr>
          <p:cNvPr id="4" name="Freeform 3"/>
          <p:cNvSpPr/>
          <p:nvPr/>
        </p:nvSpPr>
        <p:spPr>
          <a:xfrm>
            <a:off x="2070100" y="2667000"/>
            <a:ext cx="3404767" cy="2590800"/>
          </a:xfrm>
          <a:custGeom>
            <a:avLst/>
            <a:gdLst>
              <a:gd name="connsiteX0" fmla="*/ 774700 w 3404767"/>
              <a:gd name="connsiteY0" fmla="*/ 520700 h 2590800"/>
              <a:gd name="connsiteX1" fmla="*/ 787400 w 3404767"/>
              <a:gd name="connsiteY1" fmla="*/ 457200 h 2590800"/>
              <a:gd name="connsiteX2" fmla="*/ 812800 w 3404767"/>
              <a:gd name="connsiteY2" fmla="*/ 381000 h 2590800"/>
              <a:gd name="connsiteX3" fmla="*/ 838200 w 3404767"/>
              <a:gd name="connsiteY3" fmla="*/ 304800 h 2590800"/>
              <a:gd name="connsiteX4" fmla="*/ 850900 w 3404767"/>
              <a:gd name="connsiteY4" fmla="*/ 266700 h 2590800"/>
              <a:gd name="connsiteX5" fmla="*/ 901700 w 3404767"/>
              <a:gd name="connsiteY5" fmla="*/ 190500 h 2590800"/>
              <a:gd name="connsiteX6" fmla="*/ 889000 w 3404767"/>
              <a:gd name="connsiteY6" fmla="*/ 76200 h 2590800"/>
              <a:gd name="connsiteX7" fmla="*/ 863600 w 3404767"/>
              <a:gd name="connsiteY7" fmla="*/ 38100 h 2590800"/>
              <a:gd name="connsiteX8" fmla="*/ 787400 w 3404767"/>
              <a:gd name="connsiteY8" fmla="*/ 0 h 2590800"/>
              <a:gd name="connsiteX9" fmla="*/ 647700 w 3404767"/>
              <a:gd name="connsiteY9" fmla="*/ 12700 h 2590800"/>
              <a:gd name="connsiteX10" fmla="*/ 558800 w 3404767"/>
              <a:gd name="connsiteY10" fmla="*/ 76200 h 2590800"/>
              <a:gd name="connsiteX11" fmla="*/ 482600 w 3404767"/>
              <a:gd name="connsiteY11" fmla="*/ 114300 h 2590800"/>
              <a:gd name="connsiteX12" fmla="*/ 406400 w 3404767"/>
              <a:gd name="connsiteY12" fmla="*/ 165100 h 2590800"/>
              <a:gd name="connsiteX13" fmla="*/ 368300 w 3404767"/>
              <a:gd name="connsiteY13" fmla="*/ 190500 h 2590800"/>
              <a:gd name="connsiteX14" fmla="*/ 342900 w 3404767"/>
              <a:gd name="connsiteY14" fmla="*/ 228600 h 2590800"/>
              <a:gd name="connsiteX15" fmla="*/ 304800 w 3404767"/>
              <a:gd name="connsiteY15" fmla="*/ 254000 h 2590800"/>
              <a:gd name="connsiteX16" fmla="*/ 254000 w 3404767"/>
              <a:gd name="connsiteY16" fmla="*/ 292100 h 2590800"/>
              <a:gd name="connsiteX17" fmla="*/ 241300 w 3404767"/>
              <a:gd name="connsiteY17" fmla="*/ 330200 h 2590800"/>
              <a:gd name="connsiteX18" fmla="*/ 177800 w 3404767"/>
              <a:gd name="connsiteY18" fmla="*/ 419100 h 2590800"/>
              <a:gd name="connsiteX19" fmla="*/ 165100 w 3404767"/>
              <a:gd name="connsiteY19" fmla="*/ 469900 h 2590800"/>
              <a:gd name="connsiteX20" fmla="*/ 152400 w 3404767"/>
              <a:gd name="connsiteY20" fmla="*/ 533400 h 2590800"/>
              <a:gd name="connsiteX21" fmla="*/ 101600 w 3404767"/>
              <a:gd name="connsiteY21" fmla="*/ 622300 h 2590800"/>
              <a:gd name="connsiteX22" fmla="*/ 88900 w 3404767"/>
              <a:gd name="connsiteY22" fmla="*/ 673100 h 2590800"/>
              <a:gd name="connsiteX23" fmla="*/ 63500 w 3404767"/>
              <a:gd name="connsiteY23" fmla="*/ 762000 h 2590800"/>
              <a:gd name="connsiteX24" fmla="*/ 38100 w 3404767"/>
              <a:gd name="connsiteY24" fmla="*/ 939800 h 2590800"/>
              <a:gd name="connsiteX25" fmla="*/ 25400 w 3404767"/>
              <a:gd name="connsiteY25" fmla="*/ 977900 h 2590800"/>
              <a:gd name="connsiteX26" fmla="*/ 0 w 3404767"/>
              <a:gd name="connsiteY26" fmla="*/ 1092200 h 2590800"/>
              <a:gd name="connsiteX27" fmla="*/ 12700 w 3404767"/>
              <a:gd name="connsiteY27" fmla="*/ 1346200 h 2590800"/>
              <a:gd name="connsiteX28" fmla="*/ 38100 w 3404767"/>
              <a:gd name="connsiteY28" fmla="*/ 1422400 h 2590800"/>
              <a:gd name="connsiteX29" fmla="*/ 101600 w 3404767"/>
              <a:gd name="connsiteY29" fmla="*/ 1498600 h 2590800"/>
              <a:gd name="connsiteX30" fmla="*/ 177800 w 3404767"/>
              <a:gd name="connsiteY30" fmla="*/ 1600200 h 2590800"/>
              <a:gd name="connsiteX31" fmla="*/ 254000 w 3404767"/>
              <a:gd name="connsiteY31" fmla="*/ 1701800 h 2590800"/>
              <a:gd name="connsiteX32" fmla="*/ 279400 w 3404767"/>
              <a:gd name="connsiteY32" fmla="*/ 1739900 h 2590800"/>
              <a:gd name="connsiteX33" fmla="*/ 355600 w 3404767"/>
              <a:gd name="connsiteY33" fmla="*/ 1816100 h 2590800"/>
              <a:gd name="connsiteX34" fmla="*/ 381000 w 3404767"/>
              <a:gd name="connsiteY34" fmla="*/ 1854200 h 2590800"/>
              <a:gd name="connsiteX35" fmla="*/ 419100 w 3404767"/>
              <a:gd name="connsiteY35" fmla="*/ 1930400 h 2590800"/>
              <a:gd name="connsiteX36" fmla="*/ 508000 w 3404767"/>
              <a:gd name="connsiteY36" fmla="*/ 2006600 h 2590800"/>
              <a:gd name="connsiteX37" fmla="*/ 596900 w 3404767"/>
              <a:gd name="connsiteY37" fmla="*/ 2095500 h 2590800"/>
              <a:gd name="connsiteX38" fmla="*/ 673100 w 3404767"/>
              <a:gd name="connsiteY38" fmla="*/ 2171700 h 2590800"/>
              <a:gd name="connsiteX39" fmla="*/ 711200 w 3404767"/>
              <a:gd name="connsiteY39" fmla="*/ 2209800 h 2590800"/>
              <a:gd name="connsiteX40" fmla="*/ 787400 w 3404767"/>
              <a:gd name="connsiteY40" fmla="*/ 2260600 h 2590800"/>
              <a:gd name="connsiteX41" fmla="*/ 825500 w 3404767"/>
              <a:gd name="connsiteY41" fmla="*/ 2286000 h 2590800"/>
              <a:gd name="connsiteX42" fmla="*/ 863600 w 3404767"/>
              <a:gd name="connsiteY42" fmla="*/ 2311400 h 2590800"/>
              <a:gd name="connsiteX43" fmla="*/ 901700 w 3404767"/>
              <a:gd name="connsiteY43" fmla="*/ 2324100 h 2590800"/>
              <a:gd name="connsiteX44" fmla="*/ 990600 w 3404767"/>
              <a:gd name="connsiteY44" fmla="*/ 2374900 h 2590800"/>
              <a:gd name="connsiteX45" fmla="*/ 1028700 w 3404767"/>
              <a:gd name="connsiteY45" fmla="*/ 2400300 h 2590800"/>
              <a:gd name="connsiteX46" fmla="*/ 1104900 w 3404767"/>
              <a:gd name="connsiteY46" fmla="*/ 2425700 h 2590800"/>
              <a:gd name="connsiteX47" fmla="*/ 1143000 w 3404767"/>
              <a:gd name="connsiteY47" fmla="*/ 2438400 h 2590800"/>
              <a:gd name="connsiteX48" fmla="*/ 1244600 w 3404767"/>
              <a:gd name="connsiteY48" fmla="*/ 2489200 h 2590800"/>
              <a:gd name="connsiteX49" fmla="*/ 1333500 w 3404767"/>
              <a:gd name="connsiteY49" fmla="*/ 2514600 h 2590800"/>
              <a:gd name="connsiteX50" fmla="*/ 1384300 w 3404767"/>
              <a:gd name="connsiteY50" fmla="*/ 2527300 h 2590800"/>
              <a:gd name="connsiteX51" fmla="*/ 1460500 w 3404767"/>
              <a:gd name="connsiteY51" fmla="*/ 2565400 h 2590800"/>
              <a:gd name="connsiteX52" fmla="*/ 1612900 w 3404767"/>
              <a:gd name="connsiteY52" fmla="*/ 2590800 h 2590800"/>
              <a:gd name="connsiteX53" fmla="*/ 1739900 w 3404767"/>
              <a:gd name="connsiteY53" fmla="*/ 2578100 h 2590800"/>
              <a:gd name="connsiteX54" fmla="*/ 1917700 w 3404767"/>
              <a:gd name="connsiteY54" fmla="*/ 2540000 h 2590800"/>
              <a:gd name="connsiteX55" fmla="*/ 1981200 w 3404767"/>
              <a:gd name="connsiteY55" fmla="*/ 2527300 h 2590800"/>
              <a:gd name="connsiteX56" fmla="*/ 2032000 w 3404767"/>
              <a:gd name="connsiteY56" fmla="*/ 2514600 h 2590800"/>
              <a:gd name="connsiteX57" fmla="*/ 2070100 w 3404767"/>
              <a:gd name="connsiteY57" fmla="*/ 2501900 h 2590800"/>
              <a:gd name="connsiteX58" fmla="*/ 2146300 w 3404767"/>
              <a:gd name="connsiteY58" fmla="*/ 2489200 h 2590800"/>
              <a:gd name="connsiteX59" fmla="*/ 2222500 w 3404767"/>
              <a:gd name="connsiteY59" fmla="*/ 2463800 h 2590800"/>
              <a:gd name="connsiteX60" fmla="*/ 2374900 w 3404767"/>
              <a:gd name="connsiteY60" fmla="*/ 2425700 h 2590800"/>
              <a:gd name="connsiteX61" fmla="*/ 2425700 w 3404767"/>
              <a:gd name="connsiteY61" fmla="*/ 2413000 h 2590800"/>
              <a:gd name="connsiteX62" fmla="*/ 2476500 w 3404767"/>
              <a:gd name="connsiteY62" fmla="*/ 2400300 h 2590800"/>
              <a:gd name="connsiteX63" fmla="*/ 2527300 w 3404767"/>
              <a:gd name="connsiteY63" fmla="*/ 2374900 h 2590800"/>
              <a:gd name="connsiteX64" fmla="*/ 2590800 w 3404767"/>
              <a:gd name="connsiteY64" fmla="*/ 2362200 h 2590800"/>
              <a:gd name="connsiteX65" fmla="*/ 2628900 w 3404767"/>
              <a:gd name="connsiteY65" fmla="*/ 2349500 h 2590800"/>
              <a:gd name="connsiteX66" fmla="*/ 2692400 w 3404767"/>
              <a:gd name="connsiteY66" fmla="*/ 2336800 h 2590800"/>
              <a:gd name="connsiteX67" fmla="*/ 2794000 w 3404767"/>
              <a:gd name="connsiteY67" fmla="*/ 2298700 h 2590800"/>
              <a:gd name="connsiteX68" fmla="*/ 2870200 w 3404767"/>
              <a:gd name="connsiteY68" fmla="*/ 2273300 h 2590800"/>
              <a:gd name="connsiteX69" fmla="*/ 2946400 w 3404767"/>
              <a:gd name="connsiteY69" fmla="*/ 2222500 h 2590800"/>
              <a:gd name="connsiteX70" fmla="*/ 2984500 w 3404767"/>
              <a:gd name="connsiteY70" fmla="*/ 2209800 h 2590800"/>
              <a:gd name="connsiteX71" fmla="*/ 3035300 w 3404767"/>
              <a:gd name="connsiteY71" fmla="*/ 2197100 h 2590800"/>
              <a:gd name="connsiteX72" fmla="*/ 3086100 w 3404767"/>
              <a:gd name="connsiteY72" fmla="*/ 2171700 h 2590800"/>
              <a:gd name="connsiteX73" fmla="*/ 3162300 w 3404767"/>
              <a:gd name="connsiteY73" fmla="*/ 2120900 h 2590800"/>
              <a:gd name="connsiteX74" fmla="*/ 3238500 w 3404767"/>
              <a:gd name="connsiteY74" fmla="*/ 2057400 h 2590800"/>
              <a:gd name="connsiteX75" fmla="*/ 3327400 w 3404767"/>
              <a:gd name="connsiteY75" fmla="*/ 1955800 h 2590800"/>
              <a:gd name="connsiteX76" fmla="*/ 3340100 w 3404767"/>
              <a:gd name="connsiteY76" fmla="*/ 1917700 h 2590800"/>
              <a:gd name="connsiteX77" fmla="*/ 3390900 w 3404767"/>
              <a:gd name="connsiteY77" fmla="*/ 1841500 h 2590800"/>
              <a:gd name="connsiteX78" fmla="*/ 3390900 w 3404767"/>
              <a:gd name="connsiteY78" fmla="*/ 1676400 h 2590800"/>
              <a:gd name="connsiteX79" fmla="*/ 3314700 w 3404767"/>
              <a:gd name="connsiteY79" fmla="*/ 1638300 h 2590800"/>
              <a:gd name="connsiteX80" fmla="*/ 3124200 w 3404767"/>
              <a:gd name="connsiteY80" fmla="*/ 1600200 h 2590800"/>
              <a:gd name="connsiteX81" fmla="*/ 2819400 w 3404767"/>
              <a:gd name="connsiteY81" fmla="*/ 1612900 h 2590800"/>
              <a:gd name="connsiteX82" fmla="*/ 2717800 w 3404767"/>
              <a:gd name="connsiteY82" fmla="*/ 1638300 h 2590800"/>
              <a:gd name="connsiteX83" fmla="*/ 2641600 w 3404767"/>
              <a:gd name="connsiteY83" fmla="*/ 1689100 h 2590800"/>
              <a:gd name="connsiteX84" fmla="*/ 2603500 w 3404767"/>
              <a:gd name="connsiteY84" fmla="*/ 1701800 h 2590800"/>
              <a:gd name="connsiteX85" fmla="*/ 2565400 w 3404767"/>
              <a:gd name="connsiteY85" fmla="*/ 1727200 h 2590800"/>
              <a:gd name="connsiteX86" fmla="*/ 2527300 w 3404767"/>
              <a:gd name="connsiteY86" fmla="*/ 1739900 h 2590800"/>
              <a:gd name="connsiteX87" fmla="*/ 2438400 w 3404767"/>
              <a:gd name="connsiteY87" fmla="*/ 1778000 h 2590800"/>
              <a:gd name="connsiteX88" fmla="*/ 2400300 w 3404767"/>
              <a:gd name="connsiteY88" fmla="*/ 1803400 h 2590800"/>
              <a:gd name="connsiteX89" fmla="*/ 2311400 w 3404767"/>
              <a:gd name="connsiteY89" fmla="*/ 1828800 h 2590800"/>
              <a:gd name="connsiteX90" fmla="*/ 2120900 w 3404767"/>
              <a:gd name="connsiteY90" fmla="*/ 1816100 h 2590800"/>
              <a:gd name="connsiteX91" fmla="*/ 1993900 w 3404767"/>
              <a:gd name="connsiteY91" fmla="*/ 1778000 h 2590800"/>
              <a:gd name="connsiteX92" fmla="*/ 1905000 w 3404767"/>
              <a:gd name="connsiteY92" fmla="*/ 1765300 h 2590800"/>
              <a:gd name="connsiteX93" fmla="*/ 1727200 w 3404767"/>
              <a:gd name="connsiteY93" fmla="*/ 1739900 h 2590800"/>
              <a:gd name="connsiteX94" fmla="*/ 1689100 w 3404767"/>
              <a:gd name="connsiteY94" fmla="*/ 1727200 h 2590800"/>
              <a:gd name="connsiteX95" fmla="*/ 1638300 w 3404767"/>
              <a:gd name="connsiteY95" fmla="*/ 1714500 h 2590800"/>
              <a:gd name="connsiteX96" fmla="*/ 1600200 w 3404767"/>
              <a:gd name="connsiteY96" fmla="*/ 1701800 h 2590800"/>
              <a:gd name="connsiteX97" fmla="*/ 1498600 w 3404767"/>
              <a:gd name="connsiteY97" fmla="*/ 1676400 h 2590800"/>
              <a:gd name="connsiteX98" fmla="*/ 1460500 w 3404767"/>
              <a:gd name="connsiteY98" fmla="*/ 1651000 h 2590800"/>
              <a:gd name="connsiteX99" fmla="*/ 1422400 w 3404767"/>
              <a:gd name="connsiteY99" fmla="*/ 1638300 h 2590800"/>
              <a:gd name="connsiteX100" fmla="*/ 1346200 w 3404767"/>
              <a:gd name="connsiteY100" fmla="*/ 1587500 h 2590800"/>
              <a:gd name="connsiteX101" fmla="*/ 1308100 w 3404767"/>
              <a:gd name="connsiteY101" fmla="*/ 1562100 h 2590800"/>
              <a:gd name="connsiteX102" fmla="*/ 1270000 w 3404767"/>
              <a:gd name="connsiteY102" fmla="*/ 1536700 h 2590800"/>
              <a:gd name="connsiteX103" fmla="*/ 1219200 w 3404767"/>
              <a:gd name="connsiteY103" fmla="*/ 1498600 h 2590800"/>
              <a:gd name="connsiteX104" fmla="*/ 1181100 w 3404767"/>
              <a:gd name="connsiteY104" fmla="*/ 1473200 h 2590800"/>
              <a:gd name="connsiteX105" fmla="*/ 1143000 w 3404767"/>
              <a:gd name="connsiteY105" fmla="*/ 1435100 h 2590800"/>
              <a:gd name="connsiteX106" fmla="*/ 1054100 w 3404767"/>
              <a:gd name="connsiteY106" fmla="*/ 1384300 h 2590800"/>
              <a:gd name="connsiteX107" fmla="*/ 990600 w 3404767"/>
              <a:gd name="connsiteY107" fmla="*/ 1308100 h 2590800"/>
              <a:gd name="connsiteX108" fmla="*/ 927100 w 3404767"/>
              <a:gd name="connsiteY108" fmla="*/ 1231900 h 2590800"/>
              <a:gd name="connsiteX109" fmla="*/ 901700 w 3404767"/>
              <a:gd name="connsiteY109" fmla="*/ 1143000 h 2590800"/>
              <a:gd name="connsiteX110" fmla="*/ 876300 w 3404767"/>
              <a:gd name="connsiteY110" fmla="*/ 1079500 h 2590800"/>
              <a:gd name="connsiteX111" fmla="*/ 825500 w 3404767"/>
              <a:gd name="connsiteY111" fmla="*/ 965200 h 2590800"/>
              <a:gd name="connsiteX112" fmla="*/ 812800 w 3404767"/>
              <a:gd name="connsiteY112" fmla="*/ 914400 h 2590800"/>
              <a:gd name="connsiteX113" fmla="*/ 787400 w 3404767"/>
              <a:gd name="connsiteY113" fmla="*/ 812800 h 2590800"/>
              <a:gd name="connsiteX114" fmla="*/ 762000 w 3404767"/>
              <a:gd name="connsiteY114" fmla="*/ 774700 h 2590800"/>
              <a:gd name="connsiteX115" fmla="*/ 749300 w 3404767"/>
              <a:gd name="connsiteY115" fmla="*/ 660400 h 2590800"/>
              <a:gd name="connsiteX116" fmla="*/ 736600 w 3404767"/>
              <a:gd name="connsiteY116" fmla="*/ 609600 h 2590800"/>
              <a:gd name="connsiteX117" fmla="*/ 774700 w 3404767"/>
              <a:gd name="connsiteY117" fmla="*/ 52070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404767" h="2590800">
                <a:moveTo>
                  <a:pt x="774700" y="520700"/>
                </a:moveTo>
                <a:cubicBezTo>
                  <a:pt x="783167" y="495300"/>
                  <a:pt x="781720" y="478025"/>
                  <a:pt x="787400" y="457200"/>
                </a:cubicBezTo>
                <a:cubicBezTo>
                  <a:pt x="794445" y="431369"/>
                  <a:pt x="804333" y="406400"/>
                  <a:pt x="812800" y="381000"/>
                </a:cubicBezTo>
                <a:lnTo>
                  <a:pt x="838200" y="304800"/>
                </a:lnTo>
                <a:cubicBezTo>
                  <a:pt x="842433" y="292100"/>
                  <a:pt x="843474" y="277839"/>
                  <a:pt x="850900" y="266700"/>
                </a:cubicBezTo>
                <a:lnTo>
                  <a:pt x="901700" y="190500"/>
                </a:lnTo>
                <a:cubicBezTo>
                  <a:pt x="897467" y="152400"/>
                  <a:pt x="898297" y="113390"/>
                  <a:pt x="889000" y="76200"/>
                </a:cubicBezTo>
                <a:cubicBezTo>
                  <a:pt x="885298" y="61392"/>
                  <a:pt x="874393" y="48893"/>
                  <a:pt x="863600" y="38100"/>
                </a:cubicBezTo>
                <a:cubicBezTo>
                  <a:pt x="838981" y="13481"/>
                  <a:pt x="818388" y="10329"/>
                  <a:pt x="787400" y="0"/>
                </a:cubicBezTo>
                <a:cubicBezTo>
                  <a:pt x="740833" y="4233"/>
                  <a:pt x="693551" y="3530"/>
                  <a:pt x="647700" y="12700"/>
                </a:cubicBezTo>
                <a:cubicBezTo>
                  <a:pt x="598226" y="22595"/>
                  <a:pt x="593789" y="47043"/>
                  <a:pt x="558800" y="76200"/>
                </a:cubicBezTo>
                <a:cubicBezTo>
                  <a:pt x="491144" y="132580"/>
                  <a:pt x="551333" y="76115"/>
                  <a:pt x="482600" y="114300"/>
                </a:cubicBezTo>
                <a:cubicBezTo>
                  <a:pt x="455915" y="129125"/>
                  <a:pt x="431800" y="148167"/>
                  <a:pt x="406400" y="165100"/>
                </a:cubicBezTo>
                <a:lnTo>
                  <a:pt x="368300" y="190500"/>
                </a:lnTo>
                <a:cubicBezTo>
                  <a:pt x="359833" y="203200"/>
                  <a:pt x="353693" y="217807"/>
                  <a:pt x="342900" y="228600"/>
                </a:cubicBezTo>
                <a:cubicBezTo>
                  <a:pt x="332107" y="239393"/>
                  <a:pt x="317220" y="245128"/>
                  <a:pt x="304800" y="254000"/>
                </a:cubicBezTo>
                <a:cubicBezTo>
                  <a:pt x="287576" y="266303"/>
                  <a:pt x="270933" y="279400"/>
                  <a:pt x="254000" y="292100"/>
                </a:cubicBezTo>
                <a:cubicBezTo>
                  <a:pt x="249767" y="304800"/>
                  <a:pt x="247287" y="318226"/>
                  <a:pt x="241300" y="330200"/>
                </a:cubicBezTo>
                <a:cubicBezTo>
                  <a:pt x="232015" y="348771"/>
                  <a:pt x="186429" y="407595"/>
                  <a:pt x="177800" y="419100"/>
                </a:cubicBezTo>
                <a:cubicBezTo>
                  <a:pt x="173567" y="436033"/>
                  <a:pt x="168886" y="452861"/>
                  <a:pt x="165100" y="469900"/>
                </a:cubicBezTo>
                <a:cubicBezTo>
                  <a:pt x="160417" y="490972"/>
                  <a:pt x="159226" y="512922"/>
                  <a:pt x="152400" y="533400"/>
                </a:cubicBezTo>
                <a:cubicBezTo>
                  <a:pt x="141658" y="565626"/>
                  <a:pt x="120181" y="594429"/>
                  <a:pt x="101600" y="622300"/>
                </a:cubicBezTo>
                <a:cubicBezTo>
                  <a:pt x="97367" y="639233"/>
                  <a:pt x="93493" y="656261"/>
                  <a:pt x="88900" y="673100"/>
                </a:cubicBezTo>
                <a:cubicBezTo>
                  <a:pt x="80791" y="702833"/>
                  <a:pt x="69180" y="731709"/>
                  <a:pt x="63500" y="762000"/>
                </a:cubicBezTo>
                <a:cubicBezTo>
                  <a:pt x="33865" y="920054"/>
                  <a:pt x="66512" y="826153"/>
                  <a:pt x="38100" y="939800"/>
                </a:cubicBezTo>
                <a:cubicBezTo>
                  <a:pt x="34853" y="952787"/>
                  <a:pt x="29078" y="965028"/>
                  <a:pt x="25400" y="977900"/>
                </a:cubicBezTo>
                <a:cubicBezTo>
                  <a:pt x="13443" y="1019749"/>
                  <a:pt x="8730" y="1048552"/>
                  <a:pt x="0" y="1092200"/>
                </a:cubicBezTo>
                <a:cubicBezTo>
                  <a:pt x="4233" y="1176867"/>
                  <a:pt x="2983" y="1261986"/>
                  <a:pt x="12700" y="1346200"/>
                </a:cubicBezTo>
                <a:cubicBezTo>
                  <a:pt x="15769" y="1372797"/>
                  <a:pt x="19168" y="1403468"/>
                  <a:pt x="38100" y="1422400"/>
                </a:cubicBezTo>
                <a:cubicBezTo>
                  <a:pt x="73123" y="1457423"/>
                  <a:pt x="78025" y="1457344"/>
                  <a:pt x="101600" y="1498600"/>
                </a:cubicBezTo>
                <a:cubicBezTo>
                  <a:pt x="172575" y="1622807"/>
                  <a:pt x="69511" y="1470253"/>
                  <a:pt x="177800" y="1600200"/>
                </a:cubicBezTo>
                <a:cubicBezTo>
                  <a:pt x="204901" y="1632721"/>
                  <a:pt x="230518" y="1666577"/>
                  <a:pt x="254000" y="1701800"/>
                </a:cubicBezTo>
                <a:cubicBezTo>
                  <a:pt x="262467" y="1714500"/>
                  <a:pt x="269259" y="1728492"/>
                  <a:pt x="279400" y="1739900"/>
                </a:cubicBezTo>
                <a:cubicBezTo>
                  <a:pt x="303265" y="1766748"/>
                  <a:pt x="335675" y="1786212"/>
                  <a:pt x="355600" y="1816100"/>
                </a:cubicBezTo>
                <a:cubicBezTo>
                  <a:pt x="364067" y="1828800"/>
                  <a:pt x="374174" y="1840548"/>
                  <a:pt x="381000" y="1854200"/>
                </a:cubicBezTo>
                <a:cubicBezTo>
                  <a:pt x="409639" y="1911478"/>
                  <a:pt x="373604" y="1875805"/>
                  <a:pt x="419100" y="1930400"/>
                </a:cubicBezTo>
                <a:cubicBezTo>
                  <a:pt x="448582" y="1965778"/>
                  <a:pt x="470627" y="1978570"/>
                  <a:pt x="508000" y="2006600"/>
                </a:cubicBezTo>
                <a:cubicBezTo>
                  <a:pt x="536737" y="2092811"/>
                  <a:pt x="495005" y="1993605"/>
                  <a:pt x="596900" y="2095500"/>
                </a:cubicBezTo>
                <a:lnTo>
                  <a:pt x="673100" y="2171700"/>
                </a:lnTo>
                <a:cubicBezTo>
                  <a:pt x="685800" y="2184400"/>
                  <a:pt x="696256" y="2199837"/>
                  <a:pt x="711200" y="2209800"/>
                </a:cubicBezTo>
                <a:lnTo>
                  <a:pt x="787400" y="2260600"/>
                </a:lnTo>
                <a:lnTo>
                  <a:pt x="825500" y="2286000"/>
                </a:lnTo>
                <a:cubicBezTo>
                  <a:pt x="838200" y="2294467"/>
                  <a:pt x="849120" y="2306573"/>
                  <a:pt x="863600" y="2311400"/>
                </a:cubicBezTo>
                <a:lnTo>
                  <a:pt x="901700" y="2324100"/>
                </a:lnTo>
                <a:cubicBezTo>
                  <a:pt x="1024537" y="2416228"/>
                  <a:pt x="893633" y="2326416"/>
                  <a:pt x="990600" y="2374900"/>
                </a:cubicBezTo>
                <a:cubicBezTo>
                  <a:pt x="1004252" y="2381726"/>
                  <a:pt x="1014752" y="2394101"/>
                  <a:pt x="1028700" y="2400300"/>
                </a:cubicBezTo>
                <a:cubicBezTo>
                  <a:pt x="1053166" y="2411174"/>
                  <a:pt x="1079500" y="2417233"/>
                  <a:pt x="1104900" y="2425700"/>
                </a:cubicBezTo>
                <a:cubicBezTo>
                  <a:pt x="1117600" y="2429933"/>
                  <a:pt x="1131026" y="2432413"/>
                  <a:pt x="1143000" y="2438400"/>
                </a:cubicBezTo>
                <a:cubicBezTo>
                  <a:pt x="1176867" y="2455333"/>
                  <a:pt x="1207866" y="2480017"/>
                  <a:pt x="1244600" y="2489200"/>
                </a:cubicBezTo>
                <a:cubicBezTo>
                  <a:pt x="1403409" y="2528902"/>
                  <a:pt x="1205963" y="2478161"/>
                  <a:pt x="1333500" y="2514600"/>
                </a:cubicBezTo>
                <a:cubicBezTo>
                  <a:pt x="1350283" y="2519395"/>
                  <a:pt x="1367367" y="2523067"/>
                  <a:pt x="1384300" y="2527300"/>
                </a:cubicBezTo>
                <a:cubicBezTo>
                  <a:pt x="1416410" y="2548707"/>
                  <a:pt x="1422943" y="2557889"/>
                  <a:pt x="1460500" y="2565400"/>
                </a:cubicBezTo>
                <a:cubicBezTo>
                  <a:pt x="1511001" y="2575500"/>
                  <a:pt x="1612900" y="2590800"/>
                  <a:pt x="1612900" y="2590800"/>
                </a:cubicBezTo>
                <a:cubicBezTo>
                  <a:pt x="1655233" y="2586567"/>
                  <a:pt x="1697826" y="2584411"/>
                  <a:pt x="1739900" y="2578100"/>
                </a:cubicBezTo>
                <a:cubicBezTo>
                  <a:pt x="1872413" y="2558223"/>
                  <a:pt x="1829708" y="2559554"/>
                  <a:pt x="1917700" y="2540000"/>
                </a:cubicBezTo>
                <a:cubicBezTo>
                  <a:pt x="1938772" y="2535317"/>
                  <a:pt x="1960128" y="2531983"/>
                  <a:pt x="1981200" y="2527300"/>
                </a:cubicBezTo>
                <a:cubicBezTo>
                  <a:pt x="1998239" y="2523514"/>
                  <a:pt x="2015217" y="2519395"/>
                  <a:pt x="2032000" y="2514600"/>
                </a:cubicBezTo>
                <a:cubicBezTo>
                  <a:pt x="2044872" y="2510922"/>
                  <a:pt x="2057032" y="2504804"/>
                  <a:pt x="2070100" y="2501900"/>
                </a:cubicBezTo>
                <a:cubicBezTo>
                  <a:pt x="2095237" y="2496314"/>
                  <a:pt x="2121318" y="2495445"/>
                  <a:pt x="2146300" y="2489200"/>
                </a:cubicBezTo>
                <a:cubicBezTo>
                  <a:pt x="2172275" y="2482706"/>
                  <a:pt x="2196525" y="2470294"/>
                  <a:pt x="2222500" y="2463800"/>
                </a:cubicBezTo>
                <a:lnTo>
                  <a:pt x="2374900" y="2425700"/>
                </a:lnTo>
                <a:lnTo>
                  <a:pt x="2425700" y="2413000"/>
                </a:lnTo>
                <a:cubicBezTo>
                  <a:pt x="2442633" y="2408767"/>
                  <a:pt x="2460888" y="2408106"/>
                  <a:pt x="2476500" y="2400300"/>
                </a:cubicBezTo>
                <a:cubicBezTo>
                  <a:pt x="2493433" y="2391833"/>
                  <a:pt x="2509339" y="2380887"/>
                  <a:pt x="2527300" y="2374900"/>
                </a:cubicBezTo>
                <a:cubicBezTo>
                  <a:pt x="2547778" y="2368074"/>
                  <a:pt x="2569859" y="2367435"/>
                  <a:pt x="2590800" y="2362200"/>
                </a:cubicBezTo>
                <a:cubicBezTo>
                  <a:pt x="2603787" y="2358953"/>
                  <a:pt x="2615913" y="2352747"/>
                  <a:pt x="2628900" y="2349500"/>
                </a:cubicBezTo>
                <a:cubicBezTo>
                  <a:pt x="2649841" y="2344265"/>
                  <a:pt x="2671459" y="2342035"/>
                  <a:pt x="2692400" y="2336800"/>
                </a:cubicBezTo>
                <a:cubicBezTo>
                  <a:pt x="2722595" y="2329251"/>
                  <a:pt x="2768362" y="2308023"/>
                  <a:pt x="2794000" y="2298700"/>
                </a:cubicBezTo>
                <a:cubicBezTo>
                  <a:pt x="2819162" y="2289550"/>
                  <a:pt x="2847923" y="2288152"/>
                  <a:pt x="2870200" y="2273300"/>
                </a:cubicBezTo>
                <a:cubicBezTo>
                  <a:pt x="2895600" y="2256367"/>
                  <a:pt x="2917440" y="2232153"/>
                  <a:pt x="2946400" y="2222500"/>
                </a:cubicBezTo>
                <a:cubicBezTo>
                  <a:pt x="2959100" y="2218267"/>
                  <a:pt x="2971628" y="2213478"/>
                  <a:pt x="2984500" y="2209800"/>
                </a:cubicBezTo>
                <a:cubicBezTo>
                  <a:pt x="3001283" y="2205005"/>
                  <a:pt x="3018957" y="2203229"/>
                  <a:pt x="3035300" y="2197100"/>
                </a:cubicBezTo>
                <a:cubicBezTo>
                  <a:pt x="3053027" y="2190453"/>
                  <a:pt x="3069866" y="2181440"/>
                  <a:pt x="3086100" y="2171700"/>
                </a:cubicBezTo>
                <a:cubicBezTo>
                  <a:pt x="3112277" y="2155994"/>
                  <a:pt x="3136900" y="2137833"/>
                  <a:pt x="3162300" y="2120900"/>
                </a:cubicBezTo>
                <a:cubicBezTo>
                  <a:pt x="3196167" y="2098322"/>
                  <a:pt x="3212173" y="2091249"/>
                  <a:pt x="3238500" y="2057400"/>
                </a:cubicBezTo>
                <a:cubicBezTo>
                  <a:pt x="3318282" y="1954823"/>
                  <a:pt x="3253642" y="2004972"/>
                  <a:pt x="3327400" y="1955800"/>
                </a:cubicBezTo>
                <a:cubicBezTo>
                  <a:pt x="3331633" y="1943100"/>
                  <a:pt x="3333599" y="1929402"/>
                  <a:pt x="3340100" y="1917700"/>
                </a:cubicBezTo>
                <a:cubicBezTo>
                  <a:pt x="3354925" y="1891015"/>
                  <a:pt x="3390900" y="1841500"/>
                  <a:pt x="3390900" y="1841500"/>
                </a:cubicBezTo>
                <a:cubicBezTo>
                  <a:pt x="3400427" y="1784336"/>
                  <a:pt x="3416650" y="1734339"/>
                  <a:pt x="3390900" y="1676400"/>
                </a:cubicBezTo>
                <a:cubicBezTo>
                  <a:pt x="3382804" y="1658184"/>
                  <a:pt x="3331196" y="1643013"/>
                  <a:pt x="3314700" y="1638300"/>
                </a:cubicBezTo>
                <a:cubicBezTo>
                  <a:pt x="3252335" y="1620481"/>
                  <a:pt x="3188039" y="1610840"/>
                  <a:pt x="3124200" y="1600200"/>
                </a:cubicBezTo>
                <a:cubicBezTo>
                  <a:pt x="3022600" y="1604433"/>
                  <a:pt x="2920644" y="1603408"/>
                  <a:pt x="2819400" y="1612900"/>
                </a:cubicBezTo>
                <a:cubicBezTo>
                  <a:pt x="2784643" y="1616158"/>
                  <a:pt x="2717800" y="1638300"/>
                  <a:pt x="2717800" y="1638300"/>
                </a:cubicBezTo>
                <a:cubicBezTo>
                  <a:pt x="2692400" y="1655233"/>
                  <a:pt x="2670560" y="1679447"/>
                  <a:pt x="2641600" y="1689100"/>
                </a:cubicBezTo>
                <a:cubicBezTo>
                  <a:pt x="2628900" y="1693333"/>
                  <a:pt x="2615474" y="1695813"/>
                  <a:pt x="2603500" y="1701800"/>
                </a:cubicBezTo>
                <a:cubicBezTo>
                  <a:pt x="2589848" y="1708626"/>
                  <a:pt x="2579052" y="1720374"/>
                  <a:pt x="2565400" y="1727200"/>
                </a:cubicBezTo>
                <a:cubicBezTo>
                  <a:pt x="2553426" y="1733187"/>
                  <a:pt x="2539274" y="1733913"/>
                  <a:pt x="2527300" y="1739900"/>
                </a:cubicBezTo>
                <a:cubicBezTo>
                  <a:pt x="2439595" y="1783753"/>
                  <a:pt x="2544126" y="1751569"/>
                  <a:pt x="2438400" y="1778000"/>
                </a:cubicBezTo>
                <a:cubicBezTo>
                  <a:pt x="2425700" y="1786467"/>
                  <a:pt x="2413952" y="1796574"/>
                  <a:pt x="2400300" y="1803400"/>
                </a:cubicBezTo>
                <a:cubicBezTo>
                  <a:pt x="2382080" y="1812510"/>
                  <a:pt x="2327676" y="1824731"/>
                  <a:pt x="2311400" y="1828800"/>
                </a:cubicBezTo>
                <a:cubicBezTo>
                  <a:pt x="2247900" y="1824567"/>
                  <a:pt x="2184191" y="1822762"/>
                  <a:pt x="2120900" y="1816100"/>
                </a:cubicBezTo>
                <a:cubicBezTo>
                  <a:pt x="2033319" y="1806881"/>
                  <a:pt x="2103234" y="1793619"/>
                  <a:pt x="1993900" y="1778000"/>
                </a:cubicBezTo>
                <a:lnTo>
                  <a:pt x="1905000" y="1765300"/>
                </a:lnTo>
                <a:cubicBezTo>
                  <a:pt x="1810592" y="1733831"/>
                  <a:pt x="1921968" y="1767724"/>
                  <a:pt x="1727200" y="1739900"/>
                </a:cubicBezTo>
                <a:cubicBezTo>
                  <a:pt x="1713948" y="1738007"/>
                  <a:pt x="1701972" y="1730878"/>
                  <a:pt x="1689100" y="1727200"/>
                </a:cubicBezTo>
                <a:cubicBezTo>
                  <a:pt x="1672317" y="1722405"/>
                  <a:pt x="1655083" y="1719295"/>
                  <a:pt x="1638300" y="1714500"/>
                </a:cubicBezTo>
                <a:cubicBezTo>
                  <a:pt x="1625428" y="1710822"/>
                  <a:pt x="1613187" y="1705047"/>
                  <a:pt x="1600200" y="1701800"/>
                </a:cubicBezTo>
                <a:cubicBezTo>
                  <a:pt x="1571217" y="1694554"/>
                  <a:pt x="1527630" y="1690915"/>
                  <a:pt x="1498600" y="1676400"/>
                </a:cubicBezTo>
                <a:cubicBezTo>
                  <a:pt x="1484948" y="1669574"/>
                  <a:pt x="1474152" y="1657826"/>
                  <a:pt x="1460500" y="1651000"/>
                </a:cubicBezTo>
                <a:cubicBezTo>
                  <a:pt x="1448526" y="1645013"/>
                  <a:pt x="1434102" y="1644801"/>
                  <a:pt x="1422400" y="1638300"/>
                </a:cubicBezTo>
                <a:cubicBezTo>
                  <a:pt x="1395715" y="1623475"/>
                  <a:pt x="1371600" y="1604433"/>
                  <a:pt x="1346200" y="1587500"/>
                </a:cubicBezTo>
                <a:lnTo>
                  <a:pt x="1308100" y="1562100"/>
                </a:lnTo>
                <a:cubicBezTo>
                  <a:pt x="1295400" y="1553633"/>
                  <a:pt x="1282211" y="1545858"/>
                  <a:pt x="1270000" y="1536700"/>
                </a:cubicBezTo>
                <a:cubicBezTo>
                  <a:pt x="1253067" y="1524000"/>
                  <a:pt x="1236424" y="1510903"/>
                  <a:pt x="1219200" y="1498600"/>
                </a:cubicBezTo>
                <a:cubicBezTo>
                  <a:pt x="1206780" y="1489728"/>
                  <a:pt x="1192826" y="1482971"/>
                  <a:pt x="1181100" y="1473200"/>
                </a:cubicBezTo>
                <a:cubicBezTo>
                  <a:pt x="1167302" y="1461702"/>
                  <a:pt x="1157615" y="1445539"/>
                  <a:pt x="1143000" y="1435100"/>
                </a:cubicBezTo>
                <a:cubicBezTo>
                  <a:pt x="1056048" y="1372992"/>
                  <a:pt x="1126092" y="1444294"/>
                  <a:pt x="1054100" y="1384300"/>
                </a:cubicBezTo>
                <a:cubicBezTo>
                  <a:pt x="993386" y="1333705"/>
                  <a:pt x="1036009" y="1362591"/>
                  <a:pt x="990600" y="1308100"/>
                </a:cubicBezTo>
                <a:cubicBezTo>
                  <a:pt x="909112" y="1210314"/>
                  <a:pt x="990163" y="1326495"/>
                  <a:pt x="927100" y="1231900"/>
                </a:cubicBezTo>
                <a:cubicBezTo>
                  <a:pt x="917092" y="1191868"/>
                  <a:pt x="915365" y="1179439"/>
                  <a:pt x="901700" y="1143000"/>
                </a:cubicBezTo>
                <a:cubicBezTo>
                  <a:pt x="893695" y="1121654"/>
                  <a:pt x="884091" y="1100925"/>
                  <a:pt x="876300" y="1079500"/>
                </a:cubicBezTo>
                <a:cubicBezTo>
                  <a:pt x="840028" y="979752"/>
                  <a:pt x="869198" y="1030747"/>
                  <a:pt x="825500" y="965200"/>
                </a:cubicBezTo>
                <a:cubicBezTo>
                  <a:pt x="821267" y="948267"/>
                  <a:pt x="816586" y="931439"/>
                  <a:pt x="812800" y="914400"/>
                </a:cubicBezTo>
                <a:cubicBezTo>
                  <a:pt x="807003" y="888315"/>
                  <a:pt x="801017" y="840033"/>
                  <a:pt x="787400" y="812800"/>
                </a:cubicBezTo>
                <a:cubicBezTo>
                  <a:pt x="780574" y="799148"/>
                  <a:pt x="770467" y="787400"/>
                  <a:pt x="762000" y="774700"/>
                </a:cubicBezTo>
                <a:cubicBezTo>
                  <a:pt x="757767" y="736600"/>
                  <a:pt x="755129" y="698289"/>
                  <a:pt x="749300" y="660400"/>
                </a:cubicBezTo>
                <a:cubicBezTo>
                  <a:pt x="746646" y="643148"/>
                  <a:pt x="738180" y="626983"/>
                  <a:pt x="736600" y="609600"/>
                </a:cubicBezTo>
                <a:cubicBezTo>
                  <a:pt x="733917" y="580088"/>
                  <a:pt x="766233" y="546100"/>
                  <a:pt x="774700" y="520700"/>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9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372" y="1440597"/>
            <a:ext cx="6989577" cy="533799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 organ. (advance slide for answer)</a:t>
            </a:r>
          </a:p>
        </p:txBody>
      </p:sp>
      <p:sp>
        <p:nvSpPr>
          <p:cNvPr id="11" name="Rectangle 10"/>
          <p:cNvSpPr/>
          <p:nvPr/>
        </p:nvSpPr>
        <p:spPr>
          <a:xfrm>
            <a:off x="2724150" y="1524000"/>
            <a:ext cx="33147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Palatine tonsil</a:t>
            </a:r>
          </a:p>
        </p:txBody>
      </p:sp>
    </p:spTree>
    <p:extLst>
      <p:ext uri="{BB962C8B-B14F-4D97-AF65-F5344CB8AC3E}">
        <p14:creationId xmlns:p14="http://schemas.microsoft.com/office/powerpoint/2010/main" val="305745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16461"/>
            <a:ext cx="7315200" cy="526606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13" name="Line 5"/>
          <p:cNvSpPr>
            <a:spLocks noChangeShapeType="1"/>
          </p:cNvSpPr>
          <p:nvPr/>
        </p:nvSpPr>
        <p:spPr bwMode="auto">
          <a:xfrm>
            <a:off x="6338759" y="3245194"/>
            <a:ext cx="427298" cy="576152"/>
          </a:xfrm>
          <a:prstGeom prst="line">
            <a:avLst/>
          </a:prstGeom>
          <a:noFill/>
          <a:ln w="63500">
            <a:solidFill>
              <a:srgbClr val="FFFF00"/>
            </a:solidFill>
            <a:round/>
            <a:headEnd/>
            <a:tailEnd type="triangle" w="med" len="med"/>
          </a:ln>
          <a:effectLst/>
        </p:spPr>
        <p:txBody>
          <a:bodyPr/>
          <a:lstStyle/>
          <a:p>
            <a:endParaRPr lang="en-US"/>
          </a:p>
        </p:txBody>
      </p:sp>
      <p:sp>
        <p:nvSpPr>
          <p:cNvPr id="15" name="Rectangle 14"/>
          <p:cNvSpPr/>
          <p:nvPr/>
        </p:nvSpPr>
        <p:spPr>
          <a:xfrm>
            <a:off x="4911811" y="2598863"/>
            <a:ext cx="2559355" cy="646331"/>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macrophage</a:t>
            </a:r>
          </a:p>
        </p:txBody>
      </p:sp>
    </p:spTree>
    <p:extLst>
      <p:ext uri="{BB962C8B-B14F-4D97-AF65-F5344CB8AC3E}">
        <p14:creationId xmlns:p14="http://schemas.microsoft.com/office/powerpoint/2010/main" val="30509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725" y="630775"/>
            <a:ext cx="6721589" cy="5002113"/>
          </a:xfrm>
          <a:prstGeom prst="rect">
            <a:avLst/>
          </a:prstGeom>
        </p:spPr>
      </p:pic>
      <p:sp>
        <p:nvSpPr>
          <p:cNvPr id="27654" name="TextBox 2"/>
          <p:cNvSpPr txBox="1">
            <a:spLocks noChangeArrowheads="1"/>
          </p:cNvSpPr>
          <p:nvPr/>
        </p:nvSpPr>
        <p:spPr bwMode="auto">
          <a:xfrm>
            <a:off x="228600" y="5617786"/>
            <a:ext cx="8543314"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However, even in areas where the epithelium is not visibly breached, smaller numbers of white blood cells are seen in the underlying connective tissue .  These regions are referred to as </a:t>
            </a:r>
            <a:r>
              <a:rPr lang="en-US" b="1" dirty="0">
                <a:solidFill>
                  <a:srgbClr val="00B050"/>
                </a:solidFill>
                <a:latin typeface="Times New Roman" pitchFamily="18" charset="0"/>
                <a:cs typeface="Times New Roman" pitchFamily="18" charset="0"/>
              </a:rPr>
              <a:t>diffuse lymphoid tissue</a:t>
            </a:r>
            <a:r>
              <a:rPr lang="en-US" b="1" dirty="0">
                <a:solidFill>
                  <a:schemeClr val="accent3">
                    <a:lumMod val="50000"/>
                  </a:schemeClr>
                </a:solidFill>
                <a:latin typeface="Times New Roman" pitchFamily="18" charset="0"/>
                <a:cs typeface="Times New Roman" pitchFamily="18" charset="0"/>
              </a:rPr>
              <a:t>.  Note the density of the white blood cells varies.</a:t>
            </a:r>
          </a:p>
        </p:txBody>
      </p:sp>
      <p:sp>
        <p:nvSpPr>
          <p:cNvPr id="2" name="Rectangle 1"/>
          <p:cNvSpPr/>
          <p:nvPr/>
        </p:nvSpPr>
        <p:spPr>
          <a:xfrm>
            <a:off x="2281027" y="39469"/>
            <a:ext cx="4778039"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Diffuse lymphoid tissue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2" y="630775"/>
            <a:ext cx="1857544" cy="1198025"/>
          </a:xfrm>
          <a:prstGeom prst="rect">
            <a:avLst/>
          </a:prstGeom>
        </p:spPr>
      </p:pic>
      <p:sp>
        <p:nvSpPr>
          <p:cNvPr id="3" name="Freeform 2"/>
          <p:cNvSpPr/>
          <p:nvPr/>
        </p:nvSpPr>
        <p:spPr>
          <a:xfrm>
            <a:off x="4075611" y="2037806"/>
            <a:ext cx="603655" cy="705394"/>
          </a:xfrm>
          <a:custGeom>
            <a:avLst/>
            <a:gdLst>
              <a:gd name="connsiteX0" fmla="*/ 535578 w 603655"/>
              <a:gd name="connsiteY0" fmla="*/ 235131 h 705394"/>
              <a:gd name="connsiteX1" fmla="*/ 483326 w 603655"/>
              <a:gd name="connsiteY1" fmla="*/ 169817 h 705394"/>
              <a:gd name="connsiteX2" fmla="*/ 457200 w 603655"/>
              <a:gd name="connsiteY2" fmla="*/ 91440 h 705394"/>
              <a:gd name="connsiteX3" fmla="*/ 418012 w 603655"/>
              <a:gd name="connsiteY3" fmla="*/ 52251 h 705394"/>
              <a:gd name="connsiteX4" fmla="*/ 391886 w 603655"/>
              <a:gd name="connsiteY4" fmla="*/ 13063 h 705394"/>
              <a:gd name="connsiteX5" fmla="*/ 352698 w 603655"/>
              <a:gd name="connsiteY5" fmla="*/ 0 h 705394"/>
              <a:gd name="connsiteX6" fmla="*/ 261258 w 603655"/>
              <a:gd name="connsiteY6" fmla="*/ 13063 h 705394"/>
              <a:gd name="connsiteX7" fmla="*/ 182880 w 603655"/>
              <a:gd name="connsiteY7" fmla="*/ 39188 h 705394"/>
              <a:gd name="connsiteX8" fmla="*/ 143692 w 603655"/>
              <a:gd name="connsiteY8" fmla="*/ 65314 h 705394"/>
              <a:gd name="connsiteX9" fmla="*/ 78378 w 603655"/>
              <a:gd name="connsiteY9" fmla="*/ 143691 h 705394"/>
              <a:gd name="connsiteX10" fmla="*/ 39189 w 603655"/>
              <a:gd name="connsiteY10" fmla="*/ 274320 h 705394"/>
              <a:gd name="connsiteX11" fmla="*/ 26126 w 603655"/>
              <a:gd name="connsiteY11" fmla="*/ 313508 h 705394"/>
              <a:gd name="connsiteX12" fmla="*/ 0 w 603655"/>
              <a:gd name="connsiteY12" fmla="*/ 418011 h 705394"/>
              <a:gd name="connsiteX13" fmla="*/ 26126 w 603655"/>
              <a:gd name="connsiteY13" fmla="*/ 574765 h 705394"/>
              <a:gd name="connsiteX14" fmla="*/ 39189 w 603655"/>
              <a:gd name="connsiteY14" fmla="*/ 613954 h 705394"/>
              <a:gd name="connsiteX15" fmla="*/ 117566 w 603655"/>
              <a:gd name="connsiteY15" fmla="*/ 679268 h 705394"/>
              <a:gd name="connsiteX16" fmla="*/ 195943 w 603655"/>
              <a:gd name="connsiteY16" fmla="*/ 705394 h 705394"/>
              <a:gd name="connsiteX17" fmla="*/ 431075 w 603655"/>
              <a:gd name="connsiteY17" fmla="*/ 692331 h 705394"/>
              <a:gd name="connsiteX18" fmla="*/ 509452 w 603655"/>
              <a:gd name="connsiteY18" fmla="*/ 666205 h 705394"/>
              <a:gd name="connsiteX19" fmla="*/ 535578 w 603655"/>
              <a:gd name="connsiteY19" fmla="*/ 613954 h 705394"/>
              <a:gd name="connsiteX20" fmla="*/ 587829 w 603655"/>
              <a:gd name="connsiteY20" fmla="*/ 535577 h 705394"/>
              <a:gd name="connsiteX21" fmla="*/ 587829 w 603655"/>
              <a:gd name="connsiteY21" fmla="*/ 287383 h 705394"/>
              <a:gd name="connsiteX22" fmla="*/ 548640 w 603655"/>
              <a:gd name="connsiteY22" fmla="*/ 248194 h 705394"/>
              <a:gd name="connsiteX23" fmla="*/ 535578 w 603655"/>
              <a:gd name="connsiteY23" fmla="*/ 235131 h 70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3655" h="705394">
                <a:moveTo>
                  <a:pt x="535578" y="235131"/>
                </a:moveTo>
                <a:cubicBezTo>
                  <a:pt x="524692" y="222068"/>
                  <a:pt x="496677" y="194294"/>
                  <a:pt x="483326" y="169817"/>
                </a:cubicBezTo>
                <a:cubicBezTo>
                  <a:pt x="470139" y="145641"/>
                  <a:pt x="476673" y="110913"/>
                  <a:pt x="457200" y="91440"/>
                </a:cubicBezTo>
                <a:cubicBezTo>
                  <a:pt x="444137" y="78377"/>
                  <a:pt x="429839" y="66443"/>
                  <a:pt x="418012" y="52251"/>
                </a:cubicBezTo>
                <a:cubicBezTo>
                  <a:pt x="407961" y="40190"/>
                  <a:pt x="404145" y="22870"/>
                  <a:pt x="391886" y="13063"/>
                </a:cubicBezTo>
                <a:cubicBezTo>
                  <a:pt x="381134" y="4461"/>
                  <a:pt x="365761" y="4354"/>
                  <a:pt x="352698" y="0"/>
                </a:cubicBezTo>
                <a:cubicBezTo>
                  <a:pt x="322218" y="4354"/>
                  <a:pt x="291259" y="6140"/>
                  <a:pt x="261258" y="13063"/>
                </a:cubicBezTo>
                <a:cubicBezTo>
                  <a:pt x="234424" y="19255"/>
                  <a:pt x="182880" y="39188"/>
                  <a:pt x="182880" y="39188"/>
                </a:cubicBezTo>
                <a:cubicBezTo>
                  <a:pt x="169817" y="47897"/>
                  <a:pt x="155753" y="55263"/>
                  <a:pt x="143692" y="65314"/>
                </a:cubicBezTo>
                <a:cubicBezTo>
                  <a:pt x="121977" y="83410"/>
                  <a:pt x="90467" y="116490"/>
                  <a:pt x="78378" y="143691"/>
                </a:cubicBezTo>
                <a:cubicBezTo>
                  <a:pt x="53542" y="199573"/>
                  <a:pt x="54389" y="221120"/>
                  <a:pt x="39189" y="274320"/>
                </a:cubicBezTo>
                <a:cubicBezTo>
                  <a:pt x="35406" y="287559"/>
                  <a:pt x="29749" y="300224"/>
                  <a:pt x="26126" y="313508"/>
                </a:cubicBezTo>
                <a:cubicBezTo>
                  <a:pt x="16678" y="348149"/>
                  <a:pt x="0" y="418011"/>
                  <a:pt x="0" y="418011"/>
                </a:cubicBezTo>
                <a:cubicBezTo>
                  <a:pt x="8709" y="470262"/>
                  <a:pt x="15737" y="522822"/>
                  <a:pt x="26126" y="574765"/>
                </a:cubicBezTo>
                <a:cubicBezTo>
                  <a:pt x="28826" y="588267"/>
                  <a:pt x="31551" y="602497"/>
                  <a:pt x="39189" y="613954"/>
                </a:cubicBezTo>
                <a:cubicBezTo>
                  <a:pt x="52142" y="633383"/>
                  <a:pt x="94736" y="669122"/>
                  <a:pt x="117566" y="679268"/>
                </a:cubicBezTo>
                <a:cubicBezTo>
                  <a:pt x="142731" y="690453"/>
                  <a:pt x="195943" y="705394"/>
                  <a:pt x="195943" y="705394"/>
                </a:cubicBezTo>
                <a:cubicBezTo>
                  <a:pt x="274320" y="701040"/>
                  <a:pt x="353183" y="702068"/>
                  <a:pt x="431075" y="692331"/>
                </a:cubicBezTo>
                <a:cubicBezTo>
                  <a:pt x="458401" y="688915"/>
                  <a:pt x="509452" y="666205"/>
                  <a:pt x="509452" y="666205"/>
                </a:cubicBezTo>
                <a:cubicBezTo>
                  <a:pt x="518161" y="648788"/>
                  <a:pt x="525559" y="630652"/>
                  <a:pt x="535578" y="613954"/>
                </a:cubicBezTo>
                <a:cubicBezTo>
                  <a:pt x="551733" y="587030"/>
                  <a:pt x="587829" y="535577"/>
                  <a:pt x="587829" y="535577"/>
                </a:cubicBezTo>
                <a:cubicBezTo>
                  <a:pt x="601268" y="441506"/>
                  <a:pt x="615436" y="390909"/>
                  <a:pt x="587829" y="287383"/>
                </a:cubicBezTo>
                <a:cubicBezTo>
                  <a:pt x="583069" y="269533"/>
                  <a:pt x="564011" y="258442"/>
                  <a:pt x="548640" y="248194"/>
                </a:cubicBezTo>
                <a:cubicBezTo>
                  <a:pt x="537183" y="240556"/>
                  <a:pt x="546464" y="248194"/>
                  <a:pt x="535578" y="235131"/>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709851" y="3278777"/>
            <a:ext cx="1110343" cy="1502229"/>
          </a:xfrm>
          <a:custGeom>
            <a:avLst/>
            <a:gdLst>
              <a:gd name="connsiteX0" fmla="*/ 914400 w 1110343"/>
              <a:gd name="connsiteY0" fmla="*/ 1397726 h 1502229"/>
              <a:gd name="connsiteX1" fmla="*/ 979715 w 1110343"/>
              <a:gd name="connsiteY1" fmla="*/ 1384663 h 1502229"/>
              <a:gd name="connsiteX2" fmla="*/ 1031966 w 1110343"/>
              <a:gd name="connsiteY2" fmla="*/ 1306286 h 1502229"/>
              <a:gd name="connsiteX3" fmla="*/ 1058092 w 1110343"/>
              <a:gd name="connsiteY3" fmla="*/ 1267097 h 1502229"/>
              <a:gd name="connsiteX4" fmla="*/ 1097280 w 1110343"/>
              <a:gd name="connsiteY4" fmla="*/ 1175657 h 1502229"/>
              <a:gd name="connsiteX5" fmla="*/ 1110343 w 1110343"/>
              <a:gd name="connsiteY5" fmla="*/ 1071154 h 1502229"/>
              <a:gd name="connsiteX6" fmla="*/ 1071155 w 1110343"/>
              <a:gd name="connsiteY6" fmla="*/ 888274 h 1502229"/>
              <a:gd name="connsiteX7" fmla="*/ 1045029 w 1110343"/>
              <a:gd name="connsiteY7" fmla="*/ 849086 h 1502229"/>
              <a:gd name="connsiteX8" fmla="*/ 1005840 w 1110343"/>
              <a:gd name="connsiteY8" fmla="*/ 757646 h 1502229"/>
              <a:gd name="connsiteX9" fmla="*/ 979715 w 1110343"/>
              <a:gd name="connsiteY9" fmla="*/ 692332 h 1502229"/>
              <a:gd name="connsiteX10" fmla="*/ 966652 w 1110343"/>
              <a:gd name="connsiteY10" fmla="*/ 653143 h 1502229"/>
              <a:gd name="connsiteX11" fmla="*/ 940526 w 1110343"/>
              <a:gd name="connsiteY11" fmla="*/ 600892 h 1502229"/>
              <a:gd name="connsiteX12" fmla="*/ 914400 w 1110343"/>
              <a:gd name="connsiteY12" fmla="*/ 509452 h 1502229"/>
              <a:gd name="connsiteX13" fmla="*/ 888275 w 1110343"/>
              <a:gd name="connsiteY13" fmla="*/ 457200 h 1502229"/>
              <a:gd name="connsiteX14" fmla="*/ 862149 w 1110343"/>
              <a:gd name="connsiteY14" fmla="*/ 378823 h 1502229"/>
              <a:gd name="connsiteX15" fmla="*/ 849086 w 1110343"/>
              <a:gd name="connsiteY15" fmla="*/ 339634 h 1502229"/>
              <a:gd name="connsiteX16" fmla="*/ 822960 w 1110343"/>
              <a:gd name="connsiteY16" fmla="*/ 248194 h 1502229"/>
              <a:gd name="connsiteX17" fmla="*/ 809898 w 1110343"/>
              <a:gd name="connsiteY17" fmla="*/ 195943 h 1502229"/>
              <a:gd name="connsiteX18" fmla="*/ 783772 w 1110343"/>
              <a:gd name="connsiteY18" fmla="*/ 156754 h 1502229"/>
              <a:gd name="connsiteX19" fmla="*/ 718458 w 1110343"/>
              <a:gd name="connsiteY19" fmla="*/ 26126 h 1502229"/>
              <a:gd name="connsiteX20" fmla="*/ 640080 w 1110343"/>
              <a:gd name="connsiteY20" fmla="*/ 0 h 1502229"/>
              <a:gd name="connsiteX21" fmla="*/ 222069 w 1110343"/>
              <a:gd name="connsiteY21" fmla="*/ 26126 h 1502229"/>
              <a:gd name="connsiteX22" fmla="*/ 156755 w 1110343"/>
              <a:gd name="connsiteY22" fmla="*/ 52252 h 1502229"/>
              <a:gd name="connsiteX23" fmla="*/ 117566 w 1110343"/>
              <a:gd name="connsiteY23" fmla="*/ 65314 h 1502229"/>
              <a:gd name="connsiteX24" fmla="*/ 91440 w 1110343"/>
              <a:gd name="connsiteY24" fmla="*/ 104503 h 1502229"/>
              <a:gd name="connsiteX25" fmla="*/ 78378 w 1110343"/>
              <a:gd name="connsiteY25" fmla="*/ 143692 h 1502229"/>
              <a:gd name="connsiteX26" fmla="*/ 39189 w 1110343"/>
              <a:gd name="connsiteY26" fmla="*/ 195943 h 1502229"/>
              <a:gd name="connsiteX27" fmla="*/ 26126 w 1110343"/>
              <a:gd name="connsiteY27" fmla="*/ 235132 h 1502229"/>
              <a:gd name="connsiteX28" fmla="*/ 0 w 1110343"/>
              <a:gd name="connsiteY28" fmla="*/ 470263 h 1502229"/>
              <a:gd name="connsiteX29" fmla="*/ 39189 w 1110343"/>
              <a:gd name="connsiteY29" fmla="*/ 613954 h 1502229"/>
              <a:gd name="connsiteX30" fmla="*/ 65315 w 1110343"/>
              <a:gd name="connsiteY30" fmla="*/ 653143 h 1502229"/>
              <a:gd name="connsiteX31" fmla="*/ 104503 w 1110343"/>
              <a:gd name="connsiteY31" fmla="*/ 744583 h 1502229"/>
              <a:gd name="connsiteX32" fmla="*/ 117566 w 1110343"/>
              <a:gd name="connsiteY32" fmla="*/ 796834 h 1502229"/>
              <a:gd name="connsiteX33" fmla="*/ 169818 w 1110343"/>
              <a:gd name="connsiteY33" fmla="*/ 875212 h 1502229"/>
              <a:gd name="connsiteX34" fmla="*/ 222069 w 1110343"/>
              <a:gd name="connsiteY34" fmla="*/ 966652 h 1502229"/>
              <a:gd name="connsiteX35" fmla="*/ 248195 w 1110343"/>
              <a:gd name="connsiteY35" fmla="*/ 1058092 h 1502229"/>
              <a:gd name="connsiteX36" fmla="*/ 300446 w 1110343"/>
              <a:gd name="connsiteY36" fmla="*/ 1136469 h 1502229"/>
              <a:gd name="connsiteX37" fmla="*/ 352698 w 1110343"/>
              <a:gd name="connsiteY37" fmla="*/ 1254034 h 1502229"/>
              <a:gd name="connsiteX38" fmla="*/ 391886 w 1110343"/>
              <a:gd name="connsiteY38" fmla="*/ 1345474 h 1502229"/>
              <a:gd name="connsiteX39" fmla="*/ 404949 w 1110343"/>
              <a:gd name="connsiteY39" fmla="*/ 1384663 h 1502229"/>
              <a:gd name="connsiteX40" fmla="*/ 522515 w 1110343"/>
              <a:gd name="connsiteY40" fmla="*/ 1476103 h 1502229"/>
              <a:gd name="connsiteX41" fmla="*/ 627018 w 1110343"/>
              <a:gd name="connsiteY41" fmla="*/ 1502229 h 1502229"/>
              <a:gd name="connsiteX42" fmla="*/ 875212 w 1110343"/>
              <a:gd name="connsiteY42" fmla="*/ 1489166 h 1502229"/>
              <a:gd name="connsiteX43" fmla="*/ 901338 w 1110343"/>
              <a:gd name="connsiteY43" fmla="*/ 1449977 h 1502229"/>
              <a:gd name="connsiteX44" fmla="*/ 914400 w 1110343"/>
              <a:gd name="connsiteY44" fmla="*/ 1397726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343" h="1502229">
                <a:moveTo>
                  <a:pt x="914400" y="1397726"/>
                </a:moveTo>
                <a:cubicBezTo>
                  <a:pt x="927463" y="1386840"/>
                  <a:pt x="962189" y="1398294"/>
                  <a:pt x="979715" y="1384663"/>
                </a:cubicBezTo>
                <a:cubicBezTo>
                  <a:pt x="1004500" y="1365386"/>
                  <a:pt x="1014549" y="1332412"/>
                  <a:pt x="1031966" y="1306286"/>
                </a:cubicBezTo>
                <a:cubicBezTo>
                  <a:pt x="1040675" y="1293223"/>
                  <a:pt x="1053127" y="1281991"/>
                  <a:pt x="1058092" y="1267097"/>
                </a:cubicBezTo>
                <a:cubicBezTo>
                  <a:pt x="1077313" y="1209435"/>
                  <a:pt x="1064997" y="1240225"/>
                  <a:pt x="1097280" y="1175657"/>
                </a:cubicBezTo>
                <a:cubicBezTo>
                  <a:pt x="1101634" y="1140823"/>
                  <a:pt x="1110343" y="1106259"/>
                  <a:pt x="1110343" y="1071154"/>
                </a:cubicBezTo>
                <a:cubicBezTo>
                  <a:pt x="1110343" y="1035230"/>
                  <a:pt x="1095454" y="924721"/>
                  <a:pt x="1071155" y="888274"/>
                </a:cubicBezTo>
                <a:lnTo>
                  <a:pt x="1045029" y="849086"/>
                </a:lnTo>
                <a:cubicBezTo>
                  <a:pt x="1018197" y="768591"/>
                  <a:pt x="1048887" y="854503"/>
                  <a:pt x="1005840" y="757646"/>
                </a:cubicBezTo>
                <a:cubicBezTo>
                  <a:pt x="996317" y="736219"/>
                  <a:pt x="987948" y="714287"/>
                  <a:pt x="979715" y="692332"/>
                </a:cubicBezTo>
                <a:cubicBezTo>
                  <a:pt x="974880" y="679439"/>
                  <a:pt x="972076" y="665799"/>
                  <a:pt x="966652" y="653143"/>
                </a:cubicBezTo>
                <a:cubicBezTo>
                  <a:pt x="958981" y="635245"/>
                  <a:pt x="949235" y="618309"/>
                  <a:pt x="940526" y="600892"/>
                </a:cubicBezTo>
                <a:cubicBezTo>
                  <a:pt x="933896" y="574372"/>
                  <a:pt x="925645" y="535692"/>
                  <a:pt x="914400" y="509452"/>
                </a:cubicBezTo>
                <a:cubicBezTo>
                  <a:pt x="906729" y="491553"/>
                  <a:pt x="895507" y="475280"/>
                  <a:pt x="888275" y="457200"/>
                </a:cubicBezTo>
                <a:cubicBezTo>
                  <a:pt x="878047" y="431631"/>
                  <a:pt x="870858" y="404949"/>
                  <a:pt x="862149" y="378823"/>
                </a:cubicBezTo>
                <a:cubicBezTo>
                  <a:pt x="857795" y="365760"/>
                  <a:pt x="852426" y="352992"/>
                  <a:pt x="849086" y="339634"/>
                </a:cubicBezTo>
                <a:cubicBezTo>
                  <a:pt x="808236" y="176239"/>
                  <a:pt x="860451" y="379415"/>
                  <a:pt x="822960" y="248194"/>
                </a:cubicBezTo>
                <a:cubicBezTo>
                  <a:pt x="818028" y="230932"/>
                  <a:pt x="816970" y="212444"/>
                  <a:pt x="809898" y="195943"/>
                </a:cubicBezTo>
                <a:cubicBezTo>
                  <a:pt x="803714" y="181513"/>
                  <a:pt x="792481" y="169817"/>
                  <a:pt x="783772" y="156754"/>
                </a:cubicBezTo>
                <a:cubicBezTo>
                  <a:pt x="774411" y="119312"/>
                  <a:pt x="760873" y="40264"/>
                  <a:pt x="718458" y="26126"/>
                </a:cubicBezTo>
                <a:lnTo>
                  <a:pt x="640080" y="0"/>
                </a:lnTo>
                <a:cubicBezTo>
                  <a:pt x="638600" y="62"/>
                  <a:pt x="313857" y="4944"/>
                  <a:pt x="222069" y="26126"/>
                </a:cubicBezTo>
                <a:cubicBezTo>
                  <a:pt x="199221" y="31399"/>
                  <a:pt x="178711" y="44019"/>
                  <a:pt x="156755" y="52252"/>
                </a:cubicBezTo>
                <a:cubicBezTo>
                  <a:pt x="143862" y="57087"/>
                  <a:pt x="130629" y="60960"/>
                  <a:pt x="117566" y="65314"/>
                </a:cubicBezTo>
                <a:cubicBezTo>
                  <a:pt x="108857" y="78377"/>
                  <a:pt x="98461" y="90461"/>
                  <a:pt x="91440" y="104503"/>
                </a:cubicBezTo>
                <a:cubicBezTo>
                  <a:pt x="85282" y="116819"/>
                  <a:pt x="85210" y="131737"/>
                  <a:pt x="78378" y="143692"/>
                </a:cubicBezTo>
                <a:cubicBezTo>
                  <a:pt x="67576" y="162595"/>
                  <a:pt x="52252" y="178526"/>
                  <a:pt x="39189" y="195943"/>
                </a:cubicBezTo>
                <a:cubicBezTo>
                  <a:pt x="34835" y="209006"/>
                  <a:pt x="29113" y="221690"/>
                  <a:pt x="26126" y="235132"/>
                </a:cubicBezTo>
                <a:cubicBezTo>
                  <a:pt x="8780" y="313190"/>
                  <a:pt x="6678" y="390130"/>
                  <a:pt x="0" y="470263"/>
                </a:cubicBezTo>
                <a:cubicBezTo>
                  <a:pt x="7011" y="505317"/>
                  <a:pt x="20248" y="585542"/>
                  <a:pt x="39189" y="613954"/>
                </a:cubicBezTo>
                <a:lnTo>
                  <a:pt x="65315" y="653143"/>
                </a:lnTo>
                <a:cubicBezTo>
                  <a:pt x="102818" y="803152"/>
                  <a:pt x="50377" y="618288"/>
                  <a:pt x="104503" y="744583"/>
                </a:cubicBezTo>
                <a:cubicBezTo>
                  <a:pt x="111575" y="761084"/>
                  <a:pt x="109537" y="780776"/>
                  <a:pt x="117566" y="796834"/>
                </a:cubicBezTo>
                <a:cubicBezTo>
                  <a:pt x="131608" y="824919"/>
                  <a:pt x="155776" y="847127"/>
                  <a:pt x="169818" y="875212"/>
                </a:cubicBezTo>
                <a:cubicBezTo>
                  <a:pt x="202964" y="941505"/>
                  <a:pt x="185141" y="911261"/>
                  <a:pt x="222069" y="966652"/>
                </a:cubicBezTo>
                <a:cubicBezTo>
                  <a:pt x="225144" y="978951"/>
                  <a:pt x="239677" y="1042760"/>
                  <a:pt x="248195" y="1058092"/>
                </a:cubicBezTo>
                <a:cubicBezTo>
                  <a:pt x="263444" y="1085540"/>
                  <a:pt x="290517" y="1106681"/>
                  <a:pt x="300446" y="1136469"/>
                </a:cubicBezTo>
                <a:cubicBezTo>
                  <a:pt x="331537" y="1229740"/>
                  <a:pt x="311296" y="1191932"/>
                  <a:pt x="352698" y="1254034"/>
                </a:cubicBezTo>
                <a:cubicBezTo>
                  <a:pt x="379882" y="1362779"/>
                  <a:pt x="346781" y="1255266"/>
                  <a:pt x="391886" y="1345474"/>
                </a:cubicBezTo>
                <a:cubicBezTo>
                  <a:pt x="398044" y="1357790"/>
                  <a:pt x="397311" y="1373206"/>
                  <a:pt x="404949" y="1384663"/>
                </a:cubicBezTo>
                <a:cubicBezTo>
                  <a:pt x="423398" y="1412337"/>
                  <a:pt x="501753" y="1470913"/>
                  <a:pt x="522515" y="1476103"/>
                </a:cubicBezTo>
                <a:lnTo>
                  <a:pt x="627018" y="1502229"/>
                </a:lnTo>
                <a:cubicBezTo>
                  <a:pt x="709749" y="1497875"/>
                  <a:pt x="793829" y="1504668"/>
                  <a:pt x="875212" y="1489166"/>
                </a:cubicBezTo>
                <a:cubicBezTo>
                  <a:pt x="890634" y="1486228"/>
                  <a:pt x="890237" y="1461078"/>
                  <a:pt x="901338" y="1449977"/>
                </a:cubicBezTo>
                <a:cubicBezTo>
                  <a:pt x="912439" y="1438876"/>
                  <a:pt x="901337" y="1408612"/>
                  <a:pt x="914400" y="1397726"/>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615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The outlined region is more concentrated in B or T cells? (advance slide for answer)</a:t>
            </a:r>
          </a:p>
        </p:txBody>
      </p:sp>
      <p:sp>
        <p:nvSpPr>
          <p:cNvPr id="15" name="Rectangle 14"/>
          <p:cNvSpPr/>
          <p:nvPr/>
        </p:nvSpPr>
        <p:spPr>
          <a:xfrm>
            <a:off x="4911811" y="2598863"/>
            <a:ext cx="2559355" cy="646331"/>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macrophage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732"/>
          <a:stretch/>
        </p:blipFill>
        <p:spPr>
          <a:xfrm>
            <a:off x="1371600" y="1440596"/>
            <a:ext cx="6781800" cy="5169753"/>
          </a:xfrm>
          <a:prstGeom prst="rect">
            <a:avLst/>
          </a:prstGeom>
        </p:spPr>
      </p:pic>
      <p:sp>
        <p:nvSpPr>
          <p:cNvPr id="4" name="Freeform 3"/>
          <p:cNvSpPr/>
          <p:nvPr/>
        </p:nvSpPr>
        <p:spPr>
          <a:xfrm>
            <a:off x="3657600" y="4254500"/>
            <a:ext cx="1397000" cy="825500"/>
          </a:xfrm>
          <a:custGeom>
            <a:avLst/>
            <a:gdLst>
              <a:gd name="connsiteX0" fmla="*/ 1104900 w 1397000"/>
              <a:gd name="connsiteY0" fmla="*/ 177800 h 825500"/>
              <a:gd name="connsiteX1" fmla="*/ 1028700 w 1397000"/>
              <a:gd name="connsiteY1" fmla="*/ 165100 h 825500"/>
              <a:gd name="connsiteX2" fmla="*/ 939800 w 1397000"/>
              <a:gd name="connsiteY2" fmla="*/ 139700 h 825500"/>
              <a:gd name="connsiteX3" fmla="*/ 876300 w 1397000"/>
              <a:gd name="connsiteY3" fmla="*/ 114300 h 825500"/>
              <a:gd name="connsiteX4" fmla="*/ 774700 w 1397000"/>
              <a:gd name="connsiteY4" fmla="*/ 63500 h 825500"/>
              <a:gd name="connsiteX5" fmla="*/ 736600 w 1397000"/>
              <a:gd name="connsiteY5" fmla="*/ 38100 h 825500"/>
              <a:gd name="connsiteX6" fmla="*/ 584200 w 1397000"/>
              <a:gd name="connsiteY6" fmla="*/ 0 h 825500"/>
              <a:gd name="connsiteX7" fmla="*/ 279400 w 1397000"/>
              <a:gd name="connsiteY7" fmla="*/ 12700 h 825500"/>
              <a:gd name="connsiteX8" fmla="*/ 165100 w 1397000"/>
              <a:gd name="connsiteY8" fmla="*/ 38100 h 825500"/>
              <a:gd name="connsiteX9" fmla="*/ 114300 w 1397000"/>
              <a:gd name="connsiteY9" fmla="*/ 50800 h 825500"/>
              <a:gd name="connsiteX10" fmla="*/ 38100 w 1397000"/>
              <a:gd name="connsiteY10" fmla="*/ 139700 h 825500"/>
              <a:gd name="connsiteX11" fmla="*/ 25400 w 1397000"/>
              <a:gd name="connsiteY11" fmla="*/ 177800 h 825500"/>
              <a:gd name="connsiteX12" fmla="*/ 0 w 1397000"/>
              <a:gd name="connsiteY12" fmla="*/ 228600 h 825500"/>
              <a:gd name="connsiteX13" fmla="*/ 12700 w 1397000"/>
              <a:gd name="connsiteY13" fmla="*/ 381000 h 825500"/>
              <a:gd name="connsiteX14" fmla="*/ 25400 w 1397000"/>
              <a:gd name="connsiteY14" fmla="*/ 444500 h 825500"/>
              <a:gd name="connsiteX15" fmla="*/ 63500 w 1397000"/>
              <a:gd name="connsiteY15" fmla="*/ 482600 h 825500"/>
              <a:gd name="connsiteX16" fmla="*/ 114300 w 1397000"/>
              <a:gd name="connsiteY16" fmla="*/ 558800 h 825500"/>
              <a:gd name="connsiteX17" fmla="*/ 203200 w 1397000"/>
              <a:gd name="connsiteY17" fmla="*/ 635000 h 825500"/>
              <a:gd name="connsiteX18" fmla="*/ 241300 w 1397000"/>
              <a:gd name="connsiteY18" fmla="*/ 673100 h 825500"/>
              <a:gd name="connsiteX19" fmla="*/ 317500 w 1397000"/>
              <a:gd name="connsiteY19" fmla="*/ 698500 h 825500"/>
              <a:gd name="connsiteX20" fmla="*/ 419100 w 1397000"/>
              <a:gd name="connsiteY20" fmla="*/ 736600 h 825500"/>
              <a:gd name="connsiteX21" fmla="*/ 508000 w 1397000"/>
              <a:gd name="connsiteY21" fmla="*/ 762000 h 825500"/>
              <a:gd name="connsiteX22" fmla="*/ 609600 w 1397000"/>
              <a:gd name="connsiteY22" fmla="*/ 774700 h 825500"/>
              <a:gd name="connsiteX23" fmla="*/ 698500 w 1397000"/>
              <a:gd name="connsiteY23" fmla="*/ 787400 h 825500"/>
              <a:gd name="connsiteX24" fmla="*/ 889000 w 1397000"/>
              <a:gd name="connsiteY24" fmla="*/ 812800 h 825500"/>
              <a:gd name="connsiteX25" fmla="*/ 1016000 w 1397000"/>
              <a:gd name="connsiteY25" fmla="*/ 825500 h 825500"/>
              <a:gd name="connsiteX26" fmla="*/ 1244600 w 1397000"/>
              <a:gd name="connsiteY26" fmla="*/ 812800 h 825500"/>
              <a:gd name="connsiteX27" fmla="*/ 1320800 w 1397000"/>
              <a:gd name="connsiteY27" fmla="*/ 787400 h 825500"/>
              <a:gd name="connsiteX28" fmla="*/ 1384300 w 1397000"/>
              <a:gd name="connsiteY28" fmla="*/ 711200 h 825500"/>
              <a:gd name="connsiteX29" fmla="*/ 1397000 w 1397000"/>
              <a:gd name="connsiteY29" fmla="*/ 647700 h 825500"/>
              <a:gd name="connsiteX30" fmla="*/ 1358900 w 1397000"/>
              <a:gd name="connsiteY30" fmla="*/ 482600 h 825500"/>
              <a:gd name="connsiteX31" fmla="*/ 1346200 w 1397000"/>
              <a:gd name="connsiteY31" fmla="*/ 444500 h 825500"/>
              <a:gd name="connsiteX32" fmla="*/ 1282700 w 1397000"/>
              <a:gd name="connsiteY32" fmla="*/ 355600 h 825500"/>
              <a:gd name="connsiteX33" fmla="*/ 1257300 w 1397000"/>
              <a:gd name="connsiteY33" fmla="*/ 317500 h 825500"/>
              <a:gd name="connsiteX34" fmla="*/ 1244600 w 1397000"/>
              <a:gd name="connsiteY34" fmla="*/ 279400 h 825500"/>
              <a:gd name="connsiteX35" fmla="*/ 1206500 w 1397000"/>
              <a:gd name="connsiteY35" fmla="*/ 254000 h 825500"/>
              <a:gd name="connsiteX36" fmla="*/ 1181100 w 1397000"/>
              <a:gd name="connsiteY36" fmla="*/ 215900 h 825500"/>
              <a:gd name="connsiteX37" fmla="*/ 1143000 w 1397000"/>
              <a:gd name="connsiteY37" fmla="*/ 203200 h 825500"/>
              <a:gd name="connsiteX38" fmla="*/ 1054100 w 1397000"/>
              <a:gd name="connsiteY38" fmla="*/ 177800 h 825500"/>
              <a:gd name="connsiteX39" fmla="*/ 1003300 w 1397000"/>
              <a:gd name="connsiteY39" fmla="*/ 1524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97000" h="825500">
                <a:moveTo>
                  <a:pt x="1104900" y="177800"/>
                </a:moveTo>
                <a:cubicBezTo>
                  <a:pt x="1079500" y="173567"/>
                  <a:pt x="1053950" y="170150"/>
                  <a:pt x="1028700" y="165100"/>
                </a:cubicBezTo>
                <a:cubicBezTo>
                  <a:pt x="1000106" y="159381"/>
                  <a:pt x="967467" y="150075"/>
                  <a:pt x="939800" y="139700"/>
                </a:cubicBezTo>
                <a:cubicBezTo>
                  <a:pt x="918454" y="131695"/>
                  <a:pt x="896999" y="123853"/>
                  <a:pt x="876300" y="114300"/>
                </a:cubicBezTo>
                <a:cubicBezTo>
                  <a:pt x="841921" y="98433"/>
                  <a:pt x="806205" y="84503"/>
                  <a:pt x="774700" y="63500"/>
                </a:cubicBezTo>
                <a:cubicBezTo>
                  <a:pt x="762000" y="55033"/>
                  <a:pt x="750548" y="44299"/>
                  <a:pt x="736600" y="38100"/>
                </a:cubicBezTo>
                <a:cubicBezTo>
                  <a:pt x="676223" y="11266"/>
                  <a:pt x="648097" y="10649"/>
                  <a:pt x="584200" y="0"/>
                </a:cubicBezTo>
                <a:cubicBezTo>
                  <a:pt x="482600" y="4233"/>
                  <a:pt x="380863" y="5936"/>
                  <a:pt x="279400" y="12700"/>
                </a:cubicBezTo>
                <a:cubicBezTo>
                  <a:pt x="204663" y="17682"/>
                  <a:pt x="220003" y="22413"/>
                  <a:pt x="165100" y="38100"/>
                </a:cubicBezTo>
                <a:cubicBezTo>
                  <a:pt x="148317" y="42895"/>
                  <a:pt x="131233" y="46567"/>
                  <a:pt x="114300" y="50800"/>
                </a:cubicBezTo>
                <a:cubicBezTo>
                  <a:pt x="84273" y="80827"/>
                  <a:pt x="59823" y="101685"/>
                  <a:pt x="38100" y="139700"/>
                </a:cubicBezTo>
                <a:cubicBezTo>
                  <a:pt x="31458" y="151323"/>
                  <a:pt x="30673" y="165495"/>
                  <a:pt x="25400" y="177800"/>
                </a:cubicBezTo>
                <a:cubicBezTo>
                  <a:pt x="17942" y="195201"/>
                  <a:pt x="8467" y="211667"/>
                  <a:pt x="0" y="228600"/>
                </a:cubicBezTo>
                <a:cubicBezTo>
                  <a:pt x="4233" y="279400"/>
                  <a:pt x="6744" y="330373"/>
                  <a:pt x="12700" y="381000"/>
                </a:cubicBezTo>
                <a:cubicBezTo>
                  <a:pt x="15222" y="402438"/>
                  <a:pt x="15747" y="425193"/>
                  <a:pt x="25400" y="444500"/>
                </a:cubicBezTo>
                <a:cubicBezTo>
                  <a:pt x="33432" y="460564"/>
                  <a:pt x="52473" y="468423"/>
                  <a:pt x="63500" y="482600"/>
                </a:cubicBezTo>
                <a:cubicBezTo>
                  <a:pt x="82242" y="506697"/>
                  <a:pt x="92714" y="537214"/>
                  <a:pt x="114300" y="558800"/>
                </a:cubicBezTo>
                <a:cubicBezTo>
                  <a:pt x="208840" y="653340"/>
                  <a:pt x="89155" y="537247"/>
                  <a:pt x="203200" y="635000"/>
                </a:cubicBezTo>
                <a:cubicBezTo>
                  <a:pt x="216837" y="646689"/>
                  <a:pt x="225600" y="664378"/>
                  <a:pt x="241300" y="673100"/>
                </a:cubicBezTo>
                <a:cubicBezTo>
                  <a:pt x="264705" y="686103"/>
                  <a:pt x="295223" y="683648"/>
                  <a:pt x="317500" y="698500"/>
                </a:cubicBezTo>
                <a:cubicBezTo>
                  <a:pt x="380219" y="740312"/>
                  <a:pt x="331217" y="714629"/>
                  <a:pt x="419100" y="736600"/>
                </a:cubicBezTo>
                <a:cubicBezTo>
                  <a:pt x="479495" y="751699"/>
                  <a:pt x="436734" y="750122"/>
                  <a:pt x="508000" y="762000"/>
                </a:cubicBezTo>
                <a:cubicBezTo>
                  <a:pt x="541666" y="767611"/>
                  <a:pt x="575769" y="770189"/>
                  <a:pt x="609600" y="774700"/>
                </a:cubicBezTo>
                <a:lnTo>
                  <a:pt x="698500" y="787400"/>
                </a:lnTo>
                <a:cubicBezTo>
                  <a:pt x="786320" y="816673"/>
                  <a:pt x="718080" y="797262"/>
                  <a:pt x="889000" y="812800"/>
                </a:cubicBezTo>
                <a:lnTo>
                  <a:pt x="1016000" y="825500"/>
                </a:lnTo>
                <a:cubicBezTo>
                  <a:pt x="1092200" y="821267"/>
                  <a:pt x="1168872" y="822266"/>
                  <a:pt x="1244600" y="812800"/>
                </a:cubicBezTo>
                <a:cubicBezTo>
                  <a:pt x="1271167" y="809479"/>
                  <a:pt x="1320800" y="787400"/>
                  <a:pt x="1320800" y="787400"/>
                </a:cubicBezTo>
                <a:cubicBezTo>
                  <a:pt x="1340565" y="767635"/>
                  <a:pt x="1373691" y="739490"/>
                  <a:pt x="1384300" y="711200"/>
                </a:cubicBezTo>
                <a:cubicBezTo>
                  <a:pt x="1391879" y="690989"/>
                  <a:pt x="1392767" y="668867"/>
                  <a:pt x="1397000" y="647700"/>
                </a:cubicBezTo>
                <a:cubicBezTo>
                  <a:pt x="1380514" y="532295"/>
                  <a:pt x="1393766" y="587198"/>
                  <a:pt x="1358900" y="482600"/>
                </a:cubicBezTo>
                <a:cubicBezTo>
                  <a:pt x="1354667" y="469900"/>
                  <a:pt x="1353626" y="455639"/>
                  <a:pt x="1346200" y="444500"/>
                </a:cubicBezTo>
                <a:cubicBezTo>
                  <a:pt x="1286340" y="354710"/>
                  <a:pt x="1361464" y="465869"/>
                  <a:pt x="1282700" y="355600"/>
                </a:cubicBezTo>
                <a:cubicBezTo>
                  <a:pt x="1273828" y="343180"/>
                  <a:pt x="1264126" y="331152"/>
                  <a:pt x="1257300" y="317500"/>
                </a:cubicBezTo>
                <a:cubicBezTo>
                  <a:pt x="1251313" y="305526"/>
                  <a:pt x="1252963" y="289853"/>
                  <a:pt x="1244600" y="279400"/>
                </a:cubicBezTo>
                <a:cubicBezTo>
                  <a:pt x="1235065" y="267481"/>
                  <a:pt x="1219200" y="262467"/>
                  <a:pt x="1206500" y="254000"/>
                </a:cubicBezTo>
                <a:cubicBezTo>
                  <a:pt x="1198033" y="241300"/>
                  <a:pt x="1193019" y="225435"/>
                  <a:pt x="1181100" y="215900"/>
                </a:cubicBezTo>
                <a:cubicBezTo>
                  <a:pt x="1170647" y="207537"/>
                  <a:pt x="1155872" y="206878"/>
                  <a:pt x="1143000" y="203200"/>
                </a:cubicBezTo>
                <a:cubicBezTo>
                  <a:pt x="1124011" y="197775"/>
                  <a:pt x="1074400" y="187950"/>
                  <a:pt x="1054100" y="177800"/>
                </a:cubicBezTo>
                <a:cubicBezTo>
                  <a:pt x="998604" y="150052"/>
                  <a:pt x="1035111" y="152400"/>
                  <a:pt x="1003300" y="1524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81600" y="4025472"/>
            <a:ext cx="914400" cy="1323439"/>
          </a:xfrm>
          <a:prstGeom prst="rect">
            <a:avLst/>
          </a:prstGeom>
          <a:noFill/>
          <a:ln>
            <a:noFill/>
          </a:ln>
        </p:spPr>
        <p:txBody>
          <a:bodyPr wrap="square" rtlCol="0">
            <a:spAutoFit/>
          </a:bodyPr>
          <a:lstStyle/>
          <a:p>
            <a:r>
              <a:rPr lang="en-US" sz="8000" b="1" dirty="0"/>
              <a:t>B</a:t>
            </a:r>
          </a:p>
        </p:txBody>
      </p:sp>
    </p:spTree>
    <p:extLst>
      <p:ext uri="{BB962C8B-B14F-4D97-AF65-F5344CB8AC3E}">
        <p14:creationId xmlns:p14="http://schemas.microsoft.com/office/powerpoint/2010/main" val="72616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space indicated by the X. (advance slide for answer)</a:t>
            </a:r>
          </a:p>
        </p:txBody>
      </p:sp>
      <p:sp>
        <p:nvSpPr>
          <p:cNvPr id="11" name="Rectangle 10"/>
          <p:cNvSpPr/>
          <p:nvPr/>
        </p:nvSpPr>
        <p:spPr>
          <a:xfrm>
            <a:off x="4616450" y="1206500"/>
            <a:ext cx="3314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Crypt (</a:t>
            </a:r>
            <a:r>
              <a:rPr lang="en-US" sz="3600" b="1" dirty="0" err="1">
                <a:ln w="11430"/>
                <a:effectLst>
                  <a:outerShdw blurRad="50800" dist="39000" dir="5460000" algn="tl">
                    <a:srgbClr val="000000">
                      <a:alpha val="38000"/>
                    </a:srgbClr>
                  </a:outerShdw>
                </a:effectLst>
                <a:latin typeface="+mn-lt"/>
              </a:rPr>
              <a:t>tonsillar</a:t>
            </a:r>
            <a:r>
              <a:rPr lang="en-US" sz="3600" b="1" dirty="0">
                <a:ln w="11430"/>
                <a:effectLst>
                  <a:outerShdw blurRad="50800" dist="39000" dir="5460000" algn="tl">
                    <a:srgbClr val="000000">
                      <a:alpha val="38000"/>
                    </a:srgbClr>
                  </a:outerShdw>
                </a:effectLst>
                <a:latin typeface="+mn-lt"/>
              </a:rPr>
              <a:t> crypt)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091" y="3322498"/>
            <a:ext cx="6713234" cy="34974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1" y="1440598"/>
            <a:ext cx="3568700" cy="1977758"/>
          </a:xfrm>
          <a:prstGeom prst="rect">
            <a:avLst/>
          </a:prstGeom>
        </p:spPr>
      </p:pic>
      <p:sp>
        <p:nvSpPr>
          <p:cNvPr id="10" name="Rectangle 9"/>
          <p:cNvSpPr/>
          <p:nvPr/>
        </p:nvSpPr>
        <p:spPr>
          <a:xfrm>
            <a:off x="1446021" y="2006600"/>
            <a:ext cx="382780" cy="227915"/>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1825256" y="2003942"/>
            <a:ext cx="7242544" cy="12853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22400" y="2235200"/>
            <a:ext cx="952500" cy="4610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762500" y="3418356"/>
            <a:ext cx="571500" cy="923330"/>
          </a:xfrm>
          <a:prstGeom prst="rect">
            <a:avLst/>
          </a:prstGeom>
          <a:noFill/>
        </p:spPr>
        <p:txBody>
          <a:bodyPr wrap="square" rtlCol="0">
            <a:spAutoFit/>
          </a:bodyPr>
          <a:lstStyle/>
          <a:p>
            <a:r>
              <a:rPr lang="en-US" sz="5400" b="1" dirty="0"/>
              <a:t>X</a:t>
            </a:r>
          </a:p>
        </p:txBody>
      </p:sp>
    </p:spTree>
    <p:extLst>
      <p:ext uri="{BB962C8B-B14F-4D97-AF65-F5344CB8AC3E}">
        <p14:creationId xmlns:p14="http://schemas.microsoft.com/office/powerpoint/2010/main" val="5996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5" y="1168102"/>
            <a:ext cx="7029450" cy="54006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1" name="Rectangle 10"/>
          <p:cNvSpPr/>
          <p:nvPr/>
        </p:nvSpPr>
        <p:spPr>
          <a:xfrm>
            <a:off x="2514600" y="2971800"/>
            <a:ext cx="2933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Primary nodule</a:t>
            </a:r>
          </a:p>
        </p:txBody>
      </p:sp>
      <p:sp>
        <p:nvSpPr>
          <p:cNvPr id="4" name="Freeform 3"/>
          <p:cNvSpPr/>
          <p:nvPr/>
        </p:nvSpPr>
        <p:spPr>
          <a:xfrm>
            <a:off x="2133600" y="2082057"/>
            <a:ext cx="3938295" cy="3531343"/>
          </a:xfrm>
          <a:custGeom>
            <a:avLst/>
            <a:gdLst>
              <a:gd name="connsiteX0" fmla="*/ 2908300 w 3938295"/>
              <a:gd name="connsiteY0" fmla="*/ 216643 h 3531343"/>
              <a:gd name="connsiteX1" fmla="*/ 2844800 w 3938295"/>
              <a:gd name="connsiteY1" fmla="*/ 191243 h 3531343"/>
              <a:gd name="connsiteX2" fmla="*/ 2794000 w 3938295"/>
              <a:gd name="connsiteY2" fmla="*/ 165843 h 3531343"/>
              <a:gd name="connsiteX3" fmla="*/ 2717800 w 3938295"/>
              <a:gd name="connsiteY3" fmla="*/ 140443 h 3531343"/>
              <a:gd name="connsiteX4" fmla="*/ 2641600 w 3938295"/>
              <a:gd name="connsiteY4" fmla="*/ 115043 h 3531343"/>
              <a:gd name="connsiteX5" fmla="*/ 2603500 w 3938295"/>
              <a:gd name="connsiteY5" fmla="*/ 102343 h 3531343"/>
              <a:gd name="connsiteX6" fmla="*/ 2489200 w 3938295"/>
              <a:gd name="connsiteY6" fmla="*/ 51543 h 3531343"/>
              <a:gd name="connsiteX7" fmla="*/ 2451100 w 3938295"/>
              <a:gd name="connsiteY7" fmla="*/ 38843 h 3531343"/>
              <a:gd name="connsiteX8" fmla="*/ 2120900 w 3938295"/>
              <a:gd name="connsiteY8" fmla="*/ 13443 h 3531343"/>
              <a:gd name="connsiteX9" fmla="*/ 2057400 w 3938295"/>
              <a:gd name="connsiteY9" fmla="*/ 743 h 3531343"/>
              <a:gd name="connsiteX10" fmla="*/ 1244600 w 3938295"/>
              <a:gd name="connsiteY10" fmla="*/ 26143 h 3531343"/>
              <a:gd name="connsiteX11" fmla="*/ 1117600 w 3938295"/>
              <a:gd name="connsiteY11" fmla="*/ 51543 h 3531343"/>
              <a:gd name="connsiteX12" fmla="*/ 1016000 w 3938295"/>
              <a:gd name="connsiteY12" fmla="*/ 76943 h 3531343"/>
              <a:gd name="connsiteX13" fmla="*/ 977900 w 3938295"/>
              <a:gd name="connsiteY13" fmla="*/ 102343 h 3531343"/>
              <a:gd name="connsiteX14" fmla="*/ 901700 w 3938295"/>
              <a:gd name="connsiteY14" fmla="*/ 127743 h 3531343"/>
              <a:gd name="connsiteX15" fmla="*/ 863600 w 3938295"/>
              <a:gd name="connsiteY15" fmla="*/ 153143 h 3531343"/>
              <a:gd name="connsiteX16" fmla="*/ 736600 w 3938295"/>
              <a:gd name="connsiteY16" fmla="*/ 191243 h 3531343"/>
              <a:gd name="connsiteX17" fmla="*/ 698500 w 3938295"/>
              <a:gd name="connsiteY17" fmla="*/ 216643 h 3531343"/>
              <a:gd name="connsiteX18" fmla="*/ 622300 w 3938295"/>
              <a:gd name="connsiteY18" fmla="*/ 242043 h 3531343"/>
              <a:gd name="connsiteX19" fmla="*/ 584200 w 3938295"/>
              <a:gd name="connsiteY19" fmla="*/ 267443 h 3531343"/>
              <a:gd name="connsiteX20" fmla="*/ 508000 w 3938295"/>
              <a:gd name="connsiteY20" fmla="*/ 292843 h 3531343"/>
              <a:gd name="connsiteX21" fmla="*/ 469900 w 3938295"/>
              <a:gd name="connsiteY21" fmla="*/ 305543 h 3531343"/>
              <a:gd name="connsiteX22" fmla="*/ 393700 w 3938295"/>
              <a:gd name="connsiteY22" fmla="*/ 356343 h 3531343"/>
              <a:gd name="connsiteX23" fmla="*/ 279400 w 3938295"/>
              <a:gd name="connsiteY23" fmla="*/ 419843 h 3531343"/>
              <a:gd name="connsiteX24" fmla="*/ 190500 w 3938295"/>
              <a:gd name="connsiteY24" fmla="*/ 534143 h 3531343"/>
              <a:gd name="connsiteX25" fmla="*/ 165100 w 3938295"/>
              <a:gd name="connsiteY25" fmla="*/ 610343 h 3531343"/>
              <a:gd name="connsiteX26" fmla="*/ 114300 w 3938295"/>
              <a:gd name="connsiteY26" fmla="*/ 686543 h 3531343"/>
              <a:gd name="connsiteX27" fmla="*/ 63500 w 3938295"/>
              <a:gd name="connsiteY27" fmla="*/ 838943 h 3531343"/>
              <a:gd name="connsiteX28" fmla="*/ 50800 w 3938295"/>
              <a:gd name="connsiteY28" fmla="*/ 877043 h 3531343"/>
              <a:gd name="connsiteX29" fmla="*/ 38100 w 3938295"/>
              <a:gd name="connsiteY29" fmla="*/ 915143 h 3531343"/>
              <a:gd name="connsiteX30" fmla="*/ 12700 w 3938295"/>
              <a:gd name="connsiteY30" fmla="*/ 1080243 h 3531343"/>
              <a:gd name="connsiteX31" fmla="*/ 0 w 3938295"/>
              <a:gd name="connsiteY31" fmla="*/ 1219943 h 3531343"/>
              <a:gd name="connsiteX32" fmla="*/ 12700 w 3938295"/>
              <a:gd name="connsiteY32" fmla="*/ 1854943 h 3531343"/>
              <a:gd name="connsiteX33" fmla="*/ 25400 w 3938295"/>
              <a:gd name="connsiteY33" fmla="*/ 1893043 h 3531343"/>
              <a:gd name="connsiteX34" fmla="*/ 38100 w 3938295"/>
              <a:gd name="connsiteY34" fmla="*/ 1969243 h 3531343"/>
              <a:gd name="connsiteX35" fmla="*/ 50800 w 3938295"/>
              <a:gd name="connsiteY35" fmla="*/ 2020043 h 3531343"/>
              <a:gd name="connsiteX36" fmla="*/ 63500 w 3938295"/>
              <a:gd name="connsiteY36" fmla="*/ 2108943 h 3531343"/>
              <a:gd name="connsiteX37" fmla="*/ 88900 w 3938295"/>
              <a:gd name="connsiteY37" fmla="*/ 2185143 h 3531343"/>
              <a:gd name="connsiteX38" fmla="*/ 101600 w 3938295"/>
              <a:gd name="connsiteY38" fmla="*/ 2235943 h 3531343"/>
              <a:gd name="connsiteX39" fmla="*/ 114300 w 3938295"/>
              <a:gd name="connsiteY39" fmla="*/ 2274043 h 3531343"/>
              <a:gd name="connsiteX40" fmla="*/ 127000 w 3938295"/>
              <a:gd name="connsiteY40" fmla="*/ 2337543 h 3531343"/>
              <a:gd name="connsiteX41" fmla="*/ 177800 w 3938295"/>
              <a:gd name="connsiteY41" fmla="*/ 2464543 h 3531343"/>
              <a:gd name="connsiteX42" fmla="*/ 203200 w 3938295"/>
              <a:gd name="connsiteY42" fmla="*/ 2566143 h 3531343"/>
              <a:gd name="connsiteX43" fmla="*/ 228600 w 3938295"/>
              <a:gd name="connsiteY43" fmla="*/ 2604243 h 3531343"/>
              <a:gd name="connsiteX44" fmla="*/ 241300 w 3938295"/>
              <a:gd name="connsiteY44" fmla="*/ 2642343 h 3531343"/>
              <a:gd name="connsiteX45" fmla="*/ 266700 w 3938295"/>
              <a:gd name="connsiteY45" fmla="*/ 2680443 h 3531343"/>
              <a:gd name="connsiteX46" fmla="*/ 279400 w 3938295"/>
              <a:gd name="connsiteY46" fmla="*/ 2718543 h 3531343"/>
              <a:gd name="connsiteX47" fmla="*/ 292100 w 3938295"/>
              <a:gd name="connsiteY47" fmla="*/ 2769343 h 3531343"/>
              <a:gd name="connsiteX48" fmla="*/ 342900 w 3938295"/>
              <a:gd name="connsiteY48" fmla="*/ 2845543 h 3531343"/>
              <a:gd name="connsiteX49" fmla="*/ 368300 w 3938295"/>
              <a:gd name="connsiteY49" fmla="*/ 2896343 h 3531343"/>
              <a:gd name="connsiteX50" fmla="*/ 381000 w 3938295"/>
              <a:gd name="connsiteY50" fmla="*/ 2934443 h 3531343"/>
              <a:gd name="connsiteX51" fmla="*/ 419100 w 3938295"/>
              <a:gd name="connsiteY51" fmla="*/ 2972543 h 3531343"/>
              <a:gd name="connsiteX52" fmla="*/ 431800 w 3938295"/>
              <a:gd name="connsiteY52" fmla="*/ 3023343 h 3531343"/>
              <a:gd name="connsiteX53" fmla="*/ 495300 w 3938295"/>
              <a:gd name="connsiteY53" fmla="*/ 3112243 h 3531343"/>
              <a:gd name="connsiteX54" fmla="*/ 546100 w 3938295"/>
              <a:gd name="connsiteY54" fmla="*/ 3188443 h 3531343"/>
              <a:gd name="connsiteX55" fmla="*/ 584200 w 3938295"/>
              <a:gd name="connsiteY55" fmla="*/ 3226543 h 3531343"/>
              <a:gd name="connsiteX56" fmla="*/ 609600 w 3938295"/>
              <a:gd name="connsiteY56" fmla="*/ 3264643 h 3531343"/>
              <a:gd name="connsiteX57" fmla="*/ 685800 w 3938295"/>
              <a:gd name="connsiteY57" fmla="*/ 3315443 h 3531343"/>
              <a:gd name="connsiteX58" fmla="*/ 711200 w 3938295"/>
              <a:gd name="connsiteY58" fmla="*/ 3353543 h 3531343"/>
              <a:gd name="connsiteX59" fmla="*/ 800100 w 3938295"/>
              <a:gd name="connsiteY59" fmla="*/ 3391643 h 3531343"/>
              <a:gd name="connsiteX60" fmla="*/ 876300 w 3938295"/>
              <a:gd name="connsiteY60" fmla="*/ 3417043 h 3531343"/>
              <a:gd name="connsiteX61" fmla="*/ 977900 w 3938295"/>
              <a:gd name="connsiteY61" fmla="*/ 3442443 h 3531343"/>
              <a:gd name="connsiteX62" fmla="*/ 1016000 w 3938295"/>
              <a:gd name="connsiteY62" fmla="*/ 3455143 h 3531343"/>
              <a:gd name="connsiteX63" fmla="*/ 1397000 w 3938295"/>
              <a:gd name="connsiteY63" fmla="*/ 3493243 h 3531343"/>
              <a:gd name="connsiteX64" fmla="*/ 1600200 w 3938295"/>
              <a:gd name="connsiteY64" fmla="*/ 3518643 h 3531343"/>
              <a:gd name="connsiteX65" fmla="*/ 1714500 w 3938295"/>
              <a:gd name="connsiteY65" fmla="*/ 3531343 h 3531343"/>
              <a:gd name="connsiteX66" fmla="*/ 1905000 w 3938295"/>
              <a:gd name="connsiteY66" fmla="*/ 3505943 h 3531343"/>
              <a:gd name="connsiteX67" fmla="*/ 1981200 w 3938295"/>
              <a:gd name="connsiteY67" fmla="*/ 3467843 h 3531343"/>
              <a:gd name="connsiteX68" fmla="*/ 2057400 w 3938295"/>
              <a:gd name="connsiteY68" fmla="*/ 3442443 h 3531343"/>
              <a:gd name="connsiteX69" fmla="*/ 2133600 w 3938295"/>
              <a:gd name="connsiteY69" fmla="*/ 3417043 h 3531343"/>
              <a:gd name="connsiteX70" fmla="*/ 2171700 w 3938295"/>
              <a:gd name="connsiteY70" fmla="*/ 3404343 h 3531343"/>
              <a:gd name="connsiteX71" fmla="*/ 2247900 w 3938295"/>
              <a:gd name="connsiteY71" fmla="*/ 3353543 h 3531343"/>
              <a:gd name="connsiteX72" fmla="*/ 2286000 w 3938295"/>
              <a:gd name="connsiteY72" fmla="*/ 3315443 h 3531343"/>
              <a:gd name="connsiteX73" fmla="*/ 2324100 w 3938295"/>
              <a:gd name="connsiteY73" fmla="*/ 3302743 h 3531343"/>
              <a:gd name="connsiteX74" fmla="*/ 2400300 w 3938295"/>
              <a:gd name="connsiteY74" fmla="*/ 3264643 h 3531343"/>
              <a:gd name="connsiteX75" fmla="*/ 2463800 w 3938295"/>
              <a:gd name="connsiteY75" fmla="*/ 3213843 h 3531343"/>
              <a:gd name="connsiteX76" fmla="*/ 2501900 w 3938295"/>
              <a:gd name="connsiteY76" fmla="*/ 3175743 h 3531343"/>
              <a:gd name="connsiteX77" fmla="*/ 2578100 w 3938295"/>
              <a:gd name="connsiteY77" fmla="*/ 3124943 h 3531343"/>
              <a:gd name="connsiteX78" fmla="*/ 2603500 w 3938295"/>
              <a:gd name="connsiteY78" fmla="*/ 3086843 h 3531343"/>
              <a:gd name="connsiteX79" fmla="*/ 2641600 w 3938295"/>
              <a:gd name="connsiteY79" fmla="*/ 3061443 h 3531343"/>
              <a:gd name="connsiteX80" fmla="*/ 2730500 w 3938295"/>
              <a:gd name="connsiteY80" fmla="*/ 2997943 h 3531343"/>
              <a:gd name="connsiteX81" fmla="*/ 2755900 w 3938295"/>
              <a:gd name="connsiteY81" fmla="*/ 2959843 h 3531343"/>
              <a:gd name="connsiteX82" fmla="*/ 2857500 w 3938295"/>
              <a:gd name="connsiteY82" fmla="*/ 2909043 h 3531343"/>
              <a:gd name="connsiteX83" fmla="*/ 2921000 w 3938295"/>
              <a:gd name="connsiteY83" fmla="*/ 2845543 h 3531343"/>
              <a:gd name="connsiteX84" fmla="*/ 2946400 w 3938295"/>
              <a:gd name="connsiteY84" fmla="*/ 2807443 h 3531343"/>
              <a:gd name="connsiteX85" fmla="*/ 2984500 w 3938295"/>
              <a:gd name="connsiteY85" fmla="*/ 2782043 h 3531343"/>
              <a:gd name="connsiteX86" fmla="*/ 3073400 w 3938295"/>
              <a:gd name="connsiteY86" fmla="*/ 2693143 h 3531343"/>
              <a:gd name="connsiteX87" fmla="*/ 3111500 w 3938295"/>
              <a:gd name="connsiteY87" fmla="*/ 2655043 h 3531343"/>
              <a:gd name="connsiteX88" fmla="*/ 3149600 w 3938295"/>
              <a:gd name="connsiteY88" fmla="*/ 2629643 h 3531343"/>
              <a:gd name="connsiteX89" fmla="*/ 3187700 w 3938295"/>
              <a:gd name="connsiteY89" fmla="*/ 2578843 h 3531343"/>
              <a:gd name="connsiteX90" fmla="*/ 3213100 w 3938295"/>
              <a:gd name="connsiteY90" fmla="*/ 2540743 h 3531343"/>
              <a:gd name="connsiteX91" fmla="*/ 3302000 w 3938295"/>
              <a:gd name="connsiteY91" fmla="*/ 2477243 h 3531343"/>
              <a:gd name="connsiteX92" fmla="*/ 3390900 w 3938295"/>
              <a:gd name="connsiteY92" fmla="*/ 2362943 h 3531343"/>
              <a:gd name="connsiteX93" fmla="*/ 3416300 w 3938295"/>
              <a:gd name="connsiteY93" fmla="*/ 2324843 h 3531343"/>
              <a:gd name="connsiteX94" fmla="*/ 3454400 w 3938295"/>
              <a:gd name="connsiteY94" fmla="*/ 2274043 h 3531343"/>
              <a:gd name="connsiteX95" fmla="*/ 3479800 w 3938295"/>
              <a:gd name="connsiteY95" fmla="*/ 2235943 h 3531343"/>
              <a:gd name="connsiteX96" fmla="*/ 3517900 w 3938295"/>
              <a:gd name="connsiteY96" fmla="*/ 2210543 h 3531343"/>
              <a:gd name="connsiteX97" fmla="*/ 3594100 w 3938295"/>
              <a:gd name="connsiteY97" fmla="*/ 2096243 h 3531343"/>
              <a:gd name="connsiteX98" fmla="*/ 3632200 w 3938295"/>
              <a:gd name="connsiteY98" fmla="*/ 2058143 h 3531343"/>
              <a:gd name="connsiteX99" fmla="*/ 3683000 w 3938295"/>
              <a:gd name="connsiteY99" fmla="*/ 1994643 h 3531343"/>
              <a:gd name="connsiteX100" fmla="*/ 3695700 w 3938295"/>
              <a:gd name="connsiteY100" fmla="*/ 1943843 h 3531343"/>
              <a:gd name="connsiteX101" fmla="*/ 3708400 w 3938295"/>
              <a:gd name="connsiteY101" fmla="*/ 1905743 h 3531343"/>
              <a:gd name="connsiteX102" fmla="*/ 3746500 w 3938295"/>
              <a:gd name="connsiteY102" fmla="*/ 1842243 h 3531343"/>
              <a:gd name="connsiteX103" fmla="*/ 3759200 w 3938295"/>
              <a:gd name="connsiteY103" fmla="*/ 1804143 h 3531343"/>
              <a:gd name="connsiteX104" fmla="*/ 3784600 w 3938295"/>
              <a:gd name="connsiteY104" fmla="*/ 1766043 h 3531343"/>
              <a:gd name="connsiteX105" fmla="*/ 3822700 w 3938295"/>
              <a:gd name="connsiteY105" fmla="*/ 1639043 h 3531343"/>
              <a:gd name="connsiteX106" fmla="*/ 3848100 w 3938295"/>
              <a:gd name="connsiteY106" fmla="*/ 1575543 h 3531343"/>
              <a:gd name="connsiteX107" fmla="*/ 3860800 w 3938295"/>
              <a:gd name="connsiteY107" fmla="*/ 1537443 h 3531343"/>
              <a:gd name="connsiteX108" fmla="*/ 3886200 w 3938295"/>
              <a:gd name="connsiteY108" fmla="*/ 1499343 h 3531343"/>
              <a:gd name="connsiteX109" fmla="*/ 3911600 w 3938295"/>
              <a:gd name="connsiteY109" fmla="*/ 1385043 h 3531343"/>
              <a:gd name="connsiteX110" fmla="*/ 3924300 w 3938295"/>
              <a:gd name="connsiteY110" fmla="*/ 1346943 h 3531343"/>
              <a:gd name="connsiteX111" fmla="*/ 3924300 w 3938295"/>
              <a:gd name="connsiteY111" fmla="*/ 1004043 h 3531343"/>
              <a:gd name="connsiteX112" fmla="*/ 3898900 w 3938295"/>
              <a:gd name="connsiteY112" fmla="*/ 927843 h 3531343"/>
              <a:gd name="connsiteX113" fmla="*/ 3886200 w 3938295"/>
              <a:gd name="connsiteY113" fmla="*/ 889743 h 3531343"/>
              <a:gd name="connsiteX114" fmla="*/ 3860800 w 3938295"/>
              <a:gd name="connsiteY114" fmla="*/ 851643 h 3531343"/>
              <a:gd name="connsiteX115" fmla="*/ 3835400 w 3938295"/>
              <a:gd name="connsiteY115" fmla="*/ 800843 h 3531343"/>
              <a:gd name="connsiteX116" fmla="*/ 3759200 w 3938295"/>
              <a:gd name="connsiteY116" fmla="*/ 737343 h 3531343"/>
              <a:gd name="connsiteX117" fmla="*/ 3695700 w 3938295"/>
              <a:gd name="connsiteY117" fmla="*/ 686543 h 3531343"/>
              <a:gd name="connsiteX118" fmla="*/ 3670300 w 3938295"/>
              <a:gd name="connsiteY118" fmla="*/ 648443 h 3531343"/>
              <a:gd name="connsiteX119" fmla="*/ 3632200 w 3938295"/>
              <a:gd name="connsiteY119" fmla="*/ 623043 h 3531343"/>
              <a:gd name="connsiteX120" fmla="*/ 3594100 w 3938295"/>
              <a:gd name="connsiteY120" fmla="*/ 584943 h 3531343"/>
              <a:gd name="connsiteX121" fmla="*/ 3517900 w 3938295"/>
              <a:gd name="connsiteY121" fmla="*/ 559543 h 3531343"/>
              <a:gd name="connsiteX122" fmla="*/ 3378200 w 3938295"/>
              <a:gd name="connsiteY122" fmla="*/ 483343 h 3531343"/>
              <a:gd name="connsiteX123" fmla="*/ 3302000 w 3938295"/>
              <a:gd name="connsiteY123" fmla="*/ 457943 h 3531343"/>
              <a:gd name="connsiteX124" fmla="*/ 3213100 w 3938295"/>
              <a:gd name="connsiteY124" fmla="*/ 407143 h 3531343"/>
              <a:gd name="connsiteX125" fmla="*/ 3136900 w 3938295"/>
              <a:gd name="connsiteY125" fmla="*/ 381743 h 3531343"/>
              <a:gd name="connsiteX126" fmla="*/ 3098800 w 3938295"/>
              <a:gd name="connsiteY126" fmla="*/ 369043 h 3531343"/>
              <a:gd name="connsiteX127" fmla="*/ 3048000 w 3938295"/>
              <a:gd name="connsiteY127" fmla="*/ 343643 h 3531343"/>
              <a:gd name="connsiteX128" fmla="*/ 2946400 w 3938295"/>
              <a:gd name="connsiteY128" fmla="*/ 318243 h 3531343"/>
              <a:gd name="connsiteX129" fmla="*/ 2908300 w 3938295"/>
              <a:gd name="connsiteY129" fmla="*/ 292843 h 3531343"/>
              <a:gd name="connsiteX130" fmla="*/ 2794000 w 3938295"/>
              <a:gd name="connsiteY130" fmla="*/ 254743 h 3531343"/>
              <a:gd name="connsiteX131" fmla="*/ 2755900 w 3938295"/>
              <a:gd name="connsiteY131" fmla="*/ 242043 h 3531343"/>
              <a:gd name="connsiteX132" fmla="*/ 2717800 w 3938295"/>
              <a:gd name="connsiteY132" fmla="*/ 203943 h 3531343"/>
              <a:gd name="connsiteX133" fmla="*/ 2667000 w 3938295"/>
              <a:gd name="connsiteY133" fmla="*/ 178543 h 3531343"/>
              <a:gd name="connsiteX134" fmla="*/ 2641600 w 3938295"/>
              <a:gd name="connsiteY134" fmla="*/ 127743 h 3531343"/>
              <a:gd name="connsiteX135" fmla="*/ 2628900 w 3938295"/>
              <a:gd name="connsiteY135" fmla="*/ 115043 h 353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938295" h="3531343">
                <a:moveTo>
                  <a:pt x="2908300" y="216643"/>
                </a:moveTo>
                <a:cubicBezTo>
                  <a:pt x="2887133" y="208176"/>
                  <a:pt x="2865632" y="200502"/>
                  <a:pt x="2844800" y="191243"/>
                </a:cubicBezTo>
                <a:cubicBezTo>
                  <a:pt x="2827500" y="183554"/>
                  <a:pt x="2811578" y="172874"/>
                  <a:pt x="2794000" y="165843"/>
                </a:cubicBezTo>
                <a:cubicBezTo>
                  <a:pt x="2769141" y="155899"/>
                  <a:pt x="2743200" y="148910"/>
                  <a:pt x="2717800" y="140443"/>
                </a:cubicBezTo>
                <a:lnTo>
                  <a:pt x="2641600" y="115043"/>
                </a:lnTo>
                <a:cubicBezTo>
                  <a:pt x="2628900" y="110810"/>
                  <a:pt x="2614639" y="109769"/>
                  <a:pt x="2603500" y="102343"/>
                </a:cubicBezTo>
                <a:cubicBezTo>
                  <a:pt x="2543123" y="62091"/>
                  <a:pt x="2579880" y="81770"/>
                  <a:pt x="2489200" y="51543"/>
                </a:cubicBezTo>
                <a:cubicBezTo>
                  <a:pt x="2476500" y="47310"/>
                  <a:pt x="2464453" y="39797"/>
                  <a:pt x="2451100" y="38843"/>
                </a:cubicBezTo>
                <a:cubicBezTo>
                  <a:pt x="2222453" y="22511"/>
                  <a:pt x="2332512" y="31077"/>
                  <a:pt x="2120900" y="13443"/>
                </a:cubicBezTo>
                <a:cubicBezTo>
                  <a:pt x="2099733" y="9210"/>
                  <a:pt x="2078986" y="743"/>
                  <a:pt x="2057400" y="743"/>
                </a:cubicBezTo>
                <a:cubicBezTo>
                  <a:pt x="1463940" y="743"/>
                  <a:pt x="1574007" y="-6798"/>
                  <a:pt x="1244600" y="26143"/>
                </a:cubicBezTo>
                <a:cubicBezTo>
                  <a:pt x="1154747" y="48606"/>
                  <a:pt x="1231776" y="30784"/>
                  <a:pt x="1117600" y="51543"/>
                </a:cubicBezTo>
                <a:cubicBezTo>
                  <a:pt x="1094828" y="55683"/>
                  <a:pt x="1041179" y="64354"/>
                  <a:pt x="1016000" y="76943"/>
                </a:cubicBezTo>
                <a:cubicBezTo>
                  <a:pt x="1002348" y="83769"/>
                  <a:pt x="991848" y="96144"/>
                  <a:pt x="977900" y="102343"/>
                </a:cubicBezTo>
                <a:cubicBezTo>
                  <a:pt x="953434" y="113217"/>
                  <a:pt x="923977" y="112891"/>
                  <a:pt x="901700" y="127743"/>
                </a:cubicBezTo>
                <a:cubicBezTo>
                  <a:pt x="889000" y="136210"/>
                  <a:pt x="877548" y="146944"/>
                  <a:pt x="863600" y="153143"/>
                </a:cubicBezTo>
                <a:cubicBezTo>
                  <a:pt x="823846" y="170811"/>
                  <a:pt x="778820" y="180688"/>
                  <a:pt x="736600" y="191243"/>
                </a:cubicBezTo>
                <a:cubicBezTo>
                  <a:pt x="723900" y="199710"/>
                  <a:pt x="712448" y="210444"/>
                  <a:pt x="698500" y="216643"/>
                </a:cubicBezTo>
                <a:cubicBezTo>
                  <a:pt x="674034" y="227517"/>
                  <a:pt x="644577" y="227191"/>
                  <a:pt x="622300" y="242043"/>
                </a:cubicBezTo>
                <a:cubicBezTo>
                  <a:pt x="609600" y="250510"/>
                  <a:pt x="598148" y="261244"/>
                  <a:pt x="584200" y="267443"/>
                </a:cubicBezTo>
                <a:cubicBezTo>
                  <a:pt x="559734" y="278317"/>
                  <a:pt x="533400" y="284376"/>
                  <a:pt x="508000" y="292843"/>
                </a:cubicBezTo>
                <a:lnTo>
                  <a:pt x="469900" y="305543"/>
                </a:lnTo>
                <a:cubicBezTo>
                  <a:pt x="385346" y="390097"/>
                  <a:pt x="476408" y="310394"/>
                  <a:pt x="393700" y="356343"/>
                </a:cubicBezTo>
                <a:cubicBezTo>
                  <a:pt x="262692" y="429125"/>
                  <a:pt x="365611" y="391106"/>
                  <a:pt x="279400" y="419843"/>
                </a:cubicBezTo>
                <a:cubicBezTo>
                  <a:pt x="218637" y="510987"/>
                  <a:pt x="250186" y="474457"/>
                  <a:pt x="190500" y="534143"/>
                </a:cubicBezTo>
                <a:cubicBezTo>
                  <a:pt x="182033" y="559543"/>
                  <a:pt x="179952" y="588066"/>
                  <a:pt x="165100" y="610343"/>
                </a:cubicBezTo>
                <a:cubicBezTo>
                  <a:pt x="148167" y="635743"/>
                  <a:pt x="123953" y="657583"/>
                  <a:pt x="114300" y="686543"/>
                </a:cubicBezTo>
                <a:lnTo>
                  <a:pt x="63500" y="838943"/>
                </a:lnTo>
                <a:lnTo>
                  <a:pt x="50800" y="877043"/>
                </a:lnTo>
                <a:cubicBezTo>
                  <a:pt x="46567" y="889743"/>
                  <a:pt x="40301" y="901938"/>
                  <a:pt x="38100" y="915143"/>
                </a:cubicBezTo>
                <a:cubicBezTo>
                  <a:pt x="29851" y="964639"/>
                  <a:pt x="18147" y="1031218"/>
                  <a:pt x="12700" y="1080243"/>
                </a:cubicBezTo>
                <a:cubicBezTo>
                  <a:pt x="7536" y="1126716"/>
                  <a:pt x="4233" y="1173376"/>
                  <a:pt x="0" y="1219943"/>
                </a:cubicBezTo>
                <a:cubicBezTo>
                  <a:pt x="4233" y="1431610"/>
                  <a:pt x="4717" y="1643385"/>
                  <a:pt x="12700" y="1854943"/>
                </a:cubicBezTo>
                <a:cubicBezTo>
                  <a:pt x="13205" y="1868320"/>
                  <a:pt x="22496" y="1879975"/>
                  <a:pt x="25400" y="1893043"/>
                </a:cubicBezTo>
                <a:cubicBezTo>
                  <a:pt x="30986" y="1918180"/>
                  <a:pt x="33050" y="1943993"/>
                  <a:pt x="38100" y="1969243"/>
                </a:cubicBezTo>
                <a:cubicBezTo>
                  <a:pt x="41523" y="1986359"/>
                  <a:pt x="47678" y="2002870"/>
                  <a:pt x="50800" y="2020043"/>
                </a:cubicBezTo>
                <a:cubicBezTo>
                  <a:pt x="56155" y="2049494"/>
                  <a:pt x="56769" y="2079775"/>
                  <a:pt x="63500" y="2108943"/>
                </a:cubicBezTo>
                <a:cubicBezTo>
                  <a:pt x="69520" y="2135031"/>
                  <a:pt x="82406" y="2159168"/>
                  <a:pt x="88900" y="2185143"/>
                </a:cubicBezTo>
                <a:cubicBezTo>
                  <a:pt x="93133" y="2202076"/>
                  <a:pt x="96805" y="2219160"/>
                  <a:pt x="101600" y="2235943"/>
                </a:cubicBezTo>
                <a:cubicBezTo>
                  <a:pt x="105278" y="2248815"/>
                  <a:pt x="111053" y="2261056"/>
                  <a:pt x="114300" y="2274043"/>
                </a:cubicBezTo>
                <a:cubicBezTo>
                  <a:pt x="119535" y="2294984"/>
                  <a:pt x="120174" y="2317065"/>
                  <a:pt x="127000" y="2337543"/>
                </a:cubicBezTo>
                <a:cubicBezTo>
                  <a:pt x="141418" y="2380798"/>
                  <a:pt x="168858" y="2419834"/>
                  <a:pt x="177800" y="2464543"/>
                </a:cubicBezTo>
                <a:cubicBezTo>
                  <a:pt x="182630" y="2488695"/>
                  <a:pt x="190183" y="2540108"/>
                  <a:pt x="203200" y="2566143"/>
                </a:cubicBezTo>
                <a:cubicBezTo>
                  <a:pt x="210026" y="2579795"/>
                  <a:pt x="221774" y="2590591"/>
                  <a:pt x="228600" y="2604243"/>
                </a:cubicBezTo>
                <a:cubicBezTo>
                  <a:pt x="234587" y="2616217"/>
                  <a:pt x="235313" y="2630369"/>
                  <a:pt x="241300" y="2642343"/>
                </a:cubicBezTo>
                <a:cubicBezTo>
                  <a:pt x="248126" y="2655995"/>
                  <a:pt x="259874" y="2666791"/>
                  <a:pt x="266700" y="2680443"/>
                </a:cubicBezTo>
                <a:cubicBezTo>
                  <a:pt x="272687" y="2692417"/>
                  <a:pt x="275722" y="2705671"/>
                  <a:pt x="279400" y="2718543"/>
                </a:cubicBezTo>
                <a:cubicBezTo>
                  <a:pt x="284195" y="2735326"/>
                  <a:pt x="284294" y="2753731"/>
                  <a:pt x="292100" y="2769343"/>
                </a:cubicBezTo>
                <a:cubicBezTo>
                  <a:pt x="305752" y="2796647"/>
                  <a:pt x="329248" y="2818239"/>
                  <a:pt x="342900" y="2845543"/>
                </a:cubicBezTo>
                <a:cubicBezTo>
                  <a:pt x="351367" y="2862476"/>
                  <a:pt x="360842" y="2878942"/>
                  <a:pt x="368300" y="2896343"/>
                </a:cubicBezTo>
                <a:cubicBezTo>
                  <a:pt x="373573" y="2908648"/>
                  <a:pt x="373574" y="2923304"/>
                  <a:pt x="381000" y="2934443"/>
                </a:cubicBezTo>
                <a:cubicBezTo>
                  <a:pt x="390963" y="2949387"/>
                  <a:pt x="406400" y="2959843"/>
                  <a:pt x="419100" y="2972543"/>
                </a:cubicBezTo>
                <a:cubicBezTo>
                  <a:pt x="423333" y="2989476"/>
                  <a:pt x="424924" y="3007300"/>
                  <a:pt x="431800" y="3023343"/>
                </a:cubicBezTo>
                <a:cubicBezTo>
                  <a:pt x="438319" y="3038555"/>
                  <a:pt x="490507" y="3105395"/>
                  <a:pt x="495300" y="3112243"/>
                </a:cubicBezTo>
                <a:cubicBezTo>
                  <a:pt x="512806" y="3137252"/>
                  <a:pt x="524514" y="3166857"/>
                  <a:pt x="546100" y="3188443"/>
                </a:cubicBezTo>
                <a:cubicBezTo>
                  <a:pt x="558800" y="3201143"/>
                  <a:pt x="572702" y="3212745"/>
                  <a:pt x="584200" y="3226543"/>
                </a:cubicBezTo>
                <a:cubicBezTo>
                  <a:pt x="593971" y="3238269"/>
                  <a:pt x="598113" y="3254592"/>
                  <a:pt x="609600" y="3264643"/>
                </a:cubicBezTo>
                <a:cubicBezTo>
                  <a:pt x="632574" y="3284745"/>
                  <a:pt x="685800" y="3315443"/>
                  <a:pt x="685800" y="3315443"/>
                </a:cubicBezTo>
                <a:cubicBezTo>
                  <a:pt x="694267" y="3328143"/>
                  <a:pt x="700407" y="3342750"/>
                  <a:pt x="711200" y="3353543"/>
                </a:cubicBezTo>
                <a:cubicBezTo>
                  <a:pt x="742862" y="3385205"/>
                  <a:pt x="758462" y="3379151"/>
                  <a:pt x="800100" y="3391643"/>
                </a:cubicBezTo>
                <a:cubicBezTo>
                  <a:pt x="825745" y="3399336"/>
                  <a:pt x="850325" y="3410549"/>
                  <a:pt x="876300" y="3417043"/>
                </a:cubicBezTo>
                <a:cubicBezTo>
                  <a:pt x="910167" y="3425510"/>
                  <a:pt x="944782" y="3431404"/>
                  <a:pt x="977900" y="3442443"/>
                </a:cubicBezTo>
                <a:cubicBezTo>
                  <a:pt x="990600" y="3446676"/>
                  <a:pt x="1002777" y="3453055"/>
                  <a:pt x="1016000" y="3455143"/>
                </a:cubicBezTo>
                <a:cubicBezTo>
                  <a:pt x="1178424" y="3480789"/>
                  <a:pt x="1237927" y="3481881"/>
                  <a:pt x="1397000" y="3493243"/>
                </a:cubicBezTo>
                <a:cubicBezTo>
                  <a:pt x="1501726" y="3519425"/>
                  <a:pt x="1417345" y="3501228"/>
                  <a:pt x="1600200" y="3518643"/>
                </a:cubicBezTo>
                <a:cubicBezTo>
                  <a:pt x="1638362" y="3522277"/>
                  <a:pt x="1676400" y="3527110"/>
                  <a:pt x="1714500" y="3531343"/>
                </a:cubicBezTo>
                <a:cubicBezTo>
                  <a:pt x="1739224" y="3528252"/>
                  <a:pt x="1875789" y="3511785"/>
                  <a:pt x="1905000" y="3505943"/>
                </a:cubicBezTo>
                <a:cubicBezTo>
                  <a:pt x="1968159" y="3493311"/>
                  <a:pt x="1919899" y="3495088"/>
                  <a:pt x="1981200" y="3467843"/>
                </a:cubicBezTo>
                <a:cubicBezTo>
                  <a:pt x="2005666" y="3456969"/>
                  <a:pt x="2032000" y="3450910"/>
                  <a:pt x="2057400" y="3442443"/>
                </a:cubicBezTo>
                <a:lnTo>
                  <a:pt x="2133600" y="3417043"/>
                </a:lnTo>
                <a:cubicBezTo>
                  <a:pt x="2146300" y="3412810"/>
                  <a:pt x="2160561" y="3411769"/>
                  <a:pt x="2171700" y="3404343"/>
                </a:cubicBezTo>
                <a:cubicBezTo>
                  <a:pt x="2197100" y="3387410"/>
                  <a:pt x="2226314" y="3375129"/>
                  <a:pt x="2247900" y="3353543"/>
                </a:cubicBezTo>
                <a:cubicBezTo>
                  <a:pt x="2260600" y="3340843"/>
                  <a:pt x="2271056" y="3325406"/>
                  <a:pt x="2286000" y="3315443"/>
                </a:cubicBezTo>
                <a:cubicBezTo>
                  <a:pt x="2297139" y="3308017"/>
                  <a:pt x="2312126" y="3308730"/>
                  <a:pt x="2324100" y="3302743"/>
                </a:cubicBezTo>
                <a:cubicBezTo>
                  <a:pt x="2422577" y="3253504"/>
                  <a:pt x="2304535" y="3296565"/>
                  <a:pt x="2400300" y="3264643"/>
                </a:cubicBezTo>
                <a:cubicBezTo>
                  <a:pt x="2457106" y="3179434"/>
                  <a:pt x="2390188" y="3262918"/>
                  <a:pt x="2463800" y="3213843"/>
                </a:cubicBezTo>
                <a:cubicBezTo>
                  <a:pt x="2478744" y="3203880"/>
                  <a:pt x="2487723" y="3186770"/>
                  <a:pt x="2501900" y="3175743"/>
                </a:cubicBezTo>
                <a:cubicBezTo>
                  <a:pt x="2525997" y="3157001"/>
                  <a:pt x="2578100" y="3124943"/>
                  <a:pt x="2578100" y="3124943"/>
                </a:cubicBezTo>
                <a:cubicBezTo>
                  <a:pt x="2586567" y="3112243"/>
                  <a:pt x="2592707" y="3097636"/>
                  <a:pt x="2603500" y="3086843"/>
                </a:cubicBezTo>
                <a:cubicBezTo>
                  <a:pt x="2614293" y="3076050"/>
                  <a:pt x="2629180" y="3070315"/>
                  <a:pt x="2641600" y="3061443"/>
                </a:cubicBezTo>
                <a:cubicBezTo>
                  <a:pt x="2751869" y="2982679"/>
                  <a:pt x="2640710" y="3057803"/>
                  <a:pt x="2730500" y="2997943"/>
                </a:cubicBezTo>
                <a:cubicBezTo>
                  <a:pt x="2738967" y="2985243"/>
                  <a:pt x="2743396" y="2968596"/>
                  <a:pt x="2755900" y="2959843"/>
                </a:cubicBezTo>
                <a:cubicBezTo>
                  <a:pt x="2786919" y="2938129"/>
                  <a:pt x="2857500" y="2909043"/>
                  <a:pt x="2857500" y="2909043"/>
                </a:cubicBezTo>
                <a:cubicBezTo>
                  <a:pt x="2925233" y="2807443"/>
                  <a:pt x="2836333" y="2930210"/>
                  <a:pt x="2921000" y="2845543"/>
                </a:cubicBezTo>
                <a:cubicBezTo>
                  <a:pt x="2931793" y="2834750"/>
                  <a:pt x="2935607" y="2818236"/>
                  <a:pt x="2946400" y="2807443"/>
                </a:cubicBezTo>
                <a:cubicBezTo>
                  <a:pt x="2957193" y="2796650"/>
                  <a:pt x="2973155" y="2792254"/>
                  <a:pt x="2984500" y="2782043"/>
                </a:cubicBezTo>
                <a:cubicBezTo>
                  <a:pt x="3015650" y="2754008"/>
                  <a:pt x="3043767" y="2722776"/>
                  <a:pt x="3073400" y="2693143"/>
                </a:cubicBezTo>
                <a:cubicBezTo>
                  <a:pt x="3086100" y="2680443"/>
                  <a:pt x="3096556" y="2665006"/>
                  <a:pt x="3111500" y="2655043"/>
                </a:cubicBezTo>
                <a:cubicBezTo>
                  <a:pt x="3124200" y="2646576"/>
                  <a:pt x="3138807" y="2640436"/>
                  <a:pt x="3149600" y="2629643"/>
                </a:cubicBezTo>
                <a:cubicBezTo>
                  <a:pt x="3164567" y="2614676"/>
                  <a:pt x="3175397" y="2596067"/>
                  <a:pt x="3187700" y="2578843"/>
                </a:cubicBezTo>
                <a:cubicBezTo>
                  <a:pt x="3196572" y="2566423"/>
                  <a:pt x="3202307" y="2551536"/>
                  <a:pt x="3213100" y="2540743"/>
                </a:cubicBezTo>
                <a:cubicBezTo>
                  <a:pt x="3228853" y="2524990"/>
                  <a:pt x="3280367" y="2491665"/>
                  <a:pt x="3302000" y="2477243"/>
                </a:cubicBezTo>
                <a:cubicBezTo>
                  <a:pt x="3430394" y="2284653"/>
                  <a:pt x="3291424" y="2482315"/>
                  <a:pt x="3390900" y="2362943"/>
                </a:cubicBezTo>
                <a:cubicBezTo>
                  <a:pt x="3400671" y="2351217"/>
                  <a:pt x="3407428" y="2337263"/>
                  <a:pt x="3416300" y="2324843"/>
                </a:cubicBezTo>
                <a:cubicBezTo>
                  <a:pt x="3428603" y="2307619"/>
                  <a:pt x="3442097" y="2291267"/>
                  <a:pt x="3454400" y="2274043"/>
                </a:cubicBezTo>
                <a:cubicBezTo>
                  <a:pt x="3463272" y="2261623"/>
                  <a:pt x="3469007" y="2246736"/>
                  <a:pt x="3479800" y="2235943"/>
                </a:cubicBezTo>
                <a:cubicBezTo>
                  <a:pt x="3490593" y="2225150"/>
                  <a:pt x="3505200" y="2219010"/>
                  <a:pt x="3517900" y="2210543"/>
                </a:cubicBezTo>
                <a:cubicBezTo>
                  <a:pt x="3546322" y="2163173"/>
                  <a:pt x="3558826" y="2137396"/>
                  <a:pt x="3594100" y="2096243"/>
                </a:cubicBezTo>
                <a:cubicBezTo>
                  <a:pt x="3605789" y="2082606"/>
                  <a:pt x="3619500" y="2070843"/>
                  <a:pt x="3632200" y="2058143"/>
                </a:cubicBezTo>
                <a:cubicBezTo>
                  <a:pt x="3673718" y="1933588"/>
                  <a:pt x="3606407" y="2109533"/>
                  <a:pt x="3683000" y="1994643"/>
                </a:cubicBezTo>
                <a:cubicBezTo>
                  <a:pt x="3692682" y="1980120"/>
                  <a:pt x="3690905" y="1960626"/>
                  <a:pt x="3695700" y="1943843"/>
                </a:cubicBezTo>
                <a:cubicBezTo>
                  <a:pt x="3699378" y="1930971"/>
                  <a:pt x="3702413" y="1917717"/>
                  <a:pt x="3708400" y="1905743"/>
                </a:cubicBezTo>
                <a:cubicBezTo>
                  <a:pt x="3719439" y="1883665"/>
                  <a:pt x="3735461" y="1864321"/>
                  <a:pt x="3746500" y="1842243"/>
                </a:cubicBezTo>
                <a:cubicBezTo>
                  <a:pt x="3752487" y="1830269"/>
                  <a:pt x="3753213" y="1816117"/>
                  <a:pt x="3759200" y="1804143"/>
                </a:cubicBezTo>
                <a:cubicBezTo>
                  <a:pt x="3766026" y="1790491"/>
                  <a:pt x="3778401" y="1779991"/>
                  <a:pt x="3784600" y="1766043"/>
                </a:cubicBezTo>
                <a:cubicBezTo>
                  <a:pt x="3823856" y="1677718"/>
                  <a:pt x="3798072" y="1712927"/>
                  <a:pt x="3822700" y="1639043"/>
                </a:cubicBezTo>
                <a:cubicBezTo>
                  <a:pt x="3829909" y="1617416"/>
                  <a:pt x="3840095" y="1596889"/>
                  <a:pt x="3848100" y="1575543"/>
                </a:cubicBezTo>
                <a:cubicBezTo>
                  <a:pt x="3852800" y="1563008"/>
                  <a:pt x="3854813" y="1549417"/>
                  <a:pt x="3860800" y="1537443"/>
                </a:cubicBezTo>
                <a:cubicBezTo>
                  <a:pt x="3867626" y="1523791"/>
                  <a:pt x="3877733" y="1512043"/>
                  <a:pt x="3886200" y="1499343"/>
                </a:cubicBezTo>
                <a:cubicBezTo>
                  <a:pt x="3894930" y="1455695"/>
                  <a:pt x="3899643" y="1426892"/>
                  <a:pt x="3911600" y="1385043"/>
                </a:cubicBezTo>
                <a:cubicBezTo>
                  <a:pt x="3915278" y="1372171"/>
                  <a:pt x="3920067" y="1359643"/>
                  <a:pt x="3924300" y="1346943"/>
                </a:cubicBezTo>
                <a:cubicBezTo>
                  <a:pt x="3938058" y="1195607"/>
                  <a:pt x="3947299" y="1172704"/>
                  <a:pt x="3924300" y="1004043"/>
                </a:cubicBezTo>
                <a:cubicBezTo>
                  <a:pt x="3920682" y="977515"/>
                  <a:pt x="3907367" y="953243"/>
                  <a:pt x="3898900" y="927843"/>
                </a:cubicBezTo>
                <a:cubicBezTo>
                  <a:pt x="3894667" y="915143"/>
                  <a:pt x="3893626" y="900882"/>
                  <a:pt x="3886200" y="889743"/>
                </a:cubicBezTo>
                <a:cubicBezTo>
                  <a:pt x="3877733" y="877043"/>
                  <a:pt x="3868373" y="864895"/>
                  <a:pt x="3860800" y="851643"/>
                </a:cubicBezTo>
                <a:cubicBezTo>
                  <a:pt x="3851407" y="835205"/>
                  <a:pt x="3846404" y="816249"/>
                  <a:pt x="3835400" y="800843"/>
                </a:cubicBezTo>
                <a:cubicBezTo>
                  <a:pt x="3813176" y="769729"/>
                  <a:pt x="3789580" y="757596"/>
                  <a:pt x="3759200" y="737343"/>
                </a:cubicBezTo>
                <a:cubicBezTo>
                  <a:pt x="3686407" y="628154"/>
                  <a:pt x="3783334" y="756650"/>
                  <a:pt x="3695700" y="686543"/>
                </a:cubicBezTo>
                <a:cubicBezTo>
                  <a:pt x="3683781" y="677008"/>
                  <a:pt x="3681093" y="659236"/>
                  <a:pt x="3670300" y="648443"/>
                </a:cubicBezTo>
                <a:cubicBezTo>
                  <a:pt x="3659507" y="637650"/>
                  <a:pt x="3643926" y="632814"/>
                  <a:pt x="3632200" y="623043"/>
                </a:cubicBezTo>
                <a:cubicBezTo>
                  <a:pt x="3618402" y="611545"/>
                  <a:pt x="3609800" y="593665"/>
                  <a:pt x="3594100" y="584943"/>
                </a:cubicBezTo>
                <a:cubicBezTo>
                  <a:pt x="3570695" y="571940"/>
                  <a:pt x="3540177" y="574395"/>
                  <a:pt x="3517900" y="559543"/>
                </a:cubicBezTo>
                <a:cubicBezTo>
                  <a:pt x="3471525" y="528626"/>
                  <a:pt x="3435826" y="502552"/>
                  <a:pt x="3378200" y="483343"/>
                </a:cubicBezTo>
                <a:cubicBezTo>
                  <a:pt x="3352800" y="474876"/>
                  <a:pt x="3324277" y="472795"/>
                  <a:pt x="3302000" y="457943"/>
                </a:cubicBezTo>
                <a:cubicBezTo>
                  <a:pt x="3267634" y="435032"/>
                  <a:pt x="3253383" y="423256"/>
                  <a:pt x="3213100" y="407143"/>
                </a:cubicBezTo>
                <a:cubicBezTo>
                  <a:pt x="3188241" y="397199"/>
                  <a:pt x="3162300" y="390210"/>
                  <a:pt x="3136900" y="381743"/>
                </a:cubicBezTo>
                <a:cubicBezTo>
                  <a:pt x="3124200" y="377510"/>
                  <a:pt x="3110774" y="375030"/>
                  <a:pt x="3098800" y="369043"/>
                </a:cubicBezTo>
                <a:cubicBezTo>
                  <a:pt x="3081867" y="360576"/>
                  <a:pt x="3065961" y="349630"/>
                  <a:pt x="3048000" y="343643"/>
                </a:cubicBezTo>
                <a:cubicBezTo>
                  <a:pt x="3004526" y="329152"/>
                  <a:pt x="2984418" y="337252"/>
                  <a:pt x="2946400" y="318243"/>
                </a:cubicBezTo>
                <a:cubicBezTo>
                  <a:pt x="2932748" y="311417"/>
                  <a:pt x="2922248" y="299042"/>
                  <a:pt x="2908300" y="292843"/>
                </a:cubicBezTo>
                <a:lnTo>
                  <a:pt x="2794000" y="254743"/>
                </a:lnTo>
                <a:lnTo>
                  <a:pt x="2755900" y="242043"/>
                </a:lnTo>
                <a:cubicBezTo>
                  <a:pt x="2743200" y="229343"/>
                  <a:pt x="2732415" y="214382"/>
                  <a:pt x="2717800" y="203943"/>
                </a:cubicBezTo>
                <a:cubicBezTo>
                  <a:pt x="2702394" y="192939"/>
                  <a:pt x="2680387" y="191930"/>
                  <a:pt x="2667000" y="178543"/>
                </a:cubicBezTo>
                <a:cubicBezTo>
                  <a:pt x="2653613" y="165156"/>
                  <a:pt x="2651340" y="143977"/>
                  <a:pt x="2641600" y="127743"/>
                </a:cubicBezTo>
                <a:cubicBezTo>
                  <a:pt x="2638520" y="122609"/>
                  <a:pt x="2633133" y="119276"/>
                  <a:pt x="2628900" y="115043"/>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299740"/>
            <a:ext cx="6934200" cy="545503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a:t>
            </a:r>
          </a:p>
        </p:txBody>
      </p:sp>
      <p:sp>
        <p:nvSpPr>
          <p:cNvPr id="13" name="Line 5"/>
          <p:cNvSpPr>
            <a:spLocks noChangeShapeType="1"/>
          </p:cNvSpPr>
          <p:nvPr/>
        </p:nvSpPr>
        <p:spPr bwMode="auto">
          <a:xfrm flipH="1">
            <a:off x="4820382" y="4419600"/>
            <a:ext cx="1104533" cy="22156"/>
          </a:xfrm>
          <a:prstGeom prst="line">
            <a:avLst/>
          </a:prstGeom>
          <a:noFill/>
          <a:ln w="63500">
            <a:solidFill>
              <a:schemeClr val="tx1"/>
            </a:solidFill>
            <a:round/>
            <a:headEnd/>
            <a:tailEnd type="triangle" w="med" len="med"/>
          </a:ln>
          <a:effectLst/>
        </p:spPr>
        <p:txBody>
          <a:bodyPr/>
          <a:lstStyle/>
          <a:p>
            <a:endParaRPr lang="en-US"/>
          </a:p>
        </p:txBody>
      </p:sp>
      <p:sp>
        <p:nvSpPr>
          <p:cNvPr id="15" name="Rectangle 14"/>
          <p:cNvSpPr/>
          <p:nvPr/>
        </p:nvSpPr>
        <p:spPr>
          <a:xfrm>
            <a:off x="5829300" y="3654753"/>
            <a:ext cx="3314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Blast cells (</a:t>
            </a:r>
            <a:r>
              <a:rPr lang="en-US" sz="3600" b="1" dirty="0" err="1">
                <a:ln w="11430"/>
                <a:effectLst>
                  <a:outerShdw blurRad="50800" dist="39000" dir="5460000" algn="tl">
                    <a:srgbClr val="000000">
                      <a:alpha val="38000"/>
                    </a:srgbClr>
                  </a:outerShdw>
                </a:effectLst>
                <a:latin typeface="+mn-lt"/>
              </a:rPr>
              <a:t>lymphoblasts</a:t>
            </a:r>
            <a:r>
              <a:rPr lang="en-US" sz="3600" b="1" dirty="0">
                <a:ln w="11430"/>
                <a:effectLst>
                  <a:outerShdw blurRad="50800" dist="39000" dir="5460000" algn="tl">
                    <a:srgbClr val="000000">
                      <a:alpha val="38000"/>
                    </a:srgbClr>
                  </a:outerShdw>
                </a:effectLst>
                <a:latin typeface="+mn-lt"/>
              </a:rPr>
              <a:t>)</a:t>
            </a:r>
          </a:p>
        </p:txBody>
      </p:sp>
      <p:sp>
        <p:nvSpPr>
          <p:cNvPr id="10" name="Line 5"/>
          <p:cNvSpPr>
            <a:spLocks noChangeShapeType="1"/>
          </p:cNvSpPr>
          <p:nvPr/>
        </p:nvSpPr>
        <p:spPr bwMode="auto">
          <a:xfrm flipH="1">
            <a:off x="5420458" y="4010025"/>
            <a:ext cx="1008917" cy="22156"/>
          </a:xfrm>
          <a:prstGeom prst="line">
            <a:avLst/>
          </a:prstGeom>
          <a:noFill/>
          <a:ln w="635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331886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0" y="1206500"/>
            <a:ext cx="6686550" cy="54864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space indicated by the arrows. (advance slide for answer)</a:t>
            </a:r>
          </a:p>
        </p:txBody>
      </p:sp>
      <p:sp>
        <p:nvSpPr>
          <p:cNvPr id="11" name="Rectangle 10"/>
          <p:cNvSpPr/>
          <p:nvPr/>
        </p:nvSpPr>
        <p:spPr>
          <a:xfrm>
            <a:off x="1343025" y="1819364"/>
            <a:ext cx="3314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Crypt (</a:t>
            </a:r>
            <a:r>
              <a:rPr lang="en-US" sz="3600" b="1" dirty="0" err="1">
                <a:ln w="11430"/>
                <a:effectLst>
                  <a:outerShdw blurRad="50800" dist="39000" dir="5460000" algn="tl">
                    <a:srgbClr val="000000">
                      <a:alpha val="38000"/>
                    </a:srgbClr>
                  </a:outerShdw>
                </a:effectLst>
                <a:latin typeface="+mn-lt"/>
              </a:rPr>
              <a:t>tonsillar</a:t>
            </a:r>
            <a:r>
              <a:rPr lang="en-US" sz="3600" b="1" dirty="0">
                <a:ln w="11430"/>
                <a:effectLst>
                  <a:outerShdw blurRad="50800" dist="39000" dir="5460000" algn="tl">
                    <a:srgbClr val="000000">
                      <a:alpha val="38000"/>
                    </a:srgbClr>
                  </a:outerShdw>
                </a:effectLst>
                <a:latin typeface="+mn-lt"/>
              </a:rPr>
              <a:t> crypt)</a:t>
            </a:r>
          </a:p>
        </p:txBody>
      </p:sp>
      <p:sp>
        <p:nvSpPr>
          <p:cNvPr id="14" name="Line 5"/>
          <p:cNvSpPr>
            <a:spLocks noChangeShapeType="1"/>
          </p:cNvSpPr>
          <p:nvPr/>
        </p:nvSpPr>
        <p:spPr bwMode="auto">
          <a:xfrm flipH="1">
            <a:off x="5610225" y="4267200"/>
            <a:ext cx="1104533" cy="22156"/>
          </a:xfrm>
          <a:prstGeom prst="line">
            <a:avLst/>
          </a:prstGeom>
          <a:noFill/>
          <a:ln w="63500">
            <a:solidFill>
              <a:schemeClr val="tx1"/>
            </a:solidFill>
            <a:round/>
            <a:headEnd/>
            <a:tailEnd type="triangle" w="med" len="med"/>
          </a:ln>
          <a:effectLst/>
        </p:spPr>
        <p:txBody>
          <a:bodyPr/>
          <a:lstStyle/>
          <a:p>
            <a:endParaRPr lang="en-US"/>
          </a:p>
        </p:txBody>
      </p:sp>
      <p:sp>
        <p:nvSpPr>
          <p:cNvPr id="15" name="Line 5"/>
          <p:cNvSpPr>
            <a:spLocks noChangeShapeType="1"/>
          </p:cNvSpPr>
          <p:nvPr/>
        </p:nvSpPr>
        <p:spPr bwMode="auto">
          <a:xfrm flipH="1">
            <a:off x="5191125" y="2057400"/>
            <a:ext cx="1104533" cy="22156"/>
          </a:xfrm>
          <a:prstGeom prst="line">
            <a:avLst/>
          </a:prstGeom>
          <a:noFill/>
          <a:ln w="63500">
            <a:solidFill>
              <a:schemeClr val="tx1"/>
            </a:solidFill>
            <a:round/>
            <a:headEnd/>
            <a:tailEnd type="triangle" w="med" len="med"/>
          </a:ln>
          <a:effectLst/>
        </p:spPr>
        <p:txBody>
          <a:bodyPr/>
          <a:lstStyle/>
          <a:p>
            <a:endParaRPr lang="en-US"/>
          </a:p>
        </p:txBody>
      </p:sp>
      <p:sp>
        <p:nvSpPr>
          <p:cNvPr id="16" name="Line 5"/>
          <p:cNvSpPr>
            <a:spLocks noChangeShapeType="1"/>
          </p:cNvSpPr>
          <p:nvPr/>
        </p:nvSpPr>
        <p:spPr bwMode="auto">
          <a:xfrm>
            <a:off x="4010025" y="3440078"/>
            <a:ext cx="1181100" cy="11078"/>
          </a:xfrm>
          <a:prstGeom prst="line">
            <a:avLst/>
          </a:prstGeom>
          <a:noFill/>
          <a:ln w="635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25330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 y="1377096"/>
            <a:ext cx="7143750" cy="5459451"/>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Which region is most concentrated in </a:t>
            </a:r>
            <a:r>
              <a:rPr lang="en-US" sz="2400" b="1" dirty="0">
                <a:solidFill>
                  <a:schemeClr val="accent3">
                    <a:lumMod val="50000"/>
                  </a:schemeClr>
                </a:solidFill>
                <a:latin typeface="Times New Roman" pitchFamily="18" charset="0"/>
                <a:cs typeface="Times New Roman" pitchFamily="18" charset="0"/>
              </a:rPr>
              <a:t>T</a:t>
            </a:r>
            <a:r>
              <a:rPr lang="en-US" sz="2400" b="1" dirty="0">
                <a:solidFill>
                  <a:schemeClr val="accent3">
                    <a:lumMod val="50000"/>
                  </a:schemeClr>
                </a:solidFill>
                <a:latin typeface="Script MT Bold" pitchFamily="66" charset="0"/>
              </a:rPr>
              <a:t> lymphocytes. (advance slide for answer)</a:t>
            </a:r>
          </a:p>
        </p:txBody>
      </p:sp>
      <p:sp>
        <p:nvSpPr>
          <p:cNvPr id="5" name="TextBox 4"/>
          <p:cNvSpPr txBox="1"/>
          <p:nvPr/>
        </p:nvSpPr>
        <p:spPr>
          <a:xfrm>
            <a:off x="2286000" y="2133600"/>
            <a:ext cx="609600" cy="646331"/>
          </a:xfrm>
          <a:prstGeom prst="rect">
            <a:avLst/>
          </a:prstGeom>
          <a:noFill/>
        </p:spPr>
        <p:txBody>
          <a:bodyPr wrap="square" rtlCol="0">
            <a:spAutoFit/>
          </a:bodyPr>
          <a:lstStyle/>
          <a:p>
            <a:r>
              <a:rPr lang="en-US" sz="3600" b="1" dirty="0"/>
              <a:t>A</a:t>
            </a:r>
          </a:p>
        </p:txBody>
      </p:sp>
      <p:sp>
        <p:nvSpPr>
          <p:cNvPr id="13" name="TextBox 12"/>
          <p:cNvSpPr txBox="1"/>
          <p:nvPr/>
        </p:nvSpPr>
        <p:spPr>
          <a:xfrm>
            <a:off x="3581400" y="3289300"/>
            <a:ext cx="609600" cy="646331"/>
          </a:xfrm>
          <a:prstGeom prst="rect">
            <a:avLst/>
          </a:prstGeom>
          <a:noFill/>
        </p:spPr>
        <p:txBody>
          <a:bodyPr wrap="square" rtlCol="0">
            <a:spAutoFit/>
          </a:bodyPr>
          <a:lstStyle/>
          <a:p>
            <a:r>
              <a:rPr lang="en-US" sz="3600" b="1" dirty="0"/>
              <a:t>C</a:t>
            </a:r>
          </a:p>
        </p:txBody>
      </p:sp>
      <p:sp>
        <p:nvSpPr>
          <p:cNvPr id="17" name="TextBox 16"/>
          <p:cNvSpPr txBox="1"/>
          <p:nvPr/>
        </p:nvSpPr>
        <p:spPr>
          <a:xfrm>
            <a:off x="1981200" y="3835400"/>
            <a:ext cx="609600" cy="646331"/>
          </a:xfrm>
          <a:prstGeom prst="rect">
            <a:avLst/>
          </a:prstGeom>
          <a:noFill/>
        </p:spPr>
        <p:txBody>
          <a:bodyPr wrap="square" rtlCol="0">
            <a:spAutoFit/>
          </a:bodyPr>
          <a:lstStyle/>
          <a:p>
            <a:r>
              <a:rPr lang="en-US" sz="3600" b="1" dirty="0"/>
              <a:t>B</a:t>
            </a:r>
          </a:p>
        </p:txBody>
      </p:sp>
      <p:sp>
        <p:nvSpPr>
          <p:cNvPr id="18" name="TextBox 17"/>
          <p:cNvSpPr txBox="1"/>
          <p:nvPr/>
        </p:nvSpPr>
        <p:spPr>
          <a:xfrm>
            <a:off x="6400800" y="5105400"/>
            <a:ext cx="609600" cy="646331"/>
          </a:xfrm>
          <a:prstGeom prst="rect">
            <a:avLst/>
          </a:prstGeom>
          <a:noFill/>
        </p:spPr>
        <p:txBody>
          <a:bodyPr wrap="square" rtlCol="0">
            <a:spAutoFit/>
          </a:bodyPr>
          <a:lstStyle/>
          <a:p>
            <a:r>
              <a:rPr lang="en-US" sz="3600" b="1" dirty="0"/>
              <a:t>D</a:t>
            </a:r>
          </a:p>
        </p:txBody>
      </p:sp>
      <p:sp>
        <p:nvSpPr>
          <p:cNvPr id="19" name="TextBox 18"/>
          <p:cNvSpPr txBox="1"/>
          <p:nvPr/>
        </p:nvSpPr>
        <p:spPr>
          <a:xfrm>
            <a:off x="6553200" y="1483260"/>
            <a:ext cx="914400" cy="1323439"/>
          </a:xfrm>
          <a:prstGeom prst="rect">
            <a:avLst/>
          </a:prstGeom>
          <a:noFill/>
        </p:spPr>
        <p:txBody>
          <a:bodyPr wrap="square" rtlCol="0">
            <a:spAutoFit/>
          </a:bodyPr>
          <a:lstStyle/>
          <a:p>
            <a:r>
              <a:rPr lang="en-US" sz="8000" b="1" dirty="0">
                <a:solidFill>
                  <a:srgbClr val="00589A"/>
                </a:solidFill>
              </a:rPr>
              <a:t>C</a:t>
            </a:r>
          </a:p>
        </p:txBody>
      </p:sp>
    </p:spTree>
    <p:extLst>
      <p:ext uri="{BB962C8B-B14F-4D97-AF65-F5344CB8AC3E}">
        <p14:creationId xmlns:p14="http://schemas.microsoft.com/office/powerpoint/2010/main" val="89825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00200"/>
            <a:ext cx="7162800" cy="4935084"/>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 organ. (advance slide for answer)</a:t>
            </a:r>
          </a:p>
        </p:txBody>
      </p:sp>
      <p:sp>
        <p:nvSpPr>
          <p:cNvPr id="11" name="Rectangle 10"/>
          <p:cNvSpPr/>
          <p:nvPr/>
        </p:nvSpPr>
        <p:spPr>
          <a:xfrm>
            <a:off x="533400" y="1244600"/>
            <a:ext cx="3314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Pharyngeal tonsil</a:t>
            </a:r>
          </a:p>
        </p:txBody>
      </p:sp>
    </p:spTree>
    <p:extLst>
      <p:ext uri="{BB962C8B-B14F-4D97-AF65-F5344CB8AC3E}">
        <p14:creationId xmlns:p14="http://schemas.microsoft.com/office/powerpoint/2010/main" val="3527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12" y="1071265"/>
            <a:ext cx="6810375" cy="549592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 organ. (advance slide for answer)</a:t>
            </a:r>
          </a:p>
        </p:txBody>
      </p:sp>
      <p:sp>
        <p:nvSpPr>
          <p:cNvPr id="11" name="Rectangle 10"/>
          <p:cNvSpPr/>
          <p:nvPr/>
        </p:nvSpPr>
        <p:spPr>
          <a:xfrm>
            <a:off x="5791200" y="2057399"/>
            <a:ext cx="1752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thymus</a:t>
            </a:r>
          </a:p>
        </p:txBody>
      </p:sp>
    </p:spTree>
    <p:extLst>
      <p:ext uri="{BB962C8B-B14F-4D97-AF65-F5344CB8AC3E}">
        <p14:creationId xmlns:p14="http://schemas.microsoft.com/office/powerpoint/2010/main" val="29434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620" y="1453297"/>
            <a:ext cx="6695380" cy="5326914"/>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arrows. (advance slide for answer)</a:t>
            </a:r>
          </a:p>
        </p:txBody>
      </p:sp>
      <p:sp>
        <p:nvSpPr>
          <p:cNvPr id="11" name="Rectangle 10"/>
          <p:cNvSpPr/>
          <p:nvPr/>
        </p:nvSpPr>
        <p:spPr>
          <a:xfrm>
            <a:off x="5029200" y="1981200"/>
            <a:ext cx="2819400" cy="1754326"/>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Connective tissue septum</a:t>
            </a:r>
          </a:p>
        </p:txBody>
      </p:sp>
      <p:cxnSp>
        <p:nvCxnSpPr>
          <p:cNvPr id="6" name="Straight Arrow Connector 5"/>
          <p:cNvCxnSpPr/>
          <p:nvPr/>
        </p:nvCxnSpPr>
        <p:spPr>
          <a:xfrm flipV="1">
            <a:off x="3048000" y="3735526"/>
            <a:ext cx="838200" cy="60787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143500" y="4546600"/>
            <a:ext cx="965200" cy="64942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57600" y="1955800"/>
            <a:ext cx="977900" cy="64942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2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337" y="1168102"/>
            <a:ext cx="6638925" cy="55149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 (advance slide for answer)</a:t>
            </a:r>
          </a:p>
        </p:txBody>
      </p:sp>
      <p:sp>
        <p:nvSpPr>
          <p:cNvPr id="11" name="Rectangle 10"/>
          <p:cNvSpPr/>
          <p:nvPr/>
        </p:nvSpPr>
        <p:spPr>
          <a:xfrm>
            <a:off x="5334000" y="1168102"/>
            <a:ext cx="2933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Germinal center</a:t>
            </a:r>
          </a:p>
        </p:txBody>
      </p:sp>
      <p:sp>
        <p:nvSpPr>
          <p:cNvPr id="5" name="Freeform 4"/>
          <p:cNvSpPr/>
          <p:nvPr/>
        </p:nvSpPr>
        <p:spPr>
          <a:xfrm>
            <a:off x="2514600" y="2667000"/>
            <a:ext cx="3276600" cy="3124200"/>
          </a:xfrm>
          <a:custGeom>
            <a:avLst/>
            <a:gdLst>
              <a:gd name="connsiteX0" fmla="*/ 2527300 w 4533900"/>
              <a:gd name="connsiteY0" fmla="*/ 76200 h 4533900"/>
              <a:gd name="connsiteX1" fmla="*/ 2438400 w 4533900"/>
              <a:gd name="connsiteY1" fmla="*/ 63500 h 4533900"/>
              <a:gd name="connsiteX2" fmla="*/ 2387600 w 4533900"/>
              <a:gd name="connsiteY2" fmla="*/ 50800 h 4533900"/>
              <a:gd name="connsiteX3" fmla="*/ 2298700 w 4533900"/>
              <a:gd name="connsiteY3" fmla="*/ 38100 h 4533900"/>
              <a:gd name="connsiteX4" fmla="*/ 2082800 w 4533900"/>
              <a:gd name="connsiteY4" fmla="*/ 12700 h 4533900"/>
              <a:gd name="connsiteX5" fmla="*/ 1981200 w 4533900"/>
              <a:gd name="connsiteY5" fmla="*/ 0 h 4533900"/>
              <a:gd name="connsiteX6" fmla="*/ 1625600 w 4533900"/>
              <a:gd name="connsiteY6" fmla="*/ 25400 h 4533900"/>
              <a:gd name="connsiteX7" fmla="*/ 1524000 w 4533900"/>
              <a:gd name="connsiteY7" fmla="*/ 50800 h 4533900"/>
              <a:gd name="connsiteX8" fmla="*/ 1435100 w 4533900"/>
              <a:gd name="connsiteY8" fmla="*/ 76200 h 4533900"/>
              <a:gd name="connsiteX9" fmla="*/ 1397000 w 4533900"/>
              <a:gd name="connsiteY9" fmla="*/ 101600 h 4533900"/>
              <a:gd name="connsiteX10" fmla="*/ 1358900 w 4533900"/>
              <a:gd name="connsiteY10" fmla="*/ 114300 h 4533900"/>
              <a:gd name="connsiteX11" fmla="*/ 1270000 w 4533900"/>
              <a:gd name="connsiteY11" fmla="*/ 177800 h 4533900"/>
              <a:gd name="connsiteX12" fmla="*/ 1231900 w 4533900"/>
              <a:gd name="connsiteY12" fmla="*/ 203200 h 4533900"/>
              <a:gd name="connsiteX13" fmla="*/ 1193800 w 4533900"/>
              <a:gd name="connsiteY13" fmla="*/ 241300 h 4533900"/>
              <a:gd name="connsiteX14" fmla="*/ 1168400 w 4533900"/>
              <a:gd name="connsiteY14" fmla="*/ 279400 h 4533900"/>
              <a:gd name="connsiteX15" fmla="*/ 1130300 w 4533900"/>
              <a:gd name="connsiteY15" fmla="*/ 292100 h 4533900"/>
              <a:gd name="connsiteX16" fmla="*/ 1054100 w 4533900"/>
              <a:gd name="connsiteY16" fmla="*/ 368300 h 4533900"/>
              <a:gd name="connsiteX17" fmla="*/ 1028700 w 4533900"/>
              <a:gd name="connsiteY17" fmla="*/ 406400 h 4533900"/>
              <a:gd name="connsiteX18" fmla="*/ 990600 w 4533900"/>
              <a:gd name="connsiteY18" fmla="*/ 444500 h 4533900"/>
              <a:gd name="connsiteX19" fmla="*/ 914400 w 4533900"/>
              <a:gd name="connsiteY19" fmla="*/ 558800 h 4533900"/>
              <a:gd name="connsiteX20" fmla="*/ 838200 w 4533900"/>
              <a:gd name="connsiteY20" fmla="*/ 635000 h 4533900"/>
              <a:gd name="connsiteX21" fmla="*/ 774700 w 4533900"/>
              <a:gd name="connsiteY21" fmla="*/ 723900 h 4533900"/>
              <a:gd name="connsiteX22" fmla="*/ 723900 w 4533900"/>
              <a:gd name="connsiteY22" fmla="*/ 812800 h 4533900"/>
              <a:gd name="connsiteX23" fmla="*/ 660400 w 4533900"/>
              <a:gd name="connsiteY23" fmla="*/ 939800 h 4533900"/>
              <a:gd name="connsiteX24" fmla="*/ 622300 w 4533900"/>
              <a:gd name="connsiteY24" fmla="*/ 1041400 h 4533900"/>
              <a:gd name="connsiteX25" fmla="*/ 571500 w 4533900"/>
              <a:gd name="connsiteY25" fmla="*/ 1117600 h 4533900"/>
              <a:gd name="connsiteX26" fmla="*/ 558800 w 4533900"/>
              <a:gd name="connsiteY26" fmla="*/ 1155700 h 4533900"/>
              <a:gd name="connsiteX27" fmla="*/ 495300 w 4533900"/>
              <a:gd name="connsiteY27" fmla="*/ 1244600 h 4533900"/>
              <a:gd name="connsiteX28" fmla="*/ 482600 w 4533900"/>
              <a:gd name="connsiteY28" fmla="*/ 1282700 h 4533900"/>
              <a:gd name="connsiteX29" fmla="*/ 431800 w 4533900"/>
              <a:gd name="connsiteY29" fmla="*/ 1371600 h 4533900"/>
              <a:gd name="connsiteX30" fmla="*/ 419100 w 4533900"/>
              <a:gd name="connsiteY30" fmla="*/ 1409700 h 4533900"/>
              <a:gd name="connsiteX31" fmla="*/ 393700 w 4533900"/>
              <a:gd name="connsiteY31" fmla="*/ 1447800 h 4533900"/>
              <a:gd name="connsiteX32" fmla="*/ 368300 w 4533900"/>
              <a:gd name="connsiteY32" fmla="*/ 1524000 h 4533900"/>
              <a:gd name="connsiteX33" fmla="*/ 317500 w 4533900"/>
              <a:gd name="connsiteY33" fmla="*/ 1612900 h 4533900"/>
              <a:gd name="connsiteX34" fmla="*/ 304800 w 4533900"/>
              <a:gd name="connsiteY34" fmla="*/ 1663700 h 4533900"/>
              <a:gd name="connsiteX35" fmla="*/ 266700 w 4533900"/>
              <a:gd name="connsiteY35" fmla="*/ 1765300 h 4533900"/>
              <a:gd name="connsiteX36" fmla="*/ 241300 w 4533900"/>
              <a:gd name="connsiteY36" fmla="*/ 1816100 h 4533900"/>
              <a:gd name="connsiteX37" fmla="*/ 228600 w 4533900"/>
              <a:gd name="connsiteY37" fmla="*/ 1854200 h 4533900"/>
              <a:gd name="connsiteX38" fmla="*/ 177800 w 4533900"/>
              <a:gd name="connsiteY38" fmla="*/ 1930400 h 4533900"/>
              <a:gd name="connsiteX39" fmla="*/ 139700 w 4533900"/>
              <a:gd name="connsiteY39" fmla="*/ 2006600 h 4533900"/>
              <a:gd name="connsiteX40" fmla="*/ 127000 w 4533900"/>
              <a:gd name="connsiteY40" fmla="*/ 2057400 h 4533900"/>
              <a:gd name="connsiteX41" fmla="*/ 101600 w 4533900"/>
              <a:gd name="connsiteY41" fmla="*/ 2095500 h 4533900"/>
              <a:gd name="connsiteX42" fmla="*/ 88900 w 4533900"/>
              <a:gd name="connsiteY42" fmla="*/ 2133600 h 4533900"/>
              <a:gd name="connsiteX43" fmla="*/ 63500 w 4533900"/>
              <a:gd name="connsiteY43" fmla="*/ 2171700 h 4533900"/>
              <a:gd name="connsiteX44" fmla="*/ 50800 w 4533900"/>
              <a:gd name="connsiteY44" fmla="*/ 2209800 h 4533900"/>
              <a:gd name="connsiteX45" fmla="*/ 25400 w 4533900"/>
              <a:gd name="connsiteY45" fmla="*/ 2260600 h 4533900"/>
              <a:gd name="connsiteX46" fmla="*/ 12700 w 4533900"/>
              <a:gd name="connsiteY46" fmla="*/ 2362200 h 4533900"/>
              <a:gd name="connsiteX47" fmla="*/ 0 w 4533900"/>
              <a:gd name="connsiteY47" fmla="*/ 2438400 h 4533900"/>
              <a:gd name="connsiteX48" fmla="*/ 12700 w 4533900"/>
              <a:gd name="connsiteY48" fmla="*/ 2692400 h 4533900"/>
              <a:gd name="connsiteX49" fmla="*/ 38100 w 4533900"/>
              <a:gd name="connsiteY49" fmla="*/ 3162300 h 4533900"/>
              <a:gd name="connsiteX50" fmla="*/ 50800 w 4533900"/>
              <a:gd name="connsiteY50" fmla="*/ 3213100 h 4533900"/>
              <a:gd name="connsiteX51" fmla="*/ 88900 w 4533900"/>
              <a:gd name="connsiteY51" fmla="*/ 3302000 h 4533900"/>
              <a:gd name="connsiteX52" fmla="*/ 152400 w 4533900"/>
              <a:gd name="connsiteY52" fmla="*/ 3390900 h 4533900"/>
              <a:gd name="connsiteX53" fmla="*/ 165100 w 4533900"/>
              <a:gd name="connsiteY53" fmla="*/ 3429000 h 4533900"/>
              <a:gd name="connsiteX54" fmla="*/ 203200 w 4533900"/>
              <a:gd name="connsiteY54" fmla="*/ 3454400 h 4533900"/>
              <a:gd name="connsiteX55" fmla="*/ 254000 w 4533900"/>
              <a:gd name="connsiteY55" fmla="*/ 3492500 h 4533900"/>
              <a:gd name="connsiteX56" fmla="*/ 304800 w 4533900"/>
              <a:gd name="connsiteY56" fmla="*/ 3568700 h 4533900"/>
              <a:gd name="connsiteX57" fmla="*/ 342900 w 4533900"/>
              <a:gd name="connsiteY57" fmla="*/ 3606800 h 4533900"/>
              <a:gd name="connsiteX58" fmla="*/ 393700 w 4533900"/>
              <a:gd name="connsiteY58" fmla="*/ 3683000 h 4533900"/>
              <a:gd name="connsiteX59" fmla="*/ 431800 w 4533900"/>
              <a:gd name="connsiteY59" fmla="*/ 3721100 h 4533900"/>
              <a:gd name="connsiteX60" fmla="*/ 469900 w 4533900"/>
              <a:gd name="connsiteY60" fmla="*/ 3797300 h 4533900"/>
              <a:gd name="connsiteX61" fmla="*/ 495300 w 4533900"/>
              <a:gd name="connsiteY61" fmla="*/ 3873500 h 4533900"/>
              <a:gd name="connsiteX62" fmla="*/ 546100 w 4533900"/>
              <a:gd name="connsiteY62" fmla="*/ 3949700 h 4533900"/>
              <a:gd name="connsiteX63" fmla="*/ 558800 w 4533900"/>
              <a:gd name="connsiteY63" fmla="*/ 3987800 h 4533900"/>
              <a:gd name="connsiteX64" fmla="*/ 596900 w 4533900"/>
              <a:gd name="connsiteY64" fmla="*/ 4025900 h 4533900"/>
              <a:gd name="connsiteX65" fmla="*/ 635000 w 4533900"/>
              <a:gd name="connsiteY65" fmla="*/ 4076700 h 4533900"/>
              <a:gd name="connsiteX66" fmla="*/ 660400 w 4533900"/>
              <a:gd name="connsiteY66" fmla="*/ 4114800 h 4533900"/>
              <a:gd name="connsiteX67" fmla="*/ 736600 w 4533900"/>
              <a:gd name="connsiteY67" fmla="*/ 4165600 h 4533900"/>
              <a:gd name="connsiteX68" fmla="*/ 774700 w 4533900"/>
              <a:gd name="connsiteY68" fmla="*/ 4203700 h 4533900"/>
              <a:gd name="connsiteX69" fmla="*/ 800100 w 4533900"/>
              <a:gd name="connsiteY69" fmla="*/ 4241800 h 4533900"/>
              <a:gd name="connsiteX70" fmla="*/ 850900 w 4533900"/>
              <a:gd name="connsiteY70" fmla="*/ 4267200 h 4533900"/>
              <a:gd name="connsiteX71" fmla="*/ 939800 w 4533900"/>
              <a:gd name="connsiteY71" fmla="*/ 4330700 h 4533900"/>
              <a:gd name="connsiteX72" fmla="*/ 977900 w 4533900"/>
              <a:gd name="connsiteY72" fmla="*/ 4343400 h 4533900"/>
              <a:gd name="connsiteX73" fmla="*/ 1066800 w 4533900"/>
              <a:gd name="connsiteY73" fmla="*/ 4394200 h 4533900"/>
              <a:gd name="connsiteX74" fmla="*/ 1193800 w 4533900"/>
              <a:gd name="connsiteY74" fmla="*/ 4432300 h 4533900"/>
              <a:gd name="connsiteX75" fmla="*/ 1295400 w 4533900"/>
              <a:gd name="connsiteY75" fmla="*/ 4470400 h 4533900"/>
              <a:gd name="connsiteX76" fmla="*/ 1371600 w 4533900"/>
              <a:gd name="connsiteY76" fmla="*/ 4495800 h 4533900"/>
              <a:gd name="connsiteX77" fmla="*/ 1447800 w 4533900"/>
              <a:gd name="connsiteY77" fmla="*/ 4508500 h 4533900"/>
              <a:gd name="connsiteX78" fmla="*/ 1498600 w 4533900"/>
              <a:gd name="connsiteY78" fmla="*/ 4521200 h 4533900"/>
              <a:gd name="connsiteX79" fmla="*/ 1574800 w 4533900"/>
              <a:gd name="connsiteY79" fmla="*/ 4533900 h 4533900"/>
              <a:gd name="connsiteX80" fmla="*/ 1816100 w 4533900"/>
              <a:gd name="connsiteY80" fmla="*/ 4521200 h 4533900"/>
              <a:gd name="connsiteX81" fmla="*/ 1854200 w 4533900"/>
              <a:gd name="connsiteY81" fmla="*/ 4508500 h 4533900"/>
              <a:gd name="connsiteX82" fmla="*/ 1905000 w 4533900"/>
              <a:gd name="connsiteY82" fmla="*/ 4495800 h 4533900"/>
              <a:gd name="connsiteX83" fmla="*/ 2032000 w 4533900"/>
              <a:gd name="connsiteY83" fmla="*/ 4470400 h 4533900"/>
              <a:gd name="connsiteX84" fmla="*/ 2209800 w 4533900"/>
              <a:gd name="connsiteY84" fmla="*/ 4419600 h 4533900"/>
              <a:gd name="connsiteX85" fmla="*/ 2260600 w 4533900"/>
              <a:gd name="connsiteY85" fmla="*/ 4406900 h 4533900"/>
              <a:gd name="connsiteX86" fmla="*/ 2336800 w 4533900"/>
              <a:gd name="connsiteY86" fmla="*/ 4394200 h 4533900"/>
              <a:gd name="connsiteX87" fmla="*/ 2374900 w 4533900"/>
              <a:gd name="connsiteY87" fmla="*/ 4381500 h 4533900"/>
              <a:gd name="connsiteX88" fmla="*/ 2565400 w 4533900"/>
              <a:gd name="connsiteY88" fmla="*/ 4356100 h 4533900"/>
              <a:gd name="connsiteX89" fmla="*/ 2603500 w 4533900"/>
              <a:gd name="connsiteY89" fmla="*/ 4343400 h 4533900"/>
              <a:gd name="connsiteX90" fmla="*/ 2730500 w 4533900"/>
              <a:gd name="connsiteY90" fmla="*/ 4305300 h 4533900"/>
              <a:gd name="connsiteX91" fmla="*/ 2781300 w 4533900"/>
              <a:gd name="connsiteY91" fmla="*/ 4279900 h 4533900"/>
              <a:gd name="connsiteX92" fmla="*/ 2857500 w 4533900"/>
              <a:gd name="connsiteY92" fmla="*/ 4254500 h 4533900"/>
              <a:gd name="connsiteX93" fmla="*/ 2895600 w 4533900"/>
              <a:gd name="connsiteY93" fmla="*/ 4229100 h 4533900"/>
              <a:gd name="connsiteX94" fmla="*/ 2933700 w 4533900"/>
              <a:gd name="connsiteY94" fmla="*/ 4216400 h 4533900"/>
              <a:gd name="connsiteX95" fmla="*/ 3009900 w 4533900"/>
              <a:gd name="connsiteY95" fmla="*/ 4165600 h 4533900"/>
              <a:gd name="connsiteX96" fmla="*/ 3048000 w 4533900"/>
              <a:gd name="connsiteY96" fmla="*/ 4140200 h 4533900"/>
              <a:gd name="connsiteX97" fmla="*/ 3086100 w 4533900"/>
              <a:gd name="connsiteY97" fmla="*/ 4127500 h 4533900"/>
              <a:gd name="connsiteX98" fmla="*/ 3200400 w 4533900"/>
              <a:gd name="connsiteY98" fmla="*/ 4051300 h 4533900"/>
              <a:gd name="connsiteX99" fmla="*/ 3238500 w 4533900"/>
              <a:gd name="connsiteY99" fmla="*/ 4025900 h 4533900"/>
              <a:gd name="connsiteX100" fmla="*/ 3289300 w 4533900"/>
              <a:gd name="connsiteY100" fmla="*/ 4013200 h 4533900"/>
              <a:gd name="connsiteX101" fmla="*/ 3416300 w 4533900"/>
              <a:gd name="connsiteY101" fmla="*/ 3949700 h 4533900"/>
              <a:gd name="connsiteX102" fmla="*/ 3492500 w 4533900"/>
              <a:gd name="connsiteY102" fmla="*/ 3898900 h 4533900"/>
              <a:gd name="connsiteX103" fmla="*/ 3606800 w 4533900"/>
              <a:gd name="connsiteY103" fmla="*/ 3835400 h 4533900"/>
              <a:gd name="connsiteX104" fmla="*/ 3721100 w 4533900"/>
              <a:gd name="connsiteY104" fmla="*/ 3733800 h 4533900"/>
              <a:gd name="connsiteX105" fmla="*/ 3759200 w 4533900"/>
              <a:gd name="connsiteY105" fmla="*/ 3721100 h 4533900"/>
              <a:gd name="connsiteX106" fmla="*/ 3822700 w 4533900"/>
              <a:gd name="connsiteY106" fmla="*/ 3657600 h 4533900"/>
              <a:gd name="connsiteX107" fmla="*/ 3898900 w 4533900"/>
              <a:gd name="connsiteY107" fmla="*/ 3594100 h 4533900"/>
              <a:gd name="connsiteX108" fmla="*/ 3975100 w 4533900"/>
              <a:gd name="connsiteY108" fmla="*/ 3530600 h 4533900"/>
              <a:gd name="connsiteX109" fmla="*/ 4013200 w 4533900"/>
              <a:gd name="connsiteY109" fmla="*/ 3492500 h 4533900"/>
              <a:gd name="connsiteX110" fmla="*/ 4038600 w 4533900"/>
              <a:gd name="connsiteY110" fmla="*/ 3454400 h 4533900"/>
              <a:gd name="connsiteX111" fmla="*/ 4076700 w 4533900"/>
              <a:gd name="connsiteY111" fmla="*/ 3441700 h 4533900"/>
              <a:gd name="connsiteX112" fmla="*/ 4102100 w 4533900"/>
              <a:gd name="connsiteY112" fmla="*/ 3403600 h 4533900"/>
              <a:gd name="connsiteX113" fmla="*/ 4178300 w 4533900"/>
              <a:gd name="connsiteY113" fmla="*/ 3327400 h 4533900"/>
              <a:gd name="connsiteX114" fmla="*/ 4203700 w 4533900"/>
              <a:gd name="connsiteY114" fmla="*/ 3289300 h 4533900"/>
              <a:gd name="connsiteX115" fmla="*/ 4241800 w 4533900"/>
              <a:gd name="connsiteY115" fmla="*/ 3251200 h 4533900"/>
              <a:gd name="connsiteX116" fmla="*/ 4292600 w 4533900"/>
              <a:gd name="connsiteY116" fmla="*/ 3175000 h 4533900"/>
              <a:gd name="connsiteX117" fmla="*/ 4318000 w 4533900"/>
              <a:gd name="connsiteY117" fmla="*/ 3136900 h 4533900"/>
              <a:gd name="connsiteX118" fmla="*/ 4356100 w 4533900"/>
              <a:gd name="connsiteY118" fmla="*/ 3098800 h 4533900"/>
              <a:gd name="connsiteX119" fmla="*/ 4381500 w 4533900"/>
              <a:gd name="connsiteY119" fmla="*/ 3022600 h 4533900"/>
              <a:gd name="connsiteX120" fmla="*/ 4432300 w 4533900"/>
              <a:gd name="connsiteY120" fmla="*/ 2946400 h 4533900"/>
              <a:gd name="connsiteX121" fmla="*/ 4470400 w 4533900"/>
              <a:gd name="connsiteY121" fmla="*/ 2832100 h 4533900"/>
              <a:gd name="connsiteX122" fmla="*/ 4483100 w 4533900"/>
              <a:gd name="connsiteY122" fmla="*/ 2794000 h 4533900"/>
              <a:gd name="connsiteX123" fmla="*/ 4508500 w 4533900"/>
              <a:gd name="connsiteY123" fmla="*/ 2679700 h 4533900"/>
              <a:gd name="connsiteX124" fmla="*/ 4533900 w 4533900"/>
              <a:gd name="connsiteY124" fmla="*/ 2565400 h 4533900"/>
              <a:gd name="connsiteX125" fmla="*/ 4508500 w 4533900"/>
              <a:gd name="connsiteY125" fmla="*/ 2209800 h 4533900"/>
              <a:gd name="connsiteX126" fmla="*/ 4495800 w 4533900"/>
              <a:gd name="connsiteY126" fmla="*/ 2146300 h 4533900"/>
              <a:gd name="connsiteX127" fmla="*/ 4470400 w 4533900"/>
              <a:gd name="connsiteY127" fmla="*/ 1993900 h 4533900"/>
              <a:gd name="connsiteX128" fmla="*/ 4457700 w 4533900"/>
              <a:gd name="connsiteY128" fmla="*/ 1943100 h 4533900"/>
              <a:gd name="connsiteX129" fmla="*/ 4445000 w 4533900"/>
              <a:gd name="connsiteY129" fmla="*/ 1866900 h 4533900"/>
              <a:gd name="connsiteX130" fmla="*/ 4406900 w 4533900"/>
              <a:gd name="connsiteY130" fmla="*/ 1765300 h 4533900"/>
              <a:gd name="connsiteX131" fmla="*/ 4381500 w 4533900"/>
              <a:gd name="connsiteY131" fmla="*/ 1612900 h 4533900"/>
              <a:gd name="connsiteX132" fmla="*/ 4356100 w 4533900"/>
              <a:gd name="connsiteY132" fmla="*/ 1562100 h 4533900"/>
              <a:gd name="connsiteX133" fmla="*/ 4330700 w 4533900"/>
              <a:gd name="connsiteY133" fmla="*/ 1485900 h 4533900"/>
              <a:gd name="connsiteX134" fmla="*/ 4305300 w 4533900"/>
              <a:gd name="connsiteY134" fmla="*/ 1435100 h 4533900"/>
              <a:gd name="connsiteX135" fmla="*/ 4279900 w 4533900"/>
              <a:gd name="connsiteY135" fmla="*/ 1397000 h 4533900"/>
              <a:gd name="connsiteX136" fmla="*/ 4267200 w 4533900"/>
              <a:gd name="connsiteY136" fmla="*/ 1358900 h 4533900"/>
              <a:gd name="connsiteX137" fmla="*/ 4216400 w 4533900"/>
              <a:gd name="connsiteY137" fmla="*/ 1282700 h 4533900"/>
              <a:gd name="connsiteX138" fmla="*/ 4191000 w 4533900"/>
              <a:gd name="connsiteY138" fmla="*/ 1244600 h 4533900"/>
              <a:gd name="connsiteX139" fmla="*/ 4140200 w 4533900"/>
              <a:gd name="connsiteY139" fmla="*/ 1155700 h 4533900"/>
              <a:gd name="connsiteX140" fmla="*/ 4102100 w 4533900"/>
              <a:gd name="connsiteY140" fmla="*/ 1117600 h 4533900"/>
              <a:gd name="connsiteX141" fmla="*/ 4038600 w 4533900"/>
              <a:gd name="connsiteY141" fmla="*/ 1028700 h 4533900"/>
              <a:gd name="connsiteX142" fmla="*/ 4000500 w 4533900"/>
              <a:gd name="connsiteY142" fmla="*/ 977900 h 4533900"/>
              <a:gd name="connsiteX143" fmla="*/ 3975100 w 4533900"/>
              <a:gd name="connsiteY143" fmla="*/ 939800 h 4533900"/>
              <a:gd name="connsiteX144" fmla="*/ 3898900 w 4533900"/>
              <a:gd name="connsiteY144" fmla="*/ 876300 h 4533900"/>
              <a:gd name="connsiteX145" fmla="*/ 3848100 w 4533900"/>
              <a:gd name="connsiteY145" fmla="*/ 800100 h 4533900"/>
              <a:gd name="connsiteX146" fmla="*/ 3810000 w 4533900"/>
              <a:gd name="connsiteY146" fmla="*/ 762000 h 4533900"/>
              <a:gd name="connsiteX147" fmla="*/ 3759200 w 4533900"/>
              <a:gd name="connsiteY147" fmla="*/ 673100 h 4533900"/>
              <a:gd name="connsiteX148" fmla="*/ 3721100 w 4533900"/>
              <a:gd name="connsiteY148" fmla="*/ 647700 h 4533900"/>
              <a:gd name="connsiteX149" fmla="*/ 3644900 w 4533900"/>
              <a:gd name="connsiteY149" fmla="*/ 571500 h 4533900"/>
              <a:gd name="connsiteX150" fmla="*/ 3568700 w 4533900"/>
              <a:gd name="connsiteY150" fmla="*/ 520700 h 4533900"/>
              <a:gd name="connsiteX151" fmla="*/ 3530600 w 4533900"/>
              <a:gd name="connsiteY151" fmla="*/ 508000 h 4533900"/>
              <a:gd name="connsiteX152" fmla="*/ 3454400 w 4533900"/>
              <a:gd name="connsiteY152" fmla="*/ 457200 h 4533900"/>
              <a:gd name="connsiteX153" fmla="*/ 3378200 w 4533900"/>
              <a:gd name="connsiteY153" fmla="*/ 431800 h 4533900"/>
              <a:gd name="connsiteX154" fmla="*/ 3302000 w 4533900"/>
              <a:gd name="connsiteY154" fmla="*/ 393700 h 4533900"/>
              <a:gd name="connsiteX155" fmla="*/ 3263900 w 4533900"/>
              <a:gd name="connsiteY155" fmla="*/ 368300 h 4533900"/>
              <a:gd name="connsiteX156" fmla="*/ 3225800 w 4533900"/>
              <a:gd name="connsiteY156" fmla="*/ 355600 h 4533900"/>
              <a:gd name="connsiteX157" fmla="*/ 3187700 w 4533900"/>
              <a:gd name="connsiteY157" fmla="*/ 330200 h 4533900"/>
              <a:gd name="connsiteX158" fmla="*/ 3098800 w 4533900"/>
              <a:gd name="connsiteY158" fmla="*/ 317500 h 4533900"/>
              <a:gd name="connsiteX159" fmla="*/ 3048000 w 4533900"/>
              <a:gd name="connsiteY159" fmla="*/ 292100 h 4533900"/>
              <a:gd name="connsiteX160" fmla="*/ 2971800 w 4533900"/>
              <a:gd name="connsiteY160" fmla="*/ 266700 h 4533900"/>
              <a:gd name="connsiteX161" fmla="*/ 2921000 w 4533900"/>
              <a:gd name="connsiteY161" fmla="*/ 241300 h 4533900"/>
              <a:gd name="connsiteX162" fmla="*/ 2844800 w 4533900"/>
              <a:gd name="connsiteY162" fmla="*/ 228600 h 4533900"/>
              <a:gd name="connsiteX163" fmla="*/ 2768600 w 4533900"/>
              <a:gd name="connsiteY163" fmla="*/ 203200 h 4533900"/>
              <a:gd name="connsiteX164" fmla="*/ 2641600 w 4533900"/>
              <a:gd name="connsiteY164" fmla="*/ 165100 h 4533900"/>
              <a:gd name="connsiteX165" fmla="*/ 2603500 w 4533900"/>
              <a:gd name="connsiteY165" fmla="*/ 152400 h 4533900"/>
              <a:gd name="connsiteX166" fmla="*/ 2565400 w 4533900"/>
              <a:gd name="connsiteY166" fmla="*/ 139700 h 4533900"/>
              <a:gd name="connsiteX167" fmla="*/ 2514600 w 4533900"/>
              <a:gd name="connsiteY167" fmla="*/ 127000 h 4533900"/>
              <a:gd name="connsiteX168" fmla="*/ 2438400 w 4533900"/>
              <a:gd name="connsiteY168" fmla="*/ 101600 h 4533900"/>
              <a:gd name="connsiteX169" fmla="*/ 2400300 w 4533900"/>
              <a:gd name="connsiteY169" fmla="*/ 88900 h 4533900"/>
              <a:gd name="connsiteX170" fmla="*/ 2336800 w 4533900"/>
              <a:gd name="connsiteY170" fmla="*/ 635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4533900" h="4533900">
                <a:moveTo>
                  <a:pt x="2527300" y="76200"/>
                </a:moveTo>
                <a:cubicBezTo>
                  <a:pt x="2497667" y="71967"/>
                  <a:pt x="2467851" y="68855"/>
                  <a:pt x="2438400" y="63500"/>
                </a:cubicBezTo>
                <a:cubicBezTo>
                  <a:pt x="2421227" y="60378"/>
                  <a:pt x="2404773" y="53922"/>
                  <a:pt x="2387600" y="50800"/>
                </a:cubicBezTo>
                <a:cubicBezTo>
                  <a:pt x="2358149" y="45445"/>
                  <a:pt x="2328372" y="42056"/>
                  <a:pt x="2298700" y="38100"/>
                </a:cubicBezTo>
                <a:cubicBezTo>
                  <a:pt x="2178259" y="22041"/>
                  <a:pt x="2209459" y="27601"/>
                  <a:pt x="2082800" y="12700"/>
                </a:cubicBezTo>
                <a:lnTo>
                  <a:pt x="1981200" y="0"/>
                </a:lnTo>
                <a:cubicBezTo>
                  <a:pt x="1917138" y="3372"/>
                  <a:pt x="1717377" y="9204"/>
                  <a:pt x="1625600" y="25400"/>
                </a:cubicBezTo>
                <a:cubicBezTo>
                  <a:pt x="1591222" y="31467"/>
                  <a:pt x="1557867" y="42333"/>
                  <a:pt x="1524000" y="50800"/>
                </a:cubicBezTo>
                <a:cubicBezTo>
                  <a:pt x="1507724" y="54869"/>
                  <a:pt x="1453320" y="67090"/>
                  <a:pt x="1435100" y="76200"/>
                </a:cubicBezTo>
                <a:cubicBezTo>
                  <a:pt x="1421448" y="83026"/>
                  <a:pt x="1410652" y="94774"/>
                  <a:pt x="1397000" y="101600"/>
                </a:cubicBezTo>
                <a:cubicBezTo>
                  <a:pt x="1385026" y="107587"/>
                  <a:pt x="1370874" y="108313"/>
                  <a:pt x="1358900" y="114300"/>
                </a:cubicBezTo>
                <a:cubicBezTo>
                  <a:pt x="1338947" y="124277"/>
                  <a:pt x="1283423" y="168212"/>
                  <a:pt x="1270000" y="177800"/>
                </a:cubicBezTo>
                <a:cubicBezTo>
                  <a:pt x="1257580" y="186672"/>
                  <a:pt x="1243626" y="193429"/>
                  <a:pt x="1231900" y="203200"/>
                </a:cubicBezTo>
                <a:cubicBezTo>
                  <a:pt x="1218102" y="214698"/>
                  <a:pt x="1205298" y="227502"/>
                  <a:pt x="1193800" y="241300"/>
                </a:cubicBezTo>
                <a:cubicBezTo>
                  <a:pt x="1184029" y="253026"/>
                  <a:pt x="1180319" y="269865"/>
                  <a:pt x="1168400" y="279400"/>
                </a:cubicBezTo>
                <a:cubicBezTo>
                  <a:pt x="1157947" y="287763"/>
                  <a:pt x="1143000" y="287867"/>
                  <a:pt x="1130300" y="292100"/>
                </a:cubicBezTo>
                <a:cubicBezTo>
                  <a:pt x="1070440" y="381890"/>
                  <a:pt x="1148616" y="273784"/>
                  <a:pt x="1054100" y="368300"/>
                </a:cubicBezTo>
                <a:cubicBezTo>
                  <a:pt x="1043307" y="379093"/>
                  <a:pt x="1038471" y="394674"/>
                  <a:pt x="1028700" y="406400"/>
                </a:cubicBezTo>
                <a:cubicBezTo>
                  <a:pt x="1017202" y="420198"/>
                  <a:pt x="1003300" y="431800"/>
                  <a:pt x="990600" y="444500"/>
                </a:cubicBezTo>
                <a:cubicBezTo>
                  <a:pt x="969112" y="508964"/>
                  <a:pt x="982352" y="484671"/>
                  <a:pt x="914400" y="558800"/>
                </a:cubicBezTo>
                <a:cubicBezTo>
                  <a:pt x="890127" y="585279"/>
                  <a:pt x="858125" y="605112"/>
                  <a:pt x="838200" y="635000"/>
                </a:cubicBezTo>
                <a:cubicBezTo>
                  <a:pt x="801059" y="690712"/>
                  <a:pt x="821958" y="660889"/>
                  <a:pt x="774700" y="723900"/>
                </a:cubicBezTo>
                <a:cubicBezTo>
                  <a:pt x="735855" y="840434"/>
                  <a:pt x="800787" y="659026"/>
                  <a:pt x="723900" y="812800"/>
                </a:cubicBezTo>
                <a:cubicBezTo>
                  <a:pt x="643666" y="973267"/>
                  <a:pt x="752623" y="816837"/>
                  <a:pt x="660400" y="939800"/>
                </a:cubicBezTo>
                <a:cubicBezTo>
                  <a:pt x="647482" y="991473"/>
                  <a:pt x="650762" y="993963"/>
                  <a:pt x="622300" y="1041400"/>
                </a:cubicBezTo>
                <a:cubicBezTo>
                  <a:pt x="606594" y="1067577"/>
                  <a:pt x="581153" y="1088640"/>
                  <a:pt x="571500" y="1117600"/>
                </a:cubicBezTo>
                <a:cubicBezTo>
                  <a:pt x="567267" y="1130300"/>
                  <a:pt x="564787" y="1143726"/>
                  <a:pt x="558800" y="1155700"/>
                </a:cubicBezTo>
                <a:cubicBezTo>
                  <a:pt x="549515" y="1174271"/>
                  <a:pt x="503929" y="1233095"/>
                  <a:pt x="495300" y="1244600"/>
                </a:cubicBezTo>
                <a:cubicBezTo>
                  <a:pt x="491067" y="1257300"/>
                  <a:pt x="488587" y="1270726"/>
                  <a:pt x="482600" y="1282700"/>
                </a:cubicBezTo>
                <a:cubicBezTo>
                  <a:pt x="418827" y="1410245"/>
                  <a:pt x="498596" y="1215743"/>
                  <a:pt x="431800" y="1371600"/>
                </a:cubicBezTo>
                <a:cubicBezTo>
                  <a:pt x="426527" y="1383905"/>
                  <a:pt x="425087" y="1397726"/>
                  <a:pt x="419100" y="1409700"/>
                </a:cubicBezTo>
                <a:cubicBezTo>
                  <a:pt x="412274" y="1423352"/>
                  <a:pt x="399899" y="1433852"/>
                  <a:pt x="393700" y="1447800"/>
                </a:cubicBezTo>
                <a:cubicBezTo>
                  <a:pt x="382826" y="1472266"/>
                  <a:pt x="380274" y="1500053"/>
                  <a:pt x="368300" y="1524000"/>
                </a:cubicBezTo>
                <a:cubicBezTo>
                  <a:pt x="336074" y="1588452"/>
                  <a:pt x="353402" y="1559048"/>
                  <a:pt x="317500" y="1612900"/>
                </a:cubicBezTo>
                <a:cubicBezTo>
                  <a:pt x="313267" y="1629833"/>
                  <a:pt x="309595" y="1646917"/>
                  <a:pt x="304800" y="1663700"/>
                </a:cubicBezTo>
                <a:cubicBezTo>
                  <a:pt x="296422" y="1693025"/>
                  <a:pt x="277436" y="1741144"/>
                  <a:pt x="266700" y="1765300"/>
                </a:cubicBezTo>
                <a:cubicBezTo>
                  <a:pt x="259011" y="1782600"/>
                  <a:pt x="248758" y="1798699"/>
                  <a:pt x="241300" y="1816100"/>
                </a:cubicBezTo>
                <a:cubicBezTo>
                  <a:pt x="236027" y="1828405"/>
                  <a:pt x="235101" y="1842498"/>
                  <a:pt x="228600" y="1854200"/>
                </a:cubicBezTo>
                <a:cubicBezTo>
                  <a:pt x="213775" y="1880885"/>
                  <a:pt x="191452" y="1903096"/>
                  <a:pt x="177800" y="1930400"/>
                </a:cubicBezTo>
                <a:cubicBezTo>
                  <a:pt x="165100" y="1955800"/>
                  <a:pt x="150247" y="1980233"/>
                  <a:pt x="139700" y="2006600"/>
                </a:cubicBezTo>
                <a:cubicBezTo>
                  <a:pt x="133218" y="2022806"/>
                  <a:pt x="133876" y="2041357"/>
                  <a:pt x="127000" y="2057400"/>
                </a:cubicBezTo>
                <a:cubicBezTo>
                  <a:pt x="120987" y="2071429"/>
                  <a:pt x="108426" y="2081848"/>
                  <a:pt x="101600" y="2095500"/>
                </a:cubicBezTo>
                <a:cubicBezTo>
                  <a:pt x="95613" y="2107474"/>
                  <a:pt x="94887" y="2121626"/>
                  <a:pt x="88900" y="2133600"/>
                </a:cubicBezTo>
                <a:cubicBezTo>
                  <a:pt x="82074" y="2147252"/>
                  <a:pt x="70326" y="2158048"/>
                  <a:pt x="63500" y="2171700"/>
                </a:cubicBezTo>
                <a:cubicBezTo>
                  <a:pt x="57513" y="2183674"/>
                  <a:pt x="56073" y="2197495"/>
                  <a:pt x="50800" y="2209800"/>
                </a:cubicBezTo>
                <a:cubicBezTo>
                  <a:pt x="43342" y="2227201"/>
                  <a:pt x="33867" y="2243667"/>
                  <a:pt x="25400" y="2260600"/>
                </a:cubicBezTo>
                <a:cubicBezTo>
                  <a:pt x="21167" y="2294467"/>
                  <a:pt x="17527" y="2328413"/>
                  <a:pt x="12700" y="2362200"/>
                </a:cubicBezTo>
                <a:cubicBezTo>
                  <a:pt x="9058" y="2387692"/>
                  <a:pt x="0" y="2412650"/>
                  <a:pt x="0" y="2438400"/>
                </a:cubicBezTo>
                <a:cubicBezTo>
                  <a:pt x="0" y="2523172"/>
                  <a:pt x="9243" y="2607698"/>
                  <a:pt x="12700" y="2692400"/>
                </a:cubicBezTo>
                <a:cubicBezTo>
                  <a:pt x="19082" y="2848748"/>
                  <a:pt x="12246" y="3007176"/>
                  <a:pt x="38100" y="3162300"/>
                </a:cubicBezTo>
                <a:cubicBezTo>
                  <a:pt x="40969" y="3179517"/>
                  <a:pt x="46005" y="3196317"/>
                  <a:pt x="50800" y="3213100"/>
                </a:cubicBezTo>
                <a:cubicBezTo>
                  <a:pt x="59897" y="3244939"/>
                  <a:pt x="71075" y="3273481"/>
                  <a:pt x="88900" y="3302000"/>
                </a:cubicBezTo>
                <a:cubicBezTo>
                  <a:pt x="103282" y="3325011"/>
                  <a:pt x="138966" y="3364033"/>
                  <a:pt x="152400" y="3390900"/>
                </a:cubicBezTo>
                <a:cubicBezTo>
                  <a:pt x="158387" y="3402874"/>
                  <a:pt x="156737" y="3418547"/>
                  <a:pt x="165100" y="3429000"/>
                </a:cubicBezTo>
                <a:cubicBezTo>
                  <a:pt x="174635" y="3440919"/>
                  <a:pt x="190780" y="3445528"/>
                  <a:pt x="203200" y="3454400"/>
                </a:cubicBezTo>
                <a:cubicBezTo>
                  <a:pt x="220424" y="3466703"/>
                  <a:pt x="239938" y="3476680"/>
                  <a:pt x="254000" y="3492500"/>
                </a:cubicBezTo>
                <a:cubicBezTo>
                  <a:pt x="274281" y="3515316"/>
                  <a:pt x="283214" y="3547114"/>
                  <a:pt x="304800" y="3568700"/>
                </a:cubicBezTo>
                <a:cubicBezTo>
                  <a:pt x="317500" y="3581400"/>
                  <a:pt x="331873" y="3592623"/>
                  <a:pt x="342900" y="3606800"/>
                </a:cubicBezTo>
                <a:cubicBezTo>
                  <a:pt x="361642" y="3630897"/>
                  <a:pt x="372114" y="3661414"/>
                  <a:pt x="393700" y="3683000"/>
                </a:cubicBezTo>
                <a:lnTo>
                  <a:pt x="431800" y="3721100"/>
                </a:lnTo>
                <a:cubicBezTo>
                  <a:pt x="478117" y="3860051"/>
                  <a:pt x="404248" y="3649584"/>
                  <a:pt x="469900" y="3797300"/>
                </a:cubicBezTo>
                <a:cubicBezTo>
                  <a:pt x="480774" y="3821766"/>
                  <a:pt x="480448" y="3851223"/>
                  <a:pt x="495300" y="3873500"/>
                </a:cubicBezTo>
                <a:cubicBezTo>
                  <a:pt x="512233" y="3898900"/>
                  <a:pt x="536447" y="3920740"/>
                  <a:pt x="546100" y="3949700"/>
                </a:cubicBezTo>
                <a:cubicBezTo>
                  <a:pt x="550333" y="3962400"/>
                  <a:pt x="551374" y="3976661"/>
                  <a:pt x="558800" y="3987800"/>
                </a:cubicBezTo>
                <a:cubicBezTo>
                  <a:pt x="568763" y="4002744"/>
                  <a:pt x="585211" y="4012263"/>
                  <a:pt x="596900" y="4025900"/>
                </a:cubicBezTo>
                <a:cubicBezTo>
                  <a:pt x="610675" y="4041971"/>
                  <a:pt x="622697" y="4059476"/>
                  <a:pt x="635000" y="4076700"/>
                </a:cubicBezTo>
                <a:cubicBezTo>
                  <a:pt x="643872" y="4089120"/>
                  <a:pt x="648913" y="4104749"/>
                  <a:pt x="660400" y="4114800"/>
                </a:cubicBezTo>
                <a:cubicBezTo>
                  <a:pt x="683374" y="4134902"/>
                  <a:pt x="715014" y="4144014"/>
                  <a:pt x="736600" y="4165600"/>
                </a:cubicBezTo>
                <a:cubicBezTo>
                  <a:pt x="749300" y="4178300"/>
                  <a:pt x="763202" y="4189902"/>
                  <a:pt x="774700" y="4203700"/>
                </a:cubicBezTo>
                <a:cubicBezTo>
                  <a:pt x="784471" y="4215426"/>
                  <a:pt x="788374" y="4232029"/>
                  <a:pt x="800100" y="4241800"/>
                </a:cubicBezTo>
                <a:cubicBezTo>
                  <a:pt x="814644" y="4253920"/>
                  <a:pt x="834846" y="4257166"/>
                  <a:pt x="850900" y="4267200"/>
                </a:cubicBezTo>
                <a:cubicBezTo>
                  <a:pt x="873911" y="4281582"/>
                  <a:pt x="912933" y="4317266"/>
                  <a:pt x="939800" y="4330700"/>
                </a:cubicBezTo>
                <a:cubicBezTo>
                  <a:pt x="951774" y="4336687"/>
                  <a:pt x="965926" y="4337413"/>
                  <a:pt x="977900" y="4343400"/>
                </a:cubicBezTo>
                <a:cubicBezTo>
                  <a:pt x="1069543" y="4389222"/>
                  <a:pt x="955474" y="4349670"/>
                  <a:pt x="1066800" y="4394200"/>
                </a:cubicBezTo>
                <a:cubicBezTo>
                  <a:pt x="1118333" y="4414813"/>
                  <a:pt x="1143902" y="4419825"/>
                  <a:pt x="1193800" y="4432300"/>
                </a:cubicBezTo>
                <a:cubicBezTo>
                  <a:pt x="1260104" y="4476503"/>
                  <a:pt x="1202447" y="4445049"/>
                  <a:pt x="1295400" y="4470400"/>
                </a:cubicBezTo>
                <a:cubicBezTo>
                  <a:pt x="1321231" y="4477445"/>
                  <a:pt x="1345625" y="4489306"/>
                  <a:pt x="1371600" y="4495800"/>
                </a:cubicBezTo>
                <a:cubicBezTo>
                  <a:pt x="1396582" y="4502045"/>
                  <a:pt x="1422550" y="4503450"/>
                  <a:pt x="1447800" y="4508500"/>
                </a:cubicBezTo>
                <a:cubicBezTo>
                  <a:pt x="1464916" y="4511923"/>
                  <a:pt x="1481484" y="4517777"/>
                  <a:pt x="1498600" y="4521200"/>
                </a:cubicBezTo>
                <a:cubicBezTo>
                  <a:pt x="1523850" y="4526250"/>
                  <a:pt x="1549400" y="4529667"/>
                  <a:pt x="1574800" y="4533900"/>
                </a:cubicBezTo>
                <a:cubicBezTo>
                  <a:pt x="1655233" y="4529667"/>
                  <a:pt x="1735886" y="4528492"/>
                  <a:pt x="1816100" y="4521200"/>
                </a:cubicBezTo>
                <a:cubicBezTo>
                  <a:pt x="1829432" y="4519988"/>
                  <a:pt x="1841328" y="4512178"/>
                  <a:pt x="1854200" y="4508500"/>
                </a:cubicBezTo>
                <a:cubicBezTo>
                  <a:pt x="1870983" y="4503705"/>
                  <a:pt x="1887884" y="4499223"/>
                  <a:pt x="1905000" y="4495800"/>
                </a:cubicBezTo>
                <a:cubicBezTo>
                  <a:pt x="1973656" y="4482069"/>
                  <a:pt x="1973002" y="4488099"/>
                  <a:pt x="2032000" y="4470400"/>
                </a:cubicBezTo>
                <a:cubicBezTo>
                  <a:pt x="2214196" y="4415741"/>
                  <a:pt x="1987204" y="4475249"/>
                  <a:pt x="2209800" y="4419600"/>
                </a:cubicBezTo>
                <a:cubicBezTo>
                  <a:pt x="2226733" y="4415367"/>
                  <a:pt x="2243383" y="4409769"/>
                  <a:pt x="2260600" y="4406900"/>
                </a:cubicBezTo>
                <a:cubicBezTo>
                  <a:pt x="2286000" y="4402667"/>
                  <a:pt x="2311663" y="4399786"/>
                  <a:pt x="2336800" y="4394200"/>
                </a:cubicBezTo>
                <a:cubicBezTo>
                  <a:pt x="2349868" y="4391296"/>
                  <a:pt x="2361695" y="4383701"/>
                  <a:pt x="2374900" y="4381500"/>
                </a:cubicBezTo>
                <a:cubicBezTo>
                  <a:pt x="2484955" y="4363157"/>
                  <a:pt x="2471430" y="4376982"/>
                  <a:pt x="2565400" y="4356100"/>
                </a:cubicBezTo>
                <a:cubicBezTo>
                  <a:pt x="2578468" y="4353196"/>
                  <a:pt x="2590628" y="4347078"/>
                  <a:pt x="2603500" y="4343400"/>
                </a:cubicBezTo>
                <a:cubicBezTo>
                  <a:pt x="2646037" y="4331247"/>
                  <a:pt x="2690259" y="4325420"/>
                  <a:pt x="2730500" y="4305300"/>
                </a:cubicBezTo>
                <a:cubicBezTo>
                  <a:pt x="2747433" y="4296833"/>
                  <a:pt x="2763722" y="4286931"/>
                  <a:pt x="2781300" y="4279900"/>
                </a:cubicBezTo>
                <a:cubicBezTo>
                  <a:pt x="2806159" y="4269956"/>
                  <a:pt x="2835223" y="4269352"/>
                  <a:pt x="2857500" y="4254500"/>
                </a:cubicBezTo>
                <a:cubicBezTo>
                  <a:pt x="2870200" y="4246033"/>
                  <a:pt x="2881948" y="4235926"/>
                  <a:pt x="2895600" y="4229100"/>
                </a:cubicBezTo>
                <a:cubicBezTo>
                  <a:pt x="2907574" y="4223113"/>
                  <a:pt x="2921998" y="4222901"/>
                  <a:pt x="2933700" y="4216400"/>
                </a:cubicBezTo>
                <a:cubicBezTo>
                  <a:pt x="2960385" y="4201575"/>
                  <a:pt x="2984500" y="4182533"/>
                  <a:pt x="3009900" y="4165600"/>
                </a:cubicBezTo>
                <a:cubicBezTo>
                  <a:pt x="3022600" y="4157133"/>
                  <a:pt x="3033520" y="4145027"/>
                  <a:pt x="3048000" y="4140200"/>
                </a:cubicBezTo>
                <a:lnTo>
                  <a:pt x="3086100" y="4127500"/>
                </a:lnTo>
                <a:cubicBezTo>
                  <a:pt x="3170650" y="4064087"/>
                  <a:pt x="3102420" y="4112538"/>
                  <a:pt x="3200400" y="4051300"/>
                </a:cubicBezTo>
                <a:cubicBezTo>
                  <a:pt x="3213343" y="4043210"/>
                  <a:pt x="3224471" y="4031913"/>
                  <a:pt x="3238500" y="4025900"/>
                </a:cubicBezTo>
                <a:cubicBezTo>
                  <a:pt x="3254543" y="4019024"/>
                  <a:pt x="3272367" y="4017433"/>
                  <a:pt x="3289300" y="4013200"/>
                </a:cubicBezTo>
                <a:cubicBezTo>
                  <a:pt x="3380023" y="3952718"/>
                  <a:pt x="3335884" y="3969804"/>
                  <a:pt x="3416300" y="3949700"/>
                </a:cubicBezTo>
                <a:cubicBezTo>
                  <a:pt x="3441700" y="3932767"/>
                  <a:pt x="3463540" y="3908553"/>
                  <a:pt x="3492500" y="3898900"/>
                </a:cubicBezTo>
                <a:cubicBezTo>
                  <a:pt x="3540410" y="3882930"/>
                  <a:pt x="3563131" y="3879069"/>
                  <a:pt x="3606800" y="3835400"/>
                </a:cubicBezTo>
                <a:cubicBezTo>
                  <a:pt x="3640459" y="3801741"/>
                  <a:pt x="3675775" y="3756463"/>
                  <a:pt x="3721100" y="3733800"/>
                </a:cubicBezTo>
                <a:cubicBezTo>
                  <a:pt x="3733074" y="3727813"/>
                  <a:pt x="3746500" y="3725333"/>
                  <a:pt x="3759200" y="3721100"/>
                </a:cubicBezTo>
                <a:cubicBezTo>
                  <a:pt x="3805767" y="3651250"/>
                  <a:pt x="3759200" y="3710517"/>
                  <a:pt x="3822700" y="3657600"/>
                </a:cubicBezTo>
                <a:cubicBezTo>
                  <a:pt x="3920486" y="3576112"/>
                  <a:pt x="3804305" y="3657163"/>
                  <a:pt x="3898900" y="3594100"/>
                </a:cubicBezTo>
                <a:cubicBezTo>
                  <a:pt x="3948973" y="3518990"/>
                  <a:pt x="3893070" y="3589193"/>
                  <a:pt x="3975100" y="3530600"/>
                </a:cubicBezTo>
                <a:cubicBezTo>
                  <a:pt x="3989715" y="3520161"/>
                  <a:pt x="4001702" y="3506298"/>
                  <a:pt x="4013200" y="3492500"/>
                </a:cubicBezTo>
                <a:cubicBezTo>
                  <a:pt x="4022971" y="3480774"/>
                  <a:pt x="4026681" y="3463935"/>
                  <a:pt x="4038600" y="3454400"/>
                </a:cubicBezTo>
                <a:cubicBezTo>
                  <a:pt x="4049053" y="3446037"/>
                  <a:pt x="4064000" y="3445933"/>
                  <a:pt x="4076700" y="3441700"/>
                </a:cubicBezTo>
                <a:cubicBezTo>
                  <a:pt x="4085167" y="3429000"/>
                  <a:pt x="4091959" y="3415008"/>
                  <a:pt x="4102100" y="3403600"/>
                </a:cubicBezTo>
                <a:cubicBezTo>
                  <a:pt x="4125965" y="3376752"/>
                  <a:pt x="4158375" y="3357288"/>
                  <a:pt x="4178300" y="3327400"/>
                </a:cubicBezTo>
                <a:cubicBezTo>
                  <a:pt x="4186767" y="3314700"/>
                  <a:pt x="4193929" y="3301026"/>
                  <a:pt x="4203700" y="3289300"/>
                </a:cubicBezTo>
                <a:cubicBezTo>
                  <a:pt x="4215198" y="3275502"/>
                  <a:pt x="4230773" y="3265377"/>
                  <a:pt x="4241800" y="3251200"/>
                </a:cubicBezTo>
                <a:cubicBezTo>
                  <a:pt x="4260542" y="3227103"/>
                  <a:pt x="4275667" y="3200400"/>
                  <a:pt x="4292600" y="3175000"/>
                </a:cubicBezTo>
                <a:cubicBezTo>
                  <a:pt x="4301067" y="3162300"/>
                  <a:pt x="4307207" y="3147693"/>
                  <a:pt x="4318000" y="3136900"/>
                </a:cubicBezTo>
                <a:lnTo>
                  <a:pt x="4356100" y="3098800"/>
                </a:lnTo>
                <a:cubicBezTo>
                  <a:pt x="4364567" y="3073400"/>
                  <a:pt x="4366648" y="3044877"/>
                  <a:pt x="4381500" y="3022600"/>
                </a:cubicBezTo>
                <a:cubicBezTo>
                  <a:pt x="4398433" y="2997200"/>
                  <a:pt x="4422647" y="2975360"/>
                  <a:pt x="4432300" y="2946400"/>
                </a:cubicBezTo>
                <a:lnTo>
                  <a:pt x="4470400" y="2832100"/>
                </a:lnTo>
                <a:cubicBezTo>
                  <a:pt x="4474633" y="2819400"/>
                  <a:pt x="4480475" y="2807127"/>
                  <a:pt x="4483100" y="2794000"/>
                </a:cubicBezTo>
                <a:cubicBezTo>
                  <a:pt x="4521404" y="2602482"/>
                  <a:pt x="4472629" y="2841118"/>
                  <a:pt x="4508500" y="2679700"/>
                </a:cubicBezTo>
                <a:cubicBezTo>
                  <a:pt x="4540746" y="2534592"/>
                  <a:pt x="4502927" y="2689290"/>
                  <a:pt x="4533900" y="2565400"/>
                </a:cubicBezTo>
                <a:cubicBezTo>
                  <a:pt x="4531042" y="2522536"/>
                  <a:pt x="4514360" y="2262543"/>
                  <a:pt x="4508500" y="2209800"/>
                </a:cubicBezTo>
                <a:cubicBezTo>
                  <a:pt x="4506116" y="2188346"/>
                  <a:pt x="4499551" y="2167557"/>
                  <a:pt x="4495800" y="2146300"/>
                </a:cubicBezTo>
                <a:cubicBezTo>
                  <a:pt x="4486850" y="2095583"/>
                  <a:pt x="4482891" y="2043863"/>
                  <a:pt x="4470400" y="1993900"/>
                </a:cubicBezTo>
                <a:cubicBezTo>
                  <a:pt x="4466167" y="1976967"/>
                  <a:pt x="4461123" y="1960216"/>
                  <a:pt x="4457700" y="1943100"/>
                </a:cubicBezTo>
                <a:cubicBezTo>
                  <a:pt x="4452650" y="1917850"/>
                  <a:pt x="4450586" y="1892037"/>
                  <a:pt x="4445000" y="1866900"/>
                </a:cubicBezTo>
                <a:cubicBezTo>
                  <a:pt x="4440023" y="1844502"/>
                  <a:pt x="4411844" y="1777660"/>
                  <a:pt x="4406900" y="1765300"/>
                </a:cubicBezTo>
                <a:cubicBezTo>
                  <a:pt x="4404024" y="1745166"/>
                  <a:pt x="4390785" y="1640756"/>
                  <a:pt x="4381500" y="1612900"/>
                </a:cubicBezTo>
                <a:cubicBezTo>
                  <a:pt x="4375513" y="1594939"/>
                  <a:pt x="4363131" y="1579678"/>
                  <a:pt x="4356100" y="1562100"/>
                </a:cubicBezTo>
                <a:cubicBezTo>
                  <a:pt x="4346156" y="1537241"/>
                  <a:pt x="4342674" y="1509847"/>
                  <a:pt x="4330700" y="1485900"/>
                </a:cubicBezTo>
                <a:cubicBezTo>
                  <a:pt x="4322233" y="1468967"/>
                  <a:pt x="4314693" y="1451538"/>
                  <a:pt x="4305300" y="1435100"/>
                </a:cubicBezTo>
                <a:cubicBezTo>
                  <a:pt x="4297727" y="1421848"/>
                  <a:pt x="4286726" y="1410652"/>
                  <a:pt x="4279900" y="1397000"/>
                </a:cubicBezTo>
                <a:cubicBezTo>
                  <a:pt x="4273913" y="1385026"/>
                  <a:pt x="4273701" y="1370602"/>
                  <a:pt x="4267200" y="1358900"/>
                </a:cubicBezTo>
                <a:cubicBezTo>
                  <a:pt x="4252375" y="1332215"/>
                  <a:pt x="4233333" y="1308100"/>
                  <a:pt x="4216400" y="1282700"/>
                </a:cubicBezTo>
                <a:cubicBezTo>
                  <a:pt x="4207933" y="1270000"/>
                  <a:pt x="4197826" y="1258252"/>
                  <a:pt x="4191000" y="1244600"/>
                </a:cubicBezTo>
                <a:cubicBezTo>
                  <a:pt x="4175473" y="1213546"/>
                  <a:pt x="4162639" y="1182626"/>
                  <a:pt x="4140200" y="1155700"/>
                </a:cubicBezTo>
                <a:cubicBezTo>
                  <a:pt x="4128702" y="1141902"/>
                  <a:pt x="4113789" y="1131237"/>
                  <a:pt x="4102100" y="1117600"/>
                </a:cubicBezTo>
                <a:cubicBezTo>
                  <a:pt x="4066524" y="1076095"/>
                  <a:pt x="4067317" y="1068904"/>
                  <a:pt x="4038600" y="1028700"/>
                </a:cubicBezTo>
                <a:cubicBezTo>
                  <a:pt x="4026297" y="1011476"/>
                  <a:pt x="4012803" y="995124"/>
                  <a:pt x="4000500" y="977900"/>
                </a:cubicBezTo>
                <a:cubicBezTo>
                  <a:pt x="3991628" y="965480"/>
                  <a:pt x="3984871" y="951526"/>
                  <a:pt x="3975100" y="939800"/>
                </a:cubicBezTo>
                <a:cubicBezTo>
                  <a:pt x="3944542" y="903130"/>
                  <a:pt x="3936362" y="901275"/>
                  <a:pt x="3898900" y="876300"/>
                </a:cubicBezTo>
                <a:cubicBezTo>
                  <a:pt x="3881967" y="850900"/>
                  <a:pt x="3869686" y="821686"/>
                  <a:pt x="3848100" y="800100"/>
                </a:cubicBezTo>
                <a:cubicBezTo>
                  <a:pt x="3835400" y="787400"/>
                  <a:pt x="3820439" y="776615"/>
                  <a:pt x="3810000" y="762000"/>
                </a:cubicBezTo>
                <a:cubicBezTo>
                  <a:pt x="3785098" y="727137"/>
                  <a:pt x="3789197" y="703097"/>
                  <a:pt x="3759200" y="673100"/>
                </a:cubicBezTo>
                <a:cubicBezTo>
                  <a:pt x="3748407" y="662307"/>
                  <a:pt x="3732508" y="657841"/>
                  <a:pt x="3721100" y="647700"/>
                </a:cubicBezTo>
                <a:cubicBezTo>
                  <a:pt x="3694252" y="623835"/>
                  <a:pt x="3674788" y="591425"/>
                  <a:pt x="3644900" y="571500"/>
                </a:cubicBezTo>
                <a:cubicBezTo>
                  <a:pt x="3619500" y="554567"/>
                  <a:pt x="3597660" y="530353"/>
                  <a:pt x="3568700" y="520700"/>
                </a:cubicBezTo>
                <a:cubicBezTo>
                  <a:pt x="3556000" y="516467"/>
                  <a:pt x="3542302" y="514501"/>
                  <a:pt x="3530600" y="508000"/>
                </a:cubicBezTo>
                <a:cubicBezTo>
                  <a:pt x="3503915" y="493175"/>
                  <a:pt x="3483360" y="466853"/>
                  <a:pt x="3454400" y="457200"/>
                </a:cubicBezTo>
                <a:cubicBezTo>
                  <a:pt x="3429000" y="448733"/>
                  <a:pt x="3400477" y="446652"/>
                  <a:pt x="3378200" y="431800"/>
                </a:cubicBezTo>
                <a:cubicBezTo>
                  <a:pt x="3269011" y="359007"/>
                  <a:pt x="3407160" y="446280"/>
                  <a:pt x="3302000" y="393700"/>
                </a:cubicBezTo>
                <a:cubicBezTo>
                  <a:pt x="3288348" y="386874"/>
                  <a:pt x="3277552" y="375126"/>
                  <a:pt x="3263900" y="368300"/>
                </a:cubicBezTo>
                <a:cubicBezTo>
                  <a:pt x="3251926" y="362313"/>
                  <a:pt x="3237774" y="361587"/>
                  <a:pt x="3225800" y="355600"/>
                </a:cubicBezTo>
                <a:cubicBezTo>
                  <a:pt x="3212148" y="348774"/>
                  <a:pt x="3202320" y="334586"/>
                  <a:pt x="3187700" y="330200"/>
                </a:cubicBezTo>
                <a:cubicBezTo>
                  <a:pt x="3159028" y="321598"/>
                  <a:pt x="3128433" y="321733"/>
                  <a:pt x="3098800" y="317500"/>
                </a:cubicBezTo>
                <a:cubicBezTo>
                  <a:pt x="3081867" y="309033"/>
                  <a:pt x="3065578" y="299131"/>
                  <a:pt x="3048000" y="292100"/>
                </a:cubicBezTo>
                <a:cubicBezTo>
                  <a:pt x="3023141" y="282156"/>
                  <a:pt x="2995747" y="278674"/>
                  <a:pt x="2971800" y="266700"/>
                </a:cubicBezTo>
                <a:cubicBezTo>
                  <a:pt x="2954867" y="258233"/>
                  <a:pt x="2939134" y="246740"/>
                  <a:pt x="2921000" y="241300"/>
                </a:cubicBezTo>
                <a:cubicBezTo>
                  <a:pt x="2896336" y="233901"/>
                  <a:pt x="2869782" y="234845"/>
                  <a:pt x="2844800" y="228600"/>
                </a:cubicBezTo>
                <a:cubicBezTo>
                  <a:pt x="2818825" y="222106"/>
                  <a:pt x="2794575" y="209694"/>
                  <a:pt x="2768600" y="203200"/>
                </a:cubicBezTo>
                <a:cubicBezTo>
                  <a:pt x="2691825" y="184006"/>
                  <a:pt x="2734359" y="196020"/>
                  <a:pt x="2641600" y="165100"/>
                </a:cubicBezTo>
                <a:lnTo>
                  <a:pt x="2603500" y="152400"/>
                </a:lnTo>
                <a:cubicBezTo>
                  <a:pt x="2590800" y="148167"/>
                  <a:pt x="2578387" y="142947"/>
                  <a:pt x="2565400" y="139700"/>
                </a:cubicBezTo>
                <a:cubicBezTo>
                  <a:pt x="2548467" y="135467"/>
                  <a:pt x="2531318" y="132016"/>
                  <a:pt x="2514600" y="127000"/>
                </a:cubicBezTo>
                <a:cubicBezTo>
                  <a:pt x="2488955" y="119307"/>
                  <a:pt x="2463800" y="110067"/>
                  <a:pt x="2438400" y="101600"/>
                </a:cubicBezTo>
                <a:cubicBezTo>
                  <a:pt x="2425700" y="97367"/>
                  <a:pt x="2411439" y="96326"/>
                  <a:pt x="2400300" y="88900"/>
                </a:cubicBezTo>
                <a:cubicBezTo>
                  <a:pt x="2355155" y="58804"/>
                  <a:pt x="2377464" y="63500"/>
                  <a:pt x="2336800" y="63500"/>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43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76200" y="5192103"/>
            <a:ext cx="8991600"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this slide from the esophagus, you can see </a:t>
            </a:r>
            <a:r>
              <a:rPr lang="en-US" b="1" dirty="0">
                <a:solidFill>
                  <a:srgbClr val="00B050"/>
                </a:solidFill>
                <a:latin typeface="Times New Roman" pitchFamily="18" charset="0"/>
                <a:cs typeface="Times New Roman" pitchFamily="18" charset="0"/>
              </a:rPr>
              <a:t>diffuse lymphoid tissue</a:t>
            </a:r>
            <a:r>
              <a:rPr lang="en-US" b="1" dirty="0">
                <a:solidFill>
                  <a:schemeClr val="accent3">
                    <a:lumMod val="50000"/>
                  </a:schemeClr>
                </a:solidFill>
                <a:latin typeface="Times New Roman" pitchFamily="18" charset="0"/>
                <a:cs typeface="Times New Roman" pitchFamily="18" charset="0"/>
              </a:rPr>
              <a:t> both within and surrounding the outlined region.  In the outlined region, the white blood cells have become more aggregated, forming a round structure referred to as a </a:t>
            </a:r>
            <a:r>
              <a:rPr lang="en-US" b="1" dirty="0">
                <a:solidFill>
                  <a:srgbClr val="00B050"/>
                </a:solidFill>
                <a:latin typeface="Times New Roman" pitchFamily="18" charset="0"/>
                <a:cs typeface="Times New Roman" pitchFamily="18" charset="0"/>
              </a:rPr>
              <a:t>nodule</a:t>
            </a:r>
            <a:r>
              <a:rPr lang="en-US" b="1" dirty="0">
                <a:solidFill>
                  <a:schemeClr val="accent3">
                    <a:lumMod val="50000"/>
                  </a:schemeClr>
                </a:solidFill>
                <a:latin typeface="Times New Roman" pitchFamily="18" charset="0"/>
                <a:cs typeface="Times New Roman" pitchFamily="18" charset="0"/>
              </a:rPr>
              <a:t> (aka </a:t>
            </a:r>
            <a:r>
              <a:rPr lang="en-US" b="1" dirty="0">
                <a:solidFill>
                  <a:srgbClr val="00B050"/>
                </a:solidFill>
                <a:latin typeface="Times New Roman" pitchFamily="18" charset="0"/>
                <a:cs typeface="Times New Roman" pitchFamily="18" charset="0"/>
              </a:rPr>
              <a:t>follicle</a:t>
            </a:r>
            <a:r>
              <a:rPr lang="en-US" b="1" dirty="0">
                <a:solidFill>
                  <a:schemeClr val="accent3">
                    <a:lumMod val="50000"/>
                  </a:schemeClr>
                </a:solidFill>
                <a:latin typeface="Times New Roman" pitchFamily="18" charset="0"/>
                <a:cs typeface="Times New Roman" pitchFamily="18" charset="0"/>
              </a:rPr>
              <a:t>)  For reasons we will explain later, histologists refer to this as a </a:t>
            </a:r>
            <a:r>
              <a:rPr lang="en-US" b="1" dirty="0">
                <a:solidFill>
                  <a:srgbClr val="00B050"/>
                </a:solidFill>
                <a:latin typeface="Times New Roman" pitchFamily="18" charset="0"/>
                <a:cs typeface="Times New Roman" pitchFamily="18" charset="0"/>
              </a:rPr>
              <a:t>primary nodule </a:t>
            </a:r>
            <a:r>
              <a:rPr lang="en-US" b="1" dirty="0">
                <a:solidFill>
                  <a:schemeClr val="accent3">
                    <a:lumMod val="50000"/>
                  </a:schemeClr>
                </a:solidFill>
                <a:latin typeface="Times New Roman" pitchFamily="18" charset="0"/>
                <a:cs typeface="Times New Roman" pitchFamily="18" charset="0"/>
              </a:rPr>
              <a:t>because the density of the white blood cells is relatively consistent throughout the nodule.</a:t>
            </a:r>
          </a:p>
        </p:txBody>
      </p:sp>
      <p:sp>
        <p:nvSpPr>
          <p:cNvPr id="2" name="Rectangle 1"/>
          <p:cNvSpPr/>
          <p:nvPr/>
        </p:nvSpPr>
        <p:spPr>
          <a:xfrm>
            <a:off x="2281027" y="39469"/>
            <a:ext cx="4778039"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Diffuse lymphoid tissue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2508"/>
          <a:stretch/>
        </p:blipFill>
        <p:spPr>
          <a:xfrm>
            <a:off x="152400" y="624244"/>
            <a:ext cx="6483531" cy="4514850"/>
          </a:xfrm>
          <a:prstGeom prst="rect">
            <a:avLst/>
          </a:prstGeom>
        </p:spPr>
      </p:pic>
      <p:sp>
        <p:nvSpPr>
          <p:cNvPr id="8" name="Freeform 7"/>
          <p:cNvSpPr/>
          <p:nvPr/>
        </p:nvSpPr>
        <p:spPr>
          <a:xfrm>
            <a:off x="2466328" y="3043646"/>
            <a:ext cx="2142309" cy="1045028"/>
          </a:xfrm>
          <a:custGeom>
            <a:avLst/>
            <a:gdLst>
              <a:gd name="connsiteX0" fmla="*/ 1306286 w 2142309"/>
              <a:gd name="connsiteY0" fmla="*/ 26125 h 1045028"/>
              <a:gd name="connsiteX1" fmla="*/ 1240971 w 2142309"/>
              <a:gd name="connsiteY1" fmla="*/ 13063 h 1045028"/>
              <a:gd name="connsiteX2" fmla="*/ 1201783 w 2142309"/>
              <a:gd name="connsiteY2" fmla="*/ 0 h 1045028"/>
              <a:gd name="connsiteX3" fmla="*/ 600891 w 2142309"/>
              <a:gd name="connsiteY3" fmla="*/ 13063 h 1045028"/>
              <a:gd name="connsiteX4" fmla="*/ 509451 w 2142309"/>
              <a:gd name="connsiteY4" fmla="*/ 26125 h 1045028"/>
              <a:gd name="connsiteX5" fmla="*/ 457200 w 2142309"/>
              <a:gd name="connsiteY5" fmla="*/ 39188 h 1045028"/>
              <a:gd name="connsiteX6" fmla="*/ 391886 w 2142309"/>
              <a:gd name="connsiteY6" fmla="*/ 52251 h 1045028"/>
              <a:gd name="connsiteX7" fmla="*/ 352697 w 2142309"/>
              <a:gd name="connsiteY7" fmla="*/ 91440 h 1045028"/>
              <a:gd name="connsiteX8" fmla="*/ 261257 w 2142309"/>
              <a:gd name="connsiteY8" fmla="*/ 130628 h 1045028"/>
              <a:gd name="connsiteX9" fmla="*/ 235131 w 2142309"/>
              <a:gd name="connsiteY9" fmla="*/ 169817 h 1045028"/>
              <a:gd name="connsiteX10" fmla="*/ 78377 w 2142309"/>
              <a:gd name="connsiteY10" fmla="*/ 300445 h 1045028"/>
              <a:gd name="connsiteX11" fmla="*/ 26126 w 2142309"/>
              <a:gd name="connsiteY11" fmla="*/ 378823 h 1045028"/>
              <a:gd name="connsiteX12" fmla="*/ 0 w 2142309"/>
              <a:gd name="connsiteY12" fmla="*/ 418011 h 1045028"/>
              <a:gd name="connsiteX13" fmla="*/ 13063 w 2142309"/>
              <a:gd name="connsiteY13" fmla="*/ 587828 h 1045028"/>
              <a:gd name="connsiteX14" fmla="*/ 78377 w 2142309"/>
              <a:gd name="connsiteY14" fmla="*/ 705394 h 1045028"/>
              <a:gd name="connsiteX15" fmla="*/ 143691 w 2142309"/>
              <a:gd name="connsiteY15" fmla="*/ 783771 h 1045028"/>
              <a:gd name="connsiteX16" fmla="*/ 182880 w 2142309"/>
              <a:gd name="connsiteY16" fmla="*/ 796834 h 1045028"/>
              <a:gd name="connsiteX17" fmla="*/ 195943 w 2142309"/>
              <a:gd name="connsiteY17" fmla="*/ 836023 h 1045028"/>
              <a:gd name="connsiteX18" fmla="*/ 235131 w 2142309"/>
              <a:gd name="connsiteY18" fmla="*/ 849085 h 1045028"/>
              <a:gd name="connsiteX19" fmla="*/ 313509 w 2142309"/>
              <a:gd name="connsiteY19" fmla="*/ 901337 h 1045028"/>
              <a:gd name="connsiteX20" fmla="*/ 391886 w 2142309"/>
              <a:gd name="connsiteY20" fmla="*/ 927463 h 1045028"/>
              <a:gd name="connsiteX21" fmla="*/ 431074 w 2142309"/>
              <a:gd name="connsiteY21" fmla="*/ 940525 h 1045028"/>
              <a:gd name="connsiteX22" fmla="*/ 548640 w 2142309"/>
              <a:gd name="connsiteY22" fmla="*/ 992777 h 1045028"/>
              <a:gd name="connsiteX23" fmla="*/ 587829 w 2142309"/>
              <a:gd name="connsiteY23" fmla="*/ 1005840 h 1045028"/>
              <a:gd name="connsiteX24" fmla="*/ 705394 w 2142309"/>
              <a:gd name="connsiteY24" fmla="*/ 1031965 h 1045028"/>
              <a:gd name="connsiteX25" fmla="*/ 809897 w 2142309"/>
              <a:gd name="connsiteY25" fmla="*/ 1045028 h 1045028"/>
              <a:gd name="connsiteX26" fmla="*/ 1018903 w 2142309"/>
              <a:gd name="connsiteY26" fmla="*/ 1031965 h 1045028"/>
              <a:gd name="connsiteX27" fmla="*/ 1110343 w 2142309"/>
              <a:gd name="connsiteY27" fmla="*/ 1018903 h 1045028"/>
              <a:gd name="connsiteX28" fmla="*/ 1240971 w 2142309"/>
              <a:gd name="connsiteY28" fmla="*/ 1005840 h 1045028"/>
              <a:gd name="connsiteX29" fmla="*/ 1293223 w 2142309"/>
              <a:gd name="connsiteY29" fmla="*/ 992777 h 1045028"/>
              <a:gd name="connsiteX30" fmla="*/ 1332411 w 2142309"/>
              <a:gd name="connsiteY30" fmla="*/ 979714 h 1045028"/>
              <a:gd name="connsiteX31" fmla="*/ 1541417 w 2142309"/>
              <a:gd name="connsiteY31" fmla="*/ 953588 h 1045028"/>
              <a:gd name="connsiteX32" fmla="*/ 1645920 w 2142309"/>
              <a:gd name="connsiteY32" fmla="*/ 927463 h 1045028"/>
              <a:gd name="connsiteX33" fmla="*/ 1841863 w 2142309"/>
              <a:gd name="connsiteY33" fmla="*/ 888274 h 1045028"/>
              <a:gd name="connsiteX34" fmla="*/ 1959429 w 2142309"/>
              <a:gd name="connsiteY34" fmla="*/ 849085 h 1045028"/>
              <a:gd name="connsiteX35" fmla="*/ 1998617 w 2142309"/>
              <a:gd name="connsiteY35" fmla="*/ 836023 h 1045028"/>
              <a:gd name="connsiteX36" fmla="*/ 2037806 w 2142309"/>
              <a:gd name="connsiteY36" fmla="*/ 822960 h 1045028"/>
              <a:gd name="connsiteX37" fmla="*/ 2129246 w 2142309"/>
              <a:gd name="connsiteY37" fmla="*/ 705394 h 1045028"/>
              <a:gd name="connsiteX38" fmla="*/ 2142309 w 2142309"/>
              <a:gd name="connsiteY38" fmla="*/ 653143 h 1045028"/>
              <a:gd name="connsiteX39" fmla="*/ 2129246 w 2142309"/>
              <a:gd name="connsiteY39" fmla="*/ 496388 h 1045028"/>
              <a:gd name="connsiteX40" fmla="*/ 2076994 w 2142309"/>
              <a:gd name="connsiteY40" fmla="*/ 378823 h 1045028"/>
              <a:gd name="connsiteX41" fmla="*/ 2037806 w 2142309"/>
              <a:gd name="connsiteY41" fmla="*/ 339634 h 1045028"/>
              <a:gd name="connsiteX42" fmla="*/ 1985554 w 2142309"/>
              <a:gd name="connsiteY42" fmla="*/ 300445 h 1045028"/>
              <a:gd name="connsiteX43" fmla="*/ 1946366 w 2142309"/>
              <a:gd name="connsiteY43" fmla="*/ 248194 h 1045028"/>
              <a:gd name="connsiteX44" fmla="*/ 1867989 w 2142309"/>
              <a:gd name="connsiteY44" fmla="*/ 195943 h 1045028"/>
              <a:gd name="connsiteX45" fmla="*/ 1789611 w 2142309"/>
              <a:gd name="connsiteY45" fmla="*/ 156754 h 1045028"/>
              <a:gd name="connsiteX46" fmla="*/ 1711234 w 2142309"/>
              <a:gd name="connsiteY46" fmla="*/ 117565 h 1045028"/>
              <a:gd name="connsiteX47" fmla="*/ 1672046 w 2142309"/>
              <a:gd name="connsiteY47" fmla="*/ 91440 h 1045028"/>
              <a:gd name="connsiteX48" fmla="*/ 1515291 w 2142309"/>
              <a:gd name="connsiteY48" fmla="*/ 78377 h 1045028"/>
              <a:gd name="connsiteX49" fmla="*/ 1306286 w 2142309"/>
              <a:gd name="connsiteY49" fmla="*/ 52251 h 1045028"/>
              <a:gd name="connsiteX50" fmla="*/ 1201783 w 2142309"/>
              <a:gd name="connsiteY50" fmla="*/ 26125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42309" h="1045028">
                <a:moveTo>
                  <a:pt x="1306286" y="26125"/>
                </a:moveTo>
                <a:cubicBezTo>
                  <a:pt x="1284514" y="21771"/>
                  <a:pt x="1262511" y="18448"/>
                  <a:pt x="1240971" y="13063"/>
                </a:cubicBezTo>
                <a:cubicBezTo>
                  <a:pt x="1227613" y="9724"/>
                  <a:pt x="1215552" y="0"/>
                  <a:pt x="1201783" y="0"/>
                </a:cubicBezTo>
                <a:cubicBezTo>
                  <a:pt x="1001438" y="0"/>
                  <a:pt x="801188" y="8709"/>
                  <a:pt x="600891" y="13063"/>
                </a:cubicBezTo>
                <a:cubicBezTo>
                  <a:pt x="570411" y="17417"/>
                  <a:pt x="539744" y="20617"/>
                  <a:pt x="509451" y="26125"/>
                </a:cubicBezTo>
                <a:cubicBezTo>
                  <a:pt x="491788" y="29336"/>
                  <a:pt x="474726" y="35293"/>
                  <a:pt x="457200" y="39188"/>
                </a:cubicBezTo>
                <a:cubicBezTo>
                  <a:pt x="435526" y="44004"/>
                  <a:pt x="413657" y="47897"/>
                  <a:pt x="391886" y="52251"/>
                </a:cubicBezTo>
                <a:cubicBezTo>
                  <a:pt x="378823" y="65314"/>
                  <a:pt x="367730" y="80702"/>
                  <a:pt x="352697" y="91440"/>
                </a:cubicBezTo>
                <a:cubicBezTo>
                  <a:pt x="324450" y="111616"/>
                  <a:pt x="293237" y="119968"/>
                  <a:pt x="261257" y="130628"/>
                </a:cubicBezTo>
                <a:cubicBezTo>
                  <a:pt x="252548" y="143691"/>
                  <a:pt x="246946" y="159479"/>
                  <a:pt x="235131" y="169817"/>
                </a:cubicBezTo>
                <a:cubicBezTo>
                  <a:pt x="158022" y="237288"/>
                  <a:pt x="141291" y="206072"/>
                  <a:pt x="78377" y="300445"/>
                </a:cubicBezTo>
                <a:lnTo>
                  <a:pt x="26126" y="378823"/>
                </a:lnTo>
                <a:lnTo>
                  <a:pt x="0" y="418011"/>
                </a:lnTo>
                <a:cubicBezTo>
                  <a:pt x="4354" y="474617"/>
                  <a:pt x="6021" y="531494"/>
                  <a:pt x="13063" y="587828"/>
                </a:cubicBezTo>
                <a:cubicBezTo>
                  <a:pt x="18369" y="630275"/>
                  <a:pt x="58818" y="676056"/>
                  <a:pt x="78377" y="705394"/>
                </a:cubicBezTo>
                <a:cubicBezTo>
                  <a:pt x="97654" y="734310"/>
                  <a:pt x="113518" y="763656"/>
                  <a:pt x="143691" y="783771"/>
                </a:cubicBezTo>
                <a:cubicBezTo>
                  <a:pt x="155148" y="791409"/>
                  <a:pt x="169817" y="792480"/>
                  <a:pt x="182880" y="796834"/>
                </a:cubicBezTo>
                <a:cubicBezTo>
                  <a:pt x="187234" y="809897"/>
                  <a:pt x="186206" y="826286"/>
                  <a:pt x="195943" y="836023"/>
                </a:cubicBezTo>
                <a:cubicBezTo>
                  <a:pt x="205679" y="845759"/>
                  <a:pt x="223095" y="842398"/>
                  <a:pt x="235131" y="849085"/>
                </a:cubicBezTo>
                <a:cubicBezTo>
                  <a:pt x="262579" y="864334"/>
                  <a:pt x="283721" y="891407"/>
                  <a:pt x="313509" y="901337"/>
                </a:cubicBezTo>
                <a:lnTo>
                  <a:pt x="391886" y="927463"/>
                </a:lnTo>
                <a:lnTo>
                  <a:pt x="431074" y="940525"/>
                </a:lnTo>
                <a:cubicBezTo>
                  <a:pt x="493177" y="981927"/>
                  <a:pt x="455369" y="961687"/>
                  <a:pt x="548640" y="992777"/>
                </a:cubicBezTo>
                <a:cubicBezTo>
                  <a:pt x="561703" y="997131"/>
                  <a:pt x="574471" y="1002500"/>
                  <a:pt x="587829" y="1005840"/>
                </a:cubicBezTo>
                <a:cubicBezTo>
                  <a:pt x="629445" y="1016244"/>
                  <a:pt x="662266" y="1025330"/>
                  <a:pt x="705394" y="1031965"/>
                </a:cubicBezTo>
                <a:cubicBezTo>
                  <a:pt x="740091" y="1037303"/>
                  <a:pt x="775063" y="1040674"/>
                  <a:pt x="809897" y="1045028"/>
                </a:cubicBezTo>
                <a:cubicBezTo>
                  <a:pt x="879566" y="1040674"/>
                  <a:pt x="949361" y="1038012"/>
                  <a:pt x="1018903" y="1031965"/>
                </a:cubicBezTo>
                <a:cubicBezTo>
                  <a:pt x="1049577" y="1029298"/>
                  <a:pt x="1079764" y="1022500"/>
                  <a:pt x="1110343" y="1018903"/>
                </a:cubicBezTo>
                <a:cubicBezTo>
                  <a:pt x="1153803" y="1013790"/>
                  <a:pt x="1197428" y="1010194"/>
                  <a:pt x="1240971" y="1005840"/>
                </a:cubicBezTo>
                <a:cubicBezTo>
                  <a:pt x="1258388" y="1001486"/>
                  <a:pt x="1275960" y="997709"/>
                  <a:pt x="1293223" y="992777"/>
                </a:cubicBezTo>
                <a:cubicBezTo>
                  <a:pt x="1306462" y="988994"/>
                  <a:pt x="1318970" y="982701"/>
                  <a:pt x="1332411" y="979714"/>
                </a:cubicBezTo>
                <a:cubicBezTo>
                  <a:pt x="1398705" y="964982"/>
                  <a:pt x="1475713" y="960158"/>
                  <a:pt x="1541417" y="953588"/>
                </a:cubicBezTo>
                <a:cubicBezTo>
                  <a:pt x="1616337" y="928615"/>
                  <a:pt x="1543453" y="951109"/>
                  <a:pt x="1645920" y="927463"/>
                </a:cubicBezTo>
                <a:cubicBezTo>
                  <a:pt x="1809697" y="889669"/>
                  <a:pt x="1689664" y="910017"/>
                  <a:pt x="1841863" y="888274"/>
                </a:cubicBezTo>
                <a:lnTo>
                  <a:pt x="1959429" y="849085"/>
                </a:lnTo>
                <a:lnTo>
                  <a:pt x="1998617" y="836023"/>
                </a:lnTo>
                <a:lnTo>
                  <a:pt x="2037806" y="822960"/>
                </a:lnTo>
                <a:cubicBezTo>
                  <a:pt x="2112640" y="748126"/>
                  <a:pt x="2109448" y="774685"/>
                  <a:pt x="2129246" y="705394"/>
                </a:cubicBezTo>
                <a:cubicBezTo>
                  <a:pt x="2134178" y="688132"/>
                  <a:pt x="2137955" y="670560"/>
                  <a:pt x="2142309" y="653143"/>
                </a:cubicBezTo>
                <a:cubicBezTo>
                  <a:pt x="2137955" y="600891"/>
                  <a:pt x="2137866" y="548107"/>
                  <a:pt x="2129246" y="496388"/>
                </a:cubicBezTo>
                <a:cubicBezTo>
                  <a:pt x="2122126" y="453666"/>
                  <a:pt x="2104731" y="412108"/>
                  <a:pt x="2076994" y="378823"/>
                </a:cubicBezTo>
                <a:cubicBezTo>
                  <a:pt x="2065167" y="364631"/>
                  <a:pt x="2051832" y="351657"/>
                  <a:pt x="2037806" y="339634"/>
                </a:cubicBezTo>
                <a:cubicBezTo>
                  <a:pt x="2021276" y="325465"/>
                  <a:pt x="2000949" y="315840"/>
                  <a:pt x="1985554" y="300445"/>
                </a:cubicBezTo>
                <a:cubicBezTo>
                  <a:pt x="1970159" y="285050"/>
                  <a:pt x="1962638" y="262658"/>
                  <a:pt x="1946366" y="248194"/>
                </a:cubicBezTo>
                <a:cubicBezTo>
                  <a:pt x="1922898" y="227334"/>
                  <a:pt x="1894115" y="213360"/>
                  <a:pt x="1867989" y="195943"/>
                </a:cubicBezTo>
                <a:cubicBezTo>
                  <a:pt x="1817343" y="162179"/>
                  <a:pt x="1843694" y="174782"/>
                  <a:pt x="1789611" y="156754"/>
                </a:cubicBezTo>
                <a:cubicBezTo>
                  <a:pt x="1677314" y="81888"/>
                  <a:pt x="1819390" y="171642"/>
                  <a:pt x="1711234" y="117565"/>
                </a:cubicBezTo>
                <a:cubicBezTo>
                  <a:pt x="1697192" y="110544"/>
                  <a:pt x="1687440" y="94519"/>
                  <a:pt x="1672046" y="91440"/>
                </a:cubicBezTo>
                <a:cubicBezTo>
                  <a:pt x="1620631" y="81157"/>
                  <a:pt x="1567543" y="82731"/>
                  <a:pt x="1515291" y="78377"/>
                </a:cubicBezTo>
                <a:cubicBezTo>
                  <a:pt x="1377965" y="50911"/>
                  <a:pt x="1525920" y="78091"/>
                  <a:pt x="1306286" y="52251"/>
                </a:cubicBezTo>
                <a:cubicBezTo>
                  <a:pt x="1229585" y="43227"/>
                  <a:pt x="1247452" y="48960"/>
                  <a:pt x="1201783" y="26125"/>
                </a:cubicBezTo>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6592982" y="1107281"/>
            <a:ext cx="2590800" cy="2862322"/>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Remember that many of these cells are lymphocytes, and when they crowd together like this, it gives the region an overall basophilic appearance when compared to the surrounding connective tissue.  </a:t>
            </a:r>
          </a:p>
        </p:txBody>
      </p:sp>
    </p:spTree>
    <p:extLst>
      <p:ext uri="{BB962C8B-B14F-4D97-AF65-F5344CB8AC3E}">
        <p14:creationId xmlns:p14="http://schemas.microsoft.com/office/powerpoint/2010/main" val="2170684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71265"/>
            <a:ext cx="7010400" cy="55530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 (advance slide for answer)</a:t>
            </a:r>
          </a:p>
        </p:txBody>
      </p:sp>
      <p:sp>
        <p:nvSpPr>
          <p:cNvPr id="11" name="Rectangle 10"/>
          <p:cNvSpPr/>
          <p:nvPr/>
        </p:nvSpPr>
        <p:spPr>
          <a:xfrm>
            <a:off x="1828800" y="3620869"/>
            <a:ext cx="23622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Germinal center</a:t>
            </a:r>
          </a:p>
        </p:txBody>
      </p:sp>
      <p:sp>
        <p:nvSpPr>
          <p:cNvPr id="5" name="Freeform 4"/>
          <p:cNvSpPr/>
          <p:nvPr/>
        </p:nvSpPr>
        <p:spPr>
          <a:xfrm>
            <a:off x="723398" y="1028700"/>
            <a:ext cx="4407402" cy="5613400"/>
          </a:xfrm>
          <a:custGeom>
            <a:avLst/>
            <a:gdLst>
              <a:gd name="connsiteX0" fmla="*/ 3531102 w 4407402"/>
              <a:gd name="connsiteY0" fmla="*/ 2298700 h 5613400"/>
              <a:gd name="connsiteX1" fmla="*/ 3518402 w 4407402"/>
              <a:gd name="connsiteY1" fmla="*/ 2171700 h 5613400"/>
              <a:gd name="connsiteX2" fmla="*/ 3480302 w 4407402"/>
              <a:gd name="connsiteY2" fmla="*/ 2044700 h 5613400"/>
              <a:gd name="connsiteX3" fmla="*/ 3442202 w 4407402"/>
              <a:gd name="connsiteY3" fmla="*/ 1981200 h 5613400"/>
              <a:gd name="connsiteX4" fmla="*/ 3391402 w 4407402"/>
              <a:gd name="connsiteY4" fmla="*/ 1892300 h 5613400"/>
              <a:gd name="connsiteX5" fmla="*/ 3366002 w 4407402"/>
              <a:gd name="connsiteY5" fmla="*/ 1803400 h 5613400"/>
              <a:gd name="connsiteX6" fmla="*/ 3302502 w 4407402"/>
              <a:gd name="connsiteY6" fmla="*/ 1689100 h 5613400"/>
              <a:gd name="connsiteX7" fmla="*/ 3277102 w 4407402"/>
              <a:gd name="connsiteY7" fmla="*/ 1638300 h 5613400"/>
              <a:gd name="connsiteX8" fmla="*/ 3226302 w 4407402"/>
              <a:gd name="connsiteY8" fmla="*/ 1562100 h 5613400"/>
              <a:gd name="connsiteX9" fmla="*/ 3162802 w 4407402"/>
              <a:gd name="connsiteY9" fmla="*/ 1435100 h 5613400"/>
              <a:gd name="connsiteX10" fmla="*/ 3137402 w 4407402"/>
              <a:gd name="connsiteY10" fmla="*/ 1384300 h 5613400"/>
              <a:gd name="connsiteX11" fmla="*/ 3073902 w 4407402"/>
              <a:gd name="connsiteY11" fmla="*/ 1295400 h 5613400"/>
              <a:gd name="connsiteX12" fmla="*/ 3048502 w 4407402"/>
              <a:gd name="connsiteY12" fmla="*/ 1257300 h 5613400"/>
              <a:gd name="connsiteX13" fmla="*/ 2972302 w 4407402"/>
              <a:gd name="connsiteY13" fmla="*/ 1155700 h 5613400"/>
              <a:gd name="connsiteX14" fmla="*/ 2883402 w 4407402"/>
              <a:gd name="connsiteY14" fmla="*/ 1041400 h 5613400"/>
              <a:gd name="connsiteX15" fmla="*/ 2832602 w 4407402"/>
              <a:gd name="connsiteY15" fmla="*/ 977900 h 5613400"/>
              <a:gd name="connsiteX16" fmla="*/ 2794502 w 4407402"/>
              <a:gd name="connsiteY16" fmla="*/ 939800 h 5613400"/>
              <a:gd name="connsiteX17" fmla="*/ 2743702 w 4407402"/>
              <a:gd name="connsiteY17" fmla="*/ 850900 h 5613400"/>
              <a:gd name="connsiteX18" fmla="*/ 2705602 w 4407402"/>
              <a:gd name="connsiteY18" fmla="*/ 812800 h 5613400"/>
              <a:gd name="connsiteX19" fmla="*/ 2654802 w 4407402"/>
              <a:gd name="connsiteY19" fmla="*/ 736600 h 5613400"/>
              <a:gd name="connsiteX20" fmla="*/ 2616702 w 4407402"/>
              <a:gd name="connsiteY20" fmla="*/ 698500 h 5613400"/>
              <a:gd name="connsiteX21" fmla="*/ 2565902 w 4407402"/>
              <a:gd name="connsiteY21" fmla="*/ 609600 h 5613400"/>
              <a:gd name="connsiteX22" fmla="*/ 2527802 w 4407402"/>
              <a:gd name="connsiteY22" fmla="*/ 571500 h 5613400"/>
              <a:gd name="connsiteX23" fmla="*/ 2451602 w 4407402"/>
              <a:gd name="connsiteY23" fmla="*/ 457200 h 5613400"/>
              <a:gd name="connsiteX24" fmla="*/ 2426202 w 4407402"/>
              <a:gd name="connsiteY24" fmla="*/ 419100 h 5613400"/>
              <a:gd name="connsiteX25" fmla="*/ 2350002 w 4407402"/>
              <a:gd name="connsiteY25" fmla="*/ 342900 h 5613400"/>
              <a:gd name="connsiteX26" fmla="*/ 2311902 w 4407402"/>
              <a:gd name="connsiteY26" fmla="*/ 304800 h 5613400"/>
              <a:gd name="connsiteX27" fmla="*/ 2235702 w 4407402"/>
              <a:gd name="connsiteY27" fmla="*/ 254000 h 5613400"/>
              <a:gd name="connsiteX28" fmla="*/ 2197602 w 4407402"/>
              <a:gd name="connsiteY28" fmla="*/ 228600 h 5613400"/>
              <a:gd name="connsiteX29" fmla="*/ 2121402 w 4407402"/>
              <a:gd name="connsiteY29" fmla="*/ 203200 h 5613400"/>
              <a:gd name="connsiteX30" fmla="*/ 2083302 w 4407402"/>
              <a:gd name="connsiteY30" fmla="*/ 190500 h 5613400"/>
              <a:gd name="connsiteX31" fmla="*/ 2045202 w 4407402"/>
              <a:gd name="connsiteY31" fmla="*/ 165100 h 5613400"/>
              <a:gd name="connsiteX32" fmla="*/ 1969002 w 4407402"/>
              <a:gd name="connsiteY32" fmla="*/ 139700 h 5613400"/>
              <a:gd name="connsiteX33" fmla="*/ 1930902 w 4407402"/>
              <a:gd name="connsiteY33" fmla="*/ 127000 h 5613400"/>
              <a:gd name="connsiteX34" fmla="*/ 1842002 w 4407402"/>
              <a:gd name="connsiteY34" fmla="*/ 88900 h 5613400"/>
              <a:gd name="connsiteX35" fmla="*/ 1740402 w 4407402"/>
              <a:gd name="connsiteY35" fmla="*/ 63500 h 5613400"/>
              <a:gd name="connsiteX36" fmla="*/ 1651502 w 4407402"/>
              <a:gd name="connsiteY36" fmla="*/ 38100 h 5613400"/>
              <a:gd name="connsiteX37" fmla="*/ 1549902 w 4407402"/>
              <a:gd name="connsiteY37" fmla="*/ 25400 h 5613400"/>
              <a:gd name="connsiteX38" fmla="*/ 1219702 w 4407402"/>
              <a:gd name="connsiteY38" fmla="*/ 0 h 5613400"/>
              <a:gd name="connsiteX39" fmla="*/ 610102 w 4407402"/>
              <a:gd name="connsiteY39" fmla="*/ 12700 h 5613400"/>
              <a:gd name="connsiteX40" fmla="*/ 394202 w 4407402"/>
              <a:gd name="connsiteY40" fmla="*/ 25400 h 5613400"/>
              <a:gd name="connsiteX41" fmla="*/ 305302 w 4407402"/>
              <a:gd name="connsiteY41" fmla="*/ 63500 h 5613400"/>
              <a:gd name="connsiteX42" fmla="*/ 229102 w 4407402"/>
              <a:gd name="connsiteY42" fmla="*/ 101600 h 5613400"/>
              <a:gd name="connsiteX43" fmla="*/ 191002 w 4407402"/>
              <a:gd name="connsiteY43" fmla="*/ 1701800 h 5613400"/>
              <a:gd name="connsiteX44" fmla="*/ 178302 w 4407402"/>
              <a:gd name="connsiteY44" fmla="*/ 1816100 h 5613400"/>
              <a:gd name="connsiteX45" fmla="*/ 165602 w 4407402"/>
              <a:gd name="connsiteY45" fmla="*/ 2387600 h 5613400"/>
              <a:gd name="connsiteX46" fmla="*/ 140202 w 4407402"/>
              <a:gd name="connsiteY46" fmla="*/ 2971800 h 5613400"/>
              <a:gd name="connsiteX47" fmla="*/ 114802 w 4407402"/>
              <a:gd name="connsiteY47" fmla="*/ 3200400 h 5613400"/>
              <a:gd name="connsiteX48" fmla="*/ 89402 w 4407402"/>
              <a:gd name="connsiteY48" fmla="*/ 3390900 h 5613400"/>
              <a:gd name="connsiteX49" fmla="*/ 64002 w 4407402"/>
              <a:gd name="connsiteY49" fmla="*/ 3479800 h 5613400"/>
              <a:gd name="connsiteX50" fmla="*/ 38602 w 4407402"/>
              <a:gd name="connsiteY50" fmla="*/ 3606800 h 5613400"/>
              <a:gd name="connsiteX51" fmla="*/ 25902 w 4407402"/>
              <a:gd name="connsiteY51" fmla="*/ 3695700 h 5613400"/>
              <a:gd name="connsiteX52" fmla="*/ 502 w 4407402"/>
              <a:gd name="connsiteY52" fmla="*/ 3733800 h 5613400"/>
              <a:gd name="connsiteX53" fmla="*/ 13202 w 4407402"/>
              <a:gd name="connsiteY53" fmla="*/ 3835400 h 5613400"/>
              <a:gd name="connsiteX54" fmla="*/ 25902 w 4407402"/>
              <a:gd name="connsiteY54" fmla="*/ 3962400 h 5613400"/>
              <a:gd name="connsiteX55" fmla="*/ 38602 w 4407402"/>
              <a:gd name="connsiteY55" fmla="*/ 4000500 h 5613400"/>
              <a:gd name="connsiteX56" fmla="*/ 76702 w 4407402"/>
              <a:gd name="connsiteY56" fmla="*/ 4279900 h 5613400"/>
              <a:gd name="connsiteX57" fmla="*/ 89402 w 4407402"/>
              <a:gd name="connsiteY57" fmla="*/ 4318000 h 5613400"/>
              <a:gd name="connsiteX58" fmla="*/ 102102 w 4407402"/>
              <a:gd name="connsiteY58" fmla="*/ 4508500 h 5613400"/>
              <a:gd name="connsiteX59" fmla="*/ 114802 w 4407402"/>
              <a:gd name="connsiteY59" fmla="*/ 4635500 h 5613400"/>
              <a:gd name="connsiteX60" fmla="*/ 127502 w 4407402"/>
              <a:gd name="connsiteY60" fmla="*/ 4914900 h 5613400"/>
              <a:gd name="connsiteX61" fmla="*/ 152902 w 4407402"/>
              <a:gd name="connsiteY61" fmla="*/ 5105400 h 5613400"/>
              <a:gd name="connsiteX62" fmla="*/ 165602 w 4407402"/>
              <a:gd name="connsiteY62" fmla="*/ 5232400 h 5613400"/>
              <a:gd name="connsiteX63" fmla="*/ 178302 w 4407402"/>
              <a:gd name="connsiteY63" fmla="*/ 5321300 h 5613400"/>
              <a:gd name="connsiteX64" fmla="*/ 216402 w 4407402"/>
              <a:gd name="connsiteY64" fmla="*/ 5448300 h 5613400"/>
              <a:gd name="connsiteX65" fmla="*/ 254502 w 4407402"/>
              <a:gd name="connsiteY65" fmla="*/ 5524500 h 5613400"/>
              <a:gd name="connsiteX66" fmla="*/ 330702 w 4407402"/>
              <a:gd name="connsiteY66" fmla="*/ 5575300 h 5613400"/>
              <a:gd name="connsiteX67" fmla="*/ 368802 w 4407402"/>
              <a:gd name="connsiteY67" fmla="*/ 5600700 h 5613400"/>
              <a:gd name="connsiteX68" fmla="*/ 749802 w 4407402"/>
              <a:gd name="connsiteY68" fmla="*/ 5613400 h 5613400"/>
              <a:gd name="connsiteX69" fmla="*/ 2286502 w 4407402"/>
              <a:gd name="connsiteY69" fmla="*/ 5588000 h 5613400"/>
              <a:gd name="connsiteX70" fmla="*/ 2972302 w 4407402"/>
              <a:gd name="connsiteY70" fmla="*/ 5575300 h 5613400"/>
              <a:gd name="connsiteX71" fmla="*/ 3327902 w 4407402"/>
              <a:gd name="connsiteY71" fmla="*/ 5588000 h 5613400"/>
              <a:gd name="connsiteX72" fmla="*/ 3493002 w 4407402"/>
              <a:gd name="connsiteY72" fmla="*/ 5600700 h 5613400"/>
              <a:gd name="connsiteX73" fmla="*/ 3747002 w 4407402"/>
              <a:gd name="connsiteY73" fmla="*/ 5613400 h 5613400"/>
              <a:gd name="connsiteX74" fmla="*/ 3950202 w 4407402"/>
              <a:gd name="connsiteY74" fmla="*/ 5600700 h 5613400"/>
              <a:gd name="connsiteX75" fmla="*/ 4064502 w 4407402"/>
              <a:gd name="connsiteY75" fmla="*/ 5575300 h 5613400"/>
              <a:gd name="connsiteX76" fmla="*/ 4153402 w 4407402"/>
              <a:gd name="connsiteY76" fmla="*/ 5562600 h 5613400"/>
              <a:gd name="connsiteX77" fmla="*/ 4267702 w 4407402"/>
              <a:gd name="connsiteY77" fmla="*/ 5511800 h 5613400"/>
              <a:gd name="connsiteX78" fmla="*/ 4318502 w 4407402"/>
              <a:gd name="connsiteY78" fmla="*/ 5435600 h 5613400"/>
              <a:gd name="connsiteX79" fmla="*/ 4369302 w 4407402"/>
              <a:gd name="connsiteY79" fmla="*/ 5346700 h 5613400"/>
              <a:gd name="connsiteX80" fmla="*/ 4407402 w 4407402"/>
              <a:gd name="connsiteY80" fmla="*/ 5194300 h 5613400"/>
              <a:gd name="connsiteX81" fmla="*/ 4394702 w 4407402"/>
              <a:gd name="connsiteY81" fmla="*/ 4533900 h 5613400"/>
              <a:gd name="connsiteX82" fmla="*/ 4382002 w 4407402"/>
              <a:gd name="connsiteY82" fmla="*/ 4483100 h 5613400"/>
              <a:gd name="connsiteX83" fmla="*/ 4369302 w 4407402"/>
              <a:gd name="connsiteY83" fmla="*/ 4343400 h 5613400"/>
              <a:gd name="connsiteX84" fmla="*/ 4343902 w 4407402"/>
              <a:gd name="connsiteY84" fmla="*/ 4229100 h 5613400"/>
              <a:gd name="connsiteX85" fmla="*/ 4331202 w 4407402"/>
              <a:gd name="connsiteY85" fmla="*/ 4191000 h 5613400"/>
              <a:gd name="connsiteX86" fmla="*/ 4293102 w 4407402"/>
              <a:gd name="connsiteY86" fmla="*/ 4025900 h 5613400"/>
              <a:gd name="connsiteX87" fmla="*/ 4242302 w 4407402"/>
              <a:gd name="connsiteY87" fmla="*/ 3898900 h 5613400"/>
              <a:gd name="connsiteX88" fmla="*/ 4229602 w 4407402"/>
              <a:gd name="connsiteY88" fmla="*/ 3860800 h 5613400"/>
              <a:gd name="connsiteX89" fmla="*/ 4153402 w 4407402"/>
              <a:gd name="connsiteY89" fmla="*/ 3733800 h 5613400"/>
              <a:gd name="connsiteX90" fmla="*/ 4128002 w 4407402"/>
              <a:gd name="connsiteY90" fmla="*/ 3657600 h 5613400"/>
              <a:gd name="connsiteX91" fmla="*/ 4102602 w 4407402"/>
              <a:gd name="connsiteY91" fmla="*/ 3606800 h 5613400"/>
              <a:gd name="connsiteX92" fmla="*/ 4051802 w 4407402"/>
              <a:gd name="connsiteY92" fmla="*/ 3530600 h 5613400"/>
              <a:gd name="connsiteX93" fmla="*/ 4001002 w 4407402"/>
              <a:gd name="connsiteY93" fmla="*/ 3403600 h 5613400"/>
              <a:gd name="connsiteX94" fmla="*/ 3975602 w 4407402"/>
              <a:gd name="connsiteY94" fmla="*/ 3314700 h 5613400"/>
              <a:gd name="connsiteX95" fmla="*/ 3950202 w 4407402"/>
              <a:gd name="connsiteY95" fmla="*/ 3263900 h 5613400"/>
              <a:gd name="connsiteX96" fmla="*/ 3937502 w 4407402"/>
              <a:gd name="connsiteY96" fmla="*/ 3225800 h 5613400"/>
              <a:gd name="connsiteX97" fmla="*/ 3912102 w 4407402"/>
              <a:gd name="connsiteY97" fmla="*/ 3175000 h 5613400"/>
              <a:gd name="connsiteX98" fmla="*/ 3899402 w 4407402"/>
              <a:gd name="connsiteY98" fmla="*/ 3136900 h 5613400"/>
              <a:gd name="connsiteX99" fmla="*/ 3848602 w 4407402"/>
              <a:gd name="connsiteY99" fmla="*/ 3035300 h 5613400"/>
              <a:gd name="connsiteX100" fmla="*/ 3835902 w 4407402"/>
              <a:gd name="connsiteY100" fmla="*/ 2997200 h 5613400"/>
              <a:gd name="connsiteX101" fmla="*/ 3823202 w 4407402"/>
              <a:gd name="connsiteY101" fmla="*/ 2946400 h 5613400"/>
              <a:gd name="connsiteX102" fmla="*/ 3797802 w 4407402"/>
              <a:gd name="connsiteY102" fmla="*/ 2908300 h 5613400"/>
              <a:gd name="connsiteX103" fmla="*/ 3785102 w 4407402"/>
              <a:gd name="connsiteY103" fmla="*/ 2870200 h 5613400"/>
              <a:gd name="connsiteX104" fmla="*/ 3747002 w 4407402"/>
              <a:gd name="connsiteY104" fmla="*/ 2794000 h 5613400"/>
              <a:gd name="connsiteX105" fmla="*/ 3721602 w 4407402"/>
              <a:gd name="connsiteY105" fmla="*/ 2717800 h 5613400"/>
              <a:gd name="connsiteX106" fmla="*/ 3670802 w 4407402"/>
              <a:gd name="connsiteY106" fmla="*/ 2565400 h 5613400"/>
              <a:gd name="connsiteX107" fmla="*/ 3645402 w 4407402"/>
              <a:gd name="connsiteY107" fmla="*/ 2489200 h 5613400"/>
              <a:gd name="connsiteX108" fmla="*/ 3632702 w 4407402"/>
              <a:gd name="connsiteY108" fmla="*/ 2451100 h 5613400"/>
              <a:gd name="connsiteX109" fmla="*/ 3581902 w 4407402"/>
              <a:gd name="connsiteY109" fmla="*/ 2374900 h 5613400"/>
              <a:gd name="connsiteX110" fmla="*/ 3543802 w 4407402"/>
              <a:gd name="connsiteY110" fmla="*/ 2260600 h 5613400"/>
              <a:gd name="connsiteX111" fmla="*/ 3531102 w 4407402"/>
              <a:gd name="connsiteY111" fmla="*/ 2222500 h 5613400"/>
              <a:gd name="connsiteX112" fmla="*/ 3518402 w 4407402"/>
              <a:gd name="connsiteY112" fmla="*/ 2184400 h 5613400"/>
              <a:gd name="connsiteX113" fmla="*/ 3505702 w 4407402"/>
              <a:gd name="connsiteY113" fmla="*/ 2159000 h 56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407402" h="5613400">
                <a:moveTo>
                  <a:pt x="3531102" y="2298700"/>
                </a:moveTo>
                <a:cubicBezTo>
                  <a:pt x="3526869" y="2256367"/>
                  <a:pt x="3524419" y="2213817"/>
                  <a:pt x="3518402" y="2171700"/>
                </a:cubicBezTo>
                <a:cubicBezTo>
                  <a:pt x="3515044" y="2148194"/>
                  <a:pt x="3486931" y="2055748"/>
                  <a:pt x="3480302" y="2044700"/>
                </a:cubicBezTo>
                <a:cubicBezTo>
                  <a:pt x="3467602" y="2023533"/>
                  <a:pt x="3454190" y="2002778"/>
                  <a:pt x="3442202" y="1981200"/>
                </a:cubicBezTo>
                <a:cubicBezTo>
                  <a:pt x="3388492" y="1884522"/>
                  <a:pt x="3444625" y="1972134"/>
                  <a:pt x="3391402" y="1892300"/>
                </a:cubicBezTo>
                <a:cubicBezTo>
                  <a:pt x="3384957" y="1866521"/>
                  <a:pt x="3376934" y="1828907"/>
                  <a:pt x="3366002" y="1803400"/>
                </a:cubicBezTo>
                <a:cubicBezTo>
                  <a:pt x="3343164" y="1750112"/>
                  <a:pt x="3332608" y="1743291"/>
                  <a:pt x="3302502" y="1689100"/>
                </a:cubicBezTo>
                <a:cubicBezTo>
                  <a:pt x="3293308" y="1672550"/>
                  <a:pt x="3286842" y="1654534"/>
                  <a:pt x="3277102" y="1638300"/>
                </a:cubicBezTo>
                <a:cubicBezTo>
                  <a:pt x="3261396" y="1612123"/>
                  <a:pt x="3226302" y="1562100"/>
                  <a:pt x="3226302" y="1562100"/>
                </a:cubicBezTo>
                <a:cubicBezTo>
                  <a:pt x="3197553" y="1447103"/>
                  <a:pt x="3238405" y="1586305"/>
                  <a:pt x="3162802" y="1435100"/>
                </a:cubicBezTo>
                <a:cubicBezTo>
                  <a:pt x="3154335" y="1418167"/>
                  <a:pt x="3146795" y="1400738"/>
                  <a:pt x="3137402" y="1384300"/>
                </a:cubicBezTo>
                <a:cubicBezTo>
                  <a:pt x="3120299" y="1354370"/>
                  <a:pt x="3093372" y="1322658"/>
                  <a:pt x="3073902" y="1295400"/>
                </a:cubicBezTo>
                <a:cubicBezTo>
                  <a:pt x="3065030" y="1282980"/>
                  <a:pt x="3057480" y="1269644"/>
                  <a:pt x="3048502" y="1257300"/>
                </a:cubicBezTo>
                <a:cubicBezTo>
                  <a:pt x="3023603" y="1223064"/>
                  <a:pt x="2972302" y="1155700"/>
                  <a:pt x="2972302" y="1155700"/>
                </a:cubicBezTo>
                <a:cubicBezTo>
                  <a:pt x="2943682" y="1069840"/>
                  <a:pt x="2981306" y="1163780"/>
                  <a:pt x="2883402" y="1041400"/>
                </a:cubicBezTo>
                <a:cubicBezTo>
                  <a:pt x="2866469" y="1020233"/>
                  <a:pt x="2850452" y="998300"/>
                  <a:pt x="2832602" y="977900"/>
                </a:cubicBezTo>
                <a:cubicBezTo>
                  <a:pt x="2820775" y="964383"/>
                  <a:pt x="2804941" y="954415"/>
                  <a:pt x="2794502" y="939800"/>
                </a:cubicBezTo>
                <a:cubicBezTo>
                  <a:pt x="2732394" y="852848"/>
                  <a:pt x="2803696" y="922892"/>
                  <a:pt x="2743702" y="850900"/>
                </a:cubicBezTo>
                <a:cubicBezTo>
                  <a:pt x="2732204" y="837102"/>
                  <a:pt x="2716629" y="826977"/>
                  <a:pt x="2705602" y="812800"/>
                </a:cubicBezTo>
                <a:cubicBezTo>
                  <a:pt x="2686860" y="788703"/>
                  <a:pt x="2676388" y="758186"/>
                  <a:pt x="2654802" y="736600"/>
                </a:cubicBezTo>
                <a:cubicBezTo>
                  <a:pt x="2642102" y="723900"/>
                  <a:pt x="2627141" y="713115"/>
                  <a:pt x="2616702" y="698500"/>
                </a:cubicBezTo>
                <a:cubicBezTo>
                  <a:pt x="2554594" y="611548"/>
                  <a:pt x="2625896" y="681592"/>
                  <a:pt x="2565902" y="609600"/>
                </a:cubicBezTo>
                <a:cubicBezTo>
                  <a:pt x="2554404" y="595802"/>
                  <a:pt x="2538829" y="585677"/>
                  <a:pt x="2527802" y="571500"/>
                </a:cubicBezTo>
                <a:lnTo>
                  <a:pt x="2451602" y="457200"/>
                </a:lnTo>
                <a:cubicBezTo>
                  <a:pt x="2443135" y="444500"/>
                  <a:pt x="2436995" y="429893"/>
                  <a:pt x="2426202" y="419100"/>
                </a:cubicBezTo>
                <a:lnTo>
                  <a:pt x="2350002" y="342900"/>
                </a:lnTo>
                <a:cubicBezTo>
                  <a:pt x="2337302" y="330200"/>
                  <a:pt x="2326846" y="314763"/>
                  <a:pt x="2311902" y="304800"/>
                </a:cubicBezTo>
                <a:lnTo>
                  <a:pt x="2235702" y="254000"/>
                </a:lnTo>
                <a:cubicBezTo>
                  <a:pt x="2223002" y="245533"/>
                  <a:pt x="2212082" y="233427"/>
                  <a:pt x="2197602" y="228600"/>
                </a:cubicBezTo>
                <a:lnTo>
                  <a:pt x="2121402" y="203200"/>
                </a:lnTo>
                <a:cubicBezTo>
                  <a:pt x="2108702" y="198967"/>
                  <a:pt x="2094441" y="197926"/>
                  <a:pt x="2083302" y="190500"/>
                </a:cubicBezTo>
                <a:cubicBezTo>
                  <a:pt x="2070602" y="182033"/>
                  <a:pt x="2059150" y="171299"/>
                  <a:pt x="2045202" y="165100"/>
                </a:cubicBezTo>
                <a:cubicBezTo>
                  <a:pt x="2020736" y="154226"/>
                  <a:pt x="1994402" y="148167"/>
                  <a:pt x="1969002" y="139700"/>
                </a:cubicBezTo>
                <a:cubicBezTo>
                  <a:pt x="1956302" y="135467"/>
                  <a:pt x="1942876" y="132987"/>
                  <a:pt x="1930902" y="127000"/>
                </a:cubicBezTo>
                <a:cubicBezTo>
                  <a:pt x="1889270" y="106184"/>
                  <a:pt x="1883113" y="100112"/>
                  <a:pt x="1842002" y="88900"/>
                </a:cubicBezTo>
                <a:cubicBezTo>
                  <a:pt x="1808323" y="79715"/>
                  <a:pt x="1773520" y="74539"/>
                  <a:pt x="1740402" y="63500"/>
                </a:cubicBezTo>
                <a:cubicBezTo>
                  <a:pt x="1710205" y="53434"/>
                  <a:pt x="1683396" y="43416"/>
                  <a:pt x="1651502" y="38100"/>
                </a:cubicBezTo>
                <a:cubicBezTo>
                  <a:pt x="1617836" y="32489"/>
                  <a:pt x="1583845" y="28973"/>
                  <a:pt x="1549902" y="25400"/>
                </a:cubicBezTo>
                <a:cubicBezTo>
                  <a:pt x="1422348" y="11973"/>
                  <a:pt x="1354063" y="8957"/>
                  <a:pt x="1219702" y="0"/>
                </a:cubicBezTo>
                <a:lnTo>
                  <a:pt x="610102" y="12700"/>
                </a:lnTo>
                <a:cubicBezTo>
                  <a:pt x="538045" y="14917"/>
                  <a:pt x="465935" y="18227"/>
                  <a:pt x="394202" y="25400"/>
                </a:cubicBezTo>
                <a:cubicBezTo>
                  <a:pt x="368303" y="27990"/>
                  <a:pt x="325421" y="54878"/>
                  <a:pt x="305302" y="63500"/>
                </a:cubicBezTo>
                <a:cubicBezTo>
                  <a:pt x="231690" y="95048"/>
                  <a:pt x="302321" y="52787"/>
                  <a:pt x="229102" y="101600"/>
                </a:cubicBezTo>
                <a:cubicBezTo>
                  <a:pt x="42438" y="661592"/>
                  <a:pt x="215587" y="116040"/>
                  <a:pt x="191002" y="1701800"/>
                </a:cubicBezTo>
                <a:cubicBezTo>
                  <a:pt x="190408" y="1740130"/>
                  <a:pt x="182535" y="1778000"/>
                  <a:pt x="178302" y="1816100"/>
                </a:cubicBezTo>
                <a:cubicBezTo>
                  <a:pt x="174069" y="2006600"/>
                  <a:pt x="170615" y="2197119"/>
                  <a:pt x="165602" y="2387600"/>
                </a:cubicBezTo>
                <a:cubicBezTo>
                  <a:pt x="158518" y="2656776"/>
                  <a:pt x="157919" y="2741475"/>
                  <a:pt x="140202" y="2971800"/>
                </a:cubicBezTo>
                <a:cubicBezTo>
                  <a:pt x="124922" y="3170434"/>
                  <a:pt x="134031" y="3046567"/>
                  <a:pt x="114802" y="3200400"/>
                </a:cubicBezTo>
                <a:cubicBezTo>
                  <a:pt x="106941" y="3263289"/>
                  <a:pt x="103244" y="3328613"/>
                  <a:pt x="89402" y="3390900"/>
                </a:cubicBezTo>
                <a:cubicBezTo>
                  <a:pt x="62199" y="3513314"/>
                  <a:pt x="91662" y="3327671"/>
                  <a:pt x="64002" y="3479800"/>
                </a:cubicBezTo>
                <a:cubicBezTo>
                  <a:pt x="40653" y="3608220"/>
                  <a:pt x="64684" y="3528555"/>
                  <a:pt x="38602" y="3606800"/>
                </a:cubicBezTo>
                <a:cubicBezTo>
                  <a:pt x="34369" y="3636433"/>
                  <a:pt x="34504" y="3667028"/>
                  <a:pt x="25902" y="3695700"/>
                </a:cubicBezTo>
                <a:cubicBezTo>
                  <a:pt x="21516" y="3710320"/>
                  <a:pt x="1884" y="3718599"/>
                  <a:pt x="502" y="3733800"/>
                </a:cubicBezTo>
                <a:cubicBezTo>
                  <a:pt x="-2588" y="3767790"/>
                  <a:pt x="9433" y="3801479"/>
                  <a:pt x="13202" y="3835400"/>
                </a:cubicBezTo>
                <a:cubicBezTo>
                  <a:pt x="17900" y="3877684"/>
                  <a:pt x="19433" y="3920350"/>
                  <a:pt x="25902" y="3962400"/>
                </a:cubicBezTo>
                <a:cubicBezTo>
                  <a:pt x="27938" y="3975631"/>
                  <a:pt x="35698" y="3987432"/>
                  <a:pt x="38602" y="4000500"/>
                </a:cubicBezTo>
                <a:cubicBezTo>
                  <a:pt x="59080" y="4092653"/>
                  <a:pt x="56224" y="4187747"/>
                  <a:pt x="76702" y="4279900"/>
                </a:cubicBezTo>
                <a:cubicBezTo>
                  <a:pt x="79606" y="4292968"/>
                  <a:pt x="85169" y="4305300"/>
                  <a:pt x="89402" y="4318000"/>
                </a:cubicBezTo>
                <a:cubicBezTo>
                  <a:pt x="93635" y="4381500"/>
                  <a:pt x="97027" y="4445062"/>
                  <a:pt x="102102" y="4508500"/>
                </a:cubicBezTo>
                <a:cubicBezTo>
                  <a:pt x="105495" y="4550909"/>
                  <a:pt x="112148" y="4593038"/>
                  <a:pt x="114802" y="4635500"/>
                </a:cubicBezTo>
                <a:cubicBezTo>
                  <a:pt x="120617" y="4728548"/>
                  <a:pt x="122027" y="4821831"/>
                  <a:pt x="127502" y="4914900"/>
                </a:cubicBezTo>
                <a:cubicBezTo>
                  <a:pt x="136381" y="5065842"/>
                  <a:pt x="125377" y="5022826"/>
                  <a:pt x="152902" y="5105400"/>
                </a:cubicBezTo>
                <a:cubicBezTo>
                  <a:pt x="157135" y="5147733"/>
                  <a:pt x="160631" y="5190147"/>
                  <a:pt x="165602" y="5232400"/>
                </a:cubicBezTo>
                <a:cubicBezTo>
                  <a:pt x="169100" y="5262129"/>
                  <a:pt x="172947" y="5291849"/>
                  <a:pt x="178302" y="5321300"/>
                </a:cubicBezTo>
                <a:cubicBezTo>
                  <a:pt x="185979" y="5363526"/>
                  <a:pt x="203147" y="5408536"/>
                  <a:pt x="216402" y="5448300"/>
                </a:cubicBezTo>
                <a:cubicBezTo>
                  <a:pt x="225461" y="5475477"/>
                  <a:pt x="231331" y="5504225"/>
                  <a:pt x="254502" y="5524500"/>
                </a:cubicBezTo>
                <a:cubicBezTo>
                  <a:pt x="277476" y="5544602"/>
                  <a:pt x="305302" y="5558367"/>
                  <a:pt x="330702" y="5575300"/>
                </a:cubicBezTo>
                <a:cubicBezTo>
                  <a:pt x="343402" y="5583767"/>
                  <a:pt x="353547" y="5600191"/>
                  <a:pt x="368802" y="5600700"/>
                </a:cubicBezTo>
                <a:lnTo>
                  <a:pt x="749802" y="5613400"/>
                </a:lnTo>
                <a:cubicBezTo>
                  <a:pt x="1686501" y="5588084"/>
                  <a:pt x="810407" y="5609393"/>
                  <a:pt x="2286502" y="5588000"/>
                </a:cubicBezTo>
                <a:lnTo>
                  <a:pt x="2972302" y="5575300"/>
                </a:lnTo>
                <a:lnTo>
                  <a:pt x="3327902" y="5588000"/>
                </a:lnTo>
                <a:cubicBezTo>
                  <a:pt x="3383032" y="5590689"/>
                  <a:pt x="3437907" y="5597361"/>
                  <a:pt x="3493002" y="5600700"/>
                </a:cubicBezTo>
                <a:cubicBezTo>
                  <a:pt x="3577619" y="5605828"/>
                  <a:pt x="3662335" y="5609167"/>
                  <a:pt x="3747002" y="5613400"/>
                </a:cubicBezTo>
                <a:cubicBezTo>
                  <a:pt x="3814735" y="5609167"/>
                  <a:pt x="3882642" y="5607134"/>
                  <a:pt x="3950202" y="5600700"/>
                </a:cubicBezTo>
                <a:cubicBezTo>
                  <a:pt x="4003141" y="5595658"/>
                  <a:pt x="4015140" y="5584275"/>
                  <a:pt x="4064502" y="5575300"/>
                </a:cubicBezTo>
                <a:cubicBezTo>
                  <a:pt x="4093953" y="5569945"/>
                  <a:pt x="4123769" y="5566833"/>
                  <a:pt x="4153402" y="5562600"/>
                </a:cubicBezTo>
                <a:cubicBezTo>
                  <a:pt x="4244082" y="5532373"/>
                  <a:pt x="4207325" y="5552052"/>
                  <a:pt x="4267702" y="5511800"/>
                </a:cubicBezTo>
                <a:lnTo>
                  <a:pt x="4318502" y="5435600"/>
                </a:lnTo>
                <a:cubicBezTo>
                  <a:pt x="4341413" y="5401234"/>
                  <a:pt x="4353189" y="5386983"/>
                  <a:pt x="4369302" y="5346700"/>
                </a:cubicBezTo>
                <a:cubicBezTo>
                  <a:pt x="4398053" y="5274822"/>
                  <a:pt x="4394909" y="5269258"/>
                  <a:pt x="4407402" y="5194300"/>
                </a:cubicBezTo>
                <a:cubicBezTo>
                  <a:pt x="4403169" y="4974167"/>
                  <a:pt x="4402560" y="4753934"/>
                  <a:pt x="4394702" y="4533900"/>
                </a:cubicBezTo>
                <a:cubicBezTo>
                  <a:pt x="4394079" y="4516457"/>
                  <a:pt x="4384309" y="4500401"/>
                  <a:pt x="4382002" y="4483100"/>
                </a:cubicBezTo>
                <a:cubicBezTo>
                  <a:pt x="4375822" y="4436751"/>
                  <a:pt x="4375102" y="4389798"/>
                  <a:pt x="4369302" y="4343400"/>
                </a:cubicBezTo>
                <a:cubicBezTo>
                  <a:pt x="4366392" y="4320121"/>
                  <a:pt x="4351153" y="4254479"/>
                  <a:pt x="4343902" y="4229100"/>
                </a:cubicBezTo>
                <a:cubicBezTo>
                  <a:pt x="4340224" y="4216228"/>
                  <a:pt x="4334880" y="4203872"/>
                  <a:pt x="4331202" y="4191000"/>
                </a:cubicBezTo>
                <a:cubicBezTo>
                  <a:pt x="4315645" y="4136552"/>
                  <a:pt x="4308659" y="4080348"/>
                  <a:pt x="4293102" y="4025900"/>
                </a:cubicBezTo>
                <a:cubicBezTo>
                  <a:pt x="4278653" y="3975328"/>
                  <a:pt x="4265335" y="3956482"/>
                  <a:pt x="4242302" y="3898900"/>
                </a:cubicBezTo>
                <a:cubicBezTo>
                  <a:pt x="4237330" y="3886471"/>
                  <a:pt x="4235949" y="3872587"/>
                  <a:pt x="4229602" y="3860800"/>
                </a:cubicBezTo>
                <a:cubicBezTo>
                  <a:pt x="4206196" y="3817332"/>
                  <a:pt x="4169014" y="3780635"/>
                  <a:pt x="4153402" y="3733800"/>
                </a:cubicBezTo>
                <a:cubicBezTo>
                  <a:pt x="4144935" y="3708400"/>
                  <a:pt x="4139976" y="3681547"/>
                  <a:pt x="4128002" y="3657600"/>
                </a:cubicBezTo>
                <a:cubicBezTo>
                  <a:pt x="4119535" y="3640667"/>
                  <a:pt x="4112342" y="3623034"/>
                  <a:pt x="4102602" y="3606800"/>
                </a:cubicBezTo>
                <a:cubicBezTo>
                  <a:pt x="4086896" y="3580623"/>
                  <a:pt x="4051802" y="3530600"/>
                  <a:pt x="4051802" y="3530600"/>
                </a:cubicBezTo>
                <a:cubicBezTo>
                  <a:pt x="4020122" y="3403881"/>
                  <a:pt x="4066582" y="3574108"/>
                  <a:pt x="4001002" y="3403600"/>
                </a:cubicBezTo>
                <a:cubicBezTo>
                  <a:pt x="3989939" y="3374835"/>
                  <a:pt x="3986134" y="3343664"/>
                  <a:pt x="3975602" y="3314700"/>
                </a:cubicBezTo>
                <a:cubicBezTo>
                  <a:pt x="3969132" y="3296908"/>
                  <a:pt x="3957660" y="3281301"/>
                  <a:pt x="3950202" y="3263900"/>
                </a:cubicBezTo>
                <a:cubicBezTo>
                  <a:pt x="3944929" y="3251595"/>
                  <a:pt x="3942775" y="3238105"/>
                  <a:pt x="3937502" y="3225800"/>
                </a:cubicBezTo>
                <a:cubicBezTo>
                  <a:pt x="3930044" y="3208399"/>
                  <a:pt x="3919560" y="3192401"/>
                  <a:pt x="3912102" y="3175000"/>
                </a:cubicBezTo>
                <a:cubicBezTo>
                  <a:pt x="3906829" y="3162695"/>
                  <a:pt x="3904942" y="3149087"/>
                  <a:pt x="3899402" y="3136900"/>
                </a:cubicBezTo>
                <a:cubicBezTo>
                  <a:pt x="3883734" y="3102430"/>
                  <a:pt x="3860576" y="3071221"/>
                  <a:pt x="3848602" y="3035300"/>
                </a:cubicBezTo>
                <a:cubicBezTo>
                  <a:pt x="3844369" y="3022600"/>
                  <a:pt x="3839580" y="3010072"/>
                  <a:pt x="3835902" y="2997200"/>
                </a:cubicBezTo>
                <a:cubicBezTo>
                  <a:pt x="3831107" y="2980417"/>
                  <a:pt x="3830078" y="2962443"/>
                  <a:pt x="3823202" y="2946400"/>
                </a:cubicBezTo>
                <a:cubicBezTo>
                  <a:pt x="3817189" y="2932371"/>
                  <a:pt x="3804628" y="2921952"/>
                  <a:pt x="3797802" y="2908300"/>
                </a:cubicBezTo>
                <a:cubicBezTo>
                  <a:pt x="3791815" y="2896326"/>
                  <a:pt x="3790539" y="2882433"/>
                  <a:pt x="3785102" y="2870200"/>
                </a:cubicBezTo>
                <a:cubicBezTo>
                  <a:pt x="3773568" y="2844250"/>
                  <a:pt x="3757924" y="2820214"/>
                  <a:pt x="3747002" y="2794000"/>
                </a:cubicBezTo>
                <a:cubicBezTo>
                  <a:pt x="3736704" y="2769286"/>
                  <a:pt x="3730069" y="2743200"/>
                  <a:pt x="3721602" y="2717800"/>
                </a:cubicBezTo>
                <a:lnTo>
                  <a:pt x="3670802" y="2565400"/>
                </a:lnTo>
                <a:lnTo>
                  <a:pt x="3645402" y="2489200"/>
                </a:lnTo>
                <a:cubicBezTo>
                  <a:pt x="3641169" y="2476500"/>
                  <a:pt x="3640128" y="2462239"/>
                  <a:pt x="3632702" y="2451100"/>
                </a:cubicBezTo>
                <a:cubicBezTo>
                  <a:pt x="3615769" y="2425700"/>
                  <a:pt x="3591555" y="2403860"/>
                  <a:pt x="3581902" y="2374900"/>
                </a:cubicBezTo>
                <a:lnTo>
                  <a:pt x="3543802" y="2260600"/>
                </a:lnTo>
                <a:lnTo>
                  <a:pt x="3531102" y="2222500"/>
                </a:lnTo>
                <a:cubicBezTo>
                  <a:pt x="3526869" y="2209800"/>
                  <a:pt x="3524389" y="2196374"/>
                  <a:pt x="3518402" y="2184400"/>
                </a:cubicBezTo>
                <a:lnTo>
                  <a:pt x="3505702" y="2159000"/>
                </a:ln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6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16461"/>
            <a:ext cx="7315200" cy="526606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13" name="Line 5"/>
          <p:cNvSpPr>
            <a:spLocks noChangeShapeType="1"/>
          </p:cNvSpPr>
          <p:nvPr/>
        </p:nvSpPr>
        <p:spPr bwMode="auto">
          <a:xfrm>
            <a:off x="3484348" y="2948631"/>
            <a:ext cx="427298" cy="576152"/>
          </a:xfrm>
          <a:prstGeom prst="line">
            <a:avLst/>
          </a:prstGeom>
          <a:noFill/>
          <a:ln w="63500">
            <a:solidFill>
              <a:srgbClr val="FFFF00"/>
            </a:solidFill>
            <a:round/>
            <a:headEnd/>
            <a:tailEnd type="triangle" w="med" len="med"/>
          </a:ln>
          <a:effectLst/>
        </p:spPr>
        <p:txBody>
          <a:bodyPr/>
          <a:lstStyle/>
          <a:p>
            <a:endParaRPr lang="en-US"/>
          </a:p>
        </p:txBody>
      </p:sp>
      <p:sp>
        <p:nvSpPr>
          <p:cNvPr id="15" name="Rectangle 14"/>
          <p:cNvSpPr/>
          <p:nvPr/>
        </p:nvSpPr>
        <p:spPr>
          <a:xfrm>
            <a:off x="2057400" y="2302300"/>
            <a:ext cx="2559355" cy="646331"/>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macrophage</a:t>
            </a:r>
          </a:p>
        </p:txBody>
      </p:sp>
    </p:spTree>
    <p:extLst>
      <p:ext uri="{BB962C8B-B14F-4D97-AF65-F5344CB8AC3E}">
        <p14:creationId xmlns:p14="http://schemas.microsoft.com/office/powerpoint/2010/main" val="17939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337" y="1168102"/>
            <a:ext cx="6638925" cy="55149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1" name="Rectangle 10"/>
          <p:cNvSpPr/>
          <p:nvPr/>
        </p:nvSpPr>
        <p:spPr>
          <a:xfrm>
            <a:off x="5334000" y="1168102"/>
            <a:ext cx="29337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Secondary</a:t>
            </a:r>
          </a:p>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nodule</a:t>
            </a:r>
          </a:p>
        </p:txBody>
      </p:sp>
      <p:sp>
        <p:nvSpPr>
          <p:cNvPr id="5" name="Freeform 4"/>
          <p:cNvSpPr/>
          <p:nvPr/>
        </p:nvSpPr>
        <p:spPr>
          <a:xfrm>
            <a:off x="1993900" y="1854200"/>
            <a:ext cx="4533900" cy="4533900"/>
          </a:xfrm>
          <a:custGeom>
            <a:avLst/>
            <a:gdLst>
              <a:gd name="connsiteX0" fmla="*/ 2527300 w 4533900"/>
              <a:gd name="connsiteY0" fmla="*/ 76200 h 4533900"/>
              <a:gd name="connsiteX1" fmla="*/ 2438400 w 4533900"/>
              <a:gd name="connsiteY1" fmla="*/ 63500 h 4533900"/>
              <a:gd name="connsiteX2" fmla="*/ 2387600 w 4533900"/>
              <a:gd name="connsiteY2" fmla="*/ 50800 h 4533900"/>
              <a:gd name="connsiteX3" fmla="*/ 2298700 w 4533900"/>
              <a:gd name="connsiteY3" fmla="*/ 38100 h 4533900"/>
              <a:gd name="connsiteX4" fmla="*/ 2082800 w 4533900"/>
              <a:gd name="connsiteY4" fmla="*/ 12700 h 4533900"/>
              <a:gd name="connsiteX5" fmla="*/ 1981200 w 4533900"/>
              <a:gd name="connsiteY5" fmla="*/ 0 h 4533900"/>
              <a:gd name="connsiteX6" fmla="*/ 1625600 w 4533900"/>
              <a:gd name="connsiteY6" fmla="*/ 25400 h 4533900"/>
              <a:gd name="connsiteX7" fmla="*/ 1524000 w 4533900"/>
              <a:gd name="connsiteY7" fmla="*/ 50800 h 4533900"/>
              <a:gd name="connsiteX8" fmla="*/ 1435100 w 4533900"/>
              <a:gd name="connsiteY8" fmla="*/ 76200 h 4533900"/>
              <a:gd name="connsiteX9" fmla="*/ 1397000 w 4533900"/>
              <a:gd name="connsiteY9" fmla="*/ 101600 h 4533900"/>
              <a:gd name="connsiteX10" fmla="*/ 1358900 w 4533900"/>
              <a:gd name="connsiteY10" fmla="*/ 114300 h 4533900"/>
              <a:gd name="connsiteX11" fmla="*/ 1270000 w 4533900"/>
              <a:gd name="connsiteY11" fmla="*/ 177800 h 4533900"/>
              <a:gd name="connsiteX12" fmla="*/ 1231900 w 4533900"/>
              <a:gd name="connsiteY12" fmla="*/ 203200 h 4533900"/>
              <a:gd name="connsiteX13" fmla="*/ 1193800 w 4533900"/>
              <a:gd name="connsiteY13" fmla="*/ 241300 h 4533900"/>
              <a:gd name="connsiteX14" fmla="*/ 1168400 w 4533900"/>
              <a:gd name="connsiteY14" fmla="*/ 279400 h 4533900"/>
              <a:gd name="connsiteX15" fmla="*/ 1130300 w 4533900"/>
              <a:gd name="connsiteY15" fmla="*/ 292100 h 4533900"/>
              <a:gd name="connsiteX16" fmla="*/ 1054100 w 4533900"/>
              <a:gd name="connsiteY16" fmla="*/ 368300 h 4533900"/>
              <a:gd name="connsiteX17" fmla="*/ 1028700 w 4533900"/>
              <a:gd name="connsiteY17" fmla="*/ 406400 h 4533900"/>
              <a:gd name="connsiteX18" fmla="*/ 990600 w 4533900"/>
              <a:gd name="connsiteY18" fmla="*/ 444500 h 4533900"/>
              <a:gd name="connsiteX19" fmla="*/ 914400 w 4533900"/>
              <a:gd name="connsiteY19" fmla="*/ 558800 h 4533900"/>
              <a:gd name="connsiteX20" fmla="*/ 838200 w 4533900"/>
              <a:gd name="connsiteY20" fmla="*/ 635000 h 4533900"/>
              <a:gd name="connsiteX21" fmla="*/ 774700 w 4533900"/>
              <a:gd name="connsiteY21" fmla="*/ 723900 h 4533900"/>
              <a:gd name="connsiteX22" fmla="*/ 723900 w 4533900"/>
              <a:gd name="connsiteY22" fmla="*/ 812800 h 4533900"/>
              <a:gd name="connsiteX23" fmla="*/ 660400 w 4533900"/>
              <a:gd name="connsiteY23" fmla="*/ 939800 h 4533900"/>
              <a:gd name="connsiteX24" fmla="*/ 622300 w 4533900"/>
              <a:gd name="connsiteY24" fmla="*/ 1041400 h 4533900"/>
              <a:gd name="connsiteX25" fmla="*/ 571500 w 4533900"/>
              <a:gd name="connsiteY25" fmla="*/ 1117600 h 4533900"/>
              <a:gd name="connsiteX26" fmla="*/ 558800 w 4533900"/>
              <a:gd name="connsiteY26" fmla="*/ 1155700 h 4533900"/>
              <a:gd name="connsiteX27" fmla="*/ 495300 w 4533900"/>
              <a:gd name="connsiteY27" fmla="*/ 1244600 h 4533900"/>
              <a:gd name="connsiteX28" fmla="*/ 482600 w 4533900"/>
              <a:gd name="connsiteY28" fmla="*/ 1282700 h 4533900"/>
              <a:gd name="connsiteX29" fmla="*/ 431800 w 4533900"/>
              <a:gd name="connsiteY29" fmla="*/ 1371600 h 4533900"/>
              <a:gd name="connsiteX30" fmla="*/ 419100 w 4533900"/>
              <a:gd name="connsiteY30" fmla="*/ 1409700 h 4533900"/>
              <a:gd name="connsiteX31" fmla="*/ 393700 w 4533900"/>
              <a:gd name="connsiteY31" fmla="*/ 1447800 h 4533900"/>
              <a:gd name="connsiteX32" fmla="*/ 368300 w 4533900"/>
              <a:gd name="connsiteY32" fmla="*/ 1524000 h 4533900"/>
              <a:gd name="connsiteX33" fmla="*/ 317500 w 4533900"/>
              <a:gd name="connsiteY33" fmla="*/ 1612900 h 4533900"/>
              <a:gd name="connsiteX34" fmla="*/ 304800 w 4533900"/>
              <a:gd name="connsiteY34" fmla="*/ 1663700 h 4533900"/>
              <a:gd name="connsiteX35" fmla="*/ 266700 w 4533900"/>
              <a:gd name="connsiteY35" fmla="*/ 1765300 h 4533900"/>
              <a:gd name="connsiteX36" fmla="*/ 241300 w 4533900"/>
              <a:gd name="connsiteY36" fmla="*/ 1816100 h 4533900"/>
              <a:gd name="connsiteX37" fmla="*/ 228600 w 4533900"/>
              <a:gd name="connsiteY37" fmla="*/ 1854200 h 4533900"/>
              <a:gd name="connsiteX38" fmla="*/ 177800 w 4533900"/>
              <a:gd name="connsiteY38" fmla="*/ 1930400 h 4533900"/>
              <a:gd name="connsiteX39" fmla="*/ 139700 w 4533900"/>
              <a:gd name="connsiteY39" fmla="*/ 2006600 h 4533900"/>
              <a:gd name="connsiteX40" fmla="*/ 127000 w 4533900"/>
              <a:gd name="connsiteY40" fmla="*/ 2057400 h 4533900"/>
              <a:gd name="connsiteX41" fmla="*/ 101600 w 4533900"/>
              <a:gd name="connsiteY41" fmla="*/ 2095500 h 4533900"/>
              <a:gd name="connsiteX42" fmla="*/ 88900 w 4533900"/>
              <a:gd name="connsiteY42" fmla="*/ 2133600 h 4533900"/>
              <a:gd name="connsiteX43" fmla="*/ 63500 w 4533900"/>
              <a:gd name="connsiteY43" fmla="*/ 2171700 h 4533900"/>
              <a:gd name="connsiteX44" fmla="*/ 50800 w 4533900"/>
              <a:gd name="connsiteY44" fmla="*/ 2209800 h 4533900"/>
              <a:gd name="connsiteX45" fmla="*/ 25400 w 4533900"/>
              <a:gd name="connsiteY45" fmla="*/ 2260600 h 4533900"/>
              <a:gd name="connsiteX46" fmla="*/ 12700 w 4533900"/>
              <a:gd name="connsiteY46" fmla="*/ 2362200 h 4533900"/>
              <a:gd name="connsiteX47" fmla="*/ 0 w 4533900"/>
              <a:gd name="connsiteY47" fmla="*/ 2438400 h 4533900"/>
              <a:gd name="connsiteX48" fmla="*/ 12700 w 4533900"/>
              <a:gd name="connsiteY48" fmla="*/ 2692400 h 4533900"/>
              <a:gd name="connsiteX49" fmla="*/ 38100 w 4533900"/>
              <a:gd name="connsiteY49" fmla="*/ 3162300 h 4533900"/>
              <a:gd name="connsiteX50" fmla="*/ 50800 w 4533900"/>
              <a:gd name="connsiteY50" fmla="*/ 3213100 h 4533900"/>
              <a:gd name="connsiteX51" fmla="*/ 88900 w 4533900"/>
              <a:gd name="connsiteY51" fmla="*/ 3302000 h 4533900"/>
              <a:gd name="connsiteX52" fmla="*/ 152400 w 4533900"/>
              <a:gd name="connsiteY52" fmla="*/ 3390900 h 4533900"/>
              <a:gd name="connsiteX53" fmla="*/ 165100 w 4533900"/>
              <a:gd name="connsiteY53" fmla="*/ 3429000 h 4533900"/>
              <a:gd name="connsiteX54" fmla="*/ 203200 w 4533900"/>
              <a:gd name="connsiteY54" fmla="*/ 3454400 h 4533900"/>
              <a:gd name="connsiteX55" fmla="*/ 254000 w 4533900"/>
              <a:gd name="connsiteY55" fmla="*/ 3492500 h 4533900"/>
              <a:gd name="connsiteX56" fmla="*/ 304800 w 4533900"/>
              <a:gd name="connsiteY56" fmla="*/ 3568700 h 4533900"/>
              <a:gd name="connsiteX57" fmla="*/ 342900 w 4533900"/>
              <a:gd name="connsiteY57" fmla="*/ 3606800 h 4533900"/>
              <a:gd name="connsiteX58" fmla="*/ 393700 w 4533900"/>
              <a:gd name="connsiteY58" fmla="*/ 3683000 h 4533900"/>
              <a:gd name="connsiteX59" fmla="*/ 431800 w 4533900"/>
              <a:gd name="connsiteY59" fmla="*/ 3721100 h 4533900"/>
              <a:gd name="connsiteX60" fmla="*/ 469900 w 4533900"/>
              <a:gd name="connsiteY60" fmla="*/ 3797300 h 4533900"/>
              <a:gd name="connsiteX61" fmla="*/ 495300 w 4533900"/>
              <a:gd name="connsiteY61" fmla="*/ 3873500 h 4533900"/>
              <a:gd name="connsiteX62" fmla="*/ 546100 w 4533900"/>
              <a:gd name="connsiteY62" fmla="*/ 3949700 h 4533900"/>
              <a:gd name="connsiteX63" fmla="*/ 558800 w 4533900"/>
              <a:gd name="connsiteY63" fmla="*/ 3987800 h 4533900"/>
              <a:gd name="connsiteX64" fmla="*/ 596900 w 4533900"/>
              <a:gd name="connsiteY64" fmla="*/ 4025900 h 4533900"/>
              <a:gd name="connsiteX65" fmla="*/ 635000 w 4533900"/>
              <a:gd name="connsiteY65" fmla="*/ 4076700 h 4533900"/>
              <a:gd name="connsiteX66" fmla="*/ 660400 w 4533900"/>
              <a:gd name="connsiteY66" fmla="*/ 4114800 h 4533900"/>
              <a:gd name="connsiteX67" fmla="*/ 736600 w 4533900"/>
              <a:gd name="connsiteY67" fmla="*/ 4165600 h 4533900"/>
              <a:gd name="connsiteX68" fmla="*/ 774700 w 4533900"/>
              <a:gd name="connsiteY68" fmla="*/ 4203700 h 4533900"/>
              <a:gd name="connsiteX69" fmla="*/ 800100 w 4533900"/>
              <a:gd name="connsiteY69" fmla="*/ 4241800 h 4533900"/>
              <a:gd name="connsiteX70" fmla="*/ 850900 w 4533900"/>
              <a:gd name="connsiteY70" fmla="*/ 4267200 h 4533900"/>
              <a:gd name="connsiteX71" fmla="*/ 939800 w 4533900"/>
              <a:gd name="connsiteY71" fmla="*/ 4330700 h 4533900"/>
              <a:gd name="connsiteX72" fmla="*/ 977900 w 4533900"/>
              <a:gd name="connsiteY72" fmla="*/ 4343400 h 4533900"/>
              <a:gd name="connsiteX73" fmla="*/ 1066800 w 4533900"/>
              <a:gd name="connsiteY73" fmla="*/ 4394200 h 4533900"/>
              <a:gd name="connsiteX74" fmla="*/ 1193800 w 4533900"/>
              <a:gd name="connsiteY74" fmla="*/ 4432300 h 4533900"/>
              <a:gd name="connsiteX75" fmla="*/ 1295400 w 4533900"/>
              <a:gd name="connsiteY75" fmla="*/ 4470400 h 4533900"/>
              <a:gd name="connsiteX76" fmla="*/ 1371600 w 4533900"/>
              <a:gd name="connsiteY76" fmla="*/ 4495800 h 4533900"/>
              <a:gd name="connsiteX77" fmla="*/ 1447800 w 4533900"/>
              <a:gd name="connsiteY77" fmla="*/ 4508500 h 4533900"/>
              <a:gd name="connsiteX78" fmla="*/ 1498600 w 4533900"/>
              <a:gd name="connsiteY78" fmla="*/ 4521200 h 4533900"/>
              <a:gd name="connsiteX79" fmla="*/ 1574800 w 4533900"/>
              <a:gd name="connsiteY79" fmla="*/ 4533900 h 4533900"/>
              <a:gd name="connsiteX80" fmla="*/ 1816100 w 4533900"/>
              <a:gd name="connsiteY80" fmla="*/ 4521200 h 4533900"/>
              <a:gd name="connsiteX81" fmla="*/ 1854200 w 4533900"/>
              <a:gd name="connsiteY81" fmla="*/ 4508500 h 4533900"/>
              <a:gd name="connsiteX82" fmla="*/ 1905000 w 4533900"/>
              <a:gd name="connsiteY82" fmla="*/ 4495800 h 4533900"/>
              <a:gd name="connsiteX83" fmla="*/ 2032000 w 4533900"/>
              <a:gd name="connsiteY83" fmla="*/ 4470400 h 4533900"/>
              <a:gd name="connsiteX84" fmla="*/ 2209800 w 4533900"/>
              <a:gd name="connsiteY84" fmla="*/ 4419600 h 4533900"/>
              <a:gd name="connsiteX85" fmla="*/ 2260600 w 4533900"/>
              <a:gd name="connsiteY85" fmla="*/ 4406900 h 4533900"/>
              <a:gd name="connsiteX86" fmla="*/ 2336800 w 4533900"/>
              <a:gd name="connsiteY86" fmla="*/ 4394200 h 4533900"/>
              <a:gd name="connsiteX87" fmla="*/ 2374900 w 4533900"/>
              <a:gd name="connsiteY87" fmla="*/ 4381500 h 4533900"/>
              <a:gd name="connsiteX88" fmla="*/ 2565400 w 4533900"/>
              <a:gd name="connsiteY88" fmla="*/ 4356100 h 4533900"/>
              <a:gd name="connsiteX89" fmla="*/ 2603500 w 4533900"/>
              <a:gd name="connsiteY89" fmla="*/ 4343400 h 4533900"/>
              <a:gd name="connsiteX90" fmla="*/ 2730500 w 4533900"/>
              <a:gd name="connsiteY90" fmla="*/ 4305300 h 4533900"/>
              <a:gd name="connsiteX91" fmla="*/ 2781300 w 4533900"/>
              <a:gd name="connsiteY91" fmla="*/ 4279900 h 4533900"/>
              <a:gd name="connsiteX92" fmla="*/ 2857500 w 4533900"/>
              <a:gd name="connsiteY92" fmla="*/ 4254500 h 4533900"/>
              <a:gd name="connsiteX93" fmla="*/ 2895600 w 4533900"/>
              <a:gd name="connsiteY93" fmla="*/ 4229100 h 4533900"/>
              <a:gd name="connsiteX94" fmla="*/ 2933700 w 4533900"/>
              <a:gd name="connsiteY94" fmla="*/ 4216400 h 4533900"/>
              <a:gd name="connsiteX95" fmla="*/ 3009900 w 4533900"/>
              <a:gd name="connsiteY95" fmla="*/ 4165600 h 4533900"/>
              <a:gd name="connsiteX96" fmla="*/ 3048000 w 4533900"/>
              <a:gd name="connsiteY96" fmla="*/ 4140200 h 4533900"/>
              <a:gd name="connsiteX97" fmla="*/ 3086100 w 4533900"/>
              <a:gd name="connsiteY97" fmla="*/ 4127500 h 4533900"/>
              <a:gd name="connsiteX98" fmla="*/ 3200400 w 4533900"/>
              <a:gd name="connsiteY98" fmla="*/ 4051300 h 4533900"/>
              <a:gd name="connsiteX99" fmla="*/ 3238500 w 4533900"/>
              <a:gd name="connsiteY99" fmla="*/ 4025900 h 4533900"/>
              <a:gd name="connsiteX100" fmla="*/ 3289300 w 4533900"/>
              <a:gd name="connsiteY100" fmla="*/ 4013200 h 4533900"/>
              <a:gd name="connsiteX101" fmla="*/ 3416300 w 4533900"/>
              <a:gd name="connsiteY101" fmla="*/ 3949700 h 4533900"/>
              <a:gd name="connsiteX102" fmla="*/ 3492500 w 4533900"/>
              <a:gd name="connsiteY102" fmla="*/ 3898900 h 4533900"/>
              <a:gd name="connsiteX103" fmla="*/ 3606800 w 4533900"/>
              <a:gd name="connsiteY103" fmla="*/ 3835400 h 4533900"/>
              <a:gd name="connsiteX104" fmla="*/ 3721100 w 4533900"/>
              <a:gd name="connsiteY104" fmla="*/ 3733800 h 4533900"/>
              <a:gd name="connsiteX105" fmla="*/ 3759200 w 4533900"/>
              <a:gd name="connsiteY105" fmla="*/ 3721100 h 4533900"/>
              <a:gd name="connsiteX106" fmla="*/ 3822700 w 4533900"/>
              <a:gd name="connsiteY106" fmla="*/ 3657600 h 4533900"/>
              <a:gd name="connsiteX107" fmla="*/ 3898900 w 4533900"/>
              <a:gd name="connsiteY107" fmla="*/ 3594100 h 4533900"/>
              <a:gd name="connsiteX108" fmla="*/ 3975100 w 4533900"/>
              <a:gd name="connsiteY108" fmla="*/ 3530600 h 4533900"/>
              <a:gd name="connsiteX109" fmla="*/ 4013200 w 4533900"/>
              <a:gd name="connsiteY109" fmla="*/ 3492500 h 4533900"/>
              <a:gd name="connsiteX110" fmla="*/ 4038600 w 4533900"/>
              <a:gd name="connsiteY110" fmla="*/ 3454400 h 4533900"/>
              <a:gd name="connsiteX111" fmla="*/ 4076700 w 4533900"/>
              <a:gd name="connsiteY111" fmla="*/ 3441700 h 4533900"/>
              <a:gd name="connsiteX112" fmla="*/ 4102100 w 4533900"/>
              <a:gd name="connsiteY112" fmla="*/ 3403600 h 4533900"/>
              <a:gd name="connsiteX113" fmla="*/ 4178300 w 4533900"/>
              <a:gd name="connsiteY113" fmla="*/ 3327400 h 4533900"/>
              <a:gd name="connsiteX114" fmla="*/ 4203700 w 4533900"/>
              <a:gd name="connsiteY114" fmla="*/ 3289300 h 4533900"/>
              <a:gd name="connsiteX115" fmla="*/ 4241800 w 4533900"/>
              <a:gd name="connsiteY115" fmla="*/ 3251200 h 4533900"/>
              <a:gd name="connsiteX116" fmla="*/ 4292600 w 4533900"/>
              <a:gd name="connsiteY116" fmla="*/ 3175000 h 4533900"/>
              <a:gd name="connsiteX117" fmla="*/ 4318000 w 4533900"/>
              <a:gd name="connsiteY117" fmla="*/ 3136900 h 4533900"/>
              <a:gd name="connsiteX118" fmla="*/ 4356100 w 4533900"/>
              <a:gd name="connsiteY118" fmla="*/ 3098800 h 4533900"/>
              <a:gd name="connsiteX119" fmla="*/ 4381500 w 4533900"/>
              <a:gd name="connsiteY119" fmla="*/ 3022600 h 4533900"/>
              <a:gd name="connsiteX120" fmla="*/ 4432300 w 4533900"/>
              <a:gd name="connsiteY120" fmla="*/ 2946400 h 4533900"/>
              <a:gd name="connsiteX121" fmla="*/ 4470400 w 4533900"/>
              <a:gd name="connsiteY121" fmla="*/ 2832100 h 4533900"/>
              <a:gd name="connsiteX122" fmla="*/ 4483100 w 4533900"/>
              <a:gd name="connsiteY122" fmla="*/ 2794000 h 4533900"/>
              <a:gd name="connsiteX123" fmla="*/ 4508500 w 4533900"/>
              <a:gd name="connsiteY123" fmla="*/ 2679700 h 4533900"/>
              <a:gd name="connsiteX124" fmla="*/ 4533900 w 4533900"/>
              <a:gd name="connsiteY124" fmla="*/ 2565400 h 4533900"/>
              <a:gd name="connsiteX125" fmla="*/ 4508500 w 4533900"/>
              <a:gd name="connsiteY125" fmla="*/ 2209800 h 4533900"/>
              <a:gd name="connsiteX126" fmla="*/ 4495800 w 4533900"/>
              <a:gd name="connsiteY126" fmla="*/ 2146300 h 4533900"/>
              <a:gd name="connsiteX127" fmla="*/ 4470400 w 4533900"/>
              <a:gd name="connsiteY127" fmla="*/ 1993900 h 4533900"/>
              <a:gd name="connsiteX128" fmla="*/ 4457700 w 4533900"/>
              <a:gd name="connsiteY128" fmla="*/ 1943100 h 4533900"/>
              <a:gd name="connsiteX129" fmla="*/ 4445000 w 4533900"/>
              <a:gd name="connsiteY129" fmla="*/ 1866900 h 4533900"/>
              <a:gd name="connsiteX130" fmla="*/ 4406900 w 4533900"/>
              <a:gd name="connsiteY130" fmla="*/ 1765300 h 4533900"/>
              <a:gd name="connsiteX131" fmla="*/ 4381500 w 4533900"/>
              <a:gd name="connsiteY131" fmla="*/ 1612900 h 4533900"/>
              <a:gd name="connsiteX132" fmla="*/ 4356100 w 4533900"/>
              <a:gd name="connsiteY132" fmla="*/ 1562100 h 4533900"/>
              <a:gd name="connsiteX133" fmla="*/ 4330700 w 4533900"/>
              <a:gd name="connsiteY133" fmla="*/ 1485900 h 4533900"/>
              <a:gd name="connsiteX134" fmla="*/ 4305300 w 4533900"/>
              <a:gd name="connsiteY134" fmla="*/ 1435100 h 4533900"/>
              <a:gd name="connsiteX135" fmla="*/ 4279900 w 4533900"/>
              <a:gd name="connsiteY135" fmla="*/ 1397000 h 4533900"/>
              <a:gd name="connsiteX136" fmla="*/ 4267200 w 4533900"/>
              <a:gd name="connsiteY136" fmla="*/ 1358900 h 4533900"/>
              <a:gd name="connsiteX137" fmla="*/ 4216400 w 4533900"/>
              <a:gd name="connsiteY137" fmla="*/ 1282700 h 4533900"/>
              <a:gd name="connsiteX138" fmla="*/ 4191000 w 4533900"/>
              <a:gd name="connsiteY138" fmla="*/ 1244600 h 4533900"/>
              <a:gd name="connsiteX139" fmla="*/ 4140200 w 4533900"/>
              <a:gd name="connsiteY139" fmla="*/ 1155700 h 4533900"/>
              <a:gd name="connsiteX140" fmla="*/ 4102100 w 4533900"/>
              <a:gd name="connsiteY140" fmla="*/ 1117600 h 4533900"/>
              <a:gd name="connsiteX141" fmla="*/ 4038600 w 4533900"/>
              <a:gd name="connsiteY141" fmla="*/ 1028700 h 4533900"/>
              <a:gd name="connsiteX142" fmla="*/ 4000500 w 4533900"/>
              <a:gd name="connsiteY142" fmla="*/ 977900 h 4533900"/>
              <a:gd name="connsiteX143" fmla="*/ 3975100 w 4533900"/>
              <a:gd name="connsiteY143" fmla="*/ 939800 h 4533900"/>
              <a:gd name="connsiteX144" fmla="*/ 3898900 w 4533900"/>
              <a:gd name="connsiteY144" fmla="*/ 876300 h 4533900"/>
              <a:gd name="connsiteX145" fmla="*/ 3848100 w 4533900"/>
              <a:gd name="connsiteY145" fmla="*/ 800100 h 4533900"/>
              <a:gd name="connsiteX146" fmla="*/ 3810000 w 4533900"/>
              <a:gd name="connsiteY146" fmla="*/ 762000 h 4533900"/>
              <a:gd name="connsiteX147" fmla="*/ 3759200 w 4533900"/>
              <a:gd name="connsiteY147" fmla="*/ 673100 h 4533900"/>
              <a:gd name="connsiteX148" fmla="*/ 3721100 w 4533900"/>
              <a:gd name="connsiteY148" fmla="*/ 647700 h 4533900"/>
              <a:gd name="connsiteX149" fmla="*/ 3644900 w 4533900"/>
              <a:gd name="connsiteY149" fmla="*/ 571500 h 4533900"/>
              <a:gd name="connsiteX150" fmla="*/ 3568700 w 4533900"/>
              <a:gd name="connsiteY150" fmla="*/ 520700 h 4533900"/>
              <a:gd name="connsiteX151" fmla="*/ 3530600 w 4533900"/>
              <a:gd name="connsiteY151" fmla="*/ 508000 h 4533900"/>
              <a:gd name="connsiteX152" fmla="*/ 3454400 w 4533900"/>
              <a:gd name="connsiteY152" fmla="*/ 457200 h 4533900"/>
              <a:gd name="connsiteX153" fmla="*/ 3378200 w 4533900"/>
              <a:gd name="connsiteY153" fmla="*/ 431800 h 4533900"/>
              <a:gd name="connsiteX154" fmla="*/ 3302000 w 4533900"/>
              <a:gd name="connsiteY154" fmla="*/ 393700 h 4533900"/>
              <a:gd name="connsiteX155" fmla="*/ 3263900 w 4533900"/>
              <a:gd name="connsiteY155" fmla="*/ 368300 h 4533900"/>
              <a:gd name="connsiteX156" fmla="*/ 3225800 w 4533900"/>
              <a:gd name="connsiteY156" fmla="*/ 355600 h 4533900"/>
              <a:gd name="connsiteX157" fmla="*/ 3187700 w 4533900"/>
              <a:gd name="connsiteY157" fmla="*/ 330200 h 4533900"/>
              <a:gd name="connsiteX158" fmla="*/ 3098800 w 4533900"/>
              <a:gd name="connsiteY158" fmla="*/ 317500 h 4533900"/>
              <a:gd name="connsiteX159" fmla="*/ 3048000 w 4533900"/>
              <a:gd name="connsiteY159" fmla="*/ 292100 h 4533900"/>
              <a:gd name="connsiteX160" fmla="*/ 2971800 w 4533900"/>
              <a:gd name="connsiteY160" fmla="*/ 266700 h 4533900"/>
              <a:gd name="connsiteX161" fmla="*/ 2921000 w 4533900"/>
              <a:gd name="connsiteY161" fmla="*/ 241300 h 4533900"/>
              <a:gd name="connsiteX162" fmla="*/ 2844800 w 4533900"/>
              <a:gd name="connsiteY162" fmla="*/ 228600 h 4533900"/>
              <a:gd name="connsiteX163" fmla="*/ 2768600 w 4533900"/>
              <a:gd name="connsiteY163" fmla="*/ 203200 h 4533900"/>
              <a:gd name="connsiteX164" fmla="*/ 2641600 w 4533900"/>
              <a:gd name="connsiteY164" fmla="*/ 165100 h 4533900"/>
              <a:gd name="connsiteX165" fmla="*/ 2603500 w 4533900"/>
              <a:gd name="connsiteY165" fmla="*/ 152400 h 4533900"/>
              <a:gd name="connsiteX166" fmla="*/ 2565400 w 4533900"/>
              <a:gd name="connsiteY166" fmla="*/ 139700 h 4533900"/>
              <a:gd name="connsiteX167" fmla="*/ 2514600 w 4533900"/>
              <a:gd name="connsiteY167" fmla="*/ 127000 h 4533900"/>
              <a:gd name="connsiteX168" fmla="*/ 2438400 w 4533900"/>
              <a:gd name="connsiteY168" fmla="*/ 101600 h 4533900"/>
              <a:gd name="connsiteX169" fmla="*/ 2400300 w 4533900"/>
              <a:gd name="connsiteY169" fmla="*/ 88900 h 4533900"/>
              <a:gd name="connsiteX170" fmla="*/ 2336800 w 4533900"/>
              <a:gd name="connsiteY170" fmla="*/ 6350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4533900" h="4533900">
                <a:moveTo>
                  <a:pt x="2527300" y="76200"/>
                </a:moveTo>
                <a:cubicBezTo>
                  <a:pt x="2497667" y="71967"/>
                  <a:pt x="2467851" y="68855"/>
                  <a:pt x="2438400" y="63500"/>
                </a:cubicBezTo>
                <a:cubicBezTo>
                  <a:pt x="2421227" y="60378"/>
                  <a:pt x="2404773" y="53922"/>
                  <a:pt x="2387600" y="50800"/>
                </a:cubicBezTo>
                <a:cubicBezTo>
                  <a:pt x="2358149" y="45445"/>
                  <a:pt x="2328372" y="42056"/>
                  <a:pt x="2298700" y="38100"/>
                </a:cubicBezTo>
                <a:cubicBezTo>
                  <a:pt x="2178259" y="22041"/>
                  <a:pt x="2209459" y="27601"/>
                  <a:pt x="2082800" y="12700"/>
                </a:cubicBezTo>
                <a:lnTo>
                  <a:pt x="1981200" y="0"/>
                </a:lnTo>
                <a:cubicBezTo>
                  <a:pt x="1917138" y="3372"/>
                  <a:pt x="1717377" y="9204"/>
                  <a:pt x="1625600" y="25400"/>
                </a:cubicBezTo>
                <a:cubicBezTo>
                  <a:pt x="1591222" y="31467"/>
                  <a:pt x="1557867" y="42333"/>
                  <a:pt x="1524000" y="50800"/>
                </a:cubicBezTo>
                <a:cubicBezTo>
                  <a:pt x="1507724" y="54869"/>
                  <a:pt x="1453320" y="67090"/>
                  <a:pt x="1435100" y="76200"/>
                </a:cubicBezTo>
                <a:cubicBezTo>
                  <a:pt x="1421448" y="83026"/>
                  <a:pt x="1410652" y="94774"/>
                  <a:pt x="1397000" y="101600"/>
                </a:cubicBezTo>
                <a:cubicBezTo>
                  <a:pt x="1385026" y="107587"/>
                  <a:pt x="1370874" y="108313"/>
                  <a:pt x="1358900" y="114300"/>
                </a:cubicBezTo>
                <a:cubicBezTo>
                  <a:pt x="1338947" y="124277"/>
                  <a:pt x="1283423" y="168212"/>
                  <a:pt x="1270000" y="177800"/>
                </a:cubicBezTo>
                <a:cubicBezTo>
                  <a:pt x="1257580" y="186672"/>
                  <a:pt x="1243626" y="193429"/>
                  <a:pt x="1231900" y="203200"/>
                </a:cubicBezTo>
                <a:cubicBezTo>
                  <a:pt x="1218102" y="214698"/>
                  <a:pt x="1205298" y="227502"/>
                  <a:pt x="1193800" y="241300"/>
                </a:cubicBezTo>
                <a:cubicBezTo>
                  <a:pt x="1184029" y="253026"/>
                  <a:pt x="1180319" y="269865"/>
                  <a:pt x="1168400" y="279400"/>
                </a:cubicBezTo>
                <a:cubicBezTo>
                  <a:pt x="1157947" y="287763"/>
                  <a:pt x="1143000" y="287867"/>
                  <a:pt x="1130300" y="292100"/>
                </a:cubicBezTo>
                <a:cubicBezTo>
                  <a:pt x="1070440" y="381890"/>
                  <a:pt x="1148616" y="273784"/>
                  <a:pt x="1054100" y="368300"/>
                </a:cubicBezTo>
                <a:cubicBezTo>
                  <a:pt x="1043307" y="379093"/>
                  <a:pt x="1038471" y="394674"/>
                  <a:pt x="1028700" y="406400"/>
                </a:cubicBezTo>
                <a:cubicBezTo>
                  <a:pt x="1017202" y="420198"/>
                  <a:pt x="1003300" y="431800"/>
                  <a:pt x="990600" y="444500"/>
                </a:cubicBezTo>
                <a:cubicBezTo>
                  <a:pt x="969112" y="508964"/>
                  <a:pt x="982352" y="484671"/>
                  <a:pt x="914400" y="558800"/>
                </a:cubicBezTo>
                <a:cubicBezTo>
                  <a:pt x="890127" y="585279"/>
                  <a:pt x="858125" y="605112"/>
                  <a:pt x="838200" y="635000"/>
                </a:cubicBezTo>
                <a:cubicBezTo>
                  <a:pt x="801059" y="690712"/>
                  <a:pt x="821958" y="660889"/>
                  <a:pt x="774700" y="723900"/>
                </a:cubicBezTo>
                <a:cubicBezTo>
                  <a:pt x="735855" y="840434"/>
                  <a:pt x="800787" y="659026"/>
                  <a:pt x="723900" y="812800"/>
                </a:cubicBezTo>
                <a:cubicBezTo>
                  <a:pt x="643666" y="973267"/>
                  <a:pt x="752623" y="816837"/>
                  <a:pt x="660400" y="939800"/>
                </a:cubicBezTo>
                <a:cubicBezTo>
                  <a:pt x="647482" y="991473"/>
                  <a:pt x="650762" y="993963"/>
                  <a:pt x="622300" y="1041400"/>
                </a:cubicBezTo>
                <a:cubicBezTo>
                  <a:pt x="606594" y="1067577"/>
                  <a:pt x="581153" y="1088640"/>
                  <a:pt x="571500" y="1117600"/>
                </a:cubicBezTo>
                <a:cubicBezTo>
                  <a:pt x="567267" y="1130300"/>
                  <a:pt x="564787" y="1143726"/>
                  <a:pt x="558800" y="1155700"/>
                </a:cubicBezTo>
                <a:cubicBezTo>
                  <a:pt x="549515" y="1174271"/>
                  <a:pt x="503929" y="1233095"/>
                  <a:pt x="495300" y="1244600"/>
                </a:cubicBezTo>
                <a:cubicBezTo>
                  <a:pt x="491067" y="1257300"/>
                  <a:pt x="488587" y="1270726"/>
                  <a:pt x="482600" y="1282700"/>
                </a:cubicBezTo>
                <a:cubicBezTo>
                  <a:pt x="418827" y="1410245"/>
                  <a:pt x="498596" y="1215743"/>
                  <a:pt x="431800" y="1371600"/>
                </a:cubicBezTo>
                <a:cubicBezTo>
                  <a:pt x="426527" y="1383905"/>
                  <a:pt x="425087" y="1397726"/>
                  <a:pt x="419100" y="1409700"/>
                </a:cubicBezTo>
                <a:cubicBezTo>
                  <a:pt x="412274" y="1423352"/>
                  <a:pt x="399899" y="1433852"/>
                  <a:pt x="393700" y="1447800"/>
                </a:cubicBezTo>
                <a:cubicBezTo>
                  <a:pt x="382826" y="1472266"/>
                  <a:pt x="380274" y="1500053"/>
                  <a:pt x="368300" y="1524000"/>
                </a:cubicBezTo>
                <a:cubicBezTo>
                  <a:pt x="336074" y="1588452"/>
                  <a:pt x="353402" y="1559048"/>
                  <a:pt x="317500" y="1612900"/>
                </a:cubicBezTo>
                <a:cubicBezTo>
                  <a:pt x="313267" y="1629833"/>
                  <a:pt x="309595" y="1646917"/>
                  <a:pt x="304800" y="1663700"/>
                </a:cubicBezTo>
                <a:cubicBezTo>
                  <a:pt x="296422" y="1693025"/>
                  <a:pt x="277436" y="1741144"/>
                  <a:pt x="266700" y="1765300"/>
                </a:cubicBezTo>
                <a:cubicBezTo>
                  <a:pt x="259011" y="1782600"/>
                  <a:pt x="248758" y="1798699"/>
                  <a:pt x="241300" y="1816100"/>
                </a:cubicBezTo>
                <a:cubicBezTo>
                  <a:pt x="236027" y="1828405"/>
                  <a:pt x="235101" y="1842498"/>
                  <a:pt x="228600" y="1854200"/>
                </a:cubicBezTo>
                <a:cubicBezTo>
                  <a:pt x="213775" y="1880885"/>
                  <a:pt x="191452" y="1903096"/>
                  <a:pt x="177800" y="1930400"/>
                </a:cubicBezTo>
                <a:cubicBezTo>
                  <a:pt x="165100" y="1955800"/>
                  <a:pt x="150247" y="1980233"/>
                  <a:pt x="139700" y="2006600"/>
                </a:cubicBezTo>
                <a:cubicBezTo>
                  <a:pt x="133218" y="2022806"/>
                  <a:pt x="133876" y="2041357"/>
                  <a:pt x="127000" y="2057400"/>
                </a:cubicBezTo>
                <a:cubicBezTo>
                  <a:pt x="120987" y="2071429"/>
                  <a:pt x="108426" y="2081848"/>
                  <a:pt x="101600" y="2095500"/>
                </a:cubicBezTo>
                <a:cubicBezTo>
                  <a:pt x="95613" y="2107474"/>
                  <a:pt x="94887" y="2121626"/>
                  <a:pt x="88900" y="2133600"/>
                </a:cubicBezTo>
                <a:cubicBezTo>
                  <a:pt x="82074" y="2147252"/>
                  <a:pt x="70326" y="2158048"/>
                  <a:pt x="63500" y="2171700"/>
                </a:cubicBezTo>
                <a:cubicBezTo>
                  <a:pt x="57513" y="2183674"/>
                  <a:pt x="56073" y="2197495"/>
                  <a:pt x="50800" y="2209800"/>
                </a:cubicBezTo>
                <a:cubicBezTo>
                  <a:pt x="43342" y="2227201"/>
                  <a:pt x="33867" y="2243667"/>
                  <a:pt x="25400" y="2260600"/>
                </a:cubicBezTo>
                <a:cubicBezTo>
                  <a:pt x="21167" y="2294467"/>
                  <a:pt x="17527" y="2328413"/>
                  <a:pt x="12700" y="2362200"/>
                </a:cubicBezTo>
                <a:cubicBezTo>
                  <a:pt x="9058" y="2387692"/>
                  <a:pt x="0" y="2412650"/>
                  <a:pt x="0" y="2438400"/>
                </a:cubicBezTo>
                <a:cubicBezTo>
                  <a:pt x="0" y="2523172"/>
                  <a:pt x="9243" y="2607698"/>
                  <a:pt x="12700" y="2692400"/>
                </a:cubicBezTo>
                <a:cubicBezTo>
                  <a:pt x="19082" y="2848748"/>
                  <a:pt x="12246" y="3007176"/>
                  <a:pt x="38100" y="3162300"/>
                </a:cubicBezTo>
                <a:cubicBezTo>
                  <a:pt x="40969" y="3179517"/>
                  <a:pt x="46005" y="3196317"/>
                  <a:pt x="50800" y="3213100"/>
                </a:cubicBezTo>
                <a:cubicBezTo>
                  <a:pt x="59897" y="3244939"/>
                  <a:pt x="71075" y="3273481"/>
                  <a:pt x="88900" y="3302000"/>
                </a:cubicBezTo>
                <a:cubicBezTo>
                  <a:pt x="103282" y="3325011"/>
                  <a:pt x="138966" y="3364033"/>
                  <a:pt x="152400" y="3390900"/>
                </a:cubicBezTo>
                <a:cubicBezTo>
                  <a:pt x="158387" y="3402874"/>
                  <a:pt x="156737" y="3418547"/>
                  <a:pt x="165100" y="3429000"/>
                </a:cubicBezTo>
                <a:cubicBezTo>
                  <a:pt x="174635" y="3440919"/>
                  <a:pt x="190780" y="3445528"/>
                  <a:pt x="203200" y="3454400"/>
                </a:cubicBezTo>
                <a:cubicBezTo>
                  <a:pt x="220424" y="3466703"/>
                  <a:pt x="239938" y="3476680"/>
                  <a:pt x="254000" y="3492500"/>
                </a:cubicBezTo>
                <a:cubicBezTo>
                  <a:pt x="274281" y="3515316"/>
                  <a:pt x="283214" y="3547114"/>
                  <a:pt x="304800" y="3568700"/>
                </a:cubicBezTo>
                <a:cubicBezTo>
                  <a:pt x="317500" y="3581400"/>
                  <a:pt x="331873" y="3592623"/>
                  <a:pt x="342900" y="3606800"/>
                </a:cubicBezTo>
                <a:cubicBezTo>
                  <a:pt x="361642" y="3630897"/>
                  <a:pt x="372114" y="3661414"/>
                  <a:pt x="393700" y="3683000"/>
                </a:cubicBezTo>
                <a:lnTo>
                  <a:pt x="431800" y="3721100"/>
                </a:lnTo>
                <a:cubicBezTo>
                  <a:pt x="478117" y="3860051"/>
                  <a:pt x="404248" y="3649584"/>
                  <a:pt x="469900" y="3797300"/>
                </a:cubicBezTo>
                <a:cubicBezTo>
                  <a:pt x="480774" y="3821766"/>
                  <a:pt x="480448" y="3851223"/>
                  <a:pt x="495300" y="3873500"/>
                </a:cubicBezTo>
                <a:cubicBezTo>
                  <a:pt x="512233" y="3898900"/>
                  <a:pt x="536447" y="3920740"/>
                  <a:pt x="546100" y="3949700"/>
                </a:cubicBezTo>
                <a:cubicBezTo>
                  <a:pt x="550333" y="3962400"/>
                  <a:pt x="551374" y="3976661"/>
                  <a:pt x="558800" y="3987800"/>
                </a:cubicBezTo>
                <a:cubicBezTo>
                  <a:pt x="568763" y="4002744"/>
                  <a:pt x="585211" y="4012263"/>
                  <a:pt x="596900" y="4025900"/>
                </a:cubicBezTo>
                <a:cubicBezTo>
                  <a:pt x="610675" y="4041971"/>
                  <a:pt x="622697" y="4059476"/>
                  <a:pt x="635000" y="4076700"/>
                </a:cubicBezTo>
                <a:cubicBezTo>
                  <a:pt x="643872" y="4089120"/>
                  <a:pt x="648913" y="4104749"/>
                  <a:pt x="660400" y="4114800"/>
                </a:cubicBezTo>
                <a:cubicBezTo>
                  <a:pt x="683374" y="4134902"/>
                  <a:pt x="715014" y="4144014"/>
                  <a:pt x="736600" y="4165600"/>
                </a:cubicBezTo>
                <a:cubicBezTo>
                  <a:pt x="749300" y="4178300"/>
                  <a:pt x="763202" y="4189902"/>
                  <a:pt x="774700" y="4203700"/>
                </a:cubicBezTo>
                <a:cubicBezTo>
                  <a:pt x="784471" y="4215426"/>
                  <a:pt x="788374" y="4232029"/>
                  <a:pt x="800100" y="4241800"/>
                </a:cubicBezTo>
                <a:cubicBezTo>
                  <a:pt x="814644" y="4253920"/>
                  <a:pt x="834846" y="4257166"/>
                  <a:pt x="850900" y="4267200"/>
                </a:cubicBezTo>
                <a:cubicBezTo>
                  <a:pt x="873911" y="4281582"/>
                  <a:pt x="912933" y="4317266"/>
                  <a:pt x="939800" y="4330700"/>
                </a:cubicBezTo>
                <a:cubicBezTo>
                  <a:pt x="951774" y="4336687"/>
                  <a:pt x="965926" y="4337413"/>
                  <a:pt x="977900" y="4343400"/>
                </a:cubicBezTo>
                <a:cubicBezTo>
                  <a:pt x="1069543" y="4389222"/>
                  <a:pt x="955474" y="4349670"/>
                  <a:pt x="1066800" y="4394200"/>
                </a:cubicBezTo>
                <a:cubicBezTo>
                  <a:pt x="1118333" y="4414813"/>
                  <a:pt x="1143902" y="4419825"/>
                  <a:pt x="1193800" y="4432300"/>
                </a:cubicBezTo>
                <a:cubicBezTo>
                  <a:pt x="1260104" y="4476503"/>
                  <a:pt x="1202447" y="4445049"/>
                  <a:pt x="1295400" y="4470400"/>
                </a:cubicBezTo>
                <a:cubicBezTo>
                  <a:pt x="1321231" y="4477445"/>
                  <a:pt x="1345625" y="4489306"/>
                  <a:pt x="1371600" y="4495800"/>
                </a:cubicBezTo>
                <a:cubicBezTo>
                  <a:pt x="1396582" y="4502045"/>
                  <a:pt x="1422550" y="4503450"/>
                  <a:pt x="1447800" y="4508500"/>
                </a:cubicBezTo>
                <a:cubicBezTo>
                  <a:pt x="1464916" y="4511923"/>
                  <a:pt x="1481484" y="4517777"/>
                  <a:pt x="1498600" y="4521200"/>
                </a:cubicBezTo>
                <a:cubicBezTo>
                  <a:pt x="1523850" y="4526250"/>
                  <a:pt x="1549400" y="4529667"/>
                  <a:pt x="1574800" y="4533900"/>
                </a:cubicBezTo>
                <a:cubicBezTo>
                  <a:pt x="1655233" y="4529667"/>
                  <a:pt x="1735886" y="4528492"/>
                  <a:pt x="1816100" y="4521200"/>
                </a:cubicBezTo>
                <a:cubicBezTo>
                  <a:pt x="1829432" y="4519988"/>
                  <a:pt x="1841328" y="4512178"/>
                  <a:pt x="1854200" y="4508500"/>
                </a:cubicBezTo>
                <a:cubicBezTo>
                  <a:pt x="1870983" y="4503705"/>
                  <a:pt x="1887884" y="4499223"/>
                  <a:pt x="1905000" y="4495800"/>
                </a:cubicBezTo>
                <a:cubicBezTo>
                  <a:pt x="1973656" y="4482069"/>
                  <a:pt x="1973002" y="4488099"/>
                  <a:pt x="2032000" y="4470400"/>
                </a:cubicBezTo>
                <a:cubicBezTo>
                  <a:pt x="2214196" y="4415741"/>
                  <a:pt x="1987204" y="4475249"/>
                  <a:pt x="2209800" y="4419600"/>
                </a:cubicBezTo>
                <a:cubicBezTo>
                  <a:pt x="2226733" y="4415367"/>
                  <a:pt x="2243383" y="4409769"/>
                  <a:pt x="2260600" y="4406900"/>
                </a:cubicBezTo>
                <a:cubicBezTo>
                  <a:pt x="2286000" y="4402667"/>
                  <a:pt x="2311663" y="4399786"/>
                  <a:pt x="2336800" y="4394200"/>
                </a:cubicBezTo>
                <a:cubicBezTo>
                  <a:pt x="2349868" y="4391296"/>
                  <a:pt x="2361695" y="4383701"/>
                  <a:pt x="2374900" y="4381500"/>
                </a:cubicBezTo>
                <a:cubicBezTo>
                  <a:pt x="2484955" y="4363157"/>
                  <a:pt x="2471430" y="4376982"/>
                  <a:pt x="2565400" y="4356100"/>
                </a:cubicBezTo>
                <a:cubicBezTo>
                  <a:pt x="2578468" y="4353196"/>
                  <a:pt x="2590628" y="4347078"/>
                  <a:pt x="2603500" y="4343400"/>
                </a:cubicBezTo>
                <a:cubicBezTo>
                  <a:pt x="2646037" y="4331247"/>
                  <a:pt x="2690259" y="4325420"/>
                  <a:pt x="2730500" y="4305300"/>
                </a:cubicBezTo>
                <a:cubicBezTo>
                  <a:pt x="2747433" y="4296833"/>
                  <a:pt x="2763722" y="4286931"/>
                  <a:pt x="2781300" y="4279900"/>
                </a:cubicBezTo>
                <a:cubicBezTo>
                  <a:pt x="2806159" y="4269956"/>
                  <a:pt x="2835223" y="4269352"/>
                  <a:pt x="2857500" y="4254500"/>
                </a:cubicBezTo>
                <a:cubicBezTo>
                  <a:pt x="2870200" y="4246033"/>
                  <a:pt x="2881948" y="4235926"/>
                  <a:pt x="2895600" y="4229100"/>
                </a:cubicBezTo>
                <a:cubicBezTo>
                  <a:pt x="2907574" y="4223113"/>
                  <a:pt x="2921998" y="4222901"/>
                  <a:pt x="2933700" y="4216400"/>
                </a:cubicBezTo>
                <a:cubicBezTo>
                  <a:pt x="2960385" y="4201575"/>
                  <a:pt x="2984500" y="4182533"/>
                  <a:pt x="3009900" y="4165600"/>
                </a:cubicBezTo>
                <a:cubicBezTo>
                  <a:pt x="3022600" y="4157133"/>
                  <a:pt x="3033520" y="4145027"/>
                  <a:pt x="3048000" y="4140200"/>
                </a:cubicBezTo>
                <a:lnTo>
                  <a:pt x="3086100" y="4127500"/>
                </a:lnTo>
                <a:cubicBezTo>
                  <a:pt x="3170650" y="4064087"/>
                  <a:pt x="3102420" y="4112538"/>
                  <a:pt x="3200400" y="4051300"/>
                </a:cubicBezTo>
                <a:cubicBezTo>
                  <a:pt x="3213343" y="4043210"/>
                  <a:pt x="3224471" y="4031913"/>
                  <a:pt x="3238500" y="4025900"/>
                </a:cubicBezTo>
                <a:cubicBezTo>
                  <a:pt x="3254543" y="4019024"/>
                  <a:pt x="3272367" y="4017433"/>
                  <a:pt x="3289300" y="4013200"/>
                </a:cubicBezTo>
                <a:cubicBezTo>
                  <a:pt x="3380023" y="3952718"/>
                  <a:pt x="3335884" y="3969804"/>
                  <a:pt x="3416300" y="3949700"/>
                </a:cubicBezTo>
                <a:cubicBezTo>
                  <a:pt x="3441700" y="3932767"/>
                  <a:pt x="3463540" y="3908553"/>
                  <a:pt x="3492500" y="3898900"/>
                </a:cubicBezTo>
                <a:cubicBezTo>
                  <a:pt x="3540410" y="3882930"/>
                  <a:pt x="3563131" y="3879069"/>
                  <a:pt x="3606800" y="3835400"/>
                </a:cubicBezTo>
                <a:cubicBezTo>
                  <a:pt x="3640459" y="3801741"/>
                  <a:pt x="3675775" y="3756463"/>
                  <a:pt x="3721100" y="3733800"/>
                </a:cubicBezTo>
                <a:cubicBezTo>
                  <a:pt x="3733074" y="3727813"/>
                  <a:pt x="3746500" y="3725333"/>
                  <a:pt x="3759200" y="3721100"/>
                </a:cubicBezTo>
                <a:cubicBezTo>
                  <a:pt x="3805767" y="3651250"/>
                  <a:pt x="3759200" y="3710517"/>
                  <a:pt x="3822700" y="3657600"/>
                </a:cubicBezTo>
                <a:cubicBezTo>
                  <a:pt x="3920486" y="3576112"/>
                  <a:pt x="3804305" y="3657163"/>
                  <a:pt x="3898900" y="3594100"/>
                </a:cubicBezTo>
                <a:cubicBezTo>
                  <a:pt x="3948973" y="3518990"/>
                  <a:pt x="3893070" y="3589193"/>
                  <a:pt x="3975100" y="3530600"/>
                </a:cubicBezTo>
                <a:cubicBezTo>
                  <a:pt x="3989715" y="3520161"/>
                  <a:pt x="4001702" y="3506298"/>
                  <a:pt x="4013200" y="3492500"/>
                </a:cubicBezTo>
                <a:cubicBezTo>
                  <a:pt x="4022971" y="3480774"/>
                  <a:pt x="4026681" y="3463935"/>
                  <a:pt x="4038600" y="3454400"/>
                </a:cubicBezTo>
                <a:cubicBezTo>
                  <a:pt x="4049053" y="3446037"/>
                  <a:pt x="4064000" y="3445933"/>
                  <a:pt x="4076700" y="3441700"/>
                </a:cubicBezTo>
                <a:cubicBezTo>
                  <a:pt x="4085167" y="3429000"/>
                  <a:pt x="4091959" y="3415008"/>
                  <a:pt x="4102100" y="3403600"/>
                </a:cubicBezTo>
                <a:cubicBezTo>
                  <a:pt x="4125965" y="3376752"/>
                  <a:pt x="4158375" y="3357288"/>
                  <a:pt x="4178300" y="3327400"/>
                </a:cubicBezTo>
                <a:cubicBezTo>
                  <a:pt x="4186767" y="3314700"/>
                  <a:pt x="4193929" y="3301026"/>
                  <a:pt x="4203700" y="3289300"/>
                </a:cubicBezTo>
                <a:cubicBezTo>
                  <a:pt x="4215198" y="3275502"/>
                  <a:pt x="4230773" y="3265377"/>
                  <a:pt x="4241800" y="3251200"/>
                </a:cubicBezTo>
                <a:cubicBezTo>
                  <a:pt x="4260542" y="3227103"/>
                  <a:pt x="4275667" y="3200400"/>
                  <a:pt x="4292600" y="3175000"/>
                </a:cubicBezTo>
                <a:cubicBezTo>
                  <a:pt x="4301067" y="3162300"/>
                  <a:pt x="4307207" y="3147693"/>
                  <a:pt x="4318000" y="3136900"/>
                </a:cubicBezTo>
                <a:lnTo>
                  <a:pt x="4356100" y="3098800"/>
                </a:lnTo>
                <a:cubicBezTo>
                  <a:pt x="4364567" y="3073400"/>
                  <a:pt x="4366648" y="3044877"/>
                  <a:pt x="4381500" y="3022600"/>
                </a:cubicBezTo>
                <a:cubicBezTo>
                  <a:pt x="4398433" y="2997200"/>
                  <a:pt x="4422647" y="2975360"/>
                  <a:pt x="4432300" y="2946400"/>
                </a:cubicBezTo>
                <a:lnTo>
                  <a:pt x="4470400" y="2832100"/>
                </a:lnTo>
                <a:cubicBezTo>
                  <a:pt x="4474633" y="2819400"/>
                  <a:pt x="4480475" y="2807127"/>
                  <a:pt x="4483100" y="2794000"/>
                </a:cubicBezTo>
                <a:cubicBezTo>
                  <a:pt x="4521404" y="2602482"/>
                  <a:pt x="4472629" y="2841118"/>
                  <a:pt x="4508500" y="2679700"/>
                </a:cubicBezTo>
                <a:cubicBezTo>
                  <a:pt x="4540746" y="2534592"/>
                  <a:pt x="4502927" y="2689290"/>
                  <a:pt x="4533900" y="2565400"/>
                </a:cubicBezTo>
                <a:cubicBezTo>
                  <a:pt x="4531042" y="2522536"/>
                  <a:pt x="4514360" y="2262543"/>
                  <a:pt x="4508500" y="2209800"/>
                </a:cubicBezTo>
                <a:cubicBezTo>
                  <a:pt x="4506116" y="2188346"/>
                  <a:pt x="4499551" y="2167557"/>
                  <a:pt x="4495800" y="2146300"/>
                </a:cubicBezTo>
                <a:cubicBezTo>
                  <a:pt x="4486850" y="2095583"/>
                  <a:pt x="4482891" y="2043863"/>
                  <a:pt x="4470400" y="1993900"/>
                </a:cubicBezTo>
                <a:cubicBezTo>
                  <a:pt x="4466167" y="1976967"/>
                  <a:pt x="4461123" y="1960216"/>
                  <a:pt x="4457700" y="1943100"/>
                </a:cubicBezTo>
                <a:cubicBezTo>
                  <a:pt x="4452650" y="1917850"/>
                  <a:pt x="4450586" y="1892037"/>
                  <a:pt x="4445000" y="1866900"/>
                </a:cubicBezTo>
                <a:cubicBezTo>
                  <a:pt x="4440023" y="1844502"/>
                  <a:pt x="4411844" y="1777660"/>
                  <a:pt x="4406900" y="1765300"/>
                </a:cubicBezTo>
                <a:cubicBezTo>
                  <a:pt x="4404024" y="1745166"/>
                  <a:pt x="4390785" y="1640756"/>
                  <a:pt x="4381500" y="1612900"/>
                </a:cubicBezTo>
                <a:cubicBezTo>
                  <a:pt x="4375513" y="1594939"/>
                  <a:pt x="4363131" y="1579678"/>
                  <a:pt x="4356100" y="1562100"/>
                </a:cubicBezTo>
                <a:cubicBezTo>
                  <a:pt x="4346156" y="1537241"/>
                  <a:pt x="4342674" y="1509847"/>
                  <a:pt x="4330700" y="1485900"/>
                </a:cubicBezTo>
                <a:cubicBezTo>
                  <a:pt x="4322233" y="1468967"/>
                  <a:pt x="4314693" y="1451538"/>
                  <a:pt x="4305300" y="1435100"/>
                </a:cubicBezTo>
                <a:cubicBezTo>
                  <a:pt x="4297727" y="1421848"/>
                  <a:pt x="4286726" y="1410652"/>
                  <a:pt x="4279900" y="1397000"/>
                </a:cubicBezTo>
                <a:cubicBezTo>
                  <a:pt x="4273913" y="1385026"/>
                  <a:pt x="4273701" y="1370602"/>
                  <a:pt x="4267200" y="1358900"/>
                </a:cubicBezTo>
                <a:cubicBezTo>
                  <a:pt x="4252375" y="1332215"/>
                  <a:pt x="4233333" y="1308100"/>
                  <a:pt x="4216400" y="1282700"/>
                </a:cubicBezTo>
                <a:cubicBezTo>
                  <a:pt x="4207933" y="1270000"/>
                  <a:pt x="4197826" y="1258252"/>
                  <a:pt x="4191000" y="1244600"/>
                </a:cubicBezTo>
                <a:cubicBezTo>
                  <a:pt x="4175473" y="1213546"/>
                  <a:pt x="4162639" y="1182626"/>
                  <a:pt x="4140200" y="1155700"/>
                </a:cubicBezTo>
                <a:cubicBezTo>
                  <a:pt x="4128702" y="1141902"/>
                  <a:pt x="4113789" y="1131237"/>
                  <a:pt x="4102100" y="1117600"/>
                </a:cubicBezTo>
                <a:cubicBezTo>
                  <a:pt x="4066524" y="1076095"/>
                  <a:pt x="4067317" y="1068904"/>
                  <a:pt x="4038600" y="1028700"/>
                </a:cubicBezTo>
                <a:cubicBezTo>
                  <a:pt x="4026297" y="1011476"/>
                  <a:pt x="4012803" y="995124"/>
                  <a:pt x="4000500" y="977900"/>
                </a:cubicBezTo>
                <a:cubicBezTo>
                  <a:pt x="3991628" y="965480"/>
                  <a:pt x="3984871" y="951526"/>
                  <a:pt x="3975100" y="939800"/>
                </a:cubicBezTo>
                <a:cubicBezTo>
                  <a:pt x="3944542" y="903130"/>
                  <a:pt x="3936362" y="901275"/>
                  <a:pt x="3898900" y="876300"/>
                </a:cubicBezTo>
                <a:cubicBezTo>
                  <a:pt x="3881967" y="850900"/>
                  <a:pt x="3869686" y="821686"/>
                  <a:pt x="3848100" y="800100"/>
                </a:cubicBezTo>
                <a:cubicBezTo>
                  <a:pt x="3835400" y="787400"/>
                  <a:pt x="3820439" y="776615"/>
                  <a:pt x="3810000" y="762000"/>
                </a:cubicBezTo>
                <a:cubicBezTo>
                  <a:pt x="3785098" y="727137"/>
                  <a:pt x="3789197" y="703097"/>
                  <a:pt x="3759200" y="673100"/>
                </a:cubicBezTo>
                <a:cubicBezTo>
                  <a:pt x="3748407" y="662307"/>
                  <a:pt x="3732508" y="657841"/>
                  <a:pt x="3721100" y="647700"/>
                </a:cubicBezTo>
                <a:cubicBezTo>
                  <a:pt x="3694252" y="623835"/>
                  <a:pt x="3674788" y="591425"/>
                  <a:pt x="3644900" y="571500"/>
                </a:cubicBezTo>
                <a:cubicBezTo>
                  <a:pt x="3619500" y="554567"/>
                  <a:pt x="3597660" y="530353"/>
                  <a:pt x="3568700" y="520700"/>
                </a:cubicBezTo>
                <a:cubicBezTo>
                  <a:pt x="3556000" y="516467"/>
                  <a:pt x="3542302" y="514501"/>
                  <a:pt x="3530600" y="508000"/>
                </a:cubicBezTo>
                <a:cubicBezTo>
                  <a:pt x="3503915" y="493175"/>
                  <a:pt x="3483360" y="466853"/>
                  <a:pt x="3454400" y="457200"/>
                </a:cubicBezTo>
                <a:cubicBezTo>
                  <a:pt x="3429000" y="448733"/>
                  <a:pt x="3400477" y="446652"/>
                  <a:pt x="3378200" y="431800"/>
                </a:cubicBezTo>
                <a:cubicBezTo>
                  <a:pt x="3269011" y="359007"/>
                  <a:pt x="3407160" y="446280"/>
                  <a:pt x="3302000" y="393700"/>
                </a:cubicBezTo>
                <a:cubicBezTo>
                  <a:pt x="3288348" y="386874"/>
                  <a:pt x="3277552" y="375126"/>
                  <a:pt x="3263900" y="368300"/>
                </a:cubicBezTo>
                <a:cubicBezTo>
                  <a:pt x="3251926" y="362313"/>
                  <a:pt x="3237774" y="361587"/>
                  <a:pt x="3225800" y="355600"/>
                </a:cubicBezTo>
                <a:cubicBezTo>
                  <a:pt x="3212148" y="348774"/>
                  <a:pt x="3202320" y="334586"/>
                  <a:pt x="3187700" y="330200"/>
                </a:cubicBezTo>
                <a:cubicBezTo>
                  <a:pt x="3159028" y="321598"/>
                  <a:pt x="3128433" y="321733"/>
                  <a:pt x="3098800" y="317500"/>
                </a:cubicBezTo>
                <a:cubicBezTo>
                  <a:pt x="3081867" y="309033"/>
                  <a:pt x="3065578" y="299131"/>
                  <a:pt x="3048000" y="292100"/>
                </a:cubicBezTo>
                <a:cubicBezTo>
                  <a:pt x="3023141" y="282156"/>
                  <a:pt x="2995747" y="278674"/>
                  <a:pt x="2971800" y="266700"/>
                </a:cubicBezTo>
                <a:cubicBezTo>
                  <a:pt x="2954867" y="258233"/>
                  <a:pt x="2939134" y="246740"/>
                  <a:pt x="2921000" y="241300"/>
                </a:cubicBezTo>
                <a:cubicBezTo>
                  <a:pt x="2896336" y="233901"/>
                  <a:pt x="2869782" y="234845"/>
                  <a:pt x="2844800" y="228600"/>
                </a:cubicBezTo>
                <a:cubicBezTo>
                  <a:pt x="2818825" y="222106"/>
                  <a:pt x="2794575" y="209694"/>
                  <a:pt x="2768600" y="203200"/>
                </a:cubicBezTo>
                <a:cubicBezTo>
                  <a:pt x="2691825" y="184006"/>
                  <a:pt x="2734359" y="196020"/>
                  <a:pt x="2641600" y="165100"/>
                </a:cubicBezTo>
                <a:lnTo>
                  <a:pt x="2603500" y="152400"/>
                </a:lnTo>
                <a:cubicBezTo>
                  <a:pt x="2590800" y="148167"/>
                  <a:pt x="2578387" y="142947"/>
                  <a:pt x="2565400" y="139700"/>
                </a:cubicBezTo>
                <a:cubicBezTo>
                  <a:pt x="2548467" y="135467"/>
                  <a:pt x="2531318" y="132016"/>
                  <a:pt x="2514600" y="127000"/>
                </a:cubicBezTo>
                <a:cubicBezTo>
                  <a:pt x="2488955" y="119307"/>
                  <a:pt x="2463800" y="110067"/>
                  <a:pt x="2438400" y="101600"/>
                </a:cubicBezTo>
                <a:cubicBezTo>
                  <a:pt x="2425700" y="97367"/>
                  <a:pt x="2411439" y="96326"/>
                  <a:pt x="2400300" y="88900"/>
                </a:cubicBezTo>
                <a:cubicBezTo>
                  <a:pt x="2355155" y="58804"/>
                  <a:pt x="2377464" y="63500"/>
                  <a:pt x="2336800" y="63500"/>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84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967"/>
          <a:stretch/>
        </p:blipFill>
        <p:spPr>
          <a:xfrm>
            <a:off x="1079500" y="1071265"/>
            <a:ext cx="7010400" cy="544383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 (advance slide for answer)</a:t>
            </a:r>
          </a:p>
        </p:txBody>
      </p:sp>
      <p:sp>
        <p:nvSpPr>
          <p:cNvPr id="11" name="Rectangle 10"/>
          <p:cNvSpPr/>
          <p:nvPr/>
        </p:nvSpPr>
        <p:spPr>
          <a:xfrm>
            <a:off x="4584700" y="3358931"/>
            <a:ext cx="18288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FF00"/>
                </a:solidFill>
                <a:effectLst>
                  <a:outerShdw blurRad="50800" dist="39000" dir="5460000" algn="tl">
                    <a:srgbClr val="000000">
                      <a:alpha val="38000"/>
                    </a:srgbClr>
                  </a:outerShdw>
                </a:effectLst>
                <a:latin typeface="+mn-lt"/>
              </a:rPr>
              <a:t>corona</a:t>
            </a:r>
          </a:p>
        </p:txBody>
      </p:sp>
      <p:sp>
        <p:nvSpPr>
          <p:cNvPr id="4" name="Freeform 3"/>
          <p:cNvSpPr/>
          <p:nvPr/>
        </p:nvSpPr>
        <p:spPr>
          <a:xfrm>
            <a:off x="2857500" y="1028700"/>
            <a:ext cx="3860800" cy="5588000"/>
          </a:xfrm>
          <a:custGeom>
            <a:avLst/>
            <a:gdLst>
              <a:gd name="connsiteX0" fmla="*/ 3619500 w 3860800"/>
              <a:gd name="connsiteY0" fmla="*/ 5575300 h 5588000"/>
              <a:gd name="connsiteX1" fmla="*/ 3657600 w 3860800"/>
              <a:gd name="connsiteY1" fmla="*/ 5499100 h 5588000"/>
              <a:gd name="connsiteX2" fmla="*/ 3733800 w 3860800"/>
              <a:gd name="connsiteY2" fmla="*/ 5372100 h 5588000"/>
              <a:gd name="connsiteX3" fmla="*/ 3759200 w 3860800"/>
              <a:gd name="connsiteY3" fmla="*/ 5295900 h 5588000"/>
              <a:gd name="connsiteX4" fmla="*/ 3771900 w 3860800"/>
              <a:gd name="connsiteY4" fmla="*/ 5257800 h 5588000"/>
              <a:gd name="connsiteX5" fmla="*/ 3797300 w 3860800"/>
              <a:gd name="connsiteY5" fmla="*/ 5168900 h 5588000"/>
              <a:gd name="connsiteX6" fmla="*/ 3810000 w 3860800"/>
              <a:gd name="connsiteY6" fmla="*/ 4914900 h 5588000"/>
              <a:gd name="connsiteX7" fmla="*/ 3822700 w 3860800"/>
              <a:gd name="connsiteY7" fmla="*/ 4851400 h 5588000"/>
              <a:gd name="connsiteX8" fmla="*/ 3835400 w 3860800"/>
              <a:gd name="connsiteY8" fmla="*/ 4724400 h 5588000"/>
              <a:gd name="connsiteX9" fmla="*/ 3860800 w 3860800"/>
              <a:gd name="connsiteY9" fmla="*/ 4457700 h 5588000"/>
              <a:gd name="connsiteX10" fmla="*/ 3848100 w 3860800"/>
              <a:gd name="connsiteY10" fmla="*/ 3695700 h 5588000"/>
              <a:gd name="connsiteX11" fmla="*/ 3835400 w 3860800"/>
              <a:gd name="connsiteY11" fmla="*/ 3657600 h 5588000"/>
              <a:gd name="connsiteX12" fmla="*/ 3822700 w 3860800"/>
              <a:gd name="connsiteY12" fmla="*/ 3606800 h 5588000"/>
              <a:gd name="connsiteX13" fmla="*/ 3797300 w 3860800"/>
              <a:gd name="connsiteY13" fmla="*/ 3556000 h 5588000"/>
              <a:gd name="connsiteX14" fmla="*/ 3784600 w 3860800"/>
              <a:gd name="connsiteY14" fmla="*/ 3441700 h 5588000"/>
              <a:gd name="connsiteX15" fmla="*/ 3771900 w 3860800"/>
              <a:gd name="connsiteY15" fmla="*/ 3390900 h 5588000"/>
              <a:gd name="connsiteX16" fmla="*/ 3746500 w 3860800"/>
              <a:gd name="connsiteY16" fmla="*/ 3263900 h 5588000"/>
              <a:gd name="connsiteX17" fmla="*/ 3733800 w 3860800"/>
              <a:gd name="connsiteY17" fmla="*/ 3213100 h 5588000"/>
              <a:gd name="connsiteX18" fmla="*/ 3721100 w 3860800"/>
              <a:gd name="connsiteY18" fmla="*/ 3149600 h 5588000"/>
              <a:gd name="connsiteX19" fmla="*/ 3695700 w 3860800"/>
              <a:gd name="connsiteY19" fmla="*/ 3111500 h 5588000"/>
              <a:gd name="connsiteX20" fmla="*/ 3670300 w 3860800"/>
              <a:gd name="connsiteY20" fmla="*/ 3022600 h 5588000"/>
              <a:gd name="connsiteX21" fmla="*/ 3657600 w 3860800"/>
              <a:gd name="connsiteY21" fmla="*/ 2971800 h 5588000"/>
              <a:gd name="connsiteX22" fmla="*/ 3632200 w 3860800"/>
              <a:gd name="connsiteY22" fmla="*/ 2908300 h 5588000"/>
              <a:gd name="connsiteX23" fmla="*/ 3606800 w 3860800"/>
              <a:gd name="connsiteY23" fmla="*/ 2832100 h 5588000"/>
              <a:gd name="connsiteX24" fmla="*/ 3594100 w 3860800"/>
              <a:gd name="connsiteY24" fmla="*/ 2794000 h 5588000"/>
              <a:gd name="connsiteX25" fmla="*/ 3543300 w 3860800"/>
              <a:gd name="connsiteY25" fmla="*/ 2692400 h 5588000"/>
              <a:gd name="connsiteX26" fmla="*/ 3530600 w 3860800"/>
              <a:gd name="connsiteY26" fmla="*/ 2654300 h 5588000"/>
              <a:gd name="connsiteX27" fmla="*/ 3479800 w 3860800"/>
              <a:gd name="connsiteY27" fmla="*/ 2578100 h 5588000"/>
              <a:gd name="connsiteX28" fmla="*/ 3454400 w 3860800"/>
              <a:gd name="connsiteY28" fmla="*/ 2501900 h 5588000"/>
              <a:gd name="connsiteX29" fmla="*/ 3429000 w 3860800"/>
              <a:gd name="connsiteY29" fmla="*/ 2451100 h 5588000"/>
              <a:gd name="connsiteX30" fmla="*/ 3403600 w 3860800"/>
              <a:gd name="connsiteY30" fmla="*/ 2413000 h 5588000"/>
              <a:gd name="connsiteX31" fmla="*/ 3390900 w 3860800"/>
              <a:gd name="connsiteY31" fmla="*/ 2374900 h 5588000"/>
              <a:gd name="connsiteX32" fmla="*/ 3340100 w 3860800"/>
              <a:gd name="connsiteY32" fmla="*/ 2298700 h 5588000"/>
              <a:gd name="connsiteX33" fmla="*/ 3327400 w 3860800"/>
              <a:gd name="connsiteY33" fmla="*/ 2260600 h 5588000"/>
              <a:gd name="connsiteX34" fmla="*/ 3314700 w 3860800"/>
              <a:gd name="connsiteY34" fmla="*/ 2209800 h 5588000"/>
              <a:gd name="connsiteX35" fmla="*/ 3276600 w 3860800"/>
              <a:gd name="connsiteY35" fmla="*/ 2133600 h 5588000"/>
              <a:gd name="connsiteX36" fmla="*/ 3238500 w 3860800"/>
              <a:gd name="connsiteY36" fmla="*/ 2082800 h 5588000"/>
              <a:gd name="connsiteX37" fmla="*/ 3187700 w 3860800"/>
              <a:gd name="connsiteY37" fmla="*/ 1993900 h 5588000"/>
              <a:gd name="connsiteX38" fmla="*/ 3136900 w 3860800"/>
              <a:gd name="connsiteY38" fmla="*/ 1892300 h 5588000"/>
              <a:gd name="connsiteX39" fmla="*/ 3060700 w 3860800"/>
              <a:gd name="connsiteY39" fmla="*/ 1790700 h 5588000"/>
              <a:gd name="connsiteX40" fmla="*/ 3009900 w 3860800"/>
              <a:gd name="connsiteY40" fmla="*/ 1689100 h 5588000"/>
              <a:gd name="connsiteX41" fmla="*/ 2984500 w 3860800"/>
              <a:gd name="connsiteY41" fmla="*/ 1638300 h 5588000"/>
              <a:gd name="connsiteX42" fmla="*/ 2933700 w 3860800"/>
              <a:gd name="connsiteY42" fmla="*/ 1562100 h 5588000"/>
              <a:gd name="connsiteX43" fmla="*/ 2908300 w 3860800"/>
              <a:gd name="connsiteY43" fmla="*/ 1511300 h 5588000"/>
              <a:gd name="connsiteX44" fmla="*/ 2895600 w 3860800"/>
              <a:gd name="connsiteY44" fmla="*/ 1473200 h 5588000"/>
              <a:gd name="connsiteX45" fmla="*/ 2844800 w 3860800"/>
              <a:gd name="connsiteY45" fmla="*/ 1371600 h 5588000"/>
              <a:gd name="connsiteX46" fmla="*/ 2832100 w 3860800"/>
              <a:gd name="connsiteY46" fmla="*/ 1333500 h 5588000"/>
              <a:gd name="connsiteX47" fmla="*/ 2806700 w 3860800"/>
              <a:gd name="connsiteY47" fmla="*/ 1244600 h 5588000"/>
              <a:gd name="connsiteX48" fmla="*/ 2755900 w 3860800"/>
              <a:gd name="connsiteY48" fmla="*/ 1143000 h 5588000"/>
              <a:gd name="connsiteX49" fmla="*/ 2692400 w 3860800"/>
              <a:gd name="connsiteY49" fmla="*/ 977900 h 5588000"/>
              <a:gd name="connsiteX50" fmla="*/ 2667000 w 3860800"/>
              <a:gd name="connsiteY50" fmla="*/ 889000 h 5588000"/>
              <a:gd name="connsiteX51" fmla="*/ 2641600 w 3860800"/>
              <a:gd name="connsiteY51" fmla="*/ 850900 h 5588000"/>
              <a:gd name="connsiteX52" fmla="*/ 2628900 w 3860800"/>
              <a:gd name="connsiteY52" fmla="*/ 812800 h 5588000"/>
              <a:gd name="connsiteX53" fmla="*/ 2603500 w 3860800"/>
              <a:gd name="connsiteY53" fmla="*/ 762000 h 5588000"/>
              <a:gd name="connsiteX54" fmla="*/ 2565400 w 3860800"/>
              <a:gd name="connsiteY54" fmla="*/ 685800 h 5588000"/>
              <a:gd name="connsiteX55" fmla="*/ 2540000 w 3860800"/>
              <a:gd name="connsiteY55" fmla="*/ 596900 h 5588000"/>
              <a:gd name="connsiteX56" fmla="*/ 2514600 w 3860800"/>
              <a:gd name="connsiteY56" fmla="*/ 558800 h 5588000"/>
              <a:gd name="connsiteX57" fmla="*/ 2501900 w 3860800"/>
              <a:gd name="connsiteY57" fmla="*/ 520700 h 5588000"/>
              <a:gd name="connsiteX58" fmla="*/ 2476500 w 3860800"/>
              <a:gd name="connsiteY58" fmla="*/ 482600 h 5588000"/>
              <a:gd name="connsiteX59" fmla="*/ 2451100 w 3860800"/>
              <a:gd name="connsiteY59" fmla="*/ 406400 h 5588000"/>
              <a:gd name="connsiteX60" fmla="*/ 2425700 w 3860800"/>
              <a:gd name="connsiteY60" fmla="*/ 368300 h 5588000"/>
              <a:gd name="connsiteX61" fmla="*/ 2400300 w 3860800"/>
              <a:gd name="connsiteY61" fmla="*/ 292100 h 5588000"/>
              <a:gd name="connsiteX62" fmla="*/ 2336800 w 3860800"/>
              <a:gd name="connsiteY62" fmla="*/ 215900 h 5588000"/>
              <a:gd name="connsiteX63" fmla="*/ 2286000 w 3860800"/>
              <a:gd name="connsiteY63" fmla="*/ 101600 h 5588000"/>
              <a:gd name="connsiteX64" fmla="*/ 2247900 w 3860800"/>
              <a:gd name="connsiteY64" fmla="*/ 76200 h 5588000"/>
              <a:gd name="connsiteX65" fmla="*/ 1943100 w 3860800"/>
              <a:gd name="connsiteY65" fmla="*/ 38100 h 5588000"/>
              <a:gd name="connsiteX66" fmla="*/ 774700 w 3860800"/>
              <a:gd name="connsiteY66" fmla="*/ 38100 h 5588000"/>
              <a:gd name="connsiteX67" fmla="*/ 698500 w 3860800"/>
              <a:gd name="connsiteY67" fmla="*/ 25400 h 5588000"/>
              <a:gd name="connsiteX68" fmla="*/ 330200 w 3860800"/>
              <a:gd name="connsiteY68" fmla="*/ 0 h 5588000"/>
              <a:gd name="connsiteX69" fmla="*/ 127000 w 3860800"/>
              <a:gd name="connsiteY69" fmla="*/ 12700 h 5588000"/>
              <a:gd name="connsiteX70" fmla="*/ 76200 w 3860800"/>
              <a:gd name="connsiteY70" fmla="*/ 76200 h 5588000"/>
              <a:gd name="connsiteX71" fmla="*/ 38100 w 3860800"/>
              <a:gd name="connsiteY71" fmla="*/ 127000 h 5588000"/>
              <a:gd name="connsiteX72" fmla="*/ 25400 w 3860800"/>
              <a:gd name="connsiteY72" fmla="*/ 165100 h 5588000"/>
              <a:gd name="connsiteX73" fmla="*/ 0 w 3860800"/>
              <a:gd name="connsiteY73" fmla="*/ 266700 h 5588000"/>
              <a:gd name="connsiteX74" fmla="*/ 25400 w 3860800"/>
              <a:gd name="connsiteY74" fmla="*/ 393700 h 5588000"/>
              <a:gd name="connsiteX75" fmla="*/ 50800 w 3860800"/>
              <a:gd name="connsiteY75" fmla="*/ 431800 h 5588000"/>
              <a:gd name="connsiteX76" fmla="*/ 63500 w 3860800"/>
              <a:gd name="connsiteY76" fmla="*/ 482600 h 5588000"/>
              <a:gd name="connsiteX77" fmla="*/ 101600 w 3860800"/>
              <a:gd name="connsiteY77" fmla="*/ 533400 h 5588000"/>
              <a:gd name="connsiteX78" fmla="*/ 165100 w 3860800"/>
              <a:gd name="connsiteY78" fmla="*/ 622300 h 5588000"/>
              <a:gd name="connsiteX79" fmla="*/ 228600 w 3860800"/>
              <a:gd name="connsiteY79" fmla="*/ 723900 h 5588000"/>
              <a:gd name="connsiteX80" fmla="*/ 292100 w 3860800"/>
              <a:gd name="connsiteY80" fmla="*/ 825500 h 5588000"/>
              <a:gd name="connsiteX81" fmla="*/ 368300 w 3860800"/>
              <a:gd name="connsiteY81" fmla="*/ 927100 h 5588000"/>
              <a:gd name="connsiteX82" fmla="*/ 419100 w 3860800"/>
              <a:gd name="connsiteY82" fmla="*/ 1003300 h 5588000"/>
              <a:gd name="connsiteX83" fmla="*/ 495300 w 3860800"/>
              <a:gd name="connsiteY83" fmla="*/ 1117600 h 5588000"/>
              <a:gd name="connsiteX84" fmla="*/ 533400 w 3860800"/>
              <a:gd name="connsiteY84" fmla="*/ 1155700 h 5588000"/>
              <a:gd name="connsiteX85" fmla="*/ 558800 w 3860800"/>
              <a:gd name="connsiteY85" fmla="*/ 1193800 h 5588000"/>
              <a:gd name="connsiteX86" fmla="*/ 596900 w 3860800"/>
              <a:gd name="connsiteY86" fmla="*/ 1231900 h 5588000"/>
              <a:gd name="connsiteX87" fmla="*/ 647700 w 3860800"/>
              <a:gd name="connsiteY87" fmla="*/ 1308100 h 5588000"/>
              <a:gd name="connsiteX88" fmla="*/ 673100 w 3860800"/>
              <a:gd name="connsiteY88" fmla="*/ 1346200 h 5588000"/>
              <a:gd name="connsiteX89" fmla="*/ 711200 w 3860800"/>
              <a:gd name="connsiteY89" fmla="*/ 1371600 h 5588000"/>
              <a:gd name="connsiteX90" fmla="*/ 774700 w 3860800"/>
              <a:gd name="connsiteY90" fmla="*/ 1485900 h 5588000"/>
              <a:gd name="connsiteX91" fmla="*/ 800100 w 3860800"/>
              <a:gd name="connsiteY91" fmla="*/ 1524000 h 5588000"/>
              <a:gd name="connsiteX92" fmla="*/ 838200 w 3860800"/>
              <a:gd name="connsiteY92" fmla="*/ 1549400 h 5588000"/>
              <a:gd name="connsiteX93" fmla="*/ 901700 w 3860800"/>
              <a:gd name="connsiteY93" fmla="*/ 1638300 h 5588000"/>
              <a:gd name="connsiteX94" fmla="*/ 965200 w 3860800"/>
              <a:gd name="connsiteY94" fmla="*/ 1739900 h 5588000"/>
              <a:gd name="connsiteX95" fmla="*/ 1041400 w 3860800"/>
              <a:gd name="connsiteY95" fmla="*/ 1816100 h 5588000"/>
              <a:gd name="connsiteX96" fmla="*/ 1066800 w 3860800"/>
              <a:gd name="connsiteY96" fmla="*/ 1854200 h 5588000"/>
              <a:gd name="connsiteX97" fmla="*/ 1104900 w 3860800"/>
              <a:gd name="connsiteY97" fmla="*/ 1892300 h 5588000"/>
              <a:gd name="connsiteX98" fmla="*/ 1181100 w 3860800"/>
              <a:gd name="connsiteY98" fmla="*/ 2006600 h 5588000"/>
              <a:gd name="connsiteX99" fmla="*/ 1206500 w 3860800"/>
              <a:gd name="connsiteY99" fmla="*/ 2044700 h 5588000"/>
              <a:gd name="connsiteX100" fmla="*/ 1257300 w 3860800"/>
              <a:gd name="connsiteY100" fmla="*/ 2082800 h 5588000"/>
              <a:gd name="connsiteX101" fmla="*/ 1333500 w 3860800"/>
              <a:gd name="connsiteY101" fmla="*/ 2184400 h 5588000"/>
              <a:gd name="connsiteX102" fmla="*/ 1358900 w 3860800"/>
              <a:gd name="connsiteY102" fmla="*/ 2222500 h 5588000"/>
              <a:gd name="connsiteX103" fmla="*/ 1435100 w 3860800"/>
              <a:gd name="connsiteY103" fmla="*/ 2298700 h 5588000"/>
              <a:gd name="connsiteX104" fmla="*/ 1524000 w 3860800"/>
              <a:gd name="connsiteY104" fmla="*/ 2425700 h 5588000"/>
              <a:gd name="connsiteX105" fmla="*/ 1549400 w 3860800"/>
              <a:gd name="connsiteY105" fmla="*/ 2463800 h 5588000"/>
              <a:gd name="connsiteX106" fmla="*/ 1587500 w 3860800"/>
              <a:gd name="connsiteY106" fmla="*/ 2514600 h 5588000"/>
              <a:gd name="connsiteX107" fmla="*/ 1638300 w 3860800"/>
              <a:gd name="connsiteY107" fmla="*/ 2590800 h 5588000"/>
              <a:gd name="connsiteX108" fmla="*/ 1663700 w 3860800"/>
              <a:gd name="connsiteY108" fmla="*/ 2628900 h 5588000"/>
              <a:gd name="connsiteX109" fmla="*/ 1701800 w 3860800"/>
              <a:gd name="connsiteY109" fmla="*/ 2679700 h 5588000"/>
              <a:gd name="connsiteX110" fmla="*/ 1727200 w 3860800"/>
              <a:gd name="connsiteY110" fmla="*/ 2717800 h 5588000"/>
              <a:gd name="connsiteX111" fmla="*/ 1803400 w 3860800"/>
              <a:gd name="connsiteY111" fmla="*/ 2819400 h 5588000"/>
              <a:gd name="connsiteX112" fmla="*/ 1854200 w 3860800"/>
              <a:gd name="connsiteY112" fmla="*/ 2895600 h 5588000"/>
              <a:gd name="connsiteX113" fmla="*/ 1892300 w 3860800"/>
              <a:gd name="connsiteY113" fmla="*/ 2933700 h 5588000"/>
              <a:gd name="connsiteX114" fmla="*/ 1968500 w 3860800"/>
              <a:gd name="connsiteY114" fmla="*/ 3048000 h 5588000"/>
              <a:gd name="connsiteX115" fmla="*/ 2019300 w 3860800"/>
              <a:gd name="connsiteY115" fmla="*/ 3136900 h 5588000"/>
              <a:gd name="connsiteX116" fmla="*/ 2070100 w 3860800"/>
              <a:gd name="connsiteY116" fmla="*/ 3213100 h 5588000"/>
              <a:gd name="connsiteX117" fmla="*/ 2095500 w 3860800"/>
              <a:gd name="connsiteY117" fmla="*/ 3251200 h 5588000"/>
              <a:gd name="connsiteX118" fmla="*/ 2133600 w 3860800"/>
              <a:gd name="connsiteY118" fmla="*/ 3314700 h 5588000"/>
              <a:gd name="connsiteX119" fmla="*/ 2159000 w 3860800"/>
              <a:gd name="connsiteY119" fmla="*/ 3390900 h 5588000"/>
              <a:gd name="connsiteX120" fmla="*/ 2184400 w 3860800"/>
              <a:gd name="connsiteY120" fmla="*/ 3429000 h 5588000"/>
              <a:gd name="connsiteX121" fmla="*/ 2197100 w 3860800"/>
              <a:gd name="connsiteY121" fmla="*/ 3467100 h 5588000"/>
              <a:gd name="connsiteX122" fmla="*/ 2247900 w 3860800"/>
              <a:gd name="connsiteY122" fmla="*/ 3581400 h 5588000"/>
              <a:gd name="connsiteX123" fmla="*/ 2260600 w 3860800"/>
              <a:gd name="connsiteY123" fmla="*/ 3619500 h 5588000"/>
              <a:gd name="connsiteX124" fmla="*/ 2260600 w 3860800"/>
              <a:gd name="connsiteY124" fmla="*/ 4140200 h 5588000"/>
              <a:gd name="connsiteX125" fmla="*/ 2247900 w 3860800"/>
              <a:gd name="connsiteY125" fmla="*/ 4178300 h 5588000"/>
              <a:gd name="connsiteX126" fmla="*/ 2235200 w 3860800"/>
              <a:gd name="connsiteY126" fmla="*/ 4229100 h 5588000"/>
              <a:gd name="connsiteX127" fmla="*/ 2197100 w 3860800"/>
              <a:gd name="connsiteY127" fmla="*/ 4343400 h 5588000"/>
              <a:gd name="connsiteX128" fmla="*/ 2146300 w 3860800"/>
              <a:gd name="connsiteY128" fmla="*/ 4483100 h 5588000"/>
              <a:gd name="connsiteX129" fmla="*/ 2120900 w 3860800"/>
              <a:gd name="connsiteY129" fmla="*/ 4521200 h 5588000"/>
              <a:gd name="connsiteX130" fmla="*/ 2095500 w 3860800"/>
              <a:gd name="connsiteY130" fmla="*/ 4610100 h 5588000"/>
              <a:gd name="connsiteX131" fmla="*/ 2044700 w 3860800"/>
              <a:gd name="connsiteY131" fmla="*/ 4699000 h 5588000"/>
              <a:gd name="connsiteX132" fmla="*/ 2032000 w 3860800"/>
              <a:gd name="connsiteY132" fmla="*/ 4749800 h 5588000"/>
              <a:gd name="connsiteX133" fmla="*/ 2006600 w 3860800"/>
              <a:gd name="connsiteY133" fmla="*/ 4787900 h 5588000"/>
              <a:gd name="connsiteX134" fmla="*/ 1993900 w 3860800"/>
              <a:gd name="connsiteY134" fmla="*/ 4851400 h 5588000"/>
              <a:gd name="connsiteX135" fmla="*/ 1968500 w 3860800"/>
              <a:gd name="connsiteY135" fmla="*/ 4927600 h 5588000"/>
              <a:gd name="connsiteX136" fmla="*/ 1930400 w 3860800"/>
              <a:gd name="connsiteY136" fmla="*/ 5041900 h 5588000"/>
              <a:gd name="connsiteX137" fmla="*/ 1917700 w 3860800"/>
              <a:gd name="connsiteY137" fmla="*/ 5080000 h 5588000"/>
              <a:gd name="connsiteX138" fmla="*/ 1879600 w 3860800"/>
              <a:gd name="connsiteY138" fmla="*/ 5245100 h 5588000"/>
              <a:gd name="connsiteX139" fmla="*/ 1866900 w 3860800"/>
              <a:gd name="connsiteY139" fmla="*/ 5359400 h 5588000"/>
              <a:gd name="connsiteX140" fmla="*/ 1905000 w 3860800"/>
              <a:gd name="connsiteY140" fmla="*/ 5486400 h 5588000"/>
              <a:gd name="connsiteX141" fmla="*/ 2006600 w 3860800"/>
              <a:gd name="connsiteY141" fmla="*/ 5524500 h 5588000"/>
              <a:gd name="connsiteX142" fmla="*/ 2082800 w 3860800"/>
              <a:gd name="connsiteY142" fmla="*/ 5549900 h 5588000"/>
              <a:gd name="connsiteX143" fmla="*/ 2171700 w 3860800"/>
              <a:gd name="connsiteY143" fmla="*/ 5575300 h 5588000"/>
              <a:gd name="connsiteX144" fmla="*/ 2286000 w 3860800"/>
              <a:gd name="connsiteY144" fmla="*/ 5588000 h 5588000"/>
              <a:gd name="connsiteX145" fmla="*/ 3619500 w 3860800"/>
              <a:gd name="connsiteY145" fmla="*/ 557530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860800" h="5588000">
                <a:moveTo>
                  <a:pt x="3619500" y="5575300"/>
                </a:moveTo>
                <a:cubicBezTo>
                  <a:pt x="3632200" y="5549900"/>
                  <a:pt x="3643291" y="5523630"/>
                  <a:pt x="3657600" y="5499100"/>
                </a:cubicBezTo>
                <a:cubicBezTo>
                  <a:pt x="3695549" y="5434045"/>
                  <a:pt x="3709231" y="5433523"/>
                  <a:pt x="3733800" y="5372100"/>
                </a:cubicBezTo>
                <a:cubicBezTo>
                  <a:pt x="3743744" y="5347241"/>
                  <a:pt x="3750733" y="5321300"/>
                  <a:pt x="3759200" y="5295900"/>
                </a:cubicBezTo>
                <a:cubicBezTo>
                  <a:pt x="3763433" y="5283200"/>
                  <a:pt x="3768653" y="5270787"/>
                  <a:pt x="3771900" y="5257800"/>
                </a:cubicBezTo>
                <a:cubicBezTo>
                  <a:pt x="3787847" y="5194013"/>
                  <a:pt x="3779080" y="5223559"/>
                  <a:pt x="3797300" y="5168900"/>
                </a:cubicBezTo>
                <a:cubicBezTo>
                  <a:pt x="3801533" y="5084233"/>
                  <a:pt x="3803240" y="4999402"/>
                  <a:pt x="3810000" y="4914900"/>
                </a:cubicBezTo>
                <a:cubicBezTo>
                  <a:pt x="3811721" y="4893383"/>
                  <a:pt x="3819847" y="4872796"/>
                  <a:pt x="3822700" y="4851400"/>
                </a:cubicBezTo>
                <a:cubicBezTo>
                  <a:pt x="3828323" y="4809229"/>
                  <a:pt x="3830429" y="4766653"/>
                  <a:pt x="3835400" y="4724400"/>
                </a:cubicBezTo>
                <a:cubicBezTo>
                  <a:pt x="3862258" y="4496105"/>
                  <a:pt x="3834543" y="4825295"/>
                  <a:pt x="3860800" y="4457700"/>
                </a:cubicBezTo>
                <a:cubicBezTo>
                  <a:pt x="3856567" y="4203700"/>
                  <a:pt x="3856161" y="3949607"/>
                  <a:pt x="3848100" y="3695700"/>
                </a:cubicBezTo>
                <a:cubicBezTo>
                  <a:pt x="3847675" y="3682320"/>
                  <a:pt x="3839078" y="3670472"/>
                  <a:pt x="3835400" y="3657600"/>
                </a:cubicBezTo>
                <a:cubicBezTo>
                  <a:pt x="3830605" y="3640817"/>
                  <a:pt x="3828829" y="3623143"/>
                  <a:pt x="3822700" y="3606800"/>
                </a:cubicBezTo>
                <a:cubicBezTo>
                  <a:pt x="3816053" y="3589073"/>
                  <a:pt x="3805767" y="3572933"/>
                  <a:pt x="3797300" y="3556000"/>
                </a:cubicBezTo>
                <a:cubicBezTo>
                  <a:pt x="3793067" y="3517900"/>
                  <a:pt x="3790429" y="3479589"/>
                  <a:pt x="3784600" y="3441700"/>
                </a:cubicBezTo>
                <a:cubicBezTo>
                  <a:pt x="3781946" y="3424448"/>
                  <a:pt x="3775557" y="3407967"/>
                  <a:pt x="3771900" y="3390900"/>
                </a:cubicBezTo>
                <a:cubicBezTo>
                  <a:pt x="3762854" y="3348687"/>
                  <a:pt x="3756971" y="3305783"/>
                  <a:pt x="3746500" y="3263900"/>
                </a:cubicBezTo>
                <a:cubicBezTo>
                  <a:pt x="3742267" y="3246967"/>
                  <a:pt x="3737586" y="3230139"/>
                  <a:pt x="3733800" y="3213100"/>
                </a:cubicBezTo>
                <a:cubicBezTo>
                  <a:pt x="3729117" y="3192028"/>
                  <a:pt x="3728679" y="3169811"/>
                  <a:pt x="3721100" y="3149600"/>
                </a:cubicBezTo>
                <a:cubicBezTo>
                  <a:pt x="3715741" y="3135308"/>
                  <a:pt x="3704167" y="3124200"/>
                  <a:pt x="3695700" y="3111500"/>
                </a:cubicBezTo>
                <a:cubicBezTo>
                  <a:pt x="3655998" y="2952691"/>
                  <a:pt x="3706739" y="3150137"/>
                  <a:pt x="3670300" y="3022600"/>
                </a:cubicBezTo>
                <a:cubicBezTo>
                  <a:pt x="3665505" y="3005817"/>
                  <a:pt x="3663120" y="2988359"/>
                  <a:pt x="3657600" y="2971800"/>
                </a:cubicBezTo>
                <a:cubicBezTo>
                  <a:pt x="3650391" y="2950173"/>
                  <a:pt x="3639991" y="2929725"/>
                  <a:pt x="3632200" y="2908300"/>
                </a:cubicBezTo>
                <a:cubicBezTo>
                  <a:pt x="3623050" y="2883138"/>
                  <a:pt x="3615267" y="2857500"/>
                  <a:pt x="3606800" y="2832100"/>
                </a:cubicBezTo>
                <a:cubicBezTo>
                  <a:pt x="3602567" y="2819400"/>
                  <a:pt x="3601526" y="2805139"/>
                  <a:pt x="3594100" y="2794000"/>
                </a:cubicBezTo>
                <a:cubicBezTo>
                  <a:pt x="3559026" y="2741389"/>
                  <a:pt x="3569930" y="2763414"/>
                  <a:pt x="3543300" y="2692400"/>
                </a:cubicBezTo>
                <a:cubicBezTo>
                  <a:pt x="3538600" y="2679865"/>
                  <a:pt x="3537101" y="2666002"/>
                  <a:pt x="3530600" y="2654300"/>
                </a:cubicBezTo>
                <a:cubicBezTo>
                  <a:pt x="3515775" y="2627615"/>
                  <a:pt x="3489453" y="2607060"/>
                  <a:pt x="3479800" y="2578100"/>
                </a:cubicBezTo>
                <a:cubicBezTo>
                  <a:pt x="3471333" y="2552700"/>
                  <a:pt x="3466374" y="2525847"/>
                  <a:pt x="3454400" y="2501900"/>
                </a:cubicBezTo>
                <a:cubicBezTo>
                  <a:pt x="3445933" y="2484967"/>
                  <a:pt x="3438393" y="2467538"/>
                  <a:pt x="3429000" y="2451100"/>
                </a:cubicBezTo>
                <a:cubicBezTo>
                  <a:pt x="3421427" y="2437848"/>
                  <a:pt x="3410426" y="2426652"/>
                  <a:pt x="3403600" y="2413000"/>
                </a:cubicBezTo>
                <a:cubicBezTo>
                  <a:pt x="3397613" y="2401026"/>
                  <a:pt x="3397401" y="2386602"/>
                  <a:pt x="3390900" y="2374900"/>
                </a:cubicBezTo>
                <a:cubicBezTo>
                  <a:pt x="3376075" y="2348215"/>
                  <a:pt x="3349753" y="2327660"/>
                  <a:pt x="3340100" y="2298700"/>
                </a:cubicBezTo>
                <a:cubicBezTo>
                  <a:pt x="3335867" y="2286000"/>
                  <a:pt x="3331078" y="2273472"/>
                  <a:pt x="3327400" y="2260600"/>
                </a:cubicBezTo>
                <a:cubicBezTo>
                  <a:pt x="3322605" y="2243817"/>
                  <a:pt x="3321182" y="2226006"/>
                  <a:pt x="3314700" y="2209800"/>
                </a:cubicBezTo>
                <a:cubicBezTo>
                  <a:pt x="3304153" y="2183433"/>
                  <a:pt x="3291211" y="2157951"/>
                  <a:pt x="3276600" y="2133600"/>
                </a:cubicBezTo>
                <a:cubicBezTo>
                  <a:pt x="3265710" y="2115450"/>
                  <a:pt x="3249864" y="2100658"/>
                  <a:pt x="3238500" y="2082800"/>
                </a:cubicBezTo>
                <a:cubicBezTo>
                  <a:pt x="3220176" y="2054006"/>
                  <a:pt x="3203761" y="2024015"/>
                  <a:pt x="3187700" y="1993900"/>
                </a:cubicBezTo>
                <a:cubicBezTo>
                  <a:pt x="3169882" y="1960491"/>
                  <a:pt x="3160554" y="1921867"/>
                  <a:pt x="3136900" y="1892300"/>
                </a:cubicBezTo>
                <a:cubicBezTo>
                  <a:pt x="3117600" y="1868174"/>
                  <a:pt x="3078030" y="1822471"/>
                  <a:pt x="3060700" y="1790700"/>
                </a:cubicBezTo>
                <a:cubicBezTo>
                  <a:pt x="3042569" y="1757459"/>
                  <a:pt x="3026833" y="1722967"/>
                  <a:pt x="3009900" y="1689100"/>
                </a:cubicBezTo>
                <a:cubicBezTo>
                  <a:pt x="3001433" y="1672167"/>
                  <a:pt x="2995002" y="1654052"/>
                  <a:pt x="2984500" y="1638300"/>
                </a:cubicBezTo>
                <a:cubicBezTo>
                  <a:pt x="2967567" y="1612900"/>
                  <a:pt x="2947352" y="1589404"/>
                  <a:pt x="2933700" y="1562100"/>
                </a:cubicBezTo>
                <a:cubicBezTo>
                  <a:pt x="2925233" y="1545167"/>
                  <a:pt x="2915758" y="1528701"/>
                  <a:pt x="2908300" y="1511300"/>
                </a:cubicBezTo>
                <a:cubicBezTo>
                  <a:pt x="2903027" y="1498995"/>
                  <a:pt x="2901140" y="1485387"/>
                  <a:pt x="2895600" y="1473200"/>
                </a:cubicBezTo>
                <a:cubicBezTo>
                  <a:pt x="2879932" y="1438730"/>
                  <a:pt x="2856774" y="1407521"/>
                  <a:pt x="2844800" y="1371600"/>
                </a:cubicBezTo>
                <a:cubicBezTo>
                  <a:pt x="2840567" y="1358900"/>
                  <a:pt x="2835778" y="1346372"/>
                  <a:pt x="2832100" y="1333500"/>
                </a:cubicBezTo>
                <a:cubicBezTo>
                  <a:pt x="2824639" y="1307385"/>
                  <a:pt x="2818412" y="1270366"/>
                  <a:pt x="2806700" y="1244600"/>
                </a:cubicBezTo>
                <a:cubicBezTo>
                  <a:pt x="2791032" y="1210130"/>
                  <a:pt x="2765083" y="1179734"/>
                  <a:pt x="2755900" y="1143000"/>
                </a:cubicBezTo>
                <a:cubicBezTo>
                  <a:pt x="2724513" y="1017453"/>
                  <a:pt x="2748461" y="1071334"/>
                  <a:pt x="2692400" y="977900"/>
                </a:cubicBezTo>
                <a:cubicBezTo>
                  <a:pt x="2688331" y="961624"/>
                  <a:pt x="2676110" y="907220"/>
                  <a:pt x="2667000" y="889000"/>
                </a:cubicBezTo>
                <a:cubicBezTo>
                  <a:pt x="2660174" y="875348"/>
                  <a:pt x="2648426" y="864552"/>
                  <a:pt x="2641600" y="850900"/>
                </a:cubicBezTo>
                <a:cubicBezTo>
                  <a:pt x="2635613" y="838926"/>
                  <a:pt x="2634173" y="825105"/>
                  <a:pt x="2628900" y="812800"/>
                </a:cubicBezTo>
                <a:cubicBezTo>
                  <a:pt x="2621442" y="795399"/>
                  <a:pt x="2610958" y="779401"/>
                  <a:pt x="2603500" y="762000"/>
                </a:cubicBezTo>
                <a:cubicBezTo>
                  <a:pt x="2571952" y="688388"/>
                  <a:pt x="2614213" y="759019"/>
                  <a:pt x="2565400" y="685800"/>
                </a:cubicBezTo>
                <a:cubicBezTo>
                  <a:pt x="2561331" y="669524"/>
                  <a:pt x="2549110" y="615120"/>
                  <a:pt x="2540000" y="596900"/>
                </a:cubicBezTo>
                <a:cubicBezTo>
                  <a:pt x="2533174" y="583248"/>
                  <a:pt x="2521426" y="572452"/>
                  <a:pt x="2514600" y="558800"/>
                </a:cubicBezTo>
                <a:cubicBezTo>
                  <a:pt x="2508613" y="546826"/>
                  <a:pt x="2507887" y="532674"/>
                  <a:pt x="2501900" y="520700"/>
                </a:cubicBezTo>
                <a:cubicBezTo>
                  <a:pt x="2495074" y="507048"/>
                  <a:pt x="2482699" y="496548"/>
                  <a:pt x="2476500" y="482600"/>
                </a:cubicBezTo>
                <a:cubicBezTo>
                  <a:pt x="2465626" y="458134"/>
                  <a:pt x="2465952" y="428677"/>
                  <a:pt x="2451100" y="406400"/>
                </a:cubicBezTo>
                <a:cubicBezTo>
                  <a:pt x="2442633" y="393700"/>
                  <a:pt x="2431899" y="382248"/>
                  <a:pt x="2425700" y="368300"/>
                </a:cubicBezTo>
                <a:cubicBezTo>
                  <a:pt x="2414826" y="343834"/>
                  <a:pt x="2419232" y="311032"/>
                  <a:pt x="2400300" y="292100"/>
                </a:cubicBezTo>
                <a:cubicBezTo>
                  <a:pt x="2376374" y="268174"/>
                  <a:pt x="2350945" y="247726"/>
                  <a:pt x="2336800" y="215900"/>
                </a:cubicBezTo>
                <a:cubicBezTo>
                  <a:pt x="2316680" y="170629"/>
                  <a:pt x="2320490" y="136090"/>
                  <a:pt x="2286000" y="101600"/>
                </a:cubicBezTo>
                <a:cubicBezTo>
                  <a:pt x="2275207" y="90807"/>
                  <a:pt x="2262489" y="80689"/>
                  <a:pt x="2247900" y="76200"/>
                </a:cubicBezTo>
                <a:cubicBezTo>
                  <a:pt x="2147082" y="45179"/>
                  <a:pt x="2047738" y="45574"/>
                  <a:pt x="1943100" y="38100"/>
                </a:cubicBezTo>
                <a:cubicBezTo>
                  <a:pt x="1398691" y="48182"/>
                  <a:pt x="1273103" y="60755"/>
                  <a:pt x="774700" y="38100"/>
                </a:cubicBezTo>
                <a:cubicBezTo>
                  <a:pt x="748976" y="36931"/>
                  <a:pt x="724093" y="28244"/>
                  <a:pt x="698500" y="25400"/>
                </a:cubicBezTo>
                <a:cubicBezTo>
                  <a:pt x="593387" y="13721"/>
                  <a:pt x="428515" y="5783"/>
                  <a:pt x="330200" y="0"/>
                </a:cubicBezTo>
                <a:cubicBezTo>
                  <a:pt x="262467" y="4233"/>
                  <a:pt x="194035" y="2116"/>
                  <a:pt x="127000" y="12700"/>
                </a:cubicBezTo>
                <a:cubicBezTo>
                  <a:pt x="77806" y="20467"/>
                  <a:pt x="93687" y="45597"/>
                  <a:pt x="76200" y="76200"/>
                </a:cubicBezTo>
                <a:cubicBezTo>
                  <a:pt x="65698" y="94578"/>
                  <a:pt x="50800" y="110067"/>
                  <a:pt x="38100" y="127000"/>
                </a:cubicBezTo>
                <a:cubicBezTo>
                  <a:pt x="33867" y="139700"/>
                  <a:pt x="28647" y="152113"/>
                  <a:pt x="25400" y="165100"/>
                </a:cubicBezTo>
                <a:lnTo>
                  <a:pt x="0" y="266700"/>
                </a:lnTo>
                <a:cubicBezTo>
                  <a:pt x="4680" y="299462"/>
                  <a:pt x="7667" y="358234"/>
                  <a:pt x="25400" y="393700"/>
                </a:cubicBezTo>
                <a:cubicBezTo>
                  <a:pt x="32226" y="407352"/>
                  <a:pt x="42333" y="419100"/>
                  <a:pt x="50800" y="431800"/>
                </a:cubicBezTo>
                <a:cubicBezTo>
                  <a:pt x="55033" y="448733"/>
                  <a:pt x="55694" y="466988"/>
                  <a:pt x="63500" y="482600"/>
                </a:cubicBezTo>
                <a:cubicBezTo>
                  <a:pt x="72966" y="501532"/>
                  <a:pt x="89297" y="516176"/>
                  <a:pt x="101600" y="533400"/>
                </a:cubicBezTo>
                <a:cubicBezTo>
                  <a:pt x="194453" y="663394"/>
                  <a:pt x="40584" y="456278"/>
                  <a:pt x="165100" y="622300"/>
                </a:cubicBezTo>
                <a:cubicBezTo>
                  <a:pt x="187833" y="690498"/>
                  <a:pt x="166479" y="641072"/>
                  <a:pt x="228600" y="723900"/>
                </a:cubicBezTo>
                <a:cubicBezTo>
                  <a:pt x="265884" y="773611"/>
                  <a:pt x="249072" y="763349"/>
                  <a:pt x="292100" y="825500"/>
                </a:cubicBezTo>
                <a:cubicBezTo>
                  <a:pt x="316197" y="860306"/>
                  <a:pt x="368300" y="927100"/>
                  <a:pt x="368300" y="927100"/>
                </a:cubicBezTo>
                <a:cubicBezTo>
                  <a:pt x="393770" y="1003511"/>
                  <a:pt x="362021" y="927194"/>
                  <a:pt x="419100" y="1003300"/>
                </a:cubicBezTo>
                <a:cubicBezTo>
                  <a:pt x="504367" y="1116989"/>
                  <a:pt x="411283" y="1019580"/>
                  <a:pt x="495300" y="1117600"/>
                </a:cubicBezTo>
                <a:cubicBezTo>
                  <a:pt x="506989" y="1131237"/>
                  <a:pt x="521902" y="1141902"/>
                  <a:pt x="533400" y="1155700"/>
                </a:cubicBezTo>
                <a:cubicBezTo>
                  <a:pt x="543171" y="1167426"/>
                  <a:pt x="549029" y="1182074"/>
                  <a:pt x="558800" y="1193800"/>
                </a:cubicBezTo>
                <a:cubicBezTo>
                  <a:pt x="570298" y="1207598"/>
                  <a:pt x="585873" y="1217723"/>
                  <a:pt x="596900" y="1231900"/>
                </a:cubicBezTo>
                <a:cubicBezTo>
                  <a:pt x="615642" y="1255997"/>
                  <a:pt x="630767" y="1282700"/>
                  <a:pt x="647700" y="1308100"/>
                </a:cubicBezTo>
                <a:cubicBezTo>
                  <a:pt x="656167" y="1320800"/>
                  <a:pt x="660400" y="1337733"/>
                  <a:pt x="673100" y="1346200"/>
                </a:cubicBezTo>
                <a:lnTo>
                  <a:pt x="711200" y="1371600"/>
                </a:lnTo>
                <a:cubicBezTo>
                  <a:pt x="733553" y="1438660"/>
                  <a:pt x="716474" y="1398561"/>
                  <a:pt x="774700" y="1485900"/>
                </a:cubicBezTo>
                <a:cubicBezTo>
                  <a:pt x="783167" y="1498600"/>
                  <a:pt x="787400" y="1515533"/>
                  <a:pt x="800100" y="1524000"/>
                </a:cubicBezTo>
                <a:lnTo>
                  <a:pt x="838200" y="1549400"/>
                </a:lnTo>
                <a:cubicBezTo>
                  <a:pt x="861536" y="1619407"/>
                  <a:pt x="835955" y="1561598"/>
                  <a:pt x="901700" y="1638300"/>
                </a:cubicBezTo>
                <a:cubicBezTo>
                  <a:pt x="933557" y="1675467"/>
                  <a:pt x="930948" y="1698037"/>
                  <a:pt x="965200" y="1739900"/>
                </a:cubicBezTo>
                <a:cubicBezTo>
                  <a:pt x="987947" y="1767701"/>
                  <a:pt x="1021475" y="1786212"/>
                  <a:pt x="1041400" y="1816100"/>
                </a:cubicBezTo>
                <a:cubicBezTo>
                  <a:pt x="1049867" y="1828800"/>
                  <a:pt x="1057029" y="1842474"/>
                  <a:pt x="1066800" y="1854200"/>
                </a:cubicBezTo>
                <a:cubicBezTo>
                  <a:pt x="1078298" y="1867998"/>
                  <a:pt x="1093873" y="1878123"/>
                  <a:pt x="1104900" y="1892300"/>
                </a:cubicBezTo>
                <a:lnTo>
                  <a:pt x="1181100" y="2006600"/>
                </a:lnTo>
                <a:cubicBezTo>
                  <a:pt x="1189567" y="2019300"/>
                  <a:pt x="1194289" y="2035542"/>
                  <a:pt x="1206500" y="2044700"/>
                </a:cubicBezTo>
                <a:lnTo>
                  <a:pt x="1257300" y="2082800"/>
                </a:lnTo>
                <a:cubicBezTo>
                  <a:pt x="1303558" y="2175317"/>
                  <a:pt x="1256476" y="2094538"/>
                  <a:pt x="1333500" y="2184400"/>
                </a:cubicBezTo>
                <a:cubicBezTo>
                  <a:pt x="1343433" y="2195989"/>
                  <a:pt x="1348759" y="2211092"/>
                  <a:pt x="1358900" y="2222500"/>
                </a:cubicBezTo>
                <a:cubicBezTo>
                  <a:pt x="1382765" y="2249348"/>
                  <a:pt x="1415175" y="2268812"/>
                  <a:pt x="1435100" y="2298700"/>
                </a:cubicBezTo>
                <a:cubicBezTo>
                  <a:pt x="1551884" y="2473876"/>
                  <a:pt x="1429973" y="2294062"/>
                  <a:pt x="1524000" y="2425700"/>
                </a:cubicBezTo>
                <a:cubicBezTo>
                  <a:pt x="1532872" y="2438120"/>
                  <a:pt x="1540528" y="2451380"/>
                  <a:pt x="1549400" y="2463800"/>
                </a:cubicBezTo>
                <a:cubicBezTo>
                  <a:pt x="1561703" y="2481024"/>
                  <a:pt x="1575362" y="2497260"/>
                  <a:pt x="1587500" y="2514600"/>
                </a:cubicBezTo>
                <a:cubicBezTo>
                  <a:pt x="1605006" y="2539609"/>
                  <a:pt x="1621367" y="2565400"/>
                  <a:pt x="1638300" y="2590800"/>
                </a:cubicBezTo>
                <a:cubicBezTo>
                  <a:pt x="1646767" y="2603500"/>
                  <a:pt x="1654542" y="2616689"/>
                  <a:pt x="1663700" y="2628900"/>
                </a:cubicBezTo>
                <a:cubicBezTo>
                  <a:pt x="1676400" y="2645833"/>
                  <a:pt x="1689497" y="2662476"/>
                  <a:pt x="1701800" y="2679700"/>
                </a:cubicBezTo>
                <a:cubicBezTo>
                  <a:pt x="1710672" y="2692120"/>
                  <a:pt x="1718222" y="2705456"/>
                  <a:pt x="1727200" y="2717800"/>
                </a:cubicBezTo>
                <a:cubicBezTo>
                  <a:pt x="1752099" y="2752036"/>
                  <a:pt x="1779918" y="2784177"/>
                  <a:pt x="1803400" y="2819400"/>
                </a:cubicBezTo>
                <a:cubicBezTo>
                  <a:pt x="1820333" y="2844800"/>
                  <a:pt x="1832614" y="2874014"/>
                  <a:pt x="1854200" y="2895600"/>
                </a:cubicBezTo>
                <a:cubicBezTo>
                  <a:pt x="1866900" y="2908300"/>
                  <a:pt x="1881273" y="2919523"/>
                  <a:pt x="1892300" y="2933700"/>
                </a:cubicBezTo>
                <a:lnTo>
                  <a:pt x="1968500" y="3048000"/>
                </a:lnTo>
                <a:cubicBezTo>
                  <a:pt x="2056365" y="3179797"/>
                  <a:pt x="1922622" y="2975770"/>
                  <a:pt x="2019300" y="3136900"/>
                </a:cubicBezTo>
                <a:cubicBezTo>
                  <a:pt x="2035006" y="3163077"/>
                  <a:pt x="2053167" y="3187700"/>
                  <a:pt x="2070100" y="3213100"/>
                </a:cubicBezTo>
                <a:cubicBezTo>
                  <a:pt x="2078567" y="3225800"/>
                  <a:pt x="2087647" y="3238112"/>
                  <a:pt x="2095500" y="3251200"/>
                </a:cubicBezTo>
                <a:cubicBezTo>
                  <a:pt x="2108200" y="3272367"/>
                  <a:pt x="2123386" y="3292228"/>
                  <a:pt x="2133600" y="3314700"/>
                </a:cubicBezTo>
                <a:cubicBezTo>
                  <a:pt x="2144679" y="3339074"/>
                  <a:pt x="2144148" y="3368623"/>
                  <a:pt x="2159000" y="3390900"/>
                </a:cubicBezTo>
                <a:cubicBezTo>
                  <a:pt x="2167467" y="3403600"/>
                  <a:pt x="2177574" y="3415348"/>
                  <a:pt x="2184400" y="3429000"/>
                </a:cubicBezTo>
                <a:cubicBezTo>
                  <a:pt x="2190387" y="3440974"/>
                  <a:pt x="2191113" y="3455126"/>
                  <a:pt x="2197100" y="3467100"/>
                </a:cubicBezTo>
                <a:cubicBezTo>
                  <a:pt x="2257477" y="3587855"/>
                  <a:pt x="2182370" y="3384811"/>
                  <a:pt x="2247900" y="3581400"/>
                </a:cubicBezTo>
                <a:lnTo>
                  <a:pt x="2260600" y="3619500"/>
                </a:lnTo>
                <a:cubicBezTo>
                  <a:pt x="2288701" y="3844306"/>
                  <a:pt x="2282257" y="3750372"/>
                  <a:pt x="2260600" y="4140200"/>
                </a:cubicBezTo>
                <a:cubicBezTo>
                  <a:pt x="2259857" y="4153566"/>
                  <a:pt x="2251578" y="4165428"/>
                  <a:pt x="2247900" y="4178300"/>
                </a:cubicBezTo>
                <a:cubicBezTo>
                  <a:pt x="2243105" y="4195083"/>
                  <a:pt x="2240333" y="4212417"/>
                  <a:pt x="2235200" y="4229100"/>
                </a:cubicBezTo>
                <a:cubicBezTo>
                  <a:pt x="2223389" y="4267485"/>
                  <a:pt x="2206840" y="4304438"/>
                  <a:pt x="2197100" y="4343400"/>
                </a:cubicBezTo>
                <a:cubicBezTo>
                  <a:pt x="2180639" y="4409245"/>
                  <a:pt x="2183780" y="4408141"/>
                  <a:pt x="2146300" y="4483100"/>
                </a:cubicBezTo>
                <a:cubicBezTo>
                  <a:pt x="2139474" y="4496752"/>
                  <a:pt x="2127726" y="4507548"/>
                  <a:pt x="2120900" y="4521200"/>
                </a:cubicBezTo>
                <a:cubicBezTo>
                  <a:pt x="2105548" y="4551903"/>
                  <a:pt x="2107707" y="4577547"/>
                  <a:pt x="2095500" y="4610100"/>
                </a:cubicBezTo>
                <a:cubicBezTo>
                  <a:pt x="2081689" y="4646930"/>
                  <a:pt x="2065755" y="4667417"/>
                  <a:pt x="2044700" y="4699000"/>
                </a:cubicBezTo>
                <a:cubicBezTo>
                  <a:pt x="2040467" y="4715933"/>
                  <a:pt x="2038876" y="4733757"/>
                  <a:pt x="2032000" y="4749800"/>
                </a:cubicBezTo>
                <a:cubicBezTo>
                  <a:pt x="2025987" y="4763829"/>
                  <a:pt x="2011959" y="4773608"/>
                  <a:pt x="2006600" y="4787900"/>
                </a:cubicBezTo>
                <a:cubicBezTo>
                  <a:pt x="1999021" y="4808111"/>
                  <a:pt x="1999580" y="4830575"/>
                  <a:pt x="1993900" y="4851400"/>
                </a:cubicBezTo>
                <a:cubicBezTo>
                  <a:pt x="1986855" y="4877231"/>
                  <a:pt x="1976967" y="4902200"/>
                  <a:pt x="1968500" y="4927600"/>
                </a:cubicBezTo>
                <a:lnTo>
                  <a:pt x="1930400" y="5041900"/>
                </a:lnTo>
                <a:cubicBezTo>
                  <a:pt x="1926167" y="5054600"/>
                  <a:pt x="1920947" y="5067013"/>
                  <a:pt x="1917700" y="5080000"/>
                </a:cubicBezTo>
                <a:cubicBezTo>
                  <a:pt x="1908138" y="5118247"/>
                  <a:pt x="1886115" y="5199492"/>
                  <a:pt x="1879600" y="5245100"/>
                </a:cubicBezTo>
                <a:cubicBezTo>
                  <a:pt x="1874179" y="5283049"/>
                  <a:pt x="1871133" y="5321300"/>
                  <a:pt x="1866900" y="5359400"/>
                </a:cubicBezTo>
                <a:cubicBezTo>
                  <a:pt x="1872853" y="5401070"/>
                  <a:pt x="1867537" y="5455180"/>
                  <a:pt x="1905000" y="5486400"/>
                </a:cubicBezTo>
                <a:cubicBezTo>
                  <a:pt x="1936938" y="5513015"/>
                  <a:pt x="1969217" y="5513285"/>
                  <a:pt x="2006600" y="5524500"/>
                </a:cubicBezTo>
                <a:cubicBezTo>
                  <a:pt x="2032245" y="5532193"/>
                  <a:pt x="2057400" y="5541433"/>
                  <a:pt x="2082800" y="5549900"/>
                </a:cubicBezTo>
                <a:cubicBezTo>
                  <a:pt x="2111250" y="5559383"/>
                  <a:pt x="2142084" y="5570744"/>
                  <a:pt x="2171700" y="5575300"/>
                </a:cubicBezTo>
                <a:cubicBezTo>
                  <a:pt x="2209589" y="5581129"/>
                  <a:pt x="2247900" y="5583767"/>
                  <a:pt x="2286000" y="5588000"/>
                </a:cubicBezTo>
                <a:lnTo>
                  <a:pt x="3619500" y="5575300"/>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5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21039"/>
            <a:ext cx="6859892" cy="5160736"/>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13" name="Line 5"/>
          <p:cNvSpPr>
            <a:spLocks noChangeShapeType="1"/>
          </p:cNvSpPr>
          <p:nvPr/>
        </p:nvSpPr>
        <p:spPr bwMode="auto">
          <a:xfrm flipV="1">
            <a:off x="3276600" y="4117906"/>
            <a:ext cx="610333" cy="530293"/>
          </a:xfrm>
          <a:prstGeom prst="line">
            <a:avLst/>
          </a:prstGeom>
          <a:noFill/>
          <a:ln w="63500">
            <a:solidFill>
              <a:schemeClr val="tx1"/>
            </a:solidFill>
            <a:round/>
            <a:headEnd/>
            <a:tailEnd type="triangle" w="med" len="med"/>
          </a:ln>
          <a:effectLst/>
        </p:spPr>
        <p:txBody>
          <a:bodyPr/>
          <a:lstStyle/>
          <a:p>
            <a:endParaRPr lang="en-US"/>
          </a:p>
        </p:txBody>
      </p:sp>
      <p:sp>
        <p:nvSpPr>
          <p:cNvPr id="15" name="Rectangle 14"/>
          <p:cNvSpPr/>
          <p:nvPr/>
        </p:nvSpPr>
        <p:spPr>
          <a:xfrm>
            <a:off x="1696518" y="4546686"/>
            <a:ext cx="2559355" cy="646331"/>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macrophage</a:t>
            </a:r>
          </a:p>
        </p:txBody>
      </p:sp>
    </p:spTree>
    <p:extLst>
      <p:ext uri="{BB962C8B-B14F-4D97-AF65-F5344CB8AC3E}">
        <p14:creationId xmlns:p14="http://schemas.microsoft.com/office/powerpoint/2010/main" val="24139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1027" y="39469"/>
            <a:ext cx="4778039"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Diffuse lymphoid tissue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2508"/>
          <a:stretch/>
        </p:blipFill>
        <p:spPr>
          <a:xfrm>
            <a:off x="152400" y="624244"/>
            <a:ext cx="6483531" cy="4514850"/>
          </a:xfrm>
          <a:prstGeom prst="rect">
            <a:avLst/>
          </a:prstGeom>
        </p:spPr>
      </p:pic>
      <p:sp>
        <p:nvSpPr>
          <p:cNvPr id="8" name="Freeform 7"/>
          <p:cNvSpPr/>
          <p:nvPr/>
        </p:nvSpPr>
        <p:spPr>
          <a:xfrm>
            <a:off x="2466328" y="3043646"/>
            <a:ext cx="2142309" cy="1045028"/>
          </a:xfrm>
          <a:custGeom>
            <a:avLst/>
            <a:gdLst>
              <a:gd name="connsiteX0" fmla="*/ 1306286 w 2142309"/>
              <a:gd name="connsiteY0" fmla="*/ 26125 h 1045028"/>
              <a:gd name="connsiteX1" fmla="*/ 1240971 w 2142309"/>
              <a:gd name="connsiteY1" fmla="*/ 13063 h 1045028"/>
              <a:gd name="connsiteX2" fmla="*/ 1201783 w 2142309"/>
              <a:gd name="connsiteY2" fmla="*/ 0 h 1045028"/>
              <a:gd name="connsiteX3" fmla="*/ 600891 w 2142309"/>
              <a:gd name="connsiteY3" fmla="*/ 13063 h 1045028"/>
              <a:gd name="connsiteX4" fmla="*/ 509451 w 2142309"/>
              <a:gd name="connsiteY4" fmla="*/ 26125 h 1045028"/>
              <a:gd name="connsiteX5" fmla="*/ 457200 w 2142309"/>
              <a:gd name="connsiteY5" fmla="*/ 39188 h 1045028"/>
              <a:gd name="connsiteX6" fmla="*/ 391886 w 2142309"/>
              <a:gd name="connsiteY6" fmla="*/ 52251 h 1045028"/>
              <a:gd name="connsiteX7" fmla="*/ 352697 w 2142309"/>
              <a:gd name="connsiteY7" fmla="*/ 91440 h 1045028"/>
              <a:gd name="connsiteX8" fmla="*/ 261257 w 2142309"/>
              <a:gd name="connsiteY8" fmla="*/ 130628 h 1045028"/>
              <a:gd name="connsiteX9" fmla="*/ 235131 w 2142309"/>
              <a:gd name="connsiteY9" fmla="*/ 169817 h 1045028"/>
              <a:gd name="connsiteX10" fmla="*/ 78377 w 2142309"/>
              <a:gd name="connsiteY10" fmla="*/ 300445 h 1045028"/>
              <a:gd name="connsiteX11" fmla="*/ 26126 w 2142309"/>
              <a:gd name="connsiteY11" fmla="*/ 378823 h 1045028"/>
              <a:gd name="connsiteX12" fmla="*/ 0 w 2142309"/>
              <a:gd name="connsiteY12" fmla="*/ 418011 h 1045028"/>
              <a:gd name="connsiteX13" fmla="*/ 13063 w 2142309"/>
              <a:gd name="connsiteY13" fmla="*/ 587828 h 1045028"/>
              <a:gd name="connsiteX14" fmla="*/ 78377 w 2142309"/>
              <a:gd name="connsiteY14" fmla="*/ 705394 h 1045028"/>
              <a:gd name="connsiteX15" fmla="*/ 143691 w 2142309"/>
              <a:gd name="connsiteY15" fmla="*/ 783771 h 1045028"/>
              <a:gd name="connsiteX16" fmla="*/ 182880 w 2142309"/>
              <a:gd name="connsiteY16" fmla="*/ 796834 h 1045028"/>
              <a:gd name="connsiteX17" fmla="*/ 195943 w 2142309"/>
              <a:gd name="connsiteY17" fmla="*/ 836023 h 1045028"/>
              <a:gd name="connsiteX18" fmla="*/ 235131 w 2142309"/>
              <a:gd name="connsiteY18" fmla="*/ 849085 h 1045028"/>
              <a:gd name="connsiteX19" fmla="*/ 313509 w 2142309"/>
              <a:gd name="connsiteY19" fmla="*/ 901337 h 1045028"/>
              <a:gd name="connsiteX20" fmla="*/ 391886 w 2142309"/>
              <a:gd name="connsiteY20" fmla="*/ 927463 h 1045028"/>
              <a:gd name="connsiteX21" fmla="*/ 431074 w 2142309"/>
              <a:gd name="connsiteY21" fmla="*/ 940525 h 1045028"/>
              <a:gd name="connsiteX22" fmla="*/ 548640 w 2142309"/>
              <a:gd name="connsiteY22" fmla="*/ 992777 h 1045028"/>
              <a:gd name="connsiteX23" fmla="*/ 587829 w 2142309"/>
              <a:gd name="connsiteY23" fmla="*/ 1005840 h 1045028"/>
              <a:gd name="connsiteX24" fmla="*/ 705394 w 2142309"/>
              <a:gd name="connsiteY24" fmla="*/ 1031965 h 1045028"/>
              <a:gd name="connsiteX25" fmla="*/ 809897 w 2142309"/>
              <a:gd name="connsiteY25" fmla="*/ 1045028 h 1045028"/>
              <a:gd name="connsiteX26" fmla="*/ 1018903 w 2142309"/>
              <a:gd name="connsiteY26" fmla="*/ 1031965 h 1045028"/>
              <a:gd name="connsiteX27" fmla="*/ 1110343 w 2142309"/>
              <a:gd name="connsiteY27" fmla="*/ 1018903 h 1045028"/>
              <a:gd name="connsiteX28" fmla="*/ 1240971 w 2142309"/>
              <a:gd name="connsiteY28" fmla="*/ 1005840 h 1045028"/>
              <a:gd name="connsiteX29" fmla="*/ 1293223 w 2142309"/>
              <a:gd name="connsiteY29" fmla="*/ 992777 h 1045028"/>
              <a:gd name="connsiteX30" fmla="*/ 1332411 w 2142309"/>
              <a:gd name="connsiteY30" fmla="*/ 979714 h 1045028"/>
              <a:gd name="connsiteX31" fmla="*/ 1541417 w 2142309"/>
              <a:gd name="connsiteY31" fmla="*/ 953588 h 1045028"/>
              <a:gd name="connsiteX32" fmla="*/ 1645920 w 2142309"/>
              <a:gd name="connsiteY32" fmla="*/ 927463 h 1045028"/>
              <a:gd name="connsiteX33" fmla="*/ 1841863 w 2142309"/>
              <a:gd name="connsiteY33" fmla="*/ 888274 h 1045028"/>
              <a:gd name="connsiteX34" fmla="*/ 1959429 w 2142309"/>
              <a:gd name="connsiteY34" fmla="*/ 849085 h 1045028"/>
              <a:gd name="connsiteX35" fmla="*/ 1998617 w 2142309"/>
              <a:gd name="connsiteY35" fmla="*/ 836023 h 1045028"/>
              <a:gd name="connsiteX36" fmla="*/ 2037806 w 2142309"/>
              <a:gd name="connsiteY36" fmla="*/ 822960 h 1045028"/>
              <a:gd name="connsiteX37" fmla="*/ 2129246 w 2142309"/>
              <a:gd name="connsiteY37" fmla="*/ 705394 h 1045028"/>
              <a:gd name="connsiteX38" fmla="*/ 2142309 w 2142309"/>
              <a:gd name="connsiteY38" fmla="*/ 653143 h 1045028"/>
              <a:gd name="connsiteX39" fmla="*/ 2129246 w 2142309"/>
              <a:gd name="connsiteY39" fmla="*/ 496388 h 1045028"/>
              <a:gd name="connsiteX40" fmla="*/ 2076994 w 2142309"/>
              <a:gd name="connsiteY40" fmla="*/ 378823 h 1045028"/>
              <a:gd name="connsiteX41" fmla="*/ 2037806 w 2142309"/>
              <a:gd name="connsiteY41" fmla="*/ 339634 h 1045028"/>
              <a:gd name="connsiteX42" fmla="*/ 1985554 w 2142309"/>
              <a:gd name="connsiteY42" fmla="*/ 300445 h 1045028"/>
              <a:gd name="connsiteX43" fmla="*/ 1946366 w 2142309"/>
              <a:gd name="connsiteY43" fmla="*/ 248194 h 1045028"/>
              <a:gd name="connsiteX44" fmla="*/ 1867989 w 2142309"/>
              <a:gd name="connsiteY44" fmla="*/ 195943 h 1045028"/>
              <a:gd name="connsiteX45" fmla="*/ 1789611 w 2142309"/>
              <a:gd name="connsiteY45" fmla="*/ 156754 h 1045028"/>
              <a:gd name="connsiteX46" fmla="*/ 1711234 w 2142309"/>
              <a:gd name="connsiteY46" fmla="*/ 117565 h 1045028"/>
              <a:gd name="connsiteX47" fmla="*/ 1672046 w 2142309"/>
              <a:gd name="connsiteY47" fmla="*/ 91440 h 1045028"/>
              <a:gd name="connsiteX48" fmla="*/ 1515291 w 2142309"/>
              <a:gd name="connsiteY48" fmla="*/ 78377 h 1045028"/>
              <a:gd name="connsiteX49" fmla="*/ 1306286 w 2142309"/>
              <a:gd name="connsiteY49" fmla="*/ 52251 h 1045028"/>
              <a:gd name="connsiteX50" fmla="*/ 1201783 w 2142309"/>
              <a:gd name="connsiteY50" fmla="*/ 26125 h 104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42309" h="1045028">
                <a:moveTo>
                  <a:pt x="1306286" y="26125"/>
                </a:moveTo>
                <a:cubicBezTo>
                  <a:pt x="1284514" y="21771"/>
                  <a:pt x="1262511" y="18448"/>
                  <a:pt x="1240971" y="13063"/>
                </a:cubicBezTo>
                <a:cubicBezTo>
                  <a:pt x="1227613" y="9724"/>
                  <a:pt x="1215552" y="0"/>
                  <a:pt x="1201783" y="0"/>
                </a:cubicBezTo>
                <a:cubicBezTo>
                  <a:pt x="1001438" y="0"/>
                  <a:pt x="801188" y="8709"/>
                  <a:pt x="600891" y="13063"/>
                </a:cubicBezTo>
                <a:cubicBezTo>
                  <a:pt x="570411" y="17417"/>
                  <a:pt x="539744" y="20617"/>
                  <a:pt x="509451" y="26125"/>
                </a:cubicBezTo>
                <a:cubicBezTo>
                  <a:pt x="491788" y="29336"/>
                  <a:pt x="474726" y="35293"/>
                  <a:pt x="457200" y="39188"/>
                </a:cubicBezTo>
                <a:cubicBezTo>
                  <a:pt x="435526" y="44004"/>
                  <a:pt x="413657" y="47897"/>
                  <a:pt x="391886" y="52251"/>
                </a:cubicBezTo>
                <a:cubicBezTo>
                  <a:pt x="378823" y="65314"/>
                  <a:pt x="367730" y="80702"/>
                  <a:pt x="352697" y="91440"/>
                </a:cubicBezTo>
                <a:cubicBezTo>
                  <a:pt x="324450" y="111616"/>
                  <a:pt x="293237" y="119968"/>
                  <a:pt x="261257" y="130628"/>
                </a:cubicBezTo>
                <a:cubicBezTo>
                  <a:pt x="252548" y="143691"/>
                  <a:pt x="246946" y="159479"/>
                  <a:pt x="235131" y="169817"/>
                </a:cubicBezTo>
                <a:cubicBezTo>
                  <a:pt x="158022" y="237288"/>
                  <a:pt x="141291" y="206072"/>
                  <a:pt x="78377" y="300445"/>
                </a:cubicBezTo>
                <a:lnTo>
                  <a:pt x="26126" y="378823"/>
                </a:lnTo>
                <a:lnTo>
                  <a:pt x="0" y="418011"/>
                </a:lnTo>
                <a:cubicBezTo>
                  <a:pt x="4354" y="474617"/>
                  <a:pt x="6021" y="531494"/>
                  <a:pt x="13063" y="587828"/>
                </a:cubicBezTo>
                <a:cubicBezTo>
                  <a:pt x="18369" y="630275"/>
                  <a:pt x="58818" y="676056"/>
                  <a:pt x="78377" y="705394"/>
                </a:cubicBezTo>
                <a:cubicBezTo>
                  <a:pt x="97654" y="734310"/>
                  <a:pt x="113518" y="763656"/>
                  <a:pt x="143691" y="783771"/>
                </a:cubicBezTo>
                <a:cubicBezTo>
                  <a:pt x="155148" y="791409"/>
                  <a:pt x="169817" y="792480"/>
                  <a:pt x="182880" y="796834"/>
                </a:cubicBezTo>
                <a:cubicBezTo>
                  <a:pt x="187234" y="809897"/>
                  <a:pt x="186206" y="826286"/>
                  <a:pt x="195943" y="836023"/>
                </a:cubicBezTo>
                <a:cubicBezTo>
                  <a:pt x="205679" y="845759"/>
                  <a:pt x="223095" y="842398"/>
                  <a:pt x="235131" y="849085"/>
                </a:cubicBezTo>
                <a:cubicBezTo>
                  <a:pt x="262579" y="864334"/>
                  <a:pt x="283721" y="891407"/>
                  <a:pt x="313509" y="901337"/>
                </a:cubicBezTo>
                <a:lnTo>
                  <a:pt x="391886" y="927463"/>
                </a:lnTo>
                <a:lnTo>
                  <a:pt x="431074" y="940525"/>
                </a:lnTo>
                <a:cubicBezTo>
                  <a:pt x="493177" y="981927"/>
                  <a:pt x="455369" y="961687"/>
                  <a:pt x="548640" y="992777"/>
                </a:cubicBezTo>
                <a:cubicBezTo>
                  <a:pt x="561703" y="997131"/>
                  <a:pt x="574471" y="1002500"/>
                  <a:pt x="587829" y="1005840"/>
                </a:cubicBezTo>
                <a:cubicBezTo>
                  <a:pt x="629445" y="1016244"/>
                  <a:pt x="662266" y="1025330"/>
                  <a:pt x="705394" y="1031965"/>
                </a:cubicBezTo>
                <a:cubicBezTo>
                  <a:pt x="740091" y="1037303"/>
                  <a:pt x="775063" y="1040674"/>
                  <a:pt x="809897" y="1045028"/>
                </a:cubicBezTo>
                <a:cubicBezTo>
                  <a:pt x="879566" y="1040674"/>
                  <a:pt x="949361" y="1038012"/>
                  <a:pt x="1018903" y="1031965"/>
                </a:cubicBezTo>
                <a:cubicBezTo>
                  <a:pt x="1049577" y="1029298"/>
                  <a:pt x="1079764" y="1022500"/>
                  <a:pt x="1110343" y="1018903"/>
                </a:cubicBezTo>
                <a:cubicBezTo>
                  <a:pt x="1153803" y="1013790"/>
                  <a:pt x="1197428" y="1010194"/>
                  <a:pt x="1240971" y="1005840"/>
                </a:cubicBezTo>
                <a:cubicBezTo>
                  <a:pt x="1258388" y="1001486"/>
                  <a:pt x="1275960" y="997709"/>
                  <a:pt x="1293223" y="992777"/>
                </a:cubicBezTo>
                <a:cubicBezTo>
                  <a:pt x="1306462" y="988994"/>
                  <a:pt x="1318970" y="982701"/>
                  <a:pt x="1332411" y="979714"/>
                </a:cubicBezTo>
                <a:cubicBezTo>
                  <a:pt x="1398705" y="964982"/>
                  <a:pt x="1475713" y="960158"/>
                  <a:pt x="1541417" y="953588"/>
                </a:cubicBezTo>
                <a:cubicBezTo>
                  <a:pt x="1616337" y="928615"/>
                  <a:pt x="1543453" y="951109"/>
                  <a:pt x="1645920" y="927463"/>
                </a:cubicBezTo>
                <a:cubicBezTo>
                  <a:pt x="1809697" y="889669"/>
                  <a:pt x="1689664" y="910017"/>
                  <a:pt x="1841863" y="888274"/>
                </a:cubicBezTo>
                <a:lnTo>
                  <a:pt x="1959429" y="849085"/>
                </a:lnTo>
                <a:lnTo>
                  <a:pt x="1998617" y="836023"/>
                </a:lnTo>
                <a:lnTo>
                  <a:pt x="2037806" y="822960"/>
                </a:lnTo>
                <a:cubicBezTo>
                  <a:pt x="2112640" y="748126"/>
                  <a:pt x="2109448" y="774685"/>
                  <a:pt x="2129246" y="705394"/>
                </a:cubicBezTo>
                <a:cubicBezTo>
                  <a:pt x="2134178" y="688132"/>
                  <a:pt x="2137955" y="670560"/>
                  <a:pt x="2142309" y="653143"/>
                </a:cubicBezTo>
                <a:cubicBezTo>
                  <a:pt x="2137955" y="600891"/>
                  <a:pt x="2137866" y="548107"/>
                  <a:pt x="2129246" y="496388"/>
                </a:cubicBezTo>
                <a:cubicBezTo>
                  <a:pt x="2122126" y="453666"/>
                  <a:pt x="2104731" y="412108"/>
                  <a:pt x="2076994" y="378823"/>
                </a:cubicBezTo>
                <a:cubicBezTo>
                  <a:pt x="2065167" y="364631"/>
                  <a:pt x="2051832" y="351657"/>
                  <a:pt x="2037806" y="339634"/>
                </a:cubicBezTo>
                <a:cubicBezTo>
                  <a:pt x="2021276" y="325465"/>
                  <a:pt x="2000949" y="315840"/>
                  <a:pt x="1985554" y="300445"/>
                </a:cubicBezTo>
                <a:cubicBezTo>
                  <a:pt x="1970159" y="285050"/>
                  <a:pt x="1962638" y="262658"/>
                  <a:pt x="1946366" y="248194"/>
                </a:cubicBezTo>
                <a:cubicBezTo>
                  <a:pt x="1922898" y="227334"/>
                  <a:pt x="1894115" y="213360"/>
                  <a:pt x="1867989" y="195943"/>
                </a:cubicBezTo>
                <a:cubicBezTo>
                  <a:pt x="1817343" y="162179"/>
                  <a:pt x="1843694" y="174782"/>
                  <a:pt x="1789611" y="156754"/>
                </a:cubicBezTo>
                <a:cubicBezTo>
                  <a:pt x="1677314" y="81888"/>
                  <a:pt x="1819390" y="171642"/>
                  <a:pt x="1711234" y="117565"/>
                </a:cubicBezTo>
                <a:cubicBezTo>
                  <a:pt x="1697192" y="110544"/>
                  <a:pt x="1687440" y="94519"/>
                  <a:pt x="1672046" y="91440"/>
                </a:cubicBezTo>
                <a:cubicBezTo>
                  <a:pt x="1620631" y="81157"/>
                  <a:pt x="1567543" y="82731"/>
                  <a:pt x="1515291" y="78377"/>
                </a:cubicBezTo>
                <a:cubicBezTo>
                  <a:pt x="1377965" y="50911"/>
                  <a:pt x="1525920" y="78091"/>
                  <a:pt x="1306286" y="52251"/>
                </a:cubicBezTo>
                <a:cubicBezTo>
                  <a:pt x="1229585" y="43227"/>
                  <a:pt x="1247452" y="48960"/>
                  <a:pt x="1201783" y="26125"/>
                </a:cubicBezTo>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6592982" y="1107281"/>
            <a:ext cx="2590800" cy="4247317"/>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Also, don’t forget that diffuse immune tissue is transient.  It’s likely that this area was not infiltrated a day or two ago (more or less), and the white blood cells here will either perish or leave the area soon.</a:t>
            </a:r>
          </a:p>
          <a:p>
            <a:r>
              <a:rPr lang="en-US" b="1" dirty="0">
                <a:solidFill>
                  <a:schemeClr val="accent3">
                    <a:lumMod val="50000"/>
                  </a:schemeClr>
                </a:solidFill>
                <a:latin typeface="Tempus Sans ITC" pitchFamily="82" charset="0"/>
                <a:cs typeface="Times New Roman" pitchFamily="18" charset="0"/>
              </a:rPr>
              <a:t>However, a tissue that is exposed to the outside world will always have some diffuse lymphoid tissue in its connective tissue.</a:t>
            </a:r>
          </a:p>
        </p:txBody>
      </p:sp>
    </p:spTree>
    <p:extLst>
      <p:ext uri="{BB962C8B-B14F-4D97-AF65-F5344CB8AC3E}">
        <p14:creationId xmlns:p14="http://schemas.microsoft.com/office/powerpoint/2010/main" val="3684993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600200" y="2394466"/>
            <a:ext cx="5867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esophagus showing diffuse lymphoid tissue – SL16</a:t>
            </a:r>
            <a:endParaRPr lang="en-US" dirty="0">
              <a:latin typeface="Calibri" pitchFamily="34" charset="0"/>
            </a:endParaRPr>
          </a:p>
        </p:txBody>
      </p:sp>
      <p:sp>
        <p:nvSpPr>
          <p:cNvPr id="37891" name="TextBox 4"/>
          <p:cNvSpPr txBox="1">
            <a:spLocks noChangeArrowheads="1"/>
          </p:cNvSpPr>
          <p:nvPr/>
        </p:nvSpPr>
        <p:spPr bwMode="auto">
          <a:xfrm>
            <a:off x="1981200" y="5638800"/>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Diffuse lymphoid tissue</a:t>
            </a:r>
          </a:p>
          <a:p>
            <a:pPr lvl="2" eaLnBrk="0" hangingPunct="0">
              <a:buFontTx/>
              <a:buChar char="•"/>
            </a:pPr>
            <a:r>
              <a:rPr lang="en-US" sz="1200" b="1" dirty="0">
                <a:solidFill>
                  <a:srgbClr val="002060"/>
                </a:solidFill>
                <a:latin typeface="Georgia" pitchFamily="18" charset="0"/>
                <a:ea typeface="Times" pitchFamily="18" charset="0"/>
                <a:cs typeface="Arial" charset="0"/>
              </a:rPr>
              <a:t>Nodules (primary)</a:t>
            </a:r>
          </a:p>
        </p:txBody>
      </p:sp>
      <p:sp>
        <p:nvSpPr>
          <p:cNvPr id="5" name="Rectangle 4"/>
          <p:cNvSpPr/>
          <p:nvPr/>
        </p:nvSpPr>
        <p:spPr>
          <a:xfrm>
            <a:off x="2281027" y="39469"/>
            <a:ext cx="4778039"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Diffuse lymphoid tissue</a:t>
            </a:r>
          </a:p>
        </p:txBody>
      </p:sp>
    </p:spTree>
    <p:extLst>
      <p:ext uri="{BB962C8B-B14F-4D97-AF65-F5344CB8AC3E}">
        <p14:creationId xmlns:p14="http://schemas.microsoft.com/office/powerpoint/2010/main" val="118679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276" y="46000"/>
            <a:ext cx="8254721"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a:t>
            </a:r>
            <a:r>
              <a:rPr lang="en-US" sz="3200" b="1" cap="all" dirty="0" err="1">
                <a:ln w="0"/>
                <a:solidFill>
                  <a:schemeClr val="accent3">
                    <a:lumMod val="50000"/>
                  </a:schemeClr>
                </a:solidFill>
                <a:effectLst>
                  <a:reflection blurRad="12700" stA="50000" endPos="50000" dist="5000" dir="5400000" sy="-100000" rotWithShape="0"/>
                </a:effectLst>
                <a:latin typeface="+mn-lt"/>
              </a:rPr>
              <a:t>peyer’s</a:t>
            </a:r>
            <a:r>
              <a:rPr lang="en-US" sz="3200" b="1" cap="all" dirty="0">
                <a:ln w="0"/>
                <a:solidFill>
                  <a:schemeClr val="accent3">
                    <a:lumMod val="50000"/>
                  </a:schemeClr>
                </a:solidFill>
                <a:effectLst>
                  <a:reflection blurRad="12700" stA="50000" endPos="50000" dist="5000" dir="5400000" sy="-100000" rotWithShape="0"/>
                </a:effectLst>
                <a:latin typeface="+mn-lt"/>
              </a:rPr>
              <a:t> patches</a:t>
            </a:r>
          </a:p>
        </p:txBody>
      </p:sp>
      <p:sp>
        <p:nvSpPr>
          <p:cNvPr id="10" name="TextBox 2"/>
          <p:cNvSpPr txBox="1">
            <a:spLocks noChangeArrowheads="1"/>
          </p:cNvSpPr>
          <p:nvPr/>
        </p:nvSpPr>
        <p:spPr bwMode="auto">
          <a:xfrm>
            <a:off x="28303" y="5029200"/>
            <a:ext cx="9107582" cy="1754326"/>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certain regions of the body, notably the digestive tract, diffuse lymphoid tissue and lymphoid nodules are more consistent features.  Here in the ilium of the small intestine, large nodules (two are outlined) are numerous.  These are referred to as </a:t>
            </a:r>
            <a:r>
              <a:rPr lang="en-US" b="1" dirty="0" err="1">
                <a:solidFill>
                  <a:srgbClr val="00B050"/>
                </a:solidFill>
                <a:latin typeface="Times New Roman" pitchFamily="18" charset="0"/>
                <a:cs typeface="Times New Roman" pitchFamily="18" charset="0"/>
              </a:rPr>
              <a:t>Peyer’s</a:t>
            </a:r>
            <a:r>
              <a:rPr lang="en-US" b="1" dirty="0">
                <a:solidFill>
                  <a:srgbClr val="00B050"/>
                </a:solidFill>
                <a:latin typeface="Times New Roman" pitchFamily="18" charset="0"/>
                <a:cs typeface="Times New Roman" pitchFamily="18" charset="0"/>
              </a:rPr>
              <a:t> Patches</a:t>
            </a:r>
            <a:r>
              <a:rPr lang="en-US" b="1" dirty="0">
                <a:solidFill>
                  <a:schemeClr val="accent3">
                    <a:lumMod val="50000"/>
                  </a:schemeClr>
                </a:solidFill>
                <a:latin typeface="Times New Roman" pitchFamily="18" charset="0"/>
                <a:cs typeface="Times New Roman" pitchFamily="18" charset="0"/>
              </a:rPr>
              <a:t>.  Even at this low magnification, you can see that most of the nodules have a paler central region.  This pale region is referred to as a </a:t>
            </a:r>
            <a:r>
              <a:rPr lang="en-US" b="1" dirty="0">
                <a:solidFill>
                  <a:srgbClr val="00B050"/>
                </a:solidFill>
                <a:latin typeface="Times New Roman" pitchFamily="18" charset="0"/>
                <a:cs typeface="Times New Roman" pitchFamily="18" charset="0"/>
              </a:rPr>
              <a:t>germinal center</a:t>
            </a:r>
            <a:r>
              <a:rPr lang="en-US" b="1" dirty="0">
                <a:solidFill>
                  <a:schemeClr val="accent3">
                    <a:lumMod val="50000"/>
                  </a:schemeClr>
                </a:solidFill>
                <a:latin typeface="Times New Roman" pitchFamily="18" charset="0"/>
                <a:cs typeface="Times New Roman" pitchFamily="18" charset="0"/>
              </a:rPr>
              <a:t>, and nodules with a germinal center are called </a:t>
            </a:r>
            <a:r>
              <a:rPr lang="en-US" b="1" dirty="0">
                <a:solidFill>
                  <a:srgbClr val="00B050"/>
                </a:solidFill>
                <a:latin typeface="Times New Roman" pitchFamily="18" charset="0"/>
                <a:cs typeface="Times New Roman" pitchFamily="18" charset="0"/>
              </a:rPr>
              <a:t>secondary nodules</a:t>
            </a:r>
            <a:r>
              <a:rPr lang="en-US" b="1" dirty="0">
                <a:solidFill>
                  <a:schemeClr val="accent3">
                    <a:lumMod val="50000"/>
                  </a:schemeClr>
                </a:solidFill>
                <a:latin typeface="Times New Roman" pitchFamily="18" charset="0"/>
                <a:cs typeface="Times New Roman" pitchFamily="18" charset="0"/>
              </a:rPr>
              <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140" b="3897"/>
          <a:stretch/>
        </p:blipFill>
        <p:spPr>
          <a:xfrm>
            <a:off x="76200" y="1143000"/>
            <a:ext cx="7119257" cy="3842795"/>
          </a:xfrm>
          <a:prstGeom prst="rect">
            <a:avLst/>
          </a:prstGeom>
        </p:spPr>
      </p:pic>
      <p:sp>
        <p:nvSpPr>
          <p:cNvPr id="5" name="Freeform 4"/>
          <p:cNvSpPr/>
          <p:nvPr/>
        </p:nvSpPr>
        <p:spPr>
          <a:xfrm>
            <a:off x="2576422" y="3625493"/>
            <a:ext cx="813390" cy="680042"/>
          </a:xfrm>
          <a:custGeom>
            <a:avLst/>
            <a:gdLst>
              <a:gd name="connsiteX0" fmla="*/ 669699 w 813390"/>
              <a:gd name="connsiteY0" fmla="*/ 26899 h 680042"/>
              <a:gd name="connsiteX1" fmla="*/ 604385 w 813390"/>
              <a:gd name="connsiteY1" fmla="*/ 773 h 680042"/>
              <a:gd name="connsiteX2" fmla="*/ 434567 w 813390"/>
              <a:gd name="connsiteY2" fmla="*/ 13836 h 680042"/>
              <a:gd name="connsiteX3" fmla="*/ 369253 w 813390"/>
              <a:gd name="connsiteY3" fmla="*/ 39962 h 680042"/>
              <a:gd name="connsiteX4" fmla="*/ 303939 w 813390"/>
              <a:gd name="connsiteY4" fmla="*/ 53025 h 680042"/>
              <a:gd name="connsiteX5" fmla="*/ 264750 w 813390"/>
              <a:gd name="connsiteY5" fmla="*/ 79150 h 680042"/>
              <a:gd name="connsiteX6" fmla="*/ 212499 w 813390"/>
              <a:gd name="connsiteY6" fmla="*/ 92213 h 680042"/>
              <a:gd name="connsiteX7" fmla="*/ 94933 w 813390"/>
              <a:gd name="connsiteY7" fmla="*/ 144465 h 680042"/>
              <a:gd name="connsiteX8" fmla="*/ 42682 w 813390"/>
              <a:gd name="connsiteY8" fmla="*/ 222842 h 680042"/>
              <a:gd name="connsiteX9" fmla="*/ 16556 w 813390"/>
              <a:gd name="connsiteY9" fmla="*/ 262030 h 680042"/>
              <a:gd name="connsiteX10" fmla="*/ 16556 w 813390"/>
              <a:gd name="connsiteY10" fmla="*/ 471036 h 680042"/>
              <a:gd name="connsiteX11" fmla="*/ 29619 w 813390"/>
              <a:gd name="connsiteY11" fmla="*/ 510225 h 680042"/>
              <a:gd name="connsiteX12" fmla="*/ 68807 w 813390"/>
              <a:gd name="connsiteY12" fmla="*/ 549413 h 680042"/>
              <a:gd name="connsiteX13" fmla="*/ 81870 w 813390"/>
              <a:gd name="connsiteY13" fmla="*/ 588602 h 680042"/>
              <a:gd name="connsiteX14" fmla="*/ 160247 w 813390"/>
              <a:gd name="connsiteY14" fmla="*/ 614728 h 680042"/>
              <a:gd name="connsiteX15" fmla="*/ 199436 w 813390"/>
              <a:gd name="connsiteY15" fmla="*/ 640853 h 680042"/>
              <a:gd name="connsiteX16" fmla="*/ 290876 w 813390"/>
              <a:gd name="connsiteY16" fmla="*/ 666979 h 680042"/>
              <a:gd name="connsiteX17" fmla="*/ 330065 w 813390"/>
              <a:gd name="connsiteY17" fmla="*/ 680042 h 680042"/>
              <a:gd name="connsiteX18" fmla="*/ 552133 w 813390"/>
              <a:gd name="connsiteY18" fmla="*/ 666979 h 680042"/>
              <a:gd name="connsiteX19" fmla="*/ 604385 w 813390"/>
              <a:gd name="connsiteY19" fmla="*/ 653916 h 680042"/>
              <a:gd name="connsiteX20" fmla="*/ 682762 w 813390"/>
              <a:gd name="connsiteY20" fmla="*/ 601665 h 680042"/>
              <a:gd name="connsiteX21" fmla="*/ 721950 w 813390"/>
              <a:gd name="connsiteY21" fmla="*/ 510225 h 680042"/>
              <a:gd name="connsiteX22" fmla="*/ 748076 w 813390"/>
              <a:gd name="connsiteY22" fmla="*/ 405722 h 680042"/>
              <a:gd name="connsiteX23" fmla="*/ 774202 w 813390"/>
              <a:gd name="connsiteY23" fmla="*/ 366533 h 680042"/>
              <a:gd name="connsiteX24" fmla="*/ 813390 w 813390"/>
              <a:gd name="connsiteY24" fmla="*/ 222842 h 680042"/>
              <a:gd name="connsiteX25" fmla="*/ 800327 w 813390"/>
              <a:gd name="connsiteY25" fmla="*/ 144465 h 680042"/>
              <a:gd name="connsiteX26" fmla="*/ 761139 w 813390"/>
              <a:gd name="connsiteY26" fmla="*/ 118339 h 680042"/>
              <a:gd name="connsiteX27" fmla="*/ 695825 w 813390"/>
              <a:gd name="connsiteY27" fmla="*/ 66088 h 680042"/>
              <a:gd name="connsiteX28" fmla="*/ 669699 w 813390"/>
              <a:gd name="connsiteY28" fmla="*/ 26899 h 68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13390" h="680042">
                <a:moveTo>
                  <a:pt x="669699" y="26899"/>
                </a:moveTo>
                <a:cubicBezTo>
                  <a:pt x="654459" y="16013"/>
                  <a:pt x="627797" y="2074"/>
                  <a:pt x="604385" y="773"/>
                </a:cubicBezTo>
                <a:cubicBezTo>
                  <a:pt x="547699" y="-2376"/>
                  <a:pt x="490568" y="4502"/>
                  <a:pt x="434567" y="13836"/>
                </a:cubicBezTo>
                <a:cubicBezTo>
                  <a:pt x="411438" y="17691"/>
                  <a:pt x="391713" y="33224"/>
                  <a:pt x="369253" y="39962"/>
                </a:cubicBezTo>
                <a:cubicBezTo>
                  <a:pt x="347987" y="46342"/>
                  <a:pt x="325710" y="48671"/>
                  <a:pt x="303939" y="53025"/>
                </a:cubicBezTo>
                <a:cubicBezTo>
                  <a:pt x="290876" y="61733"/>
                  <a:pt x="279180" y="72966"/>
                  <a:pt x="264750" y="79150"/>
                </a:cubicBezTo>
                <a:cubicBezTo>
                  <a:pt x="248249" y="86222"/>
                  <a:pt x="229695" y="87054"/>
                  <a:pt x="212499" y="92213"/>
                </a:cubicBezTo>
                <a:cubicBezTo>
                  <a:pt x="127707" y="117651"/>
                  <a:pt x="152202" y="106286"/>
                  <a:pt x="94933" y="144465"/>
                </a:cubicBezTo>
                <a:lnTo>
                  <a:pt x="42682" y="222842"/>
                </a:lnTo>
                <a:lnTo>
                  <a:pt x="16556" y="262030"/>
                </a:lnTo>
                <a:cubicBezTo>
                  <a:pt x="-7274" y="357349"/>
                  <a:pt x="-3693" y="319171"/>
                  <a:pt x="16556" y="471036"/>
                </a:cubicBezTo>
                <a:cubicBezTo>
                  <a:pt x="18376" y="484685"/>
                  <a:pt x="21981" y="498768"/>
                  <a:pt x="29619" y="510225"/>
                </a:cubicBezTo>
                <a:cubicBezTo>
                  <a:pt x="39866" y="525596"/>
                  <a:pt x="55744" y="536350"/>
                  <a:pt x="68807" y="549413"/>
                </a:cubicBezTo>
                <a:cubicBezTo>
                  <a:pt x="73161" y="562476"/>
                  <a:pt x="70665" y="580599"/>
                  <a:pt x="81870" y="588602"/>
                </a:cubicBezTo>
                <a:cubicBezTo>
                  <a:pt x="104279" y="604609"/>
                  <a:pt x="137333" y="599453"/>
                  <a:pt x="160247" y="614728"/>
                </a:cubicBezTo>
                <a:cubicBezTo>
                  <a:pt x="173310" y="623436"/>
                  <a:pt x="185394" y="633832"/>
                  <a:pt x="199436" y="640853"/>
                </a:cubicBezTo>
                <a:cubicBezTo>
                  <a:pt x="220317" y="651293"/>
                  <a:pt x="271344" y="661398"/>
                  <a:pt x="290876" y="666979"/>
                </a:cubicBezTo>
                <a:cubicBezTo>
                  <a:pt x="304116" y="670762"/>
                  <a:pt x="317002" y="675688"/>
                  <a:pt x="330065" y="680042"/>
                </a:cubicBezTo>
                <a:cubicBezTo>
                  <a:pt x="404088" y="675688"/>
                  <a:pt x="478316" y="674009"/>
                  <a:pt x="552133" y="666979"/>
                </a:cubicBezTo>
                <a:cubicBezTo>
                  <a:pt x="570006" y="665277"/>
                  <a:pt x="588327" y="661945"/>
                  <a:pt x="604385" y="653916"/>
                </a:cubicBezTo>
                <a:cubicBezTo>
                  <a:pt x="632469" y="639874"/>
                  <a:pt x="682762" y="601665"/>
                  <a:pt x="682762" y="601665"/>
                </a:cubicBezTo>
                <a:cubicBezTo>
                  <a:pt x="704170" y="558847"/>
                  <a:pt x="710418" y="552507"/>
                  <a:pt x="721950" y="510225"/>
                </a:cubicBezTo>
                <a:cubicBezTo>
                  <a:pt x="731398" y="475584"/>
                  <a:pt x="728159" y="435598"/>
                  <a:pt x="748076" y="405722"/>
                </a:cubicBezTo>
                <a:cubicBezTo>
                  <a:pt x="756785" y="392659"/>
                  <a:pt x="767826" y="380880"/>
                  <a:pt x="774202" y="366533"/>
                </a:cubicBezTo>
                <a:cubicBezTo>
                  <a:pt x="798307" y="312296"/>
                  <a:pt x="802215" y="278716"/>
                  <a:pt x="813390" y="222842"/>
                </a:cubicBezTo>
                <a:cubicBezTo>
                  <a:pt x="809036" y="196716"/>
                  <a:pt x="812172" y="168155"/>
                  <a:pt x="800327" y="144465"/>
                </a:cubicBezTo>
                <a:cubicBezTo>
                  <a:pt x="793306" y="130423"/>
                  <a:pt x="772240" y="129440"/>
                  <a:pt x="761139" y="118339"/>
                </a:cubicBezTo>
                <a:cubicBezTo>
                  <a:pt x="702054" y="59253"/>
                  <a:pt x="772114" y="91516"/>
                  <a:pt x="695825" y="66088"/>
                </a:cubicBezTo>
                <a:cubicBezTo>
                  <a:pt x="662867" y="16652"/>
                  <a:pt x="684939" y="37785"/>
                  <a:pt x="669699" y="26899"/>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13034" y="2925929"/>
            <a:ext cx="594306" cy="488803"/>
          </a:xfrm>
          <a:custGeom>
            <a:avLst/>
            <a:gdLst>
              <a:gd name="connsiteX0" fmla="*/ 560439 w 594306"/>
              <a:gd name="connsiteY0" fmla="*/ 362389 h 488803"/>
              <a:gd name="connsiteX1" fmla="*/ 568866 w 594306"/>
              <a:gd name="connsiteY1" fmla="*/ 341319 h 488803"/>
              <a:gd name="connsiteX2" fmla="*/ 577294 w 594306"/>
              <a:gd name="connsiteY2" fmla="*/ 316036 h 488803"/>
              <a:gd name="connsiteX3" fmla="*/ 585722 w 594306"/>
              <a:gd name="connsiteY3" fmla="*/ 303395 h 488803"/>
              <a:gd name="connsiteX4" fmla="*/ 594149 w 594306"/>
              <a:gd name="connsiteY4" fmla="*/ 265471 h 488803"/>
              <a:gd name="connsiteX5" fmla="*/ 585722 w 594306"/>
              <a:gd name="connsiteY5" fmla="*/ 185408 h 488803"/>
              <a:gd name="connsiteX6" fmla="*/ 577294 w 594306"/>
              <a:gd name="connsiteY6" fmla="*/ 155911 h 488803"/>
              <a:gd name="connsiteX7" fmla="*/ 568866 w 594306"/>
              <a:gd name="connsiteY7" fmla="*/ 143270 h 488803"/>
              <a:gd name="connsiteX8" fmla="*/ 552011 w 594306"/>
              <a:gd name="connsiteY8" fmla="*/ 122201 h 488803"/>
              <a:gd name="connsiteX9" fmla="*/ 526728 w 594306"/>
              <a:gd name="connsiteY9" fmla="*/ 96918 h 488803"/>
              <a:gd name="connsiteX10" fmla="*/ 518300 w 594306"/>
              <a:gd name="connsiteY10" fmla="*/ 84276 h 488803"/>
              <a:gd name="connsiteX11" fmla="*/ 493018 w 594306"/>
              <a:gd name="connsiteY11" fmla="*/ 67421 h 488803"/>
              <a:gd name="connsiteX12" fmla="*/ 480376 w 594306"/>
              <a:gd name="connsiteY12" fmla="*/ 58993 h 488803"/>
              <a:gd name="connsiteX13" fmla="*/ 463521 w 594306"/>
              <a:gd name="connsiteY13" fmla="*/ 54779 h 488803"/>
              <a:gd name="connsiteX14" fmla="*/ 438238 w 594306"/>
              <a:gd name="connsiteY14" fmla="*/ 37924 h 488803"/>
              <a:gd name="connsiteX15" fmla="*/ 412955 w 594306"/>
              <a:gd name="connsiteY15" fmla="*/ 29496 h 488803"/>
              <a:gd name="connsiteX16" fmla="*/ 375030 w 594306"/>
              <a:gd name="connsiteY16" fmla="*/ 12641 h 488803"/>
              <a:gd name="connsiteX17" fmla="*/ 328678 w 594306"/>
              <a:gd name="connsiteY17" fmla="*/ 4213 h 488803"/>
              <a:gd name="connsiteX18" fmla="*/ 278112 w 594306"/>
              <a:gd name="connsiteY18" fmla="*/ 0 h 488803"/>
              <a:gd name="connsiteX19" fmla="*/ 172767 w 594306"/>
              <a:gd name="connsiteY19" fmla="*/ 4213 h 488803"/>
              <a:gd name="connsiteX20" fmla="*/ 160125 w 594306"/>
              <a:gd name="connsiteY20" fmla="*/ 8427 h 488803"/>
              <a:gd name="connsiteX21" fmla="*/ 113773 w 594306"/>
              <a:gd name="connsiteY21" fmla="*/ 29496 h 488803"/>
              <a:gd name="connsiteX22" fmla="*/ 92704 w 594306"/>
              <a:gd name="connsiteY22" fmla="*/ 46352 h 488803"/>
              <a:gd name="connsiteX23" fmla="*/ 67421 w 594306"/>
              <a:gd name="connsiteY23" fmla="*/ 63207 h 488803"/>
              <a:gd name="connsiteX24" fmla="*/ 58994 w 594306"/>
              <a:gd name="connsiteY24" fmla="*/ 75848 h 488803"/>
              <a:gd name="connsiteX25" fmla="*/ 46352 w 594306"/>
              <a:gd name="connsiteY25" fmla="*/ 80062 h 488803"/>
              <a:gd name="connsiteX26" fmla="*/ 29497 w 594306"/>
              <a:gd name="connsiteY26" fmla="*/ 105345 h 488803"/>
              <a:gd name="connsiteX27" fmla="*/ 21069 w 594306"/>
              <a:gd name="connsiteY27" fmla="*/ 117987 h 488803"/>
              <a:gd name="connsiteX28" fmla="*/ 4214 w 594306"/>
              <a:gd name="connsiteY28" fmla="*/ 160125 h 488803"/>
              <a:gd name="connsiteX29" fmla="*/ 0 w 594306"/>
              <a:gd name="connsiteY29" fmla="*/ 172766 h 488803"/>
              <a:gd name="connsiteX30" fmla="*/ 16855 w 594306"/>
              <a:gd name="connsiteY30" fmla="*/ 231760 h 488803"/>
              <a:gd name="connsiteX31" fmla="*/ 33711 w 594306"/>
              <a:gd name="connsiteY31" fmla="*/ 257043 h 488803"/>
              <a:gd name="connsiteX32" fmla="*/ 37924 w 594306"/>
              <a:gd name="connsiteY32" fmla="*/ 269684 h 488803"/>
              <a:gd name="connsiteX33" fmla="*/ 54780 w 594306"/>
              <a:gd name="connsiteY33" fmla="*/ 294967 h 488803"/>
              <a:gd name="connsiteX34" fmla="*/ 63207 w 594306"/>
              <a:gd name="connsiteY34" fmla="*/ 307609 h 488803"/>
              <a:gd name="connsiteX35" fmla="*/ 80063 w 594306"/>
              <a:gd name="connsiteY35" fmla="*/ 332892 h 488803"/>
              <a:gd name="connsiteX36" fmla="*/ 88490 w 594306"/>
              <a:gd name="connsiteY36" fmla="*/ 345533 h 488803"/>
              <a:gd name="connsiteX37" fmla="*/ 101132 w 594306"/>
              <a:gd name="connsiteY37" fmla="*/ 358175 h 488803"/>
              <a:gd name="connsiteX38" fmla="*/ 113773 w 594306"/>
              <a:gd name="connsiteY38" fmla="*/ 375030 h 488803"/>
              <a:gd name="connsiteX39" fmla="*/ 139056 w 594306"/>
              <a:gd name="connsiteY39" fmla="*/ 396099 h 488803"/>
              <a:gd name="connsiteX40" fmla="*/ 160125 w 594306"/>
              <a:gd name="connsiteY40" fmla="*/ 412954 h 488803"/>
              <a:gd name="connsiteX41" fmla="*/ 185408 w 594306"/>
              <a:gd name="connsiteY41" fmla="*/ 438237 h 488803"/>
              <a:gd name="connsiteX42" fmla="*/ 198050 w 594306"/>
              <a:gd name="connsiteY42" fmla="*/ 446665 h 488803"/>
              <a:gd name="connsiteX43" fmla="*/ 223333 w 594306"/>
              <a:gd name="connsiteY43" fmla="*/ 467734 h 488803"/>
              <a:gd name="connsiteX44" fmla="*/ 235974 w 594306"/>
              <a:gd name="connsiteY44" fmla="*/ 471948 h 488803"/>
              <a:gd name="connsiteX45" fmla="*/ 248616 w 594306"/>
              <a:gd name="connsiteY45" fmla="*/ 480376 h 488803"/>
              <a:gd name="connsiteX46" fmla="*/ 273899 w 594306"/>
              <a:gd name="connsiteY46" fmla="*/ 488803 h 488803"/>
              <a:gd name="connsiteX47" fmla="*/ 396100 w 594306"/>
              <a:gd name="connsiteY47" fmla="*/ 484589 h 488803"/>
              <a:gd name="connsiteX48" fmla="*/ 421383 w 594306"/>
              <a:gd name="connsiteY48" fmla="*/ 476162 h 488803"/>
              <a:gd name="connsiteX49" fmla="*/ 446665 w 594306"/>
              <a:gd name="connsiteY49" fmla="*/ 455093 h 488803"/>
              <a:gd name="connsiteX50" fmla="*/ 471948 w 594306"/>
              <a:gd name="connsiteY50" fmla="*/ 438237 h 488803"/>
              <a:gd name="connsiteX51" fmla="*/ 480376 w 594306"/>
              <a:gd name="connsiteY51" fmla="*/ 421382 h 488803"/>
              <a:gd name="connsiteX52" fmla="*/ 493018 w 594306"/>
              <a:gd name="connsiteY52" fmla="*/ 417168 h 488803"/>
              <a:gd name="connsiteX53" fmla="*/ 505659 w 594306"/>
              <a:gd name="connsiteY53" fmla="*/ 408741 h 488803"/>
              <a:gd name="connsiteX54" fmla="*/ 518300 w 594306"/>
              <a:gd name="connsiteY54" fmla="*/ 404527 h 488803"/>
              <a:gd name="connsiteX55" fmla="*/ 543583 w 594306"/>
              <a:gd name="connsiteY55" fmla="*/ 387671 h 488803"/>
              <a:gd name="connsiteX56" fmla="*/ 560439 w 594306"/>
              <a:gd name="connsiteY56" fmla="*/ 366602 h 488803"/>
              <a:gd name="connsiteX57" fmla="*/ 560439 w 594306"/>
              <a:gd name="connsiteY57" fmla="*/ 362389 h 48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4306" h="488803">
                <a:moveTo>
                  <a:pt x="560439" y="362389"/>
                </a:moveTo>
                <a:cubicBezTo>
                  <a:pt x="561844" y="358175"/>
                  <a:pt x="566281" y="348428"/>
                  <a:pt x="568866" y="341319"/>
                </a:cubicBezTo>
                <a:cubicBezTo>
                  <a:pt x="571902" y="332970"/>
                  <a:pt x="572366" y="323427"/>
                  <a:pt x="577294" y="316036"/>
                </a:cubicBezTo>
                <a:lnTo>
                  <a:pt x="585722" y="303395"/>
                </a:lnTo>
                <a:cubicBezTo>
                  <a:pt x="587348" y="296890"/>
                  <a:pt x="594149" y="270826"/>
                  <a:pt x="594149" y="265471"/>
                </a:cubicBezTo>
                <a:cubicBezTo>
                  <a:pt x="594149" y="180597"/>
                  <a:pt x="596172" y="221979"/>
                  <a:pt x="585722" y="185408"/>
                </a:cubicBezTo>
                <a:cubicBezTo>
                  <a:pt x="583922" y="179109"/>
                  <a:pt x="580661" y="162645"/>
                  <a:pt x="577294" y="155911"/>
                </a:cubicBezTo>
                <a:cubicBezTo>
                  <a:pt x="575029" y="151381"/>
                  <a:pt x="571675" y="147484"/>
                  <a:pt x="568866" y="143270"/>
                </a:cubicBezTo>
                <a:cubicBezTo>
                  <a:pt x="561544" y="121298"/>
                  <a:pt x="570069" y="138252"/>
                  <a:pt x="552011" y="122201"/>
                </a:cubicBezTo>
                <a:cubicBezTo>
                  <a:pt x="543103" y="114283"/>
                  <a:pt x="533339" y="106835"/>
                  <a:pt x="526728" y="96918"/>
                </a:cubicBezTo>
                <a:cubicBezTo>
                  <a:pt x="523919" y="92704"/>
                  <a:pt x="522111" y="87611"/>
                  <a:pt x="518300" y="84276"/>
                </a:cubicBezTo>
                <a:cubicBezTo>
                  <a:pt x="510678" y="77606"/>
                  <a:pt x="501445" y="73039"/>
                  <a:pt x="493018" y="67421"/>
                </a:cubicBezTo>
                <a:cubicBezTo>
                  <a:pt x="488804" y="64612"/>
                  <a:pt x="485289" y="60221"/>
                  <a:pt x="480376" y="58993"/>
                </a:cubicBezTo>
                <a:lnTo>
                  <a:pt x="463521" y="54779"/>
                </a:lnTo>
                <a:cubicBezTo>
                  <a:pt x="455093" y="49161"/>
                  <a:pt x="447847" y="41127"/>
                  <a:pt x="438238" y="37924"/>
                </a:cubicBezTo>
                <a:cubicBezTo>
                  <a:pt x="429810" y="35115"/>
                  <a:pt x="420347" y="34423"/>
                  <a:pt x="412955" y="29496"/>
                </a:cubicBezTo>
                <a:cubicBezTo>
                  <a:pt x="397823" y="19409"/>
                  <a:pt x="396519" y="16939"/>
                  <a:pt x="375030" y="12641"/>
                </a:cubicBezTo>
                <a:cubicBezTo>
                  <a:pt x="362532" y="10141"/>
                  <a:pt x="340807" y="5561"/>
                  <a:pt x="328678" y="4213"/>
                </a:cubicBezTo>
                <a:cubicBezTo>
                  <a:pt x="311868" y="2345"/>
                  <a:pt x="294967" y="1404"/>
                  <a:pt x="278112" y="0"/>
                </a:cubicBezTo>
                <a:cubicBezTo>
                  <a:pt x="242997" y="1404"/>
                  <a:pt x="207821" y="1709"/>
                  <a:pt x="172767" y="4213"/>
                </a:cubicBezTo>
                <a:cubicBezTo>
                  <a:pt x="168336" y="4529"/>
                  <a:pt x="164169" y="6589"/>
                  <a:pt x="160125" y="8427"/>
                </a:cubicBezTo>
                <a:cubicBezTo>
                  <a:pt x="108319" y="31976"/>
                  <a:pt x="143327" y="19647"/>
                  <a:pt x="113773" y="29496"/>
                </a:cubicBezTo>
                <a:cubicBezTo>
                  <a:pt x="98203" y="52854"/>
                  <a:pt x="114255" y="34380"/>
                  <a:pt x="92704" y="46352"/>
                </a:cubicBezTo>
                <a:cubicBezTo>
                  <a:pt x="83850" y="51271"/>
                  <a:pt x="67421" y="63207"/>
                  <a:pt x="67421" y="63207"/>
                </a:cubicBezTo>
                <a:cubicBezTo>
                  <a:pt x="64612" y="67421"/>
                  <a:pt x="62948" y="72684"/>
                  <a:pt x="58994" y="75848"/>
                </a:cubicBezTo>
                <a:cubicBezTo>
                  <a:pt x="55525" y="78623"/>
                  <a:pt x="49493" y="76921"/>
                  <a:pt x="46352" y="80062"/>
                </a:cubicBezTo>
                <a:cubicBezTo>
                  <a:pt x="39190" y="87224"/>
                  <a:pt x="35115" y="96917"/>
                  <a:pt x="29497" y="105345"/>
                </a:cubicBezTo>
                <a:cubicBezTo>
                  <a:pt x="26688" y="109559"/>
                  <a:pt x="23334" y="113457"/>
                  <a:pt x="21069" y="117987"/>
                </a:cubicBezTo>
                <a:cubicBezTo>
                  <a:pt x="8669" y="142788"/>
                  <a:pt x="14629" y="128882"/>
                  <a:pt x="4214" y="160125"/>
                </a:cubicBezTo>
                <a:lnTo>
                  <a:pt x="0" y="172766"/>
                </a:lnTo>
                <a:cubicBezTo>
                  <a:pt x="1123" y="177256"/>
                  <a:pt x="12021" y="224509"/>
                  <a:pt x="16855" y="231760"/>
                </a:cubicBezTo>
                <a:lnTo>
                  <a:pt x="33711" y="257043"/>
                </a:lnTo>
                <a:cubicBezTo>
                  <a:pt x="35115" y="261257"/>
                  <a:pt x="35767" y="265801"/>
                  <a:pt x="37924" y="269684"/>
                </a:cubicBezTo>
                <a:cubicBezTo>
                  <a:pt x="42843" y="278538"/>
                  <a:pt x="49162" y="286539"/>
                  <a:pt x="54780" y="294967"/>
                </a:cubicBezTo>
                <a:lnTo>
                  <a:pt x="63207" y="307609"/>
                </a:lnTo>
                <a:lnTo>
                  <a:pt x="80063" y="332892"/>
                </a:lnTo>
                <a:cubicBezTo>
                  <a:pt x="82872" y="337106"/>
                  <a:pt x="84909" y="341952"/>
                  <a:pt x="88490" y="345533"/>
                </a:cubicBezTo>
                <a:cubicBezTo>
                  <a:pt x="92704" y="349747"/>
                  <a:pt x="97254" y="353650"/>
                  <a:pt x="101132" y="358175"/>
                </a:cubicBezTo>
                <a:cubicBezTo>
                  <a:pt x="105702" y="363507"/>
                  <a:pt x="109203" y="369698"/>
                  <a:pt x="113773" y="375030"/>
                </a:cubicBezTo>
                <a:cubicBezTo>
                  <a:pt x="124586" y="387645"/>
                  <a:pt x="126054" y="387431"/>
                  <a:pt x="139056" y="396099"/>
                </a:cubicBezTo>
                <a:cubicBezTo>
                  <a:pt x="162191" y="430801"/>
                  <a:pt x="131943" y="391035"/>
                  <a:pt x="160125" y="412954"/>
                </a:cubicBezTo>
                <a:cubicBezTo>
                  <a:pt x="169533" y="420271"/>
                  <a:pt x="175491" y="431626"/>
                  <a:pt x="185408" y="438237"/>
                </a:cubicBezTo>
                <a:cubicBezTo>
                  <a:pt x="189622" y="441046"/>
                  <a:pt x="194159" y="443423"/>
                  <a:pt x="198050" y="446665"/>
                </a:cubicBezTo>
                <a:cubicBezTo>
                  <a:pt x="212034" y="458319"/>
                  <a:pt x="207634" y="459885"/>
                  <a:pt x="223333" y="467734"/>
                </a:cubicBezTo>
                <a:cubicBezTo>
                  <a:pt x="227306" y="469720"/>
                  <a:pt x="232001" y="469962"/>
                  <a:pt x="235974" y="471948"/>
                </a:cubicBezTo>
                <a:cubicBezTo>
                  <a:pt x="240504" y="474213"/>
                  <a:pt x="243988" y="478319"/>
                  <a:pt x="248616" y="480376"/>
                </a:cubicBezTo>
                <a:cubicBezTo>
                  <a:pt x="256734" y="483984"/>
                  <a:pt x="273899" y="488803"/>
                  <a:pt x="273899" y="488803"/>
                </a:cubicBezTo>
                <a:cubicBezTo>
                  <a:pt x="314633" y="487398"/>
                  <a:pt x="355491" y="488070"/>
                  <a:pt x="396100" y="484589"/>
                </a:cubicBezTo>
                <a:cubicBezTo>
                  <a:pt x="404951" y="483830"/>
                  <a:pt x="421383" y="476162"/>
                  <a:pt x="421383" y="476162"/>
                </a:cubicBezTo>
                <a:cubicBezTo>
                  <a:pt x="451950" y="435406"/>
                  <a:pt x="417710" y="474397"/>
                  <a:pt x="446665" y="455093"/>
                </a:cubicBezTo>
                <a:cubicBezTo>
                  <a:pt x="478229" y="434049"/>
                  <a:pt x="441891" y="448257"/>
                  <a:pt x="471948" y="438237"/>
                </a:cubicBezTo>
                <a:cubicBezTo>
                  <a:pt x="474757" y="432619"/>
                  <a:pt x="475934" y="425824"/>
                  <a:pt x="480376" y="421382"/>
                </a:cubicBezTo>
                <a:cubicBezTo>
                  <a:pt x="483517" y="418241"/>
                  <a:pt x="489045" y="419154"/>
                  <a:pt x="493018" y="417168"/>
                </a:cubicBezTo>
                <a:cubicBezTo>
                  <a:pt x="497548" y="414903"/>
                  <a:pt x="501129" y="411006"/>
                  <a:pt x="505659" y="408741"/>
                </a:cubicBezTo>
                <a:cubicBezTo>
                  <a:pt x="509632" y="406755"/>
                  <a:pt x="514417" y="406684"/>
                  <a:pt x="518300" y="404527"/>
                </a:cubicBezTo>
                <a:cubicBezTo>
                  <a:pt x="527154" y="399608"/>
                  <a:pt x="543583" y="387671"/>
                  <a:pt x="543583" y="387671"/>
                </a:cubicBezTo>
                <a:cubicBezTo>
                  <a:pt x="554175" y="355898"/>
                  <a:pt x="538655" y="393830"/>
                  <a:pt x="560439" y="366602"/>
                </a:cubicBezTo>
                <a:cubicBezTo>
                  <a:pt x="563214" y="363134"/>
                  <a:pt x="559034" y="366603"/>
                  <a:pt x="560439" y="362389"/>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2"/>
          <p:cNvSpPr txBox="1">
            <a:spLocks noChangeArrowheads="1"/>
          </p:cNvSpPr>
          <p:nvPr/>
        </p:nvSpPr>
        <p:spPr bwMode="auto">
          <a:xfrm>
            <a:off x="7195456" y="1107281"/>
            <a:ext cx="1988325" cy="2308324"/>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We’ll study the intestine later.  The lumen is the convoluted space, which is lined by a simple columnar epithelium with goblet cells.</a:t>
            </a:r>
          </a:p>
        </p:txBody>
      </p:sp>
    </p:spTree>
    <p:extLst>
      <p:ext uri="{BB962C8B-B14F-4D97-AF65-F5344CB8AC3E}">
        <p14:creationId xmlns:p14="http://schemas.microsoft.com/office/powerpoint/2010/main" val="1945859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133600" y="2450846"/>
            <a:ext cx="4800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ilium showing </a:t>
            </a:r>
            <a:r>
              <a:rPr lang="en-US" dirty="0" err="1">
                <a:latin typeface="Calibri" pitchFamily="34" charset="0"/>
                <a:hlinkClick r:id="rId3"/>
              </a:rPr>
              <a:t>Peyer’s</a:t>
            </a:r>
            <a:r>
              <a:rPr lang="en-US" dirty="0">
                <a:latin typeface="Calibri" pitchFamily="34" charset="0"/>
                <a:hlinkClick r:id="rId3"/>
              </a:rPr>
              <a:t> Patches – SL11</a:t>
            </a:r>
            <a:endParaRPr lang="en-US" dirty="0">
              <a:latin typeface="Calibri" pitchFamily="34" charset="0"/>
            </a:endParaRPr>
          </a:p>
        </p:txBody>
      </p:sp>
      <p:sp>
        <p:nvSpPr>
          <p:cNvPr id="37891" name="TextBox 4"/>
          <p:cNvSpPr txBox="1">
            <a:spLocks noChangeArrowheads="1"/>
          </p:cNvSpPr>
          <p:nvPr/>
        </p:nvSpPr>
        <p:spPr bwMode="auto">
          <a:xfrm>
            <a:off x="1981200" y="5766137"/>
            <a:ext cx="4495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Diffuse lymphoid tissue (</a:t>
            </a:r>
            <a:r>
              <a:rPr lang="en-US" sz="1200" b="1" dirty="0" err="1">
                <a:solidFill>
                  <a:srgbClr val="002060"/>
                </a:solidFill>
                <a:latin typeface="Georgia" pitchFamily="18" charset="0"/>
                <a:ea typeface="Times" pitchFamily="18" charset="0"/>
                <a:cs typeface="Arial" charset="0"/>
              </a:rPr>
              <a:t>Peyer’s</a:t>
            </a:r>
            <a:r>
              <a:rPr lang="en-US" sz="1200" b="1" dirty="0">
                <a:solidFill>
                  <a:srgbClr val="002060"/>
                </a:solidFill>
                <a:latin typeface="Georgia" pitchFamily="18" charset="0"/>
                <a:ea typeface="Times" pitchFamily="18" charset="0"/>
                <a:cs typeface="Arial" charset="0"/>
              </a:rPr>
              <a:t> Patches)</a:t>
            </a:r>
          </a:p>
          <a:p>
            <a:pPr lvl="2" eaLnBrk="0" hangingPunct="0">
              <a:buFontTx/>
              <a:buChar char="•"/>
            </a:pPr>
            <a:r>
              <a:rPr lang="en-US" sz="1200" b="1" dirty="0">
                <a:solidFill>
                  <a:srgbClr val="002060"/>
                </a:solidFill>
                <a:latin typeface="Georgia" pitchFamily="18" charset="0"/>
                <a:ea typeface="Times" pitchFamily="18" charset="0"/>
                <a:cs typeface="Arial" charset="0"/>
              </a:rPr>
              <a:t>Nodules (secondary)</a:t>
            </a:r>
          </a:p>
        </p:txBody>
      </p:sp>
      <p:sp>
        <p:nvSpPr>
          <p:cNvPr id="6" name="Rectangle 5"/>
          <p:cNvSpPr/>
          <p:nvPr/>
        </p:nvSpPr>
        <p:spPr>
          <a:xfrm>
            <a:off x="481276" y="46000"/>
            <a:ext cx="8254721" cy="1077218"/>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Specialized Diffuse lymphoid tissue – </a:t>
            </a:r>
            <a:r>
              <a:rPr lang="en-US" sz="3200" b="1" cap="all" dirty="0" err="1">
                <a:ln w="0"/>
                <a:solidFill>
                  <a:schemeClr val="accent3">
                    <a:lumMod val="50000"/>
                  </a:schemeClr>
                </a:solidFill>
                <a:effectLst>
                  <a:reflection blurRad="12700" stA="50000" endPos="50000" dist="5000" dir="5400000" sy="-100000" rotWithShape="0"/>
                </a:effectLst>
                <a:latin typeface="+mn-lt"/>
              </a:rPr>
              <a:t>peyer’s</a:t>
            </a:r>
            <a:r>
              <a:rPr lang="en-US" sz="3200" b="1" cap="all" dirty="0">
                <a:ln w="0"/>
                <a:solidFill>
                  <a:schemeClr val="accent3">
                    <a:lumMod val="50000"/>
                  </a:schemeClr>
                </a:solidFill>
                <a:effectLst>
                  <a:reflection blurRad="12700" stA="50000" endPos="50000" dist="5000" dir="5400000" sy="-100000" rotWithShape="0"/>
                </a:effectLst>
                <a:latin typeface="+mn-lt"/>
              </a:rPr>
              <a:t> patches</a:t>
            </a:r>
          </a:p>
        </p:txBody>
      </p:sp>
    </p:spTree>
    <p:extLst>
      <p:ext uri="{BB962C8B-B14F-4D97-AF65-F5344CB8AC3E}">
        <p14:creationId xmlns:p14="http://schemas.microsoft.com/office/powerpoint/2010/main" val="277676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3796</TotalTime>
  <Words>3120</Words>
  <Application>Microsoft Office PowerPoint</Application>
  <PresentationFormat>On-screen Show (4:3)</PresentationFormat>
  <Paragraphs>281</Paragraphs>
  <Slides>54</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Lowrie, DJ (lowriedj)</cp:lastModifiedBy>
  <cp:revision>263</cp:revision>
  <cp:lastPrinted>2011-08-22T14:11:49Z</cp:lastPrinted>
  <dcterms:created xsi:type="dcterms:W3CDTF">2009-07-20T18:28:08Z</dcterms:created>
  <dcterms:modified xsi:type="dcterms:W3CDTF">2021-10-11T11:52:17Z</dcterms:modified>
</cp:coreProperties>
</file>