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333" r:id="rId2"/>
    <p:sldId id="332" r:id="rId3"/>
    <p:sldId id="258" r:id="rId4"/>
    <p:sldId id="259" r:id="rId5"/>
    <p:sldId id="260" r:id="rId6"/>
    <p:sldId id="261" r:id="rId7"/>
    <p:sldId id="263" r:id="rId8"/>
    <p:sldId id="305" r:id="rId9"/>
    <p:sldId id="306" r:id="rId10"/>
    <p:sldId id="307" r:id="rId11"/>
    <p:sldId id="309" r:id="rId12"/>
    <p:sldId id="327" r:id="rId13"/>
    <p:sldId id="336" r:id="rId14"/>
    <p:sldId id="344" r:id="rId15"/>
    <p:sldId id="345" r:id="rId16"/>
    <p:sldId id="350" r:id="rId17"/>
    <p:sldId id="349" r:id="rId18"/>
    <p:sldId id="348" r:id="rId19"/>
    <p:sldId id="335" r:id="rId20"/>
    <p:sldId id="347" r:id="rId21"/>
    <p:sldId id="346" r:id="rId22"/>
    <p:sldId id="351" r:id="rId23"/>
    <p:sldId id="352" r:id="rId24"/>
    <p:sldId id="314" r:id="rId25"/>
    <p:sldId id="315" r:id="rId26"/>
    <p:sldId id="316" r:id="rId27"/>
    <p:sldId id="319" r:id="rId28"/>
    <p:sldId id="356" r:id="rId29"/>
    <p:sldId id="317" r:id="rId30"/>
    <p:sldId id="359" r:id="rId31"/>
    <p:sldId id="318" r:id="rId32"/>
    <p:sldId id="357" r:id="rId33"/>
    <p:sldId id="358" r:id="rId34"/>
    <p:sldId id="262" r:id="rId35"/>
    <p:sldId id="264" r:id="rId36"/>
    <p:sldId id="265" r:id="rId37"/>
    <p:sldId id="266" r:id="rId38"/>
    <p:sldId id="267" r:id="rId39"/>
    <p:sldId id="268" r:id="rId40"/>
    <p:sldId id="269" r:id="rId41"/>
    <p:sldId id="270" r:id="rId42"/>
    <p:sldId id="366" r:id="rId43"/>
    <p:sldId id="368" r:id="rId44"/>
    <p:sldId id="271" r:id="rId45"/>
    <p:sldId id="367" r:id="rId46"/>
    <p:sldId id="343" r:id="rId47"/>
    <p:sldId id="275" r:id="rId48"/>
    <p:sldId id="274" r:id="rId49"/>
    <p:sldId id="337" r:id="rId50"/>
    <p:sldId id="360" r:id="rId51"/>
    <p:sldId id="361" r:id="rId52"/>
    <p:sldId id="273" r:id="rId53"/>
    <p:sldId id="338" r:id="rId54"/>
    <p:sldId id="297" r:id="rId55"/>
    <p:sldId id="276" r:id="rId56"/>
    <p:sldId id="364" r:id="rId57"/>
    <p:sldId id="362" r:id="rId58"/>
    <p:sldId id="365" r:id="rId59"/>
    <p:sldId id="277" r:id="rId60"/>
    <p:sldId id="363" r:id="rId61"/>
    <p:sldId id="278" r:id="rId6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k" initials="" lastIdx="2" clrIdx="0"/>
  <p:cmAuthor id="1" name="Robert Brackenbury"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52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6" autoAdjust="0"/>
    <p:restoredTop sz="95308" autoAdjust="0"/>
  </p:normalViewPr>
  <p:slideViewPr>
    <p:cSldViewPr>
      <p:cViewPr varScale="1">
        <p:scale>
          <a:sx n="106" d="100"/>
          <a:sy n="106" d="100"/>
        </p:scale>
        <p:origin x="432"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0"/>
    </p:cViewPr>
  </p:sorterViewPr>
  <p:notesViewPr>
    <p:cSldViewPr>
      <p:cViewPr varScale="1">
        <p:scale>
          <a:sx n="91" d="100"/>
          <a:sy n="91" d="100"/>
        </p:scale>
        <p:origin x="-2232"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17EAD9D1-4FB8-41D4-A3A9-B2148DFF0436}" type="datetimeFigureOut">
              <a:rPr lang="en-US"/>
              <a:pPr>
                <a:defRPr/>
              </a:pPr>
              <a:t>10/11/2021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B4E5C313-DADB-433D-A23C-995F06E434E9}" type="slidenum">
              <a:rPr lang="en-US"/>
              <a:pPr>
                <a:defRPr/>
              </a:pPr>
              <a:t>‹#›</a:t>
            </a:fld>
            <a:endParaRPr lang="en-US"/>
          </a:p>
        </p:txBody>
      </p:sp>
    </p:spTree>
    <p:extLst>
      <p:ext uri="{BB962C8B-B14F-4D97-AF65-F5344CB8AC3E}">
        <p14:creationId xmlns:p14="http://schemas.microsoft.com/office/powerpoint/2010/main" val="22421551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5917FDF3-1C3C-431E-9896-CE79F6FDEFF0}" type="datetimeFigureOut">
              <a:rPr lang="en-US"/>
              <a:pPr>
                <a:defRPr/>
              </a:pPr>
              <a:t>10/11/2021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dirty="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8A5CD272-1E90-49EA-9C4C-1788DE7B4D8A}" type="slidenum">
              <a:rPr lang="en-US"/>
              <a:pPr>
                <a:defRPr/>
              </a:pPr>
              <a:t>‹#›</a:t>
            </a:fld>
            <a:endParaRPr lang="en-US" dirty="0"/>
          </a:p>
        </p:txBody>
      </p:sp>
    </p:spTree>
    <p:extLst>
      <p:ext uri="{BB962C8B-B14F-4D97-AF65-F5344CB8AC3E}">
        <p14:creationId xmlns:p14="http://schemas.microsoft.com/office/powerpoint/2010/main" val="39762053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p:spPr>
      </p:sp>
      <p:sp>
        <p:nvSpPr>
          <p:cNvPr id="109571"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4B55E5-5E6F-44DD-872B-4C77333A9918}" type="slidenum">
              <a:rPr lang="en-US"/>
              <a:pPr fontAlgn="base">
                <a:spcBef>
                  <a:spcPct val="0"/>
                </a:spcBef>
                <a:spcAft>
                  <a:spcPct val="0"/>
                </a:spcAft>
              </a:pPr>
              <a:t>10</a:t>
            </a:fld>
            <a:endParaRPr lang="en-US"/>
          </a:p>
        </p:txBody>
      </p:sp>
      <p:sp>
        <p:nvSpPr>
          <p:cNvPr id="327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AD7AE3-09DC-49AD-976D-8B65F9582EAC}" type="slidenum">
              <a:rPr lang="en-US"/>
              <a:pPr fontAlgn="base">
                <a:spcBef>
                  <a:spcPct val="0"/>
                </a:spcBef>
                <a:spcAft>
                  <a:spcPct val="0"/>
                </a:spcAft>
              </a:pPr>
              <a:t>11</a:t>
            </a:fld>
            <a:endParaRPr lang="en-US"/>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2C8DE6-428A-409A-B337-872C3C10214E}" type="slidenum">
              <a:rPr lang="en-US"/>
              <a:pPr fontAlgn="base">
                <a:spcBef>
                  <a:spcPct val="0"/>
                </a:spcBef>
                <a:spcAft>
                  <a:spcPct val="0"/>
                </a:spcAft>
              </a:pPr>
              <a:t>12</a:t>
            </a:fld>
            <a:endParaRPr lang="en-US"/>
          </a:p>
        </p:txBody>
      </p:sp>
      <p:sp>
        <p:nvSpPr>
          <p:cNvPr id="368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p:spPr>
      </p:sp>
      <p:sp>
        <p:nvSpPr>
          <p:cNvPr id="112643"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p:spPr>
      </p:sp>
      <p:sp>
        <p:nvSpPr>
          <p:cNvPr id="11366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p:spPr>
      </p:sp>
      <p:sp>
        <p:nvSpPr>
          <p:cNvPr id="114691"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TextEdit="1"/>
          </p:cNvSpPr>
          <p:nvPr>
            <p:ph type="sldImg"/>
          </p:nvPr>
        </p:nvSpPr>
        <p:spPr bwMode="auto">
          <a:noFill/>
          <a:ln>
            <a:solidFill>
              <a:srgbClr val="000000"/>
            </a:solidFill>
            <a:miter lim="800000"/>
            <a:headEnd/>
            <a:tailEnd/>
          </a:ln>
        </p:spPr>
      </p:sp>
      <p:sp>
        <p:nvSpPr>
          <p:cNvPr id="11571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noFill/>
          <a:ln>
            <a:solidFill>
              <a:srgbClr val="000000"/>
            </a:solidFill>
            <a:miter lim="800000"/>
            <a:headEnd/>
            <a:tailEnd/>
          </a:ln>
        </p:spPr>
      </p:sp>
      <p:sp>
        <p:nvSpPr>
          <p:cNvPr id="11673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p:spPr>
      </p:sp>
      <p:sp>
        <p:nvSpPr>
          <p:cNvPr id="117763"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noFill/>
          <a:ln>
            <a:solidFill>
              <a:srgbClr val="000000"/>
            </a:solidFill>
            <a:miter lim="800000"/>
            <a:headEnd/>
            <a:tailEnd/>
          </a:ln>
        </p:spPr>
      </p:sp>
      <p:sp>
        <p:nvSpPr>
          <p:cNvPr id="11878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noFill/>
          <a:ln>
            <a:solidFill>
              <a:srgbClr val="000000"/>
            </a:solidFill>
            <a:miter lim="800000"/>
            <a:headEnd/>
            <a:tailEnd/>
          </a:ln>
        </p:spPr>
      </p:sp>
      <p:sp>
        <p:nvSpPr>
          <p:cNvPr id="119811"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8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DA1F7F-7DA2-402D-A841-D433D85833A5}" type="slidenum">
              <a:rPr lang="en-US"/>
              <a:pPr fontAlgn="base">
                <a:spcBef>
                  <a:spcPct val="0"/>
                </a:spcBef>
                <a:spcAft>
                  <a:spcPct val="0"/>
                </a:spcAft>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noFill/>
          <a:ln>
            <a:solidFill>
              <a:srgbClr val="000000"/>
            </a:solidFill>
            <a:miter lim="800000"/>
            <a:headEnd/>
            <a:tailEnd/>
          </a:ln>
        </p:spPr>
      </p:sp>
      <p:sp>
        <p:nvSpPr>
          <p:cNvPr id="12083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78870E-E08B-4806-B01B-8ED2BBF069B6}" type="slidenum">
              <a:rPr lang="en-US"/>
              <a:pPr fontAlgn="base">
                <a:spcBef>
                  <a:spcPct val="0"/>
                </a:spcBef>
                <a:spcAft>
                  <a:spcPct val="0"/>
                </a:spcAft>
              </a:pPr>
              <a:t>24</a:t>
            </a:fld>
            <a:endParaRPr lang="en-US"/>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91C44F-C5A2-45B8-9691-44EE91974E9D}" type="slidenum">
              <a:rPr lang="en-US"/>
              <a:pPr fontAlgn="base">
                <a:spcBef>
                  <a:spcPct val="0"/>
                </a:spcBef>
                <a:spcAft>
                  <a:spcPct val="0"/>
                </a:spcAft>
              </a:pPr>
              <a:t>25</a:t>
            </a:fld>
            <a:endParaRPr lang="en-US"/>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BFC2C4-5DB5-4D2D-950C-B8EB90B4C0C2}" type="slidenum">
              <a:rPr lang="en-US"/>
              <a:pPr fontAlgn="base">
                <a:spcBef>
                  <a:spcPct val="0"/>
                </a:spcBef>
                <a:spcAft>
                  <a:spcPct val="0"/>
                </a:spcAft>
              </a:pPr>
              <a:t>26</a:t>
            </a:fld>
            <a:endParaRPr lang="en-US"/>
          </a:p>
        </p:txBody>
      </p:sp>
      <p:sp>
        <p:nvSpPr>
          <p:cNvPr id="552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2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7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D0383F-2FC2-4C93-B6CE-A5047B888CE7}" type="slidenum">
              <a:rPr lang="en-US"/>
              <a:pPr fontAlgn="base">
                <a:spcBef>
                  <a:spcPct val="0"/>
                </a:spcBef>
                <a:spcAft>
                  <a:spcPct val="0"/>
                </a:spcAft>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noFill/>
          <a:ln>
            <a:solidFill>
              <a:srgbClr val="000000"/>
            </a:solidFill>
            <a:miter lim="800000"/>
            <a:headEnd/>
            <a:tailEnd/>
          </a:ln>
        </p:spPr>
      </p:sp>
      <p:sp>
        <p:nvSpPr>
          <p:cNvPr id="12185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1B4960D-0492-4E11-BCBF-799A1545332D}" type="slidenum">
              <a:rPr lang="en-US"/>
              <a:pPr fontAlgn="base">
                <a:spcBef>
                  <a:spcPct val="0"/>
                </a:spcBef>
                <a:spcAft>
                  <a:spcPct val="0"/>
                </a:spcAft>
              </a:pPr>
              <a:t>29</a:t>
            </a:fld>
            <a:endParaRPr lang="en-US"/>
          </a:p>
        </p:txBody>
      </p:sp>
      <p:sp>
        <p:nvSpPr>
          <p:cNvPr id="604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2DD02B-4373-43F8-8C89-2DABE8D90D58}" type="slidenum">
              <a:rPr lang="en-US"/>
              <a:pPr fontAlgn="base">
                <a:spcBef>
                  <a:spcPct val="0"/>
                </a:spcBef>
                <a:spcAft>
                  <a:spcPct val="0"/>
                </a:spcAft>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noFill/>
          <a:ln>
            <a:solidFill>
              <a:srgbClr val="000000"/>
            </a:solidFill>
            <a:miter lim="800000"/>
            <a:headEnd/>
            <a:tailEnd/>
          </a:ln>
        </p:spPr>
      </p:sp>
      <p:sp>
        <p:nvSpPr>
          <p:cNvPr id="122883"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26DF5A-40B6-44A5-A6FB-2DA007842DFA}" type="slidenum">
              <a:rPr lang="en-US"/>
              <a:pPr fontAlgn="base">
                <a:spcBef>
                  <a:spcPct val="0"/>
                </a:spcBef>
                <a:spcAft>
                  <a:spcPct val="0"/>
                </a:spcAft>
              </a:pPr>
              <a:t>31</a:t>
            </a:fld>
            <a:endParaRPr lang="en-US"/>
          </a:p>
        </p:txBody>
      </p:sp>
      <p:sp>
        <p:nvSpPr>
          <p:cNvPr id="634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6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59B52CF-7117-4133-8631-02F31967CD18}" type="slidenum">
              <a:rPr lang="en-US"/>
              <a:pPr fontAlgn="base">
                <a:spcBef>
                  <a:spcPct val="0"/>
                </a:spcBef>
                <a:spcAft>
                  <a:spcPct val="0"/>
                </a:spcAft>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0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674F28-CDD5-4C93-BF4C-008801C52CBE}" type="slidenum">
              <a:rPr lang="en-US"/>
              <a:pPr fontAlgn="base">
                <a:spcBef>
                  <a:spcPct val="0"/>
                </a:spcBef>
                <a:spcAft>
                  <a:spcPct val="0"/>
                </a:spcAft>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2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7C5AC6-C530-4AA6-B6E7-E290C11EE3C1}" type="slidenum">
              <a:rPr lang="en-US"/>
              <a:pPr fontAlgn="base">
                <a:spcBef>
                  <a:spcPct val="0"/>
                </a:spcBef>
                <a:spcAft>
                  <a:spcPct val="0"/>
                </a:spcAft>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4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992449-B2C4-4C3B-8856-50D6E92B2C53}" type="slidenum">
              <a:rPr lang="en-US"/>
              <a:pPr fontAlgn="base">
                <a:spcBef>
                  <a:spcPct val="0"/>
                </a:spcBef>
                <a:spcAft>
                  <a:spcPct val="0"/>
                </a:spcAft>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EF1E77-07B0-45B4-A96C-0CBF8FD9412A}" type="slidenum">
              <a:rPr lang="en-US"/>
              <a:pPr fontAlgn="base">
                <a:spcBef>
                  <a:spcPct val="0"/>
                </a:spcBef>
                <a:spcAft>
                  <a:spcPct val="0"/>
                </a:spcAft>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8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E81DED-38A5-423C-925D-C65C04C666B6}" type="slidenum">
              <a:rPr lang="en-US"/>
              <a:pPr fontAlgn="base">
                <a:spcBef>
                  <a:spcPct val="0"/>
                </a:spcBef>
                <a:spcAft>
                  <a:spcPct val="0"/>
                </a:spcAft>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ED40D2-68C7-4D42-8B12-51DBF66E6CFA}" type="slidenum">
              <a:rPr lang="en-US"/>
              <a:pPr fontAlgn="base">
                <a:spcBef>
                  <a:spcPct val="0"/>
                </a:spcBef>
                <a:spcAft>
                  <a:spcPct val="0"/>
                </a:spcAft>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0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755147-6E1D-458E-B6BB-A4A2FC59AF38}" type="slidenum">
              <a:rPr lang="en-US"/>
              <a:pPr fontAlgn="base">
                <a:spcBef>
                  <a:spcPct val="0"/>
                </a:spcBef>
                <a:spcAft>
                  <a:spcPct val="0"/>
                </a:spcAft>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2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D37BA2-7B0E-47D5-AE17-F7421AB1A5D9}" type="slidenum">
              <a:rPr lang="en-US"/>
              <a:pPr fontAlgn="base">
                <a:spcBef>
                  <a:spcPct val="0"/>
                </a:spcBef>
                <a:spcAft>
                  <a:spcPct val="0"/>
                </a:spcAft>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4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2F1BE0-1009-4DFC-A4D1-0B60896AEF7A}" type="slidenum">
              <a:rPr lang="en-US"/>
              <a:pPr fontAlgn="base">
                <a:spcBef>
                  <a:spcPct val="0"/>
                </a:spcBef>
                <a:spcAft>
                  <a:spcPct val="0"/>
                </a:spcAft>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noFill/>
          <a:ln>
            <a:solidFill>
              <a:srgbClr val="000000"/>
            </a:solidFill>
            <a:miter lim="800000"/>
            <a:headEnd/>
            <a:tailEnd/>
          </a:ln>
        </p:spPr>
      </p:sp>
      <p:sp>
        <p:nvSpPr>
          <p:cNvPr id="124931"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p:spPr>
      </p:sp>
      <p:sp>
        <p:nvSpPr>
          <p:cNvPr id="901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901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30033D-E1B4-46B8-83E9-D40CFC23F44D}" type="slidenum">
              <a:rPr lang="en-US"/>
              <a:pPr fontAlgn="base">
                <a:spcBef>
                  <a:spcPct val="0"/>
                </a:spcBef>
                <a:spcAft>
                  <a:spcPct val="0"/>
                </a:spcAft>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noFill/>
          <a:ln>
            <a:solidFill>
              <a:srgbClr val="000000"/>
            </a:solidFill>
            <a:miter lim="800000"/>
            <a:headEnd/>
            <a:tailEnd/>
          </a:ln>
        </p:spPr>
      </p:sp>
      <p:sp>
        <p:nvSpPr>
          <p:cNvPr id="12595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2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92C55C-7B32-4753-9D9B-3A9EB3618C2F}" type="slidenum">
              <a:rPr lang="en-US"/>
              <a:pPr fontAlgn="base">
                <a:spcBef>
                  <a:spcPct val="0"/>
                </a:spcBef>
                <a:spcAft>
                  <a:spcPct val="0"/>
                </a:spcAft>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noFill/>
          <a:ln>
            <a:solidFill>
              <a:srgbClr val="000000"/>
            </a:solidFill>
            <a:miter lim="800000"/>
            <a:headEnd/>
            <a:tailEnd/>
          </a:ln>
        </p:spPr>
      </p:sp>
      <p:sp>
        <p:nvSpPr>
          <p:cNvPr id="12697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TextEdit="1"/>
          </p:cNvSpPr>
          <p:nvPr>
            <p:ph type="sldImg"/>
          </p:nvPr>
        </p:nvSpPr>
        <p:spPr bwMode="auto">
          <a:noFill/>
          <a:ln>
            <a:solidFill>
              <a:srgbClr val="000000"/>
            </a:solidFill>
            <a:miter lim="800000"/>
            <a:headEnd/>
            <a:tailEnd/>
          </a:ln>
        </p:spPr>
      </p:sp>
      <p:sp>
        <p:nvSpPr>
          <p:cNvPr id="128003"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p:spPr>
      </p:sp>
      <p:sp>
        <p:nvSpPr>
          <p:cNvPr id="952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952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6E34FCE-89C7-4807-9DFE-69CE5008A748}" type="slidenum">
              <a:rPr lang="en-US"/>
              <a:pPr fontAlgn="base">
                <a:spcBef>
                  <a:spcPct val="0"/>
                </a:spcBef>
                <a:spcAft>
                  <a:spcPct val="0"/>
                </a:spcAft>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TextEdit="1"/>
          </p:cNvSpPr>
          <p:nvPr>
            <p:ph type="sldImg"/>
          </p:nvPr>
        </p:nvSpPr>
        <p:spPr bwMode="auto">
          <a:noFill/>
          <a:ln>
            <a:solidFill>
              <a:srgbClr val="000000"/>
            </a:solidFill>
            <a:miter lim="800000"/>
            <a:headEnd/>
            <a:tailEnd/>
          </a:ln>
        </p:spPr>
      </p:sp>
      <p:sp>
        <p:nvSpPr>
          <p:cNvPr id="12902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p:spPr>
      </p:sp>
      <p:sp>
        <p:nvSpPr>
          <p:cNvPr id="983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983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CEA7968-163B-480E-9AF6-7D40929080A8}" type="slidenum">
              <a:rPr lang="en-US"/>
              <a:pPr fontAlgn="base">
                <a:spcBef>
                  <a:spcPct val="0"/>
                </a:spcBef>
                <a:spcAft>
                  <a:spcPct val="0"/>
                </a:spcAft>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p:spPr>
      </p:sp>
      <p:sp>
        <p:nvSpPr>
          <p:cNvPr id="1003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003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645632-D3D7-496D-A270-A1277A248291}" type="slidenum">
              <a:rPr lang="en-US"/>
              <a:pPr fontAlgn="base">
                <a:spcBef>
                  <a:spcPct val="0"/>
                </a:spcBef>
                <a:spcAft>
                  <a:spcPct val="0"/>
                </a:spcAft>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TextEdit="1"/>
          </p:cNvSpPr>
          <p:nvPr>
            <p:ph type="sldImg"/>
          </p:nvPr>
        </p:nvSpPr>
        <p:spPr bwMode="auto">
          <a:noFill/>
          <a:ln>
            <a:solidFill>
              <a:srgbClr val="000000"/>
            </a:solidFill>
            <a:miter lim="800000"/>
            <a:headEnd/>
            <a:tailEnd/>
          </a:ln>
        </p:spPr>
      </p:sp>
      <p:sp>
        <p:nvSpPr>
          <p:cNvPr id="130051"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noFill/>
          <a:ln>
            <a:solidFill>
              <a:srgbClr val="000000"/>
            </a:solidFill>
            <a:miter lim="800000"/>
            <a:headEnd/>
            <a:tailEnd/>
          </a:ln>
        </p:spPr>
      </p:sp>
      <p:sp>
        <p:nvSpPr>
          <p:cNvPr id="13107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TextEdit="1"/>
          </p:cNvSpPr>
          <p:nvPr>
            <p:ph type="sldImg"/>
          </p:nvPr>
        </p:nvSpPr>
        <p:spPr bwMode="auto">
          <a:noFill/>
          <a:ln>
            <a:solidFill>
              <a:srgbClr val="000000"/>
            </a:solidFill>
            <a:miter lim="800000"/>
            <a:headEnd/>
            <a:tailEnd/>
          </a:ln>
        </p:spPr>
      </p:sp>
      <p:sp>
        <p:nvSpPr>
          <p:cNvPr id="13209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p:spPr>
      </p:sp>
      <p:sp>
        <p:nvSpPr>
          <p:cNvPr id="1054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054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2B8AA93-CB4E-4480-A550-E8D5076C31C6}" type="slidenum">
              <a:rPr lang="en-US"/>
              <a:pPr fontAlgn="base">
                <a:spcBef>
                  <a:spcPct val="0"/>
                </a:spcBef>
                <a:spcAft>
                  <a:spcPct val="0"/>
                </a:spcAft>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C8A0B0-88B4-4BEB-884D-BB82ACB57423}" type="slidenum">
              <a:rPr lang="en-US"/>
              <a:pPr fontAlgn="base">
                <a:spcBef>
                  <a:spcPct val="0"/>
                </a:spcBef>
                <a:spcAft>
                  <a:spcPct val="0"/>
                </a:spcAft>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TextEdit="1"/>
          </p:cNvSpPr>
          <p:nvPr>
            <p:ph type="sldImg"/>
          </p:nvPr>
        </p:nvSpPr>
        <p:spPr bwMode="auto">
          <a:noFill/>
          <a:ln>
            <a:solidFill>
              <a:srgbClr val="000000"/>
            </a:solidFill>
            <a:miter lim="800000"/>
            <a:headEnd/>
            <a:tailEnd/>
          </a:ln>
        </p:spPr>
      </p:sp>
      <p:sp>
        <p:nvSpPr>
          <p:cNvPr id="133123"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p:spPr>
      </p:sp>
      <p:sp>
        <p:nvSpPr>
          <p:cNvPr id="1085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085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218101-27FD-496F-B6EA-D98B6EBCEFD8}" type="slidenum">
              <a:rPr lang="en-US"/>
              <a:pPr fontAlgn="base">
                <a:spcBef>
                  <a:spcPct val="0"/>
                </a:spcBef>
                <a:spcAft>
                  <a:spcPct val="0"/>
                </a:spcAft>
              </a:pPr>
              <a:t>61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66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0932A8-F0AD-42BC-BF19-A1DE145955C6}" type="slidenum">
              <a:rPr lang="en-US"/>
              <a:pPr fontAlgn="base">
                <a:spcBef>
                  <a:spcPct val="0"/>
                </a:spcBef>
                <a:spcAft>
                  <a:spcPct val="0"/>
                </a:spcAft>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8</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9B7FF3B-B20B-40FF-ABA0-AFC9930F10CB}" type="slidenum">
              <a:rPr lang="en-US"/>
              <a:pPr fontAlgn="base">
                <a:spcBef>
                  <a:spcPct val="0"/>
                </a:spcBef>
                <a:spcAft>
                  <a:spcPct val="0"/>
                </a:spcAft>
              </a:pPr>
              <a:t>9</a:t>
            </a:fld>
            <a:endParaRPr lang="en-US"/>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BBCC953-B18E-487F-B8E5-F99FC9BB272C}" type="datetimeFigureOut">
              <a:rPr lang="en-US"/>
              <a:pPr>
                <a:defRPr/>
              </a:pPr>
              <a:t>10/11/2021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48821E-D9D4-411B-9C71-EC570628408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D12162-BED4-419F-8736-A179AA9BF9D3}" type="datetimeFigureOut">
              <a:rPr lang="en-US"/>
              <a:pPr>
                <a:defRPr/>
              </a:pPr>
              <a:t>10/11/2021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2E9E56-A4AD-4B48-9EB3-0D6FB0BE649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92194-513E-429F-85AB-AB4A88A015A5}" type="datetimeFigureOut">
              <a:rPr lang="en-US"/>
              <a:pPr>
                <a:defRPr/>
              </a:pPr>
              <a:t>10/11/2021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B1C63A-66C9-4F80-91A7-AF414B0C765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44D69F-B2DE-4D0C-9987-DD51A3DC6294}" type="datetimeFigureOut">
              <a:rPr lang="en-US"/>
              <a:pPr>
                <a:defRPr/>
              </a:pPr>
              <a:t>10/11/2021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22B0A0-6A73-48CF-BBDC-12985FFE3C5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71FB7F-7B40-475B-A494-D788614262B7}" type="datetimeFigureOut">
              <a:rPr lang="en-US"/>
              <a:pPr>
                <a:defRPr/>
              </a:pPr>
              <a:t>10/11/2021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93BA3B-32D2-4E59-9E77-E1777A0E8A3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52B4447-A77F-4BF2-AB36-50FDC742192B}" type="datetimeFigureOut">
              <a:rPr lang="en-US"/>
              <a:pPr>
                <a:defRPr/>
              </a:pPr>
              <a:t>10/11/2021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DA9153-F8D3-4772-B947-F8933B31748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DE8953B-FA54-413F-895C-BA5BAE469B7F}" type="datetimeFigureOut">
              <a:rPr lang="en-US"/>
              <a:pPr>
                <a:defRPr/>
              </a:pPr>
              <a:t>10/11/2021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E410873-5E3A-4A41-BEA1-3B8B6995477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C0A741C-9C32-40EB-9736-502530EE8BCA}" type="datetimeFigureOut">
              <a:rPr lang="en-US"/>
              <a:pPr>
                <a:defRPr/>
              </a:pPr>
              <a:t>10/11/2021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0B4D3A9-B08A-441A-A667-AB44C7449DA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F8D98A-4848-45EA-B15B-D228D8844EA0}" type="datetimeFigureOut">
              <a:rPr lang="en-US"/>
              <a:pPr>
                <a:defRPr/>
              </a:pPr>
              <a:t>10/11/2021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5EAE663-191C-46BB-A9EE-EACF656CF00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1F8FE4-74A1-41B5-85DF-CB58BB787B0D}" type="datetimeFigureOut">
              <a:rPr lang="en-US"/>
              <a:pPr>
                <a:defRPr/>
              </a:pPr>
              <a:t>10/11/2021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5FEF7E-9B18-498C-96F6-41E8EC4BA32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43D7C3-6180-45E5-A503-918204DD92D4}" type="datetimeFigureOut">
              <a:rPr lang="en-US"/>
              <a:pPr>
                <a:defRPr/>
              </a:pPr>
              <a:t>10/11/2021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1FD454-F596-4790-BDD2-F816C3595ED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6202D1B-5426-444E-8207-E3A071FA0CB8}" type="datetimeFigureOut">
              <a:rPr lang="en-US"/>
              <a:pPr>
                <a:defRPr/>
              </a:pPr>
              <a:t>10/11/2021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4613888-89A0-4720-9940-988109F0B20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hyperlink" Target="file:///\\..\..\Program%20Files\TurningPoint\2003\Questions.html"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file:///\\..\..\Program%20Files\TurningPoint\2003\Questions.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medmicroscope.uc.edu/"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accessibilityresources.mediaspace.kaltura.com/media/collagenelastinSL1_xvid.mp4/1_y5ly9ukb"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accessibilityresources.mediaspace.kaltura.com/media/collagenSL91_xvid.mp4/1_x2xcs0hc"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accessibilityresources.mediaspace.kaltura.com/media/collagenSL24_xvid.mp4/1_rajaab2e"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accessibilityresources.mediaspace.kaltura.com/media/elastinSL31_xvid.mp4/1_6wqgao3j"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accessibilityresources.mediaspace.kaltura.com/media/elastinSL184_xvid.mp4/1_pxc4ao6y"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accessibilityresources.mediaspace.kaltura.com/media/reticularSL32_xvid.mp4/1_51hre6xr"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accessibilityresources.mediaspace.kaltura.com/media/mesenchymeSL35_xvid.mp4/1_bqvs1ff5"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hyperlink" Target="https://accessibilityresources.mediaspace.kaltura.com/media/fibroblastsSL1_xvid.mp4/1_3bqc8ooi"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accessibilityresources.mediaspace.kaltura.com/media/fibroblastsSL91_xvid.mp4/1_iqrywjc7"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file:///\\..\..\Program%20Files\TurningPoint\2003\Questions.html"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file:///\\..\..\Program%20Files\TurningPoint\2003\Questions.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file:///\\..\..\Program%20Files\TurningPoint\2003\Questions.html"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hyperlink" Target="https://accessibilityresources.mediaspace.kaltura.com/media/inflammationpreviewSL125_xvid.mp4/1_982ftdyw"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file:///\\..\..\Program%20Files\TurningPoint\2003\Questions.html"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hyperlink" Target="https://accessibilityresources.mediaspace.kaltura.com/media/mastcellsSL118_xvid.mp4/1_fhb5cxkz"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accessibilityresources.mediaspace.kaltura.com/media/looseanddenseirregularSL91_xvid.mp4/1_xkl8a1cz"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medmicroscope.uc.edu/"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hyperlink" Target="https://accessibilityresources.mediaspace.kaltura.com/media/looseanddenseirregularSL125_xvid.mp4/1_vq7ixh65"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accessibilityresources.mediaspace.kaltura.com/media/denseregularSL27_xvid.mp4/1_60214oef"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1219200"/>
            <a:ext cx="5943600" cy="1938338"/>
          </a:xfrm>
          <a:prstGeom prst="rect">
            <a:avLst/>
          </a:prstGeom>
          <a:noFill/>
        </p:spPr>
        <p:txBody>
          <a:bodyPr>
            <a:spAutoFit/>
          </a:bodyPr>
          <a:lstStyle/>
          <a:p>
            <a:pPr algn="ctr" fontAlgn="auto">
              <a:spcBef>
                <a:spcPts val="0"/>
              </a:spcBef>
              <a:spcAft>
                <a:spcPts val="0"/>
              </a:spcAft>
              <a:defRPr/>
            </a:pPr>
            <a:r>
              <a:rPr lang="en-US" sz="4000" dirty="0">
                <a:solidFill>
                  <a:schemeClr val="accent6">
                    <a:lumMod val="50000"/>
                  </a:schemeClr>
                </a:solidFill>
                <a:latin typeface="+mn-lt"/>
              </a:rPr>
              <a:t>Connective Tissues (generic)</a:t>
            </a:r>
          </a:p>
          <a:p>
            <a:pPr algn="ctr" fontAlgn="auto">
              <a:spcBef>
                <a:spcPts val="0"/>
              </a:spcBef>
              <a:spcAft>
                <a:spcPts val="0"/>
              </a:spcAft>
              <a:defRPr/>
            </a:pPr>
            <a:r>
              <a:rPr lang="en-US" sz="4000" dirty="0">
                <a:solidFill>
                  <a:srgbClr val="36174D"/>
                </a:solidFill>
                <a:latin typeface="Chiller" pitchFamily="82" charset="0"/>
              </a:rPr>
              <a:t>Digital Laboratory</a:t>
            </a:r>
          </a:p>
        </p:txBody>
      </p:sp>
      <p:sp>
        <p:nvSpPr>
          <p:cNvPr id="15362" name="TextBox 2"/>
          <p:cNvSpPr txBox="1">
            <a:spLocks noChangeArrowheads="1"/>
          </p:cNvSpPr>
          <p:nvPr/>
        </p:nvSpPr>
        <p:spPr bwMode="auto">
          <a:xfrm>
            <a:off x="152400" y="3429000"/>
            <a:ext cx="8839200" cy="461963"/>
          </a:xfrm>
          <a:prstGeom prst="rect">
            <a:avLst/>
          </a:prstGeom>
          <a:noFill/>
          <a:ln w="9525">
            <a:noFill/>
            <a:miter lim="800000"/>
            <a:headEnd/>
            <a:tailEnd/>
          </a:ln>
        </p:spPr>
        <p:txBody>
          <a:bodyPr>
            <a:spAutoFit/>
          </a:bodyPr>
          <a:lstStyle/>
          <a:p>
            <a:r>
              <a:rPr lang="en-US" sz="2400" b="1">
                <a:solidFill>
                  <a:srgbClr val="7030A0"/>
                </a:solidFill>
                <a:latin typeface="Bradley Hand ITC" pitchFamily="66" charset="0"/>
              </a:rPr>
              <a:t>It’s best to view this in </a:t>
            </a:r>
            <a:r>
              <a:rPr lang="en-US" sz="2400" b="1" i="1">
                <a:solidFill>
                  <a:srgbClr val="7030A0"/>
                </a:solidFill>
                <a:latin typeface="Bradley Hand ITC" pitchFamily="66" charset="0"/>
              </a:rPr>
              <a:t>Slide Show </a:t>
            </a:r>
            <a:r>
              <a:rPr lang="en-US" sz="2400" b="1">
                <a:solidFill>
                  <a:srgbClr val="7030A0"/>
                </a:solidFill>
                <a:latin typeface="Bradley Hand ITC" pitchFamily="66" charset="0"/>
              </a:rPr>
              <a:t>mode, especially for the quizzes.</a:t>
            </a:r>
          </a:p>
        </p:txBody>
      </p:sp>
      <p:pic>
        <p:nvPicPr>
          <p:cNvPr id="15366" name="Picture 2"/>
          <p:cNvPicPr>
            <a:picLocks noChangeAspect="1" noChangeArrowheads="1"/>
          </p:cNvPicPr>
          <p:nvPr/>
        </p:nvPicPr>
        <p:blipFill>
          <a:blip r:embed="rId3"/>
          <a:srcRect/>
          <a:stretch>
            <a:fillRect/>
          </a:stretch>
        </p:blipFill>
        <p:spPr bwMode="auto">
          <a:xfrm>
            <a:off x="6623050" y="4113213"/>
            <a:ext cx="1836738" cy="2447925"/>
          </a:xfrm>
          <a:prstGeom prst="rect">
            <a:avLst/>
          </a:prstGeom>
          <a:noFill/>
          <a:ln w="9525">
            <a:noFill/>
            <a:miter lim="800000"/>
            <a:headEnd/>
            <a:tailEnd/>
          </a:ln>
        </p:spPr>
      </p:pic>
      <p:sp>
        <p:nvSpPr>
          <p:cNvPr id="2" name="TextBox 1"/>
          <p:cNvSpPr txBox="1"/>
          <p:nvPr/>
        </p:nvSpPr>
        <p:spPr>
          <a:xfrm>
            <a:off x="457200" y="5105400"/>
            <a:ext cx="5638800" cy="954107"/>
          </a:xfrm>
          <a:prstGeom prst="rect">
            <a:avLst/>
          </a:prstGeom>
          <a:noFill/>
        </p:spPr>
        <p:txBody>
          <a:bodyPr wrap="square" rtlCol="0">
            <a:spAutoFit/>
          </a:bodyPr>
          <a:lstStyle/>
          <a:p>
            <a:r>
              <a:rPr lang="en-US" sz="2800" b="1" dirty="0">
                <a:solidFill>
                  <a:schemeClr val="accent3">
                    <a:lumMod val="50000"/>
                  </a:schemeClr>
                </a:solidFill>
                <a:latin typeface="Bradley Hand ITC" pitchFamily="66" charset="0"/>
              </a:rPr>
              <a:t>This module will take approximately 60 minutes to complete.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T 1_14"/>
          <p:cNvPicPr>
            <a:picLocks noChangeAspect="1" noChangeArrowheads="1"/>
          </p:cNvPicPr>
          <p:nvPr/>
        </p:nvPicPr>
        <p:blipFill>
          <a:blip r:embed="rId3"/>
          <a:srcRect/>
          <a:stretch>
            <a:fillRect/>
          </a:stretch>
        </p:blipFill>
        <p:spPr bwMode="auto">
          <a:xfrm>
            <a:off x="30163" y="990600"/>
            <a:ext cx="4562475" cy="3427413"/>
          </a:xfrm>
          <a:prstGeom prst="rect">
            <a:avLst/>
          </a:prstGeom>
          <a:ln>
            <a:noFill/>
          </a:ln>
          <a:effectLst>
            <a:outerShdw blurRad="292100" dist="139700" dir="2700000" algn="tl" rotWithShape="0">
              <a:srgbClr val="333333">
                <a:alpha val="65000"/>
              </a:srgbClr>
            </a:outerShdw>
          </a:effectLst>
        </p:spPr>
      </p:pic>
      <p:pic>
        <p:nvPicPr>
          <p:cNvPr id="31746" name="Picture 2" descr="CT 1_15"/>
          <p:cNvPicPr>
            <a:picLocks noChangeAspect="1" noChangeArrowheads="1"/>
          </p:cNvPicPr>
          <p:nvPr/>
        </p:nvPicPr>
        <p:blipFill>
          <a:blip r:embed="rId4"/>
          <a:srcRect/>
          <a:stretch>
            <a:fillRect/>
          </a:stretch>
        </p:blipFill>
        <p:spPr bwMode="auto">
          <a:xfrm>
            <a:off x="4627563" y="990600"/>
            <a:ext cx="4552950" cy="3419475"/>
          </a:xfrm>
          <a:prstGeom prst="rect">
            <a:avLst/>
          </a:prstGeom>
          <a:noFill/>
          <a:ln w="9525">
            <a:noFill/>
            <a:miter lim="800000"/>
            <a:headEnd/>
            <a:tailEnd/>
          </a:ln>
        </p:spPr>
      </p:pic>
      <p:sp>
        <p:nvSpPr>
          <p:cNvPr id="31747" name="TextBox 4"/>
          <p:cNvSpPr txBox="1">
            <a:spLocks noChangeArrowheads="1"/>
          </p:cNvSpPr>
          <p:nvPr/>
        </p:nvSpPr>
        <p:spPr bwMode="auto">
          <a:xfrm>
            <a:off x="144463" y="4816475"/>
            <a:ext cx="8966200" cy="1323975"/>
          </a:xfrm>
          <a:prstGeom prst="rect">
            <a:avLst/>
          </a:prstGeom>
          <a:noFill/>
          <a:ln w="9525">
            <a:noFill/>
            <a:miter lim="800000"/>
            <a:headEnd/>
            <a:tailEnd/>
          </a:ln>
        </p:spPr>
        <p:txBody>
          <a:bodyPr>
            <a:spAutoFit/>
          </a:bodyPr>
          <a:lstStyle/>
          <a:p>
            <a:r>
              <a:rPr lang="en-US" b="1">
                <a:latin typeface="Times New Roman" pitchFamily="18" charset="0"/>
                <a:cs typeface="Times New Roman" pitchFamily="18" charset="0"/>
              </a:rPr>
              <a:t>Although the proteins making up reticular fibers are homologous to those that make up collagen fibers, </a:t>
            </a:r>
            <a:r>
              <a:rPr lang="en-US" b="1">
                <a:solidFill>
                  <a:srgbClr val="C00000"/>
                </a:solidFill>
                <a:latin typeface="Times New Roman" pitchFamily="18" charset="0"/>
                <a:cs typeface="Times New Roman" pitchFamily="18" charset="0"/>
              </a:rPr>
              <a:t>reticular fibers </a:t>
            </a:r>
            <a:r>
              <a:rPr lang="en-US" b="1">
                <a:latin typeface="Times New Roman" pitchFamily="18" charset="0"/>
                <a:cs typeface="Times New Roman" pitchFamily="18" charset="0"/>
              </a:rPr>
              <a:t>are much thinner, and, therefore, are not visible in routine H&amp;E stained images (left).   The numerous purple dots are nuclei of lymphocytes.</a:t>
            </a:r>
          </a:p>
          <a:p>
            <a:endParaRPr lang="en-US" sz="800" b="1">
              <a:latin typeface="Times New Roman" pitchFamily="18" charset="0"/>
              <a:cs typeface="Times New Roman" pitchFamily="18" charset="0"/>
            </a:endParaRPr>
          </a:p>
          <a:p>
            <a:r>
              <a:rPr lang="en-US" b="1">
                <a:latin typeface="Times New Roman" pitchFamily="18" charset="0"/>
                <a:cs typeface="Times New Roman" pitchFamily="18" charset="0"/>
              </a:rPr>
              <a:t>Special stains, e.g. silver stains, are used to visualize reticular fibers (right, yellow arrows).  </a:t>
            </a:r>
          </a:p>
        </p:txBody>
      </p:sp>
      <p:sp>
        <p:nvSpPr>
          <p:cNvPr id="31748" name="Line 6"/>
          <p:cNvSpPr>
            <a:spLocks noChangeShapeType="1"/>
          </p:cNvSpPr>
          <p:nvPr/>
        </p:nvSpPr>
        <p:spPr bwMode="auto">
          <a:xfrm>
            <a:off x="5386388" y="3271838"/>
            <a:ext cx="701675" cy="138112"/>
          </a:xfrm>
          <a:prstGeom prst="line">
            <a:avLst/>
          </a:prstGeom>
          <a:noFill/>
          <a:ln w="38100">
            <a:solidFill>
              <a:srgbClr val="FFFF00"/>
            </a:solidFill>
            <a:round/>
            <a:headEnd/>
            <a:tailEnd type="triangle" w="med" len="med"/>
          </a:ln>
        </p:spPr>
        <p:txBody>
          <a:bodyPr wrap="none" anchor="ctr"/>
          <a:lstStyle/>
          <a:p>
            <a:endParaRPr lang="en-US"/>
          </a:p>
        </p:txBody>
      </p:sp>
      <p:sp>
        <p:nvSpPr>
          <p:cNvPr id="31749" name="Line 6"/>
          <p:cNvSpPr>
            <a:spLocks noChangeShapeType="1"/>
          </p:cNvSpPr>
          <p:nvPr/>
        </p:nvSpPr>
        <p:spPr bwMode="auto">
          <a:xfrm flipH="1" flipV="1">
            <a:off x="6975475" y="3698875"/>
            <a:ext cx="350838" cy="434975"/>
          </a:xfrm>
          <a:prstGeom prst="line">
            <a:avLst/>
          </a:prstGeom>
          <a:noFill/>
          <a:ln w="38100">
            <a:solidFill>
              <a:srgbClr val="FFFF00"/>
            </a:solidFill>
            <a:round/>
            <a:headEnd/>
            <a:tailEnd type="triangle" w="med" len="med"/>
          </a:ln>
        </p:spPr>
        <p:txBody>
          <a:bodyPr wrap="none" anchor="ctr"/>
          <a:lstStyle/>
          <a:p>
            <a:endParaRPr lang="en-US"/>
          </a:p>
        </p:txBody>
      </p:sp>
      <p:sp>
        <p:nvSpPr>
          <p:cNvPr id="31750" name="Line 6"/>
          <p:cNvSpPr>
            <a:spLocks noChangeShapeType="1"/>
          </p:cNvSpPr>
          <p:nvPr/>
        </p:nvSpPr>
        <p:spPr bwMode="auto">
          <a:xfrm flipH="1" flipV="1">
            <a:off x="7496175" y="3363913"/>
            <a:ext cx="246063" cy="454025"/>
          </a:xfrm>
          <a:prstGeom prst="line">
            <a:avLst/>
          </a:prstGeom>
          <a:noFill/>
          <a:ln w="38100">
            <a:solidFill>
              <a:srgbClr val="FFFF00"/>
            </a:solidFill>
            <a:round/>
            <a:headEnd/>
            <a:tailEnd type="triangle" w="med" len="med"/>
          </a:ln>
        </p:spPr>
        <p:txBody>
          <a:bodyPr wrap="none" anchor="ctr"/>
          <a:lstStyle/>
          <a:p>
            <a:endParaRPr lang="en-US"/>
          </a:p>
        </p:txBody>
      </p:sp>
      <p:sp>
        <p:nvSpPr>
          <p:cNvPr id="9" name="Rectangle 8"/>
          <p:cNvSpPr/>
          <p:nvPr/>
        </p:nvSpPr>
        <p:spPr>
          <a:xfrm>
            <a:off x="152400" y="24825"/>
            <a:ext cx="8968416"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Fibers of connective tissue – reticular fibers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pitchFamily="34" charset="0"/>
              </a:rPr>
              <a:t>0</a:t>
            </a:r>
          </a:p>
        </p:txBody>
      </p:sp>
      <p:pic>
        <p:nvPicPr>
          <p:cNvPr id="33794" name="Picture 2" descr="http://med.uc.edu/labmanuals/ma/vlm/lab6/SL31HP.jpg"/>
          <p:cNvPicPr>
            <a:picLocks noChangeAspect="1" noChangeArrowheads="1"/>
          </p:cNvPicPr>
          <p:nvPr/>
        </p:nvPicPr>
        <p:blipFill>
          <a:blip r:embed="rId4"/>
          <a:srcRect/>
          <a:stretch>
            <a:fillRect/>
          </a:stretch>
        </p:blipFill>
        <p:spPr bwMode="auto">
          <a:xfrm>
            <a:off x="0" y="685800"/>
            <a:ext cx="4567238" cy="3424238"/>
          </a:xfrm>
          <a:prstGeom prst="rect">
            <a:avLst/>
          </a:prstGeom>
          <a:noFill/>
          <a:ln w="9525">
            <a:noFill/>
            <a:miter lim="800000"/>
            <a:headEnd/>
            <a:tailEnd/>
          </a:ln>
        </p:spPr>
      </p:pic>
      <p:sp>
        <p:nvSpPr>
          <p:cNvPr id="33795" name="TextBox 4"/>
          <p:cNvSpPr txBox="1">
            <a:spLocks noChangeArrowheads="1"/>
          </p:cNvSpPr>
          <p:nvPr/>
        </p:nvSpPr>
        <p:spPr bwMode="auto">
          <a:xfrm>
            <a:off x="114300" y="4419600"/>
            <a:ext cx="8967788" cy="1200150"/>
          </a:xfrm>
          <a:prstGeom prst="rect">
            <a:avLst/>
          </a:prstGeom>
          <a:noFill/>
          <a:ln w="9525">
            <a:noFill/>
            <a:miter lim="800000"/>
            <a:headEnd/>
            <a:tailEnd/>
          </a:ln>
        </p:spPr>
        <p:txBody>
          <a:bodyPr>
            <a:spAutoFit/>
          </a:bodyPr>
          <a:lstStyle/>
          <a:p>
            <a:r>
              <a:rPr lang="en-US" b="1">
                <a:solidFill>
                  <a:srgbClr val="C00000"/>
                </a:solidFill>
                <a:latin typeface="Times New Roman" pitchFamily="18" charset="0"/>
                <a:cs typeface="Times New Roman" pitchFamily="18" charset="0"/>
              </a:rPr>
              <a:t>Elastic fibers </a:t>
            </a:r>
            <a:r>
              <a:rPr lang="en-US" b="1">
                <a:latin typeface="Times New Roman" pitchFamily="18" charset="0"/>
                <a:cs typeface="Times New Roman" pitchFamily="18" charset="0"/>
              </a:rPr>
              <a:t>are also fairly thin, and often do not show up well on routine H&amp;E sections.  However, in tissues such as large elastic arteries, they form prominent sheets that are readily apparent on H&amp;E (left image, blue arrows) or with special stains (right image, resorcin stain, yellow arrows)</a:t>
            </a:r>
          </a:p>
        </p:txBody>
      </p:sp>
      <p:pic>
        <p:nvPicPr>
          <p:cNvPr id="33796" name="Picture 2" descr="http://med.uc.edu/labmanuals/ma/vlm/lab6/SL184HP.jpg"/>
          <p:cNvPicPr>
            <a:picLocks noChangeAspect="1" noChangeArrowheads="1"/>
          </p:cNvPicPr>
          <p:nvPr/>
        </p:nvPicPr>
        <p:blipFill>
          <a:blip r:embed="rId5"/>
          <a:srcRect/>
          <a:stretch>
            <a:fillRect/>
          </a:stretch>
        </p:blipFill>
        <p:spPr bwMode="auto">
          <a:xfrm>
            <a:off x="4538663" y="685800"/>
            <a:ext cx="4572000" cy="3429000"/>
          </a:xfrm>
          <a:prstGeom prst="rect">
            <a:avLst/>
          </a:prstGeom>
          <a:noFill/>
          <a:ln w="9525">
            <a:noFill/>
            <a:miter lim="800000"/>
            <a:headEnd/>
            <a:tailEnd/>
          </a:ln>
        </p:spPr>
      </p:pic>
      <p:sp>
        <p:nvSpPr>
          <p:cNvPr id="33797" name="Line 6"/>
          <p:cNvSpPr>
            <a:spLocks noChangeShapeType="1"/>
          </p:cNvSpPr>
          <p:nvPr/>
        </p:nvSpPr>
        <p:spPr bwMode="auto">
          <a:xfrm flipV="1">
            <a:off x="1295400" y="3641725"/>
            <a:ext cx="625475" cy="396875"/>
          </a:xfrm>
          <a:prstGeom prst="line">
            <a:avLst/>
          </a:prstGeom>
          <a:noFill/>
          <a:ln w="38100">
            <a:solidFill>
              <a:srgbClr val="002060"/>
            </a:solidFill>
            <a:round/>
            <a:headEnd/>
            <a:tailEnd type="triangle" w="med" len="med"/>
          </a:ln>
        </p:spPr>
        <p:txBody>
          <a:bodyPr wrap="none" anchor="ctr"/>
          <a:lstStyle/>
          <a:p>
            <a:endParaRPr lang="en-US"/>
          </a:p>
        </p:txBody>
      </p:sp>
      <p:sp>
        <p:nvSpPr>
          <p:cNvPr id="33798" name="Line 6"/>
          <p:cNvSpPr>
            <a:spLocks noChangeShapeType="1"/>
          </p:cNvSpPr>
          <p:nvPr/>
        </p:nvSpPr>
        <p:spPr bwMode="auto">
          <a:xfrm flipV="1">
            <a:off x="1146175" y="2868613"/>
            <a:ext cx="625475" cy="396875"/>
          </a:xfrm>
          <a:prstGeom prst="line">
            <a:avLst/>
          </a:prstGeom>
          <a:noFill/>
          <a:ln w="38100">
            <a:solidFill>
              <a:srgbClr val="002060"/>
            </a:solidFill>
            <a:round/>
            <a:headEnd/>
            <a:tailEnd type="triangle" w="med" len="med"/>
          </a:ln>
        </p:spPr>
        <p:txBody>
          <a:bodyPr wrap="none" anchor="ctr"/>
          <a:lstStyle/>
          <a:p>
            <a:endParaRPr lang="en-US"/>
          </a:p>
        </p:txBody>
      </p:sp>
      <p:sp>
        <p:nvSpPr>
          <p:cNvPr id="33799" name="Line 6"/>
          <p:cNvSpPr>
            <a:spLocks noChangeShapeType="1"/>
          </p:cNvSpPr>
          <p:nvPr/>
        </p:nvSpPr>
        <p:spPr bwMode="auto">
          <a:xfrm flipV="1">
            <a:off x="93663" y="2370138"/>
            <a:ext cx="623887" cy="396875"/>
          </a:xfrm>
          <a:prstGeom prst="line">
            <a:avLst/>
          </a:prstGeom>
          <a:noFill/>
          <a:ln w="38100">
            <a:solidFill>
              <a:srgbClr val="002060"/>
            </a:solidFill>
            <a:round/>
            <a:headEnd/>
            <a:tailEnd type="triangle" w="med" len="med"/>
          </a:ln>
        </p:spPr>
        <p:txBody>
          <a:bodyPr wrap="none" anchor="ctr"/>
          <a:lstStyle/>
          <a:p>
            <a:endParaRPr lang="en-US"/>
          </a:p>
        </p:txBody>
      </p:sp>
      <p:sp>
        <p:nvSpPr>
          <p:cNvPr id="33800" name="Line 6"/>
          <p:cNvSpPr>
            <a:spLocks noChangeShapeType="1"/>
          </p:cNvSpPr>
          <p:nvPr/>
        </p:nvSpPr>
        <p:spPr bwMode="auto">
          <a:xfrm>
            <a:off x="5810250" y="2638425"/>
            <a:ext cx="649288" cy="68263"/>
          </a:xfrm>
          <a:prstGeom prst="line">
            <a:avLst/>
          </a:prstGeom>
          <a:noFill/>
          <a:ln w="38100">
            <a:solidFill>
              <a:srgbClr val="FFFF00"/>
            </a:solidFill>
            <a:round/>
            <a:headEnd/>
            <a:tailEnd type="triangle" w="med" len="med"/>
          </a:ln>
        </p:spPr>
        <p:txBody>
          <a:bodyPr wrap="none" anchor="ctr"/>
          <a:lstStyle/>
          <a:p>
            <a:endParaRPr lang="en-US"/>
          </a:p>
        </p:txBody>
      </p:sp>
      <p:sp>
        <p:nvSpPr>
          <p:cNvPr id="33801" name="Line 6"/>
          <p:cNvSpPr>
            <a:spLocks noChangeShapeType="1"/>
          </p:cNvSpPr>
          <p:nvPr/>
        </p:nvSpPr>
        <p:spPr bwMode="auto">
          <a:xfrm>
            <a:off x="6183313" y="3810000"/>
            <a:ext cx="647700" cy="68263"/>
          </a:xfrm>
          <a:prstGeom prst="line">
            <a:avLst/>
          </a:prstGeom>
          <a:noFill/>
          <a:ln w="38100">
            <a:solidFill>
              <a:srgbClr val="FFFF00"/>
            </a:solidFill>
            <a:round/>
            <a:headEnd/>
            <a:tailEnd type="triangle" w="med" len="med"/>
          </a:ln>
        </p:spPr>
        <p:txBody>
          <a:bodyPr wrap="none" anchor="ctr"/>
          <a:lstStyle/>
          <a:p>
            <a:endParaRPr lang="en-US"/>
          </a:p>
        </p:txBody>
      </p:sp>
      <p:sp>
        <p:nvSpPr>
          <p:cNvPr id="33802" name="Line 6"/>
          <p:cNvSpPr>
            <a:spLocks noChangeShapeType="1"/>
          </p:cNvSpPr>
          <p:nvPr/>
        </p:nvSpPr>
        <p:spPr bwMode="auto">
          <a:xfrm>
            <a:off x="6229350" y="1865313"/>
            <a:ext cx="649288" cy="68262"/>
          </a:xfrm>
          <a:prstGeom prst="line">
            <a:avLst/>
          </a:prstGeom>
          <a:noFill/>
          <a:ln w="38100">
            <a:solidFill>
              <a:srgbClr val="FFFF00"/>
            </a:solidFill>
            <a:round/>
            <a:headEnd/>
            <a:tailEnd type="triangle" w="med" len="med"/>
          </a:ln>
        </p:spPr>
        <p:txBody>
          <a:bodyPr wrap="none" anchor="ctr"/>
          <a:lstStyle/>
          <a:p>
            <a:endParaRPr lang="en-US"/>
          </a:p>
        </p:txBody>
      </p:sp>
      <p:sp>
        <p:nvSpPr>
          <p:cNvPr id="13" name="Rectangle 12"/>
          <p:cNvSpPr/>
          <p:nvPr/>
        </p:nvSpPr>
        <p:spPr>
          <a:xfrm>
            <a:off x="381000" y="-6123"/>
            <a:ext cx="842897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Fibers of connective tissue – elastic fibers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emf10b1000pxl"/>
          <p:cNvPicPr>
            <a:picLocks noChangeAspect="1" noChangeArrowheads="1"/>
          </p:cNvPicPr>
          <p:nvPr/>
        </p:nvPicPr>
        <p:blipFill>
          <a:blip r:embed="rId3"/>
          <a:srcRect l="29152" t="25363" b="12973"/>
          <a:stretch>
            <a:fillRect/>
          </a:stretch>
        </p:blipFill>
        <p:spPr bwMode="auto">
          <a:xfrm>
            <a:off x="836613" y="735013"/>
            <a:ext cx="7112000" cy="5314950"/>
          </a:xfrm>
          <a:prstGeom prst="rect">
            <a:avLst/>
          </a:prstGeom>
          <a:noFill/>
          <a:ln w="9525">
            <a:noFill/>
            <a:miter lim="800000"/>
            <a:headEnd/>
            <a:tailEnd/>
          </a:ln>
        </p:spPr>
      </p:pic>
      <p:sp>
        <p:nvSpPr>
          <p:cNvPr id="8" name="Freeform 7"/>
          <p:cNvSpPr/>
          <p:nvPr/>
        </p:nvSpPr>
        <p:spPr>
          <a:xfrm>
            <a:off x="1574800" y="671513"/>
            <a:ext cx="6424613" cy="5451475"/>
          </a:xfrm>
          <a:custGeom>
            <a:avLst/>
            <a:gdLst>
              <a:gd name="connsiteX0" fmla="*/ 4560425 w 6424838"/>
              <a:gd name="connsiteY0" fmla="*/ 127321 h 5451676"/>
              <a:gd name="connsiteX1" fmla="*/ 4433104 w 6424838"/>
              <a:gd name="connsiteY1" fmla="*/ 300941 h 5451676"/>
              <a:gd name="connsiteX2" fmla="*/ 4409954 w 6424838"/>
              <a:gd name="connsiteY2" fmla="*/ 358815 h 5451676"/>
              <a:gd name="connsiteX3" fmla="*/ 4352081 w 6424838"/>
              <a:gd name="connsiteY3" fmla="*/ 428263 h 5451676"/>
              <a:gd name="connsiteX4" fmla="*/ 4294208 w 6424838"/>
              <a:gd name="connsiteY4" fmla="*/ 532435 h 5451676"/>
              <a:gd name="connsiteX5" fmla="*/ 4259484 w 6424838"/>
              <a:gd name="connsiteY5" fmla="*/ 601883 h 5451676"/>
              <a:gd name="connsiteX6" fmla="*/ 4236334 w 6424838"/>
              <a:gd name="connsiteY6" fmla="*/ 625033 h 5451676"/>
              <a:gd name="connsiteX7" fmla="*/ 4213185 w 6424838"/>
              <a:gd name="connsiteY7" fmla="*/ 659757 h 5451676"/>
              <a:gd name="connsiteX8" fmla="*/ 4178461 w 6424838"/>
              <a:gd name="connsiteY8" fmla="*/ 694481 h 5451676"/>
              <a:gd name="connsiteX9" fmla="*/ 4155311 w 6424838"/>
              <a:gd name="connsiteY9" fmla="*/ 729205 h 5451676"/>
              <a:gd name="connsiteX10" fmla="*/ 4120587 w 6424838"/>
              <a:gd name="connsiteY10" fmla="*/ 787078 h 5451676"/>
              <a:gd name="connsiteX11" fmla="*/ 4074289 w 6424838"/>
              <a:gd name="connsiteY11" fmla="*/ 821802 h 5451676"/>
              <a:gd name="connsiteX12" fmla="*/ 4004840 w 6424838"/>
              <a:gd name="connsiteY12" fmla="*/ 914400 h 5451676"/>
              <a:gd name="connsiteX13" fmla="*/ 3970116 w 6424838"/>
              <a:gd name="connsiteY13" fmla="*/ 937549 h 5451676"/>
              <a:gd name="connsiteX14" fmla="*/ 3889094 w 6424838"/>
              <a:gd name="connsiteY14" fmla="*/ 1018572 h 5451676"/>
              <a:gd name="connsiteX15" fmla="*/ 3865944 w 6424838"/>
              <a:gd name="connsiteY15" fmla="*/ 1041721 h 5451676"/>
              <a:gd name="connsiteX16" fmla="*/ 3842795 w 6424838"/>
              <a:gd name="connsiteY16" fmla="*/ 1064871 h 5451676"/>
              <a:gd name="connsiteX17" fmla="*/ 3796496 w 6424838"/>
              <a:gd name="connsiteY17" fmla="*/ 1088020 h 5451676"/>
              <a:gd name="connsiteX18" fmla="*/ 3750197 w 6424838"/>
              <a:gd name="connsiteY18" fmla="*/ 1145893 h 5451676"/>
              <a:gd name="connsiteX19" fmla="*/ 3715473 w 6424838"/>
              <a:gd name="connsiteY19" fmla="*/ 1157468 h 5451676"/>
              <a:gd name="connsiteX20" fmla="*/ 3669175 w 6424838"/>
              <a:gd name="connsiteY20" fmla="*/ 1203767 h 5451676"/>
              <a:gd name="connsiteX21" fmla="*/ 3634451 w 6424838"/>
              <a:gd name="connsiteY21" fmla="*/ 1226916 h 5451676"/>
              <a:gd name="connsiteX22" fmla="*/ 3588152 w 6424838"/>
              <a:gd name="connsiteY22" fmla="*/ 1261640 h 5451676"/>
              <a:gd name="connsiteX23" fmla="*/ 3530278 w 6424838"/>
              <a:gd name="connsiteY23" fmla="*/ 1284790 h 5451676"/>
              <a:gd name="connsiteX24" fmla="*/ 3449256 w 6424838"/>
              <a:gd name="connsiteY24" fmla="*/ 1354238 h 5451676"/>
              <a:gd name="connsiteX25" fmla="*/ 3379808 w 6424838"/>
              <a:gd name="connsiteY25" fmla="*/ 1400536 h 5451676"/>
              <a:gd name="connsiteX26" fmla="*/ 3310359 w 6424838"/>
              <a:gd name="connsiteY26" fmla="*/ 1469984 h 5451676"/>
              <a:gd name="connsiteX27" fmla="*/ 3229337 w 6424838"/>
              <a:gd name="connsiteY27" fmla="*/ 1516283 h 5451676"/>
              <a:gd name="connsiteX28" fmla="*/ 3159889 w 6424838"/>
              <a:gd name="connsiteY28" fmla="*/ 1562582 h 5451676"/>
              <a:gd name="connsiteX29" fmla="*/ 3125165 w 6424838"/>
              <a:gd name="connsiteY29" fmla="*/ 1620455 h 5451676"/>
              <a:gd name="connsiteX30" fmla="*/ 3090440 w 6424838"/>
              <a:gd name="connsiteY30" fmla="*/ 1632030 h 5451676"/>
              <a:gd name="connsiteX31" fmla="*/ 3067291 w 6424838"/>
              <a:gd name="connsiteY31" fmla="*/ 1666754 h 5451676"/>
              <a:gd name="connsiteX32" fmla="*/ 3020992 w 6424838"/>
              <a:gd name="connsiteY32" fmla="*/ 1701478 h 5451676"/>
              <a:gd name="connsiteX33" fmla="*/ 2986268 w 6424838"/>
              <a:gd name="connsiteY33" fmla="*/ 1736202 h 5451676"/>
              <a:gd name="connsiteX34" fmla="*/ 2882096 w 6424838"/>
              <a:gd name="connsiteY34" fmla="*/ 1828800 h 5451676"/>
              <a:gd name="connsiteX35" fmla="*/ 2801073 w 6424838"/>
              <a:gd name="connsiteY35" fmla="*/ 1921397 h 5451676"/>
              <a:gd name="connsiteX36" fmla="*/ 2766349 w 6424838"/>
              <a:gd name="connsiteY36" fmla="*/ 1956121 h 5451676"/>
              <a:gd name="connsiteX37" fmla="*/ 2731625 w 6424838"/>
              <a:gd name="connsiteY37" fmla="*/ 1967696 h 5451676"/>
              <a:gd name="connsiteX38" fmla="*/ 2662177 w 6424838"/>
              <a:gd name="connsiteY38" fmla="*/ 2025569 h 5451676"/>
              <a:gd name="connsiteX39" fmla="*/ 2639028 w 6424838"/>
              <a:gd name="connsiteY39" fmla="*/ 2060293 h 5451676"/>
              <a:gd name="connsiteX40" fmla="*/ 2569580 w 6424838"/>
              <a:gd name="connsiteY40" fmla="*/ 2106592 h 5451676"/>
              <a:gd name="connsiteX41" fmla="*/ 2523281 w 6424838"/>
              <a:gd name="connsiteY41" fmla="*/ 2141316 h 5451676"/>
              <a:gd name="connsiteX42" fmla="*/ 2488557 w 6424838"/>
              <a:gd name="connsiteY42" fmla="*/ 2164465 h 5451676"/>
              <a:gd name="connsiteX43" fmla="*/ 2465408 w 6424838"/>
              <a:gd name="connsiteY43" fmla="*/ 2187615 h 5451676"/>
              <a:gd name="connsiteX44" fmla="*/ 2361235 w 6424838"/>
              <a:gd name="connsiteY44" fmla="*/ 2257063 h 5451676"/>
              <a:gd name="connsiteX45" fmla="*/ 2326511 w 6424838"/>
              <a:gd name="connsiteY45" fmla="*/ 2280212 h 5451676"/>
              <a:gd name="connsiteX46" fmla="*/ 2303362 w 6424838"/>
              <a:gd name="connsiteY46" fmla="*/ 2303362 h 5451676"/>
              <a:gd name="connsiteX47" fmla="*/ 2268638 w 6424838"/>
              <a:gd name="connsiteY47" fmla="*/ 2314936 h 5451676"/>
              <a:gd name="connsiteX48" fmla="*/ 2210765 w 6424838"/>
              <a:gd name="connsiteY48" fmla="*/ 2361235 h 5451676"/>
              <a:gd name="connsiteX49" fmla="*/ 2141316 w 6424838"/>
              <a:gd name="connsiteY49" fmla="*/ 2384384 h 5451676"/>
              <a:gd name="connsiteX50" fmla="*/ 2060294 w 6424838"/>
              <a:gd name="connsiteY50" fmla="*/ 2419109 h 5451676"/>
              <a:gd name="connsiteX51" fmla="*/ 1967696 w 6424838"/>
              <a:gd name="connsiteY51" fmla="*/ 2465407 h 5451676"/>
              <a:gd name="connsiteX52" fmla="*/ 1932972 w 6424838"/>
              <a:gd name="connsiteY52" fmla="*/ 2476982 h 5451676"/>
              <a:gd name="connsiteX53" fmla="*/ 1898248 w 6424838"/>
              <a:gd name="connsiteY53" fmla="*/ 2500131 h 5451676"/>
              <a:gd name="connsiteX54" fmla="*/ 1828800 w 6424838"/>
              <a:gd name="connsiteY54" fmla="*/ 2523281 h 5451676"/>
              <a:gd name="connsiteX55" fmla="*/ 1794076 w 6424838"/>
              <a:gd name="connsiteY55" fmla="*/ 2534855 h 5451676"/>
              <a:gd name="connsiteX56" fmla="*/ 1689904 w 6424838"/>
              <a:gd name="connsiteY56" fmla="*/ 2615878 h 5451676"/>
              <a:gd name="connsiteX57" fmla="*/ 1632030 w 6424838"/>
              <a:gd name="connsiteY57" fmla="*/ 2650602 h 5451676"/>
              <a:gd name="connsiteX58" fmla="*/ 1597306 w 6424838"/>
              <a:gd name="connsiteY58" fmla="*/ 2685326 h 5451676"/>
              <a:gd name="connsiteX59" fmla="*/ 1551008 w 6424838"/>
              <a:gd name="connsiteY59" fmla="*/ 2708476 h 5451676"/>
              <a:gd name="connsiteX60" fmla="*/ 1527858 w 6424838"/>
              <a:gd name="connsiteY60" fmla="*/ 2731625 h 5451676"/>
              <a:gd name="connsiteX61" fmla="*/ 1493134 w 6424838"/>
              <a:gd name="connsiteY61" fmla="*/ 2754774 h 5451676"/>
              <a:gd name="connsiteX62" fmla="*/ 1469985 w 6424838"/>
              <a:gd name="connsiteY62" fmla="*/ 2777924 h 5451676"/>
              <a:gd name="connsiteX63" fmla="*/ 1435261 w 6424838"/>
              <a:gd name="connsiteY63" fmla="*/ 2789498 h 5451676"/>
              <a:gd name="connsiteX64" fmla="*/ 1319514 w 6424838"/>
              <a:gd name="connsiteY64" fmla="*/ 2882096 h 5451676"/>
              <a:gd name="connsiteX65" fmla="*/ 1250066 w 6424838"/>
              <a:gd name="connsiteY65" fmla="*/ 2939969 h 5451676"/>
              <a:gd name="connsiteX66" fmla="*/ 1226916 w 6424838"/>
              <a:gd name="connsiteY66" fmla="*/ 2963119 h 5451676"/>
              <a:gd name="connsiteX67" fmla="*/ 1169043 w 6424838"/>
              <a:gd name="connsiteY67" fmla="*/ 2997843 h 5451676"/>
              <a:gd name="connsiteX68" fmla="*/ 1111170 w 6424838"/>
              <a:gd name="connsiteY68" fmla="*/ 3044141 h 5451676"/>
              <a:gd name="connsiteX69" fmla="*/ 1076446 w 6424838"/>
              <a:gd name="connsiteY69" fmla="*/ 3090440 h 5451676"/>
              <a:gd name="connsiteX70" fmla="*/ 1018572 w 6424838"/>
              <a:gd name="connsiteY70" fmla="*/ 3148314 h 5451676"/>
              <a:gd name="connsiteX71" fmla="*/ 925975 w 6424838"/>
              <a:gd name="connsiteY71" fmla="*/ 3275635 h 5451676"/>
              <a:gd name="connsiteX72" fmla="*/ 891251 w 6424838"/>
              <a:gd name="connsiteY72" fmla="*/ 3333509 h 5451676"/>
              <a:gd name="connsiteX73" fmla="*/ 856527 w 6424838"/>
              <a:gd name="connsiteY73" fmla="*/ 3460830 h 5451676"/>
              <a:gd name="connsiteX74" fmla="*/ 844952 w 6424838"/>
              <a:gd name="connsiteY74" fmla="*/ 3611301 h 5451676"/>
              <a:gd name="connsiteX75" fmla="*/ 810228 w 6424838"/>
              <a:gd name="connsiteY75" fmla="*/ 3773346 h 5451676"/>
              <a:gd name="connsiteX76" fmla="*/ 787078 w 6424838"/>
              <a:gd name="connsiteY76" fmla="*/ 3796496 h 5451676"/>
              <a:gd name="connsiteX77" fmla="*/ 740780 w 6424838"/>
              <a:gd name="connsiteY77" fmla="*/ 3889093 h 5451676"/>
              <a:gd name="connsiteX78" fmla="*/ 717630 w 6424838"/>
              <a:gd name="connsiteY78" fmla="*/ 3935392 h 5451676"/>
              <a:gd name="connsiteX79" fmla="*/ 694481 w 6424838"/>
              <a:gd name="connsiteY79" fmla="*/ 3970116 h 5451676"/>
              <a:gd name="connsiteX80" fmla="*/ 659757 w 6424838"/>
              <a:gd name="connsiteY80" fmla="*/ 4027990 h 5451676"/>
              <a:gd name="connsiteX81" fmla="*/ 601884 w 6424838"/>
              <a:gd name="connsiteY81" fmla="*/ 4132162 h 5451676"/>
              <a:gd name="connsiteX82" fmla="*/ 578734 w 6424838"/>
              <a:gd name="connsiteY82" fmla="*/ 4166886 h 5451676"/>
              <a:gd name="connsiteX83" fmla="*/ 544010 w 6424838"/>
              <a:gd name="connsiteY83" fmla="*/ 4178460 h 5451676"/>
              <a:gd name="connsiteX84" fmla="*/ 532435 w 6424838"/>
              <a:gd name="connsiteY84" fmla="*/ 4224759 h 5451676"/>
              <a:gd name="connsiteX85" fmla="*/ 474562 w 6424838"/>
              <a:gd name="connsiteY85" fmla="*/ 4271058 h 5451676"/>
              <a:gd name="connsiteX86" fmla="*/ 428263 w 6424838"/>
              <a:gd name="connsiteY86" fmla="*/ 4328931 h 5451676"/>
              <a:gd name="connsiteX87" fmla="*/ 416689 w 6424838"/>
              <a:gd name="connsiteY87" fmla="*/ 4363655 h 5451676"/>
              <a:gd name="connsiteX88" fmla="*/ 358815 w 6424838"/>
              <a:gd name="connsiteY88" fmla="*/ 4398379 h 5451676"/>
              <a:gd name="connsiteX89" fmla="*/ 312516 w 6424838"/>
              <a:gd name="connsiteY89" fmla="*/ 4467827 h 5451676"/>
              <a:gd name="connsiteX90" fmla="*/ 289367 w 6424838"/>
              <a:gd name="connsiteY90" fmla="*/ 4502552 h 5451676"/>
              <a:gd name="connsiteX91" fmla="*/ 254643 w 6424838"/>
              <a:gd name="connsiteY91" fmla="*/ 4525701 h 5451676"/>
              <a:gd name="connsiteX92" fmla="*/ 208344 w 6424838"/>
              <a:gd name="connsiteY92" fmla="*/ 4595149 h 5451676"/>
              <a:gd name="connsiteX93" fmla="*/ 185195 w 6424838"/>
              <a:gd name="connsiteY93" fmla="*/ 4629873 h 5451676"/>
              <a:gd name="connsiteX94" fmla="*/ 162046 w 6424838"/>
              <a:gd name="connsiteY94" fmla="*/ 4676172 h 5451676"/>
              <a:gd name="connsiteX95" fmla="*/ 127321 w 6424838"/>
              <a:gd name="connsiteY95" fmla="*/ 4699321 h 5451676"/>
              <a:gd name="connsiteX96" fmla="*/ 104172 w 6424838"/>
              <a:gd name="connsiteY96" fmla="*/ 4768769 h 5451676"/>
              <a:gd name="connsiteX97" fmla="*/ 92597 w 6424838"/>
              <a:gd name="connsiteY97" fmla="*/ 4815068 h 5451676"/>
              <a:gd name="connsiteX98" fmla="*/ 46299 w 6424838"/>
              <a:gd name="connsiteY98" fmla="*/ 4907665 h 5451676"/>
              <a:gd name="connsiteX99" fmla="*/ 0 w 6424838"/>
              <a:gd name="connsiteY99" fmla="*/ 5034987 h 5451676"/>
              <a:gd name="connsiteX100" fmla="*/ 23149 w 6424838"/>
              <a:gd name="connsiteY100" fmla="*/ 5324354 h 5451676"/>
              <a:gd name="connsiteX101" fmla="*/ 46299 w 6424838"/>
              <a:gd name="connsiteY101" fmla="*/ 5359078 h 5451676"/>
              <a:gd name="connsiteX102" fmla="*/ 92597 w 6424838"/>
              <a:gd name="connsiteY102" fmla="*/ 5370653 h 5451676"/>
              <a:gd name="connsiteX103" fmla="*/ 196770 w 6424838"/>
              <a:gd name="connsiteY103" fmla="*/ 5382227 h 5451676"/>
              <a:gd name="connsiteX104" fmla="*/ 289367 w 6424838"/>
              <a:gd name="connsiteY104" fmla="*/ 5393802 h 5451676"/>
              <a:gd name="connsiteX105" fmla="*/ 613458 w 6424838"/>
              <a:gd name="connsiteY105" fmla="*/ 5382227 h 5451676"/>
              <a:gd name="connsiteX106" fmla="*/ 891251 w 6424838"/>
              <a:gd name="connsiteY106" fmla="*/ 5370653 h 5451676"/>
              <a:gd name="connsiteX107" fmla="*/ 1458410 w 6424838"/>
              <a:gd name="connsiteY107" fmla="*/ 5382227 h 5451676"/>
              <a:gd name="connsiteX108" fmla="*/ 1828800 w 6424838"/>
              <a:gd name="connsiteY108" fmla="*/ 5405377 h 5451676"/>
              <a:gd name="connsiteX109" fmla="*/ 2095018 w 6424838"/>
              <a:gd name="connsiteY109" fmla="*/ 5416952 h 5451676"/>
              <a:gd name="connsiteX110" fmla="*/ 2187615 w 6424838"/>
              <a:gd name="connsiteY110" fmla="*/ 5428526 h 5451676"/>
              <a:gd name="connsiteX111" fmla="*/ 2349661 w 6424838"/>
              <a:gd name="connsiteY111" fmla="*/ 5440101 h 5451676"/>
              <a:gd name="connsiteX112" fmla="*/ 2476982 w 6424838"/>
              <a:gd name="connsiteY112" fmla="*/ 5451676 h 5451676"/>
              <a:gd name="connsiteX113" fmla="*/ 3009418 w 6424838"/>
              <a:gd name="connsiteY113" fmla="*/ 5428526 h 5451676"/>
              <a:gd name="connsiteX114" fmla="*/ 3125165 w 6424838"/>
              <a:gd name="connsiteY114" fmla="*/ 5416952 h 5451676"/>
              <a:gd name="connsiteX115" fmla="*/ 3252486 w 6424838"/>
              <a:gd name="connsiteY115" fmla="*/ 5393802 h 5451676"/>
              <a:gd name="connsiteX116" fmla="*/ 3368233 w 6424838"/>
              <a:gd name="connsiteY116" fmla="*/ 5359078 h 5451676"/>
              <a:gd name="connsiteX117" fmla="*/ 3402957 w 6424838"/>
              <a:gd name="connsiteY117" fmla="*/ 5347503 h 5451676"/>
              <a:gd name="connsiteX118" fmla="*/ 3449256 w 6424838"/>
              <a:gd name="connsiteY118" fmla="*/ 5335929 h 5451676"/>
              <a:gd name="connsiteX119" fmla="*/ 3518704 w 6424838"/>
              <a:gd name="connsiteY119" fmla="*/ 5301205 h 5451676"/>
              <a:gd name="connsiteX120" fmla="*/ 3588152 w 6424838"/>
              <a:gd name="connsiteY120" fmla="*/ 5266481 h 5451676"/>
              <a:gd name="connsiteX121" fmla="*/ 3657600 w 6424838"/>
              <a:gd name="connsiteY121" fmla="*/ 5208607 h 5451676"/>
              <a:gd name="connsiteX122" fmla="*/ 3692324 w 6424838"/>
              <a:gd name="connsiteY122" fmla="*/ 5185458 h 5451676"/>
              <a:gd name="connsiteX123" fmla="*/ 3727048 w 6424838"/>
              <a:gd name="connsiteY123" fmla="*/ 5139159 h 5451676"/>
              <a:gd name="connsiteX124" fmla="*/ 3750197 w 6424838"/>
              <a:gd name="connsiteY124" fmla="*/ 5104435 h 5451676"/>
              <a:gd name="connsiteX125" fmla="*/ 3796496 w 6424838"/>
              <a:gd name="connsiteY125" fmla="*/ 5058136 h 5451676"/>
              <a:gd name="connsiteX126" fmla="*/ 3819646 w 6424838"/>
              <a:gd name="connsiteY126" fmla="*/ 5011838 h 5451676"/>
              <a:gd name="connsiteX127" fmla="*/ 3831220 w 6424838"/>
              <a:gd name="connsiteY127" fmla="*/ 4977114 h 5451676"/>
              <a:gd name="connsiteX128" fmla="*/ 3889094 w 6424838"/>
              <a:gd name="connsiteY128" fmla="*/ 4907665 h 5451676"/>
              <a:gd name="connsiteX129" fmla="*/ 3935392 w 6424838"/>
              <a:gd name="connsiteY129" fmla="*/ 4826643 h 5451676"/>
              <a:gd name="connsiteX130" fmla="*/ 3981691 w 6424838"/>
              <a:gd name="connsiteY130" fmla="*/ 4768769 h 5451676"/>
              <a:gd name="connsiteX131" fmla="*/ 3993266 w 6424838"/>
              <a:gd name="connsiteY131" fmla="*/ 4734045 h 5451676"/>
              <a:gd name="connsiteX132" fmla="*/ 4027990 w 6424838"/>
              <a:gd name="connsiteY132" fmla="*/ 4699321 h 5451676"/>
              <a:gd name="connsiteX133" fmla="*/ 4074289 w 6424838"/>
              <a:gd name="connsiteY133" fmla="*/ 4629873 h 5451676"/>
              <a:gd name="connsiteX134" fmla="*/ 4097438 w 6424838"/>
              <a:gd name="connsiteY134" fmla="*/ 4595149 h 5451676"/>
              <a:gd name="connsiteX135" fmla="*/ 4120587 w 6424838"/>
              <a:gd name="connsiteY135" fmla="*/ 4560425 h 5451676"/>
              <a:gd name="connsiteX136" fmla="*/ 4155311 w 6424838"/>
              <a:gd name="connsiteY136" fmla="*/ 4479402 h 5451676"/>
              <a:gd name="connsiteX137" fmla="*/ 4213185 w 6424838"/>
              <a:gd name="connsiteY137" fmla="*/ 4386805 h 5451676"/>
              <a:gd name="connsiteX138" fmla="*/ 4259484 w 6424838"/>
              <a:gd name="connsiteY138" fmla="*/ 4305782 h 5451676"/>
              <a:gd name="connsiteX139" fmla="*/ 4271058 w 6424838"/>
              <a:gd name="connsiteY139" fmla="*/ 4271058 h 5451676"/>
              <a:gd name="connsiteX140" fmla="*/ 4317357 w 6424838"/>
              <a:gd name="connsiteY140" fmla="*/ 4213184 h 5451676"/>
              <a:gd name="connsiteX141" fmla="*/ 4363656 w 6424838"/>
              <a:gd name="connsiteY141" fmla="*/ 4155311 h 5451676"/>
              <a:gd name="connsiteX142" fmla="*/ 4409954 w 6424838"/>
              <a:gd name="connsiteY142" fmla="*/ 4074288 h 5451676"/>
              <a:gd name="connsiteX143" fmla="*/ 4467828 w 6424838"/>
              <a:gd name="connsiteY143" fmla="*/ 4016415 h 5451676"/>
              <a:gd name="connsiteX144" fmla="*/ 4490977 w 6424838"/>
              <a:gd name="connsiteY144" fmla="*/ 3981691 h 5451676"/>
              <a:gd name="connsiteX145" fmla="*/ 4514127 w 6424838"/>
              <a:gd name="connsiteY145" fmla="*/ 3958541 h 5451676"/>
              <a:gd name="connsiteX146" fmla="*/ 4537276 w 6424838"/>
              <a:gd name="connsiteY146" fmla="*/ 3912243 h 5451676"/>
              <a:gd name="connsiteX147" fmla="*/ 4572000 w 6424838"/>
              <a:gd name="connsiteY147" fmla="*/ 3865944 h 5451676"/>
              <a:gd name="connsiteX148" fmla="*/ 4618299 w 6424838"/>
              <a:gd name="connsiteY148" fmla="*/ 3808071 h 5451676"/>
              <a:gd name="connsiteX149" fmla="*/ 4641448 w 6424838"/>
              <a:gd name="connsiteY149" fmla="*/ 3761772 h 5451676"/>
              <a:gd name="connsiteX150" fmla="*/ 4676172 w 6424838"/>
              <a:gd name="connsiteY150" fmla="*/ 3727048 h 5451676"/>
              <a:gd name="connsiteX151" fmla="*/ 4699321 w 6424838"/>
              <a:gd name="connsiteY151" fmla="*/ 3680749 h 5451676"/>
              <a:gd name="connsiteX152" fmla="*/ 4745620 w 6424838"/>
              <a:gd name="connsiteY152" fmla="*/ 3634450 h 5451676"/>
              <a:gd name="connsiteX153" fmla="*/ 4768770 w 6424838"/>
              <a:gd name="connsiteY153" fmla="*/ 3611301 h 5451676"/>
              <a:gd name="connsiteX154" fmla="*/ 4803494 w 6424838"/>
              <a:gd name="connsiteY154" fmla="*/ 3565002 h 5451676"/>
              <a:gd name="connsiteX155" fmla="*/ 4849792 w 6424838"/>
              <a:gd name="connsiteY155" fmla="*/ 3495554 h 5451676"/>
              <a:gd name="connsiteX156" fmla="*/ 4896091 w 6424838"/>
              <a:gd name="connsiteY156" fmla="*/ 3414531 h 5451676"/>
              <a:gd name="connsiteX157" fmla="*/ 4930815 w 6424838"/>
              <a:gd name="connsiteY157" fmla="*/ 3379807 h 5451676"/>
              <a:gd name="connsiteX158" fmla="*/ 4953965 w 6424838"/>
              <a:gd name="connsiteY158" fmla="*/ 3345083 h 5451676"/>
              <a:gd name="connsiteX159" fmla="*/ 5000263 w 6424838"/>
              <a:gd name="connsiteY159" fmla="*/ 3264060 h 5451676"/>
              <a:gd name="connsiteX160" fmla="*/ 5023413 w 6424838"/>
              <a:gd name="connsiteY160" fmla="*/ 3194612 h 5451676"/>
              <a:gd name="connsiteX161" fmla="*/ 5081286 w 6424838"/>
              <a:gd name="connsiteY161" fmla="*/ 3125164 h 5451676"/>
              <a:gd name="connsiteX162" fmla="*/ 5104435 w 6424838"/>
              <a:gd name="connsiteY162" fmla="*/ 3090440 h 5451676"/>
              <a:gd name="connsiteX163" fmla="*/ 5150734 w 6424838"/>
              <a:gd name="connsiteY163" fmla="*/ 3009417 h 5451676"/>
              <a:gd name="connsiteX164" fmla="*/ 5162309 w 6424838"/>
              <a:gd name="connsiteY164" fmla="*/ 2974693 h 5451676"/>
              <a:gd name="connsiteX165" fmla="*/ 5208608 w 6424838"/>
              <a:gd name="connsiteY165" fmla="*/ 2916820 h 5451676"/>
              <a:gd name="connsiteX166" fmla="*/ 5266481 w 6424838"/>
              <a:gd name="connsiteY166" fmla="*/ 2835797 h 5451676"/>
              <a:gd name="connsiteX167" fmla="*/ 5312780 w 6424838"/>
              <a:gd name="connsiteY167" fmla="*/ 2777924 h 5451676"/>
              <a:gd name="connsiteX168" fmla="*/ 5335929 w 6424838"/>
              <a:gd name="connsiteY168" fmla="*/ 2743200 h 5451676"/>
              <a:gd name="connsiteX169" fmla="*/ 5359078 w 6424838"/>
              <a:gd name="connsiteY169" fmla="*/ 2720050 h 5451676"/>
              <a:gd name="connsiteX170" fmla="*/ 5370653 w 6424838"/>
              <a:gd name="connsiteY170" fmla="*/ 2673752 h 5451676"/>
              <a:gd name="connsiteX171" fmla="*/ 5428527 w 6424838"/>
              <a:gd name="connsiteY171" fmla="*/ 2627453 h 5451676"/>
              <a:gd name="connsiteX172" fmla="*/ 5440101 w 6424838"/>
              <a:gd name="connsiteY172" fmla="*/ 2592729 h 5451676"/>
              <a:gd name="connsiteX173" fmla="*/ 5463251 w 6424838"/>
              <a:gd name="connsiteY173" fmla="*/ 2569579 h 5451676"/>
              <a:gd name="connsiteX174" fmla="*/ 5521124 w 6424838"/>
              <a:gd name="connsiteY174" fmla="*/ 2500131 h 5451676"/>
              <a:gd name="connsiteX175" fmla="*/ 5567423 w 6424838"/>
              <a:gd name="connsiteY175" fmla="*/ 2430683 h 5451676"/>
              <a:gd name="connsiteX176" fmla="*/ 5602147 w 6424838"/>
              <a:gd name="connsiteY176" fmla="*/ 2361235 h 5451676"/>
              <a:gd name="connsiteX177" fmla="*/ 5636871 w 6424838"/>
              <a:gd name="connsiteY177" fmla="*/ 2326511 h 5451676"/>
              <a:gd name="connsiteX178" fmla="*/ 5683170 w 6424838"/>
              <a:gd name="connsiteY178" fmla="*/ 2257063 h 5451676"/>
              <a:gd name="connsiteX179" fmla="*/ 5729468 w 6424838"/>
              <a:gd name="connsiteY179" fmla="*/ 2164465 h 5451676"/>
              <a:gd name="connsiteX180" fmla="*/ 5741043 w 6424838"/>
              <a:gd name="connsiteY180" fmla="*/ 2118167 h 5451676"/>
              <a:gd name="connsiteX181" fmla="*/ 5775767 w 6424838"/>
              <a:gd name="connsiteY181" fmla="*/ 2106592 h 5451676"/>
              <a:gd name="connsiteX182" fmla="*/ 5822066 w 6424838"/>
              <a:gd name="connsiteY182" fmla="*/ 2013995 h 5451676"/>
              <a:gd name="connsiteX183" fmla="*/ 5868365 w 6424838"/>
              <a:gd name="connsiteY183" fmla="*/ 1944546 h 5451676"/>
              <a:gd name="connsiteX184" fmla="*/ 5879939 w 6424838"/>
              <a:gd name="connsiteY184" fmla="*/ 1886673 h 5451676"/>
              <a:gd name="connsiteX185" fmla="*/ 5903089 w 6424838"/>
              <a:gd name="connsiteY185" fmla="*/ 1851949 h 5451676"/>
              <a:gd name="connsiteX186" fmla="*/ 5926238 w 6424838"/>
              <a:gd name="connsiteY186" fmla="*/ 1805650 h 5451676"/>
              <a:gd name="connsiteX187" fmla="*/ 5937813 w 6424838"/>
              <a:gd name="connsiteY187" fmla="*/ 1759352 h 5451676"/>
              <a:gd name="connsiteX188" fmla="*/ 5984111 w 6424838"/>
              <a:gd name="connsiteY188" fmla="*/ 1689903 h 5451676"/>
              <a:gd name="connsiteX189" fmla="*/ 6007261 w 6424838"/>
              <a:gd name="connsiteY189" fmla="*/ 1620455 h 5451676"/>
              <a:gd name="connsiteX190" fmla="*/ 6018835 w 6424838"/>
              <a:gd name="connsiteY190" fmla="*/ 1585731 h 5451676"/>
              <a:gd name="connsiteX191" fmla="*/ 6041985 w 6424838"/>
              <a:gd name="connsiteY191" fmla="*/ 1551007 h 5451676"/>
              <a:gd name="connsiteX192" fmla="*/ 6053559 w 6424838"/>
              <a:gd name="connsiteY192" fmla="*/ 1516283 h 5451676"/>
              <a:gd name="connsiteX193" fmla="*/ 6065134 w 6424838"/>
              <a:gd name="connsiteY193" fmla="*/ 1469984 h 5451676"/>
              <a:gd name="connsiteX194" fmla="*/ 6088284 w 6424838"/>
              <a:gd name="connsiteY194" fmla="*/ 1446835 h 5451676"/>
              <a:gd name="connsiteX195" fmla="*/ 6099858 w 6424838"/>
              <a:gd name="connsiteY195" fmla="*/ 1412111 h 5451676"/>
              <a:gd name="connsiteX196" fmla="*/ 6123008 w 6424838"/>
              <a:gd name="connsiteY196" fmla="*/ 1388962 h 5451676"/>
              <a:gd name="connsiteX197" fmla="*/ 6146157 w 6424838"/>
              <a:gd name="connsiteY197" fmla="*/ 1319514 h 5451676"/>
              <a:gd name="connsiteX198" fmla="*/ 6192456 w 6424838"/>
              <a:gd name="connsiteY198" fmla="*/ 1238491 h 5451676"/>
              <a:gd name="connsiteX199" fmla="*/ 6215605 w 6424838"/>
              <a:gd name="connsiteY199" fmla="*/ 1180617 h 5451676"/>
              <a:gd name="connsiteX200" fmla="*/ 6238754 w 6424838"/>
              <a:gd name="connsiteY200" fmla="*/ 1111169 h 5451676"/>
              <a:gd name="connsiteX201" fmla="*/ 6261904 w 6424838"/>
              <a:gd name="connsiteY201" fmla="*/ 1076445 h 5451676"/>
              <a:gd name="connsiteX202" fmla="*/ 6273478 w 6424838"/>
              <a:gd name="connsiteY202" fmla="*/ 1041721 h 5451676"/>
              <a:gd name="connsiteX203" fmla="*/ 6285053 w 6424838"/>
              <a:gd name="connsiteY203" fmla="*/ 972273 h 5451676"/>
              <a:gd name="connsiteX204" fmla="*/ 6308202 w 6424838"/>
              <a:gd name="connsiteY204" fmla="*/ 937549 h 5451676"/>
              <a:gd name="connsiteX205" fmla="*/ 6319777 w 6424838"/>
              <a:gd name="connsiteY205" fmla="*/ 868101 h 5451676"/>
              <a:gd name="connsiteX206" fmla="*/ 6331352 w 6424838"/>
              <a:gd name="connsiteY206" fmla="*/ 787078 h 5451676"/>
              <a:gd name="connsiteX207" fmla="*/ 6354501 w 6424838"/>
              <a:gd name="connsiteY207" fmla="*/ 694481 h 5451676"/>
              <a:gd name="connsiteX208" fmla="*/ 6366076 w 6424838"/>
              <a:gd name="connsiteY208" fmla="*/ 636607 h 5451676"/>
              <a:gd name="connsiteX209" fmla="*/ 6377651 w 6424838"/>
              <a:gd name="connsiteY209" fmla="*/ 567159 h 5451676"/>
              <a:gd name="connsiteX210" fmla="*/ 6400800 w 6424838"/>
              <a:gd name="connsiteY210" fmla="*/ 509286 h 5451676"/>
              <a:gd name="connsiteX211" fmla="*/ 6412375 w 6424838"/>
              <a:gd name="connsiteY211" fmla="*/ 370390 h 5451676"/>
              <a:gd name="connsiteX212" fmla="*/ 6412375 w 6424838"/>
              <a:gd name="connsiteY212" fmla="*/ 196769 h 5451676"/>
              <a:gd name="connsiteX213" fmla="*/ 6366076 w 6424838"/>
              <a:gd name="connsiteY213" fmla="*/ 127321 h 5451676"/>
              <a:gd name="connsiteX214" fmla="*/ 6261904 w 6424838"/>
              <a:gd name="connsiteY214" fmla="*/ 34724 h 5451676"/>
              <a:gd name="connsiteX215" fmla="*/ 6053559 w 6424838"/>
              <a:gd name="connsiteY215" fmla="*/ 11574 h 5451676"/>
              <a:gd name="connsiteX216" fmla="*/ 6007261 w 6424838"/>
              <a:gd name="connsiteY216" fmla="*/ 0 h 5451676"/>
              <a:gd name="connsiteX217" fmla="*/ 5903089 w 6424838"/>
              <a:gd name="connsiteY217" fmla="*/ 11574 h 5451676"/>
              <a:gd name="connsiteX218" fmla="*/ 5775767 w 6424838"/>
              <a:gd name="connsiteY218" fmla="*/ 23149 h 5451676"/>
              <a:gd name="connsiteX219" fmla="*/ 5544273 w 6424838"/>
              <a:gd name="connsiteY219" fmla="*/ 34724 h 5451676"/>
              <a:gd name="connsiteX220" fmla="*/ 5428527 w 6424838"/>
              <a:gd name="connsiteY220" fmla="*/ 46298 h 5451676"/>
              <a:gd name="connsiteX221" fmla="*/ 5220182 w 6424838"/>
              <a:gd name="connsiteY221" fmla="*/ 57873 h 5451676"/>
              <a:gd name="connsiteX222" fmla="*/ 4953965 w 6424838"/>
              <a:gd name="connsiteY222" fmla="*/ 92597 h 5451676"/>
              <a:gd name="connsiteX223" fmla="*/ 4780344 w 6424838"/>
              <a:gd name="connsiteY223" fmla="*/ 115746 h 5451676"/>
              <a:gd name="connsiteX224" fmla="*/ 4629873 w 6424838"/>
              <a:gd name="connsiteY224" fmla="*/ 127321 h 5451676"/>
              <a:gd name="connsiteX225" fmla="*/ 4560425 w 6424838"/>
              <a:gd name="connsiteY225" fmla="*/ 127321 h 5451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6424838" h="5451676">
                <a:moveTo>
                  <a:pt x="4560425" y="127321"/>
                </a:moveTo>
                <a:cubicBezTo>
                  <a:pt x="4527630" y="156258"/>
                  <a:pt x="4452988" y="251232"/>
                  <a:pt x="4433104" y="300941"/>
                </a:cubicBezTo>
                <a:cubicBezTo>
                  <a:pt x="4425387" y="320232"/>
                  <a:pt x="4419246" y="340231"/>
                  <a:pt x="4409954" y="358815"/>
                </a:cubicBezTo>
                <a:cubicBezTo>
                  <a:pt x="4393839" y="391045"/>
                  <a:pt x="4377680" y="402664"/>
                  <a:pt x="4352081" y="428263"/>
                </a:cubicBezTo>
                <a:cubicBezTo>
                  <a:pt x="4285439" y="561550"/>
                  <a:pt x="4381400" y="372584"/>
                  <a:pt x="4294208" y="532435"/>
                </a:cubicBezTo>
                <a:cubicBezTo>
                  <a:pt x="4281814" y="555156"/>
                  <a:pt x="4273201" y="579935"/>
                  <a:pt x="4259484" y="601883"/>
                </a:cubicBezTo>
                <a:cubicBezTo>
                  <a:pt x="4253700" y="611137"/>
                  <a:pt x="4243151" y="616511"/>
                  <a:pt x="4236334" y="625033"/>
                </a:cubicBezTo>
                <a:cubicBezTo>
                  <a:pt x="4227644" y="635896"/>
                  <a:pt x="4222091" y="649070"/>
                  <a:pt x="4213185" y="659757"/>
                </a:cubicBezTo>
                <a:cubicBezTo>
                  <a:pt x="4202706" y="672332"/>
                  <a:pt x="4188940" y="681906"/>
                  <a:pt x="4178461" y="694481"/>
                </a:cubicBezTo>
                <a:cubicBezTo>
                  <a:pt x="4169555" y="705168"/>
                  <a:pt x="4162684" y="717408"/>
                  <a:pt x="4155311" y="729205"/>
                </a:cubicBezTo>
                <a:cubicBezTo>
                  <a:pt x="4143387" y="748282"/>
                  <a:pt x="4135401" y="770147"/>
                  <a:pt x="4120587" y="787078"/>
                </a:cubicBezTo>
                <a:cubicBezTo>
                  <a:pt x="4107884" y="801596"/>
                  <a:pt x="4089722" y="810227"/>
                  <a:pt x="4074289" y="821802"/>
                </a:cubicBezTo>
                <a:cubicBezTo>
                  <a:pt x="4045059" y="870519"/>
                  <a:pt x="4045348" y="880644"/>
                  <a:pt x="4004840" y="914400"/>
                </a:cubicBezTo>
                <a:cubicBezTo>
                  <a:pt x="3994153" y="923305"/>
                  <a:pt x="3980456" y="928243"/>
                  <a:pt x="3970116" y="937549"/>
                </a:cubicBezTo>
                <a:cubicBezTo>
                  <a:pt x="3941726" y="963100"/>
                  <a:pt x="3916102" y="991564"/>
                  <a:pt x="3889094" y="1018572"/>
                </a:cubicBezTo>
                <a:lnTo>
                  <a:pt x="3865944" y="1041721"/>
                </a:lnTo>
                <a:cubicBezTo>
                  <a:pt x="3858227" y="1049438"/>
                  <a:pt x="3852556" y="1059991"/>
                  <a:pt x="3842795" y="1064871"/>
                </a:cubicBezTo>
                <a:lnTo>
                  <a:pt x="3796496" y="1088020"/>
                </a:lnTo>
                <a:cubicBezTo>
                  <a:pt x="3781063" y="1107311"/>
                  <a:pt x="3768954" y="1129815"/>
                  <a:pt x="3750197" y="1145893"/>
                </a:cubicBezTo>
                <a:cubicBezTo>
                  <a:pt x="3740933" y="1153833"/>
                  <a:pt x="3725401" y="1150376"/>
                  <a:pt x="3715473" y="1157468"/>
                </a:cubicBezTo>
                <a:cubicBezTo>
                  <a:pt x="3697713" y="1170154"/>
                  <a:pt x="3685746" y="1189563"/>
                  <a:pt x="3669175" y="1203767"/>
                </a:cubicBezTo>
                <a:cubicBezTo>
                  <a:pt x="3658613" y="1212820"/>
                  <a:pt x="3645771" y="1218830"/>
                  <a:pt x="3634451" y="1226916"/>
                </a:cubicBezTo>
                <a:cubicBezTo>
                  <a:pt x="3618753" y="1238129"/>
                  <a:pt x="3605016" y="1252271"/>
                  <a:pt x="3588152" y="1261640"/>
                </a:cubicBezTo>
                <a:cubicBezTo>
                  <a:pt x="3569989" y="1271730"/>
                  <a:pt x="3548441" y="1274699"/>
                  <a:pt x="3530278" y="1284790"/>
                </a:cubicBezTo>
                <a:cubicBezTo>
                  <a:pt x="3465855" y="1320581"/>
                  <a:pt x="3501889" y="1313302"/>
                  <a:pt x="3449256" y="1354238"/>
                </a:cubicBezTo>
                <a:cubicBezTo>
                  <a:pt x="3427295" y="1371319"/>
                  <a:pt x="3399481" y="1380863"/>
                  <a:pt x="3379808" y="1400536"/>
                </a:cubicBezTo>
                <a:cubicBezTo>
                  <a:pt x="3356658" y="1423685"/>
                  <a:pt x="3339641" y="1455342"/>
                  <a:pt x="3310359" y="1469984"/>
                </a:cubicBezTo>
                <a:cubicBezTo>
                  <a:pt x="3278679" y="1485825"/>
                  <a:pt x="3256601" y="1494472"/>
                  <a:pt x="3229337" y="1516283"/>
                </a:cubicBezTo>
                <a:cubicBezTo>
                  <a:pt x="3170419" y="1563417"/>
                  <a:pt x="3253210" y="1515921"/>
                  <a:pt x="3159889" y="1562582"/>
                </a:cubicBezTo>
                <a:cubicBezTo>
                  <a:pt x="3148314" y="1581873"/>
                  <a:pt x="3141073" y="1604547"/>
                  <a:pt x="3125165" y="1620455"/>
                </a:cubicBezTo>
                <a:cubicBezTo>
                  <a:pt x="3116537" y="1629082"/>
                  <a:pt x="3099967" y="1624408"/>
                  <a:pt x="3090440" y="1632030"/>
                </a:cubicBezTo>
                <a:cubicBezTo>
                  <a:pt x="3079577" y="1640720"/>
                  <a:pt x="3077128" y="1656917"/>
                  <a:pt x="3067291" y="1666754"/>
                </a:cubicBezTo>
                <a:cubicBezTo>
                  <a:pt x="3053650" y="1680395"/>
                  <a:pt x="3035639" y="1688923"/>
                  <a:pt x="3020992" y="1701478"/>
                </a:cubicBezTo>
                <a:cubicBezTo>
                  <a:pt x="3008564" y="1712131"/>
                  <a:pt x="2998843" y="1725723"/>
                  <a:pt x="2986268" y="1736202"/>
                </a:cubicBezTo>
                <a:cubicBezTo>
                  <a:pt x="2926110" y="1786334"/>
                  <a:pt x="2957132" y="1728753"/>
                  <a:pt x="2882096" y="1828800"/>
                </a:cubicBezTo>
                <a:cubicBezTo>
                  <a:pt x="2834277" y="1892558"/>
                  <a:pt x="2861013" y="1861457"/>
                  <a:pt x="2801073" y="1921397"/>
                </a:cubicBezTo>
                <a:cubicBezTo>
                  <a:pt x="2789498" y="1932972"/>
                  <a:pt x="2781878" y="1950945"/>
                  <a:pt x="2766349" y="1956121"/>
                </a:cubicBezTo>
                <a:lnTo>
                  <a:pt x="2731625" y="1967696"/>
                </a:lnTo>
                <a:cubicBezTo>
                  <a:pt x="2679995" y="2070958"/>
                  <a:pt x="2744914" y="1970411"/>
                  <a:pt x="2662177" y="2025569"/>
                </a:cubicBezTo>
                <a:cubicBezTo>
                  <a:pt x="2650602" y="2033285"/>
                  <a:pt x="2649497" y="2051133"/>
                  <a:pt x="2639028" y="2060293"/>
                </a:cubicBezTo>
                <a:cubicBezTo>
                  <a:pt x="2618090" y="2078614"/>
                  <a:pt x="2591838" y="2089899"/>
                  <a:pt x="2569580" y="2106592"/>
                </a:cubicBezTo>
                <a:cubicBezTo>
                  <a:pt x="2554147" y="2118167"/>
                  <a:pt x="2538979" y="2130103"/>
                  <a:pt x="2523281" y="2141316"/>
                </a:cubicBezTo>
                <a:cubicBezTo>
                  <a:pt x="2511961" y="2149402"/>
                  <a:pt x="2499420" y="2155775"/>
                  <a:pt x="2488557" y="2164465"/>
                </a:cubicBezTo>
                <a:cubicBezTo>
                  <a:pt x="2480036" y="2171282"/>
                  <a:pt x="2474138" y="2181067"/>
                  <a:pt x="2465408" y="2187615"/>
                </a:cubicBezTo>
                <a:cubicBezTo>
                  <a:pt x="2465403" y="2187618"/>
                  <a:pt x="2378600" y="2245487"/>
                  <a:pt x="2361235" y="2257063"/>
                </a:cubicBezTo>
                <a:cubicBezTo>
                  <a:pt x="2349660" y="2264779"/>
                  <a:pt x="2336347" y="2270375"/>
                  <a:pt x="2326511" y="2280212"/>
                </a:cubicBezTo>
                <a:cubicBezTo>
                  <a:pt x="2318795" y="2287929"/>
                  <a:pt x="2312720" y="2297747"/>
                  <a:pt x="2303362" y="2303362"/>
                </a:cubicBezTo>
                <a:cubicBezTo>
                  <a:pt x="2292900" y="2309639"/>
                  <a:pt x="2280213" y="2311078"/>
                  <a:pt x="2268638" y="2314936"/>
                </a:cubicBezTo>
                <a:cubicBezTo>
                  <a:pt x="2249397" y="2334178"/>
                  <a:pt x="2237049" y="2349553"/>
                  <a:pt x="2210765" y="2361235"/>
                </a:cubicBezTo>
                <a:cubicBezTo>
                  <a:pt x="2188466" y="2371145"/>
                  <a:pt x="2141316" y="2384384"/>
                  <a:pt x="2141316" y="2384384"/>
                </a:cubicBezTo>
                <a:cubicBezTo>
                  <a:pt x="2058502" y="2439595"/>
                  <a:pt x="2159944" y="2377589"/>
                  <a:pt x="2060294" y="2419109"/>
                </a:cubicBezTo>
                <a:cubicBezTo>
                  <a:pt x="2028439" y="2432382"/>
                  <a:pt x="2000434" y="2454494"/>
                  <a:pt x="1967696" y="2465407"/>
                </a:cubicBezTo>
                <a:cubicBezTo>
                  <a:pt x="1956121" y="2469265"/>
                  <a:pt x="1943885" y="2471526"/>
                  <a:pt x="1932972" y="2476982"/>
                </a:cubicBezTo>
                <a:cubicBezTo>
                  <a:pt x="1920530" y="2483203"/>
                  <a:pt x="1910960" y="2494481"/>
                  <a:pt x="1898248" y="2500131"/>
                </a:cubicBezTo>
                <a:cubicBezTo>
                  <a:pt x="1875950" y="2510041"/>
                  <a:pt x="1851949" y="2515565"/>
                  <a:pt x="1828800" y="2523281"/>
                </a:cubicBezTo>
                <a:lnTo>
                  <a:pt x="1794076" y="2534855"/>
                </a:lnTo>
                <a:cubicBezTo>
                  <a:pt x="1743752" y="2585179"/>
                  <a:pt x="1766048" y="2567423"/>
                  <a:pt x="1689904" y="2615878"/>
                </a:cubicBezTo>
                <a:cubicBezTo>
                  <a:pt x="1670924" y="2627956"/>
                  <a:pt x="1647938" y="2634694"/>
                  <a:pt x="1632030" y="2650602"/>
                </a:cubicBezTo>
                <a:cubicBezTo>
                  <a:pt x="1620455" y="2662177"/>
                  <a:pt x="1610626" y="2675812"/>
                  <a:pt x="1597306" y="2685326"/>
                </a:cubicBezTo>
                <a:cubicBezTo>
                  <a:pt x="1583266" y="2695355"/>
                  <a:pt x="1565364" y="2698905"/>
                  <a:pt x="1551008" y="2708476"/>
                </a:cubicBezTo>
                <a:cubicBezTo>
                  <a:pt x="1541928" y="2714529"/>
                  <a:pt x="1536380" y="2724808"/>
                  <a:pt x="1527858" y="2731625"/>
                </a:cubicBezTo>
                <a:cubicBezTo>
                  <a:pt x="1516995" y="2740315"/>
                  <a:pt x="1503997" y="2746084"/>
                  <a:pt x="1493134" y="2754774"/>
                </a:cubicBezTo>
                <a:cubicBezTo>
                  <a:pt x="1484613" y="2761591"/>
                  <a:pt x="1479343" y="2772309"/>
                  <a:pt x="1469985" y="2777924"/>
                </a:cubicBezTo>
                <a:cubicBezTo>
                  <a:pt x="1459523" y="2784201"/>
                  <a:pt x="1446836" y="2785640"/>
                  <a:pt x="1435261" y="2789498"/>
                </a:cubicBezTo>
                <a:cubicBezTo>
                  <a:pt x="1258015" y="2966744"/>
                  <a:pt x="1445480" y="2793920"/>
                  <a:pt x="1319514" y="2882096"/>
                </a:cubicBezTo>
                <a:cubicBezTo>
                  <a:pt x="1294828" y="2899377"/>
                  <a:pt x="1272744" y="2920126"/>
                  <a:pt x="1250066" y="2939969"/>
                </a:cubicBezTo>
                <a:cubicBezTo>
                  <a:pt x="1241853" y="2947155"/>
                  <a:pt x="1235796" y="2956776"/>
                  <a:pt x="1226916" y="2963119"/>
                </a:cubicBezTo>
                <a:cubicBezTo>
                  <a:pt x="1208609" y="2976195"/>
                  <a:pt x="1188334" y="2986268"/>
                  <a:pt x="1169043" y="2997843"/>
                </a:cubicBezTo>
                <a:cubicBezTo>
                  <a:pt x="1098148" y="3104187"/>
                  <a:pt x="1195032" y="2974257"/>
                  <a:pt x="1111170" y="3044141"/>
                </a:cubicBezTo>
                <a:cubicBezTo>
                  <a:pt x="1096350" y="3056491"/>
                  <a:pt x="1089262" y="3076022"/>
                  <a:pt x="1076446" y="3090440"/>
                </a:cubicBezTo>
                <a:cubicBezTo>
                  <a:pt x="1058321" y="3110831"/>
                  <a:pt x="1034941" y="3126488"/>
                  <a:pt x="1018572" y="3148314"/>
                </a:cubicBezTo>
                <a:cubicBezTo>
                  <a:pt x="987108" y="3190266"/>
                  <a:pt x="953821" y="3231081"/>
                  <a:pt x="925975" y="3275635"/>
                </a:cubicBezTo>
                <a:cubicBezTo>
                  <a:pt x="914052" y="3294713"/>
                  <a:pt x="900560" y="3313028"/>
                  <a:pt x="891251" y="3333509"/>
                </a:cubicBezTo>
                <a:cubicBezTo>
                  <a:pt x="870270" y="3379667"/>
                  <a:pt x="866122" y="3412853"/>
                  <a:pt x="856527" y="3460830"/>
                </a:cubicBezTo>
                <a:cubicBezTo>
                  <a:pt x="852669" y="3510987"/>
                  <a:pt x="849722" y="3561222"/>
                  <a:pt x="844952" y="3611301"/>
                </a:cubicBezTo>
                <a:cubicBezTo>
                  <a:pt x="843046" y="3631317"/>
                  <a:pt x="833254" y="3750320"/>
                  <a:pt x="810228" y="3773346"/>
                </a:cubicBezTo>
                <a:lnTo>
                  <a:pt x="787078" y="3796496"/>
                </a:lnTo>
                <a:cubicBezTo>
                  <a:pt x="766770" y="3877734"/>
                  <a:pt x="789967" y="3810395"/>
                  <a:pt x="740780" y="3889093"/>
                </a:cubicBezTo>
                <a:cubicBezTo>
                  <a:pt x="731635" y="3903725"/>
                  <a:pt x="726191" y="3920411"/>
                  <a:pt x="717630" y="3935392"/>
                </a:cubicBezTo>
                <a:cubicBezTo>
                  <a:pt x="710728" y="3947470"/>
                  <a:pt x="700702" y="3957674"/>
                  <a:pt x="694481" y="3970116"/>
                </a:cubicBezTo>
                <a:cubicBezTo>
                  <a:pt x="664430" y="4030219"/>
                  <a:pt x="704972" y="3982773"/>
                  <a:pt x="659757" y="4027990"/>
                </a:cubicBezTo>
                <a:cubicBezTo>
                  <a:pt x="639384" y="4089107"/>
                  <a:pt x="654949" y="4052565"/>
                  <a:pt x="601884" y="4132162"/>
                </a:cubicBezTo>
                <a:cubicBezTo>
                  <a:pt x="594167" y="4143737"/>
                  <a:pt x="591931" y="4162487"/>
                  <a:pt x="578734" y="4166886"/>
                </a:cubicBezTo>
                <a:lnTo>
                  <a:pt x="544010" y="4178460"/>
                </a:lnTo>
                <a:cubicBezTo>
                  <a:pt x="540152" y="4193893"/>
                  <a:pt x="539549" y="4210530"/>
                  <a:pt x="532435" y="4224759"/>
                </a:cubicBezTo>
                <a:cubicBezTo>
                  <a:pt x="524188" y="4241254"/>
                  <a:pt x="486832" y="4262878"/>
                  <a:pt x="474562" y="4271058"/>
                </a:cubicBezTo>
                <a:cubicBezTo>
                  <a:pt x="445593" y="4386931"/>
                  <a:pt x="489150" y="4268044"/>
                  <a:pt x="428263" y="4328931"/>
                </a:cubicBezTo>
                <a:cubicBezTo>
                  <a:pt x="419636" y="4337558"/>
                  <a:pt x="425316" y="4355028"/>
                  <a:pt x="416689" y="4363655"/>
                </a:cubicBezTo>
                <a:cubicBezTo>
                  <a:pt x="400781" y="4379563"/>
                  <a:pt x="378106" y="4386804"/>
                  <a:pt x="358815" y="4398379"/>
                </a:cubicBezTo>
                <a:lnTo>
                  <a:pt x="312516" y="4467827"/>
                </a:lnTo>
                <a:cubicBezTo>
                  <a:pt x="304799" y="4479402"/>
                  <a:pt x="300942" y="4494836"/>
                  <a:pt x="289367" y="4502552"/>
                </a:cubicBezTo>
                <a:lnTo>
                  <a:pt x="254643" y="4525701"/>
                </a:lnTo>
                <a:cubicBezTo>
                  <a:pt x="234301" y="4586725"/>
                  <a:pt x="256512" y="4537346"/>
                  <a:pt x="208344" y="4595149"/>
                </a:cubicBezTo>
                <a:cubicBezTo>
                  <a:pt x="199438" y="4605836"/>
                  <a:pt x="192097" y="4617795"/>
                  <a:pt x="185195" y="4629873"/>
                </a:cubicBezTo>
                <a:cubicBezTo>
                  <a:pt x="176634" y="4644854"/>
                  <a:pt x="173092" y="4662917"/>
                  <a:pt x="162046" y="4676172"/>
                </a:cubicBezTo>
                <a:cubicBezTo>
                  <a:pt x="153140" y="4686859"/>
                  <a:pt x="138896" y="4691605"/>
                  <a:pt x="127321" y="4699321"/>
                </a:cubicBezTo>
                <a:cubicBezTo>
                  <a:pt x="119605" y="4722470"/>
                  <a:pt x="111184" y="4745397"/>
                  <a:pt x="104172" y="4768769"/>
                </a:cubicBezTo>
                <a:cubicBezTo>
                  <a:pt x="99601" y="4784006"/>
                  <a:pt x="98715" y="4800384"/>
                  <a:pt x="92597" y="4815068"/>
                </a:cubicBezTo>
                <a:cubicBezTo>
                  <a:pt x="79324" y="4846922"/>
                  <a:pt x="57212" y="4874927"/>
                  <a:pt x="46299" y="4907665"/>
                </a:cubicBezTo>
                <a:cubicBezTo>
                  <a:pt x="16579" y="4996825"/>
                  <a:pt x="32212" y="4954457"/>
                  <a:pt x="0" y="5034987"/>
                </a:cubicBezTo>
                <a:cubicBezTo>
                  <a:pt x="7716" y="5131443"/>
                  <a:pt x="9464" y="5228563"/>
                  <a:pt x="23149" y="5324354"/>
                </a:cubicBezTo>
                <a:cubicBezTo>
                  <a:pt x="25116" y="5338125"/>
                  <a:pt x="34724" y="5351361"/>
                  <a:pt x="46299" y="5359078"/>
                </a:cubicBezTo>
                <a:cubicBezTo>
                  <a:pt x="59535" y="5367902"/>
                  <a:pt x="76874" y="5368234"/>
                  <a:pt x="92597" y="5370653"/>
                </a:cubicBezTo>
                <a:cubicBezTo>
                  <a:pt x="127129" y="5375965"/>
                  <a:pt x="162071" y="5378145"/>
                  <a:pt x="196770" y="5382227"/>
                </a:cubicBezTo>
                <a:lnTo>
                  <a:pt x="289367" y="5393802"/>
                </a:lnTo>
                <a:lnTo>
                  <a:pt x="613458" y="5382227"/>
                </a:lnTo>
                <a:cubicBezTo>
                  <a:pt x="706068" y="5378665"/>
                  <a:pt x="798573" y="5370653"/>
                  <a:pt x="891251" y="5370653"/>
                </a:cubicBezTo>
                <a:cubicBezTo>
                  <a:pt x="1080343" y="5370653"/>
                  <a:pt x="1269357" y="5378369"/>
                  <a:pt x="1458410" y="5382227"/>
                </a:cubicBezTo>
                <a:cubicBezTo>
                  <a:pt x="1628299" y="5410543"/>
                  <a:pt x="1498337" y="5391888"/>
                  <a:pt x="1828800" y="5405377"/>
                </a:cubicBezTo>
                <a:lnTo>
                  <a:pt x="2095018" y="5416952"/>
                </a:lnTo>
                <a:cubicBezTo>
                  <a:pt x="2125884" y="5420810"/>
                  <a:pt x="2156637" y="5425710"/>
                  <a:pt x="2187615" y="5428526"/>
                </a:cubicBezTo>
                <a:cubicBezTo>
                  <a:pt x="2241546" y="5433429"/>
                  <a:pt x="2295681" y="5435782"/>
                  <a:pt x="2349661" y="5440101"/>
                </a:cubicBezTo>
                <a:cubicBezTo>
                  <a:pt x="2392141" y="5443499"/>
                  <a:pt x="2434542" y="5447818"/>
                  <a:pt x="2476982" y="5451676"/>
                </a:cubicBezTo>
                <a:lnTo>
                  <a:pt x="3009418" y="5428526"/>
                </a:lnTo>
                <a:cubicBezTo>
                  <a:pt x="3048107" y="5425947"/>
                  <a:pt x="3086583" y="5420810"/>
                  <a:pt x="3125165" y="5416952"/>
                </a:cubicBezTo>
                <a:cubicBezTo>
                  <a:pt x="3230171" y="5390699"/>
                  <a:pt x="3100422" y="5421451"/>
                  <a:pt x="3252486" y="5393802"/>
                </a:cubicBezTo>
                <a:cubicBezTo>
                  <a:pt x="3290967" y="5386805"/>
                  <a:pt x="3331997" y="5371157"/>
                  <a:pt x="3368233" y="5359078"/>
                </a:cubicBezTo>
                <a:cubicBezTo>
                  <a:pt x="3379808" y="5355220"/>
                  <a:pt x="3391120" y="5350462"/>
                  <a:pt x="3402957" y="5347503"/>
                </a:cubicBezTo>
                <a:lnTo>
                  <a:pt x="3449256" y="5335929"/>
                </a:lnTo>
                <a:cubicBezTo>
                  <a:pt x="3548771" y="5269584"/>
                  <a:pt x="3422861" y="5349126"/>
                  <a:pt x="3518704" y="5301205"/>
                </a:cubicBezTo>
                <a:cubicBezTo>
                  <a:pt x="3608455" y="5256329"/>
                  <a:pt x="3500873" y="5295572"/>
                  <a:pt x="3588152" y="5266481"/>
                </a:cubicBezTo>
                <a:cubicBezTo>
                  <a:pt x="3674372" y="5208999"/>
                  <a:pt x="3568471" y="5282881"/>
                  <a:pt x="3657600" y="5208607"/>
                </a:cubicBezTo>
                <a:cubicBezTo>
                  <a:pt x="3668287" y="5199701"/>
                  <a:pt x="3680749" y="5193174"/>
                  <a:pt x="3692324" y="5185458"/>
                </a:cubicBezTo>
                <a:cubicBezTo>
                  <a:pt x="3703899" y="5170025"/>
                  <a:pt x="3715835" y="5154857"/>
                  <a:pt x="3727048" y="5139159"/>
                </a:cubicBezTo>
                <a:cubicBezTo>
                  <a:pt x="3735134" y="5127839"/>
                  <a:pt x="3741144" y="5114997"/>
                  <a:pt x="3750197" y="5104435"/>
                </a:cubicBezTo>
                <a:cubicBezTo>
                  <a:pt x="3764401" y="5087864"/>
                  <a:pt x="3786735" y="5077657"/>
                  <a:pt x="3796496" y="5058136"/>
                </a:cubicBezTo>
                <a:cubicBezTo>
                  <a:pt x="3804213" y="5042703"/>
                  <a:pt x="3812849" y="5027697"/>
                  <a:pt x="3819646" y="5011838"/>
                </a:cubicBezTo>
                <a:cubicBezTo>
                  <a:pt x="3824452" y="5000624"/>
                  <a:pt x="3825167" y="4987707"/>
                  <a:pt x="3831220" y="4977114"/>
                </a:cubicBezTo>
                <a:cubicBezTo>
                  <a:pt x="3870616" y="4908170"/>
                  <a:pt x="3853364" y="4952327"/>
                  <a:pt x="3889094" y="4907665"/>
                </a:cubicBezTo>
                <a:cubicBezTo>
                  <a:pt x="3936452" y="4848467"/>
                  <a:pt x="3887865" y="4897933"/>
                  <a:pt x="3935392" y="4826643"/>
                </a:cubicBezTo>
                <a:cubicBezTo>
                  <a:pt x="3978456" y="4762047"/>
                  <a:pt x="3939643" y="4852866"/>
                  <a:pt x="3981691" y="4768769"/>
                </a:cubicBezTo>
                <a:cubicBezTo>
                  <a:pt x="3987147" y="4757856"/>
                  <a:pt x="3986498" y="4744197"/>
                  <a:pt x="3993266" y="4734045"/>
                </a:cubicBezTo>
                <a:cubicBezTo>
                  <a:pt x="4002346" y="4720425"/>
                  <a:pt x="4017940" y="4712242"/>
                  <a:pt x="4027990" y="4699321"/>
                </a:cubicBezTo>
                <a:cubicBezTo>
                  <a:pt x="4045071" y="4677360"/>
                  <a:pt x="4058856" y="4653022"/>
                  <a:pt x="4074289" y="4629873"/>
                </a:cubicBezTo>
                <a:lnTo>
                  <a:pt x="4097438" y="4595149"/>
                </a:lnTo>
                <a:lnTo>
                  <a:pt x="4120587" y="4560425"/>
                </a:lnTo>
                <a:cubicBezTo>
                  <a:pt x="4151206" y="4437953"/>
                  <a:pt x="4109635" y="4582172"/>
                  <a:pt x="4155311" y="4479402"/>
                </a:cubicBezTo>
                <a:cubicBezTo>
                  <a:pt x="4195909" y="4388058"/>
                  <a:pt x="4150719" y="4428449"/>
                  <a:pt x="4213185" y="4386805"/>
                </a:cubicBezTo>
                <a:cubicBezTo>
                  <a:pt x="4238726" y="4259090"/>
                  <a:pt x="4200442" y="4379583"/>
                  <a:pt x="4259484" y="4305782"/>
                </a:cubicBezTo>
                <a:cubicBezTo>
                  <a:pt x="4267106" y="4296255"/>
                  <a:pt x="4265602" y="4281971"/>
                  <a:pt x="4271058" y="4271058"/>
                </a:cubicBezTo>
                <a:cubicBezTo>
                  <a:pt x="4294806" y="4223562"/>
                  <a:pt x="4288651" y="4249067"/>
                  <a:pt x="4317357" y="4213184"/>
                </a:cubicBezTo>
                <a:cubicBezTo>
                  <a:pt x="4375751" y="4140189"/>
                  <a:pt x="4307769" y="4211196"/>
                  <a:pt x="4363656" y="4155311"/>
                </a:cubicBezTo>
                <a:cubicBezTo>
                  <a:pt x="4376115" y="4130392"/>
                  <a:pt x="4390868" y="4096101"/>
                  <a:pt x="4409954" y="4074288"/>
                </a:cubicBezTo>
                <a:cubicBezTo>
                  <a:pt x="4427919" y="4053756"/>
                  <a:pt x="4452695" y="4039115"/>
                  <a:pt x="4467828" y="4016415"/>
                </a:cubicBezTo>
                <a:cubicBezTo>
                  <a:pt x="4475544" y="4004840"/>
                  <a:pt x="4482287" y="3992554"/>
                  <a:pt x="4490977" y="3981691"/>
                </a:cubicBezTo>
                <a:cubicBezTo>
                  <a:pt x="4497794" y="3973169"/>
                  <a:pt x="4508074" y="3967621"/>
                  <a:pt x="4514127" y="3958541"/>
                </a:cubicBezTo>
                <a:cubicBezTo>
                  <a:pt x="4523698" y="3944185"/>
                  <a:pt x="4528131" y="3926875"/>
                  <a:pt x="4537276" y="3912243"/>
                </a:cubicBezTo>
                <a:cubicBezTo>
                  <a:pt x="4547500" y="3895884"/>
                  <a:pt x="4560425" y="3881377"/>
                  <a:pt x="4572000" y="3865944"/>
                </a:cubicBezTo>
                <a:cubicBezTo>
                  <a:pt x="4599637" y="3783035"/>
                  <a:pt x="4560126" y="3877879"/>
                  <a:pt x="4618299" y="3808071"/>
                </a:cubicBezTo>
                <a:cubicBezTo>
                  <a:pt x="4629345" y="3794816"/>
                  <a:pt x="4631419" y="3775813"/>
                  <a:pt x="4641448" y="3761772"/>
                </a:cubicBezTo>
                <a:cubicBezTo>
                  <a:pt x="4650962" y="3748452"/>
                  <a:pt x="4664597" y="3738623"/>
                  <a:pt x="4676172" y="3727048"/>
                </a:cubicBezTo>
                <a:cubicBezTo>
                  <a:pt x="4683888" y="3711615"/>
                  <a:pt x="4688968" y="3694553"/>
                  <a:pt x="4699321" y="3680749"/>
                </a:cubicBezTo>
                <a:cubicBezTo>
                  <a:pt x="4712416" y="3663289"/>
                  <a:pt x="4730187" y="3649883"/>
                  <a:pt x="4745620" y="3634450"/>
                </a:cubicBezTo>
                <a:cubicBezTo>
                  <a:pt x="4753337" y="3626734"/>
                  <a:pt x="4762222" y="3620031"/>
                  <a:pt x="4768770" y="3611301"/>
                </a:cubicBezTo>
                <a:lnTo>
                  <a:pt x="4803494" y="3565002"/>
                </a:lnTo>
                <a:cubicBezTo>
                  <a:pt x="4823834" y="3503979"/>
                  <a:pt x="4801625" y="3553354"/>
                  <a:pt x="4849792" y="3495554"/>
                </a:cubicBezTo>
                <a:cubicBezTo>
                  <a:pt x="4904474" y="3429936"/>
                  <a:pt x="4839482" y="3493784"/>
                  <a:pt x="4896091" y="3414531"/>
                </a:cubicBezTo>
                <a:cubicBezTo>
                  <a:pt x="4905605" y="3401211"/>
                  <a:pt x="4920336" y="3392382"/>
                  <a:pt x="4930815" y="3379807"/>
                </a:cubicBezTo>
                <a:cubicBezTo>
                  <a:pt x="4939721" y="3369120"/>
                  <a:pt x="4946248" y="3356658"/>
                  <a:pt x="4953965" y="3345083"/>
                </a:cubicBezTo>
                <a:cubicBezTo>
                  <a:pt x="4989362" y="3238885"/>
                  <a:pt x="4930195" y="3404194"/>
                  <a:pt x="5000263" y="3264060"/>
                </a:cubicBezTo>
                <a:cubicBezTo>
                  <a:pt x="5011176" y="3242235"/>
                  <a:pt x="5009878" y="3214915"/>
                  <a:pt x="5023413" y="3194612"/>
                </a:cubicBezTo>
                <a:cubicBezTo>
                  <a:pt x="5080887" y="3108399"/>
                  <a:pt x="5007019" y="3214285"/>
                  <a:pt x="5081286" y="3125164"/>
                </a:cubicBezTo>
                <a:cubicBezTo>
                  <a:pt x="5090192" y="3114477"/>
                  <a:pt x="5096719" y="3102015"/>
                  <a:pt x="5104435" y="3090440"/>
                </a:cubicBezTo>
                <a:cubicBezTo>
                  <a:pt x="5128916" y="2992519"/>
                  <a:pt x="5095567" y="3092167"/>
                  <a:pt x="5150734" y="3009417"/>
                </a:cubicBezTo>
                <a:cubicBezTo>
                  <a:pt x="5157502" y="2999265"/>
                  <a:pt x="5156853" y="2985606"/>
                  <a:pt x="5162309" y="2974693"/>
                </a:cubicBezTo>
                <a:cubicBezTo>
                  <a:pt x="5176911" y="2945488"/>
                  <a:pt x="5187074" y="2938353"/>
                  <a:pt x="5208608" y="2916820"/>
                </a:cubicBezTo>
                <a:cubicBezTo>
                  <a:pt x="5247320" y="2839394"/>
                  <a:pt x="5211736" y="2898362"/>
                  <a:pt x="5266481" y="2835797"/>
                </a:cubicBezTo>
                <a:cubicBezTo>
                  <a:pt x="5282749" y="2817205"/>
                  <a:pt x="5297957" y="2797688"/>
                  <a:pt x="5312780" y="2777924"/>
                </a:cubicBezTo>
                <a:cubicBezTo>
                  <a:pt x="5321127" y="2766795"/>
                  <a:pt x="5327239" y="2754063"/>
                  <a:pt x="5335929" y="2743200"/>
                </a:cubicBezTo>
                <a:cubicBezTo>
                  <a:pt x="5342746" y="2734678"/>
                  <a:pt x="5351362" y="2727767"/>
                  <a:pt x="5359078" y="2720050"/>
                </a:cubicBezTo>
                <a:cubicBezTo>
                  <a:pt x="5362936" y="2704617"/>
                  <a:pt x="5363539" y="2687980"/>
                  <a:pt x="5370653" y="2673752"/>
                </a:cubicBezTo>
                <a:cubicBezTo>
                  <a:pt x="5378901" y="2657256"/>
                  <a:pt x="5416256" y="2635633"/>
                  <a:pt x="5428527" y="2627453"/>
                </a:cubicBezTo>
                <a:cubicBezTo>
                  <a:pt x="5432385" y="2615878"/>
                  <a:pt x="5433824" y="2603191"/>
                  <a:pt x="5440101" y="2592729"/>
                </a:cubicBezTo>
                <a:cubicBezTo>
                  <a:pt x="5445716" y="2583371"/>
                  <a:pt x="5456434" y="2578101"/>
                  <a:pt x="5463251" y="2569579"/>
                </a:cubicBezTo>
                <a:cubicBezTo>
                  <a:pt x="5527710" y="2489005"/>
                  <a:pt x="5438638" y="2582617"/>
                  <a:pt x="5521124" y="2500131"/>
                </a:cubicBezTo>
                <a:cubicBezTo>
                  <a:pt x="5541466" y="2439107"/>
                  <a:pt x="5519255" y="2488486"/>
                  <a:pt x="5567423" y="2430683"/>
                </a:cubicBezTo>
                <a:cubicBezTo>
                  <a:pt x="5658487" y="2321406"/>
                  <a:pt x="5532543" y="2465640"/>
                  <a:pt x="5602147" y="2361235"/>
                </a:cubicBezTo>
                <a:cubicBezTo>
                  <a:pt x="5611227" y="2347615"/>
                  <a:pt x="5625296" y="2338086"/>
                  <a:pt x="5636871" y="2326511"/>
                </a:cubicBezTo>
                <a:cubicBezTo>
                  <a:pt x="5666549" y="2237480"/>
                  <a:pt x="5622476" y="2352440"/>
                  <a:pt x="5683170" y="2257063"/>
                </a:cubicBezTo>
                <a:cubicBezTo>
                  <a:pt x="5701697" y="2227949"/>
                  <a:pt x="5721098" y="2197944"/>
                  <a:pt x="5729468" y="2164465"/>
                </a:cubicBezTo>
                <a:cubicBezTo>
                  <a:pt x="5733326" y="2149032"/>
                  <a:pt x="5731105" y="2130589"/>
                  <a:pt x="5741043" y="2118167"/>
                </a:cubicBezTo>
                <a:cubicBezTo>
                  <a:pt x="5748665" y="2108640"/>
                  <a:pt x="5764192" y="2110450"/>
                  <a:pt x="5775767" y="2106592"/>
                </a:cubicBezTo>
                <a:cubicBezTo>
                  <a:pt x="5791200" y="2075726"/>
                  <a:pt x="5802924" y="2042708"/>
                  <a:pt x="5822066" y="2013995"/>
                </a:cubicBezTo>
                <a:lnTo>
                  <a:pt x="5868365" y="1944546"/>
                </a:lnTo>
                <a:cubicBezTo>
                  <a:pt x="5872223" y="1925255"/>
                  <a:pt x="5873031" y="1905093"/>
                  <a:pt x="5879939" y="1886673"/>
                </a:cubicBezTo>
                <a:cubicBezTo>
                  <a:pt x="5884824" y="1873648"/>
                  <a:pt x="5896187" y="1864027"/>
                  <a:pt x="5903089" y="1851949"/>
                </a:cubicBezTo>
                <a:cubicBezTo>
                  <a:pt x="5911650" y="1836968"/>
                  <a:pt x="5920180" y="1821806"/>
                  <a:pt x="5926238" y="1805650"/>
                </a:cubicBezTo>
                <a:cubicBezTo>
                  <a:pt x="5931824" y="1790755"/>
                  <a:pt x="5932227" y="1774247"/>
                  <a:pt x="5937813" y="1759352"/>
                </a:cubicBezTo>
                <a:cubicBezTo>
                  <a:pt x="5954631" y="1714504"/>
                  <a:pt x="5955852" y="1718163"/>
                  <a:pt x="5984111" y="1689903"/>
                </a:cubicBezTo>
                <a:lnTo>
                  <a:pt x="6007261" y="1620455"/>
                </a:lnTo>
                <a:cubicBezTo>
                  <a:pt x="6011119" y="1608880"/>
                  <a:pt x="6012067" y="1595883"/>
                  <a:pt x="6018835" y="1585731"/>
                </a:cubicBezTo>
                <a:lnTo>
                  <a:pt x="6041985" y="1551007"/>
                </a:lnTo>
                <a:cubicBezTo>
                  <a:pt x="6045843" y="1539432"/>
                  <a:pt x="6050207" y="1528014"/>
                  <a:pt x="6053559" y="1516283"/>
                </a:cubicBezTo>
                <a:cubicBezTo>
                  <a:pt x="6057929" y="1500987"/>
                  <a:pt x="6058020" y="1484212"/>
                  <a:pt x="6065134" y="1469984"/>
                </a:cubicBezTo>
                <a:cubicBezTo>
                  <a:pt x="6070014" y="1460223"/>
                  <a:pt x="6080567" y="1454551"/>
                  <a:pt x="6088284" y="1446835"/>
                </a:cubicBezTo>
                <a:cubicBezTo>
                  <a:pt x="6092142" y="1435260"/>
                  <a:pt x="6093581" y="1422573"/>
                  <a:pt x="6099858" y="1412111"/>
                </a:cubicBezTo>
                <a:cubicBezTo>
                  <a:pt x="6105473" y="1402753"/>
                  <a:pt x="6118128" y="1398723"/>
                  <a:pt x="6123008" y="1388962"/>
                </a:cubicBezTo>
                <a:cubicBezTo>
                  <a:pt x="6133921" y="1367137"/>
                  <a:pt x="6132622" y="1339817"/>
                  <a:pt x="6146157" y="1319514"/>
                </a:cubicBezTo>
                <a:cubicBezTo>
                  <a:pt x="6170982" y="1282276"/>
                  <a:pt x="6172877" y="1282543"/>
                  <a:pt x="6192456" y="1238491"/>
                </a:cubicBezTo>
                <a:cubicBezTo>
                  <a:pt x="6200894" y="1219504"/>
                  <a:pt x="6208505" y="1200143"/>
                  <a:pt x="6215605" y="1180617"/>
                </a:cubicBezTo>
                <a:cubicBezTo>
                  <a:pt x="6223944" y="1157685"/>
                  <a:pt x="6225218" y="1131472"/>
                  <a:pt x="6238754" y="1111169"/>
                </a:cubicBezTo>
                <a:lnTo>
                  <a:pt x="6261904" y="1076445"/>
                </a:lnTo>
                <a:cubicBezTo>
                  <a:pt x="6265762" y="1064870"/>
                  <a:pt x="6270831" y="1053631"/>
                  <a:pt x="6273478" y="1041721"/>
                </a:cubicBezTo>
                <a:cubicBezTo>
                  <a:pt x="6278569" y="1018811"/>
                  <a:pt x="6277632" y="994537"/>
                  <a:pt x="6285053" y="972273"/>
                </a:cubicBezTo>
                <a:cubicBezTo>
                  <a:pt x="6289452" y="959076"/>
                  <a:pt x="6300486" y="949124"/>
                  <a:pt x="6308202" y="937549"/>
                </a:cubicBezTo>
                <a:cubicBezTo>
                  <a:pt x="6312060" y="914400"/>
                  <a:pt x="6316208" y="891297"/>
                  <a:pt x="6319777" y="868101"/>
                </a:cubicBezTo>
                <a:cubicBezTo>
                  <a:pt x="6323926" y="841136"/>
                  <a:pt x="6326002" y="813830"/>
                  <a:pt x="6331352" y="787078"/>
                </a:cubicBezTo>
                <a:cubicBezTo>
                  <a:pt x="6337592" y="755880"/>
                  <a:pt x="6348261" y="725679"/>
                  <a:pt x="6354501" y="694481"/>
                </a:cubicBezTo>
                <a:cubicBezTo>
                  <a:pt x="6358359" y="675190"/>
                  <a:pt x="6362557" y="655963"/>
                  <a:pt x="6366076" y="636607"/>
                </a:cubicBezTo>
                <a:cubicBezTo>
                  <a:pt x="6370274" y="613517"/>
                  <a:pt x="6371476" y="589801"/>
                  <a:pt x="6377651" y="567159"/>
                </a:cubicBezTo>
                <a:cubicBezTo>
                  <a:pt x="6383118" y="547114"/>
                  <a:pt x="6393084" y="528577"/>
                  <a:pt x="6400800" y="509286"/>
                </a:cubicBezTo>
                <a:cubicBezTo>
                  <a:pt x="6404658" y="462987"/>
                  <a:pt x="6407512" y="416594"/>
                  <a:pt x="6412375" y="370390"/>
                </a:cubicBezTo>
                <a:cubicBezTo>
                  <a:pt x="6421503" y="283675"/>
                  <a:pt x="6435137" y="287818"/>
                  <a:pt x="6412375" y="196769"/>
                </a:cubicBezTo>
                <a:cubicBezTo>
                  <a:pt x="6400375" y="148771"/>
                  <a:pt x="6391286" y="157574"/>
                  <a:pt x="6366076" y="127321"/>
                </a:cubicBezTo>
                <a:cubicBezTo>
                  <a:pt x="6338153" y="93812"/>
                  <a:pt x="6313520" y="41176"/>
                  <a:pt x="6261904" y="34724"/>
                </a:cubicBezTo>
                <a:cubicBezTo>
                  <a:pt x="6130831" y="18339"/>
                  <a:pt x="6200258" y="26244"/>
                  <a:pt x="6053559" y="11574"/>
                </a:cubicBezTo>
                <a:cubicBezTo>
                  <a:pt x="6038126" y="7716"/>
                  <a:pt x="6023169" y="0"/>
                  <a:pt x="6007261" y="0"/>
                </a:cubicBezTo>
                <a:cubicBezTo>
                  <a:pt x="5972323" y="0"/>
                  <a:pt x="5937853" y="8098"/>
                  <a:pt x="5903089" y="11574"/>
                </a:cubicBezTo>
                <a:cubicBezTo>
                  <a:pt x="5860685" y="15814"/>
                  <a:pt x="5818294" y="20405"/>
                  <a:pt x="5775767" y="23149"/>
                </a:cubicBezTo>
                <a:cubicBezTo>
                  <a:pt x="5698666" y="28123"/>
                  <a:pt x="5621363" y="29585"/>
                  <a:pt x="5544273" y="34724"/>
                </a:cubicBezTo>
                <a:cubicBezTo>
                  <a:pt x="5505584" y="37303"/>
                  <a:pt x="5467203" y="43535"/>
                  <a:pt x="5428527" y="46298"/>
                </a:cubicBezTo>
                <a:cubicBezTo>
                  <a:pt x="5359148" y="51254"/>
                  <a:pt x="5289630" y="54015"/>
                  <a:pt x="5220182" y="57873"/>
                </a:cubicBezTo>
                <a:cubicBezTo>
                  <a:pt x="4831085" y="113458"/>
                  <a:pt x="5235605" y="57391"/>
                  <a:pt x="4953965" y="92597"/>
                </a:cubicBezTo>
                <a:cubicBezTo>
                  <a:pt x="4879986" y="101845"/>
                  <a:pt x="4856872" y="108458"/>
                  <a:pt x="4780344" y="115746"/>
                </a:cubicBezTo>
                <a:cubicBezTo>
                  <a:pt x="4730265" y="120515"/>
                  <a:pt x="4680030" y="123463"/>
                  <a:pt x="4629873" y="127321"/>
                </a:cubicBezTo>
                <a:cubicBezTo>
                  <a:pt x="4564434" y="140409"/>
                  <a:pt x="4593220" y="98384"/>
                  <a:pt x="4560425" y="127321"/>
                </a:cubicBezTo>
                <a:close/>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843" name="Line 6"/>
          <p:cNvSpPr>
            <a:spLocks noChangeShapeType="1"/>
          </p:cNvSpPr>
          <p:nvPr/>
        </p:nvSpPr>
        <p:spPr bwMode="auto">
          <a:xfrm>
            <a:off x="4198938" y="3009900"/>
            <a:ext cx="396875" cy="728663"/>
          </a:xfrm>
          <a:prstGeom prst="line">
            <a:avLst/>
          </a:prstGeom>
          <a:noFill/>
          <a:ln w="9525">
            <a:solidFill>
              <a:schemeClr val="tx1"/>
            </a:solidFill>
            <a:round/>
            <a:headEnd/>
            <a:tailEnd type="triangle" w="med" len="med"/>
          </a:ln>
        </p:spPr>
        <p:txBody>
          <a:bodyPr/>
          <a:lstStyle/>
          <a:p>
            <a:endParaRPr lang="en-US"/>
          </a:p>
        </p:txBody>
      </p:sp>
      <p:grpSp>
        <p:nvGrpSpPr>
          <p:cNvPr id="35844" name="Group 7"/>
          <p:cNvGrpSpPr>
            <a:grpSpLocks/>
          </p:cNvGrpSpPr>
          <p:nvPr/>
        </p:nvGrpSpPr>
        <p:grpSpPr bwMode="auto">
          <a:xfrm>
            <a:off x="2459038" y="2476500"/>
            <a:ext cx="3103562" cy="1042988"/>
            <a:chOff x="2031" y="1488"/>
            <a:chExt cx="2199" cy="657"/>
          </a:xfrm>
        </p:grpSpPr>
        <p:sp>
          <p:nvSpPr>
            <p:cNvPr id="35852" name="Text Box 8"/>
            <p:cNvSpPr txBox="1">
              <a:spLocks noChangeArrowheads="1"/>
            </p:cNvSpPr>
            <p:nvPr/>
          </p:nvSpPr>
          <p:spPr bwMode="auto">
            <a:xfrm>
              <a:off x="2031" y="1488"/>
              <a:ext cx="1344" cy="333"/>
            </a:xfrm>
            <a:prstGeom prst="rect">
              <a:avLst/>
            </a:prstGeom>
            <a:solidFill>
              <a:schemeClr val="bg1"/>
            </a:solidFill>
            <a:ln w="9525">
              <a:solidFill>
                <a:schemeClr val="tx1"/>
              </a:solidFill>
              <a:miter lim="800000"/>
              <a:headEnd/>
              <a:tailEnd/>
            </a:ln>
          </p:spPr>
          <p:txBody>
            <a:bodyPr wrap="none">
              <a:spAutoFit/>
            </a:bodyPr>
            <a:lstStyle/>
            <a:p>
              <a:pPr eaLnBrk="0" hangingPunct="0"/>
              <a:r>
                <a:rPr lang="en-US" sz="2800">
                  <a:latin typeface="Calibri" pitchFamily="34" charset="0"/>
                </a:rPr>
                <a:t>microfibrils</a:t>
              </a:r>
            </a:p>
          </p:txBody>
        </p:sp>
        <p:sp>
          <p:nvSpPr>
            <p:cNvPr id="35853" name="Line 9"/>
            <p:cNvSpPr>
              <a:spLocks noChangeShapeType="1"/>
            </p:cNvSpPr>
            <p:nvPr/>
          </p:nvSpPr>
          <p:spPr bwMode="auto">
            <a:xfrm>
              <a:off x="3264" y="1824"/>
              <a:ext cx="699" cy="321"/>
            </a:xfrm>
            <a:prstGeom prst="line">
              <a:avLst/>
            </a:prstGeom>
            <a:noFill/>
            <a:ln w="9525">
              <a:solidFill>
                <a:schemeClr val="tx1"/>
              </a:solidFill>
              <a:round/>
              <a:headEnd/>
              <a:tailEnd type="triangle" w="med" len="med"/>
            </a:ln>
          </p:spPr>
          <p:txBody>
            <a:bodyPr/>
            <a:lstStyle/>
            <a:p>
              <a:endParaRPr lang="en-US"/>
            </a:p>
          </p:txBody>
        </p:sp>
        <p:sp>
          <p:nvSpPr>
            <p:cNvPr id="35854" name="Line 10"/>
            <p:cNvSpPr>
              <a:spLocks noChangeShapeType="1"/>
            </p:cNvSpPr>
            <p:nvPr/>
          </p:nvSpPr>
          <p:spPr bwMode="auto">
            <a:xfrm>
              <a:off x="3264" y="1824"/>
              <a:ext cx="966" cy="48"/>
            </a:xfrm>
            <a:prstGeom prst="line">
              <a:avLst/>
            </a:prstGeom>
            <a:noFill/>
            <a:ln w="9525">
              <a:solidFill>
                <a:schemeClr val="tx1"/>
              </a:solidFill>
              <a:round/>
              <a:headEnd/>
              <a:tailEnd type="triangle" w="med" len="med"/>
            </a:ln>
          </p:spPr>
          <p:txBody>
            <a:bodyPr/>
            <a:lstStyle/>
            <a:p>
              <a:endParaRPr lang="en-US"/>
            </a:p>
          </p:txBody>
        </p:sp>
      </p:grpSp>
      <p:sp>
        <p:nvSpPr>
          <p:cNvPr id="35845" name="Line 12"/>
          <p:cNvSpPr>
            <a:spLocks noChangeShapeType="1"/>
          </p:cNvSpPr>
          <p:nvPr/>
        </p:nvSpPr>
        <p:spPr bwMode="auto">
          <a:xfrm>
            <a:off x="5270500" y="1522413"/>
            <a:ext cx="609600" cy="1219200"/>
          </a:xfrm>
          <a:prstGeom prst="line">
            <a:avLst/>
          </a:prstGeom>
          <a:noFill/>
          <a:ln w="9525">
            <a:solidFill>
              <a:schemeClr val="tx1"/>
            </a:solidFill>
            <a:round/>
            <a:headEnd/>
            <a:tailEnd type="triangle" w="med" len="med"/>
          </a:ln>
        </p:spPr>
        <p:txBody>
          <a:bodyPr/>
          <a:lstStyle/>
          <a:p>
            <a:endParaRPr lang="en-US"/>
          </a:p>
        </p:txBody>
      </p:sp>
      <p:sp>
        <p:nvSpPr>
          <p:cNvPr id="35846" name="Text Box 14"/>
          <p:cNvSpPr txBox="1">
            <a:spLocks noChangeArrowheads="1"/>
          </p:cNvSpPr>
          <p:nvPr/>
        </p:nvSpPr>
        <p:spPr bwMode="auto">
          <a:xfrm>
            <a:off x="3529013" y="989013"/>
            <a:ext cx="2016125" cy="528637"/>
          </a:xfrm>
          <a:prstGeom prst="rect">
            <a:avLst/>
          </a:prstGeom>
          <a:solidFill>
            <a:schemeClr val="bg1"/>
          </a:solidFill>
          <a:ln w="9525">
            <a:solidFill>
              <a:schemeClr val="tx1"/>
            </a:solidFill>
            <a:miter lim="800000"/>
            <a:headEnd/>
            <a:tailEnd/>
          </a:ln>
        </p:spPr>
        <p:txBody>
          <a:bodyPr wrap="none">
            <a:spAutoFit/>
          </a:bodyPr>
          <a:lstStyle/>
          <a:p>
            <a:pPr eaLnBrk="0" hangingPunct="0"/>
            <a:r>
              <a:rPr lang="en-US" sz="2800">
                <a:latin typeface="Calibri" pitchFamily="34" charset="0"/>
              </a:rPr>
              <a:t>elastin core</a:t>
            </a:r>
          </a:p>
        </p:txBody>
      </p:sp>
      <p:sp>
        <p:nvSpPr>
          <p:cNvPr id="35847" name="Line 15"/>
          <p:cNvSpPr>
            <a:spLocks noChangeShapeType="1"/>
          </p:cNvSpPr>
          <p:nvPr/>
        </p:nvSpPr>
        <p:spPr bwMode="auto">
          <a:xfrm>
            <a:off x="5270500" y="1522413"/>
            <a:ext cx="1557338" cy="381000"/>
          </a:xfrm>
          <a:prstGeom prst="line">
            <a:avLst/>
          </a:prstGeom>
          <a:noFill/>
          <a:ln w="9525">
            <a:solidFill>
              <a:schemeClr val="tx1"/>
            </a:solidFill>
            <a:round/>
            <a:headEnd/>
            <a:tailEnd type="triangle" w="med" len="med"/>
          </a:ln>
        </p:spPr>
        <p:txBody>
          <a:bodyPr/>
          <a:lstStyle/>
          <a:p>
            <a:endParaRPr lang="en-US"/>
          </a:p>
        </p:txBody>
      </p:sp>
      <p:sp>
        <p:nvSpPr>
          <p:cNvPr id="35848" name="Line 16"/>
          <p:cNvSpPr>
            <a:spLocks noChangeShapeType="1"/>
          </p:cNvSpPr>
          <p:nvPr/>
        </p:nvSpPr>
        <p:spPr bwMode="auto">
          <a:xfrm>
            <a:off x="5270500" y="1522413"/>
            <a:ext cx="1281113" cy="28575"/>
          </a:xfrm>
          <a:prstGeom prst="line">
            <a:avLst/>
          </a:prstGeom>
          <a:noFill/>
          <a:ln w="9525">
            <a:solidFill>
              <a:schemeClr val="tx1"/>
            </a:solidFill>
            <a:round/>
            <a:headEnd/>
            <a:tailEnd type="triangle" w="med" len="med"/>
          </a:ln>
        </p:spPr>
        <p:txBody>
          <a:bodyPr/>
          <a:lstStyle/>
          <a:p>
            <a:endParaRPr lang="en-US"/>
          </a:p>
        </p:txBody>
      </p:sp>
      <p:sp>
        <p:nvSpPr>
          <p:cNvPr id="35849"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pitchFamily="34" charset="0"/>
              </a:rPr>
              <a:t>0</a:t>
            </a:r>
          </a:p>
        </p:txBody>
      </p:sp>
      <p:sp>
        <p:nvSpPr>
          <p:cNvPr id="35850" name="TextBox 17"/>
          <p:cNvSpPr txBox="1">
            <a:spLocks noChangeArrowheads="1"/>
          </p:cNvSpPr>
          <p:nvPr/>
        </p:nvSpPr>
        <p:spPr bwMode="auto">
          <a:xfrm>
            <a:off x="176213" y="6107113"/>
            <a:ext cx="8839200" cy="646112"/>
          </a:xfrm>
          <a:prstGeom prst="rect">
            <a:avLst/>
          </a:prstGeom>
          <a:noFill/>
          <a:ln w="9525">
            <a:noFill/>
            <a:miter lim="800000"/>
            <a:headEnd/>
            <a:tailEnd/>
          </a:ln>
        </p:spPr>
        <p:txBody>
          <a:bodyPr>
            <a:spAutoFit/>
          </a:bodyPr>
          <a:lstStyle/>
          <a:p>
            <a:r>
              <a:rPr lang="en-US" b="1">
                <a:latin typeface="Times New Roman" pitchFamily="18" charset="0"/>
                <a:cs typeface="Times New Roman" pitchFamily="18" charset="0"/>
              </a:rPr>
              <a:t>In this electron micrograph from connective tissue, note the amorphous </a:t>
            </a:r>
            <a:r>
              <a:rPr lang="en-US" b="1">
                <a:solidFill>
                  <a:srgbClr val="C00000"/>
                </a:solidFill>
                <a:latin typeface="Times New Roman" pitchFamily="18" charset="0"/>
                <a:cs typeface="Times New Roman" pitchFamily="18" charset="0"/>
              </a:rPr>
              <a:t>elastic tissue </a:t>
            </a:r>
            <a:r>
              <a:rPr lang="en-US" b="1">
                <a:latin typeface="Times New Roman" pitchFamily="18" charset="0"/>
                <a:cs typeface="Times New Roman" pitchFamily="18" charset="0"/>
              </a:rPr>
              <a:t>(green circle), consisting of dark microfibrils within a pale elastin core.</a:t>
            </a:r>
          </a:p>
        </p:txBody>
      </p:sp>
      <p:sp>
        <p:nvSpPr>
          <p:cNvPr id="16" name="Rectangle 15"/>
          <p:cNvSpPr/>
          <p:nvPr/>
        </p:nvSpPr>
        <p:spPr>
          <a:xfrm>
            <a:off x="381000" y="-6123"/>
            <a:ext cx="842897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Fibers of connective tissue – elastic fibers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Fibers of connective tissue</a:t>
            </a:r>
          </a:p>
        </p:txBody>
      </p:sp>
      <p:sp>
        <p:nvSpPr>
          <p:cNvPr id="37891" name="TextBox 4"/>
          <p:cNvSpPr txBox="1">
            <a:spLocks noChangeArrowheads="1"/>
          </p:cNvSpPr>
          <p:nvPr/>
        </p:nvSpPr>
        <p:spPr bwMode="auto">
          <a:xfrm>
            <a:off x="1981200" y="5505450"/>
            <a:ext cx="4495800" cy="1015663"/>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3"/>
              </a:rPr>
              <a:t>SL 001</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Collagen fibers</a:t>
            </a:r>
          </a:p>
          <a:p>
            <a:pPr lvl="1" eaLnBrk="0" hangingPunct="0">
              <a:buFontTx/>
              <a:buChar char="•"/>
            </a:pPr>
            <a:r>
              <a:rPr lang="en-US" sz="1200" b="1" dirty="0">
                <a:solidFill>
                  <a:srgbClr val="002060"/>
                </a:solidFill>
                <a:latin typeface="Georgia" pitchFamily="18" charset="0"/>
                <a:cs typeface="Arial" charset="0"/>
              </a:rPr>
              <a:t>Elastic fibers</a:t>
            </a:r>
            <a:endParaRPr lang="en-US" dirty="0">
              <a:latin typeface="Calibri" pitchFamily="34" charset="0"/>
            </a:endParaRPr>
          </a:p>
        </p:txBody>
      </p:sp>
      <p:sp>
        <p:nvSpPr>
          <p:cNvPr id="5" name="TextBox 3"/>
          <p:cNvSpPr txBox="1">
            <a:spLocks noChangeArrowheads="1"/>
          </p:cNvSpPr>
          <p:nvPr/>
        </p:nvSpPr>
        <p:spPr bwMode="auto">
          <a:xfrm>
            <a:off x="1676400" y="2667000"/>
            <a:ext cx="5638800" cy="646331"/>
          </a:xfrm>
          <a:prstGeom prst="rect">
            <a:avLst/>
          </a:prstGeom>
          <a:noFill/>
          <a:ln w="9525">
            <a:noFill/>
            <a:miter lim="800000"/>
            <a:headEnd/>
            <a:tailEnd/>
          </a:ln>
        </p:spPr>
        <p:txBody>
          <a:bodyPr>
            <a:spAutoFit/>
          </a:bodyPr>
          <a:lstStyle/>
          <a:p>
            <a:r>
              <a:rPr lang="en-US" dirty="0">
                <a:latin typeface="Calibri" pitchFamily="34" charset="0"/>
                <a:hlinkClick r:id="rId4"/>
              </a:rPr>
              <a:t>Video of connective tissue spread showing collagen and elastic fibers – SL1</a:t>
            </a:r>
            <a:endParaRPr lang="en-US" dirty="0">
              <a:latin typeface="Calibri"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Fibers of connective tissue</a:t>
            </a:r>
          </a:p>
        </p:txBody>
      </p:sp>
      <p:sp>
        <p:nvSpPr>
          <p:cNvPr id="38914" name="TextBox 3"/>
          <p:cNvSpPr txBox="1">
            <a:spLocks noChangeArrowheads="1"/>
          </p:cNvSpPr>
          <p:nvPr/>
        </p:nvSpPr>
        <p:spPr bwMode="auto">
          <a:xfrm>
            <a:off x="1871663" y="2220913"/>
            <a:ext cx="5638800" cy="369887"/>
          </a:xfrm>
          <a:prstGeom prst="rect">
            <a:avLst/>
          </a:prstGeom>
          <a:noFill/>
          <a:ln w="9525">
            <a:noFill/>
            <a:miter lim="800000"/>
            <a:headEnd/>
            <a:tailEnd/>
          </a:ln>
        </p:spPr>
        <p:txBody>
          <a:bodyPr>
            <a:spAutoFit/>
          </a:bodyPr>
          <a:lstStyle/>
          <a:p>
            <a:r>
              <a:rPr lang="en-US" dirty="0">
                <a:latin typeface="Calibri" pitchFamily="34" charset="0"/>
                <a:hlinkClick r:id="rId3"/>
              </a:rPr>
              <a:t>Video of salivary gland showing collagen fibers – SL91</a:t>
            </a:r>
            <a:endParaRPr lang="en-US" dirty="0">
              <a:latin typeface="Calibri" pitchFamily="34" charset="0"/>
            </a:endParaRPr>
          </a:p>
        </p:txBody>
      </p:sp>
      <p:sp>
        <p:nvSpPr>
          <p:cNvPr id="38915" name="TextBox 4"/>
          <p:cNvSpPr txBox="1">
            <a:spLocks noChangeArrowheads="1"/>
          </p:cNvSpPr>
          <p:nvPr/>
        </p:nvSpPr>
        <p:spPr bwMode="auto">
          <a:xfrm>
            <a:off x="1905000" y="5257800"/>
            <a:ext cx="6019800" cy="1384995"/>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091</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Collagen fibers</a:t>
            </a:r>
          </a:p>
          <a:p>
            <a:pPr lvl="1" eaLnBrk="0" hangingPunct="0">
              <a:buFontTx/>
              <a:buChar char="•"/>
            </a:pPr>
            <a:r>
              <a:rPr lang="en-US" sz="1200" b="1" dirty="0">
                <a:solidFill>
                  <a:srgbClr val="002060"/>
                </a:solidFill>
                <a:latin typeface="Georgia" pitchFamily="18" charset="0"/>
                <a:ea typeface="Times" pitchFamily="18" charset="0"/>
                <a:cs typeface="Arial" charset="0"/>
              </a:rPr>
              <a:t>Simple cuboidal epithelium (review)</a:t>
            </a:r>
          </a:p>
          <a:p>
            <a:pPr lvl="1" eaLnBrk="0" hangingPunct="0">
              <a:buFontTx/>
              <a:buChar char="•"/>
            </a:pPr>
            <a:r>
              <a:rPr lang="en-US" sz="1200" b="1" dirty="0">
                <a:solidFill>
                  <a:srgbClr val="002060"/>
                </a:solidFill>
                <a:latin typeface="Georgia" pitchFamily="18" charset="0"/>
                <a:ea typeface="Times" pitchFamily="18" charset="0"/>
                <a:cs typeface="Arial" charset="0"/>
              </a:rPr>
              <a:t>Simple columnar epithelium (review)</a:t>
            </a:r>
          </a:p>
          <a:p>
            <a:pPr lvl="1" eaLnBrk="0" hangingPunct="0">
              <a:buFontTx/>
              <a:buChar char="•"/>
            </a:pPr>
            <a:r>
              <a:rPr lang="en-US" sz="1200" b="1" dirty="0">
                <a:solidFill>
                  <a:srgbClr val="002060"/>
                </a:solidFill>
                <a:latin typeface="Georgia" pitchFamily="18" charset="0"/>
                <a:ea typeface="Times" pitchFamily="18" charset="0"/>
                <a:cs typeface="Arial" charset="0"/>
              </a:rPr>
              <a:t>Stratified cuboidal/columnar epithelium (review)</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Fibers of connective tissue</a:t>
            </a:r>
          </a:p>
        </p:txBody>
      </p:sp>
      <p:sp>
        <p:nvSpPr>
          <p:cNvPr id="39938" name="TextBox 3"/>
          <p:cNvSpPr txBox="1">
            <a:spLocks noChangeArrowheads="1"/>
          </p:cNvSpPr>
          <p:nvPr/>
        </p:nvSpPr>
        <p:spPr bwMode="auto">
          <a:xfrm>
            <a:off x="1676400" y="2209800"/>
            <a:ext cx="5638800" cy="369888"/>
          </a:xfrm>
          <a:prstGeom prst="rect">
            <a:avLst/>
          </a:prstGeom>
          <a:noFill/>
          <a:ln w="9525">
            <a:noFill/>
            <a:miter lim="800000"/>
            <a:headEnd/>
            <a:tailEnd/>
          </a:ln>
        </p:spPr>
        <p:txBody>
          <a:bodyPr>
            <a:spAutoFit/>
          </a:bodyPr>
          <a:lstStyle/>
          <a:p>
            <a:r>
              <a:rPr lang="en-US" dirty="0">
                <a:latin typeface="Calibri" pitchFamily="34" charset="0"/>
                <a:hlinkClick r:id="rId3"/>
              </a:rPr>
              <a:t>Video of hilus (root) of lung showing collagen fibers – SL24</a:t>
            </a:r>
            <a:endParaRPr lang="en-US" dirty="0">
              <a:latin typeface="Calibri" pitchFamily="34" charset="0"/>
            </a:endParaRPr>
          </a:p>
        </p:txBody>
      </p:sp>
      <p:sp>
        <p:nvSpPr>
          <p:cNvPr id="39939" name="TextBox 4"/>
          <p:cNvSpPr txBox="1">
            <a:spLocks noChangeArrowheads="1"/>
          </p:cNvSpPr>
          <p:nvPr/>
        </p:nvSpPr>
        <p:spPr bwMode="auto">
          <a:xfrm>
            <a:off x="1981200" y="5410200"/>
            <a:ext cx="6019800" cy="1384995"/>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024</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Collagen fibers</a:t>
            </a:r>
          </a:p>
          <a:p>
            <a:pPr lvl="1" eaLnBrk="0" hangingPunct="0">
              <a:buFontTx/>
              <a:buChar char="•"/>
            </a:pPr>
            <a:r>
              <a:rPr lang="en-US" sz="1200" b="1" dirty="0">
                <a:solidFill>
                  <a:srgbClr val="002060"/>
                </a:solidFill>
                <a:latin typeface="Georgia" pitchFamily="18" charset="0"/>
                <a:ea typeface="Times" pitchFamily="18" charset="0"/>
                <a:cs typeface="Arial" charset="0"/>
              </a:rPr>
              <a:t>Pseudostratified epithelium (review, very poor prep)</a:t>
            </a:r>
          </a:p>
          <a:p>
            <a:pPr lvl="1" eaLnBrk="0" hangingPunct="0">
              <a:buFontTx/>
              <a:buChar char="•"/>
            </a:pPr>
            <a:r>
              <a:rPr lang="en-US" sz="1200" b="1" dirty="0">
                <a:solidFill>
                  <a:srgbClr val="002060"/>
                </a:solidFill>
                <a:latin typeface="Georgia" pitchFamily="18" charset="0"/>
                <a:ea typeface="Times" pitchFamily="18" charset="0"/>
                <a:cs typeface="Arial" charset="0"/>
              </a:rPr>
              <a:t>Serous glands (review)</a:t>
            </a:r>
          </a:p>
          <a:p>
            <a:pPr lvl="1" eaLnBrk="0" hangingPunct="0">
              <a:buFontTx/>
              <a:buChar char="•"/>
            </a:pPr>
            <a:r>
              <a:rPr lang="en-US" sz="1200" b="1" dirty="0">
                <a:solidFill>
                  <a:srgbClr val="002060"/>
                </a:solidFill>
                <a:latin typeface="Georgia" pitchFamily="18" charset="0"/>
                <a:ea typeface="Times" pitchFamily="18" charset="0"/>
                <a:cs typeface="Arial" charset="0"/>
              </a:rPr>
              <a:t>Mucous glands (review)</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Fibers of connective tissue</a:t>
            </a:r>
          </a:p>
        </p:txBody>
      </p:sp>
      <p:sp>
        <p:nvSpPr>
          <p:cNvPr id="40962" name="TextBox 3"/>
          <p:cNvSpPr txBox="1">
            <a:spLocks noChangeArrowheads="1"/>
          </p:cNvSpPr>
          <p:nvPr/>
        </p:nvSpPr>
        <p:spPr bwMode="auto">
          <a:xfrm>
            <a:off x="1676400" y="2209800"/>
            <a:ext cx="5638800" cy="369888"/>
          </a:xfrm>
          <a:prstGeom prst="rect">
            <a:avLst/>
          </a:prstGeom>
          <a:noFill/>
          <a:ln w="9525">
            <a:noFill/>
            <a:miter lim="800000"/>
            <a:headEnd/>
            <a:tailEnd/>
          </a:ln>
        </p:spPr>
        <p:txBody>
          <a:bodyPr>
            <a:spAutoFit/>
          </a:bodyPr>
          <a:lstStyle/>
          <a:p>
            <a:r>
              <a:rPr lang="en-US" dirty="0">
                <a:latin typeface="Calibri" pitchFamily="34" charset="0"/>
                <a:hlinkClick r:id="rId3"/>
              </a:rPr>
              <a:t>Video of elastic artery (H&amp;E) showing elastic fibers – SL31</a:t>
            </a:r>
            <a:endParaRPr lang="en-US" dirty="0">
              <a:latin typeface="Calibri" pitchFamily="34" charset="0"/>
            </a:endParaRPr>
          </a:p>
        </p:txBody>
      </p:sp>
      <p:sp>
        <p:nvSpPr>
          <p:cNvPr id="40963" name="TextBox 4"/>
          <p:cNvSpPr txBox="1">
            <a:spLocks noChangeArrowheads="1"/>
          </p:cNvSpPr>
          <p:nvPr/>
        </p:nvSpPr>
        <p:spPr bwMode="auto">
          <a:xfrm>
            <a:off x="1828800" y="5799138"/>
            <a:ext cx="6019800" cy="83099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031</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Elastic fibers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Fibers of connective tissue</a:t>
            </a:r>
          </a:p>
        </p:txBody>
      </p:sp>
      <p:sp>
        <p:nvSpPr>
          <p:cNvPr id="41986" name="TextBox 3"/>
          <p:cNvSpPr txBox="1">
            <a:spLocks noChangeArrowheads="1"/>
          </p:cNvSpPr>
          <p:nvPr/>
        </p:nvSpPr>
        <p:spPr bwMode="auto">
          <a:xfrm>
            <a:off x="1028700" y="2209800"/>
            <a:ext cx="7086600" cy="369888"/>
          </a:xfrm>
          <a:prstGeom prst="rect">
            <a:avLst/>
          </a:prstGeom>
          <a:noFill/>
          <a:ln w="9525">
            <a:noFill/>
            <a:miter lim="800000"/>
            <a:headEnd/>
            <a:tailEnd/>
          </a:ln>
        </p:spPr>
        <p:txBody>
          <a:bodyPr>
            <a:spAutoFit/>
          </a:bodyPr>
          <a:lstStyle/>
          <a:p>
            <a:r>
              <a:rPr lang="en-US" dirty="0">
                <a:latin typeface="Calibri" pitchFamily="34" charset="0"/>
                <a:hlinkClick r:id="rId3"/>
              </a:rPr>
              <a:t>Video of elastic artery (H&amp;E) showing elastic fibers (</a:t>
            </a:r>
            <a:r>
              <a:rPr lang="en-US" dirty="0" err="1">
                <a:latin typeface="Calibri" pitchFamily="34" charset="0"/>
                <a:hlinkClick r:id="rId3"/>
              </a:rPr>
              <a:t>resorcin</a:t>
            </a:r>
            <a:r>
              <a:rPr lang="en-US" dirty="0">
                <a:latin typeface="Calibri" pitchFamily="34" charset="0"/>
                <a:hlinkClick r:id="rId3"/>
              </a:rPr>
              <a:t> stain) – SL184</a:t>
            </a:r>
            <a:endParaRPr lang="en-US" dirty="0">
              <a:latin typeface="Calibri" pitchFamily="34" charset="0"/>
            </a:endParaRPr>
          </a:p>
        </p:txBody>
      </p:sp>
      <p:sp>
        <p:nvSpPr>
          <p:cNvPr id="41987" name="TextBox 4"/>
          <p:cNvSpPr txBox="1">
            <a:spLocks noChangeArrowheads="1"/>
          </p:cNvSpPr>
          <p:nvPr/>
        </p:nvSpPr>
        <p:spPr bwMode="auto">
          <a:xfrm>
            <a:off x="1828800" y="5799138"/>
            <a:ext cx="6019800" cy="83099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184</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Elastic fibers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Fibers of connective tissue</a:t>
            </a:r>
          </a:p>
        </p:txBody>
      </p:sp>
      <p:sp>
        <p:nvSpPr>
          <p:cNvPr id="43010" name="TextBox 3"/>
          <p:cNvSpPr txBox="1">
            <a:spLocks noChangeArrowheads="1"/>
          </p:cNvSpPr>
          <p:nvPr/>
        </p:nvSpPr>
        <p:spPr bwMode="auto">
          <a:xfrm>
            <a:off x="1676400" y="2209800"/>
            <a:ext cx="6172200" cy="369888"/>
          </a:xfrm>
          <a:prstGeom prst="rect">
            <a:avLst/>
          </a:prstGeom>
          <a:noFill/>
          <a:ln w="9525">
            <a:noFill/>
            <a:miter lim="800000"/>
            <a:headEnd/>
            <a:tailEnd/>
          </a:ln>
        </p:spPr>
        <p:txBody>
          <a:bodyPr>
            <a:spAutoFit/>
          </a:bodyPr>
          <a:lstStyle/>
          <a:p>
            <a:r>
              <a:rPr lang="en-US" dirty="0">
                <a:latin typeface="Calibri" pitchFamily="34" charset="0"/>
                <a:hlinkClick r:id="rId3"/>
              </a:rPr>
              <a:t>Video of spleen showing reticular fibers (silver stain) – SL32</a:t>
            </a:r>
            <a:endParaRPr lang="en-US" dirty="0">
              <a:latin typeface="Calibri" pitchFamily="34" charset="0"/>
            </a:endParaRPr>
          </a:p>
        </p:txBody>
      </p:sp>
      <p:sp>
        <p:nvSpPr>
          <p:cNvPr id="43011" name="TextBox 4"/>
          <p:cNvSpPr txBox="1">
            <a:spLocks noChangeArrowheads="1"/>
          </p:cNvSpPr>
          <p:nvPr/>
        </p:nvSpPr>
        <p:spPr bwMode="auto">
          <a:xfrm>
            <a:off x="1562100" y="5791200"/>
            <a:ext cx="6019800" cy="83099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032</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Reticular fibers</a:t>
            </a:r>
          </a:p>
        </p:txBody>
      </p:sp>
      <p:sp>
        <p:nvSpPr>
          <p:cNvPr id="43012" name="TextBox 2"/>
          <p:cNvSpPr txBox="1">
            <a:spLocks noChangeArrowheads="1"/>
          </p:cNvSpPr>
          <p:nvPr/>
        </p:nvSpPr>
        <p:spPr bwMode="auto">
          <a:xfrm>
            <a:off x="4572000" y="3200400"/>
            <a:ext cx="4419600" cy="1815882"/>
          </a:xfrm>
          <a:prstGeom prst="rect">
            <a:avLst/>
          </a:prstGeom>
          <a:noFill/>
          <a:ln w="9525">
            <a:noFill/>
            <a:miter lim="800000"/>
            <a:headEnd/>
            <a:tailEnd/>
          </a:ln>
        </p:spPr>
        <p:txBody>
          <a:bodyPr>
            <a:spAutoFit/>
          </a:bodyPr>
          <a:lstStyle/>
          <a:p>
            <a:r>
              <a:rPr lang="en-US" sz="1400" b="1" dirty="0">
                <a:solidFill>
                  <a:srgbClr val="002060"/>
                </a:solidFill>
                <a:latin typeface="Tempus Sans ITC" pitchFamily="82" charset="0"/>
              </a:rPr>
              <a:t>Note:  </a:t>
            </a:r>
            <a:r>
              <a:rPr lang="en-US" sz="1400" b="1" dirty="0" err="1">
                <a:solidFill>
                  <a:srgbClr val="002060"/>
                </a:solidFill>
                <a:latin typeface="Tempus Sans ITC" pitchFamily="82" charset="0"/>
              </a:rPr>
              <a:t>Resorcin</a:t>
            </a:r>
            <a:r>
              <a:rPr lang="en-US" sz="1400" b="1" dirty="0">
                <a:solidFill>
                  <a:srgbClr val="002060"/>
                </a:solidFill>
                <a:latin typeface="Tempus Sans ITC" pitchFamily="82" charset="0"/>
              </a:rPr>
              <a:t> staining of elastic fibers, and silver stains for reticular fibers, both show black threads that appear similar.  While it is true that the elastic fibers shown here are thicker, that is not always the case.  Therefore, for these special stains, you will be told what fibers are being highlighted.  Note that this does not apply to the connective tissue spread (SL1), in which you should recognize collagen and elastic fibers.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9289" y="76200"/>
            <a:ext cx="5819349"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6">
                    <a:lumMod val="50000"/>
                  </a:schemeClr>
                </a:solidFill>
                <a:latin typeface="+mn-lt"/>
              </a:rPr>
              <a:t>CONNECTIVE TISSUE ORIGIN</a:t>
            </a:r>
          </a:p>
        </p:txBody>
      </p:sp>
      <p:pic>
        <p:nvPicPr>
          <p:cNvPr id="44034" name="Picture 4" descr="Junqueira FIg 5-1B"/>
          <p:cNvPicPr>
            <a:picLocks noChangeAspect="1" noChangeArrowheads="1"/>
          </p:cNvPicPr>
          <p:nvPr/>
        </p:nvPicPr>
        <p:blipFill>
          <a:blip r:embed="rId3"/>
          <a:srcRect/>
          <a:stretch>
            <a:fillRect/>
          </a:stretch>
        </p:blipFill>
        <p:spPr bwMode="auto">
          <a:xfrm>
            <a:off x="446088" y="838200"/>
            <a:ext cx="8229600" cy="4662488"/>
          </a:xfrm>
          <a:prstGeom prst="rect">
            <a:avLst/>
          </a:prstGeom>
          <a:noFill/>
          <a:ln w="9525">
            <a:noFill/>
            <a:miter lim="800000"/>
            <a:headEnd/>
            <a:tailEnd/>
          </a:ln>
        </p:spPr>
      </p:pic>
      <p:sp>
        <p:nvSpPr>
          <p:cNvPr id="5" name="TextBox 4"/>
          <p:cNvSpPr txBox="1"/>
          <p:nvPr/>
        </p:nvSpPr>
        <p:spPr>
          <a:xfrm>
            <a:off x="561975" y="5791200"/>
            <a:ext cx="7924800" cy="923925"/>
          </a:xfrm>
          <a:prstGeom prst="rect">
            <a:avLst/>
          </a:prstGeom>
          <a:noFill/>
        </p:spPr>
        <p:txBody>
          <a:bodyPr>
            <a:spAutoFit/>
          </a:bodyPr>
          <a:lstStyle/>
          <a:p>
            <a:pPr fontAlgn="auto">
              <a:spcBef>
                <a:spcPts val="0"/>
              </a:spcBef>
              <a:spcAft>
                <a:spcPts val="0"/>
              </a:spcAft>
              <a:defRPr/>
            </a:pPr>
            <a:r>
              <a:rPr lang="en-US" b="1" dirty="0">
                <a:solidFill>
                  <a:schemeClr val="accent6">
                    <a:lumMod val="50000"/>
                  </a:schemeClr>
                </a:solidFill>
                <a:latin typeface="+mn-lt"/>
              </a:rPr>
              <a:t>Almost all connective tissues and some other tissues are derived from an embryonic precursor tissue called mesenchyme.  This tissue is composed of </a:t>
            </a:r>
            <a:r>
              <a:rPr lang="en-US" b="1" dirty="0" err="1">
                <a:solidFill>
                  <a:schemeClr val="accent6">
                    <a:lumMod val="50000"/>
                  </a:schemeClr>
                </a:solidFill>
                <a:latin typeface="+mn-lt"/>
              </a:rPr>
              <a:t>mesenchymal</a:t>
            </a:r>
            <a:r>
              <a:rPr lang="en-US" b="1" dirty="0">
                <a:solidFill>
                  <a:schemeClr val="accent6">
                    <a:lumMod val="50000"/>
                  </a:schemeClr>
                </a:solidFill>
                <a:latin typeface="+mn-lt"/>
              </a:rPr>
              <a:t> cells surrounded by a matrix with very few fibers.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28600" y="304800"/>
            <a:ext cx="8610600" cy="4247316"/>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Helvetica" pitchFamily="34" charset="0"/>
                <a:cs typeface="Times New Roman" pitchFamily="18" charset="0"/>
              </a:rPr>
              <a:t>After completing this exercise, you should be able to:</a:t>
            </a:r>
          </a:p>
          <a:p>
            <a:pPr>
              <a:tabLst>
                <a:tab pos="457200" algn="l"/>
              </a:tabLst>
            </a:pPr>
            <a:r>
              <a:rPr lang="en-US" sz="1200" dirty="0">
                <a:solidFill>
                  <a:srgbClr val="002060"/>
                </a:solidFill>
                <a:latin typeface="Georgia" pitchFamily="18" charset="0"/>
              </a:rPr>
              <a:t> </a:t>
            </a:r>
          </a:p>
          <a:p>
            <a:pPr>
              <a:buFont typeface="Arial" charset="0"/>
              <a:buChar char="•"/>
              <a:tabLst>
                <a:tab pos="457200" algn="l"/>
              </a:tabLst>
            </a:pPr>
            <a:r>
              <a:rPr lang="en-US" sz="1200" b="1" dirty="0">
                <a:solidFill>
                  <a:srgbClr val="002060"/>
                </a:solidFill>
                <a:latin typeface="Georgia" pitchFamily="18" charset="0"/>
              </a:rPr>
              <a:t>Distinguish, at the light microscope level, each of the following components of connective tissue:</a:t>
            </a:r>
          </a:p>
          <a:p>
            <a:pPr lvl="1">
              <a:buFont typeface="Arial" charset="0"/>
              <a:buChar char="•"/>
              <a:tabLst>
                <a:tab pos="457200" algn="l"/>
              </a:tabLst>
            </a:pPr>
            <a:r>
              <a:rPr lang="en-US" sz="1200" dirty="0">
                <a:solidFill>
                  <a:srgbClr val="002060"/>
                </a:solidFill>
                <a:latin typeface="Georgia" pitchFamily="18" charset="0"/>
              </a:rPr>
              <a:t>Collagen fibers</a:t>
            </a:r>
          </a:p>
          <a:p>
            <a:pPr lvl="1">
              <a:buFont typeface="Arial" charset="0"/>
              <a:buChar char="•"/>
              <a:tabLst>
                <a:tab pos="457200" algn="l"/>
              </a:tabLst>
            </a:pPr>
            <a:r>
              <a:rPr lang="en-US" sz="1200" dirty="0">
                <a:solidFill>
                  <a:srgbClr val="002060"/>
                </a:solidFill>
                <a:latin typeface="Georgia" pitchFamily="18" charset="0"/>
              </a:rPr>
              <a:t>Elastic fibers (may need special stains)</a:t>
            </a:r>
          </a:p>
          <a:p>
            <a:pPr lvl="1">
              <a:buFont typeface="Arial" charset="0"/>
              <a:buChar char="•"/>
              <a:tabLst>
                <a:tab pos="457200" algn="l"/>
              </a:tabLst>
            </a:pPr>
            <a:r>
              <a:rPr lang="en-US" sz="1200" dirty="0">
                <a:solidFill>
                  <a:srgbClr val="002060"/>
                </a:solidFill>
                <a:latin typeface="Georgia" pitchFamily="18" charset="0"/>
              </a:rPr>
              <a:t>Reticular fibers (seen with special stains only)</a:t>
            </a:r>
          </a:p>
          <a:p>
            <a:pPr lvl="1">
              <a:buFont typeface="Arial" charset="0"/>
              <a:buChar char="•"/>
              <a:tabLst>
                <a:tab pos="457200" algn="l"/>
              </a:tabLst>
            </a:pPr>
            <a:r>
              <a:rPr lang="en-US" sz="1200" dirty="0">
                <a:solidFill>
                  <a:srgbClr val="002060"/>
                </a:solidFill>
                <a:latin typeface="Georgia" pitchFamily="18" charset="0"/>
              </a:rPr>
              <a:t>Fibroblasts</a:t>
            </a:r>
          </a:p>
          <a:p>
            <a:pPr lvl="1">
              <a:buFont typeface="Arial" charset="0"/>
              <a:buChar char="•"/>
              <a:tabLst>
                <a:tab pos="457200" algn="l"/>
              </a:tabLst>
            </a:pPr>
            <a:r>
              <a:rPr lang="en-US" sz="1200" dirty="0">
                <a:solidFill>
                  <a:srgbClr val="002060"/>
                </a:solidFill>
                <a:latin typeface="Georgia" pitchFamily="18" charset="0"/>
              </a:rPr>
              <a:t>Mast cells (distinguished only with special stains - </a:t>
            </a:r>
            <a:r>
              <a:rPr lang="en-US" sz="1200" dirty="0" err="1">
                <a:solidFill>
                  <a:srgbClr val="002060"/>
                </a:solidFill>
                <a:latin typeface="Georgia" pitchFamily="18" charset="0"/>
              </a:rPr>
              <a:t>metachromasia</a:t>
            </a:r>
            <a:r>
              <a:rPr lang="en-US" sz="1200" dirty="0">
                <a:solidFill>
                  <a:srgbClr val="002060"/>
                </a:solidFill>
                <a:latin typeface="Georgia" pitchFamily="18" charset="0"/>
              </a:rPr>
              <a:t>)</a:t>
            </a:r>
          </a:p>
          <a:p>
            <a:pPr lvl="1">
              <a:buFont typeface="Arial" charset="0"/>
              <a:buChar char="•"/>
              <a:tabLst>
                <a:tab pos="457200" algn="l"/>
              </a:tabLst>
            </a:pPr>
            <a:r>
              <a:rPr lang="en-US" sz="1200" dirty="0">
                <a:solidFill>
                  <a:srgbClr val="002060"/>
                </a:solidFill>
                <a:latin typeface="Georgia" pitchFamily="18" charset="0"/>
              </a:rPr>
              <a:t>Ground substance</a:t>
            </a:r>
          </a:p>
          <a:p>
            <a:pPr>
              <a:tabLst>
                <a:tab pos="457200" algn="l"/>
              </a:tabLst>
            </a:pPr>
            <a:r>
              <a:rPr lang="en-US" sz="1200" dirty="0">
                <a:solidFill>
                  <a:srgbClr val="002060"/>
                </a:solidFill>
                <a:latin typeface="Georgia" pitchFamily="18" charset="0"/>
              </a:rPr>
              <a:t>	</a:t>
            </a:r>
          </a:p>
          <a:p>
            <a:pPr>
              <a:buFont typeface="Arial" charset="0"/>
              <a:buChar char="•"/>
              <a:tabLst>
                <a:tab pos="457200" algn="l"/>
              </a:tabLst>
            </a:pPr>
            <a:r>
              <a:rPr lang="en-US" sz="1200" b="1" dirty="0">
                <a:solidFill>
                  <a:srgbClr val="002060"/>
                </a:solidFill>
                <a:latin typeface="Georgia" pitchFamily="18" charset="0"/>
              </a:rPr>
              <a:t>Distinguish, at the light microscope level, each of the following types of connective tissue:</a:t>
            </a:r>
          </a:p>
          <a:p>
            <a:pPr lvl="1">
              <a:buFont typeface="Arial" charset="0"/>
              <a:buChar char="•"/>
              <a:tabLst>
                <a:tab pos="457200" algn="l"/>
              </a:tabLst>
            </a:pPr>
            <a:r>
              <a:rPr lang="en-US" sz="1200" dirty="0">
                <a:solidFill>
                  <a:srgbClr val="002060"/>
                </a:solidFill>
                <a:latin typeface="Georgia" pitchFamily="18" charset="0"/>
              </a:rPr>
              <a:t>Loose (areolar)</a:t>
            </a:r>
          </a:p>
          <a:p>
            <a:pPr lvl="1">
              <a:buFont typeface="Arial" charset="0"/>
              <a:buChar char="•"/>
              <a:tabLst>
                <a:tab pos="457200" algn="l"/>
              </a:tabLst>
            </a:pPr>
            <a:r>
              <a:rPr lang="en-US" sz="1200" dirty="0">
                <a:solidFill>
                  <a:srgbClr val="002060"/>
                </a:solidFill>
                <a:latin typeface="Georgia" pitchFamily="18" charset="0"/>
              </a:rPr>
              <a:t>Dense irregular</a:t>
            </a:r>
          </a:p>
          <a:p>
            <a:pPr lvl="1">
              <a:buFont typeface="Arial" charset="0"/>
              <a:buChar char="•"/>
              <a:tabLst>
                <a:tab pos="457200" algn="l"/>
              </a:tabLst>
            </a:pPr>
            <a:r>
              <a:rPr lang="en-US" sz="1200" dirty="0">
                <a:solidFill>
                  <a:srgbClr val="002060"/>
                </a:solidFill>
                <a:latin typeface="Georgia" pitchFamily="18" charset="0"/>
              </a:rPr>
              <a:t>Dense regular (e.g. tendon)</a:t>
            </a:r>
          </a:p>
          <a:p>
            <a:pPr lvl="1">
              <a:buFont typeface="Arial" charset="0"/>
              <a:buChar char="•"/>
              <a:tabLst>
                <a:tab pos="457200" algn="l"/>
              </a:tabLst>
            </a:pPr>
            <a:r>
              <a:rPr lang="en-US" sz="1200" dirty="0">
                <a:solidFill>
                  <a:srgbClr val="002060"/>
                </a:solidFill>
                <a:latin typeface="Georgia" pitchFamily="18" charset="0"/>
              </a:rPr>
              <a:t>Elastic tissue</a:t>
            </a:r>
          </a:p>
          <a:p>
            <a:pPr>
              <a:tabLst>
                <a:tab pos="457200" algn="l"/>
              </a:tabLst>
            </a:pPr>
            <a:r>
              <a:rPr lang="en-US" sz="1200" dirty="0">
                <a:solidFill>
                  <a:srgbClr val="002060"/>
                </a:solidFill>
                <a:latin typeface="Georgia" pitchFamily="18" charset="0"/>
              </a:rPr>
              <a:t> </a:t>
            </a:r>
          </a:p>
          <a:p>
            <a:pPr>
              <a:tabLst>
                <a:tab pos="457200" algn="l"/>
              </a:tabLst>
            </a:pPr>
            <a:r>
              <a:rPr lang="en-US" sz="1200" dirty="0">
                <a:solidFill>
                  <a:srgbClr val="002060"/>
                </a:solidFill>
                <a:latin typeface="Georgia" pitchFamily="18" charset="0"/>
              </a:rPr>
              <a:t>		</a:t>
            </a:r>
          </a:p>
          <a:p>
            <a:pPr>
              <a:buFont typeface="Arial" charset="0"/>
              <a:buChar char="•"/>
              <a:tabLst>
                <a:tab pos="457200" algn="l"/>
              </a:tabLst>
            </a:pPr>
            <a:r>
              <a:rPr lang="en-US" sz="1200" b="1" dirty="0">
                <a:solidFill>
                  <a:srgbClr val="002060"/>
                </a:solidFill>
                <a:latin typeface="Georgia" pitchFamily="18" charset="0"/>
              </a:rPr>
              <a:t>Distinguish, at the electron microscope level, each of the following components of connective tissue:</a:t>
            </a:r>
          </a:p>
          <a:p>
            <a:pPr lvl="1">
              <a:buFont typeface="Arial" charset="0"/>
              <a:buChar char="•"/>
              <a:tabLst>
                <a:tab pos="457200" algn="l"/>
              </a:tabLst>
            </a:pPr>
            <a:r>
              <a:rPr lang="en-US" sz="1200" dirty="0">
                <a:solidFill>
                  <a:srgbClr val="002060"/>
                </a:solidFill>
                <a:latin typeface="Georgia" pitchFamily="18" charset="0"/>
              </a:rPr>
              <a:t>Collagen fibers</a:t>
            </a:r>
          </a:p>
          <a:p>
            <a:pPr lvl="1">
              <a:buFont typeface="Arial" charset="0"/>
              <a:buChar char="•"/>
              <a:tabLst>
                <a:tab pos="457200" algn="l"/>
              </a:tabLst>
            </a:pPr>
            <a:r>
              <a:rPr lang="en-US" sz="1200" dirty="0">
                <a:solidFill>
                  <a:srgbClr val="002060"/>
                </a:solidFill>
                <a:latin typeface="Georgia" pitchFamily="18" charset="0"/>
              </a:rPr>
              <a:t>Elastic fibers</a:t>
            </a:r>
          </a:p>
          <a:p>
            <a:pPr lvl="1">
              <a:buFont typeface="Arial" charset="0"/>
              <a:buChar char="•"/>
              <a:tabLst>
                <a:tab pos="457200" algn="l"/>
              </a:tabLst>
            </a:pPr>
            <a:r>
              <a:rPr lang="en-US" sz="1200" dirty="0">
                <a:solidFill>
                  <a:srgbClr val="002060"/>
                </a:solidFill>
                <a:latin typeface="Georgia" pitchFamily="18" charset="0"/>
              </a:rPr>
              <a:t>Fibroblast</a:t>
            </a:r>
          </a:p>
          <a:p>
            <a:pPr lvl="1">
              <a:buFont typeface="Arial" charset="0"/>
              <a:buChar char="•"/>
              <a:tabLst>
                <a:tab pos="457200" algn="l"/>
              </a:tabLst>
            </a:pPr>
            <a:r>
              <a:rPr lang="en-US" sz="1200" dirty="0">
                <a:solidFill>
                  <a:srgbClr val="002060"/>
                </a:solidFill>
                <a:latin typeface="Georgia" pitchFamily="18" charset="0"/>
              </a:rPr>
              <a:t>Basal lamina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3"/>
          <p:cNvSpPr txBox="1">
            <a:spLocks noChangeArrowheads="1"/>
          </p:cNvSpPr>
          <p:nvPr/>
        </p:nvSpPr>
        <p:spPr bwMode="auto">
          <a:xfrm>
            <a:off x="1676400" y="2209800"/>
            <a:ext cx="5638800" cy="369888"/>
          </a:xfrm>
          <a:prstGeom prst="rect">
            <a:avLst/>
          </a:prstGeom>
          <a:noFill/>
          <a:ln w="9525">
            <a:noFill/>
            <a:miter lim="800000"/>
            <a:headEnd/>
            <a:tailEnd/>
          </a:ln>
        </p:spPr>
        <p:txBody>
          <a:bodyPr>
            <a:spAutoFit/>
          </a:bodyPr>
          <a:lstStyle/>
          <a:p>
            <a:r>
              <a:rPr lang="en-US" dirty="0">
                <a:latin typeface="Calibri" pitchFamily="34" charset="0"/>
                <a:hlinkClick r:id="rId3"/>
              </a:rPr>
              <a:t>Video of umbilical cord showing mesenchyme – SL35</a:t>
            </a:r>
            <a:endParaRPr lang="en-US" dirty="0">
              <a:latin typeface="Calibri" pitchFamily="34" charset="0"/>
            </a:endParaRPr>
          </a:p>
        </p:txBody>
      </p:sp>
      <p:sp>
        <p:nvSpPr>
          <p:cNvPr id="45059" name="TextBox 4"/>
          <p:cNvSpPr txBox="1">
            <a:spLocks noChangeArrowheads="1"/>
          </p:cNvSpPr>
          <p:nvPr/>
        </p:nvSpPr>
        <p:spPr bwMode="auto">
          <a:xfrm>
            <a:off x="1970088" y="5638800"/>
            <a:ext cx="6019800" cy="1015663"/>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035</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Mesenchyme</a:t>
            </a:r>
          </a:p>
          <a:p>
            <a:pPr lvl="1" eaLnBrk="0" hangingPunct="0">
              <a:buFontTx/>
              <a:buChar char="•"/>
            </a:pPr>
            <a:r>
              <a:rPr lang="en-US" sz="1200" b="1" dirty="0" err="1">
                <a:solidFill>
                  <a:srgbClr val="002060"/>
                </a:solidFill>
                <a:latin typeface="Georgia" pitchFamily="18" charset="0"/>
                <a:ea typeface="Times" pitchFamily="18" charset="0"/>
                <a:cs typeface="Arial" charset="0"/>
              </a:rPr>
              <a:t>Mesenchymal</a:t>
            </a:r>
            <a:r>
              <a:rPr lang="en-US" sz="1200" b="1" dirty="0">
                <a:solidFill>
                  <a:srgbClr val="002060"/>
                </a:solidFill>
                <a:latin typeface="Georgia" pitchFamily="18" charset="0"/>
                <a:ea typeface="Times" pitchFamily="18" charset="0"/>
                <a:cs typeface="Arial" charset="0"/>
              </a:rPr>
              <a:t> cells</a:t>
            </a:r>
          </a:p>
        </p:txBody>
      </p:sp>
      <p:sp>
        <p:nvSpPr>
          <p:cNvPr id="45060" name="TextBox 5"/>
          <p:cNvSpPr txBox="1">
            <a:spLocks noChangeArrowheads="1"/>
          </p:cNvSpPr>
          <p:nvPr/>
        </p:nvSpPr>
        <p:spPr bwMode="auto">
          <a:xfrm>
            <a:off x="4495800" y="3505200"/>
            <a:ext cx="4572000" cy="954088"/>
          </a:xfrm>
          <a:prstGeom prst="rect">
            <a:avLst/>
          </a:prstGeom>
          <a:noFill/>
          <a:ln w="9525">
            <a:noFill/>
            <a:miter lim="800000"/>
            <a:headEnd/>
            <a:tailEnd/>
          </a:ln>
        </p:spPr>
        <p:txBody>
          <a:bodyPr>
            <a:spAutoFit/>
          </a:bodyPr>
          <a:lstStyle/>
          <a:p>
            <a:r>
              <a:rPr lang="en-US" sz="1400" b="1">
                <a:solidFill>
                  <a:srgbClr val="002060"/>
                </a:solidFill>
                <a:latin typeface="Tempus Sans ITC" pitchFamily="82" charset="0"/>
              </a:rPr>
              <a:t>Note:  Mesenchyme is characterized by a near absence of connective tissue fibers, while loose connective tissue (shown later in this module) has some collagen and elastic  fibers (though less than dense connective tissues).</a:t>
            </a:r>
          </a:p>
        </p:txBody>
      </p:sp>
      <p:sp>
        <p:nvSpPr>
          <p:cNvPr id="6" name="Rectangle 5"/>
          <p:cNvSpPr/>
          <p:nvPr/>
        </p:nvSpPr>
        <p:spPr>
          <a:xfrm>
            <a:off x="1419289" y="76200"/>
            <a:ext cx="5819349"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6">
                    <a:lumMod val="50000"/>
                  </a:schemeClr>
                </a:solidFill>
                <a:latin typeface="+mn-lt"/>
              </a:rPr>
              <a:t>CONNECTIVE TISSUE ORIGIN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355" y="76200"/>
            <a:ext cx="8791316"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3">
                    <a:lumMod val="50000"/>
                  </a:schemeClr>
                </a:solidFill>
                <a:latin typeface="+mn-lt"/>
              </a:rPr>
              <a:t>CELLS OF CONNECTIVE TISSUE - FIBROBLASTS</a:t>
            </a:r>
          </a:p>
        </p:txBody>
      </p:sp>
      <p:pic>
        <p:nvPicPr>
          <p:cNvPr id="46082" name="Picture 4" descr="Junqueira FIg 5-1B"/>
          <p:cNvPicPr>
            <a:picLocks noChangeAspect="1" noChangeArrowheads="1"/>
          </p:cNvPicPr>
          <p:nvPr/>
        </p:nvPicPr>
        <p:blipFill>
          <a:blip r:embed="rId3"/>
          <a:srcRect/>
          <a:stretch>
            <a:fillRect/>
          </a:stretch>
        </p:blipFill>
        <p:spPr bwMode="auto">
          <a:xfrm>
            <a:off x="30163" y="609600"/>
            <a:ext cx="3862387" cy="2187575"/>
          </a:xfrm>
          <a:prstGeom prst="rect">
            <a:avLst/>
          </a:prstGeom>
          <a:noFill/>
          <a:ln w="9525">
            <a:noFill/>
            <a:miter lim="800000"/>
            <a:headEnd/>
            <a:tailEnd/>
          </a:ln>
        </p:spPr>
      </p:pic>
      <p:sp>
        <p:nvSpPr>
          <p:cNvPr id="46083" name="AutoShape 5"/>
          <p:cNvSpPr>
            <a:spLocks noChangeArrowheads="1"/>
          </p:cNvSpPr>
          <p:nvPr/>
        </p:nvSpPr>
        <p:spPr bwMode="auto">
          <a:xfrm rot="19066750" flipH="1">
            <a:off x="3430588" y="1017588"/>
            <a:ext cx="609600" cy="228600"/>
          </a:xfrm>
          <a:prstGeom prst="rightArrow">
            <a:avLst>
              <a:gd name="adj1" fmla="val 50000"/>
              <a:gd name="adj2" fmla="val 66667"/>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pic>
        <p:nvPicPr>
          <p:cNvPr id="46084" name="Picture 4" descr="slide 1 20X.jpg"/>
          <p:cNvPicPr>
            <a:picLocks noChangeAspect="1"/>
          </p:cNvPicPr>
          <p:nvPr/>
        </p:nvPicPr>
        <p:blipFill>
          <a:blip r:embed="rId4"/>
          <a:srcRect/>
          <a:stretch>
            <a:fillRect/>
          </a:stretch>
        </p:blipFill>
        <p:spPr bwMode="auto">
          <a:xfrm>
            <a:off x="1905000" y="2881313"/>
            <a:ext cx="7123113" cy="3900487"/>
          </a:xfrm>
          <a:prstGeom prst="rect">
            <a:avLst/>
          </a:prstGeom>
          <a:noFill/>
          <a:ln w="9525">
            <a:noFill/>
            <a:miter lim="800000"/>
            <a:headEnd/>
            <a:tailEnd/>
          </a:ln>
        </p:spPr>
      </p:pic>
      <p:sp>
        <p:nvSpPr>
          <p:cNvPr id="46085" name="TextBox 5"/>
          <p:cNvSpPr txBox="1">
            <a:spLocks noChangeArrowheads="1"/>
          </p:cNvSpPr>
          <p:nvPr/>
        </p:nvSpPr>
        <p:spPr bwMode="auto">
          <a:xfrm>
            <a:off x="3429000" y="2511425"/>
            <a:ext cx="3581400" cy="369888"/>
          </a:xfrm>
          <a:prstGeom prst="rect">
            <a:avLst/>
          </a:prstGeom>
          <a:noFill/>
          <a:ln w="9525">
            <a:noFill/>
            <a:miter lim="800000"/>
            <a:headEnd/>
            <a:tailEnd/>
          </a:ln>
        </p:spPr>
        <p:txBody>
          <a:bodyPr>
            <a:spAutoFit/>
          </a:bodyPr>
          <a:lstStyle/>
          <a:p>
            <a:r>
              <a:rPr lang="en-US" b="1">
                <a:latin typeface="Bradley Hand ITC" pitchFamily="66" charset="0"/>
              </a:rPr>
              <a:t>fibroblast cytoplasm and nucleus</a:t>
            </a:r>
          </a:p>
        </p:txBody>
      </p:sp>
      <p:cxnSp>
        <p:nvCxnSpPr>
          <p:cNvPr id="7" name="Straight Arrow Connector 6"/>
          <p:cNvCxnSpPr/>
          <p:nvPr/>
        </p:nvCxnSpPr>
        <p:spPr>
          <a:xfrm rot="16200000" flipH="1">
            <a:off x="4931568" y="3145632"/>
            <a:ext cx="1262063" cy="609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5576888" y="3362325"/>
            <a:ext cx="1214438" cy="12858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529138" y="858838"/>
            <a:ext cx="4449762" cy="1200150"/>
          </a:xfrm>
          <a:prstGeom prst="rect">
            <a:avLst/>
          </a:prstGeom>
          <a:noFill/>
        </p:spPr>
        <p:txBody>
          <a:bodyPr>
            <a:spAutoFit/>
          </a:bodyPr>
          <a:lstStyle/>
          <a:p>
            <a:pPr fontAlgn="auto">
              <a:spcBef>
                <a:spcPts val="0"/>
              </a:spcBef>
              <a:spcAft>
                <a:spcPts val="0"/>
              </a:spcAft>
              <a:defRPr/>
            </a:pPr>
            <a:r>
              <a:rPr lang="en-US" b="1" dirty="0">
                <a:solidFill>
                  <a:srgbClr val="00B050"/>
                </a:solidFill>
                <a:latin typeface="+mn-lt"/>
              </a:rPr>
              <a:t>Fibroblasts</a:t>
            </a:r>
            <a:r>
              <a:rPr lang="en-US" b="1" dirty="0">
                <a:solidFill>
                  <a:schemeClr val="accent3">
                    <a:lumMod val="50000"/>
                  </a:schemeClr>
                </a:solidFill>
                <a:latin typeface="+mn-lt"/>
              </a:rPr>
              <a:t> are derived from mesenchymal cells and are the “resident” generic connective tissue cells that produce most, if not all, of the fibers and matrix.</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Box 3"/>
          <p:cNvSpPr txBox="1">
            <a:spLocks noChangeArrowheads="1"/>
          </p:cNvSpPr>
          <p:nvPr/>
        </p:nvSpPr>
        <p:spPr bwMode="auto">
          <a:xfrm>
            <a:off x="1752600" y="2209800"/>
            <a:ext cx="5715000" cy="369888"/>
          </a:xfrm>
          <a:prstGeom prst="rect">
            <a:avLst/>
          </a:prstGeom>
          <a:noFill/>
          <a:ln w="9525">
            <a:noFill/>
            <a:miter lim="800000"/>
            <a:headEnd/>
            <a:tailEnd/>
          </a:ln>
        </p:spPr>
        <p:txBody>
          <a:bodyPr>
            <a:spAutoFit/>
          </a:bodyPr>
          <a:lstStyle/>
          <a:p>
            <a:r>
              <a:rPr lang="en-US" dirty="0">
                <a:latin typeface="Calibri" pitchFamily="34" charset="0"/>
                <a:hlinkClick r:id="rId3"/>
              </a:rPr>
              <a:t>Video of connective tissue spread showing fibroblasts - SL1</a:t>
            </a:r>
            <a:endParaRPr lang="en-US" dirty="0">
              <a:latin typeface="Calibri" pitchFamily="34" charset="0"/>
            </a:endParaRPr>
          </a:p>
        </p:txBody>
      </p:sp>
      <p:sp>
        <p:nvSpPr>
          <p:cNvPr id="47106" name="TextBox 4"/>
          <p:cNvSpPr txBox="1">
            <a:spLocks noChangeArrowheads="1"/>
          </p:cNvSpPr>
          <p:nvPr/>
        </p:nvSpPr>
        <p:spPr bwMode="auto">
          <a:xfrm>
            <a:off x="1981200" y="5791200"/>
            <a:ext cx="4495800" cy="83099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001</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fibroblasts</a:t>
            </a:r>
            <a:endParaRPr lang="en-US" dirty="0">
              <a:latin typeface="Calibri" pitchFamily="34" charset="0"/>
            </a:endParaRPr>
          </a:p>
        </p:txBody>
      </p:sp>
      <p:sp>
        <p:nvSpPr>
          <p:cNvPr id="6" name="Rectangle 5"/>
          <p:cNvSpPr/>
          <p:nvPr/>
        </p:nvSpPr>
        <p:spPr>
          <a:xfrm>
            <a:off x="176355" y="76200"/>
            <a:ext cx="8791316"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3">
                    <a:lumMod val="50000"/>
                  </a:schemeClr>
                </a:solidFill>
                <a:latin typeface="+mn-lt"/>
              </a:rPr>
              <a:t>CELLS OF CONNECTIVE TISSUE - FIBROBLASTS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3"/>
          <p:cNvSpPr txBox="1">
            <a:spLocks noChangeArrowheads="1"/>
          </p:cNvSpPr>
          <p:nvPr/>
        </p:nvSpPr>
        <p:spPr bwMode="auto">
          <a:xfrm>
            <a:off x="1871663" y="2220913"/>
            <a:ext cx="5638800" cy="369887"/>
          </a:xfrm>
          <a:prstGeom prst="rect">
            <a:avLst/>
          </a:prstGeom>
          <a:noFill/>
          <a:ln w="9525">
            <a:noFill/>
            <a:miter lim="800000"/>
            <a:headEnd/>
            <a:tailEnd/>
          </a:ln>
        </p:spPr>
        <p:txBody>
          <a:bodyPr>
            <a:spAutoFit/>
          </a:bodyPr>
          <a:lstStyle/>
          <a:p>
            <a:r>
              <a:rPr lang="en-US" dirty="0">
                <a:latin typeface="Calibri" pitchFamily="34" charset="0"/>
                <a:hlinkClick r:id="rId3"/>
              </a:rPr>
              <a:t>Video of salivary gland showing fibroblasts – SL91</a:t>
            </a:r>
            <a:endParaRPr lang="en-US" dirty="0">
              <a:latin typeface="Calibri" pitchFamily="34" charset="0"/>
            </a:endParaRPr>
          </a:p>
        </p:txBody>
      </p:sp>
      <p:sp>
        <p:nvSpPr>
          <p:cNvPr id="49154" name="TextBox 4"/>
          <p:cNvSpPr txBox="1">
            <a:spLocks noChangeArrowheads="1"/>
          </p:cNvSpPr>
          <p:nvPr/>
        </p:nvSpPr>
        <p:spPr bwMode="auto">
          <a:xfrm>
            <a:off x="1562100" y="5451475"/>
            <a:ext cx="6019800" cy="954088"/>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091</a:t>
            </a:r>
            <a:r>
              <a:rPr lang="en-US" dirty="0">
                <a:latin typeface="Calibri" pitchFamily="34" charset="0"/>
                <a:hlinkClick r:id="rId4"/>
              </a:rPr>
              <a:t> </a:t>
            </a:r>
            <a:r>
              <a:rPr lang="en-US" dirty="0">
                <a:latin typeface="Calibri" pitchFamily="34" charset="0"/>
              </a:rPr>
              <a:t>and </a:t>
            </a:r>
            <a:r>
              <a:rPr lang="en-US" u="sng" dirty="0">
                <a:hlinkClick r:id="rId4"/>
              </a:rPr>
              <a:t>SL 024</a:t>
            </a:r>
            <a:r>
              <a:rPr lang="en-US" dirty="0">
                <a:latin typeface="Calibri" pitchFamily="34" charset="0"/>
                <a:hlinkClick r:id="rId4"/>
              </a:rPr>
              <a:t> </a:t>
            </a:r>
            <a:endParaRPr lang="en-US" dirty="0">
              <a:latin typeface="Calibri" pitchFamily="34" charset="0"/>
            </a:endParaRP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fibroblasts</a:t>
            </a:r>
          </a:p>
        </p:txBody>
      </p:sp>
      <p:sp>
        <p:nvSpPr>
          <p:cNvPr id="6" name="Rectangle 5"/>
          <p:cNvSpPr/>
          <p:nvPr/>
        </p:nvSpPr>
        <p:spPr>
          <a:xfrm>
            <a:off x="176355" y="76200"/>
            <a:ext cx="8791316"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3">
                    <a:lumMod val="50000"/>
                  </a:schemeClr>
                </a:solidFill>
                <a:latin typeface="+mn-lt"/>
              </a:rPr>
              <a:t>CELLS OF CONNECTIVE TISSUE - FIBROBLASTS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pitchFamily="34" charset="0"/>
              </a:rPr>
              <a:t>0</a:t>
            </a:r>
          </a:p>
        </p:txBody>
      </p:sp>
      <p:sp>
        <p:nvSpPr>
          <p:cNvPr id="5" name="Rectangle 4"/>
          <p:cNvSpPr/>
          <p:nvPr/>
        </p:nvSpPr>
        <p:spPr>
          <a:xfrm>
            <a:off x="176355" y="76200"/>
            <a:ext cx="8791316"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3">
                    <a:lumMod val="50000"/>
                  </a:schemeClr>
                </a:solidFill>
                <a:latin typeface="+mn-lt"/>
              </a:rPr>
              <a:t>CELLS OF CONNECTIVE TISSUE - FIBROBLASTS</a:t>
            </a:r>
          </a:p>
        </p:txBody>
      </p:sp>
      <p:sp>
        <p:nvSpPr>
          <p:cNvPr id="6" name="TextBox 5"/>
          <p:cNvSpPr txBox="1"/>
          <p:nvPr/>
        </p:nvSpPr>
        <p:spPr>
          <a:xfrm>
            <a:off x="76200" y="609600"/>
            <a:ext cx="8521700" cy="923925"/>
          </a:xfrm>
          <a:prstGeom prst="rect">
            <a:avLst/>
          </a:prstGeom>
          <a:noFill/>
        </p:spPr>
        <p:txBody>
          <a:bodyPr>
            <a:spAutoFit/>
          </a:bodyPr>
          <a:lstStyle/>
          <a:p>
            <a:pPr fontAlgn="auto">
              <a:spcBef>
                <a:spcPts val="0"/>
              </a:spcBef>
              <a:spcAft>
                <a:spcPts val="0"/>
              </a:spcAft>
              <a:defRPr/>
            </a:pPr>
            <a:r>
              <a:rPr lang="en-US" b="1" dirty="0">
                <a:solidFill>
                  <a:schemeClr val="accent3">
                    <a:lumMod val="50000"/>
                  </a:schemeClr>
                </a:solidFill>
                <a:latin typeface="+mn-lt"/>
              </a:rPr>
              <a:t>In electron micrographs, </a:t>
            </a:r>
            <a:r>
              <a:rPr lang="en-US" b="1" dirty="0">
                <a:solidFill>
                  <a:srgbClr val="00B050"/>
                </a:solidFill>
                <a:latin typeface="+mn-lt"/>
              </a:rPr>
              <a:t>fibroblasts</a:t>
            </a:r>
            <a:r>
              <a:rPr lang="en-US" b="1" dirty="0">
                <a:solidFill>
                  <a:schemeClr val="accent3">
                    <a:lumMod val="50000"/>
                  </a:schemeClr>
                </a:solidFill>
                <a:latin typeface="+mn-lt"/>
              </a:rPr>
              <a:t> are spindle-shaped cells.  Active fibroblasts will have a good amount of RER and Golgi necessary for synthesis of the extracellular fibers that the secrete.  Quiescent fibroblasts will have less RER and Golgi.</a:t>
            </a:r>
          </a:p>
        </p:txBody>
      </p:sp>
      <p:pic>
        <p:nvPicPr>
          <p:cNvPr id="2" name="Picture 1"/>
          <p:cNvPicPr>
            <a:picLocks noChangeAspect="1"/>
          </p:cNvPicPr>
          <p:nvPr/>
        </p:nvPicPr>
        <p:blipFill>
          <a:blip r:embed="rId4"/>
          <a:stretch>
            <a:fillRect/>
          </a:stretch>
        </p:blipFill>
        <p:spPr>
          <a:xfrm>
            <a:off x="1600200" y="1562100"/>
            <a:ext cx="6991646" cy="524221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CT H&amp;E hi power"/>
          <p:cNvPicPr>
            <a:picLocks noChangeAspect="1" noChangeArrowheads="1"/>
          </p:cNvPicPr>
          <p:nvPr/>
        </p:nvPicPr>
        <p:blipFill>
          <a:blip r:embed="rId3"/>
          <a:srcRect l="25182" t="16618" r="23531" b="31818"/>
          <a:stretch>
            <a:fillRect/>
          </a:stretch>
        </p:blipFill>
        <p:spPr bwMode="auto">
          <a:xfrm>
            <a:off x="341313" y="1262063"/>
            <a:ext cx="7459662" cy="5592762"/>
          </a:xfrm>
          <a:prstGeom prst="rect">
            <a:avLst/>
          </a:prstGeom>
          <a:noFill/>
          <a:ln w="9525">
            <a:noFill/>
            <a:miter lim="800000"/>
            <a:headEnd/>
            <a:tailEnd/>
          </a:ln>
        </p:spPr>
      </p:pic>
      <p:sp>
        <p:nvSpPr>
          <p:cNvPr id="52227"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pitchFamily="34" charset="0"/>
              </a:rPr>
              <a:t>0</a:t>
            </a:r>
          </a:p>
        </p:txBody>
      </p:sp>
      <p:sp>
        <p:nvSpPr>
          <p:cNvPr id="5" name="Rectangle 4"/>
          <p:cNvSpPr/>
          <p:nvPr/>
        </p:nvSpPr>
        <p:spPr>
          <a:xfrm>
            <a:off x="176355" y="76200"/>
            <a:ext cx="8791316"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3">
                    <a:lumMod val="50000"/>
                  </a:schemeClr>
                </a:solidFill>
                <a:latin typeface="+mn-lt"/>
              </a:rPr>
              <a:t>CELLS OF CONNECTIVE TISSUE - FIBROBLASTS</a:t>
            </a:r>
          </a:p>
        </p:txBody>
      </p:sp>
      <p:sp>
        <p:nvSpPr>
          <p:cNvPr id="6" name="TextBox 5"/>
          <p:cNvSpPr txBox="1"/>
          <p:nvPr/>
        </p:nvSpPr>
        <p:spPr>
          <a:xfrm>
            <a:off x="76200" y="609600"/>
            <a:ext cx="8521700" cy="646113"/>
          </a:xfrm>
          <a:prstGeom prst="rect">
            <a:avLst/>
          </a:prstGeom>
          <a:noFill/>
        </p:spPr>
        <p:txBody>
          <a:bodyPr>
            <a:spAutoFit/>
          </a:bodyPr>
          <a:lstStyle/>
          <a:p>
            <a:pPr fontAlgn="auto">
              <a:spcBef>
                <a:spcPts val="0"/>
              </a:spcBef>
              <a:spcAft>
                <a:spcPts val="0"/>
              </a:spcAft>
              <a:defRPr/>
            </a:pPr>
            <a:r>
              <a:rPr lang="en-US" b="1" dirty="0">
                <a:solidFill>
                  <a:schemeClr val="accent3">
                    <a:lumMod val="50000"/>
                  </a:schemeClr>
                </a:solidFill>
                <a:latin typeface="+mn-lt"/>
              </a:rPr>
              <a:t>Side-by-side images showing a light micrograph, and an EM corresponding approximately to the region within the box.</a:t>
            </a:r>
          </a:p>
        </p:txBody>
      </p:sp>
      <p:sp>
        <p:nvSpPr>
          <p:cNvPr id="2" name="Rectangle 1"/>
          <p:cNvSpPr/>
          <p:nvPr/>
        </p:nvSpPr>
        <p:spPr>
          <a:xfrm rot="419042">
            <a:off x="2809961" y="1653117"/>
            <a:ext cx="1320800" cy="249981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7"/>
          <p:cNvPicPr>
            <a:picLocks noChangeAspect="1"/>
          </p:cNvPicPr>
          <p:nvPr/>
        </p:nvPicPr>
        <p:blipFill>
          <a:blip r:embed="rId5"/>
          <a:stretch>
            <a:fillRect/>
          </a:stretch>
        </p:blipFill>
        <p:spPr>
          <a:xfrm rot="5400000">
            <a:off x="4423971" y="2191548"/>
            <a:ext cx="5549899" cy="375760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pitchFamily="34" charset="0"/>
              </a:rPr>
              <a:t>0</a:t>
            </a:r>
          </a:p>
        </p:txBody>
      </p:sp>
      <p:pic>
        <p:nvPicPr>
          <p:cNvPr id="54274" name="Picture 4" descr="Junq Fig 5-1A"/>
          <p:cNvPicPr>
            <a:picLocks noChangeAspect="1" noChangeArrowheads="1"/>
          </p:cNvPicPr>
          <p:nvPr/>
        </p:nvPicPr>
        <p:blipFill>
          <a:blip r:embed="rId4"/>
          <a:srcRect/>
          <a:stretch>
            <a:fillRect/>
          </a:stretch>
        </p:blipFill>
        <p:spPr bwMode="auto">
          <a:xfrm>
            <a:off x="1143000" y="1371600"/>
            <a:ext cx="6781800" cy="5207000"/>
          </a:xfrm>
          <a:prstGeom prst="rect">
            <a:avLst/>
          </a:prstGeom>
          <a:noFill/>
          <a:ln w="9525">
            <a:noFill/>
            <a:miter lim="800000"/>
            <a:headEnd/>
            <a:tailEnd/>
          </a:ln>
        </p:spPr>
      </p:pic>
      <p:sp>
        <p:nvSpPr>
          <p:cNvPr id="54275" name="AutoShape 5"/>
          <p:cNvSpPr>
            <a:spLocks noChangeArrowheads="1"/>
          </p:cNvSpPr>
          <p:nvPr/>
        </p:nvSpPr>
        <p:spPr bwMode="auto">
          <a:xfrm>
            <a:off x="762000" y="4597400"/>
            <a:ext cx="609600" cy="228600"/>
          </a:xfrm>
          <a:prstGeom prst="rightArrow">
            <a:avLst>
              <a:gd name="adj1" fmla="val 50000"/>
              <a:gd name="adj2" fmla="val 66667"/>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54276" name="AutoShape 6"/>
          <p:cNvSpPr>
            <a:spLocks noChangeArrowheads="1"/>
          </p:cNvSpPr>
          <p:nvPr/>
        </p:nvSpPr>
        <p:spPr bwMode="auto">
          <a:xfrm flipH="1">
            <a:off x="7424738" y="4478338"/>
            <a:ext cx="609600" cy="228600"/>
          </a:xfrm>
          <a:prstGeom prst="rightArrow">
            <a:avLst>
              <a:gd name="adj1" fmla="val 50000"/>
              <a:gd name="adj2" fmla="val 66667"/>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54277" name="AutoShape 6"/>
          <p:cNvSpPr>
            <a:spLocks noChangeArrowheads="1"/>
          </p:cNvSpPr>
          <p:nvPr/>
        </p:nvSpPr>
        <p:spPr bwMode="auto">
          <a:xfrm rot="20150197" flipH="1">
            <a:off x="6573838" y="1485900"/>
            <a:ext cx="609600" cy="228600"/>
          </a:xfrm>
          <a:prstGeom prst="rightArrow">
            <a:avLst>
              <a:gd name="adj1" fmla="val 50000"/>
              <a:gd name="adj2" fmla="val 66667"/>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8" name="Rectangle 7"/>
          <p:cNvSpPr/>
          <p:nvPr/>
        </p:nvSpPr>
        <p:spPr>
          <a:xfrm>
            <a:off x="572299" y="76200"/>
            <a:ext cx="799943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3">
                    <a:lumMod val="50000"/>
                  </a:schemeClr>
                </a:solidFill>
                <a:latin typeface="+mn-lt"/>
              </a:rPr>
              <a:t>CELLS OF CONNECTIVE TISSUE - IMMUNE</a:t>
            </a:r>
          </a:p>
        </p:txBody>
      </p:sp>
      <p:sp>
        <p:nvSpPr>
          <p:cNvPr id="10" name="TextBox 9"/>
          <p:cNvSpPr txBox="1"/>
          <p:nvPr/>
        </p:nvSpPr>
        <p:spPr>
          <a:xfrm>
            <a:off x="76200" y="609600"/>
            <a:ext cx="8521700" cy="646113"/>
          </a:xfrm>
          <a:prstGeom prst="rect">
            <a:avLst/>
          </a:prstGeom>
          <a:noFill/>
        </p:spPr>
        <p:txBody>
          <a:bodyPr>
            <a:spAutoFit/>
          </a:bodyPr>
          <a:lstStyle/>
          <a:p>
            <a:pPr fontAlgn="auto">
              <a:spcBef>
                <a:spcPts val="0"/>
              </a:spcBef>
              <a:spcAft>
                <a:spcPts val="0"/>
              </a:spcAft>
              <a:defRPr/>
            </a:pPr>
            <a:r>
              <a:rPr lang="en-US" b="1" dirty="0">
                <a:solidFill>
                  <a:schemeClr val="accent3">
                    <a:lumMod val="50000"/>
                  </a:schemeClr>
                </a:solidFill>
                <a:latin typeface="+mn-lt"/>
              </a:rPr>
              <a:t>Most of the other cells in connective tissues are not permanent residents, but immune cells that are “visiting”.</a:t>
            </a:r>
          </a:p>
        </p:txBody>
      </p:sp>
      <p:sp>
        <p:nvSpPr>
          <p:cNvPr id="54280" name="AutoShape 5"/>
          <p:cNvSpPr>
            <a:spLocks noChangeArrowheads="1"/>
          </p:cNvSpPr>
          <p:nvPr/>
        </p:nvSpPr>
        <p:spPr bwMode="auto">
          <a:xfrm>
            <a:off x="1143000" y="1601788"/>
            <a:ext cx="609600" cy="228600"/>
          </a:xfrm>
          <a:prstGeom prst="rightArrow">
            <a:avLst>
              <a:gd name="adj1" fmla="val 50000"/>
              <a:gd name="adj2" fmla="val 66667"/>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54281" name="AutoShape 5"/>
          <p:cNvSpPr>
            <a:spLocks noChangeArrowheads="1"/>
          </p:cNvSpPr>
          <p:nvPr/>
        </p:nvSpPr>
        <p:spPr bwMode="auto">
          <a:xfrm>
            <a:off x="1100138" y="2616200"/>
            <a:ext cx="609600" cy="228600"/>
          </a:xfrm>
          <a:prstGeom prst="rightArrow">
            <a:avLst>
              <a:gd name="adj1" fmla="val 50000"/>
              <a:gd name="adj2" fmla="val 66667"/>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54282" name="AutoShape 5"/>
          <p:cNvSpPr>
            <a:spLocks noChangeArrowheads="1"/>
          </p:cNvSpPr>
          <p:nvPr/>
        </p:nvSpPr>
        <p:spPr bwMode="auto">
          <a:xfrm>
            <a:off x="1066800" y="3606800"/>
            <a:ext cx="609600" cy="228600"/>
          </a:xfrm>
          <a:prstGeom prst="rightArrow">
            <a:avLst>
              <a:gd name="adj1" fmla="val 50000"/>
              <a:gd name="adj2" fmla="val 66667"/>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54283" name="AutoShape 5"/>
          <p:cNvSpPr>
            <a:spLocks noChangeArrowheads="1"/>
          </p:cNvSpPr>
          <p:nvPr/>
        </p:nvSpPr>
        <p:spPr bwMode="auto">
          <a:xfrm rot="10800000">
            <a:off x="7315200" y="2501900"/>
            <a:ext cx="609600" cy="228600"/>
          </a:xfrm>
          <a:prstGeom prst="rightArrow">
            <a:avLst>
              <a:gd name="adj1" fmla="val 50000"/>
              <a:gd name="adj2" fmla="val 66667"/>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rotWithShape="1">
          <a:blip r:embed="rId3"/>
          <a:srcRect b="7956"/>
          <a:stretch/>
        </p:blipFill>
        <p:spPr bwMode="auto">
          <a:xfrm>
            <a:off x="4572000" y="2059214"/>
            <a:ext cx="3848100" cy="4722586"/>
          </a:xfrm>
          <a:prstGeom prst="rect">
            <a:avLst/>
          </a:prstGeom>
          <a:noFill/>
          <a:ln w="9525">
            <a:noFill/>
            <a:miter lim="800000"/>
            <a:headEnd/>
            <a:tailEnd/>
          </a:ln>
        </p:spPr>
      </p:pic>
      <p:sp>
        <p:nvSpPr>
          <p:cNvPr id="56322" name="AutoShape 6"/>
          <p:cNvSpPr>
            <a:spLocks noChangeArrowheads="1"/>
          </p:cNvSpPr>
          <p:nvPr/>
        </p:nvSpPr>
        <p:spPr bwMode="auto">
          <a:xfrm rot="20150197" flipH="1">
            <a:off x="6729413" y="2748189"/>
            <a:ext cx="609600" cy="228600"/>
          </a:xfrm>
          <a:prstGeom prst="rightArrow">
            <a:avLst>
              <a:gd name="adj1" fmla="val 50000"/>
              <a:gd name="adj2" fmla="val 66667"/>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5" name="Rectangle 4"/>
          <p:cNvSpPr/>
          <p:nvPr/>
        </p:nvSpPr>
        <p:spPr>
          <a:xfrm>
            <a:off x="572299" y="76200"/>
            <a:ext cx="799943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3">
                    <a:lumMod val="50000"/>
                  </a:schemeClr>
                </a:solidFill>
                <a:latin typeface="+mn-lt"/>
              </a:rPr>
              <a:t>CELLS OF CONNECTIVE TISSUE - IMMUNE</a:t>
            </a:r>
          </a:p>
        </p:txBody>
      </p:sp>
      <p:sp>
        <p:nvSpPr>
          <p:cNvPr id="6" name="TextBox 5"/>
          <p:cNvSpPr txBox="1"/>
          <p:nvPr/>
        </p:nvSpPr>
        <p:spPr>
          <a:xfrm>
            <a:off x="76200" y="609600"/>
            <a:ext cx="8521700" cy="1477963"/>
          </a:xfrm>
          <a:prstGeom prst="rect">
            <a:avLst/>
          </a:prstGeom>
          <a:noFill/>
        </p:spPr>
        <p:txBody>
          <a:bodyPr>
            <a:spAutoFit/>
          </a:bodyPr>
          <a:lstStyle/>
          <a:p>
            <a:pPr fontAlgn="auto">
              <a:spcBef>
                <a:spcPts val="0"/>
              </a:spcBef>
              <a:spcAft>
                <a:spcPts val="0"/>
              </a:spcAft>
              <a:defRPr/>
            </a:pPr>
            <a:r>
              <a:rPr lang="en-US" b="1" dirty="0">
                <a:solidFill>
                  <a:schemeClr val="accent3">
                    <a:lumMod val="50000"/>
                  </a:schemeClr>
                </a:solidFill>
                <a:latin typeface="+mn-lt"/>
              </a:rPr>
              <a:t>Most of the other cells in connective tissues are not permanent residents, but immune cells that are “visiting”.  The image to the left is connective tissue; most of the cells you see are fibroblasts (green arrows).  To right image is inflammation; this tissue used to look like the left image, but white blood cells, notably plasma cells (red arrows) and neutrophils (orange arrows) have infiltrated in response to an infection.</a:t>
            </a:r>
          </a:p>
        </p:txBody>
      </p:sp>
      <p:sp>
        <p:nvSpPr>
          <p:cNvPr id="56325" name="AutoShape 5"/>
          <p:cNvSpPr>
            <a:spLocks noChangeArrowheads="1"/>
          </p:cNvSpPr>
          <p:nvPr/>
        </p:nvSpPr>
        <p:spPr bwMode="auto">
          <a:xfrm rot="10800000">
            <a:off x="6710363" y="4327752"/>
            <a:ext cx="609600" cy="228600"/>
          </a:xfrm>
          <a:prstGeom prst="rightArrow">
            <a:avLst>
              <a:gd name="adj1" fmla="val 50000"/>
              <a:gd name="adj2" fmla="val 66667"/>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pic>
        <p:nvPicPr>
          <p:cNvPr id="56326" name="Picture 9"/>
          <p:cNvPicPr>
            <a:picLocks noChangeAspect="1"/>
          </p:cNvPicPr>
          <p:nvPr/>
        </p:nvPicPr>
        <p:blipFill>
          <a:blip r:embed="rId4"/>
          <a:srcRect/>
          <a:stretch>
            <a:fillRect/>
          </a:stretch>
        </p:blipFill>
        <p:spPr bwMode="auto">
          <a:xfrm>
            <a:off x="352425" y="2060575"/>
            <a:ext cx="3381375" cy="4767263"/>
          </a:xfrm>
          <a:prstGeom prst="rect">
            <a:avLst/>
          </a:prstGeom>
          <a:noFill/>
          <a:ln w="9525">
            <a:noFill/>
            <a:miter lim="800000"/>
            <a:headEnd/>
            <a:tailEnd/>
          </a:ln>
        </p:spPr>
      </p:pic>
      <p:cxnSp>
        <p:nvCxnSpPr>
          <p:cNvPr id="12" name="Straight Arrow Connector 11"/>
          <p:cNvCxnSpPr/>
          <p:nvPr/>
        </p:nvCxnSpPr>
        <p:spPr>
          <a:xfrm>
            <a:off x="1404938" y="2590800"/>
            <a:ext cx="584200" cy="347663"/>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295400" y="4986338"/>
            <a:ext cx="541338" cy="511175"/>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8031163" y="3499077"/>
            <a:ext cx="393700" cy="468312"/>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AutoShape 5"/>
          <p:cNvSpPr>
            <a:spLocks noChangeArrowheads="1"/>
          </p:cNvSpPr>
          <p:nvPr/>
        </p:nvSpPr>
        <p:spPr bwMode="auto">
          <a:xfrm rot="10800000">
            <a:off x="5715000" y="4099152"/>
            <a:ext cx="609600" cy="228600"/>
          </a:xfrm>
          <a:prstGeom prst="rightArrow">
            <a:avLst>
              <a:gd name="adj1" fmla="val 50000"/>
              <a:gd name="adj2" fmla="val 66667"/>
            </a:avLst>
          </a:prstGeom>
          <a:solidFill>
            <a:srgbClr val="FFC000"/>
          </a:solidFill>
          <a:ln w="9525">
            <a:solidFill>
              <a:schemeClr val="tx1"/>
            </a:solidFill>
            <a:miter lim="800000"/>
            <a:headEnd/>
            <a:tailEnd/>
          </a:ln>
        </p:spPr>
        <p:txBody>
          <a:bodyPr wrap="none" anchor="ctr"/>
          <a:lstStyle/>
          <a:p>
            <a:endParaRPr lang="en-US">
              <a:latin typeface="Calibri" pitchFamily="34" charset="0"/>
            </a:endParaRPr>
          </a:p>
        </p:txBody>
      </p:sp>
      <p:sp>
        <p:nvSpPr>
          <p:cNvPr id="13" name="AutoShape 5"/>
          <p:cNvSpPr>
            <a:spLocks noChangeArrowheads="1"/>
          </p:cNvSpPr>
          <p:nvPr/>
        </p:nvSpPr>
        <p:spPr bwMode="auto">
          <a:xfrm rot="166494">
            <a:off x="6871489" y="3418027"/>
            <a:ext cx="609600" cy="228600"/>
          </a:xfrm>
          <a:prstGeom prst="rightArrow">
            <a:avLst>
              <a:gd name="adj1" fmla="val 50000"/>
              <a:gd name="adj2" fmla="val 66667"/>
            </a:avLst>
          </a:prstGeom>
          <a:solidFill>
            <a:srgbClr val="FFC000"/>
          </a:solidFill>
          <a:ln w="9525">
            <a:solidFill>
              <a:schemeClr val="tx1"/>
            </a:solidFill>
            <a:miter lim="800000"/>
            <a:headEnd/>
            <a:tailEnd/>
          </a:ln>
        </p:spPr>
        <p:txBody>
          <a:bodyPr wrap="none" anchor="ctr"/>
          <a:lstStyle/>
          <a:p>
            <a:endParaRPr lang="en-US">
              <a:latin typeface="Calibri"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3"/>
          <p:cNvSpPr txBox="1">
            <a:spLocks noChangeArrowheads="1"/>
          </p:cNvSpPr>
          <p:nvPr/>
        </p:nvSpPr>
        <p:spPr bwMode="auto">
          <a:xfrm>
            <a:off x="2612245" y="2220913"/>
            <a:ext cx="3919537" cy="369887"/>
          </a:xfrm>
          <a:prstGeom prst="rect">
            <a:avLst/>
          </a:prstGeom>
          <a:noFill/>
          <a:ln w="9525">
            <a:noFill/>
            <a:miter lim="800000"/>
            <a:headEnd/>
            <a:tailEnd/>
          </a:ln>
        </p:spPr>
        <p:txBody>
          <a:bodyPr wrap="square">
            <a:spAutoFit/>
          </a:bodyPr>
          <a:lstStyle/>
          <a:p>
            <a:r>
              <a:rPr lang="en-US" dirty="0">
                <a:latin typeface="Calibri" pitchFamily="34" charset="0"/>
                <a:hlinkClick r:id="rId3"/>
              </a:rPr>
              <a:t>Video of inflammation – SL125</a:t>
            </a:r>
            <a:endParaRPr lang="en-US" dirty="0">
              <a:latin typeface="Calibri" pitchFamily="34" charset="0"/>
            </a:endParaRPr>
          </a:p>
        </p:txBody>
      </p:sp>
      <p:sp>
        <p:nvSpPr>
          <p:cNvPr id="58370" name="TextBox 4"/>
          <p:cNvSpPr txBox="1">
            <a:spLocks noChangeArrowheads="1"/>
          </p:cNvSpPr>
          <p:nvPr/>
        </p:nvSpPr>
        <p:spPr bwMode="auto">
          <a:xfrm>
            <a:off x="914400" y="5715000"/>
            <a:ext cx="7696200" cy="954088"/>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125</a:t>
            </a:r>
            <a:r>
              <a:rPr lang="en-US" dirty="0">
                <a:latin typeface="Calibri" pitchFamily="34" charset="0"/>
                <a:hlinkClick r:id="rId4"/>
              </a:rPr>
              <a:t> </a:t>
            </a:r>
            <a:endParaRPr lang="en-US" dirty="0">
              <a:latin typeface="Calibri" pitchFamily="34" charset="0"/>
            </a:endParaRP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Nothing specific now, just a preview to inflammation, which you will learn about later</a:t>
            </a:r>
          </a:p>
        </p:txBody>
      </p:sp>
      <p:sp>
        <p:nvSpPr>
          <p:cNvPr id="6" name="Rectangle 5"/>
          <p:cNvSpPr/>
          <p:nvPr/>
        </p:nvSpPr>
        <p:spPr>
          <a:xfrm>
            <a:off x="572297" y="76200"/>
            <a:ext cx="799943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3">
                    <a:lumMod val="50000"/>
                  </a:schemeClr>
                </a:solidFill>
                <a:latin typeface="+mn-lt"/>
              </a:rPr>
              <a:t>CELLS OF CONNECTIVE TISSUE - IMMUNE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macrophage_TEM"/>
          <p:cNvPicPr>
            <a:picLocks noChangeAspect="1" noChangeArrowheads="1"/>
          </p:cNvPicPr>
          <p:nvPr/>
        </p:nvPicPr>
        <p:blipFill>
          <a:blip r:embed="rId3"/>
          <a:srcRect l="5185" r="3703"/>
          <a:stretch>
            <a:fillRect/>
          </a:stretch>
        </p:blipFill>
        <p:spPr bwMode="auto">
          <a:xfrm>
            <a:off x="1143000" y="1831975"/>
            <a:ext cx="6942138" cy="5094288"/>
          </a:xfrm>
          <a:prstGeom prst="rect">
            <a:avLst/>
          </a:prstGeom>
          <a:noFill/>
          <a:ln w="9525">
            <a:noFill/>
            <a:miter lim="800000"/>
            <a:headEnd/>
            <a:tailEnd/>
          </a:ln>
        </p:spPr>
      </p:pic>
      <p:sp>
        <p:nvSpPr>
          <p:cNvPr id="454659" name="Rectangle 3"/>
          <p:cNvSpPr>
            <a:spLocks noChangeArrowheads="1"/>
          </p:cNvSpPr>
          <p:nvPr/>
        </p:nvSpPr>
        <p:spPr bwMode="auto">
          <a:xfrm>
            <a:off x="4978400" y="5257800"/>
            <a:ext cx="3929063" cy="1143000"/>
          </a:xfrm>
          <a:prstGeom prst="rect">
            <a:avLst/>
          </a:prstGeom>
          <a:noFill/>
          <a:ln w="9525">
            <a:noFill/>
            <a:miter lim="800000"/>
            <a:headEnd/>
            <a:tailEnd/>
          </a:ln>
        </p:spPr>
        <p:txBody>
          <a:bodyPr anchor="ctr"/>
          <a:lstStyle/>
          <a:p>
            <a:pPr algn="ctr" fontAlgn="auto">
              <a:spcBef>
                <a:spcPts val="0"/>
              </a:spcBef>
              <a:spcAft>
                <a:spcPts val="0"/>
              </a:spcAft>
              <a:defRPr/>
            </a:pPr>
            <a:r>
              <a:rPr lang="en-US" sz="4400">
                <a:solidFill>
                  <a:schemeClr val="bg1"/>
                </a:solidFill>
                <a:effectLst>
                  <a:outerShdw blurRad="38100" dist="38100" dir="2700000" algn="tl">
                    <a:srgbClr val="C0C0C0"/>
                  </a:outerShdw>
                </a:effectLst>
                <a:latin typeface="+mn-lt"/>
              </a:rPr>
              <a:t>Macrophages</a:t>
            </a:r>
          </a:p>
        </p:txBody>
      </p:sp>
      <p:sp>
        <p:nvSpPr>
          <p:cNvPr id="4" name="Rectangle 3"/>
          <p:cNvSpPr/>
          <p:nvPr/>
        </p:nvSpPr>
        <p:spPr>
          <a:xfrm>
            <a:off x="572297" y="76200"/>
            <a:ext cx="799943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3">
                    <a:lumMod val="50000"/>
                  </a:schemeClr>
                </a:solidFill>
                <a:latin typeface="+mn-lt"/>
              </a:rPr>
              <a:t>CELLS OF CONNECTIVE TISSUE - IMMUNE</a:t>
            </a:r>
          </a:p>
        </p:txBody>
      </p:sp>
      <p:sp>
        <p:nvSpPr>
          <p:cNvPr id="5" name="TextBox 4"/>
          <p:cNvSpPr txBox="1"/>
          <p:nvPr/>
        </p:nvSpPr>
        <p:spPr>
          <a:xfrm>
            <a:off x="76200" y="609600"/>
            <a:ext cx="8521700" cy="923925"/>
          </a:xfrm>
          <a:prstGeom prst="rect">
            <a:avLst/>
          </a:prstGeom>
          <a:noFill/>
        </p:spPr>
        <p:txBody>
          <a:bodyPr>
            <a:spAutoFit/>
          </a:bodyPr>
          <a:lstStyle/>
          <a:p>
            <a:pPr fontAlgn="auto">
              <a:spcBef>
                <a:spcPts val="0"/>
              </a:spcBef>
              <a:spcAft>
                <a:spcPts val="0"/>
              </a:spcAft>
              <a:defRPr/>
            </a:pPr>
            <a:r>
              <a:rPr lang="en-US" b="1" dirty="0">
                <a:solidFill>
                  <a:srgbClr val="00B050"/>
                </a:solidFill>
                <a:latin typeface="+mn-lt"/>
              </a:rPr>
              <a:t>Macrophages </a:t>
            </a:r>
            <a:r>
              <a:rPr lang="en-US" b="1" dirty="0">
                <a:solidFill>
                  <a:schemeClr val="accent3">
                    <a:lumMod val="50000"/>
                  </a:schemeClr>
                </a:solidFill>
                <a:latin typeface="+mn-lt"/>
              </a:rPr>
              <a:t>are derived from monocytes and are found in many tissues throughout the body.  The name (big eater) aptly describes their characteristic phagocytic capacity.  Macrophages play roles in inflammation and in immune responses.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003.jpg"/>
          <p:cNvPicPr>
            <a:picLocks noChangeAspect="1"/>
          </p:cNvPicPr>
          <p:nvPr/>
        </p:nvPicPr>
        <p:blipFill>
          <a:blip r:embed="rId3"/>
          <a:srcRect/>
          <a:stretch>
            <a:fillRect/>
          </a:stretch>
        </p:blipFill>
        <p:spPr bwMode="auto">
          <a:xfrm>
            <a:off x="1979613" y="1447800"/>
            <a:ext cx="6707187" cy="4267200"/>
          </a:xfrm>
          <a:prstGeom prst="rect">
            <a:avLst/>
          </a:prstGeom>
          <a:noFill/>
          <a:ln w="9525">
            <a:noFill/>
            <a:miter lim="800000"/>
            <a:headEnd/>
            <a:tailEnd/>
          </a:ln>
        </p:spPr>
      </p:pic>
      <p:sp>
        <p:nvSpPr>
          <p:cNvPr id="17410" name="TextBox 4"/>
          <p:cNvSpPr txBox="1">
            <a:spLocks noChangeArrowheads="1"/>
          </p:cNvSpPr>
          <p:nvPr/>
        </p:nvSpPr>
        <p:spPr bwMode="auto">
          <a:xfrm>
            <a:off x="228600" y="0"/>
            <a:ext cx="8763000" cy="1477963"/>
          </a:xfrm>
          <a:prstGeom prst="rect">
            <a:avLst/>
          </a:prstGeom>
          <a:noFill/>
          <a:ln w="9525">
            <a:noFill/>
            <a:miter lim="800000"/>
            <a:headEnd/>
            <a:tailEnd/>
          </a:ln>
        </p:spPr>
        <p:txBody>
          <a:bodyPr>
            <a:spAutoFit/>
          </a:bodyPr>
          <a:lstStyle/>
          <a:p>
            <a:r>
              <a:rPr lang="en-US">
                <a:latin typeface="Calibri" pitchFamily="34" charset="0"/>
              </a:rPr>
              <a:t>Before analyzing connective tissue (CT) in detail, it helps to first recognize that a tissue is indeed some form of CT.  Unlike epithelia, which are composed of many cells with little extracellular matrix, CTs typically are composed of a few cells, with lots of extracellular matrix.  On an H&amp;E slide, this is readily apparent by comparing the number of nuclei in epithelia and CT:</a:t>
            </a:r>
          </a:p>
        </p:txBody>
      </p:sp>
      <p:sp>
        <p:nvSpPr>
          <p:cNvPr id="17411" name="TextBox 5"/>
          <p:cNvSpPr txBox="1">
            <a:spLocks noChangeArrowheads="1"/>
          </p:cNvSpPr>
          <p:nvPr/>
        </p:nvSpPr>
        <p:spPr bwMode="auto">
          <a:xfrm>
            <a:off x="150813" y="3048000"/>
            <a:ext cx="1447800" cy="369888"/>
          </a:xfrm>
          <a:prstGeom prst="rect">
            <a:avLst/>
          </a:prstGeom>
          <a:noFill/>
          <a:ln w="9525">
            <a:noFill/>
            <a:miter lim="800000"/>
            <a:headEnd/>
            <a:tailEnd/>
          </a:ln>
        </p:spPr>
        <p:txBody>
          <a:bodyPr>
            <a:spAutoFit/>
          </a:bodyPr>
          <a:lstStyle/>
          <a:p>
            <a:r>
              <a:rPr lang="en-US" b="1">
                <a:solidFill>
                  <a:srgbClr val="0070C0"/>
                </a:solidFill>
                <a:latin typeface="Calibri" pitchFamily="34" charset="0"/>
              </a:rPr>
              <a:t>epithelium</a:t>
            </a:r>
          </a:p>
        </p:txBody>
      </p:sp>
      <p:sp>
        <p:nvSpPr>
          <p:cNvPr id="17412" name="TextBox 6"/>
          <p:cNvSpPr txBox="1">
            <a:spLocks noChangeArrowheads="1"/>
          </p:cNvSpPr>
          <p:nvPr/>
        </p:nvSpPr>
        <p:spPr bwMode="auto">
          <a:xfrm>
            <a:off x="150813" y="4648200"/>
            <a:ext cx="1447800" cy="646113"/>
          </a:xfrm>
          <a:prstGeom prst="rect">
            <a:avLst/>
          </a:prstGeom>
          <a:noFill/>
          <a:ln w="9525">
            <a:noFill/>
            <a:miter lim="800000"/>
            <a:headEnd/>
            <a:tailEnd/>
          </a:ln>
        </p:spPr>
        <p:txBody>
          <a:bodyPr>
            <a:spAutoFit/>
          </a:bodyPr>
          <a:lstStyle/>
          <a:p>
            <a:r>
              <a:rPr lang="en-US" b="1">
                <a:solidFill>
                  <a:srgbClr val="00B050"/>
                </a:solidFill>
                <a:latin typeface="Calibri" pitchFamily="34" charset="0"/>
              </a:rPr>
              <a:t>connective tissue</a:t>
            </a:r>
          </a:p>
        </p:txBody>
      </p:sp>
      <p:sp>
        <p:nvSpPr>
          <p:cNvPr id="8" name="Left Brace 7"/>
          <p:cNvSpPr/>
          <p:nvPr/>
        </p:nvSpPr>
        <p:spPr>
          <a:xfrm>
            <a:off x="1446213" y="2362200"/>
            <a:ext cx="457200" cy="2133600"/>
          </a:xfrm>
          <a:prstGeom prst="lef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9" name="Left Brace 8"/>
          <p:cNvSpPr/>
          <p:nvPr/>
        </p:nvSpPr>
        <p:spPr>
          <a:xfrm>
            <a:off x="1446213" y="4495800"/>
            <a:ext cx="381000" cy="1219200"/>
          </a:xfrm>
          <a:prstGeom prst="lef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7415" name="TextBox 9"/>
          <p:cNvSpPr txBox="1">
            <a:spLocks noChangeArrowheads="1"/>
          </p:cNvSpPr>
          <p:nvPr/>
        </p:nvSpPr>
        <p:spPr bwMode="auto">
          <a:xfrm>
            <a:off x="4419600" y="1524000"/>
            <a:ext cx="3352800" cy="369888"/>
          </a:xfrm>
          <a:prstGeom prst="rect">
            <a:avLst/>
          </a:prstGeom>
          <a:noFill/>
          <a:ln w="9525">
            <a:noFill/>
            <a:miter lim="800000"/>
            <a:headEnd/>
            <a:tailEnd/>
          </a:ln>
        </p:spPr>
        <p:txBody>
          <a:bodyPr>
            <a:spAutoFit/>
          </a:bodyPr>
          <a:lstStyle/>
          <a:p>
            <a:r>
              <a:rPr lang="en-US">
                <a:latin typeface="Arial Rounded MT Bold" pitchFamily="34" charset="0"/>
              </a:rPr>
              <a:t>K</a:t>
            </a:r>
            <a:r>
              <a:rPr lang="en-US">
                <a:latin typeface="Blackadder ITC" pitchFamily="82" charset="0"/>
              </a:rPr>
              <a:t> = keratinized, but you already knew this</a:t>
            </a:r>
          </a:p>
        </p:txBody>
      </p:sp>
      <p:sp>
        <p:nvSpPr>
          <p:cNvPr id="11" name="Rectangle 10"/>
          <p:cNvSpPr/>
          <p:nvPr/>
        </p:nvSpPr>
        <p:spPr>
          <a:xfrm>
            <a:off x="3962400" y="5715000"/>
            <a:ext cx="1693091" cy="707886"/>
          </a:xfrm>
          <a:prstGeom prst="rect">
            <a:avLst/>
          </a:prstGeom>
          <a:noFill/>
        </p:spPr>
        <p:txBody>
          <a:bodyPr wrap="none">
            <a:spAutoFit/>
          </a:bodyPr>
          <a:lstStyle/>
          <a:p>
            <a:pPr algn="ctr" fontAlgn="auto">
              <a:spcBef>
                <a:spcPts val="0"/>
              </a:spcBef>
              <a:spcAft>
                <a:spcPts val="0"/>
              </a:spcAft>
              <a:defRPr/>
            </a:pPr>
            <a:r>
              <a:rPr lang="en-US"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rPr>
              <a:t>nuclei</a:t>
            </a:r>
          </a:p>
        </p:txBody>
      </p:sp>
      <p:cxnSp>
        <p:nvCxnSpPr>
          <p:cNvPr id="13" name="Straight Arrow Connector 12"/>
          <p:cNvCxnSpPr/>
          <p:nvPr/>
        </p:nvCxnSpPr>
        <p:spPr>
          <a:xfrm rot="5400000" flipH="1" flipV="1">
            <a:off x="4229101" y="5524500"/>
            <a:ext cx="685800" cy="31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3848894" y="4885532"/>
            <a:ext cx="1933575" cy="3333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V="1">
            <a:off x="3248819" y="4696619"/>
            <a:ext cx="1497012" cy="8445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105400" y="4194175"/>
            <a:ext cx="1793875" cy="167322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3505200" y="5257800"/>
            <a:ext cx="914400" cy="609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1963738" y="4448175"/>
            <a:ext cx="6711950" cy="827088"/>
          </a:xfrm>
          <a:custGeom>
            <a:avLst/>
            <a:gdLst>
              <a:gd name="connsiteX0" fmla="*/ 52785 w 6713358"/>
              <a:gd name="connsiteY0" fmla="*/ 15794 h 826285"/>
              <a:gd name="connsiteX1" fmla="*/ 146304 w 6713358"/>
              <a:gd name="connsiteY1" fmla="*/ 36576 h 826285"/>
              <a:gd name="connsiteX2" fmla="*/ 208649 w 6713358"/>
              <a:gd name="connsiteY2" fmla="*/ 57358 h 826285"/>
              <a:gd name="connsiteX3" fmla="*/ 416467 w 6713358"/>
              <a:gd name="connsiteY3" fmla="*/ 67749 h 826285"/>
              <a:gd name="connsiteX4" fmla="*/ 478813 w 6713358"/>
              <a:gd name="connsiteY4" fmla="*/ 78140 h 826285"/>
              <a:gd name="connsiteX5" fmla="*/ 541158 w 6713358"/>
              <a:gd name="connsiteY5" fmla="*/ 119703 h 826285"/>
              <a:gd name="connsiteX6" fmla="*/ 572331 w 6713358"/>
              <a:gd name="connsiteY6" fmla="*/ 161267 h 826285"/>
              <a:gd name="connsiteX7" fmla="*/ 634676 w 6713358"/>
              <a:gd name="connsiteY7" fmla="*/ 223612 h 826285"/>
              <a:gd name="connsiteX8" fmla="*/ 655458 w 6713358"/>
              <a:gd name="connsiteY8" fmla="*/ 265176 h 826285"/>
              <a:gd name="connsiteX9" fmla="*/ 686631 w 6713358"/>
              <a:gd name="connsiteY9" fmla="*/ 306740 h 826285"/>
              <a:gd name="connsiteX10" fmla="*/ 738585 w 6713358"/>
              <a:gd name="connsiteY10" fmla="*/ 379476 h 826285"/>
              <a:gd name="connsiteX11" fmla="*/ 790540 w 6713358"/>
              <a:gd name="connsiteY11" fmla="*/ 483385 h 826285"/>
              <a:gd name="connsiteX12" fmla="*/ 800931 w 6713358"/>
              <a:gd name="connsiteY12" fmla="*/ 514558 h 826285"/>
              <a:gd name="connsiteX13" fmla="*/ 832104 w 6713358"/>
              <a:gd name="connsiteY13" fmla="*/ 566512 h 826285"/>
              <a:gd name="connsiteX14" fmla="*/ 894449 w 6713358"/>
              <a:gd name="connsiteY14" fmla="*/ 597685 h 826285"/>
              <a:gd name="connsiteX15" fmla="*/ 1008749 w 6713358"/>
              <a:gd name="connsiteY15" fmla="*/ 587294 h 826285"/>
              <a:gd name="connsiteX16" fmla="*/ 1112658 w 6713358"/>
              <a:gd name="connsiteY16" fmla="*/ 566512 h 826285"/>
              <a:gd name="connsiteX17" fmla="*/ 1206176 w 6713358"/>
              <a:gd name="connsiteY17" fmla="*/ 556122 h 826285"/>
              <a:gd name="connsiteX18" fmla="*/ 1341258 w 6713358"/>
              <a:gd name="connsiteY18" fmla="*/ 535340 h 826285"/>
              <a:gd name="connsiteX19" fmla="*/ 1663376 w 6713358"/>
              <a:gd name="connsiteY19" fmla="*/ 524949 h 826285"/>
              <a:gd name="connsiteX20" fmla="*/ 1788067 w 6713358"/>
              <a:gd name="connsiteY20" fmla="*/ 514558 h 826285"/>
              <a:gd name="connsiteX21" fmla="*/ 2151749 w 6713358"/>
              <a:gd name="connsiteY21" fmla="*/ 493776 h 826285"/>
              <a:gd name="connsiteX22" fmla="*/ 2224485 w 6713358"/>
              <a:gd name="connsiteY22" fmla="*/ 452212 h 826285"/>
              <a:gd name="connsiteX23" fmla="*/ 2307613 w 6713358"/>
              <a:gd name="connsiteY23" fmla="*/ 421040 h 826285"/>
              <a:gd name="connsiteX24" fmla="*/ 2338785 w 6713358"/>
              <a:gd name="connsiteY24" fmla="*/ 400258 h 826285"/>
              <a:gd name="connsiteX25" fmla="*/ 2941458 w 6713358"/>
              <a:gd name="connsiteY25" fmla="*/ 369085 h 826285"/>
              <a:gd name="connsiteX26" fmla="*/ 2983022 w 6713358"/>
              <a:gd name="connsiteY26" fmla="*/ 358694 h 826285"/>
              <a:gd name="connsiteX27" fmla="*/ 3014194 w 6713358"/>
              <a:gd name="connsiteY27" fmla="*/ 348303 h 826285"/>
              <a:gd name="connsiteX28" fmla="*/ 3076540 w 6713358"/>
              <a:gd name="connsiteY28" fmla="*/ 337912 h 826285"/>
              <a:gd name="connsiteX29" fmla="*/ 3138885 w 6713358"/>
              <a:gd name="connsiteY29" fmla="*/ 296349 h 826285"/>
              <a:gd name="connsiteX30" fmla="*/ 3201231 w 6713358"/>
              <a:gd name="connsiteY30" fmla="*/ 234003 h 826285"/>
              <a:gd name="connsiteX31" fmla="*/ 3273967 w 6713358"/>
              <a:gd name="connsiteY31" fmla="*/ 182049 h 826285"/>
              <a:gd name="connsiteX32" fmla="*/ 3294749 w 6713358"/>
              <a:gd name="connsiteY32" fmla="*/ 150876 h 826285"/>
              <a:gd name="connsiteX33" fmla="*/ 3325922 w 6713358"/>
              <a:gd name="connsiteY33" fmla="*/ 130094 h 826285"/>
              <a:gd name="connsiteX34" fmla="*/ 3398658 w 6713358"/>
              <a:gd name="connsiteY34" fmla="*/ 88531 h 826285"/>
              <a:gd name="connsiteX35" fmla="*/ 3461004 w 6713358"/>
              <a:gd name="connsiteY35" fmla="*/ 67749 h 826285"/>
              <a:gd name="connsiteX36" fmla="*/ 3492176 w 6713358"/>
              <a:gd name="connsiteY36" fmla="*/ 57358 h 826285"/>
              <a:gd name="connsiteX37" fmla="*/ 3710385 w 6713358"/>
              <a:gd name="connsiteY37" fmla="*/ 78140 h 826285"/>
              <a:gd name="connsiteX38" fmla="*/ 3741558 w 6713358"/>
              <a:gd name="connsiteY38" fmla="*/ 88531 h 826285"/>
              <a:gd name="connsiteX39" fmla="*/ 3793513 w 6713358"/>
              <a:gd name="connsiteY39" fmla="*/ 140485 h 826285"/>
              <a:gd name="connsiteX40" fmla="*/ 3855858 w 6713358"/>
              <a:gd name="connsiteY40" fmla="*/ 202831 h 826285"/>
              <a:gd name="connsiteX41" fmla="*/ 3918204 w 6713358"/>
              <a:gd name="connsiteY41" fmla="*/ 223612 h 826285"/>
              <a:gd name="connsiteX42" fmla="*/ 3949376 w 6713358"/>
              <a:gd name="connsiteY42" fmla="*/ 265176 h 826285"/>
              <a:gd name="connsiteX43" fmla="*/ 4022113 w 6713358"/>
              <a:gd name="connsiteY43" fmla="*/ 327522 h 826285"/>
              <a:gd name="connsiteX44" fmla="*/ 4042894 w 6713358"/>
              <a:gd name="connsiteY44" fmla="*/ 358694 h 826285"/>
              <a:gd name="connsiteX45" fmla="*/ 4084458 w 6713358"/>
              <a:gd name="connsiteY45" fmla="*/ 441822 h 826285"/>
              <a:gd name="connsiteX46" fmla="*/ 4126022 w 6713358"/>
              <a:gd name="connsiteY46" fmla="*/ 504167 h 826285"/>
              <a:gd name="connsiteX47" fmla="*/ 4281885 w 6713358"/>
              <a:gd name="connsiteY47" fmla="*/ 514558 h 826285"/>
              <a:gd name="connsiteX48" fmla="*/ 4323449 w 6713358"/>
              <a:gd name="connsiteY48" fmla="*/ 535340 h 826285"/>
              <a:gd name="connsiteX49" fmla="*/ 4354622 w 6713358"/>
              <a:gd name="connsiteY49" fmla="*/ 545731 h 826285"/>
              <a:gd name="connsiteX50" fmla="*/ 4406576 w 6713358"/>
              <a:gd name="connsiteY50" fmla="*/ 576903 h 826285"/>
              <a:gd name="connsiteX51" fmla="*/ 4448140 w 6713358"/>
              <a:gd name="connsiteY51" fmla="*/ 587294 h 826285"/>
              <a:gd name="connsiteX52" fmla="*/ 4500094 w 6713358"/>
              <a:gd name="connsiteY52" fmla="*/ 608076 h 826285"/>
              <a:gd name="connsiteX53" fmla="*/ 4655958 w 6713358"/>
              <a:gd name="connsiteY53" fmla="*/ 628858 h 826285"/>
              <a:gd name="connsiteX54" fmla="*/ 5258631 w 6713358"/>
              <a:gd name="connsiteY54" fmla="*/ 618467 h 826285"/>
              <a:gd name="connsiteX55" fmla="*/ 5289804 w 6713358"/>
              <a:gd name="connsiteY55" fmla="*/ 597685 h 826285"/>
              <a:gd name="connsiteX56" fmla="*/ 5372931 w 6713358"/>
              <a:gd name="connsiteY56" fmla="*/ 556122 h 826285"/>
              <a:gd name="connsiteX57" fmla="*/ 5435276 w 6713358"/>
              <a:gd name="connsiteY57" fmla="*/ 535340 h 826285"/>
              <a:gd name="connsiteX58" fmla="*/ 5539185 w 6713358"/>
              <a:gd name="connsiteY58" fmla="*/ 452212 h 826285"/>
              <a:gd name="connsiteX59" fmla="*/ 5570358 w 6713358"/>
              <a:gd name="connsiteY59" fmla="*/ 431431 h 826285"/>
              <a:gd name="connsiteX60" fmla="*/ 5632704 w 6713358"/>
              <a:gd name="connsiteY60" fmla="*/ 410649 h 826285"/>
              <a:gd name="connsiteX61" fmla="*/ 5767785 w 6713358"/>
              <a:gd name="connsiteY61" fmla="*/ 472994 h 826285"/>
              <a:gd name="connsiteX62" fmla="*/ 5788567 w 6713358"/>
              <a:gd name="connsiteY62" fmla="*/ 556122 h 826285"/>
              <a:gd name="connsiteX63" fmla="*/ 5934040 w 6713358"/>
              <a:gd name="connsiteY63" fmla="*/ 722376 h 826285"/>
              <a:gd name="connsiteX64" fmla="*/ 5996385 w 6713358"/>
              <a:gd name="connsiteY64" fmla="*/ 763940 h 826285"/>
              <a:gd name="connsiteX65" fmla="*/ 6536713 w 6713358"/>
              <a:gd name="connsiteY65" fmla="*/ 784722 h 826285"/>
              <a:gd name="connsiteX66" fmla="*/ 6619840 w 6713358"/>
              <a:gd name="connsiteY66" fmla="*/ 805503 h 826285"/>
              <a:gd name="connsiteX67" fmla="*/ 6661404 w 6713358"/>
              <a:gd name="connsiteY67" fmla="*/ 815894 h 826285"/>
              <a:gd name="connsiteX68" fmla="*/ 6713358 w 6713358"/>
              <a:gd name="connsiteY68" fmla="*/ 826285 h 82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713358" h="826285">
                <a:moveTo>
                  <a:pt x="52785" y="15794"/>
                </a:moveTo>
                <a:cubicBezTo>
                  <a:pt x="141976" y="45524"/>
                  <a:pt x="0" y="0"/>
                  <a:pt x="146304" y="36576"/>
                </a:cubicBezTo>
                <a:cubicBezTo>
                  <a:pt x="167556" y="41889"/>
                  <a:pt x="186770" y="56264"/>
                  <a:pt x="208649" y="57358"/>
                </a:cubicBezTo>
                <a:lnTo>
                  <a:pt x="416467" y="67749"/>
                </a:lnTo>
                <a:cubicBezTo>
                  <a:pt x="437249" y="71213"/>
                  <a:pt x="459365" y="70037"/>
                  <a:pt x="478813" y="78140"/>
                </a:cubicBezTo>
                <a:cubicBezTo>
                  <a:pt x="501868" y="87746"/>
                  <a:pt x="541158" y="119703"/>
                  <a:pt x="541158" y="119703"/>
                </a:cubicBezTo>
                <a:cubicBezTo>
                  <a:pt x="551549" y="133558"/>
                  <a:pt x="560746" y="148394"/>
                  <a:pt x="572331" y="161267"/>
                </a:cubicBezTo>
                <a:cubicBezTo>
                  <a:pt x="591992" y="183112"/>
                  <a:pt x="621533" y="197325"/>
                  <a:pt x="634676" y="223612"/>
                </a:cubicBezTo>
                <a:cubicBezTo>
                  <a:pt x="641603" y="237467"/>
                  <a:pt x="647248" y="252041"/>
                  <a:pt x="655458" y="265176"/>
                </a:cubicBezTo>
                <a:cubicBezTo>
                  <a:pt x="664637" y="279862"/>
                  <a:pt x="676565" y="292648"/>
                  <a:pt x="686631" y="306740"/>
                </a:cubicBezTo>
                <a:cubicBezTo>
                  <a:pt x="762632" y="413140"/>
                  <a:pt x="636667" y="243581"/>
                  <a:pt x="738585" y="379476"/>
                </a:cubicBezTo>
                <a:cubicBezTo>
                  <a:pt x="757477" y="492826"/>
                  <a:pt x="729168" y="397466"/>
                  <a:pt x="790540" y="483385"/>
                </a:cubicBezTo>
                <a:cubicBezTo>
                  <a:pt x="796906" y="492298"/>
                  <a:pt x="796033" y="504761"/>
                  <a:pt x="800931" y="514558"/>
                </a:cubicBezTo>
                <a:cubicBezTo>
                  <a:pt x="809963" y="532622"/>
                  <a:pt x="818961" y="551178"/>
                  <a:pt x="832104" y="566512"/>
                </a:cubicBezTo>
                <a:cubicBezTo>
                  <a:pt x="848219" y="585313"/>
                  <a:pt x="872628" y="590411"/>
                  <a:pt x="894449" y="597685"/>
                </a:cubicBezTo>
                <a:cubicBezTo>
                  <a:pt x="932549" y="594221"/>
                  <a:pt x="970876" y="592704"/>
                  <a:pt x="1008749" y="587294"/>
                </a:cubicBezTo>
                <a:cubicBezTo>
                  <a:pt x="1043716" y="582299"/>
                  <a:pt x="1077552" y="570412"/>
                  <a:pt x="1112658" y="566512"/>
                </a:cubicBezTo>
                <a:cubicBezTo>
                  <a:pt x="1143831" y="563049"/>
                  <a:pt x="1175087" y="560267"/>
                  <a:pt x="1206176" y="556122"/>
                </a:cubicBezTo>
                <a:cubicBezTo>
                  <a:pt x="1238396" y="551826"/>
                  <a:pt x="1310768" y="536945"/>
                  <a:pt x="1341258" y="535340"/>
                </a:cubicBezTo>
                <a:cubicBezTo>
                  <a:pt x="1448538" y="529694"/>
                  <a:pt x="1556003" y="528413"/>
                  <a:pt x="1663376" y="524949"/>
                </a:cubicBezTo>
                <a:lnTo>
                  <a:pt x="1788067" y="514558"/>
                </a:lnTo>
                <a:lnTo>
                  <a:pt x="2151749" y="493776"/>
                </a:lnTo>
                <a:cubicBezTo>
                  <a:pt x="2282023" y="467721"/>
                  <a:pt x="2147187" y="507424"/>
                  <a:pt x="2224485" y="452212"/>
                </a:cubicBezTo>
                <a:cubicBezTo>
                  <a:pt x="2235354" y="444449"/>
                  <a:pt x="2288844" y="427296"/>
                  <a:pt x="2307613" y="421040"/>
                </a:cubicBezTo>
                <a:cubicBezTo>
                  <a:pt x="2318004" y="414113"/>
                  <a:pt x="2327373" y="405330"/>
                  <a:pt x="2338785" y="400258"/>
                </a:cubicBezTo>
                <a:cubicBezTo>
                  <a:pt x="2511079" y="323682"/>
                  <a:pt x="2880444" y="370258"/>
                  <a:pt x="2941458" y="369085"/>
                </a:cubicBezTo>
                <a:cubicBezTo>
                  <a:pt x="2955313" y="365621"/>
                  <a:pt x="2969290" y="362617"/>
                  <a:pt x="2983022" y="358694"/>
                </a:cubicBezTo>
                <a:cubicBezTo>
                  <a:pt x="2993553" y="355685"/>
                  <a:pt x="3003502" y="350679"/>
                  <a:pt x="3014194" y="348303"/>
                </a:cubicBezTo>
                <a:cubicBezTo>
                  <a:pt x="3034761" y="343733"/>
                  <a:pt x="3055758" y="341376"/>
                  <a:pt x="3076540" y="337912"/>
                </a:cubicBezTo>
                <a:cubicBezTo>
                  <a:pt x="3097322" y="324058"/>
                  <a:pt x="3121224" y="314010"/>
                  <a:pt x="3138885" y="296349"/>
                </a:cubicBezTo>
                <a:cubicBezTo>
                  <a:pt x="3159667" y="275567"/>
                  <a:pt x="3177719" y="251637"/>
                  <a:pt x="3201231" y="234003"/>
                </a:cubicBezTo>
                <a:cubicBezTo>
                  <a:pt x="3252785" y="195338"/>
                  <a:pt x="3228385" y="212437"/>
                  <a:pt x="3273967" y="182049"/>
                </a:cubicBezTo>
                <a:cubicBezTo>
                  <a:pt x="3280894" y="171658"/>
                  <a:pt x="3285918" y="159707"/>
                  <a:pt x="3294749" y="150876"/>
                </a:cubicBezTo>
                <a:cubicBezTo>
                  <a:pt x="3303580" y="142045"/>
                  <a:pt x="3315213" y="136519"/>
                  <a:pt x="3325922" y="130094"/>
                </a:cubicBezTo>
                <a:cubicBezTo>
                  <a:pt x="3349867" y="115727"/>
                  <a:pt x="3373304" y="100233"/>
                  <a:pt x="3398658" y="88531"/>
                </a:cubicBezTo>
                <a:cubicBezTo>
                  <a:pt x="3418548" y="79351"/>
                  <a:pt x="3440222" y="74676"/>
                  <a:pt x="3461004" y="67749"/>
                </a:cubicBezTo>
                <a:lnTo>
                  <a:pt x="3492176" y="57358"/>
                </a:lnTo>
                <a:cubicBezTo>
                  <a:pt x="3543028" y="61270"/>
                  <a:pt x="3651746" y="67478"/>
                  <a:pt x="3710385" y="78140"/>
                </a:cubicBezTo>
                <a:cubicBezTo>
                  <a:pt x="3721161" y="80099"/>
                  <a:pt x="3731167" y="85067"/>
                  <a:pt x="3741558" y="88531"/>
                </a:cubicBezTo>
                <a:cubicBezTo>
                  <a:pt x="3784383" y="152767"/>
                  <a:pt x="3736833" y="90102"/>
                  <a:pt x="3793513" y="140485"/>
                </a:cubicBezTo>
                <a:cubicBezTo>
                  <a:pt x="3815479" y="160011"/>
                  <a:pt x="3827976" y="193537"/>
                  <a:pt x="3855858" y="202831"/>
                </a:cubicBezTo>
                <a:lnTo>
                  <a:pt x="3918204" y="223612"/>
                </a:lnTo>
                <a:cubicBezTo>
                  <a:pt x="3928595" y="237467"/>
                  <a:pt x="3938106" y="252027"/>
                  <a:pt x="3949376" y="265176"/>
                </a:cubicBezTo>
                <a:cubicBezTo>
                  <a:pt x="3975426" y="295568"/>
                  <a:pt x="3989262" y="302884"/>
                  <a:pt x="4022113" y="327522"/>
                </a:cubicBezTo>
                <a:cubicBezTo>
                  <a:pt x="4029040" y="337913"/>
                  <a:pt x="4036914" y="347731"/>
                  <a:pt x="4042894" y="358694"/>
                </a:cubicBezTo>
                <a:cubicBezTo>
                  <a:pt x="4057729" y="385891"/>
                  <a:pt x="4067273" y="416045"/>
                  <a:pt x="4084458" y="441822"/>
                </a:cubicBezTo>
                <a:cubicBezTo>
                  <a:pt x="4098313" y="462604"/>
                  <a:pt x="4101101" y="502506"/>
                  <a:pt x="4126022" y="504167"/>
                </a:cubicBezTo>
                <a:lnTo>
                  <a:pt x="4281885" y="514558"/>
                </a:lnTo>
                <a:cubicBezTo>
                  <a:pt x="4295740" y="521485"/>
                  <a:pt x="4309211" y="529238"/>
                  <a:pt x="4323449" y="535340"/>
                </a:cubicBezTo>
                <a:cubicBezTo>
                  <a:pt x="4333516" y="539655"/>
                  <a:pt x="4344825" y="540833"/>
                  <a:pt x="4354622" y="545731"/>
                </a:cubicBezTo>
                <a:cubicBezTo>
                  <a:pt x="4372686" y="554763"/>
                  <a:pt x="4388121" y="568701"/>
                  <a:pt x="4406576" y="576903"/>
                </a:cubicBezTo>
                <a:cubicBezTo>
                  <a:pt x="4419626" y="582703"/>
                  <a:pt x="4434592" y="582778"/>
                  <a:pt x="4448140" y="587294"/>
                </a:cubicBezTo>
                <a:cubicBezTo>
                  <a:pt x="4465835" y="593192"/>
                  <a:pt x="4482099" y="603168"/>
                  <a:pt x="4500094" y="608076"/>
                </a:cubicBezTo>
                <a:cubicBezTo>
                  <a:pt x="4532159" y="616821"/>
                  <a:pt x="4632635" y="626267"/>
                  <a:pt x="4655958" y="628858"/>
                </a:cubicBezTo>
                <a:cubicBezTo>
                  <a:pt x="4856849" y="625394"/>
                  <a:pt x="5057953" y="628337"/>
                  <a:pt x="5258631" y="618467"/>
                </a:cubicBezTo>
                <a:cubicBezTo>
                  <a:pt x="5271104" y="617854"/>
                  <a:pt x="5278840" y="603665"/>
                  <a:pt x="5289804" y="597685"/>
                </a:cubicBezTo>
                <a:cubicBezTo>
                  <a:pt x="5317001" y="582850"/>
                  <a:pt x="5343541" y="565919"/>
                  <a:pt x="5372931" y="556122"/>
                </a:cubicBezTo>
                <a:lnTo>
                  <a:pt x="5435276" y="535340"/>
                </a:lnTo>
                <a:cubicBezTo>
                  <a:pt x="5530026" y="440590"/>
                  <a:pt x="5460029" y="497443"/>
                  <a:pt x="5539185" y="452212"/>
                </a:cubicBezTo>
                <a:cubicBezTo>
                  <a:pt x="5550028" y="446016"/>
                  <a:pt x="5558946" y="436503"/>
                  <a:pt x="5570358" y="431431"/>
                </a:cubicBezTo>
                <a:cubicBezTo>
                  <a:pt x="5590376" y="422534"/>
                  <a:pt x="5632704" y="410649"/>
                  <a:pt x="5632704" y="410649"/>
                </a:cubicBezTo>
                <a:cubicBezTo>
                  <a:pt x="5709843" y="427791"/>
                  <a:pt x="5725427" y="413692"/>
                  <a:pt x="5767785" y="472994"/>
                </a:cubicBezTo>
                <a:cubicBezTo>
                  <a:pt x="5786281" y="498888"/>
                  <a:pt x="5771965" y="528955"/>
                  <a:pt x="5788567" y="556122"/>
                </a:cubicBezTo>
                <a:cubicBezTo>
                  <a:pt x="5846676" y="651210"/>
                  <a:pt x="5864211" y="673496"/>
                  <a:pt x="5934040" y="722376"/>
                </a:cubicBezTo>
                <a:cubicBezTo>
                  <a:pt x="5954502" y="736699"/>
                  <a:pt x="5971495" y="761866"/>
                  <a:pt x="5996385" y="763940"/>
                </a:cubicBezTo>
                <a:cubicBezTo>
                  <a:pt x="6259186" y="785840"/>
                  <a:pt x="6079381" y="773289"/>
                  <a:pt x="6536713" y="784722"/>
                </a:cubicBezTo>
                <a:cubicBezTo>
                  <a:pt x="6592418" y="803289"/>
                  <a:pt x="6544604" y="788784"/>
                  <a:pt x="6619840" y="805503"/>
                </a:cubicBezTo>
                <a:cubicBezTo>
                  <a:pt x="6633781" y="808601"/>
                  <a:pt x="6647463" y="812796"/>
                  <a:pt x="6661404" y="815894"/>
                </a:cubicBezTo>
                <a:cubicBezTo>
                  <a:pt x="6678644" y="819725"/>
                  <a:pt x="6713358" y="826285"/>
                  <a:pt x="6713358" y="826285"/>
                </a:cubicBezTo>
              </a:path>
            </a:pathLst>
          </a:cu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31" name="Freeform 30"/>
          <p:cNvSpPr/>
          <p:nvPr/>
        </p:nvSpPr>
        <p:spPr>
          <a:xfrm>
            <a:off x="346075" y="6553200"/>
            <a:ext cx="592138" cy="134938"/>
          </a:xfrm>
          <a:custGeom>
            <a:avLst/>
            <a:gdLst>
              <a:gd name="connsiteX0" fmla="*/ 0 w 592282"/>
              <a:gd name="connsiteY0" fmla="*/ 135082 h 135082"/>
              <a:gd name="connsiteX1" fmla="*/ 51955 w 592282"/>
              <a:gd name="connsiteY1" fmla="*/ 31173 h 135082"/>
              <a:gd name="connsiteX2" fmla="*/ 145473 w 592282"/>
              <a:gd name="connsiteY2" fmla="*/ 0 h 135082"/>
              <a:gd name="connsiteX3" fmla="*/ 280555 w 592282"/>
              <a:gd name="connsiteY3" fmla="*/ 31173 h 135082"/>
              <a:gd name="connsiteX4" fmla="*/ 342900 w 592282"/>
              <a:gd name="connsiteY4" fmla="*/ 72737 h 135082"/>
              <a:gd name="connsiteX5" fmla="*/ 415636 w 592282"/>
              <a:gd name="connsiteY5" fmla="*/ 93518 h 135082"/>
              <a:gd name="connsiteX6" fmla="*/ 446809 w 592282"/>
              <a:gd name="connsiteY6" fmla="*/ 114300 h 135082"/>
              <a:gd name="connsiteX7" fmla="*/ 509155 w 592282"/>
              <a:gd name="connsiteY7" fmla="*/ 72737 h 135082"/>
              <a:gd name="connsiteX8" fmla="*/ 550718 w 592282"/>
              <a:gd name="connsiteY8" fmla="*/ 62346 h 135082"/>
              <a:gd name="connsiteX9" fmla="*/ 592282 w 592282"/>
              <a:gd name="connsiteY9" fmla="*/ 10391 h 13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282" h="135082">
                <a:moveTo>
                  <a:pt x="0" y="135082"/>
                </a:moveTo>
                <a:cubicBezTo>
                  <a:pt x="7446" y="105298"/>
                  <a:pt x="18214" y="42420"/>
                  <a:pt x="51955" y="31173"/>
                </a:cubicBezTo>
                <a:lnTo>
                  <a:pt x="145473" y="0"/>
                </a:lnTo>
                <a:cubicBezTo>
                  <a:pt x="260122" y="22930"/>
                  <a:pt x="215872" y="9612"/>
                  <a:pt x="280555" y="31173"/>
                </a:cubicBezTo>
                <a:cubicBezTo>
                  <a:pt x="301337" y="45028"/>
                  <a:pt x="318669" y="66679"/>
                  <a:pt x="342900" y="72737"/>
                </a:cubicBezTo>
                <a:cubicBezTo>
                  <a:pt x="395090" y="85784"/>
                  <a:pt x="370916" y="78612"/>
                  <a:pt x="415636" y="93518"/>
                </a:cubicBezTo>
                <a:cubicBezTo>
                  <a:pt x="426027" y="100445"/>
                  <a:pt x="434618" y="117009"/>
                  <a:pt x="446809" y="114300"/>
                </a:cubicBezTo>
                <a:cubicBezTo>
                  <a:pt x="471191" y="108882"/>
                  <a:pt x="484924" y="78795"/>
                  <a:pt x="509155" y="72737"/>
                </a:cubicBezTo>
                <a:lnTo>
                  <a:pt x="550718" y="62346"/>
                </a:lnTo>
                <a:cubicBezTo>
                  <a:pt x="576934" y="23022"/>
                  <a:pt x="562669" y="40004"/>
                  <a:pt x="592282" y="10391"/>
                </a:cubicBezTo>
              </a:path>
            </a:pathLst>
          </a:cu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7424" name="TextBox 31"/>
          <p:cNvSpPr txBox="1">
            <a:spLocks noChangeArrowheads="1"/>
          </p:cNvSpPr>
          <p:nvPr/>
        </p:nvSpPr>
        <p:spPr bwMode="auto">
          <a:xfrm>
            <a:off x="914400" y="6411913"/>
            <a:ext cx="5410200" cy="369887"/>
          </a:xfrm>
          <a:prstGeom prst="rect">
            <a:avLst/>
          </a:prstGeom>
          <a:noFill/>
          <a:ln w="9525">
            <a:noFill/>
            <a:miter lim="800000"/>
            <a:headEnd/>
            <a:tailEnd/>
          </a:ln>
        </p:spPr>
        <p:txBody>
          <a:bodyPr>
            <a:spAutoFit/>
          </a:bodyPr>
          <a:lstStyle/>
          <a:p>
            <a:r>
              <a:rPr lang="en-US">
                <a:solidFill>
                  <a:srgbClr val="00B050"/>
                </a:solidFill>
                <a:latin typeface="Calibri" pitchFamily="34" charset="0"/>
              </a:rPr>
              <a:t>Border between epithelium and connective tissue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3" descr="P:\My Documents\Histology\lab manual files\emf 1-31\emf15 resized.jpg"/>
          <p:cNvPicPr>
            <a:picLocks noChangeAspect="1" noChangeArrowheads="1"/>
          </p:cNvPicPr>
          <p:nvPr/>
        </p:nvPicPr>
        <p:blipFill>
          <a:blip r:embed="rId3"/>
          <a:srcRect/>
          <a:stretch>
            <a:fillRect/>
          </a:stretch>
        </p:blipFill>
        <p:spPr bwMode="auto">
          <a:xfrm>
            <a:off x="990600" y="1255713"/>
            <a:ext cx="6907213" cy="5291137"/>
          </a:xfrm>
          <a:prstGeom prst="rect">
            <a:avLst/>
          </a:prstGeom>
          <a:noFill/>
          <a:ln w="9525">
            <a:noFill/>
            <a:miter lim="800000"/>
            <a:headEnd/>
            <a:tailEnd/>
          </a:ln>
        </p:spPr>
      </p:pic>
      <p:sp>
        <p:nvSpPr>
          <p:cNvPr id="3" name="Rectangle 2"/>
          <p:cNvSpPr/>
          <p:nvPr/>
        </p:nvSpPr>
        <p:spPr>
          <a:xfrm>
            <a:off x="572297" y="76200"/>
            <a:ext cx="799943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3">
                    <a:lumMod val="50000"/>
                  </a:schemeClr>
                </a:solidFill>
                <a:latin typeface="+mn-lt"/>
              </a:rPr>
              <a:t>CELLS OF CONNECTIVE TISSUE - IMMUNE</a:t>
            </a:r>
          </a:p>
        </p:txBody>
      </p:sp>
      <p:sp>
        <p:nvSpPr>
          <p:cNvPr id="5" name="TextBox 4"/>
          <p:cNvSpPr txBox="1"/>
          <p:nvPr/>
        </p:nvSpPr>
        <p:spPr>
          <a:xfrm>
            <a:off x="76200" y="609600"/>
            <a:ext cx="8521700" cy="646113"/>
          </a:xfrm>
          <a:prstGeom prst="rect">
            <a:avLst/>
          </a:prstGeom>
          <a:noFill/>
        </p:spPr>
        <p:txBody>
          <a:bodyPr>
            <a:spAutoFit/>
          </a:bodyPr>
          <a:lstStyle/>
          <a:p>
            <a:pPr fontAlgn="auto">
              <a:spcBef>
                <a:spcPts val="0"/>
              </a:spcBef>
              <a:spcAft>
                <a:spcPts val="0"/>
              </a:spcAft>
              <a:defRPr/>
            </a:pPr>
            <a:r>
              <a:rPr lang="en-US" b="1" dirty="0">
                <a:solidFill>
                  <a:srgbClr val="00B050"/>
                </a:solidFill>
                <a:latin typeface="+mn-lt"/>
              </a:rPr>
              <a:t>Mast cells </a:t>
            </a:r>
            <a:r>
              <a:rPr lang="en-US" b="1" dirty="0">
                <a:solidFill>
                  <a:schemeClr val="accent3">
                    <a:lumMod val="50000"/>
                  </a:schemeClr>
                </a:solidFill>
                <a:latin typeface="+mn-lt"/>
              </a:rPr>
              <a:t>are immune cells that play a role in inflammation, and have secretory granules (arrows) containing histamine and heparin.</a:t>
            </a:r>
          </a:p>
        </p:txBody>
      </p:sp>
      <p:cxnSp>
        <p:nvCxnSpPr>
          <p:cNvPr id="8" name="Straight Arrow Connector 7"/>
          <p:cNvCxnSpPr/>
          <p:nvPr/>
        </p:nvCxnSpPr>
        <p:spPr>
          <a:xfrm>
            <a:off x="3784600" y="3498850"/>
            <a:ext cx="584200" cy="347663"/>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752600" y="4038600"/>
            <a:ext cx="584200" cy="347663"/>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934200" y="2586038"/>
            <a:ext cx="0" cy="663575"/>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pitchFamily="34" charset="0"/>
              </a:rPr>
              <a:t>0</a:t>
            </a:r>
          </a:p>
        </p:txBody>
      </p:sp>
      <p:pic>
        <p:nvPicPr>
          <p:cNvPr id="62466" name="Picture 2" descr="http://med.uc.edu/labmanuals/ma/vlm/lab6/SL118OL.jpg"/>
          <p:cNvPicPr>
            <a:picLocks noChangeAspect="1" noChangeArrowheads="1"/>
          </p:cNvPicPr>
          <p:nvPr/>
        </p:nvPicPr>
        <p:blipFill>
          <a:blip r:embed="rId4"/>
          <a:srcRect/>
          <a:stretch>
            <a:fillRect/>
          </a:stretch>
        </p:blipFill>
        <p:spPr bwMode="auto">
          <a:xfrm>
            <a:off x="1371599" y="1858963"/>
            <a:ext cx="6259513" cy="4694237"/>
          </a:xfrm>
          <a:prstGeom prst="rect">
            <a:avLst/>
          </a:prstGeom>
          <a:noFill/>
          <a:ln w="9525">
            <a:noFill/>
            <a:miter lim="800000"/>
            <a:headEnd/>
            <a:tailEnd/>
          </a:ln>
        </p:spPr>
      </p:pic>
      <p:sp>
        <p:nvSpPr>
          <p:cNvPr id="5" name="Rectangle 4"/>
          <p:cNvSpPr/>
          <p:nvPr/>
        </p:nvSpPr>
        <p:spPr>
          <a:xfrm>
            <a:off x="572297" y="76200"/>
            <a:ext cx="799943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3">
                    <a:lumMod val="50000"/>
                  </a:schemeClr>
                </a:solidFill>
                <a:latin typeface="+mn-lt"/>
              </a:rPr>
              <a:t>CELLS OF CONNECTIVE TISSUE - IMMUNE</a:t>
            </a:r>
          </a:p>
        </p:txBody>
      </p:sp>
      <p:cxnSp>
        <p:nvCxnSpPr>
          <p:cNvPr id="6" name="Straight Arrow Connector 5"/>
          <p:cNvCxnSpPr/>
          <p:nvPr/>
        </p:nvCxnSpPr>
        <p:spPr>
          <a:xfrm>
            <a:off x="4344987" y="2590800"/>
            <a:ext cx="50800" cy="576263"/>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4571999" y="4637088"/>
            <a:ext cx="584200" cy="261937"/>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200" y="609600"/>
            <a:ext cx="8915400" cy="923330"/>
          </a:xfrm>
          <a:prstGeom prst="rect">
            <a:avLst/>
          </a:prstGeom>
          <a:noFill/>
        </p:spPr>
        <p:txBody>
          <a:bodyPr>
            <a:spAutoFit/>
          </a:bodyPr>
          <a:lstStyle/>
          <a:p>
            <a:pPr fontAlgn="auto">
              <a:spcBef>
                <a:spcPts val="0"/>
              </a:spcBef>
              <a:spcAft>
                <a:spcPts val="0"/>
              </a:spcAft>
              <a:defRPr/>
            </a:pPr>
            <a:r>
              <a:rPr lang="en-US" b="1" dirty="0">
                <a:solidFill>
                  <a:schemeClr val="accent3">
                    <a:lumMod val="50000"/>
                  </a:schemeClr>
                </a:solidFill>
                <a:latin typeface="+mn-lt"/>
              </a:rPr>
              <a:t>In this specimen stained with the dye toluidine blue, many structures are stained blue.  However, the components of the mast cell granules turn the dye a purple color (the color change of the dye is called </a:t>
            </a:r>
            <a:r>
              <a:rPr lang="en-US" b="1" dirty="0" err="1">
                <a:solidFill>
                  <a:schemeClr val="accent3">
                    <a:lumMod val="50000"/>
                  </a:schemeClr>
                </a:solidFill>
                <a:latin typeface="+mn-lt"/>
              </a:rPr>
              <a:t>metachromasia</a:t>
            </a:r>
            <a:r>
              <a:rPr lang="en-US" b="1" dirty="0">
                <a:solidFill>
                  <a:schemeClr val="accent3">
                    <a:lumMod val="50000"/>
                  </a:schemeClr>
                </a:solidFill>
                <a:latin typeface="+mn-lt"/>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1371600" y="2220913"/>
            <a:ext cx="6138863" cy="369887"/>
          </a:xfrm>
          <a:prstGeom prst="rect">
            <a:avLst/>
          </a:prstGeom>
          <a:noFill/>
          <a:ln w="9525">
            <a:noFill/>
            <a:miter lim="800000"/>
            <a:headEnd/>
            <a:tailEnd/>
          </a:ln>
        </p:spPr>
        <p:txBody>
          <a:bodyPr>
            <a:spAutoFit/>
          </a:bodyPr>
          <a:lstStyle/>
          <a:p>
            <a:r>
              <a:rPr lang="en-US" dirty="0">
                <a:latin typeface="Calibri" pitchFamily="34" charset="0"/>
                <a:hlinkClick r:id="rId3"/>
              </a:rPr>
              <a:t>Video of connective tissue spread showing mast cells – SL118</a:t>
            </a:r>
            <a:endParaRPr lang="en-US" dirty="0">
              <a:latin typeface="Calibri" pitchFamily="34" charset="0"/>
            </a:endParaRPr>
          </a:p>
        </p:txBody>
      </p:sp>
      <p:sp>
        <p:nvSpPr>
          <p:cNvPr id="64514" name="TextBox 4"/>
          <p:cNvSpPr txBox="1">
            <a:spLocks noChangeArrowheads="1"/>
          </p:cNvSpPr>
          <p:nvPr/>
        </p:nvSpPr>
        <p:spPr bwMode="auto">
          <a:xfrm>
            <a:off x="914400" y="5715000"/>
            <a:ext cx="7696200" cy="1138238"/>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118</a:t>
            </a:r>
            <a:r>
              <a:rPr lang="en-US" dirty="0">
                <a:latin typeface="Calibri" pitchFamily="34" charset="0"/>
                <a:hlinkClick r:id="rId4"/>
              </a:rPr>
              <a:t> </a:t>
            </a:r>
            <a:endParaRPr lang="en-US" dirty="0">
              <a:latin typeface="Calibri" pitchFamily="34" charset="0"/>
            </a:endParaRP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Mast cells (FYI, the color on this digital slide is not optimal, but you can see mast cells if you look carefully.)</a:t>
            </a:r>
          </a:p>
        </p:txBody>
      </p:sp>
      <p:sp>
        <p:nvSpPr>
          <p:cNvPr id="6" name="Rectangle 5"/>
          <p:cNvSpPr/>
          <p:nvPr/>
        </p:nvSpPr>
        <p:spPr>
          <a:xfrm>
            <a:off x="572297" y="76200"/>
            <a:ext cx="799943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3">
                    <a:lumMod val="50000"/>
                  </a:schemeClr>
                </a:solidFill>
                <a:latin typeface="+mn-lt"/>
              </a:rPr>
              <a:t>CELLS OF CONNECTIVE TISSUE - IMMUNE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15637" y="76200"/>
            <a:ext cx="8912761"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2">
                    <a:lumMod val="50000"/>
                  </a:schemeClr>
                </a:solidFill>
                <a:latin typeface="+mn-lt"/>
              </a:rPr>
              <a:t>GROUND SUBSTANCE OF CONNECTIVE TISSUE</a:t>
            </a:r>
          </a:p>
        </p:txBody>
      </p:sp>
      <p:sp>
        <p:nvSpPr>
          <p:cNvPr id="12" name="TextBox 11"/>
          <p:cNvSpPr txBox="1"/>
          <p:nvPr/>
        </p:nvSpPr>
        <p:spPr>
          <a:xfrm>
            <a:off x="228600" y="5461000"/>
            <a:ext cx="8652160" cy="1200329"/>
          </a:xfrm>
          <a:prstGeom prst="rect">
            <a:avLst/>
          </a:prstGeom>
          <a:noFill/>
        </p:spPr>
        <p:txBody>
          <a:bodyPr wrap="square">
            <a:spAutoFit/>
          </a:bodyPr>
          <a:lstStyle/>
          <a:p>
            <a:r>
              <a:rPr lang="en-US" b="1" dirty="0">
                <a:solidFill>
                  <a:srgbClr val="632523"/>
                </a:solidFill>
                <a:latin typeface="Calibri" pitchFamily="34" charset="0"/>
              </a:rPr>
              <a:t>The </a:t>
            </a:r>
            <a:r>
              <a:rPr lang="en-US" b="1" dirty="0">
                <a:solidFill>
                  <a:srgbClr val="953735"/>
                </a:solidFill>
                <a:latin typeface="Calibri" pitchFamily="34" charset="0"/>
              </a:rPr>
              <a:t>ground substance</a:t>
            </a:r>
            <a:r>
              <a:rPr lang="en-US" b="1" dirty="0">
                <a:solidFill>
                  <a:srgbClr val="632523"/>
                </a:solidFill>
                <a:latin typeface="Calibri" pitchFamily="34" charset="0"/>
              </a:rPr>
              <a:t> of connective tissue is the extracellular matrix (ECM) component that fills in the spaces between the fibers and cells.  It contains water, ions, GAGs, and other molecules.  The components vary considerably, and account for the fact that matrix (and connective tissues) can vary from fluid (left, also blood plasma) to solid (right). </a:t>
            </a:r>
          </a:p>
        </p:txBody>
      </p:sp>
      <p:pic>
        <p:nvPicPr>
          <p:cNvPr id="65539" name="Picture 2" descr="http://med.uc.edu/labmanuals/ma/vlm/lab6/SL1MP.jpg"/>
          <p:cNvPicPr>
            <a:picLocks noChangeAspect="1" noChangeArrowheads="1"/>
          </p:cNvPicPr>
          <p:nvPr/>
        </p:nvPicPr>
        <p:blipFill>
          <a:blip r:embed="rId3"/>
          <a:srcRect/>
          <a:stretch>
            <a:fillRect/>
          </a:stretch>
        </p:blipFill>
        <p:spPr bwMode="auto">
          <a:xfrm>
            <a:off x="109538" y="1792288"/>
            <a:ext cx="4775200" cy="3581400"/>
          </a:xfrm>
          <a:prstGeom prst="rect">
            <a:avLst/>
          </a:prstGeom>
          <a:noFill/>
          <a:ln w="9525">
            <a:noFill/>
            <a:miter lim="800000"/>
            <a:headEnd/>
            <a:tailEnd/>
          </a:ln>
        </p:spPr>
      </p:pic>
      <p:pic>
        <p:nvPicPr>
          <p:cNvPr id="65540" name="Picture 2" descr="http://med.uc.edu/labmanuals/ma/vlm/lab6/SL24HP.jpg"/>
          <p:cNvPicPr>
            <a:picLocks noChangeAspect="1" noChangeArrowheads="1"/>
          </p:cNvPicPr>
          <p:nvPr/>
        </p:nvPicPr>
        <p:blipFill>
          <a:blip r:embed="rId4"/>
          <a:srcRect/>
          <a:stretch>
            <a:fillRect/>
          </a:stretch>
        </p:blipFill>
        <p:spPr bwMode="auto">
          <a:xfrm>
            <a:off x="2557463" y="722313"/>
            <a:ext cx="4159250" cy="3119437"/>
          </a:xfrm>
          <a:prstGeom prst="rect">
            <a:avLst/>
          </a:prstGeom>
          <a:noFill/>
          <a:ln w="9525">
            <a:noFill/>
            <a:miter lim="800000"/>
            <a:headEnd/>
            <a:tailEnd/>
          </a:ln>
        </p:spPr>
      </p:pic>
      <p:pic>
        <p:nvPicPr>
          <p:cNvPr id="65541" name="Picture 1026" descr="Brack_16"/>
          <p:cNvPicPr>
            <a:picLocks noChangeAspect="1" noChangeArrowheads="1"/>
          </p:cNvPicPr>
          <p:nvPr/>
        </p:nvPicPr>
        <p:blipFill>
          <a:blip r:embed="rId5"/>
          <a:srcRect/>
          <a:stretch>
            <a:fillRect/>
          </a:stretch>
        </p:blipFill>
        <p:spPr bwMode="auto">
          <a:xfrm>
            <a:off x="5497513" y="2214563"/>
            <a:ext cx="3646487" cy="2738437"/>
          </a:xfrm>
          <a:prstGeom prst="rect">
            <a:avLst/>
          </a:prstGeom>
          <a:noFill/>
          <a:ln w="9525">
            <a:noFill/>
            <a:miter lim="800000"/>
            <a:headEnd/>
            <a:tailEnd/>
          </a:ln>
        </p:spPr>
      </p:pic>
      <p:cxnSp>
        <p:nvCxnSpPr>
          <p:cNvPr id="25" name="Straight Arrow Connector 24"/>
          <p:cNvCxnSpPr/>
          <p:nvPr/>
        </p:nvCxnSpPr>
        <p:spPr>
          <a:xfrm flipV="1">
            <a:off x="973138" y="4343400"/>
            <a:ext cx="0" cy="1219200"/>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154113" y="2514600"/>
            <a:ext cx="1589087" cy="3025775"/>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1055688" y="2590800"/>
            <a:ext cx="1154112" cy="2949575"/>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1450975" y="4092575"/>
            <a:ext cx="6027738" cy="1427163"/>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3"/>
          <p:cNvSpPr txBox="1">
            <a:spLocks noChangeArrowheads="1"/>
          </p:cNvSpPr>
          <p:nvPr/>
        </p:nvSpPr>
        <p:spPr bwMode="auto">
          <a:xfrm>
            <a:off x="98425" y="990600"/>
            <a:ext cx="8839200" cy="369888"/>
          </a:xfrm>
          <a:prstGeom prst="rect">
            <a:avLst/>
          </a:prstGeom>
          <a:noFill/>
          <a:ln w="9525">
            <a:noFill/>
            <a:miter lim="800000"/>
            <a:headEnd/>
            <a:tailEnd/>
          </a:ln>
        </p:spPr>
        <p:txBody>
          <a:bodyPr>
            <a:spAutoFit/>
          </a:bodyPr>
          <a:lstStyle/>
          <a:p>
            <a:r>
              <a:rPr lang="en-US" b="1">
                <a:solidFill>
                  <a:srgbClr val="C00000"/>
                </a:solidFill>
                <a:latin typeface="Arial Rounded MT Bold" pitchFamily="34" charset="0"/>
              </a:rPr>
              <a:t>Connective tissue can be classified into generic and specialized : </a:t>
            </a:r>
          </a:p>
        </p:txBody>
      </p:sp>
      <p:sp>
        <p:nvSpPr>
          <p:cNvPr id="67586" name="TextBox 4"/>
          <p:cNvSpPr txBox="1">
            <a:spLocks noChangeArrowheads="1"/>
          </p:cNvSpPr>
          <p:nvPr/>
        </p:nvSpPr>
        <p:spPr bwMode="auto">
          <a:xfrm>
            <a:off x="76200" y="1658938"/>
            <a:ext cx="8861425" cy="1846262"/>
          </a:xfrm>
          <a:prstGeom prst="rect">
            <a:avLst/>
          </a:prstGeom>
          <a:noFill/>
          <a:ln w="9525">
            <a:noFill/>
            <a:miter lim="800000"/>
            <a:headEnd/>
            <a:tailEnd/>
          </a:ln>
        </p:spPr>
        <p:txBody>
          <a:bodyPr wrap="none">
            <a:spAutoFit/>
          </a:bodyPr>
          <a:lstStyle/>
          <a:p>
            <a:r>
              <a:rPr lang="en-US" sz="2400" b="1" u="sng">
                <a:latin typeface="Bodoni MT" pitchFamily="18" charset="0"/>
              </a:rPr>
              <a:t>Generic connective tissues</a:t>
            </a:r>
          </a:p>
          <a:p>
            <a:r>
              <a:rPr lang="en-US" sz="2400" b="1">
                <a:latin typeface="Bodoni MT" pitchFamily="18" charset="0"/>
              </a:rPr>
              <a:t>--Loose (</a:t>
            </a:r>
            <a:r>
              <a:rPr lang="en-US" sz="2400">
                <a:latin typeface="Bodoni MT" pitchFamily="18" charset="0"/>
              </a:rPr>
              <a:t>aka</a:t>
            </a:r>
            <a:r>
              <a:rPr lang="en-US" sz="2400" b="1">
                <a:latin typeface="Bodoni MT" pitchFamily="18" charset="0"/>
              </a:rPr>
              <a:t> areolar, includes reticular, elastic, maybe mesenchyme)</a:t>
            </a:r>
          </a:p>
          <a:p>
            <a:r>
              <a:rPr lang="en-US" sz="2400" b="1">
                <a:latin typeface="Bodoni MT" pitchFamily="18" charset="0"/>
              </a:rPr>
              <a:t>--Dense irregular (</a:t>
            </a:r>
            <a:r>
              <a:rPr lang="en-US" sz="2400">
                <a:latin typeface="Bodoni MT" pitchFamily="18" charset="0"/>
              </a:rPr>
              <a:t>aka</a:t>
            </a:r>
            <a:r>
              <a:rPr lang="en-US" sz="2400" b="1">
                <a:latin typeface="Bodoni MT" pitchFamily="18" charset="0"/>
              </a:rPr>
              <a:t> dense irregular)</a:t>
            </a:r>
          </a:p>
          <a:p>
            <a:r>
              <a:rPr lang="en-US" sz="2400" b="1">
                <a:latin typeface="Bodoni MT" pitchFamily="18" charset="0"/>
              </a:rPr>
              <a:t>--Dense regular (</a:t>
            </a:r>
            <a:r>
              <a:rPr lang="en-US" sz="2400">
                <a:latin typeface="Bodoni MT" pitchFamily="18" charset="0"/>
              </a:rPr>
              <a:t>aka</a:t>
            </a:r>
            <a:r>
              <a:rPr lang="en-US" sz="2400" b="1">
                <a:latin typeface="Bodoni MT" pitchFamily="18" charset="0"/>
              </a:rPr>
              <a:t> dense regular)</a:t>
            </a:r>
          </a:p>
          <a:p>
            <a:endParaRPr lang="en-US">
              <a:latin typeface="Calibri" pitchFamily="34" charset="0"/>
            </a:endParaRPr>
          </a:p>
        </p:txBody>
      </p:sp>
      <p:sp>
        <p:nvSpPr>
          <p:cNvPr id="67587" name="TextBox 5"/>
          <p:cNvSpPr txBox="1">
            <a:spLocks noChangeArrowheads="1"/>
          </p:cNvSpPr>
          <p:nvPr/>
        </p:nvSpPr>
        <p:spPr bwMode="auto">
          <a:xfrm>
            <a:off x="1371600" y="4202113"/>
            <a:ext cx="5715000" cy="2216150"/>
          </a:xfrm>
          <a:prstGeom prst="rect">
            <a:avLst/>
          </a:prstGeom>
          <a:noFill/>
          <a:ln w="9525">
            <a:noFill/>
            <a:miter lim="800000"/>
            <a:headEnd/>
            <a:tailEnd/>
          </a:ln>
        </p:spPr>
        <p:txBody>
          <a:bodyPr>
            <a:spAutoFit/>
          </a:bodyPr>
          <a:lstStyle/>
          <a:p>
            <a:r>
              <a:rPr lang="en-US" sz="2400" u="sng">
                <a:latin typeface="Bodoni MT" pitchFamily="18" charset="0"/>
              </a:rPr>
              <a:t>Specialized connective tissues</a:t>
            </a:r>
          </a:p>
          <a:p>
            <a:r>
              <a:rPr lang="en-US" sz="2400">
                <a:latin typeface="Bodoni MT" pitchFamily="18" charset="0"/>
              </a:rPr>
              <a:t>--adipose</a:t>
            </a:r>
          </a:p>
          <a:p>
            <a:r>
              <a:rPr lang="en-US" sz="2400">
                <a:latin typeface="Bodoni MT" pitchFamily="18" charset="0"/>
              </a:rPr>
              <a:t>--cartilage (hyaline, elastic, fibrous)</a:t>
            </a:r>
          </a:p>
          <a:p>
            <a:r>
              <a:rPr lang="en-US" sz="2400">
                <a:latin typeface="Bodoni MT" pitchFamily="18" charset="0"/>
              </a:rPr>
              <a:t>--bone</a:t>
            </a:r>
          </a:p>
          <a:p>
            <a:r>
              <a:rPr lang="en-US" sz="2400">
                <a:latin typeface="Bodoni MT" pitchFamily="18" charset="0"/>
              </a:rPr>
              <a:t>--blood</a:t>
            </a:r>
          </a:p>
          <a:p>
            <a:endParaRPr lang="en-US">
              <a:latin typeface="Calibri" pitchFamily="34" charset="0"/>
            </a:endParaRPr>
          </a:p>
        </p:txBody>
      </p:sp>
      <p:sp>
        <p:nvSpPr>
          <p:cNvPr id="67588" name="TextBox 6"/>
          <p:cNvSpPr txBox="1">
            <a:spLocks noChangeArrowheads="1"/>
          </p:cNvSpPr>
          <p:nvPr/>
        </p:nvSpPr>
        <p:spPr bwMode="auto">
          <a:xfrm>
            <a:off x="2286000" y="3211513"/>
            <a:ext cx="2743200" cy="369887"/>
          </a:xfrm>
          <a:prstGeom prst="rect">
            <a:avLst/>
          </a:prstGeom>
          <a:noFill/>
          <a:ln w="9525">
            <a:noFill/>
            <a:miter lim="800000"/>
            <a:headEnd/>
            <a:tailEnd/>
          </a:ln>
        </p:spPr>
        <p:txBody>
          <a:bodyPr>
            <a:spAutoFit/>
          </a:bodyPr>
          <a:lstStyle/>
          <a:p>
            <a:r>
              <a:rPr lang="en-US" b="1" i="1">
                <a:solidFill>
                  <a:srgbClr val="0070C0"/>
                </a:solidFill>
                <a:latin typeface="Baskerville Old Face" pitchFamily="18" charset="0"/>
              </a:rPr>
              <a:t>We care about these today</a:t>
            </a:r>
          </a:p>
        </p:txBody>
      </p:sp>
      <p:sp>
        <p:nvSpPr>
          <p:cNvPr id="67589" name="TextBox 7"/>
          <p:cNvSpPr txBox="1">
            <a:spLocks noChangeArrowheads="1"/>
          </p:cNvSpPr>
          <p:nvPr/>
        </p:nvSpPr>
        <p:spPr bwMode="auto">
          <a:xfrm>
            <a:off x="914400" y="6107113"/>
            <a:ext cx="7010400" cy="369887"/>
          </a:xfrm>
          <a:prstGeom prst="rect">
            <a:avLst/>
          </a:prstGeom>
          <a:noFill/>
          <a:ln w="9525">
            <a:noFill/>
            <a:miter lim="800000"/>
            <a:headEnd/>
            <a:tailEnd/>
          </a:ln>
        </p:spPr>
        <p:txBody>
          <a:bodyPr>
            <a:spAutoFit/>
          </a:bodyPr>
          <a:lstStyle/>
          <a:p>
            <a:pPr algn="ctr"/>
            <a:r>
              <a:rPr lang="en-US" b="1" i="1">
                <a:solidFill>
                  <a:srgbClr val="0070C0"/>
                </a:solidFill>
                <a:latin typeface="Baskerville Old Face" pitchFamily="18" charset="0"/>
              </a:rPr>
              <a:t>These will be covered later.</a:t>
            </a:r>
          </a:p>
        </p:txBody>
      </p:sp>
      <p:sp>
        <p:nvSpPr>
          <p:cNvPr id="9" name="Rectangle 8"/>
          <p:cNvSpPr/>
          <p:nvPr/>
        </p:nvSpPr>
        <p:spPr>
          <a:xfrm>
            <a:off x="630425" y="76200"/>
            <a:ext cx="788318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7030A0"/>
                </a:solidFill>
                <a:latin typeface="+mn-lt"/>
              </a:rPr>
              <a:t>CLASSIFICATION OF CONNECTIVE TISSUE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Box 1"/>
          <p:cNvSpPr txBox="1">
            <a:spLocks noChangeArrowheads="1"/>
          </p:cNvSpPr>
          <p:nvPr/>
        </p:nvSpPr>
        <p:spPr bwMode="auto">
          <a:xfrm>
            <a:off x="152400" y="838200"/>
            <a:ext cx="8861425" cy="1570038"/>
          </a:xfrm>
          <a:prstGeom prst="rect">
            <a:avLst/>
          </a:prstGeom>
          <a:noFill/>
          <a:ln w="9525">
            <a:noFill/>
            <a:miter lim="800000"/>
            <a:headEnd/>
            <a:tailEnd/>
          </a:ln>
        </p:spPr>
        <p:txBody>
          <a:bodyPr wrap="none">
            <a:spAutoFit/>
          </a:bodyPr>
          <a:lstStyle/>
          <a:p>
            <a:r>
              <a:rPr lang="en-US" sz="2400" b="1" u="sng">
                <a:latin typeface="Bodoni MT" pitchFamily="18" charset="0"/>
              </a:rPr>
              <a:t>Generic connective tissues</a:t>
            </a:r>
          </a:p>
          <a:p>
            <a:r>
              <a:rPr lang="en-US" sz="2400" b="1">
                <a:latin typeface="Bodoni MT" pitchFamily="18" charset="0"/>
              </a:rPr>
              <a:t>--Loose (</a:t>
            </a:r>
            <a:r>
              <a:rPr lang="en-US" sz="2400">
                <a:latin typeface="Bodoni MT" pitchFamily="18" charset="0"/>
              </a:rPr>
              <a:t>aka</a:t>
            </a:r>
            <a:r>
              <a:rPr lang="en-US" sz="2400" b="1">
                <a:latin typeface="Bodoni MT" pitchFamily="18" charset="0"/>
              </a:rPr>
              <a:t> areolar, includes reticular, elastic, maybe mesenchyme)</a:t>
            </a:r>
          </a:p>
          <a:p>
            <a:r>
              <a:rPr lang="en-US" sz="2400" b="1">
                <a:latin typeface="Bodoni MT" pitchFamily="18" charset="0"/>
              </a:rPr>
              <a:t>--Dense irregular (</a:t>
            </a:r>
            <a:r>
              <a:rPr lang="en-US" sz="2400">
                <a:latin typeface="Bodoni MT" pitchFamily="18" charset="0"/>
              </a:rPr>
              <a:t>aka</a:t>
            </a:r>
            <a:r>
              <a:rPr lang="en-US" sz="2400" b="1">
                <a:latin typeface="Bodoni MT" pitchFamily="18" charset="0"/>
              </a:rPr>
              <a:t> dense irregular)</a:t>
            </a:r>
          </a:p>
          <a:p>
            <a:r>
              <a:rPr lang="en-US" sz="2400" b="1">
                <a:latin typeface="Bodoni MT" pitchFamily="18" charset="0"/>
              </a:rPr>
              <a:t>--Dense regular (</a:t>
            </a:r>
            <a:r>
              <a:rPr lang="en-US" sz="2400">
                <a:latin typeface="Bodoni MT" pitchFamily="18" charset="0"/>
              </a:rPr>
              <a:t>aka</a:t>
            </a:r>
            <a:r>
              <a:rPr lang="en-US" sz="2400" b="1">
                <a:latin typeface="Bodoni MT" pitchFamily="18" charset="0"/>
              </a:rPr>
              <a:t> dense regular)</a:t>
            </a:r>
            <a:endParaRPr lang="en-US">
              <a:latin typeface="Calibri" pitchFamily="34" charset="0"/>
            </a:endParaRPr>
          </a:p>
        </p:txBody>
      </p:sp>
      <p:sp>
        <p:nvSpPr>
          <p:cNvPr id="3" name="Rectangle 2"/>
          <p:cNvSpPr/>
          <p:nvPr/>
        </p:nvSpPr>
        <p:spPr>
          <a:xfrm>
            <a:off x="381000" y="152400"/>
            <a:ext cx="8497839" cy="646331"/>
          </a:xfrm>
          <a:prstGeom prst="rect">
            <a:avLst/>
          </a:prstGeom>
          <a:noFill/>
        </p:spPr>
        <p:txBody>
          <a:bodyPr wrap="none">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It’s all about the extracellular stuff</a:t>
            </a:r>
          </a:p>
        </p:txBody>
      </p:sp>
      <p:sp>
        <p:nvSpPr>
          <p:cNvPr id="4" name="TextBox 3"/>
          <p:cNvSpPr txBox="1"/>
          <p:nvPr/>
        </p:nvSpPr>
        <p:spPr>
          <a:xfrm>
            <a:off x="304800" y="2667000"/>
            <a:ext cx="8686800" cy="1446213"/>
          </a:xfrm>
          <a:prstGeom prst="rect">
            <a:avLst/>
          </a:prstGeom>
          <a:noFill/>
        </p:spPr>
        <p:txBody>
          <a:bodyPr>
            <a:spAutoFit/>
          </a:bodyPr>
          <a:lstStyle/>
          <a:p>
            <a:pPr fontAlgn="auto">
              <a:spcBef>
                <a:spcPts val="0"/>
              </a:spcBef>
              <a:spcAft>
                <a:spcPts val="0"/>
              </a:spcAft>
              <a:defRPr/>
            </a:pPr>
            <a:r>
              <a:rPr lang="en-US" sz="2200" b="1" dirty="0">
                <a:solidFill>
                  <a:srgbClr val="00B050"/>
                </a:solidFill>
                <a:latin typeface="+mn-lt"/>
              </a:rPr>
              <a:t>If we overanalyze this a bit, the two variables we are using to differentiate these tissues are:</a:t>
            </a:r>
          </a:p>
          <a:p>
            <a:pPr marL="228600" fontAlgn="auto">
              <a:spcBef>
                <a:spcPts val="0"/>
              </a:spcBef>
              <a:spcAft>
                <a:spcPts val="0"/>
              </a:spcAft>
              <a:defRPr/>
            </a:pPr>
            <a:r>
              <a:rPr lang="en-US" sz="2200" b="1" dirty="0">
                <a:solidFill>
                  <a:srgbClr val="00B050"/>
                </a:solidFill>
                <a:latin typeface="+mn-lt"/>
              </a:rPr>
              <a:t>1.  the density and thickness of the extracellular fibers (loose vs. dense)</a:t>
            </a:r>
          </a:p>
          <a:p>
            <a:pPr marL="228600" fontAlgn="auto">
              <a:spcBef>
                <a:spcPts val="0"/>
              </a:spcBef>
              <a:spcAft>
                <a:spcPts val="0"/>
              </a:spcAft>
              <a:defRPr/>
            </a:pPr>
            <a:r>
              <a:rPr lang="en-US" sz="2200" b="1" dirty="0">
                <a:solidFill>
                  <a:srgbClr val="00B050"/>
                </a:solidFill>
                <a:latin typeface="+mn-lt"/>
              </a:rPr>
              <a:t>2.  the orientation of the fibers (irregular vs. regular)</a:t>
            </a:r>
          </a:p>
        </p:txBody>
      </p:sp>
      <p:sp>
        <p:nvSpPr>
          <p:cNvPr id="69636" name="TextBox 4"/>
          <p:cNvSpPr txBox="1">
            <a:spLocks noChangeArrowheads="1"/>
          </p:cNvSpPr>
          <p:nvPr/>
        </p:nvSpPr>
        <p:spPr bwMode="auto">
          <a:xfrm>
            <a:off x="1219200" y="4419600"/>
            <a:ext cx="6172200" cy="2032000"/>
          </a:xfrm>
          <a:prstGeom prst="rect">
            <a:avLst/>
          </a:prstGeom>
          <a:noFill/>
          <a:ln w="9525">
            <a:noFill/>
            <a:miter lim="800000"/>
            <a:headEnd/>
            <a:tailEnd/>
          </a:ln>
        </p:spPr>
        <p:txBody>
          <a:bodyPr>
            <a:spAutoFit/>
          </a:bodyPr>
          <a:lstStyle/>
          <a:p>
            <a:r>
              <a:rPr lang="en-US" b="1" i="1">
                <a:solidFill>
                  <a:srgbClr val="002060"/>
                </a:solidFill>
                <a:latin typeface="Calibri" pitchFamily="34" charset="0"/>
              </a:rPr>
              <a:t>Of course, if we have two variables, with two possibilities each, that should leave us with a fourth generic connective tissue type, which would be “loose regular”.  As we will see, from a functional standpoint, this tissue type would be ridiculous.  Note that loose connective tissue is irregular, even though we don’t say this as part of the name because loose regular does not exist.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slide 1 20X.jpg"/>
          <p:cNvPicPr>
            <a:picLocks noChangeAspect="1"/>
          </p:cNvPicPr>
          <p:nvPr/>
        </p:nvPicPr>
        <p:blipFill>
          <a:blip r:embed="rId3"/>
          <a:srcRect/>
          <a:stretch>
            <a:fillRect/>
          </a:stretch>
        </p:blipFill>
        <p:spPr bwMode="auto">
          <a:xfrm>
            <a:off x="1100138" y="746125"/>
            <a:ext cx="7123112" cy="3900488"/>
          </a:xfrm>
          <a:prstGeom prst="rect">
            <a:avLst/>
          </a:prstGeom>
          <a:noFill/>
          <a:ln w="9525">
            <a:noFill/>
            <a:miter lim="800000"/>
            <a:headEnd/>
            <a:tailEnd/>
          </a:ln>
        </p:spPr>
      </p:pic>
      <p:sp>
        <p:nvSpPr>
          <p:cNvPr id="4" name="TextBox 3"/>
          <p:cNvSpPr txBox="1"/>
          <p:nvPr/>
        </p:nvSpPr>
        <p:spPr>
          <a:xfrm>
            <a:off x="76200" y="4657725"/>
            <a:ext cx="8991600" cy="2124075"/>
          </a:xfrm>
          <a:prstGeom prst="rect">
            <a:avLst/>
          </a:prstGeom>
          <a:noFill/>
        </p:spPr>
        <p:txBody>
          <a:bodyPr>
            <a:spAutoFit/>
          </a:bodyPr>
          <a:lstStyle/>
          <a:p>
            <a:r>
              <a:rPr lang="en-US" sz="2400" b="1">
                <a:solidFill>
                  <a:srgbClr val="BA52AB"/>
                </a:solidFill>
                <a:latin typeface="Calibri" pitchFamily="34" charset="0"/>
              </a:rPr>
              <a:t>Loose connective tissue (aka areolar)</a:t>
            </a:r>
          </a:p>
          <a:p>
            <a:r>
              <a:rPr lang="en-US">
                <a:latin typeface="Calibri" pitchFamily="34" charset="0"/>
              </a:rPr>
              <a:t>appearance – more space than collagen or reticular fibers, fibers thin, so it is loose</a:t>
            </a:r>
          </a:p>
          <a:p>
            <a:r>
              <a:rPr lang="en-US">
                <a:latin typeface="Calibri" pitchFamily="34" charset="0"/>
              </a:rPr>
              <a:t>	fibers oriented in all directions (but we don’t say irregular, remember?)</a:t>
            </a:r>
          </a:p>
          <a:p>
            <a:r>
              <a:rPr lang="en-US">
                <a:latin typeface="Calibri" pitchFamily="34" charset="0"/>
              </a:rPr>
              <a:t>function – not very strong, but usually is well vascularized.  Found as filler, especially useful right under epithelia, which has no blood vessels of its own.</a:t>
            </a:r>
          </a:p>
          <a:p>
            <a:endParaRPr lang="en-US">
              <a:latin typeface="Calibri" pitchFamily="34" charset="0"/>
            </a:endParaRPr>
          </a:p>
          <a:p>
            <a:r>
              <a:rPr lang="en-US">
                <a:latin typeface="Calibri" pitchFamily="34" charset="0"/>
              </a:rPr>
              <a:t> (this is not H&amp;E, but is a special stain similar to H&amp;E that shows elastic fibers as black threads).</a:t>
            </a:r>
          </a:p>
        </p:txBody>
      </p:sp>
      <p:sp>
        <p:nvSpPr>
          <p:cNvPr id="5" name="Rectangle 4"/>
          <p:cNvSpPr/>
          <p:nvPr/>
        </p:nvSpPr>
        <p:spPr>
          <a:xfrm>
            <a:off x="630425" y="76200"/>
            <a:ext cx="788318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7030A0"/>
                </a:solidFill>
                <a:latin typeface="+mn-lt"/>
              </a:rPr>
              <a:t>CLASSIFICATION OF CONNECTIVE TISSUE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descr="004.jpg"/>
          <p:cNvPicPr>
            <a:picLocks noChangeAspect="1"/>
          </p:cNvPicPr>
          <p:nvPr/>
        </p:nvPicPr>
        <p:blipFill>
          <a:blip r:embed="rId3"/>
          <a:srcRect/>
          <a:stretch>
            <a:fillRect/>
          </a:stretch>
        </p:blipFill>
        <p:spPr bwMode="auto">
          <a:xfrm>
            <a:off x="304800" y="868363"/>
            <a:ext cx="6400800" cy="4127500"/>
          </a:xfrm>
          <a:prstGeom prst="rect">
            <a:avLst/>
          </a:prstGeom>
          <a:noFill/>
          <a:ln w="9525">
            <a:noFill/>
            <a:miter lim="800000"/>
            <a:headEnd/>
            <a:tailEnd/>
          </a:ln>
        </p:spPr>
      </p:pic>
      <p:sp>
        <p:nvSpPr>
          <p:cNvPr id="3" name="TextBox 2"/>
          <p:cNvSpPr txBox="1"/>
          <p:nvPr/>
        </p:nvSpPr>
        <p:spPr>
          <a:xfrm>
            <a:off x="152400" y="5059363"/>
            <a:ext cx="8839200" cy="1570037"/>
          </a:xfrm>
          <a:prstGeom prst="rect">
            <a:avLst/>
          </a:prstGeom>
          <a:noFill/>
        </p:spPr>
        <p:txBody>
          <a:bodyPr>
            <a:spAutoFit/>
          </a:bodyPr>
          <a:lstStyle/>
          <a:p>
            <a:r>
              <a:rPr lang="en-US" b="1">
                <a:latin typeface="Calibri" pitchFamily="34" charset="0"/>
              </a:rPr>
              <a:t>more</a:t>
            </a:r>
            <a:r>
              <a:rPr lang="en-US" sz="2400" b="1">
                <a:solidFill>
                  <a:srgbClr val="BA52AB"/>
                </a:solidFill>
                <a:latin typeface="Calibri" pitchFamily="34" charset="0"/>
              </a:rPr>
              <a:t> Loose connective tissue (aka areolar) </a:t>
            </a:r>
            <a:r>
              <a:rPr lang="en-US" b="1">
                <a:latin typeface="Calibri" pitchFamily="34" charset="0"/>
              </a:rPr>
              <a:t>(everything that’s not epithelium)</a:t>
            </a:r>
            <a:endParaRPr lang="en-US" sz="2400" b="1">
              <a:latin typeface="Calibri" pitchFamily="34" charset="0"/>
            </a:endParaRPr>
          </a:p>
          <a:p>
            <a:r>
              <a:rPr lang="en-US">
                <a:latin typeface="Calibri" pitchFamily="34" charset="0"/>
              </a:rPr>
              <a:t>appearance – more space than collagen or reticular fibers, fibers thin, so it is </a:t>
            </a:r>
            <a:r>
              <a:rPr lang="en-US" i="1">
                <a:latin typeface="Calibri" pitchFamily="34" charset="0"/>
              </a:rPr>
              <a:t>loose</a:t>
            </a:r>
          </a:p>
          <a:p>
            <a:r>
              <a:rPr lang="en-US">
                <a:latin typeface="Calibri" pitchFamily="34" charset="0"/>
              </a:rPr>
              <a:t>	fibers oriented in all directions (but we don’t say irregular, remember?)</a:t>
            </a:r>
          </a:p>
          <a:p>
            <a:r>
              <a:rPr lang="en-US">
                <a:latin typeface="Calibri" pitchFamily="34" charset="0"/>
              </a:rPr>
              <a:t>function – not very strong, but usually is well vascularized. </a:t>
            </a:r>
          </a:p>
          <a:p>
            <a:r>
              <a:rPr lang="en-US">
                <a:latin typeface="Calibri" pitchFamily="34" charset="0"/>
              </a:rPr>
              <a:t>	</a:t>
            </a:r>
            <a:r>
              <a:rPr lang="en-US" b="1" i="1">
                <a:solidFill>
                  <a:srgbClr val="FF0000"/>
                </a:solidFill>
                <a:latin typeface="Calibri" pitchFamily="34" charset="0"/>
              </a:rPr>
              <a:t>Hey look, it’s right “under” the epithelium!!!!</a:t>
            </a:r>
          </a:p>
        </p:txBody>
      </p:sp>
      <p:sp>
        <p:nvSpPr>
          <p:cNvPr id="73731" name="TextBox 3"/>
          <p:cNvSpPr txBox="1">
            <a:spLocks noChangeArrowheads="1"/>
          </p:cNvSpPr>
          <p:nvPr/>
        </p:nvSpPr>
        <p:spPr bwMode="auto">
          <a:xfrm>
            <a:off x="6934200" y="1477963"/>
            <a:ext cx="2057400" cy="369887"/>
          </a:xfrm>
          <a:prstGeom prst="rect">
            <a:avLst/>
          </a:prstGeom>
          <a:noFill/>
          <a:ln w="9525">
            <a:noFill/>
            <a:miter lim="800000"/>
            <a:headEnd/>
            <a:tailEnd/>
          </a:ln>
        </p:spPr>
        <p:txBody>
          <a:bodyPr>
            <a:spAutoFit/>
          </a:bodyPr>
          <a:lstStyle/>
          <a:p>
            <a:r>
              <a:rPr lang="en-US" b="1">
                <a:latin typeface="Bradley Hand ITC" pitchFamily="66" charset="0"/>
              </a:rPr>
              <a:t>Fibroblast nuclei</a:t>
            </a:r>
          </a:p>
        </p:txBody>
      </p:sp>
      <p:cxnSp>
        <p:nvCxnSpPr>
          <p:cNvPr id="5" name="Straight Arrow Connector 4"/>
          <p:cNvCxnSpPr/>
          <p:nvPr/>
        </p:nvCxnSpPr>
        <p:spPr>
          <a:xfrm rot="10800000" flipV="1">
            <a:off x="3241675" y="1630363"/>
            <a:ext cx="3692525" cy="635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10800000" flipV="1">
            <a:off x="5662613" y="1706563"/>
            <a:ext cx="1271587" cy="27781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3734" name="TextBox 8"/>
          <p:cNvSpPr txBox="1">
            <a:spLocks noChangeArrowheads="1"/>
          </p:cNvSpPr>
          <p:nvPr/>
        </p:nvSpPr>
        <p:spPr bwMode="auto">
          <a:xfrm>
            <a:off x="7086600" y="3078163"/>
            <a:ext cx="2057400" cy="369887"/>
          </a:xfrm>
          <a:prstGeom prst="rect">
            <a:avLst/>
          </a:prstGeom>
          <a:noFill/>
          <a:ln w="9525">
            <a:noFill/>
            <a:miter lim="800000"/>
            <a:headEnd/>
            <a:tailEnd/>
          </a:ln>
        </p:spPr>
        <p:txBody>
          <a:bodyPr>
            <a:spAutoFit/>
          </a:bodyPr>
          <a:lstStyle/>
          <a:p>
            <a:r>
              <a:rPr lang="en-US" b="1">
                <a:latin typeface="Bradley Hand ITC" pitchFamily="66" charset="0"/>
              </a:rPr>
              <a:t>collagen </a:t>
            </a:r>
          </a:p>
        </p:txBody>
      </p:sp>
      <p:cxnSp>
        <p:nvCxnSpPr>
          <p:cNvPr id="10" name="Straight Arrow Connector 9"/>
          <p:cNvCxnSpPr/>
          <p:nvPr/>
        </p:nvCxnSpPr>
        <p:spPr>
          <a:xfrm rot="10800000">
            <a:off x="6411913" y="2878138"/>
            <a:ext cx="674687" cy="35242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6400800" y="3306763"/>
            <a:ext cx="685800"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3737" name="TextBox 13"/>
          <p:cNvSpPr txBox="1">
            <a:spLocks noChangeArrowheads="1"/>
          </p:cNvSpPr>
          <p:nvPr/>
        </p:nvSpPr>
        <p:spPr bwMode="auto">
          <a:xfrm>
            <a:off x="6951663" y="1793875"/>
            <a:ext cx="2057400" cy="522288"/>
          </a:xfrm>
          <a:prstGeom prst="rect">
            <a:avLst/>
          </a:prstGeom>
          <a:noFill/>
          <a:ln w="9525">
            <a:noFill/>
            <a:miter lim="800000"/>
            <a:headEnd/>
            <a:tailEnd/>
          </a:ln>
        </p:spPr>
        <p:txBody>
          <a:bodyPr>
            <a:spAutoFit/>
          </a:bodyPr>
          <a:lstStyle/>
          <a:p>
            <a:pPr algn="ctr"/>
            <a:r>
              <a:rPr lang="en-US" sz="1400" b="1">
                <a:latin typeface="Bradley Hand ITC" pitchFamily="66" charset="0"/>
              </a:rPr>
              <a:t>(fibroblast cytoplasm hard to see)</a:t>
            </a:r>
          </a:p>
        </p:txBody>
      </p:sp>
      <p:sp>
        <p:nvSpPr>
          <p:cNvPr id="21" name="Rectangle 20"/>
          <p:cNvSpPr/>
          <p:nvPr/>
        </p:nvSpPr>
        <p:spPr>
          <a:xfrm>
            <a:off x="3003173" y="2849940"/>
            <a:ext cx="1406155" cy="461665"/>
          </a:xfrm>
          <a:prstGeom prst="rect">
            <a:avLst/>
          </a:prstGeom>
          <a:noFill/>
        </p:spPr>
        <p:txBody>
          <a:bodyPr wrap="none">
            <a:spAutoFit/>
          </a:bodyPr>
          <a:lstStyle/>
          <a:p>
            <a:pPr algn="ctr" fontAlgn="auto">
              <a:spcBef>
                <a:spcPts val="0"/>
              </a:spcBef>
              <a:spcAft>
                <a:spcPts val="0"/>
              </a:spcAft>
              <a:defRPr/>
            </a:pPr>
            <a:r>
              <a:rPr lang="en-US"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n-lt"/>
              </a:rPr>
              <a:t>the space</a:t>
            </a:r>
          </a:p>
        </p:txBody>
      </p:sp>
      <p:sp>
        <p:nvSpPr>
          <p:cNvPr id="12" name="Rectangle 11"/>
          <p:cNvSpPr/>
          <p:nvPr/>
        </p:nvSpPr>
        <p:spPr>
          <a:xfrm>
            <a:off x="630425" y="76200"/>
            <a:ext cx="788318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7030A0"/>
                </a:solidFill>
                <a:latin typeface="+mn-lt"/>
              </a:rPr>
              <a:t>CLASSIFICATION OF CONNECTIVE TISSUE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5" descr="005resized.jpg"/>
          <p:cNvPicPr>
            <a:picLocks noChangeAspect="1"/>
          </p:cNvPicPr>
          <p:nvPr/>
        </p:nvPicPr>
        <p:blipFill>
          <a:blip r:embed="rId3"/>
          <a:srcRect/>
          <a:stretch>
            <a:fillRect/>
          </a:stretch>
        </p:blipFill>
        <p:spPr bwMode="auto">
          <a:xfrm>
            <a:off x="457200" y="2949575"/>
            <a:ext cx="3552825" cy="2282825"/>
          </a:xfrm>
          <a:prstGeom prst="rect">
            <a:avLst/>
          </a:prstGeom>
          <a:noFill/>
          <a:ln w="9525">
            <a:noFill/>
            <a:miter lim="800000"/>
            <a:headEnd/>
            <a:tailEnd/>
          </a:ln>
        </p:spPr>
      </p:pic>
      <p:pic>
        <p:nvPicPr>
          <p:cNvPr id="75778" name="Picture 6" descr="001resized.jpg"/>
          <p:cNvPicPr>
            <a:picLocks noChangeAspect="1"/>
          </p:cNvPicPr>
          <p:nvPr/>
        </p:nvPicPr>
        <p:blipFill>
          <a:blip r:embed="rId4"/>
          <a:srcRect/>
          <a:stretch>
            <a:fillRect/>
          </a:stretch>
        </p:blipFill>
        <p:spPr bwMode="auto">
          <a:xfrm>
            <a:off x="4724400" y="3035300"/>
            <a:ext cx="3657600" cy="2222500"/>
          </a:xfrm>
          <a:prstGeom prst="rect">
            <a:avLst/>
          </a:prstGeom>
          <a:noFill/>
          <a:ln w="9525">
            <a:noFill/>
            <a:miter lim="800000"/>
            <a:headEnd/>
            <a:tailEnd/>
          </a:ln>
        </p:spPr>
      </p:pic>
      <p:pic>
        <p:nvPicPr>
          <p:cNvPr id="75779" name="Picture 8" descr="003resized.jpg"/>
          <p:cNvPicPr>
            <a:picLocks noChangeAspect="1"/>
          </p:cNvPicPr>
          <p:nvPr/>
        </p:nvPicPr>
        <p:blipFill>
          <a:blip r:embed="rId5"/>
          <a:srcRect/>
          <a:stretch>
            <a:fillRect/>
          </a:stretch>
        </p:blipFill>
        <p:spPr bwMode="auto">
          <a:xfrm>
            <a:off x="457200" y="722313"/>
            <a:ext cx="3505200" cy="2227262"/>
          </a:xfrm>
          <a:prstGeom prst="rect">
            <a:avLst/>
          </a:prstGeom>
          <a:noFill/>
          <a:ln w="9525">
            <a:noFill/>
            <a:miter lim="800000"/>
            <a:headEnd/>
            <a:tailEnd/>
          </a:ln>
        </p:spPr>
      </p:pic>
      <p:pic>
        <p:nvPicPr>
          <p:cNvPr id="75780" name="Picture 9" descr="002resized.jpg"/>
          <p:cNvPicPr>
            <a:picLocks noChangeAspect="1"/>
          </p:cNvPicPr>
          <p:nvPr/>
        </p:nvPicPr>
        <p:blipFill>
          <a:blip r:embed="rId6"/>
          <a:srcRect/>
          <a:stretch>
            <a:fillRect/>
          </a:stretch>
        </p:blipFill>
        <p:spPr bwMode="auto">
          <a:xfrm>
            <a:off x="4724400" y="722313"/>
            <a:ext cx="3657600" cy="2349500"/>
          </a:xfrm>
          <a:prstGeom prst="rect">
            <a:avLst/>
          </a:prstGeom>
          <a:noFill/>
          <a:ln w="9525">
            <a:noFill/>
            <a:miter lim="800000"/>
            <a:headEnd/>
            <a:tailEnd/>
          </a:ln>
        </p:spPr>
      </p:pic>
      <p:sp>
        <p:nvSpPr>
          <p:cNvPr id="75781" name="TextBox 10"/>
          <p:cNvSpPr txBox="1">
            <a:spLocks noChangeArrowheads="1"/>
          </p:cNvSpPr>
          <p:nvPr/>
        </p:nvSpPr>
        <p:spPr bwMode="auto">
          <a:xfrm>
            <a:off x="381000" y="5149850"/>
            <a:ext cx="8229600" cy="1631950"/>
          </a:xfrm>
          <a:prstGeom prst="rect">
            <a:avLst/>
          </a:prstGeom>
          <a:noFill/>
          <a:ln w="9525">
            <a:noFill/>
            <a:miter lim="800000"/>
            <a:headEnd/>
            <a:tailEnd/>
          </a:ln>
        </p:spPr>
        <p:txBody>
          <a:bodyPr>
            <a:spAutoFit/>
          </a:bodyPr>
          <a:lstStyle/>
          <a:p>
            <a:r>
              <a:rPr lang="en-US" sz="2000" b="1" dirty="0">
                <a:solidFill>
                  <a:srgbClr val="00B050"/>
                </a:solidFill>
                <a:latin typeface="Calibri" pitchFamily="34" charset="0"/>
              </a:rPr>
              <a:t>Well, I’ll be darned if all these </a:t>
            </a:r>
            <a:r>
              <a:rPr lang="en-US" sz="2000" b="1" dirty="0">
                <a:solidFill>
                  <a:srgbClr val="002060"/>
                </a:solidFill>
                <a:latin typeface="Calibri" pitchFamily="34" charset="0"/>
              </a:rPr>
              <a:t>epithelia</a:t>
            </a:r>
            <a:r>
              <a:rPr lang="en-US" sz="2000" b="1" dirty="0">
                <a:solidFill>
                  <a:srgbClr val="00B050"/>
                </a:solidFill>
                <a:latin typeface="Calibri" pitchFamily="34" charset="0"/>
              </a:rPr>
              <a:t> don’t have </a:t>
            </a:r>
            <a:r>
              <a:rPr lang="en-US" sz="2000" b="1" dirty="0">
                <a:solidFill>
                  <a:srgbClr val="BA52AB"/>
                </a:solidFill>
                <a:latin typeface="Calibri" pitchFamily="34" charset="0"/>
              </a:rPr>
              <a:t>loose connective tissue </a:t>
            </a:r>
            <a:r>
              <a:rPr lang="en-US" sz="2000" b="1" dirty="0">
                <a:solidFill>
                  <a:srgbClr val="00B050"/>
                </a:solidFill>
                <a:latin typeface="Calibri" pitchFamily="34" charset="0"/>
              </a:rPr>
              <a:t>right underneath them.  Must be a good strategy for delivering nutrients to the epithelia, which were too stupid to have their own blood vessels.  (Either that, or the blood vessels would disrupt the epithelial tissues‘ “barrier” quality.)</a:t>
            </a:r>
          </a:p>
        </p:txBody>
      </p:sp>
      <p:sp>
        <p:nvSpPr>
          <p:cNvPr id="8" name="Rectangle 7"/>
          <p:cNvSpPr/>
          <p:nvPr/>
        </p:nvSpPr>
        <p:spPr>
          <a:xfrm>
            <a:off x="630425" y="76200"/>
            <a:ext cx="788318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7030A0"/>
                </a:solidFill>
                <a:latin typeface="+mn-lt"/>
              </a:rPr>
              <a:t>CLASSIFICATION OF CONNECTIVE TISSUE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Box 1"/>
          <p:cNvSpPr txBox="1">
            <a:spLocks noChangeArrowheads="1"/>
          </p:cNvSpPr>
          <p:nvPr/>
        </p:nvSpPr>
        <p:spPr bwMode="auto">
          <a:xfrm>
            <a:off x="152400" y="600075"/>
            <a:ext cx="8915400" cy="923925"/>
          </a:xfrm>
          <a:prstGeom prst="rect">
            <a:avLst/>
          </a:prstGeom>
          <a:noFill/>
          <a:ln w="9525">
            <a:noFill/>
            <a:miter lim="800000"/>
            <a:headEnd/>
            <a:tailEnd/>
          </a:ln>
        </p:spPr>
        <p:txBody>
          <a:bodyPr>
            <a:spAutoFit/>
          </a:bodyPr>
          <a:lstStyle/>
          <a:p>
            <a:r>
              <a:rPr lang="en-US" b="1">
                <a:solidFill>
                  <a:srgbClr val="0070C0"/>
                </a:solidFill>
                <a:latin typeface="Calibri" pitchFamily="34" charset="0"/>
              </a:rPr>
              <a:t>All connective tissues vary to some extent in the amount of collagen fibers, reticular fibers, and elastic fibers.  This is especially true for the loose connective tissues.  These variations give these tissues slightly different functional features, and in some cases, alternate names.</a:t>
            </a:r>
          </a:p>
        </p:txBody>
      </p:sp>
      <p:pic>
        <p:nvPicPr>
          <p:cNvPr id="77826" name="Picture 3" descr="reticular tissue resized.jpg"/>
          <p:cNvPicPr>
            <a:picLocks noChangeAspect="1"/>
          </p:cNvPicPr>
          <p:nvPr/>
        </p:nvPicPr>
        <p:blipFill>
          <a:blip r:embed="rId3"/>
          <a:srcRect/>
          <a:stretch>
            <a:fillRect/>
          </a:stretch>
        </p:blipFill>
        <p:spPr bwMode="auto">
          <a:xfrm>
            <a:off x="152400" y="1446213"/>
            <a:ext cx="4419600" cy="3057525"/>
          </a:xfrm>
          <a:prstGeom prst="rect">
            <a:avLst/>
          </a:prstGeom>
          <a:noFill/>
          <a:ln w="9525">
            <a:noFill/>
            <a:miter lim="800000"/>
            <a:headEnd/>
            <a:tailEnd/>
          </a:ln>
        </p:spPr>
      </p:pic>
      <p:pic>
        <p:nvPicPr>
          <p:cNvPr id="77827" name="Picture 4" descr="elastic tissue resized.jpg"/>
          <p:cNvPicPr>
            <a:picLocks noChangeAspect="1"/>
          </p:cNvPicPr>
          <p:nvPr/>
        </p:nvPicPr>
        <p:blipFill>
          <a:blip r:embed="rId4"/>
          <a:srcRect/>
          <a:stretch>
            <a:fillRect/>
          </a:stretch>
        </p:blipFill>
        <p:spPr bwMode="auto">
          <a:xfrm>
            <a:off x="4859338" y="1446213"/>
            <a:ext cx="4056062" cy="3200400"/>
          </a:xfrm>
          <a:prstGeom prst="rect">
            <a:avLst/>
          </a:prstGeom>
          <a:noFill/>
          <a:ln w="9525">
            <a:noFill/>
            <a:miter lim="800000"/>
            <a:headEnd/>
            <a:tailEnd/>
          </a:ln>
        </p:spPr>
      </p:pic>
      <p:sp>
        <p:nvSpPr>
          <p:cNvPr id="77828" name="TextBox 5"/>
          <p:cNvSpPr txBox="1">
            <a:spLocks noChangeArrowheads="1"/>
          </p:cNvSpPr>
          <p:nvPr/>
        </p:nvSpPr>
        <p:spPr bwMode="auto">
          <a:xfrm>
            <a:off x="228600" y="4570413"/>
            <a:ext cx="4419600" cy="646112"/>
          </a:xfrm>
          <a:prstGeom prst="rect">
            <a:avLst/>
          </a:prstGeom>
          <a:noFill/>
          <a:ln w="9525">
            <a:noFill/>
            <a:miter lim="800000"/>
            <a:headEnd/>
            <a:tailEnd/>
          </a:ln>
        </p:spPr>
        <p:txBody>
          <a:bodyPr>
            <a:spAutoFit/>
          </a:bodyPr>
          <a:lstStyle/>
          <a:p>
            <a:r>
              <a:rPr lang="en-US">
                <a:solidFill>
                  <a:srgbClr val="BA52AB"/>
                </a:solidFill>
                <a:latin typeface="Calibri" pitchFamily="34" charset="0"/>
              </a:rPr>
              <a:t>Reticular tissue </a:t>
            </a:r>
            <a:r>
              <a:rPr lang="en-US">
                <a:latin typeface="Calibri" pitchFamily="34" charset="0"/>
              </a:rPr>
              <a:t>– the reticular fibers in this special stain are black.  (nuclei are red)</a:t>
            </a:r>
          </a:p>
        </p:txBody>
      </p:sp>
      <p:sp>
        <p:nvSpPr>
          <p:cNvPr id="77829" name="TextBox 6"/>
          <p:cNvSpPr txBox="1">
            <a:spLocks noChangeArrowheads="1"/>
          </p:cNvSpPr>
          <p:nvPr/>
        </p:nvSpPr>
        <p:spPr bwMode="auto">
          <a:xfrm>
            <a:off x="4876800" y="4722813"/>
            <a:ext cx="4038600" cy="1754187"/>
          </a:xfrm>
          <a:prstGeom prst="rect">
            <a:avLst/>
          </a:prstGeom>
          <a:noFill/>
          <a:ln w="9525">
            <a:noFill/>
            <a:miter lim="800000"/>
            <a:headEnd/>
            <a:tailEnd/>
          </a:ln>
        </p:spPr>
        <p:txBody>
          <a:bodyPr>
            <a:spAutoFit/>
          </a:bodyPr>
          <a:lstStyle/>
          <a:p>
            <a:r>
              <a:rPr lang="en-US">
                <a:solidFill>
                  <a:srgbClr val="BA52AB"/>
                </a:solidFill>
                <a:latin typeface="Calibri" pitchFamily="34" charset="0"/>
              </a:rPr>
              <a:t>Elastic tissue </a:t>
            </a:r>
            <a:r>
              <a:rPr lang="en-US">
                <a:latin typeface="Calibri" pitchFamily="34" charset="0"/>
              </a:rPr>
              <a:t>– the elastic fibers are the bright eosinophilic bands you see. </a:t>
            </a:r>
          </a:p>
          <a:p>
            <a:r>
              <a:rPr lang="en-US">
                <a:latin typeface="Blackadder ITC" pitchFamily="82" charset="0"/>
              </a:rPr>
              <a:t>Though the elastic fibers look a little like collagen from the previous slides, elastic fibers tend to be “shinier”, especially when you lower the condenser on your microscope.</a:t>
            </a:r>
          </a:p>
        </p:txBody>
      </p:sp>
      <p:sp>
        <p:nvSpPr>
          <p:cNvPr id="8" name="Rectangle 7"/>
          <p:cNvSpPr/>
          <p:nvPr/>
        </p:nvSpPr>
        <p:spPr>
          <a:xfrm>
            <a:off x="109132" y="6396335"/>
            <a:ext cx="9113392"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Both of these are really cute variations of loose connective tissue</a:t>
            </a:r>
          </a:p>
        </p:txBody>
      </p:sp>
      <p:cxnSp>
        <p:nvCxnSpPr>
          <p:cNvPr id="10" name="Straight Arrow Connector 9"/>
          <p:cNvCxnSpPr/>
          <p:nvPr/>
        </p:nvCxnSpPr>
        <p:spPr>
          <a:xfrm rot="16200000" flipV="1">
            <a:off x="2438400" y="4265613"/>
            <a:ext cx="533400" cy="228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6200000" flipV="1">
            <a:off x="2295525" y="3970338"/>
            <a:ext cx="1276350" cy="76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3090862" y="4308476"/>
            <a:ext cx="409575" cy="2476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V="1">
            <a:off x="6381750" y="4337050"/>
            <a:ext cx="533400" cy="4191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6253162" y="3870326"/>
            <a:ext cx="1681163" cy="23336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30425" y="76200"/>
            <a:ext cx="788318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7030A0"/>
                </a:solidFill>
                <a:latin typeface="+mn-lt"/>
              </a:rPr>
              <a:t>CLASSIFICATION OF CONNECTIVE TISSUE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descr="001.jpg"/>
          <p:cNvPicPr>
            <a:picLocks noChangeAspect="1"/>
          </p:cNvPicPr>
          <p:nvPr/>
        </p:nvPicPr>
        <p:blipFill>
          <a:blip r:embed="rId3"/>
          <a:srcRect/>
          <a:stretch>
            <a:fillRect/>
          </a:stretch>
        </p:blipFill>
        <p:spPr bwMode="auto">
          <a:xfrm>
            <a:off x="1784350" y="1487488"/>
            <a:ext cx="4159250" cy="2522537"/>
          </a:xfrm>
          <a:prstGeom prst="rect">
            <a:avLst/>
          </a:prstGeom>
          <a:noFill/>
          <a:ln w="9525">
            <a:noFill/>
            <a:miter lim="800000"/>
            <a:headEnd/>
            <a:tailEnd/>
          </a:ln>
        </p:spPr>
      </p:pic>
      <p:pic>
        <p:nvPicPr>
          <p:cNvPr id="19458" name="Picture 5" descr="005.jpg"/>
          <p:cNvPicPr>
            <a:picLocks noChangeAspect="1"/>
          </p:cNvPicPr>
          <p:nvPr/>
        </p:nvPicPr>
        <p:blipFill>
          <a:blip r:embed="rId4"/>
          <a:srcRect/>
          <a:stretch>
            <a:fillRect/>
          </a:stretch>
        </p:blipFill>
        <p:spPr bwMode="auto">
          <a:xfrm>
            <a:off x="4881563" y="4114800"/>
            <a:ext cx="4262437" cy="2743200"/>
          </a:xfrm>
          <a:prstGeom prst="rect">
            <a:avLst/>
          </a:prstGeom>
          <a:noFill/>
          <a:ln w="9525">
            <a:noFill/>
            <a:miter lim="800000"/>
            <a:headEnd/>
            <a:tailEnd/>
          </a:ln>
        </p:spPr>
      </p:pic>
      <p:sp>
        <p:nvSpPr>
          <p:cNvPr id="19459" name="TextBox 6"/>
          <p:cNvSpPr txBox="1">
            <a:spLocks noChangeArrowheads="1"/>
          </p:cNvSpPr>
          <p:nvPr/>
        </p:nvSpPr>
        <p:spPr bwMode="auto">
          <a:xfrm>
            <a:off x="0" y="0"/>
            <a:ext cx="9144000" cy="1323975"/>
          </a:xfrm>
          <a:prstGeom prst="rect">
            <a:avLst/>
          </a:prstGeom>
          <a:noFill/>
          <a:ln w="9525">
            <a:noFill/>
            <a:miter lim="800000"/>
            <a:headEnd/>
            <a:tailEnd/>
          </a:ln>
        </p:spPr>
        <p:txBody>
          <a:bodyPr>
            <a:spAutoFit/>
          </a:bodyPr>
          <a:lstStyle/>
          <a:p>
            <a:r>
              <a:rPr lang="en-US" sz="2000" b="1">
                <a:solidFill>
                  <a:srgbClr val="C00000"/>
                </a:solidFill>
                <a:latin typeface="Calibri" pitchFamily="34" charset="0"/>
              </a:rPr>
              <a:t>Two more examples of epithelia and connective tissue.  It helps to remember that epithelia line a lumen, or space.</a:t>
            </a:r>
          </a:p>
          <a:p>
            <a:r>
              <a:rPr lang="en-US" sz="2000" b="1">
                <a:solidFill>
                  <a:srgbClr val="C00000"/>
                </a:solidFill>
                <a:latin typeface="Calibri" pitchFamily="34" charset="0"/>
              </a:rPr>
              <a:t>Also note that epithelial cells tend to have more cytoplasm, which stains eosinophilic, while connective tissue cytoplasm is pale or sparse.</a:t>
            </a:r>
          </a:p>
        </p:txBody>
      </p:sp>
      <p:sp>
        <p:nvSpPr>
          <p:cNvPr id="19460" name="TextBox 7"/>
          <p:cNvSpPr txBox="1">
            <a:spLocks noChangeArrowheads="1"/>
          </p:cNvSpPr>
          <p:nvPr/>
        </p:nvSpPr>
        <p:spPr bwMode="auto">
          <a:xfrm>
            <a:off x="31750" y="2478088"/>
            <a:ext cx="1447800" cy="369887"/>
          </a:xfrm>
          <a:prstGeom prst="rect">
            <a:avLst/>
          </a:prstGeom>
          <a:noFill/>
          <a:ln w="9525">
            <a:noFill/>
            <a:miter lim="800000"/>
            <a:headEnd/>
            <a:tailEnd/>
          </a:ln>
        </p:spPr>
        <p:txBody>
          <a:bodyPr>
            <a:spAutoFit/>
          </a:bodyPr>
          <a:lstStyle/>
          <a:p>
            <a:r>
              <a:rPr lang="en-US" b="1">
                <a:solidFill>
                  <a:srgbClr val="0070C0"/>
                </a:solidFill>
                <a:latin typeface="Calibri" pitchFamily="34" charset="0"/>
              </a:rPr>
              <a:t>epithelium</a:t>
            </a:r>
          </a:p>
        </p:txBody>
      </p:sp>
      <p:sp>
        <p:nvSpPr>
          <p:cNvPr id="19461" name="TextBox 8"/>
          <p:cNvSpPr txBox="1">
            <a:spLocks noChangeArrowheads="1"/>
          </p:cNvSpPr>
          <p:nvPr/>
        </p:nvSpPr>
        <p:spPr bwMode="auto">
          <a:xfrm>
            <a:off x="52388" y="3392488"/>
            <a:ext cx="1447800" cy="646112"/>
          </a:xfrm>
          <a:prstGeom prst="rect">
            <a:avLst/>
          </a:prstGeom>
          <a:noFill/>
          <a:ln w="9525">
            <a:noFill/>
            <a:miter lim="800000"/>
            <a:headEnd/>
            <a:tailEnd/>
          </a:ln>
        </p:spPr>
        <p:txBody>
          <a:bodyPr>
            <a:spAutoFit/>
          </a:bodyPr>
          <a:lstStyle/>
          <a:p>
            <a:r>
              <a:rPr lang="en-US" b="1">
                <a:solidFill>
                  <a:srgbClr val="00B050"/>
                </a:solidFill>
                <a:latin typeface="Calibri" pitchFamily="34" charset="0"/>
              </a:rPr>
              <a:t>connective tissue</a:t>
            </a:r>
          </a:p>
        </p:txBody>
      </p:sp>
      <p:sp>
        <p:nvSpPr>
          <p:cNvPr id="10" name="Left Brace 9"/>
          <p:cNvSpPr/>
          <p:nvPr/>
        </p:nvSpPr>
        <p:spPr>
          <a:xfrm flipV="1">
            <a:off x="1327150" y="2020888"/>
            <a:ext cx="457200" cy="1371600"/>
          </a:xfrm>
          <a:prstGeom prst="lef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1" name="Left Brace 10"/>
          <p:cNvSpPr/>
          <p:nvPr/>
        </p:nvSpPr>
        <p:spPr>
          <a:xfrm flipV="1">
            <a:off x="1371600" y="3392488"/>
            <a:ext cx="381000" cy="609600"/>
          </a:xfrm>
          <a:prstGeom prst="lef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9464" name="TextBox 11"/>
          <p:cNvSpPr txBox="1">
            <a:spLocks noChangeArrowheads="1"/>
          </p:cNvSpPr>
          <p:nvPr/>
        </p:nvSpPr>
        <p:spPr bwMode="auto">
          <a:xfrm>
            <a:off x="3101975" y="4876800"/>
            <a:ext cx="1447800" cy="369888"/>
          </a:xfrm>
          <a:prstGeom prst="rect">
            <a:avLst/>
          </a:prstGeom>
          <a:noFill/>
          <a:ln w="9525">
            <a:noFill/>
            <a:miter lim="800000"/>
            <a:headEnd/>
            <a:tailEnd/>
          </a:ln>
        </p:spPr>
        <p:txBody>
          <a:bodyPr>
            <a:spAutoFit/>
          </a:bodyPr>
          <a:lstStyle/>
          <a:p>
            <a:r>
              <a:rPr lang="en-US" b="1">
                <a:solidFill>
                  <a:srgbClr val="0070C0"/>
                </a:solidFill>
                <a:latin typeface="Calibri" pitchFamily="34" charset="0"/>
              </a:rPr>
              <a:t>epithelium</a:t>
            </a:r>
          </a:p>
        </p:txBody>
      </p:sp>
      <p:sp>
        <p:nvSpPr>
          <p:cNvPr id="19465" name="TextBox 12"/>
          <p:cNvSpPr txBox="1">
            <a:spLocks noChangeArrowheads="1"/>
          </p:cNvSpPr>
          <p:nvPr/>
        </p:nvSpPr>
        <p:spPr bwMode="auto">
          <a:xfrm>
            <a:off x="3178175" y="6172200"/>
            <a:ext cx="1447800" cy="646113"/>
          </a:xfrm>
          <a:prstGeom prst="rect">
            <a:avLst/>
          </a:prstGeom>
          <a:noFill/>
          <a:ln w="9525">
            <a:noFill/>
            <a:miter lim="800000"/>
            <a:headEnd/>
            <a:tailEnd/>
          </a:ln>
        </p:spPr>
        <p:txBody>
          <a:bodyPr>
            <a:spAutoFit/>
          </a:bodyPr>
          <a:lstStyle/>
          <a:p>
            <a:r>
              <a:rPr lang="en-US" b="1">
                <a:solidFill>
                  <a:srgbClr val="00B050"/>
                </a:solidFill>
                <a:latin typeface="Calibri" pitchFamily="34" charset="0"/>
              </a:rPr>
              <a:t>connective tissue</a:t>
            </a:r>
          </a:p>
        </p:txBody>
      </p:sp>
      <p:sp>
        <p:nvSpPr>
          <p:cNvPr id="14" name="Left Brace 13"/>
          <p:cNvSpPr/>
          <p:nvPr/>
        </p:nvSpPr>
        <p:spPr>
          <a:xfrm flipV="1">
            <a:off x="4397375" y="4114800"/>
            <a:ext cx="457200" cy="1981200"/>
          </a:xfrm>
          <a:prstGeom prst="lef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5" name="Left Brace 14"/>
          <p:cNvSpPr/>
          <p:nvPr/>
        </p:nvSpPr>
        <p:spPr>
          <a:xfrm flipV="1">
            <a:off x="4473575" y="6172200"/>
            <a:ext cx="381000" cy="609600"/>
          </a:xfrm>
          <a:prstGeom prst="lef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 name="Freeform 15"/>
          <p:cNvSpPr/>
          <p:nvPr/>
        </p:nvSpPr>
        <p:spPr>
          <a:xfrm>
            <a:off x="1793875" y="3222625"/>
            <a:ext cx="4146550" cy="166688"/>
          </a:xfrm>
          <a:custGeom>
            <a:avLst/>
            <a:gdLst>
              <a:gd name="connsiteX0" fmla="*/ 0 w 4145973"/>
              <a:gd name="connsiteY0" fmla="*/ 166254 h 166254"/>
              <a:gd name="connsiteX1" fmla="*/ 270164 w 4145973"/>
              <a:gd name="connsiteY1" fmla="*/ 155863 h 166254"/>
              <a:gd name="connsiteX2" fmla="*/ 436418 w 4145973"/>
              <a:gd name="connsiteY2" fmla="*/ 135082 h 166254"/>
              <a:gd name="connsiteX3" fmla="*/ 488373 w 4145973"/>
              <a:gd name="connsiteY3" fmla="*/ 124691 h 166254"/>
              <a:gd name="connsiteX4" fmla="*/ 519545 w 4145973"/>
              <a:gd name="connsiteY4" fmla="*/ 114300 h 166254"/>
              <a:gd name="connsiteX5" fmla="*/ 592282 w 4145973"/>
              <a:gd name="connsiteY5" fmla="*/ 93518 h 166254"/>
              <a:gd name="connsiteX6" fmla="*/ 644236 w 4145973"/>
              <a:gd name="connsiteY6" fmla="*/ 83127 h 166254"/>
              <a:gd name="connsiteX7" fmla="*/ 1028700 w 4145973"/>
              <a:gd name="connsiteY7" fmla="*/ 72736 h 166254"/>
              <a:gd name="connsiteX8" fmla="*/ 1111827 w 4145973"/>
              <a:gd name="connsiteY8" fmla="*/ 51954 h 166254"/>
              <a:gd name="connsiteX9" fmla="*/ 1350818 w 4145973"/>
              <a:gd name="connsiteY9" fmla="*/ 31173 h 166254"/>
              <a:gd name="connsiteX10" fmla="*/ 2026227 w 4145973"/>
              <a:gd name="connsiteY10" fmla="*/ 10391 h 166254"/>
              <a:gd name="connsiteX11" fmla="*/ 3002973 w 4145973"/>
              <a:gd name="connsiteY11" fmla="*/ 0 h 166254"/>
              <a:gd name="connsiteX12" fmla="*/ 3782291 w 4145973"/>
              <a:gd name="connsiteY12" fmla="*/ 20782 h 166254"/>
              <a:gd name="connsiteX13" fmla="*/ 3865418 w 4145973"/>
              <a:gd name="connsiteY13" fmla="*/ 31173 h 166254"/>
              <a:gd name="connsiteX14" fmla="*/ 4021282 w 4145973"/>
              <a:gd name="connsiteY14" fmla="*/ 41563 h 166254"/>
              <a:gd name="connsiteX15" fmla="*/ 4145973 w 4145973"/>
              <a:gd name="connsiteY15" fmla="*/ 62345 h 16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5973" h="166254">
                <a:moveTo>
                  <a:pt x="0" y="166254"/>
                </a:moveTo>
                <a:lnTo>
                  <a:pt x="270164" y="155863"/>
                </a:lnTo>
                <a:cubicBezTo>
                  <a:pt x="301066" y="154097"/>
                  <a:pt x="400535" y="141062"/>
                  <a:pt x="436418" y="135082"/>
                </a:cubicBezTo>
                <a:cubicBezTo>
                  <a:pt x="453839" y="132178"/>
                  <a:pt x="471239" y="128975"/>
                  <a:pt x="488373" y="124691"/>
                </a:cubicBezTo>
                <a:cubicBezTo>
                  <a:pt x="498999" y="122035"/>
                  <a:pt x="509054" y="117447"/>
                  <a:pt x="519545" y="114300"/>
                </a:cubicBezTo>
                <a:cubicBezTo>
                  <a:pt x="543697" y="107054"/>
                  <a:pt x="567819" y="99634"/>
                  <a:pt x="592282" y="93518"/>
                </a:cubicBezTo>
                <a:cubicBezTo>
                  <a:pt x="609416" y="89235"/>
                  <a:pt x="626595" y="83967"/>
                  <a:pt x="644236" y="83127"/>
                </a:cubicBezTo>
                <a:cubicBezTo>
                  <a:pt x="772292" y="77029"/>
                  <a:pt x="900545" y="76200"/>
                  <a:pt x="1028700" y="72736"/>
                </a:cubicBezTo>
                <a:cubicBezTo>
                  <a:pt x="1056409" y="65809"/>
                  <a:pt x="1083486" y="55497"/>
                  <a:pt x="1111827" y="51954"/>
                </a:cubicBezTo>
                <a:cubicBezTo>
                  <a:pt x="1275819" y="31455"/>
                  <a:pt x="1112648" y="50226"/>
                  <a:pt x="1350818" y="31173"/>
                </a:cubicBezTo>
                <a:cubicBezTo>
                  <a:pt x="1724584" y="1273"/>
                  <a:pt x="980549" y="24427"/>
                  <a:pt x="2026227" y="10391"/>
                </a:cubicBezTo>
                <a:lnTo>
                  <a:pt x="3002973" y="0"/>
                </a:lnTo>
                <a:cubicBezTo>
                  <a:pt x="3163138" y="3269"/>
                  <a:pt x="3575611" y="8624"/>
                  <a:pt x="3782291" y="20782"/>
                </a:cubicBezTo>
                <a:cubicBezTo>
                  <a:pt x="3810167" y="22422"/>
                  <a:pt x="3837598" y="28754"/>
                  <a:pt x="3865418" y="31173"/>
                </a:cubicBezTo>
                <a:cubicBezTo>
                  <a:pt x="3917292" y="35684"/>
                  <a:pt x="3969327" y="38100"/>
                  <a:pt x="4021282" y="41563"/>
                </a:cubicBezTo>
                <a:cubicBezTo>
                  <a:pt x="4087629" y="74737"/>
                  <a:pt x="4047355" y="62345"/>
                  <a:pt x="4145973" y="62345"/>
                </a:cubicBezTo>
              </a:path>
            </a:pathLst>
          </a:cu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7" name="Freeform 16"/>
          <p:cNvSpPr/>
          <p:nvPr/>
        </p:nvSpPr>
        <p:spPr>
          <a:xfrm>
            <a:off x="4910138" y="6002338"/>
            <a:ext cx="4208462" cy="603250"/>
          </a:xfrm>
          <a:custGeom>
            <a:avLst/>
            <a:gdLst>
              <a:gd name="connsiteX0" fmla="*/ 0 w 4208318"/>
              <a:gd name="connsiteY0" fmla="*/ 187036 h 602673"/>
              <a:gd name="connsiteX1" fmla="*/ 20782 w 4208318"/>
              <a:gd name="connsiteY1" fmla="*/ 249382 h 602673"/>
              <a:gd name="connsiteX2" fmla="*/ 41564 w 4208318"/>
              <a:gd name="connsiteY2" fmla="*/ 280554 h 602673"/>
              <a:gd name="connsiteX3" fmla="*/ 93518 w 4208318"/>
              <a:gd name="connsiteY3" fmla="*/ 363682 h 602673"/>
              <a:gd name="connsiteX4" fmla="*/ 135082 w 4208318"/>
              <a:gd name="connsiteY4" fmla="*/ 446809 h 602673"/>
              <a:gd name="connsiteX5" fmla="*/ 155864 w 4208318"/>
              <a:gd name="connsiteY5" fmla="*/ 509154 h 602673"/>
              <a:gd name="connsiteX6" fmla="*/ 218209 w 4208318"/>
              <a:gd name="connsiteY6" fmla="*/ 540327 h 602673"/>
              <a:gd name="connsiteX7" fmla="*/ 322118 w 4208318"/>
              <a:gd name="connsiteY7" fmla="*/ 571500 h 602673"/>
              <a:gd name="connsiteX8" fmla="*/ 384464 w 4208318"/>
              <a:gd name="connsiteY8" fmla="*/ 602673 h 602673"/>
              <a:gd name="connsiteX9" fmla="*/ 581891 w 4208318"/>
              <a:gd name="connsiteY9" fmla="*/ 592282 h 602673"/>
              <a:gd name="connsiteX10" fmla="*/ 623455 w 4208318"/>
              <a:gd name="connsiteY10" fmla="*/ 581891 h 602673"/>
              <a:gd name="connsiteX11" fmla="*/ 696191 w 4208318"/>
              <a:gd name="connsiteY11" fmla="*/ 519545 h 602673"/>
              <a:gd name="connsiteX12" fmla="*/ 727364 w 4208318"/>
              <a:gd name="connsiteY12" fmla="*/ 498763 h 602673"/>
              <a:gd name="connsiteX13" fmla="*/ 758537 w 4208318"/>
              <a:gd name="connsiteY13" fmla="*/ 467591 h 602673"/>
              <a:gd name="connsiteX14" fmla="*/ 820882 w 4208318"/>
              <a:gd name="connsiteY14" fmla="*/ 436418 h 602673"/>
              <a:gd name="connsiteX15" fmla="*/ 924791 w 4208318"/>
              <a:gd name="connsiteY15" fmla="*/ 363682 h 602673"/>
              <a:gd name="connsiteX16" fmla="*/ 997527 w 4208318"/>
              <a:gd name="connsiteY16" fmla="*/ 322118 h 602673"/>
              <a:gd name="connsiteX17" fmla="*/ 1028700 w 4208318"/>
              <a:gd name="connsiteY17" fmla="*/ 290945 h 602673"/>
              <a:gd name="connsiteX18" fmla="*/ 1059873 w 4208318"/>
              <a:gd name="connsiteY18" fmla="*/ 270163 h 602673"/>
              <a:gd name="connsiteX19" fmla="*/ 1174173 w 4208318"/>
              <a:gd name="connsiteY19" fmla="*/ 187036 h 602673"/>
              <a:gd name="connsiteX20" fmla="*/ 1205346 w 4208318"/>
              <a:gd name="connsiteY20" fmla="*/ 176645 h 602673"/>
              <a:gd name="connsiteX21" fmla="*/ 1257300 w 4208318"/>
              <a:gd name="connsiteY21" fmla="*/ 114300 h 602673"/>
              <a:gd name="connsiteX22" fmla="*/ 1288473 w 4208318"/>
              <a:gd name="connsiteY22" fmla="*/ 93518 h 602673"/>
              <a:gd name="connsiteX23" fmla="*/ 1319646 w 4208318"/>
              <a:gd name="connsiteY23" fmla="*/ 62345 h 602673"/>
              <a:gd name="connsiteX24" fmla="*/ 1350818 w 4208318"/>
              <a:gd name="connsiteY24" fmla="*/ 41563 h 602673"/>
              <a:gd name="connsiteX25" fmla="*/ 1381991 w 4208318"/>
              <a:gd name="connsiteY25" fmla="*/ 10391 h 602673"/>
              <a:gd name="connsiteX26" fmla="*/ 1444337 w 4208318"/>
              <a:gd name="connsiteY26" fmla="*/ 0 h 602673"/>
              <a:gd name="connsiteX27" fmla="*/ 1558637 w 4208318"/>
              <a:gd name="connsiteY27" fmla="*/ 10391 h 602673"/>
              <a:gd name="connsiteX28" fmla="*/ 1641764 w 4208318"/>
              <a:gd name="connsiteY28" fmla="*/ 62345 h 602673"/>
              <a:gd name="connsiteX29" fmla="*/ 1672937 w 4208318"/>
              <a:gd name="connsiteY29" fmla="*/ 72736 h 602673"/>
              <a:gd name="connsiteX30" fmla="*/ 1849582 w 4208318"/>
              <a:gd name="connsiteY30" fmla="*/ 93518 h 602673"/>
              <a:gd name="connsiteX31" fmla="*/ 1911927 w 4208318"/>
              <a:gd name="connsiteY31" fmla="*/ 124691 h 602673"/>
              <a:gd name="connsiteX32" fmla="*/ 1943100 w 4208318"/>
              <a:gd name="connsiteY32" fmla="*/ 145473 h 602673"/>
              <a:gd name="connsiteX33" fmla="*/ 1984664 w 4208318"/>
              <a:gd name="connsiteY33" fmla="*/ 207818 h 602673"/>
              <a:gd name="connsiteX34" fmla="*/ 2005446 w 4208318"/>
              <a:gd name="connsiteY34" fmla="*/ 238991 h 602673"/>
              <a:gd name="connsiteX35" fmla="*/ 2047009 w 4208318"/>
              <a:gd name="connsiteY35" fmla="*/ 249382 h 602673"/>
              <a:gd name="connsiteX36" fmla="*/ 2098964 w 4208318"/>
              <a:gd name="connsiteY36" fmla="*/ 290945 h 602673"/>
              <a:gd name="connsiteX37" fmla="*/ 2161309 w 4208318"/>
              <a:gd name="connsiteY37" fmla="*/ 342900 h 602673"/>
              <a:gd name="connsiteX38" fmla="*/ 2192482 w 4208318"/>
              <a:gd name="connsiteY38" fmla="*/ 374073 h 602673"/>
              <a:gd name="connsiteX39" fmla="*/ 2254827 w 4208318"/>
              <a:gd name="connsiteY39" fmla="*/ 394854 h 602673"/>
              <a:gd name="connsiteX40" fmla="*/ 2545773 w 4208318"/>
              <a:gd name="connsiteY40" fmla="*/ 374073 h 602673"/>
              <a:gd name="connsiteX41" fmla="*/ 2618509 w 4208318"/>
              <a:gd name="connsiteY41" fmla="*/ 322118 h 602673"/>
              <a:gd name="connsiteX42" fmla="*/ 2722418 w 4208318"/>
              <a:gd name="connsiteY42" fmla="*/ 311727 h 602673"/>
              <a:gd name="connsiteX43" fmla="*/ 2826327 w 4208318"/>
              <a:gd name="connsiteY43" fmla="*/ 301336 h 602673"/>
              <a:gd name="connsiteX44" fmla="*/ 2867891 w 4208318"/>
              <a:gd name="connsiteY44" fmla="*/ 259773 h 602673"/>
              <a:gd name="connsiteX45" fmla="*/ 2899064 w 4208318"/>
              <a:gd name="connsiteY45" fmla="*/ 249382 h 602673"/>
              <a:gd name="connsiteX46" fmla="*/ 2971800 w 4208318"/>
              <a:gd name="connsiteY46" fmla="*/ 238991 h 602673"/>
              <a:gd name="connsiteX47" fmla="*/ 3190009 w 4208318"/>
              <a:gd name="connsiteY47" fmla="*/ 228600 h 602673"/>
              <a:gd name="connsiteX48" fmla="*/ 3252355 w 4208318"/>
              <a:gd name="connsiteY48" fmla="*/ 218209 h 602673"/>
              <a:gd name="connsiteX49" fmla="*/ 3460173 w 4208318"/>
              <a:gd name="connsiteY49" fmla="*/ 238991 h 602673"/>
              <a:gd name="connsiteX50" fmla="*/ 3553691 w 4208318"/>
              <a:gd name="connsiteY50" fmla="*/ 249382 h 602673"/>
              <a:gd name="connsiteX51" fmla="*/ 3657600 w 4208318"/>
              <a:gd name="connsiteY51" fmla="*/ 270163 h 602673"/>
              <a:gd name="connsiteX52" fmla="*/ 3771900 w 4208318"/>
              <a:gd name="connsiteY52" fmla="*/ 249382 h 602673"/>
              <a:gd name="connsiteX53" fmla="*/ 3803073 w 4208318"/>
              <a:gd name="connsiteY53" fmla="*/ 238991 h 602673"/>
              <a:gd name="connsiteX54" fmla="*/ 3834246 w 4208318"/>
              <a:gd name="connsiteY54" fmla="*/ 218209 h 602673"/>
              <a:gd name="connsiteX55" fmla="*/ 3865418 w 4208318"/>
              <a:gd name="connsiteY55" fmla="*/ 207818 h 602673"/>
              <a:gd name="connsiteX56" fmla="*/ 3896591 w 4208318"/>
              <a:gd name="connsiteY56" fmla="*/ 187036 h 602673"/>
              <a:gd name="connsiteX57" fmla="*/ 3958937 w 4208318"/>
              <a:gd name="connsiteY57" fmla="*/ 176645 h 602673"/>
              <a:gd name="connsiteX58" fmla="*/ 3990109 w 4208318"/>
              <a:gd name="connsiteY58" fmla="*/ 166254 h 602673"/>
              <a:gd name="connsiteX59" fmla="*/ 4083627 w 4208318"/>
              <a:gd name="connsiteY59" fmla="*/ 103909 h 602673"/>
              <a:gd name="connsiteX60" fmla="*/ 4114800 w 4208318"/>
              <a:gd name="connsiteY60" fmla="*/ 83127 h 602673"/>
              <a:gd name="connsiteX61" fmla="*/ 4145973 w 4208318"/>
              <a:gd name="connsiteY61" fmla="*/ 72736 h 602673"/>
              <a:gd name="connsiteX62" fmla="*/ 4208318 w 4208318"/>
              <a:gd name="connsiteY62" fmla="*/ 31173 h 60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208318" h="602673">
                <a:moveTo>
                  <a:pt x="0" y="187036"/>
                </a:moveTo>
                <a:cubicBezTo>
                  <a:pt x="6927" y="207818"/>
                  <a:pt x="11885" y="229364"/>
                  <a:pt x="20782" y="249382"/>
                </a:cubicBezTo>
                <a:cubicBezTo>
                  <a:pt x="25854" y="260794"/>
                  <a:pt x="35368" y="269711"/>
                  <a:pt x="41564" y="280554"/>
                </a:cubicBezTo>
                <a:cubicBezTo>
                  <a:pt x="87211" y="360436"/>
                  <a:pt x="33911" y="284204"/>
                  <a:pt x="93518" y="363682"/>
                </a:cubicBezTo>
                <a:cubicBezTo>
                  <a:pt x="123604" y="453938"/>
                  <a:pt x="73734" y="311844"/>
                  <a:pt x="135082" y="446809"/>
                </a:cubicBezTo>
                <a:cubicBezTo>
                  <a:pt x="144147" y="466751"/>
                  <a:pt x="137637" y="497003"/>
                  <a:pt x="155864" y="509154"/>
                </a:cubicBezTo>
                <a:cubicBezTo>
                  <a:pt x="190018" y="531923"/>
                  <a:pt x="180568" y="529572"/>
                  <a:pt x="218209" y="540327"/>
                </a:cubicBezTo>
                <a:cubicBezTo>
                  <a:pt x="243622" y="547588"/>
                  <a:pt x="303597" y="559152"/>
                  <a:pt x="322118" y="571500"/>
                </a:cubicBezTo>
                <a:cubicBezTo>
                  <a:pt x="362405" y="598358"/>
                  <a:pt x="341443" y="588333"/>
                  <a:pt x="384464" y="602673"/>
                </a:cubicBezTo>
                <a:cubicBezTo>
                  <a:pt x="450273" y="599209"/>
                  <a:pt x="516239" y="597991"/>
                  <a:pt x="581891" y="592282"/>
                </a:cubicBezTo>
                <a:cubicBezTo>
                  <a:pt x="596118" y="591045"/>
                  <a:pt x="610682" y="588278"/>
                  <a:pt x="623455" y="581891"/>
                </a:cubicBezTo>
                <a:cubicBezTo>
                  <a:pt x="662367" y="562435"/>
                  <a:pt x="664997" y="545540"/>
                  <a:pt x="696191" y="519545"/>
                </a:cubicBezTo>
                <a:cubicBezTo>
                  <a:pt x="705785" y="511550"/>
                  <a:pt x="717770" y="506758"/>
                  <a:pt x="727364" y="498763"/>
                </a:cubicBezTo>
                <a:cubicBezTo>
                  <a:pt x="738653" y="489356"/>
                  <a:pt x="747248" y="476998"/>
                  <a:pt x="758537" y="467591"/>
                </a:cubicBezTo>
                <a:cubicBezTo>
                  <a:pt x="785396" y="445209"/>
                  <a:pt x="789638" y="446833"/>
                  <a:pt x="820882" y="436418"/>
                </a:cubicBezTo>
                <a:cubicBezTo>
                  <a:pt x="846948" y="416869"/>
                  <a:pt x="899204" y="376475"/>
                  <a:pt x="924791" y="363682"/>
                </a:cubicBezTo>
                <a:cubicBezTo>
                  <a:pt x="950201" y="350977"/>
                  <a:pt x="975495" y="340478"/>
                  <a:pt x="997527" y="322118"/>
                </a:cubicBezTo>
                <a:cubicBezTo>
                  <a:pt x="1008816" y="312710"/>
                  <a:pt x="1017411" y="300353"/>
                  <a:pt x="1028700" y="290945"/>
                </a:cubicBezTo>
                <a:cubicBezTo>
                  <a:pt x="1038294" y="282950"/>
                  <a:pt x="1049882" y="277656"/>
                  <a:pt x="1059873" y="270163"/>
                </a:cubicBezTo>
                <a:cubicBezTo>
                  <a:pt x="1082510" y="253186"/>
                  <a:pt x="1148357" y="195641"/>
                  <a:pt x="1174173" y="187036"/>
                </a:cubicBezTo>
                <a:lnTo>
                  <a:pt x="1205346" y="176645"/>
                </a:lnTo>
                <a:cubicBezTo>
                  <a:pt x="1281294" y="126011"/>
                  <a:pt x="1191381" y="193402"/>
                  <a:pt x="1257300" y="114300"/>
                </a:cubicBezTo>
                <a:cubicBezTo>
                  <a:pt x="1265295" y="104706"/>
                  <a:pt x="1278879" y="101513"/>
                  <a:pt x="1288473" y="93518"/>
                </a:cubicBezTo>
                <a:cubicBezTo>
                  <a:pt x="1299762" y="84110"/>
                  <a:pt x="1308357" y="71753"/>
                  <a:pt x="1319646" y="62345"/>
                </a:cubicBezTo>
                <a:cubicBezTo>
                  <a:pt x="1329240" y="54350"/>
                  <a:pt x="1341224" y="49558"/>
                  <a:pt x="1350818" y="41563"/>
                </a:cubicBezTo>
                <a:cubicBezTo>
                  <a:pt x="1362107" y="32156"/>
                  <a:pt x="1368563" y="16359"/>
                  <a:pt x="1381991" y="10391"/>
                </a:cubicBezTo>
                <a:cubicBezTo>
                  <a:pt x="1401244" y="1834"/>
                  <a:pt x="1423555" y="3464"/>
                  <a:pt x="1444337" y="0"/>
                </a:cubicBezTo>
                <a:cubicBezTo>
                  <a:pt x="1482437" y="3464"/>
                  <a:pt x="1521123" y="2888"/>
                  <a:pt x="1558637" y="10391"/>
                </a:cubicBezTo>
                <a:cubicBezTo>
                  <a:pt x="1592806" y="17225"/>
                  <a:pt x="1613393" y="46133"/>
                  <a:pt x="1641764" y="62345"/>
                </a:cubicBezTo>
                <a:cubicBezTo>
                  <a:pt x="1651274" y="67779"/>
                  <a:pt x="1662245" y="70360"/>
                  <a:pt x="1672937" y="72736"/>
                </a:cubicBezTo>
                <a:cubicBezTo>
                  <a:pt x="1730677" y="85567"/>
                  <a:pt x="1791186" y="88209"/>
                  <a:pt x="1849582" y="93518"/>
                </a:cubicBezTo>
                <a:cubicBezTo>
                  <a:pt x="1938921" y="153077"/>
                  <a:pt x="1825887" y="81670"/>
                  <a:pt x="1911927" y="124691"/>
                </a:cubicBezTo>
                <a:cubicBezTo>
                  <a:pt x="1923097" y="130276"/>
                  <a:pt x="1932709" y="138546"/>
                  <a:pt x="1943100" y="145473"/>
                </a:cubicBezTo>
                <a:lnTo>
                  <a:pt x="1984664" y="207818"/>
                </a:lnTo>
                <a:cubicBezTo>
                  <a:pt x="1991591" y="218209"/>
                  <a:pt x="1993330" y="235962"/>
                  <a:pt x="2005446" y="238991"/>
                </a:cubicBezTo>
                <a:lnTo>
                  <a:pt x="2047009" y="249382"/>
                </a:lnTo>
                <a:cubicBezTo>
                  <a:pt x="2110657" y="344850"/>
                  <a:pt x="2023676" y="228205"/>
                  <a:pt x="2098964" y="290945"/>
                </a:cubicBezTo>
                <a:cubicBezTo>
                  <a:pt x="2174454" y="353853"/>
                  <a:pt x="2089836" y="319075"/>
                  <a:pt x="2161309" y="342900"/>
                </a:cubicBezTo>
                <a:cubicBezTo>
                  <a:pt x="2171700" y="353291"/>
                  <a:pt x="2179636" y="366936"/>
                  <a:pt x="2192482" y="374073"/>
                </a:cubicBezTo>
                <a:cubicBezTo>
                  <a:pt x="2211631" y="384711"/>
                  <a:pt x="2254827" y="394854"/>
                  <a:pt x="2254827" y="394854"/>
                </a:cubicBezTo>
                <a:cubicBezTo>
                  <a:pt x="2351809" y="387927"/>
                  <a:pt x="2449295" y="386133"/>
                  <a:pt x="2545773" y="374073"/>
                </a:cubicBezTo>
                <a:cubicBezTo>
                  <a:pt x="2656459" y="360238"/>
                  <a:pt x="2523279" y="351420"/>
                  <a:pt x="2618509" y="322118"/>
                </a:cubicBezTo>
                <a:cubicBezTo>
                  <a:pt x="2651779" y="311881"/>
                  <a:pt x="2687782" y="315191"/>
                  <a:pt x="2722418" y="311727"/>
                </a:cubicBezTo>
                <a:cubicBezTo>
                  <a:pt x="2798312" y="286429"/>
                  <a:pt x="2763512" y="285632"/>
                  <a:pt x="2826327" y="301336"/>
                </a:cubicBezTo>
                <a:cubicBezTo>
                  <a:pt x="2909456" y="273626"/>
                  <a:pt x="2812472" y="315191"/>
                  <a:pt x="2867891" y="259773"/>
                </a:cubicBezTo>
                <a:cubicBezTo>
                  <a:pt x="2875636" y="252028"/>
                  <a:pt x="2888324" y="251530"/>
                  <a:pt x="2899064" y="249382"/>
                </a:cubicBezTo>
                <a:cubicBezTo>
                  <a:pt x="2923080" y="244579"/>
                  <a:pt x="2947371" y="240736"/>
                  <a:pt x="2971800" y="238991"/>
                </a:cubicBezTo>
                <a:cubicBezTo>
                  <a:pt x="3044434" y="233803"/>
                  <a:pt x="3117273" y="232064"/>
                  <a:pt x="3190009" y="228600"/>
                </a:cubicBezTo>
                <a:cubicBezTo>
                  <a:pt x="3210791" y="225136"/>
                  <a:pt x="3231286" y="218209"/>
                  <a:pt x="3252355" y="218209"/>
                </a:cubicBezTo>
                <a:cubicBezTo>
                  <a:pt x="3466360" y="218209"/>
                  <a:pt x="3343416" y="222311"/>
                  <a:pt x="3460173" y="238991"/>
                </a:cubicBezTo>
                <a:cubicBezTo>
                  <a:pt x="3491222" y="243427"/>
                  <a:pt x="3522710" y="244490"/>
                  <a:pt x="3553691" y="249382"/>
                </a:cubicBezTo>
                <a:cubicBezTo>
                  <a:pt x="3588581" y="254891"/>
                  <a:pt x="3657600" y="270163"/>
                  <a:pt x="3657600" y="270163"/>
                </a:cubicBezTo>
                <a:cubicBezTo>
                  <a:pt x="3716472" y="261754"/>
                  <a:pt x="3722904" y="263381"/>
                  <a:pt x="3771900" y="249382"/>
                </a:cubicBezTo>
                <a:cubicBezTo>
                  <a:pt x="3782432" y="246373"/>
                  <a:pt x="3793276" y="243889"/>
                  <a:pt x="3803073" y="238991"/>
                </a:cubicBezTo>
                <a:cubicBezTo>
                  <a:pt x="3814243" y="233406"/>
                  <a:pt x="3823076" y="223794"/>
                  <a:pt x="3834246" y="218209"/>
                </a:cubicBezTo>
                <a:cubicBezTo>
                  <a:pt x="3844042" y="213311"/>
                  <a:pt x="3855622" y="212716"/>
                  <a:pt x="3865418" y="207818"/>
                </a:cubicBezTo>
                <a:cubicBezTo>
                  <a:pt x="3876588" y="202233"/>
                  <a:pt x="3884743" y="190985"/>
                  <a:pt x="3896591" y="187036"/>
                </a:cubicBezTo>
                <a:cubicBezTo>
                  <a:pt x="3916578" y="180374"/>
                  <a:pt x="3938155" y="180109"/>
                  <a:pt x="3958937" y="176645"/>
                </a:cubicBezTo>
                <a:cubicBezTo>
                  <a:pt x="3969328" y="173181"/>
                  <a:pt x="3980535" y="171573"/>
                  <a:pt x="3990109" y="166254"/>
                </a:cubicBezTo>
                <a:cubicBezTo>
                  <a:pt x="3990136" y="166239"/>
                  <a:pt x="4068027" y="114309"/>
                  <a:pt x="4083627" y="103909"/>
                </a:cubicBezTo>
                <a:cubicBezTo>
                  <a:pt x="4094018" y="96982"/>
                  <a:pt x="4102952" y="87076"/>
                  <a:pt x="4114800" y="83127"/>
                </a:cubicBezTo>
                <a:cubicBezTo>
                  <a:pt x="4125191" y="79663"/>
                  <a:pt x="4136398" y="78055"/>
                  <a:pt x="4145973" y="72736"/>
                </a:cubicBezTo>
                <a:cubicBezTo>
                  <a:pt x="4167806" y="60606"/>
                  <a:pt x="4208318" y="31173"/>
                  <a:pt x="4208318" y="31173"/>
                </a:cubicBezTo>
              </a:path>
            </a:pathLst>
          </a:cu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9" name="Rectangle 18"/>
          <p:cNvSpPr/>
          <p:nvPr/>
        </p:nvSpPr>
        <p:spPr>
          <a:xfrm>
            <a:off x="3917257" y="1411069"/>
            <a:ext cx="1164100" cy="461665"/>
          </a:xfrm>
          <a:prstGeom prst="rect">
            <a:avLst/>
          </a:prstGeom>
          <a:noFill/>
        </p:spPr>
        <p:txBody>
          <a:bodyPr wrap="none">
            <a:spAutoFit/>
          </a:bodyPr>
          <a:lstStyle/>
          <a:p>
            <a:pPr algn="ctr" fontAlgn="auto">
              <a:spcBef>
                <a:spcPts val="0"/>
              </a:spcBef>
              <a:spcAft>
                <a:spcPts val="0"/>
              </a:spcAft>
              <a:defRPr/>
            </a:pPr>
            <a:r>
              <a:rPr lang="en-US"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n-lt"/>
              </a:rPr>
              <a:t>a space</a:t>
            </a:r>
          </a:p>
        </p:txBody>
      </p:sp>
      <p:sp>
        <p:nvSpPr>
          <p:cNvPr id="20" name="Rectangle 19"/>
          <p:cNvSpPr/>
          <p:nvPr/>
        </p:nvSpPr>
        <p:spPr>
          <a:xfrm>
            <a:off x="6553200" y="3805535"/>
            <a:ext cx="1997663" cy="461665"/>
          </a:xfrm>
          <a:prstGeom prst="rect">
            <a:avLst/>
          </a:prstGeom>
          <a:noFill/>
        </p:spPr>
        <p:txBody>
          <a:bodyPr wrap="none">
            <a:spAutoFit/>
          </a:bodyPr>
          <a:lstStyle/>
          <a:p>
            <a:pPr algn="ctr" fontAlgn="auto">
              <a:spcBef>
                <a:spcPts val="0"/>
              </a:spcBef>
              <a:spcAft>
                <a:spcPts val="0"/>
              </a:spcAft>
              <a:defRPr/>
            </a:pPr>
            <a:r>
              <a:rPr lang="en-US"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n-lt"/>
              </a:rPr>
              <a:t>another space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descr="mesenchyme resized.jpg"/>
          <p:cNvPicPr>
            <a:picLocks noChangeAspect="1"/>
          </p:cNvPicPr>
          <p:nvPr/>
        </p:nvPicPr>
        <p:blipFill>
          <a:blip r:embed="rId3"/>
          <a:srcRect/>
          <a:stretch>
            <a:fillRect/>
          </a:stretch>
        </p:blipFill>
        <p:spPr bwMode="auto">
          <a:xfrm>
            <a:off x="1600200" y="720725"/>
            <a:ext cx="5334000" cy="4029075"/>
          </a:xfrm>
          <a:prstGeom prst="rect">
            <a:avLst/>
          </a:prstGeom>
          <a:noFill/>
          <a:ln w="9525">
            <a:noFill/>
            <a:miter lim="800000"/>
            <a:headEnd/>
            <a:tailEnd/>
          </a:ln>
        </p:spPr>
      </p:pic>
      <p:sp>
        <p:nvSpPr>
          <p:cNvPr id="79874" name="TextBox 2"/>
          <p:cNvSpPr txBox="1">
            <a:spLocks noChangeArrowheads="1"/>
          </p:cNvSpPr>
          <p:nvPr/>
        </p:nvSpPr>
        <p:spPr bwMode="auto">
          <a:xfrm>
            <a:off x="457200" y="4749800"/>
            <a:ext cx="8382000" cy="2032000"/>
          </a:xfrm>
          <a:prstGeom prst="rect">
            <a:avLst/>
          </a:prstGeom>
          <a:noFill/>
          <a:ln w="9525">
            <a:noFill/>
            <a:miter lim="800000"/>
            <a:headEnd/>
            <a:tailEnd/>
          </a:ln>
        </p:spPr>
        <p:txBody>
          <a:bodyPr>
            <a:spAutoFit/>
          </a:bodyPr>
          <a:lstStyle/>
          <a:p>
            <a:r>
              <a:rPr lang="en-US" b="1" dirty="0">
                <a:solidFill>
                  <a:srgbClr val="7030A0"/>
                </a:solidFill>
                <a:latin typeface="Calibri" pitchFamily="34" charset="0"/>
              </a:rPr>
              <a:t>Mesenchyme</a:t>
            </a:r>
            <a:r>
              <a:rPr lang="en-US" dirty="0">
                <a:latin typeface="Calibri" pitchFamily="34" charset="0"/>
              </a:rPr>
              <a:t> is undifferentiated connective tissue that can give rise to all connective tissue types, including the generic types as well as the specialized ones (e.g. cartilage, bone, etc.).  Because it has few extracellular fibers, it’s tempting to call this loose connective tissue.  DON’T DO THIS!!!.  And don’t call loose connective tissue mesenchyme.  They don’t get along and are very insulted when you do this.</a:t>
            </a:r>
          </a:p>
          <a:p>
            <a:r>
              <a:rPr lang="en-US" b="1" i="1" dirty="0">
                <a:solidFill>
                  <a:srgbClr val="FF0000"/>
                </a:solidFill>
                <a:latin typeface="Calibri" pitchFamily="34" charset="0"/>
              </a:rPr>
              <a:t>Although </a:t>
            </a:r>
            <a:r>
              <a:rPr lang="en-US" b="1" i="1" dirty="0">
                <a:solidFill>
                  <a:srgbClr val="7030A0"/>
                </a:solidFill>
                <a:latin typeface="Calibri" pitchFamily="34" charset="0"/>
              </a:rPr>
              <a:t>mesenchyme</a:t>
            </a:r>
            <a:r>
              <a:rPr lang="en-US" b="1" i="1" dirty="0">
                <a:solidFill>
                  <a:srgbClr val="FF0000"/>
                </a:solidFill>
                <a:latin typeface="Calibri" pitchFamily="34" charset="0"/>
              </a:rPr>
              <a:t> is EXTREMELY cool when discussing Embryology, and we do look at it in Histology, it probably won’t appear on your exam because it’s too tricky.</a:t>
            </a:r>
          </a:p>
        </p:txBody>
      </p:sp>
      <p:sp>
        <p:nvSpPr>
          <p:cNvPr id="4" name="Rectangle 3"/>
          <p:cNvSpPr/>
          <p:nvPr/>
        </p:nvSpPr>
        <p:spPr>
          <a:xfrm>
            <a:off x="630425" y="76200"/>
            <a:ext cx="788318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7030A0"/>
                </a:solidFill>
                <a:latin typeface="+mn-lt"/>
              </a:rPr>
              <a:t>CLASSIFICATION OF CONNECTIVE TISSUE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Box 1"/>
          <p:cNvSpPr txBox="1">
            <a:spLocks noChangeArrowheads="1"/>
          </p:cNvSpPr>
          <p:nvPr/>
        </p:nvSpPr>
        <p:spPr bwMode="auto">
          <a:xfrm>
            <a:off x="228600" y="688975"/>
            <a:ext cx="8077200" cy="400050"/>
          </a:xfrm>
          <a:prstGeom prst="rect">
            <a:avLst/>
          </a:prstGeom>
          <a:noFill/>
          <a:ln w="9525">
            <a:noFill/>
            <a:miter lim="800000"/>
            <a:headEnd/>
            <a:tailEnd/>
          </a:ln>
        </p:spPr>
        <p:txBody>
          <a:bodyPr>
            <a:spAutoFit/>
          </a:bodyPr>
          <a:lstStyle/>
          <a:p>
            <a:r>
              <a:rPr lang="en-US" sz="2000" b="1">
                <a:solidFill>
                  <a:srgbClr val="00B050"/>
                </a:solidFill>
                <a:latin typeface="Calibri" pitchFamily="34" charset="0"/>
              </a:rPr>
              <a:t>OK, back to our classification scheme.  More pictures…</a:t>
            </a:r>
          </a:p>
        </p:txBody>
      </p:sp>
      <p:sp>
        <p:nvSpPr>
          <p:cNvPr id="3" name="TextBox 2"/>
          <p:cNvSpPr txBox="1"/>
          <p:nvPr/>
        </p:nvSpPr>
        <p:spPr>
          <a:xfrm>
            <a:off x="152400" y="5413375"/>
            <a:ext cx="8839200" cy="1292225"/>
          </a:xfrm>
          <a:prstGeom prst="rect">
            <a:avLst/>
          </a:prstGeom>
          <a:noFill/>
          <a:ln>
            <a:solidFill>
              <a:schemeClr val="accent1"/>
            </a:solidFill>
          </a:ln>
        </p:spPr>
        <p:txBody>
          <a:bodyPr>
            <a:spAutoFit/>
          </a:bodyPr>
          <a:lstStyle/>
          <a:p>
            <a:r>
              <a:rPr lang="en-US" sz="2400" b="1">
                <a:solidFill>
                  <a:srgbClr val="BA52AB"/>
                </a:solidFill>
                <a:latin typeface="Calibri" pitchFamily="34" charset="0"/>
              </a:rPr>
              <a:t>Dense irregular connective tissue</a:t>
            </a:r>
            <a:endParaRPr lang="en-US" sz="2400" b="1">
              <a:latin typeface="Calibri" pitchFamily="34" charset="0"/>
            </a:endParaRPr>
          </a:p>
          <a:p>
            <a:r>
              <a:rPr lang="en-US">
                <a:latin typeface="Calibri" pitchFamily="34" charset="0"/>
              </a:rPr>
              <a:t>appearance – less space, many (type I) collagen fibers, many are thick, so it is </a:t>
            </a:r>
            <a:r>
              <a:rPr lang="en-US" i="1">
                <a:latin typeface="Calibri" pitchFamily="34" charset="0"/>
              </a:rPr>
              <a:t>dense</a:t>
            </a:r>
          </a:p>
          <a:p>
            <a:r>
              <a:rPr lang="en-US">
                <a:latin typeface="Calibri" pitchFamily="34" charset="0"/>
              </a:rPr>
              <a:t>	collagen fibers oriented in all directions, so it is </a:t>
            </a:r>
            <a:r>
              <a:rPr lang="en-US" i="1">
                <a:latin typeface="Calibri" pitchFamily="34" charset="0"/>
              </a:rPr>
              <a:t>irregular</a:t>
            </a:r>
          </a:p>
          <a:p>
            <a:r>
              <a:rPr lang="en-US">
                <a:latin typeface="Calibri" pitchFamily="34" charset="0"/>
              </a:rPr>
              <a:t>function – strong in multiple directions, but usually is not as well vascularized as loose</a:t>
            </a:r>
          </a:p>
        </p:txBody>
      </p:sp>
      <p:pic>
        <p:nvPicPr>
          <p:cNvPr id="81923" name="Picture 3" descr="dense irregular connective tissue resized.jpg"/>
          <p:cNvPicPr>
            <a:picLocks noChangeAspect="1"/>
          </p:cNvPicPr>
          <p:nvPr/>
        </p:nvPicPr>
        <p:blipFill>
          <a:blip r:embed="rId3"/>
          <a:srcRect/>
          <a:stretch>
            <a:fillRect/>
          </a:stretch>
        </p:blipFill>
        <p:spPr bwMode="auto">
          <a:xfrm>
            <a:off x="2514600" y="1146175"/>
            <a:ext cx="6400800" cy="4203700"/>
          </a:xfrm>
          <a:prstGeom prst="rect">
            <a:avLst/>
          </a:prstGeom>
          <a:noFill/>
          <a:ln w="9525">
            <a:noFill/>
            <a:miter lim="800000"/>
            <a:headEnd/>
            <a:tailEnd/>
          </a:ln>
        </p:spPr>
      </p:pic>
      <p:sp>
        <p:nvSpPr>
          <p:cNvPr id="81924" name="TextBox 4"/>
          <p:cNvSpPr txBox="1">
            <a:spLocks noChangeArrowheads="1"/>
          </p:cNvSpPr>
          <p:nvPr/>
        </p:nvSpPr>
        <p:spPr bwMode="auto">
          <a:xfrm>
            <a:off x="228600" y="2289175"/>
            <a:ext cx="2209800" cy="2030413"/>
          </a:xfrm>
          <a:prstGeom prst="rect">
            <a:avLst/>
          </a:prstGeom>
          <a:noFill/>
          <a:ln w="9525">
            <a:noFill/>
            <a:miter lim="800000"/>
            <a:headEnd/>
            <a:tailEnd/>
          </a:ln>
        </p:spPr>
        <p:txBody>
          <a:bodyPr>
            <a:spAutoFit/>
          </a:bodyPr>
          <a:lstStyle/>
          <a:p>
            <a:r>
              <a:rPr lang="en-US" b="1">
                <a:latin typeface="Bradley Hand ITC" pitchFamily="66" charset="0"/>
              </a:rPr>
              <a:t>Collagen fibers:</a:t>
            </a:r>
          </a:p>
          <a:p>
            <a:endParaRPr lang="en-US" b="1">
              <a:latin typeface="Bradley Hand ITC" pitchFamily="66" charset="0"/>
            </a:endParaRPr>
          </a:p>
          <a:p>
            <a:r>
              <a:rPr lang="en-US" b="1">
                <a:latin typeface="Bradley Hand ITC" pitchFamily="66" charset="0"/>
              </a:rPr>
              <a:t>Longitudinal</a:t>
            </a:r>
          </a:p>
          <a:p>
            <a:endParaRPr lang="en-US" b="1">
              <a:latin typeface="Bradley Hand ITC" pitchFamily="66" charset="0"/>
            </a:endParaRPr>
          </a:p>
          <a:p>
            <a:r>
              <a:rPr lang="en-US" b="1">
                <a:latin typeface="Bradley Hand ITC" pitchFamily="66" charset="0"/>
              </a:rPr>
              <a:t>Cross section</a:t>
            </a:r>
          </a:p>
          <a:p>
            <a:endParaRPr lang="en-US" b="1">
              <a:latin typeface="Bradley Hand ITC" pitchFamily="66" charset="0"/>
            </a:endParaRPr>
          </a:p>
          <a:p>
            <a:r>
              <a:rPr lang="en-US" b="1">
                <a:latin typeface="Bradley Hand ITC" pitchFamily="66" charset="0"/>
              </a:rPr>
              <a:t>oblique</a:t>
            </a:r>
          </a:p>
        </p:txBody>
      </p:sp>
      <p:sp>
        <p:nvSpPr>
          <p:cNvPr id="81925" name="TextBox 5"/>
          <p:cNvSpPr txBox="1">
            <a:spLocks noChangeArrowheads="1"/>
          </p:cNvSpPr>
          <p:nvPr/>
        </p:nvSpPr>
        <p:spPr bwMode="auto">
          <a:xfrm>
            <a:off x="304800" y="1374775"/>
            <a:ext cx="1828800" cy="368300"/>
          </a:xfrm>
          <a:prstGeom prst="rect">
            <a:avLst/>
          </a:prstGeom>
          <a:noFill/>
          <a:ln w="9525">
            <a:noFill/>
            <a:miter lim="800000"/>
            <a:headEnd/>
            <a:tailEnd/>
          </a:ln>
        </p:spPr>
        <p:txBody>
          <a:bodyPr>
            <a:spAutoFit/>
          </a:bodyPr>
          <a:lstStyle/>
          <a:p>
            <a:r>
              <a:rPr lang="en-US" b="1">
                <a:latin typeface="Bradley Hand ITC" pitchFamily="66" charset="0"/>
              </a:rPr>
              <a:t>Fibroblast nuclei</a:t>
            </a:r>
          </a:p>
        </p:txBody>
      </p:sp>
      <p:cxnSp>
        <p:nvCxnSpPr>
          <p:cNvPr id="7" name="Straight Arrow Connector 6"/>
          <p:cNvCxnSpPr>
            <a:stCxn id="81925" idx="3"/>
          </p:cNvCxnSpPr>
          <p:nvPr/>
        </p:nvCxnSpPr>
        <p:spPr>
          <a:xfrm>
            <a:off x="2133600" y="1558925"/>
            <a:ext cx="1847850" cy="63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81925" idx="3"/>
          </p:cNvCxnSpPr>
          <p:nvPr/>
        </p:nvCxnSpPr>
        <p:spPr>
          <a:xfrm>
            <a:off x="2133600" y="1558925"/>
            <a:ext cx="1590675" cy="29686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725613" y="2365375"/>
            <a:ext cx="2541587" cy="6127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676400" y="3144838"/>
            <a:ext cx="2625725" cy="43973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125538" y="3871913"/>
            <a:ext cx="2728912" cy="2349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30425" y="76200"/>
            <a:ext cx="788318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7030A0"/>
                </a:solidFill>
                <a:latin typeface="+mn-lt"/>
              </a:rPr>
              <a:t>CLASSIFICATION OF CONNECTIVE TISSUE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1371600" y="2220913"/>
            <a:ext cx="6138863" cy="646331"/>
          </a:xfrm>
          <a:prstGeom prst="rect">
            <a:avLst/>
          </a:prstGeom>
          <a:noFill/>
          <a:ln w="9525">
            <a:noFill/>
            <a:miter lim="800000"/>
            <a:headEnd/>
            <a:tailEnd/>
          </a:ln>
        </p:spPr>
        <p:txBody>
          <a:bodyPr>
            <a:spAutoFit/>
          </a:bodyPr>
          <a:lstStyle/>
          <a:p>
            <a:r>
              <a:rPr lang="en-US" dirty="0">
                <a:latin typeface="Calibri" pitchFamily="34" charset="0"/>
                <a:hlinkClick r:id="rId3"/>
              </a:rPr>
              <a:t>Video of salivary gland showing loose and dense irregular connective tissues – SL91</a:t>
            </a:r>
            <a:endParaRPr lang="en-US" dirty="0">
              <a:latin typeface="Calibri" pitchFamily="34" charset="0"/>
            </a:endParaRPr>
          </a:p>
        </p:txBody>
      </p:sp>
      <p:sp>
        <p:nvSpPr>
          <p:cNvPr id="64514" name="TextBox 4"/>
          <p:cNvSpPr txBox="1">
            <a:spLocks noChangeArrowheads="1"/>
          </p:cNvSpPr>
          <p:nvPr/>
        </p:nvSpPr>
        <p:spPr bwMode="auto">
          <a:xfrm>
            <a:off x="914400" y="5566827"/>
            <a:ext cx="7696200" cy="1138773"/>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091</a:t>
            </a:r>
            <a:r>
              <a:rPr lang="en-US" dirty="0">
                <a:latin typeface="Calibri" pitchFamily="34" charset="0"/>
                <a:hlinkClick r:id="rId4"/>
              </a:rPr>
              <a:t> </a:t>
            </a:r>
            <a:endParaRPr lang="en-US" dirty="0">
              <a:latin typeface="Calibri" pitchFamily="34" charset="0"/>
            </a:endParaRP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Loose connective tissue</a:t>
            </a:r>
          </a:p>
          <a:p>
            <a:pPr lvl="1" eaLnBrk="0" hangingPunct="0">
              <a:buFontTx/>
              <a:buChar char="•"/>
            </a:pPr>
            <a:r>
              <a:rPr lang="en-US" sz="1200" b="1" dirty="0">
                <a:solidFill>
                  <a:srgbClr val="002060"/>
                </a:solidFill>
                <a:latin typeface="Georgia" pitchFamily="18" charset="0"/>
                <a:ea typeface="Times" pitchFamily="18" charset="0"/>
                <a:cs typeface="Arial" charset="0"/>
              </a:rPr>
              <a:t>Dense irregular connective tissue</a:t>
            </a:r>
          </a:p>
        </p:txBody>
      </p:sp>
      <p:sp>
        <p:nvSpPr>
          <p:cNvPr id="5" name="Rectangle 4"/>
          <p:cNvSpPr/>
          <p:nvPr/>
        </p:nvSpPr>
        <p:spPr>
          <a:xfrm>
            <a:off x="630425" y="76200"/>
            <a:ext cx="788318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7030A0"/>
                </a:solidFill>
                <a:latin typeface="+mn-lt"/>
              </a:rPr>
              <a:t>CLASSIFICATION OF CONNECTIVE TISSUE</a:t>
            </a:r>
          </a:p>
        </p:txBody>
      </p:sp>
    </p:spTree>
    <p:extLst>
      <p:ext uri="{BB962C8B-B14F-4D97-AF65-F5344CB8AC3E}">
        <p14:creationId xmlns:p14="http://schemas.microsoft.com/office/powerpoint/2010/main" val="1821622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4"/>
          <p:cNvSpPr txBox="1">
            <a:spLocks noChangeArrowheads="1"/>
          </p:cNvSpPr>
          <p:nvPr/>
        </p:nvSpPr>
        <p:spPr bwMode="auto">
          <a:xfrm>
            <a:off x="936171" y="5643027"/>
            <a:ext cx="7696200" cy="1138773"/>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3"/>
              </a:rPr>
              <a:t>SL 125</a:t>
            </a:r>
            <a:r>
              <a:rPr lang="en-US" dirty="0">
                <a:latin typeface="Calibri" pitchFamily="34" charset="0"/>
                <a:hlinkClick r:id="rId3"/>
              </a:rPr>
              <a:t> </a:t>
            </a:r>
            <a:endParaRPr lang="en-US" dirty="0">
              <a:latin typeface="Calibri" pitchFamily="34" charset="0"/>
            </a:endParaRP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Loose connective tissue</a:t>
            </a:r>
          </a:p>
          <a:p>
            <a:pPr lvl="1" eaLnBrk="0" hangingPunct="0">
              <a:buFontTx/>
              <a:buChar char="•"/>
            </a:pPr>
            <a:r>
              <a:rPr lang="en-US" sz="1200" b="1" dirty="0">
                <a:solidFill>
                  <a:srgbClr val="002060"/>
                </a:solidFill>
                <a:latin typeface="Georgia" pitchFamily="18" charset="0"/>
                <a:ea typeface="Times" pitchFamily="18" charset="0"/>
                <a:cs typeface="Arial" charset="0"/>
              </a:rPr>
              <a:t>Dense irregular connective tissue</a:t>
            </a:r>
          </a:p>
        </p:txBody>
      </p:sp>
      <p:sp>
        <p:nvSpPr>
          <p:cNvPr id="5" name="Rectangle 4"/>
          <p:cNvSpPr/>
          <p:nvPr/>
        </p:nvSpPr>
        <p:spPr>
          <a:xfrm>
            <a:off x="630425" y="76200"/>
            <a:ext cx="788318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7030A0"/>
                </a:solidFill>
                <a:latin typeface="+mn-lt"/>
              </a:rPr>
              <a:t>CLASSIFICATION OF CONNECTIVE TISSUE</a:t>
            </a:r>
          </a:p>
        </p:txBody>
      </p:sp>
      <p:sp>
        <p:nvSpPr>
          <p:cNvPr id="6" name="TextBox 3"/>
          <p:cNvSpPr txBox="1">
            <a:spLocks noChangeArrowheads="1"/>
          </p:cNvSpPr>
          <p:nvPr/>
        </p:nvSpPr>
        <p:spPr bwMode="auto">
          <a:xfrm>
            <a:off x="1371600" y="2220913"/>
            <a:ext cx="6138863" cy="646331"/>
          </a:xfrm>
          <a:prstGeom prst="rect">
            <a:avLst/>
          </a:prstGeom>
          <a:noFill/>
          <a:ln w="9525">
            <a:noFill/>
            <a:miter lim="800000"/>
            <a:headEnd/>
            <a:tailEnd/>
          </a:ln>
        </p:spPr>
        <p:txBody>
          <a:bodyPr>
            <a:spAutoFit/>
          </a:bodyPr>
          <a:lstStyle/>
          <a:p>
            <a:r>
              <a:rPr lang="en-US" dirty="0">
                <a:latin typeface="Calibri" pitchFamily="34" charset="0"/>
                <a:hlinkClick r:id="rId4"/>
              </a:rPr>
              <a:t>Video of salivary gland showing loose and dense irregular connective tissues – SL125</a:t>
            </a:r>
            <a:endParaRPr lang="en-US" dirty="0">
              <a:latin typeface="Calibri" pitchFamily="34" charset="0"/>
            </a:endParaRPr>
          </a:p>
        </p:txBody>
      </p:sp>
    </p:spTree>
    <p:extLst>
      <p:ext uri="{BB962C8B-B14F-4D97-AF65-F5344CB8AC3E}">
        <p14:creationId xmlns:p14="http://schemas.microsoft.com/office/powerpoint/2010/main" val="2587424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4648200"/>
            <a:ext cx="8991600" cy="2185988"/>
          </a:xfrm>
          <a:prstGeom prst="rect">
            <a:avLst/>
          </a:prstGeom>
          <a:noFill/>
          <a:ln>
            <a:solidFill>
              <a:schemeClr val="accent1"/>
            </a:solidFill>
          </a:ln>
        </p:spPr>
        <p:txBody>
          <a:bodyPr>
            <a:spAutoFit/>
          </a:bodyPr>
          <a:lstStyle/>
          <a:p>
            <a:r>
              <a:rPr lang="en-US" sz="2400" b="1">
                <a:solidFill>
                  <a:srgbClr val="BA52AB"/>
                </a:solidFill>
                <a:latin typeface="Calibri" pitchFamily="34" charset="0"/>
              </a:rPr>
              <a:t>Dense regular connective tissue</a:t>
            </a:r>
            <a:endParaRPr lang="en-US" sz="2400" b="1">
              <a:latin typeface="Calibri" pitchFamily="34" charset="0"/>
            </a:endParaRPr>
          </a:p>
          <a:p>
            <a:r>
              <a:rPr lang="en-US" sz="1600" b="1">
                <a:latin typeface="Calibri" pitchFamily="34" charset="0"/>
              </a:rPr>
              <a:t>appearance – no space, many thick (type I) collagen fibers packed so tightly, it’s hard to see individual fibers, so it is </a:t>
            </a:r>
            <a:r>
              <a:rPr lang="en-US" sz="1600" b="1" i="1">
                <a:latin typeface="Calibri" pitchFamily="34" charset="0"/>
              </a:rPr>
              <a:t>dense</a:t>
            </a:r>
          </a:p>
          <a:p>
            <a:r>
              <a:rPr lang="en-US" sz="1600" b="1">
                <a:latin typeface="Calibri" pitchFamily="34" charset="0"/>
              </a:rPr>
              <a:t>	collagen fibers oriented in one direction, this is difficult to appreciate because the individual collagen fibers are hard to see, but look how the fibroblast nuclei have to orient and narrow to accommodate, so it is </a:t>
            </a:r>
            <a:r>
              <a:rPr lang="en-US" sz="1600" b="1" i="1">
                <a:latin typeface="Calibri" pitchFamily="34" charset="0"/>
              </a:rPr>
              <a:t>regular</a:t>
            </a:r>
          </a:p>
          <a:p>
            <a:r>
              <a:rPr lang="en-US" sz="1600" b="1">
                <a:latin typeface="Calibri" pitchFamily="34" charset="0"/>
              </a:rPr>
              <a:t>function – strong in one direction (e.g. tendon, ligament), but usually </a:t>
            </a:r>
            <a:r>
              <a:rPr lang="en-US" sz="1600" b="1" i="1">
                <a:latin typeface="Calibri" pitchFamily="34" charset="0"/>
              </a:rPr>
              <a:t>very</a:t>
            </a:r>
            <a:r>
              <a:rPr lang="en-US" sz="1600" b="1">
                <a:latin typeface="Calibri" pitchFamily="34" charset="0"/>
              </a:rPr>
              <a:t> poorly vascularized, so it takes a long time to heal</a:t>
            </a:r>
          </a:p>
        </p:txBody>
      </p:sp>
      <p:pic>
        <p:nvPicPr>
          <p:cNvPr id="83970" name="Picture 2" descr="dense regular connective tissue resized.jpg"/>
          <p:cNvPicPr>
            <a:picLocks noChangeAspect="1"/>
          </p:cNvPicPr>
          <p:nvPr/>
        </p:nvPicPr>
        <p:blipFill>
          <a:blip r:embed="rId3"/>
          <a:srcRect/>
          <a:stretch>
            <a:fillRect/>
          </a:stretch>
        </p:blipFill>
        <p:spPr bwMode="auto">
          <a:xfrm>
            <a:off x="2362200" y="304800"/>
            <a:ext cx="6400800" cy="4292600"/>
          </a:xfrm>
          <a:prstGeom prst="rect">
            <a:avLst/>
          </a:prstGeom>
          <a:noFill/>
          <a:ln w="9525">
            <a:noFill/>
            <a:miter lim="800000"/>
            <a:headEnd/>
            <a:tailEnd/>
          </a:ln>
        </p:spPr>
      </p:pic>
      <p:sp>
        <p:nvSpPr>
          <p:cNvPr id="83971" name="TextBox 3"/>
          <p:cNvSpPr txBox="1">
            <a:spLocks noChangeArrowheads="1"/>
          </p:cNvSpPr>
          <p:nvPr/>
        </p:nvSpPr>
        <p:spPr bwMode="auto">
          <a:xfrm>
            <a:off x="76200" y="2667000"/>
            <a:ext cx="1676400" cy="923925"/>
          </a:xfrm>
          <a:prstGeom prst="rect">
            <a:avLst/>
          </a:prstGeom>
          <a:noFill/>
          <a:ln w="9525">
            <a:noFill/>
            <a:miter lim="800000"/>
            <a:headEnd/>
            <a:tailEnd/>
          </a:ln>
        </p:spPr>
        <p:txBody>
          <a:bodyPr>
            <a:spAutoFit/>
          </a:bodyPr>
          <a:lstStyle/>
          <a:p>
            <a:pPr algn="ctr"/>
            <a:r>
              <a:rPr lang="en-US" b="1">
                <a:latin typeface="Bradley Hand ITC" pitchFamily="66" charset="0"/>
              </a:rPr>
              <a:t>Collagen fibers</a:t>
            </a:r>
          </a:p>
          <a:p>
            <a:pPr algn="ctr"/>
            <a:r>
              <a:rPr lang="en-US" b="1">
                <a:latin typeface="Bradley Hand ITC" pitchFamily="66" charset="0"/>
              </a:rPr>
              <a:t>(basically everywhere)</a:t>
            </a:r>
          </a:p>
        </p:txBody>
      </p:sp>
      <p:sp>
        <p:nvSpPr>
          <p:cNvPr id="83972" name="TextBox 4"/>
          <p:cNvSpPr txBox="1">
            <a:spLocks noChangeArrowheads="1"/>
          </p:cNvSpPr>
          <p:nvPr/>
        </p:nvSpPr>
        <p:spPr bwMode="auto">
          <a:xfrm>
            <a:off x="304800" y="1066800"/>
            <a:ext cx="1828800" cy="369888"/>
          </a:xfrm>
          <a:prstGeom prst="rect">
            <a:avLst/>
          </a:prstGeom>
          <a:noFill/>
          <a:ln w="9525">
            <a:noFill/>
            <a:miter lim="800000"/>
            <a:headEnd/>
            <a:tailEnd/>
          </a:ln>
        </p:spPr>
        <p:txBody>
          <a:bodyPr>
            <a:spAutoFit/>
          </a:bodyPr>
          <a:lstStyle/>
          <a:p>
            <a:r>
              <a:rPr lang="en-US" b="1">
                <a:latin typeface="Bradley Hand ITC" pitchFamily="66" charset="0"/>
              </a:rPr>
              <a:t>Fibroblast nuclei</a:t>
            </a:r>
          </a:p>
        </p:txBody>
      </p:sp>
      <p:cxnSp>
        <p:nvCxnSpPr>
          <p:cNvPr id="6" name="Straight Arrow Connector 5"/>
          <p:cNvCxnSpPr>
            <a:stCxn id="83972" idx="3"/>
          </p:cNvCxnSpPr>
          <p:nvPr/>
        </p:nvCxnSpPr>
        <p:spPr>
          <a:xfrm flipV="1">
            <a:off x="2133600" y="709613"/>
            <a:ext cx="3082925" cy="54133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83972" idx="3"/>
          </p:cNvCxnSpPr>
          <p:nvPr/>
        </p:nvCxnSpPr>
        <p:spPr>
          <a:xfrm>
            <a:off x="2133600" y="1250950"/>
            <a:ext cx="2157413" cy="12144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752600" y="2362200"/>
            <a:ext cx="1676400" cy="3810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752600" y="2743200"/>
            <a:ext cx="1676400" cy="1349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752600" y="2978150"/>
            <a:ext cx="2362200" cy="3746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30425" y="0"/>
            <a:ext cx="788318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7030A0"/>
                </a:solidFill>
                <a:latin typeface="+mn-lt"/>
              </a:rPr>
              <a:t>CLASSIFICATION OF CONNECTIVE TISSUE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1350185" y="2220913"/>
            <a:ext cx="6443663"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tendon showing dense regular connective tissue – SL27</a:t>
            </a:r>
            <a:endParaRPr lang="en-US" dirty="0">
              <a:latin typeface="Calibri" pitchFamily="34" charset="0"/>
            </a:endParaRPr>
          </a:p>
        </p:txBody>
      </p:sp>
      <p:sp>
        <p:nvSpPr>
          <p:cNvPr id="64514" name="TextBox 4"/>
          <p:cNvSpPr txBox="1">
            <a:spLocks noChangeArrowheads="1"/>
          </p:cNvSpPr>
          <p:nvPr/>
        </p:nvSpPr>
        <p:spPr bwMode="auto">
          <a:xfrm>
            <a:off x="914400" y="5715000"/>
            <a:ext cx="7696200" cy="95410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027</a:t>
            </a:r>
            <a:r>
              <a:rPr lang="en-US" dirty="0">
                <a:latin typeface="Calibri" pitchFamily="34" charset="0"/>
                <a:hlinkClick r:id="rId4"/>
              </a:rPr>
              <a:t> </a:t>
            </a:r>
            <a:endParaRPr lang="en-US" dirty="0">
              <a:latin typeface="Calibri" pitchFamily="34" charset="0"/>
            </a:endParaRP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Dense regular connective tissue</a:t>
            </a:r>
          </a:p>
        </p:txBody>
      </p:sp>
      <p:sp>
        <p:nvSpPr>
          <p:cNvPr id="5" name="Rectangle 4"/>
          <p:cNvSpPr/>
          <p:nvPr/>
        </p:nvSpPr>
        <p:spPr>
          <a:xfrm>
            <a:off x="630425" y="76200"/>
            <a:ext cx="788318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7030A0"/>
                </a:solidFill>
                <a:latin typeface="+mn-lt"/>
              </a:rPr>
              <a:t>CLASSIFICATION OF CONNECTIVE TISSUE</a:t>
            </a:r>
          </a:p>
        </p:txBody>
      </p:sp>
    </p:spTree>
    <p:extLst>
      <p:ext uri="{BB962C8B-B14F-4D97-AF65-F5344CB8AC3E}">
        <p14:creationId xmlns:p14="http://schemas.microsoft.com/office/powerpoint/2010/main" val="56196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ChangeArrowheads="1"/>
          </p:cNvSpPr>
          <p:nvPr/>
        </p:nvSpPr>
        <p:spPr bwMode="auto">
          <a:xfrm>
            <a:off x="228600" y="304800"/>
            <a:ext cx="8610600" cy="5078413"/>
          </a:xfrm>
          <a:prstGeom prst="rect">
            <a:avLst/>
          </a:prstGeom>
          <a:noFill/>
          <a:ln w="9525">
            <a:noFill/>
            <a:miter lim="800000"/>
            <a:headEnd/>
            <a:tailEnd/>
          </a:ln>
        </p:spPr>
        <p:txBody>
          <a:bodyPr>
            <a:spAutoFit/>
          </a:bodyPr>
          <a:lstStyle/>
          <a:p>
            <a:pPr>
              <a:tabLst>
                <a:tab pos="457200" algn="l"/>
              </a:tabLst>
            </a:pPr>
            <a:r>
              <a:rPr lang="en-US" b="1">
                <a:solidFill>
                  <a:srgbClr val="002060"/>
                </a:solidFill>
                <a:latin typeface="Helvetica" pitchFamily="34" charset="0"/>
                <a:cs typeface="Times New Roman" pitchFamily="18" charset="0"/>
              </a:rPr>
              <a:t>The next set of slides is a quiz for this module.  You should review the structures covered in this module, and try to visualize each of these in light and electron micrographs.</a:t>
            </a:r>
            <a:endParaRPr lang="en-US" sz="900" b="1">
              <a:solidFill>
                <a:srgbClr val="002060"/>
              </a:solidFill>
            </a:endParaRPr>
          </a:p>
          <a:p>
            <a:pPr>
              <a:tabLst>
                <a:tab pos="457200" algn="l"/>
              </a:tabLst>
            </a:pPr>
            <a:endParaRPr lang="en-US" b="1">
              <a:solidFill>
                <a:srgbClr val="002060"/>
              </a:solidFill>
              <a:latin typeface="Helvetica" pitchFamily="34" charset="0"/>
              <a:cs typeface="Times New Roman" pitchFamily="18" charset="0"/>
            </a:endParaRPr>
          </a:p>
          <a:p>
            <a:pPr>
              <a:tabLst>
                <a:tab pos="457200" algn="l"/>
              </a:tabLst>
            </a:pPr>
            <a:r>
              <a:rPr lang="en-US" sz="1200">
                <a:solidFill>
                  <a:srgbClr val="002060"/>
                </a:solidFill>
                <a:latin typeface="Georgia" pitchFamily="18" charset="0"/>
              </a:rPr>
              <a:t> </a:t>
            </a:r>
          </a:p>
          <a:p>
            <a:pPr>
              <a:buFont typeface="Arial" charset="0"/>
              <a:buChar char="•"/>
              <a:tabLst>
                <a:tab pos="457200" algn="l"/>
              </a:tabLst>
            </a:pPr>
            <a:r>
              <a:rPr lang="en-US" sz="1200" b="1">
                <a:solidFill>
                  <a:srgbClr val="002060"/>
                </a:solidFill>
                <a:latin typeface="Georgia" pitchFamily="18" charset="0"/>
              </a:rPr>
              <a:t>Distinguish, at the light microscope level, each of the following components of connective tissue:</a:t>
            </a:r>
          </a:p>
          <a:p>
            <a:pPr lvl="1">
              <a:buFont typeface="Arial" charset="0"/>
              <a:buChar char="•"/>
              <a:tabLst>
                <a:tab pos="457200" algn="l"/>
              </a:tabLst>
            </a:pPr>
            <a:r>
              <a:rPr lang="en-US" sz="1200">
                <a:solidFill>
                  <a:srgbClr val="002060"/>
                </a:solidFill>
                <a:latin typeface="Georgia" pitchFamily="18" charset="0"/>
              </a:rPr>
              <a:t>Collagen fibers</a:t>
            </a:r>
          </a:p>
          <a:p>
            <a:pPr lvl="1">
              <a:buFont typeface="Arial" charset="0"/>
              <a:buChar char="•"/>
              <a:tabLst>
                <a:tab pos="457200" algn="l"/>
              </a:tabLst>
            </a:pPr>
            <a:r>
              <a:rPr lang="en-US" sz="1200">
                <a:solidFill>
                  <a:srgbClr val="002060"/>
                </a:solidFill>
                <a:latin typeface="Georgia" pitchFamily="18" charset="0"/>
              </a:rPr>
              <a:t>Elastic fibers (may need special stains)</a:t>
            </a:r>
          </a:p>
          <a:p>
            <a:pPr lvl="1">
              <a:buFont typeface="Arial" charset="0"/>
              <a:buChar char="•"/>
              <a:tabLst>
                <a:tab pos="457200" algn="l"/>
              </a:tabLst>
            </a:pPr>
            <a:r>
              <a:rPr lang="en-US" sz="1200">
                <a:solidFill>
                  <a:srgbClr val="002060"/>
                </a:solidFill>
                <a:latin typeface="Georgia" pitchFamily="18" charset="0"/>
              </a:rPr>
              <a:t>Reticular fibers (seen with special stains only)</a:t>
            </a:r>
          </a:p>
          <a:p>
            <a:pPr lvl="1">
              <a:buFont typeface="Arial" charset="0"/>
              <a:buChar char="•"/>
              <a:tabLst>
                <a:tab pos="457200" algn="l"/>
              </a:tabLst>
            </a:pPr>
            <a:r>
              <a:rPr lang="en-US" sz="1200">
                <a:solidFill>
                  <a:srgbClr val="002060"/>
                </a:solidFill>
                <a:latin typeface="Georgia" pitchFamily="18" charset="0"/>
              </a:rPr>
              <a:t>Fibroblasts</a:t>
            </a:r>
          </a:p>
          <a:p>
            <a:pPr lvl="1">
              <a:buFont typeface="Arial" charset="0"/>
              <a:buChar char="•"/>
              <a:tabLst>
                <a:tab pos="457200" algn="l"/>
              </a:tabLst>
            </a:pPr>
            <a:r>
              <a:rPr lang="en-US" sz="1200">
                <a:solidFill>
                  <a:srgbClr val="002060"/>
                </a:solidFill>
                <a:latin typeface="Georgia" pitchFamily="18" charset="0"/>
              </a:rPr>
              <a:t>Mast cells (seen in special stain stains only - metachromasia)</a:t>
            </a:r>
          </a:p>
          <a:p>
            <a:pPr lvl="1">
              <a:buFont typeface="Arial" charset="0"/>
              <a:buChar char="•"/>
              <a:tabLst>
                <a:tab pos="457200" algn="l"/>
              </a:tabLst>
            </a:pPr>
            <a:r>
              <a:rPr lang="en-US" sz="1200">
                <a:solidFill>
                  <a:srgbClr val="002060"/>
                </a:solidFill>
                <a:latin typeface="Georgia" pitchFamily="18" charset="0"/>
              </a:rPr>
              <a:t>Ground substance</a:t>
            </a:r>
          </a:p>
          <a:p>
            <a:pPr>
              <a:tabLst>
                <a:tab pos="457200" algn="l"/>
              </a:tabLst>
            </a:pPr>
            <a:r>
              <a:rPr lang="en-US" sz="1200">
                <a:solidFill>
                  <a:srgbClr val="002060"/>
                </a:solidFill>
                <a:latin typeface="Georgia" pitchFamily="18" charset="0"/>
              </a:rPr>
              <a:t>	</a:t>
            </a:r>
          </a:p>
          <a:p>
            <a:pPr>
              <a:buFont typeface="Arial" charset="0"/>
              <a:buChar char="•"/>
              <a:tabLst>
                <a:tab pos="457200" algn="l"/>
              </a:tabLst>
            </a:pPr>
            <a:r>
              <a:rPr lang="en-US" sz="1200" b="1">
                <a:solidFill>
                  <a:srgbClr val="002060"/>
                </a:solidFill>
                <a:latin typeface="Georgia" pitchFamily="18" charset="0"/>
              </a:rPr>
              <a:t>Distinguish, at the light microscope level, each of the following types of connective tissue:</a:t>
            </a:r>
          </a:p>
          <a:p>
            <a:pPr lvl="1">
              <a:buFont typeface="Arial" charset="0"/>
              <a:buChar char="•"/>
              <a:tabLst>
                <a:tab pos="457200" algn="l"/>
              </a:tabLst>
            </a:pPr>
            <a:r>
              <a:rPr lang="en-US" sz="1200">
                <a:solidFill>
                  <a:srgbClr val="002060"/>
                </a:solidFill>
                <a:latin typeface="Georgia" pitchFamily="18" charset="0"/>
              </a:rPr>
              <a:t>Loose (areolar)</a:t>
            </a:r>
          </a:p>
          <a:p>
            <a:pPr lvl="1">
              <a:buFont typeface="Arial" charset="0"/>
              <a:buChar char="•"/>
              <a:tabLst>
                <a:tab pos="457200" algn="l"/>
              </a:tabLst>
            </a:pPr>
            <a:r>
              <a:rPr lang="en-US" sz="1200">
                <a:solidFill>
                  <a:srgbClr val="002060"/>
                </a:solidFill>
                <a:latin typeface="Georgia" pitchFamily="18" charset="0"/>
              </a:rPr>
              <a:t>Dense irregular</a:t>
            </a:r>
          </a:p>
          <a:p>
            <a:pPr lvl="1">
              <a:buFont typeface="Arial" charset="0"/>
              <a:buChar char="•"/>
              <a:tabLst>
                <a:tab pos="457200" algn="l"/>
              </a:tabLst>
            </a:pPr>
            <a:r>
              <a:rPr lang="en-US" sz="1200">
                <a:solidFill>
                  <a:srgbClr val="002060"/>
                </a:solidFill>
                <a:latin typeface="Georgia" pitchFamily="18" charset="0"/>
              </a:rPr>
              <a:t>Dense regular (e.g. tendon)</a:t>
            </a:r>
          </a:p>
          <a:p>
            <a:pPr lvl="1">
              <a:buFont typeface="Arial" charset="0"/>
              <a:buChar char="•"/>
              <a:tabLst>
                <a:tab pos="457200" algn="l"/>
              </a:tabLst>
            </a:pPr>
            <a:r>
              <a:rPr lang="en-US" sz="1200">
                <a:solidFill>
                  <a:srgbClr val="002060"/>
                </a:solidFill>
                <a:latin typeface="Georgia" pitchFamily="18" charset="0"/>
              </a:rPr>
              <a:t>Elastic tissue</a:t>
            </a:r>
          </a:p>
          <a:p>
            <a:pPr>
              <a:tabLst>
                <a:tab pos="457200" algn="l"/>
              </a:tabLst>
            </a:pPr>
            <a:r>
              <a:rPr lang="en-US" sz="1200">
                <a:solidFill>
                  <a:srgbClr val="002060"/>
                </a:solidFill>
                <a:latin typeface="Georgia" pitchFamily="18" charset="0"/>
              </a:rPr>
              <a:t> </a:t>
            </a:r>
          </a:p>
          <a:p>
            <a:pPr>
              <a:tabLst>
                <a:tab pos="457200" algn="l"/>
              </a:tabLst>
            </a:pPr>
            <a:r>
              <a:rPr lang="en-US" sz="1200">
                <a:solidFill>
                  <a:srgbClr val="002060"/>
                </a:solidFill>
                <a:latin typeface="Georgia" pitchFamily="18" charset="0"/>
              </a:rPr>
              <a:t>		</a:t>
            </a:r>
          </a:p>
          <a:p>
            <a:pPr>
              <a:buFont typeface="Arial" charset="0"/>
              <a:buChar char="•"/>
              <a:tabLst>
                <a:tab pos="457200" algn="l"/>
              </a:tabLst>
            </a:pPr>
            <a:r>
              <a:rPr lang="en-US" sz="1200" b="1">
                <a:solidFill>
                  <a:srgbClr val="002060"/>
                </a:solidFill>
                <a:latin typeface="Georgia" pitchFamily="18" charset="0"/>
              </a:rPr>
              <a:t>Distinguish, at the electron microscope level, each of the following components of connective tissue:</a:t>
            </a:r>
          </a:p>
          <a:p>
            <a:pPr lvl="1">
              <a:buFont typeface="Arial" charset="0"/>
              <a:buChar char="•"/>
              <a:tabLst>
                <a:tab pos="457200" algn="l"/>
              </a:tabLst>
            </a:pPr>
            <a:r>
              <a:rPr lang="en-US" sz="1200">
                <a:solidFill>
                  <a:srgbClr val="002060"/>
                </a:solidFill>
                <a:latin typeface="Georgia" pitchFamily="18" charset="0"/>
              </a:rPr>
              <a:t>Collagen fibers</a:t>
            </a:r>
          </a:p>
          <a:p>
            <a:pPr lvl="1">
              <a:buFont typeface="Arial" charset="0"/>
              <a:buChar char="•"/>
              <a:tabLst>
                <a:tab pos="457200" algn="l"/>
              </a:tabLst>
            </a:pPr>
            <a:r>
              <a:rPr lang="en-US" sz="1200">
                <a:solidFill>
                  <a:srgbClr val="002060"/>
                </a:solidFill>
                <a:latin typeface="Georgia" pitchFamily="18" charset="0"/>
              </a:rPr>
              <a:t>Elastic fibers</a:t>
            </a:r>
          </a:p>
          <a:p>
            <a:pPr lvl="1">
              <a:buFont typeface="Arial" charset="0"/>
              <a:buChar char="•"/>
              <a:tabLst>
                <a:tab pos="457200" algn="l"/>
              </a:tabLst>
            </a:pPr>
            <a:r>
              <a:rPr lang="en-US" sz="1200">
                <a:solidFill>
                  <a:srgbClr val="002060"/>
                </a:solidFill>
                <a:latin typeface="Georgia" pitchFamily="18" charset="0"/>
              </a:rPr>
              <a:t>Fibroblast</a:t>
            </a:r>
          </a:p>
          <a:p>
            <a:pPr lvl="1">
              <a:buFont typeface="Arial" charset="0"/>
              <a:buChar char="•"/>
              <a:tabLst>
                <a:tab pos="457200" algn="l"/>
              </a:tabLst>
            </a:pPr>
            <a:r>
              <a:rPr lang="en-US" sz="1200">
                <a:solidFill>
                  <a:srgbClr val="002060"/>
                </a:solidFill>
                <a:latin typeface="Georgia" pitchFamily="18" charset="0"/>
              </a:rPr>
              <a:t>Basal lamina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descr="dense irregular connective tissue 2.jpg"/>
          <p:cNvPicPr>
            <a:picLocks noChangeAspect="1"/>
          </p:cNvPicPr>
          <p:nvPr/>
        </p:nvPicPr>
        <p:blipFill>
          <a:blip r:embed="rId3"/>
          <a:srcRect/>
          <a:stretch>
            <a:fillRect/>
          </a:stretch>
        </p:blipFill>
        <p:spPr bwMode="auto">
          <a:xfrm>
            <a:off x="990600" y="1041400"/>
            <a:ext cx="7086600" cy="5664200"/>
          </a:xfrm>
          <a:prstGeom prst="rect">
            <a:avLst/>
          </a:prstGeom>
          <a:noFill/>
          <a:ln w="9525">
            <a:noFill/>
            <a:miter lim="800000"/>
            <a:headEnd/>
            <a:tailEnd/>
          </a:ln>
        </p:spPr>
      </p:pic>
      <p:sp>
        <p:nvSpPr>
          <p:cNvPr id="5" name="Rectangle 4"/>
          <p:cNvSpPr/>
          <p:nvPr/>
        </p:nvSpPr>
        <p:spPr>
          <a:xfrm>
            <a:off x="1600200" y="2794000"/>
            <a:ext cx="6250468" cy="1754326"/>
          </a:xfrm>
          <a:prstGeom prst="rect">
            <a:avLst/>
          </a:prstGeom>
          <a:noFill/>
        </p:spPr>
        <p:txBody>
          <a:bodyPr>
            <a:spAutoFit/>
          </a:bodyPr>
          <a:lstStyle/>
          <a:p>
            <a:pPr algn="ctr" fontAlgn="auto">
              <a:spcBef>
                <a:spcPts val="0"/>
              </a:spcBef>
              <a:spcAft>
                <a:spcPts val="0"/>
              </a:spcAft>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rPr>
              <a:t>Dense irregular connective tissue</a:t>
            </a:r>
          </a:p>
        </p:txBody>
      </p:sp>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(advance slide for answers)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descr="dense regular connective tissue 2B.jpg"/>
          <p:cNvPicPr>
            <a:picLocks noChangeAspect="1"/>
          </p:cNvPicPr>
          <p:nvPr/>
        </p:nvPicPr>
        <p:blipFill>
          <a:blip r:embed="rId3"/>
          <a:srcRect/>
          <a:stretch>
            <a:fillRect/>
          </a:stretch>
        </p:blipFill>
        <p:spPr bwMode="auto">
          <a:xfrm>
            <a:off x="1219200" y="1311275"/>
            <a:ext cx="6400800" cy="4479925"/>
          </a:xfrm>
          <a:prstGeom prst="rect">
            <a:avLst/>
          </a:prstGeom>
          <a:noFill/>
          <a:ln w="9525">
            <a:noFill/>
            <a:miter lim="800000"/>
            <a:headEnd/>
            <a:tailEnd/>
          </a:ln>
        </p:spPr>
      </p:pic>
      <p:sp>
        <p:nvSpPr>
          <p:cNvPr id="5" name="Rectangle 4"/>
          <p:cNvSpPr/>
          <p:nvPr/>
        </p:nvSpPr>
        <p:spPr>
          <a:xfrm>
            <a:off x="990600" y="2682240"/>
            <a:ext cx="6763699" cy="1754326"/>
          </a:xfrm>
          <a:prstGeom prst="rect">
            <a:avLst/>
          </a:prstGeom>
          <a:noFill/>
        </p:spPr>
        <p:txBody>
          <a:bodyPr>
            <a:spAutoFit/>
          </a:bodyPr>
          <a:lstStyle/>
          <a:p>
            <a:pPr algn="ctr" fontAlgn="auto">
              <a:spcBef>
                <a:spcPts val="0"/>
              </a:spcBef>
              <a:spcAft>
                <a:spcPts val="0"/>
              </a:spcAft>
              <a:defRPr/>
            </a:pP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dense regular connective tissue</a:t>
            </a:r>
          </a:p>
        </p:txBody>
      </p:sp>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(advance slide for answers)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P:\My Documents\Histology\lab manual files\emf 1-31\emf14 resized.jpg"/>
          <p:cNvPicPr>
            <a:picLocks noChangeAspect="1" noChangeArrowheads="1"/>
          </p:cNvPicPr>
          <p:nvPr/>
        </p:nvPicPr>
        <p:blipFill>
          <a:blip r:embed="rId3"/>
          <a:srcRect/>
          <a:stretch>
            <a:fillRect/>
          </a:stretch>
        </p:blipFill>
        <p:spPr bwMode="auto">
          <a:xfrm>
            <a:off x="492125" y="1439863"/>
            <a:ext cx="6907213" cy="5418137"/>
          </a:xfrm>
          <a:prstGeom prst="rect">
            <a:avLst/>
          </a:prstGeom>
          <a:noFill/>
          <a:ln w="9525">
            <a:noFill/>
            <a:miter lim="800000"/>
            <a:headEnd/>
            <a:tailEnd/>
          </a:ln>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4" name="TextBox 3"/>
          <p:cNvSpPr txBox="1"/>
          <p:nvPr/>
        </p:nvSpPr>
        <p:spPr>
          <a:xfrm>
            <a:off x="228600" y="609600"/>
            <a:ext cx="8686800" cy="8302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cells A and B.  Identify structure at arrows and . (advance slide for answers)</a:t>
            </a:r>
          </a:p>
        </p:txBody>
      </p:sp>
      <p:sp>
        <p:nvSpPr>
          <p:cNvPr id="91140" name="TextBox 4"/>
          <p:cNvSpPr txBox="1">
            <a:spLocks noChangeArrowheads="1"/>
          </p:cNvSpPr>
          <p:nvPr/>
        </p:nvSpPr>
        <p:spPr bwMode="auto">
          <a:xfrm>
            <a:off x="3900488" y="1746250"/>
            <a:ext cx="609600" cy="769938"/>
          </a:xfrm>
          <a:prstGeom prst="rect">
            <a:avLst/>
          </a:prstGeom>
          <a:noFill/>
          <a:ln w="9525">
            <a:noFill/>
            <a:miter lim="800000"/>
            <a:headEnd/>
            <a:tailEnd/>
          </a:ln>
        </p:spPr>
        <p:txBody>
          <a:bodyPr>
            <a:spAutoFit/>
          </a:bodyPr>
          <a:lstStyle/>
          <a:p>
            <a:r>
              <a:rPr lang="en-US" sz="4400" b="1">
                <a:solidFill>
                  <a:srgbClr val="C00000"/>
                </a:solidFill>
                <a:latin typeface="Calibri" pitchFamily="34" charset="0"/>
              </a:rPr>
              <a:t>A</a:t>
            </a:r>
          </a:p>
        </p:txBody>
      </p:sp>
      <p:sp>
        <p:nvSpPr>
          <p:cNvPr id="91141" name="TextBox 5"/>
          <p:cNvSpPr txBox="1">
            <a:spLocks noChangeArrowheads="1"/>
          </p:cNvSpPr>
          <p:nvPr/>
        </p:nvSpPr>
        <p:spPr bwMode="auto">
          <a:xfrm>
            <a:off x="6324600" y="3956050"/>
            <a:ext cx="609600" cy="769938"/>
          </a:xfrm>
          <a:prstGeom prst="rect">
            <a:avLst/>
          </a:prstGeom>
          <a:noFill/>
          <a:ln w="9525">
            <a:noFill/>
            <a:miter lim="800000"/>
            <a:headEnd/>
            <a:tailEnd/>
          </a:ln>
        </p:spPr>
        <p:txBody>
          <a:bodyPr>
            <a:spAutoFit/>
          </a:bodyPr>
          <a:lstStyle/>
          <a:p>
            <a:r>
              <a:rPr lang="en-US" sz="4400" b="1">
                <a:solidFill>
                  <a:srgbClr val="C00000"/>
                </a:solidFill>
                <a:latin typeface="Calibri" pitchFamily="34" charset="0"/>
              </a:rPr>
              <a:t>B</a:t>
            </a:r>
          </a:p>
        </p:txBody>
      </p:sp>
      <p:sp>
        <p:nvSpPr>
          <p:cNvPr id="91142" name="TextBox 6"/>
          <p:cNvSpPr txBox="1">
            <a:spLocks noChangeArrowheads="1"/>
          </p:cNvSpPr>
          <p:nvPr/>
        </p:nvSpPr>
        <p:spPr bwMode="auto">
          <a:xfrm>
            <a:off x="642938" y="1535113"/>
            <a:ext cx="609600" cy="769937"/>
          </a:xfrm>
          <a:prstGeom prst="rect">
            <a:avLst/>
          </a:prstGeom>
          <a:noFill/>
          <a:ln w="9525">
            <a:noFill/>
            <a:miter lim="800000"/>
            <a:headEnd/>
            <a:tailEnd/>
          </a:ln>
        </p:spPr>
        <p:txBody>
          <a:bodyPr>
            <a:spAutoFit/>
          </a:bodyPr>
          <a:lstStyle/>
          <a:p>
            <a:r>
              <a:rPr lang="en-US" sz="4400" b="1">
                <a:solidFill>
                  <a:srgbClr val="C00000"/>
                </a:solidFill>
                <a:latin typeface="Calibri" pitchFamily="34" charset="0"/>
              </a:rPr>
              <a:t>A</a:t>
            </a:r>
          </a:p>
        </p:txBody>
      </p:sp>
      <p:sp>
        <p:nvSpPr>
          <p:cNvPr id="91143" name="TextBox 7"/>
          <p:cNvSpPr txBox="1">
            <a:spLocks noChangeArrowheads="1"/>
          </p:cNvSpPr>
          <p:nvPr/>
        </p:nvSpPr>
        <p:spPr bwMode="auto">
          <a:xfrm>
            <a:off x="2133600" y="5410200"/>
            <a:ext cx="609600" cy="769938"/>
          </a:xfrm>
          <a:prstGeom prst="rect">
            <a:avLst/>
          </a:prstGeom>
          <a:noFill/>
          <a:ln w="9525">
            <a:noFill/>
            <a:miter lim="800000"/>
            <a:headEnd/>
            <a:tailEnd/>
          </a:ln>
        </p:spPr>
        <p:txBody>
          <a:bodyPr>
            <a:spAutoFit/>
          </a:bodyPr>
          <a:lstStyle/>
          <a:p>
            <a:r>
              <a:rPr lang="en-US" sz="4400" b="1">
                <a:solidFill>
                  <a:srgbClr val="C00000"/>
                </a:solidFill>
                <a:latin typeface="Calibri" pitchFamily="34" charset="0"/>
              </a:rPr>
              <a:t>B</a:t>
            </a:r>
          </a:p>
        </p:txBody>
      </p:sp>
      <p:cxnSp>
        <p:nvCxnSpPr>
          <p:cNvPr id="10" name="Straight Arrow Connector 9"/>
          <p:cNvCxnSpPr/>
          <p:nvPr/>
        </p:nvCxnSpPr>
        <p:spPr>
          <a:xfrm flipV="1">
            <a:off x="4510088" y="3298825"/>
            <a:ext cx="160337" cy="587375"/>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133600" y="2971800"/>
            <a:ext cx="160338" cy="773113"/>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360738" y="3897313"/>
            <a:ext cx="220662" cy="587375"/>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nvGrpSpPr>
          <p:cNvPr id="21" name="Group 20"/>
          <p:cNvGrpSpPr>
            <a:grpSpLocks/>
          </p:cNvGrpSpPr>
          <p:nvPr/>
        </p:nvGrpSpPr>
        <p:grpSpPr bwMode="auto">
          <a:xfrm>
            <a:off x="1196975" y="1228725"/>
            <a:ext cx="7947025" cy="4059238"/>
            <a:chOff x="1197429" y="1228028"/>
            <a:chExt cx="7946571" cy="4060533"/>
          </a:xfrm>
        </p:grpSpPr>
        <p:sp>
          <p:nvSpPr>
            <p:cNvPr id="91148" name="TextBox 16"/>
            <p:cNvSpPr txBox="1">
              <a:spLocks noChangeArrowheads="1"/>
            </p:cNvSpPr>
            <p:nvPr/>
          </p:nvSpPr>
          <p:spPr bwMode="auto">
            <a:xfrm>
              <a:off x="4659085" y="1228028"/>
              <a:ext cx="2438400" cy="1077218"/>
            </a:xfrm>
            <a:prstGeom prst="rect">
              <a:avLst/>
            </a:prstGeom>
            <a:noFill/>
            <a:ln w="9525">
              <a:noFill/>
              <a:miter lim="800000"/>
              <a:headEnd/>
              <a:tailEnd/>
            </a:ln>
          </p:spPr>
          <p:txBody>
            <a:bodyPr>
              <a:spAutoFit/>
            </a:bodyPr>
            <a:lstStyle/>
            <a:p>
              <a:r>
                <a:rPr lang="en-US" sz="3200" b="1">
                  <a:solidFill>
                    <a:srgbClr val="C00000"/>
                  </a:solidFill>
                  <a:latin typeface="Calibri" pitchFamily="34" charset="0"/>
                </a:rPr>
                <a:t>Epithelial cells</a:t>
              </a:r>
            </a:p>
          </p:txBody>
        </p:sp>
        <p:sp>
          <p:nvSpPr>
            <p:cNvPr id="91149" name="TextBox 17"/>
            <p:cNvSpPr txBox="1">
              <a:spLocks noChangeArrowheads="1"/>
            </p:cNvSpPr>
            <p:nvPr/>
          </p:nvSpPr>
          <p:spPr bwMode="auto">
            <a:xfrm>
              <a:off x="7086599" y="3886200"/>
              <a:ext cx="2057401" cy="584775"/>
            </a:xfrm>
            <a:prstGeom prst="rect">
              <a:avLst/>
            </a:prstGeom>
            <a:noFill/>
            <a:ln w="9525">
              <a:noFill/>
              <a:miter lim="800000"/>
              <a:headEnd/>
              <a:tailEnd/>
            </a:ln>
          </p:spPr>
          <p:txBody>
            <a:bodyPr>
              <a:spAutoFit/>
            </a:bodyPr>
            <a:lstStyle/>
            <a:p>
              <a:r>
                <a:rPr lang="en-US" sz="3200" b="1">
                  <a:solidFill>
                    <a:srgbClr val="C00000"/>
                  </a:solidFill>
                  <a:latin typeface="Calibri" pitchFamily="34" charset="0"/>
                </a:rPr>
                <a:t>fibroblasts</a:t>
              </a:r>
            </a:p>
          </p:txBody>
        </p:sp>
        <p:sp>
          <p:nvSpPr>
            <p:cNvPr id="19" name="TextBox 18"/>
            <p:cNvSpPr txBox="1"/>
            <p:nvPr/>
          </p:nvSpPr>
          <p:spPr>
            <a:xfrm>
              <a:off x="2986440" y="4458033"/>
              <a:ext cx="2438261" cy="830528"/>
            </a:xfrm>
            <a:prstGeom prst="rect">
              <a:avLst/>
            </a:prstGeom>
            <a:noFill/>
          </p:spPr>
          <p:txBody>
            <a:bodyPr>
              <a:spAutoFit/>
            </a:bodyPr>
            <a:lstStyle/>
            <a:p>
              <a:pPr fontAlgn="auto">
                <a:spcBef>
                  <a:spcPts val="0"/>
                </a:spcBef>
                <a:spcAft>
                  <a:spcPts val="0"/>
                </a:spcAft>
                <a:defRPr/>
              </a:pPr>
              <a:r>
                <a:rPr lang="en-US" sz="2400" b="1" dirty="0">
                  <a:solidFill>
                    <a:schemeClr val="accent4">
                      <a:lumMod val="40000"/>
                      <a:lumOff val="60000"/>
                    </a:schemeClr>
                  </a:solidFill>
                  <a:latin typeface="+mn-lt"/>
                </a:rPr>
                <a:t>Reticular </a:t>
              </a:r>
              <a:r>
                <a:rPr lang="en-US" sz="2400" b="1" dirty="0">
                  <a:solidFill>
                    <a:srgbClr val="7030A0"/>
                  </a:solidFill>
                  <a:latin typeface="+mn-lt"/>
                </a:rPr>
                <a:t>(collagen) fibers</a:t>
              </a:r>
            </a:p>
          </p:txBody>
        </p:sp>
        <p:sp>
          <p:nvSpPr>
            <p:cNvPr id="91151" name="TextBox 19"/>
            <p:cNvSpPr txBox="1">
              <a:spLocks noChangeArrowheads="1"/>
            </p:cNvSpPr>
            <p:nvPr/>
          </p:nvSpPr>
          <p:spPr bwMode="auto">
            <a:xfrm>
              <a:off x="1197429" y="2510135"/>
              <a:ext cx="2438400" cy="461665"/>
            </a:xfrm>
            <a:prstGeom prst="rect">
              <a:avLst/>
            </a:prstGeom>
            <a:noFill/>
            <a:ln w="9525">
              <a:noFill/>
              <a:miter lim="800000"/>
              <a:headEnd/>
              <a:tailEnd/>
            </a:ln>
          </p:spPr>
          <p:txBody>
            <a:bodyPr>
              <a:spAutoFit/>
            </a:bodyPr>
            <a:lstStyle/>
            <a:p>
              <a:r>
                <a:rPr lang="en-US" sz="2400" b="1">
                  <a:solidFill>
                    <a:srgbClr val="002060"/>
                  </a:solidFill>
                  <a:latin typeface="Calibri" pitchFamily="34" charset="0"/>
                </a:rPr>
                <a:t>Basal lamina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5" descr="002modified.jpg"/>
          <p:cNvPicPr>
            <a:picLocks noChangeAspect="1"/>
          </p:cNvPicPr>
          <p:nvPr/>
        </p:nvPicPr>
        <p:blipFill>
          <a:blip r:embed="rId3"/>
          <a:srcRect/>
          <a:stretch>
            <a:fillRect/>
          </a:stretch>
        </p:blipFill>
        <p:spPr bwMode="auto">
          <a:xfrm>
            <a:off x="2106613" y="1295400"/>
            <a:ext cx="6275387" cy="4038600"/>
          </a:xfrm>
          <a:prstGeom prst="rect">
            <a:avLst/>
          </a:prstGeom>
          <a:noFill/>
          <a:ln w="9525">
            <a:noFill/>
            <a:miter lim="800000"/>
            <a:headEnd/>
            <a:tailEnd/>
          </a:ln>
        </p:spPr>
      </p:pic>
      <p:sp>
        <p:nvSpPr>
          <p:cNvPr id="21506" name="TextBox 6"/>
          <p:cNvSpPr txBox="1">
            <a:spLocks noChangeArrowheads="1"/>
          </p:cNvSpPr>
          <p:nvPr/>
        </p:nvSpPr>
        <p:spPr bwMode="auto">
          <a:xfrm>
            <a:off x="304800" y="228600"/>
            <a:ext cx="7924800" cy="708025"/>
          </a:xfrm>
          <a:prstGeom prst="rect">
            <a:avLst/>
          </a:prstGeom>
          <a:noFill/>
          <a:ln w="9525">
            <a:noFill/>
            <a:miter lim="800000"/>
            <a:headEnd/>
            <a:tailEnd/>
          </a:ln>
        </p:spPr>
        <p:txBody>
          <a:bodyPr>
            <a:spAutoFit/>
          </a:bodyPr>
          <a:lstStyle/>
          <a:p>
            <a:r>
              <a:rPr lang="en-US" sz="2000" b="1">
                <a:solidFill>
                  <a:srgbClr val="C00000"/>
                </a:solidFill>
                <a:latin typeface="Calibri" pitchFamily="34" charset="0"/>
              </a:rPr>
              <a:t>A little easy, but just in case, which areas of the slide are epithelial, and which are connective tissue?  (advance PPT for answers)</a:t>
            </a:r>
          </a:p>
        </p:txBody>
      </p:sp>
      <p:grpSp>
        <p:nvGrpSpPr>
          <p:cNvPr id="14" name="Group 13"/>
          <p:cNvGrpSpPr>
            <a:grpSpLocks/>
          </p:cNvGrpSpPr>
          <p:nvPr/>
        </p:nvGrpSpPr>
        <p:grpSpPr bwMode="auto">
          <a:xfrm>
            <a:off x="228600" y="1371600"/>
            <a:ext cx="7848600" cy="4637088"/>
            <a:chOff x="685800" y="1371600"/>
            <a:chExt cx="7848600" cy="4636532"/>
          </a:xfrm>
        </p:grpSpPr>
        <p:sp>
          <p:nvSpPr>
            <p:cNvPr id="21508" name="TextBox 7"/>
            <p:cNvSpPr txBox="1">
              <a:spLocks noChangeArrowheads="1"/>
            </p:cNvSpPr>
            <p:nvPr/>
          </p:nvSpPr>
          <p:spPr bwMode="auto">
            <a:xfrm>
              <a:off x="685800" y="3581400"/>
              <a:ext cx="1371600" cy="369332"/>
            </a:xfrm>
            <a:prstGeom prst="rect">
              <a:avLst/>
            </a:prstGeom>
            <a:noFill/>
            <a:ln w="9525">
              <a:noFill/>
              <a:miter lim="800000"/>
              <a:headEnd/>
              <a:tailEnd/>
            </a:ln>
          </p:spPr>
          <p:txBody>
            <a:bodyPr>
              <a:spAutoFit/>
            </a:bodyPr>
            <a:lstStyle/>
            <a:p>
              <a:r>
                <a:rPr lang="en-US" b="1">
                  <a:solidFill>
                    <a:srgbClr val="0070C0"/>
                  </a:solidFill>
                  <a:latin typeface="Calibri" pitchFamily="34" charset="0"/>
                </a:rPr>
                <a:t>epithelium</a:t>
              </a:r>
            </a:p>
          </p:txBody>
        </p:sp>
        <p:sp>
          <p:nvSpPr>
            <p:cNvPr id="21509" name="TextBox 8"/>
            <p:cNvSpPr txBox="1">
              <a:spLocks noChangeArrowheads="1"/>
            </p:cNvSpPr>
            <p:nvPr/>
          </p:nvSpPr>
          <p:spPr bwMode="auto">
            <a:xfrm>
              <a:off x="810790" y="1447800"/>
              <a:ext cx="1447800" cy="646331"/>
            </a:xfrm>
            <a:prstGeom prst="rect">
              <a:avLst/>
            </a:prstGeom>
            <a:noFill/>
            <a:ln w="9525">
              <a:noFill/>
              <a:miter lim="800000"/>
              <a:headEnd/>
              <a:tailEnd/>
            </a:ln>
          </p:spPr>
          <p:txBody>
            <a:bodyPr>
              <a:spAutoFit/>
            </a:bodyPr>
            <a:lstStyle/>
            <a:p>
              <a:r>
                <a:rPr lang="en-US" b="1">
                  <a:solidFill>
                    <a:srgbClr val="00B050"/>
                  </a:solidFill>
                  <a:latin typeface="Calibri" pitchFamily="34" charset="0"/>
                </a:rPr>
                <a:t>connective tissue</a:t>
              </a:r>
            </a:p>
          </p:txBody>
        </p:sp>
        <p:sp>
          <p:nvSpPr>
            <p:cNvPr id="10" name="Left Brace 9"/>
            <p:cNvSpPr/>
            <p:nvPr/>
          </p:nvSpPr>
          <p:spPr>
            <a:xfrm flipV="1">
              <a:off x="2030413" y="2209699"/>
              <a:ext cx="533400" cy="3123825"/>
            </a:xfrm>
            <a:prstGeom prst="lef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1" name="Left Brace 10"/>
            <p:cNvSpPr/>
            <p:nvPr/>
          </p:nvSpPr>
          <p:spPr>
            <a:xfrm flipV="1">
              <a:off x="2182813" y="1371600"/>
              <a:ext cx="381000" cy="838099"/>
            </a:xfrm>
            <a:prstGeom prst="lef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1512" name="TextBox 12"/>
            <p:cNvSpPr txBox="1">
              <a:spLocks noChangeArrowheads="1"/>
            </p:cNvSpPr>
            <p:nvPr/>
          </p:nvSpPr>
          <p:spPr bwMode="auto">
            <a:xfrm>
              <a:off x="1600200" y="5638800"/>
              <a:ext cx="6934200" cy="369332"/>
            </a:xfrm>
            <a:prstGeom prst="rect">
              <a:avLst/>
            </a:prstGeom>
            <a:noFill/>
            <a:ln w="9525">
              <a:noFill/>
              <a:miter lim="800000"/>
              <a:headEnd/>
              <a:tailEnd/>
            </a:ln>
          </p:spPr>
          <p:txBody>
            <a:bodyPr>
              <a:spAutoFit/>
            </a:bodyPr>
            <a:lstStyle/>
            <a:p>
              <a:r>
                <a:rPr lang="en-US" b="1">
                  <a:solidFill>
                    <a:srgbClr val="002060"/>
                  </a:solidFill>
                  <a:latin typeface="Algerian" pitchFamily="82" charset="0"/>
                </a:rPr>
                <a:t>Yeah we cropped away the space…OOOOOOH tricky.</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P:\My Documents\Histology\lab manual files\emf 1-31\emf14 resized.jpg"/>
          <p:cNvPicPr>
            <a:picLocks noChangeAspect="1" noChangeArrowheads="1"/>
          </p:cNvPicPr>
          <p:nvPr/>
        </p:nvPicPr>
        <p:blipFill>
          <a:blip r:embed="rId3"/>
          <a:srcRect/>
          <a:stretch>
            <a:fillRect/>
          </a:stretch>
        </p:blipFill>
        <p:spPr bwMode="auto">
          <a:xfrm>
            <a:off x="228600" y="1439863"/>
            <a:ext cx="6907213" cy="5418137"/>
          </a:xfrm>
          <a:prstGeom prst="rect">
            <a:avLst/>
          </a:prstGeom>
          <a:noFill/>
          <a:ln w="9525">
            <a:noFill/>
            <a:miter lim="800000"/>
            <a:headEnd/>
            <a:tailEnd/>
          </a:ln>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4" name="TextBox 3"/>
          <p:cNvSpPr txBox="1"/>
          <p:nvPr/>
        </p:nvSpPr>
        <p:spPr>
          <a:xfrm>
            <a:off x="228600" y="609600"/>
            <a:ext cx="8686800" cy="8302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This tissue had been previously injured.  What is the significance of the structure at the arrow? (advance slide for answer)</a:t>
            </a:r>
          </a:p>
        </p:txBody>
      </p:sp>
      <p:cxnSp>
        <p:nvCxnSpPr>
          <p:cNvPr id="10" name="Straight Arrow Connector 9"/>
          <p:cNvCxnSpPr/>
          <p:nvPr/>
        </p:nvCxnSpPr>
        <p:spPr>
          <a:xfrm flipV="1">
            <a:off x="5992813" y="2971800"/>
            <a:ext cx="0" cy="58737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2165" name="TextBox 10"/>
          <p:cNvSpPr txBox="1">
            <a:spLocks noChangeArrowheads="1"/>
          </p:cNvSpPr>
          <p:nvPr/>
        </p:nvSpPr>
        <p:spPr bwMode="auto">
          <a:xfrm>
            <a:off x="7135813" y="2209800"/>
            <a:ext cx="1855787" cy="923925"/>
          </a:xfrm>
          <a:prstGeom prst="rect">
            <a:avLst/>
          </a:prstGeom>
          <a:noFill/>
          <a:ln w="9525">
            <a:noFill/>
            <a:miter lim="800000"/>
            <a:headEnd/>
            <a:tailEnd/>
          </a:ln>
        </p:spPr>
        <p:txBody>
          <a:bodyPr>
            <a:spAutoFit/>
          </a:bodyPr>
          <a:lstStyle/>
          <a:p>
            <a:r>
              <a:rPr lang="en-US" b="1">
                <a:solidFill>
                  <a:srgbClr val="C00000"/>
                </a:solidFill>
                <a:latin typeface="Calibri" pitchFamily="34" charset="0"/>
              </a:rPr>
              <a:t>Synthesis of a new basal lamina.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3" name="TextBox 2"/>
          <p:cNvSpPr txBox="1"/>
          <p:nvPr/>
        </p:nvSpPr>
        <p:spPr>
          <a:xfrm>
            <a:off x="228600" y="609600"/>
            <a:ext cx="8686800" cy="8302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all structures or cells. (advance slide for answers)</a:t>
            </a:r>
          </a:p>
        </p:txBody>
      </p:sp>
      <p:pic>
        <p:nvPicPr>
          <p:cNvPr id="93187" name="Picture 3"/>
          <p:cNvPicPr>
            <a:picLocks noChangeAspect="1"/>
          </p:cNvPicPr>
          <p:nvPr/>
        </p:nvPicPr>
        <p:blipFill>
          <a:blip r:embed="rId3"/>
          <a:srcRect/>
          <a:stretch>
            <a:fillRect/>
          </a:stretch>
        </p:blipFill>
        <p:spPr bwMode="auto">
          <a:xfrm>
            <a:off x="1524000" y="1219200"/>
            <a:ext cx="7261225" cy="5432425"/>
          </a:xfrm>
          <a:prstGeom prst="rect">
            <a:avLst/>
          </a:prstGeom>
          <a:noFill/>
          <a:ln w="9525">
            <a:noFill/>
            <a:miter lim="800000"/>
            <a:headEnd/>
            <a:tailEnd/>
          </a:ln>
        </p:spPr>
      </p:pic>
      <p:cxnSp>
        <p:nvCxnSpPr>
          <p:cNvPr id="8" name="Straight Arrow Connector 7"/>
          <p:cNvCxnSpPr/>
          <p:nvPr/>
        </p:nvCxnSpPr>
        <p:spPr>
          <a:xfrm flipV="1">
            <a:off x="7696200" y="3935413"/>
            <a:ext cx="0" cy="58737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153150" y="3851275"/>
            <a:ext cx="331788" cy="51752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315200" y="2857500"/>
            <a:ext cx="392113" cy="41910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480300" y="2133600"/>
            <a:ext cx="520700" cy="517525"/>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733800" y="1676400"/>
            <a:ext cx="957263" cy="642938"/>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610100" y="5040313"/>
            <a:ext cx="0" cy="58737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28" name="Group 27"/>
          <p:cNvGrpSpPr>
            <a:grpSpLocks/>
          </p:cNvGrpSpPr>
          <p:nvPr/>
        </p:nvGrpSpPr>
        <p:grpSpPr bwMode="auto">
          <a:xfrm>
            <a:off x="1981200" y="1066800"/>
            <a:ext cx="7516813" cy="5389563"/>
            <a:chOff x="1981200" y="1066800"/>
            <a:chExt cx="7516994" cy="5390231"/>
          </a:xfrm>
        </p:grpSpPr>
        <p:sp>
          <p:nvSpPr>
            <p:cNvPr id="93195" name="TextBox 18"/>
            <p:cNvSpPr txBox="1">
              <a:spLocks noChangeArrowheads="1"/>
            </p:cNvSpPr>
            <p:nvPr/>
          </p:nvSpPr>
          <p:spPr bwMode="auto">
            <a:xfrm>
              <a:off x="1981200" y="1066800"/>
              <a:ext cx="3200400" cy="1354217"/>
            </a:xfrm>
            <a:prstGeom prst="rect">
              <a:avLst/>
            </a:prstGeom>
            <a:noFill/>
            <a:ln w="9525">
              <a:noFill/>
              <a:miter lim="800000"/>
              <a:headEnd/>
              <a:tailEnd/>
            </a:ln>
          </p:spPr>
          <p:txBody>
            <a:bodyPr>
              <a:spAutoFit/>
            </a:bodyPr>
            <a:lstStyle/>
            <a:p>
              <a:r>
                <a:rPr lang="en-US" sz="3200" b="1">
                  <a:solidFill>
                    <a:srgbClr val="7030A0"/>
                  </a:solidFill>
                  <a:latin typeface="Calibri" pitchFamily="34" charset="0"/>
                </a:rPr>
                <a:t>Probably immune cells</a:t>
              </a:r>
            </a:p>
            <a:p>
              <a:endParaRPr lang="en-US">
                <a:latin typeface="Calibri" pitchFamily="34" charset="0"/>
              </a:endParaRPr>
            </a:p>
          </p:txBody>
        </p:sp>
        <p:sp>
          <p:nvSpPr>
            <p:cNvPr id="93196" name="TextBox 24"/>
            <p:cNvSpPr txBox="1">
              <a:spLocks noChangeArrowheads="1"/>
            </p:cNvSpPr>
            <p:nvPr/>
          </p:nvSpPr>
          <p:spPr bwMode="auto">
            <a:xfrm>
              <a:off x="3624943" y="5595257"/>
              <a:ext cx="1905000" cy="861774"/>
            </a:xfrm>
            <a:prstGeom prst="rect">
              <a:avLst/>
            </a:prstGeom>
            <a:noFill/>
            <a:ln w="9525">
              <a:noFill/>
              <a:miter lim="800000"/>
              <a:headEnd/>
              <a:tailEnd/>
            </a:ln>
          </p:spPr>
          <p:txBody>
            <a:bodyPr>
              <a:spAutoFit/>
            </a:bodyPr>
            <a:lstStyle/>
            <a:p>
              <a:r>
                <a:rPr lang="en-US" sz="3200" b="1">
                  <a:solidFill>
                    <a:srgbClr val="00B050"/>
                  </a:solidFill>
                  <a:latin typeface="Calibri" pitchFamily="34" charset="0"/>
                </a:rPr>
                <a:t>fibroblast</a:t>
              </a:r>
            </a:p>
            <a:p>
              <a:endParaRPr lang="en-US">
                <a:latin typeface="Calibri" pitchFamily="34" charset="0"/>
              </a:endParaRPr>
            </a:p>
          </p:txBody>
        </p:sp>
        <p:sp>
          <p:nvSpPr>
            <p:cNvPr id="93197" name="TextBox 25"/>
            <p:cNvSpPr txBox="1">
              <a:spLocks noChangeArrowheads="1"/>
            </p:cNvSpPr>
            <p:nvPr/>
          </p:nvSpPr>
          <p:spPr bwMode="auto">
            <a:xfrm>
              <a:off x="6297794" y="1440597"/>
              <a:ext cx="3200400" cy="861774"/>
            </a:xfrm>
            <a:prstGeom prst="rect">
              <a:avLst/>
            </a:prstGeom>
            <a:noFill/>
            <a:ln w="9525">
              <a:noFill/>
              <a:miter lim="800000"/>
              <a:headEnd/>
              <a:tailEnd/>
            </a:ln>
          </p:spPr>
          <p:txBody>
            <a:bodyPr>
              <a:spAutoFit/>
            </a:bodyPr>
            <a:lstStyle/>
            <a:p>
              <a:r>
                <a:rPr lang="en-US" sz="3200" b="1">
                  <a:solidFill>
                    <a:srgbClr val="0070C0"/>
                  </a:solidFill>
                  <a:latin typeface="Calibri" pitchFamily="34" charset="0"/>
                </a:rPr>
                <a:t>Collagen fiber</a:t>
              </a:r>
            </a:p>
            <a:p>
              <a:endParaRPr lang="en-US">
                <a:latin typeface="Calibri" pitchFamily="34" charset="0"/>
              </a:endParaRPr>
            </a:p>
          </p:txBody>
        </p:sp>
        <p:sp>
          <p:nvSpPr>
            <p:cNvPr id="93198" name="TextBox 26"/>
            <p:cNvSpPr txBox="1">
              <a:spLocks noChangeArrowheads="1"/>
            </p:cNvSpPr>
            <p:nvPr/>
          </p:nvSpPr>
          <p:spPr bwMode="auto">
            <a:xfrm>
              <a:off x="6096000" y="4635120"/>
              <a:ext cx="3200400" cy="861774"/>
            </a:xfrm>
            <a:prstGeom prst="rect">
              <a:avLst/>
            </a:prstGeom>
            <a:noFill/>
            <a:ln w="9525">
              <a:noFill/>
              <a:miter lim="800000"/>
              <a:headEnd/>
              <a:tailEnd/>
            </a:ln>
          </p:spPr>
          <p:txBody>
            <a:bodyPr>
              <a:spAutoFit/>
            </a:bodyPr>
            <a:lstStyle/>
            <a:p>
              <a:r>
                <a:rPr lang="en-US" sz="3200" b="1">
                  <a:solidFill>
                    <a:srgbClr val="C00000"/>
                  </a:solidFill>
                  <a:latin typeface="Calibri" pitchFamily="34" charset="0"/>
                </a:rPr>
                <a:t>Elastic fiber</a:t>
              </a:r>
            </a:p>
            <a:p>
              <a:endParaRPr lang="en-US">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descr="dense irregular connective tissue 4.jpg"/>
          <p:cNvPicPr>
            <a:picLocks noChangeAspect="1"/>
          </p:cNvPicPr>
          <p:nvPr/>
        </p:nvPicPr>
        <p:blipFill>
          <a:blip r:embed="rId3"/>
          <a:srcRect/>
          <a:stretch>
            <a:fillRect/>
          </a:stretch>
        </p:blipFill>
        <p:spPr bwMode="auto">
          <a:xfrm>
            <a:off x="609600" y="1295400"/>
            <a:ext cx="7696200" cy="4724400"/>
          </a:xfrm>
          <a:prstGeom prst="rect">
            <a:avLst/>
          </a:prstGeom>
          <a:noFill/>
          <a:ln w="9525">
            <a:noFill/>
            <a:miter lim="800000"/>
            <a:headEnd/>
            <a:tailEnd/>
          </a:ln>
        </p:spPr>
      </p:pic>
      <p:grpSp>
        <p:nvGrpSpPr>
          <p:cNvPr id="5" name="Group 4"/>
          <p:cNvGrpSpPr>
            <a:grpSpLocks/>
          </p:cNvGrpSpPr>
          <p:nvPr/>
        </p:nvGrpSpPr>
        <p:grpSpPr bwMode="auto">
          <a:xfrm>
            <a:off x="609600" y="2362200"/>
            <a:ext cx="7848600" cy="4332288"/>
            <a:chOff x="609600" y="1447800"/>
            <a:chExt cx="7848600" cy="4331732"/>
          </a:xfrm>
        </p:grpSpPr>
        <p:sp>
          <p:nvSpPr>
            <p:cNvPr id="3" name="Rectangle 2"/>
            <p:cNvSpPr/>
            <p:nvPr/>
          </p:nvSpPr>
          <p:spPr>
            <a:xfrm>
              <a:off x="1600200" y="1447800"/>
              <a:ext cx="6250468" cy="1754326"/>
            </a:xfrm>
            <a:prstGeom prst="rect">
              <a:avLst/>
            </a:prstGeom>
            <a:noFill/>
          </p:spPr>
          <p:txBody>
            <a:bodyPr>
              <a:spAutoFit/>
            </a:bodyPr>
            <a:lstStyle/>
            <a:p>
              <a:pPr algn="ctr" fontAlgn="auto">
                <a:spcBef>
                  <a:spcPts val="0"/>
                </a:spcBef>
                <a:spcAft>
                  <a:spcPts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rPr>
                <a:t>Dense irregular connective tissue</a:t>
              </a:r>
            </a:p>
          </p:txBody>
        </p:sp>
        <p:sp>
          <p:nvSpPr>
            <p:cNvPr id="94214" name="TextBox 3"/>
            <p:cNvSpPr txBox="1">
              <a:spLocks noChangeArrowheads="1"/>
            </p:cNvSpPr>
            <p:nvPr/>
          </p:nvSpPr>
          <p:spPr bwMode="auto">
            <a:xfrm>
              <a:off x="609600" y="5410200"/>
              <a:ext cx="7848600" cy="369332"/>
            </a:xfrm>
            <a:prstGeom prst="rect">
              <a:avLst/>
            </a:prstGeom>
            <a:noFill/>
            <a:ln w="9525">
              <a:noFill/>
              <a:miter lim="800000"/>
              <a:headEnd/>
              <a:tailEnd/>
            </a:ln>
          </p:spPr>
          <p:txBody>
            <a:bodyPr>
              <a:spAutoFit/>
            </a:bodyPr>
            <a:lstStyle/>
            <a:p>
              <a:r>
                <a:rPr lang="en-US" b="1">
                  <a:solidFill>
                    <a:srgbClr val="0070C0"/>
                  </a:solidFill>
                  <a:latin typeface="Calibri" pitchFamily="34" charset="0"/>
                </a:rPr>
                <a:t>The fibers look a little more oriented from right to left, but not all of them are.</a:t>
              </a:r>
            </a:p>
          </p:txBody>
        </p:sp>
      </p:grpSp>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TextBox 6"/>
          <p:cNvSpPr txBox="1"/>
          <p:nvPr/>
        </p:nvSpPr>
        <p:spPr>
          <a:xfrm>
            <a:off x="228600" y="6096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(advance slide for answers)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p:cNvPicPr>
            <a:picLocks noChangeAspect="1"/>
          </p:cNvPicPr>
          <p:nvPr/>
        </p:nvPicPr>
        <p:blipFill>
          <a:blip r:embed="rId3"/>
          <a:srcRect/>
          <a:stretch>
            <a:fillRect/>
          </a:stretch>
        </p:blipFill>
        <p:spPr bwMode="auto">
          <a:xfrm>
            <a:off x="1131888" y="1371600"/>
            <a:ext cx="6880225" cy="5143500"/>
          </a:xfrm>
          <a:prstGeom prst="rect">
            <a:avLst/>
          </a:prstGeom>
          <a:noFill/>
          <a:ln w="9525">
            <a:noFill/>
            <a:miter lim="800000"/>
            <a:headEnd/>
            <a:tailEnd/>
          </a:ln>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4" name="TextBox 3"/>
          <p:cNvSpPr txBox="1"/>
          <p:nvPr/>
        </p:nvSpPr>
        <p:spPr>
          <a:xfrm>
            <a:off x="228600" y="609600"/>
            <a:ext cx="8686800" cy="8302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indicated by the arrow. (advance slide for answers)</a:t>
            </a:r>
          </a:p>
        </p:txBody>
      </p:sp>
      <p:cxnSp>
        <p:nvCxnSpPr>
          <p:cNvPr id="6" name="Straight Arrow Connector 5"/>
          <p:cNvCxnSpPr/>
          <p:nvPr/>
        </p:nvCxnSpPr>
        <p:spPr>
          <a:xfrm>
            <a:off x="3962400" y="2590800"/>
            <a:ext cx="33338" cy="936625"/>
          </a:xfrm>
          <a:prstGeom prst="straightConnector1">
            <a:avLst/>
          </a:prstGeom>
          <a:ln w="571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153341" y="1667470"/>
            <a:ext cx="6250468" cy="923330"/>
          </a:xfrm>
          <a:prstGeom prst="rect">
            <a:avLst/>
          </a:prstGeom>
          <a:noFill/>
        </p:spPr>
        <p:txBody>
          <a:bodyPr>
            <a:spAutoFit/>
          </a:bodyPr>
          <a:lstStyle/>
          <a:p>
            <a:pPr algn="ctr" fontAlgn="auto">
              <a:spcBef>
                <a:spcPts val="0"/>
              </a:spcBef>
              <a:spcAft>
                <a:spcPts val="0"/>
              </a:spcAft>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rPr>
              <a:t>Mast cell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descr="dense irregular connective tissue 5.jpg"/>
          <p:cNvPicPr>
            <a:picLocks noChangeAspect="1"/>
          </p:cNvPicPr>
          <p:nvPr/>
        </p:nvPicPr>
        <p:blipFill>
          <a:blip r:embed="rId3"/>
          <a:srcRect/>
          <a:stretch>
            <a:fillRect/>
          </a:stretch>
        </p:blipFill>
        <p:spPr bwMode="auto">
          <a:xfrm>
            <a:off x="0" y="896938"/>
            <a:ext cx="9042400" cy="4978400"/>
          </a:xfrm>
          <a:prstGeom prst="rect">
            <a:avLst/>
          </a:prstGeom>
          <a:noFill/>
          <a:ln w="9525">
            <a:noFill/>
            <a:miter lim="800000"/>
            <a:headEnd/>
            <a:tailEnd/>
          </a:ln>
        </p:spPr>
      </p:pic>
      <p:grpSp>
        <p:nvGrpSpPr>
          <p:cNvPr id="12" name="Group 11"/>
          <p:cNvGrpSpPr>
            <a:grpSpLocks/>
          </p:cNvGrpSpPr>
          <p:nvPr/>
        </p:nvGrpSpPr>
        <p:grpSpPr bwMode="auto">
          <a:xfrm>
            <a:off x="228600" y="1963738"/>
            <a:ext cx="7848600" cy="4818062"/>
            <a:chOff x="228600" y="1447800"/>
            <a:chExt cx="7848600" cy="4818460"/>
          </a:xfrm>
        </p:grpSpPr>
        <p:sp>
          <p:nvSpPr>
            <p:cNvPr id="3" name="Rectangle 2"/>
            <p:cNvSpPr/>
            <p:nvPr/>
          </p:nvSpPr>
          <p:spPr>
            <a:xfrm>
              <a:off x="1600200" y="1447800"/>
              <a:ext cx="6250468" cy="1754326"/>
            </a:xfrm>
            <a:prstGeom prst="rect">
              <a:avLst/>
            </a:prstGeom>
            <a:noFill/>
          </p:spPr>
          <p:txBody>
            <a:bodyPr>
              <a:spAutoFit/>
            </a:bodyPr>
            <a:lstStyle/>
            <a:p>
              <a:pPr algn="ctr" fontAlgn="auto">
                <a:spcBef>
                  <a:spcPts val="0"/>
                </a:spcBef>
                <a:spcAft>
                  <a:spcPts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rPr>
                <a:t>Dense irregular connective tissue</a:t>
              </a:r>
            </a:p>
          </p:txBody>
        </p:sp>
        <p:sp>
          <p:nvSpPr>
            <p:cNvPr id="97286" name="TextBox 3"/>
            <p:cNvSpPr txBox="1">
              <a:spLocks noChangeArrowheads="1"/>
            </p:cNvSpPr>
            <p:nvPr/>
          </p:nvSpPr>
          <p:spPr bwMode="auto">
            <a:xfrm>
              <a:off x="228600" y="5342930"/>
              <a:ext cx="7848600" cy="923330"/>
            </a:xfrm>
            <a:prstGeom prst="rect">
              <a:avLst/>
            </a:prstGeom>
            <a:noFill/>
            <a:ln w="9525">
              <a:noFill/>
              <a:miter lim="800000"/>
              <a:headEnd/>
              <a:tailEnd/>
            </a:ln>
          </p:spPr>
          <p:txBody>
            <a:bodyPr>
              <a:spAutoFit/>
            </a:bodyPr>
            <a:lstStyle/>
            <a:p>
              <a:r>
                <a:rPr lang="en-US" b="1">
                  <a:solidFill>
                    <a:srgbClr val="0070C0"/>
                  </a:solidFill>
                  <a:latin typeface="Calibri" pitchFamily="34" charset="0"/>
                </a:rPr>
                <a:t>Even more fiber orientation, but still a few are non-conforming, and not tightly packed with elongated fibroblast nuclei.</a:t>
              </a:r>
            </a:p>
            <a:p>
              <a:r>
                <a:rPr lang="en-US" b="1">
                  <a:solidFill>
                    <a:srgbClr val="0070C0"/>
                  </a:solidFill>
                  <a:latin typeface="Calibri" pitchFamily="34" charset="0"/>
                </a:rPr>
                <a:t>Not the best example of dense irregular connective tissue.</a:t>
              </a:r>
            </a:p>
          </p:txBody>
        </p:sp>
        <p:cxnSp>
          <p:nvCxnSpPr>
            <p:cNvPr id="6" name="Straight Arrow Connector 5"/>
            <p:cNvCxnSpPr>
              <a:stCxn id="2" idx="2"/>
            </p:cNvCxnSpPr>
            <p:nvPr/>
          </p:nvCxnSpPr>
          <p:spPr>
            <a:xfrm flipH="1" flipV="1">
              <a:off x="2895600" y="4257907"/>
              <a:ext cx="1625600" cy="132090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257800" y="4267433"/>
              <a:ext cx="533400" cy="109229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28600" y="4572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(advance slide for answers)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descr="loose.jpg"/>
          <p:cNvPicPr>
            <a:picLocks noChangeAspect="1"/>
          </p:cNvPicPr>
          <p:nvPr/>
        </p:nvPicPr>
        <p:blipFill>
          <a:blip r:embed="rId3"/>
          <a:srcRect/>
          <a:stretch>
            <a:fillRect/>
          </a:stretch>
        </p:blipFill>
        <p:spPr bwMode="auto">
          <a:xfrm>
            <a:off x="609600" y="1371600"/>
            <a:ext cx="7797800" cy="4953000"/>
          </a:xfrm>
          <a:prstGeom prst="rect">
            <a:avLst/>
          </a:prstGeom>
          <a:noFill/>
          <a:ln w="9525">
            <a:noFill/>
            <a:miter lim="800000"/>
            <a:headEnd/>
            <a:tailEnd/>
          </a:ln>
        </p:spPr>
      </p:pic>
      <p:sp>
        <p:nvSpPr>
          <p:cNvPr id="3" name="Rectangle 2"/>
          <p:cNvSpPr/>
          <p:nvPr/>
        </p:nvSpPr>
        <p:spPr>
          <a:xfrm>
            <a:off x="1066800" y="3429000"/>
            <a:ext cx="6960368"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loose connective tissue</a:t>
            </a:r>
          </a:p>
        </p:txBody>
      </p:sp>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(advance slide for answers)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3" name="TextBox 2"/>
          <p:cNvSpPr txBox="1"/>
          <p:nvPr/>
        </p:nvSpPr>
        <p:spPr>
          <a:xfrm>
            <a:off x="228600" y="6096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1-2. (advance slide for answers)</a:t>
            </a:r>
          </a:p>
        </p:txBody>
      </p:sp>
      <p:sp>
        <p:nvSpPr>
          <p:cNvPr id="4" name="TextBox 3"/>
          <p:cNvSpPr txBox="1">
            <a:spLocks noChangeArrowheads="1"/>
          </p:cNvSpPr>
          <p:nvPr/>
        </p:nvSpPr>
        <p:spPr bwMode="auto">
          <a:xfrm>
            <a:off x="4762500" y="1752600"/>
            <a:ext cx="3962400" cy="1200150"/>
          </a:xfrm>
          <a:prstGeom prst="rect">
            <a:avLst/>
          </a:prstGeom>
          <a:noFill/>
          <a:ln w="9525">
            <a:noFill/>
            <a:miter lim="800000"/>
            <a:headEnd/>
            <a:tailEnd/>
          </a:ln>
        </p:spPr>
        <p:txBody>
          <a:bodyPr>
            <a:spAutoFit/>
          </a:bodyPr>
          <a:lstStyle/>
          <a:p>
            <a:pPr marL="342900" indent="-342900">
              <a:buFontTx/>
              <a:buAutoNum type="arabicPeriod"/>
            </a:pPr>
            <a:r>
              <a:rPr lang="en-US" sz="2400" b="1">
                <a:latin typeface="Calibri" pitchFamily="34" charset="0"/>
              </a:rPr>
              <a:t>Elastin </a:t>
            </a:r>
          </a:p>
          <a:p>
            <a:pPr marL="342900" indent="-342900">
              <a:buFontTx/>
              <a:buAutoNum type="arabicPeriod"/>
            </a:pPr>
            <a:r>
              <a:rPr lang="en-US" sz="2400" b="1">
                <a:latin typeface="Calibri" pitchFamily="34" charset="0"/>
              </a:rPr>
              <a:t>Collagen fibers in longitudinal section</a:t>
            </a:r>
          </a:p>
        </p:txBody>
      </p:sp>
      <p:pic>
        <p:nvPicPr>
          <p:cNvPr id="101380" name="Picture 4"/>
          <p:cNvPicPr>
            <a:picLocks noChangeAspect="1"/>
          </p:cNvPicPr>
          <p:nvPr/>
        </p:nvPicPr>
        <p:blipFill>
          <a:blip r:embed="rId3"/>
          <a:srcRect/>
          <a:stretch>
            <a:fillRect/>
          </a:stretch>
        </p:blipFill>
        <p:spPr bwMode="auto">
          <a:xfrm>
            <a:off x="381000" y="1219200"/>
            <a:ext cx="3657600" cy="5191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3" name="TextBox 2"/>
          <p:cNvSpPr txBox="1"/>
          <p:nvPr/>
        </p:nvSpPr>
        <p:spPr>
          <a:xfrm>
            <a:off x="76200" y="457200"/>
            <a:ext cx="8686800" cy="8302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all structures or cells. (advance slide for answers)</a:t>
            </a:r>
          </a:p>
        </p:txBody>
      </p:sp>
      <p:pic>
        <p:nvPicPr>
          <p:cNvPr id="102403" name="Picture 3"/>
          <p:cNvPicPr>
            <a:picLocks noChangeAspect="1"/>
          </p:cNvPicPr>
          <p:nvPr/>
        </p:nvPicPr>
        <p:blipFill>
          <a:blip r:embed="rId3"/>
          <a:srcRect/>
          <a:stretch>
            <a:fillRect/>
          </a:stretch>
        </p:blipFill>
        <p:spPr bwMode="auto">
          <a:xfrm>
            <a:off x="1295400" y="1298575"/>
            <a:ext cx="7086600" cy="5289550"/>
          </a:xfrm>
          <a:prstGeom prst="rect">
            <a:avLst/>
          </a:prstGeom>
          <a:noFill/>
          <a:ln w="9525">
            <a:noFill/>
            <a:miter lim="800000"/>
            <a:headEnd/>
            <a:tailEnd/>
          </a:ln>
        </p:spPr>
      </p:pic>
      <p:cxnSp>
        <p:nvCxnSpPr>
          <p:cNvPr id="5" name="Straight Arrow Connector 4"/>
          <p:cNvCxnSpPr/>
          <p:nvPr/>
        </p:nvCxnSpPr>
        <p:spPr>
          <a:xfrm flipH="1">
            <a:off x="4783138" y="4648200"/>
            <a:ext cx="725487" cy="14288"/>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nvGrpSpPr>
          <p:cNvPr id="21" name="Group 20"/>
          <p:cNvGrpSpPr>
            <a:grpSpLocks/>
          </p:cNvGrpSpPr>
          <p:nvPr/>
        </p:nvGrpSpPr>
        <p:grpSpPr bwMode="auto">
          <a:xfrm>
            <a:off x="4651375" y="1600200"/>
            <a:ext cx="4035425" cy="3594100"/>
            <a:chOff x="4650718" y="1600200"/>
            <a:chExt cx="4036082" cy="3594089"/>
          </a:xfrm>
        </p:grpSpPr>
        <p:sp>
          <p:nvSpPr>
            <p:cNvPr id="102409" name="TextBox 7"/>
            <p:cNvSpPr txBox="1">
              <a:spLocks noChangeArrowheads="1"/>
            </p:cNvSpPr>
            <p:nvPr/>
          </p:nvSpPr>
          <p:spPr bwMode="auto">
            <a:xfrm>
              <a:off x="4650718" y="1600200"/>
              <a:ext cx="1905000" cy="1354217"/>
            </a:xfrm>
            <a:prstGeom prst="rect">
              <a:avLst/>
            </a:prstGeom>
            <a:noFill/>
            <a:ln w="9525">
              <a:noFill/>
              <a:miter lim="800000"/>
              <a:headEnd/>
              <a:tailEnd/>
            </a:ln>
          </p:spPr>
          <p:txBody>
            <a:bodyPr>
              <a:spAutoFit/>
            </a:bodyPr>
            <a:lstStyle/>
            <a:p>
              <a:r>
                <a:rPr lang="en-US" sz="3200" b="1">
                  <a:solidFill>
                    <a:srgbClr val="FFFF00"/>
                  </a:solidFill>
                  <a:latin typeface="Calibri" pitchFamily="34" charset="0"/>
                </a:rPr>
                <a:t>Collagen fibers</a:t>
              </a:r>
            </a:p>
            <a:p>
              <a:endParaRPr lang="en-US">
                <a:latin typeface="Calibri" pitchFamily="34" charset="0"/>
              </a:endParaRPr>
            </a:p>
          </p:txBody>
        </p:sp>
        <p:sp>
          <p:nvSpPr>
            <p:cNvPr id="102410" name="TextBox 8"/>
            <p:cNvSpPr txBox="1">
              <a:spLocks noChangeArrowheads="1"/>
            </p:cNvSpPr>
            <p:nvPr/>
          </p:nvSpPr>
          <p:spPr bwMode="auto">
            <a:xfrm>
              <a:off x="5475515" y="4332515"/>
              <a:ext cx="2160406" cy="861774"/>
            </a:xfrm>
            <a:prstGeom prst="rect">
              <a:avLst/>
            </a:prstGeom>
            <a:noFill/>
            <a:ln w="9525">
              <a:noFill/>
              <a:miter lim="800000"/>
              <a:headEnd/>
              <a:tailEnd/>
            </a:ln>
          </p:spPr>
          <p:txBody>
            <a:bodyPr>
              <a:spAutoFit/>
            </a:bodyPr>
            <a:lstStyle/>
            <a:p>
              <a:r>
                <a:rPr lang="en-US" sz="3200" b="1">
                  <a:solidFill>
                    <a:srgbClr val="0070C0"/>
                  </a:solidFill>
                  <a:latin typeface="Calibri" pitchFamily="34" charset="0"/>
                </a:rPr>
                <a:t>fibroblasts</a:t>
              </a:r>
            </a:p>
            <a:p>
              <a:endParaRPr lang="en-US">
                <a:latin typeface="Calibri" pitchFamily="34" charset="0"/>
              </a:endParaRPr>
            </a:p>
          </p:txBody>
        </p:sp>
        <p:sp>
          <p:nvSpPr>
            <p:cNvPr id="102411" name="TextBox 9"/>
            <p:cNvSpPr txBox="1">
              <a:spLocks noChangeArrowheads="1"/>
            </p:cNvSpPr>
            <p:nvPr/>
          </p:nvSpPr>
          <p:spPr bwMode="auto">
            <a:xfrm>
              <a:off x="5497284" y="3124200"/>
              <a:ext cx="3189516" cy="1354217"/>
            </a:xfrm>
            <a:prstGeom prst="rect">
              <a:avLst/>
            </a:prstGeom>
            <a:noFill/>
            <a:ln w="9525">
              <a:noFill/>
              <a:miter lim="800000"/>
              <a:headEnd/>
              <a:tailEnd/>
            </a:ln>
          </p:spPr>
          <p:txBody>
            <a:bodyPr>
              <a:spAutoFit/>
            </a:bodyPr>
            <a:lstStyle/>
            <a:p>
              <a:r>
                <a:rPr lang="en-US" sz="3200" b="1">
                  <a:solidFill>
                    <a:srgbClr val="00B050"/>
                  </a:solidFill>
                  <a:latin typeface="Calibri" pitchFamily="34" charset="0"/>
                </a:rPr>
                <a:t>Ground substance</a:t>
              </a:r>
            </a:p>
            <a:p>
              <a:endParaRPr lang="en-US">
                <a:latin typeface="Calibri" pitchFamily="34" charset="0"/>
              </a:endParaRPr>
            </a:p>
          </p:txBody>
        </p:sp>
      </p:grpSp>
      <p:cxnSp>
        <p:nvCxnSpPr>
          <p:cNvPr id="15" name="Straight Arrow Connector 14"/>
          <p:cNvCxnSpPr/>
          <p:nvPr/>
        </p:nvCxnSpPr>
        <p:spPr>
          <a:xfrm flipH="1" flipV="1">
            <a:off x="3124200" y="4332288"/>
            <a:ext cx="723900" cy="31591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770438" y="3624263"/>
            <a:ext cx="723900" cy="1587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646488" y="2416175"/>
            <a:ext cx="723900" cy="1428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3" name="TextBox 2"/>
          <p:cNvSpPr txBox="1"/>
          <p:nvPr/>
        </p:nvSpPr>
        <p:spPr>
          <a:xfrm>
            <a:off x="228600" y="6096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2-4. (advance slide for answers)</a:t>
            </a:r>
          </a:p>
        </p:txBody>
      </p:sp>
      <p:sp>
        <p:nvSpPr>
          <p:cNvPr id="4" name="TextBox 3"/>
          <p:cNvSpPr txBox="1">
            <a:spLocks noChangeArrowheads="1"/>
          </p:cNvSpPr>
          <p:nvPr/>
        </p:nvSpPr>
        <p:spPr bwMode="auto">
          <a:xfrm>
            <a:off x="2590800" y="5486400"/>
            <a:ext cx="3962400" cy="1200150"/>
          </a:xfrm>
          <a:prstGeom prst="rect">
            <a:avLst/>
          </a:prstGeom>
          <a:noFill/>
          <a:ln w="9525">
            <a:noFill/>
            <a:miter lim="800000"/>
            <a:headEnd/>
            <a:tailEnd/>
          </a:ln>
        </p:spPr>
        <p:txBody>
          <a:bodyPr>
            <a:spAutoFit/>
          </a:bodyPr>
          <a:lstStyle/>
          <a:p>
            <a:pPr marL="457200" indent="-457200">
              <a:buFontTx/>
              <a:buAutoNum type="arabicPeriod" startAt="2"/>
            </a:pPr>
            <a:r>
              <a:rPr lang="en-US" sz="2400" b="1">
                <a:latin typeface="Calibri" pitchFamily="34" charset="0"/>
              </a:rPr>
              <a:t>Basal lamina</a:t>
            </a:r>
          </a:p>
          <a:p>
            <a:pPr marL="457200" indent="-457200">
              <a:buFontTx/>
              <a:buAutoNum type="arabicPeriod" startAt="2"/>
            </a:pPr>
            <a:r>
              <a:rPr lang="en-US" sz="2400" b="1">
                <a:latin typeface="Calibri" pitchFamily="34" charset="0"/>
              </a:rPr>
              <a:t>Reticular (collagen) fibers</a:t>
            </a:r>
          </a:p>
          <a:p>
            <a:pPr marL="457200" indent="-457200">
              <a:buFontTx/>
              <a:buAutoNum type="arabicPeriod" startAt="2"/>
            </a:pPr>
            <a:r>
              <a:rPr lang="en-US" sz="2400" b="1">
                <a:latin typeface="Calibri" pitchFamily="34" charset="0"/>
              </a:rPr>
              <a:t>Fibroblast</a:t>
            </a:r>
          </a:p>
        </p:txBody>
      </p:sp>
      <p:pic>
        <p:nvPicPr>
          <p:cNvPr id="103428" name="Picture 5"/>
          <p:cNvPicPr>
            <a:picLocks noChangeAspect="1"/>
          </p:cNvPicPr>
          <p:nvPr/>
        </p:nvPicPr>
        <p:blipFill>
          <a:blip r:embed="rId3"/>
          <a:srcRect/>
          <a:stretch>
            <a:fillRect/>
          </a:stretch>
        </p:blipFill>
        <p:spPr bwMode="auto">
          <a:xfrm>
            <a:off x="358775" y="1295400"/>
            <a:ext cx="8289925" cy="3886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descr="dense irregular connective tissue 3.jpg"/>
          <p:cNvPicPr>
            <a:picLocks noChangeAspect="1"/>
          </p:cNvPicPr>
          <p:nvPr/>
        </p:nvPicPr>
        <p:blipFill>
          <a:blip r:embed="rId3"/>
          <a:srcRect/>
          <a:stretch>
            <a:fillRect/>
          </a:stretch>
        </p:blipFill>
        <p:spPr bwMode="auto">
          <a:xfrm>
            <a:off x="457200" y="1057275"/>
            <a:ext cx="7543800" cy="5318125"/>
          </a:xfrm>
          <a:prstGeom prst="rect">
            <a:avLst/>
          </a:prstGeom>
          <a:noFill/>
          <a:ln w="9525">
            <a:noFill/>
            <a:miter lim="800000"/>
            <a:headEnd/>
            <a:tailEnd/>
          </a:ln>
        </p:spPr>
      </p:pic>
      <p:grpSp>
        <p:nvGrpSpPr>
          <p:cNvPr id="5" name="Group 4"/>
          <p:cNvGrpSpPr>
            <a:grpSpLocks/>
          </p:cNvGrpSpPr>
          <p:nvPr/>
        </p:nvGrpSpPr>
        <p:grpSpPr bwMode="auto">
          <a:xfrm>
            <a:off x="685800" y="2433638"/>
            <a:ext cx="7991475" cy="4348162"/>
            <a:chOff x="685800" y="2209800"/>
            <a:chExt cx="7991290" cy="4347865"/>
          </a:xfrm>
        </p:grpSpPr>
        <p:sp>
          <p:nvSpPr>
            <p:cNvPr id="3" name="Rectangle 2"/>
            <p:cNvSpPr/>
            <p:nvPr/>
          </p:nvSpPr>
          <p:spPr>
            <a:xfrm>
              <a:off x="1600200" y="2209800"/>
              <a:ext cx="6250468" cy="1754326"/>
            </a:xfrm>
            <a:prstGeom prst="rect">
              <a:avLst/>
            </a:prstGeom>
            <a:noFill/>
          </p:spPr>
          <p:txBody>
            <a:bodyPr>
              <a:spAutoFit/>
            </a:bodyPr>
            <a:lstStyle/>
            <a:p>
              <a:pPr algn="ctr" fontAlgn="auto">
                <a:spcBef>
                  <a:spcPts val="0"/>
                </a:spcBef>
                <a:spcAft>
                  <a:spcPts val="0"/>
                </a:spcAft>
                <a:defRPr/>
              </a:pP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rPr>
                <a:t>Dense irregular connective tissue</a:t>
              </a:r>
            </a:p>
          </p:txBody>
        </p:sp>
        <p:sp>
          <p:nvSpPr>
            <p:cNvPr id="104454" name="TextBox 3"/>
            <p:cNvSpPr txBox="1">
              <a:spLocks noChangeArrowheads="1"/>
            </p:cNvSpPr>
            <p:nvPr/>
          </p:nvSpPr>
          <p:spPr bwMode="auto">
            <a:xfrm>
              <a:off x="685800" y="6096000"/>
              <a:ext cx="7991290" cy="461665"/>
            </a:xfrm>
            <a:prstGeom prst="rect">
              <a:avLst/>
            </a:prstGeom>
            <a:noFill/>
            <a:ln w="9525">
              <a:noFill/>
              <a:miter lim="800000"/>
              <a:headEnd/>
              <a:tailEnd/>
            </a:ln>
          </p:spPr>
          <p:txBody>
            <a:bodyPr wrap="none">
              <a:spAutoFit/>
            </a:bodyPr>
            <a:lstStyle/>
            <a:p>
              <a:r>
                <a:rPr lang="en-US" sz="2400" b="1" i="1">
                  <a:solidFill>
                    <a:srgbClr val="BA52AB"/>
                  </a:solidFill>
                  <a:latin typeface="Calibri" pitchFamily="34" charset="0"/>
                </a:rPr>
                <a:t>Yeah, a few more spaces, but the collagen fibers are still thick</a:t>
              </a:r>
            </a:p>
          </p:txBody>
        </p:sp>
      </p:grpSp>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TextBox 6"/>
          <p:cNvSpPr txBox="1"/>
          <p:nvPr/>
        </p:nvSpPr>
        <p:spPr>
          <a:xfrm>
            <a:off x="228600" y="6096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(advance slide for answers)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descr="004.jpg"/>
          <p:cNvPicPr>
            <a:picLocks noChangeAspect="1"/>
          </p:cNvPicPr>
          <p:nvPr/>
        </p:nvPicPr>
        <p:blipFill>
          <a:blip r:embed="rId3"/>
          <a:srcRect/>
          <a:stretch>
            <a:fillRect/>
          </a:stretch>
        </p:blipFill>
        <p:spPr bwMode="auto">
          <a:xfrm>
            <a:off x="1524000" y="914400"/>
            <a:ext cx="6170613" cy="3979863"/>
          </a:xfrm>
          <a:prstGeom prst="rect">
            <a:avLst/>
          </a:prstGeom>
          <a:noFill/>
          <a:ln w="9525">
            <a:noFill/>
            <a:miter lim="800000"/>
            <a:headEnd/>
            <a:tailEnd/>
          </a:ln>
        </p:spPr>
      </p:pic>
      <p:sp>
        <p:nvSpPr>
          <p:cNvPr id="23554" name="TextBox 8"/>
          <p:cNvSpPr txBox="1">
            <a:spLocks noChangeArrowheads="1"/>
          </p:cNvSpPr>
          <p:nvPr/>
        </p:nvSpPr>
        <p:spPr bwMode="auto">
          <a:xfrm>
            <a:off x="304800" y="228600"/>
            <a:ext cx="3200400" cy="400050"/>
          </a:xfrm>
          <a:prstGeom prst="rect">
            <a:avLst/>
          </a:prstGeom>
          <a:noFill/>
          <a:ln w="9525">
            <a:noFill/>
            <a:miter lim="800000"/>
            <a:headEnd/>
            <a:tailEnd/>
          </a:ln>
        </p:spPr>
        <p:txBody>
          <a:bodyPr>
            <a:spAutoFit/>
          </a:bodyPr>
          <a:lstStyle/>
          <a:p>
            <a:r>
              <a:rPr lang="en-US" sz="2000" b="1">
                <a:solidFill>
                  <a:srgbClr val="C00000"/>
                </a:solidFill>
                <a:latin typeface="Calibri" pitchFamily="34" charset="0"/>
              </a:rPr>
              <a:t>Another one for the ages…</a:t>
            </a:r>
          </a:p>
        </p:txBody>
      </p:sp>
      <p:grpSp>
        <p:nvGrpSpPr>
          <p:cNvPr id="12" name="Group 11"/>
          <p:cNvGrpSpPr>
            <a:grpSpLocks/>
          </p:cNvGrpSpPr>
          <p:nvPr/>
        </p:nvGrpSpPr>
        <p:grpSpPr bwMode="auto">
          <a:xfrm>
            <a:off x="533400" y="1676400"/>
            <a:ext cx="8001000" cy="4752975"/>
            <a:chOff x="533400" y="1676400"/>
            <a:chExt cx="8001000" cy="4752439"/>
          </a:xfrm>
        </p:grpSpPr>
        <p:sp>
          <p:nvSpPr>
            <p:cNvPr id="10" name="Freeform 9"/>
            <p:cNvSpPr/>
            <p:nvPr/>
          </p:nvSpPr>
          <p:spPr>
            <a:xfrm>
              <a:off x="3240088" y="2279582"/>
              <a:ext cx="2947987" cy="1715894"/>
            </a:xfrm>
            <a:custGeom>
              <a:avLst/>
              <a:gdLst>
                <a:gd name="connsiteX0" fmla="*/ 2099733 w 2948319"/>
                <a:gd name="connsiteY0" fmla="*/ 101600 h 1715391"/>
                <a:gd name="connsiteX1" fmla="*/ 2133600 w 2948319"/>
                <a:gd name="connsiteY1" fmla="*/ 112888 h 1715391"/>
                <a:gd name="connsiteX2" fmla="*/ 2178756 w 2948319"/>
                <a:gd name="connsiteY2" fmla="*/ 101600 h 1715391"/>
                <a:gd name="connsiteX3" fmla="*/ 2257778 w 2948319"/>
                <a:gd name="connsiteY3" fmla="*/ 67733 h 1715391"/>
                <a:gd name="connsiteX4" fmla="*/ 2291645 w 2948319"/>
                <a:gd name="connsiteY4" fmla="*/ 45155 h 1715391"/>
                <a:gd name="connsiteX5" fmla="*/ 2359378 w 2948319"/>
                <a:gd name="connsiteY5" fmla="*/ 22577 h 1715391"/>
                <a:gd name="connsiteX6" fmla="*/ 2449689 w 2948319"/>
                <a:gd name="connsiteY6" fmla="*/ 0 h 1715391"/>
                <a:gd name="connsiteX7" fmla="*/ 2573867 w 2948319"/>
                <a:gd name="connsiteY7" fmla="*/ 22577 h 1715391"/>
                <a:gd name="connsiteX8" fmla="*/ 2652889 w 2948319"/>
                <a:gd name="connsiteY8" fmla="*/ 67733 h 1715391"/>
                <a:gd name="connsiteX9" fmla="*/ 2686756 w 2948319"/>
                <a:gd name="connsiteY9" fmla="*/ 79022 h 1715391"/>
                <a:gd name="connsiteX10" fmla="*/ 2698045 w 2948319"/>
                <a:gd name="connsiteY10" fmla="*/ 112888 h 1715391"/>
                <a:gd name="connsiteX11" fmla="*/ 2765778 w 2948319"/>
                <a:gd name="connsiteY11" fmla="*/ 135466 h 1715391"/>
                <a:gd name="connsiteX12" fmla="*/ 2844800 w 2948319"/>
                <a:gd name="connsiteY12" fmla="*/ 169333 h 1715391"/>
                <a:gd name="connsiteX13" fmla="*/ 2923822 w 2948319"/>
                <a:gd name="connsiteY13" fmla="*/ 180622 h 1715391"/>
                <a:gd name="connsiteX14" fmla="*/ 2946400 w 2948319"/>
                <a:gd name="connsiteY14" fmla="*/ 214488 h 1715391"/>
                <a:gd name="connsiteX15" fmla="*/ 2912533 w 2948319"/>
                <a:gd name="connsiteY15" fmla="*/ 259644 h 1715391"/>
                <a:gd name="connsiteX16" fmla="*/ 2856089 w 2948319"/>
                <a:gd name="connsiteY16" fmla="*/ 327377 h 1715391"/>
                <a:gd name="connsiteX17" fmla="*/ 2867378 w 2948319"/>
                <a:gd name="connsiteY17" fmla="*/ 417688 h 1715391"/>
                <a:gd name="connsiteX18" fmla="*/ 2889956 w 2948319"/>
                <a:gd name="connsiteY18" fmla="*/ 711200 h 1715391"/>
                <a:gd name="connsiteX19" fmla="*/ 2878667 w 2948319"/>
                <a:gd name="connsiteY19" fmla="*/ 1128888 h 1715391"/>
                <a:gd name="connsiteX20" fmla="*/ 2856089 w 2948319"/>
                <a:gd name="connsiteY20" fmla="*/ 1162755 h 1715391"/>
                <a:gd name="connsiteX21" fmla="*/ 2822222 w 2948319"/>
                <a:gd name="connsiteY21" fmla="*/ 1207911 h 1715391"/>
                <a:gd name="connsiteX22" fmla="*/ 2754489 w 2948319"/>
                <a:gd name="connsiteY22" fmla="*/ 1275644 h 1715391"/>
                <a:gd name="connsiteX23" fmla="*/ 2709333 w 2948319"/>
                <a:gd name="connsiteY23" fmla="*/ 1354666 h 1715391"/>
                <a:gd name="connsiteX24" fmla="*/ 2675467 w 2948319"/>
                <a:gd name="connsiteY24" fmla="*/ 1433688 h 1715391"/>
                <a:gd name="connsiteX25" fmla="*/ 2641600 w 2948319"/>
                <a:gd name="connsiteY25" fmla="*/ 1444977 h 1715391"/>
                <a:gd name="connsiteX26" fmla="*/ 2540000 w 2948319"/>
                <a:gd name="connsiteY26" fmla="*/ 1456266 h 1715391"/>
                <a:gd name="connsiteX27" fmla="*/ 2404533 w 2948319"/>
                <a:gd name="connsiteY27" fmla="*/ 1467555 h 1715391"/>
                <a:gd name="connsiteX28" fmla="*/ 2291645 w 2948319"/>
                <a:gd name="connsiteY28" fmla="*/ 1478844 h 1715391"/>
                <a:gd name="connsiteX29" fmla="*/ 2190045 w 2948319"/>
                <a:gd name="connsiteY29" fmla="*/ 1535288 h 1715391"/>
                <a:gd name="connsiteX30" fmla="*/ 2156178 w 2948319"/>
                <a:gd name="connsiteY30" fmla="*/ 1557866 h 1715391"/>
                <a:gd name="connsiteX31" fmla="*/ 2122311 w 2948319"/>
                <a:gd name="connsiteY31" fmla="*/ 1580444 h 1715391"/>
                <a:gd name="connsiteX32" fmla="*/ 2054578 w 2948319"/>
                <a:gd name="connsiteY32" fmla="*/ 1625600 h 1715391"/>
                <a:gd name="connsiteX33" fmla="*/ 1986845 w 2948319"/>
                <a:gd name="connsiteY33" fmla="*/ 1670755 h 1715391"/>
                <a:gd name="connsiteX34" fmla="*/ 1704622 w 2948319"/>
                <a:gd name="connsiteY34" fmla="*/ 1693333 h 1715391"/>
                <a:gd name="connsiteX35" fmla="*/ 1411111 w 2948319"/>
                <a:gd name="connsiteY35" fmla="*/ 1682044 h 1715391"/>
                <a:gd name="connsiteX36" fmla="*/ 1343378 w 2948319"/>
                <a:gd name="connsiteY36" fmla="*/ 1682044 h 1715391"/>
                <a:gd name="connsiteX37" fmla="*/ 1095022 w 2948319"/>
                <a:gd name="connsiteY37" fmla="*/ 1682044 h 1715391"/>
                <a:gd name="connsiteX38" fmla="*/ 993422 w 2948319"/>
                <a:gd name="connsiteY38" fmla="*/ 1670755 h 1715391"/>
                <a:gd name="connsiteX39" fmla="*/ 948267 w 2948319"/>
                <a:gd name="connsiteY39" fmla="*/ 1659466 h 1715391"/>
                <a:gd name="connsiteX40" fmla="*/ 914400 w 2948319"/>
                <a:gd name="connsiteY40" fmla="*/ 1636888 h 1715391"/>
                <a:gd name="connsiteX41" fmla="*/ 880533 w 2948319"/>
                <a:gd name="connsiteY41" fmla="*/ 1625600 h 1715391"/>
                <a:gd name="connsiteX42" fmla="*/ 846667 w 2948319"/>
                <a:gd name="connsiteY42" fmla="*/ 1603022 h 1715391"/>
                <a:gd name="connsiteX43" fmla="*/ 812800 w 2948319"/>
                <a:gd name="connsiteY43" fmla="*/ 1569155 h 1715391"/>
                <a:gd name="connsiteX44" fmla="*/ 722489 w 2948319"/>
                <a:gd name="connsiteY44" fmla="*/ 1546577 h 1715391"/>
                <a:gd name="connsiteX45" fmla="*/ 677333 w 2948319"/>
                <a:gd name="connsiteY45" fmla="*/ 1535288 h 1715391"/>
                <a:gd name="connsiteX46" fmla="*/ 609600 w 2948319"/>
                <a:gd name="connsiteY46" fmla="*/ 1490133 h 1715391"/>
                <a:gd name="connsiteX47" fmla="*/ 564445 w 2948319"/>
                <a:gd name="connsiteY47" fmla="*/ 1478844 h 1715391"/>
                <a:gd name="connsiteX48" fmla="*/ 496711 w 2948319"/>
                <a:gd name="connsiteY48" fmla="*/ 1433688 h 1715391"/>
                <a:gd name="connsiteX49" fmla="*/ 428978 w 2948319"/>
                <a:gd name="connsiteY49" fmla="*/ 1377244 h 1715391"/>
                <a:gd name="connsiteX50" fmla="*/ 417689 w 2948319"/>
                <a:gd name="connsiteY50" fmla="*/ 1343377 h 1715391"/>
                <a:gd name="connsiteX51" fmla="*/ 383822 w 2948319"/>
                <a:gd name="connsiteY51" fmla="*/ 1309511 h 1715391"/>
                <a:gd name="connsiteX52" fmla="*/ 327378 w 2948319"/>
                <a:gd name="connsiteY52" fmla="*/ 1207911 h 1715391"/>
                <a:gd name="connsiteX53" fmla="*/ 293511 w 2948319"/>
                <a:gd name="connsiteY53" fmla="*/ 1185333 h 1715391"/>
                <a:gd name="connsiteX54" fmla="*/ 248356 w 2948319"/>
                <a:gd name="connsiteY54" fmla="*/ 1128888 h 1715391"/>
                <a:gd name="connsiteX55" fmla="*/ 146756 w 2948319"/>
                <a:gd name="connsiteY55" fmla="*/ 1038577 h 1715391"/>
                <a:gd name="connsiteX56" fmla="*/ 124178 w 2948319"/>
                <a:gd name="connsiteY56" fmla="*/ 1004711 h 1715391"/>
                <a:gd name="connsiteX57" fmla="*/ 90311 w 2948319"/>
                <a:gd name="connsiteY57" fmla="*/ 982133 h 1715391"/>
                <a:gd name="connsiteX58" fmla="*/ 0 w 2948319"/>
                <a:gd name="connsiteY58" fmla="*/ 880533 h 1715391"/>
                <a:gd name="connsiteX59" fmla="*/ 11289 w 2948319"/>
                <a:gd name="connsiteY59" fmla="*/ 733777 h 1715391"/>
                <a:gd name="connsiteX60" fmla="*/ 22578 w 2948319"/>
                <a:gd name="connsiteY60" fmla="*/ 688622 h 1715391"/>
                <a:gd name="connsiteX61" fmla="*/ 90311 w 2948319"/>
                <a:gd name="connsiteY61" fmla="*/ 643466 h 1715391"/>
                <a:gd name="connsiteX62" fmla="*/ 135467 w 2948319"/>
                <a:gd name="connsiteY62" fmla="*/ 620888 h 1715391"/>
                <a:gd name="connsiteX63" fmla="*/ 191911 w 2948319"/>
                <a:gd name="connsiteY63" fmla="*/ 609600 h 1715391"/>
                <a:gd name="connsiteX64" fmla="*/ 225778 w 2948319"/>
                <a:gd name="connsiteY64" fmla="*/ 598311 h 1715391"/>
                <a:gd name="connsiteX65" fmla="*/ 270933 w 2948319"/>
                <a:gd name="connsiteY65" fmla="*/ 587022 h 1715391"/>
                <a:gd name="connsiteX66" fmla="*/ 304800 w 2948319"/>
                <a:gd name="connsiteY66" fmla="*/ 564444 h 1715391"/>
                <a:gd name="connsiteX67" fmla="*/ 338667 w 2948319"/>
                <a:gd name="connsiteY67" fmla="*/ 553155 h 1715391"/>
                <a:gd name="connsiteX68" fmla="*/ 372533 w 2948319"/>
                <a:gd name="connsiteY68" fmla="*/ 519288 h 1715391"/>
                <a:gd name="connsiteX69" fmla="*/ 440267 w 2948319"/>
                <a:gd name="connsiteY69" fmla="*/ 485422 h 1715391"/>
                <a:gd name="connsiteX70" fmla="*/ 474133 w 2948319"/>
                <a:gd name="connsiteY70" fmla="*/ 462844 h 1715391"/>
                <a:gd name="connsiteX71" fmla="*/ 508000 w 2948319"/>
                <a:gd name="connsiteY71" fmla="*/ 451555 h 1715391"/>
                <a:gd name="connsiteX72" fmla="*/ 541867 w 2948319"/>
                <a:gd name="connsiteY72" fmla="*/ 417688 h 1715391"/>
                <a:gd name="connsiteX73" fmla="*/ 609600 w 2948319"/>
                <a:gd name="connsiteY73" fmla="*/ 372533 h 1715391"/>
                <a:gd name="connsiteX74" fmla="*/ 699911 w 2948319"/>
                <a:gd name="connsiteY74" fmla="*/ 327377 h 1715391"/>
                <a:gd name="connsiteX75" fmla="*/ 767645 w 2948319"/>
                <a:gd name="connsiteY75" fmla="*/ 304800 h 1715391"/>
                <a:gd name="connsiteX76" fmla="*/ 835378 w 2948319"/>
                <a:gd name="connsiteY76" fmla="*/ 259644 h 1715391"/>
                <a:gd name="connsiteX77" fmla="*/ 891822 w 2948319"/>
                <a:gd name="connsiteY77" fmla="*/ 203200 h 1715391"/>
                <a:gd name="connsiteX78" fmla="*/ 925689 w 2948319"/>
                <a:gd name="connsiteY78" fmla="*/ 191911 h 1715391"/>
                <a:gd name="connsiteX79" fmla="*/ 959556 w 2948319"/>
                <a:gd name="connsiteY79" fmla="*/ 169333 h 1715391"/>
                <a:gd name="connsiteX80" fmla="*/ 1004711 w 2948319"/>
                <a:gd name="connsiteY80" fmla="*/ 158044 h 1715391"/>
                <a:gd name="connsiteX81" fmla="*/ 1038578 w 2948319"/>
                <a:gd name="connsiteY81" fmla="*/ 146755 h 1715391"/>
                <a:gd name="connsiteX82" fmla="*/ 1095022 w 2948319"/>
                <a:gd name="connsiteY82" fmla="*/ 135466 h 1715391"/>
                <a:gd name="connsiteX83" fmla="*/ 1185333 w 2948319"/>
                <a:gd name="connsiteY83" fmla="*/ 112888 h 1715391"/>
                <a:gd name="connsiteX84" fmla="*/ 1309511 w 2948319"/>
                <a:gd name="connsiteY84" fmla="*/ 101600 h 1715391"/>
                <a:gd name="connsiteX85" fmla="*/ 1388533 w 2948319"/>
                <a:gd name="connsiteY85" fmla="*/ 112888 h 1715391"/>
                <a:gd name="connsiteX86" fmla="*/ 1478845 w 2948319"/>
                <a:gd name="connsiteY86" fmla="*/ 124177 h 1715391"/>
                <a:gd name="connsiteX87" fmla="*/ 1535289 w 2948319"/>
                <a:gd name="connsiteY87" fmla="*/ 191911 h 1715391"/>
                <a:gd name="connsiteX88" fmla="*/ 1603022 w 2948319"/>
                <a:gd name="connsiteY88" fmla="*/ 214488 h 1715391"/>
                <a:gd name="connsiteX89" fmla="*/ 1873956 w 2948319"/>
                <a:gd name="connsiteY89" fmla="*/ 203200 h 1715391"/>
                <a:gd name="connsiteX90" fmla="*/ 2020711 w 2948319"/>
                <a:gd name="connsiteY90" fmla="*/ 180622 h 1715391"/>
                <a:gd name="connsiteX91" fmla="*/ 2054578 w 2948319"/>
                <a:gd name="connsiteY91" fmla="*/ 146755 h 1715391"/>
                <a:gd name="connsiteX92" fmla="*/ 2099733 w 2948319"/>
                <a:gd name="connsiteY92" fmla="*/ 135466 h 1715391"/>
                <a:gd name="connsiteX93" fmla="*/ 2099733 w 2948319"/>
                <a:gd name="connsiteY93" fmla="*/ 101600 h 171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948319" h="1715391">
                  <a:moveTo>
                    <a:pt x="2099733" y="101600"/>
                  </a:moveTo>
                  <a:cubicBezTo>
                    <a:pt x="2105378" y="97837"/>
                    <a:pt x="2121700" y="112888"/>
                    <a:pt x="2133600" y="112888"/>
                  </a:cubicBezTo>
                  <a:cubicBezTo>
                    <a:pt x="2149115" y="112888"/>
                    <a:pt x="2163838" y="105862"/>
                    <a:pt x="2178756" y="101600"/>
                  </a:cubicBezTo>
                  <a:cubicBezTo>
                    <a:pt x="2210415" y="92555"/>
                    <a:pt x="2227678" y="84933"/>
                    <a:pt x="2257778" y="67733"/>
                  </a:cubicBezTo>
                  <a:cubicBezTo>
                    <a:pt x="2269558" y="61002"/>
                    <a:pt x="2279247" y="50665"/>
                    <a:pt x="2291645" y="45155"/>
                  </a:cubicBezTo>
                  <a:cubicBezTo>
                    <a:pt x="2313393" y="35489"/>
                    <a:pt x="2336290" y="28349"/>
                    <a:pt x="2359378" y="22577"/>
                  </a:cubicBezTo>
                  <a:lnTo>
                    <a:pt x="2449689" y="0"/>
                  </a:lnTo>
                  <a:cubicBezTo>
                    <a:pt x="2501699" y="6501"/>
                    <a:pt x="2530873" y="4151"/>
                    <a:pt x="2573867" y="22577"/>
                  </a:cubicBezTo>
                  <a:cubicBezTo>
                    <a:pt x="2712406" y="81952"/>
                    <a:pt x="2539514" y="11045"/>
                    <a:pt x="2652889" y="67733"/>
                  </a:cubicBezTo>
                  <a:cubicBezTo>
                    <a:pt x="2663532" y="73055"/>
                    <a:pt x="2675467" y="75259"/>
                    <a:pt x="2686756" y="79022"/>
                  </a:cubicBezTo>
                  <a:cubicBezTo>
                    <a:pt x="2690519" y="90311"/>
                    <a:pt x="2688362" y="105972"/>
                    <a:pt x="2698045" y="112888"/>
                  </a:cubicBezTo>
                  <a:cubicBezTo>
                    <a:pt x="2717411" y="126721"/>
                    <a:pt x="2744492" y="124823"/>
                    <a:pt x="2765778" y="135466"/>
                  </a:cubicBezTo>
                  <a:cubicBezTo>
                    <a:pt x="2790257" y="147706"/>
                    <a:pt x="2817115" y="163796"/>
                    <a:pt x="2844800" y="169333"/>
                  </a:cubicBezTo>
                  <a:cubicBezTo>
                    <a:pt x="2870891" y="174551"/>
                    <a:pt x="2897481" y="176859"/>
                    <a:pt x="2923822" y="180622"/>
                  </a:cubicBezTo>
                  <a:cubicBezTo>
                    <a:pt x="2931348" y="191911"/>
                    <a:pt x="2948319" y="201057"/>
                    <a:pt x="2946400" y="214488"/>
                  </a:cubicBezTo>
                  <a:cubicBezTo>
                    <a:pt x="2943739" y="233114"/>
                    <a:pt x="2924778" y="245358"/>
                    <a:pt x="2912533" y="259644"/>
                  </a:cubicBezTo>
                  <a:cubicBezTo>
                    <a:pt x="2847341" y="335702"/>
                    <a:pt x="2905992" y="252525"/>
                    <a:pt x="2856089" y="327377"/>
                  </a:cubicBezTo>
                  <a:cubicBezTo>
                    <a:pt x="2859852" y="357481"/>
                    <a:pt x="2865137" y="387433"/>
                    <a:pt x="2867378" y="417688"/>
                  </a:cubicBezTo>
                  <a:cubicBezTo>
                    <a:pt x="2890801" y="733899"/>
                    <a:pt x="2864552" y="533372"/>
                    <a:pt x="2889956" y="711200"/>
                  </a:cubicBezTo>
                  <a:cubicBezTo>
                    <a:pt x="2886193" y="850429"/>
                    <a:pt x="2889084" y="989998"/>
                    <a:pt x="2878667" y="1128888"/>
                  </a:cubicBezTo>
                  <a:cubicBezTo>
                    <a:pt x="2877652" y="1142418"/>
                    <a:pt x="2863975" y="1151715"/>
                    <a:pt x="2856089" y="1162755"/>
                  </a:cubicBezTo>
                  <a:cubicBezTo>
                    <a:pt x="2845153" y="1178065"/>
                    <a:pt x="2834809" y="1193926"/>
                    <a:pt x="2822222" y="1207911"/>
                  </a:cubicBezTo>
                  <a:cubicBezTo>
                    <a:pt x="2800862" y="1231644"/>
                    <a:pt x="2754489" y="1275644"/>
                    <a:pt x="2754489" y="1275644"/>
                  </a:cubicBezTo>
                  <a:cubicBezTo>
                    <a:pt x="2728604" y="1353299"/>
                    <a:pt x="2764011" y="1258979"/>
                    <a:pt x="2709333" y="1354666"/>
                  </a:cubicBezTo>
                  <a:cubicBezTo>
                    <a:pt x="2691340" y="1386154"/>
                    <a:pt x="2705324" y="1403832"/>
                    <a:pt x="2675467" y="1433688"/>
                  </a:cubicBezTo>
                  <a:cubicBezTo>
                    <a:pt x="2667053" y="1442102"/>
                    <a:pt x="2653338" y="1443021"/>
                    <a:pt x="2641600" y="1444977"/>
                  </a:cubicBezTo>
                  <a:cubicBezTo>
                    <a:pt x="2607989" y="1450579"/>
                    <a:pt x="2573922" y="1453035"/>
                    <a:pt x="2540000" y="1456266"/>
                  </a:cubicBezTo>
                  <a:cubicBezTo>
                    <a:pt x="2494892" y="1460562"/>
                    <a:pt x="2449659" y="1463453"/>
                    <a:pt x="2404533" y="1467555"/>
                  </a:cubicBezTo>
                  <a:lnTo>
                    <a:pt x="2291645" y="1478844"/>
                  </a:lnTo>
                  <a:cubicBezTo>
                    <a:pt x="2232036" y="1498714"/>
                    <a:pt x="2267679" y="1483532"/>
                    <a:pt x="2190045" y="1535288"/>
                  </a:cubicBezTo>
                  <a:lnTo>
                    <a:pt x="2156178" y="1557866"/>
                  </a:lnTo>
                  <a:lnTo>
                    <a:pt x="2122311" y="1580444"/>
                  </a:lnTo>
                  <a:cubicBezTo>
                    <a:pt x="2078378" y="1646344"/>
                    <a:pt x="2127475" y="1589152"/>
                    <a:pt x="2054578" y="1625600"/>
                  </a:cubicBezTo>
                  <a:cubicBezTo>
                    <a:pt x="2030308" y="1637735"/>
                    <a:pt x="2013170" y="1664174"/>
                    <a:pt x="1986845" y="1670755"/>
                  </a:cubicBezTo>
                  <a:cubicBezTo>
                    <a:pt x="1864939" y="1701231"/>
                    <a:pt x="1957187" y="1681306"/>
                    <a:pt x="1704622" y="1693333"/>
                  </a:cubicBezTo>
                  <a:cubicBezTo>
                    <a:pt x="1606785" y="1689570"/>
                    <a:pt x="1509020" y="1682044"/>
                    <a:pt x="1411111" y="1682044"/>
                  </a:cubicBezTo>
                  <a:cubicBezTo>
                    <a:pt x="1320800" y="1682044"/>
                    <a:pt x="1433691" y="1712148"/>
                    <a:pt x="1343378" y="1682044"/>
                  </a:cubicBezTo>
                  <a:cubicBezTo>
                    <a:pt x="1243337" y="1715391"/>
                    <a:pt x="1310881" y="1697463"/>
                    <a:pt x="1095022" y="1682044"/>
                  </a:cubicBezTo>
                  <a:cubicBezTo>
                    <a:pt x="1061034" y="1679616"/>
                    <a:pt x="1027289" y="1674518"/>
                    <a:pt x="993422" y="1670755"/>
                  </a:cubicBezTo>
                  <a:cubicBezTo>
                    <a:pt x="978370" y="1666992"/>
                    <a:pt x="962527" y="1665578"/>
                    <a:pt x="948267" y="1659466"/>
                  </a:cubicBezTo>
                  <a:cubicBezTo>
                    <a:pt x="935796" y="1654121"/>
                    <a:pt x="926535" y="1642956"/>
                    <a:pt x="914400" y="1636888"/>
                  </a:cubicBezTo>
                  <a:cubicBezTo>
                    <a:pt x="903757" y="1631566"/>
                    <a:pt x="891822" y="1629363"/>
                    <a:pt x="880533" y="1625600"/>
                  </a:cubicBezTo>
                  <a:cubicBezTo>
                    <a:pt x="869244" y="1618074"/>
                    <a:pt x="857090" y="1611708"/>
                    <a:pt x="846667" y="1603022"/>
                  </a:cubicBezTo>
                  <a:cubicBezTo>
                    <a:pt x="834402" y="1592801"/>
                    <a:pt x="827334" y="1575761"/>
                    <a:pt x="812800" y="1569155"/>
                  </a:cubicBezTo>
                  <a:cubicBezTo>
                    <a:pt x="784551" y="1556315"/>
                    <a:pt x="752593" y="1554103"/>
                    <a:pt x="722489" y="1546577"/>
                  </a:cubicBezTo>
                  <a:lnTo>
                    <a:pt x="677333" y="1535288"/>
                  </a:lnTo>
                  <a:cubicBezTo>
                    <a:pt x="654755" y="1520236"/>
                    <a:pt x="633870" y="1502268"/>
                    <a:pt x="609600" y="1490133"/>
                  </a:cubicBezTo>
                  <a:cubicBezTo>
                    <a:pt x="595723" y="1483195"/>
                    <a:pt x="578322" y="1485783"/>
                    <a:pt x="564445" y="1478844"/>
                  </a:cubicBezTo>
                  <a:cubicBezTo>
                    <a:pt x="540174" y="1466709"/>
                    <a:pt x="496711" y="1433688"/>
                    <a:pt x="496711" y="1433688"/>
                  </a:cubicBezTo>
                  <a:cubicBezTo>
                    <a:pt x="418603" y="1316530"/>
                    <a:pt x="543566" y="1491834"/>
                    <a:pt x="428978" y="1377244"/>
                  </a:cubicBezTo>
                  <a:cubicBezTo>
                    <a:pt x="420564" y="1368830"/>
                    <a:pt x="424290" y="1353278"/>
                    <a:pt x="417689" y="1343377"/>
                  </a:cubicBezTo>
                  <a:cubicBezTo>
                    <a:pt x="408833" y="1330094"/>
                    <a:pt x="395111" y="1320800"/>
                    <a:pt x="383822" y="1309511"/>
                  </a:cubicBezTo>
                  <a:cubicBezTo>
                    <a:pt x="372058" y="1274220"/>
                    <a:pt x="360649" y="1230092"/>
                    <a:pt x="327378" y="1207911"/>
                  </a:cubicBezTo>
                  <a:cubicBezTo>
                    <a:pt x="316089" y="1200385"/>
                    <a:pt x="303105" y="1194927"/>
                    <a:pt x="293511" y="1185333"/>
                  </a:cubicBezTo>
                  <a:cubicBezTo>
                    <a:pt x="276474" y="1168295"/>
                    <a:pt x="265394" y="1145926"/>
                    <a:pt x="248356" y="1128888"/>
                  </a:cubicBezTo>
                  <a:cubicBezTo>
                    <a:pt x="180481" y="1061013"/>
                    <a:pt x="241593" y="1180829"/>
                    <a:pt x="146756" y="1038577"/>
                  </a:cubicBezTo>
                  <a:cubicBezTo>
                    <a:pt x="139230" y="1027288"/>
                    <a:pt x="133772" y="1014305"/>
                    <a:pt x="124178" y="1004711"/>
                  </a:cubicBezTo>
                  <a:cubicBezTo>
                    <a:pt x="114584" y="995117"/>
                    <a:pt x="100452" y="991147"/>
                    <a:pt x="90311" y="982133"/>
                  </a:cubicBezTo>
                  <a:cubicBezTo>
                    <a:pt x="27044" y="925895"/>
                    <a:pt x="34315" y="932006"/>
                    <a:pt x="0" y="880533"/>
                  </a:cubicBezTo>
                  <a:cubicBezTo>
                    <a:pt x="3763" y="831614"/>
                    <a:pt x="5556" y="782504"/>
                    <a:pt x="11289" y="733777"/>
                  </a:cubicBezTo>
                  <a:cubicBezTo>
                    <a:pt x="13102" y="718368"/>
                    <a:pt x="14880" y="702093"/>
                    <a:pt x="22578" y="688622"/>
                  </a:cubicBezTo>
                  <a:cubicBezTo>
                    <a:pt x="45601" y="648332"/>
                    <a:pt x="55653" y="658320"/>
                    <a:pt x="90311" y="643466"/>
                  </a:cubicBezTo>
                  <a:cubicBezTo>
                    <a:pt x="105779" y="636837"/>
                    <a:pt x="119502" y="626210"/>
                    <a:pt x="135467" y="620888"/>
                  </a:cubicBezTo>
                  <a:cubicBezTo>
                    <a:pt x="153670" y="614821"/>
                    <a:pt x="173297" y="614253"/>
                    <a:pt x="191911" y="609600"/>
                  </a:cubicBezTo>
                  <a:cubicBezTo>
                    <a:pt x="203455" y="606714"/>
                    <a:pt x="214336" y="601580"/>
                    <a:pt x="225778" y="598311"/>
                  </a:cubicBezTo>
                  <a:cubicBezTo>
                    <a:pt x="240696" y="594049"/>
                    <a:pt x="255881" y="590785"/>
                    <a:pt x="270933" y="587022"/>
                  </a:cubicBezTo>
                  <a:cubicBezTo>
                    <a:pt x="282222" y="579496"/>
                    <a:pt x="292665" y="570512"/>
                    <a:pt x="304800" y="564444"/>
                  </a:cubicBezTo>
                  <a:cubicBezTo>
                    <a:pt x="315443" y="559122"/>
                    <a:pt x="328766" y="559756"/>
                    <a:pt x="338667" y="553155"/>
                  </a:cubicBezTo>
                  <a:cubicBezTo>
                    <a:pt x="351950" y="544299"/>
                    <a:pt x="360268" y="529508"/>
                    <a:pt x="372533" y="519288"/>
                  </a:cubicBezTo>
                  <a:cubicBezTo>
                    <a:pt x="401709" y="494974"/>
                    <a:pt x="406327" y="496735"/>
                    <a:pt x="440267" y="485422"/>
                  </a:cubicBezTo>
                  <a:cubicBezTo>
                    <a:pt x="451556" y="477896"/>
                    <a:pt x="461998" y="468912"/>
                    <a:pt x="474133" y="462844"/>
                  </a:cubicBezTo>
                  <a:cubicBezTo>
                    <a:pt x="484776" y="457522"/>
                    <a:pt x="498099" y="458156"/>
                    <a:pt x="508000" y="451555"/>
                  </a:cubicBezTo>
                  <a:cubicBezTo>
                    <a:pt x="521284" y="442699"/>
                    <a:pt x="529265" y="427490"/>
                    <a:pt x="541867" y="417688"/>
                  </a:cubicBezTo>
                  <a:cubicBezTo>
                    <a:pt x="563286" y="401029"/>
                    <a:pt x="585330" y="384668"/>
                    <a:pt x="609600" y="372533"/>
                  </a:cubicBezTo>
                  <a:cubicBezTo>
                    <a:pt x="639704" y="357481"/>
                    <a:pt x="667981" y="338020"/>
                    <a:pt x="699911" y="327377"/>
                  </a:cubicBezTo>
                  <a:lnTo>
                    <a:pt x="767645" y="304800"/>
                  </a:lnTo>
                  <a:cubicBezTo>
                    <a:pt x="790223" y="289748"/>
                    <a:pt x="820326" y="282222"/>
                    <a:pt x="835378" y="259644"/>
                  </a:cubicBezTo>
                  <a:cubicBezTo>
                    <a:pt x="857956" y="225777"/>
                    <a:pt x="854193" y="222014"/>
                    <a:pt x="891822" y="203200"/>
                  </a:cubicBezTo>
                  <a:cubicBezTo>
                    <a:pt x="902465" y="197878"/>
                    <a:pt x="915046" y="197233"/>
                    <a:pt x="925689" y="191911"/>
                  </a:cubicBezTo>
                  <a:cubicBezTo>
                    <a:pt x="937824" y="185843"/>
                    <a:pt x="947085" y="174678"/>
                    <a:pt x="959556" y="169333"/>
                  </a:cubicBezTo>
                  <a:cubicBezTo>
                    <a:pt x="973816" y="163221"/>
                    <a:pt x="989793" y="162306"/>
                    <a:pt x="1004711" y="158044"/>
                  </a:cubicBezTo>
                  <a:cubicBezTo>
                    <a:pt x="1016153" y="154775"/>
                    <a:pt x="1027034" y="149641"/>
                    <a:pt x="1038578" y="146755"/>
                  </a:cubicBezTo>
                  <a:cubicBezTo>
                    <a:pt x="1057192" y="142101"/>
                    <a:pt x="1076408" y="140120"/>
                    <a:pt x="1095022" y="135466"/>
                  </a:cubicBezTo>
                  <a:cubicBezTo>
                    <a:pt x="1156455" y="120108"/>
                    <a:pt x="1102123" y="123289"/>
                    <a:pt x="1185333" y="112888"/>
                  </a:cubicBezTo>
                  <a:cubicBezTo>
                    <a:pt x="1226575" y="107733"/>
                    <a:pt x="1268118" y="105363"/>
                    <a:pt x="1309511" y="101600"/>
                  </a:cubicBezTo>
                  <a:lnTo>
                    <a:pt x="1388533" y="112888"/>
                  </a:lnTo>
                  <a:cubicBezTo>
                    <a:pt x="1418605" y="116897"/>
                    <a:pt x="1450333" y="113809"/>
                    <a:pt x="1478845" y="124177"/>
                  </a:cubicBezTo>
                  <a:cubicBezTo>
                    <a:pt x="1540314" y="146529"/>
                    <a:pt x="1488550" y="162699"/>
                    <a:pt x="1535289" y="191911"/>
                  </a:cubicBezTo>
                  <a:cubicBezTo>
                    <a:pt x="1555470" y="204524"/>
                    <a:pt x="1603022" y="214488"/>
                    <a:pt x="1603022" y="214488"/>
                  </a:cubicBezTo>
                  <a:lnTo>
                    <a:pt x="1873956" y="203200"/>
                  </a:lnTo>
                  <a:cubicBezTo>
                    <a:pt x="1979975" y="196964"/>
                    <a:pt x="1956856" y="201908"/>
                    <a:pt x="2020711" y="180622"/>
                  </a:cubicBezTo>
                  <a:cubicBezTo>
                    <a:pt x="2032000" y="169333"/>
                    <a:pt x="2040716" y="154676"/>
                    <a:pt x="2054578" y="146755"/>
                  </a:cubicBezTo>
                  <a:cubicBezTo>
                    <a:pt x="2068049" y="139057"/>
                    <a:pt x="2085014" y="140372"/>
                    <a:pt x="2099733" y="135466"/>
                  </a:cubicBezTo>
                  <a:cubicBezTo>
                    <a:pt x="2107716" y="132805"/>
                    <a:pt x="2094088" y="105363"/>
                    <a:pt x="2099733" y="101600"/>
                  </a:cubicBezTo>
                  <a:close/>
                </a:path>
              </a:pathLst>
            </a:cu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557" name="TextBox 4"/>
            <p:cNvSpPr txBox="1">
              <a:spLocks noChangeArrowheads="1"/>
            </p:cNvSpPr>
            <p:nvPr/>
          </p:nvSpPr>
          <p:spPr bwMode="auto">
            <a:xfrm>
              <a:off x="533400" y="5105400"/>
              <a:ext cx="8001000" cy="1323439"/>
            </a:xfrm>
            <a:prstGeom prst="rect">
              <a:avLst/>
            </a:prstGeom>
            <a:noFill/>
            <a:ln w="9525">
              <a:noFill/>
              <a:miter lim="800000"/>
              <a:headEnd/>
              <a:tailEnd/>
            </a:ln>
          </p:spPr>
          <p:txBody>
            <a:bodyPr>
              <a:spAutoFit/>
            </a:bodyPr>
            <a:lstStyle/>
            <a:p>
              <a:r>
                <a:rPr lang="en-US" sz="2000" b="1">
                  <a:solidFill>
                    <a:srgbClr val="0070C0"/>
                  </a:solidFill>
                  <a:latin typeface="Calibri" pitchFamily="34" charset="0"/>
                </a:rPr>
                <a:t>Epithelium is between the dashed blue lines.</a:t>
              </a:r>
            </a:p>
            <a:p>
              <a:r>
                <a:rPr lang="en-US" sz="2000" b="1">
                  <a:solidFill>
                    <a:srgbClr val="00B050"/>
                  </a:solidFill>
                  <a:latin typeface="Calibri" pitchFamily="34" charset="0"/>
                </a:rPr>
                <a:t>Connective tissue is everything else (except the space).</a:t>
              </a:r>
            </a:p>
            <a:p>
              <a:r>
                <a:rPr lang="en-US" sz="2000" b="1">
                  <a:solidFill>
                    <a:srgbClr val="00B050"/>
                  </a:solidFill>
                  <a:latin typeface="Calibri" pitchFamily="34" charset="0"/>
                </a:rPr>
                <a:t>Note the area to the lower left with a number of nuclei. This is an area of connective tissue infiltrated with white blood cells.</a:t>
              </a:r>
              <a:r>
                <a:rPr lang="en-US" sz="2000" b="1">
                  <a:solidFill>
                    <a:srgbClr val="0070C0"/>
                  </a:solidFill>
                  <a:latin typeface="Calibri" pitchFamily="34" charset="0"/>
                </a:rPr>
                <a:t>  </a:t>
              </a:r>
            </a:p>
          </p:txBody>
        </p:sp>
        <p:sp>
          <p:nvSpPr>
            <p:cNvPr id="11" name="Freeform 10"/>
            <p:cNvSpPr/>
            <p:nvPr/>
          </p:nvSpPr>
          <p:spPr>
            <a:xfrm>
              <a:off x="2897188" y="1676400"/>
              <a:ext cx="3732212" cy="2669874"/>
            </a:xfrm>
            <a:custGeom>
              <a:avLst/>
              <a:gdLst>
                <a:gd name="connsiteX0" fmla="*/ 2035706 w 3774195"/>
                <a:gd name="connsiteY0" fmla="*/ 410962 h 2646162"/>
                <a:gd name="connsiteX1" fmla="*/ 2306640 w 3774195"/>
                <a:gd name="connsiteY1" fmla="*/ 377096 h 2646162"/>
                <a:gd name="connsiteX2" fmla="*/ 2351795 w 3774195"/>
                <a:gd name="connsiteY2" fmla="*/ 343229 h 2646162"/>
                <a:gd name="connsiteX3" fmla="*/ 2374373 w 3774195"/>
                <a:gd name="connsiteY3" fmla="*/ 309362 h 2646162"/>
                <a:gd name="connsiteX4" fmla="*/ 2442106 w 3774195"/>
                <a:gd name="connsiteY4" fmla="*/ 264207 h 2646162"/>
                <a:gd name="connsiteX5" fmla="*/ 2475973 w 3774195"/>
                <a:gd name="connsiteY5" fmla="*/ 241629 h 2646162"/>
                <a:gd name="connsiteX6" fmla="*/ 2566284 w 3774195"/>
                <a:gd name="connsiteY6" fmla="*/ 162607 h 2646162"/>
                <a:gd name="connsiteX7" fmla="*/ 2600151 w 3774195"/>
                <a:gd name="connsiteY7" fmla="*/ 140029 h 2646162"/>
                <a:gd name="connsiteX8" fmla="*/ 2622729 w 3774195"/>
                <a:gd name="connsiteY8" fmla="*/ 106162 h 2646162"/>
                <a:gd name="connsiteX9" fmla="*/ 2645306 w 3774195"/>
                <a:gd name="connsiteY9" fmla="*/ 61007 h 2646162"/>
                <a:gd name="connsiteX10" fmla="*/ 2724329 w 3774195"/>
                <a:gd name="connsiteY10" fmla="*/ 38429 h 2646162"/>
                <a:gd name="connsiteX11" fmla="*/ 2882373 w 3774195"/>
                <a:gd name="connsiteY11" fmla="*/ 4562 h 2646162"/>
                <a:gd name="connsiteX12" fmla="*/ 3187173 w 3774195"/>
                <a:gd name="connsiteY12" fmla="*/ 15851 h 2646162"/>
                <a:gd name="connsiteX13" fmla="*/ 3311351 w 3774195"/>
                <a:gd name="connsiteY13" fmla="*/ 49718 h 2646162"/>
                <a:gd name="connsiteX14" fmla="*/ 3390373 w 3774195"/>
                <a:gd name="connsiteY14" fmla="*/ 83584 h 2646162"/>
                <a:gd name="connsiteX15" fmla="*/ 3401662 w 3774195"/>
                <a:gd name="connsiteY15" fmla="*/ 117451 h 2646162"/>
                <a:gd name="connsiteX16" fmla="*/ 3480684 w 3774195"/>
                <a:gd name="connsiteY16" fmla="*/ 196473 h 2646162"/>
                <a:gd name="connsiteX17" fmla="*/ 3514551 w 3774195"/>
                <a:gd name="connsiteY17" fmla="*/ 264207 h 2646162"/>
                <a:gd name="connsiteX18" fmla="*/ 3582284 w 3774195"/>
                <a:gd name="connsiteY18" fmla="*/ 309362 h 2646162"/>
                <a:gd name="connsiteX19" fmla="*/ 3616151 w 3774195"/>
                <a:gd name="connsiteY19" fmla="*/ 354518 h 2646162"/>
                <a:gd name="connsiteX20" fmla="*/ 3650018 w 3774195"/>
                <a:gd name="connsiteY20" fmla="*/ 388384 h 2646162"/>
                <a:gd name="connsiteX21" fmla="*/ 3672595 w 3774195"/>
                <a:gd name="connsiteY21" fmla="*/ 422251 h 2646162"/>
                <a:gd name="connsiteX22" fmla="*/ 3683884 w 3774195"/>
                <a:gd name="connsiteY22" fmla="*/ 456118 h 2646162"/>
                <a:gd name="connsiteX23" fmla="*/ 3717751 w 3774195"/>
                <a:gd name="connsiteY23" fmla="*/ 478696 h 2646162"/>
                <a:gd name="connsiteX24" fmla="*/ 3751618 w 3774195"/>
                <a:gd name="connsiteY24" fmla="*/ 580296 h 2646162"/>
                <a:gd name="connsiteX25" fmla="*/ 3762906 w 3774195"/>
                <a:gd name="connsiteY25" fmla="*/ 614162 h 2646162"/>
                <a:gd name="connsiteX26" fmla="*/ 3774195 w 3774195"/>
                <a:gd name="connsiteY26" fmla="*/ 659318 h 2646162"/>
                <a:gd name="connsiteX27" fmla="*/ 3751618 w 3774195"/>
                <a:gd name="connsiteY27" fmla="*/ 873807 h 2646162"/>
                <a:gd name="connsiteX28" fmla="*/ 3740329 w 3774195"/>
                <a:gd name="connsiteY28" fmla="*/ 907673 h 2646162"/>
                <a:gd name="connsiteX29" fmla="*/ 3729040 w 3774195"/>
                <a:gd name="connsiteY29" fmla="*/ 964118 h 2646162"/>
                <a:gd name="connsiteX30" fmla="*/ 3717751 w 3774195"/>
                <a:gd name="connsiteY30" fmla="*/ 1009273 h 2646162"/>
                <a:gd name="connsiteX31" fmla="*/ 3695173 w 3774195"/>
                <a:gd name="connsiteY31" fmla="*/ 1167318 h 2646162"/>
                <a:gd name="connsiteX32" fmla="*/ 3683884 w 3774195"/>
                <a:gd name="connsiteY32" fmla="*/ 1618873 h 2646162"/>
                <a:gd name="connsiteX33" fmla="*/ 3661306 w 3774195"/>
                <a:gd name="connsiteY33" fmla="*/ 1743051 h 2646162"/>
                <a:gd name="connsiteX34" fmla="*/ 3638729 w 3774195"/>
                <a:gd name="connsiteY34" fmla="*/ 1776918 h 2646162"/>
                <a:gd name="connsiteX35" fmla="*/ 3616151 w 3774195"/>
                <a:gd name="connsiteY35" fmla="*/ 1867229 h 2646162"/>
                <a:gd name="connsiteX36" fmla="*/ 3604862 w 3774195"/>
                <a:gd name="connsiteY36" fmla="*/ 1901096 h 2646162"/>
                <a:gd name="connsiteX37" fmla="*/ 3593573 w 3774195"/>
                <a:gd name="connsiteY37" fmla="*/ 1968829 h 2646162"/>
                <a:gd name="connsiteX38" fmla="*/ 3514551 w 3774195"/>
                <a:gd name="connsiteY38" fmla="*/ 2059140 h 2646162"/>
                <a:gd name="connsiteX39" fmla="*/ 3412951 w 3774195"/>
                <a:gd name="connsiteY39" fmla="*/ 2183318 h 2646162"/>
                <a:gd name="connsiteX40" fmla="*/ 3322640 w 3774195"/>
                <a:gd name="connsiteY40" fmla="*/ 2239762 h 2646162"/>
                <a:gd name="connsiteX41" fmla="*/ 3288773 w 3774195"/>
                <a:gd name="connsiteY41" fmla="*/ 2251051 h 2646162"/>
                <a:gd name="connsiteX42" fmla="*/ 3254906 w 3774195"/>
                <a:gd name="connsiteY42" fmla="*/ 2284918 h 2646162"/>
                <a:gd name="connsiteX43" fmla="*/ 3221040 w 3774195"/>
                <a:gd name="connsiteY43" fmla="*/ 2296207 h 2646162"/>
                <a:gd name="connsiteX44" fmla="*/ 3074284 w 3774195"/>
                <a:gd name="connsiteY44" fmla="*/ 2307496 h 2646162"/>
                <a:gd name="connsiteX45" fmla="*/ 2950106 w 3774195"/>
                <a:gd name="connsiteY45" fmla="*/ 2330073 h 2646162"/>
                <a:gd name="connsiteX46" fmla="*/ 2871084 w 3774195"/>
                <a:gd name="connsiteY46" fmla="*/ 2352651 h 2646162"/>
                <a:gd name="connsiteX47" fmla="*/ 2769484 w 3774195"/>
                <a:gd name="connsiteY47" fmla="*/ 2375229 h 2646162"/>
                <a:gd name="connsiteX48" fmla="*/ 2600151 w 3774195"/>
                <a:gd name="connsiteY48" fmla="*/ 2409096 h 2646162"/>
                <a:gd name="connsiteX49" fmla="*/ 2498551 w 3774195"/>
                <a:gd name="connsiteY49" fmla="*/ 2454251 h 2646162"/>
                <a:gd name="connsiteX50" fmla="*/ 2396951 w 3774195"/>
                <a:gd name="connsiteY50" fmla="*/ 2476829 h 2646162"/>
                <a:gd name="connsiteX51" fmla="*/ 2329218 w 3774195"/>
                <a:gd name="connsiteY51" fmla="*/ 2510696 h 2646162"/>
                <a:gd name="connsiteX52" fmla="*/ 2261484 w 3774195"/>
                <a:gd name="connsiteY52" fmla="*/ 2555851 h 2646162"/>
                <a:gd name="connsiteX53" fmla="*/ 2126018 w 3774195"/>
                <a:gd name="connsiteY53" fmla="*/ 2601007 h 2646162"/>
                <a:gd name="connsiteX54" fmla="*/ 2092151 w 3774195"/>
                <a:gd name="connsiteY54" fmla="*/ 2612296 h 2646162"/>
                <a:gd name="connsiteX55" fmla="*/ 2013129 w 3774195"/>
                <a:gd name="connsiteY55" fmla="*/ 2634873 h 2646162"/>
                <a:gd name="connsiteX56" fmla="*/ 1934106 w 3774195"/>
                <a:gd name="connsiteY56" fmla="*/ 2646162 h 2646162"/>
                <a:gd name="connsiteX57" fmla="*/ 1414818 w 3774195"/>
                <a:gd name="connsiteY57" fmla="*/ 2634873 h 2646162"/>
                <a:gd name="connsiteX58" fmla="*/ 1358373 w 3774195"/>
                <a:gd name="connsiteY58" fmla="*/ 2623584 h 2646162"/>
                <a:gd name="connsiteX59" fmla="*/ 1290640 w 3774195"/>
                <a:gd name="connsiteY59" fmla="*/ 2578429 h 2646162"/>
                <a:gd name="connsiteX60" fmla="*/ 1256773 w 3774195"/>
                <a:gd name="connsiteY60" fmla="*/ 2555851 h 2646162"/>
                <a:gd name="connsiteX61" fmla="*/ 1211618 w 3774195"/>
                <a:gd name="connsiteY61" fmla="*/ 2544562 h 2646162"/>
                <a:gd name="connsiteX62" fmla="*/ 1177751 w 3774195"/>
                <a:gd name="connsiteY62" fmla="*/ 2521984 h 2646162"/>
                <a:gd name="connsiteX63" fmla="*/ 1098729 w 3774195"/>
                <a:gd name="connsiteY63" fmla="*/ 2499407 h 2646162"/>
                <a:gd name="connsiteX64" fmla="*/ 1030995 w 3774195"/>
                <a:gd name="connsiteY64" fmla="*/ 2454251 h 2646162"/>
                <a:gd name="connsiteX65" fmla="*/ 963262 w 3774195"/>
                <a:gd name="connsiteY65" fmla="*/ 2420384 h 2646162"/>
                <a:gd name="connsiteX66" fmla="*/ 929395 w 3774195"/>
                <a:gd name="connsiteY66" fmla="*/ 2409096 h 2646162"/>
                <a:gd name="connsiteX67" fmla="*/ 895529 w 3774195"/>
                <a:gd name="connsiteY67" fmla="*/ 2386518 h 2646162"/>
                <a:gd name="connsiteX68" fmla="*/ 861662 w 3774195"/>
                <a:gd name="connsiteY68" fmla="*/ 2375229 h 2646162"/>
                <a:gd name="connsiteX69" fmla="*/ 827795 w 3774195"/>
                <a:gd name="connsiteY69" fmla="*/ 2341362 h 2646162"/>
                <a:gd name="connsiteX70" fmla="*/ 782640 w 3774195"/>
                <a:gd name="connsiteY70" fmla="*/ 2330073 h 2646162"/>
                <a:gd name="connsiteX71" fmla="*/ 681040 w 3774195"/>
                <a:gd name="connsiteY71" fmla="*/ 2296207 h 2646162"/>
                <a:gd name="connsiteX72" fmla="*/ 647173 w 3774195"/>
                <a:gd name="connsiteY72" fmla="*/ 2284918 h 2646162"/>
                <a:gd name="connsiteX73" fmla="*/ 568151 w 3774195"/>
                <a:gd name="connsiteY73" fmla="*/ 2262340 h 2646162"/>
                <a:gd name="connsiteX74" fmla="*/ 500418 w 3774195"/>
                <a:gd name="connsiteY74" fmla="*/ 2205896 h 2646162"/>
                <a:gd name="connsiteX75" fmla="*/ 466551 w 3774195"/>
                <a:gd name="connsiteY75" fmla="*/ 2183318 h 2646162"/>
                <a:gd name="connsiteX76" fmla="*/ 421395 w 3774195"/>
                <a:gd name="connsiteY76" fmla="*/ 2126873 h 2646162"/>
                <a:gd name="connsiteX77" fmla="*/ 364951 w 3774195"/>
                <a:gd name="connsiteY77" fmla="*/ 2070429 h 2646162"/>
                <a:gd name="connsiteX78" fmla="*/ 308506 w 3774195"/>
                <a:gd name="connsiteY78" fmla="*/ 2002696 h 2646162"/>
                <a:gd name="connsiteX79" fmla="*/ 195618 w 3774195"/>
                <a:gd name="connsiteY79" fmla="*/ 1901096 h 2646162"/>
                <a:gd name="connsiteX80" fmla="*/ 127884 w 3774195"/>
                <a:gd name="connsiteY80" fmla="*/ 1788207 h 2646162"/>
                <a:gd name="connsiteX81" fmla="*/ 94018 w 3774195"/>
                <a:gd name="connsiteY81" fmla="*/ 1743051 h 2646162"/>
                <a:gd name="connsiteX82" fmla="*/ 71440 w 3774195"/>
                <a:gd name="connsiteY82" fmla="*/ 1697896 h 2646162"/>
                <a:gd name="connsiteX83" fmla="*/ 60151 w 3774195"/>
                <a:gd name="connsiteY83" fmla="*/ 1652740 h 2646162"/>
                <a:gd name="connsiteX84" fmla="*/ 37573 w 3774195"/>
                <a:gd name="connsiteY84" fmla="*/ 1585007 h 2646162"/>
                <a:gd name="connsiteX85" fmla="*/ 26284 w 3774195"/>
                <a:gd name="connsiteY85" fmla="*/ 1144740 h 2646162"/>
                <a:gd name="connsiteX86" fmla="*/ 48862 w 3774195"/>
                <a:gd name="connsiteY86" fmla="*/ 1110873 h 2646162"/>
                <a:gd name="connsiteX87" fmla="*/ 60151 w 3774195"/>
                <a:gd name="connsiteY87" fmla="*/ 1077007 h 2646162"/>
                <a:gd name="connsiteX88" fmla="*/ 71440 w 3774195"/>
                <a:gd name="connsiteY88" fmla="*/ 1009273 h 2646162"/>
                <a:gd name="connsiteX89" fmla="*/ 150462 w 3774195"/>
                <a:gd name="connsiteY89" fmla="*/ 930251 h 2646162"/>
                <a:gd name="connsiteX90" fmla="*/ 206906 w 3774195"/>
                <a:gd name="connsiteY90" fmla="*/ 918962 h 2646162"/>
                <a:gd name="connsiteX91" fmla="*/ 274640 w 3774195"/>
                <a:gd name="connsiteY91" fmla="*/ 873807 h 2646162"/>
                <a:gd name="connsiteX92" fmla="*/ 308506 w 3774195"/>
                <a:gd name="connsiteY92" fmla="*/ 862518 h 2646162"/>
                <a:gd name="connsiteX93" fmla="*/ 376240 w 3774195"/>
                <a:gd name="connsiteY93" fmla="*/ 817362 h 2646162"/>
                <a:gd name="connsiteX94" fmla="*/ 443973 w 3774195"/>
                <a:gd name="connsiteY94" fmla="*/ 783496 h 2646162"/>
                <a:gd name="connsiteX95" fmla="*/ 477840 w 3774195"/>
                <a:gd name="connsiteY95" fmla="*/ 772207 h 2646162"/>
                <a:gd name="connsiteX96" fmla="*/ 511706 w 3774195"/>
                <a:gd name="connsiteY96" fmla="*/ 749629 h 2646162"/>
                <a:gd name="connsiteX97" fmla="*/ 590729 w 3774195"/>
                <a:gd name="connsiteY97" fmla="*/ 715762 h 2646162"/>
                <a:gd name="connsiteX98" fmla="*/ 681040 w 3774195"/>
                <a:gd name="connsiteY98" fmla="*/ 693184 h 2646162"/>
                <a:gd name="connsiteX99" fmla="*/ 714906 w 3774195"/>
                <a:gd name="connsiteY99" fmla="*/ 670607 h 2646162"/>
                <a:gd name="connsiteX100" fmla="*/ 782640 w 3774195"/>
                <a:gd name="connsiteY100" fmla="*/ 636740 h 2646162"/>
                <a:gd name="connsiteX101" fmla="*/ 816506 w 3774195"/>
                <a:gd name="connsiteY101" fmla="*/ 602873 h 2646162"/>
                <a:gd name="connsiteX102" fmla="*/ 839084 w 3774195"/>
                <a:gd name="connsiteY102" fmla="*/ 569007 h 2646162"/>
                <a:gd name="connsiteX103" fmla="*/ 872951 w 3774195"/>
                <a:gd name="connsiteY103" fmla="*/ 557718 h 2646162"/>
                <a:gd name="connsiteX104" fmla="*/ 940684 w 3774195"/>
                <a:gd name="connsiteY104" fmla="*/ 523851 h 2646162"/>
                <a:gd name="connsiteX105" fmla="*/ 997129 w 3774195"/>
                <a:gd name="connsiteY105" fmla="*/ 478696 h 2646162"/>
                <a:gd name="connsiteX106" fmla="*/ 1030995 w 3774195"/>
                <a:gd name="connsiteY106" fmla="*/ 444829 h 2646162"/>
                <a:gd name="connsiteX107" fmla="*/ 1064862 w 3774195"/>
                <a:gd name="connsiteY107" fmla="*/ 433540 h 2646162"/>
                <a:gd name="connsiteX108" fmla="*/ 1098729 w 3774195"/>
                <a:gd name="connsiteY108" fmla="*/ 410962 h 2646162"/>
                <a:gd name="connsiteX109" fmla="*/ 1177751 w 3774195"/>
                <a:gd name="connsiteY109" fmla="*/ 388384 h 2646162"/>
                <a:gd name="connsiteX110" fmla="*/ 1335795 w 3774195"/>
                <a:gd name="connsiteY110" fmla="*/ 365807 h 2646162"/>
                <a:gd name="connsiteX111" fmla="*/ 1414818 w 3774195"/>
                <a:gd name="connsiteY111" fmla="*/ 343229 h 2646162"/>
                <a:gd name="connsiteX112" fmla="*/ 1448684 w 3774195"/>
                <a:gd name="connsiteY112" fmla="*/ 320651 h 2646162"/>
                <a:gd name="connsiteX113" fmla="*/ 1482551 w 3774195"/>
                <a:gd name="connsiteY113" fmla="*/ 286784 h 2646162"/>
                <a:gd name="connsiteX114" fmla="*/ 1629306 w 3774195"/>
                <a:gd name="connsiteY114" fmla="*/ 275496 h 2646162"/>
                <a:gd name="connsiteX115" fmla="*/ 1764773 w 3774195"/>
                <a:gd name="connsiteY115" fmla="*/ 241629 h 2646162"/>
                <a:gd name="connsiteX116" fmla="*/ 1798640 w 3774195"/>
                <a:gd name="connsiteY116" fmla="*/ 230340 h 2646162"/>
                <a:gd name="connsiteX117" fmla="*/ 1877662 w 3774195"/>
                <a:gd name="connsiteY117" fmla="*/ 252918 h 2646162"/>
                <a:gd name="connsiteX118" fmla="*/ 1956684 w 3774195"/>
                <a:gd name="connsiteY118" fmla="*/ 275496 h 2646162"/>
                <a:gd name="connsiteX119" fmla="*/ 1990551 w 3774195"/>
                <a:gd name="connsiteY119" fmla="*/ 298073 h 2646162"/>
                <a:gd name="connsiteX120" fmla="*/ 2035706 w 3774195"/>
                <a:gd name="connsiteY120" fmla="*/ 410962 h 2646162"/>
                <a:gd name="connsiteX121" fmla="*/ 2035706 w 3774195"/>
                <a:gd name="connsiteY121" fmla="*/ 410962 h 264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774195" h="2646162">
                  <a:moveTo>
                    <a:pt x="2035706" y="410962"/>
                  </a:moveTo>
                  <a:cubicBezTo>
                    <a:pt x="2080862" y="405318"/>
                    <a:pt x="2214072" y="443216"/>
                    <a:pt x="2306640" y="377096"/>
                  </a:cubicBezTo>
                  <a:cubicBezTo>
                    <a:pt x="2321950" y="366160"/>
                    <a:pt x="2338491" y="356533"/>
                    <a:pt x="2351795" y="343229"/>
                  </a:cubicBezTo>
                  <a:cubicBezTo>
                    <a:pt x="2361389" y="333635"/>
                    <a:pt x="2364162" y="318296"/>
                    <a:pt x="2374373" y="309362"/>
                  </a:cubicBezTo>
                  <a:cubicBezTo>
                    <a:pt x="2394794" y="291494"/>
                    <a:pt x="2419528" y="279259"/>
                    <a:pt x="2442106" y="264207"/>
                  </a:cubicBezTo>
                  <a:lnTo>
                    <a:pt x="2475973" y="241629"/>
                  </a:lnTo>
                  <a:cubicBezTo>
                    <a:pt x="2513603" y="185184"/>
                    <a:pt x="2487262" y="215288"/>
                    <a:pt x="2566284" y="162607"/>
                  </a:cubicBezTo>
                  <a:lnTo>
                    <a:pt x="2600151" y="140029"/>
                  </a:lnTo>
                  <a:cubicBezTo>
                    <a:pt x="2607677" y="128740"/>
                    <a:pt x="2615998" y="117942"/>
                    <a:pt x="2622729" y="106162"/>
                  </a:cubicBezTo>
                  <a:cubicBezTo>
                    <a:pt x="2631078" y="91551"/>
                    <a:pt x="2633407" y="72906"/>
                    <a:pt x="2645306" y="61007"/>
                  </a:cubicBezTo>
                  <a:cubicBezTo>
                    <a:pt x="2650691" y="55622"/>
                    <a:pt x="2723956" y="38509"/>
                    <a:pt x="2724329" y="38429"/>
                  </a:cubicBezTo>
                  <a:cubicBezTo>
                    <a:pt x="2903665" y="0"/>
                    <a:pt x="2779275" y="30337"/>
                    <a:pt x="2882373" y="4562"/>
                  </a:cubicBezTo>
                  <a:cubicBezTo>
                    <a:pt x="2983973" y="8325"/>
                    <a:pt x="3085701" y="9509"/>
                    <a:pt x="3187173" y="15851"/>
                  </a:cubicBezTo>
                  <a:cubicBezTo>
                    <a:pt x="3210572" y="17313"/>
                    <a:pt x="3295348" y="39050"/>
                    <a:pt x="3311351" y="49718"/>
                  </a:cubicBezTo>
                  <a:cubicBezTo>
                    <a:pt x="3358127" y="80902"/>
                    <a:pt x="3332055" y="69006"/>
                    <a:pt x="3390373" y="83584"/>
                  </a:cubicBezTo>
                  <a:cubicBezTo>
                    <a:pt x="3394136" y="94873"/>
                    <a:pt x="3394228" y="108159"/>
                    <a:pt x="3401662" y="117451"/>
                  </a:cubicBezTo>
                  <a:cubicBezTo>
                    <a:pt x="3424933" y="146539"/>
                    <a:pt x="3480684" y="196473"/>
                    <a:pt x="3480684" y="196473"/>
                  </a:cubicBezTo>
                  <a:cubicBezTo>
                    <a:pt x="3488737" y="220631"/>
                    <a:pt x="3493954" y="246185"/>
                    <a:pt x="3514551" y="264207"/>
                  </a:cubicBezTo>
                  <a:cubicBezTo>
                    <a:pt x="3534972" y="282075"/>
                    <a:pt x="3566003" y="287654"/>
                    <a:pt x="3582284" y="309362"/>
                  </a:cubicBezTo>
                  <a:cubicBezTo>
                    <a:pt x="3593573" y="324414"/>
                    <a:pt x="3603906" y="340233"/>
                    <a:pt x="3616151" y="354518"/>
                  </a:cubicBezTo>
                  <a:cubicBezTo>
                    <a:pt x="3626541" y="366639"/>
                    <a:pt x="3639798" y="376119"/>
                    <a:pt x="3650018" y="388384"/>
                  </a:cubicBezTo>
                  <a:cubicBezTo>
                    <a:pt x="3658704" y="398807"/>
                    <a:pt x="3666528" y="410116"/>
                    <a:pt x="3672595" y="422251"/>
                  </a:cubicBezTo>
                  <a:cubicBezTo>
                    <a:pt x="3677917" y="432894"/>
                    <a:pt x="3676450" y="446826"/>
                    <a:pt x="3683884" y="456118"/>
                  </a:cubicBezTo>
                  <a:cubicBezTo>
                    <a:pt x="3692360" y="466713"/>
                    <a:pt x="3706462" y="471170"/>
                    <a:pt x="3717751" y="478696"/>
                  </a:cubicBezTo>
                  <a:lnTo>
                    <a:pt x="3751618" y="580296"/>
                  </a:lnTo>
                  <a:cubicBezTo>
                    <a:pt x="3755381" y="591585"/>
                    <a:pt x="3760020" y="602618"/>
                    <a:pt x="3762906" y="614162"/>
                  </a:cubicBezTo>
                  <a:lnTo>
                    <a:pt x="3774195" y="659318"/>
                  </a:lnTo>
                  <a:cubicBezTo>
                    <a:pt x="3770401" y="701049"/>
                    <a:pt x="3760585" y="824486"/>
                    <a:pt x="3751618" y="873807"/>
                  </a:cubicBezTo>
                  <a:cubicBezTo>
                    <a:pt x="3749489" y="885514"/>
                    <a:pt x="3743215" y="896129"/>
                    <a:pt x="3740329" y="907673"/>
                  </a:cubicBezTo>
                  <a:cubicBezTo>
                    <a:pt x="3735675" y="926288"/>
                    <a:pt x="3733202" y="945387"/>
                    <a:pt x="3729040" y="964118"/>
                  </a:cubicBezTo>
                  <a:cubicBezTo>
                    <a:pt x="3725674" y="979263"/>
                    <a:pt x="3721117" y="994128"/>
                    <a:pt x="3717751" y="1009273"/>
                  </a:cubicBezTo>
                  <a:cubicBezTo>
                    <a:pt x="3701776" y="1081158"/>
                    <a:pt x="3705034" y="1078566"/>
                    <a:pt x="3695173" y="1167318"/>
                  </a:cubicBezTo>
                  <a:cubicBezTo>
                    <a:pt x="3691410" y="1317836"/>
                    <a:pt x="3690152" y="1468438"/>
                    <a:pt x="3683884" y="1618873"/>
                  </a:cubicBezTo>
                  <a:cubicBezTo>
                    <a:pt x="3682823" y="1644347"/>
                    <a:pt x="3677598" y="1710466"/>
                    <a:pt x="3661306" y="1743051"/>
                  </a:cubicBezTo>
                  <a:cubicBezTo>
                    <a:pt x="3655239" y="1755186"/>
                    <a:pt x="3646255" y="1765629"/>
                    <a:pt x="3638729" y="1776918"/>
                  </a:cubicBezTo>
                  <a:cubicBezTo>
                    <a:pt x="3631203" y="1807022"/>
                    <a:pt x="3625964" y="1837791"/>
                    <a:pt x="3616151" y="1867229"/>
                  </a:cubicBezTo>
                  <a:cubicBezTo>
                    <a:pt x="3612388" y="1878518"/>
                    <a:pt x="3607443" y="1889480"/>
                    <a:pt x="3604862" y="1901096"/>
                  </a:cubicBezTo>
                  <a:cubicBezTo>
                    <a:pt x="3599897" y="1923440"/>
                    <a:pt x="3602376" y="1947701"/>
                    <a:pt x="3593573" y="1968829"/>
                  </a:cubicBezTo>
                  <a:cubicBezTo>
                    <a:pt x="3559146" y="2051454"/>
                    <a:pt x="3561868" y="2019709"/>
                    <a:pt x="3514551" y="2059140"/>
                  </a:cubicBezTo>
                  <a:cubicBezTo>
                    <a:pt x="3477394" y="2090104"/>
                    <a:pt x="3435302" y="2149792"/>
                    <a:pt x="3412951" y="2183318"/>
                  </a:cubicBezTo>
                  <a:cubicBezTo>
                    <a:pt x="3377171" y="2236986"/>
                    <a:pt x="3403244" y="2212894"/>
                    <a:pt x="3322640" y="2239762"/>
                  </a:cubicBezTo>
                  <a:lnTo>
                    <a:pt x="3288773" y="2251051"/>
                  </a:lnTo>
                  <a:cubicBezTo>
                    <a:pt x="3277484" y="2262340"/>
                    <a:pt x="3268190" y="2276062"/>
                    <a:pt x="3254906" y="2284918"/>
                  </a:cubicBezTo>
                  <a:cubicBezTo>
                    <a:pt x="3245005" y="2291519"/>
                    <a:pt x="3232847" y="2294731"/>
                    <a:pt x="3221040" y="2296207"/>
                  </a:cubicBezTo>
                  <a:cubicBezTo>
                    <a:pt x="3172356" y="2302293"/>
                    <a:pt x="3123203" y="2303733"/>
                    <a:pt x="3074284" y="2307496"/>
                  </a:cubicBezTo>
                  <a:cubicBezTo>
                    <a:pt x="3001622" y="2331715"/>
                    <a:pt x="3077759" y="2308797"/>
                    <a:pt x="2950106" y="2330073"/>
                  </a:cubicBezTo>
                  <a:cubicBezTo>
                    <a:pt x="2851770" y="2346462"/>
                    <a:pt x="2951604" y="2334757"/>
                    <a:pt x="2871084" y="2352651"/>
                  </a:cubicBezTo>
                  <a:cubicBezTo>
                    <a:pt x="2751877" y="2379142"/>
                    <a:pt x="2845724" y="2349816"/>
                    <a:pt x="2769484" y="2375229"/>
                  </a:cubicBezTo>
                  <a:cubicBezTo>
                    <a:pt x="2690482" y="2427899"/>
                    <a:pt x="2773968" y="2380127"/>
                    <a:pt x="2600151" y="2409096"/>
                  </a:cubicBezTo>
                  <a:cubicBezTo>
                    <a:pt x="2485257" y="2428245"/>
                    <a:pt x="2571768" y="2422872"/>
                    <a:pt x="2498551" y="2454251"/>
                  </a:cubicBezTo>
                  <a:cubicBezTo>
                    <a:pt x="2484602" y="2460229"/>
                    <a:pt x="2406996" y="2474820"/>
                    <a:pt x="2396951" y="2476829"/>
                  </a:cubicBezTo>
                  <a:cubicBezTo>
                    <a:pt x="2246614" y="2577054"/>
                    <a:pt x="2469421" y="2432806"/>
                    <a:pt x="2329218" y="2510696"/>
                  </a:cubicBezTo>
                  <a:cubicBezTo>
                    <a:pt x="2305498" y="2523874"/>
                    <a:pt x="2287227" y="2547270"/>
                    <a:pt x="2261484" y="2555851"/>
                  </a:cubicBezTo>
                  <a:lnTo>
                    <a:pt x="2126018" y="2601007"/>
                  </a:lnTo>
                  <a:lnTo>
                    <a:pt x="2092151" y="2612296"/>
                  </a:lnTo>
                  <a:cubicBezTo>
                    <a:pt x="2063142" y="2621965"/>
                    <a:pt x="2044303" y="2629205"/>
                    <a:pt x="2013129" y="2634873"/>
                  </a:cubicBezTo>
                  <a:cubicBezTo>
                    <a:pt x="1986950" y="2639633"/>
                    <a:pt x="1960447" y="2642399"/>
                    <a:pt x="1934106" y="2646162"/>
                  </a:cubicBezTo>
                  <a:lnTo>
                    <a:pt x="1414818" y="2634873"/>
                  </a:lnTo>
                  <a:cubicBezTo>
                    <a:pt x="1395645" y="2634121"/>
                    <a:pt x="1375841" y="2631524"/>
                    <a:pt x="1358373" y="2623584"/>
                  </a:cubicBezTo>
                  <a:cubicBezTo>
                    <a:pt x="1333670" y="2612356"/>
                    <a:pt x="1313218" y="2593481"/>
                    <a:pt x="1290640" y="2578429"/>
                  </a:cubicBezTo>
                  <a:cubicBezTo>
                    <a:pt x="1279351" y="2570903"/>
                    <a:pt x="1269936" y="2559142"/>
                    <a:pt x="1256773" y="2555851"/>
                  </a:cubicBezTo>
                  <a:lnTo>
                    <a:pt x="1211618" y="2544562"/>
                  </a:lnTo>
                  <a:cubicBezTo>
                    <a:pt x="1200329" y="2537036"/>
                    <a:pt x="1190222" y="2527328"/>
                    <a:pt x="1177751" y="2521984"/>
                  </a:cubicBezTo>
                  <a:cubicBezTo>
                    <a:pt x="1152165" y="2511019"/>
                    <a:pt x="1123451" y="2513142"/>
                    <a:pt x="1098729" y="2499407"/>
                  </a:cubicBezTo>
                  <a:cubicBezTo>
                    <a:pt x="1075008" y="2486229"/>
                    <a:pt x="1056738" y="2462832"/>
                    <a:pt x="1030995" y="2454251"/>
                  </a:cubicBezTo>
                  <a:cubicBezTo>
                    <a:pt x="945863" y="2425873"/>
                    <a:pt x="1050808" y="2464156"/>
                    <a:pt x="963262" y="2420384"/>
                  </a:cubicBezTo>
                  <a:cubicBezTo>
                    <a:pt x="952619" y="2415062"/>
                    <a:pt x="940684" y="2412859"/>
                    <a:pt x="929395" y="2409096"/>
                  </a:cubicBezTo>
                  <a:cubicBezTo>
                    <a:pt x="918106" y="2401570"/>
                    <a:pt x="907664" y="2392586"/>
                    <a:pt x="895529" y="2386518"/>
                  </a:cubicBezTo>
                  <a:cubicBezTo>
                    <a:pt x="884886" y="2381196"/>
                    <a:pt x="871563" y="2381830"/>
                    <a:pt x="861662" y="2375229"/>
                  </a:cubicBezTo>
                  <a:cubicBezTo>
                    <a:pt x="848378" y="2366373"/>
                    <a:pt x="841657" y="2349283"/>
                    <a:pt x="827795" y="2341362"/>
                  </a:cubicBezTo>
                  <a:cubicBezTo>
                    <a:pt x="814324" y="2333664"/>
                    <a:pt x="797501" y="2334531"/>
                    <a:pt x="782640" y="2330073"/>
                  </a:cubicBezTo>
                  <a:cubicBezTo>
                    <a:pt x="782577" y="2330054"/>
                    <a:pt x="698005" y="2301862"/>
                    <a:pt x="681040" y="2296207"/>
                  </a:cubicBezTo>
                  <a:cubicBezTo>
                    <a:pt x="669751" y="2292444"/>
                    <a:pt x="658717" y="2287804"/>
                    <a:pt x="647173" y="2284918"/>
                  </a:cubicBezTo>
                  <a:cubicBezTo>
                    <a:pt x="632706" y="2281301"/>
                    <a:pt x="584346" y="2270437"/>
                    <a:pt x="568151" y="2262340"/>
                  </a:cubicBezTo>
                  <a:cubicBezTo>
                    <a:pt x="526108" y="2241319"/>
                    <a:pt x="537868" y="2237104"/>
                    <a:pt x="500418" y="2205896"/>
                  </a:cubicBezTo>
                  <a:cubicBezTo>
                    <a:pt x="489995" y="2197210"/>
                    <a:pt x="477840" y="2190844"/>
                    <a:pt x="466551" y="2183318"/>
                  </a:cubicBezTo>
                  <a:cubicBezTo>
                    <a:pt x="444574" y="2117386"/>
                    <a:pt x="472458" y="2177936"/>
                    <a:pt x="421395" y="2126873"/>
                  </a:cubicBezTo>
                  <a:cubicBezTo>
                    <a:pt x="346136" y="2051614"/>
                    <a:pt x="455265" y="2130638"/>
                    <a:pt x="364951" y="2070429"/>
                  </a:cubicBezTo>
                  <a:cubicBezTo>
                    <a:pt x="342750" y="2037127"/>
                    <a:pt x="341104" y="2029861"/>
                    <a:pt x="308506" y="2002696"/>
                  </a:cubicBezTo>
                  <a:cubicBezTo>
                    <a:pt x="262045" y="1963979"/>
                    <a:pt x="233715" y="1977290"/>
                    <a:pt x="195618" y="1901096"/>
                  </a:cubicBezTo>
                  <a:cubicBezTo>
                    <a:pt x="169351" y="1848561"/>
                    <a:pt x="168756" y="1842705"/>
                    <a:pt x="127884" y="1788207"/>
                  </a:cubicBezTo>
                  <a:cubicBezTo>
                    <a:pt x="116595" y="1773155"/>
                    <a:pt x="103990" y="1759006"/>
                    <a:pt x="94018" y="1743051"/>
                  </a:cubicBezTo>
                  <a:cubicBezTo>
                    <a:pt x="85099" y="1728781"/>
                    <a:pt x="78966" y="1712948"/>
                    <a:pt x="71440" y="1697896"/>
                  </a:cubicBezTo>
                  <a:cubicBezTo>
                    <a:pt x="67677" y="1682844"/>
                    <a:pt x="64609" y="1667601"/>
                    <a:pt x="60151" y="1652740"/>
                  </a:cubicBezTo>
                  <a:cubicBezTo>
                    <a:pt x="53312" y="1629945"/>
                    <a:pt x="37573" y="1585007"/>
                    <a:pt x="37573" y="1585007"/>
                  </a:cubicBezTo>
                  <a:cubicBezTo>
                    <a:pt x="8954" y="1384674"/>
                    <a:pt x="0" y="1390058"/>
                    <a:pt x="26284" y="1144740"/>
                  </a:cubicBezTo>
                  <a:cubicBezTo>
                    <a:pt x="27729" y="1131250"/>
                    <a:pt x="42794" y="1123008"/>
                    <a:pt x="48862" y="1110873"/>
                  </a:cubicBezTo>
                  <a:cubicBezTo>
                    <a:pt x="54184" y="1100230"/>
                    <a:pt x="56388" y="1088296"/>
                    <a:pt x="60151" y="1077007"/>
                  </a:cubicBezTo>
                  <a:cubicBezTo>
                    <a:pt x="63914" y="1054429"/>
                    <a:pt x="62636" y="1030402"/>
                    <a:pt x="71440" y="1009273"/>
                  </a:cubicBezTo>
                  <a:cubicBezTo>
                    <a:pt x="96262" y="949699"/>
                    <a:pt x="102664" y="942201"/>
                    <a:pt x="150462" y="930251"/>
                  </a:cubicBezTo>
                  <a:cubicBezTo>
                    <a:pt x="169076" y="925597"/>
                    <a:pt x="188091" y="922725"/>
                    <a:pt x="206906" y="918962"/>
                  </a:cubicBezTo>
                  <a:cubicBezTo>
                    <a:pt x="229484" y="903910"/>
                    <a:pt x="248897" y="882388"/>
                    <a:pt x="274640" y="873807"/>
                  </a:cubicBezTo>
                  <a:cubicBezTo>
                    <a:pt x="285929" y="870044"/>
                    <a:pt x="298104" y="868297"/>
                    <a:pt x="308506" y="862518"/>
                  </a:cubicBezTo>
                  <a:cubicBezTo>
                    <a:pt x="332227" y="849340"/>
                    <a:pt x="350497" y="825943"/>
                    <a:pt x="376240" y="817362"/>
                  </a:cubicBezTo>
                  <a:cubicBezTo>
                    <a:pt x="461366" y="788986"/>
                    <a:pt x="356434" y="827264"/>
                    <a:pt x="443973" y="783496"/>
                  </a:cubicBezTo>
                  <a:cubicBezTo>
                    <a:pt x="454616" y="778174"/>
                    <a:pt x="466551" y="775970"/>
                    <a:pt x="477840" y="772207"/>
                  </a:cubicBezTo>
                  <a:cubicBezTo>
                    <a:pt x="489129" y="764681"/>
                    <a:pt x="499926" y="756360"/>
                    <a:pt x="511706" y="749629"/>
                  </a:cubicBezTo>
                  <a:cubicBezTo>
                    <a:pt x="539863" y="733539"/>
                    <a:pt x="560443" y="724022"/>
                    <a:pt x="590729" y="715762"/>
                  </a:cubicBezTo>
                  <a:cubicBezTo>
                    <a:pt x="620666" y="707597"/>
                    <a:pt x="681040" y="693184"/>
                    <a:pt x="681040" y="693184"/>
                  </a:cubicBezTo>
                  <a:cubicBezTo>
                    <a:pt x="692329" y="685658"/>
                    <a:pt x="702771" y="676674"/>
                    <a:pt x="714906" y="670607"/>
                  </a:cubicBezTo>
                  <a:cubicBezTo>
                    <a:pt x="765817" y="645152"/>
                    <a:pt x="734114" y="677179"/>
                    <a:pt x="782640" y="636740"/>
                  </a:cubicBezTo>
                  <a:cubicBezTo>
                    <a:pt x="794904" y="626519"/>
                    <a:pt x="806286" y="615138"/>
                    <a:pt x="816506" y="602873"/>
                  </a:cubicBezTo>
                  <a:cubicBezTo>
                    <a:pt x="825192" y="592450"/>
                    <a:pt x="828490" y="577482"/>
                    <a:pt x="839084" y="569007"/>
                  </a:cubicBezTo>
                  <a:cubicBezTo>
                    <a:pt x="848376" y="561573"/>
                    <a:pt x="862308" y="563040"/>
                    <a:pt x="872951" y="557718"/>
                  </a:cubicBezTo>
                  <a:cubicBezTo>
                    <a:pt x="960489" y="513949"/>
                    <a:pt x="855558" y="552227"/>
                    <a:pt x="940684" y="523851"/>
                  </a:cubicBezTo>
                  <a:cubicBezTo>
                    <a:pt x="991180" y="448106"/>
                    <a:pt x="931694" y="522319"/>
                    <a:pt x="997129" y="478696"/>
                  </a:cubicBezTo>
                  <a:cubicBezTo>
                    <a:pt x="1010413" y="469840"/>
                    <a:pt x="1017712" y="453685"/>
                    <a:pt x="1030995" y="444829"/>
                  </a:cubicBezTo>
                  <a:cubicBezTo>
                    <a:pt x="1040896" y="438228"/>
                    <a:pt x="1054219" y="438862"/>
                    <a:pt x="1064862" y="433540"/>
                  </a:cubicBezTo>
                  <a:cubicBezTo>
                    <a:pt x="1076997" y="427472"/>
                    <a:pt x="1086594" y="417030"/>
                    <a:pt x="1098729" y="410962"/>
                  </a:cubicBezTo>
                  <a:cubicBezTo>
                    <a:pt x="1116774" y="401939"/>
                    <a:pt x="1160871" y="393207"/>
                    <a:pt x="1177751" y="388384"/>
                  </a:cubicBezTo>
                  <a:cubicBezTo>
                    <a:pt x="1268961" y="362325"/>
                    <a:pt x="1137203" y="383861"/>
                    <a:pt x="1335795" y="365807"/>
                  </a:cubicBezTo>
                  <a:cubicBezTo>
                    <a:pt x="1350262" y="362190"/>
                    <a:pt x="1398623" y="351327"/>
                    <a:pt x="1414818" y="343229"/>
                  </a:cubicBezTo>
                  <a:cubicBezTo>
                    <a:pt x="1426953" y="337161"/>
                    <a:pt x="1438261" y="329337"/>
                    <a:pt x="1448684" y="320651"/>
                  </a:cubicBezTo>
                  <a:cubicBezTo>
                    <a:pt x="1460949" y="310430"/>
                    <a:pt x="1467063" y="290656"/>
                    <a:pt x="1482551" y="286784"/>
                  </a:cubicBezTo>
                  <a:cubicBezTo>
                    <a:pt x="1530149" y="274885"/>
                    <a:pt x="1580388" y="279259"/>
                    <a:pt x="1629306" y="275496"/>
                  </a:cubicBezTo>
                  <a:cubicBezTo>
                    <a:pt x="1720516" y="260294"/>
                    <a:pt x="1675324" y="271446"/>
                    <a:pt x="1764773" y="241629"/>
                  </a:cubicBezTo>
                  <a:lnTo>
                    <a:pt x="1798640" y="230340"/>
                  </a:lnTo>
                  <a:cubicBezTo>
                    <a:pt x="1939815" y="265634"/>
                    <a:pt x="1764285" y="220525"/>
                    <a:pt x="1877662" y="252918"/>
                  </a:cubicBezTo>
                  <a:cubicBezTo>
                    <a:pt x="1894544" y="257742"/>
                    <a:pt x="1938637" y="266473"/>
                    <a:pt x="1956684" y="275496"/>
                  </a:cubicBezTo>
                  <a:cubicBezTo>
                    <a:pt x="1968819" y="281564"/>
                    <a:pt x="1979262" y="290547"/>
                    <a:pt x="1990551" y="298073"/>
                  </a:cubicBezTo>
                  <a:cubicBezTo>
                    <a:pt x="1999657" y="325390"/>
                    <a:pt x="2015775" y="384387"/>
                    <a:pt x="2035706" y="410962"/>
                  </a:cubicBezTo>
                  <a:lnTo>
                    <a:pt x="2035706" y="410962"/>
                  </a:lnTo>
                  <a:close/>
                </a:path>
              </a:pathLst>
            </a:cu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p:nvSpPr>
          <p:spPr>
            <a:xfrm>
              <a:off x="4105754" y="2819400"/>
              <a:ext cx="1406155" cy="461665"/>
            </a:xfrm>
            <a:prstGeom prst="rect">
              <a:avLst/>
            </a:prstGeom>
            <a:noFill/>
          </p:spPr>
          <p:txBody>
            <a:bodyPr wrap="none">
              <a:spAutoFit/>
            </a:bodyPr>
            <a:lstStyle/>
            <a:p>
              <a:pPr algn="ctr" fontAlgn="auto">
                <a:spcBef>
                  <a:spcPts val="0"/>
                </a:spcBef>
                <a:spcAft>
                  <a:spcPts val="0"/>
                </a:spcAft>
                <a:defRPr/>
              </a:pPr>
              <a:r>
                <a:rPr lang="en-US"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n-lt"/>
                </a:rPr>
                <a:t>the space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3" name="TextBox 2"/>
          <p:cNvSpPr txBox="1"/>
          <p:nvPr/>
        </p:nvSpPr>
        <p:spPr>
          <a:xfrm>
            <a:off x="228600" y="6096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1-3. (advance slide for answers)</a:t>
            </a:r>
          </a:p>
        </p:txBody>
      </p:sp>
      <p:pic>
        <p:nvPicPr>
          <p:cNvPr id="106499" name="Picture 3"/>
          <p:cNvPicPr>
            <a:picLocks noChangeAspect="1"/>
          </p:cNvPicPr>
          <p:nvPr/>
        </p:nvPicPr>
        <p:blipFill>
          <a:blip r:embed="rId3"/>
          <a:srcRect/>
          <a:stretch>
            <a:fillRect/>
          </a:stretch>
        </p:blipFill>
        <p:spPr bwMode="auto">
          <a:xfrm>
            <a:off x="990600" y="1143000"/>
            <a:ext cx="3962400" cy="5610225"/>
          </a:xfrm>
          <a:prstGeom prst="rect">
            <a:avLst/>
          </a:prstGeom>
          <a:noFill/>
          <a:ln w="9525">
            <a:noFill/>
            <a:miter lim="800000"/>
            <a:headEnd/>
            <a:tailEnd/>
          </a:ln>
        </p:spPr>
      </p:pic>
      <p:sp>
        <p:nvSpPr>
          <p:cNvPr id="5" name="TextBox 4"/>
          <p:cNvSpPr txBox="1">
            <a:spLocks noChangeArrowheads="1"/>
          </p:cNvSpPr>
          <p:nvPr/>
        </p:nvSpPr>
        <p:spPr bwMode="auto">
          <a:xfrm>
            <a:off x="5105400" y="1600200"/>
            <a:ext cx="3962400" cy="1938338"/>
          </a:xfrm>
          <a:prstGeom prst="rect">
            <a:avLst/>
          </a:prstGeom>
          <a:noFill/>
          <a:ln w="9525">
            <a:noFill/>
            <a:miter lim="800000"/>
            <a:headEnd/>
            <a:tailEnd/>
          </a:ln>
        </p:spPr>
        <p:txBody>
          <a:bodyPr>
            <a:spAutoFit/>
          </a:bodyPr>
          <a:lstStyle/>
          <a:p>
            <a:pPr marL="342900" indent="-342900">
              <a:buFontTx/>
              <a:buAutoNum type="arabicPeriod"/>
            </a:pPr>
            <a:r>
              <a:rPr lang="en-US" sz="2400" b="1">
                <a:latin typeface="Calibri" pitchFamily="34" charset="0"/>
              </a:rPr>
              <a:t>Collagen fibers in cross section</a:t>
            </a:r>
          </a:p>
          <a:p>
            <a:pPr marL="342900" indent="-342900">
              <a:buFontTx/>
              <a:buAutoNum type="arabicPeriod"/>
            </a:pPr>
            <a:r>
              <a:rPr lang="en-US" sz="2400" b="1">
                <a:latin typeface="Calibri" pitchFamily="34" charset="0"/>
              </a:rPr>
              <a:t>Collagen fibers in longitudinal section</a:t>
            </a:r>
          </a:p>
          <a:p>
            <a:pPr marL="342900" indent="-342900">
              <a:buFontTx/>
              <a:buAutoNum type="arabicPeriod"/>
            </a:pPr>
            <a:r>
              <a:rPr lang="en-US" sz="2400" b="1">
                <a:latin typeface="Calibri" pitchFamily="34" charset="0"/>
              </a:rPr>
              <a:t>Ground substance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descr="loosydensy.jpg"/>
          <p:cNvPicPr>
            <a:picLocks noChangeAspect="1"/>
          </p:cNvPicPr>
          <p:nvPr/>
        </p:nvPicPr>
        <p:blipFill>
          <a:blip r:embed="rId3"/>
          <a:srcRect/>
          <a:stretch>
            <a:fillRect/>
          </a:stretch>
        </p:blipFill>
        <p:spPr bwMode="auto">
          <a:xfrm>
            <a:off x="685800" y="1071563"/>
            <a:ext cx="7620000" cy="4343400"/>
          </a:xfrm>
          <a:prstGeom prst="rect">
            <a:avLst/>
          </a:prstGeom>
          <a:noFill/>
          <a:ln w="9525">
            <a:noFill/>
            <a:miter lim="800000"/>
            <a:headEnd/>
            <a:tailEnd/>
          </a:ln>
        </p:spPr>
      </p:pic>
      <p:sp>
        <p:nvSpPr>
          <p:cNvPr id="3" name="Rectangle 2"/>
          <p:cNvSpPr/>
          <p:nvPr/>
        </p:nvSpPr>
        <p:spPr>
          <a:xfrm>
            <a:off x="1600200" y="2133600"/>
            <a:ext cx="5328295" cy="2585323"/>
          </a:xfrm>
          <a:prstGeom prst="rect">
            <a:avLst/>
          </a:prstGeom>
          <a:noFill/>
        </p:spPr>
        <p:txBody>
          <a:bodyPr>
            <a:spAutoFit/>
          </a:bodyPr>
          <a:lstStyle/>
          <a:p>
            <a:pPr algn="ctr" fontAlgn="auto">
              <a:spcBef>
                <a:spcPts val="0"/>
              </a:spcBef>
              <a:spcAft>
                <a:spcPts val="0"/>
              </a:spcAft>
              <a:defRPr/>
            </a:pPr>
            <a:r>
              <a:rPr lang="en-US" sz="54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rPr>
              <a:t>loosy-densy</a:t>
            </a: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rPr>
              <a:t> connective tissue</a:t>
            </a:r>
          </a:p>
        </p:txBody>
      </p:sp>
      <p:sp>
        <p:nvSpPr>
          <p:cNvPr id="4" name="TextBox 3"/>
          <p:cNvSpPr txBox="1">
            <a:spLocks noChangeArrowheads="1"/>
          </p:cNvSpPr>
          <p:nvPr/>
        </p:nvSpPr>
        <p:spPr bwMode="auto">
          <a:xfrm>
            <a:off x="304800" y="5380038"/>
            <a:ext cx="8686800" cy="1477962"/>
          </a:xfrm>
          <a:prstGeom prst="rect">
            <a:avLst/>
          </a:prstGeom>
          <a:noFill/>
          <a:ln w="9525">
            <a:noFill/>
            <a:miter lim="800000"/>
            <a:headEnd/>
            <a:tailEnd/>
          </a:ln>
        </p:spPr>
        <p:txBody>
          <a:bodyPr>
            <a:spAutoFit/>
          </a:bodyPr>
          <a:lstStyle/>
          <a:p>
            <a:r>
              <a:rPr lang="en-US" b="1">
                <a:solidFill>
                  <a:srgbClr val="0070C0"/>
                </a:solidFill>
                <a:latin typeface="Calibri" pitchFamily="34" charset="0"/>
              </a:rPr>
              <a:t>So far, we have been dealing with extremes.  In reality, much generic connective tissue is something in between, as seen here.  Obviously, “loosy-densy” is not an official term, neither is “loosly-dense”, or “densely-loose”, but they all fit.  You’ll see this type of generic connective tissue throughout the course, except on exams.  </a:t>
            </a:r>
          </a:p>
          <a:p>
            <a:r>
              <a:rPr lang="en-US" b="1">
                <a:solidFill>
                  <a:srgbClr val="0070C0"/>
                </a:solidFill>
                <a:latin typeface="Calibri" pitchFamily="34" charset="0"/>
              </a:rPr>
              <a:t>(Do you think we want to argue with medical students about this???)</a:t>
            </a:r>
          </a:p>
        </p:txBody>
      </p:sp>
      <p:sp>
        <p:nvSpPr>
          <p:cNvPr id="5" name="Rectangle 4"/>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(advance slide for answers)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3139321"/>
          </a:xfrm>
          <a:prstGeom prst="rect">
            <a:avLst/>
          </a:prstGeom>
          <a:noFill/>
        </p:spPr>
        <p:txBody>
          <a:bodyPr>
            <a:spAutoFit/>
          </a:bodyPr>
          <a:lstStyle/>
          <a:p>
            <a:pPr fontAlgn="auto">
              <a:spcBef>
                <a:spcPts val="0"/>
              </a:spcBef>
              <a:spcAft>
                <a:spcPts val="0"/>
              </a:spcAft>
              <a:defRPr/>
            </a:pPr>
            <a:r>
              <a:rPr lang="en-US" dirty="0">
                <a:latin typeface="+mn-lt"/>
              </a:rPr>
              <a:t>Lets look at some of the components of connective tissue.</a:t>
            </a:r>
          </a:p>
          <a:p>
            <a:pPr marL="914400" indent="-914400" fontAlgn="auto">
              <a:spcBef>
                <a:spcPts val="0"/>
              </a:spcBef>
              <a:spcAft>
                <a:spcPts val="0"/>
              </a:spcAft>
              <a:defRPr/>
            </a:pPr>
            <a:r>
              <a:rPr lang="en-US" b="1" dirty="0">
                <a:solidFill>
                  <a:srgbClr val="002060"/>
                </a:solidFill>
                <a:latin typeface="+mn-lt"/>
              </a:rPr>
              <a:t>FIBERS: </a:t>
            </a:r>
            <a:r>
              <a:rPr lang="en-US" dirty="0">
                <a:solidFill>
                  <a:srgbClr val="002060"/>
                </a:solidFill>
                <a:latin typeface="+mn-lt"/>
              </a:rPr>
              <a:t>	</a:t>
            </a:r>
            <a:r>
              <a:rPr lang="en-US" b="1" dirty="0">
                <a:solidFill>
                  <a:srgbClr val="002060"/>
                </a:solidFill>
                <a:latin typeface="+mn-lt"/>
              </a:rPr>
              <a:t>collagen fibers</a:t>
            </a:r>
            <a:r>
              <a:rPr lang="en-US" dirty="0">
                <a:solidFill>
                  <a:srgbClr val="002060"/>
                </a:solidFill>
                <a:latin typeface="+mn-lt"/>
              </a:rPr>
              <a:t> are thick and pink (purple block arrows)</a:t>
            </a:r>
          </a:p>
          <a:p>
            <a:pPr marL="914400" indent="-914400" fontAlgn="auto">
              <a:spcBef>
                <a:spcPts val="0"/>
              </a:spcBef>
              <a:spcAft>
                <a:spcPts val="0"/>
              </a:spcAft>
              <a:defRPr/>
            </a:pPr>
            <a:r>
              <a:rPr lang="en-US" dirty="0">
                <a:solidFill>
                  <a:srgbClr val="002060"/>
                </a:solidFill>
                <a:latin typeface="+mn-lt"/>
              </a:rPr>
              <a:t>	</a:t>
            </a:r>
            <a:r>
              <a:rPr lang="en-US" b="1" dirty="0">
                <a:solidFill>
                  <a:srgbClr val="002060"/>
                </a:solidFill>
                <a:latin typeface="+mn-lt"/>
              </a:rPr>
              <a:t>reticular fibers</a:t>
            </a:r>
            <a:r>
              <a:rPr lang="en-US" dirty="0">
                <a:solidFill>
                  <a:srgbClr val="002060"/>
                </a:solidFill>
                <a:latin typeface="+mn-lt"/>
              </a:rPr>
              <a:t>, are present, but not visible without special stains</a:t>
            </a:r>
          </a:p>
          <a:p>
            <a:pPr marL="914400" indent="-914400" fontAlgn="auto">
              <a:spcBef>
                <a:spcPts val="0"/>
              </a:spcBef>
              <a:spcAft>
                <a:spcPts val="0"/>
              </a:spcAft>
              <a:defRPr/>
            </a:pPr>
            <a:r>
              <a:rPr lang="en-US" b="1" dirty="0">
                <a:solidFill>
                  <a:srgbClr val="002060"/>
                </a:solidFill>
                <a:latin typeface="+mn-lt"/>
              </a:rPr>
              <a:t>	elastic fibers </a:t>
            </a:r>
            <a:r>
              <a:rPr lang="en-US" dirty="0">
                <a:solidFill>
                  <a:srgbClr val="002060"/>
                </a:solidFill>
                <a:latin typeface="+mn-lt"/>
              </a:rPr>
              <a:t>are thin and purple (black block arrows; not visible with standard H&amp;E, but here stained with </a:t>
            </a:r>
            <a:r>
              <a:rPr lang="en-US" dirty="0" err="1">
                <a:solidFill>
                  <a:srgbClr val="002060"/>
                </a:solidFill>
                <a:latin typeface="+mn-lt"/>
              </a:rPr>
              <a:t>resorcin</a:t>
            </a:r>
            <a:r>
              <a:rPr lang="en-US" dirty="0">
                <a:solidFill>
                  <a:srgbClr val="002060"/>
                </a:solidFill>
                <a:latin typeface="+mn-lt"/>
              </a:rPr>
              <a:t>)</a:t>
            </a:r>
          </a:p>
          <a:p>
            <a:pPr fontAlgn="auto">
              <a:spcBef>
                <a:spcPts val="0"/>
              </a:spcBef>
              <a:spcAft>
                <a:spcPts val="0"/>
              </a:spcAft>
              <a:defRPr/>
            </a:pPr>
            <a:r>
              <a:rPr lang="en-US" b="1" dirty="0">
                <a:solidFill>
                  <a:srgbClr val="002060"/>
                </a:solidFill>
                <a:latin typeface="+mn-lt"/>
              </a:rPr>
              <a:t> </a:t>
            </a:r>
            <a:r>
              <a:rPr lang="en-US" b="1" dirty="0">
                <a:solidFill>
                  <a:schemeClr val="accent3">
                    <a:lumMod val="50000"/>
                  </a:schemeClr>
                </a:solidFill>
                <a:latin typeface="+mn-lt"/>
              </a:rPr>
              <a:t>CELLS:</a:t>
            </a:r>
            <a:r>
              <a:rPr lang="en-US" dirty="0">
                <a:solidFill>
                  <a:schemeClr val="accent3">
                    <a:lumMod val="50000"/>
                  </a:schemeClr>
                </a:solidFill>
                <a:latin typeface="+mn-lt"/>
              </a:rPr>
              <a:t>	A </a:t>
            </a:r>
            <a:r>
              <a:rPr lang="en-US" b="1" dirty="0">
                <a:solidFill>
                  <a:schemeClr val="accent3">
                    <a:lumMod val="50000"/>
                  </a:schemeClr>
                </a:solidFill>
                <a:latin typeface="+mn-lt"/>
              </a:rPr>
              <a:t>fibroblast</a:t>
            </a:r>
            <a:r>
              <a:rPr lang="en-US" dirty="0">
                <a:solidFill>
                  <a:schemeClr val="accent3">
                    <a:lumMod val="50000"/>
                  </a:schemeClr>
                </a:solidFill>
                <a:latin typeface="+mn-lt"/>
              </a:rPr>
              <a:t> is indicated; note its tapered appearance.  </a:t>
            </a:r>
          </a:p>
          <a:p>
            <a:pPr lvl="2" fontAlgn="auto">
              <a:spcBef>
                <a:spcPts val="0"/>
              </a:spcBef>
              <a:spcAft>
                <a:spcPts val="0"/>
              </a:spcAft>
              <a:defRPr/>
            </a:pPr>
            <a:r>
              <a:rPr lang="en-US" dirty="0">
                <a:solidFill>
                  <a:schemeClr val="accent3">
                    <a:lumMod val="50000"/>
                  </a:schemeClr>
                </a:solidFill>
                <a:latin typeface="+mn-lt"/>
              </a:rPr>
              <a:t>To the right, note the cells in military formation;  these are probably white blood cells.</a:t>
            </a:r>
          </a:p>
          <a:p>
            <a:pPr marL="914400" indent="-914400" fontAlgn="auto">
              <a:spcBef>
                <a:spcPts val="0"/>
              </a:spcBef>
              <a:spcAft>
                <a:spcPts val="0"/>
              </a:spcAft>
              <a:defRPr/>
            </a:pPr>
            <a:r>
              <a:rPr lang="en-US" b="1" dirty="0">
                <a:solidFill>
                  <a:schemeClr val="accent2">
                    <a:lumMod val="50000"/>
                  </a:schemeClr>
                </a:solidFill>
                <a:latin typeface="+mn-lt"/>
              </a:rPr>
              <a:t>MATRIX:</a:t>
            </a:r>
            <a:r>
              <a:rPr lang="en-US" dirty="0">
                <a:solidFill>
                  <a:schemeClr val="accent2">
                    <a:lumMod val="50000"/>
                  </a:schemeClr>
                </a:solidFill>
                <a:latin typeface="+mn-lt"/>
              </a:rPr>
              <a:t>	The clear spaces are filled with ECM, and in life contain water, ions, GAGs, etc., also called </a:t>
            </a:r>
            <a:r>
              <a:rPr lang="en-US" b="1" dirty="0">
                <a:solidFill>
                  <a:schemeClr val="accent2">
                    <a:lumMod val="50000"/>
                  </a:schemeClr>
                </a:solidFill>
                <a:latin typeface="+mn-lt"/>
              </a:rPr>
              <a:t>ground substance</a:t>
            </a:r>
          </a:p>
          <a:p>
            <a:pPr lvl="2" fontAlgn="auto">
              <a:spcBef>
                <a:spcPts val="0"/>
              </a:spcBef>
              <a:spcAft>
                <a:spcPts val="0"/>
              </a:spcAft>
              <a:defRPr/>
            </a:pPr>
            <a:endParaRPr lang="en-US" dirty="0">
              <a:latin typeface="+mn-lt"/>
            </a:endParaRPr>
          </a:p>
          <a:p>
            <a:pPr lvl="2" fontAlgn="auto">
              <a:spcBef>
                <a:spcPts val="0"/>
              </a:spcBef>
              <a:spcAft>
                <a:spcPts val="0"/>
              </a:spcAft>
              <a:defRPr/>
            </a:pPr>
            <a:endParaRPr lang="en-US" dirty="0">
              <a:latin typeface="+mn-lt"/>
            </a:endParaRPr>
          </a:p>
        </p:txBody>
      </p:sp>
      <p:pic>
        <p:nvPicPr>
          <p:cNvPr id="25602" name="Picture 4" descr="slide 1 20X.jpg"/>
          <p:cNvPicPr>
            <a:picLocks noChangeAspect="1"/>
          </p:cNvPicPr>
          <p:nvPr/>
        </p:nvPicPr>
        <p:blipFill>
          <a:blip r:embed="rId3"/>
          <a:srcRect/>
          <a:stretch>
            <a:fillRect/>
          </a:stretch>
        </p:blipFill>
        <p:spPr bwMode="auto">
          <a:xfrm>
            <a:off x="990600" y="2881312"/>
            <a:ext cx="7123113" cy="3900488"/>
          </a:xfrm>
          <a:prstGeom prst="rect">
            <a:avLst/>
          </a:prstGeom>
          <a:noFill/>
          <a:ln w="9525">
            <a:noFill/>
            <a:miter lim="800000"/>
            <a:headEnd/>
            <a:tailEnd/>
          </a:ln>
        </p:spPr>
      </p:pic>
      <p:sp>
        <p:nvSpPr>
          <p:cNvPr id="25603" name="TextBox 5"/>
          <p:cNvSpPr txBox="1">
            <a:spLocks noChangeArrowheads="1"/>
          </p:cNvSpPr>
          <p:nvPr/>
        </p:nvSpPr>
        <p:spPr bwMode="auto">
          <a:xfrm>
            <a:off x="2514600" y="2525712"/>
            <a:ext cx="3581400" cy="369888"/>
          </a:xfrm>
          <a:prstGeom prst="rect">
            <a:avLst/>
          </a:prstGeom>
          <a:noFill/>
          <a:ln w="9525">
            <a:noFill/>
            <a:miter lim="800000"/>
            <a:headEnd/>
            <a:tailEnd/>
          </a:ln>
        </p:spPr>
        <p:txBody>
          <a:bodyPr>
            <a:spAutoFit/>
          </a:bodyPr>
          <a:lstStyle/>
          <a:p>
            <a:r>
              <a:rPr lang="en-US" b="1">
                <a:latin typeface="Bradley Hand ITC" pitchFamily="66" charset="0"/>
              </a:rPr>
              <a:t>fibroblast cytoplasm and nucleus</a:t>
            </a:r>
          </a:p>
        </p:txBody>
      </p:sp>
      <p:cxnSp>
        <p:nvCxnSpPr>
          <p:cNvPr id="8" name="Straight Arrow Connector 7"/>
          <p:cNvCxnSpPr/>
          <p:nvPr/>
        </p:nvCxnSpPr>
        <p:spPr>
          <a:xfrm rot="16200000" flipH="1">
            <a:off x="4017169" y="3145631"/>
            <a:ext cx="1262062" cy="609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a:off x="4662488" y="3362325"/>
            <a:ext cx="1214437" cy="12858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7" name="Down Arrow 16"/>
          <p:cNvSpPr/>
          <p:nvPr/>
        </p:nvSpPr>
        <p:spPr>
          <a:xfrm rot="17476681">
            <a:off x="4848225" y="4535488"/>
            <a:ext cx="295275" cy="304800"/>
          </a:xfrm>
          <a:prstGeom prst="downArrow">
            <a:avLst/>
          </a:prstGeom>
          <a:solidFill>
            <a:srgbClr val="BA52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Down Arrow 17"/>
          <p:cNvSpPr/>
          <p:nvPr/>
        </p:nvSpPr>
        <p:spPr>
          <a:xfrm rot="16200000">
            <a:off x="6215856" y="4614069"/>
            <a:ext cx="293687" cy="304800"/>
          </a:xfrm>
          <a:prstGeom prst="down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Down Arrow 18"/>
          <p:cNvSpPr/>
          <p:nvPr/>
        </p:nvSpPr>
        <p:spPr>
          <a:xfrm rot="19851124">
            <a:off x="2417763" y="4014787"/>
            <a:ext cx="295275" cy="304800"/>
          </a:xfrm>
          <a:prstGeom prst="downArrow">
            <a:avLst/>
          </a:prstGeom>
          <a:solidFill>
            <a:srgbClr val="BA52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Down Arrow 19"/>
          <p:cNvSpPr/>
          <p:nvPr/>
        </p:nvSpPr>
        <p:spPr>
          <a:xfrm rot="16200000">
            <a:off x="1224756" y="5176044"/>
            <a:ext cx="293687" cy="304800"/>
          </a:xfrm>
          <a:prstGeom prst="down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loose CT hi power"/>
          <p:cNvPicPr>
            <a:picLocks noChangeAspect="1" noChangeArrowheads="1"/>
          </p:cNvPicPr>
          <p:nvPr/>
        </p:nvPicPr>
        <p:blipFill>
          <a:blip r:embed="rId3" cstate="print">
            <a:lum bright="6000"/>
          </a:blip>
          <a:srcRect/>
          <a:stretch>
            <a:fillRect/>
          </a:stretch>
        </p:blipFill>
        <p:spPr bwMode="auto">
          <a:xfrm>
            <a:off x="0" y="838200"/>
            <a:ext cx="5715788" cy="4319588"/>
          </a:xfrm>
          <a:prstGeom prst="rect">
            <a:avLst/>
          </a:prstGeom>
          <a:ln>
            <a:noFill/>
          </a:ln>
          <a:effectLst>
            <a:softEdge rad="112500"/>
          </a:effectLst>
        </p:spPr>
      </p:pic>
      <p:sp>
        <p:nvSpPr>
          <p:cNvPr id="27650" name="Text Box 4"/>
          <p:cNvSpPr txBox="1">
            <a:spLocks noChangeArrowheads="1"/>
          </p:cNvSpPr>
          <p:nvPr/>
        </p:nvSpPr>
        <p:spPr bwMode="auto">
          <a:xfrm>
            <a:off x="2284413" y="4333875"/>
            <a:ext cx="3502025" cy="519113"/>
          </a:xfrm>
          <a:prstGeom prst="rect">
            <a:avLst/>
          </a:prstGeom>
          <a:noFill/>
          <a:ln w="38100">
            <a:noFill/>
            <a:miter lim="800000"/>
            <a:headEnd/>
            <a:tailEnd/>
          </a:ln>
        </p:spPr>
        <p:txBody>
          <a:bodyPr wrap="none">
            <a:spAutoFit/>
          </a:bodyPr>
          <a:lstStyle/>
          <a:p>
            <a:pPr eaLnBrk="0" hangingPunct="0"/>
            <a:r>
              <a:rPr lang="en-US" sz="2800">
                <a:latin typeface="Tempus Sans ITC" pitchFamily="82" charset="0"/>
              </a:rPr>
              <a:t>COLLAGEN FIBERS</a:t>
            </a:r>
          </a:p>
        </p:txBody>
      </p:sp>
      <p:sp>
        <p:nvSpPr>
          <p:cNvPr id="27651" name="Line 5"/>
          <p:cNvSpPr>
            <a:spLocks noChangeShapeType="1"/>
          </p:cNvSpPr>
          <p:nvPr/>
        </p:nvSpPr>
        <p:spPr bwMode="auto">
          <a:xfrm flipV="1">
            <a:off x="4076700" y="3657600"/>
            <a:ext cx="209550" cy="612775"/>
          </a:xfrm>
          <a:prstGeom prst="line">
            <a:avLst/>
          </a:prstGeom>
          <a:noFill/>
          <a:ln w="38100">
            <a:solidFill>
              <a:schemeClr val="tx1"/>
            </a:solidFill>
            <a:round/>
            <a:headEnd/>
            <a:tailEnd type="triangle" w="med" len="med"/>
          </a:ln>
        </p:spPr>
        <p:txBody>
          <a:bodyPr wrap="none" anchor="ctr"/>
          <a:lstStyle/>
          <a:p>
            <a:endParaRPr lang="en-US"/>
          </a:p>
        </p:txBody>
      </p:sp>
      <p:sp>
        <p:nvSpPr>
          <p:cNvPr id="27652" name="Line 6"/>
          <p:cNvSpPr>
            <a:spLocks noChangeShapeType="1"/>
          </p:cNvSpPr>
          <p:nvPr/>
        </p:nvSpPr>
        <p:spPr bwMode="auto">
          <a:xfrm flipH="1" flipV="1">
            <a:off x="1800225" y="3629025"/>
            <a:ext cx="565150" cy="750888"/>
          </a:xfrm>
          <a:prstGeom prst="line">
            <a:avLst/>
          </a:prstGeom>
          <a:noFill/>
          <a:ln w="38100">
            <a:solidFill>
              <a:schemeClr val="tx1"/>
            </a:solidFill>
            <a:round/>
            <a:headEnd/>
            <a:tailEnd type="triangle" w="med" len="med"/>
          </a:ln>
        </p:spPr>
        <p:txBody>
          <a:bodyPr wrap="none" anchor="ctr"/>
          <a:lstStyle/>
          <a:p>
            <a:endParaRPr lang="en-US"/>
          </a:p>
        </p:txBody>
      </p:sp>
      <p:sp>
        <p:nvSpPr>
          <p:cNvPr id="27653" name="Line 7"/>
          <p:cNvSpPr>
            <a:spLocks noChangeShapeType="1"/>
          </p:cNvSpPr>
          <p:nvPr/>
        </p:nvSpPr>
        <p:spPr bwMode="auto">
          <a:xfrm flipH="1" flipV="1">
            <a:off x="2671763" y="3714750"/>
            <a:ext cx="857250" cy="542925"/>
          </a:xfrm>
          <a:prstGeom prst="line">
            <a:avLst/>
          </a:prstGeom>
          <a:noFill/>
          <a:ln w="38100">
            <a:solidFill>
              <a:schemeClr val="tx1"/>
            </a:solidFill>
            <a:round/>
            <a:headEnd/>
            <a:tailEnd type="triangle" w="med" len="med"/>
          </a:ln>
        </p:spPr>
        <p:txBody>
          <a:bodyPr wrap="none" anchor="ctr"/>
          <a:lstStyle/>
          <a:p>
            <a:endParaRPr lang="en-US"/>
          </a:p>
        </p:txBody>
      </p:sp>
      <p:sp>
        <p:nvSpPr>
          <p:cNvPr id="27654" name="TextBox 2"/>
          <p:cNvSpPr txBox="1">
            <a:spLocks noChangeArrowheads="1"/>
          </p:cNvSpPr>
          <p:nvPr/>
        </p:nvSpPr>
        <p:spPr bwMode="auto">
          <a:xfrm>
            <a:off x="409575" y="5413375"/>
            <a:ext cx="8305800" cy="1200150"/>
          </a:xfrm>
          <a:prstGeom prst="rect">
            <a:avLst/>
          </a:prstGeom>
          <a:noFill/>
          <a:ln w="9525">
            <a:noFill/>
            <a:miter lim="800000"/>
            <a:headEnd/>
            <a:tailEnd/>
          </a:ln>
        </p:spPr>
        <p:txBody>
          <a:bodyPr>
            <a:spAutoFit/>
          </a:bodyPr>
          <a:lstStyle/>
          <a:p>
            <a:r>
              <a:rPr lang="en-US" b="1">
                <a:latin typeface="Times New Roman" pitchFamily="18" charset="0"/>
                <a:cs typeface="Times New Roman" pitchFamily="18" charset="0"/>
              </a:rPr>
              <a:t>Two more views of connective tissue, focusing on </a:t>
            </a:r>
            <a:r>
              <a:rPr lang="en-US" b="1">
                <a:solidFill>
                  <a:srgbClr val="C00000"/>
                </a:solidFill>
                <a:latin typeface="Times New Roman" pitchFamily="18" charset="0"/>
                <a:cs typeface="Times New Roman" pitchFamily="18" charset="0"/>
              </a:rPr>
              <a:t>collagen fibers</a:t>
            </a:r>
            <a:r>
              <a:rPr lang="en-US" b="1">
                <a:latin typeface="Times New Roman" pitchFamily="18" charset="0"/>
                <a:cs typeface="Times New Roman" pitchFamily="18" charset="0"/>
              </a:rPr>
              <a:t>, which appear as pink threads.  Note the thickness and abundance of collagen fibers varies.  The purple arrows indicate collagen fibers cut in cross section.  The top of the left image shows an undulating blood vessel.</a:t>
            </a:r>
          </a:p>
        </p:txBody>
      </p:sp>
      <p:pic>
        <p:nvPicPr>
          <p:cNvPr id="27655" name="Picture 2"/>
          <p:cNvPicPr>
            <a:picLocks noChangeAspect="1" noChangeArrowheads="1"/>
          </p:cNvPicPr>
          <p:nvPr/>
        </p:nvPicPr>
        <p:blipFill>
          <a:blip r:embed="rId4"/>
          <a:srcRect/>
          <a:stretch>
            <a:fillRect/>
          </a:stretch>
        </p:blipFill>
        <p:spPr bwMode="auto">
          <a:xfrm>
            <a:off x="5708650" y="685800"/>
            <a:ext cx="3435350" cy="4581525"/>
          </a:xfrm>
          <a:prstGeom prst="rect">
            <a:avLst/>
          </a:prstGeom>
          <a:noFill/>
          <a:ln w="9525">
            <a:noFill/>
            <a:miter lim="800000"/>
            <a:headEnd/>
            <a:tailEnd/>
          </a:ln>
        </p:spPr>
      </p:pic>
      <p:sp>
        <p:nvSpPr>
          <p:cNvPr id="27656" name="Line 6"/>
          <p:cNvSpPr>
            <a:spLocks noChangeShapeType="1"/>
          </p:cNvSpPr>
          <p:nvPr/>
        </p:nvSpPr>
        <p:spPr bwMode="auto">
          <a:xfrm flipV="1">
            <a:off x="5346700" y="3943350"/>
            <a:ext cx="939800" cy="458788"/>
          </a:xfrm>
          <a:prstGeom prst="line">
            <a:avLst/>
          </a:prstGeom>
          <a:noFill/>
          <a:ln w="38100">
            <a:solidFill>
              <a:srgbClr val="7030A0"/>
            </a:solidFill>
            <a:round/>
            <a:headEnd/>
            <a:tailEnd type="triangle" w="med" len="med"/>
          </a:ln>
        </p:spPr>
        <p:txBody>
          <a:bodyPr wrap="none" anchor="ctr"/>
          <a:lstStyle/>
          <a:p>
            <a:endParaRPr lang="en-US"/>
          </a:p>
        </p:txBody>
      </p:sp>
      <p:sp>
        <p:nvSpPr>
          <p:cNvPr id="27657" name="Line 6"/>
          <p:cNvSpPr>
            <a:spLocks noChangeShapeType="1"/>
          </p:cNvSpPr>
          <p:nvPr/>
        </p:nvSpPr>
        <p:spPr bwMode="auto">
          <a:xfrm>
            <a:off x="5456238" y="4525963"/>
            <a:ext cx="1401762" cy="274637"/>
          </a:xfrm>
          <a:prstGeom prst="line">
            <a:avLst/>
          </a:prstGeom>
          <a:noFill/>
          <a:ln w="38100">
            <a:solidFill>
              <a:schemeClr val="tx1"/>
            </a:solidFill>
            <a:round/>
            <a:headEnd/>
            <a:tailEnd type="triangle" w="med" len="med"/>
          </a:ln>
        </p:spPr>
        <p:txBody>
          <a:bodyPr wrap="none" anchor="ctr"/>
          <a:lstStyle/>
          <a:p>
            <a:endParaRPr lang="en-US"/>
          </a:p>
        </p:txBody>
      </p:sp>
      <p:sp>
        <p:nvSpPr>
          <p:cNvPr id="27658" name="Line 6"/>
          <p:cNvSpPr>
            <a:spLocks noChangeShapeType="1"/>
          </p:cNvSpPr>
          <p:nvPr/>
        </p:nvSpPr>
        <p:spPr bwMode="auto">
          <a:xfrm flipV="1">
            <a:off x="5199063" y="1443038"/>
            <a:ext cx="3059112" cy="2868612"/>
          </a:xfrm>
          <a:prstGeom prst="line">
            <a:avLst/>
          </a:prstGeom>
          <a:noFill/>
          <a:ln w="38100">
            <a:solidFill>
              <a:srgbClr val="7030A0"/>
            </a:solidFill>
            <a:round/>
            <a:headEnd/>
            <a:tailEnd type="triangle" w="med" len="med"/>
          </a:ln>
        </p:spPr>
        <p:txBody>
          <a:bodyPr wrap="none" anchor="ctr"/>
          <a:lstStyle/>
          <a:p>
            <a:endParaRPr lang="en-US"/>
          </a:p>
        </p:txBody>
      </p:sp>
      <p:sp>
        <p:nvSpPr>
          <p:cNvPr id="2" name="Rectangle 1"/>
          <p:cNvSpPr/>
          <p:nvPr/>
        </p:nvSpPr>
        <p:spPr>
          <a:xfrm>
            <a:off x="533400" y="-6123"/>
            <a:ext cx="8494056" cy="646331"/>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Fibers of connective tissue - collagen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emf10b1000pxl"/>
          <p:cNvPicPr>
            <a:picLocks noChangeAspect="1" noChangeArrowheads="1"/>
          </p:cNvPicPr>
          <p:nvPr/>
        </p:nvPicPr>
        <p:blipFill>
          <a:blip r:embed="rId3"/>
          <a:srcRect b="12973"/>
          <a:stretch>
            <a:fillRect/>
          </a:stretch>
        </p:blipFill>
        <p:spPr bwMode="auto">
          <a:xfrm>
            <a:off x="857250" y="685800"/>
            <a:ext cx="7010400" cy="5238750"/>
          </a:xfrm>
          <a:prstGeom prst="rect">
            <a:avLst/>
          </a:prstGeom>
          <a:noFill/>
          <a:ln w="9525">
            <a:noFill/>
            <a:miter lim="800000"/>
            <a:headEnd/>
            <a:tailEnd/>
          </a:ln>
        </p:spPr>
      </p:pic>
      <p:sp>
        <p:nvSpPr>
          <p:cNvPr id="29698" name="TextBox 3"/>
          <p:cNvSpPr txBox="1">
            <a:spLocks noChangeArrowheads="1"/>
          </p:cNvSpPr>
          <p:nvPr/>
        </p:nvSpPr>
        <p:spPr bwMode="auto">
          <a:xfrm>
            <a:off x="419100" y="6096000"/>
            <a:ext cx="8305800" cy="646113"/>
          </a:xfrm>
          <a:prstGeom prst="rect">
            <a:avLst/>
          </a:prstGeom>
          <a:noFill/>
          <a:ln w="9525">
            <a:noFill/>
            <a:miter lim="800000"/>
            <a:headEnd/>
            <a:tailEnd/>
          </a:ln>
        </p:spPr>
        <p:txBody>
          <a:bodyPr>
            <a:spAutoFit/>
          </a:bodyPr>
          <a:lstStyle/>
          <a:p>
            <a:r>
              <a:rPr lang="en-US" b="1">
                <a:latin typeface="Times New Roman" pitchFamily="18" charset="0"/>
                <a:cs typeface="Times New Roman" pitchFamily="18" charset="0"/>
              </a:rPr>
              <a:t>In this electron micrograph from connective tissue, note the </a:t>
            </a:r>
            <a:r>
              <a:rPr lang="en-US" b="1">
                <a:solidFill>
                  <a:srgbClr val="C00000"/>
                </a:solidFill>
                <a:latin typeface="Times New Roman" pitchFamily="18" charset="0"/>
                <a:cs typeface="Times New Roman" pitchFamily="18" charset="0"/>
              </a:rPr>
              <a:t>collagen fibers </a:t>
            </a:r>
            <a:r>
              <a:rPr lang="en-US" b="1">
                <a:latin typeface="Times New Roman" pitchFamily="18" charset="0"/>
                <a:cs typeface="Times New Roman" pitchFamily="18" charset="0"/>
              </a:rPr>
              <a:t>in longitudinal section (red circle) and in cross section (green circle).</a:t>
            </a:r>
          </a:p>
        </p:txBody>
      </p:sp>
      <p:sp>
        <p:nvSpPr>
          <p:cNvPr id="5" name="Freeform 4"/>
          <p:cNvSpPr/>
          <p:nvPr/>
        </p:nvSpPr>
        <p:spPr>
          <a:xfrm>
            <a:off x="654050" y="533400"/>
            <a:ext cx="3917950" cy="3259138"/>
          </a:xfrm>
          <a:custGeom>
            <a:avLst/>
            <a:gdLst>
              <a:gd name="connsiteX0" fmla="*/ 2614613 w 3917836"/>
              <a:gd name="connsiteY0" fmla="*/ 1377916 h 3106704"/>
              <a:gd name="connsiteX1" fmla="*/ 2686050 w 3917836"/>
              <a:gd name="connsiteY1" fmla="*/ 1363629 h 3106704"/>
              <a:gd name="connsiteX2" fmla="*/ 2728913 w 3917836"/>
              <a:gd name="connsiteY2" fmla="*/ 1320766 h 3106704"/>
              <a:gd name="connsiteX3" fmla="*/ 2814638 w 3917836"/>
              <a:gd name="connsiteY3" fmla="*/ 1263616 h 3106704"/>
              <a:gd name="connsiteX4" fmla="*/ 2871788 w 3917836"/>
              <a:gd name="connsiteY4" fmla="*/ 1235041 h 3106704"/>
              <a:gd name="connsiteX5" fmla="*/ 2957513 w 3917836"/>
              <a:gd name="connsiteY5" fmla="*/ 1177891 h 3106704"/>
              <a:gd name="connsiteX6" fmla="*/ 3028950 w 3917836"/>
              <a:gd name="connsiteY6" fmla="*/ 1120741 h 3106704"/>
              <a:gd name="connsiteX7" fmla="*/ 3071813 w 3917836"/>
              <a:gd name="connsiteY7" fmla="*/ 1077879 h 3106704"/>
              <a:gd name="connsiteX8" fmla="*/ 3128963 w 3917836"/>
              <a:gd name="connsiteY8" fmla="*/ 1063591 h 3106704"/>
              <a:gd name="connsiteX9" fmla="*/ 3228975 w 3917836"/>
              <a:gd name="connsiteY9" fmla="*/ 977866 h 3106704"/>
              <a:gd name="connsiteX10" fmla="*/ 3286125 w 3917836"/>
              <a:gd name="connsiteY10" fmla="*/ 935004 h 3106704"/>
              <a:gd name="connsiteX11" fmla="*/ 3357563 w 3917836"/>
              <a:gd name="connsiteY11" fmla="*/ 863566 h 3106704"/>
              <a:gd name="connsiteX12" fmla="*/ 3386138 w 3917836"/>
              <a:gd name="connsiteY12" fmla="*/ 820704 h 3106704"/>
              <a:gd name="connsiteX13" fmla="*/ 3486150 w 3917836"/>
              <a:gd name="connsiteY13" fmla="*/ 734979 h 3106704"/>
              <a:gd name="connsiteX14" fmla="*/ 3586163 w 3917836"/>
              <a:gd name="connsiteY14" fmla="*/ 606391 h 3106704"/>
              <a:gd name="connsiteX15" fmla="*/ 3614738 w 3917836"/>
              <a:gd name="connsiteY15" fmla="*/ 563529 h 3106704"/>
              <a:gd name="connsiteX16" fmla="*/ 3657600 w 3917836"/>
              <a:gd name="connsiteY16" fmla="*/ 506379 h 3106704"/>
              <a:gd name="connsiteX17" fmla="*/ 3757613 w 3917836"/>
              <a:gd name="connsiteY17" fmla="*/ 420654 h 3106704"/>
              <a:gd name="connsiteX18" fmla="*/ 3771900 w 3917836"/>
              <a:gd name="connsiteY18" fmla="*/ 377791 h 3106704"/>
              <a:gd name="connsiteX19" fmla="*/ 3814763 w 3917836"/>
              <a:gd name="connsiteY19" fmla="*/ 320641 h 3106704"/>
              <a:gd name="connsiteX20" fmla="*/ 3871913 w 3917836"/>
              <a:gd name="connsiteY20" fmla="*/ 234916 h 3106704"/>
              <a:gd name="connsiteX21" fmla="*/ 3900488 w 3917836"/>
              <a:gd name="connsiteY21" fmla="*/ 192054 h 3106704"/>
              <a:gd name="connsiteX22" fmla="*/ 3914775 w 3917836"/>
              <a:gd name="connsiteY22" fmla="*/ 149191 h 3106704"/>
              <a:gd name="connsiteX23" fmla="*/ 3829050 w 3917836"/>
              <a:gd name="connsiteY23" fmla="*/ 120616 h 3106704"/>
              <a:gd name="connsiteX24" fmla="*/ 3771900 w 3917836"/>
              <a:gd name="connsiteY24" fmla="*/ 92041 h 3106704"/>
              <a:gd name="connsiteX25" fmla="*/ 3729038 w 3917836"/>
              <a:gd name="connsiteY25" fmla="*/ 77754 h 3106704"/>
              <a:gd name="connsiteX26" fmla="*/ 3500438 w 3917836"/>
              <a:gd name="connsiteY26" fmla="*/ 49179 h 3106704"/>
              <a:gd name="connsiteX27" fmla="*/ 2657475 w 3917836"/>
              <a:gd name="connsiteY27" fmla="*/ 49179 h 3106704"/>
              <a:gd name="connsiteX28" fmla="*/ 2471738 w 3917836"/>
              <a:gd name="connsiteY28" fmla="*/ 63466 h 3106704"/>
              <a:gd name="connsiteX29" fmla="*/ 1714500 w 3917836"/>
              <a:gd name="connsiteY29" fmla="*/ 106329 h 3106704"/>
              <a:gd name="connsiteX30" fmla="*/ 257175 w 3917836"/>
              <a:gd name="connsiteY30" fmla="*/ 120616 h 3106704"/>
              <a:gd name="connsiteX31" fmla="*/ 128588 w 3917836"/>
              <a:gd name="connsiteY31" fmla="*/ 192054 h 3106704"/>
              <a:gd name="connsiteX32" fmla="*/ 85725 w 3917836"/>
              <a:gd name="connsiteY32" fmla="*/ 220629 h 3106704"/>
              <a:gd name="connsiteX33" fmla="*/ 57150 w 3917836"/>
              <a:gd name="connsiteY33" fmla="*/ 277779 h 3106704"/>
              <a:gd name="connsiteX34" fmla="*/ 28575 w 3917836"/>
              <a:gd name="connsiteY34" fmla="*/ 463516 h 3106704"/>
              <a:gd name="connsiteX35" fmla="*/ 14288 w 3917836"/>
              <a:gd name="connsiteY35" fmla="*/ 620679 h 3106704"/>
              <a:gd name="connsiteX36" fmla="*/ 28575 w 3917836"/>
              <a:gd name="connsiteY36" fmla="*/ 1149316 h 3106704"/>
              <a:gd name="connsiteX37" fmla="*/ 0 w 3917836"/>
              <a:gd name="connsiteY37" fmla="*/ 2263741 h 3106704"/>
              <a:gd name="connsiteX38" fmla="*/ 14288 w 3917836"/>
              <a:gd name="connsiteY38" fmla="*/ 2935254 h 3106704"/>
              <a:gd name="connsiteX39" fmla="*/ 57150 w 3917836"/>
              <a:gd name="connsiteY39" fmla="*/ 3078129 h 3106704"/>
              <a:gd name="connsiteX40" fmla="*/ 142875 w 3917836"/>
              <a:gd name="connsiteY40" fmla="*/ 3106704 h 3106704"/>
              <a:gd name="connsiteX41" fmla="*/ 242888 w 3917836"/>
              <a:gd name="connsiteY41" fmla="*/ 3078129 h 3106704"/>
              <a:gd name="connsiteX42" fmla="*/ 328613 w 3917836"/>
              <a:gd name="connsiteY42" fmla="*/ 2992404 h 3106704"/>
              <a:gd name="connsiteX43" fmla="*/ 371475 w 3917836"/>
              <a:gd name="connsiteY43" fmla="*/ 2963829 h 3106704"/>
              <a:gd name="connsiteX44" fmla="*/ 414338 w 3917836"/>
              <a:gd name="connsiteY44" fmla="*/ 2920966 h 3106704"/>
              <a:gd name="connsiteX45" fmla="*/ 557213 w 3917836"/>
              <a:gd name="connsiteY45" fmla="*/ 2820954 h 3106704"/>
              <a:gd name="connsiteX46" fmla="*/ 600075 w 3917836"/>
              <a:gd name="connsiteY46" fmla="*/ 2792379 h 3106704"/>
              <a:gd name="connsiteX47" fmla="*/ 685800 w 3917836"/>
              <a:gd name="connsiteY47" fmla="*/ 2735229 h 3106704"/>
              <a:gd name="connsiteX48" fmla="*/ 814388 w 3917836"/>
              <a:gd name="connsiteY48" fmla="*/ 2635216 h 3106704"/>
              <a:gd name="connsiteX49" fmla="*/ 857250 w 3917836"/>
              <a:gd name="connsiteY49" fmla="*/ 2606641 h 3106704"/>
              <a:gd name="connsiteX50" fmla="*/ 885825 w 3917836"/>
              <a:gd name="connsiteY50" fmla="*/ 2563779 h 3106704"/>
              <a:gd name="connsiteX51" fmla="*/ 1028700 w 3917836"/>
              <a:gd name="connsiteY51" fmla="*/ 2478054 h 3106704"/>
              <a:gd name="connsiteX52" fmla="*/ 1042988 w 3917836"/>
              <a:gd name="connsiteY52" fmla="*/ 2435191 h 3106704"/>
              <a:gd name="connsiteX53" fmla="*/ 1128713 w 3917836"/>
              <a:gd name="connsiteY53" fmla="*/ 2406616 h 3106704"/>
              <a:gd name="connsiteX54" fmla="*/ 1185863 w 3917836"/>
              <a:gd name="connsiteY54" fmla="*/ 2363754 h 3106704"/>
              <a:gd name="connsiteX55" fmla="*/ 1257300 w 3917836"/>
              <a:gd name="connsiteY55" fmla="*/ 2306604 h 3106704"/>
              <a:gd name="connsiteX56" fmla="*/ 1343025 w 3917836"/>
              <a:gd name="connsiteY56" fmla="*/ 2220879 h 3106704"/>
              <a:gd name="connsiteX57" fmla="*/ 1471613 w 3917836"/>
              <a:gd name="connsiteY57" fmla="*/ 2149441 h 3106704"/>
              <a:gd name="connsiteX58" fmla="*/ 1571625 w 3917836"/>
              <a:gd name="connsiteY58" fmla="*/ 2078004 h 3106704"/>
              <a:gd name="connsiteX59" fmla="*/ 1614488 w 3917836"/>
              <a:gd name="connsiteY59" fmla="*/ 2035141 h 3106704"/>
              <a:gd name="connsiteX60" fmla="*/ 1671638 w 3917836"/>
              <a:gd name="connsiteY60" fmla="*/ 2006566 h 3106704"/>
              <a:gd name="connsiteX61" fmla="*/ 1728788 w 3917836"/>
              <a:gd name="connsiteY61" fmla="*/ 1949416 h 3106704"/>
              <a:gd name="connsiteX62" fmla="*/ 1828800 w 3917836"/>
              <a:gd name="connsiteY62" fmla="*/ 1863691 h 3106704"/>
              <a:gd name="connsiteX63" fmla="*/ 1885950 w 3917836"/>
              <a:gd name="connsiteY63" fmla="*/ 1820829 h 3106704"/>
              <a:gd name="connsiteX64" fmla="*/ 1971675 w 3917836"/>
              <a:gd name="connsiteY64" fmla="*/ 1763679 h 3106704"/>
              <a:gd name="connsiteX65" fmla="*/ 2043113 w 3917836"/>
              <a:gd name="connsiteY65" fmla="*/ 1706529 h 3106704"/>
              <a:gd name="connsiteX66" fmla="*/ 2128838 w 3917836"/>
              <a:gd name="connsiteY66" fmla="*/ 1649379 h 3106704"/>
              <a:gd name="connsiteX67" fmla="*/ 2171700 w 3917836"/>
              <a:gd name="connsiteY67" fmla="*/ 1620804 h 3106704"/>
              <a:gd name="connsiteX68" fmla="*/ 2228850 w 3917836"/>
              <a:gd name="connsiteY68" fmla="*/ 1592229 h 3106704"/>
              <a:gd name="connsiteX69" fmla="*/ 2271713 w 3917836"/>
              <a:gd name="connsiteY69" fmla="*/ 1563654 h 3106704"/>
              <a:gd name="connsiteX70" fmla="*/ 2328863 w 3917836"/>
              <a:gd name="connsiteY70" fmla="*/ 1549366 h 3106704"/>
              <a:gd name="connsiteX71" fmla="*/ 2443163 w 3917836"/>
              <a:gd name="connsiteY71" fmla="*/ 1492216 h 3106704"/>
              <a:gd name="connsiteX72" fmla="*/ 2486025 w 3917836"/>
              <a:gd name="connsiteY72" fmla="*/ 1463641 h 3106704"/>
              <a:gd name="connsiteX73" fmla="*/ 2571750 w 3917836"/>
              <a:gd name="connsiteY73" fmla="*/ 1435066 h 3106704"/>
              <a:gd name="connsiteX74" fmla="*/ 2614613 w 3917836"/>
              <a:gd name="connsiteY74" fmla="*/ 1420779 h 3106704"/>
              <a:gd name="connsiteX75" fmla="*/ 2728913 w 3917836"/>
              <a:gd name="connsiteY75" fmla="*/ 1349341 h 310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917836" h="3106704">
                <a:moveTo>
                  <a:pt x="2614613" y="1377916"/>
                </a:moveTo>
                <a:cubicBezTo>
                  <a:pt x="2638425" y="1373154"/>
                  <a:pt x="2664330" y="1374489"/>
                  <a:pt x="2686050" y="1363629"/>
                </a:cubicBezTo>
                <a:cubicBezTo>
                  <a:pt x="2704123" y="1354593"/>
                  <a:pt x="2712964" y="1333171"/>
                  <a:pt x="2728913" y="1320766"/>
                </a:cubicBezTo>
                <a:cubicBezTo>
                  <a:pt x="2756022" y="1299681"/>
                  <a:pt x="2783921" y="1278975"/>
                  <a:pt x="2814638" y="1263616"/>
                </a:cubicBezTo>
                <a:cubicBezTo>
                  <a:pt x="2833688" y="1254091"/>
                  <a:pt x="2854457" y="1247421"/>
                  <a:pt x="2871788" y="1235041"/>
                </a:cubicBezTo>
                <a:cubicBezTo>
                  <a:pt x="2965434" y="1168151"/>
                  <a:pt x="2865566" y="1208541"/>
                  <a:pt x="2957513" y="1177891"/>
                </a:cubicBezTo>
                <a:cubicBezTo>
                  <a:pt x="2981325" y="1158841"/>
                  <a:pt x="3006000" y="1140822"/>
                  <a:pt x="3028950" y="1120741"/>
                </a:cubicBezTo>
                <a:cubicBezTo>
                  <a:pt x="3044156" y="1107436"/>
                  <a:pt x="3054270" y="1087904"/>
                  <a:pt x="3071813" y="1077879"/>
                </a:cubicBezTo>
                <a:cubicBezTo>
                  <a:pt x="3088862" y="1068137"/>
                  <a:pt x="3109913" y="1068354"/>
                  <a:pt x="3128963" y="1063591"/>
                </a:cubicBezTo>
                <a:cubicBezTo>
                  <a:pt x="3296087" y="938249"/>
                  <a:pt x="3089675" y="1097267"/>
                  <a:pt x="3228975" y="977866"/>
                </a:cubicBezTo>
                <a:cubicBezTo>
                  <a:pt x="3247055" y="962369"/>
                  <a:pt x="3267075" y="949291"/>
                  <a:pt x="3286125" y="935004"/>
                </a:cubicBezTo>
                <a:cubicBezTo>
                  <a:pt x="3362322" y="820707"/>
                  <a:pt x="3262315" y="958813"/>
                  <a:pt x="3357563" y="863566"/>
                </a:cubicBezTo>
                <a:cubicBezTo>
                  <a:pt x="3369705" y="851424"/>
                  <a:pt x="3375145" y="833895"/>
                  <a:pt x="3386138" y="820704"/>
                </a:cubicBezTo>
                <a:cubicBezTo>
                  <a:pt x="3419307" y="780900"/>
                  <a:pt x="3444101" y="766515"/>
                  <a:pt x="3486150" y="734979"/>
                </a:cubicBezTo>
                <a:cubicBezTo>
                  <a:pt x="3630587" y="518323"/>
                  <a:pt x="3474254" y="740680"/>
                  <a:pt x="3586163" y="606391"/>
                </a:cubicBezTo>
                <a:cubicBezTo>
                  <a:pt x="3597156" y="593200"/>
                  <a:pt x="3604757" y="577502"/>
                  <a:pt x="3614738" y="563529"/>
                </a:cubicBezTo>
                <a:cubicBezTo>
                  <a:pt x="3628579" y="544152"/>
                  <a:pt x="3642103" y="524459"/>
                  <a:pt x="3657600" y="506379"/>
                </a:cubicBezTo>
                <a:cubicBezTo>
                  <a:pt x="3693421" y="464588"/>
                  <a:pt x="3712441" y="454533"/>
                  <a:pt x="3757613" y="420654"/>
                </a:cubicBezTo>
                <a:cubicBezTo>
                  <a:pt x="3762375" y="406366"/>
                  <a:pt x="3764428" y="390867"/>
                  <a:pt x="3771900" y="377791"/>
                </a:cubicBezTo>
                <a:cubicBezTo>
                  <a:pt x="3783714" y="357116"/>
                  <a:pt x="3801107" y="340149"/>
                  <a:pt x="3814763" y="320641"/>
                </a:cubicBezTo>
                <a:cubicBezTo>
                  <a:pt x="3834457" y="292506"/>
                  <a:pt x="3852863" y="263491"/>
                  <a:pt x="3871913" y="234916"/>
                </a:cubicBezTo>
                <a:lnTo>
                  <a:pt x="3900488" y="192054"/>
                </a:lnTo>
                <a:cubicBezTo>
                  <a:pt x="3905250" y="177766"/>
                  <a:pt x="3925424" y="159840"/>
                  <a:pt x="3914775" y="149191"/>
                </a:cubicBezTo>
                <a:cubicBezTo>
                  <a:pt x="3893476" y="127892"/>
                  <a:pt x="3855991" y="134086"/>
                  <a:pt x="3829050" y="120616"/>
                </a:cubicBezTo>
                <a:cubicBezTo>
                  <a:pt x="3810000" y="111091"/>
                  <a:pt x="3791476" y="100431"/>
                  <a:pt x="3771900" y="92041"/>
                </a:cubicBezTo>
                <a:cubicBezTo>
                  <a:pt x="3758058" y="86109"/>
                  <a:pt x="3743914" y="80103"/>
                  <a:pt x="3729038" y="77754"/>
                </a:cubicBezTo>
                <a:cubicBezTo>
                  <a:pt x="3653185" y="65777"/>
                  <a:pt x="3500438" y="49179"/>
                  <a:pt x="3500438" y="49179"/>
                </a:cubicBezTo>
                <a:cubicBezTo>
                  <a:pt x="3205935" y="-48991"/>
                  <a:pt x="3447598" y="26277"/>
                  <a:pt x="2657475" y="49179"/>
                </a:cubicBezTo>
                <a:cubicBezTo>
                  <a:pt x="2595406" y="50978"/>
                  <a:pt x="2533696" y="59336"/>
                  <a:pt x="2471738" y="63466"/>
                </a:cubicBezTo>
                <a:cubicBezTo>
                  <a:pt x="2390056" y="68911"/>
                  <a:pt x="1855303" y="104040"/>
                  <a:pt x="1714500" y="106329"/>
                </a:cubicBezTo>
                <a:lnTo>
                  <a:pt x="257175" y="120616"/>
                </a:lnTo>
                <a:cubicBezTo>
                  <a:pt x="181732" y="145765"/>
                  <a:pt x="226845" y="126550"/>
                  <a:pt x="128588" y="192054"/>
                </a:cubicBezTo>
                <a:lnTo>
                  <a:pt x="85725" y="220629"/>
                </a:lnTo>
                <a:cubicBezTo>
                  <a:pt x="76200" y="239679"/>
                  <a:pt x="64628" y="257837"/>
                  <a:pt x="57150" y="277779"/>
                </a:cubicBezTo>
                <a:cubicBezTo>
                  <a:pt x="37926" y="329045"/>
                  <a:pt x="32904" y="420224"/>
                  <a:pt x="28575" y="463516"/>
                </a:cubicBezTo>
                <a:cubicBezTo>
                  <a:pt x="23341" y="515859"/>
                  <a:pt x="19050" y="568291"/>
                  <a:pt x="14288" y="620679"/>
                </a:cubicBezTo>
                <a:cubicBezTo>
                  <a:pt x="19050" y="796891"/>
                  <a:pt x="28575" y="973039"/>
                  <a:pt x="28575" y="1149316"/>
                </a:cubicBezTo>
                <a:cubicBezTo>
                  <a:pt x="28575" y="2094077"/>
                  <a:pt x="60645" y="1839246"/>
                  <a:pt x="0" y="2263741"/>
                </a:cubicBezTo>
                <a:cubicBezTo>
                  <a:pt x="4763" y="2487579"/>
                  <a:pt x="5515" y="2711538"/>
                  <a:pt x="14288" y="2935254"/>
                </a:cubicBezTo>
                <a:cubicBezTo>
                  <a:pt x="15031" y="2954205"/>
                  <a:pt x="54346" y="3077194"/>
                  <a:pt x="57150" y="3078129"/>
                </a:cubicBezTo>
                <a:lnTo>
                  <a:pt x="142875" y="3106704"/>
                </a:lnTo>
                <a:cubicBezTo>
                  <a:pt x="176213" y="3097179"/>
                  <a:pt x="210696" y="3091006"/>
                  <a:pt x="242888" y="3078129"/>
                </a:cubicBezTo>
                <a:cubicBezTo>
                  <a:pt x="299005" y="3055682"/>
                  <a:pt x="284542" y="3036475"/>
                  <a:pt x="328613" y="2992404"/>
                </a:cubicBezTo>
                <a:cubicBezTo>
                  <a:pt x="340755" y="2980262"/>
                  <a:pt x="358284" y="2974822"/>
                  <a:pt x="371475" y="2963829"/>
                </a:cubicBezTo>
                <a:cubicBezTo>
                  <a:pt x="386997" y="2950894"/>
                  <a:pt x="398997" y="2934116"/>
                  <a:pt x="414338" y="2920966"/>
                </a:cubicBezTo>
                <a:cubicBezTo>
                  <a:pt x="451358" y="2889234"/>
                  <a:pt x="520331" y="2845542"/>
                  <a:pt x="557213" y="2820954"/>
                </a:cubicBezTo>
                <a:cubicBezTo>
                  <a:pt x="571500" y="2811429"/>
                  <a:pt x="587933" y="2804521"/>
                  <a:pt x="600075" y="2792379"/>
                </a:cubicBezTo>
                <a:cubicBezTo>
                  <a:pt x="653587" y="2738867"/>
                  <a:pt x="623769" y="2755906"/>
                  <a:pt x="685800" y="2735229"/>
                </a:cubicBezTo>
                <a:cubicBezTo>
                  <a:pt x="752948" y="2668081"/>
                  <a:pt x="711850" y="2703575"/>
                  <a:pt x="814388" y="2635216"/>
                </a:cubicBezTo>
                <a:lnTo>
                  <a:pt x="857250" y="2606641"/>
                </a:lnTo>
                <a:cubicBezTo>
                  <a:pt x="866775" y="2592354"/>
                  <a:pt x="872902" y="2575086"/>
                  <a:pt x="885825" y="2563779"/>
                </a:cubicBezTo>
                <a:cubicBezTo>
                  <a:pt x="931802" y="2523550"/>
                  <a:pt x="976474" y="2504167"/>
                  <a:pt x="1028700" y="2478054"/>
                </a:cubicBezTo>
                <a:cubicBezTo>
                  <a:pt x="1033463" y="2463766"/>
                  <a:pt x="1030733" y="2443945"/>
                  <a:pt x="1042988" y="2435191"/>
                </a:cubicBezTo>
                <a:cubicBezTo>
                  <a:pt x="1067498" y="2417684"/>
                  <a:pt x="1128713" y="2406616"/>
                  <a:pt x="1128713" y="2406616"/>
                </a:cubicBezTo>
                <a:cubicBezTo>
                  <a:pt x="1147763" y="2392329"/>
                  <a:pt x="1169025" y="2380592"/>
                  <a:pt x="1185863" y="2363754"/>
                </a:cubicBezTo>
                <a:cubicBezTo>
                  <a:pt x="1250489" y="2299128"/>
                  <a:pt x="1173856" y="2334418"/>
                  <a:pt x="1257300" y="2306604"/>
                </a:cubicBezTo>
                <a:cubicBezTo>
                  <a:pt x="1285875" y="2278029"/>
                  <a:pt x="1304688" y="2233658"/>
                  <a:pt x="1343025" y="2220879"/>
                </a:cubicBezTo>
                <a:cubicBezTo>
                  <a:pt x="1396924" y="2202912"/>
                  <a:pt x="1422486" y="2198568"/>
                  <a:pt x="1471613" y="2149441"/>
                </a:cubicBezTo>
                <a:cubicBezTo>
                  <a:pt x="1539412" y="2081642"/>
                  <a:pt x="1503205" y="2100810"/>
                  <a:pt x="1571625" y="2078004"/>
                </a:cubicBezTo>
                <a:cubicBezTo>
                  <a:pt x="1585913" y="2063716"/>
                  <a:pt x="1598046" y="2046885"/>
                  <a:pt x="1614488" y="2035141"/>
                </a:cubicBezTo>
                <a:cubicBezTo>
                  <a:pt x="1631819" y="2022761"/>
                  <a:pt x="1656578" y="2021626"/>
                  <a:pt x="1671638" y="2006566"/>
                </a:cubicBezTo>
                <a:cubicBezTo>
                  <a:pt x="1747839" y="1930365"/>
                  <a:pt x="1614485" y="1987518"/>
                  <a:pt x="1728788" y="1949416"/>
                </a:cubicBezTo>
                <a:cubicBezTo>
                  <a:pt x="1895912" y="1824074"/>
                  <a:pt x="1689500" y="1983092"/>
                  <a:pt x="1828800" y="1863691"/>
                </a:cubicBezTo>
                <a:cubicBezTo>
                  <a:pt x="1846880" y="1848194"/>
                  <a:pt x="1867870" y="1836326"/>
                  <a:pt x="1885950" y="1820829"/>
                </a:cubicBezTo>
                <a:cubicBezTo>
                  <a:pt x="1954057" y="1762452"/>
                  <a:pt x="1898766" y="1787981"/>
                  <a:pt x="1971675" y="1763679"/>
                </a:cubicBezTo>
                <a:cubicBezTo>
                  <a:pt x="2024474" y="1684480"/>
                  <a:pt x="1970041" y="1747124"/>
                  <a:pt x="2043113" y="1706529"/>
                </a:cubicBezTo>
                <a:cubicBezTo>
                  <a:pt x="2073134" y="1689851"/>
                  <a:pt x="2100263" y="1668429"/>
                  <a:pt x="2128838" y="1649379"/>
                </a:cubicBezTo>
                <a:cubicBezTo>
                  <a:pt x="2143125" y="1639854"/>
                  <a:pt x="2156342" y="1628483"/>
                  <a:pt x="2171700" y="1620804"/>
                </a:cubicBezTo>
                <a:cubicBezTo>
                  <a:pt x="2190750" y="1611279"/>
                  <a:pt x="2210358" y="1602796"/>
                  <a:pt x="2228850" y="1592229"/>
                </a:cubicBezTo>
                <a:cubicBezTo>
                  <a:pt x="2243759" y="1583710"/>
                  <a:pt x="2255930" y="1570418"/>
                  <a:pt x="2271713" y="1563654"/>
                </a:cubicBezTo>
                <a:cubicBezTo>
                  <a:pt x="2289762" y="1555919"/>
                  <a:pt x="2309813" y="1554129"/>
                  <a:pt x="2328863" y="1549366"/>
                </a:cubicBezTo>
                <a:cubicBezTo>
                  <a:pt x="2410155" y="1468074"/>
                  <a:pt x="2326362" y="1536017"/>
                  <a:pt x="2443163" y="1492216"/>
                </a:cubicBezTo>
                <a:cubicBezTo>
                  <a:pt x="2459241" y="1486187"/>
                  <a:pt x="2470334" y="1470615"/>
                  <a:pt x="2486025" y="1463641"/>
                </a:cubicBezTo>
                <a:cubicBezTo>
                  <a:pt x="2513550" y="1451408"/>
                  <a:pt x="2543175" y="1444591"/>
                  <a:pt x="2571750" y="1435066"/>
                </a:cubicBezTo>
                <a:lnTo>
                  <a:pt x="2614613" y="1420779"/>
                </a:lnTo>
                <a:cubicBezTo>
                  <a:pt x="2709199" y="1357722"/>
                  <a:pt x="2669621" y="1378988"/>
                  <a:pt x="2728913" y="1349341"/>
                </a:cubicBezTo>
              </a:path>
            </a:pathLst>
          </a:custGeom>
          <a:noFill/>
          <a:ln w="381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 name="Freeform 5"/>
          <p:cNvSpPr/>
          <p:nvPr/>
        </p:nvSpPr>
        <p:spPr>
          <a:xfrm>
            <a:off x="6096000" y="2667000"/>
            <a:ext cx="2057400" cy="3352800"/>
          </a:xfrm>
          <a:custGeom>
            <a:avLst/>
            <a:gdLst>
              <a:gd name="connsiteX0" fmla="*/ 1628795 w 1971695"/>
              <a:gd name="connsiteY0" fmla="*/ 0 h 2843213"/>
              <a:gd name="connsiteX1" fmla="*/ 1600220 w 1971695"/>
              <a:gd name="connsiteY1" fmla="*/ 128588 h 2843213"/>
              <a:gd name="connsiteX2" fmla="*/ 1571645 w 1971695"/>
              <a:gd name="connsiteY2" fmla="*/ 185738 h 2843213"/>
              <a:gd name="connsiteX3" fmla="*/ 1557357 w 1971695"/>
              <a:gd name="connsiteY3" fmla="*/ 242888 h 2843213"/>
              <a:gd name="connsiteX4" fmla="*/ 1528782 w 1971695"/>
              <a:gd name="connsiteY4" fmla="*/ 285750 h 2843213"/>
              <a:gd name="connsiteX5" fmla="*/ 1471632 w 1971695"/>
              <a:gd name="connsiteY5" fmla="*/ 385763 h 2843213"/>
              <a:gd name="connsiteX6" fmla="*/ 1428770 w 1971695"/>
              <a:gd name="connsiteY6" fmla="*/ 471488 h 2843213"/>
              <a:gd name="connsiteX7" fmla="*/ 1371620 w 1971695"/>
              <a:gd name="connsiteY7" fmla="*/ 557213 h 2843213"/>
              <a:gd name="connsiteX8" fmla="*/ 1357332 w 1971695"/>
              <a:gd name="connsiteY8" fmla="*/ 600075 h 2843213"/>
              <a:gd name="connsiteX9" fmla="*/ 1257320 w 1971695"/>
              <a:gd name="connsiteY9" fmla="*/ 728663 h 2843213"/>
              <a:gd name="connsiteX10" fmla="*/ 1243032 w 1971695"/>
              <a:gd name="connsiteY10" fmla="*/ 771525 h 2843213"/>
              <a:gd name="connsiteX11" fmla="*/ 1200170 w 1971695"/>
              <a:gd name="connsiteY11" fmla="*/ 800100 h 2843213"/>
              <a:gd name="connsiteX12" fmla="*/ 1171595 w 1971695"/>
              <a:gd name="connsiteY12" fmla="*/ 842963 h 2843213"/>
              <a:gd name="connsiteX13" fmla="*/ 1114445 w 1971695"/>
              <a:gd name="connsiteY13" fmla="*/ 942975 h 2843213"/>
              <a:gd name="connsiteX14" fmla="*/ 1057295 w 1971695"/>
              <a:gd name="connsiteY14" fmla="*/ 1028700 h 2843213"/>
              <a:gd name="connsiteX15" fmla="*/ 1043007 w 1971695"/>
              <a:gd name="connsiteY15" fmla="*/ 1071563 h 2843213"/>
              <a:gd name="connsiteX16" fmla="*/ 957282 w 1971695"/>
              <a:gd name="connsiteY16" fmla="*/ 1171575 h 2843213"/>
              <a:gd name="connsiteX17" fmla="*/ 900132 w 1971695"/>
              <a:gd name="connsiteY17" fmla="*/ 1257300 h 2843213"/>
              <a:gd name="connsiteX18" fmla="*/ 885845 w 1971695"/>
              <a:gd name="connsiteY18" fmla="*/ 1300163 h 2843213"/>
              <a:gd name="connsiteX19" fmla="*/ 842982 w 1971695"/>
              <a:gd name="connsiteY19" fmla="*/ 1343025 h 2843213"/>
              <a:gd name="connsiteX20" fmla="*/ 785832 w 1971695"/>
              <a:gd name="connsiteY20" fmla="*/ 1414463 h 2843213"/>
              <a:gd name="connsiteX21" fmla="*/ 728682 w 1971695"/>
              <a:gd name="connsiteY21" fmla="*/ 1471613 h 2843213"/>
              <a:gd name="connsiteX22" fmla="*/ 685820 w 1971695"/>
              <a:gd name="connsiteY22" fmla="*/ 1528763 h 2843213"/>
              <a:gd name="connsiteX23" fmla="*/ 585807 w 1971695"/>
              <a:gd name="connsiteY23" fmla="*/ 1628775 h 2843213"/>
              <a:gd name="connsiteX24" fmla="*/ 542945 w 1971695"/>
              <a:gd name="connsiteY24" fmla="*/ 1714500 h 2843213"/>
              <a:gd name="connsiteX25" fmla="*/ 485795 w 1971695"/>
              <a:gd name="connsiteY25" fmla="*/ 1757363 h 2843213"/>
              <a:gd name="connsiteX26" fmla="*/ 471507 w 1971695"/>
              <a:gd name="connsiteY26" fmla="*/ 1800225 h 2843213"/>
              <a:gd name="connsiteX27" fmla="*/ 428645 w 1971695"/>
              <a:gd name="connsiteY27" fmla="*/ 1857375 h 2843213"/>
              <a:gd name="connsiteX28" fmla="*/ 357207 w 1971695"/>
              <a:gd name="connsiteY28" fmla="*/ 1943100 h 2843213"/>
              <a:gd name="connsiteX29" fmla="*/ 242907 w 1971695"/>
              <a:gd name="connsiteY29" fmla="*/ 2114550 h 2843213"/>
              <a:gd name="connsiteX30" fmla="*/ 214332 w 1971695"/>
              <a:gd name="connsiteY30" fmla="*/ 2157413 h 2843213"/>
              <a:gd name="connsiteX31" fmla="*/ 171470 w 1971695"/>
              <a:gd name="connsiteY31" fmla="*/ 2214563 h 2843213"/>
              <a:gd name="connsiteX32" fmla="*/ 114320 w 1971695"/>
              <a:gd name="connsiteY32" fmla="*/ 2328863 h 2843213"/>
              <a:gd name="connsiteX33" fmla="*/ 57170 w 1971695"/>
              <a:gd name="connsiteY33" fmla="*/ 2414588 h 2843213"/>
              <a:gd name="connsiteX34" fmla="*/ 28595 w 1971695"/>
              <a:gd name="connsiteY34" fmla="*/ 2457450 h 2843213"/>
              <a:gd name="connsiteX35" fmla="*/ 14307 w 1971695"/>
              <a:gd name="connsiteY35" fmla="*/ 2500313 h 2843213"/>
              <a:gd name="connsiteX36" fmla="*/ 20 w 1971695"/>
              <a:gd name="connsiteY36" fmla="*/ 2600325 h 2843213"/>
              <a:gd name="connsiteX37" fmla="*/ 14307 w 1971695"/>
              <a:gd name="connsiteY37" fmla="*/ 2757488 h 2843213"/>
              <a:gd name="connsiteX38" fmla="*/ 57170 w 1971695"/>
              <a:gd name="connsiteY38" fmla="*/ 2786063 h 2843213"/>
              <a:gd name="connsiteX39" fmla="*/ 157182 w 1971695"/>
              <a:gd name="connsiteY39" fmla="*/ 2814638 h 2843213"/>
              <a:gd name="connsiteX40" fmla="*/ 200045 w 1971695"/>
              <a:gd name="connsiteY40" fmla="*/ 2843213 h 2843213"/>
              <a:gd name="connsiteX41" fmla="*/ 914420 w 1971695"/>
              <a:gd name="connsiteY41" fmla="*/ 2828925 h 2843213"/>
              <a:gd name="connsiteX42" fmla="*/ 1100157 w 1971695"/>
              <a:gd name="connsiteY42" fmla="*/ 2814638 h 2843213"/>
              <a:gd name="connsiteX43" fmla="*/ 1428770 w 1971695"/>
              <a:gd name="connsiteY43" fmla="*/ 2800350 h 2843213"/>
              <a:gd name="connsiteX44" fmla="*/ 1714520 w 1971695"/>
              <a:gd name="connsiteY44" fmla="*/ 2771775 h 2843213"/>
              <a:gd name="connsiteX45" fmla="*/ 1757382 w 1971695"/>
              <a:gd name="connsiteY45" fmla="*/ 2757488 h 2843213"/>
              <a:gd name="connsiteX46" fmla="*/ 1828820 w 1971695"/>
              <a:gd name="connsiteY46" fmla="*/ 2700338 h 2843213"/>
              <a:gd name="connsiteX47" fmla="*/ 1843107 w 1971695"/>
              <a:gd name="connsiteY47" fmla="*/ 2657475 h 2843213"/>
              <a:gd name="connsiteX48" fmla="*/ 1871682 w 1971695"/>
              <a:gd name="connsiteY48" fmla="*/ 2614613 h 2843213"/>
              <a:gd name="connsiteX49" fmla="*/ 1885970 w 1971695"/>
              <a:gd name="connsiteY49" fmla="*/ 2514600 h 2843213"/>
              <a:gd name="connsiteX50" fmla="*/ 1914545 w 1971695"/>
              <a:gd name="connsiteY50" fmla="*/ 2357438 h 2843213"/>
              <a:gd name="connsiteX51" fmla="*/ 1928832 w 1971695"/>
              <a:gd name="connsiteY51" fmla="*/ 2228850 h 2843213"/>
              <a:gd name="connsiteX52" fmla="*/ 1943120 w 1971695"/>
              <a:gd name="connsiteY52" fmla="*/ 2171700 h 2843213"/>
              <a:gd name="connsiteX53" fmla="*/ 1971695 w 1971695"/>
              <a:gd name="connsiteY53" fmla="*/ 1814513 h 2843213"/>
              <a:gd name="connsiteX54" fmla="*/ 1957407 w 1971695"/>
              <a:gd name="connsiteY54" fmla="*/ 985838 h 2843213"/>
              <a:gd name="connsiteX55" fmla="*/ 1943120 w 1971695"/>
              <a:gd name="connsiteY55" fmla="*/ 757238 h 2843213"/>
              <a:gd name="connsiteX56" fmla="*/ 1914545 w 1971695"/>
              <a:gd name="connsiteY56" fmla="*/ 657225 h 2843213"/>
              <a:gd name="connsiteX57" fmla="*/ 1900257 w 1971695"/>
              <a:gd name="connsiteY57" fmla="*/ 600075 h 2843213"/>
              <a:gd name="connsiteX58" fmla="*/ 1843107 w 1971695"/>
              <a:gd name="connsiteY58" fmla="*/ 485775 h 2843213"/>
              <a:gd name="connsiteX59" fmla="*/ 1828820 w 1971695"/>
              <a:gd name="connsiteY59" fmla="*/ 428625 h 2843213"/>
              <a:gd name="connsiteX60" fmla="*/ 1757382 w 1971695"/>
              <a:gd name="connsiteY60" fmla="*/ 328613 h 2843213"/>
              <a:gd name="connsiteX61" fmla="*/ 1671657 w 1971695"/>
              <a:gd name="connsiteY61" fmla="*/ 157163 h 2843213"/>
              <a:gd name="connsiteX62" fmla="*/ 1628795 w 1971695"/>
              <a:gd name="connsiteY62" fmla="*/ 142875 h 284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971695" h="2843213">
                <a:moveTo>
                  <a:pt x="1628795" y="0"/>
                </a:moveTo>
                <a:cubicBezTo>
                  <a:pt x="1620233" y="51369"/>
                  <a:pt x="1619403" y="83826"/>
                  <a:pt x="1600220" y="128588"/>
                </a:cubicBezTo>
                <a:cubicBezTo>
                  <a:pt x="1591830" y="148165"/>
                  <a:pt x="1579123" y="165796"/>
                  <a:pt x="1571645" y="185738"/>
                </a:cubicBezTo>
                <a:cubicBezTo>
                  <a:pt x="1564750" y="204124"/>
                  <a:pt x="1565092" y="224839"/>
                  <a:pt x="1557357" y="242888"/>
                </a:cubicBezTo>
                <a:cubicBezTo>
                  <a:pt x="1550593" y="258671"/>
                  <a:pt x="1537301" y="270841"/>
                  <a:pt x="1528782" y="285750"/>
                </a:cubicBezTo>
                <a:cubicBezTo>
                  <a:pt x="1456268" y="412649"/>
                  <a:pt x="1541255" y="281328"/>
                  <a:pt x="1471632" y="385763"/>
                </a:cubicBezTo>
                <a:cubicBezTo>
                  <a:pt x="1435724" y="493490"/>
                  <a:pt x="1484160" y="360709"/>
                  <a:pt x="1428770" y="471488"/>
                </a:cubicBezTo>
                <a:cubicBezTo>
                  <a:pt x="1387416" y="554195"/>
                  <a:pt x="1452872" y="475960"/>
                  <a:pt x="1371620" y="557213"/>
                </a:cubicBezTo>
                <a:cubicBezTo>
                  <a:pt x="1366857" y="571500"/>
                  <a:pt x="1364646" y="586910"/>
                  <a:pt x="1357332" y="600075"/>
                </a:cubicBezTo>
                <a:cubicBezTo>
                  <a:pt x="1314608" y="676977"/>
                  <a:pt x="1309384" y="676598"/>
                  <a:pt x="1257320" y="728663"/>
                </a:cubicBezTo>
                <a:cubicBezTo>
                  <a:pt x="1252557" y="742950"/>
                  <a:pt x="1252440" y="759765"/>
                  <a:pt x="1243032" y="771525"/>
                </a:cubicBezTo>
                <a:cubicBezTo>
                  <a:pt x="1232305" y="784933"/>
                  <a:pt x="1212312" y="787958"/>
                  <a:pt x="1200170" y="800100"/>
                </a:cubicBezTo>
                <a:cubicBezTo>
                  <a:pt x="1188028" y="812242"/>
                  <a:pt x="1181120" y="828675"/>
                  <a:pt x="1171595" y="842963"/>
                </a:cubicBezTo>
                <a:cubicBezTo>
                  <a:pt x="1141376" y="963835"/>
                  <a:pt x="1182542" y="840829"/>
                  <a:pt x="1114445" y="942975"/>
                </a:cubicBezTo>
                <a:cubicBezTo>
                  <a:pt x="1031737" y="1067036"/>
                  <a:pt x="1194026" y="891969"/>
                  <a:pt x="1057295" y="1028700"/>
                </a:cubicBezTo>
                <a:cubicBezTo>
                  <a:pt x="1052532" y="1042988"/>
                  <a:pt x="1050479" y="1058487"/>
                  <a:pt x="1043007" y="1071563"/>
                </a:cubicBezTo>
                <a:cubicBezTo>
                  <a:pt x="1018567" y="1114333"/>
                  <a:pt x="991064" y="1137794"/>
                  <a:pt x="957282" y="1171575"/>
                </a:cubicBezTo>
                <a:cubicBezTo>
                  <a:pt x="923311" y="1273493"/>
                  <a:pt x="971481" y="1150276"/>
                  <a:pt x="900132" y="1257300"/>
                </a:cubicBezTo>
                <a:cubicBezTo>
                  <a:pt x="891778" y="1269831"/>
                  <a:pt x="894199" y="1287632"/>
                  <a:pt x="885845" y="1300163"/>
                </a:cubicBezTo>
                <a:cubicBezTo>
                  <a:pt x="874637" y="1316975"/>
                  <a:pt x="856288" y="1327819"/>
                  <a:pt x="842982" y="1343025"/>
                </a:cubicBezTo>
                <a:cubicBezTo>
                  <a:pt x="822901" y="1365975"/>
                  <a:pt x="806092" y="1391671"/>
                  <a:pt x="785832" y="1414463"/>
                </a:cubicBezTo>
                <a:cubicBezTo>
                  <a:pt x="767934" y="1434599"/>
                  <a:pt x="746423" y="1451338"/>
                  <a:pt x="728682" y="1471613"/>
                </a:cubicBezTo>
                <a:cubicBezTo>
                  <a:pt x="713001" y="1489534"/>
                  <a:pt x="701838" y="1511143"/>
                  <a:pt x="685820" y="1528763"/>
                </a:cubicBezTo>
                <a:cubicBezTo>
                  <a:pt x="654106" y="1563648"/>
                  <a:pt x="585807" y="1628775"/>
                  <a:pt x="585807" y="1628775"/>
                </a:cubicBezTo>
                <a:cubicBezTo>
                  <a:pt x="574187" y="1663638"/>
                  <a:pt x="570643" y="1686802"/>
                  <a:pt x="542945" y="1714500"/>
                </a:cubicBezTo>
                <a:cubicBezTo>
                  <a:pt x="526107" y="1731338"/>
                  <a:pt x="504845" y="1743075"/>
                  <a:pt x="485795" y="1757363"/>
                </a:cubicBezTo>
                <a:cubicBezTo>
                  <a:pt x="481032" y="1771650"/>
                  <a:pt x="478979" y="1787149"/>
                  <a:pt x="471507" y="1800225"/>
                </a:cubicBezTo>
                <a:cubicBezTo>
                  <a:pt x="459693" y="1820900"/>
                  <a:pt x="442486" y="1837998"/>
                  <a:pt x="428645" y="1857375"/>
                </a:cubicBezTo>
                <a:cubicBezTo>
                  <a:pt x="378917" y="1926995"/>
                  <a:pt x="423914" y="1876394"/>
                  <a:pt x="357207" y="1943100"/>
                </a:cubicBezTo>
                <a:cubicBezTo>
                  <a:pt x="321420" y="2050466"/>
                  <a:pt x="367776" y="1927245"/>
                  <a:pt x="242907" y="2114550"/>
                </a:cubicBezTo>
                <a:cubicBezTo>
                  <a:pt x="233382" y="2128838"/>
                  <a:pt x="224313" y="2143440"/>
                  <a:pt x="214332" y="2157413"/>
                </a:cubicBezTo>
                <a:cubicBezTo>
                  <a:pt x="200491" y="2176790"/>
                  <a:pt x="183468" y="2193994"/>
                  <a:pt x="171470" y="2214563"/>
                </a:cubicBezTo>
                <a:cubicBezTo>
                  <a:pt x="150007" y="2251358"/>
                  <a:pt x="137949" y="2293420"/>
                  <a:pt x="114320" y="2328863"/>
                </a:cubicBezTo>
                <a:lnTo>
                  <a:pt x="57170" y="2414588"/>
                </a:lnTo>
                <a:cubicBezTo>
                  <a:pt x="47645" y="2428875"/>
                  <a:pt x="34025" y="2441160"/>
                  <a:pt x="28595" y="2457450"/>
                </a:cubicBezTo>
                <a:lnTo>
                  <a:pt x="14307" y="2500313"/>
                </a:lnTo>
                <a:cubicBezTo>
                  <a:pt x="9545" y="2533650"/>
                  <a:pt x="20" y="2566649"/>
                  <a:pt x="20" y="2600325"/>
                </a:cubicBezTo>
                <a:cubicBezTo>
                  <a:pt x="20" y="2652929"/>
                  <a:pt x="-1163" y="2707210"/>
                  <a:pt x="14307" y="2757488"/>
                </a:cubicBezTo>
                <a:cubicBezTo>
                  <a:pt x="19357" y="2773900"/>
                  <a:pt x="41387" y="2779299"/>
                  <a:pt x="57170" y="2786063"/>
                </a:cubicBezTo>
                <a:cubicBezTo>
                  <a:pt x="121273" y="2813535"/>
                  <a:pt x="101565" y="2786829"/>
                  <a:pt x="157182" y="2814638"/>
                </a:cubicBezTo>
                <a:cubicBezTo>
                  <a:pt x="172541" y="2822317"/>
                  <a:pt x="185757" y="2833688"/>
                  <a:pt x="200045" y="2843213"/>
                </a:cubicBezTo>
                <a:lnTo>
                  <a:pt x="914420" y="2828925"/>
                </a:lnTo>
                <a:cubicBezTo>
                  <a:pt x="976484" y="2826955"/>
                  <a:pt x="1038157" y="2818082"/>
                  <a:pt x="1100157" y="2814638"/>
                </a:cubicBezTo>
                <a:cubicBezTo>
                  <a:pt x="1209629" y="2808556"/>
                  <a:pt x="1319232" y="2805113"/>
                  <a:pt x="1428770" y="2800350"/>
                </a:cubicBezTo>
                <a:cubicBezTo>
                  <a:pt x="1524020" y="2790825"/>
                  <a:pt x="1619599" y="2784156"/>
                  <a:pt x="1714520" y="2771775"/>
                </a:cubicBezTo>
                <a:cubicBezTo>
                  <a:pt x="1729454" y="2769827"/>
                  <a:pt x="1745622" y="2766896"/>
                  <a:pt x="1757382" y="2757488"/>
                </a:cubicBezTo>
                <a:cubicBezTo>
                  <a:pt x="1849703" y="2683631"/>
                  <a:pt x="1721085" y="2736248"/>
                  <a:pt x="1828820" y="2700338"/>
                </a:cubicBezTo>
                <a:cubicBezTo>
                  <a:pt x="1833582" y="2686050"/>
                  <a:pt x="1836372" y="2670946"/>
                  <a:pt x="1843107" y="2657475"/>
                </a:cubicBezTo>
                <a:cubicBezTo>
                  <a:pt x="1850786" y="2642116"/>
                  <a:pt x="1866748" y="2631060"/>
                  <a:pt x="1871682" y="2614613"/>
                </a:cubicBezTo>
                <a:cubicBezTo>
                  <a:pt x="1881359" y="2582357"/>
                  <a:pt x="1881519" y="2547981"/>
                  <a:pt x="1885970" y="2514600"/>
                </a:cubicBezTo>
                <a:cubicBezTo>
                  <a:pt x="1903921" y="2379969"/>
                  <a:pt x="1887410" y="2438839"/>
                  <a:pt x="1914545" y="2357438"/>
                </a:cubicBezTo>
                <a:cubicBezTo>
                  <a:pt x="1919307" y="2314575"/>
                  <a:pt x="1922274" y="2271475"/>
                  <a:pt x="1928832" y="2228850"/>
                </a:cubicBezTo>
                <a:cubicBezTo>
                  <a:pt x="1931818" y="2209442"/>
                  <a:pt x="1941099" y="2191232"/>
                  <a:pt x="1943120" y="2171700"/>
                </a:cubicBezTo>
                <a:cubicBezTo>
                  <a:pt x="1955411" y="2052891"/>
                  <a:pt x="1971695" y="1814513"/>
                  <a:pt x="1971695" y="1814513"/>
                </a:cubicBezTo>
                <a:cubicBezTo>
                  <a:pt x="1966932" y="1538288"/>
                  <a:pt x="1964871" y="1262003"/>
                  <a:pt x="1957407" y="985838"/>
                </a:cubicBezTo>
                <a:cubicBezTo>
                  <a:pt x="1955344" y="909517"/>
                  <a:pt x="1950717" y="833208"/>
                  <a:pt x="1943120" y="757238"/>
                </a:cubicBezTo>
                <a:cubicBezTo>
                  <a:pt x="1939685" y="722890"/>
                  <a:pt x="1923916" y="690022"/>
                  <a:pt x="1914545" y="657225"/>
                </a:cubicBezTo>
                <a:cubicBezTo>
                  <a:pt x="1909151" y="638344"/>
                  <a:pt x="1907809" y="618201"/>
                  <a:pt x="1900257" y="600075"/>
                </a:cubicBezTo>
                <a:cubicBezTo>
                  <a:pt x="1883873" y="560755"/>
                  <a:pt x="1843107" y="485775"/>
                  <a:pt x="1843107" y="485775"/>
                </a:cubicBezTo>
                <a:cubicBezTo>
                  <a:pt x="1838345" y="466725"/>
                  <a:pt x="1836555" y="446674"/>
                  <a:pt x="1828820" y="428625"/>
                </a:cubicBezTo>
                <a:cubicBezTo>
                  <a:pt x="1821856" y="412376"/>
                  <a:pt x="1762260" y="335117"/>
                  <a:pt x="1757382" y="328613"/>
                </a:cubicBezTo>
                <a:cubicBezTo>
                  <a:pt x="1746287" y="295328"/>
                  <a:pt x="1713202" y="171012"/>
                  <a:pt x="1671657" y="157163"/>
                </a:cubicBezTo>
                <a:lnTo>
                  <a:pt x="1628795" y="142875"/>
                </a:ln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 name="Rectangle 6"/>
          <p:cNvSpPr/>
          <p:nvPr/>
        </p:nvSpPr>
        <p:spPr>
          <a:xfrm>
            <a:off x="533400" y="-6123"/>
            <a:ext cx="8494056" cy="646331"/>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Fibers of connective tissue - collagen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1536</TotalTime>
  <Words>3435</Words>
  <Application>Microsoft Office PowerPoint</Application>
  <PresentationFormat>On-screen Show (4:3)</PresentationFormat>
  <Paragraphs>385</Paragraphs>
  <Slides>61</Slides>
  <Notes>61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61</vt:i4>
      </vt:variant>
    </vt:vector>
  </HeadingPairs>
  <TitlesOfParts>
    <vt:vector size="77" baseType="lpstr">
      <vt:lpstr>Algerian</vt:lpstr>
      <vt:lpstr>Arial</vt:lpstr>
      <vt:lpstr>Arial Rounded MT Bold</vt:lpstr>
      <vt:lpstr>Baskerville Old Face</vt:lpstr>
      <vt:lpstr>Blackadder ITC</vt:lpstr>
      <vt:lpstr>Bodoni MT</vt:lpstr>
      <vt:lpstr>Bradley Hand ITC</vt:lpstr>
      <vt:lpstr>Calibri</vt:lpstr>
      <vt:lpstr>Chiller</vt:lpstr>
      <vt:lpstr>Georgia</vt:lpstr>
      <vt:lpstr>Helvetica</vt:lpstr>
      <vt:lpstr>Script MT Bold</vt:lpstr>
      <vt:lpstr>Tahoma</vt:lpstr>
      <vt:lpstr>Tempus Sans ITC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Cincinnati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Dept. of Cell Biology</dc:creator>
  <cp:lastModifiedBy>Lowrie, DJ (lowriedj)</cp:lastModifiedBy>
  <cp:revision>123</cp:revision>
  <dcterms:created xsi:type="dcterms:W3CDTF">2009-07-20T18:28:08Z</dcterms:created>
  <dcterms:modified xsi:type="dcterms:W3CDTF">2021-10-11T17:04:38Z</dcterms:modified>
</cp:coreProperties>
</file>