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33" r:id="rId2"/>
    <p:sldId id="332" r:id="rId3"/>
    <p:sldId id="375" r:id="rId4"/>
    <p:sldId id="405" r:id="rId5"/>
    <p:sldId id="404" r:id="rId6"/>
    <p:sldId id="406" r:id="rId7"/>
    <p:sldId id="407" r:id="rId8"/>
    <p:sldId id="420" r:id="rId9"/>
    <p:sldId id="410" r:id="rId10"/>
    <p:sldId id="411" r:id="rId11"/>
    <p:sldId id="415" r:id="rId12"/>
    <p:sldId id="412" r:id="rId13"/>
    <p:sldId id="414" r:id="rId14"/>
    <p:sldId id="447" r:id="rId15"/>
    <p:sldId id="374" r:id="rId16"/>
    <p:sldId id="408" r:id="rId17"/>
    <p:sldId id="416" r:id="rId18"/>
    <p:sldId id="417" r:id="rId19"/>
    <p:sldId id="419" r:id="rId20"/>
    <p:sldId id="418" r:id="rId21"/>
    <p:sldId id="421" r:id="rId22"/>
    <p:sldId id="422" r:id="rId23"/>
    <p:sldId id="426" r:id="rId24"/>
    <p:sldId id="427" r:id="rId25"/>
    <p:sldId id="424" r:id="rId26"/>
    <p:sldId id="403" r:id="rId27"/>
    <p:sldId id="435" r:id="rId28"/>
    <p:sldId id="428" r:id="rId29"/>
    <p:sldId id="446" r:id="rId30"/>
    <p:sldId id="430" r:id="rId31"/>
    <p:sldId id="437" r:id="rId32"/>
    <p:sldId id="429" r:id="rId33"/>
    <p:sldId id="442" r:id="rId34"/>
    <p:sldId id="436" r:id="rId35"/>
    <p:sldId id="402" r:id="rId36"/>
    <p:sldId id="439" r:id="rId37"/>
    <p:sldId id="441" r:id="rId38"/>
    <p:sldId id="440" r:id="rId39"/>
    <p:sldId id="438" r:id="rId40"/>
    <p:sldId id="433" r:id="rId41"/>
    <p:sldId id="443" r:id="rId42"/>
    <p:sldId id="432" r:id="rId43"/>
    <p:sldId id="431" r:id="rId44"/>
    <p:sldId id="434" r:id="rId45"/>
    <p:sldId id="444" r:id="rId4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k" initials="" lastIdx="2" clrIdx="0"/>
  <p:cmAuthor id="1" name="me" initials="m"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52AB"/>
    <a:srgbClr val="0058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63" autoAdjust="0"/>
    <p:restoredTop sz="96041" autoAdjust="0"/>
  </p:normalViewPr>
  <p:slideViewPr>
    <p:cSldViewPr>
      <p:cViewPr>
        <p:scale>
          <a:sx n="89" d="100"/>
          <a:sy n="89" d="100"/>
        </p:scale>
        <p:origin x="1182" y="43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91" d="100"/>
          <a:sy n="91" d="100"/>
        </p:scale>
        <p:origin x="-2232"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17EAD9D1-4FB8-41D4-A3A9-B2148DFF0436}" type="datetimeFigureOut">
              <a:rPr lang="en-US"/>
              <a:pPr>
                <a:defRPr/>
              </a:pPr>
              <a:t>10/19/2021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B4E5C313-DADB-433D-A23C-995F06E434E9}" type="slidenum">
              <a:rPr lang="en-US"/>
              <a:pPr>
                <a:defRPr/>
              </a:pPr>
              <a:t>‹#›</a:t>
            </a:fld>
            <a:endParaRPr lang="en-US"/>
          </a:p>
        </p:txBody>
      </p:sp>
    </p:spTree>
    <p:extLst>
      <p:ext uri="{BB962C8B-B14F-4D97-AF65-F5344CB8AC3E}">
        <p14:creationId xmlns:p14="http://schemas.microsoft.com/office/powerpoint/2010/main" val="2242155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5917FDF3-1C3C-431E-9896-CE79F6FDEFF0}" type="datetimeFigureOut">
              <a:rPr lang="en-US"/>
              <a:pPr>
                <a:defRPr/>
              </a:pPr>
              <a:t>10/19/2021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8A5CD272-1E90-49EA-9C4C-1788DE7B4D8A}" type="slidenum">
              <a:rPr lang="en-US"/>
              <a:pPr>
                <a:defRPr/>
              </a:pPr>
              <a:t>‹#›</a:t>
            </a:fld>
            <a:endParaRPr lang="en-US" dirty="0"/>
          </a:p>
        </p:txBody>
      </p:sp>
    </p:spTree>
    <p:extLst>
      <p:ext uri="{BB962C8B-B14F-4D97-AF65-F5344CB8AC3E}">
        <p14:creationId xmlns:p14="http://schemas.microsoft.com/office/powerpoint/2010/main" val="39762053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A5CD272-1E90-49EA-9C4C-1788DE7B4D8A}" type="slidenum">
              <a:rPr lang="en-US" smtClean="0"/>
              <a:pPr>
                <a:defRPr/>
              </a:pPr>
              <a:t>16</a:t>
            </a:fld>
            <a:endParaRPr lang="en-US" dirty="0"/>
          </a:p>
        </p:txBody>
      </p:sp>
    </p:spTree>
    <p:extLst>
      <p:ext uri="{BB962C8B-B14F-4D97-AF65-F5344CB8AC3E}">
        <p14:creationId xmlns:p14="http://schemas.microsoft.com/office/powerpoint/2010/main" val="821744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27</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28</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29</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3</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30</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31</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32</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33</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34</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35</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36</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37</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38</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39</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40</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41</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42</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43</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44</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D3026F-E692-4080-AE23-E5855E593CA5}" type="slidenum">
              <a:rPr lang="en-US"/>
              <a:pPr/>
              <a:t>45</a:t>
            </a:fld>
            <a:endParaRPr lang="en-US"/>
          </a:p>
        </p:txBody>
      </p:sp>
      <p:sp>
        <p:nvSpPr>
          <p:cNvPr id="5122" name="Rectangle 2"/>
          <p:cNvSpPr>
            <a:spLocks noGrp="1" noRot="1" noChangeAspect="1" noChangeArrowheads="1" noTextEdit="1"/>
          </p:cNvSpPr>
          <p:nvPr>
            <p:ph type="sldImg"/>
          </p:nvPr>
        </p:nvSpPr>
        <p:spPr>
          <a:xfrm>
            <a:off x="-1589088" y="515938"/>
            <a:ext cx="10190163" cy="7643812"/>
          </a:xfrm>
          <a:ln/>
        </p:spPr>
      </p:sp>
      <p:sp>
        <p:nvSpPr>
          <p:cNvPr id="5123" name="Rectangle 3"/>
          <p:cNvSpPr>
            <a:spLocks noChangeArrowheads="1"/>
          </p:cNvSpPr>
          <p:nvPr/>
        </p:nvSpPr>
        <p:spPr bwMode="auto">
          <a:xfrm>
            <a:off x="934720" y="7927763"/>
            <a:ext cx="5140960" cy="1058757"/>
          </a:xfrm>
          <a:prstGeom prst="rect">
            <a:avLst/>
          </a:prstGeom>
          <a:noFill/>
          <a:ln w="9525">
            <a:noFill/>
            <a:miter lim="800000"/>
            <a:headEnd/>
            <a:tailEnd/>
          </a:ln>
          <a:effectLst/>
        </p:spPr>
        <p:txBody>
          <a:bodyPr/>
          <a:lstStyle/>
          <a:p>
            <a:pPr>
              <a:spcBef>
                <a:spcPct val="30000"/>
              </a:spcBef>
            </a:pPr>
            <a:endParaRPr lang="en-US" sz="1200"/>
          </a:p>
        </p:txBody>
      </p:sp>
      <p:sp>
        <p:nvSpPr>
          <p:cNvPr id="5124" name="Rectangle 4"/>
          <p:cNvSpPr>
            <a:spLocks noGrp="1" noChangeArrowheads="1"/>
          </p:cNvSpPr>
          <p:nvPr>
            <p:ph type="body" idx="1"/>
          </p:nvPr>
        </p:nvSpPr>
        <p:spPr>
          <a:xfrm>
            <a:off x="876300" y="8263467"/>
            <a:ext cx="5140960" cy="723053"/>
          </a:xfrm>
        </p:spPr>
        <p:txBody>
          <a:bodyPr/>
          <a:lstStyle/>
          <a:p>
            <a:endParaRPr lang="en-US" dirty="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BE603-E02F-4D00-9FCC-193D8799D7FD}" type="slidenum">
              <a:rPr lang="en-US"/>
              <a:pPr fontAlgn="base">
                <a:spcBef>
                  <a:spcPct val="0"/>
                </a:spcBef>
                <a:spcAft>
                  <a:spcPct val="0"/>
                </a:spcAft>
              </a:pPr>
              <a:t>5</a:t>
            </a:fld>
            <a:endParaRPr lang="en-US"/>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BCC953-B18E-487F-B8E5-F99FC9BB272C}" type="datetimeFigureOut">
              <a:rPr lang="en-US"/>
              <a:pPr>
                <a:defRPr/>
              </a:pPr>
              <a:t>10/19/2021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48821E-D9D4-411B-9C71-EC570628408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BD12162-BED4-419F-8736-A179AA9BF9D3}" type="datetimeFigureOut">
              <a:rPr lang="en-US"/>
              <a:pPr>
                <a:defRPr/>
              </a:pPr>
              <a:t>10/19/2021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2E9E56-A4AD-4B48-9EB3-0D6FB0BE649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92194-513E-429F-85AB-AB4A88A015A5}" type="datetimeFigureOut">
              <a:rPr lang="en-US"/>
              <a:pPr>
                <a:defRPr/>
              </a:pPr>
              <a:t>10/19/2021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B1C63A-66C9-4F80-91A7-AF414B0C765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E44D69F-B2DE-4D0C-9987-DD51A3DC6294}" type="datetimeFigureOut">
              <a:rPr lang="en-US"/>
              <a:pPr>
                <a:defRPr/>
              </a:pPr>
              <a:t>10/19/2021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22B0A0-6A73-48CF-BBDC-12985FFE3C5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871FB7F-7B40-475B-A494-D788614262B7}" type="datetimeFigureOut">
              <a:rPr lang="en-US"/>
              <a:pPr>
                <a:defRPr/>
              </a:pPr>
              <a:t>10/19/2021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93BA3B-32D2-4E59-9E77-E1777A0E8A3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52B4447-A77F-4BF2-AB36-50FDC742192B}" type="datetimeFigureOut">
              <a:rPr lang="en-US"/>
              <a:pPr>
                <a:defRPr/>
              </a:pPr>
              <a:t>10/19/2021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DA9153-F8D3-4772-B947-F8933B31748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DE8953B-FA54-413F-895C-BA5BAE469B7F}" type="datetimeFigureOut">
              <a:rPr lang="en-US"/>
              <a:pPr>
                <a:defRPr/>
              </a:pPr>
              <a:t>10/19/2021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E410873-5E3A-4A41-BEA1-3B8B6995477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C0A741C-9C32-40EB-9736-502530EE8BCA}" type="datetimeFigureOut">
              <a:rPr lang="en-US"/>
              <a:pPr>
                <a:defRPr/>
              </a:pPr>
              <a:t>10/19/2021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B4D3A9-B08A-441A-A667-AB44C7449DA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F8D98A-4848-45EA-B15B-D228D8844EA0}" type="datetimeFigureOut">
              <a:rPr lang="en-US"/>
              <a:pPr>
                <a:defRPr/>
              </a:pPr>
              <a:t>10/19/2021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5EAE663-191C-46BB-A9EE-EACF656CF00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81F8FE4-74A1-41B5-85DF-CB58BB787B0D}" type="datetimeFigureOut">
              <a:rPr lang="en-US"/>
              <a:pPr>
                <a:defRPr/>
              </a:pPr>
              <a:t>10/19/2021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5FEF7E-9B18-498C-96F6-41E8EC4BA32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43D7C3-6180-45E5-A503-918204DD92D4}" type="datetimeFigureOut">
              <a:rPr lang="en-US"/>
              <a:pPr>
                <a:defRPr/>
              </a:pPr>
              <a:t>10/19/2021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1FD454-F596-4790-BDD2-F816C3595ED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6202D1B-5426-444E-8207-E3A071FA0CB8}" type="datetimeFigureOut">
              <a:rPr lang="en-US"/>
              <a:pPr>
                <a:defRPr/>
              </a:pPr>
              <a:t>10/19/2021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4613888-89A0-4720-9940-988109F0B20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hyperlink" Target="https://accessibilityresources.mediaspace.kaltura.com/media/hyalinecartilageSL20_xvid.mp4/1_u5fwwx5n"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medmicroscope.uc.ed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hyperlink" Target="https://accessibilityresources.mediaspace.kaltura.com/media/developingcartilageSL36A_xvid.mp4/1_b69688ml"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medmicroscope.uc.ed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accessibilityresources.mediaspace.kaltura.com/media/elasticcartilageSL17_xvid.mp4/1_5g4w5t6x"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medmicroscope.uc.ed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hyperlink" Target="https://accessibilityresources.mediaspace.kaltura.com/media/elasticcartilageresorcinSL184_xvid.mp4/1_8gx64ga4"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medmicroscope.uc.ed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hyperlink" Target="https://accessibilityresources.mediaspace.kaltura.com/media/fibrocartilageSL37_xvid.mp4/1_58uqk7xh"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medmicroscope.uc.edu/"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1219200"/>
            <a:ext cx="5943600" cy="1323439"/>
          </a:xfrm>
          <a:prstGeom prst="rect">
            <a:avLst/>
          </a:prstGeom>
          <a:noFill/>
        </p:spPr>
        <p:txBody>
          <a:bodyPr>
            <a:spAutoFit/>
          </a:bodyPr>
          <a:lstStyle/>
          <a:p>
            <a:pPr algn="ctr" fontAlgn="auto">
              <a:spcBef>
                <a:spcPts val="0"/>
              </a:spcBef>
              <a:spcAft>
                <a:spcPts val="0"/>
              </a:spcAft>
              <a:defRPr/>
            </a:pPr>
            <a:r>
              <a:rPr lang="en-US" sz="4000" dirty="0">
                <a:solidFill>
                  <a:schemeClr val="accent6">
                    <a:lumMod val="50000"/>
                  </a:schemeClr>
                </a:solidFill>
                <a:latin typeface="+mn-lt"/>
              </a:rPr>
              <a:t>Cartilage</a:t>
            </a:r>
          </a:p>
          <a:p>
            <a:pPr algn="ctr" fontAlgn="auto">
              <a:spcBef>
                <a:spcPts val="0"/>
              </a:spcBef>
              <a:spcAft>
                <a:spcPts val="0"/>
              </a:spcAft>
              <a:defRPr/>
            </a:pPr>
            <a:r>
              <a:rPr lang="en-US" sz="4000" dirty="0">
                <a:solidFill>
                  <a:srgbClr val="36174D"/>
                </a:solidFill>
                <a:latin typeface="Chiller" pitchFamily="82" charset="0"/>
              </a:rPr>
              <a:t>Digital Laboratory</a:t>
            </a:r>
          </a:p>
        </p:txBody>
      </p:sp>
      <p:sp>
        <p:nvSpPr>
          <p:cNvPr id="15362" name="TextBox 2"/>
          <p:cNvSpPr txBox="1">
            <a:spLocks noChangeArrowheads="1"/>
          </p:cNvSpPr>
          <p:nvPr/>
        </p:nvSpPr>
        <p:spPr bwMode="auto">
          <a:xfrm>
            <a:off x="167640" y="3048000"/>
            <a:ext cx="8839200" cy="461963"/>
          </a:xfrm>
          <a:prstGeom prst="rect">
            <a:avLst/>
          </a:prstGeom>
          <a:noFill/>
          <a:ln w="9525">
            <a:noFill/>
            <a:miter lim="800000"/>
            <a:headEnd/>
            <a:tailEnd/>
          </a:ln>
        </p:spPr>
        <p:txBody>
          <a:bodyPr>
            <a:spAutoFit/>
          </a:bodyPr>
          <a:lstStyle/>
          <a:p>
            <a:r>
              <a:rPr lang="en-US" sz="2400" b="1" dirty="0">
                <a:solidFill>
                  <a:srgbClr val="7030A0"/>
                </a:solidFill>
                <a:latin typeface="Bradley Hand ITC" pitchFamily="66" charset="0"/>
              </a:rPr>
              <a:t>It’s best to view this in </a:t>
            </a:r>
            <a:r>
              <a:rPr lang="en-US" sz="2400" b="1" i="1" dirty="0">
                <a:solidFill>
                  <a:srgbClr val="7030A0"/>
                </a:solidFill>
                <a:latin typeface="Bradley Hand ITC" pitchFamily="66" charset="0"/>
              </a:rPr>
              <a:t>Slide Show </a:t>
            </a:r>
            <a:r>
              <a:rPr lang="en-US" sz="2400" b="1" dirty="0">
                <a:solidFill>
                  <a:srgbClr val="7030A0"/>
                </a:solidFill>
                <a:latin typeface="Bradley Hand ITC" pitchFamily="66" charset="0"/>
              </a:rPr>
              <a:t>mode, especially for the quizzes.</a:t>
            </a:r>
          </a:p>
        </p:txBody>
      </p:sp>
      <p:sp>
        <p:nvSpPr>
          <p:cNvPr id="15363" name="AutoShape 2" descr="http://upload.wikimedia.org/wikipedia/commons/4/40/Placenta_held.jpg"/>
          <p:cNvSpPr>
            <a:spLocks noChangeAspect="1" noChangeArrowheads="1"/>
          </p:cNvSpPr>
          <p:nvPr/>
        </p:nvSpPr>
        <p:spPr bwMode="auto">
          <a:xfrm>
            <a:off x="155575" y="-2057400"/>
            <a:ext cx="6467475" cy="4295775"/>
          </a:xfrm>
          <a:prstGeom prst="rect">
            <a:avLst/>
          </a:prstGeom>
          <a:noFill/>
          <a:ln w="9525">
            <a:noFill/>
            <a:miter lim="800000"/>
            <a:headEnd/>
            <a:tailEnd/>
          </a:ln>
        </p:spPr>
        <p:txBody>
          <a:bodyPr/>
          <a:lstStyle/>
          <a:p>
            <a:endParaRPr lang="en-US" dirty="0">
              <a:latin typeface="Calibri" pitchFamily="34" charset="0"/>
            </a:endParaRPr>
          </a:p>
        </p:txBody>
      </p:sp>
      <p:sp>
        <p:nvSpPr>
          <p:cNvPr id="15364" name="AutoShape 4" descr="http://upload.wikimedia.org/wikipedia/commons/4/40/Placenta_held.jpg"/>
          <p:cNvSpPr>
            <a:spLocks noChangeAspect="1" noChangeArrowheads="1"/>
          </p:cNvSpPr>
          <p:nvPr/>
        </p:nvSpPr>
        <p:spPr bwMode="auto">
          <a:xfrm>
            <a:off x="155575" y="-2057400"/>
            <a:ext cx="6467475" cy="4295775"/>
          </a:xfrm>
          <a:prstGeom prst="rect">
            <a:avLst/>
          </a:prstGeom>
          <a:noFill/>
          <a:ln w="9525">
            <a:noFill/>
            <a:miter lim="800000"/>
            <a:headEnd/>
            <a:tailEnd/>
          </a:ln>
        </p:spPr>
        <p:txBody>
          <a:bodyPr/>
          <a:lstStyle/>
          <a:p>
            <a:endParaRPr lang="en-US" dirty="0">
              <a:latin typeface="Calibri" pitchFamily="34" charset="0"/>
            </a:endParaRPr>
          </a:p>
        </p:txBody>
      </p:sp>
      <p:sp>
        <p:nvSpPr>
          <p:cNvPr id="15365" name="AutoShape 6" descr="http://upload.wikimedia.org/wikipedia/commons/4/40/Placenta_held.jpg"/>
          <p:cNvSpPr>
            <a:spLocks noChangeAspect="1" noChangeArrowheads="1"/>
          </p:cNvSpPr>
          <p:nvPr/>
        </p:nvSpPr>
        <p:spPr bwMode="auto">
          <a:xfrm>
            <a:off x="155575" y="-2057400"/>
            <a:ext cx="6467475" cy="4295775"/>
          </a:xfrm>
          <a:prstGeom prst="rect">
            <a:avLst/>
          </a:prstGeom>
          <a:noFill/>
          <a:ln w="9525">
            <a:noFill/>
            <a:miter lim="800000"/>
            <a:headEnd/>
            <a:tailEnd/>
          </a:ln>
        </p:spPr>
        <p:txBody>
          <a:bodyPr/>
          <a:lstStyle/>
          <a:p>
            <a:endParaRPr lang="en-US" dirty="0">
              <a:latin typeface="Calibri" pitchFamily="34" charset="0"/>
            </a:endParaRPr>
          </a:p>
        </p:txBody>
      </p:sp>
      <p:sp>
        <p:nvSpPr>
          <p:cNvPr id="8" name="TextBox 7"/>
          <p:cNvSpPr txBox="1"/>
          <p:nvPr/>
        </p:nvSpPr>
        <p:spPr>
          <a:xfrm>
            <a:off x="76200" y="4495800"/>
            <a:ext cx="5486400" cy="892552"/>
          </a:xfrm>
          <a:prstGeom prst="rect">
            <a:avLst/>
          </a:prstGeom>
          <a:noFill/>
        </p:spPr>
        <p:txBody>
          <a:bodyPr wrap="square">
            <a:spAutoFit/>
          </a:bodyPr>
          <a:lstStyle/>
          <a:p>
            <a:pPr>
              <a:defRPr/>
            </a:pPr>
            <a:r>
              <a:rPr lang="en-US" sz="2600" b="1" dirty="0">
                <a:solidFill>
                  <a:schemeClr val="accent3">
                    <a:lumMod val="50000"/>
                  </a:schemeClr>
                </a:solidFill>
                <a:latin typeface="Bradley Hand ITC" pitchFamily="66" charset="0"/>
              </a:rPr>
              <a:t>This module will take approximately 40 minutes to complete.</a:t>
            </a:r>
          </a:p>
        </p:txBody>
      </p:sp>
      <p:pic>
        <p:nvPicPr>
          <p:cNvPr id="2" name="Picture 2" descr="http://stevegallik.org/sites/histologyolm.stevegallik.org/images/hyalinecartil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886200"/>
            <a:ext cx="3444240" cy="2754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ahc-webdata\com\LabManuals\MA\VLM\Lab7\SL20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2514599" y="527251"/>
            <a:ext cx="6612197" cy="49591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 y="5486400"/>
            <a:ext cx="8991600" cy="1077218"/>
          </a:xfrm>
          <a:prstGeom prst="rect">
            <a:avLst/>
          </a:prstGeom>
          <a:noFill/>
        </p:spPr>
        <p:txBody>
          <a:bodyPr wrap="square">
            <a:spAutoFit/>
          </a:bodyPr>
          <a:lstStyle/>
          <a:p>
            <a:r>
              <a:rPr lang="en-US" sz="1600" b="1" dirty="0">
                <a:solidFill>
                  <a:srgbClr val="002060"/>
                </a:solidFill>
                <a:latin typeface="+mn-lt"/>
              </a:rPr>
              <a:t>At higher magnification, you can clearly see empty lacunae (blue arrows) as well as lacuna with chondrocytes within them (green arrows).  The matrix is smooth and glassy; the intense basophilia is due to abundant </a:t>
            </a:r>
            <a:r>
              <a:rPr lang="en-US" sz="1600" b="1" dirty="0" err="1">
                <a:solidFill>
                  <a:srgbClr val="002060"/>
                </a:solidFill>
                <a:latin typeface="+mn-lt"/>
              </a:rPr>
              <a:t>glycosaminoglycans</a:t>
            </a:r>
            <a:r>
              <a:rPr lang="en-US" sz="1600" b="1" dirty="0">
                <a:solidFill>
                  <a:srgbClr val="002060"/>
                </a:solidFill>
                <a:latin typeface="+mn-lt"/>
              </a:rPr>
              <a:t> (GAGs) secreted by the chondrocytes.  The </a:t>
            </a:r>
            <a:r>
              <a:rPr lang="en-US" sz="1600" b="1" dirty="0">
                <a:solidFill>
                  <a:srgbClr val="0070C0"/>
                </a:solidFill>
                <a:latin typeface="+mn-lt"/>
              </a:rPr>
              <a:t>perichondrium </a:t>
            </a:r>
            <a:r>
              <a:rPr lang="en-US" sz="1600" b="1" dirty="0">
                <a:solidFill>
                  <a:srgbClr val="002060"/>
                </a:solidFill>
                <a:latin typeface="+mn-lt"/>
              </a:rPr>
              <a:t>is indicated by the yellow brackets. </a:t>
            </a:r>
          </a:p>
        </p:txBody>
      </p:sp>
      <p:pic>
        <p:nvPicPr>
          <p:cNvPr id="1026" name="Picture 2" descr="\\ahc-webdata\com\LabManuals\MA\VLM\Lab7\SL20L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5" y="575250"/>
            <a:ext cx="2438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0" y="575250"/>
            <a:ext cx="533400" cy="339150"/>
          </a:xfrm>
          <a:prstGeom prst="rect">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V="1">
            <a:off x="1295400" y="527253"/>
            <a:ext cx="1219200" cy="479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73723" y="924448"/>
            <a:ext cx="1788502" cy="456195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ight Brace 11"/>
          <p:cNvSpPr/>
          <p:nvPr/>
        </p:nvSpPr>
        <p:spPr>
          <a:xfrm rot="13099716">
            <a:off x="7186544" y="429792"/>
            <a:ext cx="410818" cy="580558"/>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rot="2081486">
            <a:off x="8601480" y="1226572"/>
            <a:ext cx="386006" cy="531217"/>
          </a:xfrm>
          <a:prstGeom prst="rightBrace">
            <a:avLst>
              <a:gd name="adj1" fmla="val 8333"/>
              <a:gd name="adj2" fmla="val 52803"/>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Arrow Connector 7"/>
          <p:cNvCxnSpPr/>
          <p:nvPr/>
        </p:nvCxnSpPr>
        <p:spPr>
          <a:xfrm>
            <a:off x="6019800" y="4743023"/>
            <a:ext cx="381000" cy="3810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664778" y="3818232"/>
            <a:ext cx="209550" cy="457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7958405" y="3064734"/>
            <a:ext cx="390525" cy="9524"/>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018373" y="3750923"/>
            <a:ext cx="209550" cy="4572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433526" y="2384782"/>
            <a:ext cx="565815" cy="215444"/>
          </a:xfrm>
          <a:prstGeom prst="rect">
            <a:avLst/>
          </a:prstGeom>
          <a:noFill/>
        </p:spPr>
        <p:txBody>
          <a:bodyPr wrap="square" rtlCol="0">
            <a:spAutoFit/>
          </a:bodyPr>
          <a:lstStyle/>
          <a:p>
            <a:r>
              <a:rPr lang="en-US" sz="800" b="1" dirty="0"/>
              <a:t>matrix</a:t>
            </a:r>
          </a:p>
        </p:txBody>
      </p:sp>
      <p:sp>
        <p:nvSpPr>
          <p:cNvPr id="23" name="TextBox 22"/>
          <p:cNvSpPr txBox="1"/>
          <p:nvPr/>
        </p:nvSpPr>
        <p:spPr>
          <a:xfrm>
            <a:off x="3646696" y="2943011"/>
            <a:ext cx="565815" cy="215444"/>
          </a:xfrm>
          <a:prstGeom prst="rect">
            <a:avLst/>
          </a:prstGeom>
          <a:noFill/>
        </p:spPr>
        <p:txBody>
          <a:bodyPr wrap="square" rtlCol="0">
            <a:spAutoFit/>
          </a:bodyPr>
          <a:lstStyle/>
          <a:p>
            <a:r>
              <a:rPr lang="en-US" sz="800" b="1" dirty="0"/>
              <a:t>matrix</a:t>
            </a:r>
          </a:p>
        </p:txBody>
      </p:sp>
      <p:sp>
        <p:nvSpPr>
          <p:cNvPr id="24" name="TextBox 23"/>
          <p:cNvSpPr txBox="1"/>
          <p:nvPr/>
        </p:nvSpPr>
        <p:spPr>
          <a:xfrm>
            <a:off x="5225385" y="4191000"/>
            <a:ext cx="565815" cy="215444"/>
          </a:xfrm>
          <a:prstGeom prst="rect">
            <a:avLst/>
          </a:prstGeom>
          <a:noFill/>
        </p:spPr>
        <p:txBody>
          <a:bodyPr wrap="square" rtlCol="0">
            <a:spAutoFit/>
          </a:bodyPr>
          <a:lstStyle/>
          <a:p>
            <a:r>
              <a:rPr lang="en-US" sz="800" b="1" dirty="0"/>
              <a:t>matrix</a:t>
            </a:r>
          </a:p>
        </p:txBody>
      </p:sp>
      <p:sp>
        <p:nvSpPr>
          <p:cNvPr id="26" name="TextBox 2"/>
          <p:cNvSpPr txBox="1">
            <a:spLocks noChangeArrowheads="1"/>
          </p:cNvSpPr>
          <p:nvPr/>
        </p:nvSpPr>
        <p:spPr bwMode="auto">
          <a:xfrm>
            <a:off x="0" y="3662621"/>
            <a:ext cx="2019300" cy="1815882"/>
          </a:xfrm>
          <a:prstGeom prst="rect">
            <a:avLst/>
          </a:prstGeom>
          <a:noFill/>
          <a:ln w="9525">
            <a:noFill/>
            <a:miter lim="800000"/>
            <a:headEnd/>
            <a:tailEnd/>
          </a:ln>
        </p:spPr>
        <p:txBody>
          <a:bodyPr wrap="square">
            <a:spAutoFit/>
          </a:bodyPr>
          <a:lstStyle/>
          <a:p>
            <a:r>
              <a:rPr lang="en-US" sz="1600" b="1" dirty="0">
                <a:solidFill>
                  <a:schemeClr val="accent5">
                    <a:lumMod val="50000"/>
                  </a:schemeClr>
                </a:solidFill>
                <a:latin typeface="Tempus Sans ITC" pitchFamily="82" charset="0"/>
                <a:cs typeface="Times New Roman" pitchFamily="18" charset="0"/>
              </a:rPr>
              <a:t>Smooth and glassy – don’t you get the feeling that if you could rub your finger across the cartilage matrix, it would be smooth???</a:t>
            </a:r>
          </a:p>
        </p:txBody>
      </p:sp>
      <p:sp>
        <p:nvSpPr>
          <p:cNvPr id="27" name="Rectangle 26"/>
          <p:cNvSpPr/>
          <p:nvPr/>
        </p:nvSpPr>
        <p:spPr>
          <a:xfrm>
            <a:off x="1448854" y="0"/>
            <a:ext cx="5876673"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Cartilage – Hyaline cartilage</a:t>
            </a:r>
          </a:p>
        </p:txBody>
      </p:sp>
      <p:sp>
        <p:nvSpPr>
          <p:cNvPr id="21" name="TextBox 20"/>
          <p:cNvSpPr txBox="1"/>
          <p:nvPr/>
        </p:nvSpPr>
        <p:spPr>
          <a:xfrm>
            <a:off x="6548290" y="2915543"/>
            <a:ext cx="565815" cy="215444"/>
          </a:xfrm>
          <a:prstGeom prst="rect">
            <a:avLst/>
          </a:prstGeom>
          <a:noFill/>
        </p:spPr>
        <p:txBody>
          <a:bodyPr wrap="square" rtlCol="0">
            <a:spAutoFit/>
          </a:bodyPr>
          <a:lstStyle/>
          <a:p>
            <a:r>
              <a:rPr lang="en-US" sz="800" b="1" dirty="0"/>
              <a:t>matrix</a:t>
            </a:r>
          </a:p>
        </p:txBody>
      </p:sp>
    </p:spTree>
    <p:extLst>
      <p:ext uri="{BB962C8B-B14F-4D97-AF65-F5344CB8AC3E}">
        <p14:creationId xmlns:p14="http://schemas.microsoft.com/office/powerpoint/2010/main" val="1562011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ahc-webdata\com\LabManuals\MA\VLM\Lab7\SL20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2562225" y="527253"/>
            <a:ext cx="6612196" cy="49591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5562600"/>
            <a:ext cx="8991600" cy="1077218"/>
          </a:xfrm>
          <a:prstGeom prst="rect">
            <a:avLst/>
          </a:prstGeom>
          <a:noFill/>
        </p:spPr>
        <p:txBody>
          <a:bodyPr wrap="square">
            <a:spAutoFit/>
          </a:bodyPr>
          <a:lstStyle/>
          <a:p>
            <a:r>
              <a:rPr lang="en-US" sz="1600" b="1" dirty="0">
                <a:solidFill>
                  <a:srgbClr val="002060"/>
                </a:solidFill>
                <a:latin typeface="+mn-lt"/>
              </a:rPr>
              <a:t>The distribution of GAGs is such that there is a higher concentration of these molecules in the matrix adjacent to the lacunae, as well as in the center of the piece of cartilage (relative to the edge).  This results in more basophilia near the lacunae (capsular matrix), as well as more basophilia in the center of the cartilage (better appreciated in the low power image in the upper left). </a:t>
            </a:r>
          </a:p>
        </p:txBody>
      </p:sp>
      <p:pic>
        <p:nvPicPr>
          <p:cNvPr id="1026" name="Picture 2" descr="\\ahc-webdata\com\LabManuals\MA\VLM\Lab7\SL20L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5" y="575250"/>
            <a:ext cx="2438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0" y="575250"/>
            <a:ext cx="533400" cy="339150"/>
          </a:xfrm>
          <a:prstGeom prst="rect">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295400" y="575250"/>
            <a:ext cx="1295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00100" y="914400"/>
            <a:ext cx="1762125" cy="457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68135" y="2466975"/>
            <a:ext cx="565815" cy="215444"/>
          </a:xfrm>
          <a:prstGeom prst="rect">
            <a:avLst/>
          </a:prstGeom>
          <a:noFill/>
        </p:spPr>
        <p:txBody>
          <a:bodyPr wrap="square" rtlCol="0">
            <a:spAutoFit/>
          </a:bodyPr>
          <a:lstStyle/>
          <a:p>
            <a:r>
              <a:rPr lang="en-US" sz="800" b="1" dirty="0"/>
              <a:t>matrix</a:t>
            </a:r>
          </a:p>
        </p:txBody>
      </p:sp>
      <p:sp>
        <p:nvSpPr>
          <p:cNvPr id="23" name="TextBox 22"/>
          <p:cNvSpPr txBox="1"/>
          <p:nvPr/>
        </p:nvSpPr>
        <p:spPr>
          <a:xfrm>
            <a:off x="3529935" y="3076575"/>
            <a:ext cx="565815" cy="215444"/>
          </a:xfrm>
          <a:prstGeom prst="rect">
            <a:avLst/>
          </a:prstGeom>
          <a:noFill/>
        </p:spPr>
        <p:txBody>
          <a:bodyPr wrap="square" rtlCol="0">
            <a:spAutoFit/>
          </a:bodyPr>
          <a:lstStyle/>
          <a:p>
            <a:r>
              <a:rPr lang="en-US" sz="800" b="1" dirty="0"/>
              <a:t>matrix</a:t>
            </a:r>
          </a:p>
        </p:txBody>
      </p:sp>
      <p:sp>
        <p:nvSpPr>
          <p:cNvPr id="24" name="TextBox 23"/>
          <p:cNvSpPr txBox="1"/>
          <p:nvPr/>
        </p:nvSpPr>
        <p:spPr>
          <a:xfrm>
            <a:off x="5273010" y="4191000"/>
            <a:ext cx="565815" cy="215444"/>
          </a:xfrm>
          <a:prstGeom prst="rect">
            <a:avLst/>
          </a:prstGeom>
          <a:noFill/>
        </p:spPr>
        <p:txBody>
          <a:bodyPr wrap="square" rtlCol="0">
            <a:spAutoFit/>
          </a:bodyPr>
          <a:lstStyle/>
          <a:p>
            <a:r>
              <a:rPr lang="en-US" sz="800" b="1" dirty="0"/>
              <a:t>matrix</a:t>
            </a:r>
          </a:p>
        </p:txBody>
      </p:sp>
      <p:sp>
        <p:nvSpPr>
          <p:cNvPr id="27" name="Rectangle 26"/>
          <p:cNvSpPr/>
          <p:nvPr/>
        </p:nvSpPr>
        <p:spPr>
          <a:xfrm>
            <a:off x="1448854" y="0"/>
            <a:ext cx="5876673"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Cartilage – Hyaline cartilage</a:t>
            </a:r>
          </a:p>
        </p:txBody>
      </p:sp>
    </p:spTree>
    <p:extLst>
      <p:ext uri="{BB962C8B-B14F-4D97-AF65-F5344CB8AC3E}">
        <p14:creationId xmlns:p14="http://schemas.microsoft.com/office/powerpoint/2010/main" val="1995480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ahc-webdata\com\LabManuals\MA\VLM\Lab7\SL20MP.jpg"/>
          <p:cNvPicPr>
            <a:picLocks noChangeAspect="1" noChangeArrowheads="1"/>
          </p:cNvPicPr>
          <p:nvPr/>
        </p:nvPicPr>
        <p:blipFill rotWithShape="1">
          <a:blip r:embed="rId3">
            <a:extLst>
              <a:ext uri="{28A0092B-C50C-407E-A947-70E740481C1C}">
                <a14:useLocalDpi xmlns:a14="http://schemas.microsoft.com/office/drawing/2010/main" val="0"/>
              </a:ext>
            </a:extLst>
          </a:blip>
          <a:srcRect t="7236"/>
          <a:stretch/>
        </p:blipFill>
        <p:spPr bwMode="auto">
          <a:xfrm flipV="1">
            <a:off x="2562225" y="527253"/>
            <a:ext cx="6612196" cy="46003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449" y="5208608"/>
            <a:ext cx="8991600" cy="1569660"/>
          </a:xfrm>
          <a:prstGeom prst="rect">
            <a:avLst/>
          </a:prstGeom>
          <a:noFill/>
        </p:spPr>
        <p:txBody>
          <a:bodyPr wrap="square">
            <a:spAutoFit/>
          </a:bodyPr>
          <a:lstStyle/>
          <a:p>
            <a:r>
              <a:rPr lang="en-US" sz="1600" b="1" dirty="0">
                <a:solidFill>
                  <a:srgbClr val="002060"/>
                </a:solidFill>
                <a:latin typeface="+mn-lt"/>
              </a:rPr>
              <a:t>The perichondrium (yellow bracket) is a specialized connective tissue that consists of two layers.  The outer, fibrous portion (green bracket) looks like dense irregular connective tissue, while the inner, cellular portion (just below green bracket) is the location where cells are beginning to differentiate into </a:t>
            </a:r>
            <a:r>
              <a:rPr lang="en-US" sz="1600" b="1" dirty="0" err="1">
                <a:solidFill>
                  <a:srgbClr val="002060"/>
                </a:solidFill>
                <a:latin typeface="+mn-lt"/>
              </a:rPr>
              <a:t>chondroblasts</a:t>
            </a:r>
            <a:r>
              <a:rPr lang="en-US" sz="1600" b="1" dirty="0">
                <a:solidFill>
                  <a:srgbClr val="002060"/>
                </a:solidFill>
                <a:latin typeface="+mn-lt"/>
              </a:rPr>
              <a:t> (note blue dots are nuclei). Secretion of matrix by cells adjacent to the cartilage contributes to </a:t>
            </a:r>
            <a:r>
              <a:rPr lang="en-US" sz="1600" b="1" i="1" dirty="0">
                <a:solidFill>
                  <a:srgbClr val="002060"/>
                </a:solidFill>
                <a:latin typeface="+mn-lt"/>
              </a:rPr>
              <a:t>appositional growth of cartilage </a:t>
            </a:r>
            <a:r>
              <a:rPr lang="en-US" sz="1600" b="1" dirty="0">
                <a:solidFill>
                  <a:srgbClr val="002060"/>
                </a:solidFill>
                <a:latin typeface="+mn-lt"/>
              </a:rPr>
              <a:t>(growth by adding cartilage onto the surface of existing cartilage). </a:t>
            </a:r>
          </a:p>
        </p:txBody>
      </p:sp>
      <p:pic>
        <p:nvPicPr>
          <p:cNvPr id="1026" name="Picture 2" descr="\\ahc-webdata\com\LabManuals\MA\VLM\Lab7\SL20L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5" y="575250"/>
            <a:ext cx="2438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0" y="575250"/>
            <a:ext cx="533400" cy="339150"/>
          </a:xfrm>
          <a:prstGeom prst="rect">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295400" y="575250"/>
            <a:ext cx="1295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00100" y="914400"/>
            <a:ext cx="1790700" cy="421318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ight Brace 11"/>
          <p:cNvSpPr/>
          <p:nvPr/>
        </p:nvSpPr>
        <p:spPr>
          <a:xfrm rot="13099716">
            <a:off x="7211896" y="415211"/>
            <a:ext cx="391136" cy="659228"/>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rot="2707596">
            <a:off x="8648882" y="1268285"/>
            <a:ext cx="384652" cy="592339"/>
          </a:xfrm>
          <a:prstGeom prst="rightBrace">
            <a:avLst>
              <a:gd name="adj1" fmla="val 8333"/>
              <a:gd name="adj2" fmla="val 52803"/>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ight Brace 2"/>
          <p:cNvSpPr/>
          <p:nvPr/>
        </p:nvSpPr>
        <p:spPr>
          <a:xfrm rot="2262043">
            <a:off x="8132045" y="946964"/>
            <a:ext cx="215725" cy="319923"/>
          </a:xfrm>
          <a:prstGeom prst="rightBrace">
            <a:avLst/>
          </a:prstGeom>
          <a:ln w="571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ectangle 20"/>
          <p:cNvSpPr/>
          <p:nvPr/>
        </p:nvSpPr>
        <p:spPr>
          <a:xfrm>
            <a:off x="1448854" y="0"/>
            <a:ext cx="5876673"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Cartilage – Hyaline cartilage</a:t>
            </a:r>
          </a:p>
        </p:txBody>
      </p:sp>
    </p:spTree>
    <p:extLst>
      <p:ext uri="{BB962C8B-B14F-4D97-AF65-F5344CB8AC3E}">
        <p14:creationId xmlns:p14="http://schemas.microsoft.com/office/powerpoint/2010/main" val="509748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337" y="5323582"/>
            <a:ext cx="8991600" cy="1077218"/>
          </a:xfrm>
          <a:prstGeom prst="rect">
            <a:avLst/>
          </a:prstGeom>
          <a:noFill/>
        </p:spPr>
        <p:txBody>
          <a:bodyPr wrap="square">
            <a:spAutoFit/>
          </a:bodyPr>
          <a:lstStyle/>
          <a:p>
            <a:r>
              <a:rPr lang="en-US" sz="1600" b="1" dirty="0">
                <a:solidFill>
                  <a:srgbClr val="002060"/>
                </a:solidFill>
                <a:latin typeface="+mn-lt"/>
              </a:rPr>
              <a:t>As we mentioned, cells within cartilage continue to secrete matrix and divide.  This growth is referred to as </a:t>
            </a:r>
            <a:r>
              <a:rPr lang="en-US" sz="1600" b="1" i="1" dirty="0">
                <a:solidFill>
                  <a:srgbClr val="002060"/>
                </a:solidFill>
                <a:latin typeface="+mn-lt"/>
              </a:rPr>
              <a:t>interstitial growth of cartilage</a:t>
            </a:r>
            <a:r>
              <a:rPr lang="en-US" sz="1600" b="1" dirty="0">
                <a:solidFill>
                  <a:srgbClr val="002060"/>
                </a:solidFill>
                <a:latin typeface="+mn-lt"/>
              </a:rPr>
              <a:t>.  As cells within the semi-solid matrix divide, the resulting daughter cells cannot spread out as readily as cells in other tissues.  This creates clusters of cells, called </a:t>
            </a:r>
            <a:r>
              <a:rPr lang="en-US" sz="1600" b="1" dirty="0" err="1">
                <a:solidFill>
                  <a:srgbClr val="0070C0"/>
                </a:solidFill>
                <a:latin typeface="+mn-lt"/>
              </a:rPr>
              <a:t>isogenous</a:t>
            </a:r>
            <a:r>
              <a:rPr lang="en-US" sz="1600" b="1" dirty="0">
                <a:solidFill>
                  <a:srgbClr val="0070C0"/>
                </a:solidFill>
                <a:latin typeface="+mn-lt"/>
              </a:rPr>
              <a:t> groups </a:t>
            </a:r>
            <a:r>
              <a:rPr lang="en-US" sz="1600" b="1" dirty="0">
                <a:solidFill>
                  <a:srgbClr val="002060"/>
                </a:solidFill>
                <a:latin typeface="+mn-lt"/>
              </a:rPr>
              <a:t>(or </a:t>
            </a:r>
            <a:r>
              <a:rPr lang="en-US" sz="1600" b="1" dirty="0" err="1">
                <a:solidFill>
                  <a:srgbClr val="002060"/>
                </a:solidFill>
                <a:latin typeface="+mn-lt"/>
              </a:rPr>
              <a:t>isogenous</a:t>
            </a:r>
            <a:r>
              <a:rPr lang="en-US" sz="1600" b="1" dirty="0">
                <a:solidFill>
                  <a:srgbClr val="002060"/>
                </a:solidFill>
                <a:latin typeface="+mn-lt"/>
              </a:rPr>
              <a:t> nests, blue ovals).  </a:t>
            </a:r>
          </a:p>
        </p:txBody>
      </p:sp>
      <p:pic>
        <p:nvPicPr>
          <p:cNvPr id="1026" name="Picture 2" descr="\\ahc-webdata\com\LabManuals\MA\VLM\Lab7\SL20L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 y="575250"/>
            <a:ext cx="2438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0" y="575250"/>
            <a:ext cx="533400" cy="339150"/>
          </a:xfrm>
          <a:prstGeom prst="rect">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295400" y="575250"/>
            <a:ext cx="1676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00100" y="914400"/>
            <a:ext cx="2171700" cy="421318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448854" y="0"/>
            <a:ext cx="5876673"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Cartilage – Hyaline cartilage</a:t>
            </a:r>
          </a:p>
        </p:txBody>
      </p:sp>
      <p:pic>
        <p:nvPicPr>
          <p:cNvPr id="6" name="Picture 2" descr="\\ahc-webdata\com\LabManuals\MA\VLM\Lab7\SLa20M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2971800" y="537632"/>
            <a:ext cx="6172200" cy="462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789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337" y="5323582"/>
            <a:ext cx="8991600" cy="830997"/>
          </a:xfrm>
          <a:prstGeom prst="rect">
            <a:avLst/>
          </a:prstGeom>
          <a:noFill/>
        </p:spPr>
        <p:txBody>
          <a:bodyPr wrap="square">
            <a:spAutoFit/>
          </a:bodyPr>
          <a:lstStyle/>
          <a:p>
            <a:r>
              <a:rPr lang="en-US" sz="1600" b="1" dirty="0">
                <a:solidFill>
                  <a:srgbClr val="002060"/>
                </a:solidFill>
                <a:latin typeface="+mn-lt"/>
              </a:rPr>
              <a:t>One functional note:  The perichondrium is rich in blood vessels.  The cartilage lacks blood vessels, but its matrix is enriched with </a:t>
            </a:r>
            <a:r>
              <a:rPr lang="en-US" sz="1600" b="1" dirty="0" err="1">
                <a:solidFill>
                  <a:srgbClr val="002060"/>
                </a:solidFill>
                <a:latin typeface="+mn-lt"/>
              </a:rPr>
              <a:t>glycosaminoglycans</a:t>
            </a:r>
            <a:r>
              <a:rPr lang="en-US" sz="1600" b="1" dirty="0">
                <a:solidFill>
                  <a:srgbClr val="002060"/>
                </a:solidFill>
                <a:latin typeface="+mn-lt"/>
              </a:rPr>
              <a:t>, so diffusion of nutrients and waste products between the perichondrium and the chondrocytes is quite efficient.</a:t>
            </a:r>
          </a:p>
        </p:txBody>
      </p:sp>
      <p:pic>
        <p:nvPicPr>
          <p:cNvPr id="1026" name="Picture 2" descr="\\ahc-webdata\com\LabManuals\MA\VLM\Lab7\SL20L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 y="575250"/>
            <a:ext cx="2438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0" y="575250"/>
            <a:ext cx="533400" cy="339150"/>
          </a:xfrm>
          <a:prstGeom prst="rect">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295400" y="575250"/>
            <a:ext cx="1676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00100" y="914400"/>
            <a:ext cx="1731704" cy="421318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448854" y="0"/>
            <a:ext cx="5876673"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Cartilage – Hyaline cartilage</a:t>
            </a:r>
          </a:p>
        </p:txBody>
      </p:sp>
      <p:pic>
        <p:nvPicPr>
          <p:cNvPr id="9" name="Picture 3" descr="\\ahc-webdata\com\LabManuals\MA\VLM\Lab7\SL20MP.jpg"/>
          <p:cNvPicPr>
            <a:picLocks noChangeAspect="1" noChangeArrowheads="1"/>
          </p:cNvPicPr>
          <p:nvPr/>
        </p:nvPicPr>
        <p:blipFill rotWithShape="1">
          <a:blip r:embed="rId4">
            <a:extLst>
              <a:ext uri="{28A0092B-C50C-407E-A947-70E740481C1C}">
                <a14:useLocalDpi xmlns:a14="http://schemas.microsoft.com/office/drawing/2010/main" val="0"/>
              </a:ext>
            </a:extLst>
          </a:blip>
          <a:srcRect t="7236"/>
          <a:stretch/>
        </p:blipFill>
        <p:spPr bwMode="auto">
          <a:xfrm flipV="1">
            <a:off x="2531804" y="537578"/>
            <a:ext cx="6612196" cy="460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811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514600" y="2394466"/>
            <a:ext cx="39624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hyaline cartilage – SL20</a:t>
            </a:r>
            <a:endParaRPr lang="en-US" dirty="0">
              <a:latin typeface="Calibri" pitchFamily="34" charset="0"/>
            </a:endParaRPr>
          </a:p>
        </p:txBody>
      </p:sp>
      <p:sp>
        <p:nvSpPr>
          <p:cNvPr id="37891" name="TextBox 4"/>
          <p:cNvSpPr txBox="1">
            <a:spLocks noChangeArrowheads="1"/>
          </p:cNvSpPr>
          <p:nvPr/>
        </p:nvSpPr>
        <p:spPr bwMode="auto">
          <a:xfrm>
            <a:off x="1981200" y="5059740"/>
            <a:ext cx="4495800" cy="1754326"/>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020</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Hyaline cartilage</a:t>
            </a:r>
          </a:p>
          <a:p>
            <a:pPr lvl="2" eaLnBrk="0" hangingPunct="0">
              <a:buFontTx/>
              <a:buChar char="•"/>
            </a:pPr>
            <a:r>
              <a:rPr lang="en-US" sz="1200" b="1" dirty="0">
                <a:solidFill>
                  <a:srgbClr val="002060"/>
                </a:solidFill>
                <a:latin typeface="Georgia" pitchFamily="18" charset="0"/>
                <a:ea typeface="Times" pitchFamily="18" charset="0"/>
                <a:cs typeface="Arial" charset="0"/>
              </a:rPr>
              <a:t>Lacunae</a:t>
            </a:r>
          </a:p>
          <a:p>
            <a:pPr lvl="2" eaLnBrk="0" hangingPunct="0">
              <a:buFontTx/>
              <a:buChar char="•"/>
            </a:pPr>
            <a:r>
              <a:rPr lang="en-US" sz="1200" b="1" dirty="0">
                <a:solidFill>
                  <a:srgbClr val="002060"/>
                </a:solidFill>
                <a:latin typeface="Georgia" pitchFamily="18" charset="0"/>
                <a:ea typeface="Times" pitchFamily="18" charset="0"/>
                <a:cs typeface="Arial" charset="0"/>
              </a:rPr>
              <a:t>Chondrocytes</a:t>
            </a:r>
          </a:p>
          <a:p>
            <a:pPr lvl="2" eaLnBrk="0" hangingPunct="0">
              <a:buFontTx/>
              <a:buChar char="•"/>
            </a:pPr>
            <a:r>
              <a:rPr lang="en-US" sz="1200" b="1" dirty="0">
                <a:solidFill>
                  <a:srgbClr val="002060"/>
                </a:solidFill>
                <a:latin typeface="Georgia" pitchFamily="18" charset="0"/>
                <a:ea typeface="Times" pitchFamily="18" charset="0"/>
                <a:cs typeface="Arial" charset="0"/>
              </a:rPr>
              <a:t>Matrix</a:t>
            </a:r>
          </a:p>
          <a:p>
            <a:pPr lvl="2" eaLnBrk="0" hangingPunct="0">
              <a:buFontTx/>
              <a:buChar char="•"/>
            </a:pPr>
            <a:r>
              <a:rPr lang="en-US" sz="1200" b="1" dirty="0">
                <a:solidFill>
                  <a:srgbClr val="002060"/>
                </a:solidFill>
                <a:latin typeface="Georgia" pitchFamily="18" charset="0"/>
                <a:ea typeface="Times" pitchFamily="18" charset="0"/>
                <a:cs typeface="Arial" charset="0"/>
              </a:rPr>
              <a:t>Perichondrium</a:t>
            </a:r>
          </a:p>
          <a:p>
            <a:pPr lvl="2" eaLnBrk="0" hangingPunct="0">
              <a:buFontTx/>
              <a:buChar char="•"/>
            </a:pPr>
            <a:r>
              <a:rPr lang="en-US" sz="1200" b="1" dirty="0" err="1">
                <a:solidFill>
                  <a:srgbClr val="002060"/>
                </a:solidFill>
                <a:latin typeface="Georgia" pitchFamily="18" charset="0"/>
                <a:ea typeface="Times" pitchFamily="18" charset="0"/>
                <a:cs typeface="Arial" charset="0"/>
              </a:rPr>
              <a:t>Isogenous</a:t>
            </a:r>
            <a:r>
              <a:rPr lang="en-US" sz="1200" b="1" dirty="0">
                <a:solidFill>
                  <a:srgbClr val="002060"/>
                </a:solidFill>
                <a:latin typeface="Georgia" pitchFamily="18" charset="0"/>
                <a:ea typeface="Times" pitchFamily="18" charset="0"/>
                <a:cs typeface="Arial" charset="0"/>
              </a:rPr>
              <a:t> groups (nests)</a:t>
            </a:r>
          </a:p>
        </p:txBody>
      </p:sp>
      <p:sp>
        <p:nvSpPr>
          <p:cNvPr id="7" name="Rectangle 6"/>
          <p:cNvSpPr/>
          <p:nvPr/>
        </p:nvSpPr>
        <p:spPr>
          <a:xfrm>
            <a:off x="1448854" y="0"/>
            <a:ext cx="5876673"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Cartilage – Hyaline cartilage</a:t>
            </a:r>
          </a:p>
        </p:txBody>
      </p:sp>
    </p:spTree>
    <p:extLst>
      <p:ext uri="{BB962C8B-B14F-4D97-AF65-F5344CB8AC3E}">
        <p14:creationId xmlns:p14="http://schemas.microsoft.com/office/powerpoint/2010/main" val="1186792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44" y="531845"/>
            <a:ext cx="2702687" cy="207168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7579" y="603222"/>
            <a:ext cx="7007358" cy="4028182"/>
          </a:xfrm>
          <a:prstGeom prst="rect">
            <a:avLst/>
          </a:prstGeom>
        </p:spPr>
      </p:pic>
      <p:sp>
        <p:nvSpPr>
          <p:cNvPr id="2" name="Rectangle 1"/>
          <p:cNvSpPr/>
          <p:nvPr/>
        </p:nvSpPr>
        <p:spPr>
          <a:xfrm>
            <a:off x="1067052" y="0"/>
            <a:ext cx="664027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B050"/>
                </a:solidFill>
                <a:effectLst>
                  <a:reflection blurRad="12700" stA="50000" endPos="50000" dist="5000" dir="5400000" sy="-100000" rotWithShape="0"/>
                </a:effectLst>
                <a:latin typeface="+mn-lt"/>
              </a:rPr>
              <a:t>Cartilage – DEVELOPING cartilage</a:t>
            </a:r>
          </a:p>
        </p:txBody>
      </p:sp>
      <p:sp>
        <p:nvSpPr>
          <p:cNvPr id="3" name="TextBox 2"/>
          <p:cNvSpPr txBox="1"/>
          <p:nvPr/>
        </p:nvSpPr>
        <p:spPr>
          <a:xfrm>
            <a:off x="103593" y="4953000"/>
            <a:ext cx="8991600" cy="830997"/>
          </a:xfrm>
          <a:prstGeom prst="rect">
            <a:avLst/>
          </a:prstGeom>
          <a:noFill/>
        </p:spPr>
        <p:txBody>
          <a:bodyPr wrap="square">
            <a:spAutoFit/>
          </a:bodyPr>
          <a:lstStyle/>
          <a:p>
            <a:r>
              <a:rPr lang="en-US" sz="1600" b="1" dirty="0">
                <a:solidFill>
                  <a:srgbClr val="002060"/>
                </a:solidFill>
                <a:latin typeface="+mn-lt"/>
              </a:rPr>
              <a:t>As one would expect, developing cartilage will have features similar to mature cartilage, such as cells within lacuna.  However, you would be correct if you predicated that developing cartilage would have less intense basophilia (less GAGs) and fewer </a:t>
            </a:r>
            <a:r>
              <a:rPr lang="en-US" sz="1600" b="1" dirty="0" err="1">
                <a:solidFill>
                  <a:srgbClr val="002060"/>
                </a:solidFill>
                <a:latin typeface="+mn-lt"/>
              </a:rPr>
              <a:t>isogenous</a:t>
            </a:r>
            <a:r>
              <a:rPr lang="en-US" sz="1600" b="1" dirty="0">
                <a:solidFill>
                  <a:srgbClr val="002060"/>
                </a:solidFill>
                <a:latin typeface="+mn-lt"/>
              </a:rPr>
              <a:t> cell nests.</a:t>
            </a:r>
          </a:p>
        </p:txBody>
      </p:sp>
      <p:sp>
        <p:nvSpPr>
          <p:cNvPr id="5" name="Rectangle 4"/>
          <p:cNvSpPr/>
          <p:nvPr/>
        </p:nvSpPr>
        <p:spPr>
          <a:xfrm>
            <a:off x="450448" y="1295400"/>
            <a:ext cx="533400" cy="339150"/>
          </a:xfrm>
          <a:prstGeom prst="rect">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457200" y="603222"/>
            <a:ext cx="1610379" cy="6655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0448" y="1567689"/>
            <a:ext cx="1617131" cy="306371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043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514600" y="2394466"/>
            <a:ext cx="39624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developing cartilage – SL36A</a:t>
            </a:r>
            <a:endParaRPr lang="en-US" dirty="0">
              <a:latin typeface="Calibri" pitchFamily="34" charset="0"/>
            </a:endParaRPr>
          </a:p>
        </p:txBody>
      </p:sp>
      <p:sp>
        <p:nvSpPr>
          <p:cNvPr id="37891" name="TextBox 4"/>
          <p:cNvSpPr txBox="1">
            <a:spLocks noChangeArrowheads="1"/>
          </p:cNvSpPr>
          <p:nvPr/>
        </p:nvSpPr>
        <p:spPr bwMode="auto">
          <a:xfrm>
            <a:off x="1950334" y="5791200"/>
            <a:ext cx="4495800" cy="830997"/>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036A</a:t>
            </a:r>
            <a:r>
              <a:rPr lang="en-US" dirty="0">
                <a:latin typeface="Calibri" pitchFamily="34" charset="0"/>
              </a:rPr>
              <a:t> and </a:t>
            </a:r>
            <a:r>
              <a:rPr lang="en-US" u="sng" dirty="0">
                <a:hlinkClick r:id="rId4"/>
              </a:rPr>
              <a:t>SL 036B</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Nothing specific</a:t>
            </a:r>
          </a:p>
        </p:txBody>
      </p:sp>
      <p:sp>
        <p:nvSpPr>
          <p:cNvPr id="5" name="TextBox 2"/>
          <p:cNvSpPr txBox="1">
            <a:spLocks noChangeArrowheads="1"/>
          </p:cNvSpPr>
          <p:nvPr/>
        </p:nvSpPr>
        <p:spPr bwMode="auto">
          <a:xfrm>
            <a:off x="6629400" y="3810000"/>
            <a:ext cx="2286000" cy="1323439"/>
          </a:xfrm>
          <a:prstGeom prst="rect">
            <a:avLst/>
          </a:prstGeom>
          <a:noFill/>
          <a:ln w="9525">
            <a:noFill/>
            <a:miter lim="800000"/>
            <a:headEnd/>
            <a:tailEnd/>
          </a:ln>
        </p:spPr>
        <p:txBody>
          <a:bodyPr wrap="square">
            <a:spAutoFit/>
          </a:bodyPr>
          <a:lstStyle/>
          <a:p>
            <a:r>
              <a:rPr lang="en-US" sz="1600" b="1" dirty="0">
                <a:solidFill>
                  <a:schemeClr val="accent5">
                    <a:lumMod val="50000"/>
                  </a:schemeClr>
                </a:solidFill>
                <a:latin typeface="Tempus Sans ITC" pitchFamily="82" charset="0"/>
                <a:cs typeface="Times New Roman" pitchFamily="18" charset="0"/>
              </a:rPr>
              <a:t>Developing cartilage is challenging to identify.  Therefore, I wouldn’t expect to see it on an exam at all.</a:t>
            </a:r>
          </a:p>
        </p:txBody>
      </p:sp>
      <p:sp>
        <p:nvSpPr>
          <p:cNvPr id="6" name="Rectangle 5"/>
          <p:cNvSpPr/>
          <p:nvPr/>
        </p:nvSpPr>
        <p:spPr>
          <a:xfrm>
            <a:off x="1067052" y="0"/>
            <a:ext cx="6640279"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B050"/>
                </a:solidFill>
                <a:effectLst>
                  <a:reflection blurRad="12700" stA="50000" endPos="50000" dist="5000" dir="5400000" sy="-100000" rotWithShape="0"/>
                </a:effectLst>
                <a:latin typeface="+mn-lt"/>
              </a:rPr>
              <a:t>Cartilage – DEVELOPING cartilage</a:t>
            </a:r>
          </a:p>
        </p:txBody>
      </p:sp>
    </p:spTree>
    <p:extLst>
      <p:ext uri="{BB962C8B-B14F-4D97-AF65-F5344CB8AC3E}">
        <p14:creationId xmlns:p14="http://schemas.microsoft.com/office/powerpoint/2010/main" val="3967003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ahc-webdata\com\LabManuals\MA\VLM\Lab7\SL17L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0829" y="762000"/>
            <a:ext cx="6362700" cy="4772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066800"/>
            <a:ext cx="2630829" cy="2800767"/>
          </a:xfrm>
          <a:prstGeom prst="rect">
            <a:avLst/>
          </a:prstGeom>
          <a:noFill/>
        </p:spPr>
        <p:txBody>
          <a:bodyPr wrap="square">
            <a:spAutoFit/>
          </a:bodyPr>
          <a:lstStyle/>
          <a:p>
            <a:r>
              <a:rPr lang="en-US" sz="1600" b="1" dirty="0">
                <a:solidFill>
                  <a:srgbClr val="0070C0"/>
                </a:solidFill>
                <a:latin typeface="+mn-lt"/>
              </a:rPr>
              <a:t>Elastic cartilage </a:t>
            </a:r>
            <a:r>
              <a:rPr lang="en-US" sz="1600" b="1" dirty="0">
                <a:solidFill>
                  <a:srgbClr val="002060"/>
                </a:solidFill>
                <a:latin typeface="+mn-lt"/>
              </a:rPr>
              <a:t>is essentially hyaline cartilage + elastic fibers added to the matrix.  Obviously, this provides more elasticity for structures such as the ear and nose.  </a:t>
            </a:r>
          </a:p>
          <a:p>
            <a:endParaRPr lang="en-US" sz="1600" b="1" dirty="0">
              <a:solidFill>
                <a:srgbClr val="002060"/>
              </a:solidFill>
              <a:latin typeface="+mn-lt"/>
            </a:endParaRPr>
          </a:p>
          <a:p>
            <a:r>
              <a:rPr lang="en-US" sz="1600" b="1" dirty="0">
                <a:solidFill>
                  <a:srgbClr val="002060"/>
                </a:solidFill>
                <a:latin typeface="+mn-lt"/>
              </a:rPr>
              <a:t>Elastic cartilage typically has a similar number of cells as hyaline cartilage, and has a perichondrium.</a:t>
            </a:r>
          </a:p>
        </p:txBody>
      </p:sp>
      <p:sp>
        <p:nvSpPr>
          <p:cNvPr id="27" name="Rectangle 26"/>
          <p:cNvSpPr/>
          <p:nvPr/>
        </p:nvSpPr>
        <p:spPr>
          <a:xfrm>
            <a:off x="1497458" y="0"/>
            <a:ext cx="5779467"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Cartilage – Elastic cartilage</a:t>
            </a:r>
          </a:p>
        </p:txBody>
      </p:sp>
      <p:sp>
        <p:nvSpPr>
          <p:cNvPr id="14" name="TextBox 2"/>
          <p:cNvSpPr txBox="1">
            <a:spLocks noChangeArrowheads="1"/>
          </p:cNvSpPr>
          <p:nvPr/>
        </p:nvSpPr>
        <p:spPr bwMode="auto">
          <a:xfrm>
            <a:off x="83039" y="5798403"/>
            <a:ext cx="8910490" cy="830997"/>
          </a:xfrm>
          <a:prstGeom prst="rect">
            <a:avLst/>
          </a:prstGeom>
          <a:noFill/>
          <a:ln w="9525">
            <a:noFill/>
            <a:miter lim="800000"/>
            <a:headEnd/>
            <a:tailEnd/>
          </a:ln>
        </p:spPr>
        <p:txBody>
          <a:bodyPr wrap="square">
            <a:spAutoFit/>
          </a:bodyPr>
          <a:lstStyle/>
          <a:p>
            <a:r>
              <a:rPr lang="en-US" sz="1600" b="1" dirty="0">
                <a:solidFill>
                  <a:schemeClr val="accent5">
                    <a:lumMod val="50000"/>
                  </a:schemeClr>
                </a:solidFill>
                <a:latin typeface="Tempus Sans ITC" pitchFamily="82" charset="0"/>
                <a:cs typeface="Times New Roman" pitchFamily="18" charset="0"/>
              </a:rPr>
              <a:t>Don’t confuse yourself.  Elastic cartilage is hyaline cartilage </a:t>
            </a:r>
            <a:r>
              <a:rPr lang="en-US" sz="1600" b="1" i="1" dirty="0">
                <a:solidFill>
                  <a:schemeClr val="accent5">
                    <a:lumMod val="50000"/>
                  </a:schemeClr>
                </a:solidFill>
                <a:latin typeface="Tempus Sans ITC" pitchFamily="82" charset="0"/>
                <a:cs typeface="Times New Roman" pitchFamily="18" charset="0"/>
              </a:rPr>
              <a:t>plus </a:t>
            </a:r>
            <a:r>
              <a:rPr lang="en-US" sz="1600" b="1" dirty="0">
                <a:solidFill>
                  <a:schemeClr val="accent5">
                    <a:lumMod val="50000"/>
                  </a:schemeClr>
                </a:solidFill>
                <a:latin typeface="Tempus Sans ITC" pitchFamily="82" charset="0"/>
                <a:cs typeface="Times New Roman" pitchFamily="18" charset="0"/>
              </a:rPr>
              <a:t>elastic fibers.  Therefore, like all cartilage, the matrix of elastic cartilage still has type II collagen and proteoglycans, in addition to elastic fibers.  It’s really that easy.</a:t>
            </a:r>
          </a:p>
        </p:txBody>
      </p:sp>
    </p:spTree>
    <p:extLst>
      <p:ext uri="{BB962C8B-B14F-4D97-AF65-F5344CB8AC3E}">
        <p14:creationId xmlns:p14="http://schemas.microsoft.com/office/powerpoint/2010/main" val="2830728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hc-webdata\com\LabManuals\MA\VLM\Lab7\SLa17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84775"/>
            <a:ext cx="6154838" cy="461612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ahc-webdata\com\LabManuals\MA\VLM\Lab7\SL17L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673" y="554874"/>
            <a:ext cx="2438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558" y="3312289"/>
            <a:ext cx="2282391" cy="1569660"/>
          </a:xfrm>
          <a:prstGeom prst="rect">
            <a:avLst/>
          </a:prstGeom>
          <a:noFill/>
        </p:spPr>
        <p:txBody>
          <a:bodyPr wrap="square">
            <a:spAutoFit/>
          </a:bodyPr>
          <a:lstStyle/>
          <a:p>
            <a:r>
              <a:rPr lang="en-US" sz="1600" b="1" dirty="0">
                <a:solidFill>
                  <a:srgbClr val="002060"/>
                </a:solidFill>
                <a:latin typeface="+mn-lt"/>
              </a:rPr>
              <a:t>At higher magnification, you can see thin elastic fibers (red oval) and larger elastic bundles (blue arrows) in the matrix.</a:t>
            </a:r>
          </a:p>
        </p:txBody>
      </p:sp>
      <p:sp>
        <p:nvSpPr>
          <p:cNvPr id="2" name="Rectangle 1"/>
          <p:cNvSpPr/>
          <p:nvPr/>
        </p:nvSpPr>
        <p:spPr>
          <a:xfrm>
            <a:off x="1616099" y="1310563"/>
            <a:ext cx="533400" cy="339150"/>
          </a:xfrm>
          <a:prstGeom prst="rect">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V="1">
            <a:off x="1646249" y="584775"/>
            <a:ext cx="1325551" cy="7086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16099" y="1649713"/>
            <a:ext cx="1355701" cy="35511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497458" y="0"/>
            <a:ext cx="5779467"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Cartilage – Elastic cartilage</a:t>
            </a:r>
          </a:p>
        </p:txBody>
      </p:sp>
      <p:sp>
        <p:nvSpPr>
          <p:cNvPr id="13" name="TextBox 2"/>
          <p:cNvSpPr txBox="1">
            <a:spLocks noChangeArrowheads="1"/>
          </p:cNvSpPr>
          <p:nvPr/>
        </p:nvSpPr>
        <p:spPr bwMode="auto">
          <a:xfrm>
            <a:off x="100779" y="5506015"/>
            <a:ext cx="8910490" cy="1077218"/>
          </a:xfrm>
          <a:prstGeom prst="rect">
            <a:avLst/>
          </a:prstGeom>
          <a:noFill/>
          <a:ln w="9525">
            <a:noFill/>
            <a:miter lim="800000"/>
            <a:headEnd/>
            <a:tailEnd/>
          </a:ln>
        </p:spPr>
        <p:txBody>
          <a:bodyPr wrap="square">
            <a:spAutoFit/>
          </a:bodyPr>
          <a:lstStyle/>
          <a:p>
            <a:r>
              <a:rPr lang="en-US" sz="1600" b="1" dirty="0">
                <a:solidFill>
                  <a:schemeClr val="accent5">
                    <a:lumMod val="50000"/>
                  </a:schemeClr>
                </a:solidFill>
                <a:latin typeface="Tempus Sans ITC" pitchFamily="82" charset="0"/>
                <a:cs typeface="Times New Roman" pitchFamily="18" charset="0"/>
              </a:rPr>
              <a:t>Remember, type II collagen fibers, which are characteristic of cartilage, are too thin to see in standard H&amp;E slides.  Type II fibers are still there, but the fibers that you can see in this slide are </a:t>
            </a:r>
            <a:r>
              <a:rPr lang="en-US" sz="1600" b="1" i="1" dirty="0">
                <a:solidFill>
                  <a:schemeClr val="accent5">
                    <a:lumMod val="50000"/>
                  </a:schemeClr>
                </a:solidFill>
                <a:latin typeface="Tempus Sans ITC" pitchFamily="82" charset="0"/>
                <a:cs typeface="Times New Roman" pitchFamily="18" charset="0"/>
              </a:rPr>
              <a:t>elastic </a:t>
            </a:r>
            <a:r>
              <a:rPr lang="en-US" sz="1600" b="1" dirty="0">
                <a:solidFill>
                  <a:schemeClr val="accent5">
                    <a:lumMod val="50000"/>
                  </a:schemeClr>
                </a:solidFill>
                <a:latin typeface="Tempus Sans ITC" pitchFamily="82" charset="0"/>
                <a:cs typeface="Times New Roman" pitchFamily="18" charset="0"/>
              </a:rPr>
              <a:t>fibers.  If you are a gunner, you can go to the lab, get out this slide, and lower your condenser to show that these fibers are </a:t>
            </a:r>
            <a:r>
              <a:rPr lang="en-US" sz="1600" b="1" dirty="0" err="1">
                <a:solidFill>
                  <a:schemeClr val="accent5">
                    <a:lumMod val="50000"/>
                  </a:schemeClr>
                </a:solidFill>
                <a:latin typeface="Tempus Sans ITC" pitchFamily="82" charset="0"/>
                <a:cs typeface="Times New Roman" pitchFamily="18" charset="0"/>
              </a:rPr>
              <a:t>refractile</a:t>
            </a:r>
            <a:r>
              <a:rPr lang="en-US" sz="1600" b="1" dirty="0">
                <a:solidFill>
                  <a:schemeClr val="accent5">
                    <a:lumMod val="50000"/>
                  </a:schemeClr>
                </a:solidFill>
                <a:latin typeface="Tempus Sans ITC" pitchFamily="82" charset="0"/>
                <a:cs typeface="Times New Roman" pitchFamily="18" charset="0"/>
              </a:rPr>
              <a:t> (shiny).</a:t>
            </a:r>
          </a:p>
        </p:txBody>
      </p:sp>
    </p:spTree>
    <p:extLst>
      <p:ext uri="{BB962C8B-B14F-4D97-AF65-F5344CB8AC3E}">
        <p14:creationId xmlns:p14="http://schemas.microsoft.com/office/powerpoint/2010/main" val="3466867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28600" y="304800"/>
            <a:ext cx="8610600" cy="2954655"/>
          </a:xfrm>
          <a:prstGeom prst="rect">
            <a:avLst/>
          </a:prstGeom>
          <a:noFill/>
          <a:ln w="9525">
            <a:noFill/>
            <a:miter lim="800000"/>
            <a:headEnd/>
            <a:tailEnd/>
          </a:ln>
        </p:spPr>
        <p:txBody>
          <a:bodyPr>
            <a:spAutoFit/>
          </a:bodyPr>
          <a:lstStyle/>
          <a:p>
            <a:pPr>
              <a:tabLst>
                <a:tab pos="457200" algn="l"/>
              </a:tabLst>
            </a:pPr>
            <a:r>
              <a:rPr lang="en-US" b="1" dirty="0">
                <a:solidFill>
                  <a:srgbClr val="002060"/>
                </a:solidFill>
                <a:latin typeface="Helvetica" pitchFamily="34" charset="0"/>
                <a:cs typeface="Times New Roman" pitchFamily="18" charset="0"/>
              </a:rPr>
              <a:t>After completing this exercise, you should be able to:</a:t>
            </a:r>
          </a:p>
          <a:p>
            <a:pPr>
              <a:tabLst>
                <a:tab pos="457200" algn="l"/>
              </a:tabLst>
            </a:pPr>
            <a:r>
              <a:rPr lang="en-US" sz="1200" dirty="0">
                <a:solidFill>
                  <a:srgbClr val="002060"/>
                </a:solidFill>
                <a:latin typeface="Georgia" pitchFamily="18" charset="0"/>
              </a:rPr>
              <a:t> </a:t>
            </a:r>
          </a:p>
          <a:p>
            <a:pPr marL="171450" lvl="0" indent="-171450">
              <a:buFont typeface="Arial" pitchFamily="34" charset="0"/>
              <a:buChar char="•"/>
            </a:pPr>
            <a:r>
              <a:rPr lang="en-US" sz="1200" b="1" dirty="0">
                <a:solidFill>
                  <a:srgbClr val="002060"/>
                </a:solidFill>
                <a:latin typeface="Georgia" pitchFamily="18" charset="0"/>
              </a:rPr>
              <a:t>Distinguish, at the light microscope level, each of the following::</a:t>
            </a:r>
          </a:p>
          <a:p>
            <a:pPr marL="692150" lvl="2" indent="-234950">
              <a:buFont typeface="Arial" pitchFamily="34" charset="0"/>
              <a:buChar char="•"/>
            </a:pPr>
            <a:endParaRPr lang="en-US" sz="1200" dirty="0">
              <a:solidFill>
                <a:srgbClr val="002060"/>
              </a:solidFill>
              <a:latin typeface="Georgia" pitchFamily="18" charset="0"/>
            </a:endParaRPr>
          </a:p>
          <a:p>
            <a:pPr marL="692150" lvl="2" indent="-234950">
              <a:buFont typeface="Arial" pitchFamily="34" charset="0"/>
              <a:buChar char="•"/>
            </a:pPr>
            <a:r>
              <a:rPr lang="en-US" sz="1200" dirty="0">
                <a:solidFill>
                  <a:srgbClr val="002060"/>
                </a:solidFill>
                <a:latin typeface="Georgia" pitchFamily="18" charset="0"/>
              </a:rPr>
              <a:t>Cartilage</a:t>
            </a:r>
          </a:p>
          <a:p>
            <a:pPr marL="1149350" lvl="3" indent="-234950">
              <a:buFont typeface="Arial" pitchFamily="34" charset="0"/>
              <a:buChar char="•"/>
            </a:pPr>
            <a:r>
              <a:rPr lang="en-US" sz="1200" dirty="0">
                <a:solidFill>
                  <a:srgbClr val="002060"/>
                </a:solidFill>
                <a:latin typeface="Georgia" pitchFamily="18" charset="0"/>
              </a:rPr>
              <a:t>Hyaline</a:t>
            </a:r>
          </a:p>
          <a:p>
            <a:pPr marL="1606550" lvl="4" indent="-234950">
              <a:buFont typeface="Arial" pitchFamily="34" charset="0"/>
              <a:buChar char="•"/>
            </a:pPr>
            <a:r>
              <a:rPr lang="en-US" sz="1200" dirty="0">
                <a:solidFill>
                  <a:srgbClr val="002060"/>
                </a:solidFill>
                <a:latin typeface="Georgia" pitchFamily="18" charset="0"/>
              </a:rPr>
              <a:t>Lacunae</a:t>
            </a:r>
          </a:p>
          <a:p>
            <a:pPr marL="1606550" lvl="4" indent="-234950">
              <a:buFont typeface="Arial" pitchFamily="34" charset="0"/>
              <a:buChar char="•"/>
            </a:pPr>
            <a:r>
              <a:rPr lang="en-US" sz="1200" dirty="0">
                <a:solidFill>
                  <a:srgbClr val="002060"/>
                </a:solidFill>
                <a:latin typeface="Georgia" pitchFamily="18" charset="0"/>
              </a:rPr>
              <a:t>Chondrocytes</a:t>
            </a:r>
          </a:p>
          <a:p>
            <a:pPr marL="2063750" lvl="5" indent="-234950">
              <a:buFont typeface="Arial" pitchFamily="34" charset="0"/>
              <a:buChar char="•"/>
            </a:pPr>
            <a:r>
              <a:rPr lang="en-US" sz="1200" dirty="0" err="1">
                <a:solidFill>
                  <a:srgbClr val="002060"/>
                </a:solidFill>
                <a:latin typeface="Georgia" pitchFamily="18" charset="0"/>
              </a:rPr>
              <a:t>Isogenous</a:t>
            </a:r>
            <a:r>
              <a:rPr lang="en-US" sz="1200" dirty="0">
                <a:solidFill>
                  <a:srgbClr val="002060"/>
                </a:solidFill>
                <a:latin typeface="Georgia" pitchFamily="18" charset="0"/>
              </a:rPr>
              <a:t> groups</a:t>
            </a:r>
          </a:p>
          <a:p>
            <a:pPr marL="1606550" lvl="5" indent="-234950">
              <a:buFont typeface="Arial" pitchFamily="34" charset="0"/>
              <a:buChar char="•"/>
            </a:pPr>
            <a:r>
              <a:rPr lang="en-US" sz="1200" dirty="0">
                <a:solidFill>
                  <a:srgbClr val="002060"/>
                </a:solidFill>
                <a:latin typeface="Georgia" pitchFamily="18" charset="0"/>
              </a:rPr>
              <a:t>Matrix</a:t>
            </a:r>
          </a:p>
          <a:p>
            <a:pPr marL="1606550" lvl="5" indent="-234950">
              <a:buFont typeface="Arial" pitchFamily="34" charset="0"/>
              <a:buChar char="•"/>
            </a:pPr>
            <a:r>
              <a:rPr lang="en-US" sz="1200" dirty="0">
                <a:solidFill>
                  <a:srgbClr val="002060"/>
                </a:solidFill>
                <a:latin typeface="Georgia" pitchFamily="18" charset="0"/>
              </a:rPr>
              <a:t>Perichondrium</a:t>
            </a:r>
          </a:p>
          <a:p>
            <a:pPr marL="1149350" lvl="3" indent="-234950">
              <a:buFont typeface="Arial" pitchFamily="34" charset="0"/>
              <a:buChar char="•"/>
            </a:pPr>
            <a:r>
              <a:rPr lang="en-US" sz="1200" dirty="0">
                <a:solidFill>
                  <a:srgbClr val="002060"/>
                </a:solidFill>
                <a:latin typeface="Georgia" pitchFamily="18" charset="0"/>
              </a:rPr>
              <a:t>Elastic</a:t>
            </a:r>
          </a:p>
          <a:p>
            <a:pPr marL="1606550" lvl="4" indent="-234950">
              <a:buFont typeface="Arial" pitchFamily="34" charset="0"/>
              <a:buChar char="•"/>
            </a:pPr>
            <a:r>
              <a:rPr lang="en-US" sz="1200" dirty="0">
                <a:solidFill>
                  <a:srgbClr val="002060"/>
                </a:solidFill>
                <a:latin typeface="Georgia" pitchFamily="18" charset="0"/>
              </a:rPr>
              <a:t>Same as hyaline + elastic fibers</a:t>
            </a:r>
          </a:p>
          <a:p>
            <a:pPr marL="1149350" lvl="3" indent="-234950">
              <a:buFont typeface="Arial" pitchFamily="34" charset="0"/>
              <a:buChar char="•"/>
            </a:pPr>
            <a:r>
              <a:rPr lang="en-US" sz="1200" dirty="0">
                <a:solidFill>
                  <a:srgbClr val="002060"/>
                </a:solidFill>
                <a:latin typeface="Georgia" pitchFamily="18" charset="0"/>
              </a:rPr>
              <a:t>Fibrocartilage</a:t>
            </a:r>
          </a:p>
          <a:p>
            <a:pPr marL="1606550" lvl="4" indent="-234950">
              <a:buFont typeface="Arial" pitchFamily="34" charset="0"/>
              <a:buChar char="•"/>
            </a:pPr>
            <a:r>
              <a:rPr lang="en-US" sz="1200" dirty="0">
                <a:solidFill>
                  <a:srgbClr val="002060"/>
                </a:solidFill>
                <a:latin typeface="Georgia" pitchFamily="18" charset="0"/>
              </a:rPr>
              <a:t>Same as hyaline + collagen fibers - perichondrium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895600" y="2437655"/>
            <a:ext cx="39624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elastic cartilage – SL17</a:t>
            </a:r>
            <a:endParaRPr lang="en-US" dirty="0">
              <a:latin typeface="Calibri" pitchFamily="34" charset="0"/>
            </a:endParaRPr>
          </a:p>
        </p:txBody>
      </p:sp>
      <p:sp>
        <p:nvSpPr>
          <p:cNvPr id="37891" name="TextBox 4"/>
          <p:cNvSpPr txBox="1">
            <a:spLocks noChangeArrowheads="1"/>
          </p:cNvSpPr>
          <p:nvPr/>
        </p:nvSpPr>
        <p:spPr bwMode="auto">
          <a:xfrm>
            <a:off x="1981200" y="5029200"/>
            <a:ext cx="4495800" cy="1754326"/>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017</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Elastic cartilage</a:t>
            </a:r>
          </a:p>
          <a:p>
            <a:pPr lvl="2" eaLnBrk="0" hangingPunct="0">
              <a:buFontTx/>
              <a:buChar char="•"/>
            </a:pPr>
            <a:r>
              <a:rPr lang="en-US" sz="1200" b="1" dirty="0">
                <a:solidFill>
                  <a:srgbClr val="002060"/>
                </a:solidFill>
                <a:latin typeface="Georgia" pitchFamily="18" charset="0"/>
                <a:ea typeface="Times" pitchFamily="18" charset="0"/>
                <a:cs typeface="Arial" charset="0"/>
              </a:rPr>
              <a:t>Lacunae</a:t>
            </a:r>
          </a:p>
          <a:p>
            <a:pPr lvl="2" eaLnBrk="0" hangingPunct="0">
              <a:buFontTx/>
              <a:buChar char="•"/>
            </a:pPr>
            <a:r>
              <a:rPr lang="en-US" sz="1200" b="1" dirty="0">
                <a:solidFill>
                  <a:srgbClr val="002060"/>
                </a:solidFill>
                <a:latin typeface="Georgia" pitchFamily="18" charset="0"/>
                <a:ea typeface="Times" pitchFamily="18" charset="0"/>
                <a:cs typeface="Arial" charset="0"/>
              </a:rPr>
              <a:t>Chondrocytes</a:t>
            </a:r>
          </a:p>
          <a:p>
            <a:pPr lvl="2" eaLnBrk="0" hangingPunct="0">
              <a:buFontTx/>
              <a:buChar char="•"/>
            </a:pPr>
            <a:r>
              <a:rPr lang="en-US" sz="1200" b="1" dirty="0">
                <a:solidFill>
                  <a:srgbClr val="002060"/>
                </a:solidFill>
                <a:latin typeface="Georgia" pitchFamily="18" charset="0"/>
                <a:ea typeface="Times" pitchFamily="18" charset="0"/>
                <a:cs typeface="Arial" charset="0"/>
              </a:rPr>
              <a:t>Matrix</a:t>
            </a:r>
          </a:p>
          <a:p>
            <a:pPr lvl="2" eaLnBrk="0" hangingPunct="0">
              <a:buFontTx/>
              <a:buChar char="•"/>
            </a:pPr>
            <a:r>
              <a:rPr lang="en-US" sz="1200" b="1" dirty="0">
                <a:solidFill>
                  <a:srgbClr val="002060"/>
                </a:solidFill>
                <a:latin typeface="Georgia" pitchFamily="18" charset="0"/>
                <a:ea typeface="Times" pitchFamily="18" charset="0"/>
                <a:cs typeface="Arial" charset="0"/>
              </a:rPr>
              <a:t>Perichondrium</a:t>
            </a:r>
          </a:p>
          <a:p>
            <a:pPr lvl="2" eaLnBrk="0" hangingPunct="0">
              <a:buFontTx/>
              <a:buChar char="•"/>
            </a:pPr>
            <a:r>
              <a:rPr lang="en-US" sz="1200" b="1" dirty="0" err="1">
                <a:solidFill>
                  <a:srgbClr val="002060"/>
                </a:solidFill>
                <a:latin typeface="Georgia" pitchFamily="18" charset="0"/>
                <a:ea typeface="Times" pitchFamily="18" charset="0"/>
                <a:cs typeface="Arial" charset="0"/>
              </a:rPr>
              <a:t>Isogenous</a:t>
            </a:r>
            <a:r>
              <a:rPr lang="en-US" sz="1200" b="1" dirty="0">
                <a:solidFill>
                  <a:srgbClr val="002060"/>
                </a:solidFill>
                <a:latin typeface="Georgia" pitchFamily="18" charset="0"/>
                <a:ea typeface="Times" pitchFamily="18" charset="0"/>
                <a:cs typeface="Arial" charset="0"/>
              </a:rPr>
              <a:t> groups not as obvious here</a:t>
            </a:r>
          </a:p>
        </p:txBody>
      </p:sp>
      <p:sp>
        <p:nvSpPr>
          <p:cNvPr id="5" name="Rectangle 4"/>
          <p:cNvSpPr/>
          <p:nvPr/>
        </p:nvSpPr>
        <p:spPr>
          <a:xfrm>
            <a:off x="1497458" y="0"/>
            <a:ext cx="5779467"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Cartilage – Elastic cartilage</a:t>
            </a:r>
          </a:p>
        </p:txBody>
      </p:sp>
    </p:spTree>
    <p:extLst>
      <p:ext uri="{BB962C8B-B14F-4D97-AF65-F5344CB8AC3E}">
        <p14:creationId xmlns:p14="http://schemas.microsoft.com/office/powerpoint/2010/main" val="3899988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ahc-webdata\com\LabManuals\MA\VLM\Lab7\SL184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5771" y="584776"/>
            <a:ext cx="6535498" cy="490162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hc-webdata\com\LabManuals\MA\VLM\Lab7\SL184M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21" y="584775"/>
            <a:ext cx="2438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4314" y="5669288"/>
            <a:ext cx="8836343" cy="830997"/>
          </a:xfrm>
          <a:prstGeom prst="rect">
            <a:avLst/>
          </a:prstGeom>
          <a:noFill/>
        </p:spPr>
        <p:txBody>
          <a:bodyPr wrap="square">
            <a:spAutoFit/>
          </a:bodyPr>
          <a:lstStyle/>
          <a:p>
            <a:r>
              <a:rPr lang="en-US" sz="1600" b="1" dirty="0">
                <a:solidFill>
                  <a:srgbClr val="002060"/>
                </a:solidFill>
                <a:latin typeface="+mn-lt"/>
              </a:rPr>
              <a:t>Special stains can be used to highlight the elastic fibers in elastic cartilage.  Here, the elastic fibers are purple, and show thin fibers and thicker bundles, similar to what we saw on H&amp;E slides.  The cells (brownish-yellow) are poorly preserved within their lacunae.</a:t>
            </a:r>
          </a:p>
        </p:txBody>
      </p:sp>
      <p:sp>
        <p:nvSpPr>
          <p:cNvPr id="2" name="Rectangle 1"/>
          <p:cNvSpPr/>
          <p:nvPr/>
        </p:nvSpPr>
        <p:spPr>
          <a:xfrm>
            <a:off x="1349399" y="1160025"/>
            <a:ext cx="533400" cy="339150"/>
          </a:xfrm>
          <a:prstGeom prst="rect">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V="1">
            <a:off x="1349399" y="584776"/>
            <a:ext cx="1185922" cy="57525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81695" y="1499175"/>
            <a:ext cx="1153626" cy="39872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497458" y="0"/>
            <a:ext cx="5779467"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Cartilage – Elastic cartilage</a:t>
            </a:r>
          </a:p>
        </p:txBody>
      </p:sp>
    </p:spTree>
    <p:extLst>
      <p:ext uri="{BB962C8B-B14F-4D97-AF65-F5344CB8AC3E}">
        <p14:creationId xmlns:p14="http://schemas.microsoft.com/office/powerpoint/2010/main" val="3029762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514600" y="2394466"/>
            <a:ext cx="44196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elastic cartilage </a:t>
            </a:r>
            <a:r>
              <a:rPr lang="en-US" dirty="0" err="1">
                <a:latin typeface="Calibri" pitchFamily="34" charset="0"/>
                <a:hlinkClick r:id="rId3"/>
              </a:rPr>
              <a:t>resorcin</a:t>
            </a:r>
            <a:r>
              <a:rPr lang="en-US" dirty="0">
                <a:latin typeface="Calibri" pitchFamily="34" charset="0"/>
                <a:hlinkClick r:id="rId3"/>
              </a:rPr>
              <a:t> – SL184</a:t>
            </a:r>
            <a:endParaRPr lang="en-US" dirty="0">
              <a:latin typeface="Calibri" pitchFamily="34" charset="0"/>
            </a:endParaRPr>
          </a:p>
        </p:txBody>
      </p:sp>
      <p:sp>
        <p:nvSpPr>
          <p:cNvPr id="37891" name="TextBox 4"/>
          <p:cNvSpPr txBox="1">
            <a:spLocks noChangeArrowheads="1"/>
          </p:cNvSpPr>
          <p:nvPr/>
        </p:nvSpPr>
        <p:spPr bwMode="auto">
          <a:xfrm>
            <a:off x="1981200" y="5686082"/>
            <a:ext cx="4495800" cy="1015663"/>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184</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Elastic cartilage</a:t>
            </a:r>
          </a:p>
          <a:p>
            <a:pPr lvl="2" eaLnBrk="0" hangingPunct="0">
              <a:buFontTx/>
              <a:buChar char="•"/>
            </a:pPr>
            <a:r>
              <a:rPr lang="en-US" sz="1200" b="1" dirty="0">
                <a:solidFill>
                  <a:srgbClr val="002060"/>
                </a:solidFill>
                <a:latin typeface="Georgia" pitchFamily="18" charset="0"/>
                <a:ea typeface="Times" pitchFamily="18" charset="0"/>
                <a:cs typeface="Arial" charset="0"/>
              </a:rPr>
              <a:t>Elastic fibers</a:t>
            </a:r>
          </a:p>
        </p:txBody>
      </p:sp>
      <p:sp>
        <p:nvSpPr>
          <p:cNvPr id="5" name="Rectangle 4"/>
          <p:cNvSpPr/>
          <p:nvPr/>
        </p:nvSpPr>
        <p:spPr>
          <a:xfrm>
            <a:off x="1497458" y="0"/>
            <a:ext cx="5779467"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Cartilage – Elastic cartilage</a:t>
            </a:r>
          </a:p>
        </p:txBody>
      </p:sp>
    </p:spTree>
    <p:extLst>
      <p:ext uri="{BB962C8B-B14F-4D97-AF65-F5344CB8AC3E}">
        <p14:creationId xmlns:p14="http://schemas.microsoft.com/office/powerpoint/2010/main" val="3406385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hc-webdata\com\LabManuals\MA\VLM\Lab7\SL37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9118" y="744366"/>
            <a:ext cx="5630482" cy="42228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066800"/>
            <a:ext cx="2630829" cy="3785652"/>
          </a:xfrm>
          <a:prstGeom prst="rect">
            <a:avLst/>
          </a:prstGeom>
          <a:noFill/>
        </p:spPr>
        <p:txBody>
          <a:bodyPr wrap="square">
            <a:spAutoFit/>
          </a:bodyPr>
          <a:lstStyle/>
          <a:p>
            <a:r>
              <a:rPr lang="en-US" sz="1600" b="1" dirty="0">
                <a:solidFill>
                  <a:srgbClr val="0070C0"/>
                </a:solidFill>
                <a:latin typeface="+mn-lt"/>
              </a:rPr>
              <a:t>Fibrocartilage (fibrous cartilage) </a:t>
            </a:r>
            <a:r>
              <a:rPr lang="en-US" sz="1600" b="1" dirty="0">
                <a:solidFill>
                  <a:srgbClr val="002060"/>
                </a:solidFill>
                <a:latin typeface="+mn-lt"/>
              </a:rPr>
              <a:t>is essentially hyaline cartilage + type I collagen fibers added to the matrix.  Obviously, this provides more tensile strength, and is found in intervertebral disks and pubic </a:t>
            </a:r>
            <a:r>
              <a:rPr lang="en-US" sz="1600" b="1" dirty="0" err="1">
                <a:solidFill>
                  <a:srgbClr val="002060"/>
                </a:solidFill>
                <a:latin typeface="+mn-lt"/>
              </a:rPr>
              <a:t>symphysis</a:t>
            </a:r>
            <a:r>
              <a:rPr lang="en-US" sz="1600" b="1" dirty="0">
                <a:solidFill>
                  <a:srgbClr val="002060"/>
                </a:solidFill>
                <a:latin typeface="+mn-lt"/>
              </a:rPr>
              <a:t>.  </a:t>
            </a:r>
          </a:p>
          <a:p>
            <a:endParaRPr lang="en-US" sz="1600" b="1" dirty="0">
              <a:solidFill>
                <a:srgbClr val="002060"/>
              </a:solidFill>
              <a:latin typeface="+mn-lt"/>
            </a:endParaRPr>
          </a:p>
          <a:p>
            <a:r>
              <a:rPr lang="en-US" sz="1600" b="1" dirty="0">
                <a:solidFill>
                  <a:srgbClr val="002060"/>
                </a:solidFill>
                <a:latin typeface="+mn-lt"/>
              </a:rPr>
              <a:t>Fibrocartilage often has fewer cells than hyaline or elastic cartilage, with fewer </a:t>
            </a:r>
            <a:r>
              <a:rPr lang="en-US" sz="1600" b="1" dirty="0" err="1">
                <a:solidFill>
                  <a:srgbClr val="002060"/>
                </a:solidFill>
                <a:latin typeface="+mn-lt"/>
              </a:rPr>
              <a:t>isogenous</a:t>
            </a:r>
            <a:r>
              <a:rPr lang="en-US" sz="1600" b="1" dirty="0">
                <a:solidFill>
                  <a:srgbClr val="002060"/>
                </a:solidFill>
                <a:latin typeface="+mn-lt"/>
              </a:rPr>
              <a:t> nests, and lacks a perichondrium.</a:t>
            </a:r>
          </a:p>
        </p:txBody>
      </p:sp>
      <p:sp>
        <p:nvSpPr>
          <p:cNvPr id="27" name="Rectangle 26"/>
          <p:cNvSpPr/>
          <p:nvPr/>
        </p:nvSpPr>
        <p:spPr>
          <a:xfrm>
            <a:off x="1698636" y="0"/>
            <a:ext cx="5377113"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Cartilage – Fibrocartilage</a:t>
            </a:r>
          </a:p>
        </p:txBody>
      </p:sp>
      <p:sp>
        <p:nvSpPr>
          <p:cNvPr id="14" name="TextBox 2"/>
          <p:cNvSpPr txBox="1">
            <a:spLocks noChangeArrowheads="1"/>
          </p:cNvSpPr>
          <p:nvPr/>
        </p:nvSpPr>
        <p:spPr bwMode="auto">
          <a:xfrm>
            <a:off x="105224" y="5042316"/>
            <a:ext cx="8910490" cy="1077218"/>
          </a:xfrm>
          <a:prstGeom prst="rect">
            <a:avLst/>
          </a:prstGeom>
          <a:noFill/>
          <a:ln w="9525">
            <a:noFill/>
            <a:miter lim="800000"/>
            <a:headEnd/>
            <a:tailEnd/>
          </a:ln>
        </p:spPr>
        <p:txBody>
          <a:bodyPr wrap="square">
            <a:spAutoFit/>
          </a:bodyPr>
          <a:lstStyle/>
          <a:p>
            <a:r>
              <a:rPr lang="en-US" sz="1600" b="1" dirty="0">
                <a:solidFill>
                  <a:schemeClr val="accent5">
                    <a:lumMod val="50000"/>
                  </a:schemeClr>
                </a:solidFill>
                <a:latin typeface="Tempus Sans ITC" pitchFamily="82" charset="0"/>
                <a:cs typeface="Times New Roman" pitchFamily="18" charset="0"/>
              </a:rPr>
              <a:t>Don’t confuse yourself.  Fibrocartilage is hyaline cartilage </a:t>
            </a:r>
            <a:r>
              <a:rPr lang="en-US" sz="1600" b="1" i="1" dirty="0">
                <a:solidFill>
                  <a:schemeClr val="accent5">
                    <a:lumMod val="50000"/>
                  </a:schemeClr>
                </a:solidFill>
                <a:latin typeface="Tempus Sans ITC" pitchFamily="82" charset="0"/>
                <a:cs typeface="Times New Roman" pitchFamily="18" charset="0"/>
              </a:rPr>
              <a:t>plus  </a:t>
            </a:r>
            <a:r>
              <a:rPr lang="en-US" sz="1600" b="1" dirty="0">
                <a:solidFill>
                  <a:schemeClr val="accent5">
                    <a:lumMod val="50000"/>
                  </a:schemeClr>
                </a:solidFill>
                <a:latin typeface="Tempus Sans ITC" pitchFamily="82" charset="0"/>
                <a:cs typeface="Times New Roman" pitchFamily="18" charset="0"/>
              </a:rPr>
              <a:t>type I collagen.  Therefore, like all cartilage, the matrix of fibrocartilage still has type II collagen and proteoglycans, in addition to type I collagen.  It’s really that easy.</a:t>
            </a:r>
          </a:p>
          <a:p>
            <a:r>
              <a:rPr lang="en-US" sz="1600" b="1" dirty="0">
                <a:solidFill>
                  <a:srgbClr val="7030A0"/>
                </a:solidFill>
                <a:latin typeface="Tempus Sans ITC" pitchFamily="82" charset="0"/>
                <a:cs typeface="Times New Roman" pitchFamily="18" charset="0"/>
              </a:rPr>
              <a:t>What’s also easy is to say “type I cartilage” or “elastic collagen” on an exam, so be careful.</a:t>
            </a:r>
          </a:p>
        </p:txBody>
      </p:sp>
      <p:sp>
        <p:nvSpPr>
          <p:cNvPr id="2" name="TextBox 1"/>
          <p:cNvSpPr txBox="1"/>
          <p:nvPr/>
        </p:nvSpPr>
        <p:spPr>
          <a:xfrm rot="21117478">
            <a:off x="2659765" y="883979"/>
            <a:ext cx="4303371" cy="369332"/>
          </a:xfrm>
          <a:prstGeom prst="rect">
            <a:avLst/>
          </a:prstGeom>
          <a:noFill/>
        </p:spPr>
        <p:txBody>
          <a:bodyPr wrap="square" rtlCol="0">
            <a:spAutoFit/>
          </a:bodyPr>
          <a:lstStyle/>
          <a:p>
            <a:r>
              <a:rPr lang="en-US" dirty="0"/>
              <a:t>This is the edge – no perichondrium</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5749" y="6019800"/>
            <a:ext cx="1942020" cy="813122"/>
          </a:xfrm>
          <a:prstGeom prst="rect">
            <a:avLst/>
          </a:prstGeom>
        </p:spPr>
      </p:pic>
    </p:spTree>
    <p:extLst>
      <p:ext uri="{BB962C8B-B14F-4D97-AF65-F5344CB8AC3E}">
        <p14:creationId xmlns:p14="http://schemas.microsoft.com/office/powerpoint/2010/main" val="747183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ahc-webdata\com\LabManuals\MA\VLM\Lab7\SLa37H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98280"/>
            <a:ext cx="6078051" cy="45585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hc-webdata\com\LabManuals\MA\VLM\Lab7\SL37M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71" y="628671"/>
            <a:ext cx="2438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362" y="3756434"/>
            <a:ext cx="2282391" cy="2554545"/>
          </a:xfrm>
          <a:prstGeom prst="rect">
            <a:avLst/>
          </a:prstGeom>
          <a:noFill/>
        </p:spPr>
        <p:txBody>
          <a:bodyPr wrap="square">
            <a:spAutoFit/>
          </a:bodyPr>
          <a:lstStyle/>
          <a:p>
            <a:r>
              <a:rPr lang="en-US" sz="1600" b="1" dirty="0">
                <a:solidFill>
                  <a:srgbClr val="002060"/>
                </a:solidFill>
                <a:latin typeface="+mn-lt"/>
              </a:rPr>
              <a:t>At higher magnification, you can see cells within lacunae (blue arrows).  The matrix has bundles of collagen fibers, which, unfortunately, makes fibrocartilage look more like dense irregular connective tissue than cartilage.</a:t>
            </a:r>
          </a:p>
        </p:txBody>
      </p:sp>
      <p:sp>
        <p:nvSpPr>
          <p:cNvPr id="2" name="Rectangle 1"/>
          <p:cNvSpPr/>
          <p:nvPr/>
        </p:nvSpPr>
        <p:spPr>
          <a:xfrm>
            <a:off x="1033971" y="1123879"/>
            <a:ext cx="533400" cy="339150"/>
          </a:xfrm>
          <a:prstGeom prst="rect">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V="1">
            <a:off x="1014680" y="628671"/>
            <a:ext cx="1557356" cy="4952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20785" y="1435057"/>
            <a:ext cx="1874815" cy="37217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2"/>
          <p:cNvSpPr txBox="1">
            <a:spLocks noChangeArrowheads="1"/>
          </p:cNvSpPr>
          <p:nvPr/>
        </p:nvSpPr>
        <p:spPr bwMode="auto">
          <a:xfrm>
            <a:off x="2895600" y="5334000"/>
            <a:ext cx="6191868" cy="830997"/>
          </a:xfrm>
          <a:prstGeom prst="rect">
            <a:avLst/>
          </a:prstGeom>
          <a:noFill/>
          <a:ln w="9525">
            <a:noFill/>
            <a:miter lim="800000"/>
            <a:headEnd/>
            <a:tailEnd/>
          </a:ln>
        </p:spPr>
        <p:txBody>
          <a:bodyPr wrap="square">
            <a:spAutoFit/>
          </a:bodyPr>
          <a:lstStyle/>
          <a:p>
            <a:r>
              <a:rPr lang="en-US" sz="1600" b="1" dirty="0">
                <a:solidFill>
                  <a:schemeClr val="accent5">
                    <a:lumMod val="50000"/>
                  </a:schemeClr>
                </a:solidFill>
                <a:latin typeface="Tempus Sans ITC" pitchFamily="82" charset="0"/>
                <a:cs typeface="Times New Roman" pitchFamily="18" charset="0"/>
              </a:rPr>
              <a:t>Remember, type II collagen fibers, which are characteristic of cartilage, are too thin to see in standard H&amp;E slides.  Type II fibers are still there, but the fibers that you can see here are </a:t>
            </a:r>
            <a:r>
              <a:rPr lang="en-US" sz="1600" b="1" i="1" dirty="0">
                <a:solidFill>
                  <a:schemeClr val="accent5">
                    <a:lumMod val="50000"/>
                  </a:schemeClr>
                </a:solidFill>
                <a:latin typeface="Tempus Sans ITC" pitchFamily="82" charset="0"/>
                <a:cs typeface="Times New Roman" pitchFamily="18" charset="0"/>
              </a:rPr>
              <a:t>type I collagen fibers</a:t>
            </a:r>
            <a:r>
              <a:rPr lang="en-US" sz="1600" b="1" dirty="0">
                <a:solidFill>
                  <a:schemeClr val="accent5">
                    <a:lumMod val="50000"/>
                  </a:schemeClr>
                </a:solidFill>
                <a:latin typeface="Tempus Sans ITC" pitchFamily="82" charset="0"/>
                <a:cs typeface="Times New Roman" pitchFamily="18" charset="0"/>
              </a:rPr>
              <a:t>.  </a:t>
            </a:r>
          </a:p>
        </p:txBody>
      </p:sp>
      <p:sp>
        <p:nvSpPr>
          <p:cNvPr id="14" name="Rectangle 13"/>
          <p:cNvSpPr/>
          <p:nvPr/>
        </p:nvSpPr>
        <p:spPr>
          <a:xfrm>
            <a:off x="1698636" y="0"/>
            <a:ext cx="5377113"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Cartilage – Fibrocartilage</a:t>
            </a:r>
          </a:p>
        </p:txBody>
      </p:sp>
    </p:spTree>
    <p:extLst>
      <p:ext uri="{BB962C8B-B14F-4D97-AF65-F5344CB8AC3E}">
        <p14:creationId xmlns:p14="http://schemas.microsoft.com/office/powerpoint/2010/main" val="1398214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819400" y="2583358"/>
            <a:ext cx="44196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fibrocartilage – SL37</a:t>
            </a:r>
            <a:endParaRPr lang="en-US" dirty="0">
              <a:latin typeface="Calibri" pitchFamily="34" charset="0"/>
            </a:endParaRPr>
          </a:p>
        </p:txBody>
      </p:sp>
      <p:sp>
        <p:nvSpPr>
          <p:cNvPr id="37891" name="TextBox 4"/>
          <p:cNvSpPr txBox="1">
            <a:spLocks noChangeArrowheads="1"/>
          </p:cNvSpPr>
          <p:nvPr/>
        </p:nvSpPr>
        <p:spPr bwMode="auto">
          <a:xfrm>
            <a:off x="1981200" y="5320605"/>
            <a:ext cx="4495800" cy="1384995"/>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037</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Fibrocartilage</a:t>
            </a:r>
          </a:p>
          <a:p>
            <a:pPr lvl="2" eaLnBrk="0" hangingPunct="0">
              <a:buFontTx/>
              <a:buChar char="•"/>
            </a:pPr>
            <a:r>
              <a:rPr lang="en-US" sz="1200" b="1" dirty="0">
                <a:solidFill>
                  <a:srgbClr val="002060"/>
                </a:solidFill>
                <a:latin typeface="Georgia" pitchFamily="18" charset="0"/>
                <a:ea typeface="Times" pitchFamily="18" charset="0"/>
                <a:cs typeface="Arial" charset="0"/>
              </a:rPr>
              <a:t>Lacunae</a:t>
            </a:r>
          </a:p>
          <a:p>
            <a:pPr lvl="2" eaLnBrk="0" hangingPunct="0">
              <a:buFontTx/>
              <a:buChar char="•"/>
            </a:pPr>
            <a:r>
              <a:rPr lang="en-US" sz="1200" b="1" dirty="0">
                <a:solidFill>
                  <a:srgbClr val="002060"/>
                </a:solidFill>
                <a:latin typeface="Georgia" pitchFamily="18" charset="0"/>
                <a:ea typeface="Times" pitchFamily="18" charset="0"/>
                <a:cs typeface="Arial" charset="0"/>
              </a:rPr>
              <a:t>Chondrocytes</a:t>
            </a:r>
          </a:p>
          <a:p>
            <a:pPr lvl="2" eaLnBrk="0" hangingPunct="0">
              <a:buFontTx/>
              <a:buChar char="•"/>
            </a:pPr>
            <a:r>
              <a:rPr lang="en-US" sz="1200" b="1" dirty="0">
                <a:solidFill>
                  <a:srgbClr val="002060"/>
                </a:solidFill>
                <a:latin typeface="Georgia" pitchFamily="18" charset="0"/>
                <a:ea typeface="Times" pitchFamily="18" charset="0"/>
                <a:cs typeface="Arial" charset="0"/>
              </a:rPr>
              <a:t>Matrix</a:t>
            </a:r>
          </a:p>
        </p:txBody>
      </p:sp>
      <p:sp>
        <p:nvSpPr>
          <p:cNvPr id="6" name="Rectangle 5"/>
          <p:cNvSpPr/>
          <p:nvPr/>
        </p:nvSpPr>
        <p:spPr>
          <a:xfrm>
            <a:off x="1698636" y="0"/>
            <a:ext cx="5377113"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Cartilage – Fibrocartilage</a:t>
            </a:r>
          </a:p>
        </p:txBody>
      </p:sp>
    </p:spTree>
    <p:extLst>
      <p:ext uri="{BB962C8B-B14F-4D97-AF65-F5344CB8AC3E}">
        <p14:creationId xmlns:p14="http://schemas.microsoft.com/office/powerpoint/2010/main" val="74421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28600" y="304800"/>
            <a:ext cx="8610600" cy="3508653"/>
          </a:xfrm>
          <a:prstGeom prst="rect">
            <a:avLst/>
          </a:prstGeom>
          <a:noFill/>
          <a:ln w="9525">
            <a:noFill/>
            <a:miter lim="800000"/>
            <a:headEnd/>
            <a:tailEnd/>
          </a:ln>
        </p:spPr>
        <p:txBody>
          <a:bodyPr>
            <a:spAutoFit/>
          </a:bodyPr>
          <a:lstStyle/>
          <a:p>
            <a:pPr>
              <a:tabLst>
                <a:tab pos="457200" algn="l"/>
              </a:tabLst>
            </a:pPr>
            <a:r>
              <a:rPr lang="en-US" b="1" dirty="0">
                <a:solidFill>
                  <a:srgbClr val="002060"/>
                </a:solidFill>
                <a:latin typeface="Helvetica" pitchFamily="34" charset="0"/>
                <a:cs typeface="Times New Roman" pitchFamily="18" charset="0"/>
              </a:rPr>
              <a:t>The next set of slides is a quiz for this module.  You should review the structures covered in this module, and try to visualize each of these in light and electron micrographs.</a:t>
            </a:r>
            <a:endParaRPr lang="en-US" sz="900" b="1" dirty="0">
              <a:solidFill>
                <a:srgbClr val="002060"/>
              </a:solidFill>
            </a:endParaRPr>
          </a:p>
          <a:p>
            <a:pPr>
              <a:tabLst>
                <a:tab pos="457200" algn="l"/>
              </a:tabLst>
            </a:pPr>
            <a:r>
              <a:rPr lang="en-US" sz="1200" dirty="0">
                <a:solidFill>
                  <a:srgbClr val="002060"/>
                </a:solidFill>
                <a:latin typeface="Georgia" pitchFamily="18" charset="0"/>
              </a:rPr>
              <a:t> </a:t>
            </a:r>
          </a:p>
          <a:p>
            <a:pPr marL="171450" lvl="0" indent="-171450">
              <a:buFont typeface="Arial" pitchFamily="34" charset="0"/>
              <a:buChar char="•"/>
            </a:pPr>
            <a:r>
              <a:rPr lang="en-US" sz="1200" b="1" dirty="0">
                <a:solidFill>
                  <a:srgbClr val="002060"/>
                </a:solidFill>
                <a:latin typeface="Georgia" pitchFamily="18" charset="0"/>
              </a:rPr>
              <a:t>Distinguish, at the light microscope level, each of the following::</a:t>
            </a:r>
          </a:p>
          <a:p>
            <a:pPr marL="692150" lvl="2" indent="-234950">
              <a:buFont typeface="Arial" pitchFamily="34" charset="0"/>
              <a:buChar char="•"/>
            </a:pPr>
            <a:endParaRPr lang="en-US" sz="1200" dirty="0">
              <a:solidFill>
                <a:srgbClr val="002060"/>
              </a:solidFill>
              <a:latin typeface="Georgia" pitchFamily="18" charset="0"/>
            </a:endParaRPr>
          </a:p>
          <a:p>
            <a:pPr marL="692150" lvl="2" indent="-234950">
              <a:buFont typeface="Arial" pitchFamily="34" charset="0"/>
              <a:buChar char="•"/>
            </a:pPr>
            <a:r>
              <a:rPr lang="en-US" sz="1200" dirty="0">
                <a:solidFill>
                  <a:srgbClr val="002060"/>
                </a:solidFill>
                <a:latin typeface="Georgia" pitchFamily="18" charset="0"/>
              </a:rPr>
              <a:t>Cartilage</a:t>
            </a:r>
          </a:p>
          <a:p>
            <a:pPr marL="1149350" lvl="3" indent="-234950">
              <a:buFont typeface="Arial" pitchFamily="34" charset="0"/>
              <a:buChar char="•"/>
            </a:pPr>
            <a:r>
              <a:rPr lang="en-US" sz="1200" dirty="0">
                <a:solidFill>
                  <a:srgbClr val="002060"/>
                </a:solidFill>
                <a:latin typeface="Georgia" pitchFamily="18" charset="0"/>
              </a:rPr>
              <a:t>Hyaline</a:t>
            </a:r>
          </a:p>
          <a:p>
            <a:pPr marL="1606550" lvl="4" indent="-234950">
              <a:buFont typeface="Arial" pitchFamily="34" charset="0"/>
              <a:buChar char="•"/>
            </a:pPr>
            <a:r>
              <a:rPr lang="en-US" sz="1200" dirty="0">
                <a:solidFill>
                  <a:srgbClr val="002060"/>
                </a:solidFill>
                <a:latin typeface="Georgia" pitchFamily="18" charset="0"/>
              </a:rPr>
              <a:t>Lacunae</a:t>
            </a:r>
          </a:p>
          <a:p>
            <a:pPr marL="1606550" lvl="4" indent="-234950">
              <a:buFont typeface="Arial" pitchFamily="34" charset="0"/>
              <a:buChar char="•"/>
            </a:pPr>
            <a:r>
              <a:rPr lang="en-US" sz="1200" dirty="0">
                <a:solidFill>
                  <a:srgbClr val="002060"/>
                </a:solidFill>
                <a:latin typeface="Georgia" pitchFamily="18" charset="0"/>
              </a:rPr>
              <a:t>Chondrocytes</a:t>
            </a:r>
          </a:p>
          <a:p>
            <a:pPr marL="2063750" lvl="5" indent="-234950">
              <a:buFont typeface="Arial" pitchFamily="34" charset="0"/>
              <a:buChar char="•"/>
            </a:pPr>
            <a:r>
              <a:rPr lang="en-US" sz="1200" dirty="0" err="1">
                <a:solidFill>
                  <a:srgbClr val="002060"/>
                </a:solidFill>
                <a:latin typeface="Georgia" pitchFamily="18" charset="0"/>
              </a:rPr>
              <a:t>Isogenous</a:t>
            </a:r>
            <a:r>
              <a:rPr lang="en-US" sz="1200" dirty="0">
                <a:solidFill>
                  <a:srgbClr val="002060"/>
                </a:solidFill>
                <a:latin typeface="Georgia" pitchFamily="18" charset="0"/>
              </a:rPr>
              <a:t> groups</a:t>
            </a:r>
          </a:p>
          <a:p>
            <a:pPr marL="1606550" lvl="5" indent="-234950">
              <a:buFont typeface="Arial" pitchFamily="34" charset="0"/>
              <a:buChar char="•"/>
            </a:pPr>
            <a:r>
              <a:rPr lang="en-US" sz="1200" dirty="0">
                <a:solidFill>
                  <a:srgbClr val="002060"/>
                </a:solidFill>
                <a:latin typeface="Georgia" pitchFamily="18" charset="0"/>
              </a:rPr>
              <a:t>Matrix</a:t>
            </a:r>
          </a:p>
          <a:p>
            <a:pPr marL="1606550" lvl="5" indent="-234950">
              <a:buFont typeface="Arial" pitchFamily="34" charset="0"/>
              <a:buChar char="•"/>
            </a:pPr>
            <a:r>
              <a:rPr lang="en-US" sz="1200" dirty="0">
                <a:solidFill>
                  <a:srgbClr val="002060"/>
                </a:solidFill>
                <a:latin typeface="Georgia" pitchFamily="18" charset="0"/>
              </a:rPr>
              <a:t>perichondrium</a:t>
            </a:r>
          </a:p>
          <a:p>
            <a:pPr marL="1149350" lvl="3" indent="-234950">
              <a:buFont typeface="Arial" pitchFamily="34" charset="0"/>
              <a:buChar char="•"/>
            </a:pPr>
            <a:r>
              <a:rPr lang="en-US" sz="1200" dirty="0">
                <a:solidFill>
                  <a:srgbClr val="002060"/>
                </a:solidFill>
                <a:latin typeface="Georgia" pitchFamily="18" charset="0"/>
              </a:rPr>
              <a:t>Elastic</a:t>
            </a:r>
          </a:p>
          <a:p>
            <a:pPr marL="1606550" lvl="4" indent="-234950">
              <a:buFont typeface="Arial" pitchFamily="34" charset="0"/>
              <a:buChar char="•"/>
            </a:pPr>
            <a:r>
              <a:rPr lang="en-US" sz="1200" dirty="0">
                <a:solidFill>
                  <a:srgbClr val="002060"/>
                </a:solidFill>
                <a:latin typeface="Georgia" pitchFamily="18" charset="0"/>
              </a:rPr>
              <a:t>Same as hyaline + elastic fibers</a:t>
            </a:r>
          </a:p>
          <a:p>
            <a:pPr marL="1149350" lvl="3" indent="-234950">
              <a:buFont typeface="Arial" pitchFamily="34" charset="0"/>
              <a:buChar char="•"/>
            </a:pPr>
            <a:r>
              <a:rPr lang="en-US" sz="1200" dirty="0">
                <a:solidFill>
                  <a:srgbClr val="002060"/>
                </a:solidFill>
                <a:latin typeface="Georgia" pitchFamily="18" charset="0"/>
              </a:rPr>
              <a:t>Fibrocartilage</a:t>
            </a:r>
          </a:p>
          <a:p>
            <a:pPr marL="1606550" lvl="4" indent="-234950">
              <a:buFont typeface="Arial" pitchFamily="34" charset="0"/>
              <a:buChar char="•"/>
            </a:pPr>
            <a:r>
              <a:rPr lang="en-US" sz="1200" dirty="0">
                <a:solidFill>
                  <a:srgbClr val="002060"/>
                </a:solidFill>
                <a:latin typeface="Georgia" pitchFamily="18" charset="0"/>
              </a:rPr>
              <a:t>Same as hyaline + collagen fibers - perichondrium</a:t>
            </a:r>
          </a:p>
        </p:txBody>
      </p:sp>
    </p:spTree>
    <p:extLst>
      <p:ext uri="{BB962C8B-B14F-4D97-AF65-F5344CB8AC3E}">
        <p14:creationId xmlns:p14="http://schemas.microsoft.com/office/powerpoint/2010/main" val="3826388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4943" y="1160584"/>
            <a:ext cx="6081713" cy="5487961"/>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structure. (advance slide for answer)</a:t>
            </a:r>
          </a:p>
        </p:txBody>
      </p:sp>
      <p:sp>
        <p:nvSpPr>
          <p:cNvPr id="15" name="Rectangle 14"/>
          <p:cNvSpPr/>
          <p:nvPr/>
        </p:nvSpPr>
        <p:spPr>
          <a:xfrm>
            <a:off x="2819400" y="3597797"/>
            <a:ext cx="3066025"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Peripheral nerve</a:t>
            </a:r>
          </a:p>
        </p:txBody>
      </p:sp>
      <p:sp>
        <p:nvSpPr>
          <p:cNvPr id="4" name="Freeform 3"/>
          <p:cNvSpPr/>
          <p:nvPr/>
        </p:nvSpPr>
        <p:spPr>
          <a:xfrm>
            <a:off x="2276792" y="2835797"/>
            <a:ext cx="4424950" cy="3067292"/>
          </a:xfrm>
          <a:custGeom>
            <a:avLst/>
            <a:gdLst>
              <a:gd name="connsiteX0" fmla="*/ 2179461 w 4424950"/>
              <a:gd name="connsiteY0" fmla="*/ 11575 h 3067292"/>
              <a:gd name="connsiteX1" fmla="*/ 2052140 w 4424950"/>
              <a:gd name="connsiteY1" fmla="*/ 23150 h 3067292"/>
              <a:gd name="connsiteX2" fmla="*/ 1982692 w 4424950"/>
              <a:gd name="connsiteY2" fmla="*/ 46299 h 3067292"/>
              <a:gd name="connsiteX3" fmla="*/ 1832221 w 4424950"/>
              <a:gd name="connsiteY3" fmla="*/ 81023 h 3067292"/>
              <a:gd name="connsiteX4" fmla="*/ 1681750 w 4424950"/>
              <a:gd name="connsiteY4" fmla="*/ 92598 h 3067292"/>
              <a:gd name="connsiteX5" fmla="*/ 1531279 w 4424950"/>
              <a:gd name="connsiteY5" fmla="*/ 115747 h 3067292"/>
              <a:gd name="connsiteX6" fmla="*/ 1473405 w 4424950"/>
              <a:gd name="connsiteY6" fmla="*/ 127322 h 3067292"/>
              <a:gd name="connsiteX7" fmla="*/ 1403957 w 4424950"/>
              <a:gd name="connsiteY7" fmla="*/ 138897 h 3067292"/>
              <a:gd name="connsiteX8" fmla="*/ 1241912 w 4424950"/>
              <a:gd name="connsiteY8" fmla="*/ 162046 h 3067292"/>
              <a:gd name="connsiteX9" fmla="*/ 1207188 w 4424950"/>
              <a:gd name="connsiteY9" fmla="*/ 173621 h 3067292"/>
              <a:gd name="connsiteX10" fmla="*/ 1114590 w 4424950"/>
              <a:gd name="connsiteY10" fmla="*/ 196770 h 3067292"/>
              <a:gd name="connsiteX11" fmla="*/ 1079866 w 4424950"/>
              <a:gd name="connsiteY11" fmla="*/ 208345 h 3067292"/>
              <a:gd name="connsiteX12" fmla="*/ 952545 w 4424950"/>
              <a:gd name="connsiteY12" fmla="*/ 243069 h 3067292"/>
              <a:gd name="connsiteX13" fmla="*/ 917821 w 4424950"/>
              <a:gd name="connsiteY13" fmla="*/ 254644 h 3067292"/>
              <a:gd name="connsiteX14" fmla="*/ 848373 w 4424950"/>
              <a:gd name="connsiteY14" fmla="*/ 289368 h 3067292"/>
              <a:gd name="connsiteX15" fmla="*/ 802074 w 4424950"/>
              <a:gd name="connsiteY15" fmla="*/ 312517 h 3067292"/>
              <a:gd name="connsiteX16" fmla="*/ 744200 w 4424950"/>
              <a:gd name="connsiteY16" fmla="*/ 335666 h 3067292"/>
              <a:gd name="connsiteX17" fmla="*/ 709476 w 4424950"/>
              <a:gd name="connsiteY17" fmla="*/ 370390 h 3067292"/>
              <a:gd name="connsiteX18" fmla="*/ 628454 w 4424950"/>
              <a:gd name="connsiteY18" fmla="*/ 416689 h 3067292"/>
              <a:gd name="connsiteX19" fmla="*/ 570580 w 4424950"/>
              <a:gd name="connsiteY19" fmla="*/ 474562 h 3067292"/>
              <a:gd name="connsiteX20" fmla="*/ 524281 w 4424950"/>
              <a:gd name="connsiteY20" fmla="*/ 520861 h 3067292"/>
              <a:gd name="connsiteX21" fmla="*/ 501132 w 4424950"/>
              <a:gd name="connsiteY21" fmla="*/ 544011 h 3067292"/>
              <a:gd name="connsiteX22" fmla="*/ 420109 w 4424950"/>
              <a:gd name="connsiteY22" fmla="*/ 648183 h 3067292"/>
              <a:gd name="connsiteX23" fmla="*/ 362236 w 4424950"/>
              <a:gd name="connsiteY23" fmla="*/ 717631 h 3067292"/>
              <a:gd name="connsiteX24" fmla="*/ 339086 w 4424950"/>
              <a:gd name="connsiteY24" fmla="*/ 787079 h 3067292"/>
              <a:gd name="connsiteX25" fmla="*/ 327512 w 4424950"/>
              <a:gd name="connsiteY25" fmla="*/ 821803 h 3067292"/>
              <a:gd name="connsiteX26" fmla="*/ 304362 w 4424950"/>
              <a:gd name="connsiteY26" fmla="*/ 844952 h 3067292"/>
              <a:gd name="connsiteX27" fmla="*/ 258064 w 4424950"/>
              <a:gd name="connsiteY27" fmla="*/ 937550 h 3067292"/>
              <a:gd name="connsiteX28" fmla="*/ 211765 w 4424950"/>
              <a:gd name="connsiteY28" fmla="*/ 1041722 h 3067292"/>
              <a:gd name="connsiteX29" fmla="*/ 165466 w 4424950"/>
              <a:gd name="connsiteY29" fmla="*/ 1122745 h 3067292"/>
              <a:gd name="connsiteX30" fmla="*/ 119167 w 4424950"/>
              <a:gd name="connsiteY30" fmla="*/ 1215342 h 3067292"/>
              <a:gd name="connsiteX31" fmla="*/ 96018 w 4424950"/>
              <a:gd name="connsiteY31" fmla="*/ 1261641 h 3067292"/>
              <a:gd name="connsiteX32" fmla="*/ 49719 w 4424950"/>
              <a:gd name="connsiteY32" fmla="*/ 1331089 h 3067292"/>
              <a:gd name="connsiteX33" fmla="*/ 26570 w 4424950"/>
              <a:gd name="connsiteY33" fmla="*/ 1412112 h 3067292"/>
              <a:gd name="connsiteX34" fmla="*/ 14995 w 4424950"/>
              <a:gd name="connsiteY34" fmla="*/ 1446836 h 3067292"/>
              <a:gd name="connsiteX35" fmla="*/ 14995 w 4424950"/>
              <a:gd name="connsiteY35" fmla="*/ 1770927 h 3067292"/>
              <a:gd name="connsiteX36" fmla="*/ 26570 w 4424950"/>
              <a:gd name="connsiteY36" fmla="*/ 1805651 h 3067292"/>
              <a:gd name="connsiteX37" fmla="*/ 38145 w 4424950"/>
              <a:gd name="connsiteY37" fmla="*/ 1851950 h 3067292"/>
              <a:gd name="connsiteX38" fmla="*/ 72869 w 4424950"/>
              <a:gd name="connsiteY38" fmla="*/ 1898249 h 3067292"/>
              <a:gd name="connsiteX39" fmla="*/ 84443 w 4424950"/>
              <a:gd name="connsiteY39" fmla="*/ 1932973 h 3067292"/>
              <a:gd name="connsiteX40" fmla="*/ 107593 w 4424950"/>
              <a:gd name="connsiteY40" fmla="*/ 1979271 h 3067292"/>
              <a:gd name="connsiteX41" fmla="*/ 130742 w 4424950"/>
              <a:gd name="connsiteY41" fmla="*/ 2071869 h 3067292"/>
              <a:gd name="connsiteX42" fmla="*/ 153892 w 4424950"/>
              <a:gd name="connsiteY42" fmla="*/ 2106593 h 3067292"/>
              <a:gd name="connsiteX43" fmla="*/ 200190 w 4424950"/>
              <a:gd name="connsiteY43" fmla="*/ 2199190 h 3067292"/>
              <a:gd name="connsiteX44" fmla="*/ 246489 w 4424950"/>
              <a:gd name="connsiteY44" fmla="*/ 2268638 h 3067292"/>
              <a:gd name="connsiteX45" fmla="*/ 281213 w 4424950"/>
              <a:gd name="connsiteY45" fmla="*/ 2338087 h 3067292"/>
              <a:gd name="connsiteX46" fmla="*/ 292788 w 4424950"/>
              <a:gd name="connsiteY46" fmla="*/ 2372811 h 3067292"/>
              <a:gd name="connsiteX47" fmla="*/ 327512 w 4424950"/>
              <a:gd name="connsiteY47" fmla="*/ 2419109 h 3067292"/>
              <a:gd name="connsiteX48" fmla="*/ 350661 w 4424950"/>
              <a:gd name="connsiteY48" fmla="*/ 2453833 h 3067292"/>
              <a:gd name="connsiteX49" fmla="*/ 396960 w 4424950"/>
              <a:gd name="connsiteY49" fmla="*/ 2534856 h 3067292"/>
              <a:gd name="connsiteX50" fmla="*/ 431684 w 4424950"/>
              <a:gd name="connsiteY50" fmla="*/ 2569580 h 3067292"/>
              <a:gd name="connsiteX51" fmla="*/ 477983 w 4424950"/>
              <a:gd name="connsiteY51" fmla="*/ 2639028 h 3067292"/>
              <a:gd name="connsiteX52" fmla="*/ 559005 w 4424950"/>
              <a:gd name="connsiteY52" fmla="*/ 2696902 h 3067292"/>
              <a:gd name="connsiteX53" fmla="*/ 628454 w 4424950"/>
              <a:gd name="connsiteY53" fmla="*/ 2743200 h 3067292"/>
              <a:gd name="connsiteX54" fmla="*/ 697902 w 4424950"/>
              <a:gd name="connsiteY54" fmla="*/ 2789499 h 3067292"/>
              <a:gd name="connsiteX55" fmla="*/ 755775 w 4424950"/>
              <a:gd name="connsiteY55" fmla="*/ 2812649 h 3067292"/>
              <a:gd name="connsiteX56" fmla="*/ 859947 w 4424950"/>
              <a:gd name="connsiteY56" fmla="*/ 2835798 h 3067292"/>
              <a:gd name="connsiteX57" fmla="*/ 917821 w 4424950"/>
              <a:gd name="connsiteY57" fmla="*/ 2858947 h 3067292"/>
              <a:gd name="connsiteX58" fmla="*/ 1068292 w 4424950"/>
              <a:gd name="connsiteY58" fmla="*/ 2893671 h 3067292"/>
              <a:gd name="connsiteX59" fmla="*/ 1137740 w 4424950"/>
              <a:gd name="connsiteY59" fmla="*/ 2916821 h 3067292"/>
              <a:gd name="connsiteX60" fmla="*/ 1265061 w 4424950"/>
              <a:gd name="connsiteY60" fmla="*/ 2928395 h 3067292"/>
              <a:gd name="connsiteX61" fmla="*/ 1334509 w 4424950"/>
              <a:gd name="connsiteY61" fmla="*/ 2939970 h 3067292"/>
              <a:gd name="connsiteX62" fmla="*/ 1739623 w 4424950"/>
              <a:gd name="connsiteY62" fmla="*/ 2963119 h 3067292"/>
              <a:gd name="connsiteX63" fmla="*/ 2503552 w 4424950"/>
              <a:gd name="connsiteY63" fmla="*/ 2963119 h 3067292"/>
              <a:gd name="connsiteX64" fmla="*/ 2549851 w 4424950"/>
              <a:gd name="connsiteY64" fmla="*/ 2974694 h 3067292"/>
              <a:gd name="connsiteX65" fmla="*/ 2607724 w 4424950"/>
              <a:gd name="connsiteY65" fmla="*/ 2986269 h 3067292"/>
              <a:gd name="connsiteX66" fmla="*/ 2642449 w 4424950"/>
              <a:gd name="connsiteY66" fmla="*/ 2997844 h 3067292"/>
              <a:gd name="connsiteX67" fmla="*/ 2758195 w 4424950"/>
              <a:gd name="connsiteY67" fmla="*/ 3009418 h 3067292"/>
              <a:gd name="connsiteX68" fmla="*/ 2816069 w 4424950"/>
              <a:gd name="connsiteY68" fmla="*/ 3020993 h 3067292"/>
              <a:gd name="connsiteX69" fmla="*/ 3001264 w 4424950"/>
              <a:gd name="connsiteY69" fmla="*/ 3044142 h 3067292"/>
              <a:gd name="connsiteX70" fmla="*/ 3105436 w 4424950"/>
              <a:gd name="connsiteY70" fmla="*/ 3067292 h 3067292"/>
              <a:gd name="connsiteX71" fmla="*/ 3487400 w 4424950"/>
              <a:gd name="connsiteY71" fmla="*/ 3055717 h 3067292"/>
              <a:gd name="connsiteX72" fmla="*/ 3591573 w 4424950"/>
              <a:gd name="connsiteY72" fmla="*/ 3044142 h 3067292"/>
              <a:gd name="connsiteX73" fmla="*/ 3626297 w 4424950"/>
              <a:gd name="connsiteY73" fmla="*/ 3020993 h 3067292"/>
              <a:gd name="connsiteX74" fmla="*/ 3718894 w 4424950"/>
              <a:gd name="connsiteY74" fmla="*/ 3009418 h 3067292"/>
              <a:gd name="connsiteX75" fmla="*/ 3799917 w 4424950"/>
              <a:gd name="connsiteY75" fmla="*/ 2974694 h 3067292"/>
              <a:gd name="connsiteX76" fmla="*/ 3880940 w 4424950"/>
              <a:gd name="connsiteY76" fmla="*/ 2951545 h 3067292"/>
              <a:gd name="connsiteX77" fmla="*/ 3904089 w 4424950"/>
              <a:gd name="connsiteY77" fmla="*/ 2928395 h 3067292"/>
              <a:gd name="connsiteX78" fmla="*/ 3985112 w 4424950"/>
              <a:gd name="connsiteY78" fmla="*/ 2882097 h 3067292"/>
              <a:gd name="connsiteX79" fmla="*/ 4042985 w 4424950"/>
              <a:gd name="connsiteY79" fmla="*/ 2824223 h 3067292"/>
              <a:gd name="connsiteX80" fmla="*/ 4135583 w 4424950"/>
              <a:gd name="connsiteY80" fmla="*/ 2777925 h 3067292"/>
              <a:gd name="connsiteX81" fmla="*/ 4158732 w 4424950"/>
              <a:gd name="connsiteY81" fmla="*/ 2754775 h 3067292"/>
              <a:gd name="connsiteX82" fmla="*/ 4193456 w 4424950"/>
              <a:gd name="connsiteY82" fmla="*/ 2731626 h 3067292"/>
              <a:gd name="connsiteX83" fmla="*/ 4205031 w 4424950"/>
              <a:gd name="connsiteY83" fmla="*/ 2696902 h 3067292"/>
              <a:gd name="connsiteX84" fmla="*/ 4262904 w 4424950"/>
              <a:gd name="connsiteY84" fmla="*/ 2627454 h 3067292"/>
              <a:gd name="connsiteX85" fmla="*/ 4286054 w 4424950"/>
              <a:gd name="connsiteY85" fmla="*/ 2558006 h 3067292"/>
              <a:gd name="connsiteX86" fmla="*/ 4297628 w 4424950"/>
              <a:gd name="connsiteY86" fmla="*/ 2523281 h 3067292"/>
              <a:gd name="connsiteX87" fmla="*/ 4320778 w 4424950"/>
              <a:gd name="connsiteY87" fmla="*/ 2488557 h 3067292"/>
              <a:gd name="connsiteX88" fmla="*/ 4343927 w 4424950"/>
              <a:gd name="connsiteY88" fmla="*/ 2395960 h 3067292"/>
              <a:gd name="connsiteX89" fmla="*/ 4355502 w 4424950"/>
              <a:gd name="connsiteY89" fmla="*/ 2349661 h 3067292"/>
              <a:gd name="connsiteX90" fmla="*/ 4390226 w 4424950"/>
              <a:gd name="connsiteY90" fmla="*/ 2268638 h 3067292"/>
              <a:gd name="connsiteX91" fmla="*/ 4413375 w 4424950"/>
              <a:gd name="connsiteY91" fmla="*/ 2152892 h 3067292"/>
              <a:gd name="connsiteX92" fmla="*/ 4424950 w 4424950"/>
              <a:gd name="connsiteY92" fmla="*/ 2106593 h 3067292"/>
              <a:gd name="connsiteX93" fmla="*/ 4401800 w 4424950"/>
              <a:gd name="connsiteY93" fmla="*/ 1701479 h 3067292"/>
              <a:gd name="connsiteX94" fmla="*/ 4367076 w 4424950"/>
              <a:gd name="connsiteY94" fmla="*/ 1527859 h 3067292"/>
              <a:gd name="connsiteX95" fmla="*/ 4355502 w 4424950"/>
              <a:gd name="connsiteY95" fmla="*/ 1493135 h 3067292"/>
              <a:gd name="connsiteX96" fmla="*/ 4332352 w 4424950"/>
              <a:gd name="connsiteY96" fmla="*/ 1458411 h 3067292"/>
              <a:gd name="connsiteX97" fmla="*/ 4297628 w 4424950"/>
              <a:gd name="connsiteY97" fmla="*/ 1319514 h 3067292"/>
              <a:gd name="connsiteX98" fmla="*/ 4286054 w 4424950"/>
              <a:gd name="connsiteY98" fmla="*/ 1273216 h 3067292"/>
              <a:gd name="connsiteX99" fmla="*/ 4251330 w 4424950"/>
              <a:gd name="connsiteY99" fmla="*/ 1238492 h 3067292"/>
              <a:gd name="connsiteX100" fmla="*/ 4239755 w 4424950"/>
              <a:gd name="connsiteY100" fmla="*/ 1203768 h 3067292"/>
              <a:gd name="connsiteX101" fmla="*/ 4216605 w 4424950"/>
              <a:gd name="connsiteY101" fmla="*/ 1157469 h 3067292"/>
              <a:gd name="connsiteX102" fmla="*/ 4205031 w 4424950"/>
              <a:gd name="connsiteY102" fmla="*/ 1111170 h 3067292"/>
              <a:gd name="connsiteX103" fmla="*/ 4158732 w 4424950"/>
              <a:gd name="connsiteY103" fmla="*/ 1041722 h 3067292"/>
              <a:gd name="connsiteX104" fmla="*/ 4112433 w 4424950"/>
              <a:gd name="connsiteY104" fmla="*/ 949125 h 3067292"/>
              <a:gd name="connsiteX105" fmla="*/ 4077709 w 4424950"/>
              <a:gd name="connsiteY105" fmla="*/ 879676 h 3067292"/>
              <a:gd name="connsiteX106" fmla="*/ 4042985 w 4424950"/>
              <a:gd name="connsiteY106" fmla="*/ 844952 h 3067292"/>
              <a:gd name="connsiteX107" fmla="*/ 4019836 w 4424950"/>
              <a:gd name="connsiteY107" fmla="*/ 810228 h 3067292"/>
              <a:gd name="connsiteX108" fmla="*/ 4008261 w 4424950"/>
              <a:gd name="connsiteY108" fmla="*/ 775504 h 3067292"/>
              <a:gd name="connsiteX109" fmla="*/ 3973537 w 4424950"/>
              <a:gd name="connsiteY109" fmla="*/ 752355 h 3067292"/>
              <a:gd name="connsiteX110" fmla="*/ 3950388 w 4424950"/>
              <a:gd name="connsiteY110" fmla="*/ 706056 h 3067292"/>
              <a:gd name="connsiteX111" fmla="*/ 3823066 w 4424950"/>
              <a:gd name="connsiteY111" fmla="*/ 590309 h 3067292"/>
              <a:gd name="connsiteX112" fmla="*/ 3718894 w 4424950"/>
              <a:gd name="connsiteY112" fmla="*/ 474562 h 3067292"/>
              <a:gd name="connsiteX113" fmla="*/ 3684170 w 4424950"/>
              <a:gd name="connsiteY113" fmla="*/ 451413 h 3067292"/>
              <a:gd name="connsiteX114" fmla="*/ 3649446 w 4424950"/>
              <a:gd name="connsiteY114" fmla="*/ 416689 h 3067292"/>
              <a:gd name="connsiteX115" fmla="*/ 3603147 w 4424950"/>
              <a:gd name="connsiteY115" fmla="*/ 405114 h 3067292"/>
              <a:gd name="connsiteX116" fmla="*/ 3498975 w 4424950"/>
              <a:gd name="connsiteY116" fmla="*/ 324092 h 3067292"/>
              <a:gd name="connsiteX117" fmla="*/ 3406378 w 4424950"/>
              <a:gd name="connsiteY117" fmla="*/ 266218 h 3067292"/>
              <a:gd name="connsiteX118" fmla="*/ 3360079 w 4424950"/>
              <a:gd name="connsiteY118" fmla="*/ 254644 h 3067292"/>
              <a:gd name="connsiteX119" fmla="*/ 3267481 w 4424950"/>
              <a:gd name="connsiteY119" fmla="*/ 196770 h 3067292"/>
              <a:gd name="connsiteX120" fmla="*/ 3186459 w 4424950"/>
              <a:gd name="connsiteY120" fmla="*/ 173621 h 3067292"/>
              <a:gd name="connsiteX121" fmla="*/ 3151735 w 4424950"/>
              <a:gd name="connsiteY121" fmla="*/ 150471 h 3067292"/>
              <a:gd name="connsiteX122" fmla="*/ 3117011 w 4424950"/>
              <a:gd name="connsiteY122" fmla="*/ 138897 h 3067292"/>
              <a:gd name="connsiteX123" fmla="*/ 3070712 w 4424950"/>
              <a:gd name="connsiteY123" fmla="*/ 115747 h 3067292"/>
              <a:gd name="connsiteX124" fmla="*/ 3035988 w 4424950"/>
              <a:gd name="connsiteY124" fmla="*/ 104173 h 3067292"/>
              <a:gd name="connsiteX125" fmla="*/ 2989689 w 4424950"/>
              <a:gd name="connsiteY125" fmla="*/ 81023 h 3067292"/>
              <a:gd name="connsiteX126" fmla="*/ 2954965 w 4424950"/>
              <a:gd name="connsiteY126" fmla="*/ 69449 h 3067292"/>
              <a:gd name="connsiteX127" fmla="*/ 2897092 w 4424950"/>
              <a:gd name="connsiteY127" fmla="*/ 46299 h 3067292"/>
              <a:gd name="connsiteX128" fmla="*/ 2850793 w 4424950"/>
              <a:gd name="connsiteY128" fmla="*/ 34725 h 3067292"/>
              <a:gd name="connsiteX129" fmla="*/ 2816069 w 4424950"/>
              <a:gd name="connsiteY129" fmla="*/ 23150 h 3067292"/>
              <a:gd name="connsiteX130" fmla="*/ 2723471 w 4424950"/>
              <a:gd name="connsiteY130" fmla="*/ 0 h 3067292"/>
              <a:gd name="connsiteX131" fmla="*/ 2434104 w 4424950"/>
              <a:gd name="connsiteY131" fmla="*/ 11575 h 3067292"/>
              <a:gd name="connsiteX132" fmla="*/ 2179461 w 4424950"/>
              <a:gd name="connsiteY132" fmla="*/ 11575 h 306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4424950" h="3067292">
                <a:moveTo>
                  <a:pt x="2179461" y="11575"/>
                </a:moveTo>
                <a:cubicBezTo>
                  <a:pt x="2115800" y="13504"/>
                  <a:pt x="2094107" y="15744"/>
                  <a:pt x="2052140" y="23150"/>
                </a:cubicBezTo>
                <a:cubicBezTo>
                  <a:pt x="2028110" y="27391"/>
                  <a:pt x="2006365" y="40381"/>
                  <a:pt x="1982692" y="46299"/>
                </a:cubicBezTo>
                <a:cubicBezTo>
                  <a:pt x="1942327" y="56390"/>
                  <a:pt x="1861489" y="77032"/>
                  <a:pt x="1832221" y="81023"/>
                </a:cubicBezTo>
                <a:cubicBezTo>
                  <a:pt x="1782377" y="87820"/>
                  <a:pt x="1731907" y="88740"/>
                  <a:pt x="1681750" y="92598"/>
                </a:cubicBezTo>
                <a:cubicBezTo>
                  <a:pt x="1585369" y="116694"/>
                  <a:pt x="1686814" y="93528"/>
                  <a:pt x="1531279" y="115747"/>
                </a:cubicBezTo>
                <a:cubicBezTo>
                  <a:pt x="1511803" y="118529"/>
                  <a:pt x="1492761" y="123803"/>
                  <a:pt x="1473405" y="127322"/>
                </a:cubicBezTo>
                <a:cubicBezTo>
                  <a:pt x="1450315" y="131520"/>
                  <a:pt x="1427166" y="135416"/>
                  <a:pt x="1403957" y="138897"/>
                </a:cubicBezTo>
                <a:lnTo>
                  <a:pt x="1241912" y="162046"/>
                </a:lnTo>
                <a:cubicBezTo>
                  <a:pt x="1230337" y="165904"/>
                  <a:pt x="1218959" y="170411"/>
                  <a:pt x="1207188" y="173621"/>
                </a:cubicBezTo>
                <a:cubicBezTo>
                  <a:pt x="1176493" y="181992"/>
                  <a:pt x="1144773" y="186709"/>
                  <a:pt x="1114590" y="196770"/>
                </a:cubicBezTo>
                <a:cubicBezTo>
                  <a:pt x="1103015" y="200628"/>
                  <a:pt x="1091703" y="205386"/>
                  <a:pt x="1079866" y="208345"/>
                </a:cubicBezTo>
                <a:cubicBezTo>
                  <a:pt x="948984" y="241065"/>
                  <a:pt x="1101534" y="193404"/>
                  <a:pt x="952545" y="243069"/>
                </a:cubicBezTo>
                <a:cubicBezTo>
                  <a:pt x="940970" y="246927"/>
                  <a:pt x="927973" y="247876"/>
                  <a:pt x="917821" y="254644"/>
                </a:cubicBezTo>
                <a:cubicBezTo>
                  <a:pt x="851092" y="299129"/>
                  <a:pt x="915461" y="260616"/>
                  <a:pt x="848373" y="289368"/>
                </a:cubicBezTo>
                <a:cubicBezTo>
                  <a:pt x="832514" y="296165"/>
                  <a:pt x="817841" y="305509"/>
                  <a:pt x="802074" y="312517"/>
                </a:cubicBezTo>
                <a:cubicBezTo>
                  <a:pt x="783087" y="320955"/>
                  <a:pt x="763491" y="327950"/>
                  <a:pt x="744200" y="335666"/>
                </a:cubicBezTo>
                <a:cubicBezTo>
                  <a:pt x="732625" y="347241"/>
                  <a:pt x="722796" y="360876"/>
                  <a:pt x="709476" y="370390"/>
                </a:cubicBezTo>
                <a:cubicBezTo>
                  <a:pt x="651331" y="411923"/>
                  <a:pt x="677054" y="374164"/>
                  <a:pt x="628454" y="416689"/>
                </a:cubicBezTo>
                <a:cubicBezTo>
                  <a:pt x="607922" y="434654"/>
                  <a:pt x="589871" y="455271"/>
                  <a:pt x="570580" y="474562"/>
                </a:cubicBezTo>
                <a:lnTo>
                  <a:pt x="524281" y="520861"/>
                </a:lnTo>
                <a:lnTo>
                  <a:pt x="501132" y="544011"/>
                </a:lnTo>
                <a:cubicBezTo>
                  <a:pt x="469504" y="638893"/>
                  <a:pt x="524212" y="492026"/>
                  <a:pt x="420109" y="648183"/>
                </a:cubicBezTo>
                <a:cubicBezTo>
                  <a:pt x="387880" y="696527"/>
                  <a:pt x="406797" y="673070"/>
                  <a:pt x="362236" y="717631"/>
                </a:cubicBezTo>
                <a:lnTo>
                  <a:pt x="339086" y="787079"/>
                </a:lnTo>
                <a:cubicBezTo>
                  <a:pt x="335228" y="798654"/>
                  <a:pt x="336139" y="813176"/>
                  <a:pt x="327512" y="821803"/>
                </a:cubicBezTo>
                <a:lnTo>
                  <a:pt x="304362" y="844952"/>
                </a:lnTo>
                <a:cubicBezTo>
                  <a:pt x="288929" y="875818"/>
                  <a:pt x="268977" y="904812"/>
                  <a:pt x="258064" y="937550"/>
                </a:cubicBezTo>
                <a:cubicBezTo>
                  <a:pt x="198339" y="1116720"/>
                  <a:pt x="266792" y="931667"/>
                  <a:pt x="211765" y="1041722"/>
                </a:cubicBezTo>
                <a:cubicBezTo>
                  <a:pt x="167578" y="1130096"/>
                  <a:pt x="249429" y="1010794"/>
                  <a:pt x="165466" y="1122745"/>
                </a:cubicBezTo>
                <a:cubicBezTo>
                  <a:pt x="138866" y="1202546"/>
                  <a:pt x="159572" y="1174939"/>
                  <a:pt x="119167" y="1215342"/>
                </a:cubicBezTo>
                <a:cubicBezTo>
                  <a:pt x="111451" y="1230775"/>
                  <a:pt x="104895" y="1246845"/>
                  <a:pt x="96018" y="1261641"/>
                </a:cubicBezTo>
                <a:cubicBezTo>
                  <a:pt x="81704" y="1285498"/>
                  <a:pt x="49719" y="1331089"/>
                  <a:pt x="49719" y="1331089"/>
                </a:cubicBezTo>
                <a:cubicBezTo>
                  <a:pt x="21962" y="1414365"/>
                  <a:pt x="55646" y="1310349"/>
                  <a:pt x="26570" y="1412112"/>
                </a:cubicBezTo>
                <a:cubicBezTo>
                  <a:pt x="23218" y="1423843"/>
                  <a:pt x="18853" y="1435261"/>
                  <a:pt x="14995" y="1446836"/>
                </a:cubicBezTo>
                <a:cubicBezTo>
                  <a:pt x="-5999" y="1593802"/>
                  <a:pt x="-3974" y="1543294"/>
                  <a:pt x="14995" y="1770927"/>
                </a:cubicBezTo>
                <a:cubicBezTo>
                  <a:pt x="16008" y="1783086"/>
                  <a:pt x="23218" y="1793920"/>
                  <a:pt x="26570" y="1805651"/>
                </a:cubicBezTo>
                <a:cubicBezTo>
                  <a:pt x="30940" y="1820947"/>
                  <a:pt x="31031" y="1837721"/>
                  <a:pt x="38145" y="1851950"/>
                </a:cubicBezTo>
                <a:cubicBezTo>
                  <a:pt x="46772" y="1869205"/>
                  <a:pt x="61294" y="1882816"/>
                  <a:pt x="72869" y="1898249"/>
                </a:cubicBezTo>
                <a:cubicBezTo>
                  <a:pt x="76727" y="1909824"/>
                  <a:pt x="79637" y="1921759"/>
                  <a:pt x="84443" y="1932973"/>
                </a:cubicBezTo>
                <a:cubicBezTo>
                  <a:pt x="91240" y="1948832"/>
                  <a:pt x="102137" y="1962902"/>
                  <a:pt x="107593" y="1979271"/>
                </a:cubicBezTo>
                <a:cubicBezTo>
                  <a:pt x="117654" y="2009454"/>
                  <a:pt x="119869" y="2041969"/>
                  <a:pt x="130742" y="2071869"/>
                </a:cubicBezTo>
                <a:cubicBezTo>
                  <a:pt x="135496" y="2084943"/>
                  <a:pt x="147231" y="2094380"/>
                  <a:pt x="153892" y="2106593"/>
                </a:cubicBezTo>
                <a:cubicBezTo>
                  <a:pt x="170417" y="2136888"/>
                  <a:pt x="181048" y="2170477"/>
                  <a:pt x="200190" y="2199190"/>
                </a:cubicBezTo>
                <a:cubicBezTo>
                  <a:pt x="215623" y="2222339"/>
                  <a:pt x="237691" y="2242244"/>
                  <a:pt x="246489" y="2268638"/>
                </a:cubicBezTo>
                <a:cubicBezTo>
                  <a:pt x="275583" y="2355917"/>
                  <a:pt x="236337" y="2248335"/>
                  <a:pt x="281213" y="2338087"/>
                </a:cubicBezTo>
                <a:cubicBezTo>
                  <a:pt x="286669" y="2349000"/>
                  <a:pt x="286735" y="2362218"/>
                  <a:pt x="292788" y="2372811"/>
                </a:cubicBezTo>
                <a:cubicBezTo>
                  <a:pt x="302359" y="2389560"/>
                  <a:pt x="316299" y="2403411"/>
                  <a:pt x="327512" y="2419109"/>
                </a:cubicBezTo>
                <a:cubicBezTo>
                  <a:pt x="335598" y="2430429"/>
                  <a:pt x="343759" y="2441755"/>
                  <a:pt x="350661" y="2453833"/>
                </a:cubicBezTo>
                <a:cubicBezTo>
                  <a:pt x="371242" y="2489850"/>
                  <a:pt x="371326" y="2504096"/>
                  <a:pt x="396960" y="2534856"/>
                </a:cubicBezTo>
                <a:cubicBezTo>
                  <a:pt x="407439" y="2547431"/>
                  <a:pt x="421634" y="2556659"/>
                  <a:pt x="431684" y="2569580"/>
                </a:cubicBezTo>
                <a:cubicBezTo>
                  <a:pt x="448765" y="2591541"/>
                  <a:pt x="455725" y="2622335"/>
                  <a:pt x="477983" y="2639028"/>
                </a:cubicBezTo>
                <a:cubicBezTo>
                  <a:pt x="535410" y="2682099"/>
                  <a:pt x="508230" y="2663051"/>
                  <a:pt x="559005" y="2696902"/>
                </a:cubicBezTo>
                <a:cubicBezTo>
                  <a:pt x="604053" y="2764472"/>
                  <a:pt x="553709" y="2705828"/>
                  <a:pt x="628454" y="2743200"/>
                </a:cubicBezTo>
                <a:cubicBezTo>
                  <a:pt x="653339" y="2755642"/>
                  <a:pt x="672070" y="2779166"/>
                  <a:pt x="697902" y="2789499"/>
                </a:cubicBezTo>
                <a:cubicBezTo>
                  <a:pt x="717193" y="2797216"/>
                  <a:pt x="735874" y="2806679"/>
                  <a:pt x="755775" y="2812649"/>
                </a:cubicBezTo>
                <a:cubicBezTo>
                  <a:pt x="847567" y="2840186"/>
                  <a:pt x="779751" y="2809066"/>
                  <a:pt x="859947" y="2835798"/>
                </a:cubicBezTo>
                <a:cubicBezTo>
                  <a:pt x="879658" y="2842368"/>
                  <a:pt x="897920" y="2852977"/>
                  <a:pt x="917821" y="2858947"/>
                </a:cubicBezTo>
                <a:cubicBezTo>
                  <a:pt x="1101377" y="2914014"/>
                  <a:pt x="803804" y="2805506"/>
                  <a:pt x="1068292" y="2893671"/>
                </a:cubicBezTo>
                <a:cubicBezTo>
                  <a:pt x="1091441" y="2901388"/>
                  <a:pt x="1113439" y="2914612"/>
                  <a:pt x="1137740" y="2916821"/>
                </a:cubicBezTo>
                <a:cubicBezTo>
                  <a:pt x="1180180" y="2920679"/>
                  <a:pt x="1222738" y="2923416"/>
                  <a:pt x="1265061" y="2928395"/>
                </a:cubicBezTo>
                <a:cubicBezTo>
                  <a:pt x="1288369" y="2931137"/>
                  <a:pt x="1311157" y="2937635"/>
                  <a:pt x="1334509" y="2939970"/>
                </a:cubicBezTo>
                <a:cubicBezTo>
                  <a:pt x="1444952" y="2951015"/>
                  <a:pt x="1640948" y="2958420"/>
                  <a:pt x="1739623" y="2963119"/>
                </a:cubicBezTo>
                <a:cubicBezTo>
                  <a:pt x="2011898" y="2957674"/>
                  <a:pt x="2243845" y="2937149"/>
                  <a:pt x="2503552" y="2963119"/>
                </a:cubicBezTo>
                <a:cubicBezTo>
                  <a:pt x="2519381" y="2964702"/>
                  <a:pt x="2534322" y="2971243"/>
                  <a:pt x="2549851" y="2974694"/>
                </a:cubicBezTo>
                <a:cubicBezTo>
                  <a:pt x="2569056" y="2978962"/>
                  <a:pt x="2588638" y="2981497"/>
                  <a:pt x="2607724" y="2986269"/>
                </a:cubicBezTo>
                <a:cubicBezTo>
                  <a:pt x="2619561" y="2989228"/>
                  <a:pt x="2630390" y="2995989"/>
                  <a:pt x="2642449" y="2997844"/>
                </a:cubicBezTo>
                <a:cubicBezTo>
                  <a:pt x="2680773" y="3003740"/>
                  <a:pt x="2719613" y="3005560"/>
                  <a:pt x="2758195" y="3009418"/>
                </a:cubicBezTo>
                <a:cubicBezTo>
                  <a:pt x="2777486" y="3013276"/>
                  <a:pt x="2796593" y="3018211"/>
                  <a:pt x="2816069" y="3020993"/>
                </a:cubicBezTo>
                <a:cubicBezTo>
                  <a:pt x="2877656" y="3029791"/>
                  <a:pt x="2940260" y="3031941"/>
                  <a:pt x="3001264" y="3044142"/>
                </a:cubicBezTo>
                <a:cubicBezTo>
                  <a:pt x="3074736" y="3058837"/>
                  <a:pt x="3040051" y="3050945"/>
                  <a:pt x="3105436" y="3067292"/>
                </a:cubicBezTo>
                <a:lnTo>
                  <a:pt x="3487400" y="3055717"/>
                </a:lnTo>
                <a:cubicBezTo>
                  <a:pt x="3522298" y="3054055"/>
                  <a:pt x="3557678" y="3052616"/>
                  <a:pt x="3591573" y="3044142"/>
                </a:cubicBezTo>
                <a:cubicBezTo>
                  <a:pt x="3605069" y="3040768"/>
                  <a:pt x="3612876" y="3024653"/>
                  <a:pt x="3626297" y="3020993"/>
                </a:cubicBezTo>
                <a:cubicBezTo>
                  <a:pt x="3656307" y="3012808"/>
                  <a:pt x="3688028" y="3013276"/>
                  <a:pt x="3718894" y="3009418"/>
                </a:cubicBezTo>
                <a:cubicBezTo>
                  <a:pt x="3800318" y="2982278"/>
                  <a:pt x="3699810" y="3017598"/>
                  <a:pt x="3799917" y="2974694"/>
                </a:cubicBezTo>
                <a:cubicBezTo>
                  <a:pt x="3823168" y="2964729"/>
                  <a:pt x="3857440" y="2957420"/>
                  <a:pt x="3880940" y="2951545"/>
                </a:cubicBezTo>
                <a:cubicBezTo>
                  <a:pt x="3888656" y="2943828"/>
                  <a:pt x="3895568" y="2935212"/>
                  <a:pt x="3904089" y="2928395"/>
                </a:cubicBezTo>
                <a:cubicBezTo>
                  <a:pt x="3931354" y="2906582"/>
                  <a:pt x="3953429" y="2897938"/>
                  <a:pt x="3985112" y="2882097"/>
                </a:cubicBezTo>
                <a:cubicBezTo>
                  <a:pt x="4010097" y="2844618"/>
                  <a:pt x="4002567" y="2846269"/>
                  <a:pt x="4042985" y="2824223"/>
                </a:cubicBezTo>
                <a:cubicBezTo>
                  <a:pt x="4073280" y="2807698"/>
                  <a:pt x="4135583" y="2777925"/>
                  <a:pt x="4135583" y="2777925"/>
                </a:cubicBezTo>
                <a:cubicBezTo>
                  <a:pt x="4143299" y="2770208"/>
                  <a:pt x="4150211" y="2761592"/>
                  <a:pt x="4158732" y="2754775"/>
                </a:cubicBezTo>
                <a:cubicBezTo>
                  <a:pt x="4169595" y="2746085"/>
                  <a:pt x="4184766" y="2742489"/>
                  <a:pt x="4193456" y="2731626"/>
                </a:cubicBezTo>
                <a:cubicBezTo>
                  <a:pt x="4201078" y="2722099"/>
                  <a:pt x="4198263" y="2707054"/>
                  <a:pt x="4205031" y="2696902"/>
                </a:cubicBezTo>
                <a:cubicBezTo>
                  <a:pt x="4241376" y="2642385"/>
                  <a:pt x="4237657" y="2684259"/>
                  <a:pt x="4262904" y="2627454"/>
                </a:cubicBezTo>
                <a:cubicBezTo>
                  <a:pt x="4272814" y="2605156"/>
                  <a:pt x="4278338" y="2581155"/>
                  <a:pt x="4286054" y="2558006"/>
                </a:cubicBezTo>
                <a:cubicBezTo>
                  <a:pt x="4289912" y="2546431"/>
                  <a:pt x="4290860" y="2533433"/>
                  <a:pt x="4297628" y="2523281"/>
                </a:cubicBezTo>
                <a:lnTo>
                  <a:pt x="4320778" y="2488557"/>
                </a:lnTo>
                <a:lnTo>
                  <a:pt x="4343927" y="2395960"/>
                </a:lnTo>
                <a:cubicBezTo>
                  <a:pt x="4347785" y="2380527"/>
                  <a:pt x="4348388" y="2363890"/>
                  <a:pt x="4355502" y="2349661"/>
                </a:cubicBezTo>
                <a:cubicBezTo>
                  <a:pt x="4376077" y="2308511"/>
                  <a:pt x="4378873" y="2308374"/>
                  <a:pt x="4390226" y="2268638"/>
                </a:cubicBezTo>
                <a:cubicBezTo>
                  <a:pt x="4408147" y="2205915"/>
                  <a:pt x="4398218" y="2228674"/>
                  <a:pt x="4413375" y="2152892"/>
                </a:cubicBezTo>
                <a:cubicBezTo>
                  <a:pt x="4416495" y="2137293"/>
                  <a:pt x="4421092" y="2122026"/>
                  <a:pt x="4424950" y="2106593"/>
                </a:cubicBezTo>
                <a:cubicBezTo>
                  <a:pt x="4414328" y="1819805"/>
                  <a:pt x="4425677" y="1880562"/>
                  <a:pt x="4401800" y="1701479"/>
                </a:cubicBezTo>
                <a:cubicBezTo>
                  <a:pt x="4393182" y="1636845"/>
                  <a:pt x="4388149" y="1591081"/>
                  <a:pt x="4367076" y="1527859"/>
                </a:cubicBezTo>
                <a:cubicBezTo>
                  <a:pt x="4363218" y="1516284"/>
                  <a:pt x="4360958" y="1504048"/>
                  <a:pt x="4355502" y="1493135"/>
                </a:cubicBezTo>
                <a:cubicBezTo>
                  <a:pt x="4349281" y="1480692"/>
                  <a:pt x="4340069" y="1469986"/>
                  <a:pt x="4332352" y="1458411"/>
                </a:cubicBezTo>
                <a:cubicBezTo>
                  <a:pt x="4302063" y="1276665"/>
                  <a:pt x="4343488" y="1502960"/>
                  <a:pt x="4297628" y="1319514"/>
                </a:cubicBezTo>
                <a:cubicBezTo>
                  <a:pt x="4293770" y="1304081"/>
                  <a:pt x="4293946" y="1287028"/>
                  <a:pt x="4286054" y="1273216"/>
                </a:cubicBezTo>
                <a:cubicBezTo>
                  <a:pt x="4277933" y="1259004"/>
                  <a:pt x="4262905" y="1250067"/>
                  <a:pt x="4251330" y="1238492"/>
                </a:cubicBezTo>
                <a:cubicBezTo>
                  <a:pt x="4247472" y="1226917"/>
                  <a:pt x="4244561" y="1214982"/>
                  <a:pt x="4239755" y="1203768"/>
                </a:cubicBezTo>
                <a:cubicBezTo>
                  <a:pt x="4232958" y="1187908"/>
                  <a:pt x="4222663" y="1173625"/>
                  <a:pt x="4216605" y="1157469"/>
                </a:cubicBezTo>
                <a:cubicBezTo>
                  <a:pt x="4211019" y="1142574"/>
                  <a:pt x="4212145" y="1125398"/>
                  <a:pt x="4205031" y="1111170"/>
                </a:cubicBezTo>
                <a:cubicBezTo>
                  <a:pt x="4192589" y="1086285"/>
                  <a:pt x="4167530" y="1068116"/>
                  <a:pt x="4158732" y="1041722"/>
                </a:cubicBezTo>
                <a:cubicBezTo>
                  <a:pt x="4132132" y="961921"/>
                  <a:pt x="4152838" y="989528"/>
                  <a:pt x="4112433" y="949125"/>
                </a:cubicBezTo>
                <a:cubicBezTo>
                  <a:pt x="4100833" y="914321"/>
                  <a:pt x="4102642" y="909595"/>
                  <a:pt x="4077709" y="879676"/>
                </a:cubicBezTo>
                <a:cubicBezTo>
                  <a:pt x="4067230" y="867101"/>
                  <a:pt x="4053464" y="857527"/>
                  <a:pt x="4042985" y="844952"/>
                </a:cubicBezTo>
                <a:cubicBezTo>
                  <a:pt x="4034079" y="834265"/>
                  <a:pt x="4026057" y="822670"/>
                  <a:pt x="4019836" y="810228"/>
                </a:cubicBezTo>
                <a:cubicBezTo>
                  <a:pt x="4014380" y="799315"/>
                  <a:pt x="4015883" y="785031"/>
                  <a:pt x="4008261" y="775504"/>
                </a:cubicBezTo>
                <a:cubicBezTo>
                  <a:pt x="3999571" y="764641"/>
                  <a:pt x="3985112" y="760071"/>
                  <a:pt x="3973537" y="752355"/>
                </a:cubicBezTo>
                <a:cubicBezTo>
                  <a:pt x="3965821" y="736922"/>
                  <a:pt x="3960741" y="719860"/>
                  <a:pt x="3950388" y="706056"/>
                </a:cubicBezTo>
                <a:cubicBezTo>
                  <a:pt x="3915229" y="659178"/>
                  <a:pt x="3860723" y="634242"/>
                  <a:pt x="3823066" y="590309"/>
                </a:cubicBezTo>
                <a:cubicBezTo>
                  <a:pt x="3794654" y="557163"/>
                  <a:pt x="3755661" y="499073"/>
                  <a:pt x="3718894" y="474562"/>
                </a:cubicBezTo>
                <a:cubicBezTo>
                  <a:pt x="3707319" y="466846"/>
                  <a:pt x="3694857" y="460319"/>
                  <a:pt x="3684170" y="451413"/>
                </a:cubicBezTo>
                <a:cubicBezTo>
                  <a:pt x="3671595" y="440934"/>
                  <a:pt x="3663658" y="424810"/>
                  <a:pt x="3649446" y="416689"/>
                </a:cubicBezTo>
                <a:cubicBezTo>
                  <a:pt x="3635634" y="408796"/>
                  <a:pt x="3618580" y="408972"/>
                  <a:pt x="3603147" y="405114"/>
                </a:cubicBezTo>
                <a:cubicBezTo>
                  <a:pt x="3532458" y="334425"/>
                  <a:pt x="3609733" y="407160"/>
                  <a:pt x="3498975" y="324092"/>
                </a:cubicBezTo>
                <a:cubicBezTo>
                  <a:pt x="3462562" y="296782"/>
                  <a:pt x="3448742" y="282105"/>
                  <a:pt x="3406378" y="266218"/>
                </a:cubicBezTo>
                <a:cubicBezTo>
                  <a:pt x="3391483" y="260632"/>
                  <a:pt x="3375512" y="258502"/>
                  <a:pt x="3360079" y="254644"/>
                </a:cubicBezTo>
                <a:cubicBezTo>
                  <a:pt x="3329213" y="235353"/>
                  <a:pt x="3299435" y="214200"/>
                  <a:pt x="3267481" y="196770"/>
                </a:cubicBezTo>
                <a:cubicBezTo>
                  <a:pt x="3253428" y="189105"/>
                  <a:pt x="3197966" y="176498"/>
                  <a:pt x="3186459" y="173621"/>
                </a:cubicBezTo>
                <a:cubicBezTo>
                  <a:pt x="3174884" y="165904"/>
                  <a:pt x="3164178" y="156692"/>
                  <a:pt x="3151735" y="150471"/>
                </a:cubicBezTo>
                <a:cubicBezTo>
                  <a:pt x="3140822" y="145015"/>
                  <a:pt x="3128225" y="143703"/>
                  <a:pt x="3117011" y="138897"/>
                </a:cubicBezTo>
                <a:cubicBezTo>
                  <a:pt x="3101151" y="132100"/>
                  <a:pt x="3086572" y="122544"/>
                  <a:pt x="3070712" y="115747"/>
                </a:cubicBezTo>
                <a:cubicBezTo>
                  <a:pt x="3059498" y="110941"/>
                  <a:pt x="3047202" y="108979"/>
                  <a:pt x="3035988" y="104173"/>
                </a:cubicBezTo>
                <a:cubicBezTo>
                  <a:pt x="3020128" y="97376"/>
                  <a:pt x="3005549" y="87820"/>
                  <a:pt x="2989689" y="81023"/>
                </a:cubicBezTo>
                <a:cubicBezTo>
                  <a:pt x="2978475" y="76217"/>
                  <a:pt x="2966389" y="73733"/>
                  <a:pt x="2954965" y="69449"/>
                </a:cubicBezTo>
                <a:cubicBezTo>
                  <a:pt x="2935511" y="62154"/>
                  <a:pt x="2916803" y="52869"/>
                  <a:pt x="2897092" y="46299"/>
                </a:cubicBezTo>
                <a:cubicBezTo>
                  <a:pt x="2882000" y="41268"/>
                  <a:pt x="2866089" y="39095"/>
                  <a:pt x="2850793" y="34725"/>
                </a:cubicBezTo>
                <a:cubicBezTo>
                  <a:pt x="2839062" y="31373"/>
                  <a:pt x="2827906" y="26109"/>
                  <a:pt x="2816069" y="23150"/>
                </a:cubicBezTo>
                <a:lnTo>
                  <a:pt x="2723471" y="0"/>
                </a:lnTo>
                <a:lnTo>
                  <a:pt x="2434104" y="11575"/>
                </a:lnTo>
                <a:cubicBezTo>
                  <a:pt x="2160155" y="25624"/>
                  <a:pt x="2243122" y="9646"/>
                  <a:pt x="2179461" y="11575"/>
                </a:cubicBezTo>
                <a:close/>
              </a:path>
            </a:pathLst>
          </a:cu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584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376" y="1295400"/>
            <a:ext cx="7086649" cy="5400675"/>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15433" y="605742"/>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structure between the arrows. (advance slide for answer)</a:t>
            </a:r>
          </a:p>
        </p:txBody>
      </p:sp>
      <p:sp>
        <p:nvSpPr>
          <p:cNvPr id="15" name="Rectangle 14"/>
          <p:cNvSpPr/>
          <p:nvPr/>
        </p:nvSpPr>
        <p:spPr>
          <a:xfrm rot="20313051">
            <a:off x="2823912" y="2507332"/>
            <a:ext cx="3031600" cy="646331"/>
          </a:xfrm>
          <a:prstGeom prst="rect">
            <a:avLst/>
          </a:prstGeom>
          <a:noFill/>
          <a:ln>
            <a:no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FFFF00"/>
                </a:solidFill>
                <a:effectLst>
                  <a:outerShdw blurRad="50800" dist="39000" dir="5460000" algn="tl">
                    <a:srgbClr val="000000">
                      <a:alpha val="38000"/>
                    </a:srgbClr>
                  </a:outerShdw>
                </a:effectLst>
                <a:latin typeface="+mn-lt"/>
              </a:rPr>
              <a:t>perichondrium</a:t>
            </a:r>
          </a:p>
        </p:txBody>
      </p:sp>
      <p:cxnSp>
        <p:nvCxnSpPr>
          <p:cNvPr id="4" name="Straight Arrow Connector 3"/>
          <p:cNvCxnSpPr/>
          <p:nvPr/>
        </p:nvCxnSpPr>
        <p:spPr>
          <a:xfrm>
            <a:off x="2810719" y="2169288"/>
            <a:ext cx="457200" cy="9144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3547640" y="3513881"/>
            <a:ext cx="387753" cy="826625"/>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436242" y="2879203"/>
            <a:ext cx="387753" cy="826625"/>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583575" y="1453587"/>
            <a:ext cx="457200" cy="9144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05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219200"/>
            <a:ext cx="6705600" cy="5387181"/>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organ on this slide. (advance slide for answer)</a:t>
            </a:r>
          </a:p>
        </p:txBody>
      </p:sp>
      <p:sp>
        <p:nvSpPr>
          <p:cNvPr id="15" name="Rectangle 14"/>
          <p:cNvSpPr/>
          <p:nvPr/>
        </p:nvSpPr>
        <p:spPr>
          <a:xfrm>
            <a:off x="2126748" y="2341945"/>
            <a:ext cx="4738104"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FFFF00"/>
                </a:solidFill>
                <a:effectLst>
                  <a:outerShdw blurRad="50800" dist="39000" dir="5460000" algn="tl">
                    <a:srgbClr val="000000">
                      <a:alpha val="38000"/>
                    </a:srgbClr>
                  </a:outerShdw>
                </a:effectLst>
                <a:latin typeface="+mn-lt"/>
              </a:rPr>
              <a:t>spleen</a:t>
            </a:r>
          </a:p>
        </p:txBody>
      </p:sp>
    </p:spTree>
    <p:extLst>
      <p:ext uri="{BB962C8B-B14F-4D97-AF65-F5344CB8AC3E}">
        <p14:creationId xmlns:p14="http://schemas.microsoft.com/office/powerpoint/2010/main" val="393308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Box 2"/>
          <p:cNvSpPr txBox="1">
            <a:spLocks noChangeArrowheads="1"/>
          </p:cNvSpPr>
          <p:nvPr/>
        </p:nvSpPr>
        <p:spPr bwMode="auto">
          <a:xfrm>
            <a:off x="5222910" y="990600"/>
            <a:ext cx="3733800" cy="2031325"/>
          </a:xfrm>
          <a:prstGeom prst="rect">
            <a:avLst/>
          </a:prstGeom>
          <a:noFill/>
          <a:ln w="9525">
            <a:noFill/>
            <a:miter lim="800000"/>
            <a:headEnd/>
            <a:tailEnd/>
          </a:ln>
        </p:spPr>
        <p:txBody>
          <a:bodyPr wrap="square">
            <a:spAutoFit/>
          </a:bodyPr>
          <a:lstStyle/>
          <a:p>
            <a:r>
              <a:rPr lang="en-US" b="1" dirty="0">
                <a:solidFill>
                  <a:srgbClr val="0070C0"/>
                </a:solidFill>
                <a:latin typeface="Times New Roman" pitchFamily="18" charset="0"/>
                <a:cs typeface="Times New Roman" pitchFamily="18" charset="0"/>
              </a:rPr>
              <a:t>Cartilage is found in numerous places throughout the body, most notably on the ends of bones, the ear and nose, and the upper respiratory tract.  There are three types of cartilage, hyaline, elastic, and fibrocartilage. </a:t>
            </a:r>
          </a:p>
        </p:txBody>
      </p:sp>
      <p:sp>
        <p:nvSpPr>
          <p:cNvPr id="2" name="Rectangle 1"/>
          <p:cNvSpPr/>
          <p:nvPr/>
        </p:nvSpPr>
        <p:spPr>
          <a:xfrm>
            <a:off x="2250279" y="39469"/>
            <a:ext cx="4839531"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Cartilage - distribution</a:t>
            </a:r>
          </a:p>
        </p:txBody>
      </p:sp>
      <p:pic>
        <p:nvPicPr>
          <p:cNvPr id="5" name="Picture 1027" descr="Elastic cartilage, hyaline cartilage, fibrocartil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48454"/>
            <a:ext cx="4343400" cy="607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a:spLocks noChangeArrowheads="1"/>
          </p:cNvSpPr>
          <p:nvPr/>
        </p:nvSpPr>
        <p:spPr bwMode="auto">
          <a:xfrm>
            <a:off x="5222910" y="3581400"/>
            <a:ext cx="3733800" cy="2308324"/>
          </a:xfrm>
          <a:prstGeom prst="rect">
            <a:avLst/>
          </a:prstGeom>
          <a:noFill/>
          <a:ln w="9525">
            <a:noFill/>
            <a:miter lim="800000"/>
            <a:headEnd/>
            <a:tailEnd/>
          </a:ln>
        </p:spPr>
        <p:txBody>
          <a:bodyPr wrap="square">
            <a:spAutoFit/>
          </a:bodyPr>
          <a:lstStyle/>
          <a:p>
            <a:r>
              <a:rPr lang="en-US" b="1" dirty="0">
                <a:solidFill>
                  <a:schemeClr val="accent5">
                    <a:lumMod val="50000"/>
                  </a:schemeClr>
                </a:solidFill>
                <a:latin typeface="Tempus Sans ITC" pitchFamily="82" charset="0"/>
                <a:cs typeface="Times New Roman" pitchFamily="18" charset="0"/>
              </a:rPr>
              <a:t>Elastic and fibrocartilage can be thought of as modifications of hyaline cartilage.  Therefore, this module will describe cartilage by using hyaline cartilage as a model, and then discuss how elastic and fibrocartilage differ from hyaline cartilage.</a:t>
            </a:r>
          </a:p>
        </p:txBody>
      </p:sp>
    </p:spTree>
    <p:extLst>
      <p:ext uri="{BB962C8B-B14F-4D97-AF65-F5344CB8AC3E}">
        <p14:creationId xmlns:p14="http://schemas.microsoft.com/office/powerpoint/2010/main" val="2390251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312" y="1440597"/>
            <a:ext cx="7038975" cy="4981575"/>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epithelium closest to the arrows. (advance slide for answer)</a:t>
            </a:r>
          </a:p>
        </p:txBody>
      </p:sp>
      <p:sp>
        <p:nvSpPr>
          <p:cNvPr id="15" name="Rectangle 14"/>
          <p:cNvSpPr/>
          <p:nvPr/>
        </p:nvSpPr>
        <p:spPr>
          <a:xfrm>
            <a:off x="1828800" y="3586925"/>
            <a:ext cx="5979651"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Pseudostratified (columnar, ciliated, with goblet cells)</a:t>
            </a:r>
          </a:p>
        </p:txBody>
      </p:sp>
      <p:cxnSp>
        <p:nvCxnSpPr>
          <p:cNvPr id="5" name="Straight Arrow Connector 4"/>
          <p:cNvCxnSpPr/>
          <p:nvPr/>
        </p:nvCxnSpPr>
        <p:spPr>
          <a:xfrm>
            <a:off x="1295400" y="2286000"/>
            <a:ext cx="533400" cy="838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486873" y="1600200"/>
            <a:ext cx="266700" cy="838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87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484" y="1219200"/>
            <a:ext cx="8572915" cy="4757167"/>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structure. (advance slide for answer)</a:t>
            </a:r>
          </a:p>
        </p:txBody>
      </p:sp>
      <p:sp>
        <p:nvSpPr>
          <p:cNvPr id="15" name="Rectangle 14"/>
          <p:cNvSpPr/>
          <p:nvPr/>
        </p:nvSpPr>
        <p:spPr>
          <a:xfrm>
            <a:off x="3352800" y="3871184"/>
            <a:ext cx="3155031" cy="646331"/>
          </a:xfrm>
          <a:prstGeom prst="rect">
            <a:avLst/>
          </a:prstGeom>
          <a:noFill/>
          <a:ln>
            <a:no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2060"/>
                </a:solidFill>
                <a:effectLst>
                  <a:outerShdw blurRad="50800" dist="39000" dir="5460000" algn="tl">
                    <a:srgbClr val="000000">
                      <a:alpha val="38000"/>
                    </a:srgbClr>
                  </a:outerShdw>
                </a:effectLst>
                <a:latin typeface="+mn-lt"/>
              </a:rPr>
              <a:t>elastic cartilage</a:t>
            </a:r>
          </a:p>
        </p:txBody>
      </p:sp>
      <p:sp>
        <p:nvSpPr>
          <p:cNvPr id="4" name="Freeform 3"/>
          <p:cNvSpPr/>
          <p:nvPr/>
        </p:nvSpPr>
        <p:spPr>
          <a:xfrm>
            <a:off x="266218" y="1119093"/>
            <a:ext cx="8831483" cy="5073363"/>
          </a:xfrm>
          <a:custGeom>
            <a:avLst/>
            <a:gdLst>
              <a:gd name="connsiteX0" fmla="*/ 3472405 w 8831483"/>
              <a:gd name="connsiteY0" fmla="*/ 860178 h 5073363"/>
              <a:gd name="connsiteX1" fmla="*/ 3345083 w 8831483"/>
              <a:gd name="connsiteY1" fmla="*/ 894902 h 5073363"/>
              <a:gd name="connsiteX2" fmla="*/ 3298785 w 8831483"/>
              <a:gd name="connsiteY2" fmla="*/ 906477 h 5073363"/>
              <a:gd name="connsiteX3" fmla="*/ 3194612 w 8831483"/>
              <a:gd name="connsiteY3" fmla="*/ 929626 h 5073363"/>
              <a:gd name="connsiteX4" fmla="*/ 3055716 w 8831483"/>
              <a:gd name="connsiteY4" fmla="*/ 975925 h 5073363"/>
              <a:gd name="connsiteX5" fmla="*/ 2974693 w 8831483"/>
              <a:gd name="connsiteY5" fmla="*/ 987499 h 5073363"/>
              <a:gd name="connsiteX6" fmla="*/ 2858947 w 8831483"/>
              <a:gd name="connsiteY6" fmla="*/ 1033798 h 5073363"/>
              <a:gd name="connsiteX7" fmla="*/ 2789498 w 8831483"/>
              <a:gd name="connsiteY7" fmla="*/ 1045373 h 5073363"/>
              <a:gd name="connsiteX8" fmla="*/ 2650602 w 8831483"/>
              <a:gd name="connsiteY8" fmla="*/ 1068522 h 5073363"/>
              <a:gd name="connsiteX9" fmla="*/ 2615878 w 8831483"/>
              <a:gd name="connsiteY9" fmla="*/ 1080097 h 5073363"/>
              <a:gd name="connsiteX10" fmla="*/ 2361235 w 8831483"/>
              <a:gd name="connsiteY10" fmla="*/ 1103246 h 5073363"/>
              <a:gd name="connsiteX11" fmla="*/ 2129741 w 8831483"/>
              <a:gd name="connsiteY11" fmla="*/ 1126396 h 5073363"/>
              <a:gd name="connsiteX12" fmla="*/ 1944547 w 8831483"/>
              <a:gd name="connsiteY12" fmla="*/ 1149545 h 5073363"/>
              <a:gd name="connsiteX13" fmla="*/ 1840374 w 8831483"/>
              <a:gd name="connsiteY13" fmla="*/ 1161120 h 5073363"/>
              <a:gd name="connsiteX14" fmla="*/ 1736202 w 8831483"/>
              <a:gd name="connsiteY14" fmla="*/ 1184269 h 5073363"/>
              <a:gd name="connsiteX15" fmla="*/ 1608881 w 8831483"/>
              <a:gd name="connsiteY15" fmla="*/ 1207418 h 5073363"/>
              <a:gd name="connsiteX16" fmla="*/ 1446835 w 8831483"/>
              <a:gd name="connsiteY16" fmla="*/ 1242142 h 5073363"/>
              <a:gd name="connsiteX17" fmla="*/ 1307939 w 8831483"/>
              <a:gd name="connsiteY17" fmla="*/ 1288441 h 5073363"/>
              <a:gd name="connsiteX18" fmla="*/ 1215341 w 8831483"/>
              <a:gd name="connsiteY18" fmla="*/ 1311591 h 5073363"/>
              <a:gd name="connsiteX19" fmla="*/ 1180617 w 8831483"/>
              <a:gd name="connsiteY19" fmla="*/ 1323165 h 5073363"/>
              <a:gd name="connsiteX20" fmla="*/ 1134319 w 8831483"/>
              <a:gd name="connsiteY20" fmla="*/ 1334740 h 5073363"/>
              <a:gd name="connsiteX21" fmla="*/ 1099595 w 8831483"/>
              <a:gd name="connsiteY21" fmla="*/ 1357889 h 5073363"/>
              <a:gd name="connsiteX22" fmla="*/ 1064871 w 8831483"/>
              <a:gd name="connsiteY22" fmla="*/ 1369464 h 5073363"/>
              <a:gd name="connsiteX23" fmla="*/ 914400 w 8831483"/>
              <a:gd name="connsiteY23" fmla="*/ 1404188 h 5073363"/>
              <a:gd name="connsiteX24" fmla="*/ 879676 w 8831483"/>
              <a:gd name="connsiteY24" fmla="*/ 1427337 h 5073363"/>
              <a:gd name="connsiteX25" fmla="*/ 740779 w 8831483"/>
              <a:gd name="connsiteY25" fmla="*/ 1462061 h 5073363"/>
              <a:gd name="connsiteX26" fmla="*/ 694481 w 8831483"/>
              <a:gd name="connsiteY26" fmla="*/ 1473636 h 5073363"/>
              <a:gd name="connsiteX27" fmla="*/ 625033 w 8831483"/>
              <a:gd name="connsiteY27" fmla="*/ 1508360 h 5073363"/>
              <a:gd name="connsiteX28" fmla="*/ 555585 w 8831483"/>
              <a:gd name="connsiteY28" fmla="*/ 1531510 h 5073363"/>
              <a:gd name="connsiteX29" fmla="*/ 520860 w 8831483"/>
              <a:gd name="connsiteY29" fmla="*/ 1554659 h 5073363"/>
              <a:gd name="connsiteX30" fmla="*/ 462987 w 8831483"/>
              <a:gd name="connsiteY30" fmla="*/ 1566234 h 5073363"/>
              <a:gd name="connsiteX31" fmla="*/ 381964 w 8831483"/>
              <a:gd name="connsiteY31" fmla="*/ 1600958 h 5073363"/>
              <a:gd name="connsiteX32" fmla="*/ 324091 w 8831483"/>
              <a:gd name="connsiteY32" fmla="*/ 1612532 h 5073363"/>
              <a:gd name="connsiteX33" fmla="*/ 254643 w 8831483"/>
              <a:gd name="connsiteY33" fmla="*/ 1635682 h 5073363"/>
              <a:gd name="connsiteX34" fmla="*/ 185195 w 8831483"/>
              <a:gd name="connsiteY34" fmla="*/ 1739854 h 5073363"/>
              <a:gd name="connsiteX35" fmla="*/ 150471 w 8831483"/>
              <a:gd name="connsiteY35" fmla="*/ 1751429 h 5073363"/>
              <a:gd name="connsiteX36" fmla="*/ 115747 w 8831483"/>
              <a:gd name="connsiteY36" fmla="*/ 1809302 h 5073363"/>
              <a:gd name="connsiteX37" fmla="*/ 92597 w 8831483"/>
              <a:gd name="connsiteY37" fmla="*/ 1832451 h 5073363"/>
              <a:gd name="connsiteX38" fmla="*/ 46298 w 8831483"/>
              <a:gd name="connsiteY38" fmla="*/ 1901899 h 5073363"/>
              <a:gd name="connsiteX39" fmla="*/ 34724 w 8831483"/>
              <a:gd name="connsiteY39" fmla="*/ 1948198 h 5073363"/>
              <a:gd name="connsiteX40" fmla="*/ 23149 w 8831483"/>
              <a:gd name="connsiteY40" fmla="*/ 1982922 h 5073363"/>
              <a:gd name="connsiteX41" fmla="*/ 0 w 8831483"/>
              <a:gd name="connsiteY41" fmla="*/ 2272289 h 5073363"/>
              <a:gd name="connsiteX42" fmla="*/ 11574 w 8831483"/>
              <a:gd name="connsiteY42" fmla="*/ 2688978 h 5073363"/>
              <a:gd name="connsiteX43" fmla="*/ 0 w 8831483"/>
              <a:gd name="connsiteY43" fmla="*/ 3001494 h 5073363"/>
              <a:gd name="connsiteX44" fmla="*/ 11574 w 8831483"/>
              <a:gd name="connsiteY44" fmla="*/ 3186689 h 5073363"/>
              <a:gd name="connsiteX45" fmla="*/ 23149 w 8831483"/>
              <a:gd name="connsiteY45" fmla="*/ 3522355 h 5073363"/>
              <a:gd name="connsiteX46" fmla="*/ 34724 w 8831483"/>
              <a:gd name="connsiteY46" fmla="*/ 4321008 h 5073363"/>
              <a:gd name="connsiteX47" fmla="*/ 46298 w 8831483"/>
              <a:gd name="connsiteY47" fmla="*/ 4691398 h 5073363"/>
              <a:gd name="connsiteX48" fmla="*/ 57873 w 8831483"/>
              <a:gd name="connsiteY48" fmla="*/ 4760846 h 5073363"/>
              <a:gd name="connsiteX49" fmla="*/ 69448 w 8831483"/>
              <a:gd name="connsiteY49" fmla="*/ 4876593 h 5073363"/>
              <a:gd name="connsiteX50" fmla="*/ 196769 w 8831483"/>
              <a:gd name="connsiteY50" fmla="*/ 5015489 h 5073363"/>
              <a:gd name="connsiteX51" fmla="*/ 231493 w 8831483"/>
              <a:gd name="connsiteY51" fmla="*/ 5027064 h 5073363"/>
              <a:gd name="connsiteX52" fmla="*/ 266217 w 8831483"/>
              <a:gd name="connsiteY52" fmla="*/ 5050213 h 5073363"/>
              <a:gd name="connsiteX53" fmla="*/ 312516 w 8831483"/>
              <a:gd name="connsiteY53" fmla="*/ 5073363 h 5073363"/>
              <a:gd name="connsiteX54" fmla="*/ 810228 w 8831483"/>
              <a:gd name="connsiteY54" fmla="*/ 5061788 h 5073363"/>
              <a:gd name="connsiteX55" fmla="*/ 1088020 w 8831483"/>
              <a:gd name="connsiteY55" fmla="*/ 5027064 h 5073363"/>
              <a:gd name="connsiteX56" fmla="*/ 1192192 w 8831483"/>
              <a:gd name="connsiteY56" fmla="*/ 5015489 h 5073363"/>
              <a:gd name="connsiteX57" fmla="*/ 1493134 w 8831483"/>
              <a:gd name="connsiteY57" fmla="*/ 5003915 h 5073363"/>
              <a:gd name="connsiteX58" fmla="*/ 4560425 w 8831483"/>
              <a:gd name="connsiteY58" fmla="*/ 4980765 h 5073363"/>
              <a:gd name="connsiteX59" fmla="*/ 5243331 w 8831483"/>
              <a:gd name="connsiteY59" fmla="*/ 4992340 h 5073363"/>
              <a:gd name="connsiteX60" fmla="*/ 5798916 w 8831483"/>
              <a:gd name="connsiteY60" fmla="*/ 4992340 h 5073363"/>
              <a:gd name="connsiteX61" fmla="*/ 5903088 w 8831483"/>
              <a:gd name="connsiteY61" fmla="*/ 4980765 h 5073363"/>
              <a:gd name="connsiteX62" fmla="*/ 6423949 w 8831483"/>
              <a:gd name="connsiteY62" fmla="*/ 4969191 h 5073363"/>
              <a:gd name="connsiteX63" fmla="*/ 6724891 w 8831483"/>
              <a:gd name="connsiteY63" fmla="*/ 4946041 h 5073363"/>
              <a:gd name="connsiteX64" fmla="*/ 6944810 w 8831483"/>
              <a:gd name="connsiteY64" fmla="*/ 4922892 h 5073363"/>
              <a:gd name="connsiteX65" fmla="*/ 7292050 w 8831483"/>
              <a:gd name="connsiteY65" fmla="*/ 4911317 h 5073363"/>
              <a:gd name="connsiteX66" fmla="*/ 7465671 w 8831483"/>
              <a:gd name="connsiteY66" fmla="*/ 4899742 h 5073363"/>
              <a:gd name="connsiteX67" fmla="*/ 7708739 w 8831483"/>
              <a:gd name="connsiteY67" fmla="*/ 4888168 h 5073363"/>
              <a:gd name="connsiteX68" fmla="*/ 7951807 w 8831483"/>
              <a:gd name="connsiteY68" fmla="*/ 4899742 h 5073363"/>
              <a:gd name="connsiteX69" fmla="*/ 8194876 w 8831483"/>
              <a:gd name="connsiteY69" fmla="*/ 4876593 h 5073363"/>
              <a:gd name="connsiteX70" fmla="*/ 8414795 w 8831483"/>
              <a:gd name="connsiteY70" fmla="*/ 4853444 h 5073363"/>
              <a:gd name="connsiteX71" fmla="*/ 8449519 w 8831483"/>
              <a:gd name="connsiteY71" fmla="*/ 4841869 h 5073363"/>
              <a:gd name="connsiteX72" fmla="*/ 8542116 w 8831483"/>
              <a:gd name="connsiteY72" fmla="*/ 4807145 h 5073363"/>
              <a:gd name="connsiteX73" fmla="*/ 8588415 w 8831483"/>
              <a:gd name="connsiteY73" fmla="*/ 4749272 h 5073363"/>
              <a:gd name="connsiteX74" fmla="*/ 8599990 w 8831483"/>
              <a:gd name="connsiteY74" fmla="*/ 4714548 h 5073363"/>
              <a:gd name="connsiteX75" fmla="*/ 8623139 w 8831483"/>
              <a:gd name="connsiteY75" fmla="*/ 4587226 h 5073363"/>
              <a:gd name="connsiteX76" fmla="*/ 8634714 w 8831483"/>
              <a:gd name="connsiteY76" fmla="*/ 4552502 h 5073363"/>
              <a:gd name="connsiteX77" fmla="*/ 8646288 w 8831483"/>
              <a:gd name="connsiteY77" fmla="*/ 4413606 h 5073363"/>
              <a:gd name="connsiteX78" fmla="*/ 8669438 w 8831483"/>
              <a:gd name="connsiteY78" fmla="*/ 3464482 h 5073363"/>
              <a:gd name="connsiteX79" fmla="*/ 8692587 w 8831483"/>
              <a:gd name="connsiteY79" fmla="*/ 3151965 h 5073363"/>
              <a:gd name="connsiteX80" fmla="*/ 8715736 w 8831483"/>
              <a:gd name="connsiteY80" fmla="*/ 2932046 h 5073363"/>
              <a:gd name="connsiteX81" fmla="*/ 8738886 w 8831483"/>
              <a:gd name="connsiteY81" fmla="*/ 2758426 h 5073363"/>
              <a:gd name="connsiteX82" fmla="*/ 8750460 w 8831483"/>
              <a:gd name="connsiteY82" fmla="*/ 2700553 h 5073363"/>
              <a:gd name="connsiteX83" fmla="*/ 8773610 w 8831483"/>
              <a:gd name="connsiteY83" fmla="*/ 2480634 h 5073363"/>
              <a:gd name="connsiteX84" fmla="*/ 8762035 w 8831483"/>
              <a:gd name="connsiteY84" fmla="*/ 2133393 h 5073363"/>
              <a:gd name="connsiteX85" fmla="*/ 8785185 w 8831483"/>
              <a:gd name="connsiteY85" fmla="*/ 1161120 h 5073363"/>
              <a:gd name="connsiteX86" fmla="*/ 8796759 w 8831483"/>
              <a:gd name="connsiteY86" fmla="*/ 1056948 h 5073363"/>
              <a:gd name="connsiteX87" fmla="*/ 8819909 w 8831483"/>
              <a:gd name="connsiteY87" fmla="*/ 617110 h 5073363"/>
              <a:gd name="connsiteX88" fmla="*/ 8831483 w 8831483"/>
              <a:gd name="connsiteY88" fmla="*/ 536087 h 5073363"/>
              <a:gd name="connsiteX89" fmla="*/ 8819909 w 8831483"/>
              <a:gd name="connsiteY89" fmla="*/ 327742 h 5073363"/>
              <a:gd name="connsiteX90" fmla="*/ 8773610 w 8831483"/>
              <a:gd name="connsiteY90" fmla="*/ 223570 h 5073363"/>
              <a:gd name="connsiteX91" fmla="*/ 8762035 w 8831483"/>
              <a:gd name="connsiteY91" fmla="*/ 188846 h 5073363"/>
              <a:gd name="connsiteX92" fmla="*/ 8692587 w 8831483"/>
              <a:gd name="connsiteY92" fmla="*/ 107823 h 5073363"/>
              <a:gd name="connsiteX93" fmla="*/ 8657863 w 8831483"/>
              <a:gd name="connsiteY93" fmla="*/ 73099 h 5073363"/>
              <a:gd name="connsiteX94" fmla="*/ 8588415 w 8831483"/>
              <a:gd name="connsiteY94" fmla="*/ 49950 h 5073363"/>
              <a:gd name="connsiteX95" fmla="*/ 8507392 w 8831483"/>
              <a:gd name="connsiteY95" fmla="*/ 38375 h 5073363"/>
              <a:gd name="connsiteX96" fmla="*/ 8437944 w 8831483"/>
              <a:gd name="connsiteY96" fmla="*/ 26801 h 5073363"/>
              <a:gd name="connsiteX97" fmla="*/ 8009681 w 8831483"/>
              <a:gd name="connsiteY97" fmla="*/ 15226 h 5073363"/>
              <a:gd name="connsiteX98" fmla="*/ 7720314 w 8831483"/>
              <a:gd name="connsiteY98" fmla="*/ 15226 h 5073363"/>
              <a:gd name="connsiteX99" fmla="*/ 7685590 w 8831483"/>
              <a:gd name="connsiteY99" fmla="*/ 26801 h 5073363"/>
              <a:gd name="connsiteX100" fmla="*/ 7454096 w 8831483"/>
              <a:gd name="connsiteY100" fmla="*/ 49950 h 5073363"/>
              <a:gd name="connsiteX101" fmla="*/ 7407797 w 8831483"/>
              <a:gd name="connsiteY101" fmla="*/ 61525 h 5073363"/>
              <a:gd name="connsiteX102" fmla="*/ 7257326 w 8831483"/>
              <a:gd name="connsiteY102" fmla="*/ 96249 h 5073363"/>
              <a:gd name="connsiteX103" fmla="*/ 7222602 w 8831483"/>
              <a:gd name="connsiteY103" fmla="*/ 107823 h 5073363"/>
              <a:gd name="connsiteX104" fmla="*/ 7141579 w 8831483"/>
              <a:gd name="connsiteY104" fmla="*/ 119398 h 5073363"/>
              <a:gd name="connsiteX105" fmla="*/ 7048982 w 8831483"/>
              <a:gd name="connsiteY105" fmla="*/ 142548 h 5073363"/>
              <a:gd name="connsiteX106" fmla="*/ 6979534 w 8831483"/>
              <a:gd name="connsiteY106" fmla="*/ 154122 h 5073363"/>
              <a:gd name="connsiteX107" fmla="*/ 6944810 w 8831483"/>
              <a:gd name="connsiteY107" fmla="*/ 165697 h 5073363"/>
              <a:gd name="connsiteX108" fmla="*/ 6852212 w 8831483"/>
              <a:gd name="connsiteY108" fmla="*/ 200421 h 5073363"/>
              <a:gd name="connsiteX109" fmla="*/ 6805914 w 8831483"/>
              <a:gd name="connsiteY109" fmla="*/ 235145 h 5073363"/>
              <a:gd name="connsiteX110" fmla="*/ 6748040 w 8831483"/>
              <a:gd name="connsiteY110" fmla="*/ 246720 h 5073363"/>
              <a:gd name="connsiteX111" fmla="*/ 6713316 w 8831483"/>
              <a:gd name="connsiteY111" fmla="*/ 258294 h 5073363"/>
              <a:gd name="connsiteX112" fmla="*/ 6655443 w 8831483"/>
              <a:gd name="connsiteY112" fmla="*/ 269869 h 5073363"/>
              <a:gd name="connsiteX113" fmla="*/ 6609144 w 8831483"/>
              <a:gd name="connsiteY113" fmla="*/ 293018 h 5073363"/>
              <a:gd name="connsiteX114" fmla="*/ 6423949 w 8831483"/>
              <a:gd name="connsiteY114" fmla="*/ 339317 h 5073363"/>
              <a:gd name="connsiteX115" fmla="*/ 6261904 w 8831483"/>
              <a:gd name="connsiteY115" fmla="*/ 362466 h 5073363"/>
              <a:gd name="connsiteX116" fmla="*/ 6192455 w 8831483"/>
              <a:gd name="connsiteY116" fmla="*/ 374041 h 5073363"/>
              <a:gd name="connsiteX117" fmla="*/ 5995686 w 8831483"/>
              <a:gd name="connsiteY117" fmla="*/ 397191 h 5073363"/>
              <a:gd name="connsiteX118" fmla="*/ 5937812 w 8831483"/>
              <a:gd name="connsiteY118" fmla="*/ 408765 h 5073363"/>
              <a:gd name="connsiteX119" fmla="*/ 5903088 w 8831483"/>
              <a:gd name="connsiteY119" fmla="*/ 420340 h 5073363"/>
              <a:gd name="connsiteX120" fmla="*/ 5822066 w 8831483"/>
              <a:gd name="connsiteY120" fmla="*/ 443489 h 5073363"/>
              <a:gd name="connsiteX121" fmla="*/ 5752617 w 8831483"/>
              <a:gd name="connsiteY121" fmla="*/ 455064 h 5073363"/>
              <a:gd name="connsiteX122" fmla="*/ 5648445 w 8831483"/>
              <a:gd name="connsiteY122" fmla="*/ 478213 h 5073363"/>
              <a:gd name="connsiteX123" fmla="*/ 5509549 w 8831483"/>
              <a:gd name="connsiteY123" fmla="*/ 501363 h 5073363"/>
              <a:gd name="connsiteX124" fmla="*/ 5428526 w 8831483"/>
              <a:gd name="connsiteY124" fmla="*/ 536087 h 5073363"/>
              <a:gd name="connsiteX125" fmla="*/ 5370653 w 8831483"/>
              <a:gd name="connsiteY125" fmla="*/ 547661 h 5073363"/>
              <a:gd name="connsiteX126" fmla="*/ 5278055 w 8831483"/>
              <a:gd name="connsiteY126" fmla="*/ 570811 h 5073363"/>
              <a:gd name="connsiteX127" fmla="*/ 5162309 w 8831483"/>
              <a:gd name="connsiteY127" fmla="*/ 593960 h 5073363"/>
              <a:gd name="connsiteX128" fmla="*/ 5116010 w 8831483"/>
              <a:gd name="connsiteY128" fmla="*/ 605535 h 5073363"/>
              <a:gd name="connsiteX129" fmla="*/ 5081286 w 8831483"/>
              <a:gd name="connsiteY129" fmla="*/ 617110 h 5073363"/>
              <a:gd name="connsiteX130" fmla="*/ 4861367 w 8831483"/>
              <a:gd name="connsiteY130" fmla="*/ 640259 h 5073363"/>
              <a:gd name="connsiteX131" fmla="*/ 4803493 w 8831483"/>
              <a:gd name="connsiteY131" fmla="*/ 651834 h 5073363"/>
              <a:gd name="connsiteX132" fmla="*/ 4757195 w 8831483"/>
              <a:gd name="connsiteY132" fmla="*/ 663408 h 5073363"/>
              <a:gd name="connsiteX133" fmla="*/ 4490977 w 8831483"/>
              <a:gd name="connsiteY133" fmla="*/ 674983 h 5073363"/>
              <a:gd name="connsiteX134" fmla="*/ 4259483 w 8831483"/>
              <a:gd name="connsiteY134" fmla="*/ 698132 h 5073363"/>
              <a:gd name="connsiteX135" fmla="*/ 4190035 w 8831483"/>
              <a:gd name="connsiteY135" fmla="*/ 709707 h 5073363"/>
              <a:gd name="connsiteX136" fmla="*/ 4109012 w 8831483"/>
              <a:gd name="connsiteY136" fmla="*/ 721282 h 5073363"/>
              <a:gd name="connsiteX137" fmla="*/ 4074288 w 8831483"/>
              <a:gd name="connsiteY137" fmla="*/ 732856 h 5073363"/>
              <a:gd name="connsiteX138" fmla="*/ 3819645 w 8831483"/>
              <a:gd name="connsiteY138" fmla="*/ 756006 h 5073363"/>
              <a:gd name="connsiteX139" fmla="*/ 3669174 w 8831483"/>
              <a:gd name="connsiteY139" fmla="*/ 779155 h 5073363"/>
              <a:gd name="connsiteX140" fmla="*/ 3565002 w 8831483"/>
              <a:gd name="connsiteY140" fmla="*/ 802304 h 5073363"/>
              <a:gd name="connsiteX141" fmla="*/ 3483979 w 8831483"/>
              <a:gd name="connsiteY141" fmla="*/ 813879 h 5073363"/>
              <a:gd name="connsiteX142" fmla="*/ 3472405 w 8831483"/>
              <a:gd name="connsiteY142" fmla="*/ 860178 h 507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831483" h="5073363">
                <a:moveTo>
                  <a:pt x="3472405" y="860178"/>
                </a:moveTo>
                <a:cubicBezTo>
                  <a:pt x="3449256" y="873682"/>
                  <a:pt x="3453220" y="848557"/>
                  <a:pt x="3345083" y="894902"/>
                </a:cubicBezTo>
                <a:cubicBezTo>
                  <a:pt x="3330462" y="901168"/>
                  <a:pt x="3314081" y="902107"/>
                  <a:pt x="3298785" y="906477"/>
                </a:cubicBezTo>
                <a:cubicBezTo>
                  <a:pt x="3193668" y="936510"/>
                  <a:pt x="3368668" y="894814"/>
                  <a:pt x="3194612" y="929626"/>
                </a:cubicBezTo>
                <a:cubicBezTo>
                  <a:pt x="3090748" y="950400"/>
                  <a:pt x="3216229" y="933122"/>
                  <a:pt x="3055716" y="975925"/>
                </a:cubicBezTo>
                <a:cubicBezTo>
                  <a:pt x="3029355" y="982954"/>
                  <a:pt x="3001701" y="983641"/>
                  <a:pt x="2974693" y="987499"/>
                </a:cubicBezTo>
                <a:cubicBezTo>
                  <a:pt x="2926794" y="1011449"/>
                  <a:pt x="2916162" y="1019494"/>
                  <a:pt x="2858947" y="1033798"/>
                </a:cubicBezTo>
                <a:cubicBezTo>
                  <a:pt x="2836179" y="1039490"/>
                  <a:pt x="2812648" y="1041515"/>
                  <a:pt x="2789498" y="1045373"/>
                </a:cubicBezTo>
                <a:cubicBezTo>
                  <a:pt x="2708092" y="1072509"/>
                  <a:pt x="2805666" y="1042678"/>
                  <a:pt x="2650602" y="1068522"/>
                </a:cubicBezTo>
                <a:cubicBezTo>
                  <a:pt x="2638567" y="1070528"/>
                  <a:pt x="2627992" y="1078643"/>
                  <a:pt x="2615878" y="1080097"/>
                </a:cubicBezTo>
                <a:cubicBezTo>
                  <a:pt x="2531254" y="1090252"/>
                  <a:pt x="2446043" y="1094765"/>
                  <a:pt x="2361235" y="1103246"/>
                </a:cubicBezTo>
                <a:lnTo>
                  <a:pt x="2129741" y="1126396"/>
                </a:lnTo>
                <a:cubicBezTo>
                  <a:pt x="2045018" y="1154636"/>
                  <a:pt x="2116565" y="1133907"/>
                  <a:pt x="1944547" y="1149545"/>
                </a:cubicBezTo>
                <a:cubicBezTo>
                  <a:pt x="1909752" y="1152708"/>
                  <a:pt x="1874961" y="1156179"/>
                  <a:pt x="1840374" y="1161120"/>
                </a:cubicBezTo>
                <a:cubicBezTo>
                  <a:pt x="1769611" y="1171229"/>
                  <a:pt x="1799396" y="1171630"/>
                  <a:pt x="1736202" y="1184269"/>
                </a:cubicBezTo>
                <a:cubicBezTo>
                  <a:pt x="1647613" y="1201987"/>
                  <a:pt x="1689546" y="1188803"/>
                  <a:pt x="1608881" y="1207418"/>
                </a:cubicBezTo>
                <a:cubicBezTo>
                  <a:pt x="1458900" y="1242029"/>
                  <a:pt x="1573200" y="1221082"/>
                  <a:pt x="1446835" y="1242142"/>
                </a:cubicBezTo>
                <a:lnTo>
                  <a:pt x="1307939" y="1288441"/>
                </a:lnTo>
                <a:cubicBezTo>
                  <a:pt x="1277073" y="1296158"/>
                  <a:pt x="1246036" y="1303220"/>
                  <a:pt x="1215341" y="1311591"/>
                </a:cubicBezTo>
                <a:cubicBezTo>
                  <a:pt x="1203570" y="1314801"/>
                  <a:pt x="1192348" y="1319813"/>
                  <a:pt x="1180617" y="1323165"/>
                </a:cubicBezTo>
                <a:cubicBezTo>
                  <a:pt x="1165321" y="1327535"/>
                  <a:pt x="1149752" y="1330882"/>
                  <a:pt x="1134319" y="1334740"/>
                </a:cubicBezTo>
                <a:cubicBezTo>
                  <a:pt x="1122744" y="1342456"/>
                  <a:pt x="1112037" y="1351668"/>
                  <a:pt x="1099595" y="1357889"/>
                </a:cubicBezTo>
                <a:cubicBezTo>
                  <a:pt x="1088682" y="1363345"/>
                  <a:pt x="1076642" y="1366254"/>
                  <a:pt x="1064871" y="1369464"/>
                </a:cubicBezTo>
                <a:cubicBezTo>
                  <a:pt x="988099" y="1390402"/>
                  <a:pt x="981884" y="1390691"/>
                  <a:pt x="914400" y="1404188"/>
                </a:cubicBezTo>
                <a:cubicBezTo>
                  <a:pt x="902825" y="1411904"/>
                  <a:pt x="892749" y="1422583"/>
                  <a:pt x="879676" y="1427337"/>
                </a:cubicBezTo>
                <a:cubicBezTo>
                  <a:pt x="879650" y="1427346"/>
                  <a:pt x="763942" y="1456270"/>
                  <a:pt x="740779" y="1462061"/>
                </a:cubicBezTo>
                <a:cubicBezTo>
                  <a:pt x="725346" y="1465919"/>
                  <a:pt x="709572" y="1468605"/>
                  <a:pt x="694481" y="1473636"/>
                </a:cubicBezTo>
                <a:cubicBezTo>
                  <a:pt x="567842" y="1515850"/>
                  <a:pt x="759660" y="1448525"/>
                  <a:pt x="625033" y="1508360"/>
                </a:cubicBezTo>
                <a:cubicBezTo>
                  <a:pt x="602735" y="1518270"/>
                  <a:pt x="575889" y="1517975"/>
                  <a:pt x="555585" y="1531510"/>
                </a:cubicBezTo>
                <a:cubicBezTo>
                  <a:pt x="544010" y="1539226"/>
                  <a:pt x="533886" y="1549774"/>
                  <a:pt x="520860" y="1554659"/>
                </a:cubicBezTo>
                <a:cubicBezTo>
                  <a:pt x="502440" y="1561567"/>
                  <a:pt x="482073" y="1561463"/>
                  <a:pt x="462987" y="1566234"/>
                </a:cubicBezTo>
                <a:cubicBezTo>
                  <a:pt x="382065" y="1586464"/>
                  <a:pt x="481361" y="1567826"/>
                  <a:pt x="381964" y="1600958"/>
                </a:cubicBezTo>
                <a:cubicBezTo>
                  <a:pt x="363301" y="1607179"/>
                  <a:pt x="343071" y="1607356"/>
                  <a:pt x="324091" y="1612532"/>
                </a:cubicBezTo>
                <a:cubicBezTo>
                  <a:pt x="300549" y="1618953"/>
                  <a:pt x="254643" y="1635682"/>
                  <a:pt x="254643" y="1635682"/>
                </a:cubicBezTo>
                <a:cubicBezTo>
                  <a:pt x="237606" y="1686791"/>
                  <a:pt x="240833" y="1691171"/>
                  <a:pt x="185195" y="1739854"/>
                </a:cubicBezTo>
                <a:cubicBezTo>
                  <a:pt x="176013" y="1747888"/>
                  <a:pt x="162046" y="1747571"/>
                  <a:pt x="150471" y="1751429"/>
                </a:cubicBezTo>
                <a:cubicBezTo>
                  <a:pt x="91814" y="1810084"/>
                  <a:pt x="160824" y="1734174"/>
                  <a:pt x="115747" y="1809302"/>
                </a:cubicBezTo>
                <a:cubicBezTo>
                  <a:pt x="110132" y="1818660"/>
                  <a:pt x="99145" y="1823721"/>
                  <a:pt x="92597" y="1832451"/>
                </a:cubicBezTo>
                <a:cubicBezTo>
                  <a:pt x="75904" y="1854709"/>
                  <a:pt x="46298" y="1901899"/>
                  <a:pt x="46298" y="1901899"/>
                </a:cubicBezTo>
                <a:cubicBezTo>
                  <a:pt x="42440" y="1917332"/>
                  <a:pt x="39094" y="1932902"/>
                  <a:pt x="34724" y="1948198"/>
                </a:cubicBezTo>
                <a:cubicBezTo>
                  <a:pt x="31372" y="1959929"/>
                  <a:pt x="24449" y="1970791"/>
                  <a:pt x="23149" y="1982922"/>
                </a:cubicBezTo>
                <a:cubicBezTo>
                  <a:pt x="12840" y="2079135"/>
                  <a:pt x="0" y="2272289"/>
                  <a:pt x="0" y="2272289"/>
                </a:cubicBezTo>
                <a:cubicBezTo>
                  <a:pt x="3858" y="2411185"/>
                  <a:pt x="11574" y="2550028"/>
                  <a:pt x="11574" y="2688978"/>
                </a:cubicBezTo>
                <a:cubicBezTo>
                  <a:pt x="11574" y="2793221"/>
                  <a:pt x="0" y="2897251"/>
                  <a:pt x="0" y="3001494"/>
                </a:cubicBezTo>
                <a:cubicBezTo>
                  <a:pt x="0" y="3063346"/>
                  <a:pt x="8828" y="3124898"/>
                  <a:pt x="11574" y="3186689"/>
                </a:cubicBezTo>
                <a:cubicBezTo>
                  <a:pt x="16545" y="3298534"/>
                  <a:pt x="19291" y="3410466"/>
                  <a:pt x="23149" y="3522355"/>
                </a:cubicBezTo>
                <a:cubicBezTo>
                  <a:pt x="27007" y="3788573"/>
                  <a:pt x="29453" y="4054815"/>
                  <a:pt x="34724" y="4321008"/>
                </a:cubicBezTo>
                <a:cubicBezTo>
                  <a:pt x="37169" y="4444507"/>
                  <a:pt x="39806" y="4568045"/>
                  <a:pt x="46298" y="4691398"/>
                </a:cubicBezTo>
                <a:cubicBezTo>
                  <a:pt x="47531" y="4714834"/>
                  <a:pt x="54962" y="4737559"/>
                  <a:pt x="57873" y="4760846"/>
                </a:cubicBezTo>
                <a:cubicBezTo>
                  <a:pt x="62683" y="4799321"/>
                  <a:pt x="55394" y="4840455"/>
                  <a:pt x="69448" y="4876593"/>
                </a:cubicBezTo>
                <a:cubicBezTo>
                  <a:pt x="87759" y="4923680"/>
                  <a:pt x="151002" y="4986885"/>
                  <a:pt x="196769" y="5015489"/>
                </a:cubicBezTo>
                <a:cubicBezTo>
                  <a:pt x="207115" y="5021955"/>
                  <a:pt x="220580" y="5021608"/>
                  <a:pt x="231493" y="5027064"/>
                </a:cubicBezTo>
                <a:cubicBezTo>
                  <a:pt x="243935" y="5033285"/>
                  <a:pt x="254139" y="5043311"/>
                  <a:pt x="266217" y="5050213"/>
                </a:cubicBezTo>
                <a:cubicBezTo>
                  <a:pt x="281198" y="5058774"/>
                  <a:pt x="297083" y="5065646"/>
                  <a:pt x="312516" y="5073363"/>
                </a:cubicBezTo>
                <a:cubicBezTo>
                  <a:pt x="478420" y="5069505"/>
                  <a:pt x="644574" y="5071678"/>
                  <a:pt x="810228" y="5061788"/>
                </a:cubicBezTo>
                <a:cubicBezTo>
                  <a:pt x="903380" y="5056227"/>
                  <a:pt x="995273" y="5037370"/>
                  <a:pt x="1088020" y="5027064"/>
                </a:cubicBezTo>
                <a:cubicBezTo>
                  <a:pt x="1122744" y="5023206"/>
                  <a:pt x="1157311" y="5017482"/>
                  <a:pt x="1192192" y="5015489"/>
                </a:cubicBezTo>
                <a:cubicBezTo>
                  <a:pt x="1292417" y="5009762"/>
                  <a:pt x="1392820" y="5007773"/>
                  <a:pt x="1493134" y="5003915"/>
                </a:cubicBezTo>
                <a:cubicBezTo>
                  <a:pt x="2590811" y="4904123"/>
                  <a:pt x="1707006" y="4980765"/>
                  <a:pt x="4560425" y="4980765"/>
                </a:cubicBezTo>
                <a:cubicBezTo>
                  <a:pt x="4788093" y="4980765"/>
                  <a:pt x="5015696" y="4988482"/>
                  <a:pt x="5243331" y="4992340"/>
                </a:cubicBezTo>
                <a:cubicBezTo>
                  <a:pt x="5495672" y="5015281"/>
                  <a:pt x="5385694" y="5010307"/>
                  <a:pt x="5798916" y="4992340"/>
                </a:cubicBezTo>
                <a:cubicBezTo>
                  <a:pt x="5833821" y="4990822"/>
                  <a:pt x="5868174" y="4982058"/>
                  <a:pt x="5903088" y="4980765"/>
                </a:cubicBezTo>
                <a:cubicBezTo>
                  <a:pt x="6076632" y="4974338"/>
                  <a:pt x="6250329" y="4973049"/>
                  <a:pt x="6423949" y="4969191"/>
                </a:cubicBezTo>
                <a:cubicBezTo>
                  <a:pt x="6524263" y="4961474"/>
                  <a:pt x="6625058" y="4958521"/>
                  <a:pt x="6724891" y="4946041"/>
                </a:cubicBezTo>
                <a:cubicBezTo>
                  <a:pt x="6795921" y="4937162"/>
                  <a:pt x="6873991" y="4926347"/>
                  <a:pt x="6944810" y="4922892"/>
                </a:cubicBezTo>
                <a:cubicBezTo>
                  <a:pt x="7060483" y="4917249"/>
                  <a:pt x="7176353" y="4916459"/>
                  <a:pt x="7292050" y="4911317"/>
                </a:cubicBezTo>
                <a:cubicBezTo>
                  <a:pt x="7349995" y="4908742"/>
                  <a:pt x="7407758" y="4902959"/>
                  <a:pt x="7465671" y="4899742"/>
                </a:cubicBezTo>
                <a:lnTo>
                  <a:pt x="7708739" y="4888168"/>
                </a:lnTo>
                <a:cubicBezTo>
                  <a:pt x="7789762" y="4892026"/>
                  <a:pt x="7870693" y="4899742"/>
                  <a:pt x="7951807" y="4899742"/>
                </a:cubicBezTo>
                <a:cubicBezTo>
                  <a:pt x="8216082" y="4899742"/>
                  <a:pt x="8057443" y="4896227"/>
                  <a:pt x="8194876" y="4876593"/>
                </a:cubicBezTo>
                <a:cubicBezTo>
                  <a:pt x="8231897" y="4871304"/>
                  <a:pt x="8381579" y="4856765"/>
                  <a:pt x="8414795" y="4853444"/>
                </a:cubicBezTo>
                <a:cubicBezTo>
                  <a:pt x="8426370" y="4849586"/>
                  <a:pt x="8438095" y="4846153"/>
                  <a:pt x="8449519" y="4841869"/>
                </a:cubicBezTo>
                <a:cubicBezTo>
                  <a:pt x="8560241" y="4800348"/>
                  <a:pt x="8463299" y="4833418"/>
                  <a:pt x="8542116" y="4807145"/>
                </a:cubicBezTo>
                <a:cubicBezTo>
                  <a:pt x="8563650" y="4785612"/>
                  <a:pt x="8573813" y="4778477"/>
                  <a:pt x="8588415" y="4749272"/>
                </a:cubicBezTo>
                <a:cubicBezTo>
                  <a:pt x="8593871" y="4738359"/>
                  <a:pt x="8596638" y="4726279"/>
                  <a:pt x="8599990" y="4714548"/>
                </a:cubicBezTo>
                <a:cubicBezTo>
                  <a:pt x="8622863" y="4634490"/>
                  <a:pt x="8601283" y="4696501"/>
                  <a:pt x="8623139" y="4587226"/>
                </a:cubicBezTo>
                <a:cubicBezTo>
                  <a:pt x="8625532" y="4575262"/>
                  <a:pt x="8630856" y="4564077"/>
                  <a:pt x="8634714" y="4552502"/>
                </a:cubicBezTo>
                <a:cubicBezTo>
                  <a:pt x="8638572" y="4506203"/>
                  <a:pt x="8643638" y="4459989"/>
                  <a:pt x="8646288" y="4413606"/>
                </a:cubicBezTo>
                <a:cubicBezTo>
                  <a:pt x="8666638" y="4057474"/>
                  <a:pt x="8659214" y="3883664"/>
                  <a:pt x="8669438" y="3464482"/>
                </a:cubicBezTo>
                <a:cubicBezTo>
                  <a:pt x="8675737" y="3206236"/>
                  <a:pt x="8660537" y="3280161"/>
                  <a:pt x="8692587" y="3151965"/>
                </a:cubicBezTo>
                <a:cubicBezTo>
                  <a:pt x="8700303" y="3078659"/>
                  <a:pt x="8703618" y="3004754"/>
                  <a:pt x="8715736" y="2932046"/>
                </a:cubicBezTo>
                <a:cubicBezTo>
                  <a:pt x="8752079" y="2713994"/>
                  <a:pt x="8696398" y="3055846"/>
                  <a:pt x="8738886" y="2758426"/>
                </a:cubicBezTo>
                <a:cubicBezTo>
                  <a:pt x="8741668" y="2738951"/>
                  <a:pt x="8747678" y="2720028"/>
                  <a:pt x="8750460" y="2700553"/>
                </a:cubicBezTo>
                <a:cubicBezTo>
                  <a:pt x="8755746" y="2663553"/>
                  <a:pt x="8770291" y="2513827"/>
                  <a:pt x="8773610" y="2480634"/>
                </a:cubicBezTo>
                <a:cubicBezTo>
                  <a:pt x="8769752" y="2364887"/>
                  <a:pt x="8762035" y="2249204"/>
                  <a:pt x="8762035" y="2133393"/>
                </a:cubicBezTo>
                <a:cubicBezTo>
                  <a:pt x="8762035" y="1985040"/>
                  <a:pt x="8771821" y="1401669"/>
                  <a:pt x="8785185" y="1161120"/>
                </a:cubicBezTo>
                <a:cubicBezTo>
                  <a:pt x="8787123" y="1126236"/>
                  <a:pt x="8793732" y="1091754"/>
                  <a:pt x="8796759" y="1056948"/>
                </a:cubicBezTo>
                <a:cubicBezTo>
                  <a:pt x="8820748" y="781070"/>
                  <a:pt x="8796135" y="985614"/>
                  <a:pt x="8819909" y="617110"/>
                </a:cubicBezTo>
                <a:cubicBezTo>
                  <a:pt x="8821665" y="589885"/>
                  <a:pt x="8827625" y="563095"/>
                  <a:pt x="8831483" y="536087"/>
                </a:cubicBezTo>
                <a:cubicBezTo>
                  <a:pt x="8827625" y="466639"/>
                  <a:pt x="8828536" y="396760"/>
                  <a:pt x="8819909" y="327742"/>
                </a:cubicBezTo>
                <a:cubicBezTo>
                  <a:pt x="8809956" y="248115"/>
                  <a:pt x="8800263" y="276877"/>
                  <a:pt x="8773610" y="223570"/>
                </a:cubicBezTo>
                <a:cubicBezTo>
                  <a:pt x="8768154" y="212657"/>
                  <a:pt x="8767491" y="199759"/>
                  <a:pt x="8762035" y="188846"/>
                </a:cubicBezTo>
                <a:cubicBezTo>
                  <a:pt x="8744406" y="153589"/>
                  <a:pt x="8721067" y="136303"/>
                  <a:pt x="8692587" y="107823"/>
                </a:cubicBezTo>
                <a:cubicBezTo>
                  <a:pt x="8681012" y="96248"/>
                  <a:pt x="8673392" y="78275"/>
                  <a:pt x="8657863" y="73099"/>
                </a:cubicBezTo>
                <a:cubicBezTo>
                  <a:pt x="8634714" y="65383"/>
                  <a:pt x="8612571" y="53401"/>
                  <a:pt x="8588415" y="49950"/>
                </a:cubicBezTo>
                <a:lnTo>
                  <a:pt x="8507392" y="38375"/>
                </a:lnTo>
                <a:cubicBezTo>
                  <a:pt x="8484196" y="34806"/>
                  <a:pt x="8461387" y="27891"/>
                  <a:pt x="8437944" y="26801"/>
                </a:cubicBezTo>
                <a:cubicBezTo>
                  <a:pt x="8295292" y="20166"/>
                  <a:pt x="8152435" y="19084"/>
                  <a:pt x="8009681" y="15226"/>
                </a:cubicBezTo>
                <a:cubicBezTo>
                  <a:pt x="7879386" y="-6490"/>
                  <a:pt x="7927505" y="-3610"/>
                  <a:pt x="7720314" y="15226"/>
                </a:cubicBezTo>
                <a:cubicBezTo>
                  <a:pt x="7708163" y="16331"/>
                  <a:pt x="7697594" y="24618"/>
                  <a:pt x="7685590" y="26801"/>
                </a:cubicBezTo>
                <a:cubicBezTo>
                  <a:pt x="7626921" y="37468"/>
                  <a:pt x="7504461" y="45753"/>
                  <a:pt x="7454096" y="49950"/>
                </a:cubicBezTo>
                <a:cubicBezTo>
                  <a:pt x="7438663" y="53808"/>
                  <a:pt x="7423326" y="58074"/>
                  <a:pt x="7407797" y="61525"/>
                </a:cubicBezTo>
                <a:cubicBezTo>
                  <a:pt x="7352689" y="73771"/>
                  <a:pt x="7314083" y="77331"/>
                  <a:pt x="7257326" y="96249"/>
                </a:cubicBezTo>
                <a:cubicBezTo>
                  <a:pt x="7245751" y="100107"/>
                  <a:pt x="7234566" y="105430"/>
                  <a:pt x="7222602" y="107823"/>
                </a:cubicBezTo>
                <a:cubicBezTo>
                  <a:pt x="7195850" y="113173"/>
                  <a:pt x="7168331" y="114047"/>
                  <a:pt x="7141579" y="119398"/>
                </a:cubicBezTo>
                <a:cubicBezTo>
                  <a:pt x="7110381" y="125638"/>
                  <a:pt x="7080365" y="137318"/>
                  <a:pt x="7048982" y="142548"/>
                </a:cubicBezTo>
                <a:lnTo>
                  <a:pt x="6979534" y="154122"/>
                </a:lnTo>
                <a:cubicBezTo>
                  <a:pt x="6967959" y="157980"/>
                  <a:pt x="6956234" y="161413"/>
                  <a:pt x="6944810" y="165697"/>
                </a:cubicBezTo>
                <a:cubicBezTo>
                  <a:pt x="6834087" y="207218"/>
                  <a:pt x="6931029" y="174148"/>
                  <a:pt x="6852212" y="200421"/>
                </a:cubicBezTo>
                <a:cubicBezTo>
                  <a:pt x="6836779" y="211996"/>
                  <a:pt x="6823542" y="227310"/>
                  <a:pt x="6805914" y="235145"/>
                </a:cubicBezTo>
                <a:cubicBezTo>
                  <a:pt x="6787936" y="243135"/>
                  <a:pt x="6767126" y="241949"/>
                  <a:pt x="6748040" y="246720"/>
                </a:cubicBezTo>
                <a:cubicBezTo>
                  <a:pt x="6736204" y="249679"/>
                  <a:pt x="6725152" y="255335"/>
                  <a:pt x="6713316" y="258294"/>
                </a:cubicBezTo>
                <a:cubicBezTo>
                  <a:pt x="6694230" y="263065"/>
                  <a:pt x="6674734" y="266011"/>
                  <a:pt x="6655443" y="269869"/>
                </a:cubicBezTo>
                <a:cubicBezTo>
                  <a:pt x="6640010" y="277585"/>
                  <a:pt x="6625360" y="287121"/>
                  <a:pt x="6609144" y="293018"/>
                </a:cubicBezTo>
                <a:cubicBezTo>
                  <a:pt x="6567697" y="308090"/>
                  <a:pt x="6462109" y="332681"/>
                  <a:pt x="6423949" y="339317"/>
                </a:cubicBezTo>
                <a:cubicBezTo>
                  <a:pt x="6370192" y="348666"/>
                  <a:pt x="6315725" y="353496"/>
                  <a:pt x="6261904" y="362466"/>
                </a:cubicBezTo>
                <a:cubicBezTo>
                  <a:pt x="6238754" y="366324"/>
                  <a:pt x="6215763" y="371299"/>
                  <a:pt x="6192455" y="374041"/>
                </a:cubicBezTo>
                <a:cubicBezTo>
                  <a:pt x="6026742" y="393537"/>
                  <a:pt x="6115441" y="375418"/>
                  <a:pt x="5995686" y="397191"/>
                </a:cubicBezTo>
                <a:cubicBezTo>
                  <a:pt x="5976330" y="400710"/>
                  <a:pt x="5956898" y="403994"/>
                  <a:pt x="5937812" y="408765"/>
                </a:cubicBezTo>
                <a:cubicBezTo>
                  <a:pt x="5925975" y="411724"/>
                  <a:pt x="5914774" y="416834"/>
                  <a:pt x="5903088" y="420340"/>
                </a:cubicBezTo>
                <a:cubicBezTo>
                  <a:pt x="5876185" y="428411"/>
                  <a:pt x="5849435" y="437173"/>
                  <a:pt x="5822066" y="443489"/>
                </a:cubicBezTo>
                <a:cubicBezTo>
                  <a:pt x="5799198" y="448766"/>
                  <a:pt x="5775630" y="450461"/>
                  <a:pt x="5752617" y="455064"/>
                </a:cubicBezTo>
                <a:cubicBezTo>
                  <a:pt x="5675789" y="470430"/>
                  <a:pt x="5736070" y="464732"/>
                  <a:pt x="5648445" y="478213"/>
                </a:cubicBezTo>
                <a:cubicBezTo>
                  <a:pt x="5556848" y="492305"/>
                  <a:pt x="5577441" y="481966"/>
                  <a:pt x="5509549" y="501363"/>
                </a:cubicBezTo>
                <a:cubicBezTo>
                  <a:pt x="5367946" y="541820"/>
                  <a:pt x="5613740" y="474349"/>
                  <a:pt x="5428526" y="536087"/>
                </a:cubicBezTo>
                <a:cubicBezTo>
                  <a:pt x="5409863" y="542308"/>
                  <a:pt x="5389822" y="543237"/>
                  <a:pt x="5370653" y="547661"/>
                </a:cubicBezTo>
                <a:cubicBezTo>
                  <a:pt x="5339652" y="554815"/>
                  <a:pt x="5309253" y="564571"/>
                  <a:pt x="5278055" y="570811"/>
                </a:cubicBezTo>
                <a:cubicBezTo>
                  <a:pt x="5239473" y="578527"/>
                  <a:pt x="5200480" y="584417"/>
                  <a:pt x="5162309" y="593960"/>
                </a:cubicBezTo>
                <a:cubicBezTo>
                  <a:pt x="5146876" y="597818"/>
                  <a:pt x="5131306" y="601165"/>
                  <a:pt x="5116010" y="605535"/>
                </a:cubicBezTo>
                <a:cubicBezTo>
                  <a:pt x="5104279" y="608887"/>
                  <a:pt x="5093196" y="614463"/>
                  <a:pt x="5081286" y="617110"/>
                </a:cubicBezTo>
                <a:cubicBezTo>
                  <a:pt x="5007750" y="633451"/>
                  <a:pt x="4937637" y="634392"/>
                  <a:pt x="4861367" y="640259"/>
                </a:cubicBezTo>
                <a:cubicBezTo>
                  <a:pt x="4842076" y="644117"/>
                  <a:pt x="4822698" y="647566"/>
                  <a:pt x="4803493" y="651834"/>
                </a:cubicBezTo>
                <a:cubicBezTo>
                  <a:pt x="4787964" y="655285"/>
                  <a:pt x="4773059" y="662233"/>
                  <a:pt x="4757195" y="663408"/>
                </a:cubicBezTo>
                <a:cubicBezTo>
                  <a:pt x="4668615" y="669969"/>
                  <a:pt x="4579716" y="671125"/>
                  <a:pt x="4490977" y="674983"/>
                </a:cubicBezTo>
                <a:cubicBezTo>
                  <a:pt x="4333668" y="701202"/>
                  <a:pt x="4524418" y="671639"/>
                  <a:pt x="4259483" y="698132"/>
                </a:cubicBezTo>
                <a:cubicBezTo>
                  <a:pt x="4236131" y="700467"/>
                  <a:pt x="4213231" y="706138"/>
                  <a:pt x="4190035" y="709707"/>
                </a:cubicBezTo>
                <a:cubicBezTo>
                  <a:pt x="4163070" y="713856"/>
                  <a:pt x="4136020" y="717424"/>
                  <a:pt x="4109012" y="721282"/>
                </a:cubicBezTo>
                <a:cubicBezTo>
                  <a:pt x="4097437" y="725140"/>
                  <a:pt x="4086292" y="730673"/>
                  <a:pt x="4074288" y="732856"/>
                </a:cubicBezTo>
                <a:cubicBezTo>
                  <a:pt x="4003269" y="745768"/>
                  <a:pt x="3881605" y="751580"/>
                  <a:pt x="3819645" y="756006"/>
                </a:cubicBezTo>
                <a:cubicBezTo>
                  <a:pt x="3723263" y="780101"/>
                  <a:pt x="3824714" y="756934"/>
                  <a:pt x="3669174" y="779155"/>
                </a:cubicBezTo>
                <a:cubicBezTo>
                  <a:pt x="3561982" y="794469"/>
                  <a:pt x="3657653" y="785459"/>
                  <a:pt x="3565002" y="802304"/>
                </a:cubicBezTo>
                <a:cubicBezTo>
                  <a:pt x="3538160" y="807184"/>
                  <a:pt x="3510987" y="810021"/>
                  <a:pt x="3483979" y="813879"/>
                </a:cubicBezTo>
                <a:cubicBezTo>
                  <a:pt x="3442835" y="841309"/>
                  <a:pt x="3495554" y="846674"/>
                  <a:pt x="3472405" y="860178"/>
                </a:cubicBezTo>
                <a:close/>
              </a:path>
            </a:pathLst>
          </a:cu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40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668" y="1087661"/>
            <a:ext cx="7286625" cy="5553075"/>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structures. (advance slide for answer)</a:t>
            </a:r>
          </a:p>
        </p:txBody>
      </p:sp>
      <p:sp>
        <p:nvSpPr>
          <p:cNvPr id="15" name="Rectangle 14"/>
          <p:cNvSpPr/>
          <p:nvPr/>
        </p:nvSpPr>
        <p:spPr>
          <a:xfrm>
            <a:off x="2710604" y="2541843"/>
            <a:ext cx="4135847"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FFFF00"/>
                </a:solidFill>
                <a:effectLst>
                  <a:outerShdw blurRad="50800" dist="39000" dir="5460000" algn="tl">
                    <a:srgbClr val="000000">
                      <a:alpha val="38000"/>
                    </a:srgbClr>
                  </a:outerShdw>
                </a:effectLst>
                <a:latin typeface="+mn-lt"/>
              </a:rPr>
              <a:t>Mucous glands (with serous </a:t>
            </a:r>
            <a:r>
              <a:rPr lang="en-US" sz="3600" b="1" dirty="0" err="1">
                <a:ln w="11430"/>
                <a:solidFill>
                  <a:srgbClr val="FFFF00"/>
                </a:solidFill>
                <a:effectLst>
                  <a:outerShdw blurRad="50800" dist="39000" dir="5460000" algn="tl">
                    <a:srgbClr val="000000">
                      <a:alpha val="38000"/>
                    </a:srgbClr>
                  </a:outerShdw>
                </a:effectLst>
                <a:latin typeface="+mn-lt"/>
              </a:rPr>
              <a:t>demilnes</a:t>
            </a:r>
            <a:r>
              <a:rPr lang="en-US" sz="3600" b="1" dirty="0">
                <a:ln w="11430"/>
                <a:solidFill>
                  <a:srgbClr val="FFFF00"/>
                </a:solidFill>
                <a:effectLst>
                  <a:outerShdw blurRad="50800" dist="39000" dir="5460000" algn="tl">
                    <a:srgbClr val="000000">
                      <a:alpha val="38000"/>
                    </a:srgbClr>
                  </a:outerShdw>
                </a:effectLst>
                <a:latin typeface="+mn-lt"/>
              </a:rPr>
              <a:t>)</a:t>
            </a:r>
          </a:p>
        </p:txBody>
      </p:sp>
      <p:sp>
        <p:nvSpPr>
          <p:cNvPr id="3" name="Freeform 2"/>
          <p:cNvSpPr/>
          <p:nvPr/>
        </p:nvSpPr>
        <p:spPr>
          <a:xfrm>
            <a:off x="1608881" y="1817225"/>
            <a:ext cx="1435261" cy="983848"/>
          </a:xfrm>
          <a:custGeom>
            <a:avLst/>
            <a:gdLst>
              <a:gd name="connsiteX0" fmla="*/ 1134319 w 1435261"/>
              <a:gd name="connsiteY0" fmla="*/ 34724 h 983848"/>
              <a:gd name="connsiteX1" fmla="*/ 972273 w 1435261"/>
              <a:gd name="connsiteY1" fmla="*/ 46299 h 983848"/>
              <a:gd name="connsiteX2" fmla="*/ 902825 w 1435261"/>
              <a:gd name="connsiteY2" fmla="*/ 69448 h 983848"/>
              <a:gd name="connsiteX3" fmla="*/ 844952 w 1435261"/>
              <a:gd name="connsiteY3" fmla="*/ 104172 h 983848"/>
              <a:gd name="connsiteX4" fmla="*/ 798653 w 1435261"/>
              <a:gd name="connsiteY4" fmla="*/ 150471 h 983848"/>
              <a:gd name="connsiteX5" fmla="*/ 775504 w 1435261"/>
              <a:gd name="connsiteY5" fmla="*/ 173621 h 983848"/>
              <a:gd name="connsiteX6" fmla="*/ 752354 w 1435261"/>
              <a:gd name="connsiteY6" fmla="*/ 196770 h 983848"/>
              <a:gd name="connsiteX7" fmla="*/ 729205 w 1435261"/>
              <a:gd name="connsiteY7" fmla="*/ 231494 h 983848"/>
              <a:gd name="connsiteX8" fmla="*/ 659757 w 1435261"/>
              <a:gd name="connsiteY8" fmla="*/ 254643 h 983848"/>
              <a:gd name="connsiteX9" fmla="*/ 590309 w 1435261"/>
              <a:gd name="connsiteY9" fmla="*/ 277793 h 983848"/>
              <a:gd name="connsiteX10" fmla="*/ 451413 w 1435261"/>
              <a:gd name="connsiteY10" fmla="*/ 324091 h 983848"/>
              <a:gd name="connsiteX11" fmla="*/ 416689 w 1435261"/>
              <a:gd name="connsiteY11" fmla="*/ 335666 h 983848"/>
              <a:gd name="connsiteX12" fmla="*/ 381965 w 1435261"/>
              <a:gd name="connsiteY12" fmla="*/ 347241 h 983848"/>
              <a:gd name="connsiteX13" fmla="*/ 289367 w 1435261"/>
              <a:gd name="connsiteY13" fmla="*/ 393540 h 983848"/>
              <a:gd name="connsiteX14" fmla="*/ 254643 w 1435261"/>
              <a:gd name="connsiteY14" fmla="*/ 405114 h 983848"/>
              <a:gd name="connsiteX15" fmla="*/ 185195 w 1435261"/>
              <a:gd name="connsiteY15" fmla="*/ 451413 h 983848"/>
              <a:gd name="connsiteX16" fmla="*/ 115747 w 1435261"/>
              <a:gd name="connsiteY16" fmla="*/ 474562 h 983848"/>
              <a:gd name="connsiteX17" fmla="*/ 69448 w 1435261"/>
              <a:gd name="connsiteY17" fmla="*/ 532436 h 983848"/>
              <a:gd name="connsiteX18" fmla="*/ 57873 w 1435261"/>
              <a:gd name="connsiteY18" fmla="*/ 567160 h 983848"/>
              <a:gd name="connsiteX19" fmla="*/ 23149 w 1435261"/>
              <a:gd name="connsiteY19" fmla="*/ 613459 h 983848"/>
              <a:gd name="connsiteX20" fmla="*/ 0 w 1435261"/>
              <a:gd name="connsiteY20" fmla="*/ 659757 h 983848"/>
              <a:gd name="connsiteX21" fmla="*/ 11575 w 1435261"/>
              <a:gd name="connsiteY21" fmla="*/ 775504 h 983848"/>
              <a:gd name="connsiteX22" fmla="*/ 46299 w 1435261"/>
              <a:gd name="connsiteY22" fmla="*/ 798653 h 983848"/>
              <a:gd name="connsiteX23" fmla="*/ 57873 w 1435261"/>
              <a:gd name="connsiteY23" fmla="*/ 833378 h 983848"/>
              <a:gd name="connsiteX24" fmla="*/ 127322 w 1435261"/>
              <a:gd name="connsiteY24" fmla="*/ 879676 h 983848"/>
              <a:gd name="connsiteX25" fmla="*/ 150471 w 1435261"/>
              <a:gd name="connsiteY25" fmla="*/ 902826 h 983848"/>
              <a:gd name="connsiteX26" fmla="*/ 185195 w 1435261"/>
              <a:gd name="connsiteY26" fmla="*/ 914400 h 983848"/>
              <a:gd name="connsiteX27" fmla="*/ 289367 w 1435261"/>
              <a:gd name="connsiteY27" fmla="*/ 937550 h 983848"/>
              <a:gd name="connsiteX28" fmla="*/ 324091 w 1435261"/>
              <a:gd name="connsiteY28" fmla="*/ 949124 h 983848"/>
              <a:gd name="connsiteX29" fmla="*/ 347241 w 1435261"/>
              <a:gd name="connsiteY29" fmla="*/ 972274 h 983848"/>
              <a:gd name="connsiteX30" fmla="*/ 405114 w 1435261"/>
              <a:gd name="connsiteY30" fmla="*/ 983848 h 983848"/>
              <a:gd name="connsiteX31" fmla="*/ 694481 w 1435261"/>
              <a:gd name="connsiteY31" fmla="*/ 972274 h 983848"/>
              <a:gd name="connsiteX32" fmla="*/ 856527 w 1435261"/>
              <a:gd name="connsiteY32" fmla="*/ 937550 h 983848"/>
              <a:gd name="connsiteX33" fmla="*/ 891251 w 1435261"/>
              <a:gd name="connsiteY33" fmla="*/ 925975 h 983848"/>
              <a:gd name="connsiteX34" fmla="*/ 925975 w 1435261"/>
              <a:gd name="connsiteY34" fmla="*/ 914400 h 983848"/>
              <a:gd name="connsiteX35" fmla="*/ 1030147 w 1435261"/>
              <a:gd name="connsiteY35" fmla="*/ 844952 h 983848"/>
              <a:gd name="connsiteX36" fmla="*/ 1064871 w 1435261"/>
              <a:gd name="connsiteY36" fmla="*/ 821803 h 983848"/>
              <a:gd name="connsiteX37" fmla="*/ 1088020 w 1435261"/>
              <a:gd name="connsiteY37" fmla="*/ 798653 h 983848"/>
              <a:gd name="connsiteX38" fmla="*/ 1157468 w 1435261"/>
              <a:gd name="connsiteY38" fmla="*/ 752355 h 983848"/>
              <a:gd name="connsiteX39" fmla="*/ 1215342 w 1435261"/>
              <a:gd name="connsiteY39" fmla="*/ 717631 h 983848"/>
              <a:gd name="connsiteX40" fmla="*/ 1284790 w 1435261"/>
              <a:gd name="connsiteY40" fmla="*/ 625033 h 983848"/>
              <a:gd name="connsiteX41" fmla="*/ 1331089 w 1435261"/>
              <a:gd name="connsiteY41" fmla="*/ 532436 h 983848"/>
              <a:gd name="connsiteX42" fmla="*/ 1377387 w 1435261"/>
              <a:gd name="connsiteY42" fmla="*/ 416689 h 983848"/>
              <a:gd name="connsiteX43" fmla="*/ 1388962 w 1435261"/>
              <a:gd name="connsiteY43" fmla="*/ 381965 h 983848"/>
              <a:gd name="connsiteX44" fmla="*/ 1412111 w 1435261"/>
              <a:gd name="connsiteY44" fmla="*/ 300942 h 983848"/>
              <a:gd name="connsiteX45" fmla="*/ 1435261 w 1435261"/>
              <a:gd name="connsiteY45" fmla="*/ 277793 h 983848"/>
              <a:gd name="connsiteX46" fmla="*/ 1423686 w 1435261"/>
              <a:gd name="connsiteY46" fmla="*/ 185195 h 983848"/>
              <a:gd name="connsiteX47" fmla="*/ 1342663 w 1435261"/>
              <a:gd name="connsiteY47" fmla="*/ 92598 h 983848"/>
              <a:gd name="connsiteX48" fmla="*/ 1319514 w 1435261"/>
              <a:gd name="connsiteY48" fmla="*/ 69448 h 983848"/>
              <a:gd name="connsiteX49" fmla="*/ 1226916 w 1435261"/>
              <a:gd name="connsiteY49" fmla="*/ 0 h 983848"/>
              <a:gd name="connsiteX50" fmla="*/ 1111170 w 1435261"/>
              <a:gd name="connsiteY50" fmla="*/ 11575 h 983848"/>
              <a:gd name="connsiteX51" fmla="*/ 1076446 w 1435261"/>
              <a:gd name="connsiteY51" fmla="*/ 34724 h 98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35261" h="983848">
                <a:moveTo>
                  <a:pt x="1134319" y="34724"/>
                </a:moveTo>
                <a:cubicBezTo>
                  <a:pt x="1080304" y="38582"/>
                  <a:pt x="1025827" y="38266"/>
                  <a:pt x="972273" y="46299"/>
                </a:cubicBezTo>
                <a:cubicBezTo>
                  <a:pt x="948141" y="49919"/>
                  <a:pt x="902825" y="69448"/>
                  <a:pt x="902825" y="69448"/>
                </a:cubicBezTo>
                <a:cubicBezTo>
                  <a:pt x="817299" y="154978"/>
                  <a:pt x="950123" y="29051"/>
                  <a:pt x="844952" y="104172"/>
                </a:cubicBezTo>
                <a:cubicBezTo>
                  <a:pt x="827192" y="116858"/>
                  <a:pt x="814086" y="135038"/>
                  <a:pt x="798653" y="150471"/>
                </a:cubicBezTo>
                <a:lnTo>
                  <a:pt x="775504" y="173621"/>
                </a:lnTo>
                <a:cubicBezTo>
                  <a:pt x="767787" y="181338"/>
                  <a:pt x="758407" y="187690"/>
                  <a:pt x="752354" y="196770"/>
                </a:cubicBezTo>
                <a:cubicBezTo>
                  <a:pt x="744638" y="208345"/>
                  <a:pt x="741001" y="224121"/>
                  <a:pt x="729205" y="231494"/>
                </a:cubicBezTo>
                <a:cubicBezTo>
                  <a:pt x="708513" y="244427"/>
                  <a:pt x="682906" y="246927"/>
                  <a:pt x="659757" y="254643"/>
                </a:cubicBezTo>
                <a:lnTo>
                  <a:pt x="590309" y="277793"/>
                </a:lnTo>
                <a:lnTo>
                  <a:pt x="451413" y="324091"/>
                </a:lnTo>
                <a:lnTo>
                  <a:pt x="416689" y="335666"/>
                </a:lnTo>
                <a:lnTo>
                  <a:pt x="381965" y="347241"/>
                </a:lnTo>
                <a:cubicBezTo>
                  <a:pt x="341561" y="387644"/>
                  <a:pt x="369167" y="366940"/>
                  <a:pt x="289367" y="393540"/>
                </a:cubicBezTo>
                <a:lnTo>
                  <a:pt x="254643" y="405114"/>
                </a:lnTo>
                <a:cubicBezTo>
                  <a:pt x="231494" y="420547"/>
                  <a:pt x="211589" y="442615"/>
                  <a:pt x="185195" y="451413"/>
                </a:cubicBezTo>
                <a:lnTo>
                  <a:pt x="115747" y="474562"/>
                </a:lnTo>
                <a:cubicBezTo>
                  <a:pt x="86653" y="561841"/>
                  <a:pt x="129283" y="457642"/>
                  <a:pt x="69448" y="532436"/>
                </a:cubicBezTo>
                <a:cubicBezTo>
                  <a:pt x="61826" y="541963"/>
                  <a:pt x="63926" y="556567"/>
                  <a:pt x="57873" y="567160"/>
                </a:cubicBezTo>
                <a:cubicBezTo>
                  <a:pt x="48302" y="583909"/>
                  <a:pt x="33373" y="597100"/>
                  <a:pt x="23149" y="613459"/>
                </a:cubicBezTo>
                <a:cubicBezTo>
                  <a:pt x="14004" y="628091"/>
                  <a:pt x="7716" y="644324"/>
                  <a:pt x="0" y="659757"/>
                </a:cubicBezTo>
                <a:cubicBezTo>
                  <a:pt x="3858" y="698339"/>
                  <a:pt x="-687" y="738719"/>
                  <a:pt x="11575" y="775504"/>
                </a:cubicBezTo>
                <a:cubicBezTo>
                  <a:pt x="15974" y="788701"/>
                  <a:pt x="37609" y="787790"/>
                  <a:pt x="46299" y="798653"/>
                </a:cubicBezTo>
                <a:cubicBezTo>
                  <a:pt x="53921" y="808180"/>
                  <a:pt x="51105" y="823226"/>
                  <a:pt x="57873" y="833378"/>
                </a:cubicBezTo>
                <a:cubicBezTo>
                  <a:pt x="82645" y="870537"/>
                  <a:pt x="90917" y="867542"/>
                  <a:pt x="127322" y="879676"/>
                </a:cubicBezTo>
                <a:cubicBezTo>
                  <a:pt x="135038" y="887393"/>
                  <a:pt x="141113" y="897211"/>
                  <a:pt x="150471" y="902826"/>
                </a:cubicBezTo>
                <a:cubicBezTo>
                  <a:pt x="160933" y="909103"/>
                  <a:pt x="173464" y="911048"/>
                  <a:pt x="185195" y="914400"/>
                </a:cubicBezTo>
                <a:cubicBezTo>
                  <a:pt x="268375" y="938165"/>
                  <a:pt x="193888" y="913680"/>
                  <a:pt x="289367" y="937550"/>
                </a:cubicBezTo>
                <a:cubicBezTo>
                  <a:pt x="301203" y="940509"/>
                  <a:pt x="312516" y="945266"/>
                  <a:pt x="324091" y="949124"/>
                </a:cubicBezTo>
                <a:cubicBezTo>
                  <a:pt x="331808" y="956841"/>
                  <a:pt x="337210" y="967975"/>
                  <a:pt x="347241" y="972274"/>
                </a:cubicBezTo>
                <a:cubicBezTo>
                  <a:pt x="365323" y="980024"/>
                  <a:pt x="385441" y="983848"/>
                  <a:pt x="405114" y="983848"/>
                </a:cubicBezTo>
                <a:cubicBezTo>
                  <a:pt x="501647" y="983848"/>
                  <a:pt x="598025" y="976132"/>
                  <a:pt x="694481" y="972274"/>
                </a:cubicBezTo>
                <a:cubicBezTo>
                  <a:pt x="811287" y="957673"/>
                  <a:pt x="757571" y="970535"/>
                  <a:pt x="856527" y="937550"/>
                </a:cubicBezTo>
                <a:lnTo>
                  <a:pt x="891251" y="925975"/>
                </a:lnTo>
                <a:cubicBezTo>
                  <a:pt x="902826" y="922117"/>
                  <a:pt x="915823" y="921168"/>
                  <a:pt x="925975" y="914400"/>
                </a:cubicBezTo>
                <a:lnTo>
                  <a:pt x="1030147" y="844952"/>
                </a:lnTo>
                <a:cubicBezTo>
                  <a:pt x="1041722" y="837236"/>
                  <a:pt x="1055035" y="831640"/>
                  <a:pt x="1064871" y="821803"/>
                </a:cubicBezTo>
                <a:cubicBezTo>
                  <a:pt x="1072587" y="814086"/>
                  <a:pt x="1079290" y="805201"/>
                  <a:pt x="1088020" y="798653"/>
                </a:cubicBezTo>
                <a:cubicBezTo>
                  <a:pt x="1110278" y="781960"/>
                  <a:pt x="1137795" y="772028"/>
                  <a:pt x="1157468" y="752355"/>
                </a:cubicBezTo>
                <a:cubicBezTo>
                  <a:pt x="1189245" y="720578"/>
                  <a:pt x="1170265" y="732656"/>
                  <a:pt x="1215342" y="717631"/>
                </a:cubicBezTo>
                <a:cubicBezTo>
                  <a:pt x="1242762" y="690209"/>
                  <a:pt x="1271703" y="664294"/>
                  <a:pt x="1284790" y="625033"/>
                </a:cubicBezTo>
                <a:cubicBezTo>
                  <a:pt x="1311390" y="545232"/>
                  <a:pt x="1290684" y="572839"/>
                  <a:pt x="1331089" y="532436"/>
                </a:cubicBezTo>
                <a:cubicBezTo>
                  <a:pt x="1365151" y="464310"/>
                  <a:pt x="1348780" y="502509"/>
                  <a:pt x="1377387" y="416689"/>
                </a:cubicBezTo>
                <a:cubicBezTo>
                  <a:pt x="1381245" y="405114"/>
                  <a:pt x="1386003" y="393802"/>
                  <a:pt x="1388962" y="381965"/>
                </a:cubicBezTo>
                <a:cubicBezTo>
                  <a:pt x="1391123" y="373322"/>
                  <a:pt x="1404996" y="312799"/>
                  <a:pt x="1412111" y="300942"/>
                </a:cubicBezTo>
                <a:cubicBezTo>
                  <a:pt x="1417726" y="291584"/>
                  <a:pt x="1427544" y="285509"/>
                  <a:pt x="1435261" y="277793"/>
                </a:cubicBezTo>
                <a:cubicBezTo>
                  <a:pt x="1431403" y="246927"/>
                  <a:pt x="1434148" y="214489"/>
                  <a:pt x="1423686" y="185195"/>
                </a:cubicBezTo>
                <a:cubicBezTo>
                  <a:pt x="1397063" y="110651"/>
                  <a:pt x="1386840" y="127940"/>
                  <a:pt x="1342663" y="92598"/>
                </a:cubicBezTo>
                <a:cubicBezTo>
                  <a:pt x="1334142" y="85781"/>
                  <a:pt x="1328244" y="75996"/>
                  <a:pt x="1319514" y="69448"/>
                </a:cubicBezTo>
                <a:cubicBezTo>
                  <a:pt x="1214806" y="-9084"/>
                  <a:pt x="1280008" y="53092"/>
                  <a:pt x="1226916" y="0"/>
                </a:cubicBezTo>
                <a:cubicBezTo>
                  <a:pt x="1188334" y="3858"/>
                  <a:pt x="1149494" y="5679"/>
                  <a:pt x="1111170" y="11575"/>
                </a:cubicBezTo>
                <a:cubicBezTo>
                  <a:pt x="1072786" y="17480"/>
                  <a:pt x="1076446" y="13128"/>
                  <a:pt x="1076446" y="34724"/>
                </a:cubicBezTo>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381000" y="2057400"/>
            <a:ext cx="1143000" cy="94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1752600" y="2998335"/>
            <a:ext cx="941976" cy="12003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931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142999"/>
            <a:ext cx="7010400" cy="5622925"/>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tissue on this slide. (advance slide for answer)</a:t>
            </a:r>
          </a:p>
        </p:txBody>
      </p:sp>
      <p:sp>
        <p:nvSpPr>
          <p:cNvPr id="15" name="Rectangle 14"/>
          <p:cNvSpPr/>
          <p:nvPr/>
        </p:nvSpPr>
        <p:spPr>
          <a:xfrm>
            <a:off x="2126748" y="2341945"/>
            <a:ext cx="4738104"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2060"/>
                </a:solidFill>
                <a:effectLst>
                  <a:outerShdw blurRad="50800" dist="39000" dir="5460000" algn="tl">
                    <a:srgbClr val="000000">
                      <a:alpha val="38000"/>
                    </a:srgbClr>
                  </a:outerShdw>
                </a:effectLst>
                <a:latin typeface="+mn-lt"/>
              </a:rPr>
              <a:t>Dense irregular connective tissue</a:t>
            </a:r>
          </a:p>
        </p:txBody>
      </p:sp>
    </p:spTree>
    <p:extLst>
      <p:ext uri="{BB962C8B-B14F-4D97-AF65-F5344CB8AC3E}">
        <p14:creationId xmlns:p14="http://schemas.microsoft.com/office/powerpoint/2010/main" val="295877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87" y="1095379"/>
            <a:ext cx="7238026" cy="5452823"/>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tissue. (advance slide for answer)</a:t>
            </a:r>
          </a:p>
        </p:txBody>
      </p:sp>
      <p:sp>
        <p:nvSpPr>
          <p:cNvPr id="15" name="Rectangle 14"/>
          <p:cNvSpPr/>
          <p:nvPr/>
        </p:nvSpPr>
        <p:spPr>
          <a:xfrm>
            <a:off x="2962787" y="2949571"/>
            <a:ext cx="3066025"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Smooth muscle</a:t>
            </a:r>
          </a:p>
        </p:txBody>
      </p:sp>
      <p:sp>
        <p:nvSpPr>
          <p:cNvPr id="5" name="Freeform 4"/>
          <p:cNvSpPr/>
          <p:nvPr/>
        </p:nvSpPr>
        <p:spPr>
          <a:xfrm>
            <a:off x="694481" y="1099595"/>
            <a:ext cx="7511970" cy="4809658"/>
          </a:xfrm>
          <a:custGeom>
            <a:avLst/>
            <a:gdLst>
              <a:gd name="connsiteX0" fmla="*/ 3970116 w 7511970"/>
              <a:gd name="connsiteY0" fmla="*/ 717630 h 4809658"/>
              <a:gd name="connsiteX1" fmla="*/ 3900668 w 7511970"/>
              <a:gd name="connsiteY1" fmla="*/ 752354 h 4809658"/>
              <a:gd name="connsiteX2" fmla="*/ 3865944 w 7511970"/>
              <a:gd name="connsiteY2" fmla="*/ 763929 h 4809658"/>
              <a:gd name="connsiteX3" fmla="*/ 3831220 w 7511970"/>
              <a:gd name="connsiteY3" fmla="*/ 787078 h 4809658"/>
              <a:gd name="connsiteX4" fmla="*/ 3784922 w 7511970"/>
              <a:gd name="connsiteY4" fmla="*/ 810228 h 4809658"/>
              <a:gd name="connsiteX5" fmla="*/ 3750197 w 7511970"/>
              <a:gd name="connsiteY5" fmla="*/ 833377 h 4809658"/>
              <a:gd name="connsiteX6" fmla="*/ 3646025 w 7511970"/>
              <a:gd name="connsiteY6" fmla="*/ 868101 h 4809658"/>
              <a:gd name="connsiteX7" fmla="*/ 3622876 w 7511970"/>
              <a:gd name="connsiteY7" fmla="*/ 891251 h 4809658"/>
              <a:gd name="connsiteX8" fmla="*/ 3530278 w 7511970"/>
              <a:gd name="connsiteY8" fmla="*/ 914400 h 4809658"/>
              <a:gd name="connsiteX9" fmla="*/ 3495554 w 7511970"/>
              <a:gd name="connsiteY9" fmla="*/ 937549 h 4809658"/>
              <a:gd name="connsiteX10" fmla="*/ 3426106 w 7511970"/>
              <a:gd name="connsiteY10" fmla="*/ 960699 h 4809658"/>
              <a:gd name="connsiteX11" fmla="*/ 3402957 w 7511970"/>
              <a:gd name="connsiteY11" fmla="*/ 995423 h 4809658"/>
              <a:gd name="connsiteX12" fmla="*/ 3298785 w 7511970"/>
              <a:gd name="connsiteY12" fmla="*/ 1053296 h 4809658"/>
              <a:gd name="connsiteX13" fmla="*/ 3275635 w 7511970"/>
              <a:gd name="connsiteY13" fmla="*/ 1076446 h 4809658"/>
              <a:gd name="connsiteX14" fmla="*/ 3171463 w 7511970"/>
              <a:gd name="connsiteY14" fmla="*/ 1122744 h 4809658"/>
              <a:gd name="connsiteX15" fmla="*/ 3136739 w 7511970"/>
              <a:gd name="connsiteY15" fmla="*/ 1157468 h 4809658"/>
              <a:gd name="connsiteX16" fmla="*/ 3090441 w 7511970"/>
              <a:gd name="connsiteY16" fmla="*/ 1215342 h 4809658"/>
              <a:gd name="connsiteX17" fmla="*/ 3055716 w 7511970"/>
              <a:gd name="connsiteY17" fmla="*/ 1226916 h 4809658"/>
              <a:gd name="connsiteX18" fmla="*/ 2997843 w 7511970"/>
              <a:gd name="connsiteY18" fmla="*/ 1261640 h 4809658"/>
              <a:gd name="connsiteX19" fmla="*/ 2951544 w 7511970"/>
              <a:gd name="connsiteY19" fmla="*/ 1307939 h 4809658"/>
              <a:gd name="connsiteX20" fmla="*/ 2801073 w 7511970"/>
              <a:gd name="connsiteY20" fmla="*/ 1342663 h 4809658"/>
              <a:gd name="connsiteX21" fmla="*/ 2685327 w 7511970"/>
              <a:gd name="connsiteY21" fmla="*/ 1400537 h 4809658"/>
              <a:gd name="connsiteX22" fmla="*/ 2569580 w 7511970"/>
              <a:gd name="connsiteY22" fmla="*/ 1435261 h 4809658"/>
              <a:gd name="connsiteX23" fmla="*/ 2523281 w 7511970"/>
              <a:gd name="connsiteY23" fmla="*/ 1446835 h 4809658"/>
              <a:gd name="connsiteX24" fmla="*/ 2361235 w 7511970"/>
              <a:gd name="connsiteY24" fmla="*/ 1469985 h 4809658"/>
              <a:gd name="connsiteX25" fmla="*/ 2326511 w 7511970"/>
              <a:gd name="connsiteY25" fmla="*/ 1481559 h 4809658"/>
              <a:gd name="connsiteX26" fmla="*/ 2280213 w 7511970"/>
              <a:gd name="connsiteY26" fmla="*/ 1504709 h 4809658"/>
              <a:gd name="connsiteX27" fmla="*/ 2222339 w 7511970"/>
              <a:gd name="connsiteY27" fmla="*/ 1516283 h 4809658"/>
              <a:gd name="connsiteX28" fmla="*/ 2176041 w 7511970"/>
              <a:gd name="connsiteY28" fmla="*/ 1551008 h 4809658"/>
              <a:gd name="connsiteX29" fmla="*/ 2071868 w 7511970"/>
              <a:gd name="connsiteY29" fmla="*/ 1574157 h 4809658"/>
              <a:gd name="connsiteX30" fmla="*/ 1898248 w 7511970"/>
              <a:gd name="connsiteY30" fmla="*/ 1597306 h 4809658"/>
              <a:gd name="connsiteX31" fmla="*/ 1794076 w 7511970"/>
              <a:gd name="connsiteY31" fmla="*/ 1620456 h 4809658"/>
              <a:gd name="connsiteX32" fmla="*/ 1655180 w 7511970"/>
              <a:gd name="connsiteY32" fmla="*/ 1666754 h 4809658"/>
              <a:gd name="connsiteX33" fmla="*/ 1608881 w 7511970"/>
              <a:gd name="connsiteY33" fmla="*/ 1678329 h 4809658"/>
              <a:gd name="connsiteX34" fmla="*/ 1562582 w 7511970"/>
              <a:gd name="connsiteY34" fmla="*/ 1701478 h 4809658"/>
              <a:gd name="connsiteX35" fmla="*/ 1481560 w 7511970"/>
              <a:gd name="connsiteY35" fmla="*/ 1713053 h 4809658"/>
              <a:gd name="connsiteX36" fmla="*/ 1423686 w 7511970"/>
              <a:gd name="connsiteY36" fmla="*/ 1724628 h 4809658"/>
              <a:gd name="connsiteX37" fmla="*/ 1319514 w 7511970"/>
              <a:gd name="connsiteY37" fmla="*/ 1759352 h 4809658"/>
              <a:gd name="connsiteX38" fmla="*/ 1284790 w 7511970"/>
              <a:gd name="connsiteY38" fmla="*/ 1770927 h 4809658"/>
              <a:gd name="connsiteX39" fmla="*/ 1145894 w 7511970"/>
              <a:gd name="connsiteY39" fmla="*/ 1794076 h 4809658"/>
              <a:gd name="connsiteX40" fmla="*/ 1076446 w 7511970"/>
              <a:gd name="connsiteY40" fmla="*/ 1817225 h 4809658"/>
              <a:gd name="connsiteX41" fmla="*/ 1041722 w 7511970"/>
              <a:gd name="connsiteY41" fmla="*/ 1828800 h 4809658"/>
              <a:gd name="connsiteX42" fmla="*/ 833377 w 7511970"/>
              <a:gd name="connsiteY42" fmla="*/ 1875099 h 4809658"/>
              <a:gd name="connsiteX43" fmla="*/ 763929 w 7511970"/>
              <a:gd name="connsiteY43" fmla="*/ 1898248 h 4809658"/>
              <a:gd name="connsiteX44" fmla="*/ 706056 w 7511970"/>
              <a:gd name="connsiteY44" fmla="*/ 1909823 h 4809658"/>
              <a:gd name="connsiteX45" fmla="*/ 578734 w 7511970"/>
              <a:gd name="connsiteY45" fmla="*/ 1956121 h 4809658"/>
              <a:gd name="connsiteX46" fmla="*/ 509286 w 7511970"/>
              <a:gd name="connsiteY46" fmla="*/ 1990846 h 4809658"/>
              <a:gd name="connsiteX47" fmla="*/ 335666 w 7511970"/>
              <a:gd name="connsiteY47" fmla="*/ 2118167 h 4809658"/>
              <a:gd name="connsiteX48" fmla="*/ 300942 w 7511970"/>
              <a:gd name="connsiteY48" fmla="*/ 2141316 h 4809658"/>
              <a:gd name="connsiteX49" fmla="*/ 266218 w 7511970"/>
              <a:gd name="connsiteY49" fmla="*/ 2164466 h 4809658"/>
              <a:gd name="connsiteX50" fmla="*/ 196770 w 7511970"/>
              <a:gd name="connsiteY50" fmla="*/ 2257063 h 4809658"/>
              <a:gd name="connsiteX51" fmla="*/ 104172 w 7511970"/>
              <a:gd name="connsiteY51" fmla="*/ 2338086 h 4809658"/>
              <a:gd name="connsiteX52" fmla="*/ 92597 w 7511970"/>
              <a:gd name="connsiteY52" fmla="*/ 2372810 h 4809658"/>
              <a:gd name="connsiteX53" fmla="*/ 69448 w 7511970"/>
              <a:gd name="connsiteY53" fmla="*/ 2419109 h 4809658"/>
              <a:gd name="connsiteX54" fmla="*/ 34724 w 7511970"/>
              <a:gd name="connsiteY54" fmla="*/ 2523281 h 4809658"/>
              <a:gd name="connsiteX55" fmla="*/ 23149 w 7511970"/>
              <a:gd name="connsiteY55" fmla="*/ 2569580 h 4809658"/>
              <a:gd name="connsiteX56" fmla="*/ 0 w 7511970"/>
              <a:gd name="connsiteY56" fmla="*/ 2685327 h 4809658"/>
              <a:gd name="connsiteX57" fmla="*/ 23149 w 7511970"/>
              <a:gd name="connsiteY57" fmla="*/ 3113590 h 4809658"/>
              <a:gd name="connsiteX58" fmla="*/ 34724 w 7511970"/>
              <a:gd name="connsiteY58" fmla="*/ 3148314 h 4809658"/>
              <a:gd name="connsiteX59" fmla="*/ 46299 w 7511970"/>
              <a:gd name="connsiteY59" fmla="*/ 3217762 h 4809658"/>
              <a:gd name="connsiteX60" fmla="*/ 69448 w 7511970"/>
              <a:gd name="connsiteY60" fmla="*/ 3472405 h 4809658"/>
              <a:gd name="connsiteX61" fmla="*/ 81023 w 7511970"/>
              <a:gd name="connsiteY61" fmla="*/ 4155311 h 4809658"/>
              <a:gd name="connsiteX62" fmla="*/ 104172 w 7511970"/>
              <a:gd name="connsiteY62" fmla="*/ 4224759 h 4809658"/>
              <a:gd name="connsiteX63" fmla="*/ 138896 w 7511970"/>
              <a:gd name="connsiteY63" fmla="*/ 4305782 h 4809658"/>
              <a:gd name="connsiteX64" fmla="*/ 162046 w 7511970"/>
              <a:gd name="connsiteY64" fmla="*/ 4340506 h 4809658"/>
              <a:gd name="connsiteX65" fmla="*/ 277792 w 7511970"/>
              <a:gd name="connsiteY65" fmla="*/ 4433104 h 4809658"/>
              <a:gd name="connsiteX66" fmla="*/ 300942 w 7511970"/>
              <a:gd name="connsiteY66" fmla="*/ 4456253 h 4809658"/>
              <a:gd name="connsiteX67" fmla="*/ 370390 w 7511970"/>
              <a:gd name="connsiteY67" fmla="*/ 4479402 h 4809658"/>
              <a:gd name="connsiteX68" fmla="*/ 439838 w 7511970"/>
              <a:gd name="connsiteY68" fmla="*/ 4502552 h 4809658"/>
              <a:gd name="connsiteX69" fmla="*/ 532435 w 7511970"/>
              <a:gd name="connsiteY69" fmla="*/ 4525701 h 4809658"/>
              <a:gd name="connsiteX70" fmla="*/ 671332 w 7511970"/>
              <a:gd name="connsiteY70" fmla="*/ 4537276 h 4809658"/>
              <a:gd name="connsiteX71" fmla="*/ 775504 w 7511970"/>
              <a:gd name="connsiteY71" fmla="*/ 4548851 h 4809658"/>
              <a:gd name="connsiteX72" fmla="*/ 1018572 w 7511970"/>
              <a:gd name="connsiteY72" fmla="*/ 4595149 h 4809658"/>
              <a:gd name="connsiteX73" fmla="*/ 1215342 w 7511970"/>
              <a:gd name="connsiteY73" fmla="*/ 4606724 h 4809658"/>
              <a:gd name="connsiteX74" fmla="*/ 1342663 w 7511970"/>
              <a:gd name="connsiteY74" fmla="*/ 4629873 h 4809658"/>
              <a:gd name="connsiteX75" fmla="*/ 1435261 w 7511970"/>
              <a:gd name="connsiteY75" fmla="*/ 4664597 h 4809658"/>
              <a:gd name="connsiteX76" fmla="*/ 1655180 w 7511970"/>
              <a:gd name="connsiteY76" fmla="*/ 4687747 h 4809658"/>
              <a:gd name="connsiteX77" fmla="*/ 1713053 w 7511970"/>
              <a:gd name="connsiteY77" fmla="*/ 4699321 h 4809658"/>
              <a:gd name="connsiteX78" fmla="*/ 1747777 w 7511970"/>
              <a:gd name="connsiteY78" fmla="*/ 4710896 h 4809658"/>
              <a:gd name="connsiteX79" fmla="*/ 1956122 w 7511970"/>
              <a:gd name="connsiteY79" fmla="*/ 4734046 h 4809658"/>
              <a:gd name="connsiteX80" fmla="*/ 2164466 w 7511970"/>
              <a:gd name="connsiteY80" fmla="*/ 4780344 h 4809658"/>
              <a:gd name="connsiteX81" fmla="*/ 2639028 w 7511970"/>
              <a:gd name="connsiteY81" fmla="*/ 4780344 h 4809658"/>
              <a:gd name="connsiteX82" fmla="*/ 3020992 w 7511970"/>
              <a:gd name="connsiteY82" fmla="*/ 4757195 h 4809658"/>
              <a:gd name="connsiteX83" fmla="*/ 3078866 w 7511970"/>
              <a:gd name="connsiteY83" fmla="*/ 4745620 h 4809658"/>
              <a:gd name="connsiteX84" fmla="*/ 3240911 w 7511970"/>
              <a:gd name="connsiteY84" fmla="*/ 4710896 h 4809658"/>
              <a:gd name="connsiteX85" fmla="*/ 3356658 w 7511970"/>
              <a:gd name="connsiteY85" fmla="*/ 4699321 h 4809658"/>
              <a:gd name="connsiteX86" fmla="*/ 3391382 w 7511970"/>
              <a:gd name="connsiteY86" fmla="*/ 4687747 h 4809658"/>
              <a:gd name="connsiteX87" fmla="*/ 3449256 w 7511970"/>
              <a:gd name="connsiteY87" fmla="*/ 4676172 h 4809658"/>
              <a:gd name="connsiteX88" fmla="*/ 3553428 w 7511970"/>
              <a:gd name="connsiteY88" fmla="*/ 4641448 h 4809658"/>
              <a:gd name="connsiteX89" fmla="*/ 3588152 w 7511970"/>
              <a:gd name="connsiteY89" fmla="*/ 4629873 h 4809658"/>
              <a:gd name="connsiteX90" fmla="*/ 3657600 w 7511970"/>
              <a:gd name="connsiteY90" fmla="*/ 4618299 h 4809658"/>
              <a:gd name="connsiteX91" fmla="*/ 3692324 w 7511970"/>
              <a:gd name="connsiteY91" fmla="*/ 4606724 h 4809658"/>
              <a:gd name="connsiteX92" fmla="*/ 3750197 w 7511970"/>
              <a:gd name="connsiteY92" fmla="*/ 4583575 h 4809658"/>
              <a:gd name="connsiteX93" fmla="*/ 3889094 w 7511970"/>
              <a:gd name="connsiteY93" fmla="*/ 4537276 h 4809658"/>
              <a:gd name="connsiteX94" fmla="*/ 3923818 w 7511970"/>
              <a:gd name="connsiteY94" fmla="*/ 4525701 h 4809658"/>
              <a:gd name="connsiteX95" fmla="*/ 3993266 w 7511970"/>
              <a:gd name="connsiteY95" fmla="*/ 4502552 h 4809658"/>
              <a:gd name="connsiteX96" fmla="*/ 4027990 w 7511970"/>
              <a:gd name="connsiteY96" fmla="*/ 4479402 h 4809658"/>
              <a:gd name="connsiteX97" fmla="*/ 4085863 w 7511970"/>
              <a:gd name="connsiteY97" fmla="*/ 4456253 h 4809658"/>
              <a:gd name="connsiteX98" fmla="*/ 4109013 w 7511970"/>
              <a:gd name="connsiteY98" fmla="*/ 4433104 h 4809658"/>
              <a:gd name="connsiteX99" fmla="*/ 4155311 w 7511970"/>
              <a:gd name="connsiteY99" fmla="*/ 4409954 h 4809658"/>
              <a:gd name="connsiteX100" fmla="*/ 4236334 w 7511970"/>
              <a:gd name="connsiteY100" fmla="*/ 4375230 h 4809658"/>
              <a:gd name="connsiteX101" fmla="*/ 4305782 w 7511970"/>
              <a:gd name="connsiteY101" fmla="*/ 4352081 h 4809658"/>
              <a:gd name="connsiteX102" fmla="*/ 4363656 w 7511970"/>
              <a:gd name="connsiteY102" fmla="*/ 4294208 h 4809658"/>
              <a:gd name="connsiteX103" fmla="*/ 4456253 w 7511970"/>
              <a:gd name="connsiteY103" fmla="*/ 4259483 h 4809658"/>
              <a:gd name="connsiteX104" fmla="*/ 4572000 w 7511970"/>
              <a:gd name="connsiteY104" fmla="*/ 4247909 h 4809658"/>
              <a:gd name="connsiteX105" fmla="*/ 4629873 w 7511970"/>
              <a:gd name="connsiteY105" fmla="*/ 4236334 h 4809658"/>
              <a:gd name="connsiteX106" fmla="*/ 4699322 w 7511970"/>
              <a:gd name="connsiteY106" fmla="*/ 4213185 h 4809658"/>
              <a:gd name="connsiteX107" fmla="*/ 4815068 w 7511970"/>
              <a:gd name="connsiteY107" fmla="*/ 4190035 h 4809658"/>
              <a:gd name="connsiteX108" fmla="*/ 4919241 w 7511970"/>
              <a:gd name="connsiteY108" fmla="*/ 4155311 h 4809658"/>
              <a:gd name="connsiteX109" fmla="*/ 4953965 w 7511970"/>
              <a:gd name="connsiteY109" fmla="*/ 4143737 h 4809658"/>
              <a:gd name="connsiteX110" fmla="*/ 5023413 w 7511970"/>
              <a:gd name="connsiteY110" fmla="*/ 4097438 h 4809658"/>
              <a:gd name="connsiteX111" fmla="*/ 5116010 w 7511970"/>
              <a:gd name="connsiteY111" fmla="*/ 4051139 h 4809658"/>
              <a:gd name="connsiteX112" fmla="*/ 5139160 w 7511970"/>
              <a:gd name="connsiteY112" fmla="*/ 4027990 h 4809658"/>
              <a:gd name="connsiteX113" fmla="*/ 5185458 w 7511970"/>
              <a:gd name="connsiteY113" fmla="*/ 4004840 h 4809658"/>
              <a:gd name="connsiteX114" fmla="*/ 5208608 w 7511970"/>
              <a:gd name="connsiteY114" fmla="*/ 3981691 h 4809658"/>
              <a:gd name="connsiteX115" fmla="*/ 5312780 w 7511970"/>
              <a:gd name="connsiteY115" fmla="*/ 3923818 h 4809658"/>
              <a:gd name="connsiteX116" fmla="*/ 5382228 w 7511970"/>
              <a:gd name="connsiteY116" fmla="*/ 3865944 h 4809658"/>
              <a:gd name="connsiteX117" fmla="*/ 5440101 w 7511970"/>
              <a:gd name="connsiteY117" fmla="*/ 3842795 h 4809658"/>
              <a:gd name="connsiteX118" fmla="*/ 5497975 w 7511970"/>
              <a:gd name="connsiteY118" fmla="*/ 3796496 h 4809658"/>
              <a:gd name="connsiteX119" fmla="*/ 5567423 w 7511970"/>
              <a:gd name="connsiteY119" fmla="*/ 3761772 h 4809658"/>
              <a:gd name="connsiteX120" fmla="*/ 5602147 w 7511970"/>
              <a:gd name="connsiteY120" fmla="*/ 3727048 h 4809658"/>
              <a:gd name="connsiteX121" fmla="*/ 5636871 w 7511970"/>
              <a:gd name="connsiteY121" fmla="*/ 3703899 h 4809658"/>
              <a:gd name="connsiteX122" fmla="*/ 5683170 w 7511970"/>
              <a:gd name="connsiteY122" fmla="*/ 3657600 h 4809658"/>
              <a:gd name="connsiteX123" fmla="*/ 5764192 w 7511970"/>
              <a:gd name="connsiteY123" fmla="*/ 3588152 h 4809658"/>
              <a:gd name="connsiteX124" fmla="*/ 5822066 w 7511970"/>
              <a:gd name="connsiteY124" fmla="*/ 3541853 h 4809658"/>
              <a:gd name="connsiteX125" fmla="*/ 5868365 w 7511970"/>
              <a:gd name="connsiteY125" fmla="*/ 3495554 h 4809658"/>
              <a:gd name="connsiteX126" fmla="*/ 5995686 w 7511970"/>
              <a:gd name="connsiteY126" fmla="*/ 3426106 h 4809658"/>
              <a:gd name="connsiteX127" fmla="*/ 6030410 w 7511970"/>
              <a:gd name="connsiteY127" fmla="*/ 3402957 h 4809658"/>
              <a:gd name="connsiteX128" fmla="*/ 6088284 w 7511970"/>
              <a:gd name="connsiteY128" fmla="*/ 3356658 h 4809658"/>
              <a:gd name="connsiteX129" fmla="*/ 6192456 w 7511970"/>
              <a:gd name="connsiteY129" fmla="*/ 3321934 h 4809658"/>
              <a:gd name="connsiteX130" fmla="*/ 6319777 w 7511970"/>
              <a:gd name="connsiteY130" fmla="*/ 3252486 h 4809658"/>
              <a:gd name="connsiteX131" fmla="*/ 6458673 w 7511970"/>
              <a:gd name="connsiteY131" fmla="*/ 3229337 h 4809658"/>
              <a:gd name="connsiteX132" fmla="*/ 6678592 w 7511970"/>
              <a:gd name="connsiteY132" fmla="*/ 3217762 h 4809658"/>
              <a:gd name="connsiteX133" fmla="*/ 6910086 w 7511970"/>
              <a:gd name="connsiteY133" fmla="*/ 3194613 h 4809658"/>
              <a:gd name="connsiteX134" fmla="*/ 6991109 w 7511970"/>
              <a:gd name="connsiteY134" fmla="*/ 3171463 h 4809658"/>
              <a:gd name="connsiteX135" fmla="*/ 7060557 w 7511970"/>
              <a:gd name="connsiteY135" fmla="*/ 3159889 h 4809658"/>
              <a:gd name="connsiteX136" fmla="*/ 7106856 w 7511970"/>
              <a:gd name="connsiteY136" fmla="*/ 3148314 h 4809658"/>
              <a:gd name="connsiteX137" fmla="*/ 7141580 w 7511970"/>
              <a:gd name="connsiteY137" fmla="*/ 3125164 h 4809658"/>
              <a:gd name="connsiteX138" fmla="*/ 7187878 w 7511970"/>
              <a:gd name="connsiteY138" fmla="*/ 3044142 h 4809658"/>
              <a:gd name="connsiteX139" fmla="*/ 7199453 w 7511970"/>
              <a:gd name="connsiteY139" fmla="*/ 3009418 h 4809658"/>
              <a:gd name="connsiteX140" fmla="*/ 7234177 w 7511970"/>
              <a:gd name="connsiteY140" fmla="*/ 2986268 h 4809658"/>
              <a:gd name="connsiteX141" fmla="*/ 7292051 w 7511970"/>
              <a:gd name="connsiteY141" fmla="*/ 2916820 h 4809658"/>
              <a:gd name="connsiteX142" fmla="*/ 7338349 w 7511970"/>
              <a:gd name="connsiteY142" fmla="*/ 2882096 h 4809658"/>
              <a:gd name="connsiteX143" fmla="*/ 7396223 w 7511970"/>
              <a:gd name="connsiteY143" fmla="*/ 2835797 h 4809658"/>
              <a:gd name="connsiteX144" fmla="*/ 7430947 w 7511970"/>
              <a:gd name="connsiteY144" fmla="*/ 2696901 h 4809658"/>
              <a:gd name="connsiteX145" fmla="*/ 7454096 w 7511970"/>
              <a:gd name="connsiteY145" fmla="*/ 2604304 h 4809658"/>
              <a:gd name="connsiteX146" fmla="*/ 7477246 w 7511970"/>
              <a:gd name="connsiteY146" fmla="*/ 2488557 h 4809658"/>
              <a:gd name="connsiteX147" fmla="*/ 7477246 w 7511970"/>
              <a:gd name="connsiteY147" fmla="*/ 1284790 h 4809658"/>
              <a:gd name="connsiteX148" fmla="*/ 7500395 w 7511970"/>
              <a:gd name="connsiteY148" fmla="*/ 902825 h 4809658"/>
              <a:gd name="connsiteX149" fmla="*/ 7511970 w 7511970"/>
              <a:gd name="connsiteY149" fmla="*/ 729205 h 4809658"/>
              <a:gd name="connsiteX150" fmla="*/ 7500395 w 7511970"/>
              <a:gd name="connsiteY150" fmla="*/ 439838 h 4809658"/>
              <a:gd name="connsiteX151" fmla="*/ 7477246 w 7511970"/>
              <a:gd name="connsiteY151" fmla="*/ 219919 h 4809658"/>
              <a:gd name="connsiteX152" fmla="*/ 7465671 w 7511970"/>
              <a:gd name="connsiteY152" fmla="*/ 162046 h 4809658"/>
              <a:gd name="connsiteX153" fmla="*/ 7442522 w 7511970"/>
              <a:gd name="connsiteY153" fmla="*/ 104172 h 4809658"/>
              <a:gd name="connsiteX154" fmla="*/ 7419372 w 7511970"/>
              <a:gd name="connsiteY154" fmla="*/ 23149 h 4809658"/>
              <a:gd name="connsiteX155" fmla="*/ 7384648 w 7511970"/>
              <a:gd name="connsiteY155" fmla="*/ 0 h 4809658"/>
              <a:gd name="connsiteX156" fmla="*/ 7164729 w 7511970"/>
              <a:gd name="connsiteY156" fmla="*/ 11575 h 4809658"/>
              <a:gd name="connsiteX157" fmla="*/ 7095281 w 7511970"/>
              <a:gd name="connsiteY157" fmla="*/ 23149 h 4809658"/>
              <a:gd name="connsiteX158" fmla="*/ 6991109 w 7511970"/>
              <a:gd name="connsiteY158" fmla="*/ 34724 h 4809658"/>
              <a:gd name="connsiteX159" fmla="*/ 6724891 w 7511970"/>
              <a:gd name="connsiteY159" fmla="*/ 23149 h 4809658"/>
              <a:gd name="connsiteX160" fmla="*/ 6458673 w 7511970"/>
              <a:gd name="connsiteY160" fmla="*/ 0 h 4809658"/>
              <a:gd name="connsiteX161" fmla="*/ 5914663 w 7511970"/>
              <a:gd name="connsiteY161" fmla="*/ 11575 h 4809658"/>
              <a:gd name="connsiteX162" fmla="*/ 5370653 w 7511970"/>
              <a:gd name="connsiteY162" fmla="*/ 57873 h 4809658"/>
              <a:gd name="connsiteX163" fmla="*/ 4930815 w 7511970"/>
              <a:gd name="connsiteY163" fmla="*/ 92597 h 4809658"/>
              <a:gd name="connsiteX164" fmla="*/ 4815068 w 7511970"/>
              <a:gd name="connsiteY164" fmla="*/ 115747 h 4809658"/>
              <a:gd name="connsiteX165" fmla="*/ 4722471 w 7511970"/>
              <a:gd name="connsiteY165" fmla="*/ 138896 h 4809658"/>
              <a:gd name="connsiteX166" fmla="*/ 4676172 w 7511970"/>
              <a:gd name="connsiteY166" fmla="*/ 162046 h 4809658"/>
              <a:gd name="connsiteX167" fmla="*/ 4641448 w 7511970"/>
              <a:gd name="connsiteY167" fmla="*/ 185195 h 4809658"/>
              <a:gd name="connsiteX168" fmla="*/ 4606724 w 7511970"/>
              <a:gd name="connsiteY168" fmla="*/ 196770 h 4809658"/>
              <a:gd name="connsiteX169" fmla="*/ 4548851 w 7511970"/>
              <a:gd name="connsiteY169" fmla="*/ 219919 h 4809658"/>
              <a:gd name="connsiteX170" fmla="*/ 4514127 w 7511970"/>
              <a:gd name="connsiteY170" fmla="*/ 243068 h 4809658"/>
              <a:gd name="connsiteX171" fmla="*/ 4467828 w 7511970"/>
              <a:gd name="connsiteY171" fmla="*/ 266218 h 4809658"/>
              <a:gd name="connsiteX172" fmla="*/ 4444678 w 7511970"/>
              <a:gd name="connsiteY172" fmla="*/ 289367 h 4809658"/>
              <a:gd name="connsiteX173" fmla="*/ 4409954 w 7511970"/>
              <a:gd name="connsiteY173" fmla="*/ 312516 h 4809658"/>
              <a:gd name="connsiteX174" fmla="*/ 4386805 w 7511970"/>
              <a:gd name="connsiteY174" fmla="*/ 335666 h 4809658"/>
              <a:gd name="connsiteX175" fmla="*/ 4352081 w 7511970"/>
              <a:gd name="connsiteY175" fmla="*/ 358815 h 4809658"/>
              <a:gd name="connsiteX176" fmla="*/ 4317357 w 7511970"/>
              <a:gd name="connsiteY176" fmla="*/ 393539 h 4809658"/>
              <a:gd name="connsiteX177" fmla="*/ 4247909 w 7511970"/>
              <a:gd name="connsiteY177" fmla="*/ 439838 h 4809658"/>
              <a:gd name="connsiteX178" fmla="*/ 4190035 w 7511970"/>
              <a:gd name="connsiteY178" fmla="*/ 497711 h 4809658"/>
              <a:gd name="connsiteX179" fmla="*/ 4143737 w 7511970"/>
              <a:gd name="connsiteY179" fmla="*/ 544010 h 4809658"/>
              <a:gd name="connsiteX180" fmla="*/ 4109013 w 7511970"/>
              <a:gd name="connsiteY180" fmla="*/ 567159 h 4809658"/>
              <a:gd name="connsiteX181" fmla="*/ 4051139 w 7511970"/>
              <a:gd name="connsiteY181" fmla="*/ 601883 h 4809658"/>
              <a:gd name="connsiteX182" fmla="*/ 4027990 w 7511970"/>
              <a:gd name="connsiteY182" fmla="*/ 636608 h 4809658"/>
              <a:gd name="connsiteX183" fmla="*/ 3970116 w 7511970"/>
              <a:gd name="connsiteY183" fmla="*/ 717630 h 480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7511970" h="4809658">
                <a:moveTo>
                  <a:pt x="3970116" y="717630"/>
                </a:moveTo>
                <a:cubicBezTo>
                  <a:pt x="3948896" y="736921"/>
                  <a:pt x="3924319" y="741842"/>
                  <a:pt x="3900668" y="752354"/>
                </a:cubicBezTo>
                <a:cubicBezTo>
                  <a:pt x="3889519" y="757309"/>
                  <a:pt x="3876857" y="758473"/>
                  <a:pt x="3865944" y="763929"/>
                </a:cubicBezTo>
                <a:cubicBezTo>
                  <a:pt x="3853502" y="770150"/>
                  <a:pt x="3843298" y="780176"/>
                  <a:pt x="3831220" y="787078"/>
                </a:cubicBezTo>
                <a:cubicBezTo>
                  <a:pt x="3816239" y="795639"/>
                  <a:pt x="3799903" y="801667"/>
                  <a:pt x="3784922" y="810228"/>
                </a:cubicBezTo>
                <a:cubicBezTo>
                  <a:pt x="3772844" y="817130"/>
                  <a:pt x="3763038" y="828027"/>
                  <a:pt x="3750197" y="833377"/>
                </a:cubicBezTo>
                <a:cubicBezTo>
                  <a:pt x="3716410" y="847455"/>
                  <a:pt x="3646025" y="868101"/>
                  <a:pt x="3646025" y="868101"/>
                </a:cubicBezTo>
                <a:cubicBezTo>
                  <a:pt x="3638309" y="875818"/>
                  <a:pt x="3632906" y="886952"/>
                  <a:pt x="3622876" y="891251"/>
                </a:cubicBezTo>
                <a:cubicBezTo>
                  <a:pt x="3530395" y="930886"/>
                  <a:pt x="3597710" y="880684"/>
                  <a:pt x="3530278" y="914400"/>
                </a:cubicBezTo>
                <a:cubicBezTo>
                  <a:pt x="3517836" y="920621"/>
                  <a:pt x="3508266" y="931899"/>
                  <a:pt x="3495554" y="937549"/>
                </a:cubicBezTo>
                <a:cubicBezTo>
                  <a:pt x="3473256" y="947459"/>
                  <a:pt x="3426106" y="960699"/>
                  <a:pt x="3426106" y="960699"/>
                </a:cubicBezTo>
                <a:cubicBezTo>
                  <a:pt x="3418390" y="972274"/>
                  <a:pt x="3413426" y="986263"/>
                  <a:pt x="3402957" y="995423"/>
                </a:cubicBezTo>
                <a:cubicBezTo>
                  <a:pt x="3353974" y="1038283"/>
                  <a:pt x="3346477" y="1037398"/>
                  <a:pt x="3298785" y="1053296"/>
                </a:cubicBezTo>
                <a:cubicBezTo>
                  <a:pt x="3291068" y="1061013"/>
                  <a:pt x="3284715" y="1070393"/>
                  <a:pt x="3275635" y="1076446"/>
                </a:cubicBezTo>
                <a:cubicBezTo>
                  <a:pt x="3251303" y="1092667"/>
                  <a:pt x="3196527" y="1112718"/>
                  <a:pt x="3171463" y="1122744"/>
                </a:cubicBezTo>
                <a:cubicBezTo>
                  <a:pt x="3159888" y="1134319"/>
                  <a:pt x="3147218" y="1144893"/>
                  <a:pt x="3136739" y="1157468"/>
                </a:cubicBezTo>
                <a:cubicBezTo>
                  <a:pt x="3120970" y="1176391"/>
                  <a:pt x="3112888" y="1201874"/>
                  <a:pt x="3090441" y="1215342"/>
                </a:cubicBezTo>
                <a:cubicBezTo>
                  <a:pt x="3079979" y="1221619"/>
                  <a:pt x="3067291" y="1223058"/>
                  <a:pt x="3055716" y="1226916"/>
                </a:cubicBezTo>
                <a:cubicBezTo>
                  <a:pt x="2970190" y="1312446"/>
                  <a:pt x="3103014" y="1186519"/>
                  <a:pt x="2997843" y="1261640"/>
                </a:cubicBezTo>
                <a:cubicBezTo>
                  <a:pt x="2980083" y="1274326"/>
                  <a:pt x="2972946" y="1303659"/>
                  <a:pt x="2951544" y="1307939"/>
                </a:cubicBezTo>
                <a:cubicBezTo>
                  <a:pt x="2823833" y="1333482"/>
                  <a:pt x="2873125" y="1318647"/>
                  <a:pt x="2801073" y="1342663"/>
                </a:cubicBezTo>
                <a:cubicBezTo>
                  <a:pt x="2689016" y="1426707"/>
                  <a:pt x="2831563" y="1327421"/>
                  <a:pt x="2685327" y="1400537"/>
                </a:cubicBezTo>
                <a:cubicBezTo>
                  <a:pt x="2610975" y="1437712"/>
                  <a:pt x="2665653" y="1416047"/>
                  <a:pt x="2569580" y="1435261"/>
                </a:cubicBezTo>
                <a:cubicBezTo>
                  <a:pt x="2553981" y="1438381"/>
                  <a:pt x="2538880" y="1443715"/>
                  <a:pt x="2523281" y="1446835"/>
                </a:cubicBezTo>
                <a:cubicBezTo>
                  <a:pt x="2467645" y="1457962"/>
                  <a:pt x="2418145" y="1462871"/>
                  <a:pt x="2361235" y="1469985"/>
                </a:cubicBezTo>
                <a:cubicBezTo>
                  <a:pt x="2349660" y="1473843"/>
                  <a:pt x="2337725" y="1476753"/>
                  <a:pt x="2326511" y="1481559"/>
                </a:cubicBezTo>
                <a:cubicBezTo>
                  <a:pt x="2310652" y="1488356"/>
                  <a:pt x="2296582" y="1499253"/>
                  <a:pt x="2280213" y="1504709"/>
                </a:cubicBezTo>
                <a:cubicBezTo>
                  <a:pt x="2261549" y="1510930"/>
                  <a:pt x="2241630" y="1512425"/>
                  <a:pt x="2222339" y="1516283"/>
                </a:cubicBezTo>
                <a:cubicBezTo>
                  <a:pt x="2206906" y="1527858"/>
                  <a:pt x="2194046" y="1544083"/>
                  <a:pt x="2176041" y="1551008"/>
                </a:cubicBezTo>
                <a:cubicBezTo>
                  <a:pt x="2142841" y="1563777"/>
                  <a:pt x="2106377" y="1565530"/>
                  <a:pt x="2071868" y="1574157"/>
                </a:cubicBezTo>
                <a:cubicBezTo>
                  <a:pt x="1953665" y="1603708"/>
                  <a:pt x="2199349" y="1572216"/>
                  <a:pt x="1898248" y="1597306"/>
                </a:cubicBezTo>
                <a:cubicBezTo>
                  <a:pt x="1798906" y="1630421"/>
                  <a:pt x="1957028" y="1579718"/>
                  <a:pt x="1794076" y="1620456"/>
                </a:cubicBezTo>
                <a:cubicBezTo>
                  <a:pt x="1746730" y="1632292"/>
                  <a:pt x="1702526" y="1654917"/>
                  <a:pt x="1655180" y="1666754"/>
                </a:cubicBezTo>
                <a:cubicBezTo>
                  <a:pt x="1639747" y="1670612"/>
                  <a:pt x="1623776" y="1672743"/>
                  <a:pt x="1608881" y="1678329"/>
                </a:cubicBezTo>
                <a:cubicBezTo>
                  <a:pt x="1592725" y="1684387"/>
                  <a:pt x="1579229" y="1696938"/>
                  <a:pt x="1562582" y="1701478"/>
                </a:cubicBezTo>
                <a:cubicBezTo>
                  <a:pt x="1536262" y="1708656"/>
                  <a:pt x="1508470" y="1708568"/>
                  <a:pt x="1481560" y="1713053"/>
                </a:cubicBezTo>
                <a:cubicBezTo>
                  <a:pt x="1462154" y="1716287"/>
                  <a:pt x="1442977" y="1720770"/>
                  <a:pt x="1423686" y="1724628"/>
                </a:cubicBezTo>
                <a:cubicBezTo>
                  <a:pt x="1346670" y="1763135"/>
                  <a:pt x="1409266" y="1736913"/>
                  <a:pt x="1319514" y="1759352"/>
                </a:cubicBezTo>
                <a:cubicBezTo>
                  <a:pt x="1307678" y="1762311"/>
                  <a:pt x="1296754" y="1768534"/>
                  <a:pt x="1284790" y="1770927"/>
                </a:cubicBezTo>
                <a:cubicBezTo>
                  <a:pt x="1222664" y="1783352"/>
                  <a:pt x="1202849" y="1778543"/>
                  <a:pt x="1145894" y="1794076"/>
                </a:cubicBezTo>
                <a:cubicBezTo>
                  <a:pt x="1122352" y="1800496"/>
                  <a:pt x="1099595" y="1809509"/>
                  <a:pt x="1076446" y="1817225"/>
                </a:cubicBezTo>
                <a:cubicBezTo>
                  <a:pt x="1064871" y="1821083"/>
                  <a:pt x="1053686" y="1826407"/>
                  <a:pt x="1041722" y="1828800"/>
                </a:cubicBezTo>
                <a:cubicBezTo>
                  <a:pt x="995841" y="1837976"/>
                  <a:pt x="882425" y="1858750"/>
                  <a:pt x="833377" y="1875099"/>
                </a:cubicBezTo>
                <a:cubicBezTo>
                  <a:pt x="810228" y="1882815"/>
                  <a:pt x="787857" y="1893462"/>
                  <a:pt x="763929" y="1898248"/>
                </a:cubicBezTo>
                <a:cubicBezTo>
                  <a:pt x="744638" y="1902106"/>
                  <a:pt x="725036" y="1904647"/>
                  <a:pt x="706056" y="1909823"/>
                </a:cubicBezTo>
                <a:cubicBezTo>
                  <a:pt x="682289" y="1916305"/>
                  <a:pt x="603584" y="1943696"/>
                  <a:pt x="578734" y="1956121"/>
                </a:cubicBezTo>
                <a:cubicBezTo>
                  <a:pt x="488975" y="2001000"/>
                  <a:pt x="596572" y="1961750"/>
                  <a:pt x="509286" y="1990846"/>
                </a:cubicBezTo>
                <a:cubicBezTo>
                  <a:pt x="383160" y="2088943"/>
                  <a:pt x="441712" y="2047470"/>
                  <a:pt x="335666" y="2118167"/>
                </a:cubicBezTo>
                <a:lnTo>
                  <a:pt x="300942" y="2141316"/>
                </a:lnTo>
                <a:lnTo>
                  <a:pt x="266218" y="2164466"/>
                </a:lnTo>
                <a:cubicBezTo>
                  <a:pt x="247191" y="2240571"/>
                  <a:pt x="269332" y="2191756"/>
                  <a:pt x="196770" y="2257063"/>
                </a:cubicBezTo>
                <a:cubicBezTo>
                  <a:pt x="100044" y="2344117"/>
                  <a:pt x="176391" y="2289941"/>
                  <a:pt x="104172" y="2338086"/>
                </a:cubicBezTo>
                <a:cubicBezTo>
                  <a:pt x="100314" y="2349661"/>
                  <a:pt x="97403" y="2361596"/>
                  <a:pt x="92597" y="2372810"/>
                </a:cubicBezTo>
                <a:cubicBezTo>
                  <a:pt x="85800" y="2388669"/>
                  <a:pt x="75642" y="2403005"/>
                  <a:pt x="69448" y="2419109"/>
                </a:cubicBezTo>
                <a:cubicBezTo>
                  <a:pt x="56309" y="2453272"/>
                  <a:pt x="43602" y="2487772"/>
                  <a:pt x="34724" y="2523281"/>
                </a:cubicBezTo>
                <a:cubicBezTo>
                  <a:pt x="30866" y="2538714"/>
                  <a:pt x="25995" y="2553929"/>
                  <a:pt x="23149" y="2569580"/>
                </a:cubicBezTo>
                <a:cubicBezTo>
                  <a:pt x="1869" y="2686623"/>
                  <a:pt x="23771" y="2614013"/>
                  <a:pt x="0" y="2685327"/>
                </a:cubicBezTo>
                <a:cubicBezTo>
                  <a:pt x="2964" y="2762390"/>
                  <a:pt x="6838" y="2999408"/>
                  <a:pt x="23149" y="3113590"/>
                </a:cubicBezTo>
                <a:cubicBezTo>
                  <a:pt x="24874" y="3125668"/>
                  <a:pt x="32077" y="3136404"/>
                  <a:pt x="34724" y="3148314"/>
                </a:cubicBezTo>
                <a:cubicBezTo>
                  <a:pt x="39815" y="3171224"/>
                  <a:pt x="42980" y="3194529"/>
                  <a:pt x="46299" y="3217762"/>
                </a:cubicBezTo>
                <a:cubicBezTo>
                  <a:pt x="61975" y="3327499"/>
                  <a:pt x="60208" y="3343041"/>
                  <a:pt x="69448" y="3472405"/>
                </a:cubicBezTo>
                <a:cubicBezTo>
                  <a:pt x="73306" y="3700040"/>
                  <a:pt x="70526" y="3927885"/>
                  <a:pt x="81023" y="4155311"/>
                </a:cubicBezTo>
                <a:cubicBezTo>
                  <a:pt x="82148" y="4179687"/>
                  <a:pt x="96456" y="4201610"/>
                  <a:pt x="104172" y="4224759"/>
                </a:cubicBezTo>
                <a:cubicBezTo>
                  <a:pt x="117156" y="4263711"/>
                  <a:pt x="116015" y="4265740"/>
                  <a:pt x="138896" y="4305782"/>
                </a:cubicBezTo>
                <a:cubicBezTo>
                  <a:pt x="145798" y="4317860"/>
                  <a:pt x="152804" y="4330109"/>
                  <a:pt x="162046" y="4340506"/>
                </a:cubicBezTo>
                <a:cubicBezTo>
                  <a:pt x="273570" y="4465970"/>
                  <a:pt x="186467" y="4372220"/>
                  <a:pt x="277792" y="4433104"/>
                </a:cubicBezTo>
                <a:cubicBezTo>
                  <a:pt x="286872" y="4439157"/>
                  <a:pt x="291181" y="4451373"/>
                  <a:pt x="300942" y="4456253"/>
                </a:cubicBezTo>
                <a:cubicBezTo>
                  <a:pt x="322767" y="4467165"/>
                  <a:pt x="347241" y="4471686"/>
                  <a:pt x="370390" y="4479402"/>
                </a:cubicBezTo>
                <a:lnTo>
                  <a:pt x="439838" y="4502552"/>
                </a:lnTo>
                <a:cubicBezTo>
                  <a:pt x="476691" y="4514837"/>
                  <a:pt x="489259" y="4520622"/>
                  <a:pt x="532435" y="4525701"/>
                </a:cubicBezTo>
                <a:cubicBezTo>
                  <a:pt x="578576" y="4531129"/>
                  <a:pt x="625082" y="4532871"/>
                  <a:pt x="671332" y="4537276"/>
                </a:cubicBezTo>
                <a:cubicBezTo>
                  <a:pt x="706112" y="4540588"/>
                  <a:pt x="740780" y="4544993"/>
                  <a:pt x="775504" y="4548851"/>
                </a:cubicBezTo>
                <a:cubicBezTo>
                  <a:pt x="855191" y="4568771"/>
                  <a:pt x="936877" y="4590343"/>
                  <a:pt x="1018572" y="4595149"/>
                </a:cubicBezTo>
                <a:lnTo>
                  <a:pt x="1215342" y="4606724"/>
                </a:lnTo>
                <a:cubicBezTo>
                  <a:pt x="1234110" y="4609405"/>
                  <a:pt x="1315380" y="4618180"/>
                  <a:pt x="1342663" y="4629873"/>
                </a:cubicBezTo>
                <a:cubicBezTo>
                  <a:pt x="1426224" y="4665685"/>
                  <a:pt x="1317829" y="4647821"/>
                  <a:pt x="1435261" y="4664597"/>
                </a:cubicBezTo>
                <a:cubicBezTo>
                  <a:pt x="1576955" y="4684839"/>
                  <a:pt x="1505796" y="4667829"/>
                  <a:pt x="1655180" y="4687747"/>
                </a:cubicBezTo>
                <a:cubicBezTo>
                  <a:pt x="1674680" y="4690347"/>
                  <a:pt x="1693967" y="4694550"/>
                  <a:pt x="1713053" y="4699321"/>
                </a:cubicBezTo>
                <a:cubicBezTo>
                  <a:pt x="1724890" y="4702280"/>
                  <a:pt x="1735699" y="4709171"/>
                  <a:pt x="1747777" y="4710896"/>
                </a:cubicBezTo>
                <a:cubicBezTo>
                  <a:pt x="1828415" y="4722416"/>
                  <a:pt x="1880192" y="4718061"/>
                  <a:pt x="1956122" y="4734046"/>
                </a:cubicBezTo>
                <a:cubicBezTo>
                  <a:pt x="2263243" y="4798703"/>
                  <a:pt x="1976413" y="4749004"/>
                  <a:pt x="2164466" y="4780344"/>
                </a:cubicBezTo>
                <a:cubicBezTo>
                  <a:pt x="2337550" y="4838040"/>
                  <a:pt x="2196325" y="4795351"/>
                  <a:pt x="2639028" y="4780344"/>
                </a:cubicBezTo>
                <a:cubicBezTo>
                  <a:pt x="2848176" y="4773254"/>
                  <a:pt x="2847269" y="4771672"/>
                  <a:pt x="3020992" y="4757195"/>
                </a:cubicBezTo>
                <a:lnTo>
                  <a:pt x="3078866" y="4745620"/>
                </a:lnTo>
                <a:cubicBezTo>
                  <a:pt x="3132922" y="4734240"/>
                  <a:pt x="3185944" y="4716393"/>
                  <a:pt x="3240911" y="4710896"/>
                </a:cubicBezTo>
                <a:lnTo>
                  <a:pt x="3356658" y="4699321"/>
                </a:lnTo>
                <a:cubicBezTo>
                  <a:pt x="3368233" y="4695463"/>
                  <a:pt x="3379546" y="4690706"/>
                  <a:pt x="3391382" y="4687747"/>
                </a:cubicBezTo>
                <a:cubicBezTo>
                  <a:pt x="3410468" y="4682976"/>
                  <a:pt x="3430340" y="4681577"/>
                  <a:pt x="3449256" y="4676172"/>
                </a:cubicBezTo>
                <a:cubicBezTo>
                  <a:pt x="3484450" y="4666117"/>
                  <a:pt x="3518704" y="4653023"/>
                  <a:pt x="3553428" y="4641448"/>
                </a:cubicBezTo>
                <a:cubicBezTo>
                  <a:pt x="3565003" y="4637590"/>
                  <a:pt x="3576117" y="4631879"/>
                  <a:pt x="3588152" y="4629873"/>
                </a:cubicBezTo>
                <a:lnTo>
                  <a:pt x="3657600" y="4618299"/>
                </a:lnTo>
                <a:cubicBezTo>
                  <a:pt x="3669175" y="4614441"/>
                  <a:pt x="3680900" y="4611008"/>
                  <a:pt x="3692324" y="4606724"/>
                </a:cubicBezTo>
                <a:cubicBezTo>
                  <a:pt x="3711778" y="4599429"/>
                  <a:pt x="3730604" y="4590490"/>
                  <a:pt x="3750197" y="4583575"/>
                </a:cubicBezTo>
                <a:cubicBezTo>
                  <a:pt x="3796218" y="4567332"/>
                  <a:pt x="3842795" y="4552709"/>
                  <a:pt x="3889094" y="4537276"/>
                </a:cubicBezTo>
                <a:lnTo>
                  <a:pt x="3923818" y="4525701"/>
                </a:lnTo>
                <a:lnTo>
                  <a:pt x="3993266" y="4502552"/>
                </a:lnTo>
                <a:cubicBezTo>
                  <a:pt x="4004841" y="4494835"/>
                  <a:pt x="4015548" y="4485623"/>
                  <a:pt x="4027990" y="4479402"/>
                </a:cubicBezTo>
                <a:cubicBezTo>
                  <a:pt x="4046573" y="4470110"/>
                  <a:pt x="4067823" y="4466561"/>
                  <a:pt x="4085863" y="4456253"/>
                </a:cubicBezTo>
                <a:cubicBezTo>
                  <a:pt x="4095338" y="4450839"/>
                  <a:pt x="4099933" y="4439157"/>
                  <a:pt x="4109013" y="4433104"/>
                </a:cubicBezTo>
                <a:cubicBezTo>
                  <a:pt x="4123369" y="4423533"/>
                  <a:pt x="4139603" y="4417094"/>
                  <a:pt x="4155311" y="4409954"/>
                </a:cubicBezTo>
                <a:cubicBezTo>
                  <a:pt x="4182061" y="4397795"/>
                  <a:pt x="4208909" y="4385778"/>
                  <a:pt x="4236334" y="4375230"/>
                </a:cubicBezTo>
                <a:cubicBezTo>
                  <a:pt x="4259109" y="4366470"/>
                  <a:pt x="4305782" y="4352081"/>
                  <a:pt x="4305782" y="4352081"/>
                </a:cubicBezTo>
                <a:cubicBezTo>
                  <a:pt x="4325073" y="4332790"/>
                  <a:pt x="4338326" y="4304341"/>
                  <a:pt x="4363656" y="4294208"/>
                </a:cubicBezTo>
                <a:cubicBezTo>
                  <a:pt x="4365264" y="4293565"/>
                  <a:pt x="4441510" y="4261751"/>
                  <a:pt x="4456253" y="4259483"/>
                </a:cubicBezTo>
                <a:cubicBezTo>
                  <a:pt x="4494577" y="4253587"/>
                  <a:pt x="4533418" y="4251767"/>
                  <a:pt x="4572000" y="4247909"/>
                </a:cubicBezTo>
                <a:cubicBezTo>
                  <a:pt x="4591291" y="4244051"/>
                  <a:pt x="4610893" y="4241510"/>
                  <a:pt x="4629873" y="4236334"/>
                </a:cubicBezTo>
                <a:cubicBezTo>
                  <a:pt x="4653415" y="4229913"/>
                  <a:pt x="4675252" y="4217197"/>
                  <a:pt x="4699322" y="4213185"/>
                </a:cubicBezTo>
                <a:cubicBezTo>
                  <a:pt x="4746257" y="4205362"/>
                  <a:pt x="4771898" y="4202986"/>
                  <a:pt x="4815068" y="4190035"/>
                </a:cubicBezTo>
                <a:cubicBezTo>
                  <a:pt x="4815090" y="4190028"/>
                  <a:pt x="4901869" y="4161102"/>
                  <a:pt x="4919241" y="4155311"/>
                </a:cubicBezTo>
                <a:lnTo>
                  <a:pt x="4953965" y="4143737"/>
                </a:lnTo>
                <a:cubicBezTo>
                  <a:pt x="4977114" y="4128304"/>
                  <a:pt x="4997019" y="4106236"/>
                  <a:pt x="5023413" y="4097438"/>
                </a:cubicBezTo>
                <a:cubicBezTo>
                  <a:pt x="5068362" y="4082455"/>
                  <a:pt x="5068174" y="4085307"/>
                  <a:pt x="5116010" y="4051139"/>
                </a:cubicBezTo>
                <a:cubicBezTo>
                  <a:pt x="5124890" y="4044796"/>
                  <a:pt x="5130080" y="4034043"/>
                  <a:pt x="5139160" y="4027990"/>
                </a:cubicBezTo>
                <a:cubicBezTo>
                  <a:pt x="5153516" y="4018419"/>
                  <a:pt x="5171102" y="4014411"/>
                  <a:pt x="5185458" y="4004840"/>
                </a:cubicBezTo>
                <a:cubicBezTo>
                  <a:pt x="5194538" y="3998787"/>
                  <a:pt x="5199878" y="3988239"/>
                  <a:pt x="5208608" y="3981691"/>
                </a:cubicBezTo>
                <a:cubicBezTo>
                  <a:pt x="5272290" y="3933930"/>
                  <a:pt x="5258642" y="3941863"/>
                  <a:pt x="5312780" y="3923818"/>
                </a:cubicBezTo>
                <a:cubicBezTo>
                  <a:pt x="5338377" y="3898221"/>
                  <a:pt x="5350000" y="3882058"/>
                  <a:pt x="5382228" y="3865944"/>
                </a:cubicBezTo>
                <a:cubicBezTo>
                  <a:pt x="5400811" y="3856652"/>
                  <a:pt x="5421517" y="3852087"/>
                  <a:pt x="5440101" y="3842795"/>
                </a:cubicBezTo>
                <a:cubicBezTo>
                  <a:pt x="5579074" y="3773309"/>
                  <a:pt x="5390329" y="3861084"/>
                  <a:pt x="5497975" y="3796496"/>
                </a:cubicBezTo>
                <a:cubicBezTo>
                  <a:pt x="5572551" y="3751750"/>
                  <a:pt x="5492157" y="3824494"/>
                  <a:pt x="5567423" y="3761772"/>
                </a:cubicBezTo>
                <a:cubicBezTo>
                  <a:pt x="5579998" y="3751293"/>
                  <a:pt x="5589572" y="3737527"/>
                  <a:pt x="5602147" y="3727048"/>
                </a:cubicBezTo>
                <a:cubicBezTo>
                  <a:pt x="5612834" y="3718142"/>
                  <a:pt x="5626309" y="3712952"/>
                  <a:pt x="5636871" y="3703899"/>
                </a:cubicBezTo>
                <a:cubicBezTo>
                  <a:pt x="5653442" y="3689695"/>
                  <a:pt x="5665010" y="3669707"/>
                  <a:pt x="5683170" y="3657600"/>
                </a:cubicBezTo>
                <a:cubicBezTo>
                  <a:pt x="5753944" y="3610418"/>
                  <a:pt x="5679989" y="3663000"/>
                  <a:pt x="5764192" y="3588152"/>
                </a:cubicBezTo>
                <a:cubicBezTo>
                  <a:pt x="5782657" y="3571739"/>
                  <a:pt x="5803601" y="3558266"/>
                  <a:pt x="5822066" y="3541853"/>
                </a:cubicBezTo>
                <a:cubicBezTo>
                  <a:pt x="5838379" y="3527353"/>
                  <a:pt x="5851137" y="3508954"/>
                  <a:pt x="5868365" y="3495554"/>
                </a:cubicBezTo>
                <a:cubicBezTo>
                  <a:pt x="5903843" y="3467960"/>
                  <a:pt x="5957413" y="3447368"/>
                  <a:pt x="5995686" y="3426106"/>
                </a:cubicBezTo>
                <a:cubicBezTo>
                  <a:pt x="6007846" y="3419350"/>
                  <a:pt x="6019547" y="3411647"/>
                  <a:pt x="6030410" y="3402957"/>
                </a:cubicBezTo>
                <a:cubicBezTo>
                  <a:pt x="6059129" y="3379982"/>
                  <a:pt x="6049921" y="3373100"/>
                  <a:pt x="6088284" y="3356658"/>
                </a:cubicBezTo>
                <a:cubicBezTo>
                  <a:pt x="6187058" y="3314325"/>
                  <a:pt x="6077599" y="3384583"/>
                  <a:pt x="6192456" y="3321934"/>
                </a:cubicBezTo>
                <a:cubicBezTo>
                  <a:pt x="6293532" y="3266802"/>
                  <a:pt x="6225362" y="3283958"/>
                  <a:pt x="6319777" y="3252486"/>
                </a:cubicBezTo>
                <a:cubicBezTo>
                  <a:pt x="6360787" y="3238816"/>
                  <a:pt x="6419640" y="3232228"/>
                  <a:pt x="6458673" y="3229337"/>
                </a:cubicBezTo>
                <a:cubicBezTo>
                  <a:pt x="6531880" y="3223914"/>
                  <a:pt x="6605337" y="3222488"/>
                  <a:pt x="6678592" y="3217762"/>
                </a:cubicBezTo>
                <a:cubicBezTo>
                  <a:pt x="6795623" y="3210211"/>
                  <a:pt x="6806782" y="3207525"/>
                  <a:pt x="6910086" y="3194613"/>
                </a:cubicBezTo>
                <a:cubicBezTo>
                  <a:pt x="6937094" y="3186896"/>
                  <a:pt x="6963740" y="3177779"/>
                  <a:pt x="6991109" y="3171463"/>
                </a:cubicBezTo>
                <a:cubicBezTo>
                  <a:pt x="7013977" y="3166186"/>
                  <a:pt x="7037544" y="3164491"/>
                  <a:pt x="7060557" y="3159889"/>
                </a:cubicBezTo>
                <a:cubicBezTo>
                  <a:pt x="7076156" y="3156769"/>
                  <a:pt x="7091423" y="3152172"/>
                  <a:pt x="7106856" y="3148314"/>
                </a:cubicBezTo>
                <a:cubicBezTo>
                  <a:pt x="7118431" y="3140597"/>
                  <a:pt x="7131743" y="3135001"/>
                  <a:pt x="7141580" y="3125164"/>
                </a:cubicBezTo>
                <a:cubicBezTo>
                  <a:pt x="7156110" y="3110634"/>
                  <a:pt x="7181070" y="3060028"/>
                  <a:pt x="7187878" y="3044142"/>
                </a:cubicBezTo>
                <a:cubicBezTo>
                  <a:pt x="7192684" y="3032928"/>
                  <a:pt x="7191831" y="3018945"/>
                  <a:pt x="7199453" y="3009418"/>
                </a:cubicBezTo>
                <a:cubicBezTo>
                  <a:pt x="7208143" y="2998555"/>
                  <a:pt x="7222602" y="2993985"/>
                  <a:pt x="7234177" y="2986268"/>
                </a:cubicBezTo>
                <a:cubicBezTo>
                  <a:pt x="7257991" y="2950547"/>
                  <a:pt x="7257393" y="2946527"/>
                  <a:pt x="7292051" y="2916820"/>
                </a:cubicBezTo>
                <a:cubicBezTo>
                  <a:pt x="7306698" y="2904266"/>
                  <a:pt x="7323529" y="2894446"/>
                  <a:pt x="7338349" y="2882096"/>
                </a:cubicBezTo>
                <a:cubicBezTo>
                  <a:pt x="7404320" y="2827121"/>
                  <a:pt x="7310372" y="2893032"/>
                  <a:pt x="7396223" y="2835797"/>
                </a:cubicBezTo>
                <a:lnTo>
                  <a:pt x="7430947" y="2696901"/>
                </a:lnTo>
                <a:cubicBezTo>
                  <a:pt x="7430952" y="2696882"/>
                  <a:pt x="7454092" y="2604324"/>
                  <a:pt x="7454096" y="2604304"/>
                </a:cubicBezTo>
                <a:lnTo>
                  <a:pt x="7477246" y="2488557"/>
                </a:lnTo>
                <a:cubicBezTo>
                  <a:pt x="7522734" y="1988153"/>
                  <a:pt x="7477246" y="2536210"/>
                  <a:pt x="7477246" y="1284790"/>
                </a:cubicBezTo>
                <a:cubicBezTo>
                  <a:pt x="7477246" y="954868"/>
                  <a:pt x="7483497" y="1105600"/>
                  <a:pt x="7500395" y="902825"/>
                </a:cubicBezTo>
                <a:cubicBezTo>
                  <a:pt x="7505212" y="845024"/>
                  <a:pt x="7508112" y="787078"/>
                  <a:pt x="7511970" y="729205"/>
                </a:cubicBezTo>
                <a:cubicBezTo>
                  <a:pt x="7508112" y="632749"/>
                  <a:pt x="7506962" y="536147"/>
                  <a:pt x="7500395" y="439838"/>
                </a:cubicBezTo>
                <a:cubicBezTo>
                  <a:pt x="7495381" y="366297"/>
                  <a:pt x="7491702" y="292199"/>
                  <a:pt x="7477246" y="219919"/>
                </a:cubicBezTo>
                <a:cubicBezTo>
                  <a:pt x="7473388" y="200628"/>
                  <a:pt x="7471324" y="180889"/>
                  <a:pt x="7465671" y="162046"/>
                </a:cubicBezTo>
                <a:cubicBezTo>
                  <a:pt x="7459701" y="142145"/>
                  <a:pt x="7449092" y="123883"/>
                  <a:pt x="7442522" y="104172"/>
                </a:cubicBezTo>
                <a:cubicBezTo>
                  <a:pt x="7441334" y="100607"/>
                  <a:pt x="7425742" y="31111"/>
                  <a:pt x="7419372" y="23149"/>
                </a:cubicBezTo>
                <a:cubicBezTo>
                  <a:pt x="7410682" y="12286"/>
                  <a:pt x="7396223" y="7716"/>
                  <a:pt x="7384648" y="0"/>
                </a:cubicBezTo>
                <a:cubicBezTo>
                  <a:pt x="7311342" y="3858"/>
                  <a:pt x="7237903" y="5721"/>
                  <a:pt x="7164729" y="11575"/>
                </a:cubicBezTo>
                <a:cubicBezTo>
                  <a:pt x="7141335" y="13446"/>
                  <a:pt x="7118544" y="20047"/>
                  <a:pt x="7095281" y="23149"/>
                </a:cubicBezTo>
                <a:cubicBezTo>
                  <a:pt x="7060650" y="27766"/>
                  <a:pt x="7025833" y="30866"/>
                  <a:pt x="6991109" y="34724"/>
                </a:cubicBezTo>
                <a:lnTo>
                  <a:pt x="6724891" y="23149"/>
                </a:lnTo>
                <a:cubicBezTo>
                  <a:pt x="6626665" y="17692"/>
                  <a:pt x="6554406" y="9574"/>
                  <a:pt x="6458673" y="0"/>
                </a:cubicBezTo>
                <a:lnTo>
                  <a:pt x="5914663" y="11575"/>
                </a:lnTo>
                <a:cubicBezTo>
                  <a:pt x="5593893" y="24757"/>
                  <a:pt x="5664273" y="38298"/>
                  <a:pt x="5370653" y="57873"/>
                </a:cubicBezTo>
                <a:cubicBezTo>
                  <a:pt x="4992376" y="83092"/>
                  <a:pt x="5138521" y="66635"/>
                  <a:pt x="4930815" y="92597"/>
                </a:cubicBezTo>
                <a:cubicBezTo>
                  <a:pt x="4784818" y="129097"/>
                  <a:pt x="5013701" y="73183"/>
                  <a:pt x="4815068" y="115747"/>
                </a:cubicBezTo>
                <a:cubicBezTo>
                  <a:pt x="4783959" y="122413"/>
                  <a:pt x="4750928" y="124667"/>
                  <a:pt x="4722471" y="138896"/>
                </a:cubicBezTo>
                <a:cubicBezTo>
                  <a:pt x="4707038" y="146613"/>
                  <a:pt x="4691153" y="153485"/>
                  <a:pt x="4676172" y="162046"/>
                </a:cubicBezTo>
                <a:cubicBezTo>
                  <a:pt x="4664094" y="168948"/>
                  <a:pt x="4653890" y="178974"/>
                  <a:pt x="4641448" y="185195"/>
                </a:cubicBezTo>
                <a:cubicBezTo>
                  <a:pt x="4630535" y="190651"/>
                  <a:pt x="4618148" y="192486"/>
                  <a:pt x="4606724" y="196770"/>
                </a:cubicBezTo>
                <a:cubicBezTo>
                  <a:pt x="4587270" y="204065"/>
                  <a:pt x="4567435" y="210627"/>
                  <a:pt x="4548851" y="219919"/>
                </a:cubicBezTo>
                <a:cubicBezTo>
                  <a:pt x="4536409" y="226140"/>
                  <a:pt x="4526205" y="236166"/>
                  <a:pt x="4514127" y="243068"/>
                </a:cubicBezTo>
                <a:cubicBezTo>
                  <a:pt x="4499146" y="251629"/>
                  <a:pt x="4482185" y="256647"/>
                  <a:pt x="4467828" y="266218"/>
                </a:cubicBezTo>
                <a:cubicBezTo>
                  <a:pt x="4458748" y="272271"/>
                  <a:pt x="4453200" y="282550"/>
                  <a:pt x="4444678" y="289367"/>
                </a:cubicBezTo>
                <a:cubicBezTo>
                  <a:pt x="4433815" y="298057"/>
                  <a:pt x="4420817" y="303826"/>
                  <a:pt x="4409954" y="312516"/>
                </a:cubicBezTo>
                <a:cubicBezTo>
                  <a:pt x="4401433" y="319333"/>
                  <a:pt x="4395326" y="328849"/>
                  <a:pt x="4386805" y="335666"/>
                </a:cubicBezTo>
                <a:cubicBezTo>
                  <a:pt x="4375942" y="344356"/>
                  <a:pt x="4362768" y="349909"/>
                  <a:pt x="4352081" y="358815"/>
                </a:cubicBezTo>
                <a:cubicBezTo>
                  <a:pt x="4339506" y="369294"/>
                  <a:pt x="4330278" y="383489"/>
                  <a:pt x="4317357" y="393539"/>
                </a:cubicBezTo>
                <a:cubicBezTo>
                  <a:pt x="4295396" y="410620"/>
                  <a:pt x="4267582" y="420165"/>
                  <a:pt x="4247909" y="439838"/>
                </a:cubicBezTo>
                <a:lnTo>
                  <a:pt x="4190035" y="497711"/>
                </a:lnTo>
                <a:cubicBezTo>
                  <a:pt x="4174602" y="513144"/>
                  <a:pt x="4161897" y="531904"/>
                  <a:pt x="4143737" y="544010"/>
                </a:cubicBezTo>
                <a:cubicBezTo>
                  <a:pt x="4132162" y="551726"/>
                  <a:pt x="4119876" y="558469"/>
                  <a:pt x="4109013" y="567159"/>
                </a:cubicBezTo>
                <a:cubicBezTo>
                  <a:pt x="4063617" y="603475"/>
                  <a:pt x="4111442" y="581783"/>
                  <a:pt x="4051139" y="601883"/>
                </a:cubicBezTo>
                <a:cubicBezTo>
                  <a:pt x="4043423" y="613458"/>
                  <a:pt x="4037827" y="626771"/>
                  <a:pt x="4027990" y="636608"/>
                </a:cubicBezTo>
                <a:cubicBezTo>
                  <a:pt x="4014349" y="650249"/>
                  <a:pt x="3991336" y="698339"/>
                  <a:pt x="3970116" y="717630"/>
                </a:cubicBezTo>
                <a:close/>
              </a:path>
            </a:pathLst>
          </a:cu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087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668" y="1087661"/>
            <a:ext cx="7286625" cy="5553075"/>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structure. (advance slide for answer)</a:t>
            </a:r>
          </a:p>
        </p:txBody>
      </p:sp>
      <p:sp>
        <p:nvSpPr>
          <p:cNvPr id="15" name="Rectangle 14"/>
          <p:cNvSpPr/>
          <p:nvPr/>
        </p:nvSpPr>
        <p:spPr>
          <a:xfrm>
            <a:off x="3810000" y="4194350"/>
            <a:ext cx="3372846" cy="646331"/>
          </a:xfrm>
          <a:prstGeom prst="rect">
            <a:avLst/>
          </a:prstGeom>
          <a:noFill/>
          <a:ln>
            <a:no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FFFF00"/>
                </a:solidFill>
                <a:effectLst>
                  <a:outerShdw blurRad="50800" dist="39000" dir="5460000" algn="tl">
                    <a:srgbClr val="000000">
                      <a:alpha val="38000"/>
                    </a:srgbClr>
                  </a:outerShdw>
                </a:effectLst>
                <a:latin typeface="+mn-lt"/>
              </a:rPr>
              <a:t>Hyaline cartilage</a:t>
            </a:r>
          </a:p>
        </p:txBody>
      </p:sp>
      <p:sp>
        <p:nvSpPr>
          <p:cNvPr id="11" name="Freeform 10"/>
          <p:cNvSpPr/>
          <p:nvPr/>
        </p:nvSpPr>
        <p:spPr>
          <a:xfrm>
            <a:off x="682906" y="1071265"/>
            <a:ext cx="7812979" cy="5642051"/>
          </a:xfrm>
          <a:custGeom>
            <a:avLst/>
            <a:gdLst>
              <a:gd name="connsiteX0" fmla="*/ 7546694 w 7812979"/>
              <a:gd name="connsiteY0" fmla="*/ 2944 h 5037931"/>
              <a:gd name="connsiteX1" fmla="*/ 7361499 w 7812979"/>
              <a:gd name="connsiteY1" fmla="*/ 26093 h 5037931"/>
              <a:gd name="connsiteX2" fmla="*/ 7292051 w 7812979"/>
              <a:gd name="connsiteY2" fmla="*/ 60818 h 5037931"/>
              <a:gd name="connsiteX3" fmla="*/ 7176304 w 7812979"/>
              <a:gd name="connsiteY3" fmla="*/ 83967 h 5037931"/>
              <a:gd name="connsiteX4" fmla="*/ 7072132 w 7812979"/>
              <a:gd name="connsiteY4" fmla="*/ 118691 h 5037931"/>
              <a:gd name="connsiteX5" fmla="*/ 7037408 w 7812979"/>
              <a:gd name="connsiteY5" fmla="*/ 130266 h 5037931"/>
              <a:gd name="connsiteX6" fmla="*/ 6991109 w 7812979"/>
              <a:gd name="connsiteY6" fmla="*/ 141840 h 5037931"/>
              <a:gd name="connsiteX7" fmla="*/ 6956385 w 7812979"/>
              <a:gd name="connsiteY7" fmla="*/ 153415 h 5037931"/>
              <a:gd name="connsiteX8" fmla="*/ 6898512 w 7812979"/>
              <a:gd name="connsiteY8" fmla="*/ 164990 h 5037931"/>
              <a:gd name="connsiteX9" fmla="*/ 6863788 w 7812979"/>
              <a:gd name="connsiteY9" fmla="*/ 176564 h 5037931"/>
              <a:gd name="connsiteX10" fmla="*/ 6771190 w 7812979"/>
              <a:gd name="connsiteY10" fmla="*/ 188139 h 5037931"/>
              <a:gd name="connsiteX11" fmla="*/ 6447099 w 7812979"/>
              <a:gd name="connsiteY11" fmla="*/ 211288 h 5037931"/>
              <a:gd name="connsiteX12" fmla="*/ 6261904 w 7812979"/>
              <a:gd name="connsiteY12" fmla="*/ 222863 h 5037931"/>
              <a:gd name="connsiteX13" fmla="*/ 6204031 w 7812979"/>
              <a:gd name="connsiteY13" fmla="*/ 234438 h 5037931"/>
              <a:gd name="connsiteX14" fmla="*/ 6134583 w 7812979"/>
              <a:gd name="connsiteY14" fmla="*/ 257587 h 5037931"/>
              <a:gd name="connsiteX15" fmla="*/ 6099859 w 7812979"/>
              <a:gd name="connsiteY15" fmla="*/ 269162 h 5037931"/>
              <a:gd name="connsiteX16" fmla="*/ 5995686 w 7812979"/>
              <a:gd name="connsiteY16" fmla="*/ 292311 h 5037931"/>
              <a:gd name="connsiteX17" fmla="*/ 5926238 w 7812979"/>
              <a:gd name="connsiteY17" fmla="*/ 303886 h 5037931"/>
              <a:gd name="connsiteX18" fmla="*/ 5891514 w 7812979"/>
              <a:gd name="connsiteY18" fmla="*/ 315461 h 5037931"/>
              <a:gd name="connsiteX19" fmla="*/ 5798917 w 7812979"/>
              <a:gd name="connsiteY19" fmla="*/ 327035 h 5037931"/>
              <a:gd name="connsiteX20" fmla="*/ 5764193 w 7812979"/>
              <a:gd name="connsiteY20" fmla="*/ 338610 h 5037931"/>
              <a:gd name="connsiteX21" fmla="*/ 5671595 w 7812979"/>
              <a:gd name="connsiteY21" fmla="*/ 361759 h 5037931"/>
              <a:gd name="connsiteX22" fmla="*/ 5590572 w 7812979"/>
              <a:gd name="connsiteY22" fmla="*/ 384909 h 5037931"/>
              <a:gd name="connsiteX23" fmla="*/ 5509550 w 7812979"/>
              <a:gd name="connsiteY23" fmla="*/ 408058 h 5037931"/>
              <a:gd name="connsiteX24" fmla="*/ 5393803 w 7812979"/>
              <a:gd name="connsiteY24" fmla="*/ 465931 h 5037931"/>
              <a:gd name="connsiteX25" fmla="*/ 5324355 w 7812979"/>
              <a:gd name="connsiteY25" fmla="*/ 489081 h 5037931"/>
              <a:gd name="connsiteX26" fmla="*/ 5301205 w 7812979"/>
              <a:gd name="connsiteY26" fmla="*/ 512230 h 5037931"/>
              <a:gd name="connsiteX27" fmla="*/ 5220183 w 7812979"/>
              <a:gd name="connsiteY27" fmla="*/ 535380 h 5037931"/>
              <a:gd name="connsiteX28" fmla="*/ 5185459 w 7812979"/>
              <a:gd name="connsiteY28" fmla="*/ 558529 h 5037931"/>
              <a:gd name="connsiteX29" fmla="*/ 5150735 w 7812979"/>
              <a:gd name="connsiteY29" fmla="*/ 570104 h 5037931"/>
              <a:gd name="connsiteX30" fmla="*/ 5127585 w 7812979"/>
              <a:gd name="connsiteY30" fmla="*/ 593253 h 5037931"/>
              <a:gd name="connsiteX31" fmla="*/ 5081286 w 7812979"/>
              <a:gd name="connsiteY31" fmla="*/ 604828 h 5037931"/>
              <a:gd name="connsiteX32" fmla="*/ 5011838 w 7812979"/>
              <a:gd name="connsiteY32" fmla="*/ 627977 h 5037931"/>
              <a:gd name="connsiteX33" fmla="*/ 4977114 w 7812979"/>
              <a:gd name="connsiteY33" fmla="*/ 639552 h 5037931"/>
              <a:gd name="connsiteX34" fmla="*/ 4942390 w 7812979"/>
              <a:gd name="connsiteY34" fmla="*/ 651126 h 5037931"/>
              <a:gd name="connsiteX35" fmla="*/ 4919241 w 7812979"/>
              <a:gd name="connsiteY35" fmla="*/ 674276 h 5037931"/>
              <a:gd name="connsiteX36" fmla="*/ 4884517 w 7812979"/>
              <a:gd name="connsiteY36" fmla="*/ 685850 h 5037931"/>
              <a:gd name="connsiteX37" fmla="*/ 4757195 w 7812979"/>
              <a:gd name="connsiteY37" fmla="*/ 720574 h 5037931"/>
              <a:gd name="connsiteX38" fmla="*/ 4699322 w 7812979"/>
              <a:gd name="connsiteY38" fmla="*/ 755299 h 5037931"/>
              <a:gd name="connsiteX39" fmla="*/ 4583575 w 7812979"/>
              <a:gd name="connsiteY39" fmla="*/ 801597 h 5037931"/>
              <a:gd name="connsiteX40" fmla="*/ 4548851 w 7812979"/>
              <a:gd name="connsiteY40" fmla="*/ 813172 h 5037931"/>
              <a:gd name="connsiteX41" fmla="*/ 4514127 w 7812979"/>
              <a:gd name="connsiteY41" fmla="*/ 824747 h 5037931"/>
              <a:gd name="connsiteX42" fmla="*/ 4479403 w 7812979"/>
              <a:gd name="connsiteY42" fmla="*/ 847896 h 5037931"/>
              <a:gd name="connsiteX43" fmla="*/ 4398380 w 7812979"/>
              <a:gd name="connsiteY43" fmla="*/ 871045 h 5037931"/>
              <a:gd name="connsiteX44" fmla="*/ 4363656 w 7812979"/>
              <a:gd name="connsiteY44" fmla="*/ 894195 h 5037931"/>
              <a:gd name="connsiteX45" fmla="*/ 4282633 w 7812979"/>
              <a:gd name="connsiteY45" fmla="*/ 917344 h 5037931"/>
              <a:gd name="connsiteX46" fmla="*/ 4247909 w 7812979"/>
              <a:gd name="connsiteY46" fmla="*/ 940493 h 5037931"/>
              <a:gd name="connsiteX47" fmla="*/ 4213185 w 7812979"/>
              <a:gd name="connsiteY47" fmla="*/ 952068 h 5037931"/>
              <a:gd name="connsiteX48" fmla="*/ 4178461 w 7812979"/>
              <a:gd name="connsiteY48" fmla="*/ 975218 h 5037931"/>
              <a:gd name="connsiteX49" fmla="*/ 4097438 w 7812979"/>
              <a:gd name="connsiteY49" fmla="*/ 998367 h 5037931"/>
              <a:gd name="connsiteX50" fmla="*/ 4051140 w 7812979"/>
              <a:gd name="connsiteY50" fmla="*/ 1021516 h 5037931"/>
              <a:gd name="connsiteX51" fmla="*/ 4016416 w 7812979"/>
              <a:gd name="connsiteY51" fmla="*/ 1033091 h 5037931"/>
              <a:gd name="connsiteX52" fmla="*/ 3923818 w 7812979"/>
              <a:gd name="connsiteY52" fmla="*/ 1067815 h 5037931"/>
              <a:gd name="connsiteX53" fmla="*/ 3842795 w 7812979"/>
              <a:gd name="connsiteY53" fmla="*/ 1090964 h 5037931"/>
              <a:gd name="connsiteX54" fmla="*/ 3796497 w 7812979"/>
              <a:gd name="connsiteY54" fmla="*/ 1102539 h 5037931"/>
              <a:gd name="connsiteX55" fmla="*/ 3692324 w 7812979"/>
              <a:gd name="connsiteY55" fmla="*/ 1137263 h 5037931"/>
              <a:gd name="connsiteX56" fmla="*/ 3622876 w 7812979"/>
              <a:gd name="connsiteY56" fmla="*/ 1148838 h 5037931"/>
              <a:gd name="connsiteX57" fmla="*/ 3576578 w 7812979"/>
              <a:gd name="connsiteY57" fmla="*/ 1160412 h 5037931"/>
              <a:gd name="connsiteX58" fmla="*/ 3518704 w 7812979"/>
              <a:gd name="connsiteY58" fmla="*/ 1171987 h 5037931"/>
              <a:gd name="connsiteX59" fmla="*/ 3449256 w 7812979"/>
              <a:gd name="connsiteY59" fmla="*/ 1183562 h 5037931"/>
              <a:gd name="connsiteX60" fmla="*/ 3379808 w 7812979"/>
              <a:gd name="connsiteY60" fmla="*/ 1206711 h 5037931"/>
              <a:gd name="connsiteX61" fmla="*/ 3310360 w 7812979"/>
              <a:gd name="connsiteY61" fmla="*/ 1229861 h 5037931"/>
              <a:gd name="connsiteX62" fmla="*/ 3275636 w 7812979"/>
              <a:gd name="connsiteY62" fmla="*/ 1241435 h 5037931"/>
              <a:gd name="connsiteX63" fmla="*/ 3217762 w 7812979"/>
              <a:gd name="connsiteY63" fmla="*/ 1264585 h 5037931"/>
              <a:gd name="connsiteX64" fmla="*/ 3148314 w 7812979"/>
              <a:gd name="connsiteY64" fmla="*/ 1287734 h 5037931"/>
              <a:gd name="connsiteX65" fmla="*/ 3067291 w 7812979"/>
              <a:gd name="connsiteY65" fmla="*/ 1310883 h 5037931"/>
              <a:gd name="connsiteX66" fmla="*/ 3032567 w 7812979"/>
              <a:gd name="connsiteY66" fmla="*/ 1345607 h 5037931"/>
              <a:gd name="connsiteX67" fmla="*/ 2986269 w 7812979"/>
              <a:gd name="connsiteY67" fmla="*/ 1368757 h 5037931"/>
              <a:gd name="connsiteX68" fmla="*/ 2905246 w 7812979"/>
              <a:gd name="connsiteY68" fmla="*/ 1391906 h 5037931"/>
              <a:gd name="connsiteX69" fmla="*/ 2812648 w 7812979"/>
              <a:gd name="connsiteY69" fmla="*/ 1426630 h 5037931"/>
              <a:gd name="connsiteX70" fmla="*/ 2743200 w 7812979"/>
              <a:gd name="connsiteY70" fmla="*/ 1461354 h 5037931"/>
              <a:gd name="connsiteX71" fmla="*/ 2708476 w 7812979"/>
              <a:gd name="connsiteY71" fmla="*/ 1484504 h 5037931"/>
              <a:gd name="connsiteX72" fmla="*/ 2673752 w 7812979"/>
              <a:gd name="connsiteY72" fmla="*/ 1496078 h 5037931"/>
              <a:gd name="connsiteX73" fmla="*/ 2592729 w 7812979"/>
              <a:gd name="connsiteY73" fmla="*/ 1530802 h 5037931"/>
              <a:gd name="connsiteX74" fmla="*/ 2546431 w 7812979"/>
              <a:gd name="connsiteY74" fmla="*/ 1542377 h 5037931"/>
              <a:gd name="connsiteX75" fmla="*/ 2500132 w 7812979"/>
              <a:gd name="connsiteY75" fmla="*/ 1565526 h 5037931"/>
              <a:gd name="connsiteX76" fmla="*/ 2465408 w 7812979"/>
              <a:gd name="connsiteY76" fmla="*/ 1577101 h 5037931"/>
              <a:gd name="connsiteX77" fmla="*/ 2430684 w 7812979"/>
              <a:gd name="connsiteY77" fmla="*/ 1600250 h 5037931"/>
              <a:gd name="connsiteX78" fmla="*/ 2361236 w 7812979"/>
              <a:gd name="connsiteY78" fmla="*/ 1623400 h 5037931"/>
              <a:gd name="connsiteX79" fmla="*/ 2268638 w 7812979"/>
              <a:gd name="connsiteY79" fmla="*/ 1658124 h 5037931"/>
              <a:gd name="connsiteX80" fmla="*/ 2199190 w 7812979"/>
              <a:gd name="connsiteY80" fmla="*/ 1704423 h 5037931"/>
              <a:gd name="connsiteX81" fmla="*/ 2060294 w 7812979"/>
              <a:gd name="connsiteY81" fmla="*/ 1750721 h 5037931"/>
              <a:gd name="connsiteX82" fmla="*/ 1956122 w 7812979"/>
              <a:gd name="connsiteY82" fmla="*/ 1785445 h 5037931"/>
              <a:gd name="connsiteX83" fmla="*/ 1921398 w 7812979"/>
              <a:gd name="connsiteY83" fmla="*/ 1797020 h 5037931"/>
              <a:gd name="connsiteX84" fmla="*/ 1886674 w 7812979"/>
              <a:gd name="connsiteY84" fmla="*/ 1808595 h 5037931"/>
              <a:gd name="connsiteX85" fmla="*/ 1828800 w 7812979"/>
              <a:gd name="connsiteY85" fmla="*/ 1843319 h 5037931"/>
              <a:gd name="connsiteX86" fmla="*/ 1724628 w 7812979"/>
              <a:gd name="connsiteY86" fmla="*/ 1889618 h 5037931"/>
              <a:gd name="connsiteX87" fmla="*/ 1643605 w 7812979"/>
              <a:gd name="connsiteY87" fmla="*/ 1924342 h 5037931"/>
              <a:gd name="connsiteX88" fmla="*/ 1608881 w 7812979"/>
              <a:gd name="connsiteY88" fmla="*/ 1947491 h 5037931"/>
              <a:gd name="connsiteX89" fmla="*/ 1574157 w 7812979"/>
              <a:gd name="connsiteY89" fmla="*/ 1959066 h 5037931"/>
              <a:gd name="connsiteX90" fmla="*/ 1539433 w 7812979"/>
              <a:gd name="connsiteY90" fmla="*/ 1982215 h 5037931"/>
              <a:gd name="connsiteX91" fmla="*/ 1412112 w 7812979"/>
              <a:gd name="connsiteY91" fmla="*/ 2028514 h 5037931"/>
              <a:gd name="connsiteX92" fmla="*/ 1377388 w 7812979"/>
              <a:gd name="connsiteY92" fmla="*/ 2040088 h 5037931"/>
              <a:gd name="connsiteX93" fmla="*/ 1296365 w 7812979"/>
              <a:gd name="connsiteY93" fmla="*/ 2051663 h 5037931"/>
              <a:gd name="connsiteX94" fmla="*/ 1192193 w 7812979"/>
              <a:gd name="connsiteY94" fmla="*/ 2086387 h 5037931"/>
              <a:gd name="connsiteX95" fmla="*/ 1122745 w 7812979"/>
              <a:gd name="connsiteY95" fmla="*/ 2097962 h 5037931"/>
              <a:gd name="connsiteX96" fmla="*/ 1088021 w 7812979"/>
              <a:gd name="connsiteY96" fmla="*/ 2121111 h 5037931"/>
              <a:gd name="connsiteX97" fmla="*/ 1030147 w 7812979"/>
              <a:gd name="connsiteY97" fmla="*/ 2132686 h 5037931"/>
              <a:gd name="connsiteX98" fmla="*/ 937550 w 7812979"/>
              <a:gd name="connsiteY98" fmla="*/ 2155835 h 5037931"/>
              <a:gd name="connsiteX99" fmla="*/ 891251 w 7812979"/>
              <a:gd name="connsiteY99" fmla="*/ 2167410 h 5037931"/>
              <a:gd name="connsiteX100" fmla="*/ 844952 w 7812979"/>
              <a:gd name="connsiteY100" fmla="*/ 2178985 h 5037931"/>
              <a:gd name="connsiteX101" fmla="*/ 763929 w 7812979"/>
              <a:gd name="connsiteY101" fmla="*/ 2225283 h 5037931"/>
              <a:gd name="connsiteX102" fmla="*/ 706056 w 7812979"/>
              <a:gd name="connsiteY102" fmla="*/ 2260007 h 5037931"/>
              <a:gd name="connsiteX103" fmla="*/ 625033 w 7812979"/>
              <a:gd name="connsiteY103" fmla="*/ 2294731 h 5037931"/>
              <a:gd name="connsiteX104" fmla="*/ 544010 w 7812979"/>
              <a:gd name="connsiteY104" fmla="*/ 2352605 h 5037931"/>
              <a:gd name="connsiteX105" fmla="*/ 497712 w 7812979"/>
              <a:gd name="connsiteY105" fmla="*/ 2375754 h 5037931"/>
              <a:gd name="connsiteX106" fmla="*/ 474562 w 7812979"/>
              <a:gd name="connsiteY106" fmla="*/ 2398904 h 5037931"/>
              <a:gd name="connsiteX107" fmla="*/ 439838 w 7812979"/>
              <a:gd name="connsiteY107" fmla="*/ 2422053 h 5037931"/>
              <a:gd name="connsiteX108" fmla="*/ 347241 w 7812979"/>
              <a:gd name="connsiteY108" fmla="*/ 2479926 h 5037931"/>
              <a:gd name="connsiteX109" fmla="*/ 324091 w 7812979"/>
              <a:gd name="connsiteY109" fmla="*/ 2503076 h 5037931"/>
              <a:gd name="connsiteX110" fmla="*/ 231494 w 7812979"/>
              <a:gd name="connsiteY110" fmla="*/ 2584099 h 5037931"/>
              <a:gd name="connsiteX111" fmla="*/ 185195 w 7812979"/>
              <a:gd name="connsiteY111" fmla="*/ 2653547 h 5037931"/>
              <a:gd name="connsiteX112" fmla="*/ 150471 w 7812979"/>
              <a:gd name="connsiteY112" fmla="*/ 2711420 h 5037931"/>
              <a:gd name="connsiteX113" fmla="*/ 138897 w 7812979"/>
              <a:gd name="connsiteY113" fmla="*/ 2746144 h 5037931"/>
              <a:gd name="connsiteX114" fmla="*/ 127322 w 7812979"/>
              <a:gd name="connsiteY114" fmla="*/ 2861891 h 5037931"/>
              <a:gd name="connsiteX115" fmla="*/ 115747 w 7812979"/>
              <a:gd name="connsiteY115" fmla="*/ 2919764 h 5037931"/>
              <a:gd name="connsiteX116" fmla="*/ 104172 w 7812979"/>
              <a:gd name="connsiteY116" fmla="*/ 3104959 h 5037931"/>
              <a:gd name="connsiteX117" fmla="*/ 92598 w 7812979"/>
              <a:gd name="connsiteY117" fmla="*/ 3151258 h 5037931"/>
              <a:gd name="connsiteX118" fmla="*/ 81023 w 7812979"/>
              <a:gd name="connsiteY118" fmla="*/ 3209131 h 5037931"/>
              <a:gd name="connsiteX119" fmla="*/ 69448 w 7812979"/>
              <a:gd name="connsiteY119" fmla="*/ 3625820 h 5037931"/>
              <a:gd name="connsiteX120" fmla="*/ 46299 w 7812979"/>
              <a:gd name="connsiteY120" fmla="*/ 3741567 h 5037931"/>
              <a:gd name="connsiteX121" fmla="*/ 34724 w 7812979"/>
              <a:gd name="connsiteY121" fmla="*/ 3868888 h 5037931"/>
              <a:gd name="connsiteX122" fmla="*/ 23150 w 7812979"/>
              <a:gd name="connsiteY122" fmla="*/ 3949911 h 5037931"/>
              <a:gd name="connsiteX123" fmla="*/ 0 w 7812979"/>
              <a:gd name="connsiteY123" fmla="*/ 4297152 h 5037931"/>
              <a:gd name="connsiteX124" fmla="*/ 23150 w 7812979"/>
              <a:gd name="connsiteY124" fmla="*/ 4655967 h 5037931"/>
              <a:gd name="connsiteX125" fmla="*/ 34724 w 7812979"/>
              <a:gd name="connsiteY125" fmla="*/ 4702266 h 5037931"/>
              <a:gd name="connsiteX126" fmla="*/ 57874 w 7812979"/>
              <a:gd name="connsiteY126" fmla="*/ 4725415 h 5037931"/>
              <a:gd name="connsiteX127" fmla="*/ 138897 w 7812979"/>
              <a:gd name="connsiteY127" fmla="*/ 4818012 h 5037931"/>
              <a:gd name="connsiteX128" fmla="*/ 173621 w 7812979"/>
              <a:gd name="connsiteY128" fmla="*/ 4829587 h 5037931"/>
              <a:gd name="connsiteX129" fmla="*/ 196770 w 7812979"/>
              <a:gd name="connsiteY129" fmla="*/ 4852737 h 5037931"/>
              <a:gd name="connsiteX130" fmla="*/ 266218 w 7812979"/>
              <a:gd name="connsiteY130" fmla="*/ 4875886 h 5037931"/>
              <a:gd name="connsiteX131" fmla="*/ 300942 w 7812979"/>
              <a:gd name="connsiteY131" fmla="*/ 4887461 h 5037931"/>
              <a:gd name="connsiteX132" fmla="*/ 335666 w 7812979"/>
              <a:gd name="connsiteY132" fmla="*/ 4910610 h 5037931"/>
              <a:gd name="connsiteX133" fmla="*/ 381965 w 7812979"/>
              <a:gd name="connsiteY133" fmla="*/ 4922185 h 5037931"/>
              <a:gd name="connsiteX134" fmla="*/ 416689 w 7812979"/>
              <a:gd name="connsiteY134" fmla="*/ 4933759 h 5037931"/>
              <a:gd name="connsiteX135" fmla="*/ 474562 w 7812979"/>
              <a:gd name="connsiteY135" fmla="*/ 4956909 h 5037931"/>
              <a:gd name="connsiteX136" fmla="*/ 578735 w 7812979"/>
              <a:gd name="connsiteY136" fmla="*/ 4980058 h 5037931"/>
              <a:gd name="connsiteX137" fmla="*/ 613459 w 7812979"/>
              <a:gd name="connsiteY137" fmla="*/ 4991633 h 5037931"/>
              <a:gd name="connsiteX138" fmla="*/ 717631 w 7812979"/>
              <a:gd name="connsiteY138" fmla="*/ 5003207 h 5037931"/>
              <a:gd name="connsiteX139" fmla="*/ 1261641 w 7812979"/>
              <a:gd name="connsiteY139" fmla="*/ 4991633 h 5037931"/>
              <a:gd name="connsiteX140" fmla="*/ 1388962 w 7812979"/>
              <a:gd name="connsiteY140" fmla="*/ 4980058 h 5037931"/>
              <a:gd name="connsiteX141" fmla="*/ 1805651 w 7812979"/>
              <a:gd name="connsiteY141" fmla="*/ 4991633 h 5037931"/>
              <a:gd name="connsiteX142" fmla="*/ 2164466 w 7812979"/>
              <a:gd name="connsiteY142" fmla="*/ 5014782 h 5037931"/>
              <a:gd name="connsiteX143" fmla="*/ 2257064 w 7812979"/>
              <a:gd name="connsiteY143" fmla="*/ 5026357 h 5037931"/>
              <a:gd name="connsiteX144" fmla="*/ 2430684 w 7812979"/>
              <a:gd name="connsiteY144" fmla="*/ 5037931 h 5037931"/>
              <a:gd name="connsiteX145" fmla="*/ 3310360 w 7812979"/>
              <a:gd name="connsiteY145" fmla="*/ 5014782 h 5037931"/>
              <a:gd name="connsiteX146" fmla="*/ 3565003 w 7812979"/>
              <a:gd name="connsiteY146" fmla="*/ 4991633 h 5037931"/>
              <a:gd name="connsiteX147" fmla="*/ 3761772 w 7812979"/>
              <a:gd name="connsiteY147" fmla="*/ 4980058 h 5037931"/>
              <a:gd name="connsiteX148" fmla="*/ 4097438 w 7812979"/>
              <a:gd name="connsiteY148" fmla="*/ 4956909 h 5037931"/>
              <a:gd name="connsiteX149" fmla="*/ 4606724 w 7812979"/>
              <a:gd name="connsiteY149" fmla="*/ 4945334 h 5037931"/>
              <a:gd name="connsiteX150" fmla="*/ 4988689 w 7812979"/>
              <a:gd name="connsiteY150" fmla="*/ 4968483 h 5037931"/>
              <a:gd name="connsiteX151" fmla="*/ 5023413 w 7812979"/>
              <a:gd name="connsiteY151" fmla="*/ 4980058 h 5037931"/>
              <a:gd name="connsiteX152" fmla="*/ 5185459 w 7812979"/>
              <a:gd name="connsiteY152" fmla="*/ 4991633 h 5037931"/>
              <a:gd name="connsiteX153" fmla="*/ 5278056 w 7812979"/>
              <a:gd name="connsiteY153" fmla="*/ 5003207 h 5037931"/>
              <a:gd name="connsiteX154" fmla="*/ 5683170 w 7812979"/>
              <a:gd name="connsiteY154" fmla="*/ 4991633 h 5037931"/>
              <a:gd name="connsiteX155" fmla="*/ 5764193 w 7812979"/>
              <a:gd name="connsiteY155" fmla="*/ 4980058 h 5037931"/>
              <a:gd name="connsiteX156" fmla="*/ 5984112 w 7812979"/>
              <a:gd name="connsiteY156" fmla="*/ 4956909 h 5037931"/>
              <a:gd name="connsiteX157" fmla="*/ 6296628 w 7812979"/>
              <a:gd name="connsiteY157" fmla="*/ 4968483 h 5037931"/>
              <a:gd name="connsiteX158" fmla="*/ 6458674 w 7812979"/>
              <a:gd name="connsiteY158" fmla="*/ 4991633 h 5037931"/>
              <a:gd name="connsiteX159" fmla="*/ 6875362 w 7812979"/>
              <a:gd name="connsiteY159" fmla="*/ 4968483 h 5037931"/>
              <a:gd name="connsiteX160" fmla="*/ 6910086 w 7812979"/>
              <a:gd name="connsiteY160" fmla="*/ 4956909 h 5037931"/>
              <a:gd name="connsiteX161" fmla="*/ 6991109 w 7812979"/>
              <a:gd name="connsiteY161" fmla="*/ 4945334 h 5037931"/>
              <a:gd name="connsiteX162" fmla="*/ 7037408 w 7812979"/>
              <a:gd name="connsiteY162" fmla="*/ 4933759 h 5037931"/>
              <a:gd name="connsiteX163" fmla="*/ 7095281 w 7812979"/>
              <a:gd name="connsiteY163" fmla="*/ 4922185 h 5037931"/>
              <a:gd name="connsiteX164" fmla="*/ 7187879 w 7812979"/>
              <a:gd name="connsiteY164" fmla="*/ 4899035 h 5037931"/>
              <a:gd name="connsiteX165" fmla="*/ 7245752 w 7812979"/>
              <a:gd name="connsiteY165" fmla="*/ 4875886 h 5037931"/>
              <a:gd name="connsiteX166" fmla="*/ 7303626 w 7812979"/>
              <a:gd name="connsiteY166" fmla="*/ 4864311 h 5037931"/>
              <a:gd name="connsiteX167" fmla="*/ 7384648 w 7812979"/>
              <a:gd name="connsiteY167" fmla="*/ 4841162 h 5037931"/>
              <a:gd name="connsiteX168" fmla="*/ 7465671 w 7812979"/>
              <a:gd name="connsiteY168" fmla="*/ 4818012 h 5037931"/>
              <a:gd name="connsiteX169" fmla="*/ 7523545 w 7812979"/>
              <a:gd name="connsiteY169" fmla="*/ 4771714 h 5037931"/>
              <a:gd name="connsiteX170" fmla="*/ 7546694 w 7812979"/>
              <a:gd name="connsiteY170" fmla="*/ 4690691 h 5037931"/>
              <a:gd name="connsiteX171" fmla="*/ 7558269 w 7812979"/>
              <a:gd name="connsiteY171" fmla="*/ 4540220 h 5037931"/>
              <a:gd name="connsiteX172" fmla="*/ 7569843 w 7812979"/>
              <a:gd name="connsiteY172" fmla="*/ 4505496 h 5037931"/>
              <a:gd name="connsiteX173" fmla="*/ 7592993 w 7812979"/>
              <a:gd name="connsiteY173" fmla="*/ 4412899 h 5037931"/>
              <a:gd name="connsiteX174" fmla="*/ 7604567 w 7812979"/>
              <a:gd name="connsiteY174" fmla="*/ 4378174 h 5037931"/>
              <a:gd name="connsiteX175" fmla="*/ 7616142 w 7812979"/>
              <a:gd name="connsiteY175" fmla="*/ 4331876 h 5037931"/>
              <a:gd name="connsiteX176" fmla="*/ 7639291 w 7812979"/>
              <a:gd name="connsiteY176" fmla="*/ 4262428 h 5037931"/>
              <a:gd name="connsiteX177" fmla="*/ 7650866 w 7812979"/>
              <a:gd name="connsiteY177" fmla="*/ 4227704 h 5037931"/>
              <a:gd name="connsiteX178" fmla="*/ 7674016 w 7812979"/>
              <a:gd name="connsiteY178" fmla="*/ 4111957 h 5037931"/>
              <a:gd name="connsiteX179" fmla="*/ 7697165 w 7812979"/>
              <a:gd name="connsiteY179" fmla="*/ 3984635 h 5037931"/>
              <a:gd name="connsiteX180" fmla="*/ 7685590 w 7812979"/>
              <a:gd name="connsiteY180" fmla="*/ 3602671 h 5037931"/>
              <a:gd name="connsiteX181" fmla="*/ 7674016 w 7812979"/>
              <a:gd name="connsiteY181" fmla="*/ 3313304 h 5037931"/>
              <a:gd name="connsiteX182" fmla="*/ 7662441 w 7812979"/>
              <a:gd name="connsiteY182" fmla="*/ 2942914 h 5037931"/>
              <a:gd name="connsiteX183" fmla="*/ 7685590 w 7812979"/>
              <a:gd name="connsiteY183" fmla="*/ 2479926 h 5037931"/>
              <a:gd name="connsiteX184" fmla="*/ 7697165 w 7812979"/>
              <a:gd name="connsiteY184" fmla="*/ 2387329 h 5037931"/>
              <a:gd name="connsiteX185" fmla="*/ 7720314 w 7812979"/>
              <a:gd name="connsiteY185" fmla="*/ 2144261 h 5037931"/>
              <a:gd name="connsiteX186" fmla="*/ 7731889 w 7812979"/>
              <a:gd name="connsiteY186" fmla="*/ 2086387 h 5037931"/>
              <a:gd name="connsiteX187" fmla="*/ 7755038 w 7812979"/>
              <a:gd name="connsiteY187" fmla="*/ 1924342 h 5037931"/>
              <a:gd name="connsiteX188" fmla="*/ 7766613 w 7812979"/>
              <a:gd name="connsiteY188" fmla="*/ 1889618 h 5037931"/>
              <a:gd name="connsiteX189" fmla="*/ 7789762 w 7812979"/>
              <a:gd name="connsiteY189" fmla="*/ 1773871 h 5037931"/>
              <a:gd name="connsiteX190" fmla="*/ 7801337 w 7812979"/>
              <a:gd name="connsiteY190" fmla="*/ 1715997 h 5037931"/>
              <a:gd name="connsiteX191" fmla="*/ 7812912 w 7812979"/>
              <a:gd name="connsiteY191" fmla="*/ 1519228 h 5037931"/>
              <a:gd name="connsiteX192" fmla="*/ 7789762 w 7812979"/>
              <a:gd name="connsiteY192" fmla="*/ 1079390 h 5037931"/>
              <a:gd name="connsiteX193" fmla="*/ 7766613 w 7812979"/>
              <a:gd name="connsiteY193" fmla="*/ 894195 h 5037931"/>
              <a:gd name="connsiteX194" fmla="*/ 7755038 w 7812979"/>
              <a:gd name="connsiteY194" fmla="*/ 778448 h 5037931"/>
              <a:gd name="connsiteX195" fmla="*/ 7731889 w 7812979"/>
              <a:gd name="connsiteY195" fmla="*/ 685850 h 5037931"/>
              <a:gd name="connsiteX196" fmla="*/ 7720314 w 7812979"/>
              <a:gd name="connsiteY196" fmla="*/ 639552 h 5037931"/>
              <a:gd name="connsiteX197" fmla="*/ 7708740 w 7812979"/>
              <a:gd name="connsiteY197" fmla="*/ 593253 h 5037931"/>
              <a:gd name="connsiteX198" fmla="*/ 7697165 w 7812979"/>
              <a:gd name="connsiteY198" fmla="*/ 558529 h 5037931"/>
              <a:gd name="connsiteX199" fmla="*/ 7685590 w 7812979"/>
              <a:gd name="connsiteY199" fmla="*/ 512230 h 5037931"/>
              <a:gd name="connsiteX200" fmla="*/ 7674016 w 7812979"/>
              <a:gd name="connsiteY200" fmla="*/ 477506 h 5037931"/>
              <a:gd name="connsiteX201" fmla="*/ 7662441 w 7812979"/>
              <a:gd name="connsiteY201" fmla="*/ 408058 h 5037931"/>
              <a:gd name="connsiteX202" fmla="*/ 7627717 w 7812979"/>
              <a:gd name="connsiteY202" fmla="*/ 292311 h 5037931"/>
              <a:gd name="connsiteX203" fmla="*/ 7616142 w 7812979"/>
              <a:gd name="connsiteY203" fmla="*/ 222863 h 5037931"/>
              <a:gd name="connsiteX204" fmla="*/ 7592993 w 7812979"/>
              <a:gd name="connsiteY204" fmla="*/ 153415 h 5037931"/>
              <a:gd name="connsiteX205" fmla="*/ 7581418 w 7812979"/>
              <a:gd name="connsiteY205" fmla="*/ 118691 h 5037931"/>
              <a:gd name="connsiteX206" fmla="*/ 7558269 w 7812979"/>
              <a:gd name="connsiteY206" fmla="*/ 83967 h 5037931"/>
              <a:gd name="connsiteX207" fmla="*/ 7546694 w 7812979"/>
              <a:gd name="connsiteY207" fmla="*/ 2944 h 503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7812979" h="5037931">
                <a:moveTo>
                  <a:pt x="7546694" y="2944"/>
                </a:moveTo>
                <a:cubicBezTo>
                  <a:pt x="7513899" y="-6702"/>
                  <a:pt x="7429832" y="9010"/>
                  <a:pt x="7361499" y="26093"/>
                </a:cubicBezTo>
                <a:cubicBezTo>
                  <a:pt x="7283462" y="45602"/>
                  <a:pt x="7371264" y="26870"/>
                  <a:pt x="7292051" y="60818"/>
                </a:cubicBezTo>
                <a:cubicBezTo>
                  <a:pt x="7265127" y="72357"/>
                  <a:pt x="7199271" y="78225"/>
                  <a:pt x="7176304" y="83967"/>
                </a:cubicBezTo>
                <a:cubicBezTo>
                  <a:pt x="7176290" y="83970"/>
                  <a:pt x="7089501" y="112901"/>
                  <a:pt x="7072132" y="118691"/>
                </a:cubicBezTo>
                <a:cubicBezTo>
                  <a:pt x="7060557" y="122549"/>
                  <a:pt x="7049245" y="127307"/>
                  <a:pt x="7037408" y="130266"/>
                </a:cubicBezTo>
                <a:cubicBezTo>
                  <a:pt x="7021975" y="134124"/>
                  <a:pt x="7006405" y="137470"/>
                  <a:pt x="6991109" y="141840"/>
                </a:cubicBezTo>
                <a:cubicBezTo>
                  <a:pt x="6979378" y="145192"/>
                  <a:pt x="6968221" y="150456"/>
                  <a:pt x="6956385" y="153415"/>
                </a:cubicBezTo>
                <a:cubicBezTo>
                  <a:pt x="6937299" y="158187"/>
                  <a:pt x="6917598" y="160219"/>
                  <a:pt x="6898512" y="164990"/>
                </a:cubicBezTo>
                <a:cubicBezTo>
                  <a:pt x="6886676" y="167949"/>
                  <a:pt x="6875792" y="174382"/>
                  <a:pt x="6863788" y="176564"/>
                </a:cubicBezTo>
                <a:cubicBezTo>
                  <a:pt x="6833184" y="182128"/>
                  <a:pt x="6802023" y="184028"/>
                  <a:pt x="6771190" y="188139"/>
                </a:cubicBezTo>
                <a:cubicBezTo>
                  <a:pt x="6583107" y="213217"/>
                  <a:pt x="6796984" y="192376"/>
                  <a:pt x="6447099" y="211288"/>
                </a:cubicBezTo>
                <a:lnTo>
                  <a:pt x="6261904" y="222863"/>
                </a:lnTo>
                <a:cubicBezTo>
                  <a:pt x="6242613" y="226721"/>
                  <a:pt x="6223011" y="229262"/>
                  <a:pt x="6204031" y="234438"/>
                </a:cubicBezTo>
                <a:cubicBezTo>
                  <a:pt x="6180489" y="240858"/>
                  <a:pt x="6157732" y="249871"/>
                  <a:pt x="6134583" y="257587"/>
                </a:cubicBezTo>
                <a:cubicBezTo>
                  <a:pt x="6123008" y="261445"/>
                  <a:pt x="6111696" y="266203"/>
                  <a:pt x="6099859" y="269162"/>
                </a:cubicBezTo>
                <a:cubicBezTo>
                  <a:pt x="6050306" y="281551"/>
                  <a:pt x="6049580" y="282512"/>
                  <a:pt x="5995686" y="292311"/>
                </a:cubicBezTo>
                <a:cubicBezTo>
                  <a:pt x="5972596" y="296509"/>
                  <a:pt x="5949148" y="298795"/>
                  <a:pt x="5926238" y="303886"/>
                </a:cubicBezTo>
                <a:cubicBezTo>
                  <a:pt x="5914328" y="306533"/>
                  <a:pt x="5903518" y="313278"/>
                  <a:pt x="5891514" y="315461"/>
                </a:cubicBezTo>
                <a:cubicBezTo>
                  <a:pt x="5860910" y="321025"/>
                  <a:pt x="5829783" y="323177"/>
                  <a:pt x="5798917" y="327035"/>
                </a:cubicBezTo>
                <a:cubicBezTo>
                  <a:pt x="5787342" y="330893"/>
                  <a:pt x="5775964" y="335400"/>
                  <a:pt x="5764193" y="338610"/>
                </a:cubicBezTo>
                <a:cubicBezTo>
                  <a:pt x="5733498" y="346981"/>
                  <a:pt x="5701778" y="351698"/>
                  <a:pt x="5671595" y="361759"/>
                </a:cubicBezTo>
                <a:cubicBezTo>
                  <a:pt x="5588359" y="389505"/>
                  <a:pt x="5692282" y="355849"/>
                  <a:pt x="5590572" y="384909"/>
                </a:cubicBezTo>
                <a:cubicBezTo>
                  <a:pt x="5474325" y="418122"/>
                  <a:pt x="5654299" y="371869"/>
                  <a:pt x="5509550" y="408058"/>
                </a:cubicBezTo>
                <a:cubicBezTo>
                  <a:pt x="5409381" y="474837"/>
                  <a:pt x="5477091" y="440945"/>
                  <a:pt x="5393803" y="465931"/>
                </a:cubicBezTo>
                <a:cubicBezTo>
                  <a:pt x="5370430" y="472943"/>
                  <a:pt x="5324355" y="489081"/>
                  <a:pt x="5324355" y="489081"/>
                </a:cubicBezTo>
                <a:cubicBezTo>
                  <a:pt x="5316638" y="496797"/>
                  <a:pt x="5310563" y="506615"/>
                  <a:pt x="5301205" y="512230"/>
                </a:cubicBezTo>
                <a:cubicBezTo>
                  <a:pt x="5289344" y="519347"/>
                  <a:pt x="5228832" y="533218"/>
                  <a:pt x="5220183" y="535380"/>
                </a:cubicBezTo>
                <a:cubicBezTo>
                  <a:pt x="5208608" y="543096"/>
                  <a:pt x="5197901" y="552308"/>
                  <a:pt x="5185459" y="558529"/>
                </a:cubicBezTo>
                <a:cubicBezTo>
                  <a:pt x="5174546" y="563985"/>
                  <a:pt x="5161197" y="563827"/>
                  <a:pt x="5150735" y="570104"/>
                </a:cubicBezTo>
                <a:cubicBezTo>
                  <a:pt x="5141377" y="575719"/>
                  <a:pt x="5137346" y="588373"/>
                  <a:pt x="5127585" y="593253"/>
                </a:cubicBezTo>
                <a:cubicBezTo>
                  <a:pt x="5113356" y="600367"/>
                  <a:pt x="5096523" y="600257"/>
                  <a:pt x="5081286" y="604828"/>
                </a:cubicBezTo>
                <a:cubicBezTo>
                  <a:pt x="5057914" y="611840"/>
                  <a:pt x="5034987" y="620261"/>
                  <a:pt x="5011838" y="627977"/>
                </a:cubicBezTo>
                <a:lnTo>
                  <a:pt x="4977114" y="639552"/>
                </a:lnTo>
                <a:lnTo>
                  <a:pt x="4942390" y="651126"/>
                </a:lnTo>
                <a:cubicBezTo>
                  <a:pt x="4934674" y="658843"/>
                  <a:pt x="4928599" y="668661"/>
                  <a:pt x="4919241" y="674276"/>
                </a:cubicBezTo>
                <a:cubicBezTo>
                  <a:pt x="4908779" y="680553"/>
                  <a:pt x="4896288" y="682640"/>
                  <a:pt x="4884517" y="685850"/>
                </a:cubicBezTo>
                <a:cubicBezTo>
                  <a:pt x="4740920" y="725013"/>
                  <a:pt x="4837120" y="693934"/>
                  <a:pt x="4757195" y="720574"/>
                </a:cubicBezTo>
                <a:cubicBezTo>
                  <a:pt x="4718701" y="759070"/>
                  <a:pt x="4751910" y="732761"/>
                  <a:pt x="4699322" y="755299"/>
                </a:cubicBezTo>
                <a:cubicBezTo>
                  <a:pt x="4580107" y="806391"/>
                  <a:pt x="4741645" y="748907"/>
                  <a:pt x="4583575" y="801597"/>
                </a:cubicBezTo>
                <a:lnTo>
                  <a:pt x="4548851" y="813172"/>
                </a:lnTo>
                <a:cubicBezTo>
                  <a:pt x="4537276" y="817030"/>
                  <a:pt x="4524279" y="817979"/>
                  <a:pt x="4514127" y="824747"/>
                </a:cubicBezTo>
                <a:cubicBezTo>
                  <a:pt x="4502552" y="832463"/>
                  <a:pt x="4491845" y="841675"/>
                  <a:pt x="4479403" y="847896"/>
                </a:cubicBezTo>
                <a:cubicBezTo>
                  <a:pt x="4462794" y="856201"/>
                  <a:pt x="4413220" y="867335"/>
                  <a:pt x="4398380" y="871045"/>
                </a:cubicBezTo>
                <a:cubicBezTo>
                  <a:pt x="4386805" y="878762"/>
                  <a:pt x="4376442" y="888715"/>
                  <a:pt x="4363656" y="894195"/>
                </a:cubicBezTo>
                <a:cubicBezTo>
                  <a:pt x="4311714" y="916456"/>
                  <a:pt x="4327698" y="894812"/>
                  <a:pt x="4282633" y="917344"/>
                </a:cubicBezTo>
                <a:cubicBezTo>
                  <a:pt x="4270191" y="923565"/>
                  <a:pt x="4260351" y="934272"/>
                  <a:pt x="4247909" y="940493"/>
                </a:cubicBezTo>
                <a:cubicBezTo>
                  <a:pt x="4236996" y="945949"/>
                  <a:pt x="4224098" y="946612"/>
                  <a:pt x="4213185" y="952068"/>
                </a:cubicBezTo>
                <a:cubicBezTo>
                  <a:pt x="4200743" y="958289"/>
                  <a:pt x="4190904" y="968997"/>
                  <a:pt x="4178461" y="975218"/>
                </a:cubicBezTo>
                <a:cubicBezTo>
                  <a:pt x="4150488" y="989204"/>
                  <a:pt x="4127093" y="987246"/>
                  <a:pt x="4097438" y="998367"/>
                </a:cubicBezTo>
                <a:cubicBezTo>
                  <a:pt x="4081282" y="1004425"/>
                  <a:pt x="4066999" y="1014719"/>
                  <a:pt x="4051140" y="1021516"/>
                </a:cubicBezTo>
                <a:cubicBezTo>
                  <a:pt x="4039926" y="1026322"/>
                  <a:pt x="4027991" y="1029233"/>
                  <a:pt x="4016416" y="1033091"/>
                </a:cubicBezTo>
                <a:cubicBezTo>
                  <a:pt x="3975117" y="1074389"/>
                  <a:pt x="4007373" y="1051104"/>
                  <a:pt x="3923818" y="1067815"/>
                </a:cubicBezTo>
                <a:cubicBezTo>
                  <a:pt x="3863523" y="1079874"/>
                  <a:pt x="3894267" y="1076258"/>
                  <a:pt x="3842795" y="1090964"/>
                </a:cubicBezTo>
                <a:cubicBezTo>
                  <a:pt x="3827499" y="1095334"/>
                  <a:pt x="3811701" y="1097861"/>
                  <a:pt x="3796497" y="1102539"/>
                </a:cubicBezTo>
                <a:cubicBezTo>
                  <a:pt x="3761513" y="1113303"/>
                  <a:pt x="3728429" y="1131245"/>
                  <a:pt x="3692324" y="1137263"/>
                </a:cubicBezTo>
                <a:cubicBezTo>
                  <a:pt x="3669175" y="1141121"/>
                  <a:pt x="3645889" y="1144235"/>
                  <a:pt x="3622876" y="1148838"/>
                </a:cubicBezTo>
                <a:cubicBezTo>
                  <a:pt x="3607277" y="1151958"/>
                  <a:pt x="3592107" y="1156961"/>
                  <a:pt x="3576578" y="1160412"/>
                </a:cubicBezTo>
                <a:cubicBezTo>
                  <a:pt x="3557373" y="1164680"/>
                  <a:pt x="3538060" y="1168468"/>
                  <a:pt x="3518704" y="1171987"/>
                </a:cubicBezTo>
                <a:cubicBezTo>
                  <a:pt x="3495614" y="1176185"/>
                  <a:pt x="3472024" y="1177870"/>
                  <a:pt x="3449256" y="1183562"/>
                </a:cubicBezTo>
                <a:cubicBezTo>
                  <a:pt x="3425583" y="1189480"/>
                  <a:pt x="3402957" y="1198995"/>
                  <a:pt x="3379808" y="1206711"/>
                </a:cubicBezTo>
                <a:lnTo>
                  <a:pt x="3310360" y="1229861"/>
                </a:lnTo>
                <a:cubicBezTo>
                  <a:pt x="3298785" y="1233719"/>
                  <a:pt x="3286964" y="1236904"/>
                  <a:pt x="3275636" y="1241435"/>
                </a:cubicBezTo>
                <a:cubicBezTo>
                  <a:pt x="3256345" y="1249152"/>
                  <a:pt x="3237289" y="1257484"/>
                  <a:pt x="3217762" y="1264585"/>
                </a:cubicBezTo>
                <a:cubicBezTo>
                  <a:pt x="3194830" y="1272924"/>
                  <a:pt x="3171987" y="1281816"/>
                  <a:pt x="3148314" y="1287734"/>
                </a:cubicBezTo>
                <a:cubicBezTo>
                  <a:pt x="3090179" y="1302268"/>
                  <a:pt x="3117107" y="1294279"/>
                  <a:pt x="3067291" y="1310883"/>
                </a:cubicBezTo>
                <a:cubicBezTo>
                  <a:pt x="3055716" y="1322458"/>
                  <a:pt x="3045887" y="1336093"/>
                  <a:pt x="3032567" y="1345607"/>
                </a:cubicBezTo>
                <a:cubicBezTo>
                  <a:pt x="3018527" y="1355636"/>
                  <a:pt x="3002425" y="1362699"/>
                  <a:pt x="2986269" y="1368757"/>
                </a:cubicBezTo>
                <a:cubicBezTo>
                  <a:pt x="2907939" y="1398131"/>
                  <a:pt x="2970550" y="1363918"/>
                  <a:pt x="2905246" y="1391906"/>
                </a:cubicBezTo>
                <a:cubicBezTo>
                  <a:pt x="2820511" y="1428222"/>
                  <a:pt x="2898005" y="1405292"/>
                  <a:pt x="2812648" y="1426630"/>
                </a:cubicBezTo>
                <a:cubicBezTo>
                  <a:pt x="2766056" y="1473224"/>
                  <a:pt x="2817863" y="1429356"/>
                  <a:pt x="2743200" y="1461354"/>
                </a:cubicBezTo>
                <a:cubicBezTo>
                  <a:pt x="2730414" y="1466834"/>
                  <a:pt x="2720919" y="1478283"/>
                  <a:pt x="2708476" y="1484504"/>
                </a:cubicBezTo>
                <a:cubicBezTo>
                  <a:pt x="2697563" y="1489960"/>
                  <a:pt x="2684966" y="1491272"/>
                  <a:pt x="2673752" y="1496078"/>
                </a:cubicBezTo>
                <a:cubicBezTo>
                  <a:pt x="2612007" y="1522540"/>
                  <a:pt x="2647028" y="1515288"/>
                  <a:pt x="2592729" y="1530802"/>
                </a:cubicBezTo>
                <a:cubicBezTo>
                  <a:pt x="2577433" y="1535172"/>
                  <a:pt x="2561326" y="1536791"/>
                  <a:pt x="2546431" y="1542377"/>
                </a:cubicBezTo>
                <a:cubicBezTo>
                  <a:pt x="2530275" y="1548435"/>
                  <a:pt x="2515991" y="1558729"/>
                  <a:pt x="2500132" y="1565526"/>
                </a:cubicBezTo>
                <a:cubicBezTo>
                  <a:pt x="2488918" y="1570332"/>
                  <a:pt x="2476321" y="1571645"/>
                  <a:pt x="2465408" y="1577101"/>
                </a:cubicBezTo>
                <a:cubicBezTo>
                  <a:pt x="2452966" y="1583322"/>
                  <a:pt x="2443396" y="1594600"/>
                  <a:pt x="2430684" y="1600250"/>
                </a:cubicBezTo>
                <a:cubicBezTo>
                  <a:pt x="2408386" y="1610160"/>
                  <a:pt x="2361236" y="1623400"/>
                  <a:pt x="2361236" y="1623400"/>
                </a:cubicBezTo>
                <a:cubicBezTo>
                  <a:pt x="2305505" y="1679129"/>
                  <a:pt x="2383230" y="1610377"/>
                  <a:pt x="2268638" y="1658124"/>
                </a:cubicBezTo>
                <a:cubicBezTo>
                  <a:pt x="2242956" y="1668825"/>
                  <a:pt x="2225584" y="1695625"/>
                  <a:pt x="2199190" y="1704423"/>
                </a:cubicBezTo>
                <a:lnTo>
                  <a:pt x="2060294" y="1750721"/>
                </a:lnTo>
                <a:lnTo>
                  <a:pt x="1956122" y="1785445"/>
                </a:lnTo>
                <a:lnTo>
                  <a:pt x="1921398" y="1797020"/>
                </a:lnTo>
                <a:lnTo>
                  <a:pt x="1886674" y="1808595"/>
                </a:lnTo>
                <a:cubicBezTo>
                  <a:pt x="1841456" y="1853811"/>
                  <a:pt x="1888903" y="1813267"/>
                  <a:pt x="1828800" y="1843319"/>
                </a:cubicBezTo>
                <a:cubicBezTo>
                  <a:pt x="1728681" y="1893379"/>
                  <a:pt x="1812979" y="1867530"/>
                  <a:pt x="1724628" y="1889618"/>
                </a:cubicBezTo>
                <a:cubicBezTo>
                  <a:pt x="1637452" y="1947735"/>
                  <a:pt x="1748245" y="1879496"/>
                  <a:pt x="1643605" y="1924342"/>
                </a:cubicBezTo>
                <a:cubicBezTo>
                  <a:pt x="1630819" y="1929822"/>
                  <a:pt x="1621323" y="1941270"/>
                  <a:pt x="1608881" y="1947491"/>
                </a:cubicBezTo>
                <a:cubicBezTo>
                  <a:pt x="1597968" y="1952947"/>
                  <a:pt x="1585070" y="1953610"/>
                  <a:pt x="1574157" y="1959066"/>
                </a:cubicBezTo>
                <a:cubicBezTo>
                  <a:pt x="1561715" y="1965287"/>
                  <a:pt x="1551875" y="1975994"/>
                  <a:pt x="1539433" y="1982215"/>
                </a:cubicBezTo>
                <a:cubicBezTo>
                  <a:pt x="1507226" y="1998318"/>
                  <a:pt x="1444518" y="2017712"/>
                  <a:pt x="1412112" y="2028514"/>
                </a:cubicBezTo>
                <a:cubicBezTo>
                  <a:pt x="1400537" y="2032372"/>
                  <a:pt x="1389466" y="2038363"/>
                  <a:pt x="1377388" y="2040088"/>
                </a:cubicBezTo>
                <a:cubicBezTo>
                  <a:pt x="1350380" y="2043946"/>
                  <a:pt x="1323207" y="2046783"/>
                  <a:pt x="1296365" y="2051663"/>
                </a:cubicBezTo>
                <a:cubicBezTo>
                  <a:pt x="1201886" y="2068841"/>
                  <a:pt x="1301437" y="2056593"/>
                  <a:pt x="1192193" y="2086387"/>
                </a:cubicBezTo>
                <a:cubicBezTo>
                  <a:pt x="1169551" y="2092562"/>
                  <a:pt x="1145894" y="2094104"/>
                  <a:pt x="1122745" y="2097962"/>
                </a:cubicBezTo>
                <a:cubicBezTo>
                  <a:pt x="1111170" y="2105678"/>
                  <a:pt x="1101046" y="2116227"/>
                  <a:pt x="1088021" y="2121111"/>
                </a:cubicBezTo>
                <a:cubicBezTo>
                  <a:pt x="1069600" y="2128019"/>
                  <a:pt x="1049317" y="2128262"/>
                  <a:pt x="1030147" y="2132686"/>
                </a:cubicBezTo>
                <a:cubicBezTo>
                  <a:pt x="999146" y="2139840"/>
                  <a:pt x="968416" y="2148119"/>
                  <a:pt x="937550" y="2155835"/>
                </a:cubicBezTo>
                <a:lnTo>
                  <a:pt x="891251" y="2167410"/>
                </a:lnTo>
                <a:lnTo>
                  <a:pt x="844952" y="2178985"/>
                </a:lnTo>
                <a:cubicBezTo>
                  <a:pt x="772187" y="2227494"/>
                  <a:pt x="852047" y="2176329"/>
                  <a:pt x="763929" y="2225283"/>
                </a:cubicBezTo>
                <a:cubicBezTo>
                  <a:pt x="744263" y="2236208"/>
                  <a:pt x="726178" y="2249946"/>
                  <a:pt x="706056" y="2260007"/>
                </a:cubicBezTo>
                <a:cubicBezTo>
                  <a:pt x="576207" y="2324932"/>
                  <a:pt x="793623" y="2198394"/>
                  <a:pt x="625033" y="2294731"/>
                </a:cubicBezTo>
                <a:cubicBezTo>
                  <a:pt x="567916" y="2327369"/>
                  <a:pt x="610233" y="2311216"/>
                  <a:pt x="544010" y="2352605"/>
                </a:cubicBezTo>
                <a:cubicBezTo>
                  <a:pt x="529378" y="2361750"/>
                  <a:pt x="512068" y="2366183"/>
                  <a:pt x="497712" y="2375754"/>
                </a:cubicBezTo>
                <a:cubicBezTo>
                  <a:pt x="488632" y="2381807"/>
                  <a:pt x="483084" y="2392087"/>
                  <a:pt x="474562" y="2398904"/>
                </a:cubicBezTo>
                <a:cubicBezTo>
                  <a:pt x="463699" y="2407594"/>
                  <a:pt x="451158" y="2413967"/>
                  <a:pt x="439838" y="2422053"/>
                </a:cubicBezTo>
                <a:cubicBezTo>
                  <a:pt x="369718" y="2472139"/>
                  <a:pt x="419756" y="2443669"/>
                  <a:pt x="347241" y="2479926"/>
                </a:cubicBezTo>
                <a:cubicBezTo>
                  <a:pt x="339524" y="2487643"/>
                  <a:pt x="332613" y="2496259"/>
                  <a:pt x="324091" y="2503076"/>
                </a:cubicBezTo>
                <a:cubicBezTo>
                  <a:pt x="280388" y="2538038"/>
                  <a:pt x="272294" y="2522899"/>
                  <a:pt x="231494" y="2584099"/>
                </a:cubicBezTo>
                <a:lnTo>
                  <a:pt x="185195" y="2653547"/>
                </a:lnTo>
                <a:cubicBezTo>
                  <a:pt x="152408" y="2751914"/>
                  <a:pt x="198136" y="2631979"/>
                  <a:pt x="150471" y="2711420"/>
                </a:cubicBezTo>
                <a:cubicBezTo>
                  <a:pt x="144194" y="2721882"/>
                  <a:pt x="142755" y="2734569"/>
                  <a:pt x="138897" y="2746144"/>
                </a:cubicBezTo>
                <a:cubicBezTo>
                  <a:pt x="135039" y="2784726"/>
                  <a:pt x="132447" y="2823456"/>
                  <a:pt x="127322" y="2861891"/>
                </a:cubicBezTo>
                <a:cubicBezTo>
                  <a:pt x="124722" y="2881391"/>
                  <a:pt x="117612" y="2900180"/>
                  <a:pt x="115747" y="2919764"/>
                </a:cubicBezTo>
                <a:cubicBezTo>
                  <a:pt x="109883" y="2981337"/>
                  <a:pt x="110326" y="3043414"/>
                  <a:pt x="104172" y="3104959"/>
                </a:cubicBezTo>
                <a:cubicBezTo>
                  <a:pt x="102589" y="3120788"/>
                  <a:pt x="96049" y="3135729"/>
                  <a:pt x="92598" y="3151258"/>
                </a:cubicBezTo>
                <a:cubicBezTo>
                  <a:pt x="88330" y="3170463"/>
                  <a:pt x="84881" y="3189840"/>
                  <a:pt x="81023" y="3209131"/>
                </a:cubicBezTo>
                <a:cubicBezTo>
                  <a:pt x="77165" y="3348027"/>
                  <a:pt x="78491" y="3487165"/>
                  <a:pt x="69448" y="3625820"/>
                </a:cubicBezTo>
                <a:cubicBezTo>
                  <a:pt x="66887" y="3665083"/>
                  <a:pt x="46299" y="3741567"/>
                  <a:pt x="46299" y="3741567"/>
                </a:cubicBezTo>
                <a:cubicBezTo>
                  <a:pt x="42441" y="3784007"/>
                  <a:pt x="39430" y="3826533"/>
                  <a:pt x="34724" y="3868888"/>
                </a:cubicBezTo>
                <a:cubicBezTo>
                  <a:pt x="31711" y="3896003"/>
                  <a:pt x="26006" y="3922779"/>
                  <a:pt x="23150" y="3949911"/>
                </a:cubicBezTo>
                <a:cubicBezTo>
                  <a:pt x="10901" y="4066276"/>
                  <a:pt x="6513" y="4179925"/>
                  <a:pt x="0" y="4297152"/>
                </a:cubicBezTo>
                <a:cubicBezTo>
                  <a:pt x="8623" y="4521330"/>
                  <a:pt x="-7386" y="4518551"/>
                  <a:pt x="23150" y="4655967"/>
                </a:cubicBezTo>
                <a:cubicBezTo>
                  <a:pt x="26601" y="4671496"/>
                  <a:pt x="27610" y="4688038"/>
                  <a:pt x="34724" y="4702266"/>
                </a:cubicBezTo>
                <a:cubicBezTo>
                  <a:pt x="39604" y="4712027"/>
                  <a:pt x="51057" y="4716894"/>
                  <a:pt x="57874" y="4725415"/>
                </a:cubicBezTo>
                <a:cubicBezTo>
                  <a:pt x="81489" y="4754934"/>
                  <a:pt x="99950" y="4805029"/>
                  <a:pt x="138897" y="4818012"/>
                </a:cubicBezTo>
                <a:lnTo>
                  <a:pt x="173621" y="4829587"/>
                </a:lnTo>
                <a:cubicBezTo>
                  <a:pt x="181337" y="4837304"/>
                  <a:pt x="187009" y="4847857"/>
                  <a:pt x="196770" y="4852737"/>
                </a:cubicBezTo>
                <a:cubicBezTo>
                  <a:pt x="218595" y="4863650"/>
                  <a:pt x="243069" y="4868170"/>
                  <a:pt x="266218" y="4875886"/>
                </a:cubicBezTo>
                <a:cubicBezTo>
                  <a:pt x="277793" y="4879744"/>
                  <a:pt x="290790" y="4880693"/>
                  <a:pt x="300942" y="4887461"/>
                </a:cubicBezTo>
                <a:cubicBezTo>
                  <a:pt x="312517" y="4895177"/>
                  <a:pt x="322880" y="4905130"/>
                  <a:pt x="335666" y="4910610"/>
                </a:cubicBezTo>
                <a:cubicBezTo>
                  <a:pt x="350288" y="4916876"/>
                  <a:pt x="366669" y="4917815"/>
                  <a:pt x="381965" y="4922185"/>
                </a:cubicBezTo>
                <a:cubicBezTo>
                  <a:pt x="393696" y="4925537"/>
                  <a:pt x="405265" y="4929475"/>
                  <a:pt x="416689" y="4933759"/>
                </a:cubicBezTo>
                <a:cubicBezTo>
                  <a:pt x="436143" y="4941054"/>
                  <a:pt x="454851" y="4950339"/>
                  <a:pt x="474562" y="4956909"/>
                </a:cubicBezTo>
                <a:cubicBezTo>
                  <a:pt x="510195" y="4968787"/>
                  <a:pt x="542057" y="4970888"/>
                  <a:pt x="578735" y="4980058"/>
                </a:cubicBezTo>
                <a:cubicBezTo>
                  <a:pt x="590572" y="4983017"/>
                  <a:pt x="601424" y="4989627"/>
                  <a:pt x="613459" y="4991633"/>
                </a:cubicBezTo>
                <a:cubicBezTo>
                  <a:pt x="647921" y="4997377"/>
                  <a:pt x="682907" y="4999349"/>
                  <a:pt x="717631" y="5003207"/>
                </a:cubicBezTo>
                <a:lnTo>
                  <a:pt x="1261641" y="4991633"/>
                </a:lnTo>
                <a:cubicBezTo>
                  <a:pt x="1304231" y="4990164"/>
                  <a:pt x="1346347" y="4980058"/>
                  <a:pt x="1388962" y="4980058"/>
                </a:cubicBezTo>
                <a:cubicBezTo>
                  <a:pt x="1527912" y="4980058"/>
                  <a:pt x="1666755" y="4987775"/>
                  <a:pt x="1805651" y="4991633"/>
                </a:cubicBezTo>
                <a:cubicBezTo>
                  <a:pt x="1945639" y="5038293"/>
                  <a:pt x="1804159" y="4994764"/>
                  <a:pt x="2164466" y="5014782"/>
                </a:cubicBezTo>
                <a:cubicBezTo>
                  <a:pt x="2195524" y="5016508"/>
                  <a:pt x="2226075" y="5023662"/>
                  <a:pt x="2257064" y="5026357"/>
                </a:cubicBezTo>
                <a:cubicBezTo>
                  <a:pt x="2314848" y="5031382"/>
                  <a:pt x="2372811" y="5034073"/>
                  <a:pt x="2430684" y="5037931"/>
                </a:cubicBezTo>
                <a:cubicBezTo>
                  <a:pt x="2703605" y="5032362"/>
                  <a:pt x="3028545" y="5028873"/>
                  <a:pt x="3310360" y="5014782"/>
                </a:cubicBezTo>
                <a:cubicBezTo>
                  <a:pt x="3592201" y="5000690"/>
                  <a:pt x="3343789" y="5008649"/>
                  <a:pt x="3565003" y="4991633"/>
                </a:cubicBezTo>
                <a:cubicBezTo>
                  <a:pt x="3630513" y="4986594"/>
                  <a:pt x="3696182" y="4983916"/>
                  <a:pt x="3761772" y="4980058"/>
                </a:cubicBezTo>
                <a:cubicBezTo>
                  <a:pt x="3914728" y="4958207"/>
                  <a:pt x="3853482" y="4964301"/>
                  <a:pt x="4097438" y="4956909"/>
                </a:cubicBezTo>
                <a:lnTo>
                  <a:pt x="4606724" y="4945334"/>
                </a:lnTo>
                <a:cubicBezTo>
                  <a:pt x="4683521" y="4948673"/>
                  <a:pt x="4884160" y="4952402"/>
                  <a:pt x="4988689" y="4968483"/>
                </a:cubicBezTo>
                <a:cubicBezTo>
                  <a:pt x="5000748" y="4970338"/>
                  <a:pt x="5011296" y="4978632"/>
                  <a:pt x="5023413" y="4980058"/>
                </a:cubicBezTo>
                <a:cubicBezTo>
                  <a:pt x="5077195" y="4986385"/>
                  <a:pt x="5131528" y="4986730"/>
                  <a:pt x="5185459" y="4991633"/>
                </a:cubicBezTo>
                <a:cubicBezTo>
                  <a:pt x="5216437" y="4994449"/>
                  <a:pt x="5247190" y="4999349"/>
                  <a:pt x="5278056" y="5003207"/>
                </a:cubicBezTo>
                <a:lnTo>
                  <a:pt x="5683170" y="4991633"/>
                </a:lnTo>
                <a:cubicBezTo>
                  <a:pt x="5710421" y="4990335"/>
                  <a:pt x="5737061" y="4982914"/>
                  <a:pt x="5764193" y="4980058"/>
                </a:cubicBezTo>
                <a:cubicBezTo>
                  <a:pt x="6027191" y="4952373"/>
                  <a:pt x="5800187" y="4983182"/>
                  <a:pt x="5984112" y="4956909"/>
                </a:cubicBezTo>
                <a:cubicBezTo>
                  <a:pt x="6088284" y="4960767"/>
                  <a:pt x="6192554" y="4962536"/>
                  <a:pt x="6296628" y="4968483"/>
                </a:cubicBezTo>
                <a:cubicBezTo>
                  <a:pt x="6340715" y="4971002"/>
                  <a:pt x="6412713" y="4983973"/>
                  <a:pt x="6458674" y="4991633"/>
                </a:cubicBezTo>
                <a:cubicBezTo>
                  <a:pt x="6510493" y="4989165"/>
                  <a:pt x="6798990" y="4976969"/>
                  <a:pt x="6875362" y="4968483"/>
                </a:cubicBezTo>
                <a:cubicBezTo>
                  <a:pt x="6887488" y="4967136"/>
                  <a:pt x="6898122" y="4959302"/>
                  <a:pt x="6910086" y="4956909"/>
                </a:cubicBezTo>
                <a:cubicBezTo>
                  <a:pt x="6936838" y="4951559"/>
                  <a:pt x="6964267" y="4950214"/>
                  <a:pt x="6991109" y="4945334"/>
                </a:cubicBezTo>
                <a:cubicBezTo>
                  <a:pt x="7006760" y="4942488"/>
                  <a:pt x="7021879" y="4937210"/>
                  <a:pt x="7037408" y="4933759"/>
                </a:cubicBezTo>
                <a:cubicBezTo>
                  <a:pt x="7056613" y="4929491"/>
                  <a:pt x="7076112" y="4926609"/>
                  <a:pt x="7095281" y="4922185"/>
                </a:cubicBezTo>
                <a:cubicBezTo>
                  <a:pt x="7126282" y="4915031"/>
                  <a:pt x="7158339" y="4910851"/>
                  <a:pt x="7187879" y="4899035"/>
                </a:cubicBezTo>
                <a:cubicBezTo>
                  <a:pt x="7207170" y="4891319"/>
                  <a:pt x="7225851" y="4881856"/>
                  <a:pt x="7245752" y="4875886"/>
                </a:cubicBezTo>
                <a:cubicBezTo>
                  <a:pt x="7264596" y="4870233"/>
                  <a:pt x="7284421" y="4868579"/>
                  <a:pt x="7303626" y="4864311"/>
                </a:cubicBezTo>
                <a:cubicBezTo>
                  <a:pt x="7385045" y="4846218"/>
                  <a:pt x="7316974" y="4860498"/>
                  <a:pt x="7384648" y="4841162"/>
                </a:cubicBezTo>
                <a:cubicBezTo>
                  <a:pt x="7401957" y="4836217"/>
                  <a:pt x="7447168" y="4827263"/>
                  <a:pt x="7465671" y="4818012"/>
                </a:cubicBezTo>
                <a:cubicBezTo>
                  <a:pt x="7494873" y="4803411"/>
                  <a:pt x="7502013" y="4793245"/>
                  <a:pt x="7523545" y="4771714"/>
                </a:cubicBezTo>
                <a:cubicBezTo>
                  <a:pt x="7531029" y="4749262"/>
                  <a:pt x="7544052" y="4713148"/>
                  <a:pt x="7546694" y="4690691"/>
                </a:cubicBezTo>
                <a:cubicBezTo>
                  <a:pt x="7552572" y="4640730"/>
                  <a:pt x="7552030" y="4590137"/>
                  <a:pt x="7558269" y="4540220"/>
                </a:cubicBezTo>
                <a:cubicBezTo>
                  <a:pt x="7559782" y="4528114"/>
                  <a:pt x="7566633" y="4517267"/>
                  <a:pt x="7569843" y="4505496"/>
                </a:cubicBezTo>
                <a:cubicBezTo>
                  <a:pt x="7578214" y="4474801"/>
                  <a:pt x="7582933" y="4443082"/>
                  <a:pt x="7592993" y="4412899"/>
                </a:cubicBezTo>
                <a:cubicBezTo>
                  <a:pt x="7596851" y="4401324"/>
                  <a:pt x="7601215" y="4389906"/>
                  <a:pt x="7604567" y="4378174"/>
                </a:cubicBezTo>
                <a:cubicBezTo>
                  <a:pt x="7608937" y="4362878"/>
                  <a:pt x="7611571" y="4347113"/>
                  <a:pt x="7616142" y="4331876"/>
                </a:cubicBezTo>
                <a:cubicBezTo>
                  <a:pt x="7623154" y="4308504"/>
                  <a:pt x="7631575" y="4285577"/>
                  <a:pt x="7639291" y="4262428"/>
                </a:cubicBezTo>
                <a:cubicBezTo>
                  <a:pt x="7643149" y="4250853"/>
                  <a:pt x="7647907" y="4239541"/>
                  <a:pt x="7650866" y="4227704"/>
                </a:cubicBezTo>
                <a:cubicBezTo>
                  <a:pt x="7664926" y="4171465"/>
                  <a:pt x="7664557" y="4178172"/>
                  <a:pt x="7674016" y="4111957"/>
                </a:cubicBezTo>
                <a:cubicBezTo>
                  <a:pt x="7690376" y="3997434"/>
                  <a:pt x="7674469" y="4052720"/>
                  <a:pt x="7697165" y="3984635"/>
                </a:cubicBezTo>
                <a:cubicBezTo>
                  <a:pt x="7693307" y="3857314"/>
                  <a:pt x="7689980" y="3729975"/>
                  <a:pt x="7685590" y="3602671"/>
                </a:cubicBezTo>
                <a:cubicBezTo>
                  <a:pt x="7682263" y="3506196"/>
                  <a:pt x="7677401" y="3409777"/>
                  <a:pt x="7674016" y="3313304"/>
                </a:cubicBezTo>
                <a:cubicBezTo>
                  <a:pt x="7669685" y="3189856"/>
                  <a:pt x="7666299" y="3066377"/>
                  <a:pt x="7662441" y="2942914"/>
                </a:cubicBezTo>
                <a:cubicBezTo>
                  <a:pt x="7668568" y="2789753"/>
                  <a:pt x="7672262" y="2633203"/>
                  <a:pt x="7685590" y="2479926"/>
                </a:cubicBezTo>
                <a:cubicBezTo>
                  <a:pt x="7688285" y="2448937"/>
                  <a:pt x="7694349" y="2418307"/>
                  <a:pt x="7697165" y="2387329"/>
                </a:cubicBezTo>
                <a:cubicBezTo>
                  <a:pt x="7711158" y="2233410"/>
                  <a:pt x="7700843" y="2261088"/>
                  <a:pt x="7720314" y="2144261"/>
                </a:cubicBezTo>
                <a:cubicBezTo>
                  <a:pt x="7723548" y="2124855"/>
                  <a:pt x="7728897" y="2105832"/>
                  <a:pt x="7731889" y="2086387"/>
                </a:cubicBezTo>
                <a:cubicBezTo>
                  <a:pt x="7740647" y="2029464"/>
                  <a:pt x="7742672" y="1979988"/>
                  <a:pt x="7755038" y="1924342"/>
                </a:cubicBezTo>
                <a:cubicBezTo>
                  <a:pt x="7757685" y="1912432"/>
                  <a:pt x="7763870" y="1901506"/>
                  <a:pt x="7766613" y="1889618"/>
                </a:cubicBezTo>
                <a:cubicBezTo>
                  <a:pt x="7775460" y="1851279"/>
                  <a:pt x="7782046" y="1812453"/>
                  <a:pt x="7789762" y="1773871"/>
                </a:cubicBezTo>
                <a:lnTo>
                  <a:pt x="7801337" y="1715997"/>
                </a:lnTo>
                <a:cubicBezTo>
                  <a:pt x="7805195" y="1650407"/>
                  <a:pt x="7812912" y="1584931"/>
                  <a:pt x="7812912" y="1519228"/>
                </a:cubicBezTo>
                <a:cubicBezTo>
                  <a:pt x="7812912" y="882618"/>
                  <a:pt x="7815422" y="1335991"/>
                  <a:pt x="7789762" y="1079390"/>
                </a:cubicBezTo>
                <a:cubicBezTo>
                  <a:pt x="7771890" y="900668"/>
                  <a:pt x="7795397" y="980544"/>
                  <a:pt x="7766613" y="894195"/>
                </a:cubicBezTo>
                <a:cubicBezTo>
                  <a:pt x="7762755" y="855613"/>
                  <a:pt x="7761413" y="816695"/>
                  <a:pt x="7755038" y="778448"/>
                </a:cubicBezTo>
                <a:cubicBezTo>
                  <a:pt x="7749808" y="747065"/>
                  <a:pt x="7739605" y="716716"/>
                  <a:pt x="7731889" y="685850"/>
                </a:cubicBezTo>
                <a:lnTo>
                  <a:pt x="7720314" y="639552"/>
                </a:lnTo>
                <a:cubicBezTo>
                  <a:pt x="7716456" y="624119"/>
                  <a:pt x="7713771" y="608345"/>
                  <a:pt x="7708740" y="593253"/>
                </a:cubicBezTo>
                <a:cubicBezTo>
                  <a:pt x="7704882" y="581678"/>
                  <a:pt x="7700517" y="570260"/>
                  <a:pt x="7697165" y="558529"/>
                </a:cubicBezTo>
                <a:cubicBezTo>
                  <a:pt x="7692795" y="543233"/>
                  <a:pt x="7689960" y="527526"/>
                  <a:pt x="7685590" y="512230"/>
                </a:cubicBezTo>
                <a:cubicBezTo>
                  <a:pt x="7682238" y="500499"/>
                  <a:pt x="7676663" y="489416"/>
                  <a:pt x="7674016" y="477506"/>
                </a:cubicBezTo>
                <a:cubicBezTo>
                  <a:pt x="7668925" y="454596"/>
                  <a:pt x="7668133" y="430826"/>
                  <a:pt x="7662441" y="408058"/>
                </a:cubicBezTo>
                <a:cubicBezTo>
                  <a:pt x="7632907" y="289927"/>
                  <a:pt x="7646091" y="384182"/>
                  <a:pt x="7627717" y="292311"/>
                </a:cubicBezTo>
                <a:cubicBezTo>
                  <a:pt x="7623114" y="269298"/>
                  <a:pt x="7621834" y="245631"/>
                  <a:pt x="7616142" y="222863"/>
                </a:cubicBezTo>
                <a:cubicBezTo>
                  <a:pt x="7610224" y="199190"/>
                  <a:pt x="7600709" y="176564"/>
                  <a:pt x="7592993" y="153415"/>
                </a:cubicBezTo>
                <a:cubicBezTo>
                  <a:pt x="7589135" y="141840"/>
                  <a:pt x="7588186" y="128843"/>
                  <a:pt x="7581418" y="118691"/>
                </a:cubicBezTo>
                <a:cubicBezTo>
                  <a:pt x="7573702" y="107116"/>
                  <a:pt x="7563919" y="96679"/>
                  <a:pt x="7558269" y="83967"/>
                </a:cubicBezTo>
                <a:cubicBezTo>
                  <a:pt x="7533899" y="29135"/>
                  <a:pt x="7579489" y="12590"/>
                  <a:pt x="7546694" y="2944"/>
                </a:cubicBezTo>
                <a:close/>
              </a:path>
            </a:pathLst>
          </a:cu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97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492" y="1448796"/>
            <a:ext cx="8877300" cy="4829175"/>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epithelium closest to the arrows. (advance slide for answer)</a:t>
            </a:r>
          </a:p>
        </p:txBody>
      </p:sp>
      <p:sp>
        <p:nvSpPr>
          <p:cNvPr id="15" name="Rectangle 14"/>
          <p:cNvSpPr/>
          <p:nvPr/>
        </p:nvSpPr>
        <p:spPr>
          <a:xfrm>
            <a:off x="1828800" y="3586925"/>
            <a:ext cx="5979651"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Stratified squamous (non-keratinized)</a:t>
            </a:r>
          </a:p>
        </p:txBody>
      </p:sp>
      <p:cxnSp>
        <p:nvCxnSpPr>
          <p:cNvPr id="5" name="Straight Arrow Connector 4"/>
          <p:cNvCxnSpPr/>
          <p:nvPr/>
        </p:nvCxnSpPr>
        <p:spPr>
          <a:xfrm>
            <a:off x="1066800" y="2939225"/>
            <a:ext cx="685800" cy="685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48000" y="1600200"/>
            <a:ext cx="705573" cy="838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96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071265"/>
            <a:ext cx="7285267" cy="5532889"/>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tissue on this slide. (advance slide for answer)</a:t>
            </a:r>
          </a:p>
        </p:txBody>
      </p:sp>
      <p:sp>
        <p:nvSpPr>
          <p:cNvPr id="15" name="Rectangle 14"/>
          <p:cNvSpPr/>
          <p:nvPr/>
        </p:nvSpPr>
        <p:spPr>
          <a:xfrm>
            <a:off x="2872409" y="2362200"/>
            <a:ext cx="2744214" cy="646331"/>
          </a:xfrm>
          <a:prstGeom prst="rect">
            <a:avLst/>
          </a:prstGeom>
          <a:noFill/>
          <a:ln>
            <a:no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2060"/>
                </a:solidFill>
                <a:effectLst>
                  <a:outerShdw blurRad="50800" dist="39000" dir="5460000" algn="tl">
                    <a:srgbClr val="000000">
                      <a:alpha val="38000"/>
                    </a:srgbClr>
                  </a:outerShdw>
                </a:effectLst>
                <a:latin typeface="+mn-lt"/>
              </a:rPr>
              <a:t>fibrocartilage</a:t>
            </a:r>
          </a:p>
        </p:txBody>
      </p:sp>
    </p:spTree>
    <p:extLst>
      <p:ext uri="{BB962C8B-B14F-4D97-AF65-F5344CB8AC3E}">
        <p14:creationId xmlns:p14="http://schemas.microsoft.com/office/powerpoint/2010/main" val="208991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410696"/>
            <a:ext cx="5943600" cy="5421180"/>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predominant structure on this slide. (advance slide for answer)</a:t>
            </a:r>
          </a:p>
        </p:txBody>
      </p:sp>
      <p:sp>
        <p:nvSpPr>
          <p:cNvPr id="15" name="Rectangle 14"/>
          <p:cNvSpPr/>
          <p:nvPr/>
        </p:nvSpPr>
        <p:spPr>
          <a:xfrm>
            <a:off x="2826671" y="3124200"/>
            <a:ext cx="3066026"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FFFF00"/>
                </a:solidFill>
                <a:effectLst>
                  <a:outerShdw blurRad="50800" dist="39000" dir="5460000" algn="tl">
                    <a:srgbClr val="000000">
                      <a:alpha val="38000"/>
                    </a:srgbClr>
                  </a:outerShdw>
                </a:effectLst>
                <a:latin typeface="+mn-lt"/>
              </a:rPr>
              <a:t>Hyaline cartilage</a:t>
            </a:r>
          </a:p>
        </p:txBody>
      </p:sp>
    </p:spTree>
    <p:extLst>
      <p:ext uri="{BB962C8B-B14F-4D97-AF65-F5344CB8AC3E}">
        <p14:creationId xmlns:p14="http://schemas.microsoft.com/office/powerpoint/2010/main" val="28244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175" y="1167518"/>
            <a:ext cx="6953250" cy="5465739"/>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structure. (advance slide for answer)</a:t>
            </a:r>
          </a:p>
        </p:txBody>
      </p:sp>
      <p:sp>
        <p:nvSpPr>
          <p:cNvPr id="15" name="Rectangle 14"/>
          <p:cNvSpPr/>
          <p:nvPr/>
        </p:nvSpPr>
        <p:spPr>
          <a:xfrm>
            <a:off x="2667000" y="2362200"/>
            <a:ext cx="3155031" cy="646331"/>
          </a:xfrm>
          <a:prstGeom prst="rect">
            <a:avLst/>
          </a:prstGeom>
          <a:noFill/>
          <a:ln>
            <a:no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2060"/>
                </a:solidFill>
                <a:effectLst>
                  <a:outerShdw blurRad="50800" dist="39000" dir="5460000" algn="tl">
                    <a:srgbClr val="000000">
                      <a:alpha val="38000"/>
                    </a:srgbClr>
                  </a:outerShdw>
                </a:effectLst>
                <a:latin typeface="+mn-lt"/>
              </a:rPr>
              <a:t>elastic cartilage</a:t>
            </a:r>
          </a:p>
        </p:txBody>
      </p:sp>
      <p:sp>
        <p:nvSpPr>
          <p:cNvPr id="5" name="Freeform 4"/>
          <p:cNvSpPr/>
          <p:nvPr/>
        </p:nvSpPr>
        <p:spPr>
          <a:xfrm>
            <a:off x="833377" y="1053296"/>
            <a:ext cx="7315200" cy="5706319"/>
          </a:xfrm>
          <a:custGeom>
            <a:avLst/>
            <a:gdLst>
              <a:gd name="connsiteX0" fmla="*/ 7234177 w 7315200"/>
              <a:gd name="connsiteY0" fmla="*/ 2592729 h 5706319"/>
              <a:gd name="connsiteX1" fmla="*/ 7245752 w 7315200"/>
              <a:gd name="connsiteY1" fmla="*/ 2523281 h 5706319"/>
              <a:gd name="connsiteX2" fmla="*/ 7257327 w 7315200"/>
              <a:gd name="connsiteY2" fmla="*/ 2465408 h 5706319"/>
              <a:gd name="connsiteX3" fmla="*/ 7245752 w 7315200"/>
              <a:gd name="connsiteY3" fmla="*/ 2129742 h 5706319"/>
              <a:gd name="connsiteX4" fmla="*/ 7257327 w 7315200"/>
              <a:gd name="connsiteY4" fmla="*/ 1713053 h 5706319"/>
              <a:gd name="connsiteX5" fmla="*/ 7280476 w 7315200"/>
              <a:gd name="connsiteY5" fmla="*/ 1169043 h 5706319"/>
              <a:gd name="connsiteX6" fmla="*/ 7292051 w 7315200"/>
              <a:gd name="connsiteY6" fmla="*/ 995423 h 5706319"/>
              <a:gd name="connsiteX7" fmla="*/ 7303626 w 7315200"/>
              <a:gd name="connsiteY7" fmla="*/ 891251 h 5706319"/>
              <a:gd name="connsiteX8" fmla="*/ 7315200 w 7315200"/>
              <a:gd name="connsiteY8" fmla="*/ 752355 h 5706319"/>
              <a:gd name="connsiteX9" fmla="*/ 7303626 w 7315200"/>
              <a:gd name="connsiteY9" fmla="*/ 393539 h 5706319"/>
              <a:gd name="connsiteX10" fmla="*/ 7268901 w 7315200"/>
              <a:gd name="connsiteY10" fmla="*/ 277793 h 5706319"/>
              <a:gd name="connsiteX11" fmla="*/ 7245752 w 7315200"/>
              <a:gd name="connsiteY11" fmla="*/ 243069 h 5706319"/>
              <a:gd name="connsiteX12" fmla="*/ 7187879 w 7315200"/>
              <a:gd name="connsiteY12" fmla="*/ 150471 h 5706319"/>
              <a:gd name="connsiteX13" fmla="*/ 7095281 w 7315200"/>
              <a:gd name="connsiteY13" fmla="*/ 81023 h 5706319"/>
              <a:gd name="connsiteX14" fmla="*/ 7037408 w 7315200"/>
              <a:gd name="connsiteY14" fmla="*/ 46299 h 5706319"/>
              <a:gd name="connsiteX15" fmla="*/ 6921661 w 7315200"/>
              <a:gd name="connsiteY15" fmla="*/ 23150 h 5706319"/>
              <a:gd name="connsiteX16" fmla="*/ 6805914 w 7315200"/>
              <a:gd name="connsiteY16" fmla="*/ 11575 h 5706319"/>
              <a:gd name="connsiteX17" fmla="*/ 6157732 w 7315200"/>
              <a:gd name="connsiteY17" fmla="*/ 34724 h 5706319"/>
              <a:gd name="connsiteX18" fmla="*/ 5949388 w 7315200"/>
              <a:gd name="connsiteY18" fmla="*/ 46299 h 5706319"/>
              <a:gd name="connsiteX19" fmla="*/ 5694745 w 7315200"/>
              <a:gd name="connsiteY19" fmla="*/ 57874 h 5706319"/>
              <a:gd name="connsiteX20" fmla="*/ 5497975 w 7315200"/>
              <a:gd name="connsiteY20" fmla="*/ 69448 h 5706319"/>
              <a:gd name="connsiteX21" fmla="*/ 5139160 w 7315200"/>
              <a:gd name="connsiteY21" fmla="*/ 81023 h 5706319"/>
              <a:gd name="connsiteX22" fmla="*/ 5104436 w 7315200"/>
              <a:gd name="connsiteY22" fmla="*/ 92598 h 5706319"/>
              <a:gd name="connsiteX23" fmla="*/ 4560426 w 7315200"/>
              <a:gd name="connsiteY23" fmla="*/ 92598 h 5706319"/>
              <a:gd name="connsiteX24" fmla="*/ 4502552 w 7315200"/>
              <a:gd name="connsiteY24" fmla="*/ 81023 h 5706319"/>
              <a:gd name="connsiteX25" fmla="*/ 4178461 w 7315200"/>
              <a:gd name="connsiteY25" fmla="*/ 57874 h 5706319"/>
              <a:gd name="connsiteX26" fmla="*/ 3530279 w 7315200"/>
              <a:gd name="connsiteY26" fmla="*/ 69448 h 5706319"/>
              <a:gd name="connsiteX27" fmla="*/ 1956122 w 7315200"/>
              <a:gd name="connsiteY27" fmla="*/ 46299 h 5706319"/>
              <a:gd name="connsiteX28" fmla="*/ 1770927 w 7315200"/>
              <a:gd name="connsiteY28" fmla="*/ 23150 h 5706319"/>
              <a:gd name="connsiteX29" fmla="*/ 798653 w 7315200"/>
              <a:gd name="connsiteY29" fmla="*/ 0 h 5706319"/>
              <a:gd name="connsiteX30" fmla="*/ 439838 w 7315200"/>
              <a:gd name="connsiteY30" fmla="*/ 23150 h 5706319"/>
              <a:gd name="connsiteX31" fmla="*/ 405114 w 7315200"/>
              <a:gd name="connsiteY31" fmla="*/ 34724 h 5706319"/>
              <a:gd name="connsiteX32" fmla="*/ 324091 w 7315200"/>
              <a:gd name="connsiteY32" fmla="*/ 57874 h 5706319"/>
              <a:gd name="connsiteX33" fmla="*/ 254643 w 7315200"/>
              <a:gd name="connsiteY33" fmla="*/ 69448 h 5706319"/>
              <a:gd name="connsiteX34" fmla="*/ 208345 w 7315200"/>
              <a:gd name="connsiteY34" fmla="*/ 127322 h 5706319"/>
              <a:gd name="connsiteX35" fmla="*/ 185195 w 7315200"/>
              <a:gd name="connsiteY35" fmla="*/ 150471 h 5706319"/>
              <a:gd name="connsiteX36" fmla="*/ 150471 w 7315200"/>
              <a:gd name="connsiteY36" fmla="*/ 219919 h 5706319"/>
              <a:gd name="connsiteX37" fmla="*/ 115747 w 7315200"/>
              <a:gd name="connsiteY37" fmla="*/ 335666 h 5706319"/>
              <a:gd name="connsiteX38" fmla="*/ 92598 w 7315200"/>
              <a:gd name="connsiteY38" fmla="*/ 405114 h 5706319"/>
              <a:gd name="connsiteX39" fmla="*/ 81023 w 7315200"/>
              <a:gd name="connsiteY39" fmla="*/ 659757 h 5706319"/>
              <a:gd name="connsiteX40" fmla="*/ 104172 w 7315200"/>
              <a:gd name="connsiteY40" fmla="*/ 1226917 h 5706319"/>
              <a:gd name="connsiteX41" fmla="*/ 127322 w 7315200"/>
              <a:gd name="connsiteY41" fmla="*/ 1817226 h 5706319"/>
              <a:gd name="connsiteX42" fmla="*/ 138896 w 7315200"/>
              <a:gd name="connsiteY42" fmla="*/ 1898248 h 5706319"/>
              <a:gd name="connsiteX43" fmla="*/ 115747 w 7315200"/>
              <a:gd name="connsiteY43" fmla="*/ 2847372 h 5706319"/>
              <a:gd name="connsiteX44" fmla="*/ 104172 w 7315200"/>
              <a:gd name="connsiteY44" fmla="*/ 3044142 h 5706319"/>
              <a:gd name="connsiteX45" fmla="*/ 81023 w 7315200"/>
              <a:gd name="connsiteY45" fmla="*/ 3333509 h 5706319"/>
              <a:gd name="connsiteX46" fmla="*/ 69448 w 7315200"/>
              <a:gd name="connsiteY46" fmla="*/ 3553428 h 5706319"/>
              <a:gd name="connsiteX47" fmla="*/ 46299 w 7315200"/>
              <a:gd name="connsiteY47" fmla="*/ 3912243 h 5706319"/>
              <a:gd name="connsiteX48" fmla="*/ 34724 w 7315200"/>
              <a:gd name="connsiteY48" fmla="*/ 4537276 h 5706319"/>
              <a:gd name="connsiteX49" fmla="*/ 11575 w 7315200"/>
              <a:gd name="connsiteY49" fmla="*/ 4757195 h 5706319"/>
              <a:gd name="connsiteX50" fmla="*/ 0 w 7315200"/>
              <a:gd name="connsiteY50" fmla="*/ 5058137 h 5706319"/>
              <a:gd name="connsiteX51" fmla="*/ 11575 w 7315200"/>
              <a:gd name="connsiteY51" fmla="*/ 5243332 h 5706319"/>
              <a:gd name="connsiteX52" fmla="*/ 34724 w 7315200"/>
              <a:gd name="connsiteY52" fmla="*/ 5451676 h 5706319"/>
              <a:gd name="connsiteX53" fmla="*/ 46299 w 7315200"/>
              <a:gd name="connsiteY53" fmla="*/ 5486400 h 5706319"/>
              <a:gd name="connsiteX54" fmla="*/ 150471 w 7315200"/>
              <a:gd name="connsiteY54" fmla="*/ 5613722 h 5706319"/>
              <a:gd name="connsiteX55" fmla="*/ 243069 w 7315200"/>
              <a:gd name="connsiteY55" fmla="*/ 5660020 h 5706319"/>
              <a:gd name="connsiteX56" fmla="*/ 312517 w 7315200"/>
              <a:gd name="connsiteY56" fmla="*/ 5671595 h 5706319"/>
              <a:gd name="connsiteX57" fmla="*/ 370390 w 7315200"/>
              <a:gd name="connsiteY57" fmla="*/ 5683170 h 5706319"/>
              <a:gd name="connsiteX58" fmla="*/ 763929 w 7315200"/>
              <a:gd name="connsiteY58" fmla="*/ 5706319 h 5706319"/>
              <a:gd name="connsiteX59" fmla="*/ 1030147 w 7315200"/>
              <a:gd name="connsiteY59" fmla="*/ 5694745 h 5706319"/>
              <a:gd name="connsiteX60" fmla="*/ 1111170 w 7315200"/>
              <a:gd name="connsiteY60" fmla="*/ 5671595 h 5706319"/>
              <a:gd name="connsiteX61" fmla="*/ 1157469 w 7315200"/>
              <a:gd name="connsiteY61" fmla="*/ 5660020 h 5706319"/>
              <a:gd name="connsiteX62" fmla="*/ 1192193 w 7315200"/>
              <a:gd name="connsiteY62" fmla="*/ 5648446 h 5706319"/>
              <a:gd name="connsiteX63" fmla="*/ 1273215 w 7315200"/>
              <a:gd name="connsiteY63" fmla="*/ 5636871 h 5706319"/>
              <a:gd name="connsiteX64" fmla="*/ 1342664 w 7315200"/>
              <a:gd name="connsiteY64" fmla="*/ 5613722 h 5706319"/>
              <a:gd name="connsiteX65" fmla="*/ 1377388 w 7315200"/>
              <a:gd name="connsiteY65" fmla="*/ 5602147 h 5706319"/>
              <a:gd name="connsiteX66" fmla="*/ 1423686 w 7315200"/>
              <a:gd name="connsiteY66" fmla="*/ 5578998 h 5706319"/>
              <a:gd name="connsiteX67" fmla="*/ 1469985 w 7315200"/>
              <a:gd name="connsiteY67" fmla="*/ 5567423 h 5706319"/>
              <a:gd name="connsiteX68" fmla="*/ 1562582 w 7315200"/>
              <a:gd name="connsiteY68" fmla="*/ 5532699 h 5706319"/>
              <a:gd name="connsiteX69" fmla="*/ 1655180 w 7315200"/>
              <a:gd name="connsiteY69" fmla="*/ 5509550 h 5706319"/>
              <a:gd name="connsiteX70" fmla="*/ 1713053 w 7315200"/>
              <a:gd name="connsiteY70" fmla="*/ 5486400 h 5706319"/>
              <a:gd name="connsiteX71" fmla="*/ 1794076 w 7315200"/>
              <a:gd name="connsiteY71" fmla="*/ 5463251 h 5706319"/>
              <a:gd name="connsiteX72" fmla="*/ 1840375 w 7315200"/>
              <a:gd name="connsiteY72" fmla="*/ 5440101 h 5706319"/>
              <a:gd name="connsiteX73" fmla="*/ 1898248 w 7315200"/>
              <a:gd name="connsiteY73" fmla="*/ 5416952 h 5706319"/>
              <a:gd name="connsiteX74" fmla="*/ 1967696 w 7315200"/>
              <a:gd name="connsiteY74" fmla="*/ 5382228 h 5706319"/>
              <a:gd name="connsiteX75" fmla="*/ 2002420 w 7315200"/>
              <a:gd name="connsiteY75" fmla="*/ 5370653 h 5706319"/>
              <a:gd name="connsiteX76" fmla="*/ 2048719 w 7315200"/>
              <a:gd name="connsiteY76" fmla="*/ 5359079 h 5706319"/>
              <a:gd name="connsiteX77" fmla="*/ 2083443 w 7315200"/>
              <a:gd name="connsiteY77" fmla="*/ 5347504 h 5706319"/>
              <a:gd name="connsiteX78" fmla="*/ 2176041 w 7315200"/>
              <a:gd name="connsiteY78" fmla="*/ 5324355 h 5706319"/>
              <a:gd name="connsiteX79" fmla="*/ 2199190 w 7315200"/>
              <a:gd name="connsiteY79" fmla="*/ 5301205 h 5706319"/>
              <a:gd name="connsiteX80" fmla="*/ 2314937 w 7315200"/>
              <a:gd name="connsiteY80" fmla="*/ 5231757 h 5706319"/>
              <a:gd name="connsiteX81" fmla="*/ 2349661 w 7315200"/>
              <a:gd name="connsiteY81" fmla="*/ 5220182 h 5706319"/>
              <a:gd name="connsiteX82" fmla="*/ 2442258 w 7315200"/>
              <a:gd name="connsiteY82" fmla="*/ 5173884 h 5706319"/>
              <a:gd name="connsiteX83" fmla="*/ 2534856 w 7315200"/>
              <a:gd name="connsiteY83" fmla="*/ 5104436 h 5706319"/>
              <a:gd name="connsiteX84" fmla="*/ 2615879 w 7315200"/>
              <a:gd name="connsiteY84" fmla="*/ 5081286 h 5706319"/>
              <a:gd name="connsiteX85" fmla="*/ 2662177 w 7315200"/>
              <a:gd name="connsiteY85" fmla="*/ 5046562 h 5706319"/>
              <a:gd name="connsiteX86" fmla="*/ 2696901 w 7315200"/>
              <a:gd name="connsiteY86" fmla="*/ 5034988 h 5706319"/>
              <a:gd name="connsiteX87" fmla="*/ 2720051 w 7315200"/>
              <a:gd name="connsiteY87" fmla="*/ 5011838 h 5706319"/>
              <a:gd name="connsiteX88" fmla="*/ 2766350 w 7315200"/>
              <a:gd name="connsiteY88" fmla="*/ 5000263 h 5706319"/>
              <a:gd name="connsiteX89" fmla="*/ 2824223 w 7315200"/>
              <a:gd name="connsiteY89" fmla="*/ 4977114 h 5706319"/>
              <a:gd name="connsiteX90" fmla="*/ 2870522 w 7315200"/>
              <a:gd name="connsiteY90" fmla="*/ 4965539 h 5706319"/>
              <a:gd name="connsiteX91" fmla="*/ 2916820 w 7315200"/>
              <a:gd name="connsiteY91" fmla="*/ 4942390 h 5706319"/>
              <a:gd name="connsiteX92" fmla="*/ 2951545 w 7315200"/>
              <a:gd name="connsiteY92" fmla="*/ 4930815 h 5706319"/>
              <a:gd name="connsiteX93" fmla="*/ 2986269 w 7315200"/>
              <a:gd name="connsiteY93" fmla="*/ 4896091 h 5706319"/>
              <a:gd name="connsiteX94" fmla="*/ 3044142 w 7315200"/>
              <a:gd name="connsiteY94" fmla="*/ 4872942 h 5706319"/>
              <a:gd name="connsiteX95" fmla="*/ 3078866 w 7315200"/>
              <a:gd name="connsiteY95" fmla="*/ 4849793 h 5706319"/>
              <a:gd name="connsiteX96" fmla="*/ 3148314 w 7315200"/>
              <a:gd name="connsiteY96" fmla="*/ 4826643 h 5706319"/>
              <a:gd name="connsiteX97" fmla="*/ 3206188 w 7315200"/>
              <a:gd name="connsiteY97" fmla="*/ 4780345 h 5706319"/>
              <a:gd name="connsiteX98" fmla="*/ 3240912 w 7315200"/>
              <a:gd name="connsiteY98" fmla="*/ 4768770 h 5706319"/>
              <a:gd name="connsiteX99" fmla="*/ 3287210 w 7315200"/>
              <a:gd name="connsiteY99" fmla="*/ 4734046 h 5706319"/>
              <a:gd name="connsiteX100" fmla="*/ 3333509 w 7315200"/>
              <a:gd name="connsiteY100" fmla="*/ 4710896 h 5706319"/>
              <a:gd name="connsiteX101" fmla="*/ 3368233 w 7315200"/>
              <a:gd name="connsiteY101" fmla="*/ 4676172 h 5706319"/>
              <a:gd name="connsiteX102" fmla="*/ 3437681 w 7315200"/>
              <a:gd name="connsiteY102" fmla="*/ 4641448 h 5706319"/>
              <a:gd name="connsiteX103" fmla="*/ 3507129 w 7315200"/>
              <a:gd name="connsiteY103" fmla="*/ 4595150 h 5706319"/>
              <a:gd name="connsiteX104" fmla="*/ 3530279 w 7315200"/>
              <a:gd name="connsiteY104" fmla="*/ 4572000 h 5706319"/>
              <a:gd name="connsiteX105" fmla="*/ 3576577 w 7315200"/>
              <a:gd name="connsiteY105" fmla="*/ 4548851 h 5706319"/>
              <a:gd name="connsiteX106" fmla="*/ 3611301 w 7315200"/>
              <a:gd name="connsiteY106" fmla="*/ 4525701 h 5706319"/>
              <a:gd name="connsiteX107" fmla="*/ 3634451 w 7315200"/>
              <a:gd name="connsiteY107" fmla="*/ 4502552 h 5706319"/>
              <a:gd name="connsiteX108" fmla="*/ 3680750 w 7315200"/>
              <a:gd name="connsiteY108" fmla="*/ 4490977 h 5706319"/>
              <a:gd name="connsiteX109" fmla="*/ 3750198 w 7315200"/>
              <a:gd name="connsiteY109" fmla="*/ 4433104 h 5706319"/>
              <a:gd name="connsiteX110" fmla="*/ 3784922 w 7315200"/>
              <a:gd name="connsiteY110" fmla="*/ 4409955 h 5706319"/>
              <a:gd name="connsiteX111" fmla="*/ 3808071 w 7315200"/>
              <a:gd name="connsiteY111" fmla="*/ 4386805 h 5706319"/>
              <a:gd name="connsiteX112" fmla="*/ 3889094 w 7315200"/>
              <a:gd name="connsiteY112" fmla="*/ 4340507 h 5706319"/>
              <a:gd name="connsiteX113" fmla="*/ 4004841 w 7315200"/>
              <a:gd name="connsiteY113" fmla="*/ 4294208 h 5706319"/>
              <a:gd name="connsiteX114" fmla="*/ 4039565 w 7315200"/>
              <a:gd name="connsiteY114" fmla="*/ 4271058 h 5706319"/>
              <a:gd name="connsiteX115" fmla="*/ 4109013 w 7315200"/>
              <a:gd name="connsiteY115" fmla="*/ 4247909 h 5706319"/>
              <a:gd name="connsiteX116" fmla="*/ 4143737 w 7315200"/>
              <a:gd name="connsiteY116" fmla="*/ 4224760 h 5706319"/>
              <a:gd name="connsiteX117" fmla="*/ 4166886 w 7315200"/>
              <a:gd name="connsiteY117" fmla="*/ 4201610 h 5706319"/>
              <a:gd name="connsiteX118" fmla="*/ 4201610 w 7315200"/>
              <a:gd name="connsiteY118" fmla="*/ 4190036 h 5706319"/>
              <a:gd name="connsiteX119" fmla="*/ 4294208 w 7315200"/>
              <a:gd name="connsiteY119" fmla="*/ 4143737 h 5706319"/>
              <a:gd name="connsiteX120" fmla="*/ 4328932 w 7315200"/>
              <a:gd name="connsiteY120" fmla="*/ 4109013 h 5706319"/>
              <a:gd name="connsiteX121" fmla="*/ 4363656 w 7315200"/>
              <a:gd name="connsiteY121" fmla="*/ 4097438 h 5706319"/>
              <a:gd name="connsiteX122" fmla="*/ 4409955 w 7315200"/>
              <a:gd name="connsiteY122" fmla="*/ 4074289 h 5706319"/>
              <a:gd name="connsiteX123" fmla="*/ 4467828 w 7315200"/>
              <a:gd name="connsiteY123" fmla="*/ 4039565 h 5706319"/>
              <a:gd name="connsiteX124" fmla="*/ 4548851 w 7315200"/>
              <a:gd name="connsiteY124" fmla="*/ 3993266 h 5706319"/>
              <a:gd name="connsiteX125" fmla="*/ 4595150 w 7315200"/>
              <a:gd name="connsiteY125" fmla="*/ 3981691 h 5706319"/>
              <a:gd name="connsiteX126" fmla="*/ 4664598 w 7315200"/>
              <a:gd name="connsiteY126" fmla="*/ 3946967 h 5706319"/>
              <a:gd name="connsiteX127" fmla="*/ 4699322 w 7315200"/>
              <a:gd name="connsiteY127" fmla="*/ 3923818 h 5706319"/>
              <a:gd name="connsiteX128" fmla="*/ 4734046 w 7315200"/>
              <a:gd name="connsiteY128" fmla="*/ 3912243 h 5706319"/>
              <a:gd name="connsiteX129" fmla="*/ 4791919 w 7315200"/>
              <a:gd name="connsiteY129" fmla="*/ 3889094 h 5706319"/>
              <a:gd name="connsiteX130" fmla="*/ 4849793 w 7315200"/>
              <a:gd name="connsiteY130" fmla="*/ 3854370 h 5706319"/>
              <a:gd name="connsiteX131" fmla="*/ 4942390 w 7315200"/>
              <a:gd name="connsiteY131" fmla="*/ 3831220 h 5706319"/>
              <a:gd name="connsiteX132" fmla="*/ 5046562 w 7315200"/>
              <a:gd name="connsiteY132" fmla="*/ 3796496 h 5706319"/>
              <a:gd name="connsiteX133" fmla="*/ 5081286 w 7315200"/>
              <a:gd name="connsiteY133" fmla="*/ 3784922 h 5706319"/>
              <a:gd name="connsiteX134" fmla="*/ 5116010 w 7315200"/>
              <a:gd name="connsiteY134" fmla="*/ 3773347 h 5706319"/>
              <a:gd name="connsiteX135" fmla="*/ 5231757 w 7315200"/>
              <a:gd name="connsiteY135" fmla="*/ 3738623 h 5706319"/>
              <a:gd name="connsiteX136" fmla="*/ 5266481 w 7315200"/>
              <a:gd name="connsiteY136" fmla="*/ 3715474 h 5706319"/>
              <a:gd name="connsiteX137" fmla="*/ 5335929 w 7315200"/>
              <a:gd name="connsiteY137" fmla="*/ 3692324 h 5706319"/>
              <a:gd name="connsiteX138" fmla="*/ 5370653 w 7315200"/>
              <a:gd name="connsiteY138" fmla="*/ 3680750 h 5706319"/>
              <a:gd name="connsiteX139" fmla="*/ 5428527 w 7315200"/>
              <a:gd name="connsiteY139" fmla="*/ 3634451 h 5706319"/>
              <a:gd name="connsiteX140" fmla="*/ 5451676 w 7315200"/>
              <a:gd name="connsiteY140" fmla="*/ 3611301 h 5706319"/>
              <a:gd name="connsiteX141" fmla="*/ 5509550 w 7315200"/>
              <a:gd name="connsiteY141" fmla="*/ 3599727 h 5706319"/>
              <a:gd name="connsiteX142" fmla="*/ 5567423 w 7315200"/>
              <a:gd name="connsiteY142" fmla="*/ 3553428 h 5706319"/>
              <a:gd name="connsiteX143" fmla="*/ 5613722 w 7315200"/>
              <a:gd name="connsiteY143" fmla="*/ 3541853 h 5706319"/>
              <a:gd name="connsiteX144" fmla="*/ 5683170 w 7315200"/>
              <a:gd name="connsiteY144" fmla="*/ 3507129 h 5706319"/>
              <a:gd name="connsiteX145" fmla="*/ 5764193 w 7315200"/>
              <a:gd name="connsiteY145" fmla="*/ 3472405 h 5706319"/>
              <a:gd name="connsiteX146" fmla="*/ 5798917 w 7315200"/>
              <a:gd name="connsiteY146" fmla="*/ 3437681 h 5706319"/>
              <a:gd name="connsiteX147" fmla="*/ 5833641 w 7315200"/>
              <a:gd name="connsiteY147" fmla="*/ 3414532 h 5706319"/>
              <a:gd name="connsiteX148" fmla="*/ 5891514 w 7315200"/>
              <a:gd name="connsiteY148" fmla="*/ 3356658 h 5706319"/>
              <a:gd name="connsiteX149" fmla="*/ 5914664 w 7315200"/>
              <a:gd name="connsiteY149" fmla="*/ 3333509 h 5706319"/>
              <a:gd name="connsiteX150" fmla="*/ 5949388 w 7315200"/>
              <a:gd name="connsiteY150" fmla="*/ 3310360 h 5706319"/>
              <a:gd name="connsiteX151" fmla="*/ 6007261 w 7315200"/>
              <a:gd name="connsiteY151" fmla="*/ 3252486 h 5706319"/>
              <a:gd name="connsiteX152" fmla="*/ 6076709 w 7315200"/>
              <a:gd name="connsiteY152" fmla="*/ 3206188 h 5706319"/>
              <a:gd name="connsiteX153" fmla="*/ 6123008 w 7315200"/>
              <a:gd name="connsiteY153" fmla="*/ 3159889 h 5706319"/>
              <a:gd name="connsiteX154" fmla="*/ 6192456 w 7315200"/>
              <a:gd name="connsiteY154" fmla="*/ 3125165 h 5706319"/>
              <a:gd name="connsiteX155" fmla="*/ 6238755 w 7315200"/>
              <a:gd name="connsiteY155" fmla="*/ 3078866 h 5706319"/>
              <a:gd name="connsiteX156" fmla="*/ 6273479 w 7315200"/>
              <a:gd name="connsiteY156" fmla="*/ 3055717 h 5706319"/>
              <a:gd name="connsiteX157" fmla="*/ 6296628 w 7315200"/>
              <a:gd name="connsiteY157" fmla="*/ 3032567 h 5706319"/>
              <a:gd name="connsiteX158" fmla="*/ 6366076 w 7315200"/>
              <a:gd name="connsiteY158" fmla="*/ 3009418 h 5706319"/>
              <a:gd name="connsiteX159" fmla="*/ 6389226 w 7315200"/>
              <a:gd name="connsiteY159" fmla="*/ 2986269 h 5706319"/>
              <a:gd name="connsiteX160" fmla="*/ 6458674 w 7315200"/>
              <a:gd name="connsiteY160" fmla="*/ 2963119 h 5706319"/>
              <a:gd name="connsiteX161" fmla="*/ 6562846 w 7315200"/>
              <a:gd name="connsiteY161" fmla="*/ 2939970 h 5706319"/>
              <a:gd name="connsiteX162" fmla="*/ 6632294 w 7315200"/>
              <a:gd name="connsiteY162" fmla="*/ 2905246 h 5706319"/>
              <a:gd name="connsiteX163" fmla="*/ 6713317 w 7315200"/>
              <a:gd name="connsiteY163" fmla="*/ 2870522 h 5706319"/>
              <a:gd name="connsiteX164" fmla="*/ 6748041 w 7315200"/>
              <a:gd name="connsiteY164" fmla="*/ 2847372 h 5706319"/>
              <a:gd name="connsiteX165" fmla="*/ 6782765 w 7315200"/>
              <a:gd name="connsiteY165" fmla="*/ 2835798 h 5706319"/>
              <a:gd name="connsiteX166" fmla="*/ 6921661 w 7315200"/>
              <a:gd name="connsiteY166" fmla="*/ 2801074 h 5706319"/>
              <a:gd name="connsiteX167" fmla="*/ 6967960 w 7315200"/>
              <a:gd name="connsiteY167" fmla="*/ 2789499 h 5706319"/>
              <a:gd name="connsiteX168" fmla="*/ 7002684 w 7315200"/>
              <a:gd name="connsiteY168" fmla="*/ 2766350 h 5706319"/>
              <a:gd name="connsiteX169" fmla="*/ 7025833 w 7315200"/>
              <a:gd name="connsiteY169" fmla="*/ 2743200 h 5706319"/>
              <a:gd name="connsiteX170" fmla="*/ 7095281 w 7315200"/>
              <a:gd name="connsiteY170" fmla="*/ 2720051 h 5706319"/>
              <a:gd name="connsiteX171" fmla="*/ 7130005 w 7315200"/>
              <a:gd name="connsiteY171" fmla="*/ 2685327 h 5706319"/>
              <a:gd name="connsiteX172" fmla="*/ 7164729 w 7315200"/>
              <a:gd name="connsiteY172" fmla="*/ 2673752 h 5706319"/>
              <a:gd name="connsiteX173" fmla="*/ 7176304 w 7315200"/>
              <a:gd name="connsiteY173" fmla="*/ 2639028 h 5706319"/>
              <a:gd name="connsiteX174" fmla="*/ 7234177 w 7315200"/>
              <a:gd name="connsiteY174" fmla="*/ 2592729 h 57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7315200" h="5706319">
                <a:moveTo>
                  <a:pt x="7234177" y="2592729"/>
                </a:moveTo>
                <a:cubicBezTo>
                  <a:pt x="7245752" y="2573438"/>
                  <a:pt x="7241554" y="2546371"/>
                  <a:pt x="7245752" y="2523281"/>
                </a:cubicBezTo>
                <a:cubicBezTo>
                  <a:pt x="7249271" y="2503925"/>
                  <a:pt x="7257327" y="2485081"/>
                  <a:pt x="7257327" y="2465408"/>
                </a:cubicBezTo>
                <a:cubicBezTo>
                  <a:pt x="7257327" y="2353453"/>
                  <a:pt x="7249610" y="2241631"/>
                  <a:pt x="7245752" y="2129742"/>
                </a:cubicBezTo>
                <a:cubicBezTo>
                  <a:pt x="7249610" y="1990846"/>
                  <a:pt x="7253672" y="1851955"/>
                  <a:pt x="7257327" y="1713053"/>
                </a:cubicBezTo>
                <a:cubicBezTo>
                  <a:pt x="7270374" y="1217253"/>
                  <a:pt x="7246928" y="1403871"/>
                  <a:pt x="7280476" y="1169043"/>
                </a:cubicBezTo>
                <a:cubicBezTo>
                  <a:pt x="7284334" y="1111170"/>
                  <a:pt x="7287234" y="1053224"/>
                  <a:pt x="7292051" y="995423"/>
                </a:cubicBezTo>
                <a:cubicBezTo>
                  <a:pt x="7294953" y="960606"/>
                  <a:pt x="7300314" y="926031"/>
                  <a:pt x="7303626" y="891251"/>
                </a:cubicBezTo>
                <a:cubicBezTo>
                  <a:pt x="7308031" y="845001"/>
                  <a:pt x="7311342" y="798654"/>
                  <a:pt x="7315200" y="752355"/>
                </a:cubicBezTo>
                <a:cubicBezTo>
                  <a:pt x="7311342" y="632750"/>
                  <a:pt x="7310453" y="513012"/>
                  <a:pt x="7303626" y="393539"/>
                </a:cubicBezTo>
                <a:cubicBezTo>
                  <a:pt x="7302615" y="375847"/>
                  <a:pt x="7271798" y="282139"/>
                  <a:pt x="7268901" y="277793"/>
                </a:cubicBezTo>
                <a:cubicBezTo>
                  <a:pt x="7261185" y="266218"/>
                  <a:pt x="7252654" y="255147"/>
                  <a:pt x="7245752" y="243069"/>
                </a:cubicBezTo>
                <a:cubicBezTo>
                  <a:pt x="7209308" y="179290"/>
                  <a:pt x="7238175" y="210825"/>
                  <a:pt x="7187879" y="150471"/>
                </a:cubicBezTo>
                <a:cubicBezTo>
                  <a:pt x="7161910" y="119308"/>
                  <a:pt x="7130839" y="103651"/>
                  <a:pt x="7095281" y="81023"/>
                </a:cubicBezTo>
                <a:cubicBezTo>
                  <a:pt x="7076301" y="68945"/>
                  <a:pt x="7059233" y="51755"/>
                  <a:pt x="7037408" y="46299"/>
                </a:cubicBezTo>
                <a:cubicBezTo>
                  <a:pt x="6987574" y="33840"/>
                  <a:pt x="6978428" y="30246"/>
                  <a:pt x="6921661" y="23150"/>
                </a:cubicBezTo>
                <a:cubicBezTo>
                  <a:pt x="6883186" y="18341"/>
                  <a:pt x="6844496" y="15433"/>
                  <a:pt x="6805914" y="11575"/>
                </a:cubicBezTo>
                <a:lnTo>
                  <a:pt x="6157732" y="34724"/>
                </a:lnTo>
                <a:lnTo>
                  <a:pt x="5949388" y="46299"/>
                </a:lnTo>
                <a:lnTo>
                  <a:pt x="5694745" y="57874"/>
                </a:lnTo>
                <a:lnTo>
                  <a:pt x="5497975" y="69448"/>
                </a:lnTo>
                <a:lnTo>
                  <a:pt x="5139160" y="81023"/>
                </a:lnTo>
                <a:cubicBezTo>
                  <a:pt x="5127585" y="84881"/>
                  <a:pt x="5116440" y="90415"/>
                  <a:pt x="5104436" y="92598"/>
                </a:cubicBezTo>
                <a:cubicBezTo>
                  <a:pt x="4928753" y="124540"/>
                  <a:pt x="4722245" y="96747"/>
                  <a:pt x="4560426" y="92598"/>
                </a:cubicBezTo>
                <a:cubicBezTo>
                  <a:pt x="4541135" y="88740"/>
                  <a:pt x="4522179" y="82377"/>
                  <a:pt x="4502552" y="81023"/>
                </a:cubicBezTo>
                <a:lnTo>
                  <a:pt x="4178461" y="57874"/>
                </a:lnTo>
                <a:lnTo>
                  <a:pt x="3530279" y="69448"/>
                </a:lnTo>
                <a:cubicBezTo>
                  <a:pt x="2545814" y="69448"/>
                  <a:pt x="2605147" y="68680"/>
                  <a:pt x="1956122" y="46299"/>
                </a:cubicBezTo>
                <a:cubicBezTo>
                  <a:pt x="1894390" y="38583"/>
                  <a:pt x="1833112" y="24979"/>
                  <a:pt x="1770927" y="23150"/>
                </a:cubicBezTo>
                <a:cubicBezTo>
                  <a:pt x="1184521" y="5902"/>
                  <a:pt x="1508598" y="14199"/>
                  <a:pt x="798653" y="0"/>
                </a:cubicBezTo>
                <a:lnTo>
                  <a:pt x="439838" y="23150"/>
                </a:lnTo>
                <a:cubicBezTo>
                  <a:pt x="427721" y="24576"/>
                  <a:pt x="416800" y="31218"/>
                  <a:pt x="405114" y="34724"/>
                </a:cubicBezTo>
                <a:cubicBezTo>
                  <a:pt x="378210" y="42795"/>
                  <a:pt x="351460" y="51558"/>
                  <a:pt x="324091" y="57874"/>
                </a:cubicBezTo>
                <a:cubicBezTo>
                  <a:pt x="301223" y="63151"/>
                  <a:pt x="277792" y="65590"/>
                  <a:pt x="254643" y="69448"/>
                </a:cubicBezTo>
                <a:cubicBezTo>
                  <a:pt x="198740" y="125353"/>
                  <a:pt x="266761" y="54303"/>
                  <a:pt x="208345" y="127322"/>
                </a:cubicBezTo>
                <a:cubicBezTo>
                  <a:pt x="201528" y="135843"/>
                  <a:pt x="192912" y="142755"/>
                  <a:pt x="185195" y="150471"/>
                </a:cubicBezTo>
                <a:cubicBezTo>
                  <a:pt x="142977" y="277120"/>
                  <a:pt x="210310" y="85280"/>
                  <a:pt x="150471" y="219919"/>
                </a:cubicBezTo>
                <a:cubicBezTo>
                  <a:pt x="125290" y="276576"/>
                  <a:pt x="131285" y="283871"/>
                  <a:pt x="115747" y="335666"/>
                </a:cubicBezTo>
                <a:cubicBezTo>
                  <a:pt x="108735" y="359038"/>
                  <a:pt x="92598" y="405114"/>
                  <a:pt x="92598" y="405114"/>
                </a:cubicBezTo>
                <a:cubicBezTo>
                  <a:pt x="88740" y="489995"/>
                  <a:pt x="81023" y="574788"/>
                  <a:pt x="81023" y="659757"/>
                </a:cubicBezTo>
                <a:cubicBezTo>
                  <a:pt x="81023" y="1002530"/>
                  <a:pt x="83010" y="994116"/>
                  <a:pt x="104172" y="1226917"/>
                </a:cubicBezTo>
                <a:cubicBezTo>
                  <a:pt x="109379" y="1414357"/>
                  <a:pt x="109835" y="1624862"/>
                  <a:pt x="127322" y="1817226"/>
                </a:cubicBezTo>
                <a:cubicBezTo>
                  <a:pt x="129792" y="1844395"/>
                  <a:pt x="135038" y="1871241"/>
                  <a:pt x="138896" y="1898248"/>
                </a:cubicBezTo>
                <a:cubicBezTo>
                  <a:pt x="135807" y="2034191"/>
                  <a:pt x="121583" y="2686890"/>
                  <a:pt x="115747" y="2847372"/>
                </a:cubicBezTo>
                <a:cubicBezTo>
                  <a:pt x="113359" y="2913032"/>
                  <a:pt x="107625" y="2978529"/>
                  <a:pt x="104172" y="3044142"/>
                </a:cubicBezTo>
                <a:cubicBezTo>
                  <a:pt x="90197" y="3309679"/>
                  <a:pt x="112594" y="3207227"/>
                  <a:pt x="81023" y="3333509"/>
                </a:cubicBezTo>
                <a:cubicBezTo>
                  <a:pt x="77165" y="3406815"/>
                  <a:pt x="73845" y="3480152"/>
                  <a:pt x="69448" y="3553428"/>
                </a:cubicBezTo>
                <a:cubicBezTo>
                  <a:pt x="62270" y="3673066"/>
                  <a:pt x="46299" y="3912243"/>
                  <a:pt x="46299" y="3912243"/>
                </a:cubicBezTo>
                <a:cubicBezTo>
                  <a:pt x="42441" y="4120587"/>
                  <a:pt x="41133" y="4328995"/>
                  <a:pt x="34724" y="4537276"/>
                </a:cubicBezTo>
                <a:cubicBezTo>
                  <a:pt x="32961" y="4594560"/>
                  <a:pt x="19219" y="4696045"/>
                  <a:pt x="11575" y="4757195"/>
                </a:cubicBezTo>
                <a:cubicBezTo>
                  <a:pt x="7717" y="4857509"/>
                  <a:pt x="0" y="4957749"/>
                  <a:pt x="0" y="5058137"/>
                </a:cubicBezTo>
                <a:cubicBezTo>
                  <a:pt x="0" y="5119989"/>
                  <a:pt x="6831" y="5181662"/>
                  <a:pt x="11575" y="5243332"/>
                </a:cubicBezTo>
                <a:cubicBezTo>
                  <a:pt x="13568" y="5269243"/>
                  <a:pt x="28511" y="5417502"/>
                  <a:pt x="34724" y="5451676"/>
                </a:cubicBezTo>
                <a:cubicBezTo>
                  <a:pt x="36907" y="5463680"/>
                  <a:pt x="40374" y="5475735"/>
                  <a:pt x="46299" y="5486400"/>
                </a:cubicBezTo>
                <a:cubicBezTo>
                  <a:pt x="68209" y="5525837"/>
                  <a:pt x="111680" y="5587862"/>
                  <a:pt x="150471" y="5613722"/>
                </a:cubicBezTo>
                <a:cubicBezTo>
                  <a:pt x="187171" y="5638188"/>
                  <a:pt x="195148" y="5646951"/>
                  <a:pt x="243069" y="5660020"/>
                </a:cubicBezTo>
                <a:cubicBezTo>
                  <a:pt x="265711" y="5666195"/>
                  <a:pt x="289427" y="5667397"/>
                  <a:pt x="312517" y="5671595"/>
                </a:cubicBezTo>
                <a:cubicBezTo>
                  <a:pt x="331873" y="5675114"/>
                  <a:pt x="350775" y="5681661"/>
                  <a:pt x="370390" y="5683170"/>
                </a:cubicBezTo>
                <a:cubicBezTo>
                  <a:pt x="501409" y="5693248"/>
                  <a:pt x="763929" y="5706319"/>
                  <a:pt x="763929" y="5706319"/>
                </a:cubicBezTo>
                <a:cubicBezTo>
                  <a:pt x="852668" y="5702461"/>
                  <a:pt x="941567" y="5701306"/>
                  <a:pt x="1030147" y="5694745"/>
                </a:cubicBezTo>
                <a:cubicBezTo>
                  <a:pt x="1054572" y="5692936"/>
                  <a:pt x="1087209" y="5678441"/>
                  <a:pt x="1111170" y="5671595"/>
                </a:cubicBezTo>
                <a:cubicBezTo>
                  <a:pt x="1126466" y="5667225"/>
                  <a:pt x="1142173" y="5664390"/>
                  <a:pt x="1157469" y="5660020"/>
                </a:cubicBezTo>
                <a:cubicBezTo>
                  <a:pt x="1169200" y="5656668"/>
                  <a:pt x="1180229" y="5650839"/>
                  <a:pt x="1192193" y="5648446"/>
                </a:cubicBezTo>
                <a:cubicBezTo>
                  <a:pt x="1218945" y="5643096"/>
                  <a:pt x="1246208" y="5640729"/>
                  <a:pt x="1273215" y="5636871"/>
                </a:cubicBezTo>
                <a:lnTo>
                  <a:pt x="1342664" y="5613722"/>
                </a:lnTo>
                <a:cubicBezTo>
                  <a:pt x="1354239" y="5609864"/>
                  <a:pt x="1366475" y="5607603"/>
                  <a:pt x="1377388" y="5602147"/>
                </a:cubicBezTo>
                <a:cubicBezTo>
                  <a:pt x="1392821" y="5594431"/>
                  <a:pt x="1407530" y="5585056"/>
                  <a:pt x="1423686" y="5578998"/>
                </a:cubicBezTo>
                <a:cubicBezTo>
                  <a:pt x="1438581" y="5573412"/>
                  <a:pt x="1454689" y="5571793"/>
                  <a:pt x="1469985" y="5567423"/>
                </a:cubicBezTo>
                <a:cubicBezTo>
                  <a:pt x="1577178" y="5536796"/>
                  <a:pt x="1403538" y="5581635"/>
                  <a:pt x="1562582" y="5532699"/>
                </a:cubicBezTo>
                <a:cubicBezTo>
                  <a:pt x="1592991" y="5523343"/>
                  <a:pt x="1625640" y="5521366"/>
                  <a:pt x="1655180" y="5509550"/>
                </a:cubicBezTo>
                <a:cubicBezTo>
                  <a:pt x="1674471" y="5501833"/>
                  <a:pt x="1693342" y="5492970"/>
                  <a:pt x="1713053" y="5486400"/>
                </a:cubicBezTo>
                <a:cubicBezTo>
                  <a:pt x="1757116" y="5471712"/>
                  <a:pt x="1755053" y="5479975"/>
                  <a:pt x="1794076" y="5463251"/>
                </a:cubicBezTo>
                <a:cubicBezTo>
                  <a:pt x="1809936" y="5456454"/>
                  <a:pt x="1824607" y="5447109"/>
                  <a:pt x="1840375" y="5440101"/>
                </a:cubicBezTo>
                <a:cubicBezTo>
                  <a:pt x="1859361" y="5431663"/>
                  <a:pt x="1878957" y="5424668"/>
                  <a:pt x="1898248" y="5416952"/>
                </a:cubicBezTo>
                <a:cubicBezTo>
                  <a:pt x="1934598" y="5380604"/>
                  <a:pt x="1907967" y="5399294"/>
                  <a:pt x="1967696" y="5382228"/>
                </a:cubicBezTo>
                <a:cubicBezTo>
                  <a:pt x="1979427" y="5378876"/>
                  <a:pt x="1990689" y="5374005"/>
                  <a:pt x="2002420" y="5370653"/>
                </a:cubicBezTo>
                <a:cubicBezTo>
                  <a:pt x="2017716" y="5366283"/>
                  <a:pt x="2033423" y="5363449"/>
                  <a:pt x="2048719" y="5359079"/>
                </a:cubicBezTo>
                <a:cubicBezTo>
                  <a:pt x="2060450" y="5355727"/>
                  <a:pt x="2071672" y="5350714"/>
                  <a:pt x="2083443" y="5347504"/>
                </a:cubicBezTo>
                <a:cubicBezTo>
                  <a:pt x="2114138" y="5339133"/>
                  <a:pt x="2145175" y="5332071"/>
                  <a:pt x="2176041" y="5324355"/>
                </a:cubicBezTo>
                <a:cubicBezTo>
                  <a:pt x="2183757" y="5316638"/>
                  <a:pt x="2190460" y="5307753"/>
                  <a:pt x="2199190" y="5301205"/>
                </a:cubicBezTo>
                <a:cubicBezTo>
                  <a:pt x="2235757" y="5273780"/>
                  <a:pt x="2273050" y="5249709"/>
                  <a:pt x="2314937" y="5231757"/>
                </a:cubicBezTo>
                <a:cubicBezTo>
                  <a:pt x="2326151" y="5226951"/>
                  <a:pt x="2338748" y="5225638"/>
                  <a:pt x="2349661" y="5220182"/>
                </a:cubicBezTo>
                <a:cubicBezTo>
                  <a:pt x="2458990" y="5165517"/>
                  <a:pt x="2363959" y="5199982"/>
                  <a:pt x="2442258" y="5173884"/>
                </a:cubicBezTo>
                <a:cubicBezTo>
                  <a:pt x="2467969" y="5148173"/>
                  <a:pt x="2499953" y="5113162"/>
                  <a:pt x="2534856" y="5104436"/>
                </a:cubicBezTo>
                <a:cubicBezTo>
                  <a:pt x="2592992" y="5089902"/>
                  <a:pt x="2566063" y="5097892"/>
                  <a:pt x="2615879" y="5081286"/>
                </a:cubicBezTo>
                <a:cubicBezTo>
                  <a:pt x="2631312" y="5069711"/>
                  <a:pt x="2645428" y="5056133"/>
                  <a:pt x="2662177" y="5046562"/>
                </a:cubicBezTo>
                <a:cubicBezTo>
                  <a:pt x="2672770" y="5040509"/>
                  <a:pt x="2686439" y="5041265"/>
                  <a:pt x="2696901" y="5034988"/>
                </a:cubicBezTo>
                <a:cubicBezTo>
                  <a:pt x="2706259" y="5029373"/>
                  <a:pt x="2710290" y="5016719"/>
                  <a:pt x="2720051" y="5011838"/>
                </a:cubicBezTo>
                <a:cubicBezTo>
                  <a:pt x="2734280" y="5004724"/>
                  <a:pt x="2751258" y="5005294"/>
                  <a:pt x="2766350" y="5000263"/>
                </a:cubicBezTo>
                <a:cubicBezTo>
                  <a:pt x="2786061" y="4993693"/>
                  <a:pt x="2804512" y="4983684"/>
                  <a:pt x="2824223" y="4977114"/>
                </a:cubicBezTo>
                <a:cubicBezTo>
                  <a:pt x="2839315" y="4972083"/>
                  <a:pt x="2855627" y="4971125"/>
                  <a:pt x="2870522" y="4965539"/>
                </a:cubicBezTo>
                <a:cubicBezTo>
                  <a:pt x="2886678" y="4959481"/>
                  <a:pt x="2900961" y="4949187"/>
                  <a:pt x="2916820" y="4942390"/>
                </a:cubicBezTo>
                <a:cubicBezTo>
                  <a:pt x="2928035" y="4937584"/>
                  <a:pt x="2939970" y="4934673"/>
                  <a:pt x="2951545" y="4930815"/>
                </a:cubicBezTo>
                <a:cubicBezTo>
                  <a:pt x="2963120" y="4919240"/>
                  <a:pt x="2972388" y="4904767"/>
                  <a:pt x="2986269" y="4896091"/>
                </a:cubicBezTo>
                <a:cubicBezTo>
                  <a:pt x="3003888" y="4885079"/>
                  <a:pt x="3025558" y="4882234"/>
                  <a:pt x="3044142" y="4872942"/>
                </a:cubicBezTo>
                <a:cubicBezTo>
                  <a:pt x="3056584" y="4866721"/>
                  <a:pt x="3066154" y="4855443"/>
                  <a:pt x="3078866" y="4849793"/>
                </a:cubicBezTo>
                <a:cubicBezTo>
                  <a:pt x="3101164" y="4839883"/>
                  <a:pt x="3126016" y="4836553"/>
                  <a:pt x="3148314" y="4826643"/>
                </a:cubicBezTo>
                <a:cubicBezTo>
                  <a:pt x="3237665" y="4786931"/>
                  <a:pt x="3137471" y="4821575"/>
                  <a:pt x="3206188" y="4780345"/>
                </a:cubicBezTo>
                <a:cubicBezTo>
                  <a:pt x="3216650" y="4774068"/>
                  <a:pt x="3229337" y="4772628"/>
                  <a:pt x="3240912" y="4768770"/>
                </a:cubicBezTo>
                <a:cubicBezTo>
                  <a:pt x="3256345" y="4757195"/>
                  <a:pt x="3270851" y="4744270"/>
                  <a:pt x="3287210" y="4734046"/>
                </a:cubicBezTo>
                <a:cubicBezTo>
                  <a:pt x="3301842" y="4724901"/>
                  <a:pt x="3319468" y="4720925"/>
                  <a:pt x="3333509" y="4710896"/>
                </a:cubicBezTo>
                <a:cubicBezTo>
                  <a:pt x="3346829" y="4701382"/>
                  <a:pt x="3355658" y="4686651"/>
                  <a:pt x="3368233" y="4676172"/>
                </a:cubicBezTo>
                <a:cubicBezTo>
                  <a:pt x="3398149" y="4651242"/>
                  <a:pt x="3402880" y="4653049"/>
                  <a:pt x="3437681" y="4641448"/>
                </a:cubicBezTo>
                <a:cubicBezTo>
                  <a:pt x="3490763" y="4588369"/>
                  <a:pt x="3423036" y="4651212"/>
                  <a:pt x="3507129" y="4595150"/>
                </a:cubicBezTo>
                <a:cubicBezTo>
                  <a:pt x="3516209" y="4589097"/>
                  <a:pt x="3521199" y="4578053"/>
                  <a:pt x="3530279" y="4572000"/>
                </a:cubicBezTo>
                <a:cubicBezTo>
                  <a:pt x="3544635" y="4562429"/>
                  <a:pt x="3561596" y="4557412"/>
                  <a:pt x="3576577" y="4548851"/>
                </a:cubicBezTo>
                <a:cubicBezTo>
                  <a:pt x="3588655" y="4541949"/>
                  <a:pt x="3600438" y="4534391"/>
                  <a:pt x="3611301" y="4525701"/>
                </a:cubicBezTo>
                <a:cubicBezTo>
                  <a:pt x="3619822" y="4518884"/>
                  <a:pt x="3624690" y="4507432"/>
                  <a:pt x="3634451" y="4502552"/>
                </a:cubicBezTo>
                <a:cubicBezTo>
                  <a:pt x="3648680" y="4495438"/>
                  <a:pt x="3665317" y="4494835"/>
                  <a:pt x="3680750" y="4490977"/>
                </a:cubicBezTo>
                <a:cubicBezTo>
                  <a:pt x="3766963" y="4433503"/>
                  <a:pt x="3661077" y="4507371"/>
                  <a:pt x="3750198" y="4433104"/>
                </a:cubicBezTo>
                <a:cubicBezTo>
                  <a:pt x="3760885" y="4424198"/>
                  <a:pt x="3774059" y="4418645"/>
                  <a:pt x="3784922" y="4409955"/>
                </a:cubicBezTo>
                <a:cubicBezTo>
                  <a:pt x="3793443" y="4403138"/>
                  <a:pt x="3799550" y="4393622"/>
                  <a:pt x="3808071" y="4386805"/>
                </a:cubicBezTo>
                <a:cubicBezTo>
                  <a:pt x="3841143" y="4360347"/>
                  <a:pt x="3850209" y="4362110"/>
                  <a:pt x="3889094" y="4340507"/>
                </a:cubicBezTo>
                <a:cubicBezTo>
                  <a:pt x="3973182" y="4293791"/>
                  <a:pt x="3916734" y="4311828"/>
                  <a:pt x="4004841" y="4294208"/>
                </a:cubicBezTo>
                <a:cubicBezTo>
                  <a:pt x="4016416" y="4286491"/>
                  <a:pt x="4026853" y="4276708"/>
                  <a:pt x="4039565" y="4271058"/>
                </a:cubicBezTo>
                <a:cubicBezTo>
                  <a:pt x="4061863" y="4261148"/>
                  <a:pt x="4088710" y="4261444"/>
                  <a:pt x="4109013" y="4247909"/>
                </a:cubicBezTo>
                <a:cubicBezTo>
                  <a:pt x="4120588" y="4240193"/>
                  <a:pt x="4132874" y="4233450"/>
                  <a:pt x="4143737" y="4224760"/>
                </a:cubicBezTo>
                <a:cubicBezTo>
                  <a:pt x="4152258" y="4217943"/>
                  <a:pt x="4157528" y="4207225"/>
                  <a:pt x="4166886" y="4201610"/>
                </a:cubicBezTo>
                <a:cubicBezTo>
                  <a:pt x="4177348" y="4195333"/>
                  <a:pt x="4190697" y="4195492"/>
                  <a:pt x="4201610" y="4190036"/>
                </a:cubicBezTo>
                <a:cubicBezTo>
                  <a:pt x="4310954" y="4135365"/>
                  <a:pt x="4215902" y="4169840"/>
                  <a:pt x="4294208" y="4143737"/>
                </a:cubicBezTo>
                <a:cubicBezTo>
                  <a:pt x="4305783" y="4132162"/>
                  <a:pt x="4315312" y="4118093"/>
                  <a:pt x="4328932" y="4109013"/>
                </a:cubicBezTo>
                <a:cubicBezTo>
                  <a:pt x="4339084" y="4102245"/>
                  <a:pt x="4352442" y="4102244"/>
                  <a:pt x="4363656" y="4097438"/>
                </a:cubicBezTo>
                <a:cubicBezTo>
                  <a:pt x="4379515" y="4090641"/>
                  <a:pt x="4394522" y="4082005"/>
                  <a:pt x="4409955" y="4074289"/>
                </a:cubicBezTo>
                <a:cubicBezTo>
                  <a:pt x="4455171" y="4029071"/>
                  <a:pt x="4407725" y="4069616"/>
                  <a:pt x="4467828" y="4039565"/>
                </a:cubicBezTo>
                <a:cubicBezTo>
                  <a:pt x="4535000" y="4005979"/>
                  <a:pt x="4467670" y="4023709"/>
                  <a:pt x="4548851" y="3993266"/>
                </a:cubicBezTo>
                <a:cubicBezTo>
                  <a:pt x="4563746" y="3987680"/>
                  <a:pt x="4579717" y="3985549"/>
                  <a:pt x="4595150" y="3981691"/>
                </a:cubicBezTo>
                <a:cubicBezTo>
                  <a:pt x="4694664" y="3915349"/>
                  <a:pt x="4568756" y="3994888"/>
                  <a:pt x="4664598" y="3946967"/>
                </a:cubicBezTo>
                <a:cubicBezTo>
                  <a:pt x="4677040" y="3940746"/>
                  <a:pt x="4686880" y="3930039"/>
                  <a:pt x="4699322" y="3923818"/>
                </a:cubicBezTo>
                <a:cubicBezTo>
                  <a:pt x="4710235" y="3918362"/>
                  <a:pt x="4722622" y="3916527"/>
                  <a:pt x="4734046" y="3912243"/>
                </a:cubicBezTo>
                <a:cubicBezTo>
                  <a:pt x="4753500" y="3904948"/>
                  <a:pt x="4773335" y="3898386"/>
                  <a:pt x="4791919" y="3889094"/>
                </a:cubicBezTo>
                <a:cubicBezTo>
                  <a:pt x="4812041" y="3879033"/>
                  <a:pt x="4828795" y="3862446"/>
                  <a:pt x="4849793" y="3854370"/>
                </a:cubicBezTo>
                <a:cubicBezTo>
                  <a:pt x="4879488" y="3842949"/>
                  <a:pt x="4912207" y="3841281"/>
                  <a:pt x="4942390" y="3831220"/>
                </a:cubicBezTo>
                <a:lnTo>
                  <a:pt x="5046562" y="3796496"/>
                </a:lnTo>
                <a:lnTo>
                  <a:pt x="5081286" y="3784922"/>
                </a:lnTo>
                <a:cubicBezTo>
                  <a:pt x="5092861" y="3781064"/>
                  <a:pt x="5104173" y="3776306"/>
                  <a:pt x="5116010" y="3773347"/>
                </a:cubicBezTo>
                <a:cubicBezTo>
                  <a:pt x="5141890" y="3766877"/>
                  <a:pt x="5214851" y="3749894"/>
                  <a:pt x="5231757" y="3738623"/>
                </a:cubicBezTo>
                <a:cubicBezTo>
                  <a:pt x="5243332" y="3730907"/>
                  <a:pt x="5253769" y="3721124"/>
                  <a:pt x="5266481" y="3715474"/>
                </a:cubicBezTo>
                <a:cubicBezTo>
                  <a:pt x="5288779" y="3705564"/>
                  <a:pt x="5312780" y="3700040"/>
                  <a:pt x="5335929" y="3692324"/>
                </a:cubicBezTo>
                <a:lnTo>
                  <a:pt x="5370653" y="3680750"/>
                </a:lnTo>
                <a:cubicBezTo>
                  <a:pt x="5426553" y="3624850"/>
                  <a:pt x="5355514" y="3692862"/>
                  <a:pt x="5428527" y="3634451"/>
                </a:cubicBezTo>
                <a:cubicBezTo>
                  <a:pt x="5437048" y="3627634"/>
                  <a:pt x="5441646" y="3615600"/>
                  <a:pt x="5451676" y="3611301"/>
                </a:cubicBezTo>
                <a:cubicBezTo>
                  <a:pt x="5469759" y="3603551"/>
                  <a:pt x="5490259" y="3603585"/>
                  <a:pt x="5509550" y="3599727"/>
                </a:cubicBezTo>
                <a:cubicBezTo>
                  <a:pt x="5528219" y="3581057"/>
                  <a:pt x="5541869" y="3564380"/>
                  <a:pt x="5567423" y="3553428"/>
                </a:cubicBezTo>
                <a:cubicBezTo>
                  <a:pt x="5582045" y="3547162"/>
                  <a:pt x="5598289" y="3545711"/>
                  <a:pt x="5613722" y="3541853"/>
                </a:cubicBezTo>
                <a:cubicBezTo>
                  <a:pt x="5713236" y="3475511"/>
                  <a:pt x="5587328" y="3555050"/>
                  <a:pt x="5683170" y="3507129"/>
                </a:cubicBezTo>
                <a:cubicBezTo>
                  <a:pt x="5763103" y="3467163"/>
                  <a:pt x="5667836" y="3496495"/>
                  <a:pt x="5764193" y="3472405"/>
                </a:cubicBezTo>
                <a:cubicBezTo>
                  <a:pt x="5775768" y="3460830"/>
                  <a:pt x="5786342" y="3448160"/>
                  <a:pt x="5798917" y="3437681"/>
                </a:cubicBezTo>
                <a:cubicBezTo>
                  <a:pt x="5809604" y="3428775"/>
                  <a:pt x="5823172" y="3423692"/>
                  <a:pt x="5833641" y="3414532"/>
                </a:cubicBezTo>
                <a:cubicBezTo>
                  <a:pt x="5854173" y="3396567"/>
                  <a:pt x="5872223" y="3375949"/>
                  <a:pt x="5891514" y="3356658"/>
                </a:cubicBezTo>
                <a:cubicBezTo>
                  <a:pt x="5899231" y="3348941"/>
                  <a:pt x="5905584" y="3339562"/>
                  <a:pt x="5914664" y="3333509"/>
                </a:cubicBezTo>
                <a:lnTo>
                  <a:pt x="5949388" y="3310360"/>
                </a:lnTo>
                <a:cubicBezTo>
                  <a:pt x="5991827" y="3246701"/>
                  <a:pt x="5949389" y="3300713"/>
                  <a:pt x="6007261" y="3252486"/>
                </a:cubicBezTo>
                <a:cubicBezTo>
                  <a:pt x="6065061" y="3204319"/>
                  <a:pt x="6015686" y="3226528"/>
                  <a:pt x="6076709" y="3206188"/>
                </a:cubicBezTo>
                <a:cubicBezTo>
                  <a:pt x="6092142" y="3190755"/>
                  <a:pt x="6102303" y="3166791"/>
                  <a:pt x="6123008" y="3159889"/>
                </a:cubicBezTo>
                <a:cubicBezTo>
                  <a:pt x="6156616" y="3148686"/>
                  <a:pt x="6163900" y="3149642"/>
                  <a:pt x="6192456" y="3125165"/>
                </a:cubicBezTo>
                <a:cubicBezTo>
                  <a:pt x="6209027" y="3110961"/>
                  <a:pt x="6220595" y="3090973"/>
                  <a:pt x="6238755" y="3078866"/>
                </a:cubicBezTo>
                <a:cubicBezTo>
                  <a:pt x="6250330" y="3071150"/>
                  <a:pt x="6262616" y="3064407"/>
                  <a:pt x="6273479" y="3055717"/>
                </a:cubicBezTo>
                <a:cubicBezTo>
                  <a:pt x="6282000" y="3048900"/>
                  <a:pt x="6286867" y="3037447"/>
                  <a:pt x="6296628" y="3032567"/>
                </a:cubicBezTo>
                <a:cubicBezTo>
                  <a:pt x="6318453" y="3021654"/>
                  <a:pt x="6366076" y="3009418"/>
                  <a:pt x="6366076" y="3009418"/>
                </a:cubicBezTo>
                <a:cubicBezTo>
                  <a:pt x="6373793" y="3001702"/>
                  <a:pt x="6379465" y="2991149"/>
                  <a:pt x="6389226" y="2986269"/>
                </a:cubicBezTo>
                <a:cubicBezTo>
                  <a:pt x="6411051" y="2975356"/>
                  <a:pt x="6435302" y="2970131"/>
                  <a:pt x="6458674" y="2963119"/>
                </a:cubicBezTo>
                <a:cubicBezTo>
                  <a:pt x="6491357" y="2953314"/>
                  <a:pt x="6529815" y="2946576"/>
                  <a:pt x="6562846" y="2939970"/>
                </a:cubicBezTo>
                <a:cubicBezTo>
                  <a:pt x="6662361" y="2873625"/>
                  <a:pt x="6536451" y="2953167"/>
                  <a:pt x="6632294" y="2905246"/>
                </a:cubicBezTo>
                <a:cubicBezTo>
                  <a:pt x="6712229" y="2865278"/>
                  <a:pt x="6616958" y="2894610"/>
                  <a:pt x="6713317" y="2870522"/>
                </a:cubicBezTo>
                <a:cubicBezTo>
                  <a:pt x="6724892" y="2862805"/>
                  <a:pt x="6735598" y="2853593"/>
                  <a:pt x="6748041" y="2847372"/>
                </a:cubicBezTo>
                <a:cubicBezTo>
                  <a:pt x="6758954" y="2841916"/>
                  <a:pt x="6770976" y="2838942"/>
                  <a:pt x="6782765" y="2835798"/>
                </a:cubicBezTo>
                <a:cubicBezTo>
                  <a:pt x="6828877" y="2823502"/>
                  <a:pt x="6875362" y="2812649"/>
                  <a:pt x="6921661" y="2801074"/>
                </a:cubicBezTo>
                <a:lnTo>
                  <a:pt x="6967960" y="2789499"/>
                </a:lnTo>
                <a:cubicBezTo>
                  <a:pt x="6979535" y="2781783"/>
                  <a:pt x="6991821" y="2775040"/>
                  <a:pt x="7002684" y="2766350"/>
                </a:cubicBezTo>
                <a:cubicBezTo>
                  <a:pt x="7011205" y="2759533"/>
                  <a:pt x="7016072" y="2748080"/>
                  <a:pt x="7025833" y="2743200"/>
                </a:cubicBezTo>
                <a:cubicBezTo>
                  <a:pt x="7047658" y="2732287"/>
                  <a:pt x="7095281" y="2720051"/>
                  <a:pt x="7095281" y="2720051"/>
                </a:cubicBezTo>
                <a:cubicBezTo>
                  <a:pt x="7106856" y="2708476"/>
                  <a:pt x="7116385" y="2694407"/>
                  <a:pt x="7130005" y="2685327"/>
                </a:cubicBezTo>
                <a:cubicBezTo>
                  <a:pt x="7140157" y="2678559"/>
                  <a:pt x="7156102" y="2682379"/>
                  <a:pt x="7164729" y="2673752"/>
                </a:cubicBezTo>
                <a:cubicBezTo>
                  <a:pt x="7173356" y="2665125"/>
                  <a:pt x="7168682" y="2648555"/>
                  <a:pt x="7176304" y="2639028"/>
                </a:cubicBezTo>
                <a:cubicBezTo>
                  <a:pt x="7214238" y="2591611"/>
                  <a:pt x="7222602" y="2612020"/>
                  <a:pt x="7234177" y="2592729"/>
                </a:cubicBezTo>
                <a:close/>
              </a:path>
            </a:pathLst>
          </a:cu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80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9289" y="76200"/>
            <a:ext cx="5819349"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6">
                    <a:lumMod val="50000"/>
                  </a:schemeClr>
                </a:solidFill>
                <a:latin typeface="+mn-lt"/>
              </a:rPr>
              <a:t>CONNECTIVE TISSUE ORIGIN</a:t>
            </a:r>
          </a:p>
        </p:txBody>
      </p:sp>
      <p:pic>
        <p:nvPicPr>
          <p:cNvPr id="44034" name="Picture 4" descr="Junqueira FIg 5-1B"/>
          <p:cNvPicPr>
            <a:picLocks noChangeAspect="1" noChangeArrowheads="1"/>
          </p:cNvPicPr>
          <p:nvPr/>
        </p:nvPicPr>
        <p:blipFill rotWithShape="1">
          <a:blip r:embed="rId3"/>
          <a:srcRect l="3756" t="2458" r="1819"/>
          <a:stretch/>
        </p:blipFill>
        <p:spPr bwMode="auto">
          <a:xfrm>
            <a:off x="21771" y="746759"/>
            <a:ext cx="5660572" cy="3312869"/>
          </a:xfrm>
          <a:prstGeom prst="rect">
            <a:avLst/>
          </a:prstGeom>
          <a:noFill/>
          <a:ln w="9525">
            <a:noFill/>
            <a:miter lim="800000"/>
            <a:headEnd/>
            <a:tailEnd/>
          </a:ln>
        </p:spPr>
      </p:pic>
      <p:sp>
        <p:nvSpPr>
          <p:cNvPr id="5" name="TextBox 4"/>
          <p:cNvSpPr txBox="1"/>
          <p:nvPr/>
        </p:nvSpPr>
        <p:spPr>
          <a:xfrm>
            <a:off x="189412" y="4160958"/>
            <a:ext cx="5416425" cy="1200329"/>
          </a:xfrm>
          <a:prstGeom prst="rect">
            <a:avLst/>
          </a:prstGeom>
          <a:noFill/>
        </p:spPr>
        <p:txBody>
          <a:bodyPr wrap="square">
            <a:spAutoFit/>
          </a:bodyPr>
          <a:lstStyle/>
          <a:p>
            <a:pPr fontAlgn="auto">
              <a:spcBef>
                <a:spcPts val="0"/>
              </a:spcBef>
              <a:spcAft>
                <a:spcPts val="0"/>
              </a:spcAft>
              <a:defRPr/>
            </a:pPr>
            <a:r>
              <a:rPr lang="en-US" b="1" dirty="0">
                <a:solidFill>
                  <a:schemeClr val="accent6">
                    <a:lumMod val="50000"/>
                  </a:schemeClr>
                </a:solidFill>
                <a:latin typeface="+mn-lt"/>
              </a:rPr>
              <a:t>Almost all connective tissues and some other tissues are derived from an embryonic precursor tissue called </a:t>
            </a:r>
            <a:r>
              <a:rPr lang="en-US" b="1" dirty="0">
                <a:solidFill>
                  <a:schemeClr val="accent6">
                    <a:lumMod val="75000"/>
                  </a:schemeClr>
                </a:solidFill>
                <a:latin typeface="+mn-lt"/>
              </a:rPr>
              <a:t>mesenchyme</a:t>
            </a:r>
            <a:r>
              <a:rPr lang="en-US" b="1" dirty="0">
                <a:solidFill>
                  <a:schemeClr val="accent6">
                    <a:lumMod val="50000"/>
                  </a:schemeClr>
                </a:solidFill>
                <a:latin typeface="+mn-lt"/>
              </a:rPr>
              <a:t>.  This tissue is composed of </a:t>
            </a:r>
            <a:r>
              <a:rPr lang="en-US" b="1" dirty="0" err="1">
                <a:solidFill>
                  <a:schemeClr val="accent6">
                    <a:lumMod val="50000"/>
                  </a:schemeClr>
                </a:solidFill>
                <a:latin typeface="+mn-lt"/>
              </a:rPr>
              <a:t>mesenchymal</a:t>
            </a:r>
            <a:r>
              <a:rPr lang="en-US" b="1" dirty="0">
                <a:solidFill>
                  <a:schemeClr val="accent6">
                    <a:lumMod val="50000"/>
                  </a:schemeClr>
                </a:solidFill>
                <a:latin typeface="+mn-lt"/>
              </a:rPr>
              <a:t> cells, within a matrix with very few fibers.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4593" y="609599"/>
            <a:ext cx="3363687" cy="5322931"/>
          </a:xfrm>
          <a:prstGeom prst="rect">
            <a:avLst/>
          </a:prstGeom>
        </p:spPr>
      </p:pic>
      <p:sp>
        <p:nvSpPr>
          <p:cNvPr id="6" name="TextBox 2"/>
          <p:cNvSpPr txBox="1">
            <a:spLocks noChangeArrowheads="1"/>
          </p:cNvSpPr>
          <p:nvPr/>
        </p:nvSpPr>
        <p:spPr bwMode="auto">
          <a:xfrm rot="1121490">
            <a:off x="3280378" y="987273"/>
            <a:ext cx="2432046" cy="538609"/>
          </a:xfrm>
          <a:prstGeom prst="rect">
            <a:avLst/>
          </a:prstGeom>
          <a:noFill/>
          <a:ln w="9525">
            <a:noFill/>
            <a:miter lim="800000"/>
            <a:headEnd/>
            <a:tailEnd/>
          </a:ln>
        </p:spPr>
        <p:txBody>
          <a:bodyPr wrap="square">
            <a:spAutoFit/>
          </a:bodyPr>
          <a:lstStyle/>
          <a:p>
            <a:r>
              <a:rPr lang="en-US" b="1" dirty="0">
                <a:solidFill>
                  <a:schemeClr val="accent5">
                    <a:lumMod val="50000"/>
                  </a:schemeClr>
                </a:solidFill>
                <a:latin typeface="Tempus Sans ITC" pitchFamily="82" charset="0"/>
                <a:cs typeface="Times New Roman" pitchFamily="18" charset="0"/>
              </a:rPr>
              <a:t>This concept is review </a:t>
            </a:r>
            <a:r>
              <a:rPr lang="en-US" sz="1100" b="1" dirty="0">
                <a:solidFill>
                  <a:schemeClr val="accent5">
                    <a:lumMod val="50000"/>
                  </a:schemeClr>
                </a:solidFill>
                <a:latin typeface="Tempus Sans ITC" pitchFamily="82" charset="0"/>
                <a:cs typeface="Times New Roman" pitchFamily="18" charset="0"/>
              </a:rPr>
              <a:t>(or at least should be)</a:t>
            </a:r>
          </a:p>
        </p:txBody>
      </p:sp>
      <p:sp>
        <p:nvSpPr>
          <p:cNvPr id="7" name="TextBox 6"/>
          <p:cNvSpPr txBox="1"/>
          <p:nvPr/>
        </p:nvSpPr>
        <p:spPr>
          <a:xfrm>
            <a:off x="228598" y="5875742"/>
            <a:ext cx="8610601" cy="923330"/>
          </a:xfrm>
          <a:prstGeom prst="rect">
            <a:avLst/>
          </a:prstGeom>
          <a:noFill/>
        </p:spPr>
        <p:txBody>
          <a:bodyPr wrap="square">
            <a:spAutoFit/>
          </a:bodyPr>
          <a:lstStyle/>
          <a:p>
            <a:pPr fontAlgn="auto">
              <a:spcBef>
                <a:spcPts val="0"/>
              </a:spcBef>
              <a:spcAft>
                <a:spcPts val="0"/>
              </a:spcAft>
              <a:defRPr/>
            </a:pPr>
            <a:r>
              <a:rPr lang="en-US" b="1" dirty="0">
                <a:solidFill>
                  <a:schemeClr val="accent6">
                    <a:lumMod val="75000"/>
                  </a:schemeClr>
                </a:solidFill>
                <a:latin typeface="+mn-lt"/>
              </a:rPr>
              <a:t>In the images to the right, the top image is mesenchyme from a fetus, while the bottom is from the umbilical cord.  Both have spindle-shaped cells, with extracellular matrix that is relatively clear because it contains few fibers and abundant ground substance. </a:t>
            </a:r>
          </a:p>
        </p:txBody>
      </p:sp>
    </p:spTree>
    <p:extLst>
      <p:ext uri="{BB962C8B-B14F-4D97-AF65-F5344CB8AC3E}">
        <p14:creationId xmlns:p14="http://schemas.microsoft.com/office/powerpoint/2010/main" val="2881345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347979"/>
            <a:ext cx="6400800" cy="5304983"/>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tissue in the outlined region. (advance slide for answer)</a:t>
            </a:r>
          </a:p>
        </p:txBody>
      </p:sp>
      <p:sp>
        <p:nvSpPr>
          <p:cNvPr id="15" name="Rectangle 14"/>
          <p:cNvSpPr/>
          <p:nvPr/>
        </p:nvSpPr>
        <p:spPr>
          <a:xfrm>
            <a:off x="2191774" y="3581400"/>
            <a:ext cx="4912851"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err="1">
                <a:ln w="11430"/>
                <a:effectLst>
                  <a:outerShdw blurRad="50800" dist="39000" dir="5460000" algn="tl">
                    <a:srgbClr val="000000">
                      <a:alpha val="38000"/>
                    </a:srgbClr>
                  </a:outerShdw>
                </a:effectLst>
                <a:latin typeface="+mn-lt"/>
              </a:rPr>
              <a:t>Unilocular</a:t>
            </a:r>
            <a:r>
              <a:rPr lang="en-US" sz="3600" b="1" dirty="0">
                <a:ln w="11430"/>
                <a:effectLst>
                  <a:outerShdw blurRad="50800" dist="39000" dir="5460000" algn="tl">
                    <a:srgbClr val="000000">
                      <a:alpha val="38000"/>
                    </a:srgbClr>
                  </a:outerShdw>
                </a:effectLst>
                <a:latin typeface="+mn-lt"/>
              </a:rPr>
              <a:t> adipose</a:t>
            </a:r>
          </a:p>
        </p:txBody>
      </p:sp>
      <p:sp>
        <p:nvSpPr>
          <p:cNvPr id="5" name="Freeform 4"/>
          <p:cNvSpPr/>
          <p:nvPr/>
        </p:nvSpPr>
        <p:spPr>
          <a:xfrm>
            <a:off x="1504709" y="1261641"/>
            <a:ext cx="6481823" cy="5563576"/>
          </a:xfrm>
          <a:custGeom>
            <a:avLst/>
            <a:gdLst>
              <a:gd name="connsiteX0" fmla="*/ 2720050 w 6481823"/>
              <a:gd name="connsiteY0" fmla="*/ 34724 h 5563576"/>
              <a:gd name="connsiteX1" fmla="*/ 2685326 w 6481823"/>
              <a:gd name="connsiteY1" fmla="*/ 92597 h 5563576"/>
              <a:gd name="connsiteX2" fmla="*/ 2639028 w 6481823"/>
              <a:gd name="connsiteY2" fmla="*/ 127321 h 5563576"/>
              <a:gd name="connsiteX3" fmla="*/ 2592729 w 6481823"/>
              <a:gd name="connsiteY3" fmla="*/ 173620 h 5563576"/>
              <a:gd name="connsiteX4" fmla="*/ 2558005 w 6481823"/>
              <a:gd name="connsiteY4" fmla="*/ 208344 h 5563576"/>
              <a:gd name="connsiteX5" fmla="*/ 2534856 w 6481823"/>
              <a:gd name="connsiteY5" fmla="*/ 243068 h 5563576"/>
              <a:gd name="connsiteX6" fmla="*/ 2465407 w 6481823"/>
              <a:gd name="connsiteY6" fmla="*/ 289367 h 5563576"/>
              <a:gd name="connsiteX7" fmla="*/ 2407534 w 6481823"/>
              <a:gd name="connsiteY7" fmla="*/ 347240 h 5563576"/>
              <a:gd name="connsiteX8" fmla="*/ 2338086 w 6481823"/>
              <a:gd name="connsiteY8" fmla="*/ 416688 h 5563576"/>
              <a:gd name="connsiteX9" fmla="*/ 2280213 w 6481823"/>
              <a:gd name="connsiteY9" fmla="*/ 486136 h 5563576"/>
              <a:gd name="connsiteX10" fmla="*/ 2245488 w 6481823"/>
              <a:gd name="connsiteY10" fmla="*/ 520860 h 5563576"/>
              <a:gd name="connsiteX11" fmla="*/ 2141316 w 6481823"/>
              <a:gd name="connsiteY11" fmla="*/ 671331 h 5563576"/>
              <a:gd name="connsiteX12" fmla="*/ 2118167 w 6481823"/>
              <a:gd name="connsiteY12" fmla="*/ 706055 h 5563576"/>
              <a:gd name="connsiteX13" fmla="*/ 2106592 w 6481823"/>
              <a:gd name="connsiteY13" fmla="*/ 740779 h 5563576"/>
              <a:gd name="connsiteX14" fmla="*/ 2083443 w 6481823"/>
              <a:gd name="connsiteY14" fmla="*/ 763929 h 5563576"/>
              <a:gd name="connsiteX15" fmla="*/ 2060294 w 6481823"/>
              <a:gd name="connsiteY15" fmla="*/ 798653 h 5563576"/>
              <a:gd name="connsiteX16" fmla="*/ 2025569 w 6481823"/>
              <a:gd name="connsiteY16" fmla="*/ 844951 h 5563576"/>
              <a:gd name="connsiteX17" fmla="*/ 2002420 w 6481823"/>
              <a:gd name="connsiteY17" fmla="*/ 868101 h 5563576"/>
              <a:gd name="connsiteX18" fmla="*/ 1956121 w 6481823"/>
              <a:gd name="connsiteY18" fmla="*/ 937549 h 5563576"/>
              <a:gd name="connsiteX19" fmla="*/ 1886673 w 6481823"/>
              <a:gd name="connsiteY19" fmla="*/ 1041721 h 5563576"/>
              <a:gd name="connsiteX20" fmla="*/ 1851949 w 6481823"/>
              <a:gd name="connsiteY20" fmla="*/ 1076445 h 5563576"/>
              <a:gd name="connsiteX21" fmla="*/ 1817225 w 6481823"/>
              <a:gd name="connsiteY21" fmla="*/ 1145893 h 5563576"/>
              <a:gd name="connsiteX22" fmla="*/ 1782501 w 6481823"/>
              <a:gd name="connsiteY22" fmla="*/ 1169043 h 5563576"/>
              <a:gd name="connsiteX23" fmla="*/ 1747777 w 6481823"/>
              <a:gd name="connsiteY23" fmla="*/ 1203767 h 5563576"/>
              <a:gd name="connsiteX24" fmla="*/ 1701478 w 6481823"/>
              <a:gd name="connsiteY24" fmla="*/ 1261640 h 5563576"/>
              <a:gd name="connsiteX25" fmla="*/ 1655180 w 6481823"/>
              <a:gd name="connsiteY25" fmla="*/ 1284789 h 5563576"/>
              <a:gd name="connsiteX26" fmla="*/ 1597306 w 6481823"/>
              <a:gd name="connsiteY26" fmla="*/ 1365812 h 5563576"/>
              <a:gd name="connsiteX27" fmla="*/ 1539433 w 6481823"/>
              <a:gd name="connsiteY27" fmla="*/ 1423686 h 5563576"/>
              <a:gd name="connsiteX28" fmla="*/ 1504709 w 6481823"/>
              <a:gd name="connsiteY28" fmla="*/ 1469984 h 5563576"/>
              <a:gd name="connsiteX29" fmla="*/ 1481559 w 6481823"/>
              <a:gd name="connsiteY29" fmla="*/ 1504708 h 5563576"/>
              <a:gd name="connsiteX30" fmla="*/ 1412111 w 6481823"/>
              <a:gd name="connsiteY30" fmla="*/ 1574156 h 5563576"/>
              <a:gd name="connsiteX31" fmla="*/ 1342663 w 6481823"/>
              <a:gd name="connsiteY31" fmla="*/ 1655179 h 5563576"/>
              <a:gd name="connsiteX32" fmla="*/ 1319514 w 6481823"/>
              <a:gd name="connsiteY32" fmla="*/ 1701478 h 5563576"/>
              <a:gd name="connsiteX33" fmla="*/ 1273215 w 6481823"/>
              <a:gd name="connsiteY33" fmla="*/ 1747777 h 5563576"/>
              <a:gd name="connsiteX34" fmla="*/ 1238491 w 6481823"/>
              <a:gd name="connsiteY34" fmla="*/ 1817225 h 5563576"/>
              <a:gd name="connsiteX35" fmla="*/ 1169043 w 6481823"/>
              <a:gd name="connsiteY35" fmla="*/ 1886673 h 5563576"/>
              <a:gd name="connsiteX36" fmla="*/ 1145894 w 6481823"/>
              <a:gd name="connsiteY36" fmla="*/ 1932972 h 5563576"/>
              <a:gd name="connsiteX37" fmla="*/ 1122744 w 6481823"/>
              <a:gd name="connsiteY37" fmla="*/ 1956121 h 5563576"/>
              <a:gd name="connsiteX38" fmla="*/ 1111169 w 6481823"/>
              <a:gd name="connsiteY38" fmla="*/ 1990845 h 5563576"/>
              <a:gd name="connsiteX39" fmla="*/ 1076445 w 6481823"/>
              <a:gd name="connsiteY39" fmla="*/ 2037144 h 5563576"/>
              <a:gd name="connsiteX40" fmla="*/ 1030147 w 6481823"/>
              <a:gd name="connsiteY40" fmla="*/ 2106592 h 5563576"/>
              <a:gd name="connsiteX41" fmla="*/ 1006997 w 6481823"/>
              <a:gd name="connsiteY41" fmla="*/ 2141316 h 5563576"/>
              <a:gd name="connsiteX42" fmla="*/ 960699 w 6481823"/>
              <a:gd name="connsiteY42" fmla="*/ 2222339 h 5563576"/>
              <a:gd name="connsiteX43" fmla="*/ 937549 w 6481823"/>
              <a:gd name="connsiteY43" fmla="*/ 2245488 h 5563576"/>
              <a:gd name="connsiteX44" fmla="*/ 868101 w 6481823"/>
              <a:gd name="connsiteY44" fmla="*/ 2372810 h 5563576"/>
              <a:gd name="connsiteX45" fmla="*/ 844952 w 6481823"/>
              <a:gd name="connsiteY45" fmla="*/ 2407534 h 5563576"/>
              <a:gd name="connsiteX46" fmla="*/ 833377 w 6481823"/>
              <a:gd name="connsiteY46" fmla="*/ 2453832 h 5563576"/>
              <a:gd name="connsiteX47" fmla="*/ 763929 w 6481823"/>
              <a:gd name="connsiteY47" fmla="*/ 2523281 h 5563576"/>
              <a:gd name="connsiteX48" fmla="*/ 752354 w 6481823"/>
              <a:gd name="connsiteY48" fmla="*/ 2558005 h 5563576"/>
              <a:gd name="connsiteX49" fmla="*/ 682906 w 6481823"/>
              <a:gd name="connsiteY49" fmla="*/ 2650602 h 5563576"/>
              <a:gd name="connsiteX50" fmla="*/ 648182 w 6481823"/>
              <a:gd name="connsiteY50" fmla="*/ 2708475 h 5563576"/>
              <a:gd name="connsiteX51" fmla="*/ 636607 w 6481823"/>
              <a:gd name="connsiteY51" fmla="*/ 2743200 h 5563576"/>
              <a:gd name="connsiteX52" fmla="*/ 590309 w 6481823"/>
              <a:gd name="connsiteY52" fmla="*/ 2812648 h 5563576"/>
              <a:gd name="connsiteX53" fmla="*/ 532435 w 6481823"/>
              <a:gd name="connsiteY53" fmla="*/ 2905245 h 5563576"/>
              <a:gd name="connsiteX54" fmla="*/ 497711 w 6481823"/>
              <a:gd name="connsiteY54" fmla="*/ 2951544 h 5563576"/>
              <a:gd name="connsiteX55" fmla="*/ 405114 w 6481823"/>
              <a:gd name="connsiteY55" fmla="*/ 3102015 h 5563576"/>
              <a:gd name="connsiteX56" fmla="*/ 381964 w 6481823"/>
              <a:gd name="connsiteY56" fmla="*/ 3125164 h 5563576"/>
              <a:gd name="connsiteX57" fmla="*/ 324091 w 6481823"/>
              <a:gd name="connsiteY57" fmla="*/ 3206187 h 5563576"/>
              <a:gd name="connsiteX58" fmla="*/ 208344 w 6481823"/>
              <a:gd name="connsiteY58" fmla="*/ 3356658 h 5563576"/>
              <a:gd name="connsiteX59" fmla="*/ 173620 w 6481823"/>
              <a:gd name="connsiteY59" fmla="*/ 3437681 h 5563576"/>
              <a:gd name="connsiteX60" fmla="*/ 162045 w 6481823"/>
              <a:gd name="connsiteY60" fmla="*/ 3472405 h 5563576"/>
              <a:gd name="connsiteX61" fmla="*/ 138896 w 6481823"/>
              <a:gd name="connsiteY61" fmla="*/ 3507129 h 5563576"/>
              <a:gd name="connsiteX62" fmla="*/ 115747 w 6481823"/>
              <a:gd name="connsiteY62" fmla="*/ 3565002 h 5563576"/>
              <a:gd name="connsiteX63" fmla="*/ 92597 w 6481823"/>
              <a:gd name="connsiteY63" fmla="*/ 3611301 h 5563576"/>
              <a:gd name="connsiteX64" fmla="*/ 69448 w 6481823"/>
              <a:gd name="connsiteY64" fmla="*/ 3727048 h 5563576"/>
              <a:gd name="connsiteX65" fmla="*/ 46299 w 6481823"/>
              <a:gd name="connsiteY65" fmla="*/ 3796496 h 5563576"/>
              <a:gd name="connsiteX66" fmla="*/ 57873 w 6481823"/>
              <a:gd name="connsiteY66" fmla="*/ 3923817 h 5563576"/>
              <a:gd name="connsiteX67" fmla="*/ 81023 w 6481823"/>
              <a:gd name="connsiteY67" fmla="*/ 4201610 h 5563576"/>
              <a:gd name="connsiteX68" fmla="*/ 69448 w 6481823"/>
              <a:gd name="connsiteY68" fmla="*/ 4328931 h 5563576"/>
              <a:gd name="connsiteX69" fmla="*/ 57873 w 6481823"/>
              <a:gd name="connsiteY69" fmla="*/ 4363655 h 5563576"/>
              <a:gd name="connsiteX70" fmla="*/ 46299 w 6481823"/>
              <a:gd name="connsiteY70" fmla="*/ 4421529 h 5563576"/>
              <a:gd name="connsiteX71" fmla="*/ 34724 w 6481823"/>
              <a:gd name="connsiteY71" fmla="*/ 4456253 h 5563576"/>
              <a:gd name="connsiteX72" fmla="*/ 23149 w 6481823"/>
              <a:gd name="connsiteY72" fmla="*/ 4502551 h 5563576"/>
              <a:gd name="connsiteX73" fmla="*/ 0 w 6481823"/>
              <a:gd name="connsiteY73" fmla="*/ 4572000 h 5563576"/>
              <a:gd name="connsiteX74" fmla="*/ 23149 w 6481823"/>
              <a:gd name="connsiteY74" fmla="*/ 4641448 h 5563576"/>
              <a:gd name="connsiteX75" fmla="*/ 46299 w 6481823"/>
              <a:gd name="connsiteY75" fmla="*/ 4757194 h 5563576"/>
              <a:gd name="connsiteX76" fmla="*/ 57873 w 6481823"/>
              <a:gd name="connsiteY76" fmla="*/ 4803493 h 5563576"/>
              <a:gd name="connsiteX77" fmla="*/ 81023 w 6481823"/>
              <a:gd name="connsiteY77" fmla="*/ 4849792 h 5563576"/>
              <a:gd name="connsiteX78" fmla="*/ 92597 w 6481823"/>
              <a:gd name="connsiteY78" fmla="*/ 4942389 h 5563576"/>
              <a:gd name="connsiteX79" fmla="*/ 104172 w 6481823"/>
              <a:gd name="connsiteY79" fmla="*/ 4988688 h 5563576"/>
              <a:gd name="connsiteX80" fmla="*/ 162045 w 6481823"/>
              <a:gd name="connsiteY80" fmla="*/ 5092860 h 5563576"/>
              <a:gd name="connsiteX81" fmla="*/ 185195 w 6481823"/>
              <a:gd name="connsiteY81" fmla="*/ 5116010 h 5563576"/>
              <a:gd name="connsiteX82" fmla="*/ 231494 w 6481823"/>
              <a:gd name="connsiteY82" fmla="*/ 5139159 h 5563576"/>
              <a:gd name="connsiteX83" fmla="*/ 266218 w 6481823"/>
              <a:gd name="connsiteY83" fmla="*/ 5162308 h 5563576"/>
              <a:gd name="connsiteX84" fmla="*/ 312516 w 6481823"/>
              <a:gd name="connsiteY84" fmla="*/ 5220182 h 5563576"/>
              <a:gd name="connsiteX85" fmla="*/ 370390 w 6481823"/>
              <a:gd name="connsiteY85" fmla="*/ 5289630 h 5563576"/>
              <a:gd name="connsiteX86" fmla="*/ 405114 w 6481823"/>
              <a:gd name="connsiteY86" fmla="*/ 5312779 h 5563576"/>
              <a:gd name="connsiteX87" fmla="*/ 451413 w 6481823"/>
              <a:gd name="connsiteY87" fmla="*/ 5359078 h 5563576"/>
              <a:gd name="connsiteX88" fmla="*/ 567159 w 6481823"/>
              <a:gd name="connsiteY88" fmla="*/ 5428526 h 5563576"/>
              <a:gd name="connsiteX89" fmla="*/ 601883 w 6481823"/>
              <a:gd name="connsiteY89" fmla="*/ 5440101 h 5563576"/>
              <a:gd name="connsiteX90" fmla="*/ 636607 w 6481823"/>
              <a:gd name="connsiteY90" fmla="*/ 5463250 h 5563576"/>
              <a:gd name="connsiteX91" fmla="*/ 706056 w 6481823"/>
              <a:gd name="connsiteY91" fmla="*/ 5474825 h 5563576"/>
              <a:gd name="connsiteX92" fmla="*/ 879676 w 6481823"/>
              <a:gd name="connsiteY92" fmla="*/ 5509549 h 5563576"/>
              <a:gd name="connsiteX93" fmla="*/ 914400 w 6481823"/>
              <a:gd name="connsiteY93" fmla="*/ 5521124 h 5563576"/>
              <a:gd name="connsiteX94" fmla="*/ 995423 w 6481823"/>
              <a:gd name="connsiteY94" fmla="*/ 5532698 h 5563576"/>
              <a:gd name="connsiteX95" fmla="*/ 1655180 w 6481823"/>
              <a:gd name="connsiteY95" fmla="*/ 5544273 h 5563576"/>
              <a:gd name="connsiteX96" fmla="*/ 2326511 w 6481823"/>
              <a:gd name="connsiteY96" fmla="*/ 5544273 h 5563576"/>
              <a:gd name="connsiteX97" fmla="*/ 2384385 w 6481823"/>
              <a:gd name="connsiteY97" fmla="*/ 5532698 h 5563576"/>
              <a:gd name="connsiteX98" fmla="*/ 2476982 w 6481823"/>
              <a:gd name="connsiteY98" fmla="*/ 5521124 h 5563576"/>
              <a:gd name="connsiteX99" fmla="*/ 3102015 w 6481823"/>
              <a:gd name="connsiteY99" fmla="*/ 5497974 h 5563576"/>
              <a:gd name="connsiteX100" fmla="*/ 3333509 w 6481823"/>
              <a:gd name="connsiteY100" fmla="*/ 5474825 h 5563576"/>
              <a:gd name="connsiteX101" fmla="*/ 3449256 w 6481823"/>
              <a:gd name="connsiteY101" fmla="*/ 5463250 h 5563576"/>
              <a:gd name="connsiteX102" fmla="*/ 3784921 w 6481823"/>
              <a:gd name="connsiteY102" fmla="*/ 5451675 h 5563576"/>
              <a:gd name="connsiteX103" fmla="*/ 4039564 w 6481823"/>
              <a:gd name="connsiteY103" fmla="*/ 5428526 h 5563576"/>
              <a:gd name="connsiteX104" fmla="*/ 4120587 w 6481823"/>
              <a:gd name="connsiteY104" fmla="*/ 5416951 h 5563576"/>
              <a:gd name="connsiteX105" fmla="*/ 4247909 w 6481823"/>
              <a:gd name="connsiteY105" fmla="*/ 5405377 h 5563576"/>
              <a:gd name="connsiteX106" fmla="*/ 4386805 w 6481823"/>
              <a:gd name="connsiteY106" fmla="*/ 5382227 h 5563576"/>
              <a:gd name="connsiteX107" fmla="*/ 4467828 w 6481823"/>
              <a:gd name="connsiteY107" fmla="*/ 5359078 h 5563576"/>
              <a:gd name="connsiteX108" fmla="*/ 4514126 w 6481823"/>
              <a:gd name="connsiteY108" fmla="*/ 5347503 h 5563576"/>
              <a:gd name="connsiteX109" fmla="*/ 4572000 w 6481823"/>
              <a:gd name="connsiteY109" fmla="*/ 5301205 h 5563576"/>
              <a:gd name="connsiteX110" fmla="*/ 4653023 w 6481823"/>
              <a:gd name="connsiteY110" fmla="*/ 5243331 h 5563576"/>
              <a:gd name="connsiteX111" fmla="*/ 4676172 w 6481823"/>
              <a:gd name="connsiteY111" fmla="*/ 5208607 h 5563576"/>
              <a:gd name="connsiteX112" fmla="*/ 4722471 w 6481823"/>
              <a:gd name="connsiteY112" fmla="*/ 5197032 h 5563576"/>
              <a:gd name="connsiteX113" fmla="*/ 4757195 w 6481823"/>
              <a:gd name="connsiteY113" fmla="*/ 5173883 h 5563576"/>
              <a:gd name="connsiteX114" fmla="*/ 4791919 w 6481823"/>
              <a:gd name="connsiteY114" fmla="*/ 5104435 h 5563576"/>
              <a:gd name="connsiteX115" fmla="*/ 4815068 w 6481823"/>
              <a:gd name="connsiteY115" fmla="*/ 5046562 h 5563576"/>
              <a:gd name="connsiteX116" fmla="*/ 4838218 w 6481823"/>
              <a:gd name="connsiteY116" fmla="*/ 5011837 h 5563576"/>
              <a:gd name="connsiteX117" fmla="*/ 4896091 w 6481823"/>
              <a:gd name="connsiteY117" fmla="*/ 4907665 h 5563576"/>
              <a:gd name="connsiteX118" fmla="*/ 4907666 w 6481823"/>
              <a:gd name="connsiteY118" fmla="*/ 4872941 h 5563576"/>
              <a:gd name="connsiteX119" fmla="*/ 4930815 w 6481823"/>
              <a:gd name="connsiteY119" fmla="*/ 4838217 h 5563576"/>
              <a:gd name="connsiteX120" fmla="*/ 4977114 w 6481823"/>
              <a:gd name="connsiteY120" fmla="*/ 4734045 h 5563576"/>
              <a:gd name="connsiteX121" fmla="*/ 5011838 w 6481823"/>
              <a:gd name="connsiteY121" fmla="*/ 4618298 h 5563576"/>
              <a:gd name="connsiteX122" fmla="*/ 5023413 w 6481823"/>
              <a:gd name="connsiteY122" fmla="*/ 4572000 h 5563576"/>
              <a:gd name="connsiteX123" fmla="*/ 5046562 w 6481823"/>
              <a:gd name="connsiteY123" fmla="*/ 4537275 h 5563576"/>
              <a:gd name="connsiteX124" fmla="*/ 5058137 w 6481823"/>
              <a:gd name="connsiteY124" fmla="*/ 4502551 h 5563576"/>
              <a:gd name="connsiteX125" fmla="*/ 5081286 w 6481823"/>
              <a:gd name="connsiteY125" fmla="*/ 4467827 h 5563576"/>
              <a:gd name="connsiteX126" fmla="*/ 5116010 w 6481823"/>
              <a:gd name="connsiteY126" fmla="*/ 4363655 h 5563576"/>
              <a:gd name="connsiteX127" fmla="*/ 5139159 w 6481823"/>
              <a:gd name="connsiteY127" fmla="*/ 4305782 h 5563576"/>
              <a:gd name="connsiteX128" fmla="*/ 5162309 w 6481823"/>
              <a:gd name="connsiteY128" fmla="*/ 4282632 h 5563576"/>
              <a:gd name="connsiteX129" fmla="*/ 5208607 w 6481823"/>
              <a:gd name="connsiteY129" fmla="*/ 4155311 h 5563576"/>
              <a:gd name="connsiteX130" fmla="*/ 5231757 w 6481823"/>
              <a:gd name="connsiteY130" fmla="*/ 4074288 h 5563576"/>
              <a:gd name="connsiteX131" fmla="*/ 5278056 w 6481823"/>
              <a:gd name="connsiteY131" fmla="*/ 4004840 h 5563576"/>
              <a:gd name="connsiteX132" fmla="*/ 5324354 w 6481823"/>
              <a:gd name="connsiteY132" fmla="*/ 3900668 h 5563576"/>
              <a:gd name="connsiteX133" fmla="*/ 5335929 w 6481823"/>
              <a:gd name="connsiteY133" fmla="*/ 3842794 h 5563576"/>
              <a:gd name="connsiteX134" fmla="*/ 5359078 w 6481823"/>
              <a:gd name="connsiteY134" fmla="*/ 3773346 h 5563576"/>
              <a:gd name="connsiteX135" fmla="*/ 5370653 w 6481823"/>
              <a:gd name="connsiteY135" fmla="*/ 3738622 h 5563576"/>
              <a:gd name="connsiteX136" fmla="*/ 5393802 w 6481823"/>
              <a:gd name="connsiteY136" fmla="*/ 3680749 h 5563576"/>
              <a:gd name="connsiteX137" fmla="*/ 5440101 w 6481823"/>
              <a:gd name="connsiteY137" fmla="*/ 3553427 h 5563576"/>
              <a:gd name="connsiteX138" fmla="*/ 5463250 w 6481823"/>
              <a:gd name="connsiteY138" fmla="*/ 3518703 h 5563576"/>
              <a:gd name="connsiteX139" fmla="*/ 5521124 w 6481823"/>
              <a:gd name="connsiteY139" fmla="*/ 3368232 h 5563576"/>
              <a:gd name="connsiteX140" fmla="*/ 5544273 w 6481823"/>
              <a:gd name="connsiteY140" fmla="*/ 3264060 h 5563576"/>
              <a:gd name="connsiteX141" fmla="*/ 5567423 w 6481823"/>
              <a:gd name="connsiteY141" fmla="*/ 3229336 h 5563576"/>
              <a:gd name="connsiteX142" fmla="*/ 5590572 w 6481823"/>
              <a:gd name="connsiteY142" fmla="*/ 3183037 h 5563576"/>
              <a:gd name="connsiteX143" fmla="*/ 5625296 w 6481823"/>
              <a:gd name="connsiteY143" fmla="*/ 3113589 h 5563576"/>
              <a:gd name="connsiteX144" fmla="*/ 5636871 w 6481823"/>
              <a:gd name="connsiteY144" fmla="*/ 3067291 h 5563576"/>
              <a:gd name="connsiteX145" fmla="*/ 5648445 w 6481823"/>
              <a:gd name="connsiteY145" fmla="*/ 3032567 h 5563576"/>
              <a:gd name="connsiteX146" fmla="*/ 5671595 w 6481823"/>
              <a:gd name="connsiteY146" fmla="*/ 2916820 h 5563576"/>
              <a:gd name="connsiteX147" fmla="*/ 5683169 w 6481823"/>
              <a:gd name="connsiteY147" fmla="*/ 2847372 h 5563576"/>
              <a:gd name="connsiteX148" fmla="*/ 5706319 w 6481823"/>
              <a:gd name="connsiteY148" fmla="*/ 2801073 h 5563576"/>
              <a:gd name="connsiteX149" fmla="*/ 5741043 w 6481823"/>
              <a:gd name="connsiteY149" fmla="*/ 2696901 h 5563576"/>
              <a:gd name="connsiteX150" fmla="*/ 5764192 w 6481823"/>
              <a:gd name="connsiteY150" fmla="*/ 2639027 h 5563576"/>
              <a:gd name="connsiteX151" fmla="*/ 5775767 w 6481823"/>
              <a:gd name="connsiteY151" fmla="*/ 2592729 h 5563576"/>
              <a:gd name="connsiteX152" fmla="*/ 5787342 w 6481823"/>
              <a:gd name="connsiteY152" fmla="*/ 2558005 h 5563576"/>
              <a:gd name="connsiteX153" fmla="*/ 5798916 w 6481823"/>
              <a:gd name="connsiteY153" fmla="*/ 2488556 h 5563576"/>
              <a:gd name="connsiteX154" fmla="*/ 5822066 w 6481823"/>
              <a:gd name="connsiteY154" fmla="*/ 2384384 h 5563576"/>
              <a:gd name="connsiteX155" fmla="*/ 5833640 w 6481823"/>
              <a:gd name="connsiteY155" fmla="*/ 2280212 h 5563576"/>
              <a:gd name="connsiteX156" fmla="*/ 5856790 w 6481823"/>
              <a:gd name="connsiteY156" fmla="*/ 2210764 h 5563576"/>
              <a:gd name="connsiteX157" fmla="*/ 5879939 w 6481823"/>
              <a:gd name="connsiteY157" fmla="*/ 2083443 h 5563576"/>
              <a:gd name="connsiteX158" fmla="*/ 5903088 w 6481823"/>
              <a:gd name="connsiteY158" fmla="*/ 2002420 h 5563576"/>
              <a:gd name="connsiteX159" fmla="*/ 5926238 w 6481823"/>
              <a:gd name="connsiteY159" fmla="*/ 1967696 h 5563576"/>
              <a:gd name="connsiteX160" fmla="*/ 5960962 w 6481823"/>
              <a:gd name="connsiteY160" fmla="*/ 1851949 h 5563576"/>
              <a:gd name="connsiteX161" fmla="*/ 5972537 w 6481823"/>
              <a:gd name="connsiteY161" fmla="*/ 1817225 h 5563576"/>
              <a:gd name="connsiteX162" fmla="*/ 5995686 w 6481823"/>
              <a:gd name="connsiteY162" fmla="*/ 1770926 h 5563576"/>
              <a:gd name="connsiteX163" fmla="*/ 6053559 w 6481823"/>
              <a:gd name="connsiteY163" fmla="*/ 1643605 h 5563576"/>
              <a:gd name="connsiteX164" fmla="*/ 6134582 w 6481823"/>
              <a:gd name="connsiteY164" fmla="*/ 1516283 h 5563576"/>
              <a:gd name="connsiteX165" fmla="*/ 6169306 w 6481823"/>
              <a:gd name="connsiteY165" fmla="*/ 1446835 h 5563576"/>
              <a:gd name="connsiteX166" fmla="*/ 6180881 w 6481823"/>
              <a:gd name="connsiteY166" fmla="*/ 1400536 h 5563576"/>
              <a:gd name="connsiteX167" fmla="*/ 6227180 w 6481823"/>
              <a:gd name="connsiteY167" fmla="*/ 1307939 h 5563576"/>
              <a:gd name="connsiteX168" fmla="*/ 6238754 w 6481823"/>
              <a:gd name="connsiteY168" fmla="*/ 1261640 h 5563576"/>
              <a:gd name="connsiteX169" fmla="*/ 6261904 w 6481823"/>
              <a:gd name="connsiteY169" fmla="*/ 1238491 h 5563576"/>
              <a:gd name="connsiteX170" fmla="*/ 6273478 w 6481823"/>
              <a:gd name="connsiteY170" fmla="*/ 1192192 h 5563576"/>
              <a:gd name="connsiteX171" fmla="*/ 6296628 w 6481823"/>
              <a:gd name="connsiteY171" fmla="*/ 1157468 h 5563576"/>
              <a:gd name="connsiteX172" fmla="*/ 6319777 w 6481823"/>
              <a:gd name="connsiteY172" fmla="*/ 1099594 h 5563576"/>
              <a:gd name="connsiteX173" fmla="*/ 6331352 w 6481823"/>
              <a:gd name="connsiteY173" fmla="*/ 1064870 h 5563576"/>
              <a:gd name="connsiteX174" fmla="*/ 6354501 w 6481823"/>
              <a:gd name="connsiteY174" fmla="*/ 1030146 h 5563576"/>
              <a:gd name="connsiteX175" fmla="*/ 6377650 w 6481823"/>
              <a:gd name="connsiteY175" fmla="*/ 972273 h 5563576"/>
              <a:gd name="connsiteX176" fmla="*/ 6400800 w 6481823"/>
              <a:gd name="connsiteY176" fmla="*/ 902825 h 5563576"/>
              <a:gd name="connsiteX177" fmla="*/ 6435524 w 6481823"/>
              <a:gd name="connsiteY177" fmla="*/ 821802 h 5563576"/>
              <a:gd name="connsiteX178" fmla="*/ 6458673 w 6481823"/>
              <a:gd name="connsiteY178" fmla="*/ 775503 h 5563576"/>
              <a:gd name="connsiteX179" fmla="*/ 6470248 w 6481823"/>
              <a:gd name="connsiteY179" fmla="*/ 729205 h 5563576"/>
              <a:gd name="connsiteX180" fmla="*/ 6481823 w 6481823"/>
              <a:gd name="connsiteY180" fmla="*/ 694481 h 5563576"/>
              <a:gd name="connsiteX181" fmla="*/ 6470248 w 6481823"/>
              <a:gd name="connsiteY181" fmla="*/ 381964 h 5563576"/>
              <a:gd name="connsiteX182" fmla="*/ 6447099 w 6481823"/>
              <a:gd name="connsiteY182" fmla="*/ 300941 h 5563576"/>
              <a:gd name="connsiteX183" fmla="*/ 6435524 w 6481823"/>
              <a:gd name="connsiteY183" fmla="*/ 219918 h 5563576"/>
              <a:gd name="connsiteX184" fmla="*/ 6412375 w 6481823"/>
              <a:gd name="connsiteY184" fmla="*/ 138896 h 5563576"/>
              <a:gd name="connsiteX185" fmla="*/ 6342926 w 6481823"/>
              <a:gd name="connsiteY185" fmla="*/ 92597 h 5563576"/>
              <a:gd name="connsiteX186" fmla="*/ 6308202 w 6481823"/>
              <a:gd name="connsiteY186" fmla="*/ 69448 h 5563576"/>
              <a:gd name="connsiteX187" fmla="*/ 6285053 w 6481823"/>
              <a:gd name="connsiteY187" fmla="*/ 46298 h 5563576"/>
              <a:gd name="connsiteX188" fmla="*/ 6215605 w 6481823"/>
              <a:gd name="connsiteY188" fmla="*/ 23149 h 5563576"/>
              <a:gd name="connsiteX189" fmla="*/ 6076709 w 6481823"/>
              <a:gd name="connsiteY189" fmla="*/ 0 h 5563576"/>
              <a:gd name="connsiteX190" fmla="*/ 5648445 w 6481823"/>
              <a:gd name="connsiteY190" fmla="*/ 23149 h 5563576"/>
              <a:gd name="connsiteX191" fmla="*/ 5555848 w 6481823"/>
              <a:gd name="connsiteY191" fmla="*/ 34724 h 5563576"/>
              <a:gd name="connsiteX192" fmla="*/ 5324354 w 6481823"/>
              <a:gd name="connsiteY192" fmla="*/ 57873 h 5563576"/>
              <a:gd name="connsiteX193" fmla="*/ 5127585 w 6481823"/>
              <a:gd name="connsiteY193" fmla="*/ 81022 h 5563576"/>
              <a:gd name="connsiteX194" fmla="*/ 4838218 w 6481823"/>
              <a:gd name="connsiteY194" fmla="*/ 92597 h 5563576"/>
              <a:gd name="connsiteX195" fmla="*/ 4583575 w 6481823"/>
              <a:gd name="connsiteY195" fmla="*/ 104172 h 5563576"/>
              <a:gd name="connsiteX196" fmla="*/ 4051139 w 6481823"/>
              <a:gd name="connsiteY196" fmla="*/ 127321 h 5563576"/>
              <a:gd name="connsiteX197" fmla="*/ 3715473 w 6481823"/>
              <a:gd name="connsiteY197" fmla="*/ 104172 h 5563576"/>
              <a:gd name="connsiteX198" fmla="*/ 3507129 w 6481823"/>
              <a:gd name="connsiteY198" fmla="*/ 81022 h 5563576"/>
              <a:gd name="connsiteX199" fmla="*/ 3356658 w 6481823"/>
              <a:gd name="connsiteY199" fmla="*/ 69448 h 5563576"/>
              <a:gd name="connsiteX200" fmla="*/ 3275635 w 6481823"/>
              <a:gd name="connsiteY200" fmla="*/ 57873 h 5563576"/>
              <a:gd name="connsiteX201" fmla="*/ 3136739 w 6481823"/>
              <a:gd name="connsiteY201" fmla="*/ 46298 h 5563576"/>
              <a:gd name="connsiteX202" fmla="*/ 3078866 w 6481823"/>
              <a:gd name="connsiteY202" fmla="*/ 34724 h 5563576"/>
              <a:gd name="connsiteX203" fmla="*/ 2720050 w 6481823"/>
              <a:gd name="connsiteY203" fmla="*/ 34724 h 556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6481823" h="5563576">
                <a:moveTo>
                  <a:pt x="2720050" y="34724"/>
                </a:moveTo>
                <a:cubicBezTo>
                  <a:pt x="2654460" y="44370"/>
                  <a:pt x="2700140" y="75666"/>
                  <a:pt x="2685326" y="92597"/>
                </a:cubicBezTo>
                <a:cubicBezTo>
                  <a:pt x="2672623" y="107115"/>
                  <a:pt x="2653546" y="114618"/>
                  <a:pt x="2639028" y="127321"/>
                </a:cubicBezTo>
                <a:cubicBezTo>
                  <a:pt x="2622603" y="141693"/>
                  <a:pt x="2608162" y="158187"/>
                  <a:pt x="2592729" y="173620"/>
                </a:cubicBezTo>
                <a:cubicBezTo>
                  <a:pt x="2581154" y="185195"/>
                  <a:pt x="2567085" y="194724"/>
                  <a:pt x="2558005" y="208344"/>
                </a:cubicBezTo>
                <a:cubicBezTo>
                  <a:pt x="2550289" y="219919"/>
                  <a:pt x="2545325" y="233908"/>
                  <a:pt x="2534856" y="243068"/>
                </a:cubicBezTo>
                <a:cubicBezTo>
                  <a:pt x="2513918" y="261389"/>
                  <a:pt x="2465407" y="289367"/>
                  <a:pt x="2465407" y="289367"/>
                </a:cubicBezTo>
                <a:cubicBezTo>
                  <a:pt x="2417706" y="360920"/>
                  <a:pt x="2470668" y="291121"/>
                  <a:pt x="2407534" y="347240"/>
                </a:cubicBezTo>
                <a:cubicBezTo>
                  <a:pt x="2383065" y="368990"/>
                  <a:pt x="2361235" y="393539"/>
                  <a:pt x="2338086" y="416688"/>
                </a:cubicBezTo>
                <a:cubicBezTo>
                  <a:pt x="2236629" y="518145"/>
                  <a:pt x="2360794" y="389440"/>
                  <a:pt x="2280213" y="486136"/>
                </a:cubicBezTo>
                <a:cubicBezTo>
                  <a:pt x="2269734" y="498711"/>
                  <a:pt x="2257063" y="509285"/>
                  <a:pt x="2245488" y="520860"/>
                </a:cubicBezTo>
                <a:cubicBezTo>
                  <a:pt x="2187264" y="637310"/>
                  <a:pt x="2272200" y="475003"/>
                  <a:pt x="2141316" y="671331"/>
                </a:cubicBezTo>
                <a:cubicBezTo>
                  <a:pt x="2133600" y="682906"/>
                  <a:pt x="2124388" y="693613"/>
                  <a:pt x="2118167" y="706055"/>
                </a:cubicBezTo>
                <a:cubicBezTo>
                  <a:pt x="2112711" y="716968"/>
                  <a:pt x="2112869" y="730317"/>
                  <a:pt x="2106592" y="740779"/>
                </a:cubicBezTo>
                <a:cubicBezTo>
                  <a:pt x="2100977" y="750137"/>
                  <a:pt x="2090260" y="755407"/>
                  <a:pt x="2083443" y="763929"/>
                </a:cubicBezTo>
                <a:cubicBezTo>
                  <a:pt x="2074753" y="774792"/>
                  <a:pt x="2068380" y="787333"/>
                  <a:pt x="2060294" y="798653"/>
                </a:cubicBezTo>
                <a:cubicBezTo>
                  <a:pt x="2049081" y="814351"/>
                  <a:pt x="2037919" y="830131"/>
                  <a:pt x="2025569" y="844951"/>
                </a:cubicBezTo>
                <a:cubicBezTo>
                  <a:pt x="2018583" y="853334"/>
                  <a:pt x="2008473" y="859021"/>
                  <a:pt x="2002420" y="868101"/>
                </a:cubicBezTo>
                <a:cubicBezTo>
                  <a:pt x="1946366" y="952184"/>
                  <a:pt x="2009196" y="884476"/>
                  <a:pt x="1956121" y="937549"/>
                </a:cubicBezTo>
                <a:cubicBezTo>
                  <a:pt x="1936082" y="997670"/>
                  <a:pt x="1949731" y="970781"/>
                  <a:pt x="1886673" y="1041721"/>
                </a:cubicBezTo>
                <a:cubicBezTo>
                  <a:pt x="1875798" y="1053955"/>
                  <a:pt x="1861029" y="1062825"/>
                  <a:pt x="1851949" y="1076445"/>
                </a:cubicBezTo>
                <a:cubicBezTo>
                  <a:pt x="1837592" y="1097980"/>
                  <a:pt x="1832754" y="1125188"/>
                  <a:pt x="1817225" y="1145893"/>
                </a:cubicBezTo>
                <a:cubicBezTo>
                  <a:pt x="1808878" y="1157022"/>
                  <a:pt x="1793188" y="1160137"/>
                  <a:pt x="1782501" y="1169043"/>
                </a:cubicBezTo>
                <a:cubicBezTo>
                  <a:pt x="1769926" y="1179522"/>
                  <a:pt x="1758556" y="1191448"/>
                  <a:pt x="1747777" y="1203767"/>
                </a:cubicBezTo>
                <a:cubicBezTo>
                  <a:pt x="1731509" y="1222359"/>
                  <a:pt x="1720070" y="1245372"/>
                  <a:pt x="1701478" y="1261640"/>
                </a:cubicBezTo>
                <a:cubicBezTo>
                  <a:pt x="1688493" y="1273002"/>
                  <a:pt x="1669220" y="1274760"/>
                  <a:pt x="1655180" y="1284789"/>
                </a:cubicBezTo>
                <a:cubicBezTo>
                  <a:pt x="1595587" y="1327356"/>
                  <a:pt x="1641130" y="1309466"/>
                  <a:pt x="1597306" y="1365812"/>
                </a:cubicBezTo>
                <a:cubicBezTo>
                  <a:pt x="1580557" y="1387347"/>
                  <a:pt x="1555802" y="1401861"/>
                  <a:pt x="1539433" y="1423686"/>
                </a:cubicBezTo>
                <a:cubicBezTo>
                  <a:pt x="1527858" y="1439119"/>
                  <a:pt x="1515922" y="1454286"/>
                  <a:pt x="1504709" y="1469984"/>
                </a:cubicBezTo>
                <a:cubicBezTo>
                  <a:pt x="1496623" y="1481304"/>
                  <a:pt x="1490801" y="1494311"/>
                  <a:pt x="1481559" y="1504708"/>
                </a:cubicBezTo>
                <a:cubicBezTo>
                  <a:pt x="1459809" y="1529177"/>
                  <a:pt x="1412111" y="1574156"/>
                  <a:pt x="1412111" y="1574156"/>
                </a:cubicBezTo>
                <a:cubicBezTo>
                  <a:pt x="1353457" y="1691467"/>
                  <a:pt x="1432816" y="1550000"/>
                  <a:pt x="1342663" y="1655179"/>
                </a:cubicBezTo>
                <a:cubicBezTo>
                  <a:pt x="1331434" y="1668280"/>
                  <a:pt x="1329867" y="1687674"/>
                  <a:pt x="1319514" y="1701478"/>
                </a:cubicBezTo>
                <a:cubicBezTo>
                  <a:pt x="1306419" y="1718938"/>
                  <a:pt x="1273215" y="1747777"/>
                  <a:pt x="1273215" y="1747777"/>
                </a:cubicBezTo>
                <a:cubicBezTo>
                  <a:pt x="1262489" y="1779954"/>
                  <a:pt x="1262424" y="1790300"/>
                  <a:pt x="1238491" y="1817225"/>
                </a:cubicBezTo>
                <a:cubicBezTo>
                  <a:pt x="1216741" y="1841694"/>
                  <a:pt x="1169043" y="1886673"/>
                  <a:pt x="1169043" y="1886673"/>
                </a:cubicBezTo>
                <a:cubicBezTo>
                  <a:pt x="1161327" y="1902106"/>
                  <a:pt x="1155465" y="1918615"/>
                  <a:pt x="1145894" y="1932972"/>
                </a:cubicBezTo>
                <a:cubicBezTo>
                  <a:pt x="1139841" y="1942052"/>
                  <a:pt x="1128359" y="1946763"/>
                  <a:pt x="1122744" y="1956121"/>
                </a:cubicBezTo>
                <a:cubicBezTo>
                  <a:pt x="1116467" y="1966583"/>
                  <a:pt x="1117222" y="1980252"/>
                  <a:pt x="1111169" y="1990845"/>
                </a:cubicBezTo>
                <a:cubicBezTo>
                  <a:pt x="1101598" y="2007594"/>
                  <a:pt x="1087508" y="2021340"/>
                  <a:pt x="1076445" y="2037144"/>
                </a:cubicBezTo>
                <a:cubicBezTo>
                  <a:pt x="1060490" y="2059937"/>
                  <a:pt x="1045580" y="2083443"/>
                  <a:pt x="1030147" y="2106592"/>
                </a:cubicBezTo>
                <a:cubicBezTo>
                  <a:pt x="1022430" y="2118167"/>
                  <a:pt x="1013218" y="2128873"/>
                  <a:pt x="1006997" y="2141316"/>
                </a:cubicBezTo>
                <a:cubicBezTo>
                  <a:pt x="991156" y="2172999"/>
                  <a:pt x="982512" y="2195074"/>
                  <a:pt x="960699" y="2222339"/>
                </a:cubicBezTo>
                <a:cubicBezTo>
                  <a:pt x="953882" y="2230860"/>
                  <a:pt x="944366" y="2236967"/>
                  <a:pt x="937549" y="2245488"/>
                </a:cubicBezTo>
                <a:cubicBezTo>
                  <a:pt x="895215" y="2298405"/>
                  <a:pt x="920729" y="2293867"/>
                  <a:pt x="868101" y="2372810"/>
                </a:cubicBezTo>
                <a:lnTo>
                  <a:pt x="844952" y="2407534"/>
                </a:lnTo>
                <a:cubicBezTo>
                  <a:pt x="841094" y="2422967"/>
                  <a:pt x="842499" y="2440800"/>
                  <a:pt x="833377" y="2453832"/>
                </a:cubicBezTo>
                <a:cubicBezTo>
                  <a:pt x="814603" y="2480652"/>
                  <a:pt x="763929" y="2523281"/>
                  <a:pt x="763929" y="2523281"/>
                </a:cubicBezTo>
                <a:cubicBezTo>
                  <a:pt x="760071" y="2534856"/>
                  <a:pt x="757810" y="2547092"/>
                  <a:pt x="752354" y="2558005"/>
                </a:cubicBezTo>
                <a:cubicBezTo>
                  <a:pt x="738069" y="2586575"/>
                  <a:pt x="697817" y="2629301"/>
                  <a:pt x="682906" y="2650602"/>
                </a:cubicBezTo>
                <a:cubicBezTo>
                  <a:pt x="670005" y="2669032"/>
                  <a:pt x="658243" y="2688353"/>
                  <a:pt x="648182" y="2708475"/>
                </a:cubicBezTo>
                <a:cubicBezTo>
                  <a:pt x="642725" y="2719388"/>
                  <a:pt x="642532" y="2732534"/>
                  <a:pt x="636607" y="2743200"/>
                </a:cubicBezTo>
                <a:cubicBezTo>
                  <a:pt x="623096" y="2767521"/>
                  <a:pt x="604623" y="2788791"/>
                  <a:pt x="590309" y="2812648"/>
                </a:cubicBezTo>
                <a:cubicBezTo>
                  <a:pt x="570028" y="2846450"/>
                  <a:pt x="554708" y="2874063"/>
                  <a:pt x="532435" y="2905245"/>
                </a:cubicBezTo>
                <a:cubicBezTo>
                  <a:pt x="521222" y="2920943"/>
                  <a:pt x="508068" y="2935269"/>
                  <a:pt x="497711" y="2951544"/>
                </a:cubicBezTo>
                <a:cubicBezTo>
                  <a:pt x="480999" y="2977806"/>
                  <a:pt x="429859" y="3077271"/>
                  <a:pt x="405114" y="3102015"/>
                </a:cubicBezTo>
                <a:lnTo>
                  <a:pt x="381964" y="3125164"/>
                </a:lnTo>
                <a:cubicBezTo>
                  <a:pt x="358641" y="3195137"/>
                  <a:pt x="387689" y="3125244"/>
                  <a:pt x="324091" y="3206187"/>
                </a:cubicBezTo>
                <a:cubicBezTo>
                  <a:pt x="182018" y="3387007"/>
                  <a:pt x="294326" y="3270676"/>
                  <a:pt x="208344" y="3356658"/>
                </a:cubicBezTo>
                <a:cubicBezTo>
                  <a:pt x="181199" y="3438092"/>
                  <a:pt x="216529" y="3337561"/>
                  <a:pt x="173620" y="3437681"/>
                </a:cubicBezTo>
                <a:cubicBezTo>
                  <a:pt x="168814" y="3448895"/>
                  <a:pt x="167501" y="3461492"/>
                  <a:pt x="162045" y="3472405"/>
                </a:cubicBezTo>
                <a:cubicBezTo>
                  <a:pt x="155824" y="3484847"/>
                  <a:pt x="145117" y="3494687"/>
                  <a:pt x="138896" y="3507129"/>
                </a:cubicBezTo>
                <a:cubicBezTo>
                  <a:pt x="129604" y="3525713"/>
                  <a:pt x="124185" y="3546016"/>
                  <a:pt x="115747" y="3565002"/>
                </a:cubicBezTo>
                <a:cubicBezTo>
                  <a:pt x="108739" y="3580770"/>
                  <a:pt x="100314" y="3595868"/>
                  <a:pt x="92597" y="3611301"/>
                </a:cubicBezTo>
                <a:cubicBezTo>
                  <a:pt x="84881" y="3649883"/>
                  <a:pt x="81890" y="3689721"/>
                  <a:pt x="69448" y="3727048"/>
                </a:cubicBezTo>
                <a:lnTo>
                  <a:pt x="46299" y="3796496"/>
                </a:lnTo>
                <a:cubicBezTo>
                  <a:pt x="50157" y="3838936"/>
                  <a:pt x="54837" y="3881310"/>
                  <a:pt x="57873" y="3923817"/>
                </a:cubicBezTo>
                <a:cubicBezTo>
                  <a:pt x="76696" y="4187341"/>
                  <a:pt x="57812" y="4039134"/>
                  <a:pt x="81023" y="4201610"/>
                </a:cubicBezTo>
                <a:cubicBezTo>
                  <a:pt x="77165" y="4244050"/>
                  <a:pt x="75475" y="4286744"/>
                  <a:pt x="69448" y="4328931"/>
                </a:cubicBezTo>
                <a:cubicBezTo>
                  <a:pt x="67722" y="4341009"/>
                  <a:pt x="60832" y="4351818"/>
                  <a:pt x="57873" y="4363655"/>
                </a:cubicBezTo>
                <a:cubicBezTo>
                  <a:pt x="53102" y="4382741"/>
                  <a:pt x="51070" y="4402443"/>
                  <a:pt x="46299" y="4421529"/>
                </a:cubicBezTo>
                <a:cubicBezTo>
                  <a:pt x="43340" y="4433366"/>
                  <a:pt x="38076" y="4444522"/>
                  <a:pt x="34724" y="4456253"/>
                </a:cubicBezTo>
                <a:cubicBezTo>
                  <a:pt x="30354" y="4471549"/>
                  <a:pt x="27720" y="4487314"/>
                  <a:pt x="23149" y="4502551"/>
                </a:cubicBezTo>
                <a:cubicBezTo>
                  <a:pt x="16137" y="4525924"/>
                  <a:pt x="0" y="4572000"/>
                  <a:pt x="0" y="4572000"/>
                </a:cubicBezTo>
                <a:cubicBezTo>
                  <a:pt x="7716" y="4595149"/>
                  <a:pt x="18363" y="4617520"/>
                  <a:pt x="23149" y="4641448"/>
                </a:cubicBezTo>
                <a:cubicBezTo>
                  <a:pt x="30866" y="4680030"/>
                  <a:pt x="36757" y="4719023"/>
                  <a:pt x="46299" y="4757194"/>
                </a:cubicBezTo>
                <a:cubicBezTo>
                  <a:pt x="50157" y="4772627"/>
                  <a:pt x="52287" y="4788598"/>
                  <a:pt x="57873" y="4803493"/>
                </a:cubicBezTo>
                <a:cubicBezTo>
                  <a:pt x="63931" y="4819649"/>
                  <a:pt x="73306" y="4834359"/>
                  <a:pt x="81023" y="4849792"/>
                </a:cubicBezTo>
                <a:cubicBezTo>
                  <a:pt x="84881" y="4880658"/>
                  <a:pt x="87483" y="4911706"/>
                  <a:pt x="92597" y="4942389"/>
                </a:cubicBezTo>
                <a:cubicBezTo>
                  <a:pt x="95212" y="4958081"/>
                  <a:pt x="99802" y="4973392"/>
                  <a:pt x="104172" y="4988688"/>
                </a:cubicBezTo>
                <a:cubicBezTo>
                  <a:pt x="115816" y="5029441"/>
                  <a:pt x="128885" y="5059700"/>
                  <a:pt x="162045" y="5092860"/>
                </a:cubicBezTo>
                <a:cubicBezTo>
                  <a:pt x="169762" y="5100577"/>
                  <a:pt x="176115" y="5109957"/>
                  <a:pt x="185195" y="5116010"/>
                </a:cubicBezTo>
                <a:cubicBezTo>
                  <a:pt x="199552" y="5125581"/>
                  <a:pt x="216513" y="5130598"/>
                  <a:pt x="231494" y="5139159"/>
                </a:cubicBezTo>
                <a:cubicBezTo>
                  <a:pt x="243572" y="5146061"/>
                  <a:pt x="254643" y="5154592"/>
                  <a:pt x="266218" y="5162308"/>
                </a:cubicBezTo>
                <a:cubicBezTo>
                  <a:pt x="337459" y="5269171"/>
                  <a:pt x="246552" y="5137727"/>
                  <a:pt x="312516" y="5220182"/>
                </a:cubicBezTo>
                <a:cubicBezTo>
                  <a:pt x="348932" y="5265702"/>
                  <a:pt x="320904" y="5248392"/>
                  <a:pt x="370390" y="5289630"/>
                </a:cubicBezTo>
                <a:cubicBezTo>
                  <a:pt x="381077" y="5298536"/>
                  <a:pt x="394552" y="5303726"/>
                  <a:pt x="405114" y="5312779"/>
                </a:cubicBezTo>
                <a:cubicBezTo>
                  <a:pt x="421685" y="5326983"/>
                  <a:pt x="433253" y="5346971"/>
                  <a:pt x="451413" y="5359078"/>
                </a:cubicBezTo>
                <a:cubicBezTo>
                  <a:pt x="500785" y="5391993"/>
                  <a:pt x="517330" y="5407170"/>
                  <a:pt x="567159" y="5428526"/>
                </a:cubicBezTo>
                <a:cubicBezTo>
                  <a:pt x="578373" y="5433332"/>
                  <a:pt x="590970" y="5434645"/>
                  <a:pt x="601883" y="5440101"/>
                </a:cubicBezTo>
                <a:cubicBezTo>
                  <a:pt x="614325" y="5446322"/>
                  <a:pt x="623410" y="5458851"/>
                  <a:pt x="636607" y="5463250"/>
                </a:cubicBezTo>
                <a:cubicBezTo>
                  <a:pt x="658872" y="5470671"/>
                  <a:pt x="682906" y="5470967"/>
                  <a:pt x="706056" y="5474825"/>
                </a:cubicBezTo>
                <a:cubicBezTo>
                  <a:pt x="815922" y="5518771"/>
                  <a:pt x="713411" y="5483969"/>
                  <a:pt x="879676" y="5509549"/>
                </a:cubicBezTo>
                <a:cubicBezTo>
                  <a:pt x="891735" y="5511404"/>
                  <a:pt x="902436" y="5518731"/>
                  <a:pt x="914400" y="5521124"/>
                </a:cubicBezTo>
                <a:cubicBezTo>
                  <a:pt x="941152" y="5526474"/>
                  <a:pt x="968154" y="5531846"/>
                  <a:pt x="995423" y="5532698"/>
                </a:cubicBezTo>
                <a:cubicBezTo>
                  <a:pt x="1215269" y="5539568"/>
                  <a:pt x="1435261" y="5540415"/>
                  <a:pt x="1655180" y="5544273"/>
                </a:cubicBezTo>
                <a:cubicBezTo>
                  <a:pt x="1934801" y="5575343"/>
                  <a:pt x="1792003" y="5564070"/>
                  <a:pt x="2326511" y="5544273"/>
                </a:cubicBezTo>
                <a:cubicBezTo>
                  <a:pt x="2346171" y="5543545"/>
                  <a:pt x="2364940" y="5535689"/>
                  <a:pt x="2384385" y="5532698"/>
                </a:cubicBezTo>
                <a:cubicBezTo>
                  <a:pt x="2415129" y="5527968"/>
                  <a:pt x="2445993" y="5523819"/>
                  <a:pt x="2476982" y="5521124"/>
                </a:cubicBezTo>
                <a:cubicBezTo>
                  <a:pt x="2693651" y="5502283"/>
                  <a:pt x="2870652" y="5503907"/>
                  <a:pt x="3102015" y="5497974"/>
                </a:cubicBezTo>
                <a:cubicBezTo>
                  <a:pt x="3201354" y="5464863"/>
                  <a:pt x="3112267" y="5491214"/>
                  <a:pt x="3333509" y="5474825"/>
                </a:cubicBezTo>
                <a:cubicBezTo>
                  <a:pt x="3372178" y="5471961"/>
                  <a:pt x="3410532" y="5465236"/>
                  <a:pt x="3449256" y="5463250"/>
                </a:cubicBezTo>
                <a:cubicBezTo>
                  <a:pt x="3561064" y="5457516"/>
                  <a:pt x="3673033" y="5455533"/>
                  <a:pt x="3784921" y="5451675"/>
                </a:cubicBezTo>
                <a:cubicBezTo>
                  <a:pt x="4020011" y="5422291"/>
                  <a:pt x="3691974" y="5461631"/>
                  <a:pt x="4039564" y="5428526"/>
                </a:cubicBezTo>
                <a:cubicBezTo>
                  <a:pt x="4066723" y="5425939"/>
                  <a:pt x="4093472" y="5419964"/>
                  <a:pt x="4120587" y="5416951"/>
                </a:cubicBezTo>
                <a:cubicBezTo>
                  <a:pt x="4162942" y="5412245"/>
                  <a:pt x="4205468" y="5409235"/>
                  <a:pt x="4247909" y="5405377"/>
                </a:cubicBezTo>
                <a:cubicBezTo>
                  <a:pt x="4325446" y="5379531"/>
                  <a:pt x="4242822" y="5404378"/>
                  <a:pt x="4386805" y="5382227"/>
                </a:cubicBezTo>
                <a:cubicBezTo>
                  <a:pt x="4426012" y="5376195"/>
                  <a:pt x="4432530" y="5369164"/>
                  <a:pt x="4467828" y="5359078"/>
                </a:cubicBezTo>
                <a:cubicBezTo>
                  <a:pt x="4483124" y="5354708"/>
                  <a:pt x="4498693" y="5351361"/>
                  <a:pt x="4514126" y="5347503"/>
                </a:cubicBezTo>
                <a:cubicBezTo>
                  <a:pt x="4552841" y="5308790"/>
                  <a:pt x="4520894" y="5337709"/>
                  <a:pt x="4572000" y="5301205"/>
                </a:cubicBezTo>
                <a:cubicBezTo>
                  <a:pt x="4672525" y="5229402"/>
                  <a:pt x="4571170" y="5297901"/>
                  <a:pt x="4653023" y="5243331"/>
                </a:cubicBezTo>
                <a:cubicBezTo>
                  <a:pt x="4660739" y="5231756"/>
                  <a:pt x="4664597" y="5216323"/>
                  <a:pt x="4676172" y="5208607"/>
                </a:cubicBezTo>
                <a:cubicBezTo>
                  <a:pt x="4689408" y="5199783"/>
                  <a:pt x="4707849" y="5203298"/>
                  <a:pt x="4722471" y="5197032"/>
                </a:cubicBezTo>
                <a:cubicBezTo>
                  <a:pt x="4735257" y="5191552"/>
                  <a:pt x="4745620" y="5181599"/>
                  <a:pt x="4757195" y="5173883"/>
                </a:cubicBezTo>
                <a:cubicBezTo>
                  <a:pt x="4786286" y="5086606"/>
                  <a:pt x="4747044" y="5194183"/>
                  <a:pt x="4791919" y="5104435"/>
                </a:cubicBezTo>
                <a:cubicBezTo>
                  <a:pt x="4801211" y="5085852"/>
                  <a:pt x="4805776" y="5065146"/>
                  <a:pt x="4815068" y="5046562"/>
                </a:cubicBezTo>
                <a:cubicBezTo>
                  <a:pt x="4821289" y="5034119"/>
                  <a:pt x="4831997" y="5024280"/>
                  <a:pt x="4838218" y="5011837"/>
                </a:cubicBezTo>
                <a:cubicBezTo>
                  <a:pt x="4891268" y="4905737"/>
                  <a:pt x="4827790" y="4998733"/>
                  <a:pt x="4896091" y="4907665"/>
                </a:cubicBezTo>
                <a:cubicBezTo>
                  <a:pt x="4899949" y="4896090"/>
                  <a:pt x="4902210" y="4883854"/>
                  <a:pt x="4907666" y="4872941"/>
                </a:cubicBezTo>
                <a:cubicBezTo>
                  <a:pt x="4913887" y="4860499"/>
                  <a:pt x="4925165" y="4850929"/>
                  <a:pt x="4930815" y="4838217"/>
                </a:cubicBezTo>
                <a:cubicBezTo>
                  <a:pt x="4985909" y="4714254"/>
                  <a:pt x="4924725" y="4812627"/>
                  <a:pt x="4977114" y="4734045"/>
                </a:cubicBezTo>
                <a:cubicBezTo>
                  <a:pt x="5000675" y="4592670"/>
                  <a:pt x="4971465" y="4725957"/>
                  <a:pt x="5011838" y="4618298"/>
                </a:cubicBezTo>
                <a:cubicBezTo>
                  <a:pt x="5017424" y="4603403"/>
                  <a:pt x="5017147" y="4586621"/>
                  <a:pt x="5023413" y="4572000"/>
                </a:cubicBezTo>
                <a:cubicBezTo>
                  <a:pt x="5028893" y="4559214"/>
                  <a:pt x="5040341" y="4549718"/>
                  <a:pt x="5046562" y="4537275"/>
                </a:cubicBezTo>
                <a:cubicBezTo>
                  <a:pt x="5052018" y="4526362"/>
                  <a:pt x="5052681" y="4513464"/>
                  <a:pt x="5058137" y="4502551"/>
                </a:cubicBezTo>
                <a:cubicBezTo>
                  <a:pt x="5064358" y="4490109"/>
                  <a:pt x="5075636" y="4480539"/>
                  <a:pt x="5081286" y="4467827"/>
                </a:cubicBezTo>
                <a:cubicBezTo>
                  <a:pt x="5104420" y="4415775"/>
                  <a:pt x="5098655" y="4407043"/>
                  <a:pt x="5116010" y="4363655"/>
                </a:cubicBezTo>
                <a:cubicBezTo>
                  <a:pt x="5123726" y="4344364"/>
                  <a:pt x="5128851" y="4323821"/>
                  <a:pt x="5139159" y="4305782"/>
                </a:cubicBezTo>
                <a:cubicBezTo>
                  <a:pt x="5144573" y="4296307"/>
                  <a:pt x="5154592" y="4290349"/>
                  <a:pt x="5162309" y="4282632"/>
                </a:cubicBezTo>
                <a:cubicBezTo>
                  <a:pt x="5188832" y="4176539"/>
                  <a:pt x="5167810" y="4216507"/>
                  <a:pt x="5208607" y="4155311"/>
                </a:cubicBezTo>
                <a:cubicBezTo>
                  <a:pt x="5216324" y="4128303"/>
                  <a:pt x="5219986" y="4099791"/>
                  <a:pt x="5231757" y="4074288"/>
                </a:cubicBezTo>
                <a:cubicBezTo>
                  <a:pt x="5243416" y="4049027"/>
                  <a:pt x="5278056" y="4004840"/>
                  <a:pt x="5278056" y="4004840"/>
                </a:cubicBezTo>
                <a:cubicBezTo>
                  <a:pt x="5305604" y="3922195"/>
                  <a:pt x="5287670" y="3955695"/>
                  <a:pt x="5324354" y="3900668"/>
                </a:cubicBezTo>
                <a:cubicBezTo>
                  <a:pt x="5328212" y="3881377"/>
                  <a:pt x="5330753" y="3861774"/>
                  <a:pt x="5335929" y="3842794"/>
                </a:cubicBezTo>
                <a:cubicBezTo>
                  <a:pt x="5342349" y="3819252"/>
                  <a:pt x="5351362" y="3796495"/>
                  <a:pt x="5359078" y="3773346"/>
                </a:cubicBezTo>
                <a:cubicBezTo>
                  <a:pt x="5362936" y="3761771"/>
                  <a:pt x="5366122" y="3749950"/>
                  <a:pt x="5370653" y="3738622"/>
                </a:cubicBezTo>
                <a:cubicBezTo>
                  <a:pt x="5378369" y="3719331"/>
                  <a:pt x="5386507" y="3700203"/>
                  <a:pt x="5393802" y="3680749"/>
                </a:cubicBezTo>
                <a:cubicBezTo>
                  <a:pt x="5417075" y="3618688"/>
                  <a:pt x="5397653" y="3646814"/>
                  <a:pt x="5440101" y="3553427"/>
                </a:cubicBezTo>
                <a:cubicBezTo>
                  <a:pt x="5445857" y="3540763"/>
                  <a:pt x="5457674" y="3531448"/>
                  <a:pt x="5463250" y="3518703"/>
                </a:cubicBezTo>
                <a:cubicBezTo>
                  <a:pt x="5484790" y="3469470"/>
                  <a:pt x="5504130" y="3419213"/>
                  <a:pt x="5521124" y="3368232"/>
                </a:cubicBezTo>
                <a:cubicBezTo>
                  <a:pt x="5529358" y="3343530"/>
                  <a:pt x="5533152" y="3290009"/>
                  <a:pt x="5544273" y="3264060"/>
                </a:cubicBezTo>
                <a:cubicBezTo>
                  <a:pt x="5549753" y="3251274"/>
                  <a:pt x="5560521" y="3241414"/>
                  <a:pt x="5567423" y="3229336"/>
                </a:cubicBezTo>
                <a:cubicBezTo>
                  <a:pt x="5575984" y="3214355"/>
                  <a:pt x="5584514" y="3199193"/>
                  <a:pt x="5590572" y="3183037"/>
                </a:cubicBezTo>
                <a:cubicBezTo>
                  <a:pt x="5616170" y="3114775"/>
                  <a:pt x="5583094" y="3155792"/>
                  <a:pt x="5625296" y="3113589"/>
                </a:cubicBezTo>
                <a:cubicBezTo>
                  <a:pt x="5629154" y="3098156"/>
                  <a:pt x="5632501" y="3082587"/>
                  <a:pt x="5636871" y="3067291"/>
                </a:cubicBezTo>
                <a:cubicBezTo>
                  <a:pt x="5640223" y="3055560"/>
                  <a:pt x="5645702" y="3044455"/>
                  <a:pt x="5648445" y="3032567"/>
                </a:cubicBezTo>
                <a:cubicBezTo>
                  <a:pt x="5657292" y="2994228"/>
                  <a:pt x="5665127" y="2955631"/>
                  <a:pt x="5671595" y="2916820"/>
                </a:cubicBezTo>
                <a:cubicBezTo>
                  <a:pt x="5675453" y="2893671"/>
                  <a:pt x="5676425" y="2869851"/>
                  <a:pt x="5683169" y="2847372"/>
                </a:cubicBezTo>
                <a:cubicBezTo>
                  <a:pt x="5688127" y="2830845"/>
                  <a:pt x="5700125" y="2817178"/>
                  <a:pt x="5706319" y="2801073"/>
                </a:cubicBezTo>
                <a:cubicBezTo>
                  <a:pt x="5719459" y="2766910"/>
                  <a:pt x="5727450" y="2730886"/>
                  <a:pt x="5741043" y="2696901"/>
                </a:cubicBezTo>
                <a:cubicBezTo>
                  <a:pt x="5748759" y="2677610"/>
                  <a:pt x="5757622" y="2658738"/>
                  <a:pt x="5764192" y="2639027"/>
                </a:cubicBezTo>
                <a:cubicBezTo>
                  <a:pt x="5769222" y="2623936"/>
                  <a:pt x="5771397" y="2608025"/>
                  <a:pt x="5775767" y="2592729"/>
                </a:cubicBezTo>
                <a:cubicBezTo>
                  <a:pt x="5779119" y="2580998"/>
                  <a:pt x="5783484" y="2569580"/>
                  <a:pt x="5787342" y="2558005"/>
                </a:cubicBezTo>
                <a:cubicBezTo>
                  <a:pt x="5791200" y="2534855"/>
                  <a:pt x="5794313" y="2511569"/>
                  <a:pt x="5798916" y="2488556"/>
                </a:cubicBezTo>
                <a:cubicBezTo>
                  <a:pt x="5811555" y="2425360"/>
                  <a:pt x="5811957" y="2455150"/>
                  <a:pt x="5822066" y="2384384"/>
                </a:cubicBezTo>
                <a:cubicBezTo>
                  <a:pt x="5827007" y="2349797"/>
                  <a:pt x="5826788" y="2314471"/>
                  <a:pt x="5833640" y="2280212"/>
                </a:cubicBezTo>
                <a:cubicBezTo>
                  <a:pt x="5838426" y="2256284"/>
                  <a:pt x="5856790" y="2210764"/>
                  <a:pt x="5856790" y="2210764"/>
                </a:cubicBezTo>
                <a:cubicBezTo>
                  <a:pt x="5865168" y="2160495"/>
                  <a:pt x="5869152" y="2131985"/>
                  <a:pt x="5879939" y="2083443"/>
                </a:cubicBezTo>
                <a:cubicBezTo>
                  <a:pt x="5882905" y="2070098"/>
                  <a:pt x="5895356" y="2017884"/>
                  <a:pt x="5903088" y="2002420"/>
                </a:cubicBezTo>
                <a:cubicBezTo>
                  <a:pt x="5909309" y="1989977"/>
                  <a:pt x="5918521" y="1979271"/>
                  <a:pt x="5926238" y="1967696"/>
                </a:cubicBezTo>
                <a:cubicBezTo>
                  <a:pt x="5943731" y="1897727"/>
                  <a:pt x="5932784" y="1936484"/>
                  <a:pt x="5960962" y="1851949"/>
                </a:cubicBezTo>
                <a:cubicBezTo>
                  <a:pt x="5964820" y="1840374"/>
                  <a:pt x="5967081" y="1828138"/>
                  <a:pt x="5972537" y="1817225"/>
                </a:cubicBezTo>
                <a:cubicBezTo>
                  <a:pt x="5980253" y="1801792"/>
                  <a:pt x="5988889" y="1786785"/>
                  <a:pt x="5995686" y="1770926"/>
                </a:cubicBezTo>
                <a:cubicBezTo>
                  <a:pt x="6025183" y="1702100"/>
                  <a:pt x="5981981" y="1750972"/>
                  <a:pt x="6053559" y="1643605"/>
                </a:cubicBezTo>
                <a:cubicBezTo>
                  <a:pt x="6071905" y="1616086"/>
                  <a:pt x="6118237" y="1548973"/>
                  <a:pt x="6134582" y="1516283"/>
                </a:cubicBezTo>
                <a:cubicBezTo>
                  <a:pt x="6182505" y="1420438"/>
                  <a:pt x="6102962" y="1546352"/>
                  <a:pt x="6169306" y="1446835"/>
                </a:cubicBezTo>
                <a:cubicBezTo>
                  <a:pt x="6173164" y="1431402"/>
                  <a:pt x="6174762" y="1415220"/>
                  <a:pt x="6180881" y="1400536"/>
                </a:cubicBezTo>
                <a:cubicBezTo>
                  <a:pt x="6194154" y="1368682"/>
                  <a:pt x="6227180" y="1307939"/>
                  <a:pt x="6227180" y="1307939"/>
                </a:cubicBezTo>
                <a:cubicBezTo>
                  <a:pt x="6231038" y="1292506"/>
                  <a:pt x="6231640" y="1275868"/>
                  <a:pt x="6238754" y="1261640"/>
                </a:cubicBezTo>
                <a:cubicBezTo>
                  <a:pt x="6243634" y="1251879"/>
                  <a:pt x="6257024" y="1248252"/>
                  <a:pt x="6261904" y="1238491"/>
                </a:cubicBezTo>
                <a:cubicBezTo>
                  <a:pt x="6269018" y="1224263"/>
                  <a:pt x="6267212" y="1206814"/>
                  <a:pt x="6273478" y="1192192"/>
                </a:cubicBezTo>
                <a:cubicBezTo>
                  <a:pt x="6278958" y="1179406"/>
                  <a:pt x="6290407" y="1169911"/>
                  <a:pt x="6296628" y="1157468"/>
                </a:cubicBezTo>
                <a:cubicBezTo>
                  <a:pt x="6305920" y="1138884"/>
                  <a:pt x="6312482" y="1119048"/>
                  <a:pt x="6319777" y="1099594"/>
                </a:cubicBezTo>
                <a:cubicBezTo>
                  <a:pt x="6324061" y="1088170"/>
                  <a:pt x="6325896" y="1075783"/>
                  <a:pt x="6331352" y="1064870"/>
                </a:cubicBezTo>
                <a:cubicBezTo>
                  <a:pt x="6337573" y="1052428"/>
                  <a:pt x="6348280" y="1042588"/>
                  <a:pt x="6354501" y="1030146"/>
                </a:cubicBezTo>
                <a:cubicBezTo>
                  <a:pt x="6363793" y="1011562"/>
                  <a:pt x="6370550" y="991799"/>
                  <a:pt x="6377650" y="972273"/>
                </a:cubicBezTo>
                <a:cubicBezTo>
                  <a:pt x="6385989" y="949341"/>
                  <a:pt x="6389887" y="924651"/>
                  <a:pt x="6400800" y="902825"/>
                </a:cubicBezTo>
                <a:cubicBezTo>
                  <a:pt x="6477576" y="749271"/>
                  <a:pt x="6384431" y="941020"/>
                  <a:pt x="6435524" y="821802"/>
                </a:cubicBezTo>
                <a:cubicBezTo>
                  <a:pt x="6442321" y="805943"/>
                  <a:pt x="6452615" y="791659"/>
                  <a:pt x="6458673" y="775503"/>
                </a:cubicBezTo>
                <a:cubicBezTo>
                  <a:pt x="6464259" y="760608"/>
                  <a:pt x="6465878" y="744501"/>
                  <a:pt x="6470248" y="729205"/>
                </a:cubicBezTo>
                <a:cubicBezTo>
                  <a:pt x="6473600" y="717474"/>
                  <a:pt x="6477965" y="706056"/>
                  <a:pt x="6481823" y="694481"/>
                </a:cubicBezTo>
                <a:cubicBezTo>
                  <a:pt x="6477965" y="590309"/>
                  <a:pt x="6479410" y="485804"/>
                  <a:pt x="6470248" y="381964"/>
                </a:cubicBezTo>
                <a:cubicBezTo>
                  <a:pt x="6467779" y="353984"/>
                  <a:pt x="6452984" y="328406"/>
                  <a:pt x="6447099" y="300941"/>
                </a:cubicBezTo>
                <a:cubicBezTo>
                  <a:pt x="6441383" y="274265"/>
                  <a:pt x="6440404" y="246760"/>
                  <a:pt x="6435524" y="219918"/>
                </a:cubicBezTo>
                <a:cubicBezTo>
                  <a:pt x="6435458" y="219553"/>
                  <a:pt x="6417883" y="144404"/>
                  <a:pt x="6412375" y="138896"/>
                </a:cubicBezTo>
                <a:cubicBezTo>
                  <a:pt x="6392702" y="119223"/>
                  <a:pt x="6366076" y="108030"/>
                  <a:pt x="6342926" y="92597"/>
                </a:cubicBezTo>
                <a:cubicBezTo>
                  <a:pt x="6331351" y="84881"/>
                  <a:pt x="6318038" y="79285"/>
                  <a:pt x="6308202" y="69448"/>
                </a:cubicBezTo>
                <a:cubicBezTo>
                  <a:pt x="6300486" y="61731"/>
                  <a:pt x="6294814" y="51178"/>
                  <a:pt x="6285053" y="46298"/>
                </a:cubicBezTo>
                <a:cubicBezTo>
                  <a:pt x="6263228" y="35385"/>
                  <a:pt x="6238754" y="30865"/>
                  <a:pt x="6215605" y="23149"/>
                </a:cubicBezTo>
                <a:cubicBezTo>
                  <a:pt x="6147733" y="525"/>
                  <a:pt x="6193016" y="12922"/>
                  <a:pt x="6076709" y="0"/>
                </a:cubicBezTo>
                <a:cubicBezTo>
                  <a:pt x="5925227" y="6586"/>
                  <a:pt x="5796153" y="9721"/>
                  <a:pt x="5648445" y="23149"/>
                </a:cubicBezTo>
                <a:cubicBezTo>
                  <a:pt x="5617467" y="25965"/>
                  <a:pt x="5586777" y="31410"/>
                  <a:pt x="5555848" y="34724"/>
                </a:cubicBezTo>
                <a:cubicBezTo>
                  <a:pt x="5478740" y="42986"/>
                  <a:pt x="5401124" y="46905"/>
                  <a:pt x="5324354" y="57873"/>
                </a:cubicBezTo>
                <a:cubicBezTo>
                  <a:pt x="5255206" y="67752"/>
                  <a:pt x="5199045" y="76939"/>
                  <a:pt x="5127585" y="81022"/>
                </a:cubicBezTo>
                <a:cubicBezTo>
                  <a:pt x="5031209" y="86529"/>
                  <a:pt x="4934664" y="88493"/>
                  <a:pt x="4838218" y="92597"/>
                </a:cubicBezTo>
                <a:lnTo>
                  <a:pt x="4583575" y="104172"/>
                </a:lnTo>
                <a:cubicBezTo>
                  <a:pt x="4364875" y="126041"/>
                  <a:pt x="4380063" y="127321"/>
                  <a:pt x="4051139" y="127321"/>
                </a:cubicBezTo>
                <a:cubicBezTo>
                  <a:pt x="3973899" y="127321"/>
                  <a:pt x="3805669" y="113503"/>
                  <a:pt x="3715473" y="104172"/>
                </a:cubicBezTo>
                <a:cubicBezTo>
                  <a:pt x="3645969" y="96982"/>
                  <a:pt x="3576799" y="86381"/>
                  <a:pt x="3507129" y="81022"/>
                </a:cubicBezTo>
                <a:cubicBezTo>
                  <a:pt x="3456972" y="77164"/>
                  <a:pt x="3406714" y="74453"/>
                  <a:pt x="3356658" y="69448"/>
                </a:cubicBezTo>
                <a:cubicBezTo>
                  <a:pt x="3329512" y="66733"/>
                  <a:pt x="3302767" y="60729"/>
                  <a:pt x="3275635" y="57873"/>
                </a:cubicBezTo>
                <a:cubicBezTo>
                  <a:pt x="3229431" y="53009"/>
                  <a:pt x="3183038" y="50156"/>
                  <a:pt x="3136739" y="46298"/>
                </a:cubicBezTo>
                <a:cubicBezTo>
                  <a:pt x="3117448" y="42440"/>
                  <a:pt x="3098465" y="36428"/>
                  <a:pt x="3078866" y="34724"/>
                </a:cubicBezTo>
                <a:cubicBezTo>
                  <a:pt x="2903910" y="19511"/>
                  <a:pt x="2785640" y="25078"/>
                  <a:pt x="2720050" y="34724"/>
                </a:cubicBezTo>
                <a:close/>
              </a:path>
            </a:pathLst>
          </a:cu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31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1309687"/>
            <a:ext cx="8715375" cy="4238625"/>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tissue on this slide. (advance slide for answer)</a:t>
            </a:r>
          </a:p>
        </p:txBody>
      </p:sp>
      <p:sp>
        <p:nvSpPr>
          <p:cNvPr id="15" name="Rectangle 14"/>
          <p:cNvSpPr/>
          <p:nvPr/>
        </p:nvSpPr>
        <p:spPr>
          <a:xfrm>
            <a:off x="2872409" y="2362200"/>
            <a:ext cx="2744214" cy="646331"/>
          </a:xfrm>
          <a:prstGeom prst="rect">
            <a:avLst/>
          </a:prstGeom>
          <a:noFill/>
          <a:ln>
            <a:noFill/>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2060"/>
                </a:solidFill>
                <a:effectLst>
                  <a:outerShdw blurRad="50800" dist="39000" dir="5460000" algn="tl">
                    <a:srgbClr val="000000">
                      <a:alpha val="38000"/>
                    </a:srgbClr>
                  </a:outerShdw>
                </a:effectLst>
                <a:latin typeface="+mn-lt"/>
              </a:rPr>
              <a:t>fibrocartilage</a:t>
            </a:r>
          </a:p>
        </p:txBody>
      </p:sp>
    </p:spTree>
    <p:extLst>
      <p:ext uri="{BB962C8B-B14F-4D97-AF65-F5344CB8AC3E}">
        <p14:creationId xmlns:p14="http://schemas.microsoft.com/office/powerpoint/2010/main" val="292717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975" y="1137124"/>
            <a:ext cx="7071946" cy="5416076"/>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tissue in the outlined region. (advance slide for answer)</a:t>
            </a:r>
          </a:p>
        </p:txBody>
      </p:sp>
      <p:sp>
        <p:nvSpPr>
          <p:cNvPr id="15" name="Rectangle 14"/>
          <p:cNvSpPr/>
          <p:nvPr/>
        </p:nvSpPr>
        <p:spPr>
          <a:xfrm>
            <a:off x="1828800" y="2057400"/>
            <a:ext cx="4912851"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FFFF00"/>
                </a:solidFill>
                <a:effectLst>
                  <a:outerShdw blurRad="50800" dist="39000" dir="5460000" algn="tl">
                    <a:srgbClr val="000000">
                      <a:alpha val="38000"/>
                    </a:srgbClr>
                  </a:outerShdw>
                </a:effectLst>
                <a:latin typeface="+mn-lt"/>
              </a:rPr>
              <a:t>Hyaline cartilage</a:t>
            </a:r>
          </a:p>
        </p:txBody>
      </p:sp>
      <p:sp>
        <p:nvSpPr>
          <p:cNvPr id="4" name="Freeform 3"/>
          <p:cNvSpPr/>
          <p:nvPr/>
        </p:nvSpPr>
        <p:spPr>
          <a:xfrm>
            <a:off x="1169043" y="995415"/>
            <a:ext cx="7315208" cy="5639080"/>
          </a:xfrm>
          <a:custGeom>
            <a:avLst/>
            <a:gdLst>
              <a:gd name="connsiteX0" fmla="*/ 6331352 w 7315208"/>
              <a:gd name="connsiteY0" fmla="*/ 2974701 h 5639080"/>
              <a:gd name="connsiteX1" fmla="*/ 6458673 w 7315208"/>
              <a:gd name="connsiteY1" fmla="*/ 2882104 h 5639080"/>
              <a:gd name="connsiteX2" fmla="*/ 6551271 w 7315208"/>
              <a:gd name="connsiteY2" fmla="*/ 2835805 h 5639080"/>
              <a:gd name="connsiteX3" fmla="*/ 6609144 w 7315208"/>
              <a:gd name="connsiteY3" fmla="*/ 2789507 h 5639080"/>
              <a:gd name="connsiteX4" fmla="*/ 6632294 w 7315208"/>
              <a:gd name="connsiteY4" fmla="*/ 2754782 h 5639080"/>
              <a:gd name="connsiteX5" fmla="*/ 6678592 w 7315208"/>
              <a:gd name="connsiteY5" fmla="*/ 2731633 h 5639080"/>
              <a:gd name="connsiteX6" fmla="*/ 6736466 w 7315208"/>
              <a:gd name="connsiteY6" fmla="*/ 2662185 h 5639080"/>
              <a:gd name="connsiteX7" fmla="*/ 6759615 w 7315208"/>
              <a:gd name="connsiteY7" fmla="*/ 2627461 h 5639080"/>
              <a:gd name="connsiteX8" fmla="*/ 6852213 w 7315208"/>
              <a:gd name="connsiteY8" fmla="*/ 2546438 h 5639080"/>
              <a:gd name="connsiteX9" fmla="*/ 6875362 w 7315208"/>
              <a:gd name="connsiteY9" fmla="*/ 2511714 h 5639080"/>
              <a:gd name="connsiteX10" fmla="*/ 6898511 w 7315208"/>
              <a:gd name="connsiteY10" fmla="*/ 2465415 h 5639080"/>
              <a:gd name="connsiteX11" fmla="*/ 6979534 w 7315208"/>
              <a:gd name="connsiteY11" fmla="*/ 2372818 h 5639080"/>
              <a:gd name="connsiteX12" fmla="*/ 7014258 w 7315208"/>
              <a:gd name="connsiteY12" fmla="*/ 2303370 h 5639080"/>
              <a:gd name="connsiteX13" fmla="*/ 7072132 w 7315208"/>
              <a:gd name="connsiteY13" fmla="*/ 2245496 h 5639080"/>
              <a:gd name="connsiteX14" fmla="*/ 7118430 w 7315208"/>
              <a:gd name="connsiteY14" fmla="*/ 2176048 h 5639080"/>
              <a:gd name="connsiteX15" fmla="*/ 7130005 w 7315208"/>
              <a:gd name="connsiteY15" fmla="*/ 2141324 h 5639080"/>
              <a:gd name="connsiteX16" fmla="*/ 7176304 w 7315208"/>
              <a:gd name="connsiteY16" fmla="*/ 2083451 h 5639080"/>
              <a:gd name="connsiteX17" fmla="*/ 7187879 w 7315208"/>
              <a:gd name="connsiteY17" fmla="*/ 2037152 h 5639080"/>
              <a:gd name="connsiteX18" fmla="*/ 7234177 w 7315208"/>
              <a:gd name="connsiteY18" fmla="*/ 1932980 h 5639080"/>
              <a:gd name="connsiteX19" fmla="*/ 7257327 w 7315208"/>
              <a:gd name="connsiteY19" fmla="*/ 1840382 h 5639080"/>
              <a:gd name="connsiteX20" fmla="*/ 7268901 w 7315208"/>
              <a:gd name="connsiteY20" fmla="*/ 1678337 h 5639080"/>
              <a:gd name="connsiteX21" fmla="*/ 7280476 w 7315208"/>
              <a:gd name="connsiteY21" fmla="*/ 1643613 h 5639080"/>
              <a:gd name="connsiteX22" fmla="*/ 7292051 w 7315208"/>
              <a:gd name="connsiteY22" fmla="*/ 1597314 h 5639080"/>
              <a:gd name="connsiteX23" fmla="*/ 7303625 w 7315208"/>
              <a:gd name="connsiteY23" fmla="*/ 1469993 h 5639080"/>
              <a:gd name="connsiteX24" fmla="*/ 7315200 w 7315208"/>
              <a:gd name="connsiteY24" fmla="*/ 1400544 h 5639080"/>
              <a:gd name="connsiteX25" fmla="*/ 7292051 w 7315208"/>
              <a:gd name="connsiteY25" fmla="*/ 925982 h 5639080"/>
              <a:gd name="connsiteX26" fmla="*/ 7268901 w 7315208"/>
              <a:gd name="connsiteY26" fmla="*/ 752362 h 5639080"/>
              <a:gd name="connsiteX27" fmla="*/ 7257327 w 7315208"/>
              <a:gd name="connsiteY27" fmla="*/ 659765 h 5639080"/>
              <a:gd name="connsiteX28" fmla="*/ 7245752 w 7315208"/>
              <a:gd name="connsiteY28" fmla="*/ 625041 h 5639080"/>
              <a:gd name="connsiteX29" fmla="*/ 7222603 w 7315208"/>
              <a:gd name="connsiteY29" fmla="*/ 520869 h 5639080"/>
              <a:gd name="connsiteX30" fmla="*/ 7211028 w 7315208"/>
              <a:gd name="connsiteY30" fmla="*/ 428271 h 5639080"/>
              <a:gd name="connsiteX31" fmla="*/ 7199453 w 7315208"/>
              <a:gd name="connsiteY31" fmla="*/ 393547 h 5639080"/>
              <a:gd name="connsiteX32" fmla="*/ 7095281 w 7315208"/>
              <a:gd name="connsiteY32" fmla="*/ 347248 h 5639080"/>
              <a:gd name="connsiteX33" fmla="*/ 7060557 w 7315208"/>
              <a:gd name="connsiteY33" fmla="*/ 335674 h 5639080"/>
              <a:gd name="connsiteX34" fmla="*/ 7025833 w 7315208"/>
              <a:gd name="connsiteY34" fmla="*/ 324099 h 5639080"/>
              <a:gd name="connsiteX35" fmla="*/ 6991109 w 7315208"/>
              <a:gd name="connsiteY35" fmla="*/ 289375 h 5639080"/>
              <a:gd name="connsiteX36" fmla="*/ 6898511 w 7315208"/>
              <a:gd name="connsiteY36" fmla="*/ 266226 h 5639080"/>
              <a:gd name="connsiteX37" fmla="*/ 6840638 w 7315208"/>
              <a:gd name="connsiteY37" fmla="*/ 243076 h 5639080"/>
              <a:gd name="connsiteX38" fmla="*/ 6794339 w 7315208"/>
              <a:gd name="connsiteY38" fmla="*/ 219927 h 5639080"/>
              <a:gd name="connsiteX39" fmla="*/ 6759615 w 7315208"/>
              <a:gd name="connsiteY39" fmla="*/ 208352 h 5639080"/>
              <a:gd name="connsiteX40" fmla="*/ 6724891 w 7315208"/>
              <a:gd name="connsiteY40" fmla="*/ 185203 h 5639080"/>
              <a:gd name="connsiteX41" fmla="*/ 6620719 w 7315208"/>
              <a:gd name="connsiteY41" fmla="*/ 162053 h 5639080"/>
              <a:gd name="connsiteX42" fmla="*/ 6539696 w 7315208"/>
              <a:gd name="connsiteY42" fmla="*/ 138904 h 5639080"/>
              <a:gd name="connsiteX43" fmla="*/ 6470248 w 7315208"/>
              <a:gd name="connsiteY43" fmla="*/ 115755 h 5639080"/>
              <a:gd name="connsiteX44" fmla="*/ 6134582 w 7315208"/>
              <a:gd name="connsiteY44" fmla="*/ 104180 h 5639080"/>
              <a:gd name="connsiteX45" fmla="*/ 4884516 w 7315208"/>
              <a:gd name="connsiteY45" fmla="*/ 81031 h 5639080"/>
              <a:gd name="connsiteX46" fmla="*/ 4745620 w 7315208"/>
              <a:gd name="connsiteY46" fmla="*/ 69456 h 5639080"/>
              <a:gd name="connsiteX47" fmla="*/ 4572000 w 7315208"/>
              <a:gd name="connsiteY47" fmla="*/ 46307 h 5639080"/>
              <a:gd name="connsiteX48" fmla="*/ 3981691 w 7315208"/>
              <a:gd name="connsiteY48" fmla="*/ 23157 h 5639080"/>
              <a:gd name="connsiteX49" fmla="*/ 3889094 w 7315208"/>
              <a:gd name="connsiteY49" fmla="*/ 11582 h 5639080"/>
              <a:gd name="connsiteX50" fmla="*/ 3020992 w 7315208"/>
              <a:gd name="connsiteY50" fmla="*/ 11582 h 5639080"/>
              <a:gd name="connsiteX51" fmla="*/ 2558005 w 7315208"/>
              <a:gd name="connsiteY51" fmla="*/ 11582 h 5639080"/>
              <a:gd name="connsiteX52" fmla="*/ 1724628 w 7315208"/>
              <a:gd name="connsiteY52" fmla="*/ 23157 h 5639080"/>
              <a:gd name="connsiteX53" fmla="*/ 1446835 w 7315208"/>
              <a:gd name="connsiteY53" fmla="*/ 34732 h 5639080"/>
              <a:gd name="connsiteX54" fmla="*/ 1296365 w 7315208"/>
              <a:gd name="connsiteY54" fmla="*/ 57881 h 5639080"/>
              <a:gd name="connsiteX55" fmla="*/ 740780 w 7315208"/>
              <a:gd name="connsiteY55" fmla="*/ 69456 h 5639080"/>
              <a:gd name="connsiteX56" fmla="*/ 451413 w 7315208"/>
              <a:gd name="connsiteY56" fmla="*/ 92605 h 5639080"/>
              <a:gd name="connsiteX57" fmla="*/ 381965 w 7315208"/>
              <a:gd name="connsiteY57" fmla="*/ 104180 h 5639080"/>
              <a:gd name="connsiteX58" fmla="*/ 162046 w 7315208"/>
              <a:gd name="connsiteY58" fmla="*/ 115755 h 5639080"/>
              <a:gd name="connsiteX59" fmla="*/ 127322 w 7315208"/>
              <a:gd name="connsiteY59" fmla="*/ 138904 h 5639080"/>
              <a:gd name="connsiteX60" fmla="*/ 115747 w 7315208"/>
              <a:gd name="connsiteY60" fmla="*/ 208352 h 5639080"/>
              <a:gd name="connsiteX61" fmla="*/ 81023 w 7315208"/>
              <a:gd name="connsiteY61" fmla="*/ 300950 h 5639080"/>
              <a:gd name="connsiteX62" fmla="*/ 57873 w 7315208"/>
              <a:gd name="connsiteY62" fmla="*/ 567167 h 5639080"/>
              <a:gd name="connsiteX63" fmla="*/ 46299 w 7315208"/>
              <a:gd name="connsiteY63" fmla="*/ 636615 h 5639080"/>
              <a:gd name="connsiteX64" fmla="*/ 34724 w 7315208"/>
              <a:gd name="connsiteY64" fmla="*/ 752362 h 5639080"/>
              <a:gd name="connsiteX65" fmla="*/ 11575 w 7315208"/>
              <a:gd name="connsiteY65" fmla="*/ 902833 h 5639080"/>
              <a:gd name="connsiteX66" fmla="*/ 0 w 7315208"/>
              <a:gd name="connsiteY66" fmla="*/ 1273223 h 5639080"/>
              <a:gd name="connsiteX67" fmla="*/ 11575 w 7315208"/>
              <a:gd name="connsiteY67" fmla="*/ 1921405 h 5639080"/>
              <a:gd name="connsiteX68" fmla="*/ 46299 w 7315208"/>
              <a:gd name="connsiteY68" fmla="*/ 2245496 h 5639080"/>
              <a:gd name="connsiteX69" fmla="*/ 57873 w 7315208"/>
              <a:gd name="connsiteY69" fmla="*/ 2453841 h 5639080"/>
              <a:gd name="connsiteX70" fmla="*/ 81023 w 7315208"/>
              <a:gd name="connsiteY70" fmla="*/ 2685334 h 5639080"/>
              <a:gd name="connsiteX71" fmla="*/ 92598 w 7315208"/>
              <a:gd name="connsiteY71" fmla="*/ 4896099 h 5639080"/>
              <a:gd name="connsiteX72" fmla="*/ 104172 w 7315208"/>
              <a:gd name="connsiteY72" fmla="*/ 4977122 h 5639080"/>
              <a:gd name="connsiteX73" fmla="*/ 115747 w 7315208"/>
              <a:gd name="connsiteY73" fmla="*/ 5092869 h 5639080"/>
              <a:gd name="connsiteX74" fmla="*/ 138896 w 7315208"/>
              <a:gd name="connsiteY74" fmla="*/ 5231765 h 5639080"/>
              <a:gd name="connsiteX75" fmla="*/ 162046 w 7315208"/>
              <a:gd name="connsiteY75" fmla="*/ 5312788 h 5639080"/>
              <a:gd name="connsiteX76" fmla="*/ 185195 w 7315208"/>
              <a:gd name="connsiteY76" fmla="*/ 5359086 h 5639080"/>
              <a:gd name="connsiteX77" fmla="*/ 219919 w 7315208"/>
              <a:gd name="connsiteY77" fmla="*/ 5486408 h 5639080"/>
              <a:gd name="connsiteX78" fmla="*/ 231494 w 7315208"/>
              <a:gd name="connsiteY78" fmla="*/ 5521132 h 5639080"/>
              <a:gd name="connsiteX79" fmla="*/ 300942 w 7315208"/>
              <a:gd name="connsiteY79" fmla="*/ 5555856 h 5639080"/>
              <a:gd name="connsiteX80" fmla="*/ 335666 w 7315208"/>
              <a:gd name="connsiteY80" fmla="*/ 5579005 h 5639080"/>
              <a:gd name="connsiteX81" fmla="*/ 405114 w 7315208"/>
              <a:gd name="connsiteY81" fmla="*/ 5602155 h 5639080"/>
              <a:gd name="connsiteX82" fmla="*/ 439838 w 7315208"/>
              <a:gd name="connsiteY82" fmla="*/ 5613729 h 5639080"/>
              <a:gd name="connsiteX83" fmla="*/ 474562 w 7315208"/>
              <a:gd name="connsiteY83" fmla="*/ 5625304 h 5639080"/>
              <a:gd name="connsiteX84" fmla="*/ 532435 w 7315208"/>
              <a:gd name="connsiteY84" fmla="*/ 5636879 h 5639080"/>
              <a:gd name="connsiteX85" fmla="*/ 879676 w 7315208"/>
              <a:gd name="connsiteY85" fmla="*/ 5625304 h 5639080"/>
              <a:gd name="connsiteX86" fmla="*/ 925975 w 7315208"/>
              <a:gd name="connsiteY86" fmla="*/ 5613729 h 5639080"/>
              <a:gd name="connsiteX87" fmla="*/ 1354238 w 7315208"/>
              <a:gd name="connsiteY87" fmla="*/ 5625304 h 5639080"/>
              <a:gd name="connsiteX88" fmla="*/ 1655180 w 7315208"/>
              <a:gd name="connsiteY88" fmla="*/ 5613729 h 5639080"/>
              <a:gd name="connsiteX89" fmla="*/ 1770927 w 7315208"/>
              <a:gd name="connsiteY89" fmla="*/ 5602155 h 5639080"/>
              <a:gd name="connsiteX90" fmla="*/ 1863524 w 7315208"/>
              <a:gd name="connsiteY90" fmla="*/ 5567431 h 5639080"/>
              <a:gd name="connsiteX91" fmla="*/ 1932972 w 7315208"/>
              <a:gd name="connsiteY91" fmla="*/ 5544281 h 5639080"/>
              <a:gd name="connsiteX92" fmla="*/ 2002420 w 7315208"/>
              <a:gd name="connsiteY92" fmla="*/ 5509557 h 5639080"/>
              <a:gd name="connsiteX93" fmla="*/ 2048719 w 7315208"/>
              <a:gd name="connsiteY93" fmla="*/ 5497982 h 5639080"/>
              <a:gd name="connsiteX94" fmla="*/ 2118167 w 7315208"/>
              <a:gd name="connsiteY94" fmla="*/ 5474833 h 5639080"/>
              <a:gd name="connsiteX95" fmla="*/ 2152891 w 7315208"/>
              <a:gd name="connsiteY95" fmla="*/ 5463258 h 5639080"/>
              <a:gd name="connsiteX96" fmla="*/ 2280213 w 7315208"/>
              <a:gd name="connsiteY96" fmla="*/ 5428534 h 5639080"/>
              <a:gd name="connsiteX97" fmla="*/ 2384385 w 7315208"/>
              <a:gd name="connsiteY97" fmla="*/ 5382236 h 5639080"/>
              <a:gd name="connsiteX98" fmla="*/ 2453833 w 7315208"/>
              <a:gd name="connsiteY98" fmla="*/ 5359086 h 5639080"/>
              <a:gd name="connsiteX99" fmla="*/ 2615879 w 7315208"/>
              <a:gd name="connsiteY99" fmla="*/ 5289638 h 5639080"/>
              <a:gd name="connsiteX100" fmla="*/ 2673752 w 7315208"/>
              <a:gd name="connsiteY100" fmla="*/ 5254914 h 5639080"/>
              <a:gd name="connsiteX101" fmla="*/ 2720051 w 7315208"/>
              <a:gd name="connsiteY101" fmla="*/ 5243339 h 5639080"/>
              <a:gd name="connsiteX102" fmla="*/ 2870522 w 7315208"/>
              <a:gd name="connsiteY102" fmla="*/ 5173891 h 5639080"/>
              <a:gd name="connsiteX103" fmla="*/ 2939970 w 7315208"/>
              <a:gd name="connsiteY103" fmla="*/ 5139167 h 5639080"/>
              <a:gd name="connsiteX104" fmla="*/ 3020992 w 7315208"/>
              <a:gd name="connsiteY104" fmla="*/ 5092869 h 5639080"/>
              <a:gd name="connsiteX105" fmla="*/ 3067291 w 7315208"/>
              <a:gd name="connsiteY105" fmla="*/ 5081294 h 5639080"/>
              <a:gd name="connsiteX106" fmla="*/ 3102015 w 7315208"/>
              <a:gd name="connsiteY106" fmla="*/ 5069719 h 5639080"/>
              <a:gd name="connsiteX107" fmla="*/ 3206187 w 7315208"/>
              <a:gd name="connsiteY107" fmla="*/ 5011846 h 5639080"/>
              <a:gd name="connsiteX108" fmla="*/ 3240911 w 7315208"/>
              <a:gd name="connsiteY108" fmla="*/ 4988696 h 5639080"/>
              <a:gd name="connsiteX109" fmla="*/ 3345084 w 7315208"/>
              <a:gd name="connsiteY109" fmla="*/ 4930823 h 5639080"/>
              <a:gd name="connsiteX110" fmla="*/ 3391382 w 7315208"/>
              <a:gd name="connsiteY110" fmla="*/ 4896099 h 5639080"/>
              <a:gd name="connsiteX111" fmla="*/ 3426106 w 7315208"/>
              <a:gd name="connsiteY111" fmla="*/ 4884524 h 5639080"/>
              <a:gd name="connsiteX112" fmla="*/ 3495554 w 7315208"/>
              <a:gd name="connsiteY112" fmla="*/ 4838226 h 5639080"/>
              <a:gd name="connsiteX113" fmla="*/ 3541853 w 7315208"/>
              <a:gd name="connsiteY113" fmla="*/ 4815076 h 5639080"/>
              <a:gd name="connsiteX114" fmla="*/ 3565003 w 7315208"/>
              <a:gd name="connsiteY114" fmla="*/ 4791927 h 5639080"/>
              <a:gd name="connsiteX115" fmla="*/ 3634451 w 7315208"/>
              <a:gd name="connsiteY115" fmla="*/ 4757203 h 5639080"/>
              <a:gd name="connsiteX116" fmla="*/ 3715473 w 7315208"/>
              <a:gd name="connsiteY116" fmla="*/ 4699329 h 5639080"/>
              <a:gd name="connsiteX117" fmla="*/ 3831220 w 7315208"/>
              <a:gd name="connsiteY117" fmla="*/ 4618307 h 5639080"/>
              <a:gd name="connsiteX118" fmla="*/ 3877519 w 7315208"/>
              <a:gd name="connsiteY118" fmla="*/ 4572008 h 5639080"/>
              <a:gd name="connsiteX119" fmla="*/ 3935392 w 7315208"/>
              <a:gd name="connsiteY119" fmla="*/ 4537284 h 5639080"/>
              <a:gd name="connsiteX120" fmla="*/ 4016415 w 7315208"/>
              <a:gd name="connsiteY120" fmla="*/ 4502560 h 5639080"/>
              <a:gd name="connsiteX121" fmla="*/ 4085863 w 7315208"/>
              <a:gd name="connsiteY121" fmla="*/ 4444686 h 5639080"/>
              <a:gd name="connsiteX122" fmla="*/ 4120587 w 7315208"/>
              <a:gd name="connsiteY122" fmla="*/ 4421537 h 5639080"/>
              <a:gd name="connsiteX123" fmla="*/ 4166886 w 7315208"/>
              <a:gd name="connsiteY123" fmla="*/ 4409962 h 5639080"/>
              <a:gd name="connsiteX124" fmla="*/ 4363656 w 7315208"/>
              <a:gd name="connsiteY124" fmla="*/ 4294215 h 5639080"/>
              <a:gd name="connsiteX125" fmla="*/ 4398380 w 7315208"/>
              <a:gd name="connsiteY125" fmla="*/ 4259491 h 5639080"/>
              <a:gd name="connsiteX126" fmla="*/ 4572000 w 7315208"/>
              <a:gd name="connsiteY126" fmla="*/ 4143744 h 5639080"/>
              <a:gd name="connsiteX127" fmla="*/ 4653023 w 7315208"/>
              <a:gd name="connsiteY127" fmla="*/ 4097446 h 5639080"/>
              <a:gd name="connsiteX128" fmla="*/ 4722471 w 7315208"/>
              <a:gd name="connsiteY128" fmla="*/ 4085871 h 5639080"/>
              <a:gd name="connsiteX129" fmla="*/ 4803494 w 7315208"/>
              <a:gd name="connsiteY129" fmla="*/ 4039572 h 5639080"/>
              <a:gd name="connsiteX130" fmla="*/ 4872942 w 7315208"/>
              <a:gd name="connsiteY130" fmla="*/ 3993274 h 5639080"/>
              <a:gd name="connsiteX131" fmla="*/ 4907666 w 7315208"/>
              <a:gd name="connsiteY131" fmla="*/ 3970124 h 5639080"/>
              <a:gd name="connsiteX132" fmla="*/ 4942390 w 7315208"/>
              <a:gd name="connsiteY132" fmla="*/ 3946975 h 5639080"/>
              <a:gd name="connsiteX133" fmla="*/ 4977114 w 7315208"/>
              <a:gd name="connsiteY133" fmla="*/ 3900676 h 5639080"/>
              <a:gd name="connsiteX134" fmla="*/ 5011838 w 7315208"/>
              <a:gd name="connsiteY134" fmla="*/ 3889101 h 5639080"/>
              <a:gd name="connsiteX135" fmla="*/ 5046562 w 7315208"/>
              <a:gd name="connsiteY135" fmla="*/ 3865952 h 5639080"/>
              <a:gd name="connsiteX136" fmla="*/ 5081286 w 7315208"/>
              <a:gd name="connsiteY136" fmla="*/ 3831228 h 5639080"/>
              <a:gd name="connsiteX137" fmla="*/ 5150734 w 7315208"/>
              <a:gd name="connsiteY137" fmla="*/ 3808079 h 5639080"/>
              <a:gd name="connsiteX138" fmla="*/ 5220182 w 7315208"/>
              <a:gd name="connsiteY138" fmla="*/ 3761780 h 5639080"/>
              <a:gd name="connsiteX139" fmla="*/ 5266481 w 7315208"/>
              <a:gd name="connsiteY139" fmla="*/ 3715481 h 5639080"/>
              <a:gd name="connsiteX140" fmla="*/ 5335929 w 7315208"/>
              <a:gd name="connsiteY140" fmla="*/ 3669182 h 5639080"/>
              <a:gd name="connsiteX141" fmla="*/ 5370653 w 7315208"/>
              <a:gd name="connsiteY141" fmla="*/ 3646033 h 5639080"/>
              <a:gd name="connsiteX142" fmla="*/ 5416952 w 7315208"/>
              <a:gd name="connsiteY142" fmla="*/ 3611309 h 5639080"/>
              <a:gd name="connsiteX143" fmla="*/ 5532699 w 7315208"/>
              <a:gd name="connsiteY143" fmla="*/ 3576585 h 5639080"/>
              <a:gd name="connsiteX144" fmla="*/ 5613722 w 7315208"/>
              <a:gd name="connsiteY144" fmla="*/ 3530286 h 5639080"/>
              <a:gd name="connsiteX145" fmla="*/ 5648446 w 7315208"/>
              <a:gd name="connsiteY145" fmla="*/ 3518712 h 5639080"/>
              <a:gd name="connsiteX146" fmla="*/ 5741043 w 7315208"/>
              <a:gd name="connsiteY146" fmla="*/ 3472413 h 5639080"/>
              <a:gd name="connsiteX147" fmla="*/ 5810491 w 7315208"/>
              <a:gd name="connsiteY147" fmla="*/ 3426114 h 5639080"/>
              <a:gd name="connsiteX148" fmla="*/ 5845215 w 7315208"/>
              <a:gd name="connsiteY148" fmla="*/ 3402965 h 5639080"/>
              <a:gd name="connsiteX149" fmla="*/ 5868365 w 7315208"/>
              <a:gd name="connsiteY149" fmla="*/ 3379815 h 5639080"/>
              <a:gd name="connsiteX150" fmla="*/ 5903089 w 7315208"/>
              <a:gd name="connsiteY150" fmla="*/ 3368241 h 5639080"/>
              <a:gd name="connsiteX151" fmla="*/ 5995686 w 7315208"/>
              <a:gd name="connsiteY151" fmla="*/ 3287218 h 5639080"/>
              <a:gd name="connsiteX152" fmla="*/ 6076709 w 7315208"/>
              <a:gd name="connsiteY152" fmla="*/ 3194620 h 5639080"/>
              <a:gd name="connsiteX153" fmla="*/ 6146157 w 7315208"/>
              <a:gd name="connsiteY153" fmla="*/ 3148322 h 5639080"/>
              <a:gd name="connsiteX154" fmla="*/ 6157732 w 7315208"/>
              <a:gd name="connsiteY154" fmla="*/ 3113598 h 5639080"/>
              <a:gd name="connsiteX155" fmla="*/ 6192456 w 7315208"/>
              <a:gd name="connsiteY155" fmla="*/ 3102023 h 5639080"/>
              <a:gd name="connsiteX156" fmla="*/ 6250329 w 7315208"/>
              <a:gd name="connsiteY156" fmla="*/ 3055724 h 5639080"/>
              <a:gd name="connsiteX157" fmla="*/ 6319777 w 7315208"/>
              <a:gd name="connsiteY157" fmla="*/ 3009426 h 5639080"/>
              <a:gd name="connsiteX158" fmla="*/ 6377651 w 7315208"/>
              <a:gd name="connsiteY158" fmla="*/ 2963127 h 5639080"/>
              <a:gd name="connsiteX159" fmla="*/ 6400800 w 7315208"/>
              <a:gd name="connsiteY159" fmla="*/ 2939977 h 563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7315208" h="5639080">
                <a:moveTo>
                  <a:pt x="6331352" y="2974701"/>
                </a:moveTo>
                <a:cubicBezTo>
                  <a:pt x="6357669" y="2953647"/>
                  <a:pt x="6428675" y="2894103"/>
                  <a:pt x="6458673" y="2882104"/>
                </a:cubicBezTo>
                <a:cubicBezTo>
                  <a:pt x="6529463" y="2853789"/>
                  <a:pt x="6499259" y="2870480"/>
                  <a:pt x="6551271" y="2835805"/>
                </a:cubicBezTo>
                <a:cubicBezTo>
                  <a:pt x="6617613" y="2736290"/>
                  <a:pt x="6529275" y="2853402"/>
                  <a:pt x="6609144" y="2789507"/>
                </a:cubicBezTo>
                <a:cubicBezTo>
                  <a:pt x="6620007" y="2780817"/>
                  <a:pt x="6621607" y="2763688"/>
                  <a:pt x="6632294" y="2754782"/>
                </a:cubicBezTo>
                <a:cubicBezTo>
                  <a:pt x="6645549" y="2743736"/>
                  <a:pt x="6663159" y="2739349"/>
                  <a:pt x="6678592" y="2731633"/>
                </a:cubicBezTo>
                <a:cubicBezTo>
                  <a:pt x="6700700" y="2665312"/>
                  <a:pt x="6673398" y="2725253"/>
                  <a:pt x="6736466" y="2662185"/>
                </a:cubicBezTo>
                <a:cubicBezTo>
                  <a:pt x="6746303" y="2652348"/>
                  <a:pt x="6750455" y="2637930"/>
                  <a:pt x="6759615" y="2627461"/>
                </a:cubicBezTo>
                <a:cubicBezTo>
                  <a:pt x="6807010" y="2573296"/>
                  <a:pt x="6805148" y="2577815"/>
                  <a:pt x="6852213" y="2546438"/>
                </a:cubicBezTo>
                <a:cubicBezTo>
                  <a:pt x="6859929" y="2534863"/>
                  <a:pt x="6868460" y="2523792"/>
                  <a:pt x="6875362" y="2511714"/>
                </a:cubicBezTo>
                <a:cubicBezTo>
                  <a:pt x="6883923" y="2496733"/>
                  <a:pt x="6887918" y="2479035"/>
                  <a:pt x="6898511" y="2465415"/>
                </a:cubicBezTo>
                <a:cubicBezTo>
                  <a:pt x="6940755" y="2411102"/>
                  <a:pt x="6954237" y="2423411"/>
                  <a:pt x="6979534" y="2372818"/>
                </a:cubicBezTo>
                <a:cubicBezTo>
                  <a:pt x="7003210" y="2325467"/>
                  <a:pt x="6975560" y="2347596"/>
                  <a:pt x="7014258" y="2303370"/>
                </a:cubicBezTo>
                <a:cubicBezTo>
                  <a:pt x="7032223" y="2282838"/>
                  <a:pt x="7059931" y="2269898"/>
                  <a:pt x="7072132" y="2245496"/>
                </a:cubicBezTo>
                <a:cubicBezTo>
                  <a:pt x="7100161" y="2189437"/>
                  <a:pt x="7083081" y="2211399"/>
                  <a:pt x="7118430" y="2176048"/>
                </a:cubicBezTo>
                <a:cubicBezTo>
                  <a:pt x="7122288" y="2164473"/>
                  <a:pt x="7124549" y="2152237"/>
                  <a:pt x="7130005" y="2141324"/>
                </a:cubicBezTo>
                <a:cubicBezTo>
                  <a:pt x="7144607" y="2112119"/>
                  <a:pt x="7154770" y="2104984"/>
                  <a:pt x="7176304" y="2083451"/>
                </a:cubicBezTo>
                <a:cubicBezTo>
                  <a:pt x="7180162" y="2068018"/>
                  <a:pt x="7181613" y="2051774"/>
                  <a:pt x="7187879" y="2037152"/>
                </a:cubicBezTo>
                <a:cubicBezTo>
                  <a:pt x="7233484" y="1930739"/>
                  <a:pt x="7190981" y="2105761"/>
                  <a:pt x="7234177" y="1932980"/>
                </a:cubicBezTo>
                <a:lnTo>
                  <a:pt x="7257327" y="1840382"/>
                </a:lnTo>
                <a:cubicBezTo>
                  <a:pt x="7261185" y="1786367"/>
                  <a:pt x="7262574" y="1732119"/>
                  <a:pt x="7268901" y="1678337"/>
                </a:cubicBezTo>
                <a:cubicBezTo>
                  <a:pt x="7270327" y="1666220"/>
                  <a:pt x="7277124" y="1655344"/>
                  <a:pt x="7280476" y="1643613"/>
                </a:cubicBezTo>
                <a:cubicBezTo>
                  <a:pt x="7284846" y="1628317"/>
                  <a:pt x="7288193" y="1612747"/>
                  <a:pt x="7292051" y="1597314"/>
                </a:cubicBezTo>
                <a:cubicBezTo>
                  <a:pt x="7295909" y="1554874"/>
                  <a:pt x="7298646" y="1512316"/>
                  <a:pt x="7303625" y="1469993"/>
                </a:cubicBezTo>
                <a:cubicBezTo>
                  <a:pt x="7306367" y="1446685"/>
                  <a:pt x="7315200" y="1424013"/>
                  <a:pt x="7315200" y="1400544"/>
                </a:cubicBezTo>
                <a:cubicBezTo>
                  <a:pt x="7315200" y="938309"/>
                  <a:pt x="7316367" y="1156986"/>
                  <a:pt x="7292051" y="925982"/>
                </a:cubicBezTo>
                <a:cubicBezTo>
                  <a:pt x="7275487" y="768625"/>
                  <a:pt x="7292137" y="845302"/>
                  <a:pt x="7268901" y="752362"/>
                </a:cubicBezTo>
                <a:cubicBezTo>
                  <a:pt x="7265043" y="721496"/>
                  <a:pt x="7262891" y="690369"/>
                  <a:pt x="7257327" y="659765"/>
                </a:cubicBezTo>
                <a:cubicBezTo>
                  <a:pt x="7255144" y="647761"/>
                  <a:pt x="7249104" y="636772"/>
                  <a:pt x="7245752" y="625041"/>
                </a:cubicBezTo>
                <a:cubicBezTo>
                  <a:pt x="7238070" y="598153"/>
                  <a:pt x="7226582" y="546733"/>
                  <a:pt x="7222603" y="520869"/>
                </a:cubicBezTo>
                <a:cubicBezTo>
                  <a:pt x="7217873" y="490124"/>
                  <a:pt x="7216593" y="458875"/>
                  <a:pt x="7211028" y="428271"/>
                </a:cubicBezTo>
                <a:cubicBezTo>
                  <a:pt x="7208845" y="416267"/>
                  <a:pt x="7207075" y="403074"/>
                  <a:pt x="7199453" y="393547"/>
                </a:cubicBezTo>
                <a:cubicBezTo>
                  <a:pt x="7179444" y="368536"/>
                  <a:pt x="7116500" y="354321"/>
                  <a:pt x="7095281" y="347248"/>
                </a:cubicBezTo>
                <a:lnTo>
                  <a:pt x="7060557" y="335674"/>
                </a:lnTo>
                <a:lnTo>
                  <a:pt x="7025833" y="324099"/>
                </a:lnTo>
                <a:cubicBezTo>
                  <a:pt x="7014258" y="312524"/>
                  <a:pt x="7006011" y="296148"/>
                  <a:pt x="6991109" y="289375"/>
                </a:cubicBezTo>
                <a:cubicBezTo>
                  <a:pt x="6962145" y="276210"/>
                  <a:pt x="6928051" y="278042"/>
                  <a:pt x="6898511" y="266226"/>
                </a:cubicBezTo>
                <a:cubicBezTo>
                  <a:pt x="6879220" y="258509"/>
                  <a:pt x="6859624" y="251514"/>
                  <a:pt x="6840638" y="243076"/>
                </a:cubicBezTo>
                <a:cubicBezTo>
                  <a:pt x="6824871" y="236068"/>
                  <a:pt x="6810198" y="226724"/>
                  <a:pt x="6794339" y="219927"/>
                </a:cubicBezTo>
                <a:cubicBezTo>
                  <a:pt x="6783125" y="215121"/>
                  <a:pt x="6770528" y="213808"/>
                  <a:pt x="6759615" y="208352"/>
                </a:cubicBezTo>
                <a:cubicBezTo>
                  <a:pt x="6747173" y="202131"/>
                  <a:pt x="6737333" y="191424"/>
                  <a:pt x="6724891" y="185203"/>
                </a:cubicBezTo>
                <a:cubicBezTo>
                  <a:pt x="6693094" y="169304"/>
                  <a:pt x="6653746" y="169674"/>
                  <a:pt x="6620719" y="162053"/>
                </a:cubicBezTo>
                <a:cubicBezTo>
                  <a:pt x="6593350" y="155737"/>
                  <a:pt x="6566542" y="147164"/>
                  <a:pt x="6539696" y="138904"/>
                </a:cubicBezTo>
                <a:cubicBezTo>
                  <a:pt x="6516374" y="131728"/>
                  <a:pt x="6494560" y="117839"/>
                  <a:pt x="6470248" y="115755"/>
                </a:cubicBezTo>
                <a:cubicBezTo>
                  <a:pt x="6358702" y="106194"/>
                  <a:pt x="6246471" y="108038"/>
                  <a:pt x="6134582" y="104180"/>
                </a:cubicBezTo>
                <a:cubicBezTo>
                  <a:pt x="5608406" y="60331"/>
                  <a:pt x="6186846" y="105148"/>
                  <a:pt x="4884516" y="81031"/>
                </a:cubicBezTo>
                <a:cubicBezTo>
                  <a:pt x="4838065" y="80171"/>
                  <a:pt x="4791795" y="74587"/>
                  <a:pt x="4745620" y="69456"/>
                </a:cubicBezTo>
                <a:cubicBezTo>
                  <a:pt x="4608589" y="54230"/>
                  <a:pt x="4748804" y="57357"/>
                  <a:pt x="4572000" y="46307"/>
                </a:cubicBezTo>
                <a:cubicBezTo>
                  <a:pt x="4463522" y="39527"/>
                  <a:pt x="4071143" y="26352"/>
                  <a:pt x="3981691" y="23157"/>
                </a:cubicBezTo>
                <a:cubicBezTo>
                  <a:pt x="3950825" y="19299"/>
                  <a:pt x="3920163" y="13098"/>
                  <a:pt x="3889094" y="11582"/>
                </a:cubicBezTo>
                <a:cubicBezTo>
                  <a:pt x="3483592" y="-8198"/>
                  <a:pt x="3458256" y="1172"/>
                  <a:pt x="3020992" y="11582"/>
                </a:cubicBezTo>
                <a:cubicBezTo>
                  <a:pt x="2655684" y="37676"/>
                  <a:pt x="3104242" y="11582"/>
                  <a:pt x="2558005" y="11582"/>
                </a:cubicBezTo>
                <a:cubicBezTo>
                  <a:pt x="2280186" y="11582"/>
                  <a:pt x="2002420" y="19299"/>
                  <a:pt x="1724628" y="23157"/>
                </a:cubicBezTo>
                <a:cubicBezTo>
                  <a:pt x="1632030" y="27015"/>
                  <a:pt x="1539308" y="28567"/>
                  <a:pt x="1446835" y="34732"/>
                </a:cubicBezTo>
                <a:cubicBezTo>
                  <a:pt x="1347642" y="41345"/>
                  <a:pt x="1403915" y="53970"/>
                  <a:pt x="1296365" y="57881"/>
                </a:cubicBezTo>
                <a:cubicBezTo>
                  <a:pt x="1111252" y="64612"/>
                  <a:pt x="925975" y="65598"/>
                  <a:pt x="740780" y="69456"/>
                </a:cubicBezTo>
                <a:cubicBezTo>
                  <a:pt x="644324" y="77172"/>
                  <a:pt x="546860" y="76697"/>
                  <a:pt x="451413" y="92605"/>
                </a:cubicBezTo>
                <a:cubicBezTo>
                  <a:pt x="428264" y="96463"/>
                  <a:pt x="405359" y="102308"/>
                  <a:pt x="381965" y="104180"/>
                </a:cubicBezTo>
                <a:cubicBezTo>
                  <a:pt x="308791" y="110034"/>
                  <a:pt x="235352" y="111897"/>
                  <a:pt x="162046" y="115755"/>
                </a:cubicBezTo>
                <a:cubicBezTo>
                  <a:pt x="150471" y="123471"/>
                  <a:pt x="133543" y="126462"/>
                  <a:pt x="127322" y="138904"/>
                </a:cubicBezTo>
                <a:cubicBezTo>
                  <a:pt x="116826" y="159895"/>
                  <a:pt x="120838" y="185442"/>
                  <a:pt x="115747" y="208352"/>
                </a:cubicBezTo>
                <a:cubicBezTo>
                  <a:pt x="111212" y="228761"/>
                  <a:pt x="85526" y="289692"/>
                  <a:pt x="81023" y="300950"/>
                </a:cubicBezTo>
                <a:cubicBezTo>
                  <a:pt x="53382" y="494430"/>
                  <a:pt x="87742" y="238602"/>
                  <a:pt x="57873" y="567167"/>
                </a:cubicBezTo>
                <a:cubicBezTo>
                  <a:pt x="55748" y="590539"/>
                  <a:pt x="49210" y="613328"/>
                  <a:pt x="46299" y="636615"/>
                </a:cubicBezTo>
                <a:cubicBezTo>
                  <a:pt x="41490" y="675090"/>
                  <a:pt x="39255" y="713853"/>
                  <a:pt x="34724" y="752362"/>
                </a:cubicBezTo>
                <a:cubicBezTo>
                  <a:pt x="28768" y="802986"/>
                  <a:pt x="19945" y="852610"/>
                  <a:pt x="11575" y="902833"/>
                </a:cubicBezTo>
                <a:cubicBezTo>
                  <a:pt x="7717" y="1026296"/>
                  <a:pt x="0" y="1149699"/>
                  <a:pt x="0" y="1273223"/>
                </a:cubicBezTo>
                <a:cubicBezTo>
                  <a:pt x="0" y="1489318"/>
                  <a:pt x="3162" y="1705474"/>
                  <a:pt x="11575" y="1921405"/>
                </a:cubicBezTo>
                <a:cubicBezTo>
                  <a:pt x="16401" y="2045271"/>
                  <a:pt x="30222" y="2132962"/>
                  <a:pt x="46299" y="2245496"/>
                </a:cubicBezTo>
                <a:cubicBezTo>
                  <a:pt x="50157" y="2314944"/>
                  <a:pt x="53665" y="2384413"/>
                  <a:pt x="57873" y="2453841"/>
                </a:cubicBezTo>
                <a:cubicBezTo>
                  <a:pt x="69075" y="2638685"/>
                  <a:pt x="58643" y="2573437"/>
                  <a:pt x="81023" y="2685334"/>
                </a:cubicBezTo>
                <a:cubicBezTo>
                  <a:pt x="84881" y="3422256"/>
                  <a:pt x="85155" y="4159205"/>
                  <a:pt x="92598" y="4896099"/>
                </a:cubicBezTo>
                <a:cubicBezTo>
                  <a:pt x="92874" y="4923379"/>
                  <a:pt x="100984" y="4950027"/>
                  <a:pt x="104172" y="4977122"/>
                </a:cubicBezTo>
                <a:cubicBezTo>
                  <a:pt x="108702" y="5015631"/>
                  <a:pt x="111216" y="5054360"/>
                  <a:pt x="115747" y="5092869"/>
                </a:cubicBezTo>
                <a:cubicBezTo>
                  <a:pt x="121784" y="5144185"/>
                  <a:pt x="127972" y="5182605"/>
                  <a:pt x="138896" y="5231765"/>
                </a:cubicBezTo>
                <a:cubicBezTo>
                  <a:pt x="143413" y="5252094"/>
                  <a:pt x="153123" y="5291969"/>
                  <a:pt x="162046" y="5312788"/>
                </a:cubicBezTo>
                <a:cubicBezTo>
                  <a:pt x="168843" y="5328647"/>
                  <a:pt x="177479" y="5343653"/>
                  <a:pt x="185195" y="5359086"/>
                </a:cubicBezTo>
                <a:cubicBezTo>
                  <a:pt x="201555" y="5440885"/>
                  <a:pt x="190549" y="5398299"/>
                  <a:pt x="219919" y="5486408"/>
                </a:cubicBezTo>
                <a:cubicBezTo>
                  <a:pt x="223777" y="5497983"/>
                  <a:pt x="221342" y="5514364"/>
                  <a:pt x="231494" y="5521132"/>
                </a:cubicBezTo>
                <a:cubicBezTo>
                  <a:pt x="331008" y="5587474"/>
                  <a:pt x="205100" y="5507935"/>
                  <a:pt x="300942" y="5555856"/>
                </a:cubicBezTo>
                <a:cubicBezTo>
                  <a:pt x="313384" y="5562077"/>
                  <a:pt x="322954" y="5573355"/>
                  <a:pt x="335666" y="5579005"/>
                </a:cubicBezTo>
                <a:cubicBezTo>
                  <a:pt x="357964" y="5588915"/>
                  <a:pt x="381965" y="5594439"/>
                  <a:pt x="405114" y="5602155"/>
                </a:cubicBezTo>
                <a:lnTo>
                  <a:pt x="439838" y="5613729"/>
                </a:lnTo>
                <a:cubicBezTo>
                  <a:pt x="451413" y="5617587"/>
                  <a:pt x="462598" y="5622911"/>
                  <a:pt x="474562" y="5625304"/>
                </a:cubicBezTo>
                <a:lnTo>
                  <a:pt x="532435" y="5636879"/>
                </a:lnTo>
                <a:cubicBezTo>
                  <a:pt x="648182" y="5633021"/>
                  <a:pt x="764065" y="5632105"/>
                  <a:pt x="879676" y="5625304"/>
                </a:cubicBezTo>
                <a:cubicBezTo>
                  <a:pt x="895557" y="5624370"/>
                  <a:pt x="910067" y="5613729"/>
                  <a:pt x="925975" y="5613729"/>
                </a:cubicBezTo>
                <a:cubicBezTo>
                  <a:pt x="1068781" y="5613729"/>
                  <a:pt x="1211484" y="5621446"/>
                  <a:pt x="1354238" y="5625304"/>
                </a:cubicBezTo>
                <a:cubicBezTo>
                  <a:pt x="1500181" y="5649629"/>
                  <a:pt x="1400331" y="5639214"/>
                  <a:pt x="1655180" y="5613729"/>
                </a:cubicBezTo>
                <a:lnTo>
                  <a:pt x="1770927" y="5602155"/>
                </a:lnTo>
                <a:cubicBezTo>
                  <a:pt x="1874126" y="5567754"/>
                  <a:pt x="1711281" y="5622793"/>
                  <a:pt x="1863524" y="5567431"/>
                </a:cubicBezTo>
                <a:cubicBezTo>
                  <a:pt x="1886456" y="5559092"/>
                  <a:pt x="1910447" y="5553666"/>
                  <a:pt x="1932972" y="5544281"/>
                </a:cubicBezTo>
                <a:cubicBezTo>
                  <a:pt x="1956863" y="5534326"/>
                  <a:pt x="1978389" y="5519169"/>
                  <a:pt x="2002420" y="5509557"/>
                </a:cubicBezTo>
                <a:cubicBezTo>
                  <a:pt x="2017190" y="5503649"/>
                  <a:pt x="2033482" y="5502553"/>
                  <a:pt x="2048719" y="5497982"/>
                </a:cubicBezTo>
                <a:cubicBezTo>
                  <a:pt x="2072091" y="5490970"/>
                  <a:pt x="2095018" y="5482549"/>
                  <a:pt x="2118167" y="5474833"/>
                </a:cubicBezTo>
                <a:cubicBezTo>
                  <a:pt x="2129742" y="5470975"/>
                  <a:pt x="2140927" y="5465651"/>
                  <a:pt x="2152891" y="5463258"/>
                </a:cubicBezTo>
                <a:cubicBezTo>
                  <a:pt x="2195231" y="5454791"/>
                  <a:pt x="2241047" y="5448117"/>
                  <a:pt x="2280213" y="5428534"/>
                </a:cubicBezTo>
                <a:cubicBezTo>
                  <a:pt x="2328736" y="5404273"/>
                  <a:pt x="2330190" y="5401943"/>
                  <a:pt x="2384385" y="5382236"/>
                </a:cubicBezTo>
                <a:cubicBezTo>
                  <a:pt x="2407317" y="5373897"/>
                  <a:pt x="2432007" y="5369999"/>
                  <a:pt x="2453833" y="5359086"/>
                </a:cubicBezTo>
                <a:cubicBezTo>
                  <a:pt x="2583809" y="5294099"/>
                  <a:pt x="2527732" y="5311675"/>
                  <a:pt x="2615879" y="5289638"/>
                </a:cubicBezTo>
                <a:cubicBezTo>
                  <a:pt x="2635170" y="5278063"/>
                  <a:pt x="2653194" y="5264051"/>
                  <a:pt x="2673752" y="5254914"/>
                </a:cubicBezTo>
                <a:cubicBezTo>
                  <a:pt x="2688289" y="5248453"/>
                  <a:pt x="2705822" y="5250453"/>
                  <a:pt x="2720051" y="5243339"/>
                </a:cubicBezTo>
                <a:cubicBezTo>
                  <a:pt x="2885064" y="5160833"/>
                  <a:pt x="2689862" y="5225509"/>
                  <a:pt x="2870522" y="5173891"/>
                </a:cubicBezTo>
                <a:cubicBezTo>
                  <a:pt x="2970036" y="5107549"/>
                  <a:pt x="2844128" y="5187088"/>
                  <a:pt x="2939970" y="5139167"/>
                </a:cubicBezTo>
                <a:cubicBezTo>
                  <a:pt x="2967792" y="5125256"/>
                  <a:pt x="2992674" y="5105741"/>
                  <a:pt x="3020992" y="5092869"/>
                </a:cubicBezTo>
                <a:cubicBezTo>
                  <a:pt x="3035474" y="5086286"/>
                  <a:pt x="3051995" y="5085664"/>
                  <a:pt x="3067291" y="5081294"/>
                </a:cubicBezTo>
                <a:cubicBezTo>
                  <a:pt x="3079022" y="5077942"/>
                  <a:pt x="3090440" y="5073577"/>
                  <a:pt x="3102015" y="5069719"/>
                </a:cubicBezTo>
                <a:cubicBezTo>
                  <a:pt x="3193085" y="5001417"/>
                  <a:pt x="3100085" y="5064898"/>
                  <a:pt x="3206187" y="5011846"/>
                </a:cubicBezTo>
                <a:cubicBezTo>
                  <a:pt x="3218629" y="5005625"/>
                  <a:pt x="3228895" y="4995705"/>
                  <a:pt x="3240911" y="4988696"/>
                </a:cubicBezTo>
                <a:cubicBezTo>
                  <a:pt x="3275223" y="4968681"/>
                  <a:pt x="3311253" y="4951642"/>
                  <a:pt x="3345084" y="4930823"/>
                </a:cubicBezTo>
                <a:cubicBezTo>
                  <a:pt x="3361513" y="4920713"/>
                  <a:pt x="3374633" y="4905670"/>
                  <a:pt x="3391382" y="4896099"/>
                </a:cubicBezTo>
                <a:cubicBezTo>
                  <a:pt x="3401975" y="4890046"/>
                  <a:pt x="3415441" y="4890449"/>
                  <a:pt x="3426106" y="4884524"/>
                </a:cubicBezTo>
                <a:cubicBezTo>
                  <a:pt x="3450427" y="4871013"/>
                  <a:pt x="3470669" y="4850669"/>
                  <a:pt x="3495554" y="4838226"/>
                </a:cubicBezTo>
                <a:cubicBezTo>
                  <a:pt x="3510987" y="4830509"/>
                  <a:pt x="3527496" y="4824647"/>
                  <a:pt x="3541853" y="4815076"/>
                </a:cubicBezTo>
                <a:cubicBezTo>
                  <a:pt x="3550933" y="4809023"/>
                  <a:pt x="3555749" y="4797711"/>
                  <a:pt x="3565003" y="4791927"/>
                </a:cubicBezTo>
                <a:cubicBezTo>
                  <a:pt x="3586951" y="4778210"/>
                  <a:pt x="3611826" y="4769772"/>
                  <a:pt x="3634451" y="4757203"/>
                </a:cubicBezTo>
                <a:cubicBezTo>
                  <a:pt x="3660502" y="4742730"/>
                  <a:pt x="3692332" y="4715528"/>
                  <a:pt x="3715473" y="4699329"/>
                </a:cubicBezTo>
                <a:cubicBezTo>
                  <a:pt x="3746647" y="4677507"/>
                  <a:pt x="3800332" y="4645334"/>
                  <a:pt x="3831220" y="4618307"/>
                </a:cubicBezTo>
                <a:cubicBezTo>
                  <a:pt x="3847645" y="4603935"/>
                  <a:pt x="3860291" y="4585408"/>
                  <a:pt x="3877519" y="4572008"/>
                </a:cubicBezTo>
                <a:cubicBezTo>
                  <a:pt x="3895277" y="4558196"/>
                  <a:pt x="3915726" y="4548210"/>
                  <a:pt x="3935392" y="4537284"/>
                </a:cubicBezTo>
                <a:cubicBezTo>
                  <a:pt x="3978303" y="4513444"/>
                  <a:pt x="3975433" y="4516220"/>
                  <a:pt x="4016415" y="4502560"/>
                </a:cubicBezTo>
                <a:cubicBezTo>
                  <a:pt x="4049314" y="4469661"/>
                  <a:pt x="4037715" y="4479078"/>
                  <a:pt x="4085863" y="4444686"/>
                </a:cubicBezTo>
                <a:cubicBezTo>
                  <a:pt x="4097183" y="4436600"/>
                  <a:pt x="4107801" y="4427017"/>
                  <a:pt x="4120587" y="4421537"/>
                </a:cubicBezTo>
                <a:cubicBezTo>
                  <a:pt x="4135209" y="4415271"/>
                  <a:pt x="4151453" y="4413820"/>
                  <a:pt x="4166886" y="4409962"/>
                </a:cubicBezTo>
                <a:cubicBezTo>
                  <a:pt x="4220798" y="4380011"/>
                  <a:pt x="4312583" y="4331359"/>
                  <a:pt x="4363656" y="4294215"/>
                </a:cubicBezTo>
                <a:cubicBezTo>
                  <a:pt x="4376894" y="4284587"/>
                  <a:pt x="4385805" y="4269970"/>
                  <a:pt x="4398380" y="4259491"/>
                </a:cubicBezTo>
                <a:cubicBezTo>
                  <a:pt x="4523616" y="4155128"/>
                  <a:pt x="4462833" y="4202526"/>
                  <a:pt x="4572000" y="4143744"/>
                </a:cubicBezTo>
                <a:cubicBezTo>
                  <a:pt x="4599388" y="4128997"/>
                  <a:pt x="4623990" y="4108612"/>
                  <a:pt x="4653023" y="4097446"/>
                </a:cubicBezTo>
                <a:cubicBezTo>
                  <a:pt x="4674927" y="4089021"/>
                  <a:pt x="4699322" y="4089729"/>
                  <a:pt x="4722471" y="4085871"/>
                </a:cubicBezTo>
                <a:cubicBezTo>
                  <a:pt x="4842588" y="4005794"/>
                  <a:pt x="4656641" y="4127683"/>
                  <a:pt x="4803494" y="4039572"/>
                </a:cubicBezTo>
                <a:cubicBezTo>
                  <a:pt x="4827351" y="4025258"/>
                  <a:pt x="4849793" y="4008707"/>
                  <a:pt x="4872942" y="3993274"/>
                </a:cubicBezTo>
                <a:lnTo>
                  <a:pt x="4907666" y="3970124"/>
                </a:lnTo>
                <a:lnTo>
                  <a:pt x="4942390" y="3946975"/>
                </a:lnTo>
                <a:cubicBezTo>
                  <a:pt x="4953965" y="3931542"/>
                  <a:pt x="4962294" y="3913026"/>
                  <a:pt x="4977114" y="3900676"/>
                </a:cubicBezTo>
                <a:cubicBezTo>
                  <a:pt x="4986487" y="3892865"/>
                  <a:pt x="5000925" y="3894557"/>
                  <a:pt x="5011838" y="3889101"/>
                </a:cubicBezTo>
                <a:cubicBezTo>
                  <a:pt x="5024280" y="3882880"/>
                  <a:pt x="5035875" y="3874858"/>
                  <a:pt x="5046562" y="3865952"/>
                </a:cubicBezTo>
                <a:cubicBezTo>
                  <a:pt x="5059137" y="3855473"/>
                  <a:pt x="5066977" y="3839177"/>
                  <a:pt x="5081286" y="3831228"/>
                </a:cubicBezTo>
                <a:cubicBezTo>
                  <a:pt x="5102617" y="3819378"/>
                  <a:pt x="5150734" y="3808079"/>
                  <a:pt x="5150734" y="3808079"/>
                </a:cubicBezTo>
                <a:cubicBezTo>
                  <a:pt x="5221542" y="3737271"/>
                  <a:pt x="5108063" y="3845870"/>
                  <a:pt x="5220182" y="3761780"/>
                </a:cubicBezTo>
                <a:cubicBezTo>
                  <a:pt x="5237642" y="3748685"/>
                  <a:pt x="5248321" y="3727588"/>
                  <a:pt x="5266481" y="3715481"/>
                </a:cubicBezTo>
                <a:lnTo>
                  <a:pt x="5335929" y="3669182"/>
                </a:lnTo>
                <a:cubicBezTo>
                  <a:pt x="5347504" y="3661466"/>
                  <a:pt x="5359524" y="3654380"/>
                  <a:pt x="5370653" y="3646033"/>
                </a:cubicBezTo>
                <a:cubicBezTo>
                  <a:pt x="5386086" y="3634458"/>
                  <a:pt x="5400088" y="3620678"/>
                  <a:pt x="5416952" y="3611309"/>
                </a:cubicBezTo>
                <a:cubicBezTo>
                  <a:pt x="5459780" y="3587516"/>
                  <a:pt x="5485994" y="3585926"/>
                  <a:pt x="5532699" y="3576585"/>
                </a:cubicBezTo>
                <a:cubicBezTo>
                  <a:pt x="5567569" y="3553338"/>
                  <a:pt x="5572607" y="3547907"/>
                  <a:pt x="5613722" y="3530286"/>
                </a:cubicBezTo>
                <a:cubicBezTo>
                  <a:pt x="5624936" y="3525480"/>
                  <a:pt x="5636871" y="3522570"/>
                  <a:pt x="5648446" y="3518712"/>
                </a:cubicBezTo>
                <a:cubicBezTo>
                  <a:pt x="5725785" y="3441373"/>
                  <a:pt x="5632621" y="3521697"/>
                  <a:pt x="5741043" y="3472413"/>
                </a:cubicBezTo>
                <a:cubicBezTo>
                  <a:pt x="5766371" y="3460900"/>
                  <a:pt x="5787342" y="3441547"/>
                  <a:pt x="5810491" y="3426114"/>
                </a:cubicBezTo>
                <a:cubicBezTo>
                  <a:pt x="5822066" y="3418398"/>
                  <a:pt x="5835378" y="3412802"/>
                  <a:pt x="5845215" y="3402965"/>
                </a:cubicBezTo>
                <a:cubicBezTo>
                  <a:pt x="5852932" y="3395248"/>
                  <a:pt x="5859007" y="3385430"/>
                  <a:pt x="5868365" y="3379815"/>
                </a:cubicBezTo>
                <a:cubicBezTo>
                  <a:pt x="5878827" y="3373538"/>
                  <a:pt x="5891514" y="3372099"/>
                  <a:pt x="5903089" y="3368241"/>
                </a:cubicBezTo>
                <a:cubicBezTo>
                  <a:pt x="5970798" y="3300530"/>
                  <a:pt x="5938262" y="3325500"/>
                  <a:pt x="5995686" y="3287218"/>
                </a:cubicBezTo>
                <a:cubicBezTo>
                  <a:pt x="6020158" y="3250509"/>
                  <a:pt x="6036082" y="3221704"/>
                  <a:pt x="6076709" y="3194620"/>
                </a:cubicBezTo>
                <a:lnTo>
                  <a:pt x="6146157" y="3148322"/>
                </a:lnTo>
                <a:cubicBezTo>
                  <a:pt x="6150015" y="3136747"/>
                  <a:pt x="6149105" y="3122225"/>
                  <a:pt x="6157732" y="3113598"/>
                </a:cubicBezTo>
                <a:cubicBezTo>
                  <a:pt x="6166359" y="3104971"/>
                  <a:pt x="6181543" y="3107479"/>
                  <a:pt x="6192456" y="3102023"/>
                </a:cubicBezTo>
                <a:cubicBezTo>
                  <a:pt x="6249113" y="3073694"/>
                  <a:pt x="6207261" y="3088025"/>
                  <a:pt x="6250329" y="3055724"/>
                </a:cubicBezTo>
                <a:cubicBezTo>
                  <a:pt x="6272587" y="3039031"/>
                  <a:pt x="6300104" y="3029099"/>
                  <a:pt x="6319777" y="3009426"/>
                </a:cubicBezTo>
                <a:cubicBezTo>
                  <a:pt x="6375677" y="2953526"/>
                  <a:pt x="6304638" y="3021538"/>
                  <a:pt x="6377651" y="2963127"/>
                </a:cubicBezTo>
                <a:cubicBezTo>
                  <a:pt x="6386172" y="2956310"/>
                  <a:pt x="6400800" y="2939977"/>
                  <a:pt x="6400800" y="2939977"/>
                </a:cubicBezTo>
              </a:path>
            </a:pathLst>
          </a:cu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220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132" y="1219200"/>
            <a:ext cx="6987319" cy="5427880"/>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tissue on this slide. (advance slide for answer)</a:t>
            </a:r>
          </a:p>
        </p:txBody>
      </p:sp>
      <p:sp>
        <p:nvSpPr>
          <p:cNvPr id="15" name="Rectangle 14"/>
          <p:cNvSpPr/>
          <p:nvPr/>
        </p:nvSpPr>
        <p:spPr>
          <a:xfrm>
            <a:off x="1190263" y="3124200"/>
            <a:ext cx="5979651" cy="1569660"/>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Hyaline cartilage</a:t>
            </a:r>
          </a:p>
          <a:p>
            <a:pPr algn="ctr" fontAlgn="auto">
              <a:spcBef>
                <a:spcPts val="0"/>
              </a:spcBef>
              <a:spcAft>
                <a:spcPts val="0"/>
              </a:spcAft>
              <a:defRPr/>
            </a:pPr>
            <a:endParaRPr lang="en-US" sz="1200" b="1" dirty="0">
              <a:ln w="11430"/>
              <a:effectLst>
                <a:outerShdw blurRad="50800" dist="39000" dir="5460000" algn="tl">
                  <a:srgbClr val="000000">
                    <a:alpha val="38000"/>
                  </a:srgbClr>
                </a:outerShdw>
              </a:effectLst>
              <a:latin typeface="+mn-lt"/>
            </a:endParaRPr>
          </a:p>
          <a:p>
            <a:pPr algn="ctr" fontAlgn="auto">
              <a:spcBef>
                <a:spcPts val="0"/>
              </a:spcBef>
              <a:spcAft>
                <a:spcPts val="0"/>
              </a:spcAft>
              <a:defRPr/>
            </a:pPr>
            <a:r>
              <a:rPr lang="en-US" sz="2400" b="1" dirty="0">
                <a:ln w="11430"/>
                <a:effectLst>
                  <a:outerShdw blurRad="50800" dist="39000" dir="5460000" algn="tl">
                    <a:srgbClr val="000000">
                      <a:alpha val="38000"/>
                    </a:srgbClr>
                  </a:outerShdw>
                </a:effectLst>
                <a:latin typeface="+mn-lt"/>
              </a:rPr>
              <a:t>(yeah, this is immature, I promise I won’t put immature on exam </a:t>
            </a:r>
            <a:r>
              <a:rPr lang="en-US" sz="2400" b="1" dirty="0">
                <a:ln w="11430"/>
                <a:effectLst>
                  <a:outerShdw blurRad="50800" dist="39000" dir="5460000" algn="tl">
                    <a:srgbClr val="000000">
                      <a:alpha val="38000"/>
                    </a:srgbClr>
                  </a:outerShdw>
                </a:effectLst>
                <a:latin typeface="+mn-lt"/>
                <a:sym typeface="Wingdings" pitchFamily="2" charset="2"/>
              </a:rPr>
              <a:t>)</a:t>
            </a:r>
            <a:endParaRPr lang="en-US" sz="2400" b="1" dirty="0">
              <a:ln w="11430"/>
              <a:effectLst>
                <a:outerShdw blurRad="50800" dist="39000" dir="5460000" algn="tl">
                  <a:srgbClr val="000000">
                    <a:alpha val="38000"/>
                  </a:srgbClr>
                </a:outerShdw>
              </a:effectLst>
              <a:latin typeface="+mn-lt"/>
            </a:endParaRPr>
          </a:p>
        </p:txBody>
      </p:sp>
    </p:spTree>
    <p:extLst>
      <p:ext uri="{BB962C8B-B14F-4D97-AF65-F5344CB8AC3E}">
        <p14:creationId xmlns:p14="http://schemas.microsoft.com/office/powerpoint/2010/main" val="127117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099941" y="178115"/>
            <a:ext cx="5766360" cy="7527842"/>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predominant structure on this slide. (advance slide for answer)</a:t>
            </a:r>
          </a:p>
        </p:txBody>
      </p:sp>
      <p:sp>
        <p:nvSpPr>
          <p:cNvPr id="15" name="Rectangle 14"/>
          <p:cNvSpPr/>
          <p:nvPr/>
        </p:nvSpPr>
        <p:spPr>
          <a:xfrm>
            <a:off x="2191774" y="3581400"/>
            <a:ext cx="4912851" cy="646331"/>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effectLst>
                  <a:outerShdw blurRad="50800" dist="39000" dir="5460000" algn="tl">
                    <a:srgbClr val="000000">
                      <a:alpha val="38000"/>
                    </a:srgbClr>
                  </a:outerShdw>
                </a:effectLst>
                <a:latin typeface="+mn-lt"/>
              </a:rPr>
              <a:t>Lymph node</a:t>
            </a:r>
          </a:p>
        </p:txBody>
      </p:sp>
    </p:spTree>
    <p:extLst>
      <p:ext uri="{BB962C8B-B14F-4D97-AF65-F5344CB8AC3E}">
        <p14:creationId xmlns:p14="http://schemas.microsoft.com/office/powerpoint/2010/main" val="179634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1219200"/>
            <a:ext cx="8610600" cy="4752975"/>
          </a:xfrm>
          <a:prstGeom prst="rect">
            <a:avLst/>
          </a:prstGeom>
        </p:spPr>
      </p:pic>
      <p:sp>
        <p:nvSpPr>
          <p:cNvPr id="8" name="Rectangle 7"/>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9" name="TextBox 8"/>
          <p:cNvSpPr txBox="1"/>
          <p:nvPr/>
        </p:nvSpPr>
        <p:spPr>
          <a:xfrm>
            <a:off x="76200" y="609600"/>
            <a:ext cx="88392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tissue on this slide. (advance slide for answer)</a:t>
            </a:r>
          </a:p>
        </p:txBody>
      </p:sp>
      <p:sp>
        <p:nvSpPr>
          <p:cNvPr id="15" name="Rectangle 14"/>
          <p:cNvSpPr/>
          <p:nvPr/>
        </p:nvSpPr>
        <p:spPr>
          <a:xfrm>
            <a:off x="2126748" y="2341945"/>
            <a:ext cx="4738104" cy="1200329"/>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002060"/>
                </a:solidFill>
                <a:effectLst>
                  <a:outerShdw blurRad="50800" dist="39000" dir="5460000" algn="tl">
                    <a:srgbClr val="000000">
                      <a:alpha val="38000"/>
                    </a:srgbClr>
                  </a:outerShdw>
                </a:effectLst>
                <a:latin typeface="+mn-lt"/>
              </a:rPr>
              <a:t>Dense irregular connective tissue</a:t>
            </a:r>
          </a:p>
        </p:txBody>
      </p:sp>
    </p:spTree>
    <p:extLst>
      <p:ext uri="{BB962C8B-B14F-4D97-AF65-F5344CB8AC3E}">
        <p14:creationId xmlns:p14="http://schemas.microsoft.com/office/powerpoint/2010/main" val="212925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609599"/>
            <a:ext cx="3086100" cy="6220185"/>
          </a:xfrm>
          <a:prstGeom prst="rect">
            <a:avLst/>
          </a:prstGeom>
        </p:spPr>
      </p:pic>
      <p:sp>
        <p:nvSpPr>
          <p:cNvPr id="8" name="Rectangle 7"/>
          <p:cNvSpPr/>
          <p:nvPr/>
        </p:nvSpPr>
        <p:spPr>
          <a:xfrm>
            <a:off x="1277425" y="76200"/>
            <a:ext cx="6103082"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6">
                    <a:lumMod val="50000"/>
                  </a:schemeClr>
                </a:solidFill>
                <a:latin typeface="+mn-lt"/>
              </a:rPr>
              <a:t>CONNECTIVE TISSUE - GENERIC</a:t>
            </a:r>
          </a:p>
        </p:txBody>
      </p:sp>
      <p:sp>
        <p:nvSpPr>
          <p:cNvPr id="9" name="TextBox 8"/>
          <p:cNvSpPr txBox="1"/>
          <p:nvPr/>
        </p:nvSpPr>
        <p:spPr>
          <a:xfrm>
            <a:off x="3200400" y="1600200"/>
            <a:ext cx="5829185" cy="1754326"/>
          </a:xfrm>
          <a:prstGeom prst="rect">
            <a:avLst/>
          </a:prstGeom>
          <a:noFill/>
        </p:spPr>
        <p:txBody>
          <a:bodyPr wrap="square">
            <a:spAutoFit/>
          </a:bodyPr>
          <a:lstStyle/>
          <a:p>
            <a:pPr fontAlgn="auto">
              <a:spcBef>
                <a:spcPts val="0"/>
              </a:spcBef>
              <a:spcAft>
                <a:spcPts val="0"/>
              </a:spcAft>
              <a:defRPr/>
            </a:pPr>
            <a:r>
              <a:rPr lang="en-US" b="1" dirty="0">
                <a:solidFill>
                  <a:schemeClr val="accent6">
                    <a:lumMod val="50000"/>
                  </a:schemeClr>
                </a:solidFill>
                <a:latin typeface="+mn-lt"/>
              </a:rPr>
              <a:t>To form “generic” connective tissues (loose, dense irregular, dense regular), </a:t>
            </a:r>
            <a:r>
              <a:rPr lang="en-US" b="1" dirty="0" err="1">
                <a:solidFill>
                  <a:schemeClr val="accent6">
                    <a:lumMod val="50000"/>
                  </a:schemeClr>
                </a:solidFill>
                <a:latin typeface="+mn-lt"/>
              </a:rPr>
              <a:t>mesenchymal</a:t>
            </a:r>
            <a:r>
              <a:rPr lang="en-US" b="1" dirty="0">
                <a:solidFill>
                  <a:schemeClr val="accent6">
                    <a:lumMod val="50000"/>
                  </a:schemeClr>
                </a:solidFill>
                <a:latin typeface="+mn-lt"/>
              </a:rPr>
              <a:t> cells mature into fibroblasts (F, green arrows), which are characterized by well-developed rough endoplasmic reticulum (rER) and a Golgi apparatus (G) necessary to secrete the components of the extracellular matrix (e.g. collagen fibers, CF).</a:t>
            </a:r>
          </a:p>
        </p:txBody>
      </p:sp>
      <p:sp>
        <p:nvSpPr>
          <p:cNvPr id="10" name="TextBox 2"/>
          <p:cNvSpPr txBox="1">
            <a:spLocks noChangeArrowheads="1"/>
          </p:cNvSpPr>
          <p:nvPr/>
        </p:nvSpPr>
        <p:spPr bwMode="auto">
          <a:xfrm rot="1121490">
            <a:off x="6575371" y="966047"/>
            <a:ext cx="2432046" cy="538609"/>
          </a:xfrm>
          <a:prstGeom prst="rect">
            <a:avLst/>
          </a:prstGeom>
          <a:noFill/>
          <a:ln w="9525">
            <a:noFill/>
            <a:miter lim="800000"/>
            <a:headEnd/>
            <a:tailEnd/>
          </a:ln>
        </p:spPr>
        <p:txBody>
          <a:bodyPr wrap="square">
            <a:spAutoFit/>
          </a:bodyPr>
          <a:lstStyle/>
          <a:p>
            <a:r>
              <a:rPr lang="en-US" b="1" dirty="0">
                <a:solidFill>
                  <a:schemeClr val="accent5">
                    <a:lumMod val="50000"/>
                  </a:schemeClr>
                </a:solidFill>
                <a:latin typeface="Tempus Sans ITC" pitchFamily="82" charset="0"/>
                <a:cs typeface="Times New Roman" pitchFamily="18" charset="0"/>
              </a:rPr>
              <a:t>This concept is review </a:t>
            </a:r>
            <a:r>
              <a:rPr lang="en-US" sz="1100" b="1" dirty="0">
                <a:solidFill>
                  <a:schemeClr val="accent5">
                    <a:lumMod val="50000"/>
                  </a:schemeClr>
                </a:solidFill>
                <a:latin typeface="Tempus Sans ITC" pitchFamily="82" charset="0"/>
                <a:cs typeface="Times New Roman" pitchFamily="18" charset="0"/>
              </a:rPr>
              <a:t>(or at least should be)</a:t>
            </a:r>
          </a:p>
        </p:txBody>
      </p:sp>
      <p:pic>
        <p:nvPicPr>
          <p:cNvPr id="12" name="Picture 9"/>
          <p:cNvPicPr>
            <a:picLocks noChangeAspect="1"/>
          </p:cNvPicPr>
          <p:nvPr/>
        </p:nvPicPr>
        <p:blipFill>
          <a:blip r:embed="rId4"/>
          <a:srcRect/>
          <a:stretch>
            <a:fillRect/>
          </a:stretch>
        </p:blipFill>
        <p:spPr bwMode="auto">
          <a:xfrm rot="5400000">
            <a:off x="4231481" y="2659856"/>
            <a:ext cx="3381375" cy="4767263"/>
          </a:xfrm>
          <a:prstGeom prst="rect">
            <a:avLst/>
          </a:prstGeom>
          <a:noFill/>
          <a:ln w="9525">
            <a:noFill/>
            <a:miter lim="800000"/>
            <a:headEnd/>
            <a:tailEnd/>
          </a:ln>
        </p:spPr>
      </p:pic>
      <p:cxnSp>
        <p:nvCxnSpPr>
          <p:cNvPr id="13" name="Straight Arrow Connector 12"/>
          <p:cNvCxnSpPr/>
          <p:nvPr/>
        </p:nvCxnSpPr>
        <p:spPr>
          <a:xfrm rot="5400000">
            <a:off x="4731544" y="4361657"/>
            <a:ext cx="584200" cy="347663"/>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7422356" y="4461670"/>
            <a:ext cx="541338" cy="511175"/>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62200" y="609599"/>
            <a:ext cx="457200" cy="646331"/>
          </a:xfrm>
          <a:prstGeom prst="rect">
            <a:avLst/>
          </a:prstGeom>
          <a:noFill/>
        </p:spPr>
        <p:txBody>
          <a:bodyPr wrap="square" rtlCol="0">
            <a:spAutoFit/>
          </a:bodyPr>
          <a:lstStyle/>
          <a:p>
            <a:r>
              <a:rPr lang="en-US" sz="3600" b="1" dirty="0">
                <a:solidFill>
                  <a:srgbClr val="FF0000"/>
                </a:solidFill>
              </a:rPr>
              <a:t>F</a:t>
            </a:r>
          </a:p>
        </p:txBody>
      </p:sp>
    </p:spTree>
    <p:extLst>
      <p:ext uri="{BB962C8B-B14F-4D97-AF65-F5344CB8AC3E}">
        <p14:creationId xmlns:p14="http://schemas.microsoft.com/office/powerpoint/2010/main" val="860317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Junqueira FIg 5-1B"/>
          <p:cNvPicPr>
            <a:picLocks noChangeAspect="1" noChangeArrowheads="1"/>
          </p:cNvPicPr>
          <p:nvPr/>
        </p:nvPicPr>
        <p:blipFill rotWithShape="1">
          <a:blip r:embed="rId3"/>
          <a:srcRect l="3756" t="2458" r="1819"/>
          <a:stretch/>
        </p:blipFill>
        <p:spPr bwMode="auto">
          <a:xfrm>
            <a:off x="66674" y="477918"/>
            <a:ext cx="4876801" cy="2854164"/>
          </a:xfrm>
          <a:prstGeom prst="rect">
            <a:avLst/>
          </a:prstGeom>
          <a:noFill/>
          <a:ln w="9525">
            <a:noFill/>
            <a:miter lim="800000"/>
            <a:headEnd/>
            <a:tailEnd/>
          </a:ln>
        </p:spPr>
      </p:pic>
      <p:sp>
        <p:nvSpPr>
          <p:cNvPr id="5" name="TextBox 4"/>
          <p:cNvSpPr txBox="1"/>
          <p:nvPr/>
        </p:nvSpPr>
        <p:spPr>
          <a:xfrm>
            <a:off x="76200" y="3352800"/>
            <a:ext cx="5007899" cy="2800767"/>
          </a:xfrm>
          <a:prstGeom prst="rect">
            <a:avLst/>
          </a:prstGeom>
          <a:noFill/>
        </p:spPr>
        <p:txBody>
          <a:bodyPr wrap="square">
            <a:spAutoFit/>
          </a:bodyPr>
          <a:lstStyle/>
          <a:p>
            <a:pPr fontAlgn="auto">
              <a:spcBef>
                <a:spcPts val="0"/>
              </a:spcBef>
              <a:spcAft>
                <a:spcPts val="0"/>
              </a:spcAft>
              <a:defRPr/>
            </a:pPr>
            <a:r>
              <a:rPr lang="en-US" sz="1600" b="1" dirty="0">
                <a:solidFill>
                  <a:srgbClr val="0070C0"/>
                </a:solidFill>
                <a:latin typeface="+mn-lt"/>
              </a:rPr>
              <a:t>To form cartilage, </a:t>
            </a:r>
            <a:r>
              <a:rPr lang="en-US" sz="1600" b="1" dirty="0" err="1">
                <a:solidFill>
                  <a:srgbClr val="0070C0"/>
                </a:solidFill>
                <a:latin typeface="+mn-lt"/>
              </a:rPr>
              <a:t>mesenchymal</a:t>
            </a:r>
            <a:r>
              <a:rPr lang="en-US" sz="1600" b="1" dirty="0">
                <a:solidFill>
                  <a:srgbClr val="0070C0"/>
                </a:solidFill>
                <a:latin typeface="+mn-lt"/>
              </a:rPr>
              <a:t> cells develop into </a:t>
            </a:r>
            <a:r>
              <a:rPr lang="en-US" sz="1600" b="1" dirty="0" err="1">
                <a:solidFill>
                  <a:srgbClr val="002060"/>
                </a:solidFill>
                <a:latin typeface="+mn-lt"/>
              </a:rPr>
              <a:t>chondroblasts</a:t>
            </a:r>
            <a:r>
              <a:rPr lang="en-US" sz="1600" b="1" dirty="0">
                <a:solidFill>
                  <a:srgbClr val="0070C0"/>
                </a:solidFill>
                <a:latin typeface="+mn-lt"/>
              </a:rPr>
              <a:t>, which, as you can see in the image to the right, are cuboidal, and do not have long, spindly processes characteristic of fibroblasts.   Like fibroblasts, </a:t>
            </a:r>
            <a:r>
              <a:rPr lang="en-US" sz="1600" b="1" dirty="0" err="1">
                <a:solidFill>
                  <a:srgbClr val="0070C0"/>
                </a:solidFill>
                <a:latin typeface="+mn-lt"/>
              </a:rPr>
              <a:t>chondroblasts</a:t>
            </a:r>
            <a:r>
              <a:rPr lang="en-US" sz="1600" b="1" dirty="0">
                <a:solidFill>
                  <a:srgbClr val="0070C0"/>
                </a:solidFill>
                <a:latin typeface="+mn-lt"/>
              </a:rPr>
              <a:t> develop elaborate rough endoplasmic reticulum (rER) and Golgi (G); however, the matrix they secrete is rich in </a:t>
            </a:r>
            <a:r>
              <a:rPr lang="en-US" sz="1600" b="1" i="1" dirty="0">
                <a:solidFill>
                  <a:srgbClr val="0070C0"/>
                </a:solidFill>
                <a:latin typeface="+mn-lt"/>
              </a:rPr>
              <a:t>type II collagen </a:t>
            </a:r>
            <a:r>
              <a:rPr lang="en-US" sz="1600" b="1" dirty="0">
                <a:solidFill>
                  <a:srgbClr val="0070C0"/>
                </a:solidFill>
                <a:latin typeface="+mn-lt"/>
              </a:rPr>
              <a:t>and proteoglycans, forming a semi-solid </a:t>
            </a:r>
            <a:r>
              <a:rPr lang="en-US" sz="1600" b="1" dirty="0">
                <a:solidFill>
                  <a:srgbClr val="002060"/>
                </a:solidFill>
                <a:latin typeface="+mn-lt"/>
              </a:rPr>
              <a:t>matrix</a:t>
            </a:r>
            <a:r>
              <a:rPr lang="en-US" sz="1600" b="1" dirty="0">
                <a:solidFill>
                  <a:srgbClr val="0070C0"/>
                </a:solidFill>
                <a:latin typeface="+mn-lt"/>
              </a:rPr>
              <a:t>.  When this matrix solidifies, the cell becomes “trapped” in a space within its own matrix called a </a:t>
            </a:r>
            <a:r>
              <a:rPr lang="en-US" sz="1600" b="1" dirty="0">
                <a:solidFill>
                  <a:srgbClr val="002060"/>
                </a:solidFill>
                <a:latin typeface="+mn-lt"/>
              </a:rPr>
              <a:t>lacuna</a:t>
            </a:r>
            <a:r>
              <a:rPr lang="en-US" sz="1600" b="1" dirty="0">
                <a:solidFill>
                  <a:srgbClr val="0070C0"/>
                </a:solidFill>
                <a:latin typeface="+mn-lt"/>
              </a:rPr>
              <a:t>.  Once trapped, </a:t>
            </a:r>
            <a:r>
              <a:rPr lang="en-US" sz="1600" b="1" dirty="0" err="1">
                <a:solidFill>
                  <a:srgbClr val="0070C0"/>
                </a:solidFill>
                <a:latin typeface="+mn-lt"/>
              </a:rPr>
              <a:t>chondroblasts</a:t>
            </a:r>
            <a:r>
              <a:rPr lang="en-US" sz="1600" b="1" dirty="0">
                <a:solidFill>
                  <a:srgbClr val="0070C0"/>
                </a:solidFill>
                <a:latin typeface="+mn-lt"/>
              </a:rPr>
              <a:t> are referred to as </a:t>
            </a:r>
            <a:r>
              <a:rPr lang="en-US" sz="1600" b="1" dirty="0">
                <a:solidFill>
                  <a:srgbClr val="002060"/>
                </a:solidFill>
                <a:latin typeface="+mn-lt"/>
              </a:rPr>
              <a:t>chondrocytes</a:t>
            </a:r>
            <a:r>
              <a:rPr lang="en-US" sz="1600" b="1" dirty="0">
                <a:solidFill>
                  <a:srgbClr val="0070C0"/>
                </a:solidFill>
                <a:latin typeface="+mn-lt"/>
              </a:rPr>
              <a:t>.</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603072"/>
            <a:ext cx="3698114" cy="5550762"/>
          </a:xfrm>
          <a:prstGeom prst="rect">
            <a:avLst/>
          </a:prstGeom>
        </p:spPr>
      </p:pic>
      <p:sp>
        <p:nvSpPr>
          <p:cNvPr id="9" name="Rectangle 8"/>
          <p:cNvSpPr/>
          <p:nvPr/>
        </p:nvSpPr>
        <p:spPr>
          <a:xfrm>
            <a:off x="3505200" y="39469"/>
            <a:ext cx="2068771"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Cartilage</a:t>
            </a:r>
          </a:p>
        </p:txBody>
      </p:sp>
      <p:cxnSp>
        <p:nvCxnSpPr>
          <p:cNvPr id="10" name="Straight Arrow Connector 9"/>
          <p:cNvCxnSpPr/>
          <p:nvPr/>
        </p:nvCxnSpPr>
        <p:spPr>
          <a:xfrm>
            <a:off x="2457994" y="1905000"/>
            <a:ext cx="513806" cy="685800"/>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505075" y="2790825"/>
            <a:ext cx="390525" cy="0"/>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5" name="TextBox 2"/>
          <p:cNvSpPr txBox="1">
            <a:spLocks noChangeArrowheads="1"/>
          </p:cNvSpPr>
          <p:nvPr/>
        </p:nvSpPr>
        <p:spPr bwMode="auto">
          <a:xfrm>
            <a:off x="228600" y="6153834"/>
            <a:ext cx="8651114" cy="646331"/>
          </a:xfrm>
          <a:prstGeom prst="rect">
            <a:avLst/>
          </a:prstGeom>
          <a:noFill/>
          <a:ln w="9525">
            <a:noFill/>
            <a:miter lim="800000"/>
            <a:headEnd/>
            <a:tailEnd/>
          </a:ln>
        </p:spPr>
        <p:txBody>
          <a:bodyPr wrap="square">
            <a:spAutoFit/>
          </a:bodyPr>
          <a:lstStyle/>
          <a:p>
            <a:r>
              <a:rPr lang="en-US" b="1" dirty="0">
                <a:solidFill>
                  <a:schemeClr val="accent5">
                    <a:lumMod val="50000"/>
                  </a:schemeClr>
                </a:solidFill>
                <a:latin typeface="Tempus Sans ITC" pitchFamily="82" charset="0"/>
                <a:cs typeface="Times New Roman" pitchFamily="18" charset="0"/>
              </a:rPr>
              <a:t>As we will see, the cell isn’t completely trapped, since the matrix is not rigid.</a:t>
            </a:r>
          </a:p>
          <a:p>
            <a:r>
              <a:rPr lang="en-US" b="1" dirty="0">
                <a:solidFill>
                  <a:schemeClr val="accent5">
                    <a:lumMod val="50000"/>
                  </a:schemeClr>
                </a:solidFill>
                <a:latin typeface="Tempus Sans ITC" pitchFamily="82" charset="0"/>
                <a:cs typeface="Times New Roman" pitchFamily="18" charset="0"/>
              </a:rPr>
              <a:t>The cell can continue to grow and divide, “pushing out” against the flexible matrix.</a:t>
            </a:r>
          </a:p>
        </p:txBody>
      </p:sp>
    </p:spTree>
    <p:extLst>
      <p:ext uri="{BB962C8B-B14F-4D97-AF65-F5344CB8AC3E}">
        <p14:creationId xmlns:p14="http://schemas.microsoft.com/office/powerpoint/2010/main" val="347905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24244"/>
            <a:ext cx="2590800" cy="1815882"/>
          </a:xfrm>
          <a:prstGeom prst="rect">
            <a:avLst/>
          </a:prstGeom>
          <a:noFill/>
        </p:spPr>
        <p:txBody>
          <a:bodyPr wrap="square">
            <a:spAutoFit/>
          </a:bodyPr>
          <a:lstStyle/>
          <a:p>
            <a:r>
              <a:rPr lang="en-US" sz="1600" b="1" dirty="0">
                <a:solidFill>
                  <a:srgbClr val="002060"/>
                </a:solidFill>
                <a:latin typeface="+mn-lt"/>
              </a:rPr>
              <a:t>This scanning EM of a section of cartilage shows chondrocytes embedded within the matrix.  One cell has fallen out of the tissue during sectioning, creating a lacuna.</a:t>
            </a:r>
          </a:p>
        </p:txBody>
      </p:sp>
      <p:sp>
        <p:nvSpPr>
          <p:cNvPr id="9" name="Rectangle 8"/>
          <p:cNvSpPr/>
          <p:nvPr/>
        </p:nvSpPr>
        <p:spPr>
          <a:xfrm>
            <a:off x="3352800" y="0"/>
            <a:ext cx="2068771"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Cartilage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609600"/>
            <a:ext cx="5715000" cy="4286250"/>
          </a:xfrm>
          <a:prstGeom prst="rect">
            <a:avLst/>
          </a:prstGeom>
        </p:spPr>
      </p:pic>
      <p:sp>
        <p:nvSpPr>
          <p:cNvPr id="13" name="TextBox 12"/>
          <p:cNvSpPr txBox="1"/>
          <p:nvPr/>
        </p:nvSpPr>
        <p:spPr>
          <a:xfrm>
            <a:off x="6776115" y="1143000"/>
            <a:ext cx="1676400" cy="646331"/>
          </a:xfrm>
          <a:prstGeom prst="rect">
            <a:avLst/>
          </a:prstGeom>
          <a:noFill/>
        </p:spPr>
        <p:txBody>
          <a:bodyPr wrap="square" rtlCol="0">
            <a:spAutoFit/>
          </a:bodyPr>
          <a:lstStyle/>
          <a:p>
            <a:r>
              <a:rPr lang="en-US" sz="3600" b="1" dirty="0">
                <a:solidFill>
                  <a:srgbClr val="FF0000"/>
                </a:solidFill>
              </a:rPr>
              <a:t>matrix</a:t>
            </a:r>
          </a:p>
        </p:txBody>
      </p:sp>
      <p:sp>
        <p:nvSpPr>
          <p:cNvPr id="14" name="TextBox 13"/>
          <p:cNvSpPr txBox="1"/>
          <p:nvPr/>
        </p:nvSpPr>
        <p:spPr>
          <a:xfrm>
            <a:off x="6232252" y="2460674"/>
            <a:ext cx="1676400" cy="369332"/>
          </a:xfrm>
          <a:prstGeom prst="rect">
            <a:avLst/>
          </a:prstGeom>
          <a:noFill/>
        </p:spPr>
        <p:txBody>
          <a:bodyPr wrap="square" rtlCol="0">
            <a:spAutoFit/>
          </a:bodyPr>
          <a:lstStyle/>
          <a:p>
            <a:r>
              <a:rPr lang="en-US" b="1" dirty="0">
                <a:solidFill>
                  <a:srgbClr val="FF0000"/>
                </a:solidFill>
              </a:rPr>
              <a:t>chondrocyte</a:t>
            </a:r>
          </a:p>
        </p:txBody>
      </p:sp>
      <p:sp>
        <p:nvSpPr>
          <p:cNvPr id="16" name="TextBox 15"/>
          <p:cNvSpPr txBox="1"/>
          <p:nvPr/>
        </p:nvSpPr>
        <p:spPr>
          <a:xfrm>
            <a:off x="7467600" y="3581400"/>
            <a:ext cx="1076325" cy="369332"/>
          </a:xfrm>
          <a:prstGeom prst="rect">
            <a:avLst/>
          </a:prstGeom>
          <a:noFill/>
        </p:spPr>
        <p:txBody>
          <a:bodyPr wrap="square" rtlCol="0">
            <a:spAutoFit/>
          </a:bodyPr>
          <a:lstStyle/>
          <a:p>
            <a:r>
              <a:rPr lang="en-US" b="1" dirty="0">
                <a:solidFill>
                  <a:srgbClr val="FF0000"/>
                </a:solidFill>
              </a:rPr>
              <a:t>lacuna</a:t>
            </a:r>
          </a:p>
        </p:txBody>
      </p:sp>
      <p:sp>
        <p:nvSpPr>
          <p:cNvPr id="17" name="TextBox 2"/>
          <p:cNvSpPr txBox="1">
            <a:spLocks noChangeArrowheads="1"/>
          </p:cNvSpPr>
          <p:nvPr/>
        </p:nvSpPr>
        <p:spPr bwMode="auto">
          <a:xfrm>
            <a:off x="76200" y="4924961"/>
            <a:ext cx="8915400" cy="1323439"/>
          </a:xfrm>
          <a:prstGeom prst="rect">
            <a:avLst/>
          </a:prstGeom>
          <a:noFill/>
          <a:ln w="9525">
            <a:noFill/>
            <a:miter lim="800000"/>
            <a:headEnd/>
            <a:tailEnd/>
          </a:ln>
        </p:spPr>
        <p:txBody>
          <a:bodyPr wrap="square">
            <a:spAutoFit/>
          </a:bodyPr>
          <a:lstStyle/>
          <a:p>
            <a:r>
              <a:rPr lang="en-US" sz="1600" b="1" dirty="0">
                <a:solidFill>
                  <a:schemeClr val="accent5">
                    <a:lumMod val="50000"/>
                  </a:schemeClr>
                </a:solidFill>
                <a:latin typeface="Tempus Sans ITC" pitchFamily="82" charset="0"/>
                <a:cs typeface="Times New Roman" pitchFamily="18" charset="0"/>
              </a:rPr>
              <a:t>So, the lacuna doesn’t really exist, it’s just the space left behind when the cell either falls out or shrinks away from the matrix.  This lacuna thing happens because fixation shrinks the tissue, and the matrix, being fairly rigid, shrinks less than the cells within the matrix.  So the cells “pull away” from the matrix during fixation.  Tissue preparation for EM usually results in less shrinkage than tissue prep for light microscopy, so we will see more shrinkage and empty lacuna in the upcoming light micrographs.</a:t>
            </a:r>
          </a:p>
        </p:txBody>
      </p:sp>
      <p:sp>
        <p:nvSpPr>
          <p:cNvPr id="10" name="TextBox 2"/>
          <p:cNvSpPr txBox="1">
            <a:spLocks noChangeArrowheads="1"/>
          </p:cNvSpPr>
          <p:nvPr/>
        </p:nvSpPr>
        <p:spPr bwMode="auto">
          <a:xfrm>
            <a:off x="70635" y="6197025"/>
            <a:ext cx="8915400" cy="584775"/>
          </a:xfrm>
          <a:prstGeom prst="rect">
            <a:avLst/>
          </a:prstGeom>
          <a:noFill/>
          <a:ln w="9525">
            <a:noFill/>
            <a:miter lim="800000"/>
            <a:headEnd/>
            <a:tailEnd/>
          </a:ln>
        </p:spPr>
        <p:txBody>
          <a:bodyPr wrap="square">
            <a:spAutoFit/>
          </a:bodyPr>
          <a:lstStyle/>
          <a:p>
            <a:r>
              <a:rPr lang="en-US" sz="1600" b="1" dirty="0">
                <a:solidFill>
                  <a:srgbClr val="C00000"/>
                </a:solidFill>
                <a:latin typeface="Tempus Sans ITC" pitchFamily="82" charset="0"/>
                <a:cs typeface="Times New Roman" pitchFamily="18" charset="0"/>
              </a:rPr>
              <a:t>So, even though lacunae do not really exist, you should appreciate the fact that the presence of lacunae in prepared slides is a powerful criteria for narrowing down a tissue to either cartilage or bone. </a:t>
            </a:r>
          </a:p>
        </p:txBody>
      </p:sp>
    </p:spTree>
    <p:extLst>
      <p:ext uri="{BB962C8B-B14F-4D97-AF65-F5344CB8AC3E}">
        <p14:creationId xmlns:p14="http://schemas.microsoft.com/office/powerpoint/2010/main" val="3133383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2643" y="5181600"/>
            <a:ext cx="8651114" cy="1323439"/>
          </a:xfrm>
          <a:prstGeom prst="rect">
            <a:avLst/>
          </a:prstGeom>
          <a:noFill/>
        </p:spPr>
        <p:txBody>
          <a:bodyPr wrap="square">
            <a:spAutoFit/>
          </a:bodyPr>
          <a:lstStyle/>
          <a:p>
            <a:pPr fontAlgn="auto">
              <a:spcBef>
                <a:spcPts val="0"/>
              </a:spcBef>
              <a:spcAft>
                <a:spcPts val="0"/>
              </a:spcAft>
              <a:defRPr/>
            </a:pPr>
            <a:r>
              <a:rPr lang="en-US" sz="1600" b="1" dirty="0">
                <a:solidFill>
                  <a:srgbClr val="7030A0"/>
                </a:solidFill>
                <a:latin typeface="+mn-lt"/>
              </a:rPr>
              <a:t>The components of the matrix provide the unique functional properties of cartilage.  The </a:t>
            </a:r>
            <a:r>
              <a:rPr lang="en-US" sz="1600" b="1" i="1" dirty="0">
                <a:solidFill>
                  <a:srgbClr val="7030A0"/>
                </a:solidFill>
                <a:latin typeface="+mn-lt"/>
              </a:rPr>
              <a:t>collagen fibers </a:t>
            </a:r>
            <a:r>
              <a:rPr lang="en-US" sz="1600" b="1" dirty="0">
                <a:solidFill>
                  <a:srgbClr val="7030A0"/>
                </a:solidFill>
                <a:latin typeface="+mn-lt"/>
              </a:rPr>
              <a:t>provide a scaffold to support the </a:t>
            </a:r>
            <a:r>
              <a:rPr lang="en-US" sz="1600" b="1" i="1" dirty="0">
                <a:solidFill>
                  <a:srgbClr val="7030A0"/>
                </a:solidFill>
                <a:latin typeface="+mn-lt"/>
              </a:rPr>
              <a:t>proteoglycans</a:t>
            </a:r>
            <a:r>
              <a:rPr lang="en-US" sz="1600" b="1" dirty="0">
                <a:solidFill>
                  <a:srgbClr val="7030A0"/>
                </a:solidFill>
                <a:latin typeface="+mn-lt"/>
              </a:rPr>
              <a:t> (</a:t>
            </a:r>
            <a:r>
              <a:rPr lang="en-US" sz="1600" b="1" dirty="0" err="1">
                <a:solidFill>
                  <a:srgbClr val="7030A0"/>
                </a:solidFill>
                <a:latin typeface="+mn-lt"/>
              </a:rPr>
              <a:t>glycosaminoglycans</a:t>
            </a:r>
            <a:r>
              <a:rPr lang="en-US" sz="1600" b="1" dirty="0">
                <a:solidFill>
                  <a:srgbClr val="7030A0"/>
                </a:solidFill>
                <a:latin typeface="+mn-lt"/>
              </a:rPr>
              <a:t>). The charged proteoglycans repel each other, creating spaces filled with water.  This structure provides rigidity as well as a porosity that enhances diffusion (cartilage contains no blood cells, so the living chondrocytes depend on diffusion from adjacent tissues to provide nutrients and remove waste).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7643" y="560236"/>
            <a:ext cx="2936114" cy="4407022"/>
          </a:xfrm>
          <a:prstGeom prst="rect">
            <a:avLst/>
          </a:prstGeom>
        </p:spPr>
      </p:pic>
      <p:sp>
        <p:nvSpPr>
          <p:cNvPr id="9" name="Rectangle 8"/>
          <p:cNvSpPr/>
          <p:nvPr/>
        </p:nvSpPr>
        <p:spPr>
          <a:xfrm>
            <a:off x="3505200" y="39469"/>
            <a:ext cx="2068771"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Cartilage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 y="736922"/>
            <a:ext cx="5870448" cy="4139184"/>
          </a:xfrm>
          <a:prstGeom prst="rect">
            <a:avLst/>
          </a:prstGeom>
        </p:spPr>
      </p:pic>
    </p:spTree>
    <p:extLst>
      <p:ext uri="{BB962C8B-B14F-4D97-AF65-F5344CB8AC3E}">
        <p14:creationId xmlns:p14="http://schemas.microsoft.com/office/powerpoint/2010/main" val="729389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00800" y="686812"/>
            <a:ext cx="2590800" cy="3046988"/>
          </a:xfrm>
          <a:prstGeom prst="rect">
            <a:avLst/>
          </a:prstGeom>
          <a:noFill/>
          <a:ln>
            <a:noFill/>
          </a:ln>
        </p:spPr>
        <p:txBody>
          <a:bodyPr wrap="square">
            <a:spAutoFit/>
          </a:bodyPr>
          <a:lstStyle/>
          <a:p>
            <a:r>
              <a:rPr lang="en-US" sz="1600" b="1" dirty="0">
                <a:solidFill>
                  <a:srgbClr val="002060"/>
                </a:solidFill>
                <a:latin typeface="+mn-lt"/>
              </a:rPr>
              <a:t>As we mentioned, we’ll begin with hyaline cartilage (it’s sort of the generic cartilage).  At low power, you can see this piece of hyaline cartilage surrounded by connective tissues, mucus glands, and an epithelium.  Surrounding the cartilage is a specialized connective tissue called the </a:t>
            </a:r>
            <a:r>
              <a:rPr lang="en-US" sz="1600" b="1" dirty="0">
                <a:solidFill>
                  <a:srgbClr val="0070C0"/>
                </a:solidFill>
                <a:latin typeface="+mn-lt"/>
              </a:rPr>
              <a:t>perichondrium</a:t>
            </a:r>
            <a:r>
              <a:rPr lang="en-US" sz="1600" b="1" dirty="0">
                <a:solidFill>
                  <a:srgbClr val="002060"/>
                </a:solidFill>
                <a:latin typeface="+mn-lt"/>
              </a:rPr>
              <a:t> (brackets).</a:t>
            </a:r>
          </a:p>
        </p:txBody>
      </p:sp>
      <p:sp>
        <p:nvSpPr>
          <p:cNvPr id="9" name="Rectangle 8"/>
          <p:cNvSpPr/>
          <p:nvPr/>
        </p:nvSpPr>
        <p:spPr>
          <a:xfrm>
            <a:off x="1448854" y="0"/>
            <a:ext cx="5876673" cy="584775"/>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002060"/>
                </a:solidFill>
                <a:effectLst>
                  <a:reflection blurRad="12700" stA="50000" endPos="50000" dist="5000" dir="5400000" sy="-100000" rotWithShape="0"/>
                </a:effectLst>
                <a:latin typeface="+mn-lt"/>
              </a:rPr>
              <a:t>Cartilage – Hyaline cartilage</a:t>
            </a:r>
          </a:p>
        </p:txBody>
      </p:sp>
      <p:sp>
        <p:nvSpPr>
          <p:cNvPr id="17" name="TextBox 2"/>
          <p:cNvSpPr txBox="1">
            <a:spLocks noChangeArrowheads="1"/>
          </p:cNvSpPr>
          <p:nvPr/>
        </p:nvSpPr>
        <p:spPr bwMode="auto">
          <a:xfrm>
            <a:off x="66675" y="5638800"/>
            <a:ext cx="8915400" cy="1077218"/>
          </a:xfrm>
          <a:prstGeom prst="rect">
            <a:avLst/>
          </a:prstGeom>
          <a:noFill/>
          <a:ln w="9525">
            <a:noFill/>
            <a:miter lim="800000"/>
            <a:headEnd/>
            <a:tailEnd/>
          </a:ln>
        </p:spPr>
        <p:txBody>
          <a:bodyPr wrap="square">
            <a:spAutoFit/>
          </a:bodyPr>
          <a:lstStyle/>
          <a:p>
            <a:r>
              <a:rPr lang="en-US" sz="1600" b="1" dirty="0">
                <a:solidFill>
                  <a:schemeClr val="accent5">
                    <a:lumMod val="50000"/>
                  </a:schemeClr>
                </a:solidFill>
                <a:latin typeface="Tempus Sans ITC" pitchFamily="82" charset="0"/>
                <a:cs typeface="Times New Roman" pitchFamily="18" charset="0"/>
              </a:rPr>
              <a:t>Some initial hints that you might be looking at cartilage…</a:t>
            </a:r>
          </a:p>
          <a:p>
            <a:pPr marL="342900" indent="-342900">
              <a:buAutoNum type="arabicPeriod"/>
            </a:pPr>
            <a:r>
              <a:rPr lang="en-US" sz="1600" b="1" dirty="0">
                <a:solidFill>
                  <a:schemeClr val="accent5">
                    <a:lumMod val="50000"/>
                  </a:schemeClr>
                </a:solidFill>
                <a:latin typeface="Tempus Sans ITC" pitchFamily="82" charset="0"/>
                <a:cs typeface="Times New Roman" pitchFamily="18" charset="0"/>
              </a:rPr>
              <a:t>The numerous spaces you see within the cartilage are the lacunae, however; note that later we will see that bone has lacunae also</a:t>
            </a:r>
          </a:p>
          <a:p>
            <a:pPr marL="342900" indent="-342900">
              <a:buAutoNum type="arabicPeriod"/>
            </a:pPr>
            <a:r>
              <a:rPr lang="en-US" sz="1600" b="1" dirty="0">
                <a:solidFill>
                  <a:schemeClr val="accent5">
                    <a:lumMod val="50000"/>
                  </a:schemeClr>
                </a:solidFill>
                <a:latin typeface="Tempus Sans ITC" pitchFamily="82" charset="0"/>
                <a:cs typeface="Times New Roman" pitchFamily="18" charset="0"/>
              </a:rPr>
              <a:t>The matrix of cartilage is semi-solid, and when sectioned appears smooth or “glassy”.</a:t>
            </a:r>
          </a:p>
        </p:txBody>
      </p:sp>
      <p:pic>
        <p:nvPicPr>
          <p:cNvPr id="1026" name="Picture 2" descr="\\ahc-webdata\com\LabManuals\MA\VLM\Lab7\SL20L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584774"/>
            <a:ext cx="6129100" cy="4596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404007">
            <a:off x="1730555" y="1712378"/>
            <a:ext cx="2982936" cy="1569660"/>
          </a:xfrm>
          <a:prstGeom prst="rect">
            <a:avLst/>
          </a:prstGeom>
          <a:noFill/>
        </p:spPr>
        <p:txBody>
          <a:bodyPr wrap="square" rtlCol="0">
            <a:spAutoFit/>
          </a:bodyPr>
          <a:lstStyle/>
          <a:p>
            <a:r>
              <a:rPr lang="en-US" sz="4800" b="1" dirty="0"/>
              <a:t>hyaline</a:t>
            </a:r>
          </a:p>
          <a:p>
            <a:r>
              <a:rPr lang="en-US" sz="4800" b="1" dirty="0"/>
              <a:t>cartilage</a:t>
            </a:r>
          </a:p>
        </p:txBody>
      </p:sp>
      <p:sp>
        <p:nvSpPr>
          <p:cNvPr id="6" name="TextBox 5"/>
          <p:cNvSpPr txBox="1"/>
          <p:nvPr/>
        </p:nvSpPr>
        <p:spPr>
          <a:xfrm>
            <a:off x="1448854" y="3600450"/>
            <a:ext cx="1219200" cy="923330"/>
          </a:xfrm>
          <a:prstGeom prst="rect">
            <a:avLst/>
          </a:prstGeom>
          <a:noFill/>
        </p:spPr>
        <p:txBody>
          <a:bodyPr wrap="square" rtlCol="0">
            <a:spAutoFit/>
          </a:bodyPr>
          <a:lstStyle/>
          <a:p>
            <a:r>
              <a:rPr lang="en-US" b="1" dirty="0">
                <a:solidFill>
                  <a:srgbClr val="002060"/>
                </a:solidFill>
              </a:rPr>
              <a:t>Old friends of yours</a:t>
            </a:r>
          </a:p>
        </p:txBody>
      </p:sp>
      <p:sp>
        <p:nvSpPr>
          <p:cNvPr id="15" name="TextBox 14"/>
          <p:cNvSpPr txBox="1"/>
          <p:nvPr/>
        </p:nvSpPr>
        <p:spPr>
          <a:xfrm>
            <a:off x="4979613" y="657399"/>
            <a:ext cx="1219200" cy="923330"/>
          </a:xfrm>
          <a:prstGeom prst="rect">
            <a:avLst/>
          </a:prstGeom>
          <a:noFill/>
        </p:spPr>
        <p:txBody>
          <a:bodyPr wrap="square" rtlCol="0">
            <a:spAutoFit/>
          </a:bodyPr>
          <a:lstStyle/>
          <a:p>
            <a:r>
              <a:rPr lang="en-US" b="1" dirty="0">
                <a:solidFill>
                  <a:srgbClr val="002060"/>
                </a:solidFill>
              </a:rPr>
              <a:t>Old friends of yours</a:t>
            </a:r>
          </a:p>
        </p:txBody>
      </p:sp>
      <p:sp>
        <p:nvSpPr>
          <p:cNvPr id="7" name="Right Brace 6"/>
          <p:cNvSpPr/>
          <p:nvPr/>
        </p:nvSpPr>
        <p:spPr>
          <a:xfrm rot="3416635">
            <a:off x="5461561" y="3500997"/>
            <a:ext cx="255305" cy="251193"/>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Brace 17"/>
          <p:cNvSpPr/>
          <p:nvPr/>
        </p:nvSpPr>
        <p:spPr>
          <a:xfrm rot="13659669">
            <a:off x="3241087" y="996004"/>
            <a:ext cx="259927" cy="246120"/>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ight Brace 18"/>
          <p:cNvSpPr/>
          <p:nvPr/>
        </p:nvSpPr>
        <p:spPr>
          <a:xfrm rot="13099716">
            <a:off x="1235635" y="2733562"/>
            <a:ext cx="311120" cy="261663"/>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Brace 19"/>
          <p:cNvSpPr/>
          <p:nvPr/>
        </p:nvSpPr>
        <p:spPr>
          <a:xfrm rot="2707596">
            <a:off x="3419989" y="4704065"/>
            <a:ext cx="259927" cy="246120"/>
          </a:xfrm>
          <a:prstGeom prst="rightBrace">
            <a:avLst>
              <a:gd name="adj1" fmla="val 8333"/>
              <a:gd name="adj2" fmla="val 52803"/>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2"/>
          <p:cNvSpPr txBox="1">
            <a:spLocks noChangeArrowheads="1"/>
          </p:cNvSpPr>
          <p:nvPr/>
        </p:nvSpPr>
        <p:spPr bwMode="auto">
          <a:xfrm>
            <a:off x="6319837" y="3800383"/>
            <a:ext cx="2752725" cy="1815882"/>
          </a:xfrm>
          <a:prstGeom prst="rect">
            <a:avLst/>
          </a:prstGeom>
          <a:noFill/>
          <a:ln w="9525">
            <a:noFill/>
            <a:miter lim="800000"/>
            <a:headEnd/>
            <a:tailEnd/>
          </a:ln>
        </p:spPr>
        <p:txBody>
          <a:bodyPr wrap="square">
            <a:spAutoFit/>
          </a:bodyPr>
          <a:lstStyle/>
          <a:p>
            <a:r>
              <a:rPr lang="en-US" sz="1600" b="1" dirty="0">
                <a:solidFill>
                  <a:srgbClr val="7030A0"/>
                </a:solidFill>
                <a:latin typeface="Tempus Sans ITC" pitchFamily="82" charset="0"/>
                <a:cs typeface="Times New Roman" pitchFamily="18" charset="0"/>
              </a:rPr>
              <a:t>You’re used to seeing collagen fibers on H&amp;E (e.g. dense irregular connective tissue).  However, type II fibers found in cartilage are small, and not visible in the matrix.</a:t>
            </a:r>
          </a:p>
        </p:txBody>
      </p:sp>
    </p:spTree>
    <p:extLst>
      <p:ext uri="{BB962C8B-B14F-4D97-AF65-F5344CB8AC3E}">
        <p14:creationId xmlns:p14="http://schemas.microsoft.com/office/powerpoint/2010/main" val="3476151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3825</TotalTime>
  <Words>2439</Words>
  <Application>Microsoft Office PowerPoint</Application>
  <PresentationFormat>On-screen Show (4:3)</PresentationFormat>
  <Paragraphs>229</Paragraphs>
  <Slides>45</Slides>
  <Notes>45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Bradley Hand ITC</vt:lpstr>
      <vt:lpstr>Calibri</vt:lpstr>
      <vt:lpstr>Chiller</vt:lpstr>
      <vt:lpstr>Georgia</vt:lpstr>
      <vt:lpstr>Helvetica</vt:lpstr>
      <vt:lpstr>Script MT Bold</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Cincinnati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Dept. of Cell Biology</dc:creator>
  <cp:lastModifiedBy>Lowrie, DJ (lowriedj)</cp:lastModifiedBy>
  <cp:revision>254</cp:revision>
  <cp:lastPrinted>2012-03-21T13:56:49Z</cp:lastPrinted>
  <dcterms:created xsi:type="dcterms:W3CDTF">2009-07-20T18:28:08Z</dcterms:created>
  <dcterms:modified xsi:type="dcterms:W3CDTF">2021-10-19T12:32:20Z</dcterms:modified>
</cp:coreProperties>
</file>