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33" r:id="rId2"/>
    <p:sldId id="332" r:id="rId3"/>
    <p:sldId id="375" r:id="rId4"/>
    <p:sldId id="404" r:id="rId5"/>
    <p:sldId id="405" r:id="rId6"/>
    <p:sldId id="408" r:id="rId7"/>
    <p:sldId id="406" r:id="rId8"/>
    <p:sldId id="374" r:id="rId9"/>
    <p:sldId id="410" r:id="rId10"/>
    <p:sldId id="412" r:id="rId11"/>
    <p:sldId id="411" r:id="rId12"/>
    <p:sldId id="414" r:id="rId13"/>
    <p:sldId id="415" r:id="rId14"/>
    <p:sldId id="403" r:id="rId15"/>
    <p:sldId id="402" r:id="rId16"/>
    <p:sldId id="416" r:id="rId17"/>
    <p:sldId id="417" r:id="rId18"/>
    <p:sldId id="418" r:id="rId19"/>
    <p:sldId id="413"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52AB"/>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63" autoAdjust="0"/>
    <p:restoredTop sz="96041" autoAdjust="0"/>
  </p:normalViewPr>
  <p:slideViewPr>
    <p:cSldViewPr>
      <p:cViewPr varScale="1">
        <p:scale>
          <a:sx n="107" d="100"/>
          <a:sy n="107" d="100"/>
        </p:scale>
        <p:origin x="102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223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7EAD9D1-4FB8-41D4-A3A9-B2148DFF0436}" type="datetimeFigureOut">
              <a:rPr lang="en-US"/>
              <a:pPr>
                <a:defRPr/>
              </a:pPr>
              <a:t>10/7/2021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4E5C313-DADB-433D-A23C-995F06E434E9}" type="slidenum">
              <a:rPr lang="en-US"/>
              <a:pPr>
                <a:defRPr/>
              </a:pPr>
              <a:t>‹#›</a:t>
            </a:fld>
            <a:endParaRPr lang="en-US"/>
          </a:p>
        </p:txBody>
      </p:sp>
    </p:spTree>
    <p:extLst>
      <p:ext uri="{BB962C8B-B14F-4D97-AF65-F5344CB8AC3E}">
        <p14:creationId xmlns:p14="http://schemas.microsoft.com/office/powerpoint/2010/main" val="22421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917FDF3-1C3C-431E-9896-CE79F6FDEFF0}" type="datetimeFigureOut">
              <a:rPr lang="en-US"/>
              <a:pPr>
                <a:defRPr/>
              </a:pPr>
              <a:t>10/7/2021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8A5CD272-1E90-49EA-9C4C-1788DE7B4D8A}" type="slidenum">
              <a:rPr lang="en-US"/>
              <a:pPr>
                <a:defRPr/>
              </a:pPr>
              <a:t>‹#›</a:t>
            </a:fld>
            <a:endParaRPr lang="en-US" dirty="0"/>
          </a:p>
        </p:txBody>
      </p:sp>
    </p:spTree>
    <p:extLst>
      <p:ext uri="{BB962C8B-B14F-4D97-AF65-F5344CB8AC3E}">
        <p14:creationId xmlns:p14="http://schemas.microsoft.com/office/powerpoint/2010/main" val="3976205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10</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12</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15</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16</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17</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18</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3</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4</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5</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6</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7</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9</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CC953-B18E-487F-B8E5-F99FC9BB272C}" type="datetimeFigureOut">
              <a:rPr lang="en-US"/>
              <a:pPr>
                <a:defRPr/>
              </a:pPr>
              <a:t>10/7/2021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8821E-D9D4-411B-9C71-EC570628408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D12162-BED4-419F-8736-A179AA9BF9D3}" type="datetimeFigureOut">
              <a:rPr lang="en-US"/>
              <a:pPr>
                <a:defRPr/>
              </a:pPr>
              <a:t>10/7/2021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2E9E56-A4AD-4B48-9EB3-0D6FB0BE64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92194-513E-429F-85AB-AB4A88A015A5}" type="datetimeFigureOut">
              <a:rPr lang="en-US"/>
              <a:pPr>
                <a:defRPr/>
              </a:pPr>
              <a:t>10/7/2021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B1C63A-66C9-4F80-91A7-AF414B0C765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44D69F-B2DE-4D0C-9987-DD51A3DC6294}" type="datetimeFigureOut">
              <a:rPr lang="en-US"/>
              <a:pPr>
                <a:defRPr/>
              </a:pPr>
              <a:t>10/7/2021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2B0A0-6A73-48CF-BBDC-12985FFE3C5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71FB7F-7B40-475B-A494-D788614262B7}" type="datetimeFigureOut">
              <a:rPr lang="en-US"/>
              <a:pPr>
                <a:defRPr/>
              </a:pPr>
              <a:t>10/7/2021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93BA3B-32D2-4E59-9E77-E1777A0E8A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2B4447-A77F-4BF2-AB36-50FDC742192B}" type="datetimeFigureOut">
              <a:rPr lang="en-US"/>
              <a:pPr>
                <a:defRPr/>
              </a:pPr>
              <a:t>10/7/2021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A9153-F8D3-4772-B947-F8933B31748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E8953B-FA54-413F-895C-BA5BAE469B7F}" type="datetimeFigureOut">
              <a:rPr lang="en-US"/>
              <a:pPr>
                <a:defRPr/>
              </a:pPr>
              <a:t>10/7/2021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410873-5E3A-4A41-BEA1-3B8B699547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0A741C-9C32-40EB-9736-502530EE8BCA}" type="datetimeFigureOut">
              <a:rPr lang="en-US"/>
              <a:pPr>
                <a:defRPr/>
              </a:pPr>
              <a:t>10/7/2021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B4D3A9-B08A-441A-A667-AB44C7449DA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F8D98A-4848-45EA-B15B-D228D8844EA0}" type="datetimeFigureOut">
              <a:rPr lang="en-US"/>
              <a:pPr>
                <a:defRPr/>
              </a:pPr>
              <a:t>10/7/2021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EAE663-191C-46BB-A9EE-EACF656CF0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1F8FE4-74A1-41B5-85DF-CB58BB787B0D}" type="datetimeFigureOut">
              <a:rPr lang="en-US"/>
              <a:pPr>
                <a:defRPr/>
              </a:pPr>
              <a:t>10/7/2021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5FEF7E-9B18-498C-96F6-41E8EC4BA32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43D7C3-6180-45E5-A503-918204DD92D4}" type="datetimeFigureOut">
              <a:rPr lang="en-US"/>
              <a:pPr>
                <a:defRPr/>
              </a:pPr>
              <a:t>10/7/2021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FD454-F596-4790-BDD2-F816C3595E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202D1B-5426-444E-8207-E3A071FA0CB8}" type="datetimeFigureOut">
              <a:rPr lang="en-US"/>
              <a:pPr>
                <a:defRPr/>
              </a:pPr>
              <a:t>10/7/2021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4613888-89A0-4720-9940-988109F0B2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hyperlink" Target="https://accessibilityresources.mediaspace.kaltura.com/media/thymusdetailsSL81_xvid.mp4/1_b414e0ki"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hyperlink" Target="https://accessibilityresources.mediaspace.kaltura.com/media/prematurethymusSL81_xvid.mp4/1_eoloqxxf" TargetMode="External"/><Relationship Id="rId7" Type="http://schemas.openxmlformats.org/officeDocument/2006/relationships/hyperlink" Target="https://accessibilityresources.mediaspace.kaltura.com/media/adultthymusSL34_xvid.mp4/1_8r3tgeac"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accessibilityresources.mediaspace.kaltura.com/media/teenthymusSL82_xvid.mp4/1_9ptvydsr" TargetMode="External"/><Relationship Id="rId5" Type="http://schemas.openxmlformats.org/officeDocument/2006/relationships/hyperlink" Target="https://accessibilityresources.mediaspace.kaltura.com/media/toddlerthymusSL80_xvid.mp4/1_1rzcd8bn" TargetMode="External"/><Relationship Id="rId4" Type="http://schemas.openxmlformats.org/officeDocument/2006/relationships/hyperlink" Target="https://medmicroscope.uc.ed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accessibilityresources.mediaspace.kaltura.com/media/thymusoverviewSL81_xvid.mp4/1_60t5rtv0"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219200"/>
            <a:ext cx="5943600" cy="1938992"/>
          </a:xfrm>
          <a:prstGeom prst="rect">
            <a:avLst/>
          </a:prstGeom>
          <a:noFill/>
        </p:spPr>
        <p:txBody>
          <a:bodyPr>
            <a:spAutoFit/>
          </a:bodyPr>
          <a:lstStyle/>
          <a:p>
            <a:pPr algn="ctr" fontAlgn="auto">
              <a:spcBef>
                <a:spcPts val="0"/>
              </a:spcBef>
              <a:spcAft>
                <a:spcPts val="0"/>
              </a:spcAft>
              <a:defRPr/>
            </a:pPr>
            <a:r>
              <a:rPr lang="en-US" sz="4000" dirty="0">
                <a:solidFill>
                  <a:schemeClr val="accent6">
                    <a:lumMod val="50000"/>
                  </a:schemeClr>
                </a:solidFill>
                <a:latin typeface="+mn-lt"/>
              </a:rPr>
              <a:t>Blood Cell Production: Bone Marrow and Thymus</a:t>
            </a:r>
          </a:p>
          <a:p>
            <a:pPr algn="ctr" fontAlgn="auto">
              <a:spcBef>
                <a:spcPts val="0"/>
              </a:spcBef>
              <a:spcAft>
                <a:spcPts val="0"/>
              </a:spcAft>
              <a:defRPr/>
            </a:pPr>
            <a:r>
              <a:rPr lang="en-US" sz="4000" dirty="0">
                <a:solidFill>
                  <a:srgbClr val="36174D"/>
                </a:solidFill>
                <a:latin typeface="Chiller" pitchFamily="82" charset="0"/>
              </a:rPr>
              <a:t>Digital Laboratory</a:t>
            </a:r>
          </a:p>
        </p:txBody>
      </p:sp>
      <p:sp>
        <p:nvSpPr>
          <p:cNvPr id="15362" name="TextBox 2"/>
          <p:cNvSpPr txBox="1">
            <a:spLocks noChangeArrowheads="1"/>
          </p:cNvSpPr>
          <p:nvPr/>
        </p:nvSpPr>
        <p:spPr bwMode="auto">
          <a:xfrm>
            <a:off x="152400" y="3429000"/>
            <a:ext cx="8839200" cy="461963"/>
          </a:xfrm>
          <a:prstGeom prst="rect">
            <a:avLst/>
          </a:prstGeom>
          <a:noFill/>
          <a:ln w="9525">
            <a:noFill/>
            <a:miter lim="800000"/>
            <a:headEnd/>
            <a:tailEnd/>
          </a:ln>
        </p:spPr>
        <p:txBody>
          <a:bodyPr>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sp>
        <p:nvSpPr>
          <p:cNvPr id="15363" name="AutoShape 2" descr="http://upload.wikimedia.org/wikipedia/commons/4/40/Placenta_held.jpg"/>
          <p:cNvSpPr>
            <a:spLocks noChangeAspect="1" noChangeArrowheads="1"/>
          </p:cNvSpPr>
          <p:nvPr/>
        </p:nvSpPr>
        <p:spPr bwMode="auto">
          <a:xfrm>
            <a:off x="155575" y="-2057400"/>
            <a:ext cx="6467475" cy="4295775"/>
          </a:xfrm>
          <a:prstGeom prst="rect">
            <a:avLst/>
          </a:prstGeom>
          <a:noFill/>
          <a:ln w="9525">
            <a:noFill/>
            <a:miter lim="800000"/>
            <a:headEnd/>
            <a:tailEnd/>
          </a:ln>
        </p:spPr>
        <p:txBody>
          <a:bodyPr/>
          <a:lstStyle/>
          <a:p>
            <a:endParaRPr lang="en-US">
              <a:latin typeface="Calibri" pitchFamily="34" charset="0"/>
            </a:endParaRPr>
          </a:p>
        </p:txBody>
      </p:sp>
      <p:sp>
        <p:nvSpPr>
          <p:cNvPr id="15364" name="AutoShape 4" descr="http://upload.wikimedia.org/wikipedia/commons/4/40/Placenta_held.jpg"/>
          <p:cNvSpPr>
            <a:spLocks noChangeAspect="1" noChangeArrowheads="1"/>
          </p:cNvSpPr>
          <p:nvPr/>
        </p:nvSpPr>
        <p:spPr bwMode="auto">
          <a:xfrm>
            <a:off x="155575" y="-2057400"/>
            <a:ext cx="6467475" cy="4295775"/>
          </a:xfrm>
          <a:prstGeom prst="rect">
            <a:avLst/>
          </a:prstGeom>
          <a:noFill/>
          <a:ln w="9525">
            <a:noFill/>
            <a:miter lim="800000"/>
            <a:headEnd/>
            <a:tailEnd/>
          </a:ln>
        </p:spPr>
        <p:txBody>
          <a:bodyPr/>
          <a:lstStyle/>
          <a:p>
            <a:endParaRPr lang="en-US">
              <a:latin typeface="Calibri" pitchFamily="34" charset="0"/>
            </a:endParaRPr>
          </a:p>
        </p:txBody>
      </p:sp>
      <p:sp>
        <p:nvSpPr>
          <p:cNvPr id="15365" name="AutoShape 6" descr="http://upload.wikimedia.org/wikipedia/commons/4/40/Placenta_held.jpg"/>
          <p:cNvSpPr>
            <a:spLocks noChangeAspect="1" noChangeArrowheads="1"/>
          </p:cNvSpPr>
          <p:nvPr/>
        </p:nvSpPr>
        <p:spPr bwMode="auto">
          <a:xfrm>
            <a:off x="155575" y="-2057400"/>
            <a:ext cx="6467475" cy="4295775"/>
          </a:xfrm>
          <a:prstGeom prst="rect">
            <a:avLst/>
          </a:prstGeom>
          <a:noFill/>
          <a:ln w="9525">
            <a:noFill/>
            <a:miter lim="800000"/>
            <a:headEnd/>
            <a:tailEnd/>
          </a:ln>
        </p:spPr>
        <p:txBody>
          <a:bodyPr/>
          <a:lstStyle/>
          <a:p>
            <a:endParaRPr lang="en-US">
              <a:latin typeface="Calibri" pitchFamily="34" charset="0"/>
            </a:endParaRPr>
          </a:p>
        </p:txBody>
      </p:sp>
      <p:sp>
        <p:nvSpPr>
          <p:cNvPr id="8" name="TextBox 7"/>
          <p:cNvSpPr txBox="1"/>
          <p:nvPr/>
        </p:nvSpPr>
        <p:spPr>
          <a:xfrm>
            <a:off x="76200" y="4495800"/>
            <a:ext cx="5486400" cy="892552"/>
          </a:xfrm>
          <a:prstGeom prst="rect">
            <a:avLst/>
          </a:prstGeom>
          <a:noFill/>
        </p:spPr>
        <p:txBody>
          <a:bodyPr wrap="square">
            <a:spAutoFit/>
          </a:bodyPr>
          <a:lstStyle/>
          <a:p>
            <a:pPr>
              <a:defRPr/>
            </a:pPr>
            <a:r>
              <a:rPr lang="en-US" sz="2600" b="1" dirty="0">
                <a:solidFill>
                  <a:schemeClr val="accent3">
                    <a:lumMod val="50000"/>
                  </a:schemeClr>
                </a:solidFill>
                <a:latin typeface="Bradley Hand ITC" pitchFamily="66" charset="0"/>
              </a:rPr>
              <a:t>This module will take approximately 20 minutes to complete.</a:t>
            </a:r>
          </a:p>
        </p:txBody>
      </p:sp>
      <p:pic>
        <p:nvPicPr>
          <p:cNvPr id="1026" name="Picture 2" descr="http://3.bp.blogspot.com/-rRp4VWibbKU/TlKQPw7XQJI/AAAAAAAAAng/IFiRDsYuGnE/s1600/bone-marr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890963"/>
            <a:ext cx="2390775"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16" y="562356"/>
            <a:ext cx="1420368" cy="10850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2174" y="600456"/>
            <a:ext cx="6549825" cy="5038326"/>
          </a:xfrm>
          <a:prstGeom prst="rect">
            <a:avLst/>
          </a:prstGeom>
        </p:spPr>
      </p:pic>
      <p:sp>
        <p:nvSpPr>
          <p:cNvPr id="27654" name="TextBox 2"/>
          <p:cNvSpPr txBox="1">
            <a:spLocks noChangeArrowheads="1"/>
          </p:cNvSpPr>
          <p:nvPr/>
        </p:nvSpPr>
        <p:spPr bwMode="auto">
          <a:xfrm>
            <a:off x="285750" y="5612249"/>
            <a:ext cx="8412984" cy="1169551"/>
          </a:xfrm>
          <a:prstGeom prst="rect">
            <a:avLst/>
          </a:prstGeom>
          <a:noFill/>
          <a:ln w="9525">
            <a:noFill/>
            <a:miter lim="800000"/>
            <a:headEnd/>
            <a:tailEnd/>
          </a:ln>
        </p:spPr>
        <p:txBody>
          <a:bodyPr wrap="square">
            <a:spAutoFit/>
          </a:bodyPr>
          <a:lstStyle/>
          <a:p>
            <a:r>
              <a:rPr lang="en-US" sz="1400" b="1" dirty="0">
                <a:solidFill>
                  <a:schemeClr val="accent3">
                    <a:lumMod val="50000"/>
                  </a:schemeClr>
                </a:solidFill>
                <a:latin typeface="Times New Roman" pitchFamily="18" charset="0"/>
                <a:cs typeface="Times New Roman" pitchFamily="18" charset="0"/>
              </a:rPr>
              <a:t>In this high powered image from the thymus, the cortex and medulla are indicated.  The numerous small nuclei are </a:t>
            </a:r>
            <a:r>
              <a:rPr lang="en-US" sz="1400" b="1" dirty="0">
                <a:solidFill>
                  <a:srgbClr val="00B050"/>
                </a:solidFill>
                <a:latin typeface="Times New Roman" pitchFamily="18" charset="0"/>
                <a:cs typeface="Times New Roman" pitchFamily="18" charset="0"/>
              </a:rPr>
              <a:t>T lymphocytes</a:t>
            </a:r>
            <a:r>
              <a:rPr lang="en-US" sz="1400" b="1" dirty="0">
                <a:solidFill>
                  <a:schemeClr val="accent3">
                    <a:lumMod val="50000"/>
                  </a:schemeClr>
                </a:solidFill>
                <a:latin typeface="Times New Roman" pitchFamily="18" charset="0"/>
                <a:cs typeface="Times New Roman" pitchFamily="18" charset="0"/>
              </a:rPr>
              <a:t>, which are more numerous in the cortex.  </a:t>
            </a:r>
            <a:r>
              <a:rPr lang="en-US" sz="1400" b="1" dirty="0">
                <a:solidFill>
                  <a:srgbClr val="00B050"/>
                </a:solidFill>
                <a:latin typeface="Times New Roman" pitchFamily="18" charset="0"/>
                <a:cs typeface="Times New Roman" pitchFamily="18" charset="0"/>
              </a:rPr>
              <a:t>Epithelial reticular cells </a:t>
            </a:r>
            <a:r>
              <a:rPr lang="en-US" sz="1400" b="1" dirty="0">
                <a:solidFill>
                  <a:schemeClr val="accent3">
                    <a:lumMod val="50000"/>
                  </a:schemeClr>
                </a:solidFill>
                <a:latin typeface="Times New Roman" pitchFamily="18" charset="0"/>
                <a:cs typeface="Times New Roman" pitchFamily="18" charset="0"/>
              </a:rPr>
              <a:t>(black arrow) are seen more easily in the medulla, characterized by a large, euchromatic nucleus and abundant, pale-eosinophilic cytoplasm.  Many of these cells have begun to cluster together in a concentric arrangement to form structures called </a:t>
            </a:r>
            <a:r>
              <a:rPr lang="en-US" sz="1400" b="1" dirty="0">
                <a:solidFill>
                  <a:srgbClr val="00B050"/>
                </a:solidFill>
                <a:latin typeface="Times New Roman" pitchFamily="18" charset="0"/>
                <a:cs typeface="Times New Roman" pitchFamily="18" charset="0"/>
              </a:rPr>
              <a:t>Hassall’s corpuscles </a:t>
            </a:r>
            <a:r>
              <a:rPr lang="en-US" sz="1400" b="1" dirty="0">
                <a:solidFill>
                  <a:schemeClr val="accent3">
                    <a:lumMod val="50000"/>
                  </a:schemeClr>
                </a:solidFill>
                <a:latin typeface="Times New Roman" pitchFamily="18" charset="0"/>
                <a:cs typeface="Times New Roman" pitchFamily="18" charset="0"/>
              </a:rPr>
              <a:t>(yellow outline), a characteristic feature of the thymus.</a:t>
            </a:r>
            <a:endParaRPr lang="en-US" sz="1400" b="1" dirty="0">
              <a:solidFill>
                <a:srgbClr val="002060"/>
              </a:solidFill>
              <a:latin typeface="Times New Roman" pitchFamily="18" charset="0"/>
              <a:cs typeface="Times New Roman" pitchFamily="18" charset="0"/>
            </a:endParaRPr>
          </a:p>
        </p:txBody>
      </p:sp>
      <p:sp>
        <p:nvSpPr>
          <p:cNvPr id="9" name="Rectangle 8"/>
          <p:cNvSpPr/>
          <p:nvPr/>
        </p:nvSpPr>
        <p:spPr>
          <a:xfrm>
            <a:off x="1012469" y="39469"/>
            <a:ext cx="731514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chemeClr val="accent3">
                    <a:lumMod val="50000"/>
                  </a:schemeClr>
                </a:solidFill>
                <a:effectLst>
                  <a:reflection blurRad="12700" stA="50000" endPos="50000" dist="5000" dir="5400000" sy="-100000" rotWithShape="0"/>
                </a:effectLst>
                <a:latin typeface="+mn-lt"/>
              </a:rPr>
              <a:t>Production of blood cells – </a:t>
            </a:r>
            <a:r>
              <a:rPr lang="en-US" sz="3200" b="1" cap="all" dirty="0" err="1">
                <a:ln w="0"/>
                <a:solidFill>
                  <a:schemeClr val="accent3">
                    <a:lumMod val="50000"/>
                  </a:schemeClr>
                </a:solidFill>
                <a:effectLst>
                  <a:reflection blurRad="12700" stA="50000" endPos="50000" dist="5000" dir="5400000" sy="-100000" rotWithShape="0"/>
                </a:effectLst>
                <a:latin typeface="+mn-lt"/>
              </a:rPr>
              <a:t>THymus</a:t>
            </a:r>
            <a:endParaRPr lang="en-US" sz="3200" b="1" cap="all" dirty="0">
              <a:ln w="0"/>
              <a:solidFill>
                <a:schemeClr val="accent3">
                  <a:lumMod val="50000"/>
                </a:schemeClr>
              </a:solidFill>
              <a:effectLst>
                <a:reflection blurRad="12700" stA="50000" endPos="50000" dist="5000" dir="5400000" sy="-100000" rotWithShape="0"/>
              </a:effectLst>
              <a:latin typeface="+mn-lt"/>
            </a:endParaRPr>
          </a:p>
        </p:txBody>
      </p:sp>
      <p:sp>
        <p:nvSpPr>
          <p:cNvPr id="24" name="TextBox 23"/>
          <p:cNvSpPr txBox="1"/>
          <p:nvPr/>
        </p:nvSpPr>
        <p:spPr>
          <a:xfrm>
            <a:off x="2743200" y="3939075"/>
            <a:ext cx="1351402" cy="461665"/>
          </a:xfrm>
          <a:prstGeom prst="rect">
            <a:avLst/>
          </a:prstGeom>
          <a:noFill/>
        </p:spPr>
        <p:txBody>
          <a:bodyPr wrap="square" rtlCol="0">
            <a:spAutoFit/>
          </a:bodyPr>
          <a:lstStyle/>
          <a:p>
            <a:r>
              <a:rPr lang="en-US" sz="2400" b="1" dirty="0">
                <a:solidFill>
                  <a:srgbClr val="FFFF00"/>
                </a:solidFill>
              </a:rPr>
              <a:t>medulla</a:t>
            </a:r>
          </a:p>
        </p:txBody>
      </p:sp>
      <p:sp>
        <p:nvSpPr>
          <p:cNvPr id="25" name="TextBox 24"/>
          <p:cNvSpPr txBox="1"/>
          <p:nvPr/>
        </p:nvSpPr>
        <p:spPr>
          <a:xfrm rot="2565675">
            <a:off x="6827596" y="1059516"/>
            <a:ext cx="1078114" cy="400110"/>
          </a:xfrm>
          <a:prstGeom prst="rect">
            <a:avLst/>
          </a:prstGeom>
          <a:noFill/>
        </p:spPr>
        <p:txBody>
          <a:bodyPr wrap="square" rtlCol="0">
            <a:spAutoFit/>
          </a:bodyPr>
          <a:lstStyle/>
          <a:p>
            <a:r>
              <a:rPr lang="en-US" sz="2000" b="1" dirty="0">
                <a:solidFill>
                  <a:srgbClr val="FFFF00"/>
                </a:solidFill>
              </a:rPr>
              <a:t>cortex</a:t>
            </a:r>
          </a:p>
        </p:txBody>
      </p:sp>
      <p:sp>
        <p:nvSpPr>
          <p:cNvPr id="5" name="Rectangle 4"/>
          <p:cNvSpPr/>
          <p:nvPr/>
        </p:nvSpPr>
        <p:spPr>
          <a:xfrm>
            <a:off x="904875" y="923925"/>
            <a:ext cx="257175" cy="228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1162050" y="590550"/>
            <a:ext cx="714375" cy="3333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04875" y="1143001"/>
            <a:ext cx="923925" cy="44481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238875" y="4429125"/>
            <a:ext cx="371475" cy="5810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3267075" y="1685925"/>
            <a:ext cx="763583" cy="619125"/>
          </a:xfrm>
          <a:custGeom>
            <a:avLst/>
            <a:gdLst>
              <a:gd name="connsiteX0" fmla="*/ 762000 w 763583"/>
              <a:gd name="connsiteY0" fmla="*/ 476250 h 619125"/>
              <a:gd name="connsiteX1" fmla="*/ 695325 w 763583"/>
              <a:gd name="connsiteY1" fmla="*/ 304800 h 619125"/>
              <a:gd name="connsiteX2" fmla="*/ 704850 w 763583"/>
              <a:gd name="connsiteY2" fmla="*/ 266700 h 619125"/>
              <a:gd name="connsiteX3" fmla="*/ 695325 w 763583"/>
              <a:gd name="connsiteY3" fmla="*/ 209550 h 619125"/>
              <a:gd name="connsiteX4" fmla="*/ 666750 w 763583"/>
              <a:gd name="connsiteY4" fmla="*/ 190500 h 619125"/>
              <a:gd name="connsiteX5" fmla="*/ 647700 w 763583"/>
              <a:gd name="connsiteY5" fmla="*/ 161925 h 619125"/>
              <a:gd name="connsiteX6" fmla="*/ 590550 w 763583"/>
              <a:gd name="connsiteY6" fmla="*/ 123825 h 619125"/>
              <a:gd name="connsiteX7" fmla="*/ 504825 w 763583"/>
              <a:gd name="connsiteY7" fmla="*/ 57150 h 619125"/>
              <a:gd name="connsiteX8" fmla="*/ 447675 w 763583"/>
              <a:gd name="connsiteY8" fmla="*/ 38100 h 619125"/>
              <a:gd name="connsiteX9" fmla="*/ 409575 w 763583"/>
              <a:gd name="connsiteY9" fmla="*/ 19050 h 619125"/>
              <a:gd name="connsiteX10" fmla="*/ 266700 w 763583"/>
              <a:gd name="connsiteY10" fmla="*/ 0 h 619125"/>
              <a:gd name="connsiteX11" fmla="*/ 171450 w 763583"/>
              <a:gd name="connsiteY11" fmla="*/ 19050 h 619125"/>
              <a:gd name="connsiteX12" fmla="*/ 114300 w 763583"/>
              <a:gd name="connsiteY12" fmla="*/ 57150 h 619125"/>
              <a:gd name="connsiteX13" fmla="*/ 76200 w 763583"/>
              <a:gd name="connsiteY13" fmla="*/ 104775 h 619125"/>
              <a:gd name="connsiteX14" fmla="*/ 47625 w 763583"/>
              <a:gd name="connsiteY14" fmla="*/ 161925 h 619125"/>
              <a:gd name="connsiteX15" fmla="*/ 9525 w 763583"/>
              <a:gd name="connsiteY15" fmla="*/ 219075 h 619125"/>
              <a:gd name="connsiteX16" fmla="*/ 0 w 763583"/>
              <a:gd name="connsiteY16" fmla="*/ 257175 h 619125"/>
              <a:gd name="connsiteX17" fmla="*/ 19050 w 763583"/>
              <a:gd name="connsiteY17" fmla="*/ 381000 h 619125"/>
              <a:gd name="connsiteX18" fmla="*/ 38100 w 763583"/>
              <a:gd name="connsiteY18" fmla="*/ 409575 h 619125"/>
              <a:gd name="connsiteX19" fmla="*/ 47625 w 763583"/>
              <a:gd name="connsiteY19" fmla="*/ 438150 h 619125"/>
              <a:gd name="connsiteX20" fmla="*/ 104775 w 763583"/>
              <a:gd name="connsiteY20" fmla="*/ 476250 h 619125"/>
              <a:gd name="connsiteX21" fmla="*/ 133350 w 763583"/>
              <a:gd name="connsiteY21" fmla="*/ 495300 h 619125"/>
              <a:gd name="connsiteX22" fmla="*/ 161925 w 763583"/>
              <a:gd name="connsiteY22" fmla="*/ 504825 h 619125"/>
              <a:gd name="connsiteX23" fmla="*/ 190500 w 763583"/>
              <a:gd name="connsiteY23" fmla="*/ 523875 h 619125"/>
              <a:gd name="connsiteX24" fmla="*/ 247650 w 763583"/>
              <a:gd name="connsiteY24" fmla="*/ 542925 h 619125"/>
              <a:gd name="connsiteX25" fmla="*/ 304800 w 763583"/>
              <a:gd name="connsiteY25" fmla="*/ 571500 h 619125"/>
              <a:gd name="connsiteX26" fmla="*/ 333375 w 763583"/>
              <a:gd name="connsiteY26" fmla="*/ 590550 h 619125"/>
              <a:gd name="connsiteX27" fmla="*/ 400050 w 763583"/>
              <a:gd name="connsiteY27" fmla="*/ 609600 h 619125"/>
              <a:gd name="connsiteX28" fmla="*/ 428625 w 763583"/>
              <a:gd name="connsiteY28" fmla="*/ 619125 h 619125"/>
              <a:gd name="connsiteX29" fmla="*/ 676275 w 763583"/>
              <a:gd name="connsiteY29" fmla="*/ 609600 h 619125"/>
              <a:gd name="connsiteX30" fmla="*/ 704850 w 763583"/>
              <a:gd name="connsiteY30" fmla="*/ 600075 h 619125"/>
              <a:gd name="connsiteX31" fmla="*/ 723900 w 763583"/>
              <a:gd name="connsiteY31" fmla="*/ 571500 h 619125"/>
              <a:gd name="connsiteX32" fmla="*/ 742950 w 763583"/>
              <a:gd name="connsiteY32" fmla="*/ 504825 h 619125"/>
              <a:gd name="connsiteX33" fmla="*/ 762000 w 763583"/>
              <a:gd name="connsiteY33" fmla="*/ 47625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583" h="619125">
                <a:moveTo>
                  <a:pt x="762000" y="476250"/>
                </a:moveTo>
                <a:cubicBezTo>
                  <a:pt x="754063" y="442913"/>
                  <a:pt x="676282" y="409536"/>
                  <a:pt x="695325" y="304800"/>
                </a:cubicBezTo>
                <a:cubicBezTo>
                  <a:pt x="697667" y="291920"/>
                  <a:pt x="701675" y="279400"/>
                  <a:pt x="704850" y="266700"/>
                </a:cubicBezTo>
                <a:cubicBezTo>
                  <a:pt x="701675" y="247650"/>
                  <a:pt x="703962" y="226824"/>
                  <a:pt x="695325" y="209550"/>
                </a:cubicBezTo>
                <a:cubicBezTo>
                  <a:pt x="690205" y="199311"/>
                  <a:pt x="674845" y="198595"/>
                  <a:pt x="666750" y="190500"/>
                </a:cubicBezTo>
                <a:cubicBezTo>
                  <a:pt x="658655" y="182405"/>
                  <a:pt x="656315" y="169463"/>
                  <a:pt x="647700" y="161925"/>
                </a:cubicBezTo>
                <a:cubicBezTo>
                  <a:pt x="630470" y="146848"/>
                  <a:pt x="606739" y="140014"/>
                  <a:pt x="590550" y="123825"/>
                </a:cubicBezTo>
                <a:cubicBezTo>
                  <a:pt x="565895" y="99170"/>
                  <a:pt x="539004" y="68543"/>
                  <a:pt x="504825" y="57150"/>
                </a:cubicBezTo>
                <a:cubicBezTo>
                  <a:pt x="485775" y="50800"/>
                  <a:pt x="465636" y="47080"/>
                  <a:pt x="447675" y="38100"/>
                </a:cubicBezTo>
                <a:cubicBezTo>
                  <a:pt x="434975" y="31750"/>
                  <a:pt x="423175" y="23130"/>
                  <a:pt x="409575" y="19050"/>
                </a:cubicBezTo>
                <a:cubicBezTo>
                  <a:pt x="384425" y="11505"/>
                  <a:pt x="281762" y="1674"/>
                  <a:pt x="266700" y="0"/>
                </a:cubicBezTo>
                <a:cubicBezTo>
                  <a:pt x="266512" y="31"/>
                  <a:pt x="180923" y="12735"/>
                  <a:pt x="171450" y="19050"/>
                </a:cubicBezTo>
                <a:cubicBezTo>
                  <a:pt x="92515" y="71673"/>
                  <a:pt x="223683" y="29804"/>
                  <a:pt x="114300" y="57150"/>
                </a:cubicBezTo>
                <a:cubicBezTo>
                  <a:pt x="95757" y="112780"/>
                  <a:pt x="119284" y="61691"/>
                  <a:pt x="76200" y="104775"/>
                </a:cubicBezTo>
                <a:cubicBezTo>
                  <a:pt x="44486" y="136489"/>
                  <a:pt x="66992" y="127064"/>
                  <a:pt x="47625" y="161925"/>
                </a:cubicBezTo>
                <a:cubicBezTo>
                  <a:pt x="36506" y="181939"/>
                  <a:pt x="9525" y="219075"/>
                  <a:pt x="9525" y="219075"/>
                </a:cubicBezTo>
                <a:cubicBezTo>
                  <a:pt x="6350" y="231775"/>
                  <a:pt x="0" y="244084"/>
                  <a:pt x="0" y="257175"/>
                </a:cubicBezTo>
                <a:cubicBezTo>
                  <a:pt x="0" y="279029"/>
                  <a:pt x="2746" y="348392"/>
                  <a:pt x="19050" y="381000"/>
                </a:cubicBezTo>
                <a:cubicBezTo>
                  <a:pt x="24170" y="391239"/>
                  <a:pt x="32980" y="399336"/>
                  <a:pt x="38100" y="409575"/>
                </a:cubicBezTo>
                <a:cubicBezTo>
                  <a:pt x="42590" y="418555"/>
                  <a:pt x="40525" y="431050"/>
                  <a:pt x="47625" y="438150"/>
                </a:cubicBezTo>
                <a:cubicBezTo>
                  <a:pt x="63814" y="454339"/>
                  <a:pt x="85725" y="463550"/>
                  <a:pt x="104775" y="476250"/>
                </a:cubicBezTo>
                <a:cubicBezTo>
                  <a:pt x="114300" y="482600"/>
                  <a:pt x="122490" y="491680"/>
                  <a:pt x="133350" y="495300"/>
                </a:cubicBezTo>
                <a:cubicBezTo>
                  <a:pt x="142875" y="498475"/>
                  <a:pt x="152945" y="500335"/>
                  <a:pt x="161925" y="504825"/>
                </a:cubicBezTo>
                <a:cubicBezTo>
                  <a:pt x="172164" y="509945"/>
                  <a:pt x="180039" y="519226"/>
                  <a:pt x="190500" y="523875"/>
                </a:cubicBezTo>
                <a:cubicBezTo>
                  <a:pt x="208850" y="532030"/>
                  <a:pt x="230942" y="531786"/>
                  <a:pt x="247650" y="542925"/>
                </a:cubicBezTo>
                <a:cubicBezTo>
                  <a:pt x="329542" y="597520"/>
                  <a:pt x="225930" y="532065"/>
                  <a:pt x="304800" y="571500"/>
                </a:cubicBezTo>
                <a:cubicBezTo>
                  <a:pt x="315039" y="576620"/>
                  <a:pt x="323136" y="585430"/>
                  <a:pt x="333375" y="590550"/>
                </a:cubicBezTo>
                <a:cubicBezTo>
                  <a:pt x="348600" y="598163"/>
                  <a:pt x="385808" y="605531"/>
                  <a:pt x="400050" y="609600"/>
                </a:cubicBezTo>
                <a:cubicBezTo>
                  <a:pt x="409704" y="612358"/>
                  <a:pt x="419100" y="615950"/>
                  <a:pt x="428625" y="619125"/>
                </a:cubicBezTo>
                <a:cubicBezTo>
                  <a:pt x="511175" y="615950"/>
                  <a:pt x="593860" y="615284"/>
                  <a:pt x="676275" y="609600"/>
                </a:cubicBezTo>
                <a:cubicBezTo>
                  <a:pt x="686291" y="608909"/>
                  <a:pt x="697010" y="606347"/>
                  <a:pt x="704850" y="600075"/>
                </a:cubicBezTo>
                <a:cubicBezTo>
                  <a:pt x="713789" y="592924"/>
                  <a:pt x="717550" y="581025"/>
                  <a:pt x="723900" y="571500"/>
                </a:cubicBezTo>
                <a:cubicBezTo>
                  <a:pt x="729921" y="547415"/>
                  <a:pt x="733840" y="527599"/>
                  <a:pt x="742950" y="504825"/>
                </a:cubicBezTo>
                <a:cubicBezTo>
                  <a:pt x="745587" y="498233"/>
                  <a:pt x="769937" y="509587"/>
                  <a:pt x="762000" y="476250"/>
                </a:cubicBez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313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514600" y="2394466"/>
            <a:ext cx="39624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details of the thymus – SL81</a:t>
            </a:r>
            <a:endParaRPr lang="en-US" dirty="0">
              <a:latin typeface="Calibri" pitchFamily="34" charset="0"/>
            </a:endParaRPr>
          </a:p>
        </p:txBody>
      </p:sp>
      <p:sp>
        <p:nvSpPr>
          <p:cNvPr id="37891" name="TextBox 4"/>
          <p:cNvSpPr txBox="1">
            <a:spLocks noChangeArrowheads="1"/>
          </p:cNvSpPr>
          <p:nvPr/>
        </p:nvSpPr>
        <p:spPr bwMode="auto">
          <a:xfrm>
            <a:off x="1952625" y="5264497"/>
            <a:ext cx="4495800" cy="1384995"/>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081</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Thymus</a:t>
            </a:r>
          </a:p>
          <a:p>
            <a:pPr lvl="2" eaLnBrk="0" hangingPunct="0">
              <a:buFontTx/>
              <a:buChar char="•"/>
            </a:pPr>
            <a:r>
              <a:rPr lang="en-US" sz="1200" b="1" dirty="0">
                <a:solidFill>
                  <a:srgbClr val="002060"/>
                </a:solidFill>
                <a:latin typeface="Georgia" pitchFamily="18" charset="0"/>
                <a:cs typeface="Arial" charset="0"/>
              </a:rPr>
              <a:t>Lymphocytes</a:t>
            </a:r>
          </a:p>
          <a:p>
            <a:pPr lvl="2" eaLnBrk="0" hangingPunct="0">
              <a:buFontTx/>
              <a:buChar char="•"/>
            </a:pPr>
            <a:r>
              <a:rPr lang="en-US" sz="1200" b="1" dirty="0">
                <a:solidFill>
                  <a:srgbClr val="002060"/>
                </a:solidFill>
                <a:latin typeface="Georgia" pitchFamily="18" charset="0"/>
                <a:cs typeface="Arial" charset="0"/>
              </a:rPr>
              <a:t>Epithelial reticular cells</a:t>
            </a:r>
          </a:p>
          <a:p>
            <a:pPr lvl="2" eaLnBrk="0" hangingPunct="0">
              <a:buFontTx/>
              <a:buChar char="•"/>
            </a:pPr>
            <a:r>
              <a:rPr lang="en-US" sz="1200" b="1" dirty="0">
                <a:solidFill>
                  <a:srgbClr val="002060"/>
                </a:solidFill>
                <a:latin typeface="Georgia" pitchFamily="18" charset="0"/>
                <a:cs typeface="Arial" charset="0"/>
              </a:rPr>
              <a:t>Hassall’s corpuscles</a:t>
            </a:r>
          </a:p>
        </p:txBody>
      </p:sp>
      <p:sp>
        <p:nvSpPr>
          <p:cNvPr id="7" name="Rectangle 6"/>
          <p:cNvSpPr/>
          <p:nvPr/>
        </p:nvSpPr>
        <p:spPr>
          <a:xfrm>
            <a:off x="611461" y="39469"/>
            <a:ext cx="8117159" cy="64633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600" b="1" cap="all" dirty="0">
                <a:ln w="0"/>
                <a:solidFill>
                  <a:schemeClr val="accent3">
                    <a:lumMod val="50000"/>
                  </a:schemeClr>
                </a:solidFill>
                <a:effectLst>
                  <a:reflection blurRad="12700" stA="50000" endPos="50000" dist="5000" dir="5400000" sy="-100000" rotWithShape="0"/>
                </a:effectLst>
                <a:latin typeface="+mn-lt"/>
              </a:rPr>
              <a:t>Production of blood cells - thymus</a:t>
            </a:r>
          </a:p>
        </p:txBody>
      </p:sp>
    </p:spTree>
    <p:extLst>
      <p:ext uri="{BB962C8B-B14F-4D97-AF65-F5344CB8AC3E}">
        <p14:creationId xmlns:p14="http://schemas.microsoft.com/office/powerpoint/2010/main" val="232359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2"/>
          <p:cNvSpPr txBox="1">
            <a:spLocks noChangeArrowheads="1"/>
          </p:cNvSpPr>
          <p:nvPr/>
        </p:nvSpPr>
        <p:spPr bwMode="auto">
          <a:xfrm>
            <a:off x="152400" y="5503350"/>
            <a:ext cx="8763000" cy="954107"/>
          </a:xfrm>
          <a:prstGeom prst="rect">
            <a:avLst/>
          </a:prstGeom>
          <a:noFill/>
          <a:ln w="9525">
            <a:noFill/>
            <a:miter lim="800000"/>
            <a:headEnd/>
            <a:tailEnd/>
          </a:ln>
        </p:spPr>
        <p:txBody>
          <a:bodyPr wrap="square">
            <a:spAutoFit/>
          </a:bodyPr>
          <a:lstStyle/>
          <a:p>
            <a:r>
              <a:rPr lang="en-US" sz="1400" b="1" dirty="0">
                <a:solidFill>
                  <a:schemeClr val="accent3">
                    <a:lumMod val="50000"/>
                  </a:schemeClr>
                </a:solidFill>
                <a:latin typeface="Times New Roman" pitchFamily="18" charset="0"/>
                <a:cs typeface="Times New Roman" pitchFamily="18" charset="0"/>
              </a:rPr>
              <a:t>As the thymus ages,  it undergoes histological changes.   Continued formation of </a:t>
            </a:r>
            <a:r>
              <a:rPr lang="en-US" sz="1400" b="1" dirty="0" err="1">
                <a:solidFill>
                  <a:schemeClr val="accent3">
                    <a:lumMod val="50000"/>
                  </a:schemeClr>
                </a:solidFill>
                <a:latin typeface="Times New Roman" pitchFamily="18" charset="0"/>
                <a:cs typeface="Times New Roman" pitchFamily="18" charset="0"/>
              </a:rPr>
              <a:t>Hassal’s</a:t>
            </a:r>
            <a:r>
              <a:rPr lang="en-US" sz="1400" b="1" dirty="0">
                <a:solidFill>
                  <a:schemeClr val="accent3">
                    <a:lumMod val="50000"/>
                  </a:schemeClr>
                </a:solidFill>
                <a:latin typeface="Times New Roman" pitchFamily="18" charset="0"/>
                <a:cs typeface="Times New Roman" pitchFamily="18" charset="0"/>
              </a:rPr>
              <a:t> corpuscles (black arrows), and an increase in the size of these structures, occurs throughout early childhood and adolescence.  These corpuscles undergo “keratinization”, so that larger corpuscles have little cellularity.  During adult life, the thymus undergoes involution, being replaced by adipose tissue, until it no longer resembles the thymus at all.  </a:t>
            </a:r>
            <a:endParaRPr lang="en-US" sz="1400" b="1" dirty="0">
              <a:solidFill>
                <a:srgbClr val="002060"/>
              </a:solidFill>
              <a:latin typeface="Times New Roman" pitchFamily="18" charset="0"/>
              <a:cs typeface="Times New Roman" pitchFamily="18" charset="0"/>
            </a:endParaRPr>
          </a:p>
        </p:txBody>
      </p:sp>
      <p:sp>
        <p:nvSpPr>
          <p:cNvPr id="9" name="Rectangle 8"/>
          <p:cNvSpPr/>
          <p:nvPr/>
        </p:nvSpPr>
        <p:spPr>
          <a:xfrm>
            <a:off x="2551609" y="39469"/>
            <a:ext cx="4236865"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chemeClr val="accent3">
                    <a:lumMod val="50000"/>
                  </a:schemeClr>
                </a:solidFill>
                <a:effectLst>
                  <a:reflection blurRad="12700" stA="50000" endPos="50000" dist="5000" dir="5400000" sy="-100000" rotWithShape="0"/>
                </a:effectLst>
                <a:latin typeface="+mn-lt"/>
              </a:rPr>
              <a:t>Aging of the </a:t>
            </a:r>
            <a:r>
              <a:rPr lang="en-US" sz="3200" b="1" cap="all" dirty="0" err="1">
                <a:ln w="0"/>
                <a:solidFill>
                  <a:schemeClr val="accent3">
                    <a:lumMod val="50000"/>
                  </a:schemeClr>
                </a:solidFill>
                <a:effectLst>
                  <a:reflection blurRad="12700" stA="50000" endPos="50000" dist="5000" dir="5400000" sy="-100000" rotWithShape="0"/>
                </a:effectLst>
                <a:latin typeface="+mn-lt"/>
              </a:rPr>
              <a:t>THymus</a:t>
            </a:r>
            <a:endParaRPr lang="en-US" sz="3200" b="1" cap="all" dirty="0">
              <a:ln w="0"/>
              <a:solidFill>
                <a:schemeClr val="accent3">
                  <a:lumMod val="50000"/>
                </a:schemeClr>
              </a:solidFill>
              <a:effectLst>
                <a:reflection blurRad="12700" stA="50000" endPos="50000" dist="5000" dir="5400000" sy="-100000" rotWithShape="0"/>
              </a:effectLst>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021" y="624244"/>
            <a:ext cx="3343275" cy="24260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971800"/>
            <a:ext cx="3352777" cy="25315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1020" y="3045720"/>
            <a:ext cx="3432443" cy="245762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964" y="602408"/>
            <a:ext cx="3143250" cy="2412555"/>
          </a:xfrm>
          <a:prstGeom prst="rect">
            <a:avLst/>
          </a:prstGeom>
        </p:spPr>
      </p:pic>
      <p:sp>
        <p:nvSpPr>
          <p:cNvPr id="11" name="TextBox 10"/>
          <p:cNvSpPr txBox="1"/>
          <p:nvPr/>
        </p:nvSpPr>
        <p:spPr>
          <a:xfrm>
            <a:off x="953580" y="742950"/>
            <a:ext cx="1828800" cy="369332"/>
          </a:xfrm>
          <a:prstGeom prst="rect">
            <a:avLst/>
          </a:prstGeom>
          <a:solidFill>
            <a:schemeClr val="bg1"/>
          </a:solidFill>
        </p:spPr>
        <p:txBody>
          <a:bodyPr wrap="square" rtlCol="0">
            <a:spAutoFit/>
          </a:bodyPr>
          <a:lstStyle/>
          <a:p>
            <a:r>
              <a:rPr lang="en-US" dirty="0">
                <a:solidFill>
                  <a:srgbClr val="00B050"/>
                </a:solidFill>
              </a:rPr>
              <a:t>Premature baby</a:t>
            </a:r>
          </a:p>
        </p:txBody>
      </p:sp>
      <p:sp>
        <p:nvSpPr>
          <p:cNvPr id="18" name="TextBox 17"/>
          <p:cNvSpPr txBox="1"/>
          <p:nvPr/>
        </p:nvSpPr>
        <p:spPr>
          <a:xfrm>
            <a:off x="4672841" y="742950"/>
            <a:ext cx="1828800" cy="369332"/>
          </a:xfrm>
          <a:prstGeom prst="rect">
            <a:avLst/>
          </a:prstGeom>
          <a:solidFill>
            <a:schemeClr val="bg1"/>
          </a:solidFill>
        </p:spPr>
        <p:txBody>
          <a:bodyPr wrap="square" rtlCol="0">
            <a:spAutoFit/>
          </a:bodyPr>
          <a:lstStyle/>
          <a:p>
            <a:r>
              <a:rPr lang="en-US" dirty="0">
                <a:solidFill>
                  <a:srgbClr val="00B050"/>
                </a:solidFill>
              </a:rPr>
              <a:t>4-year-old child</a:t>
            </a:r>
          </a:p>
        </p:txBody>
      </p:sp>
      <p:sp>
        <p:nvSpPr>
          <p:cNvPr id="20" name="TextBox 19"/>
          <p:cNvSpPr txBox="1"/>
          <p:nvPr/>
        </p:nvSpPr>
        <p:spPr>
          <a:xfrm>
            <a:off x="1162584" y="3045720"/>
            <a:ext cx="1410792" cy="369332"/>
          </a:xfrm>
          <a:prstGeom prst="rect">
            <a:avLst/>
          </a:prstGeom>
          <a:solidFill>
            <a:schemeClr val="bg1"/>
          </a:solidFill>
        </p:spPr>
        <p:txBody>
          <a:bodyPr wrap="square" rtlCol="0">
            <a:spAutoFit/>
          </a:bodyPr>
          <a:lstStyle/>
          <a:p>
            <a:r>
              <a:rPr lang="en-US" dirty="0">
                <a:solidFill>
                  <a:srgbClr val="00B050"/>
                </a:solidFill>
              </a:rPr>
              <a:t>17-year-old</a:t>
            </a:r>
          </a:p>
        </p:txBody>
      </p:sp>
      <p:sp>
        <p:nvSpPr>
          <p:cNvPr id="21" name="TextBox 20"/>
          <p:cNvSpPr txBox="1"/>
          <p:nvPr/>
        </p:nvSpPr>
        <p:spPr>
          <a:xfrm>
            <a:off x="4886902" y="3121921"/>
            <a:ext cx="1614739" cy="369332"/>
          </a:xfrm>
          <a:prstGeom prst="rect">
            <a:avLst/>
          </a:prstGeom>
          <a:solidFill>
            <a:schemeClr val="bg1"/>
          </a:solidFill>
        </p:spPr>
        <p:txBody>
          <a:bodyPr wrap="square" rtlCol="0">
            <a:spAutoFit/>
          </a:bodyPr>
          <a:lstStyle/>
          <a:p>
            <a:r>
              <a:rPr lang="en-US" dirty="0">
                <a:solidFill>
                  <a:srgbClr val="00B050"/>
                </a:solidFill>
              </a:rPr>
              <a:t>36-year-old</a:t>
            </a:r>
          </a:p>
        </p:txBody>
      </p:sp>
      <p:cxnSp>
        <p:nvCxnSpPr>
          <p:cNvPr id="22" name="Straight Arrow Connector 21"/>
          <p:cNvCxnSpPr/>
          <p:nvPr/>
        </p:nvCxnSpPr>
        <p:spPr>
          <a:xfrm flipH="1" flipV="1">
            <a:off x="5935155" y="1895475"/>
            <a:ext cx="371475" cy="5810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34655" y="4845947"/>
            <a:ext cx="447676" cy="49529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
          <p:cNvSpPr txBox="1">
            <a:spLocks noChangeArrowheads="1"/>
          </p:cNvSpPr>
          <p:nvPr/>
        </p:nvSpPr>
        <p:spPr bwMode="auto">
          <a:xfrm>
            <a:off x="7239000" y="1808685"/>
            <a:ext cx="1828800" cy="2123658"/>
          </a:xfrm>
          <a:prstGeom prst="rect">
            <a:avLst/>
          </a:prstGeom>
          <a:noFill/>
          <a:ln w="9525">
            <a:noFill/>
            <a:miter lim="800000"/>
            <a:headEnd/>
            <a:tailEnd/>
          </a:ln>
        </p:spPr>
        <p:txBody>
          <a:bodyPr wrap="square">
            <a:spAutoFit/>
          </a:bodyPr>
          <a:lstStyle/>
          <a:p>
            <a:r>
              <a:rPr lang="en-US" sz="1200" b="1" dirty="0">
                <a:solidFill>
                  <a:schemeClr val="accent5">
                    <a:lumMod val="75000"/>
                  </a:schemeClr>
                </a:solidFill>
                <a:latin typeface="Tempus Sans ITC" pitchFamily="82" charset="0"/>
                <a:cs typeface="Times New Roman" pitchFamily="18" charset="0"/>
              </a:rPr>
              <a:t>You won’t have to worry about dating the thymus.  (In fact, some of you already have a significant other.)</a:t>
            </a:r>
          </a:p>
          <a:p>
            <a:r>
              <a:rPr lang="en-US" sz="1200" b="1" dirty="0">
                <a:solidFill>
                  <a:schemeClr val="accent5">
                    <a:lumMod val="75000"/>
                  </a:schemeClr>
                </a:solidFill>
                <a:latin typeface="Tempus Sans ITC" pitchFamily="82" charset="0"/>
                <a:cs typeface="Times New Roman" pitchFamily="18" charset="0"/>
              </a:rPr>
              <a:t>Furthermore, since the aged thymus is largely replaced by adipose tissue, it would be difficult to definitively identify an adult thymus.</a:t>
            </a:r>
          </a:p>
        </p:txBody>
      </p:sp>
      <p:sp>
        <p:nvSpPr>
          <p:cNvPr id="15" name="TextBox 2"/>
          <p:cNvSpPr txBox="1">
            <a:spLocks noChangeArrowheads="1"/>
          </p:cNvSpPr>
          <p:nvPr/>
        </p:nvSpPr>
        <p:spPr bwMode="auto">
          <a:xfrm>
            <a:off x="480762" y="6477000"/>
            <a:ext cx="6301038" cy="276999"/>
          </a:xfrm>
          <a:prstGeom prst="rect">
            <a:avLst/>
          </a:prstGeom>
          <a:noFill/>
          <a:ln w="9525">
            <a:noFill/>
            <a:miter lim="800000"/>
            <a:headEnd/>
            <a:tailEnd/>
          </a:ln>
        </p:spPr>
        <p:txBody>
          <a:bodyPr wrap="square">
            <a:spAutoFit/>
          </a:bodyPr>
          <a:lstStyle/>
          <a:p>
            <a:r>
              <a:rPr lang="en-US" sz="1200" b="1" dirty="0">
                <a:solidFill>
                  <a:schemeClr val="accent5">
                    <a:lumMod val="75000"/>
                  </a:schemeClr>
                </a:solidFill>
                <a:latin typeface="Tempus Sans ITC" pitchFamily="82" charset="0"/>
                <a:cs typeface="Times New Roman" pitchFamily="18" charset="0"/>
              </a:rPr>
              <a:t>“Keratinization”? Yes, like the keratinization in stratified squamous keratinized epithelium.</a:t>
            </a:r>
          </a:p>
        </p:txBody>
      </p:sp>
    </p:spTree>
    <p:extLst>
      <p:ext uri="{BB962C8B-B14F-4D97-AF65-F5344CB8AC3E}">
        <p14:creationId xmlns:p14="http://schemas.microsoft.com/office/powerpoint/2010/main" val="354286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028825" y="1647825"/>
            <a:ext cx="51054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the thymus of a premature baby – SL81</a:t>
            </a:r>
            <a:endParaRPr lang="en-US" dirty="0">
              <a:latin typeface="Calibri" pitchFamily="34" charset="0"/>
            </a:endParaRPr>
          </a:p>
        </p:txBody>
      </p:sp>
      <p:sp>
        <p:nvSpPr>
          <p:cNvPr id="37891" name="TextBox 4"/>
          <p:cNvSpPr txBox="1">
            <a:spLocks noChangeArrowheads="1"/>
          </p:cNvSpPr>
          <p:nvPr/>
        </p:nvSpPr>
        <p:spPr bwMode="auto">
          <a:xfrm>
            <a:off x="1952623" y="5486400"/>
            <a:ext cx="6124575" cy="1200329"/>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081</a:t>
            </a:r>
            <a:r>
              <a:rPr lang="en-US" dirty="0">
                <a:latin typeface="Calibri" pitchFamily="34" charset="0"/>
                <a:hlinkClick r:id="rId4"/>
              </a:rPr>
              <a:t> </a:t>
            </a:r>
            <a:r>
              <a:rPr lang="en-US" dirty="0">
                <a:latin typeface="Calibri" pitchFamily="34" charset="0"/>
              </a:rPr>
              <a:t>and </a:t>
            </a:r>
            <a:r>
              <a:rPr lang="en-US" u="sng" dirty="0">
                <a:hlinkClick r:id="rId4"/>
              </a:rPr>
              <a:t>SL 080</a:t>
            </a:r>
            <a:r>
              <a:rPr lang="en-US" dirty="0">
                <a:latin typeface="Calibri" pitchFamily="34" charset="0"/>
                <a:hlinkClick r:id="rId4"/>
              </a:rPr>
              <a:t> </a:t>
            </a:r>
            <a:r>
              <a:rPr lang="en-US" dirty="0">
                <a:latin typeface="Calibri" pitchFamily="34" charset="0"/>
              </a:rPr>
              <a:t>and </a:t>
            </a:r>
            <a:r>
              <a:rPr lang="en-US" u="sng" dirty="0">
                <a:hlinkClick r:id="rId4"/>
              </a:rPr>
              <a:t>SL 082</a:t>
            </a:r>
            <a:r>
              <a:rPr lang="en-US" dirty="0">
                <a:latin typeface="Calibri" pitchFamily="34" charset="0"/>
                <a:hlinkClick r:id="rId4"/>
              </a:rPr>
              <a:t> </a:t>
            </a:r>
            <a:r>
              <a:rPr lang="en-US" dirty="0">
                <a:latin typeface="Calibri" pitchFamily="34" charset="0"/>
              </a:rPr>
              <a:t>and </a:t>
            </a:r>
            <a:r>
              <a:rPr lang="en-US" u="sng" dirty="0">
                <a:hlinkClick r:id="rId4"/>
              </a:rPr>
              <a:t>SL 034</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Thymus</a:t>
            </a:r>
          </a:p>
          <a:p>
            <a:pPr lvl="2" eaLnBrk="0" hangingPunct="0">
              <a:buFontTx/>
              <a:buChar char="•"/>
            </a:pPr>
            <a:r>
              <a:rPr lang="en-US" sz="1200" b="1" dirty="0">
                <a:solidFill>
                  <a:srgbClr val="002060"/>
                </a:solidFill>
                <a:latin typeface="Georgia" pitchFamily="18" charset="0"/>
                <a:cs typeface="Arial" charset="0"/>
              </a:rPr>
              <a:t>Nothing new that is specific, just appreciate the changes in the thymus during aging</a:t>
            </a:r>
          </a:p>
        </p:txBody>
      </p:sp>
      <p:sp>
        <p:nvSpPr>
          <p:cNvPr id="7" name="Rectangle 6"/>
          <p:cNvSpPr/>
          <p:nvPr/>
        </p:nvSpPr>
        <p:spPr>
          <a:xfrm>
            <a:off x="1628565" y="39469"/>
            <a:ext cx="6082947" cy="64633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600" b="1" cap="all" dirty="0">
                <a:ln w="0"/>
                <a:solidFill>
                  <a:schemeClr val="accent3">
                    <a:lumMod val="50000"/>
                  </a:schemeClr>
                </a:solidFill>
                <a:effectLst>
                  <a:reflection blurRad="12700" stA="50000" endPos="50000" dist="5000" dir="5400000" sy="-100000" rotWithShape="0"/>
                </a:effectLst>
                <a:latin typeface="+mn-lt"/>
              </a:rPr>
              <a:t>Production of blood cells</a:t>
            </a:r>
          </a:p>
        </p:txBody>
      </p:sp>
      <p:sp>
        <p:nvSpPr>
          <p:cNvPr id="5" name="TextBox 3"/>
          <p:cNvSpPr txBox="1">
            <a:spLocks noChangeArrowheads="1"/>
          </p:cNvSpPr>
          <p:nvPr/>
        </p:nvSpPr>
        <p:spPr bwMode="auto">
          <a:xfrm>
            <a:off x="2028825" y="2257425"/>
            <a:ext cx="5105400" cy="369332"/>
          </a:xfrm>
          <a:prstGeom prst="rect">
            <a:avLst/>
          </a:prstGeom>
          <a:noFill/>
          <a:ln w="9525">
            <a:noFill/>
            <a:miter lim="800000"/>
            <a:headEnd/>
            <a:tailEnd/>
          </a:ln>
        </p:spPr>
        <p:txBody>
          <a:bodyPr wrap="square">
            <a:spAutoFit/>
          </a:bodyPr>
          <a:lstStyle/>
          <a:p>
            <a:r>
              <a:rPr lang="en-US" dirty="0">
                <a:latin typeface="Calibri" pitchFamily="34" charset="0"/>
                <a:hlinkClick r:id="rId5"/>
              </a:rPr>
              <a:t>Video of the thymus of a 3-year-old – SL80</a:t>
            </a:r>
            <a:endParaRPr lang="en-US" dirty="0">
              <a:latin typeface="Calibri" pitchFamily="34" charset="0"/>
            </a:endParaRPr>
          </a:p>
        </p:txBody>
      </p:sp>
      <p:sp>
        <p:nvSpPr>
          <p:cNvPr id="6" name="TextBox 3"/>
          <p:cNvSpPr txBox="1">
            <a:spLocks noChangeArrowheads="1"/>
          </p:cNvSpPr>
          <p:nvPr/>
        </p:nvSpPr>
        <p:spPr bwMode="auto">
          <a:xfrm>
            <a:off x="2028825" y="2863334"/>
            <a:ext cx="5105400" cy="369332"/>
          </a:xfrm>
          <a:prstGeom prst="rect">
            <a:avLst/>
          </a:prstGeom>
          <a:noFill/>
          <a:ln w="9525">
            <a:noFill/>
            <a:miter lim="800000"/>
            <a:headEnd/>
            <a:tailEnd/>
          </a:ln>
        </p:spPr>
        <p:txBody>
          <a:bodyPr wrap="square">
            <a:spAutoFit/>
          </a:bodyPr>
          <a:lstStyle/>
          <a:p>
            <a:r>
              <a:rPr lang="en-US" dirty="0">
                <a:latin typeface="Calibri" pitchFamily="34" charset="0"/>
                <a:hlinkClick r:id="rId6"/>
              </a:rPr>
              <a:t>Video of the thymus of a 17-year-old – SL82</a:t>
            </a:r>
            <a:endParaRPr lang="en-US" dirty="0">
              <a:latin typeface="Calibri" pitchFamily="34" charset="0"/>
            </a:endParaRPr>
          </a:p>
        </p:txBody>
      </p:sp>
      <p:sp>
        <p:nvSpPr>
          <p:cNvPr id="8" name="TextBox 3"/>
          <p:cNvSpPr txBox="1">
            <a:spLocks noChangeArrowheads="1"/>
          </p:cNvSpPr>
          <p:nvPr/>
        </p:nvSpPr>
        <p:spPr bwMode="auto">
          <a:xfrm>
            <a:off x="2028825" y="3511034"/>
            <a:ext cx="5105400" cy="369332"/>
          </a:xfrm>
          <a:prstGeom prst="rect">
            <a:avLst/>
          </a:prstGeom>
          <a:noFill/>
          <a:ln w="9525">
            <a:noFill/>
            <a:miter lim="800000"/>
            <a:headEnd/>
            <a:tailEnd/>
          </a:ln>
        </p:spPr>
        <p:txBody>
          <a:bodyPr wrap="square">
            <a:spAutoFit/>
          </a:bodyPr>
          <a:lstStyle/>
          <a:p>
            <a:r>
              <a:rPr lang="en-US" dirty="0">
                <a:latin typeface="Calibri" pitchFamily="34" charset="0"/>
                <a:hlinkClick r:id="rId7"/>
              </a:rPr>
              <a:t>Video of the thymus of a 36-year-old – SL34</a:t>
            </a:r>
            <a:endParaRPr lang="en-US" dirty="0">
              <a:latin typeface="Calibri" pitchFamily="34" charset="0"/>
            </a:endParaRPr>
          </a:p>
        </p:txBody>
      </p:sp>
    </p:spTree>
    <p:extLst>
      <p:ext uri="{BB962C8B-B14F-4D97-AF65-F5344CB8AC3E}">
        <p14:creationId xmlns:p14="http://schemas.microsoft.com/office/powerpoint/2010/main" val="231737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304800"/>
            <a:ext cx="8610600" cy="3877985"/>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The next set of slides is a quiz for this module.  You should review the structures covered in this module, and try to visualize each of these in light and electron micrographs.</a:t>
            </a:r>
            <a:endParaRPr lang="en-US" sz="900" b="1" dirty="0">
              <a:solidFill>
                <a:srgbClr val="002060"/>
              </a:solidFill>
            </a:endParaRPr>
          </a:p>
          <a:p>
            <a:pPr>
              <a:tabLst>
                <a:tab pos="457200" algn="l"/>
              </a:tabLst>
            </a:pPr>
            <a:r>
              <a:rPr lang="en-US" sz="1200" dirty="0">
                <a:solidFill>
                  <a:srgbClr val="002060"/>
                </a:solidFill>
                <a:latin typeface="Georgia" pitchFamily="18" charset="0"/>
              </a:rPr>
              <a:t> </a:t>
            </a:r>
          </a:p>
          <a:p>
            <a:pPr marL="171450" lvl="0" indent="-171450">
              <a:buFont typeface="Arial" pitchFamily="34" charset="0"/>
              <a:buChar char="•"/>
            </a:pPr>
            <a:r>
              <a:rPr lang="en-US" sz="1200" b="1" dirty="0">
                <a:solidFill>
                  <a:srgbClr val="002060"/>
                </a:solidFill>
                <a:latin typeface="Georgia" pitchFamily="18" charset="0"/>
              </a:rPr>
              <a:t>Distinguish, at the light microscope level, each of the following::</a:t>
            </a:r>
          </a:p>
          <a:p>
            <a:pPr marL="1085850" lvl="2" indent="-171450">
              <a:buFont typeface="Arial" pitchFamily="34" charset="0"/>
              <a:buChar char="•"/>
            </a:pPr>
            <a:r>
              <a:rPr lang="en-US" sz="1200" dirty="0">
                <a:solidFill>
                  <a:srgbClr val="002060"/>
                </a:solidFill>
                <a:latin typeface="Georgia" pitchFamily="18" charset="0"/>
              </a:rPr>
              <a:t>(Bone Marrow)</a:t>
            </a:r>
          </a:p>
          <a:p>
            <a:pPr marL="1085850" lvl="2" indent="-171450">
              <a:buFont typeface="Arial" pitchFamily="34" charset="0"/>
              <a:buChar char="•"/>
            </a:pPr>
            <a:r>
              <a:rPr lang="en-US" sz="1200" dirty="0">
                <a:solidFill>
                  <a:srgbClr val="002060"/>
                </a:solidFill>
                <a:latin typeface="Georgia" pitchFamily="18" charset="0"/>
              </a:rPr>
              <a:t>Thymus</a:t>
            </a:r>
          </a:p>
          <a:p>
            <a:pPr marL="1543050" lvl="3" indent="-171450">
              <a:buFont typeface="Arial" pitchFamily="34" charset="0"/>
              <a:buChar char="•"/>
            </a:pPr>
            <a:r>
              <a:rPr lang="en-US" sz="1200" dirty="0">
                <a:solidFill>
                  <a:srgbClr val="002060"/>
                </a:solidFill>
                <a:latin typeface="Georgia" pitchFamily="18" charset="0"/>
              </a:rPr>
              <a:t>Capsule</a:t>
            </a:r>
          </a:p>
          <a:p>
            <a:pPr marL="1543050" lvl="3" indent="-171450">
              <a:buFont typeface="Arial" pitchFamily="34" charset="0"/>
              <a:buChar char="•"/>
            </a:pPr>
            <a:r>
              <a:rPr lang="en-US" sz="1200" dirty="0" err="1">
                <a:solidFill>
                  <a:srgbClr val="002060"/>
                </a:solidFill>
                <a:latin typeface="Georgia" pitchFamily="18" charset="0"/>
              </a:rPr>
              <a:t>Trabeculae</a:t>
            </a:r>
            <a:endParaRPr lang="en-US" sz="1200" dirty="0">
              <a:solidFill>
                <a:srgbClr val="002060"/>
              </a:solidFill>
              <a:latin typeface="Georgia" pitchFamily="18" charset="0"/>
            </a:endParaRPr>
          </a:p>
          <a:p>
            <a:pPr marL="1543050" lvl="3" indent="-171450">
              <a:buFont typeface="Arial" pitchFamily="34" charset="0"/>
              <a:buChar char="•"/>
            </a:pPr>
            <a:r>
              <a:rPr lang="en-US" sz="1200" dirty="0">
                <a:solidFill>
                  <a:srgbClr val="002060"/>
                </a:solidFill>
                <a:latin typeface="Georgia" pitchFamily="18" charset="0"/>
              </a:rPr>
              <a:t>Cortex</a:t>
            </a:r>
          </a:p>
          <a:p>
            <a:pPr marL="1543050" lvl="3" indent="-171450">
              <a:buFont typeface="Arial" pitchFamily="34" charset="0"/>
              <a:buChar char="•"/>
            </a:pPr>
            <a:r>
              <a:rPr lang="en-US" sz="1200" dirty="0">
                <a:solidFill>
                  <a:srgbClr val="002060"/>
                </a:solidFill>
                <a:latin typeface="Georgia" pitchFamily="18" charset="0"/>
              </a:rPr>
              <a:t>Medulla</a:t>
            </a:r>
          </a:p>
          <a:p>
            <a:pPr marL="1543050" lvl="3" indent="-171450">
              <a:buFont typeface="Arial" pitchFamily="34" charset="0"/>
              <a:buChar char="•"/>
            </a:pPr>
            <a:r>
              <a:rPr lang="en-US" sz="1200" dirty="0">
                <a:solidFill>
                  <a:srgbClr val="002060"/>
                </a:solidFill>
                <a:latin typeface="Georgia" pitchFamily="18" charset="0"/>
              </a:rPr>
              <a:t>Lobules</a:t>
            </a:r>
          </a:p>
          <a:p>
            <a:pPr marL="1543050" lvl="3" indent="-171450">
              <a:buFont typeface="Arial" pitchFamily="34" charset="0"/>
              <a:buChar char="•"/>
            </a:pPr>
            <a:r>
              <a:rPr lang="en-US" sz="1200" dirty="0" err="1">
                <a:solidFill>
                  <a:srgbClr val="002060"/>
                </a:solidFill>
                <a:latin typeface="Georgia" pitchFamily="18" charset="0"/>
              </a:rPr>
              <a:t>Hassal’s</a:t>
            </a:r>
            <a:r>
              <a:rPr lang="en-US" sz="1200" dirty="0">
                <a:solidFill>
                  <a:srgbClr val="002060"/>
                </a:solidFill>
                <a:latin typeface="Georgia" pitchFamily="18" charset="0"/>
              </a:rPr>
              <a:t> corpuscles</a:t>
            </a:r>
          </a:p>
          <a:p>
            <a:pPr marL="1543050" lvl="3" indent="-171450">
              <a:buFont typeface="Arial" pitchFamily="34" charset="0"/>
              <a:buChar char="•"/>
            </a:pPr>
            <a:r>
              <a:rPr lang="en-US" sz="1200" dirty="0">
                <a:solidFill>
                  <a:srgbClr val="002060"/>
                </a:solidFill>
                <a:latin typeface="Georgia" pitchFamily="18" charset="0"/>
              </a:rPr>
              <a:t>Epithelial reticular cells</a:t>
            </a:r>
          </a:p>
          <a:p>
            <a:pPr marL="1543050" lvl="3" indent="-171450">
              <a:buFont typeface="Arial" pitchFamily="34" charset="0"/>
              <a:buChar char="•"/>
            </a:pPr>
            <a:r>
              <a:rPr lang="en-US" sz="1200" dirty="0">
                <a:solidFill>
                  <a:srgbClr val="002060"/>
                </a:solidFill>
                <a:latin typeface="Georgia" pitchFamily="18" charset="0"/>
              </a:rPr>
              <a:t>Lymphocytes</a:t>
            </a:r>
          </a:p>
          <a:p>
            <a:r>
              <a:rPr lang="en-US" sz="1200" dirty="0">
                <a:solidFill>
                  <a:srgbClr val="002060"/>
                </a:solidFill>
                <a:latin typeface="Georgia" pitchFamily="18" charset="0"/>
              </a:rPr>
              <a:t> </a:t>
            </a:r>
          </a:p>
          <a:p>
            <a:pPr marL="171450" lvl="0" indent="-171450">
              <a:buFont typeface="Arial" pitchFamily="34" charset="0"/>
              <a:buChar char="•"/>
            </a:pPr>
            <a:r>
              <a:rPr lang="en-US" sz="1200" b="1" dirty="0">
                <a:solidFill>
                  <a:srgbClr val="002060"/>
                </a:solidFill>
                <a:latin typeface="Georgia" pitchFamily="18" charset="0"/>
              </a:rPr>
              <a:t>Distinguish, in electron micrographs, each of the following :</a:t>
            </a:r>
          </a:p>
          <a:p>
            <a:pPr marL="628650" lvl="1" indent="-171450">
              <a:buFont typeface="Arial" pitchFamily="34" charset="0"/>
              <a:buChar char="•"/>
            </a:pPr>
            <a:r>
              <a:rPr lang="en-US" sz="1200" dirty="0">
                <a:solidFill>
                  <a:srgbClr val="002060"/>
                </a:solidFill>
                <a:latin typeface="Georgia" pitchFamily="18" charset="0"/>
              </a:rPr>
              <a:t>Be able to interpret electron micrographs of lymphoid organs if given the source tissue</a:t>
            </a:r>
          </a:p>
          <a:p>
            <a:pPr lvl="1">
              <a:buFont typeface="Arial" charset="0"/>
              <a:buChar char="•"/>
              <a:tabLst>
                <a:tab pos="457200" algn="l"/>
              </a:tabLst>
            </a:pPr>
            <a:endParaRPr lang="en-US" sz="1200" dirty="0">
              <a:solidFill>
                <a:srgbClr val="002060"/>
              </a:solidFill>
              <a:latin typeface="Georgia" pitchFamily="18" charset="0"/>
            </a:endParaRPr>
          </a:p>
        </p:txBody>
      </p:sp>
    </p:spTree>
    <p:extLst>
      <p:ext uri="{BB962C8B-B14F-4D97-AF65-F5344CB8AC3E}">
        <p14:creationId xmlns:p14="http://schemas.microsoft.com/office/powerpoint/2010/main" val="3826388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75" y="1071265"/>
            <a:ext cx="7479714" cy="5655617"/>
          </a:xfrm>
          <a:prstGeom prst="rect">
            <a:avLst/>
          </a:prstGeom>
        </p:spPr>
      </p:pic>
      <p:sp>
        <p:nvSpPr>
          <p:cNvPr id="3077" name="Line 5"/>
          <p:cNvSpPr>
            <a:spLocks noChangeShapeType="1"/>
          </p:cNvSpPr>
          <p:nvPr/>
        </p:nvSpPr>
        <p:spPr bwMode="auto">
          <a:xfrm>
            <a:off x="1323975" y="2926311"/>
            <a:ext cx="650137" cy="1182066"/>
          </a:xfrm>
          <a:prstGeom prst="line">
            <a:avLst/>
          </a:prstGeom>
          <a:noFill/>
          <a:ln w="63500">
            <a:solidFill>
              <a:schemeClr val="tx1"/>
            </a:solidFill>
            <a:round/>
            <a:headEnd/>
            <a:tailEnd type="triangle" w="med" len="med"/>
          </a:ln>
          <a:effectLst/>
        </p:spPr>
        <p:txBody>
          <a:bodyPr/>
          <a:lstStyle/>
          <a:p>
            <a:endParaRPr lang="en-US"/>
          </a:p>
        </p:txBody>
      </p:sp>
      <p:sp>
        <p:nvSpPr>
          <p:cNvPr id="3078" name="Line 6"/>
          <p:cNvSpPr>
            <a:spLocks noChangeShapeType="1"/>
          </p:cNvSpPr>
          <p:nvPr/>
        </p:nvSpPr>
        <p:spPr bwMode="auto">
          <a:xfrm>
            <a:off x="1649043" y="2733675"/>
            <a:ext cx="1094157" cy="10160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all structures. (advance slide for answer)</a:t>
            </a:r>
          </a:p>
        </p:txBody>
      </p:sp>
      <p:sp>
        <p:nvSpPr>
          <p:cNvPr id="13" name="Line 5"/>
          <p:cNvSpPr>
            <a:spLocks noChangeShapeType="1"/>
          </p:cNvSpPr>
          <p:nvPr/>
        </p:nvSpPr>
        <p:spPr bwMode="auto">
          <a:xfrm>
            <a:off x="4448175" y="2800350"/>
            <a:ext cx="427298" cy="576152"/>
          </a:xfrm>
          <a:prstGeom prst="line">
            <a:avLst/>
          </a:prstGeom>
          <a:noFill/>
          <a:ln w="63500">
            <a:solidFill>
              <a:srgbClr val="FFFF00"/>
            </a:solidFill>
            <a:round/>
            <a:headEnd/>
            <a:tailEnd type="triangle" w="med" len="med"/>
          </a:ln>
          <a:effectLst/>
        </p:spPr>
        <p:txBody>
          <a:bodyPr/>
          <a:lstStyle/>
          <a:p>
            <a:endParaRPr lang="en-US"/>
          </a:p>
        </p:txBody>
      </p:sp>
      <p:sp>
        <p:nvSpPr>
          <p:cNvPr id="14" name="Line 5"/>
          <p:cNvSpPr>
            <a:spLocks noChangeShapeType="1"/>
          </p:cNvSpPr>
          <p:nvPr/>
        </p:nvSpPr>
        <p:spPr bwMode="auto">
          <a:xfrm flipV="1">
            <a:off x="4619625" y="1752599"/>
            <a:ext cx="636627" cy="504825"/>
          </a:xfrm>
          <a:prstGeom prst="line">
            <a:avLst/>
          </a:prstGeom>
          <a:noFill/>
          <a:ln w="63500">
            <a:solidFill>
              <a:srgbClr val="FFFF00"/>
            </a:solidFill>
            <a:round/>
            <a:headEnd/>
            <a:tailEnd type="triangle" w="med" len="med"/>
          </a:ln>
          <a:effectLst/>
        </p:spPr>
        <p:txBody>
          <a:bodyPr/>
          <a:lstStyle/>
          <a:p>
            <a:endParaRPr lang="en-US"/>
          </a:p>
        </p:txBody>
      </p:sp>
      <p:sp>
        <p:nvSpPr>
          <p:cNvPr id="4" name="Freeform 3"/>
          <p:cNvSpPr/>
          <p:nvPr/>
        </p:nvSpPr>
        <p:spPr>
          <a:xfrm>
            <a:off x="4400550" y="4714875"/>
            <a:ext cx="1724025" cy="981075"/>
          </a:xfrm>
          <a:custGeom>
            <a:avLst/>
            <a:gdLst>
              <a:gd name="connsiteX0" fmla="*/ 771525 w 1724025"/>
              <a:gd name="connsiteY0" fmla="*/ 114300 h 981075"/>
              <a:gd name="connsiteX1" fmla="*/ 704850 w 1724025"/>
              <a:gd name="connsiteY1" fmla="*/ 133350 h 981075"/>
              <a:gd name="connsiteX2" fmla="*/ 657225 w 1724025"/>
              <a:gd name="connsiteY2" fmla="*/ 142875 h 981075"/>
              <a:gd name="connsiteX3" fmla="*/ 514350 w 1724025"/>
              <a:gd name="connsiteY3" fmla="*/ 190500 h 981075"/>
              <a:gd name="connsiteX4" fmla="*/ 485775 w 1724025"/>
              <a:gd name="connsiteY4" fmla="*/ 200025 h 981075"/>
              <a:gd name="connsiteX5" fmla="*/ 381000 w 1724025"/>
              <a:gd name="connsiteY5" fmla="*/ 228600 h 981075"/>
              <a:gd name="connsiteX6" fmla="*/ 285750 w 1724025"/>
              <a:gd name="connsiteY6" fmla="*/ 247650 h 981075"/>
              <a:gd name="connsiteX7" fmla="*/ 200025 w 1724025"/>
              <a:gd name="connsiteY7" fmla="*/ 276225 h 981075"/>
              <a:gd name="connsiteX8" fmla="*/ 142875 w 1724025"/>
              <a:gd name="connsiteY8" fmla="*/ 295275 h 981075"/>
              <a:gd name="connsiteX9" fmla="*/ 114300 w 1724025"/>
              <a:gd name="connsiteY9" fmla="*/ 304800 h 981075"/>
              <a:gd name="connsiteX10" fmla="*/ 85725 w 1724025"/>
              <a:gd name="connsiteY10" fmla="*/ 333375 h 981075"/>
              <a:gd name="connsiteX11" fmla="*/ 47625 w 1724025"/>
              <a:gd name="connsiteY11" fmla="*/ 390525 h 981075"/>
              <a:gd name="connsiteX12" fmla="*/ 38100 w 1724025"/>
              <a:gd name="connsiteY12" fmla="*/ 428625 h 981075"/>
              <a:gd name="connsiteX13" fmla="*/ 19050 w 1724025"/>
              <a:gd name="connsiteY13" fmla="*/ 466725 h 981075"/>
              <a:gd name="connsiteX14" fmla="*/ 0 w 1724025"/>
              <a:gd name="connsiteY14" fmla="*/ 542925 h 981075"/>
              <a:gd name="connsiteX15" fmla="*/ 9525 w 1724025"/>
              <a:gd name="connsiteY15" fmla="*/ 819150 h 981075"/>
              <a:gd name="connsiteX16" fmla="*/ 28575 w 1724025"/>
              <a:gd name="connsiteY16" fmla="*/ 847725 h 981075"/>
              <a:gd name="connsiteX17" fmla="*/ 95250 w 1724025"/>
              <a:gd name="connsiteY17" fmla="*/ 885825 h 981075"/>
              <a:gd name="connsiteX18" fmla="*/ 133350 w 1724025"/>
              <a:gd name="connsiteY18" fmla="*/ 914400 h 981075"/>
              <a:gd name="connsiteX19" fmla="*/ 238125 w 1724025"/>
              <a:gd name="connsiteY19" fmla="*/ 942975 h 981075"/>
              <a:gd name="connsiteX20" fmla="*/ 466725 w 1724025"/>
              <a:gd name="connsiteY20" fmla="*/ 981075 h 981075"/>
              <a:gd name="connsiteX21" fmla="*/ 685800 w 1724025"/>
              <a:gd name="connsiteY21" fmla="*/ 962025 h 981075"/>
              <a:gd name="connsiteX22" fmla="*/ 762000 w 1724025"/>
              <a:gd name="connsiteY22" fmla="*/ 952500 h 981075"/>
              <a:gd name="connsiteX23" fmla="*/ 790575 w 1724025"/>
              <a:gd name="connsiteY23" fmla="*/ 942975 h 981075"/>
              <a:gd name="connsiteX24" fmla="*/ 828675 w 1724025"/>
              <a:gd name="connsiteY24" fmla="*/ 933450 h 981075"/>
              <a:gd name="connsiteX25" fmla="*/ 876300 w 1724025"/>
              <a:gd name="connsiteY25" fmla="*/ 923925 h 981075"/>
              <a:gd name="connsiteX26" fmla="*/ 933450 w 1724025"/>
              <a:gd name="connsiteY26" fmla="*/ 904875 h 981075"/>
              <a:gd name="connsiteX27" fmla="*/ 971550 w 1724025"/>
              <a:gd name="connsiteY27" fmla="*/ 895350 h 981075"/>
              <a:gd name="connsiteX28" fmla="*/ 1028700 w 1724025"/>
              <a:gd name="connsiteY28" fmla="*/ 885825 h 981075"/>
              <a:gd name="connsiteX29" fmla="*/ 1133475 w 1724025"/>
              <a:gd name="connsiteY29" fmla="*/ 847725 h 981075"/>
              <a:gd name="connsiteX30" fmla="*/ 1200150 w 1724025"/>
              <a:gd name="connsiteY30" fmla="*/ 828675 h 981075"/>
              <a:gd name="connsiteX31" fmla="*/ 1228725 w 1724025"/>
              <a:gd name="connsiteY31" fmla="*/ 809625 h 981075"/>
              <a:gd name="connsiteX32" fmla="*/ 1285875 w 1724025"/>
              <a:gd name="connsiteY32" fmla="*/ 790575 h 981075"/>
              <a:gd name="connsiteX33" fmla="*/ 1314450 w 1724025"/>
              <a:gd name="connsiteY33" fmla="*/ 781050 h 981075"/>
              <a:gd name="connsiteX34" fmla="*/ 1343025 w 1724025"/>
              <a:gd name="connsiteY34" fmla="*/ 771525 h 981075"/>
              <a:gd name="connsiteX35" fmla="*/ 1371600 w 1724025"/>
              <a:gd name="connsiteY35" fmla="*/ 742950 h 981075"/>
              <a:gd name="connsiteX36" fmla="*/ 1390650 w 1724025"/>
              <a:gd name="connsiteY36" fmla="*/ 714375 h 981075"/>
              <a:gd name="connsiteX37" fmla="*/ 1476375 w 1724025"/>
              <a:gd name="connsiteY37" fmla="*/ 666750 h 981075"/>
              <a:gd name="connsiteX38" fmla="*/ 1495425 w 1724025"/>
              <a:gd name="connsiteY38" fmla="*/ 638175 h 981075"/>
              <a:gd name="connsiteX39" fmla="*/ 1552575 w 1724025"/>
              <a:gd name="connsiteY39" fmla="*/ 581025 h 981075"/>
              <a:gd name="connsiteX40" fmla="*/ 1562100 w 1724025"/>
              <a:gd name="connsiteY40" fmla="*/ 552450 h 981075"/>
              <a:gd name="connsiteX41" fmla="*/ 1600200 w 1724025"/>
              <a:gd name="connsiteY41" fmla="*/ 495300 h 981075"/>
              <a:gd name="connsiteX42" fmla="*/ 1619250 w 1724025"/>
              <a:gd name="connsiteY42" fmla="*/ 466725 h 981075"/>
              <a:gd name="connsiteX43" fmla="*/ 1638300 w 1724025"/>
              <a:gd name="connsiteY43" fmla="*/ 428625 h 981075"/>
              <a:gd name="connsiteX44" fmla="*/ 1676400 w 1724025"/>
              <a:gd name="connsiteY44" fmla="*/ 371475 h 981075"/>
              <a:gd name="connsiteX45" fmla="*/ 1704975 w 1724025"/>
              <a:gd name="connsiteY45" fmla="*/ 276225 h 981075"/>
              <a:gd name="connsiteX46" fmla="*/ 1724025 w 1724025"/>
              <a:gd name="connsiteY46" fmla="*/ 209550 h 981075"/>
              <a:gd name="connsiteX47" fmla="*/ 1714500 w 1724025"/>
              <a:gd name="connsiteY47" fmla="*/ 152400 h 981075"/>
              <a:gd name="connsiteX48" fmla="*/ 1628775 w 1724025"/>
              <a:gd name="connsiteY48" fmla="*/ 85725 h 981075"/>
              <a:gd name="connsiteX49" fmla="*/ 1590675 w 1724025"/>
              <a:gd name="connsiteY49" fmla="*/ 66675 h 981075"/>
              <a:gd name="connsiteX50" fmla="*/ 1533525 w 1724025"/>
              <a:gd name="connsiteY50" fmla="*/ 47625 h 981075"/>
              <a:gd name="connsiteX51" fmla="*/ 1504950 w 1724025"/>
              <a:gd name="connsiteY51" fmla="*/ 28575 h 981075"/>
              <a:gd name="connsiteX52" fmla="*/ 1438275 w 1724025"/>
              <a:gd name="connsiteY52" fmla="*/ 19050 h 981075"/>
              <a:gd name="connsiteX53" fmla="*/ 1400175 w 1724025"/>
              <a:gd name="connsiteY53" fmla="*/ 9525 h 981075"/>
              <a:gd name="connsiteX54" fmla="*/ 1352550 w 1724025"/>
              <a:gd name="connsiteY54" fmla="*/ 0 h 981075"/>
              <a:gd name="connsiteX55" fmla="*/ 1104900 w 1724025"/>
              <a:gd name="connsiteY55" fmla="*/ 19050 h 981075"/>
              <a:gd name="connsiteX56" fmla="*/ 1066800 w 1724025"/>
              <a:gd name="connsiteY56" fmla="*/ 28575 h 981075"/>
              <a:gd name="connsiteX57" fmla="*/ 1038225 w 1724025"/>
              <a:gd name="connsiteY57" fmla="*/ 47625 h 981075"/>
              <a:gd name="connsiteX58" fmla="*/ 952500 w 1724025"/>
              <a:gd name="connsiteY58" fmla="*/ 66675 h 981075"/>
              <a:gd name="connsiteX59" fmla="*/ 914400 w 1724025"/>
              <a:gd name="connsiteY59" fmla="*/ 85725 h 981075"/>
              <a:gd name="connsiteX60" fmla="*/ 876300 w 1724025"/>
              <a:gd name="connsiteY60" fmla="*/ 95250 h 981075"/>
              <a:gd name="connsiteX61" fmla="*/ 819150 w 1724025"/>
              <a:gd name="connsiteY61" fmla="*/ 114300 h 981075"/>
              <a:gd name="connsiteX62" fmla="*/ 790575 w 1724025"/>
              <a:gd name="connsiteY62" fmla="*/ 123825 h 981075"/>
              <a:gd name="connsiteX63" fmla="*/ 762000 w 1724025"/>
              <a:gd name="connsiteY63" fmla="*/ 133350 h 981075"/>
              <a:gd name="connsiteX64" fmla="*/ 704850 w 1724025"/>
              <a:gd name="connsiteY64" fmla="*/ 133350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24025" h="981075">
                <a:moveTo>
                  <a:pt x="771525" y="114300"/>
                </a:moveTo>
                <a:cubicBezTo>
                  <a:pt x="749300" y="120650"/>
                  <a:pt x="727274" y="127744"/>
                  <a:pt x="704850" y="133350"/>
                </a:cubicBezTo>
                <a:cubicBezTo>
                  <a:pt x="689144" y="137277"/>
                  <a:pt x="672732" y="138223"/>
                  <a:pt x="657225" y="142875"/>
                </a:cubicBezTo>
                <a:cubicBezTo>
                  <a:pt x="609141" y="157300"/>
                  <a:pt x="561975" y="174625"/>
                  <a:pt x="514350" y="190500"/>
                </a:cubicBezTo>
                <a:cubicBezTo>
                  <a:pt x="504825" y="193675"/>
                  <a:pt x="495620" y="198056"/>
                  <a:pt x="485775" y="200025"/>
                </a:cubicBezTo>
                <a:cubicBezTo>
                  <a:pt x="321029" y="232974"/>
                  <a:pt x="574356" y="180261"/>
                  <a:pt x="381000" y="228600"/>
                </a:cubicBezTo>
                <a:cubicBezTo>
                  <a:pt x="324164" y="242809"/>
                  <a:pt x="355813" y="235973"/>
                  <a:pt x="285750" y="247650"/>
                </a:cubicBezTo>
                <a:cubicBezTo>
                  <a:pt x="215896" y="282577"/>
                  <a:pt x="281269" y="254068"/>
                  <a:pt x="200025" y="276225"/>
                </a:cubicBezTo>
                <a:cubicBezTo>
                  <a:pt x="180652" y="281509"/>
                  <a:pt x="161925" y="288925"/>
                  <a:pt x="142875" y="295275"/>
                </a:cubicBezTo>
                <a:lnTo>
                  <a:pt x="114300" y="304800"/>
                </a:lnTo>
                <a:cubicBezTo>
                  <a:pt x="104775" y="314325"/>
                  <a:pt x="93995" y="322742"/>
                  <a:pt x="85725" y="333375"/>
                </a:cubicBezTo>
                <a:cubicBezTo>
                  <a:pt x="71669" y="351447"/>
                  <a:pt x="47625" y="390525"/>
                  <a:pt x="47625" y="390525"/>
                </a:cubicBezTo>
                <a:cubicBezTo>
                  <a:pt x="44450" y="403225"/>
                  <a:pt x="42697" y="416368"/>
                  <a:pt x="38100" y="428625"/>
                </a:cubicBezTo>
                <a:cubicBezTo>
                  <a:pt x="33114" y="441920"/>
                  <a:pt x="23540" y="453255"/>
                  <a:pt x="19050" y="466725"/>
                </a:cubicBezTo>
                <a:cubicBezTo>
                  <a:pt x="10771" y="491563"/>
                  <a:pt x="0" y="542925"/>
                  <a:pt x="0" y="542925"/>
                </a:cubicBezTo>
                <a:cubicBezTo>
                  <a:pt x="3175" y="635000"/>
                  <a:pt x="926" y="727422"/>
                  <a:pt x="9525" y="819150"/>
                </a:cubicBezTo>
                <a:cubicBezTo>
                  <a:pt x="10594" y="830548"/>
                  <a:pt x="20480" y="839630"/>
                  <a:pt x="28575" y="847725"/>
                </a:cubicBezTo>
                <a:cubicBezTo>
                  <a:pt x="46053" y="865203"/>
                  <a:pt x="75328" y="873374"/>
                  <a:pt x="95250" y="885825"/>
                </a:cubicBezTo>
                <a:cubicBezTo>
                  <a:pt x="108712" y="894239"/>
                  <a:pt x="119151" y="907300"/>
                  <a:pt x="133350" y="914400"/>
                </a:cubicBezTo>
                <a:cubicBezTo>
                  <a:pt x="182861" y="939155"/>
                  <a:pt x="189351" y="929040"/>
                  <a:pt x="238125" y="942975"/>
                </a:cubicBezTo>
                <a:cubicBezTo>
                  <a:pt x="397611" y="988542"/>
                  <a:pt x="248666" y="966538"/>
                  <a:pt x="466725" y="981075"/>
                </a:cubicBezTo>
                <a:lnTo>
                  <a:pt x="685800" y="962025"/>
                </a:lnTo>
                <a:cubicBezTo>
                  <a:pt x="711279" y="959559"/>
                  <a:pt x="736815" y="957079"/>
                  <a:pt x="762000" y="952500"/>
                </a:cubicBezTo>
                <a:cubicBezTo>
                  <a:pt x="771878" y="950704"/>
                  <a:pt x="780921" y="945733"/>
                  <a:pt x="790575" y="942975"/>
                </a:cubicBezTo>
                <a:cubicBezTo>
                  <a:pt x="803162" y="939379"/>
                  <a:pt x="815896" y="936290"/>
                  <a:pt x="828675" y="933450"/>
                </a:cubicBezTo>
                <a:cubicBezTo>
                  <a:pt x="844479" y="929938"/>
                  <a:pt x="860681" y="928185"/>
                  <a:pt x="876300" y="923925"/>
                </a:cubicBezTo>
                <a:cubicBezTo>
                  <a:pt x="895673" y="918641"/>
                  <a:pt x="913969" y="909745"/>
                  <a:pt x="933450" y="904875"/>
                </a:cubicBezTo>
                <a:cubicBezTo>
                  <a:pt x="946150" y="901700"/>
                  <a:pt x="958713" y="897917"/>
                  <a:pt x="971550" y="895350"/>
                </a:cubicBezTo>
                <a:cubicBezTo>
                  <a:pt x="990488" y="891562"/>
                  <a:pt x="1009882" y="890168"/>
                  <a:pt x="1028700" y="885825"/>
                </a:cubicBezTo>
                <a:cubicBezTo>
                  <a:pt x="1161347" y="855214"/>
                  <a:pt x="1042561" y="881818"/>
                  <a:pt x="1133475" y="847725"/>
                </a:cubicBezTo>
                <a:cubicBezTo>
                  <a:pt x="1157890" y="838570"/>
                  <a:pt x="1177123" y="840189"/>
                  <a:pt x="1200150" y="828675"/>
                </a:cubicBezTo>
                <a:cubicBezTo>
                  <a:pt x="1210389" y="823555"/>
                  <a:pt x="1218264" y="814274"/>
                  <a:pt x="1228725" y="809625"/>
                </a:cubicBezTo>
                <a:cubicBezTo>
                  <a:pt x="1247075" y="801470"/>
                  <a:pt x="1266825" y="796925"/>
                  <a:pt x="1285875" y="790575"/>
                </a:cubicBezTo>
                <a:lnTo>
                  <a:pt x="1314450" y="781050"/>
                </a:lnTo>
                <a:lnTo>
                  <a:pt x="1343025" y="771525"/>
                </a:lnTo>
                <a:cubicBezTo>
                  <a:pt x="1352550" y="762000"/>
                  <a:pt x="1362976" y="753298"/>
                  <a:pt x="1371600" y="742950"/>
                </a:cubicBezTo>
                <a:cubicBezTo>
                  <a:pt x="1378929" y="734156"/>
                  <a:pt x="1382035" y="721913"/>
                  <a:pt x="1390650" y="714375"/>
                </a:cubicBezTo>
                <a:cubicBezTo>
                  <a:pt x="1430960" y="679104"/>
                  <a:pt x="1437128" y="679832"/>
                  <a:pt x="1476375" y="666750"/>
                </a:cubicBezTo>
                <a:cubicBezTo>
                  <a:pt x="1482725" y="657225"/>
                  <a:pt x="1487820" y="646731"/>
                  <a:pt x="1495425" y="638175"/>
                </a:cubicBezTo>
                <a:cubicBezTo>
                  <a:pt x="1513323" y="618039"/>
                  <a:pt x="1552575" y="581025"/>
                  <a:pt x="1552575" y="581025"/>
                </a:cubicBezTo>
                <a:cubicBezTo>
                  <a:pt x="1555750" y="571500"/>
                  <a:pt x="1557224" y="561227"/>
                  <a:pt x="1562100" y="552450"/>
                </a:cubicBezTo>
                <a:cubicBezTo>
                  <a:pt x="1573219" y="532436"/>
                  <a:pt x="1587500" y="514350"/>
                  <a:pt x="1600200" y="495300"/>
                </a:cubicBezTo>
                <a:cubicBezTo>
                  <a:pt x="1606550" y="485775"/>
                  <a:pt x="1614130" y="476964"/>
                  <a:pt x="1619250" y="466725"/>
                </a:cubicBezTo>
                <a:cubicBezTo>
                  <a:pt x="1625600" y="454025"/>
                  <a:pt x="1630995" y="440801"/>
                  <a:pt x="1638300" y="428625"/>
                </a:cubicBezTo>
                <a:cubicBezTo>
                  <a:pt x="1650080" y="408992"/>
                  <a:pt x="1669160" y="393195"/>
                  <a:pt x="1676400" y="371475"/>
                </a:cubicBezTo>
                <a:cubicBezTo>
                  <a:pt x="1721671" y="235662"/>
                  <a:pt x="1676185" y="376992"/>
                  <a:pt x="1704975" y="276225"/>
                </a:cubicBezTo>
                <a:cubicBezTo>
                  <a:pt x="1732304" y="180572"/>
                  <a:pt x="1694248" y="328657"/>
                  <a:pt x="1724025" y="209550"/>
                </a:cubicBezTo>
                <a:cubicBezTo>
                  <a:pt x="1720850" y="190500"/>
                  <a:pt x="1722344" y="170048"/>
                  <a:pt x="1714500" y="152400"/>
                </a:cubicBezTo>
                <a:cubicBezTo>
                  <a:pt x="1705540" y="132241"/>
                  <a:pt x="1636276" y="89476"/>
                  <a:pt x="1628775" y="85725"/>
                </a:cubicBezTo>
                <a:cubicBezTo>
                  <a:pt x="1616075" y="79375"/>
                  <a:pt x="1603858" y="71948"/>
                  <a:pt x="1590675" y="66675"/>
                </a:cubicBezTo>
                <a:cubicBezTo>
                  <a:pt x="1572031" y="59217"/>
                  <a:pt x="1550233" y="58764"/>
                  <a:pt x="1533525" y="47625"/>
                </a:cubicBezTo>
                <a:cubicBezTo>
                  <a:pt x="1524000" y="41275"/>
                  <a:pt x="1515915" y="31864"/>
                  <a:pt x="1504950" y="28575"/>
                </a:cubicBezTo>
                <a:cubicBezTo>
                  <a:pt x="1483446" y="22124"/>
                  <a:pt x="1460364" y="23066"/>
                  <a:pt x="1438275" y="19050"/>
                </a:cubicBezTo>
                <a:cubicBezTo>
                  <a:pt x="1425395" y="16708"/>
                  <a:pt x="1412954" y="12365"/>
                  <a:pt x="1400175" y="9525"/>
                </a:cubicBezTo>
                <a:cubicBezTo>
                  <a:pt x="1384371" y="6013"/>
                  <a:pt x="1368425" y="3175"/>
                  <a:pt x="1352550" y="0"/>
                </a:cubicBezTo>
                <a:cubicBezTo>
                  <a:pt x="1292426" y="3758"/>
                  <a:pt x="1172985" y="9324"/>
                  <a:pt x="1104900" y="19050"/>
                </a:cubicBezTo>
                <a:cubicBezTo>
                  <a:pt x="1091941" y="20901"/>
                  <a:pt x="1079500" y="25400"/>
                  <a:pt x="1066800" y="28575"/>
                </a:cubicBezTo>
                <a:cubicBezTo>
                  <a:pt x="1057275" y="34925"/>
                  <a:pt x="1049085" y="44005"/>
                  <a:pt x="1038225" y="47625"/>
                </a:cubicBezTo>
                <a:cubicBezTo>
                  <a:pt x="944035" y="79022"/>
                  <a:pt x="1013504" y="40530"/>
                  <a:pt x="952500" y="66675"/>
                </a:cubicBezTo>
                <a:cubicBezTo>
                  <a:pt x="939449" y="72268"/>
                  <a:pt x="927695" y="80739"/>
                  <a:pt x="914400" y="85725"/>
                </a:cubicBezTo>
                <a:cubicBezTo>
                  <a:pt x="902143" y="90322"/>
                  <a:pt x="888839" y="91488"/>
                  <a:pt x="876300" y="95250"/>
                </a:cubicBezTo>
                <a:cubicBezTo>
                  <a:pt x="857066" y="101020"/>
                  <a:pt x="838200" y="107950"/>
                  <a:pt x="819150" y="114300"/>
                </a:cubicBezTo>
                <a:lnTo>
                  <a:pt x="790575" y="123825"/>
                </a:lnTo>
                <a:cubicBezTo>
                  <a:pt x="781050" y="127000"/>
                  <a:pt x="772040" y="133350"/>
                  <a:pt x="762000" y="133350"/>
                </a:cubicBezTo>
                <a:lnTo>
                  <a:pt x="704850" y="133350"/>
                </a:lnTo>
              </a:path>
            </a:pathLst>
          </a:custGeom>
          <a:no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696075" y="1838095"/>
            <a:ext cx="866775" cy="647930"/>
          </a:xfrm>
          <a:custGeom>
            <a:avLst/>
            <a:gdLst>
              <a:gd name="connsiteX0" fmla="*/ 409575 w 866775"/>
              <a:gd name="connsiteY0" fmla="*/ 19280 h 647930"/>
              <a:gd name="connsiteX1" fmla="*/ 314325 w 866775"/>
              <a:gd name="connsiteY1" fmla="*/ 28805 h 647930"/>
              <a:gd name="connsiteX2" fmla="*/ 276225 w 866775"/>
              <a:gd name="connsiteY2" fmla="*/ 38330 h 647930"/>
              <a:gd name="connsiteX3" fmla="*/ 247650 w 866775"/>
              <a:gd name="connsiteY3" fmla="*/ 47855 h 647930"/>
              <a:gd name="connsiteX4" fmla="*/ 152400 w 866775"/>
              <a:gd name="connsiteY4" fmla="*/ 57380 h 647930"/>
              <a:gd name="connsiteX5" fmla="*/ 114300 w 866775"/>
              <a:gd name="connsiteY5" fmla="*/ 66905 h 647930"/>
              <a:gd name="connsiteX6" fmla="*/ 66675 w 866775"/>
              <a:gd name="connsiteY6" fmla="*/ 76430 h 647930"/>
              <a:gd name="connsiteX7" fmla="*/ 9525 w 866775"/>
              <a:gd name="connsiteY7" fmla="*/ 124055 h 647930"/>
              <a:gd name="connsiteX8" fmla="*/ 0 w 866775"/>
              <a:gd name="connsiteY8" fmla="*/ 152630 h 647930"/>
              <a:gd name="connsiteX9" fmla="*/ 19050 w 866775"/>
              <a:gd name="connsiteY9" fmla="*/ 257405 h 647930"/>
              <a:gd name="connsiteX10" fmla="*/ 28575 w 866775"/>
              <a:gd name="connsiteY10" fmla="*/ 295505 h 647930"/>
              <a:gd name="connsiteX11" fmla="*/ 47625 w 866775"/>
              <a:gd name="connsiteY11" fmla="*/ 324080 h 647930"/>
              <a:gd name="connsiteX12" fmla="*/ 76200 w 866775"/>
              <a:gd name="connsiteY12" fmla="*/ 381230 h 647930"/>
              <a:gd name="connsiteX13" fmla="*/ 95250 w 866775"/>
              <a:gd name="connsiteY13" fmla="*/ 457430 h 647930"/>
              <a:gd name="connsiteX14" fmla="*/ 114300 w 866775"/>
              <a:gd name="connsiteY14" fmla="*/ 486005 h 647930"/>
              <a:gd name="connsiteX15" fmla="*/ 123825 w 866775"/>
              <a:gd name="connsiteY15" fmla="*/ 514580 h 647930"/>
              <a:gd name="connsiteX16" fmla="*/ 142875 w 866775"/>
              <a:gd name="connsiteY16" fmla="*/ 543155 h 647930"/>
              <a:gd name="connsiteX17" fmla="*/ 190500 w 866775"/>
              <a:gd name="connsiteY17" fmla="*/ 628880 h 647930"/>
              <a:gd name="connsiteX18" fmla="*/ 257175 w 866775"/>
              <a:gd name="connsiteY18" fmla="*/ 647930 h 647930"/>
              <a:gd name="connsiteX19" fmla="*/ 381000 w 866775"/>
              <a:gd name="connsiteY19" fmla="*/ 628880 h 647930"/>
              <a:gd name="connsiteX20" fmla="*/ 438150 w 866775"/>
              <a:gd name="connsiteY20" fmla="*/ 609830 h 647930"/>
              <a:gd name="connsiteX21" fmla="*/ 619125 w 866775"/>
              <a:gd name="connsiteY21" fmla="*/ 590780 h 647930"/>
              <a:gd name="connsiteX22" fmla="*/ 676275 w 866775"/>
              <a:gd name="connsiteY22" fmla="*/ 571730 h 647930"/>
              <a:gd name="connsiteX23" fmla="*/ 695325 w 866775"/>
              <a:gd name="connsiteY23" fmla="*/ 543155 h 647930"/>
              <a:gd name="connsiteX24" fmla="*/ 752475 w 866775"/>
              <a:gd name="connsiteY24" fmla="*/ 476480 h 647930"/>
              <a:gd name="connsiteX25" fmla="*/ 790575 w 866775"/>
              <a:gd name="connsiteY25" fmla="*/ 419330 h 647930"/>
              <a:gd name="connsiteX26" fmla="*/ 819150 w 866775"/>
              <a:gd name="connsiteY26" fmla="*/ 352655 h 647930"/>
              <a:gd name="connsiteX27" fmla="*/ 838200 w 866775"/>
              <a:gd name="connsiteY27" fmla="*/ 285980 h 647930"/>
              <a:gd name="connsiteX28" fmla="*/ 866775 w 866775"/>
              <a:gd name="connsiteY28" fmla="*/ 181205 h 647930"/>
              <a:gd name="connsiteX29" fmla="*/ 857250 w 866775"/>
              <a:gd name="connsiteY29" fmla="*/ 105005 h 647930"/>
              <a:gd name="connsiteX30" fmla="*/ 828675 w 866775"/>
              <a:gd name="connsiteY30" fmla="*/ 85955 h 647930"/>
              <a:gd name="connsiteX31" fmla="*/ 752475 w 866775"/>
              <a:gd name="connsiteY31" fmla="*/ 66905 h 647930"/>
              <a:gd name="connsiteX32" fmla="*/ 714375 w 866775"/>
              <a:gd name="connsiteY32" fmla="*/ 57380 h 647930"/>
              <a:gd name="connsiteX33" fmla="*/ 628650 w 866775"/>
              <a:gd name="connsiteY33" fmla="*/ 28805 h 647930"/>
              <a:gd name="connsiteX34" fmla="*/ 600075 w 866775"/>
              <a:gd name="connsiteY34" fmla="*/ 19280 h 647930"/>
              <a:gd name="connsiteX35" fmla="*/ 561975 w 866775"/>
              <a:gd name="connsiteY35" fmla="*/ 9755 h 647930"/>
              <a:gd name="connsiteX36" fmla="*/ 514350 w 866775"/>
              <a:gd name="connsiteY36" fmla="*/ 230 h 647930"/>
              <a:gd name="connsiteX37" fmla="*/ 409575 w 866775"/>
              <a:gd name="connsiteY37" fmla="*/ 19280 h 64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6775" h="647930">
                <a:moveTo>
                  <a:pt x="409575" y="19280"/>
                </a:moveTo>
                <a:cubicBezTo>
                  <a:pt x="376238" y="24042"/>
                  <a:pt x="345913" y="24292"/>
                  <a:pt x="314325" y="28805"/>
                </a:cubicBezTo>
                <a:cubicBezTo>
                  <a:pt x="301366" y="30656"/>
                  <a:pt x="288812" y="34734"/>
                  <a:pt x="276225" y="38330"/>
                </a:cubicBezTo>
                <a:cubicBezTo>
                  <a:pt x="266571" y="41088"/>
                  <a:pt x="257573" y="46328"/>
                  <a:pt x="247650" y="47855"/>
                </a:cubicBezTo>
                <a:cubicBezTo>
                  <a:pt x="216113" y="52707"/>
                  <a:pt x="184150" y="54205"/>
                  <a:pt x="152400" y="57380"/>
                </a:cubicBezTo>
                <a:cubicBezTo>
                  <a:pt x="139700" y="60555"/>
                  <a:pt x="127079" y="64065"/>
                  <a:pt x="114300" y="66905"/>
                </a:cubicBezTo>
                <a:cubicBezTo>
                  <a:pt x="98496" y="70417"/>
                  <a:pt x="81834" y="70746"/>
                  <a:pt x="66675" y="76430"/>
                </a:cubicBezTo>
                <a:cubicBezTo>
                  <a:pt x="45457" y="84387"/>
                  <a:pt x="24349" y="109231"/>
                  <a:pt x="9525" y="124055"/>
                </a:cubicBezTo>
                <a:cubicBezTo>
                  <a:pt x="6350" y="133580"/>
                  <a:pt x="0" y="142590"/>
                  <a:pt x="0" y="152630"/>
                </a:cubicBezTo>
                <a:cubicBezTo>
                  <a:pt x="0" y="223557"/>
                  <a:pt x="5655" y="210522"/>
                  <a:pt x="19050" y="257405"/>
                </a:cubicBezTo>
                <a:cubicBezTo>
                  <a:pt x="22646" y="269992"/>
                  <a:pt x="23418" y="283473"/>
                  <a:pt x="28575" y="295505"/>
                </a:cubicBezTo>
                <a:cubicBezTo>
                  <a:pt x="33084" y="306027"/>
                  <a:pt x="42505" y="313841"/>
                  <a:pt x="47625" y="324080"/>
                </a:cubicBezTo>
                <a:cubicBezTo>
                  <a:pt x="87060" y="402950"/>
                  <a:pt x="21605" y="299338"/>
                  <a:pt x="76200" y="381230"/>
                </a:cubicBezTo>
                <a:cubicBezTo>
                  <a:pt x="79823" y="399344"/>
                  <a:pt x="85487" y="437904"/>
                  <a:pt x="95250" y="457430"/>
                </a:cubicBezTo>
                <a:cubicBezTo>
                  <a:pt x="100370" y="467669"/>
                  <a:pt x="109180" y="475766"/>
                  <a:pt x="114300" y="486005"/>
                </a:cubicBezTo>
                <a:cubicBezTo>
                  <a:pt x="118790" y="494985"/>
                  <a:pt x="119335" y="505600"/>
                  <a:pt x="123825" y="514580"/>
                </a:cubicBezTo>
                <a:cubicBezTo>
                  <a:pt x="128945" y="524819"/>
                  <a:pt x="138226" y="532694"/>
                  <a:pt x="142875" y="543155"/>
                </a:cubicBezTo>
                <a:cubicBezTo>
                  <a:pt x="163802" y="590241"/>
                  <a:pt x="149324" y="601429"/>
                  <a:pt x="190500" y="628880"/>
                </a:cubicBezTo>
                <a:cubicBezTo>
                  <a:pt x="198699" y="634346"/>
                  <a:pt x="252094" y="646660"/>
                  <a:pt x="257175" y="647930"/>
                </a:cubicBezTo>
                <a:cubicBezTo>
                  <a:pt x="317545" y="641222"/>
                  <a:pt x="332476" y="643437"/>
                  <a:pt x="381000" y="628880"/>
                </a:cubicBezTo>
                <a:cubicBezTo>
                  <a:pt x="400234" y="623110"/>
                  <a:pt x="418169" y="611828"/>
                  <a:pt x="438150" y="609830"/>
                </a:cubicBezTo>
                <a:cubicBezTo>
                  <a:pt x="562008" y="597444"/>
                  <a:pt x="501687" y="603829"/>
                  <a:pt x="619125" y="590780"/>
                </a:cubicBezTo>
                <a:cubicBezTo>
                  <a:pt x="638175" y="584430"/>
                  <a:pt x="665136" y="588438"/>
                  <a:pt x="676275" y="571730"/>
                </a:cubicBezTo>
                <a:cubicBezTo>
                  <a:pt x="682625" y="562205"/>
                  <a:pt x="687996" y="551949"/>
                  <a:pt x="695325" y="543155"/>
                </a:cubicBezTo>
                <a:cubicBezTo>
                  <a:pt x="756990" y="469157"/>
                  <a:pt x="690050" y="565659"/>
                  <a:pt x="752475" y="476480"/>
                </a:cubicBezTo>
                <a:cubicBezTo>
                  <a:pt x="765605" y="457723"/>
                  <a:pt x="790575" y="419330"/>
                  <a:pt x="790575" y="419330"/>
                </a:cubicBezTo>
                <a:cubicBezTo>
                  <a:pt x="810399" y="340036"/>
                  <a:pt x="786261" y="418434"/>
                  <a:pt x="819150" y="352655"/>
                </a:cubicBezTo>
                <a:cubicBezTo>
                  <a:pt x="827153" y="336650"/>
                  <a:pt x="833622" y="301239"/>
                  <a:pt x="838200" y="285980"/>
                </a:cubicBezTo>
                <a:cubicBezTo>
                  <a:pt x="867203" y="189302"/>
                  <a:pt x="849415" y="268007"/>
                  <a:pt x="866775" y="181205"/>
                </a:cubicBezTo>
                <a:cubicBezTo>
                  <a:pt x="863600" y="155805"/>
                  <a:pt x="866757" y="128772"/>
                  <a:pt x="857250" y="105005"/>
                </a:cubicBezTo>
                <a:cubicBezTo>
                  <a:pt x="852998" y="94376"/>
                  <a:pt x="838914" y="91075"/>
                  <a:pt x="828675" y="85955"/>
                </a:cubicBezTo>
                <a:cubicBezTo>
                  <a:pt x="808250" y="75743"/>
                  <a:pt x="772038" y="71252"/>
                  <a:pt x="752475" y="66905"/>
                </a:cubicBezTo>
                <a:cubicBezTo>
                  <a:pt x="739696" y="64065"/>
                  <a:pt x="726914" y="61142"/>
                  <a:pt x="714375" y="57380"/>
                </a:cubicBezTo>
                <a:cubicBezTo>
                  <a:pt x="685525" y="48725"/>
                  <a:pt x="657225" y="38330"/>
                  <a:pt x="628650" y="28805"/>
                </a:cubicBezTo>
                <a:cubicBezTo>
                  <a:pt x="619125" y="25630"/>
                  <a:pt x="609815" y="21715"/>
                  <a:pt x="600075" y="19280"/>
                </a:cubicBezTo>
                <a:cubicBezTo>
                  <a:pt x="587375" y="16105"/>
                  <a:pt x="574754" y="12595"/>
                  <a:pt x="561975" y="9755"/>
                </a:cubicBezTo>
                <a:cubicBezTo>
                  <a:pt x="546171" y="6243"/>
                  <a:pt x="530519" y="1038"/>
                  <a:pt x="514350" y="230"/>
                </a:cubicBezTo>
                <a:cubicBezTo>
                  <a:pt x="466784" y="-2148"/>
                  <a:pt x="442912" y="14518"/>
                  <a:pt x="409575" y="19280"/>
                </a:cubicBezTo>
                <a:close/>
              </a:path>
            </a:pathLst>
          </a:cu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0268" y="1234270"/>
            <a:ext cx="8895132" cy="3461555"/>
            <a:chOff x="20268" y="1234270"/>
            <a:chExt cx="8895132" cy="3461555"/>
          </a:xfrm>
        </p:grpSpPr>
        <p:sp>
          <p:nvSpPr>
            <p:cNvPr id="10" name="Rectangle 9"/>
            <p:cNvSpPr/>
            <p:nvPr/>
          </p:nvSpPr>
          <p:spPr>
            <a:xfrm>
              <a:off x="20268" y="2341535"/>
              <a:ext cx="1828800"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capsule</a:t>
              </a:r>
            </a:p>
          </p:txBody>
        </p:sp>
        <p:sp>
          <p:nvSpPr>
            <p:cNvPr id="15" name="Rectangle 14"/>
            <p:cNvSpPr/>
            <p:nvPr/>
          </p:nvSpPr>
          <p:spPr>
            <a:xfrm>
              <a:off x="3384213" y="2087344"/>
              <a:ext cx="2223174" cy="646331"/>
            </a:xfrm>
            <a:prstGeom prst="rect">
              <a:avLst/>
            </a:prstGeom>
            <a:noFill/>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a:ln w="11430"/>
                  <a:solidFill>
                    <a:srgbClr val="FFFF00"/>
                  </a:solidFill>
                  <a:effectLst>
                    <a:outerShdw blurRad="50800" dist="39000" dir="5460000" algn="tl">
                      <a:srgbClr val="000000">
                        <a:alpha val="38000"/>
                      </a:srgbClr>
                    </a:outerShdw>
                  </a:effectLst>
                  <a:latin typeface="+mn-lt"/>
                </a:rPr>
                <a:t>trabeculae</a:t>
              </a:r>
              <a:endParaRPr lang="en-US" sz="3600" b="1" dirty="0">
                <a:ln w="11430"/>
                <a:solidFill>
                  <a:srgbClr val="FFFF00"/>
                </a:solidFill>
                <a:effectLst>
                  <a:outerShdw blurRad="50800" dist="39000" dir="5460000" algn="tl">
                    <a:srgbClr val="000000">
                      <a:alpha val="38000"/>
                    </a:srgbClr>
                  </a:outerShdw>
                </a:effectLst>
                <a:latin typeface="+mn-lt"/>
              </a:endParaRPr>
            </a:p>
          </p:txBody>
        </p:sp>
        <p:sp>
          <p:nvSpPr>
            <p:cNvPr id="16" name="Rectangle 15"/>
            <p:cNvSpPr/>
            <p:nvPr/>
          </p:nvSpPr>
          <p:spPr>
            <a:xfrm>
              <a:off x="4423574" y="4049494"/>
              <a:ext cx="3739230" cy="646331"/>
            </a:xfrm>
            <a:prstGeom prst="rect">
              <a:avLst/>
            </a:prstGeom>
            <a:noFill/>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a:ln w="11430"/>
                  <a:solidFill>
                    <a:schemeClr val="accent6">
                      <a:lumMod val="75000"/>
                    </a:schemeClr>
                  </a:solidFill>
                  <a:effectLst>
                    <a:outerShdw blurRad="50800" dist="39000" dir="5460000" algn="tl">
                      <a:srgbClr val="000000">
                        <a:alpha val="38000"/>
                      </a:srgbClr>
                    </a:outerShdw>
                  </a:effectLst>
                  <a:latin typeface="+mn-lt"/>
                </a:rPr>
                <a:t>Hassell’s</a:t>
              </a:r>
              <a:r>
                <a:rPr lang="en-US" sz="3600" b="1" dirty="0">
                  <a:ln w="11430"/>
                  <a:solidFill>
                    <a:schemeClr val="accent6">
                      <a:lumMod val="75000"/>
                    </a:schemeClr>
                  </a:solidFill>
                  <a:effectLst>
                    <a:outerShdw blurRad="50800" dist="39000" dir="5460000" algn="tl">
                      <a:srgbClr val="000000">
                        <a:alpha val="38000"/>
                      </a:srgbClr>
                    </a:outerShdw>
                  </a:effectLst>
                  <a:latin typeface="+mn-lt"/>
                </a:rPr>
                <a:t> corpuscle</a:t>
              </a:r>
            </a:p>
          </p:txBody>
        </p:sp>
        <p:sp>
          <p:nvSpPr>
            <p:cNvPr id="18" name="Rectangle 17"/>
            <p:cNvSpPr/>
            <p:nvPr/>
          </p:nvSpPr>
          <p:spPr>
            <a:xfrm>
              <a:off x="5553582" y="1234270"/>
              <a:ext cx="3361818" cy="584775"/>
            </a:xfrm>
            <a:prstGeom prst="rect">
              <a:avLst/>
            </a:prstGeom>
            <a:noFill/>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solidFill>
                    <a:srgbClr val="C00000"/>
                  </a:solidFill>
                  <a:effectLst>
                    <a:outerShdw blurRad="50800" dist="39000" dir="5460000" algn="tl">
                      <a:srgbClr val="000000">
                        <a:alpha val="38000"/>
                      </a:srgbClr>
                    </a:outerShdw>
                  </a:effectLst>
                  <a:latin typeface="+mn-lt"/>
                </a:rPr>
                <a:t>Unilocular</a:t>
              </a:r>
              <a:r>
                <a:rPr lang="en-US" sz="3200" b="1" dirty="0">
                  <a:ln w="11430"/>
                  <a:solidFill>
                    <a:srgbClr val="C00000"/>
                  </a:solidFill>
                  <a:effectLst>
                    <a:outerShdw blurRad="50800" dist="39000" dir="5460000" algn="tl">
                      <a:srgbClr val="000000">
                        <a:alpha val="38000"/>
                      </a:srgbClr>
                    </a:outerShdw>
                  </a:effectLst>
                  <a:latin typeface="+mn-lt"/>
                </a:rPr>
                <a:t> adipose</a:t>
              </a:r>
            </a:p>
          </p:txBody>
        </p:sp>
      </p:grpSp>
    </p:spTree>
    <p:extLst>
      <p:ext uri="{BB962C8B-B14F-4D97-AF65-F5344CB8AC3E}">
        <p14:creationId xmlns:p14="http://schemas.microsoft.com/office/powerpoint/2010/main" val="305097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11" y="990600"/>
            <a:ext cx="7724775" cy="581977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5334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regions. (advance slide for answer)</a:t>
            </a:r>
          </a:p>
        </p:txBody>
      </p:sp>
      <p:grpSp>
        <p:nvGrpSpPr>
          <p:cNvPr id="6" name="Group 5"/>
          <p:cNvGrpSpPr/>
          <p:nvPr/>
        </p:nvGrpSpPr>
        <p:grpSpPr>
          <a:xfrm>
            <a:off x="1423986" y="2678906"/>
            <a:ext cx="6204215" cy="1231106"/>
            <a:chOff x="1423986" y="2759571"/>
            <a:chExt cx="6204215" cy="1231106"/>
          </a:xfrm>
        </p:grpSpPr>
        <p:sp>
          <p:nvSpPr>
            <p:cNvPr id="10" name="Rectangle 9"/>
            <p:cNvSpPr/>
            <p:nvPr/>
          </p:nvSpPr>
          <p:spPr>
            <a:xfrm>
              <a:off x="1423986" y="3405902"/>
              <a:ext cx="1728789" cy="584775"/>
            </a:xfrm>
            <a:prstGeom prst="rect">
              <a:avLst/>
            </a:prstGeom>
            <a:solidFill>
              <a:schemeClr val="bg1"/>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medulla</a:t>
              </a:r>
            </a:p>
          </p:txBody>
        </p:sp>
        <p:sp>
          <p:nvSpPr>
            <p:cNvPr id="15" name="Rectangle 14"/>
            <p:cNvSpPr/>
            <p:nvPr/>
          </p:nvSpPr>
          <p:spPr>
            <a:xfrm>
              <a:off x="6248400" y="2759571"/>
              <a:ext cx="1379801" cy="646331"/>
            </a:xfrm>
            <a:prstGeom prst="rect">
              <a:avLst/>
            </a:prstGeom>
            <a:noFill/>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FF00"/>
                  </a:solidFill>
                  <a:effectLst>
                    <a:outerShdw blurRad="50800" dist="39000" dir="5460000" algn="tl">
                      <a:srgbClr val="000000">
                        <a:alpha val="38000"/>
                      </a:srgbClr>
                    </a:outerShdw>
                  </a:effectLst>
                  <a:latin typeface="+mn-lt"/>
                </a:rPr>
                <a:t>cortex</a:t>
              </a:r>
            </a:p>
          </p:txBody>
        </p:sp>
      </p:grpSp>
      <p:sp>
        <p:nvSpPr>
          <p:cNvPr id="7" name="Freeform 6"/>
          <p:cNvSpPr/>
          <p:nvPr/>
        </p:nvSpPr>
        <p:spPr>
          <a:xfrm>
            <a:off x="361950" y="962025"/>
            <a:ext cx="5581650" cy="5895975"/>
          </a:xfrm>
          <a:custGeom>
            <a:avLst/>
            <a:gdLst>
              <a:gd name="connsiteX0" fmla="*/ 3257550 w 5581650"/>
              <a:gd name="connsiteY0" fmla="*/ 838200 h 5895975"/>
              <a:gd name="connsiteX1" fmla="*/ 3238500 w 5581650"/>
              <a:gd name="connsiteY1" fmla="*/ 781050 h 5895975"/>
              <a:gd name="connsiteX2" fmla="*/ 3219450 w 5581650"/>
              <a:gd name="connsiteY2" fmla="*/ 742950 h 5895975"/>
              <a:gd name="connsiteX3" fmla="*/ 3200400 w 5581650"/>
              <a:gd name="connsiteY3" fmla="*/ 685800 h 5895975"/>
              <a:gd name="connsiteX4" fmla="*/ 3171825 w 5581650"/>
              <a:gd name="connsiteY4" fmla="*/ 628650 h 5895975"/>
              <a:gd name="connsiteX5" fmla="*/ 3143250 w 5581650"/>
              <a:gd name="connsiteY5" fmla="*/ 542925 h 5895975"/>
              <a:gd name="connsiteX6" fmla="*/ 3133725 w 5581650"/>
              <a:gd name="connsiteY6" fmla="*/ 504825 h 5895975"/>
              <a:gd name="connsiteX7" fmla="*/ 3095625 w 5581650"/>
              <a:gd name="connsiteY7" fmla="*/ 428625 h 5895975"/>
              <a:gd name="connsiteX8" fmla="*/ 3057525 w 5581650"/>
              <a:gd name="connsiteY8" fmla="*/ 342900 h 5895975"/>
              <a:gd name="connsiteX9" fmla="*/ 3038475 w 5581650"/>
              <a:gd name="connsiteY9" fmla="*/ 314325 h 5895975"/>
              <a:gd name="connsiteX10" fmla="*/ 3019425 w 5581650"/>
              <a:gd name="connsiteY10" fmla="*/ 247650 h 5895975"/>
              <a:gd name="connsiteX11" fmla="*/ 3009900 w 5581650"/>
              <a:gd name="connsiteY11" fmla="*/ 219075 h 5895975"/>
              <a:gd name="connsiteX12" fmla="*/ 2990850 w 5581650"/>
              <a:gd name="connsiteY12" fmla="*/ 142875 h 5895975"/>
              <a:gd name="connsiteX13" fmla="*/ 2971800 w 5581650"/>
              <a:gd name="connsiteY13" fmla="*/ 114300 h 5895975"/>
              <a:gd name="connsiteX14" fmla="*/ 2933700 w 5581650"/>
              <a:gd name="connsiteY14" fmla="*/ 47625 h 5895975"/>
              <a:gd name="connsiteX15" fmla="*/ 2905125 w 5581650"/>
              <a:gd name="connsiteY15" fmla="*/ 38100 h 5895975"/>
              <a:gd name="connsiteX16" fmla="*/ 2876550 w 5581650"/>
              <a:gd name="connsiteY16" fmla="*/ 19050 h 5895975"/>
              <a:gd name="connsiteX17" fmla="*/ 2771775 w 5581650"/>
              <a:gd name="connsiteY17" fmla="*/ 0 h 5895975"/>
              <a:gd name="connsiteX18" fmla="*/ 2552700 w 5581650"/>
              <a:gd name="connsiteY18" fmla="*/ 9525 h 5895975"/>
              <a:gd name="connsiteX19" fmla="*/ 2352675 w 5581650"/>
              <a:gd name="connsiteY19" fmla="*/ 28575 h 5895975"/>
              <a:gd name="connsiteX20" fmla="*/ 1990725 w 5581650"/>
              <a:gd name="connsiteY20" fmla="*/ 19050 h 5895975"/>
              <a:gd name="connsiteX21" fmla="*/ 1838325 w 5581650"/>
              <a:gd name="connsiteY21" fmla="*/ 9525 h 5895975"/>
              <a:gd name="connsiteX22" fmla="*/ 1228725 w 5581650"/>
              <a:gd name="connsiteY22" fmla="*/ 19050 h 5895975"/>
              <a:gd name="connsiteX23" fmla="*/ 1114425 w 5581650"/>
              <a:gd name="connsiteY23" fmla="*/ 28575 h 5895975"/>
              <a:gd name="connsiteX24" fmla="*/ 466725 w 5581650"/>
              <a:gd name="connsiteY24" fmla="*/ 38100 h 5895975"/>
              <a:gd name="connsiteX25" fmla="*/ 352425 w 5581650"/>
              <a:gd name="connsiteY25" fmla="*/ 76200 h 5895975"/>
              <a:gd name="connsiteX26" fmla="*/ 314325 w 5581650"/>
              <a:gd name="connsiteY26" fmla="*/ 85725 h 5895975"/>
              <a:gd name="connsiteX27" fmla="*/ 257175 w 5581650"/>
              <a:gd name="connsiteY27" fmla="*/ 123825 h 5895975"/>
              <a:gd name="connsiteX28" fmla="*/ 209550 w 5581650"/>
              <a:gd name="connsiteY28" fmla="*/ 171450 h 5895975"/>
              <a:gd name="connsiteX29" fmla="*/ 200025 w 5581650"/>
              <a:gd name="connsiteY29" fmla="*/ 209550 h 5895975"/>
              <a:gd name="connsiteX30" fmla="*/ 142875 w 5581650"/>
              <a:gd name="connsiteY30" fmla="*/ 295275 h 5895975"/>
              <a:gd name="connsiteX31" fmla="*/ 133350 w 5581650"/>
              <a:gd name="connsiteY31" fmla="*/ 342900 h 5895975"/>
              <a:gd name="connsiteX32" fmla="*/ 123825 w 5581650"/>
              <a:gd name="connsiteY32" fmla="*/ 381000 h 5895975"/>
              <a:gd name="connsiteX33" fmla="*/ 114300 w 5581650"/>
              <a:gd name="connsiteY33" fmla="*/ 438150 h 5895975"/>
              <a:gd name="connsiteX34" fmla="*/ 95250 w 5581650"/>
              <a:gd name="connsiteY34" fmla="*/ 485775 h 5895975"/>
              <a:gd name="connsiteX35" fmla="*/ 76200 w 5581650"/>
              <a:gd name="connsiteY35" fmla="*/ 695325 h 5895975"/>
              <a:gd name="connsiteX36" fmla="*/ 85725 w 5581650"/>
              <a:gd name="connsiteY36" fmla="*/ 1123950 h 5895975"/>
              <a:gd name="connsiteX37" fmla="*/ 95250 w 5581650"/>
              <a:gd name="connsiteY37" fmla="*/ 1219200 h 5895975"/>
              <a:gd name="connsiteX38" fmla="*/ 123825 w 5581650"/>
              <a:gd name="connsiteY38" fmla="*/ 1790700 h 5895975"/>
              <a:gd name="connsiteX39" fmla="*/ 104775 w 5581650"/>
              <a:gd name="connsiteY39" fmla="*/ 2057400 h 5895975"/>
              <a:gd name="connsiteX40" fmla="*/ 85725 w 5581650"/>
              <a:gd name="connsiteY40" fmla="*/ 2200275 h 5895975"/>
              <a:gd name="connsiteX41" fmla="*/ 66675 w 5581650"/>
              <a:gd name="connsiteY41" fmla="*/ 2352675 h 5895975"/>
              <a:gd name="connsiteX42" fmla="*/ 57150 w 5581650"/>
              <a:gd name="connsiteY42" fmla="*/ 2590800 h 5895975"/>
              <a:gd name="connsiteX43" fmla="*/ 47625 w 5581650"/>
              <a:gd name="connsiteY43" fmla="*/ 2619375 h 5895975"/>
              <a:gd name="connsiteX44" fmla="*/ 28575 w 5581650"/>
              <a:gd name="connsiteY44" fmla="*/ 2714625 h 5895975"/>
              <a:gd name="connsiteX45" fmla="*/ 38100 w 5581650"/>
              <a:gd name="connsiteY45" fmla="*/ 3429000 h 5895975"/>
              <a:gd name="connsiteX46" fmla="*/ 47625 w 5581650"/>
              <a:gd name="connsiteY46" fmla="*/ 3600450 h 5895975"/>
              <a:gd name="connsiteX47" fmla="*/ 28575 w 5581650"/>
              <a:gd name="connsiteY47" fmla="*/ 3914775 h 5895975"/>
              <a:gd name="connsiteX48" fmla="*/ 19050 w 5581650"/>
              <a:gd name="connsiteY48" fmla="*/ 4286250 h 5895975"/>
              <a:gd name="connsiteX49" fmla="*/ 0 w 5581650"/>
              <a:gd name="connsiteY49" fmla="*/ 4514850 h 5895975"/>
              <a:gd name="connsiteX50" fmla="*/ 19050 w 5581650"/>
              <a:gd name="connsiteY50" fmla="*/ 4810125 h 5895975"/>
              <a:gd name="connsiteX51" fmla="*/ 38100 w 5581650"/>
              <a:gd name="connsiteY51" fmla="*/ 4924425 h 5895975"/>
              <a:gd name="connsiteX52" fmla="*/ 47625 w 5581650"/>
              <a:gd name="connsiteY52" fmla="*/ 4953000 h 5895975"/>
              <a:gd name="connsiteX53" fmla="*/ 85725 w 5581650"/>
              <a:gd name="connsiteY53" fmla="*/ 5114925 h 5895975"/>
              <a:gd name="connsiteX54" fmla="*/ 114300 w 5581650"/>
              <a:gd name="connsiteY54" fmla="*/ 5229225 h 5895975"/>
              <a:gd name="connsiteX55" fmla="*/ 123825 w 5581650"/>
              <a:gd name="connsiteY55" fmla="*/ 5305425 h 5895975"/>
              <a:gd name="connsiteX56" fmla="*/ 133350 w 5581650"/>
              <a:gd name="connsiteY56" fmla="*/ 5343525 h 5895975"/>
              <a:gd name="connsiteX57" fmla="*/ 152400 w 5581650"/>
              <a:gd name="connsiteY57" fmla="*/ 5429250 h 5895975"/>
              <a:gd name="connsiteX58" fmla="*/ 171450 w 5581650"/>
              <a:gd name="connsiteY58" fmla="*/ 5486400 h 5895975"/>
              <a:gd name="connsiteX59" fmla="*/ 180975 w 5581650"/>
              <a:gd name="connsiteY59" fmla="*/ 5591175 h 5895975"/>
              <a:gd name="connsiteX60" fmla="*/ 200025 w 5581650"/>
              <a:gd name="connsiteY60" fmla="*/ 5629275 h 5895975"/>
              <a:gd name="connsiteX61" fmla="*/ 219075 w 5581650"/>
              <a:gd name="connsiteY61" fmla="*/ 5695950 h 5895975"/>
              <a:gd name="connsiteX62" fmla="*/ 266700 w 5581650"/>
              <a:gd name="connsiteY62" fmla="*/ 5762625 h 5895975"/>
              <a:gd name="connsiteX63" fmla="*/ 323850 w 5581650"/>
              <a:gd name="connsiteY63" fmla="*/ 5800725 h 5895975"/>
              <a:gd name="connsiteX64" fmla="*/ 400050 w 5581650"/>
              <a:gd name="connsiteY64" fmla="*/ 5810250 h 5895975"/>
              <a:gd name="connsiteX65" fmla="*/ 447675 w 5581650"/>
              <a:gd name="connsiteY65" fmla="*/ 5819775 h 5895975"/>
              <a:gd name="connsiteX66" fmla="*/ 923925 w 5581650"/>
              <a:gd name="connsiteY66" fmla="*/ 5838825 h 5895975"/>
              <a:gd name="connsiteX67" fmla="*/ 1276350 w 5581650"/>
              <a:gd name="connsiteY67" fmla="*/ 5867400 h 5895975"/>
              <a:gd name="connsiteX68" fmla="*/ 1371600 w 5581650"/>
              <a:gd name="connsiteY68" fmla="*/ 5876925 h 5895975"/>
              <a:gd name="connsiteX69" fmla="*/ 1971675 w 5581650"/>
              <a:gd name="connsiteY69" fmla="*/ 5895975 h 5895975"/>
              <a:gd name="connsiteX70" fmla="*/ 3390900 w 5581650"/>
              <a:gd name="connsiteY70" fmla="*/ 5876925 h 5895975"/>
              <a:gd name="connsiteX71" fmla="*/ 3486150 w 5581650"/>
              <a:gd name="connsiteY71" fmla="*/ 5857875 h 5895975"/>
              <a:gd name="connsiteX72" fmla="*/ 3571875 w 5581650"/>
              <a:gd name="connsiteY72" fmla="*/ 5848350 h 5895975"/>
              <a:gd name="connsiteX73" fmla="*/ 3943350 w 5581650"/>
              <a:gd name="connsiteY73" fmla="*/ 5819775 h 5895975"/>
              <a:gd name="connsiteX74" fmla="*/ 4429125 w 5581650"/>
              <a:gd name="connsiteY74" fmla="*/ 5838825 h 5895975"/>
              <a:gd name="connsiteX75" fmla="*/ 4829175 w 5581650"/>
              <a:gd name="connsiteY75" fmla="*/ 5819775 h 5895975"/>
              <a:gd name="connsiteX76" fmla="*/ 5114925 w 5581650"/>
              <a:gd name="connsiteY76" fmla="*/ 5800725 h 5895975"/>
              <a:gd name="connsiteX77" fmla="*/ 5162550 w 5581650"/>
              <a:gd name="connsiteY77" fmla="*/ 5791200 h 5895975"/>
              <a:gd name="connsiteX78" fmla="*/ 5219700 w 5581650"/>
              <a:gd name="connsiteY78" fmla="*/ 5781675 h 5895975"/>
              <a:gd name="connsiteX79" fmla="*/ 5334000 w 5581650"/>
              <a:gd name="connsiteY79" fmla="*/ 5772150 h 5895975"/>
              <a:gd name="connsiteX80" fmla="*/ 5381625 w 5581650"/>
              <a:gd name="connsiteY80" fmla="*/ 5753100 h 5895975"/>
              <a:gd name="connsiteX81" fmla="*/ 5448300 w 5581650"/>
              <a:gd name="connsiteY81" fmla="*/ 5743575 h 5895975"/>
              <a:gd name="connsiteX82" fmla="*/ 5524500 w 5581650"/>
              <a:gd name="connsiteY82" fmla="*/ 5724525 h 5895975"/>
              <a:gd name="connsiteX83" fmla="*/ 5562600 w 5581650"/>
              <a:gd name="connsiteY83" fmla="*/ 5667375 h 5895975"/>
              <a:gd name="connsiteX84" fmla="*/ 5581650 w 5581650"/>
              <a:gd name="connsiteY84" fmla="*/ 5610225 h 5895975"/>
              <a:gd name="connsiteX85" fmla="*/ 5572125 w 5581650"/>
              <a:gd name="connsiteY85" fmla="*/ 5448300 h 5895975"/>
              <a:gd name="connsiteX86" fmla="*/ 5543550 w 5581650"/>
              <a:gd name="connsiteY86" fmla="*/ 5372100 h 5895975"/>
              <a:gd name="connsiteX87" fmla="*/ 5486400 w 5581650"/>
              <a:gd name="connsiteY87" fmla="*/ 5200650 h 5895975"/>
              <a:gd name="connsiteX88" fmla="*/ 5476875 w 5581650"/>
              <a:gd name="connsiteY88" fmla="*/ 5162550 h 5895975"/>
              <a:gd name="connsiteX89" fmla="*/ 5457825 w 5581650"/>
              <a:gd name="connsiteY89" fmla="*/ 5114925 h 5895975"/>
              <a:gd name="connsiteX90" fmla="*/ 5448300 w 5581650"/>
              <a:gd name="connsiteY90" fmla="*/ 5086350 h 5895975"/>
              <a:gd name="connsiteX91" fmla="*/ 5429250 w 5581650"/>
              <a:gd name="connsiteY91" fmla="*/ 5048250 h 5895975"/>
              <a:gd name="connsiteX92" fmla="*/ 5410200 w 5581650"/>
              <a:gd name="connsiteY92" fmla="*/ 4991100 h 5895975"/>
              <a:gd name="connsiteX93" fmla="*/ 5391150 w 5581650"/>
              <a:gd name="connsiteY93" fmla="*/ 4962525 h 5895975"/>
              <a:gd name="connsiteX94" fmla="*/ 5343525 w 5581650"/>
              <a:gd name="connsiteY94" fmla="*/ 4848225 h 5895975"/>
              <a:gd name="connsiteX95" fmla="*/ 5276850 w 5581650"/>
              <a:gd name="connsiteY95" fmla="*/ 4667250 h 5895975"/>
              <a:gd name="connsiteX96" fmla="*/ 5238750 w 5581650"/>
              <a:gd name="connsiteY96" fmla="*/ 4572000 h 5895975"/>
              <a:gd name="connsiteX97" fmla="*/ 5229225 w 5581650"/>
              <a:gd name="connsiteY97" fmla="*/ 4524375 h 5895975"/>
              <a:gd name="connsiteX98" fmla="*/ 5181600 w 5581650"/>
              <a:gd name="connsiteY98" fmla="*/ 4419600 h 5895975"/>
              <a:gd name="connsiteX99" fmla="*/ 5143500 w 5581650"/>
              <a:gd name="connsiteY99" fmla="*/ 4324350 h 5895975"/>
              <a:gd name="connsiteX100" fmla="*/ 5133975 w 5581650"/>
              <a:gd name="connsiteY100" fmla="*/ 4276725 h 5895975"/>
              <a:gd name="connsiteX101" fmla="*/ 5067300 w 5581650"/>
              <a:gd name="connsiteY101" fmla="*/ 4143375 h 5895975"/>
              <a:gd name="connsiteX102" fmla="*/ 5038725 w 5581650"/>
              <a:gd name="connsiteY102" fmla="*/ 4048125 h 5895975"/>
              <a:gd name="connsiteX103" fmla="*/ 5029200 w 5581650"/>
              <a:gd name="connsiteY103" fmla="*/ 4019550 h 5895975"/>
              <a:gd name="connsiteX104" fmla="*/ 4991100 w 5581650"/>
              <a:gd name="connsiteY104" fmla="*/ 3943350 h 5895975"/>
              <a:gd name="connsiteX105" fmla="*/ 4962525 w 5581650"/>
              <a:gd name="connsiteY105" fmla="*/ 3886200 h 5895975"/>
              <a:gd name="connsiteX106" fmla="*/ 4953000 w 5581650"/>
              <a:gd name="connsiteY106" fmla="*/ 3838575 h 5895975"/>
              <a:gd name="connsiteX107" fmla="*/ 4924425 w 5581650"/>
              <a:gd name="connsiteY107" fmla="*/ 3790950 h 5895975"/>
              <a:gd name="connsiteX108" fmla="*/ 4914900 w 5581650"/>
              <a:gd name="connsiteY108" fmla="*/ 3762375 h 5895975"/>
              <a:gd name="connsiteX109" fmla="*/ 4895850 w 5581650"/>
              <a:gd name="connsiteY109" fmla="*/ 3724275 h 5895975"/>
              <a:gd name="connsiteX110" fmla="*/ 4857750 w 5581650"/>
              <a:gd name="connsiteY110" fmla="*/ 3629025 h 5895975"/>
              <a:gd name="connsiteX111" fmla="*/ 4848225 w 5581650"/>
              <a:gd name="connsiteY111" fmla="*/ 3600450 h 5895975"/>
              <a:gd name="connsiteX112" fmla="*/ 4819650 w 5581650"/>
              <a:gd name="connsiteY112" fmla="*/ 3552825 h 5895975"/>
              <a:gd name="connsiteX113" fmla="*/ 4781550 w 5581650"/>
              <a:gd name="connsiteY113" fmla="*/ 3467100 h 5895975"/>
              <a:gd name="connsiteX114" fmla="*/ 4714875 w 5581650"/>
              <a:gd name="connsiteY114" fmla="*/ 3324225 h 5895975"/>
              <a:gd name="connsiteX115" fmla="*/ 4705350 w 5581650"/>
              <a:gd name="connsiteY115" fmla="*/ 3276600 h 5895975"/>
              <a:gd name="connsiteX116" fmla="*/ 4667250 w 5581650"/>
              <a:gd name="connsiteY116" fmla="*/ 3219450 h 5895975"/>
              <a:gd name="connsiteX117" fmla="*/ 4629150 w 5581650"/>
              <a:gd name="connsiteY117" fmla="*/ 3133725 h 5895975"/>
              <a:gd name="connsiteX118" fmla="*/ 4591050 w 5581650"/>
              <a:gd name="connsiteY118" fmla="*/ 3057525 h 5895975"/>
              <a:gd name="connsiteX119" fmla="*/ 4572000 w 5581650"/>
              <a:gd name="connsiteY119" fmla="*/ 2981325 h 5895975"/>
              <a:gd name="connsiteX120" fmla="*/ 4524375 w 5581650"/>
              <a:gd name="connsiteY120" fmla="*/ 2905125 h 5895975"/>
              <a:gd name="connsiteX121" fmla="*/ 4486275 w 5581650"/>
              <a:gd name="connsiteY121" fmla="*/ 2838450 h 5895975"/>
              <a:gd name="connsiteX122" fmla="*/ 4448175 w 5581650"/>
              <a:gd name="connsiteY122" fmla="*/ 2743200 h 5895975"/>
              <a:gd name="connsiteX123" fmla="*/ 4438650 w 5581650"/>
              <a:gd name="connsiteY123" fmla="*/ 2714625 h 5895975"/>
              <a:gd name="connsiteX124" fmla="*/ 4419600 w 5581650"/>
              <a:gd name="connsiteY124" fmla="*/ 2686050 h 5895975"/>
              <a:gd name="connsiteX125" fmla="*/ 4400550 w 5581650"/>
              <a:gd name="connsiteY125" fmla="*/ 2647950 h 5895975"/>
              <a:gd name="connsiteX126" fmla="*/ 4381500 w 5581650"/>
              <a:gd name="connsiteY126" fmla="*/ 2619375 h 5895975"/>
              <a:gd name="connsiteX127" fmla="*/ 4371975 w 5581650"/>
              <a:gd name="connsiteY127" fmla="*/ 2590800 h 5895975"/>
              <a:gd name="connsiteX128" fmla="*/ 4343400 w 5581650"/>
              <a:gd name="connsiteY128" fmla="*/ 2543175 h 5895975"/>
              <a:gd name="connsiteX129" fmla="*/ 4295775 w 5581650"/>
              <a:gd name="connsiteY129" fmla="*/ 2457450 h 5895975"/>
              <a:gd name="connsiteX130" fmla="*/ 4267200 w 5581650"/>
              <a:gd name="connsiteY130" fmla="*/ 2419350 h 5895975"/>
              <a:gd name="connsiteX131" fmla="*/ 4238625 w 5581650"/>
              <a:gd name="connsiteY131" fmla="*/ 2352675 h 5895975"/>
              <a:gd name="connsiteX132" fmla="*/ 4219575 w 5581650"/>
              <a:gd name="connsiteY132" fmla="*/ 2324100 h 5895975"/>
              <a:gd name="connsiteX133" fmla="*/ 4210050 w 5581650"/>
              <a:gd name="connsiteY133" fmla="*/ 2295525 h 5895975"/>
              <a:gd name="connsiteX134" fmla="*/ 4171950 w 5581650"/>
              <a:gd name="connsiteY134" fmla="*/ 2257425 h 5895975"/>
              <a:gd name="connsiteX135" fmla="*/ 4105275 w 5581650"/>
              <a:gd name="connsiteY135" fmla="*/ 2152650 h 5895975"/>
              <a:gd name="connsiteX136" fmla="*/ 4038600 w 5581650"/>
              <a:gd name="connsiteY136" fmla="*/ 2047875 h 5895975"/>
              <a:gd name="connsiteX137" fmla="*/ 4019550 w 5581650"/>
              <a:gd name="connsiteY137" fmla="*/ 2019300 h 5895975"/>
              <a:gd name="connsiteX138" fmla="*/ 3876675 w 5581650"/>
              <a:gd name="connsiteY138" fmla="*/ 1857375 h 5895975"/>
              <a:gd name="connsiteX139" fmla="*/ 3810000 w 5581650"/>
              <a:gd name="connsiteY139" fmla="*/ 1771650 h 5895975"/>
              <a:gd name="connsiteX140" fmla="*/ 3762375 w 5581650"/>
              <a:gd name="connsiteY140" fmla="*/ 1695450 h 5895975"/>
              <a:gd name="connsiteX141" fmla="*/ 3695700 w 5581650"/>
              <a:gd name="connsiteY141" fmla="*/ 1571625 h 5895975"/>
              <a:gd name="connsiteX142" fmla="*/ 3657600 w 5581650"/>
              <a:gd name="connsiteY142" fmla="*/ 1533525 h 5895975"/>
              <a:gd name="connsiteX143" fmla="*/ 3619500 w 5581650"/>
              <a:gd name="connsiteY143" fmla="*/ 1476375 h 5895975"/>
              <a:gd name="connsiteX144" fmla="*/ 3590925 w 5581650"/>
              <a:gd name="connsiteY144" fmla="*/ 1438275 h 5895975"/>
              <a:gd name="connsiteX145" fmla="*/ 3552825 w 5581650"/>
              <a:gd name="connsiteY145" fmla="*/ 1371600 h 5895975"/>
              <a:gd name="connsiteX146" fmla="*/ 3505200 w 5581650"/>
              <a:gd name="connsiteY146" fmla="*/ 1304925 h 5895975"/>
              <a:gd name="connsiteX147" fmla="*/ 3495675 w 5581650"/>
              <a:gd name="connsiteY147" fmla="*/ 1276350 h 5895975"/>
              <a:gd name="connsiteX148" fmla="*/ 3476625 w 5581650"/>
              <a:gd name="connsiteY148" fmla="*/ 1247775 h 5895975"/>
              <a:gd name="connsiteX149" fmla="*/ 3467100 w 5581650"/>
              <a:gd name="connsiteY149" fmla="*/ 1219200 h 5895975"/>
              <a:gd name="connsiteX150" fmla="*/ 3448050 w 5581650"/>
              <a:gd name="connsiteY150" fmla="*/ 1190625 h 5895975"/>
              <a:gd name="connsiteX151" fmla="*/ 3438525 w 5581650"/>
              <a:gd name="connsiteY151" fmla="*/ 1162050 h 5895975"/>
              <a:gd name="connsiteX152" fmla="*/ 3419475 w 5581650"/>
              <a:gd name="connsiteY152" fmla="*/ 1133475 h 5895975"/>
              <a:gd name="connsiteX153" fmla="*/ 3390900 w 5581650"/>
              <a:gd name="connsiteY153" fmla="*/ 1076325 h 5895975"/>
              <a:gd name="connsiteX154" fmla="*/ 3371850 w 5581650"/>
              <a:gd name="connsiteY154" fmla="*/ 1009650 h 5895975"/>
              <a:gd name="connsiteX155" fmla="*/ 3352800 w 5581650"/>
              <a:gd name="connsiteY155" fmla="*/ 981075 h 5895975"/>
              <a:gd name="connsiteX156" fmla="*/ 3333750 w 5581650"/>
              <a:gd name="connsiteY156" fmla="*/ 923925 h 5895975"/>
              <a:gd name="connsiteX157" fmla="*/ 3305175 w 5581650"/>
              <a:gd name="connsiteY157" fmla="*/ 866775 h 5895975"/>
              <a:gd name="connsiteX158" fmla="*/ 3286125 w 5581650"/>
              <a:gd name="connsiteY158" fmla="*/ 838200 h 5895975"/>
              <a:gd name="connsiteX159" fmla="*/ 3276600 w 5581650"/>
              <a:gd name="connsiteY159" fmla="*/ 809625 h 5895975"/>
              <a:gd name="connsiteX160" fmla="*/ 3257550 w 5581650"/>
              <a:gd name="connsiteY160" fmla="*/ 781050 h 5895975"/>
              <a:gd name="connsiteX161" fmla="*/ 3248025 w 5581650"/>
              <a:gd name="connsiteY161" fmla="*/ 752475 h 5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5581650" h="5895975">
                <a:moveTo>
                  <a:pt x="3257550" y="838200"/>
                </a:moveTo>
                <a:cubicBezTo>
                  <a:pt x="3251200" y="819150"/>
                  <a:pt x="3245958" y="799694"/>
                  <a:pt x="3238500" y="781050"/>
                </a:cubicBezTo>
                <a:cubicBezTo>
                  <a:pt x="3233227" y="767867"/>
                  <a:pt x="3224723" y="756133"/>
                  <a:pt x="3219450" y="742950"/>
                </a:cubicBezTo>
                <a:cubicBezTo>
                  <a:pt x="3211992" y="724306"/>
                  <a:pt x="3209380" y="703761"/>
                  <a:pt x="3200400" y="685800"/>
                </a:cubicBezTo>
                <a:cubicBezTo>
                  <a:pt x="3190875" y="666750"/>
                  <a:pt x="3179735" y="648425"/>
                  <a:pt x="3171825" y="628650"/>
                </a:cubicBezTo>
                <a:cubicBezTo>
                  <a:pt x="3160638" y="600684"/>
                  <a:pt x="3150555" y="572146"/>
                  <a:pt x="3143250" y="542925"/>
                </a:cubicBezTo>
                <a:cubicBezTo>
                  <a:pt x="3140075" y="530225"/>
                  <a:pt x="3138760" y="516909"/>
                  <a:pt x="3133725" y="504825"/>
                </a:cubicBezTo>
                <a:cubicBezTo>
                  <a:pt x="3122803" y="478611"/>
                  <a:pt x="3106172" y="454992"/>
                  <a:pt x="3095625" y="428625"/>
                </a:cubicBezTo>
                <a:cubicBezTo>
                  <a:pt x="3082017" y="394605"/>
                  <a:pt x="3075323" y="374046"/>
                  <a:pt x="3057525" y="342900"/>
                </a:cubicBezTo>
                <a:cubicBezTo>
                  <a:pt x="3051845" y="332961"/>
                  <a:pt x="3043595" y="324564"/>
                  <a:pt x="3038475" y="314325"/>
                </a:cubicBezTo>
                <a:cubicBezTo>
                  <a:pt x="3030862" y="299100"/>
                  <a:pt x="3023494" y="261892"/>
                  <a:pt x="3019425" y="247650"/>
                </a:cubicBezTo>
                <a:cubicBezTo>
                  <a:pt x="3016667" y="237996"/>
                  <a:pt x="3012542" y="228761"/>
                  <a:pt x="3009900" y="219075"/>
                </a:cubicBezTo>
                <a:cubicBezTo>
                  <a:pt x="3003011" y="193816"/>
                  <a:pt x="3005373" y="164660"/>
                  <a:pt x="2990850" y="142875"/>
                </a:cubicBezTo>
                <a:cubicBezTo>
                  <a:pt x="2984500" y="133350"/>
                  <a:pt x="2976920" y="124539"/>
                  <a:pt x="2971800" y="114300"/>
                </a:cubicBezTo>
                <a:cubicBezTo>
                  <a:pt x="2954166" y="79032"/>
                  <a:pt x="2973183" y="80528"/>
                  <a:pt x="2933700" y="47625"/>
                </a:cubicBezTo>
                <a:cubicBezTo>
                  <a:pt x="2925987" y="41197"/>
                  <a:pt x="2914105" y="42590"/>
                  <a:pt x="2905125" y="38100"/>
                </a:cubicBezTo>
                <a:cubicBezTo>
                  <a:pt x="2894886" y="32980"/>
                  <a:pt x="2887072" y="23559"/>
                  <a:pt x="2876550" y="19050"/>
                </a:cubicBezTo>
                <a:cubicBezTo>
                  <a:pt x="2854095" y="9426"/>
                  <a:pt x="2787226" y="2207"/>
                  <a:pt x="2771775" y="0"/>
                </a:cubicBezTo>
                <a:lnTo>
                  <a:pt x="2552700" y="9525"/>
                </a:lnTo>
                <a:cubicBezTo>
                  <a:pt x="2375546" y="18167"/>
                  <a:pt x="2434793" y="1202"/>
                  <a:pt x="2352675" y="28575"/>
                </a:cubicBezTo>
                <a:lnTo>
                  <a:pt x="1990725" y="19050"/>
                </a:lnTo>
                <a:cubicBezTo>
                  <a:pt x="1939861" y="17166"/>
                  <a:pt x="1889224" y="9525"/>
                  <a:pt x="1838325" y="9525"/>
                </a:cubicBezTo>
                <a:cubicBezTo>
                  <a:pt x="1635100" y="9525"/>
                  <a:pt x="1431925" y="15875"/>
                  <a:pt x="1228725" y="19050"/>
                </a:cubicBezTo>
                <a:cubicBezTo>
                  <a:pt x="1190625" y="22225"/>
                  <a:pt x="1152645" y="27619"/>
                  <a:pt x="1114425" y="28575"/>
                </a:cubicBezTo>
                <a:cubicBezTo>
                  <a:pt x="898569" y="33971"/>
                  <a:pt x="682228" y="24631"/>
                  <a:pt x="466725" y="38100"/>
                </a:cubicBezTo>
                <a:cubicBezTo>
                  <a:pt x="426642" y="40605"/>
                  <a:pt x="390758" y="64221"/>
                  <a:pt x="352425" y="76200"/>
                </a:cubicBezTo>
                <a:cubicBezTo>
                  <a:pt x="339930" y="80105"/>
                  <a:pt x="327025" y="82550"/>
                  <a:pt x="314325" y="85725"/>
                </a:cubicBezTo>
                <a:cubicBezTo>
                  <a:pt x="295275" y="98425"/>
                  <a:pt x="269875" y="104775"/>
                  <a:pt x="257175" y="123825"/>
                </a:cubicBezTo>
                <a:cubicBezTo>
                  <a:pt x="231775" y="161925"/>
                  <a:pt x="247650" y="146050"/>
                  <a:pt x="209550" y="171450"/>
                </a:cubicBezTo>
                <a:cubicBezTo>
                  <a:pt x="206375" y="184150"/>
                  <a:pt x="206231" y="198024"/>
                  <a:pt x="200025" y="209550"/>
                </a:cubicBezTo>
                <a:cubicBezTo>
                  <a:pt x="183743" y="239788"/>
                  <a:pt x="142875" y="295275"/>
                  <a:pt x="142875" y="295275"/>
                </a:cubicBezTo>
                <a:cubicBezTo>
                  <a:pt x="139700" y="311150"/>
                  <a:pt x="136862" y="327096"/>
                  <a:pt x="133350" y="342900"/>
                </a:cubicBezTo>
                <a:cubicBezTo>
                  <a:pt x="130510" y="355679"/>
                  <a:pt x="126392" y="368163"/>
                  <a:pt x="123825" y="381000"/>
                </a:cubicBezTo>
                <a:cubicBezTo>
                  <a:pt x="120037" y="399938"/>
                  <a:pt x="119382" y="419518"/>
                  <a:pt x="114300" y="438150"/>
                </a:cubicBezTo>
                <a:cubicBezTo>
                  <a:pt x="109801" y="454645"/>
                  <a:pt x="101600" y="469900"/>
                  <a:pt x="95250" y="485775"/>
                </a:cubicBezTo>
                <a:cubicBezTo>
                  <a:pt x="86716" y="554043"/>
                  <a:pt x="76200" y="627232"/>
                  <a:pt x="76200" y="695325"/>
                </a:cubicBezTo>
                <a:cubicBezTo>
                  <a:pt x="76200" y="838235"/>
                  <a:pt x="80532" y="981134"/>
                  <a:pt x="85725" y="1123950"/>
                </a:cubicBezTo>
                <a:cubicBezTo>
                  <a:pt x="86885" y="1155837"/>
                  <a:pt x="93127" y="1187362"/>
                  <a:pt x="95250" y="1219200"/>
                </a:cubicBezTo>
                <a:cubicBezTo>
                  <a:pt x="112936" y="1484497"/>
                  <a:pt x="114059" y="1546547"/>
                  <a:pt x="123825" y="1790700"/>
                </a:cubicBezTo>
                <a:cubicBezTo>
                  <a:pt x="117475" y="1879600"/>
                  <a:pt x="112177" y="1968581"/>
                  <a:pt x="104775" y="2057400"/>
                </a:cubicBezTo>
                <a:cubicBezTo>
                  <a:pt x="101028" y="2102363"/>
                  <a:pt x="91360" y="2155195"/>
                  <a:pt x="85725" y="2200275"/>
                </a:cubicBezTo>
                <a:cubicBezTo>
                  <a:pt x="61716" y="2392343"/>
                  <a:pt x="89640" y="2191922"/>
                  <a:pt x="66675" y="2352675"/>
                </a:cubicBezTo>
                <a:cubicBezTo>
                  <a:pt x="63500" y="2432050"/>
                  <a:pt x="62810" y="2511563"/>
                  <a:pt x="57150" y="2590800"/>
                </a:cubicBezTo>
                <a:cubicBezTo>
                  <a:pt x="56435" y="2600815"/>
                  <a:pt x="50383" y="2609721"/>
                  <a:pt x="47625" y="2619375"/>
                </a:cubicBezTo>
                <a:cubicBezTo>
                  <a:pt x="36258" y="2659160"/>
                  <a:pt x="36060" y="2669717"/>
                  <a:pt x="28575" y="2714625"/>
                </a:cubicBezTo>
                <a:cubicBezTo>
                  <a:pt x="31750" y="2952750"/>
                  <a:pt x="32980" y="3190909"/>
                  <a:pt x="38100" y="3429000"/>
                </a:cubicBezTo>
                <a:cubicBezTo>
                  <a:pt x="39331" y="3486225"/>
                  <a:pt x="47625" y="3543212"/>
                  <a:pt x="47625" y="3600450"/>
                </a:cubicBezTo>
                <a:cubicBezTo>
                  <a:pt x="47625" y="3815486"/>
                  <a:pt x="49897" y="3786840"/>
                  <a:pt x="28575" y="3914775"/>
                </a:cubicBezTo>
                <a:cubicBezTo>
                  <a:pt x="25400" y="4038600"/>
                  <a:pt x="23811" y="4162476"/>
                  <a:pt x="19050" y="4286250"/>
                </a:cubicBezTo>
                <a:cubicBezTo>
                  <a:pt x="17421" y="4328594"/>
                  <a:pt x="4305" y="4467495"/>
                  <a:pt x="0" y="4514850"/>
                </a:cubicBezTo>
                <a:cubicBezTo>
                  <a:pt x="6303" y="4659825"/>
                  <a:pt x="1976" y="4696301"/>
                  <a:pt x="19050" y="4810125"/>
                </a:cubicBezTo>
                <a:cubicBezTo>
                  <a:pt x="24780" y="4848323"/>
                  <a:pt x="30525" y="4886550"/>
                  <a:pt x="38100" y="4924425"/>
                </a:cubicBezTo>
                <a:cubicBezTo>
                  <a:pt x="40069" y="4934270"/>
                  <a:pt x="44983" y="4943314"/>
                  <a:pt x="47625" y="4953000"/>
                </a:cubicBezTo>
                <a:cubicBezTo>
                  <a:pt x="69873" y="5034576"/>
                  <a:pt x="65358" y="5029382"/>
                  <a:pt x="85725" y="5114925"/>
                </a:cubicBezTo>
                <a:cubicBezTo>
                  <a:pt x="94821" y="5153130"/>
                  <a:pt x="106598" y="5190715"/>
                  <a:pt x="114300" y="5229225"/>
                </a:cubicBezTo>
                <a:cubicBezTo>
                  <a:pt x="119320" y="5254326"/>
                  <a:pt x="119617" y="5280176"/>
                  <a:pt x="123825" y="5305425"/>
                </a:cubicBezTo>
                <a:cubicBezTo>
                  <a:pt x="125977" y="5318338"/>
                  <a:pt x="130510" y="5330746"/>
                  <a:pt x="133350" y="5343525"/>
                </a:cubicBezTo>
                <a:cubicBezTo>
                  <a:pt x="141119" y="5378485"/>
                  <a:pt x="142445" y="5396065"/>
                  <a:pt x="152400" y="5429250"/>
                </a:cubicBezTo>
                <a:cubicBezTo>
                  <a:pt x="158170" y="5448484"/>
                  <a:pt x="171450" y="5486400"/>
                  <a:pt x="171450" y="5486400"/>
                </a:cubicBezTo>
                <a:cubicBezTo>
                  <a:pt x="174625" y="5521325"/>
                  <a:pt x="174097" y="5556787"/>
                  <a:pt x="180975" y="5591175"/>
                </a:cubicBezTo>
                <a:cubicBezTo>
                  <a:pt x="183760" y="5605098"/>
                  <a:pt x="195039" y="5615980"/>
                  <a:pt x="200025" y="5629275"/>
                </a:cubicBezTo>
                <a:cubicBezTo>
                  <a:pt x="209180" y="5653690"/>
                  <a:pt x="207561" y="5672923"/>
                  <a:pt x="219075" y="5695950"/>
                </a:cubicBezTo>
                <a:cubicBezTo>
                  <a:pt x="224172" y="5706144"/>
                  <a:pt x="262817" y="5759173"/>
                  <a:pt x="266700" y="5762625"/>
                </a:cubicBezTo>
                <a:cubicBezTo>
                  <a:pt x="283812" y="5777836"/>
                  <a:pt x="301132" y="5797885"/>
                  <a:pt x="323850" y="5800725"/>
                </a:cubicBezTo>
                <a:cubicBezTo>
                  <a:pt x="349250" y="5803900"/>
                  <a:pt x="374750" y="5806358"/>
                  <a:pt x="400050" y="5810250"/>
                </a:cubicBezTo>
                <a:cubicBezTo>
                  <a:pt x="416051" y="5812712"/>
                  <a:pt x="431510" y="5818893"/>
                  <a:pt x="447675" y="5819775"/>
                </a:cubicBezTo>
                <a:cubicBezTo>
                  <a:pt x="606316" y="5828428"/>
                  <a:pt x="923925" y="5838825"/>
                  <a:pt x="923925" y="5838825"/>
                </a:cubicBezTo>
                <a:cubicBezTo>
                  <a:pt x="1111145" y="5870028"/>
                  <a:pt x="794382" y="5819203"/>
                  <a:pt x="1276350" y="5867400"/>
                </a:cubicBezTo>
                <a:cubicBezTo>
                  <a:pt x="1308100" y="5870575"/>
                  <a:pt x="1339773" y="5874652"/>
                  <a:pt x="1371600" y="5876925"/>
                </a:cubicBezTo>
                <a:cubicBezTo>
                  <a:pt x="1584405" y="5892125"/>
                  <a:pt x="1738837" y="5890801"/>
                  <a:pt x="1971675" y="5895975"/>
                </a:cubicBezTo>
                <a:cubicBezTo>
                  <a:pt x="2045402" y="5895317"/>
                  <a:pt x="3050000" y="5892781"/>
                  <a:pt x="3390900" y="5876925"/>
                </a:cubicBezTo>
                <a:cubicBezTo>
                  <a:pt x="3457647" y="5873821"/>
                  <a:pt x="3431562" y="5866273"/>
                  <a:pt x="3486150" y="5857875"/>
                </a:cubicBezTo>
                <a:cubicBezTo>
                  <a:pt x="3514567" y="5853503"/>
                  <a:pt x="3543209" y="5850555"/>
                  <a:pt x="3571875" y="5848350"/>
                </a:cubicBezTo>
                <a:cubicBezTo>
                  <a:pt x="3980643" y="5816906"/>
                  <a:pt x="3734337" y="5842999"/>
                  <a:pt x="3943350" y="5819775"/>
                </a:cubicBezTo>
                <a:cubicBezTo>
                  <a:pt x="4105275" y="5826125"/>
                  <a:pt x="4267300" y="5847342"/>
                  <a:pt x="4429125" y="5838825"/>
                </a:cubicBezTo>
                <a:lnTo>
                  <a:pt x="4829175" y="5819775"/>
                </a:lnTo>
                <a:cubicBezTo>
                  <a:pt x="4979093" y="5794789"/>
                  <a:pt x="4797764" y="5822598"/>
                  <a:pt x="5114925" y="5800725"/>
                </a:cubicBezTo>
                <a:cubicBezTo>
                  <a:pt x="5131076" y="5799611"/>
                  <a:pt x="5146622" y="5794096"/>
                  <a:pt x="5162550" y="5791200"/>
                </a:cubicBezTo>
                <a:cubicBezTo>
                  <a:pt x="5181551" y="5787745"/>
                  <a:pt x="5200505" y="5783808"/>
                  <a:pt x="5219700" y="5781675"/>
                </a:cubicBezTo>
                <a:cubicBezTo>
                  <a:pt x="5257698" y="5777453"/>
                  <a:pt x="5295900" y="5775325"/>
                  <a:pt x="5334000" y="5772150"/>
                </a:cubicBezTo>
                <a:cubicBezTo>
                  <a:pt x="5349875" y="5765800"/>
                  <a:pt x="5365038" y="5757247"/>
                  <a:pt x="5381625" y="5753100"/>
                </a:cubicBezTo>
                <a:cubicBezTo>
                  <a:pt x="5403405" y="5747655"/>
                  <a:pt x="5426155" y="5747266"/>
                  <a:pt x="5448300" y="5743575"/>
                </a:cubicBezTo>
                <a:cubicBezTo>
                  <a:pt x="5494276" y="5735912"/>
                  <a:pt x="5487695" y="5736793"/>
                  <a:pt x="5524500" y="5724525"/>
                </a:cubicBezTo>
                <a:cubicBezTo>
                  <a:pt x="5537200" y="5705475"/>
                  <a:pt x="5555360" y="5689095"/>
                  <a:pt x="5562600" y="5667375"/>
                </a:cubicBezTo>
                <a:lnTo>
                  <a:pt x="5581650" y="5610225"/>
                </a:lnTo>
                <a:cubicBezTo>
                  <a:pt x="5578475" y="5556250"/>
                  <a:pt x="5577251" y="5502125"/>
                  <a:pt x="5572125" y="5448300"/>
                </a:cubicBezTo>
                <a:cubicBezTo>
                  <a:pt x="5567811" y="5403006"/>
                  <a:pt x="5559067" y="5414771"/>
                  <a:pt x="5543550" y="5372100"/>
                </a:cubicBezTo>
                <a:cubicBezTo>
                  <a:pt x="5522963" y="5315486"/>
                  <a:pt x="5501011" y="5259093"/>
                  <a:pt x="5486400" y="5200650"/>
                </a:cubicBezTo>
                <a:cubicBezTo>
                  <a:pt x="5483225" y="5187950"/>
                  <a:pt x="5481015" y="5174969"/>
                  <a:pt x="5476875" y="5162550"/>
                </a:cubicBezTo>
                <a:cubicBezTo>
                  <a:pt x="5471468" y="5146330"/>
                  <a:pt x="5463828" y="5130934"/>
                  <a:pt x="5457825" y="5114925"/>
                </a:cubicBezTo>
                <a:cubicBezTo>
                  <a:pt x="5454300" y="5105524"/>
                  <a:pt x="5452255" y="5095578"/>
                  <a:pt x="5448300" y="5086350"/>
                </a:cubicBezTo>
                <a:cubicBezTo>
                  <a:pt x="5442707" y="5073299"/>
                  <a:pt x="5434523" y="5061433"/>
                  <a:pt x="5429250" y="5048250"/>
                </a:cubicBezTo>
                <a:cubicBezTo>
                  <a:pt x="5421792" y="5029606"/>
                  <a:pt x="5418355" y="5009450"/>
                  <a:pt x="5410200" y="4991100"/>
                </a:cubicBezTo>
                <a:cubicBezTo>
                  <a:pt x="5405551" y="4980639"/>
                  <a:pt x="5395553" y="4973092"/>
                  <a:pt x="5391150" y="4962525"/>
                </a:cubicBezTo>
                <a:cubicBezTo>
                  <a:pt x="5337492" y="4833745"/>
                  <a:pt x="5387440" y="4914098"/>
                  <a:pt x="5343525" y="4848225"/>
                </a:cubicBezTo>
                <a:cubicBezTo>
                  <a:pt x="5253469" y="4555543"/>
                  <a:pt x="5347273" y="4836266"/>
                  <a:pt x="5276850" y="4667250"/>
                </a:cubicBezTo>
                <a:cubicBezTo>
                  <a:pt x="5218000" y="4526009"/>
                  <a:pt x="5291748" y="4677997"/>
                  <a:pt x="5238750" y="4572000"/>
                </a:cubicBezTo>
                <a:cubicBezTo>
                  <a:pt x="5235575" y="4556125"/>
                  <a:pt x="5233877" y="4539882"/>
                  <a:pt x="5229225" y="4524375"/>
                </a:cubicBezTo>
                <a:cubicBezTo>
                  <a:pt x="5215780" y="4479559"/>
                  <a:pt x="5200986" y="4463910"/>
                  <a:pt x="5181600" y="4419600"/>
                </a:cubicBezTo>
                <a:cubicBezTo>
                  <a:pt x="5167894" y="4388271"/>
                  <a:pt x="5150206" y="4357882"/>
                  <a:pt x="5143500" y="4324350"/>
                </a:cubicBezTo>
                <a:cubicBezTo>
                  <a:pt x="5140325" y="4308475"/>
                  <a:pt x="5140257" y="4291646"/>
                  <a:pt x="5133975" y="4276725"/>
                </a:cubicBezTo>
                <a:cubicBezTo>
                  <a:pt x="5114690" y="4230923"/>
                  <a:pt x="5081580" y="4190976"/>
                  <a:pt x="5067300" y="4143375"/>
                </a:cubicBezTo>
                <a:cubicBezTo>
                  <a:pt x="5057775" y="4111625"/>
                  <a:pt x="5048473" y="4079807"/>
                  <a:pt x="5038725" y="4048125"/>
                </a:cubicBezTo>
                <a:cubicBezTo>
                  <a:pt x="5035772" y="4038529"/>
                  <a:pt x="5033355" y="4028690"/>
                  <a:pt x="5029200" y="4019550"/>
                </a:cubicBezTo>
                <a:cubicBezTo>
                  <a:pt x="5017449" y="3993697"/>
                  <a:pt x="5003800" y="3968750"/>
                  <a:pt x="4991100" y="3943350"/>
                </a:cubicBezTo>
                <a:lnTo>
                  <a:pt x="4962525" y="3886200"/>
                </a:lnTo>
                <a:cubicBezTo>
                  <a:pt x="4959350" y="3870325"/>
                  <a:pt x="4959013" y="3853606"/>
                  <a:pt x="4953000" y="3838575"/>
                </a:cubicBezTo>
                <a:cubicBezTo>
                  <a:pt x="4946124" y="3821386"/>
                  <a:pt x="4932704" y="3807509"/>
                  <a:pt x="4924425" y="3790950"/>
                </a:cubicBezTo>
                <a:cubicBezTo>
                  <a:pt x="4919935" y="3781970"/>
                  <a:pt x="4918855" y="3771603"/>
                  <a:pt x="4914900" y="3762375"/>
                </a:cubicBezTo>
                <a:cubicBezTo>
                  <a:pt x="4909307" y="3749324"/>
                  <a:pt x="4901443" y="3737326"/>
                  <a:pt x="4895850" y="3724275"/>
                </a:cubicBezTo>
                <a:cubicBezTo>
                  <a:pt x="4882380" y="3692844"/>
                  <a:pt x="4870026" y="3660941"/>
                  <a:pt x="4857750" y="3629025"/>
                </a:cubicBezTo>
                <a:cubicBezTo>
                  <a:pt x="4854146" y="3619654"/>
                  <a:pt x="4852715" y="3609430"/>
                  <a:pt x="4848225" y="3600450"/>
                </a:cubicBezTo>
                <a:cubicBezTo>
                  <a:pt x="4839946" y="3583891"/>
                  <a:pt x="4827311" y="3569679"/>
                  <a:pt x="4819650" y="3552825"/>
                </a:cubicBezTo>
                <a:cubicBezTo>
                  <a:pt x="4771071" y="3445952"/>
                  <a:pt x="4826509" y="3534538"/>
                  <a:pt x="4781550" y="3467100"/>
                </a:cubicBezTo>
                <a:cubicBezTo>
                  <a:pt x="4759992" y="3359309"/>
                  <a:pt x="4791268" y="3487923"/>
                  <a:pt x="4714875" y="3324225"/>
                </a:cubicBezTo>
                <a:cubicBezTo>
                  <a:pt x="4708029" y="3309554"/>
                  <a:pt x="4712049" y="3291338"/>
                  <a:pt x="4705350" y="3276600"/>
                </a:cubicBezTo>
                <a:cubicBezTo>
                  <a:pt x="4695876" y="3255757"/>
                  <a:pt x="4676549" y="3240372"/>
                  <a:pt x="4667250" y="3219450"/>
                </a:cubicBezTo>
                <a:cubicBezTo>
                  <a:pt x="4654550" y="3190875"/>
                  <a:pt x="4641468" y="3162467"/>
                  <a:pt x="4629150" y="3133725"/>
                </a:cubicBezTo>
                <a:cubicBezTo>
                  <a:pt x="4601188" y="3068481"/>
                  <a:pt x="4622704" y="3105007"/>
                  <a:pt x="4591050" y="3057525"/>
                </a:cubicBezTo>
                <a:cubicBezTo>
                  <a:pt x="4584700" y="3032125"/>
                  <a:pt x="4581399" y="3005762"/>
                  <a:pt x="4572000" y="2981325"/>
                </a:cubicBezTo>
                <a:cubicBezTo>
                  <a:pt x="4551634" y="2928374"/>
                  <a:pt x="4544976" y="2946328"/>
                  <a:pt x="4524375" y="2905125"/>
                </a:cubicBezTo>
                <a:cubicBezTo>
                  <a:pt x="4488012" y="2832399"/>
                  <a:pt x="4555371" y="2930578"/>
                  <a:pt x="4486275" y="2838450"/>
                </a:cubicBezTo>
                <a:cubicBezTo>
                  <a:pt x="4464601" y="2773428"/>
                  <a:pt x="4491548" y="2851633"/>
                  <a:pt x="4448175" y="2743200"/>
                </a:cubicBezTo>
                <a:cubicBezTo>
                  <a:pt x="4444446" y="2733878"/>
                  <a:pt x="4443140" y="2723605"/>
                  <a:pt x="4438650" y="2714625"/>
                </a:cubicBezTo>
                <a:cubicBezTo>
                  <a:pt x="4433530" y="2704386"/>
                  <a:pt x="4425280" y="2695989"/>
                  <a:pt x="4419600" y="2686050"/>
                </a:cubicBezTo>
                <a:cubicBezTo>
                  <a:pt x="4412555" y="2673722"/>
                  <a:pt x="4407595" y="2660278"/>
                  <a:pt x="4400550" y="2647950"/>
                </a:cubicBezTo>
                <a:cubicBezTo>
                  <a:pt x="4394870" y="2638011"/>
                  <a:pt x="4386620" y="2629614"/>
                  <a:pt x="4381500" y="2619375"/>
                </a:cubicBezTo>
                <a:cubicBezTo>
                  <a:pt x="4377010" y="2610395"/>
                  <a:pt x="4376465" y="2599780"/>
                  <a:pt x="4371975" y="2590800"/>
                </a:cubicBezTo>
                <a:cubicBezTo>
                  <a:pt x="4363696" y="2574241"/>
                  <a:pt x="4352391" y="2559359"/>
                  <a:pt x="4343400" y="2543175"/>
                </a:cubicBezTo>
                <a:cubicBezTo>
                  <a:pt x="4313139" y="2488706"/>
                  <a:pt x="4335477" y="2517003"/>
                  <a:pt x="4295775" y="2457450"/>
                </a:cubicBezTo>
                <a:cubicBezTo>
                  <a:pt x="4286969" y="2444241"/>
                  <a:pt x="4275614" y="2432812"/>
                  <a:pt x="4267200" y="2419350"/>
                </a:cubicBezTo>
                <a:cubicBezTo>
                  <a:pt x="4217649" y="2340068"/>
                  <a:pt x="4271033" y="2417490"/>
                  <a:pt x="4238625" y="2352675"/>
                </a:cubicBezTo>
                <a:cubicBezTo>
                  <a:pt x="4233505" y="2342436"/>
                  <a:pt x="4224695" y="2334339"/>
                  <a:pt x="4219575" y="2324100"/>
                </a:cubicBezTo>
                <a:cubicBezTo>
                  <a:pt x="4215085" y="2315120"/>
                  <a:pt x="4215886" y="2303695"/>
                  <a:pt x="4210050" y="2295525"/>
                </a:cubicBezTo>
                <a:cubicBezTo>
                  <a:pt x="4199611" y="2280910"/>
                  <a:pt x="4182571" y="2271908"/>
                  <a:pt x="4171950" y="2257425"/>
                </a:cubicBezTo>
                <a:cubicBezTo>
                  <a:pt x="4147469" y="2224042"/>
                  <a:pt x="4127381" y="2187651"/>
                  <a:pt x="4105275" y="2152650"/>
                </a:cubicBezTo>
                <a:cubicBezTo>
                  <a:pt x="4040844" y="2050635"/>
                  <a:pt x="4078369" y="2107528"/>
                  <a:pt x="4038600" y="2047875"/>
                </a:cubicBezTo>
                <a:cubicBezTo>
                  <a:pt x="4032250" y="2038350"/>
                  <a:pt x="4026419" y="2028458"/>
                  <a:pt x="4019550" y="2019300"/>
                </a:cubicBezTo>
                <a:cubicBezTo>
                  <a:pt x="3957272" y="1936263"/>
                  <a:pt x="4001743" y="1992865"/>
                  <a:pt x="3876675" y="1857375"/>
                </a:cubicBezTo>
                <a:cubicBezTo>
                  <a:pt x="3819989" y="1715660"/>
                  <a:pt x="3906749" y="1909863"/>
                  <a:pt x="3810000" y="1771650"/>
                </a:cubicBezTo>
                <a:cubicBezTo>
                  <a:pt x="3740573" y="1672469"/>
                  <a:pt x="3834314" y="1743409"/>
                  <a:pt x="3762375" y="1695450"/>
                </a:cubicBezTo>
                <a:cubicBezTo>
                  <a:pt x="3746774" y="1648646"/>
                  <a:pt x="3737244" y="1613169"/>
                  <a:pt x="3695700" y="1571625"/>
                </a:cubicBezTo>
                <a:cubicBezTo>
                  <a:pt x="3683000" y="1558925"/>
                  <a:pt x="3668820" y="1547550"/>
                  <a:pt x="3657600" y="1533525"/>
                </a:cubicBezTo>
                <a:cubicBezTo>
                  <a:pt x="3643297" y="1515647"/>
                  <a:pt x="3633237" y="1494691"/>
                  <a:pt x="3619500" y="1476375"/>
                </a:cubicBezTo>
                <a:cubicBezTo>
                  <a:pt x="3609975" y="1463675"/>
                  <a:pt x="3599339" y="1451737"/>
                  <a:pt x="3590925" y="1438275"/>
                </a:cubicBezTo>
                <a:cubicBezTo>
                  <a:pt x="3535115" y="1348980"/>
                  <a:pt x="3605260" y="1445009"/>
                  <a:pt x="3552825" y="1371600"/>
                </a:cubicBezTo>
                <a:cubicBezTo>
                  <a:pt x="3545634" y="1361533"/>
                  <a:pt x="3512683" y="1319890"/>
                  <a:pt x="3505200" y="1304925"/>
                </a:cubicBezTo>
                <a:cubicBezTo>
                  <a:pt x="3500710" y="1295945"/>
                  <a:pt x="3500165" y="1285330"/>
                  <a:pt x="3495675" y="1276350"/>
                </a:cubicBezTo>
                <a:cubicBezTo>
                  <a:pt x="3490555" y="1266111"/>
                  <a:pt x="3481745" y="1258014"/>
                  <a:pt x="3476625" y="1247775"/>
                </a:cubicBezTo>
                <a:cubicBezTo>
                  <a:pt x="3472135" y="1238795"/>
                  <a:pt x="3471590" y="1228180"/>
                  <a:pt x="3467100" y="1219200"/>
                </a:cubicBezTo>
                <a:cubicBezTo>
                  <a:pt x="3461980" y="1208961"/>
                  <a:pt x="3453170" y="1200864"/>
                  <a:pt x="3448050" y="1190625"/>
                </a:cubicBezTo>
                <a:cubicBezTo>
                  <a:pt x="3443560" y="1181645"/>
                  <a:pt x="3443015" y="1171030"/>
                  <a:pt x="3438525" y="1162050"/>
                </a:cubicBezTo>
                <a:cubicBezTo>
                  <a:pt x="3433405" y="1151811"/>
                  <a:pt x="3424595" y="1143714"/>
                  <a:pt x="3419475" y="1133475"/>
                </a:cubicBezTo>
                <a:cubicBezTo>
                  <a:pt x="3380040" y="1054605"/>
                  <a:pt x="3445495" y="1158217"/>
                  <a:pt x="3390900" y="1076325"/>
                </a:cubicBezTo>
                <a:cubicBezTo>
                  <a:pt x="3387848" y="1064118"/>
                  <a:pt x="3378682" y="1023315"/>
                  <a:pt x="3371850" y="1009650"/>
                </a:cubicBezTo>
                <a:cubicBezTo>
                  <a:pt x="3366730" y="999411"/>
                  <a:pt x="3357449" y="991536"/>
                  <a:pt x="3352800" y="981075"/>
                </a:cubicBezTo>
                <a:cubicBezTo>
                  <a:pt x="3344645" y="962725"/>
                  <a:pt x="3344889" y="940633"/>
                  <a:pt x="3333750" y="923925"/>
                </a:cubicBezTo>
                <a:cubicBezTo>
                  <a:pt x="3279155" y="842033"/>
                  <a:pt x="3344610" y="945645"/>
                  <a:pt x="3305175" y="866775"/>
                </a:cubicBezTo>
                <a:cubicBezTo>
                  <a:pt x="3300055" y="856536"/>
                  <a:pt x="3291245" y="848439"/>
                  <a:pt x="3286125" y="838200"/>
                </a:cubicBezTo>
                <a:cubicBezTo>
                  <a:pt x="3281635" y="829220"/>
                  <a:pt x="3281090" y="818605"/>
                  <a:pt x="3276600" y="809625"/>
                </a:cubicBezTo>
                <a:cubicBezTo>
                  <a:pt x="3271480" y="799386"/>
                  <a:pt x="3262670" y="791289"/>
                  <a:pt x="3257550" y="781050"/>
                </a:cubicBezTo>
                <a:cubicBezTo>
                  <a:pt x="3253060" y="772070"/>
                  <a:pt x="3248025" y="752475"/>
                  <a:pt x="3248025" y="752475"/>
                </a:cubicBezTo>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677378" y="986678"/>
            <a:ext cx="4961797" cy="5724644"/>
          </a:xfrm>
          <a:custGeom>
            <a:avLst/>
            <a:gdLst>
              <a:gd name="connsiteX0" fmla="*/ 8797 w 4961797"/>
              <a:gd name="connsiteY0" fmla="*/ 22972 h 5724644"/>
              <a:gd name="connsiteX1" fmla="*/ 27847 w 4961797"/>
              <a:gd name="connsiteY1" fmla="*/ 337297 h 5724644"/>
              <a:gd name="connsiteX2" fmla="*/ 37372 w 4961797"/>
              <a:gd name="connsiteY2" fmla="*/ 394447 h 5724644"/>
              <a:gd name="connsiteX3" fmla="*/ 65947 w 4961797"/>
              <a:gd name="connsiteY3" fmla="*/ 461122 h 5724644"/>
              <a:gd name="connsiteX4" fmla="*/ 84997 w 4961797"/>
              <a:gd name="connsiteY4" fmla="*/ 518272 h 5724644"/>
              <a:gd name="connsiteX5" fmla="*/ 94522 w 4961797"/>
              <a:gd name="connsiteY5" fmla="*/ 546847 h 5724644"/>
              <a:gd name="connsiteX6" fmla="*/ 132622 w 4961797"/>
              <a:gd name="connsiteY6" fmla="*/ 584947 h 5724644"/>
              <a:gd name="connsiteX7" fmla="*/ 170722 w 4961797"/>
              <a:gd name="connsiteY7" fmla="*/ 642097 h 5724644"/>
              <a:gd name="connsiteX8" fmla="*/ 199297 w 4961797"/>
              <a:gd name="connsiteY8" fmla="*/ 680197 h 5724644"/>
              <a:gd name="connsiteX9" fmla="*/ 265972 w 4961797"/>
              <a:gd name="connsiteY9" fmla="*/ 784972 h 5724644"/>
              <a:gd name="connsiteX10" fmla="*/ 304072 w 4961797"/>
              <a:gd name="connsiteY10" fmla="*/ 851647 h 5724644"/>
              <a:gd name="connsiteX11" fmla="*/ 370747 w 4961797"/>
              <a:gd name="connsiteY11" fmla="*/ 918322 h 5724644"/>
              <a:gd name="connsiteX12" fmla="*/ 380272 w 4961797"/>
              <a:gd name="connsiteY12" fmla="*/ 946897 h 5724644"/>
              <a:gd name="connsiteX13" fmla="*/ 427897 w 4961797"/>
              <a:gd name="connsiteY13" fmla="*/ 1013572 h 5724644"/>
              <a:gd name="connsiteX14" fmla="*/ 446947 w 4961797"/>
              <a:gd name="connsiteY14" fmla="*/ 1042147 h 5724644"/>
              <a:gd name="connsiteX15" fmla="*/ 485047 w 4961797"/>
              <a:gd name="connsiteY15" fmla="*/ 1089772 h 5724644"/>
              <a:gd name="connsiteX16" fmla="*/ 523147 w 4961797"/>
              <a:gd name="connsiteY16" fmla="*/ 1146922 h 5724644"/>
              <a:gd name="connsiteX17" fmla="*/ 561247 w 4961797"/>
              <a:gd name="connsiteY17" fmla="*/ 1213597 h 5724644"/>
              <a:gd name="connsiteX18" fmla="*/ 589822 w 4961797"/>
              <a:gd name="connsiteY18" fmla="*/ 1242172 h 5724644"/>
              <a:gd name="connsiteX19" fmla="*/ 646972 w 4961797"/>
              <a:gd name="connsiteY19" fmla="*/ 1308847 h 5724644"/>
              <a:gd name="connsiteX20" fmla="*/ 685072 w 4961797"/>
              <a:gd name="connsiteY20" fmla="*/ 1375522 h 5724644"/>
              <a:gd name="connsiteX21" fmla="*/ 723172 w 4961797"/>
              <a:gd name="connsiteY21" fmla="*/ 1432672 h 5724644"/>
              <a:gd name="connsiteX22" fmla="*/ 742222 w 4961797"/>
              <a:gd name="connsiteY22" fmla="*/ 1470772 h 5724644"/>
              <a:gd name="connsiteX23" fmla="*/ 780322 w 4961797"/>
              <a:gd name="connsiteY23" fmla="*/ 1527922 h 5724644"/>
              <a:gd name="connsiteX24" fmla="*/ 789847 w 4961797"/>
              <a:gd name="connsiteY24" fmla="*/ 1556497 h 5724644"/>
              <a:gd name="connsiteX25" fmla="*/ 827947 w 4961797"/>
              <a:gd name="connsiteY25" fmla="*/ 1613647 h 5724644"/>
              <a:gd name="connsiteX26" fmla="*/ 837472 w 4961797"/>
              <a:gd name="connsiteY26" fmla="*/ 1642222 h 5724644"/>
              <a:gd name="connsiteX27" fmla="*/ 856522 w 4961797"/>
              <a:gd name="connsiteY27" fmla="*/ 1670797 h 5724644"/>
              <a:gd name="connsiteX28" fmla="*/ 885097 w 4961797"/>
              <a:gd name="connsiteY28" fmla="*/ 1718422 h 5724644"/>
              <a:gd name="connsiteX29" fmla="*/ 913672 w 4961797"/>
              <a:gd name="connsiteY29" fmla="*/ 1775572 h 5724644"/>
              <a:gd name="connsiteX30" fmla="*/ 932722 w 4961797"/>
              <a:gd name="connsiteY30" fmla="*/ 1804147 h 5724644"/>
              <a:gd name="connsiteX31" fmla="*/ 961297 w 4961797"/>
              <a:gd name="connsiteY31" fmla="*/ 1861297 h 5724644"/>
              <a:gd name="connsiteX32" fmla="*/ 970822 w 4961797"/>
              <a:gd name="connsiteY32" fmla="*/ 1889872 h 5724644"/>
              <a:gd name="connsiteX33" fmla="*/ 989872 w 4961797"/>
              <a:gd name="connsiteY33" fmla="*/ 1918447 h 5724644"/>
              <a:gd name="connsiteX34" fmla="*/ 999397 w 4961797"/>
              <a:gd name="connsiteY34" fmla="*/ 1947022 h 5724644"/>
              <a:gd name="connsiteX35" fmla="*/ 1027972 w 4961797"/>
              <a:gd name="connsiteY35" fmla="*/ 1975597 h 5724644"/>
              <a:gd name="connsiteX36" fmla="*/ 1085122 w 4961797"/>
              <a:gd name="connsiteY36" fmla="*/ 2061322 h 5724644"/>
              <a:gd name="connsiteX37" fmla="*/ 1104172 w 4961797"/>
              <a:gd name="connsiteY37" fmla="*/ 2089897 h 5724644"/>
              <a:gd name="connsiteX38" fmla="*/ 1142272 w 4961797"/>
              <a:gd name="connsiteY38" fmla="*/ 2137522 h 5724644"/>
              <a:gd name="connsiteX39" fmla="*/ 1180372 w 4961797"/>
              <a:gd name="connsiteY39" fmla="*/ 2204197 h 5724644"/>
              <a:gd name="connsiteX40" fmla="*/ 1199422 w 4961797"/>
              <a:gd name="connsiteY40" fmla="*/ 2242297 h 5724644"/>
              <a:gd name="connsiteX41" fmla="*/ 1256572 w 4961797"/>
              <a:gd name="connsiteY41" fmla="*/ 2337547 h 5724644"/>
              <a:gd name="connsiteX42" fmla="*/ 1313722 w 4961797"/>
              <a:gd name="connsiteY42" fmla="*/ 2432797 h 5724644"/>
              <a:gd name="connsiteX43" fmla="*/ 1332772 w 4961797"/>
              <a:gd name="connsiteY43" fmla="*/ 2461372 h 5724644"/>
              <a:gd name="connsiteX44" fmla="*/ 1370872 w 4961797"/>
              <a:gd name="connsiteY44" fmla="*/ 2537572 h 5724644"/>
              <a:gd name="connsiteX45" fmla="*/ 1447072 w 4961797"/>
              <a:gd name="connsiteY45" fmla="*/ 2651872 h 5724644"/>
              <a:gd name="connsiteX46" fmla="*/ 1466122 w 4961797"/>
              <a:gd name="connsiteY46" fmla="*/ 2680447 h 5724644"/>
              <a:gd name="connsiteX47" fmla="*/ 1475647 w 4961797"/>
              <a:gd name="connsiteY47" fmla="*/ 2709022 h 5724644"/>
              <a:gd name="connsiteX48" fmla="*/ 1513747 w 4961797"/>
              <a:gd name="connsiteY48" fmla="*/ 2766172 h 5724644"/>
              <a:gd name="connsiteX49" fmla="*/ 1523272 w 4961797"/>
              <a:gd name="connsiteY49" fmla="*/ 2823322 h 5724644"/>
              <a:gd name="connsiteX50" fmla="*/ 1542322 w 4961797"/>
              <a:gd name="connsiteY50" fmla="*/ 2851897 h 5724644"/>
              <a:gd name="connsiteX51" fmla="*/ 1551847 w 4961797"/>
              <a:gd name="connsiteY51" fmla="*/ 2889997 h 5724644"/>
              <a:gd name="connsiteX52" fmla="*/ 1561372 w 4961797"/>
              <a:gd name="connsiteY52" fmla="*/ 2985247 h 5724644"/>
              <a:gd name="connsiteX53" fmla="*/ 1570897 w 4961797"/>
              <a:gd name="connsiteY53" fmla="*/ 3023347 h 5724644"/>
              <a:gd name="connsiteX54" fmla="*/ 1580422 w 4961797"/>
              <a:gd name="connsiteY54" fmla="*/ 3099547 h 5724644"/>
              <a:gd name="connsiteX55" fmla="*/ 1599472 w 4961797"/>
              <a:gd name="connsiteY55" fmla="*/ 3156697 h 5724644"/>
              <a:gd name="connsiteX56" fmla="*/ 1618522 w 4961797"/>
              <a:gd name="connsiteY56" fmla="*/ 3232897 h 5724644"/>
              <a:gd name="connsiteX57" fmla="*/ 1656622 w 4961797"/>
              <a:gd name="connsiteY57" fmla="*/ 3299572 h 5724644"/>
              <a:gd name="connsiteX58" fmla="*/ 1666147 w 4961797"/>
              <a:gd name="connsiteY58" fmla="*/ 3337672 h 5724644"/>
              <a:gd name="connsiteX59" fmla="*/ 1704247 w 4961797"/>
              <a:gd name="connsiteY59" fmla="*/ 3394822 h 5724644"/>
              <a:gd name="connsiteX60" fmla="*/ 1713772 w 4961797"/>
              <a:gd name="connsiteY60" fmla="*/ 3423397 h 5724644"/>
              <a:gd name="connsiteX61" fmla="*/ 1751872 w 4961797"/>
              <a:gd name="connsiteY61" fmla="*/ 3480547 h 5724644"/>
              <a:gd name="connsiteX62" fmla="*/ 1770922 w 4961797"/>
              <a:gd name="connsiteY62" fmla="*/ 3537697 h 5724644"/>
              <a:gd name="connsiteX63" fmla="*/ 1780447 w 4961797"/>
              <a:gd name="connsiteY63" fmla="*/ 3566272 h 5724644"/>
              <a:gd name="connsiteX64" fmla="*/ 1789972 w 4961797"/>
              <a:gd name="connsiteY64" fmla="*/ 3594847 h 5724644"/>
              <a:gd name="connsiteX65" fmla="*/ 1799497 w 4961797"/>
              <a:gd name="connsiteY65" fmla="*/ 3661522 h 5724644"/>
              <a:gd name="connsiteX66" fmla="*/ 1828072 w 4961797"/>
              <a:gd name="connsiteY66" fmla="*/ 3747247 h 5724644"/>
              <a:gd name="connsiteX67" fmla="*/ 1837597 w 4961797"/>
              <a:gd name="connsiteY67" fmla="*/ 3775822 h 5724644"/>
              <a:gd name="connsiteX68" fmla="*/ 1847122 w 4961797"/>
              <a:gd name="connsiteY68" fmla="*/ 3813922 h 5724644"/>
              <a:gd name="connsiteX69" fmla="*/ 1866172 w 4961797"/>
              <a:gd name="connsiteY69" fmla="*/ 3842497 h 5724644"/>
              <a:gd name="connsiteX70" fmla="*/ 1904272 w 4961797"/>
              <a:gd name="connsiteY70" fmla="*/ 3918697 h 5724644"/>
              <a:gd name="connsiteX71" fmla="*/ 1923322 w 4961797"/>
              <a:gd name="connsiteY71" fmla="*/ 3975847 h 5724644"/>
              <a:gd name="connsiteX72" fmla="*/ 1942372 w 4961797"/>
              <a:gd name="connsiteY72" fmla="*/ 4004422 h 5724644"/>
              <a:gd name="connsiteX73" fmla="*/ 1980472 w 4961797"/>
              <a:gd name="connsiteY73" fmla="*/ 4052047 h 5724644"/>
              <a:gd name="connsiteX74" fmla="*/ 1999522 w 4961797"/>
              <a:gd name="connsiteY74" fmla="*/ 4090147 h 5724644"/>
              <a:gd name="connsiteX75" fmla="*/ 2037622 w 4961797"/>
              <a:gd name="connsiteY75" fmla="*/ 4147297 h 5724644"/>
              <a:gd name="connsiteX76" fmla="*/ 2056672 w 4961797"/>
              <a:gd name="connsiteY76" fmla="*/ 4185397 h 5724644"/>
              <a:gd name="connsiteX77" fmla="*/ 2094772 w 4961797"/>
              <a:gd name="connsiteY77" fmla="*/ 4271122 h 5724644"/>
              <a:gd name="connsiteX78" fmla="*/ 2113822 w 4961797"/>
              <a:gd name="connsiteY78" fmla="*/ 4347322 h 5724644"/>
              <a:gd name="connsiteX79" fmla="*/ 2151922 w 4961797"/>
              <a:gd name="connsiteY79" fmla="*/ 4423522 h 5724644"/>
              <a:gd name="connsiteX80" fmla="*/ 2170972 w 4961797"/>
              <a:gd name="connsiteY80" fmla="*/ 4471147 h 5724644"/>
              <a:gd name="connsiteX81" fmla="*/ 2180497 w 4961797"/>
              <a:gd name="connsiteY81" fmla="*/ 4499722 h 5724644"/>
              <a:gd name="connsiteX82" fmla="*/ 2199547 w 4961797"/>
              <a:gd name="connsiteY82" fmla="*/ 4537822 h 5724644"/>
              <a:gd name="connsiteX83" fmla="*/ 2228122 w 4961797"/>
              <a:gd name="connsiteY83" fmla="*/ 4604497 h 5724644"/>
              <a:gd name="connsiteX84" fmla="*/ 2247172 w 4961797"/>
              <a:gd name="connsiteY84" fmla="*/ 4690222 h 5724644"/>
              <a:gd name="connsiteX85" fmla="*/ 2256697 w 4961797"/>
              <a:gd name="connsiteY85" fmla="*/ 4728322 h 5724644"/>
              <a:gd name="connsiteX86" fmla="*/ 2275747 w 4961797"/>
              <a:gd name="connsiteY86" fmla="*/ 4756897 h 5724644"/>
              <a:gd name="connsiteX87" fmla="*/ 2294797 w 4961797"/>
              <a:gd name="connsiteY87" fmla="*/ 4823572 h 5724644"/>
              <a:gd name="connsiteX88" fmla="*/ 2313847 w 4961797"/>
              <a:gd name="connsiteY88" fmla="*/ 4852147 h 5724644"/>
              <a:gd name="connsiteX89" fmla="*/ 2332897 w 4961797"/>
              <a:gd name="connsiteY89" fmla="*/ 4909297 h 5724644"/>
              <a:gd name="connsiteX90" fmla="*/ 2342422 w 4961797"/>
              <a:gd name="connsiteY90" fmla="*/ 4937872 h 5724644"/>
              <a:gd name="connsiteX91" fmla="*/ 2351947 w 4961797"/>
              <a:gd name="connsiteY91" fmla="*/ 4966447 h 5724644"/>
              <a:gd name="connsiteX92" fmla="*/ 2370997 w 4961797"/>
              <a:gd name="connsiteY92" fmla="*/ 4995022 h 5724644"/>
              <a:gd name="connsiteX93" fmla="*/ 2390047 w 4961797"/>
              <a:gd name="connsiteY93" fmla="*/ 5080747 h 5724644"/>
              <a:gd name="connsiteX94" fmla="*/ 2399572 w 4961797"/>
              <a:gd name="connsiteY94" fmla="*/ 5128372 h 5724644"/>
              <a:gd name="connsiteX95" fmla="*/ 2418622 w 4961797"/>
              <a:gd name="connsiteY95" fmla="*/ 5204572 h 5724644"/>
              <a:gd name="connsiteX96" fmla="*/ 2437672 w 4961797"/>
              <a:gd name="connsiteY96" fmla="*/ 5318872 h 5724644"/>
              <a:gd name="connsiteX97" fmla="*/ 2466247 w 4961797"/>
              <a:gd name="connsiteY97" fmla="*/ 5404597 h 5724644"/>
              <a:gd name="connsiteX98" fmla="*/ 2475772 w 4961797"/>
              <a:gd name="connsiteY98" fmla="*/ 5433172 h 5724644"/>
              <a:gd name="connsiteX99" fmla="*/ 2494822 w 4961797"/>
              <a:gd name="connsiteY99" fmla="*/ 5537947 h 5724644"/>
              <a:gd name="connsiteX100" fmla="*/ 2609122 w 4961797"/>
              <a:gd name="connsiteY100" fmla="*/ 5585572 h 5724644"/>
              <a:gd name="connsiteX101" fmla="*/ 2694847 w 4961797"/>
              <a:gd name="connsiteY101" fmla="*/ 5614147 h 5724644"/>
              <a:gd name="connsiteX102" fmla="*/ 2723422 w 4961797"/>
              <a:gd name="connsiteY102" fmla="*/ 5623672 h 5724644"/>
              <a:gd name="connsiteX103" fmla="*/ 2771047 w 4961797"/>
              <a:gd name="connsiteY103" fmla="*/ 5633197 h 5724644"/>
              <a:gd name="connsiteX104" fmla="*/ 2847247 w 4961797"/>
              <a:gd name="connsiteY104" fmla="*/ 5652247 h 5724644"/>
              <a:gd name="connsiteX105" fmla="*/ 3009172 w 4961797"/>
              <a:gd name="connsiteY105" fmla="*/ 5661772 h 5724644"/>
              <a:gd name="connsiteX106" fmla="*/ 3056797 w 4961797"/>
              <a:gd name="connsiteY106" fmla="*/ 5671297 h 5724644"/>
              <a:gd name="connsiteX107" fmla="*/ 3094897 w 4961797"/>
              <a:gd name="connsiteY107" fmla="*/ 5680822 h 5724644"/>
              <a:gd name="connsiteX108" fmla="*/ 3237772 w 4961797"/>
              <a:gd name="connsiteY108" fmla="*/ 5699872 h 5724644"/>
              <a:gd name="connsiteX109" fmla="*/ 3609247 w 4961797"/>
              <a:gd name="connsiteY109" fmla="*/ 5690347 h 5724644"/>
              <a:gd name="connsiteX110" fmla="*/ 3666397 w 4961797"/>
              <a:gd name="connsiteY110" fmla="*/ 5671297 h 5724644"/>
              <a:gd name="connsiteX111" fmla="*/ 4237897 w 4961797"/>
              <a:gd name="connsiteY111" fmla="*/ 5661772 h 5724644"/>
              <a:gd name="connsiteX112" fmla="*/ 4380772 w 4961797"/>
              <a:gd name="connsiteY112" fmla="*/ 5642722 h 5724644"/>
              <a:gd name="connsiteX113" fmla="*/ 4409347 w 4961797"/>
              <a:gd name="connsiteY113" fmla="*/ 5633197 h 5724644"/>
              <a:gd name="connsiteX114" fmla="*/ 4437922 w 4961797"/>
              <a:gd name="connsiteY114" fmla="*/ 5614147 h 5724644"/>
              <a:gd name="connsiteX115" fmla="*/ 4495072 w 4961797"/>
              <a:gd name="connsiteY115" fmla="*/ 5556997 h 5724644"/>
              <a:gd name="connsiteX116" fmla="*/ 4514122 w 4961797"/>
              <a:gd name="connsiteY116" fmla="*/ 5509372 h 5724644"/>
              <a:gd name="connsiteX117" fmla="*/ 4561747 w 4961797"/>
              <a:gd name="connsiteY117" fmla="*/ 5442697 h 5724644"/>
              <a:gd name="connsiteX118" fmla="*/ 4599847 w 4961797"/>
              <a:gd name="connsiteY118" fmla="*/ 5385547 h 5724644"/>
              <a:gd name="connsiteX119" fmla="*/ 4637947 w 4961797"/>
              <a:gd name="connsiteY119" fmla="*/ 5328397 h 5724644"/>
              <a:gd name="connsiteX120" fmla="*/ 4676047 w 4961797"/>
              <a:gd name="connsiteY120" fmla="*/ 5271247 h 5724644"/>
              <a:gd name="connsiteX121" fmla="*/ 4695097 w 4961797"/>
              <a:gd name="connsiteY121" fmla="*/ 5242672 h 5724644"/>
              <a:gd name="connsiteX122" fmla="*/ 4723672 w 4961797"/>
              <a:gd name="connsiteY122" fmla="*/ 5185522 h 5724644"/>
              <a:gd name="connsiteX123" fmla="*/ 4752247 w 4961797"/>
              <a:gd name="connsiteY123" fmla="*/ 5118847 h 5724644"/>
              <a:gd name="connsiteX124" fmla="*/ 4790347 w 4961797"/>
              <a:gd name="connsiteY124" fmla="*/ 5042647 h 5724644"/>
              <a:gd name="connsiteX125" fmla="*/ 4818922 w 4961797"/>
              <a:gd name="connsiteY125" fmla="*/ 4937872 h 5724644"/>
              <a:gd name="connsiteX126" fmla="*/ 4837972 w 4961797"/>
              <a:gd name="connsiteY126" fmla="*/ 4766422 h 5724644"/>
              <a:gd name="connsiteX127" fmla="*/ 4847497 w 4961797"/>
              <a:gd name="connsiteY127" fmla="*/ 4052047 h 5724644"/>
              <a:gd name="connsiteX128" fmla="*/ 4857022 w 4961797"/>
              <a:gd name="connsiteY128" fmla="*/ 3890122 h 5724644"/>
              <a:gd name="connsiteX129" fmla="*/ 4876072 w 4961797"/>
              <a:gd name="connsiteY129" fmla="*/ 3328147 h 5724644"/>
              <a:gd name="connsiteX130" fmla="*/ 4866547 w 4961797"/>
              <a:gd name="connsiteY130" fmla="*/ 2775697 h 5724644"/>
              <a:gd name="connsiteX131" fmla="*/ 4857022 w 4961797"/>
              <a:gd name="connsiteY131" fmla="*/ 2575672 h 5724644"/>
              <a:gd name="connsiteX132" fmla="*/ 4876072 w 4961797"/>
              <a:gd name="connsiteY132" fmla="*/ 2070847 h 5724644"/>
              <a:gd name="connsiteX133" fmla="*/ 4885597 w 4961797"/>
              <a:gd name="connsiteY133" fmla="*/ 1937497 h 5724644"/>
              <a:gd name="connsiteX134" fmla="*/ 4895122 w 4961797"/>
              <a:gd name="connsiteY134" fmla="*/ 1899397 h 5724644"/>
              <a:gd name="connsiteX135" fmla="*/ 4904647 w 4961797"/>
              <a:gd name="connsiteY135" fmla="*/ 1851772 h 5724644"/>
              <a:gd name="connsiteX136" fmla="*/ 4914172 w 4961797"/>
              <a:gd name="connsiteY136" fmla="*/ 1718422 h 5724644"/>
              <a:gd name="connsiteX137" fmla="*/ 4923697 w 4961797"/>
              <a:gd name="connsiteY137" fmla="*/ 1661272 h 5724644"/>
              <a:gd name="connsiteX138" fmla="*/ 4933222 w 4961797"/>
              <a:gd name="connsiteY138" fmla="*/ 1575547 h 5724644"/>
              <a:gd name="connsiteX139" fmla="*/ 4942747 w 4961797"/>
              <a:gd name="connsiteY139" fmla="*/ 1232647 h 5724644"/>
              <a:gd name="connsiteX140" fmla="*/ 4952272 w 4961797"/>
              <a:gd name="connsiteY140" fmla="*/ 1146922 h 5724644"/>
              <a:gd name="connsiteX141" fmla="*/ 4961797 w 4961797"/>
              <a:gd name="connsiteY141" fmla="*/ 1032622 h 5724644"/>
              <a:gd name="connsiteX142" fmla="*/ 4952272 w 4961797"/>
              <a:gd name="connsiteY142" fmla="*/ 756397 h 5724644"/>
              <a:gd name="connsiteX143" fmla="*/ 4933222 w 4961797"/>
              <a:gd name="connsiteY143" fmla="*/ 575422 h 5724644"/>
              <a:gd name="connsiteX144" fmla="*/ 4923697 w 4961797"/>
              <a:gd name="connsiteY144" fmla="*/ 537322 h 5724644"/>
              <a:gd name="connsiteX145" fmla="*/ 4904647 w 4961797"/>
              <a:gd name="connsiteY145" fmla="*/ 442072 h 5724644"/>
              <a:gd name="connsiteX146" fmla="*/ 4885597 w 4961797"/>
              <a:gd name="connsiteY146" fmla="*/ 384922 h 5724644"/>
              <a:gd name="connsiteX147" fmla="*/ 4876072 w 4961797"/>
              <a:gd name="connsiteY147" fmla="*/ 337297 h 5724644"/>
              <a:gd name="connsiteX148" fmla="*/ 4857022 w 4961797"/>
              <a:gd name="connsiteY148" fmla="*/ 299197 h 5724644"/>
              <a:gd name="connsiteX149" fmla="*/ 4818922 w 4961797"/>
              <a:gd name="connsiteY149" fmla="*/ 280147 h 5724644"/>
              <a:gd name="connsiteX150" fmla="*/ 4733197 w 4961797"/>
              <a:gd name="connsiteY150" fmla="*/ 213472 h 5724644"/>
              <a:gd name="connsiteX151" fmla="*/ 4656997 w 4961797"/>
              <a:gd name="connsiteY151" fmla="*/ 175372 h 5724644"/>
              <a:gd name="connsiteX152" fmla="*/ 4571272 w 4961797"/>
              <a:gd name="connsiteY152" fmla="*/ 137272 h 5724644"/>
              <a:gd name="connsiteX153" fmla="*/ 4533172 w 4961797"/>
              <a:gd name="connsiteY153" fmla="*/ 118222 h 5724644"/>
              <a:gd name="connsiteX154" fmla="*/ 4437922 w 4961797"/>
              <a:gd name="connsiteY154" fmla="*/ 99172 h 5724644"/>
              <a:gd name="connsiteX155" fmla="*/ 4371247 w 4961797"/>
              <a:gd name="connsiteY155" fmla="*/ 80122 h 5724644"/>
              <a:gd name="connsiteX156" fmla="*/ 4342672 w 4961797"/>
              <a:gd name="connsiteY156" fmla="*/ 70597 h 5724644"/>
              <a:gd name="connsiteX157" fmla="*/ 4275997 w 4961797"/>
              <a:gd name="connsiteY157" fmla="*/ 61072 h 5724644"/>
              <a:gd name="connsiteX158" fmla="*/ 4171222 w 4961797"/>
              <a:gd name="connsiteY158" fmla="*/ 42022 h 5724644"/>
              <a:gd name="connsiteX159" fmla="*/ 4028347 w 4961797"/>
              <a:gd name="connsiteY159" fmla="*/ 32497 h 5724644"/>
              <a:gd name="connsiteX160" fmla="*/ 3828322 w 4961797"/>
              <a:gd name="connsiteY160" fmla="*/ 51547 h 5724644"/>
              <a:gd name="connsiteX161" fmla="*/ 3666397 w 4961797"/>
              <a:gd name="connsiteY161" fmla="*/ 70597 h 5724644"/>
              <a:gd name="connsiteX162" fmla="*/ 3561622 w 4961797"/>
              <a:gd name="connsiteY162" fmla="*/ 80122 h 5724644"/>
              <a:gd name="connsiteX163" fmla="*/ 3313972 w 4961797"/>
              <a:gd name="connsiteY163" fmla="*/ 89647 h 5724644"/>
              <a:gd name="connsiteX164" fmla="*/ 2894872 w 4961797"/>
              <a:gd name="connsiteY164" fmla="*/ 108697 h 5724644"/>
              <a:gd name="connsiteX165" fmla="*/ 2609122 w 4961797"/>
              <a:gd name="connsiteY165" fmla="*/ 89647 h 5724644"/>
              <a:gd name="connsiteX166" fmla="*/ 2409097 w 4961797"/>
              <a:gd name="connsiteY166" fmla="*/ 70597 h 5724644"/>
              <a:gd name="connsiteX167" fmla="*/ 2056672 w 4961797"/>
              <a:gd name="connsiteY167" fmla="*/ 70597 h 5724644"/>
              <a:gd name="connsiteX168" fmla="*/ 1770922 w 4961797"/>
              <a:gd name="connsiteY168" fmla="*/ 80122 h 5724644"/>
              <a:gd name="connsiteX169" fmla="*/ 1723297 w 4961797"/>
              <a:gd name="connsiteY169" fmla="*/ 89647 h 5724644"/>
              <a:gd name="connsiteX170" fmla="*/ 1504222 w 4961797"/>
              <a:gd name="connsiteY170" fmla="*/ 70597 h 5724644"/>
              <a:gd name="connsiteX171" fmla="*/ 1351822 w 4961797"/>
              <a:gd name="connsiteY171" fmla="*/ 61072 h 5724644"/>
              <a:gd name="connsiteX172" fmla="*/ 1227997 w 4961797"/>
              <a:gd name="connsiteY172" fmla="*/ 42022 h 5724644"/>
              <a:gd name="connsiteX173" fmla="*/ 932722 w 4961797"/>
              <a:gd name="connsiteY173" fmla="*/ 22972 h 5724644"/>
              <a:gd name="connsiteX174" fmla="*/ 646972 w 4961797"/>
              <a:gd name="connsiteY174" fmla="*/ 22972 h 5724644"/>
              <a:gd name="connsiteX175" fmla="*/ 161197 w 4961797"/>
              <a:gd name="connsiteY175" fmla="*/ 13447 h 5724644"/>
              <a:gd name="connsiteX176" fmla="*/ 8797 w 4961797"/>
              <a:gd name="connsiteY176" fmla="*/ 22972 h 572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4961797" h="5724644">
                <a:moveTo>
                  <a:pt x="8797" y="22972"/>
                </a:moveTo>
                <a:cubicBezTo>
                  <a:pt x="-13428" y="76947"/>
                  <a:pt x="11531" y="214930"/>
                  <a:pt x="27847" y="337297"/>
                </a:cubicBezTo>
                <a:cubicBezTo>
                  <a:pt x="30399" y="356440"/>
                  <a:pt x="33182" y="375594"/>
                  <a:pt x="37372" y="394447"/>
                </a:cubicBezTo>
                <a:cubicBezTo>
                  <a:pt x="45037" y="428940"/>
                  <a:pt x="51387" y="424722"/>
                  <a:pt x="65947" y="461122"/>
                </a:cubicBezTo>
                <a:cubicBezTo>
                  <a:pt x="73405" y="479766"/>
                  <a:pt x="78647" y="499222"/>
                  <a:pt x="84997" y="518272"/>
                </a:cubicBezTo>
                <a:cubicBezTo>
                  <a:pt x="88172" y="527797"/>
                  <a:pt x="87422" y="539747"/>
                  <a:pt x="94522" y="546847"/>
                </a:cubicBezTo>
                <a:cubicBezTo>
                  <a:pt x="107222" y="559547"/>
                  <a:pt x="121402" y="570922"/>
                  <a:pt x="132622" y="584947"/>
                </a:cubicBezTo>
                <a:cubicBezTo>
                  <a:pt x="146925" y="602825"/>
                  <a:pt x="156985" y="623781"/>
                  <a:pt x="170722" y="642097"/>
                </a:cubicBezTo>
                <a:lnTo>
                  <a:pt x="199297" y="680197"/>
                </a:lnTo>
                <a:cubicBezTo>
                  <a:pt x="225521" y="758870"/>
                  <a:pt x="181740" y="637566"/>
                  <a:pt x="265972" y="784972"/>
                </a:cubicBezTo>
                <a:cubicBezTo>
                  <a:pt x="278672" y="807197"/>
                  <a:pt x="288257" y="831519"/>
                  <a:pt x="304072" y="851647"/>
                </a:cubicBezTo>
                <a:cubicBezTo>
                  <a:pt x="323491" y="876362"/>
                  <a:pt x="370747" y="918322"/>
                  <a:pt x="370747" y="918322"/>
                </a:cubicBezTo>
                <a:cubicBezTo>
                  <a:pt x="373922" y="927847"/>
                  <a:pt x="375782" y="937917"/>
                  <a:pt x="380272" y="946897"/>
                </a:cubicBezTo>
                <a:cubicBezTo>
                  <a:pt x="387755" y="961862"/>
                  <a:pt x="420706" y="1003505"/>
                  <a:pt x="427897" y="1013572"/>
                </a:cubicBezTo>
                <a:cubicBezTo>
                  <a:pt x="434551" y="1022887"/>
                  <a:pt x="440078" y="1032989"/>
                  <a:pt x="446947" y="1042147"/>
                </a:cubicBezTo>
                <a:cubicBezTo>
                  <a:pt x="459145" y="1058411"/>
                  <a:pt x="473090" y="1073330"/>
                  <a:pt x="485047" y="1089772"/>
                </a:cubicBezTo>
                <a:cubicBezTo>
                  <a:pt x="498513" y="1108288"/>
                  <a:pt x="512908" y="1126444"/>
                  <a:pt x="523147" y="1146922"/>
                </a:cubicBezTo>
                <a:cubicBezTo>
                  <a:pt x="534792" y="1170213"/>
                  <a:pt x="544418" y="1193402"/>
                  <a:pt x="561247" y="1213597"/>
                </a:cubicBezTo>
                <a:cubicBezTo>
                  <a:pt x="569871" y="1223945"/>
                  <a:pt x="581740" y="1231396"/>
                  <a:pt x="589822" y="1242172"/>
                </a:cubicBezTo>
                <a:cubicBezTo>
                  <a:pt x="641519" y="1311102"/>
                  <a:pt x="592337" y="1272424"/>
                  <a:pt x="646972" y="1308847"/>
                </a:cubicBezTo>
                <a:cubicBezTo>
                  <a:pt x="659672" y="1331072"/>
                  <a:pt x="671656" y="1353722"/>
                  <a:pt x="685072" y="1375522"/>
                </a:cubicBezTo>
                <a:cubicBezTo>
                  <a:pt x="697071" y="1395021"/>
                  <a:pt x="712933" y="1412194"/>
                  <a:pt x="723172" y="1432672"/>
                </a:cubicBezTo>
                <a:cubicBezTo>
                  <a:pt x="729522" y="1445372"/>
                  <a:pt x="734917" y="1458596"/>
                  <a:pt x="742222" y="1470772"/>
                </a:cubicBezTo>
                <a:cubicBezTo>
                  <a:pt x="754002" y="1490405"/>
                  <a:pt x="773082" y="1506202"/>
                  <a:pt x="780322" y="1527922"/>
                </a:cubicBezTo>
                <a:cubicBezTo>
                  <a:pt x="783497" y="1537447"/>
                  <a:pt x="784971" y="1547720"/>
                  <a:pt x="789847" y="1556497"/>
                </a:cubicBezTo>
                <a:cubicBezTo>
                  <a:pt x="800966" y="1576511"/>
                  <a:pt x="820707" y="1591927"/>
                  <a:pt x="827947" y="1613647"/>
                </a:cubicBezTo>
                <a:cubicBezTo>
                  <a:pt x="831122" y="1623172"/>
                  <a:pt x="832982" y="1633242"/>
                  <a:pt x="837472" y="1642222"/>
                </a:cubicBezTo>
                <a:cubicBezTo>
                  <a:pt x="842592" y="1652461"/>
                  <a:pt x="850455" y="1661089"/>
                  <a:pt x="856522" y="1670797"/>
                </a:cubicBezTo>
                <a:cubicBezTo>
                  <a:pt x="866334" y="1686496"/>
                  <a:pt x="876232" y="1702169"/>
                  <a:pt x="885097" y="1718422"/>
                </a:cubicBezTo>
                <a:cubicBezTo>
                  <a:pt x="895296" y="1737120"/>
                  <a:pt x="903329" y="1756954"/>
                  <a:pt x="913672" y="1775572"/>
                </a:cubicBezTo>
                <a:cubicBezTo>
                  <a:pt x="919231" y="1785579"/>
                  <a:pt x="927163" y="1794140"/>
                  <a:pt x="932722" y="1804147"/>
                </a:cubicBezTo>
                <a:cubicBezTo>
                  <a:pt x="943065" y="1822765"/>
                  <a:pt x="952647" y="1841834"/>
                  <a:pt x="961297" y="1861297"/>
                </a:cubicBezTo>
                <a:cubicBezTo>
                  <a:pt x="965375" y="1870472"/>
                  <a:pt x="966332" y="1880892"/>
                  <a:pt x="970822" y="1889872"/>
                </a:cubicBezTo>
                <a:cubicBezTo>
                  <a:pt x="975942" y="1900111"/>
                  <a:pt x="984752" y="1908208"/>
                  <a:pt x="989872" y="1918447"/>
                </a:cubicBezTo>
                <a:cubicBezTo>
                  <a:pt x="994362" y="1927427"/>
                  <a:pt x="993828" y="1938668"/>
                  <a:pt x="999397" y="1947022"/>
                </a:cubicBezTo>
                <a:cubicBezTo>
                  <a:pt x="1006869" y="1958230"/>
                  <a:pt x="1019702" y="1964964"/>
                  <a:pt x="1027972" y="1975597"/>
                </a:cubicBezTo>
                <a:lnTo>
                  <a:pt x="1085122" y="2061322"/>
                </a:lnTo>
                <a:cubicBezTo>
                  <a:pt x="1091472" y="2070847"/>
                  <a:pt x="1097021" y="2080958"/>
                  <a:pt x="1104172" y="2089897"/>
                </a:cubicBezTo>
                <a:lnTo>
                  <a:pt x="1142272" y="2137522"/>
                </a:lnTo>
                <a:cubicBezTo>
                  <a:pt x="1160985" y="2193662"/>
                  <a:pt x="1139183" y="2138294"/>
                  <a:pt x="1180372" y="2204197"/>
                </a:cubicBezTo>
                <a:cubicBezTo>
                  <a:pt x="1187897" y="2216238"/>
                  <a:pt x="1192623" y="2229832"/>
                  <a:pt x="1199422" y="2242297"/>
                </a:cubicBezTo>
                <a:cubicBezTo>
                  <a:pt x="1270298" y="2372236"/>
                  <a:pt x="1211205" y="2263826"/>
                  <a:pt x="1256572" y="2337547"/>
                </a:cubicBezTo>
                <a:cubicBezTo>
                  <a:pt x="1275978" y="2369081"/>
                  <a:pt x="1293183" y="2401989"/>
                  <a:pt x="1313722" y="2432797"/>
                </a:cubicBezTo>
                <a:cubicBezTo>
                  <a:pt x="1320072" y="2442322"/>
                  <a:pt x="1327290" y="2451322"/>
                  <a:pt x="1332772" y="2461372"/>
                </a:cubicBezTo>
                <a:cubicBezTo>
                  <a:pt x="1346370" y="2486303"/>
                  <a:pt x="1355120" y="2513943"/>
                  <a:pt x="1370872" y="2537572"/>
                </a:cubicBezTo>
                <a:lnTo>
                  <a:pt x="1447072" y="2651872"/>
                </a:lnTo>
                <a:cubicBezTo>
                  <a:pt x="1453422" y="2661397"/>
                  <a:pt x="1462502" y="2669587"/>
                  <a:pt x="1466122" y="2680447"/>
                </a:cubicBezTo>
                <a:cubicBezTo>
                  <a:pt x="1469297" y="2689972"/>
                  <a:pt x="1470771" y="2700245"/>
                  <a:pt x="1475647" y="2709022"/>
                </a:cubicBezTo>
                <a:cubicBezTo>
                  <a:pt x="1486766" y="2729036"/>
                  <a:pt x="1513747" y="2766172"/>
                  <a:pt x="1513747" y="2766172"/>
                </a:cubicBezTo>
                <a:cubicBezTo>
                  <a:pt x="1516922" y="2785222"/>
                  <a:pt x="1517165" y="2805000"/>
                  <a:pt x="1523272" y="2823322"/>
                </a:cubicBezTo>
                <a:cubicBezTo>
                  <a:pt x="1526892" y="2834182"/>
                  <a:pt x="1537813" y="2841375"/>
                  <a:pt x="1542322" y="2851897"/>
                </a:cubicBezTo>
                <a:cubicBezTo>
                  <a:pt x="1547479" y="2863929"/>
                  <a:pt x="1548672" y="2877297"/>
                  <a:pt x="1551847" y="2889997"/>
                </a:cubicBezTo>
                <a:cubicBezTo>
                  <a:pt x="1555022" y="2921747"/>
                  <a:pt x="1556859" y="2953659"/>
                  <a:pt x="1561372" y="2985247"/>
                </a:cubicBezTo>
                <a:cubicBezTo>
                  <a:pt x="1563223" y="2998206"/>
                  <a:pt x="1568745" y="3010434"/>
                  <a:pt x="1570897" y="3023347"/>
                </a:cubicBezTo>
                <a:cubicBezTo>
                  <a:pt x="1575105" y="3048596"/>
                  <a:pt x="1575059" y="3074518"/>
                  <a:pt x="1580422" y="3099547"/>
                </a:cubicBezTo>
                <a:cubicBezTo>
                  <a:pt x="1584629" y="3119182"/>
                  <a:pt x="1594602" y="3137216"/>
                  <a:pt x="1599472" y="3156697"/>
                </a:cubicBezTo>
                <a:cubicBezTo>
                  <a:pt x="1605822" y="3182097"/>
                  <a:pt x="1603999" y="3211112"/>
                  <a:pt x="1618522" y="3232897"/>
                </a:cubicBezTo>
                <a:cubicBezTo>
                  <a:pt x="1634313" y="3256584"/>
                  <a:pt x="1646264" y="3271950"/>
                  <a:pt x="1656622" y="3299572"/>
                </a:cubicBezTo>
                <a:cubicBezTo>
                  <a:pt x="1661219" y="3311829"/>
                  <a:pt x="1660293" y="3325963"/>
                  <a:pt x="1666147" y="3337672"/>
                </a:cubicBezTo>
                <a:cubicBezTo>
                  <a:pt x="1676386" y="3358150"/>
                  <a:pt x="1697007" y="3373102"/>
                  <a:pt x="1704247" y="3394822"/>
                </a:cubicBezTo>
                <a:cubicBezTo>
                  <a:pt x="1707422" y="3404347"/>
                  <a:pt x="1708896" y="3414620"/>
                  <a:pt x="1713772" y="3423397"/>
                </a:cubicBezTo>
                <a:cubicBezTo>
                  <a:pt x="1724891" y="3443411"/>
                  <a:pt x="1744632" y="3458827"/>
                  <a:pt x="1751872" y="3480547"/>
                </a:cubicBezTo>
                <a:lnTo>
                  <a:pt x="1770922" y="3537697"/>
                </a:lnTo>
                <a:lnTo>
                  <a:pt x="1780447" y="3566272"/>
                </a:lnTo>
                <a:lnTo>
                  <a:pt x="1789972" y="3594847"/>
                </a:lnTo>
                <a:cubicBezTo>
                  <a:pt x="1793147" y="3617072"/>
                  <a:pt x="1794449" y="3639646"/>
                  <a:pt x="1799497" y="3661522"/>
                </a:cubicBezTo>
                <a:lnTo>
                  <a:pt x="1828072" y="3747247"/>
                </a:lnTo>
                <a:cubicBezTo>
                  <a:pt x="1831247" y="3756772"/>
                  <a:pt x="1835162" y="3766082"/>
                  <a:pt x="1837597" y="3775822"/>
                </a:cubicBezTo>
                <a:cubicBezTo>
                  <a:pt x="1840772" y="3788522"/>
                  <a:pt x="1841965" y="3801890"/>
                  <a:pt x="1847122" y="3813922"/>
                </a:cubicBezTo>
                <a:cubicBezTo>
                  <a:pt x="1851631" y="3824444"/>
                  <a:pt x="1859822" y="3832972"/>
                  <a:pt x="1866172" y="3842497"/>
                </a:cubicBezTo>
                <a:cubicBezTo>
                  <a:pt x="1889561" y="3936052"/>
                  <a:pt x="1855699" y="3821552"/>
                  <a:pt x="1904272" y="3918697"/>
                </a:cubicBezTo>
                <a:cubicBezTo>
                  <a:pt x="1913252" y="3936658"/>
                  <a:pt x="1912183" y="3959139"/>
                  <a:pt x="1923322" y="3975847"/>
                </a:cubicBezTo>
                <a:cubicBezTo>
                  <a:pt x="1929672" y="3985372"/>
                  <a:pt x="1935503" y="3995264"/>
                  <a:pt x="1942372" y="4004422"/>
                </a:cubicBezTo>
                <a:cubicBezTo>
                  <a:pt x="1954570" y="4020686"/>
                  <a:pt x="1969195" y="4035131"/>
                  <a:pt x="1980472" y="4052047"/>
                </a:cubicBezTo>
                <a:cubicBezTo>
                  <a:pt x="1988348" y="4063861"/>
                  <a:pt x="1992217" y="4077971"/>
                  <a:pt x="1999522" y="4090147"/>
                </a:cubicBezTo>
                <a:cubicBezTo>
                  <a:pt x="2011302" y="4109780"/>
                  <a:pt x="2027383" y="4126819"/>
                  <a:pt x="2037622" y="4147297"/>
                </a:cubicBezTo>
                <a:cubicBezTo>
                  <a:pt x="2043972" y="4159997"/>
                  <a:pt x="2050905" y="4172422"/>
                  <a:pt x="2056672" y="4185397"/>
                </a:cubicBezTo>
                <a:cubicBezTo>
                  <a:pt x="2105319" y="4294852"/>
                  <a:pt x="2047876" y="4177330"/>
                  <a:pt x="2094772" y="4271122"/>
                </a:cubicBezTo>
                <a:cubicBezTo>
                  <a:pt x="2099519" y="4294859"/>
                  <a:pt x="2103362" y="4324309"/>
                  <a:pt x="2113822" y="4347322"/>
                </a:cubicBezTo>
                <a:cubicBezTo>
                  <a:pt x="2125573" y="4373175"/>
                  <a:pt x="2141375" y="4397155"/>
                  <a:pt x="2151922" y="4423522"/>
                </a:cubicBezTo>
                <a:cubicBezTo>
                  <a:pt x="2158272" y="4439397"/>
                  <a:pt x="2164969" y="4455138"/>
                  <a:pt x="2170972" y="4471147"/>
                </a:cubicBezTo>
                <a:cubicBezTo>
                  <a:pt x="2174497" y="4480548"/>
                  <a:pt x="2176542" y="4490494"/>
                  <a:pt x="2180497" y="4499722"/>
                </a:cubicBezTo>
                <a:cubicBezTo>
                  <a:pt x="2186090" y="4512773"/>
                  <a:pt x="2193671" y="4524896"/>
                  <a:pt x="2199547" y="4537822"/>
                </a:cubicBezTo>
                <a:cubicBezTo>
                  <a:pt x="2209553" y="4559835"/>
                  <a:pt x="2218597" y="4582272"/>
                  <a:pt x="2228122" y="4604497"/>
                </a:cubicBezTo>
                <a:cubicBezTo>
                  <a:pt x="2245311" y="4707634"/>
                  <a:pt x="2228413" y="4624567"/>
                  <a:pt x="2247172" y="4690222"/>
                </a:cubicBezTo>
                <a:cubicBezTo>
                  <a:pt x="2250768" y="4702809"/>
                  <a:pt x="2251540" y="4716290"/>
                  <a:pt x="2256697" y="4728322"/>
                </a:cubicBezTo>
                <a:cubicBezTo>
                  <a:pt x="2261206" y="4738844"/>
                  <a:pt x="2269397" y="4747372"/>
                  <a:pt x="2275747" y="4756897"/>
                </a:cubicBezTo>
                <a:cubicBezTo>
                  <a:pt x="2278799" y="4769104"/>
                  <a:pt x="2287965" y="4809907"/>
                  <a:pt x="2294797" y="4823572"/>
                </a:cubicBezTo>
                <a:cubicBezTo>
                  <a:pt x="2299917" y="4833811"/>
                  <a:pt x="2309198" y="4841686"/>
                  <a:pt x="2313847" y="4852147"/>
                </a:cubicBezTo>
                <a:cubicBezTo>
                  <a:pt x="2322002" y="4870497"/>
                  <a:pt x="2326547" y="4890247"/>
                  <a:pt x="2332897" y="4909297"/>
                </a:cubicBezTo>
                <a:lnTo>
                  <a:pt x="2342422" y="4937872"/>
                </a:lnTo>
                <a:cubicBezTo>
                  <a:pt x="2345597" y="4947397"/>
                  <a:pt x="2346378" y="4958093"/>
                  <a:pt x="2351947" y="4966447"/>
                </a:cubicBezTo>
                <a:lnTo>
                  <a:pt x="2370997" y="4995022"/>
                </a:lnTo>
                <a:cubicBezTo>
                  <a:pt x="2399725" y="5138661"/>
                  <a:pt x="2363144" y="4959683"/>
                  <a:pt x="2390047" y="5080747"/>
                </a:cubicBezTo>
                <a:cubicBezTo>
                  <a:pt x="2393559" y="5096551"/>
                  <a:pt x="2395932" y="5112597"/>
                  <a:pt x="2399572" y="5128372"/>
                </a:cubicBezTo>
                <a:cubicBezTo>
                  <a:pt x="2405459" y="5153883"/>
                  <a:pt x="2414919" y="5178653"/>
                  <a:pt x="2418622" y="5204572"/>
                </a:cubicBezTo>
                <a:cubicBezTo>
                  <a:pt x="2422711" y="5233193"/>
                  <a:pt x="2429315" y="5288231"/>
                  <a:pt x="2437672" y="5318872"/>
                </a:cubicBezTo>
                <a:lnTo>
                  <a:pt x="2466247" y="5404597"/>
                </a:lnTo>
                <a:cubicBezTo>
                  <a:pt x="2469422" y="5414122"/>
                  <a:pt x="2473976" y="5423294"/>
                  <a:pt x="2475772" y="5433172"/>
                </a:cubicBezTo>
                <a:cubicBezTo>
                  <a:pt x="2482122" y="5468097"/>
                  <a:pt x="2475131" y="5508411"/>
                  <a:pt x="2494822" y="5537947"/>
                </a:cubicBezTo>
                <a:cubicBezTo>
                  <a:pt x="2515407" y="5568825"/>
                  <a:pt x="2574506" y="5575187"/>
                  <a:pt x="2609122" y="5585572"/>
                </a:cubicBezTo>
                <a:cubicBezTo>
                  <a:pt x="2637972" y="5594227"/>
                  <a:pt x="2666272" y="5604622"/>
                  <a:pt x="2694847" y="5614147"/>
                </a:cubicBezTo>
                <a:cubicBezTo>
                  <a:pt x="2704372" y="5617322"/>
                  <a:pt x="2713577" y="5621703"/>
                  <a:pt x="2723422" y="5623672"/>
                </a:cubicBezTo>
                <a:cubicBezTo>
                  <a:pt x="2739297" y="5626847"/>
                  <a:pt x="2755341" y="5629270"/>
                  <a:pt x="2771047" y="5633197"/>
                </a:cubicBezTo>
                <a:cubicBezTo>
                  <a:pt x="2813554" y="5643824"/>
                  <a:pt x="2792078" y="5647232"/>
                  <a:pt x="2847247" y="5652247"/>
                </a:cubicBezTo>
                <a:cubicBezTo>
                  <a:pt x="2901093" y="5657142"/>
                  <a:pt x="2955197" y="5658597"/>
                  <a:pt x="3009172" y="5661772"/>
                </a:cubicBezTo>
                <a:cubicBezTo>
                  <a:pt x="3025047" y="5664947"/>
                  <a:pt x="3040993" y="5667785"/>
                  <a:pt x="3056797" y="5671297"/>
                </a:cubicBezTo>
                <a:cubicBezTo>
                  <a:pt x="3069576" y="5674137"/>
                  <a:pt x="3082017" y="5678480"/>
                  <a:pt x="3094897" y="5680822"/>
                </a:cubicBezTo>
                <a:cubicBezTo>
                  <a:pt x="3123816" y="5686080"/>
                  <a:pt x="3211236" y="5696555"/>
                  <a:pt x="3237772" y="5699872"/>
                </a:cubicBezTo>
                <a:cubicBezTo>
                  <a:pt x="3372083" y="5744642"/>
                  <a:pt x="3289000" y="5720847"/>
                  <a:pt x="3609247" y="5690347"/>
                </a:cubicBezTo>
                <a:cubicBezTo>
                  <a:pt x="3629237" y="5688443"/>
                  <a:pt x="3646319" y="5671632"/>
                  <a:pt x="3666397" y="5671297"/>
                </a:cubicBezTo>
                <a:lnTo>
                  <a:pt x="4237897" y="5661772"/>
                </a:lnTo>
                <a:cubicBezTo>
                  <a:pt x="4297411" y="5655821"/>
                  <a:pt x="4328163" y="5655874"/>
                  <a:pt x="4380772" y="5642722"/>
                </a:cubicBezTo>
                <a:cubicBezTo>
                  <a:pt x="4390512" y="5640287"/>
                  <a:pt x="4400367" y="5637687"/>
                  <a:pt x="4409347" y="5633197"/>
                </a:cubicBezTo>
                <a:cubicBezTo>
                  <a:pt x="4419586" y="5628077"/>
                  <a:pt x="4429366" y="5621752"/>
                  <a:pt x="4437922" y="5614147"/>
                </a:cubicBezTo>
                <a:cubicBezTo>
                  <a:pt x="4458058" y="5596249"/>
                  <a:pt x="4495072" y="5556997"/>
                  <a:pt x="4495072" y="5556997"/>
                </a:cubicBezTo>
                <a:cubicBezTo>
                  <a:pt x="4501422" y="5541122"/>
                  <a:pt x="4506476" y="5524665"/>
                  <a:pt x="4514122" y="5509372"/>
                </a:cubicBezTo>
                <a:cubicBezTo>
                  <a:pt x="4521864" y="5493888"/>
                  <a:pt x="4554197" y="5453483"/>
                  <a:pt x="4561747" y="5442697"/>
                </a:cubicBezTo>
                <a:cubicBezTo>
                  <a:pt x="4574877" y="5423940"/>
                  <a:pt x="4587147" y="5404597"/>
                  <a:pt x="4599847" y="5385547"/>
                </a:cubicBezTo>
                <a:lnTo>
                  <a:pt x="4637947" y="5328397"/>
                </a:lnTo>
                <a:lnTo>
                  <a:pt x="4676047" y="5271247"/>
                </a:lnTo>
                <a:cubicBezTo>
                  <a:pt x="4682397" y="5261722"/>
                  <a:pt x="4691477" y="5253532"/>
                  <a:pt x="4695097" y="5242672"/>
                </a:cubicBezTo>
                <a:cubicBezTo>
                  <a:pt x="4712561" y="5190281"/>
                  <a:pt x="4694129" y="5237223"/>
                  <a:pt x="4723672" y="5185522"/>
                </a:cubicBezTo>
                <a:cubicBezTo>
                  <a:pt x="4769371" y="5105550"/>
                  <a:pt x="4722564" y="5184151"/>
                  <a:pt x="4752247" y="5118847"/>
                </a:cubicBezTo>
                <a:cubicBezTo>
                  <a:pt x="4763998" y="5092994"/>
                  <a:pt x="4781367" y="5069588"/>
                  <a:pt x="4790347" y="5042647"/>
                </a:cubicBezTo>
                <a:cubicBezTo>
                  <a:pt x="4801972" y="5007772"/>
                  <a:pt x="4813551" y="4975471"/>
                  <a:pt x="4818922" y="4937872"/>
                </a:cubicBezTo>
                <a:cubicBezTo>
                  <a:pt x="4833407" y="4836480"/>
                  <a:pt x="4826414" y="4893555"/>
                  <a:pt x="4837972" y="4766422"/>
                </a:cubicBezTo>
                <a:cubicBezTo>
                  <a:pt x="4841147" y="4528297"/>
                  <a:pt x="4842321" y="4290137"/>
                  <a:pt x="4847497" y="4052047"/>
                </a:cubicBezTo>
                <a:cubicBezTo>
                  <a:pt x="4848672" y="3997991"/>
                  <a:pt x="4854621" y="3944137"/>
                  <a:pt x="4857022" y="3890122"/>
                </a:cubicBezTo>
                <a:cubicBezTo>
                  <a:pt x="4861624" y="3786571"/>
                  <a:pt x="4873019" y="3422779"/>
                  <a:pt x="4876072" y="3328147"/>
                </a:cubicBezTo>
                <a:cubicBezTo>
                  <a:pt x="4872897" y="3143997"/>
                  <a:pt x="4871208" y="2959815"/>
                  <a:pt x="4866547" y="2775697"/>
                </a:cubicBezTo>
                <a:cubicBezTo>
                  <a:pt x="4864858" y="2708968"/>
                  <a:pt x="4857022" y="2642423"/>
                  <a:pt x="4857022" y="2575672"/>
                </a:cubicBezTo>
                <a:cubicBezTo>
                  <a:pt x="4857022" y="2135027"/>
                  <a:pt x="4829630" y="2256613"/>
                  <a:pt x="4876072" y="2070847"/>
                </a:cubicBezTo>
                <a:cubicBezTo>
                  <a:pt x="4879247" y="2026397"/>
                  <a:pt x="4880676" y="1981788"/>
                  <a:pt x="4885597" y="1937497"/>
                </a:cubicBezTo>
                <a:cubicBezTo>
                  <a:pt x="4887043" y="1924486"/>
                  <a:pt x="4892282" y="1912176"/>
                  <a:pt x="4895122" y="1899397"/>
                </a:cubicBezTo>
                <a:cubicBezTo>
                  <a:pt x="4898634" y="1883593"/>
                  <a:pt x="4901472" y="1867647"/>
                  <a:pt x="4904647" y="1851772"/>
                </a:cubicBezTo>
                <a:cubicBezTo>
                  <a:pt x="4907822" y="1807322"/>
                  <a:pt x="4909738" y="1762764"/>
                  <a:pt x="4914172" y="1718422"/>
                </a:cubicBezTo>
                <a:cubicBezTo>
                  <a:pt x="4916094" y="1699205"/>
                  <a:pt x="4921145" y="1680415"/>
                  <a:pt x="4923697" y="1661272"/>
                </a:cubicBezTo>
                <a:cubicBezTo>
                  <a:pt x="4927497" y="1632773"/>
                  <a:pt x="4930047" y="1604122"/>
                  <a:pt x="4933222" y="1575547"/>
                </a:cubicBezTo>
                <a:cubicBezTo>
                  <a:pt x="4936397" y="1461247"/>
                  <a:pt x="4937670" y="1346878"/>
                  <a:pt x="4942747" y="1232647"/>
                </a:cubicBezTo>
                <a:cubicBezTo>
                  <a:pt x="4944024" y="1203925"/>
                  <a:pt x="4949546" y="1175543"/>
                  <a:pt x="4952272" y="1146922"/>
                </a:cubicBezTo>
                <a:cubicBezTo>
                  <a:pt x="4955897" y="1108862"/>
                  <a:pt x="4958622" y="1070722"/>
                  <a:pt x="4961797" y="1032622"/>
                </a:cubicBezTo>
                <a:cubicBezTo>
                  <a:pt x="4958622" y="940547"/>
                  <a:pt x="4956761" y="848417"/>
                  <a:pt x="4952272" y="756397"/>
                </a:cubicBezTo>
                <a:cubicBezTo>
                  <a:pt x="4949879" y="707348"/>
                  <a:pt x="4942871" y="628490"/>
                  <a:pt x="4933222" y="575422"/>
                </a:cubicBezTo>
                <a:cubicBezTo>
                  <a:pt x="4930880" y="562542"/>
                  <a:pt x="4926440" y="550122"/>
                  <a:pt x="4923697" y="537322"/>
                </a:cubicBezTo>
                <a:cubicBezTo>
                  <a:pt x="4916913" y="505662"/>
                  <a:pt x="4914886" y="472789"/>
                  <a:pt x="4904647" y="442072"/>
                </a:cubicBezTo>
                <a:cubicBezTo>
                  <a:pt x="4898297" y="423022"/>
                  <a:pt x="4889535" y="404613"/>
                  <a:pt x="4885597" y="384922"/>
                </a:cubicBezTo>
                <a:cubicBezTo>
                  <a:pt x="4882422" y="369047"/>
                  <a:pt x="4881192" y="352656"/>
                  <a:pt x="4876072" y="337297"/>
                </a:cubicBezTo>
                <a:cubicBezTo>
                  <a:pt x="4871582" y="323827"/>
                  <a:pt x="4867062" y="309237"/>
                  <a:pt x="4857022" y="299197"/>
                </a:cubicBezTo>
                <a:cubicBezTo>
                  <a:pt x="4846982" y="289157"/>
                  <a:pt x="4830476" y="288400"/>
                  <a:pt x="4818922" y="280147"/>
                </a:cubicBezTo>
                <a:cubicBezTo>
                  <a:pt x="4745753" y="227883"/>
                  <a:pt x="4849834" y="271791"/>
                  <a:pt x="4733197" y="213472"/>
                </a:cubicBezTo>
                <a:cubicBezTo>
                  <a:pt x="4707797" y="200772"/>
                  <a:pt x="4680626" y="191124"/>
                  <a:pt x="4656997" y="175372"/>
                </a:cubicBezTo>
                <a:cubicBezTo>
                  <a:pt x="4602021" y="138721"/>
                  <a:pt x="4656285" y="171277"/>
                  <a:pt x="4571272" y="137272"/>
                </a:cubicBezTo>
                <a:cubicBezTo>
                  <a:pt x="4558089" y="131999"/>
                  <a:pt x="4546825" y="122123"/>
                  <a:pt x="4533172" y="118222"/>
                </a:cubicBezTo>
                <a:cubicBezTo>
                  <a:pt x="4502039" y="109327"/>
                  <a:pt x="4469055" y="108067"/>
                  <a:pt x="4437922" y="99172"/>
                </a:cubicBezTo>
                <a:lnTo>
                  <a:pt x="4371247" y="80122"/>
                </a:lnTo>
                <a:cubicBezTo>
                  <a:pt x="4361630" y="77237"/>
                  <a:pt x="4352517" y="72566"/>
                  <a:pt x="4342672" y="70597"/>
                </a:cubicBezTo>
                <a:cubicBezTo>
                  <a:pt x="4320657" y="66194"/>
                  <a:pt x="4298142" y="64763"/>
                  <a:pt x="4275997" y="61072"/>
                </a:cubicBezTo>
                <a:cubicBezTo>
                  <a:pt x="4239665" y="55017"/>
                  <a:pt x="4208277" y="45551"/>
                  <a:pt x="4171222" y="42022"/>
                </a:cubicBezTo>
                <a:cubicBezTo>
                  <a:pt x="4123706" y="37497"/>
                  <a:pt x="4075972" y="35672"/>
                  <a:pt x="4028347" y="32497"/>
                </a:cubicBezTo>
                <a:lnTo>
                  <a:pt x="3828322" y="51547"/>
                </a:lnTo>
                <a:cubicBezTo>
                  <a:pt x="3691656" y="66732"/>
                  <a:pt x="3813434" y="55893"/>
                  <a:pt x="3666397" y="70597"/>
                </a:cubicBezTo>
                <a:cubicBezTo>
                  <a:pt x="3631502" y="74086"/>
                  <a:pt x="3596640" y="78229"/>
                  <a:pt x="3561622" y="80122"/>
                </a:cubicBezTo>
                <a:cubicBezTo>
                  <a:pt x="3479131" y="84581"/>
                  <a:pt x="3396522" y="86472"/>
                  <a:pt x="3313972" y="89647"/>
                </a:cubicBezTo>
                <a:cubicBezTo>
                  <a:pt x="3151571" y="116714"/>
                  <a:pt x="3189898" y="113036"/>
                  <a:pt x="2894872" y="108697"/>
                </a:cubicBezTo>
                <a:cubicBezTo>
                  <a:pt x="2799421" y="107293"/>
                  <a:pt x="2704254" y="97575"/>
                  <a:pt x="2609122" y="89647"/>
                </a:cubicBezTo>
                <a:cubicBezTo>
                  <a:pt x="2466170" y="77734"/>
                  <a:pt x="2532820" y="84344"/>
                  <a:pt x="2409097" y="70597"/>
                </a:cubicBezTo>
                <a:cubicBezTo>
                  <a:pt x="2105017" y="92317"/>
                  <a:pt x="2480718" y="70597"/>
                  <a:pt x="2056672" y="70597"/>
                </a:cubicBezTo>
                <a:cubicBezTo>
                  <a:pt x="1961369" y="70597"/>
                  <a:pt x="1866172" y="76947"/>
                  <a:pt x="1770922" y="80122"/>
                </a:cubicBezTo>
                <a:cubicBezTo>
                  <a:pt x="1755047" y="83297"/>
                  <a:pt x="1739486" y="89647"/>
                  <a:pt x="1723297" y="89647"/>
                </a:cubicBezTo>
                <a:cubicBezTo>
                  <a:pt x="1503519" y="89647"/>
                  <a:pt x="1641121" y="82501"/>
                  <a:pt x="1504222" y="70597"/>
                </a:cubicBezTo>
                <a:cubicBezTo>
                  <a:pt x="1453514" y="66188"/>
                  <a:pt x="1402545" y="65299"/>
                  <a:pt x="1351822" y="61072"/>
                </a:cubicBezTo>
                <a:cubicBezTo>
                  <a:pt x="1144841" y="43824"/>
                  <a:pt x="1373276" y="60182"/>
                  <a:pt x="1227997" y="42022"/>
                </a:cubicBezTo>
                <a:cubicBezTo>
                  <a:pt x="1136310" y="30561"/>
                  <a:pt x="1019725" y="27322"/>
                  <a:pt x="932722" y="22972"/>
                </a:cubicBezTo>
                <a:cubicBezTo>
                  <a:pt x="784650" y="-1707"/>
                  <a:pt x="956842" y="22972"/>
                  <a:pt x="646972" y="22972"/>
                </a:cubicBezTo>
                <a:cubicBezTo>
                  <a:pt x="485016" y="22972"/>
                  <a:pt x="323122" y="16622"/>
                  <a:pt x="161197" y="13447"/>
                </a:cubicBezTo>
                <a:cubicBezTo>
                  <a:pt x="82439" y="29199"/>
                  <a:pt x="31022" y="-31003"/>
                  <a:pt x="8797" y="22972"/>
                </a:cubicBezTo>
                <a:close/>
              </a:path>
            </a:pathLst>
          </a:custGeom>
          <a:no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30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11" y="990600"/>
            <a:ext cx="7724775" cy="5819775"/>
          </a:xfrm>
          <a:prstGeom prst="rect">
            <a:avLst/>
          </a:prstGeom>
        </p:spPr>
      </p:pic>
      <p:sp>
        <p:nvSpPr>
          <p:cNvPr id="3077" name="Line 5"/>
          <p:cNvSpPr>
            <a:spLocks noChangeShapeType="1"/>
          </p:cNvSpPr>
          <p:nvPr/>
        </p:nvSpPr>
        <p:spPr bwMode="auto">
          <a:xfrm flipV="1">
            <a:off x="3714749" y="5142137"/>
            <a:ext cx="192937" cy="644598"/>
          </a:xfrm>
          <a:prstGeom prst="line">
            <a:avLst/>
          </a:prstGeom>
          <a:noFill/>
          <a:ln w="63500">
            <a:solidFill>
              <a:schemeClr val="tx1"/>
            </a:solidFill>
            <a:round/>
            <a:headEnd/>
            <a:tailEnd type="triangle" w="med" len="med"/>
          </a:ln>
          <a:effectLst/>
        </p:spPr>
        <p:txBody>
          <a:bodyPr/>
          <a:lstStyle/>
          <a:p>
            <a:endParaRPr lang="en-US"/>
          </a:p>
        </p:txBody>
      </p:sp>
      <p:sp>
        <p:nvSpPr>
          <p:cNvPr id="3078" name="Line 6"/>
          <p:cNvSpPr>
            <a:spLocks noChangeShapeType="1"/>
          </p:cNvSpPr>
          <p:nvPr/>
        </p:nvSpPr>
        <p:spPr bwMode="auto">
          <a:xfrm flipV="1">
            <a:off x="2952751" y="4615159"/>
            <a:ext cx="542924" cy="1076325"/>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5334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cells. (advance slide for answer)</a:t>
            </a:r>
          </a:p>
        </p:txBody>
      </p:sp>
      <p:sp>
        <p:nvSpPr>
          <p:cNvPr id="13" name="Line 5"/>
          <p:cNvSpPr>
            <a:spLocks noChangeShapeType="1"/>
          </p:cNvSpPr>
          <p:nvPr/>
        </p:nvSpPr>
        <p:spPr bwMode="auto">
          <a:xfrm>
            <a:off x="5715000" y="1833860"/>
            <a:ext cx="788392" cy="1020852"/>
          </a:xfrm>
          <a:prstGeom prst="line">
            <a:avLst/>
          </a:prstGeom>
          <a:noFill/>
          <a:ln w="63500">
            <a:solidFill>
              <a:srgbClr val="FFFF00"/>
            </a:solidFill>
            <a:round/>
            <a:headEnd/>
            <a:tailEnd type="triangle" w="med" len="med"/>
          </a:ln>
          <a:effectLst/>
        </p:spPr>
        <p:txBody>
          <a:bodyPr/>
          <a:lstStyle/>
          <a:p>
            <a:endParaRPr lang="en-US"/>
          </a:p>
        </p:txBody>
      </p:sp>
      <p:sp>
        <p:nvSpPr>
          <p:cNvPr id="14" name="Line 5"/>
          <p:cNvSpPr>
            <a:spLocks noChangeShapeType="1"/>
          </p:cNvSpPr>
          <p:nvPr/>
        </p:nvSpPr>
        <p:spPr bwMode="auto">
          <a:xfrm flipH="1">
            <a:off x="4014438" y="1891009"/>
            <a:ext cx="519460" cy="865572"/>
          </a:xfrm>
          <a:prstGeom prst="line">
            <a:avLst/>
          </a:prstGeom>
          <a:noFill/>
          <a:ln w="63500">
            <a:solidFill>
              <a:srgbClr val="FFFF00"/>
            </a:solidFill>
            <a:round/>
            <a:headEnd/>
            <a:tailEnd type="triangle" w="med" len="med"/>
          </a:ln>
          <a:effectLst/>
        </p:spPr>
        <p:txBody>
          <a:bodyPr/>
          <a:lstStyle/>
          <a:p>
            <a:endParaRPr lang="en-US"/>
          </a:p>
        </p:txBody>
      </p:sp>
      <p:grpSp>
        <p:nvGrpSpPr>
          <p:cNvPr id="6" name="Group 5"/>
          <p:cNvGrpSpPr/>
          <p:nvPr/>
        </p:nvGrpSpPr>
        <p:grpSpPr>
          <a:xfrm>
            <a:off x="819150" y="1187529"/>
            <a:ext cx="6858000" cy="5524024"/>
            <a:chOff x="819150" y="1268194"/>
            <a:chExt cx="6858000" cy="5524024"/>
          </a:xfrm>
        </p:grpSpPr>
        <p:sp>
          <p:nvSpPr>
            <p:cNvPr id="10" name="Rectangle 9"/>
            <p:cNvSpPr/>
            <p:nvPr/>
          </p:nvSpPr>
          <p:spPr>
            <a:xfrm>
              <a:off x="819150" y="5715000"/>
              <a:ext cx="6858000"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Epithelial reticular cells (these are awesome!!!)</a:t>
              </a:r>
            </a:p>
          </p:txBody>
        </p:sp>
        <p:sp>
          <p:nvSpPr>
            <p:cNvPr id="15" name="Rectangle 14"/>
            <p:cNvSpPr/>
            <p:nvPr/>
          </p:nvSpPr>
          <p:spPr>
            <a:xfrm>
              <a:off x="3227953" y="1268194"/>
              <a:ext cx="4250202" cy="646331"/>
            </a:xfrm>
            <a:prstGeom prst="rect">
              <a:avLst/>
            </a:prstGeom>
            <a:noFill/>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FF00"/>
                  </a:solidFill>
                  <a:effectLst>
                    <a:outerShdw blurRad="50800" dist="39000" dir="5460000" algn="tl">
                      <a:srgbClr val="000000">
                        <a:alpha val="38000"/>
                      </a:srgbClr>
                    </a:outerShdw>
                  </a:effectLst>
                  <a:latin typeface="+mn-lt"/>
                </a:rPr>
                <a:t>Lymphocytes (T cells)</a:t>
              </a:r>
            </a:p>
          </p:txBody>
        </p:sp>
      </p:grpSp>
    </p:spTree>
    <p:extLst>
      <p:ext uri="{BB962C8B-B14F-4D97-AF65-F5344CB8AC3E}">
        <p14:creationId xmlns:p14="http://schemas.microsoft.com/office/powerpoint/2010/main" val="210322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1295400"/>
            <a:ext cx="8458200" cy="451485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5334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and region. (advance slide for answer)</a:t>
            </a:r>
          </a:p>
        </p:txBody>
      </p:sp>
      <p:sp>
        <p:nvSpPr>
          <p:cNvPr id="4" name="Freeform 3"/>
          <p:cNvSpPr/>
          <p:nvPr/>
        </p:nvSpPr>
        <p:spPr>
          <a:xfrm>
            <a:off x="4241494" y="4021158"/>
            <a:ext cx="1608463" cy="1024568"/>
          </a:xfrm>
          <a:custGeom>
            <a:avLst/>
            <a:gdLst>
              <a:gd name="connsiteX0" fmla="*/ 1104755 w 1468312"/>
              <a:gd name="connsiteY0" fmla="*/ 407624 h 903383"/>
              <a:gd name="connsiteX1" fmla="*/ 1038654 w 1468312"/>
              <a:gd name="connsiteY1" fmla="*/ 319489 h 903383"/>
              <a:gd name="connsiteX2" fmla="*/ 1016620 w 1468312"/>
              <a:gd name="connsiteY2" fmla="*/ 286438 h 903383"/>
              <a:gd name="connsiteX3" fmla="*/ 950519 w 1468312"/>
              <a:gd name="connsiteY3" fmla="*/ 231354 h 903383"/>
              <a:gd name="connsiteX4" fmla="*/ 928485 w 1468312"/>
              <a:gd name="connsiteY4" fmla="*/ 198303 h 903383"/>
              <a:gd name="connsiteX5" fmla="*/ 895435 w 1468312"/>
              <a:gd name="connsiteY5" fmla="*/ 176270 h 903383"/>
              <a:gd name="connsiteX6" fmla="*/ 862384 w 1468312"/>
              <a:gd name="connsiteY6" fmla="*/ 143219 h 903383"/>
              <a:gd name="connsiteX7" fmla="*/ 796283 w 1468312"/>
              <a:gd name="connsiteY7" fmla="*/ 99152 h 903383"/>
              <a:gd name="connsiteX8" fmla="*/ 730182 w 1468312"/>
              <a:gd name="connsiteY8" fmla="*/ 55084 h 903383"/>
              <a:gd name="connsiteX9" fmla="*/ 697131 w 1468312"/>
              <a:gd name="connsiteY9" fmla="*/ 33050 h 903383"/>
              <a:gd name="connsiteX10" fmla="*/ 631030 w 1468312"/>
              <a:gd name="connsiteY10" fmla="*/ 0 h 903383"/>
              <a:gd name="connsiteX11" fmla="*/ 542895 w 1468312"/>
              <a:gd name="connsiteY11" fmla="*/ 11017 h 903383"/>
              <a:gd name="connsiteX12" fmla="*/ 476794 w 1468312"/>
              <a:gd name="connsiteY12" fmla="*/ 33050 h 903383"/>
              <a:gd name="connsiteX13" fmla="*/ 432726 w 1468312"/>
              <a:gd name="connsiteY13" fmla="*/ 99152 h 903383"/>
              <a:gd name="connsiteX14" fmla="*/ 399676 w 1468312"/>
              <a:gd name="connsiteY14" fmla="*/ 165253 h 903383"/>
              <a:gd name="connsiteX15" fmla="*/ 366625 w 1468312"/>
              <a:gd name="connsiteY15" fmla="*/ 297455 h 903383"/>
              <a:gd name="connsiteX16" fmla="*/ 322558 w 1468312"/>
              <a:gd name="connsiteY16" fmla="*/ 363556 h 903383"/>
              <a:gd name="connsiteX17" fmla="*/ 223406 w 1468312"/>
              <a:gd name="connsiteY17" fmla="*/ 440674 h 903383"/>
              <a:gd name="connsiteX18" fmla="*/ 157305 w 1468312"/>
              <a:gd name="connsiteY18" fmla="*/ 495759 h 903383"/>
              <a:gd name="connsiteX19" fmla="*/ 102220 w 1468312"/>
              <a:gd name="connsiteY19" fmla="*/ 594911 h 903383"/>
              <a:gd name="connsiteX20" fmla="*/ 80187 w 1468312"/>
              <a:gd name="connsiteY20" fmla="*/ 627961 h 903383"/>
              <a:gd name="connsiteX21" fmla="*/ 47136 w 1468312"/>
              <a:gd name="connsiteY21" fmla="*/ 727113 h 903383"/>
              <a:gd name="connsiteX22" fmla="*/ 36119 w 1468312"/>
              <a:gd name="connsiteY22" fmla="*/ 760164 h 903383"/>
              <a:gd name="connsiteX23" fmla="*/ 14085 w 1468312"/>
              <a:gd name="connsiteY23" fmla="*/ 793214 h 903383"/>
              <a:gd name="connsiteX24" fmla="*/ 14085 w 1468312"/>
              <a:gd name="connsiteY24" fmla="*/ 892366 h 903383"/>
              <a:gd name="connsiteX25" fmla="*/ 47136 w 1468312"/>
              <a:gd name="connsiteY25" fmla="*/ 903383 h 903383"/>
              <a:gd name="connsiteX26" fmla="*/ 498827 w 1468312"/>
              <a:gd name="connsiteY26" fmla="*/ 892366 h 903383"/>
              <a:gd name="connsiteX27" fmla="*/ 708148 w 1468312"/>
              <a:gd name="connsiteY27" fmla="*/ 870332 h 903383"/>
              <a:gd name="connsiteX28" fmla="*/ 840350 w 1468312"/>
              <a:gd name="connsiteY28" fmla="*/ 859315 h 903383"/>
              <a:gd name="connsiteX29" fmla="*/ 939502 w 1468312"/>
              <a:gd name="connsiteY29" fmla="*/ 848298 h 903383"/>
              <a:gd name="connsiteX30" fmla="*/ 1281025 w 1468312"/>
              <a:gd name="connsiteY30" fmla="*/ 826265 h 903383"/>
              <a:gd name="connsiteX31" fmla="*/ 1435261 w 1468312"/>
              <a:gd name="connsiteY31" fmla="*/ 804231 h 903383"/>
              <a:gd name="connsiteX32" fmla="*/ 1468312 w 1468312"/>
              <a:gd name="connsiteY32" fmla="*/ 793214 h 903383"/>
              <a:gd name="connsiteX33" fmla="*/ 1446278 w 1468312"/>
              <a:gd name="connsiteY33" fmla="*/ 683045 h 903383"/>
              <a:gd name="connsiteX34" fmla="*/ 1424244 w 1468312"/>
              <a:gd name="connsiteY34" fmla="*/ 649995 h 903383"/>
              <a:gd name="connsiteX35" fmla="*/ 1391194 w 1468312"/>
              <a:gd name="connsiteY35" fmla="*/ 627961 h 903383"/>
              <a:gd name="connsiteX36" fmla="*/ 1380177 w 1468312"/>
              <a:gd name="connsiteY36" fmla="*/ 594911 h 903383"/>
              <a:gd name="connsiteX37" fmla="*/ 1314076 w 1468312"/>
              <a:gd name="connsiteY37" fmla="*/ 550843 h 903383"/>
              <a:gd name="connsiteX38" fmla="*/ 1281025 w 1468312"/>
              <a:gd name="connsiteY38" fmla="*/ 528809 h 903383"/>
              <a:gd name="connsiteX39" fmla="*/ 1214924 w 1468312"/>
              <a:gd name="connsiteY39" fmla="*/ 462708 h 903383"/>
              <a:gd name="connsiteX40" fmla="*/ 1115772 w 1468312"/>
              <a:gd name="connsiteY40" fmla="*/ 396607 h 903383"/>
              <a:gd name="connsiteX41" fmla="*/ 1071705 w 1468312"/>
              <a:gd name="connsiteY41" fmla="*/ 363556 h 90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68312" h="903383">
                <a:moveTo>
                  <a:pt x="1104755" y="407624"/>
                </a:moveTo>
                <a:cubicBezTo>
                  <a:pt x="1082721" y="378246"/>
                  <a:pt x="1060253" y="349188"/>
                  <a:pt x="1038654" y="319489"/>
                </a:cubicBezTo>
                <a:cubicBezTo>
                  <a:pt x="1030866" y="308781"/>
                  <a:pt x="1025983" y="295801"/>
                  <a:pt x="1016620" y="286438"/>
                </a:cubicBezTo>
                <a:cubicBezTo>
                  <a:pt x="929958" y="199776"/>
                  <a:pt x="1040765" y="339649"/>
                  <a:pt x="950519" y="231354"/>
                </a:cubicBezTo>
                <a:cubicBezTo>
                  <a:pt x="942042" y="221182"/>
                  <a:pt x="937848" y="207666"/>
                  <a:pt x="928485" y="198303"/>
                </a:cubicBezTo>
                <a:cubicBezTo>
                  <a:pt x="919123" y="188941"/>
                  <a:pt x="905607" y="184746"/>
                  <a:pt x="895435" y="176270"/>
                </a:cubicBezTo>
                <a:cubicBezTo>
                  <a:pt x="883466" y="166296"/>
                  <a:pt x="874682" y="152784"/>
                  <a:pt x="862384" y="143219"/>
                </a:cubicBezTo>
                <a:cubicBezTo>
                  <a:pt x="841481" y="126961"/>
                  <a:pt x="818317" y="113841"/>
                  <a:pt x="796283" y="99152"/>
                </a:cubicBezTo>
                <a:lnTo>
                  <a:pt x="730182" y="55084"/>
                </a:lnTo>
                <a:cubicBezTo>
                  <a:pt x="719165" y="47739"/>
                  <a:pt x="709692" y="37237"/>
                  <a:pt x="697131" y="33050"/>
                </a:cubicBezTo>
                <a:cubicBezTo>
                  <a:pt x="651519" y="17846"/>
                  <a:pt x="673743" y="28475"/>
                  <a:pt x="631030" y="0"/>
                </a:cubicBezTo>
                <a:cubicBezTo>
                  <a:pt x="601652" y="3672"/>
                  <a:pt x="571845" y="4814"/>
                  <a:pt x="542895" y="11017"/>
                </a:cubicBezTo>
                <a:cubicBezTo>
                  <a:pt x="520185" y="15883"/>
                  <a:pt x="476794" y="33050"/>
                  <a:pt x="476794" y="33050"/>
                </a:cubicBezTo>
                <a:lnTo>
                  <a:pt x="432726" y="99152"/>
                </a:lnTo>
                <a:cubicBezTo>
                  <a:pt x="412919" y="128863"/>
                  <a:pt x="407278" y="131045"/>
                  <a:pt x="399676" y="165253"/>
                </a:cubicBezTo>
                <a:cubicBezTo>
                  <a:pt x="391416" y="202425"/>
                  <a:pt x="388887" y="264062"/>
                  <a:pt x="366625" y="297455"/>
                </a:cubicBezTo>
                <a:cubicBezTo>
                  <a:pt x="351936" y="319489"/>
                  <a:pt x="344592" y="348867"/>
                  <a:pt x="322558" y="363556"/>
                </a:cubicBezTo>
                <a:cubicBezTo>
                  <a:pt x="155486" y="474937"/>
                  <a:pt x="326958" y="354381"/>
                  <a:pt x="223406" y="440674"/>
                </a:cubicBezTo>
                <a:cubicBezTo>
                  <a:pt x="131387" y="517356"/>
                  <a:pt x="253850" y="399211"/>
                  <a:pt x="157305" y="495759"/>
                </a:cubicBezTo>
                <a:cubicBezTo>
                  <a:pt x="137913" y="553932"/>
                  <a:pt x="152730" y="519146"/>
                  <a:pt x="102220" y="594911"/>
                </a:cubicBezTo>
                <a:cubicBezTo>
                  <a:pt x="94876" y="605928"/>
                  <a:pt x="84374" y="615400"/>
                  <a:pt x="80187" y="627961"/>
                </a:cubicBezTo>
                <a:lnTo>
                  <a:pt x="47136" y="727113"/>
                </a:lnTo>
                <a:cubicBezTo>
                  <a:pt x="43464" y="738130"/>
                  <a:pt x="42561" y="750502"/>
                  <a:pt x="36119" y="760164"/>
                </a:cubicBezTo>
                <a:lnTo>
                  <a:pt x="14085" y="793214"/>
                </a:lnTo>
                <a:cubicBezTo>
                  <a:pt x="2017" y="829418"/>
                  <a:pt x="-10407" y="849506"/>
                  <a:pt x="14085" y="892366"/>
                </a:cubicBezTo>
                <a:cubicBezTo>
                  <a:pt x="19847" y="902449"/>
                  <a:pt x="36119" y="899711"/>
                  <a:pt x="47136" y="903383"/>
                </a:cubicBezTo>
                <a:lnTo>
                  <a:pt x="498827" y="892366"/>
                </a:lnTo>
                <a:cubicBezTo>
                  <a:pt x="664781" y="886104"/>
                  <a:pt x="582631" y="883545"/>
                  <a:pt x="708148" y="870332"/>
                </a:cubicBezTo>
                <a:cubicBezTo>
                  <a:pt x="752125" y="865703"/>
                  <a:pt x="796329" y="863508"/>
                  <a:pt x="840350" y="859315"/>
                </a:cubicBezTo>
                <a:cubicBezTo>
                  <a:pt x="873454" y="856162"/>
                  <a:pt x="906384" y="851309"/>
                  <a:pt x="939502" y="848298"/>
                </a:cubicBezTo>
                <a:cubicBezTo>
                  <a:pt x="1170677" y="827283"/>
                  <a:pt x="1004568" y="846744"/>
                  <a:pt x="1281025" y="826265"/>
                </a:cubicBezTo>
                <a:cubicBezTo>
                  <a:pt x="1329735" y="822657"/>
                  <a:pt x="1386451" y="816434"/>
                  <a:pt x="1435261" y="804231"/>
                </a:cubicBezTo>
                <a:cubicBezTo>
                  <a:pt x="1446527" y="801414"/>
                  <a:pt x="1457295" y="796886"/>
                  <a:pt x="1468312" y="793214"/>
                </a:cubicBezTo>
                <a:cubicBezTo>
                  <a:pt x="1464252" y="764795"/>
                  <a:pt x="1461661" y="713810"/>
                  <a:pt x="1446278" y="683045"/>
                </a:cubicBezTo>
                <a:cubicBezTo>
                  <a:pt x="1440357" y="671202"/>
                  <a:pt x="1433606" y="659357"/>
                  <a:pt x="1424244" y="649995"/>
                </a:cubicBezTo>
                <a:cubicBezTo>
                  <a:pt x="1414882" y="640633"/>
                  <a:pt x="1402211" y="635306"/>
                  <a:pt x="1391194" y="627961"/>
                </a:cubicBezTo>
                <a:cubicBezTo>
                  <a:pt x="1387522" y="616944"/>
                  <a:pt x="1388388" y="603122"/>
                  <a:pt x="1380177" y="594911"/>
                </a:cubicBezTo>
                <a:cubicBezTo>
                  <a:pt x="1361452" y="576186"/>
                  <a:pt x="1336110" y="565532"/>
                  <a:pt x="1314076" y="550843"/>
                </a:cubicBezTo>
                <a:cubicBezTo>
                  <a:pt x="1303059" y="543498"/>
                  <a:pt x="1290388" y="538172"/>
                  <a:pt x="1281025" y="528809"/>
                </a:cubicBezTo>
                <a:cubicBezTo>
                  <a:pt x="1258991" y="506775"/>
                  <a:pt x="1240851" y="479993"/>
                  <a:pt x="1214924" y="462708"/>
                </a:cubicBezTo>
                <a:lnTo>
                  <a:pt x="1115772" y="396607"/>
                </a:lnTo>
                <a:cubicBezTo>
                  <a:pt x="1078400" y="371692"/>
                  <a:pt x="1092083" y="383936"/>
                  <a:pt x="1071705" y="363556"/>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461133" y="1694762"/>
            <a:ext cx="2192798" cy="2330076"/>
            <a:chOff x="3461133" y="1694762"/>
            <a:chExt cx="2192798" cy="2330076"/>
          </a:xfrm>
        </p:grpSpPr>
        <p:sp>
          <p:nvSpPr>
            <p:cNvPr id="15" name="Rectangle 14"/>
            <p:cNvSpPr/>
            <p:nvPr/>
          </p:nvSpPr>
          <p:spPr>
            <a:xfrm>
              <a:off x="3461133" y="1694762"/>
              <a:ext cx="1611018" cy="646331"/>
            </a:xfrm>
            <a:prstGeom prst="rect">
              <a:avLst/>
            </a:prstGeom>
            <a:noFill/>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FF00"/>
                  </a:solidFill>
                  <a:effectLst>
                    <a:outerShdw blurRad="50800" dist="39000" dir="5460000" algn="tl">
                      <a:srgbClr val="000000">
                        <a:alpha val="38000"/>
                      </a:srgbClr>
                    </a:outerShdw>
                  </a:effectLst>
                  <a:latin typeface="+mn-lt"/>
                </a:rPr>
                <a:t>thymus</a:t>
              </a:r>
            </a:p>
          </p:txBody>
        </p:sp>
        <p:sp>
          <p:nvSpPr>
            <p:cNvPr id="16" name="Rectangle 15"/>
            <p:cNvSpPr/>
            <p:nvPr/>
          </p:nvSpPr>
          <p:spPr>
            <a:xfrm>
              <a:off x="4263806" y="3378507"/>
              <a:ext cx="1390125" cy="646331"/>
            </a:xfrm>
            <a:prstGeom prst="rect">
              <a:avLst/>
            </a:prstGeom>
            <a:noFill/>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lobule</a:t>
              </a:r>
            </a:p>
          </p:txBody>
        </p:sp>
      </p:grpSp>
    </p:spTree>
    <p:extLst>
      <p:ext uri="{BB962C8B-B14F-4D97-AF65-F5344CB8AC3E}">
        <p14:creationId xmlns:p14="http://schemas.microsoft.com/office/powerpoint/2010/main" val="16392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425" y="1981200"/>
            <a:ext cx="6858000" cy="156966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OK, this quiz feels pretty pointless right now.  Let’s wait until we have more immune organs to confuse you with. </a:t>
            </a:r>
          </a:p>
        </p:txBody>
      </p:sp>
    </p:spTree>
    <p:extLst>
      <p:ext uri="{BB962C8B-B14F-4D97-AF65-F5344CB8AC3E}">
        <p14:creationId xmlns:p14="http://schemas.microsoft.com/office/powerpoint/2010/main" val="52802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304800"/>
            <a:ext cx="8610600" cy="3323987"/>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After completing this exercise, you should be able to:</a:t>
            </a:r>
          </a:p>
          <a:p>
            <a:pPr>
              <a:tabLst>
                <a:tab pos="457200" algn="l"/>
              </a:tabLst>
            </a:pPr>
            <a:r>
              <a:rPr lang="en-US" sz="1200" dirty="0">
                <a:solidFill>
                  <a:srgbClr val="002060"/>
                </a:solidFill>
                <a:latin typeface="Georgia" pitchFamily="18" charset="0"/>
              </a:rPr>
              <a:t> </a:t>
            </a:r>
          </a:p>
          <a:p>
            <a:pPr marL="171450" lvl="0" indent="-171450">
              <a:buFont typeface="Arial" pitchFamily="34" charset="0"/>
              <a:buChar char="•"/>
            </a:pPr>
            <a:r>
              <a:rPr lang="en-US" sz="1200" b="1" dirty="0">
                <a:solidFill>
                  <a:srgbClr val="002060"/>
                </a:solidFill>
                <a:latin typeface="Georgia" pitchFamily="18" charset="0"/>
              </a:rPr>
              <a:t>Distinguish, at the light microscope level, each of the following::</a:t>
            </a:r>
          </a:p>
          <a:p>
            <a:pPr marL="1085850" lvl="2" indent="-171450">
              <a:buFont typeface="Arial" pitchFamily="34" charset="0"/>
              <a:buChar char="•"/>
            </a:pPr>
            <a:r>
              <a:rPr lang="en-US" sz="1200" dirty="0">
                <a:solidFill>
                  <a:srgbClr val="002060"/>
                </a:solidFill>
                <a:latin typeface="Georgia" pitchFamily="18" charset="0"/>
              </a:rPr>
              <a:t>(Bone Marrow)</a:t>
            </a:r>
          </a:p>
          <a:p>
            <a:pPr marL="1085850" lvl="2" indent="-171450">
              <a:buFont typeface="Arial" pitchFamily="34" charset="0"/>
              <a:buChar char="•"/>
            </a:pPr>
            <a:r>
              <a:rPr lang="en-US" sz="1200" dirty="0">
                <a:solidFill>
                  <a:srgbClr val="002060"/>
                </a:solidFill>
                <a:latin typeface="Georgia" pitchFamily="18" charset="0"/>
              </a:rPr>
              <a:t>Thymus</a:t>
            </a:r>
          </a:p>
          <a:p>
            <a:pPr marL="1543050" lvl="3" indent="-171450">
              <a:buFont typeface="Arial" pitchFamily="34" charset="0"/>
              <a:buChar char="•"/>
            </a:pPr>
            <a:r>
              <a:rPr lang="en-US" sz="1200" dirty="0">
                <a:solidFill>
                  <a:srgbClr val="002060"/>
                </a:solidFill>
                <a:latin typeface="Georgia" pitchFamily="18" charset="0"/>
              </a:rPr>
              <a:t>Capsule</a:t>
            </a:r>
          </a:p>
          <a:p>
            <a:pPr marL="1543050" lvl="3" indent="-171450">
              <a:buFont typeface="Arial" pitchFamily="34" charset="0"/>
              <a:buChar char="•"/>
            </a:pPr>
            <a:r>
              <a:rPr lang="en-US" sz="1200" dirty="0" err="1">
                <a:solidFill>
                  <a:srgbClr val="002060"/>
                </a:solidFill>
                <a:latin typeface="Georgia" pitchFamily="18" charset="0"/>
              </a:rPr>
              <a:t>Trabeculae</a:t>
            </a:r>
            <a:endParaRPr lang="en-US" sz="1200" dirty="0">
              <a:solidFill>
                <a:srgbClr val="002060"/>
              </a:solidFill>
              <a:latin typeface="Georgia" pitchFamily="18" charset="0"/>
            </a:endParaRPr>
          </a:p>
          <a:p>
            <a:pPr marL="1543050" lvl="3" indent="-171450">
              <a:buFont typeface="Arial" pitchFamily="34" charset="0"/>
              <a:buChar char="•"/>
            </a:pPr>
            <a:r>
              <a:rPr lang="en-US" sz="1200" dirty="0">
                <a:solidFill>
                  <a:srgbClr val="002060"/>
                </a:solidFill>
                <a:latin typeface="Georgia" pitchFamily="18" charset="0"/>
              </a:rPr>
              <a:t>Cortex</a:t>
            </a:r>
          </a:p>
          <a:p>
            <a:pPr marL="1543050" lvl="3" indent="-171450">
              <a:buFont typeface="Arial" pitchFamily="34" charset="0"/>
              <a:buChar char="•"/>
            </a:pPr>
            <a:r>
              <a:rPr lang="en-US" sz="1200" dirty="0">
                <a:solidFill>
                  <a:srgbClr val="002060"/>
                </a:solidFill>
                <a:latin typeface="Georgia" pitchFamily="18" charset="0"/>
              </a:rPr>
              <a:t>Medulla</a:t>
            </a:r>
          </a:p>
          <a:p>
            <a:pPr marL="1543050" lvl="3" indent="-171450">
              <a:buFont typeface="Arial" pitchFamily="34" charset="0"/>
              <a:buChar char="•"/>
            </a:pPr>
            <a:r>
              <a:rPr lang="en-US" sz="1200" dirty="0">
                <a:solidFill>
                  <a:srgbClr val="002060"/>
                </a:solidFill>
                <a:latin typeface="Georgia" pitchFamily="18" charset="0"/>
              </a:rPr>
              <a:t>Lobules</a:t>
            </a:r>
          </a:p>
          <a:p>
            <a:pPr marL="1543050" lvl="3" indent="-171450">
              <a:buFont typeface="Arial" pitchFamily="34" charset="0"/>
              <a:buChar char="•"/>
            </a:pPr>
            <a:r>
              <a:rPr lang="en-US" sz="1200" dirty="0" err="1">
                <a:solidFill>
                  <a:srgbClr val="002060"/>
                </a:solidFill>
                <a:latin typeface="Georgia" pitchFamily="18" charset="0"/>
              </a:rPr>
              <a:t>Hassal’s</a:t>
            </a:r>
            <a:r>
              <a:rPr lang="en-US" sz="1200" dirty="0">
                <a:solidFill>
                  <a:srgbClr val="002060"/>
                </a:solidFill>
                <a:latin typeface="Georgia" pitchFamily="18" charset="0"/>
              </a:rPr>
              <a:t> corpuscles</a:t>
            </a:r>
          </a:p>
          <a:p>
            <a:pPr marL="1543050" lvl="3" indent="-171450">
              <a:buFont typeface="Arial" pitchFamily="34" charset="0"/>
              <a:buChar char="•"/>
            </a:pPr>
            <a:r>
              <a:rPr lang="en-US" sz="1200" dirty="0">
                <a:solidFill>
                  <a:srgbClr val="002060"/>
                </a:solidFill>
                <a:latin typeface="Georgia" pitchFamily="18" charset="0"/>
              </a:rPr>
              <a:t>Epithelial reticular cells</a:t>
            </a:r>
          </a:p>
          <a:p>
            <a:pPr marL="1543050" lvl="3" indent="-171450">
              <a:buFont typeface="Arial" pitchFamily="34" charset="0"/>
              <a:buChar char="•"/>
            </a:pPr>
            <a:r>
              <a:rPr lang="en-US" sz="1200" dirty="0">
                <a:solidFill>
                  <a:srgbClr val="002060"/>
                </a:solidFill>
                <a:latin typeface="Georgia" pitchFamily="18" charset="0"/>
              </a:rPr>
              <a:t>Lymphocytes</a:t>
            </a:r>
          </a:p>
          <a:p>
            <a:r>
              <a:rPr lang="en-US" sz="1200" dirty="0">
                <a:solidFill>
                  <a:srgbClr val="002060"/>
                </a:solidFill>
                <a:latin typeface="Georgia" pitchFamily="18" charset="0"/>
              </a:rPr>
              <a:t> </a:t>
            </a:r>
          </a:p>
          <a:p>
            <a:pPr marL="171450" lvl="0" indent="-171450">
              <a:buFont typeface="Arial" pitchFamily="34" charset="0"/>
              <a:buChar char="•"/>
            </a:pPr>
            <a:r>
              <a:rPr lang="en-US" sz="1200" b="1" dirty="0">
                <a:solidFill>
                  <a:srgbClr val="002060"/>
                </a:solidFill>
                <a:latin typeface="Georgia" pitchFamily="18" charset="0"/>
              </a:rPr>
              <a:t>Distinguish, in electron micrographs, each of the following :</a:t>
            </a:r>
          </a:p>
          <a:p>
            <a:pPr marL="628650" lvl="1" indent="-171450">
              <a:buFont typeface="Arial" pitchFamily="34" charset="0"/>
              <a:buChar char="•"/>
            </a:pPr>
            <a:r>
              <a:rPr lang="en-US" sz="1200" dirty="0">
                <a:solidFill>
                  <a:srgbClr val="002060"/>
                </a:solidFill>
                <a:latin typeface="Georgia" pitchFamily="18" charset="0"/>
              </a:rPr>
              <a:t>Be able to interpret electron micrographs of lymphoid organs if given the source tissue</a:t>
            </a:r>
          </a:p>
          <a:p>
            <a:pPr lvl="1">
              <a:buFont typeface="Arial" charset="0"/>
              <a:buChar char="•"/>
              <a:tabLst>
                <a:tab pos="457200" algn="l"/>
              </a:tabLst>
            </a:pPr>
            <a:endParaRPr lang="en-US" sz="1200" dirty="0">
              <a:solidFill>
                <a:srgbClr val="002060"/>
              </a:solidFill>
              <a:latin typeface="Georgi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2"/>
          <p:cNvSpPr txBox="1">
            <a:spLocks noChangeArrowheads="1"/>
          </p:cNvSpPr>
          <p:nvPr/>
        </p:nvSpPr>
        <p:spPr bwMode="auto">
          <a:xfrm>
            <a:off x="5562600" y="914400"/>
            <a:ext cx="3505200" cy="5078313"/>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imes New Roman" pitchFamily="18" charset="0"/>
                <a:cs typeface="Times New Roman" pitchFamily="18" charset="0"/>
              </a:rPr>
              <a:t>Blood cells develop in the bone marrow from a common precursor.  Once mature, these cells leave the bone marrow and enter the bloodstream, and then the tissues (note brackets at the bottom).  We have already looked at these mature blood cells in the bloodstream.</a:t>
            </a:r>
          </a:p>
          <a:p>
            <a:endParaRPr lang="en-US" b="1" dirty="0">
              <a:solidFill>
                <a:schemeClr val="accent3">
                  <a:lumMod val="50000"/>
                </a:schemeClr>
              </a:solidFill>
              <a:latin typeface="Times New Roman" pitchFamily="18" charset="0"/>
              <a:cs typeface="Times New Roman" pitchFamily="18" charset="0"/>
            </a:endParaRPr>
          </a:p>
          <a:p>
            <a:r>
              <a:rPr lang="en-US" b="1" dirty="0">
                <a:solidFill>
                  <a:schemeClr val="accent3">
                    <a:lumMod val="50000"/>
                  </a:schemeClr>
                </a:solidFill>
                <a:latin typeface="Times New Roman" pitchFamily="18" charset="0"/>
                <a:cs typeface="Times New Roman" pitchFamily="18" charset="0"/>
              </a:rPr>
              <a:t>As you can see, development of mature blood cells from a common precursor in the bone marrow is quite complicated (and this figure doesn’t show most of the details).  Fortunately, we will put this off until the Hematology course in the Fall.  </a:t>
            </a:r>
          </a:p>
        </p:txBody>
      </p:sp>
      <p:sp>
        <p:nvSpPr>
          <p:cNvPr id="2" name="Rectangle 1"/>
          <p:cNvSpPr/>
          <p:nvPr/>
        </p:nvSpPr>
        <p:spPr>
          <a:xfrm>
            <a:off x="370178" y="39469"/>
            <a:ext cx="8599725"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chemeClr val="accent3">
                    <a:lumMod val="50000"/>
                  </a:schemeClr>
                </a:solidFill>
                <a:effectLst>
                  <a:reflection blurRad="12700" stA="50000" endPos="50000" dist="5000" dir="5400000" sy="-100000" rotWithShape="0"/>
                </a:effectLst>
                <a:latin typeface="+mn-lt"/>
              </a:rPr>
              <a:t>Production of blood cells – bone marrow</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27074"/>
            <a:ext cx="5257800" cy="6043249"/>
          </a:xfrm>
          <a:prstGeom prst="rect">
            <a:avLst/>
          </a:prstGeom>
        </p:spPr>
      </p:pic>
    </p:spTree>
    <p:extLst>
      <p:ext uri="{BB962C8B-B14F-4D97-AF65-F5344CB8AC3E}">
        <p14:creationId xmlns:p14="http://schemas.microsoft.com/office/powerpoint/2010/main" val="2390251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85800"/>
            <a:ext cx="6763512" cy="4782545"/>
          </a:xfrm>
          <a:prstGeom prst="rect">
            <a:avLst/>
          </a:prstGeom>
        </p:spPr>
      </p:pic>
      <p:sp>
        <p:nvSpPr>
          <p:cNvPr id="27654" name="TextBox 2"/>
          <p:cNvSpPr txBox="1">
            <a:spLocks noChangeArrowheads="1"/>
          </p:cNvSpPr>
          <p:nvPr/>
        </p:nvSpPr>
        <p:spPr bwMode="auto">
          <a:xfrm>
            <a:off x="6839712" y="1176180"/>
            <a:ext cx="2304288" cy="1723549"/>
          </a:xfrm>
          <a:prstGeom prst="rect">
            <a:avLst/>
          </a:prstGeom>
          <a:noFill/>
          <a:ln w="9525">
            <a:noFill/>
            <a:miter lim="800000"/>
            <a:headEnd/>
            <a:tailEnd/>
          </a:ln>
        </p:spPr>
        <p:txBody>
          <a:bodyPr wrap="square">
            <a:spAutoFit/>
          </a:bodyPr>
          <a:lstStyle/>
          <a:p>
            <a:r>
              <a:rPr lang="en-US" sz="1400" b="1" dirty="0">
                <a:solidFill>
                  <a:schemeClr val="accent3">
                    <a:lumMod val="50000"/>
                  </a:schemeClr>
                </a:solidFill>
                <a:latin typeface="Times New Roman" pitchFamily="18" charset="0"/>
                <a:cs typeface="Times New Roman" pitchFamily="18" charset="0"/>
              </a:rPr>
              <a:t>Just so you’re not left totally in the dark…</a:t>
            </a:r>
          </a:p>
          <a:p>
            <a:endParaRPr lang="en-US" sz="800" b="1" dirty="0">
              <a:solidFill>
                <a:schemeClr val="accent3">
                  <a:lumMod val="50000"/>
                </a:schemeClr>
              </a:solidFill>
              <a:latin typeface="Times New Roman" pitchFamily="18" charset="0"/>
              <a:cs typeface="Times New Roman" pitchFamily="18" charset="0"/>
            </a:endParaRPr>
          </a:p>
          <a:p>
            <a:r>
              <a:rPr lang="en-US" sz="1400" b="1" dirty="0">
                <a:solidFill>
                  <a:schemeClr val="accent3">
                    <a:lumMod val="50000"/>
                  </a:schemeClr>
                </a:solidFill>
                <a:latin typeface="Times New Roman" pitchFamily="18" charset="0"/>
                <a:cs typeface="Times New Roman" pitchFamily="18" charset="0"/>
              </a:rPr>
              <a:t>This is a section of red bone marrow.  The nucleated cells are developing blood cells in various stages of development.</a:t>
            </a:r>
          </a:p>
        </p:txBody>
      </p:sp>
      <p:sp>
        <p:nvSpPr>
          <p:cNvPr id="7" name="TextBox 2"/>
          <p:cNvSpPr txBox="1">
            <a:spLocks noChangeArrowheads="1"/>
          </p:cNvSpPr>
          <p:nvPr/>
        </p:nvSpPr>
        <p:spPr bwMode="auto">
          <a:xfrm>
            <a:off x="1219200" y="5468345"/>
            <a:ext cx="3733800" cy="1169551"/>
          </a:xfrm>
          <a:prstGeom prst="rect">
            <a:avLst/>
          </a:prstGeom>
          <a:noFill/>
          <a:ln w="9525">
            <a:noFill/>
            <a:miter lim="800000"/>
            <a:headEnd/>
            <a:tailEnd/>
          </a:ln>
        </p:spPr>
        <p:txBody>
          <a:bodyPr wrap="square">
            <a:spAutoFit/>
          </a:bodyPr>
          <a:lstStyle/>
          <a:p>
            <a:r>
              <a:rPr lang="en-US" sz="1400" b="1" dirty="0">
                <a:solidFill>
                  <a:schemeClr val="accent3">
                    <a:lumMod val="50000"/>
                  </a:schemeClr>
                </a:solidFill>
                <a:latin typeface="Times New Roman" pitchFamily="18" charset="0"/>
                <a:cs typeface="Times New Roman" pitchFamily="18" charset="0"/>
              </a:rPr>
              <a:t>A = adipose</a:t>
            </a:r>
          </a:p>
          <a:p>
            <a:r>
              <a:rPr lang="en-US" sz="1400" b="1" dirty="0">
                <a:solidFill>
                  <a:schemeClr val="accent3">
                    <a:lumMod val="50000"/>
                  </a:schemeClr>
                </a:solidFill>
                <a:latin typeface="Times New Roman" pitchFamily="18" charset="0"/>
                <a:cs typeface="Times New Roman" pitchFamily="18" charset="0"/>
              </a:rPr>
              <a:t>M = megakaryocyte ( produces platelets)</a:t>
            </a:r>
          </a:p>
          <a:p>
            <a:r>
              <a:rPr lang="en-US" sz="1400" b="1" dirty="0" err="1">
                <a:solidFill>
                  <a:schemeClr val="accent3">
                    <a:lumMod val="50000"/>
                  </a:schemeClr>
                </a:solidFill>
                <a:latin typeface="Times New Roman" pitchFamily="18" charset="0"/>
                <a:cs typeface="Times New Roman" pitchFamily="18" charset="0"/>
              </a:rPr>
              <a:t>Ey</a:t>
            </a:r>
            <a:r>
              <a:rPr lang="en-US" sz="1400" b="1" dirty="0">
                <a:solidFill>
                  <a:schemeClr val="accent3">
                    <a:lumMod val="50000"/>
                  </a:schemeClr>
                </a:solidFill>
                <a:latin typeface="Times New Roman" pitchFamily="18" charset="0"/>
                <a:cs typeface="Times New Roman" pitchFamily="18" charset="0"/>
              </a:rPr>
              <a:t> = erythrocytes</a:t>
            </a:r>
          </a:p>
          <a:p>
            <a:r>
              <a:rPr lang="en-US" sz="1400" b="1" dirty="0">
                <a:solidFill>
                  <a:schemeClr val="accent3">
                    <a:lumMod val="50000"/>
                  </a:schemeClr>
                </a:solidFill>
                <a:latin typeface="Times New Roman" pitchFamily="18" charset="0"/>
                <a:cs typeface="Times New Roman" pitchFamily="18" charset="0"/>
              </a:rPr>
              <a:t>E = developing </a:t>
            </a:r>
            <a:r>
              <a:rPr lang="en-US" sz="1400" b="1" dirty="0" err="1">
                <a:solidFill>
                  <a:schemeClr val="accent3">
                    <a:lumMod val="50000"/>
                  </a:schemeClr>
                </a:solidFill>
                <a:latin typeface="Times New Roman" pitchFamily="18" charset="0"/>
                <a:cs typeface="Times New Roman" pitchFamily="18" charset="0"/>
              </a:rPr>
              <a:t>eosinophils</a:t>
            </a:r>
            <a:endParaRPr lang="en-US" sz="1400" b="1" dirty="0">
              <a:solidFill>
                <a:schemeClr val="accent3">
                  <a:lumMod val="50000"/>
                </a:schemeClr>
              </a:solidFill>
              <a:latin typeface="Times New Roman" pitchFamily="18" charset="0"/>
              <a:cs typeface="Times New Roman" pitchFamily="18" charset="0"/>
            </a:endParaRPr>
          </a:p>
          <a:p>
            <a:r>
              <a:rPr lang="en-US" sz="1400" b="1" dirty="0">
                <a:solidFill>
                  <a:schemeClr val="accent3">
                    <a:lumMod val="50000"/>
                  </a:schemeClr>
                </a:solidFill>
                <a:latin typeface="Times New Roman" pitchFamily="18" charset="0"/>
                <a:cs typeface="Times New Roman" pitchFamily="18" charset="0"/>
              </a:rPr>
              <a:t>BN = developing neutrophils</a:t>
            </a:r>
          </a:p>
        </p:txBody>
      </p:sp>
      <p:sp>
        <p:nvSpPr>
          <p:cNvPr id="8" name="TextBox 2"/>
          <p:cNvSpPr txBox="1">
            <a:spLocks noChangeArrowheads="1"/>
          </p:cNvSpPr>
          <p:nvPr/>
        </p:nvSpPr>
        <p:spPr bwMode="auto">
          <a:xfrm>
            <a:off x="4876800" y="5867400"/>
            <a:ext cx="1828800" cy="646331"/>
          </a:xfrm>
          <a:prstGeom prst="rect">
            <a:avLst/>
          </a:prstGeom>
          <a:noFill/>
          <a:ln w="9525">
            <a:noFill/>
            <a:miter lim="800000"/>
            <a:headEnd/>
            <a:tailEnd/>
          </a:ln>
        </p:spPr>
        <p:txBody>
          <a:bodyPr wrap="square">
            <a:spAutoFit/>
          </a:bodyPr>
          <a:lstStyle/>
          <a:p>
            <a:r>
              <a:rPr lang="en-US" b="1" dirty="0">
                <a:solidFill>
                  <a:schemeClr val="accent5">
                    <a:lumMod val="75000"/>
                  </a:schemeClr>
                </a:solidFill>
                <a:latin typeface="Tempus Sans ITC" pitchFamily="82" charset="0"/>
                <a:cs typeface="Times New Roman" pitchFamily="18" charset="0"/>
              </a:rPr>
              <a:t>I repeat, this is all FYI…..for now.</a:t>
            </a:r>
          </a:p>
        </p:txBody>
      </p:sp>
      <p:sp>
        <p:nvSpPr>
          <p:cNvPr id="9" name="Rectangle 8"/>
          <p:cNvSpPr/>
          <p:nvPr/>
        </p:nvSpPr>
        <p:spPr>
          <a:xfrm>
            <a:off x="370178" y="39469"/>
            <a:ext cx="8599725"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chemeClr val="accent3">
                    <a:lumMod val="50000"/>
                  </a:schemeClr>
                </a:solidFill>
                <a:effectLst>
                  <a:reflection blurRad="12700" stA="50000" endPos="50000" dist="5000" dir="5400000" sy="-100000" rotWithShape="0"/>
                </a:effectLst>
                <a:latin typeface="+mn-lt"/>
              </a:rPr>
              <a:t>Production of blood cells – bone marrow</a:t>
            </a:r>
          </a:p>
        </p:txBody>
      </p:sp>
    </p:spTree>
    <p:extLst>
      <p:ext uri="{BB962C8B-B14F-4D97-AF65-F5344CB8AC3E}">
        <p14:creationId xmlns:p14="http://schemas.microsoft.com/office/powerpoint/2010/main" val="116463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2"/>
          <p:cNvSpPr txBox="1">
            <a:spLocks noChangeArrowheads="1"/>
          </p:cNvSpPr>
          <p:nvPr/>
        </p:nvSpPr>
        <p:spPr bwMode="auto">
          <a:xfrm>
            <a:off x="2981324" y="4191000"/>
            <a:ext cx="5876163" cy="2585323"/>
          </a:xfrm>
          <a:prstGeom prst="rect">
            <a:avLst/>
          </a:prstGeom>
          <a:noFill/>
          <a:ln w="9525">
            <a:noFill/>
            <a:miter lim="800000"/>
            <a:headEnd/>
            <a:tailEnd/>
          </a:ln>
        </p:spPr>
        <p:txBody>
          <a:bodyPr wrap="square">
            <a:spAutoFit/>
          </a:bodyPr>
          <a:lstStyle/>
          <a:p>
            <a:r>
              <a:rPr lang="en-US" sz="1400" b="1" dirty="0">
                <a:solidFill>
                  <a:schemeClr val="accent3">
                    <a:lumMod val="50000"/>
                  </a:schemeClr>
                </a:solidFill>
                <a:latin typeface="Times New Roman" pitchFamily="18" charset="0"/>
                <a:cs typeface="Times New Roman" pitchFamily="18" charset="0"/>
              </a:rPr>
              <a:t>Most blood cells are mature when they are released into the blood from the bone marrow.  The notable exception to this are cells of the T cell lineage, which undergo further maturation in the thymus.  This is a complicated and not well understood selection process that involves removal of T cells that would bind to self antigen if released into the general circulation.  The details are beyond the scope of this module, but will be discussed in class.</a:t>
            </a:r>
          </a:p>
          <a:p>
            <a:endParaRPr lang="en-US" sz="800" b="1" dirty="0">
              <a:solidFill>
                <a:schemeClr val="accent3">
                  <a:lumMod val="50000"/>
                </a:schemeClr>
              </a:solidFill>
              <a:latin typeface="Times New Roman" pitchFamily="18" charset="0"/>
              <a:cs typeface="Times New Roman" pitchFamily="18" charset="0"/>
            </a:endParaRPr>
          </a:p>
          <a:p>
            <a:r>
              <a:rPr lang="en-US" sz="1400" b="1" dirty="0">
                <a:solidFill>
                  <a:srgbClr val="002060"/>
                </a:solidFill>
                <a:latin typeface="Times New Roman" pitchFamily="18" charset="0"/>
                <a:cs typeface="Times New Roman" pitchFamily="18" charset="0"/>
              </a:rPr>
              <a:t>In blood smears, T cells that are in transit from the bone marrow to the thymus are indistinguishable from mature T cells that have passed through the thymus, as well as from other non-T cell lymphocytes (e.g. B cells).  However, functionally, these cells are immature and will not initiate an immune response.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742555"/>
            <a:ext cx="2609807" cy="5124845"/>
          </a:xfrm>
          <a:prstGeom prst="rect">
            <a:avLst/>
          </a:prstGeom>
        </p:spPr>
      </p:pic>
      <p:sp>
        <p:nvSpPr>
          <p:cNvPr id="9" name="Rectangle 8"/>
          <p:cNvSpPr/>
          <p:nvPr/>
        </p:nvSpPr>
        <p:spPr>
          <a:xfrm>
            <a:off x="1012469" y="39469"/>
            <a:ext cx="731514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chemeClr val="accent3">
                    <a:lumMod val="50000"/>
                  </a:schemeClr>
                </a:solidFill>
                <a:effectLst>
                  <a:reflection blurRad="12700" stA="50000" endPos="50000" dist="5000" dir="5400000" sy="-100000" rotWithShape="0"/>
                </a:effectLst>
                <a:latin typeface="+mn-lt"/>
              </a:rPr>
              <a:t>Production of blood cells – </a:t>
            </a:r>
            <a:r>
              <a:rPr lang="en-US" sz="3200" b="1" cap="all" dirty="0" err="1">
                <a:ln w="0"/>
                <a:solidFill>
                  <a:schemeClr val="accent3">
                    <a:lumMod val="50000"/>
                  </a:schemeClr>
                </a:solidFill>
                <a:effectLst>
                  <a:reflection blurRad="12700" stA="50000" endPos="50000" dist="5000" dir="5400000" sy="-100000" rotWithShape="0"/>
                </a:effectLst>
                <a:latin typeface="+mn-lt"/>
              </a:rPr>
              <a:t>THymus</a:t>
            </a:r>
            <a:endParaRPr lang="en-US" sz="3200" b="1" cap="all" dirty="0">
              <a:ln w="0"/>
              <a:solidFill>
                <a:schemeClr val="accent3">
                  <a:lumMod val="50000"/>
                </a:schemeClr>
              </a:solidFill>
              <a:effectLst>
                <a:reflection blurRad="12700" stA="50000" endPos="50000" dist="5000" dir="5400000" sy="-100000" rotWithShape="0"/>
              </a:effectLst>
              <a:latin typeface="+mn-lt"/>
            </a:endParaRPr>
          </a:p>
        </p:txBody>
      </p:sp>
      <p:pic>
        <p:nvPicPr>
          <p:cNvPr id="10" name="Picture 1" descr="Slid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1325" y="742555"/>
            <a:ext cx="4495800" cy="345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7229475" y="1905000"/>
            <a:ext cx="1828800" cy="1015663"/>
          </a:xfrm>
          <a:prstGeom prst="rect">
            <a:avLst/>
          </a:prstGeom>
          <a:noFill/>
          <a:ln w="9525">
            <a:noFill/>
            <a:miter lim="800000"/>
            <a:headEnd/>
            <a:tailEnd/>
          </a:ln>
        </p:spPr>
        <p:txBody>
          <a:bodyPr wrap="square">
            <a:spAutoFit/>
          </a:bodyPr>
          <a:lstStyle/>
          <a:p>
            <a:r>
              <a:rPr lang="en-US" sz="1200" b="1" dirty="0">
                <a:solidFill>
                  <a:schemeClr val="accent5">
                    <a:lumMod val="75000"/>
                  </a:schemeClr>
                </a:solidFill>
                <a:latin typeface="Tempus Sans ITC" pitchFamily="82" charset="0"/>
                <a:cs typeface="Times New Roman" pitchFamily="18" charset="0"/>
              </a:rPr>
              <a:t>This bone marrow box only shows lymphocytes; obviously, other WBCs, RBCs, platelets are developing here too.</a:t>
            </a:r>
          </a:p>
        </p:txBody>
      </p:sp>
      <p:sp>
        <p:nvSpPr>
          <p:cNvPr id="4" name="Rectangle 3"/>
          <p:cNvSpPr/>
          <p:nvPr/>
        </p:nvSpPr>
        <p:spPr>
          <a:xfrm>
            <a:off x="2057400" y="1447800"/>
            <a:ext cx="447675" cy="3429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33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2"/>
          <p:cNvSpPr txBox="1">
            <a:spLocks noChangeArrowheads="1"/>
          </p:cNvSpPr>
          <p:nvPr/>
        </p:nvSpPr>
        <p:spPr bwMode="auto">
          <a:xfrm>
            <a:off x="4953000" y="609600"/>
            <a:ext cx="4191000" cy="5078313"/>
          </a:xfrm>
          <a:prstGeom prst="rect">
            <a:avLst/>
          </a:prstGeom>
          <a:noFill/>
          <a:ln w="9525">
            <a:noFill/>
            <a:miter lim="800000"/>
            <a:headEnd/>
            <a:tailEnd/>
          </a:ln>
        </p:spPr>
        <p:txBody>
          <a:bodyPr wrap="square">
            <a:spAutoFit/>
          </a:bodyPr>
          <a:lstStyle/>
          <a:p>
            <a:r>
              <a:rPr lang="en-US" sz="1400" b="1" dirty="0">
                <a:solidFill>
                  <a:schemeClr val="accent3">
                    <a:lumMod val="50000"/>
                  </a:schemeClr>
                </a:solidFill>
                <a:latin typeface="Times New Roman" pitchFamily="18" charset="0"/>
                <a:cs typeface="Times New Roman" pitchFamily="18" charset="0"/>
              </a:rPr>
              <a:t>Within the oral cavity, there are lateral </a:t>
            </a:r>
            <a:r>
              <a:rPr lang="en-US" sz="1400" b="1" dirty="0" err="1">
                <a:solidFill>
                  <a:schemeClr val="accent3">
                    <a:lumMod val="50000"/>
                  </a:schemeClr>
                </a:solidFill>
                <a:latin typeface="Times New Roman" pitchFamily="18" charset="0"/>
                <a:cs typeface="Times New Roman" pitchFamily="18" charset="0"/>
              </a:rPr>
              <a:t>outpouchings</a:t>
            </a:r>
            <a:r>
              <a:rPr lang="en-US" sz="1400" b="1" dirty="0">
                <a:solidFill>
                  <a:schemeClr val="accent3">
                    <a:lumMod val="50000"/>
                  </a:schemeClr>
                </a:solidFill>
                <a:latin typeface="Times New Roman" pitchFamily="18" charset="0"/>
                <a:cs typeface="Times New Roman" pitchFamily="18" charset="0"/>
              </a:rPr>
              <a:t> referred to as the pharyngeal pouches (more on these next year).  These spaces are lined by epithelial cells, surrounded by connective tissue.  The thymus develops from the 3</a:t>
            </a:r>
            <a:r>
              <a:rPr lang="en-US" sz="1400" b="1" baseline="30000" dirty="0">
                <a:solidFill>
                  <a:schemeClr val="accent3">
                    <a:lumMod val="50000"/>
                  </a:schemeClr>
                </a:solidFill>
                <a:latin typeface="Times New Roman" pitchFamily="18" charset="0"/>
                <a:cs typeface="Times New Roman" pitchFamily="18" charset="0"/>
              </a:rPr>
              <a:t>rd</a:t>
            </a:r>
            <a:r>
              <a:rPr lang="en-US" sz="1400" b="1" dirty="0">
                <a:solidFill>
                  <a:schemeClr val="accent3">
                    <a:lumMod val="50000"/>
                  </a:schemeClr>
                </a:solidFill>
                <a:latin typeface="Times New Roman" pitchFamily="18" charset="0"/>
                <a:cs typeface="Times New Roman" pitchFamily="18" charset="0"/>
              </a:rPr>
              <a:t> pharyngeal pouches, which pinch off from the oral cavity, and migrates into the neck, anterior to the trachea where they fuse into a single organ.</a:t>
            </a:r>
          </a:p>
          <a:p>
            <a:endParaRPr lang="en-US" sz="800" b="1" dirty="0">
              <a:solidFill>
                <a:schemeClr val="accent3">
                  <a:lumMod val="50000"/>
                </a:schemeClr>
              </a:solidFill>
              <a:latin typeface="Times New Roman" pitchFamily="18" charset="0"/>
              <a:cs typeface="Times New Roman" pitchFamily="18" charset="0"/>
            </a:endParaRPr>
          </a:p>
          <a:p>
            <a:r>
              <a:rPr lang="en-US" sz="1400" b="1" dirty="0">
                <a:solidFill>
                  <a:schemeClr val="accent3">
                    <a:lumMod val="50000"/>
                  </a:schemeClr>
                </a:solidFill>
                <a:latin typeface="Times New Roman" pitchFamily="18" charset="0"/>
                <a:cs typeface="Times New Roman" pitchFamily="18" charset="0"/>
              </a:rPr>
              <a:t>The epithelial cells, called </a:t>
            </a:r>
            <a:r>
              <a:rPr lang="en-US" sz="1400" b="1" dirty="0">
                <a:solidFill>
                  <a:srgbClr val="00B050"/>
                </a:solidFill>
                <a:latin typeface="Times New Roman" pitchFamily="18" charset="0"/>
                <a:cs typeface="Times New Roman" pitchFamily="18" charset="0"/>
              </a:rPr>
              <a:t>epithelial reticular cells</a:t>
            </a:r>
            <a:r>
              <a:rPr lang="en-US" sz="1400" b="1" dirty="0">
                <a:solidFill>
                  <a:schemeClr val="accent3">
                    <a:lumMod val="50000"/>
                  </a:schemeClr>
                </a:solidFill>
                <a:latin typeface="Times New Roman" pitchFamily="18" charset="0"/>
                <a:cs typeface="Times New Roman" pitchFamily="18" charset="0"/>
              </a:rPr>
              <a:t>, maintain connections with each other (e.g. desmosomes) to form a network, the “lumen” of which becomes occupied by T cells from the bone marrow. Epithelial reticular cells not only provide the blood-thymus barrier (a protected environment that appears necessary for T cell maturation), but are involved in the antigen-presentation necessary for T cell selection.</a:t>
            </a:r>
          </a:p>
          <a:p>
            <a:endParaRPr lang="en-US" sz="800" b="1" dirty="0">
              <a:solidFill>
                <a:schemeClr val="accent3">
                  <a:lumMod val="50000"/>
                </a:schemeClr>
              </a:solidFill>
              <a:latin typeface="Times New Roman" pitchFamily="18" charset="0"/>
              <a:cs typeface="Times New Roman" pitchFamily="18" charset="0"/>
            </a:endParaRPr>
          </a:p>
          <a:p>
            <a:r>
              <a:rPr lang="en-US" sz="1400" b="1" dirty="0">
                <a:solidFill>
                  <a:schemeClr val="accent3">
                    <a:lumMod val="50000"/>
                  </a:schemeClr>
                </a:solidFill>
                <a:latin typeface="Times New Roman" pitchFamily="18" charset="0"/>
                <a:cs typeface="Times New Roman" pitchFamily="18" charset="0"/>
              </a:rPr>
              <a:t>These epithelial cords are surrounded by connective tissue that forms a capsule around the entire organ, as well as partitions that divide the epithelial cords into lobules.  Blood vessels reach the thymus through these connective tissue elements.</a:t>
            </a:r>
            <a:endParaRPr lang="en-US" sz="1400" b="1" dirty="0">
              <a:solidFill>
                <a:srgbClr val="002060"/>
              </a:solidFill>
              <a:latin typeface="Times New Roman" pitchFamily="18" charset="0"/>
              <a:cs typeface="Times New Roman" pitchFamily="18" charset="0"/>
            </a:endParaRPr>
          </a:p>
        </p:txBody>
      </p:sp>
      <p:sp>
        <p:nvSpPr>
          <p:cNvPr id="9" name="Rectangle 8"/>
          <p:cNvSpPr/>
          <p:nvPr/>
        </p:nvSpPr>
        <p:spPr>
          <a:xfrm>
            <a:off x="1012469" y="39469"/>
            <a:ext cx="731514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chemeClr val="accent3">
                    <a:lumMod val="50000"/>
                  </a:schemeClr>
                </a:solidFill>
                <a:effectLst>
                  <a:reflection blurRad="12700" stA="50000" endPos="50000" dist="5000" dir="5400000" sy="-100000" rotWithShape="0"/>
                </a:effectLst>
                <a:latin typeface="+mn-lt"/>
              </a:rPr>
              <a:t>Production of blood cells – </a:t>
            </a:r>
            <a:r>
              <a:rPr lang="en-US" sz="3200" b="1" cap="all" dirty="0" err="1">
                <a:ln w="0"/>
                <a:solidFill>
                  <a:schemeClr val="accent3">
                    <a:lumMod val="50000"/>
                  </a:schemeClr>
                </a:solidFill>
                <a:effectLst>
                  <a:reflection blurRad="12700" stA="50000" endPos="50000" dist="5000" dir="5400000" sy="-100000" rotWithShape="0"/>
                </a:effectLst>
                <a:latin typeface="+mn-lt"/>
              </a:rPr>
              <a:t>THymus</a:t>
            </a:r>
            <a:endParaRPr lang="en-US" sz="3200" b="1" cap="all" dirty="0">
              <a:ln w="0"/>
              <a:solidFill>
                <a:schemeClr val="accent3">
                  <a:lumMod val="50000"/>
                </a:schemeClr>
              </a:solidFill>
              <a:effectLst>
                <a:reflection blurRad="12700" stA="50000" endPos="50000" dist="5000" dir="5400000" sy="-100000" rotWithShape="0"/>
              </a:effectLst>
              <a:latin typeface="+mn-lt"/>
            </a:endParaRPr>
          </a:p>
        </p:txBody>
      </p:sp>
      <p:pic>
        <p:nvPicPr>
          <p:cNvPr id="6" name="Picture 3" descr="P:\My Documents\Embryology\images\new head and neck images\tongue\LARSEN 12-17 cut.jpg"/>
          <p:cNvPicPr>
            <a:picLocks noChangeAspect="1" noChangeArrowheads="1"/>
          </p:cNvPicPr>
          <p:nvPr/>
        </p:nvPicPr>
        <p:blipFill>
          <a:blip r:embed="rId3" cstate="print"/>
          <a:srcRect/>
          <a:stretch>
            <a:fillRect/>
          </a:stretch>
        </p:blipFill>
        <p:spPr bwMode="auto">
          <a:xfrm>
            <a:off x="0" y="505195"/>
            <a:ext cx="5048230" cy="4632325"/>
          </a:xfrm>
          <a:prstGeom prst="rect">
            <a:avLst/>
          </a:prstGeom>
          <a:noFill/>
        </p:spPr>
      </p:pic>
      <p:sp>
        <p:nvSpPr>
          <p:cNvPr id="7" name="Rectangle 4"/>
          <p:cNvSpPr>
            <a:spLocks noChangeArrowheads="1"/>
          </p:cNvSpPr>
          <p:nvPr/>
        </p:nvSpPr>
        <p:spPr bwMode="auto">
          <a:xfrm>
            <a:off x="3605213" y="2022845"/>
            <a:ext cx="566737" cy="243807"/>
          </a:xfrm>
          <a:prstGeom prst="rect">
            <a:avLst/>
          </a:prstGeom>
          <a:noFill/>
          <a:ln w="38100">
            <a:solidFill>
              <a:srgbClr val="990099"/>
            </a:solidFill>
            <a:miter lim="800000"/>
            <a:headEnd/>
            <a:tailEnd/>
          </a:ln>
          <a:effectLst/>
        </p:spPr>
        <p:txBody>
          <a:bodyPr wrap="none" anchor="ctr"/>
          <a:lstStyle/>
          <a:p>
            <a:endParaRPr lang="en-US"/>
          </a:p>
        </p:txBody>
      </p:sp>
      <p:sp>
        <p:nvSpPr>
          <p:cNvPr id="12" name="Rectangle 7"/>
          <p:cNvSpPr>
            <a:spLocks noChangeArrowheads="1"/>
          </p:cNvSpPr>
          <p:nvPr/>
        </p:nvSpPr>
        <p:spPr bwMode="auto">
          <a:xfrm>
            <a:off x="3576638" y="4385045"/>
            <a:ext cx="595312" cy="253630"/>
          </a:xfrm>
          <a:prstGeom prst="rect">
            <a:avLst/>
          </a:prstGeom>
          <a:noFill/>
          <a:ln w="38100">
            <a:solidFill>
              <a:srgbClr val="990099"/>
            </a:solidFill>
            <a:miter lim="800000"/>
            <a:headEnd/>
            <a:tailEnd/>
          </a:ln>
          <a:effectLst/>
        </p:spPr>
        <p:txBody>
          <a:bodyPr wrap="none" anchor="ctr"/>
          <a:lstStyle/>
          <a:p>
            <a:endParaRPr lang="en-US"/>
          </a:p>
        </p:txBody>
      </p:sp>
      <p:sp>
        <p:nvSpPr>
          <p:cNvPr id="2" name="TextBox 1"/>
          <p:cNvSpPr txBox="1"/>
          <p:nvPr/>
        </p:nvSpPr>
        <p:spPr>
          <a:xfrm>
            <a:off x="819150" y="1275099"/>
            <a:ext cx="838200" cy="276999"/>
          </a:xfrm>
          <a:prstGeom prst="rect">
            <a:avLst/>
          </a:prstGeom>
          <a:noFill/>
        </p:spPr>
        <p:txBody>
          <a:bodyPr wrap="square" rtlCol="0">
            <a:spAutoFit/>
          </a:bodyPr>
          <a:lstStyle/>
          <a:p>
            <a:r>
              <a:rPr lang="en-US" sz="1200" b="1" dirty="0">
                <a:solidFill>
                  <a:srgbClr val="FF0000"/>
                </a:solidFill>
              </a:rPr>
              <a:t>tongue</a:t>
            </a:r>
          </a:p>
        </p:txBody>
      </p:sp>
    </p:spTree>
    <p:extLst>
      <p:ext uri="{BB962C8B-B14F-4D97-AF65-F5344CB8AC3E}">
        <p14:creationId xmlns:p14="http://schemas.microsoft.com/office/powerpoint/2010/main" val="63641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2"/>
          <p:cNvSpPr txBox="1">
            <a:spLocks noChangeArrowheads="1"/>
          </p:cNvSpPr>
          <p:nvPr/>
        </p:nvSpPr>
        <p:spPr bwMode="auto">
          <a:xfrm>
            <a:off x="219075" y="5350992"/>
            <a:ext cx="8782050" cy="1384995"/>
          </a:xfrm>
          <a:prstGeom prst="rect">
            <a:avLst/>
          </a:prstGeom>
          <a:noFill/>
          <a:ln w="9525">
            <a:noFill/>
            <a:miter lim="800000"/>
            <a:headEnd/>
            <a:tailEnd/>
          </a:ln>
        </p:spPr>
        <p:txBody>
          <a:bodyPr wrap="square">
            <a:spAutoFit/>
          </a:bodyPr>
          <a:lstStyle/>
          <a:p>
            <a:r>
              <a:rPr lang="en-US" sz="1400" b="1" dirty="0">
                <a:solidFill>
                  <a:schemeClr val="accent3">
                    <a:lumMod val="50000"/>
                  </a:schemeClr>
                </a:solidFill>
                <a:latin typeface="Times New Roman" pitchFamily="18" charset="0"/>
                <a:cs typeface="Times New Roman" pitchFamily="18" charset="0"/>
              </a:rPr>
              <a:t>The </a:t>
            </a:r>
            <a:r>
              <a:rPr lang="en-US" sz="1400" b="1" dirty="0">
                <a:solidFill>
                  <a:srgbClr val="00B050"/>
                </a:solidFill>
                <a:latin typeface="Times New Roman" pitchFamily="18" charset="0"/>
                <a:cs typeface="Times New Roman" pitchFamily="18" charset="0"/>
              </a:rPr>
              <a:t>thymus</a:t>
            </a:r>
            <a:r>
              <a:rPr lang="en-US" sz="1400" b="1" dirty="0">
                <a:solidFill>
                  <a:schemeClr val="accent3">
                    <a:lumMod val="50000"/>
                  </a:schemeClr>
                </a:solidFill>
                <a:latin typeface="Times New Roman" pitchFamily="18" charset="0"/>
                <a:cs typeface="Times New Roman" pitchFamily="18" charset="0"/>
              </a:rPr>
              <a:t> is surrounded by a connective tissue </a:t>
            </a:r>
            <a:r>
              <a:rPr lang="en-US" sz="1400" b="1" dirty="0">
                <a:solidFill>
                  <a:srgbClr val="00B050"/>
                </a:solidFill>
                <a:latin typeface="Times New Roman" pitchFamily="18" charset="0"/>
                <a:cs typeface="Times New Roman" pitchFamily="18" charset="0"/>
              </a:rPr>
              <a:t>capsule </a:t>
            </a:r>
            <a:r>
              <a:rPr lang="en-US" sz="1400" b="1" dirty="0">
                <a:solidFill>
                  <a:schemeClr val="accent3">
                    <a:lumMod val="50000"/>
                  </a:schemeClr>
                </a:solidFill>
                <a:latin typeface="Times New Roman" pitchFamily="18" charset="0"/>
                <a:cs typeface="Times New Roman" pitchFamily="18" charset="0"/>
              </a:rPr>
              <a:t>(blue arrows, thickness varies due to tissue removal).  Extensions of the capsule, called </a:t>
            </a:r>
            <a:r>
              <a:rPr lang="en-US" sz="1400" b="1" dirty="0" err="1">
                <a:solidFill>
                  <a:srgbClr val="00B050"/>
                </a:solidFill>
                <a:latin typeface="Times New Roman" pitchFamily="18" charset="0"/>
                <a:cs typeface="Times New Roman" pitchFamily="18" charset="0"/>
              </a:rPr>
              <a:t>trabeculae</a:t>
            </a:r>
            <a:r>
              <a:rPr lang="en-US" sz="1400" b="1" dirty="0">
                <a:solidFill>
                  <a:schemeClr val="accent3">
                    <a:lumMod val="50000"/>
                  </a:schemeClr>
                </a:solidFill>
                <a:latin typeface="Times New Roman" pitchFamily="18" charset="0"/>
                <a:cs typeface="Times New Roman" pitchFamily="18" charset="0"/>
              </a:rPr>
              <a:t> (yellow arrows), partition the thymus into </a:t>
            </a:r>
            <a:r>
              <a:rPr lang="en-US" sz="1400" b="1" dirty="0">
                <a:solidFill>
                  <a:srgbClr val="00B050"/>
                </a:solidFill>
                <a:latin typeface="Times New Roman" pitchFamily="18" charset="0"/>
                <a:cs typeface="Times New Roman" pitchFamily="18" charset="0"/>
              </a:rPr>
              <a:t>lobules </a:t>
            </a:r>
            <a:r>
              <a:rPr lang="en-US" sz="1400" b="1" dirty="0">
                <a:solidFill>
                  <a:schemeClr val="accent3">
                    <a:lumMod val="50000"/>
                  </a:schemeClr>
                </a:solidFill>
                <a:latin typeface="Times New Roman" pitchFamily="18" charset="0"/>
                <a:cs typeface="Times New Roman" pitchFamily="18" charset="0"/>
              </a:rPr>
              <a:t>(yellow outline) that vary in size, though some of this variation is due to sectioning.   Each lobule has a darker outer portion, the </a:t>
            </a:r>
            <a:r>
              <a:rPr lang="en-US" sz="1400" b="1" dirty="0">
                <a:solidFill>
                  <a:srgbClr val="00B050"/>
                </a:solidFill>
                <a:latin typeface="Times New Roman" pitchFamily="18" charset="0"/>
                <a:cs typeface="Times New Roman" pitchFamily="18" charset="0"/>
              </a:rPr>
              <a:t>cortex</a:t>
            </a:r>
            <a:r>
              <a:rPr lang="en-US" sz="1400" b="1" dirty="0">
                <a:solidFill>
                  <a:schemeClr val="accent3">
                    <a:lumMod val="50000"/>
                  </a:schemeClr>
                </a:solidFill>
                <a:latin typeface="Times New Roman" pitchFamily="18" charset="0"/>
                <a:cs typeface="Times New Roman" pitchFamily="18" charset="0"/>
              </a:rPr>
              <a:t>, containing more immature T cells, and a lighter </a:t>
            </a:r>
            <a:r>
              <a:rPr lang="en-US" sz="1400" b="1" dirty="0">
                <a:solidFill>
                  <a:srgbClr val="00B050"/>
                </a:solidFill>
                <a:latin typeface="Times New Roman" pitchFamily="18" charset="0"/>
                <a:cs typeface="Times New Roman" pitchFamily="18" charset="0"/>
              </a:rPr>
              <a:t>medulla </a:t>
            </a:r>
            <a:r>
              <a:rPr lang="en-US" sz="1400" b="1" dirty="0">
                <a:solidFill>
                  <a:schemeClr val="accent3">
                    <a:lumMod val="50000"/>
                  </a:schemeClr>
                </a:solidFill>
                <a:latin typeface="Times New Roman" pitchFamily="18" charset="0"/>
                <a:cs typeface="Times New Roman" pitchFamily="18" charset="0"/>
              </a:rPr>
              <a:t>where more mature T cells are located.  The </a:t>
            </a:r>
            <a:r>
              <a:rPr lang="en-US" sz="1400" b="1" dirty="0" err="1">
                <a:solidFill>
                  <a:schemeClr val="accent3">
                    <a:lumMod val="50000"/>
                  </a:schemeClr>
                </a:solidFill>
                <a:latin typeface="Times New Roman" pitchFamily="18" charset="0"/>
                <a:cs typeface="Times New Roman" pitchFamily="18" charset="0"/>
              </a:rPr>
              <a:t>trabeculae</a:t>
            </a:r>
            <a:r>
              <a:rPr lang="en-US" sz="1400" b="1" dirty="0">
                <a:solidFill>
                  <a:schemeClr val="accent3">
                    <a:lumMod val="50000"/>
                  </a:schemeClr>
                </a:solidFill>
                <a:latin typeface="Times New Roman" pitchFamily="18" charset="0"/>
                <a:cs typeface="Times New Roman" pitchFamily="18" charset="0"/>
              </a:rPr>
              <a:t> do not penetrate through the entire organ, so that the lobules are not completely separate structures.  The medulla is a single, convoluted structure, the extensions of which are covered by cortical tissue.</a:t>
            </a:r>
            <a:endParaRPr lang="en-US" sz="1400" b="1" dirty="0">
              <a:solidFill>
                <a:srgbClr val="002060"/>
              </a:solidFill>
              <a:latin typeface="Times New Roman" pitchFamily="18" charset="0"/>
              <a:cs typeface="Times New Roman" pitchFamily="18" charset="0"/>
            </a:endParaRPr>
          </a:p>
        </p:txBody>
      </p:sp>
      <p:sp>
        <p:nvSpPr>
          <p:cNvPr id="9" name="Rectangle 8"/>
          <p:cNvSpPr/>
          <p:nvPr/>
        </p:nvSpPr>
        <p:spPr>
          <a:xfrm>
            <a:off x="1012469" y="39469"/>
            <a:ext cx="731514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chemeClr val="accent3">
                    <a:lumMod val="50000"/>
                  </a:schemeClr>
                </a:solidFill>
                <a:effectLst>
                  <a:reflection blurRad="12700" stA="50000" endPos="50000" dist="5000" dir="5400000" sy="-100000" rotWithShape="0"/>
                </a:effectLst>
                <a:latin typeface="+mn-lt"/>
              </a:rPr>
              <a:t>Production of blood cells – </a:t>
            </a:r>
            <a:r>
              <a:rPr lang="en-US" sz="3200" b="1" cap="all" dirty="0" err="1">
                <a:ln w="0"/>
                <a:solidFill>
                  <a:schemeClr val="accent3">
                    <a:lumMod val="50000"/>
                  </a:schemeClr>
                </a:solidFill>
                <a:effectLst>
                  <a:reflection blurRad="12700" stA="50000" endPos="50000" dist="5000" dir="5400000" sy="-100000" rotWithShape="0"/>
                </a:effectLst>
                <a:latin typeface="+mn-lt"/>
              </a:rPr>
              <a:t>THymus</a:t>
            </a:r>
            <a:endParaRPr lang="en-US" sz="3200" b="1" cap="all" dirty="0">
              <a:ln w="0"/>
              <a:solidFill>
                <a:schemeClr val="accent3">
                  <a:lumMod val="50000"/>
                </a:schemeClr>
              </a:solidFill>
              <a:effectLst>
                <a:reflection blurRad="12700" stA="50000" endPos="50000" dist="5000" dir="5400000" sy="-100000" rotWithShape="0"/>
              </a:effectLst>
              <a:latin typeface="+mn-l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120"/>
          <a:stretch/>
        </p:blipFill>
        <p:spPr>
          <a:xfrm>
            <a:off x="304800" y="570100"/>
            <a:ext cx="8610600" cy="4772609"/>
          </a:xfrm>
          <a:prstGeom prst="rect">
            <a:avLst/>
          </a:prstGeom>
        </p:spPr>
      </p:pic>
      <p:cxnSp>
        <p:nvCxnSpPr>
          <p:cNvPr id="6" name="Straight Arrow Connector 5"/>
          <p:cNvCxnSpPr/>
          <p:nvPr/>
        </p:nvCxnSpPr>
        <p:spPr>
          <a:xfrm>
            <a:off x="1343025" y="2611698"/>
            <a:ext cx="495300" cy="4399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38400" y="1526772"/>
            <a:ext cx="495300" cy="4399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991350" y="3299346"/>
            <a:ext cx="647700" cy="3392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038600" y="3375546"/>
            <a:ext cx="19050" cy="577329"/>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247900" y="4537597"/>
            <a:ext cx="466725" cy="32967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657725" y="2308746"/>
            <a:ext cx="19050" cy="577329"/>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019800" y="3346971"/>
            <a:ext cx="19050" cy="577329"/>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2762250" y="3371850"/>
            <a:ext cx="847725" cy="657225"/>
          </a:xfrm>
          <a:custGeom>
            <a:avLst/>
            <a:gdLst>
              <a:gd name="connsiteX0" fmla="*/ 685800 w 762000"/>
              <a:gd name="connsiteY0" fmla="*/ 180975 h 590550"/>
              <a:gd name="connsiteX1" fmla="*/ 685800 w 762000"/>
              <a:gd name="connsiteY1" fmla="*/ 76200 h 590550"/>
              <a:gd name="connsiteX2" fmla="*/ 647700 w 762000"/>
              <a:gd name="connsiteY2" fmla="*/ 19050 h 590550"/>
              <a:gd name="connsiteX3" fmla="*/ 590550 w 762000"/>
              <a:gd name="connsiteY3" fmla="*/ 0 h 590550"/>
              <a:gd name="connsiteX4" fmla="*/ 361950 w 762000"/>
              <a:gd name="connsiteY4" fmla="*/ 9525 h 590550"/>
              <a:gd name="connsiteX5" fmla="*/ 276225 w 762000"/>
              <a:gd name="connsiteY5" fmla="*/ 47625 h 590550"/>
              <a:gd name="connsiteX6" fmla="*/ 247650 w 762000"/>
              <a:gd name="connsiteY6" fmla="*/ 76200 h 590550"/>
              <a:gd name="connsiteX7" fmla="*/ 200025 w 762000"/>
              <a:gd name="connsiteY7" fmla="*/ 123825 h 590550"/>
              <a:gd name="connsiteX8" fmla="*/ 152400 w 762000"/>
              <a:gd name="connsiteY8" fmla="*/ 171450 h 590550"/>
              <a:gd name="connsiteX9" fmla="*/ 123825 w 762000"/>
              <a:gd name="connsiteY9" fmla="*/ 228600 h 590550"/>
              <a:gd name="connsiteX10" fmla="*/ 95250 w 762000"/>
              <a:gd name="connsiteY10" fmla="*/ 247650 h 590550"/>
              <a:gd name="connsiteX11" fmla="*/ 28575 w 762000"/>
              <a:gd name="connsiteY11" fmla="*/ 323850 h 590550"/>
              <a:gd name="connsiteX12" fmla="*/ 0 w 762000"/>
              <a:gd name="connsiteY12" fmla="*/ 381000 h 590550"/>
              <a:gd name="connsiteX13" fmla="*/ 9525 w 762000"/>
              <a:gd name="connsiteY13" fmla="*/ 409575 h 590550"/>
              <a:gd name="connsiteX14" fmla="*/ 38100 w 762000"/>
              <a:gd name="connsiteY14" fmla="*/ 438150 h 590550"/>
              <a:gd name="connsiteX15" fmla="*/ 76200 w 762000"/>
              <a:gd name="connsiteY15" fmla="*/ 485775 h 590550"/>
              <a:gd name="connsiteX16" fmla="*/ 95250 w 762000"/>
              <a:gd name="connsiteY16" fmla="*/ 514350 h 590550"/>
              <a:gd name="connsiteX17" fmla="*/ 152400 w 762000"/>
              <a:gd name="connsiteY17" fmla="*/ 542925 h 590550"/>
              <a:gd name="connsiteX18" fmla="*/ 180975 w 762000"/>
              <a:gd name="connsiteY18" fmla="*/ 561975 h 590550"/>
              <a:gd name="connsiteX19" fmla="*/ 247650 w 762000"/>
              <a:gd name="connsiteY19" fmla="*/ 571500 h 590550"/>
              <a:gd name="connsiteX20" fmla="*/ 419100 w 762000"/>
              <a:gd name="connsiteY20" fmla="*/ 590550 h 590550"/>
              <a:gd name="connsiteX21" fmla="*/ 571500 w 762000"/>
              <a:gd name="connsiteY21" fmla="*/ 571500 h 590550"/>
              <a:gd name="connsiteX22" fmla="*/ 619125 w 762000"/>
              <a:gd name="connsiteY22" fmla="*/ 561975 h 590550"/>
              <a:gd name="connsiteX23" fmla="*/ 676275 w 762000"/>
              <a:gd name="connsiteY23" fmla="*/ 542925 h 590550"/>
              <a:gd name="connsiteX24" fmla="*/ 714375 w 762000"/>
              <a:gd name="connsiteY24" fmla="*/ 485775 h 590550"/>
              <a:gd name="connsiteX25" fmla="*/ 733425 w 762000"/>
              <a:gd name="connsiteY25" fmla="*/ 457200 h 590550"/>
              <a:gd name="connsiteX26" fmla="*/ 762000 w 762000"/>
              <a:gd name="connsiteY26" fmla="*/ 390525 h 590550"/>
              <a:gd name="connsiteX27" fmla="*/ 742950 w 762000"/>
              <a:gd name="connsiteY27" fmla="*/ 257175 h 590550"/>
              <a:gd name="connsiteX28" fmla="*/ 723900 w 762000"/>
              <a:gd name="connsiteY28" fmla="*/ 228600 h 590550"/>
              <a:gd name="connsiteX29" fmla="*/ 685800 w 762000"/>
              <a:gd name="connsiteY29" fmla="*/ 18097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2000" h="590550">
                <a:moveTo>
                  <a:pt x="685800" y="180975"/>
                </a:moveTo>
                <a:cubicBezTo>
                  <a:pt x="679450" y="155575"/>
                  <a:pt x="703915" y="119676"/>
                  <a:pt x="685800" y="76200"/>
                </a:cubicBezTo>
                <a:cubicBezTo>
                  <a:pt x="676994" y="55066"/>
                  <a:pt x="669420" y="26290"/>
                  <a:pt x="647700" y="19050"/>
                </a:cubicBezTo>
                <a:lnTo>
                  <a:pt x="590550" y="0"/>
                </a:lnTo>
                <a:cubicBezTo>
                  <a:pt x="514350" y="3175"/>
                  <a:pt x="437838" y="1936"/>
                  <a:pt x="361950" y="9525"/>
                </a:cubicBezTo>
                <a:cubicBezTo>
                  <a:pt x="333632" y="12357"/>
                  <a:pt x="298880" y="28746"/>
                  <a:pt x="276225" y="47625"/>
                </a:cubicBezTo>
                <a:cubicBezTo>
                  <a:pt x="265877" y="56249"/>
                  <a:pt x="256274" y="65852"/>
                  <a:pt x="247650" y="76200"/>
                </a:cubicBezTo>
                <a:cubicBezTo>
                  <a:pt x="207963" y="123825"/>
                  <a:pt x="252412" y="88900"/>
                  <a:pt x="200025" y="123825"/>
                </a:cubicBezTo>
                <a:cubicBezTo>
                  <a:pt x="149225" y="200025"/>
                  <a:pt x="215900" y="107950"/>
                  <a:pt x="152400" y="171450"/>
                </a:cubicBezTo>
                <a:cubicBezTo>
                  <a:pt x="72106" y="251744"/>
                  <a:pt x="185800" y="151131"/>
                  <a:pt x="123825" y="228600"/>
                </a:cubicBezTo>
                <a:cubicBezTo>
                  <a:pt x="116674" y="237539"/>
                  <a:pt x="104775" y="241300"/>
                  <a:pt x="95250" y="247650"/>
                </a:cubicBezTo>
                <a:cubicBezTo>
                  <a:pt x="50800" y="314325"/>
                  <a:pt x="76200" y="292100"/>
                  <a:pt x="28575" y="323850"/>
                </a:cubicBezTo>
                <a:cubicBezTo>
                  <a:pt x="18943" y="338297"/>
                  <a:pt x="0" y="361282"/>
                  <a:pt x="0" y="381000"/>
                </a:cubicBezTo>
                <a:cubicBezTo>
                  <a:pt x="0" y="391040"/>
                  <a:pt x="3956" y="401221"/>
                  <a:pt x="9525" y="409575"/>
                </a:cubicBezTo>
                <a:cubicBezTo>
                  <a:pt x="16997" y="420783"/>
                  <a:pt x="28575" y="428625"/>
                  <a:pt x="38100" y="438150"/>
                </a:cubicBezTo>
                <a:cubicBezTo>
                  <a:pt x="56643" y="493780"/>
                  <a:pt x="33116" y="442691"/>
                  <a:pt x="76200" y="485775"/>
                </a:cubicBezTo>
                <a:cubicBezTo>
                  <a:pt x="84295" y="493870"/>
                  <a:pt x="87155" y="506255"/>
                  <a:pt x="95250" y="514350"/>
                </a:cubicBezTo>
                <a:cubicBezTo>
                  <a:pt x="122547" y="541647"/>
                  <a:pt x="121412" y="527431"/>
                  <a:pt x="152400" y="542925"/>
                </a:cubicBezTo>
                <a:cubicBezTo>
                  <a:pt x="162639" y="548045"/>
                  <a:pt x="170010" y="558686"/>
                  <a:pt x="180975" y="561975"/>
                </a:cubicBezTo>
                <a:cubicBezTo>
                  <a:pt x="202479" y="568426"/>
                  <a:pt x="225337" y="569021"/>
                  <a:pt x="247650" y="571500"/>
                </a:cubicBezTo>
                <a:cubicBezTo>
                  <a:pt x="455687" y="594615"/>
                  <a:pt x="265916" y="568667"/>
                  <a:pt x="419100" y="590550"/>
                </a:cubicBezTo>
                <a:cubicBezTo>
                  <a:pt x="469900" y="584200"/>
                  <a:pt x="521299" y="581540"/>
                  <a:pt x="571500" y="571500"/>
                </a:cubicBezTo>
                <a:cubicBezTo>
                  <a:pt x="587375" y="568325"/>
                  <a:pt x="603506" y="566235"/>
                  <a:pt x="619125" y="561975"/>
                </a:cubicBezTo>
                <a:cubicBezTo>
                  <a:pt x="638498" y="556691"/>
                  <a:pt x="676275" y="542925"/>
                  <a:pt x="676275" y="542925"/>
                </a:cubicBezTo>
                <a:lnTo>
                  <a:pt x="714375" y="485775"/>
                </a:lnTo>
                <a:cubicBezTo>
                  <a:pt x="720725" y="476250"/>
                  <a:pt x="729805" y="468060"/>
                  <a:pt x="733425" y="457200"/>
                </a:cubicBezTo>
                <a:cubicBezTo>
                  <a:pt x="747440" y="415155"/>
                  <a:pt x="738460" y="437605"/>
                  <a:pt x="762000" y="390525"/>
                </a:cubicBezTo>
                <a:cubicBezTo>
                  <a:pt x="759566" y="363756"/>
                  <a:pt x="761274" y="293824"/>
                  <a:pt x="742950" y="257175"/>
                </a:cubicBezTo>
                <a:cubicBezTo>
                  <a:pt x="737830" y="246936"/>
                  <a:pt x="731051" y="237539"/>
                  <a:pt x="723900" y="228600"/>
                </a:cubicBezTo>
                <a:cubicBezTo>
                  <a:pt x="718290" y="221588"/>
                  <a:pt x="692150" y="206375"/>
                  <a:pt x="685800" y="180975"/>
                </a:cubicBez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19747847">
            <a:off x="4492243" y="1746771"/>
            <a:ext cx="765557" cy="276999"/>
          </a:xfrm>
          <a:prstGeom prst="rect">
            <a:avLst/>
          </a:prstGeom>
          <a:noFill/>
        </p:spPr>
        <p:txBody>
          <a:bodyPr wrap="square" rtlCol="0">
            <a:spAutoFit/>
          </a:bodyPr>
          <a:lstStyle/>
          <a:p>
            <a:r>
              <a:rPr lang="en-US" sz="1200" b="1" dirty="0">
                <a:solidFill>
                  <a:schemeClr val="bg1"/>
                </a:solidFill>
              </a:rPr>
              <a:t>cortex</a:t>
            </a:r>
          </a:p>
        </p:txBody>
      </p:sp>
      <p:sp>
        <p:nvSpPr>
          <p:cNvPr id="24" name="TextBox 23"/>
          <p:cNvSpPr txBox="1"/>
          <p:nvPr/>
        </p:nvSpPr>
        <p:spPr>
          <a:xfrm rot="689648">
            <a:off x="3206033" y="2767870"/>
            <a:ext cx="765557" cy="276999"/>
          </a:xfrm>
          <a:prstGeom prst="rect">
            <a:avLst/>
          </a:prstGeom>
          <a:noFill/>
        </p:spPr>
        <p:txBody>
          <a:bodyPr wrap="square" rtlCol="0">
            <a:spAutoFit/>
          </a:bodyPr>
          <a:lstStyle/>
          <a:p>
            <a:r>
              <a:rPr lang="en-US" sz="1200" b="1" dirty="0"/>
              <a:t>medulla</a:t>
            </a:r>
          </a:p>
        </p:txBody>
      </p:sp>
    </p:spTree>
    <p:extLst>
      <p:ext uri="{BB962C8B-B14F-4D97-AF65-F5344CB8AC3E}">
        <p14:creationId xmlns:p14="http://schemas.microsoft.com/office/powerpoint/2010/main" val="257446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514600" y="2394466"/>
            <a:ext cx="39624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overview of the thymus – SL81</a:t>
            </a:r>
            <a:endParaRPr lang="en-US" dirty="0">
              <a:latin typeface="Calibri" pitchFamily="34" charset="0"/>
            </a:endParaRPr>
          </a:p>
        </p:txBody>
      </p:sp>
      <p:sp>
        <p:nvSpPr>
          <p:cNvPr id="37891" name="TextBox 4"/>
          <p:cNvSpPr txBox="1">
            <a:spLocks noChangeArrowheads="1"/>
          </p:cNvSpPr>
          <p:nvPr/>
        </p:nvSpPr>
        <p:spPr bwMode="auto">
          <a:xfrm>
            <a:off x="1981200" y="4953000"/>
            <a:ext cx="4495800" cy="1754326"/>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081</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Thymus</a:t>
            </a:r>
          </a:p>
          <a:p>
            <a:pPr lvl="2" eaLnBrk="0" hangingPunct="0">
              <a:buFontTx/>
              <a:buChar char="•"/>
            </a:pPr>
            <a:r>
              <a:rPr lang="en-US" sz="1200" b="1" dirty="0">
                <a:solidFill>
                  <a:srgbClr val="002060"/>
                </a:solidFill>
                <a:latin typeface="Georgia" pitchFamily="18" charset="0"/>
                <a:ea typeface="Times" pitchFamily="18" charset="0"/>
                <a:cs typeface="Arial" charset="0"/>
              </a:rPr>
              <a:t>Capsule</a:t>
            </a:r>
          </a:p>
          <a:p>
            <a:pPr lvl="2" eaLnBrk="0" hangingPunct="0">
              <a:buFontTx/>
              <a:buChar char="•"/>
            </a:pPr>
            <a:r>
              <a:rPr lang="en-US" sz="1200" b="1" dirty="0" err="1">
                <a:solidFill>
                  <a:srgbClr val="002060"/>
                </a:solidFill>
                <a:latin typeface="Georgia" pitchFamily="18" charset="0"/>
                <a:ea typeface="Times" pitchFamily="18" charset="0"/>
                <a:cs typeface="Arial" charset="0"/>
              </a:rPr>
              <a:t>Trabecula</a:t>
            </a:r>
            <a:endParaRPr lang="en-US" sz="1200" b="1" dirty="0">
              <a:solidFill>
                <a:srgbClr val="002060"/>
              </a:solidFill>
              <a:latin typeface="Georgia" pitchFamily="18" charset="0"/>
              <a:ea typeface="Times" pitchFamily="18" charset="0"/>
              <a:cs typeface="Arial" charset="0"/>
            </a:endParaRPr>
          </a:p>
          <a:p>
            <a:pPr lvl="2" eaLnBrk="0" hangingPunct="0">
              <a:buFontTx/>
              <a:buChar char="•"/>
            </a:pPr>
            <a:r>
              <a:rPr lang="en-US" sz="1200" b="1" dirty="0">
                <a:solidFill>
                  <a:srgbClr val="002060"/>
                </a:solidFill>
                <a:latin typeface="Georgia" pitchFamily="18" charset="0"/>
                <a:ea typeface="Times" pitchFamily="18" charset="0"/>
                <a:cs typeface="Arial" charset="0"/>
              </a:rPr>
              <a:t>Cortex</a:t>
            </a:r>
          </a:p>
          <a:p>
            <a:pPr lvl="2" eaLnBrk="0" hangingPunct="0">
              <a:buFontTx/>
              <a:buChar char="•"/>
            </a:pPr>
            <a:r>
              <a:rPr lang="en-US" sz="1200" b="1" dirty="0">
                <a:solidFill>
                  <a:srgbClr val="002060"/>
                </a:solidFill>
                <a:latin typeface="Georgia" pitchFamily="18" charset="0"/>
                <a:ea typeface="Times" pitchFamily="18" charset="0"/>
                <a:cs typeface="Arial" charset="0"/>
              </a:rPr>
              <a:t>Medulla</a:t>
            </a:r>
          </a:p>
          <a:p>
            <a:pPr lvl="2" eaLnBrk="0" hangingPunct="0">
              <a:buFontTx/>
              <a:buChar char="•"/>
            </a:pPr>
            <a:r>
              <a:rPr lang="en-US" sz="1200" b="1" dirty="0">
                <a:solidFill>
                  <a:srgbClr val="002060"/>
                </a:solidFill>
                <a:latin typeface="Georgia" pitchFamily="18" charset="0"/>
                <a:cs typeface="Arial" charset="0"/>
              </a:rPr>
              <a:t>Lobules</a:t>
            </a:r>
          </a:p>
        </p:txBody>
      </p:sp>
      <p:sp>
        <p:nvSpPr>
          <p:cNvPr id="7" name="Rectangle 6"/>
          <p:cNvSpPr/>
          <p:nvPr/>
        </p:nvSpPr>
        <p:spPr>
          <a:xfrm>
            <a:off x="611461" y="39469"/>
            <a:ext cx="8117159" cy="64633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600" b="1" cap="all" dirty="0">
                <a:ln w="0"/>
                <a:solidFill>
                  <a:schemeClr val="accent3">
                    <a:lumMod val="50000"/>
                  </a:schemeClr>
                </a:solidFill>
                <a:effectLst>
                  <a:reflection blurRad="12700" stA="50000" endPos="50000" dist="5000" dir="5400000" sy="-100000" rotWithShape="0"/>
                </a:effectLst>
                <a:latin typeface="+mn-lt"/>
              </a:rPr>
              <a:t>Production of blood cells - thymus</a:t>
            </a:r>
          </a:p>
        </p:txBody>
      </p:sp>
    </p:spTree>
    <p:extLst>
      <p:ext uri="{BB962C8B-B14F-4D97-AF65-F5344CB8AC3E}">
        <p14:creationId xmlns:p14="http://schemas.microsoft.com/office/powerpoint/2010/main" val="118679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399" y="708547"/>
            <a:ext cx="6233055" cy="4761250"/>
          </a:xfrm>
          <a:prstGeom prst="rect">
            <a:avLst/>
          </a:prstGeom>
        </p:spPr>
      </p:pic>
      <p:sp>
        <p:nvSpPr>
          <p:cNvPr id="27654" name="TextBox 2"/>
          <p:cNvSpPr txBox="1">
            <a:spLocks noChangeArrowheads="1"/>
          </p:cNvSpPr>
          <p:nvPr/>
        </p:nvSpPr>
        <p:spPr bwMode="auto">
          <a:xfrm>
            <a:off x="285750" y="5612249"/>
            <a:ext cx="8412984" cy="954107"/>
          </a:xfrm>
          <a:prstGeom prst="rect">
            <a:avLst/>
          </a:prstGeom>
          <a:noFill/>
          <a:ln w="9525">
            <a:noFill/>
            <a:miter lim="800000"/>
            <a:headEnd/>
            <a:tailEnd/>
          </a:ln>
        </p:spPr>
        <p:txBody>
          <a:bodyPr wrap="square">
            <a:spAutoFit/>
          </a:bodyPr>
          <a:lstStyle/>
          <a:p>
            <a:r>
              <a:rPr lang="en-US" sz="1400" b="1" dirty="0">
                <a:solidFill>
                  <a:schemeClr val="accent3">
                    <a:lumMod val="50000"/>
                  </a:schemeClr>
                </a:solidFill>
                <a:latin typeface="Times New Roman" pitchFamily="18" charset="0"/>
                <a:cs typeface="Times New Roman" pitchFamily="18" charset="0"/>
              </a:rPr>
              <a:t>A medium power view of a lobule, showing the cortex and medulla.  Recall from the connective tissue and blood (inflammation) labs that when there are white blood cells in a region, the clustering of numerous nuclei of these cells creates a darker basophilic region.  In this case, T cells are more closely packed in the cortex relative to the medulla, giving it a darker stain.</a:t>
            </a:r>
            <a:endParaRPr lang="en-US" sz="1400" b="1" dirty="0">
              <a:solidFill>
                <a:srgbClr val="002060"/>
              </a:solidFill>
              <a:latin typeface="Times New Roman" pitchFamily="18" charset="0"/>
              <a:cs typeface="Times New Roman" pitchFamily="18" charset="0"/>
            </a:endParaRPr>
          </a:p>
        </p:txBody>
      </p:sp>
      <p:sp>
        <p:nvSpPr>
          <p:cNvPr id="9" name="Rectangle 8"/>
          <p:cNvSpPr/>
          <p:nvPr/>
        </p:nvSpPr>
        <p:spPr>
          <a:xfrm>
            <a:off x="1012469" y="39469"/>
            <a:ext cx="731514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chemeClr val="accent3">
                    <a:lumMod val="50000"/>
                  </a:schemeClr>
                </a:solidFill>
                <a:effectLst>
                  <a:reflection blurRad="12700" stA="50000" endPos="50000" dist="5000" dir="5400000" sy="-100000" rotWithShape="0"/>
                </a:effectLst>
                <a:latin typeface="+mn-lt"/>
              </a:rPr>
              <a:t>Production of blood cells – </a:t>
            </a:r>
            <a:r>
              <a:rPr lang="en-US" sz="3200" b="1" cap="all" dirty="0" err="1">
                <a:ln w="0"/>
                <a:solidFill>
                  <a:schemeClr val="accent3">
                    <a:lumMod val="50000"/>
                  </a:schemeClr>
                </a:solidFill>
                <a:effectLst>
                  <a:reflection blurRad="12700" stA="50000" endPos="50000" dist="5000" dir="5400000" sy="-100000" rotWithShape="0"/>
                </a:effectLst>
                <a:latin typeface="+mn-lt"/>
              </a:rPr>
              <a:t>THymus</a:t>
            </a:r>
            <a:endParaRPr lang="en-US" sz="3200" b="1" cap="all" dirty="0">
              <a:ln w="0"/>
              <a:solidFill>
                <a:schemeClr val="accent3">
                  <a:lumMod val="50000"/>
                </a:schemeClr>
              </a:solidFill>
              <a:effectLst>
                <a:reflection blurRad="12700" stA="50000" endPos="50000" dist="5000" dir="5400000" sy="-100000" rotWithShape="0"/>
              </a:effectLst>
              <a:latin typeface="+mn-lt"/>
            </a:endParaRPr>
          </a:p>
        </p:txBody>
      </p:sp>
      <p:sp>
        <p:nvSpPr>
          <p:cNvPr id="22" name="TextBox 21"/>
          <p:cNvSpPr txBox="1"/>
          <p:nvPr/>
        </p:nvSpPr>
        <p:spPr>
          <a:xfrm rot="21137192">
            <a:off x="2966500" y="1594543"/>
            <a:ext cx="1078114" cy="400110"/>
          </a:xfrm>
          <a:prstGeom prst="rect">
            <a:avLst/>
          </a:prstGeom>
          <a:noFill/>
        </p:spPr>
        <p:txBody>
          <a:bodyPr wrap="square" rtlCol="0">
            <a:spAutoFit/>
          </a:bodyPr>
          <a:lstStyle/>
          <a:p>
            <a:r>
              <a:rPr lang="en-US" sz="2000" b="1" dirty="0"/>
              <a:t>cortex</a:t>
            </a:r>
          </a:p>
        </p:txBody>
      </p:sp>
      <p:sp>
        <p:nvSpPr>
          <p:cNvPr id="24" name="TextBox 23"/>
          <p:cNvSpPr txBox="1"/>
          <p:nvPr/>
        </p:nvSpPr>
        <p:spPr>
          <a:xfrm>
            <a:off x="3822524" y="3006539"/>
            <a:ext cx="1351402" cy="461665"/>
          </a:xfrm>
          <a:prstGeom prst="rect">
            <a:avLst/>
          </a:prstGeom>
          <a:noFill/>
        </p:spPr>
        <p:txBody>
          <a:bodyPr wrap="square" rtlCol="0">
            <a:spAutoFit/>
          </a:bodyPr>
          <a:lstStyle/>
          <a:p>
            <a:r>
              <a:rPr lang="en-US" sz="2400" b="1" dirty="0"/>
              <a:t>medulla</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701" y="685800"/>
            <a:ext cx="1621536" cy="950976"/>
          </a:xfrm>
          <a:prstGeom prst="rect">
            <a:avLst/>
          </a:prstGeom>
        </p:spPr>
      </p:pic>
      <p:sp>
        <p:nvSpPr>
          <p:cNvPr id="17" name="TextBox 16"/>
          <p:cNvSpPr txBox="1"/>
          <p:nvPr/>
        </p:nvSpPr>
        <p:spPr>
          <a:xfrm rot="21137192">
            <a:off x="5355974" y="4363180"/>
            <a:ext cx="1078114" cy="400110"/>
          </a:xfrm>
          <a:prstGeom prst="rect">
            <a:avLst/>
          </a:prstGeom>
          <a:noFill/>
        </p:spPr>
        <p:txBody>
          <a:bodyPr wrap="square" rtlCol="0">
            <a:spAutoFit/>
          </a:bodyPr>
          <a:lstStyle/>
          <a:p>
            <a:r>
              <a:rPr lang="en-US" sz="2000" b="1" dirty="0"/>
              <a:t>cortex</a:t>
            </a:r>
          </a:p>
        </p:txBody>
      </p:sp>
      <p:sp>
        <p:nvSpPr>
          <p:cNvPr id="23" name="TextBox 22"/>
          <p:cNvSpPr txBox="1"/>
          <p:nvPr/>
        </p:nvSpPr>
        <p:spPr>
          <a:xfrm rot="2141828">
            <a:off x="2423932" y="4185342"/>
            <a:ext cx="1078114" cy="400110"/>
          </a:xfrm>
          <a:prstGeom prst="rect">
            <a:avLst/>
          </a:prstGeom>
          <a:noFill/>
        </p:spPr>
        <p:txBody>
          <a:bodyPr wrap="square" rtlCol="0">
            <a:spAutoFit/>
          </a:bodyPr>
          <a:lstStyle/>
          <a:p>
            <a:r>
              <a:rPr lang="en-US" sz="2000" b="1" dirty="0"/>
              <a:t>cortex</a:t>
            </a:r>
          </a:p>
        </p:txBody>
      </p:sp>
      <p:sp>
        <p:nvSpPr>
          <p:cNvPr id="25" name="TextBox 24"/>
          <p:cNvSpPr txBox="1"/>
          <p:nvPr/>
        </p:nvSpPr>
        <p:spPr>
          <a:xfrm rot="2889220">
            <a:off x="6727574" y="3113451"/>
            <a:ext cx="1078114" cy="400110"/>
          </a:xfrm>
          <a:prstGeom prst="rect">
            <a:avLst/>
          </a:prstGeom>
          <a:noFill/>
        </p:spPr>
        <p:txBody>
          <a:bodyPr wrap="square" rtlCol="0">
            <a:spAutoFit/>
          </a:bodyPr>
          <a:lstStyle/>
          <a:p>
            <a:r>
              <a:rPr lang="en-US" sz="2000" b="1" dirty="0"/>
              <a:t>cortex</a:t>
            </a:r>
          </a:p>
        </p:txBody>
      </p:sp>
      <p:sp>
        <p:nvSpPr>
          <p:cNvPr id="5" name="Rectangle 4"/>
          <p:cNvSpPr/>
          <p:nvPr/>
        </p:nvSpPr>
        <p:spPr>
          <a:xfrm>
            <a:off x="685800" y="990600"/>
            <a:ext cx="257175" cy="228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942975" y="708547"/>
            <a:ext cx="1114424" cy="2820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14400" y="1228726"/>
            <a:ext cx="1143000" cy="42386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774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2823</TotalTime>
  <Words>1443</Words>
  <Application>Microsoft Office PowerPoint</Application>
  <PresentationFormat>On-screen Show (4:3)</PresentationFormat>
  <Paragraphs>144</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Bradley Hand ITC</vt:lpstr>
      <vt:lpstr>Calibri</vt:lpstr>
      <vt:lpstr>Chiller</vt:lpstr>
      <vt:lpstr>Georgia</vt:lpstr>
      <vt:lpstr>Helvetica</vt:lpstr>
      <vt:lpstr>Script MT Bold</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Lowrie, DJ (lowriedj)</cp:lastModifiedBy>
  <cp:revision>202</cp:revision>
  <cp:lastPrinted>2011-08-22T14:11:49Z</cp:lastPrinted>
  <dcterms:created xsi:type="dcterms:W3CDTF">2009-07-20T18:28:08Z</dcterms:created>
  <dcterms:modified xsi:type="dcterms:W3CDTF">2021-10-07T17:09:44Z</dcterms:modified>
</cp:coreProperties>
</file>