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33" r:id="rId2"/>
    <p:sldId id="332" r:id="rId3"/>
    <p:sldId id="375" r:id="rId4"/>
    <p:sldId id="305" r:id="rId5"/>
    <p:sldId id="366" r:id="rId6"/>
    <p:sldId id="373" r:id="rId7"/>
    <p:sldId id="376" r:id="rId8"/>
    <p:sldId id="377" r:id="rId9"/>
    <p:sldId id="374" r:id="rId10"/>
    <p:sldId id="370" r:id="rId11"/>
    <p:sldId id="378" r:id="rId12"/>
    <p:sldId id="382" r:id="rId13"/>
    <p:sldId id="384" r:id="rId14"/>
    <p:sldId id="391" r:id="rId15"/>
    <p:sldId id="387" r:id="rId16"/>
    <p:sldId id="386" r:id="rId17"/>
    <p:sldId id="385" r:id="rId18"/>
    <p:sldId id="388" r:id="rId19"/>
    <p:sldId id="389" r:id="rId20"/>
    <p:sldId id="394" r:id="rId21"/>
    <p:sldId id="390" r:id="rId22"/>
    <p:sldId id="371" r:id="rId23"/>
    <p:sldId id="392" r:id="rId24"/>
    <p:sldId id="367" r:id="rId25"/>
    <p:sldId id="369" r:id="rId26"/>
    <p:sldId id="396" r:id="rId27"/>
    <p:sldId id="425" r:id="rId28"/>
    <p:sldId id="426" r:id="rId29"/>
    <p:sldId id="427" r:id="rId30"/>
    <p:sldId id="399" r:id="rId31"/>
    <p:sldId id="400" r:id="rId32"/>
    <p:sldId id="401" r:id="rId33"/>
    <p:sldId id="402" r:id="rId34"/>
    <p:sldId id="407" r:id="rId35"/>
    <p:sldId id="412" r:id="rId36"/>
    <p:sldId id="404" r:id="rId37"/>
    <p:sldId id="410" r:id="rId38"/>
    <p:sldId id="405" r:id="rId39"/>
    <p:sldId id="409" r:id="rId40"/>
    <p:sldId id="422" r:id="rId41"/>
    <p:sldId id="421" r:id="rId42"/>
    <p:sldId id="420" r:id="rId43"/>
    <p:sldId id="368" r:id="rId44"/>
    <p:sldId id="418" r:id="rId45"/>
    <p:sldId id="398" r:id="rId46"/>
    <p:sldId id="411" r:id="rId47"/>
    <p:sldId id="415" r:id="rId48"/>
    <p:sldId id="403" r:id="rId49"/>
    <p:sldId id="413" r:id="rId50"/>
    <p:sldId id="416" r:id="rId51"/>
    <p:sldId id="417" r:id="rId52"/>
    <p:sldId id="423" r:id="rId53"/>
    <p:sldId id="419" r:id="rId54"/>
    <p:sldId id="424" r:id="rId55"/>
    <p:sldId id="406" r:id="rId5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52AB"/>
    <a:srgbClr val="005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autoAdjust="0"/>
    <p:restoredTop sz="96405" autoAdjust="0"/>
  </p:normalViewPr>
  <p:slideViewPr>
    <p:cSldViewPr>
      <p:cViewPr varScale="1">
        <p:scale>
          <a:sx n="107" d="100"/>
          <a:sy n="107" d="100"/>
        </p:scale>
        <p:origin x="102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10/7/2021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10/7/2021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D0383F-2FC2-4C93-B6CE-A5047B888CE7}" type="slidenum">
              <a:rPr lang="en-US"/>
              <a:pPr fontAlgn="base">
                <a:spcBef>
                  <a:spcPct val="0"/>
                </a:spcBef>
                <a:spcAft>
                  <a:spcPct val="0"/>
                </a:spcAft>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D0383F-2FC2-4C93-B6CE-A5047B888CE7}" type="slidenum">
              <a:rPr lang="en-US"/>
              <a:pPr fontAlgn="base">
                <a:spcBef>
                  <a:spcPct val="0"/>
                </a:spcBef>
                <a:spcAft>
                  <a:spcPct val="0"/>
                </a:spcAft>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D0383F-2FC2-4C93-B6CE-A5047B888CE7}" type="slidenum">
              <a:rPr lang="en-US"/>
              <a:pPr fontAlgn="base">
                <a:spcBef>
                  <a:spcPct val="0"/>
                </a:spcBef>
                <a:spcAft>
                  <a:spcPct val="0"/>
                </a:spcAft>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33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34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87E5BE5-D441-4B3B-91F6-0BD6526DED85}" type="slidenum">
              <a:rPr lang="en-US"/>
              <a:pPr/>
              <a:t>36</a:t>
            </a:fld>
            <a:endParaRPr lang="en-US"/>
          </a:p>
        </p:txBody>
      </p:sp>
      <p:sp>
        <p:nvSpPr>
          <p:cNvPr id="9218" name="Rectangle 2"/>
          <p:cNvSpPr>
            <a:spLocks noGrp="1" noRot="1" noChangeAspect="1" noChangeArrowheads="1" noTextEdit="1"/>
          </p:cNvSpPr>
          <p:nvPr>
            <p:ph type="sldImg"/>
          </p:nvPr>
        </p:nvSpPr>
        <p:spPr>
          <a:xfrm>
            <a:off x="-1244600" y="515938"/>
            <a:ext cx="9502775" cy="7127875"/>
          </a:xfrm>
          <a:ln/>
        </p:spPr>
      </p:sp>
      <p:sp>
        <p:nvSpPr>
          <p:cNvPr id="9219"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r>
              <a:rPr lang="en-US" sz="1200"/>
              <a:t>.</a:t>
            </a:r>
          </a:p>
        </p:txBody>
      </p:sp>
      <p:sp>
        <p:nvSpPr>
          <p:cNvPr id="9220" name="Rectangle 4"/>
          <p:cNvSpPr>
            <a:spLocks noGrp="1" noChangeArrowheads="1"/>
          </p:cNvSpPr>
          <p:nvPr>
            <p:ph type="body" idx="1"/>
          </p:nvPr>
        </p:nvSpPr>
        <p:spPr>
          <a:xfrm>
            <a:off x="934720" y="8056880"/>
            <a:ext cx="5140960" cy="826347"/>
          </a:xfrm>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C2580-06DC-4A24-8C3E-92798D445753}" type="slidenum">
              <a:rPr lang="en-US"/>
              <a:pPr/>
              <a:t>38</a:t>
            </a:fld>
            <a:endParaRPr lang="en-US"/>
          </a:p>
        </p:txBody>
      </p:sp>
      <p:sp>
        <p:nvSpPr>
          <p:cNvPr id="11266" name="Rectangle 2"/>
          <p:cNvSpPr>
            <a:spLocks noGrp="1" noRot="1" noChangeAspect="1" noChangeArrowheads="1" noTextEdit="1"/>
          </p:cNvSpPr>
          <p:nvPr>
            <p:ph type="sldImg"/>
          </p:nvPr>
        </p:nvSpPr>
        <p:spPr>
          <a:xfrm>
            <a:off x="-1244600" y="515938"/>
            <a:ext cx="9502775" cy="7127875"/>
          </a:xfrm>
          <a:ln/>
        </p:spPr>
      </p:sp>
      <p:sp>
        <p:nvSpPr>
          <p:cNvPr id="11267" name="Rectangle 3"/>
          <p:cNvSpPr>
            <a:spLocks noGrp="1" noChangeArrowheads="1"/>
          </p:cNvSpPr>
          <p:nvPr>
            <p:ph type="body" idx="1"/>
          </p:nvPr>
        </p:nvSpPr>
        <p:spPr>
          <a:xfrm>
            <a:off x="934720" y="7953587"/>
            <a:ext cx="5140960" cy="826347"/>
          </a:xfrm>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73F23-C12A-4772-B71D-51028BDA3C8D}" type="slidenum">
              <a:rPr lang="en-US"/>
              <a:pPr/>
              <a:t>48</a:t>
            </a:fld>
            <a:endParaRPr lang="en-US"/>
          </a:p>
        </p:txBody>
      </p:sp>
      <p:sp>
        <p:nvSpPr>
          <p:cNvPr id="7170" name="Rectangle 2"/>
          <p:cNvSpPr>
            <a:spLocks noGrp="1" noRot="1" noChangeAspect="1" noChangeArrowheads="1" noTextEdit="1"/>
          </p:cNvSpPr>
          <p:nvPr>
            <p:ph type="sldImg"/>
          </p:nvPr>
        </p:nvSpPr>
        <p:spPr>
          <a:xfrm>
            <a:off x="-1244600" y="515938"/>
            <a:ext cx="9502775" cy="7127875"/>
          </a:xfrm>
          <a:ln/>
        </p:spPr>
      </p:sp>
      <p:sp>
        <p:nvSpPr>
          <p:cNvPr id="7171" name="Rectangle 3"/>
          <p:cNvSpPr>
            <a:spLocks noGrp="1" noChangeArrowheads="1"/>
          </p:cNvSpPr>
          <p:nvPr>
            <p:ph type="body" idx="1"/>
          </p:nvPr>
        </p:nvSpPr>
        <p:spPr>
          <a:xfrm>
            <a:off x="934720" y="8160173"/>
            <a:ext cx="5140960" cy="826347"/>
          </a:xfrm>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1839D-BABE-4D0F-8E03-95F727DE9847}" type="slidenum">
              <a:rPr lang="en-US"/>
              <a:pPr/>
              <a:t>55</a:t>
            </a:fld>
            <a:endParaRPr lang="en-US"/>
          </a:p>
        </p:txBody>
      </p:sp>
      <p:sp>
        <p:nvSpPr>
          <p:cNvPr id="13314" name="Rectangle 2"/>
          <p:cNvSpPr>
            <a:spLocks noGrp="1" noRot="1" noChangeAspect="1" noChangeArrowheads="1" noTextEdit="1"/>
          </p:cNvSpPr>
          <p:nvPr>
            <p:ph type="sldImg"/>
          </p:nvPr>
        </p:nvSpPr>
        <p:spPr>
          <a:xfrm>
            <a:off x="-1244600" y="515938"/>
            <a:ext cx="9502775" cy="7127875"/>
          </a:xfrm>
          <a:ln/>
        </p:spPr>
      </p:sp>
      <p:sp>
        <p:nvSpPr>
          <p:cNvPr id="13315" name="Rectangle 3"/>
          <p:cNvSpPr>
            <a:spLocks noGrp="1" noChangeArrowheads="1"/>
          </p:cNvSpPr>
          <p:nvPr>
            <p:ph type="body" idx="1"/>
          </p:nvPr>
        </p:nvSpPr>
        <p:spPr>
          <a:xfrm>
            <a:off x="934720" y="8056880"/>
            <a:ext cx="5140960" cy="826347"/>
          </a:xfr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6</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7</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8</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10/7/2021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10/7/2021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10/7/2021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10/7/2021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10/7/2021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10/7/2021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10/7/2021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10/7/2021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10/7/2021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10/7/2021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10/7/2021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10/7/2021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accessibilityresources.mediaspace.kaltura.com/media/neutrophils_xvid.mp4.mp4/1_c74emrc9"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accessibilityresources.mediaspace.kaltura.com/media/basophil_xvid.mp4/1_9cujcthr" TargetMode="External"/><Relationship Id="rId5" Type="http://schemas.openxmlformats.org/officeDocument/2006/relationships/hyperlink" Target="https://accessibilityresources.mediaspace.kaltura.com/media/eosinophil_xvid.mp4/1_npb9n1i4" TargetMode="External"/><Relationship Id="rId4" Type="http://schemas.openxmlformats.org/officeDocument/2006/relationships/hyperlink" Target="https://medmicroscope.uc.ed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accessibilityresources.mediaspace.kaltura.com/media/monocyte_xvid.mp4.mp4/1_ubc9212o"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accessibilityresources.mediaspace.kaltura.com/media/lymphocyte_xvid.mp4.mp4/1_lqu9k18m" TargetMode="External"/><Relationship Id="rId4" Type="http://schemas.openxmlformats.org/officeDocument/2006/relationships/hyperlink" Target="https://medmicroscope.uc.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accessibilityresources.mediaspace.kaltura.com/media/inflammationcells_xvid.mp4.mp4/1_zhzaujpj"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accessibilityresources.mediaspace.kaltura.com/media/inflammationoverview_xvid.mp4.mp4/1_zxtzvn33" TargetMode="External"/><Relationship Id="rId4" Type="http://schemas.openxmlformats.org/officeDocument/2006/relationships/hyperlink" Target="https://medmicroscope.uc.edu/"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accessibilityresources.mediaspace.kaltura.com/media/esophaguseosinophils_xvid.mp4.mp4/1_10fr6hjr"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https://accessibilityresources.mediaspace.kaltura.com/media/redbloodcellsplatelets_xvid.mp4.mp4/1_s1holx48"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Blood</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15363" name="AutoShape 2"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a:latin typeface="Calibri" pitchFamily="34" charset="0"/>
            </a:endParaRPr>
          </a:p>
        </p:txBody>
      </p:sp>
      <p:sp>
        <p:nvSpPr>
          <p:cNvPr id="15364" name="AutoShape 4"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a:latin typeface="Calibri" pitchFamily="34" charset="0"/>
            </a:endParaRPr>
          </a:p>
        </p:txBody>
      </p:sp>
      <p:sp>
        <p:nvSpPr>
          <p:cNvPr id="15365" name="AutoShape 6"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a:latin typeface="Calibri" pitchFamily="34" charset="0"/>
            </a:endParaRPr>
          </a:p>
        </p:txBody>
      </p:sp>
      <p:pic>
        <p:nvPicPr>
          <p:cNvPr id="1028" name="Picture 4" descr="http://vodvos.com/wp-content/uploads/2011/06/white-red-blood-ce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114800"/>
            <a:ext cx="3429000" cy="23620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4495800"/>
            <a:ext cx="5486400" cy="892552"/>
          </a:xfrm>
          <a:prstGeom prst="rect">
            <a:avLst/>
          </a:prstGeom>
          <a:noFill/>
        </p:spPr>
        <p:txBody>
          <a:bodyPr wrap="square">
            <a:spAutoFit/>
          </a:bodyPr>
          <a:lstStyle/>
          <a:p>
            <a:pPr>
              <a:defRPr/>
            </a:pPr>
            <a:r>
              <a:rPr lang="en-US" sz="2600" b="1" dirty="0">
                <a:solidFill>
                  <a:schemeClr val="accent3">
                    <a:lumMod val="50000"/>
                  </a:schemeClr>
                </a:solidFill>
                <a:latin typeface="Bradley Hand ITC" pitchFamily="66" charset="0"/>
              </a:rPr>
              <a:t>This module will take approximately 60 minutes to complete.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771"/>
            <a:ext cx="91440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Components of Blood – White blood Cells</a:t>
            </a:r>
          </a:p>
        </p:txBody>
      </p:sp>
      <p:sp>
        <p:nvSpPr>
          <p:cNvPr id="4" name="TextBox 2"/>
          <p:cNvSpPr txBox="1">
            <a:spLocks noChangeArrowheads="1"/>
          </p:cNvSpPr>
          <p:nvPr/>
        </p:nvSpPr>
        <p:spPr bwMode="auto">
          <a:xfrm>
            <a:off x="273821" y="762000"/>
            <a:ext cx="8686800" cy="1477328"/>
          </a:xfrm>
          <a:prstGeom prst="rect">
            <a:avLst/>
          </a:prstGeom>
          <a:noFill/>
          <a:ln w="9525">
            <a:noFill/>
            <a:miter lim="800000"/>
            <a:headEnd/>
            <a:tailEnd/>
          </a:ln>
        </p:spPr>
        <p:txBody>
          <a:bodyPr wrap="square">
            <a:spAutoFit/>
          </a:bodyPr>
          <a:lstStyle/>
          <a:p>
            <a:r>
              <a:rPr lang="en-US" b="1" dirty="0">
                <a:solidFill>
                  <a:srgbClr val="0070C0"/>
                </a:solidFill>
                <a:latin typeface="Times New Roman" pitchFamily="18" charset="0"/>
                <a:cs typeface="Times New Roman" pitchFamily="18" charset="0"/>
              </a:rPr>
              <a:t>White blood cells </a:t>
            </a:r>
            <a:r>
              <a:rPr lang="en-US" b="1" dirty="0">
                <a:solidFill>
                  <a:srgbClr val="002060"/>
                </a:solidFill>
                <a:latin typeface="Times New Roman" pitchFamily="18" charset="0"/>
                <a:cs typeface="Times New Roman" pitchFamily="18" charset="0"/>
              </a:rPr>
              <a:t>can be broken down into two categories:</a:t>
            </a:r>
          </a:p>
          <a:p>
            <a:pPr marL="285750" indent="-285750">
              <a:buFont typeface="Arial" pitchFamily="34" charset="0"/>
              <a:buChar char="•"/>
            </a:pPr>
            <a:r>
              <a:rPr lang="en-US" b="1" dirty="0">
                <a:solidFill>
                  <a:srgbClr val="00589A"/>
                </a:solidFill>
                <a:latin typeface="Times New Roman" pitchFamily="18" charset="0"/>
                <a:cs typeface="Times New Roman" pitchFamily="18" charset="0"/>
              </a:rPr>
              <a:t>Granulocytes</a:t>
            </a:r>
            <a:r>
              <a:rPr lang="en-US" b="1" dirty="0">
                <a:solidFill>
                  <a:srgbClr val="002060"/>
                </a:solidFill>
                <a:latin typeface="Times New Roman" pitchFamily="18" charset="0"/>
                <a:cs typeface="Times New Roman" pitchFamily="18" charset="0"/>
              </a:rPr>
              <a:t>, which contain abundant granules in their cytoplasm (top row)</a:t>
            </a:r>
          </a:p>
          <a:p>
            <a:pPr marL="285750" indent="-285750">
              <a:buFont typeface="Arial" pitchFamily="34" charset="0"/>
              <a:buChar char="•"/>
            </a:pPr>
            <a:r>
              <a:rPr lang="en-US" b="1" dirty="0" err="1">
                <a:solidFill>
                  <a:srgbClr val="00589A"/>
                </a:solidFill>
                <a:latin typeface="Times New Roman" pitchFamily="18" charset="0"/>
                <a:cs typeface="Times New Roman" pitchFamily="18" charset="0"/>
              </a:rPr>
              <a:t>Agranulocytes</a:t>
            </a:r>
            <a:r>
              <a:rPr lang="en-US" b="1" dirty="0">
                <a:solidFill>
                  <a:srgbClr val="002060"/>
                </a:solidFill>
                <a:latin typeface="Times New Roman" pitchFamily="18" charset="0"/>
                <a:cs typeface="Times New Roman" pitchFamily="18" charset="0"/>
              </a:rPr>
              <a:t>, which have few cytoplasmic granules (bottom row)</a:t>
            </a:r>
          </a:p>
          <a:p>
            <a:r>
              <a:rPr lang="en-US" b="1" dirty="0">
                <a:solidFill>
                  <a:srgbClr val="002060"/>
                </a:solidFill>
                <a:latin typeface="Times New Roman" pitchFamily="18" charset="0"/>
                <a:cs typeface="Times New Roman" pitchFamily="18" charset="0"/>
              </a:rPr>
              <a:t>Note that, though they vary in size and appearance, all white blood cells are larger than red blood cells.</a:t>
            </a:r>
          </a:p>
        </p:txBody>
      </p:sp>
      <p:grpSp>
        <p:nvGrpSpPr>
          <p:cNvPr id="6" name="Group 5"/>
          <p:cNvGrpSpPr/>
          <p:nvPr/>
        </p:nvGrpSpPr>
        <p:grpSpPr>
          <a:xfrm>
            <a:off x="838200" y="2362200"/>
            <a:ext cx="6934200" cy="4359927"/>
            <a:chOff x="838200" y="2362200"/>
            <a:chExt cx="7026310" cy="4349620"/>
          </a:xfrm>
        </p:grpSpPr>
        <p:pic>
          <p:nvPicPr>
            <p:cNvPr id="2" name="Picture 1" descr="Slide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7026310" cy="434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91200" y="4982903"/>
              <a:ext cx="1905000" cy="430887"/>
            </a:xfrm>
            <a:prstGeom prst="rect">
              <a:avLst/>
            </a:prstGeom>
            <a:noFill/>
          </p:spPr>
          <p:txBody>
            <a:bodyPr wrap="square" rtlCol="0">
              <a:spAutoFit/>
            </a:bodyPr>
            <a:lstStyle/>
            <a:p>
              <a:r>
                <a:rPr lang="en-US" sz="1100" dirty="0">
                  <a:latin typeface="Tempus Sans ITC" pitchFamily="82" charset="0"/>
                </a:rPr>
                <a:t>From Martini: Fundamentals of Anatomy and Physiology</a:t>
              </a:r>
            </a:p>
          </p:txBody>
        </p:sp>
      </p:grpSp>
    </p:spTree>
    <p:extLst>
      <p:ext uri="{BB962C8B-B14F-4D97-AF65-F5344CB8AC3E}">
        <p14:creationId xmlns:p14="http://schemas.microsoft.com/office/powerpoint/2010/main" val="146009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486692"/>
            <a:ext cx="5181600" cy="4371308"/>
          </a:xfrm>
          <a:prstGeom prst="rect">
            <a:avLst/>
          </a:prstGeom>
        </p:spPr>
      </p:pic>
      <p:sp>
        <p:nvSpPr>
          <p:cNvPr id="3" name="Rectangle 2"/>
          <p:cNvSpPr/>
          <p:nvPr/>
        </p:nvSpPr>
        <p:spPr>
          <a:xfrm>
            <a:off x="0" y="21771"/>
            <a:ext cx="91440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Components of Blood – Neutrophils</a:t>
            </a:r>
          </a:p>
        </p:txBody>
      </p:sp>
      <p:sp>
        <p:nvSpPr>
          <p:cNvPr id="4" name="TextBox 2"/>
          <p:cNvSpPr txBox="1">
            <a:spLocks noChangeArrowheads="1"/>
          </p:cNvSpPr>
          <p:nvPr/>
        </p:nvSpPr>
        <p:spPr bwMode="auto">
          <a:xfrm>
            <a:off x="0" y="533400"/>
            <a:ext cx="9144000" cy="2031325"/>
          </a:xfrm>
          <a:prstGeom prst="rect">
            <a:avLst/>
          </a:prstGeom>
          <a:noFill/>
          <a:ln w="9525">
            <a:noFill/>
            <a:miter lim="800000"/>
            <a:headEnd/>
            <a:tailEnd/>
          </a:ln>
        </p:spPr>
        <p:txBody>
          <a:bodyPr wrap="square">
            <a:spAutoFit/>
          </a:bodyPr>
          <a:lstStyle/>
          <a:p>
            <a:r>
              <a:rPr lang="en-US" sz="1400" b="1" dirty="0">
                <a:solidFill>
                  <a:srgbClr val="0070C0"/>
                </a:solidFill>
                <a:latin typeface="Times New Roman" pitchFamily="18" charset="0"/>
                <a:cs typeface="Times New Roman" pitchFamily="18" charset="0"/>
              </a:rPr>
              <a:t>Neutrophils</a:t>
            </a:r>
            <a:r>
              <a:rPr lang="en-US" sz="1400" b="1" dirty="0">
                <a:solidFill>
                  <a:srgbClr val="002060"/>
                </a:solidFill>
                <a:latin typeface="Times New Roman" pitchFamily="18" charset="0"/>
                <a:cs typeface="Times New Roman" pitchFamily="18" charset="0"/>
              </a:rPr>
              <a:t> are 10-12 µm. in diameter and contain numerous small granules (vesicles in center-bottom of EM).  </a:t>
            </a:r>
            <a:r>
              <a:rPr lang="en-US" sz="1400" b="1" dirty="0" err="1">
                <a:solidFill>
                  <a:srgbClr val="002060"/>
                </a:solidFill>
                <a:latin typeface="Times New Roman" pitchFamily="18" charset="0"/>
                <a:cs typeface="Times New Roman" pitchFamily="18" charset="0"/>
              </a:rPr>
              <a:t>Azurophilic</a:t>
            </a:r>
            <a:r>
              <a:rPr lang="en-US" sz="1400" b="1" dirty="0">
                <a:solidFill>
                  <a:srgbClr val="002060"/>
                </a:solidFill>
                <a:latin typeface="Times New Roman" pitchFamily="18" charset="0"/>
                <a:cs typeface="Times New Roman" pitchFamily="18" charset="0"/>
              </a:rPr>
              <a:t> (purple) granules are just large enough to see in the light microscope (arrows); there are also smaller granules that cannot be seen individually in the light microscope, but collectively give the cytoplasm an overall pale eosinophilic (salmon) color.  Since mature neutrophils in the blood have already produced the granules they will need, they lack significant rough ER and Golgi, and, therefore, show little to no cytoplasmic basophilia.  The granules in neutrophils are used to destroy bacteria that they have </a:t>
            </a:r>
            <a:r>
              <a:rPr lang="en-US" sz="1400" b="1" dirty="0" err="1">
                <a:solidFill>
                  <a:srgbClr val="002060"/>
                </a:solidFill>
                <a:latin typeface="Times New Roman" pitchFamily="18" charset="0"/>
                <a:cs typeface="Times New Roman" pitchFamily="18" charset="0"/>
              </a:rPr>
              <a:t>phagocytosed</a:t>
            </a:r>
            <a:r>
              <a:rPr lang="en-US" sz="1400" b="1" dirty="0">
                <a:solidFill>
                  <a:srgbClr val="002060"/>
                </a:solidFill>
                <a:latin typeface="Times New Roman" pitchFamily="18" charset="0"/>
                <a:cs typeface="Times New Roman" pitchFamily="18" charset="0"/>
              </a:rPr>
              <a:t>. </a:t>
            </a:r>
          </a:p>
          <a:p>
            <a:r>
              <a:rPr lang="en-US" sz="1400" b="1" dirty="0">
                <a:solidFill>
                  <a:srgbClr val="002060"/>
                </a:solidFill>
                <a:latin typeface="Times New Roman" pitchFamily="18" charset="0"/>
                <a:cs typeface="Times New Roman" pitchFamily="18" charset="0"/>
              </a:rPr>
              <a:t>The nucleus is typically segmented, or </a:t>
            </a:r>
            <a:r>
              <a:rPr lang="en-US" sz="1400" b="1" dirty="0" err="1">
                <a:solidFill>
                  <a:srgbClr val="002060"/>
                </a:solidFill>
                <a:latin typeface="Times New Roman" pitchFamily="18" charset="0"/>
                <a:cs typeface="Times New Roman" pitchFamily="18" charset="0"/>
              </a:rPr>
              <a:t>polymorphonuclear</a:t>
            </a:r>
            <a:r>
              <a:rPr lang="en-US" sz="1400" b="1" dirty="0">
                <a:solidFill>
                  <a:srgbClr val="002060"/>
                </a:solidFill>
                <a:latin typeface="Times New Roman" pitchFamily="18" charset="0"/>
                <a:cs typeface="Times New Roman" pitchFamily="18" charset="0"/>
              </a:rPr>
              <a:t>; these cells are often called “polys” or “</a:t>
            </a:r>
            <a:r>
              <a:rPr lang="en-US" sz="1400" b="1" dirty="0" err="1">
                <a:solidFill>
                  <a:srgbClr val="002060"/>
                </a:solidFill>
                <a:latin typeface="Times New Roman" pitchFamily="18" charset="0"/>
                <a:cs typeface="Times New Roman" pitchFamily="18" charset="0"/>
              </a:rPr>
              <a:t>segs</a:t>
            </a:r>
            <a:r>
              <a:rPr lang="en-US" sz="1400" b="1" dirty="0">
                <a:solidFill>
                  <a:srgbClr val="002060"/>
                </a:solidFill>
                <a:latin typeface="Times New Roman" pitchFamily="18" charset="0"/>
                <a:cs typeface="Times New Roman" pitchFamily="18" charset="0"/>
              </a:rPr>
              <a:t>” by clinicians.  Note that the segmented appearance may produce more than one nuclear profile in thin sections on electron micrographs.  The DNA in the nucleus is “clumpy”.</a:t>
            </a:r>
          </a:p>
        </p:txBody>
      </p:sp>
      <p:cxnSp>
        <p:nvCxnSpPr>
          <p:cNvPr id="8" name="Straight Arrow Connector 7"/>
          <p:cNvCxnSpPr/>
          <p:nvPr/>
        </p:nvCxnSpPr>
        <p:spPr>
          <a:xfrm flipV="1">
            <a:off x="5044117" y="5774935"/>
            <a:ext cx="1196469" cy="38745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343400" y="6400800"/>
            <a:ext cx="2101879" cy="10847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5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9289" y="2261516"/>
            <a:ext cx="4115002" cy="4610605"/>
          </a:xfrm>
          <a:prstGeom prst="rect">
            <a:avLst/>
          </a:prstGeom>
        </p:spPr>
      </p:pic>
      <p:sp>
        <p:nvSpPr>
          <p:cNvPr id="3" name="Rectangle 2"/>
          <p:cNvSpPr/>
          <p:nvPr/>
        </p:nvSpPr>
        <p:spPr>
          <a:xfrm>
            <a:off x="0" y="21771"/>
            <a:ext cx="91440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Components of Blood – </a:t>
            </a:r>
            <a:r>
              <a:rPr lang="en-US" sz="3200" b="1" cap="all" dirty="0" err="1">
                <a:ln w="0"/>
                <a:solidFill>
                  <a:srgbClr val="C00000"/>
                </a:solidFill>
                <a:effectLst>
                  <a:reflection blurRad="12700" stA="50000" endPos="50000" dist="5000" dir="5400000" sy="-100000" rotWithShape="0"/>
                </a:effectLst>
                <a:latin typeface="+mn-lt"/>
              </a:rPr>
              <a:t>eosinophils</a:t>
            </a:r>
            <a:endParaRPr lang="en-US" sz="3200" b="1" cap="all" dirty="0">
              <a:ln w="0"/>
              <a:solidFill>
                <a:srgbClr val="C00000"/>
              </a:solidFill>
              <a:effectLst>
                <a:reflection blurRad="12700" stA="50000" endPos="50000" dist="5000" dir="5400000" sy="-100000" rotWithShape="0"/>
              </a:effectLst>
              <a:latin typeface="+mn-lt"/>
            </a:endParaRPr>
          </a:p>
        </p:txBody>
      </p:sp>
      <p:sp>
        <p:nvSpPr>
          <p:cNvPr id="4" name="TextBox 2"/>
          <p:cNvSpPr txBox="1">
            <a:spLocks noChangeArrowheads="1"/>
          </p:cNvSpPr>
          <p:nvPr/>
        </p:nvSpPr>
        <p:spPr bwMode="auto">
          <a:xfrm>
            <a:off x="76200" y="609600"/>
            <a:ext cx="8991600" cy="1569660"/>
          </a:xfrm>
          <a:prstGeom prst="rect">
            <a:avLst/>
          </a:prstGeom>
          <a:noFill/>
          <a:ln w="9525">
            <a:noFill/>
            <a:miter lim="800000"/>
            <a:headEnd/>
            <a:tailEnd/>
          </a:ln>
        </p:spPr>
        <p:txBody>
          <a:bodyPr wrap="square">
            <a:spAutoFit/>
          </a:bodyPr>
          <a:lstStyle/>
          <a:p>
            <a:r>
              <a:rPr lang="en-US" sz="1600" b="1" dirty="0" err="1">
                <a:solidFill>
                  <a:srgbClr val="0070C0"/>
                </a:solidFill>
                <a:latin typeface="Times New Roman" pitchFamily="18" charset="0"/>
                <a:cs typeface="Times New Roman" pitchFamily="18" charset="0"/>
              </a:rPr>
              <a:t>Eosinophils</a:t>
            </a:r>
            <a:r>
              <a:rPr lang="en-US" sz="1600" b="1" dirty="0">
                <a:solidFill>
                  <a:srgbClr val="002060"/>
                </a:solidFill>
                <a:latin typeface="Times New Roman" pitchFamily="18" charset="0"/>
                <a:cs typeface="Times New Roman" pitchFamily="18" charset="0"/>
              </a:rPr>
              <a:t> are also 10-12 µm. in diameter and contain numerous large granules within their cytoplasm (they have a few smaller granules as well).  The large granules contain a characteristic central crystalloid region (Cr) rich in a protein called major basic protein, which gives these granules their intense, refractory eosinophilia in the light microscope (blue arrow).  </a:t>
            </a:r>
            <a:r>
              <a:rPr lang="en-US" sz="1600" b="1" dirty="0" err="1">
                <a:solidFill>
                  <a:srgbClr val="002060"/>
                </a:solidFill>
                <a:latin typeface="Times New Roman" pitchFamily="18" charset="0"/>
                <a:cs typeface="Times New Roman" pitchFamily="18" charset="0"/>
              </a:rPr>
              <a:t>Eosinophils</a:t>
            </a:r>
            <a:r>
              <a:rPr lang="en-US" sz="1600" b="1" dirty="0">
                <a:solidFill>
                  <a:srgbClr val="002060"/>
                </a:solidFill>
                <a:latin typeface="Times New Roman" pitchFamily="18" charset="0"/>
                <a:cs typeface="Times New Roman" pitchFamily="18" charset="0"/>
              </a:rPr>
              <a:t> are involved in inflammation and destruction of large parasites. </a:t>
            </a:r>
          </a:p>
          <a:p>
            <a:r>
              <a:rPr lang="en-US" sz="1600" b="1" dirty="0">
                <a:solidFill>
                  <a:srgbClr val="002060"/>
                </a:solidFill>
                <a:latin typeface="Times New Roman" pitchFamily="18" charset="0"/>
                <a:cs typeface="Times New Roman" pitchFamily="18" charset="0"/>
              </a:rPr>
              <a:t>The nucleus is characteristically bi-lobed. The DNA in the nucleus is “clumpy”.</a:t>
            </a:r>
          </a:p>
        </p:txBody>
      </p:sp>
      <p:cxnSp>
        <p:nvCxnSpPr>
          <p:cNvPr id="8" name="Straight Arrow Connector 7"/>
          <p:cNvCxnSpPr/>
          <p:nvPr/>
        </p:nvCxnSpPr>
        <p:spPr>
          <a:xfrm flipH="1">
            <a:off x="7230624" y="5175658"/>
            <a:ext cx="350856" cy="66960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204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484427"/>
            <a:ext cx="4038600" cy="4226442"/>
          </a:xfrm>
          <a:prstGeom prst="rect">
            <a:avLst/>
          </a:prstGeom>
        </p:spPr>
      </p:pic>
      <p:sp>
        <p:nvSpPr>
          <p:cNvPr id="3" name="Rectangle 2"/>
          <p:cNvSpPr/>
          <p:nvPr/>
        </p:nvSpPr>
        <p:spPr>
          <a:xfrm>
            <a:off x="0" y="21771"/>
            <a:ext cx="91440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Components of Blood – basophils</a:t>
            </a:r>
          </a:p>
        </p:txBody>
      </p:sp>
      <p:sp>
        <p:nvSpPr>
          <p:cNvPr id="4" name="TextBox 2"/>
          <p:cNvSpPr txBox="1">
            <a:spLocks noChangeArrowheads="1"/>
          </p:cNvSpPr>
          <p:nvPr/>
        </p:nvSpPr>
        <p:spPr bwMode="auto">
          <a:xfrm>
            <a:off x="76200" y="730180"/>
            <a:ext cx="8915399" cy="1815882"/>
          </a:xfrm>
          <a:prstGeom prst="rect">
            <a:avLst/>
          </a:prstGeom>
          <a:noFill/>
          <a:ln w="9525">
            <a:noFill/>
            <a:miter lim="800000"/>
            <a:headEnd/>
            <a:tailEnd/>
          </a:ln>
        </p:spPr>
        <p:txBody>
          <a:bodyPr wrap="square">
            <a:spAutoFit/>
          </a:bodyPr>
          <a:lstStyle/>
          <a:p>
            <a:r>
              <a:rPr lang="en-US" sz="1600" b="1" dirty="0">
                <a:solidFill>
                  <a:srgbClr val="0070C0"/>
                </a:solidFill>
                <a:latin typeface="Times New Roman" pitchFamily="18" charset="0"/>
                <a:cs typeface="Times New Roman" pitchFamily="18" charset="0"/>
              </a:rPr>
              <a:t>Basophils</a:t>
            </a:r>
            <a:r>
              <a:rPr lang="en-US" sz="1600" b="1" dirty="0">
                <a:solidFill>
                  <a:srgbClr val="002060"/>
                </a:solidFill>
                <a:latin typeface="Times New Roman" pitchFamily="18" charset="0"/>
                <a:cs typeface="Times New Roman" pitchFamily="18" charset="0"/>
              </a:rPr>
              <a:t> are similar to mast cells found in tissues.  They are 10-12 µm. in diameter and contain numerous large granules within their cytoplasm (B, they have a few smaller granules as well).  The large granules here contain highly sulfated </a:t>
            </a:r>
            <a:r>
              <a:rPr lang="en-US" sz="1600" b="1" dirty="0" err="1">
                <a:solidFill>
                  <a:srgbClr val="002060"/>
                </a:solidFill>
                <a:latin typeface="Times New Roman" pitchFamily="18" charset="0"/>
                <a:cs typeface="Times New Roman" pitchFamily="18" charset="0"/>
              </a:rPr>
              <a:t>glycosaminoglycans</a:t>
            </a:r>
            <a:r>
              <a:rPr lang="en-US" sz="1600" b="1" dirty="0">
                <a:solidFill>
                  <a:srgbClr val="002060"/>
                </a:solidFill>
                <a:latin typeface="Times New Roman" pitchFamily="18" charset="0"/>
                <a:cs typeface="Times New Roman" pitchFamily="18" charset="0"/>
              </a:rPr>
              <a:t>, notably heparin and heparin sulfate, which are intensely basophilic (blue arrows).  The heparin and histamine in these granules play a role in inflammation. </a:t>
            </a:r>
          </a:p>
          <a:p>
            <a:r>
              <a:rPr lang="en-US" sz="1600" b="1" dirty="0">
                <a:solidFill>
                  <a:srgbClr val="002060"/>
                </a:solidFill>
                <a:latin typeface="Times New Roman" pitchFamily="18" charset="0"/>
                <a:cs typeface="Times New Roman" pitchFamily="18" charset="0"/>
              </a:rPr>
              <a:t>The nucleus is characteristically bi-lobed, though the presence of the large basophilic granules often obscures the nucleus. The DNA in the nucleus is “clumpy”.</a:t>
            </a:r>
          </a:p>
        </p:txBody>
      </p:sp>
      <p:cxnSp>
        <p:nvCxnSpPr>
          <p:cNvPr id="8" name="Straight Arrow Connector 7"/>
          <p:cNvCxnSpPr/>
          <p:nvPr/>
        </p:nvCxnSpPr>
        <p:spPr>
          <a:xfrm>
            <a:off x="7633939" y="5159376"/>
            <a:ext cx="371346" cy="55178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193151" y="5909308"/>
            <a:ext cx="651879" cy="1110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8569" y="2667000"/>
            <a:ext cx="3352799" cy="2308324"/>
          </a:xfrm>
          <a:prstGeom prst="rect">
            <a:avLst/>
          </a:prstGeom>
          <a:noFill/>
        </p:spPr>
        <p:txBody>
          <a:bodyPr wrap="square" rtlCol="0">
            <a:spAutoFit/>
          </a:bodyPr>
          <a:lstStyle/>
          <a:p>
            <a:r>
              <a:rPr lang="en-US" sz="1600" b="1" dirty="0">
                <a:solidFill>
                  <a:srgbClr val="0070C0"/>
                </a:solidFill>
                <a:latin typeface="Tempus Sans ITC" pitchFamily="82" charset="0"/>
              </a:rPr>
              <a:t>Many EMs of basophils depict the granules as </a:t>
            </a:r>
            <a:r>
              <a:rPr lang="en-US" sz="1600" b="1" dirty="0">
                <a:solidFill>
                  <a:srgbClr val="002060"/>
                </a:solidFill>
                <a:latin typeface="Tempus Sans ITC" pitchFamily="82" charset="0"/>
              </a:rPr>
              <a:t>homogenously</a:t>
            </a:r>
            <a:r>
              <a:rPr lang="en-US" sz="1600" b="1" dirty="0">
                <a:solidFill>
                  <a:srgbClr val="0070C0"/>
                </a:solidFill>
                <a:latin typeface="Tempus Sans ITC" pitchFamily="82" charset="0"/>
              </a:rPr>
              <a:t> stained, </a:t>
            </a:r>
            <a:r>
              <a:rPr lang="en-US" sz="1600" b="1" dirty="0">
                <a:solidFill>
                  <a:srgbClr val="002060"/>
                </a:solidFill>
                <a:latin typeface="Tempus Sans ITC" pitchFamily="82" charset="0"/>
              </a:rPr>
              <a:t>large </a:t>
            </a:r>
            <a:r>
              <a:rPr lang="en-US" sz="1600" b="1" dirty="0">
                <a:solidFill>
                  <a:srgbClr val="0070C0"/>
                </a:solidFill>
                <a:latin typeface="Tempus Sans ITC" pitchFamily="82" charset="0"/>
              </a:rPr>
              <a:t>structures, instead of the </a:t>
            </a:r>
            <a:r>
              <a:rPr lang="en-US" sz="1600" b="1" dirty="0" err="1">
                <a:solidFill>
                  <a:srgbClr val="0070C0"/>
                </a:solidFill>
                <a:latin typeface="Tempus Sans ITC" pitchFamily="82" charset="0"/>
              </a:rPr>
              <a:t>heterogenous</a:t>
            </a:r>
            <a:r>
              <a:rPr lang="en-US" sz="1600" b="1" dirty="0">
                <a:solidFill>
                  <a:srgbClr val="0070C0"/>
                </a:solidFill>
                <a:latin typeface="Tempus Sans ITC" pitchFamily="82" charset="0"/>
              </a:rPr>
              <a:t> granules seen here that look more like secondary lysosomes than secretory granules. You should keep this  little tidbit in mind (you might need to remember this within the hour).  </a:t>
            </a:r>
          </a:p>
        </p:txBody>
      </p:sp>
      <p:sp>
        <p:nvSpPr>
          <p:cNvPr id="9" name="TextBox 8"/>
          <p:cNvSpPr txBox="1"/>
          <p:nvPr/>
        </p:nvSpPr>
        <p:spPr>
          <a:xfrm>
            <a:off x="76200" y="5376929"/>
            <a:ext cx="4495800" cy="1323439"/>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The contents of basophilic granules tends to “wash out” during glass slide blood smear preparation.  Therefore, you will sometimes see basophils that appear devoid of granules, which, obviously, makes those cells hard to definitively ID.</a:t>
            </a:r>
          </a:p>
        </p:txBody>
      </p:sp>
    </p:spTree>
    <p:extLst>
      <p:ext uri="{BB962C8B-B14F-4D97-AF65-F5344CB8AC3E}">
        <p14:creationId xmlns:p14="http://schemas.microsoft.com/office/powerpoint/2010/main" val="823542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P:\My Documents\Histology\lab manual files\emf 1-31\emf15 resized.jpg"/>
          <p:cNvPicPr>
            <a:picLocks noChangeAspect="1" noChangeArrowheads="1"/>
          </p:cNvPicPr>
          <p:nvPr/>
        </p:nvPicPr>
        <p:blipFill>
          <a:blip r:embed="rId3"/>
          <a:srcRect/>
          <a:stretch>
            <a:fillRect/>
          </a:stretch>
        </p:blipFill>
        <p:spPr bwMode="auto">
          <a:xfrm>
            <a:off x="788987" y="1255713"/>
            <a:ext cx="6907213" cy="5291137"/>
          </a:xfrm>
          <a:prstGeom prst="rect">
            <a:avLst/>
          </a:prstGeom>
          <a:noFill/>
          <a:ln w="9525">
            <a:noFill/>
            <a:miter lim="800000"/>
            <a:headEnd/>
            <a:tailEnd/>
          </a:ln>
        </p:spPr>
      </p:pic>
      <p:sp>
        <p:nvSpPr>
          <p:cNvPr id="3" name="Rectangle 2"/>
          <p:cNvSpPr/>
          <p:nvPr/>
        </p:nvSpPr>
        <p:spPr>
          <a:xfrm>
            <a:off x="572297" y="76200"/>
            <a:ext cx="799943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3">
                    <a:lumMod val="50000"/>
                  </a:schemeClr>
                </a:solidFill>
                <a:latin typeface="+mn-lt"/>
              </a:rPr>
              <a:t>CELLS OF CONNECTIVE TISSUE - IMMUNE</a:t>
            </a:r>
          </a:p>
        </p:txBody>
      </p:sp>
      <p:sp>
        <p:nvSpPr>
          <p:cNvPr id="5" name="TextBox 4"/>
          <p:cNvSpPr txBox="1"/>
          <p:nvPr/>
        </p:nvSpPr>
        <p:spPr>
          <a:xfrm>
            <a:off x="76200" y="609600"/>
            <a:ext cx="8521700" cy="646113"/>
          </a:xfrm>
          <a:prstGeom prst="rect">
            <a:avLst/>
          </a:prstGeom>
          <a:noFill/>
        </p:spPr>
        <p:txBody>
          <a:bodyPr>
            <a:spAutoFit/>
          </a:bodyPr>
          <a:lstStyle/>
          <a:p>
            <a:pPr fontAlgn="auto">
              <a:spcBef>
                <a:spcPts val="0"/>
              </a:spcBef>
              <a:spcAft>
                <a:spcPts val="0"/>
              </a:spcAft>
              <a:defRPr/>
            </a:pPr>
            <a:r>
              <a:rPr lang="en-US" b="1" dirty="0">
                <a:solidFill>
                  <a:srgbClr val="00B050"/>
                </a:solidFill>
                <a:latin typeface="+mn-lt"/>
              </a:rPr>
              <a:t>Mast cells </a:t>
            </a:r>
            <a:r>
              <a:rPr lang="en-US" b="1" dirty="0">
                <a:solidFill>
                  <a:schemeClr val="accent3">
                    <a:lumMod val="50000"/>
                  </a:schemeClr>
                </a:solidFill>
                <a:latin typeface="+mn-lt"/>
              </a:rPr>
              <a:t>are immune cells that play a role in inflammation and have secretory granules (arrows) containing histamine and heparin.</a:t>
            </a:r>
          </a:p>
        </p:txBody>
      </p:sp>
      <p:cxnSp>
        <p:nvCxnSpPr>
          <p:cNvPr id="8" name="Straight Arrow Connector 7"/>
          <p:cNvCxnSpPr/>
          <p:nvPr/>
        </p:nvCxnSpPr>
        <p:spPr>
          <a:xfrm>
            <a:off x="3582987" y="3498850"/>
            <a:ext cx="584200" cy="3476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50987" y="4038600"/>
            <a:ext cx="584200" cy="3476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732587" y="2586038"/>
            <a:ext cx="0" cy="66357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38400" y="1255713"/>
            <a:ext cx="4114799" cy="1815882"/>
          </a:xfrm>
          <a:prstGeom prst="rect">
            <a:avLst/>
          </a:prstGeom>
          <a:solidFill>
            <a:schemeClr val="bg1"/>
          </a:solidFill>
        </p:spPr>
        <p:txBody>
          <a:bodyPr wrap="square" rtlCol="0">
            <a:spAutoFit/>
          </a:bodyPr>
          <a:lstStyle/>
          <a:p>
            <a:r>
              <a:rPr lang="en-US" sz="1600" b="1" dirty="0">
                <a:solidFill>
                  <a:srgbClr val="0070C0"/>
                </a:solidFill>
                <a:latin typeface="Tempus Sans ITC" pitchFamily="82" charset="0"/>
              </a:rPr>
              <a:t>This mast cell from the connective tissue lab might give you a better idea of what basophilic granules might look like in terms of their homogenous appearance.  However, note that basophilic granules are much larger, and, therefore, there are much fewer of them in each cell.</a:t>
            </a:r>
          </a:p>
        </p:txBody>
      </p:sp>
    </p:spTree>
    <p:extLst>
      <p:ext uri="{BB962C8B-B14F-4D97-AF65-F5344CB8AC3E}">
        <p14:creationId xmlns:p14="http://schemas.microsoft.com/office/powerpoint/2010/main" val="410591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972340" y="2025134"/>
            <a:ext cx="5257800" cy="369332"/>
          </a:xfrm>
          <a:prstGeom prst="rect">
            <a:avLst/>
          </a:prstGeom>
          <a:noFill/>
          <a:ln w="9525">
            <a:noFill/>
            <a:miter lim="800000"/>
            <a:headEnd/>
            <a:tailEnd/>
          </a:ln>
        </p:spPr>
        <p:txBody>
          <a:bodyPr>
            <a:spAutoFit/>
          </a:bodyPr>
          <a:lstStyle/>
          <a:p>
            <a:r>
              <a:rPr lang="en-US" dirty="0">
                <a:latin typeface="Calibri" pitchFamily="34" charset="0"/>
                <a:hlinkClick r:id="rId3"/>
              </a:rPr>
              <a:t>Video of blood smear showing neutrophil – SL21</a:t>
            </a:r>
            <a:endParaRPr lang="en-US" dirty="0">
              <a:latin typeface="Calibri" pitchFamily="34" charset="0"/>
            </a:endParaRPr>
          </a:p>
        </p:txBody>
      </p:sp>
      <p:sp>
        <p:nvSpPr>
          <p:cNvPr id="37891" name="TextBox 4"/>
          <p:cNvSpPr txBox="1">
            <a:spLocks noChangeArrowheads="1"/>
          </p:cNvSpPr>
          <p:nvPr/>
        </p:nvSpPr>
        <p:spPr bwMode="auto">
          <a:xfrm>
            <a:off x="1981200"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Neutrophils</a:t>
            </a:r>
          </a:p>
          <a:p>
            <a:pPr lvl="1" eaLnBrk="0" hangingPunct="0">
              <a:buFontTx/>
              <a:buChar char="•"/>
            </a:pPr>
            <a:r>
              <a:rPr lang="en-US" sz="1200" b="1" dirty="0" err="1">
                <a:solidFill>
                  <a:srgbClr val="002060"/>
                </a:solidFill>
                <a:latin typeface="Georgia" pitchFamily="18" charset="0"/>
                <a:cs typeface="Arial" charset="0"/>
              </a:rPr>
              <a:t>Eosinophils</a:t>
            </a:r>
            <a:endParaRPr lang="en-US" sz="1200" b="1" dirty="0">
              <a:solidFill>
                <a:srgbClr val="002060"/>
              </a:solidFill>
              <a:latin typeface="Georgia" pitchFamily="18" charset="0"/>
              <a:cs typeface="Arial" charset="0"/>
            </a:endParaRPr>
          </a:p>
          <a:p>
            <a:pPr lvl="1" eaLnBrk="0" hangingPunct="0">
              <a:buFontTx/>
              <a:buChar char="•"/>
            </a:pPr>
            <a:r>
              <a:rPr lang="en-US" sz="1200" b="1" dirty="0">
                <a:solidFill>
                  <a:srgbClr val="002060"/>
                </a:solidFill>
                <a:latin typeface="Georgia" pitchFamily="18" charset="0"/>
                <a:cs typeface="Arial" charset="0"/>
              </a:rPr>
              <a:t>Basophils</a:t>
            </a:r>
          </a:p>
        </p:txBody>
      </p:sp>
      <p:sp>
        <p:nvSpPr>
          <p:cNvPr id="6" name="Rectangle 5"/>
          <p:cNvSpPr/>
          <p:nvPr/>
        </p:nvSpPr>
        <p:spPr>
          <a:xfrm>
            <a:off x="891249" y="152400"/>
            <a:ext cx="6675702"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a:t>
            </a:r>
          </a:p>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Granulocytes</a:t>
            </a:r>
          </a:p>
        </p:txBody>
      </p:sp>
      <p:sp>
        <p:nvSpPr>
          <p:cNvPr id="5" name="TextBox 3"/>
          <p:cNvSpPr txBox="1">
            <a:spLocks noChangeArrowheads="1"/>
          </p:cNvSpPr>
          <p:nvPr/>
        </p:nvSpPr>
        <p:spPr bwMode="auto">
          <a:xfrm>
            <a:off x="1972340" y="2743200"/>
            <a:ext cx="5257800" cy="369332"/>
          </a:xfrm>
          <a:prstGeom prst="rect">
            <a:avLst/>
          </a:prstGeom>
          <a:noFill/>
          <a:ln w="9525">
            <a:noFill/>
            <a:miter lim="800000"/>
            <a:headEnd/>
            <a:tailEnd/>
          </a:ln>
        </p:spPr>
        <p:txBody>
          <a:bodyPr>
            <a:spAutoFit/>
          </a:bodyPr>
          <a:lstStyle/>
          <a:p>
            <a:r>
              <a:rPr lang="en-US" dirty="0">
                <a:latin typeface="Calibri" pitchFamily="34" charset="0"/>
                <a:hlinkClick r:id="rId5"/>
              </a:rPr>
              <a:t>Video of blood smear showing eosinophil – SL21</a:t>
            </a:r>
            <a:endParaRPr lang="en-US" dirty="0">
              <a:latin typeface="Calibri" pitchFamily="34" charset="0"/>
            </a:endParaRPr>
          </a:p>
        </p:txBody>
      </p:sp>
      <p:sp>
        <p:nvSpPr>
          <p:cNvPr id="7" name="TextBox 3"/>
          <p:cNvSpPr txBox="1">
            <a:spLocks noChangeArrowheads="1"/>
          </p:cNvSpPr>
          <p:nvPr/>
        </p:nvSpPr>
        <p:spPr bwMode="auto">
          <a:xfrm>
            <a:off x="1981200" y="3352800"/>
            <a:ext cx="5257800" cy="369332"/>
          </a:xfrm>
          <a:prstGeom prst="rect">
            <a:avLst/>
          </a:prstGeom>
          <a:noFill/>
          <a:ln w="9525">
            <a:noFill/>
            <a:miter lim="800000"/>
            <a:headEnd/>
            <a:tailEnd/>
          </a:ln>
        </p:spPr>
        <p:txBody>
          <a:bodyPr>
            <a:spAutoFit/>
          </a:bodyPr>
          <a:lstStyle/>
          <a:p>
            <a:r>
              <a:rPr lang="en-US" dirty="0">
                <a:latin typeface="Calibri" pitchFamily="34" charset="0"/>
                <a:hlinkClick r:id="rId6"/>
              </a:rPr>
              <a:t>Video of blood smear showing basophil – SL21</a:t>
            </a:r>
            <a:endParaRPr lang="en-US" dirty="0">
              <a:latin typeface="Calibri" pitchFamily="34" charset="0"/>
            </a:endParaRPr>
          </a:p>
        </p:txBody>
      </p:sp>
    </p:spTree>
    <p:extLst>
      <p:ext uri="{BB962C8B-B14F-4D97-AF65-F5344CB8AC3E}">
        <p14:creationId xmlns:p14="http://schemas.microsoft.com/office/powerpoint/2010/main" val="1807091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340871"/>
            <a:ext cx="5791200" cy="4510454"/>
          </a:xfrm>
          <a:prstGeom prst="rect">
            <a:avLst/>
          </a:prstGeom>
        </p:spPr>
      </p:pic>
      <p:sp>
        <p:nvSpPr>
          <p:cNvPr id="3" name="Rectangle 2"/>
          <p:cNvSpPr/>
          <p:nvPr/>
        </p:nvSpPr>
        <p:spPr>
          <a:xfrm>
            <a:off x="0" y="21771"/>
            <a:ext cx="91440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Components of Blood – monocytes</a:t>
            </a:r>
          </a:p>
        </p:txBody>
      </p:sp>
      <p:sp>
        <p:nvSpPr>
          <p:cNvPr id="4" name="TextBox 2"/>
          <p:cNvSpPr txBox="1">
            <a:spLocks noChangeArrowheads="1"/>
          </p:cNvSpPr>
          <p:nvPr/>
        </p:nvSpPr>
        <p:spPr bwMode="auto">
          <a:xfrm>
            <a:off x="76200" y="533400"/>
            <a:ext cx="8915399" cy="1815882"/>
          </a:xfrm>
          <a:prstGeom prst="rect">
            <a:avLst/>
          </a:prstGeom>
          <a:noFill/>
          <a:ln w="9525">
            <a:noFill/>
            <a:miter lim="800000"/>
            <a:headEnd/>
            <a:tailEnd/>
          </a:ln>
        </p:spPr>
        <p:txBody>
          <a:bodyPr wrap="square">
            <a:spAutoFit/>
          </a:bodyPr>
          <a:lstStyle/>
          <a:p>
            <a:r>
              <a:rPr lang="en-US" sz="1600" b="1" dirty="0">
                <a:solidFill>
                  <a:srgbClr val="002060"/>
                </a:solidFill>
                <a:latin typeface="Times New Roman" pitchFamily="18" charset="0"/>
                <a:cs typeface="Times New Roman" pitchFamily="18" charset="0"/>
              </a:rPr>
              <a:t>Although </a:t>
            </a:r>
            <a:r>
              <a:rPr lang="en-US" sz="1600" b="1" dirty="0">
                <a:solidFill>
                  <a:srgbClr val="0070C0"/>
                </a:solidFill>
                <a:latin typeface="Times New Roman" pitchFamily="18" charset="0"/>
                <a:cs typeface="Times New Roman" pitchFamily="18" charset="0"/>
              </a:rPr>
              <a:t>monocytes</a:t>
            </a:r>
            <a:r>
              <a:rPr lang="en-US" sz="1600" b="1" dirty="0">
                <a:solidFill>
                  <a:srgbClr val="002060"/>
                </a:solidFill>
                <a:latin typeface="Times New Roman" pitchFamily="18" charset="0"/>
                <a:cs typeface="Times New Roman" pitchFamily="18" charset="0"/>
              </a:rPr>
              <a:t> are officially </a:t>
            </a:r>
            <a:r>
              <a:rPr lang="en-US" sz="1600" b="1" dirty="0" err="1">
                <a:solidFill>
                  <a:srgbClr val="002060"/>
                </a:solidFill>
                <a:latin typeface="Times New Roman" pitchFamily="18" charset="0"/>
                <a:cs typeface="Times New Roman" pitchFamily="18" charset="0"/>
              </a:rPr>
              <a:t>agranulocytes</a:t>
            </a:r>
            <a:r>
              <a:rPr lang="en-US" sz="1600" b="1" dirty="0">
                <a:solidFill>
                  <a:srgbClr val="002060"/>
                </a:solidFill>
                <a:latin typeface="Times New Roman" pitchFamily="18" charset="0"/>
                <a:cs typeface="Times New Roman" pitchFamily="18" charset="0"/>
              </a:rPr>
              <a:t>, you can clearly see in the electron micrograph that they do indeed have </a:t>
            </a:r>
            <a:r>
              <a:rPr lang="en-US" sz="1600" b="1" dirty="0" err="1">
                <a:solidFill>
                  <a:srgbClr val="002060"/>
                </a:solidFill>
                <a:latin typeface="Times New Roman" pitchFamily="18" charset="0"/>
                <a:cs typeface="Times New Roman" pitchFamily="18" charset="0"/>
              </a:rPr>
              <a:t>lysosomal</a:t>
            </a:r>
            <a:r>
              <a:rPr lang="en-US" sz="1600" b="1" dirty="0">
                <a:solidFill>
                  <a:srgbClr val="002060"/>
                </a:solidFill>
                <a:latin typeface="Times New Roman" pitchFamily="18" charset="0"/>
                <a:cs typeface="Times New Roman" pitchFamily="18" charset="0"/>
              </a:rPr>
              <a:t> granules (L), a few are apparent as </a:t>
            </a:r>
            <a:r>
              <a:rPr lang="en-US" sz="1600" b="1" dirty="0" err="1">
                <a:solidFill>
                  <a:srgbClr val="002060"/>
                </a:solidFill>
                <a:latin typeface="Times New Roman" pitchFamily="18" charset="0"/>
                <a:cs typeface="Times New Roman" pitchFamily="18" charset="0"/>
              </a:rPr>
              <a:t>azurophilic</a:t>
            </a:r>
            <a:r>
              <a:rPr lang="en-US" sz="1600" b="1" dirty="0">
                <a:solidFill>
                  <a:srgbClr val="002060"/>
                </a:solidFill>
                <a:latin typeface="Times New Roman" pitchFamily="18" charset="0"/>
                <a:cs typeface="Times New Roman" pitchFamily="18" charset="0"/>
              </a:rPr>
              <a:t> granules in the light micrograph (blue arrows).  Monocytes have the potential to produce proteins; therefore, they have rough ER and Golgi profiles, so they typically demonstrate pale cytoplasmic basophilia.  Monocytes are the largest white blood cells (18µm).  When they leave the bloodstream, they mature into macrophages, which are active in phagocytosis and antigen presentation</a:t>
            </a:r>
          </a:p>
          <a:p>
            <a:r>
              <a:rPr lang="en-US" sz="1600" b="1" dirty="0">
                <a:solidFill>
                  <a:srgbClr val="002060"/>
                </a:solidFill>
                <a:latin typeface="Times New Roman" pitchFamily="18" charset="0"/>
                <a:cs typeface="Times New Roman" pitchFamily="18" charset="0"/>
              </a:rPr>
              <a:t>The nucleus is typically horseshoe-shaped, with a finer chromatin pattern.</a:t>
            </a:r>
          </a:p>
        </p:txBody>
      </p:sp>
      <p:cxnSp>
        <p:nvCxnSpPr>
          <p:cNvPr id="8" name="Straight Arrow Connector 7"/>
          <p:cNvCxnSpPr/>
          <p:nvPr/>
        </p:nvCxnSpPr>
        <p:spPr>
          <a:xfrm flipH="1">
            <a:off x="6379135" y="4866143"/>
            <a:ext cx="430907" cy="51139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400075" y="5663845"/>
            <a:ext cx="651879" cy="1110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01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800055"/>
            <a:ext cx="4440936" cy="4899916"/>
          </a:xfrm>
          <a:prstGeom prst="rect">
            <a:avLst/>
          </a:prstGeom>
        </p:spPr>
      </p:pic>
      <p:sp>
        <p:nvSpPr>
          <p:cNvPr id="3" name="Rectangle 2"/>
          <p:cNvSpPr/>
          <p:nvPr/>
        </p:nvSpPr>
        <p:spPr>
          <a:xfrm>
            <a:off x="0" y="21771"/>
            <a:ext cx="91440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Components of Blood – lymphocytes</a:t>
            </a:r>
          </a:p>
        </p:txBody>
      </p:sp>
      <p:sp>
        <p:nvSpPr>
          <p:cNvPr id="4" name="TextBox 2"/>
          <p:cNvSpPr txBox="1">
            <a:spLocks noChangeArrowheads="1"/>
          </p:cNvSpPr>
          <p:nvPr/>
        </p:nvSpPr>
        <p:spPr bwMode="auto">
          <a:xfrm>
            <a:off x="76200" y="730180"/>
            <a:ext cx="8915399" cy="1569660"/>
          </a:xfrm>
          <a:prstGeom prst="rect">
            <a:avLst/>
          </a:prstGeom>
          <a:noFill/>
          <a:ln w="9525">
            <a:noFill/>
            <a:miter lim="800000"/>
            <a:headEnd/>
            <a:tailEnd/>
          </a:ln>
        </p:spPr>
        <p:txBody>
          <a:bodyPr wrap="square">
            <a:spAutoFit/>
          </a:bodyPr>
          <a:lstStyle/>
          <a:p>
            <a:r>
              <a:rPr lang="en-US" sz="1600" b="1" dirty="0">
                <a:solidFill>
                  <a:srgbClr val="002060"/>
                </a:solidFill>
                <a:latin typeface="Times New Roman" pitchFamily="18" charset="0"/>
                <a:cs typeface="Times New Roman" pitchFamily="18" charset="0"/>
              </a:rPr>
              <a:t>Most </a:t>
            </a:r>
            <a:r>
              <a:rPr lang="en-US" sz="1600" b="1" dirty="0">
                <a:solidFill>
                  <a:srgbClr val="0070C0"/>
                </a:solidFill>
                <a:latin typeface="Times New Roman" pitchFamily="18" charset="0"/>
                <a:cs typeface="Times New Roman" pitchFamily="18" charset="0"/>
              </a:rPr>
              <a:t>lymphocytes</a:t>
            </a:r>
            <a:r>
              <a:rPr lang="en-US" sz="1600" b="1" dirty="0">
                <a:solidFill>
                  <a:srgbClr val="002060"/>
                </a:solidFill>
                <a:latin typeface="Times New Roman" pitchFamily="18" charset="0"/>
                <a:cs typeface="Times New Roman" pitchFamily="18" charset="0"/>
              </a:rPr>
              <a:t> in the blood have very little cytoplasm; therefore, most are slightly larger than a red blood cell.  (The one shown here is “medium-sized”).  They have no granules to speak of.  Like monocytes, lymphocytes have the potential for protein synthesis, so they will contain some rough ER and Golgi, which gives the thin rim of cytoplasm they do have a basophilic color.  Lymphocytes are involved in specific immunity.</a:t>
            </a:r>
          </a:p>
          <a:p>
            <a:r>
              <a:rPr lang="en-US" sz="1600" b="1" dirty="0">
                <a:solidFill>
                  <a:srgbClr val="002060"/>
                </a:solidFill>
                <a:latin typeface="Times New Roman" pitchFamily="18" charset="0"/>
                <a:cs typeface="Times New Roman" pitchFamily="18" charset="0"/>
              </a:rPr>
              <a:t>The nucleus is round, with a fine chromatin pattern.</a:t>
            </a:r>
          </a:p>
        </p:txBody>
      </p:sp>
    </p:spTree>
    <p:extLst>
      <p:ext uri="{BB962C8B-B14F-4D97-AF65-F5344CB8AC3E}">
        <p14:creationId xmlns:p14="http://schemas.microsoft.com/office/powerpoint/2010/main" val="2113017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828800" y="2033994"/>
            <a:ext cx="5257800" cy="369332"/>
          </a:xfrm>
          <a:prstGeom prst="rect">
            <a:avLst/>
          </a:prstGeom>
          <a:noFill/>
          <a:ln w="9525">
            <a:noFill/>
            <a:miter lim="800000"/>
            <a:headEnd/>
            <a:tailEnd/>
          </a:ln>
        </p:spPr>
        <p:txBody>
          <a:bodyPr>
            <a:spAutoFit/>
          </a:bodyPr>
          <a:lstStyle/>
          <a:p>
            <a:r>
              <a:rPr lang="en-US" dirty="0">
                <a:latin typeface="Calibri" pitchFamily="34" charset="0"/>
                <a:hlinkClick r:id="rId3"/>
              </a:rPr>
              <a:t>Video of blood smear showing monocyte – SL21</a:t>
            </a:r>
            <a:endParaRPr lang="en-US" dirty="0">
              <a:latin typeface="Calibri" pitchFamily="34" charset="0"/>
            </a:endParaRPr>
          </a:p>
        </p:txBody>
      </p:sp>
      <p:sp>
        <p:nvSpPr>
          <p:cNvPr id="37891" name="TextBox 4"/>
          <p:cNvSpPr txBox="1">
            <a:spLocks noChangeArrowheads="1"/>
          </p:cNvSpPr>
          <p:nvPr/>
        </p:nvSpPr>
        <p:spPr bwMode="auto">
          <a:xfrm>
            <a:off x="1981200" y="5562600"/>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Monocytes</a:t>
            </a:r>
          </a:p>
          <a:p>
            <a:pPr lvl="1" eaLnBrk="0" hangingPunct="0">
              <a:buFontTx/>
              <a:buChar char="•"/>
            </a:pPr>
            <a:r>
              <a:rPr lang="en-US" sz="1200" b="1" dirty="0">
                <a:solidFill>
                  <a:srgbClr val="002060"/>
                </a:solidFill>
                <a:latin typeface="Georgia" pitchFamily="18" charset="0"/>
                <a:ea typeface="Times" pitchFamily="18" charset="0"/>
                <a:cs typeface="Arial" charset="0"/>
              </a:rPr>
              <a:t>Lymphocytes</a:t>
            </a:r>
          </a:p>
        </p:txBody>
      </p:sp>
      <p:sp>
        <p:nvSpPr>
          <p:cNvPr id="6" name="Rectangle 5"/>
          <p:cNvSpPr/>
          <p:nvPr/>
        </p:nvSpPr>
        <p:spPr>
          <a:xfrm>
            <a:off x="891249" y="152400"/>
            <a:ext cx="6675702" cy="64633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Blood cells in tissues</a:t>
            </a:r>
          </a:p>
        </p:txBody>
      </p:sp>
      <p:sp>
        <p:nvSpPr>
          <p:cNvPr id="5" name="TextBox 3"/>
          <p:cNvSpPr txBox="1">
            <a:spLocks noChangeArrowheads="1"/>
          </p:cNvSpPr>
          <p:nvPr/>
        </p:nvSpPr>
        <p:spPr bwMode="auto">
          <a:xfrm>
            <a:off x="1828800" y="2831068"/>
            <a:ext cx="5257800" cy="369332"/>
          </a:xfrm>
          <a:prstGeom prst="rect">
            <a:avLst/>
          </a:prstGeom>
          <a:noFill/>
          <a:ln w="9525">
            <a:noFill/>
            <a:miter lim="800000"/>
            <a:headEnd/>
            <a:tailEnd/>
          </a:ln>
        </p:spPr>
        <p:txBody>
          <a:bodyPr>
            <a:spAutoFit/>
          </a:bodyPr>
          <a:lstStyle/>
          <a:p>
            <a:r>
              <a:rPr lang="en-US" dirty="0">
                <a:latin typeface="Calibri" pitchFamily="34" charset="0"/>
                <a:hlinkClick r:id="rId5"/>
              </a:rPr>
              <a:t>Video of blood smear showing lymphocyte – SL21</a:t>
            </a:r>
            <a:endParaRPr lang="en-US" dirty="0">
              <a:latin typeface="Calibri" pitchFamily="34" charset="0"/>
            </a:endParaRPr>
          </a:p>
        </p:txBody>
      </p:sp>
    </p:spTree>
    <p:extLst>
      <p:ext uri="{BB962C8B-B14F-4D97-AF65-F5344CB8AC3E}">
        <p14:creationId xmlns:p14="http://schemas.microsoft.com/office/powerpoint/2010/main" val="255770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rotWithShape="1">
          <a:blip r:embed="rId3"/>
          <a:srcRect b="17455"/>
          <a:stretch/>
        </p:blipFill>
        <p:spPr bwMode="auto">
          <a:xfrm>
            <a:off x="4681537" y="2546540"/>
            <a:ext cx="3848100" cy="4235260"/>
          </a:xfrm>
          <a:prstGeom prst="rect">
            <a:avLst/>
          </a:prstGeom>
          <a:noFill/>
          <a:ln w="9525">
            <a:noFill/>
            <a:miter lim="800000"/>
            <a:headEnd/>
            <a:tailEnd/>
          </a:ln>
        </p:spPr>
      </p:pic>
      <p:sp>
        <p:nvSpPr>
          <p:cNvPr id="56322" name="AutoShape 6"/>
          <p:cNvSpPr>
            <a:spLocks noChangeArrowheads="1"/>
          </p:cNvSpPr>
          <p:nvPr/>
        </p:nvSpPr>
        <p:spPr bwMode="auto">
          <a:xfrm rot="20150197" flipH="1">
            <a:off x="6807054" y="3267412"/>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6" name="TextBox 5"/>
          <p:cNvSpPr txBox="1"/>
          <p:nvPr/>
        </p:nvSpPr>
        <p:spPr>
          <a:xfrm>
            <a:off x="0" y="609600"/>
            <a:ext cx="9144000" cy="2031325"/>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As pointed out in the connective tissue lab, “native” connective tissue consists of fibroblasts (green arrows) surrounded by extracellular matrix (collagen, elastin, fluid).  White blood cells leave the circulation and migrate into connective tissues (red and orange arrows).  This happens in small numbers throughout the body, but it is most apparent in tissues in which inflammation has occurred.  As we will see, the appearance of these cells in normal H&amp;E stained tissues is slightly different from, but parallel to, their appearance in Wright’s-stained blood smears.</a:t>
            </a:r>
          </a:p>
        </p:txBody>
      </p:sp>
      <p:sp>
        <p:nvSpPr>
          <p:cNvPr id="56325" name="AutoShape 5"/>
          <p:cNvSpPr>
            <a:spLocks noChangeArrowheads="1"/>
          </p:cNvSpPr>
          <p:nvPr/>
        </p:nvSpPr>
        <p:spPr bwMode="auto">
          <a:xfrm rot="10800000">
            <a:off x="6819900" y="4815078"/>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pic>
        <p:nvPicPr>
          <p:cNvPr id="56326" name="Picture 9"/>
          <p:cNvPicPr>
            <a:picLocks noChangeAspect="1"/>
          </p:cNvPicPr>
          <p:nvPr/>
        </p:nvPicPr>
        <p:blipFill rotWithShape="1">
          <a:blip r:embed="rId4"/>
          <a:srcRect b="11188"/>
          <a:stretch/>
        </p:blipFill>
        <p:spPr bwMode="auto">
          <a:xfrm>
            <a:off x="461962" y="2547901"/>
            <a:ext cx="3381375" cy="4233899"/>
          </a:xfrm>
          <a:prstGeom prst="rect">
            <a:avLst/>
          </a:prstGeom>
          <a:noFill/>
          <a:ln w="9525">
            <a:noFill/>
            <a:miter lim="800000"/>
            <a:headEnd/>
            <a:tailEnd/>
          </a:ln>
        </p:spPr>
      </p:pic>
      <p:cxnSp>
        <p:nvCxnSpPr>
          <p:cNvPr id="12" name="Straight Arrow Connector 11"/>
          <p:cNvCxnSpPr/>
          <p:nvPr/>
        </p:nvCxnSpPr>
        <p:spPr>
          <a:xfrm>
            <a:off x="1514475" y="3078126"/>
            <a:ext cx="584200" cy="34766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04937" y="5473664"/>
            <a:ext cx="541338" cy="51117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140700" y="3986403"/>
            <a:ext cx="393700" cy="468312"/>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AutoShape 5"/>
          <p:cNvSpPr>
            <a:spLocks noChangeArrowheads="1"/>
          </p:cNvSpPr>
          <p:nvPr/>
        </p:nvSpPr>
        <p:spPr bwMode="auto">
          <a:xfrm rot="10800000">
            <a:off x="5824537" y="4586478"/>
            <a:ext cx="609600" cy="228600"/>
          </a:xfrm>
          <a:prstGeom prst="rightArrow">
            <a:avLst>
              <a:gd name="adj1" fmla="val 50000"/>
              <a:gd name="adj2" fmla="val 66667"/>
            </a:avLst>
          </a:prstGeom>
          <a:solidFill>
            <a:srgbClr val="FFC000"/>
          </a:solidFill>
          <a:ln w="9525">
            <a:solidFill>
              <a:schemeClr val="tx1"/>
            </a:solidFill>
            <a:miter lim="800000"/>
            <a:headEnd/>
            <a:tailEnd/>
          </a:ln>
        </p:spPr>
        <p:txBody>
          <a:bodyPr wrap="none" anchor="ctr"/>
          <a:lstStyle/>
          <a:p>
            <a:endParaRPr lang="en-US">
              <a:latin typeface="Calibri" pitchFamily="34" charset="0"/>
            </a:endParaRPr>
          </a:p>
        </p:txBody>
      </p:sp>
      <p:sp>
        <p:nvSpPr>
          <p:cNvPr id="13" name="AutoShape 5"/>
          <p:cNvSpPr>
            <a:spLocks noChangeArrowheads="1"/>
          </p:cNvSpPr>
          <p:nvPr/>
        </p:nvSpPr>
        <p:spPr bwMode="auto">
          <a:xfrm rot="166494">
            <a:off x="6981026" y="3905353"/>
            <a:ext cx="609600" cy="228600"/>
          </a:xfrm>
          <a:prstGeom prst="rightArrow">
            <a:avLst>
              <a:gd name="adj1" fmla="val 50000"/>
              <a:gd name="adj2" fmla="val 66667"/>
            </a:avLst>
          </a:prstGeom>
          <a:solidFill>
            <a:srgbClr val="FFC000"/>
          </a:solidFill>
          <a:ln w="9525">
            <a:solidFill>
              <a:schemeClr val="tx1"/>
            </a:solidFill>
            <a:miter lim="800000"/>
            <a:headEnd/>
            <a:tailEnd/>
          </a:ln>
        </p:spPr>
        <p:txBody>
          <a:bodyPr wrap="none" anchor="ctr"/>
          <a:lstStyle/>
          <a:p>
            <a:endParaRPr lang="en-US">
              <a:latin typeface="Calibri" pitchFamily="34" charset="0"/>
            </a:endParaRPr>
          </a:p>
        </p:txBody>
      </p:sp>
      <p:sp>
        <p:nvSpPr>
          <p:cNvPr id="14" name="Rectangle 13"/>
          <p:cNvSpPr/>
          <p:nvPr/>
        </p:nvSpPr>
        <p:spPr>
          <a:xfrm>
            <a:off x="891249" y="0"/>
            <a:ext cx="6675702" cy="64633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a:t>
            </a:r>
          </a:p>
        </p:txBody>
      </p:sp>
    </p:spTree>
    <p:extLst>
      <p:ext uri="{BB962C8B-B14F-4D97-AF65-F5344CB8AC3E}">
        <p14:creationId xmlns:p14="http://schemas.microsoft.com/office/powerpoint/2010/main" val="86536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609397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628650" lvl="1" indent="-171450">
              <a:buFont typeface="Arial" pitchFamily="34" charset="0"/>
              <a:buChar char="•"/>
            </a:pPr>
            <a:r>
              <a:rPr lang="en-US" sz="1200" b="1" dirty="0">
                <a:solidFill>
                  <a:srgbClr val="002060"/>
                </a:solidFill>
                <a:latin typeface="Georgia" pitchFamily="18" charset="0"/>
              </a:rPr>
              <a:t>In a normal blood smear</a:t>
            </a:r>
          </a:p>
          <a:p>
            <a:pPr marL="1085850" lvl="2" indent="-171450">
              <a:buFont typeface="Arial" pitchFamily="34" charset="0"/>
              <a:buChar char="•"/>
            </a:pPr>
            <a:r>
              <a:rPr lang="en-US" sz="1200" dirty="0">
                <a:solidFill>
                  <a:srgbClr val="002060"/>
                </a:solidFill>
                <a:latin typeface="Georgia" pitchFamily="18" charset="0"/>
              </a:rPr>
              <a:t>Red blood cells</a:t>
            </a:r>
          </a:p>
          <a:p>
            <a:pPr marL="1085850" lvl="2" indent="-171450">
              <a:buFont typeface="Arial" pitchFamily="34" charset="0"/>
              <a:buChar char="•"/>
            </a:pPr>
            <a:r>
              <a:rPr lang="en-US" sz="1200" dirty="0">
                <a:solidFill>
                  <a:srgbClr val="002060"/>
                </a:solidFill>
                <a:latin typeface="Georgia" pitchFamily="18" charset="0"/>
              </a:rPr>
              <a:t>Platelets</a:t>
            </a:r>
          </a:p>
          <a:p>
            <a:pPr marL="1085850" lvl="2" indent="-171450">
              <a:buFont typeface="Arial" pitchFamily="34" charset="0"/>
              <a:buChar char="•"/>
            </a:pPr>
            <a:r>
              <a:rPr lang="en-US" sz="1200" dirty="0">
                <a:solidFill>
                  <a:srgbClr val="002060"/>
                </a:solidFill>
                <a:latin typeface="Georgia" pitchFamily="18" charset="0"/>
              </a:rPr>
              <a:t>White blood cells</a:t>
            </a:r>
          </a:p>
          <a:p>
            <a:pPr marL="1543050" lvl="3" indent="-171450">
              <a:buFont typeface="Arial" pitchFamily="34" charset="0"/>
              <a:buChar char="•"/>
            </a:pPr>
            <a:r>
              <a:rPr lang="en-US" sz="1200" dirty="0" err="1">
                <a:solidFill>
                  <a:srgbClr val="002060"/>
                </a:solidFill>
                <a:latin typeface="Georgia" pitchFamily="18" charset="0"/>
              </a:rPr>
              <a:t>Eosinophils</a:t>
            </a:r>
            <a:endParaRPr lang="en-US" sz="1200" dirty="0">
              <a:solidFill>
                <a:srgbClr val="002060"/>
              </a:solidFill>
              <a:latin typeface="Georgia" pitchFamily="18" charset="0"/>
            </a:endParaRPr>
          </a:p>
          <a:p>
            <a:pPr marL="1543050" lvl="3" indent="-171450">
              <a:buFont typeface="Arial" pitchFamily="34" charset="0"/>
              <a:buChar char="•"/>
            </a:pPr>
            <a:r>
              <a:rPr lang="en-US" sz="1200" dirty="0">
                <a:solidFill>
                  <a:srgbClr val="002060"/>
                </a:solidFill>
                <a:latin typeface="Georgia" pitchFamily="18" charset="0"/>
              </a:rPr>
              <a:t>Basophils</a:t>
            </a:r>
          </a:p>
          <a:p>
            <a:pPr marL="1543050" lvl="3" indent="-171450">
              <a:buFont typeface="Arial" pitchFamily="34" charset="0"/>
              <a:buChar char="•"/>
            </a:pPr>
            <a:r>
              <a:rPr lang="en-US" sz="1200" dirty="0">
                <a:solidFill>
                  <a:srgbClr val="002060"/>
                </a:solidFill>
                <a:latin typeface="Georgia" pitchFamily="18" charset="0"/>
              </a:rPr>
              <a:t>Neutrophils</a:t>
            </a:r>
          </a:p>
          <a:p>
            <a:pPr marL="1543050" lvl="3" indent="-171450">
              <a:buFont typeface="Arial" pitchFamily="34" charset="0"/>
              <a:buChar char="•"/>
            </a:pPr>
            <a:r>
              <a:rPr lang="en-US" sz="1200" dirty="0">
                <a:solidFill>
                  <a:srgbClr val="002060"/>
                </a:solidFill>
                <a:latin typeface="Georgia" pitchFamily="18" charset="0"/>
              </a:rPr>
              <a:t>Lymphocytes</a:t>
            </a:r>
          </a:p>
          <a:p>
            <a:pPr marL="1543050" lvl="3" indent="-171450">
              <a:buFont typeface="Arial" pitchFamily="34" charset="0"/>
              <a:buChar char="•"/>
            </a:pPr>
            <a:r>
              <a:rPr lang="en-US" sz="1200" dirty="0">
                <a:solidFill>
                  <a:srgbClr val="002060"/>
                </a:solidFill>
                <a:latin typeface="Georgia" pitchFamily="18" charset="0"/>
              </a:rPr>
              <a:t>Monocytes</a:t>
            </a:r>
          </a:p>
          <a:p>
            <a:pPr marL="628650" lvl="1" indent="-171450">
              <a:buFont typeface="Arial" pitchFamily="34" charset="0"/>
              <a:buChar char="•"/>
            </a:pPr>
            <a:r>
              <a:rPr lang="en-US" sz="1200" b="1" dirty="0">
                <a:solidFill>
                  <a:srgbClr val="002060"/>
                </a:solidFill>
                <a:latin typeface="Georgia" pitchFamily="18" charset="0"/>
              </a:rPr>
              <a:t>In peripheral tissues (inflammation)</a:t>
            </a:r>
          </a:p>
          <a:p>
            <a:pPr marL="1085850" lvl="2" indent="-171450">
              <a:buFont typeface="Arial" pitchFamily="34" charset="0"/>
              <a:buChar char="•"/>
            </a:pPr>
            <a:r>
              <a:rPr lang="en-US" sz="1200" dirty="0">
                <a:solidFill>
                  <a:srgbClr val="002060"/>
                </a:solidFill>
                <a:latin typeface="Georgia" pitchFamily="18" charset="0"/>
              </a:rPr>
              <a:t>Erythrocytes</a:t>
            </a:r>
          </a:p>
          <a:p>
            <a:pPr marL="1085850" lvl="2" indent="-171450">
              <a:buFont typeface="Arial" pitchFamily="34" charset="0"/>
              <a:buChar char="•"/>
            </a:pPr>
            <a:r>
              <a:rPr lang="en-US" sz="1200" dirty="0">
                <a:solidFill>
                  <a:srgbClr val="002060"/>
                </a:solidFill>
                <a:latin typeface="Georgia" pitchFamily="18" charset="0"/>
              </a:rPr>
              <a:t>Lymphocytes</a:t>
            </a:r>
          </a:p>
          <a:p>
            <a:pPr marL="1085850" lvl="2" indent="-171450">
              <a:buFont typeface="Arial" pitchFamily="34" charset="0"/>
              <a:buChar char="•"/>
            </a:pPr>
            <a:r>
              <a:rPr lang="en-US" sz="1200" dirty="0">
                <a:solidFill>
                  <a:srgbClr val="002060"/>
                </a:solidFill>
                <a:latin typeface="Georgia" pitchFamily="18" charset="0"/>
              </a:rPr>
              <a:t>Neutrophils</a:t>
            </a:r>
          </a:p>
          <a:p>
            <a:pPr marL="1085850" lvl="2" indent="-171450">
              <a:buFont typeface="Arial" pitchFamily="34" charset="0"/>
              <a:buChar char="•"/>
            </a:pPr>
            <a:r>
              <a:rPr lang="en-US" sz="1200" dirty="0">
                <a:solidFill>
                  <a:srgbClr val="002060"/>
                </a:solidFill>
                <a:latin typeface="Georgia" pitchFamily="18" charset="0"/>
              </a:rPr>
              <a:t>Plasma cells</a:t>
            </a:r>
          </a:p>
          <a:p>
            <a:pPr marL="1085850" lvl="2" indent="-171450">
              <a:buFont typeface="Arial" pitchFamily="34" charset="0"/>
              <a:buChar char="•"/>
            </a:pPr>
            <a:r>
              <a:rPr lang="en-US" sz="1200" dirty="0">
                <a:solidFill>
                  <a:srgbClr val="002060"/>
                </a:solidFill>
                <a:latin typeface="Georgia" pitchFamily="18" charset="0"/>
              </a:rPr>
              <a:t>Macrophages</a:t>
            </a:r>
          </a:p>
          <a:p>
            <a:pPr marL="1085850" lvl="2" indent="-171450">
              <a:buFont typeface="Arial" pitchFamily="34" charset="0"/>
              <a:buChar char="•"/>
            </a:pPr>
            <a:r>
              <a:rPr lang="en-US" sz="1200" dirty="0" err="1">
                <a:solidFill>
                  <a:srgbClr val="002060"/>
                </a:solidFill>
                <a:latin typeface="Georgia" pitchFamily="18" charset="0"/>
              </a:rPr>
              <a:t>Eosinophils</a:t>
            </a:r>
            <a:endParaRPr lang="en-US" sz="1200" dirty="0">
              <a:solidFill>
                <a:srgbClr val="002060"/>
              </a:solidFill>
              <a:latin typeface="Georgia" pitchFamily="18" charset="0"/>
            </a:endParaRPr>
          </a:p>
          <a:p>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in electron micrographs, each of the following :</a:t>
            </a:r>
          </a:p>
          <a:p>
            <a:pPr marL="628650" lvl="1" indent="-171450">
              <a:buFont typeface="Arial" pitchFamily="34" charset="0"/>
              <a:buChar char="•"/>
            </a:pPr>
            <a:r>
              <a:rPr lang="en-US" sz="1200" dirty="0">
                <a:solidFill>
                  <a:srgbClr val="002060"/>
                </a:solidFill>
                <a:latin typeface="Georgia" pitchFamily="18" charset="0"/>
              </a:rPr>
              <a:t>Red blood cells</a:t>
            </a:r>
          </a:p>
          <a:p>
            <a:pPr marL="628650" lvl="1" indent="-171450">
              <a:buFont typeface="Arial" pitchFamily="34" charset="0"/>
              <a:buChar char="•"/>
            </a:pPr>
            <a:r>
              <a:rPr lang="en-US" sz="1200" dirty="0">
                <a:solidFill>
                  <a:srgbClr val="002060"/>
                </a:solidFill>
                <a:latin typeface="Georgia" pitchFamily="18" charset="0"/>
              </a:rPr>
              <a:t>Platelets</a:t>
            </a:r>
          </a:p>
          <a:p>
            <a:pPr marL="628650" lvl="1" indent="-171450">
              <a:buFont typeface="Arial" pitchFamily="34" charset="0"/>
              <a:buChar char="•"/>
            </a:pPr>
            <a:r>
              <a:rPr lang="en-US" sz="1200" dirty="0">
                <a:solidFill>
                  <a:srgbClr val="002060"/>
                </a:solidFill>
                <a:latin typeface="Georgia" pitchFamily="18" charset="0"/>
              </a:rPr>
              <a:t>White blood cells</a:t>
            </a:r>
          </a:p>
          <a:p>
            <a:pPr marL="1085850" lvl="2" indent="-171450">
              <a:buFont typeface="Arial" pitchFamily="34" charset="0"/>
              <a:buChar char="•"/>
            </a:pPr>
            <a:r>
              <a:rPr lang="en-US" sz="1200" dirty="0" err="1">
                <a:solidFill>
                  <a:srgbClr val="002060"/>
                </a:solidFill>
                <a:latin typeface="Georgia" pitchFamily="18" charset="0"/>
              </a:rPr>
              <a:t>Eosinophils</a:t>
            </a:r>
            <a:endParaRPr lang="en-US" sz="1200" dirty="0">
              <a:solidFill>
                <a:srgbClr val="002060"/>
              </a:solidFill>
              <a:latin typeface="Georgia" pitchFamily="18" charset="0"/>
            </a:endParaRPr>
          </a:p>
          <a:p>
            <a:pPr marL="1085850" lvl="2" indent="-171450">
              <a:buFont typeface="Arial" pitchFamily="34" charset="0"/>
              <a:buChar char="•"/>
            </a:pPr>
            <a:r>
              <a:rPr lang="en-US" sz="1200" dirty="0">
                <a:solidFill>
                  <a:srgbClr val="002060"/>
                </a:solidFill>
                <a:latin typeface="Georgia" pitchFamily="18" charset="0"/>
              </a:rPr>
              <a:t>Basophils</a:t>
            </a:r>
          </a:p>
          <a:p>
            <a:pPr marL="1085850" lvl="2" indent="-171450">
              <a:buFont typeface="Arial" pitchFamily="34" charset="0"/>
              <a:buChar char="•"/>
            </a:pPr>
            <a:r>
              <a:rPr lang="en-US" sz="1200" dirty="0">
                <a:solidFill>
                  <a:srgbClr val="002060"/>
                </a:solidFill>
                <a:latin typeface="Georgia" pitchFamily="18" charset="0"/>
              </a:rPr>
              <a:t>Neutrophils</a:t>
            </a:r>
          </a:p>
          <a:p>
            <a:pPr marL="1085850" lvl="2" indent="-171450">
              <a:buFont typeface="Arial" pitchFamily="34" charset="0"/>
              <a:buChar char="•"/>
            </a:pPr>
            <a:r>
              <a:rPr lang="en-US" sz="1200" dirty="0">
                <a:solidFill>
                  <a:srgbClr val="002060"/>
                </a:solidFill>
                <a:latin typeface="Georgia" pitchFamily="18" charset="0"/>
              </a:rPr>
              <a:t>Lymphocytes</a:t>
            </a:r>
          </a:p>
          <a:p>
            <a:pPr marL="1085850" lvl="2" indent="-171450">
              <a:buFont typeface="Arial" pitchFamily="34" charset="0"/>
              <a:buChar char="•"/>
            </a:pPr>
            <a:r>
              <a:rPr lang="en-US" sz="1200" dirty="0">
                <a:solidFill>
                  <a:srgbClr val="002060"/>
                </a:solidFill>
                <a:latin typeface="Georgia" pitchFamily="18" charset="0"/>
              </a:rPr>
              <a:t>Monocytes</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endParaRPr lang="en-US" sz="1200" dirty="0">
              <a:solidFill>
                <a:srgbClr val="002060"/>
              </a:solidFill>
              <a:latin typeface="Georg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rotWithShape="1">
          <a:blip r:embed="rId3"/>
          <a:srcRect b="7956"/>
          <a:stretch/>
        </p:blipFill>
        <p:spPr bwMode="auto">
          <a:xfrm rot="5400000">
            <a:off x="2919545" y="1335488"/>
            <a:ext cx="4905109" cy="6019801"/>
          </a:xfrm>
          <a:prstGeom prst="rect">
            <a:avLst/>
          </a:prstGeom>
          <a:noFill/>
          <a:ln w="9525">
            <a:noFill/>
            <a:miter lim="800000"/>
            <a:headEnd/>
            <a:tailEnd/>
          </a:ln>
        </p:spPr>
      </p:pic>
      <p:sp>
        <p:nvSpPr>
          <p:cNvPr id="6" name="TextBox 5"/>
          <p:cNvSpPr txBox="1"/>
          <p:nvPr/>
        </p:nvSpPr>
        <p:spPr>
          <a:xfrm>
            <a:off x="76200" y="1229651"/>
            <a:ext cx="8915400" cy="923330"/>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Recall that </a:t>
            </a:r>
            <a:r>
              <a:rPr lang="en-US" b="1" dirty="0">
                <a:solidFill>
                  <a:srgbClr val="BA52AB"/>
                </a:solidFill>
                <a:latin typeface="+mn-lt"/>
              </a:rPr>
              <a:t>neutrophils</a:t>
            </a:r>
            <a:r>
              <a:rPr lang="en-US" b="1" dirty="0">
                <a:solidFill>
                  <a:srgbClr val="7030A0"/>
                </a:solidFill>
                <a:latin typeface="+mn-lt"/>
              </a:rPr>
              <a:t> have a segmented nucleus and a pale eosinophilic cytoplasm.  These features are readily apparent in tissue sections once you know what to look for (yellow arrows).</a:t>
            </a:r>
          </a:p>
        </p:txBody>
      </p:sp>
      <p:sp>
        <p:nvSpPr>
          <p:cNvPr id="11" name="AutoShape 5"/>
          <p:cNvSpPr>
            <a:spLocks noChangeArrowheads="1"/>
          </p:cNvSpPr>
          <p:nvPr/>
        </p:nvSpPr>
        <p:spPr bwMode="auto">
          <a:xfrm rot="10800000">
            <a:off x="5759304" y="3105134"/>
            <a:ext cx="609600" cy="228600"/>
          </a:xfrm>
          <a:prstGeom prst="rightArrow">
            <a:avLst>
              <a:gd name="adj1" fmla="val 50000"/>
              <a:gd name="adj2" fmla="val 66667"/>
            </a:avLst>
          </a:prstGeom>
          <a:solidFill>
            <a:srgbClr val="FFFF00"/>
          </a:solidFill>
          <a:ln w="9525">
            <a:solidFill>
              <a:schemeClr val="tx1"/>
            </a:solidFill>
            <a:miter lim="800000"/>
            <a:headEnd/>
            <a:tailEnd/>
          </a:ln>
        </p:spPr>
        <p:txBody>
          <a:bodyPr wrap="none" anchor="ctr"/>
          <a:lstStyle/>
          <a:p>
            <a:endParaRPr lang="en-US">
              <a:latin typeface="Calibri" pitchFamily="34" charset="0"/>
            </a:endParaRPr>
          </a:p>
        </p:txBody>
      </p:sp>
      <p:sp>
        <p:nvSpPr>
          <p:cNvPr id="13" name="AutoShape 5"/>
          <p:cNvSpPr>
            <a:spLocks noChangeArrowheads="1"/>
          </p:cNvSpPr>
          <p:nvPr/>
        </p:nvSpPr>
        <p:spPr bwMode="auto">
          <a:xfrm rot="166494">
            <a:off x="5672610" y="5650630"/>
            <a:ext cx="609600" cy="228600"/>
          </a:xfrm>
          <a:prstGeom prst="rightArrow">
            <a:avLst>
              <a:gd name="adj1" fmla="val 50000"/>
              <a:gd name="adj2" fmla="val 66667"/>
            </a:avLst>
          </a:prstGeom>
          <a:solidFill>
            <a:srgbClr val="FFFF00"/>
          </a:solidFill>
          <a:ln w="9525">
            <a:solidFill>
              <a:schemeClr val="tx1"/>
            </a:solidFill>
            <a:miter lim="800000"/>
            <a:headEnd/>
            <a:tailEnd/>
          </a:ln>
        </p:spPr>
        <p:txBody>
          <a:bodyPr wrap="none" anchor="ctr"/>
          <a:lstStyle/>
          <a:p>
            <a:endParaRPr lang="en-US">
              <a:latin typeface="Calibri" pitchFamily="34" charset="0"/>
            </a:endParaRPr>
          </a:p>
        </p:txBody>
      </p:sp>
      <p:sp>
        <p:nvSpPr>
          <p:cNvPr id="14" name="Rectangle 13"/>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neutrophils</a:t>
            </a:r>
          </a:p>
        </p:txBody>
      </p:sp>
      <p:cxnSp>
        <p:nvCxnSpPr>
          <p:cNvPr id="3" name="Straight Arrow Connector 2"/>
          <p:cNvCxnSpPr/>
          <p:nvPr/>
        </p:nvCxnSpPr>
        <p:spPr>
          <a:xfrm>
            <a:off x="2158409" y="3136605"/>
            <a:ext cx="1348562" cy="10632"/>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137144" y="2991292"/>
            <a:ext cx="1500962" cy="3898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47800" y="2643469"/>
            <a:ext cx="1070344" cy="923330"/>
          </a:xfrm>
          <a:prstGeom prst="rect">
            <a:avLst/>
          </a:prstGeom>
          <a:noFill/>
        </p:spPr>
        <p:txBody>
          <a:bodyPr wrap="square" rtlCol="0">
            <a:spAutoFit/>
          </a:bodyPr>
          <a:lstStyle/>
          <a:p>
            <a:r>
              <a:rPr lang="en-US" dirty="0"/>
              <a:t>Red blood cells</a:t>
            </a:r>
          </a:p>
        </p:txBody>
      </p:sp>
    </p:spTree>
    <p:extLst>
      <p:ext uri="{BB962C8B-B14F-4D97-AF65-F5344CB8AC3E}">
        <p14:creationId xmlns:p14="http://schemas.microsoft.com/office/powerpoint/2010/main" val="2816907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66" y="2152980"/>
            <a:ext cx="6381167" cy="4664261"/>
          </a:xfrm>
          <a:prstGeom prst="rect">
            <a:avLst/>
          </a:prstGeom>
        </p:spPr>
      </p:pic>
      <p:sp>
        <p:nvSpPr>
          <p:cNvPr id="14" name="Rectangle 13"/>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erythrocytes and lymphocytes</a:t>
            </a:r>
          </a:p>
        </p:txBody>
      </p:sp>
      <p:cxnSp>
        <p:nvCxnSpPr>
          <p:cNvPr id="3" name="Straight Arrow Connector 2"/>
          <p:cNvCxnSpPr/>
          <p:nvPr/>
        </p:nvCxnSpPr>
        <p:spPr>
          <a:xfrm flipH="1" flipV="1">
            <a:off x="5642347" y="4167963"/>
            <a:ext cx="1265272" cy="18075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442097" y="4288465"/>
            <a:ext cx="1529318" cy="43239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30655" y="4150242"/>
            <a:ext cx="2060943" cy="2031325"/>
          </a:xfrm>
          <a:prstGeom prst="rect">
            <a:avLst/>
          </a:prstGeom>
          <a:noFill/>
        </p:spPr>
        <p:txBody>
          <a:bodyPr wrap="square" rtlCol="0">
            <a:spAutoFit/>
          </a:bodyPr>
          <a:lstStyle/>
          <a:p>
            <a:r>
              <a:rPr lang="en-US" dirty="0">
                <a:solidFill>
                  <a:srgbClr val="BA52AB"/>
                </a:solidFill>
              </a:rPr>
              <a:t>Red blood cells </a:t>
            </a:r>
            <a:r>
              <a:rPr lang="en-US" dirty="0">
                <a:solidFill>
                  <a:srgbClr val="7030A0"/>
                </a:solidFill>
              </a:rPr>
              <a:t>are eosinophilic disks, and are most often seen in blood vessels (blood vessel not obvious here).</a:t>
            </a:r>
          </a:p>
        </p:txBody>
      </p:sp>
      <p:sp>
        <p:nvSpPr>
          <p:cNvPr id="20" name="TextBox 19"/>
          <p:cNvSpPr txBox="1"/>
          <p:nvPr/>
        </p:nvSpPr>
        <p:spPr>
          <a:xfrm>
            <a:off x="76200" y="1229651"/>
            <a:ext cx="8915400" cy="923330"/>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Recall that </a:t>
            </a:r>
            <a:r>
              <a:rPr lang="en-US" b="1" dirty="0">
                <a:solidFill>
                  <a:srgbClr val="BA52AB"/>
                </a:solidFill>
                <a:latin typeface="+mn-lt"/>
              </a:rPr>
              <a:t>lymphocytes</a:t>
            </a:r>
            <a:r>
              <a:rPr lang="en-US" b="1" dirty="0">
                <a:solidFill>
                  <a:srgbClr val="7030A0"/>
                </a:solidFill>
                <a:latin typeface="+mn-lt"/>
              </a:rPr>
              <a:t> have a small, round nucleus and sparse cytoplasm.  They are not as common as other cells in peripheral tissues.  The cells indicated by the green arrows are most likely lymphocytes. </a:t>
            </a:r>
          </a:p>
        </p:txBody>
      </p:sp>
      <p:cxnSp>
        <p:nvCxnSpPr>
          <p:cNvPr id="10" name="Straight Arrow Connector 9"/>
          <p:cNvCxnSpPr/>
          <p:nvPr/>
        </p:nvCxnSpPr>
        <p:spPr>
          <a:xfrm>
            <a:off x="1802219" y="3732028"/>
            <a:ext cx="777949" cy="8506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136066" y="3816237"/>
            <a:ext cx="645042" cy="4607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704215" y="3426376"/>
            <a:ext cx="645042" cy="4607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30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My Documents\Histology\lab manual files\ems 12-108\ems023 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995" y="1366043"/>
            <a:ext cx="5943600" cy="4533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685800"/>
            <a:ext cx="3111795" cy="5355312"/>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Some lymphocytes mature into antibody-secreting </a:t>
            </a:r>
            <a:r>
              <a:rPr lang="en-US" b="1" dirty="0">
                <a:solidFill>
                  <a:srgbClr val="BA52AB"/>
                </a:solidFill>
                <a:latin typeface="+mn-lt"/>
              </a:rPr>
              <a:t>plasma cells</a:t>
            </a:r>
            <a:r>
              <a:rPr lang="en-US" b="1" dirty="0">
                <a:solidFill>
                  <a:srgbClr val="7030A0"/>
                </a:solidFill>
                <a:latin typeface="+mn-lt"/>
              </a:rPr>
              <a:t>.  Because these cells are actively secreting an enormous amount of protein, their cytoplasm is loaded with rough ER.  The corresponding Golgi apparatus (red outline) is not “textbook” in appearance, but is deduced as the only region in the cytoplasm lacking rough ER.  Because the nucleus is expressing only a few genes, it has a large amount of heterochromatin for such an active cell.  The </a:t>
            </a:r>
            <a:r>
              <a:rPr lang="en-US" b="1" dirty="0" err="1">
                <a:solidFill>
                  <a:srgbClr val="7030A0"/>
                </a:solidFill>
                <a:latin typeface="+mn-lt"/>
              </a:rPr>
              <a:t>euchromatic</a:t>
            </a:r>
            <a:r>
              <a:rPr lang="en-US" b="1" dirty="0">
                <a:solidFill>
                  <a:srgbClr val="7030A0"/>
                </a:solidFill>
                <a:latin typeface="+mn-lt"/>
              </a:rPr>
              <a:t> DNA often takes on the appearance of radial spokes (clock-faced nucleus).</a:t>
            </a:r>
          </a:p>
        </p:txBody>
      </p:sp>
      <p:sp>
        <p:nvSpPr>
          <p:cNvPr id="4" name="Rectangle 3"/>
          <p:cNvSpPr/>
          <p:nvPr/>
        </p:nvSpPr>
        <p:spPr>
          <a:xfrm>
            <a:off x="381001" y="0"/>
            <a:ext cx="82295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Plasma Cells</a:t>
            </a:r>
          </a:p>
        </p:txBody>
      </p:sp>
      <p:sp>
        <p:nvSpPr>
          <p:cNvPr id="5" name="Freeform 4"/>
          <p:cNvSpPr/>
          <p:nvPr/>
        </p:nvSpPr>
        <p:spPr>
          <a:xfrm>
            <a:off x="6197009" y="3051544"/>
            <a:ext cx="1839433" cy="1828800"/>
          </a:xfrm>
          <a:custGeom>
            <a:avLst/>
            <a:gdLst>
              <a:gd name="connsiteX0" fmla="*/ 1701209 w 1839433"/>
              <a:gd name="connsiteY0" fmla="*/ 1105786 h 1828800"/>
              <a:gd name="connsiteX1" fmla="*/ 1733107 w 1839433"/>
              <a:gd name="connsiteY1" fmla="*/ 903768 h 1828800"/>
              <a:gd name="connsiteX2" fmla="*/ 1765005 w 1839433"/>
              <a:gd name="connsiteY2" fmla="*/ 829340 h 1828800"/>
              <a:gd name="connsiteX3" fmla="*/ 1775637 w 1839433"/>
              <a:gd name="connsiteY3" fmla="*/ 776177 h 1828800"/>
              <a:gd name="connsiteX4" fmla="*/ 1796902 w 1839433"/>
              <a:gd name="connsiteY4" fmla="*/ 744279 h 1828800"/>
              <a:gd name="connsiteX5" fmla="*/ 1818167 w 1839433"/>
              <a:gd name="connsiteY5" fmla="*/ 680484 h 1828800"/>
              <a:gd name="connsiteX6" fmla="*/ 1839433 w 1839433"/>
              <a:gd name="connsiteY6" fmla="*/ 574158 h 1828800"/>
              <a:gd name="connsiteX7" fmla="*/ 1828800 w 1839433"/>
              <a:gd name="connsiteY7" fmla="*/ 393405 h 1828800"/>
              <a:gd name="connsiteX8" fmla="*/ 1818167 w 1839433"/>
              <a:gd name="connsiteY8" fmla="*/ 361507 h 1828800"/>
              <a:gd name="connsiteX9" fmla="*/ 1786270 w 1839433"/>
              <a:gd name="connsiteY9" fmla="*/ 340242 h 1828800"/>
              <a:gd name="connsiteX10" fmla="*/ 1722474 w 1839433"/>
              <a:gd name="connsiteY10" fmla="*/ 297712 h 1828800"/>
              <a:gd name="connsiteX11" fmla="*/ 1648046 w 1839433"/>
              <a:gd name="connsiteY11" fmla="*/ 233916 h 1828800"/>
              <a:gd name="connsiteX12" fmla="*/ 1616149 w 1839433"/>
              <a:gd name="connsiteY12" fmla="*/ 202019 h 1828800"/>
              <a:gd name="connsiteX13" fmla="*/ 1552353 w 1839433"/>
              <a:gd name="connsiteY13" fmla="*/ 170121 h 1828800"/>
              <a:gd name="connsiteX14" fmla="*/ 1520456 w 1839433"/>
              <a:gd name="connsiteY14" fmla="*/ 138223 h 1828800"/>
              <a:gd name="connsiteX15" fmla="*/ 1456660 w 1839433"/>
              <a:gd name="connsiteY15" fmla="*/ 95693 h 1828800"/>
              <a:gd name="connsiteX16" fmla="*/ 1424763 w 1839433"/>
              <a:gd name="connsiteY16" fmla="*/ 74428 h 1828800"/>
              <a:gd name="connsiteX17" fmla="*/ 1392865 w 1839433"/>
              <a:gd name="connsiteY17" fmla="*/ 53163 h 1828800"/>
              <a:gd name="connsiteX18" fmla="*/ 1360967 w 1839433"/>
              <a:gd name="connsiteY18" fmla="*/ 31898 h 1828800"/>
              <a:gd name="connsiteX19" fmla="*/ 1297172 w 1839433"/>
              <a:gd name="connsiteY19" fmla="*/ 10633 h 1828800"/>
              <a:gd name="connsiteX20" fmla="*/ 1265274 w 1839433"/>
              <a:gd name="connsiteY20" fmla="*/ 0 h 1828800"/>
              <a:gd name="connsiteX21" fmla="*/ 1180214 w 1839433"/>
              <a:gd name="connsiteY21" fmla="*/ 21265 h 1828800"/>
              <a:gd name="connsiteX22" fmla="*/ 1148316 w 1839433"/>
              <a:gd name="connsiteY22" fmla="*/ 31898 h 1828800"/>
              <a:gd name="connsiteX23" fmla="*/ 1095153 w 1839433"/>
              <a:gd name="connsiteY23" fmla="*/ 95693 h 1828800"/>
              <a:gd name="connsiteX24" fmla="*/ 1063256 w 1839433"/>
              <a:gd name="connsiteY24" fmla="*/ 191386 h 1828800"/>
              <a:gd name="connsiteX25" fmla="*/ 1052623 w 1839433"/>
              <a:gd name="connsiteY25" fmla="*/ 223284 h 1828800"/>
              <a:gd name="connsiteX26" fmla="*/ 1031358 w 1839433"/>
              <a:gd name="connsiteY26" fmla="*/ 340242 h 1828800"/>
              <a:gd name="connsiteX27" fmla="*/ 1010093 w 1839433"/>
              <a:gd name="connsiteY27" fmla="*/ 404037 h 1828800"/>
              <a:gd name="connsiteX28" fmla="*/ 988828 w 1839433"/>
              <a:gd name="connsiteY28" fmla="*/ 478465 h 1828800"/>
              <a:gd name="connsiteX29" fmla="*/ 946298 w 1839433"/>
              <a:gd name="connsiteY29" fmla="*/ 542261 h 1828800"/>
              <a:gd name="connsiteX30" fmla="*/ 903767 w 1839433"/>
              <a:gd name="connsiteY30" fmla="*/ 606056 h 1828800"/>
              <a:gd name="connsiteX31" fmla="*/ 882502 w 1839433"/>
              <a:gd name="connsiteY31" fmla="*/ 637954 h 1828800"/>
              <a:gd name="connsiteX32" fmla="*/ 850605 w 1839433"/>
              <a:gd name="connsiteY32" fmla="*/ 669851 h 1828800"/>
              <a:gd name="connsiteX33" fmla="*/ 818707 w 1839433"/>
              <a:gd name="connsiteY33" fmla="*/ 733647 h 1828800"/>
              <a:gd name="connsiteX34" fmla="*/ 786809 w 1839433"/>
              <a:gd name="connsiteY34" fmla="*/ 754912 h 1828800"/>
              <a:gd name="connsiteX35" fmla="*/ 765544 w 1839433"/>
              <a:gd name="connsiteY35" fmla="*/ 786809 h 1828800"/>
              <a:gd name="connsiteX36" fmla="*/ 712381 w 1839433"/>
              <a:gd name="connsiteY36" fmla="*/ 839972 h 1828800"/>
              <a:gd name="connsiteX37" fmla="*/ 669851 w 1839433"/>
              <a:gd name="connsiteY37" fmla="*/ 914400 h 1828800"/>
              <a:gd name="connsiteX38" fmla="*/ 637953 w 1839433"/>
              <a:gd name="connsiteY38" fmla="*/ 925033 h 1828800"/>
              <a:gd name="connsiteX39" fmla="*/ 574158 w 1839433"/>
              <a:gd name="connsiteY39" fmla="*/ 978196 h 1828800"/>
              <a:gd name="connsiteX40" fmla="*/ 542260 w 1839433"/>
              <a:gd name="connsiteY40" fmla="*/ 988828 h 1828800"/>
              <a:gd name="connsiteX41" fmla="*/ 520995 w 1839433"/>
              <a:gd name="connsiteY41" fmla="*/ 1020726 h 1828800"/>
              <a:gd name="connsiteX42" fmla="*/ 489098 w 1839433"/>
              <a:gd name="connsiteY42" fmla="*/ 1031358 h 1828800"/>
              <a:gd name="connsiteX43" fmla="*/ 457200 w 1839433"/>
              <a:gd name="connsiteY43" fmla="*/ 1052623 h 1828800"/>
              <a:gd name="connsiteX44" fmla="*/ 382772 w 1839433"/>
              <a:gd name="connsiteY44" fmla="*/ 1073889 h 1828800"/>
              <a:gd name="connsiteX45" fmla="*/ 276446 w 1839433"/>
              <a:gd name="connsiteY45" fmla="*/ 1127051 h 1828800"/>
              <a:gd name="connsiteX46" fmla="*/ 223284 w 1839433"/>
              <a:gd name="connsiteY46" fmla="*/ 1137684 h 1828800"/>
              <a:gd name="connsiteX47" fmla="*/ 180753 w 1839433"/>
              <a:gd name="connsiteY47" fmla="*/ 1148316 h 1828800"/>
              <a:gd name="connsiteX48" fmla="*/ 159488 w 1839433"/>
              <a:gd name="connsiteY48" fmla="*/ 1169582 h 1828800"/>
              <a:gd name="connsiteX49" fmla="*/ 74428 w 1839433"/>
              <a:gd name="connsiteY49" fmla="*/ 1201479 h 1828800"/>
              <a:gd name="connsiteX50" fmla="*/ 42530 w 1839433"/>
              <a:gd name="connsiteY50" fmla="*/ 1222744 h 1828800"/>
              <a:gd name="connsiteX51" fmla="*/ 0 w 1839433"/>
              <a:gd name="connsiteY51" fmla="*/ 1286540 h 1828800"/>
              <a:gd name="connsiteX52" fmla="*/ 10633 w 1839433"/>
              <a:gd name="connsiteY52" fmla="*/ 1435396 h 1828800"/>
              <a:gd name="connsiteX53" fmla="*/ 53163 w 1839433"/>
              <a:gd name="connsiteY53" fmla="*/ 1531089 h 1828800"/>
              <a:gd name="connsiteX54" fmla="*/ 116958 w 1839433"/>
              <a:gd name="connsiteY54" fmla="*/ 1594884 h 1828800"/>
              <a:gd name="connsiteX55" fmla="*/ 127591 w 1839433"/>
              <a:gd name="connsiteY55" fmla="*/ 1626782 h 1828800"/>
              <a:gd name="connsiteX56" fmla="*/ 202019 w 1839433"/>
              <a:gd name="connsiteY56" fmla="*/ 1690577 h 1828800"/>
              <a:gd name="connsiteX57" fmla="*/ 244549 w 1839433"/>
              <a:gd name="connsiteY57" fmla="*/ 1711842 h 1828800"/>
              <a:gd name="connsiteX58" fmla="*/ 276446 w 1839433"/>
              <a:gd name="connsiteY58" fmla="*/ 1733107 h 1828800"/>
              <a:gd name="connsiteX59" fmla="*/ 297712 w 1839433"/>
              <a:gd name="connsiteY59" fmla="*/ 1754372 h 1828800"/>
              <a:gd name="connsiteX60" fmla="*/ 361507 w 1839433"/>
              <a:gd name="connsiteY60" fmla="*/ 1775637 h 1828800"/>
              <a:gd name="connsiteX61" fmla="*/ 404037 w 1839433"/>
              <a:gd name="connsiteY61" fmla="*/ 1796903 h 1828800"/>
              <a:gd name="connsiteX62" fmla="*/ 499730 w 1839433"/>
              <a:gd name="connsiteY62" fmla="*/ 1807535 h 1828800"/>
              <a:gd name="connsiteX63" fmla="*/ 637953 w 1839433"/>
              <a:gd name="connsiteY63" fmla="*/ 1828800 h 1828800"/>
              <a:gd name="connsiteX64" fmla="*/ 818707 w 1839433"/>
              <a:gd name="connsiteY64" fmla="*/ 1818168 h 1828800"/>
              <a:gd name="connsiteX65" fmla="*/ 882502 w 1839433"/>
              <a:gd name="connsiteY65" fmla="*/ 1796903 h 1828800"/>
              <a:gd name="connsiteX66" fmla="*/ 956930 w 1839433"/>
              <a:gd name="connsiteY66" fmla="*/ 1733107 h 1828800"/>
              <a:gd name="connsiteX67" fmla="*/ 1020726 w 1839433"/>
              <a:gd name="connsiteY67" fmla="*/ 1658679 h 1828800"/>
              <a:gd name="connsiteX68" fmla="*/ 1063256 w 1839433"/>
              <a:gd name="connsiteY68" fmla="*/ 1626782 h 1828800"/>
              <a:gd name="connsiteX69" fmla="*/ 1073888 w 1839433"/>
              <a:gd name="connsiteY69" fmla="*/ 1594884 h 1828800"/>
              <a:gd name="connsiteX70" fmla="*/ 1137684 w 1839433"/>
              <a:gd name="connsiteY70" fmla="*/ 1552354 h 1828800"/>
              <a:gd name="connsiteX71" fmla="*/ 1158949 w 1839433"/>
              <a:gd name="connsiteY71" fmla="*/ 1520456 h 1828800"/>
              <a:gd name="connsiteX72" fmla="*/ 1244009 w 1839433"/>
              <a:gd name="connsiteY72" fmla="*/ 1446028 h 1828800"/>
              <a:gd name="connsiteX73" fmla="*/ 1329070 w 1839433"/>
              <a:gd name="connsiteY73" fmla="*/ 1350335 h 1828800"/>
              <a:gd name="connsiteX74" fmla="*/ 1360967 w 1839433"/>
              <a:gd name="connsiteY74" fmla="*/ 1318437 h 1828800"/>
              <a:gd name="connsiteX75" fmla="*/ 1382233 w 1839433"/>
              <a:gd name="connsiteY75" fmla="*/ 1297172 h 1828800"/>
              <a:gd name="connsiteX76" fmla="*/ 1446028 w 1839433"/>
              <a:gd name="connsiteY76" fmla="*/ 1254642 h 1828800"/>
              <a:gd name="connsiteX77" fmla="*/ 1477926 w 1839433"/>
              <a:gd name="connsiteY77" fmla="*/ 1233377 h 1828800"/>
              <a:gd name="connsiteX78" fmla="*/ 1541721 w 1839433"/>
              <a:gd name="connsiteY78" fmla="*/ 1190847 h 1828800"/>
              <a:gd name="connsiteX79" fmla="*/ 1573619 w 1839433"/>
              <a:gd name="connsiteY79" fmla="*/ 1158949 h 1828800"/>
              <a:gd name="connsiteX80" fmla="*/ 1605516 w 1839433"/>
              <a:gd name="connsiteY80" fmla="*/ 1148316 h 1828800"/>
              <a:gd name="connsiteX81" fmla="*/ 1701209 w 1839433"/>
              <a:gd name="connsiteY81" fmla="*/ 110578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39433" h="1828800">
                <a:moveTo>
                  <a:pt x="1701209" y="1105786"/>
                </a:moveTo>
                <a:cubicBezTo>
                  <a:pt x="1722474" y="1065028"/>
                  <a:pt x="1709183" y="951617"/>
                  <a:pt x="1733107" y="903768"/>
                </a:cubicBezTo>
                <a:cubicBezTo>
                  <a:pt x="1748318" y="873345"/>
                  <a:pt x="1757184" y="860625"/>
                  <a:pt x="1765005" y="829340"/>
                </a:cubicBezTo>
                <a:cubicBezTo>
                  <a:pt x="1769388" y="811808"/>
                  <a:pt x="1769292" y="793098"/>
                  <a:pt x="1775637" y="776177"/>
                </a:cubicBezTo>
                <a:cubicBezTo>
                  <a:pt x="1780124" y="764212"/>
                  <a:pt x="1791712" y="755956"/>
                  <a:pt x="1796902" y="744279"/>
                </a:cubicBezTo>
                <a:cubicBezTo>
                  <a:pt x="1806006" y="723796"/>
                  <a:pt x="1813771" y="702464"/>
                  <a:pt x="1818167" y="680484"/>
                </a:cubicBezTo>
                <a:lnTo>
                  <a:pt x="1839433" y="574158"/>
                </a:lnTo>
                <a:cubicBezTo>
                  <a:pt x="1835889" y="513907"/>
                  <a:pt x="1834806" y="453461"/>
                  <a:pt x="1828800" y="393405"/>
                </a:cubicBezTo>
                <a:cubicBezTo>
                  <a:pt x="1827685" y="382253"/>
                  <a:pt x="1825168" y="370259"/>
                  <a:pt x="1818167" y="361507"/>
                </a:cubicBezTo>
                <a:cubicBezTo>
                  <a:pt x="1810184" y="351529"/>
                  <a:pt x="1796087" y="348423"/>
                  <a:pt x="1786270" y="340242"/>
                </a:cubicBezTo>
                <a:cubicBezTo>
                  <a:pt x="1733174" y="295995"/>
                  <a:pt x="1778530" y="316396"/>
                  <a:pt x="1722474" y="297712"/>
                </a:cubicBezTo>
                <a:cubicBezTo>
                  <a:pt x="1658475" y="212379"/>
                  <a:pt x="1726634" y="290050"/>
                  <a:pt x="1648046" y="233916"/>
                </a:cubicBezTo>
                <a:cubicBezTo>
                  <a:pt x="1635810" y="225176"/>
                  <a:pt x="1628660" y="210360"/>
                  <a:pt x="1616149" y="202019"/>
                </a:cubicBezTo>
                <a:cubicBezTo>
                  <a:pt x="1520251" y="138087"/>
                  <a:pt x="1652725" y="253765"/>
                  <a:pt x="1552353" y="170121"/>
                </a:cubicBezTo>
                <a:cubicBezTo>
                  <a:pt x="1540802" y="160495"/>
                  <a:pt x="1532325" y="147455"/>
                  <a:pt x="1520456" y="138223"/>
                </a:cubicBezTo>
                <a:cubicBezTo>
                  <a:pt x="1500282" y="122532"/>
                  <a:pt x="1477925" y="109870"/>
                  <a:pt x="1456660" y="95693"/>
                </a:cubicBezTo>
                <a:lnTo>
                  <a:pt x="1424763" y="74428"/>
                </a:lnTo>
                <a:lnTo>
                  <a:pt x="1392865" y="53163"/>
                </a:lnTo>
                <a:cubicBezTo>
                  <a:pt x="1382232" y="46075"/>
                  <a:pt x="1373090" y="35939"/>
                  <a:pt x="1360967" y="31898"/>
                </a:cubicBezTo>
                <a:lnTo>
                  <a:pt x="1297172" y="10633"/>
                </a:lnTo>
                <a:lnTo>
                  <a:pt x="1265274" y="0"/>
                </a:lnTo>
                <a:cubicBezTo>
                  <a:pt x="1236921" y="7088"/>
                  <a:pt x="1208410" y="13575"/>
                  <a:pt x="1180214" y="21265"/>
                </a:cubicBezTo>
                <a:cubicBezTo>
                  <a:pt x="1169401" y="24214"/>
                  <a:pt x="1157641" y="25681"/>
                  <a:pt x="1148316" y="31898"/>
                </a:cubicBezTo>
                <a:cubicBezTo>
                  <a:pt x="1123759" y="48270"/>
                  <a:pt x="1110843" y="72159"/>
                  <a:pt x="1095153" y="95693"/>
                </a:cubicBezTo>
                <a:lnTo>
                  <a:pt x="1063256" y="191386"/>
                </a:lnTo>
                <a:lnTo>
                  <a:pt x="1052623" y="223284"/>
                </a:lnTo>
                <a:cubicBezTo>
                  <a:pt x="1045134" y="275711"/>
                  <a:pt x="1045032" y="294663"/>
                  <a:pt x="1031358" y="340242"/>
                </a:cubicBezTo>
                <a:cubicBezTo>
                  <a:pt x="1024917" y="361712"/>
                  <a:pt x="1015530" y="382291"/>
                  <a:pt x="1010093" y="404037"/>
                </a:cubicBezTo>
                <a:cubicBezTo>
                  <a:pt x="1007591" y="414044"/>
                  <a:pt x="995760" y="465987"/>
                  <a:pt x="988828" y="478465"/>
                </a:cubicBezTo>
                <a:cubicBezTo>
                  <a:pt x="976416" y="500806"/>
                  <a:pt x="960475" y="520996"/>
                  <a:pt x="946298" y="542261"/>
                </a:cubicBezTo>
                <a:lnTo>
                  <a:pt x="903767" y="606056"/>
                </a:lnTo>
                <a:cubicBezTo>
                  <a:pt x="896679" y="616689"/>
                  <a:pt x="891538" y="628918"/>
                  <a:pt x="882502" y="637954"/>
                </a:cubicBezTo>
                <a:lnTo>
                  <a:pt x="850605" y="669851"/>
                </a:lnTo>
                <a:cubicBezTo>
                  <a:pt x="841957" y="695793"/>
                  <a:pt x="839318" y="713036"/>
                  <a:pt x="818707" y="733647"/>
                </a:cubicBezTo>
                <a:cubicBezTo>
                  <a:pt x="809671" y="742683"/>
                  <a:pt x="797442" y="747824"/>
                  <a:pt x="786809" y="754912"/>
                </a:cubicBezTo>
                <a:cubicBezTo>
                  <a:pt x="779721" y="765544"/>
                  <a:pt x="773959" y="777192"/>
                  <a:pt x="765544" y="786809"/>
                </a:cubicBezTo>
                <a:cubicBezTo>
                  <a:pt x="749041" y="805669"/>
                  <a:pt x="712381" y="839972"/>
                  <a:pt x="712381" y="839972"/>
                </a:cubicBezTo>
                <a:cubicBezTo>
                  <a:pt x="701782" y="871771"/>
                  <a:pt x="699562" y="889641"/>
                  <a:pt x="669851" y="914400"/>
                </a:cubicBezTo>
                <a:cubicBezTo>
                  <a:pt x="661241" y="921575"/>
                  <a:pt x="648586" y="921489"/>
                  <a:pt x="637953" y="925033"/>
                </a:cubicBezTo>
                <a:cubicBezTo>
                  <a:pt x="614440" y="948546"/>
                  <a:pt x="603762" y="963394"/>
                  <a:pt x="574158" y="978196"/>
                </a:cubicBezTo>
                <a:cubicBezTo>
                  <a:pt x="564133" y="983208"/>
                  <a:pt x="552893" y="985284"/>
                  <a:pt x="542260" y="988828"/>
                </a:cubicBezTo>
                <a:cubicBezTo>
                  <a:pt x="535172" y="999461"/>
                  <a:pt x="530974" y="1012743"/>
                  <a:pt x="520995" y="1020726"/>
                </a:cubicBezTo>
                <a:cubicBezTo>
                  <a:pt x="512244" y="1027727"/>
                  <a:pt x="499122" y="1026346"/>
                  <a:pt x="489098" y="1031358"/>
                </a:cubicBezTo>
                <a:cubicBezTo>
                  <a:pt x="477668" y="1037073"/>
                  <a:pt x="468946" y="1047589"/>
                  <a:pt x="457200" y="1052623"/>
                </a:cubicBezTo>
                <a:cubicBezTo>
                  <a:pt x="409503" y="1073065"/>
                  <a:pt x="424157" y="1053197"/>
                  <a:pt x="382772" y="1073889"/>
                </a:cubicBezTo>
                <a:cubicBezTo>
                  <a:pt x="297373" y="1116589"/>
                  <a:pt x="428188" y="1076470"/>
                  <a:pt x="276446" y="1127051"/>
                </a:cubicBezTo>
                <a:cubicBezTo>
                  <a:pt x="259302" y="1132766"/>
                  <a:pt x="240925" y="1133764"/>
                  <a:pt x="223284" y="1137684"/>
                </a:cubicBezTo>
                <a:cubicBezTo>
                  <a:pt x="209019" y="1140854"/>
                  <a:pt x="194930" y="1144772"/>
                  <a:pt x="180753" y="1148316"/>
                </a:cubicBezTo>
                <a:cubicBezTo>
                  <a:pt x="173665" y="1155405"/>
                  <a:pt x="167829" y="1164021"/>
                  <a:pt x="159488" y="1169582"/>
                </a:cubicBezTo>
                <a:cubicBezTo>
                  <a:pt x="126129" y="1191822"/>
                  <a:pt x="111830" y="1192129"/>
                  <a:pt x="74428" y="1201479"/>
                </a:cubicBezTo>
                <a:cubicBezTo>
                  <a:pt x="63795" y="1208567"/>
                  <a:pt x="50945" y="1213127"/>
                  <a:pt x="42530" y="1222744"/>
                </a:cubicBezTo>
                <a:cubicBezTo>
                  <a:pt x="25700" y="1241978"/>
                  <a:pt x="0" y="1286540"/>
                  <a:pt x="0" y="1286540"/>
                </a:cubicBezTo>
                <a:cubicBezTo>
                  <a:pt x="3544" y="1336159"/>
                  <a:pt x="3254" y="1386201"/>
                  <a:pt x="10633" y="1435396"/>
                </a:cubicBezTo>
                <a:cubicBezTo>
                  <a:pt x="14349" y="1460168"/>
                  <a:pt x="31773" y="1509698"/>
                  <a:pt x="53163" y="1531089"/>
                </a:cubicBezTo>
                <a:cubicBezTo>
                  <a:pt x="146453" y="1624381"/>
                  <a:pt x="12702" y="1455878"/>
                  <a:pt x="116958" y="1594884"/>
                </a:cubicBezTo>
                <a:cubicBezTo>
                  <a:pt x="120502" y="1605517"/>
                  <a:pt x="121374" y="1617457"/>
                  <a:pt x="127591" y="1626782"/>
                </a:cubicBezTo>
                <a:cubicBezTo>
                  <a:pt x="140018" y="1645423"/>
                  <a:pt x="185173" y="1680048"/>
                  <a:pt x="202019" y="1690577"/>
                </a:cubicBezTo>
                <a:cubicBezTo>
                  <a:pt x="215460" y="1698977"/>
                  <a:pt x="230787" y="1703978"/>
                  <a:pt x="244549" y="1711842"/>
                </a:cubicBezTo>
                <a:cubicBezTo>
                  <a:pt x="255644" y="1718182"/>
                  <a:pt x="266468" y="1725124"/>
                  <a:pt x="276446" y="1733107"/>
                </a:cubicBezTo>
                <a:cubicBezTo>
                  <a:pt x="284274" y="1739369"/>
                  <a:pt x="288746" y="1749889"/>
                  <a:pt x="297712" y="1754372"/>
                </a:cubicBezTo>
                <a:cubicBezTo>
                  <a:pt x="317761" y="1764396"/>
                  <a:pt x="341458" y="1765612"/>
                  <a:pt x="361507" y="1775637"/>
                </a:cubicBezTo>
                <a:cubicBezTo>
                  <a:pt x="375684" y="1782726"/>
                  <a:pt x="388593" y="1793339"/>
                  <a:pt x="404037" y="1796903"/>
                </a:cubicBezTo>
                <a:cubicBezTo>
                  <a:pt x="435309" y="1804120"/>
                  <a:pt x="467856" y="1803785"/>
                  <a:pt x="499730" y="1807535"/>
                </a:cubicBezTo>
                <a:cubicBezTo>
                  <a:pt x="593520" y="1818569"/>
                  <a:pt x="562592" y="1813728"/>
                  <a:pt x="637953" y="1828800"/>
                </a:cubicBezTo>
                <a:cubicBezTo>
                  <a:pt x="698204" y="1825256"/>
                  <a:pt x="758858" y="1825974"/>
                  <a:pt x="818707" y="1818168"/>
                </a:cubicBezTo>
                <a:cubicBezTo>
                  <a:pt x="840934" y="1815269"/>
                  <a:pt x="882502" y="1796903"/>
                  <a:pt x="882502" y="1796903"/>
                </a:cubicBezTo>
                <a:cubicBezTo>
                  <a:pt x="1010291" y="1669114"/>
                  <a:pt x="859771" y="1814074"/>
                  <a:pt x="956930" y="1733107"/>
                </a:cubicBezTo>
                <a:cubicBezTo>
                  <a:pt x="1026378" y="1675233"/>
                  <a:pt x="950320" y="1729084"/>
                  <a:pt x="1020726" y="1658679"/>
                </a:cubicBezTo>
                <a:cubicBezTo>
                  <a:pt x="1033257" y="1646149"/>
                  <a:pt x="1049079" y="1637414"/>
                  <a:pt x="1063256" y="1626782"/>
                </a:cubicBezTo>
                <a:cubicBezTo>
                  <a:pt x="1066800" y="1616149"/>
                  <a:pt x="1065963" y="1602809"/>
                  <a:pt x="1073888" y="1594884"/>
                </a:cubicBezTo>
                <a:cubicBezTo>
                  <a:pt x="1091960" y="1576812"/>
                  <a:pt x="1137684" y="1552354"/>
                  <a:pt x="1137684" y="1552354"/>
                </a:cubicBezTo>
                <a:cubicBezTo>
                  <a:pt x="1144772" y="1541721"/>
                  <a:pt x="1149913" y="1529492"/>
                  <a:pt x="1158949" y="1520456"/>
                </a:cubicBezTo>
                <a:cubicBezTo>
                  <a:pt x="1215149" y="1464255"/>
                  <a:pt x="1175042" y="1549479"/>
                  <a:pt x="1244009" y="1446028"/>
                </a:cubicBezTo>
                <a:cubicBezTo>
                  <a:pt x="1281957" y="1389106"/>
                  <a:pt x="1256236" y="1423169"/>
                  <a:pt x="1329070" y="1350335"/>
                </a:cubicBezTo>
                <a:lnTo>
                  <a:pt x="1360967" y="1318437"/>
                </a:lnTo>
                <a:cubicBezTo>
                  <a:pt x="1368056" y="1311348"/>
                  <a:pt x="1373892" y="1302733"/>
                  <a:pt x="1382233" y="1297172"/>
                </a:cubicBezTo>
                <a:lnTo>
                  <a:pt x="1446028" y="1254642"/>
                </a:lnTo>
                <a:cubicBezTo>
                  <a:pt x="1456661" y="1247554"/>
                  <a:pt x="1468890" y="1242413"/>
                  <a:pt x="1477926" y="1233377"/>
                </a:cubicBezTo>
                <a:cubicBezTo>
                  <a:pt x="1517748" y="1193554"/>
                  <a:pt x="1495558" y="1206234"/>
                  <a:pt x="1541721" y="1190847"/>
                </a:cubicBezTo>
                <a:cubicBezTo>
                  <a:pt x="1552354" y="1180214"/>
                  <a:pt x="1561108" y="1167290"/>
                  <a:pt x="1573619" y="1158949"/>
                </a:cubicBezTo>
                <a:cubicBezTo>
                  <a:pt x="1582944" y="1152732"/>
                  <a:pt x="1595719" y="1153759"/>
                  <a:pt x="1605516" y="1148316"/>
                </a:cubicBezTo>
                <a:cubicBezTo>
                  <a:pt x="1670492" y="1112218"/>
                  <a:pt x="1679944" y="1146544"/>
                  <a:pt x="1701209" y="1105786"/>
                </a:cubicBezTo>
                <a:close/>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6224327"/>
            <a:ext cx="7086600" cy="369332"/>
          </a:xfrm>
          <a:prstGeom prst="rect">
            <a:avLst/>
          </a:prstGeom>
          <a:noFill/>
        </p:spPr>
        <p:txBody>
          <a:bodyPr wrap="square" rtlCol="0">
            <a:spAutoFit/>
          </a:bodyPr>
          <a:lstStyle/>
          <a:p>
            <a:r>
              <a:rPr lang="en-US" b="1" dirty="0">
                <a:solidFill>
                  <a:srgbClr val="00589A"/>
                </a:solidFill>
                <a:latin typeface="Tempus Sans ITC" pitchFamily="82" charset="0"/>
              </a:rPr>
              <a:t>What would you expect this cell to look like in the light microscope?</a:t>
            </a:r>
          </a:p>
        </p:txBody>
      </p:sp>
    </p:spTree>
    <p:extLst>
      <p:ext uri="{BB962C8B-B14F-4D97-AF65-F5344CB8AC3E}">
        <p14:creationId xmlns:p14="http://schemas.microsoft.com/office/powerpoint/2010/main" val="292921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srcRect b="17455"/>
          <a:stretch/>
        </p:blipFill>
        <p:spPr bwMode="auto">
          <a:xfrm>
            <a:off x="3581400" y="1335717"/>
            <a:ext cx="4948237" cy="5446083"/>
          </a:xfrm>
          <a:prstGeom prst="rect">
            <a:avLst/>
          </a:prstGeom>
          <a:noFill/>
          <a:ln w="9525">
            <a:noFill/>
            <a:miter lim="800000"/>
            <a:headEnd/>
            <a:tailEnd/>
          </a:ln>
        </p:spPr>
      </p:pic>
      <p:sp>
        <p:nvSpPr>
          <p:cNvPr id="3" name="AutoShape 6"/>
          <p:cNvSpPr>
            <a:spLocks noChangeArrowheads="1"/>
          </p:cNvSpPr>
          <p:nvPr/>
        </p:nvSpPr>
        <p:spPr bwMode="auto">
          <a:xfrm rot="1853639" flipH="1">
            <a:off x="5344491" y="5722881"/>
            <a:ext cx="567796" cy="274527"/>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4" name="AutoShape 5"/>
          <p:cNvSpPr>
            <a:spLocks noChangeArrowheads="1"/>
          </p:cNvSpPr>
          <p:nvPr/>
        </p:nvSpPr>
        <p:spPr bwMode="auto">
          <a:xfrm rot="10800000">
            <a:off x="6324600" y="4267200"/>
            <a:ext cx="609600" cy="228600"/>
          </a:xfrm>
          <a:prstGeom prst="rightArrow">
            <a:avLst>
              <a:gd name="adj1" fmla="val 50000"/>
              <a:gd name="adj2" fmla="val 66667"/>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8" name="TextBox 7"/>
          <p:cNvSpPr txBox="1"/>
          <p:nvPr/>
        </p:nvSpPr>
        <p:spPr>
          <a:xfrm>
            <a:off x="76200" y="1309136"/>
            <a:ext cx="3505200" cy="4247317"/>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In H&amp;E-stained sections, plasma cells (red arrows) have intense cytoplasmic basophilia (compare to red blood cells and neutrophils).  Careful observation reveals a paler </a:t>
            </a:r>
            <a:r>
              <a:rPr lang="en-US" b="1" dirty="0" err="1">
                <a:solidFill>
                  <a:srgbClr val="7030A0"/>
                </a:solidFill>
                <a:latin typeface="+mn-lt"/>
              </a:rPr>
              <a:t>perinuclear</a:t>
            </a:r>
            <a:r>
              <a:rPr lang="en-US" b="1" dirty="0">
                <a:solidFill>
                  <a:srgbClr val="7030A0"/>
                </a:solidFill>
                <a:latin typeface="+mn-lt"/>
              </a:rPr>
              <a:t> region (blue arrow in inset) indicating the location of the Golgi apparatus.   This region is paler than the surrounding cytoplasm because the Golgi is a relatively ribosome-free zone.  Also note the relatively heterochromatic nuclei; some cells may demonstrate the classic “clock-faced” appearance.</a:t>
            </a:r>
          </a:p>
        </p:txBody>
      </p:sp>
      <p:sp>
        <p:nvSpPr>
          <p:cNvPr id="9" name="Rectangle 8"/>
          <p:cNvSpPr/>
          <p:nvPr/>
        </p:nvSpPr>
        <p:spPr>
          <a:xfrm>
            <a:off x="381001" y="0"/>
            <a:ext cx="82295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Plasma Cells</a:t>
            </a:r>
          </a:p>
        </p:txBody>
      </p:sp>
      <p:pic>
        <p:nvPicPr>
          <p:cNvPr id="10" name="Picture 2"/>
          <p:cNvPicPr>
            <a:picLocks noChangeAspect="1" noChangeArrowheads="1"/>
          </p:cNvPicPr>
          <p:nvPr/>
        </p:nvPicPr>
        <p:blipFill rotWithShape="1">
          <a:blip r:embed="rId2"/>
          <a:srcRect l="36959" t="38025" r="33138" b="44086"/>
          <a:stretch/>
        </p:blipFill>
        <p:spPr bwMode="auto">
          <a:xfrm>
            <a:off x="3581401" y="1200329"/>
            <a:ext cx="3726656" cy="2972398"/>
          </a:xfrm>
          <a:prstGeom prst="rect">
            <a:avLst/>
          </a:prstGeom>
          <a:noFill/>
          <a:ln w="9525">
            <a:noFill/>
            <a:miter lim="800000"/>
            <a:headEnd/>
            <a:tailEnd/>
          </a:ln>
        </p:spPr>
      </p:pic>
      <p:cxnSp>
        <p:nvCxnSpPr>
          <p:cNvPr id="12" name="Straight Arrow Connector 11"/>
          <p:cNvCxnSpPr/>
          <p:nvPr/>
        </p:nvCxnSpPr>
        <p:spPr>
          <a:xfrm flipV="1">
            <a:off x="4495800" y="2668772"/>
            <a:ext cx="937437" cy="531628"/>
          </a:xfrm>
          <a:prstGeom prst="straightConnector1">
            <a:avLst/>
          </a:prstGeom>
          <a:ln w="28575">
            <a:solidFill>
              <a:srgbClr val="00589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83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crophage_TEM"/>
          <p:cNvPicPr>
            <a:picLocks noChangeAspect="1" noChangeArrowheads="1"/>
          </p:cNvPicPr>
          <p:nvPr/>
        </p:nvPicPr>
        <p:blipFill>
          <a:blip r:embed="rId2"/>
          <a:srcRect l="5185" r="3703"/>
          <a:stretch>
            <a:fillRect/>
          </a:stretch>
        </p:blipFill>
        <p:spPr bwMode="auto">
          <a:xfrm>
            <a:off x="2478958" y="2152981"/>
            <a:ext cx="6411670" cy="4705019"/>
          </a:xfrm>
          <a:prstGeom prst="rect">
            <a:avLst/>
          </a:prstGeom>
          <a:noFill/>
          <a:ln w="9525">
            <a:noFill/>
            <a:miter lim="800000"/>
            <a:headEnd/>
            <a:tailEnd/>
          </a:ln>
        </p:spPr>
      </p:pic>
      <p:sp>
        <p:nvSpPr>
          <p:cNvPr id="3" name="Rectangle 3"/>
          <p:cNvSpPr>
            <a:spLocks noChangeArrowheads="1"/>
          </p:cNvSpPr>
          <p:nvPr/>
        </p:nvSpPr>
        <p:spPr bwMode="auto">
          <a:xfrm>
            <a:off x="4978400" y="5257800"/>
            <a:ext cx="3929063" cy="1143000"/>
          </a:xfrm>
          <a:prstGeom prst="rect">
            <a:avLst/>
          </a:prstGeom>
          <a:noFill/>
          <a:ln w="9525">
            <a:noFill/>
            <a:miter lim="800000"/>
            <a:headEnd/>
            <a:tailEnd/>
          </a:ln>
        </p:spPr>
        <p:txBody>
          <a:bodyPr anchor="ctr"/>
          <a:lstStyle/>
          <a:p>
            <a:pPr algn="ctr" fontAlgn="auto">
              <a:spcBef>
                <a:spcPts val="0"/>
              </a:spcBef>
              <a:spcAft>
                <a:spcPts val="0"/>
              </a:spcAft>
              <a:defRPr/>
            </a:pPr>
            <a:r>
              <a:rPr lang="en-US" sz="4400" dirty="0">
                <a:solidFill>
                  <a:schemeClr val="bg1"/>
                </a:solidFill>
                <a:effectLst>
                  <a:outerShdw blurRad="38100" dist="38100" dir="2700000" algn="tl">
                    <a:srgbClr val="C0C0C0"/>
                  </a:outerShdw>
                </a:effectLst>
                <a:latin typeface="+mn-lt"/>
              </a:rPr>
              <a:t>Macrophages</a:t>
            </a:r>
          </a:p>
        </p:txBody>
      </p:sp>
      <p:sp>
        <p:nvSpPr>
          <p:cNvPr id="4" name="TextBox 3"/>
          <p:cNvSpPr txBox="1"/>
          <p:nvPr/>
        </p:nvSpPr>
        <p:spPr>
          <a:xfrm>
            <a:off x="76200" y="1229651"/>
            <a:ext cx="8915400" cy="923330"/>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When </a:t>
            </a:r>
            <a:r>
              <a:rPr lang="en-US" b="1" dirty="0" err="1">
                <a:solidFill>
                  <a:srgbClr val="7030A0"/>
                </a:solidFill>
                <a:latin typeface="+mn-lt"/>
              </a:rPr>
              <a:t>monocyes</a:t>
            </a:r>
            <a:r>
              <a:rPr lang="en-US" b="1" dirty="0">
                <a:solidFill>
                  <a:srgbClr val="7030A0"/>
                </a:solidFill>
                <a:latin typeface="+mn-lt"/>
              </a:rPr>
              <a:t> migrate into the tissues, they become </a:t>
            </a:r>
            <a:r>
              <a:rPr lang="en-US" b="1" dirty="0">
                <a:solidFill>
                  <a:srgbClr val="BA52AB"/>
                </a:solidFill>
                <a:latin typeface="+mn-lt"/>
              </a:rPr>
              <a:t>macrophages</a:t>
            </a:r>
            <a:r>
              <a:rPr lang="en-US" b="1" dirty="0">
                <a:solidFill>
                  <a:srgbClr val="7030A0"/>
                </a:solidFill>
                <a:latin typeface="+mn-lt"/>
              </a:rPr>
              <a:t>, which are large cells with a large, </a:t>
            </a:r>
            <a:r>
              <a:rPr lang="en-US" b="1" dirty="0" err="1">
                <a:solidFill>
                  <a:srgbClr val="7030A0"/>
                </a:solidFill>
                <a:latin typeface="+mn-lt"/>
              </a:rPr>
              <a:t>euchromatic</a:t>
            </a:r>
            <a:r>
              <a:rPr lang="en-US" b="1" dirty="0">
                <a:solidFill>
                  <a:srgbClr val="7030A0"/>
                </a:solidFill>
                <a:latin typeface="+mn-lt"/>
              </a:rPr>
              <a:t> nucleus, many processes extending from the plasma membrane, and numerous lysosomes in various states.</a:t>
            </a:r>
          </a:p>
        </p:txBody>
      </p:sp>
      <p:sp>
        <p:nvSpPr>
          <p:cNvPr id="6" name="Rectangle 5"/>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Macrophages</a:t>
            </a:r>
          </a:p>
        </p:txBody>
      </p:sp>
      <p:sp>
        <p:nvSpPr>
          <p:cNvPr id="7" name="TextBox 6"/>
          <p:cNvSpPr txBox="1"/>
          <p:nvPr/>
        </p:nvSpPr>
        <p:spPr>
          <a:xfrm>
            <a:off x="76200" y="4657635"/>
            <a:ext cx="2402758" cy="1200329"/>
          </a:xfrm>
          <a:prstGeom prst="rect">
            <a:avLst/>
          </a:prstGeom>
          <a:noFill/>
        </p:spPr>
        <p:txBody>
          <a:bodyPr wrap="square" rtlCol="0">
            <a:spAutoFit/>
          </a:bodyPr>
          <a:lstStyle/>
          <a:p>
            <a:r>
              <a:rPr lang="en-US" b="1" dirty="0">
                <a:solidFill>
                  <a:srgbClr val="00589A"/>
                </a:solidFill>
                <a:latin typeface="Tempus Sans ITC" pitchFamily="82" charset="0"/>
              </a:rPr>
              <a:t>What would you expect this cell to look like in the light microscope?</a:t>
            </a:r>
          </a:p>
        </p:txBody>
      </p:sp>
    </p:spTree>
    <p:extLst>
      <p:ext uri="{BB962C8B-B14F-4D97-AF65-F5344CB8AC3E}">
        <p14:creationId xmlns:p14="http://schemas.microsoft.com/office/powerpoint/2010/main" val="3407231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7"/>
          <p:cNvPicPr>
            <a:picLocks noChangeAspect="1" noChangeArrowheads="1"/>
          </p:cNvPicPr>
          <p:nvPr/>
        </p:nvPicPr>
        <p:blipFill>
          <a:blip r:embed="rId2" cstate="print"/>
          <a:srcRect/>
          <a:stretch>
            <a:fillRect/>
          </a:stretch>
        </p:blipFill>
        <p:spPr bwMode="auto">
          <a:xfrm>
            <a:off x="533400" y="2146320"/>
            <a:ext cx="6000307" cy="4500230"/>
          </a:xfrm>
          <a:prstGeom prst="rect">
            <a:avLst/>
          </a:prstGeom>
          <a:noFill/>
        </p:spPr>
      </p:pic>
      <p:sp>
        <p:nvSpPr>
          <p:cNvPr id="4" name="TextBox 3"/>
          <p:cNvSpPr txBox="1"/>
          <p:nvPr/>
        </p:nvSpPr>
        <p:spPr>
          <a:xfrm>
            <a:off x="76200" y="1229651"/>
            <a:ext cx="8915400" cy="923330"/>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In tissue sections, </a:t>
            </a:r>
            <a:r>
              <a:rPr lang="en-US" b="1" dirty="0">
                <a:solidFill>
                  <a:srgbClr val="BA52AB"/>
                </a:solidFill>
                <a:latin typeface="+mn-lt"/>
              </a:rPr>
              <a:t>macrophages</a:t>
            </a:r>
            <a:r>
              <a:rPr lang="en-US" b="1" dirty="0">
                <a:solidFill>
                  <a:srgbClr val="7030A0"/>
                </a:solidFill>
                <a:latin typeface="+mn-lt"/>
              </a:rPr>
              <a:t> are recognized by their large, </a:t>
            </a:r>
            <a:r>
              <a:rPr lang="en-US" b="1" dirty="0" err="1">
                <a:solidFill>
                  <a:srgbClr val="7030A0"/>
                </a:solidFill>
                <a:latin typeface="+mn-lt"/>
              </a:rPr>
              <a:t>euchromatic</a:t>
            </a:r>
            <a:r>
              <a:rPr lang="en-US" b="1" dirty="0">
                <a:solidFill>
                  <a:srgbClr val="7030A0"/>
                </a:solidFill>
                <a:latin typeface="+mn-lt"/>
              </a:rPr>
              <a:t> nuclei (the tips of the green arrows are indicating the nuclear envelope), with a prominent nucleolus (black arrow), surrounded by an extensive, ill-defined, frothy cytoplasm. </a:t>
            </a:r>
          </a:p>
        </p:txBody>
      </p:sp>
      <p:sp>
        <p:nvSpPr>
          <p:cNvPr id="5" name="AutoShape 5"/>
          <p:cNvSpPr>
            <a:spLocks noChangeArrowheads="1"/>
          </p:cNvSpPr>
          <p:nvPr/>
        </p:nvSpPr>
        <p:spPr bwMode="auto">
          <a:xfrm rot="10800000">
            <a:off x="4380617" y="5660920"/>
            <a:ext cx="609600" cy="228600"/>
          </a:xfrm>
          <a:prstGeom prst="rightArrow">
            <a:avLst>
              <a:gd name="adj1" fmla="val 50000"/>
              <a:gd name="adj2" fmla="val 66667"/>
            </a:avLst>
          </a:prstGeom>
          <a:solidFill>
            <a:srgbClr val="00B050"/>
          </a:solidFill>
          <a:ln w="9525">
            <a:solidFill>
              <a:schemeClr val="tx1"/>
            </a:solidFill>
            <a:miter lim="800000"/>
            <a:headEnd/>
            <a:tailEnd/>
          </a:ln>
        </p:spPr>
        <p:txBody>
          <a:bodyPr wrap="none" anchor="ctr"/>
          <a:lstStyle/>
          <a:p>
            <a:endParaRPr lang="en-US">
              <a:latin typeface="Calibri" pitchFamily="34" charset="0"/>
            </a:endParaRPr>
          </a:p>
        </p:txBody>
      </p:sp>
      <p:sp>
        <p:nvSpPr>
          <p:cNvPr id="6" name="Rectangle 5"/>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macrophages</a:t>
            </a:r>
          </a:p>
        </p:txBody>
      </p:sp>
      <p:cxnSp>
        <p:nvCxnSpPr>
          <p:cNvPr id="8" name="Straight Arrow Connector 7"/>
          <p:cNvCxnSpPr/>
          <p:nvPr/>
        </p:nvCxnSpPr>
        <p:spPr>
          <a:xfrm>
            <a:off x="3429000" y="5775220"/>
            <a:ext cx="804530" cy="5539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AutoShape 5"/>
          <p:cNvSpPr>
            <a:spLocks noChangeArrowheads="1"/>
          </p:cNvSpPr>
          <p:nvPr/>
        </p:nvSpPr>
        <p:spPr bwMode="auto">
          <a:xfrm rot="10800000">
            <a:off x="5670700" y="3314669"/>
            <a:ext cx="609600" cy="228600"/>
          </a:xfrm>
          <a:prstGeom prst="rightArrow">
            <a:avLst>
              <a:gd name="adj1" fmla="val 50000"/>
              <a:gd name="adj2" fmla="val 66667"/>
            </a:avLst>
          </a:prstGeom>
          <a:solidFill>
            <a:srgbClr val="00B050"/>
          </a:solidFill>
          <a:ln w="9525">
            <a:solidFill>
              <a:schemeClr val="tx1"/>
            </a:solidFill>
            <a:miter lim="800000"/>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92285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409698" y="3179296"/>
            <a:ext cx="6248401" cy="646331"/>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inflammation showing red blood cells, lymphocytes, neutrophils, plasma cells, and macrophages  – SL125</a:t>
            </a:r>
            <a:endParaRPr lang="en-US" dirty="0">
              <a:latin typeface="Calibri" pitchFamily="34" charset="0"/>
            </a:endParaRPr>
          </a:p>
        </p:txBody>
      </p:sp>
      <p:sp>
        <p:nvSpPr>
          <p:cNvPr id="37891" name="TextBox 4"/>
          <p:cNvSpPr txBox="1">
            <a:spLocks noChangeArrowheads="1"/>
          </p:cNvSpPr>
          <p:nvPr/>
        </p:nvSpPr>
        <p:spPr bwMode="auto">
          <a:xfrm>
            <a:off x="1997149" y="4876800"/>
            <a:ext cx="4495800" cy="1938992"/>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125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Erythrocytes</a:t>
            </a:r>
          </a:p>
          <a:p>
            <a:pPr lvl="1" eaLnBrk="0" hangingPunct="0">
              <a:buFontTx/>
              <a:buChar char="•"/>
            </a:pPr>
            <a:r>
              <a:rPr lang="en-US" sz="1200" b="1" dirty="0">
                <a:solidFill>
                  <a:srgbClr val="002060"/>
                </a:solidFill>
                <a:latin typeface="Georgia" pitchFamily="18" charset="0"/>
                <a:ea typeface="Times" pitchFamily="18" charset="0"/>
                <a:cs typeface="Arial" charset="0"/>
              </a:rPr>
              <a:t>Lymphocytes </a:t>
            </a:r>
          </a:p>
          <a:p>
            <a:pPr lvl="1" eaLnBrk="0" hangingPunct="0">
              <a:buFontTx/>
              <a:buChar char="•"/>
            </a:pPr>
            <a:r>
              <a:rPr lang="en-US" sz="1200" b="1" dirty="0">
                <a:solidFill>
                  <a:srgbClr val="002060"/>
                </a:solidFill>
                <a:latin typeface="Georgia" pitchFamily="18" charset="0"/>
                <a:ea typeface="Times" pitchFamily="18" charset="0"/>
                <a:cs typeface="Arial" charset="0"/>
              </a:rPr>
              <a:t>Neutrophils</a:t>
            </a:r>
          </a:p>
          <a:p>
            <a:pPr lvl="1" eaLnBrk="0" hangingPunct="0">
              <a:buFontTx/>
              <a:buChar char="•"/>
            </a:pPr>
            <a:r>
              <a:rPr lang="en-US" sz="1200" b="1" dirty="0">
                <a:solidFill>
                  <a:srgbClr val="002060"/>
                </a:solidFill>
                <a:latin typeface="Georgia" pitchFamily="18" charset="0"/>
                <a:ea typeface="Times" pitchFamily="18" charset="0"/>
                <a:cs typeface="Arial" charset="0"/>
              </a:rPr>
              <a:t>Plasma cells</a:t>
            </a:r>
          </a:p>
          <a:p>
            <a:pPr lvl="1" eaLnBrk="0" hangingPunct="0">
              <a:buFontTx/>
              <a:buChar char="•"/>
            </a:pPr>
            <a:r>
              <a:rPr lang="en-US" sz="1200" b="1" dirty="0">
                <a:solidFill>
                  <a:srgbClr val="002060"/>
                </a:solidFill>
                <a:latin typeface="Georgia" pitchFamily="18" charset="0"/>
                <a:ea typeface="Times" pitchFamily="18" charset="0"/>
                <a:cs typeface="Arial" charset="0"/>
              </a:rPr>
              <a:t>Macrophages</a:t>
            </a:r>
          </a:p>
          <a:p>
            <a:pPr lvl="1" eaLnBrk="0" hangingPunct="0">
              <a:buFontTx/>
              <a:buChar char="•"/>
            </a:pPr>
            <a:r>
              <a:rPr lang="en-US" sz="1200" b="1" dirty="0">
                <a:solidFill>
                  <a:srgbClr val="002060"/>
                </a:solidFill>
                <a:latin typeface="Georgia" pitchFamily="18" charset="0"/>
                <a:ea typeface="Times" pitchFamily="18" charset="0"/>
                <a:cs typeface="Arial" charset="0"/>
              </a:rPr>
              <a:t>Fibroblasts</a:t>
            </a:r>
          </a:p>
          <a:p>
            <a:pPr lvl="1" eaLnBrk="0" hangingPunct="0">
              <a:buFontTx/>
              <a:buChar char="•"/>
            </a:pPr>
            <a:r>
              <a:rPr lang="en-US" sz="1200" b="1" dirty="0">
                <a:solidFill>
                  <a:srgbClr val="002060"/>
                </a:solidFill>
                <a:latin typeface="Georgia" pitchFamily="18" charset="0"/>
                <a:ea typeface="Times" pitchFamily="18" charset="0"/>
                <a:cs typeface="Arial" charset="0"/>
              </a:rPr>
              <a:t>(</a:t>
            </a:r>
            <a:r>
              <a:rPr lang="en-US" sz="1200" b="1" dirty="0" err="1">
                <a:solidFill>
                  <a:srgbClr val="002060"/>
                </a:solidFill>
                <a:latin typeface="Georgia" pitchFamily="18" charset="0"/>
                <a:ea typeface="Times" pitchFamily="18" charset="0"/>
                <a:cs typeface="Arial" charset="0"/>
              </a:rPr>
              <a:t>Eosinophils</a:t>
            </a:r>
            <a:r>
              <a:rPr lang="en-US" sz="1200" b="1" dirty="0">
                <a:solidFill>
                  <a:srgbClr val="002060"/>
                </a:solidFill>
                <a:latin typeface="Georgia" pitchFamily="18" charset="0"/>
                <a:ea typeface="Times" pitchFamily="18" charset="0"/>
                <a:cs typeface="Arial" charset="0"/>
              </a:rPr>
              <a:t>)</a:t>
            </a:r>
          </a:p>
        </p:txBody>
      </p:sp>
      <p:sp>
        <p:nvSpPr>
          <p:cNvPr id="5" name="Rectangle 4"/>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a:t>
            </a:r>
          </a:p>
          <a:p>
            <a:pPr algn="ctr" fontAlgn="auto">
              <a:spcBef>
                <a:spcPts val="0"/>
              </a:spcBef>
              <a:spcAft>
                <a:spcPts val="0"/>
              </a:spcAft>
              <a:defRPr/>
            </a:pPr>
            <a:endParaRPr lang="en-US" sz="3600" b="1" cap="all" dirty="0">
              <a:ln w="0"/>
              <a:solidFill>
                <a:srgbClr val="C00000"/>
              </a:solidFill>
              <a:effectLst>
                <a:reflection blurRad="12700" stA="50000" endPos="50000" dist="5000" dir="5400000" sy="-100000" rotWithShape="0"/>
              </a:effectLst>
              <a:latin typeface="+mn-lt"/>
            </a:endParaRPr>
          </a:p>
        </p:txBody>
      </p:sp>
      <p:sp>
        <p:nvSpPr>
          <p:cNvPr id="6" name="TextBox 3"/>
          <p:cNvSpPr txBox="1">
            <a:spLocks noChangeArrowheads="1"/>
          </p:cNvSpPr>
          <p:nvPr/>
        </p:nvSpPr>
        <p:spPr bwMode="auto">
          <a:xfrm>
            <a:off x="1524000" y="2304089"/>
            <a:ext cx="6248401" cy="369332"/>
          </a:xfrm>
          <a:prstGeom prst="rect">
            <a:avLst/>
          </a:prstGeom>
          <a:noFill/>
          <a:ln w="9525">
            <a:noFill/>
            <a:miter lim="800000"/>
            <a:headEnd/>
            <a:tailEnd/>
          </a:ln>
        </p:spPr>
        <p:txBody>
          <a:bodyPr wrap="square">
            <a:spAutoFit/>
          </a:bodyPr>
          <a:lstStyle/>
          <a:p>
            <a:r>
              <a:rPr lang="en-US" dirty="0">
                <a:latin typeface="Calibri" pitchFamily="34" charset="0"/>
                <a:hlinkClick r:id="rId5"/>
              </a:rPr>
              <a:t>Video orientating you to SL125</a:t>
            </a:r>
            <a:endParaRPr lang="en-US" dirty="0">
              <a:latin typeface="Calibri" pitchFamily="34" charset="0"/>
            </a:endParaRPr>
          </a:p>
        </p:txBody>
      </p:sp>
    </p:spTree>
    <p:extLst>
      <p:ext uri="{BB962C8B-B14F-4D97-AF65-F5344CB8AC3E}">
        <p14:creationId xmlns:p14="http://schemas.microsoft.com/office/powerpoint/2010/main" val="217073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Macrophages</a:t>
            </a:r>
          </a:p>
        </p:txBody>
      </p:sp>
      <p:pic>
        <p:nvPicPr>
          <p:cNvPr id="1026" name="Picture 2" descr="http://med.uc.edu/labmanuals/ma/vlm/lab16/SLa67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181279"/>
            <a:ext cx="6286501" cy="4714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9550" y="5934670"/>
            <a:ext cx="8915400" cy="923330"/>
          </a:xfrm>
          <a:prstGeom prst="rect">
            <a:avLst/>
          </a:prstGeom>
          <a:noFill/>
        </p:spPr>
        <p:txBody>
          <a:bodyPr wrap="square">
            <a:spAutoFit/>
          </a:bodyPr>
          <a:lstStyle/>
          <a:p>
            <a:pPr fontAlgn="auto">
              <a:spcBef>
                <a:spcPts val="0"/>
              </a:spcBef>
              <a:spcAft>
                <a:spcPts val="0"/>
              </a:spcAft>
              <a:defRPr/>
            </a:pPr>
            <a:r>
              <a:rPr lang="en-US" b="1" dirty="0">
                <a:solidFill>
                  <a:srgbClr val="BA52AB"/>
                </a:solidFill>
                <a:latin typeface="+mn-lt"/>
              </a:rPr>
              <a:t>Macrophages’</a:t>
            </a:r>
            <a:r>
              <a:rPr lang="en-US" b="1" dirty="0">
                <a:solidFill>
                  <a:srgbClr val="7030A0"/>
                </a:solidFill>
                <a:latin typeface="+mn-lt"/>
              </a:rPr>
              <a:t> </a:t>
            </a:r>
            <a:r>
              <a:rPr lang="en-US" b="1" dirty="0" err="1">
                <a:solidFill>
                  <a:srgbClr val="7030A0"/>
                </a:solidFill>
                <a:latin typeface="+mn-lt"/>
              </a:rPr>
              <a:t>phagocytotic</a:t>
            </a:r>
            <a:r>
              <a:rPr lang="en-US" b="1" dirty="0">
                <a:solidFill>
                  <a:srgbClr val="7030A0"/>
                </a:solidFill>
                <a:latin typeface="+mn-lt"/>
              </a:rPr>
              <a:t> nature can be used to help visualize these cells specifically.  This slide was prepared from an animal given the dye </a:t>
            </a:r>
            <a:r>
              <a:rPr lang="en-US" b="1" dirty="0" err="1">
                <a:solidFill>
                  <a:srgbClr val="7030A0"/>
                </a:solidFill>
                <a:latin typeface="+mn-lt"/>
              </a:rPr>
              <a:t>trypan</a:t>
            </a:r>
            <a:r>
              <a:rPr lang="en-US" b="1" dirty="0">
                <a:solidFill>
                  <a:srgbClr val="7030A0"/>
                </a:solidFill>
                <a:latin typeface="+mn-lt"/>
              </a:rPr>
              <a:t> blue.  This dye is taken up by the macrophages, making their visualization obvious. </a:t>
            </a:r>
          </a:p>
        </p:txBody>
      </p:sp>
      <p:sp>
        <p:nvSpPr>
          <p:cNvPr id="5" name="TextBox 4"/>
          <p:cNvSpPr txBox="1"/>
          <p:nvPr/>
        </p:nvSpPr>
        <p:spPr>
          <a:xfrm>
            <a:off x="6505576" y="1066800"/>
            <a:ext cx="2619374" cy="4647426"/>
          </a:xfrm>
          <a:prstGeom prst="rect">
            <a:avLst/>
          </a:prstGeom>
          <a:noFill/>
        </p:spPr>
        <p:txBody>
          <a:bodyPr wrap="square" rtlCol="0">
            <a:spAutoFit/>
          </a:bodyPr>
          <a:lstStyle/>
          <a:p>
            <a:r>
              <a:rPr lang="en-US" sz="1600" b="1" dirty="0">
                <a:solidFill>
                  <a:srgbClr val="00589A"/>
                </a:solidFill>
                <a:latin typeface="Tempus Sans ITC" pitchFamily="82" charset="0"/>
              </a:rPr>
              <a:t>Macrophages that reside in specific tissues and organs are given special names.  Here in the liver, the resident macrophages are called </a:t>
            </a:r>
            <a:r>
              <a:rPr lang="en-US" sz="1600" b="1" dirty="0" err="1">
                <a:solidFill>
                  <a:srgbClr val="002060"/>
                </a:solidFill>
                <a:latin typeface="Tempus Sans ITC" pitchFamily="82" charset="0"/>
              </a:rPr>
              <a:t>Kupffer</a:t>
            </a:r>
            <a:r>
              <a:rPr lang="en-US" sz="1600" b="1" dirty="0">
                <a:solidFill>
                  <a:srgbClr val="002060"/>
                </a:solidFill>
                <a:latin typeface="Tempus Sans ITC" pitchFamily="82" charset="0"/>
              </a:rPr>
              <a:t> cells</a:t>
            </a:r>
            <a:r>
              <a:rPr lang="en-US" sz="1600" b="1" dirty="0">
                <a:solidFill>
                  <a:srgbClr val="00589A"/>
                </a:solidFill>
                <a:latin typeface="Tempus Sans ITC" pitchFamily="82" charset="0"/>
              </a:rPr>
              <a:t>, and are involved in liver-specific functions such as red blood cell turnover.  </a:t>
            </a:r>
          </a:p>
          <a:p>
            <a:endParaRPr lang="en-US" sz="800" b="1" dirty="0">
              <a:solidFill>
                <a:srgbClr val="00589A"/>
              </a:solidFill>
              <a:latin typeface="Tempus Sans ITC" pitchFamily="82" charset="0"/>
            </a:endParaRPr>
          </a:p>
          <a:p>
            <a:r>
              <a:rPr lang="en-US" sz="1600" b="1" dirty="0">
                <a:solidFill>
                  <a:srgbClr val="00589A"/>
                </a:solidFill>
                <a:latin typeface="Tempus Sans ITC" pitchFamily="82" charset="0"/>
              </a:rPr>
              <a:t>Macrophages in other organs have special names, such as </a:t>
            </a:r>
            <a:r>
              <a:rPr lang="en-US" sz="1600" b="1" dirty="0">
                <a:solidFill>
                  <a:srgbClr val="002060"/>
                </a:solidFill>
                <a:latin typeface="Tempus Sans ITC" pitchFamily="82" charset="0"/>
              </a:rPr>
              <a:t>Langerhans cells </a:t>
            </a:r>
            <a:r>
              <a:rPr lang="en-US" sz="1600" b="1" dirty="0">
                <a:solidFill>
                  <a:srgbClr val="00589A"/>
                </a:solidFill>
                <a:latin typeface="Tempus Sans ITC" pitchFamily="82" charset="0"/>
              </a:rPr>
              <a:t>in the skin.  Don’t worry about learning them now; these will be encountered as we continue our romantic journey through the organ systems. </a:t>
            </a:r>
          </a:p>
        </p:txBody>
      </p:sp>
    </p:spTree>
    <p:extLst>
      <p:ext uri="{BB962C8B-B14F-4D97-AF65-F5344CB8AC3E}">
        <p14:creationId xmlns:p14="http://schemas.microsoft.com/office/powerpoint/2010/main" val="171980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Macrophages</a:t>
            </a:r>
          </a:p>
        </p:txBody>
      </p:sp>
      <p:sp>
        <p:nvSpPr>
          <p:cNvPr id="4" name="TextBox 3"/>
          <p:cNvSpPr txBox="1"/>
          <p:nvPr/>
        </p:nvSpPr>
        <p:spPr>
          <a:xfrm>
            <a:off x="209550" y="5934670"/>
            <a:ext cx="8915400" cy="923330"/>
          </a:xfrm>
          <a:prstGeom prst="rect">
            <a:avLst/>
          </a:prstGeom>
          <a:noFill/>
        </p:spPr>
        <p:txBody>
          <a:bodyPr wrap="square">
            <a:spAutoFit/>
          </a:bodyPr>
          <a:lstStyle/>
          <a:p>
            <a:pPr fontAlgn="auto">
              <a:spcBef>
                <a:spcPts val="0"/>
              </a:spcBef>
              <a:spcAft>
                <a:spcPts val="0"/>
              </a:spcAft>
              <a:defRPr/>
            </a:pPr>
            <a:r>
              <a:rPr lang="en-US" b="1" dirty="0">
                <a:solidFill>
                  <a:srgbClr val="BA52AB"/>
                </a:solidFill>
                <a:latin typeface="+mn-lt"/>
              </a:rPr>
              <a:t>Macrophages’</a:t>
            </a:r>
            <a:r>
              <a:rPr lang="en-US" b="1" dirty="0">
                <a:solidFill>
                  <a:srgbClr val="7030A0"/>
                </a:solidFill>
                <a:latin typeface="+mn-lt"/>
              </a:rPr>
              <a:t> in the lung accumulate inhaled debris as part of their normal function, making them dark and easy to identify (arrows and outlined region).  Not surprisingly, these cells are called </a:t>
            </a:r>
            <a:r>
              <a:rPr lang="en-US" b="1" dirty="0">
                <a:solidFill>
                  <a:srgbClr val="BA52AB"/>
                </a:solidFill>
                <a:latin typeface="+mn-lt"/>
              </a:rPr>
              <a:t>dust cells</a:t>
            </a:r>
            <a:r>
              <a:rPr lang="en-US" b="1" dirty="0">
                <a:solidFill>
                  <a:srgbClr val="7030A0"/>
                </a:solidFill>
                <a:latin typeface="+mn-lt"/>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228076"/>
            <a:ext cx="5867400" cy="4652204"/>
          </a:xfrm>
          <a:prstGeom prst="rect">
            <a:avLst/>
          </a:prstGeom>
        </p:spPr>
      </p:pic>
      <p:cxnSp>
        <p:nvCxnSpPr>
          <p:cNvPr id="7" name="Straight Arrow Connector 6"/>
          <p:cNvCxnSpPr/>
          <p:nvPr/>
        </p:nvCxnSpPr>
        <p:spPr>
          <a:xfrm flipH="1">
            <a:off x="6724650" y="4724400"/>
            <a:ext cx="590550" cy="495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333625" y="4524375"/>
            <a:ext cx="676275" cy="95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71875" y="5381625"/>
            <a:ext cx="800100" cy="228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57575" y="4152900"/>
            <a:ext cx="733425" cy="1047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43325" y="4629150"/>
            <a:ext cx="752475" cy="1905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590675" y="5486400"/>
            <a:ext cx="676275" cy="1047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14525" y="1704975"/>
            <a:ext cx="2219325" cy="2228850"/>
          </a:xfrm>
          <a:custGeom>
            <a:avLst/>
            <a:gdLst>
              <a:gd name="connsiteX0" fmla="*/ 2171700 w 2219325"/>
              <a:gd name="connsiteY0" fmla="*/ 1400175 h 2228850"/>
              <a:gd name="connsiteX1" fmla="*/ 2181225 w 2219325"/>
              <a:gd name="connsiteY1" fmla="*/ 1352550 h 2228850"/>
              <a:gd name="connsiteX2" fmla="*/ 2190750 w 2219325"/>
              <a:gd name="connsiteY2" fmla="*/ 1323975 h 2228850"/>
              <a:gd name="connsiteX3" fmla="*/ 2200275 w 2219325"/>
              <a:gd name="connsiteY3" fmla="*/ 1276350 h 2228850"/>
              <a:gd name="connsiteX4" fmla="*/ 2219325 w 2219325"/>
              <a:gd name="connsiteY4" fmla="*/ 1190625 h 2228850"/>
              <a:gd name="connsiteX5" fmla="*/ 2200275 w 2219325"/>
              <a:gd name="connsiteY5" fmla="*/ 895350 h 2228850"/>
              <a:gd name="connsiteX6" fmla="*/ 2190750 w 2219325"/>
              <a:gd name="connsiteY6" fmla="*/ 866775 h 2228850"/>
              <a:gd name="connsiteX7" fmla="*/ 2171700 w 2219325"/>
              <a:gd name="connsiteY7" fmla="*/ 800100 h 2228850"/>
              <a:gd name="connsiteX8" fmla="*/ 2152650 w 2219325"/>
              <a:gd name="connsiteY8" fmla="*/ 771525 h 2228850"/>
              <a:gd name="connsiteX9" fmla="*/ 2143125 w 2219325"/>
              <a:gd name="connsiteY9" fmla="*/ 733425 h 2228850"/>
              <a:gd name="connsiteX10" fmla="*/ 2114550 w 2219325"/>
              <a:gd name="connsiteY10" fmla="*/ 704850 h 2228850"/>
              <a:gd name="connsiteX11" fmla="*/ 2076450 w 2219325"/>
              <a:gd name="connsiteY11" fmla="*/ 647700 h 2228850"/>
              <a:gd name="connsiteX12" fmla="*/ 2047875 w 2219325"/>
              <a:gd name="connsiteY12" fmla="*/ 609600 h 2228850"/>
              <a:gd name="connsiteX13" fmla="*/ 2019300 w 2219325"/>
              <a:gd name="connsiteY13" fmla="*/ 542925 h 2228850"/>
              <a:gd name="connsiteX14" fmla="*/ 2000250 w 2219325"/>
              <a:gd name="connsiteY14" fmla="*/ 514350 h 2228850"/>
              <a:gd name="connsiteX15" fmla="*/ 1981200 w 2219325"/>
              <a:gd name="connsiteY15" fmla="*/ 457200 h 2228850"/>
              <a:gd name="connsiteX16" fmla="*/ 1943100 w 2219325"/>
              <a:gd name="connsiteY16" fmla="*/ 361950 h 2228850"/>
              <a:gd name="connsiteX17" fmla="*/ 1924050 w 2219325"/>
              <a:gd name="connsiteY17" fmla="*/ 285750 h 2228850"/>
              <a:gd name="connsiteX18" fmla="*/ 1905000 w 2219325"/>
              <a:gd name="connsiteY18" fmla="*/ 219075 h 2228850"/>
              <a:gd name="connsiteX19" fmla="*/ 1876425 w 2219325"/>
              <a:gd name="connsiteY19" fmla="*/ 190500 h 2228850"/>
              <a:gd name="connsiteX20" fmla="*/ 1847850 w 2219325"/>
              <a:gd name="connsiteY20" fmla="*/ 114300 h 2228850"/>
              <a:gd name="connsiteX21" fmla="*/ 1809750 w 2219325"/>
              <a:gd name="connsiteY21" fmla="*/ 57150 h 2228850"/>
              <a:gd name="connsiteX22" fmla="*/ 1724025 w 2219325"/>
              <a:gd name="connsiteY22" fmla="*/ 28575 h 2228850"/>
              <a:gd name="connsiteX23" fmla="*/ 1695450 w 2219325"/>
              <a:gd name="connsiteY23" fmla="*/ 19050 h 2228850"/>
              <a:gd name="connsiteX24" fmla="*/ 1666875 w 2219325"/>
              <a:gd name="connsiteY24" fmla="*/ 9525 h 2228850"/>
              <a:gd name="connsiteX25" fmla="*/ 1628775 w 2219325"/>
              <a:gd name="connsiteY25" fmla="*/ 0 h 2228850"/>
              <a:gd name="connsiteX26" fmla="*/ 1362075 w 2219325"/>
              <a:gd name="connsiteY26" fmla="*/ 9525 h 2228850"/>
              <a:gd name="connsiteX27" fmla="*/ 1295400 w 2219325"/>
              <a:gd name="connsiteY27" fmla="*/ 28575 h 2228850"/>
              <a:gd name="connsiteX28" fmla="*/ 1257300 w 2219325"/>
              <a:gd name="connsiteY28" fmla="*/ 38100 h 2228850"/>
              <a:gd name="connsiteX29" fmla="*/ 1228725 w 2219325"/>
              <a:gd name="connsiteY29" fmla="*/ 66675 h 2228850"/>
              <a:gd name="connsiteX30" fmla="*/ 1200150 w 2219325"/>
              <a:gd name="connsiteY30" fmla="*/ 76200 h 2228850"/>
              <a:gd name="connsiteX31" fmla="*/ 1171575 w 2219325"/>
              <a:gd name="connsiteY31" fmla="*/ 114300 h 2228850"/>
              <a:gd name="connsiteX32" fmla="*/ 1143000 w 2219325"/>
              <a:gd name="connsiteY32" fmla="*/ 133350 h 2228850"/>
              <a:gd name="connsiteX33" fmla="*/ 1095375 w 2219325"/>
              <a:gd name="connsiteY33" fmla="*/ 190500 h 2228850"/>
              <a:gd name="connsiteX34" fmla="*/ 1085850 w 2219325"/>
              <a:gd name="connsiteY34" fmla="*/ 219075 h 2228850"/>
              <a:gd name="connsiteX35" fmla="*/ 1047750 w 2219325"/>
              <a:gd name="connsiteY35" fmla="*/ 304800 h 2228850"/>
              <a:gd name="connsiteX36" fmla="*/ 1019175 w 2219325"/>
              <a:gd name="connsiteY36" fmla="*/ 381000 h 2228850"/>
              <a:gd name="connsiteX37" fmla="*/ 1009650 w 2219325"/>
              <a:gd name="connsiteY37" fmla="*/ 409575 h 2228850"/>
              <a:gd name="connsiteX38" fmla="*/ 981075 w 2219325"/>
              <a:gd name="connsiteY38" fmla="*/ 428625 h 2228850"/>
              <a:gd name="connsiteX39" fmla="*/ 962025 w 2219325"/>
              <a:gd name="connsiteY39" fmla="*/ 504825 h 2228850"/>
              <a:gd name="connsiteX40" fmla="*/ 942975 w 2219325"/>
              <a:gd name="connsiteY40" fmla="*/ 533400 h 2228850"/>
              <a:gd name="connsiteX41" fmla="*/ 923925 w 2219325"/>
              <a:gd name="connsiteY41" fmla="*/ 600075 h 2228850"/>
              <a:gd name="connsiteX42" fmla="*/ 904875 w 2219325"/>
              <a:gd name="connsiteY42" fmla="*/ 638175 h 2228850"/>
              <a:gd name="connsiteX43" fmla="*/ 876300 w 2219325"/>
              <a:gd name="connsiteY43" fmla="*/ 742950 h 2228850"/>
              <a:gd name="connsiteX44" fmla="*/ 866775 w 2219325"/>
              <a:gd name="connsiteY44" fmla="*/ 771525 h 2228850"/>
              <a:gd name="connsiteX45" fmla="*/ 828675 w 2219325"/>
              <a:gd name="connsiteY45" fmla="*/ 828675 h 2228850"/>
              <a:gd name="connsiteX46" fmla="*/ 790575 w 2219325"/>
              <a:gd name="connsiteY46" fmla="*/ 895350 h 2228850"/>
              <a:gd name="connsiteX47" fmla="*/ 771525 w 2219325"/>
              <a:gd name="connsiteY47" fmla="*/ 933450 h 2228850"/>
              <a:gd name="connsiteX48" fmla="*/ 742950 w 2219325"/>
              <a:gd name="connsiteY48" fmla="*/ 952500 h 2228850"/>
              <a:gd name="connsiteX49" fmla="*/ 714375 w 2219325"/>
              <a:gd name="connsiteY49" fmla="*/ 981075 h 2228850"/>
              <a:gd name="connsiteX50" fmla="*/ 666750 w 2219325"/>
              <a:gd name="connsiteY50" fmla="*/ 1038225 h 2228850"/>
              <a:gd name="connsiteX51" fmla="*/ 638175 w 2219325"/>
              <a:gd name="connsiteY51" fmla="*/ 1047750 h 2228850"/>
              <a:gd name="connsiteX52" fmla="*/ 609600 w 2219325"/>
              <a:gd name="connsiteY52" fmla="*/ 1085850 h 2228850"/>
              <a:gd name="connsiteX53" fmla="*/ 590550 w 2219325"/>
              <a:gd name="connsiteY53" fmla="*/ 1114425 h 2228850"/>
              <a:gd name="connsiteX54" fmla="*/ 533400 w 2219325"/>
              <a:gd name="connsiteY54" fmla="*/ 1162050 h 2228850"/>
              <a:gd name="connsiteX55" fmla="*/ 514350 w 2219325"/>
              <a:gd name="connsiteY55" fmla="*/ 1190625 h 2228850"/>
              <a:gd name="connsiteX56" fmla="*/ 485775 w 2219325"/>
              <a:gd name="connsiteY56" fmla="*/ 1219200 h 2228850"/>
              <a:gd name="connsiteX57" fmla="*/ 466725 w 2219325"/>
              <a:gd name="connsiteY57" fmla="*/ 1247775 h 2228850"/>
              <a:gd name="connsiteX58" fmla="*/ 438150 w 2219325"/>
              <a:gd name="connsiteY58" fmla="*/ 1266825 h 2228850"/>
              <a:gd name="connsiteX59" fmla="*/ 409575 w 2219325"/>
              <a:gd name="connsiteY59" fmla="*/ 1333500 h 2228850"/>
              <a:gd name="connsiteX60" fmla="*/ 381000 w 2219325"/>
              <a:gd name="connsiteY60" fmla="*/ 1352550 h 2228850"/>
              <a:gd name="connsiteX61" fmla="*/ 352425 w 2219325"/>
              <a:gd name="connsiteY61" fmla="*/ 1409700 h 2228850"/>
              <a:gd name="connsiteX62" fmla="*/ 323850 w 2219325"/>
              <a:gd name="connsiteY62" fmla="*/ 1466850 h 2228850"/>
              <a:gd name="connsiteX63" fmla="*/ 304800 w 2219325"/>
              <a:gd name="connsiteY63" fmla="*/ 1495425 h 2228850"/>
              <a:gd name="connsiteX64" fmla="*/ 266700 w 2219325"/>
              <a:gd name="connsiteY64" fmla="*/ 1562100 h 2228850"/>
              <a:gd name="connsiteX65" fmla="*/ 219075 w 2219325"/>
              <a:gd name="connsiteY65" fmla="*/ 1628775 h 2228850"/>
              <a:gd name="connsiteX66" fmla="*/ 209550 w 2219325"/>
              <a:gd name="connsiteY66" fmla="*/ 1657350 h 2228850"/>
              <a:gd name="connsiteX67" fmla="*/ 200025 w 2219325"/>
              <a:gd name="connsiteY67" fmla="*/ 1695450 h 2228850"/>
              <a:gd name="connsiteX68" fmla="*/ 161925 w 2219325"/>
              <a:gd name="connsiteY68" fmla="*/ 1752600 h 2228850"/>
              <a:gd name="connsiteX69" fmla="*/ 142875 w 2219325"/>
              <a:gd name="connsiteY69" fmla="*/ 1781175 h 2228850"/>
              <a:gd name="connsiteX70" fmla="*/ 123825 w 2219325"/>
              <a:gd name="connsiteY70" fmla="*/ 1809750 h 2228850"/>
              <a:gd name="connsiteX71" fmla="*/ 114300 w 2219325"/>
              <a:gd name="connsiteY71" fmla="*/ 1838325 h 2228850"/>
              <a:gd name="connsiteX72" fmla="*/ 85725 w 2219325"/>
              <a:gd name="connsiteY72" fmla="*/ 1857375 h 2228850"/>
              <a:gd name="connsiteX73" fmla="*/ 66675 w 2219325"/>
              <a:gd name="connsiteY73" fmla="*/ 1885950 h 2228850"/>
              <a:gd name="connsiteX74" fmla="*/ 28575 w 2219325"/>
              <a:gd name="connsiteY74" fmla="*/ 1952625 h 2228850"/>
              <a:gd name="connsiteX75" fmla="*/ 19050 w 2219325"/>
              <a:gd name="connsiteY75" fmla="*/ 1990725 h 2228850"/>
              <a:gd name="connsiteX76" fmla="*/ 0 w 2219325"/>
              <a:gd name="connsiteY76" fmla="*/ 2047875 h 2228850"/>
              <a:gd name="connsiteX77" fmla="*/ 28575 w 2219325"/>
              <a:gd name="connsiteY77" fmla="*/ 2124075 h 2228850"/>
              <a:gd name="connsiteX78" fmla="*/ 57150 w 2219325"/>
              <a:gd name="connsiteY78" fmla="*/ 2133600 h 2228850"/>
              <a:gd name="connsiteX79" fmla="*/ 85725 w 2219325"/>
              <a:gd name="connsiteY79" fmla="*/ 2152650 h 2228850"/>
              <a:gd name="connsiteX80" fmla="*/ 133350 w 2219325"/>
              <a:gd name="connsiteY80" fmla="*/ 2171700 h 2228850"/>
              <a:gd name="connsiteX81" fmla="*/ 161925 w 2219325"/>
              <a:gd name="connsiteY81" fmla="*/ 2190750 h 2228850"/>
              <a:gd name="connsiteX82" fmla="*/ 190500 w 2219325"/>
              <a:gd name="connsiteY82" fmla="*/ 2200275 h 2228850"/>
              <a:gd name="connsiteX83" fmla="*/ 219075 w 2219325"/>
              <a:gd name="connsiteY83" fmla="*/ 2219325 h 2228850"/>
              <a:gd name="connsiteX84" fmla="*/ 295275 w 2219325"/>
              <a:gd name="connsiteY84" fmla="*/ 2228850 h 2228850"/>
              <a:gd name="connsiteX85" fmla="*/ 457200 w 2219325"/>
              <a:gd name="connsiteY85" fmla="*/ 2219325 h 2228850"/>
              <a:gd name="connsiteX86" fmla="*/ 485775 w 2219325"/>
              <a:gd name="connsiteY86" fmla="*/ 2209800 h 2228850"/>
              <a:gd name="connsiteX87" fmla="*/ 523875 w 2219325"/>
              <a:gd name="connsiteY87" fmla="*/ 2200275 h 2228850"/>
              <a:gd name="connsiteX88" fmla="*/ 581025 w 2219325"/>
              <a:gd name="connsiteY88" fmla="*/ 2171700 h 2228850"/>
              <a:gd name="connsiteX89" fmla="*/ 657225 w 2219325"/>
              <a:gd name="connsiteY89" fmla="*/ 2152650 h 2228850"/>
              <a:gd name="connsiteX90" fmla="*/ 742950 w 2219325"/>
              <a:gd name="connsiteY90" fmla="*/ 2114550 h 2228850"/>
              <a:gd name="connsiteX91" fmla="*/ 819150 w 2219325"/>
              <a:gd name="connsiteY91" fmla="*/ 2076450 h 2228850"/>
              <a:gd name="connsiteX92" fmla="*/ 904875 w 2219325"/>
              <a:gd name="connsiteY92" fmla="*/ 2047875 h 2228850"/>
              <a:gd name="connsiteX93" fmla="*/ 971550 w 2219325"/>
              <a:gd name="connsiteY93" fmla="*/ 2009775 h 2228850"/>
              <a:gd name="connsiteX94" fmla="*/ 1019175 w 2219325"/>
              <a:gd name="connsiteY94" fmla="*/ 1990725 h 2228850"/>
              <a:gd name="connsiteX95" fmla="*/ 1047750 w 2219325"/>
              <a:gd name="connsiteY95" fmla="*/ 1971675 h 2228850"/>
              <a:gd name="connsiteX96" fmla="*/ 1104900 w 2219325"/>
              <a:gd name="connsiteY96" fmla="*/ 1952625 h 2228850"/>
              <a:gd name="connsiteX97" fmla="*/ 1181100 w 2219325"/>
              <a:gd name="connsiteY97" fmla="*/ 1914525 h 2228850"/>
              <a:gd name="connsiteX98" fmla="*/ 1209675 w 2219325"/>
              <a:gd name="connsiteY98" fmla="*/ 1905000 h 2228850"/>
              <a:gd name="connsiteX99" fmla="*/ 1314450 w 2219325"/>
              <a:gd name="connsiteY99" fmla="*/ 1857375 h 2228850"/>
              <a:gd name="connsiteX100" fmla="*/ 1352550 w 2219325"/>
              <a:gd name="connsiteY100" fmla="*/ 1838325 h 2228850"/>
              <a:gd name="connsiteX101" fmla="*/ 1381125 w 2219325"/>
              <a:gd name="connsiteY101" fmla="*/ 1819275 h 2228850"/>
              <a:gd name="connsiteX102" fmla="*/ 1409700 w 2219325"/>
              <a:gd name="connsiteY102" fmla="*/ 1809750 h 2228850"/>
              <a:gd name="connsiteX103" fmla="*/ 1476375 w 2219325"/>
              <a:gd name="connsiteY103" fmla="*/ 1781175 h 2228850"/>
              <a:gd name="connsiteX104" fmla="*/ 1495425 w 2219325"/>
              <a:gd name="connsiteY104" fmla="*/ 1752600 h 2228850"/>
              <a:gd name="connsiteX105" fmla="*/ 1590675 w 2219325"/>
              <a:gd name="connsiteY105" fmla="*/ 1714500 h 2228850"/>
              <a:gd name="connsiteX106" fmla="*/ 1638300 w 2219325"/>
              <a:gd name="connsiteY106" fmla="*/ 1685925 h 2228850"/>
              <a:gd name="connsiteX107" fmla="*/ 1685925 w 2219325"/>
              <a:gd name="connsiteY107" fmla="*/ 1666875 h 2228850"/>
              <a:gd name="connsiteX108" fmla="*/ 1714500 w 2219325"/>
              <a:gd name="connsiteY108" fmla="*/ 1657350 h 2228850"/>
              <a:gd name="connsiteX109" fmla="*/ 1743075 w 2219325"/>
              <a:gd name="connsiteY109" fmla="*/ 1638300 h 2228850"/>
              <a:gd name="connsiteX110" fmla="*/ 1809750 w 2219325"/>
              <a:gd name="connsiteY110" fmla="*/ 1619250 h 2228850"/>
              <a:gd name="connsiteX111" fmla="*/ 1838325 w 2219325"/>
              <a:gd name="connsiteY111" fmla="*/ 1600200 h 2228850"/>
              <a:gd name="connsiteX112" fmla="*/ 1914525 w 2219325"/>
              <a:gd name="connsiteY112" fmla="*/ 1571625 h 2228850"/>
              <a:gd name="connsiteX113" fmla="*/ 1952625 w 2219325"/>
              <a:gd name="connsiteY113" fmla="*/ 1543050 h 2228850"/>
              <a:gd name="connsiteX114" fmla="*/ 2009775 w 2219325"/>
              <a:gd name="connsiteY114" fmla="*/ 1524000 h 2228850"/>
              <a:gd name="connsiteX115" fmla="*/ 2038350 w 2219325"/>
              <a:gd name="connsiteY115" fmla="*/ 1504950 h 2228850"/>
              <a:gd name="connsiteX116" fmla="*/ 2066925 w 2219325"/>
              <a:gd name="connsiteY116" fmla="*/ 1495425 h 2228850"/>
              <a:gd name="connsiteX117" fmla="*/ 2124075 w 2219325"/>
              <a:gd name="connsiteY117" fmla="*/ 1457325 h 2228850"/>
              <a:gd name="connsiteX118" fmla="*/ 2133600 w 2219325"/>
              <a:gd name="connsiteY118" fmla="*/ 1428750 h 2228850"/>
              <a:gd name="connsiteX119" fmla="*/ 2162175 w 2219325"/>
              <a:gd name="connsiteY119" fmla="*/ 1400175 h 2228850"/>
              <a:gd name="connsiteX120" fmla="*/ 2171700 w 2219325"/>
              <a:gd name="connsiteY120" fmla="*/ 140017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219325" h="2228850">
                <a:moveTo>
                  <a:pt x="2171700" y="1400175"/>
                </a:moveTo>
                <a:cubicBezTo>
                  <a:pt x="2174875" y="1392237"/>
                  <a:pt x="2177298" y="1368256"/>
                  <a:pt x="2181225" y="1352550"/>
                </a:cubicBezTo>
                <a:cubicBezTo>
                  <a:pt x="2183660" y="1342810"/>
                  <a:pt x="2188315" y="1333715"/>
                  <a:pt x="2190750" y="1323975"/>
                </a:cubicBezTo>
                <a:cubicBezTo>
                  <a:pt x="2194677" y="1308269"/>
                  <a:pt x="2196763" y="1292154"/>
                  <a:pt x="2200275" y="1276350"/>
                </a:cubicBezTo>
                <a:cubicBezTo>
                  <a:pt x="2227178" y="1155286"/>
                  <a:pt x="2190597" y="1334264"/>
                  <a:pt x="2219325" y="1190625"/>
                </a:cubicBezTo>
                <a:cubicBezTo>
                  <a:pt x="2216272" y="1120405"/>
                  <a:pt x="2216210" y="982994"/>
                  <a:pt x="2200275" y="895350"/>
                </a:cubicBezTo>
                <a:cubicBezTo>
                  <a:pt x="2198479" y="885472"/>
                  <a:pt x="2193508" y="876429"/>
                  <a:pt x="2190750" y="866775"/>
                </a:cubicBezTo>
                <a:cubicBezTo>
                  <a:pt x="2186681" y="852533"/>
                  <a:pt x="2179313" y="815325"/>
                  <a:pt x="2171700" y="800100"/>
                </a:cubicBezTo>
                <a:cubicBezTo>
                  <a:pt x="2166580" y="789861"/>
                  <a:pt x="2159000" y="781050"/>
                  <a:pt x="2152650" y="771525"/>
                </a:cubicBezTo>
                <a:cubicBezTo>
                  <a:pt x="2149475" y="758825"/>
                  <a:pt x="2149620" y="744791"/>
                  <a:pt x="2143125" y="733425"/>
                </a:cubicBezTo>
                <a:cubicBezTo>
                  <a:pt x="2136442" y="721729"/>
                  <a:pt x="2122820" y="715483"/>
                  <a:pt x="2114550" y="704850"/>
                </a:cubicBezTo>
                <a:cubicBezTo>
                  <a:pt x="2100494" y="686778"/>
                  <a:pt x="2090187" y="666016"/>
                  <a:pt x="2076450" y="647700"/>
                </a:cubicBezTo>
                <a:cubicBezTo>
                  <a:pt x="2066925" y="635000"/>
                  <a:pt x="2056289" y="623062"/>
                  <a:pt x="2047875" y="609600"/>
                </a:cubicBezTo>
                <a:cubicBezTo>
                  <a:pt x="1998324" y="530318"/>
                  <a:pt x="2051708" y="607740"/>
                  <a:pt x="2019300" y="542925"/>
                </a:cubicBezTo>
                <a:cubicBezTo>
                  <a:pt x="2014180" y="532686"/>
                  <a:pt x="2004899" y="524811"/>
                  <a:pt x="2000250" y="514350"/>
                </a:cubicBezTo>
                <a:cubicBezTo>
                  <a:pt x="1992095" y="496000"/>
                  <a:pt x="1990180" y="475161"/>
                  <a:pt x="1981200" y="457200"/>
                </a:cubicBezTo>
                <a:cubicBezTo>
                  <a:pt x="1964267" y="423333"/>
                  <a:pt x="1950947" y="401184"/>
                  <a:pt x="1943100" y="361950"/>
                </a:cubicBezTo>
                <a:cubicBezTo>
                  <a:pt x="1923735" y="265124"/>
                  <a:pt x="1943576" y="354091"/>
                  <a:pt x="1924050" y="285750"/>
                </a:cubicBezTo>
                <a:cubicBezTo>
                  <a:pt x="1922462" y="280193"/>
                  <a:pt x="1910709" y="227639"/>
                  <a:pt x="1905000" y="219075"/>
                </a:cubicBezTo>
                <a:cubicBezTo>
                  <a:pt x="1897528" y="207867"/>
                  <a:pt x="1885950" y="200025"/>
                  <a:pt x="1876425" y="190500"/>
                </a:cubicBezTo>
                <a:cubicBezTo>
                  <a:pt x="1866736" y="151745"/>
                  <a:pt x="1869197" y="149878"/>
                  <a:pt x="1847850" y="114300"/>
                </a:cubicBezTo>
                <a:cubicBezTo>
                  <a:pt x="1836070" y="94667"/>
                  <a:pt x="1831470" y="64390"/>
                  <a:pt x="1809750" y="57150"/>
                </a:cubicBezTo>
                <a:lnTo>
                  <a:pt x="1724025" y="28575"/>
                </a:lnTo>
                <a:lnTo>
                  <a:pt x="1695450" y="19050"/>
                </a:lnTo>
                <a:cubicBezTo>
                  <a:pt x="1685925" y="15875"/>
                  <a:pt x="1676615" y="11960"/>
                  <a:pt x="1666875" y="9525"/>
                </a:cubicBezTo>
                <a:lnTo>
                  <a:pt x="1628775" y="0"/>
                </a:lnTo>
                <a:cubicBezTo>
                  <a:pt x="1539875" y="3175"/>
                  <a:pt x="1450858" y="3976"/>
                  <a:pt x="1362075" y="9525"/>
                </a:cubicBezTo>
                <a:cubicBezTo>
                  <a:pt x="1343018" y="10716"/>
                  <a:pt x="1314318" y="23170"/>
                  <a:pt x="1295400" y="28575"/>
                </a:cubicBezTo>
                <a:cubicBezTo>
                  <a:pt x="1282813" y="32171"/>
                  <a:pt x="1270000" y="34925"/>
                  <a:pt x="1257300" y="38100"/>
                </a:cubicBezTo>
                <a:cubicBezTo>
                  <a:pt x="1247775" y="47625"/>
                  <a:pt x="1239933" y="59203"/>
                  <a:pt x="1228725" y="66675"/>
                </a:cubicBezTo>
                <a:cubicBezTo>
                  <a:pt x="1220371" y="72244"/>
                  <a:pt x="1207863" y="69772"/>
                  <a:pt x="1200150" y="76200"/>
                </a:cubicBezTo>
                <a:cubicBezTo>
                  <a:pt x="1187954" y="86363"/>
                  <a:pt x="1182800" y="103075"/>
                  <a:pt x="1171575" y="114300"/>
                </a:cubicBezTo>
                <a:cubicBezTo>
                  <a:pt x="1163480" y="122395"/>
                  <a:pt x="1151794" y="126021"/>
                  <a:pt x="1143000" y="133350"/>
                </a:cubicBezTo>
                <a:cubicBezTo>
                  <a:pt x="1124944" y="148397"/>
                  <a:pt x="1106079" y="169093"/>
                  <a:pt x="1095375" y="190500"/>
                </a:cubicBezTo>
                <a:cubicBezTo>
                  <a:pt x="1090885" y="199480"/>
                  <a:pt x="1090340" y="210095"/>
                  <a:pt x="1085850" y="219075"/>
                </a:cubicBezTo>
                <a:cubicBezTo>
                  <a:pt x="1054576" y="281623"/>
                  <a:pt x="1072324" y="206506"/>
                  <a:pt x="1047750" y="304800"/>
                </a:cubicBezTo>
                <a:cubicBezTo>
                  <a:pt x="1030189" y="375044"/>
                  <a:pt x="1049060" y="311268"/>
                  <a:pt x="1019175" y="381000"/>
                </a:cubicBezTo>
                <a:cubicBezTo>
                  <a:pt x="1015220" y="390228"/>
                  <a:pt x="1015922" y="401735"/>
                  <a:pt x="1009650" y="409575"/>
                </a:cubicBezTo>
                <a:cubicBezTo>
                  <a:pt x="1002499" y="418514"/>
                  <a:pt x="990600" y="422275"/>
                  <a:pt x="981075" y="428625"/>
                </a:cubicBezTo>
                <a:cubicBezTo>
                  <a:pt x="977452" y="446739"/>
                  <a:pt x="971788" y="485299"/>
                  <a:pt x="962025" y="504825"/>
                </a:cubicBezTo>
                <a:cubicBezTo>
                  <a:pt x="956905" y="515064"/>
                  <a:pt x="949325" y="523875"/>
                  <a:pt x="942975" y="533400"/>
                </a:cubicBezTo>
                <a:cubicBezTo>
                  <a:pt x="938142" y="552734"/>
                  <a:pt x="932124" y="580944"/>
                  <a:pt x="923925" y="600075"/>
                </a:cubicBezTo>
                <a:cubicBezTo>
                  <a:pt x="918332" y="613126"/>
                  <a:pt x="911225" y="625475"/>
                  <a:pt x="904875" y="638175"/>
                </a:cubicBezTo>
                <a:cubicBezTo>
                  <a:pt x="891412" y="705491"/>
                  <a:pt x="900470" y="670441"/>
                  <a:pt x="876300" y="742950"/>
                </a:cubicBezTo>
                <a:cubicBezTo>
                  <a:pt x="873125" y="752475"/>
                  <a:pt x="872344" y="763171"/>
                  <a:pt x="866775" y="771525"/>
                </a:cubicBezTo>
                <a:cubicBezTo>
                  <a:pt x="854075" y="790575"/>
                  <a:pt x="835915" y="806955"/>
                  <a:pt x="828675" y="828675"/>
                </a:cubicBezTo>
                <a:cubicBezTo>
                  <a:pt x="809962" y="884815"/>
                  <a:pt x="831764" y="829447"/>
                  <a:pt x="790575" y="895350"/>
                </a:cubicBezTo>
                <a:cubicBezTo>
                  <a:pt x="783050" y="907391"/>
                  <a:pt x="780615" y="922542"/>
                  <a:pt x="771525" y="933450"/>
                </a:cubicBezTo>
                <a:cubicBezTo>
                  <a:pt x="764196" y="942244"/>
                  <a:pt x="751744" y="945171"/>
                  <a:pt x="742950" y="952500"/>
                </a:cubicBezTo>
                <a:cubicBezTo>
                  <a:pt x="732602" y="961124"/>
                  <a:pt x="722999" y="970727"/>
                  <a:pt x="714375" y="981075"/>
                </a:cubicBezTo>
                <a:cubicBezTo>
                  <a:pt x="692411" y="1007431"/>
                  <a:pt x="698056" y="1017354"/>
                  <a:pt x="666750" y="1038225"/>
                </a:cubicBezTo>
                <a:cubicBezTo>
                  <a:pt x="658396" y="1043794"/>
                  <a:pt x="647700" y="1044575"/>
                  <a:pt x="638175" y="1047750"/>
                </a:cubicBezTo>
                <a:cubicBezTo>
                  <a:pt x="628650" y="1060450"/>
                  <a:pt x="618827" y="1072932"/>
                  <a:pt x="609600" y="1085850"/>
                </a:cubicBezTo>
                <a:cubicBezTo>
                  <a:pt x="602946" y="1095165"/>
                  <a:pt x="598645" y="1106330"/>
                  <a:pt x="590550" y="1114425"/>
                </a:cubicBezTo>
                <a:cubicBezTo>
                  <a:pt x="515625" y="1189350"/>
                  <a:pt x="611421" y="1068425"/>
                  <a:pt x="533400" y="1162050"/>
                </a:cubicBezTo>
                <a:cubicBezTo>
                  <a:pt x="526071" y="1170844"/>
                  <a:pt x="521679" y="1181831"/>
                  <a:pt x="514350" y="1190625"/>
                </a:cubicBezTo>
                <a:cubicBezTo>
                  <a:pt x="505726" y="1200973"/>
                  <a:pt x="494399" y="1208852"/>
                  <a:pt x="485775" y="1219200"/>
                </a:cubicBezTo>
                <a:cubicBezTo>
                  <a:pt x="478446" y="1227994"/>
                  <a:pt x="474820" y="1239680"/>
                  <a:pt x="466725" y="1247775"/>
                </a:cubicBezTo>
                <a:cubicBezTo>
                  <a:pt x="458630" y="1255870"/>
                  <a:pt x="447675" y="1260475"/>
                  <a:pt x="438150" y="1266825"/>
                </a:cubicBezTo>
                <a:cubicBezTo>
                  <a:pt x="431533" y="1286677"/>
                  <a:pt x="422653" y="1317807"/>
                  <a:pt x="409575" y="1333500"/>
                </a:cubicBezTo>
                <a:cubicBezTo>
                  <a:pt x="402246" y="1342294"/>
                  <a:pt x="390525" y="1346200"/>
                  <a:pt x="381000" y="1352550"/>
                </a:cubicBezTo>
                <a:cubicBezTo>
                  <a:pt x="362457" y="1408180"/>
                  <a:pt x="383199" y="1354307"/>
                  <a:pt x="352425" y="1409700"/>
                </a:cubicBezTo>
                <a:cubicBezTo>
                  <a:pt x="342082" y="1428318"/>
                  <a:pt x="334193" y="1448232"/>
                  <a:pt x="323850" y="1466850"/>
                </a:cubicBezTo>
                <a:cubicBezTo>
                  <a:pt x="318291" y="1476857"/>
                  <a:pt x="310480" y="1485486"/>
                  <a:pt x="304800" y="1495425"/>
                </a:cubicBezTo>
                <a:cubicBezTo>
                  <a:pt x="272909" y="1551235"/>
                  <a:pt x="299852" y="1515688"/>
                  <a:pt x="266700" y="1562100"/>
                </a:cubicBezTo>
                <a:cubicBezTo>
                  <a:pt x="259509" y="1572167"/>
                  <a:pt x="226558" y="1613810"/>
                  <a:pt x="219075" y="1628775"/>
                </a:cubicBezTo>
                <a:cubicBezTo>
                  <a:pt x="214585" y="1637755"/>
                  <a:pt x="212308" y="1647696"/>
                  <a:pt x="209550" y="1657350"/>
                </a:cubicBezTo>
                <a:cubicBezTo>
                  <a:pt x="205954" y="1669937"/>
                  <a:pt x="205879" y="1683741"/>
                  <a:pt x="200025" y="1695450"/>
                </a:cubicBezTo>
                <a:cubicBezTo>
                  <a:pt x="189786" y="1715928"/>
                  <a:pt x="174625" y="1733550"/>
                  <a:pt x="161925" y="1752600"/>
                </a:cubicBezTo>
                <a:lnTo>
                  <a:pt x="142875" y="1781175"/>
                </a:lnTo>
                <a:cubicBezTo>
                  <a:pt x="136525" y="1790700"/>
                  <a:pt x="127445" y="1798890"/>
                  <a:pt x="123825" y="1809750"/>
                </a:cubicBezTo>
                <a:cubicBezTo>
                  <a:pt x="120650" y="1819275"/>
                  <a:pt x="120572" y="1830485"/>
                  <a:pt x="114300" y="1838325"/>
                </a:cubicBezTo>
                <a:cubicBezTo>
                  <a:pt x="107149" y="1847264"/>
                  <a:pt x="95250" y="1851025"/>
                  <a:pt x="85725" y="1857375"/>
                </a:cubicBezTo>
                <a:cubicBezTo>
                  <a:pt x="79375" y="1866900"/>
                  <a:pt x="72355" y="1876011"/>
                  <a:pt x="66675" y="1885950"/>
                </a:cubicBezTo>
                <a:cubicBezTo>
                  <a:pt x="18336" y="1970543"/>
                  <a:pt x="74987" y="1883007"/>
                  <a:pt x="28575" y="1952625"/>
                </a:cubicBezTo>
                <a:cubicBezTo>
                  <a:pt x="25400" y="1965325"/>
                  <a:pt x="22812" y="1978186"/>
                  <a:pt x="19050" y="1990725"/>
                </a:cubicBezTo>
                <a:cubicBezTo>
                  <a:pt x="13280" y="2009959"/>
                  <a:pt x="0" y="2047875"/>
                  <a:pt x="0" y="2047875"/>
                </a:cubicBezTo>
                <a:cubicBezTo>
                  <a:pt x="5163" y="2073691"/>
                  <a:pt x="5216" y="2105388"/>
                  <a:pt x="28575" y="2124075"/>
                </a:cubicBezTo>
                <a:cubicBezTo>
                  <a:pt x="36415" y="2130347"/>
                  <a:pt x="48170" y="2129110"/>
                  <a:pt x="57150" y="2133600"/>
                </a:cubicBezTo>
                <a:cubicBezTo>
                  <a:pt x="67389" y="2138720"/>
                  <a:pt x="75486" y="2147530"/>
                  <a:pt x="85725" y="2152650"/>
                </a:cubicBezTo>
                <a:cubicBezTo>
                  <a:pt x="101018" y="2160296"/>
                  <a:pt x="118057" y="2164054"/>
                  <a:pt x="133350" y="2171700"/>
                </a:cubicBezTo>
                <a:cubicBezTo>
                  <a:pt x="143589" y="2176820"/>
                  <a:pt x="151686" y="2185630"/>
                  <a:pt x="161925" y="2190750"/>
                </a:cubicBezTo>
                <a:cubicBezTo>
                  <a:pt x="170905" y="2195240"/>
                  <a:pt x="181520" y="2195785"/>
                  <a:pt x="190500" y="2200275"/>
                </a:cubicBezTo>
                <a:cubicBezTo>
                  <a:pt x="200739" y="2205395"/>
                  <a:pt x="208031" y="2216313"/>
                  <a:pt x="219075" y="2219325"/>
                </a:cubicBezTo>
                <a:cubicBezTo>
                  <a:pt x="243771" y="2226060"/>
                  <a:pt x="269875" y="2225675"/>
                  <a:pt x="295275" y="2228850"/>
                </a:cubicBezTo>
                <a:cubicBezTo>
                  <a:pt x="349250" y="2225675"/>
                  <a:pt x="403400" y="2224705"/>
                  <a:pt x="457200" y="2219325"/>
                </a:cubicBezTo>
                <a:cubicBezTo>
                  <a:pt x="467190" y="2218326"/>
                  <a:pt x="476121" y="2212558"/>
                  <a:pt x="485775" y="2209800"/>
                </a:cubicBezTo>
                <a:cubicBezTo>
                  <a:pt x="498362" y="2206204"/>
                  <a:pt x="511175" y="2203450"/>
                  <a:pt x="523875" y="2200275"/>
                </a:cubicBezTo>
                <a:cubicBezTo>
                  <a:pt x="553887" y="2180267"/>
                  <a:pt x="547657" y="2180800"/>
                  <a:pt x="581025" y="2171700"/>
                </a:cubicBezTo>
                <a:cubicBezTo>
                  <a:pt x="606284" y="2164811"/>
                  <a:pt x="657225" y="2152650"/>
                  <a:pt x="657225" y="2152650"/>
                </a:cubicBezTo>
                <a:cubicBezTo>
                  <a:pt x="741280" y="2096614"/>
                  <a:pt x="606930" y="2182560"/>
                  <a:pt x="742950" y="2114550"/>
                </a:cubicBezTo>
                <a:cubicBezTo>
                  <a:pt x="768350" y="2101850"/>
                  <a:pt x="792209" y="2085430"/>
                  <a:pt x="819150" y="2076450"/>
                </a:cubicBezTo>
                <a:cubicBezTo>
                  <a:pt x="847725" y="2066925"/>
                  <a:pt x="879813" y="2064583"/>
                  <a:pt x="904875" y="2047875"/>
                </a:cubicBezTo>
                <a:cubicBezTo>
                  <a:pt x="935521" y="2027444"/>
                  <a:pt x="935296" y="2025888"/>
                  <a:pt x="971550" y="2009775"/>
                </a:cubicBezTo>
                <a:cubicBezTo>
                  <a:pt x="987174" y="2002831"/>
                  <a:pt x="1003882" y="1998371"/>
                  <a:pt x="1019175" y="1990725"/>
                </a:cubicBezTo>
                <a:cubicBezTo>
                  <a:pt x="1029414" y="1985605"/>
                  <a:pt x="1037289" y="1976324"/>
                  <a:pt x="1047750" y="1971675"/>
                </a:cubicBezTo>
                <a:cubicBezTo>
                  <a:pt x="1066100" y="1963520"/>
                  <a:pt x="1088192" y="1963764"/>
                  <a:pt x="1104900" y="1952625"/>
                </a:cubicBezTo>
                <a:cubicBezTo>
                  <a:pt x="1144358" y="1926320"/>
                  <a:pt x="1127839" y="1934498"/>
                  <a:pt x="1181100" y="1914525"/>
                </a:cubicBezTo>
                <a:cubicBezTo>
                  <a:pt x="1190501" y="1911000"/>
                  <a:pt x="1200898" y="1909876"/>
                  <a:pt x="1209675" y="1905000"/>
                </a:cubicBezTo>
                <a:cubicBezTo>
                  <a:pt x="1302364" y="1853506"/>
                  <a:pt x="1228769" y="1874511"/>
                  <a:pt x="1314450" y="1857375"/>
                </a:cubicBezTo>
                <a:cubicBezTo>
                  <a:pt x="1327150" y="1851025"/>
                  <a:pt x="1340222" y="1845370"/>
                  <a:pt x="1352550" y="1838325"/>
                </a:cubicBezTo>
                <a:cubicBezTo>
                  <a:pt x="1362489" y="1832645"/>
                  <a:pt x="1370886" y="1824395"/>
                  <a:pt x="1381125" y="1819275"/>
                </a:cubicBezTo>
                <a:cubicBezTo>
                  <a:pt x="1390105" y="1814785"/>
                  <a:pt x="1400720" y="1814240"/>
                  <a:pt x="1409700" y="1809750"/>
                </a:cubicBezTo>
                <a:cubicBezTo>
                  <a:pt x="1475479" y="1776861"/>
                  <a:pt x="1397081" y="1800999"/>
                  <a:pt x="1476375" y="1781175"/>
                </a:cubicBezTo>
                <a:cubicBezTo>
                  <a:pt x="1482725" y="1771650"/>
                  <a:pt x="1486631" y="1759929"/>
                  <a:pt x="1495425" y="1752600"/>
                </a:cubicBezTo>
                <a:cubicBezTo>
                  <a:pt x="1528469" y="1725063"/>
                  <a:pt x="1552605" y="1737342"/>
                  <a:pt x="1590675" y="1714500"/>
                </a:cubicBezTo>
                <a:cubicBezTo>
                  <a:pt x="1606550" y="1704975"/>
                  <a:pt x="1621741" y="1694204"/>
                  <a:pt x="1638300" y="1685925"/>
                </a:cubicBezTo>
                <a:cubicBezTo>
                  <a:pt x="1653593" y="1678279"/>
                  <a:pt x="1669916" y="1672878"/>
                  <a:pt x="1685925" y="1666875"/>
                </a:cubicBezTo>
                <a:cubicBezTo>
                  <a:pt x="1695326" y="1663350"/>
                  <a:pt x="1705520" y="1661840"/>
                  <a:pt x="1714500" y="1657350"/>
                </a:cubicBezTo>
                <a:cubicBezTo>
                  <a:pt x="1724739" y="1652230"/>
                  <a:pt x="1732836" y="1643420"/>
                  <a:pt x="1743075" y="1638300"/>
                </a:cubicBezTo>
                <a:cubicBezTo>
                  <a:pt x="1756740" y="1631468"/>
                  <a:pt x="1797543" y="1622302"/>
                  <a:pt x="1809750" y="1619250"/>
                </a:cubicBezTo>
                <a:cubicBezTo>
                  <a:pt x="1819275" y="1612900"/>
                  <a:pt x="1828086" y="1605320"/>
                  <a:pt x="1838325" y="1600200"/>
                </a:cubicBezTo>
                <a:cubicBezTo>
                  <a:pt x="1923874" y="1557426"/>
                  <a:pt x="1788178" y="1641818"/>
                  <a:pt x="1914525" y="1571625"/>
                </a:cubicBezTo>
                <a:cubicBezTo>
                  <a:pt x="1928402" y="1563915"/>
                  <a:pt x="1938426" y="1550150"/>
                  <a:pt x="1952625" y="1543050"/>
                </a:cubicBezTo>
                <a:cubicBezTo>
                  <a:pt x="1970586" y="1534070"/>
                  <a:pt x="1993067" y="1535139"/>
                  <a:pt x="2009775" y="1524000"/>
                </a:cubicBezTo>
                <a:cubicBezTo>
                  <a:pt x="2019300" y="1517650"/>
                  <a:pt x="2028111" y="1510070"/>
                  <a:pt x="2038350" y="1504950"/>
                </a:cubicBezTo>
                <a:cubicBezTo>
                  <a:pt x="2047330" y="1500460"/>
                  <a:pt x="2058148" y="1500301"/>
                  <a:pt x="2066925" y="1495425"/>
                </a:cubicBezTo>
                <a:cubicBezTo>
                  <a:pt x="2086939" y="1484306"/>
                  <a:pt x="2124075" y="1457325"/>
                  <a:pt x="2124075" y="1457325"/>
                </a:cubicBezTo>
                <a:cubicBezTo>
                  <a:pt x="2127250" y="1447800"/>
                  <a:pt x="2128031" y="1437104"/>
                  <a:pt x="2133600" y="1428750"/>
                </a:cubicBezTo>
                <a:cubicBezTo>
                  <a:pt x="2141072" y="1417542"/>
                  <a:pt x="2153760" y="1410694"/>
                  <a:pt x="2162175" y="1400175"/>
                </a:cubicBezTo>
                <a:cubicBezTo>
                  <a:pt x="2166610" y="1394631"/>
                  <a:pt x="2168525" y="1408113"/>
                  <a:pt x="2171700" y="1400175"/>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962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Macrophages in Pathology</a:t>
            </a:r>
          </a:p>
        </p:txBody>
      </p:sp>
      <p:sp>
        <p:nvSpPr>
          <p:cNvPr id="4" name="TextBox 3"/>
          <p:cNvSpPr txBox="1"/>
          <p:nvPr/>
        </p:nvSpPr>
        <p:spPr>
          <a:xfrm>
            <a:off x="209550" y="5934670"/>
            <a:ext cx="8915400" cy="646331"/>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In response to pathology (here tuberculosis),  </a:t>
            </a:r>
            <a:r>
              <a:rPr lang="en-US" b="1" dirty="0">
                <a:solidFill>
                  <a:srgbClr val="BA52AB"/>
                </a:solidFill>
                <a:latin typeface="+mn-lt"/>
              </a:rPr>
              <a:t>macrophages’</a:t>
            </a:r>
            <a:r>
              <a:rPr lang="en-US" b="1" dirty="0">
                <a:solidFill>
                  <a:srgbClr val="7030A0"/>
                </a:solidFill>
                <a:latin typeface="+mn-lt"/>
              </a:rPr>
              <a:t> in the lung can also fuse together to form multinuclear masses. </a:t>
            </a:r>
          </a:p>
        </p:txBody>
      </p:sp>
      <p:pic>
        <p:nvPicPr>
          <p:cNvPr id="2050" name="Picture 2" descr="http://med.uc.edu/labmanuals/ma/vlm/lab16/SLa84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200329"/>
            <a:ext cx="6197600" cy="4648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362700" y="1752600"/>
            <a:ext cx="2619374" cy="3046988"/>
          </a:xfrm>
          <a:prstGeom prst="rect">
            <a:avLst/>
          </a:prstGeom>
          <a:noFill/>
        </p:spPr>
        <p:txBody>
          <a:bodyPr wrap="square" rtlCol="0">
            <a:spAutoFit/>
          </a:bodyPr>
          <a:lstStyle/>
          <a:p>
            <a:r>
              <a:rPr lang="en-US" sz="1600" b="1" dirty="0">
                <a:solidFill>
                  <a:srgbClr val="00589A"/>
                </a:solidFill>
                <a:latin typeface="Tempus Sans ITC" pitchFamily="82" charset="0"/>
              </a:rPr>
              <a:t>Again, for this module, focus on recognizing typical macrophages in tissues (as we did in the video a few slides back).  These macrophage variations will be encountered again with each organ system.  We just introduce them here so you can appreciate the awesomeness of these fantastic cells.</a:t>
            </a:r>
          </a:p>
        </p:txBody>
      </p:sp>
    </p:spTree>
    <p:extLst>
      <p:ext uri="{BB962C8B-B14F-4D97-AF65-F5344CB8AC3E}">
        <p14:creationId xmlns:p14="http://schemas.microsoft.com/office/powerpoint/2010/main" val="29489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28600" y="727075"/>
            <a:ext cx="8686800" cy="2585323"/>
          </a:xfrm>
          <a:prstGeom prst="rect">
            <a:avLst/>
          </a:prstGeom>
          <a:noFill/>
          <a:ln w="9525">
            <a:noFill/>
            <a:miter lim="800000"/>
            <a:headEnd/>
            <a:tailEnd/>
          </a:ln>
        </p:spPr>
        <p:txBody>
          <a:bodyPr wrap="square">
            <a:spAutoFit/>
          </a:bodyPr>
          <a:lstStyle/>
          <a:p>
            <a:r>
              <a:rPr lang="en-US" b="1" dirty="0">
                <a:solidFill>
                  <a:srgbClr val="C00000"/>
                </a:solidFill>
                <a:latin typeface="Times New Roman" pitchFamily="18" charset="0"/>
                <a:cs typeface="Times New Roman" pitchFamily="18" charset="0"/>
              </a:rPr>
              <a:t>You probably know that blood is composed of formed elements (cells or cell fragments) and plasma.  From a histological standpoint, the main task when analyzing blood smeared on a slide is to identify the formed elements.  These formed elements are:</a:t>
            </a:r>
          </a:p>
          <a:p>
            <a:r>
              <a:rPr lang="en-US" b="1" dirty="0">
                <a:solidFill>
                  <a:srgbClr val="C00000"/>
                </a:solidFill>
                <a:latin typeface="Times New Roman" pitchFamily="18" charset="0"/>
                <a:cs typeface="Times New Roman" pitchFamily="18" charset="0"/>
              </a:rPr>
              <a:t>	red blood cells (erythrocytes) – involved in oxygen transport</a:t>
            </a:r>
          </a:p>
          <a:p>
            <a:r>
              <a:rPr lang="en-US" b="1" dirty="0">
                <a:solidFill>
                  <a:srgbClr val="C00000"/>
                </a:solidFill>
                <a:latin typeface="Times New Roman" pitchFamily="18" charset="0"/>
                <a:cs typeface="Times New Roman" pitchFamily="18" charset="0"/>
              </a:rPr>
              <a:t>	</a:t>
            </a:r>
            <a:r>
              <a:rPr lang="en-US" b="1" dirty="0">
                <a:solidFill>
                  <a:schemeClr val="accent3">
                    <a:lumMod val="50000"/>
                  </a:schemeClr>
                </a:solidFill>
                <a:latin typeface="Times New Roman" pitchFamily="18" charset="0"/>
                <a:cs typeface="Times New Roman" pitchFamily="18" charset="0"/>
              </a:rPr>
              <a:t>platelets (thrombocytes) – involved in clotting</a:t>
            </a:r>
          </a:p>
          <a:p>
            <a:r>
              <a:rPr lang="en-US" b="1" dirty="0">
                <a:solidFill>
                  <a:srgbClr val="C00000"/>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white blood cells (leukocytes) – involved in immunity</a:t>
            </a:r>
          </a:p>
          <a:p>
            <a:r>
              <a:rPr lang="en-US" b="1" dirty="0">
                <a:solidFill>
                  <a:srgbClr val="C00000"/>
                </a:solidFill>
                <a:latin typeface="Times New Roman" pitchFamily="18" charset="0"/>
                <a:cs typeface="Times New Roman" pitchFamily="18" charset="0"/>
              </a:rPr>
              <a:t>As we will see, there are 5 types of white blood cells that you need to distinguish, and will be the focus of this module.  Although red blood cells and platelets will be studied later in the year, their identification is trivial, so we will identify them now as well.</a:t>
            </a:r>
          </a:p>
        </p:txBody>
      </p:sp>
      <p:sp>
        <p:nvSpPr>
          <p:cNvPr id="2" name="Rectangle 1"/>
          <p:cNvSpPr/>
          <p:nvPr/>
        </p:nvSpPr>
        <p:spPr>
          <a:xfrm>
            <a:off x="2133600" y="39469"/>
            <a:ext cx="5072864"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a:t>
            </a:r>
          </a:p>
        </p:txBody>
      </p:sp>
      <p:pic>
        <p:nvPicPr>
          <p:cNvPr id="5" name="Picture 4" descr="http://vodvos.com/wp-content/uploads/2011/06/white-red-blood-ce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657696"/>
            <a:ext cx="3429000" cy="236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51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2" y="2117539"/>
            <a:ext cx="6248400" cy="4686300"/>
          </a:xfrm>
          <a:prstGeom prst="rect">
            <a:avLst/>
          </a:prstGeom>
        </p:spPr>
      </p:pic>
      <p:sp>
        <p:nvSpPr>
          <p:cNvPr id="4" name="TextBox 3"/>
          <p:cNvSpPr txBox="1"/>
          <p:nvPr/>
        </p:nvSpPr>
        <p:spPr>
          <a:xfrm>
            <a:off x="76200" y="1229651"/>
            <a:ext cx="8915400" cy="923330"/>
          </a:xfrm>
          <a:prstGeom prst="rect">
            <a:avLst/>
          </a:prstGeom>
          <a:noFill/>
        </p:spPr>
        <p:txBody>
          <a:bodyPr wrap="square">
            <a:spAutoFit/>
          </a:bodyPr>
          <a:lstStyle/>
          <a:p>
            <a:pPr fontAlgn="auto">
              <a:spcBef>
                <a:spcPts val="0"/>
              </a:spcBef>
              <a:spcAft>
                <a:spcPts val="0"/>
              </a:spcAft>
              <a:defRPr/>
            </a:pPr>
            <a:r>
              <a:rPr lang="en-US" b="1" dirty="0">
                <a:solidFill>
                  <a:srgbClr val="7030A0"/>
                </a:solidFill>
                <a:latin typeface="+mn-lt"/>
              </a:rPr>
              <a:t>As you know, in blood smears </a:t>
            </a:r>
            <a:r>
              <a:rPr lang="en-US" b="1" dirty="0" err="1">
                <a:solidFill>
                  <a:srgbClr val="BA52AB"/>
                </a:solidFill>
                <a:latin typeface="+mn-lt"/>
              </a:rPr>
              <a:t>eosinophils</a:t>
            </a:r>
            <a:r>
              <a:rPr lang="en-US" b="1" dirty="0">
                <a:solidFill>
                  <a:srgbClr val="BA52AB"/>
                </a:solidFill>
                <a:latin typeface="+mn-lt"/>
              </a:rPr>
              <a:t> </a:t>
            </a:r>
            <a:r>
              <a:rPr lang="en-US" b="1" dirty="0">
                <a:solidFill>
                  <a:srgbClr val="7030A0"/>
                </a:solidFill>
                <a:latin typeface="+mn-lt"/>
              </a:rPr>
              <a:t>are recognized by their large, intensely eosinophilic granules and </a:t>
            </a:r>
            <a:r>
              <a:rPr lang="en-US" b="1" dirty="0" err="1">
                <a:solidFill>
                  <a:srgbClr val="7030A0"/>
                </a:solidFill>
                <a:latin typeface="+mn-lt"/>
              </a:rPr>
              <a:t>bilobed</a:t>
            </a:r>
            <a:r>
              <a:rPr lang="en-US" b="1" dirty="0">
                <a:solidFill>
                  <a:srgbClr val="7030A0"/>
                </a:solidFill>
                <a:latin typeface="+mn-lt"/>
              </a:rPr>
              <a:t> nucleus.  This translates into H&amp;E-stained tissues nicely.  Here in this image from the esophagus, the </a:t>
            </a:r>
            <a:r>
              <a:rPr lang="en-US" b="1" dirty="0" err="1">
                <a:solidFill>
                  <a:srgbClr val="7030A0"/>
                </a:solidFill>
                <a:latin typeface="+mn-lt"/>
              </a:rPr>
              <a:t>eosinophils</a:t>
            </a:r>
            <a:r>
              <a:rPr lang="en-US" b="1" dirty="0">
                <a:solidFill>
                  <a:srgbClr val="7030A0"/>
                </a:solidFill>
                <a:latin typeface="+mn-lt"/>
              </a:rPr>
              <a:t> have infiltrated into the epithelium. </a:t>
            </a:r>
          </a:p>
        </p:txBody>
      </p:sp>
      <p:sp>
        <p:nvSpPr>
          <p:cNvPr id="5" name="AutoShape 5"/>
          <p:cNvSpPr>
            <a:spLocks noChangeArrowheads="1"/>
          </p:cNvSpPr>
          <p:nvPr/>
        </p:nvSpPr>
        <p:spPr bwMode="auto">
          <a:xfrm rot="10800000" flipH="1">
            <a:off x="4076703" y="4002241"/>
            <a:ext cx="570617" cy="228600"/>
          </a:xfrm>
          <a:prstGeom prst="rightArrow">
            <a:avLst>
              <a:gd name="adj1" fmla="val 50000"/>
              <a:gd name="adj2" fmla="val 66667"/>
            </a:avLst>
          </a:prstGeom>
          <a:solidFill>
            <a:srgbClr val="00B050"/>
          </a:solidFill>
          <a:ln w="9525">
            <a:solidFill>
              <a:schemeClr val="tx1"/>
            </a:solidFill>
            <a:miter lim="800000"/>
            <a:headEnd/>
            <a:tailEnd/>
          </a:ln>
        </p:spPr>
        <p:txBody>
          <a:bodyPr wrap="none" anchor="ctr"/>
          <a:lstStyle/>
          <a:p>
            <a:endParaRPr lang="en-US">
              <a:latin typeface="Calibri" pitchFamily="34" charset="0"/>
            </a:endParaRPr>
          </a:p>
        </p:txBody>
      </p:sp>
      <p:sp>
        <p:nvSpPr>
          <p:cNvPr id="6" name="Rectangle 5"/>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a:t>
            </a:r>
            <a:r>
              <a:rPr lang="en-US" sz="3600" b="1" cap="all" dirty="0" err="1">
                <a:ln w="0"/>
                <a:solidFill>
                  <a:srgbClr val="C00000"/>
                </a:solidFill>
                <a:effectLst>
                  <a:reflection blurRad="12700" stA="50000" endPos="50000" dist="5000" dir="5400000" sy="-100000" rotWithShape="0"/>
                </a:effectLst>
                <a:latin typeface="+mn-lt"/>
              </a:rPr>
              <a:t>eosinophils</a:t>
            </a:r>
            <a:endParaRPr lang="en-US" sz="3600" b="1" cap="all" dirty="0">
              <a:ln w="0"/>
              <a:solidFill>
                <a:srgbClr val="C00000"/>
              </a:solidFill>
              <a:effectLst>
                <a:reflection blurRad="12700" stA="50000" endPos="50000" dist="5000" dir="5400000" sy="-100000" rotWithShape="0"/>
              </a:effectLst>
              <a:latin typeface="+mn-lt"/>
            </a:endParaRPr>
          </a:p>
        </p:txBody>
      </p:sp>
      <p:sp>
        <p:nvSpPr>
          <p:cNvPr id="9" name="AutoShape 5"/>
          <p:cNvSpPr>
            <a:spLocks noChangeArrowheads="1"/>
          </p:cNvSpPr>
          <p:nvPr/>
        </p:nvSpPr>
        <p:spPr bwMode="auto">
          <a:xfrm rot="10800000">
            <a:off x="5558175" y="3564534"/>
            <a:ext cx="609600" cy="228600"/>
          </a:xfrm>
          <a:prstGeom prst="rightArrow">
            <a:avLst>
              <a:gd name="adj1" fmla="val 50000"/>
              <a:gd name="adj2" fmla="val 66667"/>
            </a:avLst>
          </a:prstGeom>
          <a:solidFill>
            <a:srgbClr val="00B050"/>
          </a:solidFill>
          <a:ln w="9525">
            <a:solidFill>
              <a:schemeClr val="tx1"/>
            </a:solidFill>
            <a:miter lim="800000"/>
            <a:headEnd/>
            <a:tailEnd/>
          </a:ln>
        </p:spPr>
        <p:txBody>
          <a:bodyPr wrap="none" anchor="ctr"/>
          <a:lstStyle/>
          <a:p>
            <a:endParaRPr lang="en-US">
              <a:latin typeface="Calibri" pitchFamily="34" charset="0"/>
            </a:endParaRPr>
          </a:p>
        </p:txBody>
      </p:sp>
      <p:sp>
        <p:nvSpPr>
          <p:cNvPr id="7" name="TextBox 6"/>
          <p:cNvSpPr txBox="1"/>
          <p:nvPr/>
        </p:nvSpPr>
        <p:spPr>
          <a:xfrm>
            <a:off x="6324602" y="3273325"/>
            <a:ext cx="2057398" cy="954107"/>
          </a:xfrm>
          <a:prstGeom prst="rect">
            <a:avLst/>
          </a:prstGeom>
          <a:noFill/>
        </p:spPr>
        <p:txBody>
          <a:bodyPr wrap="square" rtlCol="0">
            <a:spAutoFit/>
          </a:bodyPr>
          <a:lstStyle/>
          <a:p>
            <a:r>
              <a:rPr lang="en-US" sz="1400" b="1" dirty="0">
                <a:latin typeface="Tempus Sans ITC" pitchFamily="82" charset="0"/>
              </a:rPr>
              <a:t>Note that one of the lobes of a </a:t>
            </a:r>
            <a:r>
              <a:rPr lang="en-US" sz="1400" b="1" dirty="0" err="1">
                <a:latin typeface="Tempus Sans ITC" pitchFamily="82" charset="0"/>
              </a:rPr>
              <a:t>bilobed</a:t>
            </a:r>
            <a:r>
              <a:rPr lang="en-US" sz="1400" b="1" dirty="0">
                <a:latin typeface="Tempus Sans ITC" pitchFamily="82" charset="0"/>
              </a:rPr>
              <a:t> nucleus may be out of the plane of section.</a:t>
            </a:r>
          </a:p>
        </p:txBody>
      </p:sp>
    </p:spTree>
    <p:extLst>
      <p:ext uri="{BB962C8B-B14F-4D97-AF65-F5344CB8AC3E}">
        <p14:creationId xmlns:p14="http://schemas.microsoft.com/office/powerpoint/2010/main" val="232449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057400" y="2209800"/>
            <a:ext cx="5257800" cy="369332"/>
          </a:xfrm>
          <a:prstGeom prst="rect">
            <a:avLst/>
          </a:prstGeom>
          <a:noFill/>
          <a:ln w="9525">
            <a:noFill/>
            <a:miter lim="800000"/>
            <a:headEnd/>
            <a:tailEnd/>
          </a:ln>
        </p:spPr>
        <p:txBody>
          <a:bodyPr>
            <a:spAutoFit/>
          </a:bodyPr>
          <a:lstStyle/>
          <a:p>
            <a:r>
              <a:rPr lang="en-US" dirty="0">
                <a:latin typeface="Calibri" pitchFamily="34" charset="0"/>
                <a:hlinkClick r:id="rId3"/>
              </a:rPr>
              <a:t>Video showing eosinophils in the esophagus – SL16</a:t>
            </a:r>
            <a:endParaRPr lang="en-US" dirty="0">
              <a:latin typeface="Calibri" pitchFamily="34" charset="0"/>
            </a:endParaRPr>
          </a:p>
        </p:txBody>
      </p:sp>
      <p:sp>
        <p:nvSpPr>
          <p:cNvPr id="37891" name="TextBox 4"/>
          <p:cNvSpPr txBox="1">
            <a:spLocks noChangeArrowheads="1"/>
          </p:cNvSpPr>
          <p:nvPr/>
        </p:nvSpPr>
        <p:spPr bwMode="auto">
          <a:xfrm>
            <a:off x="1981200" y="5798403"/>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016</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Eosinophils</a:t>
            </a:r>
            <a:endParaRPr lang="en-US" sz="1200" b="1" dirty="0">
              <a:solidFill>
                <a:srgbClr val="002060"/>
              </a:solidFill>
              <a:latin typeface="Georgia" pitchFamily="18" charset="0"/>
              <a:ea typeface="Times" pitchFamily="18" charset="0"/>
              <a:cs typeface="Arial" charset="0"/>
            </a:endParaRPr>
          </a:p>
        </p:txBody>
      </p:sp>
      <p:sp>
        <p:nvSpPr>
          <p:cNvPr id="6" name="Rectangle 5"/>
          <p:cNvSpPr/>
          <p:nvPr/>
        </p:nvSpPr>
        <p:spPr>
          <a:xfrm>
            <a:off x="76200" y="0"/>
            <a:ext cx="8915399"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White blood cells in tissues - </a:t>
            </a:r>
            <a:r>
              <a:rPr lang="en-US" sz="3600" b="1" cap="all" dirty="0" err="1">
                <a:ln w="0"/>
                <a:solidFill>
                  <a:srgbClr val="C00000"/>
                </a:solidFill>
                <a:effectLst>
                  <a:reflection blurRad="12700" stA="50000" endPos="50000" dist="5000" dir="5400000" sy="-100000" rotWithShape="0"/>
                </a:effectLst>
                <a:latin typeface="+mn-lt"/>
              </a:rPr>
              <a:t>eosinophils</a:t>
            </a:r>
            <a:endParaRPr lang="en-US" sz="3600" b="1" cap="all" dirty="0">
              <a:ln w="0"/>
              <a:solidFill>
                <a:srgbClr val="C00000"/>
              </a:solidFill>
              <a:effectLst>
                <a:reflection blurRad="12700" stA="50000" endPos="50000" dist="5000" dir="5400000" sy="-100000" rotWithShape="0"/>
              </a:effectLst>
              <a:latin typeface="+mn-lt"/>
            </a:endParaRPr>
          </a:p>
        </p:txBody>
      </p:sp>
    </p:spTree>
    <p:extLst>
      <p:ext uri="{BB962C8B-B14F-4D97-AF65-F5344CB8AC3E}">
        <p14:creationId xmlns:p14="http://schemas.microsoft.com/office/powerpoint/2010/main" val="1273312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76200"/>
            <a:ext cx="8610600" cy="609397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900" b="1" dirty="0">
              <a:solidFill>
                <a:srgbClr val="002060"/>
              </a:solidFill>
            </a:endParaRPr>
          </a:p>
          <a:p>
            <a:pPr>
              <a:tabLst>
                <a:tab pos="457200" algn="l"/>
              </a:tabLst>
            </a:pPr>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628650" lvl="1" indent="-171450">
              <a:buFont typeface="Arial" pitchFamily="34" charset="0"/>
              <a:buChar char="•"/>
            </a:pPr>
            <a:r>
              <a:rPr lang="en-US" sz="1200" b="1" dirty="0">
                <a:solidFill>
                  <a:srgbClr val="002060"/>
                </a:solidFill>
                <a:latin typeface="Georgia" pitchFamily="18" charset="0"/>
              </a:rPr>
              <a:t>In a normal blood smear</a:t>
            </a:r>
          </a:p>
          <a:p>
            <a:pPr marL="1085850" lvl="2" indent="-171450">
              <a:buFont typeface="Arial" pitchFamily="34" charset="0"/>
              <a:buChar char="•"/>
            </a:pPr>
            <a:r>
              <a:rPr lang="en-US" sz="1200" dirty="0">
                <a:solidFill>
                  <a:srgbClr val="002060"/>
                </a:solidFill>
                <a:latin typeface="Georgia" pitchFamily="18" charset="0"/>
              </a:rPr>
              <a:t>Red blood cells</a:t>
            </a:r>
          </a:p>
          <a:p>
            <a:pPr marL="1085850" lvl="2" indent="-171450">
              <a:buFont typeface="Arial" pitchFamily="34" charset="0"/>
              <a:buChar char="•"/>
            </a:pPr>
            <a:r>
              <a:rPr lang="en-US" sz="1200" dirty="0">
                <a:solidFill>
                  <a:srgbClr val="002060"/>
                </a:solidFill>
                <a:latin typeface="Georgia" pitchFamily="18" charset="0"/>
              </a:rPr>
              <a:t>Platelets</a:t>
            </a:r>
          </a:p>
          <a:p>
            <a:pPr marL="1085850" lvl="2" indent="-171450">
              <a:buFont typeface="Arial" pitchFamily="34" charset="0"/>
              <a:buChar char="•"/>
            </a:pPr>
            <a:r>
              <a:rPr lang="en-US" sz="1200" dirty="0">
                <a:solidFill>
                  <a:srgbClr val="002060"/>
                </a:solidFill>
                <a:latin typeface="Georgia" pitchFamily="18" charset="0"/>
              </a:rPr>
              <a:t>White blood cells</a:t>
            </a:r>
          </a:p>
          <a:p>
            <a:pPr marL="1543050" lvl="3" indent="-171450">
              <a:buFont typeface="Arial" pitchFamily="34" charset="0"/>
              <a:buChar char="•"/>
            </a:pPr>
            <a:r>
              <a:rPr lang="en-US" sz="1200" dirty="0" err="1">
                <a:solidFill>
                  <a:srgbClr val="002060"/>
                </a:solidFill>
                <a:latin typeface="Georgia" pitchFamily="18" charset="0"/>
              </a:rPr>
              <a:t>Eosinophils</a:t>
            </a:r>
            <a:endParaRPr lang="en-US" sz="1200" dirty="0">
              <a:solidFill>
                <a:srgbClr val="002060"/>
              </a:solidFill>
              <a:latin typeface="Georgia" pitchFamily="18" charset="0"/>
            </a:endParaRPr>
          </a:p>
          <a:p>
            <a:pPr marL="1543050" lvl="3" indent="-171450">
              <a:buFont typeface="Arial" pitchFamily="34" charset="0"/>
              <a:buChar char="•"/>
            </a:pPr>
            <a:r>
              <a:rPr lang="en-US" sz="1200" dirty="0">
                <a:solidFill>
                  <a:srgbClr val="002060"/>
                </a:solidFill>
                <a:latin typeface="Georgia" pitchFamily="18" charset="0"/>
              </a:rPr>
              <a:t>Basophils</a:t>
            </a:r>
          </a:p>
          <a:p>
            <a:pPr marL="1543050" lvl="3" indent="-171450">
              <a:buFont typeface="Arial" pitchFamily="34" charset="0"/>
              <a:buChar char="•"/>
            </a:pPr>
            <a:r>
              <a:rPr lang="en-US" sz="1200" dirty="0">
                <a:solidFill>
                  <a:srgbClr val="002060"/>
                </a:solidFill>
                <a:latin typeface="Georgia" pitchFamily="18" charset="0"/>
              </a:rPr>
              <a:t>Neutrophils</a:t>
            </a:r>
          </a:p>
          <a:p>
            <a:pPr marL="1543050" lvl="3" indent="-171450">
              <a:buFont typeface="Arial" pitchFamily="34" charset="0"/>
              <a:buChar char="•"/>
            </a:pPr>
            <a:r>
              <a:rPr lang="en-US" sz="1200" dirty="0">
                <a:solidFill>
                  <a:srgbClr val="002060"/>
                </a:solidFill>
                <a:latin typeface="Georgia" pitchFamily="18" charset="0"/>
              </a:rPr>
              <a:t>Lymphocytes</a:t>
            </a:r>
          </a:p>
          <a:p>
            <a:pPr marL="1543050" lvl="3" indent="-171450">
              <a:buFont typeface="Arial" pitchFamily="34" charset="0"/>
              <a:buChar char="•"/>
            </a:pPr>
            <a:r>
              <a:rPr lang="en-US" sz="1200" dirty="0">
                <a:solidFill>
                  <a:srgbClr val="002060"/>
                </a:solidFill>
                <a:latin typeface="Georgia" pitchFamily="18" charset="0"/>
              </a:rPr>
              <a:t>Monocytes</a:t>
            </a:r>
          </a:p>
          <a:p>
            <a:pPr marL="628650" lvl="1" indent="-171450">
              <a:buFont typeface="Arial" pitchFamily="34" charset="0"/>
              <a:buChar char="•"/>
            </a:pPr>
            <a:r>
              <a:rPr lang="en-US" sz="1200" b="1" dirty="0">
                <a:solidFill>
                  <a:srgbClr val="002060"/>
                </a:solidFill>
                <a:latin typeface="Georgia" pitchFamily="18" charset="0"/>
              </a:rPr>
              <a:t>In peripheral tissues (inflammation)</a:t>
            </a:r>
          </a:p>
          <a:p>
            <a:pPr marL="1085850" lvl="2" indent="-171450">
              <a:buFont typeface="Arial" pitchFamily="34" charset="0"/>
              <a:buChar char="•"/>
            </a:pPr>
            <a:r>
              <a:rPr lang="en-US" sz="1200" dirty="0">
                <a:solidFill>
                  <a:srgbClr val="002060"/>
                </a:solidFill>
                <a:latin typeface="Georgia" pitchFamily="18" charset="0"/>
              </a:rPr>
              <a:t>Erythrocytes</a:t>
            </a:r>
          </a:p>
          <a:p>
            <a:pPr marL="1085850" lvl="2" indent="-171450">
              <a:buFont typeface="Arial" pitchFamily="34" charset="0"/>
              <a:buChar char="•"/>
            </a:pPr>
            <a:r>
              <a:rPr lang="en-US" sz="1200" dirty="0">
                <a:solidFill>
                  <a:srgbClr val="002060"/>
                </a:solidFill>
                <a:latin typeface="Georgia" pitchFamily="18" charset="0"/>
              </a:rPr>
              <a:t>Lymphocytes</a:t>
            </a:r>
          </a:p>
          <a:p>
            <a:pPr marL="1085850" lvl="2" indent="-171450">
              <a:buFont typeface="Arial" pitchFamily="34" charset="0"/>
              <a:buChar char="•"/>
            </a:pPr>
            <a:r>
              <a:rPr lang="en-US" sz="1200" dirty="0">
                <a:solidFill>
                  <a:srgbClr val="002060"/>
                </a:solidFill>
                <a:latin typeface="Georgia" pitchFamily="18" charset="0"/>
              </a:rPr>
              <a:t>Neutrophils</a:t>
            </a:r>
          </a:p>
          <a:p>
            <a:pPr marL="1085850" lvl="2" indent="-171450">
              <a:buFont typeface="Arial" pitchFamily="34" charset="0"/>
              <a:buChar char="•"/>
            </a:pPr>
            <a:r>
              <a:rPr lang="en-US" sz="1200" dirty="0">
                <a:solidFill>
                  <a:srgbClr val="002060"/>
                </a:solidFill>
                <a:latin typeface="Georgia" pitchFamily="18" charset="0"/>
              </a:rPr>
              <a:t>Plasma cells</a:t>
            </a:r>
          </a:p>
          <a:p>
            <a:pPr marL="1085850" lvl="2" indent="-171450">
              <a:buFont typeface="Arial" pitchFamily="34" charset="0"/>
              <a:buChar char="•"/>
            </a:pPr>
            <a:r>
              <a:rPr lang="en-US" sz="1200" dirty="0">
                <a:solidFill>
                  <a:srgbClr val="002060"/>
                </a:solidFill>
                <a:latin typeface="Georgia" pitchFamily="18" charset="0"/>
              </a:rPr>
              <a:t>Macrophages</a:t>
            </a:r>
          </a:p>
          <a:p>
            <a:pPr marL="1085850" lvl="2" indent="-171450">
              <a:buFont typeface="Arial" pitchFamily="34" charset="0"/>
              <a:buChar char="•"/>
            </a:pPr>
            <a:r>
              <a:rPr lang="en-US" sz="1200" dirty="0" err="1">
                <a:solidFill>
                  <a:srgbClr val="002060"/>
                </a:solidFill>
                <a:latin typeface="Georgia" pitchFamily="18" charset="0"/>
              </a:rPr>
              <a:t>Eosinophils</a:t>
            </a:r>
            <a:endParaRPr lang="en-US" sz="1200" dirty="0">
              <a:solidFill>
                <a:srgbClr val="002060"/>
              </a:solidFill>
              <a:latin typeface="Georgia" pitchFamily="18" charset="0"/>
            </a:endParaRPr>
          </a:p>
          <a:p>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in electron micrographs, each of the following :</a:t>
            </a:r>
          </a:p>
          <a:p>
            <a:pPr marL="628650" lvl="1" indent="-171450">
              <a:buFont typeface="Arial" pitchFamily="34" charset="0"/>
              <a:buChar char="•"/>
            </a:pPr>
            <a:r>
              <a:rPr lang="en-US" sz="1200" dirty="0">
                <a:solidFill>
                  <a:srgbClr val="002060"/>
                </a:solidFill>
                <a:latin typeface="Georgia" pitchFamily="18" charset="0"/>
              </a:rPr>
              <a:t>Red blood cells</a:t>
            </a:r>
          </a:p>
          <a:p>
            <a:pPr marL="628650" lvl="1" indent="-171450">
              <a:buFont typeface="Arial" pitchFamily="34" charset="0"/>
              <a:buChar char="•"/>
            </a:pPr>
            <a:r>
              <a:rPr lang="en-US" sz="1200" dirty="0">
                <a:solidFill>
                  <a:srgbClr val="002060"/>
                </a:solidFill>
                <a:latin typeface="Georgia" pitchFamily="18" charset="0"/>
              </a:rPr>
              <a:t>Platelets</a:t>
            </a:r>
          </a:p>
          <a:p>
            <a:pPr marL="628650" lvl="1" indent="-171450">
              <a:buFont typeface="Arial" pitchFamily="34" charset="0"/>
              <a:buChar char="•"/>
            </a:pPr>
            <a:r>
              <a:rPr lang="en-US" sz="1200" dirty="0">
                <a:solidFill>
                  <a:srgbClr val="002060"/>
                </a:solidFill>
                <a:latin typeface="Georgia" pitchFamily="18" charset="0"/>
              </a:rPr>
              <a:t>White blood cells</a:t>
            </a:r>
          </a:p>
          <a:p>
            <a:pPr marL="1085850" lvl="2" indent="-171450">
              <a:buFont typeface="Arial" pitchFamily="34" charset="0"/>
              <a:buChar char="•"/>
            </a:pPr>
            <a:r>
              <a:rPr lang="en-US" sz="1200" dirty="0" err="1">
                <a:solidFill>
                  <a:srgbClr val="002060"/>
                </a:solidFill>
                <a:latin typeface="Georgia" pitchFamily="18" charset="0"/>
              </a:rPr>
              <a:t>Eosinophils</a:t>
            </a:r>
            <a:endParaRPr lang="en-US" sz="1200" dirty="0">
              <a:solidFill>
                <a:srgbClr val="002060"/>
              </a:solidFill>
              <a:latin typeface="Georgia" pitchFamily="18" charset="0"/>
            </a:endParaRPr>
          </a:p>
          <a:p>
            <a:pPr marL="1085850" lvl="2" indent="-171450">
              <a:buFont typeface="Arial" pitchFamily="34" charset="0"/>
              <a:buChar char="•"/>
            </a:pPr>
            <a:r>
              <a:rPr lang="en-US" sz="1200" dirty="0">
                <a:solidFill>
                  <a:srgbClr val="002060"/>
                </a:solidFill>
                <a:latin typeface="Georgia" pitchFamily="18" charset="0"/>
              </a:rPr>
              <a:t>Basophils</a:t>
            </a:r>
          </a:p>
          <a:p>
            <a:pPr marL="1085850" lvl="2" indent="-171450">
              <a:buFont typeface="Arial" pitchFamily="34" charset="0"/>
              <a:buChar char="•"/>
            </a:pPr>
            <a:r>
              <a:rPr lang="en-US" sz="1200" dirty="0">
                <a:solidFill>
                  <a:srgbClr val="002060"/>
                </a:solidFill>
                <a:latin typeface="Georgia" pitchFamily="18" charset="0"/>
              </a:rPr>
              <a:t>Neutrophils</a:t>
            </a:r>
          </a:p>
          <a:p>
            <a:pPr marL="1085850" lvl="2" indent="-171450">
              <a:buFont typeface="Arial" pitchFamily="34" charset="0"/>
              <a:buChar char="•"/>
            </a:pPr>
            <a:r>
              <a:rPr lang="en-US" sz="1200" dirty="0">
                <a:solidFill>
                  <a:srgbClr val="002060"/>
                </a:solidFill>
                <a:latin typeface="Georgia" pitchFamily="18" charset="0"/>
              </a:rPr>
              <a:t>Lymphocytes</a:t>
            </a:r>
          </a:p>
          <a:p>
            <a:pPr marL="1085850" lvl="2" indent="-171450">
              <a:buFont typeface="Arial" pitchFamily="34" charset="0"/>
              <a:buChar char="•"/>
            </a:pPr>
            <a:r>
              <a:rPr lang="en-US" sz="1200" dirty="0">
                <a:solidFill>
                  <a:srgbClr val="002060"/>
                </a:solidFill>
                <a:latin typeface="Georgia" pitchFamily="18" charset="0"/>
              </a:rPr>
              <a:t>Monocytes</a:t>
            </a:r>
          </a:p>
        </p:txBody>
      </p:sp>
    </p:spTree>
    <p:extLst>
      <p:ext uri="{BB962C8B-B14F-4D97-AF65-F5344CB8AC3E}">
        <p14:creationId xmlns:p14="http://schemas.microsoft.com/office/powerpoint/2010/main" val="4035000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76"/>
          <p:cNvPicPr>
            <a:picLocks noChangeAspect="1" noChangeArrowheads="1"/>
          </p:cNvPicPr>
          <p:nvPr/>
        </p:nvPicPr>
        <p:blipFill>
          <a:blip r:embed="rId3" cstate="print"/>
          <a:srcRect/>
          <a:stretch>
            <a:fillRect/>
          </a:stretch>
        </p:blipFill>
        <p:spPr bwMode="auto">
          <a:xfrm>
            <a:off x="762000" y="1073446"/>
            <a:ext cx="7467600" cy="5600700"/>
          </a:xfrm>
          <a:prstGeom prst="rect">
            <a:avLst/>
          </a:prstGeom>
          <a:noFill/>
        </p:spPr>
      </p:pic>
      <p:sp>
        <p:nvSpPr>
          <p:cNvPr id="3077" name="Line 5"/>
          <p:cNvSpPr>
            <a:spLocks noChangeShapeType="1"/>
          </p:cNvSpPr>
          <p:nvPr/>
        </p:nvSpPr>
        <p:spPr bwMode="auto">
          <a:xfrm flipH="1">
            <a:off x="6165112" y="1860698"/>
            <a:ext cx="76200" cy="790353"/>
          </a:xfrm>
          <a:prstGeom prst="line">
            <a:avLst/>
          </a:prstGeom>
          <a:noFill/>
          <a:ln w="63500">
            <a:solidFill>
              <a:schemeClr val="tx1"/>
            </a:solidFill>
            <a:round/>
            <a:headEnd/>
            <a:tailEnd type="triangle" w="med" len="med"/>
          </a:ln>
          <a:effectLst/>
        </p:spPr>
        <p:txBody>
          <a:bodyPr/>
          <a:lstStyle/>
          <a:p>
            <a:endParaRPr lang="en-US"/>
          </a:p>
        </p:txBody>
      </p:sp>
      <p:sp>
        <p:nvSpPr>
          <p:cNvPr id="3078" name="Line 6"/>
          <p:cNvSpPr>
            <a:spLocks noChangeShapeType="1"/>
          </p:cNvSpPr>
          <p:nvPr/>
        </p:nvSpPr>
        <p:spPr bwMode="auto">
          <a:xfrm flipH="1">
            <a:off x="4513521" y="1905000"/>
            <a:ext cx="727075" cy="777875"/>
          </a:xfrm>
          <a:prstGeom prst="line">
            <a:avLst/>
          </a:prstGeom>
          <a:noFill/>
          <a:ln w="63500">
            <a:solidFill>
              <a:schemeClr val="tx1"/>
            </a:solidFill>
            <a:round/>
            <a:headEnd/>
            <a:tailEnd type="triangle" w="med" len="med"/>
          </a:ln>
          <a:effectLst/>
        </p:spPr>
        <p:txBody>
          <a:bodyPr/>
          <a:lstStyle/>
          <a:p>
            <a:endParaRPr lang="en-US"/>
          </a:p>
        </p:txBody>
      </p:sp>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13" name="Line 5"/>
          <p:cNvSpPr>
            <a:spLocks noChangeShapeType="1"/>
          </p:cNvSpPr>
          <p:nvPr/>
        </p:nvSpPr>
        <p:spPr bwMode="auto">
          <a:xfrm flipV="1">
            <a:off x="4082903" y="3366977"/>
            <a:ext cx="735420" cy="1481470"/>
          </a:xfrm>
          <a:prstGeom prst="line">
            <a:avLst/>
          </a:prstGeom>
          <a:noFill/>
          <a:ln w="63500">
            <a:solidFill>
              <a:srgbClr val="0070C0"/>
            </a:solidFill>
            <a:round/>
            <a:headEnd/>
            <a:tailEnd type="triangle" w="med" len="med"/>
          </a:ln>
          <a:effectLst/>
        </p:spPr>
        <p:txBody>
          <a:bodyPr/>
          <a:lstStyle/>
          <a:p>
            <a:endParaRPr lang="en-US"/>
          </a:p>
        </p:txBody>
      </p:sp>
      <p:sp>
        <p:nvSpPr>
          <p:cNvPr id="14" name="Line 5"/>
          <p:cNvSpPr>
            <a:spLocks noChangeShapeType="1"/>
          </p:cNvSpPr>
          <p:nvPr/>
        </p:nvSpPr>
        <p:spPr bwMode="auto">
          <a:xfrm flipV="1">
            <a:off x="3902149" y="4040372"/>
            <a:ext cx="164805" cy="776177"/>
          </a:xfrm>
          <a:prstGeom prst="line">
            <a:avLst/>
          </a:prstGeom>
          <a:noFill/>
          <a:ln w="63500">
            <a:solidFill>
              <a:srgbClr val="0070C0"/>
            </a:solidFill>
            <a:round/>
            <a:headEnd/>
            <a:tailEnd type="triangle" w="med" len="med"/>
          </a:ln>
          <a:effectLst/>
        </p:spPr>
        <p:txBody>
          <a:bodyPr/>
          <a:lstStyle/>
          <a:p>
            <a:endParaRPr lang="en-US"/>
          </a:p>
        </p:txBody>
      </p:sp>
      <p:grpSp>
        <p:nvGrpSpPr>
          <p:cNvPr id="4" name="Group 3"/>
          <p:cNvGrpSpPr/>
          <p:nvPr/>
        </p:nvGrpSpPr>
        <p:grpSpPr>
          <a:xfrm>
            <a:off x="1828800" y="976354"/>
            <a:ext cx="6400800" cy="4671376"/>
            <a:chOff x="1828800" y="976354"/>
            <a:chExt cx="6400800" cy="4671376"/>
          </a:xfrm>
        </p:grpSpPr>
        <p:sp>
          <p:nvSpPr>
            <p:cNvPr id="10" name="Rectangle 9"/>
            <p:cNvSpPr/>
            <p:nvPr/>
          </p:nvSpPr>
          <p:spPr>
            <a:xfrm>
              <a:off x="3720544" y="976354"/>
              <a:ext cx="450905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2060"/>
                  </a:solidFill>
                  <a:effectLst>
                    <a:outerShdw blurRad="50800" dist="39000" dir="5460000" algn="tl">
                      <a:srgbClr val="000000">
                        <a:alpha val="38000"/>
                      </a:srgbClr>
                    </a:outerShdw>
                  </a:effectLst>
                  <a:latin typeface="+mn-lt"/>
                </a:rPr>
                <a:t>Red blood cells</a:t>
              </a:r>
            </a:p>
          </p:txBody>
        </p:sp>
        <p:sp>
          <p:nvSpPr>
            <p:cNvPr id="2" name="TextBox 1"/>
            <p:cNvSpPr txBox="1"/>
            <p:nvPr/>
          </p:nvSpPr>
          <p:spPr>
            <a:xfrm>
              <a:off x="1828800" y="1071265"/>
              <a:ext cx="1600200" cy="1477328"/>
            </a:xfrm>
            <a:prstGeom prst="rect">
              <a:avLst/>
            </a:prstGeom>
            <a:solidFill>
              <a:schemeClr val="bg1"/>
            </a:solidFill>
          </p:spPr>
          <p:txBody>
            <a:bodyPr wrap="square" rtlCol="0">
              <a:spAutoFit/>
            </a:bodyPr>
            <a:lstStyle/>
            <a:p>
              <a:r>
                <a:rPr lang="en-US" b="1" dirty="0">
                  <a:latin typeface="Tempus Sans ITC" pitchFamily="82" charset="0"/>
                </a:rPr>
                <a:t>BTW, if you missed these, it’s probably best if you just quit now.</a:t>
              </a:r>
            </a:p>
          </p:txBody>
        </p:sp>
        <p:sp>
          <p:nvSpPr>
            <p:cNvPr id="15" name="Rectangle 14"/>
            <p:cNvSpPr/>
            <p:nvPr/>
          </p:nvSpPr>
          <p:spPr>
            <a:xfrm>
              <a:off x="2570057" y="4724400"/>
              <a:ext cx="267053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70C0"/>
                  </a:solidFill>
                  <a:effectLst>
                    <a:outerShdw blurRad="50800" dist="39000" dir="5460000" algn="tl">
                      <a:srgbClr val="000000">
                        <a:alpha val="38000"/>
                      </a:srgbClr>
                    </a:outerShdw>
                  </a:effectLst>
                  <a:latin typeface="+mn-lt"/>
                </a:rPr>
                <a:t>platelets</a:t>
              </a:r>
            </a:p>
          </p:txBody>
        </p:sp>
      </p:grpSp>
    </p:spTree>
    <p:extLst>
      <p:ext uri="{BB962C8B-B14F-4D97-AF65-F5344CB8AC3E}">
        <p14:creationId xmlns:p14="http://schemas.microsoft.com/office/powerpoint/2010/main" val="30509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76"/>
          <p:cNvPicPr>
            <a:picLocks noChangeAspect="1" noChangeArrowheads="1"/>
          </p:cNvPicPr>
          <p:nvPr/>
        </p:nvPicPr>
        <p:blipFill>
          <a:blip r:embed="rId3" cstate="print"/>
          <a:srcRect/>
          <a:stretch>
            <a:fillRect/>
          </a:stretch>
        </p:blipFill>
        <p:spPr bwMode="auto">
          <a:xfrm>
            <a:off x="762000" y="1073446"/>
            <a:ext cx="7467600" cy="5600700"/>
          </a:xfrm>
          <a:prstGeom prst="rect">
            <a:avLst/>
          </a:prstGeom>
          <a:noFill/>
        </p:spPr>
      </p:pic>
      <p:sp>
        <p:nvSpPr>
          <p:cNvPr id="3077" name="Line 5"/>
          <p:cNvSpPr>
            <a:spLocks noChangeShapeType="1"/>
          </p:cNvSpPr>
          <p:nvPr/>
        </p:nvSpPr>
        <p:spPr bwMode="auto">
          <a:xfrm flipV="1">
            <a:off x="4186376" y="4724400"/>
            <a:ext cx="923648" cy="457200"/>
          </a:xfrm>
          <a:prstGeom prst="line">
            <a:avLst/>
          </a:prstGeom>
          <a:noFill/>
          <a:ln w="63500">
            <a:solidFill>
              <a:schemeClr val="accent3">
                <a:lumMod val="50000"/>
              </a:schemeClr>
            </a:solidFill>
            <a:round/>
            <a:headEnd/>
            <a:tailEnd type="triangle" w="med" len="med"/>
          </a:ln>
          <a:effectLst/>
        </p:spPr>
        <p:txBody>
          <a:bodyPr/>
          <a:lstStyle/>
          <a:p>
            <a:endParaRPr lang="en-US"/>
          </a:p>
        </p:txBody>
      </p:sp>
      <p:sp>
        <p:nvSpPr>
          <p:cNvPr id="3078" name="Line 6"/>
          <p:cNvSpPr>
            <a:spLocks noChangeShapeType="1"/>
          </p:cNvSpPr>
          <p:nvPr/>
        </p:nvSpPr>
        <p:spPr bwMode="auto">
          <a:xfrm flipH="1">
            <a:off x="3921125" y="2057400"/>
            <a:ext cx="727075" cy="777875"/>
          </a:xfrm>
          <a:prstGeom prst="line">
            <a:avLst/>
          </a:prstGeom>
          <a:noFill/>
          <a:ln w="63500">
            <a:solidFill>
              <a:schemeClr val="tx1"/>
            </a:solidFill>
            <a:round/>
            <a:headEnd/>
            <a:tailEnd type="triangle" w="med" len="med"/>
          </a:ln>
          <a:effectLst/>
        </p:spPr>
        <p:txBody>
          <a:bodyPr/>
          <a:lstStyle/>
          <a:p>
            <a:endParaRPr lang="en-US"/>
          </a:p>
        </p:txBody>
      </p:sp>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grpSp>
        <p:nvGrpSpPr>
          <p:cNvPr id="4" name="Group 3"/>
          <p:cNvGrpSpPr/>
          <p:nvPr/>
        </p:nvGrpSpPr>
        <p:grpSpPr>
          <a:xfrm>
            <a:off x="1146817" y="1219200"/>
            <a:ext cx="7920983" cy="5395794"/>
            <a:chOff x="1146817" y="1219200"/>
            <a:chExt cx="7920983" cy="5395794"/>
          </a:xfrm>
        </p:grpSpPr>
        <p:sp>
          <p:nvSpPr>
            <p:cNvPr id="7" name="Rectangle 6"/>
            <p:cNvSpPr/>
            <p:nvPr/>
          </p:nvSpPr>
          <p:spPr>
            <a:xfrm>
              <a:off x="4369730" y="1219200"/>
              <a:ext cx="3210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2060"/>
                  </a:solidFill>
                  <a:effectLst>
                    <a:outerShdw blurRad="50800" dist="39000" dir="5460000" algn="tl">
                      <a:srgbClr val="000000">
                        <a:alpha val="38000"/>
                      </a:srgbClr>
                    </a:outerShdw>
                  </a:effectLst>
                  <a:latin typeface="+mn-lt"/>
                </a:rPr>
                <a:t>neutrophil</a:t>
              </a:r>
            </a:p>
          </p:txBody>
        </p:sp>
        <p:sp>
          <p:nvSpPr>
            <p:cNvPr id="10" name="Rectangle 9"/>
            <p:cNvSpPr/>
            <p:nvPr/>
          </p:nvSpPr>
          <p:spPr>
            <a:xfrm>
              <a:off x="1146817" y="4953000"/>
              <a:ext cx="306500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chemeClr val="accent3">
                      <a:lumMod val="50000"/>
                    </a:schemeClr>
                  </a:solidFill>
                  <a:effectLst>
                    <a:outerShdw blurRad="50800" dist="39000" dir="5460000" algn="tl">
                      <a:srgbClr val="000000">
                        <a:alpha val="38000"/>
                      </a:srgbClr>
                    </a:outerShdw>
                  </a:effectLst>
                  <a:latin typeface="+mn-lt"/>
                </a:rPr>
                <a:t>monocyte</a:t>
              </a:r>
            </a:p>
          </p:txBody>
        </p:sp>
        <p:sp>
          <p:nvSpPr>
            <p:cNvPr id="3" name="TextBox 2"/>
            <p:cNvSpPr txBox="1"/>
            <p:nvPr/>
          </p:nvSpPr>
          <p:spPr>
            <a:xfrm>
              <a:off x="5257800" y="5137666"/>
              <a:ext cx="3810000" cy="1477328"/>
            </a:xfrm>
            <a:prstGeom prst="rect">
              <a:avLst/>
            </a:prstGeom>
            <a:solidFill>
              <a:schemeClr val="bg1"/>
            </a:solidFill>
          </p:spPr>
          <p:txBody>
            <a:bodyPr wrap="square" rtlCol="0">
              <a:spAutoFit/>
            </a:bodyPr>
            <a:lstStyle/>
            <a:p>
              <a:r>
                <a:rPr lang="en-US" b="1" dirty="0">
                  <a:latin typeface="Tempus Sans ITC" pitchFamily="82" charset="0"/>
                </a:rPr>
                <a:t>This monocyte has that funny pink tone to it.  However, notice the pink in our RBCs is a little intense, suggesting that there is a little over-staining of eosin in this slide.</a:t>
              </a:r>
            </a:p>
          </p:txBody>
        </p:sp>
      </p:grpSp>
    </p:spTree>
    <p:extLst>
      <p:ext uri="{BB962C8B-B14F-4D97-AF65-F5344CB8AC3E}">
        <p14:creationId xmlns:p14="http://schemas.microsoft.com/office/powerpoint/2010/main" val="38311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91" y="1371600"/>
            <a:ext cx="4690909" cy="5302767"/>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4953000" y="1290935"/>
            <a:ext cx="35635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lymphocyte</a:t>
            </a:r>
          </a:p>
        </p:txBody>
      </p:sp>
    </p:spTree>
    <p:extLst>
      <p:ext uri="{BB962C8B-B14F-4D97-AF65-F5344CB8AC3E}">
        <p14:creationId xmlns:p14="http://schemas.microsoft.com/office/powerpoint/2010/main" val="226880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676"/>
          <p:cNvPicPr>
            <a:picLocks noChangeAspect="1" noChangeArrowheads="1"/>
          </p:cNvPicPr>
          <p:nvPr/>
        </p:nvPicPr>
        <p:blipFill>
          <a:blip r:embed="rId3" cstate="print"/>
          <a:srcRect/>
          <a:stretch>
            <a:fillRect/>
          </a:stretch>
        </p:blipFill>
        <p:spPr bwMode="auto">
          <a:xfrm>
            <a:off x="623223" y="1131951"/>
            <a:ext cx="7606377" cy="5704783"/>
          </a:xfrm>
          <a:prstGeom prst="rect">
            <a:avLst/>
          </a:prstGeom>
          <a:noFill/>
        </p:spPr>
      </p:pic>
      <p:sp>
        <p:nvSpPr>
          <p:cNvPr id="8197" name="Line 5"/>
          <p:cNvSpPr>
            <a:spLocks noChangeShapeType="1"/>
          </p:cNvSpPr>
          <p:nvPr/>
        </p:nvSpPr>
        <p:spPr bwMode="auto">
          <a:xfrm flipV="1">
            <a:off x="6553201" y="4885493"/>
            <a:ext cx="743430" cy="0"/>
          </a:xfrm>
          <a:prstGeom prst="line">
            <a:avLst/>
          </a:prstGeom>
          <a:noFill/>
          <a:ln w="63500">
            <a:solidFill>
              <a:srgbClr val="FFFF00"/>
            </a:solidFill>
            <a:round/>
            <a:headEnd/>
            <a:tailEnd type="triangle" w="med" len="med"/>
          </a:ln>
          <a:effectLst/>
        </p:spPr>
        <p:txBody>
          <a:bodyPr/>
          <a:lstStyle/>
          <a:p>
            <a:endParaRPr lang="en-US"/>
          </a:p>
        </p:txBody>
      </p:sp>
      <p:sp>
        <p:nvSpPr>
          <p:cNvPr id="8198" name="Line 6"/>
          <p:cNvSpPr>
            <a:spLocks noChangeShapeType="1"/>
          </p:cNvSpPr>
          <p:nvPr/>
        </p:nvSpPr>
        <p:spPr bwMode="auto">
          <a:xfrm flipH="1" flipV="1">
            <a:off x="3048000" y="2057400"/>
            <a:ext cx="531812" cy="992187"/>
          </a:xfrm>
          <a:prstGeom prst="line">
            <a:avLst/>
          </a:prstGeom>
          <a:noFill/>
          <a:ln w="63500">
            <a:solidFill>
              <a:srgbClr val="00B050"/>
            </a:solidFill>
            <a:round/>
            <a:headEnd/>
            <a:tailEnd type="triangle" w="med" len="med"/>
          </a:ln>
          <a:effectLst/>
        </p:spPr>
        <p:txBody>
          <a:bodyPr/>
          <a:lstStyle/>
          <a:p>
            <a:endParaRPr lang="en-US"/>
          </a:p>
        </p:txBody>
      </p:sp>
      <p:sp>
        <p:nvSpPr>
          <p:cNvPr id="8199" name="Line 7"/>
          <p:cNvSpPr>
            <a:spLocks noChangeShapeType="1"/>
          </p:cNvSpPr>
          <p:nvPr/>
        </p:nvSpPr>
        <p:spPr bwMode="auto">
          <a:xfrm flipH="1" flipV="1">
            <a:off x="3587177" y="1870074"/>
            <a:ext cx="80963" cy="1179513"/>
          </a:xfrm>
          <a:prstGeom prst="line">
            <a:avLst/>
          </a:prstGeom>
          <a:noFill/>
          <a:ln w="63500">
            <a:solidFill>
              <a:srgbClr val="00B050"/>
            </a:solidFill>
            <a:round/>
            <a:headEnd/>
            <a:tailEnd type="triangle" w="med" len="med"/>
          </a:ln>
          <a:effectLst/>
        </p:spPr>
        <p:txBody>
          <a:bodyPr/>
          <a:lstStyle/>
          <a:p>
            <a:endParaRPr lang="en-US"/>
          </a:p>
        </p:txBody>
      </p:sp>
      <p:sp>
        <p:nvSpPr>
          <p:cNvPr id="9" name="Rectangle 8"/>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grpSp>
        <p:nvGrpSpPr>
          <p:cNvPr id="2" name="Group 1"/>
          <p:cNvGrpSpPr/>
          <p:nvPr/>
        </p:nvGrpSpPr>
        <p:grpSpPr>
          <a:xfrm>
            <a:off x="2133600" y="3061012"/>
            <a:ext cx="4410672" cy="2286146"/>
            <a:chOff x="2133600" y="3061012"/>
            <a:chExt cx="4410672" cy="2286146"/>
          </a:xfrm>
        </p:grpSpPr>
        <p:sp>
          <p:nvSpPr>
            <p:cNvPr id="11" name="Rectangle 10"/>
            <p:cNvSpPr/>
            <p:nvPr/>
          </p:nvSpPr>
          <p:spPr>
            <a:xfrm>
              <a:off x="2133600" y="3061012"/>
              <a:ext cx="348640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B050"/>
                  </a:solidFill>
                  <a:effectLst>
                    <a:outerShdw blurRad="50800" dist="39000" dir="5460000" algn="tl">
                      <a:srgbClr val="000000">
                        <a:alpha val="38000"/>
                      </a:srgbClr>
                    </a:outerShdw>
                  </a:effectLst>
                  <a:latin typeface="+mn-lt"/>
                </a:rPr>
                <a:t>neutrophils</a:t>
              </a:r>
            </a:p>
          </p:txBody>
        </p:sp>
        <p:sp>
          <p:nvSpPr>
            <p:cNvPr id="12" name="Rectangle 11"/>
            <p:cNvSpPr/>
            <p:nvPr/>
          </p:nvSpPr>
          <p:spPr>
            <a:xfrm>
              <a:off x="2980732" y="4423828"/>
              <a:ext cx="35635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FF00"/>
                  </a:solidFill>
                  <a:effectLst>
                    <a:outerShdw blurRad="50800" dist="39000" dir="5460000" algn="tl">
                      <a:srgbClr val="000000">
                        <a:alpha val="38000"/>
                      </a:srgbClr>
                    </a:outerShdw>
                  </a:effectLst>
                  <a:latin typeface="+mn-lt"/>
                </a:rPr>
                <a:t>lymphocyte</a:t>
              </a:r>
            </a:p>
          </p:txBody>
        </p:sp>
      </p:grpSp>
    </p:spTree>
    <p:extLst>
      <p:ext uri="{BB962C8B-B14F-4D97-AF65-F5344CB8AC3E}">
        <p14:creationId xmlns:p14="http://schemas.microsoft.com/office/powerpoint/2010/main" val="28390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ccessmedicine.net/loadBinary.aspx?name=licha&amp;filename=%09licha_II.E.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4800600" cy="5308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397794" y="2133600"/>
            <a:ext cx="262924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basophil</a:t>
            </a:r>
          </a:p>
        </p:txBody>
      </p:sp>
    </p:spTree>
    <p:extLst>
      <p:ext uri="{BB962C8B-B14F-4D97-AF65-F5344CB8AC3E}">
        <p14:creationId xmlns:p14="http://schemas.microsoft.com/office/powerpoint/2010/main" val="386693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677"/>
          <p:cNvPicPr>
            <a:picLocks noChangeAspect="1" noChangeArrowheads="1"/>
          </p:cNvPicPr>
          <p:nvPr/>
        </p:nvPicPr>
        <p:blipFill>
          <a:blip r:embed="rId3" cstate="print"/>
          <a:srcRect/>
          <a:stretch>
            <a:fillRect/>
          </a:stretch>
        </p:blipFill>
        <p:spPr bwMode="auto">
          <a:xfrm>
            <a:off x="533400" y="1328627"/>
            <a:ext cx="7391400" cy="5543550"/>
          </a:xfrm>
          <a:prstGeom prst="rect">
            <a:avLst/>
          </a:prstGeom>
          <a:noFill/>
        </p:spPr>
      </p:pic>
      <p:sp>
        <p:nvSpPr>
          <p:cNvPr id="10243" name="Line 3"/>
          <p:cNvSpPr>
            <a:spLocks noChangeShapeType="1"/>
          </p:cNvSpPr>
          <p:nvPr/>
        </p:nvSpPr>
        <p:spPr bwMode="auto">
          <a:xfrm flipH="1" flipV="1">
            <a:off x="4476750" y="3810000"/>
            <a:ext cx="571500" cy="990600"/>
          </a:xfrm>
          <a:prstGeom prst="line">
            <a:avLst/>
          </a:prstGeom>
          <a:noFill/>
          <a:ln w="63500">
            <a:solidFill>
              <a:schemeClr val="tx1"/>
            </a:solidFill>
            <a:round/>
            <a:headEnd/>
            <a:tailEnd type="triangle" w="med" len="med"/>
          </a:ln>
          <a:effectLst/>
        </p:spPr>
        <p:txBody>
          <a:bodyPr/>
          <a:lstStyle/>
          <a:p>
            <a:endParaRPr lang="en-US"/>
          </a:p>
        </p:txBody>
      </p:sp>
      <p:sp>
        <p:nvSpPr>
          <p:cNvPr id="5" name="Rectangle 4"/>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7" name="Rectangle 6"/>
          <p:cNvSpPr/>
          <p:nvPr/>
        </p:nvSpPr>
        <p:spPr>
          <a:xfrm>
            <a:off x="4069571" y="4800600"/>
            <a:ext cx="262924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basophil</a:t>
            </a:r>
          </a:p>
        </p:txBody>
      </p:sp>
    </p:spTree>
    <p:extLst>
      <p:ext uri="{BB962C8B-B14F-4D97-AF65-F5344CB8AC3E}">
        <p14:creationId xmlns:p14="http://schemas.microsoft.com/office/powerpoint/2010/main" val="289857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71600"/>
            <a:ext cx="4572000" cy="5404884"/>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5562600" y="1295400"/>
            <a:ext cx="3210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neutrophil</a:t>
            </a:r>
          </a:p>
        </p:txBody>
      </p:sp>
    </p:spTree>
    <p:extLst>
      <p:ext uri="{BB962C8B-B14F-4D97-AF65-F5344CB8AC3E}">
        <p14:creationId xmlns:p14="http://schemas.microsoft.com/office/powerpoint/2010/main" val="24344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28600" y="727075"/>
            <a:ext cx="8686800" cy="1200329"/>
          </a:xfrm>
          <a:prstGeom prst="rect">
            <a:avLst/>
          </a:prstGeom>
          <a:noFill/>
          <a:ln w="9525">
            <a:noFill/>
            <a:miter lim="800000"/>
            <a:headEnd/>
            <a:tailEnd/>
          </a:ln>
        </p:spPr>
        <p:txBody>
          <a:bodyPr wrap="square">
            <a:spAutoFit/>
          </a:bodyPr>
          <a:lstStyle/>
          <a:p>
            <a:r>
              <a:rPr lang="en-US" b="1" dirty="0">
                <a:solidFill>
                  <a:srgbClr val="C00000"/>
                </a:solidFill>
                <a:latin typeface="Times New Roman" pitchFamily="18" charset="0"/>
                <a:cs typeface="Times New Roman" pitchFamily="18" charset="0"/>
              </a:rPr>
              <a:t>Blood slides are prepared by smearing blood onto a slide, creating a gradient of cell density.  Special stains (e.g. such as Wright’s stain, </a:t>
            </a:r>
            <a:r>
              <a:rPr lang="en-US" b="1" dirty="0" err="1">
                <a:solidFill>
                  <a:srgbClr val="C00000"/>
                </a:solidFill>
                <a:latin typeface="Times New Roman" pitchFamily="18" charset="0"/>
                <a:cs typeface="Times New Roman" pitchFamily="18" charset="0"/>
              </a:rPr>
              <a:t>Giemsa</a:t>
            </a:r>
            <a:r>
              <a:rPr lang="en-US" b="1" dirty="0">
                <a:solidFill>
                  <a:srgbClr val="C00000"/>
                </a:solidFill>
                <a:latin typeface="Times New Roman" pitchFamily="18" charset="0"/>
                <a:cs typeface="Times New Roman" pitchFamily="18" charset="0"/>
              </a:rPr>
              <a:t> stain) are then used, which are similar to H&amp;E (nucleus blue, cytoplasm pink), but with additional dyes that visualize </a:t>
            </a:r>
            <a:r>
              <a:rPr lang="en-US" b="1" dirty="0" err="1">
                <a:solidFill>
                  <a:srgbClr val="C00000"/>
                </a:solidFill>
                <a:latin typeface="Times New Roman" pitchFamily="18" charset="0"/>
                <a:cs typeface="Times New Roman" pitchFamily="18" charset="0"/>
              </a:rPr>
              <a:t>azurophilic</a:t>
            </a:r>
            <a:r>
              <a:rPr lang="en-US" b="1" dirty="0">
                <a:solidFill>
                  <a:srgbClr val="C00000"/>
                </a:solidFill>
                <a:latin typeface="Times New Roman" pitchFamily="18" charset="0"/>
                <a:cs typeface="Times New Roman" pitchFamily="18" charset="0"/>
              </a:rPr>
              <a:t> (dark blue to purple) granules in white blood cells.</a:t>
            </a:r>
          </a:p>
        </p:txBody>
      </p:sp>
      <p:sp>
        <p:nvSpPr>
          <p:cNvPr id="2" name="Rectangle 1"/>
          <p:cNvSpPr/>
          <p:nvPr/>
        </p:nvSpPr>
        <p:spPr>
          <a:xfrm>
            <a:off x="2133600" y="39469"/>
            <a:ext cx="5072864"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872734"/>
            <a:ext cx="3886199" cy="48247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19" y="2133600"/>
            <a:ext cx="3992245" cy="264003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1461148"/>
            <a:ext cx="4876801" cy="4830281"/>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5394390" y="1143000"/>
            <a:ext cx="356354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lymphocyte</a:t>
            </a:r>
          </a:p>
        </p:txBody>
      </p:sp>
      <p:sp>
        <p:nvSpPr>
          <p:cNvPr id="8" name="Line 4"/>
          <p:cNvSpPr>
            <a:spLocks noChangeShapeType="1"/>
          </p:cNvSpPr>
          <p:nvPr/>
        </p:nvSpPr>
        <p:spPr bwMode="auto">
          <a:xfrm flipH="1">
            <a:off x="2971800" y="1828800"/>
            <a:ext cx="217967" cy="948069"/>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7675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02" y="1460542"/>
            <a:ext cx="4761897" cy="503017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5769570" y="1290935"/>
            <a:ext cx="317747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eosinophil</a:t>
            </a:r>
          </a:p>
        </p:txBody>
      </p:sp>
    </p:spTree>
    <p:extLst>
      <p:ext uri="{BB962C8B-B14F-4D97-AF65-F5344CB8AC3E}">
        <p14:creationId xmlns:p14="http://schemas.microsoft.com/office/powerpoint/2010/main" val="412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91" y="1816608"/>
            <a:ext cx="4977810" cy="4082576"/>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5" name="Line 3"/>
          <p:cNvSpPr>
            <a:spLocks noChangeShapeType="1"/>
          </p:cNvSpPr>
          <p:nvPr/>
        </p:nvSpPr>
        <p:spPr bwMode="auto">
          <a:xfrm>
            <a:off x="1828800" y="1816608"/>
            <a:ext cx="276446" cy="1341596"/>
          </a:xfrm>
          <a:prstGeom prst="line">
            <a:avLst/>
          </a:prstGeom>
          <a:noFill/>
          <a:ln w="63500">
            <a:solidFill>
              <a:schemeClr val="tx1"/>
            </a:solidFill>
            <a:round/>
            <a:headEnd/>
            <a:tailEnd type="triangle" w="med" len="med"/>
          </a:ln>
          <a:effectLst/>
        </p:spPr>
        <p:txBody>
          <a:bodyPr/>
          <a:lstStyle/>
          <a:p>
            <a:endParaRPr lang="en-US"/>
          </a:p>
        </p:txBody>
      </p:sp>
      <p:sp>
        <p:nvSpPr>
          <p:cNvPr id="7" name="Rectangle 6"/>
          <p:cNvSpPr/>
          <p:nvPr/>
        </p:nvSpPr>
        <p:spPr>
          <a:xfrm>
            <a:off x="6250712" y="1354943"/>
            <a:ext cx="262924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basophil</a:t>
            </a:r>
          </a:p>
        </p:txBody>
      </p:sp>
    </p:spTree>
    <p:extLst>
      <p:ext uri="{BB962C8B-B14F-4D97-AF65-F5344CB8AC3E}">
        <p14:creationId xmlns:p14="http://schemas.microsoft.com/office/powerpoint/2010/main" val="226759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My Documents\Histology\lab manual files\ems 12-108\ems045 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467600" cy="5577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cell. (advance slide for answer)</a:t>
            </a:r>
          </a:p>
        </p:txBody>
      </p:sp>
      <p:sp>
        <p:nvSpPr>
          <p:cNvPr id="5" name="Rectangle 4"/>
          <p:cNvSpPr/>
          <p:nvPr/>
        </p:nvSpPr>
        <p:spPr>
          <a:xfrm>
            <a:off x="1600200" y="1172535"/>
            <a:ext cx="6250468" cy="923330"/>
          </a:xfrm>
          <a:prstGeom prst="rect">
            <a:avLst/>
          </a:prstGeom>
          <a:noFill/>
        </p:spPr>
        <p:txBody>
          <a:bodyPr>
            <a:spAutoFit/>
          </a:bodyPr>
          <a:lstStyle/>
          <a:p>
            <a:pPr algn="ctr" fontAlgn="auto">
              <a:spcBef>
                <a:spcPts val="0"/>
              </a:spcBef>
              <a:spcAft>
                <a:spcPts val="0"/>
              </a:spcAft>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eosinophil</a:t>
            </a:r>
          </a:p>
        </p:txBody>
      </p:sp>
    </p:spTree>
    <p:extLst>
      <p:ext uri="{BB962C8B-B14F-4D97-AF65-F5344CB8AC3E}">
        <p14:creationId xmlns:p14="http://schemas.microsoft.com/office/powerpoint/2010/main" val="46737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65" y="1431270"/>
            <a:ext cx="6553200" cy="5199161"/>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5" name="Line 3"/>
          <p:cNvSpPr>
            <a:spLocks noChangeShapeType="1"/>
          </p:cNvSpPr>
          <p:nvPr/>
        </p:nvSpPr>
        <p:spPr bwMode="auto">
          <a:xfrm flipH="1" flipV="1">
            <a:off x="5901070" y="2721935"/>
            <a:ext cx="1033130" cy="1621464"/>
          </a:xfrm>
          <a:prstGeom prst="line">
            <a:avLst/>
          </a:prstGeom>
          <a:noFill/>
          <a:ln w="63500">
            <a:solidFill>
              <a:srgbClr val="00B050"/>
            </a:solidFill>
            <a:round/>
            <a:headEnd/>
            <a:tailEnd type="triangle" w="med" len="med"/>
          </a:ln>
          <a:effectLst/>
        </p:spPr>
        <p:txBody>
          <a:bodyPr/>
          <a:lstStyle/>
          <a:p>
            <a:endParaRPr lang="en-US"/>
          </a:p>
        </p:txBody>
      </p:sp>
      <p:sp>
        <p:nvSpPr>
          <p:cNvPr id="8" name="Line 4"/>
          <p:cNvSpPr>
            <a:spLocks noChangeShapeType="1"/>
          </p:cNvSpPr>
          <p:nvPr/>
        </p:nvSpPr>
        <p:spPr bwMode="auto">
          <a:xfrm flipH="1">
            <a:off x="3354573" y="2349795"/>
            <a:ext cx="217967" cy="948069"/>
          </a:xfrm>
          <a:prstGeom prst="line">
            <a:avLst/>
          </a:prstGeom>
          <a:noFill/>
          <a:ln w="63500">
            <a:solidFill>
              <a:schemeClr val="tx1"/>
            </a:solidFill>
            <a:round/>
            <a:headEnd/>
            <a:tailEnd type="triangle" w="med" len="med"/>
          </a:ln>
          <a:effectLst/>
        </p:spPr>
        <p:txBody>
          <a:bodyPr/>
          <a:lstStyle/>
          <a:p>
            <a:endParaRPr lang="en-US"/>
          </a:p>
        </p:txBody>
      </p:sp>
      <p:sp>
        <p:nvSpPr>
          <p:cNvPr id="11" name="Line 4"/>
          <p:cNvSpPr>
            <a:spLocks noChangeShapeType="1"/>
          </p:cNvSpPr>
          <p:nvPr/>
        </p:nvSpPr>
        <p:spPr bwMode="auto">
          <a:xfrm flipV="1">
            <a:off x="1905000" y="3471529"/>
            <a:ext cx="575930" cy="871870"/>
          </a:xfrm>
          <a:prstGeom prst="line">
            <a:avLst/>
          </a:prstGeom>
          <a:noFill/>
          <a:ln w="63500">
            <a:solidFill>
              <a:srgbClr val="00B0F0"/>
            </a:solidFill>
            <a:round/>
            <a:headEnd/>
            <a:tailEnd type="triangle" w="med" len="med"/>
          </a:ln>
          <a:effectLst/>
        </p:spPr>
        <p:txBody>
          <a:bodyPr/>
          <a:lstStyle/>
          <a:p>
            <a:endParaRPr lang="en-US"/>
          </a:p>
        </p:txBody>
      </p:sp>
      <p:grpSp>
        <p:nvGrpSpPr>
          <p:cNvPr id="13" name="Group 12"/>
          <p:cNvGrpSpPr/>
          <p:nvPr/>
        </p:nvGrpSpPr>
        <p:grpSpPr>
          <a:xfrm>
            <a:off x="135664" y="1436247"/>
            <a:ext cx="8618998" cy="3754283"/>
            <a:chOff x="135664" y="1436247"/>
            <a:chExt cx="8618998" cy="3754283"/>
          </a:xfrm>
        </p:grpSpPr>
        <p:sp>
          <p:nvSpPr>
            <p:cNvPr id="7" name="Rectangle 6"/>
            <p:cNvSpPr/>
            <p:nvPr/>
          </p:nvSpPr>
          <p:spPr>
            <a:xfrm>
              <a:off x="2150127" y="1436247"/>
              <a:ext cx="3743462"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macrophage</a:t>
              </a:r>
            </a:p>
          </p:txBody>
        </p:sp>
        <p:sp>
          <p:nvSpPr>
            <p:cNvPr id="9" name="Rectangle 8"/>
            <p:cNvSpPr/>
            <p:nvPr/>
          </p:nvSpPr>
          <p:spPr>
            <a:xfrm>
              <a:off x="5375211" y="4267200"/>
              <a:ext cx="337945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B050"/>
                  </a:solidFill>
                  <a:effectLst>
                    <a:outerShdw blurRad="50800" dist="39000" dir="5460000" algn="tl">
                      <a:srgbClr val="000000">
                        <a:alpha val="38000"/>
                      </a:srgbClr>
                    </a:outerShdw>
                  </a:effectLst>
                  <a:latin typeface="+mn-lt"/>
                </a:rPr>
                <a:t>Plasma cell</a:t>
              </a:r>
            </a:p>
          </p:txBody>
        </p:sp>
        <p:sp>
          <p:nvSpPr>
            <p:cNvPr id="12" name="Rectangle 11"/>
            <p:cNvSpPr/>
            <p:nvPr/>
          </p:nvSpPr>
          <p:spPr>
            <a:xfrm>
              <a:off x="135664" y="4258270"/>
              <a:ext cx="423333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B0F0"/>
                  </a:solidFill>
                  <a:effectLst>
                    <a:outerShdw blurRad="50800" dist="39000" dir="5460000" algn="tl">
                      <a:srgbClr val="000000">
                        <a:alpha val="38000"/>
                      </a:srgbClr>
                    </a:outerShdw>
                  </a:effectLst>
                  <a:latin typeface="+mn-lt"/>
                </a:rPr>
                <a:t>Red blood cell</a:t>
              </a:r>
            </a:p>
          </p:txBody>
        </p:sp>
      </p:grpSp>
    </p:spTree>
    <p:extLst>
      <p:ext uri="{BB962C8B-B14F-4D97-AF65-F5344CB8AC3E}">
        <p14:creationId xmlns:p14="http://schemas.microsoft.com/office/powerpoint/2010/main" val="9745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56877"/>
            <a:ext cx="7315200" cy="534794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6" name="Line 3"/>
          <p:cNvSpPr>
            <a:spLocks noChangeShapeType="1"/>
          </p:cNvSpPr>
          <p:nvPr/>
        </p:nvSpPr>
        <p:spPr bwMode="auto">
          <a:xfrm>
            <a:off x="5667154" y="2689255"/>
            <a:ext cx="276446" cy="1341596"/>
          </a:xfrm>
          <a:prstGeom prst="line">
            <a:avLst/>
          </a:prstGeom>
          <a:noFill/>
          <a:ln w="63500">
            <a:solidFill>
              <a:schemeClr val="tx1"/>
            </a:solidFill>
            <a:round/>
            <a:headEnd/>
            <a:tailEnd type="triangle" w="med" len="med"/>
          </a:ln>
          <a:effectLst/>
        </p:spPr>
        <p:txBody>
          <a:bodyPr/>
          <a:lstStyle/>
          <a:p>
            <a:endParaRPr lang="en-US"/>
          </a:p>
        </p:txBody>
      </p:sp>
      <p:sp>
        <p:nvSpPr>
          <p:cNvPr id="7" name="Line 4"/>
          <p:cNvSpPr>
            <a:spLocks noChangeShapeType="1"/>
          </p:cNvSpPr>
          <p:nvPr/>
        </p:nvSpPr>
        <p:spPr bwMode="auto">
          <a:xfrm flipH="1">
            <a:off x="4648201" y="2609510"/>
            <a:ext cx="457200" cy="971889"/>
          </a:xfrm>
          <a:prstGeom prst="line">
            <a:avLst/>
          </a:prstGeom>
          <a:noFill/>
          <a:ln w="63500">
            <a:solidFill>
              <a:schemeClr val="tx1"/>
            </a:solidFill>
            <a:round/>
            <a:headEnd/>
            <a:tailEnd type="triangle" w="med" len="med"/>
          </a:ln>
          <a:effectLst/>
        </p:spPr>
        <p:txBody>
          <a:bodyPr/>
          <a:lstStyle/>
          <a:p>
            <a:endParaRPr lang="en-US"/>
          </a:p>
        </p:txBody>
      </p:sp>
      <p:sp>
        <p:nvSpPr>
          <p:cNvPr id="8" name="Rectangle 7"/>
          <p:cNvSpPr/>
          <p:nvPr/>
        </p:nvSpPr>
        <p:spPr>
          <a:xfrm>
            <a:off x="3581400" y="1752600"/>
            <a:ext cx="345318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eosinophils</a:t>
            </a:r>
            <a:endParaRPr lang="en-US" sz="5400" b="1" dirty="0">
              <a:ln w="11430"/>
              <a:effectLst>
                <a:outerShdw blurRad="50800" dist="39000" dir="5460000" algn="tl">
                  <a:srgbClr val="000000">
                    <a:alpha val="38000"/>
                  </a:srgbClr>
                </a:outerShdw>
              </a:effectLst>
              <a:latin typeface="+mn-lt"/>
            </a:endParaRPr>
          </a:p>
        </p:txBody>
      </p:sp>
      <p:sp>
        <p:nvSpPr>
          <p:cNvPr id="9" name="Line 4"/>
          <p:cNvSpPr>
            <a:spLocks noChangeShapeType="1"/>
          </p:cNvSpPr>
          <p:nvPr/>
        </p:nvSpPr>
        <p:spPr bwMode="auto">
          <a:xfrm flipH="1">
            <a:off x="4173280" y="2541181"/>
            <a:ext cx="217967" cy="948069"/>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408820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599"/>
            <a:ext cx="5257800" cy="5322979"/>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grpSp>
        <p:nvGrpSpPr>
          <p:cNvPr id="6" name="Group 5"/>
          <p:cNvGrpSpPr/>
          <p:nvPr/>
        </p:nvGrpSpPr>
        <p:grpSpPr>
          <a:xfrm>
            <a:off x="5737927" y="1828800"/>
            <a:ext cx="3177473" cy="1789331"/>
            <a:chOff x="5737927" y="1828800"/>
            <a:chExt cx="3177473" cy="1789331"/>
          </a:xfrm>
        </p:grpSpPr>
        <p:sp>
          <p:nvSpPr>
            <p:cNvPr id="7" name="Rectangle 6"/>
            <p:cNvSpPr/>
            <p:nvPr/>
          </p:nvSpPr>
          <p:spPr>
            <a:xfrm>
              <a:off x="5737927" y="1828800"/>
              <a:ext cx="317747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eosinophil</a:t>
              </a:r>
            </a:p>
          </p:txBody>
        </p:sp>
        <p:sp>
          <p:nvSpPr>
            <p:cNvPr id="5" name="TextBox 4"/>
            <p:cNvSpPr txBox="1"/>
            <p:nvPr/>
          </p:nvSpPr>
          <p:spPr>
            <a:xfrm>
              <a:off x="6259863" y="2971800"/>
              <a:ext cx="2133600" cy="646331"/>
            </a:xfrm>
            <a:prstGeom prst="rect">
              <a:avLst/>
            </a:prstGeom>
            <a:noFill/>
          </p:spPr>
          <p:txBody>
            <a:bodyPr wrap="square" rtlCol="0">
              <a:spAutoFit/>
            </a:bodyPr>
            <a:lstStyle/>
            <a:p>
              <a:r>
                <a:rPr lang="en-US" b="1" dirty="0">
                  <a:latin typeface="Tempus Sans ITC" pitchFamily="82" charset="0"/>
                </a:rPr>
                <a:t>Look closely to see the crystalloid.</a:t>
              </a:r>
            </a:p>
          </p:txBody>
        </p:sp>
      </p:grpSp>
    </p:spTree>
    <p:extLst>
      <p:ext uri="{BB962C8B-B14F-4D97-AF65-F5344CB8AC3E}">
        <p14:creationId xmlns:p14="http://schemas.microsoft.com/office/powerpoint/2010/main" val="9819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so em bl and faw fig 4-1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rot="10800000">
            <a:off x="-22072" y="1532930"/>
            <a:ext cx="6550029" cy="475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8" name="Rectangle 7"/>
          <p:cNvSpPr/>
          <p:nvPr/>
        </p:nvSpPr>
        <p:spPr>
          <a:xfrm>
            <a:off x="6491718" y="1071265"/>
            <a:ext cx="2629245"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basophil</a:t>
            </a:r>
          </a:p>
        </p:txBody>
      </p:sp>
    </p:spTree>
    <p:extLst>
      <p:ext uri="{BB962C8B-B14F-4D97-AF65-F5344CB8AC3E}">
        <p14:creationId xmlns:p14="http://schemas.microsoft.com/office/powerpoint/2010/main" val="9759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676"/>
          <p:cNvPicPr>
            <a:picLocks noChangeAspect="1" noChangeArrowheads="1"/>
          </p:cNvPicPr>
          <p:nvPr/>
        </p:nvPicPr>
        <p:blipFill>
          <a:blip r:embed="rId3" cstate="print"/>
          <a:srcRect/>
          <a:stretch>
            <a:fillRect/>
          </a:stretch>
        </p:blipFill>
        <p:spPr bwMode="auto">
          <a:xfrm>
            <a:off x="838200" y="1124392"/>
            <a:ext cx="7644809" cy="5733607"/>
          </a:xfrm>
          <a:prstGeom prst="rect">
            <a:avLst/>
          </a:prstGeom>
          <a:noFill/>
        </p:spPr>
      </p:pic>
      <p:sp>
        <p:nvSpPr>
          <p:cNvPr id="6147" name="Line 3"/>
          <p:cNvSpPr>
            <a:spLocks noChangeShapeType="1"/>
          </p:cNvSpPr>
          <p:nvPr/>
        </p:nvSpPr>
        <p:spPr bwMode="auto">
          <a:xfrm flipH="1" flipV="1">
            <a:off x="2133600" y="4267200"/>
            <a:ext cx="703304" cy="0"/>
          </a:xfrm>
          <a:prstGeom prst="line">
            <a:avLst/>
          </a:prstGeom>
          <a:noFill/>
          <a:ln w="63500">
            <a:solidFill>
              <a:schemeClr val="tx1"/>
            </a:solidFill>
            <a:round/>
            <a:headEnd/>
            <a:tailEnd type="triangle" w="med" len="med"/>
          </a:ln>
          <a:effectLst/>
        </p:spPr>
        <p:txBody>
          <a:bodyPr/>
          <a:lstStyle/>
          <a:p>
            <a:endParaRPr lang="en-US"/>
          </a:p>
        </p:txBody>
      </p:sp>
      <p:sp>
        <p:nvSpPr>
          <p:cNvPr id="6148" name="Line 4"/>
          <p:cNvSpPr>
            <a:spLocks noChangeShapeType="1"/>
          </p:cNvSpPr>
          <p:nvPr/>
        </p:nvSpPr>
        <p:spPr bwMode="auto">
          <a:xfrm flipV="1">
            <a:off x="6290092" y="3886200"/>
            <a:ext cx="1177507" cy="304800"/>
          </a:xfrm>
          <a:prstGeom prst="line">
            <a:avLst/>
          </a:prstGeom>
          <a:noFill/>
          <a:ln w="63500">
            <a:solidFill>
              <a:schemeClr val="tx1"/>
            </a:solidFill>
            <a:round/>
            <a:headEnd/>
            <a:tailEnd type="triangle" w="med" len="med"/>
          </a:ln>
          <a:effectLst/>
        </p:spPr>
        <p:txBody>
          <a:bodyPr/>
          <a:lstStyle/>
          <a:p>
            <a:endParaRPr lang="en-US"/>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TextBox 6"/>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8" name="Rectangle 7"/>
          <p:cNvSpPr/>
          <p:nvPr/>
        </p:nvSpPr>
        <p:spPr>
          <a:xfrm>
            <a:off x="2836904" y="3805535"/>
            <a:ext cx="345318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effectLst>
                  <a:outerShdw blurRad="50800" dist="39000" dir="5460000" algn="tl">
                    <a:srgbClr val="000000">
                      <a:alpha val="38000"/>
                    </a:srgbClr>
                  </a:outerShdw>
                </a:effectLst>
                <a:latin typeface="+mn-lt"/>
              </a:rPr>
              <a:t>eosinophils</a:t>
            </a:r>
            <a:endParaRPr lang="en-US" sz="54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26466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5334000" cy="497663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5638583" y="1371600"/>
            <a:ext cx="306500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monocyte</a:t>
            </a:r>
          </a:p>
        </p:txBody>
      </p:sp>
    </p:spTree>
    <p:extLst>
      <p:ext uri="{BB962C8B-B14F-4D97-AF65-F5344CB8AC3E}">
        <p14:creationId xmlns:p14="http://schemas.microsoft.com/office/powerpoint/2010/main" val="173790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28600" y="727075"/>
            <a:ext cx="8686800" cy="923330"/>
          </a:xfrm>
          <a:prstGeom prst="rect">
            <a:avLst/>
          </a:prstGeom>
          <a:noFill/>
          <a:ln w="9525">
            <a:noFill/>
            <a:miter lim="800000"/>
            <a:headEnd/>
            <a:tailEnd/>
          </a:ln>
        </p:spPr>
        <p:txBody>
          <a:bodyPr wrap="square">
            <a:spAutoFit/>
          </a:bodyPr>
          <a:lstStyle/>
          <a:p>
            <a:r>
              <a:rPr lang="en-US" b="1" dirty="0">
                <a:solidFill>
                  <a:srgbClr val="C00000"/>
                </a:solidFill>
                <a:latin typeface="Times New Roman" pitchFamily="18" charset="0"/>
                <a:cs typeface="Times New Roman" pitchFamily="18" charset="0"/>
              </a:rPr>
              <a:t>The most common formed element in the blood are </a:t>
            </a:r>
            <a:r>
              <a:rPr lang="en-US" b="1" dirty="0">
                <a:solidFill>
                  <a:srgbClr val="FF0000"/>
                </a:solidFill>
                <a:latin typeface="Times New Roman" pitchFamily="18" charset="0"/>
                <a:cs typeface="Times New Roman" pitchFamily="18" charset="0"/>
              </a:rPr>
              <a:t>red blood cells</a:t>
            </a:r>
            <a:r>
              <a:rPr lang="en-US" b="1" dirty="0">
                <a:solidFill>
                  <a:srgbClr val="C00000"/>
                </a:solidFill>
                <a:latin typeface="Times New Roman" pitchFamily="18" charset="0"/>
                <a:cs typeface="Times New Roman" pitchFamily="18" charset="0"/>
              </a:rPr>
              <a:t>.  These elements are biconcave, 7-8 µm. disks.  The diameter of red blood cells (double arrow) is useful to keep in mind when estimating the size of neighboring structures.</a:t>
            </a:r>
          </a:p>
        </p:txBody>
      </p:sp>
      <p:sp>
        <p:nvSpPr>
          <p:cNvPr id="2" name="Rectangle 1"/>
          <p:cNvSpPr/>
          <p:nvPr/>
        </p:nvSpPr>
        <p:spPr>
          <a:xfrm>
            <a:off x="202850" y="39469"/>
            <a:ext cx="8934370"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 – Red Blood Cells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2600"/>
            <a:ext cx="5943600" cy="483533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2234" t="45094" r="33446" b="27474"/>
          <a:stretch/>
        </p:blipFill>
        <p:spPr>
          <a:xfrm>
            <a:off x="3991842" y="2590800"/>
            <a:ext cx="4804640" cy="3124200"/>
          </a:xfrm>
          <a:prstGeom prst="rect">
            <a:avLst/>
          </a:prstGeom>
        </p:spPr>
      </p:pic>
      <p:cxnSp>
        <p:nvCxnSpPr>
          <p:cNvPr id="7" name="Straight Arrow Connector 6"/>
          <p:cNvCxnSpPr/>
          <p:nvPr/>
        </p:nvCxnSpPr>
        <p:spPr>
          <a:xfrm flipH="1">
            <a:off x="5562600" y="3352800"/>
            <a:ext cx="76200" cy="3810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705600" y="4267200"/>
            <a:ext cx="76200" cy="3810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60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rythrocyte em whe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36" y="1391214"/>
            <a:ext cx="8203953" cy="530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5" name="Line 3"/>
          <p:cNvSpPr>
            <a:spLocks noChangeShapeType="1"/>
          </p:cNvSpPr>
          <p:nvPr/>
        </p:nvSpPr>
        <p:spPr bwMode="auto">
          <a:xfrm>
            <a:off x="6372446" y="2102588"/>
            <a:ext cx="0" cy="2616285"/>
          </a:xfrm>
          <a:prstGeom prst="line">
            <a:avLst/>
          </a:prstGeom>
          <a:noFill/>
          <a:ln w="63500">
            <a:solidFill>
              <a:srgbClr val="00B050"/>
            </a:solidFill>
            <a:round/>
            <a:headEnd/>
            <a:tailEnd type="triangle" w="med" len="med"/>
          </a:ln>
          <a:effectLst/>
        </p:spPr>
        <p:txBody>
          <a:bodyPr/>
          <a:lstStyle/>
          <a:p>
            <a:endParaRPr lang="en-US">
              <a:ln>
                <a:solidFill>
                  <a:srgbClr val="00589A"/>
                </a:solidFill>
              </a:ln>
            </a:endParaRPr>
          </a:p>
        </p:txBody>
      </p:sp>
      <p:sp>
        <p:nvSpPr>
          <p:cNvPr id="6" name="Line 4"/>
          <p:cNvSpPr>
            <a:spLocks noChangeShapeType="1"/>
          </p:cNvSpPr>
          <p:nvPr/>
        </p:nvSpPr>
        <p:spPr bwMode="auto">
          <a:xfrm>
            <a:off x="3657600" y="2102588"/>
            <a:ext cx="324294" cy="1434013"/>
          </a:xfrm>
          <a:prstGeom prst="line">
            <a:avLst/>
          </a:prstGeom>
          <a:noFill/>
          <a:ln w="63500">
            <a:solidFill>
              <a:schemeClr val="tx1"/>
            </a:solidFill>
            <a:round/>
            <a:headEnd/>
            <a:tailEnd type="triangle" w="med" len="med"/>
          </a:ln>
          <a:effectLst/>
        </p:spPr>
        <p:txBody>
          <a:bodyPr/>
          <a:lstStyle/>
          <a:p>
            <a:endParaRPr lang="en-US"/>
          </a:p>
        </p:txBody>
      </p:sp>
      <p:sp>
        <p:nvSpPr>
          <p:cNvPr id="8" name="Line 4"/>
          <p:cNvSpPr>
            <a:spLocks noChangeShapeType="1"/>
          </p:cNvSpPr>
          <p:nvPr/>
        </p:nvSpPr>
        <p:spPr bwMode="auto">
          <a:xfrm flipH="1">
            <a:off x="3048000" y="2102588"/>
            <a:ext cx="217967" cy="948069"/>
          </a:xfrm>
          <a:prstGeom prst="line">
            <a:avLst/>
          </a:prstGeom>
          <a:noFill/>
          <a:ln w="63500">
            <a:solidFill>
              <a:schemeClr val="tx1"/>
            </a:solidFill>
            <a:round/>
            <a:headEnd/>
            <a:tailEnd type="triangle" w="med" len="med"/>
          </a:ln>
          <a:effectLst/>
        </p:spPr>
        <p:txBody>
          <a:bodyPr/>
          <a:lstStyle/>
          <a:p>
            <a:endParaRPr lang="en-US"/>
          </a:p>
        </p:txBody>
      </p:sp>
      <p:grpSp>
        <p:nvGrpSpPr>
          <p:cNvPr id="10" name="Group 9"/>
          <p:cNvGrpSpPr/>
          <p:nvPr/>
        </p:nvGrpSpPr>
        <p:grpSpPr>
          <a:xfrm>
            <a:off x="244584" y="1295400"/>
            <a:ext cx="7325275" cy="923330"/>
            <a:chOff x="244584" y="1295400"/>
            <a:chExt cx="7325275" cy="923330"/>
          </a:xfrm>
        </p:grpSpPr>
        <p:sp>
          <p:nvSpPr>
            <p:cNvPr id="7" name="Rectangle 6"/>
            <p:cNvSpPr/>
            <p:nvPr/>
          </p:nvSpPr>
          <p:spPr>
            <a:xfrm>
              <a:off x="244584" y="1295400"/>
              <a:ext cx="450905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Red blood cells</a:t>
              </a:r>
            </a:p>
          </p:txBody>
        </p:sp>
        <p:sp>
          <p:nvSpPr>
            <p:cNvPr id="9" name="Rectangle 8"/>
            <p:cNvSpPr/>
            <p:nvPr/>
          </p:nvSpPr>
          <p:spPr>
            <a:xfrm>
              <a:off x="5175036" y="1295400"/>
              <a:ext cx="2394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B050"/>
                  </a:solidFill>
                  <a:effectLst>
                    <a:outerShdw blurRad="50800" dist="39000" dir="5460000" algn="tl">
                      <a:srgbClr val="000000">
                        <a:alpha val="38000"/>
                      </a:srgbClr>
                    </a:outerShdw>
                  </a:effectLst>
                  <a:latin typeface="+mn-lt"/>
                </a:rPr>
                <a:t>platelet</a:t>
              </a:r>
            </a:p>
          </p:txBody>
        </p:sp>
      </p:grpSp>
    </p:spTree>
    <p:extLst>
      <p:ext uri="{BB962C8B-B14F-4D97-AF65-F5344CB8AC3E}">
        <p14:creationId xmlns:p14="http://schemas.microsoft.com/office/powerpoint/2010/main" val="38718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 y="1524000"/>
            <a:ext cx="5102352" cy="5134392"/>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6293242" y="1627631"/>
            <a:ext cx="262924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basophil</a:t>
            </a:r>
          </a:p>
        </p:txBody>
      </p:sp>
      <p:sp>
        <p:nvSpPr>
          <p:cNvPr id="9" name="Line 4"/>
          <p:cNvSpPr>
            <a:spLocks noChangeShapeType="1"/>
          </p:cNvSpPr>
          <p:nvPr/>
        </p:nvSpPr>
        <p:spPr bwMode="auto">
          <a:xfrm>
            <a:off x="1295400" y="1524000"/>
            <a:ext cx="1219200" cy="1513365"/>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8297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1341120"/>
            <a:ext cx="4876801" cy="5310984"/>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sp>
        <p:nvSpPr>
          <p:cNvPr id="7" name="Rectangle 6"/>
          <p:cNvSpPr/>
          <p:nvPr/>
        </p:nvSpPr>
        <p:spPr>
          <a:xfrm>
            <a:off x="5617159" y="1219200"/>
            <a:ext cx="31082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Monocyte</a:t>
            </a:r>
          </a:p>
        </p:txBody>
      </p:sp>
      <p:sp>
        <p:nvSpPr>
          <p:cNvPr id="8" name="Line 4"/>
          <p:cNvSpPr>
            <a:spLocks noChangeShapeType="1"/>
          </p:cNvSpPr>
          <p:nvPr/>
        </p:nvSpPr>
        <p:spPr bwMode="auto">
          <a:xfrm flipH="1">
            <a:off x="3048000" y="1447800"/>
            <a:ext cx="217967" cy="948069"/>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98040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11" y="1611746"/>
            <a:ext cx="6038495" cy="517214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(advance slide for answer)</a:t>
            </a:r>
          </a:p>
        </p:txBody>
      </p:sp>
      <p:sp>
        <p:nvSpPr>
          <p:cNvPr id="6" name="Line 4"/>
          <p:cNvSpPr>
            <a:spLocks noChangeShapeType="1"/>
          </p:cNvSpPr>
          <p:nvPr/>
        </p:nvSpPr>
        <p:spPr bwMode="auto">
          <a:xfrm flipH="1">
            <a:off x="3744433" y="4215026"/>
            <a:ext cx="457200" cy="971889"/>
          </a:xfrm>
          <a:prstGeom prst="line">
            <a:avLst/>
          </a:prstGeom>
          <a:noFill/>
          <a:ln w="63500">
            <a:solidFill>
              <a:srgbClr val="00B050"/>
            </a:solidFill>
            <a:round/>
            <a:headEnd/>
            <a:tailEnd type="triangle" w="med" len="med"/>
          </a:ln>
          <a:effectLst/>
        </p:spPr>
        <p:txBody>
          <a:bodyPr/>
          <a:lstStyle/>
          <a:p>
            <a:endParaRPr lang="en-US"/>
          </a:p>
        </p:txBody>
      </p:sp>
      <p:sp>
        <p:nvSpPr>
          <p:cNvPr id="8" name="Line 4"/>
          <p:cNvSpPr>
            <a:spLocks noChangeShapeType="1"/>
          </p:cNvSpPr>
          <p:nvPr/>
        </p:nvSpPr>
        <p:spPr bwMode="auto">
          <a:xfrm>
            <a:off x="2232837" y="2179674"/>
            <a:ext cx="611373" cy="1458431"/>
          </a:xfrm>
          <a:prstGeom prst="line">
            <a:avLst/>
          </a:prstGeom>
          <a:noFill/>
          <a:ln w="63500">
            <a:solidFill>
              <a:schemeClr val="tx1"/>
            </a:solidFill>
            <a:round/>
            <a:headEnd/>
            <a:tailEnd type="triangle" w="med" len="med"/>
          </a:ln>
          <a:effectLst/>
        </p:spPr>
        <p:txBody>
          <a:bodyPr/>
          <a:lstStyle/>
          <a:p>
            <a:endParaRPr lang="en-US"/>
          </a:p>
        </p:txBody>
      </p:sp>
      <p:grpSp>
        <p:nvGrpSpPr>
          <p:cNvPr id="10" name="Group 9"/>
          <p:cNvGrpSpPr/>
          <p:nvPr/>
        </p:nvGrpSpPr>
        <p:grpSpPr>
          <a:xfrm>
            <a:off x="765823" y="1321061"/>
            <a:ext cx="5602022" cy="2898430"/>
            <a:chOff x="765823" y="1321061"/>
            <a:chExt cx="5602022" cy="2898430"/>
          </a:xfrm>
        </p:grpSpPr>
        <p:sp>
          <p:nvSpPr>
            <p:cNvPr id="7" name="Rectangle 6"/>
            <p:cNvSpPr/>
            <p:nvPr/>
          </p:nvSpPr>
          <p:spPr>
            <a:xfrm>
              <a:off x="765823" y="1321061"/>
              <a:ext cx="337945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Plasma cell</a:t>
              </a:r>
            </a:p>
          </p:txBody>
        </p:sp>
        <p:sp>
          <p:nvSpPr>
            <p:cNvPr id="9" name="Rectangle 8"/>
            <p:cNvSpPr/>
            <p:nvPr/>
          </p:nvSpPr>
          <p:spPr>
            <a:xfrm>
              <a:off x="3157158" y="3296161"/>
              <a:ext cx="3210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B050"/>
                  </a:solidFill>
                  <a:effectLst>
                    <a:outerShdw blurRad="50800" dist="39000" dir="5460000" algn="tl">
                      <a:srgbClr val="000000">
                        <a:alpha val="38000"/>
                      </a:srgbClr>
                    </a:outerShdw>
                  </a:effectLst>
                  <a:latin typeface="+mn-lt"/>
                </a:rPr>
                <a:t>neutrophil</a:t>
              </a:r>
            </a:p>
          </p:txBody>
        </p:sp>
      </p:grpSp>
    </p:spTree>
    <p:extLst>
      <p:ext uri="{BB962C8B-B14F-4D97-AF65-F5344CB8AC3E}">
        <p14:creationId xmlns:p14="http://schemas.microsoft.com/office/powerpoint/2010/main" val="36571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665"/>
            <a:ext cx="6901846" cy="4393937"/>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formed element. (advance slide for answer)</a:t>
            </a:r>
          </a:p>
        </p:txBody>
      </p:sp>
      <p:sp>
        <p:nvSpPr>
          <p:cNvPr id="8" name="Line 4"/>
          <p:cNvSpPr>
            <a:spLocks noChangeShapeType="1"/>
          </p:cNvSpPr>
          <p:nvPr/>
        </p:nvSpPr>
        <p:spPr bwMode="auto">
          <a:xfrm flipH="1">
            <a:off x="1669313" y="2482772"/>
            <a:ext cx="217967" cy="948069"/>
          </a:xfrm>
          <a:prstGeom prst="line">
            <a:avLst/>
          </a:prstGeom>
          <a:noFill/>
          <a:ln w="63500">
            <a:solidFill>
              <a:srgbClr val="0070C0"/>
            </a:solidFill>
            <a:round/>
            <a:headEnd/>
            <a:tailEnd type="triangle" w="med" len="med"/>
          </a:ln>
          <a:effectLst/>
        </p:spPr>
        <p:txBody>
          <a:bodyPr/>
          <a:lstStyle/>
          <a:p>
            <a:endParaRPr lang="en-US"/>
          </a:p>
        </p:txBody>
      </p:sp>
      <p:grpSp>
        <p:nvGrpSpPr>
          <p:cNvPr id="10" name="Group 9"/>
          <p:cNvGrpSpPr/>
          <p:nvPr/>
        </p:nvGrpSpPr>
        <p:grpSpPr>
          <a:xfrm>
            <a:off x="762000" y="1522228"/>
            <a:ext cx="8305800" cy="2308324"/>
            <a:chOff x="762000" y="1522228"/>
            <a:chExt cx="8305800" cy="2308324"/>
          </a:xfrm>
        </p:grpSpPr>
        <p:sp>
          <p:nvSpPr>
            <p:cNvPr id="7" name="Rectangle 6"/>
            <p:cNvSpPr/>
            <p:nvPr/>
          </p:nvSpPr>
          <p:spPr>
            <a:xfrm>
              <a:off x="762000" y="1524000"/>
              <a:ext cx="409445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0070C0"/>
                  </a:solidFill>
                  <a:effectLst>
                    <a:outerShdw blurRad="50800" dist="39000" dir="5460000" algn="tl">
                      <a:srgbClr val="000000">
                        <a:alpha val="38000"/>
                      </a:srgbClr>
                    </a:outerShdw>
                  </a:effectLst>
                  <a:latin typeface="+mn-lt"/>
                </a:rPr>
                <a:t>Large platelet</a:t>
              </a:r>
            </a:p>
          </p:txBody>
        </p:sp>
        <p:sp>
          <p:nvSpPr>
            <p:cNvPr id="9" name="TextBox 8"/>
            <p:cNvSpPr txBox="1"/>
            <p:nvPr/>
          </p:nvSpPr>
          <p:spPr>
            <a:xfrm>
              <a:off x="6901846" y="1522228"/>
              <a:ext cx="2165954" cy="2308324"/>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A little unfair.  This is a very big platelet.  However, look closely – that’s not really a nucleus.  Plus, a lymphocyte is to the right for comparison.</a:t>
              </a:r>
            </a:p>
          </p:txBody>
        </p:sp>
      </p:grpSp>
    </p:spTree>
    <p:extLst>
      <p:ext uri="{BB962C8B-B14F-4D97-AF65-F5344CB8AC3E}">
        <p14:creationId xmlns:p14="http://schemas.microsoft.com/office/powerpoint/2010/main" val="29611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677"/>
          <p:cNvPicPr>
            <a:picLocks noChangeAspect="1" noChangeArrowheads="1"/>
          </p:cNvPicPr>
          <p:nvPr/>
        </p:nvPicPr>
        <p:blipFill>
          <a:blip r:embed="rId3" cstate="print"/>
          <a:srcRect/>
          <a:stretch>
            <a:fillRect/>
          </a:stretch>
        </p:blipFill>
        <p:spPr bwMode="auto">
          <a:xfrm>
            <a:off x="228600" y="1305257"/>
            <a:ext cx="6769100" cy="5076825"/>
          </a:xfrm>
          <a:prstGeom prst="rect">
            <a:avLst/>
          </a:prstGeom>
          <a:noFill/>
        </p:spPr>
      </p:pic>
      <p:sp>
        <p:nvSpPr>
          <p:cNvPr id="12291" name="Line 3"/>
          <p:cNvSpPr>
            <a:spLocks noChangeShapeType="1"/>
          </p:cNvSpPr>
          <p:nvPr/>
        </p:nvSpPr>
        <p:spPr bwMode="auto">
          <a:xfrm>
            <a:off x="3780145" y="2362200"/>
            <a:ext cx="296555" cy="1304704"/>
          </a:xfrm>
          <a:prstGeom prst="line">
            <a:avLst/>
          </a:prstGeom>
          <a:noFill/>
          <a:ln w="63500">
            <a:solidFill>
              <a:schemeClr val="tx1"/>
            </a:solidFill>
            <a:round/>
            <a:headEnd/>
            <a:tailEnd type="triangle" w="med" len="med"/>
          </a:ln>
          <a:effectLst/>
        </p:spPr>
        <p:txBody>
          <a:bodyPr/>
          <a:lstStyle/>
          <a:p>
            <a:endParaRPr lang="en-US"/>
          </a:p>
        </p:txBody>
      </p:sp>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(advance slide for answer)</a:t>
            </a:r>
          </a:p>
        </p:txBody>
      </p:sp>
      <p:grpSp>
        <p:nvGrpSpPr>
          <p:cNvPr id="6" name="Group 5"/>
          <p:cNvGrpSpPr/>
          <p:nvPr/>
        </p:nvGrpSpPr>
        <p:grpSpPr>
          <a:xfrm>
            <a:off x="2191409" y="1519535"/>
            <a:ext cx="6952591" cy="3966865"/>
            <a:chOff x="2191409" y="1519535"/>
            <a:chExt cx="6952591" cy="3966865"/>
          </a:xfrm>
        </p:grpSpPr>
        <p:sp>
          <p:nvSpPr>
            <p:cNvPr id="10" name="Rectangle 9"/>
            <p:cNvSpPr/>
            <p:nvPr/>
          </p:nvSpPr>
          <p:spPr>
            <a:xfrm>
              <a:off x="2191409" y="1519535"/>
              <a:ext cx="317747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effectLst>
                    <a:outerShdw blurRad="50800" dist="39000" dir="5460000" algn="tl">
                      <a:srgbClr val="000000">
                        <a:alpha val="38000"/>
                      </a:srgbClr>
                    </a:outerShdw>
                  </a:effectLst>
                  <a:latin typeface="+mn-lt"/>
                </a:rPr>
                <a:t>eosinophil</a:t>
              </a:r>
            </a:p>
          </p:txBody>
        </p:sp>
        <p:sp>
          <p:nvSpPr>
            <p:cNvPr id="2" name="TextBox 1"/>
            <p:cNvSpPr txBox="1"/>
            <p:nvPr/>
          </p:nvSpPr>
          <p:spPr>
            <a:xfrm>
              <a:off x="6997700" y="1981200"/>
              <a:ext cx="2146300" cy="1815882"/>
            </a:xfrm>
            <a:prstGeom prst="rect">
              <a:avLst/>
            </a:prstGeom>
            <a:noFill/>
          </p:spPr>
          <p:txBody>
            <a:bodyPr wrap="square" rtlCol="0">
              <a:spAutoFit/>
            </a:bodyPr>
            <a:lstStyle/>
            <a:p>
              <a:r>
                <a:rPr lang="en-US" sz="1600" b="1" dirty="0">
                  <a:solidFill>
                    <a:schemeClr val="accent6">
                      <a:lumMod val="50000"/>
                    </a:schemeClr>
                  </a:solidFill>
                  <a:latin typeface="Tempus Sans ITC" pitchFamily="82" charset="0"/>
                </a:rPr>
                <a:t>A little </a:t>
              </a:r>
              <a:r>
                <a:rPr lang="en-US" sz="1600" b="1" dirty="0" err="1">
                  <a:solidFill>
                    <a:schemeClr val="accent6">
                      <a:lumMod val="50000"/>
                    </a:schemeClr>
                  </a:solidFill>
                  <a:latin typeface="Tempus Sans ITC" pitchFamily="82" charset="0"/>
                </a:rPr>
                <a:t>tricksy</a:t>
              </a:r>
              <a:r>
                <a:rPr lang="en-US" sz="1600" b="1" dirty="0">
                  <a:solidFill>
                    <a:schemeClr val="accent6">
                      <a:lumMod val="50000"/>
                    </a:schemeClr>
                  </a:solidFill>
                  <a:latin typeface="Tempus Sans ITC" pitchFamily="82" charset="0"/>
                </a:rPr>
                <a:t>, but note the intense eosinophilia, which is closer in color to the red blood cells, more eosinophilic than the neutrophil.</a:t>
              </a:r>
            </a:p>
          </p:txBody>
        </p:sp>
        <p:cxnSp>
          <p:nvCxnSpPr>
            <p:cNvPr id="4" name="Straight Arrow Connector 3"/>
            <p:cNvCxnSpPr/>
            <p:nvPr/>
          </p:nvCxnSpPr>
          <p:spPr>
            <a:xfrm flipH="1">
              <a:off x="5411972" y="3124200"/>
              <a:ext cx="1585728" cy="4802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324600" y="3595578"/>
              <a:ext cx="761706" cy="189082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819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28600" y="727075"/>
            <a:ext cx="8686800" cy="1200329"/>
          </a:xfrm>
          <a:prstGeom prst="rect">
            <a:avLst/>
          </a:prstGeom>
          <a:noFill/>
          <a:ln w="9525">
            <a:noFill/>
            <a:miter lim="800000"/>
            <a:headEnd/>
            <a:tailEnd/>
          </a:ln>
        </p:spPr>
        <p:txBody>
          <a:bodyPr wrap="square">
            <a:spAutoFit/>
          </a:bodyPr>
          <a:lstStyle/>
          <a:p>
            <a:r>
              <a:rPr lang="en-US" b="1" dirty="0">
                <a:solidFill>
                  <a:srgbClr val="FF0000"/>
                </a:solidFill>
                <a:latin typeface="Times New Roman" pitchFamily="18" charset="0"/>
                <a:cs typeface="Times New Roman" pitchFamily="18" charset="0"/>
              </a:rPr>
              <a:t>Red blood cells </a:t>
            </a:r>
            <a:r>
              <a:rPr lang="en-US" b="1" dirty="0">
                <a:solidFill>
                  <a:srgbClr val="C00000"/>
                </a:solidFill>
                <a:latin typeface="Times New Roman" pitchFamily="18" charset="0"/>
                <a:cs typeface="Times New Roman" pitchFamily="18" charset="0"/>
              </a:rPr>
              <a:t>lack organelles, and are full of hemoglobin.  Therefore, in transmission electron micrographs, they appear as disks with homogenous,  electron-dense cytoplasm (1).  The scanning EM to the right shows the 3-dimensional shape of these cells. </a:t>
            </a:r>
          </a:p>
        </p:txBody>
      </p:sp>
      <p:sp>
        <p:nvSpPr>
          <p:cNvPr id="2" name="Rectangle 1"/>
          <p:cNvSpPr/>
          <p:nvPr/>
        </p:nvSpPr>
        <p:spPr>
          <a:xfrm>
            <a:off x="202850" y="39469"/>
            <a:ext cx="8934370"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 – Red Blood Cells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030379"/>
            <a:ext cx="4593835" cy="43190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031" y="2034566"/>
            <a:ext cx="4172975" cy="4388890"/>
          </a:xfrm>
          <a:prstGeom prst="rect">
            <a:avLst/>
          </a:prstGeom>
        </p:spPr>
      </p:pic>
    </p:spTree>
    <p:extLst>
      <p:ext uri="{BB962C8B-B14F-4D97-AF65-F5344CB8AC3E}">
        <p14:creationId xmlns:p14="http://schemas.microsoft.com/office/powerpoint/2010/main" val="233901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28600" y="727075"/>
            <a:ext cx="8686800" cy="646331"/>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Platelets </a:t>
            </a:r>
            <a:r>
              <a:rPr lang="en-US" b="1" dirty="0">
                <a:solidFill>
                  <a:schemeClr val="accent3">
                    <a:lumMod val="50000"/>
                  </a:schemeClr>
                </a:solidFill>
                <a:latin typeface="Times New Roman" pitchFamily="18" charset="0"/>
                <a:cs typeface="Times New Roman" pitchFamily="18" charset="0"/>
              </a:rPr>
              <a:t>(arrows) are cell fragments that vary in size, but are smaller than red blood cells.</a:t>
            </a:r>
          </a:p>
        </p:txBody>
      </p:sp>
      <p:sp>
        <p:nvSpPr>
          <p:cNvPr id="2" name="Rectangle 1"/>
          <p:cNvSpPr/>
          <p:nvPr/>
        </p:nvSpPr>
        <p:spPr>
          <a:xfrm>
            <a:off x="912855" y="39469"/>
            <a:ext cx="7514366"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 – Platelets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600200"/>
            <a:ext cx="5715001" cy="464935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762" t="9394" r="12914" b="58027"/>
          <a:stretch/>
        </p:blipFill>
        <p:spPr>
          <a:xfrm>
            <a:off x="5105400" y="1752600"/>
            <a:ext cx="3931421" cy="3223587"/>
          </a:xfrm>
          <a:prstGeom prst="rect">
            <a:avLst/>
          </a:prstGeom>
        </p:spPr>
      </p:pic>
      <p:cxnSp>
        <p:nvCxnSpPr>
          <p:cNvPr id="4" name="Straight Arrow Connector 3"/>
          <p:cNvCxnSpPr/>
          <p:nvPr/>
        </p:nvCxnSpPr>
        <p:spPr>
          <a:xfrm>
            <a:off x="6679641" y="2296049"/>
            <a:ext cx="715945" cy="42705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87372" y="4038601"/>
            <a:ext cx="715945" cy="42705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24094" y="4578700"/>
            <a:ext cx="715945" cy="42705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34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855" y="39469"/>
            <a:ext cx="7514366"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 – Platelets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4762" t="9394" r="12914" b="58027"/>
          <a:stretch/>
        </p:blipFill>
        <p:spPr>
          <a:xfrm>
            <a:off x="4460358" y="2157832"/>
            <a:ext cx="3931421" cy="3223587"/>
          </a:xfrm>
          <a:prstGeom prst="rect">
            <a:avLst/>
          </a:prstGeom>
        </p:spPr>
      </p:pic>
      <p:cxnSp>
        <p:nvCxnSpPr>
          <p:cNvPr id="7" name="Straight Arrow Connector 6"/>
          <p:cNvCxnSpPr/>
          <p:nvPr/>
        </p:nvCxnSpPr>
        <p:spPr>
          <a:xfrm>
            <a:off x="6034599" y="2701281"/>
            <a:ext cx="715945" cy="42705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342330" y="4443833"/>
            <a:ext cx="715945" cy="42705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2"/>
          <p:cNvSpPr txBox="1">
            <a:spLocks noChangeArrowheads="1"/>
          </p:cNvSpPr>
          <p:nvPr/>
        </p:nvSpPr>
        <p:spPr bwMode="auto">
          <a:xfrm>
            <a:off x="273821" y="762000"/>
            <a:ext cx="8686800"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electron micrographs, you can see a </a:t>
            </a:r>
            <a:r>
              <a:rPr lang="en-US" b="1" dirty="0">
                <a:solidFill>
                  <a:schemeClr val="accent3">
                    <a:lumMod val="75000"/>
                  </a:schemeClr>
                </a:solidFill>
                <a:latin typeface="Times New Roman" pitchFamily="18" charset="0"/>
                <a:cs typeface="Times New Roman" pitchFamily="18" charset="0"/>
              </a:rPr>
              <a:t>platelet</a:t>
            </a:r>
            <a:r>
              <a:rPr lang="en-US" b="1" dirty="0">
                <a:solidFill>
                  <a:schemeClr val="accent3">
                    <a:lumMod val="50000"/>
                  </a:schemeClr>
                </a:solidFill>
                <a:latin typeface="Times New Roman" pitchFamily="18" charset="0"/>
                <a:cs typeface="Times New Roman" pitchFamily="18" charset="0"/>
              </a:rPr>
              <a:t> that contains a fair number of cellular organelles, including granules that show up as basophilic in the cytoplasm of these elements in light micrographs.  Though not obvious at the magnification used for this EM, platelets have a well-developed </a:t>
            </a:r>
            <a:r>
              <a:rPr lang="en-US" b="1" dirty="0" err="1">
                <a:solidFill>
                  <a:schemeClr val="accent3">
                    <a:lumMod val="50000"/>
                  </a:schemeClr>
                </a:solidFill>
                <a:latin typeface="Times New Roman" pitchFamily="18" charset="0"/>
                <a:cs typeface="Times New Roman" pitchFamily="18" charset="0"/>
              </a:rPr>
              <a:t>glycocalyx</a:t>
            </a:r>
            <a:r>
              <a:rPr lang="en-US" b="1" dirty="0">
                <a:solidFill>
                  <a:schemeClr val="accent3">
                    <a:lumMod val="50000"/>
                  </a:schemeClr>
                </a:solidFill>
                <a:latin typeface="Times New Roman" pitchFamily="18" charset="0"/>
                <a:cs typeface="Times New Roman"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823" y="1962329"/>
            <a:ext cx="2840331" cy="4858762"/>
          </a:xfrm>
          <a:prstGeom prst="rect">
            <a:avLst/>
          </a:prstGeom>
        </p:spPr>
      </p:pic>
    </p:spTree>
    <p:extLst>
      <p:ext uri="{BB962C8B-B14F-4D97-AF65-F5344CB8AC3E}">
        <p14:creationId xmlns:p14="http://schemas.microsoft.com/office/powerpoint/2010/main" val="200158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600200" y="2209800"/>
            <a:ext cx="64008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blood smear showing red blood cells and platelets – SL21</a:t>
            </a:r>
            <a:endParaRPr lang="en-US" dirty="0">
              <a:latin typeface="Calibri" pitchFamily="34" charset="0"/>
            </a:endParaRPr>
          </a:p>
        </p:txBody>
      </p:sp>
      <p:sp>
        <p:nvSpPr>
          <p:cNvPr id="37891" name="TextBox 4"/>
          <p:cNvSpPr txBox="1">
            <a:spLocks noChangeArrowheads="1"/>
          </p:cNvSpPr>
          <p:nvPr/>
        </p:nvSpPr>
        <p:spPr bwMode="auto">
          <a:xfrm>
            <a:off x="1981200" y="5638800"/>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Red blood cells</a:t>
            </a:r>
          </a:p>
          <a:p>
            <a:pPr lvl="1" eaLnBrk="0" hangingPunct="0">
              <a:buFontTx/>
              <a:buChar char="•"/>
            </a:pPr>
            <a:r>
              <a:rPr lang="en-US" sz="1200" b="1" dirty="0">
                <a:solidFill>
                  <a:srgbClr val="002060"/>
                </a:solidFill>
                <a:latin typeface="Georgia" pitchFamily="18" charset="0"/>
                <a:cs typeface="Arial" charset="0"/>
              </a:rPr>
              <a:t>Platelets</a:t>
            </a:r>
          </a:p>
        </p:txBody>
      </p:sp>
      <p:sp>
        <p:nvSpPr>
          <p:cNvPr id="3" name="TextBox 2"/>
          <p:cNvSpPr txBox="1"/>
          <p:nvPr/>
        </p:nvSpPr>
        <p:spPr>
          <a:xfrm>
            <a:off x="5334000" y="3352800"/>
            <a:ext cx="3429000" cy="1384995"/>
          </a:xfrm>
          <a:prstGeom prst="rect">
            <a:avLst/>
          </a:prstGeom>
          <a:noFill/>
        </p:spPr>
        <p:txBody>
          <a:bodyPr wrap="square" rtlCol="0">
            <a:spAutoFit/>
          </a:bodyPr>
          <a:lstStyle/>
          <a:p>
            <a:r>
              <a:rPr lang="en-US" sz="1400" b="1" dirty="0">
                <a:solidFill>
                  <a:schemeClr val="accent6">
                    <a:lumMod val="50000"/>
                  </a:schemeClr>
                </a:solidFill>
                <a:latin typeface="Tempus Sans ITC" pitchFamily="82" charset="0"/>
              </a:rPr>
              <a:t>Note: Ideally, blood smears are best observed under oil at 1000X magnification.  Because this is a digital lab, we will use a combination of digital slides at 400X (dry) with still images of blood cells taken using 1000X oil magnification.</a:t>
            </a:r>
          </a:p>
        </p:txBody>
      </p:sp>
      <p:sp>
        <p:nvSpPr>
          <p:cNvPr id="6" name="Rectangle 5"/>
          <p:cNvSpPr/>
          <p:nvPr/>
        </p:nvSpPr>
        <p:spPr>
          <a:xfrm>
            <a:off x="1219200" y="171450"/>
            <a:ext cx="6675702" cy="120032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Components of Blood</a:t>
            </a:r>
          </a:p>
          <a:p>
            <a:pPr algn="ctr" fontAlgn="auto">
              <a:spcBef>
                <a:spcPts val="0"/>
              </a:spcBef>
              <a:spcAft>
                <a:spcPts val="0"/>
              </a:spcAft>
              <a:defRPr/>
            </a:pPr>
            <a:r>
              <a:rPr lang="en-US" sz="3600" b="1" cap="all" dirty="0">
                <a:ln w="0"/>
                <a:solidFill>
                  <a:srgbClr val="C00000"/>
                </a:solidFill>
                <a:effectLst>
                  <a:reflection blurRad="12700" stA="50000" endPos="50000" dist="5000" dir="5400000" sy="-100000" rotWithShape="0"/>
                </a:effectLst>
                <a:latin typeface="+mn-lt"/>
              </a:rPr>
              <a:t>red Blood Cells and platelets</a:t>
            </a:r>
          </a:p>
        </p:txBody>
      </p:sp>
    </p:spTree>
    <p:extLst>
      <p:ext uri="{BB962C8B-B14F-4D97-AF65-F5344CB8AC3E}">
        <p14:creationId xmlns:p14="http://schemas.microsoft.com/office/powerpoint/2010/main" val="1186792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2358</TotalTime>
  <Words>3018</Words>
  <Application>Microsoft Office PowerPoint</Application>
  <PresentationFormat>On-screen Show (4:3)</PresentationFormat>
  <Paragraphs>276</Paragraphs>
  <Slides>55</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Lowrie, DJ (lowriedj)</cp:lastModifiedBy>
  <cp:revision>168</cp:revision>
  <cp:lastPrinted>2011-08-22T14:11:49Z</cp:lastPrinted>
  <dcterms:created xsi:type="dcterms:W3CDTF">2009-07-20T18:28:08Z</dcterms:created>
  <dcterms:modified xsi:type="dcterms:W3CDTF">2021-10-07T14:46:21Z</dcterms:modified>
</cp:coreProperties>
</file>