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33" r:id="rId2"/>
    <p:sldId id="332" r:id="rId3"/>
    <p:sldId id="388" r:id="rId4"/>
    <p:sldId id="391" r:id="rId5"/>
    <p:sldId id="433" r:id="rId6"/>
    <p:sldId id="392" r:id="rId7"/>
    <p:sldId id="393" r:id="rId8"/>
    <p:sldId id="394" r:id="rId9"/>
    <p:sldId id="395" r:id="rId10"/>
    <p:sldId id="396" r:id="rId11"/>
    <p:sldId id="400" r:id="rId12"/>
    <p:sldId id="397" r:id="rId13"/>
    <p:sldId id="398" r:id="rId14"/>
    <p:sldId id="401" r:id="rId15"/>
    <p:sldId id="403" r:id="rId16"/>
    <p:sldId id="402" r:id="rId17"/>
    <p:sldId id="428" r:id="rId18"/>
    <p:sldId id="410" r:id="rId19"/>
    <p:sldId id="382" r:id="rId20"/>
    <p:sldId id="426" r:id="rId21"/>
    <p:sldId id="414" r:id="rId22"/>
    <p:sldId id="419" r:id="rId23"/>
    <p:sldId id="429" r:id="rId24"/>
    <p:sldId id="427" r:id="rId25"/>
    <p:sldId id="421" r:id="rId26"/>
    <p:sldId id="423" r:id="rId27"/>
    <p:sldId id="432" r:id="rId28"/>
    <p:sldId id="422" r:id="rId29"/>
    <p:sldId id="413" r:id="rId30"/>
    <p:sldId id="375" r:id="rId31"/>
    <p:sldId id="425" r:id="rId32"/>
    <p:sldId id="411" r:id="rId33"/>
    <p:sldId id="430" r:id="rId34"/>
    <p:sldId id="416" r:id="rId35"/>
    <p:sldId id="383" r:id="rId36"/>
    <p:sldId id="412" r:id="rId37"/>
    <p:sldId id="415" r:id="rId38"/>
    <p:sldId id="431" r:id="rId39"/>
    <p:sldId id="424"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996600"/>
    <a:srgbClr val="BA5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97" autoAdjust="0"/>
    <p:restoredTop sz="96041" autoAdjust="0"/>
  </p:normalViewPr>
  <p:slideViewPr>
    <p:cSldViewPr>
      <p:cViewPr varScale="1">
        <p:scale>
          <a:sx n="113" d="100"/>
          <a:sy n="113" d="100"/>
        </p:scale>
        <p:origin x="188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7/31/20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7/31/20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a:spLocks noGrp="1"/>
          </p:cNvSpPr>
          <p:nvPr>
            <p:ph type="sldNum" sz="quarter" idx="5"/>
          </p:nvPr>
        </p:nvSpPr>
        <p:spPr bwMode="auto">
          <a:noFill/>
          <a:ln>
            <a:miter lim="800000"/>
            <a:headEnd/>
            <a:tailEnd/>
          </a:ln>
        </p:spPr>
        <p:txBody>
          <a:bodyPr/>
          <a:lstStyle/>
          <a:p>
            <a:fld id="{C577A455-1CE7-154B-9AF2-D094916EB524}"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7/31/20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7/31/20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7/31/20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7/31/20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7/31/20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7/31/20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7/31/20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med2.uc.edu/labmanuals/ma/virtuallabs/AdrenalGland/adrenalmedullaSL127_xvid.mp4.mp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med2.uc.edu/labmanuals/ma/virtuallabs/AdrenalGland/adrenalmedullaSL52_xvid.mp4.mp4" TargetMode="External"/><Relationship Id="rId5" Type="http://schemas.openxmlformats.org/officeDocument/2006/relationships/hyperlink" Target="http://webslideserver.uc.edu:82/@104/view.apml?u=guest2&amp;p=guest" TargetMode="External"/><Relationship Id="rId4" Type="http://schemas.openxmlformats.org/officeDocument/2006/relationships/hyperlink" Target="http://webslideserver.uc.edu:82/@175/view.apml?u=guest2&amp;p=gues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med2.uc.edu/labmanuals/ma/virtuallabs/AdrenalGland/adrenalsinusoidsSL127_xvid.mp4.mp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med2.uc.edu/labmanuals/ma/virtuallabs/AdrenalGland/adrenalsinusoidsSL52_xvid.mp4.mp4" TargetMode="External"/><Relationship Id="rId5" Type="http://schemas.openxmlformats.org/officeDocument/2006/relationships/hyperlink" Target="http://webslideserver.uc.edu:82/@104/view.apml?u=guest2&amp;p=guest" TargetMode="External"/><Relationship Id="rId4" Type="http://schemas.openxmlformats.org/officeDocument/2006/relationships/hyperlink" Target="http://webslideserver.uc.edu:82/@175/view.apml?u=guest2&amp;p=gues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med2.uc.edu/labmanuals/ma/virtuallabs/AdrenalGland/adrenalcentralveinSL127_xvid.mp4.mp4"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med2.uc.edu/labmanuals/ma/virtuallabs/AdrenalGland/adrenalcentralveinSL52_xvid.mp4.mp4" TargetMode="External"/><Relationship Id="rId5" Type="http://schemas.openxmlformats.org/officeDocument/2006/relationships/hyperlink" Target="http://webslideserver.uc.edu:82/@104/view.apml?u=guest2&amp;p=guest" TargetMode="External"/><Relationship Id="rId4" Type="http://schemas.openxmlformats.org/officeDocument/2006/relationships/hyperlink" Target="http://webslideserver.uc.edu:82/@175/view.apml?u=guest2&amp;p=gues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med2.uc.edu/labmanuals/ma/virtuallabs/AdrenalGland/adrenaloverviewSL127_xvid.mp4.mp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med2.uc.edu/labmanuals/ma/virtuallabs/AdrenalGland/adrenaloverviewSL52_xvid.mp4.mp4" TargetMode="External"/><Relationship Id="rId5" Type="http://schemas.openxmlformats.org/officeDocument/2006/relationships/hyperlink" Target="http://webslideserver.uc.edu:82/@104/view.apml?u=guest2&amp;p=guest" TargetMode="External"/><Relationship Id="rId4" Type="http://schemas.openxmlformats.org/officeDocument/2006/relationships/hyperlink" Target="http://webslideserver.uc.edu:82/@175/view.apml?u=guest2&amp;p=gues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med2.uc.edu/labmanuals/ma/virtuallabs/AdrenalGland/adrenalcortexSL127_xvid.mp4.mp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med2.uc.edu/labmanuals/ma/virtuallabs/AdrenalGland/adrenalcortexSL52_xvid.mp4.mp4" TargetMode="External"/><Relationship Id="rId5" Type="http://schemas.openxmlformats.org/officeDocument/2006/relationships/hyperlink" Target="http://webslideserver.uc.edu:82/@104/view.apml?u=guest2&amp;p=guest" TargetMode="External"/><Relationship Id="rId4" Type="http://schemas.openxmlformats.org/officeDocument/2006/relationships/hyperlink" Target="http://webslideserver.uc.edu:82/@175/view.apml?u=guest2&amp;p=gue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19200"/>
            <a:ext cx="5943600" cy="1323439"/>
          </a:xfrm>
          <a:prstGeom prst="rect">
            <a:avLst/>
          </a:prstGeom>
          <a:noFill/>
        </p:spPr>
        <p:txBody>
          <a:bodyPr>
            <a:spAutoFit/>
          </a:bodyPr>
          <a:lstStyle/>
          <a:p>
            <a:pPr algn="ctr" fontAlgn="auto">
              <a:spcBef>
                <a:spcPts val="0"/>
              </a:spcBef>
              <a:spcAft>
                <a:spcPts val="0"/>
              </a:spcAft>
              <a:defRPr/>
            </a:pPr>
            <a:r>
              <a:rPr lang="en-US" sz="4000" dirty="0">
                <a:solidFill>
                  <a:schemeClr val="accent6">
                    <a:lumMod val="50000"/>
                  </a:schemeClr>
                </a:solidFill>
                <a:latin typeface="+mn-lt"/>
              </a:rPr>
              <a:t>Adrenal Gland</a:t>
            </a:r>
          </a:p>
          <a:p>
            <a:pPr algn="ctr" fontAlgn="auto">
              <a:spcBef>
                <a:spcPts val="0"/>
              </a:spcBef>
              <a:spcAft>
                <a:spcPts val="0"/>
              </a:spcAft>
              <a:defRPr/>
            </a:pP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52400" y="3429000"/>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2" name="TextBox 1"/>
          <p:cNvSpPr txBox="1"/>
          <p:nvPr/>
        </p:nvSpPr>
        <p:spPr>
          <a:xfrm>
            <a:off x="304800" y="4800600"/>
            <a:ext cx="5638800" cy="954107"/>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40 minutes to complete.</a:t>
            </a:r>
          </a:p>
        </p:txBody>
      </p:sp>
      <p:pic>
        <p:nvPicPr>
          <p:cNvPr id="3" name="Picture 2" descr="http://www.nichd.nih.gov/health/topics/images/adrenal_g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315" y="4038600"/>
            <a:ext cx="2894853"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05694"/>
            <a:ext cx="2895600" cy="3982090"/>
          </a:xfrm>
          <a:prstGeom prst="rect">
            <a:avLst/>
          </a:prstGeom>
        </p:spPr>
      </p:pic>
      <p:sp>
        <p:nvSpPr>
          <p:cNvPr id="3" name="Rectangle 2"/>
          <p:cNvSpPr/>
          <p:nvPr/>
        </p:nvSpPr>
        <p:spPr>
          <a:xfrm>
            <a:off x="1704108" y="21491"/>
            <a:ext cx="5735866"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ADRENAL GLAND - MEDULLA</a:t>
            </a:r>
          </a:p>
        </p:txBody>
      </p:sp>
      <p:sp>
        <p:nvSpPr>
          <p:cNvPr id="5" name="TextBox 4"/>
          <p:cNvSpPr txBox="1"/>
          <p:nvPr/>
        </p:nvSpPr>
        <p:spPr>
          <a:xfrm>
            <a:off x="23812" y="4713982"/>
            <a:ext cx="8839200" cy="830997"/>
          </a:xfrm>
          <a:prstGeom prst="rect">
            <a:avLst/>
          </a:prstGeom>
          <a:noFill/>
        </p:spPr>
        <p:txBody>
          <a:bodyPr wrap="square">
            <a:spAutoFit/>
          </a:bodyPr>
          <a:lstStyle/>
          <a:p>
            <a:r>
              <a:rPr lang="en-US" sz="1600" b="1" dirty="0">
                <a:solidFill>
                  <a:srgbClr val="7030A0"/>
                </a:solidFill>
                <a:latin typeface="Calibri" pitchFamily="34" charset="0"/>
              </a:rPr>
              <a:t>The adrenal medulla (brackets) secretes epinephrine and norepinephrine.  It typically does not preserve well, so it’s organization and staining is not well-demonstrated on most slides.  Nevertheless, because it is adjacent to, and stains “differently” from the cortex, it is readily identified.</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761" y="588642"/>
            <a:ext cx="4799239" cy="2306957"/>
          </a:xfrm>
          <a:prstGeom prst="rect">
            <a:avLst/>
          </a:prstGeom>
        </p:spPr>
      </p:pic>
      <p:sp>
        <p:nvSpPr>
          <p:cNvPr id="8" name="Rectangle 7"/>
          <p:cNvSpPr/>
          <p:nvPr/>
        </p:nvSpPr>
        <p:spPr>
          <a:xfrm>
            <a:off x="7645511" y="1737776"/>
            <a:ext cx="108172" cy="1413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494" y="588642"/>
            <a:ext cx="3341748" cy="3999141"/>
          </a:xfrm>
          <a:prstGeom prst="rect">
            <a:avLst/>
          </a:prstGeom>
        </p:spPr>
      </p:pic>
      <p:cxnSp>
        <p:nvCxnSpPr>
          <p:cNvPr id="10" name="Straight Connector 9"/>
          <p:cNvCxnSpPr/>
          <p:nvPr/>
        </p:nvCxnSpPr>
        <p:spPr>
          <a:xfrm>
            <a:off x="6485242" y="588643"/>
            <a:ext cx="1165412" cy="114913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485242" y="1879163"/>
            <a:ext cx="1165412" cy="270862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a:off x="3104906" y="3352800"/>
            <a:ext cx="171694" cy="1234984"/>
          </a:xfrm>
          <a:prstGeom prst="leftBrac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p:cNvSpPr/>
          <p:nvPr/>
        </p:nvSpPr>
        <p:spPr>
          <a:xfrm>
            <a:off x="133106" y="3333749"/>
            <a:ext cx="171694" cy="1234984"/>
          </a:xfrm>
          <a:prstGeom prst="leftBrac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09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4108" y="21491"/>
            <a:ext cx="5735866"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ADRENAL GLAND - MEDULLA</a:t>
            </a:r>
          </a:p>
        </p:txBody>
      </p:sp>
      <p:sp>
        <p:nvSpPr>
          <p:cNvPr id="5" name="TextBox 4"/>
          <p:cNvSpPr txBox="1"/>
          <p:nvPr/>
        </p:nvSpPr>
        <p:spPr>
          <a:xfrm>
            <a:off x="152441" y="4343400"/>
            <a:ext cx="8839200" cy="1077218"/>
          </a:xfrm>
          <a:prstGeom prst="rect">
            <a:avLst/>
          </a:prstGeom>
          <a:noFill/>
        </p:spPr>
        <p:txBody>
          <a:bodyPr wrap="square">
            <a:spAutoFit/>
          </a:bodyPr>
          <a:lstStyle/>
          <a:p>
            <a:r>
              <a:rPr lang="en-US" sz="1600" b="1" dirty="0">
                <a:solidFill>
                  <a:srgbClr val="7030A0"/>
                </a:solidFill>
                <a:latin typeface="Calibri" pitchFamily="34" charset="0"/>
              </a:rPr>
              <a:t>Both of these images are from the adrenal medulla.  The one on the right is the adrenal slide in which the hematoxylin is </a:t>
            </a:r>
            <a:r>
              <a:rPr lang="en-US" sz="1600" b="1" dirty="0" err="1">
                <a:solidFill>
                  <a:srgbClr val="7030A0"/>
                </a:solidFill>
                <a:latin typeface="Calibri" pitchFamily="34" charset="0"/>
              </a:rPr>
              <a:t>understained</a:t>
            </a:r>
            <a:r>
              <a:rPr lang="en-US" sz="1600" b="1" dirty="0">
                <a:solidFill>
                  <a:srgbClr val="7030A0"/>
                </a:solidFill>
                <a:latin typeface="Calibri" pitchFamily="34" charset="0"/>
              </a:rPr>
              <a:t>.  As you can see, the </a:t>
            </a:r>
            <a:r>
              <a:rPr lang="en-US" sz="1600" b="1" dirty="0" err="1">
                <a:solidFill>
                  <a:srgbClr val="7030A0"/>
                </a:solidFill>
                <a:latin typeface="Calibri" pitchFamily="34" charset="0"/>
              </a:rPr>
              <a:t>chromaffin</a:t>
            </a:r>
            <a:r>
              <a:rPr lang="en-US" sz="1600" b="1" dirty="0">
                <a:solidFill>
                  <a:srgbClr val="7030A0"/>
                </a:solidFill>
                <a:latin typeface="Calibri" pitchFamily="34" charset="0"/>
              </a:rPr>
              <a:t> cells vary in size and staining intensity, both between specimens and on the same section.  Typically, their nuclei are relatively </a:t>
            </a:r>
            <a:r>
              <a:rPr lang="en-US" sz="1600" b="1" dirty="0" err="1">
                <a:solidFill>
                  <a:srgbClr val="7030A0"/>
                </a:solidFill>
                <a:latin typeface="Calibri" pitchFamily="34" charset="0"/>
              </a:rPr>
              <a:t>euchromatic</a:t>
            </a:r>
            <a:r>
              <a:rPr lang="en-US" sz="1600" b="1" dirty="0">
                <a:solidFill>
                  <a:srgbClr val="7030A0"/>
                </a:solidFill>
                <a:latin typeface="Calibri" pitchFamily="34" charset="0"/>
              </a:rPr>
              <a:t>, though many remain small.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70" y="751332"/>
            <a:ext cx="4362542" cy="345033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516" y="751332"/>
            <a:ext cx="4471307" cy="3450336"/>
          </a:xfrm>
          <a:prstGeom prst="rect">
            <a:avLst/>
          </a:prstGeom>
        </p:spPr>
      </p:pic>
      <p:sp>
        <p:nvSpPr>
          <p:cNvPr id="16" name="TextBox 15"/>
          <p:cNvSpPr txBox="1"/>
          <p:nvPr/>
        </p:nvSpPr>
        <p:spPr>
          <a:xfrm>
            <a:off x="23812" y="5780782"/>
            <a:ext cx="8967788" cy="523220"/>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Honestly, by themselves, these cells don’t have much to hang your hat on.  The best way to identify adrenal medulla is in the context of the entire adrenal gland.</a:t>
            </a:r>
          </a:p>
        </p:txBody>
      </p:sp>
    </p:spTree>
    <p:extLst>
      <p:ext uri="{BB962C8B-B14F-4D97-AF65-F5344CB8AC3E}">
        <p14:creationId xmlns:p14="http://schemas.microsoft.com/office/powerpoint/2010/main" val="112226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057400" y="2209800"/>
            <a:ext cx="5257800" cy="369332"/>
          </a:xfrm>
          <a:prstGeom prst="rect">
            <a:avLst/>
          </a:prstGeom>
          <a:noFill/>
          <a:ln w="9525">
            <a:noFill/>
            <a:miter lim="800000"/>
            <a:headEnd/>
            <a:tailEnd/>
          </a:ln>
        </p:spPr>
        <p:txBody>
          <a:bodyPr>
            <a:spAutoFit/>
          </a:bodyPr>
          <a:lstStyle/>
          <a:p>
            <a:r>
              <a:rPr lang="en-US" dirty="0">
                <a:latin typeface="Calibri" pitchFamily="34" charset="0"/>
                <a:hlinkClick r:id="rId3"/>
              </a:rPr>
              <a:t>Video of adrenal gland showing medulla – SL127</a:t>
            </a:r>
            <a:endParaRPr lang="en-US" dirty="0">
              <a:latin typeface="Calibri" pitchFamily="34" charset="0"/>
            </a:endParaRPr>
          </a:p>
        </p:txBody>
      </p:sp>
      <p:sp>
        <p:nvSpPr>
          <p:cNvPr id="37891" name="TextBox 4"/>
          <p:cNvSpPr txBox="1">
            <a:spLocks noChangeArrowheads="1"/>
          </p:cNvSpPr>
          <p:nvPr/>
        </p:nvSpPr>
        <p:spPr bwMode="auto">
          <a:xfrm>
            <a:off x="1958898" y="5715000"/>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127</a:t>
            </a:r>
            <a:r>
              <a:rPr lang="en-US" dirty="0">
                <a:latin typeface="Calibri" pitchFamily="34" charset="0"/>
              </a:rPr>
              <a:t> and </a:t>
            </a:r>
            <a:r>
              <a:rPr lang="en-US" u="sng" dirty="0">
                <a:hlinkClick r:id="rId5"/>
              </a:rPr>
              <a:t>SL 052</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Adrenal medulla</a:t>
            </a:r>
          </a:p>
          <a:p>
            <a:pPr lvl="2" eaLnBrk="0" hangingPunct="0">
              <a:buFontTx/>
              <a:buChar char="•"/>
            </a:pPr>
            <a:r>
              <a:rPr lang="en-US" sz="1200" b="1" dirty="0">
                <a:solidFill>
                  <a:srgbClr val="002060"/>
                </a:solidFill>
                <a:latin typeface="Georgia" pitchFamily="18" charset="0"/>
                <a:ea typeface="Times" pitchFamily="18" charset="0"/>
                <a:cs typeface="Arial" charset="0"/>
              </a:rPr>
              <a:t>Medullary (</a:t>
            </a:r>
            <a:r>
              <a:rPr lang="en-US" sz="1200" b="1" dirty="0" err="1">
                <a:solidFill>
                  <a:srgbClr val="002060"/>
                </a:solidFill>
                <a:latin typeface="Georgia" pitchFamily="18" charset="0"/>
                <a:ea typeface="Times" pitchFamily="18" charset="0"/>
                <a:cs typeface="Arial" charset="0"/>
              </a:rPr>
              <a:t>chromaffin</a:t>
            </a:r>
            <a:r>
              <a:rPr lang="en-US" sz="1200" b="1" dirty="0">
                <a:solidFill>
                  <a:srgbClr val="002060"/>
                </a:solidFill>
                <a:latin typeface="Georgia" pitchFamily="18" charset="0"/>
                <a:ea typeface="Times" pitchFamily="18" charset="0"/>
                <a:cs typeface="Arial" charset="0"/>
              </a:rPr>
              <a:t>) cells</a:t>
            </a:r>
          </a:p>
        </p:txBody>
      </p:sp>
      <p:sp>
        <p:nvSpPr>
          <p:cNvPr id="7" name="TextBox 3"/>
          <p:cNvSpPr txBox="1">
            <a:spLocks noChangeArrowheads="1"/>
          </p:cNvSpPr>
          <p:nvPr/>
        </p:nvSpPr>
        <p:spPr bwMode="auto">
          <a:xfrm>
            <a:off x="2076450" y="3057525"/>
            <a:ext cx="5257800" cy="369332"/>
          </a:xfrm>
          <a:prstGeom prst="rect">
            <a:avLst/>
          </a:prstGeom>
          <a:noFill/>
          <a:ln w="9525">
            <a:noFill/>
            <a:miter lim="800000"/>
            <a:headEnd/>
            <a:tailEnd/>
          </a:ln>
        </p:spPr>
        <p:txBody>
          <a:bodyPr>
            <a:spAutoFit/>
          </a:bodyPr>
          <a:lstStyle/>
          <a:p>
            <a:r>
              <a:rPr lang="en-US" dirty="0">
                <a:latin typeface="Calibri" pitchFamily="34" charset="0"/>
                <a:hlinkClick r:id="rId6"/>
              </a:rPr>
              <a:t>Video of adrenal gland showing medulla – SL52</a:t>
            </a:r>
            <a:endParaRPr lang="en-US" dirty="0">
              <a:latin typeface="Calibri" pitchFamily="34" charset="0"/>
            </a:endParaRPr>
          </a:p>
        </p:txBody>
      </p:sp>
      <p:sp>
        <p:nvSpPr>
          <p:cNvPr id="9" name="Rectangle 8"/>
          <p:cNvSpPr/>
          <p:nvPr/>
        </p:nvSpPr>
        <p:spPr>
          <a:xfrm>
            <a:off x="1704108" y="21491"/>
            <a:ext cx="5735866"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ADRENAL GLAND - MEDULLA</a:t>
            </a:r>
          </a:p>
        </p:txBody>
      </p:sp>
    </p:spTree>
    <p:extLst>
      <p:ext uri="{BB962C8B-B14F-4D97-AF65-F5344CB8AC3E}">
        <p14:creationId xmlns:p14="http://schemas.microsoft.com/office/powerpoint/2010/main" val="311291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43853" y="763012"/>
            <a:ext cx="4623947" cy="3077765"/>
          </a:xfrm>
          <a:prstGeom prst="rect">
            <a:avLst/>
          </a:prstGeom>
          <a:noFill/>
        </p:spPr>
        <p:txBody>
          <a:bodyPr wrap="square">
            <a:spAutoFit/>
          </a:bodyPr>
          <a:lstStyle/>
          <a:p>
            <a:r>
              <a:rPr lang="en-US" sz="1600" b="1" dirty="0">
                <a:solidFill>
                  <a:srgbClr val="002060"/>
                </a:solidFill>
                <a:latin typeface="Calibri" pitchFamily="34" charset="0"/>
              </a:rPr>
              <a:t>In electron micrographs, abundant dense secretory granules are seen in </a:t>
            </a:r>
            <a:r>
              <a:rPr lang="en-US" sz="1600" b="1" dirty="0" err="1">
                <a:solidFill>
                  <a:srgbClr val="002060"/>
                </a:solidFill>
                <a:latin typeface="Calibri" pitchFamily="34" charset="0"/>
              </a:rPr>
              <a:t>chromaffin</a:t>
            </a:r>
            <a:r>
              <a:rPr lang="en-US" sz="1600" b="1" dirty="0">
                <a:solidFill>
                  <a:srgbClr val="002060"/>
                </a:solidFill>
                <a:latin typeface="Calibri" pitchFamily="34" charset="0"/>
              </a:rPr>
              <a:t> cells of the adrenal medulla.  The norepinephrine (NE) granules can be distinguished from those containing epinephrine (E) because they are denser, but we do not require you to make this distinction.</a:t>
            </a:r>
          </a:p>
          <a:p>
            <a:endParaRPr lang="en-US" sz="1600" b="1" dirty="0">
              <a:solidFill>
                <a:srgbClr val="002060"/>
              </a:solidFill>
              <a:latin typeface="Calibri" pitchFamily="34" charset="0"/>
            </a:endParaRPr>
          </a:p>
          <a:p>
            <a:r>
              <a:rPr lang="en-US" b="1" u="sng" dirty="0">
                <a:solidFill>
                  <a:srgbClr val="002060"/>
                </a:solidFill>
                <a:latin typeface="Calibri" pitchFamily="34" charset="0"/>
              </a:rPr>
              <a:t>Particularly note </a:t>
            </a:r>
            <a:r>
              <a:rPr lang="en-US" sz="1600" b="1" dirty="0">
                <a:solidFill>
                  <a:srgbClr val="002060"/>
                </a:solidFill>
                <a:latin typeface="Calibri" pitchFamily="34" charset="0"/>
              </a:rPr>
              <a:t>the difference between these cells of the adrenal medulla, which contain dense secretory granules, from cells of the adrenal cortex, which have lipid droplets, SER, and mitochondria with tubular cristae.</a:t>
            </a:r>
          </a:p>
        </p:txBody>
      </p:sp>
      <p:sp>
        <p:nvSpPr>
          <p:cNvPr id="12" name="Rectangle 11"/>
          <p:cNvSpPr/>
          <p:nvPr/>
        </p:nvSpPr>
        <p:spPr>
          <a:xfrm>
            <a:off x="1704108" y="21491"/>
            <a:ext cx="5735866"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ADRENAL GLAND - MEDULLA</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59" y="542924"/>
            <a:ext cx="4191041" cy="6110381"/>
          </a:xfrm>
          <a:prstGeom prst="rect">
            <a:avLst/>
          </a:prstGeom>
        </p:spPr>
      </p:pic>
      <p:sp>
        <p:nvSpPr>
          <p:cNvPr id="16" name="TextBox 15"/>
          <p:cNvSpPr txBox="1"/>
          <p:nvPr/>
        </p:nvSpPr>
        <p:spPr>
          <a:xfrm>
            <a:off x="4445593" y="4614207"/>
            <a:ext cx="4698407" cy="1938993"/>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If you have been paying attention, you might be thinking:  “These cells look a lot like those in the anterior pituitary.  How do I know which is which?”</a:t>
            </a:r>
          </a:p>
          <a:p>
            <a:endParaRPr lang="en-US" sz="800" b="1" dirty="0">
              <a:solidFill>
                <a:schemeClr val="accent3">
                  <a:lumMod val="50000"/>
                </a:schemeClr>
              </a:solidFill>
              <a:latin typeface="Tempus Sans ITC" pitchFamily="82" charset="0"/>
            </a:endParaRPr>
          </a:p>
          <a:p>
            <a:r>
              <a:rPr lang="en-US" sz="1400" b="1" dirty="0">
                <a:solidFill>
                  <a:schemeClr val="accent3">
                    <a:lumMod val="50000"/>
                  </a:schemeClr>
                </a:solidFill>
                <a:latin typeface="Tempus Sans ITC" pitchFamily="82" charset="0"/>
              </a:rPr>
              <a:t>The answer is you really can’t at this high magnification unless you are told the source of the tissue.  The same is true if you compare cells of the adrenal cortex with other steroid-secreting cells (e.g. </a:t>
            </a:r>
            <a:r>
              <a:rPr lang="en-US" sz="1400" b="1" dirty="0" err="1">
                <a:solidFill>
                  <a:schemeClr val="accent3">
                    <a:lumMod val="50000"/>
                  </a:schemeClr>
                </a:solidFill>
                <a:latin typeface="Tempus Sans ITC" pitchFamily="82" charset="0"/>
              </a:rPr>
              <a:t>Leydig</a:t>
            </a:r>
            <a:r>
              <a:rPr lang="en-US" sz="1400" b="1" dirty="0">
                <a:solidFill>
                  <a:schemeClr val="accent3">
                    <a:lumMod val="50000"/>
                  </a:schemeClr>
                </a:solidFill>
                <a:latin typeface="Tempus Sans ITC" pitchFamily="82" charset="0"/>
              </a:rPr>
              <a:t> cells/secrete testosterone) you will see later. </a:t>
            </a:r>
          </a:p>
        </p:txBody>
      </p:sp>
    </p:spTree>
    <p:extLst>
      <p:ext uri="{BB962C8B-B14F-4D97-AF65-F5344CB8AC3E}">
        <p14:creationId xmlns:p14="http://schemas.microsoft.com/office/powerpoint/2010/main" val="337053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43375" y="838200"/>
            <a:ext cx="4829175" cy="3908762"/>
          </a:xfrm>
          <a:prstGeom prst="rect">
            <a:avLst/>
          </a:prstGeom>
          <a:noFill/>
        </p:spPr>
        <p:txBody>
          <a:bodyPr wrap="square">
            <a:spAutoFit/>
          </a:bodyPr>
          <a:lstStyle/>
          <a:p>
            <a:r>
              <a:rPr lang="en-US" sz="1600" b="1" dirty="0">
                <a:solidFill>
                  <a:schemeClr val="accent6">
                    <a:lumMod val="50000"/>
                  </a:schemeClr>
                </a:solidFill>
                <a:latin typeface="Calibri" pitchFamily="34" charset="0"/>
              </a:rPr>
              <a:t>Like all endocrine organs, the adrenal gland has a rich blood supply, highlighted by capillaries that are fenestrated.  In the adrenal cortex, like the anterior pituitary, the vessels are referred to as  sinusoids.  (Again, we will discuss the different types of capillaries in the cardiovascular block.)</a:t>
            </a:r>
          </a:p>
          <a:p>
            <a:endParaRPr lang="en-US" sz="800" b="1" dirty="0">
              <a:solidFill>
                <a:schemeClr val="accent6">
                  <a:lumMod val="50000"/>
                </a:schemeClr>
              </a:solidFill>
              <a:latin typeface="Calibri" pitchFamily="34" charset="0"/>
            </a:endParaRPr>
          </a:p>
          <a:p>
            <a:r>
              <a:rPr lang="en-US" sz="1600" b="1" dirty="0">
                <a:solidFill>
                  <a:schemeClr val="accent6">
                    <a:lumMod val="50000"/>
                  </a:schemeClr>
                </a:solidFill>
                <a:latin typeface="Calibri" pitchFamily="34" charset="0"/>
              </a:rPr>
              <a:t>The adrenal medulla receives both direct arterial blood (</a:t>
            </a:r>
            <a:r>
              <a:rPr lang="en-US" sz="1600" b="1" dirty="0" err="1">
                <a:solidFill>
                  <a:schemeClr val="accent6">
                    <a:lumMod val="50000"/>
                  </a:schemeClr>
                </a:solidFill>
                <a:latin typeface="Calibri" pitchFamily="34" charset="0"/>
              </a:rPr>
              <a:t>unbranched</a:t>
            </a:r>
            <a:r>
              <a:rPr lang="en-US" sz="1600" b="1" dirty="0">
                <a:solidFill>
                  <a:schemeClr val="accent6">
                    <a:lumMod val="50000"/>
                  </a:schemeClr>
                </a:solidFill>
                <a:latin typeface="Calibri" pitchFamily="34" charset="0"/>
              </a:rPr>
              <a:t> vertical vessel on the right side of the drawing), as well as blood that has already percolated through the cortex, picking up steroid hormones (left vertical vessels).  Because of this circulatory arrangement, although the cortex and medulla are derived from different tissues </a:t>
            </a:r>
            <a:r>
              <a:rPr lang="en-US" sz="1600" b="1" dirty="0" err="1">
                <a:solidFill>
                  <a:schemeClr val="accent6">
                    <a:lumMod val="50000"/>
                  </a:schemeClr>
                </a:solidFill>
                <a:latin typeface="Calibri" pitchFamily="34" charset="0"/>
              </a:rPr>
              <a:t>embryologically</a:t>
            </a:r>
            <a:r>
              <a:rPr lang="en-US" sz="1600" b="1" dirty="0">
                <a:solidFill>
                  <a:schemeClr val="accent6">
                    <a:lumMod val="50000"/>
                  </a:schemeClr>
                </a:solidFill>
                <a:latin typeface="Calibri" pitchFamily="34" charset="0"/>
              </a:rPr>
              <a:t> and release distinct types of  hormones, the activity of the cortex has an influence on the activity of the medulla.</a:t>
            </a:r>
          </a:p>
        </p:txBody>
      </p:sp>
      <p:sp>
        <p:nvSpPr>
          <p:cNvPr id="12" name="Rectangle 11"/>
          <p:cNvSpPr/>
          <p:nvPr/>
        </p:nvSpPr>
        <p:spPr>
          <a:xfrm>
            <a:off x="1170632" y="21491"/>
            <a:ext cx="6802824"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ADRENAL GLAND – BLOOD SUPPLY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4" y="1086267"/>
            <a:ext cx="4133850" cy="4800600"/>
          </a:xfrm>
          <a:prstGeom prst="rect">
            <a:avLst/>
          </a:prstGeom>
        </p:spPr>
      </p:pic>
      <p:sp>
        <p:nvSpPr>
          <p:cNvPr id="9" name="TextBox 8"/>
          <p:cNvSpPr txBox="1"/>
          <p:nvPr/>
        </p:nvSpPr>
        <p:spPr>
          <a:xfrm>
            <a:off x="4295775" y="5257800"/>
            <a:ext cx="4848225" cy="954107"/>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The capillaries in the cortex tend to match the organization of the cells; convoluted vessels in the </a:t>
            </a:r>
            <a:r>
              <a:rPr lang="en-US" sz="1400" b="1" dirty="0" err="1">
                <a:solidFill>
                  <a:schemeClr val="accent3">
                    <a:lumMod val="50000"/>
                  </a:schemeClr>
                </a:solidFill>
                <a:latin typeface="Tempus Sans ITC" pitchFamily="82" charset="0"/>
              </a:rPr>
              <a:t>glomerulosa</a:t>
            </a:r>
            <a:r>
              <a:rPr lang="en-US" sz="1400" b="1" dirty="0">
                <a:solidFill>
                  <a:schemeClr val="accent3">
                    <a:lumMod val="50000"/>
                  </a:schemeClr>
                </a:solidFill>
                <a:latin typeface="Tempus Sans ITC" pitchFamily="82" charset="0"/>
              </a:rPr>
              <a:t> and </a:t>
            </a:r>
            <a:r>
              <a:rPr lang="en-US" sz="1400" b="1" dirty="0" err="1">
                <a:solidFill>
                  <a:schemeClr val="accent3">
                    <a:lumMod val="50000"/>
                  </a:schemeClr>
                </a:solidFill>
                <a:latin typeface="Tempus Sans ITC" pitchFamily="82" charset="0"/>
              </a:rPr>
              <a:t>reticularis</a:t>
            </a:r>
            <a:r>
              <a:rPr lang="en-US" sz="1400" b="1" dirty="0">
                <a:solidFill>
                  <a:schemeClr val="accent3">
                    <a:lumMod val="50000"/>
                  </a:schemeClr>
                </a:solidFill>
                <a:latin typeface="Tempus Sans ITC" pitchFamily="82" charset="0"/>
              </a:rPr>
              <a:t>, longitudinal vessels in the </a:t>
            </a:r>
            <a:r>
              <a:rPr lang="en-US" sz="1400" b="1" dirty="0" err="1">
                <a:solidFill>
                  <a:schemeClr val="accent3">
                    <a:lumMod val="50000"/>
                  </a:schemeClr>
                </a:solidFill>
                <a:latin typeface="Tempus Sans ITC" pitchFamily="82" charset="0"/>
              </a:rPr>
              <a:t>fasciculata</a:t>
            </a:r>
            <a:r>
              <a:rPr lang="en-US" sz="1400" b="1" dirty="0">
                <a:solidFill>
                  <a:schemeClr val="accent3">
                    <a:lumMod val="50000"/>
                  </a:schemeClr>
                </a:solidFill>
                <a:latin typeface="Tempus Sans ITC" pitchFamily="82" charset="0"/>
              </a:rPr>
              <a:t>.</a:t>
            </a:r>
          </a:p>
        </p:txBody>
      </p:sp>
    </p:spTree>
    <p:extLst>
      <p:ext uri="{BB962C8B-B14F-4D97-AF65-F5344CB8AC3E}">
        <p14:creationId xmlns:p14="http://schemas.microsoft.com/office/powerpoint/2010/main" val="274003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057400" y="2209800"/>
            <a:ext cx="5257800" cy="369332"/>
          </a:xfrm>
          <a:prstGeom prst="rect">
            <a:avLst/>
          </a:prstGeom>
          <a:noFill/>
          <a:ln w="9525">
            <a:noFill/>
            <a:miter lim="800000"/>
            <a:headEnd/>
            <a:tailEnd/>
          </a:ln>
        </p:spPr>
        <p:txBody>
          <a:bodyPr>
            <a:spAutoFit/>
          </a:bodyPr>
          <a:lstStyle/>
          <a:p>
            <a:r>
              <a:rPr lang="en-US" dirty="0">
                <a:latin typeface="Calibri" pitchFamily="34" charset="0"/>
                <a:hlinkClick r:id="rId3"/>
              </a:rPr>
              <a:t>Video of adrenal gland showing sinusoids – SL127</a:t>
            </a:r>
            <a:endParaRPr lang="en-US" dirty="0">
              <a:latin typeface="Calibri" pitchFamily="34" charset="0"/>
            </a:endParaRPr>
          </a:p>
        </p:txBody>
      </p:sp>
      <p:sp>
        <p:nvSpPr>
          <p:cNvPr id="37891" name="TextBox 4"/>
          <p:cNvSpPr txBox="1">
            <a:spLocks noChangeArrowheads="1"/>
          </p:cNvSpPr>
          <p:nvPr/>
        </p:nvSpPr>
        <p:spPr bwMode="auto">
          <a:xfrm>
            <a:off x="1760499" y="5943600"/>
            <a:ext cx="5889702" cy="830997"/>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127</a:t>
            </a:r>
            <a:r>
              <a:rPr lang="en-US" dirty="0">
                <a:latin typeface="Calibri" pitchFamily="34" charset="0"/>
              </a:rPr>
              <a:t> and </a:t>
            </a:r>
            <a:r>
              <a:rPr lang="en-US" u="sng" dirty="0">
                <a:hlinkClick r:id="rId5"/>
              </a:rPr>
              <a:t>SL 052</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Sinusoids (not in the objectives, but you are scholars of histology)</a:t>
            </a:r>
          </a:p>
        </p:txBody>
      </p:sp>
      <p:sp>
        <p:nvSpPr>
          <p:cNvPr id="7" name="TextBox 3"/>
          <p:cNvSpPr txBox="1">
            <a:spLocks noChangeArrowheads="1"/>
          </p:cNvSpPr>
          <p:nvPr/>
        </p:nvSpPr>
        <p:spPr bwMode="auto">
          <a:xfrm>
            <a:off x="2076450" y="3057525"/>
            <a:ext cx="5257800" cy="369332"/>
          </a:xfrm>
          <a:prstGeom prst="rect">
            <a:avLst/>
          </a:prstGeom>
          <a:noFill/>
          <a:ln w="9525">
            <a:noFill/>
            <a:miter lim="800000"/>
            <a:headEnd/>
            <a:tailEnd/>
          </a:ln>
        </p:spPr>
        <p:txBody>
          <a:bodyPr>
            <a:spAutoFit/>
          </a:bodyPr>
          <a:lstStyle/>
          <a:p>
            <a:r>
              <a:rPr lang="en-US" dirty="0">
                <a:latin typeface="Calibri" pitchFamily="34" charset="0"/>
                <a:hlinkClick r:id="rId6"/>
              </a:rPr>
              <a:t>Video of adrenal gland showing sinusoids – SL52</a:t>
            </a:r>
            <a:endParaRPr lang="en-US" dirty="0">
              <a:latin typeface="Calibri" pitchFamily="34" charset="0"/>
            </a:endParaRPr>
          </a:p>
        </p:txBody>
      </p:sp>
      <p:sp>
        <p:nvSpPr>
          <p:cNvPr id="9" name="Rectangle 8"/>
          <p:cNvSpPr/>
          <p:nvPr/>
        </p:nvSpPr>
        <p:spPr>
          <a:xfrm>
            <a:off x="1170630" y="21491"/>
            <a:ext cx="6802824"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ADRENAL GLAND – BLOOD SUPPLY</a:t>
            </a:r>
          </a:p>
        </p:txBody>
      </p:sp>
    </p:spTree>
    <p:extLst>
      <p:ext uri="{BB962C8B-B14F-4D97-AF65-F5344CB8AC3E}">
        <p14:creationId xmlns:p14="http://schemas.microsoft.com/office/powerpoint/2010/main" val="271089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70632" y="21491"/>
            <a:ext cx="6802824"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ADRENAL GLAND – BLOOD SUPPLY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4" y="1086267"/>
            <a:ext cx="4133850" cy="4800600"/>
          </a:xfrm>
          <a:prstGeom prst="rect">
            <a:avLst/>
          </a:prstGeom>
        </p:spPr>
      </p:pic>
      <p:sp>
        <p:nvSpPr>
          <p:cNvPr id="8" name="TextBox 7"/>
          <p:cNvSpPr txBox="1"/>
          <p:nvPr/>
        </p:nvSpPr>
        <p:spPr>
          <a:xfrm>
            <a:off x="4210049" y="3962400"/>
            <a:ext cx="4829175" cy="2062103"/>
          </a:xfrm>
          <a:prstGeom prst="rect">
            <a:avLst/>
          </a:prstGeom>
          <a:noFill/>
        </p:spPr>
        <p:txBody>
          <a:bodyPr wrap="square">
            <a:spAutoFit/>
          </a:bodyPr>
          <a:lstStyle/>
          <a:p>
            <a:r>
              <a:rPr lang="en-US" sz="1600" b="1" dirty="0">
                <a:solidFill>
                  <a:srgbClr val="002060"/>
                </a:solidFill>
                <a:latin typeface="Calibri" pitchFamily="34" charset="0"/>
              </a:rPr>
              <a:t>Another unusual feature of adrenal circulation is the central medullary vein, which drains blood from the adrenal gland.   Veins typically have very little smooth muscle.  The central medullary vein, however, has thick bundles of smooth muscle that run longitudinally.  Contraction of these muscles reduces the size of the adrenal gland; it is thought that this action enhances the release of hormones from the adrenal medulla.</a:t>
            </a:r>
          </a:p>
        </p:txBody>
      </p:sp>
    </p:spTree>
    <p:extLst>
      <p:ext uri="{BB962C8B-B14F-4D97-AF65-F5344CB8AC3E}">
        <p14:creationId xmlns:p14="http://schemas.microsoft.com/office/powerpoint/2010/main" val="2853442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057400" y="2209800"/>
            <a:ext cx="55626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adrenal gland showing the central vein – SL127</a:t>
            </a:r>
            <a:endParaRPr lang="en-US" dirty="0">
              <a:latin typeface="Calibri" pitchFamily="34" charset="0"/>
            </a:endParaRPr>
          </a:p>
        </p:txBody>
      </p:sp>
      <p:sp>
        <p:nvSpPr>
          <p:cNvPr id="37891" name="TextBox 4"/>
          <p:cNvSpPr txBox="1">
            <a:spLocks noChangeArrowheads="1"/>
          </p:cNvSpPr>
          <p:nvPr/>
        </p:nvSpPr>
        <p:spPr bwMode="auto">
          <a:xfrm>
            <a:off x="1958898" y="5791200"/>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127</a:t>
            </a:r>
            <a:r>
              <a:rPr lang="en-US" dirty="0">
                <a:latin typeface="Calibri" pitchFamily="34" charset="0"/>
              </a:rPr>
              <a:t> and </a:t>
            </a:r>
            <a:r>
              <a:rPr lang="en-US" u="sng" dirty="0">
                <a:hlinkClick r:id="rId5"/>
              </a:rPr>
              <a:t>SL 052</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Central medullary vein</a:t>
            </a:r>
          </a:p>
          <a:p>
            <a:pPr lvl="2" eaLnBrk="0" hangingPunct="0">
              <a:buFontTx/>
              <a:buChar char="•"/>
            </a:pPr>
            <a:r>
              <a:rPr lang="en-US" sz="1200" b="1" dirty="0">
                <a:solidFill>
                  <a:srgbClr val="002060"/>
                </a:solidFill>
                <a:latin typeface="Georgia" pitchFamily="18" charset="0"/>
                <a:ea typeface="Times" pitchFamily="18" charset="0"/>
                <a:cs typeface="Arial" charset="0"/>
              </a:rPr>
              <a:t>Smooth muscle</a:t>
            </a:r>
          </a:p>
        </p:txBody>
      </p:sp>
      <p:sp>
        <p:nvSpPr>
          <p:cNvPr id="7" name="TextBox 3"/>
          <p:cNvSpPr txBox="1">
            <a:spLocks noChangeArrowheads="1"/>
          </p:cNvSpPr>
          <p:nvPr/>
        </p:nvSpPr>
        <p:spPr bwMode="auto">
          <a:xfrm>
            <a:off x="2076450" y="3057525"/>
            <a:ext cx="5391150" cy="369332"/>
          </a:xfrm>
          <a:prstGeom prst="rect">
            <a:avLst/>
          </a:prstGeom>
          <a:noFill/>
          <a:ln w="9525">
            <a:noFill/>
            <a:miter lim="800000"/>
            <a:headEnd/>
            <a:tailEnd/>
          </a:ln>
        </p:spPr>
        <p:txBody>
          <a:bodyPr wrap="square">
            <a:spAutoFit/>
          </a:bodyPr>
          <a:lstStyle/>
          <a:p>
            <a:r>
              <a:rPr lang="en-US" dirty="0">
                <a:latin typeface="Calibri" pitchFamily="34" charset="0"/>
                <a:hlinkClick r:id="rId6"/>
              </a:rPr>
              <a:t>Video of adrenal gland showing the central vein – SL52</a:t>
            </a:r>
            <a:endParaRPr lang="en-US" dirty="0">
              <a:latin typeface="Calibri" pitchFamily="34" charset="0"/>
            </a:endParaRPr>
          </a:p>
        </p:txBody>
      </p:sp>
      <p:sp>
        <p:nvSpPr>
          <p:cNvPr id="9" name="Rectangle 8"/>
          <p:cNvSpPr/>
          <p:nvPr/>
        </p:nvSpPr>
        <p:spPr>
          <a:xfrm>
            <a:off x="1170630" y="21491"/>
            <a:ext cx="6802824"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ADRENAL GLAND – BLOOD SUPPLY</a:t>
            </a:r>
          </a:p>
        </p:txBody>
      </p:sp>
    </p:spTree>
    <p:extLst>
      <p:ext uri="{BB962C8B-B14F-4D97-AF65-F5344CB8AC3E}">
        <p14:creationId xmlns:p14="http://schemas.microsoft.com/office/powerpoint/2010/main" val="2462605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62712" y="457199"/>
            <a:ext cx="8610600" cy="4185761"/>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sz="900" b="1" dirty="0">
              <a:solidFill>
                <a:srgbClr val="002060"/>
              </a:solidFill>
            </a:endParaRPr>
          </a:p>
          <a:p>
            <a:pPr>
              <a:tabLst>
                <a:tab pos="457200" algn="l"/>
              </a:tabLst>
            </a:pPr>
            <a:r>
              <a:rPr lang="en-US" sz="1600" dirty="0">
                <a:solidFill>
                  <a:srgbClr val="002060"/>
                </a:solidFill>
                <a:latin typeface="Georgia" pitchFamily="18" charset="0"/>
              </a:rPr>
              <a:t> </a:t>
            </a:r>
          </a:p>
          <a:p>
            <a:pPr>
              <a:tabLst>
                <a:tab pos="457200" algn="l"/>
              </a:tabLst>
            </a:pPr>
            <a:r>
              <a:rPr lang="en-US" sz="1400" b="1" dirty="0">
                <a:solidFill>
                  <a:srgbClr val="002060"/>
                </a:solidFill>
                <a:latin typeface="Georgia" pitchFamily="18" charset="0"/>
              </a:rPr>
              <a:t>identify, at the light microscope level, each of the following:</a:t>
            </a:r>
          </a:p>
          <a:p>
            <a:pPr marL="742950" lvl="1" indent="-285750">
              <a:buFont typeface="Arial" pitchFamily="34" charset="0"/>
              <a:buChar char="•"/>
            </a:pPr>
            <a:r>
              <a:rPr lang="en-US" sz="1400" dirty="0">
                <a:solidFill>
                  <a:srgbClr val="002060"/>
                </a:solidFill>
                <a:latin typeface="Georgia" pitchFamily="18" charset="0"/>
              </a:rPr>
              <a:t> Adrenal gland</a:t>
            </a:r>
          </a:p>
          <a:p>
            <a:pPr marL="1200150" lvl="2" indent="-285750">
              <a:buFont typeface="Arial" pitchFamily="34" charset="0"/>
              <a:buChar char="•"/>
            </a:pPr>
            <a:r>
              <a:rPr lang="en-US" sz="1400" dirty="0">
                <a:solidFill>
                  <a:srgbClr val="002060"/>
                </a:solidFill>
                <a:latin typeface="Georgia" pitchFamily="18" charset="0"/>
              </a:rPr>
              <a:t>Cortex</a:t>
            </a:r>
          </a:p>
          <a:p>
            <a:pPr marL="1657350" lvl="3" indent="-285750">
              <a:buFont typeface="Arial" pitchFamily="34" charset="0"/>
              <a:buChar char="•"/>
            </a:pPr>
            <a:r>
              <a:rPr lang="en-US" sz="1400" dirty="0">
                <a:solidFill>
                  <a:srgbClr val="002060"/>
                </a:solidFill>
                <a:latin typeface="Georgia" pitchFamily="18" charset="0"/>
              </a:rPr>
              <a:t>Zona </a:t>
            </a:r>
            <a:r>
              <a:rPr lang="en-US" sz="1400" dirty="0" err="1">
                <a:solidFill>
                  <a:srgbClr val="002060"/>
                </a:solidFill>
                <a:latin typeface="Georgia" pitchFamily="18" charset="0"/>
              </a:rPr>
              <a:t>glomerulosa</a:t>
            </a:r>
            <a:endParaRPr lang="en-US" sz="1400" dirty="0">
              <a:solidFill>
                <a:srgbClr val="002060"/>
              </a:solidFill>
              <a:latin typeface="Georgia" pitchFamily="18" charset="0"/>
            </a:endParaRPr>
          </a:p>
          <a:p>
            <a:pPr marL="1657350" lvl="3" indent="-285750">
              <a:buFont typeface="Arial" pitchFamily="34" charset="0"/>
              <a:buChar char="•"/>
            </a:pPr>
            <a:r>
              <a:rPr lang="en-US" sz="1400" dirty="0">
                <a:solidFill>
                  <a:srgbClr val="002060"/>
                </a:solidFill>
                <a:latin typeface="Georgia" pitchFamily="18" charset="0"/>
              </a:rPr>
              <a:t>Zona </a:t>
            </a:r>
            <a:r>
              <a:rPr lang="en-US" sz="1400" dirty="0" err="1">
                <a:solidFill>
                  <a:srgbClr val="002060"/>
                </a:solidFill>
                <a:latin typeface="Georgia" pitchFamily="18" charset="0"/>
              </a:rPr>
              <a:t>fasciculata</a:t>
            </a:r>
            <a:endParaRPr lang="en-US" sz="1400" dirty="0">
              <a:solidFill>
                <a:srgbClr val="002060"/>
              </a:solidFill>
              <a:latin typeface="Georgia" pitchFamily="18" charset="0"/>
            </a:endParaRPr>
          </a:p>
          <a:p>
            <a:pPr marL="1657350" lvl="3" indent="-285750">
              <a:buFont typeface="Arial" pitchFamily="34" charset="0"/>
              <a:buChar char="•"/>
            </a:pPr>
            <a:r>
              <a:rPr lang="en-US" sz="1400" dirty="0">
                <a:solidFill>
                  <a:srgbClr val="002060"/>
                </a:solidFill>
                <a:latin typeface="Georgia" pitchFamily="18" charset="0"/>
              </a:rPr>
              <a:t>Zona </a:t>
            </a:r>
            <a:r>
              <a:rPr lang="en-US" sz="1400" dirty="0" err="1">
                <a:solidFill>
                  <a:srgbClr val="002060"/>
                </a:solidFill>
                <a:latin typeface="Georgia" pitchFamily="18" charset="0"/>
              </a:rPr>
              <a:t>reticularis</a:t>
            </a:r>
            <a:endParaRPr lang="en-US" sz="1400" dirty="0">
              <a:solidFill>
                <a:srgbClr val="002060"/>
              </a:solidFill>
              <a:latin typeface="Georgia" pitchFamily="18" charset="0"/>
            </a:endParaRPr>
          </a:p>
          <a:p>
            <a:pPr marL="1200150" lvl="2" indent="-285750">
              <a:buFont typeface="Arial" pitchFamily="34" charset="0"/>
              <a:buChar char="•"/>
            </a:pPr>
            <a:r>
              <a:rPr lang="en-US" sz="1400" dirty="0">
                <a:solidFill>
                  <a:srgbClr val="002060"/>
                </a:solidFill>
                <a:latin typeface="Georgia" pitchFamily="18" charset="0"/>
              </a:rPr>
              <a:t>Medulla</a:t>
            </a:r>
          </a:p>
          <a:p>
            <a:pPr marL="1657350" lvl="3" indent="-285750">
              <a:buFont typeface="Arial" pitchFamily="34" charset="0"/>
              <a:buChar char="•"/>
            </a:pPr>
            <a:r>
              <a:rPr lang="en-US" sz="1400" dirty="0">
                <a:solidFill>
                  <a:srgbClr val="002060"/>
                </a:solidFill>
                <a:latin typeface="Georgia" pitchFamily="18" charset="0"/>
              </a:rPr>
              <a:t>Medullary cells (</a:t>
            </a:r>
            <a:r>
              <a:rPr lang="en-US" sz="1400" dirty="0" err="1">
                <a:solidFill>
                  <a:srgbClr val="002060"/>
                </a:solidFill>
                <a:latin typeface="Georgia" pitchFamily="18" charset="0"/>
              </a:rPr>
              <a:t>chromaphin</a:t>
            </a:r>
            <a:r>
              <a:rPr lang="en-US" sz="1400" dirty="0">
                <a:solidFill>
                  <a:srgbClr val="002060"/>
                </a:solidFill>
                <a:latin typeface="Georgia" pitchFamily="18" charset="0"/>
              </a:rPr>
              <a:t> cells)			</a:t>
            </a:r>
          </a:p>
          <a:p>
            <a:pPr marL="1200150" lvl="2" indent="-285750">
              <a:buFont typeface="Arial" pitchFamily="34" charset="0"/>
              <a:buChar char="•"/>
            </a:pPr>
            <a:r>
              <a:rPr lang="en-US" sz="1400" dirty="0">
                <a:solidFill>
                  <a:srgbClr val="002060"/>
                </a:solidFill>
                <a:latin typeface="Georgia" pitchFamily="18" charset="0"/>
              </a:rPr>
              <a:t>Central vein</a:t>
            </a:r>
          </a:p>
          <a:p>
            <a:pPr marL="1657350" lvl="3" indent="-285750">
              <a:buFont typeface="Arial" pitchFamily="34" charset="0"/>
              <a:buChar char="•"/>
            </a:pPr>
            <a:r>
              <a:rPr lang="en-US" sz="1400" dirty="0">
                <a:solidFill>
                  <a:srgbClr val="002060"/>
                </a:solidFill>
                <a:latin typeface="Georgia" pitchFamily="18" charset="0"/>
              </a:rPr>
              <a:t>Smooth muscle</a:t>
            </a:r>
          </a:p>
          <a:p>
            <a:r>
              <a:rPr lang="en-US" sz="1400" dirty="0">
                <a:solidFill>
                  <a:srgbClr val="002060"/>
                </a:solidFill>
                <a:latin typeface="Georgia" pitchFamily="18" charset="0"/>
              </a:rPr>
              <a:t>	</a:t>
            </a:r>
          </a:p>
          <a:p>
            <a:pPr>
              <a:tabLst>
                <a:tab pos="457200" algn="l"/>
              </a:tabLst>
            </a:pPr>
            <a:r>
              <a:rPr lang="en-US" sz="1400" b="1" dirty="0">
                <a:solidFill>
                  <a:srgbClr val="002060"/>
                </a:solidFill>
                <a:latin typeface="Georgia" pitchFamily="18" charset="0"/>
              </a:rPr>
              <a:t>identify, at the electron microscope level</a:t>
            </a:r>
          </a:p>
          <a:p>
            <a:pPr marL="742950" lvl="1" indent="-285750">
              <a:buFont typeface="Arial" pitchFamily="34" charset="0"/>
              <a:buChar char="•"/>
            </a:pPr>
            <a:r>
              <a:rPr lang="en-US" sz="1400" dirty="0">
                <a:solidFill>
                  <a:srgbClr val="002060"/>
                </a:solidFill>
                <a:latin typeface="Georgia" pitchFamily="18" charset="0"/>
              </a:rPr>
              <a:t>Adrenal gland</a:t>
            </a:r>
          </a:p>
          <a:p>
            <a:pPr marL="1200150" lvl="2" indent="-285750">
              <a:buFont typeface="Arial" pitchFamily="34" charset="0"/>
              <a:buChar char="•"/>
            </a:pPr>
            <a:r>
              <a:rPr lang="en-US" sz="1400" dirty="0">
                <a:solidFill>
                  <a:srgbClr val="002060"/>
                </a:solidFill>
                <a:latin typeface="Georgia" pitchFamily="18" charset="0"/>
              </a:rPr>
              <a:t>Cortex vs. medulla</a:t>
            </a:r>
          </a:p>
        </p:txBody>
      </p:sp>
    </p:spTree>
    <p:extLst>
      <p:ext uri="{BB962C8B-B14F-4D97-AF65-F5344CB8AC3E}">
        <p14:creationId xmlns:p14="http://schemas.microsoft.com/office/powerpoint/2010/main" val="3135904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 y="1371600"/>
            <a:ext cx="7239000" cy="3819641"/>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(advance slide for answers)</a:t>
            </a:r>
          </a:p>
        </p:txBody>
      </p:sp>
      <p:sp>
        <p:nvSpPr>
          <p:cNvPr id="8" name="Freeform 7"/>
          <p:cNvSpPr/>
          <p:nvPr/>
        </p:nvSpPr>
        <p:spPr>
          <a:xfrm>
            <a:off x="666467" y="1349242"/>
            <a:ext cx="5867726" cy="3146558"/>
          </a:xfrm>
          <a:custGeom>
            <a:avLst/>
            <a:gdLst>
              <a:gd name="connsiteX0" fmla="*/ 3200683 w 5867726"/>
              <a:gd name="connsiteY0" fmla="*/ 1679708 h 3146558"/>
              <a:gd name="connsiteX1" fmla="*/ 3276883 w 5867726"/>
              <a:gd name="connsiteY1" fmla="*/ 1641608 h 3146558"/>
              <a:gd name="connsiteX2" fmla="*/ 3353083 w 5867726"/>
              <a:gd name="connsiteY2" fmla="*/ 1613033 h 3146558"/>
              <a:gd name="connsiteX3" fmla="*/ 3467383 w 5867726"/>
              <a:gd name="connsiteY3" fmla="*/ 1555883 h 3146558"/>
              <a:gd name="connsiteX4" fmla="*/ 3562633 w 5867726"/>
              <a:gd name="connsiteY4" fmla="*/ 1527308 h 3146558"/>
              <a:gd name="connsiteX5" fmla="*/ 3648358 w 5867726"/>
              <a:gd name="connsiteY5" fmla="*/ 1508258 h 3146558"/>
              <a:gd name="connsiteX6" fmla="*/ 3781708 w 5867726"/>
              <a:gd name="connsiteY6" fmla="*/ 1460633 h 3146558"/>
              <a:gd name="connsiteX7" fmla="*/ 3896008 w 5867726"/>
              <a:gd name="connsiteY7" fmla="*/ 1432058 h 3146558"/>
              <a:gd name="connsiteX8" fmla="*/ 3924583 w 5867726"/>
              <a:gd name="connsiteY8" fmla="*/ 1413008 h 3146558"/>
              <a:gd name="connsiteX9" fmla="*/ 4067458 w 5867726"/>
              <a:gd name="connsiteY9" fmla="*/ 1384433 h 3146558"/>
              <a:gd name="connsiteX10" fmla="*/ 4153183 w 5867726"/>
              <a:gd name="connsiteY10" fmla="*/ 1355858 h 3146558"/>
              <a:gd name="connsiteX11" fmla="*/ 4238908 w 5867726"/>
              <a:gd name="connsiteY11" fmla="*/ 1336808 h 3146558"/>
              <a:gd name="connsiteX12" fmla="*/ 4267483 w 5867726"/>
              <a:gd name="connsiteY12" fmla="*/ 1317758 h 3146558"/>
              <a:gd name="connsiteX13" fmla="*/ 4343683 w 5867726"/>
              <a:gd name="connsiteY13" fmla="*/ 1289183 h 3146558"/>
              <a:gd name="connsiteX14" fmla="*/ 4372258 w 5867726"/>
              <a:gd name="connsiteY14" fmla="*/ 1279658 h 3146558"/>
              <a:gd name="connsiteX15" fmla="*/ 4419883 w 5867726"/>
              <a:gd name="connsiteY15" fmla="*/ 1270133 h 3146558"/>
              <a:gd name="connsiteX16" fmla="*/ 4457983 w 5867726"/>
              <a:gd name="connsiteY16" fmla="*/ 1251083 h 3146558"/>
              <a:gd name="connsiteX17" fmla="*/ 4486558 w 5867726"/>
              <a:gd name="connsiteY17" fmla="*/ 1232033 h 3146558"/>
              <a:gd name="connsiteX18" fmla="*/ 4562758 w 5867726"/>
              <a:gd name="connsiteY18" fmla="*/ 1203458 h 3146558"/>
              <a:gd name="connsiteX19" fmla="*/ 4667533 w 5867726"/>
              <a:gd name="connsiteY19" fmla="*/ 1174883 h 3146558"/>
              <a:gd name="connsiteX20" fmla="*/ 4705633 w 5867726"/>
              <a:gd name="connsiteY20" fmla="*/ 1155833 h 3146558"/>
              <a:gd name="connsiteX21" fmla="*/ 4772308 w 5867726"/>
              <a:gd name="connsiteY21" fmla="*/ 1136783 h 3146558"/>
              <a:gd name="connsiteX22" fmla="*/ 4800883 w 5867726"/>
              <a:gd name="connsiteY22" fmla="*/ 1117733 h 3146558"/>
              <a:gd name="connsiteX23" fmla="*/ 4838983 w 5867726"/>
              <a:gd name="connsiteY23" fmla="*/ 1108208 h 3146558"/>
              <a:gd name="connsiteX24" fmla="*/ 4867558 w 5867726"/>
              <a:gd name="connsiteY24" fmla="*/ 1079633 h 3146558"/>
              <a:gd name="connsiteX25" fmla="*/ 4896133 w 5867726"/>
              <a:gd name="connsiteY25" fmla="*/ 1070108 h 3146558"/>
              <a:gd name="connsiteX26" fmla="*/ 4953283 w 5867726"/>
              <a:gd name="connsiteY26" fmla="*/ 1032008 h 3146558"/>
              <a:gd name="connsiteX27" fmla="*/ 4981858 w 5867726"/>
              <a:gd name="connsiteY27" fmla="*/ 1012958 h 3146558"/>
              <a:gd name="connsiteX28" fmla="*/ 5019958 w 5867726"/>
              <a:gd name="connsiteY28" fmla="*/ 993908 h 3146558"/>
              <a:gd name="connsiteX29" fmla="*/ 5048533 w 5867726"/>
              <a:gd name="connsiteY29" fmla="*/ 974858 h 3146558"/>
              <a:gd name="connsiteX30" fmla="*/ 5086633 w 5867726"/>
              <a:gd name="connsiteY30" fmla="*/ 936758 h 3146558"/>
              <a:gd name="connsiteX31" fmla="*/ 5134258 w 5867726"/>
              <a:gd name="connsiteY31" fmla="*/ 927233 h 3146558"/>
              <a:gd name="connsiteX32" fmla="*/ 5191408 w 5867726"/>
              <a:gd name="connsiteY32" fmla="*/ 889133 h 3146558"/>
              <a:gd name="connsiteX33" fmla="*/ 5248558 w 5867726"/>
              <a:gd name="connsiteY33" fmla="*/ 851033 h 3146558"/>
              <a:gd name="connsiteX34" fmla="*/ 5286658 w 5867726"/>
              <a:gd name="connsiteY34" fmla="*/ 822458 h 3146558"/>
              <a:gd name="connsiteX35" fmla="*/ 5315233 w 5867726"/>
              <a:gd name="connsiteY35" fmla="*/ 812933 h 3146558"/>
              <a:gd name="connsiteX36" fmla="*/ 5391433 w 5867726"/>
              <a:gd name="connsiteY36" fmla="*/ 755783 h 3146558"/>
              <a:gd name="connsiteX37" fmla="*/ 5458108 w 5867726"/>
              <a:gd name="connsiteY37" fmla="*/ 717683 h 3146558"/>
              <a:gd name="connsiteX38" fmla="*/ 5515258 w 5867726"/>
              <a:gd name="connsiteY38" fmla="*/ 660533 h 3146558"/>
              <a:gd name="connsiteX39" fmla="*/ 5534308 w 5867726"/>
              <a:gd name="connsiteY39" fmla="*/ 631958 h 3146558"/>
              <a:gd name="connsiteX40" fmla="*/ 5620033 w 5867726"/>
              <a:gd name="connsiteY40" fmla="*/ 584333 h 3146558"/>
              <a:gd name="connsiteX41" fmla="*/ 5639083 w 5867726"/>
              <a:gd name="connsiteY41" fmla="*/ 546233 h 3146558"/>
              <a:gd name="connsiteX42" fmla="*/ 5715283 w 5867726"/>
              <a:gd name="connsiteY42" fmla="*/ 489083 h 3146558"/>
              <a:gd name="connsiteX43" fmla="*/ 5801008 w 5867726"/>
              <a:gd name="connsiteY43" fmla="*/ 384308 h 3146558"/>
              <a:gd name="connsiteX44" fmla="*/ 5848633 w 5867726"/>
              <a:gd name="connsiteY44" fmla="*/ 355733 h 3146558"/>
              <a:gd name="connsiteX45" fmla="*/ 5867683 w 5867726"/>
              <a:gd name="connsiteY45" fmla="*/ 289058 h 3146558"/>
              <a:gd name="connsiteX46" fmla="*/ 5810533 w 5867726"/>
              <a:gd name="connsiteY46" fmla="*/ 212858 h 3146558"/>
              <a:gd name="connsiteX47" fmla="*/ 5781958 w 5867726"/>
              <a:gd name="connsiteY47" fmla="*/ 174758 h 3146558"/>
              <a:gd name="connsiteX48" fmla="*/ 5639083 w 5867726"/>
              <a:gd name="connsiteY48" fmla="*/ 98558 h 3146558"/>
              <a:gd name="connsiteX49" fmla="*/ 5581933 w 5867726"/>
              <a:gd name="connsiteY49" fmla="*/ 60458 h 3146558"/>
              <a:gd name="connsiteX50" fmla="*/ 5467633 w 5867726"/>
              <a:gd name="connsiteY50" fmla="*/ 50933 h 3146558"/>
              <a:gd name="connsiteX51" fmla="*/ 5439058 w 5867726"/>
              <a:gd name="connsiteY51" fmla="*/ 41408 h 3146558"/>
              <a:gd name="connsiteX52" fmla="*/ 5115208 w 5867726"/>
              <a:gd name="connsiteY52" fmla="*/ 22358 h 3146558"/>
              <a:gd name="connsiteX53" fmla="*/ 5058058 w 5867726"/>
              <a:gd name="connsiteY53" fmla="*/ 12833 h 3146558"/>
              <a:gd name="connsiteX54" fmla="*/ 4391308 w 5867726"/>
              <a:gd name="connsiteY54" fmla="*/ 12833 h 3146558"/>
              <a:gd name="connsiteX55" fmla="*/ 4048408 w 5867726"/>
              <a:gd name="connsiteY55" fmla="*/ 22358 h 3146558"/>
              <a:gd name="connsiteX56" fmla="*/ 3886483 w 5867726"/>
              <a:gd name="connsiteY56" fmla="*/ 31883 h 3146558"/>
              <a:gd name="connsiteX57" fmla="*/ 3819808 w 5867726"/>
              <a:gd name="connsiteY57" fmla="*/ 41408 h 3146558"/>
              <a:gd name="connsiteX58" fmla="*/ 3114958 w 5867726"/>
              <a:gd name="connsiteY58" fmla="*/ 31883 h 3146558"/>
              <a:gd name="connsiteX59" fmla="*/ 2772058 w 5867726"/>
              <a:gd name="connsiteY59" fmla="*/ 22358 h 3146558"/>
              <a:gd name="connsiteX60" fmla="*/ 2057683 w 5867726"/>
              <a:gd name="connsiteY60" fmla="*/ 41408 h 3146558"/>
              <a:gd name="connsiteX61" fmla="*/ 1657633 w 5867726"/>
              <a:gd name="connsiteY61" fmla="*/ 31883 h 3146558"/>
              <a:gd name="connsiteX62" fmla="*/ 1048033 w 5867726"/>
              <a:gd name="connsiteY62" fmla="*/ 12833 h 3146558"/>
              <a:gd name="connsiteX63" fmla="*/ 447958 w 5867726"/>
              <a:gd name="connsiteY63" fmla="*/ 41408 h 3146558"/>
              <a:gd name="connsiteX64" fmla="*/ 419383 w 5867726"/>
              <a:gd name="connsiteY64" fmla="*/ 50933 h 3146558"/>
              <a:gd name="connsiteX65" fmla="*/ 362233 w 5867726"/>
              <a:gd name="connsiteY65" fmla="*/ 117608 h 3146558"/>
              <a:gd name="connsiteX66" fmla="*/ 333658 w 5867726"/>
              <a:gd name="connsiteY66" fmla="*/ 136658 h 3146558"/>
              <a:gd name="connsiteX67" fmla="*/ 305083 w 5867726"/>
              <a:gd name="connsiteY67" fmla="*/ 174758 h 3146558"/>
              <a:gd name="connsiteX68" fmla="*/ 266983 w 5867726"/>
              <a:gd name="connsiteY68" fmla="*/ 212858 h 3146558"/>
              <a:gd name="connsiteX69" fmla="*/ 152683 w 5867726"/>
              <a:gd name="connsiteY69" fmla="*/ 431933 h 3146558"/>
              <a:gd name="connsiteX70" fmla="*/ 124108 w 5867726"/>
              <a:gd name="connsiteY70" fmla="*/ 517658 h 3146558"/>
              <a:gd name="connsiteX71" fmla="*/ 114583 w 5867726"/>
              <a:gd name="connsiteY71" fmla="*/ 546233 h 3146558"/>
              <a:gd name="connsiteX72" fmla="*/ 76483 w 5867726"/>
              <a:gd name="connsiteY72" fmla="*/ 651008 h 3146558"/>
              <a:gd name="connsiteX73" fmla="*/ 57433 w 5867726"/>
              <a:gd name="connsiteY73" fmla="*/ 746258 h 3146558"/>
              <a:gd name="connsiteX74" fmla="*/ 47908 w 5867726"/>
              <a:gd name="connsiteY74" fmla="*/ 851033 h 3146558"/>
              <a:gd name="connsiteX75" fmla="*/ 38383 w 5867726"/>
              <a:gd name="connsiteY75" fmla="*/ 889133 h 3146558"/>
              <a:gd name="connsiteX76" fmla="*/ 19333 w 5867726"/>
              <a:gd name="connsiteY76" fmla="*/ 984383 h 3146558"/>
              <a:gd name="connsiteX77" fmla="*/ 9808 w 5867726"/>
              <a:gd name="connsiteY77" fmla="*/ 1451108 h 3146558"/>
              <a:gd name="connsiteX78" fmla="*/ 28858 w 5867726"/>
              <a:gd name="connsiteY78" fmla="*/ 1727333 h 3146558"/>
              <a:gd name="connsiteX79" fmla="*/ 38383 w 5867726"/>
              <a:gd name="connsiteY79" fmla="*/ 1936883 h 3146558"/>
              <a:gd name="connsiteX80" fmla="*/ 47908 w 5867726"/>
              <a:gd name="connsiteY80" fmla="*/ 1984508 h 3146558"/>
              <a:gd name="connsiteX81" fmla="*/ 57433 w 5867726"/>
              <a:gd name="connsiteY81" fmla="*/ 2051183 h 3146558"/>
              <a:gd name="connsiteX82" fmla="*/ 66958 w 5867726"/>
              <a:gd name="connsiteY82" fmla="*/ 2108333 h 3146558"/>
              <a:gd name="connsiteX83" fmla="*/ 76483 w 5867726"/>
              <a:gd name="connsiteY83" fmla="*/ 2241683 h 3146558"/>
              <a:gd name="connsiteX84" fmla="*/ 86008 w 5867726"/>
              <a:gd name="connsiteY84" fmla="*/ 2298833 h 3146558"/>
              <a:gd name="connsiteX85" fmla="*/ 95533 w 5867726"/>
              <a:gd name="connsiteY85" fmla="*/ 2422658 h 3146558"/>
              <a:gd name="connsiteX86" fmla="*/ 105058 w 5867726"/>
              <a:gd name="connsiteY86" fmla="*/ 2489333 h 3146558"/>
              <a:gd name="connsiteX87" fmla="*/ 124108 w 5867726"/>
              <a:gd name="connsiteY87" fmla="*/ 2651258 h 3146558"/>
              <a:gd name="connsiteX88" fmla="*/ 133633 w 5867726"/>
              <a:gd name="connsiteY88" fmla="*/ 2717933 h 3146558"/>
              <a:gd name="connsiteX89" fmla="*/ 143158 w 5867726"/>
              <a:gd name="connsiteY89" fmla="*/ 2813183 h 3146558"/>
              <a:gd name="connsiteX90" fmla="*/ 152683 w 5867726"/>
              <a:gd name="connsiteY90" fmla="*/ 2851283 h 3146558"/>
              <a:gd name="connsiteX91" fmla="*/ 162208 w 5867726"/>
              <a:gd name="connsiteY91" fmla="*/ 2927483 h 3146558"/>
              <a:gd name="connsiteX92" fmla="*/ 190783 w 5867726"/>
              <a:gd name="connsiteY92" fmla="*/ 2994158 h 3146558"/>
              <a:gd name="connsiteX93" fmla="*/ 238408 w 5867726"/>
              <a:gd name="connsiteY93" fmla="*/ 3079883 h 3146558"/>
              <a:gd name="connsiteX94" fmla="*/ 247933 w 5867726"/>
              <a:gd name="connsiteY94" fmla="*/ 3108458 h 3146558"/>
              <a:gd name="connsiteX95" fmla="*/ 286033 w 5867726"/>
              <a:gd name="connsiteY95" fmla="*/ 3127508 h 3146558"/>
              <a:gd name="connsiteX96" fmla="*/ 314608 w 5867726"/>
              <a:gd name="connsiteY96" fmla="*/ 3146558 h 3146558"/>
              <a:gd name="connsiteX97" fmla="*/ 533683 w 5867726"/>
              <a:gd name="connsiteY97" fmla="*/ 3137033 h 3146558"/>
              <a:gd name="connsiteX98" fmla="*/ 695608 w 5867726"/>
              <a:gd name="connsiteY98" fmla="*/ 3070358 h 3146558"/>
              <a:gd name="connsiteX99" fmla="*/ 790858 w 5867726"/>
              <a:gd name="connsiteY99" fmla="*/ 3022733 h 3146558"/>
              <a:gd name="connsiteX100" fmla="*/ 819433 w 5867726"/>
              <a:gd name="connsiteY100" fmla="*/ 3003683 h 3146558"/>
              <a:gd name="connsiteX101" fmla="*/ 962308 w 5867726"/>
              <a:gd name="connsiteY101" fmla="*/ 2937008 h 3146558"/>
              <a:gd name="connsiteX102" fmla="*/ 1028983 w 5867726"/>
              <a:gd name="connsiteY102" fmla="*/ 2889383 h 3146558"/>
              <a:gd name="connsiteX103" fmla="*/ 1105183 w 5867726"/>
              <a:gd name="connsiteY103" fmla="*/ 2841758 h 3146558"/>
              <a:gd name="connsiteX104" fmla="*/ 1162333 w 5867726"/>
              <a:gd name="connsiteY104" fmla="*/ 2813183 h 3146558"/>
              <a:gd name="connsiteX105" fmla="*/ 1209958 w 5867726"/>
              <a:gd name="connsiteY105" fmla="*/ 2784608 h 3146558"/>
              <a:gd name="connsiteX106" fmla="*/ 1238533 w 5867726"/>
              <a:gd name="connsiteY106" fmla="*/ 2756033 h 3146558"/>
              <a:gd name="connsiteX107" fmla="*/ 1276633 w 5867726"/>
              <a:gd name="connsiteY107" fmla="*/ 2727458 h 3146558"/>
              <a:gd name="connsiteX108" fmla="*/ 1429033 w 5867726"/>
              <a:gd name="connsiteY108" fmla="*/ 2632208 h 3146558"/>
              <a:gd name="connsiteX109" fmla="*/ 1486183 w 5867726"/>
              <a:gd name="connsiteY109" fmla="*/ 2594108 h 3146558"/>
              <a:gd name="connsiteX110" fmla="*/ 1514758 w 5867726"/>
              <a:gd name="connsiteY110" fmla="*/ 2565533 h 3146558"/>
              <a:gd name="connsiteX111" fmla="*/ 1571908 w 5867726"/>
              <a:gd name="connsiteY111" fmla="*/ 2536958 h 3146558"/>
              <a:gd name="connsiteX112" fmla="*/ 1610008 w 5867726"/>
              <a:gd name="connsiteY112" fmla="*/ 2508383 h 3146558"/>
              <a:gd name="connsiteX113" fmla="*/ 1667158 w 5867726"/>
              <a:gd name="connsiteY113" fmla="*/ 2470283 h 3146558"/>
              <a:gd name="connsiteX114" fmla="*/ 1724308 w 5867726"/>
              <a:gd name="connsiteY114" fmla="*/ 2432183 h 3146558"/>
              <a:gd name="connsiteX115" fmla="*/ 1752883 w 5867726"/>
              <a:gd name="connsiteY115" fmla="*/ 2413133 h 3146558"/>
              <a:gd name="connsiteX116" fmla="*/ 1829083 w 5867726"/>
              <a:gd name="connsiteY116" fmla="*/ 2355983 h 3146558"/>
              <a:gd name="connsiteX117" fmla="*/ 1905283 w 5867726"/>
              <a:gd name="connsiteY117" fmla="*/ 2289308 h 3146558"/>
              <a:gd name="connsiteX118" fmla="*/ 1971958 w 5867726"/>
              <a:gd name="connsiteY118" fmla="*/ 2260733 h 3146558"/>
              <a:gd name="connsiteX119" fmla="*/ 2019583 w 5867726"/>
              <a:gd name="connsiteY119" fmla="*/ 2232158 h 3146558"/>
              <a:gd name="connsiteX120" fmla="*/ 2067208 w 5867726"/>
              <a:gd name="connsiteY120" fmla="*/ 2213108 h 3146558"/>
              <a:gd name="connsiteX121" fmla="*/ 2095783 w 5867726"/>
              <a:gd name="connsiteY121" fmla="*/ 2194058 h 3146558"/>
              <a:gd name="connsiteX122" fmla="*/ 2210083 w 5867726"/>
              <a:gd name="connsiteY122" fmla="*/ 2146433 h 3146558"/>
              <a:gd name="connsiteX123" fmla="*/ 2238658 w 5867726"/>
              <a:gd name="connsiteY123" fmla="*/ 2127383 h 3146558"/>
              <a:gd name="connsiteX124" fmla="*/ 2324383 w 5867726"/>
              <a:gd name="connsiteY124" fmla="*/ 2098808 h 3146558"/>
              <a:gd name="connsiteX125" fmla="*/ 2410108 w 5867726"/>
              <a:gd name="connsiteY125" fmla="*/ 2070233 h 3146558"/>
              <a:gd name="connsiteX126" fmla="*/ 2438683 w 5867726"/>
              <a:gd name="connsiteY126" fmla="*/ 2060708 h 3146558"/>
              <a:gd name="connsiteX127" fmla="*/ 2476783 w 5867726"/>
              <a:gd name="connsiteY127" fmla="*/ 2041658 h 3146558"/>
              <a:gd name="connsiteX128" fmla="*/ 2505358 w 5867726"/>
              <a:gd name="connsiteY128" fmla="*/ 2032133 h 3146558"/>
              <a:gd name="connsiteX129" fmla="*/ 2533933 w 5867726"/>
              <a:gd name="connsiteY129" fmla="*/ 2013083 h 3146558"/>
              <a:gd name="connsiteX130" fmla="*/ 2562508 w 5867726"/>
              <a:gd name="connsiteY130" fmla="*/ 2003558 h 3146558"/>
              <a:gd name="connsiteX131" fmla="*/ 2610133 w 5867726"/>
              <a:gd name="connsiteY131" fmla="*/ 1974983 h 3146558"/>
              <a:gd name="connsiteX132" fmla="*/ 2648233 w 5867726"/>
              <a:gd name="connsiteY132" fmla="*/ 1955933 h 3146558"/>
              <a:gd name="connsiteX133" fmla="*/ 2676808 w 5867726"/>
              <a:gd name="connsiteY133" fmla="*/ 1936883 h 3146558"/>
              <a:gd name="connsiteX134" fmla="*/ 2714908 w 5867726"/>
              <a:gd name="connsiteY134" fmla="*/ 1927358 h 3146558"/>
              <a:gd name="connsiteX135" fmla="*/ 2781583 w 5867726"/>
              <a:gd name="connsiteY135" fmla="*/ 1898783 h 3146558"/>
              <a:gd name="connsiteX136" fmla="*/ 2838733 w 5867726"/>
              <a:gd name="connsiteY136" fmla="*/ 1870208 h 3146558"/>
              <a:gd name="connsiteX137" fmla="*/ 2905408 w 5867726"/>
              <a:gd name="connsiteY137" fmla="*/ 1813058 h 3146558"/>
              <a:gd name="connsiteX138" fmla="*/ 2933983 w 5867726"/>
              <a:gd name="connsiteY138" fmla="*/ 1784483 h 3146558"/>
              <a:gd name="connsiteX139" fmla="*/ 2962558 w 5867726"/>
              <a:gd name="connsiteY139" fmla="*/ 1774958 h 3146558"/>
              <a:gd name="connsiteX140" fmla="*/ 3057808 w 5867726"/>
              <a:gd name="connsiteY140" fmla="*/ 1727333 h 3146558"/>
              <a:gd name="connsiteX141" fmla="*/ 3086383 w 5867726"/>
              <a:gd name="connsiteY141" fmla="*/ 1708283 h 3146558"/>
              <a:gd name="connsiteX142" fmla="*/ 3153058 w 5867726"/>
              <a:gd name="connsiteY142" fmla="*/ 1689233 h 3146558"/>
              <a:gd name="connsiteX143" fmla="*/ 3181633 w 5867726"/>
              <a:gd name="connsiteY143" fmla="*/ 1679708 h 3146558"/>
              <a:gd name="connsiteX144" fmla="*/ 3210208 w 5867726"/>
              <a:gd name="connsiteY144" fmla="*/ 1660658 h 3146558"/>
              <a:gd name="connsiteX145" fmla="*/ 3267358 w 5867726"/>
              <a:gd name="connsiteY145" fmla="*/ 1641608 h 3146558"/>
              <a:gd name="connsiteX146" fmla="*/ 3305458 w 5867726"/>
              <a:gd name="connsiteY146" fmla="*/ 1622558 h 314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867726" h="3146558">
                <a:moveTo>
                  <a:pt x="3200683" y="1679708"/>
                </a:moveTo>
                <a:cubicBezTo>
                  <a:pt x="3226083" y="1667008"/>
                  <a:pt x="3250866" y="1652990"/>
                  <a:pt x="3276883" y="1641608"/>
                </a:cubicBezTo>
                <a:cubicBezTo>
                  <a:pt x="3301736" y="1630735"/>
                  <a:pt x="3328345" y="1624165"/>
                  <a:pt x="3353083" y="1613033"/>
                </a:cubicBezTo>
                <a:cubicBezTo>
                  <a:pt x="3391928" y="1595553"/>
                  <a:pt x="3426972" y="1569353"/>
                  <a:pt x="3467383" y="1555883"/>
                </a:cubicBezTo>
                <a:cubicBezTo>
                  <a:pt x="3514871" y="1540054"/>
                  <a:pt x="3519447" y="1536905"/>
                  <a:pt x="3562633" y="1527308"/>
                </a:cubicBezTo>
                <a:cubicBezTo>
                  <a:pt x="3585281" y="1522275"/>
                  <a:pt x="3625129" y="1516001"/>
                  <a:pt x="3648358" y="1508258"/>
                </a:cubicBezTo>
                <a:cubicBezTo>
                  <a:pt x="3726553" y="1482193"/>
                  <a:pt x="3675175" y="1487266"/>
                  <a:pt x="3781708" y="1460633"/>
                </a:cubicBezTo>
                <a:lnTo>
                  <a:pt x="3896008" y="1432058"/>
                </a:lnTo>
                <a:cubicBezTo>
                  <a:pt x="3905533" y="1425708"/>
                  <a:pt x="3913576" y="1416153"/>
                  <a:pt x="3924583" y="1413008"/>
                </a:cubicBezTo>
                <a:cubicBezTo>
                  <a:pt x="4082098" y="1368004"/>
                  <a:pt x="3980221" y="1411275"/>
                  <a:pt x="4067458" y="1384433"/>
                </a:cubicBezTo>
                <a:cubicBezTo>
                  <a:pt x="4096247" y="1375575"/>
                  <a:pt x="4123472" y="1360810"/>
                  <a:pt x="4153183" y="1355858"/>
                </a:cubicBezTo>
                <a:cubicBezTo>
                  <a:pt x="4175133" y="1352200"/>
                  <a:pt x="4215460" y="1348532"/>
                  <a:pt x="4238908" y="1336808"/>
                </a:cubicBezTo>
                <a:cubicBezTo>
                  <a:pt x="4249147" y="1331688"/>
                  <a:pt x="4257061" y="1322495"/>
                  <a:pt x="4267483" y="1317758"/>
                </a:cubicBezTo>
                <a:cubicBezTo>
                  <a:pt x="4292179" y="1306533"/>
                  <a:pt x="4318189" y="1298454"/>
                  <a:pt x="4343683" y="1289183"/>
                </a:cubicBezTo>
                <a:cubicBezTo>
                  <a:pt x="4353119" y="1285752"/>
                  <a:pt x="4362518" y="1282093"/>
                  <a:pt x="4372258" y="1279658"/>
                </a:cubicBezTo>
                <a:cubicBezTo>
                  <a:pt x="4387964" y="1275731"/>
                  <a:pt x="4404008" y="1273308"/>
                  <a:pt x="4419883" y="1270133"/>
                </a:cubicBezTo>
                <a:cubicBezTo>
                  <a:pt x="4432583" y="1263783"/>
                  <a:pt x="4445655" y="1258128"/>
                  <a:pt x="4457983" y="1251083"/>
                </a:cubicBezTo>
                <a:cubicBezTo>
                  <a:pt x="4467922" y="1245403"/>
                  <a:pt x="4476136" y="1236770"/>
                  <a:pt x="4486558" y="1232033"/>
                </a:cubicBezTo>
                <a:cubicBezTo>
                  <a:pt x="4511254" y="1220808"/>
                  <a:pt x="4537023" y="1212036"/>
                  <a:pt x="4562758" y="1203458"/>
                </a:cubicBezTo>
                <a:cubicBezTo>
                  <a:pt x="4674292" y="1166280"/>
                  <a:pt x="4498204" y="1236457"/>
                  <a:pt x="4667533" y="1174883"/>
                </a:cubicBezTo>
                <a:cubicBezTo>
                  <a:pt x="4680877" y="1170031"/>
                  <a:pt x="4692289" y="1160685"/>
                  <a:pt x="4705633" y="1155833"/>
                </a:cubicBezTo>
                <a:cubicBezTo>
                  <a:pt x="4727356" y="1147934"/>
                  <a:pt x="4750083" y="1143133"/>
                  <a:pt x="4772308" y="1136783"/>
                </a:cubicBezTo>
                <a:cubicBezTo>
                  <a:pt x="4781833" y="1130433"/>
                  <a:pt x="4790361" y="1122242"/>
                  <a:pt x="4800883" y="1117733"/>
                </a:cubicBezTo>
                <a:cubicBezTo>
                  <a:pt x="4812915" y="1112576"/>
                  <a:pt x="4827617" y="1114703"/>
                  <a:pt x="4838983" y="1108208"/>
                </a:cubicBezTo>
                <a:cubicBezTo>
                  <a:pt x="4850679" y="1101525"/>
                  <a:pt x="4856350" y="1087105"/>
                  <a:pt x="4867558" y="1079633"/>
                </a:cubicBezTo>
                <a:cubicBezTo>
                  <a:pt x="4875912" y="1074064"/>
                  <a:pt x="4887356" y="1074984"/>
                  <a:pt x="4896133" y="1070108"/>
                </a:cubicBezTo>
                <a:cubicBezTo>
                  <a:pt x="4916147" y="1058989"/>
                  <a:pt x="4934233" y="1044708"/>
                  <a:pt x="4953283" y="1032008"/>
                </a:cubicBezTo>
                <a:cubicBezTo>
                  <a:pt x="4962808" y="1025658"/>
                  <a:pt x="4971619" y="1018078"/>
                  <a:pt x="4981858" y="1012958"/>
                </a:cubicBezTo>
                <a:cubicBezTo>
                  <a:pt x="4994558" y="1006608"/>
                  <a:pt x="5007630" y="1000953"/>
                  <a:pt x="5019958" y="993908"/>
                </a:cubicBezTo>
                <a:cubicBezTo>
                  <a:pt x="5029897" y="988228"/>
                  <a:pt x="5039841" y="982308"/>
                  <a:pt x="5048533" y="974858"/>
                </a:cubicBezTo>
                <a:cubicBezTo>
                  <a:pt x="5062170" y="963169"/>
                  <a:pt x="5070933" y="945480"/>
                  <a:pt x="5086633" y="936758"/>
                </a:cubicBezTo>
                <a:cubicBezTo>
                  <a:pt x="5100785" y="928896"/>
                  <a:pt x="5118383" y="930408"/>
                  <a:pt x="5134258" y="927233"/>
                </a:cubicBezTo>
                <a:cubicBezTo>
                  <a:pt x="5197674" y="863817"/>
                  <a:pt x="5129377" y="923595"/>
                  <a:pt x="5191408" y="889133"/>
                </a:cubicBezTo>
                <a:cubicBezTo>
                  <a:pt x="5211422" y="878014"/>
                  <a:pt x="5229508" y="863733"/>
                  <a:pt x="5248558" y="851033"/>
                </a:cubicBezTo>
                <a:cubicBezTo>
                  <a:pt x="5261767" y="842227"/>
                  <a:pt x="5272875" y="830334"/>
                  <a:pt x="5286658" y="822458"/>
                </a:cubicBezTo>
                <a:cubicBezTo>
                  <a:pt x="5295375" y="817477"/>
                  <a:pt x="5305708" y="816108"/>
                  <a:pt x="5315233" y="812933"/>
                </a:cubicBezTo>
                <a:cubicBezTo>
                  <a:pt x="5365510" y="762656"/>
                  <a:pt x="5320422" y="803124"/>
                  <a:pt x="5391433" y="755783"/>
                </a:cubicBezTo>
                <a:cubicBezTo>
                  <a:pt x="5449098" y="717340"/>
                  <a:pt x="5407179" y="734659"/>
                  <a:pt x="5458108" y="717683"/>
                </a:cubicBezTo>
                <a:cubicBezTo>
                  <a:pt x="5477158" y="698633"/>
                  <a:pt x="5500314" y="682949"/>
                  <a:pt x="5515258" y="660533"/>
                </a:cubicBezTo>
                <a:cubicBezTo>
                  <a:pt x="5521608" y="651008"/>
                  <a:pt x="5526213" y="640053"/>
                  <a:pt x="5534308" y="631958"/>
                </a:cubicBezTo>
                <a:cubicBezTo>
                  <a:pt x="5564512" y="601754"/>
                  <a:pt x="5580905" y="599984"/>
                  <a:pt x="5620033" y="584333"/>
                </a:cubicBezTo>
                <a:cubicBezTo>
                  <a:pt x="5626383" y="571633"/>
                  <a:pt x="5629733" y="556919"/>
                  <a:pt x="5639083" y="546233"/>
                </a:cubicBezTo>
                <a:cubicBezTo>
                  <a:pt x="5654921" y="528132"/>
                  <a:pt x="5692725" y="504122"/>
                  <a:pt x="5715283" y="489083"/>
                </a:cubicBezTo>
                <a:cubicBezTo>
                  <a:pt x="5747243" y="441144"/>
                  <a:pt x="5755426" y="420773"/>
                  <a:pt x="5801008" y="384308"/>
                </a:cubicBezTo>
                <a:cubicBezTo>
                  <a:pt x="5815464" y="372743"/>
                  <a:pt x="5832758" y="365258"/>
                  <a:pt x="5848633" y="355733"/>
                </a:cubicBezTo>
                <a:cubicBezTo>
                  <a:pt x="5852360" y="344551"/>
                  <a:pt x="5868680" y="298028"/>
                  <a:pt x="5867683" y="289058"/>
                </a:cubicBezTo>
                <a:cubicBezTo>
                  <a:pt x="5861263" y="231277"/>
                  <a:pt x="5845111" y="247436"/>
                  <a:pt x="5810533" y="212858"/>
                </a:cubicBezTo>
                <a:cubicBezTo>
                  <a:pt x="5799308" y="201633"/>
                  <a:pt x="5794541" y="184437"/>
                  <a:pt x="5781958" y="174758"/>
                </a:cubicBezTo>
                <a:cubicBezTo>
                  <a:pt x="5639738" y="65358"/>
                  <a:pt x="5736006" y="151425"/>
                  <a:pt x="5639083" y="98558"/>
                </a:cubicBezTo>
                <a:cubicBezTo>
                  <a:pt x="5618983" y="87595"/>
                  <a:pt x="5604749" y="62359"/>
                  <a:pt x="5581933" y="60458"/>
                </a:cubicBezTo>
                <a:lnTo>
                  <a:pt x="5467633" y="50933"/>
                </a:lnTo>
                <a:cubicBezTo>
                  <a:pt x="5458108" y="47758"/>
                  <a:pt x="5449065" y="42219"/>
                  <a:pt x="5439058" y="41408"/>
                </a:cubicBezTo>
                <a:cubicBezTo>
                  <a:pt x="5331275" y="32669"/>
                  <a:pt x="5115208" y="22358"/>
                  <a:pt x="5115208" y="22358"/>
                </a:cubicBezTo>
                <a:cubicBezTo>
                  <a:pt x="5096158" y="19183"/>
                  <a:pt x="5077253" y="14966"/>
                  <a:pt x="5058058" y="12833"/>
                </a:cubicBezTo>
                <a:cubicBezTo>
                  <a:pt x="4826448" y="-12901"/>
                  <a:pt x="4662927" y="7054"/>
                  <a:pt x="4391308" y="12833"/>
                </a:cubicBezTo>
                <a:lnTo>
                  <a:pt x="4048408" y="22358"/>
                </a:lnTo>
                <a:cubicBezTo>
                  <a:pt x="3994433" y="25533"/>
                  <a:pt x="3940365" y="27393"/>
                  <a:pt x="3886483" y="31883"/>
                </a:cubicBezTo>
                <a:cubicBezTo>
                  <a:pt x="3864110" y="33747"/>
                  <a:pt x="3842259" y="41408"/>
                  <a:pt x="3819808" y="41408"/>
                </a:cubicBezTo>
                <a:cubicBezTo>
                  <a:pt x="3584837" y="41408"/>
                  <a:pt x="3349908" y="35058"/>
                  <a:pt x="3114958" y="31883"/>
                </a:cubicBezTo>
                <a:cubicBezTo>
                  <a:pt x="3000658" y="28708"/>
                  <a:pt x="2886402" y="22358"/>
                  <a:pt x="2772058" y="22358"/>
                </a:cubicBezTo>
                <a:cubicBezTo>
                  <a:pt x="2619145" y="22358"/>
                  <a:pt x="2235650" y="35667"/>
                  <a:pt x="2057683" y="41408"/>
                </a:cubicBezTo>
                <a:lnTo>
                  <a:pt x="1657633" y="31883"/>
                </a:lnTo>
                <a:cubicBezTo>
                  <a:pt x="1100861" y="20161"/>
                  <a:pt x="1323940" y="37915"/>
                  <a:pt x="1048033" y="12833"/>
                </a:cubicBezTo>
                <a:cubicBezTo>
                  <a:pt x="750934" y="18896"/>
                  <a:pt x="673451" y="1615"/>
                  <a:pt x="447958" y="41408"/>
                </a:cubicBezTo>
                <a:cubicBezTo>
                  <a:pt x="438071" y="43153"/>
                  <a:pt x="428908" y="47758"/>
                  <a:pt x="419383" y="50933"/>
                </a:cubicBezTo>
                <a:cubicBezTo>
                  <a:pt x="317949" y="127009"/>
                  <a:pt x="434871" y="30443"/>
                  <a:pt x="362233" y="117608"/>
                </a:cubicBezTo>
                <a:cubicBezTo>
                  <a:pt x="354904" y="126402"/>
                  <a:pt x="341753" y="128563"/>
                  <a:pt x="333658" y="136658"/>
                </a:cubicBezTo>
                <a:cubicBezTo>
                  <a:pt x="322433" y="147883"/>
                  <a:pt x="315537" y="162811"/>
                  <a:pt x="305083" y="174758"/>
                </a:cubicBezTo>
                <a:cubicBezTo>
                  <a:pt x="293256" y="188275"/>
                  <a:pt x="276139" y="197407"/>
                  <a:pt x="266983" y="212858"/>
                </a:cubicBezTo>
                <a:cubicBezTo>
                  <a:pt x="224992" y="283717"/>
                  <a:pt x="172660" y="352026"/>
                  <a:pt x="152683" y="431933"/>
                </a:cubicBezTo>
                <a:cubicBezTo>
                  <a:pt x="136723" y="495774"/>
                  <a:pt x="151009" y="445923"/>
                  <a:pt x="124108" y="517658"/>
                </a:cubicBezTo>
                <a:cubicBezTo>
                  <a:pt x="120583" y="527059"/>
                  <a:pt x="118108" y="536832"/>
                  <a:pt x="114583" y="546233"/>
                </a:cubicBezTo>
                <a:cubicBezTo>
                  <a:pt x="100380" y="584108"/>
                  <a:pt x="86489" y="610985"/>
                  <a:pt x="76483" y="651008"/>
                </a:cubicBezTo>
                <a:cubicBezTo>
                  <a:pt x="68630" y="682420"/>
                  <a:pt x="57433" y="746258"/>
                  <a:pt x="57433" y="746258"/>
                </a:cubicBezTo>
                <a:cubicBezTo>
                  <a:pt x="54258" y="781183"/>
                  <a:pt x="52543" y="816272"/>
                  <a:pt x="47908" y="851033"/>
                </a:cubicBezTo>
                <a:cubicBezTo>
                  <a:pt x="46178" y="864009"/>
                  <a:pt x="40950" y="876296"/>
                  <a:pt x="38383" y="889133"/>
                </a:cubicBezTo>
                <a:cubicBezTo>
                  <a:pt x="15029" y="1005904"/>
                  <a:pt x="41457" y="895886"/>
                  <a:pt x="19333" y="984383"/>
                </a:cubicBezTo>
                <a:cubicBezTo>
                  <a:pt x="-6417" y="1280511"/>
                  <a:pt x="-3048" y="1136126"/>
                  <a:pt x="9808" y="1451108"/>
                </a:cubicBezTo>
                <a:cubicBezTo>
                  <a:pt x="19332" y="1684436"/>
                  <a:pt x="7538" y="1599416"/>
                  <a:pt x="28858" y="1727333"/>
                </a:cubicBezTo>
                <a:cubicBezTo>
                  <a:pt x="32033" y="1797183"/>
                  <a:pt x="33218" y="1867152"/>
                  <a:pt x="38383" y="1936883"/>
                </a:cubicBezTo>
                <a:cubicBezTo>
                  <a:pt x="39579" y="1953028"/>
                  <a:pt x="45246" y="1968539"/>
                  <a:pt x="47908" y="1984508"/>
                </a:cubicBezTo>
                <a:cubicBezTo>
                  <a:pt x="51599" y="2006653"/>
                  <a:pt x="54019" y="2028993"/>
                  <a:pt x="57433" y="2051183"/>
                </a:cubicBezTo>
                <a:cubicBezTo>
                  <a:pt x="60370" y="2070271"/>
                  <a:pt x="63783" y="2089283"/>
                  <a:pt x="66958" y="2108333"/>
                </a:cubicBezTo>
                <a:cubicBezTo>
                  <a:pt x="70133" y="2152783"/>
                  <a:pt x="72049" y="2197341"/>
                  <a:pt x="76483" y="2241683"/>
                </a:cubicBezTo>
                <a:cubicBezTo>
                  <a:pt x="78405" y="2260900"/>
                  <a:pt x="83986" y="2279626"/>
                  <a:pt x="86008" y="2298833"/>
                </a:cubicBezTo>
                <a:cubicBezTo>
                  <a:pt x="90342" y="2340002"/>
                  <a:pt x="91414" y="2381467"/>
                  <a:pt x="95533" y="2422658"/>
                </a:cubicBezTo>
                <a:cubicBezTo>
                  <a:pt x="97767" y="2444997"/>
                  <a:pt x="102273" y="2467056"/>
                  <a:pt x="105058" y="2489333"/>
                </a:cubicBezTo>
                <a:cubicBezTo>
                  <a:pt x="111799" y="2543261"/>
                  <a:pt x="117367" y="2597330"/>
                  <a:pt x="124108" y="2651258"/>
                </a:cubicBezTo>
                <a:cubicBezTo>
                  <a:pt x="126893" y="2673535"/>
                  <a:pt x="131010" y="2695636"/>
                  <a:pt x="133633" y="2717933"/>
                </a:cubicBezTo>
                <a:cubicBezTo>
                  <a:pt x="137361" y="2749623"/>
                  <a:pt x="138645" y="2781595"/>
                  <a:pt x="143158" y="2813183"/>
                </a:cubicBezTo>
                <a:cubicBezTo>
                  <a:pt x="145009" y="2826142"/>
                  <a:pt x="150531" y="2838370"/>
                  <a:pt x="152683" y="2851283"/>
                </a:cubicBezTo>
                <a:cubicBezTo>
                  <a:pt x="156891" y="2876532"/>
                  <a:pt x="157629" y="2902298"/>
                  <a:pt x="162208" y="2927483"/>
                </a:cubicBezTo>
                <a:cubicBezTo>
                  <a:pt x="167318" y="2955588"/>
                  <a:pt x="179837" y="2966792"/>
                  <a:pt x="190783" y="2994158"/>
                </a:cubicBezTo>
                <a:cubicBezTo>
                  <a:pt x="221863" y="3071857"/>
                  <a:pt x="190422" y="3031897"/>
                  <a:pt x="238408" y="3079883"/>
                </a:cubicBezTo>
                <a:cubicBezTo>
                  <a:pt x="241583" y="3089408"/>
                  <a:pt x="240833" y="3101358"/>
                  <a:pt x="247933" y="3108458"/>
                </a:cubicBezTo>
                <a:cubicBezTo>
                  <a:pt x="257973" y="3118498"/>
                  <a:pt x="273705" y="3120463"/>
                  <a:pt x="286033" y="3127508"/>
                </a:cubicBezTo>
                <a:cubicBezTo>
                  <a:pt x="295972" y="3133188"/>
                  <a:pt x="305083" y="3140208"/>
                  <a:pt x="314608" y="3146558"/>
                </a:cubicBezTo>
                <a:cubicBezTo>
                  <a:pt x="387633" y="3143383"/>
                  <a:pt x="461190" y="3146387"/>
                  <a:pt x="533683" y="3137033"/>
                </a:cubicBezTo>
                <a:cubicBezTo>
                  <a:pt x="555751" y="3134185"/>
                  <a:pt x="681243" y="3077162"/>
                  <a:pt x="695608" y="3070358"/>
                </a:cubicBezTo>
                <a:cubicBezTo>
                  <a:pt x="727689" y="3055162"/>
                  <a:pt x="759603" y="3039562"/>
                  <a:pt x="790858" y="3022733"/>
                </a:cubicBezTo>
                <a:cubicBezTo>
                  <a:pt x="800937" y="3017306"/>
                  <a:pt x="809383" y="3009165"/>
                  <a:pt x="819433" y="3003683"/>
                </a:cubicBezTo>
                <a:cubicBezTo>
                  <a:pt x="879216" y="2971074"/>
                  <a:pt x="901924" y="2962887"/>
                  <a:pt x="962308" y="2937008"/>
                </a:cubicBezTo>
                <a:cubicBezTo>
                  <a:pt x="1010438" y="2888878"/>
                  <a:pt x="968805" y="2924487"/>
                  <a:pt x="1028983" y="2889383"/>
                </a:cubicBezTo>
                <a:cubicBezTo>
                  <a:pt x="1054856" y="2874291"/>
                  <a:pt x="1079177" y="2856619"/>
                  <a:pt x="1105183" y="2841758"/>
                </a:cubicBezTo>
                <a:cubicBezTo>
                  <a:pt x="1123675" y="2831191"/>
                  <a:pt x="1143635" y="2823382"/>
                  <a:pt x="1162333" y="2813183"/>
                </a:cubicBezTo>
                <a:cubicBezTo>
                  <a:pt x="1178586" y="2804318"/>
                  <a:pt x="1195147" y="2795716"/>
                  <a:pt x="1209958" y="2784608"/>
                </a:cubicBezTo>
                <a:cubicBezTo>
                  <a:pt x="1220734" y="2776526"/>
                  <a:pt x="1228306" y="2764799"/>
                  <a:pt x="1238533" y="2756033"/>
                </a:cubicBezTo>
                <a:cubicBezTo>
                  <a:pt x="1250586" y="2745702"/>
                  <a:pt x="1263581" y="2736494"/>
                  <a:pt x="1276633" y="2727458"/>
                </a:cubicBezTo>
                <a:cubicBezTo>
                  <a:pt x="1421959" y="2626848"/>
                  <a:pt x="1303991" y="2709157"/>
                  <a:pt x="1429033" y="2632208"/>
                </a:cubicBezTo>
                <a:cubicBezTo>
                  <a:pt x="1448532" y="2620209"/>
                  <a:pt x="1468111" y="2608164"/>
                  <a:pt x="1486183" y="2594108"/>
                </a:cubicBezTo>
                <a:cubicBezTo>
                  <a:pt x="1496816" y="2585838"/>
                  <a:pt x="1503550" y="2573005"/>
                  <a:pt x="1514758" y="2565533"/>
                </a:cubicBezTo>
                <a:cubicBezTo>
                  <a:pt x="1532479" y="2553719"/>
                  <a:pt x="1553645" y="2547916"/>
                  <a:pt x="1571908" y="2536958"/>
                </a:cubicBezTo>
                <a:cubicBezTo>
                  <a:pt x="1585521" y="2528790"/>
                  <a:pt x="1597003" y="2517487"/>
                  <a:pt x="1610008" y="2508383"/>
                </a:cubicBezTo>
                <a:cubicBezTo>
                  <a:pt x="1628765" y="2495253"/>
                  <a:pt x="1648108" y="2482983"/>
                  <a:pt x="1667158" y="2470283"/>
                </a:cubicBezTo>
                <a:lnTo>
                  <a:pt x="1724308" y="2432183"/>
                </a:lnTo>
                <a:cubicBezTo>
                  <a:pt x="1733833" y="2425833"/>
                  <a:pt x="1744788" y="2421228"/>
                  <a:pt x="1752883" y="2413133"/>
                </a:cubicBezTo>
                <a:cubicBezTo>
                  <a:pt x="1826124" y="2339892"/>
                  <a:pt x="1726512" y="2434884"/>
                  <a:pt x="1829083" y="2355983"/>
                </a:cubicBezTo>
                <a:cubicBezTo>
                  <a:pt x="1855835" y="2335405"/>
                  <a:pt x="1878282" y="2309558"/>
                  <a:pt x="1905283" y="2289308"/>
                </a:cubicBezTo>
                <a:cubicBezTo>
                  <a:pt x="1944924" y="2259577"/>
                  <a:pt x="1935173" y="2279125"/>
                  <a:pt x="1971958" y="2260733"/>
                </a:cubicBezTo>
                <a:cubicBezTo>
                  <a:pt x="1988517" y="2252454"/>
                  <a:pt x="2003024" y="2240437"/>
                  <a:pt x="2019583" y="2232158"/>
                </a:cubicBezTo>
                <a:cubicBezTo>
                  <a:pt x="2034876" y="2224512"/>
                  <a:pt x="2051915" y="2220754"/>
                  <a:pt x="2067208" y="2213108"/>
                </a:cubicBezTo>
                <a:cubicBezTo>
                  <a:pt x="2077447" y="2207988"/>
                  <a:pt x="2085733" y="2199540"/>
                  <a:pt x="2095783" y="2194058"/>
                </a:cubicBezTo>
                <a:cubicBezTo>
                  <a:pt x="2170167" y="2153485"/>
                  <a:pt x="2150667" y="2161287"/>
                  <a:pt x="2210083" y="2146433"/>
                </a:cubicBezTo>
                <a:cubicBezTo>
                  <a:pt x="2219608" y="2140083"/>
                  <a:pt x="2228197" y="2132032"/>
                  <a:pt x="2238658" y="2127383"/>
                </a:cubicBezTo>
                <a:lnTo>
                  <a:pt x="2324383" y="2098808"/>
                </a:lnTo>
                <a:lnTo>
                  <a:pt x="2410108" y="2070233"/>
                </a:lnTo>
                <a:cubicBezTo>
                  <a:pt x="2419633" y="2067058"/>
                  <a:pt x="2429703" y="2065198"/>
                  <a:pt x="2438683" y="2060708"/>
                </a:cubicBezTo>
                <a:cubicBezTo>
                  <a:pt x="2451383" y="2054358"/>
                  <a:pt x="2463732" y="2047251"/>
                  <a:pt x="2476783" y="2041658"/>
                </a:cubicBezTo>
                <a:cubicBezTo>
                  <a:pt x="2486011" y="2037703"/>
                  <a:pt x="2496378" y="2036623"/>
                  <a:pt x="2505358" y="2032133"/>
                </a:cubicBezTo>
                <a:cubicBezTo>
                  <a:pt x="2515597" y="2027013"/>
                  <a:pt x="2523694" y="2018203"/>
                  <a:pt x="2533933" y="2013083"/>
                </a:cubicBezTo>
                <a:cubicBezTo>
                  <a:pt x="2542913" y="2008593"/>
                  <a:pt x="2553528" y="2008048"/>
                  <a:pt x="2562508" y="2003558"/>
                </a:cubicBezTo>
                <a:cubicBezTo>
                  <a:pt x="2579067" y="1995279"/>
                  <a:pt x="2593949" y="1983974"/>
                  <a:pt x="2610133" y="1974983"/>
                </a:cubicBezTo>
                <a:cubicBezTo>
                  <a:pt x="2622545" y="1968087"/>
                  <a:pt x="2635905" y="1962978"/>
                  <a:pt x="2648233" y="1955933"/>
                </a:cubicBezTo>
                <a:cubicBezTo>
                  <a:pt x="2658172" y="1950253"/>
                  <a:pt x="2666286" y="1941392"/>
                  <a:pt x="2676808" y="1936883"/>
                </a:cubicBezTo>
                <a:cubicBezTo>
                  <a:pt x="2688840" y="1931726"/>
                  <a:pt x="2702605" y="1931832"/>
                  <a:pt x="2714908" y="1927358"/>
                </a:cubicBezTo>
                <a:cubicBezTo>
                  <a:pt x="2737632" y="1919095"/>
                  <a:pt x="2759956" y="1909597"/>
                  <a:pt x="2781583" y="1898783"/>
                </a:cubicBezTo>
                <a:cubicBezTo>
                  <a:pt x="2855441" y="1861854"/>
                  <a:pt x="2766909" y="1894149"/>
                  <a:pt x="2838733" y="1870208"/>
                </a:cubicBezTo>
                <a:cubicBezTo>
                  <a:pt x="2953206" y="1755735"/>
                  <a:pt x="2818370" y="1885590"/>
                  <a:pt x="2905408" y="1813058"/>
                </a:cubicBezTo>
                <a:cubicBezTo>
                  <a:pt x="2915756" y="1804434"/>
                  <a:pt x="2922775" y="1791955"/>
                  <a:pt x="2933983" y="1784483"/>
                </a:cubicBezTo>
                <a:cubicBezTo>
                  <a:pt x="2942337" y="1778914"/>
                  <a:pt x="2953781" y="1779834"/>
                  <a:pt x="2962558" y="1774958"/>
                </a:cubicBezTo>
                <a:cubicBezTo>
                  <a:pt x="3055343" y="1723411"/>
                  <a:pt x="2983349" y="1745948"/>
                  <a:pt x="3057808" y="1727333"/>
                </a:cubicBezTo>
                <a:cubicBezTo>
                  <a:pt x="3067333" y="1720983"/>
                  <a:pt x="3076144" y="1713403"/>
                  <a:pt x="3086383" y="1708283"/>
                </a:cubicBezTo>
                <a:cubicBezTo>
                  <a:pt x="3101608" y="1700670"/>
                  <a:pt x="3138816" y="1693302"/>
                  <a:pt x="3153058" y="1689233"/>
                </a:cubicBezTo>
                <a:cubicBezTo>
                  <a:pt x="3162712" y="1686475"/>
                  <a:pt x="3172653" y="1684198"/>
                  <a:pt x="3181633" y="1679708"/>
                </a:cubicBezTo>
                <a:cubicBezTo>
                  <a:pt x="3191872" y="1674588"/>
                  <a:pt x="3199747" y="1665307"/>
                  <a:pt x="3210208" y="1660658"/>
                </a:cubicBezTo>
                <a:cubicBezTo>
                  <a:pt x="3228558" y="1652503"/>
                  <a:pt x="3249397" y="1650588"/>
                  <a:pt x="3267358" y="1641608"/>
                </a:cubicBezTo>
                <a:lnTo>
                  <a:pt x="3305458" y="1622558"/>
                </a:ln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009157" y="2562225"/>
            <a:ext cx="5429993" cy="2828925"/>
          </a:xfrm>
          <a:custGeom>
            <a:avLst/>
            <a:gdLst>
              <a:gd name="connsiteX0" fmla="*/ 4020293 w 5429993"/>
              <a:gd name="connsiteY0" fmla="*/ 38100 h 2828925"/>
              <a:gd name="connsiteX1" fmla="*/ 3905993 w 5429993"/>
              <a:gd name="connsiteY1" fmla="*/ 28575 h 2828925"/>
              <a:gd name="connsiteX2" fmla="*/ 3839318 w 5429993"/>
              <a:gd name="connsiteY2" fmla="*/ 19050 h 2828925"/>
              <a:gd name="connsiteX3" fmla="*/ 3715493 w 5429993"/>
              <a:gd name="connsiteY3" fmla="*/ 9525 h 2828925"/>
              <a:gd name="connsiteX4" fmla="*/ 3658343 w 5429993"/>
              <a:gd name="connsiteY4" fmla="*/ 0 h 2828925"/>
              <a:gd name="connsiteX5" fmla="*/ 3534518 w 5429993"/>
              <a:gd name="connsiteY5" fmla="*/ 9525 h 2828925"/>
              <a:gd name="connsiteX6" fmla="*/ 3467843 w 5429993"/>
              <a:gd name="connsiteY6" fmla="*/ 28575 h 2828925"/>
              <a:gd name="connsiteX7" fmla="*/ 3372593 w 5429993"/>
              <a:gd name="connsiteY7" fmla="*/ 57150 h 2828925"/>
              <a:gd name="connsiteX8" fmla="*/ 3286868 w 5429993"/>
              <a:gd name="connsiteY8" fmla="*/ 114300 h 2828925"/>
              <a:gd name="connsiteX9" fmla="*/ 3258293 w 5429993"/>
              <a:gd name="connsiteY9" fmla="*/ 133350 h 2828925"/>
              <a:gd name="connsiteX10" fmla="*/ 3210668 w 5429993"/>
              <a:gd name="connsiteY10" fmla="*/ 200025 h 2828925"/>
              <a:gd name="connsiteX11" fmla="*/ 3172568 w 5429993"/>
              <a:gd name="connsiteY11" fmla="*/ 257175 h 2828925"/>
              <a:gd name="connsiteX12" fmla="*/ 3143993 w 5429993"/>
              <a:gd name="connsiteY12" fmla="*/ 295275 h 2828925"/>
              <a:gd name="connsiteX13" fmla="*/ 3115418 w 5429993"/>
              <a:gd name="connsiteY13" fmla="*/ 352425 h 2828925"/>
              <a:gd name="connsiteX14" fmla="*/ 3029693 w 5429993"/>
              <a:gd name="connsiteY14" fmla="*/ 476250 h 2828925"/>
              <a:gd name="connsiteX15" fmla="*/ 3001118 w 5429993"/>
              <a:gd name="connsiteY15" fmla="*/ 542925 h 2828925"/>
              <a:gd name="connsiteX16" fmla="*/ 2991593 w 5429993"/>
              <a:gd name="connsiteY16" fmla="*/ 571500 h 2828925"/>
              <a:gd name="connsiteX17" fmla="*/ 2982068 w 5429993"/>
              <a:gd name="connsiteY17" fmla="*/ 609600 h 2828925"/>
              <a:gd name="connsiteX18" fmla="*/ 2963018 w 5429993"/>
              <a:gd name="connsiteY18" fmla="*/ 638175 h 2828925"/>
              <a:gd name="connsiteX19" fmla="*/ 2943968 w 5429993"/>
              <a:gd name="connsiteY19" fmla="*/ 704850 h 2828925"/>
              <a:gd name="connsiteX20" fmla="*/ 2934443 w 5429993"/>
              <a:gd name="connsiteY20" fmla="*/ 733425 h 2828925"/>
              <a:gd name="connsiteX21" fmla="*/ 2915393 w 5429993"/>
              <a:gd name="connsiteY21" fmla="*/ 762000 h 2828925"/>
              <a:gd name="connsiteX22" fmla="*/ 2886818 w 5429993"/>
              <a:gd name="connsiteY22" fmla="*/ 819150 h 2828925"/>
              <a:gd name="connsiteX23" fmla="*/ 2867768 w 5429993"/>
              <a:gd name="connsiteY23" fmla="*/ 895350 h 2828925"/>
              <a:gd name="connsiteX24" fmla="*/ 2839193 w 5429993"/>
              <a:gd name="connsiteY24" fmla="*/ 962025 h 2828925"/>
              <a:gd name="connsiteX25" fmla="*/ 2801093 w 5429993"/>
              <a:gd name="connsiteY25" fmla="*/ 1028700 h 2828925"/>
              <a:gd name="connsiteX26" fmla="*/ 2791568 w 5429993"/>
              <a:gd name="connsiteY26" fmla="*/ 1057275 h 2828925"/>
              <a:gd name="connsiteX27" fmla="*/ 2762993 w 5429993"/>
              <a:gd name="connsiteY27" fmla="*/ 1085850 h 2828925"/>
              <a:gd name="connsiteX28" fmla="*/ 2743943 w 5429993"/>
              <a:gd name="connsiteY28" fmla="*/ 1123950 h 2828925"/>
              <a:gd name="connsiteX29" fmla="*/ 2715368 w 5429993"/>
              <a:gd name="connsiteY29" fmla="*/ 1143000 h 2828925"/>
              <a:gd name="connsiteX30" fmla="*/ 2629643 w 5429993"/>
              <a:gd name="connsiteY30" fmla="*/ 1209675 h 2828925"/>
              <a:gd name="connsiteX31" fmla="*/ 2572493 w 5429993"/>
              <a:gd name="connsiteY31" fmla="*/ 1228725 h 2828925"/>
              <a:gd name="connsiteX32" fmla="*/ 2496293 w 5429993"/>
              <a:gd name="connsiteY32" fmla="*/ 1247775 h 2828925"/>
              <a:gd name="connsiteX33" fmla="*/ 2467718 w 5429993"/>
              <a:gd name="connsiteY33" fmla="*/ 1257300 h 2828925"/>
              <a:gd name="connsiteX34" fmla="*/ 2401043 w 5429993"/>
              <a:gd name="connsiteY34" fmla="*/ 1266825 h 2828925"/>
              <a:gd name="connsiteX35" fmla="*/ 2353418 w 5429993"/>
              <a:gd name="connsiteY35" fmla="*/ 1276350 h 2828925"/>
              <a:gd name="connsiteX36" fmla="*/ 2296268 w 5429993"/>
              <a:gd name="connsiteY36" fmla="*/ 1285875 h 2828925"/>
              <a:gd name="connsiteX37" fmla="*/ 2162918 w 5429993"/>
              <a:gd name="connsiteY37" fmla="*/ 1343025 h 2828925"/>
              <a:gd name="connsiteX38" fmla="*/ 2134343 w 5429993"/>
              <a:gd name="connsiteY38" fmla="*/ 1352550 h 2828925"/>
              <a:gd name="connsiteX39" fmla="*/ 2115293 w 5429993"/>
              <a:gd name="connsiteY39" fmla="*/ 1381125 h 2828925"/>
              <a:gd name="connsiteX40" fmla="*/ 2077193 w 5429993"/>
              <a:gd name="connsiteY40" fmla="*/ 1390650 h 2828925"/>
              <a:gd name="connsiteX41" fmla="*/ 2020043 w 5429993"/>
              <a:gd name="connsiteY41" fmla="*/ 1428750 h 2828925"/>
              <a:gd name="connsiteX42" fmla="*/ 2020043 w 5429993"/>
              <a:gd name="connsiteY42" fmla="*/ 1428750 h 2828925"/>
              <a:gd name="connsiteX43" fmla="*/ 1962893 w 5429993"/>
              <a:gd name="connsiteY43" fmla="*/ 1485900 h 2828925"/>
              <a:gd name="connsiteX44" fmla="*/ 1934318 w 5429993"/>
              <a:gd name="connsiteY44" fmla="*/ 1504950 h 2828925"/>
              <a:gd name="connsiteX45" fmla="*/ 1829543 w 5429993"/>
              <a:gd name="connsiteY45" fmla="*/ 1590675 h 2828925"/>
              <a:gd name="connsiteX46" fmla="*/ 1810493 w 5429993"/>
              <a:gd name="connsiteY46" fmla="*/ 1619250 h 2828925"/>
              <a:gd name="connsiteX47" fmla="*/ 1743818 w 5429993"/>
              <a:gd name="connsiteY47" fmla="*/ 1657350 h 2828925"/>
              <a:gd name="connsiteX48" fmla="*/ 1686668 w 5429993"/>
              <a:gd name="connsiteY48" fmla="*/ 1695450 h 2828925"/>
              <a:gd name="connsiteX49" fmla="*/ 1629518 w 5429993"/>
              <a:gd name="connsiteY49" fmla="*/ 1733550 h 2828925"/>
              <a:gd name="connsiteX50" fmla="*/ 1572368 w 5429993"/>
              <a:gd name="connsiteY50" fmla="*/ 1762125 h 2828925"/>
              <a:gd name="connsiteX51" fmla="*/ 1515218 w 5429993"/>
              <a:gd name="connsiteY51" fmla="*/ 1800225 h 2828925"/>
              <a:gd name="connsiteX52" fmla="*/ 1448543 w 5429993"/>
              <a:gd name="connsiteY52" fmla="*/ 1847850 h 2828925"/>
              <a:gd name="connsiteX53" fmla="*/ 1419968 w 5429993"/>
              <a:gd name="connsiteY53" fmla="*/ 1857375 h 2828925"/>
              <a:gd name="connsiteX54" fmla="*/ 1362818 w 5429993"/>
              <a:gd name="connsiteY54" fmla="*/ 1895475 h 2828925"/>
              <a:gd name="connsiteX55" fmla="*/ 1324718 w 5429993"/>
              <a:gd name="connsiteY55" fmla="*/ 1914525 h 2828925"/>
              <a:gd name="connsiteX56" fmla="*/ 1286618 w 5429993"/>
              <a:gd name="connsiteY56" fmla="*/ 1943100 h 2828925"/>
              <a:gd name="connsiteX57" fmla="*/ 1229468 w 5429993"/>
              <a:gd name="connsiteY57" fmla="*/ 1962150 h 2828925"/>
              <a:gd name="connsiteX58" fmla="*/ 1191368 w 5429993"/>
              <a:gd name="connsiteY58" fmla="*/ 1981200 h 2828925"/>
              <a:gd name="connsiteX59" fmla="*/ 1162793 w 5429993"/>
              <a:gd name="connsiteY59" fmla="*/ 1990725 h 2828925"/>
              <a:gd name="connsiteX60" fmla="*/ 1134218 w 5429993"/>
              <a:gd name="connsiteY60" fmla="*/ 2009775 h 2828925"/>
              <a:gd name="connsiteX61" fmla="*/ 1067543 w 5429993"/>
              <a:gd name="connsiteY61" fmla="*/ 2038350 h 2828925"/>
              <a:gd name="connsiteX62" fmla="*/ 1038968 w 5429993"/>
              <a:gd name="connsiteY62" fmla="*/ 2057400 h 2828925"/>
              <a:gd name="connsiteX63" fmla="*/ 877043 w 5429993"/>
              <a:gd name="connsiteY63" fmla="*/ 2095500 h 2828925"/>
              <a:gd name="connsiteX64" fmla="*/ 848468 w 5429993"/>
              <a:gd name="connsiteY64" fmla="*/ 2114550 h 2828925"/>
              <a:gd name="connsiteX65" fmla="*/ 800843 w 5429993"/>
              <a:gd name="connsiteY65" fmla="*/ 2124075 h 2828925"/>
              <a:gd name="connsiteX66" fmla="*/ 734168 w 5429993"/>
              <a:gd name="connsiteY66" fmla="*/ 2143125 h 2828925"/>
              <a:gd name="connsiteX67" fmla="*/ 696068 w 5429993"/>
              <a:gd name="connsiteY67" fmla="*/ 2162175 h 2828925"/>
              <a:gd name="connsiteX68" fmla="*/ 638918 w 5429993"/>
              <a:gd name="connsiteY68" fmla="*/ 2181225 h 2828925"/>
              <a:gd name="connsiteX69" fmla="*/ 581768 w 5429993"/>
              <a:gd name="connsiteY69" fmla="*/ 2200275 h 2828925"/>
              <a:gd name="connsiteX70" fmla="*/ 524618 w 5429993"/>
              <a:gd name="connsiteY70" fmla="*/ 2219325 h 2828925"/>
              <a:gd name="connsiteX71" fmla="*/ 496043 w 5429993"/>
              <a:gd name="connsiteY71" fmla="*/ 2228850 h 2828925"/>
              <a:gd name="connsiteX72" fmla="*/ 429368 w 5429993"/>
              <a:gd name="connsiteY72" fmla="*/ 2257425 h 2828925"/>
              <a:gd name="connsiteX73" fmla="*/ 400793 w 5429993"/>
              <a:gd name="connsiteY73" fmla="*/ 2276475 h 2828925"/>
              <a:gd name="connsiteX74" fmla="*/ 372218 w 5429993"/>
              <a:gd name="connsiteY74" fmla="*/ 2286000 h 2828925"/>
              <a:gd name="connsiteX75" fmla="*/ 305543 w 5429993"/>
              <a:gd name="connsiteY75" fmla="*/ 2333625 h 2828925"/>
              <a:gd name="connsiteX76" fmla="*/ 276968 w 5429993"/>
              <a:gd name="connsiteY76" fmla="*/ 2343150 h 2828925"/>
              <a:gd name="connsiteX77" fmla="*/ 219818 w 5429993"/>
              <a:gd name="connsiteY77" fmla="*/ 2381250 h 2828925"/>
              <a:gd name="connsiteX78" fmla="*/ 191243 w 5429993"/>
              <a:gd name="connsiteY78" fmla="*/ 2409825 h 2828925"/>
              <a:gd name="connsiteX79" fmla="*/ 134093 w 5429993"/>
              <a:gd name="connsiteY79" fmla="*/ 2447925 h 2828925"/>
              <a:gd name="connsiteX80" fmla="*/ 105518 w 5429993"/>
              <a:gd name="connsiteY80" fmla="*/ 2466975 h 2828925"/>
              <a:gd name="connsiteX81" fmla="*/ 48368 w 5429993"/>
              <a:gd name="connsiteY81" fmla="*/ 2505075 h 2828925"/>
              <a:gd name="connsiteX82" fmla="*/ 29318 w 5429993"/>
              <a:gd name="connsiteY82" fmla="*/ 2543175 h 2828925"/>
              <a:gd name="connsiteX83" fmla="*/ 743 w 5429993"/>
              <a:gd name="connsiteY83" fmla="*/ 2571750 h 2828925"/>
              <a:gd name="connsiteX84" fmla="*/ 29318 w 5429993"/>
              <a:gd name="connsiteY84" fmla="*/ 2667000 h 2828925"/>
              <a:gd name="connsiteX85" fmla="*/ 67418 w 5429993"/>
              <a:gd name="connsiteY85" fmla="*/ 2676525 h 2828925"/>
              <a:gd name="connsiteX86" fmla="*/ 95993 w 5429993"/>
              <a:gd name="connsiteY86" fmla="*/ 2686050 h 2828925"/>
              <a:gd name="connsiteX87" fmla="*/ 715118 w 5429993"/>
              <a:gd name="connsiteY87" fmla="*/ 2714625 h 2828925"/>
              <a:gd name="connsiteX88" fmla="*/ 838943 w 5429993"/>
              <a:gd name="connsiteY88" fmla="*/ 2724150 h 2828925"/>
              <a:gd name="connsiteX89" fmla="*/ 877043 w 5429993"/>
              <a:gd name="connsiteY89" fmla="*/ 2733675 h 2828925"/>
              <a:gd name="connsiteX90" fmla="*/ 981818 w 5429993"/>
              <a:gd name="connsiteY90" fmla="*/ 2743200 h 2828925"/>
              <a:gd name="connsiteX91" fmla="*/ 1048493 w 5429993"/>
              <a:gd name="connsiteY91" fmla="*/ 2752725 h 2828925"/>
              <a:gd name="connsiteX92" fmla="*/ 1267568 w 5429993"/>
              <a:gd name="connsiteY92" fmla="*/ 2762250 h 2828925"/>
              <a:gd name="connsiteX93" fmla="*/ 1362818 w 5429993"/>
              <a:gd name="connsiteY93" fmla="*/ 2781300 h 2828925"/>
              <a:gd name="connsiteX94" fmla="*/ 1572368 w 5429993"/>
              <a:gd name="connsiteY94" fmla="*/ 2790825 h 2828925"/>
              <a:gd name="connsiteX95" fmla="*/ 1810493 w 5429993"/>
              <a:gd name="connsiteY95" fmla="*/ 2809875 h 2828925"/>
              <a:gd name="connsiteX96" fmla="*/ 2181968 w 5429993"/>
              <a:gd name="connsiteY96" fmla="*/ 2828925 h 2828925"/>
              <a:gd name="connsiteX97" fmla="*/ 2724893 w 5429993"/>
              <a:gd name="connsiteY97" fmla="*/ 2819400 h 2828925"/>
              <a:gd name="connsiteX98" fmla="*/ 2820143 w 5429993"/>
              <a:gd name="connsiteY98" fmla="*/ 2809875 h 2828925"/>
              <a:gd name="connsiteX99" fmla="*/ 3086843 w 5429993"/>
              <a:gd name="connsiteY99" fmla="*/ 2800350 h 2828925"/>
              <a:gd name="connsiteX100" fmla="*/ 3305918 w 5429993"/>
              <a:gd name="connsiteY100" fmla="*/ 2781300 h 2828925"/>
              <a:gd name="connsiteX101" fmla="*/ 3544043 w 5429993"/>
              <a:gd name="connsiteY101" fmla="*/ 2771775 h 2828925"/>
              <a:gd name="connsiteX102" fmla="*/ 3639293 w 5429993"/>
              <a:gd name="connsiteY102" fmla="*/ 2762250 h 2828925"/>
              <a:gd name="connsiteX103" fmla="*/ 3686918 w 5429993"/>
              <a:gd name="connsiteY103" fmla="*/ 2752725 h 2828925"/>
              <a:gd name="connsiteX104" fmla="*/ 3944093 w 5429993"/>
              <a:gd name="connsiteY104" fmla="*/ 2733675 h 2828925"/>
              <a:gd name="connsiteX105" fmla="*/ 4134593 w 5429993"/>
              <a:gd name="connsiteY105" fmla="*/ 2714625 h 2828925"/>
              <a:gd name="connsiteX106" fmla="*/ 4201268 w 5429993"/>
              <a:gd name="connsiteY106" fmla="*/ 2705100 h 2828925"/>
              <a:gd name="connsiteX107" fmla="*/ 4258418 w 5429993"/>
              <a:gd name="connsiteY107" fmla="*/ 2695575 h 2828925"/>
              <a:gd name="connsiteX108" fmla="*/ 4429868 w 5429993"/>
              <a:gd name="connsiteY108" fmla="*/ 2686050 h 2828925"/>
              <a:gd name="connsiteX109" fmla="*/ 4477493 w 5429993"/>
              <a:gd name="connsiteY109" fmla="*/ 2676525 h 2828925"/>
              <a:gd name="connsiteX110" fmla="*/ 4801343 w 5429993"/>
              <a:gd name="connsiteY110" fmla="*/ 2657475 h 2828925"/>
              <a:gd name="connsiteX111" fmla="*/ 4877543 w 5429993"/>
              <a:gd name="connsiteY111" fmla="*/ 2647950 h 2828925"/>
              <a:gd name="connsiteX112" fmla="*/ 4934693 w 5429993"/>
              <a:gd name="connsiteY112" fmla="*/ 2638425 h 2828925"/>
              <a:gd name="connsiteX113" fmla="*/ 5077568 w 5429993"/>
              <a:gd name="connsiteY113" fmla="*/ 2628900 h 2828925"/>
              <a:gd name="connsiteX114" fmla="*/ 5125193 w 5429993"/>
              <a:gd name="connsiteY114" fmla="*/ 2619375 h 2828925"/>
              <a:gd name="connsiteX115" fmla="*/ 5191868 w 5429993"/>
              <a:gd name="connsiteY115" fmla="*/ 2609850 h 2828925"/>
              <a:gd name="connsiteX116" fmla="*/ 5249018 w 5429993"/>
              <a:gd name="connsiteY116" fmla="*/ 2590800 h 2828925"/>
              <a:gd name="connsiteX117" fmla="*/ 5325218 w 5429993"/>
              <a:gd name="connsiteY117" fmla="*/ 2571750 h 2828925"/>
              <a:gd name="connsiteX118" fmla="*/ 5353793 w 5429993"/>
              <a:gd name="connsiteY118" fmla="*/ 2247900 h 2828925"/>
              <a:gd name="connsiteX119" fmla="*/ 5372843 w 5429993"/>
              <a:gd name="connsiteY119" fmla="*/ 2162175 h 2828925"/>
              <a:gd name="connsiteX120" fmla="*/ 5382368 w 5429993"/>
              <a:gd name="connsiteY120" fmla="*/ 2047875 h 2828925"/>
              <a:gd name="connsiteX121" fmla="*/ 5391893 w 5429993"/>
              <a:gd name="connsiteY121" fmla="*/ 1990725 h 2828925"/>
              <a:gd name="connsiteX122" fmla="*/ 5401418 w 5429993"/>
              <a:gd name="connsiteY122" fmla="*/ 1905000 h 2828925"/>
              <a:gd name="connsiteX123" fmla="*/ 5410943 w 5429993"/>
              <a:gd name="connsiteY123" fmla="*/ 1581150 h 2828925"/>
              <a:gd name="connsiteX124" fmla="*/ 5429993 w 5429993"/>
              <a:gd name="connsiteY124" fmla="*/ 1304925 h 2828925"/>
              <a:gd name="connsiteX125" fmla="*/ 5420468 w 5429993"/>
              <a:gd name="connsiteY125" fmla="*/ 1181100 h 2828925"/>
              <a:gd name="connsiteX126" fmla="*/ 5410943 w 5429993"/>
              <a:gd name="connsiteY126" fmla="*/ 1152525 h 2828925"/>
              <a:gd name="connsiteX127" fmla="*/ 5391893 w 5429993"/>
              <a:gd name="connsiteY127" fmla="*/ 1066800 h 2828925"/>
              <a:gd name="connsiteX128" fmla="*/ 5372843 w 5429993"/>
              <a:gd name="connsiteY128" fmla="*/ 1009650 h 2828925"/>
              <a:gd name="connsiteX129" fmla="*/ 5353793 w 5429993"/>
              <a:gd name="connsiteY129" fmla="*/ 981075 h 2828925"/>
              <a:gd name="connsiteX130" fmla="*/ 5325218 w 5429993"/>
              <a:gd name="connsiteY130" fmla="*/ 914400 h 2828925"/>
              <a:gd name="connsiteX131" fmla="*/ 5315693 w 5429993"/>
              <a:gd name="connsiteY131" fmla="*/ 885825 h 2828925"/>
              <a:gd name="connsiteX132" fmla="*/ 5296643 w 5429993"/>
              <a:gd name="connsiteY132" fmla="*/ 857250 h 2828925"/>
              <a:gd name="connsiteX133" fmla="*/ 5287118 w 5429993"/>
              <a:gd name="connsiteY133" fmla="*/ 819150 h 2828925"/>
              <a:gd name="connsiteX134" fmla="*/ 5249018 w 5429993"/>
              <a:gd name="connsiteY134" fmla="*/ 752475 h 2828925"/>
              <a:gd name="connsiteX135" fmla="*/ 5229968 w 5429993"/>
              <a:gd name="connsiteY135" fmla="*/ 714375 h 2828925"/>
              <a:gd name="connsiteX136" fmla="*/ 5210918 w 5429993"/>
              <a:gd name="connsiteY136" fmla="*/ 685800 h 2828925"/>
              <a:gd name="connsiteX137" fmla="*/ 5191868 w 5429993"/>
              <a:gd name="connsiteY137" fmla="*/ 628650 h 2828925"/>
              <a:gd name="connsiteX138" fmla="*/ 5172818 w 5429993"/>
              <a:gd name="connsiteY138" fmla="*/ 600075 h 2828925"/>
              <a:gd name="connsiteX139" fmla="*/ 5144243 w 5429993"/>
              <a:gd name="connsiteY139" fmla="*/ 542925 h 2828925"/>
              <a:gd name="connsiteX140" fmla="*/ 5115668 w 5429993"/>
              <a:gd name="connsiteY140" fmla="*/ 523875 h 2828925"/>
              <a:gd name="connsiteX141" fmla="*/ 5010893 w 5429993"/>
              <a:gd name="connsiteY141" fmla="*/ 447675 h 2828925"/>
              <a:gd name="connsiteX142" fmla="*/ 4972793 w 5429993"/>
              <a:gd name="connsiteY142" fmla="*/ 428625 h 2828925"/>
              <a:gd name="connsiteX143" fmla="*/ 4944218 w 5429993"/>
              <a:gd name="connsiteY143" fmla="*/ 409575 h 2828925"/>
              <a:gd name="connsiteX144" fmla="*/ 4906118 w 5429993"/>
              <a:gd name="connsiteY144" fmla="*/ 400050 h 2828925"/>
              <a:gd name="connsiteX145" fmla="*/ 4848968 w 5429993"/>
              <a:gd name="connsiteY145" fmla="*/ 361950 h 2828925"/>
              <a:gd name="connsiteX146" fmla="*/ 4810868 w 5429993"/>
              <a:gd name="connsiteY146" fmla="*/ 352425 h 2828925"/>
              <a:gd name="connsiteX147" fmla="*/ 4763243 w 5429993"/>
              <a:gd name="connsiteY147" fmla="*/ 342900 h 2828925"/>
              <a:gd name="connsiteX148" fmla="*/ 4706093 w 5429993"/>
              <a:gd name="connsiteY148" fmla="*/ 323850 h 2828925"/>
              <a:gd name="connsiteX149" fmla="*/ 4658468 w 5429993"/>
              <a:gd name="connsiteY149" fmla="*/ 304800 h 2828925"/>
              <a:gd name="connsiteX150" fmla="*/ 4610843 w 5429993"/>
              <a:gd name="connsiteY150" fmla="*/ 295275 h 2828925"/>
              <a:gd name="connsiteX151" fmla="*/ 4582268 w 5429993"/>
              <a:gd name="connsiteY151" fmla="*/ 285750 h 2828925"/>
              <a:gd name="connsiteX152" fmla="*/ 4525118 w 5429993"/>
              <a:gd name="connsiteY152" fmla="*/ 276225 h 2828925"/>
              <a:gd name="connsiteX153" fmla="*/ 4496543 w 5429993"/>
              <a:gd name="connsiteY153" fmla="*/ 266700 h 2828925"/>
              <a:gd name="connsiteX154" fmla="*/ 4458443 w 5429993"/>
              <a:gd name="connsiteY154" fmla="*/ 257175 h 2828925"/>
              <a:gd name="connsiteX155" fmla="*/ 4401293 w 5429993"/>
              <a:gd name="connsiteY155" fmla="*/ 238125 h 2828925"/>
              <a:gd name="connsiteX156" fmla="*/ 4363193 w 5429993"/>
              <a:gd name="connsiteY156" fmla="*/ 228600 h 2828925"/>
              <a:gd name="connsiteX157" fmla="*/ 4286993 w 5429993"/>
              <a:gd name="connsiteY157" fmla="*/ 200025 h 2828925"/>
              <a:gd name="connsiteX158" fmla="*/ 4229843 w 5429993"/>
              <a:gd name="connsiteY158" fmla="*/ 171450 h 2828925"/>
              <a:gd name="connsiteX159" fmla="*/ 4201268 w 5429993"/>
              <a:gd name="connsiteY159" fmla="*/ 161925 h 2828925"/>
              <a:gd name="connsiteX160" fmla="*/ 4172693 w 5429993"/>
              <a:gd name="connsiteY160" fmla="*/ 142875 h 2828925"/>
              <a:gd name="connsiteX161" fmla="*/ 4144118 w 5429993"/>
              <a:gd name="connsiteY161" fmla="*/ 133350 h 2828925"/>
              <a:gd name="connsiteX162" fmla="*/ 4115543 w 5429993"/>
              <a:gd name="connsiteY162" fmla="*/ 114300 h 2828925"/>
              <a:gd name="connsiteX163" fmla="*/ 4086968 w 5429993"/>
              <a:gd name="connsiteY163" fmla="*/ 104775 h 2828925"/>
              <a:gd name="connsiteX164" fmla="*/ 4058393 w 5429993"/>
              <a:gd name="connsiteY164" fmla="*/ 85725 h 2828925"/>
              <a:gd name="connsiteX165" fmla="*/ 4029818 w 5429993"/>
              <a:gd name="connsiteY165" fmla="*/ 76200 h 2828925"/>
              <a:gd name="connsiteX166" fmla="*/ 4001243 w 5429993"/>
              <a:gd name="connsiteY166" fmla="*/ 57150 h 2828925"/>
              <a:gd name="connsiteX167" fmla="*/ 4020293 w 5429993"/>
              <a:gd name="connsiteY167" fmla="*/ 38100 h 28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5429993" h="2828925">
                <a:moveTo>
                  <a:pt x="4020293" y="38100"/>
                </a:moveTo>
                <a:cubicBezTo>
                  <a:pt x="4004418" y="33338"/>
                  <a:pt x="3944015" y="32577"/>
                  <a:pt x="3905993" y="28575"/>
                </a:cubicBezTo>
                <a:cubicBezTo>
                  <a:pt x="3883666" y="26225"/>
                  <a:pt x="3861657" y="21284"/>
                  <a:pt x="3839318" y="19050"/>
                </a:cubicBezTo>
                <a:cubicBezTo>
                  <a:pt x="3798127" y="14931"/>
                  <a:pt x="3756768" y="12700"/>
                  <a:pt x="3715493" y="9525"/>
                </a:cubicBezTo>
                <a:cubicBezTo>
                  <a:pt x="3696443" y="6350"/>
                  <a:pt x="3677656" y="0"/>
                  <a:pt x="3658343" y="0"/>
                </a:cubicBezTo>
                <a:cubicBezTo>
                  <a:pt x="3616946" y="0"/>
                  <a:pt x="3575631" y="4688"/>
                  <a:pt x="3534518" y="9525"/>
                </a:cubicBezTo>
                <a:cubicBezTo>
                  <a:pt x="3509208" y="12503"/>
                  <a:pt x="3491557" y="21800"/>
                  <a:pt x="3467843" y="28575"/>
                </a:cubicBezTo>
                <a:cubicBezTo>
                  <a:pt x="3444548" y="35231"/>
                  <a:pt x="3389570" y="45832"/>
                  <a:pt x="3372593" y="57150"/>
                </a:cubicBezTo>
                <a:lnTo>
                  <a:pt x="3286868" y="114300"/>
                </a:lnTo>
                <a:lnTo>
                  <a:pt x="3258293" y="133350"/>
                </a:lnTo>
                <a:cubicBezTo>
                  <a:pt x="3216937" y="216062"/>
                  <a:pt x="3264729" y="130518"/>
                  <a:pt x="3210668" y="200025"/>
                </a:cubicBezTo>
                <a:cubicBezTo>
                  <a:pt x="3196612" y="218097"/>
                  <a:pt x="3186305" y="238859"/>
                  <a:pt x="3172568" y="257175"/>
                </a:cubicBezTo>
                <a:cubicBezTo>
                  <a:pt x="3163043" y="269875"/>
                  <a:pt x="3152161" y="281662"/>
                  <a:pt x="3143993" y="295275"/>
                </a:cubicBezTo>
                <a:cubicBezTo>
                  <a:pt x="3133035" y="313538"/>
                  <a:pt x="3126376" y="334162"/>
                  <a:pt x="3115418" y="352425"/>
                </a:cubicBezTo>
                <a:cubicBezTo>
                  <a:pt x="3082440" y="407388"/>
                  <a:pt x="3063630" y="431001"/>
                  <a:pt x="3029693" y="476250"/>
                </a:cubicBezTo>
                <a:cubicBezTo>
                  <a:pt x="3007355" y="543263"/>
                  <a:pt x="3036428" y="460535"/>
                  <a:pt x="3001118" y="542925"/>
                </a:cubicBezTo>
                <a:cubicBezTo>
                  <a:pt x="2997163" y="552153"/>
                  <a:pt x="2994351" y="561846"/>
                  <a:pt x="2991593" y="571500"/>
                </a:cubicBezTo>
                <a:cubicBezTo>
                  <a:pt x="2987997" y="584087"/>
                  <a:pt x="2987225" y="597568"/>
                  <a:pt x="2982068" y="609600"/>
                </a:cubicBezTo>
                <a:cubicBezTo>
                  <a:pt x="2977559" y="620122"/>
                  <a:pt x="2968138" y="627936"/>
                  <a:pt x="2963018" y="638175"/>
                </a:cubicBezTo>
                <a:cubicBezTo>
                  <a:pt x="2955405" y="653400"/>
                  <a:pt x="2948037" y="690608"/>
                  <a:pt x="2943968" y="704850"/>
                </a:cubicBezTo>
                <a:cubicBezTo>
                  <a:pt x="2941210" y="714504"/>
                  <a:pt x="2938933" y="724445"/>
                  <a:pt x="2934443" y="733425"/>
                </a:cubicBezTo>
                <a:cubicBezTo>
                  <a:pt x="2929323" y="743664"/>
                  <a:pt x="2920513" y="751761"/>
                  <a:pt x="2915393" y="762000"/>
                </a:cubicBezTo>
                <a:cubicBezTo>
                  <a:pt x="2875958" y="840870"/>
                  <a:pt x="2941413" y="737258"/>
                  <a:pt x="2886818" y="819150"/>
                </a:cubicBezTo>
                <a:cubicBezTo>
                  <a:pt x="2880468" y="844550"/>
                  <a:pt x="2879477" y="871932"/>
                  <a:pt x="2867768" y="895350"/>
                </a:cubicBezTo>
                <a:cubicBezTo>
                  <a:pt x="2804587" y="1021712"/>
                  <a:pt x="2881238" y="863919"/>
                  <a:pt x="2839193" y="962025"/>
                </a:cubicBezTo>
                <a:cubicBezTo>
                  <a:pt x="2789096" y="1078917"/>
                  <a:pt x="2848922" y="933041"/>
                  <a:pt x="2801093" y="1028700"/>
                </a:cubicBezTo>
                <a:cubicBezTo>
                  <a:pt x="2796603" y="1037680"/>
                  <a:pt x="2797137" y="1048921"/>
                  <a:pt x="2791568" y="1057275"/>
                </a:cubicBezTo>
                <a:cubicBezTo>
                  <a:pt x="2784096" y="1068483"/>
                  <a:pt x="2770823" y="1074889"/>
                  <a:pt x="2762993" y="1085850"/>
                </a:cubicBezTo>
                <a:cubicBezTo>
                  <a:pt x="2754740" y="1097404"/>
                  <a:pt x="2753033" y="1113042"/>
                  <a:pt x="2743943" y="1123950"/>
                </a:cubicBezTo>
                <a:cubicBezTo>
                  <a:pt x="2736614" y="1132744"/>
                  <a:pt x="2724162" y="1135671"/>
                  <a:pt x="2715368" y="1143000"/>
                </a:cubicBezTo>
                <a:cubicBezTo>
                  <a:pt x="2682494" y="1170395"/>
                  <a:pt x="2677791" y="1193626"/>
                  <a:pt x="2629643" y="1209675"/>
                </a:cubicBezTo>
                <a:cubicBezTo>
                  <a:pt x="2610593" y="1216025"/>
                  <a:pt x="2591974" y="1223855"/>
                  <a:pt x="2572493" y="1228725"/>
                </a:cubicBezTo>
                <a:cubicBezTo>
                  <a:pt x="2547093" y="1235075"/>
                  <a:pt x="2521131" y="1239496"/>
                  <a:pt x="2496293" y="1247775"/>
                </a:cubicBezTo>
                <a:cubicBezTo>
                  <a:pt x="2486768" y="1250950"/>
                  <a:pt x="2477563" y="1255331"/>
                  <a:pt x="2467718" y="1257300"/>
                </a:cubicBezTo>
                <a:cubicBezTo>
                  <a:pt x="2445703" y="1261703"/>
                  <a:pt x="2423188" y="1263134"/>
                  <a:pt x="2401043" y="1266825"/>
                </a:cubicBezTo>
                <a:cubicBezTo>
                  <a:pt x="2385074" y="1269487"/>
                  <a:pt x="2369346" y="1273454"/>
                  <a:pt x="2353418" y="1276350"/>
                </a:cubicBezTo>
                <a:cubicBezTo>
                  <a:pt x="2334417" y="1279805"/>
                  <a:pt x="2315004" y="1281191"/>
                  <a:pt x="2296268" y="1285875"/>
                </a:cubicBezTo>
                <a:cubicBezTo>
                  <a:pt x="2163105" y="1319166"/>
                  <a:pt x="2326477" y="1288505"/>
                  <a:pt x="2162918" y="1343025"/>
                </a:cubicBezTo>
                <a:lnTo>
                  <a:pt x="2134343" y="1352550"/>
                </a:lnTo>
                <a:cubicBezTo>
                  <a:pt x="2127993" y="1362075"/>
                  <a:pt x="2124818" y="1374775"/>
                  <a:pt x="2115293" y="1381125"/>
                </a:cubicBezTo>
                <a:cubicBezTo>
                  <a:pt x="2104401" y="1388387"/>
                  <a:pt x="2088902" y="1384796"/>
                  <a:pt x="2077193" y="1390650"/>
                </a:cubicBezTo>
                <a:cubicBezTo>
                  <a:pt x="2056715" y="1400889"/>
                  <a:pt x="2039093" y="1416050"/>
                  <a:pt x="2020043" y="1428750"/>
                </a:cubicBezTo>
                <a:lnTo>
                  <a:pt x="2020043" y="1428750"/>
                </a:lnTo>
                <a:cubicBezTo>
                  <a:pt x="2000993" y="1447800"/>
                  <a:pt x="1985309" y="1470956"/>
                  <a:pt x="1962893" y="1485900"/>
                </a:cubicBezTo>
                <a:cubicBezTo>
                  <a:pt x="1953368" y="1492250"/>
                  <a:pt x="1942827" y="1497292"/>
                  <a:pt x="1934318" y="1504950"/>
                </a:cubicBezTo>
                <a:cubicBezTo>
                  <a:pt x="1838424" y="1591255"/>
                  <a:pt x="1904420" y="1553237"/>
                  <a:pt x="1829543" y="1590675"/>
                </a:cubicBezTo>
                <a:cubicBezTo>
                  <a:pt x="1823193" y="1600200"/>
                  <a:pt x="1818588" y="1611155"/>
                  <a:pt x="1810493" y="1619250"/>
                </a:cubicBezTo>
                <a:cubicBezTo>
                  <a:pt x="1787995" y="1641748"/>
                  <a:pt x="1769965" y="1638673"/>
                  <a:pt x="1743818" y="1657350"/>
                </a:cubicBezTo>
                <a:cubicBezTo>
                  <a:pt x="1681388" y="1701943"/>
                  <a:pt x="1747965" y="1675018"/>
                  <a:pt x="1686668" y="1695450"/>
                </a:cubicBezTo>
                <a:cubicBezTo>
                  <a:pt x="1632499" y="1749619"/>
                  <a:pt x="1684657" y="1705981"/>
                  <a:pt x="1629518" y="1733550"/>
                </a:cubicBezTo>
                <a:cubicBezTo>
                  <a:pt x="1555660" y="1770479"/>
                  <a:pt x="1644192" y="1738184"/>
                  <a:pt x="1572368" y="1762125"/>
                </a:cubicBezTo>
                <a:cubicBezTo>
                  <a:pt x="1505870" y="1828623"/>
                  <a:pt x="1579547" y="1763466"/>
                  <a:pt x="1515218" y="1800225"/>
                </a:cubicBezTo>
                <a:cubicBezTo>
                  <a:pt x="1485017" y="1817483"/>
                  <a:pt x="1478027" y="1833108"/>
                  <a:pt x="1448543" y="1847850"/>
                </a:cubicBezTo>
                <a:cubicBezTo>
                  <a:pt x="1439563" y="1852340"/>
                  <a:pt x="1428745" y="1852499"/>
                  <a:pt x="1419968" y="1857375"/>
                </a:cubicBezTo>
                <a:cubicBezTo>
                  <a:pt x="1399954" y="1868494"/>
                  <a:pt x="1383296" y="1885236"/>
                  <a:pt x="1362818" y="1895475"/>
                </a:cubicBezTo>
                <a:cubicBezTo>
                  <a:pt x="1350118" y="1901825"/>
                  <a:pt x="1336759" y="1907000"/>
                  <a:pt x="1324718" y="1914525"/>
                </a:cubicBezTo>
                <a:cubicBezTo>
                  <a:pt x="1311256" y="1922939"/>
                  <a:pt x="1300817" y="1936000"/>
                  <a:pt x="1286618" y="1943100"/>
                </a:cubicBezTo>
                <a:cubicBezTo>
                  <a:pt x="1268657" y="1952080"/>
                  <a:pt x="1247429" y="1953170"/>
                  <a:pt x="1229468" y="1962150"/>
                </a:cubicBezTo>
                <a:cubicBezTo>
                  <a:pt x="1216768" y="1968500"/>
                  <a:pt x="1204419" y="1975607"/>
                  <a:pt x="1191368" y="1981200"/>
                </a:cubicBezTo>
                <a:cubicBezTo>
                  <a:pt x="1182140" y="1985155"/>
                  <a:pt x="1171773" y="1986235"/>
                  <a:pt x="1162793" y="1990725"/>
                </a:cubicBezTo>
                <a:cubicBezTo>
                  <a:pt x="1152554" y="1995845"/>
                  <a:pt x="1144157" y="2004095"/>
                  <a:pt x="1134218" y="2009775"/>
                </a:cubicBezTo>
                <a:cubicBezTo>
                  <a:pt x="995475" y="2089057"/>
                  <a:pt x="1174404" y="1984920"/>
                  <a:pt x="1067543" y="2038350"/>
                </a:cubicBezTo>
                <a:cubicBezTo>
                  <a:pt x="1057304" y="2043470"/>
                  <a:pt x="1049726" y="2053488"/>
                  <a:pt x="1038968" y="2057400"/>
                </a:cubicBezTo>
                <a:cubicBezTo>
                  <a:pt x="1018422" y="2064871"/>
                  <a:pt x="894353" y="2091653"/>
                  <a:pt x="877043" y="2095500"/>
                </a:cubicBezTo>
                <a:cubicBezTo>
                  <a:pt x="867518" y="2101850"/>
                  <a:pt x="859187" y="2110530"/>
                  <a:pt x="848468" y="2114550"/>
                </a:cubicBezTo>
                <a:cubicBezTo>
                  <a:pt x="833309" y="2120234"/>
                  <a:pt x="816647" y="2120563"/>
                  <a:pt x="800843" y="2124075"/>
                </a:cubicBezTo>
                <a:cubicBezTo>
                  <a:pt x="784112" y="2127793"/>
                  <a:pt x="751302" y="2135782"/>
                  <a:pt x="734168" y="2143125"/>
                </a:cubicBezTo>
                <a:cubicBezTo>
                  <a:pt x="721117" y="2148718"/>
                  <a:pt x="709251" y="2156902"/>
                  <a:pt x="696068" y="2162175"/>
                </a:cubicBezTo>
                <a:cubicBezTo>
                  <a:pt x="677424" y="2169633"/>
                  <a:pt x="657968" y="2174875"/>
                  <a:pt x="638918" y="2181225"/>
                </a:cubicBezTo>
                <a:lnTo>
                  <a:pt x="581768" y="2200275"/>
                </a:lnTo>
                <a:lnTo>
                  <a:pt x="524618" y="2219325"/>
                </a:lnTo>
                <a:cubicBezTo>
                  <a:pt x="515093" y="2222500"/>
                  <a:pt x="504397" y="2223281"/>
                  <a:pt x="496043" y="2228850"/>
                </a:cubicBezTo>
                <a:cubicBezTo>
                  <a:pt x="456576" y="2255162"/>
                  <a:pt x="478574" y="2245124"/>
                  <a:pt x="429368" y="2257425"/>
                </a:cubicBezTo>
                <a:cubicBezTo>
                  <a:pt x="419843" y="2263775"/>
                  <a:pt x="411032" y="2271355"/>
                  <a:pt x="400793" y="2276475"/>
                </a:cubicBezTo>
                <a:cubicBezTo>
                  <a:pt x="391813" y="2280965"/>
                  <a:pt x="380935" y="2281019"/>
                  <a:pt x="372218" y="2286000"/>
                </a:cubicBezTo>
                <a:cubicBezTo>
                  <a:pt x="342017" y="2303258"/>
                  <a:pt x="335027" y="2318883"/>
                  <a:pt x="305543" y="2333625"/>
                </a:cubicBezTo>
                <a:cubicBezTo>
                  <a:pt x="296563" y="2338115"/>
                  <a:pt x="286493" y="2339975"/>
                  <a:pt x="276968" y="2343150"/>
                </a:cubicBezTo>
                <a:cubicBezTo>
                  <a:pt x="185811" y="2434307"/>
                  <a:pt x="302526" y="2326111"/>
                  <a:pt x="219818" y="2381250"/>
                </a:cubicBezTo>
                <a:cubicBezTo>
                  <a:pt x="208610" y="2388722"/>
                  <a:pt x="201876" y="2401555"/>
                  <a:pt x="191243" y="2409825"/>
                </a:cubicBezTo>
                <a:cubicBezTo>
                  <a:pt x="173171" y="2423881"/>
                  <a:pt x="153143" y="2435225"/>
                  <a:pt x="134093" y="2447925"/>
                </a:cubicBezTo>
                <a:cubicBezTo>
                  <a:pt x="124568" y="2454275"/>
                  <a:pt x="113613" y="2458880"/>
                  <a:pt x="105518" y="2466975"/>
                </a:cubicBezTo>
                <a:cubicBezTo>
                  <a:pt x="69843" y="2502650"/>
                  <a:pt x="89722" y="2491290"/>
                  <a:pt x="48368" y="2505075"/>
                </a:cubicBezTo>
                <a:cubicBezTo>
                  <a:pt x="42018" y="2517775"/>
                  <a:pt x="37571" y="2531621"/>
                  <a:pt x="29318" y="2543175"/>
                </a:cubicBezTo>
                <a:cubicBezTo>
                  <a:pt x="21488" y="2554136"/>
                  <a:pt x="3385" y="2558541"/>
                  <a:pt x="743" y="2571750"/>
                </a:cubicBezTo>
                <a:cubicBezTo>
                  <a:pt x="-2626" y="2588596"/>
                  <a:pt x="5215" y="2650931"/>
                  <a:pt x="29318" y="2667000"/>
                </a:cubicBezTo>
                <a:cubicBezTo>
                  <a:pt x="40210" y="2674262"/>
                  <a:pt x="54831" y="2672929"/>
                  <a:pt x="67418" y="2676525"/>
                </a:cubicBezTo>
                <a:cubicBezTo>
                  <a:pt x="77072" y="2679283"/>
                  <a:pt x="85994" y="2685141"/>
                  <a:pt x="95993" y="2686050"/>
                </a:cubicBezTo>
                <a:cubicBezTo>
                  <a:pt x="338405" y="2708087"/>
                  <a:pt x="465968" y="2707506"/>
                  <a:pt x="715118" y="2714625"/>
                </a:cubicBezTo>
                <a:cubicBezTo>
                  <a:pt x="756393" y="2717800"/>
                  <a:pt x="797830" y="2719313"/>
                  <a:pt x="838943" y="2724150"/>
                </a:cubicBezTo>
                <a:cubicBezTo>
                  <a:pt x="851944" y="2725680"/>
                  <a:pt x="864067" y="2731945"/>
                  <a:pt x="877043" y="2733675"/>
                </a:cubicBezTo>
                <a:cubicBezTo>
                  <a:pt x="911804" y="2738310"/>
                  <a:pt x="946963" y="2739327"/>
                  <a:pt x="981818" y="2743200"/>
                </a:cubicBezTo>
                <a:cubicBezTo>
                  <a:pt x="1004131" y="2745679"/>
                  <a:pt x="1026092" y="2751232"/>
                  <a:pt x="1048493" y="2752725"/>
                </a:cubicBezTo>
                <a:cubicBezTo>
                  <a:pt x="1121425" y="2757587"/>
                  <a:pt x="1194543" y="2759075"/>
                  <a:pt x="1267568" y="2762250"/>
                </a:cubicBezTo>
                <a:cubicBezTo>
                  <a:pt x="1299076" y="2770127"/>
                  <a:pt x="1330122" y="2778965"/>
                  <a:pt x="1362818" y="2781300"/>
                </a:cubicBezTo>
                <a:cubicBezTo>
                  <a:pt x="1432562" y="2786282"/>
                  <a:pt x="1502588" y="2786371"/>
                  <a:pt x="1572368" y="2790825"/>
                </a:cubicBezTo>
                <a:cubicBezTo>
                  <a:pt x="1651835" y="2795897"/>
                  <a:pt x="1731041" y="2804578"/>
                  <a:pt x="1810493" y="2809875"/>
                </a:cubicBezTo>
                <a:cubicBezTo>
                  <a:pt x="2029465" y="2824473"/>
                  <a:pt x="1905679" y="2817413"/>
                  <a:pt x="2181968" y="2828925"/>
                </a:cubicBezTo>
                <a:lnTo>
                  <a:pt x="2724893" y="2819400"/>
                </a:lnTo>
                <a:cubicBezTo>
                  <a:pt x="2756787" y="2818448"/>
                  <a:pt x="2788279" y="2811552"/>
                  <a:pt x="2820143" y="2809875"/>
                </a:cubicBezTo>
                <a:cubicBezTo>
                  <a:pt x="2908977" y="2805200"/>
                  <a:pt x="2997943" y="2803525"/>
                  <a:pt x="3086843" y="2800350"/>
                </a:cubicBezTo>
                <a:cubicBezTo>
                  <a:pt x="3161764" y="2792858"/>
                  <a:pt x="3230094" y="2785291"/>
                  <a:pt x="3305918" y="2781300"/>
                </a:cubicBezTo>
                <a:cubicBezTo>
                  <a:pt x="3385247" y="2777125"/>
                  <a:pt x="3464668" y="2774950"/>
                  <a:pt x="3544043" y="2771775"/>
                </a:cubicBezTo>
                <a:cubicBezTo>
                  <a:pt x="3575793" y="2768600"/>
                  <a:pt x="3607665" y="2766467"/>
                  <a:pt x="3639293" y="2762250"/>
                </a:cubicBezTo>
                <a:cubicBezTo>
                  <a:pt x="3655340" y="2760110"/>
                  <a:pt x="3670799" y="2754236"/>
                  <a:pt x="3686918" y="2752725"/>
                </a:cubicBezTo>
                <a:cubicBezTo>
                  <a:pt x="3772503" y="2744701"/>
                  <a:pt x="3944093" y="2733675"/>
                  <a:pt x="3944093" y="2733675"/>
                </a:cubicBezTo>
                <a:cubicBezTo>
                  <a:pt x="4037956" y="2710209"/>
                  <a:pt x="3944308" y="2731172"/>
                  <a:pt x="4134593" y="2714625"/>
                </a:cubicBezTo>
                <a:cubicBezTo>
                  <a:pt x="4156959" y="2712680"/>
                  <a:pt x="4179078" y="2708514"/>
                  <a:pt x="4201268" y="2705100"/>
                </a:cubicBezTo>
                <a:cubicBezTo>
                  <a:pt x="4220356" y="2702163"/>
                  <a:pt x="4239172" y="2697179"/>
                  <a:pt x="4258418" y="2695575"/>
                </a:cubicBezTo>
                <a:cubicBezTo>
                  <a:pt x="4315458" y="2690822"/>
                  <a:pt x="4372718" y="2689225"/>
                  <a:pt x="4429868" y="2686050"/>
                </a:cubicBezTo>
                <a:cubicBezTo>
                  <a:pt x="4445743" y="2682875"/>
                  <a:pt x="4461466" y="2678815"/>
                  <a:pt x="4477493" y="2676525"/>
                </a:cubicBezTo>
                <a:cubicBezTo>
                  <a:pt x="4591344" y="2660261"/>
                  <a:pt x="4674923" y="2662532"/>
                  <a:pt x="4801343" y="2657475"/>
                </a:cubicBezTo>
                <a:lnTo>
                  <a:pt x="4877543" y="2647950"/>
                </a:lnTo>
                <a:cubicBezTo>
                  <a:pt x="4896662" y="2645219"/>
                  <a:pt x="4915467" y="2640256"/>
                  <a:pt x="4934693" y="2638425"/>
                </a:cubicBezTo>
                <a:cubicBezTo>
                  <a:pt x="4982209" y="2633900"/>
                  <a:pt x="5029943" y="2632075"/>
                  <a:pt x="5077568" y="2628900"/>
                </a:cubicBezTo>
                <a:cubicBezTo>
                  <a:pt x="5093443" y="2625725"/>
                  <a:pt x="5109224" y="2622037"/>
                  <a:pt x="5125193" y="2619375"/>
                </a:cubicBezTo>
                <a:cubicBezTo>
                  <a:pt x="5147338" y="2615684"/>
                  <a:pt x="5169992" y="2614898"/>
                  <a:pt x="5191868" y="2609850"/>
                </a:cubicBezTo>
                <a:cubicBezTo>
                  <a:pt x="5211434" y="2605335"/>
                  <a:pt x="5229537" y="2595670"/>
                  <a:pt x="5249018" y="2590800"/>
                </a:cubicBezTo>
                <a:lnTo>
                  <a:pt x="5325218" y="2571750"/>
                </a:lnTo>
                <a:cubicBezTo>
                  <a:pt x="5399738" y="2459969"/>
                  <a:pt x="5336624" y="2565529"/>
                  <a:pt x="5353793" y="2247900"/>
                </a:cubicBezTo>
                <a:cubicBezTo>
                  <a:pt x="5355956" y="2207884"/>
                  <a:pt x="5361896" y="2195015"/>
                  <a:pt x="5372843" y="2162175"/>
                </a:cubicBezTo>
                <a:cubicBezTo>
                  <a:pt x="5376018" y="2124075"/>
                  <a:pt x="5378146" y="2085873"/>
                  <a:pt x="5382368" y="2047875"/>
                </a:cubicBezTo>
                <a:cubicBezTo>
                  <a:pt x="5384501" y="2028680"/>
                  <a:pt x="5389341" y="2009868"/>
                  <a:pt x="5391893" y="1990725"/>
                </a:cubicBezTo>
                <a:cubicBezTo>
                  <a:pt x="5395693" y="1962226"/>
                  <a:pt x="5398243" y="1933575"/>
                  <a:pt x="5401418" y="1905000"/>
                </a:cubicBezTo>
                <a:cubicBezTo>
                  <a:pt x="5404593" y="1797050"/>
                  <a:pt x="5405806" y="1689024"/>
                  <a:pt x="5410943" y="1581150"/>
                </a:cubicBezTo>
                <a:cubicBezTo>
                  <a:pt x="5415333" y="1488961"/>
                  <a:pt x="5429993" y="1304925"/>
                  <a:pt x="5429993" y="1304925"/>
                </a:cubicBezTo>
                <a:cubicBezTo>
                  <a:pt x="5426818" y="1263650"/>
                  <a:pt x="5425603" y="1222177"/>
                  <a:pt x="5420468" y="1181100"/>
                </a:cubicBezTo>
                <a:cubicBezTo>
                  <a:pt x="5419223" y="1171137"/>
                  <a:pt x="5413378" y="1162265"/>
                  <a:pt x="5410943" y="1152525"/>
                </a:cubicBezTo>
                <a:cubicBezTo>
                  <a:pt x="5397348" y="1098143"/>
                  <a:pt x="5406560" y="1115690"/>
                  <a:pt x="5391893" y="1066800"/>
                </a:cubicBezTo>
                <a:cubicBezTo>
                  <a:pt x="5386123" y="1047566"/>
                  <a:pt x="5383982" y="1026358"/>
                  <a:pt x="5372843" y="1009650"/>
                </a:cubicBezTo>
                <a:cubicBezTo>
                  <a:pt x="5366493" y="1000125"/>
                  <a:pt x="5358913" y="991314"/>
                  <a:pt x="5353793" y="981075"/>
                </a:cubicBezTo>
                <a:cubicBezTo>
                  <a:pt x="5342979" y="959448"/>
                  <a:pt x="5334198" y="936851"/>
                  <a:pt x="5325218" y="914400"/>
                </a:cubicBezTo>
                <a:cubicBezTo>
                  <a:pt x="5321489" y="905078"/>
                  <a:pt x="5320183" y="894805"/>
                  <a:pt x="5315693" y="885825"/>
                </a:cubicBezTo>
                <a:cubicBezTo>
                  <a:pt x="5310573" y="875586"/>
                  <a:pt x="5302993" y="866775"/>
                  <a:pt x="5296643" y="857250"/>
                </a:cubicBezTo>
                <a:cubicBezTo>
                  <a:pt x="5293468" y="844550"/>
                  <a:pt x="5291715" y="831407"/>
                  <a:pt x="5287118" y="819150"/>
                </a:cubicBezTo>
                <a:cubicBezTo>
                  <a:pt x="5271418" y="777283"/>
                  <a:pt x="5269116" y="787647"/>
                  <a:pt x="5249018" y="752475"/>
                </a:cubicBezTo>
                <a:cubicBezTo>
                  <a:pt x="5241973" y="740147"/>
                  <a:pt x="5237013" y="726703"/>
                  <a:pt x="5229968" y="714375"/>
                </a:cubicBezTo>
                <a:cubicBezTo>
                  <a:pt x="5224288" y="704436"/>
                  <a:pt x="5215567" y="696261"/>
                  <a:pt x="5210918" y="685800"/>
                </a:cubicBezTo>
                <a:cubicBezTo>
                  <a:pt x="5202763" y="667450"/>
                  <a:pt x="5203007" y="645358"/>
                  <a:pt x="5191868" y="628650"/>
                </a:cubicBezTo>
                <a:cubicBezTo>
                  <a:pt x="5185518" y="619125"/>
                  <a:pt x="5177938" y="610314"/>
                  <a:pt x="5172818" y="600075"/>
                </a:cubicBezTo>
                <a:cubicBezTo>
                  <a:pt x="5157324" y="569087"/>
                  <a:pt x="5171540" y="570222"/>
                  <a:pt x="5144243" y="542925"/>
                </a:cubicBezTo>
                <a:cubicBezTo>
                  <a:pt x="5136148" y="534830"/>
                  <a:pt x="5124983" y="530529"/>
                  <a:pt x="5115668" y="523875"/>
                </a:cubicBezTo>
                <a:cubicBezTo>
                  <a:pt x="5080527" y="498774"/>
                  <a:pt x="5049519" y="466988"/>
                  <a:pt x="5010893" y="447675"/>
                </a:cubicBezTo>
                <a:cubicBezTo>
                  <a:pt x="4998193" y="441325"/>
                  <a:pt x="4985121" y="435670"/>
                  <a:pt x="4972793" y="428625"/>
                </a:cubicBezTo>
                <a:cubicBezTo>
                  <a:pt x="4962854" y="422945"/>
                  <a:pt x="4954740" y="414084"/>
                  <a:pt x="4944218" y="409575"/>
                </a:cubicBezTo>
                <a:cubicBezTo>
                  <a:pt x="4932186" y="404418"/>
                  <a:pt x="4918818" y="403225"/>
                  <a:pt x="4906118" y="400050"/>
                </a:cubicBezTo>
                <a:cubicBezTo>
                  <a:pt x="4887068" y="387350"/>
                  <a:pt x="4871180" y="367503"/>
                  <a:pt x="4848968" y="361950"/>
                </a:cubicBezTo>
                <a:cubicBezTo>
                  <a:pt x="4836268" y="358775"/>
                  <a:pt x="4823647" y="355265"/>
                  <a:pt x="4810868" y="352425"/>
                </a:cubicBezTo>
                <a:cubicBezTo>
                  <a:pt x="4795064" y="348913"/>
                  <a:pt x="4778862" y="347160"/>
                  <a:pt x="4763243" y="342900"/>
                </a:cubicBezTo>
                <a:cubicBezTo>
                  <a:pt x="4743870" y="337616"/>
                  <a:pt x="4724737" y="331308"/>
                  <a:pt x="4706093" y="323850"/>
                </a:cubicBezTo>
                <a:cubicBezTo>
                  <a:pt x="4690218" y="317500"/>
                  <a:pt x="4674845" y="309713"/>
                  <a:pt x="4658468" y="304800"/>
                </a:cubicBezTo>
                <a:cubicBezTo>
                  <a:pt x="4642961" y="300148"/>
                  <a:pt x="4626549" y="299202"/>
                  <a:pt x="4610843" y="295275"/>
                </a:cubicBezTo>
                <a:cubicBezTo>
                  <a:pt x="4601103" y="292840"/>
                  <a:pt x="4592069" y="287928"/>
                  <a:pt x="4582268" y="285750"/>
                </a:cubicBezTo>
                <a:cubicBezTo>
                  <a:pt x="4563415" y="281560"/>
                  <a:pt x="4543971" y="280415"/>
                  <a:pt x="4525118" y="276225"/>
                </a:cubicBezTo>
                <a:cubicBezTo>
                  <a:pt x="4515317" y="274047"/>
                  <a:pt x="4506197" y="269458"/>
                  <a:pt x="4496543" y="266700"/>
                </a:cubicBezTo>
                <a:cubicBezTo>
                  <a:pt x="4483956" y="263104"/>
                  <a:pt x="4470982" y="260937"/>
                  <a:pt x="4458443" y="257175"/>
                </a:cubicBezTo>
                <a:cubicBezTo>
                  <a:pt x="4439209" y="251405"/>
                  <a:pt x="4420774" y="242995"/>
                  <a:pt x="4401293" y="238125"/>
                </a:cubicBezTo>
                <a:cubicBezTo>
                  <a:pt x="4388593" y="234950"/>
                  <a:pt x="4375450" y="233197"/>
                  <a:pt x="4363193" y="228600"/>
                </a:cubicBezTo>
                <a:cubicBezTo>
                  <a:pt x="4221145" y="175332"/>
                  <a:pt x="4423908" y="239144"/>
                  <a:pt x="4286993" y="200025"/>
                </a:cubicBezTo>
                <a:cubicBezTo>
                  <a:pt x="4231130" y="184064"/>
                  <a:pt x="4285503" y="199280"/>
                  <a:pt x="4229843" y="171450"/>
                </a:cubicBezTo>
                <a:cubicBezTo>
                  <a:pt x="4220863" y="166960"/>
                  <a:pt x="4210248" y="166415"/>
                  <a:pt x="4201268" y="161925"/>
                </a:cubicBezTo>
                <a:cubicBezTo>
                  <a:pt x="4191029" y="156805"/>
                  <a:pt x="4182932" y="147995"/>
                  <a:pt x="4172693" y="142875"/>
                </a:cubicBezTo>
                <a:cubicBezTo>
                  <a:pt x="4163713" y="138385"/>
                  <a:pt x="4153098" y="137840"/>
                  <a:pt x="4144118" y="133350"/>
                </a:cubicBezTo>
                <a:cubicBezTo>
                  <a:pt x="4133879" y="128230"/>
                  <a:pt x="4125782" y="119420"/>
                  <a:pt x="4115543" y="114300"/>
                </a:cubicBezTo>
                <a:cubicBezTo>
                  <a:pt x="4106563" y="109810"/>
                  <a:pt x="4095948" y="109265"/>
                  <a:pt x="4086968" y="104775"/>
                </a:cubicBezTo>
                <a:cubicBezTo>
                  <a:pt x="4076729" y="99655"/>
                  <a:pt x="4068632" y="90845"/>
                  <a:pt x="4058393" y="85725"/>
                </a:cubicBezTo>
                <a:cubicBezTo>
                  <a:pt x="4049413" y="81235"/>
                  <a:pt x="4038798" y="80690"/>
                  <a:pt x="4029818" y="76200"/>
                </a:cubicBezTo>
                <a:cubicBezTo>
                  <a:pt x="4019579" y="71080"/>
                  <a:pt x="4011482" y="62270"/>
                  <a:pt x="4001243" y="57150"/>
                </a:cubicBezTo>
                <a:cubicBezTo>
                  <a:pt x="3992263" y="52660"/>
                  <a:pt x="4036168" y="42862"/>
                  <a:pt x="4020293" y="38100"/>
                </a:cubicBezTo>
                <a:close/>
              </a:path>
            </a:pathLst>
          </a:cu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933450" y="1600200"/>
            <a:ext cx="7105693" cy="3389531"/>
            <a:chOff x="933450" y="1600200"/>
            <a:chExt cx="7105693" cy="3389531"/>
          </a:xfrm>
        </p:grpSpPr>
        <p:sp>
          <p:nvSpPr>
            <p:cNvPr id="6" name="Rectangle 5"/>
            <p:cNvSpPr/>
            <p:nvPr/>
          </p:nvSpPr>
          <p:spPr>
            <a:xfrm>
              <a:off x="4229143" y="4343400"/>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70C0"/>
                  </a:solidFill>
                  <a:effectLst>
                    <a:outerShdw blurRad="76200" dist="50800" dir="5400000" algn="tl" rotWithShape="0">
                      <a:srgbClr val="000000">
                        <a:alpha val="65000"/>
                      </a:srgbClr>
                    </a:outerShdw>
                  </a:effectLst>
                  <a:latin typeface="+mn-lt"/>
                </a:rPr>
                <a:t>Smooth muscle</a:t>
              </a:r>
            </a:p>
          </p:txBody>
        </p:sp>
        <p:sp>
          <p:nvSpPr>
            <p:cNvPr id="12" name="Rectangle 11"/>
            <p:cNvSpPr/>
            <p:nvPr/>
          </p:nvSpPr>
          <p:spPr>
            <a:xfrm>
              <a:off x="933450" y="1600200"/>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FFFF00"/>
                  </a:solidFill>
                  <a:effectLst>
                    <a:outerShdw blurRad="76200" dist="50800" dir="5400000" algn="tl" rotWithShape="0">
                      <a:srgbClr val="000000">
                        <a:alpha val="65000"/>
                      </a:srgbClr>
                    </a:outerShdw>
                  </a:effectLst>
                  <a:latin typeface="+mn-lt"/>
                </a:rPr>
                <a:t>Smooth muscle</a:t>
              </a:r>
            </a:p>
          </p:txBody>
        </p:sp>
      </p:grpSp>
    </p:spTree>
    <p:extLst>
      <p:ext uri="{BB962C8B-B14F-4D97-AF65-F5344CB8AC3E}">
        <p14:creationId xmlns:p14="http://schemas.microsoft.com/office/powerpoint/2010/main" val="224882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219200" y="1024354"/>
            <a:ext cx="7104888" cy="3600986"/>
          </a:xfrm>
          <a:prstGeom prst="rect">
            <a:avLst/>
          </a:prstGeom>
          <a:noFill/>
          <a:ln w="9525">
            <a:noFill/>
            <a:miter lim="800000"/>
            <a:headEnd/>
            <a:tailEnd/>
          </a:ln>
        </p:spPr>
        <p:txBody>
          <a:bodyPr wrap="square" anchor="ctr">
            <a:spAutoFit/>
          </a:bodyPr>
          <a:lstStyle/>
          <a:p>
            <a:pPr>
              <a:tabLst>
                <a:tab pos="457200" algn="l"/>
              </a:tabLst>
            </a:pPr>
            <a:r>
              <a:rPr lang="en-US" sz="1600" b="1" dirty="0">
                <a:solidFill>
                  <a:srgbClr val="002060"/>
                </a:solidFill>
                <a:latin typeface="Georgia"/>
                <a:cs typeface="Georgia"/>
              </a:rPr>
              <a:t>After completing this exercise, you should be able to:</a:t>
            </a:r>
          </a:p>
          <a:p>
            <a:pPr>
              <a:tabLst>
                <a:tab pos="457200" algn="l"/>
              </a:tabLst>
            </a:pPr>
            <a:r>
              <a:rPr lang="en-US" sz="1600" dirty="0">
                <a:solidFill>
                  <a:srgbClr val="002060"/>
                </a:solidFill>
                <a:latin typeface="Georgia" pitchFamily="18" charset="0"/>
              </a:rPr>
              <a:t> </a:t>
            </a:r>
          </a:p>
          <a:p>
            <a:pPr>
              <a:tabLst>
                <a:tab pos="457200" algn="l"/>
              </a:tabLst>
            </a:pPr>
            <a:r>
              <a:rPr lang="en-US" sz="1400" b="1" dirty="0">
                <a:solidFill>
                  <a:srgbClr val="002060"/>
                </a:solidFill>
                <a:latin typeface="Georgia" pitchFamily="18" charset="0"/>
              </a:rPr>
              <a:t>identify, at the light microscope level, each of the following:</a:t>
            </a:r>
          </a:p>
          <a:p>
            <a:pPr marL="742950" lvl="1" indent="-285750">
              <a:buFont typeface="Arial" pitchFamily="34" charset="0"/>
              <a:buChar char="•"/>
            </a:pPr>
            <a:r>
              <a:rPr lang="en-US" sz="1400" dirty="0">
                <a:solidFill>
                  <a:srgbClr val="002060"/>
                </a:solidFill>
                <a:latin typeface="Georgia" pitchFamily="18" charset="0"/>
              </a:rPr>
              <a:t> Adrenal gland</a:t>
            </a:r>
          </a:p>
          <a:p>
            <a:pPr marL="1200150" lvl="2" indent="-285750">
              <a:buFont typeface="Arial" pitchFamily="34" charset="0"/>
              <a:buChar char="•"/>
            </a:pPr>
            <a:r>
              <a:rPr lang="en-US" sz="1400" dirty="0">
                <a:solidFill>
                  <a:srgbClr val="002060"/>
                </a:solidFill>
                <a:latin typeface="Georgia" pitchFamily="18" charset="0"/>
              </a:rPr>
              <a:t>Cortex</a:t>
            </a:r>
          </a:p>
          <a:p>
            <a:pPr marL="1657350" lvl="3" indent="-285750">
              <a:buFont typeface="Arial" pitchFamily="34" charset="0"/>
              <a:buChar char="•"/>
            </a:pPr>
            <a:r>
              <a:rPr lang="en-US" sz="1400" dirty="0">
                <a:solidFill>
                  <a:srgbClr val="002060"/>
                </a:solidFill>
                <a:latin typeface="Georgia" pitchFamily="18" charset="0"/>
              </a:rPr>
              <a:t>Zona </a:t>
            </a:r>
            <a:r>
              <a:rPr lang="en-US" sz="1400" dirty="0" err="1">
                <a:solidFill>
                  <a:srgbClr val="002060"/>
                </a:solidFill>
                <a:latin typeface="Georgia" pitchFamily="18" charset="0"/>
              </a:rPr>
              <a:t>glomerulosa</a:t>
            </a:r>
            <a:endParaRPr lang="en-US" sz="1400" dirty="0">
              <a:solidFill>
                <a:srgbClr val="002060"/>
              </a:solidFill>
              <a:latin typeface="Georgia" pitchFamily="18" charset="0"/>
            </a:endParaRPr>
          </a:p>
          <a:p>
            <a:pPr marL="1657350" lvl="3" indent="-285750">
              <a:buFont typeface="Arial" pitchFamily="34" charset="0"/>
              <a:buChar char="•"/>
            </a:pPr>
            <a:r>
              <a:rPr lang="en-US" sz="1400" dirty="0">
                <a:solidFill>
                  <a:srgbClr val="002060"/>
                </a:solidFill>
                <a:latin typeface="Georgia" pitchFamily="18" charset="0"/>
              </a:rPr>
              <a:t>Zona </a:t>
            </a:r>
            <a:r>
              <a:rPr lang="en-US" sz="1400" dirty="0" err="1">
                <a:solidFill>
                  <a:srgbClr val="002060"/>
                </a:solidFill>
                <a:latin typeface="Georgia" pitchFamily="18" charset="0"/>
              </a:rPr>
              <a:t>fasciculata</a:t>
            </a:r>
            <a:endParaRPr lang="en-US" sz="1400" dirty="0">
              <a:solidFill>
                <a:srgbClr val="002060"/>
              </a:solidFill>
              <a:latin typeface="Georgia" pitchFamily="18" charset="0"/>
            </a:endParaRPr>
          </a:p>
          <a:p>
            <a:pPr marL="1657350" lvl="3" indent="-285750">
              <a:buFont typeface="Arial" pitchFamily="34" charset="0"/>
              <a:buChar char="•"/>
            </a:pPr>
            <a:r>
              <a:rPr lang="en-US" sz="1400" dirty="0">
                <a:solidFill>
                  <a:srgbClr val="002060"/>
                </a:solidFill>
                <a:latin typeface="Georgia" pitchFamily="18" charset="0"/>
              </a:rPr>
              <a:t>Zona </a:t>
            </a:r>
            <a:r>
              <a:rPr lang="en-US" sz="1400" dirty="0" err="1">
                <a:solidFill>
                  <a:srgbClr val="002060"/>
                </a:solidFill>
                <a:latin typeface="Georgia" pitchFamily="18" charset="0"/>
              </a:rPr>
              <a:t>reticularis</a:t>
            </a:r>
            <a:endParaRPr lang="en-US" sz="1400" dirty="0">
              <a:solidFill>
                <a:srgbClr val="002060"/>
              </a:solidFill>
              <a:latin typeface="Georgia" pitchFamily="18" charset="0"/>
            </a:endParaRPr>
          </a:p>
          <a:p>
            <a:pPr marL="1200150" lvl="2" indent="-285750">
              <a:buFont typeface="Arial" pitchFamily="34" charset="0"/>
              <a:buChar char="•"/>
            </a:pPr>
            <a:r>
              <a:rPr lang="en-US" sz="1400" dirty="0">
                <a:solidFill>
                  <a:srgbClr val="002060"/>
                </a:solidFill>
                <a:latin typeface="Georgia" pitchFamily="18" charset="0"/>
              </a:rPr>
              <a:t>Medulla</a:t>
            </a:r>
          </a:p>
          <a:p>
            <a:pPr marL="1657350" lvl="3" indent="-285750">
              <a:buFont typeface="Arial" pitchFamily="34" charset="0"/>
              <a:buChar char="•"/>
            </a:pPr>
            <a:r>
              <a:rPr lang="en-US" sz="1400" dirty="0">
                <a:solidFill>
                  <a:srgbClr val="002060"/>
                </a:solidFill>
                <a:latin typeface="Georgia" pitchFamily="18" charset="0"/>
              </a:rPr>
              <a:t>Medullary cells (</a:t>
            </a:r>
            <a:r>
              <a:rPr lang="en-US" sz="1400" dirty="0" err="1">
                <a:solidFill>
                  <a:srgbClr val="002060"/>
                </a:solidFill>
                <a:latin typeface="Georgia" pitchFamily="18" charset="0"/>
              </a:rPr>
              <a:t>chromaphin</a:t>
            </a:r>
            <a:r>
              <a:rPr lang="en-US" sz="1400" dirty="0">
                <a:solidFill>
                  <a:srgbClr val="002060"/>
                </a:solidFill>
                <a:latin typeface="Georgia" pitchFamily="18" charset="0"/>
              </a:rPr>
              <a:t> cells)			</a:t>
            </a:r>
          </a:p>
          <a:p>
            <a:pPr marL="1200150" lvl="2" indent="-285750">
              <a:buFont typeface="Arial" pitchFamily="34" charset="0"/>
              <a:buChar char="•"/>
            </a:pPr>
            <a:r>
              <a:rPr lang="en-US" sz="1400" dirty="0">
                <a:solidFill>
                  <a:srgbClr val="002060"/>
                </a:solidFill>
                <a:latin typeface="Georgia" pitchFamily="18" charset="0"/>
              </a:rPr>
              <a:t>Central vein</a:t>
            </a:r>
          </a:p>
          <a:p>
            <a:pPr marL="1657350" lvl="3" indent="-285750">
              <a:buFont typeface="Arial" pitchFamily="34" charset="0"/>
              <a:buChar char="•"/>
            </a:pPr>
            <a:r>
              <a:rPr lang="en-US" sz="1400" dirty="0">
                <a:solidFill>
                  <a:srgbClr val="002060"/>
                </a:solidFill>
                <a:latin typeface="Georgia" pitchFamily="18" charset="0"/>
              </a:rPr>
              <a:t>Smooth muscle</a:t>
            </a:r>
          </a:p>
          <a:p>
            <a:r>
              <a:rPr lang="en-US" sz="1400" dirty="0">
                <a:solidFill>
                  <a:srgbClr val="002060"/>
                </a:solidFill>
                <a:latin typeface="Georgia" pitchFamily="18" charset="0"/>
              </a:rPr>
              <a:t>	</a:t>
            </a:r>
          </a:p>
          <a:p>
            <a:pPr>
              <a:tabLst>
                <a:tab pos="457200" algn="l"/>
              </a:tabLst>
            </a:pPr>
            <a:r>
              <a:rPr lang="en-US" sz="1400" b="1" dirty="0">
                <a:solidFill>
                  <a:srgbClr val="002060"/>
                </a:solidFill>
                <a:latin typeface="Georgia" pitchFamily="18" charset="0"/>
              </a:rPr>
              <a:t>identify, at the electron microscope level</a:t>
            </a:r>
          </a:p>
          <a:p>
            <a:pPr marL="742950" lvl="1" indent="-285750">
              <a:buFont typeface="Arial" pitchFamily="34" charset="0"/>
              <a:buChar char="•"/>
            </a:pPr>
            <a:r>
              <a:rPr lang="en-US" sz="1400" dirty="0">
                <a:solidFill>
                  <a:srgbClr val="002060"/>
                </a:solidFill>
                <a:latin typeface="Georgia" pitchFamily="18" charset="0"/>
              </a:rPr>
              <a:t>Adrenal gland</a:t>
            </a:r>
          </a:p>
          <a:p>
            <a:pPr marL="1200150" lvl="2" indent="-285750">
              <a:buFont typeface="Arial" pitchFamily="34" charset="0"/>
              <a:buChar char="•"/>
            </a:pPr>
            <a:r>
              <a:rPr lang="en-US" sz="1400" dirty="0">
                <a:solidFill>
                  <a:srgbClr val="002060"/>
                </a:solidFill>
                <a:latin typeface="Georgia" pitchFamily="18" charset="0"/>
              </a:rPr>
              <a:t>Cortex vs. medulla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804"/>
          <a:stretch/>
        </p:blipFill>
        <p:spPr>
          <a:xfrm rot="10800000">
            <a:off x="1721289" y="1174310"/>
            <a:ext cx="5434726" cy="5676903"/>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region. (advance slide for answers)</a:t>
            </a:r>
          </a:p>
        </p:txBody>
      </p:sp>
      <p:sp>
        <p:nvSpPr>
          <p:cNvPr id="6" name="Rectangle 5"/>
          <p:cNvSpPr/>
          <p:nvPr/>
        </p:nvSpPr>
        <p:spPr>
          <a:xfrm>
            <a:off x="4876800" y="4648200"/>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Zona </a:t>
            </a: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reticularis</a:t>
            </a:r>
            <a:endPar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endParaRPr>
          </a:p>
        </p:txBody>
      </p:sp>
      <p:sp>
        <p:nvSpPr>
          <p:cNvPr id="7" name="Left Brace 6"/>
          <p:cNvSpPr/>
          <p:nvPr/>
        </p:nvSpPr>
        <p:spPr>
          <a:xfrm rot="11015345">
            <a:off x="4464047" y="4503928"/>
            <a:ext cx="304800" cy="1439894"/>
          </a:xfrm>
          <a:prstGeom prst="leftBrac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252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92" y="1440597"/>
            <a:ext cx="7587615" cy="5341203"/>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region.  Be specific. (advance slide for answers)</a:t>
            </a:r>
          </a:p>
        </p:txBody>
      </p:sp>
      <p:sp>
        <p:nvSpPr>
          <p:cNvPr id="6" name="Rectangle 5"/>
          <p:cNvSpPr/>
          <p:nvPr/>
        </p:nvSpPr>
        <p:spPr>
          <a:xfrm>
            <a:off x="833418" y="2438400"/>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Adrenal medulla</a:t>
            </a:r>
          </a:p>
        </p:txBody>
      </p:sp>
      <p:sp>
        <p:nvSpPr>
          <p:cNvPr id="5" name="Freeform 4"/>
          <p:cNvSpPr/>
          <p:nvPr/>
        </p:nvSpPr>
        <p:spPr>
          <a:xfrm>
            <a:off x="447637" y="3248025"/>
            <a:ext cx="4581563" cy="1533525"/>
          </a:xfrm>
          <a:custGeom>
            <a:avLst/>
            <a:gdLst>
              <a:gd name="connsiteX0" fmla="*/ 4210088 w 4581563"/>
              <a:gd name="connsiteY0" fmla="*/ 295275 h 1533525"/>
              <a:gd name="connsiteX1" fmla="*/ 4152938 w 4581563"/>
              <a:gd name="connsiteY1" fmla="*/ 285750 h 1533525"/>
              <a:gd name="connsiteX2" fmla="*/ 4124363 w 4581563"/>
              <a:gd name="connsiteY2" fmla="*/ 266700 h 1533525"/>
              <a:gd name="connsiteX3" fmla="*/ 4095788 w 4581563"/>
              <a:gd name="connsiteY3" fmla="*/ 257175 h 1533525"/>
              <a:gd name="connsiteX4" fmla="*/ 4000538 w 4581563"/>
              <a:gd name="connsiteY4" fmla="*/ 180975 h 1533525"/>
              <a:gd name="connsiteX5" fmla="*/ 3981488 w 4581563"/>
              <a:gd name="connsiteY5" fmla="*/ 152400 h 1533525"/>
              <a:gd name="connsiteX6" fmla="*/ 3933863 w 4581563"/>
              <a:gd name="connsiteY6" fmla="*/ 123825 h 1533525"/>
              <a:gd name="connsiteX7" fmla="*/ 3876713 w 4581563"/>
              <a:gd name="connsiteY7" fmla="*/ 85725 h 1533525"/>
              <a:gd name="connsiteX8" fmla="*/ 3848138 w 4581563"/>
              <a:gd name="connsiteY8" fmla="*/ 66675 h 1533525"/>
              <a:gd name="connsiteX9" fmla="*/ 3819563 w 4581563"/>
              <a:gd name="connsiteY9" fmla="*/ 47625 h 1533525"/>
              <a:gd name="connsiteX10" fmla="*/ 3724313 w 4581563"/>
              <a:gd name="connsiteY10" fmla="*/ 19050 h 1533525"/>
              <a:gd name="connsiteX11" fmla="*/ 3695738 w 4581563"/>
              <a:gd name="connsiteY11" fmla="*/ 9525 h 1533525"/>
              <a:gd name="connsiteX12" fmla="*/ 3362363 w 4581563"/>
              <a:gd name="connsiteY12" fmla="*/ 28575 h 1533525"/>
              <a:gd name="connsiteX13" fmla="*/ 3267113 w 4581563"/>
              <a:gd name="connsiteY13" fmla="*/ 47625 h 1533525"/>
              <a:gd name="connsiteX14" fmla="*/ 3238538 w 4581563"/>
              <a:gd name="connsiteY14" fmla="*/ 57150 h 1533525"/>
              <a:gd name="connsiteX15" fmla="*/ 3152813 w 4581563"/>
              <a:gd name="connsiteY15" fmla="*/ 76200 h 1533525"/>
              <a:gd name="connsiteX16" fmla="*/ 3095663 w 4581563"/>
              <a:gd name="connsiteY16" fmla="*/ 95250 h 1533525"/>
              <a:gd name="connsiteX17" fmla="*/ 3019463 w 4581563"/>
              <a:gd name="connsiteY17" fmla="*/ 104775 h 1533525"/>
              <a:gd name="connsiteX18" fmla="*/ 2924213 w 4581563"/>
              <a:gd name="connsiteY18" fmla="*/ 123825 h 1533525"/>
              <a:gd name="connsiteX19" fmla="*/ 2848013 w 4581563"/>
              <a:gd name="connsiteY19" fmla="*/ 142875 h 1533525"/>
              <a:gd name="connsiteX20" fmla="*/ 2752763 w 4581563"/>
              <a:gd name="connsiteY20" fmla="*/ 152400 h 1533525"/>
              <a:gd name="connsiteX21" fmla="*/ 2628938 w 4581563"/>
              <a:gd name="connsiteY21" fmla="*/ 171450 h 1533525"/>
              <a:gd name="connsiteX22" fmla="*/ 2314613 w 4581563"/>
              <a:gd name="connsiteY22" fmla="*/ 152400 h 1533525"/>
              <a:gd name="connsiteX23" fmla="*/ 2200313 w 4581563"/>
              <a:gd name="connsiteY23" fmla="*/ 133350 h 1533525"/>
              <a:gd name="connsiteX24" fmla="*/ 2143163 w 4581563"/>
              <a:gd name="connsiteY24" fmla="*/ 114300 h 1533525"/>
              <a:gd name="connsiteX25" fmla="*/ 2086013 w 4581563"/>
              <a:gd name="connsiteY25" fmla="*/ 76200 h 1533525"/>
              <a:gd name="connsiteX26" fmla="*/ 2019338 w 4581563"/>
              <a:gd name="connsiteY26" fmla="*/ 47625 h 1533525"/>
              <a:gd name="connsiteX27" fmla="*/ 1962188 w 4581563"/>
              <a:gd name="connsiteY27" fmla="*/ 28575 h 1533525"/>
              <a:gd name="connsiteX28" fmla="*/ 1905038 w 4581563"/>
              <a:gd name="connsiteY28" fmla="*/ 0 h 1533525"/>
              <a:gd name="connsiteX29" fmla="*/ 1743113 w 4581563"/>
              <a:gd name="connsiteY29" fmla="*/ 19050 h 1533525"/>
              <a:gd name="connsiteX30" fmla="*/ 1685963 w 4581563"/>
              <a:gd name="connsiteY30" fmla="*/ 47625 h 1533525"/>
              <a:gd name="connsiteX31" fmla="*/ 1609763 w 4581563"/>
              <a:gd name="connsiteY31" fmla="*/ 66675 h 1533525"/>
              <a:gd name="connsiteX32" fmla="*/ 1533563 w 4581563"/>
              <a:gd name="connsiteY32" fmla="*/ 95250 h 1533525"/>
              <a:gd name="connsiteX33" fmla="*/ 1247813 w 4581563"/>
              <a:gd name="connsiteY33" fmla="*/ 76200 h 1533525"/>
              <a:gd name="connsiteX34" fmla="*/ 1190663 w 4581563"/>
              <a:gd name="connsiteY34" fmla="*/ 57150 h 1533525"/>
              <a:gd name="connsiteX35" fmla="*/ 1133513 w 4581563"/>
              <a:gd name="connsiteY35" fmla="*/ 47625 h 1533525"/>
              <a:gd name="connsiteX36" fmla="*/ 885863 w 4581563"/>
              <a:gd name="connsiteY36" fmla="*/ 57150 h 1533525"/>
              <a:gd name="connsiteX37" fmla="*/ 857288 w 4581563"/>
              <a:gd name="connsiteY37" fmla="*/ 66675 h 1533525"/>
              <a:gd name="connsiteX38" fmla="*/ 819188 w 4581563"/>
              <a:gd name="connsiteY38" fmla="*/ 76200 h 1533525"/>
              <a:gd name="connsiteX39" fmla="*/ 752513 w 4581563"/>
              <a:gd name="connsiteY39" fmla="*/ 85725 h 1533525"/>
              <a:gd name="connsiteX40" fmla="*/ 695363 w 4581563"/>
              <a:gd name="connsiteY40" fmla="*/ 95250 h 1533525"/>
              <a:gd name="connsiteX41" fmla="*/ 390563 w 4581563"/>
              <a:gd name="connsiteY41" fmla="*/ 114300 h 1533525"/>
              <a:gd name="connsiteX42" fmla="*/ 276263 w 4581563"/>
              <a:gd name="connsiteY42" fmla="*/ 123825 h 1533525"/>
              <a:gd name="connsiteX43" fmla="*/ 219113 w 4581563"/>
              <a:gd name="connsiteY43" fmla="*/ 142875 h 1533525"/>
              <a:gd name="connsiteX44" fmla="*/ 161963 w 4581563"/>
              <a:gd name="connsiteY44" fmla="*/ 180975 h 1533525"/>
              <a:gd name="connsiteX45" fmla="*/ 95288 w 4581563"/>
              <a:gd name="connsiteY45" fmla="*/ 200025 h 1533525"/>
              <a:gd name="connsiteX46" fmla="*/ 66713 w 4581563"/>
              <a:gd name="connsiteY46" fmla="*/ 228600 h 1533525"/>
              <a:gd name="connsiteX47" fmla="*/ 47663 w 4581563"/>
              <a:gd name="connsiteY47" fmla="*/ 342900 h 1533525"/>
              <a:gd name="connsiteX48" fmla="*/ 38138 w 4581563"/>
              <a:gd name="connsiteY48" fmla="*/ 381000 h 1533525"/>
              <a:gd name="connsiteX49" fmla="*/ 28613 w 4581563"/>
              <a:gd name="connsiteY49" fmla="*/ 457200 h 1533525"/>
              <a:gd name="connsiteX50" fmla="*/ 9563 w 4581563"/>
              <a:gd name="connsiteY50" fmla="*/ 571500 h 1533525"/>
              <a:gd name="connsiteX51" fmla="*/ 9563 w 4581563"/>
              <a:gd name="connsiteY51" fmla="*/ 790575 h 1533525"/>
              <a:gd name="connsiteX52" fmla="*/ 38138 w 4581563"/>
              <a:gd name="connsiteY52" fmla="*/ 847725 h 1533525"/>
              <a:gd name="connsiteX53" fmla="*/ 95288 w 4581563"/>
              <a:gd name="connsiteY53" fmla="*/ 876300 h 1533525"/>
              <a:gd name="connsiteX54" fmla="*/ 114338 w 4581563"/>
              <a:gd name="connsiteY54" fmla="*/ 904875 h 1533525"/>
              <a:gd name="connsiteX55" fmla="*/ 219113 w 4581563"/>
              <a:gd name="connsiteY55" fmla="*/ 933450 h 1533525"/>
              <a:gd name="connsiteX56" fmla="*/ 628688 w 4581563"/>
              <a:gd name="connsiteY56" fmla="*/ 942975 h 1533525"/>
              <a:gd name="connsiteX57" fmla="*/ 742988 w 4581563"/>
              <a:gd name="connsiteY57" fmla="*/ 962025 h 1533525"/>
              <a:gd name="connsiteX58" fmla="*/ 781088 w 4581563"/>
              <a:gd name="connsiteY58" fmla="*/ 971550 h 1533525"/>
              <a:gd name="connsiteX59" fmla="*/ 943013 w 4581563"/>
              <a:gd name="connsiteY59" fmla="*/ 981075 h 1533525"/>
              <a:gd name="connsiteX60" fmla="*/ 1009688 w 4581563"/>
              <a:gd name="connsiteY60" fmla="*/ 1009650 h 1533525"/>
              <a:gd name="connsiteX61" fmla="*/ 1038263 w 4581563"/>
              <a:gd name="connsiteY61" fmla="*/ 1028700 h 1533525"/>
              <a:gd name="connsiteX62" fmla="*/ 1076363 w 4581563"/>
              <a:gd name="connsiteY62" fmla="*/ 1047750 h 1533525"/>
              <a:gd name="connsiteX63" fmla="*/ 1133513 w 4581563"/>
              <a:gd name="connsiteY63" fmla="*/ 1095375 h 1533525"/>
              <a:gd name="connsiteX64" fmla="*/ 1209713 w 4581563"/>
              <a:gd name="connsiteY64" fmla="*/ 1123950 h 1533525"/>
              <a:gd name="connsiteX65" fmla="*/ 1238288 w 4581563"/>
              <a:gd name="connsiteY65" fmla="*/ 1143000 h 1533525"/>
              <a:gd name="connsiteX66" fmla="*/ 1276388 w 4581563"/>
              <a:gd name="connsiteY66" fmla="*/ 1171575 h 1533525"/>
              <a:gd name="connsiteX67" fmla="*/ 1324013 w 4581563"/>
              <a:gd name="connsiteY67" fmla="*/ 1190625 h 1533525"/>
              <a:gd name="connsiteX68" fmla="*/ 1381163 w 4581563"/>
              <a:gd name="connsiteY68" fmla="*/ 1238250 h 1533525"/>
              <a:gd name="connsiteX69" fmla="*/ 1409738 w 4581563"/>
              <a:gd name="connsiteY69" fmla="*/ 1247775 h 1533525"/>
              <a:gd name="connsiteX70" fmla="*/ 1476413 w 4581563"/>
              <a:gd name="connsiteY70" fmla="*/ 1266825 h 1533525"/>
              <a:gd name="connsiteX71" fmla="*/ 1543088 w 4581563"/>
              <a:gd name="connsiteY71" fmla="*/ 1304925 h 1533525"/>
              <a:gd name="connsiteX72" fmla="*/ 1571663 w 4581563"/>
              <a:gd name="connsiteY72" fmla="*/ 1314450 h 1533525"/>
              <a:gd name="connsiteX73" fmla="*/ 1609763 w 4581563"/>
              <a:gd name="connsiteY73" fmla="*/ 1333500 h 1533525"/>
              <a:gd name="connsiteX74" fmla="*/ 1638338 w 4581563"/>
              <a:gd name="connsiteY74" fmla="*/ 1343025 h 1533525"/>
              <a:gd name="connsiteX75" fmla="*/ 1676438 w 4581563"/>
              <a:gd name="connsiteY75" fmla="*/ 1362075 h 1533525"/>
              <a:gd name="connsiteX76" fmla="*/ 1743113 w 4581563"/>
              <a:gd name="connsiteY76" fmla="*/ 1381125 h 1533525"/>
              <a:gd name="connsiteX77" fmla="*/ 1857413 w 4581563"/>
              <a:gd name="connsiteY77" fmla="*/ 1428750 h 1533525"/>
              <a:gd name="connsiteX78" fmla="*/ 1895513 w 4581563"/>
              <a:gd name="connsiteY78" fmla="*/ 1447800 h 1533525"/>
              <a:gd name="connsiteX79" fmla="*/ 2000288 w 4581563"/>
              <a:gd name="connsiteY79" fmla="*/ 1466850 h 1533525"/>
              <a:gd name="connsiteX80" fmla="*/ 2095538 w 4581563"/>
              <a:gd name="connsiteY80" fmla="*/ 1495425 h 1533525"/>
              <a:gd name="connsiteX81" fmla="*/ 2171738 w 4581563"/>
              <a:gd name="connsiteY81" fmla="*/ 1514475 h 1533525"/>
              <a:gd name="connsiteX82" fmla="*/ 2371763 w 4581563"/>
              <a:gd name="connsiteY82" fmla="*/ 1533525 h 1533525"/>
              <a:gd name="connsiteX83" fmla="*/ 2695613 w 4581563"/>
              <a:gd name="connsiteY83" fmla="*/ 1524000 h 1533525"/>
              <a:gd name="connsiteX84" fmla="*/ 2752763 w 4581563"/>
              <a:gd name="connsiteY84" fmla="*/ 1504950 h 1533525"/>
              <a:gd name="connsiteX85" fmla="*/ 2790863 w 4581563"/>
              <a:gd name="connsiteY85" fmla="*/ 1495425 h 1533525"/>
              <a:gd name="connsiteX86" fmla="*/ 2838488 w 4581563"/>
              <a:gd name="connsiteY86" fmla="*/ 1485900 h 1533525"/>
              <a:gd name="connsiteX87" fmla="*/ 2905163 w 4581563"/>
              <a:gd name="connsiteY87" fmla="*/ 1466850 h 1533525"/>
              <a:gd name="connsiteX88" fmla="*/ 2962313 w 4581563"/>
              <a:gd name="connsiteY88" fmla="*/ 1457325 h 1533525"/>
              <a:gd name="connsiteX89" fmla="*/ 3133763 w 4581563"/>
              <a:gd name="connsiteY89" fmla="*/ 1409700 h 1533525"/>
              <a:gd name="connsiteX90" fmla="*/ 3190913 w 4581563"/>
              <a:gd name="connsiteY90" fmla="*/ 1400175 h 1533525"/>
              <a:gd name="connsiteX91" fmla="*/ 3238538 w 4581563"/>
              <a:gd name="connsiteY91" fmla="*/ 1390650 h 1533525"/>
              <a:gd name="connsiteX92" fmla="*/ 3495713 w 4581563"/>
              <a:gd name="connsiteY92" fmla="*/ 1381125 h 1533525"/>
              <a:gd name="connsiteX93" fmla="*/ 3648113 w 4581563"/>
              <a:gd name="connsiteY93" fmla="*/ 1362075 h 1533525"/>
              <a:gd name="connsiteX94" fmla="*/ 4152938 w 4581563"/>
              <a:gd name="connsiteY94" fmla="*/ 1333500 h 1533525"/>
              <a:gd name="connsiteX95" fmla="*/ 4248188 w 4581563"/>
              <a:gd name="connsiteY95" fmla="*/ 1314450 h 1533525"/>
              <a:gd name="connsiteX96" fmla="*/ 4295813 w 4581563"/>
              <a:gd name="connsiteY96" fmla="*/ 1304925 h 1533525"/>
              <a:gd name="connsiteX97" fmla="*/ 4352963 w 4581563"/>
              <a:gd name="connsiteY97" fmla="*/ 1285875 h 1533525"/>
              <a:gd name="connsiteX98" fmla="*/ 4486313 w 4581563"/>
              <a:gd name="connsiteY98" fmla="*/ 1266825 h 1533525"/>
              <a:gd name="connsiteX99" fmla="*/ 4543463 w 4581563"/>
              <a:gd name="connsiteY99" fmla="*/ 1219200 h 1533525"/>
              <a:gd name="connsiteX100" fmla="*/ 4562513 w 4581563"/>
              <a:gd name="connsiteY100" fmla="*/ 1162050 h 1533525"/>
              <a:gd name="connsiteX101" fmla="*/ 4581563 w 4581563"/>
              <a:gd name="connsiteY101" fmla="*/ 1133475 h 1533525"/>
              <a:gd name="connsiteX102" fmla="*/ 4572038 w 4581563"/>
              <a:gd name="connsiteY102" fmla="*/ 904875 h 1533525"/>
              <a:gd name="connsiteX103" fmla="*/ 4552988 w 4581563"/>
              <a:gd name="connsiteY103" fmla="*/ 876300 h 1533525"/>
              <a:gd name="connsiteX104" fmla="*/ 4514888 w 4581563"/>
              <a:gd name="connsiteY104" fmla="*/ 809625 h 1533525"/>
              <a:gd name="connsiteX105" fmla="*/ 4486313 w 4581563"/>
              <a:gd name="connsiteY105" fmla="*/ 771525 h 1533525"/>
              <a:gd name="connsiteX106" fmla="*/ 4467263 w 4581563"/>
              <a:gd name="connsiteY106" fmla="*/ 733425 h 1533525"/>
              <a:gd name="connsiteX107" fmla="*/ 4419638 w 4581563"/>
              <a:gd name="connsiteY107" fmla="*/ 676275 h 1533525"/>
              <a:gd name="connsiteX108" fmla="*/ 4400588 w 4581563"/>
              <a:gd name="connsiteY108" fmla="*/ 638175 h 1533525"/>
              <a:gd name="connsiteX109" fmla="*/ 4372013 w 4581563"/>
              <a:gd name="connsiteY109" fmla="*/ 609600 h 1533525"/>
              <a:gd name="connsiteX110" fmla="*/ 4352963 w 4581563"/>
              <a:gd name="connsiteY110" fmla="*/ 581025 h 1533525"/>
              <a:gd name="connsiteX111" fmla="*/ 4333913 w 4581563"/>
              <a:gd name="connsiteY111" fmla="*/ 542925 h 1533525"/>
              <a:gd name="connsiteX112" fmla="*/ 4305338 w 4581563"/>
              <a:gd name="connsiteY112" fmla="*/ 523875 h 1533525"/>
              <a:gd name="connsiteX113" fmla="*/ 4286288 w 4581563"/>
              <a:gd name="connsiteY113" fmla="*/ 495300 h 1533525"/>
              <a:gd name="connsiteX114" fmla="*/ 4248188 w 4581563"/>
              <a:gd name="connsiteY114" fmla="*/ 428625 h 1533525"/>
              <a:gd name="connsiteX115" fmla="*/ 4219613 w 4581563"/>
              <a:gd name="connsiteY115" fmla="*/ 409575 h 1533525"/>
              <a:gd name="connsiteX116" fmla="*/ 4162463 w 4581563"/>
              <a:gd name="connsiteY116" fmla="*/ 323850 h 1533525"/>
              <a:gd name="connsiteX117" fmla="*/ 4133888 w 4581563"/>
              <a:gd name="connsiteY117" fmla="*/ 28575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581563" h="1533525">
                <a:moveTo>
                  <a:pt x="4210088" y="295275"/>
                </a:moveTo>
                <a:cubicBezTo>
                  <a:pt x="4191038" y="292100"/>
                  <a:pt x="4171260" y="291857"/>
                  <a:pt x="4152938" y="285750"/>
                </a:cubicBezTo>
                <a:cubicBezTo>
                  <a:pt x="4142078" y="282130"/>
                  <a:pt x="4134602" y="271820"/>
                  <a:pt x="4124363" y="266700"/>
                </a:cubicBezTo>
                <a:cubicBezTo>
                  <a:pt x="4115383" y="262210"/>
                  <a:pt x="4105313" y="260350"/>
                  <a:pt x="4095788" y="257175"/>
                </a:cubicBezTo>
                <a:cubicBezTo>
                  <a:pt x="4028598" y="189985"/>
                  <a:pt x="4062735" y="212073"/>
                  <a:pt x="4000538" y="180975"/>
                </a:cubicBezTo>
                <a:cubicBezTo>
                  <a:pt x="3994188" y="171450"/>
                  <a:pt x="3990180" y="159850"/>
                  <a:pt x="3981488" y="152400"/>
                </a:cubicBezTo>
                <a:cubicBezTo>
                  <a:pt x="3967432" y="140352"/>
                  <a:pt x="3949482" y="133764"/>
                  <a:pt x="3933863" y="123825"/>
                </a:cubicBezTo>
                <a:cubicBezTo>
                  <a:pt x="3914547" y="111533"/>
                  <a:pt x="3895763" y="98425"/>
                  <a:pt x="3876713" y="85725"/>
                </a:cubicBezTo>
                <a:lnTo>
                  <a:pt x="3848138" y="66675"/>
                </a:lnTo>
                <a:cubicBezTo>
                  <a:pt x="3838613" y="60325"/>
                  <a:pt x="3830669" y="50401"/>
                  <a:pt x="3819563" y="47625"/>
                </a:cubicBezTo>
                <a:cubicBezTo>
                  <a:pt x="3761982" y="33230"/>
                  <a:pt x="3793882" y="42240"/>
                  <a:pt x="3724313" y="19050"/>
                </a:cubicBezTo>
                <a:lnTo>
                  <a:pt x="3695738" y="9525"/>
                </a:lnTo>
                <a:lnTo>
                  <a:pt x="3362363" y="28575"/>
                </a:lnTo>
                <a:cubicBezTo>
                  <a:pt x="3337210" y="30415"/>
                  <a:pt x="3293508" y="40084"/>
                  <a:pt x="3267113" y="47625"/>
                </a:cubicBezTo>
                <a:cubicBezTo>
                  <a:pt x="3257459" y="50383"/>
                  <a:pt x="3248278" y="54715"/>
                  <a:pt x="3238538" y="57150"/>
                </a:cubicBezTo>
                <a:cubicBezTo>
                  <a:pt x="3184156" y="70745"/>
                  <a:pt x="3201703" y="61533"/>
                  <a:pt x="3152813" y="76200"/>
                </a:cubicBezTo>
                <a:cubicBezTo>
                  <a:pt x="3133579" y="81970"/>
                  <a:pt x="3115298" y="91043"/>
                  <a:pt x="3095663" y="95250"/>
                </a:cubicBezTo>
                <a:cubicBezTo>
                  <a:pt x="3070634" y="100613"/>
                  <a:pt x="3044863" y="101600"/>
                  <a:pt x="3019463" y="104775"/>
                </a:cubicBezTo>
                <a:cubicBezTo>
                  <a:pt x="2954905" y="126294"/>
                  <a:pt x="3033662" y="101935"/>
                  <a:pt x="2924213" y="123825"/>
                </a:cubicBezTo>
                <a:cubicBezTo>
                  <a:pt x="2828054" y="143057"/>
                  <a:pt x="2989695" y="123984"/>
                  <a:pt x="2848013" y="142875"/>
                </a:cubicBezTo>
                <a:cubicBezTo>
                  <a:pt x="2816385" y="147092"/>
                  <a:pt x="2784453" y="148672"/>
                  <a:pt x="2752763" y="152400"/>
                </a:cubicBezTo>
                <a:cubicBezTo>
                  <a:pt x="2711092" y="157302"/>
                  <a:pt x="2670278" y="164560"/>
                  <a:pt x="2628938" y="171450"/>
                </a:cubicBezTo>
                <a:cubicBezTo>
                  <a:pt x="2546098" y="167685"/>
                  <a:pt x="2407902" y="164568"/>
                  <a:pt x="2314613" y="152400"/>
                </a:cubicBezTo>
                <a:cubicBezTo>
                  <a:pt x="2276312" y="147404"/>
                  <a:pt x="2236956" y="145564"/>
                  <a:pt x="2200313" y="133350"/>
                </a:cubicBezTo>
                <a:cubicBezTo>
                  <a:pt x="2181263" y="127000"/>
                  <a:pt x="2159871" y="125439"/>
                  <a:pt x="2143163" y="114300"/>
                </a:cubicBezTo>
                <a:cubicBezTo>
                  <a:pt x="2124113" y="101600"/>
                  <a:pt x="2107733" y="83440"/>
                  <a:pt x="2086013" y="76200"/>
                </a:cubicBezTo>
                <a:cubicBezTo>
                  <a:pt x="1994031" y="45539"/>
                  <a:pt x="2137039" y="94705"/>
                  <a:pt x="2019338" y="47625"/>
                </a:cubicBezTo>
                <a:cubicBezTo>
                  <a:pt x="2000694" y="40167"/>
                  <a:pt x="1978896" y="39714"/>
                  <a:pt x="1962188" y="28575"/>
                </a:cubicBezTo>
                <a:cubicBezTo>
                  <a:pt x="1925259" y="3956"/>
                  <a:pt x="1944473" y="13145"/>
                  <a:pt x="1905038" y="0"/>
                </a:cubicBezTo>
                <a:cubicBezTo>
                  <a:pt x="1893836" y="862"/>
                  <a:pt x="1781632" y="2542"/>
                  <a:pt x="1743113" y="19050"/>
                </a:cubicBezTo>
                <a:cubicBezTo>
                  <a:pt x="1677928" y="46986"/>
                  <a:pt x="1750180" y="31571"/>
                  <a:pt x="1685963" y="47625"/>
                </a:cubicBezTo>
                <a:cubicBezTo>
                  <a:pt x="1664226" y="53059"/>
                  <a:pt x="1631536" y="55789"/>
                  <a:pt x="1609763" y="66675"/>
                </a:cubicBezTo>
                <a:cubicBezTo>
                  <a:pt x="1544359" y="99377"/>
                  <a:pt x="1625447" y="76873"/>
                  <a:pt x="1533563" y="95250"/>
                </a:cubicBezTo>
                <a:cubicBezTo>
                  <a:pt x="1438313" y="88900"/>
                  <a:pt x="1342691" y="86742"/>
                  <a:pt x="1247813" y="76200"/>
                </a:cubicBezTo>
                <a:cubicBezTo>
                  <a:pt x="1227855" y="73982"/>
                  <a:pt x="1210470" y="60451"/>
                  <a:pt x="1190663" y="57150"/>
                </a:cubicBezTo>
                <a:lnTo>
                  <a:pt x="1133513" y="47625"/>
                </a:lnTo>
                <a:cubicBezTo>
                  <a:pt x="1050963" y="50800"/>
                  <a:pt x="968278" y="51466"/>
                  <a:pt x="885863" y="57150"/>
                </a:cubicBezTo>
                <a:cubicBezTo>
                  <a:pt x="875847" y="57841"/>
                  <a:pt x="866942" y="63917"/>
                  <a:pt x="857288" y="66675"/>
                </a:cubicBezTo>
                <a:cubicBezTo>
                  <a:pt x="844701" y="70271"/>
                  <a:pt x="832068" y="73858"/>
                  <a:pt x="819188" y="76200"/>
                </a:cubicBezTo>
                <a:cubicBezTo>
                  <a:pt x="797099" y="80216"/>
                  <a:pt x="774703" y="82311"/>
                  <a:pt x="752513" y="85725"/>
                </a:cubicBezTo>
                <a:cubicBezTo>
                  <a:pt x="733425" y="88662"/>
                  <a:pt x="714558" y="93117"/>
                  <a:pt x="695363" y="95250"/>
                </a:cubicBezTo>
                <a:cubicBezTo>
                  <a:pt x="583862" y="107639"/>
                  <a:pt x="509226" y="106884"/>
                  <a:pt x="390563" y="114300"/>
                </a:cubicBezTo>
                <a:cubicBezTo>
                  <a:pt x="352405" y="116685"/>
                  <a:pt x="314363" y="120650"/>
                  <a:pt x="276263" y="123825"/>
                </a:cubicBezTo>
                <a:cubicBezTo>
                  <a:pt x="257213" y="130175"/>
                  <a:pt x="235821" y="131736"/>
                  <a:pt x="219113" y="142875"/>
                </a:cubicBezTo>
                <a:cubicBezTo>
                  <a:pt x="200063" y="155575"/>
                  <a:pt x="183683" y="173735"/>
                  <a:pt x="161963" y="180975"/>
                </a:cubicBezTo>
                <a:cubicBezTo>
                  <a:pt x="120969" y="194640"/>
                  <a:pt x="143128" y="188065"/>
                  <a:pt x="95288" y="200025"/>
                </a:cubicBezTo>
                <a:cubicBezTo>
                  <a:pt x="85763" y="209550"/>
                  <a:pt x="73396" y="216904"/>
                  <a:pt x="66713" y="228600"/>
                </a:cubicBezTo>
                <a:cubicBezTo>
                  <a:pt x="56626" y="246252"/>
                  <a:pt x="47771" y="342252"/>
                  <a:pt x="47663" y="342900"/>
                </a:cubicBezTo>
                <a:cubicBezTo>
                  <a:pt x="45511" y="355813"/>
                  <a:pt x="40290" y="368087"/>
                  <a:pt x="38138" y="381000"/>
                </a:cubicBezTo>
                <a:cubicBezTo>
                  <a:pt x="33930" y="406249"/>
                  <a:pt x="31996" y="431827"/>
                  <a:pt x="28613" y="457200"/>
                </a:cubicBezTo>
                <a:cubicBezTo>
                  <a:pt x="19161" y="528087"/>
                  <a:pt x="21787" y="510380"/>
                  <a:pt x="9563" y="571500"/>
                </a:cubicBezTo>
                <a:cubicBezTo>
                  <a:pt x="1348" y="686506"/>
                  <a:pt x="-7050" y="690896"/>
                  <a:pt x="9563" y="790575"/>
                </a:cubicBezTo>
                <a:cubicBezTo>
                  <a:pt x="12662" y="809168"/>
                  <a:pt x="24973" y="834560"/>
                  <a:pt x="38138" y="847725"/>
                </a:cubicBezTo>
                <a:cubicBezTo>
                  <a:pt x="56602" y="866189"/>
                  <a:pt x="72047" y="868553"/>
                  <a:pt x="95288" y="876300"/>
                </a:cubicBezTo>
                <a:cubicBezTo>
                  <a:pt x="101638" y="885825"/>
                  <a:pt x="104630" y="898808"/>
                  <a:pt x="114338" y="904875"/>
                </a:cubicBezTo>
                <a:cubicBezTo>
                  <a:pt x="127929" y="913370"/>
                  <a:pt x="199298" y="932624"/>
                  <a:pt x="219113" y="933450"/>
                </a:cubicBezTo>
                <a:cubicBezTo>
                  <a:pt x="355557" y="939135"/>
                  <a:pt x="492163" y="939800"/>
                  <a:pt x="628688" y="942975"/>
                </a:cubicBezTo>
                <a:cubicBezTo>
                  <a:pt x="714428" y="964410"/>
                  <a:pt x="609203" y="939728"/>
                  <a:pt x="742988" y="962025"/>
                </a:cubicBezTo>
                <a:cubicBezTo>
                  <a:pt x="755901" y="964177"/>
                  <a:pt x="768056" y="970309"/>
                  <a:pt x="781088" y="971550"/>
                </a:cubicBezTo>
                <a:cubicBezTo>
                  <a:pt x="834913" y="976676"/>
                  <a:pt x="889038" y="977900"/>
                  <a:pt x="943013" y="981075"/>
                </a:cubicBezTo>
                <a:cubicBezTo>
                  <a:pt x="1014752" y="1028901"/>
                  <a:pt x="923578" y="972746"/>
                  <a:pt x="1009688" y="1009650"/>
                </a:cubicBezTo>
                <a:cubicBezTo>
                  <a:pt x="1020210" y="1014159"/>
                  <a:pt x="1028324" y="1023020"/>
                  <a:pt x="1038263" y="1028700"/>
                </a:cubicBezTo>
                <a:cubicBezTo>
                  <a:pt x="1050591" y="1035745"/>
                  <a:pt x="1064809" y="1039497"/>
                  <a:pt x="1076363" y="1047750"/>
                </a:cubicBezTo>
                <a:cubicBezTo>
                  <a:pt x="1110692" y="1072271"/>
                  <a:pt x="1095719" y="1079178"/>
                  <a:pt x="1133513" y="1095375"/>
                </a:cubicBezTo>
                <a:cubicBezTo>
                  <a:pt x="1227271" y="1135557"/>
                  <a:pt x="1114476" y="1069529"/>
                  <a:pt x="1209713" y="1123950"/>
                </a:cubicBezTo>
                <a:cubicBezTo>
                  <a:pt x="1219652" y="1129630"/>
                  <a:pt x="1228973" y="1136346"/>
                  <a:pt x="1238288" y="1143000"/>
                </a:cubicBezTo>
                <a:cubicBezTo>
                  <a:pt x="1251206" y="1152227"/>
                  <a:pt x="1262511" y="1163865"/>
                  <a:pt x="1276388" y="1171575"/>
                </a:cubicBezTo>
                <a:cubicBezTo>
                  <a:pt x="1291334" y="1179878"/>
                  <a:pt x="1308138" y="1184275"/>
                  <a:pt x="1324013" y="1190625"/>
                </a:cubicBezTo>
                <a:cubicBezTo>
                  <a:pt x="1345079" y="1211691"/>
                  <a:pt x="1354641" y="1224989"/>
                  <a:pt x="1381163" y="1238250"/>
                </a:cubicBezTo>
                <a:cubicBezTo>
                  <a:pt x="1390143" y="1242740"/>
                  <a:pt x="1400084" y="1245017"/>
                  <a:pt x="1409738" y="1247775"/>
                </a:cubicBezTo>
                <a:cubicBezTo>
                  <a:pt x="1433905" y="1254680"/>
                  <a:pt x="1453575" y="1257037"/>
                  <a:pt x="1476413" y="1266825"/>
                </a:cubicBezTo>
                <a:cubicBezTo>
                  <a:pt x="1593305" y="1316922"/>
                  <a:pt x="1447429" y="1257096"/>
                  <a:pt x="1543088" y="1304925"/>
                </a:cubicBezTo>
                <a:cubicBezTo>
                  <a:pt x="1552068" y="1309415"/>
                  <a:pt x="1562435" y="1310495"/>
                  <a:pt x="1571663" y="1314450"/>
                </a:cubicBezTo>
                <a:cubicBezTo>
                  <a:pt x="1584714" y="1320043"/>
                  <a:pt x="1596712" y="1327907"/>
                  <a:pt x="1609763" y="1333500"/>
                </a:cubicBezTo>
                <a:cubicBezTo>
                  <a:pt x="1618991" y="1337455"/>
                  <a:pt x="1629110" y="1339070"/>
                  <a:pt x="1638338" y="1343025"/>
                </a:cubicBezTo>
                <a:cubicBezTo>
                  <a:pt x="1651389" y="1348618"/>
                  <a:pt x="1663387" y="1356482"/>
                  <a:pt x="1676438" y="1362075"/>
                </a:cubicBezTo>
                <a:cubicBezTo>
                  <a:pt x="1695569" y="1370274"/>
                  <a:pt x="1723779" y="1376292"/>
                  <a:pt x="1743113" y="1381125"/>
                </a:cubicBezTo>
                <a:cubicBezTo>
                  <a:pt x="1833458" y="1441355"/>
                  <a:pt x="1664243" y="1332165"/>
                  <a:pt x="1857413" y="1428750"/>
                </a:cubicBezTo>
                <a:cubicBezTo>
                  <a:pt x="1870113" y="1435100"/>
                  <a:pt x="1882218" y="1442814"/>
                  <a:pt x="1895513" y="1447800"/>
                </a:cubicBezTo>
                <a:cubicBezTo>
                  <a:pt x="1926012" y="1459237"/>
                  <a:pt x="1971042" y="1461533"/>
                  <a:pt x="2000288" y="1466850"/>
                </a:cubicBezTo>
                <a:cubicBezTo>
                  <a:pt x="2055720" y="1476929"/>
                  <a:pt x="2029265" y="1478857"/>
                  <a:pt x="2095538" y="1495425"/>
                </a:cubicBezTo>
                <a:cubicBezTo>
                  <a:pt x="2120938" y="1501775"/>
                  <a:pt x="2145664" y="1512105"/>
                  <a:pt x="2171738" y="1514475"/>
                </a:cubicBezTo>
                <a:lnTo>
                  <a:pt x="2371763" y="1533525"/>
                </a:lnTo>
                <a:cubicBezTo>
                  <a:pt x="2479713" y="1530350"/>
                  <a:pt x="2587919" y="1532077"/>
                  <a:pt x="2695613" y="1524000"/>
                </a:cubicBezTo>
                <a:cubicBezTo>
                  <a:pt x="2715637" y="1522498"/>
                  <a:pt x="2733282" y="1509820"/>
                  <a:pt x="2752763" y="1504950"/>
                </a:cubicBezTo>
                <a:cubicBezTo>
                  <a:pt x="2765463" y="1501775"/>
                  <a:pt x="2778084" y="1498265"/>
                  <a:pt x="2790863" y="1495425"/>
                </a:cubicBezTo>
                <a:cubicBezTo>
                  <a:pt x="2806667" y="1491913"/>
                  <a:pt x="2822782" y="1489827"/>
                  <a:pt x="2838488" y="1485900"/>
                </a:cubicBezTo>
                <a:cubicBezTo>
                  <a:pt x="2911114" y="1467744"/>
                  <a:pt x="2816080" y="1484667"/>
                  <a:pt x="2905163" y="1466850"/>
                </a:cubicBezTo>
                <a:cubicBezTo>
                  <a:pt x="2924101" y="1463062"/>
                  <a:pt x="2943577" y="1462009"/>
                  <a:pt x="2962313" y="1457325"/>
                </a:cubicBezTo>
                <a:cubicBezTo>
                  <a:pt x="3082724" y="1427222"/>
                  <a:pt x="2949125" y="1440473"/>
                  <a:pt x="3133763" y="1409700"/>
                </a:cubicBezTo>
                <a:lnTo>
                  <a:pt x="3190913" y="1400175"/>
                </a:lnTo>
                <a:cubicBezTo>
                  <a:pt x="3206841" y="1397279"/>
                  <a:pt x="3222380" y="1391660"/>
                  <a:pt x="3238538" y="1390650"/>
                </a:cubicBezTo>
                <a:cubicBezTo>
                  <a:pt x="3324155" y="1385299"/>
                  <a:pt x="3409988" y="1384300"/>
                  <a:pt x="3495713" y="1381125"/>
                </a:cubicBezTo>
                <a:cubicBezTo>
                  <a:pt x="3546513" y="1374775"/>
                  <a:pt x="3597017" y="1365268"/>
                  <a:pt x="3648113" y="1362075"/>
                </a:cubicBezTo>
                <a:cubicBezTo>
                  <a:pt x="3917930" y="1345211"/>
                  <a:pt x="3749688" y="1355297"/>
                  <a:pt x="4152938" y="1333500"/>
                </a:cubicBezTo>
                <a:lnTo>
                  <a:pt x="4248188" y="1314450"/>
                </a:lnTo>
                <a:cubicBezTo>
                  <a:pt x="4264063" y="1311275"/>
                  <a:pt x="4280454" y="1310045"/>
                  <a:pt x="4295813" y="1304925"/>
                </a:cubicBezTo>
                <a:cubicBezTo>
                  <a:pt x="4314863" y="1298575"/>
                  <a:pt x="4333084" y="1288715"/>
                  <a:pt x="4352963" y="1285875"/>
                </a:cubicBezTo>
                <a:lnTo>
                  <a:pt x="4486313" y="1266825"/>
                </a:lnTo>
                <a:cubicBezTo>
                  <a:pt x="4504098" y="1254968"/>
                  <a:pt x="4532678" y="1238613"/>
                  <a:pt x="4543463" y="1219200"/>
                </a:cubicBezTo>
                <a:cubicBezTo>
                  <a:pt x="4553215" y="1201647"/>
                  <a:pt x="4556163" y="1181100"/>
                  <a:pt x="4562513" y="1162050"/>
                </a:cubicBezTo>
                <a:cubicBezTo>
                  <a:pt x="4566133" y="1151190"/>
                  <a:pt x="4575213" y="1143000"/>
                  <a:pt x="4581563" y="1133475"/>
                </a:cubicBezTo>
                <a:cubicBezTo>
                  <a:pt x="4578388" y="1057275"/>
                  <a:pt x="4580460" y="980675"/>
                  <a:pt x="4572038" y="904875"/>
                </a:cubicBezTo>
                <a:cubicBezTo>
                  <a:pt x="4570774" y="893497"/>
                  <a:pt x="4558668" y="886239"/>
                  <a:pt x="4552988" y="876300"/>
                </a:cubicBezTo>
                <a:cubicBezTo>
                  <a:pt x="4521097" y="820490"/>
                  <a:pt x="4548040" y="856037"/>
                  <a:pt x="4514888" y="809625"/>
                </a:cubicBezTo>
                <a:cubicBezTo>
                  <a:pt x="4505661" y="796707"/>
                  <a:pt x="4494727" y="784987"/>
                  <a:pt x="4486313" y="771525"/>
                </a:cubicBezTo>
                <a:cubicBezTo>
                  <a:pt x="4478788" y="759484"/>
                  <a:pt x="4475516" y="744979"/>
                  <a:pt x="4467263" y="733425"/>
                </a:cubicBezTo>
                <a:cubicBezTo>
                  <a:pt x="4410977" y="654624"/>
                  <a:pt x="4462831" y="751863"/>
                  <a:pt x="4419638" y="676275"/>
                </a:cubicBezTo>
                <a:cubicBezTo>
                  <a:pt x="4412593" y="663947"/>
                  <a:pt x="4408841" y="649729"/>
                  <a:pt x="4400588" y="638175"/>
                </a:cubicBezTo>
                <a:cubicBezTo>
                  <a:pt x="4392758" y="627214"/>
                  <a:pt x="4380637" y="619948"/>
                  <a:pt x="4372013" y="609600"/>
                </a:cubicBezTo>
                <a:cubicBezTo>
                  <a:pt x="4364684" y="600806"/>
                  <a:pt x="4358643" y="590964"/>
                  <a:pt x="4352963" y="581025"/>
                </a:cubicBezTo>
                <a:cubicBezTo>
                  <a:pt x="4345918" y="568697"/>
                  <a:pt x="4343003" y="553833"/>
                  <a:pt x="4333913" y="542925"/>
                </a:cubicBezTo>
                <a:cubicBezTo>
                  <a:pt x="4326584" y="534131"/>
                  <a:pt x="4314863" y="530225"/>
                  <a:pt x="4305338" y="523875"/>
                </a:cubicBezTo>
                <a:cubicBezTo>
                  <a:pt x="4298988" y="514350"/>
                  <a:pt x="4291968" y="505239"/>
                  <a:pt x="4286288" y="495300"/>
                </a:cubicBezTo>
                <a:cubicBezTo>
                  <a:pt x="4276327" y="477869"/>
                  <a:pt x="4263659" y="444096"/>
                  <a:pt x="4248188" y="428625"/>
                </a:cubicBezTo>
                <a:cubicBezTo>
                  <a:pt x="4240093" y="420530"/>
                  <a:pt x="4229138" y="415925"/>
                  <a:pt x="4219613" y="409575"/>
                </a:cubicBezTo>
                <a:lnTo>
                  <a:pt x="4162463" y="323850"/>
                </a:lnTo>
                <a:cubicBezTo>
                  <a:pt x="4140922" y="291539"/>
                  <a:pt x="4151508" y="303370"/>
                  <a:pt x="4133888" y="28575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2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852" y="1752600"/>
            <a:ext cx="6346296" cy="5105400"/>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1200329"/>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If this image was taken from the adrenal gland, from which part of that gland could this have been obtained. (advance slide for answers)</a:t>
            </a:r>
          </a:p>
        </p:txBody>
      </p:sp>
      <p:grpSp>
        <p:nvGrpSpPr>
          <p:cNvPr id="8" name="Group 7"/>
          <p:cNvGrpSpPr/>
          <p:nvPr/>
        </p:nvGrpSpPr>
        <p:grpSpPr>
          <a:xfrm>
            <a:off x="2438400" y="1752600"/>
            <a:ext cx="5306748" cy="1815882"/>
            <a:chOff x="2438400" y="1752600"/>
            <a:chExt cx="5306748" cy="1815882"/>
          </a:xfrm>
        </p:grpSpPr>
        <p:sp>
          <p:nvSpPr>
            <p:cNvPr id="6" name="Rectangle 5"/>
            <p:cNvSpPr/>
            <p:nvPr/>
          </p:nvSpPr>
          <p:spPr>
            <a:xfrm>
              <a:off x="2438400" y="1810434"/>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C00000"/>
                  </a:solidFill>
                  <a:effectLst>
                    <a:outerShdw blurRad="76200" dist="50800" dir="5400000" algn="tl" rotWithShape="0">
                      <a:srgbClr val="000000">
                        <a:alpha val="65000"/>
                      </a:srgbClr>
                    </a:outerShdw>
                  </a:effectLst>
                  <a:latin typeface="+mn-lt"/>
                </a:rPr>
                <a:t>Cortex</a:t>
              </a:r>
            </a:p>
          </p:txBody>
        </p:sp>
        <p:sp>
          <p:nvSpPr>
            <p:cNvPr id="7" name="TextBox 6"/>
            <p:cNvSpPr txBox="1"/>
            <p:nvPr/>
          </p:nvSpPr>
          <p:spPr>
            <a:xfrm>
              <a:off x="5715000" y="1752600"/>
              <a:ext cx="2030148" cy="1815882"/>
            </a:xfrm>
            <a:prstGeom prst="rect">
              <a:avLst/>
            </a:prstGeom>
            <a:solidFill>
              <a:schemeClr val="bg1"/>
            </a:solidFill>
          </p:spPr>
          <p:txBody>
            <a:bodyPr wrap="square" rtlCol="0">
              <a:spAutoFit/>
            </a:bodyPr>
            <a:lstStyle/>
            <a:p>
              <a:r>
                <a:rPr lang="en-US" sz="1400" b="1" dirty="0">
                  <a:solidFill>
                    <a:srgbClr val="C00000"/>
                  </a:solidFill>
                </a:rPr>
                <a:t>Any of the three zones would be acceptable.  This happens to show mostly </a:t>
              </a:r>
              <a:r>
                <a:rPr lang="en-US" sz="1400" b="1" dirty="0" err="1">
                  <a:solidFill>
                    <a:srgbClr val="C00000"/>
                  </a:solidFill>
                </a:rPr>
                <a:t>fasciculata</a:t>
              </a:r>
              <a:r>
                <a:rPr lang="en-US" sz="1400" b="1" dirty="0">
                  <a:solidFill>
                    <a:srgbClr val="C00000"/>
                  </a:solidFill>
                </a:rPr>
                <a:t> – note the large number of lipid droplets in the cells.</a:t>
              </a:r>
            </a:p>
          </p:txBody>
        </p:sp>
      </p:grpSp>
    </p:spTree>
    <p:extLst>
      <p:ext uri="{BB962C8B-B14F-4D97-AF65-F5344CB8AC3E}">
        <p14:creationId xmlns:p14="http://schemas.microsoft.com/office/powerpoint/2010/main" val="335065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 y="1676400"/>
            <a:ext cx="7067550" cy="5029200"/>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predominant tissue in this image. (advance slide for answers)</a:t>
            </a:r>
          </a:p>
        </p:txBody>
      </p:sp>
      <p:sp>
        <p:nvSpPr>
          <p:cNvPr id="6" name="Rectangle 5"/>
          <p:cNvSpPr/>
          <p:nvPr/>
        </p:nvSpPr>
        <p:spPr>
          <a:xfrm>
            <a:off x="2514600" y="3981271"/>
            <a:ext cx="3810000" cy="1754326"/>
          </a:xfrm>
          <a:prstGeom prst="rect">
            <a:avLst/>
          </a:prstGeom>
          <a:noFill/>
          <a:ln>
            <a:solidFill>
              <a:schemeClr val="accent3">
                <a:lumMod val="50000"/>
              </a:schemeClr>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FFC000"/>
                  </a:solidFill>
                </a:ln>
                <a:solidFill>
                  <a:srgbClr val="FFFF00"/>
                </a:solidFill>
                <a:effectLst>
                  <a:outerShdw blurRad="76200" dist="50800" dir="5400000" algn="tl" rotWithShape="0">
                    <a:srgbClr val="000000">
                      <a:alpha val="65000"/>
                    </a:srgbClr>
                  </a:outerShdw>
                </a:effectLst>
                <a:latin typeface="+mn-lt"/>
              </a:rPr>
              <a:t>Serous gland / serous acini / parotid gland</a:t>
            </a:r>
          </a:p>
        </p:txBody>
      </p:sp>
    </p:spTree>
    <p:extLst>
      <p:ext uri="{BB962C8B-B14F-4D97-AF65-F5344CB8AC3E}">
        <p14:creationId xmlns:p14="http://schemas.microsoft.com/office/powerpoint/2010/main" val="177398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040"/>
          <a:stretch/>
        </p:blipFill>
        <p:spPr>
          <a:xfrm rot="10800000">
            <a:off x="1773444" y="1143000"/>
            <a:ext cx="5434726" cy="5663312"/>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region. (advance slide for answers)</a:t>
            </a:r>
          </a:p>
        </p:txBody>
      </p:sp>
      <p:sp>
        <p:nvSpPr>
          <p:cNvPr id="6" name="Rectangle 5"/>
          <p:cNvSpPr/>
          <p:nvPr/>
        </p:nvSpPr>
        <p:spPr>
          <a:xfrm>
            <a:off x="228600" y="3200400"/>
            <a:ext cx="35052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Zona </a:t>
            </a: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fasciculata</a:t>
            </a:r>
            <a:endPar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endParaRPr>
          </a:p>
        </p:txBody>
      </p:sp>
      <p:sp>
        <p:nvSpPr>
          <p:cNvPr id="7" name="Left Brace 6"/>
          <p:cNvSpPr/>
          <p:nvPr/>
        </p:nvSpPr>
        <p:spPr>
          <a:xfrm rot="632306">
            <a:off x="3669475" y="2921318"/>
            <a:ext cx="304800" cy="1275128"/>
          </a:xfrm>
          <a:prstGeom prst="leftBrac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805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36" y="1524000"/>
            <a:ext cx="8620125" cy="4305300"/>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in the outlined region. (advance slide for answers)</a:t>
            </a:r>
          </a:p>
        </p:txBody>
      </p:sp>
      <p:sp>
        <p:nvSpPr>
          <p:cNvPr id="6" name="Rectangle 5"/>
          <p:cNvSpPr/>
          <p:nvPr/>
        </p:nvSpPr>
        <p:spPr>
          <a:xfrm>
            <a:off x="2209800" y="5764677"/>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Smooth muscle</a:t>
            </a:r>
          </a:p>
        </p:txBody>
      </p:sp>
      <p:sp>
        <p:nvSpPr>
          <p:cNvPr id="5" name="Freeform 4"/>
          <p:cNvSpPr/>
          <p:nvPr/>
        </p:nvSpPr>
        <p:spPr>
          <a:xfrm>
            <a:off x="627746" y="1552575"/>
            <a:ext cx="7338551" cy="3248025"/>
          </a:xfrm>
          <a:custGeom>
            <a:avLst/>
            <a:gdLst>
              <a:gd name="connsiteX0" fmla="*/ 5515879 w 7338551"/>
              <a:gd name="connsiteY0" fmla="*/ 2914650 h 3248025"/>
              <a:gd name="connsiteX1" fmla="*/ 5601604 w 7338551"/>
              <a:gd name="connsiteY1" fmla="*/ 2847975 h 3248025"/>
              <a:gd name="connsiteX2" fmla="*/ 5630179 w 7338551"/>
              <a:gd name="connsiteY2" fmla="*/ 2838450 h 3248025"/>
              <a:gd name="connsiteX3" fmla="*/ 5763529 w 7338551"/>
              <a:gd name="connsiteY3" fmla="*/ 2743200 h 3248025"/>
              <a:gd name="connsiteX4" fmla="*/ 5849254 w 7338551"/>
              <a:gd name="connsiteY4" fmla="*/ 2714625 h 3248025"/>
              <a:gd name="connsiteX5" fmla="*/ 5934979 w 7338551"/>
              <a:gd name="connsiteY5" fmla="*/ 2657475 h 3248025"/>
              <a:gd name="connsiteX6" fmla="*/ 5992129 w 7338551"/>
              <a:gd name="connsiteY6" fmla="*/ 2628900 h 3248025"/>
              <a:gd name="connsiteX7" fmla="*/ 6020704 w 7338551"/>
              <a:gd name="connsiteY7" fmla="*/ 2609850 h 3248025"/>
              <a:gd name="connsiteX8" fmla="*/ 6058804 w 7338551"/>
              <a:gd name="connsiteY8" fmla="*/ 2600325 h 3248025"/>
              <a:gd name="connsiteX9" fmla="*/ 6125479 w 7338551"/>
              <a:gd name="connsiteY9" fmla="*/ 2571750 h 3248025"/>
              <a:gd name="connsiteX10" fmla="*/ 6154054 w 7338551"/>
              <a:gd name="connsiteY10" fmla="*/ 2562225 h 3248025"/>
              <a:gd name="connsiteX11" fmla="*/ 6182629 w 7338551"/>
              <a:gd name="connsiteY11" fmla="*/ 2543175 h 3248025"/>
              <a:gd name="connsiteX12" fmla="*/ 6258829 w 7338551"/>
              <a:gd name="connsiteY12" fmla="*/ 2514600 h 3248025"/>
              <a:gd name="connsiteX13" fmla="*/ 6344554 w 7338551"/>
              <a:gd name="connsiteY13" fmla="*/ 2486025 h 3248025"/>
              <a:gd name="connsiteX14" fmla="*/ 6392179 w 7338551"/>
              <a:gd name="connsiteY14" fmla="*/ 2457450 h 3248025"/>
              <a:gd name="connsiteX15" fmla="*/ 6420754 w 7338551"/>
              <a:gd name="connsiteY15" fmla="*/ 2447925 h 3248025"/>
              <a:gd name="connsiteX16" fmla="*/ 6458854 w 7338551"/>
              <a:gd name="connsiteY16" fmla="*/ 2428875 h 3248025"/>
              <a:gd name="connsiteX17" fmla="*/ 6487429 w 7338551"/>
              <a:gd name="connsiteY17" fmla="*/ 2419350 h 3248025"/>
              <a:gd name="connsiteX18" fmla="*/ 6535054 w 7338551"/>
              <a:gd name="connsiteY18" fmla="*/ 2390775 h 3248025"/>
              <a:gd name="connsiteX19" fmla="*/ 6563629 w 7338551"/>
              <a:gd name="connsiteY19" fmla="*/ 2381250 h 3248025"/>
              <a:gd name="connsiteX20" fmla="*/ 6592204 w 7338551"/>
              <a:gd name="connsiteY20" fmla="*/ 2362200 h 3248025"/>
              <a:gd name="connsiteX21" fmla="*/ 6658879 w 7338551"/>
              <a:gd name="connsiteY21" fmla="*/ 2324100 h 3248025"/>
              <a:gd name="connsiteX22" fmla="*/ 6706504 w 7338551"/>
              <a:gd name="connsiteY22" fmla="*/ 2266950 h 3248025"/>
              <a:gd name="connsiteX23" fmla="*/ 6754129 w 7338551"/>
              <a:gd name="connsiteY23" fmla="*/ 2238375 h 3248025"/>
              <a:gd name="connsiteX24" fmla="*/ 6792229 w 7338551"/>
              <a:gd name="connsiteY24" fmla="*/ 2181225 h 3248025"/>
              <a:gd name="connsiteX25" fmla="*/ 6849379 w 7338551"/>
              <a:gd name="connsiteY25" fmla="*/ 2105025 h 3248025"/>
              <a:gd name="connsiteX26" fmla="*/ 6858904 w 7338551"/>
              <a:gd name="connsiteY26" fmla="*/ 2047875 h 3248025"/>
              <a:gd name="connsiteX27" fmla="*/ 6887479 w 7338551"/>
              <a:gd name="connsiteY27" fmla="*/ 2009775 h 3248025"/>
              <a:gd name="connsiteX28" fmla="*/ 6897004 w 7338551"/>
              <a:gd name="connsiteY28" fmla="*/ 1971675 h 3248025"/>
              <a:gd name="connsiteX29" fmla="*/ 6916054 w 7338551"/>
              <a:gd name="connsiteY29" fmla="*/ 1943100 h 3248025"/>
              <a:gd name="connsiteX30" fmla="*/ 6992254 w 7338551"/>
              <a:gd name="connsiteY30" fmla="*/ 1790700 h 3248025"/>
              <a:gd name="connsiteX31" fmla="*/ 7011304 w 7338551"/>
              <a:gd name="connsiteY31" fmla="*/ 1752600 h 3248025"/>
              <a:gd name="connsiteX32" fmla="*/ 7049404 w 7338551"/>
              <a:gd name="connsiteY32" fmla="*/ 1666875 h 3248025"/>
              <a:gd name="connsiteX33" fmla="*/ 7058929 w 7338551"/>
              <a:gd name="connsiteY33" fmla="*/ 1638300 h 3248025"/>
              <a:gd name="connsiteX34" fmla="*/ 7077979 w 7338551"/>
              <a:gd name="connsiteY34" fmla="*/ 1609725 h 3248025"/>
              <a:gd name="connsiteX35" fmla="*/ 7097029 w 7338551"/>
              <a:gd name="connsiteY35" fmla="*/ 1552575 h 3248025"/>
              <a:gd name="connsiteX36" fmla="*/ 7135129 w 7338551"/>
              <a:gd name="connsiteY36" fmla="*/ 1466850 h 3248025"/>
              <a:gd name="connsiteX37" fmla="*/ 7173229 w 7338551"/>
              <a:gd name="connsiteY37" fmla="*/ 1390650 h 3248025"/>
              <a:gd name="connsiteX38" fmla="*/ 7211329 w 7338551"/>
              <a:gd name="connsiteY38" fmla="*/ 1276350 h 3248025"/>
              <a:gd name="connsiteX39" fmla="*/ 7230379 w 7338551"/>
              <a:gd name="connsiteY39" fmla="*/ 1219200 h 3248025"/>
              <a:gd name="connsiteX40" fmla="*/ 7278004 w 7338551"/>
              <a:gd name="connsiteY40" fmla="*/ 1114425 h 3248025"/>
              <a:gd name="connsiteX41" fmla="*/ 7287529 w 7338551"/>
              <a:gd name="connsiteY41" fmla="*/ 1066800 h 3248025"/>
              <a:gd name="connsiteX42" fmla="*/ 7297054 w 7338551"/>
              <a:gd name="connsiteY42" fmla="*/ 1038225 h 3248025"/>
              <a:gd name="connsiteX43" fmla="*/ 7306579 w 7338551"/>
              <a:gd name="connsiteY43" fmla="*/ 981075 h 3248025"/>
              <a:gd name="connsiteX44" fmla="*/ 7325629 w 7338551"/>
              <a:gd name="connsiteY44" fmla="*/ 933450 h 3248025"/>
              <a:gd name="connsiteX45" fmla="*/ 7325629 w 7338551"/>
              <a:gd name="connsiteY45" fmla="*/ 676275 h 3248025"/>
              <a:gd name="connsiteX46" fmla="*/ 7306579 w 7338551"/>
              <a:gd name="connsiteY46" fmla="*/ 609600 h 3248025"/>
              <a:gd name="connsiteX47" fmla="*/ 7287529 w 7338551"/>
              <a:gd name="connsiteY47" fmla="*/ 581025 h 3248025"/>
              <a:gd name="connsiteX48" fmla="*/ 7249429 w 7338551"/>
              <a:gd name="connsiteY48" fmla="*/ 523875 h 3248025"/>
              <a:gd name="connsiteX49" fmla="*/ 7230379 w 7338551"/>
              <a:gd name="connsiteY49" fmla="*/ 485775 h 3248025"/>
              <a:gd name="connsiteX50" fmla="*/ 7173229 w 7338551"/>
              <a:gd name="connsiteY50" fmla="*/ 428625 h 3248025"/>
              <a:gd name="connsiteX51" fmla="*/ 7097029 w 7338551"/>
              <a:gd name="connsiteY51" fmla="*/ 342900 h 3248025"/>
              <a:gd name="connsiteX52" fmla="*/ 6973204 w 7338551"/>
              <a:gd name="connsiteY52" fmla="*/ 257175 h 3248025"/>
              <a:gd name="connsiteX53" fmla="*/ 6925579 w 7338551"/>
              <a:gd name="connsiteY53" fmla="*/ 238125 h 3248025"/>
              <a:gd name="connsiteX54" fmla="*/ 6792229 w 7338551"/>
              <a:gd name="connsiteY54" fmla="*/ 152400 h 3248025"/>
              <a:gd name="connsiteX55" fmla="*/ 6744604 w 7338551"/>
              <a:gd name="connsiteY55" fmla="*/ 114300 h 3248025"/>
              <a:gd name="connsiteX56" fmla="*/ 6706504 w 7338551"/>
              <a:gd name="connsiteY56" fmla="*/ 95250 h 3248025"/>
              <a:gd name="connsiteX57" fmla="*/ 6516004 w 7338551"/>
              <a:gd name="connsiteY57" fmla="*/ 57150 h 3248025"/>
              <a:gd name="connsiteX58" fmla="*/ 6315979 w 7338551"/>
              <a:gd name="connsiteY58" fmla="*/ 38100 h 3248025"/>
              <a:gd name="connsiteX59" fmla="*/ 6058804 w 7338551"/>
              <a:gd name="connsiteY59" fmla="*/ 9525 h 3248025"/>
              <a:gd name="connsiteX60" fmla="*/ 5811154 w 7338551"/>
              <a:gd name="connsiteY60" fmla="*/ 0 h 3248025"/>
              <a:gd name="connsiteX61" fmla="*/ 5487304 w 7338551"/>
              <a:gd name="connsiteY61" fmla="*/ 9525 h 3248025"/>
              <a:gd name="connsiteX62" fmla="*/ 5115829 w 7338551"/>
              <a:gd name="connsiteY62" fmla="*/ 28575 h 3248025"/>
              <a:gd name="connsiteX63" fmla="*/ 5011054 w 7338551"/>
              <a:gd name="connsiteY63" fmla="*/ 38100 h 3248025"/>
              <a:gd name="connsiteX64" fmla="*/ 4801504 w 7338551"/>
              <a:gd name="connsiteY64" fmla="*/ 47625 h 3248025"/>
              <a:gd name="connsiteX65" fmla="*/ 4620529 w 7338551"/>
              <a:gd name="connsiteY65" fmla="*/ 57150 h 3248025"/>
              <a:gd name="connsiteX66" fmla="*/ 4391929 w 7338551"/>
              <a:gd name="connsiteY66" fmla="*/ 76200 h 3248025"/>
              <a:gd name="connsiteX67" fmla="*/ 4325254 w 7338551"/>
              <a:gd name="connsiteY67" fmla="*/ 85725 h 3248025"/>
              <a:gd name="connsiteX68" fmla="*/ 3553729 w 7338551"/>
              <a:gd name="connsiteY68" fmla="*/ 104775 h 3248025"/>
              <a:gd name="connsiteX69" fmla="*/ 3067954 w 7338551"/>
              <a:gd name="connsiteY69" fmla="*/ 95250 h 3248025"/>
              <a:gd name="connsiteX70" fmla="*/ 2991754 w 7338551"/>
              <a:gd name="connsiteY70" fmla="*/ 85725 h 3248025"/>
              <a:gd name="connsiteX71" fmla="*/ 2753629 w 7338551"/>
              <a:gd name="connsiteY71" fmla="*/ 95250 h 3248025"/>
              <a:gd name="connsiteX72" fmla="*/ 1753504 w 7338551"/>
              <a:gd name="connsiteY72" fmla="*/ 95250 h 3248025"/>
              <a:gd name="connsiteX73" fmla="*/ 1429654 w 7338551"/>
              <a:gd name="connsiteY73" fmla="*/ 114300 h 3248025"/>
              <a:gd name="connsiteX74" fmla="*/ 1277254 w 7338551"/>
              <a:gd name="connsiteY74" fmla="*/ 123825 h 3248025"/>
              <a:gd name="connsiteX75" fmla="*/ 1191529 w 7338551"/>
              <a:gd name="connsiteY75" fmla="*/ 133350 h 3248025"/>
              <a:gd name="connsiteX76" fmla="*/ 1077229 w 7338551"/>
              <a:gd name="connsiteY76" fmla="*/ 152400 h 3248025"/>
              <a:gd name="connsiteX77" fmla="*/ 943879 w 7338551"/>
              <a:gd name="connsiteY77" fmla="*/ 161925 h 3248025"/>
              <a:gd name="connsiteX78" fmla="*/ 867679 w 7338551"/>
              <a:gd name="connsiteY78" fmla="*/ 171450 h 3248025"/>
              <a:gd name="connsiteX79" fmla="*/ 839104 w 7338551"/>
              <a:gd name="connsiteY79" fmla="*/ 180975 h 3248025"/>
              <a:gd name="connsiteX80" fmla="*/ 724804 w 7338551"/>
              <a:gd name="connsiteY80" fmla="*/ 200025 h 3248025"/>
              <a:gd name="connsiteX81" fmla="*/ 696229 w 7338551"/>
              <a:gd name="connsiteY81" fmla="*/ 209550 h 3248025"/>
              <a:gd name="connsiteX82" fmla="*/ 658129 w 7338551"/>
              <a:gd name="connsiteY82" fmla="*/ 228600 h 3248025"/>
              <a:gd name="connsiteX83" fmla="*/ 496204 w 7338551"/>
              <a:gd name="connsiteY83" fmla="*/ 266700 h 3248025"/>
              <a:gd name="connsiteX84" fmla="*/ 467629 w 7338551"/>
              <a:gd name="connsiteY84" fmla="*/ 276225 h 3248025"/>
              <a:gd name="connsiteX85" fmla="*/ 439054 w 7338551"/>
              <a:gd name="connsiteY85" fmla="*/ 304800 h 3248025"/>
              <a:gd name="connsiteX86" fmla="*/ 410479 w 7338551"/>
              <a:gd name="connsiteY86" fmla="*/ 323850 h 3248025"/>
              <a:gd name="connsiteX87" fmla="*/ 277129 w 7338551"/>
              <a:gd name="connsiteY87" fmla="*/ 466725 h 3248025"/>
              <a:gd name="connsiteX88" fmla="*/ 258079 w 7338551"/>
              <a:gd name="connsiteY88" fmla="*/ 495300 h 3248025"/>
              <a:gd name="connsiteX89" fmla="*/ 248554 w 7338551"/>
              <a:gd name="connsiteY89" fmla="*/ 533400 h 3248025"/>
              <a:gd name="connsiteX90" fmla="*/ 191404 w 7338551"/>
              <a:gd name="connsiteY90" fmla="*/ 590550 h 3248025"/>
              <a:gd name="connsiteX91" fmla="*/ 162829 w 7338551"/>
              <a:gd name="connsiteY91" fmla="*/ 647700 h 3248025"/>
              <a:gd name="connsiteX92" fmla="*/ 77104 w 7338551"/>
              <a:gd name="connsiteY92" fmla="*/ 800100 h 3248025"/>
              <a:gd name="connsiteX93" fmla="*/ 58054 w 7338551"/>
              <a:gd name="connsiteY93" fmla="*/ 885825 h 3248025"/>
              <a:gd name="connsiteX94" fmla="*/ 29479 w 7338551"/>
              <a:gd name="connsiteY94" fmla="*/ 990600 h 3248025"/>
              <a:gd name="connsiteX95" fmla="*/ 10429 w 7338551"/>
              <a:gd name="connsiteY95" fmla="*/ 1095375 h 3248025"/>
              <a:gd name="connsiteX96" fmla="*/ 10429 w 7338551"/>
              <a:gd name="connsiteY96" fmla="*/ 1343025 h 3248025"/>
              <a:gd name="connsiteX97" fmla="*/ 29479 w 7338551"/>
              <a:gd name="connsiteY97" fmla="*/ 1485900 h 3248025"/>
              <a:gd name="connsiteX98" fmla="*/ 58054 w 7338551"/>
              <a:gd name="connsiteY98" fmla="*/ 1571625 h 3248025"/>
              <a:gd name="connsiteX99" fmla="*/ 67579 w 7338551"/>
              <a:gd name="connsiteY99" fmla="*/ 1609725 h 3248025"/>
              <a:gd name="connsiteX100" fmla="*/ 115204 w 7338551"/>
              <a:gd name="connsiteY100" fmla="*/ 1743075 h 3248025"/>
              <a:gd name="connsiteX101" fmla="*/ 124729 w 7338551"/>
              <a:gd name="connsiteY101" fmla="*/ 1781175 h 3248025"/>
              <a:gd name="connsiteX102" fmla="*/ 143779 w 7338551"/>
              <a:gd name="connsiteY102" fmla="*/ 1866900 h 3248025"/>
              <a:gd name="connsiteX103" fmla="*/ 153304 w 7338551"/>
              <a:gd name="connsiteY103" fmla="*/ 1895475 h 3248025"/>
              <a:gd name="connsiteX104" fmla="*/ 172354 w 7338551"/>
              <a:gd name="connsiteY104" fmla="*/ 1971675 h 3248025"/>
              <a:gd name="connsiteX105" fmla="*/ 191404 w 7338551"/>
              <a:gd name="connsiteY105" fmla="*/ 2038350 h 3248025"/>
              <a:gd name="connsiteX106" fmla="*/ 200929 w 7338551"/>
              <a:gd name="connsiteY106" fmla="*/ 2076450 h 3248025"/>
              <a:gd name="connsiteX107" fmla="*/ 219979 w 7338551"/>
              <a:gd name="connsiteY107" fmla="*/ 2105025 h 3248025"/>
              <a:gd name="connsiteX108" fmla="*/ 239029 w 7338551"/>
              <a:gd name="connsiteY108" fmla="*/ 2181225 h 3248025"/>
              <a:gd name="connsiteX109" fmla="*/ 296179 w 7338551"/>
              <a:gd name="connsiteY109" fmla="*/ 2305050 h 3248025"/>
              <a:gd name="connsiteX110" fmla="*/ 334279 w 7338551"/>
              <a:gd name="connsiteY110" fmla="*/ 2362200 h 3248025"/>
              <a:gd name="connsiteX111" fmla="*/ 372379 w 7338551"/>
              <a:gd name="connsiteY111" fmla="*/ 2438400 h 3248025"/>
              <a:gd name="connsiteX112" fmla="*/ 410479 w 7338551"/>
              <a:gd name="connsiteY112" fmla="*/ 2495550 h 3248025"/>
              <a:gd name="connsiteX113" fmla="*/ 477154 w 7338551"/>
              <a:gd name="connsiteY113" fmla="*/ 2543175 h 3248025"/>
              <a:gd name="connsiteX114" fmla="*/ 505729 w 7338551"/>
              <a:gd name="connsiteY114" fmla="*/ 2571750 h 3248025"/>
              <a:gd name="connsiteX115" fmla="*/ 562879 w 7338551"/>
              <a:gd name="connsiteY115" fmla="*/ 2590800 h 3248025"/>
              <a:gd name="connsiteX116" fmla="*/ 648604 w 7338551"/>
              <a:gd name="connsiteY116" fmla="*/ 2628900 h 3248025"/>
              <a:gd name="connsiteX117" fmla="*/ 696229 w 7338551"/>
              <a:gd name="connsiteY117" fmla="*/ 2657475 h 3248025"/>
              <a:gd name="connsiteX118" fmla="*/ 753379 w 7338551"/>
              <a:gd name="connsiteY118" fmla="*/ 2676525 h 3248025"/>
              <a:gd name="connsiteX119" fmla="*/ 781954 w 7338551"/>
              <a:gd name="connsiteY119" fmla="*/ 2686050 h 3248025"/>
              <a:gd name="connsiteX120" fmla="*/ 858154 w 7338551"/>
              <a:gd name="connsiteY120" fmla="*/ 2705100 h 3248025"/>
              <a:gd name="connsiteX121" fmla="*/ 924829 w 7338551"/>
              <a:gd name="connsiteY121" fmla="*/ 2733675 h 3248025"/>
              <a:gd name="connsiteX122" fmla="*/ 953404 w 7338551"/>
              <a:gd name="connsiteY122" fmla="*/ 2743200 h 3248025"/>
              <a:gd name="connsiteX123" fmla="*/ 981979 w 7338551"/>
              <a:gd name="connsiteY123" fmla="*/ 2762250 h 3248025"/>
              <a:gd name="connsiteX124" fmla="*/ 1048654 w 7338551"/>
              <a:gd name="connsiteY124" fmla="*/ 2781300 h 3248025"/>
              <a:gd name="connsiteX125" fmla="*/ 1086754 w 7338551"/>
              <a:gd name="connsiteY125" fmla="*/ 2800350 h 3248025"/>
              <a:gd name="connsiteX126" fmla="*/ 1134379 w 7338551"/>
              <a:gd name="connsiteY126" fmla="*/ 2819400 h 3248025"/>
              <a:gd name="connsiteX127" fmla="*/ 1191529 w 7338551"/>
              <a:gd name="connsiteY127" fmla="*/ 2838450 h 3248025"/>
              <a:gd name="connsiteX128" fmla="*/ 1248679 w 7338551"/>
              <a:gd name="connsiteY128" fmla="*/ 2867025 h 3248025"/>
              <a:gd name="connsiteX129" fmla="*/ 1277254 w 7338551"/>
              <a:gd name="connsiteY129" fmla="*/ 2886075 h 3248025"/>
              <a:gd name="connsiteX130" fmla="*/ 1401079 w 7338551"/>
              <a:gd name="connsiteY130" fmla="*/ 2933700 h 3248025"/>
              <a:gd name="connsiteX131" fmla="*/ 1458229 w 7338551"/>
              <a:gd name="connsiteY131" fmla="*/ 2952750 h 3248025"/>
              <a:gd name="connsiteX132" fmla="*/ 1515379 w 7338551"/>
              <a:gd name="connsiteY132" fmla="*/ 2981325 h 3248025"/>
              <a:gd name="connsiteX133" fmla="*/ 1591579 w 7338551"/>
              <a:gd name="connsiteY133" fmla="*/ 3019425 h 3248025"/>
              <a:gd name="connsiteX134" fmla="*/ 1677304 w 7338551"/>
              <a:gd name="connsiteY134" fmla="*/ 3048000 h 3248025"/>
              <a:gd name="connsiteX135" fmla="*/ 1715404 w 7338551"/>
              <a:gd name="connsiteY135" fmla="*/ 3067050 h 3248025"/>
              <a:gd name="connsiteX136" fmla="*/ 1763029 w 7338551"/>
              <a:gd name="connsiteY136" fmla="*/ 3086100 h 3248025"/>
              <a:gd name="connsiteX137" fmla="*/ 1791604 w 7338551"/>
              <a:gd name="connsiteY137" fmla="*/ 3105150 h 3248025"/>
              <a:gd name="connsiteX138" fmla="*/ 1848754 w 7338551"/>
              <a:gd name="connsiteY138" fmla="*/ 3114675 h 3248025"/>
              <a:gd name="connsiteX139" fmla="*/ 1896379 w 7338551"/>
              <a:gd name="connsiteY139" fmla="*/ 3124200 h 3248025"/>
              <a:gd name="connsiteX140" fmla="*/ 1972579 w 7338551"/>
              <a:gd name="connsiteY140" fmla="*/ 3152775 h 3248025"/>
              <a:gd name="connsiteX141" fmla="*/ 2058304 w 7338551"/>
              <a:gd name="connsiteY141" fmla="*/ 3171825 h 3248025"/>
              <a:gd name="connsiteX142" fmla="*/ 2096404 w 7338551"/>
              <a:gd name="connsiteY142" fmla="*/ 3181350 h 3248025"/>
              <a:gd name="connsiteX143" fmla="*/ 2124979 w 7338551"/>
              <a:gd name="connsiteY143" fmla="*/ 3200400 h 3248025"/>
              <a:gd name="connsiteX144" fmla="*/ 2172604 w 7338551"/>
              <a:gd name="connsiteY144" fmla="*/ 3209925 h 3248025"/>
              <a:gd name="connsiteX145" fmla="*/ 2334529 w 7338551"/>
              <a:gd name="connsiteY145" fmla="*/ 3228975 h 3248025"/>
              <a:gd name="connsiteX146" fmla="*/ 2601229 w 7338551"/>
              <a:gd name="connsiteY146" fmla="*/ 3248025 h 3248025"/>
              <a:gd name="connsiteX147" fmla="*/ 3087004 w 7338551"/>
              <a:gd name="connsiteY147" fmla="*/ 3238500 h 3248025"/>
              <a:gd name="connsiteX148" fmla="*/ 3144154 w 7338551"/>
              <a:gd name="connsiteY148" fmla="*/ 3228975 h 3248025"/>
              <a:gd name="connsiteX149" fmla="*/ 3325129 w 7338551"/>
              <a:gd name="connsiteY149" fmla="*/ 3219450 h 3248025"/>
              <a:gd name="connsiteX150" fmla="*/ 3506104 w 7338551"/>
              <a:gd name="connsiteY150" fmla="*/ 3200400 h 3248025"/>
              <a:gd name="connsiteX151" fmla="*/ 3629929 w 7338551"/>
              <a:gd name="connsiteY151" fmla="*/ 3190875 h 3248025"/>
              <a:gd name="connsiteX152" fmla="*/ 3715654 w 7338551"/>
              <a:gd name="connsiteY152" fmla="*/ 3181350 h 3248025"/>
              <a:gd name="connsiteX153" fmla="*/ 3839479 w 7338551"/>
              <a:gd name="connsiteY153" fmla="*/ 3171825 h 3248025"/>
              <a:gd name="connsiteX154" fmla="*/ 3906154 w 7338551"/>
              <a:gd name="connsiteY154" fmla="*/ 3162300 h 3248025"/>
              <a:gd name="connsiteX155" fmla="*/ 4058554 w 7338551"/>
              <a:gd name="connsiteY155" fmla="*/ 3152775 h 3248025"/>
              <a:gd name="connsiteX156" fmla="*/ 4125229 w 7338551"/>
              <a:gd name="connsiteY156" fmla="*/ 3143250 h 3248025"/>
              <a:gd name="connsiteX157" fmla="*/ 4315729 w 7338551"/>
              <a:gd name="connsiteY157" fmla="*/ 3124200 h 3248025"/>
              <a:gd name="connsiteX158" fmla="*/ 4449079 w 7338551"/>
              <a:gd name="connsiteY158" fmla="*/ 3105150 h 3248025"/>
              <a:gd name="connsiteX159" fmla="*/ 4563379 w 7338551"/>
              <a:gd name="connsiteY159" fmla="*/ 3086100 h 3248025"/>
              <a:gd name="connsiteX160" fmla="*/ 4734829 w 7338551"/>
              <a:gd name="connsiteY160" fmla="*/ 3076575 h 3248025"/>
              <a:gd name="connsiteX161" fmla="*/ 4849129 w 7338551"/>
              <a:gd name="connsiteY161" fmla="*/ 3057525 h 3248025"/>
              <a:gd name="connsiteX162" fmla="*/ 4925329 w 7338551"/>
              <a:gd name="connsiteY162" fmla="*/ 3048000 h 3248025"/>
              <a:gd name="connsiteX163" fmla="*/ 5134879 w 7338551"/>
              <a:gd name="connsiteY163" fmla="*/ 3038475 h 3248025"/>
              <a:gd name="connsiteX164" fmla="*/ 5201554 w 7338551"/>
              <a:gd name="connsiteY164" fmla="*/ 3028950 h 3248025"/>
              <a:gd name="connsiteX165" fmla="*/ 5315854 w 7338551"/>
              <a:gd name="connsiteY165" fmla="*/ 3019425 h 3248025"/>
              <a:gd name="connsiteX166" fmla="*/ 5344429 w 7338551"/>
              <a:gd name="connsiteY166" fmla="*/ 3009900 h 3248025"/>
              <a:gd name="connsiteX167" fmla="*/ 5439679 w 7338551"/>
              <a:gd name="connsiteY167" fmla="*/ 3000375 h 3248025"/>
              <a:gd name="connsiteX168" fmla="*/ 5525404 w 7338551"/>
              <a:gd name="connsiteY168" fmla="*/ 2962275 h 3248025"/>
              <a:gd name="connsiteX169" fmla="*/ 5544454 w 7338551"/>
              <a:gd name="connsiteY169" fmla="*/ 2933700 h 3248025"/>
              <a:gd name="connsiteX170" fmla="*/ 5563504 w 7338551"/>
              <a:gd name="connsiteY170" fmla="*/ 2895600 h 324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338551" h="3248025">
                <a:moveTo>
                  <a:pt x="5515879" y="2914650"/>
                </a:moveTo>
                <a:cubicBezTo>
                  <a:pt x="5528527" y="2904110"/>
                  <a:pt x="5577000" y="2860277"/>
                  <a:pt x="5601604" y="2847975"/>
                </a:cubicBezTo>
                <a:cubicBezTo>
                  <a:pt x="5610584" y="2843485"/>
                  <a:pt x="5620654" y="2841625"/>
                  <a:pt x="5630179" y="2838450"/>
                </a:cubicBezTo>
                <a:cubicBezTo>
                  <a:pt x="5668558" y="2800071"/>
                  <a:pt x="5707219" y="2757278"/>
                  <a:pt x="5763529" y="2743200"/>
                </a:cubicBezTo>
                <a:cubicBezTo>
                  <a:pt x="5793806" y="2735631"/>
                  <a:pt x="5821357" y="2730566"/>
                  <a:pt x="5849254" y="2714625"/>
                </a:cubicBezTo>
                <a:cubicBezTo>
                  <a:pt x="5879072" y="2697586"/>
                  <a:pt x="5904262" y="2672834"/>
                  <a:pt x="5934979" y="2657475"/>
                </a:cubicBezTo>
                <a:cubicBezTo>
                  <a:pt x="5954029" y="2647950"/>
                  <a:pt x="5973511" y="2639243"/>
                  <a:pt x="5992129" y="2628900"/>
                </a:cubicBezTo>
                <a:cubicBezTo>
                  <a:pt x="6002136" y="2623341"/>
                  <a:pt x="6010182" y="2614359"/>
                  <a:pt x="6020704" y="2609850"/>
                </a:cubicBezTo>
                <a:cubicBezTo>
                  <a:pt x="6032736" y="2604693"/>
                  <a:pt x="6046501" y="2604799"/>
                  <a:pt x="6058804" y="2600325"/>
                </a:cubicBezTo>
                <a:cubicBezTo>
                  <a:pt x="6081528" y="2592062"/>
                  <a:pt x="6103028" y="2580730"/>
                  <a:pt x="6125479" y="2571750"/>
                </a:cubicBezTo>
                <a:cubicBezTo>
                  <a:pt x="6134801" y="2568021"/>
                  <a:pt x="6145074" y="2566715"/>
                  <a:pt x="6154054" y="2562225"/>
                </a:cubicBezTo>
                <a:cubicBezTo>
                  <a:pt x="6164293" y="2557105"/>
                  <a:pt x="6172207" y="2547912"/>
                  <a:pt x="6182629" y="2543175"/>
                </a:cubicBezTo>
                <a:cubicBezTo>
                  <a:pt x="6207325" y="2531950"/>
                  <a:pt x="6233248" y="2523628"/>
                  <a:pt x="6258829" y="2514600"/>
                </a:cubicBezTo>
                <a:cubicBezTo>
                  <a:pt x="6287233" y="2504575"/>
                  <a:pt x="6318726" y="2501522"/>
                  <a:pt x="6344554" y="2486025"/>
                </a:cubicBezTo>
                <a:cubicBezTo>
                  <a:pt x="6360429" y="2476500"/>
                  <a:pt x="6375620" y="2465729"/>
                  <a:pt x="6392179" y="2457450"/>
                </a:cubicBezTo>
                <a:cubicBezTo>
                  <a:pt x="6401159" y="2452960"/>
                  <a:pt x="6411526" y="2451880"/>
                  <a:pt x="6420754" y="2447925"/>
                </a:cubicBezTo>
                <a:cubicBezTo>
                  <a:pt x="6433805" y="2442332"/>
                  <a:pt x="6445803" y="2434468"/>
                  <a:pt x="6458854" y="2428875"/>
                </a:cubicBezTo>
                <a:cubicBezTo>
                  <a:pt x="6468082" y="2424920"/>
                  <a:pt x="6478449" y="2423840"/>
                  <a:pt x="6487429" y="2419350"/>
                </a:cubicBezTo>
                <a:cubicBezTo>
                  <a:pt x="6503988" y="2411071"/>
                  <a:pt x="6518495" y="2399054"/>
                  <a:pt x="6535054" y="2390775"/>
                </a:cubicBezTo>
                <a:cubicBezTo>
                  <a:pt x="6544034" y="2386285"/>
                  <a:pt x="6554649" y="2385740"/>
                  <a:pt x="6563629" y="2381250"/>
                </a:cubicBezTo>
                <a:cubicBezTo>
                  <a:pt x="6573868" y="2376130"/>
                  <a:pt x="6582388" y="2368090"/>
                  <a:pt x="6592204" y="2362200"/>
                </a:cubicBezTo>
                <a:cubicBezTo>
                  <a:pt x="6614154" y="2349030"/>
                  <a:pt x="6636654" y="2336800"/>
                  <a:pt x="6658879" y="2324100"/>
                </a:cubicBezTo>
                <a:cubicBezTo>
                  <a:pt x="6675013" y="2299899"/>
                  <a:pt x="6682058" y="2285285"/>
                  <a:pt x="6706504" y="2266950"/>
                </a:cubicBezTo>
                <a:cubicBezTo>
                  <a:pt x="6721315" y="2255842"/>
                  <a:pt x="6738254" y="2247900"/>
                  <a:pt x="6754129" y="2238375"/>
                </a:cubicBezTo>
                <a:cubicBezTo>
                  <a:pt x="6771237" y="2187050"/>
                  <a:pt x="6752095" y="2230277"/>
                  <a:pt x="6792229" y="2181225"/>
                </a:cubicBezTo>
                <a:cubicBezTo>
                  <a:pt x="6812334" y="2156652"/>
                  <a:pt x="6849379" y="2105025"/>
                  <a:pt x="6849379" y="2105025"/>
                </a:cubicBezTo>
                <a:cubicBezTo>
                  <a:pt x="6852554" y="2085975"/>
                  <a:pt x="6851731" y="2065806"/>
                  <a:pt x="6858904" y="2047875"/>
                </a:cubicBezTo>
                <a:cubicBezTo>
                  <a:pt x="6864800" y="2033135"/>
                  <a:pt x="6880379" y="2023974"/>
                  <a:pt x="6887479" y="2009775"/>
                </a:cubicBezTo>
                <a:cubicBezTo>
                  <a:pt x="6893333" y="1998066"/>
                  <a:pt x="6891847" y="1983707"/>
                  <a:pt x="6897004" y="1971675"/>
                </a:cubicBezTo>
                <a:cubicBezTo>
                  <a:pt x="6901513" y="1961153"/>
                  <a:pt x="6910722" y="1953230"/>
                  <a:pt x="6916054" y="1943100"/>
                </a:cubicBezTo>
                <a:cubicBezTo>
                  <a:pt x="6942507" y="1892840"/>
                  <a:pt x="6966854" y="1841500"/>
                  <a:pt x="6992254" y="1790700"/>
                </a:cubicBezTo>
                <a:cubicBezTo>
                  <a:pt x="6998604" y="1778000"/>
                  <a:pt x="7005537" y="1765575"/>
                  <a:pt x="7011304" y="1752600"/>
                </a:cubicBezTo>
                <a:cubicBezTo>
                  <a:pt x="7024004" y="1724025"/>
                  <a:pt x="7037377" y="1695740"/>
                  <a:pt x="7049404" y="1666875"/>
                </a:cubicBezTo>
                <a:cubicBezTo>
                  <a:pt x="7053266" y="1657607"/>
                  <a:pt x="7054439" y="1647280"/>
                  <a:pt x="7058929" y="1638300"/>
                </a:cubicBezTo>
                <a:cubicBezTo>
                  <a:pt x="7064049" y="1628061"/>
                  <a:pt x="7073330" y="1620186"/>
                  <a:pt x="7077979" y="1609725"/>
                </a:cubicBezTo>
                <a:cubicBezTo>
                  <a:pt x="7086134" y="1591375"/>
                  <a:pt x="7088874" y="1570925"/>
                  <a:pt x="7097029" y="1552575"/>
                </a:cubicBezTo>
                <a:cubicBezTo>
                  <a:pt x="7109729" y="1524000"/>
                  <a:pt x="7121814" y="1495144"/>
                  <a:pt x="7135129" y="1466850"/>
                </a:cubicBezTo>
                <a:cubicBezTo>
                  <a:pt x="7147221" y="1441155"/>
                  <a:pt x="7162416" y="1416909"/>
                  <a:pt x="7173229" y="1390650"/>
                </a:cubicBezTo>
                <a:lnTo>
                  <a:pt x="7211329" y="1276350"/>
                </a:lnTo>
                <a:cubicBezTo>
                  <a:pt x="7217679" y="1257300"/>
                  <a:pt x="7219240" y="1235908"/>
                  <a:pt x="7230379" y="1219200"/>
                </a:cubicBezTo>
                <a:cubicBezTo>
                  <a:pt x="7259892" y="1174931"/>
                  <a:pt x="7256274" y="1185046"/>
                  <a:pt x="7278004" y="1114425"/>
                </a:cubicBezTo>
                <a:cubicBezTo>
                  <a:pt x="7282765" y="1098952"/>
                  <a:pt x="7283602" y="1082506"/>
                  <a:pt x="7287529" y="1066800"/>
                </a:cubicBezTo>
                <a:cubicBezTo>
                  <a:pt x="7289964" y="1057060"/>
                  <a:pt x="7294876" y="1048026"/>
                  <a:pt x="7297054" y="1038225"/>
                </a:cubicBezTo>
                <a:cubicBezTo>
                  <a:pt x="7301244" y="1019372"/>
                  <a:pt x="7301497" y="999707"/>
                  <a:pt x="7306579" y="981075"/>
                </a:cubicBezTo>
                <a:cubicBezTo>
                  <a:pt x="7311078" y="964580"/>
                  <a:pt x="7319279" y="949325"/>
                  <a:pt x="7325629" y="933450"/>
                </a:cubicBezTo>
                <a:cubicBezTo>
                  <a:pt x="7344739" y="818788"/>
                  <a:pt x="7340871" y="866800"/>
                  <a:pt x="7325629" y="676275"/>
                </a:cubicBezTo>
                <a:cubicBezTo>
                  <a:pt x="7325048" y="669009"/>
                  <a:pt x="7311517" y="619475"/>
                  <a:pt x="7306579" y="609600"/>
                </a:cubicBezTo>
                <a:cubicBezTo>
                  <a:pt x="7301459" y="599361"/>
                  <a:pt x="7293879" y="590550"/>
                  <a:pt x="7287529" y="581025"/>
                </a:cubicBezTo>
                <a:cubicBezTo>
                  <a:pt x="7266631" y="497432"/>
                  <a:pt x="7296414" y="580257"/>
                  <a:pt x="7249429" y="523875"/>
                </a:cubicBezTo>
                <a:cubicBezTo>
                  <a:pt x="7240339" y="512967"/>
                  <a:pt x="7239249" y="496863"/>
                  <a:pt x="7230379" y="485775"/>
                </a:cubicBezTo>
                <a:cubicBezTo>
                  <a:pt x="7213549" y="464738"/>
                  <a:pt x="7190476" y="449321"/>
                  <a:pt x="7173229" y="428625"/>
                </a:cubicBezTo>
                <a:cubicBezTo>
                  <a:pt x="7152348" y="403568"/>
                  <a:pt x="7123926" y="365955"/>
                  <a:pt x="7097029" y="342900"/>
                </a:cubicBezTo>
                <a:cubicBezTo>
                  <a:pt x="7071289" y="320837"/>
                  <a:pt x="6985963" y="264466"/>
                  <a:pt x="6973204" y="257175"/>
                </a:cubicBezTo>
                <a:cubicBezTo>
                  <a:pt x="6958359" y="248692"/>
                  <a:pt x="6941454" y="244475"/>
                  <a:pt x="6925579" y="238125"/>
                </a:cubicBezTo>
                <a:cubicBezTo>
                  <a:pt x="6801133" y="134420"/>
                  <a:pt x="6942692" y="244993"/>
                  <a:pt x="6792229" y="152400"/>
                </a:cubicBezTo>
                <a:cubicBezTo>
                  <a:pt x="6774915" y="141745"/>
                  <a:pt x="6761520" y="125577"/>
                  <a:pt x="6744604" y="114300"/>
                </a:cubicBezTo>
                <a:cubicBezTo>
                  <a:pt x="6732790" y="106424"/>
                  <a:pt x="6719687" y="100523"/>
                  <a:pt x="6706504" y="95250"/>
                </a:cubicBezTo>
                <a:cubicBezTo>
                  <a:pt x="6639284" y="68362"/>
                  <a:pt x="6596500" y="64816"/>
                  <a:pt x="6516004" y="57150"/>
                </a:cubicBezTo>
                <a:lnTo>
                  <a:pt x="6315979" y="38100"/>
                </a:lnTo>
                <a:cubicBezTo>
                  <a:pt x="6204019" y="-6684"/>
                  <a:pt x="6283039" y="18868"/>
                  <a:pt x="6058804" y="9525"/>
                </a:cubicBezTo>
                <a:lnTo>
                  <a:pt x="5811154" y="0"/>
                </a:lnTo>
                <a:lnTo>
                  <a:pt x="5487304" y="9525"/>
                </a:lnTo>
                <a:cubicBezTo>
                  <a:pt x="5433112" y="11496"/>
                  <a:pt x="5179850" y="24160"/>
                  <a:pt x="5115829" y="28575"/>
                </a:cubicBezTo>
                <a:cubicBezTo>
                  <a:pt x="5080843" y="30988"/>
                  <a:pt x="5046059" y="35978"/>
                  <a:pt x="5011054" y="38100"/>
                </a:cubicBezTo>
                <a:cubicBezTo>
                  <a:pt x="4941260" y="42330"/>
                  <a:pt x="4871343" y="44218"/>
                  <a:pt x="4801504" y="47625"/>
                </a:cubicBezTo>
                <a:lnTo>
                  <a:pt x="4620529" y="57150"/>
                </a:lnTo>
                <a:cubicBezTo>
                  <a:pt x="4363356" y="85725"/>
                  <a:pt x="4769366" y="41888"/>
                  <a:pt x="4391929" y="76200"/>
                </a:cubicBezTo>
                <a:cubicBezTo>
                  <a:pt x="4369571" y="78233"/>
                  <a:pt x="4347648" y="84125"/>
                  <a:pt x="4325254" y="85725"/>
                </a:cubicBezTo>
                <a:cubicBezTo>
                  <a:pt x="4104629" y="101484"/>
                  <a:pt x="3707563" y="102211"/>
                  <a:pt x="3553729" y="104775"/>
                </a:cubicBezTo>
                <a:lnTo>
                  <a:pt x="3067954" y="95250"/>
                </a:lnTo>
                <a:cubicBezTo>
                  <a:pt x="3042371" y="94383"/>
                  <a:pt x="3017352" y="85725"/>
                  <a:pt x="2991754" y="85725"/>
                </a:cubicBezTo>
                <a:cubicBezTo>
                  <a:pt x="2912316" y="85725"/>
                  <a:pt x="2833004" y="92075"/>
                  <a:pt x="2753629" y="95250"/>
                </a:cubicBezTo>
                <a:cubicBezTo>
                  <a:pt x="2296737" y="82196"/>
                  <a:pt x="2334144" y="78501"/>
                  <a:pt x="1753504" y="95250"/>
                </a:cubicBezTo>
                <a:cubicBezTo>
                  <a:pt x="1645412" y="98368"/>
                  <a:pt x="1537596" y="107823"/>
                  <a:pt x="1429654" y="114300"/>
                </a:cubicBezTo>
                <a:cubicBezTo>
                  <a:pt x="1378846" y="117348"/>
                  <a:pt x="1327842" y="118204"/>
                  <a:pt x="1277254" y="123825"/>
                </a:cubicBezTo>
                <a:cubicBezTo>
                  <a:pt x="1248679" y="127000"/>
                  <a:pt x="1219991" y="129284"/>
                  <a:pt x="1191529" y="133350"/>
                </a:cubicBezTo>
                <a:cubicBezTo>
                  <a:pt x="1153292" y="138812"/>
                  <a:pt x="1115600" y="147973"/>
                  <a:pt x="1077229" y="152400"/>
                </a:cubicBezTo>
                <a:cubicBezTo>
                  <a:pt x="1032959" y="157508"/>
                  <a:pt x="988259" y="157890"/>
                  <a:pt x="943879" y="161925"/>
                </a:cubicBezTo>
                <a:cubicBezTo>
                  <a:pt x="918386" y="164243"/>
                  <a:pt x="893079" y="168275"/>
                  <a:pt x="867679" y="171450"/>
                </a:cubicBezTo>
                <a:cubicBezTo>
                  <a:pt x="858154" y="174625"/>
                  <a:pt x="848949" y="179006"/>
                  <a:pt x="839104" y="180975"/>
                </a:cubicBezTo>
                <a:cubicBezTo>
                  <a:pt x="801229" y="188550"/>
                  <a:pt x="761447" y="187811"/>
                  <a:pt x="724804" y="200025"/>
                </a:cubicBezTo>
                <a:cubicBezTo>
                  <a:pt x="715279" y="203200"/>
                  <a:pt x="705457" y="205595"/>
                  <a:pt x="696229" y="209550"/>
                </a:cubicBezTo>
                <a:cubicBezTo>
                  <a:pt x="683178" y="215143"/>
                  <a:pt x="671782" y="224699"/>
                  <a:pt x="658129" y="228600"/>
                </a:cubicBezTo>
                <a:cubicBezTo>
                  <a:pt x="604813" y="243833"/>
                  <a:pt x="549997" y="253252"/>
                  <a:pt x="496204" y="266700"/>
                </a:cubicBezTo>
                <a:cubicBezTo>
                  <a:pt x="486464" y="269135"/>
                  <a:pt x="477154" y="273050"/>
                  <a:pt x="467629" y="276225"/>
                </a:cubicBezTo>
                <a:cubicBezTo>
                  <a:pt x="458104" y="285750"/>
                  <a:pt x="449402" y="296176"/>
                  <a:pt x="439054" y="304800"/>
                </a:cubicBezTo>
                <a:cubicBezTo>
                  <a:pt x="430260" y="312129"/>
                  <a:pt x="418918" y="316115"/>
                  <a:pt x="410479" y="323850"/>
                </a:cubicBezTo>
                <a:cubicBezTo>
                  <a:pt x="358354" y="371631"/>
                  <a:pt x="319247" y="412574"/>
                  <a:pt x="277129" y="466725"/>
                </a:cubicBezTo>
                <a:cubicBezTo>
                  <a:pt x="270101" y="475761"/>
                  <a:pt x="264429" y="485775"/>
                  <a:pt x="258079" y="495300"/>
                </a:cubicBezTo>
                <a:cubicBezTo>
                  <a:pt x="254904" y="508000"/>
                  <a:pt x="256061" y="522676"/>
                  <a:pt x="248554" y="533400"/>
                </a:cubicBezTo>
                <a:cubicBezTo>
                  <a:pt x="233104" y="555471"/>
                  <a:pt x="191404" y="590550"/>
                  <a:pt x="191404" y="590550"/>
                </a:cubicBezTo>
                <a:cubicBezTo>
                  <a:pt x="171511" y="650228"/>
                  <a:pt x="195142" y="587690"/>
                  <a:pt x="162829" y="647700"/>
                </a:cubicBezTo>
                <a:cubicBezTo>
                  <a:pt x="81819" y="798147"/>
                  <a:pt x="149823" y="691022"/>
                  <a:pt x="77104" y="800100"/>
                </a:cubicBezTo>
                <a:cubicBezTo>
                  <a:pt x="70557" y="832836"/>
                  <a:pt x="67022" y="854438"/>
                  <a:pt x="58054" y="885825"/>
                </a:cubicBezTo>
                <a:cubicBezTo>
                  <a:pt x="44768" y="932325"/>
                  <a:pt x="39181" y="922687"/>
                  <a:pt x="29479" y="990600"/>
                </a:cubicBezTo>
                <a:cubicBezTo>
                  <a:pt x="18103" y="1070234"/>
                  <a:pt x="25399" y="1035495"/>
                  <a:pt x="10429" y="1095375"/>
                </a:cubicBezTo>
                <a:cubicBezTo>
                  <a:pt x="-3819" y="1223606"/>
                  <a:pt x="-3131" y="1173522"/>
                  <a:pt x="10429" y="1343025"/>
                </a:cubicBezTo>
                <a:cubicBezTo>
                  <a:pt x="10932" y="1349313"/>
                  <a:pt x="26689" y="1474740"/>
                  <a:pt x="29479" y="1485900"/>
                </a:cubicBezTo>
                <a:cubicBezTo>
                  <a:pt x="36784" y="1515121"/>
                  <a:pt x="50749" y="1542404"/>
                  <a:pt x="58054" y="1571625"/>
                </a:cubicBezTo>
                <a:cubicBezTo>
                  <a:pt x="61229" y="1584325"/>
                  <a:pt x="63439" y="1597306"/>
                  <a:pt x="67579" y="1609725"/>
                </a:cubicBezTo>
                <a:cubicBezTo>
                  <a:pt x="93644" y="1687920"/>
                  <a:pt x="88571" y="1636542"/>
                  <a:pt x="115204" y="1743075"/>
                </a:cubicBezTo>
                <a:cubicBezTo>
                  <a:pt x="118379" y="1755775"/>
                  <a:pt x="121889" y="1768396"/>
                  <a:pt x="124729" y="1781175"/>
                </a:cubicBezTo>
                <a:cubicBezTo>
                  <a:pt x="134550" y="1825369"/>
                  <a:pt x="132164" y="1826248"/>
                  <a:pt x="143779" y="1866900"/>
                </a:cubicBezTo>
                <a:cubicBezTo>
                  <a:pt x="146537" y="1876554"/>
                  <a:pt x="150662" y="1885789"/>
                  <a:pt x="153304" y="1895475"/>
                </a:cubicBezTo>
                <a:cubicBezTo>
                  <a:pt x="160193" y="1920734"/>
                  <a:pt x="166004" y="1946275"/>
                  <a:pt x="172354" y="1971675"/>
                </a:cubicBezTo>
                <a:cubicBezTo>
                  <a:pt x="202131" y="2090782"/>
                  <a:pt x="164075" y="1942697"/>
                  <a:pt x="191404" y="2038350"/>
                </a:cubicBezTo>
                <a:cubicBezTo>
                  <a:pt x="195000" y="2050937"/>
                  <a:pt x="195772" y="2064418"/>
                  <a:pt x="200929" y="2076450"/>
                </a:cubicBezTo>
                <a:cubicBezTo>
                  <a:pt x="205438" y="2086972"/>
                  <a:pt x="214859" y="2094786"/>
                  <a:pt x="219979" y="2105025"/>
                </a:cubicBezTo>
                <a:cubicBezTo>
                  <a:pt x="232551" y="2130168"/>
                  <a:pt x="230878" y="2154054"/>
                  <a:pt x="239029" y="2181225"/>
                </a:cubicBezTo>
                <a:cubicBezTo>
                  <a:pt x="251724" y="2223542"/>
                  <a:pt x="278505" y="2266167"/>
                  <a:pt x="296179" y="2305050"/>
                </a:cubicBezTo>
                <a:cubicBezTo>
                  <a:pt x="319154" y="2355594"/>
                  <a:pt x="286275" y="2314196"/>
                  <a:pt x="334279" y="2362200"/>
                </a:cubicBezTo>
                <a:cubicBezTo>
                  <a:pt x="348439" y="2404679"/>
                  <a:pt x="340888" y="2388914"/>
                  <a:pt x="372379" y="2438400"/>
                </a:cubicBezTo>
                <a:cubicBezTo>
                  <a:pt x="384671" y="2457716"/>
                  <a:pt x="391429" y="2482850"/>
                  <a:pt x="410479" y="2495550"/>
                </a:cubicBezTo>
                <a:cubicBezTo>
                  <a:pt x="433094" y="2510627"/>
                  <a:pt x="456479" y="2525453"/>
                  <a:pt x="477154" y="2543175"/>
                </a:cubicBezTo>
                <a:cubicBezTo>
                  <a:pt x="487381" y="2551941"/>
                  <a:pt x="493954" y="2565208"/>
                  <a:pt x="505729" y="2571750"/>
                </a:cubicBezTo>
                <a:cubicBezTo>
                  <a:pt x="523282" y="2581502"/>
                  <a:pt x="562879" y="2590800"/>
                  <a:pt x="562879" y="2590800"/>
                </a:cubicBezTo>
                <a:cubicBezTo>
                  <a:pt x="649339" y="2655645"/>
                  <a:pt x="549303" y="2589179"/>
                  <a:pt x="648604" y="2628900"/>
                </a:cubicBezTo>
                <a:cubicBezTo>
                  <a:pt x="665793" y="2635776"/>
                  <a:pt x="679375" y="2649814"/>
                  <a:pt x="696229" y="2657475"/>
                </a:cubicBezTo>
                <a:cubicBezTo>
                  <a:pt x="714510" y="2665784"/>
                  <a:pt x="734329" y="2670175"/>
                  <a:pt x="753379" y="2676525"/>
                </a:cubicBezTo>
                <a:cubicBezTo>
                  <a:pt x="762904" y="2679700"/>
                  <a:pt x="772214" y="2683615"/>
                  <a:pt x="781954" y="2686050"/>
                </a:cubicBezTo>
                <a:cubicBezTo>
                  <a:pt x="807354" y="2692400"/>
                  <a:pt x="833316" y="2696821"/>
                  <a:pt x="858154" y="2705100"/>
                </a:cubicBezTo>
                <a:cubicBezTo>
                  <a:pt x="925167" y="2727438"/>
                  <a:pt x="842439" y="2698365"/>
                  <a:pt x="924829" y="2733675"/>
                </a:cubicBezTo>
                <a:cubicBezTo>
                  <a:pt x="934057" y="2737630"/>
                  <a:pt x="944424" y="2738710"/>
                  <a:pt x="953404" y="2743200"/>
                </a:cubicBezTo>
                <a:cubicBezTo>
                  <a:pt x="963643" y="2748320"/>
                  <a:pt x="971740" y="2757130"/>
                  <a:pt x="981979" y="2762250"/>
                </a:cubicBezTo>
                <a:cubicBezTo>
                  <a:pt x="1005006" y="2773764"/>
                  <a:pt x="1024239" y="2772145"/>
                  <a:pt x="1048654" y="2781300"/>
                </a:cubicBezTo>
                <a:cubicBezTo>
                  <a:pt x="1061949" y="2786286"/>
                  <a:pt x="1073779" y="2794583"/>
                  <a:pt x="1086754" y="2800350"/>
                </a:cubicBezTo>
                <a:cubicBezTo>
                  <a:pt x="1102378" y="2807294"/>
                  <a:pt x="1118311" y="2813557"/>
                  <a:pt x="1134379" y="2819400"/>
                </a:cubicBezTo>
                <a:cubicBezTo>
                  <a:pt x="1153250" y="2826262"/>
                  <a:pt x="1174821" y="2827311"/>
                  <a:pt x="1191529" y="2838450"/>
                </a:cubicBezTo>
                <a:cubicBezTo>
                  <a:pt x="1273421" y="2893045"/>
                  <a:pt x="1169809" y="2827590"/>
                  <a:pt x="1248679" y="2867025"/>
                </a:cubicBezTo>
                <a:cubicBezTo>
                  <a:pt x="1258918" y="2872145"/>
                  <a:pt x="1266766" y="2881487"/>
                  <a:pt x="1277254" y="2886075"/>
                </a:cubicBezTo>
                <a:cubicBezTo>
                  <a:pt x="1317769" y="2903800"/>
                  <a:pt x="1359126" y="2919716"/>
                  <a:pt x="1401079" y="2933700"/>
                </a:cubicBezTo>
                <a:cubicBezTo>
                  <a:pt x="1420129" y="2940050"/>
                  <a:pt x="1441521" y="2941611"/>
                  <a:pt x="1458229" y="2952750"/>
                </a:cubicBezTo>
                <a:cubicBezTo>
                  <a:pt x="1520851" y="2994498"/>
                  <a:pt x="1453409" y="2953157"/>
                  <a:pt x="1515379" y="2981325"/>
                </a:cubicBezTo>
                <a:cubicBezTo>
                  <a:pt x="1541232" y="2993076"/>
                  <a:pt x="1565320" y="3008612"/>
                  <a:pt x="1591579" y="3019425"/>
                </a:cubicBezTo>
                <a:cubicBezTo>
                  <a:pt x="1619431" y="3030893"/>
                  <a:pt x="1650363" y="3034530"/>
                  <a:pt x="1677304" y="3048000"/>
                </a:cubicBezTo>
                <a:cubicBezTo>
                  <a:pt x="1690004" y="3054350"/>
                  <a:pt x="1702429" y="3061283"/>
                  <a:pt x="1715404" y="3067050"/>
                </a:cubicBezTo>
                <a:cubicBezTo>
                  <a:pt x="1731028" y="3073994"/>
                  <a:pt x="1747736" y="3078454"/>
                  <a:pt x="1763029" y="3086100"/>
                </a:cubicBezTo>
                <a:cubicBezTo>
                  <a:pt x="1773268" y="3091220"/>
                  <a:pt x="1780744" y="3101530"/>
                  <a:pt x="1791604" y="3105150"/>
                </a:cubicBezTo>
                <a:cubicBezTo>
                  <a:pt x="1809926" y="3111257"/>
                  <a:pt x="1829753" y="3111220"/>
                  <a:pt x="1848754" y="3114675"/>
                </a:cubicBezTo>
                <a:cubicBezTo>
                  <a:pt x="1864682" y="3117571"/>
                  <a:pt x="1880906" y="3119439"/>
                  <a:pt x="1896379" y="3124200"/>
                </a:cubicBezTo>
                <a:cubicBezTo>
                  <a:pt x="1922307" y="3132178"/>
                  <a:pt x="1946554" y="3145121"/>
                  <a:pt x="1972579" y="3152775"/>
                </a:cubicBezTo>
                <a:cubicBezTo>
                  <a:pt x="2000662" y="3161035"/>
                  <a:pt x="2029782" y="3165243"/>
                  <a:pt x="2058304" y="3171825"/>
                </a:cubicBezTo>
                <a:cubicBezTo>
                  <a:pt x="2071060" y="3174769"/>
                  <a:pt x="2083704" y="3178175"/>
                  <a:pt x="2096404" y="3181350"/>
                </a:cubicBezTo>
                <a:cubicBezTo>
                  <a:pt x="2105929" y="3187700"/>
                  <a:pt x="2114260" y="3196380"/>
                  <a:pt x="2124979" y="3200400"/>
                </a:cubicBezTo>
                <a:cubicBezTo>
                  <a:pt x="2140138" y="3206084"/>
                  <a:pt x="2156563" y="3207738"/>
                  <a:pt x="2172604" y="3209925"/>
                </a:cubicBezTo>
                <a:cubicBezTo>
                  <a:pt x="2226453" y="3217268"/>
                  <a:pt x="2280470" y="3223383"/>
                  <a:pt x="2334529" y="3228975"/>
                </a:cubicBezTo>
                <a:cubicBezTo>
                  <a:pt x="2418488" y="3237660"/>
                  <a:pt x="2518594" y="3242860"/>
                  <a:pt x="2601229" y="3248025"/>
                </a:cubicBezTo>
                <a:lnTo>
                  <a:pt x="3087004" y="3238500"/>
                </a:lnTo>
                <a:cubicBezTo>
                  <a:pt x="3106305" y="3237823"/>
                  <a:pt x="3124903" y="3230515"/>
                  <a:pt x="3144154" y="3228975"/>
                </a:cubicBezTo>
                <a:cubicBezTo>
                  <a:pt x="3204370" y="3224158"/>
                  <a:pt x="3264804" y="3222625"/>
                  <a:pt x="3325129" y="3219450"/>
                </a:cubicBezTo>
                <a:cubicBezTo>
                  <a:pt x="3410675" y="3198063"/>
                  <a:pt x="3346009" y="3211835"/>
                  <a:pt x="3506104" y="3200400"/>
                </a:cubicBezTo>
                <a:lnTo>
                  <a:pt x="3629929" y="3190875"/>
                </a:lnTo>
                <a:cubicBezTo>
                  <a:pt x="3658562" y="3188272"/>
                  <a:pt x="3687021" y="3183953"/>
                  <a:pt x="3715654" y="3181350"/>
                </a:cubicBezTo>
                <a:cubicBezTo>
                  <a:pt x="3756881" y="3177602"/>
                  <a:pt x="3798288" y="3175944"/>
                  <a:pt x="3839479" y="3171825"/>
                </a:cubicBezTo>
                <a:cubicBezTo>
                  <a:pt x="3861818" y="3169591"/>
                  <a:pt x="3883788" y="3164245"/>
                  <a:pt x="3906154" y="3162300"/>
                </a:cubicBezTo>
                <a:cubicBezTo>
                  <a:pt x="3956862" y="3157891"/>
                  <a:pt x="4007754" y="3155950"/>
                  <a:pt x="4058554" y="3152775"/>
                </a:cubicBezTo>
                <a:cubicBezTo>
                  <a:pt x="4080779" y="3149600"/>
                  <a:pt x="4102916" y="3145729"/>
                  <a:pt x="4125229" y="3143250"/>
                </a:cubicBezTo>
                <a:cubicBezTo>
                  <a:pt x="4188655" y="3136203"/>
                  <a:pt x="4252781" y="3134691"/>
                  <a:pt x="4315729" y="3124200"/>
                </a:cubicBezTo>
                <a:cubicBezTo>
                  <a:pt x="4398128" y="3110467"/>
                  <a:pt x="4353715" y="3117070"/>
                  <a:pt x="4449079" y="3105150"/>
                </a:cubicBezTo>
                <a:cubicBezTo>
                  <a:pt x="4500155" y="3088125"/>
                  <a:pt x="4481347" y="3092176"/>
                  <a:pt x="4563379" y="3086100"/>
                </a:cubicBezTo>
                <a:cubicBezTo>
                  <a:pt x="4620461" y="3081872"/>
                  <a:pt x="4677679" y="3079750"/>
                  <a:pt x="4734829" y="3076575"/>
                </a:cubicBezTo>
                <a:cubicBezTo>
                  <a:pt x="4795949" y="3064351"/>
                  <a:pt x="4778242" y="3066977"/>
                  <a:pt x="4849129" y="3057525"/>
                </a:cubicBezTo>
                <a:cubicBezTo>
                  <a:pt x="4874502" y="3054142"/>
                  <a:pt x="4899788" y="3049703"/>
                  <a:pt x="4925329" y="3048000"/>
                </a:cubicBezTo>
                <a:cubicBezTo>
                  <a:pt x="4995096" y="3043349"/>
                  <a:pt x="5065029" y="3041650"/>
                  <a:pt x="5134879" y="3038475"/>
                </a:cubicBezTo>
                <a:cubicBezTo>
                  <a:pt x="5157104" y="3035300"/>
                  <a:pt x="5179227" y="3031300"/>
                  <a:pt x="5201554" y="3028950"/>
                </a:cubicBezTo>
                <a:cubicBezTo>
                  <a:pt x="5239576" y="3024948"/>
                  <a:pt x="5277957" y="3024478"/>
                  <a:pt x="5315854" y="3019425"/>
                </a:cubicBezTo>
                <a:cubicBezTo>
                  <a:pt x="5325806" y="3018098"/>
                  <a:pt x="5334506" y="3011427"/>
                  <a:pt x="5344429" y="3009900"/>
                </a:cubicBezTo>
                <a:cubicBezTo>
                  <a:pt x="5375966" y="3005048"/>
                  <a:pt x="5407929" y="3003550"/>
                  <a:pt x="5439679" y="3000375"/>
                </a:cubicBezTo>
                <a:cubicBezTo>
                  <a:pt x="5467973" y="2990944"/>
                  <a:pt x="5502763" y="2984916"/>
                  <a:pt x="5525404" y="2962275"/>
                </a:cubicBezTo>
                <a:cubicBezTo>
                  <a:pt x="5533499" y="2954180"/>
                  <a:pt x="5538104" y="2943225"/>
                  <a:pt x="5544454" y="2933700"/>
                </a:cubicBezTo>
                <a:cubicBezTo>
                  <a:pt x="5554749" y="2892520"/>
                  <a:pt x="5540888" y="2895600"/>
                  <a:pt x="5563504" y="2895600"/>
                </a:cubicBezTo>
              </a:path>
            </a:pathLst>
          </a:custGeom>
          <a:noFill/>
          <a:ln w="571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44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2022"/>
            <a:ext cx="7877175" cy="534352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region indicated by the brackets. (advance slide for answers)</a:t>
            </a:r>
          </a:p>
        </p:txBody>
      </p:sp>
      <p:sp>
        <p:nvSpPr>
          <p:cNvPr id="6" name="Rectangle 5"/>
          <p:cNvSpPr/>
          <p:nvPr/>
        </p:nvSpPr>
        <p:spPr>
          <a:xfrm>
            <a:off x="381000" y="3760618"/>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Zona </a:t>
            </a: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reticularis</a:t>
            </a:r>
            <a:endPar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endParaRPr>
          </a:p>
        </p:txBody>
      </p:sp>
      <p:sp>
        <p:nvSpPr>
          <p:cNvPr id="7" name="Left Brace 6"/>
          <p:cNvSpPr/>
          <p:nvPr/>
        </p:nvSpPr>
        <p:spPr>
          <a:xfrm>
            <a:off x="3429000" y="4572000"/>
            <a:ext cx="176213" cy="1066800"/>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563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81200"/>
            <a:ext cx="6267450" cy="4488708"/>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1200329"/>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This is a section from the adrenal gland. Identify the region from which this was taken.  Identify 4. (advance slide for answers)</a:t>
            </a:r>
          </a:p>
        </p:txBody>
      </p:sp>
      <p:sp>
        <p:nvSpPr>
          <p:cNvPr id="6" name="Rectangle 5"/>
          <p:cNvSpPr/>
          <p:nvPr/>
        </p:nvSpPr>
        <p:spPr>
          <a:xfrm>
            <a:off x="2514600" y="4724400"/>
            <a:ext cx="3810000" cy="646331"/>
          </a:xfrm>
          <a:prstGeom prst="rect">
            <a:avLst/>
          </a:prstGeom>
          <a:noFill/>
          <a:ln>
            <a:solidFill>
              <a:schemeClr val="accent3">
                <a:lumMod val="50000"/>
              </a:schemeClr>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FFC000"/>
                  </a:solidFill>
                </a:ln>
                <a:solidFill>
                  <a:srgbClr val="C00000"/>
                </a:solidFill>
                <a:effectLst>
                  <a:outerShdw blurRad="76200" dist="50800" dir="5400000" algn="tl" rotWithShape="0">
                    <a:srgbClr val="000000">
                      <a:alpha val="65000"/>
                    </a:srgbClr>
                  </a:outerShdw>
                </a:effectLst>
                <a:latin typeface="+mn-lt"/>
              </a:rPr>
              <a:t>Adrenal medulla</a:t>
            </a:r>
          </a:p>
        </p:txBody>
      </p:sp>
      <p:sp>
        <p:nvSpPr>
          <p:cNvPr id="7" name="TextBox 6"/>
          <p:cNvSpPr txBox="1"/>
          <p:nvPr/>
        </p:nvSpPr>
        <p:spPr>
          <a:xfrm>
            <a:off x="6496050" y="2768798"/>
            <a:ext cx="2096987" cy="307777"/>
          </a:xfrm>
          <a:prstGeom prst="rect">
            <a:avLst/>
          </a:prstGeom>
          <a:noFill/>
        </p:spPr>
        <p:txBody>
          <a:bodyPr wrap="square" rtlCol="0">
            <a:spAutoFit/>
          </a:bodyPr>
          <a:lstStyle/>
          <a:p>
            <a:r>
              <a:rPr lang="en-US" sz="1400" b="1" dirty="0"/>
              <a:t>4. Blood vessel</a:t>
            </a:r>
          </a:p>
        </p:txBody>
      </p:sp>
    </p:spTree>
    <p:extLst>
      <p:ext uri="{BB962C8B-B14F-4D97-AF65-F5344CB8AC3E}">
        <p14:creationId xmlns:p14="http://schemas.microsoft.com/office/powerpoint/2010/main" val="217832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76250" y="1440597"/>
            <a:ext cx="7877175" cy="534352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region indicated by the brackets. (advance slide for answers)</a:t>
            </a:r>
          </a:p>
        </p:txBody>
      </p:sp>
      <p:sp>
        <p:nvSpPr>
          <p:cNvPr id="6" name="Rectangle 5"/>
          <p:cNvSpPr/>
          <p:nvPr/>
        </p:nvSpPr>
        <p:spPr>
          <a:xfrm>
            <a:off x="476250" y="2819400"/>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Zona </a:t>
            </a: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fasciculata</a:t>
            </a:r>
            <a:endPar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endParaRPr>
          </a:p>
        </p:txBody>
      </p:sp>
      <p:sp>
        <p:nvSpPr>
          <p:cNvPr id="7" name="Left Brace 6"/>
          <p:cNvSpPr/>
          <p:nvPr/>
        </p:nvSpPr>
        <p:spPr>
          <a:xfrm rot="1353038">
            <a:off x="3734766" y="3468105"/>
            <a:ext cx="292893" cy="1406973"/>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563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25" y="1809929"/>
            <a:ext cx="6510338" cy="4928963"/>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1200329"/>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If this image was taken from the adrenal gland, from which part of that gland could this have been obtained. (advance slide for answers)</a:t>
            </a:r>
          </a:p>
        </p:txBody>
      </p:sp>
      <p:sp>
        <p:nvSpPr>
          <p:cNvPr id="6" name="Rectangle 5"/>
          <p:cNvSpPr/>
          <p:nvPr/>
        </p:nvSpPr>
        <p:spPr>
          <a:xfrm>
            <a:off x="2438400" y="2133600"/>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C00000"/>
                </a:solidFill>
                <a:effectLst>
                  <a:outerShdw blurRad="76200" dist="50800" dir="5400000" algn="tl" rotWithShape="0">
                    <a:srgbClr val="000000">
                      <a:alpha val="65000"/>
                    </a:srgbClr>
                  </a:outerShdw>
                </a:effectLst>
                <a:latin typeface="+mn-lt"/>
              </a:rPr>
              <a:t>Adrenal medulla</a:t>
            </a:r>
          </a:p>
        </p:txBody>
      </p:sp>
    </p:spTree>
    <p:extLst>
      <p:ext uri="{BB962C8B-B14F-4D97-AF65-F5344CB8AC3E}">
        <p14:creationId xmlns:p14="http://schemas.microsoft.com/office/powerpoint/2010/main" val="220669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nichd.nih.gov/health/topics/images/adrenal_g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 y="616718"/>
            <a:ext cx="2232453" cy="18216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13039" y="21491"/>
            <a:ext cx="651800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ADRENAL GLAND DEVELOPMENT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7930" y="551688"/>
            <a:ext cx="2936070" cy="6217559"/>
          </a:xfrm>
          <a:prstGeom prst="rect">
            <a:avLst/>
          </a:prstGeom>
        </p:spPr>
      </p:pic>
      <p:sp>
        <p:nvSpPr>
          <p:cNvPr id="5" name="TextBox 4"/>
          <p:cNvSpPr txBox="1"/>
          <p:nvPr/>
        </p:nvSpPr>
        <p:spPr>
          <a:xfrm>
            <a:off x="76200" y="4910638"/>
            <a:ext cx="5943600" cy="1200329"/>
          </a:xfrm>
          <a:prstGeom prst="rect">
            <a:avLst/>
          </a:prstGeom>
          <a:noFill/>
        </p:spPr>
        <p:txBody>
          <a:bodyPr wrap="square">
            <a:spAutoFit/>
          </a:bodyPr>
          <a:lstStyle/>
          <a:p>
            <a:r>
              <a:rPr lang="en-US" sz="1600" b="1" dirty="0">
                <a:solidFill>
                  <a:srgbClr val="002060"/>
                </a:solidFill>
                <a:latin typeface="Calibri" pitchFamily="34" charset="0"/>
              </a:rPr>
              <a:t>The adrenal glands are located in the posterior abdominal wall, situated above the kidneys.  They develop from two tissues:</a:t>
            </a:r>
          </a:p>
          <a:p>
            <a:endParaRPr lang="en-US" sz="800" b="1" dirty="0">
              <a:solidFill>
                <a:srgbClr val="002060"/>
              </a:solidFill>
              <a:latin typeface="Calibri" pitchFamily="34" charset="0"/>
            </a:endParaRPr>
          </a:p>
          <a:p>
            <a:pPr marL="342900" indent="-342900">
              <a:buAutoNum type="arabicPeriod"/>
            </a:pPr>
            <a:r>
              <a:rPr lang="en-US" sz="1600" b="1" dirty="0">
                <a:solidFill>
                  <a:srgbClr val="002060"/>
                </a:solidFill>
                <a:latin typeface="Calibri" pitchFamily="34" charset="0"/>
              </a:rPr>
              <a:t>Intermediate mesoderm, which forms the adrenal cortex</a:t>
            </a:r>
          </a:p>
          <a:p>
            <a:pPr marL="342900" indent="-342900">
              <a:buAutoNum type="arabicPeriod"/>
            </a:pPr>
            <a:r>
              <a:rPr lang="en-US" sz="1600" b="1" dirty="0">
                <a:solidFill>
                  <a:srgbClr val="002060"/>
                </a:solidFill>
                <a:latin typeface="Calibri" pitchFamily="34" charset="0"/>
              </a:rPr>
              <a:t>Neural crest cells, which form the adrenal medulla</a:t>
            </a:r>
          </a:p>
        </p:txBody>
      </p:sp>
      <p:grpSp>
        <p:nvGrpSpPr>
          <p:cNvPr id="10" name="Group 9"/>
          <p:cNvGrpSpPr/>
          <p:nvPr/>
        </p:nvGrpSpPr>
        <p:grpSpPr>
          <a:xfrm>
            <a:off x="4440197" y="692206"/>
            <a:ext cx="1767733" cy="4218432"/>
            <a:chOff x="0" y="0"/>
            <a:chExt cx="1828800" cy="4886325"/>
          </a:xfrm>
        </p:grpSpPr>
        <p:pic>
          <p:nvPicPr>
            <p:cNvPr id="6" name="Picture 2" descr="MOORE 4-10Bresized"/>
            <p:cNvPicPr>
              <a:picLocks noChangeAspect="1" noChangeArrowheads="1"/>
            </p:cNvPicPr>
            <p:nvPr/>
          </p:nvPicPr>
          <p:blipFill>
            <a:blip r:embed="rId4" cstate="print"/>
            <a:srcRect/>
            <a:stretch>
              <a:fillRect/>
            </a:stretch>
          </p:blipFill>
          <p:spPr bwMode="auto">
            <a:xfrm>
              <a:off x="0" y="0"/>
              <a:ext cx="1828800" cy="1006475"/>
            </a:xfrm>
            <a:prstGeom prst="rect">
              <a:avLst/>
            </a:prstGeom>
            <a:noFill/>
          </p:spPr>
        </p:pic>
        <p:pic>
          <p:nvPicPr>
            <p:cNvPr id="7" name="Picture 3" descr="MOORE 4-10Cresized"/>
            <p:cNvPicPr>
              <a:picLocks noChangeAspect="1" noChangeArrowheads="1"/>
            </p:cNvPicPr>
            <p:nvPr/>
          </p:nvPicPr>
          <p:blipFill>
            <a:blip r:embed="rId5" cstate="print"/>
            <a:srcRect/>
            <a:stretch>
              <a:fillRect/>
            </a:stretch>
          </p:blipFill>
          <p:spPr bwMode="auto">
            <a:xfrm>
              <a:off x="0" y="1066800"/>
              <a:ext cx="1755775" cy="1328738"/>
            </a:xfrm>
            <a:prstGeom prst="rect">
              <a:avLst/>
            </a:prstGeom>
            <a:noFill/>
          </p:spPr>
        </p:pic>
        <p:pic>
          <p:nvPicPr>
            <p:cNvPr id="8" name="Picture 4" descr="MOORE 4-10Dresized"/>
            <p:cNvPicPr>
              <a:picLocks noChangeAspect="1" noChangeArrowheads="1"/>
            </p:cNvPicPr>
            <p:nvPr/>
          </p:nvPicPr>
          <p:blipFill>
            <a:blip r:embed="rId6" cstate="print"/>
            <a:srcRect/>
            <a:stretch>
              <a:fillRect/>
            </a:stretch>
          </p:blipFill>
          <p:spPr bwMode="auto">
            <a:xfrm>
              <a:off x="0" y="2438400"/>
              <a:ext cx="1731963" cy="1103313"/>
            </a:xfrm>
            <a:prstGeom prst="rect">
              <a:avLst/>
            </a:prstGeom>
            <a:noFill/>
          </p:spPr>
        </p:pic>
        <p:pic>
          <p:nvPicPr>
            <p:cNvPr id="9" name="Picture 22" descr="MOORE 4-10F resized"/>
            <p:cNvPicPr>
              <a:picLocks noChangeAspect="1" noChangeArrowheads="1"/>
            </p:cNvPicPr>
            <p:nvPr/>
          </p:nvPicPr>
          <p:blipFill>
            <a:blip r:embed="rId7" cstate="print"/>
            <a:srcRect/>
            <a:stretch>
              <a:fillRect/>
            </a:stretch>
          </p:blipFill>
          <p:spPr bwMode="auto">
            <a:xfrm>
              <a:off x="0" y="3581400"/>
              <a:ext cx="1828800" cy="1304925"/>
            </a:xfrm>
            <a:prstGeom prst="rect">
              <a:avLst/>
            </a:prstGeom>
            <a:noFill/>
          </p:spPr>
        </p:pic>
      </p:grpSp>
      <p:pic>
        <p:nvPicPr>
          <p:cNvPr id="11" name="Picture 2" descr="LARSEN 10-1"/>
          <p:cNvPicPr>
            <a:picLocks noChangeAspect="1" noChangeArrowheads="1"/>
          </p:cNvPicPr>
          <p:nvPr/>
        </p:nvPicPr>
        <p:blipFill>
          <a:blip r:embed="rId8" cstate="print"/>
          <a:srcRect/>
          <a:stretch>
            <a:fillRect/>
          </a:stretch>
        </p:blipFill>
        <p:spPr bwMode="auto">
          <a:xfrm>
            <a:off x="2263334" y="689158"/>
            <a:ext cx="2080066" cy="4038600"/>
          </a:xfrm>
          <a:prstGeom prst="rect">
            <a:avLst/>
          </a:prstGeom>
          <a:noFill/>
          <a:ln w="9525">
            <a:noFill/>
            <a:miter lim="800000"/>
            <a:headEnd/>
            <a:tailEnd/>
          </a:ln>
        </p:spPr>
      </p:pic>
    </p:spTree>
    <p:extLst>
      <p:ext uri="{BB962C8B-B14F-4D97-AF65-F5344CB8AC3E}">
        <p14:creationId xmlns:p14="http://schemas.microsoft.com/office/powerpoint/2010/main" val="1555281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664" y="1377696"/>
            <a:ext cx="6138672" cy="4102608"/>
          </a:xfrm>
          <a:prstGeom prst="rect">
            <a:avLst/>
          </a:prstGeom>
        </p:spPr>
      </p:pic>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5" name="TextBox 4"/>
          <p:cNvSpPr txBox="1"/>
          <p:nvPr/>
        </p:nvSpPr>
        <p:spPr>
          <a:xfrm>
            <a:off x="228600" y="4572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tissues. (advance slide for answers)</a:t>
            </a:r>
          </a:p>
        </p:txBody>
      </p:sp>
      <p:sp>
        <p:nvSpPr>
          <p:cNvPr id="9" name="Freeform 8"/>
          <p:cNvSpPr/>
          <p:nvPr/>
        </p:nvSpPr>
        <p:spPr>
          <a:xfrm>
            <a:off x="2914650" y="1676400"/>
            <a:ext cx="1476874" cy="1704975"/>
          </a:xfrm>
          <a:custGeom>
            <a:avLst/>
            <a:gdLst>
              <a:gd name="connsiteX0" fmla="*/ 428625 w 1476874"/>
              <a:gd name="connsiteY0" fmla="*/ 0 h 1704975"/>
              <a:gd name="connsiteX1" fmla="*/ 381000 w 1476874"/>
              <a:gd name="connsiteY1" fmla="*/ 19050 h 1704975"/>
              <a:gd name="connsiteX2" fmla="*/ 352425 w 1476874"/>
              <a:gd name="connsiteY2" fmla="*/ 28575 h 1704975"/>
              <a:gd name="connsiteX3" fmla="*/ 323850 w 1476874"/>
              <a:gd name="connsiteY3" fmla="*/ 57150 h 1704975"/>
              <a:gd name="connsiteX4" fmla="*/ 266700 w 1476874"/>
              <a:gd name="connsiteY4" fmla="*/ 95250 h 1704975"/>
              <a:gd name="connsiteX5" fmla="*/ 238125 w 1476874"/>
              <a:gd name="connsiteY5" fmla="*/ 114300 h 1704975"/>
              <a:gd name="connsiteX6" fmla="*/ 209550 w 1476874"/>
              <a:gd name="connsiteY6" fmla="*/ 133350 h 1704975"/>
              <a:gd name="connsiteX7" fmla="*/ 180975 w 1476874"/>
              <a:gd name="connsiteY7" fmla="*/ 161925 h 1704975"/>
              <a:gd name="connsiteX8" fmla="*/ 123825 w 1476874"/>
              <a:gd name="connsiteY8" fmla="*/ 200025 h 1704975"/>
              <a:gd name="connsiteX9" fmla="*/ 95250 w 1476874"/>
              <a:gd name="connsiteY9" fmla="*/ 257175 h 1704975"/>
              <a:gd name="connsiteX10" fmla="*/ 76200 w 1476874"/>
              <a:gd name="connsiteY10" fmla="*/ 295275 h 1704975"/>
              <a:gd name="connsiteX11" fmla="*/ 57150 w 1476874"/>
              <a:gd name="connsiteY11" fmla="*/ 323850 h 1704975"/>
              <a:gd name="connsiteX12" fmla="*/ 28575 w 1476874"/>
              <a:gd name="connsiteY12" fmla="*/ 438150 h 1704975"/>
              <a:gd name="connsiteX13" fmla="*/ 19050 w 1476874"/>
              <a:gd name="connsiteY13" fmla="*/ 466725 h 1704975"/>
              <a:gd name="connsiteX14" fmla="*/ 0 w 1476874"/>
              <a:gd name="connsiteY14" fmla="*/ 542925 h 1704975"/>
              <a:gd name="connsiteX15" fmla="*/ 9525 w 1476874"/>
              <a:gd name="connsiteY15" fmla="*/ 800100 h 1704975"/>
              <a:gd name="connsiteX16" fmla="*/ 28575 w 1476874"/>
              <a:gd name="connsiteY16" fmla="*/ 857250 h 1704975"/>
              <a:gd name="connsiteX17" fmla="*/ 47625 w 1476874"/>
              <a:gd name="connsiteY17" fmla="*/ 914400 h 1704975"/>
              <a:gd name="connsiteX18" fmla="*/ 57150 w 1476874"/>
              <a:gd name="connsiteY18" fmla="*/ 942975 h 1704975"/>
              <a:gd name="connsiteX19" fmla="*/ 76200 w 1476874"/>
              <a:gd name="connsiteY19" fmla="*/ 981075 h 1704975"/>
              <a:gd name="connsiteX20" fmla="*/ 85725 w 1476874"/>
              <a:gd name="connsiteY20" fmla="*/ 1009650 h 1704975"/>
              <a:gd name="connsiteX21" fmla="*/ 95250 w 1476874"/>
              <a:gd name="connsiteY21" fmla="*/ 1047750 h 1704975"/>
              <a:gd name="connsiteX22" fmla="*/ 114300 w 1476874"/>
              <a:gd name="connsiteY22" fmla="*/ 1076325 h 1704975"/>
              <a:gd name="connsiteX23" fmla="*/ 133350 w 1476874"/>
              <a:gd name="connsiteY23" fmla="*/ 1133475 h 1704975"/>
              <a:gd name="connsiteX24" fmla="*/ 161925 w 1476874"/>
              <a:gd name="connsiteY24" fmla="*/ 1190625 h 1704975"/>
              <a:gd name="connsiteX25" fmla="*/ 180975 w 1476874"/>
              <a:gd name="connsiteY25" fmla="*/ 1219200 h 1704975"/>
              <a:gd name="connsiteX26" fmla="*/ 200025 w 1476874"/>
              <a:gd name="connsiteY26" fmla="*/ 1266825 h 1704975"/>
              <a:gd name="connsiteX27" fmla="*/ 238125 w 1476874"/>
              <a:gd name="connsiteY27" fmla="*/ 1323975 h 1704975"/>
              <a:gd name="connsiteX28" fmla="*/ 257175 w 1476874"/>
              <a:gd name="connsiteY28" fmla="*/ 1381125 h 1704975"/>
              <a:gd name="connsiteX29" fmla="*/ 295275 w 1476874"/>
              <a:gd name="connsiteY29" fmla="*/ 1438275 h 1704975"/>
              <a:gd name="connsiteX30" fmla="*/ 314325 w 1476874"/>
              <a:gd name="connsiteY30" fmla="*/ 1466850 h 1704975"/>
              <a:gd name="connsiteX31" fmla="*/ 371475 w 1476874"/>
              <a:gd name="connsiteY31" fmla="*/ 1524000 h 1704975"/>
              <a:gd name="connsiteX32" fmla="*/ 428625 w 1476874"/>
              <a:gd name="connsiteY32" fmla="*/ 1562100 h 1704975"/>
              <a:gd name="connsiteX33" fmla="*/ 457200 w 1476874"/>
              <a:gd name="connsiteY33" fmla="*/ 1590675 h 1704975"/>
              <a:gd name="connsiteX34" fmla="*/ 514350 w 1476874"/>
              <a:gd name="connsiteY34" fmla="*/ 1609725 h 1704975"/>
              <a:gd name="connsiteX35" fmla="*/ 542925 w 1476874"/>
              <a:gd name="connsiteY35" fmla="*/ 1619250 h 1704975"/>
              <a:gd name="connsiteX36" fmla="*/ 571500 w 1476874"/>
              <a:gd name="connsiteY36" fmla="*/ 1628775 h 1704975"/>
              <a:gd name="connsiteX37" fmla="*/ 609600 w 1476874"/>
              <a:gd name="connsiteY37" fmla="*/ 1647825 h 1704975"/>
              <a:gd name="connsiteX38" fmla="*/ 657225 w 1476874"/>
              <a:gd name="connsiteY38" fmla="*/ 1657350 h 1704975"/>
              <a:gd name="connsiteX39" fmla="*/ 714375 w 1476874"/>
              <a:gd name="connsiteY39" fmla="*/ 1676400 h 1704975"/>
              <a:gd name="connsiteX40" fmla="*/ 742950 w 1476874"/>
              <a:gd name="connsiteY40" fmla="*/ 1695450 h 1704975"/>
              <a:gd name="connsiteX41" fmla="*/ 790575 w 1476874"/>
              <a:gd name="connsiteY41" fmla="*/ 1704975 h 1704975"/>
              <a:gd name="connsiteX42" fmla="*/ 885825 w 1476874"/>
              <a:gd name="connsiteY42" fmla="*/ 1695450 h 1704975"/>
              <a:gd name="connsiteX43" fmla="*/ 942975 w 1476874"/>
              <a:gd name="connsiteY43" fmla="*/ 1676400 h 1704975"/>
              <a:gd name="connsiteX44" fmla="*/ 962025 w 1476874"/>
              <a:gd name="connsiteY44" fmla="*/ 1647825 h 1704975"/>
              <a:gd name="connsiteX45" fmla="*/ 1000125 w 1476874"/>
              <a:gd name="connsiteY45" fmla="*/ 1628775 h 1704975"/>
              <a:gd name="connsiteX46" fmla="*/ 1028700 w 1476874"/>
              <a:gd name="connsiteY46" fmla="*/ 1600200 h 1704975"/>
              <a:gd name="connsiteX47" fmla="*/ 1057275 w 1476874"/>
              <a:gd name="connsiteY47" fmla="*/ 1581150 h 1704975"/>
              <a:gd name="connsiteX48" fmla="*/ 1114425 w 1476874"/>
              <a:gd name="connsiteY48" fmla="*/ 1514475 h 1704975"/>
              <a:gd name="connsiteX49" fmla="*/ 1152525 w 1476874"/>
              <a:gd name="connsiteY49" fmla="*/ 1495425 h 1704975"/>
              <a:gd name="connsiteX50" fmla="*/ 1171575 w 1476874"/>
              <a:gd name="connsiteY50" fmla="*/ 1466850 h 1704975"/>
              <a:gd name="connsiteX51" fmla="*/ 1200150 w 1476874"/>
              <a:gd name="connsiteY51" fmla="*/ 1447800 h 1704975"/>
              <a:gd name="connsiteX52" fmla="*/ 1238250 w 1476874"/>
              <a:gd name="connsiteY52" fmla="*/ 1419225 h 1704975"/>
              <a:gd name="connsiteX53" fmla="*/ 1266825 w 1476874"/>
              <a:gd name="connsiteY53" fmla="*/ 1400175 h 1704975"/>
              <a:gd name="connsiteX54" fmla="*/ 1343025 w 1476874"/>
              <a:gd name="connsiteY54" fmla="*/ 1352550 h 1704975"/>
              <a:gd name="connsiteX55" fmla="*/ 1362075 w 1476874"/>
              <a:gd name="connsiteY55" fmla="*/ 1323975 h 1704975"/>
              <a:gd name="connsiteX56" fmla="*/ 1390650 w 1476874"/>
              <a:gd name="connsiteY56" fmla="*/ 1304925 h 1704975"/>
              <a:gd name="connsiteX57" fmla="*/ 1428750 w 1476874"/>
              <a:gd name="connsiteY57" fmla="*/ 1257300 h 1704975"/>
              <a:gd name="connsiteX58" fmla="*/ 1457325 w 1476874"/>
              <a:gd name="connsiteY58" fmla="*/ 1190625 h 1704975"/>
              <a:gd name="connsiteX59" fmla="*/ 1466850 w 1476874"/>
              <a:gd name="connsiteY59" fmla="*/ 1162050 h 1704975"/>
              <a:gd name="connsiteX60" fmla="*/ 1466850 w 1476874"/>
              <a:gd name="connsiteY60" fmla="*/ 933450 h 1704975"/>
              <a:gd name="connsiteX61" fmla="*/ 1447800 w 1476874"/>
              <a:gd name="connsiteY61" fmla="*/ 866775 h 1704975"/>
              <a:gd name="connsiteX62" fmla="*/ 1438275 w 1476874"/>
              <a:gd name="connsiteY62" fmla="*/ 819150 h 1704975"/>
              <a:gd name="connsiteX63" fmla="*/ 1428750 w 1476874"/>
              <a:gd name="connsiteY63" fmla="*/ 762000 h 1704975"/>
              <a:gd name="connsiteX64" fmla="*/ 1419225 w 1476874"/>
              <a:gd name="connsiteY64" fmla="*/ 733425 h 1704975"/>
              <a:gd name="connsiteX65" fmla="*/ 1409700 w 1476874"/>
              <a:gd name="connsiteY65" fmla="*/ 685800 h 1704975"/>
              <a:gd name="connsiteX66" fmla="*/ 1390650 w 1476874"/>
              <a:gd name="connsiteY66" fmla="*/ 609600 h 1704975"/>
              <a:gd name="connsiteX67" fmla="*/ 1362075 w 1476874"/>
              <a:gd name="connsiteY67" fmla="*/ 514350 h 1704975"/>
              <a:gd name="connsiteX68" fmla="*/ 1323975 w 1476874"/>
              <a:gd name="connsiteY68" fmla="*/ 457200 h 1704975"/>
              <a:gd name="connsiteX69" fmla="*/ 1304925 w 1476874"/>
              <a:gd name="connsiteY69" fmla="*/ 428625 h 1704975"/>
              <a:gd name="connsiteX70" fmla="*/ 1295400 w 1476874"/>
              <a:gd name="connsiteY70" fmla="*/ 400050 h 1704975"/>
              <a:gd name="connsiteX71" fmla="*/ 1266825 w 1476874"/>
              <a:gd name="connsiteY71" fmla="*/ 371475 h 1704975"/>
              <a:gd name="connsiteX72" fmla="*/ 1228725 w 1476874"/>
              <a:gd name="connsiteY72" fmla="*/ 314325 h 1704975"/>
              <a:gd name="connsiteX73" fmla="*/ 1171575 w 1476874"/>
              <a:gd name="connsiteY73" fmla="*/ 257175 h 1704975"/>
              <a:gd name="connsiteX74" fmla="*/ 1114425 w 1476874"/>
              <a:gd name="connsiteY74" fmla="*/ 219075 h 1704975"/>
              <a:gd name="connsiteX75" fmla="*/ 1085850 w 1476874"/>
              <a:gd name="connsiteY75" fmla="*/ 190500 h 1704975"/>
              <a:gd name="connsiteX76" fmla="*/ 1057275 w 1476874"/>
              <a:gd name="connsiteY76" fmla="*/ 180975 h 1704975"/>
              <a:gd name="connsiteX77" fmla="*/ 1028700 w 1476874"/>
              <a:gd name="connsiteY77" fmla="*/ 161925 h 1704975"/>
              <a:gd name="connsiteX78" fmla="*/ 1000125 w 1476874"/>
              <a:gd name="connsiteY78" fmla="*/ 152400 h 1704975"/>
              <a:gd name="connsiteX79" fmla="*/ 971550 w 1476874"/>
              <a:gd name="connsiteY79" fmla="*/ 133350 h 1704975"/>
              <a:gd name="connsiteX80" fmla="*/ 942975 w 1476874"/>
              <a:gd name="connsiteY80" fmla="*/ 123825 h 1704975"/>
              <a:gd name="connsiteX81" fmla="*/ 876300 w 1476874"/>
              <a:gd name="connsiteY81" fmla="*/ 95250 h 1704975"/>
              <a:gd name="connsiteX82" fmla="*/ 847725 w 1476874"/>
              <a:gd name="connsiteY82" fmla="*/ 76200 h 1704975"/>
              <a:gd name="connsiteX83" fmla="*/ 809625 w 1476874"/>
              <a:gd name="connsiteY83" fmla="*/ 66675 h 1704975"/>
              <a:gd name="connsiteX84" fmla="*/ 781050 w 1476874"/>
              <a:gd name="connsiteY84" fmla="*/ 57150 h 1704975"/>
              <a:gd name="connsiteX85" fmla="*/ 733425 w 1476874"/>
              <a:gd name="connsiteY85" fmla="*/ 47625 h 1704975"/>
              <a:gd name="connsiteX86" fmla="*/ 704850 w 1476874"/>
              <a:gd name="connsiteY86" fmla="*/ 38100 h 1704975"/>
              <a:gd name="connsiteX87" fmla="*/ 619125 w 1476874"/>
              <a:gd name="connsiteY87" fmla="*/ 28575 h 1704975"/>
              <a:gd name="connsiteX88" fmla="*/ 571500 w 1476874"/>
              <a:gd name="connsiteY88" fmla="*/ 19050 h 1704975"/>
              <a:gd name="connsiteX89" fmla="*/ 428625 w 1476874"/>
              <a:gd name="connsiteY89" fmla="*/ 0 h 17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476874" h="1704975">
                <a:moveTo>
                  <a:pt x="428625" y="0"/>
                </a:moveTo>
                <a:cubicBezTo>
                  <a:pt x="396875" y="0"/>
                  <a:pt x="397009" y="13047"/>
                  <a:pt x="381000" y="19050"/>
                </a:cubicBezTo>
                <a:cubicBezTo>
                  <a:pt x="371599" y="22575"/>
                  <a:pt x="360779" y="23006"/>
                  <a:pt x="352425" y="28575"/>
                </a:cubicBezTo>
                <a:cubicBezTo>
                  <a:pt x="341217" y="36047"/>
                  <a:pt x="334483" y="48880"/>
                  <a:pt x="323850" y="57150"/>
                </a:cubicBezTo>
                <a:cubicBezTo>
                  <a:pt x="305778" y="71206"/>
                  <a:pt x="285750" y="82550"/>
                  <a:pt x="266700" y="95250"/>
                </a:cubicBezTo>
                <a:lnTo>
                  <a:pt x="238125" y="114300"/>
                </a:lnTo>
                <a:cubicBezTo>
                  <a:pt x="228600" y="120650"/>
                  <a:pt x="217645" y="125255"/>
                  <a:pt x="209550" y="133350"/>
                </a:cubicBezTo>
                <a:cubicBezTo>
                  <a:pt x="200025" y="142875"/>
                  <a:pt x="191608" y="153655"/>
                  <a:pt x="180975" y="161925"/>
                </a:cubicBezTo>
                <a:cubicBezTo>
                  <a:pt x="162903" y="175981"/>
                  <a:pt x="123825" y="200025"/>
                  <a:pt x="123825" y="200025"/>
                </a:cubicBezTo>
                <a:cubicBezTo>
                  <a:pt x="106361" y="252416"/>
                  <a:pt x="124793" y="205474"/>
                  <a:pt x="95250" y="257175"/>
                </a:cubicBezTo>
                <a:cubicBezTo>
                  <a:pt x="88205" y="269503"/>
                  <a:pt x="83245" y="282947"/>
                  <a:pt x="76200" y="295275"/>
                </a:cubicBezTo>
                <a:cubicBezTo>
                  <a:pt x="70520" y="305214"/>
                  <a:pt x="61799" y="313389"/>
                  <a:pt x="57150" y="323850"/>
                </a:cubicBezTo>
                <a:cubicBezTo>
                  <a:pt x="31488" y="381590"/>
                  <a:pt x="41887" y="378247"/>
                  <a:pt x="28575" y="438150"/>
                </a:cubicBezTo>
                <a:cubicBezTo>
                  <a:pt x="26397" y="447951"/>
                  <a:pt x="21485" y="456985"/>
                  <a:pt x="19050" y="466725"/>
                </a:cubicBezTo>
                <a:lnTo>
                  <a:pt x="0" y="542925"/>
                </a:lnTo>
                <a:cubicBezTo>
                  <a:pt x="3175" y="628650"/>
                  <a:pt x="1759" y="714669"/>
                  <a:pt x="9525" y="800100"/>
                </a:cubicBezTo>
                <a:cubicBezTo>
                  <a:pt x="11343" y="820098"/>
                  <a:pt x="22225" y="838200"/>
                  <a:pt x="28575" y="857250"/>
                </a:cubicBezTo>
                <a:lnTo>
                  <a:pt x="47625" y="914400"/>
                </a:lnTo>
                <a:cubicBezTo>
                  <a:pt x="50800" y="923925"/>
                  <a:pt x="52660" y="933995"/>
                  <a:pt x="57150" y="942975"/>
                </a:cubicBezTo>
                <a:cubicBezTo>
                  <a:pt x="63500" y="955675"/>
                  <a:pt x="70607" y="968024"/>
                  <a:pt x="76200" y="981075"/>
                </a:cubicBezTo>
                <a:cubicBezTo>
                  <a:pt x="80155" y="990303"/>
                  <a:pt x="82967" y="999996"/>
                  <a:pt x="85725" y="1009650"/>
                </a:cubicBezTo>
                <a:cubicBezTo>
                  <a:pt x="89321" y="1022237"/>
                  <a:pt x="90093" y="1035718"/>
                  <a:pt x="95250" y="1047750"/>
                </a:cubicBezTo>
                <a:cubicBezTo>
                  <a:pt x="99759" y="1058272"/>
                  <a:pt x="109651" y="1065864"/>
                  <a:pt x="114300" y="1076325"/>
                </a:cubicBezTo>
                <a:cubicBezTo>
                  <a:pt x="122455" y="1094675"/>
                  <a:pt x="122211" y="1116767"/>
                  <a:pt x="133350" y="1133475"/>
                </a:cubicBezTo>
                <a:cubicBezTo>
                  <a:pt x="187945" y="1215367"/>
                  <a:pt x="122490" y="1111755"/>
                  <a:pt x="161925" y="1190625"/>
                </a:cubicBezTo>
                <a:cubicBezTo>
                  <a:pt x="167045" y="1200864"/>
                  <a:pt x="175855" y="1208961"/>
                  <a:pt x="180975" y="1219200"/>
                </a:cubicBezTo>
                <a:cubicBezTo>
                  <a:pt x="188621" y="1234493"/>
                  <a:pt x="191838" y="1251815"/>
                  <a:pt x="200025" y="1266825"/>
                </a:cubicBezTo>
                <a:cubicBezTo>
                  <a:pt x="210988" y="1286925"/>
                  <a:pt x="230885" y="1302255"/>
                  <a:pt x="238125" y="1323975"/>
                </a:cubicBezTo>
                <a:cubicBezTo>
                  <a:pt x="244475" y="1343025"/>
                  <a:pt x="246036" y="1364417"/>
                  <a:pt x="257175" y="1381125"/>
                </a:cubicBezTo>
                <a:lnTo>
                  <a:pt x="295275" y="1438275"/>
                </a:lnTo>
                <a:cubicBezTo>
                  <a:pt x="301625" y="1447800"/>
                  <a:pt x="306230" y="1458755"/>
                  <a:pt x="314325" y="1466850"/>
                </a:cubicBezTo>
                <a:lnTo>
                  <a:pt x="371475" y="1524000"/>
                </a:lnTo>
                <a:cubicBezTo>
                  <a:pt x="407150" y="1559675"/>
                  <a:pt x="387271" y="1548315"/>
                  <a:pt x="428625" y="1562100"/>
                </a:cubicBezTo>
                <a:cubicBezTo>
                  <a:pt x="438150" y="1571625"/>
                  <a:pt x="445425" y="1584133"/>
                  <a:pt x="457200" y="1590675"/>
                </a:cubicBezTo>
                <a:cubicBezTo>
                  <a:pt x="474753" y="1600427"/>
                  <a:pt x="495300" y="1603375"/>
                  <a:pt x="514350" y="1609725"/>
                </a:cubicBezTo>
                <a:lnTo>
                  <a:pt x="542925" y="1619250"/>
                </a:lnTo>
                <a:cubicBezTo>
                  <a:pt x="552450" y="1622425"/>
                  <a:pt x="562520" y="1624285"/>
                  <a:pt x="571500" y="1628775"/>
                </a:cubicBezTo>
                <a:cubicBezTo>
                  <a:pt x="584200" y="1635125"/>
                  <a:pt x="596130" y="1643335"/>
                  <a:pt x="609600" y="1647825"/>
                </a:cubicBezTo>
                <a:cubicBezTo>
                  <a:pt x="624959" y="1652945"/>
                  <a:pt x="641606" y="1653090"/>
                  <a:pt x="657225" y="1657350"/>
                </a:cubicBezTo>
                <a:cubicBezTo>
                  <a:pt x="676598" y="1662634"/>
                  <a:pt x="697667" y="1665261"/>
                  <a:pt x="714375" y="1676400"/>
                </a:cubicBezTo>
                <a:cubicBezTo>
                  <a:pt x="723900" y="1682750"/>
                  <a:pt x="732231" y="1691430"/>
                  <a:pt x="742950" y="1695450"/>
                </a:cubicBezTo>
                <a:cubicBezTo>
                  <a:pt x="758109" y="1701134"/>
                  <a:pt x="774700" y="1701800"/>
                  <a:pt x="790575" y="1704975"/>
                </a:cubicBezTo>
                <a:cubicBezTo>
                  <a:pt x="822325" y="1701800"/>
                  <a:pt x="854463" y="1701330"/>
                  <a:pt x="885825" y="1695450"/>
                </a:cubicBezTo>
                <a:cubicBezTo>
                  <a:pt x="905562" y="1691749"/>
                  <a:pt x="942975" y="1676400"/>
                  <a:pt x="942975" y="1676400"/>
                </a:cubicBezTo>
                <a:cubicBezTo>
                  <a:pt x="949325" y="1666875"/>
                  <a:pt x="953231" y="1655154"/>
                  <a:pt x="962025" y="1647825"/>
                </a:cubicBezTo>
                <a:cubicBezTo>
                  <a:pt x="972933" y="1638735"/>
                  <a:pt x="988571" y="1637028"/>
                  <a:pt x="1000125" y="1628775"/>
                </a:cubicBezTo>
                <a:cubicBezTo>
                  <a:pt x="1011086" y="1620945"/>
                  <a:pt x="1018352" y="1608824"/>
                  <a:pt x="1028700" y="1600200"/>
                </a:cubicBezTo>
                <a:cubicBezTo>
                  <a:pt x="1037494" y="1592871"/>
                  <a:pt x="1049180" y="1589245"/>
                  <a:pt x="1057275" y="1581150"/>
                </a:cubicBezTo>
                <a:cubicBezTo>
                  <a:pt x="1089794" y="1548631"/>
                  <a:pt x="1078136" y="1540396"/>
                  <a:pt x="1114425" y="1514475"/>
                </a:cubicBezTo>
                <a:cubicBezTo>
                  <a:pt x="1125979" y="1506222"/>
                  <a:pt x="1139825" y="1501775"/>
                  <a:pt x="1152525" y="1495425"/>
                </a:cubicBezTo>
                <a:cubicBezTo>
                  <a:pt x="1158875" y="1485900"/>
                  <a:pt x="1163480" y="1474945"/>
                  <a:pt x="1171575" y="1466850"/>
                </a:cubicBezTo>
                <a:cubicBezTo>
                  <a:pt x="1179670" y="1458755"/>
                  <a:pt x="1190835" y="1454454"/>
                  <a:pt x="1200150" y="1447800"/>
                </a:cubicBezTo>
                <a:cubicBezTo>
                  <a:pt x="1213068" y="1438573"/>
                  <a:pt x="1225332" y="1428452"/>
                  <a:pt x="1238250" y="1419225"/>
                </a:cubicBezTo>
                <a:cubicBezTo>
                  <a:pt x="1247565" y="1412571"/>
                  <a:pt x="1257510" y="1406829"/>
                  <a:pt x="1266825" y="1400175"/>
                </a:cubicBezTo>
                <a:cubicBezTo>
                  <a:pt x="1324527" y="1358959"/>
                  <a:pt x="1283353" y="1382386"/>
                  <a:pt x="1343025" y="1352550"/>
                </a:cubicBezTo>
                <a:cubicBezTo>
                  <a:pt x="1349375" y="1343025"/>
                  <a:pt x="1353980" y="1332070"/>
                  <a:pt x="1362075" y="1323975"/>
                </a:cubicBezTo>
                <a:cubicBezTo>
                  <a:pt x="1370170" y="1315880"/>
                  <a:pt x="1383499" y="1313864"/>
                  <a:pt x="1390650" y="1304925"/>
                </a:cubicBezTo>
                <a:cubicBezTo>
                  <a:pt x="1443230" y="1239200"/>
                  <a:pt x="1346858" y="1311895"/>
                  <a:pt x="1428750" y="1257300"/>
                </a:cubicBezTo>
                <a:cubicBezTo>
                  <a:pt x="1451088" y="1190287"/>
                  <a:pt x="1422015" y="1273015"/>
                  <a:pt x="1457325" y="1190625"/>
                </a:cubicBezTo>
                <a:cubicBezTo>
                  <a:pt x="1461280" y="1181397"/>
                  <a:pt x="1463675" y="1171575"/>
                  <a:pt x="1466850" y="1162050"/>
                </a:cubicBezTo>
                <a:cubicBezTo>
                  <a:pt x="1478586" y="1044689"/>
                  <a:pt x="1481753" y="1067579"/>
                  <a:pt x="1466850" y="933450"/>
                </a:cubicBezTo>
                <a:cubicBezTo>
                  <a:pt x="1463287" y="901380"/>
                  <a:pt x="1455025" y="895674"/>
                  <a:pt x="1447800" y="866775"/>
                </a:cubicBezTo>
                <a:cubicBezTo>
                  <a:pt x="1443873" y="851069"/>
                  <a:pt x="1441171" y="835078"/>
                  <a:pt x="1438275" y="819150"/>
                </a:cubicBezTo>
                <a:cubicBezTo>
                  <a:pt x="1434820" y="800149"/>
                  <a:pt x="1432940" y="780853"/>
                  <a:pt x="1428750" y="762000"/>
                </a:cubicBezTo>
                <a:cubicBezTo>
                  <a:pt x="1426572" y="752199"/>
                  <a:pt x="1421660" y="743165"/>
                  <a:pt x="1419225" y="733425"/>
                </a:cubicBezTo>
                <a:cubicBezTo>
                  <a:pt x="1415298" y="717719"/>
                  <a:pt x="1413340" y="701575"/>
                  <a:pt x="1409700" y="685800"/>
                </a:cubicBezTo>
                <a:cubicBezTo>
                  <a:pt x="1403813" y="660289"/>
                  <a:pt x="1397000" y="635000"/>
                  <a:pt x="1390650" y="609600"/>
                </a:cubicBezTo>
                <a:cubicBezTo>
                  <a:pt x="1385325" y="588302"/>
                  <a:pt x="1371351" y="528264"/>
                  <a:pt x="1362075" y="514350"/>
                </a:cubicBezTo>
                <a:lnTo>
                  <a:pt x="1323975" y="457200"/>
                </a:lnTo>
                <a:cubicBezTo>
                  <a:pt x="1317625" y="447675"/>
                  <a:pt x="1308545" y="439485"/>
                  <a:pt x="1304925" y="428625"/>
                </a:cubicBezTo>
                <a:cubicBezTo>
                  <a:pt x="1301750" y="419100"/>
                  <a:pt x="1300969" y="408404"/>
                  <a:pt x="1295400" y="400050"/>
                </a:cubicBezTo>
                <a:cubicBezTo>
                  <a:pt x="1287928" y="388842"/>
                  <a:pt x="1275095" y="382108"/>
                  <a:pt x="1266825" y="371475"/>
                </a:cubicBezTo>
                <a:cubicBezTo>
                  <a:pt x="1252769" y="353403"/>
                  <a:pt x="1244914" y="330514"/>
                  <a:pt x="1228725" y="314325"/>
                </a:cubicBezTo>
                <a:cubicBezTo>
                  <a:pt x="1209675" y="295275"/>
                  <a:pt x="1193991" y="272119"/>
                  <a:pt x="1171575" y="257175"/>
                </a:cubicBezTo>
                <a:cubicBezTo>
                  <a:pt x="1152525" y="244475"/>
                  <a:pt x="1130614" y="235264"/>
                  <a:pt x="1114425" y="219075"/>
                </a:cubicBezTo>
                <a:cubicBezTo>
                  <a:pt x="1104900" y="209550"/>
                  <a:pt x="1097058" y="197972"/>
                  <a:pt x="1085850" y="190500"/>
                </a:cubicBezTo>
                <a:cubicBezTo>
                  <a:pt x="1077496" y="184931"/>
                  <a:pt x="1066255" y="185465"/>
                  <a:pt x="1057275" y="180975"/>
                </a:cubicBezTo>
                <a:cubicBezTo>
                  <a:pt x="1047036" y="175855"/>
                  <a:pt x="1038939" y="167045"/>
                  <a:pt x="1028700" y="161925"/>
                </a:cubicBezTo>
                <a:cubicBezTo>
                  <a:pt x="1019720" y="157435"/>
                  <a:pt x="1009105" y="156890"/>
                  <a:pt x="1000125" y="152400"/>
                </a:cubicBezTo>
                <a:cubicBezTo>
                  <a:pt x="989886" y="147280"/>
                  <a:pt x="981789" y="138470"/>
                  <a:pt x="971550" y="133350"/>
                </a:cubicBezTo>
                <a:cubicBezTo>
                  <a:pt x="962570" y="128860"/>
                  <a:pt x="951955" y="128315"/>
                  <a:pt x="942975" y="123825"/>
                </a:cubicBezTo>
                <a:cubicBezTo>
                  <a:pt x="877196" y="90936"/>
                  <a:pt x="955594" y="115074"/>
                  <a:pt x="876300" y="95250"/>
                </a:cubicBezTo>
                <a:cubicBezTo>
                  <a:pt x="866775" y="88900"/>
                  <a:pt x="858247" y="80709"/>
                  <a:pt x="847725" y="76200"/>
                </a:cubicBezTo>
                <a:cubicBezTo>
                  <a:pt x="835693" y="71043"/>
                  <a:pt x="822212" y="70271"/>
                  <a:pt x="809625" y="66675"/>
                </a:cubicBezTo>
                <a:cubicBezTo>
                  <a:pt x="799971" y="63917"/>
                  <a:pt x="790790" y="59585"/>
                  <a:pt x="781050" y="57150"/>
                </a:cubicBezTo>
                <a:cubicBezTo>
                  <a:pt x="765344" y="53223"/>
                  <a:pt x="749131" y="51552"/>
                  <a:pt x="733425" y="47625"/>
                </a:cubicBezTo>
                <a:cubicBezTo>
                  <a:pt x="723685" y="45190"/>
                  <a:pt x="714754" y="39751"/>
                  <a:pt x="704850" y="38100"/>
                </a:cubicBezTo>
                <a:cubicBezTo>
                  <a:pt x="676490" y="33373"/>
                  <a:pt x="647587" y="32641"/>
                  <a:pt x="619125" y="28575"/>
                </a:cubicBezTo>
                <a:cubicBezTo>
                  <a:pt x="603098" y="26285"/>
                  <a:pt x="587547" y="21190"/>
                  <a:pt x="571500" y="19050"/>
                </a:cubicBezTo>
                <a:cubicBezTo>
                  <a:pt x="485846" y="7629"/>
                  <a:pt x="460375" y="0"/>
                  <a:pt x="428625" y="0"/>
                </a:cubicBezTo>
                <a:close/>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962142" y="2781300"/>
            <a:ext cx="1229108" cy="2000250"/>
          </a:xfrm>
          <a:custGeom>
            <a:avLst/>
            <a:gdLst>
              <a:gd name="connsiteX0" fmla="*/ 962408 w 1229108"/>
              <a:gd name="connsiteY0" fmla="*/ 161925 h 2000250"/>
              <a:gd name="connsiteX1" fmla="*/ 886208 w 1229108"/>
              <a:gd name="connsiteY1" fmla="*/ 142875 h 2000250"/>
              <a:gd name="connsiteX2" fmla="*/ 857633 w 1229108"/>
              <a:gd name="connsiteY2" fmla="*/ 123825 h 2000250"/>
              <a:gd name="connsiteX3" fmla="*/ 829058 w 1229108"/>
              <a:gd name="connsiteY3" fmla="*/ 114300 h 2000250"/>
              <a:gd name="connsiteX4" fmla="*/ 771908 w 1229108"/>
              <a:gd name="connsiteY4" fmla="*/ 76200 h 2000250"/>
              <a:gd name="connsiteX5" fmla="*/ 743333 w 1229108"/>
              <a:gd name="connsiteY5" fmla="*/ 66675 h 2000250"/>
              <a:gd name="connsiteX6" fmla="*/ 714758 w 1229108"/>
              <a:gd name="connsiteY6" fmla="*/ 47625 h 2000250"/>
              <a:gd name="connsiteX7" fmla="*/ 667133 w 1229108"/>
              <a:gd name="connsiteY7" fmla="*/ 38100 h 2000250"/>
              <a:gd name="connsiteX8" fmla="*/ 571883 w 1229108"/>
              <a:gd name="connsiteY8" fmla="*/ 9525 h 2000250"/>
              <a:gd name="connsiteX9" fmla="*/ 486158 w 1229108"/>
              <a:gd name="connsiteY9" fmla="*/ 0 h 2000250"/>
              <a:gd name="connsiteX10" fmla="*/ 333758 w 1229108"/>
              <a:gd name="connsiteY10" fmla="*/ 19050 h 2000250"/>
              <a:gd name="connsiteX11" fmla="*/ 305183 w 1229108"/>
              <a:gd name="connsiteY11" fmla="*/ 28575 h 2000250"/>
              <a:gd name="connsiteX12" fmla="*/ 219458 w 1229108"/>
              <a:gd name="connsiteY12" fmla="*/ 76200 h 2000250"/>
              <a:gd name="connsiteX13" fmla="*/ 181358 w 1229108"/>
              <a:gd name="connsiteY13" fmla="*/ 114300 h 2000250"/>
              <a:gd name="connsiteX14" fmla="*/ 124208 w 1229108"/>
              <a:gd name="connsiteY14" fmla="*/ 161925 h 2000250"/>
              <a:gd name="connsiteX15" fmla="*/ 105158 w 1229108"/>
              <a:gd name="connsiteY15" fmla="*/ 190500 h 2000250"/>
              <a:gd name="connsiteX16" fmla="*/ 57533 w 1229108"/>
              <a:gd name="connsiteY16" fmla="*/ 257175 h 2000250"/>
              <a:gd name="connsiteX17" fmla="*/ 38483 w 1229108"/>
              <a:gd name="connsiteY17" fmla="*/ 314325 h 2000250"/>
              <a:gd name="connsiteX18" fmla="*/ 9908 w 1229108"/>
              <a:gd name="connsiteY18" fmla="*/ 371475 h 2000250"/>
              <a:gd name="connsiteX19" fmla="*/ 9908 w 1229108"/>
              <a:gd name="connsiteY19" fmla="*/ 495300 h 2000250"/>
              <a:gd name="connsiteX20" fmla="*/ 57533 w 1229108"/>
              <a:gd name="connsiteY20" fmla="*/ 571500 h 2000250"/>
              <a:gd name="connsiteX21" fmla="*/ 76583 w 1229108"/>
              <a:gd name="connsiteY21" fmla="*/ 600075 h 2000250"/>
              <a:gd name="connsiteX22" fmla="*/ 105158 w 1229108"/>
              <a:gd name="connsiteY22" fmla="*/ 638175 h 2000250"/>
              <a:gd name="connsiteX23" fmla="*/ 143258 w 1229108"/>
              <a:gd name="connsiteY23" fmla="*/ 704850 h 2000250"/>
              <a:gd name="connsiteX24" fmla="*/ 209933 w 1229108"/>
              <a:gd name="connsiteY24" fmla="*/ 800100 h 2000250"/>
              <a:gd name="connsiteX25" fmla="*/ 219458 w 1229108"/>
              <a:gd name="connsiteY25" fmla="*/ 828675 h 2000250"/>
              <a:gd name="connsiteX26" fmla="*/ 257558 w 1229108"/>
              <a:gd name="connsiteY26" fmla="*/ 885825 h 2000250"/>
              <a:gd name="connsiteX27" fmla="*/ 276608 w 1229108"/>
              <a:gd name="connsiteY27" fmla="*/ 942975 h 2000250"/>
              <a:gd name="connsiteX28" fmla="*/ 286133 w 1229108"/>
              <a:gd name="connsiteY28" fmla="*/ 971550 h 2000250"/>
              <a:gd name="connsiteX29" fmla="*/ 305183 w 1229108"/>
              <a:gd name="connsiteY29" fmla="*/ 1000125 h 2000250"/>
              <a:gd name="connsiteX30" fmla="*/ 324233 w 1229108"/>
              <a:gd name="connsiteY30" fmla="*/ 1057275 h 2000250"/>
              <a:gd name="connsiteX31" fmla="*/ 333758 w 1229108"/>
              <a:gd name="connsiteY31" fmla="*/ 1085850 h 2000250"/>
              <a:gd name="connsiteX32" fmla="*/ 343283 w 1229108"/>
              <a:gd name="connsiteY32" fmla="*/ 1114425 h 2000250"/>
              <a:gd name="connsiteX33" fmla="*/ 352808 w 1229108"/>
              <a:gd name="connsiteY33" fmla="*/ 1152525 h 2000250"/>
              <a:gd name="connsiteX34" fmla="*/ 371858 w 1229108"/>
              <a:gd name="connsiteY34" fmla="*/ 1228725 h 2000250"/>
              <a:gd name="connsiteX35" fmla="*/ 362333 w 1229108"/>
              <a:gd name="connsiteY35" fmla="*/ 1447800 h 2000250"/>
              <a:gd name="connsiteX36" fmla="*/ 352808 w 1229108"/>
              <a:gd name="connsiteY36" fmla="*/ 1476375 h 2000250"/>
              <a:gd name="connsiteX37" fmla="*/ 324233 w 1229108"/>
              <a:gd name="connsiteY37" fmla="*/ 1638300 h 2000250"/>
              <a:gd name="connsiteX38" fmla="*/ 314708 w 1229108"/>
              <a:gd name="connsiteY38" fmla="*/ 1733550 h 2000250"/>
              <a:gd name="connsiteX39" fmla="*/ 324233 w 1229108"/>
              <a:gd name="connsiteY39" fmla="*/ 1885950 h 2000250"/>
              <a:gd name="connsiteX40" fmla="*/ 371858 w 1229108"/>
              <a:gd name="connsiteY40" fmla="*/ 1943100 h 2000250"/>
              <a:gd name="connsiteX41" fmla="*/ 409958 w 1229108"/>
              <a:gd name="connsiteY41" fmla="*/ 1952625 h 2000250"/>
              <a:gd name="connsiteX42" fmla="*/ 457583 w 1229108"/>
              <a:gd name="connsiteY42" fmla="*/ 1971675 h 2000250"/>
              <a:gd name="connsiteX43" fmla="*/ 495683 w 1229108"/>
              <a:gd name="connsiteY43" fmla="*/ 1990725 h 2000250"/>
              <a:gd name="connsiteX44" fmla="*/ 590933 w 1229108"/>
              <a:gd name="connsiteY44" fmla="*/ 2000250 h 2000250"/>
              <a:gd name="connsiteX45" fmla="*/ 733808 w 1229108"/>
              <a:gd name="connsiteY45" fmla="*/ 1981200 h 2000250"/>
              <a:gd name="connsiteX46" fmla="*/ 771908 w 1229108"/>
              <a:gd name="connsiteY46" fmla="*/ 1952625 h 2000250"/>
              <a:gd name="connsiteX47" fmla="*/ 810008 w 1229108"/>
              <a:gd name="connsiteY47" fmla="*/ 1933575 h 2000250"/>
              <a:gd name="connsiteX48" fmla="*/ 848108 w 1229108"/>
              <a:gd name="connsiteY48" fmla="*/ 1905000 h 2000250"/>
              <a:gd name="connsiteX49" fmla="*/ 876683 w 1229108"/>
              <a:gd name="connsiteY49" fmla="*/ 1895475 h 2000250"/>
              <a:gd name="connsiteX50" fmla="*/ 962408 w 1229108"/>
              <a:gd name="connsiteY50" fmla="*/ 1847850 h 2000250"/>
              <a:gd name="connsiteX51" fmla="*/ 990983 w 1229108"/>
              <a:gd name="connsiteY51" fmla="*/ 1819275 h 2000250"/>
              <a:gd name="connsiteX52" fmla="*/ 1048133 w 1229108"/>
              <a:gd name="connsiteY52" fmla="*/ 1781175 h 2000250"/>
              <a:gd name="connsiteX53" fmla="*/ 1076708 w 1229108"/>
              <a:gd name="connsiteY53" fmla="*/ 1752600 h 2000250"/>
              <a:gd name="connsiteX54" fmla="*/ 1095758 w 1229108"/>
              <a:gd name="connsiteY54" fmla="*/ 1695450 h 2000250"/>
              <a:gd name="connsiteX55" fmla="*/ 1114808 w 1229108"/>
              <a:gd name="connsiteY55" fmla="*/ 1666875 h 2000250"/>
              <a:gd name="connsiteX56" fmla="*/ 1133858 w 1229108"/>
              <a:gd name="connsiteY56" fmla="*/ 1609725 h 2000250"/>
              <a:gd name="connsiteX57" fmla="*/ 1152908 w 1229108"/>
              <a:gd name="connsiteY57" fmla="*/ 1581150 h 2000250"/>
              <a:gd name="connsiteX58" fmla="*/ 1171958 w 1229108"/>
              <a:gd name="connsiteY58" fmla="*/ 1504950 h 2000250"/>
              <a:gd name="connsiteX59" fmla="*/ 1191008 w 1229108"/>
              <a:gd name="connsiteY59" fmla="*/ 1476375 h 2000250"/>
              <a:gd name="connsiteX60" fmla="*/ 1219583 w 1229108"/>
              <a:gd name="connsiteY60" fmla="*/ 1371600 h 2000250"/>
              <a:gd name="connsiteX61" fmla="*/ 1219583 w 1229108"/>
              <a:gd name="connsiteY61" fmla="*/ 723900 h 2000250"/>
              <a:gd name="connsiteX62" fmla="*/ 1229108 w 1229108"/>
              <a:gd name="connsiteY62" fmla="*/ 647700 h 2000250"/>
              <a:gd name="connsiteX63" fmla="*/ 1219583 w 1229108"/>
              <a:gd name="connsiteY63" fmla="*/ 447675 h 2000250"/>
              <a:gd name="connsiteX64" fmla="*/ 1171958 w 1229108"/>
              <a:gd name="connsiteY64" fmla="*/ 361950 h 2000250"/>
              <a:gd name="connsiteX65" fmla="*/ 1124333 w 1229108"/>
              <a:gd name="connsiteY65" fmla="*/ 314325 h 2000250"/>
              <a:gd name="connsiteX66" fmla="*/ 1114808 w 1229108"/>
              <a:gd name="connsiteY66" fmla="*/ 285750 h 2000250"/>
              <a:gd name="connsiteX67" fmla="*/ 1057658 w 1229108"/>
              <a:gd name="connsiteY67" fmla="*/ 257175 h 2000250"/>
              <a:gd name="connsiteX68" fmla="*/ 1038608 w 1229108"/>
              <a:gd name="connsiteY68" fmla="*/ 228600 h 2000250"/>
              <a:gd name="connsiteX69" fmla="*/ 1010033 w 1229108"/>
              <a:gd name="connsiteY69" fmla="*/ 219075 h 2000250"/>
              <a:gd name="connsiteX70" fmla="*/ 952883 w 1229108"/>
              <a:gd name="connsiteY70" fmla="*/ 190500 h 2000250"/>
              <a:gd name="connsiteX71" fmla="*/ 962408 w 1229108"/>
              <a:gd name="connsiteY71" fmla="*/ 161925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9108" h="2000250">
                <a:moveTo>
                  <a:pt x="962408" y="161925"/>
                </a:moveTo>
                <a:cubicBezTo>
                  <a:pt x="944294" y="158302"/>
                  <a:pt x="905734" y="152638"/>
                  <a:pt x="886208" y="142875"/>
                </a:cubicBezTo>
                <a:cubicBezTo>
                  <a:pt x="875969" y="137755"/>
                  <a:pt x="867872" y="128945"/>
                  <a:pt x="857633" y="123825"/>
                </a:cubicBezTo>
                <a:cubicBezTo>
                  <a:pt x="848653" y="119335"/>
                  <a:pt x="837835" y="119176"/>
                  <a:pt x="829058" y="114300"/>
                </a:cubicBezTo>
                <a:cubicBezTo>
                  <a:pt x="809044" y="103181"/>
                  <a:pt x="793628" y="83440"/>
                  <a:pt x="771908" y="76200"/>
                </a:cubicBezTo>
                <a:cubicBezTo>
                  <a:pt x="762383" y="73025"/>
                  <a:pt x="752313" y="71165"/>
                  <a:pt x="743333" y="66675"/>
                </a:cubicBezTo>
                <a:cubicBezTo>
                  <a:pt x="733094" y="61555"/>
                  <a:pt x="725477" y="51645"/>
                  <a:pt x="714758" y="47625"/>
                </a:cubicBezTo>
                <a:cubicBezTo>
                  <a:pt x="699599" y="41941"/>
                  <a:pt x="682752" y="42360"/>
                  <a:pt x="667133" y="38100"/>
                </a:cubicBezTo>
                <a:cubicBezTo>
                  <a:pt x="633537" y="28937"/>
                  <a:pt x="606013" y="14776"/>
                  <a:pt x="571883" y="9525"/>
                </a:cubicBezTo>
                <a:cubicBezTo>
                  <a:pt x="543466" y="5153"/>
                  <a:pt x="514733" y="3175"/>
                  <a:pt x="486158" y="0"/>
                </a:cubicBezTo>
                <a:cubicBezTo>
                  <a:pt x="435358" y="6350"/>
                  <a:pt x="382326" y="2861"/>
                  <a:pt x="333758" y="19050"/>
                </a:cubicBezTo>
                <a:cubicBezTo>
                  <a:pt x="324233" y="22225"/>
                  <a:pt x="313960" y="23699"/>
                  <a:pt x="305183" y="28575"/>
                </a:cubicBezTo>
                <a:cubicBezTo>
                  <a:pt x="206927" y="83162"/>
                  <a:pt x="284116" y="54647"/>
                  <a:pt x="219458" y="76200"/>
                </a:cubicBezTo>
                <a:cubicBezTo>
                  <a:pt x="206758" y="88900"/>
                  <a:pt x="194995" y="102611"/>
                  <a:pt x="181358" y="114300"/>
                </a:cubicBezTo>
                <a:cubicBezTo>
                  <a:pt x="137652" y="151762"/>
                  <a:pt x="165494" y="112382"/>
                  <a:pt x="124208" y="161925"/>
                </a:cubicBezTo>
                <a:cubicBezTo>
                  <a:pt x="116879" y="170719"/>
                  <a:pt x="111812" y="181185"/>
                  <a:pt x="105158" y="190500"/>
                </a:cubicBezTo>
                <a:cubicBezTo>
                  <a:pt x="101019" y="196295"/>
                  <a:pt x="62815" y="245291"/>
                  <a:pt x="57533" y="257175"/>
                </a:cubicBezTo>
                <a:cubicBezTo>
                  <a:pt x="49378" y="275525"/>
                  <a:pt x="49622" y="297617"/>
                  <a:pt x="38483" y="314325"/>
                </a:cubicBezTo>
                <a:cubicBezTo>
                  <a:pt x="13864" y="351254"/>
                  <a:pt x="23053" y="332040"/>
                  <a:pt x="9908" y="371475"/>
                </a:cubicBezTo>
                <a:cubicBezTo>
                  <a:pt x="3078" y="432942"/>
                  <a:pt x="-8476" y="446277"/>
                  <a:pt x="9908" y="495300"/>
                </a:cubicBezTo>
                <a:cubicBezTo>
                  <a:pt x="24041" y="532988"/>
                  <a:pt x="33874" y="538377"/>
                  <a:pt x="57533" y="571500"/>
                </a:cubicBezTo>
                <a:cubicBezTo>
                  <a:pt x="64187" y="580815"/>
                  <a:pt x="69929" y="590760"/>
                  <a:pt x="76583" y="600075"/>
                </a:cubicBezTo>
                <a:cubicBezTo>
                  <a:pt x="85810" y="612993"/>
                  <a:pt x="96744" y="624713"/>
                  <a:pt x="105158" y="638175"/>
                </a:cubicBezTo>
                <a:cubicBezTo>
                  <a:pt x="160968" y="727470"/>
                  <a:pt x="90823" y="631441"/>
                  <a:pt x="143258" y="704850"/>
                </a:cubicBezTo>
                <a:cubicBezTo>
                  <a:pt x="156843" y="723868"/>
                  <a:pt x="204459" y="783677"/>
                  <a:pt x="209933" y="800100"/>
                </a:cubicBezTo>
                <a:cubicBezTo>
                  <a:pt x="213108" y="809625"/>
                  <a:pt x="214582" y="819898"/>
                  <a:pt x="219458" y="828675"/>
                </a:cubicBezTo>
                <a:cubicBezTo>
                  <a:pt x="230577" y="848689"/>
                  <a:pt x="250318" y="864105"/>
                  <a:pt x="257558" y="885825"/>
                </a:cubicBezTo>
                <a:lnTo>
                  <a:pt x="276608" y="942975"/>
                </a:lnTo>
                <a:cubicBezTo>
                  <a:pt x="279783" y="952500"/>
                  <a:pt x="280564" y="963196"/>
                  <a:pt x="286133" y="971550"/>
                </a:cubicBezTo>
                <a:cubicBezTo>
                  <a:pt x="292483" y="981075"/>
                  <a:pt x="300534" y="989664"/>
                  <a:pt x="305183" y="1000125"/>
                </a:cubicBezTo>
                <a:cubicBezTo>
                  <a:pt x="313338" y="1018475"/>
                  <a:pt x="317883" y="1038225"/>
                  <a:pt x="324233" y="1057275"/>
                </a:cubicBezTo>
                <a:lnTo>
                  <a:pt x="333758" y="1085850"/>
                </a:lnTo>
                <a:cubicBezTo>
                  <a:pt x="336933" y="1095375"/>
                  <a:pt x="340848" y="1104685"/>
                  <a:pt x="343283" y="1114425"/>
                </a:cubicBezTo>
                <a:cubicBezTo>
                  <a:pt x="346458" y="1127125"/>
                  <a:pt x="349968" y="1139746"/>
                  <a:pt x="352808" y="1152525"/>
                </a:cubicBezTo>
                <a:cubicBezTo>
                  <a:pt x="368133" y="1221489"/>
                  <a:pt x="354837" y="1177663"/>
                  <a:pt x="371858" y="1228725"/>
                </a:cubicBezTo>
                <a:cubicBezTo>
                  <a:pt x="368683" y="1301750"/>
                  <a:pt x="367939" y="1374921"/>
                  <a:pt x="362333" y="1447800"/>
                </a:cubicBezTo>
                <a:cubicBezTo>
                  <a:pt x="361563" y="1457811"/>
                  <a:pt x="354604" y="1466497"/>
                  <a:pt x="352808" y="1476375"/>
                </a:cubicBezTo>
                <a:cubicBezTo>
                  <a:pt x="306763" y="1729623"/>
                  <a:pt x="386446" y="1358340"/>
                  <a:pt x="324233" y="1638300"/>
                </a:cubicBezTo>
                <a:cubicBezTo>
                  <a:pt x="321058" y="1670050"/>
                  <a:pt x="314708" y="1701642"/>
                  <a:pt x="314708" y="1733550"/>
                </a:cubicBezTo>
                <a:cubicBezTo>
                  <a:pt x="314708" y="1784449"/>
                  <a:pt x="316295" y="1835674"/>
                  <a:pt x="324233" y="1885950"/>
                </a:cubicBezTo>
                <a:cubicBezTo>
                  <a:pt x="326189" y="1898340"/>
                  <a:pt x="364095" y="1938664"/>
                  <a:pt x="371858" y="1943100"/>
                </a:cubicBezTo>
                <a:cubicBezTo>
                  <a:pt x="383224" y="1949595"/>
                  <a:pt x="397539" y="1948485"/>
                  <a:pt x="409958" y="1952625"/>
                </a:cubicBezTo>
                <a:cubicBezTo>
                  <a:pt x="426178" y="1958032"/>
                  <a:pt x="441959" y="1964731"/>
                  <a:pt x="457583" y="1971675"/>
                </a:cubicBezTo>
                <a:cubicBezTo>
                  <a:pt x="470558" y="1977442"/>
                  <a:pt x="481799" y="1987750"/>
                  <a:pt x="495683" y="1990725"/>
                </a:cubicBezTo>
                <a:cubicBezTo>
                  <a:pt x="526883" y="1997411"/>
                  <a:pt x="559183" y="1997075"/>
                  <a:pt x="590933" y="2000250"/>
                </a:cubicBezTo>
                <a:cubicBezTo>
                  <a:pt x="594788" y="1999929"/>
                  <a:pt x="700595" y="2000179"/>
                  <a:pt x="733808" y="1981200"/>
                </a:cubicBezTo>
                <a:cubicBezTo>
                  <a:pt x="747591" y="1973324"/>
                  <a:pt x="758446" y="1961039"/>
                  <a:pt x="771908" y="1952625"/>
                </a:cubicBezTo>
                <a:cubicBezTo>
                  <a:pt x="783949" y="1945100"/>
                  <a:pt x="797967" y="1941100"/>
                  <a:pt x="810008" y="1933575"/>
                </a:cubicBezTo>
                <a:cubicBezTo>
                  <a:pt x="823470" y="1925161"/>
                  <a:pt x="834325" y="1912876"/>
                  <a:pt x="848108" y="1905000"/>
                </a:cubicBezTo>
                <a:cubicBezTo>
                  <a:pt x="856825" y="1900019"/>
                  <a:pt x="867906" y="1900351"/>
                  <a:pt x="876683" y="1895475"/>
                </a:cubicBezTo>
                <a:cubicBezTo>
                  <a:pt x="974939" y="1840888"/>
                  <a:pt x="897750" y="1869403"/>
                  <a:pt x="962408" y="1847850"/>
                </a:cubicBezTo>
                <a:cubicBezTo>
                  <a:pt x="971933" y="1838325"/>
                  <a:pt x="980350" y="1827545"/>
                  <a:pt x="990983" y="1819275"/>
                </a:cubicBezTo>
                <a:cubicBezTo>
                  <a:pt x="1009055" y="1805219"/>
                  <a:pt x="1031944" y="1797364"/>
                  <a:pt x="1048133" y="1781175"/>
                </a:cubicBezTo>
                <a:lnTo>
                  <a:pt x="1076708" y="1752600"/>
                </a:lnTo>
                <a:cubicBezTo>
                  <a:pt x="1083058" y="1733550"/>
                  <a:pt x="1084619" y="1712158"/>
                  <a:pt x="1095758" y="1695450"/>
                </a:cubicBezTo>
                <a:cubicBezTo>
                  <a:pt x="1102108" y="1685925"/>
                  <a:pt x="1110159" y="1677336"/>
                  <a:pt x="1114808" y="1666875"/>
                </a:cubicBezTo>
                <a:cubicBezTo>
                  <a:pt x="1122963" y="1648525"/>
                  <a:pt x="1122719" y="1626433"/>
                  <a:pt x="1133858" y="1609725"/>
                </a:cubicBezTo>
                <a:cubicBezTo>
                  <a:pt x="1140208" y="1600200"/>
                  <a:pt x="1147788" y="1591389"/>
                  <a:pt x="1152908" y="1581150"/>
                </a:cubicBezTo>
                <a:cubicBezTo>
                  <a:pt x="1170535" y="1545896"/>
                  <a:pt x="1155655" y="1548424"/>
                  <a:pt x="1171958" y="1504950"/>
                </a:cubicBezTo>
                <a:cubicBezTo>
                  <a:pt x="1175978" y="1494231"/>
                  <a:pt x="1184658" y="1485900"/>
                  <a:pt x="1191008" y="1476375"/>
                </a:cubicBezTo>
                <a:cubicBezTo>
                  <a:pt x="1212493" y="1390435"/>
                  <a:pt x="1201779" y="1425013"/>
                  <a:pt x="1219583" y="1371600"/>
                </a:cubicBezTo>
                <a:cubicBezTo>
                  <a:pt x="1207304" y="1052341"/>
                  <a:pt x="1204261" y="1106946"/>
                  <a:pt x="1219583" y="723900"/>
                </a:cubicBezTo>
                <a:cubicBezTo>
                  <a:pt x="1220606" y="698323"/>
                  <a:pt x="1225933" y="673100"/>
                  <a:pt x="1229108" y="647700"/>
                </a:cubicBezTo>
                <a:cubicBezTo>
                  <a:pt x="1225933" y="581025"/>
                  <a:pt x="1225126" y="514195"/>
                  <a:pt x="1219583" y="447675"/>
                </a:cubicBezTo>
                <a:cubicBezTo>
                  <a:pt x="1217188" y="418935"/>
                  <a:pt x="1182858" y="378301"/>
                  <a:pt x="1171958" y="361950"/>
                </a:cubicBezTo>
                <a:cubicBezTo>
                  <a:pt x="1146558" y="323850"/>
                  <a:pt x="1162433" y="339725"/>
                  <a:pt x="1124333" y="314325"/>
                </a:cubicBezTo>
                <a:cubicBezTo>
                  <a:pt x="1121158" y="304800"/>
                  <a:pt x="1121080" y="293590"/>
                  <a:pt x="1114808" y="285750"/>
                </a:cubicBezTo>
                <a:cubicBezTo>
                  <a:pt x="1101379" y="268964"/>
                  <a:pt x="1076482" y="263450"/>
                  <a:pt x="1057658" y="257175"/>
                </a:cubicBezTo>
                <a:cubicBezTo>
                  <a:pt x="1051308" y="247650"/>
                  <a:pt x="1047547" y="235751"/>
                  <a:pt x="1038608" y="228600"/>
                </a:cubicBezTo>
                <a:cubicBezTo>
                  <a:pt x="1030768" y="222328"/>
                  <a:pt x="1019013" y="223565"/>
                  <a:pt x="1010033" y="219075"/>
                </a:cubicBezTo>
                <a:cubicBezTo>
                  <a:pt x="936175" y="182146"/>
                  <a:pt x="1024707" y="214441"/>
                  <a:pt x="952883" y="190500"/>
                </a:cubicBezTo>
                <a:lnTo>
                  <a:pt x="962408" y="161925"/>
                </a:lnTo>
                <a:close/>
              </a:path>
            </a:pathLst>
          </a:cu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76400" y="1828800"/>
            <a:ext cx="1828800" cy="2962275"/>
          </a:xfrm>
          <a:custGeom>
            <a:avLst/>
            <a:gdLst>
              <a:gd name="connsiteX0" fmla="*/ 1400175 w 1828800"/>
              <a:gd name="connsiteY0" fmla="*/ 1162050 h 2962275"/>
              <a:gd name="connsiteX1" fmla="*/ 1390650 w 1828800"/>
              <a:gd name="connsiteY1" fmla="*/ 1076325 h 2962275"/>
              <a:gd name="connsiteX2" fmla="*/ 1343025 w 1828800"/>
              <a:gd name="connsiteY2" fmla="*/ 971550 h 2962275"/>
              <a:gd name="connsiteX3" fmla="*/ 1304925 w 1828800"/>
              <a:gd name="connsiteY3" fmla="*/ 885825 h 2962275"/>
              <a:gd name="connsiteX4" fmla="*/ 1285875 w 1828800"/>
              <a:gd name="connsiteY4" fmla="*/ 819150 h 2962275"/>
              <a:gd name="connsiteX5" fmla="*/ 1266825 w 1828800"/>
              <a:gd name="connsiteY5" fmla="*/ 781050 h 2962275"/>
              <a:gd name="connsiteX6" fmla="*/ 1247775 w 1828800"/>
              <a:gd name="connsiteY6" fmla="*/ 714375 h 2962275"/>
              <a:gd name="connsiteX7" fmla="*/ 1228725 w 1828800"/>
              <a:gd name="connsiteY7" fmla="*/ 657225 h 2962275"/>
              <a:gd name="connsiteX8" fmla="*/ 1219200 w 1828800"/>
              <a:gd name="connsiteY8" fmla="*/ 628650 h 2962275"/>
              <a:gd name="connsiteX9" fmla="*/ 1190625 w 1828800"/>
              <a:gd name="connsiteY9" fmla="*/ 504825 h 2962275"/>
              <a:gd name="connsiteX10" fmla="*/ 1181100 w 1828800"/>
              <a:gd name="connsiteY10" fmla="*/ 476250 h 2962275"/>
              <a:gd name="connsiteX11" fmla="*/ 1114425 w 1828800"/>
              <a:gd name="connsiteY11" fmla="*/ 352425 h 2962275"/>
              <a:gd name="connsiteX12" fmla="*/ 1085850 w 1828800"/>
              <a:gd name="connsiteY12" fmla="*/ 314325 h 2962275"/>
              <a:gd name="connsiteX13" fmla="*/ 1066800 w 1828800"/>
              <a:gd name="connsiteY13" fmla="*/ 285750 h 2962275"/>
              <a:gd name="connsiteX14" fmla="*/ 1038225 w 1828800"/>
              <a:gd name="connsiteY14" fmla="*/ 266700 h 2962275"/>
              <a:gd name="connsiteX15" fmla="*/ 990600 w 1828800"/>
              <a:gd name="connsiteY15" fmla="*/ 228600 h 2962275"/>
              <a:gd name="connsiteX16" fmla="*/ 933450 w 1828800"/>
              <a:gd name="connsiteY16" fmla="*/ 190500 h 2962275"/>
              <a:gd name="connsiteX17" fmla="*/ 904875 w 1828800"/>
              <a:gd name="connsiteY17" fmla="*/ 180975 h 2962275"/>
              <a:gd name="connsiteX18" fmla="*/ 876300 w 1828800"/>
              <a:gd name="connsiteY18" fmla="*/ 161925 h 2962275"/>
              <a:gd name="connsiteX19" fmla="*/ 781050 w 1828800"/>
              <a:gd name="connsiteY19" fmla="*/ 133350 h 2962275"/>
              <a:gd name="connsiteX20" fmla="*/ 752475 w 1828800"/>
              <a:gd name="connsiteY20" fmla="*/ 114300 h 2962275"/>
              <a:gd name="connsiteX21" fmla="*/ 695325 w 1828800"/>
              <a:gd name="connsiteY21" fmla="*/ 95250 h 2962275"/>
              <a:gd name="connsiteX22" fmla="*/ 590550 w 1828800"/>
              <a:gd name="connsiteY22" fmla="*/ 57150 h 2962275"/>
              <a:gd name="connsiteX23" fmla="*/ 523875 w 1828800"/>
              <a:gd name="connsiteY23" fmla="*/ 38100 h 2962275"/>
              <a:gd name="connsiteX24" fmla="*/ 466725 w 1828800"/>
              <a:gd name="connsiteY24" fmla="*/ 19050 h 2962275"/>
              <a:gd name="connsiteX25" fmla="*/ 371475 w 1828800"/>
              <a:gd name="connsiteY25" fmla="*/ 0 h 2962275"/>
              <a:gd name="connsiteX26" fmla="*/ 209550 w 1828800"/>
              <a:gd name="connsiteY26" fmla="*/ 19050 h 2962275"/>
              <a:gd name="connsiteX27" fmla="*/ 180975 w 1828800"/>
              <a:gd name="connsiteY27" fmla="*/ 28575 h 2962275"/>
              <a:gd name="connsiteX28" fmla="*/ 152400 w 1828800"/>
              <a:gd name="connsiteY28" fmla="*/ 57150 h 2962275"/>
              <a:gd name="connsiteX29" fmla="*/ 123825 w 1828800"/>
              <a:gd name="connsiteY29" fmla="*/ 123825 h 2962275"/>
              <a:gd name="connsiteX30" fmla="*/ 104775 w 1828800"/>
              <a:gd name="connsiteY30" fmla="*/ 152400 h 2962275"/>
              <a:gd name="connsiteX31" fmla="*/ 95250 w 1828800"/>
              <a:gd name="connsiteY31" fmla="*/ 228600 h 2962275"/>
              <a:gd name="connsiteX32" fmla="*/ 104775 w 1828800"/>
              <a:gd name="connsiteY32" fmla="*/ 352425 h 2962275"/>
              <a:gd name="connsiteX33" fmla="*/ 114300 w 1828800"/>
              <a:gd name="connsiteY33" fmla="*/ 390525 h 2962275"/>
              <a:gd name="connsiteX34" fmla="*/ 123825 w 1828800"/>
              <a:gd name="connsiteY34" fmla="*/ 438150 h 2962275"/>
              <a:gd name="connsiteX35" fmla="*/ 133350 w 1828800"/>
              <a:gd name="connsiteY35" fmla="*/ 523875 h 2962275"/>
              <a:gd name="connsiteX36" fmla="*/ 123825 w 1828800"/>
              <a:gd name="connsiteY36" fmla="*/ 800100 h 2962275"/>
              <a:gd name="connsiteX37" fmla="*/ 114300 w 1828800"/>
              <a:gd name="connsiteY37" fmla="*/ 828675 h 2962275"/>
              <a:gd name="connsiteX38" fmla="*/ 104775 w 1828800"/>
              <a:gd name="connsiteY38" fmla="*/ 885825 h 2962275"/>
              <a:gd name="connsiteX39" fmla="*/ 114300 w 1828800"/>
              <a:gd name="connsiteY39" fmla="*/ 1038225 h 2962275"/>
              <a:gd name="connsiteX40" fmla="*/ 123825 w 1828800"/>
              <a:gd name="connsiteY40" fmla="*/ 1085850 h 2962275"/>
              <a:gd name="connsiteX41" fmla="*/ 142875 w 1828800"/>
              <a:gd name="connsiteY41" fmla="*/ 1114425 h 2962275"/>
              <a:gd name="connsiteX42" fmla="*/ 152400 w 1828800"/>
              <a:gd name="connsiteY42" fmla="*/ 1143000 h 2962275"/>
              <a:gd name="connsiteX43" fmla="*/ 209550 w 1828800"/>
              <a:gd name="connsiteY43" fmla="*/ 1228725 h 2962275"/>
              <a:gd name="connsiteX44" fmla="*/ 228600 w 1828800"/>
              <a:gd name="connsiteY44" fmla="*/ 1257300 h 2962275"/>
              <a:gd name="connsiteX45" fmla="*/ 247650 w 1828800"/>
              <a:gd name="connsiteY45" fmla="*/ 1285875 h 2962275"/>
              <a:gd name="connsiteX46" fmla="*/ 295275 w 1828800"/>
              <a:gd name="connsiteY46" fmla="*/ 1371600 h 2962275"/>
              <a:gd name="connsiteX47" fmla="*/ 323850 w 1828800"/>
              <a:gd name="connsiteY47" fmla="*/ 1381125 h 2962275"/>
              <a:gd name="connsiteX48" fmla="*/ 342900 w 1828800"/>
              <a:gd name="connsiteY48" fmla="*/ 1419225 h 2962275"/>
              <a:gd name="connsiteX49" fmla="*/ 352425 w 1828800"/>
              <a:gd name="connsiteY49" fmla="*/ 1457325 h 2962275"/>
              <a:gd name="connsiteX50" fmla="*/ 390525 w 1828800"/>
              <a:gd name="connsiteY50" fmla="*/ 1514475 h 2962275"/>
              <a:gd name="connsiteX51" fmla="*/ 409575 w 1828800"/>
              <a:gd name="connsiteY51" fmla="*/ 1571625 h 2962275"/>
              <a:gd name="connsiteX52" fmla="*/ 428625 w 1828800"/>
              <a:gd name="connsiteY52" fmla="*/ 1609725 h 2962275"/>
              <a:gd name="connsiteX53" fmla="*/ 447675 w 1828800"/>
              <a:gd name="connsiteY53" fmla="*/ 1666875 h 2962275"/>
              <a:gd name="connsiteX54" fmla="*/ 457200 w 1828800"/>
              <a:gd name="connsiteY54" fmla="*/ 1695450 h 2962275"/>
              <a:gd name="connsiteX55" fmla="*/ 466725 w 1828800"/>
              <a:gd name="connsiteY55" fmla="*/ 1724025 h 2962275"/>
              <a:gd name="connsiteX56" fmla="*/ 457200 w 1828800"/>
              <a:gd name="connsiteY56" fmla="*/ 1800225 h 2962275"/>
              <a:gd name="connsiteX57" fmla="*/ 438150 w 1828800"/>
              <a:gd name="connsiteY57" fmla="*/ 1828800 h 2962275"/>
              <a:gd name="connsiteX58" fmla="*/ 381000 w 1828800"/>
              <a:gd name="connsiteY58" fmla="*/ 1885950 h 2962275"/>
              <a:gd name="connsiteX59" fmla="*/ 371475 w 1828800"/>
              <a:gd name="connsiteY59" fmla="*/ 1924050 h 2962275"/>
              <a:gd name="connsiteX60" fmla="*/ 304800 w 1828800"/>
              <a:gd name="connsiteY60" fmla="*/ 1981200 h 2962275"/>
              <a:gd name="connsiteX61" fmla="*/ 257175 w 1828800"/>
              <a:gd name="connsiteY61" fmla="*/ 2066925 h 2962275"/>
              <a:gd name="connsiteX62" fmla="*/ 209550 w 1828800"/>
              <a:gd name="connsiteY62" fmla="*/ 2124075 h 2962275"/>
              <a:gd name="connsiteX63" fmla="*/ 180975 w 1828800"/>
              <a:gd name="connsiteY63" fmla="*/ 2200275 h 2962275"/>
              <a:gd name="connsiteX64" fmla="*/ 152400 w 1828800"/>
              <a:gd name="connsiteY64" fmla="*/ 2228850 h 2962275"/>
              <a:gd name="connsiteX65" fmla="*/ 133350 w 1828800"/>
              <a:gd name="connsiteY65" fmla="*/ 2257425 h 2962275"/>
              <a:gd name="connsiteX66" fmla="*/ 104775 w 1828800"/>
              <a:gd name="connsiteY66" fmla="*/ 2324100 h 2962275"/>
              <a:gd name="connsiteX67" fmla="*/ 95250 w 1828800"/>
              <a:gd name="connsiteY67" fmla="*/ 2352675 h 2962275"/>
              <a:gd name="connsiteX68" fmla="*/ 76200 w 1828800"/>
              <a:gd name="connsiteY68" fmla="*/ 2381250 h 2962275"/>
              <a:gd name="connsiteX69" fmla="*/ 57150 w 1828800"/>
              <a:gd name="connsiteY69" fmla="*/ 2447925 h 2962275"/>
              <a:gd name="connsiteX70" fmla="*/ 38100 w 1828800"/>
              <a:gd name="connsiteY70" fmla="*/ 2514600 h 2962275"/>
              <a:gd name="connsiteX71" fmla="*/ 28575 w 1828800"/>
              <a:gd name="connsiteY71" fmla="*/ 2571750 h 2962275"/>
              <a:gd name="connsiteX72" fmla="*/ 9525 w 1828800"/>
              <a:gd name="connsiteY72" fmla="*/ 2628900 h 2962275"/>
              <a:gd name="connsiteX73" fmla="*/ 0 w 1828800"/>
              <a:gd name="connsiteY73" fmla="*/ 2667000 h 2962275"/>
              <a:gd name="connsiteX74" fmla="*/ 9525 w 1828800"/>
              <a:gd name="connsiteY74" fmla="*/ 2819400 h 2962275"/>
              <a:gd name="connsiteX75" fmla="*/ 19050 w 1828800"/>
              <a:gd name="connsiteY75" fmla="*/ 2847975 h 2962275"/>
              <a:gd name="connsiteX76" fmla="*/ 76200 w 1828800"/>
              <a:gd name="connsiteY76" fmla="*/ 2905125 h 2962275"/>
              <a:gd name="connsiteX77" fmla="*/ 114300 w 1828800"/>
              <a:gd name="connsiteY77" fmla="*/ 2914650 h 2962275"/>
              <a:gd name="connsiteX78" fmla="*/ 142875 w 1828800"/>
              <a:gd name="connsiteY78" fmla="*/ 2933700 h 2962275"/>
              <a:gd name="connsiteX79" fmla="*/ 190500 w 1828800"/>
              <a:gd name="connsiteY79" fmla="*/ 2943225 h 2962275"/>
              <a:gd name="connsiteX80" fmla="*/ 257175 w 1828800"/>
              <a:gd name="connsiteY80" fmla="*/ 2962275 h 2962275"/>
              <a:gd name="connsiteX81" fmla="*/ 419100 w 1828800"/>
              <a:gd name="connsiteY81" fmla="*/ 2943225 h 2962275"/>
              <a:gd name="connsiteX82" fmla="*/ 476250 w 1828800"/>
              <a:gd name="connsiteY82" fmla="*/ 2895600 h 2962275"/>
              <a:gd name="connsiteX83" fmla="*/ 495300 w 1828800"/>
              <a:gd name="connsiteY83" fmla="*/ 2867025 h 2962275"/>
              <a:gd name="connsiteX84" fmla="*/ 561975 w 1828800"/>
              <a:gd name="connsiteY84" fmla="*/ 2838450 h 2962275"/>
              <a:gd name="connsiteX85" fmla="*/ 666750 w 1828800"/>
              <a:gd name="connsiteY85" fmla="*/ 2809875 h 2962275"/>
              <a:gd name="connsiteX86" fmla="*/ 1152525 w 1828800"/>
              <a:gd name="connsiteY86" fmla="*/ 2819400 h 2962275"/>
              <a:gd name="connsiteX87" fmla="*/ 1447800 w 1828800"/>
              <a:gd name="connsiteY87" fmla="*/ 2800350 h 2962275"/>
              <a:gd name="connsiteX88" fmla="*/ 1485900 w 1828800"/>
              <a:gd name="connsiteY88" fmla="*/ 2790825 h 2962275"/>
              <a:gd name="connsiteX89" fmla="*/ 1590675 w 1828800"/>
              <a:gd name="connsiteY89" fmla="*/ 2781300 h 2962275"/>
              <a:gd name="connsiteX90" fmla="*/ 1647825 w 1828800"/>
              <a:gd name="connsiteY90" fmla="*/ 2762250 h 2962275"/>
              <a:gd name="connsiteX91" fmla="*/ 1704975 w 1828800"/>
              <a:gd name="connsiteY91" fmla="*/ 2733675 h 2962275"/>
              <a:gd name="connsiteX92" fmla="*/ 1762125 w 1828800"/>
              <a:gd name="connsiteY92" fmla="*/ 2676525 h 2962275"/>
              <a:gd name="connsiteX93" fmla="*/ 1800225 w 1828800"/>
              <a:gd name="connsiteY93" fmla="*/ 2619375 h 2962275"/>
              <a:gd name="connsiteX94" fmla="*/ 1828800 w 1828800"/>
              <a:gd name="connsiteY94" fmla="*/ 2514600 h 2962275"/>
              <a:gd name="connsiteX95" fmla="*/ 1819275 w 1828800"/>
              <a:gd name="connsiteY95" fmla="*/ 2381250 h 2962275"/>
              <a:gd name="connsiteX96" fmla="*/ 1809750 w 1828800"/>
              <a:gd name="connsiteY96" fmla="*/ 2352675 h 2962275"/>
              <a:gd name="connsiteX97" fmla="*/ 1800225 w 1828800"/>
              <a:gd name="connsiteY97" fmla="*/ 2314575 h 2962275"/>
              <a:gd name="connsiteX98" fmla="*/ 1781175 w 1828800"/>
              <a:gd name="connsiteY98" fmla="*/ 2257425 h 2962275"/>
              <a:gd name="connsiteX99" fmla="*/ 1771650 w 1828800"/>
              <a:gd name="connsiteY99" fmla="*/ 2228850 h 2962275"/>
              <a:gd name="connsiteX100" fmla="*/ 1781175 w 1828800"/>
              <a:gd name="connsiteY100" fmla="*/ 2105025 h 2962275"/>
              <a:gd name="connsiteX101" fmla="*/ 1800225 w 1828800"/>
              <a:gd name="connsiteY101" fmla="*/ 2038350 h 2962275"/>
              <a:gd name="connsiteX102" fmla="*/ 1828800 w 1828800"/>
              <a:gd name="connsiteY102" fmla="*/ 1847850 h 2962275"/>
              <a:gd name="connsiteX103" fmla="*/ 1800225 w 1828800"/>
              <a:gd name="connsiteY103" fmla="*/ 1619250 h 2962275"/>
              <a:gd name="connsiteX104" fmla="*/ 1781175 w 1828800"/>
              <a:gd name="connsiteY104" fmla="*/ 1552575 h 2962275"/>
              <a:gd name="connsiteX105" fmla="*/ 1743075 w 1828800"/>
              <a:gd name="connsiteY105" fmla="*/ 1495425 h 2962275"/>
              <a:gd name="connsiteX106" fmla="*/ 1733550 w 1828800"/>
              <a:gd name="connsiteY106" fmla="*/ 1466850 h 2962275"/>
              <a:gd name="connsiteX107" fmla="*/ 1695450 w 1828800"/>
              <a:gd name="connsiteY107" fmla="*/ 1428750 h 2962275"/>
              <a:gd name="connsiteX108" fmla="*/ 1647825 w 1828800"/>
              <a:gd name="connsiteY108" fmla="*/ 1371600 h 2962275"/>
              <a:gd name="connsiteX109" fmla="*/ 1628775 w 1828800"/>
              <a:gd name="connsiteY109" fmla="*/ 1333500 h 2962275"/>
              <a:gd name="connsiteX110" fmla="*/ 1600200 w 1828800"/>
              <a:gd name="connsiteY110" fmla="*/ 1323975 h 2962275"/>
              <a:gd name="connsiteX111" fmla="*/ 1581150 w 1828800"/>
              <a:gd name="connsiteY111" fmla="*/ 1295400 h 2962275"/>
              <a:gd name="connsiteX112" fmla="*/ 1495425 w 1828800"/>
              <a:gd name="connsiteY112" fmla="*/ 1219200 h 2962275"/>
              <a:gd name="connsiteX113" fmla="*/ 1476375 w 1828800"/>
              <a:gd name="connsiteY113" fmla="*/ 1181100 h 2962275"/>
              <a:gd name="connsiteX114" fmla="*/ 1438275 w 1828800"/>
              <a:gd name="connsiteY114" fmla="*/ 1123950 h 2962275"/>
              <a:gd name="connsiteX115" fmla="*/ 1409700 w 1828800"/>
              <a:gd name="connsiteY115" fmla="*/ 1066800 h 2962275"/>
              <a:gd name="connsiteX116" fmla="*/ 1400175 w 1828800"/>
              <a:gd name="connsiteY116" fmla="*/ 1038225 h 2962275"/>
              <a:gd name="connsiteX117" fmla="*/ 1381125 w 1828800"/>
              <a:gd name="connsiteY117" fmla="*/ 1009650 h 2962275"/>
              <a:gd name="connsiteX118" fmla="*/ 1371600 w 1828800"/>
              <a:gd name="connsiteY118" fmla="*/ 981075 h 2962275"/>
              <a:gd name="connsiteX119" fmla="*/ 1352550 w 1828800"/>
              <a:gd name="connsiteY119" fmla="*/ 952500 h 2962275"/>
              <a:gd name="connsiteX120" fmla="*/ 1323975 w 1828800"/>
              <a:gd name="connsiteY120" fmla="*/ 866775 h 2962275"/>
              <a:gd name="connsiteX121" fmla="*/ 1295400 w 1828800"/>
              <a:gd name="connsiteY121" fmla="*/ 809625 h 2962275"/>
              <a:gd name="connsiteX122" fmla="*/ 1276350 w 1828800"/>
              <a:gd name="connsiteY122" fmla="*/ 752475 h 2962275"/>
              <a:gd name="connsiteX123" fmla="*/ 1257300 w 1828800"/>
              <a:gd name="connsiteY123" fmla="*/ 723900 h 2962275"/>
              <a:gd name="connsiteX124" fmla="*/ 1228725 w 1828800"/>
              <a:gd name="connsiteY124" fmla="*/ 638175 h 2962275"/>
              <a:gd name="connsiteX125" fmla="*/ 1219200 w 1828800"/>
              <a:gd name="connsiteY125" fmla="*/ 609600 h 2962275"/>
              <a:gd name="connsiteX126" fmla="*/ 1200150 w 1828800"/>
              <a:gd name="connsiteY126" fmla="*/ 571500 h 2962275"/>
              <a:gd name="connsiteX127" fmla="*/ 1190625 w 1828800"/>
              <a:gd name="connsiteY127" fmla="*/ 533400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828800" h="2962275">
                <a:moveTo>
                  <a:pt x="1400175" y="1162050"/>
                </a:moveTo>
                <a:cubicBezTo>
                  <a:pt x="1397000" y="1133475"/>
                  <a:pt x="1395377" y="1104685"/>
                  <a:pt x="1390650" y="1076325"/>
                </a:cubicBezTo>
                <a:cubicBezTo>
                  <a:pt x="1385917" y="1047924"/>
                  <a:pt x="1346663" y="980038"/>
                  <a:pt x="1343025" y="971550"/>
                </a:cubicBezTo>
                <a:cubicBezTo>
                  <a:pt x="1302219" y="876336"/>
                  <a:pt x="1345453" y="946617"/>
                  <a:pt x="1304925" y="885825"/>
                </a:cubicBezTo>
                <a:cubicBezTo>
                  <a:pt x="1300092" y="866491"/>
                  <a:pt x="1294074" y="838281"/>
                  <a:pt x="1285875" y="819150"/>
                </a:cubicBezTo>
                <a:cubicBezTo>
                  <a:pt x="1280282" y="806099"/>
                  <a:pt x="1272418" y="794101"/>
                  <a:pt x="1266825" y="781050"/>
                </a:cubicBezTo>
                <a:cubicBezTo>
                  <a:pt x="1256155" y="756153"/>
                  <a:pt x="1255831" y="741228"/>
                  <a:pt x="1247775" y="714375"/>
                </a:cubicBezTo>
                <a:cubicBezTo>
                  <a:pt x="1242005" y="695141"/>
                  <a:pt x="1235075" y="676275"/>
                  <a:pt x="1228725" y="657225"/>
                </a:cubicBezTo>
                <a:cubicBezTo>
                  <a:pt x="1225550" y="647700"/>
                  <a:pt x="1221169" y="638495"/>
                  <a:pt x="1219200" y="628650"/>
                </a:cubicBezTo>
                <a:cubicBezTo>
                  <a:pt x="1208092" y="573111"/>
                  <a:pt x="1207857" y="568010"/>
                  <a:pt x="1190625" y="504825"/>
                </a:cubicBezTo>
                <a:cubicBezTo>
                  <a:pt x="1187983" y="495139"/>
                  <a:pt x="1185255" y="485390"/>
                  <a:pt x="1181100" y="476250"/>
                </a:cubicBezTo>
                <a:cubicBezTo>
                  <a:pt x="1163744" y="438067"/>
                  <a:pt x="1138690" y="388822"/>
                  <a:pt x="1114425" y="352425"/>
                </a:cubicBezTo>
                <a:cubicBezTo>
                  <a:pt x="1105619" y="339216"/>
                  <a:pt x="1095077" y="327243"/>
                  <a:pt x="1085850" y="314325"/>
                </a:cubicBezTo>
                <a:cubicBezTo>
                  <a:pt x="1079196" y="305010"/>
                  <a:pt x="1074895" y="293845"/>
                  <a:pt x="1066800" y="285750"/>
                </a:cubicBezTo>
                <a:cubicBezTo>
                  <a:pt x="1058705" y="277655"/>
                  <a:pt x="1047750" y="273050"/>
                  <a:pt x="1038225" y="266700"/>
                </a:cubicBezTo>
                <a:cubicBezTo>
                  <a:pt x="1003026" y="213902"/>
                  <a:pt x="1039314" y="255663"/>
                  <a:pt x="990600" y="228600"/>
                </a:cubicBezTo>
                <a:cubicBezTo>
                  <a:pt x="970586" y="217481"/>
                  <a:pt x="955170" y="197740"/>
                  <a:pt x="933450" y="190500"/>
                </a:cubicBezTo>
                <a:cubicBezTo>
                  <a:pt x="923925" y="187325"/>
                  <a:pt x="913855" y="185465"/>
                  <a:pt x="904875" y="180975"/>
                </a:cubicBezTo>
                <a:cubicBezTo>
                  <a:pt x="894636" y="175855"/>
                  <a:pt x="886822" y="166434"/>
                  <a:pt x="876300" y="161925"/>
                </a:cubicBezTo>
                <a:cubicBezTo>
                  <a:pt x="839028" y="145951"/>
                  <a:pt x="819466" y="158961"/>
                  <a:pt x="781050" y="133350"/>
                </a:cubicBezTo>
                <a:cubicBezTo>
                  <a:pt x="771525" y="127000"/>
                  <a:pt x="762936" y="118949"/>
                  <a:pt x="752475" y="114300"/>
                </a:cubicBezTo>
                <a:cubicBezTo>
                  <a:pt x="734125" y="106145"/>
                  <a:pt x="712033" y="106389"/>
                  <a:pt x="695325" y="95250"/>
                </a:cubicBezTo>
                <a:cubicBezTo>
                  <a:pt x="635422" y="55315"/>
                  <a:pt x="699682" y="93527"/>
                  <a:pt x="590550" y="57150"/>
                </a:cubicBezTo>
                <a:cubicBezTo>
                  <a:pt x="494518" y="25139"/>
                  <a:pt x="643476" y="73980"/>
                  <a:pt x="523875" y="38100"/>
                </a:cubicBezTo>
                <a:cubicBezTo>
                  <a:pt x="504641" y="32330"/>
                  <a:pt x="486532" y="22351"/>
                  <a:pt x="466725" y="19050"/>
                </a:cubicBezTo>
                <a:cubicBezTo>
                  <a:pt x="396662" y="7373"/>
                  <a:pt x="428311" y="14209"/>
                  <a:pt x="371475" y="0"/>
                </a:cubicBezTo>
                <a:cubicBezTo>
                  <a:pt x="317947" y="4866"/>
                  <a:pt x="262478" y="7288"/>
                  <a:pt x="209550" y="19050"/>
                </a:cubicBezTo>
                <a:cubicBezTo>
                  <a:pt x="199749" y="21228"/>
                  <a:pt x="190500" y="25400"/>
                  <a:pt x="180975" y="28575"/>
                </a:cubicBezTo>
                <a:cubicBezTo>
                  <a:pt x="171450" y="38100"/>
                  <a:pt x="160230" y="46189"/>
                  <a:pt x="152400" y="57150"/>
                </a:cubicBezTo>
                <a:cubicBezTo>
                  <a:pt x="119366" y="103398"/>
                  <a:pt x="144553" y="82368"/>
                  <a:pt x="123825" y="123825"/>
                </a:cubicBezTo>
                <a:cubicBezTo>
                  <a:pt x="118705" y="134064"/>
                  <a:pt x="111125" y="142875"/>
                  <a:pt x="104775" y="152400"/>
                </a:cubicBezTo>
                <a:cubicBezTo>
                  <a:pt x="101600" y="177800"/>
                  <a:pt x="95250" y="203002"/>
                  <a:pt x="95250" y="228600"/>
                </a:cubicBezTo>
                <a:cubicBezTo>
                  <a:pt x="95250" y="269997"/>
                  <a:pt x="99938" y="311312"/>
                  <a:pt x="104775" y="352425"/>
                </a:cubicBezTo>
                <a:cubicBezTo>
                  <a:pt x="106305" y="365426"/>
                  <a:pt x="111460" y="377746"/>
                  <a:pt x="114300" y="390525"/>
                </a:cubicBezTo>
                <a:cubicBezTo>
                  <a:pt x="117812" y="406329"/>
                  <a:pt x="121535" y="422123"/>
                  <a:pt x="123825" y="438150"/>
                </a:cubicBezTo>
                <a:cubicBezTo>
                  <a:pt x="127891" y="466612"/>
                  <a:pt x="130175" y="495300"/>
                  <a:pt x="133350" y="523875"/>
                </a:cubicBezTo>
                <a:cubicBezTo>
                  <a:pt x="130175" y="615950"/>
                  <a:pt x="129572" y="708150"/>
                  <a:pt x="123825" y="800100"/>
                </a:cubicBezTo>
                <a:cubicBezTo>
                  <a:pt x="123199" y="810121"/>
                  <a:pt x="116478" y="818874"/>
                  <a:pt x="114300" y="828675"/>
                </a:cubicBezTo>
                <a:cubicBezTo>
                  <a:pt x="110110" y="847528"/>
                  <a:pt x="107950" y="866775"/>
                  <a:pt x="104775" y="885825"/>
                </a:cubicBezTo>
                <a:cubicBezTo>
                  <a:pt x="107950" y="936625"/>
                  <a:pt x="109474" y="987555"/>
                  <a:pt x="114300" y="1038225"/>
                </a:cubicBezTo>
                <a:cubicBezTo>
                  <a:pt x="115835" y="1054341"/>
                  <a:pt x="118141" y="1070691"/>
                  <a:pt x="123825" y="1085850"/>
                </a:cubicBezTo>
                <a:cubicBezTo>
                  <a:pt x="127845" y="1096569"/>
                  <a:pt x="137755" y="1104186"/>
                  <a:pt x="142875" y="1114425"/>
                </a:cubicBezTo>
                <a:cubicBezTo>
                  <a:pt x="147365" y="1123405"/>
                  <a:pt x="147524" y="1134223"/>
                  <a:pt x="152400" y="1143000"/>
                </a:cubicBezTo>
                <a:lnTo>
                  <a:pt x="209550" y="1228725"/>
                </a:lnTo>
                <a:lnTo>
                  <a:pt x="228600" y="1257300"/>
                </a:lnTo>
                <a:cubicBezTo>
                  <a:pt x="234950" y="1266825"/>
                  <a:pt x="244030" y="1275015"/>
                  <a:pt x="247650" y="1285875"/>
                </a:cubicBezTo>
                <a:cubicBezTo>
                  <a:pt x="256037" y="1311036"/>
                  <a:pt x="270711" y="1363412"/>
                  <a:pt x="295275" y="1371600"/>
                </a:cubicBezTo>
                <a:lnTo>
                  <a:pt x="323850" y="1381125"/>
                </a:lnTo>
                <a:cubicBezTo>
                  <a:pt x="330200" y="1393825"/>
                  <a:pt x="337914" y="1405930"/>
                  <a:pt x="342900" y="1419225"/>
                </a:cubicBezTo>
                <a:cubicBezTo>
                  <a:pt x="347497" y="1431482"/>
                  <a:pt x="346571" y="1445616"/>
                  <a:pt x="352425" y="1457325"/>
                </a:cubicBezTo>
                <a:cubicBezTo>
                  <a:pt x="362664" y="1477803"/>
                  <a:pt x="383285" y="1492755"/>
                  <a:pt x="390525" y="1514475"/>
                </a:cubicBezTo>
                <a:cubicBezTo>
                  <a:pt x="396875" y="1533525"/>
                  <a:pt x="400595" y="1553664"/>
                  <a:pt x="409575" y="1571625"/>
                </a:cubicBezTo>
                <a:cubicBezTo>
                  <a:pt x="415925" y="1584325"/>
                  <a:pt x="423352" y="1596542"/>
                  <a:pt x="428625" y="1609725"/>
                </a:cubicBezTo>
                <a:cubicBezTo>
                  <a:pt x="436083" y="1628369"/>
                  <a:pt x="441325" y="1647825"/>
                  <a:pt x="447675" y="1666875"/>
                </a:cubicBezTo>
                <a:lnTo>
                  <a:pt x="457200" y="1695450"/>
                </a:lnTo>
                <a:lnTo>
                  <a:pt x="466725" y="1724025"/>
                </a:lnTo>
                <a:cubicBezTo>
                  <a:pt x="463550" y="1749425"/>
                  <a:pt x="463935" y="1775529"/>
                  <a:pt x="457200" y="1800225"/>
                </a:cubicBezTo>
                <a:cubicBezTo>
                  <a:pt x="454188" y="1811269"/>
                  <a:pt x="444804" y="1819485"/>
                  <a:pt x="438150" y="1828800"/>
                </a:cubicBezTo>
                <a:cubicBezTo>
                  <a:pt x="405929" y="1873910"/>
                  <a:pt x="420460" y="1859643"/>
                  <a:pt x="381000" y="1885950"/>
                </a:cubicBezTo>
                <a:cubicBezTo>
                  <a:pt x="377825" y="1898650"/>
                  <a:pt x="377970" y="1912684"/>
                  <a:pt x="371475" y="1924050"/>
                </a:cubicBezTo>
                <a:cubicBezTo>
                  <a:pt x="361525" y="1941463"/>
                  <a:pt x="318497" y="1970927"/>
                  <a:pt x="304800" y="1981200"/>
                </a:cubicBezTo>
                <a:cubicBezTo>
                  <a:pt x="287364" y="2050943"/>
                  <a:pt x="308081" y="1990567"/>
                  <a:pt x="257175" y="2066925"/>
                </a:cubicBezTo>
                <a:cubicBezTo>
                  <a:pt x="218504" y="2124932"/>
                  <a:pt x="261631" y="2089354"/>
                  <a:pt x="209550" y="2124075"/>
                </a:cubicBezTo>
                <a:cubicBezTo>
                  <a:pt x="201880" y="2154756"/>
                  <a:pt x="200132" y="2173455"/>
                  <a:pt x="180975" y="2200275"/>
                </a:cubicBezTo>
                <a:cubicBezTo>
                  <a:pt x="173145" y="2211236"/>
                  <a:pt x="161024" y="2218502"/>
                  <a:pt x="152400" y="2228850"/>
                </a:cubicBezTo>
                <a:cubicBezTo>
                  <a:pt x="145071" y="2237644"/>
                  <a:pt x="139700" y="2247900"/>
                  <a:pt x="133350" y="2257425"/>
                </a:cubicBezTo>
                <a:cubicBezTo>
                  <a:pt x="113526" y="2336719"/>
                  <a:pt x="137664" y="2258321"/>
                  <a:pt x="104775" y="2324100"/>
                </a:cubicBezTo>
                <a:cubicBezTo>
                  <a:pt x="100285" y="2333080"/>
                  <a:pt x="99740" y="2343695"/>
                  <a:pt x="95250" y="2352675"/>
                </a:cubicBezTo>
                <a:cubicBezTo>
                  <a:pt x="90130" y="2362914"/>
                  <a:pt x="81320" y="2371011"/>
                  <a:pt x="76200" y="2381250"/>
                </a:cubicBezTo>
                <a:cubicBezTo>
                  <a:pt x="68587" y="2396475"/>
                  <a:pt x="61219" y="2433683"/>
                  <a:pt x="57150" y="2447925"/>
                </a:cubicBezTo>
                <a:cubicBezTo>
                  <a:pt x="45046" y="2490290"/>
                  <a:pt x="48026" y="2464972"/>
                  <a:pt x="38100" y="2514600"/>
                </a:cubicBezTo>
                <a:cubicBezTo>
                  <a:pt x="34312" y="2533538"/>
                  <a:pt x="33259" y="2553014"/>
                  <a:pt x="28575" y="2571750"/>
                </a:cubicBezTo>
                <a:cubicBezTo>
                  <a:pt x="23705" y="2591231"/>
                  <a:pt x="14395" y="2609419"/>
                  <a:pt x="9525" y="2628900"/>
                </a:cubicBezTo>
                <a:lnTo>
                  <a:pt x="0" y="2667000"/>
                </a:lnTo>
                <a:cubicBezTo>
                  <a:pt x="3175" y="2717800"/>
                  <a:pt x="4197" y="2768781"/>
                  <a:pt x="9525" y="2819400"/>
                </a:cubicBezTo>
                <a:cubicBezTo>
                  <a:pt x="10576" y="2829385"/>
                  <a:pt x="12886" y="2840050"/>
                  <a:pt x="19050" y="2847975"/>
                </a:cubicBezTo>
                <a:cubicBezTo>
                  <a:pt x="35590" y="2869241"/>
                  <a:pt x="50064" y="2898591"/>
                  <a:pt x="76200" y="2905125"/>
                </a:cubicBezTo>
                <a:lnTo>
                  <a:pt x="114300" y="2914650"/>
                </a:lnTo>
                <a:cubicBezTo>
                  <a:pt x="123825" y="2921000"/>
                  <a:pt x="132156" y="2929680"/>
                  <a:pt x="142875" y="2933700"/>
                </a:cubicBezTo>
                <a:cubicBezTo>
                  <a:pt x="158034" y="2939384"/>
                  <a:pt x="174696" y="2939713"/>
                  <a:pt x="190500" y="2943225"/>
                </a:cubicBezTo>
                <a:cubicBezTo>
                  <a:pt x="226380" y="2951198"/>
                  <a:pt x="225354" y="2951668"/>
                  <a:pt x="257175" y="2962275"/>
                </a:cubicBezTo>
                <a:cubicBezTo>
                  <a:pt x="278245" y="2960770"/>
                  <a:pt x="375802" y="2964874"/>
                  <a:pt x="419100" y="2943225"/>
                </a:cubicBezTo>
                <a:cubicBezTo>
                  <a:pt x="440507" y="2932521"/>
                  <a:pt x="461203" y="2913656"/>
                  <a:pt x="476250" y="2895600"/>
                </a:cubicBezTo>
                <a:cubicBezTo>
                  <a:pt x="483579" y="2886806"/>
                  <a:pt x="487205" y="2875120"/>
                  <a:pt x="495300" y="2867025"/>
                </a:cubicBezTo>
                <a:cubicBezTo>
                  <a:pt x="519047" y="2843278"/>
                  <a:pt x="530746" y="2847819"/>
                  <a:pt x="561975" y="2838450"/>
                </a:cubicBezTo>
                <a:cubicBezTo>
                  <a:pt x="658653" y="2809447"/>
                  <a:pt x="579948" y="2827235"/>
                  <a:pt x="666750" y="2809875"/>
                </a:cubicBezTo>
                <a:lnTo>
                  <a:pt x="1152525" y="2819400"/>
                </a:lnTo>
                <a:cubicBezTo>
                  <a:pt x="1254011" y="2819400"/>
                  <a:pt x="1348124" y="2809411"/>
                  <a:pt x="1447800" y="2800350"/>
                </a:cubicBezTo>
                <a:cubicBezTo>
                  <a:pt x="1460500" y="2797175"/>
                  <a:pt x="1472924" y="2792555"/>
                  <a:pt x="1485900" y="2790825"/>
                </a:cubicBezTo>
                <a:cubicBezTo>
                  <a:pt x="1520661" y="2786190"/>
                  <a:pt x="1556140" y="2787394"/>
                  <a:pt x="1590675" y="2781300"/>
                </a:cubicBezTo>
                <a:cubicBezTo>
                  <a:pt x="1610450" y="2777810"/>
                  <a:pt x="1628775" y="2768600"/>
                  <a:pt x="1647825" y="2762250"/>
                </a:cubicBezTo>
                <a:cubicBezTo>
                  <a:pt x="1687260" y="2749105"/>
                  <a:pt x="1668046" y="2758294"/>
                  <a:pt x="1704975" y="2733675"/>
                </a:cubicBezTo>
                <a:cubicBezTo>
                  <a:pt x="1766909" y="2640774"/>
                  <a:pt x="1667609" y="2782856"/>
                  <a:pt x="1762125" y="2676525"/>
                </a:cubicBezTo>
                <a:cubicBezTo>
                  <a:pt x="1777336" y="2659413"/>
                  <a:pt x="1792985" y="2641095"/>
                  <a:pt x="1800225" y="2619375"/>
                </a:cubicBezTo>
                <a:cubicBezTo>
                  <a:pt x="1824395" y="2546866"/>
                  <a:pt x="1815337" y="2581916"/>
                  <a:pt x="1828800" y="2514600"/>
                </a:cubicBezTo>
                <a:cubicBezTo>
                  <a:pt x="1825625" y="2470150"/>
                  <a:pt x="1824482" y="2425508"/>
                  <a:pt x="1819275" y="2381250"/>
                </a:cubicBezTo>
                <a:cubicBezTo>
                  <a:pt x="1818102" y="2371279"/>
                  <a:pt x="1812508" y="2362329"/>
                  <a:pt x="1809750" y="2352675"/>
                </a:cubicBezTo>
                <a:cubicBezTo>
                  <a:pt x="1806154" y="2340088"/>
                  <a:pt x="1803987" y="2327114"/>
                  <a:pt x="1800225" y="2314575"/>
                </a:cubicBezTo>
                <a:cubicBezTo>
                  <a:pt x="1794455" y="2295341"/>
                  <a:pt x="1787525" y="2276475"/>
                  <a:pt x="1781175" y="2257425"/>
                </a:cubicBezTo>
                <a:lnTo>
                  <a:pt x="1771650" y="2228850"/>
                </a:lnTo>
                <a:cubicBezTo>
                  <a:pt x="1774825" y="2187575"/>
                  <a:pt x="1776338" y="2146138"/>
                  <a:pt x="1781175" y="2105025"/>
                </a:cubicBezTo>
                <a:cubicBezTo>
                  <a:pt x="1787939" y="2047533"/>
                  <a:pt x="1790546" y="2086746"/>
                  <a:pt x="1800225" y="2038350"/>
                </a:cubicBezTo>
                <a:cubicBezTo>
                  <a:pt x="1815730" y="1960823"/>
                  <a:pt x="1819622" y="1921274"/>
                  <a:pt x="1828800" y="1847850"/>
                </a:cubicBezTo>
                <a:cubicBezTo>
                  <a:pt x="1821744" y="1784343"/>
                  <a:pt x="1814459" y="1690418"/>
                  <a:pt x="1800225" y="1619250"/>
                </a:cubicBezTo>
                <a:cubicBezTo>
                  <a:pt x="1798684" y="1611543"/>
                  <a:pt x="1786849" y="1562788"/>
                  <a:pt x="1781175" y="1552575"/>
                </a:cubicBezTo>
                <a:cubicBezTo>
                  <a:pt x="1770056" y="1532561"/>
                  <a:pt x="1750315" y="1517145"/>
                  <a:pt x="1743075" y="1495425"/>
                </a:cubicBezTo>
                <a:cubicBezTo>
                  <a:pt x="1739900" y="1485900"/>
                  <a:pt x="1739386" y="1475020"/>
                  <a:pt x="1733550" y="1466850"/>
                </a:cubicBezTo>
                <a:cubicBezTo>
                  <a:pt x="1723111" y="1452235"/>
                  <a:pt x="1706226" y="1443118"/>
                  <a:pt x="1695450" y="1428750"/>
                </a:cubicBezTo>
                <a:cubicBezTo>
                  <a:pt x="1647111" y="1364298"/>
                  <a:pt x="1707700" y="1411517"/>
                  <a:pt x="1647825" y="1371600"/>
                </a:cubicBezTo>
                <a:cubicBezTo>
                  <a:pt x="1641475" y="1358900"/>
                  <a:pt x="1638815" y="1343540"/>
                  <a:pt x="1628775" y="1333500"/>
                </a:cubicBezTo>
                <a:cubicBezTo>
                  <a:pt x="1621675" y="1326400"/>
                  <a:pt x="1608040" y="1330247"/>
                  <a:pt x="1600200" y="1323975"/>
                </a:cubicBezTo>
                <a:cubicBezTo>
                  <a:pt x="1591261" y="1316824"/>
                  <a:pt x="1589245" y="1303495"/>
                  <a:pt x="1581150" y="1295400"/>
                </a:cubicBezTo>
                <a:cubicBezTo>
                  <a:pt x="1540886" y="1255136"/>
                  <a:pt x="1535426" y="1299201"/>
                  <a:pt x="1495425" y="1219200"/>
                </a:cubicBezTo>
                <a:cubicBezTo>
                  <a:pt x="1489075" y="1206500"/>
                  <a:pt x="1483680" y="1193276"/>
                  <a:pt x="1476375" y="1181100"/>
                </a:cubicBezTo>
                <a:cubicBezTo>
                  <a:pt x="1464595" y="1161467"/>
                  <a:pt x="1445515" y="1145670"/>
                  <a:pt x="1438275" y="1123950"/>
                </a:cubicBezTo>
                <a:cubicBezTo>
                  <a:pt x="1414334" y="1052126"/>
                  <a:pt x="1446629" y="1140658"/>
                  <a:pt x="1409700" y="1066800"/>
                </a:cubicBezTo>
                <a:cubicBezTo>
                  <a:pt x="1405210" y="1057820"/>
                  <a:pt x="1404665" y="1047205"/>
                  <a:pt x="1400175" y="1038225"/>
                </a:cubicBezTo>
                <a:cubicBezTo>
                  <a:pt x="1395055" y="1027986"/>
                  <a:pt x="1386245" y="1019889"/>
                  <a:pt x="1381125" y="1009650"/>
                </a:cubicBezTo>
                <a:cubicBezTo>
                  <a:pt x="1376635" y="1000670"/>
                  <a:pt x="1376090" y="990055"/>
                  <a:pt x="1371600" y="981075"/>
                </a:cubicBezTo>
                <a:cubicBezTo>
                  <a:pt x="1366480" y="970836"/>
                  <a:pt x="1357199" y="962961"/>
                  <a:pt x="1352550" y="952500"/>
                </a:cubicBezTo>
                <a:lnTo>
                  <a:pt x="1323975" y="866775"/>
                </a:lnTo>
                <a:cubicBezTo>
                  <a:pt x="1289237" y="762562"/>
                  <a:pt x="1344639" y="920412"/>
                  <a:pt x="1295400" y="809625"/>
                </a:cubicBezTo>
                <a:cubicBezTo>
                  <a:pt x="1287245" y="791275"/>
                  <a:pt x="1287489" y="769183"/>
                  <a:pt x="1276350" y="752475"/>
                </a:cubicBezTo>
                <a:cubicBezTo>
                  <a:pt x="1270000" y="742950"/>
                  <a:pt x="1261949" y="734361"/>
                  <a:pt x="1257300" y="723900"/>
                </a:cubicBezTo>
                <a:lnTo>
                  <a:pt x="1228725" y="638175"/>
                </a:lnTo>
                <a:cubicBezTo>
                  <a:pt x="1225550" y="628650"/>
                  <a:pt x="1223690" y="618580"/>
                  <a:pt x="1219200" y="609600"/>
                </a:cubicBezTo>
                <a:cubicBezTo>
                  <a:pt x="1212850" y="596900"/>
                  <a:pt x="1205136" y="584795"/>
                  <a:pt x="1200150" y="571500"/>
                </a:cubicBezTo>
                <a:cubicBezTo>
                  <a:pt x="1195553" y="559243"/>
                  <a:pt x="1190625" y="533400"/>
                  <a:pt x="1190625" y="533400"/>
                </a:cubicBez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973961" y="1377696"/>
            <a:ext cx="5667375" cy="4102608"/>
            <a:chOff x="1973961" y="1377696"/>
            <a:chExt cx="5667375" cy="4102608"/>
          </a:xfrm>
        </p:grpSpPr>
        <p:sp>
          <p:nvSpPr>
            <p:cNvPr id="7" name="Rectangle 6"/>
            <p:cNvSpPr/>
            <p:nvPr/>
          </p:nvSpPr>
          <p:spPr>
            <a:xfrm>
              <a:off x="3831336" y="1377696"/>
              <a:ext cx="3810000" cy="646331"/>
            </a:xfrm>
            <a:prstGeom prst="rect">
              <a:avLst/>
            </a:prstGeom>
            <a:noFill/>
          </p:spPr>
          <p:txBody>
            <a:bodyPr wrap="square">
              <a:spAutoFit/>
            </a:bodyPr>
            <a:lstStyle/>
            <a:p>
              <a:pPr algn="ctr" fontAlgn="auto">
                <a:spcBef>
                  <a:spcPts val="0"/>
                </a:spcBef>
                <a:spcAft>
                  <a:spcPts val="0"/>
                </a:spcAft>
                <a:defRPr/>
              </a:pPr>
              <a:r>
                <a:rPr lang="en-US" sz="3600" b="1" dirty="0">
                  <a:ln w="31550" cmpd="sng">
                    <a:solidFill>
                      <a:srgbClr val="00B0F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Smooth muscle</a:t>
              </a:r>
            </a:p>
          </p:txBody>
        </p:sp>
        <p:sp>
          <p:nvSpPr>
            <p:cNvPr id="12" name="Rectangle 11"/>
            <p:cNvSpPr/>
            <p:nvPr/>
          </p:nvSpPr>
          <p:spPr>
            <a:xfrm>
              <a:off x="5450586" y="4649306"/>
              <a:ext cx="2162175" cy="830997"/>
            </a:xfrm>
            <a:prstGeom prst="rect">
              <a:avLst/>
            </a:prstGeom>
            <a:noFill/>
          </p:spPr>
          <p:txBody>
            <a:bodyPr wrap="square">
              <a:spAutoFit/>
            </a:bodyPr>
            <a:lstStyle/>
            <a:p>
              <a:pPr algn="ctr" fontAlgn="auto">
                <a:spcBef>
                  <a:spcPts val="0"/>
                </a:spcBef>
                <a:spcAft>
                  <a:spcPts val="0"/>
                </a:spcAft>
                <a:defRPr/>
              </a:pPr>
              <a:r>
                <a:rPr lang="en-US" sz="2400" b="1" dirty="0">
                  <a:ln w="31550" cmpd="sng">
                    <a:solidFill>
                      <a:srgbClr val="00B05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Peripheral nerve</a:t>
              </a:r>
            </a:p>
          </p:txBody>
        </p:sp>
        <p:sp>
          <p:nvSpPr>
            <p:cNvPr id="13" name="Rectangle 12"/>
            <p:cNvSpPr/>
            <p:nvPr/>
          </p:nvSpPr>
          <p:spPr>
            <a:xfrm>
              <a:off x="1973961" y="4649307"/>
              <a:ext cx="2798064" cy="830997"/>
            </a:xfrm>
            <a:prstGeom prst="rect">
              <a:avLst/>
            </a:prstGeom>
            <a:noFill/>
            <a:ln>
              <a:noFill/>
            </a:ln>
          </p:spPr>
          <p:txBody>
            <a:bodyPr wrap="square">
              <a:spAutoFit/>
            </a:bodyPr>
            <a:lstStyle/>
            <a:p>
              <a:pPr algn="ctr" fontAlgn="auto">
                <a:spcBef>
                  <a:spcPts val="0"/>
                </a:spcBef>
                <a:spcAft>
                  <a:spcPts val="0"/>
                </a:spcAft>
                <a:defRPr/>
              </a:pPr>
              <a:r>
                <a:rPr lang="en-US" sz="2400" b="1" dirty="0">
                  <a:ln w="31550" cmpd="sng">
                    <a:solidFill>
                      <a:srgbClr val="FFC000"/>
                    </a:solidFill>
                    <a:prstDash val="solid"/>
                  </a:ln>
                  <a:solidFill>
                    <a:srgbClr val="FFFF00"/>
                  </a:solidFill>
                  <a:effectLst>
                    <a:outerShdw blurRad="50800" dist="40000" dir="5400000" algn="tl" rotWithShape="0">
                      <a:srgbClr val="000000">
                        <a:shade val="5000"/>
                        <a:satMod val="120000"/>
                        <a:alpha val="33000"/>
                      </a:srgbClr>
                    </a:outerShdw>
                  </a:effectLst>
                  <a:latin typeface="+mn-lt"/>
                </a:rPr>
                <a:t>Dense irregular connective tissue</a:t>
              </a:r>
            </a:p>
          </p:txBody>
        </p:sp>
      </p:grpSp>
    </p:spTree>
    <p:extLst>
      <p:ext uri="{BB962C8B-B14F-4D97-AF65-F5344CB8AC3E}">
        <p14:creationId xmlns:p14="http://schemas.microsoft.com/office/powerpoint/2010/main" val="8759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153"/>
          <a:stretch/>
        </p:blipFill>
        <p:spPr>
          <a:xfrm rot="10800000">
            <a:off x="2044462" y="1158424"/>
            <a:ext cx="5346938" cy="5622231"/>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region. (advance slide for answers)</a:t>
            </a:r>
          </a:p>
        </p:txBody>
      </p:sp>
      <p:sp>
        <p:nvSpPr>
          <p:cNvPr id="6" name="Rectangle 5"/>
          <p:cNvSpPr/>
          <p:nvPr/>
        </p:nvSpPr>
        <p:spPr>
          <a:xfrm>
            <a:off x="68661" y="5992852"/>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Adrenal medulla</a:t>
            </a:r>
          </a:p>
        </p:txBody>
      </p:sp>
      <p:sp>
        <p:nvSpPr>
          <p:cNvPr id="7" name="Left Brace 6"/>
          <p:cNvSpPr/>
          <p:nvPr/>
        </p:nvSpPr>
        <p:spPr>
          <a:xfrm>
            <a:off x="3857727" y="5992852"/>
            <a:ext cx="304800" cy="768159"/>
          </a:xfrm>
          <a:prstGeom prst="leftBrac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3">
                  <a:lumMod val="50000"/>
                </a:schemeClr>
              </a:solidFill>
            </a:endParaRPr>
          </a:p>
        </p:txBody>
      </p:sp>
    </p:spTree>
    <p:extLst>
      <p:ext uri="{BB962C8B-B14F-4D97-AF65-F5344CB8AC3E}">
        <p14:creationId xmlns:p14="http://schemas.microsoft.com/office/powerpoint/2010/main" val="12445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447800"/>
            <a:ext cx="5583163" cy="5105400"/>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in the outlined region. (advance slide for answers)</a:t>
            </a:r>
          </a:p>
        </p:txBody>
      </p:sp>
      <p:sp>
        <p:nvSpPr>
          <p:cNvPr id="6" name="Rectangle 5"/>
          <p:cNvSpPr/>
          <p:nvPr/>
        </p:nvSpPr>
        <p:spPr>
          <a:xfrm>
            <a:off x="3352800" y="5181600"/>
            <a:ext cx="3810000" cy="1200329"/>
          </a:xfrm>
          <a:prstGeom prst="rect">
            <a:avLst/>
          </a:prstGeom>
          <a:noFill/>
          <a:ln>
            <a:solidFill>
              <a:schemeClr val="accent3">
                <a:lumMod val="50000"/>
              </a:schemeClr>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FFC000"/>
                  </a:solidFill>
                </a:ln>
                <a:solidFill>
                  <a:srgbClr val="FFFF00"/>
                </a:solidFill>
                <a:effectLst>
                  <a:outerShdw blurRad="76200" dist="50800" dir="5400000" algn="tl" rotWithShape="0">
                    <a:srgbClr val="000000">
                      <a:alpha val="65000"/>
                    </a:srgbClr>
                  </a:outerShdw>
                </a:effectLst>
                <a:latin typeface="+mn-lt"/>
              </a:rPr>
              <a:t>Dense irregular connective tissue</a:t>
            </a:r>
          </a:p>
        </p:txBody>
      </p:sp>
      <p:sp>
        <p:nvSpPr>
          <p:cNvPr id="5" name="Freeform 4"/>
          <p:cNvSpPr/>
          <p:nvPr/>
        </p:nvSpPr>
        <p:spPr>
          <a:xfrm>
            <a:off x="2638425" y="2266950"/>
            <a:ext cx="2010531" cy="3133725"/>
          </a:xfrm>
          <a:custGeom>
            <a:avLst/>
            <a:gdLst>
              <a:gd name="connsiteX0" fmla="*/ 1809750 w 2010531"/>
              <a:gd name="connsiteY0" fmla="*/ 2695575 h 3133725"/>
              <a:gd name="connsiteX1" fmla="*/ 1828800 w 2010531"/>
              <a:gd name="connsiteY1" fmla="*/ 2647950 h 3133725"/>
              <a:gd name="connsiteX2" fmla="*/ 1885950 w 2010531"/>
              <a:gd name="connsiteY2" fmla="*/ 2600325 h 3133725"/>
              <a:gd name="connsiteX3" fmla="*/ 1933575 w 2010531"/>
              <a:gd name="connsiteY3" fmla="*/ 2476500 h 3133725"/>
              <a:gd name="connsiteX4" fmla="*/ 1924050 w 2010531"/>
              <a:gd name="connsiteY4" fmla="*/ 2343150 h 3133725"/>
              <a:gd name="connsiteX5" fmla="*/ 1914525 w 2010531"/>
              <a:gd name="connsiteY5" fmla="*/ 2314575 h 3133725"/>
              <a:gd name="connsiteX6" fmla="*/ 1905000 w 2010531"/>
              <a:gd name="connsiteY6" fmla="*/ 2276475 h 3133725"/>
              <a:gd name="connsiteX7" fmla="*/ 1885950 w 2010531"/>
              <a:gd name="connsiteY7" fmla="*/ 2219325 h 3133725"/>
              <a:gd name="connsiteX8" fmla="*/ 1876425 w 2010531"/>
              <a:gd name="connsiteY8" fmla="*/ 2190750 h 3133725"/>
              <a:gd name="connsiteX9" fmla="*/ 1857375 w 2010531"/>
              <a:gd name="connsiteY9" fmla="*/ 2162175 h 3133725"/>
              <a:gd name="connsiteX10" fmla="*/ 1828800 w 2010531"/>
              <a:gd name="connsiteY10" fmla="*/ 2105025 h 3133725"/>
              <a:gd name="connsiteX11" fmla="*/ 1800225 w 2010531"/>
              <a:gd name="connsiteY11" fmla="*/ 2028825 h 3133725"/>
              <a:gd name="connsiteX12" fmla="*/ 1790700 w 2010531"/>
              <a:gd name="connsiteY12" fmla="*/ 1990725 h 3133725"/>
              <a:gd name="connsiteX13" fmla="*/ 1771650 w 2010531"/>
              <a:gd name="connsiteY13" fmla="*/ 1924050 h 3133725"/>
              <a:gd name="connsiteX14" fmla="*/ 1752600 w 2010531"/>
              <a:gd name="connsiteY14" fmla="*/ 1543050 h 3133725"/>
              <a:gd name="connsiteX15" fmla="*/ 1762125 w 2010531"/>
              <a:gd name="connsiteY15" fmla="*/ 1190625 h 3133725"/>
              <a:gd name="connsiteX16" fmla="*/ 1781175 w 2010531"/>
              <a:gd name="connsiteY16" fmla="*/ 1066800 h 3133725"/>
              <a:gd name="connsiteX17" fmla="*/ 1790700 w 2010531"/>
              <a:gd name="connsiteY17" fmla="*/ 1000125 h 3133725"/>
              <a:gd name="connsiteX18" fmla="*/ 1800225 w 2010531"/>
              <a:gd name="connsiteY18" fmla="*/ 971550 h 3133725"/>
              <a:gd name="connsiteX19" fmla="*/ 1828800 w 2010531"/>
              <a:gd name="connsiteY19" fmla="*/ 962025 h 3133725"/>
              <a:gd name="connsiteX20" fmla="*/ 1885950 w 2010531"/>
              <a:gd name="connsiteY20" fmla="*/ 876300 h 3133725"/>
              <a:gd name="connsiteX21" fmla="*/ 1905000 w 2010531"/>
              <a:gd name="connsiteY21" fmla="*/ 847725 h 3133725"/>
              <a:gd name="connsiteX22" fmla="*/ 1924050 w 2010531"/>
              <a:gd name="connsiteY22" fmla="*/ 819150 h 3133725"/>
              <a:gd name="connsiteX23" fmla="*/ 1943100 w 2010531"/>
              <a:gd name="connsiteY23" fmla="*/ 781050 h 3133725"/>
              <a:gd name="connsiteX24" fmla="*/ 1952625 w 2010531"/>
              <a:gd name="connsiteY24" fmla="*/ 752475 h 3133725"/>
              <a:gd name="connsiteX25" fmla="*/ 1962150 w 2010531"/>
              <a:gd name="connsiteY25" fmla="*/ 714375 h 3133725"/>
              <a:gd name="connsiteX26" fmla="*/ 1981200 w 2010531"/>
              <a:gd name="connsiteY26" fmla="*/ 685800 h 3133725"/>
              <a:gd name="connsiteX27" fmla="*/ 2000250 w 2010531"/>
              <a:gd name="connsiteY27" fmla="*/ 609600 h 3133725"/>
              <a:gd name="connsiteX28" fmla="*/ 2000250 w 2010531"/>
              <a:gd name="connsiteY28" fmla="*/ 276225 h 3133725"/>
              <a:gd name="connsiteX29" fmla="*/ 1990725 w 2010531"/>
              <a:gd name="connsiteY29" fmla="*/ 247650 h 3133725"/>
              <a:gd name="connsiteX30" fmla="*/ 1981200 w 2010531"/>
              <a:gd name="connsiteY30" fmla="*/ 200025 h 3133725"/>
              <a:gd name="connsiteX31" fmla="*/ 1933575 w 2010531"/>
              <a:gd name="connsiteY31" fmla="*/ 104775 h 3133725"/>
              <a:gd name="connsiteX32" fmla="*/ 1876425 w 2010531"/>
              <a:gd name="connsiteY32" fmla="*/ 66675 h 3133725"/>
              <a:gd name="connsiteX33" fmla="*/ 1857375 w 2010531"/>
              <a:gd name="connsiteY33" fmla="*/ 38100 h 3133725"/>
              <a:gd name="connsiteX34" fmla="*/ 1790700 w 2010531"/>
              <a:gd name="connsiteY34" fmla="*/ 0 h 3133725"/>
              <a:gd name="connsiteX35" fmla="*/ 1714500 w 2010531"/>
              <a:gd name="connsiteY35" fmla="*/ 9525 h 3133725"/>
              <a:gd name="connsiteX36" fmla="*/ 1647825 w 2010531"/>
              <a:gd name="connsiteY36" fmla="*/ 38100 h 3133725"/>
              <a:gd name="connsiteX37" fmla="*/ 1609725 w 2010531"/>
              <a:gd name="connsiteY37" fmla="*/ 47625 h 3133725"/>
              <a:gd name="connsiteX38" fmla="*/ 1571625 w 2010531"/>
              <a:gd name="connsiteY38" fmla="*/ 76200 h 3133725"/>
              <a:gd name="connsiteX39" fmla="*/ 1543050 w 2010531"/>
              <a:gd name="connsiteY39" fmla="*/ 85725 h 3133725"/>
              <a:gd name="connsiteX40" fmla="*/ 1514475 w 2010531"/>
              <a:gd name="connsiteY40" fmla="*/ 104775 h 3133725"/>
              <a:gd name="connsiteX41" fmla="*/ 1495425 w 2010531"/>
              <a:gd name="connsiteY41" fmla="*/ 133350 h 3133725"/>
              <a:gd name="connsiteX42" fmla="*/ 1466850 w 2010531"/>
              <a:gd name="connsiteY42" fmla="*/ 152400 h 3133725"/>
              <a:gd name="connsiteX43" fmla="*/ 1457325 w 2010531"/>
              <a:gd name="connsiteY43" fmla="*/ 180975 h 3133725"/>
              <a:gd name="connsiteX44" fmla="*/ 1419225 w 2010531"/>
              <a:gd name="connsiteY44" fmla="*/ 238125 h 3133725"/>
              <a:gd name="connsiteX45" fmla="*/ 1400175 w 2010531"/>
              <a:gd name="connsiteY45" fmla="*/ 266700 h 3133725"/>
              <a:gd name="connsiteX46" fmla="*/ 1371600 w 2010531"/>
              <a:gd name="connsiteY46" fmla="*/ 323850 h 3133725"/>
              <a:gd name="connsiteX47" fmla="*/ 1362075 w 2010531"/>
              <a:gd name="connsiteY47" fmla="*/ 390525 h 3133725"/>
              <a:gd name="connsiteX48" fmla="*/ 1352550 w 2010531"/>
              <a:gd name="connsiteY48" fmla="*/ 438150 h 3133725"/>
              <a:gd name="connsiteX49" fmla="*/ 1362075 w 2010531"/>
              <a:gd name="connsiteY49" fmla="*/ 666750 h 3133725"/>
              <a:gd name="connsiteX50" fmla="*/ 1352550 w 2010531"/>
              <a:gd name="connsiteY50" fmla="*/ 800100 h 3133725"/>
              <a:gd name="connsiteX51" fmla="*/ 1343025 w 2010531"/>
              <a:gd name="connsiteY51" fmla="*/ 828675 h 3133725"/>
              <a:gd name="connsiteX52" fmla="*/ 1266825 w 2010531"/>
              <a:gd name="connsiteY52" fmla="*/ 914400 h 3133725"/>
              <a:gd name="connsiteX53" fmla="*/ 1190625 w 2010531"/>
              <a:gd name="connsiteY53" fmla="*/ 981075 h 3133725"/>
              <a:gd name="connsiteX54" fmla="*/ 1162050 w 2010531"/>
              <a:gd name="connsiteY54" fmla="*/ 990600 h 3133725"/>
              <a:gd name="connsiteX55" fmla="*/ 1104900 w 2010531"/>
              <a:gd name="connsiteY55" fmla="*/ 1028700 h 3133725"/>
              <a:gd name="connsiteX56" fmla="*/ 1047750 w 2010531"/>
              <a:gd name="connsiteY56" fmla="*/ 1057275 h 3133725"/>
              <a:gd name="connsiteX57" fmla="*/ 962025 w 2010531"/>
              <a:gd name="connsiteY57" fmla="*/ 1076325 h 3133725"/>
              <a:gd name="connsiteX58" fmla="*/ 847725 w 2010531"/>
              <a:gd name="connsiteY58" fmla="*/ 1047750 h 3133725"/>
              <a:gd name="connsiteX59" fmla="*/ 752475 w 2010531"/>
              <a:gd name="connsiteY59" fmla="*/ 1019175 h 3133725"/>
              <a:gd name="connsiteX60" fmla="*/ 723900 w 2010531"/>
              <a:gd name="connsiteY60" fmla="*/ 1000125 h 3133725"/>
              <a:gd name="connsiteX61" fmla="*/ 695325 w 2010531"/>
              <a:gd name="connsiteY61" fmla="*/ 962025 h 3133725"/>
              <a:gd name="connsiteX62" fmla="*/ 657225 w 2010531"/>
              <a:gd name="connsiteY62" fmla="*/ 933450 h 3133725"/>
              <a:gd name="connsiteX63" fmla="*/ 638175 w 2010531"/>
              <a:gd name="connsiteY63" fmla="*/ 904875 h 3133725"/>
              <a:gd name="connsiteX64" fmla="*/ 609600 w 2010531"/>
              <a:gd name="connsiteY64" fmla="*/ 876300 h 3133725"/>
              <a:gd name="connsiteX65" fmla="*/ 590550 w 2010531"/>
              <a:gd name="connsiteY65" fmla="*/ 847725 h 3133725"/>
              <a:gd name="connsiteX66" fmla="*/ 561975 w 2010531"/>
              <a:gd name="connsiteY66" fmla="*/ 828675 h 3133725"/>
              <a:gd name="connsiteX67" fmla="*/ 495300 w 2010531"/>
              <a:gd name="connsiteY67" fmla="*/ 771525 h 3133725"/>
              <a:gd name="connsiteX68" fmla="*/ 438150 w 2010531"/>
              <a:gd name="connsiteY68" fmla="*/ 733425 h 3133725"/>
              <a:gd name="connsiteX69" fmla="*/ 409575 w 2010531"/>
              <a:gd name="connsiteY69" fmla="*/ 704850 h 3133725"/>
              <a:gd name="connsiteX70" fmla="*/ 352425 w 2010531"/>
              <a:gd name="connsiteY70" fmla="*/ 685800 h 3133725"/>
              <a:gd name="connsiteX71" fmla="*/ 171450 w 2010531"/>
              <a:gd name="connsiteY71" fmla="*/ 695325 h 3133725"/>
              <a:gd name="connsiteX72" fmla="*/ 114300 w 2010531"/>
              <a:gd name="connsiteY72" fmla="*/ 752475 h 3133725"/>
              <a:gd name="connsiteX73" fmla="*/ 85725 w 2010531"/>
              <a:gd name="connsiteY73" fmla="*/ 771525 h 3133725"/>
              <a:gd name="connsiteX74" fmla="*/ 38100 w 2010531"/>
              <a:gd name="connsiteY74" fmla="*/ 838200 h 3133725"/>
              <a:gd name="connsiteX75" fmla="*/ 19050 w 2010531"/>
              <a:gd name="connsiteY75" fmla="*/ 866775 h 3133725"/>
              <a:gd name="connsiteX76" fmla="*/ 0 w 2010531"/>
              <a:gd name="connsiteY76" fmla="*/ 942975 h 3133725"/>
              <a:gd name="connsiteX77" fmla="*/ 28575 w 2010531"/>
              <a:gd name="connsiteY77" fmla="*/ 1047750 h 3133725"/>
              <a:gd name="connsiteX78" fmla="*/ 38100 w 2010531"/>
              <a:gd name="connsiteY78" fmla="*/ 1076325 h 3133725"/>
              <a:gd name="connsiteX79" fmla="*/ 171450 w 2010531"/>
              <a:gd name="connsiteY79" fmla="*/ 1190625 h 3133725"/>
              <a:gd name="connsiteX80" fmla="*/ 200025 w 2010531"/>
              <a:gd name="connsiteY80" fmla="*/ 1209675 h 3133725"/>
              <a:gd name="connsiteX81" fmla="*/ 228600 w 2010531"/>
              <a:gd name="connsiteY81" fmla="*/ 1238250 h 3133725"/>
              <a:gd name="connsiteX82" fmla="*/ 295275 w 2010531"/>
              <a:gd name="connsiteY82" fmla="*/ 1285875 h 3133725"/>
              <a:gd name="connsiteX83" fmla="*/ 323850 w 2010531"/>
              <a:gd name="connsiteY83" fmla="*/ 1295400 h 3133725"/>
              <a:gd name="connsiteX84" fmla="*/ 352425 w 2010531"/>
              <a:gd name="connsiteY84" fmla="*/ 1314450 h 3133725"/>
              <a:gd name="connsiteX85" fmla="*/ 409575 w 2010531"/>
              <a:gd name="connsiteY85" fmla="*/ 1333500 h 3133725"/>
              <a:gd name="connsiteX86" fmla="*/ 447675 w 2010531"/>
              <a:gd name="connsiteY86" fmla="*/ 1352550 h 3133725"/>
              <a:gd name="connsiteX87" fmla="*/ 466725 w 2010531"/>
              <a:gd name="connsiteY87" fmla="*/ 1381125 h 3133725"/>
              <a:gd name="connsiteX88" fmla="*/ 504825 w 2010531"/>
              <a:gd name="connsiteY88" fmla="*/ 1400175 h 3133725"/>
              <a:gd name="connsiteX89" fmla="*/ 533400 w 2010531"/>
              <a:gd name="connsiteY89" fmla="*/ 1419225 h 3133725"/>
              <a:gd name="connsiteX90" fmla="*/ 552450 w 2010531"/>
              <a:gd name="connsiteY90" fmla="*/ 1447800 h 3133725"/>
              <a:gd name="connsiteX91" fmla="*/ 581025 w 2010531"/>
              <a:gd name="connsiteY91" fmla="*/ 1466850 h 3133725"/>
              <a:gd name="connsiteX92" fmla="*/ 666750 w 2010531"/>
              <a:gd name="connsiteY92" fmla="*/ 1514475 h 3133725"/>
              <a:gd name="connsiteX93" fmla="*/ 695325 w 2010531"/>
              <a:gd name="connsiteY93" fmla="*/ 1543050 h 3133725"/>
              <a:gd name="connsiteX94" fmla="*/ 752475 w 2010531"/>
              <a:gd name="connsiteY94" fmla="*/ 1581150 h 3133725"/>
              <a:gd name="connsiteX95" fmla="*/ 809625 w 2010531"/>
              <a:gd name="connsiteY95" fmla="*/ 1638300 h 3133725"/>
              <a:gd name="connsiteX96" fmla="*/ 866775 w 2010531"/>
              <a:gd name="connsiteY96" fmla="*/ 1676400 h 3133725"/>
              <a:gd name="connsiteX97" fmla="*/ 914400 w 2010531"/>
              <a:gd name="connsiteY97" fmla="*/ 1743075 h 3133725"/>
              <a:gd name="connsiteX98" fmla="*/ 942975 w 2010531"/>
              <a:gd name="connsiteY98" fmla="*/ 1800225 h 3133725"/>
              <a:gd name="connsiteX99" fmla="*/ 952500 w 2010531"/>
              <a:gd name="connsiteY99" fmla="*/ 1866900 h 3133725"/>
              <a:gd name="connsiteX100" fmla="*/ 962025 w 2010531"/>
              <a:gd name="connsiteY100" fmla="*/ 1905000 h 3133725"/>
              <a:gd name="connsiteX101" fmla="*/ 952500 w 2010531"/>
              <a:gd name="connsiteY101" fmla="*/ 2105025 h 3133725"/>
              <a:gd name="connsiteX102" fmla="*/ 942975 w 2010531"/>
              <a:gd name="connsiteY102" fmla="*/ 2143125 h 3133725"/>
              <a:gd name="connsiteX103" fmla="*/ 923925 w 2010531"/>
              <a:gd name="connsiteY103" fmla="*/ 2190750 h 3133725"/>
              <a:gd name="connsiteX104" fmla="*/ 914400 w 2010531"/>
              <a:gd name="connsiteY104" fmla="*/ 2219325 h 3133725"/>
              <a:gd name="connsiteX105" fmla="*/ 895350 w 2010531"/>
              <a:gd name="connsiteY105" fmla="*/ 2257425 h 3133725"/>
              <a:gd name="connsiteX106" fmla="*/ 876300 w 2010531"/>
              <a:gd name="connsiteY106" fmla="*/ 2314575 h 3133725"/>
              <a:gd name="connsiteX107" fmla="*/ 838200 w 2010531"/>
              <a:gd name="connsiteY107" fmla="*/ 2371725 h 3133725"/>
              <a:gd name="connsiteX108" fmla="*/ 819150 w 2010531"/>
              <a:gd name="connsiteY108" fmla="*/ 2428875 h 3133725"/>
              <a:gd name="connsiteX109" fmla="*/ 800100 w 2010531"/>
              <a:gd name="connsiteY109" fmla="*/ 2457450 h 3133725"/>
              <a:gd name="connsiteX110" fmla="*/ 781050 w 2010531"/>
              <a:gd name="connsiteY110" fmla="*/ 2514600 h 3133725"/>
              <a:gd name="connsiteX111" fmla="*/ 771525 w 2010531"/>
              <a:gd name="connsiteY111" fmla="*/ 2543175 h 3133725"/>
              <a:gd name="connsiteX112" fmla="*/ 762000 w 2010531"/>
              <a:gd name="connsiteY112" fmla="*/ 2581275 h 3133725"/>
              <a:gd name="connsiteX113" fmla="*/ 742950 w 2010531"/>
              <a:gd name="connsiteY113" fmla="*/ 2638425 h 3133725"/>
              <a:gd name="connsiteX114" fmla="*/ 714375 w 2010531"/>
              <a:gd name="connsiteY114" fmla="*/ 2667000 h 3133725"/>
              <a:gd name="connsiteX115" fmla="*/ 723900 w 2010531"/>
              <a:gd name="connsiteY115" fmla="*/ 2800350 h 3133725"/>
              <a:gd name="connsiteX116" fmla="*/ 733425 w 2010531"/>
              <a:gd name="connsiteY116" fmla="*/ 2838450 h 3133725"/>
              <a:gd name="connsiteX117" fmla="*/ 742950 w 2010531"/>
              <a:gd name="connsiteY117" fmla="*/ 2971800 h 3133725"/>
              <a:gd name="connsiteX118" fmla="*/ 790575 w 2010531"/>
              <a:gd name="connsiteY118" fmla="*/ 3133725 h 3133725"/>
              <a:gd name="connsiteX119" fmla="*/ 838200 w 2010531"/>
              <a:gd name="connsiteY119" fmla="*/ 3124200 h 3133725"/>
              <a:gd name="connsiteX120" fmla="*/ 885825 w 2010531"/>
              <a:gd name="connsiteY120" fmla="*/ 3076575 h 3133725"/>
              <a:gd name="connsiteX121" fmla="*/ 942975 w 2010531"/>
              <a:gd name="connsiteY121" fmla="*/ 3028950 h 3133725"/>
              <a:gd name="connsiteX122" fmla="*/ 981075 w 2010531"/>
              <a:gd name="connsiteY122" fmla="*/ 2971800 h 3133725"/>
              <a:gd name="connsiteX123" fmla="*/ 1047750 w 2010531"/>
              <a:gd name="connsiteY123" fmla="*/ 2933700 h 3133725"/>
              <a:gd name="connsiteX124" fmla="*/ 1181100 w 2010531"/>
              <a:gd name="connsiteY124" fmla="*/ 2838450 h 3133725"/>
              <a:gd name="connsiteX125" fmla="*/ 1209675 w 2010531"/>
              <a:gd name="connsiteY125" fmla="*/ 2828925 h 3133725"/>
              <a:gd name="connsiteX126" fmla="*/ 1323975 w 2010531"/>
              <a:gd name="connsiteY126" fmla="*/ 2771775 h 3133725"/>
              <a:gd name="connsiteX127" fmla="*/ 1352550 w 2010531"/>
              <a:gd name="connsiteY127" fmla="*/ 2762250 h 3133725"/>
              <a:gd name="connsiteX128" fmla="*/ 1666875 w 2010531"/>
              <a:gd name="connsiteY128" fmla="*/ 2743200 h 3133725"/>
              <a:gd name="connsiteX129" fmla="*/ 1781175 w 2010531"/>
              <a:gd name="connsiteY129" fmla="*/ 2733675 h 3133725"/>
              <a:gd name="connsiteX130" fmla="*/ 1809750 w 2010531"/>
              <a:gd name="connsiteY130" fmla="*/ 2695575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010531" h="3133725">
                <a:moveTo>
                  <a:pt x="1809750" y="2695575"/>
                </a:moveTo>
                <a:cubicBezTo>
                  <a:pt x="1817687" y="2681288"/>
                  <a:pt x="1819738" y="2662449"/>
                  <a:pt x="1828800" y="2647950"/>
                </a:cubicBezTo>
                <a:cubicBezTo>
                  <a:pt x="1841896" y="2626996"/>
                  <a:pt x="1866200" y="2613491"/>
                  <a:pt x="1885950" y="2600325"/>
                </a:cubicBezTo>
                <a:cubicBezTo>
                  <a:pt x="1936503" y="2524495"/>
                  <a:pt x="1920812" y="2565840"/>
                  <a:pt x="1933575" y="2476500"/>
                </a:cubicBezTo>
                <a:cubicBezTo>
                  <a:pt x="1930400" y="2432050"/>
                  <a:pt x="1929257" y="2387408"/>
                  <a:pt x="1924050" y="2343150"/>
                </a:cubicBezTo>
                <a:cubicBezTo>
                  <a:pt x="1922877" y="2333179"/>
                  <a:pt x="1917283" y="2324229"/>
                  <a:pt x="1914525" y="2314575"/>
                </a:cubicBezTo>
                <a:cubicBezTo>
                  <a:pt x="1910929" y="2301988"/>
                  <a:pt x="1908762" y="2289014"/>
                  <a:pt x="1905000" y="2276475"/>
                </a:cubicBezTo>
                <a:cubicBezTo>
                  <a:pt x="1899230" y="2257241"/>
                  <a:pt x="1892300" y="2238375"/>
                  <a:pt x="1885950" y="2219325"/>
                </a:cubicBezTo>
                <a:cubicBezTo>
                  <a:pt x="1882775" y="2209800"/>
                  <a:pt x="1881994" y="2199104"/>
                  <a:pt x="1876425" y="2190750"/>
                </a:cubicBezTo>
                <a:cubicBezTo>
                  <a:pt x="1870075" y="2181225"/>
                  <a:pt x="1862495" y="2172414"/>
                  <a:pt x="1857375" y="2162175"/>
                </a:cubicBezTo>
                <a:cubicBezTo>
                  <a:pt x="1817940" y="2083305"/>
                  <a:pt x="1883395" y="2186917"/>
                  <a:pt x="1828800" y="2105025"/>
                </a:cubicBezTo>
                <a:cubicBezTo>
                  <a:pt x="1804351" y="2007228"/>
                  <a:pt x="1837582" y="2128443"/>
                  <a:pt x="1800225" y="2028825"/>
                </a:cubicBezTo>
                <a:cubicBezTo>
                  <a:pt x="1795628" y="2016568"/>
                  <a:pt x="1794296" y="2003312"/>
                  <a:pt x="1790700" y="1990725"/>
                </a:cubicBezTo>
                <a:cubicBezTo>
                  <a:pt x="1763371" y="1895072"/>
                  <a:pt x="1801427" y="2043157"/>
                  <a:pt x="1771650" y="1924050"/>
                </a:cubicBezTo>
                <a:cubicBezTo>
                  <a:pt x="1762301" y="1793167"/>
                  <a:pt x="1752600" y="1677902"/>
                  <a:pt x="1752600" y="1543050"/>
                </a:cubicBezTo>
                <a:cubicBezTo>
                  <a:pt x="1752600" y="1425532"/>
                  <a:pt x="1756789" y="1308022"/>
                  <a:pt x="1762125" y="1190625"/>
                </a:cubicBezTo>
                <a:cubicBezTo>
                  <a:pt x="1763016" y="1171024"/>
                  <a:pt x="1777736" y="1089154"/>
                  <a:pt x="1781175" y="1066800"/>
                </a:cubicBezTo>
                <a:cubicBezTo>
                  <a:pt x="1784589" y="1044610"/>
                  <a:pt x="1786297" y="1022140"/>
                  <a:pt x="1790700" y="1000125"/>
                </a:cubicBezTo>
                <a:cubicBezTo>
                  <a:pt x="1792669" y="990280"/>
                  <a:pt x="1793125" y="978650"/>
                  <a:pt x="1800225" y="971550"/>
                </a:cubicBezTo>
                <a:cubicBezTo>
                  <a:pt x="1807325" y="964450"/>
                  <a:pt x="1819275" y="965200"/>
                  <a:pt x="1828800" y="962025"/>
                </a:cubicBezTo>
                <a:lnTo>
                  <a:pt x="1885950" y="876300"/>
                </a:lnTo>
                <a:lnTo>
                  <a:pt x="1905000" y="847725"/>
                </a:lnTo>
                <a:cubicBezTo>
                  <a:pt x="1911350" y="838200"/>
                  <a:pt x="1918930" y="829389"/>
                  <a:pt x="1924050" y="819150"/>
                </a:cubicBezTo>
                <a:cubicBezTo>
                  <a:pt x="1930400" y="806450"/>
                  <a:pt x="1937507" y="794101"/>
                  <a:pt x="1943100" y="781050"/>
                </a:cubicBezTo>
                <a:cubicBezTo>
                  <a:pt x="1947055" y="771822"/>
                  <a:pt x="1949867" y="762129"/>
                  <a:pt x="1952625" y="752475"/>
                </a:cubicBezTo>
                <a:cubicBezTo>
                  <a:pt x="1956221" y="739888"/>
                  <a:pt x="1956993" y="726407"/>
                  <a:pt x="1962150" y="714375"/>
                </a:cubicBezTo>
                <a:cubicBezTo>
                  <a:pt x="1966659" y="703853"/>
                  <a:pt x="1976080" y="696039"/>
                  <a:pt x="1981200" y="685800"/>
                </a:cubicBezTo>
                <a:cubicBezTo>
                  <a:pt x="1990963" y="666274"/>
                  <a:pt x="1996627" y="627714"/>
                  <a:pt x="2000250" y="609600"/>
                </a:cubicBezTo>
                <a:cubicBezTo>
                  <a:pt x="2011840" y="447343"/>
                  <a:pt x="2015926" y="464331"/>
                  <a:pt x="2000250" y="276225"/>
                </a:cubicBezTo>
                <a:cubicBezTo>
                  <a:pt x="1999416" y="266219"/>
                  <a:pt x="1993160" y="257390"/>
                  <a:pt x="1990725" y="247650"/>
                </a:cubicBezTo>
                <a:cubicBezTo>
                  <a:pt x="1986798" y="231944"/>
                  <a:pt x="1984712" y="215829"/>
                  <a:pt x="1981200" y="200025"/>
                </a:cubicBezTo>
                <a:cubicBezTo>
                  <a:pt x="1973727" y="166397"/>
                  <a:pt x="1965636" y="126149"/>
                  <a:pt x="1933575" y="104775"/>
                </a:cubicBezTo>
                <a:lnTo>
                  <a:pt x="1876425" y="66675"/>
                </a:lnTo>
                <a:cubicBezTo>
                  <a:pt x="1870075" y="57150"/>
                  <a:pt x="1865470" y="46195"/>
                  <a:pt x="1857375" y="38100"/>
                </a:cubicBezTo>
                <a:cubicBezTo>
                  <a:pt x="1843912" y="24637"/>
                  <a:pt x="1805641" y="7471"/>
                  <a:pt x="1790700" y="0"/>
                </a:cubicBezTo>
                <a:cubicBezTo>
                  <a:pt x="1765300" y="3175"/>
                  <a:pt x="1739685" y="4946"/>
                  <a:pt x="1714500" y="9525"/>
                </a:cubicBezTo>
                <a:cubicBezTo>
                  <a:pt x="1683890" y="15090"/>
                  <a:pt x="1678733" y="26510"/>
                  <a:pt x="1647825" y="38100"/>
                </a:cubicBezTo>
                <a:cubicBezTo>
                  <a:pt x="1635568" y="42697"/>
                  <a:pt x="1622425" y="44450"/>
                  <a:pt x="1609725" y="47625"/>
                </a:cubicBezTo>
                <a:cubicBezTo>
                  <a:pt x="1597025" y="57150"/>
                  <a:pt x="1585408" y="68324"/>
                  <a:pt x="1571625" y="76200"/>
                </a:cubicBezTo>
                <a:cubicBezTo>
                  <a:pt x="1562908" y="81181"/>
                  <a:pt x="1552030" y="81235"/>
                  <a:pt x="1543050" y="85725"/>
                </a:cubicBezTo>
                <a:cubicBezTo>
                  <a:pt x="1532811" y="90845"/>
                  <a:pt x="1524000" y="98425"/>
                  <a:pt x="1514475" y="104775"/>
                </a:cubicBezTo>
                <a:cubicBezTo>
                  <a:pt x="1508125" y="114300"/>
                  <a:pt x="1503520" y="125255"/>
                  <a:pt x="1495425" y="133350"/>
                </a:cubicBezTo>
                <a:cubicBezTo>
                  <a:pt x="1487330" y="141445"/>
                  <a:pt x="1474001" y="143461"/>
                  <a:pt x="1466850" y="152400"/>
                </a:cubicBezTo>
                <a:cubicBezTo>
                  <a:pt x="1460578" y="160240"/>
                  <a:pt x="1462201" y="172198"/>
                  <a:pt x="1457325" y="180975"/>
                </a:cubicBezTo>
                <a:cubicBezTo>
                  <a:pt x="1446206" y="200989"/>
                  <a:pt x="1431925" y="219075"/>
                  <a:pt x="1419225" y="238125"/>
                </a:cubicBezTo>
                <a:cubicBezTo>
                  <a:pt x="1412875" y="247650"/>
                  <a:pt x="1403795" y="255840"/>
                  <a:pt x="1400175" y="266700"/>
                </a:cubicBezTo>
                <a:cubicBezTo>
                  <a:pt x="1387030" y="306135"/>
                  <a:pt x="1396219" y="286921"/>
                  <a:pt x="1371600" y="323850"/>
                </a:cubicBezTo>
                <a:cubicBezTo>
                  <a:pt x="1368425" y="346075"/>
                  <a:pt x="1365766" y="368380"/>
                  <a:pt x="1362075" y="390525"/>
                </a:cubicBezTo>
                <a:cubicBezTo>
                  <a:pt x="1359413" y="406494"/>
                  <a:pt x="1352550" y="421961"/>
                  <a:pt x="1352550" y="438150"/>
                </a:cubicBezTo>
                <a:cubicBezTo>
                  <a:pt x="1352550" y="514416"/>
                  <a:pt x="1358900" y="590550"/>
                  <a:pt x="1362075" y="666750"/>
                </a:cubicBezTo>
                <a:cubicBezTo>
                  <a:pt x="1358900" y="711200"/>
                  <a:pt x="1357757" y="755842"/>
                  <a:pt x="1352550" y="800100"/>
                </a:cubicBezTo>
                <a:cubicBezTo>
                  <a:pt x="1351377" y="810071"/>
                  <a:pt x="1347901" y="819898"/>
                  <a:pt x="1343025" y="828675"/>
                </a:cubicBezTo>
                <a:cubicBezTo>
                  <a:pt x="1288282" y="927212"/>
                  <a:pt x="1328675" y="852550"/>
                  <a:pt x="1266825" y="914400"/>
                </a:cubicBezTo>
                <a:cubicBezTo>
                  <a:pt x="1227931" y="953294"/>
                  <a:pt x="1271587" y="954088"/>
                  <a:pt x="1190625" y="981075"/>
                </a:cubicBezTo>
                <a:cubicBezTo>
                  <a:pt x="1181100" y="984250"/>
                  <a:pt x="1170827" y="985724"/>
                  <a:pt x="1162050" y="990600"/>
                </a:cubicBezTo>
                <a:cubicBezTo>
                  <a:pt x="1142036" y="1001719"/>
                  <a:pt x="1126620" y="1021460"/>
                  <a:pt x="1104900" y="1028700"/>
                </a:cubicBezTo>
                <a:cubicBezTo>
                  <a:pt x="1033076" y="1052641"/>
                  <a:pt x="1121608" y="1020346"/>
                  <a:pt x="1047750" y="1057275"/>
                </a:cubicBezTo>
                <a:cubicBezTo>
                  <a:pt x="1024302" y="1068999"/>
                  <a:pt x="983975" y="1072667"/>
                  <a:pt x="962025" y="1076325"/>
                </a:cubicBezTo>
                <a:cubicBezTo>
                  <a:pt x="846957" y="1059887"/>
                  <a:pt x="940159" y="1078561"/>
                  <a:pt x="847725" y="1047750"/>
                </a:cubicBezTo>
                <a:cubicBezTo>
                  <a:pt x="821102" y="1038876"/>
                  <a:pt x="774556" y="1033896"/>
                  <a:pt x="752475" y="1019175"/>
                </a:cubicBezTo>
                <a:cubicBezTo>
                  <a:pt x="742950" y="1012825"/>
                  <a:pt x="731995" y="1008220"/>
                  <a:pt x="723900" y="1000125"/>
                </a:cubicBezTo>
                <a:cubicBezTo>
                  <a:pt x="712675" y="988900"/>
                  <a:pt x="706550" y="973250"/>
                  <a:pt x="695325" y="962025"/>
                </a:cubicBezTo>
                <a:cubicBezTo>
                  <a:pt x="684100" y="950800"/>
                  <a:pt x="668450" y="944675"/>
                  <a:pt x="657225" y="933450"/>
                </a:cubicBezTo>
                <a:cubicBezTo>
                  <a:pt x="649130" y="925355"/>
                  <a:pt x="645504" y="913669"/>
                  <a:pt x="638175" y="904875"/>
                </a:cubicBezTo>
                <a:cubicBezTo>
                  <a:pt x="629551" y="894527"/>
                  <a:pt x="618224" y="886648"/>
                  <a:pt x="609600" y="876300"/>
                </a:cubicBezTo>
                <a:cubicBezTo>
                  <a:pt x="602271" y="867506"/>
                  <a:pt x="598645" y="855820"/>
                  <a:pt x="590550" y="847725"/>
                </a:cubicBezTo>
                <a:cubicBezTo>
                  <a:pt x="582455" y="839630"/>
                  <a:pt x="570769" y="836004"/>
                  <a:pt x="561975" y="828675"/>
                </a:cubicBezTo>
                <a:cubicBezTo>
                  <a:pt x="487977" y="767010"/>
                  <a:pt x="584479" y="833950"/>
                  <a:pt x="495300" y="771525"/>
                </a:cubicBezTo>
                <a:cubicBezTo>
                  <a:pt x="476543" y="758395"/>
                  <a:pt x="454339" y="749614"/>
                  <a:pt x="438150" y="733425"/>
                </a:cubicBezTo>
                <a:cubicBezTo>
                  <a:pt x="428625" y="723900"/>
                  <a:pt x="421350" y="711392"/>
                  <a:pt x="409575" y="704850"/>
                </a:cubicBezTo>
                <a:cubicBezTo>
                  <a:pt x="392022" y="695098"/>
                  <a:pt x="352425" y="685800"/>
                  <a:pt x="352425" y="685800"/>
                </a:cubicBezTo>
                <a:lnTo>
                  <a:pt x="171450" y="695325"/>
                </a:lnTo>
                <a:cubicBezTo>
                  <a:pt x="145507" y="702589"/>
                  <a:pt x="136716" y="737531"/>
                  <a:pt x="114300" y="752475"/>
                </a:cubicBezTo>
                <a:lnTo>
                  <a:pt x="85725" y="771525"/>
                </a:lnTo>
                <a:cubicBezTo>
                  <a:pt x="40830" y="838868"/>
                  <a:pt x="97173" y="755498"/>
                  <a:pt x="38100" y="838200"/>
                </a:cubicBezTo>
                <a:cubicBezTo>
                  <a:pt x="31446" y="847515"/>
                  <a:pt x="24170" y="856536"/>
                  <a:pt x="19050" y="866775"/>
                </a:cubicBezTo>
                <a:cubicBezTo>
                  <a:pt x="9287" y="886301"/>
                  <a:pt x="3623" y="924861"/>
                  <a:pt x="0" y="942975"/>
                </a:cubicBezTo>
                <a:cubicBezTo>
                  <a:pt x="17140" y="1080099"/>
                  <a:pt x="-7445" y="975710"/>
                  <a:pt x="28575" y="1047750"/>
                </a:cubicBezTo>
                <a:cubicBezTo>
                  <a:pt x="33065" y="1056730"/>
                  <a:pt x="31936" y="1068400"/>
                  <a:pt x="38100" y="1076325"/>
                </a:cubicBezTo>
                <a:cubicBezTo>
                  <a:pt x="69796" y="1117077"/>
                  <a:pt x="130153" y="1163094"/>
                  <a:pt x="171450" y="1190625"/>
                </a:cubicBezTo>
                <a:cubicBezTo>
                  <a:pt x="180975" y="1196975"/>
                  <a:pt x="191231" y="1202346"/>
                  <a:pt x="200025" y="1209675"/>
                </a:cubicBezTo>
                <a:cubicBezTo>
                  <a:pt x="210373" y="1218299"/>
                  <a:pt x="218373" y="1229484"/>
                  <a:pt x="228600" y="1238250"/>
                </a:cubicBezTo>
                <a:cubicBezTo>
                  <a:pt x="234640" y="1243427"/>
                  <a:pt x="283214" y="1279844"/>
                  <a:pt x="295275" y="1285875"/>
                </a:cubicBezTo>
                <a:cubicBezTo>
                  <a:pt x="304255" y="1290365"/>
                  <a:pt x="314870" y="1290910"/>
                  <a:pt x="323850" y="1295400"/>
                </a:cubicBezTo>
                <a:cubicBezTo>
                  <a:pt x="334089" y="1300520"/>
                  <a:pt x="341964" y="1309801"/>
                  <a:pt x="352425" y="1314450"/>
                </a:cubicBezTo>
                <a:cubicBezTo>
                  <a:pt x="370775" y="1322605"/>
                  <a:pt x="391614" y="1324520"/>
                  <a:pt x="409575" y="1333500"/>
                </a:cubicBezTo>
                <a:lnTo>
                  <a:pt x="447675" y="1352550"/>
                </a:lnTo>
                <a:cubicBezTo>
                  <a:pt x="454025" y="1362075"/>
                  <a:pt x="457931" y="1373796"/>
                  <a:pt x="466725" y="1381125"/>
                </a:cubicBezTo>
                <a:cubicBezTo>
                  <a:pt x="477633" y="1390215"/>
                  <a:pt x="492497" y="1393130"/>
                  <a:pt x="504825" y="1400175"/>
                </a:cubicBezTo>
                <a:cubicBezTo>
                  <a:pt x="514764" y="1405855"/>
                  <a:pt x="523875" y="1412875"/>
                  <a:pt x="533400" y="1419225"/>
                </a:cubicBezTo>
                <a:cubicBezTo>
                  <a:pt x="539750" y="1428750"/>
                  <a:pt x="544355" y="1439705"/>
                  <a:pt x="552450" y="1447800"/>
                </a:cubicBezTo>
                <a:cubicBezTo>
                  <a:pt x="560545" y="1455895"/>
                  <a:pt x="571086" y="1461170"/>
                  <a:pt x="581025" y="1466850"/>
                </a:cubicBezTo>
                <a:cubicBezTo>
                  <a:pt x="619021" y="1488562"/>
                  <a:pt x="628675" y="1485919"/>
                  <a:pt x="666750" y="1514475"/>
                </a:cubicBezTo>
                <a:cubicBezTo>
                  <a:pt x="677526" y="1522557"/>
                  <a:pt x="684692" y="1534780"/>
                  <a:pt x="695325" y="1543050"/>
                </a:cubicBezTo>
                <a:cubicBezTo>
                  <a:pt x="713397" y="1557106"/>
                  <a:pt x="736286" y="1564961"/>
                  <a:pt x="752475" y="1581150"/>
                </a:cubicBezTo>
                <a:cubicBezTo>
                  <a:pt x="771525" y="1600200"/>
                  <a:pt x="787209" y="1623356"/>
                  <a:pt x="809625" y="1638300"/>
                </a:cubicBezTo>
                <a:cubicBezTo>
                  <a:pt x="828675" y="1651000"/>
                  <a:pt x="853038" y="1658084"/>
                  <a:pt x="866775" y="1676400"/>
                </a:cubicBezTo>
                <a:cubicBezTo>
                  <a:pt x="873247" y="1685029"/>
                  <a:pt x="907436" y="1729147"/>
                  <a:pt x="914400" y="1743075"/>
                </a:cubicBezTo>
                <a:cubicBezTo>
                  <a:pt x="953835" y="1821945"/>
                  <a:pt x="888380" y="1718333"/>
                  <a:pt x="942975" y="1800225"/>
                </a:cubicBezTo>
                <a:cubicBezTo>
                  <a:pt x="946150" y="1822450"/>
                  <a:pt x="948484" y="1844811"/>
                  <a:pt x="952500" y="1866900"/>
                </a:cubicBezTo>
                <a:cubicBezTo>
                  <a:pt x="954842" y="1879780"/>
                  <a:pt x="962025" y="1891909"/>
                  <a:pt x="962025" y="1905000"/>
                </a:cubicBezTo>
                <a:cubicBezTo>
                  <a:pt x="962025" y="1971751"/>
                  <a:pt x="957823" y="2038487"/>
                  <a:pt x="952500" y="2105025"/>
                </a:cubicBezTo>
                <a:cubicBezTo>
                  <a:pt x="951456" y="2118074"/>
                  <a:pt x="947115" y="2130706"/>
                  <a:pt x="942975" y="2143125"/>
                </a:cubicBezTo>
                <a:cubicBezTo>
                  <a:pt x="937568" y="2159345"/>
                  <a:pt x="929928" y="2174741"/>
                  <a:pt x="923925" y="2190750"/>
                </a:cubicBezTo>
                <a:cubicBezTo>
                  <a:pt x="920400" y="2200151"/>
                  <a:pt x="918355" y="2210097"/>
                  <a:pt x="914400" y="2219325"/>
                </a:cubicBezTo>
                <a:cubicBezTo>
                  <a:pt x="908807" y="2232376"/>
                  <a:pt x="900623" y="2244242"/>
                  <a:pt x="895350" y="2257425"/>
                </a:cubicBezTo>
                <a:cubicBezTo>
                  <a:pt x="887892" y="2276069"/>
                  <a:pt x="887439" y="2297867"/>
                  <a:pt x="876300" y="2314575"/>
                </a:cubicBezTo>
                <a:cubicBezTo>
                  <a:pt x="863600" y="2333625"/>
                  <a:pt x="845440" y="2350005"/>
                  <a:pt x="838200" y="2371725"/>
                </a:cubicBezTo>
                <a:cubicBezTo>
                  <a:pt x="831850" y="2390775"/>
                  <a:pt x="830289" y="2412167"/>
                  <a:pt x="819150" y="2428875"/>
                </a:cubicBezTo>
                <a:cubicBezTo>
                  <a:pt x="812800" y="2438400"/>
                  <a:pt x="804749" y="2446989"/>
                  <a:pt x="800100" y="2457450"/>
                </a:cubicBezTo>
                <a:cubicBezTo>
                  <a:pt x="791945" y="2475800"/>
                  <a:pt x="787400" y="2495550"/>
                  <a:pt x="781050" y="2514600"/>
                </a:cubicBezTo>
                <a:cubicBezTo>
                  <a:pt x="777875" y="2524125"/>
                  <a:pt x="773960" y="2533435"/>
                  <a:pt x="771525" y="2543175"/>
                </a:cubicBezTo>
                <a:cubicBezTo>
                  <a:pt x="768350" y="2555875"/>
                  <a:pt x="765762" y="2568736"/>
                  <a:pt x="762000" y="2581275"/>
                </a:cubicBezTo>
                <a:cubicBezTo>
                  <a:pt x="756230" y="2600509"/>
                  <a:pt x="757149" y="2624226"/>
                  <a:pt x="742950" y="2638425"/>
                </a:cubicBezTo>
                <a:lnTo>
                  <a:pt x="714375" y="2667000"/>
                </a:lnTo>
                <a:cubicBezTo>
                  <a:pt x="717550" y="2711450"/>
                  <a:pt x="718979" y="2756059"/>
                  <a:pt x="723900" y="2800350"/>
                </a:cubicBezTo>
                <a:cubicBezTo>
                  <a:pt x="725346" y="2813361"/>
                  <a:pt x="731979" y="2825439"/>
                  <a:pt x="733425" y="2838450"/>
                </a:cubicBezTo>
                <a:cubicBezTo>
                  <a:pt x="738346" y="2882741"/>
                  <a:pt x="738516" y="2927458"/>
                  <a:pt x="742950" y="2971800"/>
                </a:cubicBezTo>
                <a:cubicBezTo>
                  <a:pt x="759046" y="3132763"/>
                  <a:pt x="714255" y="3108285"/>
                  <a:pt x="790575" y="3133725"/>
                </a:cubicBezTo>
                <a:cubicBezTo>
                  <a:pt x="806450" y="3130550"/>
                  <a:pt x="823041" y="3129884"/>
                  <a:pt x="838200" y="3124200"/>
                </a:cubicBezTo>
                <a:cubicBezTo>
                  <a:pt x="872067" y="3111500"/>
                  <a:pt x="864658" y="3101975"/>
                  <a:pt x="885825" y="3076575"/>
                </a:cubicBezTo>
                <a:cubicBezTo>
                  <a:pt x="908744" y="3049073"/>
                  <a:pt x="914878" y="3047681"/>
                  <a:pt x="942975" y="3028950"/>
                </a:cubicBezTo>
                <a:cubicBezTo>
                  <a:pt x="955675" y="3009900"/>
                  <a:pt x="960597" y="2982039"/>
                  <a:pt x="981075" y="2971800"/>
                </a:cubicBezTo>
                <a:cubicBezTo>
                  <a:pt x="1016055" y="2954310"/>
                  <a:pt x="1018131" y="2955241"/>
                  <a:pt x="1047750" y="2933700"/>
                </a:cubicBezTo>
                <a:cubicBezTo>
                  <a:pt x="1049660" y="2932311"/>
                  <a:pt x="1164311" y="2844046"/>
                  <a:pt x="1181100" y="2838450"/>
                </a:cubicBezTo>
                <a:cubicBezTo>
                  <a:pt x="1190625" y="2835275"/>
                  <a:pt x="1200898" y="2833801"/>
                  <a:pt x="1209675" y="2828925"/>
                </a:cubicBezTo>
                <a:cubicBezTo>
                  <a:pt x="1320462" y="2767377"/>
                  <a:pt x="1212716" y="2808861"/>
                  <a:pt x="1323975" y="2771775"/>
                </a:cubicBezTo>
                <a:cubicBezTo>
                  <a:pt x="1333500" y="2768600"/>
                  <a:pt x="1342571" y="2763359"/>
                  <a:pt x="1352550" y="2762250"/>
                </a:cubicBezTo>
                <a:cubicBezTo>
                  <a:pt x="1538326" y="2741608"/>
                  <a:pt x="1345218" y="2761070"/>
                  <a:pt x="1666875" y="2743200"/>
                </a:cubicBezTo>
                <a:cubicBezTo>
                  <a:pt x="1705048" y="2741079"/>
                  <a:pt x="1743075" y="2736850"/>
                  <a:pt x="1781175" y="2733675"/>
                </a:cubicBezTo>
                <a:cubicBezTo>
                  <a:pt x="1815657" y="2710687"/>
                  <a:pt x="1801813" y="2709862"/>
                  <a:pt x="1809750" y="2695575"/>
                </a:cubicBezTo>
                <a:close/>
              </a:path>
            </a:pathLst>
          </a:custGeom>
          <a:noFill/>
          <a:ln w="571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1200329"/>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This is a section from the posterior pituitary (</a:t>
            </a:r>
            <a:r>
              <a:rPr lang="en-US" sz="2400" b="1" dirty="0" err="1">
                <a:solidFill>
                  <a:schemeClr val="accent3">
                    <a:lumMod val="50000"/>
                  </a:schemeClr>
                </a:solidFill>
                <a:latin typeface="Script MT Bold" pitchFamily="66" charset="0"/>
              </a:rPr>
              <a:t>neurohypophysis</a:t>
            </a:r>
            <a:r>
              <a:rPr lang="en-US" sz="2400" b="1" dirty="0">
                <a:solidFill>
                  <a:schemeClr val="accent3">
                    <a:lumMod val="50000"/>
                  </a:schemeClr>
                </a:solidFill>
                <a:latin typeface="Script MT Bold" pitchFamily="66" charset="0"/>
              </a:rPr>
              <a:t>).  Identify the predominant structure in this image. (advance slide for answers)</a:t>
            </a:r>
          </a:p>
        </p:txBody>
      </p:sp>
      <p:sp>
        <p:nvSpPr>
          <p:cNvPr id="6" name="Rectangle 5"/>
          <p:cNvSpPr/>
          <p:nvPr/>
        </p:nvSpPr>
        <p:spPr>
          <a:xfrm>
            <a:off x="5257800" y="3505200"/>
            <a:ext cx="3810000" cy="646331"/>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FFC000"/>
                  </a:solidFill>
                </a:ln>
                <a:solidFill>
                  <a:srgbClr val="002060"/>
                </a:solidFill>
                <a:effectLst>
                  <a:outerShdw blurRad="76200" dist="50800" dir="5400000" algn="tl" rotWithShape="0">
                    <a:srgbClr val="000000">
                      <a:alpha val="65000"/>
                    </a:srgbClr>
                  </a:outerShdw>
                </a:effectLst>
                <a:latin typeface="+mn-lt"/>
              </a:rPr>
              <a:t>Herring body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819454"/>
            <a:ext cx="3390899" cy="4919886"/>
          </a:xfrm>
          <a:prstGeom prst="rect">
            <a:avLst/>
          </a:prstGeom>
        </p:spPr>
      </p:pic>
    </p:spTree>
    <p:extLst>
      <p:ext uri="{BB962C8B-B14F-4D97-AF65-F5344CB8AC3E}">
        <p14:creationId xmlns:p14="http://schemas.microsoft.com/office/powerpoint/2010/main" val="262726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36" y="1524000"/>
            <a:ext cx="8620125" cy="4305300"/>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closest to the arrows. (advance slide for answers)</a:t>
            </a:r>
          </a:p>
        </p:txBody>
      </p:sp>
      <p:sp>
        <p:nvSpPr>
          <p:cNvPr id="6" name="Rectangle 5"/>
          <p:cNvSpPr/>
          <p:nvPr/>
        </p:nvSpPr>
        <p:spPr>
          <a:xfrm>
            <a:off x="1575845" y="6058583"/>
            <a:ext cx="645795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Simple squamous epithelium</a:t>
            </a:r>
          </a:p>
        </p:txBody>
      </p:sp>
      <p:cxnSp>
        <p:nvCxnSpPr>
          <p:cNvPr id="7" name="Straight Arrow Connector 6"/>
          <p:cNvCxnSpPr/>
          <p:nvPr/>
        </p:nvCxnSpPr>
        <p:spPr>
          <a:xfrm flipV="1">
            <a:off x="619125" y="4572000"/>
            <a:ext cx="609600" cy="934134"/>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76950" y="4781550"/>
            <a:ext cx="219075" cy="1019175"/>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867650" y="3771900"/>
            <a:ext cx="1066800" cy="120015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14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 y="1676400"/>
            <a:ext cx="7219950" cy="446722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Be specific. (advance slide for answers)</a:t>
            </a:r>
          </a:p>
        </p:txBody>
      </p:sp>
      <p:sp>
        <p:nvSpPr>
          <p:cNvPr id="6" name="Rectangle 5"/>
          <p:cNvSpPr/>
          <p:nvPr/>
        </p:nvSpPr>
        <p:spPr>
          <a:xfrm>
            <a:off x="2438400" y="1676400"/>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Anterior pituitary</a:t>
            </a:r>
          </a:p>
        </p:txBody>
      </p:sp>
    </p:spTree>
    <p:extLst>
      <p:ext uri="{BB962C8B-B14F-4D97-AF65-F5344CB8AC3E}">
        <p14:creationId xmlns:p14="http://schemas.microsoft.com/office/powerpoint/2010/main" val="21564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483"/>
          <a:stretch/>
        </p:blipFill>
        <p:spPr>
          <a:xfrm rot="5400000">
            <a:off x="1816306" y="1165018"/>
            <a:ext cx="5434726" cy="5695489"/>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region. (advance slide for answers)</a:t>
            </a:r>
          </a:p>
        </p:txBody>
      </p:sp>
      <p:sp>
        <p:nvSpPr>
          <p:cNvPr id="6" name="Rectangle 5"/>
          <p:cNvSpPr/>
          <p:nvPr/>
        </p:nvSpPr>
        <p:spPr>
          <a:xfrm>
            <a:off x="971550" y="4299677"/>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Zona </a:t>
            </a: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glomerulosa</a:t>
            </a:r>
            <a:endPar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endParaRPr>
          </a:p>
        </p:txBody>
      </p:sp>
      <p:sp>
        <p:nvSpPr>
          <p:cNvPr id="5" name="Left Brace 4"/>
          <p:cNvSpPr/>
          <p:nvPr/>
        </p:nvSpPr>
        <p:spPr>
          <a:xfrm rot="16415345">
            <a:off x="2632417" y="3545519"/>
            <a:ext cx="304800" cy="1133176"/>
          </a:xfrm>
          <a:prstGeom prst="leftBrac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239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2022"/>
            <a:ext cx="7877175" cy="534352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region indicated by the brackets. (advance slide for answers)</a:t>
            </a:r>
          </a:p>
        </p:txBody>
      </p:sp>
      <p:sp>
        <p:nvSpPr>
          <p:cNvPr id="6" name="Rectangle 5"/>
          <p:cNvSpPr/>
          <p:nvPr/>
        </p:nvSpPr>
        <p:spPr>
          <a:xfrm>
            <a:off x="504825" y="2657475"/>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Zona </a:t>
            </a: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glomerulosa</a:t>
            </a:r>
            <a:endPar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endParaRPr>
          </a:p>
        </p:txBody>
      </p:sp>
      <p:sp>
        <p:nvSpPr>
          <p:cNvPr id="7" name="Left Brace 6"/>
          <p:cNvSpPr/>
          <p:nvPr/>
        </p:nvSpPr>
        <p:spPr>
          <a:xfrm>
            <a:off x="4395787" y="2667000"/>
            <a:ext cx="176213" cy="685800"/>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571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81857"/>
            <a:ext cx="6742213" cy="4754278"/>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1200329"/>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This is a from the adrenal gland.  Identify the region from which this was taken.  Identify 2, 3, 6, and 7. (advance slide for answers)</a:t>
            </a:r>
          </a:p>
        </p:txBody>
      </p:sp>
      <p:sp>
        <p:nvSpPr>
          <p:cNvPr id="6" name="Rectangle 5"/>
          <p:cNvSpPr/>
          <p:nvPr/>
        </p:nvSpPr>
        <p:spPr>
          <a:xfrm>
            <a:off x="2857500" y="1853282"/>
            <a:ext cx="3810000" cy="954107"/>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a:ln w="11430">
                  <a:solidFill>
                    <a:srgbClr val="FFC000"/>
                  </a:solidFill>
                </a:ln>
                <a:solidFill>
                  <a:srgbClr val="C00000"/>
                </a:solidFill>
                <a:effectLst>
                  <a:outerShdw blurRad="76200" dist="50800" dir="5400000" algn="tl" rotWithShape="0">
                    <a:srgbClr val="000000">
                      <a:alpha val="65000"/>
                    </a:srgbClr>
                  </a:outerShdw>
                </a:effectLst>
                <a:latin typeface="+mn-lt"/>
              </a:rPr>
              <a:t>Adrenal cortex (any of the three regions)</a:t>
            </a:r>
          </a:p>
        </p:txBody>
      </p:sp>
      <p:sp>
        <p:nvSpPr>
          <p:cNvPr id="7" name="TextBox 6"/>
          <p:cNvSpPr txBox="1"/>
          <p:nvPr/>
        </p:nvSpPr>
        <p:spPr>
          <a:xfrm>
            <a:off x="7047013" y="3124200"/>
            <a:ext cx="2096987" cy="1384995"/>
          </a:xfrm>
          <a:prstGeom prst="rect">
            <a:avLst/>
          </a:prstGeom>
          <a:noFill/>
        </p:spPr>
        <p:txBody>
          <a:bodyPr wrap="square" rtlCol="0">
            <a:spAutoFit/>
          </a:bodyPr>
          <a:lstStyle/>
          <a:p>
            <a:r>
              <a:rPr lang="en-US" sz="1400" b="1" dirty="0"/>
              <a:t>2. Mitochondria with tubular cristae</a:t>
            </a:r>
          </a:p>
          <a:p>
            <a:endParaRPr lang="en-US" sz="1400" b="1" dirty="0"/>
          </a:p>
          <a:p>
            <a:r>
              <a:rPr lang="en-US" sz="1400" b="1" dirty="0"/>
              <a:t>3. Golgi apparatus</a:t>
            </a:r>
          </a:p>
          <a:p>
            <a:endParaRPr lang="en-US" sz="1400" b="1" dirty="0"/>
          </a:p>
          <a:p>
            <a:r>
              <a:rPr lang="en-US" sz="1400" b="1" dirty="0"/>
              <a:t>6 &amp; 7 Lipid droplets</a:t>
            </a:r>
          </a:p>
        </p:txBody>
      </p:sp>
    </p:spTree>
    <p:extLst>
      <p:ext uri="{BB962C8B-B14F-4D97-AF65-F5344CB8AC3E}">
        <p14:creationId xmlns:p14="http://schemas.microsoft.com/office/powerpoint/2010/main" val="60592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92" y="1440597"/>
            <a:ext cx="7587615" cy="5341203"/>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Be specific. (advance slide for answers)</a:t>
            </a:r>
          </a:p>
        </p:txBody>
      </p:sp>
      <p:sp>
        <p:nvSpPr>
          <p:cNvPr id="6" name="Rectangle 5"/>
          <p:cNvSpPr/>
          <p:nvPr/>
        </p:nvSpPr>
        <p:spPr>
          <a:xfrm>
            <a:off x="4038600" y="1981200"/>
            <a:ext cx="3810000"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Central vein of the adrenal gland</a:t>
            </a:r>
          </a:p>
        </p:txBody>
      </p:sp>
      <p:sp>
        <p:nvSpPr>
          <p:cNvPr id="7" name="Freeform 6"/>
          <p:cNvSpPr/>
          <p:nvPr/>
        </p:nvSpPr>
        <p:spPr>
          <a:xfrm>
            <a:off x="4610100" y="3457575"/>
            <a:ext cx="2857500" cy="1123950"/>
          </a:xfrm>
          <a:custGeom>
            <a:avLst/>
            <a:gdLst>
              <a:gd name="connsiteX0" fmla="*/ 2486025 w 2857500"/>
              <a:gd name="connsiteY0" fmla="*/ 819150 h 1123950"/>
              <a:gd name="connsiteX1" fmla="*/ 2562225 w 2857500"/>
              <a:gd name="connsiteY1" fmla="*/ 809625 h 1123950"/>
              <a:gd name="connsiteX2" fmla="*/ 2628900 w 2857500"/>
              <a:gd name="connsiteY2" fmla="*/ 790575 h 1123950"/>
              <a:gd name="connsiteX3" fmla="*/ 2686050 w 2857500"/>
              <a:gd name="connsiteY3" fmla="*/ 762000 h 1123950"/>
              <a:gd name="connsiteX4" fmla="*/ 2714625 w 2857500"/>
              <a:gd name="connsiteY4" fmla="*/ 742950 h 1123950"/>
              <a:gd name="connsiteX5" fmla="*/ 2771775 w 2857500"/>
              <a:gd name="connsiteY5" fmla="*/ 723900 h 1123950"/>
              <a:gd name="connsiteX6" fmla="*/ 2790825 w 2857500"/>
              <a:gd name="connsiteY6" fmla="*/ 685800 h 1123950"/>
              <a:gd name="connsiteX7" fmla="*/ 2819400 w 2857500"/>
              <a:gd name="connsiteY7" fmla="*/ 666750 h 1123950"/>
              <a:gd name="connsiteX8" fmla="*/ 2838450 w 2857500"/>
              <a:gd name="connsiteY8" fmla="*/ 609600 h 1123950"/>
              <a:gd name="connsiteX9" fmla="*/ 2857500 w 2857500"/>
              <a:gd name="connsiteY9" fmla="*/ 581025 h 1123950"/>
              <a:gd name="connsiteX10" fmla="*/ 2847975 w 2857500"/>
              <a:gd name="connsiteY10" fmla="*/ 428625 h 1123950"/>
              <a:gd name="connsiteX11" fmla="*/ 2800350 w 2857500"/>
              <a:gd name="connsiteY11" fmla="*/ 333375 h 1123950"/>
              <a:gd name="connsiteX12" fmla="*/ 2771775 w 2857500"/>
              <a:gd name="connsiteY12" fmla="*/ 314325 h 1123950"/>
              <a:gd name="connsiteX13" fmla="*/ 2724150 w 2857500"/>
              <a:gd name="connsiteY13" fmla="*/ 276225 h 1123950"/>
              <a:gd name="connsiteX14" fmla="*/ 2667000 w 2857500"/>
              <a:gd name="connsiteY14" fmla="*/ 228600 h 1123950"/>
              <a:gd name="connsiteX15" fmla="*/ 2590800 w 2857500"/>
              <a:gd name="connsiteY15" fmla="*/ 200025 h 1123950"/>
              <a:gd name="connsiteX16" fmla="*/ 2505075 w 2857500"/>
              <a:gd name="connsiteY16" fmla="*/ 161925 h 1123950"/>
              <a:gd name="connsiteX17" fmla="*/ 2438400 w 2857500"/>
              <a:gd name="connsiteY17" fmla="*/ 152400 h 1123950"/>
              <a:gd name="connsiteX18" fmla="*/ 2409825 w 2857500"/>
              <a:gd name="connsiteY18" fmla="*/ 142875 h 1123950"/>
              <a:gd name="connsiteX19" fmla="*/ 2371725 w 2857500"/>
              <a:gd name="connsiteY19" fmla="*/ 123825 h 1123950"/>
              <a:gd name="connsiteX20" fmla="*/ 2324100 w 2857500"/>
              <a:gd name="connsiteY20" fmla="*/ 114300 h 1123950"/>
              <a:gd name="connsiteX21" fmla="*/ 2295525 w 2857500"/>
              <a:gd name="connsiteY21" fmla="*/ 104775 h 1123950"/>
              <a:gd name="connsiteX22" fmla="*/ 2200275 w 2857500"/>
              <a:gd name="connsiteY22" fmla="*/ 76200 h 1123950"/>
              <a:gd name="connsiteX23" fmla="*/ 2171700 w 2857500"/>
              <a:gd name="connsiteY23" fmla="*/ 66675 h 1123950"/>
              <a:gd name="connsiteX24" fmla="*/ 2133600 w 2857500"/>
              <a:gd name="connsiteY24" fmla="*/ 47625 h 1123950"/>
              <a:gd name="connsiteX25" fmla="*/ 2085975 w 2857500"/>
              <a:gd name="connsiteY25" fmla="*/ 38100 h 1123950"/>
              <a:gd name="connsiteX26" fmla="*/ 2047875 w 2857500"/>
              <a:gd name="connsiteY26" fmla="*/ 19050 h 1123950"/>
              <a:gd name="connsiteX27" fmla="*/ 2000250 w 2857500"/>
              <a:gd name="connsiteY27" fmla="*/ 9525 h 1123950"/>
              <a:gd name="connsiteX28" fmla="*/ 1962150 w 2857500"/>
              <a:gd name="connsiteY28" fmla="*/ 0 h 1123950"/>
              <a:gd name="connsiteX29" fmla="*/ 1628775 w 2857500"/>
              <a:gd name="connsiteY29" fmla="*/ 9525 h 1123950"/>
              <a:gd name="connsiteX30" fmla="*/ 1543050 w 2857500"/>
              <a:gd name="connsiteY30" fmla="*/ 28575 h 1123950"/>
              <a:gd name="connsiteX31" fmla="*/ 1504950 w 2857500"/>
              <a:gd name="connsiteY31" fmla="*/ 38100 h 1123950"/>
              <a:gd name="connsiteX32" fmla="*/ 1447800 w 2857500"/>
              <a:gd name="connsiteY32" fmla="*/ 57150 h 1123950"/>
              <a:gd name="connsiteX33" fmla="*/ 1371600 w 2857500"/>
              <a:gd name="connsiteY33" fmla="*/ 76200 h 1123950"/>
              <a:gd name="connsiteX34" fmla="*/ 1285875 w 2857500"/>
              <a:gd name="connsiteY34" fmla="*/ 95250 h 1123950"/>
              <a:gd name="connsiteX35" fmla="*/ 1228725 w 2857500"/>
              <a:gd name="connsiteY35" fmla="*/ 114300 h 1123950"/>
              <a:gd name="connsiteX36" fmla="*/ 1123950 w 2857500"/>
              <a:gd name="connsiteY36" fmla="*/ 133350 h 1123950"/>
              <a:gd name="connsiteX37" fmla="*/ 1085850 w 2857500"/>
              <a:gd name="connsiteY37" fmla="*/ 142875 h 1123950"/>
              <a:gd name="connsiteX38" fmla="*/ 952500 w 2857500"/>
              <a:gd name="connsiteY38" fmla="*/ 152400 h 1123950"/>
              <a:gd name="connsiteX39" fmla="*/ 876300 w 2857500"/>
              <a:gd name="connsiteY39" fmla="*/ 161925 h 1123950"/>
              <a:gd name="connsiteX40" fmla="*/ 723900 w 2857500"/>
              <a:gd name="connsiteY40" fmla="*/ 171450 h 1123950"/>
              <a:gd name="connsiteX41" fmla="*/ 571500 w 2857500"/>
              <a:gd name="connsiteY41" fmla="*/ 190500 h 1123950"/>
              <a:gd name="connsiteX42" fmla="*/ 523875 w 2857500"/>
              <a:gd name="connsiteY42" fmla="*/ 200025 h 1123950"/>
              <a:gd name="connsiteX43" fmla="*/ 390525 w 2857500"/>
              <a:gd name="connsiteY43" fmla="*/ 228600 h 1123950"/>
              <a:gd name="connsiteX44" fmla="*/ 304800 w 2857500"/>
              <a:gd name="connsiteY44" fmla="*/ 257175 h 1123950"/>
              <a:gd name="connsiteX45" fmla="*/ 238125 w 2857500"/>
              <a:gd name="connsiteY45" fmla="*/ 285750 h 1123950"/>
              <a:gd name="connsiteX46" fmla="*/ 209550 w 2857500"/>
              <a:gd name="connsiteY46" fmla="*/ 304800 h 1123950"/>
              <a:gd name="connsiteX47" fmla="*/ 152400 w 2857500"/>
              <a:gd name="connsiteY47" fmla="*/ 323850 h 1123950"/>
              <a:gd name="connsiteX48" fmla="*/ 123825 w 2857500"/>
              <a:gd name="connsiteY48" fmla="*/ 333375 h 1123950"/>
              <a:gd name="connsiteX49" fmla="*/ 95250 w 2857500"/>
              <a:gd name="connsiteY49" fmla="*/ 342900 h 1123950"/>
              <a:gd name="connsiteX50" fmla="*/ 28575 w 2857500"/>
              <a:gd name="connsiteY50" fmla="*/ 428625 h 1123950"/>
              <a:gd name="connsiteX51" fmla="*/ 0 w 2857500"/>
              <a:gd name="connsiteY51" fmla="*/ 485775 h 1123950"/>
              <a:gd name="connsiteX52" fmla="*/ 9525 w 2857500"/>
              <a:gd name="connsiteY52" fmla="*/ 657225 h 1123950"/>
              <a:gd name="connsiteX53" fmla="*/ 19050 w 2857500"/>
              <a:gd name="connsiteY53" fmla="*/ 695325 h 1123950"/>
              <a:gd name="connsiteX54" fmla="*/ 47625 w 2857500"/>
              <a:gd name="connsiteY54" fmla="*/ 723900 h 1123950"/>
              <a:gd name="connsiteX55" fmla="*/ 85725 w 2857500"/>
              <a:gd name="connsiteY55" fmla="*/ 790575 h 1123950"/>
              <a:gd name="connsiteX56" fmla="*/ 152400 w 2857500"/>
              <a:gd name="connsiteY56" fmla="*/ 857250 h 1123950"/>
              <a:gd name="connsiteX57" fmla="*/ 180975 w 2857500"/>
              <a:gd name="connsiteY57" fmla="*/ 885825 h 1123950"/>
              <a:gd name="connsiteX58" fmla="*/ 219075 w 2857500"/>
              <a:gd name="connsiteY58" fmla="*/ 933450 h 1123950"/>
              <a:gd name="connsiteX59" fmla="*/ 247650 w 2857500"/>
              <a:gd name="connsiteY59" fmla="*/ 952500 h 1123950"/>
              <a:gd name="connsiteX60" fmla="*/ 323850 w 2857500"/>
              <a:gd name="connsiteY60" fmla="*/ 1009650 h 1123950"/>
              <a:gd name="connsiteX61" fmla="*/ 361950 w 2857500"/>
              <a:gd name="connsiteY61" fmla="*/ 1038225 h 1123950"/>
              <a:gd name="connsiteX62" fmla="*/ 390525 w 2857500"/>
              <a:gd name="connsiteY62" fmla="*/ 1047750 h 1123950"/>
              <a:gd name="connsiteX63" fmla="*/ 466725 w 2857500"/>
              <a:gd name="connsiteY63" fmla="*/ 1085850 h 1123950"/>
              <a:gd name="connsiteX64" fmla="*/ 504825 w 2857500"/>
              <a:gd name="connsiteY64" fmla="*/ 1104900 h 1123950"/>
              <a:gd name="connsiteX65" fmla="*/ 752475 w 2857500"/>
              <a:gd name="connsiteY65" fmla="*/ 1123950 h 1123950"/>
              <a:gd name="connsiteX66" fmla="*/ 1209675 w 2857500"/>
              <a:gd name="connsiteY66" fmla="*/ 1104900 h 1123950"/>
              <a:gd name="connsiteX67" fmla="*/ 1314450 w 2857500"/>
              <a:gd name="connsiteY67" fmla="*/ 1085850 h 1123950"/>
              <a:gd name="connsiteX68" fmla="*/ 1476375 w 2857500"/>
              <a:gd name="connsiteY68" fmla="*/ 1066800 h 1123950"/>
              <a:gd name="connsiteX69" fmla="*/ 1552575 w 2857500"/>
              <a:gd name="connsiteY69" fmla="*/ 1047750 h 1123950"/>
              <a:gd name="connsiteX70" fmla="*/ 1638300 w 2857500"/>
              <a:gd name="connsiteY70" fmla="*/ 1028700 h 1123950"/>
              <a:gd name="connsiteX71" fmla="*/ 1847850 w 2857500"/>
              <a:gd name="connsiteY71" fmla="*/ 1009650 h 1123950"/>
              <a:gd name="connsiteX72" fmla="*/ 1924050 w 2857500"/>
              <a:gd name="connsiteY72" fmla="*/ 1000125 h 1123950"/>
              <a:gd name="connsiteX73" fmla="*/ 1962150 w 2857500"/>
              <a:gd name="connsiteY73" fmla="*/ 990600 h 1123950"/>
              <a:gd name="connsiteX74" fmla="*/ 2085975 w 2857500"/>
              <a:gd name="connsiteY74" fmla="*/ 981075 h 1123950"/>
              <a:gd name="connsiteX75" fmla="*/ 2162175 w 2857500"/>
              <a:gd name="connsiteY75" fmla="*/ 962025 h 1123950"/>
              <a:gd name="connsiteX76" fmla="*/ 2200275 w 2857500"/>
              <a:gd name="connsiteY76" fmla="*/ 952500 h 1123950"/>
              <a:gd name="connsiteX77" fmla="*/ 2228850 w 2857500"/>
              <a:gd name="connsiteY77" fmla="*/ 942975 h 1123950"/>
              <a:gd name="connsiteX78" fmla="*/ 2295525 w 2857500"/>
              <a:gd name="connsiteY78" fmla="*/ 933450 h 1123950"/>
              <a:gd name="connsiteX79" fmla="*/ 2362200 w 2857500"/>
              <a:gd name="connsiteY79" fmla="*/ 914400 h 1123950"/>
              <a:gd name="connsiteX80" fmla="*/ 2447925 w 2857500"/>
              <a:gd name="connsiteY80" fmla="*/ 885825 h 1123950"/>
              <a:gd name="connsiteX81" fmla="*/ 2476500 w 2857500"/>
              <a:gd name="connsiteY81" fmla="*/ 876300 h 1123950"/>
              <a:gd name="connsiteX82" fmla="*/ 2505075 w 2857500"/>
              <a:gd name="connsiteY82" fmla="*/ 866775 h 1123950"/>
              <a:gd name="connsiteX83" fmla="*/ 2552700 w 2857500"/>
              <a:gd name="connsiteY83" fmla="*/ 809625 h 1123950"/>
              <a:gd name="connsiteX84" fmla="*/ 2552700 w 2857500"/>
              <a:gd name="connsiteY84" fmla="*/ 800100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857500" h="1123950">
                <a:moveTo>
                  <a:pt x="2486025" y="819150"/>
                </a:moveTo>
                <a:cubicBezTo>
                  <a:pt x="2511425" y="815975"/>
                  <a:pt x="2536976" y="813833"/>
                  <a:pt x="2562225" y="809625"/>
                </a:cubicBezTo>
                <a:cubicBezTo>
                  <a:pt x="2574333" y="807607"/>
                  <a:pt x="2615311" y="796614"/>
                  <a:pt x="2628900" y="790575"/>
                </a:cubicBezTo>
                <a:cubicBezTo>
                  <a:pt x="2648363" y="781925"/>
                  <a:pt x="2667432" y="772343"/>
                  <a:pt x="2686050" y="762000"/>
                </a:cubicBezTo>
                <a:cubicBezTo>
                  <a:pt x="2696057" y="756441"/>
                  <a:pt x="2704164" y="747599"/>
                  <a:pt x="2714625" y="742950"/>
                </a:cubicBezTo>
                <a:cubicBezTo>
                  <a:pt x="2732975" y="734795"/>
                  <a:pt x="2771775" y="723900"/>
                  <a:pt x="2771775" y="723900"/>
                </a:cubicBezTo>
                <a:cubicBezTo>
                  <a:pt x="2778125" y="711200"/>
                  <a:pt x="2781735" y="696708"/>
                  <a:pt x="2790825" y="685800"/>
                </a:cubicBezTo>
                <a:cubicBezTo>
                  <a:pt x="2798154" y="677006"/>
                  <a:pt x="2813333" y="676458"/>
                  <a:pt x="2819400" y="666750"/>
                </a:cubicBezTo>
                <a:cubicBezTo>
                  <a:pt x="2830043" y="649722"/>
                  <a:pt x="2827311" y="626308"/>
                  <a:pt x="2838450" y="609600"/>
                </a:cubicBezTo>
                <a:lnTo>
                  <a:pt x="2857500" y="581025"/>
                </a:lnTo>
                <a:cubicBezTo>
                  <a:pt x="2854325" y="530225"/>
                  <a:pt x="2853303" y="479244"/>
                  <a:pt x="2847975" y="428625"/>
                </a:cubicBezTo>
                <a:cubicBezTo>
                  <a:pt x="2845253" y="402765"/>
                  <a:pt x="2805450" y="339932"/>
                  <a:pt x="2800350" y="333375"/>
                </a:cubicBezTo>
                <a:cubicBezTo>
                  <a:pt x="2793322" y="324339"/>
                  <a:pt x="2781300" y="320675"/>
                  <a:pt x="2771775" y="314325"/>
                </a:cubicBezTo>
                <a:cubicBezTo>
                  <a:pt x="2729170" y="250418"/>
                  <a:pt x="2779359" y="313031"/>
                  <a:pt x="2724150" y="276225"/>
                </a:cubicBezTo>
                <a:cubicBezTo>
                  <a:pt x="2660953" y="234094"/>
                  <a:pt x="2729326" y="259763"/>
                  <a:pt x="2667000" y="228600"/>
                </a:cubicBezTo>
                <a:cubicBezTo>
                  <a:pt x="2559990" y="175095"/>
                  <a:pt x="2664994" y="233000"/>
                  <a:pt x="2590800" y="200025"/>
                </a:cubicBezTo>
                <a:cubicBezTo>
                  <a:pt x="2566083" y="189040"/>
                  <a:pt x="2534333" y="167777"/>
                  <a:pt x="2505075" y="161925"/>
                </a:cubicBezTo>
                <a:cubicBezTo>
                  <a:pt x="2483060" y="157522"/>
                  <a:pt x="2460625" y="155575"/>
                  <a:pt x="2438400" y="152400"/>
                </a:cubicBezTo>
                <a:cubicBezTo>
                  <a:pt x="2428875" y="149225"/>
                  <a:pt x="2419053" y="146830"/>
                  <a:pt x="2409825" y="142875"/>
                </a:cubicBezTo>
                <a:cubicBezTo>
                  <a:pt x="2396774" y="137282"/>
                  <a:pt x="2385195" y="128315"/>
                  <a:pt x="2371725" y="123825"/>
                </a:cubicBezTo>
                <a:cubicBezTo>
                  <a:pt x="2356366" y="118705"/>
                  <a:pt x="2339806" y="118227"/>
                  <a:pt x="2324100" y="114300"/>
                </a:cubicBezTo>
                <a:cubicBezTo>
                  <a:pt x="2314360" y="111865"/>
                  <a:pt x="2305179" y="107533"/>
                  <a:pt x="2295525" y="104775"/>
                </a:cubicBezTo>
                <a:cubicBezTo>
                  <a:pt x="2194758" y="75985"/>
                  <a:pt x="2336088" y="121471"/>
                  <a:pt x="2200275" y="76200"/>
                </a:cubicBezTo>
                <a:cubicBezTo>
                  <a:pt x="2190750" y="73025"/>
                  <a:pt x="2180680" y="71165"/>
                  <a:pt x="2171700" y="66675"/>
                </a:cubicBezTo>
                <a:cubicBezTo>
                  <a:pt x="2159000" y="60325"/>
                  <a:pt x="2147070" y="52115"/>
                  <a:pt x="2133600" y="47625"/>
                </a:cubicBezTo>
                <a:cubicBezTo>
                  <a:pt x="2118241" y="42505"/>
                  <a:pt x="2101850" y="41275"/>
                  <a:pt x="2085975" y="38100"/>
                </a:cubicBezTo>
                <a:cubicBezTo>
                  <a:pt x="2073275" y="31750"/>
                  <a:pt x="2061345" y="23540"/>
                  <a:pt x="2047875" y="19050"/>
                </a:cubicBezTo>
                <a:cubicBezTo>
                  <a:pt x="2032516" y="13930"/>
                  <a:pt x="2016054" y="13037"/>
                  <a:pt x="2000250" y="9525"/>
                </a:cubicBezTo>
                <a:cubicBezTo>
                  <a:pt x="1987471" y="6685"/>
                  <a:pt x="1974850" y="3175"/>
                  <a:pt x="1962150" y="0"/>
                </a:cubicBezTo>
                <a:cubicBezTo>
                  <a:pt x="1851025" y="3175"/>
                  <a:pt x="1739813" y="4108"/>
                  <a:pt x="1628775" y="9525"/>
                </a:cubicBezTo>
                <a:cubicBezTo>
                  <a:pt x="1576954" y="12053"/>
                  <a:pt x="1582028" y="17439"/>
                  <a:pt x="1543050" y="28575"/>
                </a:cubicBezTo>
                <a:cubicBezTo>
                  <a:pt x="1530463" y="32171"/>
                  <a:pt x="1517489" y="34338"/>
                  <a:pt x="1504950" y="38100"/>
                </a:cubicBezTo>
                <a:cubicBezTo>
                  <a:pt x="1485716" y="43870"/>
                  <a:pt x="1467281" y="52280"/>
                  <a:pt x="1447800" y="57150"/>
                </a:cubicBezTo>
                <a:cubicBezTo>
                  <a:pt x="1422400" y="63500"/>
                  <a:pt x="1397273" y="71065"/>
                  <a:pt x="1371600" y="76200"/>
                </a:cubicBezTo>
                <a:cubicBezTo>
                  <a:pt x="1344409" y="81638"/>
                  <a:pt x="1312778" y="87179"/>
                  <a:pt x="1285875" y="95250"/>
                </a:cubicBezTo>
                <a:cubicBezTo>
                  <a:pt x="1266641" y="101020"/>
                  <a:pt x="1248532" y="110999"/>
                  <a:pt x="1228725" y="114300"/>
                </a:cubicBezTo>
                <a:cubicBezTo>
                  <a:pt x="1187368" y="121193"/>
                  <a:pt x="1163888" y="124475"/>
                  <a:pt x="1123950" y="133350"/>
                </a:cubicBezTo>
                <a:cubicBezTo>
                  <a:pt x="1111171" y="136190"/>
                  <a:pt x="1098861" y="141429"/>
                  <a:pt x="1085850" y="142875"/>
                </a:cubicBezTo>
                <a:cubicBezTo>
                  <a:pt x="1041559" y="147796"/>
                  <a:pt x="996880" y="148365"/>
                  <a:pt x="952500" y="152400"/>
                </a:cubicBezTo>
                <a:cubicBezTo>
                  <a:pt x="927007" y="154718"/>
                  <a:pt x="901809" y="159799"/>
                  <a:pt x="876300" y="161925"/>
                </a:cubicBezTo>
                <a:cubicBezTo>
                  <a:pt x="825577" y="166152"/>
                  <a:pt x="774700" y="168275"/>
                  <a:pt x="723900" y="171450"/>
                </a:cubicBezTo>
                <a:cubicBezTo>
                  <a:pt x="616518" y="192926"/>
                  <a:pt x="747351" y="168519"/>
                  <a:pt x="571500" y="190500"/>
                </a:cubicBezTo>
                <a:cubicBezTo>
                  <a:pt x="555436" y="192508"/>
                  <a:pt x="539803" y="197129"/>
                  <a:pt x="523875" y="200025"/>
                </a:cubicBezTo>
                <a:cubicBezTo>
                  <a:pt x="471118" y="209617"/>
                  <a:pt x="444495" y="210610"/>
                  <a:pt x="390525" y="228600"/>
                </a:cubicBezTo>
                <a:lnTo>
                  <a:pt x="304800" y="257175"/>
                </a:lnTo>
                <a:cubicBezTo>
                  <a:pt x="272742" y="267861"/>
                  <a:pt x="271081" y="266918"/>
                  <a:pt x="238125" y="285750"/>
                </a:cubicBezTo>
                <a:cubicBezTo>
                  <a:pt x="228186" y="291430"/>
                  <a:pt x="220011" y="300151"/>
                  <a:pt x="209550" y="304800"/>
                </a:cubicBezTo>
                <a:cubicBezTo>
                  <a:pt x="191200" y="312955"/>
                  <a:pt x="171450" y="317500"/>
                  <a:pt x="152400" y="323850"/>
                </a:cubicBezTo>
                <a:lnTo>
                  <a:pt x="123825" y="333375"/>
                </a:lnTo>
                <a:lnTo>
                  <a:pt x="95250" y="342900"/>
                </a:lnTo>
                <a:cubicBezTo>
                  <a:pt x="50486" y="387664"/>
                  <a:pt x="74147" y="360267"/>
                  <a:pt x="28575" y="428625"/>
                </a:cubicBezTo>
                <a:cubicBezTo>
                  <a:pt x="3956" y="465554"/>
                  <a:pt x="13145" y="446340"/>
                  <a:pt x="0" y="485775"/>
                </a:cubicBezTo>
                <a:cubicBezTo>
                  <a:pt x="3175" y="542925"/>
                  <a:pt x="4343" y="600222"/>
                  <a:pt x="9525" y="657225"/>
                </a:cubicBezTo>
                <a:cubicBezTo>
                  <a:pt x="10710" y="670262"/>
                  <a:pt x="12555" y="683959"/>
                  <a:pt x="19050" y="695325"/>
                </a:cubicBezTo>
                <a:cubicBezTo>
                  <a:pt x="25733" y="707021"/>
                  <a:pt x="38100" y="714375"/>
                  <a:pt x="47625" y="723900"/>
                </a:cubicBezTo>
                <a:cubicBezTo>
                  <a:pt x="59483" y="759473"/>
                  <a:pt x="55375" y="757190"/>
                  <a:pt x="85725" y="790575"/>
                </a:cubicBezTo>
                <a:cubicBezTo>
                  <a:pt x="106868" y="813832"/>
                  <a:pt x="130175" y="835025"/>
                  <a:pt x="152400" y="857250"/>
                </a:cubicBezTo>
                <a:cubicBezTo>
                  <a:pt x="161925" y="866775"/>
                  <a:pt x="172560" y="875306"/>
                  <a:pt x="180975" y="885825"/>
                </a:cubicBezTo>
                <a:cubicBezTo>
                  <a:pt x="193675" y="901700"/>
                  <a:pt x="204700" y="919075"/>
                  <a:pt x="219075" y="933450"/>
                </a:cubicBezTo>
                <a:cubicBezTo>
                  <a:pt x="227170" y="941545"/>
                  <a:pt x="239555" y="944405"/>
                  <a:pt x="247650" y="952500"/>
                </a:cubicBezTo>
                <a:cubicBezTo>
                  <a:pt x="309354" y="1014204"/>
                  <a:pt x="256094" y="992711"/>
                  <a:pt x="323850" y="1009650"/>
                </a:cubicBezTo>
                <a:cubicBezTo>
                  <a:pt x="336550" y="1019175"/>
                  <a:pt x="348167" y="1030349"/>
                  <a:pt x="361950" y="1038225"/>
                </a:cubicBezTo>
                <a:cubicBezTo>
                  <a:pt x="370667" y="1043206"/>
                  <a:pt x="381385" y="1043595"/>
                  <a:pt x="390525" y="1047750"/>
                </a:cubicBezTo>
                <a:cubicBezTo>
                  <a:pt x="416378" y="1059501"/>
                  <a:pt x="441325" y="1073150"/>
                  <a:pt x="466725" y="1085850"/>
                </a:cubicBezTo>
                <a:cubicBezTo>
                  <a:pt x="479425" y="1092200"/>
                  <a:pt x="490662" y="1103888"/>
                  <a:pt x="504825" y="1104900"/>
                </a:cubicBezTo>
                <a:cubicBezTo>
                  <a:pt x="676310" y="1117149"/>
                  <a:pt x="593766" y="1110724"/>
                  <a:pt x="752475" y="1123950"/>
                </a:cubicBezTo>
                <a:cubicBezTo>
                  <a:pt x="858015" y="1120545"/>
                  <a:pt x="1083288" y="1115890"/>
                  <a:pt x="1209675" y="1104900"/>
                </a:cubicBezTo>
                <a:cubicBezTo>
                  <a:pt x="1236573" y="1102561"/>
                  <a:pt x="1286633" y="1090908"/>
                  <a:pt x="1314450" y="1085850"/>
                </a:cubicBezTo>
                <a:cubicBezTo>
                  <a:pt x="1390902" y="1071950"/>
                  <a:pt x="1380131" y="1075549"/>
                  <a:pt x="1476375" y="1066800"/>
                </a:cubicBezTo>
                <a:cubicBezTo>
                  <a:pt x="1541694" y="1045027"/>
                  <a:pt x="1460623" y="1070738"/>
                  <a:pt x="1552575" y="1047750"/>
                </a:cubicBezTo>
                <a:cubicBezTo>
                  <a:pt x="1619116" y="1031115"/>
                  <a:pt x="1533459" y="1041805"/>
                  <a:pt x="1638300" y="1028700"/>
                </a:cubicBezTo>
                <a:cubicBezTo>
                  <a:pt x="1719589" y="1018539"/>
                  <a:pt x="1764062" y="1018029"/>
                  <a:pt x="1847850" y="1009650"/>
                </a:cubicBezTo>
                <a:cubicBezTo>
                  <a:pt x="1873321" y="1007103"/>
                  <a:pt x="1898801" y="1004333"/>
                  <a:pt x="1924050" y="1000125"/>
                </a:cubicBezTo>
                <a:cubicBezTo>
                  <a:pt x="1936963" y="997973"/>
                  <a:pt x="1949149" y="992130"/>
                  <a:pt x="1962150" y="990600"/>
                </a:cubicBezTo>
                <a:cubicBezTo>
                  <a:pt x="2003263" y="985763"/>
                  <a:pt x="2044700" y="984250"/>
                  <a:pt x="2085975" y="981075"/>
                </a:cubicBezTo>
                <a:cubicBezTo>
                  <a:pt x="2137037" y="964054"/>
                  <a:pt x="2093211" y="977350"/>
                  <a:pt x="2162175" y="962025"/>
                </a:cubicBezTo>
                <a:cubicBezTo>
                  <a:pt x="2174954" y="959185"/>
                  <a:pt x="2187688" y="956096"/>
                  <a:pt x="2200275" y="952500"/>
                </a:cubicBezTo>
                <a:cubicBezTo>
                  <a:pt x="2209929" y="949742"/>
                  <a:pt x="2219005" y="944944"/>
                  <a:pt x="2228850" y="942975"/>
                </a:cubicBezTo>
                <a:cubicBezTo>
                  <a:pt x="2250865" y="938572"/>
                  <a:pt x="2273300" y="936625"/>
                  <a:pt x="2295525" y="933450"/>
                </a:cubicBezTo>
                <a:cubicBezTo>
                  <a:pt x="2391557" y="901439"/>
                  <a:pt x="2242599" y="950280"/>
                  <a:pt x="2362200" y="914400"/>
                </a:cubicBezTo>
                <a:lnTo>
                  <a:pt x="2447925" y="885825"/>
                </a:lnTo>
                <a:lnTo>
                  <a:pt x="2476500" y="876300"/>
                </a:lnTo>
                <a:lnTo>
                  <a:pt x="2505075" y="866775"/>
                </a:lnTo>
                <a:cubicBezTo>
                  <a:pt x="2526141" y="845709"/>
                  <a:pt x="2539439" y="836147"/>
                  <a:pt x="2552700" y="809625"/>
                </a:cubicBezTo>
                <a:cubicBezTo>
                  <a:pt x="2554120" y="806785"/>
                  <a:pt x="2552700" y="803275"/>
                  <a:pt x="2552700" y="80010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3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6099" y="21491"/>
            <a:ext cx="569187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ADRENAL GLAND OVERVIEW</a:t>
            </a:r>
          </a:p>
        </p:txBody>
      </p:sp>
      <p:sp>
        <p:nvSpPr>
          <p:cNvPr id="5" name="TextBox 4"/>
          <p:cNvSpPr txBox="1"/>
          <p:nvPr/>
        </p:nvSpPr>
        <p:spPr>
          <a:xfrm>
            <a:off x="152400" y="4800600"/>
            <a:ext cx="8839200" cy="1200329"/>
          </a:xfrm>
          <a:prstGeom prst="rect">
            <a:avLst/>
          </a:prstGeom>
          <a:noFill/>
        </p:spPr>
        <p:txBody>
          <a:bodyPr wrap="square">
            <a:spAutoFit/>
          </a:bodyPr>
          <a:lstStyle/>
          <a:p>
            <a:r>
              <a:rPr lang="en-US" sz="1600" b="1" dirty="0">
                <a:solidFill>
                  <a:srgbClr val="002060"/>
                </a:solidFill>
                <a:latin typeface="Calibri" pitchFamily="34" charset="0"/>
              </a:rPr>
              <a:t>Because the adrenal gland is derived from two different sources, the cortex and medulla are </a:t>
            </a:r>
            <a:r>
              <a:rPr lang="en-US" sz="1600" b="1" dirty="0" err="1">
                <a:solidFill>
                  <a:srgbClr val="002060"/>
                </a:solidFill>
                <a:latin typeface="Calibri" pitchFamily="34" charset="0"/>
              </a:rPr>
              <a:t>histologically</a:t>
            </a:r>
            <a:r>
              <a:rPr lang="en-US" sz="1600" b="1" dirty="0">
                <a:solidFill>
                  <a:srgbClr val="002060"/>
                </a:solidFill>
                <a:latin typeface="Calibri" pitchFamily="34" charset="0"/>
              </a:rPr>
              <a:t> and functionally distinct:</a:t>
            </a:r>
          </a:p>
          <a:p>
            <a:endParaRPr lang="en-US" sz="800" b="1" dirty="0">
              <a:solidFill>
                <a:srgbClr val="002060"/>
              </a:solidFill>
              <a:latin typeface="Calibri" pitchFamily="34" charset="0"/>
            </a:endParaRPr>
          </a:p>
          <a:p>
            <a:pPr marL="342900" indent="-342900">
              <a:buAutoNum type="arabicPeriod"/>
            </a:pPr>
            <a:r>
              <a:rPr lang="en-US" sz="1600" b="1" dirty="0">
                <a:solidFill>
                  <a:srgbClr val="002060"/>
                </a:solidFill>
                <a:latin typeface="Calibri" pitchFamily="34" charset="0"/>
              </a:rPr>
              <a:t>The adrenal cortex (outer portion) – secretes steroid hormones</a:t>
            </a:r>
          </a:p>
          <a:p>
            <a:pPr marL="342900" indent="-342900">
              <a:buAutoNum type="arabicPeriod"/>
            </a:pPr>
            <a:r>
              <a:rPr lang="en-US" sz="1600" b="1" dirty="0">
                <a:solidFill>
                  <a:srgbClr val="002060"/>
                </a:solidFill>
                <a:latin typeface="Calibri" pitchFamily="34" charset="0"/>
              </a:rPr>
              <a:t>The adrenal medulla (inner portion) – secretes epinephrine and norepinephrine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85800"/>
            <a:ext cx="8582025" cy="15525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362200"/>
            <a:ext cx="4925839" cy="2367813"/>
          </a:xfrm>
          <a:prstGeom prst="rect">
            <a:avLst/>
          </a:prstGeom>
        </p:spPr>
      </p:pic>
      <p:sp>
        <p:nvSpPr>
          <p:cNvPr id="14" name="Freeform 13"/>
          <p:cNvSpPr/>
          <p:nvPr/>
        </p:nvSpPr>
        <p:spPr>
          <a:xfrm>
            <a:off x="819150" y="3162300"/>
            <a:ext cx="4333875" cy="1362075"/>
          </a:xfrm>
          <a:custGeom>
            <a:avLst/>
            <a:gdLst>
              <a:gd name="connsiteX0" fmla="*/ 1838325 w 4333875"/>
              <a:gd name="connsiteY0" fmla="*/ 361950 h 1362075"/>
              <a:gd name="connsiteX1" fmla="*/ 1790700 w 4333875"/>
              <a:gd name="connsiteY1" fmla="*/ 285750 h 1362075"/>
              <a:gd name="connsiteX2" fmla="*/ 1762125 w 4333875"/>
              <a:gd name="connsiteY2" fmla="*/ 257175 h 1362075"/>
              <a:gd name="connsiteX3" fmla="*/ 1743075 w 4333875"/>
              <a:gd name="connsiteY3" fmla="*/ 228600 h 1362075"/>
              <a:gd name="connsiteX4" fmla="*/ 1733550 w 4333875"/>
              <a:gd name="connsiteY4" fmla="*/ 200025 h 1362075"/>
              <a:gd name="connsiteX5" fmla="*/ 1704975 w 4333875"/>
              <a:gd name="connsiteY5" fmla="*/ 180975 h 1362075"/>
              <a:gd name="connsiteX6" fmla="*/ 1685925 w 4333875"/>
              <a:gd name="connsiteY6" fmla="*/ 152400 h 1362075"/>
              <a:gd name="connsiteX7" fmla="*/ 1657350 w 4333875"/>
              <a:gd name="connsiteY7" fmla="*/ 133350 h 1362075"/>
              <a:gd name="connsiteX8" fmla="*/ 1647825 w 4333875"/>
              <a:gd name="connsiteY8" fmla="*/ 104775 h 1362075"/>
              <a:gd name="connsiteX9" fmla="*/ 1533525 w 4333875"/>
              <a:gd name="connsiteY9" fmla="*/ 47625 h 1362075"/>
              <a:gd name="connsiteX10" fmla="*/ 1504950 w 4333875"/>
              <a:gd name="connsiteY10" fmla="*/ 38100 h 1362075"/>
              <a:gd name="connsiteX11" fmla="*/ 1476375 w 4333875"/>
              <a:gd name="connsiteY11" fmla="*/ 28575 h 1362075"/>
              <a:gd name="connsiteX12" fmla="*/ 1447800 w 4333875"/>
              <a:gd name="connsiteY12" fmla="*/ 19050 h 1362075"/>
              <a:gd name="connsiteX13" fmla="*/ 1219200 w 4333875"/>
              <a:gd name="connsiteY13" fmla="*/ 0 h 1362075"/>
              <a:gd name="connsiteX14" fmla="*/ 1038225 w 4333875"/>
              <a:gd name="connsiteY14" fmla="*/ 9525 h 1362075"/>
              <a:gd name="connsiteX15" fmla="*/ 990600 w 4333875"/>
              <a:gd name="connsiteY15" fmla="*/ 19050 h 1362075"/>
              <a:gd name="connsiteX16" fmla="*/ 933450 w 4333875"/>
              <a:gd name="connsiteY16" fmla="*/ 38100 h 1362075"/>
              <a:gd name="connsiteX17" fmla="*/ 876300 w 4333875"/>
              <a:gd name="connsiteY17" fmla="*/ 76200 h 1362075"/>
              <a:gd name="connsiteX18" fmla="*/ 847725 w 4333875"/>
              <a:gd name="connsiteY18" fmla="*/ 104775 h 1362075"/>
              <a:gd name="connsiteX19" fmla="*/ 790575 w 4333875"/>
              <a:gd name="connsiteY19" fmla="*/ 142875 h 1362075"/>
              <a:gd name="connsiteX20" fmla="*/ 762000 w 4333875"/>
              <a:gd name="connsiteY20" fmla="*/ 161925 h 1362075"/>
              <a:gd name="connsiteX21" fmla="*/ 704850 w 4333875"/>
              <a:gd name="connsiteY21" fmla="*/ 190500 h 1362075"/>
              <a:gd name="connsiteX22" fmla="*/ 657225 w 4333875"/>
              <a:gd name="connsiteY22" fmla="*/ 228600 h 1362075"/>
              <a:gd name="connsiteX23" fmla="*/ 628650 w 4333875"/>
              <a:gd name="connsiteY23" fmla="*/ 257175 h 1362075"/>
              <a:gd name="connsiteX24" fmla="*/ 600075 w 4333875"/>
              <a:gd name="connsiteY24" fmla="*/ 276225 h 1362075"/>
              <a:gd name="connsiteX25" fmla="*/ 523875 w 4333875"/>
              <a:gd name="connsiteY25" fmla="*/ 390525 h 1362075"/>
              <a:gd name="connsiteX26" fmla="*/ 504825 w 4333875"/>
              <a:gd name="connsiteY26" fmla="*/ 419100 h 1362075"/>
              <a:gd name="connsiteX27" fmla="*/ 485775 w 4333875"/>
              <a:gd name="connsiteY27" fmla="*/ 447675 h 1362075"/>
              <a:gd name="connsiteX28" fmla="*/ 476250 w 4333875"/>
              <a:gd name="connsiteY28" fmla="*/ 476250 h 1362075"/>
              <a:gd name="connsiteX29" fmla="*/ 419100 w 4333875"/>
              <a:gd name="connsiteY29" fmla="*/ 561975 h 1362075"/>
              <a:gd name="connsiteX30" fmla="*/ 400050 w 4333875"/>
              <a:gd name="connsiteY30" fmla="*/ 590550 h 1362075"/>
              <a:gd name="connsiteX31" fmla="*/ 390525 w 4333875"/>
              <a:gd name="connsiteY31" fmla="*/ 619125 h 1362075"/>
              <a:gd name="connsiteX32" fmla="*/ 352425 w 4333875"/>
              <a:gd name="connsiteY32" fmla="*/ 676275 h 1362075"/>
              <a:gd name="connsiteX33" fmla="*/ 333375 w 4333875"/>
              <a:gd name="connsiteY33" fmla="*/ 704850 h 1362075"/>
              <a:gd name="connsiteX34" fmla="*/ 304800 w 4333875"/>
              <a:gd name="connsiteY34" fmla="*/ 733425 h 1362075"/>
              <a:gd name="connsiteX35" fmla="*/ 276225 w 4333875"/>
              <a:gd name="connsiteY35" fmla="*/ 790575 h 1362075"/>
              <a:gd name="connsiteX36" fmla="*/ 266700 w 4333875"/>
              <a:gd name="connsiteY36" fmla="*/ 819150 h 1362075"/>
              <a:gd name="connsiteX37" fmla="*/ 257175 w 4333875"/>
              <a:gd name="connsiteY37" fmla="*/ 923925 h 1362075"/>
              <a:gd name="connsiteX38" fmla="*/ 228600 w 4333875"/>
              <a:gd name="connsiteY38" fmla="*/ 933450 h 1362075"/>
              <a:gd name="connsiteX39" fmla="*/ 200025 w 4333875"/>
              <a:gd name="connsiteY39" fmla="*/ 952500 h 1362075"/>
              <a:gd name="connsiteX40" fmla="*/ 161925 w 4333875"/>
              <a:gd name="connsiteY40" fmla="*/ 971550 h 1362075"/>
              <a:gd name="connsiteX41" fmla="*/ 133350 w 4333875"/>
              <a:gd name="connsiteY41" fmla="*/ 981075 h 1362075"/>
              <a:gd name="connsiteX42" fmla="*/ 47625 w 4333875"/>
              <a:gd name="connsiteY42" fmla="*/ 1047750 h 1362075"/>
              <a:gd name="connsiteX43" fmla="*/ 19050 w 4333875"/>
              <a:gd name="connsiteY43" fmla="*/ 1133475 h 1362075"/>
              <a:gd name="connsiteX44" fmla="*/ 9525 w 4333875"/>
              <a:gd name="connsiteY44" fmla="*/ 1162050 h 1362075"/>
              <a:gd name="connsiteX45" fmla="*/ 0 w 4333875"/>
              <a:gd name="connsiteY45" fmla="*/ 1190625 h 1362075"/>
              <a:gd name="connsiteX46" fmla="*/ 9525 w 4333875"/>
              <a:gd name="connsiteY46" fmla="*/ 1257300 h 1362075"/>
              <a:gd name="connsiteX47" fmla="*/ 66675 w 4333875"/>
              <a:gd name="connsiteY47" fmla="*/ 1304925 h 1362075"/>
              <a:gd name="connsiteX48" fmla="*/ 95250 w 4333875"/>
              <a:gd name="connsiteY48" fmla="*/ 1314450 h 1362075"/>
              <a:gd name="connsiteX49" fmla="*/ 123825 w 4333875"/>
              <a:gd name="connsiteY49" fmla="*/ 1333500 h 1362075"/>
              <a:gd name="connsiteX50" fmla="*/ 219075 w 4333875"/>
              <a:gd name="connsiteY50" fmla="*/ 1362075 h 1362075"/>
              <a:gd name="connsiteX51" fmla="*/ 390525 w 4333875"/>
              <a:gd name="connsiteY51" fmla="*/ 1352550 h 1362075"/>
              <a:gd name="connsiteX52" fmla="*/ 447675 w 4333875"/>
              <a:gd name="connsiteY52" fmla="*/ 1333500 h 1362075"/>
              <a:gd name="connsiteX53" fmla="*/ 476250 w 4333875"/>
              <a:gd name="connsiteY53" fmla="*/ 1323975 h 1362075"/>
              <a:gd name="connsiteX54" fmla="*/ 504825 w 4333875"/>
              <a:gd name="connsiteY54" fmla="*/ 1304925 h 1362075"/>
              <a:gd name="connsiteX55" fmla="*/ 561975 w 4333875"/>
              <a:gd name="connsiteY55" fmla="*/ 1285875 h 1362075"/>
              <a:gd name="connsiteX56" fmla="*/ 590550 w 4333875"/>
              <a:gd name="connsiteY56" fmla="*/ 1276350 h 1362075"/>
              <a:gd name="connsiteX57" fmla="*/ 619125 w 4333875"/>
              <a:gd name="connsiteY57" fmla="*/ 1266825 h 1362075"/>
              <a:gd name="connsiteX58" fmla="*/ 676275 w 4333875"/>
              <a:gd name="connsiteY58" fmla="*/ 1228725 h 1362075"/>
              <a:gd name="connsiteX59" fmla="*/ 704850 w 4333875"/>
              <a:gd name="connsiteY59" fmla="*/ 1209675 h 1362075"/>
              <a:gd name="connsiteX60" fmla="*/ 752475 w 4333875"/>
              <a:gd name="connsiteY60" fmla="*/ 1162050 h 1362075"/>
              <a:gd name="connsiteX61" fmla="*/ 771525 w 4333875"/>
              <a:gd name="connsiteY61" fmla="*/ 1133475 h 1362075"/>
              <a:gd name="connsiteX62" fmla="*/ 828675 w 4333875"/>
              <a:gd name="connsiteY62" fmla="*/ 1095375 h 1362075"/>
              <a:gd name="connsiteX63" fmla="*/ 857250 w 4333875"/>
              <a:gd name="connsiteY63" fmla="*/ 1076325 h 1362075"/>
              <a:gd name="connsiteX64" fmla="*/ 914400 w 4333875"/>
              <a:gd name="connsiteY64" fmla="*/ 1038225 h 1362075"/>
              <a:gd name="connsiteX65" fmla="*/ 971550 w 4333875"/>
              <a:gd name="connsiteY65" fmla="*/ 981075 h 1362075"/>
              <a:gd name="connsiteX66" fmla="*/ 1019175 w 4333875"/>
              <a:gd name="connsiteY66" fmla="*/ 933450 h 1362075"/>
              <a:gd name="connsiteX67" fmla="*/ 1066800 w 4333875"/>
              <a:gd name="connsiteY67" fmla="*/ 876300 h 1362075"/>
              <a:gd name="connsiteX68" fmla="*/ 1085850 w 4333875"/>
              <a:gd name="connsiteY68" fmla="*/ 847725 h 1362075"/>
              <a:gd name="connsiteX69" fmla="*/ 1143000 w 4333875"/>
              <a:gd name="connsiteY69" fmla="*/ 819150 h 1362075"/>
              <a:gd name="connsiteX70" fmla="*/ 1181100 w 4333875"/>
              <a:gd name="connsiteY70" fmla="*/ 800100 h 1362075"/>
              <a:gd name="connsiteX71" fmla="*/ 1276350 w 4333875"/>
              <a:gd name="connsiteY71" fmla="*/ 771525 h 1362075"/>
              <a:gd name="connsiteX72" fmla="*/ 1343025 w 4333875"/>
              <a:gd name="connsiteY72" fmla="*/ 762000 h 1362075"/>
              <a:gd name="connsiteX73" fmla="*/ 1609725 w 4333875"/>
              <a:gd name="connsiteY73" fmla="*/ 771525 h 1362075"/>
              <a:gd name="connsiteX74" fmla="*/ 1733550 w 4333875"/>
              <a:gd name="connsiteY74" fmla="*/ 800100 h 1362075"/>
              <a:gd name="connsiteX75" fmla="*/ 1771650 w 4333875"/>
              <a:gd name="connsiteY75" fmla="*/ 809625 h 1362075"/>
              <a:gd name="connsiteX76" fmla="*/ 1800225 w 4333875"/>
              <a:gd name="connsiteY76" fmla="*/ 819150 h 1362075"/>
              <a:gd name="connsiteX77" fmla="*/ 1857375 w 4333875"/>
              <a:gd name="connsiteY77" fmla="*/ 828675 h 1362075"/>
              <a:gd name="connsiteX78" fmla="*/ 2105025 w 4333875"/>
              <a:gd name="connsiteY78" fmla="*/ 847725 h 1362075"/>
              <a:gd name="connsiteX79" fmla="*/ 2305050 w 4333875"/>
              <a:gd name="connsiteY79" fmla="*/ 847725 h 1362075"/>
              <a:gd name="connsiteX80" fmla="*/ 2457450 w 4333875"/>
              <a:gd name="connsiteY80" fmla="*/ 857250 h 1362075"/>
              <a:gd name="connsiteX81" fmla="*/ 2552700 w 4333875"/>
              <a:gd name="connsiteY81" fmla="*/ 847725 h 1362075"/>
              <a:gd name="connsiteX82" fmla="*/ 2676525 w 4333875"/>
              <a:gd name="connsiteY82" fmla="*/ 838200 h 1362075"/>
              <a:gd name="connsiteX83" fmla="*/ 2809875 w 4333875"/>
              <a:gd name="connsiteY83" fmla="*/ 819150 h 1362075"/>
              <a:gd name="connsiteX84" fmla="*/ 2895600 w 4333875"/>
              <a:gd name="connsiteY84" fmla="*/ 809625 h 1362075"/>
              <a:gd name="connsiteX85" fmla="*/ 2924175 w 4333875"/>
              <a:gd name="connsiteY85" fmla="*/ 800100 h 1362075"/>
              <a:gd name="connsiteX86" fmla="*/ 3038475 w 4333875"/>
              <a:gd name="connsiteY86" fmla="*/ 781050 h 1362075"/>
              <a:gd name="connsiteX87" fmla="*/ 3095625 w 4333875"/>
              <a:gd name="connsiteY87" fmla="*/ 762000 h 1362075"/>
              <a:gd name="connsiteX88" fmla="*/ 3171825 w 4333875"/>
              <a:gd name="connsiteY88" fmla="*/ 752475 h 1362075"/>
              <a:gd name="connsiteX89" fmla="*/ 3238500 w 4333875"/>
              <a:gd name="connsiteY89" fmla="*/ 742950 h 1362075"/>
              <a:gd name="connsiteX90" fmla="*/ 3333750 w 4333875"/>
              <a:gd name="connsiteY90" fmla="*/ 714375 h 1362075"/>
              <a:gd name="connsiteX91" fmla="*/ 3409950 w 4333875"/>
              <a:gd name="connsiteY91" fmla="*/ 704850 h 1362075"/>
              <a:gd name="connsiteX92" fmla="*/ 3514725 w 4333875"/>
              <a:gd name="connsiteY92" fmla="*/ 676275 h 1362075"/>
              <a:gd name="connsiteX93" fmla="*/ 3571875 w 4333875"/>
              <a:gd name="connsiteY93" fmla="*/ 666750 h 1362075"/>
              <a:gd name="connsiteX94" fmla="*/ 3600450 w 4333875"/>
              <a:gd name="connsiteY94" fmla="*/ 657225 h 1362075"/>
              <a:gd name="connsiteX95" fmla="*/ 3648075 w 4333875"/>
              <a:gd name="connsiteY95" fmla="*/ 647700 h 1362075"/>
              <a:gd name="connsiteX96" fmla="*/ 3686175 w 4333875"/>
              <a:gd name="connsiteY96" fmla="*/ 638175 h 1362075"/>
              <a:gd name="connsiteX97" fmla="*/ 3781425 w 4333875"/>
              <a:gd name="connsiteY97" fmla="*/ 619125 h 1362075"/>
              <a:gd name="connsiteX98" fmla="*/ 3867150 w 4333875"/>
              <a:gd name="connsiteY98" fmla="*/ 590550 h 1362075"/>
              <a:gd name="connsiteX99" fmla="*/ 3895725 w 4333875"/>
              <a:gd name="connsiteY99" fmla="*/ 581025 h 1362075"/>
              <a:gd name="connsiteX100" fmla="*/ 3962400 w 4333875"/>
              <a:gd name="connsiteY100" fmla="*/ 542925 h 1362075"/>
              <a:gd name="connsiteX101" fmla="*/ 3990975 w 4333875"/>
              <a:gd name="connsiteY101" fmla="*/ 533400 h 1362075"/>
              <a:gd name="connsiteX102" fmla="*/ 4067175 w 4333875"/>
              <a:gd name="connsiteY102" fmla="*/ 504825 h 1362075"/>
              <a:gd name="connsiteX103" fmla="*/ 4162425 w 4333875"/>
              <a:gd name="connsiteY103" fmla="*/ 457200 h 1362075"/>
              <a:gd name="connsiteX104" fmla="*/ 4219575 w 4333875"/>
              <a:gd name="connsiteY104" fmla="*/ 419100 h 1362075"/>
              <a:gd name="connsiteX105" fmla="*/ 4267200 w 4333875"/>
              <a:gd name="connsiteY105" fmla="*/ 361950 h 1362075"/>
              <a:gd name="connsiteX106" fmla="*/ 4295775 w 4333875"/>
              <a:gd name="connsiteY106" fmla="*/ 333375 h 1362075"/>
              <a:gd name="connsiteX107" fmla="*/ 4324350 w 4333875"/>
              <a:gd name="connsiteY107" fmla="*/ 276225 h 1362075"/>
              <a:gd name="connsiteX108" fmla="*/ 4333875 w 4333875"/>
              <a:gd name="connsiteY108" fmla="*/ 247650 h 1362075"/>
              <a:gd name="connsiteX109" fmla="*/ 4314825 w 4333875"/>
              <a:gd name="connsiteY109" fmla="*/ 161925 h 1362075"/>
              <a:gd name="connsiteX110" fmla="*/ 4286250 w 4333875"/>
              <a:gd name="connsiteY110" fmla="*/ 123825 h 1362075"/>
              <a:gd name="connsiteX111" fmla="*/ 4267200 w 4333875"/>
              <a:gd name="connsiteY111" fmla="*/ 95250 h 1362075"/>
              <a:gd name="connsiteX112" fmla="*/ 4238625 w 4333875"/>
              <a:gd name="connsiteY112" fmla="*/ 85725 h 1362075"/>
              <a:gd name="connsiteX113" fmla="*/ 4210050 w 4333875"/>
              <a:gd name="connsiteY113" fmla="*/ 66675 h 1362075"/>
              <a:gd name="connsiteX114" fmla="*/ 4181475 w 4333875"/>
              <a:gd name="connsiteY114" fmla="*/ 57150 h 1362075"/>
              <a:gd name="connsiteX115" fmla="*/ 4133850 w 4333875"/>
              <a:gd name="connsiteY115" fmla="*/ 38100 h 1362075"/>
              <a:gd name="connsiteX116" fmla="*/ 4000500 w 4333875"/>
              <a:gd name="connsiteY116" fmla="*/ 47625 h 1362075"/>
              <a:gd name="connsiteX117" fmla="*/ 3962400 w 4333875"/>
              <a:gd name="connsiteY117" fmla="*/ 57150 h 1362075"/>
              <a:gd name="connsiteX118" fmla="*/ 3895725 w 4333875"/>
              <a:gd name="connsiteY118" fmla="*/ 76200 h 1362075"/>
              <a:gd name="connsiteX119" fmla="*/ 3848100 w 4333875"/>
              <a:gd name="connsiteY119" fmla="*/ 85725 h 1362075"/>
              <a:gd name="connsiteX120" fmla="*/ 3771900 w 4333875"/>
              <a:gd name="connsiteY120" fmla="*/ 114300 h 1362075"/>
              <a:gd name="connsiteX121" fmla="*/ 3695700 w 4333875"/>
              <a:gd name="connsiteY121" fmla="*/ 133350 h 1362075"/>
              <a:gd name="connsiteX122" fmla="*/ 3657600 w 4333875"/>
              <a:gd name="connsiteY122" fmla="*/ 142875 h 1362075"/>
              <a:gd name="connsiteX123" fmla="*/ 3505200 w 4333875"/>
              <a:gd name="connsiteY123" fmla="*/ 161925 h 1362075"/>
              <a:gd name="connsiteX124" fmla="*/ 3219450 w 4333875"/>
              <a:gd name="connsiteY124" fmla="*/ 180975 h 1362075"/>
              <a:gd name="connsiteX125" fmla="*/ 2981325 w 4333875"/>
              <a:gd name="connsiteY125" fmla="*/ 200025 h 1362075"/>
              <a:gd name="connsiteX126" fmla="*/ 2809875 w 4333875"/>
              <a:gd name="connsiteY126" fmla="*/ 190500 h 1362075"/>
              <a:gd name="connsiteX127" fmla="*/ 2705100 w 4333875"/>
              <a:gd name="connsiteY127" fmla="*/ 171450 h 1362075"/>
              <a:gd name="connsiteX128" fmla="*/ 2619375 w 4333875"/>
              <a:gd name="connsiteY128" fmla="*/ 152400 h 1362075"/>
              <a:gd name="connsiteX129" fmla="*/ 2190750 w 4333875"/>
              <a:gd name="connsiteY129" fmla="*/ 171450 h 1362075"/>
              <a:gd name="connsiteX130" fmla="*/ 2076450 w 4333875"/>
              <a:gd name="connsiteY130" fmla="*/ 200025 h 1362075"/>
              <a:gd name="connsiteX131" fmla="*/ 2019300 w 4333875"/>
              <a:gd name="connsiteY131" fmla="*/ 238125 h 1362075"/>
              <a:gd name="connsiteX132" fmla="*/ 1990725 w 4333875"/>
              <a:gd name="connsiteY132" fmla="*/ 257175 h 1362075"/>
              <a:gd name="connsiteX133" fmla="*/ 1933575 w 4333875"/>
              <a:gd name="connsiteY133" fmla="*/ 276225 h 1362075"/>
              <a:gd name="connsiteX134" fmla="*/ 1905000 w 4333875"/>
              <a:gd name="connsiteY134" fmla="*/ 295275 h 1362075"/>
              <a:gd name="connsiteX135" fmla="*/ 1847850 w 4333875"/>
              <a:gd name="connsiteY135" fmla="*/ 314325 h 1362075"/>
              <a:gd name="connsiteX136" fmla="*/ 1838325 w 4333875"/>
              <a:gd name="connsiteY136" fmla="*/ 36195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333875" h="1362075">
                <a:moveTo>
                  <a:pt x="1838325" y="361950"/>
                </a:moveTo>
                <a:cubicBezTo>
                  <a:pt x="1834342" y="355311"/>
                  <a:pt x="1801171" y="298315"/>
                  <a:pt x="1790700" y="285750"/>
                </a:cubicBezTo>
                <a:cubicBezTo>
                  <a:pt x="1782076" y="275402"/>
                  <a:pt x="1770749" y="267523"/>
                  <a:pt x="1762125" y="257175"/>
                </a:cubicBezTo>
                <a:cubicBezTo>
                  <a:pt x="1754796" y="248381"/>
                  <a:pt x="1748195" y="238839"/>
                  <a:pt x="1743075" y="228600"/>
                </a:cubicBezTo>
                <a:cubicBezTo>
                  <a:pt x="1738585" y="219620"/>
                  <a:pt x="1739822" y="207865"/>
                  <a:pt x="1733550" y="200025"/>
                </a:cubicBezTo>
                <a:cubicBezTo>
                  <a:pt x="1726399" y="191086"/>
                  <a:pt x="1714500" y="187325"/>
                  <a:pt x="1704975" y="180975"/>
                </a:cubicBezTo>
                <a:cubicBezTo>
                  <a:pt x="1698625" y="171450"/>
                  <a:pt x="1694020" y="160495"/>
                  <a:pt x="1685925" y="152400"/>
                </a:cubicBezTo>
                <a:cubicBezTo>
                  <a:pt x="1677830" y="144305"/>
                  <a:pt x="1664501" y="142289"/>
                  <a:pt x="1657350" y="133350"/>
                </a:cubicBezTo>
                <a:cubicBezTo>
                  <a:pt x="1651078" y="125510"/>
                  <a:pt x="1654925" y="111875"/>
                  <a:pt x="1647825" y="104775"/>
                </a:cubicBezTo>
                <a:cubicBezTo>
                  <a:pt x="1610896" y="67846"/>
                  <a:pt x="1580006" y="63119"/>
                  <a:pt x="1533525" y="47625"/>
                </a:cubicBezTo>
                <a:lnTo>
                  <a:pt x="1504950" y="38100"/>
                </a:lnTo>
                <a:lnTo>
                  <a:pt x="1476375" y="28575"/>
                </a:lnTo>
                <a:cubicBezTo>
                  <a:pt x="1466850" y="25400"/>
                  <a:pt x="1457806" y="19884"/>
                  <a:pt x="1447800" y="19050"/>
                </a:cubicBezTo>
                <a:lnTo>
                  <a:pt x="1219200" y="0"/>
                </a:lnTo>
                <a:cubicBezTo>
                  <a:pt x="1158875" y="3175"/>
                  <a:pt x="1098425" y="4508"/>
                  <a:pt x="1038225" y="9525"/>
                </a:cubicBezTo>
                <a:cubicBezTo>
                  <a:pt x="1022092" y="10869"/>
                  <a:pt x="1006219" y="14790"/>
                  <a:pt x="990600" y="19050"/>
                </a:cubicBezTo>
                <a:cubicBezTo>
                  <a:pt x="971227" y="24334"/>
                  <a:pt x="933450" y="38100"/>
                  <a:pt x="933450" y="38100"/>
                </a:cubicBezTo>
                <a:cubicBezTo>
                  <a:pt x="842293" y="129257"/>
                  <a:pt x="959008" y="21061"/>
                  <a:pt x="876300" y="76200"/>
                </a:cubicBezTo>
                <a:cubicBezTo>
                  <a:pt x="865092" y="83672"/>
                  <a:pt x="858358" y="96505"/>
                  <a:pt x="847725" y="104775"/>
                </a:cubicBezTo>
                <a:cubicBezTo>
                  <a:pt x="829653" y="118831"/>
                  <a:pt x="809625" y="130175"/>
                  <a:pt x="790575" y="142875"/>
                </a:cubicBezTo>
                <a:cubicBezTo>
                  <a:pt x="781050" y="149225"/>
                  <a:pt x="772860" y="158305"/>
                  <a:pt x="762000" y="161925"/>
                </a:cubicBezTo>
                <a:cubicBezTo>
                  <a:pt x="722565" y="175070"/>
                  <a:pt x="741779" y="165881"/>
                  <a:pt x="704850" y="190500"/>
                </a:cubicBezTo>
                <a:cubicBezTo>
                  <a:pt x="662245" y="254407"/>
                  <a:pt x="712434" y="191794"/>
                  <a:pt x="657225" y="228600"/>
                </a:cubicBezTo>
                <a:cubicBezTo>
                  <a:pt x="646017" y="236072"/>
                  <a:pt x="638998" y="248551"/>
                  <a:pt x="628650" y="257175"/>
                </a:cubicBezTo>
                <a:cubicBezTo>
                  <a:pt x="619856" y="264504"/>
                  <a:pt x="609600" y="269875"/>
                  <a:pt x="600075" y="276225"/>
                </a:cubicBezTo>
                <a:lnTo>
                  <a:pt x="523875" y="390525"/>
                </a:lnTo>
                <a:lnTo>
                  <a:pt x="504825" y="419100"/>
                </a:lnTo>
                <a:cubicBezTo>
                  <a:pt x="498475" y="428625"/>
                  <a:pt x="489395" y="436815"/>
                  <a:pt x="485775" y="447675"/>
                </a:cubicBezTo>
                <a:cubicBezTo>
                  <a:pt x="482600" y="457200"/>
                  <a:pt x="481126" y="467473"/>
                  <a:pt x="476250" y="476250"/>
                </a:cubicBezTo>
                <a:lnTo>
                  <a:pt x="419100" y="561975"/>
                </a:lnTo>
                <a:cubicBezTo>
                  <a:pt x="412750" y="571500"/>
                  <a:pt x="403670" y="579690"/>
                  <a:pt x="400050" y="590550"/>
                </a:cubicBezTo>
                <a:cubicBezTo>
                  <a:pt x="396875" y="600075"/>
                  <a:pt x="395401" y="610348"/>
                  <a:pt x="390525" y="619125"/>
                </a:cubicBezTo>
                <a:cubicBezTo>
                  <a:pt x="379406" y="639139"/>
                  <a:pt x="365125" y="657225"/>
                  <a:pt x="352425" y="676275"/>
                </a:cubicBezTo>
                <a:cubicBezTo>
                  <a:pt x="346075" y="685800"/>
                  <a:pt x="341470" y="696755"/>
                  <a:pt x="333375" y="704850"/>
                </a:cubicBezTo>
                <a:lnTo>
                  <a:pt x="304800" y="733425"/>
                </a:lnTo>
                <a:cubicBezTo>
                  <a:pt x="280859" y="805249"/>
                  <a:pt x="313154" y="716717"/>
                  <a:pt x="276225" y="790575"/>
                </a:cubicBezTo>
                <a:cubicBezTo>
                  <a:pt x="271735" y="799555"/>
                  <a:pt x="269875" y="809625"/>
                  <a:pt x="266700" y="819150"/>
                </a:cubicBezTo>
                <a:cubicBezTo>
                  <a:pt x="263525" y="854075"/>
                  <a:pt x="268265" y="890656"/>
                  <a:pt x="257175" y="923925"/>
                </a:cubicBezTo>
                <a:cubicBezTo>
                  <a:pt x="254000" y="933450"/>
                  <a:pt x="237580" y="928960"/>
                  <a:pt x="228600" y="933450"/>
                </a:cubicBezTo>
                <a:cubicBezTo>
                  <a:pt x="218361" y="938570"/>
                  <a:pt x="209964" y="946820"/>
                  <a:pt x="200025" y="952500"/>
                </a:cubicBezTo>
                <a:cubicBezTo>
                  <a:pt x="187697" y="959545"/>
                  <a:pt x="174976" y="965957"/>
                  <a:pt x="161925" y="971550"/>
                </a:cubicBezTo>
                <a:cubicBezTo>
                  <a:pt x="152697" y="975505"/>
                  <a:pt x="142127" y="976199"/>
                  <a:pt x="133350" y="981075"/>
                </a:cubicBezTo>
                <a:cubicBezTo>
                  <a:pt x="82081" y="1009558"/>
                  <a:pt x="82335" y="1013040"/>
                  <a:pt x="47625" y="1047750"/>
                </a:cubicBezTo>
                <a:lnTo>
                  <a:pt x="19050" y="1133475"/>
                </a:lnTo>
                <a:lnTo>
                  <a:pt x="9525" y="1162050"/>
                </a:lnTo>
                <a:lnTo>
                  <a:pt x="0" y="1190625"/>
                </a:lnTo>
                <a:cubicBezTo>
                  <a:pt x="3175" y="1212850"/>
                  <a:pt x="1187" y="1236455"/>
                  <a:pt x="9525" y="1257300"/>
                </a:cubicBezTo>
                <a:cubicBezTo>
                  <a:pt x="14791" y="1270466"/>
                  <a:pt x="53580" y="1298377"/>
                  <a:pt x="66675" y="1304925"/>
                </a:cubicBezTo>
                <a:cubicBezTo>
                  <a:pt x="75655" y="1309415"/>
                  <a:pt x="86270" y="1309960"/>
                  <a:pt x="95250" y="1314450"/>
                </a:cubicBezTo>
                <a:cubicBezTo>
                  <a:pt x="105489" y="1319570"/>
                  <a:pt x="113364" y="1328851"/>
                  <a:pt x="123825" y="1333500"/>
                </a:cubicBezTo>
                <a:cubicBezTo>
                  <a:pt x="153640" y="1346751"/>
                  <a:pt x="187410" y="1354159"/>
                  <a:pt x="219075" y="1362075"/>
                </a:cubicBezTo>
                <a:cubicBezTo>
                  <a:pt x="276225" y="1358900"/>
                  <a:pt x="333729" y="1359650"/>
                  <a:pt x="390525" y="1352550"/>
                </a:cubicBezTo>
                <a:cubicBezTo>
                  <a:pt x="410450" y="1350059"/>
                  <a:pt x="428625" y="1339850"/>
                  <a:pt x="447675" y="1333500"/>
                </a:cubicBezTo>
                <a:cubicBezTo>
                  <a:pt x="457200" y="1330325"/>
                  <a:pt x="467896" y="1329544"/>
                  <a:pt x="476250" y="1323975"/>
                </a:cubicBezTo>
                <a:cubicBezTo>
                  <a:pt x="485775" y="1317625"/>
                  <a:pt x="494364" y="1309574"/>
                  <a:pt x="504825" y="1304925"/>
                </a:cubicBezTo>
                <a:cubicBezTo>
                  <a:pt x="523175" y="1296770"/>
                  <a:pt x="542925" y="1292225"/>
                  <a:pt x="561975" y="1285875"/>
                </a:cubicBezTo>
                <a:lnTo>
                  <a:pt x="590550" y="1276350"/>
                </a:lnTo>
                <a:cubicBezTo>
                  <a:pt x="600075" y="1273175"/>
                  <a:pt x="610771" y="1272394"/>
                  <a:pt x="619125" y="1266825"/>
                </a:cubicBezTo>
                <a:lnTo>
                  <a:pt x="676275" y="1228725"/>
                </a:lnTo>
                <a:lnTo>
                  <a:pt x="704850" y="1209675"/>
                </a:lnTo>
                <a:cubicBezTo>
                  <a:pt x="755650" y="1133475"/>
                  <a:pt x="688975" y="1225550"/>
                  <a:pt x="752475" y="1162050"/>
                </a:cubicBezTo>
                <a:cubicBezTo>
                  <a:pt x="760570" y="1153955"/>
                  <a:pt x="762910" y="1141013"/>
                  <a:pt x="771525" y="1133475"/>
                </a:cubicBezTo>
                <a:cubicBezTo>
                  <a:pt x="788755" y="1118398"/>
                  <a:pt x="809625" y="1108075"/>
                  <a:pt x="828675" y="1095375"/>
                </a:cubicBezTo>
                <a:cubicBezTo>
                  <a:pt x="838200" y="1089025"/>
                  <a:pt x="849155" y="1084420"/>
                  <a:pt x="857250" y="1076325"/>
                </a:cubicBezTo>
                <a:cubicBezTo>
                  <a:pt x="892925" y="1040650"/>
                  <a:pt x="873046" y="1052010"/>
                  <a:pt x="914400" y="1038225"/>
                </a:cubicBezTo>
                <a:cubicBezTo>
                  <a:pt x="933450" y="1019175"/>
                  <a:pt x="956606" y="1003491"/>
                  <a:pt x="971550" y="981075"/>
                </a:cubicBezTo>
                <a:cubicBezTo>
                  <a:pt x="996950" y="942975"/>
                  <a:pt x="981075" y="958850"/>
                  <a:pt x="1019175" y="933450"/>
                </a:cubicBezTo>
                <a:cubicBezTo>
                  <a:pt x="1066473" y="862504"/>
                  <a:pt x="1005684" y="949639"/>
                  <a:pt x="1066800" y="876300"/>
                </a:cubicBezTo>
                <a:cubicBezTo>
                  <a:pt x="1074129" y="867506"/>
                  <a:pt x="1077755" y="855820"/>
                  <a:pt x="1085850" y="847725"/>
                </a:cubicBezTo>
                <a:cubicBezTo>
                  <a:pt x="1108731" y="824844"/>
                  <a:pt x="1115886" y="830770"/>
                  <a:pt x="1143000" y="819150"/>
                </a:cubicBezTo>
                <a:cubicBezTo>
                  <a:pt x="1156051" y="813557"/>
                  <a:pt x="1167917" y="805373"/>
                  <a:pt x="1181100" y="800100"/>
                </a:cubicBezTo>
                <a:cubicBezTo>
                  <a:pt x="1201810" y="791816"/>
                  <a:pt x="1250621" y="776203"/>
                  <a:pt x="1276350" y="771525"/>
                </a:cubicBezTo>
                <a:cubicBezTo>
                  <a:pt x="1298439" y="767509"/>
                  <a:pt x="1320800" y="765175"/>
                  <a:pt x="1343025" y="762000"/>
                </a:cubicBezTo>
                <a:cubicBezTo>
                  <a:pt x="1431925" y="765175"/>
                  <a:pt x="1521044" y="764524"/>
                  <a:pt x="1609725" y="771525"/>
                </a:cubicBezTo>
                <a:cubicBezTo>
                  <a:pt x="1697328" y="778441"/>
                  <a:pt x="1679682" y="784709"/>
                  <a:pt x="1733550" y="800100"/>
                </a:cubicBezTo>
                <a:cubicBezTo>
                  <a:pt x="1746137" y="803696"/>
                  <a:pt x="1759063" y="806029"/>
                  <a:pt x="1771650" y="809625"/>
                </a:cubicBezTo>
                <a:cubicBezTo>
                  <a:pt x="1781304" y="812383"/>
                  <a:pt x="1790424" y="816972"/>
                  <a:pt x="1800225" y="819150"/>
                </a:cubicBezTo>
                <a:cubicBezTo>
                  <a:pt x="1819078" y="823340"/>
                  <a:pt x="1838232" y="826123"/>
                  <a:pt x="1857375" y="828675"/>
                </a:cubicBezTo>
                <a:cubicBezTo>
                  <a:pt x="1955243" y="841724"/>
                  <a:pt x="1992620" y="841113"/>
                  <a:pt x="2105025" y="847725"/>
                </a:cubicBezTo>
                <a:cubicBezTo>
                  <a:pt x="2235499" y="869471"/>
                  <a:pt x="2078047" y="847725"/>
                  <a:pt x="2305050" y="847725"/>
                </a:cubicBezTo>
                <a:cubicBezTo>
                  <a:pt x="2355949" y="847725"/>
                  <a:pt x="2406650" y="854075"/>
                  <a:pt x="2457450" y="857250"/>
                </a:cubicBezTo>
                <a:lnTo>
                  <a:pt x="2552700" y="847725"/>
                </a:lnTo>
                <a:cubicBezTo>
                  <a:pt x="2593941" y="844139"/>
                  <a:pt x="2635381" y="842772"/>
                  <a:pt x="2676525" y="838200"/>
                </a:cubicBezTo>
                <a:cubicBezTo>
                  <a:pt x="2721152" y="833241"/>
                  <a:pt x="2765248" y="824109"/>
                  <a:pt x="2809875" y="819150"/>
                </a:cubicBezTo>
                <a:lnTo>
                  <a:pt x="2895600" y="809625"/>
                </a:lnTo>
                <a:cubicBezTo>
                  <a:pt x="2905125" y="806450"/>
                  <a:pt x="2914330" y="802069"/>
                  <a:pt x="2924175" y="800100"/>
                </a:cubicBezTo>
                <a:cubicBezTo>
                  <a:pt x="2975284" y="789878"/>
                  <a:pt x="2991617" y="793829"/>
                  <a:pt x="3038475" y="781050"/>
                </a:cubicBezTo>
                <a:cubicBezTo>
                  <a:pt x="3057848" y="775766"/>
                  <a:pt x="3075990" y="766207"/>
                  <a:pt x="3095625" y="762000"/>
                </a:cubicBezTo>
                <a:cubicBezTo>
                  <a:pt x="3120654" y="756637"/>
                  <a:pt x="3146452" y="755858"/>
                  <a:pt x="3171825" y="752475"/>
                </a:cubicBezTo>
                <a:lnTo>
                  <a:pt x="3238500" y="742950"/>
                </a:lnTo>
                <a:cubicBezTo>
                  <a:pt x="3263907" y="734481"/>
                  <a:pt x="3304960" y="719173"/>
                  <a:pt x="3333750" y="714375"/>
                </a:cubicBezTo>
                <a:cubicBezTo>
                  <a:pt x="3358999" y="710167"/>
                  <a:pt x="3384550" y="708025"/>
                  <a:pt x="3409950" y="704850"/>
                </a:cubicBezTo>
                <a:cubicBezTo>
                  <a:pt x="3446885" y="692538"/>
                  <a:pt x="3471755" y="683437"/>
                  <a:pt x="3514725" y="676275"/>
                </a:cubicBezTo>
                <a:cubicBezTo>
                  <a:pt x="3533775" y="673100"/>
                  <a:pt x="3553022" y="670940"/>
                  <a:pt x="3571875" y="666750"/>
                </a:cubicBezTo>
                <a:cubicBezTo>
                  <a:pt x="3581676" y="664572"/>
                  <a:pt x="3590710" y="659660"/>
                  <a:pt x="3600450" y="657225"/>
                </a:cubicBezTo>
                <a:cubicBezTo>
                  <a:pt x="3616156" y="653298"/>
                  <a:pt x="3632271" y="651212"/>
                  <a:pt x="3648075" y="647700"/>
                </a:cubicBezTo>
                <a:cubicBezTo>
                  <a:pt x="3660854" y="644860"/>
                  <a:pt x="3673375" y="640918"/>
                  <a:pt x="3686175" y="638175"/>
                </a:cubicBezTo>
                <a:cubicBezTo>
                  <a:pt x="3717835" y="631391"/>
                  <a:pt x="3750708" y="629364"/>
                  <a:pt x="3781425" y="619125"/>
                </a:cubicBezTo>
                <a:lnTo>
                  <a:pt x="3867150" y="590550"/>
                </a:lnTo>
                <a:cubicBezTo>
                  <a:pt x="3876675" y="587375"/>
                  <a:pt x="3887371" y="586594"/>
                  <a:pt x="3895725" y="581025"/>
                </a:cubicBezTo>
                <a:cubicBezTo>
                  <a:pt x="3924423" y="561893"/>
                  <a:pt x="3928563" y="557427"/>
                  <a:pt x="3962400" y="542925"/>
                </a:cubicBezTo>
                <a:cubicBezTo>
                  <a:pt x="3971628" y="538970"/>
                  <a:pt x="3981747" y="537355"/>
                  <a:pt x="3990975" y="533400"/>
                </a:cubicBezTo>
                <a:cubicBezTo>
                  <a:pt x="4060707" y="503515"/>
                  <a:pt x="3996931" y="522386"/>
                  <a:pt x="4067175" y="504825"/>
                </a:cubicBezTo>
                <a:cubicBezTo>
                  <a:pt x="4135217" y="459463"/>
                  <a:pt x="4102113" y="472278"/>
                  <a:pt x="4162425" y="457200"/>
                </a:cubicBezTo>
                <a:cubicBezTo>
                  <a:pt x="4181475" y="444500"/>
                  <a:pt x="4203386" y="435289"/>
                  <a:pt x="4219575" y="419100"/>
                </a:cubicBezTo>
                <a:cubicBezTo>
                  <a:pt x="4303057" y="335618"/>
                  <a:pt x="4200895" y="441516"/>
                  <a:pt x="4267200" y="361950"/>
                </a:cubicBezTo>
                <a:cubicBezTo>
                  <a:pt x="4275824" y="351602"/>
                  <a:pt x="4286250" y="342900"/>
                  <a:pt x="4295775" y="333375"/>
                </a:cubicBezTo>
                <a:cubicBezTo>
                  <a:pt x="4319716" y="261551"/>
                  <a:pt x="4287421" y="350083"/>
                  <a:pt x="4324350" y="276225"/>
                </a:cubicBezTo>
                <a:cubicBezTo>
                  <a:pt x="4328840" y="267245"/>
                  <a:pt x="4330700" y="257175"/>
                  <a:pt x="4333875" y="247650"/>
                </a:cubicBezTo>
                <a:cubicBezTo>
                  <a:pt x="4331543" y="233660"/>
                  <a:pt x="4325860" y="181235"/>
                  <a:pt x="4314825" y="161925"/>
                </a:cubicBezTo>
                <a:cubicBezTo>
                  <a:pt x="4306949" y="148142"/>
                  <a:pt x="4295477" y="136743"/>
                  <a:pt x="4286250" y="123825"/>
                </a:cubicBezTo>
                <a:cubicBezTo>
                  <a:pt x="4279596" y="114510"/>
                  <a:pt x="4276139" y="102401"/>
                  <a:pt x="4267200" y="95250"/>
                </a:cubicBezTo>
                <a:cubicBezTo>
                  <a:pt x="4259360" y="88978"/>
                  <a:pt x="4247605" y="90215"/>
                  <a:pt x="4238625" y="85725"/>
                </a:cubicBezTo>
                <a:cubicBezTo>
                  <a:pt x="4228386" y="80605"/>
                  <a:pt x="4220289" y="71795"/>
                  <a:pt x="4210050" y="66675"/>
                </a:cubicBezTo>
                <a:cubicBezTo>
                  <a:pt x="4201070" y="62185"/>
                  <a:pt x="4190876" y="60675"/>
                  <a:pt x="4181475" y="57150"/>
                </a:cubicBezTo>
                <a:cubicBezTo>
                  <a:pt x="4165466" y="51147"/>
                  <a:pt x="4149725" y="44450"/>
                  <a:pt x="4133850" y="38100"/>
                </a:cubicBezTo>
                <a:cubicBezTo>
                  <a:pt x="4089400" y="41275"/>
                  <a:pt x="4044791" y="42704"/>
                  <a:pt x="4000500" y="47625"/>
                </a:cubicBezTo>
                <a:cubicBezTo>
                  <a:pt x="3987489" y="49071"/>
                  <a:pt x="3975030" y="53706"/>
                  <a:pt x="3962400" y="57150"/>
                </a:cubicBezTo>
                <a:cubicBezTo>
                  <a:pt x="3940100" y="63232"/>
                  <a:pt x="3918149" y="70594"/>
                  <a:pt x="3895725" y="76200"/>
                </a:cubicBezTo>
                <a:cubicBezTo>
                  <a:pt x="3880019" y="80127"/>
                  <a:pt x="3863806" y="81798"/>
                  <a:pt x="3848100" y="85725"/>
                </a:cubicBezTo>
                <a:cubicBezTo>
                  <a:pt x="3814504" y="94124"/>
                  <a:pt x="3809775" y="102646"/>
                  <a:pt x="3771900" y="114300"/>
                </a:cubicBezTo>
                <a:cubicBezTo>
                  <a:pt x="3746876" y="122000"/>
                  <a:pt x="3721100" y="127000"/>
                  <a:pt x="3695700" y="133350"/>
                </a:cubicBezTo>
                <a:cubicBezTo>
                  <a:pt x="3683000" y="136525"/>
                  <a:pt x="3670590" y="141251"/>
                  <a:pt x="3657600" y="142875"/>
                </a:cubicBezTo>
                <a:cubicBezTo>
                  <a:pt x="3606800" y="149225"/>
                  <a:pt x="3556245" y="157998"/>
                  <a:pt x="3505200" y="161925"/>
                </a:cubicBezTo>
                <a:cubicBezTo>
                  <a:pt x="3327466" y="175597"/>
                  <a:pt x="3422700" y="169019"/>
                  <a:pt x="3219450" y="180975"/>
                </a:cubicBezTo>
                <a:cubicBezTo>
                  <a:pt x="3122932" y="197061"/>
                  <a:pt x="3118346" y="200025"/>
                  <a:pt x="2981325" y="200025"/>
                </a:cubicBezTo>
                <a:cubicBezTo>
                  <a:pt x="2924087" y="200025"/>
                  <a:pt x="2867025" y="193675"/>
                  <a:pt x="2809875" y="190500"/>
                </a:cubicBezTo>
                <a:cubicBezTo>
                  <a:pt x="2640384" y="166287"/>
                  <a:pt x="2817376" y="193905"/>
                  <a:pt x="2705100" y="171450"/>
                </a:cubicBezTo>
                <a:cubicBezTo>
                  <a:pt x="2621283" y="154687"/>
                  <a:pt x="2674987" y="170937"/>
                  <a:pt x="2619375" y="152400"/>
                </a:cubicBezTo>
                <a:cubicBezTo>
                  <a:pt x="2377828" y="158928"/>
                  <a:pt x="2353835" y="148152"/>
                  <a:pt x="2190750" y="171450"/>
                </a:cubicBezTo>
                <a:cubicBezTo>
                  <a:pt x="2163482" y="175345"/>
                  <a:pt x="2100257" y="184154"/>
                  <a:pt x="2076450" y="200025"/>
                </a:cubicBezTo>
                <a:lnTo>
                  <a:pt x="2019300" y="238125"/>
                </a:lnTo>
                <a:cubicBezTo>
                  <a:pt x="2009775" y="244475"/>
                  <a:pt x="2001585" y="253555"/>
                  <a:pt x="1990725" y="257175"/>
                </a:cubicBezTo>
                <a:cubicBezTo>
                  <a:pt x="1971675" y="263525"/>
                  <a:pt x="1950283" y="265086"/>
                  <a:pt x="1933575" y="276225"/>
                </a:cubicBezTo>
                <a:cubicBezTo>
                  <a:pt x="1924050" y="282575"/>
                  <a:pt x="1915461" y="290626"/>
                  <a:pt x="1905000" y="295275"/>
                </a:cubicBezTo>
                <a:cubicBezTo>
                  <a:pt x="1886650" y="303430"/>
                  <a:pt x="1847850" y="314325"/>
                  <a:pt x="1847850" y="314325"/>
                </a:cubicBezTo>
                <a:lnTo>
                  <a:pt x="1838325" y="361950"/>
                </a:lnTo>
                <a:close/>
              </a:path>
            </a:pathLst>
          </a:cu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05438" y="2495550"/>
            <a:ext cx="3300412" cy="1292662"/>
          </a:xfrm>
          <a:prstGeom prst="rect">
            <a:avLst/>
          </a:prstGeom>
          <a:noFill/>
        </p:spPr>
        <p:txBody>
          <a:bodyPr wrap="square" rtlCol="0">
            <a:spAutoFit/>
          </a:bodyPr>
          <a:lstStyle/>
          <a:p>
            <a:r>
              <a:rPr lang="en-US" sz="1400" b="1" dirty="0">
                <a:solidFill>
                  <a:schemeClr val="accent6">
                    <a:lumMod val="50000"/>
                  </a:schemeClr>
                </a:solidFill>
              </a:rPr>
              <a:t>Adrenal gland outlined in green above, and dashed blue below.</a:t>
            </a:r>
          </a:p>
          <a:p>
            <a:endParaRPr lang="en-US" sz="800" b="1" dirty="0">
              <a:solidFill>
                <a:schemeClr val="accent6">
                  <a:lumMod val="50000"/>
                </a:schemeClr>
              </a:solidFill>
            </a:endParaRPr>
          </a:p>
          <a:p>
            <a:r>
              <a:rPr lang="en-US" sz="1400" b="1" dirty="0">
                <a:solidFill>
                  <a:schemeClr val="accent6">
                    <a:lumMod val="50000"/>
                  </a:schemeClr>
                </a:solidFill>
              </a:rPr>
              <a:t>In both cases, the border between the medulla and cortex is indicated by the tips of the arrows.</a:t>
            </a:r>
          </a:p>
        </p:txBody>
      </p:sp>
      <p:sp>
        <p:nvSpPr>
          <p:cNvPr id="16" name="TextBox 15"/>
          <p:cNvSpPr txBox="1"/>
          <p:nvPr/>
        </p:nvSpPr>
        <p:spPr>
          <a:xfrm>
            <a:off x="1509712" y="2809875"/>
            <a:ext cx="1447800" cy="400110"/>
          </a:xfrm>
          <a:prstGeom prst="rect">
            <a:avLst/>
          </a:prstGeom>
          <a:noFill/>
        </p:spPr>
        <p:txBody>
          <a:bodyPr wrap="square" rtlCol="0">
            <a:spAutoFit/>
          </a:bodyPr>
          <a:lstStyle/>
          <a:p>
            <a:r>
              <a:rPr lang="en-US" sz="1000" b="1" dirty="0">
                <a:solidFill>
                  <a:srgbClr val="002060"/>
                </a:solidFill>
              </a:rPr>
              <a:t>Connective tissue and other stuff</a:t>
            </a:r>
          </a:p>
        </p:txBody>
      </p:sp>
      <p:cxnSp>
        <p:nvCxnSpPr>
          <p:cNvPr id="17" name="Straight Arrow Connector 16"/>
          <p:cNvCxnSpPr/>
          <p:nvPr/>
        </p:nvCxnSpPr>
        <p:spPr>
          <a:xfrm flipH="1" flipV="1">
            <a:off x="4024488" y="1368926"/>
            <a:ext cx="150602" cy="53021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898236" y="1660624"/>
            <a:ext cx="121294" cy="39426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44651" y="778747"/>
            <a:ext cx="126566" cy="52683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99886" y="3889524"/>
            <a:ext cx="709008" cy="4985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07896" y="2975751"/>
            <a:ext cx="82997" cy="67232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945581" y="3726909"/>
            <a:ext cx="234224" cy="49796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76184" y="1198605"/>
            <a:ext cx="599016" cy="19380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694286" y="3671485"/>
            <a:ext cx="176560" cy="50208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43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923330"/>
          </a:xfrm>
          <a:prstGeom prst="rect">
            <a:avLst/>
          </a:prstGeom>
          <a:noFill/>
        </p:spPr>
        <p:txBody>
          <a:bodyPr wrap="square" rtlCol="0">
            <a:spAutoFit/>
          </a:bodyPr>
          <a:lstStyle/>
          <a:p>
            <a:r>
              <a:rPr lang="en-US" b="1" dirty="0">
                <a:solidFill>
                  <a:schemeClr val="accent3">
                    <a:lumMod val="50000"/>
                  </a:schemeClr>
                </a:solidFill>
                <a:latin typeface="Tempus Sans ITC" pitchFamily="82" charset="0"/>
              </a:rPr>
              <a:t>The main cells of the medulla, the </a:t>
            </a:r>
            <a:r>
              <a:rPr lang="en-US" b="1" dirty="0" err="1">
                <a:solidFill>
                  <a:schemeClr val="accent3">
                    <a:lumMod val="50000"/>
                  </a:schemeClr>
                </a:solidFill>
                <a:latin typeface="Tempus Sans ITC" pitchFamily="82" charset="0"/>
              </a:rPr>
              <a:t>chromaffin</a:t>
            </a:r>
            <a:r>
              <a:rPr lang="en-US" b="1" dirty="0">
                <a:solidFill>
                  <a:schemeClr val="accent3">
                    <a:lumMod val="50000"/>
                  </a:schemeClr>
                </a:solidFill>
                <a:latin typeface="Tempus Sans ITC" pitchFamily="82" charset="0"/>
              </a:rPr>
              <a:t> cells, can be thought of as modified post-</a:t>
            </a:r>
            <a:r>
              <a:rPr lang="en-US" b="1" dirty="0" err="1">
                <a:solidFill>
                  <a:schemeClr val="accent3">
                    <a:lumMod val="50000"/>
                  </a:schemeClr>
                </a:solidFill>
                <a:latin typeface="Tempus Sans ITC" pitchFamily="82" charset="0"/>
              </a:rPr>
              <a:t>ganglionic</a:t>
            </a:r>
            <a:r>
              <a:rPr lang="en-US" b="1" dirty="0">
                <a:solidFill>
                  <a:schemeClr val="accent3">
                    <a:lumMod val="50000"/>
                  </a:schemeClr>
                </a:solidFill>
                <a:latin typeface="Tempus Sans ITC" pitchFamily="82" charset="0"/>
              </a:rPr>
              <a:t> sympathetic neurons.  Compare the sympathetic </a:t>
            </a:r>
            <a:r>
              <a:rPr lang="en-US" b="1" dirty="0" err="1">
                <a:solidFill>
                  <a:schemeClr val="accent3">
                    <a:lumMod val="50000"/>
                  </a:schemeClr>
                </a:solidFill>
                <a:latin typeface="Tempus Sans ITC" pitchFamily="82" charset="0"/>
              </a:rPr>
              <a:t>innervation</a:t>
            </a:r>
            <a:r>
              <a:rPr lang="en-US" b="1" dirty="0">
                <a:solidFill>
                  <a:schemeClr val="accent3">
                    <a:lumMod val="50000"/>
                  </a:schemeClr>
                </a:solidFill>
                <a:latin typeface="Tempus Sans ITC" pitchFamily="82" charset="0"/>
              </a:rPr>
              <a:t> of other organs (for example, the heart, below) to that of the adrenal to see why.</a:t>
            </a:r>
          </a:p>
        </p:txBody>
      </p:sp>
      <p:grpSp>
        <p:nvGrpSpPr>
          <p:cNvPr id="14" name="Group 13"/>
          <p:cNvGrpSpPr/>
          <p:nvPr/>
        </p:nvGrpSpPr>
        <p:grpSpPr>
          <a:xfrm>
            <a:off x="838200" y="977958"/>
            <a:ext cx="8077200" cy="5880042"/>
            <a:chOff x="838200" y="977958"/>
            <a:chExt cx="8077200" cy="5880042"/>
          </a:xfrm>
        </p:grpSpPr>
        <p:grpSp>
          <p:nvGrpSpPr>
            <p:cNvPr id="9" name="Group 8"/>
            <p:cNvGrpSpPr/>
            <p:nvPr/>
          </p:nvGrpSpPr>
          <p:grpSpPr>
            <a:xfrm>
              <a:off x="838200" y="977958"/>
              <a:ext cx="8077200" cy="5880042"/>
              <a:chOff x="838200" y="977958"/>
              <a:chExt cx="8077200" cy="5880042"/>
            </a:xfrm>
          </p:grpSpPr>
          <p:pic>
            <p:nvPicPr>
              <p:cNvPr id="36866" name="Picture 2" descr="Adrenal innervation endo II"/>
              <p:cNvPicPr>
                <a:picLocks noChangeAspect="1" noChangeArrowheads="1"/>
              </p:cNvPicPr>
              <p:nvPr/>
            </p:nvPicPr>
            <p:blipFill>
              <a:blip r:embed="rId3"/>
              <a:srcRect l="9167" r="9166" b="13925"/>
              <a:stretch>
                <a:fillRect/>
              </a:stretch>
            </p:blipFill>
            <p:spPr bwMode="auto">
              <a:xfrm>
                <a:off x="838200" y="977958"/>
                <a:ext cx="7391400" cy="5880042"/>
              </a:xfrm>
              <a:prstGeom prst="rect">
                <a:avLst/>
              </a:prstGeom>
              <a:noFill/>
              <a:ln w="9525">
                <a:noFill/>
                <a:miter lim="800000"/>
                <a:headEnd/>
                <a:tailEnd/>
              </a:ln>
            </p:spPr>
          </p:pic>
          <p:sp>
            <p:nvSpPr>
              <p:cNvPr id="36867" name="Text Box 3"/>
              <p:cNvSpPr txBox="1">
                <a:spLocks noChangeArrowheads="1"/>
              </p:cNvSpPr>
              <p:nvPr/>
            </p:nvSpPr>
            <p:spPr bwMode="auto">
              <a:xfrm>
                <a:off x="1828800" y="2480846"/>
                <a:ext cx="2568532" cy="338554"/>
              </a:xfrm>
              <a:prstGeom prst="rect">
                <a:avLst/>
              </a:prstGeom>
              <a:noFill/>
              <a:ln w="9525">
                <a:noFill/>
                <a:miter lim="800000"/>
                <a:headEnd/>
                <a:tailEnd/>
              </a:ln>
            </p:spPr>
            <p:txBody>
              <a:bodyPr wrap="none">
                <a:prstTxWarp prst="textNoShape">
                  <a:avLst/>
                </a:prstTxWarp>
                <a:spAutoFit/>
              </a:bodyPr>
              <a:lstStyle/>
              <a:p>
                <a:r>
                  <a:rPr lang="en-US" sz="1600" dirty="0"/>
                  <a:t>e.g., </a:t>
                </a:r>
                <a:r>
                  <a:rPr lang="en-US" sz="1600" dirty="0" err="1"/>
                  <a:t>symp</a:t>
                </a:r>
                <a:r>
                  <a:rPr lang="en-US" sz="1600" dirty="0"/>
                  <a:t>. chain ganglion</a:t>
                </a:r>
              </a:p>
            </p:txBody>
          </p:sp>
          <p:sp>
            <p:nvSpPr>
              <p:cNvPr id="36869" name="Text Box 5"/>
              <p:cNvSpPr txBox="1">
                <a:spLocks noChangeArrowheads="1"/>
              </p:cNvSpPr>
              <p:nvPr/>
            </p:nvSpPr>
            <p:spPr bwMode="auto">
              <a:xfrm>
                <a:off x="6477000" y="3124200"/>
                <a:ext cx="2438400" cy="830997"/>
              </a:xfrm>
              <a:prstGeom prst="rect">
                <a:avLst/>
              </a:prstGeom>
              <a:noFill/>
              <a:ln w="9525">
                <a:noFill/>
                <a:miter lim="800000"/>
                <a:headEnd/>
                <a:tailEnd/>
              </a:ln>
            </p:spPr>
            <p:txBody>
              <a:bodyPr wrap="square">
                <a:prstTxWarp prst="textNoShape">
                  <a:avLst/>
                </a:prstTxWarp>
                <a:spAutoFit/>
              </a:bodyPr>
              <a:lstStyle/>
              <a:p>
                <a:r>
                  <a:rPr lang="en-US" sz="1600" dirty="0" err="1">
                    <a:solidFill>
                      <a:srgbClr val="FF3300"/>
                    </a:solidFill>
                  </a:rPr>
                  <a:t>Symp</a:t>
                </a:r>
                <a:r>
                  <a:rPr lang="en-US" sz="1600" dirty="0">
                    <a:solidFill>
                      <a:srgbClr val="FF3300"/>
                    </a:solidFill>
                  </a:rPr>
                  <a:t>. stimulation elicits a targeted response of the heart</a:t>
                </a:r>
              </a:p>
            </p:txBody>
          </p:sp>
          <p:sp>
            <p:nvSpPr>
              <p:cNvPr id="36870" name="Rectangle 6"/>
              <p:cNvSpPr>
                <a:spLocks noChangeArrowheads="1"/>
              </p:cNvSpPr>
              <p:nvPr/>
            </p:nvSpPr>
            <p:spPr bwMode="auto">
              <a:xfrm>
                <a:off x="6629400" y="5105400"/>
                <a:ext cx="1600200" cy="533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6871" name="Rectangle 7"/>
              <p:cNvSpPr>
                <a:spLocks noChangeArrowheads="1"/>
              </p:cNvSpPr>
              <p:nvPr/>
            </p:nvSpPr>
            <p:spPr bwMode="auto">
              <a:xfrm>
                <a:off x="6477000" y="2743200"/>
                <a:ext cx="1676400" cy="3810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sp>
          <p:nvSpPr>
            <p:cNvPr id="11" name="TextBox 10"/>
            <p:cNvSpPr txBox="1"/>
            <p:nvPr/>
          </p:nvSpPr>
          <p:spPr>
            <a:xfrm>
              <a:off x="1639434" y="3352800"/>
              <a:ext cx="1332366" cy="523220"/>
            </a:xfrm>
            <a:prstGeom prst="rect">
              <a:avLst/>
            </a:prstGeom>
            <a:noFill/>
          </p:spPr>
          <p:txBody>
            <a:bodyPr wrap="none" rtlCol="0">
              <a:spAutoFit/>
            </a:bodyPr>
            <a:lstStyle/>
            <a:p>
              <a:r>
                <a:rPr lang="en-US" sz="1400" dirty="0"/>
                <a:t>Pre-</a:t>
              </a:r>
              <a:r>
                <a:rPr lang="en-US" sz="1400" dirty="0" err="1"/>
                <a:t>ganglionic</a:t>
              </a:r>
              <a:endParaRPr lang="en-US" sz="1400" dirty="0"/>
            </a:p>
            <a:p>
              <a:r>
                <a:rPr lang="en-US" sz="1400" dirty="0" err="1"/>
                <a:t>Symp</a:t>
              </a:r>
              <a:r>
                <a:rPr lang="en-US" sz="1400" dirty="0"/>
                <a:t>. neuron</a:t>
              </a:r>
            </a:p>
          </p:txBody>
        </p:sp>
        <p:sp>
          <p:nvSpPr>
            <p:cNvPr id="12" name="TextBox 11"/>
            <p:cNvSpPr txBox="1"/>
            <p:nvPr/>
          </p:nvSpPr>
          <p:spPr>
            <a:xfrm>
              <a:off x="3124200" y="3276600"/>
              <a:ext cx="1412228" cy="523220"/>
            </a:xfrm>
            <a:prstGeom prst="rect">
              <a:avLst/>
            </a:prstGeom>
            <a:noFill/>
          </p:spPr>
          <p:txBody>
            <a:bodyPr wrap="none" rtlCol="0">
              <a:spAutoFit/>
            </a:bodyPr>
            <a:lstStyle/>
            <a:p>
              <a:r>
                <a:rPr lang="en-US" sz="1400" dirty="0"/>
                <a:t>Post-</a:t>
              </a:r>
              <a:r>
                <a:rPr lang="en-US" sz="1400" dirty="0" err="1"/>
                <a:t>ganglionic</a:t>
              </a:r>
              <a:endParaRPr lang="en-US" sz="1400" dirty="0"/>
            </a:p>
            <a:p>
              <a:r>
                <a:rPr lang="en-US" sz="1400" dirty="0" err="1"/>
                <a:t>Symp</a:t>
              </a:r>
              <a:r>
                <a:rPr lang="en-US" sz="1400" dirty="0"/>
                <a:t>. neuron</a:t>
              </a:r>
            </a:p>
          </p:txBody>
        </p:sp>
        <p:sp>
          <p:nvSpPr>
            <p:cNvPr id="13" name="TextBox 12"/>
            <p:cNvSpPr txBox="1"/>
            <p:nvPr/>
          </p:nvSpPr>
          <p:spPr>
            <a:xfrm>
              <a:off x="1828800" y="5254823"/>
              <a:ext cx="2590800" cy="307777"/>
            </a:xfrm>
            <a:prstGeom prst="rect">
              <a:avLst/>
            </a:prstGeom>
            <a:noFill/>
          </p:spPr>
          <p:txBody>
            <a:bodyPr wrap="square" rtlCol="0">
              <a:spAutoFit/>
            </a:bodyPr>
            <a:lstStyle/>
            <a:p>
              <a:r>
                <a:rPr lang="en-US" sz="1400" dirty="0"/>
                <a:t>Pre-</a:t>
              </a:r>
              <a:r>
                <a:rPr lang="en-US" sz="1400" dirty="0" err="1"/>
                <a:t>ganglionic</a:t>
              </a:r>
              <a:r>
                <a:rPr lang="en-US" sz="1400" dirty="0"/>
                <a:t> </a:t>
              </a:r>
              <a:r>
                <a:rPr lang="en-US" sz="1400" dirty="0" err="1"/>
                <a:t>symp</a:t>
              </a:r>
              <a:r>
                <a:rPr lang="en-US" sz="1400" dirty="0"/>
                <a:t>. neuron</a:t>
              </a:r>
            </a:p>
          </p:txBody>
        </p:sp>
      </p:grpSp>
      <p:sp>
        <p:nvSpPr>
          <p:cNvPr id="36868" name="Text Box 4"/>
          <p:cNvSpPr txBox="1">
            <a:spLocks noChangeArrowheads="1"/>
          </p:cNvSpPr>
          <p:nvPr/>
        </p:nvSpPr>
        <p:spPr bwMode="auto">
          <a:xfrm>
            <a:off x="6694260" y="5303160"/>
            <a:ext cx="2590800" cy="1015663"/>
          </a:xfrm>
          <a:prstGeom prst="rect">
            <a:avLst/>
          </a:prstGeom>
          <a:noFill/>
          <a:ln w="9525">
            <a:noFill/>
            <a:miter lim="800000"/>
            <a:headEnd/>
            <a:tailEnd/>
          </a:ln>
        </p:spPr>
        <p:txBody>
          <a:bodyPr wrap="square">
            <a:prstTxWarp prst="textNoShape">
              <a:avLst/>
            </a:prstTxWarp>
            <a:spAutoFit/>
          </a:bodyPr>
          <a:lstStyle/>
          <a:p>
            <a:r>
              <a:rPr lang="en-US" sz="1400" dirty="0" err="1"/>
              <a:t>Norepinephrine</a:t>
            </a:r>
            <a:endParaRPr lang="en-US" sz="1400" dirty="0"/>
          </a:p>
          <a:p>
            <a:endParaRPr lang="en-US" sz="1400" dirty="0"/>
          </a:p>
          <a:p>
            <a:r>
              <a:rPr lang="en-US" sz="1600" dirty="0" err="1">
                <a:solidFill>
                  <a:srgbClr val="FF3300"/>
                </a:solidFill>
              </a:rPr>
              <a:t>Symp</a:t>
            </a:r>
            <a:r>
              <a:rPr lang="en-US" sz="1600" dirty="0">
                <a:solidFill>
                  <a:srgbClr val="FF3300"/>
                </a:solidFill>
              </a:rPr>
              <a:t>. stimulation elicits a widespread response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057400" y="2209800"/>
            <a:ext cx="5257800" cy="369332"/>
          </a:xfrm>
          <a:prstGeom prst="rect">
            <a:avLst/>
          </a:prstGeom>
          <a:noFill/>
          <a:ln w="9525">
            <a:noFill/>
            <a:miter lim="800000"/>
            <a:headEnd/>
            <a:tailEnd/>
          </a:ln>
        </p:spPr>
        <p:txBody>
          <a:bodyPr>
            <a:spAutoFit/>
          </a:bodyPr>
          <a:lstStyle/>
          <a:p>
            <a:r>
              <a:rPr lang="en-US" dirty="0">
                <a:latin typeface="Calibri" pitchFamily="34" charset="0"/>
                <a:hlinkClick r:id="rId3"/>
              </a:rPr>
              <a:t>Video of adrenal gland showing overview – SL127</a:t>
            </a:r>
            <a:endParaRPr lang="en-US" dirty="0">
              <a:latin typeface="Calibri" pitchFamily="34" charset="0"/>
            </a:endParaRPr>
          </a:p>
        </p:txBody>
      </p:sp>
      <p:sp>
        <p:nvSpPr>
          <p:cNvPr id="37891" name="TextBox 4"/>
          <p:cNvSpPr txBox="1">
            <a:spLocks noChangeArrowheads="1"/>
          </p:cNvSpPr>
          <p:nvPr/>
        </p:nvSpPr>
        <p:spPr bwMode="auto">
          <a:xfrm>
            <a:off x="1958898" y="5472476"/>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127</a:t>
            </a:r>
            <a:r>
              <a:rPr lang="en-US" dirty="0">
                <a:latin typeface="Calibri" pitchFamily="34" charset="0"/>
              </a:rPr>
              <a:t> and </a:t>
            </a:r>
            <a:r>
              <a:rPr lang="en-US" u="sng" dirty="0">
                <a:hlinkClick r:id="rId5"/>
              </a:rPr>
              <a:t>SL 052</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Adrenal gland</a:t>
            </a:r>
          </a:p>
          <a:p>
            <a:pPr lvl="2" eaLnBrk="0" hangingPunct="0">
              <a:buFontTx/>
              <a:buChar char="•"/>
            </a:pPr>
            <a:r>
              <a:rPr lang="en-US" sz="1200" b="1" dirty="0">
                <a:solidFill>
                  <a:srgbClr val="002060"/>
                </a:solidFill>
                <a:latin typeface="Georgia" pitchFamily="18" charset="0"/>
                <a:ea typeface="Times" pitchFamily="18" charset="0"/>
                <a:cs typeface="Arial" charset="0"/>
              </a:rPr>
              <a:t>Cortex</a:t>
            </a:r>
          </a:p>
          <a:p>
            <a:pPr lvl="2" eaLnBrk="0" hangingPunct="0">
              <a:buFontTx/>
              <a:buChar char="•"/>
            </a:pPr>
            <a:r>
              <a:rPr lang="en-US" sz="1200" b="1" dirty="0">
                <a:solidFill>
                  <a:srgbClr val="002060"/>
                </a:solidFill>
                <a:latin typeface="Georgia" pitchFamily="18" charset="0"/>
                <a:ea typeface="Times" pitchFamily="18" charset="0"/>
                <a:cs typeface="Arial" charset="0"/>
              </a:rPr>
              <a:t>Medulla</a:t>
            </a:r>
            <a:endParaRPr lang="en-US" dirty="0">
              <a:latin typeface="Calibri" pitchFamily="34" charset="0"/>
            </a:endParaRPr>
          </a:p>
        </p:txBody>
      </p:sp>
      <p:sp>
        <p:nvSpPr>
          <p:cNvPr id="6" name="Rectangle 5"/>
          <p:cNvSpPr/>
          <p:nvPr/>
        </p:nvSpPr>
        <p:spPr>
          <a:xfrm>
            <a:off x="1726099" y="21491"/>
            <a:ext cx="569187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ADRENAL GLAND OVERVIEW</a:t>
            </a:r>
          </a:p>
        </p:txBody>
      </p:sp>
      <p:sp>
        <p:nvSpPr>
          <p:cNvPr id="7" name="TextBox 3"/>
          <p:cNvSpPr txBox="1">
            <a:spLocks noChangeArrowheads="1"/>
          </p:cNvSpPr>
          <p:nvPr/>
        </p:nvSpPr>
        <p:spPr bwMode="auto">
          <a:xfrm>
            <a:off x="2076450" y="3057525"/>
            <a:ext cx="5257800" cy="369332"/>
          </a:xfrm>
          <a:prstGeom prst="rect">
            <a:avLst/>
          </a:prstGeom>
          <a:noFill/>
          <a:ln w="9525">
            <a:noFill/>
            <a:miter lim="800000"/>
            <a:headEnd/>
            <a:tailEnd/>
          </a:ln>
        </p:spPr>
        <p:txBody>
          <a:bodyPr>
            <a:spAutoFit/>
          </a:bodyPr>
          <a:lstStyle/>
          <a:p>
            <a:r>
              <a:rPr lang="en-US" dirty="0">
                <a:latin typeface="Calibri" pitchFamily="34" charset="0"/>
                <a:hlinkClick r:id="rId6"/>
              </a:rPr>
              <a:t>Video of adrenal gland showing overview – SL52</a:t>
            </a:r>
            <a:endParaRPr lang="en-US" dirty="0">
              <a:latin typeface="Calibri" pitchFamily="34" charset="0"/>
            </a:endParaRPr>
          </a:p>
        </p:txBody>
      </p:sp>
    </p:spTree>
    <p:extLst>
      <p:ext uri="{BB962C8B-B14F-4D97-AF65-F5344CB8AC3E}">
        <p14:creationId xmlns:p14="http://schemas.microsoft.com/office/powerpoint/2010/main" val="256841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2395" y="21491"/>
            <a:ext cx="535928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ADRENAL GLAND - CORTEX</a:t>
            </a:r>
          </a:p>
        </p:txBody>
      </p:sp>
      <p:sp>
        <p:nvSpPr>
          <p:cNvPr id="5" name="TextBox 4"/>
          <p:cNvSpPr txBox="1"/>
          <p:nvPr/>
        </p:nvSpPr>
        <p:spPr>
          <a:xfrm>
            <a:off x="23812" y="4713982"/>
            <a:ext cx="8839200" cy="1077218"/>
          </a:xfrm>
          <a:prstGeom prst="rect">
            <a:avLst/>
          </a:prstGeom>
          <a:noFill/>
        </p:spPr>
        <p:txBody>
          <a:bodyPr wrap="square">
            <a:spAutoFit/>
          </a:bodyPr>
          <a:lstStyle/>
          <a:p>
            <a:r>
              <a:rPr lang="en-US" sz="1600" b="1" dirty="0">
                <a:solidFill>
                  <a:srgbClr val="002060"/>
                </a:solidFill>
                <a:latin typeface="Calibri" pitchFamily="34" charset="0"/>
              </a:rPr>
              <a:t>The adrenal cortex can be divided into three zones:</a:t>
            </a:r>
            <a:endParaRPr lang="en-US" sz="800" b="1" dirty="0">
              <a:solidFill>
                <a:srgbClr val="002060"/>
              </a:solidFill>
              <a:latin typeface="Calibri" pitchFamily="34" charset="0"/>
            </a:endParaRPr>
          </a:p>
          <a:p>
            <a:pPr marL="342900" indent="-342900">
              <a:buAutoNum type="arabicPeriod"/>
            </a:pPr>
            <a:r>
              <a:rPr lang="en-US" sz="1600" b="1" dirty="0">
                <a:solidFill>
                  <a:srgbClr val="002060"/>
                </a:solidFill>
                <a:latin typeface="Calibri" pitchFamily="34" charset="0"/>
              </a:rPr>
              <a:t>Zona </a:t>
            </a:r>
            <a:r>
              <a:rPr lang="en-US" sz="1600" b="1" dirty="0" err="1">
                <a:solidFill>
                  <a:srgbClr val="002060"/>
                </a:solidFill>
                <a:latin typeface="Calibri" pitchFamily="34" charset="0"/>
              </a:rPr>
              <a:t>glomerulosa</a:t>
            </a:r>
            <a:r>
              <a:rPr lang="en-US" sz="1600" b="1" dirty="0">
                <a:solidFill>
                  <a:srgbClr val="002060"/>
                </a:solidFill>
                <a:latin typeface="Calibri" pitchFamily="34" charset="0"/>
              </a:rPr>
              <a:t> (ZG) – secretes </a:t>
            </a:r>
            <a:r>
              <a:rPr lang="en-US" sz="1600" b="1" dirty="0" err="1">
                <a:solidFill>
                  <a:srgbClr val="002060"/>
                </a:solidFill>
                <a:latin typeface="Calibri" pitchFamily="34" charset="0"/>
              </a:rPr>
              <a:t>mineralcorticoids</a:t>
            </a:r>
            <a:r>
              <a:rPr lang="en-US" sz="1600" b="1" dirty="0">
                <a:solidFill>
                  <a:srgbClr val="002060"/>
                </a:solidFill>
                <a:latin typeface="Calibri" pitchFamily="34" charset="0"/>
              </a:rPr>
              <a:t>, mainly aldosterone</a:t>
            </a:r>
          </a:p>
          <a:p>
            <a:pPr marL="342900" indent="-342900">
              <a:buAutoNum type="arabicPeriod"/>
            </a:pPr>
            <a:r>
              <a:rPr lang="en-US" sz="1600" b="1" dirty="0">
                <a:solidFill>
                  <a:srgbClr val="002060"/>
                </a:solidFill>
                <a:latin typeface="Calibri" pitchFamily="34" charset="0"/>
              </a:rPr>
              <a:t>Zona </a:t>
            </a:r>
            <a:r>
              <a:rPr lang="en-US" sz="1600" b="1" dirty="0" err="1">
                <a:solidFill>
                  <a:srgbClr val="002060"/>
                </a:solidFill>
                <a:latin typeface="Calibri" pitchFamily="34" charset="0"/>
              </a:rPr>
              <a:t>fasciculata</a:t>
            </a:r>
            <a:r>
              <a:rPr lang="en-US" sz="1600" b="1" dirty="0">
                <a:solidFill>
                  <a:srgbClr val="002060"/>
                </a:solidFill>
                <a:latin typeface="Calibri" pitchFamily="34" charset="0"/>
              </a:rPr>
              <a:t> (ZF) – secretes glucocorticoids, mainly cortisol</a:t>
            </a:r>
          </a:p>
          <a:p>
            <a:pPr marL="342900" indent="-342900">
              <a:buAutoNum type="arabicPeriod"/>
            </a:pPr>
            <a:r>
              <a:rPr lang="en-US" sz="1600" b="1" dirty="0">
                <a:solidFill>
                  <a:srgbClr val="002060"/>
                </a:solidFill>
                <a:latin typeface="Calibri" pitchFamily="34" charset="0"/>
              </a:rPr>
              <a:t>Zona </a:t>
            </a:r>
            <a:r>
              <a:rPr lang="en-US" sz="1600" b="1" dirty="0" err="1">
                <a:solidFill>
                  <a:srgbClr val="002060"/>
                </a:solidFill>
                <a:latin typeface="Calibri" pitchFamily="34" charset="0"/>
              </a:rPr>
              <a:t>reticularis</a:t>
            </a:r>
            <a:r>
              <a:rPr lang="en-US" sz="1600" b="1" dirty="0">
                <a:solidFill>
                  <a:srgbClr val="002060"/>
                </a:solidFill>
                <a:latin typeface="Calibri" pitchFamily="34" charset="0"/>
              </a:rPr>
              <a:t> (ZR) – secrete weak androgens </a:t>
            </a:r>
          </a:p>
        </p:txBody>
      </p:sp>
      <p:sp>
        <p:nvSpPr>
          <p:cNvPr id="53" name="TextBox 52"/>
          <p:cNvSpPr txBox="1"/>
          <p:nvPr/>
        </p:nvSpPr>
        <p:spPr>
          <a:xfrm>
            <a:off x="23812" y="5780782"/>
            <a:ext cx="8967788" cy="954107"/>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The steroid-secreting cells in all three regions contain lipid droplets , making them pale in H&amp;E stained sections (lipid is extracted away).  Note, however, that the </a:t>
            </a:r>
            <a:r>
              <a:rPr lang="en-US" sz="1400" b="1" dirty="0" err="1">
                <a:solidFill>
                  <a:schemeClr val="accent3">
                    <a:lumMod val="50000"/>
                  </a:schemeClr>
                </a:solidFill>
                <a:latin typeface="Tempus Sans ITC" pitchFamily="82" charset="0"/>
              </a:rPr>
              <a:t>fasciculata</a:t>
            </a:r>
            <a:r>
              <a:rPr lang="en-US" sz="1400" b="1" dirty="0">
                <a:solidFill>
                  <a:schemeClr val="accent3">
                    <a:lumMod val="50000"/>
                  </a:schemeClr>
                </a:solidFill>
                <a:latin typeface="Tempus Sans ITC" pitchFamily="82" charset="0"/>
              </a:rPr>
              <a:t> is the palest, and the </a:t>
            </a:r>
            <a:r>
              <a:rPr lang="en-US" sz="1400" b="1" dirty="0" err="1">
                <a:solidFill>
                  <a:schemeClr val="accent3">
                    <a:lumMod val="50000"/>
                  </a:schemeClr>
                </a:solidFill>
                <a:latin typeface="Tempus Sans ITC" pitchFamily="82" charset="0"/>
              </a:rPr>
              <a:t>reticularis</a:t>
            </a:r>
            <a:r>
              <a:rPr lang="en-US" sz="1400" b="1" dirty="0">
                <a:solidFill>
                  <a:schemeClr val="accent3">
                    <a:lumMod val="50000"/>
                  </a:schemeClr>
                </a:solidFill>
                <a:latin typeface="Tempus Sans ITC" pitchFamily="82" charset="0"/>
              </a:rPr>
              <a:t> is darkest.  Cells in the </a:t>
            </a:r>
            <a:r>
              <a:rPr lang="en-US" sz="1400" b="1" dirty="0" err="1">
                <a:solidFill>
                  <a:schemeClr val="accent3">
                    <a:lumMod val="50000"/>
                  </a:schemeClr>
                </a:solidFill>
                <a:latin typeface="Tempus Sans ITC" pitchFamily="82" charset="0"/>
              </a:rPr>
              <a:t>glomerulosa</a:t>
            </a:r>
            <a:r>
              <a:rPr lang="en-US" sz="1400" b="1" dirty="0">
                <a:solidFill>
                  <a:schemeClr val="accent3">
                    <a:lumMod val="50000"/>
                  </a:schemeClr>
                </a:solidFill>
                <a:latin typeface="Tempus Sans ITC" pitchFamily="82" charset="0"/>
              </a:rPr>
              <a:t> and </a:t>
            </a:r>
            <a:r>
              <a:rPr lang="en-US" sz="1400" b="1" dirty="0" err="1">
                <a:solidFill>
                  <a:schemeClr val="accent3">
                    <a:lumMod val="50000"/>
                  </a:schemeClr>
                </a:solidFill>
                <a:latin typeface="Tempus Sans ITC" pitchFamily="82" charset="0"/>
              </a:rPr>
              <a:t>reticularis</a:t>
            </a:r>
            <a:r>
              <a:rPr lang="en-US" sz="1400" b="1" dirty="0">
                <a:solidFill>
                  <a:schemeClr val="accent3">
                    <a:lumMod val="50000"/>
                  </a:schemeClr>
                </a:solidFill>
                <a:latin typeface="Tempus Sans ITC" pitchFamily="82" charset="0"/>
              </a:rPr>
              <a:t> tend to organize in round clusters, but cells in the </a:t>
            </a:r>
            <a:r>
              <a:rPr lang="en-US" sz="1400" b="1" dirty="0" err="1">
                <a:solidFill>
                  <a:schemeClr val="accent3">
                    <a:lumMod val="50000"/>
                  </a:schemeClr>
                </a:solidFill>
                <a:latin typeface="Tempus Sans ITC" pitchFamily="82" charset="0"/>
              </a:rPr>
              <a:t>fasciculata</a:t>
            </a:r>
            <a:r>
              <a:rPr lang="en-US" sz="1400" b="1" dirty="0">
                <a:solidFill>
                  <a:schemeClr val="accent3">
                    <a:lumMod val="50000"/>
                  </a:schemeClr>
                </a:solidFill>
                <a:latin typeface="Tempus Sans ITC" pitchFamily="82" charset="0"/>
              </a:rPr>
              <a:t> organize into columns.</a:t>
            </a: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 y="588645"/>
            <a:ext cx="4925839" cy="2367813"/>
          </a:xfrm>
          <a:prstGeom prst="rect">
            <a:avLst/>
          </a:prstGeom>
        </p:spPr>
      </p:pic>
      <p:sp>
        <p:nvSpPr>
          <p:cNvPr id="8" name="Rectangle 7"/>
          <p:cNvSpPr/>
          <p:nvPr/>
        </p:nvSpPr>
        <p:spPr>
          <a:xfrm>
            <a:off x="838200" y="1949648"/>
            <a:ext cx="381000" cy="3048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318" y="607695"/>
            <a:ext cx="5164594" cy="4116705"/>
          </a:xfrm>
          <a:prstGeom prst="rect">
            <a:avLst/>
          </a:prstGeom>
        </p:spPr>
      </p:pic>
      <p:cxnSp>
        <p:nvCxnSpPr>
          <p:cNvPr id="10" name="Straight Connector 9"/>
          <p:cNvCxnSpPr/>
          <p:nvPr/>
        </p:nvCxnSpPr>
        <p:spPr>
          <a:xfrm flipV="1">
            <a:off x="1219200" y="607695"/>
            <a:ext cx="2441118" cy="1341953"/>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19200" y="2263974"/>
            <a:ext cx="2505075" cy="244792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2189" y="3200400"/>
            <a:ext cx="2120011" cy="523220"/>
          </a:xfrm>
          <a:prstGeom prst="rect">
            <a:avLst/>
          </a:prstGeom>
          <a:noFill/>
        </p:spPr>
        <p:txBody>
          <a:bodyPr wrap="square" rtlCol="0">
            <a:spAutoFit/>
          </a:bodyPr>
          <a:lstStyle/>
          <a:p>
            <a:r>
              <a:rPr lang="en-US" sz="1400" b="1" dirty="0">
                <a:solidFill>
                  <a:schemeClr val="accent6">
                    <a:lumMod val="50000"/>
                  </a:schemeClr>
                </a:solidFill>
              </a:rPr>
              <a:t>Cap = capsule</a:t>
            </a:r>
          </a:p>
          <a:p>
            <a:r>
              <a:rPr lang="en-US" sz="1400" b="1" dirty="0">
                <a:solidFill>
                  <a:schemeClr val="accent6">
                    <a:lumMod val="50000"/>
                  </a:schemeClr>
                </a:solidFill>
              </a:rPr>
              <a:t>A = arteriole</a:t>
            </a:r>
          </a:p>
        </p:txBody>
      </p:sp>
    </p:spTree>
    <p:extLst>
      <p:ext uri="{BB962C8B-B14F-4D97-AF65-F5344CB8AC3E}">
        <p14:creationId xmlns:p14="http://schemas.microsoft.com/office/powerpoint/2010/main" val="419314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057400" y="2209800"/>
            <a:ext cx="5257800" cy="369332"/>
          </a:xfrm>
          <a:prstGeom prst="rect">
            <a:avLst/>
          </a:prstGeom>
          <a:noFill/>
          <a:ln w="9525">
            <a:noFill/>
            <a:miter lim="800000"/>
            <a:headEnd/>
            <a:tailEnd/>
          </a:ln>
        </p:spPr>
        <p:txBody>
          <a:bodyPr>
            <a:spAutoFit/>
          </a:bodyPr>
          <a:lstStyle/>
          <a:p>
            <a:r>
              <a:rPr lang="en-US" dirty="0">
                <a:latin typeface="Calibri" pitchFamily="34" charset="0"/>
                <a:hlinkClick r:id="rId3"/>
              </a:rPr>
              <a:t>Video of adrenal gland showing cortex – SL127</a:t>
            </a:r>
            <a:endParaRPr lang="en-US" dirty="0">
              <a:latin typeface="Calibri" pitchFamily="34" charset="0"/>
            </a:endParaRPr>
          </a:p>
        </p:txBody>
      </p:sp>
      <p:sp>
        <p:nvSpPr>
          <p:cNvPr id="37891" name="TextBox 4"/>
          <p:cNvSpPr txBox="1">
            <a:spLocks noChangeArrowheads="1"/>
          </p:cNvSpPr>
          <p:nvPr/>
        </p:nvSpPr>
        <p:spPr bwMode="auto">
          <a:xfrm>
            <a:off x="1958898" y="5410200"/>
            <a:ext cx="4495800" cy="1384995"/>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127</a:t>
            </a:r>
            <a:r>
              <a:rPr lang="en-US" dirty="0">
                <a:latin typeface="Calibri" pitchFamily="34" charset="0"/>
              </a:rPr>
              <a:t> and </a:t>
            </a:r>
            <a:r>
              <a:rPr lang="en-US" u="sng" dirty="0">
                <a:hlinkClick r:id="rId5"/>
              </a:rPr>
              <a:t>SL 052</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Adrenal cortex</a:t>
            </a:r>
          </a:p>
          <a:p>
            <a:pPr lvl="2" eaLnBrk="0" hangingPunct="0">
              <a:buFontTx/>
              <a:buChar char="•"/>
            </a:pPr>
            <a:r>
              <a:rPr lang="en-US" sz="1200" b="1" dirty="0">
                <a:solidFill>
                  <a:srgbClr val="002060"/>
                </a:solidFill>
                <a:latin typeface="Georgia" pitchFamily="18" charset="0"/>
                <a:ea typeface="Times" pitchFamily="18" charset="0"/>
                <a:cs typeface="Arial" charset="0"/>
              </a:rPr>
              <a:t>Zona </a:t>
            </a:r>
            <a:r>
              <a:rPr lang="en-US" sz="1200" b="1" dirty="0" err="1">
                <a:solidFill>
                  <a:srgbClr val="002060"/>
                </a:solidFill>
                <a:latin typeface="Georgia" pitchFamily="18" charset="0"/>
                <a:ea typeface="Times" pitchFamily="18" charset="0"/>
                <a:cs typeface="Arial" charset="0"/>
              </a:rPr>
              <a:t>glomerulosa</a:t>
            </a:r>
            <a:endParaRPr lang="en-US" sz="1200" b="1" dirty="0">
              <a:solidFill>
                <a:srgbClr val="002060"/>
              </a:solidFill>
              <a:latin typeface="Georgia" pitchFamily="18" charset="0"/>
              <a:ea typeface="Times" pitchFamily="18" charset="0"/>
              <a:cs typeface="Arial" charset="0"/>
            </a:endParaRPr>
          </a:p>
          <a:p>
            <a:pPr lvl="2" eaLnBrk="0" hangingPunct="0">
              <a:buFontTx/>
              <a:buChar char="•"/>
            </a:pPr>
            <a:r>
              <a:rPr lang="en-US" sz="1200" b="1" dirty="0">
                <a:solidFill>
                  <a:srgbClr val="002060"/>
                </a:solidFill>
                <a:latin typeface="Georgia" pitchFamily="18" charset="0"/>
                <a:cs typeface="Arial" charset="0"/>
              </a:rPr>
              <a:t>Zona </a:t>
            </a:r>
            <a:r>
              <a:rPr lang="en-US" sz="1200" b="1" dirty="0" err="1">
                <a:solidFill>
                  <a:srgbClr val="002060"/>
                </a:solidFill>
                <a:latin typeface="Georgia" pitchFamily="18" charset="0"/>
                <a:cs typeface="Arial" charset="0"/>
              </a:rPr>
              <a:t>fasciculata</a:t>
            </a:r>
            <a:endParaRPr lang="en-US" sz="1200" b="1" dirty="0">
              <a:solidFill>
                <a:srgbClr val="002060"/>
              </a:solidFill>
              <a:latin typeface="Georgia" pitchFamily="18" charset="0"/>
              <a:cs typeface="Arial" charset="0"/>
            </a:endParaRPr>
          </a:p>
          <a:p>
            <a:pPr lvl="2" eaLnBrk="0" hangingPunct="0">
              <a:buFontTx/>
              <a:buChar char="•"/>
            </a:pPr>
            <a:r>
              <a:rPr lang="en-US" sz="1200" b="1" dirty="0">
                <a:solidFill>
                  <a:srgbClr val="002060"/>
                </a:solidFill>
                <a:latin typeface="Georgia" pitchFamily="18" charset="0"/>
                <a:cs typeface="Arial" charset="0"/>
              </a:rPr>
              <a:t>Zona </a:t>
            </a:r>
            <a:r>
              <a:rPr lang="en-US" sz="1200" b="1" dirty="0" err="1">
                <a:solidFill>
                  <a:srgbClr val="002060"/>
                </a:solidFill>
                <a:latin typeface="Georgia" pitchFamily="18" charset="0"/>
                <a:cs typeface="Arial" charset="0"/>
              </a:rPr>
              <a:t>reticularis</a:t>
            </a:r>
            <a:endParaRPr lang="en-US" dirty="0">
              <a:latin typeface="Calibri" pitchFamily="34" charset="0"/>
            </a:endParaRPr>
          </a:p>
        </p:txBody>
      </p:sp>
      <p:sp>
        <p:nvSpPr>
          <p:cNvPr id="6" name="Rectangle 5"/>
          <p:cNvSpPr/>
          <p:nvPr/>
        </p:nvSpPr>
        <p:spPr>
          <a:xfrm>
            <a:off x="1944493" y="21491"/>
            <a:ext cx="525509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ADRENAL GLAND -CORTEX</a:t>
            </a:r>
          </a:p>
        </p:txBody>
      </p:sp>
      <p:sp>
        <p:nvSpPr>
          <p:cNvPr id="7" name="TextBox 3"/>
          <p:cNvSpPr txBox="1">
            <a:spLocks noChangeArrowheads="1"/>
          </p:cNvSpPr>
          <p:nvPr/>
        </p:nvSpPr>
        <p:spPr bwMode="auto">
          <a:xfrm>
            <a:off x="2076450" y="3057525"/>
            <a:ext cx="5257800" cy="369332"/>
          </a:xfrm>
          <a:prstGeom prst="rect">
            <a:avLst/>
          </a:prstGeom>
          <a:noFill/>
          <a:ln w="9525">
            <a:noFill/>
            <a:miter lim="800000"/>
            <a:headEnd/>
            <a:tailEnd/>
          </a:ln>
        </p:spPr>
        <p:txBody>
          <a:bodyPr>
            <a:spAutoFit/>
          </a:bodyPr>
          <a:lstStyle/>
          <a:p>
            <a:r>
              <a:rPr lang="en-US" dirty="0">
                <a:latin typeface="Calibri" pitchFamily="34" charset="0"/>
                <a:hlinkClick r:id="rId6"/>
              </a:rPr>
              <a:t>Video of adrenal gland showing cortex – SL52</a:t>
            </a:r>
            <a:endParaRPr lang="en-US" dirty="0">
              <a:latin typeface="Calibri" pitchFamily="34" charset="0"/>
            </a:endParaRPr>
          </a:p>
        </p:txBody>
      </p:sp>
    </p:spTree>
    <p:extLst>
      <p:ext uri="{BB962C8B-B14F-4D97-AF65-F5344CB8AC3E}">
        <p14:creationId xmlns:p14="http://schemas.microsoft.com/office/powerpoint/2010/main" val="45527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2395" y="21491"/>
            <a:ext cx="535928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ADRENAL GLAND - CORTEX</a:t>
            </a:r>
          </a:p>
        </p:txBody>
      </p:sp>
      <p:sp>
        <p:nvSpPr>
          <p:cNvPr id="5" name="TextBox 4"/>
          <p:cNvSpPr txBox="1"/>
          <p:nvPr/>
        </p:nvSpPr>
        <p:spPr>
          <a:xfrm>
            <a:off x="33337" y="5047693"/>
            <a:ext cx="8839200" cy="1815882"/>
          </a:xfrm>
          <a:prstGeom prst="rect">
            <a:avLst/>
          </a:prstGeom>
          <a:noFill/>
        </p:spPr>
        <p:txBody>
          <a:bodyPr wrap="square">
            <a:spAutoFit/>
          </a:bodyPr>
          <a:lstStyle/>
          <a:p>
            <a:r>
              <a:rPr lang="en-US" sz="1600" b="1" dirty="0">
                <a:solidFill>
                  <a:srgbClr val="002060"/>
                </a:solidFill>
                <a:latin typeface="Calibri" pitchFamily="34" charset="0"/>
              </a:rPr>
              <a:t>This is an electron micrograph of the zona </a:t>
            </a:r>
            <a:r>
              <a:rPr lang="en-US" sz="1600" b="1" dirty="0" err="1">
                <a:solidFill>
                  <a:srgbClr val="002060"/>
                </a:solidFill>
                <a:latin typeface="Calibri" pitchFamily="34" charset="0"/>
              </a:rPr>
              <a:t>fasciculata</a:t>
            </a:r>
            <a:r>
              <a:rPr lang="en-US" sz="1600" b="1" dirty="0">
                <a:solidFill>
                  <a:srgbClr val="002060"/>
                </a:solidFill>
                <a:latin typeface="Calibri" pitchFamily="34" charset="0"/>
              </a:rPr>
              <a:t>.  Three characteristic features are typical of steroid-secreting cells:</a:t>
            </a:r>
          </a:p>
          <a:p>
            <a:pPr marL="342900" indent="-342900">
              <a:buAutoNum type="arabicPeriod"/>
            </a:pPr>
            <a:r>
              <a:rPr lang="en-US" sz="1600" b="1" dirty="0">
                <a:solidFill>
                  <a:srgbClr val="002060"/>
                </a:solidFill>
                <a:latin typeface="Calibri" pitchFamily="34" charset="0"/>
              </a:rPr>
              <a:t>Numerous lipid droplets - labeled L, poor preparation of this tissue gives them their unusual appearance here</a:t>
            </a:r>
          </a:p>
          <a:p>
            <a:pPr marL="342900" indent="-342900">
              <a:buAutoNum type="arabicPeriod"/>
            </a:pPr>
            <a:r>
              <a:rPr lang="en-US" sz="1600" b="1" dirty="0">
                <a:solidFill>
                  <a:srgbClr val="002060"/>
                </a:solidFill>
                <a:latin typeface="Calibri" pitchFamily="34" charset="0"/>
              </a:rPr>
              <a:t>Smooth endoplasmic reticulum – shown in the inset</a:t>
            </a:r>
          </a:p>
          <a:p>
            <a:pPr marL="342900" indent="-342900">
              <a:buAutoNum type="arabicPeriod"/>
            </a:pPr>
            <a:r>
              <a:rPr lang="en-US" sz="1600" b="1" dirty="0">
                <a:solidFill>
                  <a:srgbClr val="002060"/>
                </a:solidFill>
                <a:latin typeface="Calibri" pitchFamily="34" charset="0"/>
              </a:rPr>
              <a:t>Mitochondria with tubular cristae – red arrows, an enlarged view of a similar mitochondrion is to the right, note sectioned tubular cristae are round, and not “shelf-like” as in typical mitochondria</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616" y="667822"/>
            <a:ext cx="5222780" cy="4379873"/>
          </a:xfrm>
          <a:prstGeom prst="rect">
            <a:avLst/>
          </a:prstGeom>
        </p:spPr>
      </p:pic>
      <p:sp>
        <p:nvSpPr>
          <p:cNvPr id="4" name="TextBox 3"/>
          <p:cNvSpPr txBox="1"/>
          <p:nvPr/>
        </p:nvSpPr>
        <p:spPr>
          <a:xfrm>
            <a:off x="6075396" y="1020932"/>
            <a:ext cx="2514600" cy="1015663"/>
          </a:xfrm>
          <a:prstGeom prst="rect">
            <a:avLst/>
          </a:prstGeom>
          <a:noFill/>
        </p:spPr>
        <p:txBody>
          <a:bodyPr wrap="square" rtlCol="0">
            <a:spAutoFit/>
          </a:bodyPr>
          <a:lstStyle/>
          <a:p>
            <a:r>
              <a:rPr lang="en-US" sz="1200" b="1" dirty="0">
                <a:solidFill>
                  <a:schemeClr val="accent3">
                    <a:lumMod val="50000"/>
                  </a:schemeClr>
                </a:solidFill>
              </a:rPr>
              <a:t>Arrowheads indicate borders between adjacent cells.</a:t>
            </a:r>
          </a:p>
          <a:p>
            <a:endParaRPr lang="en-US" sz="1200" b="1" dirty="0">
              <a:solidFill>
                <a:schemeClr val="accent3">
                  <a:lumMod val="50000"/>
                </a:schemeClr>
              </a:solidFill>
            </a:endParaRPr>
          </a:p>
          <a:p>
            <a:r>
              <a:rPr lang="en-US" sz="1200" b="1" dirty="0">
                <a:solidFill>
                  <a:schemeClr val="accent3">
                    <a:lumMod val="50000"/>
                  </a:schemeClr>
                </a:solidFill>
              </a:rPr>
              <a:t>Circle inset contains enlarged region of cell cytoplasm.</a:t>
            </a:r>
          </a:p>
        </p:txBody>
      </p:sp>
      <p:cxnSp>
        <p:nvCxnSpPr>
          <p:cNvPr id="13" name="Straight Arrow Connector 12"/>
          <p:cNvCxnSpPr/>
          <p:nvPr/>
        </p:nvCxnSpPr>
        <p:spPr>
          <a:xfrm>
            <a:off x="304800" y="836655"/>
            <a:ext cx="599016" cy="19380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28841" y="609600"/>
            <a:ext cx="98825" cy="46848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770591" y="1659109"/>
            <a:ext cx="548875" cy="16016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344" y="2897493"/>
            <a:ext cx="1913652" cy="2003005"/>
          </a:xfrm>
          <a:prstGeom prst="rect">
            <a:avLst/>
          </a:prstGeom>
        </p:spPr>
      </p:pic>
    </p:spTree>
    <p:extLst>
      <p:ext uri="{BB962C8B-B14F-4D97-AF65-F5344CB8AC3E}">
        <p14:creationId xmlns:p14="http://schemas.microsoft.com/office/powerpoint/2010/main" val="1547171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4277</TotalTime>
  <Words>1928</Words>
  <Application>Microsoft Macintosh PowerPoint</Application>
  <PresentationFormat>On-screen Show (4:3)</PresentationFormat>
  <Paragraphs>207</Paragraphs>
  <Slides>39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Bradley Hand ITC</vt:lpstr>
      <vt:lpstr>Calibri</vt:lpstr>
      <vt:lpstr>Chiller</vt:lpstr>
      <vt:lpstr>Georgia</vt:lpstr>
      <vt:lpstr>Helvetica</vt:lpstr>
      <vt:lpstr>Script MT Bold</vt:lpstr>
      <vt:lpstr>Tempus Sans ITC</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Freiermuth, Jacquelyn (freierjp)</cp:lastModifiedBy>
  <cp:revision>234</cp:revision>
  <dcterms:created xsi:type="dcterms:W3CDTF">2011-12-19T15:19:30Z</dcterms:created>
  <dcterms:modified xsi:type="dcterms:W3CDTF">2020-07-31T19:58:28Z</dcterms:modified>
</cp:coreProperties>
</file>