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33" r:id="rId2"/>
    <p:sldId id="332" r:id="rId3"/>
    <p:sldId id="370" r:id="rId4"/>
    <p:sldId id="371" r:id="rId5"/>
    <p:sldId id="372" r:id="rId6"/>
    <p:sldId id="373" r:id="rId7"/>
    <p:sldId id="374" r:id="rId8"/>
    <p:sldId id="375" r:id="rId9"/>
    <p:sldId id="376" r:id="rId10"/>
    <p:sldId id="379" r:id="rId11"/>
    <p:sldId id="381" r:id="rId12"/>
    <p:sldId id="382" r:id="rId13"/>
    <p:sldId id="380" r:id="rId14"/>
    <p:sldId id="383" r:id="rId15"/>
    <p:sldId id="369" r:id="rId16"/>
    <p:sldId id="386" r:id="rId17"/>
    <p:sldId id="387" r:id="rId18"/>
    <p:sldId id="394" r:id="rId19"/>
    <p:sldId id="388" r:id="rId20"/>
    <p:sldId id="389" r:id="rId21"/>
    <p:sldId id="396" r:id="rId22"/>
    <p:sldId id="390" r:id="rId23"/>
    <p:sldId id="391" r:id="rId24"/>
    <p:sldId id="392" r:id="rId25"/>
    <p:sldId id="393"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 id="1" name="Administrator" initials="A" lastIdx="6" clrIdx="1"/>
  <p:cmAuthor id="2" name="Robert Brackenbury" initials="RW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996600"/>
    <a:srgbClr val="CC9900"/>
    <a:srgbClr val="993366"/>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5308" autoAdjust="0"/>
  </p:normalViewPr>
  <p:slideViewPr>
    <p:cSldViewPr>
      <p:cViewPr varScale="1">
        <p:scale>
          <a:sx n="106" d="100"/>
          <a:sy n="106" d="100"/>
        </p:scale>
        <p:origin x="5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A5E6DAD-BC3B-4C39-BE3E-4A97BCC7CBAD}" type="datetimeFigureOut">
              <a:rPr lang="en-US"/>
              <a:pPr>
                <a:defRPr/>
              </a:pPr>
              <a:t>10/11/2021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5D3EF3E-C72F-42AA-A573-79C8A7578896}" type="slidenum">
              <a:rPr lang="en-US"/>
              <a:pPr>
                <a:defRPr/>
              </a:pPr>
              <a:t>‹#›</a:t>
            </a:fld>
            <a:endParaRPr lang="en-US"/>
          </a:p>
        </p:txBody>
      </p:sp>
    </p:spTree>
    <p:extLst>
      <p:ext uri="{BB962C8B-B14F-4D97-AF65-F5344CB8AC3E}">
        <p14:creationId xmlns:p14="http://schemas.microsoft.com/office/powerpoint/2010/main" val="115531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B7E35BC-C68B-4957-BA19-2B7AE3A28A2C}" type="datetimeFigureOut">
              <a:rPr lang="en-US"/>
              <a:pPr>
                <a:defRPr/>
              </a:pPr>
              <a:t>10/11/2021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E421EBB-938E-41D3-9278-6024F1432887}" type="slidenum">
              <a:rPr lang="en-US"/>
              <a:pPr>
                <a:defRPr/>
              </a:pPr>
              <a:t>‹#›</a:t>
            </a:fld>
            <a:endParaRPr lang="en-US" dirty="0"/>
          </a:p>
        </p:txBody>
      </p:sp>
    </p:spTree>
    <p:extLst>
      <p:ext uri="{BB962C8B-B14F-4D97-AF65-F5344CB8AC3E}">
        <p14:creationId xmlns:p14="http://schemas.microsoft.com/office/powerpoint/2010/main" val="542629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FB01F9-ED44-450F-9F98-958764A867DF}" type="slidenum">
              <a:rPr lang="en-US"/>
              <a:pPr fontAlgn="base">
                <a:spcBef>
                  <a:spcPct val="0"/>
                </a:spcBef>
                <a:spcAft>
                  <a:spcPct val="0"/>
                </a:spcAft>
                <a:defRPr/>
              </a:pPr>
              <a:t>14</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87B94-27A2-4F03-AF5D-A75A73ACBCA9}" type="slidenum">
              <a:rPr lang="en-US"/>
              <a:pPr fontAlgn="base">
                <a:spcBef>
                  <a:spcPct val="0"/>
                </a:spcBef>
                <a:spcAft>
                  <a:spcPct val="0"/>
                </a:spcAft>
                <a:defRPr/>
              </a:pPr>
              <a:t>22</a:t>
            </a:fld>
            <a:endParaRPr 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9B9FAB50-A7EF-44C2-8540-0CF332DC709A}" type="slidenum">
              <a:rPr lang="en-US" sz="1200">
                <a:latin typeface="+mn-lt"/>
              </a:rPr>
              <a:pPr algn="r">
                <a:defRPr/>
              </a:pPr>
              <a:t>23</a:t>
            </a:fld>
            <a:endParaRPr lang="en-US" sz="1200">
              <a:latin typeface="+mn-lt"/>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A0092FDF-817F-4368-BFB6-128B46282A8B}" type="slidenum">
              <a:rPr lang="en-US" sz="1200">
                <a:latin typeface="+mn-lt"/>
              </a:rPr>
              <a:pPr algn="r">
                <a:defRPr/>
              </a:pPr>
              <a:t>24</a:t>
            </a:fld>
            <a:endParaRPr lang="en-US" sz="1200">
              <a:latin typeface="+mn-lt"/>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2BCD7087-8714-4459-8984-384F07B4AEB6}" type="slidenum">
              <a:rPr lang="en-US" sz="1200">
                <a:latin typeface="+mn-lt"/>
              </a:rPr>
              <a:pPr algn="r">
                <a:defRPr/>
              </a:pPr>
              <a:t>25</a:t>
            </a:fld>
            <a:endParaRPr lang="en-US" sz="1200">
              <a:latin typeface="+mn-lt"/>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93EC6-1565-41AA-B9FD-06089B6FC5C8}"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C1ECB-33A4-48E1-A2B1-32BB8BD4CF62}" type="slidenum">
              <a:rPr lang="en-US"/>
              <a:pPr fontAlgn="base">
                <a:spcBef>
                  <a:spcPct val="0"/>
                </a:spcBef>
                <a:spcAft>
                  <a:spcPct val="0"/>
                </a:spcAft>
                <a:defRPr/>
              </a:pPr>
              <a:t>4</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FFB89-DA46-4813-A255-95F551951BED}" type="slidenum">
              <a:rPr lang="en-US"/>
              <a:pPr fontAlgn="base">
                <a:spcBef>
                  <a:spcPct val="0"/>
                </a:spcBef>
                <a:spcAft>
                  <a:spcPct val="0"/>
                </a:spcAft>
                <a:defRPr/>
              </a:pPr>
              <a:t>6</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BE7F1C-E34E-491F-A58F-A1DDEE714DE6}" type="slidenum">
              <a:rPr lang="en-US"/>
              <a:pPr fontAlgn="base">
                <a:spcBef>
                  <a:spcPct val="0"/>
                </a:spcBef>
                <a:spcAft>
                  <a:spcPct val="0"/>
                </a:spcAft>
                <a:defRPr/>
              </a:pPr>
              <a:t>7</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FECE3E-82D3-4F34-A035-1FB024B6A98A}"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2549D-6048-479B-B5F2-6F618E3B1E3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07A59F-DE29-4950-AA93-74CBDD719AA8}"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734C4B-3869-49E6-B1FF-DC2E950728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6C925-4B3A-49E5-961A-A220A0044C8D}"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81EB0-379D-47C4-A519-D1CCE5225AB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2CDFA1-2570-4D64-AA5A-3909DA1B6C5A}"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46F6E6-E96F-460D-8B4B-A74703B329C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FDACB9-8448-4F6F-8F5B-369609228FEA}" type="datetimeFigureOut">
              <a:rPr lang="en-US"/>
              <a:pPr>
                <a:defRPr/>
              </a:pPr>
              <a:t>10/11/2021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88EE7C-1ABE-4292-8C32-A6E6E746CE8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16C9B5-85B1-4EBF-AA17-CEF8A0836415}" type="datetimeFigureOut">
              <a:rPr lang="en-US"/>
              <a:pPr>
                <a:defRPr/>
              </a:pPr>
              <a:t>10/11/2021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6F0535-4075-4C83-960D-10B86FF0C0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A04A79-77EA-4904-BF00-F981E67D70F1}" type="datetimeFigureOut">
              <a:rPr lang="en-US"/>
              <a:pPr>
                <a:defRPr/>
              </a:pPr>
              <a:t>10/11/2021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EE8176-FF5D-4632-975D-CE93C4061C5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095BAA6-4C68-4F48-969E-C4224A311476}" type="datetimeFigureOut">
              <a:rPr lang="en-US"/>
              <a:pPr>
                <a:defRPr/>
              </a:pPr>
              <a:t>10/11/2021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8BADD2-B2A1-461F-B6B7-3316ECFBF0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5329E9-A756-4CB3-98C5-347A6B682022}" type="datetimeFigureOut">
              <a:rPr lang="en-US"/>
              <a:pPr>
                <a:defRPr/>
              </a:pPr>
              <a:t>10/11/2021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3940B8-3FD8-4A88-BD11-AA5159D4B38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A01F07-E452-425E-85F8-6C3A0A77447E}" type="datetimeFigureOut">
              <a:rPr lang="en-US"/>
              <a:pPr>
                <a:defRPr/>
              </a:pPr>
              <a:t>10/11/2021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277C89-5CA6-4C1B-A801-804A19F13E1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4BFAA2-2B77-44CC-BF13-18E6EF1728BE}" type="datetimeFigureOut">
              <a:rPr lang="en-US"/>
              <a:pPr>
                <a:defRPr/>
              </a:pPr>
              <a:t>10/11/2021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4A566F-F36A-4455-AAF8-02F2B687AF8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549524-B79D-4BFD-BC3B-BEDECDF31EAC}" type="datetimeFigureOut">
              <a:rPr lang="en-US"/>
              <a:pPr>
                <a:defRPr/>
              </a:pPr>
              <a:t>10/11/2021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BC7D2D-17FB-4344-BF62-EDF92795888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User:Nephro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www.gnu.org/copyleft/fdl.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User:Nephro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www.gnu.org/copyleft/fdl.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jpeg"/><Relationship Id="rId4" Type="http://schemas.openxmlformats.org/officeDocument/2006/relationships/hyperlink" Targe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hyperlink" Target="https://accessibilityresources.mediaspace.kaltura.com/media/unilocularSL34_xvid.mp4/1_kfrq8zxj" TargetMode="External"/><Relationship Id="rId4" Type="http://schemas.openxmlformats.org/officeDocument/2006/relationships/hyperlink" Target="https://medmicroscope.uc.ed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hyperlink" Target="../../../Program%20Files/TurningPoint/2003/Questions.html"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hyperlink" Target="../../../Program%20Files/TurningPoint/2003/Questions.html"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hyperlink" Target="https://accessibilityresources.mediaspace.kaltura.com/media/multilocularSL12_xvid.mp4/1_282c8t1g" TargetMode="External"/><Relationship Id="rId4" Type="http://schemas.openxmlformats.org/officeDocument/2006/relationships/hyperlink" Target="https://medmicroscope.u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8700" y="1051560"/>
            <a:ext cx="7086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Adipose Tissue</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a:solidFill>
                  <a:srgbClr val="7030A0"/>
                </a:solidFill>
                <a:latin typeface="Bradley Hand ITC" pitchFamily="66" charset="0"/>
              </a:rPr>
              <a:t>It’s best to view this in </a:t>
            </a:r>
            <a:r>
              <a:rPr lang="en-US" sz="2400" b="1" i="1">
                <a:solidFill>
                  <a:srgbClr val="7030A0"/>
                </a:solidFill>
                <a:latin typeface="Bradley Hand ITC" pitchFamily="66" charset="0"/>
              </a:rPr>
              <a:t>Slide Show </a:t>
            </a:r>
            <a:r>
              <a:rPr lang="en-US" sz="2400" b="1">
                <a:solidFill>
                  <a:srgbClr val="7030A0"/>
                </a:solidFill>
                <a:latin typeface="Bradley Hand ITC" pitchFamily="66" charset="0"/>
              </a:rPr>
              <a:t>mode, especially for the quizzes.</a:t>
            </a:r>
          </a:p>
        </p:txBody>
      </p:sp>
      <p:sp>
        <p:nvSpPr>
          <p:cNvPr id="2" name="TextBox 1"/>
          <p:cNvSpPr txBox="1"/>
          <p:nvPr/>
        </p:nvSpPr>
        <p:spPr>
          <a:xfrm>
            <a:off x="152400" y="4876800"/>
            <a:ext cx="5638800" cy="954087"/>
          </a:xfrm>
          <a:prstGeom prst="rect">
            <a:avLst/>
          </a:prstGeom>
          <a:noFill/>
        </p:spPr>
        <p:txBody>
          <a:bodyPr>
            <a:spAutoFit/>
          </a:bodyPr>
          <a:lstStyle/>
          <a:p>
            <a:pPr>
              <a:defRPr/>
            </a:pPr>
            <a:r>
              <a:rPr lang="en-US" sz="2800" b="1" dirty="0">
                <a:solidFill>
                  <a:schemeClr val="accent3">
                    <a:lumMod val="50000"/>
                  </a:schemeClr>
                </a:solidFill>
                <a:latin typeface="Bradley Hand ITC" pitchFamily="66" charset="0"/>
              </a:rPr>
              <a:t>This module will take approximately 30 minutes to complete.</a:t>
            </a:r>
          </a:p>
        </p:txBody>
      </p:sp>
      <p:pic>
        <p:nvPicPr>
          <p:cNvPr id="15365" name="Picture 6"/>
          <p:cNvPicPr>
            <a:picLocks noChangeAspect="1" noChangeArrowheads="1"/>
          </p:cNvPicPr>
          <p:nvPr/>
        </p:nvPicPr>
        <p:blipFill>
          <a:blip r:embed="rId4" cstate="print"/>
          <a:srcRect/>
          <a:stretch>
            <a:fillRect/>
          </a:stretch>
        </p:blipFill>
        <p:spPr bwMode="auto">
          <a:xfrm>
            <a:off x="5814633" y="4523057"/>
            <a:ext cx="3176967" cy="2044699"/>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7"/>
          <p:cNvSpPr txBox="1">
            <a:spLocks noChangeArrowheads="1"/>
          </p:cNvSpPr>
          <p:nvPr/>
        </p:nvSpPr>
        <p:spPr bwMode="auto">
          <a:xfrm>
            <a:off x="457200" y="4648200"/>
            <a:ext cx="8229600" cy="1477328"/>
          </a:xfrm>
          <a:prstGeom prst="rect">
            <a:avLst/>
          </a:prstGeom>
          <a:noFill/>
          <a:ln w="9525">
            <a:noFill/>
            <a:miter lim="800000"/>
            <a:headEnd/>
            <a:tailEnd/>
          </a:ln>
        </p:spPr>
        <p:txBody>
          <a:bodyPr wrap="square">
            <a:spAutoFit/>
          </a:bodyPr>
          <a:lstStyle/>
          <a:p>
            <a:r>
              <a:rPr lang="en-US" b="1" dirty="0">
                <a:solidFill>
                  <a:srgbClr val="996600"/>
                </a:solidFill>
              </a:rPr>
              <a:t>Transmission Electron Micrographs (TEMs) showing part of 3 white adipocytes (D) and a brown adipocyte (E) in the mammary gland. Three large fat droplets from three different </a:t>
            </a:r>
            <a:r>
              <a:rPr lang="en-US" b="1" dirty="0" err="1">
                <a:solidFill>
                  <a:srgbClr val="996600"/>
                </a:solidFill>
              </a:rPr>
              <a:t>unilocular</a:t>
            </a:r>
            <a:r>
              <a:rPr lang="en-US" b="1" dirty="0">
                <a:solidFill>
                  <a:srgbClr val="996600"/>
                </a:solidFill>
              </a:rPr>
              <a:t> white adipocytes are seen in panel D and indicated by </a:t>
            </a:r>
            <a:r>
              <a:rPr lang="en-US" b="1" i="1" dirty="0">
                <a:solidFill>
                  <a:srgbClr val="996600"/>
                </a:solidFill>
              </a:rPr>
              <a:t>asterisks</a:t>
            </a:r>
            <a:r>
              <a:rPr lang="en-US" b="1" dirty="0">
                <a:solidFill>
                  <a:srgbClr val="996600"/>
                </a:solidFill>
              </a:rPr>
              <a:t>. Note the numerous mitochondria enriched in cristae in brown adipocyte cytoplasm (panel E). </a:t>
            </a:r>
          </a:p>
        </p:txBody>
      </p:sp>
      <p:grpSp>
        <p:nvGrpSpPr>
          <p:cNvPr id="46082" name="Group 9"/>
          <p:cNvGrpSpPr>
            <a:grpSpLocks/>
          </p:cNvGrpSpPr>
          <p:nvPr/>
        </p:nvGrpSpPr>
        <p:grpSpPr bwMode="auto">
          <a:xfrm>
            <a:off x="80963" y="693738"/>
            <a:ext cx="8943975" cy="3824287"/>
            <a:chOff x="185" y="858"/>
            <a:chExt cx="5350" cy="2033"/>
          </a:xfrm>
        </p:grpSpPr>
        <p:grpSp>
          <p:nvGrpSpPr>
            <p:cNvPr id="46084" name="Group 9"/>
            <p:cNvGrpSpPr>
              <a:grpSpLocks/>
            </p:cNvGrpSpPr>
            <p:nvPr/>
          </p:nvGrpSpPr>
          <p:grpSpPr bwMode="auto">
            <a:xfrm>
              <a:off x="185" y="912"/>
              <a:ext cx="5350" cy="1979"/>
              <a:chOff x="185" y="1151"/>
              <a:chExt cx="5350" cy="1979"/>
            </a:xfrm>
          </p:grpSpPr>
          <p:pic>
            <p:nvPicPr>
              <p:cNvPr id="46086" name="Picture 6" descr="WAT vs BAT EM"/>
              <p:cNvPicPr>
                <a:picLocks noChangeAspect="1" noChangeArrowheads="1"/>
              </p:cNvPicPr>
              <p:nvPr/>
            </p:nvPicPr>
            <p:blipFill>
              <a:blip r:embed="rId3" cstate="print"/>
              <a:srcRect/>
              <a:stretch>
                <a:fillRect/>
              </a:stretch>
            </p:blipFill>
            <p:spPr bwMode="auto">
              <a:xfrm>
                <a:off x="185" y="1151"/>
                <a:ext cx="5280" cy="1825"/>
              </a:xfrm>
              <a:prstGeom prst="rect">
                <a:avLst/>
              </a:prstGeom>
              <a:noFill/>
              <a:ln w="9525">
                <a:noFill/>
                <a:miter lim="800000"/>
                <a:headEnd/>
                <a:tailEnd/>
              </a:ln>
            </p:spPr>
          </p:pic>
          <p:sp>
            <p:nvSpPr>
              <p:cNvPr id="46087" name="Text Box 8"/>
              <p:cNvSpPr txBox="1">
                <a:spLocks noChangeArrowheads="1"/>
              </p:cNvSpPr>
              <p:nvPr/>
            </p:nvSpPr>
            <p:spPr bwMode="auto">
              <a:xfrm>
                <a:off x="2928" y="2976"/>
                <a:ext cx="2607" cy="154"/>
              </a:xfrm>
              <a:prstGeom prst="rect">
                <a:avLst/>
              </a:prstGeom>
              <a:noFill/>
              <a:ln w="9525">
                <a:noFill/>
                <a:miter lim="800000"/>
                <a:headEnd/>
                <a:tailEnd/>
              </a:ln>
            </p:spPr>
            <p:txBody>
              <a:bodyPr wrap="none">
                <a:spAutoFit/>
              </a:bodyPr>
              <a:lstStyle/>
              <a:p>
                <a:r>
                  <a:rPr lang="en-US" sz="1000"/>
                  <a:t> </a:t>
                </a:r>
                <a:r>
                  <a:rPr lang="en-US" sz="1000" i="1"/>
                  <a:t>Molecular Endocrinology November 1, 2002 vol. 16 no. 11 2618-2627</a:t>
                </a:r>
                <a:r>
                  <a:rPr lang="en-US" sz="1000"/>
                  <a:t> </a:t>
                </a:r>
              </a:p>
            </p:txBody>
          </p:sp>
        </p:grpSp>
        <p:sp>
          <p:nvSpPr>
            <p:cNvPr id="46085" name="Text Box 8"/>
            <p:cNvSpPr txBox="1">
              <a:spLocks noChangeArrowheads="1"/>
            </p:cNvSpPr>
            <p:nvPr/>
          </p:nvSpPr>
          <p:spPr bwMode="auto">
            <a:xfrm>
              <a:off x="2880" y="858"/>
              <a:ext cx="351" cy="480"/>
            </a:xfrm>
            <a:prstGeom prst="rect">
              <a:avLst/>
            </a:prstGeom>
            <a:noFill/>
            <a:ln w="9525">
              <a:noFill/>
              <a:miter lim="800000"/>
              <a:headEnd/>
              <a:tailEnd/>
            </a:ln>
          </p:spPr>
          <p:txBody>
            <a:bodyPr wrap="none">
              <a:spAutoFit/>
            </a:bodyPr>
            <a:lstStyle/>
            <a:p>
              <a:r>
                <a:rPr lang="en-US" sz="4400" b="1">
                  <a:solidFill>
                    <a:schemeClr val="bg1"/>
                  </a:solidFill>
                  <a:latin typeface="Times New Roman" pitchFamily="18" charset="0"/>
                </a:rPr>
                <a:t>E</a:t>
              </a:r>
            </a:p>
          </p:txBody>
        </p:sp>
      </p:grpSp>
      <p:sp>
        <p:nvSpPr>
          <p:cNvPr id="10" name="Rectangle 9"/>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multilocular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and </a:t>
            </a: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p:cNvSpPr>
          <p:nvPr>
            <p:ph type="title"/>
          </p:nvPr>
        </p:nvSpPr>
        <p:spPr>
          <a:xfrm>
            <a:off x="4652963" y="914400"/>
            <a:ext cx="4038600" cy="1143000"/>
          </a:xfrm>
        </p:spPr>
        <p:txBody>
          <a:bodyPr/>
          <a:lstStyle/>
          <a:p>
            <a:pPr eaLnBrk="1" hangingPunct="1">
              <a:defRPr/>
            </a:pPr>
            <a:r>
              <a:rPr lang="en-US" sz="2800" b="1" dirty="0">
                <a:solidFill>
                  <a:schemeClr val="accent6">
                    <a:lumMod val="50000"/>
                  </a:schemeClr>
                </a:solidFill>
              </a:rPr>
              <a:t>There is one caveat to the categorization of adipose tissue:  Developing white fat cells are </a:t>
            </a:r>
            <a:r>
              <a:rPr lang="en-US" sz="2800" b="1" dirty="0" err="1">
                <a:solidFill>
                  <a:schemeClr val="accent6">
                    <a:lumMod val="50000"/>
                  </a:schemeClr>
                </a:solidFill>
              </a:rPr>
              <a:t>multilocular</a:t>
            </a:r>
            <a:r>
              <a:rPr lang="en-US" sz="2800" b="1" dirty="0">
                <a:solidFill>
                  <a:schemeClr val="accent6">
                    <a:lumMod val="50000"/>
                  </a:schemeClr>
                </a:solidFill>
              </a:rPr>
              <a:t>!</a:t>
            </a:r>
          </a:p>
        </p:txBody>
      </p:sp>
      <p:pic>
        <p:nvPicPr>
          <p:cNvPr id="48130" name="Picture 5" descr="figure_9"/>
          <p:cNvPicPr>
            <a:picLocks noChangeAspect="1" noChangeArrowheads="1"/>
          </p:cNvPicPr>
          <p:nvPr/>
        </p:nvPicPr>
        <p:blipFill>
          <a:blip r:embed="rId3" cstate="print"/>
          <a:srcRect/>
          <a:stretch>
            <a:fillRect/>
          </a:stretch>
        </p:blipFill>
        <p:spPr bwMode="auto">
          <a:xfrm>
            <a:off x="0" y="533400"/>
            <a:ext cx="4302125" cy="6324600"/>
          </a:xfrm>
          <a:prstGeom prst="rect">
            <a:avLst/>
          </a:prstGeom>
          <a:noFill/>
          <a:ln w="9525">
            <a:noFill/>
            <a:miter lim="800000"/>
            <a:headEnd/>
            <a:tailEnd/>
          </a:ln>
        </p:spPr>
      </p:pic>
      <p:sp>
        <p:nvSpPr>
          <p:cNvPr id="48131" name="Text Box 8"/>
          <p:cNvSpPr txBox="1">
            <a:spLocks noChangeArrowheads="1"/>
          </p:cNvSpPr>
          <p:nvPr/>
        </p:nvSpPr>
        <p:spPr bwMode="auto">
          <a:xfrm>
            <a:off x="4792663" y="2362200"/>
            <a:ext cx="4202112" cy="1754188"/>
          </a:xfrm>
          <a:prstGeom prst="rect">
            <a:avLst/>
          </a:prstGeom>
          <a:noFill/>
          <a:ln w="9525">
            <a:noFill/>
            <a:miter lim="800000"/>
            <a:headEnd/>
            <a:tailEnd/>
          </a:ln>
        </p:spPr>
        <p:txBody>
          <a:bodyPr>
            <a:spAutoFit/>
          </a:bodyPr>
          <a:lstStyle/>
          <a:p>
            <a:pPr eaLnBrk="0" hangingPunct="0">
              <a:spcBef>
                <a:spcPct val="20000"/>
              </a:spcBef>
              <a:buFont typeface="Arial" charset="0"/>
              <a:buNone/>
            </a:pPr>
            <a:r>
              <a:rPr lang="en-US" b="1">
                <a:solidFill>
                  <a:srgbClr val="996600"/>
                </a:solidFill>
              </a:rPr>
              <a:t>As you can see in the drawing on the left, both types of adipose cells begin as multilocular.  The lipid droplets in BAT remain separate, while those in WAT coalesce to form one large droplet in mature cells.</a:t>
            </a:r>
          </a:p>
        </p:txBody>
      </p:sp>
      <p:sp>
        <p:nvSpPr>
          <p:cNvPr id="5" name="Rectangle 4"/>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multilocular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and </a:t>
            </a: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a:t>
            </a:r>
          </a:p>
        </p:txBody>
      </p:sp>
      <p:sp>
        <p:nvSpPr>
          <p:cNvPr id="48133" name="TextBox 1"/>
          <p:cNvSpPr txBox="1">
            <a:spLocks noChangeArrowheads="1"/>
          </p:cNvSpPr>
          <p:nvPr/>
        </p:nvSpPr>
        <p:spPr bwMode="auto">
          <a:xfrm>
            <a:off x="3810000" y="4268788"/>
            <a:ext cx="5334000" cy="2030412"/>
          </a:xfrm>
          <a:prstGeom prst="rect">
            <a:avLst/>
          </a:prstGeom>
          <a:noFill/>
          <a:ln w="9525">
            <a:noFill/>
            <a:miter lim="800000"/>
            <a:headEnd/>
            <a:tailEnd/>
          </a:ln>
        </p:spPr>
        <p:txBody>
          <a:bodyPr>
            <a:spAutoFit/>
          </a:bodyPr>
          <a:lstStyle/>
          <a:p>
            <a:pPr eaLnBrk="0" hangingPunct="0">
              <a:spcBef>
                <a:spcPct val="20000"/>
              </a:spcBef>
              <a:buFont typeface="Arial" charset="0"/>
              <a:buNone/>
            </a:pPr>
            <a:r>
              <a:rPr lang="en-US" b="1">
                <a:solidFill>
                  <a:srgbClr val="996600"/>
                </a:solidFill>
                <a:latin typeface="Tempus Sans ITC" pitchFamily="82" charset="0"/>
              </a:rPr>
              <a:t>Thus, when looking at slides, it’s probably best to use the terms “unilocular adipose” and “multilocular adipose”.  If you say “white adipose” or “brown adipose”, we’ll presume you mean “unilocular” and “multilocular”, respectively.  You may qualify your statement by saying “either brown fat or developing white fat” if the tissue is multilocular.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slide0003_image005"/>
          <p:cNvPicPr>
            <a:picLocks noChangeAspect="1" noChangeArrowheads="1"/>
          </p:cNvPicPr>
          <p:nvPr/>
        </p:nvPicPr>
        <p:blipFill>
          <a:blip r:embed="rId3" cstate="print"/>
          <a:srcRect/>
          <a:stretch>
            <a:fillRect/>
          </a:stretch>
        </p:blipFill>
        <p:spPr bwMode="auto">
          <a:xfrm>
            <a:off x="76200" y="1371600"/>
            <a:ext cx="5592763" cy="3975100"/>
          </a:xfrm>
          <a:prstGeom prst="rect">
            <a:avLst/>
          </a:prstGeom>
          <a:noFill/>
          <a:ln w="9525">
            <a:noFill/>
            <a:miter lim="800000"/>
            <a:headEnd/>
            <a:tailEnd/>
          </a:ln>
        </p:spPr>
      </p:pic>
      <p:sp>
        <p:nvSpPr>
          <p:cNvPr id="50178" name="Rectangle 1"/>
          <p:cNvSpPr>
            <a:spLocks noChangeArrowheads="1"/>
          </p:cNvSpPr>
          <p:nvPr/>
        </p:nvSpPr>
        <p:spPr bwMode="auto">
          <a:xfrm>
            <a:off x="5791200" y="1295400"/>
            <a:ext cx="3222625" cy="4228850"/>
          </a:xfrm>
          <a:prstGeom prst="rect">
            <a:avLst/>
          </a:prstGeom>
          <a:noFill/>
          <a:ln w="9525">
            <a:noFill/>
            <a:miter lim="800000"/>
            <a:headEnd/>
            <a:tailEnd/>
          </a:ln>
        </p:spPr>
        <p:txBody>
          <a:bodyPr>
            <a:spAutoFit/>
          </a:bodyPr>
          <a:lstStyle/>
          <a:p>
            <a:pPr eaLnBrk="0" hangingPunct="0">
              <a:spcBef>
                <a:spcPct val="20000"/>
              </a:spcBef>
              <a:buFont typeface="Arial" charset="0"/>
              <a:buNone/>
            </a:pPr>
            <a:r>
              <a:rPr lang="en-US" b="1" dirty="0">
                <a:solidFill>
                  <a:srgbClr val="996600"/>
                </a:solidFill>
              </a:rPr>
              <a:t>Here’s an example of developing white fat.  You can clearly see that this tissue contains both </a:t>
            </a:r>
            <a:r>
              <a:rPr lang="en-US" b="1" dirty="0" err="1">
                <a:solidFill>
                  <a:srgbClr val="996600"/>
                </a:solidFill>
              </a:rPr>
              <a:t>unilocular</a:t>
            </a:r>
            <a:r>
              <a:rPr lang="en-US" b="1" dirty="0">
                <a:solidFill>
                  <a:srgbClr val="996600"/>
                </a:solidFill>
              </a:rPr>
              <a:t> and </a:t>
            </a:r>
            <a:r>
              <a:rPr lang="en-US" b="1" dirty="0" err="1">
                <a:solidFill>
                  <a:srgbClr val="996600"/>
                </a:solidFill>
              </a:rPr>
              <a:t>multilocular</a:t>
            </a:r>
            <a:r>
              <a:rPr lang="en-US" b="1" dirty="0">
                <a:solidFill>
                  <a:srgbClr val="996600"/>
                </a:solidFill>
              </a:rPr>
              <a:t> cells.  Eventually, this entire tissue will consist of </a:t>
            </a:r>
            <a:r>
              <a:rPr lang="en-US" b="1" dirty="0" err="1">
                <a:solidFill>
                  <a:srgbClr val="996600"/>
                </a:solidFill>
              </a:rPr>
              <a:t>unilocular</a:t>
            </a:r>
            <a:r>
              <a:rPr lang="en-US" b="1" dirty="0">
                <a:solidFill>
                  <a:srgbClr val="996600"/>
                </a:solidFill>
              </a:rPr>
              <a:t> adipose tissue.</a:t>
            </a:r>
          </a:p>
          <a:p>
            <a:pPr eaLnBrk="0" hangingPunct="0">
              <a:spcBef>
                <a:spcPct val="20000"/>
              </a:spcBef>
              <a:buFont typeface="Arial" charset="0"/>
              <a:buNone/>
            </a:pPr>
            <a:endParaRPr lang="en-US" sz="1100" b="1" dirty="0">
              <a:solidFill>
                <a:srgbClr val="996600"/>
              </a:solidFill>
            </a:endParaRPr>
          </a:p>
          <a:p>
            <a:pPr eaLnBrk="0" hangingPunct="0">
              <a:spcBef>
                <a:spcPct val="20000"/>
              </a:spcBef>
              <a:buFont typeface="Arial" charset="0"/>
              <a:buNone/>
            </a:pPr>
            <a:r>
              <a:rPr lang="en-US" b="1" dirty="0">
                <a:solidFill>
                  <a:srgbClr val="996600"/>
                </a:solidFill>
              </a:rPr>
              <a:t>As mentioned above, from a practical standpoint, you would call the area outlined in blue </a:t>
            </a:r>
            <a:r>
              <a:rPr lang="en-US" b="1" dirty="0" err="1">
                <a:solidFill>
                  <a:srgbClr val="996600"/>
                </a:solidFill>
              </a:rPr>
              <a:t>unilocular</a:t>
            </a:r>
            <a:r>
              <a:rPr lang="en-US" b="1" dirty="0">
                <a:solidFill>
                  <a:srgbClr val="996600"/>
                </a:solidFill>
              </a:rPr>
              <a:t> adipose, and the area outlined in green </a:t>
            </a:r>
            <a:r>
              <a:rPr lang="en-US" b="1" dirty="0" err="1">
                <a:solidFill>
                  <a:srgbClr val="996600"/>
                </a:solidFill>
              </a:rPr>
              <a:t>multilocular</a:t>
            </a:r>
            <a:r>
              <a:rPr lang="en-US" b="1" dirty="0">
                <a:solidFill>
                  <a:srgbClr val="996600"/>
                </a:solidFill>
              </a:rPr>
              <a:t> adipose.</a:t>
            </a:r>
          </a:p>
        </p:txBody>
      </p:sp>
      <p:sp>
        <p:nvSpPr>
          <p:cNvPr id="5" name="Rectangle 4"/>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multilocular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and </a:t>
            </a: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a:t>
            </a:r>
          </a:p>
        </p:txBody>
      </p:sp>
      <p:sp>
        <p:nvSpPr>
          <p:cNvPr id="4" name="Freeform 3"/>
          <p:cNvSpPr/>
          <p:nvPr/>
        </p:nvSpPr>
        <p:spPr>
          <a:xfrm>
            <a:off x="3074988" y="1624013"/>
            <a:ext cx="1658937" cy="1076325"/>
          </a:xfrm>
          <a:custGeom>
            <a:avLst/>
            <a:gdLst>
              <a:gd name="connsiteX0" fmla="*/ 1422022 w 1658691"/>
              <a:gd name="connsiteY0" fmla="*/ 64546 h 1075764"/>
              <a:gd name="connsiteX1" fmla="*/ 1335961 w 1658691"/>
              <a:gd name="connsiteY1" fmla="*/ 32273 h 1075764"/>
              <a:gd name="connsiteX2" fmla="*/ 1142324 w 1658691"/>
              <a:gd name="connsiteY2" fmla="*/ 10757 h 1075764"/>
              <a:gd name="connsiteX3" fmla="*/ 894898 w 1658691"/>
              <a:gd name="connsiteY3" fmla="*/ 0 h 1075764"/>
              <a:gd name="connsiteX4" fmla="*/ 464592 w 1658691"/>
              <a:gd name="connsiteY4" fmla="*/ 21515 h 1075764"/>
              <a:gd name="connsiteX5" fmla="*/ 421561 w 1658691"/>
              <a:gd name="connsiteY5" fmla="*/ 32273 h 1075764"/>
              <a:gd name="connsiteX6" fmla="*/ 357015 w 1658691"/>
              <a:gd name="connsiteY6" fmla="*/ 43030 h 1075764"/>
              <a:gd name="connsiteX7" fmla="*/ 281712 w 1658691"/>
              <a:gd name="connsiteY7" fmla="*/ 64546 h 1075764"/>
              <a:gd name="connsiteX8" fmla="*/ 217166 w 1658691"/>
              <a:gd name="connsiteY8" fmla="*/ 86061 h 1075764"/>
              <a:gd name="connsiteX9" fmla="*/ 184893 w 1658691"/>
              <a:gd name="connsiteY9" fmla="*/ 107576 h 1075764"/>
              <a:gd name="connsiteX10" fmla="*/ 88074 w 1658691"/>
              <a:gd name="connsiteY10" fmla="*/ 161364 h 1075764"/>
              <a:gd name="connsiteX11" fmla="*/ 66559 w 1658691"/>
              <a:gd name="connsiteY11" fmla="*/ 182880 h 1075764"/>
              <a:gd name="connsiteX12" fmla="*/ 23528 w 1658691"/>
              <a:gd name="connsiteY12" fmla="*/ 247426 h 1075764"/>
              <a:gd name="connsiteX13" fmla="*/ 12771 w 1658691"/>
              <a:gd name="connsiteY13" fmla="*/ 279699 h 1075764"/>
              <a:gd name="connsiteX14" fmla="*/ 12771 w 1658691"/>
              <a:gd name="connsiteY14" fmla="*/ 441063 h 1075764"/>
              <a:gd name="connsiteX15" fmla="*/ 77317 w 1658691"/>
              <a:gd name="connsiteY15" fmla="*/ 527124 h 1075764"/>
              <a:gd name="connsiteX16" fmla="*/ 88074 w 1658691"/>
              <a:gd name="connsiteY16" fmla="*/ 559397 h 1075764"/>
              <a:gd name="connsiteX17" fmla="*/ 163378 w 1658691"/>
              <a:gd name="connsiteY17" fmla="*/ 645459 h 1075764"/>
              <a:gd name="connsiteX18" fmla="*/ 206408 w 1658691"/>
              <a:gd name="connsiteY18" fmla="*/ 666974 h 1075764"/>
              <a:gd name="connsiteX19" fmla="*/ 260197 w 1658691"/>
              <a:gd name="connsiteY19" fmla="*/ 699247 h 1075764"/>
              <a:gd name="connsiteX20" fmla="*/ 303227 w 1658691"/>
              <a:gd name="connsiteY20" fmla="*/ 742277 h 1075764"/>
              <a:gd name="connsiteX21" fmla="*/ 335500 w 1658691"/>
              <a:gd name="connsiteY21" fmla="*/ 753035 h 1075764"/>
              <a:gd name="connsiteX22" fmla="*/ 400046 w 1658691"/>
              <a:gd name="connsiteY22" fmla="*/ 806823 h 1075764"/>
              <a:gd name="connsiteX23" fmla="*/ 432319 w 1658691"/>
              <a:gd name="connsiteY23" fmla="*/ 817581 h 1075764"/>
              <a:gd name="connsiteX24" fmla="*/ 464592 w 1658691"/>
              <a:gd name="connsiteY24" fmla="*/ 839096 h 1075764"/>
              <a:gd name="connsiteX25" fmla="*/ 529138 w 1658691"/>
              <a:gd name="connsiteY25" fmla="*/ 860611 h 1075764"/>
              <a:gd name="connsiteX26" fmla="*/ 615199 w 1658691"/>
              <a:gd name="connsiteY26" fmla="*/ 892884 h 1075764"/>
              <a:gd name="connsiteX27" fmla="*/ 658230 w 1658691"/>
              <a:gd name="connsiteY27" fmla="*/ 903642 h 1075764"/>
              <a:gd name="connsiteX28" fmla="*/ 755048 w 1658691"/>
              <a:gd name="connsiteY28" fmla="*/ 935915 h 1075764"/>
              <a:gd name="connsiteX29" fmla="*/ 787321 w 1658691"/>
              <a:gd name="connsiteY29" fmla="*/ 946673 h 1075764"/>
              <a:gd name="connsiteX30" fmla="*/ 851867 w 1658691"/>
              <a:gd name="connsiteY30" fmla="*/ 978946 h 1075764"/>
              <a:gd name="connsiteX31" fmla="*/ 884140 w 1658691"/>
              <a:gd name="connsiteY31" fmla="*/ 1000461 h 1075764"/>
              <a:gd name="connsiteX32" fmla="*/ 916413 w 1658691"/>
              <a:gd name="connsiteY32" fmla="*/ 1011219 h 1075764"/>
              <a:gd name="connsiteX33" fmla="*/ 948686 w 1658691"/>
              <a:gd name="connsiteY33" fmla="*/ 1043491 h 1075764"/>
              <a:gd name="connsiteX34" fmla="*/ 980959 w 1658691"/>
              <a:gd name="connsiteY34" fmla="*/ 1054249 h 1075764"/>
              <a:gd name="connsiteX35" fmla="*/ 1013232 w 1658691"/>
              <a:gd name="connsiteY35" fmla="*/ 1075764 h 1075764"/>
              <a:gd name="connsiteX36" fmla="*/ 1174597 w 1658691"/>
              <a:gd name="connsiteY36" fmla="*/ 1065007 h 1075764"/>
              <a:gd name="connsiteX37" fmla="*/ 1260658 w 1658691"/>
              <a:gd name="connsiteY37" fmla="*/ 1000461 h 1075764"/>
              <a:gd name="connsiteX38" fmla="*/ 1346719 w 1658691"/>
              <a:gd name="connsiteY38" fmla="*/ 925157 h 1075764"/>
              <a:gd name="connsiteX39" fmla="*/ 1389750 w 1658691"/>
              <a:gd name="connsiteY39" fmla="*/ 860611 h 1075764"/>
              <a:gd name="connsiteX40" fmla="*/ 1443538 w 1658691"/>
              <a:gd name="connsiteY40" fmla="*/ 796066 h 1075764"/>
              <a:gd name="connsiteX41" fmla="*/ 1465053 w 1658691"/>
              <a:gd name="connsiteY41" fmla="*/ 763793 h 1075764"/>
              <a:gd name="connsiteX42" fmla="*/ 1508084 w 1658691"/>
              <a:gd name="connsiteY42" fmla="*/ 720762 h 1075764"/>
              <a:gd name="connsiteX43" fmla="*/ 1561872 w 1658691"/>
              <a:gd name="connsiteY43" fmla="*/ 656216 h 1075764"/>
              <a:gd name="connsiteX44" fmla="*/ 1594145 w 1658691"/>
              <a:gd name="connsiteY44" fmla="*/ 591670 h 1075764"/>
              <a:gd name="connsiteX45" fmla="*/ 1615660 w 1658691"/>
              <a:gd name="connsiteY45" fmla="*/ 516367 h 1075764"/>
              <a:gd name="connsiteX46" fmla="*/ 1637175 w 1658691"/>
              <a:gd name="connsiteY46" fmla="*/ 484094 h 1075764"/>
              <a:gd name="connsiteX47" fmla="*/ 1658691 w 1658691"/>
              <a:gd name="connsiteY47" fmla="*/ 419548 h 1075764"/>
              <a:gd name="connsiteX48" fmla="*/ 1626418 w 1658691"/>
              <a:gd name="connsiteY48" fmla="*/ 290456 h 1075764"/>
              <a:gd name="connsiteX49" fmla="*/ 1604902 w 1658691"/>
              <a:gd name="connsiteY49" fmla="*/ 268941 h 1075764"/>
              <a:gd name="connsiteX50" fmla="*/ 1561872 w 1658691"/>
              <a:gd name="connsiteY50" fmla="*/ 193637 h 1075764"/>
              <a:gd name="connsiteX51" fmla="*/ 1497326 w 1658691"/>
              <a:gd name="connsiteY51" fmla="*/ 150607 h 1075764"/>
              <a:gd name="connsiteX52" fmla="*/ 1454295 w 1658691"/>
              <a:gd name="connsiteY52" fmla="*/ 107576 h 1075764"/>
              <a:gd name="connsiteX53" fmla="*/ 1422022 w 1658691"/>
              <a:gd name="connsiteY53" fmla="*/ 64546 h 10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58691" h="1075764">
                <a:moveTo>
                  <a:pt x="1422022" y="64546"/>
                </a:moveTo>
                <a:cubicBezTo>
                  <a:pt x="1402300" y="51996"/>
                  <a:pt x="1354941" y="36491"/>
                  <a:pt x="1335961" y="32273"/>
                </a:cubicBezTo>
                <a:cubicBezTo>
                  <a:pt x="1276964" y="19163"/>
                  <a:pt x="1197851" y="13930"/>
                  <a:pt x="1142324" y="10757"/>
                </a:cubicBezTo>
                <a:cubicBezTo>
                  <a:pt x="1059905" y="6047"/>
                  <a:pt x="977373" y="3586"/>
                  <a:pt x="894898" y="0"/>
                </a:cubicBezTo>
                <a:cubicBezTo>
                  <a:pt x="838759" y="2441"/>
                  <a:pt x="543258" y="14023"/>
                  <a:pt x="464592" y="21515"/>
                </a:cubicBezTo>
                <a:cubicBezTo>
                  <a:pt x="449873" y="22917"/>
                  <a:pt x="436059" y="29373"/>
                  <a:pt x="421561" y="32273"/>
                </a:cubicBezTo>
                <a:cubicBezTo>
                  <a:pt x="400172" y="36551"/>
                  <a:pt x="378530" y="39444"/>
                  <a:pt x="357015" y="43030"/>
                </a:cubicBezTo>
                <a:cubicBezTo>
                  <a:pt x="248583" y="79175"/>
                  <a:pt x="416753" y="24033"/>
                  <a:pt x="281712" y="64546"/>
                </a:cubicBezTo>
                <a:cubicBezTo>
                  <a:pt x="259989" y="71063"/>
                  <a:pt x="236036" y="73481"/>
                  <a:pt x="217166" y="86061"/>
                </a:cubicBezTo>
                <a:cubicBezTo>
                  <a:pt x="206408" y="93233"/>
                  <a:pt x="196457" y="101794"/>
                  <a:pt x="184893" y="107576"/>
                </a:cubicBezTo>
                <a:cubicBezTo>
                  <a:pt x="130788" y="134629"/>
                  <a:pt x="155901" y="93534"/>
                  <a:pt x="88074" y="161364"/>
                </a:cubicBezTo>
                <a:cubicBezTo>
                  <a:pt x="80902" y="168536"/>
                  <a:pt x="72644" y="174766"/>
                  <a:pt x="66559" y="182880"/>
                </a:cubicBezTo>
                <a:cubicBezTo>
                  <a:pt x="51044" y="203567"/>
                  <a:pt x="23528" y="247426"/>
                  <a:pt x="23528" y="247426"/>
                </a:cubicBezTo>
                <a:cubicBezTo>
                  <a:pt x="19942" y="258184"/>
                  <a:pt x="15521" y="268698"/>
                  <a:pt x="12771" y="279699"/>
                </a:cubicBezTo>
                <a:cubicBezTo>
                  <a:pt x="-1503" y="336798"/>
                  <a:pt x="-6806" y="378417"/>
                  <a:pt x="12771" y="441063"/>
                </a:cubicBezTo>
                <a:cubicBezTo>
                  <a:pt x="23830" y="476453"/>
                  <a:pt x="52263" y="502071"/>
                  <a:pt x="77317" y="527124"/>
                </a:cubicBezTo>
                <a:cubicBezTo>
                  <a:pt x="80903" y="537882"/>
                  <a:pt x="83003" y="549255"/>
                  <a:pt x="88074" y="559397"/>
                </a:cubicBezTo>
                <a:cubicBezTo>
                  <a:pt x="101097" y="585443"/>
                  <a:pt x="144688" y="636114"/>
                  <a:pt x="163378" y="645459"/>
                </a:cubicBezTo>
                <a:cubicBezTo>
                  <a:pt x="177721" y="652631"/>
                  <a:pt x="193065" y="658079"/>
                  <a:pt x="206408" y="666974"/>
                </a:cubicBezTo>
                <a:cubicBezTo>
                  <a:pt x="265476" y="706352"/>
                  <a:pt x="185283" y="674275"/>
                  <a:pt x="260197" y="699247"/>
                </a:cubicBezTo>
                <a:cubicBezTo>
                  <a:pt x="274540" y="713590"/>
                  <a:pt x="286721" y="730487"/>
                  <a:pt x="303227" y="742277"/>
                </a:cubicBezTo>
                <a:cubicBezTo>
                  <a:pt x="312454" y="748868"/>
                  <a:pt x="326065" y="746745"/>
                  <a:pt x="335500" y="753035"/>
                </a:cubicBezTo>
                <a:cubicBezTo>
                  <a:pt x="406876" y="800619"/>
                  <a:pt x="329653" y="771627"/>
                  <a:pt x="400046" y="806823"/>
                </a:cubicBezTo>
                <a:cubicBezTo>
                  <a:pt x="410188" y="811894"/>
                  <a:pt x="422177" y="812510"/>
                  <a:pt x="432319" y="817581"/>
                </a:cubicBezTo>
                <a:cubicBezTo>
                  <a:pt x="443883" y="823363"/>
                  <a:pt x="452777" y="833845"/>
                  <a:pt x="464592" y="839096"/>
                </a:cubicBezTo>
                <a:cubicBezTo>
                  <a:pt x="485316" y="848307"/>
                  <a:pt x="508081" y="852188"/>
                  <a:pt x="529138" y="860611"/>
                </a:cubicBezTo>
                <a:cubicBezTo>
                  <a:pt x="557573" y="871986"/>
                  <a:pt x="585676" y="884449"/>
                  <a:pt x="615199" y="892884"/>
                </a:cubicBezTo>
                <a:cubicBezTo>
                  <a:pt x="629415" y="896946"/>
                  <a:pt x="644099" y="899294"/>
                  <a:pt x="658230" y="903642"/>
                </a:cubicBezTo>
                <a:cubicBezTo>
                  <a:pt x="690744" y="913646"/>
                  <a:pt x="722775" y="925157"/>
                  <a:pt x="755048" y="935915"/>
                </a:cubicBezTo>
                <a:lnTo>
                  <a:pt x="787321" y="946673"/>
                </a:lnTo>
                <a:cubicBezTo>
                  <a:pt x="830626" y="989976"/>
                  <a:pt x="782475" y="949206"/>
                  <a:pt x="851867" y="978946"/>
                </a:cubicBezTo>
                <a:cubicBezTo>
                  <a:pt x="863751" y="984039"/>
                  <a:pt x="872576" y="994679"/>
                  <a:pt x="884140" y="1000461"/>
                </a:cubicBezTo>
                <a:cubicBezTo>
                  <a:pt x="894282" y="1005532"/>
                  <a:pt x="905655" y="1007633"/>
                  <a:pt x="916413" y="1011219"/>
                </a:cubicBezTo>
                <a:cubicBezTo>
                  <a:pt x="927171" y="1021976"/>
                  <a:pt x="936028" y="1035052"/>
                  <a:pt x="948686" y="1043491"/>
                </a:cubicBezTo>
                <a:cubicBezTo>
                  <a:pt x="958121" y="1049781"/>
                  <a:pt x="970817" y="1049178"/>
                  <a:pt x="980959" y="1054249"/>
                </a:cubicBezTo>
                <a:cubicBezTo>
                  <a:pt x="992523" y="1060031"/>
                  <a:pt x="1002474" y="1068592"/>
                  <a:pt x="1013232" y="1075764"/>
                </a:cubicBezTo>
                <a:cubicBezTo>
                  <a:pt x="1067020" y="1072178"/>
                  <a:pt x="1122155" y="1077493"/>
                  <a:pt x="1174597" y="1065007"/>
                </a:cubicBezTo>
                <a:cubicBezTo>
                  <a:pt x="1228025" y="1052286"/>
                  <a:pt x="1228528" y="1026164"/>
                  <a:pt x="1260658" y="1000461"/>
                </a:cubicBezTo>
                <a:cubicBezTo>
                  <a:pt x="1313994" y="957794"/>
                  <a:pt x="1283858" y="1001988"/>
                  <a:pt x="1346719" y="925157"/>
                </a:cubicBezTo>
                <a:cubicBezTo>
                  <a:pt x="1363093" y="905144"/>
                  <a:pt x="1374921" y="881795"/>
                  <a:pt x="1389750" y="860611"/>
                </a:cubicBezTo>
                <a:cubicBezTo>
                  <a:pt x="1492280" y="714140"/>
                  <a:pt x="1373042" y="884185"/>
                  <a:pt x="1443538" y="796066"/>
                </a:cubicBezTo>
                <a:cubicBezTo>
                  <a:pt x="1451615" y="785970"/>
                  <a:pt x="1456639" y="773609"/>
                  <a:pt x="1465053" y="763793"/>
                </a:cubicBezTo>
                <a:cubicBezTo>
                  <a:pt x="1478254" y="748391"/>
                  <a:pt x="1496832" y="737640"/>
                  <a:pt x="1508084" y="720762"/>
                </a:cubicBezTo>
                <a:cubicBezTo>
                  <a:pt x="1538038" y="675830"/>
                  <a:pt x="1520457" y="697631"/>
                  <a:pt x="1561872" y="656216"/>
                </a:cubicBezTo>
                <a:cubicBezTo>
                  <a:pt x="1588915" y="575090"/>
                  <a:pt x="1552434" y="675094"/>
                  <a:pt x="1594145" y="591670"/>
                </a:cubicBezTo>
                <a:cubicBezTo>
                  <a:pt x="1615074" y="549811"/>
                  <a:pt x="1594985" y="564608"/>
                  <a:pt x="1615660" y="516367"/>
                </a:cubicBezTo>
                <a:cubicBezTo>
                  <a:pt x="1620753" y="504483"/>
                  <a:pt x="1631924" y="495909"/>
                  <a:pt x="1637175" y="484094"/>
                </a:cubicBezTo>
                <a:cubicBezTo>
                  <a:pt x="1646386" y="463369"/>
                  <a:pt x="1658691" y="419548"/>
                  <a:pt x="1658691" y="419548"/>
                </a:cubicBezTo>
                <a:cubicBezTo>
                  <a:pt x="1649708" y="338705"/>
                  <a:pt x="1664670" y="338270"/>
                  <a:pt x="1626418" y="290456"/>
                </a:cubicBezTo>
                <a:cubicBezTo>
                  <a:pt x="1620082" y="282536"/>
                  <a:pt x="1612074" y="276113"/>
                  <a:pt x="1604902" y="268941"/>
                </a:cubicBezTo>
                <a:cubicBezTo>
                  <a:pt x="1598560" y="256258"/>
                  <a:pt x="1575388" y="205463"/>
                  <a:pt x="1561872" y="193637"/>
                </a:cubicBezTo>
                <a:cubicBezTo>
                  <a:pt x="1542412" y="176609"/>
                  <a:pt x="1515610" y="168891"/>
                  <a:pt x="1497326" y="150607"/>
                </a:cubicBezTo>
                <a:cubicBezTo>
                  <a:pt x="1482982" y="136263"/>
                  <a:pt x="1471173" y="118828"/>
                  <a:pt x="1454295" y="107576"/>
                </a:cubicBezTo>
                <a:cubicBezTo>
                  <a:pt x="1413583" y="80435"/>
                  <a:pt x="1441744" y="77096"/>
                  <a:pt x="1422022" y="64546"/>
                </a:cubicBezTo>
                <a:close/>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4010025" y="3048000"/>
            <a:ext cx="1658938" cy="1076325"/>
          </a:xfrm>
          <a:custGeom>
            <a:avLst/>
            <a:gdLst>
              <a:gd name="connsiteX0" fmla="*/ 1422022 w 1658691"/>
              <a:gd name="connsiteY0" fmla="*/ 64546 h 1075764"/>
              <a:gd name="connsiteX1" fmla="*/ 1335961 w 1658691"/>
              <a:gd name="connsiteY1" fmla="*/ 32273 h 1075764"/>
              <a:gd name="connsiteX2" fmla="*/ 1142324 w 1658691"/>
              <a:gd name="connsiteY2" fmla="*/ 10757 h 1075764"/>
              <a:gd name="connsiteX3" fmla="*/ 894898 w 1658691"/>
              <a:gd name="connsiteY3" fmla="*/ 0 h 1075764"/>
              <a:gd name="connsiteX4" fmla="*/ 464592 w 1658691"/>
              <a:gd name="connsiteY4" fmla="*/ 21515 h 1075764"/>
              <a:gd name="connsiteX5" fmla="*/ 421561 w 1658691"/>
              <a:gd name="connsiteY5" fmla="*/ 32273 h 1075764"/>
              <a:gd name="connsiteX6" fmla="*/ 357015 w 1658691"/>
              <a:gd name="connsiteY6" fmla="*/ 43030 h 1075764"/>
              <a:gd name="connsiteX7" fmla="*/ 281712 w 1658691"/>
              <a:gd name="connsiteY7" fmla="*/ 64546 h 1075764"/>
              <a:gd name="connsiteX8" fmla="*/ 217166 w 1658691"/>
              <a:gd name="connsiteY8" fmla="*/ 86061 h 1075764"/>
              <a:gd name="connsiteX9" fmla="*/ 184893 w 1658691"/>
              <a:gd name="connsiteY9" fmla="*/ 107576 h 1075764"/>
              <a:gd name="connsiteX10" fmla="*/ 88074 w 1658691"/>
              <a:gd name="connsiteY10" fmla="*/ 161364 h 1075764"/>
              <a:gd name="connsiteX11" fmla="*/ 66559 w 1658691"/>
              <a:gd name="connsiteY11" fmla="*/ 182880 h 1075764"/>
              <a:gd name="connsiteX12" fmla="*/ 23528 w 1658691"/>
              <a:gd name="connsiteY12" fmla="*/ 247426 h 1075764"/>
              <a:gd name="connsiteX13" fmla="*/ 12771 w 1658691"/>
              <a:gd name="connsiteY13" fmla="*/ 279699 h 1075764"/>
              <a:gd name="connsiteX14" fmla="*/ 12771 w 1658691"/>
              <a:gd name="connsiteY14" fmla="*/ 441063 h 1075764"/>
              <a:gd name="connsiteX15" fmla="*/ 77317 w 1658691"/>
              <a:gd name="connsiteY15" fmla="*/ 527124 h 1075764"/>
              <a:gd name="connsiteX16" fmla="*/ 88074 w 1658691"/>
              <a:gd name="connsiteY16" fmla="*/ 559397 h 1075764"/>
              <a:gd name="connsiteX17" fmla="*/ 163378 w 1658691"/>
              <a:gd name="connsiteY17" fmla="*/ 645459 h 1075764"/>
              <a:gd name="connsiteX18" fmla="*/ 206408 w 1658691"/>
              <a:gd name="connsiteY18" fmla="*/ 666974 h 1075764"/>
              <a:gd name="connsiteX19" fmla="*/ 260197 w 1658691"/>
              <a:gd name="connsiteY19" fmla="*/ 699247 h 1075764"/>
              <a:gd name="connsiteX20" fmla="*/ 303227 w 1658691"/>
              <a:gd name="connsiteY20" fmla="*/ 742277 h 1075764"/>
              <a:gd name="connsiteX21" fmla="*/ 335500 w 1658691"/>
              <a:gd name="connsiteY21" fmla="*/ 753035 h 1075764"/>
              <a:gd name="connsiteX22" fmla="*/ 400046 w 1658691"/>
              <a:gd name="connsiteY22" fmla="*/ 806823 h 1075764"/>
              <a:gd name="connsiteX23" fmla="*/ 432319 w 1658691"/>
              <a:gd name="connsiteY23" fmla="*/ 817581 h 1075764"/>
              <a:gd name="connsiteX24" fmla="*/ 464592 w 1658691"/>
              <a:gd name="connsiteY24" fmla="*/ 839096 h 1075764"/>
              <a:gd name="connsiteX25" fmla="*/ 529138 w 1658691"/>
              <a:gd name="connsiteY25" fmla="*/ 860611 h 1075764"/>
              <a:gd name="connsiteX26" fmla="*/ 615199 w 1658691"/>
              <a:gd name="connsiteY26" fmla="*/ 892884 h 1075764"/>
              <a:gd name="connsiteX27" fmla="*/ 658230 w 1658691"/>
              <a:gd name="connsiteY27" fmla="*/ 903642 h 1075764"/>
              <a:gd name="connsiteX28" fmla="*/ 755048 w 1658691"/>
              <a:gd name="connsiteY28" fmla="*/ 935915 h 1075764"/>
              <a:gd name="connsiteX29" fmla="*/ 787321 w 1658691"/>
              <a:gd name="connsiteY29" fmla="*/ 946673 h 1075764"/>
              <a:gd name="connsiteX30" fmla="*/ 851867 w 1658691"/>
              <a:gd name="connsiteY30" fmla="*/ 978946 h 1075764"/>
              <a:gd name="connsiteX31" fmla="*/ 884140 w 1658691"/>
              <a:gd name="connsiteY31" fmla="*/ 1000461 h 1075764"/>
              <a:gd name="connsiteX32" fmla="*/ 916413 w 1658691"/>
              <a:gd name="connsiteY32" fmla="*/ 1011219 h 1075764"/>
              <a:gd name="connsiteX33" fmla="*/ 948686 w 1658691"/>
              <a:gd name="connsiteY33" fmla="*/ 1043491 h 1075764"/>
              <a:gd name="connsiteX34" fmla="*/ 980959 w 1658691"/>
              <a:gd name="connsiteY34" fmla="*/ 1054249 h 1075764"/>
              <a:gd name="connsiteX35" fmla="*/ 1013232 w 1658691"/>
              <a:gd name="connsiteY35" fmla="*/ 1075764 h 1075764"/>
              <a:gd name="connsiteX36" fmla="*/ 1174597 w 1658691"/>
              <a:gd name="connsiteY36" fmla="*/ 1065007 h 1075764"/>
              <a:gd name="connsiteX37" fmla="*/ 1260658 w 1658691"/>
              <a:gd name="connsiteY37" fmla="*/ 1000461 h 1075764"/>
              <a:gd name="connsiteX38" fmla="*/ 1346719 w 1658691"/>
              <a:gd name="connsiteY38" fmla="*/ 925157 h 1075764"/>
              <a:gd name="connsiteX39" fmla="*/ 1389750 w 1658691"/>
              <a:gd name="connsiteY39" fmla="*/ 860611 h 1075764"/>
              <a:gd name="connsiteX40" fmla="*/ 1443538 w 1658691"/>
              <a:gd name="connsiteY40" fmla="*/ 796066 h 1075764"/>
              <a:gd name="connsiteX41" fmla="*/ 1465053 w 1658691"/>
              <a:gd name="connsiteY41" fmla="*/ 763793 h 1075764"/>
              <a:gd name="connsiteX42" fmla="*/ 1508084 w 1658691"/>
              <a:gd name="connsiteY42" fmla="*/ 720762 h 1075764"/>
              <a:gd name="connsiteX43" fmla="*/ 1561872 w 1658691"/>
              <a:gd name="connsiteY43" fmla="*/ 656216 h 1075764"/>
              <a:gd name="connsiteX44" fmla="*/ 1594145 w 1658691"/>
              <a:gd name="connsiteY44" fmla="*/ 591670 h 1075764"/>
              <a:gd name="connsiteX45" fmla="*/ 1615660 w 1658691"/>
              <a:gd name="connsiteY45" fmla="*/ 516367 h 1075764"/>
              <a:gd name="connsiteX46" fmla="*/ 1637175 w 1658691"/>
              <a:gd name="connsiteY46" fmla="*/ 484094 h 1075764"/>
              <a:gd name="connsiteX47" fmla="*/ 1658691 w 1658691"/>
              <a:gd name="connsiteY47" fmla="*/ 419548 h 1075764"/>
              <a:gd name="connsiteX48" fmla="*/ 1626418 w 1658691"/>
              <a:gd name="connsiteY48" fmla="*/ 290456 h 1075764"/>
              <a:gd name="connsiteX49" fmla="*/ 1604902 w 1658691"/>
              <a:gd name="connsiteY49" fmla="*/ 268941 h 1075764"/>
              <a:gd name="connsiteX50" fmla="*/ 1561872 w 1658691"/>
              <a:gd name="connsiteY50" fmla="*/ 193637 h 1075764"/>
              <a:gd name="connsiteX51" fmla="*/ 1497326 w 1658691"/>
              <a:gd name="connsiteY51" fmla="*/ 150607 h 1075764"/>
              <a:gd name="connsiteX52" fmla="*/ 1454295 w 1658691"/>
              <a:gd name="connsiteY52" fmla="*/ 107576 h 1075764"/>
              <a:gd name="connsiteX53" fmla="*/ 1422022 w 1658691"/>
              <a:gd name="connsiteY53" fmla="*/ 64546 h 10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58691" h="1075764">
                <a:moveTo>
                  <a:pt x="1422022" y="64546"/>
                </a:moveTo>
                <a:cubicBezTo>
                  <a:pt x="1402300" y="51996"/>
                  <a:pt x="1354941" y="36491"/>
                  <a:pt x="1335961" y="32273"/>
                </a:cubicBezTo>
                <a:cubicBezTo>
                  <a:pt x="1276964" y="19163"/>
                  <a:pt x="1197851" y="13930"/>
                  <a:pt x="1142324" y="10757"/>
                </a:cubicBezTo>
                <a:cubicBezTo>
                  <a:pt x="1059905" y="6047"/>
                  <a:pt x="977373" y="3586"/>
                  <a:pt x="894898" y="0"/>
                </a:cubicBezTo>
                <a:cubicBezTo>
                  <a:pt x="838759" y="2441"/>
                  <a:pt x="543258" y="14023"/>
                  <a:pt x="464592" y="21515"/>
                </a:cubicBezTo>
                <a:cubicBezTo>
                  <a:pt x="449873" y="22917"/>
                  <a:pt x="436059" y="29373"/>
                  <a:pt x="421561" y="32273"/>
                </a:cubicBezTo>
                <a:cubicBezTo>
                  <a:pt x="400172" y="36551"/>
                  <a:pt x="378530" y="39444"/>
                  <a:pt x="357015" y="43030"/>
                </a:cubicBezTo>
                <a:cubicBezTo>
                  <a:pt x="248583" y="79175"/>
                  <a:pt x="416753" y="24033"/>
                  <a:pt x="281712" y="64546"/>
                </a:cubicBezTo>
                <a:cubicBezTo>
                  <a:pt x="259989" y="71063"/>
                  <a:pt x="236036" y="73481"/>
                  <a:pt x="217166" y="86061"/>
                </a:cubicBezTo>
                <a:cubicBezTo>
                  <a:pt x="206408" y="93233"/>
                  <a:pt x="196457" y="101794"/>
                  <a:pt x="184893" y="107576"/>
                </a:cubicBezTo>
                <a:cubicBezTo>
                  <a:pt x="130788" y="134629"/>
                  <a:pt x="155901" y="93534"/>
                  <a:pt x="88074" y="161364"/>
                </a:cubicBezTo>
                <a:cubicBezTo>
                  <a:pt x="80902" y="168536"/>
                  <a:pt x="72644" y="174766"/>
                  <a:pt x="66559" y="182880"/>
                </a:cubicBezTo>
                <a:cubicBezTo>
                  <a:pt x="51044" y="203567"/>
                  <a:pt x="23528" y="247426"/>
                  <a:pt x="23528" y="247426"/>
                </a:cubicBezTo>
                <a:cubicBezTo>
                  <a:pt x="19942" y="258184"/>
                  <a:pt x="15521" y="268698"/>
                  <a:pt x="12771" y="279699"/>
                </a:cubicBezTo>
                <a:cubicBezTo>
                  <a:pt x="-1503" y="336798"/>
                  <a:pt x="-6806" y="378417"/>
                  <a:pt x="12771" y="441063"/>
                </a:cubicBezTo>
                <a:cubicBezTo>
                  <a:pt x="23830" y="476453"/>
                  <a:pt x="52263" y="502071"/>
                  <a:pt x="77317" y="527124"/>
                </a:cubicBezTo>
                <a:cubicBezTo>
                  <a:pt x="80903" y="537882"/>
                  <a:pt x="83003" y="549255"/>
                  <a:pt x="88074" y="559397"/>
                </a:cubicBezTo>
                <a:cubicBezTo>
                  <a:pt x="101097" y="585443"/>
                  <a:pt x="144688" y="636114"/>
                  <a:pt x="163378" y="645459"/>
                </a:cubicBezTo>
                <a:cubicBezTo>
                  <a:pt x="177721" y="652631"/>
                  <a:pt x="193065" y="658079"/>
                  <a:pt x="206408" y="666974"/>
                </a:cubicBezTo>
                <a:cubicBezTo>
                  <a:pt x="265476" y="706352"/>
                  <a:pt x="185283" y="674275"/>
                  <a:pt x="260197" y="699247"/>
                </a:cubicBezTo>
                <a:cubicBezTo>
                  <a:pt x="274540" y="713590"/>
                  <a:pt x="286721" y="730487"/>
                  <a:pt x="303227" y="742277"/>
                </a:cubicBezTo>
                <a:cubicBezTo>
                  <a:pt x="312454" y="748868"/>
                  <a:pt x="326065" y="746745"/>
                  <a:pt x="335500" y="753035"/>
                </a:cubicBezTo>
                <a:cubicBezTo>
                  <a:pt x="406876" y="800619"/>
                  <a:pt x="329653" y="771627"/>
                  <a:pt x="400046" y="806823"/>
                </a:cubicBezTo>
                <a:cubicBezTo>
                  <a:pt x="410188" y="811894"/>
                  <a:pt x="422177" y="812510"/>
                  <a:pt x="432319" y="817581"/>
                </a:cubicBezTo>
                <a:cubicBezTo>
                  <a:pt x="443883" y="823363"/>
                  <a:pt x="452777" y="833845"/>
                  <a:pt x="464592" y="839096"/>
                </a:cubicBezTo>
                <a:cubicBezTo>
                  <a:pt x="485316" y="848307"/>
                  <a:pt x="508081" y="852188"/>
                  <a:pt x="529138" y="860611"/>
                </a:cubicBezTo>
                <a:cubicBezTo>
                  <a:pt x="557573" y="871986"/>
                  <a:pt x="585676" y="884449"/>
                  <a:pt x="615199" y="892884"/>
                </a:cubicBezTo>
                <a:cubicBezTo>
                  <a:pt x="629415" y="896946"/>
                  <a:pt x="644099" y="899294"/>
                  <a:pt x="658230" y="903642"/>
                </a:cubicBezTo>
                <a:cubicBezTo>
                  <a:pt x="690744" y="913646"/>
                  <a:pt x="722775" y="925157"/>
                  <a:pt x="755048" y="935915"/>
                </a:cubicBezTo>
                <a:lnTo>
                  <a:pt x="787321" y="946673"/>
                </a:lnTo>
                <a:cubicBezTo>
                  <a:pt x="830626" y="989976"/>
                  <a:pt x="782475" y="949206"/>
                  <a:pt x="851867" y="978946"/>
                </a:cubicBezTo>
                <a:cubicBezTo>
                  <a:pt x="863751" y="984039"/>
                  <a:pt x="872576" y="994679"/>
                  <a:pt x="884140" y="1000461"/>
                </a:cubicBezTo>
                <a:cubicBezTo>
                  <a:pt x="894282" y="1005532"/>
                  <a:pt x="905655" y="1007633"/>
                  <a:pt x="916413" y="1011219"/>
                </a:cubicBezTo>
                <a:cubicBezTo>
                  <a:pt x="927171" y="1021976"/>
                  <a:pt x="936028" y="1035052"/>
                  <a:pt x="948686" y="1043491"/>
                </a:cubicBezTo>
                <a:cubicBezTo>
                  <a:pt x="958121" y="1049781"/>
                  <a:pt x="970817" y="1049178"/>
                  <a:pt x="980959" y="1054249"/>
                </a:cubicBezTo>
                <a:cubicBezTo>
                  <a:pt x="992523" y="1060031"/>
                  <a:pt x="1002474" y="1068592"/>
                  <a:pt x="1013232" y="1075764"/>
                </a:cubicBezTo>
                <a:cubicBezTo>
                  <a:pt x="1067020" y="1072178"/>
                  <a:pt x="1122155" y="1077493"/>
                  <a:pt x="1174597" y="1065007"/>
                </a:cubicBezTo>
                <a:cubicBezTo>
                  <a:pt x="1228025" y="1052286"/>
                  <a:pt x="1228528" y="1026164"/>
                  <a:pt x="1260658" y="1000461"/>
                </a:cubicBezTo>
                <a:cubicBezTo>
                  <a:pt x="1313994" y="957794"/>
                  <a:pt x="1283858" y="1001988"/>
                  <a:pt x="1346719" y="925157"/>
                </a:cubicBezTo>
                <a:cubicBezTo>
                  <a:pt x="1363093" y="905144"/>
                  <a:pt x="1374921" y="881795"/>
                  <a:pt x="1389750" y="860611"/>
                </a:cubicBezTo>
                <a:cubicBezTo>
                  <a:pt x="1492280" y="714140"/>
                  <a:pt x="1373042" y="884185"/>
                  <a:pt x="1443538" y="796066"/>
                </a:cubicBezTo>
                <a:cubicBezTo>
                  <a:pt x="1451615" y="785970"/>
                  <a:pt x="1456639" y="773609"/>
                  <a:pt x="1465053" y="763793"/>
                </a:cubicBezTo>
                <a:cubicBezTo>
                  <a:pt x="1478254" y="748391"/>
                  <a:pt x="1496832" y="737640"/>
                  <a:pt x="1508084" y="720762"/>
                </a:cubicBezTo>
                <a:cubicBezTo>
                  <a:pt x="1538038" y="675830"/>
                  <a:pt x="1520457" y="697631"/>
                  <a:pt x="1561872" y="656216"/>
                </a:cubicBezTo>
                <a:cubicBezTo>
                  <a:pt x="1588915" y="575090"/>
                  <a:pt x="1552434" y="675094"/>
                  <a:pt x="1594145" y="591670"/>
                </a:cubicBezTo>
                <a:cubicBezTo>
                  <a:pt x="1615074" y="549811"/>
                  <a:pt x="1594985" y="564608"/>
                  <a:pt x="1615660" y="516367"/>
                </a:cubicBezTo>
                <a:cubicBezTo>
                  <a:pt x="1620753" y="504483"/>
                  <a:pt x="1631924" y="495909"/>
                  <a:pt x="1637175" y="484094"/>
                </a:cubicBezTo>
                <a:cubicBezTo>
                  <a:pt x="1646386" y="463369"/>
                  <a:pt x="1658691" y="419548"/>
                  <a:pt x="1658691" y="419548"/>
                </a:cubicBezTo>
                <a:cubicBezTo>
                  <a:pt x="1649708" y="338705"/>
                  <a:pt x="1664670" y="338270"/>
                  <a:pt x="1626418" y="290456"/>
                </a:cubicBezTo>
                <a:cubicBezTo>
                  <a:pt x="1620082" y="282536"/>
                  <a:pt x="1612074" y="276113"/>
                  <a:pt x="1604902" y="268941"/>
                </a:cubicBezTo>
                <a:cubicBezTo>
                  <a:pt x="1598560" y="256258"/>
                  <a:pt x="1575388" y="205463"/>
                  <a:pt x="1561872" y="193637"/>
                </a:cubicBezTo>
                <a:cubicBezTo>
                  <a:pt x="1542412" y="176609"/>
                  <a:pt x="1515610" y="168891"/>
                  <a:pt x="1497326" y="150607"/>
                </a:cubicBezTo>
                <a:cubicBezTo>
                  <a:pt x="1482982" y="136263"/>
                  <a:pt x="1471173" y="118828"/>
                  <a:pt x="1454295" y="107576"/>
                </a:cubicBezTo>
                <a:cubicBezTo>
                  <a:pt x="1413583" y="80435"/>
                  <a:pt x="1441744" y="77096"/>
                  <a:pt x="1422022" y="64546"/>
                </a:cubicBezTo>
                <a:close/>
              </a:path>
            </a:pathLst>
          </a:cu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11"/>
          <p:cNvGrpSpPr>
            <a:grpSpLocks/>
          </p:cNvGrpSpPr>
          <p:nvPr/>
        </p:nvGrpSpPr>
        <p:grpSpPr bwMode="auto">
          <a:xfrm>
            <a:off x="704850" y="533400"/>
            <a:ext cx="7372350" cy="3186113"/>
            <a:chOff x="326" y="1584"/>
            <a:chExt cx="3924" cy="1335"/>
          </a:xfrm>
        </p:grpSpPr>
        <p:pic>
          <p:nvPicPr>
            <p:cNvPr id="52228" name="Picture 5" descr="BAT in humans3_Page_7_Image_0007"/>
            <p:cNvPicPr>
              <a:picLocks noChangeAspect="1" noChangeArrowheads="1"/>
            </p:cNvPicPr>
            <p:nvPr/>
          </p:nvPicPr>
          <p:blipFill>
            <a:blip r:embed="rId3" cstate="print"/>
            <a:srcRect/>
            <a:stretch>
              <a:fillRect/>
            </a:stretch>
          </p:blipFill>
          <p:spPr bwMode="auto">
            <a:xfrm>
              <a:off x="2880" y="1824"/>
              <a:ext cx="1370" cy="1095"/>
            </a:xfrm>
            <a:prstGeom prst="rect">
              <a:avLst/>
            </a:prstGeom>
            <a:noFill/>
            <a:ln w="9525">
              <a:noFill/>
              <a:miter lim="800000"/>
              <a:headEnd/>
              <a:tailEnd/>
            </a:ln>
          </p:spPr>
        </p:pic>
        <p:pic>
          <p:nvPicPr>
            <p:cNvPr id="52229" name="Picture 6" descr="BAT in humans3_Page_7_Image_0002"/>
            <p:cNvPicPr>
              <a:picLocks noChangeAspect="1" noChangeArrowheads="1"/>
            </p:cNvPicPr>
            <p:nvPr/>
          </p:nvPicPr>
          <p:blipFill>
            <a:blip r:embed="rId4" cstate="print"/>
            <a:srcRect/>
            <a:stretch>
              <a:fillRect/>
            </a:stretch>
          </p:blipFill>
          <p:spPr bwMode="auto">
            <a:xfrm>
              <a:off x="1200" y="1824"/>
              <a:ext cx="1347" cy="1078"/>
            </a:xfrm>
            <a:prstGeom prst="rect">
              <a:avLst/>
            </a:prstGeom>
            <a:noFill/>
            <a:ln w="9525">
              <a:noFill/>
              <a:miter lim="800000"/>
              <a:headEnd/>
              <a:tailEnd/>
            </a:ln>
          </p:spPr>
        </p:pic>
        <p:sp>
          <p:nvSpPr>
            <p:cNvPr id="52230" name="Text Box 7"/>
            <p:cNvSpPr txBox="1">
              <a:spLocks noChangeArrowheads="1"/>
            </p:cNvSpPr>
            <p:nvPr/>
          </p:nvSpPr>
          <p:spPr bwMode="auto">
            <a:xfrm>
              <a:off x="326" y="2231"/>
              <a:ext cx="548" cy="231"/>
            </a:xfrm>
            <a:prstGeom prst="rect">
              <a:avLst/>
            </a:prstGeom>
            <a:noFill/>
            <a:ln w="9525">
              <a:noFill/>
              <a:miter lim="800000"/>
              <a:headEnd/>
              <a:tailEnd/>
            </a:ln>
          </p:spPr>
          <p:txBody>
            <a:bodyPr wrap="none">
              <a:spAutoFit/>
            </a:bodyPr>
            <a:lstStyle/>
            <a:p>
              <a:r>
                <a:rPr lang="en-US"/>
                <a:t>UCP-1</a:t>
              </a:r>
            </a:p>
          </p:txBody>
        </p:sp>
        <p:sp>
          <p:nvSpPr>
            <p:cNvPr id="52231" name="Text Box 8"/>
            <p:cNvSpPr txBox="1">
              <a:spLocks noChangeArrowheads="1"/>
            </p:cNvSpPr>
            <p:nvPr/>
          </p:nvSpPr>
          <p:spPr bwMode="auto">
            <a:xfrm>
              <a:off x="1612" y="1584"/>
              <a:ext cx="396" cy="231"/>
            </a:xfrm>
            <a:prstGeom prst="rect">
              <a:avLst/>
            </a:prstGeom>
            <a:noFill/>
            <a:ln w="9525">
              <a:noFill/>
              <a:miter lim="800000"/>
              <a:headEnd/>
              <a:tailEnd/>
            </a:ln>
          </p:spPr>
          <p:txBody>
            <a:bodyPr wrap="none">
              <a:spAutoFit/>
            </a:bodyPr>
            <a:lstStyle/>
            <a:p>
              <a:r>
                <a:rPr lang="en-US"/>
                <a:t>BAT</a:t>
              </a:r>
            </a:p>
          </p:txBody>
        </p:sp>
        <p:sp>
          <p:nvSpPr>
            <p:cNvPr id="52232" name="Text Box 9"/>
            <p:cNvSpPr txBox="1">
              <a:spLocks noChangeArrowheads="1"/>
            </p:cNvSpPr>
            <p:nvPr/>
          </p:nvSpPr>
          <p:spPr bwMode="auto">
            <a:xfrm>
              <a:off x="3456" y="1584"/>
              <a:ext cx="436" cy="231"/>
            </a:xfrm>
            <a:prstGeom prst="rect">
              <a:avLst/>
            </a:prstGeom>
            <a:noFill/>
            <a:ln w="9525">
              <a:noFill/>
              <a:miter lim="800000"/>
              <a:headEnd/>
              <a:tailEnd/>
            </a:ln>
          </p:spPr>
          <p:txBody>
            <a:bodyPr wrap="none">
              <a:spAutoFit/>
            </a:bodyPr>
            <a:lstStyle/>
            <a:p>
              <a:r>
                <a:rPr lang="en-US"/>
                <a:t>WAT</a:t>
              </a:r>
            </a:p>
          </p:txBody>
        </p:sp>
      </p:grpSp>
      <p:sp>
        <p:nvSpPr>
          <p:cNvPr id="52226" name="Text Box 10"/>
          <p:cNvSpPr txBox="1">
            <a:spLocks noChangeArrowheads="1"/>
          </p:cNvSpPr>
          <p:nvPr/>
        </p:nvSpPr>
        <p:spPr bwMode="auto">
          <a:xfrm>
            <a:off x="152400" y="3810000"/>
            <a:ext cx="8839200" cy="2986088"/>
          </a:xfrm>
          <a:prstGeom prst="rect">
            <a:avLst/>
          </a:prstGeom>
          <a:noFill/>
          <a:ln w="9525">
            <a:noFill/>
            <a:miter lim="800000"/>
            <a:headEnd/>
            <a:tailEnd/>
          </a:ln>
        </p:spPr>
        <p:txBody>
          <a:bodyPr>
            <a:spAutoFit/>
          </a:bodyPr>
          <a:lstStyle/>
          <a:p>
            <a:r>
              <a:rPr lang="en-US" b="1">
                <a:solidFill>
                  <a:srgbClr val="996633"/>
                </a:solidFill>
              </a:rPr>
              <a:t>As mentioned on the previous slides, when you see multilocular adipose stained with H&amp;E, you cannot definitely say whether it is brown fat or developing white fat.  However, you can distinguish the two with special staining procedures such as histochemistry.  In this example, both tissues were stained for uncoupling protein (UCP-1), which shows up as brown in this preparation.</a:t>
            </a:r>
          </a:p>
          <a:p>
            <a:r>
              <a:rPr lang="en-US" sz="800" b="1">
                <a:solidFill>
                  <a:srgbClr val="996633"/>
                </a:solidFill>
              </a:rPr>
              <a:t>  </a:t>
            </a:r>
          </a:p>
          <a:p>
            <a:r>
              <a:rPr lang="en-US" b="1">
                <a:solidFill>
                  <a:srgbClr val="996633"/>
                </a:solidFill>
              </a:rPr>
              <a:t>Uncoupling protein (UCP-1) is found in mitochondria of BAT cells but not WAT cells (it is not found in developing white fat either).  This protein dissipates the proton gradient before it can be used to provide the energy for oxidative phosphorylation, resulting in production of heat instead of ATP. </a:t>
            </a:r>
          </a:p>
        </p:txBody>
      </p:sp>
      <p:sp>
        <p:nvSpPr>
          <p:cNvPr id="10" name="Rectangle 9"/>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multilocular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and </a:t>
            </a: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3"/>
          <p:cNvSpPr txBox="1">
            <a:spLocks noChangeArrowheads="1"/>
          </p:cNvSpPr>
          <p:nvPr/>
        </p:nvSpPr>
        <p:spPr bwMode="auto">
          <a:xfrm>
            <a:off x="2362200" y="6157913"/>
            <a:ext cx="1168400" cy="641350"/>
          </a:xfrm>
          <a:prstGeom prst="rect">
            <a:avLst/>
          </a:prstGeom>
          <a:noFill/>
          <a:ln w="9525">
            <a:noFill/>
            <a:miter lim="800000"/>
            <a:headEnd/>
            <a:tailEnd/>
          </a:ln>
        </p:spPr>
        <p:txBody>
          <a:bodyPr>
            <a:spAutoFit/>
          </a:bodyPr>
          <a:lstStyle/>
          <a:p>
            <a:pPr eaLnBrk="0" hangingPunct="0"/>
            <a:r>
              <a:rPr lang="en-US" sz="3600">
                <a:latin typeface="Calibri" pitchFamily="34" charset="0"/>
              </a:rPr>
              <a:t>WAT	</a:t>
            </a:r>
          </a:p>
        </p:txBody>
      </p:sp>
      <p:sp>
        <p:nvSpPr>
          <p:cNvPr id="54274" name="Text Box 4"/>
          <p:cNvSpPr txBox="1">
            <a:spLocks noChangeArrowheads="1"/>
          </p:cNvSpPr>
          <p:nvPr/>
        </p:nvSpPr>
        <p:spPr bwMode="auto">
          <a:xfrm>
            <a:off x="5791200" y="6157913"/>
            <a:ext cx="965200" cy="641350"/>
          </a:xfrm>
          <a:prstGeom prst="rect">
            <a:avLst/>
          </a:prstGeom>
          <a:noFill/>
          <a:ln w="9525">
            <a:noFill/>
            <a:miter lim="800000"/>
            <a:headEnd/>
            <a:tailEnd/>
          </a:ln>
        </p:spPr>
        <p:txBody>
          <a:bodyPr>
            <a:spAutoFit/>
          </a:bodyPr>
          <a:lstStyle/>
          <a:p>
            <a:pPr eaLnBrk="0" hangingPunct="0"/>
            <a:r>
              <a:rPr lang="en-US" sz="3600">
                <a:latin typeface="Calibri" pitchFamily="34" charset="0"/>
              </a:rPr>
              <a:t>BAT</a:t>
            </a:r>
          </a:p>
        </p:txBody>
      </p:sp>
      <p:pic>
        <p:nvPicPr>
          <p:cNvPr id="54275" name="Picture 5" descr="vascularization of w &amp; b fat-1"/>
          <p:cNvPicPr>
            <a:picLocks noChangeAspect="1" noChangeArrowheads="1"/>
          </p:cNvPicPr>
          <p:nvPr/>
        </p:nvPicPr>
        <p:blipFill>
          <a:blip r:embed="rId3" cstate="print"/>
          <a:srcRect/>
          <a:stretch>
            <a:fillRect/>
          </a:stretch>
        </p:blipFill>
        <p:spPr bwMode="auto">
          <a:xfrm>
            <a:off x="1828800" y="1927225"/>
            <a:ext cx="5486400" cy="4197350"/>
          </a:xfrm>
          <a:prstGeom prst="rect">
            <a:avLst/>
          </a:prstGeom>
          <a:noFill/>
          <a:ln w="9525">
            <a:noFill/>
            <a:miter lim="800000"/>
            <a:headEnd/>
            <a:tailEnd/>
          </a:ln>
        </p:spPr>
      </p:pic>
      <p:sp>
        <p:nvSpPr>
          <p:cNvPr id="542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54277" name="Rectangle 6"/>
          <p:cNvSpPr>
            <a:spLocks noGrp="1"/>
          </p:cNvSpPr>
          <p:nvPr>
            <p:ph type="title" idx="4294967295"/>
          </p:nvPr>
        </p:nvSpPr>
        <p:spPr>
          <a:xfrm>
            <a:off x="457200" y="152400"/>
            <a:ext cx="8229600" cy="1143000"/>
          </a:xfrm>
        </p:spPr>
        <p:txBody>
          <a:bodyPr/>
          <a:lstStyle/>
          <a:p>
            <a:pPr eaLnBrk="1" hangingPunct="1"/>
            <a:r>
              <a:rPr lang="en-US" sz="4000"/>
              <a:t>Both WAT and BAT are highly vascularized; BAT especially so.</a:t>
            </a:r>
          </a:p>
        </p:txBody>
      </p:sp>
      <p:sp>
        <p:nvSpPr>
          <p:cNvPr id="54278" name="Text Box 7"/>
          <p:cNvSpPr txBox="1">
            <a:spLocks noChangeArrowheads="1"/>
          </p:cNvSpPr>
          <p:nvPr/>
        </p:nvSpPr>
        <p:spPr bwMode="auto">
          <a:xfrm>
            <a:off x="1631950" y="1447800"/>
            <a:ext cx="6064250" cy="366713"/>
          </a:xfrm>
          <a:prstGeom prst="rect">
            <a:avLst/>
          </a:prstGeom>
          <a:noFill/>
          <a:ln w="9525">
            <a:noFill/>
            <a:miter lim="800000"/>
            <a:headEnd/>
            <a:tailEnd/>
          </a:ln>
        </p:spPr>
        <p:txBody>
          <a:bodyPr wrap="none">
            <a:spAutoFit/>
          </a:bodyPr>
          <a:lstStyle/>
          <a:p>
            <a:r>
              <a:rPr lang="en-US"/>
              <a:t>Here, vessels are visualized by injection of an opaque dye</a:t>
            </a:r>
          </a:p>
        </p:txBody>
      </p:sp>
      <p:sp>
        <p:nvSpPr>
          <p:cNvPr id="73736" name="Text Box 8"/>
          <p:cNvSpPr txBox="1">
            <a:spLocks noChangeArrowheads="1"/>
          </p:cNvSpPr>
          <p:nvPr/>
        </p:nvSpPr>
        <p:spPr bwMode="auto">
          <a:xfrm>
            <a:off x="152400" y="2927350"/>
            <a:ext cx="2225675" cy="2573338"/>
          </a:xfrm>
          <a:prstGeom prst="rect">
            <a:avLst/>
          </a:prstGeom>
          <a:solidFill>
            <a:schemeClr val="bg1"/>
          </a:solidFill>
          <a:ln w="9525">
            <a:solidFill>
              <a:schemeClr val="tx1"/>
            </a:solidFill>
            <a:miter lim="800000"/>
            <a:headEnd/>
            <a:tailEnd/>
          </a:ln>
        </p:spPr>
        <p:txBody>
          <a:bodyPr>
            <a:spAutoFit/>
          </a:bodyPr>
          <a:lstStyle/>
          <a:p>
            <a:r>
              <a:rPr lang="en-US" dirty="0"/>
              <a:t>The vasculature conveys fatty acids to WAT for storage as triglycerides and, during mobilization, distributes the hydrolyzed fatty acids and glycerol to other tissues. </a:t>
            </a:r>
          </a:p>
        </p:txBody>
      </p:sp>
      <p:sp>
        <p:nvSpPr>
          <p:cNvPr id="73737" name="Text Box 9"/>
          <p:cNvSpPr txBox="1">
            <a:spLocks noChangeArrowheads="1"/>
          </p:cNvSpPr>
          <p:nvPr/>
        </p:nvSpPr>
        <p:spPr bwMode="auto">
          <a:xfrm>
            <a:off x="6858000" y="2652713"/>
            <a:ext cx="2225675" cy="3122612"/>
          </a:xfrm>
          <a:prstGeom prst="rect">
            <a:avLst/>
          </a:prstGeom>
          <a:solidFill>
            <a:schemeClr val="bg1"/>
          </a:solidFill>
          <a:ln w="9525">
            <a:solidFill>
              <a:schemeClr val="tx1"/>
            </a:solidFill>
            <a:miter lim="800000"/>
            <a:headEnd/>
            <a:tailEnd/>
          </a:ln>
        </p:spPr>
        <p:txBody>
          <a:bodyPr>
            <a:spAutoFit/>
          </a:bodyPr>
          <a:lstStyle/>
          <a:p>
            <a:r>
              <a:rPr lang="en-US" dirty="0"/>
              <a:t>In BAT, the vasculature distributes the heat generated during arousal from hibernation in animals, or from cold- or diet-induced thermogenesis in man.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28600" y="304800"/>
            <a:ext cx="8610600" cy="2215991"/>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light microscope level, each of the following components of adipose tissue:</a:t>
            </a:r>
          </a:p>
          <a:p>
            <a:pPr lvl="1">
              <a:buFont typeface="Arial" charset="0"/>
              <a:buChar char="•"/>
              <a:tabLst>
                <a:tab pos="457200" algn="l"/>
              </a:tabLst>
            </a:pPr>
            <a:r>
              <a:rPr lang="en-US" sz="1200" dirty="0">
                <a:solidFill>
                  <a:srgbClr val="002060"/>
                </a:solidFill>
                <a:latin typeface="Georgia" pitchFamily="18" charset="0"/>
              </a:rPr>
              <a:t>Adipose tissue</a:t>
            </a:r>
          </a:p>
          <a:p>
            <a:pPr lvl="2">
              <a:buFont typeface="Arial" charset="0"/>
              <a:buChar char="•"/>
              <a:tabLst>
                <a:tab pos="457200" algn="l"/>
              </a:tabLst>
            </a:pPr>
            <a:r>
              <a:rPr lang="en-US" sz="1200" dirty="0" err="1">
                <a:solidFill>
                  <a:srgbClr val="002060"/>
                </a:solidFill>
                <a:latin typeface="Georgia" pitchFamily="18" charset="0"/>
              </a:rPr>
              <a:t>Unilocular</a:t>
            </a:r>
            <a:r>
              <a:rPr lang="en-US" sz="1200" dirty="0">
                <a:solidFill>
                  <a:srgbClr val="002060"/>
                </a:solidFill>
                <a:latin typeface="Georgia" pitchFamily="18" charset="0"/>
              </a:rPr>
              <a:t> (WAT)</a:t>
            </a:r>
          </a:p>
          <a:p>
            <a:pPr lvl="2">
              <a:buFont typeface="Arial" charset="0"/>
              <a:buChar char="•"/>
              <a:tabLst>
                <a:tab pos="457200" algn="l"/>
              </a:tabLst>
            </a:pPr>
            <a:r>
              <a:rPr lang="en-US" sz="1200" dirty="0" err="1">
                <a:solidFill>
                  <a:srgbClr val="002060"/>
                </a:solidFill>
                <a:latin typeface="Georgia" pitchFamily="18" charset="0"/>
              </a:rPr>
              <a:t>Multilocular</a:t>
            </a:r>
            <a:r>
              <a:rPr lang="en-US" sz="1200" dirty="0">
                <a:solidFill>
                  <a:srgbClr val="002060"/>
                </a:solidFill>
                <a:latin typeface="Georgia" pitchFamily="18" charset="0"/>
              </a:rPr>
              <a:t> (BAT and developing WAT)</a:t>
            </a:r>
          </a:p>
          <a:p>
            <a:pPr lvl="1">
              <a:buFont typeface="Arial" charset="0"/>
              <a:buChar char="•"/>
              <a:tabLst>
                <a:tab pos="457200" algn="l"/>
              </a:tabLst>
            </a:pPr>
            <a:r>
              <a:rPr lang="en-US" sz="1200" dirty="0">
                <a:solidFill>
                  <a:srgbClr val="002060"/>
                </a:solidFill>
                <a:latin typeface="Georgia" pitchFamily="18" charset="0"/>
              </a:rPr>
              <a:t>Immunocytochemistry to differentiate white adipose tissue (WAT) and brown adipose tissue (BAT) in humans</a:t>
            </a:r>
          </a:p>
          <a:p>
            <a:pPr lvl="1">
              <a:buFont typeface="Arial" charset="0"/>
              <a:buChar char="•"/>
              <a:tabLst>
                <a:tab pos="457200" algn="l"/>
              </a:tabLst>
            </a:pPr>
            <a:r>
              <a:rPr lang="en-US" sz="1200" dirty="0">
                <a:solidFill>
                  <a:srgbClr val="002060"/>
                </a:solidFill>
                <a:latin typeface="Georgia" pitchFamily="18" charset="0"/>
              </a:rPr>
              <a:t>Describe the distribution of white adipose tissue (WAT) and brown adipose tissue (BAT) in humans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4632325" y="1754188"/>
            <a:ext cx="4340225" cy="4789487"/>
          </a:xfrm>
          <a:prstGeom prst="rect">
            <a:avLst/>
          </a:prstGeom>
          <a:noFill/>
          <a:ln w="9525">
            <a:noFill/>
            <a:miter lim="800000"/>
            <a:headEnd/>
            <a:tailEnd/>
          </a:ln>
        </p:spPr>
        <p:txBody>
          <a:bodyPr>
            <a:spAutoFit/>
          </a:bodyPr>
          <a:lstStyle/>
          <a:p>
            <a:r>
              <a:rPr lang="en-US" sz="2800">
                <a:latin typeface="Calibri" pitchFamily="34" charset="0"/>
              </a:rPr>
              <a:t>Self check:</a:t>
            </a:r>
          </a:p>
          <a:p>
            <a:r>
              <a:rPr lang="en-US" sz="2800">
                <a:latin typeface="Calibri" pitchFamily="34" charset="0"/>
              </a:rPr>
              <a:t>Identify the indicated tissues</a:t>
            </a:r>
          </a:p>
          <a:p>
            <a:endParaRPr lang="en-US" sz="2800">
              <a:latin typeface="Calibri" pitchFamily="34" charset="0"/>
            </a:endParaRPr>
          </a:p>
          <a:p>
            <a:r>
              <a:rPr lang="en-US" sz="2800">
                <a:latin typeface="Calibri" pitchFamily="34" charset="0"/>
              </a:rPr>
              <a:t>Upper panel =</a:t>
            </a:r>
          </a:p>
          <a:p>
            <a:endParaRPr lang="en-US" sz="2800">
              <a:latin typeface="Calibri" pitchFamily="34" charset="0"/>
            </a:endParaRPr>
          </a:p>
          <a:p>
            <a:r>
              <a:rPr lang="en-US" sz="2800">
                <a:latin typeface="Calibri" pitchFamily="34" charset="0"/>
              </a:rPr>
              <a:t>Lower panel =</a:t>
            </a:r>
          </a:p>
          <a:p>
            <a:endParaRPr lang="en-US" sz="2800">
              <a:latin typeface="Calibri" pitchFamily="34" charset="0"/>
            </a:endParaRPr>
          </a:p>
          <a:p>
            <a:endParaRPr lang="en-US" sz="2800">
              <a:latin typeface="Calibri" pitchFamily="34" charset="0"/>
            </a:endParaRPr>
          </a:p>
          <a:p>
            <a:endParaRPr lang="en-US" sz="2800">
              <a:latin typeface="Calibri" pitchFamily="34" charset="0"/>
            </a:endParaRPr>
          </a:p>
          <a:p>
            <a:r>
              <a:rPr lang="en-US" sz="2800">
                <a:latin typeface="Calibri" pitchFamily="34" charset="0"/>
              </a:rPr>
              <a:t>Which tissue has more blood vessels?</a:t>
            </a:r>
          </a:p>
        </p:txBody>
      </p:sp>
      <p:pic>
        <p:nvPicPr>
          <p:cNvPr id="64514" name="Picture 6" descr="figure_9"/>
          <p:cNvPicPr>
            <a:picLocks noChangeAspect="1" noChangeArrowheads="1"/>
          </p:cNvPicPr>
          <p:nvPr/>
        </p:nvPicPr>
        <p:blipFill>
          <a:blip r:embed="rId3" cstate="print"/>
          <a:srcRect/>
          <a:stretch>
            <a:fillRect/>
          </a:stretch>
        </p:blipFill>
        <p:spPr bwMode="auto">
          <a:xfrm>
            <a:off x="76200" y="4119563"/>
            <a:ext cx="4333875" cy="2606675"/>
          </a:xfrm>
          <a:prstGeom prst="rect">
            <a:avLst/>
          </a:prstGeom>
          <a:noFill/>
          <a:ln w="9525">
            <a:noFill/>
            <a:miter lim="800000"/>
            <a:headEnd/>
            <a:tailEnd/>
          </a:ln>
        </p:spPr>
      </p:pic>
      <p:pic>
        <p:nvPicPr>
          <p:cNvPr id="64515" name="Picture 7" descr="figure_9"/>
          <p:cNvPicPr>
            <a:picLocks noChangeAspect="1" noChangeArrowheads="1"/>
          </p:cNvPicPr>
          <p:nvPr/>
        </p:nvPicPr>
        <p:blipFill>
          <a:blip r:embed="rId4" cstate="print"/>
          <a:srcRect t="5495"/>
          <a:stretch>
            <a:fillRect/>
          </a:stretch>
        </p:blipFill>
        <p:spPr bwMode="auto">
          <a:xfrm>
            <a:off x="152400" y="974725"/>
            <a:ext cx="4267200" cy="2911475"/>
          </a:xfrm>
          <a:prstGeom prst="rect">
            <a:avLst/>
          </a:prstGeom>
          <a:noFill/>
          <a:ln w="9525">
            <a:noFill/>
            <a:miter lim="800000"/>
            <a:headEnd/>
            <a:tailEnd/>
          </a:ln>
        </p:spPr>
      </p:pic>
      <p:sp>
        <p:nvSpPr>
          <p:cNvPr id="6" name="Rectangle 5"/>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4632325" y="1754188"/>
            <a:ext cx="4340225" cy="4789487"/>
          </a:xfrm>
          <a:prstGeom prst="rect">
            <a:avLst/>
          </a:prstGeom>
          <a:noFill/>
          <a:ln w="9525">
            <a:noFill/>
            <a:miter lim="800000"/>
            <a:headEnd/>
            <a:tailEnd/>
          </a:ln>
        </p:spPr>
        <p:txBody>
          <a:bodyPr>
            <a:spAutoFit/>
          </a:bodyPr>
          <a:lstStyle/>
          <a:p>
            <a:r>
              <a:rPr lang="en-US" sz="2800">
                <a:latin typeface="Calibri" pitchFamily="34" charset="0"/>
              </a:rPr>
              <a:t>Self check:</a:t>
            </a:r>
          </a:p>
          <a:p>
            <a:r>
              <a:rPr lang="en-US" sz="2800">
                <a:latin typeface="Calibri" pitchFamily="34" charset="0"/>
              </a:rPr>
              <a:t>Identify the indicated tissues</a:t>
            </a:r>
          </a:p>
          <a:p>
            <a:endParaRPr lang="en-US" sz="2800">
              <a:latin typeface="Calibri" pitchFamily="34" charset="0"/>
            </a:endParaRPr>
          </a:p>
          <a:p>
            <a:r>
              <a:rPr lang="en-US" sz="2800">
                <a:latin typeface="Calibri" pitchFamily="34" charset="0"/>
              </a:rPr>
              <a:t>Upper panel = </a:t>
            </a:r>
            <a:r>
              <a:rPr lang="en-US" sz="2800">
                <a:solidFill>
                  <a:srgbClr val="FF0000"/>
                </a:solidFill>
                <a:latin typeface="Calibri" pitchFamily="34" charset="0"/>
              </a:rPr>
              <a:t>WAT or unilocular fat</a:t>
            </a:r>
          </a:p>
          <a:p>
            <a:r>
              <a:rPr lang="en-US" sz="2800">
                <a:latin typeface="Calibri" pitchFamily="34" charset="0"/>
              </a:rPr>
              <a:t>Lower panel = </a:t>
            </a:r>
            <a:r>
              <a:rPr lang="en-US" sz="2800">
                <a:solidFill>
                  <a:srgbClr val="FF0000"/>
                </a:solidFill>
                <a:latin typeface="Calibri" pitchFamily="34" charset="0"/>
              </a:rPr>
              <a:t>Multilocular fat – this is BAT, but could be developing WAT</a:t>
            </a:r>
          </a:p>
          <a:p>
            <a:endParaRPr lang="en-US" sz="2800">
              <a:latin typeface="Calibri" pitchFamily="34" charset="0"/>
            </a:endParaRPr>
          </a:p>
          <a:p>
            <a:r>
              <a:rPr lang="en-US" sz="2800">
                <a:latin typeface="Calibri" pitchFamily="34" charset="0"/>
              </a:rPr>
              <a:t>Which tissue has more blood vessels? </a:t>
            </a:r>
            <a:r>
              <a:rPr lang="en-US" sz="2800">
                <a:solidFill>
                  <a:srgbClr val="FF0000"/>
                </a:solidFill>
                <a:latin typeface="Calibri" pitchFamily="34" charset="0"/>
              </a:rPr>
              <a:t>BAT</a:t>
            </a:r>
          </a:p>
        </p:txBody>
      </p:sp>
      <p:pic>
        <p:nvPicPr>
          <p:cNvPr id="66562" name="Picture 4" descr="figure_9"/>
          <p:cNvPicPr>
            <a:picLocks noChangeAspect="1" noChangeArrowheads="1"/>
          </p:cNvPicPr>
          <p:nvPr/>
        </p:nvPicPr>
        <p:blipFill>
          <a:blip r:embed="rId3" cstate="print"/>
          <a:srcRect/>
          <a:stretch>
            <a:fillRect/>
          </a:stretch>
        </p:blipFill>
        <p:spPr bwMode="auto">
          <a:xfrm>
            <a:off x="76200" y="4119563"/>
            <a:ext cx="4333875" cy="2606675"/>
          </a:xfrm>
          <a:prstGeom prst="rect">
            <a:avLst/>
          </a:prstGeom>
          <a:noFill/>
          <a:ln w="9525">
            <a:noFill/>
            <a:miter lim="800000"/>
            <a:headEnd/>
            <a:tailEnd/>
          </a:ln>
        </p:spPr>
      </p:pic>
      <p:pic>
        <p:nvPicPr>
          <p:cNvPr id="66563" name="Picture 5" descr="figure_9"/>
          <p:cNvPicPr>
            <a:picLocks noChangeAspect="1" noChangeArrowheads="1"/>
          </p:cNvPicPr>
          <p:nvPr/>
        </p:nvPicPr>
        <p:blipFill>
          <a:blip r:embed="rId4" cstate="print"/>
          <a:srcRect t="5495"/>
          <a:stretch>
            <a:fillRect/>
          </a:stretch>
        </p:blipFill>
        <p:spPr bwMode="auto">
          <a:xfrm>
            <a:off x="152400" y="974725"/>
            <a:ext cx="4267200" cy="2911475"/>
          </a:xfrm>
          <a:prstGeom prst="rect">
            <a:avLst/>
          </a:prstGeom>
          <a:noFill/>
          <a:ln w="9525">
            <a:noFill/>
            <a:miter lim="800000"/>
            <a:headEnd/>
            <a:tailEnd/>
          </a:ln>
        </p:spPr>
      </p:pic>
      <p:sp>
        <p:nvSpPr>
          <p:cNvPr id="7" name="Rectangle 6"/>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pic>
        <p:nvPicPr>
          <p:cNvPr id="68610" name="Picture 3"/>
          <p:cNvPicPr>
            <a:picLocks noChangeAspect="1"/>
          </p:cNvPicPr>
          <p:nvPr/>
        </p:nvPicPr>
        <p:blipFill>
          <a:blip r:embed="rId3" cstate="print"/>
          <a:srcRect/>
          <a:stretch>
            <a:fillRect/>
          </a:stretch>
        </p:blipFill>
        <p:spPr bwMode="auto">
          <a:xfrm>
            <a:off x="762000" y="1066800"/>
            <a:ext cx="7678738" cy="5257800"/>
          </a:xfrm>
          <a:prstGeom prst="rect">
            <a:avLst/>
          </a:prstGeom>
          <a:noFill/>
          <a:ln w="9525">
            <a:noFill/>
            <a:miter lim="800000"/>
            <a:headEnd/>
            <a:tailEnd/>
          </a:ln>
        </p:spPr>
      </p:pic>
      <p:sp>
        <p:nvSpPr>
          <p:cNvPr id="6" name="TextBox 5"/>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tissues. (advance slide for answers)</a:t>
            </a:r>
          </a:p>
        </p:txBody>
      </p:sp>
      <p:sp>
        <p:nvSpPr>
          <p:cNvPr id="7" name="Freeform 6"/>
          <p:cNvSpPr/>
          <p:nvPr/>
        </p:nvSpPr>
        <p:spPr>
          <a:xfrm>
            <a:off x="720725" y="1495425"/>
            <a:ext cx="4400550" cy="4141788"/>
          </a:xfrm>
          <a:custGeom>
            <a:avLst/>
            <a:gdLst>
              <a:gd name="connsiteX0" fmla="*/ 2097742 w 4399878"/>
              <a:gd name="connsiteY0" fmla="*/ 172122 h 4141694"/>
              <a:gd name="connsiteX1" fmla="*/ 2033196 w 4399878"/>
              <a:gd name="connsiteY1" fmla="*/ 161365 h 4141694"/>
              <a:gd name="connsiteX2" fmla="*/ 2000923 w 4399878"/>
              <a:gd name="connsiteY2" fmla="*/ 139849 h 4141694"/>
              <a:gd name="connsiteX3" fmla="*/ 1947134 w 4399878"/>
              <a:gd name="connsiteY3" fmla="*/ 118334 h 4141694"/>
              <a:gd name="connsiteX4" fmla="*/ 1904104 w 4399878"/>
              <a:gd name="connsiteY4" fmla="*/ 96819 h 4141694"/>
              <a:gd name="connsiteX5" fmla="*/ 1861073 w 4399878"/>
              <a:gd name="connsiteY5" fmla="*/ 86061 h 4141694"/>
              <a:gd name="connsiteX6" fmla="*/ 1828800 w 4399878"/>
              <a:gd name="connsiteY6" fmla="*/ 75303 h 4141694"/>
              <a:gd name="connsiteX7" fmla="*/ 1775012 w 4399878"/>
              <a:gd name="connsiteY7" fmla="*/ 64546 h 4141694"/>
              <a:gd name="connsiteX8" fmla="*/ 1710466 w 4399878"/>
              <a:gd name="connsiteY8" fmla="*/ 43031 h 4141694"/>
              <a:gd name="connsiteX9" fmla="*/ 1624405 w 4399878"/>
              <a:gd name="connsiteY9" fmla="*/ 21515 h 4141694"/>
              <a:gd name="connsiteX10" fmla="*/ 1581374 w 4399878"/>
              <a:gd name="connsiteY10" fmla="*/ 10758 h 4141694"/>
              <a:gd name="connsiteX11" fmla="*/ 1506071 w 4399878"/>
              <a:gd name="connsiteY11" fmla="*/ 0 h 4141694"/>
              <a:gd name="connsiteX12" fmla="*/ 1290918 w 4399878"/>
              <a:gd name="connsiteY12" fmla="*/ 21515 h 4141694"/>
              <a:gd name="connsiteX13" fmla="*/ 1172584 w 4399878"/>
              <a:gd name="connsiteY13" fmla="*/ 53788 h 4141694"/>
              <a:gd name="connsiteX14" fmla="*/ 1129553 w 4399878"/>
              <a:gd name="connsiteY14" fmla="*/ 64546 h 4141694"/>
              <a:gd name="connsiteX15" fmla="*/ 1065007 w 4399878"/>
              <a:gd name="connsiteY15" fmla="*/ 107576 h 4141694"/>
              <a:gd name="connsiteX16" fmla="*/ 989704 w 4399878"/>
              <a:gd name="connsiteY16" fmla="*/ 139849 h 4141694"/>
              <a:gd name="connsiteX17" fmla="*/ 935916 w 4399878"/>
              <a:gd name="connsiteY17" fmla="*/ 172122 h 4141694"/>
              <a:gd name="connsiteX18" fmla="*/ 914400 w 4399878"/>
              <a:gd name="connsiteY18" fmla="*/ 193638 h 4141694"/>
              <a:gd name="connsiteX19" fmla="*/ 882127 w 4399878"/>
              <a:gd name="connsiteY19" fmla="*/ 215153 h 4141694"/>
              <a:gd name="connsiteX20" fmla="*/ 817582 w 4399878"/>
              <a:gd name="connsiteY20" fmla="*/ 279699 h 4141694"/>
              <a:gd name="connsiteX21" fmla="*/ 785309 w 4399878"/>
              <a:gd name="connsiteY21" fmla="*/ 301214 h 4141694"/>
              <a:gd name="connsiteX22" fmla="*/ 731520 w 4399878"/>
              <a:gd name="connsiteY22" fmla="*/ 355002 h 4141694"/>
              <a:gd name="connsiteX23" fmla="*/ 666974 w 4399878"/>
              <a:gd name="connsiteY23" fmla="*/ 451821 h 4141694"/>
              <a:gd name="connsiteX24" fmla="*/ 613186 w 4399878"/>
              <a:gd name="connsiteY24" fmla="*/ 505609 h 4141694"/>
              <a:gd name="connsiteX25" fmla="*/ 602429 w 4399878"/>
              <a:gd name="connsiteY25" fmla="*/ 537882 h 4141694"/>
              <a:gd name="connsiteX26" fmla="*/ 580913 w 4399878"/>
              <a:gd name="connsiteY26" fmla="*/ 559398 h 4141694"/>
              <a:gd name="connsiteX27" fmla="*/ 559398 w 4399878"/>
              <a:gd name="connsiteY27" fmla="*/ 591671 h 4141694"/>
              <a:gd name="connsiteX28" fmla="*/ 505610 w 4399878"/>
              <a:gd name="connsiteY28" fmla="*/ 656216 h 4141694"/>
              <a:gd name="connsiteX29" fmla="*/ 494852 w 4399878"/>
              <a:gd name="connsiteY29" fmla="*/ 699247 h 4141694"/>
              <a:gd name="connsiteX30" fmla="*/ 419549 w 4399878"/>
              <a:gd name="connsiteY30" fmla="*/ 796066 h 4141694"/>
              <a:gd name="connsiteX31" fmla="*/ 398033 w 4399878"/>
              <a:gd name="connsiteY31" fmla="*/ 828339 h 4141694"/>
              <a:gd name="connsiteX32" fmla="*/ 365760 w 4399878"/>
              <a:gd name="connsiteY32" fmla="*/ 882127 h 4141694"/>
              <a:gd name="connsiteX33" fmla="*/ 322730 w 4399878"/>
              <a:gd name="connsiteY33" fmla="*/ 957431 h 4141694"/>
              <a:gd name="connsiteX34" fmla="*/ 290457 w 4399878"/>
              <a:gd name="connsiteY34" fmla="*/ 978946 h 4141694"/>
              <a:gd name="connsiteX35" fmla="*/ 268942 w 4399878"/>
              <a:gd name="connsiteY35" fmla="*/ 1021976 h 4141694"/>
              <a:gd name="connsiteX36" fmla="*/ 215153 w 4399878"/>
              <a:gd name="connsiteY36" fmla="*/ 1097280 h 4141694"/>
              <a:gd name="connsiteX37" fmla="*/ 193638 w 4399878"/>
              <a:gd name="connsiteY37" fmla="*/ 1129553 h 4141694"/>
              <a:gd name="connsiteX38" fmla="*/ 129092 w 4399878"/>
              <a:gd name="connsiteY38" fmla="*/ 1226372 h 4141694"/>
              <a:gd name="connsiteX39" fmla="*/ 107577 w 4399878"/>
              <a:gd name="connsiteY39" fmla="*/ 1301675 h 4141694"/>
              <a:gd name="connsiteX40" fmla="*/ 75304 w 4399878"/>
              <a:gd name="connsiteY40" fmla="*/ 1398494 h 4141694"/>
              <a:gd name="connsiteX41" fmla="*/ 64546 w 4399878"/>
              <a:gd name="connsiteY41" fmla="*/ 1441525 h 4141694"/>
              <a:gd name="connsiteX42" fmla="*/ 53789 w 4399878"/>
              <a:gd name="connsiteY42" fmla="*/ 1473798 h 4141694"/>
              <a:gd name="connsiteX43" fmla="*/ 32273 w 4399878"/>
              <a:gd name="connsiteY43" fmla="*/ 1549101 h 4141694"/>
              <a:gd name="connsiteX44" fmla="*/ 21516 w 4399878"/>
              <a:gd name="connsiteY44" fmla="*/ 1613647 h 4141694"/>
              <a:gd name="connsiteX45" fmla="*/ 10758 w 4399878"/>
              <a:gd name="connsiteY45" fmla="*/ 1656678 h 4141694"/>
              <a:gd name="connsiteX46" fmla="*/ 0 w 4399878"/>
              <a:gd name="connsiteY46" fmla="*/ 1731981 h 4141694"/>
              <a:gd name="connsiteX47" fmla="*/ 10758 w 4399878"/>
              <a:gd name="connsiteY47" fmla="*/ 1957892 h 4141694"/>
              <a:gd name="connsiteX48" fmla="*/ 21516 w 4399878"/>
              <a:gd name="connsiteY48" fmla="*/ 2033195 h 4141694"/>
              <a:gd name="connsiteX49" fmla="*/ 43031 w 4399878"/>
              <a:gd name="connsiteY49" fmla="*/ 2237591 h 4141694"/>
              <a:gd name="connsiteX50" fmla="*/ 53789 w 4399878"/>
              <a:gd name="connsiteY50" fmla="*/ 2291379 h 4141694"/>
              <a:gd name="connsiteX51" fmla="*/ 64546 w 4399878"/>
              <a:gd name="connsiteY51" fmla="*/ 2366682 h 4141694"/>
              <a:gd name="connsiteX52" fmla="*/ 75304 w 4399878"/>
              <a:gd name="connsiteY52" fmla="*/ 2420471 h 4141694"/>
              <a:gd name="connsiteX53" fmla="*/ 86062 w 4399878"/>
              <a:gd name="connsiteY53" fmla="*/ 2485016 h 4141694"/>
              <a:gd name="connsiteX54" fmla="*/ 75304 w 4399878"/>
              <a:gd name="connsiteY54" fmla="*/ 3388659 h 4141694"/>
              <a:gd name="connsiteX55" fmla="*/ 96819 w 4399878"/>
              <a:gd name="connsiteY55" fmla="*/ 3711388 h 4141694"/>
              <a:gd name="connsiteX56" fmla="*/ 118334 w 4399878"/>
              <a:gd name="connsiteY56" fmla="*/ 3786692 h 4141694"/>
              <a:gd name="connsiteX57" fmla="*/ 139850 w 4399878"/>
              <a:gd name="connsiteY57" fmla="*/ 3861995 h 4141694"/>
              <a:gd name="connsiteX58" fmla="*/ 161365 w 4399878"/>
              <a:gd name="connsiteY58" fmla="*/ 3894268 h 4141694"/>
              <a:gd name="connsiteX59" fmla="*/ 193638 w 4399878"/>
              <a:gd name="connsiteY59" fmla="*/ 3958814 h 4141694"/>
              <a:gd name="connsiteX60" fmla="*/ 225911 w 4399878"/>
              <a:gd name="connsiteY60" fmla="*/ 4034118 h 4141694"/>
              <a:gd name="connsiteX61" fmla="*/ 258184 w 4399878"/>
              <a:gd name="connsiteY61" fmla="*/ 4098663 h 4141694"/>
              <a:gd name="connsiteX62" fmla="*/ 322730 w 4399878"/>
              <a:gd name="connsiteY62" fmla="*/ 4130936 h 4141694"/>
              <a:gd name="connsiteX63" fmla="*/ 365760 w 4399878"/>
              <a:gd name="connsiteY63" fmla="*/ 4141694 h 4141694"/>
              <a:gd name="connsiteX64" fmla="*/ 710005 w 4399878"/>
              <a:gd name="connsiteY64" fmla="*/ 4130936 h 4141694"/>
              <a:gd name="connsiteX65" fmla="*/ 839097 w 4399878"/>
              <a:gd name="connsiteY65" fmla="*/ 4098663 h 4141694"/>
              <a:gd name="connsiteX66" fmla="*/ 903643 w 4399878"/>
              <a:gd name="connsiteY66" fmla="*/ 4087906 h 4141694"/>
              <a:gd name="connsiteX67" fmla="*/ 957431 w 4399878"/>
              <a:gd name="connsiteY67" fmla="*/ 4077148 h 4141694"/>
              <a:gd name="connsiteX68" fmla="*/ 1172584 w 4399878"/>
              <a:gd name="connsiteY68" fmla="*/ 4055633 h 4141694"/>
              <a:gd name="connsiteX69" fmla="*/ 1237130 w 4399878"/>
              <a:gd name="connsiteY69" fmla="*/ 4034118 h 4141694"/>
              <a:gd name="connsiteX70" fmla="*/ 1269403 w 4399878"/>
              <a:gd name="connsiteY70" fmla="*/ 4023360 h 4141694"/>
              <a:gd name="connsiteX71" fmla="*/ 1323191 w 4399878"/>
              <a:gd name="connsiteY71" fmla="*/ 4012602 h 4141694"/>
              <a:gd name="connsiteX72" fmla="*/ 1441525 w 4399878"/>
              <a:gd name="connsiteY72" fmla="*/ 3991087 h 4141694"/>
              <a:gd name="connsiteX73" fmla="*/ 1473798 w 4399878"/>
              <a:gd name="connsiteY73" fmla="*/ 3980329 h 4141694"/>
              <a:gd name="connsiteX74" fmla="*/ 1527586 w 4399878"/>
              <a:gd name="connsiteY74" fmla="*/ 3969572 h 4141694"/>
              <a:gd name="connsiteX75" fmla="*/ 1581374 w 4399878"/>
              <a:gd name="connsiteY75" fmla="*/ 3948056 h 4141694"/>
              <a:gd name="connsiteX76" fmla="*/ 1656678 w 4399878"/>
              <a:gd name="connsiteY76" fmla="*/ 3926541 h 4141694"/>
              <a:gd name="connsiteX77" fmla="*/ 1721224 w 4399878"/>
              <a:gd name="connsiteY77" fmla="*/ 3915783 h 4141694"/>
              <a:gd name="connsiteX78" fmla="*/ 1785770 w 4399878"/>
              <a:gd name="connsiteY78" fmla="*/ 3894268 h 4141694"/>
              <a:gd name="connsiteX79" fmla="*/ 1818043 w 4399878"/>
              <a:gd name="connsiteY79" fmla="*/ 3883511 h 4141694"/>
              <a:gd name="connsiteX80" fmla="*/ 1882589 w 4399878"/>
              <a:gd name="connsiteY80" fmla="*/ 3851238 h 4141694"/>
              <a:gd name="connsiteX81" fmla="*/ 1957892 w 4399878"/>
              <a:gd name="connsiteY81" fmla="*/ 3818965 h 4141694"/>
              <a:gd name="connsiteX82" fmla="*/ 2054711 w 4399878"/>
              <a:gd name="connsiteY82" fmla="*/ 3754419 h 4141694"/>
              <a:gd name="connsiteX83" fmla="*/ 2130014 w 4399878"/>
              <a:gd name="connsiteY83" fmla="*/ 3722146 h 4141694"/>
              <a:gd name="connsiteX84" fmla="*/ 2194560 w 4399878"/>
              <a:gd name="connsiteY84" fmla="*/ 3679115 h 4141694"/>
              <a:gd name="connsiteX85" fmla="*/ 2226833 w 4399878"/>
              <a:gd name="connsiteY85" fmla="*/ 3657600 h 4141694"/>
              <a:gd name="connsiteX86" fmla="*/ 2291379 w 4399878"/>
              <a:gd name="connsiteY86" fmla="*/ 3603812 h 4141694"/>
              <a:gd name="connsiteX87" fmla="*/ 2323652 w 4399878"/>
              <a:gd name="connsiteY87" fmla="*/ 3593054 h 4141694"/>
              <a:gd name="connsiteX88" fmla="*/ 2366683 w 4399878"/>
              <a:gd name="connsiteY88" fmla="*/ 3550023 h 4141694"/>
              <a:gd name="connsiteX89" fmla="*/ 2441986 w 4399878"/>
              <a:gd name="connsiteY89" fmla="*/ 3496235 h 4141694"/>
              <a:gd name="connsiteX90" fmla="*/ 2517290 w 4399878"/>
              <a:gd name="connsiteY90" fmla="*/ 3474720 h 4141694"/>
              <a:gd name="connsiteX91" fmla="*/ 2592593 w 4399878"/>
              <a:gd name="connsiteY91" fmla="*/ 3431689 h 4141694"/>
              <a:gd name="connsiteX92" fmla="*/ 2614109 w 4399878"/>
              <a:gd name="connsiteY92" fmla="*/ 3410174 h 4141694"/>
              <a:gd name="connsiteX93" fmla="*/ 2657139 w 4399878"/>
              <a:gd name="connsiteY93" fmla="*/ 3399416 h 4141694"/>
              <a:gd name="connsiteX94" fmla="*/ 2689412 w 4399878"/>
              <a:gd name="connsiteY94" fmla="*/ 3377901 h 4141694"/>
              <a:gd name="connsiteX95" fmla="*/ 2753958 w 4399878"/>
              <a:gd name="connsiteY95" fmla="*/ 3356386 h 4141694"/>
              <a:gd name="connsiteX96" fmla="*/ 2796989 w 4399878"/>
              <a:gd name="connsiteY96" fmla="*/ 3334871 h 4141694"/>
              <a:gd name="connsiteX97" fmla="*/ 2861534 w 4399878"/>
              <a:gd name="connsiteY97" fmla="*/ 3302598 h 4141694"/>
              <a:gd name="connsiteX98" fmla="*/ 2926080 w 4399878"/>
              <a:gd name="connsiteY98" fmla="*/ 3259567 h 4141694"/>
              <a:gd name="connsiteX99" fmla="*/ 2979869 w 4399878"/>
              <a:gd name="connsiteY99" fmla="*/ 3216536 h 4141694"/>
              <a:gd name="connsiteX100" fmla="*/ 3065930 w 4399878"/>
              <a:gd name="connsiteY100" fmla="*/ 3184263 h 4141694"/>
              <a:gd name="connsiteX101" fmla="*/ 3130476 w 4399878"/>
              <a:gd name="connsiteY101" fmla="*/ 3130475 h 4141694"/>
              <a:gd name="connsiteX102" fmla="*/ 3162749 w 4399878"/>
              <a:gd name="connsiteY102" fmla="*/ 3098202 h 4141694"/>
              <a:gd name="connsiteX103" fmla="*/ 3205779 w 4399878"/>
              <a:gd name="connsiteY103" fmla="*/ 3087445 h 4141694"/>
              <a:gd name="connsiteX104" fmla="*/ 3227294 w 4399878"/>
              <a:gd name="connsiteY104" fmla="*/ 3065929 h 4141694"/>
              <a:gd name="connsiteX105" fmla="*/ 3281083 w 4399878"/>
              <a:gd name="connsiteY105" fmla="*/ 3001383 h 4141694"/>
              <a:gd name="connsiteX106" fmla="*/ 3345629 w 4399878"/>
              <a:gd name="connsiteY106" fmla="*/ 2958353 h 4141694"/>
              <a:gd name="connsiteX107" fmla="*/ 3377902 w 4399878"/>
              <a:gd name="connsiteY107" fmla="*/ 2915322 h 4141694"/>
              <a:gd name="connsiteX108" fmla="*/ 3399417 w 4399878"/>
              <a:gd name="connsiteY108" fmla="*/ 2883049 h 4141694"/>
              <a:gd name="connsiteX109" fmla="*/ 3431690 w 4399878"/>
              <a:gd name="connsiteY109" fmla="*/ 2872292 h 4141694"/>
              <a:gd name="connsiteX110" fmla="*/ 3485478 w 4399878"/>
              <a:gd name="connsiteY110" fmla="*/ 2796988 h 4141694"/>
              <a:gd name="connsiteX111" fmla="*/ 3528509 w 4399878"/>
              <a:gd name="connsiteY111" fmla="*/ 2743200 h 4141694"/>
              <a:gd name="connsiteX112" fmla="*/ 3614570 w 4399878"/>
              <a:gd name="connsiteY112" fmla="*/ 2678654 h 4141694"/>
              <a:gd name="connsiteX113" fmla="*/ 3657600 w 4399878"/>
              <a:gd name="connsiteY113" fmla="*/ 2614108 h 4141694"/>
              <a:gd name="connsiteX114" fmla="*/ 3732904 w 4399878"/>
              <a:gd name="connsiteY114" fmla="*/ 2506532 h 4141694"/>
              <a:gd name="connsiteX115" fmla="*/ 3754419 w 4399878"/>
              <a:gd name="connsiteY115" fmla="*/ 2441986 h 4141694"/>
              <a:gd name="connsiteX116" fmla="*/ 3765177 w 4399878"/>
              <a:gd name="connsiteY116" fmla="*/ 2409713 h 4141694"/>
              <a:gd name="connsiteX117" fmla="*/ 3786692 w 4399878"/>
              <a:gd name="connsiteY117" fmla="*/ 2366682 h 4141694"/>
              <a:gd name="connsiteX118" fmla="*/ 3829723 w 4399878"/>
              <a:gd name="connsiteY118" fmla="*/ 2248348 h 4141694"/>
              <a:gd name="connsiteX119" fmla="*/ 3894269 w 4399878"/>
              <a:gd name="connsiteY119" fmla="*/ 2162287 h 4141694"/>
              <a:gd name="connsiteX120" fmla="*/ 3948057 w 4399878"/>
              <a:gd name="connsiteY120" fmla="*/ 2086983 h 4141694"/>
              <a:gd name="connsiteX121" fmla="*/ 3991087 w 4399878"/>
              <a:gd name="connsiteY121" fmla="*/ 2022438 h 4141694"/>
              <a:gd name="connsiteX122" fmla="*/ 4012603 w 4399878"/>
              <a:gd name="connsiteY122" fmla="*/ 1990165 h 4141694"/>
              <a:gd name="connsiteX123" fmla="*/ 4034118 w 4399878"/>
              <a:gd name="connsiteY123" fmla="*/ 1957892 h 4141694"/>
              <a:gd name="connsiteX124" fmla="*/ 4055633 w 4399878"/>
              <a:gd name="connsiteY124" fmla="*/ 1936376 h 4141694"/>
              <a:gd name="connsiteX125" fmla="*/ 4120179 w 4399878"/>
              <a:gd name="connsiteY125" fmla="*/ 1839558 h 4141694"/>
              <a:gd name="connsiteX126" fmla="*/ 4141694 w 4399878"/>
              <a:gd name="connsiteY126" fmla="*/ 1807285 h 4141694"/>
              <a:gd name="connsiteX127" fmla="*/ 4163210 w 4399878"/>
              <a:gd name="connsiteY127" fmla="*/ 1785769 h 4141694"/>
              <a:gd name="connsiteX128" fmla="*/ 4173967 w 4399878"/>
              <a:gd name="connsiteY128" fmla="*/ 1742739 h 4141694"/>
              <a:gd name="connsiteX129" fmla="*/ 4195483 w 4399878"/>
              <a:gd name="connsiteY129" fmla="*/ 1721223 h 4141694"/>
              <a:gd name="connsiteX130" fmla="*/ 4216998 w 4399878"/>
              <a:gd name="connsiteY130" fmla="*/ 1688951 h 4141694"/>
              <a:gd name="connsiteX131" fmla="*/ 4260029 w 4399878"/>
              <a:gd name="connsiteY131" fmla="*/ 1613647 h 4141694"/>
              <a:gd name="connsiteX132" fmla="*/ 4281544 w 4399878"/>
              <a:gd name="connsiteY132" fmla="*/ 1581374 h 4141694"/>
              <a:gd name="connsiteX133" fmla="*/ 4292302 w 4399878"/>
              <a:gd name="connsiteY133" fmla="*/ 1549101 h 4141694"/>
              <a:gd name="connsiteX134" fmla="*/ 4335332 w 4399878"/>
              <a:gd name="connsiteY134" fmla="*/ 1484555 h 4141694"/>
              <a:gd name="connsiteX135" fmla="*/ 4356847 w 4399878"/>
              <a:gd name="connsiteY135" fmla="*/ 1452282 h 4141694"/>
              <a:gd name="connsiteX136" fmla="*/ 4367605 w 4399878"/>
              <a:gd name="connsiteY136" fmla="*/ 1409252 h 4141694"/>
              <a:gd name="connsiteX137" fmla="*/ 4378363 w 4399878"/>
              <a:gd name="connsiteY137" fmla="*/ 1376979 h 4141694"/>
              <a:gd name="connsiteX138" fmla="*/ 4389120 w 4399878"/>
              <a:gd name="connsiteY138" fmla="*/ 1323191 h 4141694"/>
              <a:gd name="connsiteX139" fmla="*/ 4399878 w 4399878"/>
              <a:gd name="connsiteY139" fmla="*/ 1280160 h 4141694"/>
              <a:gd name="connsiteX140" fmla="*/ 4378363 w 4399878"/>
              <a:gd name="connsiteY140" fmla="*/ 1065007 h 4141694"/>
              <a:gd name="connsiteX141" fmla="*/ 4367605 w 4399878"/>
              <a:gd name="connsiteY141" fmla="*/ 1032734 h 4141694"/>
              <a:gd name="connsiteX142" fmla="*/ 4324574 w 4399878"/>
              <a:gd name="connsiteY142" fmla="*/ 968188 h 4141694"/>
              <a:gd name="connsiteX143" fmla="*/ 4303059 w 4399878"/>
              <a:gd name="connsiteY143" fmla="*/ 935915 h 4141694"/>
              <a:gd name="connsiteX144" fmla="*/ 4281544 w 4399878"/>
              <a:gd name="connsiteY144" fmla="*/ 903642 h 4141694"/>
              <a:gd name="connsiteX145" fmla="*/ 4260029 w 4399878"/>
              <a:gd name="connsiteY145" fmla="*/ 871369 h 4141694"/>
              <a:gd name="connsiteX146" fmla="*/ 4227756 w 4399878"/>
              <a:gd name="connsiteY146" fmla="*/ 828339 h 4141694"/>
              <a:gd name="connsiteX147" fmla="*/ 4206240 w 4399878"/>
              <a:gd name="connsiteY147" fmla="*/ 796066 h 4141694"/>
              <a:gd name="connsiteX148" fmla="*/ 4141694 w 4399878"/>
              <a:gd name="connsiteY148" fmla="*/ 731520 h 4141694"/>
              <a:gd name="connsiteX149" fmla="*/ 4087906 w 4399878"/>
              <a:gd name="connsiteY149" fmla="*/ 677732 h 4141694"/>
              <a:gd name="connsiteX150" fmla="*/ 4055633 w 4399878"/>
              <a:gd name="connsiteY150" fmla="*/ 634701 h 4141694"/>
              <a:gd name="connsiteX151" fmla="*/ 4023360 w 4399878"/>
              <a:gd name="connsiteY151" fmla="*/ 613186 h 4141694"/>
              <a:gd name="connsiteX152" fmla="*/ 3937299 w 4399878"/>
              <a:gd name="connsiteY152" fmla="*/ 527125 h 4141694"/>
              <a:gd name="connsiteX153" fmla="*/ 3872753 w 4399878"/>
              <a:gd name="connsiteY153" fmla="*/ 494852 h 4141694"/>
              <a:gd name="connsiteX154" fmla="*/ 3808207 w 4399878"/>
              <a:gd name="connsiteY154" fmla="*/ 451821 h 4141694"/>
              <a:gd name="connsiteX155" fmla="*/ 3743662 w 4399878"/>
              <a:gd name="connsiteY155" fmla="*/ 441063 h 4141694"/>
              <a:gd name="connsiteX156" fmla="*/ 3603812 w 4399878"/>
              <a:gd name="connsiteY156" fmla="*/ 408791 h 4141694"/>
              <a:gd name="connsiteX157" fmla="*/ 3420932 w 4399878"/>
              <a:gd name="connsiteY157" fmla="*/ 398033 h 4141694"/>
              <a:gd name="connsiteX158" fmla="*/ 3238052 w 4399878"/>
              <a:gd name="connsiteY158" fmla="*/ 376518 h 4141694"/>
              <a:gd name="connsiteX159" fmla="*/ 3205779 w 4399878"/>
              <a:gd name="connsiteY159" fmla="*/ 365760 h 4141694"/>
              <a:gd name="connsiteX160" fmla="*/ 3151991 w 4399878"/>
              <a:gd name="connsiteY160" fmla="*/ 355002 h 4141694"/>
              <a:gd name="connsiteX161" fmla="*/ 3087445 w 4399878"/>
              <a:gd name="connsiteY161" fmla="*/ 333487 h 4141694"/>
              <a:gd name="connsiteX162" fmla="*/ 3012142 w 4399878"/>
              <a:gd name="connsiteY162" fmla="*/ 322729 h 4141694"/>
              <a:gd name="connsiteX163" fmla="*/ 2958353 w 4399878"/>
              <a:gd name="connsiteY163" fmla="*/ 311972 h 4141694"/>
              <a:gd name="connsiteX164" fmla="*/ 2710927 w 4399878"/>
              <a:gd name="connsiteY164" fmla="*/ 290456 h 4141694"/>
              <a:gd name="connsiteX165" fmla="*/ 2592593 w 4399878"/>
              <a:gd name="connsiteY165" fmla="*/ 268941 h 4141694"/>
              <a:gd name="connsiteX166" fmla="*/ 2495774 w 4399878"/>
              <a:gd name="connsiteY166" fmla="*/ 258183 h 4141694"/>
              <a:gd name="connsiteX167" fmla="*/ 2259106 w 4399878"/>
              <a:gd name="connsiteY167" fmla="*/ 236668 h 4141694"/>
              <a:gd name="connsiteX168" fmla="*/ 2162287 w 4399878"/>
              <a:gd name="connsiteY168" fmla="*/ 204395 h 4141694"/>
              <a:gd name="connsiteX169" fmla="*/ 2130014 w 4399878"/>
              <a:gd name="connsiteY169" fmla="*/ 193638 h 4141694"/>
              <a:gd name="connsiteX170" fmla="*/ 2097742 w 4399878"/>
              <a:gd name="connsiteY170" fmla="*/ 182880 h 4141694"/>
              <a:gd name="connsiteX171" fmla="*/ 2097742 w 4399878"/>
              <a:gd name="connsiteY171" fmla="*/ 172122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99878" h="4141694">
                <a:moveTo>
                  <a:pt x="2097742" y="172122"/>
                </a:moveTo>
                <a:cubicBezTo>
                  <a:pt x="2086984" y="168536"/>
                  <a:pt x="2053889" y="168263"/>
                  <a:pt x="2033196" y="161365"/>
                </a:cubicBezTo>
                <a:cubicBezTo>
                  <a:pt x="2020930" y="157276"/>
                  <a:pt x="2012487" y="145631"/>
                  <a:pt x="2000923" y="139849"/>
                </a:cubicBezTo>
                <a:cubicBezTo>
                  <a:pt x="1983651" y="131213"/>
                  <a:pt x="1964780" y="126177"/>
                  <a:pt x="1947134" y="118334"/>
                </a:cubicBezTo>
                <a:cubicBezTo>
                  <a:pt x="1932480" y="111821"/>
                  <a:pt x="1919119" y="102450"/>
                  <a:pt x="1904104" y="96819"/>
                </a:cubicBezTo>
                <a:cubicBezTo>
                  <a:pt x="1890260" y="91628"/>
                  <a:pt x="1875289" y="90123"/>
                  <a:pt x="1861073" y="86061"/>
                </a:cubicBezTo>
                <a:cubicBezTo>
                  <a:pt x="1850170" y="82946"/>
                  <a:pt x="1839801" y="78053"/>
                  <a:pt x="1828800" y="75303"/>
                </a:cubicBezTo>
                <a:cubicBezTo>
                  <a:pt x="1811062" y="70868"/>
                  <a:pt x="1792652" y="69357"/>
                  <a:pt x="1775012" y="64546"/>
                </a:cubicBezTo>
                <a:cubicBezTo>
                  <a:pt x="1753132" y="58579"/>
                  <a:pt x="1732468" y="48532"/>
                  <a:pt x="1710466" y="43031"/>
                </a:cubicBezTo>
                <a:lnTo>
                  <a:pt x="1624405" y="21515"/>
                </a:lnTo>
                <a:cubicBezTo>
                  <a:pt x="1610061" y="17929"/>
                  <a:pt x="1596010" y="12849"/>
                  <a:pt x="1581374" y="10758"/>
                </a:cubicBezTo>
                <a:lnTo>
                  <a:pt x="1506071" y="0"/>
                </a:lnTo>
                <a:cubicBezTo>
                  <a:pt x="1426953" y="6593"/>
                  <a:pt x="1367077" y="9798"/>
                  <a:pt x="1290918" y="21515"/>
                </a:cubicBezTo>
                <a:cubicBezTo>
                  <a:pt x="1194180" y="36398"/>
                  <a:pt x="1280165" y="26892"/>
                  <a:pt x="1172584" y="53788"/>
                </a:cubicBezTo>
                <a:lnTo>
                  <a:pt x="1129553" y="64546"/>
                </a:lnTo>
                <a:cubicBezTo>
                  <a:pt x="1108038" y="78889"/>
                  <a:pt x="1089538" y="99399"/>
                  <a:pt x="1065007" y="107576"/>
                </a:cubicBezTo>
                <a:cubicBezTo>
                  <a:pt x="1017521" y="123405"/>
                  <a:pt x="1042876" y="113263"/>
                  <a:pt x="989704" y="139849"/>
                </a:cubicBezTo>
                <a:cubicBezTo>
                  <a:pt x="935191" y="194364"/>
                  <a:pt x="1005739" y="130229"/>
                  <a:pt x="935916" y="172122"/>
                </a:cubicBezTo>
                <a:cubicBezTo>
                  <a:pt x="927219" y="177340"/>
                  <a:pt x="922320" y="187302"/>
                  <a:pt x="914400" y="193638"/>
                </a:cubicBezTo>
                <a:cubicBezTo>
                  <a:pt x="904304" y="201715"/>
                  <a:pt x="891790" y="206563"/>
                  <a:pt x="882127" y="215153"/>
                </a:cubicBezTo>
                <a:cubicBezTo>
                  <a:pt x="859386" y="235368"/>
                  <a:pt x="842899" y="262821"/>
                  <a:pt x="817582" y="279699"/>
                </a:cubicBezTo>
                <a:cubicBezTo>
                  <a:pt x="806824" y="286871"/>
                  <a:pt x="795039" y="292700"/>
                  <a:pt x="785309" y="301214"/>
                </a:cubicBezTo>
                <a:cubicBezTo>
                  <a:pt x="766226" y="317911"/>
                  <a:pt x="744566" y="333259"/>
                  <a:pt x="731520" y="355002"/>
                </a:cubicBezTo>
                <a:cubicBezTo>
                  <a:pt x="710123" y="390664"/>
                  <a:pt x="694557" y="420791"/>
                  <a:pt x="666974" y="451821"/>
                </a:cubicBezTo>
                <a:cubicBezTo>
                  <a:pt x="650128" y="470772"/>
                  <a:pt x="631115" y="487680"/>
                  <a:pt x="613186" y="505609"/>
                </a:cubicBezTo>
                <a:cubicBezTo>
                  <a:pt x="609600" y="516367"/>
                  <a:pt x="608263" y="528158"/>
                  <a:pt x="602429" y="537882"/>
                </a:cubicBezTo>
                <a:cubicBezTo>
                  <a:pt x="597211" y="546579"/>
                  <a:pt x="587249" y="551478"/>
                  <a:pt x="580913" y="559398"/>
                </a:cubicBezTo>
                <a:cubicBezTo>
                  <a:pt x="572836" y="569494"/>
                  <a:pt x="565813" y="580445"/>
                  <a:pt x="559398" y="591671"/>
                </a:cubicBezTo>
                <a:cubicBezTo>
                  <a:pt x="525802" y="650464"/>
                  <a:pt x="556304" y="622420"/>
                  <a:pt x="505610" y="656216"/>
                </a:cubicBezTo>
                <a:cubicBezTo>
                  <a:pt x="502024" y="670560"/>
                  <a:pt x="501464" y="686023"/>
                  <a:pt x="494852" y="699247"/>
                </a:cubicBezTo>
                <a:cubicBezTo>
                  <a:pt x="454069" y="780813"/>
                  <a:pt x="463819" y="742942"/>
                  <a:pt x="419549" y="796066"/>
                </a:cubicBezTo>
                <a:cubicBezTo>
                  <a:pt x="411272" y="805998"/>
                  <a:pt x="405205" y="817581"/>
                  <a:pt x="398033" y="828339"/>
                </a:cubicBezTo>
                <a:cubicBezTo>
                  <a:pt x="373063" y="903254"/>
                  <a:pt x="405139" y="823060"/>
                  <a:pt x="365760" y="882127"/>
                </a:cubicBezTo>
                <a:cubicBezTo>
                  <a:pt x="348885" y="907440"/>
                  <a:pt x="344738" y="935423"/>
                  <a:pt x="322730" y="957431"/>
                </a:cubicBezTo>
                <a:cubicBezTo>
                  <a:pt x="313588" y="966573"/>
                  <a:pt x="301215" y="971774"/>
                  <a:pt x="290457" y="978946"/>
                </a:cubicBezTo>
                <a:cubicBezTo>
                  <a:pt x="283285" y="993289"/>
                  <a:pt x="276898" y="1008053"/>
                  <a:pt x="268942" y="1021976"/>
                </a:cubicBezTo>
                <a:cubicBezTo>
                  <a:pt x="254458" y="1047323"/>
                  <a:pt x="231640" y="1074198"/>
                  <a:pt x="215153" y="1097280"/>
                </a:cubicBezTo>
                <a:cubicBezTo>
                  <a:pt x="207638" y="1107801"/>
                  <a:pt x="201153" y="1119032"/>
                  <a:pt x="193638" y="1129553"/>
                </a:cubicBezTo>
                <a:cubicBezTo>
                  <a:pt x="163605" y="1171599"/>
                  <a:pt x="153346" y="1177864"/>
                  <a:pt x="129092" y="1226372"/>
                </a:cubicBezTo>
                <a:cubicBezTo>
                  <a:pt x="119787" y="1244982"/>
                  <a:pt x="113094" y="1283745"/>
                  <a:pt x="107577" y="1301675"/>
                </a:cubicBezTo>
                <a:cubicBezTo>
                  <a:pt x="97573" y="1334189"/>
                  <a:pt x="85308" y="1365980"/>
                  <a:pt x="75304" y="1398494"/>
                </a:cubicBezTo>
                <a:cubicBezTo>
                  <a:pt x="70956" y="1412625"/>
                  <a:pt x="68608" y="1427309"/>
                  <a:pt x="64546" y="1441525"/>
                </a:cubicBezTo>
                <a:cubicBezTo>
                  <a:pt x="61431" y="1452428"/>
                  <a:pt x="56904" y="1462895"/>
                  <a:pt x="53789" y="1473798"/>
                </a:cubicBezTo>
                <a:cubicBezTo>
                  <a:pt x="26781" y="1568327"/>
                  <a:pt x="58060" y="1471741"/>
                  <a:pt x="32273" y="1549101"/>
                </a:cubicBezTo>
                <a:cubicBezTo>
                  <a:pt x="28687" y="1570616"/>
                  <a:pt x="25794" y="1592258"/>
                  <a:pt x="21516" y="1613647"/>
                </a:cubicBezTo>
                <a:cubicBezTo>
                  <a:pt x="18616" y="1628145"/>
                  <a:pt x="13403" y="1642131"/>
                  <a:pt x="10758" y="1656678"/>
                </a:cubicBezTo>
                <a:cubicBezTo>
                  <a:pt x="6222" y="1681625"/>
                  <a:pt x="3586" y="1706880"/>
                  <a:pt x="0" y="1731981"/>
                </a:cubicBezTo>
                <a:cubicBezTo>
                  <a:pt x="3586" y="1807285"/>
                  <a:pt x="5387" y="1882695"/>
                  <a:pt x="10758" y="1957892"/>
                </a:cubicBezTo>
                <a:cubicBezTo>
                  <a:pt x="12565" y="1983183"/>
                  <a:pt x="18553" y="2008013"/>
                  <a:pt x="21516" y="2033195"/>
                </a:cubicBezTo>
                <a:cubicBezTo>
                  <a:pt x="27690" y="2085678"/>
                  <a:pt x="35333" y="2183710"/>
                  <a:pt x="43031" y="2237591"/>
                </a:cubicBezTo>
                <a:cubicBezTo>
                  <a:pt x="45617" y="2255692"/>
                  <a:pt x="50783" y="2273343"/>
                  <a:pt x="53789" y="2291379"/>
                </a:cubicBezTo>
                <a:cubicBezTo>
                  <a:pt x="57957" y="2316390"/>
                  <a:pt x="60378" y="2341671"/>
                  <a:pt x="64546" y="2366682"/>
                </a:cubicBezTo>
                <a:cubicBezTo>
                  <a:pt x="67552" y="2384718"/>
                  <a:pt x="72033" y="2402481"/>
                  <a:pt x="75304" y="2420471"/>
                </a:cubicBezTo>
                <a:cubicBezTo>
                  <a:pt x="79206" y="2441931"/>
                  <a:pt x="82476" y="2463501"/>
                  <a:pt x="86062" y="2485016"/>
                </a:cubicBezTo>
                <a:cubicBezTo>
                  <a:pt x="82476" y="2786230"/>
                  <a:pt x="75304" y="3087423"/>
                  <a:pt x="75304" y="3388659"/>
                </a:cubicBezTo>
                <a:cubicBezTo>
                  <a:pt x="75304" y="3434200"/>
                  <a:pt x="87339" y="3640290"/>
                  <a:pt x="96819" y="3711388"/>
                </a:cubicBezTo>
                <a:cubicBezTo>
                  <a:pt x="101021" y="3742907"/>
                  <a:pt x="110039" y="3757659"/>
                  <a:pt x="118334" y="3786692"/>
                </a:cubicBezTo>
                <a:cubicBezTo>
                  <a:pt x="122930" y="3802777"/>
                  <a:pt x="131252" y="3844800"/>
                  <a:pt x="139850" y="3861995"/>
                </a:cubicBezTo>
                <a:cubicBezTo>
                  <a:pt x="145632" y="3873559"/>
                  <a:pt x="155583" y="3882704"/>
                  <a:pt x="161365" y="3894268"/>
                </a:cubicBezTo>
                <a:cubicBezTo>
                  <a:pt x="205904" y="3983345"/>
                  <a:pt x="131979" y="3866324"/>
                  <a:pt x="193638" y="3958814"/>
                </a:cubicBezTo>
                <a:cubicBezTo>
                  <a:pt x="216027" y="4048369"/>
                  <a:pt x="188766" y="3959827"/>
                  <a:pt x="225911" y="4034118"/>
                </a:cubicBezTo>
                <a:cubicBezTo>
                  <a:pt x="243410" y="4069115"/>
                  <a:pt x="227355" y="4067834"/>
                  <a:pt x="258184" y="4098663"/>
                </a:cubicBezTo>
                <a:cubicBezTo>
                  <a:pt x="277045" y="4117524"/>
                  <a:pt x="298229" y="4123936"/>
                  <a:pt x="322730" y="4130936"/>
                </a:cubicBezTo>
                <a:cubicBezTo>
                  <a:pt x="336946" y="4134998"/>
                  <a:pt x="351417" y="4138108"/>
                  <a:pt x="365760" y="4141694"/>
                </a:cubicBezTo>
                <a:cubicBezTo>
                  <a:pt x="480508" y="4138108"/>
                  <a:pt x="595672" y="4141330"/>
                  <a:pt x="710005" y="4130936"/>
                </a:cubicBezTo>
                <a:cubicBezTo>
                  <a:pt x="754178" y="4126920"/>
                  <a:pt x="795345" y="4105954"/>
                  <a:pt x="839097" y="4098663"/>
                </a:cubicBezTo>
                <a:lnTo>
                  <a:pt x="903643" y="4087906"/>
                </a:lnTo>
                <a:cubicBezTo>
                  <a:pt x="921633" y="4084635"/>
                  <a:pt x="939359" y="4079928"/>
                  <a:pt x="957431" y="4077148"/>
                </a:cubicBezTo>
                <a:cubicBezTo>
                  <a:pt x="1033590" y="4065431"/>
                  <a:pt x="1093466" y="4062226"/>
                  <a:pt x="1172584" y="4055633"/>
                </a:cubicBezTo>
                <a:lnTo>
                  <a:pt x="1237130" y="4034118"/>
                </a:lnTo>
                <a:cubicBezTo>
                  <a:pt x="1247888" y="4030532"/>
                  <a:pt x="1258284" y="4025584"/>
                  <a:pt x="1269403" y="4023360"/>
                </a:cubicBezTo>
                <a:lnTo>
                  <a:pt x="1323191" y="4012602"/>
                </a:lnTo>
                <a:cubicBezTo>
                  <a:pt x="1358374" y="4006205"/>
                  <a:pt x="1406081" y="3999948"/>
                  <a:pt x="1441525" y="3991087"/>
                </a:cubicBezTo>
                <a:cubicBezTo>
                  <a:pt x="1452526" y="3988337"/>
                  <a:pt x="1462797" y="3983079"/>
                  <a:pt x="1473798" y="3980329"/>
                </a:cubicBezTo>
                <a:cubicBezTo>
                  <a:pt x="1491536" y="3975894"/>
                  <a:pt x="1509657" y="3973158"/>
                  <a:pt x="1527586" y="3969572"/>
                </a:cubicBezTo>
                <a:cubicBezTo>
                  <a:pt x="1545515" y="3962400"/>
                  <a:pt x="1563293" y="3954836"/>
                  <a:pt x="1581374" y="3948056"/>
                </a:cubicBezTo>
                <a:cubicBezTo>
                  <a:pt x="1604803" y="3939270"/>
                  <a:pt x="1632466" y="3931384"/>
                  <a:pt x="1656678" y="3926541"/>
                </a:cubicBezTo>
                <a:cubicBezTo>
                  <a:pt x="1678067" y="3922263"/>
                  <a:pt x="1700063" y="3921073"/>
                  <a:pt x="1721224" y="3915783"/>
                </a:cubicBezTo>
                <a:cubicBezTo>
                  <a:pt x="1743226" y="3910283"/>
                  <a:pt x="1764255" y="3901440"/>
                  <a:pt x="1785770" y="3894268"/>
                </a:cubicBezTo>
                <a:lnTo>
                  <a:pt x="1818043" y="3883511"/>
                </a:lnTo>
                <a:cubicBezTo>
                  <a:pt x="1880068" y="3842160"/>
                  <a:pt x="1820231" y="3877963"/>
                  <a:pt x="1882589" y="3851238"/>
                </a:cubicBezTo>
                <a:cubicBezTo>
                  <a:pt x="1975641" y="3811358"/>
                  <a:pt x="1882206" y="3844192"/>
                  <a:pt x="1957892" y="3818965"/>
                </a:cubicBezTo>
                <a:cubicBezTo>
                  <a:pt x="1990165" y="3797450"/>
                  <a:pt x="2017914" y="3766685"/>
                  <a:pt x="2054711" y="3754419"/>
                </a:cubicBezTo>
                <a:cubicBezTo>
                  <a:pt x="2088097" y="3743290"/>
                  <a:pt x="2096782" y="3742085"/>
                  <a:pt x="2130014" y="3722146"/>
                </a:cubicBezTo>
                <a:cubicBezTo>
                  <a:pt x="2152187" y="3708842"/>
                  <a:pt x="2173045" y="3693459"/>
                  <a:pt x="2194560" y="3679115"/>
                </a:cubicBezTo>
                <a:cubicBezTo>
                  <a:pt x="2205318" y="3671943"/>
                  <a:pt x="2217691" y="3666742"/>
                  <a:pt x="2226833" y="3657600"/>
                </a:cubicBezTo>
                <a:cubicBezTo>
                  <a:pt x="2248971" y="3635464"/>
                  <a:pt x="2261548" y="3620859"/>
                  <a:pt x="2291379" y="3603812"/>
                </a:cubicBezTo>
                <a:cubicBezTo>
                  <a:pt x="2301224" y="3598186"/>
                  <a:pt x="2312894" y="3596640"/>
                  <a:pt x="2323652" y="3593054"/>
                </a:cubicBezTo>
                <a:cubicBezTo>
                  <a:pt x="2342215" y="3537368"/>
                  <a:pt x="2319434" y="3577022"/>
                  <a:pt x="2366683" y="3550023"/>
                </a:cubicBezTo>
                <a:cubicBezTo>
                  <a:pt x="2377693" y="3543732"/>
                  <a:pt x="2425345" y="3503367"/>
                  <a:pt x="2441986" y="3496235"/>
                </a:cubicBezTo>
                <a:cubicBezTo>
                  <a:pt x="2490256" y="3475548"/>
                  <a:pt x="2475410" y="3495660"/>
                  <a:pt x="2517290" y="3474720"/>
                </a:cubicBezTo>
                <a:cubicBezTo>
                  <a:pt x="2543148" y="3461791"/>
                  <a:pt x="2568538" y="3447726"/>
                  <a:pt x="2592593" y="3431689"/>
                </a:cubicBezTo>
                <a:cubicBezTo>
                  <a:pt x="2601032" y="3426063"/>
                  <a:pt x="2605037" y="3414710"/>
                  <a:pt x="2614109" y="3410174"/>
                </a:cubicBezTo>
                <a:cubicBezTo>
                  <a:pt x="2627333" y="3403562"/>
                  <a:pt x="2642796" y="3403002"/>
                  <a:pt x="2657139" y="3399416"/>
                </a:cubicBezTo>
                <a:cubicBezTo>
                  <a:pt x="2667897" y="3392244"/>
                  <a:pt x="2677597" y="3383152"/>
                  <a:pt x="2689412" y="3377901"/>
                </a:cubicBezTo>
                <a:cubicBezTo>
                  <a:pt x="2710136" y="3368690"/>
                  <a:pt x="2733673" y="3366528"/>
                  <a:pt x="2753958" y="3356386"/>
                </a:cubicBezTo>
                <a:lnTo>
                  <a:pt x="2796989" y="3334871"/>
                </a:lnTo>
                <a:cubicBezTo>
                  <a:pt x="2847092" y="3284766"/>
                  <a:pt x="2782231" y="3342250"/>
                  <a:pt x="2861534" y="3302598"/>
                </a:cubicBezTo>
                <a:cubicBezTo>
                  <a:pt x="2884662" y="3291034"/>
                  <a:pt x="2907795" y="3277851"/>
                  <a:pt x="2926080" y="3259567"/>
                </a:cubicBezTo>
                <a:cubicBezTo>
                  <a:pt x="2946091" y="3239557"/>
                  <a:pt x="2952730" y="3230106"/>
                  <a:pt x="2979869" y="3216536"/>
                </a:cubicBezTo>
                <a:cubicBezTo>
                  <a:pt x="3005591" y="3203675"/>
                  <a:pt x="3038001" y="3193573"/>
                  <a:pt x="3065930" y="3184263"/>
                </a:cubicBezTo>
                <a:cubicBezTo>
                  <a:pt x="3160224" y="3089972"/>
                  <a:pt x="3040605" y="3205368"/>
                  <a:pt x="3130476" y="3130475"/>
                </a:cubicBezTo>
                <a:cubicBezTo>
                  <a:pt x="3142163" y="3120735"/>
                  <a:pt x="3149540" y="3105750"/>
                  <a:pt x="3162749" y="3098202"/>
                </a:cubicBezTo>
                <a:cubicBezTo>
                  <a:pt x="3175586" y="3090867"/>
                  <a:pt x="3191436" y="3091031"/>
                  <a:pt x="3205779" y="3087445"/>
                </a:cubicBezTo>
                <a:cubicBezTo>
                  <a:pt x="3212951" y="3080273"/>
                  <a:pt x="3220958" y="3073849"/>
                  <a:pt x="3227294" y="3065929"/>
                </a:cubicBezTo>
                <a:cubicBezTo>
                  <a:pt x="3252454" y="3034479"/>
                  <a:pt x="3245310" y="3026935"/>
                  <a:pt x="3281083" y="3001383"/>
                </a:cubicBezTo>
                <a:cubicBezTo>
                  <a:pt x="3334777" y="2963030"/>
                  <a:pt x="3311766" y="2998988"/>
                  <a:pt x="3345629" y="2958353"/>
                </a:cubicBezTo>
                <a:cubicBezTo>
                  <a:pt x="3357107" y="2944579"/>
                  <a:pt x="3367481" y="2929912"/>
                  <a:pt x="3377902" y="2915322"/>
                </a:cubicBezTo>
                <a:cubicBezTo>
                  <a:pt x="3385417" y="2904801"/>
                  <a:pt x="3389321" y="2891126"/>
                  <a:pt x="3399417" y="2883049"/>
                </a:cubicBezTo>
                <a:cubicBezTo>
                  <a:pt x="3408272" y="2875965"/>
                  <a:pt x="3420932" y="2875878"/>
                  <a:pt x="3431690" y="2872292"/>
                </a:cubicBezTo>
                <a:cubicBezTo>
                  <a:pt x="3471501" y="2792667"/>
                  <a:pt x="3430962" y="2862407"/>
                  <a:pt x="3485478" y="2796988"/>
                </a:cubicBezTo>
                <a:cubicBezTo>
                  <a:pt x="3513439" y="2763435"/>
                  <a:pt x="3497207" y="2768241"/>
                  <a:pt x="3528509" y="2743200"/>
                </a:cubicBezTo>
                <a:cubicBezTo>
                  <a:pt x="3556510" y="2720799"/>
                  <a:pt x="3585883" y="2700169"/>
                  <a:pt x="3614570" y="2678654"/>
                </a:cubicBezTo>
                <a:cubicBezTo>
                  <a:pt x="3628913" y="2657139"/>
                  <a:pt x="3639315" y="2632392"/>
                  <a:pt x="3657600" y="2614108"/>
                </a:cubicBezTo>
                <a:cubicBezTo>
                  <a:pt x="3690621" y="2581089"/>
                  <a:pt x="3715154" y="2559782"/>
                  <a:pt x="3732904" y="2506532"/>
                </a:cubicBezTo>
                <a:lnTo>
                  <a:pt x="3754419" y="2441986"/>
                </a:lnTo>
                <a:cubicBezTo>
                  <a:pt x="3758005" y="2431228"/>
                  <a:pt x="3760106" y="2419856"/>
                  <a:pt x="3765177" y="2409713"/>
                </a:cubicBezTo>
                <a:cubicBezTo>
                  <a:pt x="3772349" y="2395369"/>
                  <a:pt x="3780736" y="2381572"/>
                  <a:pt x="3786692" y="2366682"/>
                </a:cubicBezTo>
                <a:cubicBezTo>
                  <a:pt x="3799874" y="2333727"/>
                  <a:pt x="3812079" y="2280695"/>
                  <a:pt x="3829723" y="2248348"/>
                </a:cubicBezTo>
                <a:cubicBezTo>
                  <a:pt x="3858919" y="2194822"/>
                  <a:pt x="3862101" y="2194454"/>
                  <a:pt x="3894269" y="2162287"/>
                </a:cubicBezTo>
                <a:cubicBezTo>
                  <a:pt x="3920951" y="2082235"/>
                  <a:pt x="3879993" y="2189078"/>
                  <a:pt x="3948057" y="2086983"/>
                </a:cubicBezTo>
                <a:lnTo>
                  <a:pt x="3991087" y="2022438"/>
                </a:lnTo>
                <a:lnTo>
                  <a:pt x="4012603" y="1990165"/>
                </a:lnTo>
                <a:cubicBezTo>
                  <a:pt x="4019775" y="1979407"/>
                  <a:pt x="4024976" y="1967034"/>
                  <a:pt x="4034118" y="1957892"/>
                </a:cubicBezTo>
                <a:cubicBezTo>
                  <a:pt x="4041290" y="1950720"/>
                  <a:pt x="4049547" y="1944490"/>
                  <a:pt x="4055633" y="1936376"/>
                </a:cubicBezTo>
                <a:cubicBezTo>
                  <a:pt x="4055650" y="1936353"/>
                  <a:pt x="4109413" y="1855707"/>
                  <a:pt x="4120179" y="1839558"/>
                </a:cubicBezTo>
                <a:cubicBezTo>
                  <a:pt x="4127351" y="1828800"/>
                  <a:pt x="4132552" y="1816427"/>
                  <a:pt x="4141694" y="1807285"/>
                </a:cubicBezTo>
                <a:lnTo>
                  <a:pt x="4163210" y="1785769"/>
                </a:lnTo>
                <a:cubicBezTo>
                  <a:pt x="4166796" y="1771426"/>
                  <a:pt x="4167355" y="1755963"/>
                  <a:pt x="4173967" y="1742739"/>
                </a:cubicBezTo>
                <a:cubicBezTo>
                  <a:pt x="4178503" y="1733667"/>
                  <a:pt x="4189147" y="1729143"/>
                  <a:pt x="4195483" y="1721223"/>
                </a:cubicBezTo>
                <a:cubicBezTo>
                  <a:pt x="4203560" y="1711127"/>
                  <a:pt x="4210346" y="1700037"/>
                  <a:pt x="4216998" y="1688951"/>
                </a:cubicBezTo>
                <a:cubicBezTo>
                  <a:pt x="4231872" y="1664160"/>
                  <a:pt x="4245155" y="1638438"/>
                  <a:pt x="4260029" y="1613647"/>
                </a:cubicBezTo>
                <a:cubicBezTo>
                  <a:pt x="4266681" y="1602560"/>
                  <a:pt x="4275762" y="1592938"/>
                  <a:pt x="4281544" y="1581374"/>
                </a:cubicBezTo>
                <a:cubicBezTo>
                  <a:pt x="4286615" y="1571232"/>
                  <a:pt x="4286795" y="1559014"/>
                  <a:pt x="4292302" y="1549101"/>
                </a:cubicBezTo>
                <a:cubicBezTo>
                  <a:pt x="4304860" y="1526497"/>
                  <a:pt x="4320989" y="1506070"/>
                  <a:pt x="4335332" y="1484555"/>
                </a:cubicBezTo>
                <a:lnTo>
                  <a:pt x="4356847" y="1452282"/>
                </a:lnTo>
                <a:cubicBezTo>
                  <a:pt x="4360433" y="1437939"/>
                  <a:pt x="4363543" y="1423468"/>
                  <a:pt x="4367605" y="1409252"/>
                </a:cubicBezTo>
                <a:cubicBezTo>
                  <a:pt x="4370720" y="1398349"/>
                  <a:pt x="4375613" y="1387980"/>
                  <a:pt x="4378363" y="1376979"/>
                </a:cubicBezTo>
                <a:cubicBezTo>
                  <a:pt x="4382798" y="1359241"/>
                  <a:pt x="4385154" y="1341040"/>
                  <a:pt x="4389120" y="1323191"/>
                </a:cubicBezTo>
                <a:cubicBezTo>
                  <a:pt x="4392327" y="1308758"/>
                  <a:pt x="4396292" y="1294504"/>
                  <a:pt x="4399878" y="1280160"/>
                </a:cubicBezTo>
                <a:cubicBezTo>
                  <a:pt x="4392041" y="1154768"/>
                  <a:pt x="4402073" y="1147994"/>
                  <a:pt x="4378363" y="1065007"/>
                </a:cubicBezTo>
                <a:cubicBezTo>
                  <a:pt x="4375248" y="1054104"/>
                  <a:pt x="4373112" y="1042647"/>
                  <a:pt x="4367605" y="1032734"/>
                </a:cubicBezTo>
                <a:cubicBezTo>
                  <a:pt x="4355047" y="1010130"/>
                  <a:pt x="4338918" y="989703"/>
                  <a:pt x="4324574" y="968188"/>
                </a:cubicBezTo>
                <a:lnTo>
                  <a:pt x="4303059" y="935915"/>
                </a:lnTo>
                <a:lnTo>
                  <a:pt x="4281544" y="903642"/>
                </a:lnTo>
                <a:cubicBezTo>
                  <a:pt x="4274372" y="892884"/>
                  <a:pt x="4267787" y="881712"/>
                  <a:pt x="4260029" y="871369"/>
                </a:cubicBezTo>
                <a:cubicBezTo>
                  <a:pt x="4249271" y="857026"/>
                  <a:pt x="4238177" y="842929"/>
                  <a:pt x="4227756" y="828339"/>
                </a:cubicBezTo>
                <a:cubicBezTo>
                  <a:pt x="4220241" y="817818"/>
                  <a:pt x="4214830" y="805729"/>
                  <a:pt x="4206240" y="796066"/>
                </a:cubicBezTo>
                <a:cubicBezTo>
                  <a:pt x="4186025" y="773324"/>
                  <a:pt x="4158572" y="756837"/>
                  <a:pt x="4141694" y="731520"/>
                </a:cubicBezTo>
                <a:cubicBezTo>
                  <a:pt x="4113007" y="688489"/>
                  <a:pt x="4130937" y="706419"/>
                  <a:pt x="4087906" y="677732"/>
                </a:cubicBezTo>
                <a:cubicBezTo>
                  <a:pt x="4077148" y="663388"/>
                  <a:pt x="4068311" y="647379"/>
                  <a:pt x="4055633" y="634701"/>
                </a:cubicBezTo>
                <a:cubicBezTo>
                  <a:pt x="4046491" y="625559"/>
                  <a:pt x="4031874" y="622916"/>
                  <a:pt x="4023360" y="613186"/>
                </a:cubicBezTo>
                <a:cubicBezTo>
                  <a:pt x="3942586" y="520873"/>
                  <a:pt x="4021349" y="569149"/>
                  <a:pt x="3937299" y="527125"/>
                </a:cubicBezTo>
                <a:cubicBezTo>
                  <a:pt x="3887196" y="477020"/>
                  <a:pt x="3952058" y="534504"/>
                  <a:pt x="3872753" y="494852"/>
                </a:cubicBezTo>
                <a:cubicBezTo>
                  <a:pt x="3849625" y="483288"/>
                  <a:pt x="3833713" y="456072"/>
                  <a:pt x="3808207" y="451821"/>
                </a:cubicBezTo>
                <a:cubicBezTo>
                  <a:pt x="3786692" y="448235"/>
                  <a:pt x="3764954" y="445795"/>
                  <a:pt x="3743662" y="441063"/>
                </a:cubicBezTo>
                <a:cubicBezTo>
                  <a:pt x="3662966" y="423131"/>
                  <a:pt x="3766787" y="418378"/>
                  <a:pt x="3603812" y="408791"/>
                </a:cubicBezTo>
                <a:lnTo>
                  <a:pt x="3420932" y="398033"/>
                </a:lnTo>
                <a:cubicBezTo>
                  <a:pt x="3313743" y="371234"/>
                  <a:pt x="3452098" y="403273"/>
                  <a:pt x="3238052" y="376518"/>
                </a:cubicBezTo>
                <a:cubicBezTo>
                  <a:pt x="3226800" y="375112"/>
                  <a:pt x="3216780" y="368510"/>
                  <a:pt x="3205779" y="365760"/>
                </a:cubicBezTo>
                <a:cubicBezTo>
                  <a:pt x="3188041" y="361325"/>
                  <a:pt x="3169631" y="359813"/>
                  <a:pt x="3151991" y="355002"/>
                </a:cubicBezTo>
                <a:cubicBezTo>
                  <a:pt x="3130111" y="349035"/>
                  <a:pt x="3109896" y="336694"/>
                  <a:pt x="3087445" y="333487"/>
                </a:cubicBezTo>
                <a:cubicBezTo>
                  <a:pt x="3062344" y="329901"/>
                  <a:pt x="3037153" y="326897"/>
                  <a:pt x="3012142" y="322729"/>
                </a:cubicBezTo>
                <a:cubicBezTo>
                  <a:pt x="2994106" y="319723"/>
                  <a:pt x="2976534" y="313920"/>
                  <a:pt x="2958353" y="311972"/>
                </a:cubicBezTo>
                <a:cubicBezTo>
                  <a:pt x="2876038" y="303152"/>
                  <a:pt x="2710927" y="290456"/>
                  <a:pt x="2710927" y="290456"/>
                </a:cubicBezTo>
                <a:cubicBezTo>
                  <a:pt x="2671482" y="283284"/>
                  <a:pt x="2632241" y="274888"/>
                  <a:pt x="2592593" y="268941"/>
                </a:cubicBezTo>
                <a:cubicBezTo>
                  <a:pt x="2560481" y="264124"/>
                  <a:pt x="2528023" y="261977"/>
                  <a:pt x="2495774" y="258183"/>
                </a:cubicBezTo>
                <a:cubicBezTo>
                  <a:pt x="2338149" y="239639"/>
                  <a:pt x="2476192" y="252175"/>
                  <a:pt x="2259106" y="236668"/>
                </a:cubicBezTo>
                <a:lnTo>
                  <a:pt x="2162287" y="204395"/>
                </a:lnTo>
                <a:lnTo>
                  <a:pt x="2130014" y="193638"/>
                </a:lnTo>
                <a:lnTo>
                  <a:pt x="2097742" y="182880"/>
                </a:lnTo>
                <a:cubicBezTo>
                  <a:pt x="2071155" y="156294"/>
                  <a:pt x="2108500" y="175708"/>
                  <a:pt x="2097742" y="172122"/>
                </a:cubicBezTo>
                <a:close/>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4159250" y="1022350"/>
            <a:ext cx="3209925" cy="3033713"/>
          </a:xfrm>
          <a:custGeom>
            <a:avLst/>
            <a:gdLst>
              <a:gd name="connsiteX0" fmla="*/ 671416 w 3210857"/>
              <a:gd name="connsiteY0" fmla="*/ 64546 h 3033657"/>
              <a:gd name="connsiteX1" fmla="*/ 402474 w 3210857"/>
              <a:gd name="connsiteY1" fmla="*/ 86062 h 3033657"/>
              <a:gd name="connsiteX2" fmla="*/ 251867 w 3210857"/>
              <a:gd name="connsiteY2" fmla="*/ 96819 h 3033657"/>
              <a:gd name="connsiteX3" fmla="*/ 165806 w 3210857"/>
              <a:gd name="connsiteY3" fmla="*/ 118335 h 3033657"/>
              <a:gd name="connsiteX4" fmla="*/ 122776 w 3210857"/>
              <a:gd name="connsiteY4" fmla="*/ 129092 h 3033657"/>
              <a:gd name="connsiteX5" fmla="*/ 101260 w 3210857"/>
              <a:gd name="connsiteY5" fmla="*/ 150608 h 3033657"/>
              <a:gd name="connsiteX6" fmla="*/ 58230 w 3210857"/>
              <a:gd name="connsiteY6" fmla="*/ 182880 h 3033657"/>
              <a:gd name="connsiteX7" fmla="*/ 15199 w 3210857"/>
              <a:gd name="connsiteY7" fmla="*/ 247426 h 3033657"/>
              <a:gd name="connsiteX8" fmla="*/ 15199 w 3210857"/>
              <a:gd name="connsiteY8" fmla="*/ 516368 h 3033657"/>
              <a:gd name="connsiteX9" fmla="*/ 25957 w 3210857"/>
              <a:gd name="connsiteY9" fmla="*/ 570156 h 3033657"/>
              <a:gd name="connsiteX10" fmla="*/ 58230 w 3210857"/>
              <a:gd name="connsiteY10" fmla="*/ 634702 h 3033657"/>
              <a:gd name="connsiteX11" fmla="*/ 68987 w 3210857"/>
              <a:gd name="connsiteY11" fmla="*/ 666975 h 3033657"/>
              <a:gd name="connsiteX12" fmla="*/ 144291 w 3210857"/>
              <a:gd name="connsiteY12" fmla="*/ 753036 h 3033657"/>
              <a:gd name="connsiteX13" fmla="*/ 208837 w 3210857"/>
              <a:gd name="connsiteY13" fmla="*/ 839097 h 3033657"/>
              <a:gd name="connsiteX14" fmla="*/ 241110 w 3210857"/>
              <a:gd name="connsiteY14" fmla="*/ 860612 h 3033657"/>
              <a:gd name="connsiteX15" fmla="*/ 262625 w 3210857"/>
              <a:gd name="connsiteY15" fmla="*/ 882128 h 3033657"/>
              <a:gd name="connsiteX16" fmla="*/ 327171 w 3210857"/>
              <a:gd name="connsiteY16" fmla="*/ 925158 h 3033657"/>
              <a:gd name="connsiteX17" fmla="*/ 359444 w 3210857"/>
              <a:gd name="connsiteY17" fmla="*/ 946673 h 3033657"/>
              <a:gd name="connsiteX18" fmla="*/ 380959 w 3210857"/>
              <a:gd name="connsiteY18" fmla="*/ 968189 h 3033657"/>
              <a:gd name="connsiteX19" fmla="*/ 445505 w 3210857"/>
              <a:gd name="connsiteY19" fmla="*/ 1011219 h 3033657"/>
              <a:gd name="connsiteX20" fmla="*/ 510051 w 3210857"/>
              <a:gd name="connsiteY20" fmla="*/ 1065008 h 3033657"/>
              <a:gd name="connsiteX21" fmla="*/ 596112 w 3210857"/>
              <a:gd name="connsiteY21" fmla="*/ 1140311 h 3033657"/>
              <a:gd name="connsiteX22" fmla="*/ 617627 w 3210857"/>
              <a:gd name="connsiteY22" fmla="*/ 1172584 h 3033657"/>
              <a:gd name="connsiteX23" fmla="*/ 649900 w 3210857"/>
              <a:gd name="connsiteY23" fmla="*/ 1183342 h 3033657"/>
              <a:gd name="connsiteX24" fmla="*/ 671416 w 3210857"/>
              <a:gd name="connsiteY24" fmla="*/ 1204857 h 3033657"/>
              <a:gd name="connsiteX25" fmla="*/ 714446 w 3210857"/>
              <a:gd name="connsiteY25" fmla="*/ 1237130 h 3033657"/>
              <a:gd name="connsiteX26" fmla="*/ 735961 w 3210857"/>
              <a:gd name="connsiteY26" fmla="*/ 1269403 h 3033657"/>
              <a:gd name="connsiteX27" fmla="*/ 789750 w 3210857"/>
              <a:gd name="connsiteY27" fmla="*/ 1323191 h 3033657"/>
              <a:gd name="connsiteX28" fmla="*/ 854296 w 3210857"/>
              <a:gd name="connsiteY28" fmla="*/ 1409252 h 3033657"/>
              <a:gd name="connsiteX29" fmla="*/ 897326 w 3210857"/>
              <a:gd name="connsiteY29" fmla="*/ 1463040 h 3033657"/>
              <a:gd name="connsiteX30" fmla="*/ 929599 w 3210857"/>
              <a:gd name="connsiteY30" fmla="*/ 1538344 h 3033657"/>
              <a:gd name="connsiteX31" fmla="*/ 961872 w 3210857"/>
              <a:gd name="connsiteY31" fmla="*/ 1570617 h 3033657"/>
              <a:gd name="connsiteX32" fmla="*/ 1015660 w 3210857"/>
              <a:gd name="connsiteY32" fmla="*/ 1635163 h 3033657"/>
              <a:gd name="connsiteX33" fmla="*/ 1047933 w 3210857"/>
              <a:gd name="connsiteY33" fmla="*/ 1699709 h 3033657"/>
              <a:gd name="connsiteX34" fmla="*/ 1090964 w 3210857"/>
              <a:gd name="connsiteY34" fmla="*/ 1775012 h 3033657"/>
              <a:gd name="connsiteX35" fmla="*/ 1123237 w 3210857"/>
              <a:gd name="connsiteY35" fmla="*/ 1871831 h 3033657"/>
              <a:gd name="connsiteX36" fmla="*/ 1133994 w 3210857"/>
              <a:gd name="connsiteY36" fmla="*/ 1925619 h 3033657"/>
              <a:gd name="connsiteX37" fmla="*/ 1155510 w 3210857"/>
              <a:gd name="connsiteY37" fmla="*/ 1990165 h 3033657"/>
              <a:gd name="connsiteX38" fmla="*/ 1177025 w 3210857"/>
              <a:gd name="connsiteY38" fmla="*/ 2162288 h 3033657"/>
              <a:gd name="connsiteX39" fmla="*/ 1155510 w 3210857"/>
              <a:gd name="connsiteY39" fmla="*/ 2409713 h 3033657"/>
              <a:gd name="connsiteX40" fmla="*/ 1177025 w 3210857"/>
              <a:gd name="connsiteY40" fmla="*/ 2732443 h 3033657"/>
              <a:gd name="connsiteX41" fmla="*/ 1209298 w 3210857"/>
              <a:gd name="connsiteY41" fmla="*/ 2840019 h 3033657"/>
              <a:gd name="connsiteX42" fmla="*/ 1295359 w 3210857"/>
              <a:gd name="connsiteY42" fmla="*/ 2969111 h 3033657"/>
              <a:gd name="connsiteX43" fmla="*/ 1370663 w 3210857"/>
              <a:gd name="connsiteY43" fmla="*/ 3001384 h 3033657"/>
              <a:gd name="connsiteX44" fmla="*/ 1456724 w 3210857"/>
              <a:gd name="connsiteY44" fmla="*/ 3033657 h 3033657"/>
              <a:gd name="connsiteX45" fmla="*/ 1650361 w 3210857"/>
              <a:gd name="connsiteY45" fmla="*/ 3022899 h 3033657"/>
              <a:gd name="connsiteX46" fmla="*/ 1768696 w 3210857"/>
              <a:gd name="connsiteY46" fmla="*/ 3001384 h 3033657"/>
              <a:gd name="connsiteX47" fmla="*/ 1887030 w 3210857"/>
              <a:gd name="connsiteY47" fmla="*/ 2958353 h 3033657"/>
              <a:gd name="connsiteX48" fmla="*/ 1919303 w 3210857"/>
              <a:gd name="connsiteY48" fmla="*/ 2936838 h 3033657"/>
              <a:gd name="connsiteX49" fmla="*/ 1973091 w 3210857"/>
              <a:gd name="connsiteY49" fmla="*/ 2915323 h 3033657"/>
              <a:gd name="connsiteX50" fmla="*/ 2102183 w 3210857"/>
              <a:gd name="connsiteY50" fmla="*/ 2850777 h 3033657"/>
              <a:gd name="connsiteX51" fmla="*/ 2177486 w 3210857"/>
              <a:gd name="connsiteY51" fmla="*/ 2807746 h 3033657"/>
              <a:gd name="connsiteX52" fmla="*/ 2242032 w 3210857"/>
              <a:gd name="connsiteY52" fmla="*/ 2786231 h 3033657"/>
              <a:gd name="connsiteX53" fmla="*/ 2285063 w 3210857"/>
              <a:gd name="connsiteY53" fmla="*/ 2764716 h 3033657"/>
              <a:gd name="connsiteX54" fmla="*/ 2317336 w 3210857"/>
              <a:gd name="connsiteY54" fmla="*/ 2753958 h 3033657"/>
              <a:gd name="connsiteX55" fmla="*/ 2489458 w 3210857"/>
              <a:gd name="connsiteY55" fmla="*/ 2678655 h 3033657"/>
              <a:gd name="connsiteX56" fmla="*/ 2532488 w 3210857"/>
              <a:gd name="connsiteY56" fmla="*/ 2646382 h 3033657"/>
              <a:gd name="connsiteX57" fmla="*/ 2564761 w 3210857"/>
              <a:gd name="connsiteY57" fmla="*/ 2635624 h 3033657"/>
              <a:gd name="connsiteX58" fmla="*/ 2693853 w 3210857"/>
              <a:gd name="connsiteY58" fmla="*/ 2571078 h 3033657"/>
              <a:gd name="connsiteX59" fmla="*/ 2758399 w 3210857"/>
              <a:gd name="connsiteY59" fmla="*/ 2528048 h 3033657"/>
              <a:gd name="connsiteX60" fmla="*/ 2790672 w 3210857"/>
              <a:gd name="connsiteY60" fmla="*/ 2495775 h 3033657"/>
              <a:gd name="connsiteX61" fmla="*/ 2822945 w 3210857"/>
              <a:gd name="connsiteY61" fmla="*/ 2485017 h 3033657"/>
              <a:gd name="connsiteX62" fmla="*/ 2855218 w 3210857"/>
              <a:gd name="connsiteY62" fmla="*/ 2452744 h 3033657"/>
              <a:gd name="connsiteX63" fmla="*/ 2898248 w 3210857"/>
              <a:gd name="connsiteY63" fmla="*/ 2420471 h 3033657"/>
              <a:gd name="connsiteX64" fmla="*/ 2909006 w 3210857"/>
              <a:gd name="connsiteY64" fmla="*/ 2388198 h 3033657"/>
              <a:gd name="connsiteX65" fmla="*/ 2984310 w 3210857"/>
              <a:gd name="connsiteY65" fmla="*/ 2291379 h 3033657"/>
              <a:gd name="connsiteX66" fmla="*/ 3048856 w 3210857"/>
              <a:gd name="connsiteY66" fmla="*/ 2173045 h 3033657"/>
              <a:gd name="connsiteX67" fmla="*/ 3070371 w 3210857"/>
              <a:gd name="connsiteY67" fmla="*/ 2108499 h 3033657"/>
              <a:gd name="connsiteX68" fmla="*/ 3081128 w 3210857"/>
              <a:gd name="connsiteY68" fmla="*/ 2076226 h 3033657"/>
              <a:gd name="connsiteX69" fmla="*/ 3124159 w 3210857"/>
              <a:gd name="connsiteY69" fmla="*/ 2000923 h 3033657"/>
              <a:gd name="connsiteX70" fmla="*/ 3156432 w 3210857"/>
              <a:gd name="connsiteY70" fmla="*/ 1828800 h 3033657"/>
              <a:gd name="connsiteX71" fmla="*/ 3177947 w 3210857"/>
              <a:gd name="connsiteY71" fmla="*/ 1785770 h 3033657"/>
              <a:gd name="connsiteX72" fmla="*/ 3188705 w 3210857"/>
              <a:gd name="connsiteY72" fmla="*/ 1721224 h 3033657"/>
              <a:gd name="connsiteX73" fmla="*/ 3210220 w 3210857"/>
              <a:gd name="connsiteY73" fmla="*/ 1635163 h 3033657"/>
              <a:gd name="connsiteX74" fmla="*/ 3177947 w 3210857"/>
              <a:gd name="connsiteY74" fmla="*/ 1215615 h 3033657"/>
              <a:gd name="connsiteX75" fmla="*/ 3156432 w 3210857"/>
              <a:gd name="connsiteY75" fmla="*/ 1161826 h 3033657"/>
              <a:gd name="connsiteX76" fmla="*/ 3124159 w 3210857"/>
              <a:gd name="connsiteY76" fmla="*/ 1129553 h 3033657"/>
              <a:gd name="connsiteX77" fmla="*/ 3113401 w 3210857"/>
              <a:gd name="connsiteY77" fmla="*/ 1097280 h 3033657"/>
              <a:gd name="connsiteX78" fmla="*/ 3038098 w 3210857"/>
              <a:gd name="connsiteY78" fmla="*/ 1011219 h 3033657"/>
              <a:gd name="connsiteX79" fmla="*/ 2973552 w 3210857"/>
              <a:gd name="connsiteY79" fmla="*/ 935916 h 3033657"/>
              <a:gd name="connsiteX80" fmla="*/ 2930521 w 3210857"/>
              <a:gd name="connsiteY80" fmla="*/ 860612 h 3033657"/>
              <a:gd name="connsiteX81" fmla="*/ 2887491 w 3210857"/>
              <a:gd name="connsiteY81" fmla="*/ 828339 h 3033657"/>
              <a:gd name="connsiteX82" fmla="*/ 2812187 w 3210857"/>
              <a:gd name="connsiteY82" fmla="*/ 753036 h 3033657"/>
              <a:gd name="connsiteX83" fmla="*/ 2769157 w 3210857"/>
              <a:gd name="connsiteY83" fmla="*/ 731520 h 3033657"/>
              <a:gd name="connsiteX84" fmla="*/ 2736884 w 3210857"/>
              <a:gd name="connsiteY84" fmla="*/ 699248 h 3033657"/>
              <a:gd name="connsiteX85" fmla="*/ 2693853 w 3210857"/>
              <a:gd name="connsiteY85" fmla="*/ 666975 h 3033657"/>
              <a:gd name="connsiteX86" fmla="*/ 2672338 w 3210857"/>
              <a:gd name="connsiteY86" fmla="*/ 645459 h 3033657"/>
              <a:gd name="connsiteX87" fmla="*/ 2607792 w 3210857"/>
              <a:gd name="connsiteY87" fmla="*/ 602429 h 3033657"/>
              <a:gd name="connsiteX88" fmla="*/ 2586277 w 3210857"/>
              <a:gd name="connsiteY88" fmla="*/ 580913 h 3033657"/>
              <a:gd name="connsiteX89" fmla="*/ 2500216 w 3210857"/>
              <a:gd name="connsiteY89" fmla="*/ 527125 h 3033657"/>
              <a:gd name="connsiteX90" fmla="*/ 2392639 w 3210857"/>
              <a:gd name="connsiteY90" fmla="*/ 473337 h 3033657"/>
              <a:gd name="connsiteX91" fmla="*/ 2360366 w 3210857"/>
              <a:gd name="connsiteY91" fmla="*/ 451822 h 3033657"/>
              <a:gd name="connsiteX92" fmla="*/ 2295820 w 3210857"/>
              <a:gd name="connsiteY92" fmla="*/ 419549 h 3033657"/>
              <a:gd name="connsiteX93" fmla="*/ 2242032 w 3210857"/>
              <a:gd name="connsiteY93" fmla="*/ 376518 h 3033657"/>
              <a:gd name="connsiteX94" fmla="*/ 2177486 w 3210857"/>
              <a:gd name="connsiteY94" fmla="*/ 355003 h 3033657"/>
              <a:gd name="connsiteX95" fmla="*/ 2145213 w 3210857"/>
              <a:gd name="connsiteY95" fmla="*/ 333488 h 3033657"/>
              <a:gd name="connsiteX96" fmla="*/ 2080667 w 3210857"/>
              <a:gd name="connsiteY96" fmla="*/ 311972 h 3033657"/>
              <a:gd name="connsiteX97" fmla="*/ 2016121 w 3210857"/>
              <a:gd name="connsiteY97" fmla="*/ 268942 h 3033657"/>
              <a:gd name="connsiteX98" fmla="*/ 1994606 w 3210857"/>
              <a:gd name="connsiteY98" fmla="*/ 247426 h 3033657"/>
              <a:gd name="connsiteX99" fmla="*/ 1962333 w 3210857"/>
              <a:gd name="connsiteY99" fmla="*/ 236669 h 3033657"/>
              <a:gd name="connsiteX100" fmla="*/ 1908545 w 3210857"/>
              <a:gd name="connsiteY100" fmla="*/ 182880 h 3033657"/>
              <a:gd name="connsiteX101" fmla="*/ 1800968 w 3210857"/>
              <a:gd name="connsiteY101" fmla="*/ 118335 h 3033657"/>
              <a:gd name="connsiteX102" fmla="*/ 1779453 w 3210857"/>
              <a:gd name="connsiteY102" fmla="*/ 75304 h 3033657"/>
              <a:gd name="connsiteX103" fmla="*/ 1747180 w 3210857"/>
              <a:gd name="connsiteY103" fmla="*/ 53789 h 3033657"/>
              <a:gd name="connsiteX104" fmla="*/ 1693392 w 3210857"/>
              <a:gd name="connsiteY104" fmla="*/ 21516 h 3033657"/>
              <a:gd name="connsiteX105" fmla="*/ 1564300 w 3210857"/>
              <a:gd name="connsiteY105" fmla="*/ 0 h 3033657"/>
              <a:gd name="connsiteX106" fmla="*/ 1252328 w 3210857"/>
              <a:gd name="connsiteY106" fmla="*/ 21516 h 3033657"/>
              <a:gd name="connsiteX107" fmla="*/ 1015660 w 3210857"/>
              <a:gd name="connsiteY107" fmla="*/ 43031 h 3033657"/>
              <a:gd name="connsiteX108" fmla="*/ 434747 w 3210857"/>
              <a:gd name="connsiteY108" fmla="*/ 53789 h 3033657"/>
              <a:gd name="connsiteX109" fmla="*/ 402474 w 3210857"/>
              <a:gd name="connsiteY109" fmla="*/ 75304 h 303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210857" h="3033657">
                <a:moveTo>
                  <a:pt x="671416" y="64546"/>
                </a:moveTo>
                <a:lnTo>
                  <a:pt x="402474" y="86062"/>
                </a:lnTo>
                <a:lnTo>
                  <a:pt x="251867" y="96819"/>
                </a:lnTo>
                <a:lnTo>
                  <a:pt x="165806" y="118335"/>
                </a:lnTo>
                <a:lnTo>
                  <a:pt x="122776" y="129092"/>
                </a:lnTo>
                <a:cubicBezTo>
                  <a:pt x="115604" y="136264"/>
                  <a:pt x="109052" y="144115"/>
                  <a:pt x="101260" y="150608"/>
                </a:cubicBezTo>
                <a:cubicBezTo>
                  <a:pt x="87486" y="162086"/>
                  <a:pt x="70141" y="169480"/>
                  <a:pt x="58230" y="182880"/>
                </a:cubicBezTo>
                <a:cubicBezTo>
                  <a:pt x="41051" y="202207"/>
                  <a:pt x="15199" y="247426"/>
                  <a:pt x="15199" y="247426"/>
                </a:cubicBezTo>
                <a:cubicBezTo>
                  <a:pt x="-8368" y="365260"/>
                  <a:pt x="-1474" y="307962"/>
                  <a:pt x="15199" y="516368"/>
                </a:cubicBezTo>
                <a:cubicBezTo>
                  <a:pt x="16657" y="534594"/>
                  <a:pt x="19708" y="552972"/>
                  <a:pt x="25957" y="570156"/>
                </a:cubicBezTo>
                <a:cubicBezTo>
                  <a:pt x="34178" y="592763"/>
                  <a:pt x="48461" y="612720"/>
                  <a:pt x="58230" y="634702"/>
                </a:cubicBezTo>
                <a:cubicBezTo>
                  <a:pt x="62835" y="645064"/>
                  <a:pt x="63916" y="656833"/>
                  <a:pt x="68987" y="666975"/>
                </a:cubicBezTo>
                <a:cubicBezTo>
                  <a:pt x="89953" y="708907"/>
                  <a:pt x="110023" y="712538"/>
                  <a:pt x="144291" y="753036"/>
                </a:cubicBezTo>
                <a:cubicBezTo>
                  <a:pt x="167454" y="780410"/>
                  <a:pt x="179001" y="819206"/>
                  <a:pt x="208837" y="839097"/>
                </a:cubicBezTo>
                <a:cubicBezTo>
                  <a:pt x="219595" y="846269"/>
                  <a:pt x="231014" y="852535"/>
                  <a:pt x="241110" y="860612"/>
                </a:cubicBezTo>
                <a:cubicBezTo>
                  <a:pt x="249030" y="866948"/>
                  <a:pt x="254511" y="876042"/>
                  <a:pt x="262625" y="882128"/>
                </a:cubicBezTo>
                <a:cubicBezTo>
                  <a:pt x="283311" y="897643"/>
                  <a:pt x="305656" y="910815"/>
                  <a:pt x="327171" y="925158"/>
                </a:cubicBezTo>
                <a:cubicBezTo>
                  <a:pt x="337929" y="932330"/>
                  <a:pt x="350302" y="937531"/>
                  <a:pt x="359444" y="946673"/>
                </a:cubicBezTo>
                <a:cubicBezTo>
                  <a:pt x="366616" y="953845"/>
                  <a:pt x="372845" y="962103"/>
                  <a:pt x="380959" y="968189"/>
                </a:cubicBezTo>
                <a:cubicBezTo>
                  <a:pt x="401645" y="983704"/>
                  <a:pt x="427221" y="992935"/>
                  <a:pt x="445505" y="1011219"/>
                </a:cubicBezTo>
                <a:cubicBezTo>
                  <a:pt x="575037" y="1140751"/>
                  <a:pt x="390234" y="960168"/>
                  <a:pt x="510051" y="1065008"/>
                </a:cubicBezTo>
                <a:cubicBezTo>
                  <a:pt x="610734" y="1153106"/>
                  <a:pt x="523491" y="1091898"/>
                  <a:pt x="596112" y="1140311"/>
                </a:cubicBezTo>
                <a:cubicBezTo>
                  <a:pt x="603284" y="1151069"/>
                  <a:pt x="607531" y="1164507"/>
                  <a:pt x="617627" y="1172584"/>
                </a:cubicBezTo>
                <a:cubicBezTo>
                  <a:pt x="626482" y="1179668"/>
                  <a:pt x="640176" y="1177508"/>
                  <a:pt x="649900" y="1183342"/>
                </a:cubicBezTo>
                <a:cubicBezTo>
                  <a:pt x="658597" y="1188560"/>
                  <a:pt x="663624" y="1198364"/>
                  <a:pt x="671416" y="1204857"/>
                </a:cubicBezTo>
                <a:cubicBezTo>
                  <a:pt x="685190" y="1216335"/>
                  <a:pt x="701768" y="1224452"/>
                  <a:pt x="714446" y="1237130"/>
                </a:cubicBezTo>
                <a:cubicBezTo>
                  <a:pt x="723588" y="1246272"/>
                  <a:pt x="727447" y="1259673"/>
                  <a:pt x="735961" y="1269403"/>
                </a:cubicBezTo>
                <a:cubicBezTo>
                  <a:pt x="752658" y="1288485"/>
                  <a:pt x="775685" y="1302093"/>
                  <a:pt x="789750" y="1323191"/>
                </a:cubicBezTo>
                <a:cubicBezTo>
                  <a:pt x="838406" y="1396176"/>
                  <a:pt x="814495" y="1369453"/>
                  <a:pt x="854296" y="1409252"/>
                </a:cubicBezTo>
                <a:cubicBezTo>
                  <a:pt x="879979" y="1486306"/>
                  <a:pt x="843261" y="1398161"/>
                  <a:pt x="897326" y="1463040"/>
                </a:cubicBezTo>
                <a:cubicBezTo>
                  <a:pt x="964939" y="1544177"/>
                  <a:pt x="884759" y="1471084"/>
                  <a:pt x="929599" y="1538344"/>
                </a:cubicBezTo>
                <a:cubicBezTo>
                  <a:pt x="938038" y="1551002"/>
                  <a:pt x="952133" y="1558930"/>
                  <a:pt x="961872" y="1570617"/>
                </a:cubicBezTo>
                <a:cubicBezTo>
                  <a:pt x="1036757" y="1660480"/>
                  <a:pt x="921374" y="1540877"/>
                  <a:pt x="1015660" y="1635163"/>
                </a:cubicBezTo>
                <a:cubicBezTo>
                  <a:pt x="1035384" y="1694334"/>
                  <a:pt x="1014567" y="1641318"/>
                  <a:pt x="1047933" y="1699709"/>
                </a:cubicBezTo>
                <a:cubicBezTo>
                  <a:pt x="1102520" y="1795236"/>
                  <a:pt x="1038550" y="1696394"/>
                  <a:pt x="1090964" y="1775012"/>
                </a:cubicBezTo>
                <a:cubicBezTo>
                  <a:pt x="1101722" y="1807285"/>
                  <a:pt x="1116566" y="1838473"/>
                  <a:pt x="1123237" y="1871831"/>
                </a:cubicBezTo>
                <a:cubicBezTo>
                  <a:pt x="1126823" y="1889760"/>
                  <a:pt x="1129183" y="1907979"/>
                  <a:pt x="1133994" y="1925619"/>
                </a:cubicBezTo>
                <a:cubicBezTo>
                  <a:pt x="1139961" y="1947499"/>
                  <a:pt x="1155510" y="1990165"/>
                  <a:pt x="1155510" y="1990165"/>
                </a:cubicBezTo>
                <a:cubicBezTo>
                  <a:pt x="1159729" y="2019700"/>
                  <a:pt x="1177720" y="2140047"/>
                  <a:pt x="1177025" y="2162288"/>
                </a:cubicBezTo>
                <a:cubicBezTo>
                  <a:pt x="1174439" y="2245034"/>
                  <a:pt x="1155510" y="2409713"/>
                  <a:pt x="1155510" y="2409713"/>
                </a:cubicBezTo>
                <a:cubicBezTo>
                  <a:pt x="1164516" y="2625862"/>
                  <a:pt x="1152779" y="2599096"/>
                  <a:pt x="1177025" y="2732443"/>
                </a:cubicBezTo>
                <a:cubicBezTo>
                  <a:pt x="1186929" y="2786916"/>
                  <a:pt x="1185894" y="2788529"/>
                  <a:pt x="1209298" y="2840019"/>
                </a:cubicBezTo>
                <a:cubicBezTo>
                  <a:pt x="1233161" y="2892518"/>
                  <a:pt x="1250546" y="2929277"/>
                  <a:pt x="1295359" y="2969111"/>
                </a:cubicBezTo>
                <a:cubicBezTo>
                  <a:pt x="1324137" y="2994691"/>
                  <a:pt x="1340426" y="2986266"/>
                  <a:pt x="1370663" y="3001384"/>
                </a:cubicBezTo>
                <a:cubicBezTo>
                  <a:pt x="1444530" y="3038318"/>
                  <a:pt x="1352950" y="3012902"/>
                  <a:pt x="1456724" y="3033657"/>
                </a:cubicBezTo>
                <a:cubicBezTo>
                  <a:pt x="1521270" y="3030071"/>
                  <a:pt x="1585939" y="3028267"/>
                  <a:pt x="1650361" y="3022899"/>
                </a:cubicBezTo>
                <a:cubicBezTo>
                  <a:pt x="1673965" y="3020932"/>
                  <a:pt x="1742959" y="3006531"/>
                  <a:pt x="1768696" y="3001384"/>
                </a:cubicBezTo>
                <a:cubicBezTo>
                  <a:pt x="1898765" y="2936350"/>
                  <a:pt x="1692626" y="3036115"/>
                  <a:pt x="1887030" y="2958353"/>
                </a:cubicBezTo>
                <a:cubicBezTo>
                  <a:pt x="1899034" y="2953551"/>
                  <a:pt x="1907739" y="2942620"/>
                  <a:pt x="1919303" y="2936838"/>
                </a:cubicBezTo>
                <a:cubicBezTo>
                  <a:pt x="1936575" y="2928202"/>
                  <a:pt x="1956089" y="2924478"/>
                  <a:pt x="1973091" y="2915323"/>
                </a:cubicBezTo>
                <a:cubicBezTo>
                  <a:pt x="2101270" y="2846304"/>
                  <a:pt x="2013405" y="2872972"/>
                  <a:pt x="2102183" y="2850777"/>
                </a:cubicBezTo>
                <a:cubicBezTo>
                  <a:pt x="2127284" y="2836433"/>
                  <a:pt x="2151237" y="2819861"/>
                  <a:pt x="2177486" y="2807746"/>
                </a:cubicBezTo>
                <a:cubicBezTo>
                  <a:pt x="2198078" y="2798242"/>
                  <a:pt x="2221747" y="2796373"/>
                  <a:pt x="2242032" y="2786231"/>
                </a:cubicBezTo>
                <a:cubicBezTo>
                  <a:pt x="2256376" y="2779059"/>
                  <a:pt x="2270323" y="2771033"/>
                  <a:pt x="2285063" y="2764716"/>
                </a:cubicBezTo>
                <a:cubicBezTo>
                  <a:pt x="2295486" y="2760249"/>
                  <a:pt x="2307060" y="2758753"/>
                  <a:pt x="2317336" y="2753958"/>
                </a:cubicBezTo>
                <a:cubicBezTo>
                  <a:pt x="2481543" y="2677327"/>
                  <a:pt x="2393026" y="2702761"/>
                  <a:pt x="2489458" y="2678655"/>
                </a:cubicBezTo>
                <a:cubicBezTo>
                  <a:pt x="2503801" y="2667897"/>
                  <a:pt x="2516921" y="2655278"/>
                  <a:pt x="2532488" y="2646382"/>
                </a:cubicBezTo>
                <a:cubicBezTo>
                  <a:pt x="2542333" y="2640756"/>
                  <a:pt x="2554232" y="2639835"/>
                  <a:pt x="2564761" y="2635624"/>
                </a:cubicBezTo>
                <a:cubicBezTo>
                  <a:pt x="2632348" y="2608589"/>
                  <a:pt x="2637270" y="2607085"/>
                  <a:pt x="2693853" y="2571078"/>
                </a:cubicBezTo>
                <a:cubicBezTo>
                  <a:pt x="2715669" y="2557195"/>
                  <a:pt x="2740115" y="2546332"/>
                  <a:pt x="2758399" y="2528048"/>
                </a:cubicBezTo>
                <a:cubicBezTo>
                  <a:pt x="2769157" y="2517290"/>
                  <a:pt x="2778014" y="2504214"/>
                  <a:pt x="2790672" y="2495775"/>
                </a:cubicBezTo>
                <a:cubicBezTo>
                  <a:pt x="2800107" y="2489485"/>
                  <a:pt x="2812187" y="2488603"/>
                  <a:pt x="2822945" y="2485017"/>
                </a:cubicBezTo>
                <a:cubicBezTo>
                  <a:pt x="2833703" y="2474259"/>
                  <a:pt x="2843667" y="2462645"/>
                  <a:pt x="2855218" y="2452744"/>
                </a:cubicBezTo>
                <a:cubicBezTo>
                  <a:pt x="2868831" y="2441076"/>
                  <a:pt x="2886770" y="2434245"/>
                  <a:pt x="2898248" y="2420471"/>
                </a:cubicBezTo>
                <a:cubicBezTo>
                  <a:pt x="2905507" y="2411760"/>
                  <a:pt x="2902716" y="2397633"/>
                  <a:pt x="2909006" y="2388198"/>
                </a:cubicBezTo>
                <a:cubicBezTo>
                  <a:pt x="2931685" y="2354179"/>
                  <a:pt x="2966026" y="2327948"/>
                  <a:pt x="2984310" y="2291379"/>
                </a:cubicBezTo>
                <a:cubicBezTo>
                  <a:pt x="3033122" y="2193754"/>
                  <a:pt x="3009549" y="2232004"/>
                  <a:pt x="3048856" y="2173045"/>
                </a:cubicBezTo>
                <a:lnTo>
                  <a:pt x="3070371" y="2108499"/>
                </a:lnTo>
                <a:cubicBezTo>
                  <a:pt x="3073957" y="2097741"/>
                  <a:pt x="3074838" y="2085661"/>
                  <a:pt x="3081128" y="2076226"/>
                </a:cubicBezTo>
                <a:cubicBezTo>
                  <a:pt x="3098964" y="2049473"/>
                  <a:pt x="3112460" y="2032122"/>
                  <a:pt x="3124159" y="2000923"/>
                </a:cubicBezTo>
                <a:cubicBezTo>
                  <a:pt x="3139477" y="1960075"/>
                  <a:pt x="3150250" y="1841164"/>
                  <a:pt x="3156432" y="1828800"/>
                </a:cubicBezTo>
                <a:lnTo>
                  <a:pt x="3177947" y="1785770"/>
                </a:lnTo>
                <a:cubicBezTo>
                  <a:pt x="3181533" y="1764255"/>
                  <a:pt x="3184135" y="1742552"/>
                  <a:pt x="3188705" y="1721224"/>
                </a:cubicBezTo>
                <a:cubicBezTo>
                  <a:pt x="3194901" y="1692311"/>
                  <a:pt x="3210220" y="1635163"/>
                  <a:pt x="3210220" y="1635163"/>
                </a:cubicBezTo>
                <a:cubicBezTo>
                  <a:pt x="3202669" y="1393526"/>
                  <a:pt x="3230089" y="1372039"/>
                  <a:pt x="3177947" y="1215615"/>
                </a:cubicBezTo>
                <a:cubicBezTo>
                  <a:pt x="3171840" y="1197295"/>
                  <a:pt x="3166667" y="1178202"/>
                  <a:pt x="3156432" y="1161826"/>
                </a:cubicBezTo>
                <a:cubicBezTo>
                  <a:pt x="3148369" y="1148925"/>
                  <a:pt x="3134917" y="1140311"/>
                  <a:pt x="3124159" y="1129553"/>
                </a:cubicBezTo>
                <a:cubicBezTo>
                  <a:pt x="3120573" y="1118795"/>
                  <a:pt x="3119027" y="1107125"/>
                  <a:pt x="3113401" y="1097280"/>
                </a:cubicBezTo>
                <a:cubicBezTo>
                  <a:pt x="3087874" y="1052609"/>
                  <a:pt x="3072403" y="1050425"/>
                  <a:pt x="3038098" y="1011219"/>
                </a:cubicBezTo>
                <a:cubicBezTo>
                  <a:pt x="2941505" y="900826"/>
                  <a:pt x="3065335" y="1027699"/>
                  <a:pt x="2973552" y="935916"/>
                </a:cubicBezTo>
                <a:cubicBezTo>
                  <a:pt x="2965113" y="919037"/>
                  <a:pt x="2945729" y="875820"/>
                  <a:pt x="2930521" y="860612"/>
                </a:cubicBezTo>
                <a:cubicBezTo>
                  <a:pt x="2917843" y="847934"/>
                  <a:pt x="2900169" y="841017"/>
                  <a:pt x="2887491" y="828339"/>
                </a:cubicBezTo>
                <a:cubicBezTo>
                  <a:pt x="2816250" y="757097"/>
                  <a:pt x="2941762" y="839419"/>
                  <a:pt x="2812187" y="753036"/>
                </a:cubicBezTo>
                <a:cubicBezTo>
                  <a:pt x="2798844" y="744141"/>
                  <a:pt x="2782206" y="740841"/>
                  <a:pt x="2769157" y="731520"/>
                </a:cubicBezTo>
                <a:cubicBezTo>
                  <a:pt x="2756777" y="722677"/>
                  <a:pt x="2748435" y="709149"/>
                  <a:pt x="2736884" y="699248"/>
                </a:cubicBezTo>
                <a:cubicBezTo>
                  <a:pt x="2723271" y="687580"/>
                  <a:pt x="2707627" y="678453"/>
                  <a:pt x="2693853" y="666975"/>
                </a:cubicBezTo>
                <a:cubicBezTo>
                  <a:pt x="2686061" y="660482"/>
                  <a:pt x="2680452" y="651545"/>
                  <a:pt x="2672338" y="645459"/>
                </a:cubicBezTo>
                <a:cubicBezTo>
                  <a:pt x="2651652" y="629944"/>
                  <a:pt x="2626076" y="620714"/>
                  <a:pt x="2607792" y="602429"/>
                </a:cubicBezTo>
                <a:cubicBezTo>
                  <a:pt x="2600620" y="595257"/>
                  <a:pt x="2594586" y="586729"/>
                  <a:pt x="2586277" y="580913"/>
                </a:cubicBezTo>
                <a:cubicBezTo>
                  <a:pt x="2558563" y="561513"/>
                  <a:pt x="2528364" y="545890"/>
                  <a:pt x="2500216" y="527125"/>
                </a:cubicBezTo>
                <a:cubicBezTo>
                  <a:pt x="2423368" y="475894"/>
                  <a:pt x="2460756" y="490367"/>
                  <a:pt x="2392639" y="473337"/>
                </a:cubicBezTo>
                <a:cubicBezTo>
                  <a:pt x="2381881" y="466165"/>
                  <a:pt x="2371930" y="457604"/>
                  <a:pt x="2360366" y="451822"/>
                </a:cubicBezTo>
                <a:cubicBezTo>
                  <a:pt x="2307346" y="425312"/>
                  <a:pt x="2347198" y="460652"/>
                  <a:pt x="2295820" y="419549"/>
                </a:cubicBezTo>
                <a:cubicBezTo>
                  <a:pt x="2267876" y="397193"/>
                  <a:pt x="2279286" y="393075"/>
                  <a:pt x="2242032" y="376518"/>
                </a:cubicBezTo>
                <a:cubicBezTo>
                  <a:pt x="2221308" y="367307"/>
                  <a:pt x="2177486" y="355003"/>
                  <a:pt x="2177486" y="355003"/>
                </a:cubicBezTo>
                <a:cubicBezTo>
                  <a:pt x="2166728" y="347831"/>
                  <a:pt x="2157028" y="338739"/>
                  <a:pt x="2145213" y="333488"/>
                </a:cubicBezTo>
                <a:cubicBezTo>
                  <a:pt x="2124488" y="324277"/>
                  <a:pt x="2099537" y="324552"/>
                  <a:pt x="2080667" y="311972"/>
                </a:cubicBezTo>
                <a:cubicBezTo>
                  <a:pt x="2059152" y="297629"/>
                  <a:pt x="2034405" y="287227"/>
                  <a:pt x="2016121" y="268942"/>
                </a:cubicBezTo>
                <a:cubicBezTo>
                  <a:pt x="2008949" y="261770"/>
                  <a:pt x="2003303" y="252644"/>
                  <a:pt x="1994606" y="247426"/>
                </a:cubicBezTo>
                <a:cubicBezTo>
                  <a:pt x="1984882" y="241592"/>
                  <a:pt x="1973091" y="240255"/>
                  <a:pt x="1962333" y="236669"/>
                </a:cubicBezTo>
                <a:cubicBezTo>
                  <a:pt x="1876267" y="179290"/>
                  <a:pt x="1980267" y="254602"/>
                  <a:pt x="1908545" y="182880"/>
                </a:cubicBezTo>
                <a:cubicBezTo>
                  <a:pt x="1862634" y="136969"/>
                  <a:pt x="1856769" y="140655"/>
                  <a:pt x="1800968" y="118335"/>
                </a:cubicBezTo>
                <a:cubicBezTo>
                  <a:pt x="1793796" y="103991"/>
                  <a:pt x="1789719" y="87624"/>
                  <a:pt x="1779453" y="75304"/>
                </a:cubicBezTo>
                <a:cubicBezTo>
                  <a:pt x="1771176" y="65372"/>
                  <a:pt x="1757276" y="61866"/>
                  <a:pt x="1747180" y="53789"/>
                </a:cubicBezTo>
                <a:cubicBezTo>
                  <a:pt x="1716127" y="28946"/>
                  <a:pt x="1736987" y="30235"/>
                  <a:pt x="1693392" y="21516"/>
                </a:cubicBezTo>
                <a:cubicBezTo>
                  <a:pt x="1650615" y="12961"/>
                  <a:pt x="1564300" y="0"/>
                  <a:pt x="1564300" y="0"/>
                </a:cubicBezTo>
                <a:cubicBezTo>
                  <a:pt x="1460309" y="7172"/>
                  <a:pt x="1356138" y="12079"/>
                  <a:pt x="1252328" y="21516"/>
                </a:cubicBezTo>
                <a:cubicBezTo>
                  <a:pt x="1173439" y="28688"/>
                  <a:pt x="1094861" y="41564"/>
                  <a:pt x="1015660" y="43031"/>
                </a:cubicBezTo>
                <a:lnTo>
                  <a:pt x="434747" y="53789"/>
                </a:lnTo>
                <a:lnTo>
                  <a:pt x="402474" y="75304"/>
                </a:lnTo>
              </a:path>
            </a:pathLst>
          </a:cu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9"/>
          <p:cNvGrpSpPr>
            <a:grpSpLocks/>
          </p:cNvGrpSpPr>
          <p:nvPr/>
        </p:nvGrpSpPr>
        <p:grpSpPr bwMode="auto">
          <a:xfrm>
            <a:off x="1447800" y="2897188"/>
            <a:ext cx="7046913" cy="3416300"/>
            <a:chOff x="1447800" y="2897522"/>
            <a:chExt cx="7046708" cy="3416320"/>
          </a:xfrm>
        </p:grpSpPr>
        <p:sp>
          <p:nvSpPr>
            <p:cNvPr id="5" name="Rectangle 4"/>
            <p:cNvSpPr/>
            <p:nvPr/>
          </p:nvSpPr>
          <p:spPr>
            <a:xfrm>
              <a:off x="1447800" y="4495800"/>
              <a:ext cx="2639996" cy="1754326"/>
            </a:xfrm>
            <a:prstGeom prst="rect">
              <a:avLst/>
            </a:prstGeom>
            <a:noFill/>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rPr>
                <a:t>Mucus glands</a:t>
              </a:r>
            </a:p>
          </p:txBody>
        </p:sp>
        <p:sp>
          <p:nvSpPr>
            <p:cNvPr id="9" name="Rectangle 8"/>
            <p:cNvSpPr/>
            <p:nvPr/>
          </p:nvSpPr>
          <p:spPr>
            <a:xfrm>
              <a:off x="5120640" y="2897522"/>
              <a:ext cx="3373868" cy="3416320"/>
            </a:xfrm>
            <a:prstGeom prst="rect">
              <a:avLst/>
            </a:prstGeom>
            <a:noFill/>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latin typeface="+mn-lt"/>
                </a:rPr>
                <a:t>Dense irregular connective tissue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5"/>
          <p:cNvSpPr txBox="1">
            <a:spLocks noChangeArrowheads="1"/>
          </p:cNvSpPr>
          <p:nvPr/>
        </p:nvSpPr>
        <p:spPr bwMode="auto">
          <a:xfrm>
            <a:off x="76200" y="5410200"/>
            <a:ext cx="5103813" cy="701675"/>
          </a:xfrm>
          <a:prstGeom prst="rect">
            <a:avLst/>
          </a:prstGeom>
          <a:noFill/>
          <a:ln w="9525">
            <a:noFill/>
            <a:miter lim="800000"/>
            <a:headEnd/>
            <a:tailEnd/>
          </a:ln>
        </p:spPr>
        <p:txBody>
          <a:bodyPr wrap="none">
            <a:spAutoFit/>
          </a:bodyPr>
          <a:lstStyle/>
          <a:p>
            <a:r>
              <a:rPr lang="en-US" sz="1000" i="1"/>
              <a:t>Copright © 2011 </a:t>
            </a:r>
            <a:r>
              <a:rPr lang="en-US" sz="1000" i="1">
                <a:hlinkClick r:id="rId3"/>
              </a:rPr>
              <a:t>Nephron</a:t>
            </a:r>
            <a:r>
              <a:rPr lang="en-US" sz="1000" i="1"/>
              <a:t>.</a:t>
            </a:r>
            <a:br>
              <a:rPr lang="en-US" sz="1000"/>
            </a:br>
            <a:r>
              <a:rPr lang="en-US" sz="1000" i="1"/>
              <a:t>Permission is granted to copy, distribute and/or modify this image under the terms of the</a:t>
            </a:r>
            <a:br>
              <a:rPr lang="en-US" sz="1000"/>
            </a:br>
            <a:r>
              <a:rPr lang="en-US" sz="1000" i="1">
                <a:hlinkClick r:id="rId4"/>
              </a:rPr>
              <a:t>GNU Free Documentation License Version 1.2 ( http://www.gnu.org/copyleft/fdl.html )</a:t>
            </a:r>
            <a:endParaRPr lang="en-US" sz="1000"/>
          </a:p>
          <a:p>
            <a:endParaRPr lang="en-US" sz="1000"/>
          </a:p>
        </p:txBody>
      </p:sp>
      <p:pic>
        <p:nvPicPr>
          <p:cNvPr id="69634" name="Picture 6" descr="Hibernoma2 cropped"/>
          <p:cNvPicPr>
            <a:picLocks noChangeAspect="1" noChangeArrowheads="1"/>
          </p:cNvPicPr>
          <p:nvPr/>
        </p:nvPicPr>
        <p:blipFill>
          <a:blip r:embed="rId5" cstate="print"/>
          <a:srcRect/>
          <a:stretch>
            <a:fillRect/>
          </a:stretch>
        </p:blipFill>
        <p:spPr bwMode="auto">
          <a:xfrm>
            <a:off x="304800" y="1828800"/>
            <a:ext cx="4572000" cy="3427413"/>
          </a:xfrm>
          <a:prstGeom prst="rect">
            <a:avLst/>
          </a:prstGeom>
          <a:noFill/>
          <a:ln w="9525">
            <a:noFill/>
            <a:miter lim="800000"/>
            <a:headEnd/>
            <a:tailEnd/>
          </a:ln>
        </p:spPr>
      </p:pic>
      <p:sp>
        <p:nvSpPr>
          <p:cNvPr id="69635" name="Text Box 7"/>
          <p:cNvSpPr txBox="1">
            <a:spLocks noChangeArrowheads="1"/>
          </p:cNvSpPr>
          <p:nvPr/>
        </p:nvSpPr>
        <p:spPr bwMode="auto">
          <a:xfrm>
            <a:off x="5241925" y="2017713"/>
            <a:ext cx="3597275" cy="2563812"/>
          </a:xfrm>
          <a:prstGeom prst="rect">
            <a:avLst/>
          </a:prstGeom>
          <a:noFill/>
          <a:ln w="9525">
            <a:noFill/>
            <a:miter lim="800000"/>
            <a:headEnd/>
            <a:tailEnd/>
          </a:ln>
        </p:spPr>
        <p:txBody>
          <a:bodyPr>
            <a:spAutoFit/>
          </a:bodyPr>
          <a:lstStyle/>
          <a:p>
            <a:r>
              <a:rPr lang="en-US"/>
              <a:t>This H&amp;E section is taken from a tumor called a hibernoma.</a:t>
            </a:r>
          </a:p>
          <a:p>
            <a:endParaRPr lang="en-US"/>
          </a:p>
          <a:p>
            <a:r>
              <a:rPr lang="en-US"/>
              <a:t>From what normal tissue is the tumor derived?</a:t>
            </a:r>
          </a:p>
          <a:p>
            <a:endParaRPr lang="en-US"/>
          </a:p>
          <a:p>
            <a:endParaRPr lang="en-US"/>
          </a:p>
          <a:p>
            <a:endParaRPr lang="en-US"/>
          </a:p>
          <a:p>
            <a:r>
              <a:rPr lang="en-US"/>
              <a:t>Why is it called a “hibernoma”?</a:t>
            </a:r>
          </a:p>
        </p:txBody>
      </p:sp>
      <p:sp>
        <p:nvSpPr>
          <p:cNvPr id="7" name="Rectangle 6"/>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304800"/>
            <a:ext cx="8610600" cy="1661993"/>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light microscope level, each of the following components of adipose tissue:</a:t>
            </a:r>
          </a:p>
          <a:p>
            <a:pPr lvl="1">
              <a:buFont typeface="Arial" charset="0"/>
              <a:buChar char="•"/>
              <a:tabLst>
                <a:tab pos="457200" algn="l"/>
              </a:tabLst>
            </a:pPr>
            <a:r>
              <a:rPr lang="en-US" sz="1200" dirty="0">
                <a:solidFill>
                  <a:srgbClr val="002060"/>
                </a:solidFill>
                <a:latin typeface="Georgia" pitchFamily="18" charset="0"/>
              </a:rPr>
              <a:t>Adipose tissue</a:t>
            </a:r>
          </a:p>
          <a:p>
            <a:pPr lvl="2">
              <a:buFont typeface="Arial" charset="0"/>
              <a:buChar char="•"/>
              <a:tabLst>
                <a:tab pos="457200" algn="l"/>
              </a:tabLst>
            </a:pPr>
            <a:r>
              <a:rPr lang="en-US" sz="1200" dirty="0" err="1">
                <a:solidFill>
                  <a:srgbClr val="002060"/>
                </a:solidFill>
                <a:latin typeface="Georgia" pitchFamily="18" charset="0"/>
              </a:rPr>
              <a:t>Unilocular</a:t>
            </a:r>
            <a:r>
              <a:rPr lang="en-US" sz="1200" dirty="0">
                <a:solidFill>
                  <a:srgbClr val="002060"/>
                </a:solidFill>
                <a:latin typeface="Georgia" pitchFamily="18" charset="0"/>
              </a:rPr>
              <a:t> (WAT)</a:t>
            </a:r>
          </a:p>
          <a:p>
            <a:pPr lvl="2">
              <a:buFont typeface="Arial" charset="0"/>
              <a:buChar char="•"/>
              <a:tabLst>
                <a:tab pos="457200" algn="l"/>
              </a:tabLst>
            </a:pPr>
            <a:r>
              <a:rPr lang="en-US" sz="1200" dirty="0" err="1">
                <a:solidFill>
                  <a:srgbClr val="002060"/>
                </a:solidFill>
                <a:latin typeface="Georgia" pitchFamily="18" charset="0"/>
              </a:rPr>
              <a:t>Multilocular</a:t>
            </a:r>
            <a:r>
              <a:rPr lang="en-US" sz="1200" dirty="0">
                <a:solidFill>
                  <a:srgbClr val="002060"/>
                </a:solidFill>
                <a:latin typeface="Georgia" pitchFamily="18" charset="0"/>
              </a:rPr>
              <a:t> (BAT and developing WAT)</a:t>
            </a:r>
          </a:p>
          <a:p>
            <a:pPr lvl="1">
              <a:buFont typeface="Arial" charset="0"/>
              <a:buChar char="•"/>
              <a:tabLst>
                <a:tab pos="457200" algn="l"/>
              </a:tabLst>
            </a:pPr>
            <a:r>
              <a:rPr lang="en-US" sz="1200" dirty="0">
                <a:solidFill>
                  <a:srgbClr val="002060"/>
                </a:solidFill>
                <a:latin typeface="Georgia" pitchFamily="18" charset="0"/>
              </a:rPr>
              <a:t>Immunocytochemistry to differentiate white adipose tissue (WAT) and brown adipose tissue (BAT) in humans</a:t>
            </a:r>
          </a:p>
          <a:p>
            <a:pPr lvl="1">
              <a:buFont typeface="Arial" charset="0"/>
              <a:buChar char="•"/>
              <a:tabLst>
                <a:tab pos="457200" algn="l"/>
              </a:tabLst>
            </a:pPr>
            <a:r>
              <a:rPr lang="en-US" sz="1200" dirty="0">
                <a:solidFill>
                  <a:srgbClr val="002060"/>
                </a:solidFill>
                <a:latin typeface="Georgia" pitchFamily="18" charset="0"/>
              </a:rPr>
              <a:t>Describe the distribution of white adipose tissue (WAT) and brown adipose tissue (BAT) in humans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3"/>
          <p:cNvSpPr txBox="1">
            <a:spLocks noChangeArrowheads="1"/>
          </p:cNvSpPr>
          <p:nvPr/>
        </p:nvSpPr>
        <p:spPr bwMode="auto">
          <a:xfrm>
            <a:off x="76200" y="5410200"/>
            <a:ext cx="5103813" cy="701675"/>
          </a:xfrm>
          <a:prstGeom prst="rect">
            <a:avLst/>
          </a:prstGeom>
          <a:noFill/>
          <a:ln w="9525">
            <a:noFill/>
            <a:miter lim="800000"/>
            <a:headEnd/>
            <a:tailEnd/>
          </a:ln>
        </p:spPr>
        <p:txBody>
          <a:bodyPr wrap="none">
            <a:spAutoFit/>
          </a:bodyPr>
          <a:lstStyle/>
          <a:p>
            <a:r>
              <a:rPr lang="en-US" sz="1000" i="1"/>
              <a:t>Copright © 2011 </a:t>
            </a:r>
            <a:r>
              <a:rPr lang="en-US" sz="1000" i="1">
                <a:hlinkClick r:id="rId3"/>
              </a:rPr>
              <a:t>Nephron</a:t>
            </a:r>
            <a:r>
              <a:rPr lang="en-US" sz="1000" i="1"/>
              <a:t>.</a:t>
            </a:r>
            <a:br>
              <a:rPr lang="en-US" sz="1000"/>
            </a:br>
            <a:r>
              <a:rPr lang="en-US" sz="1000" i="1"/>
              <a:t>Permission is granted to copy, distribute and/or modify this image under the terms of the</a:t>
            </a:r>
            <a:br>
              <a:rPr lang="en-US" sz="1000"/>
            </a:br>
            <a:r>
              <a:rPr lang="en-US" sz="1000" i="1">
                <a:hlinkClick r:id="rId4"/>
              </a:rPr>
              <a:t>GNU Free Documentation License Version 1.2 ( http://www.gnu.org/copyleft/fdl.html )</a:t>
            </a:r>
            <a:endParaRPr lang="en-US" sz="1000"/>
          </a:p>
          <a:p>
            <a:endParaRPr lang="en-US" sz="1000"/>
          </a:p>
        </p:txBody>
      </p:sp>
      <p:pic>
        <p:nvPicPr>
          <p:cNvPr id="71682" name="Picture 4" descr="Hibernoma2 cropped"/>
          <p:cNvPicPr>
            <a:picLocks noChangeAspect="1" noChangeArrowheads="1"/>
          </p:cNvPicPr>
          <p:nvPr/>
        </p:nvPicPr>
        <p:blipFill>
          <a:blip r:embed="rId5" cstate="print"/>
          <a:srcRect/>
          <a:stretch>
            <a:fillRect/>
          </a:stretch>
        </p:blipFill>
        <p:spPr bwMode="auto">
          <a:xfrm>
            <a:off x="304800" y="1828800"/>
            <a:ext cx="4572000" cy="3427413"/>
          </a:xfrm>
          <a:prstGeom prst="rect">
            <a:avLst/>
          </a:prstGeom>
          <a:noFill/>
          <a:ln w="9525">
            <a:noFill/>
            <a:miter lim="800000"/>
            <a:headEnd/>
            <a:tailEnd/>
          </a:ln>
        </p:spPr>
      </p:pic>
      <p:sp>
        <p:nvSpPr>
          <p:cNvPr id="71683" name="Text Box 5"/>
          <p:cNvSpPr txBox="1">
            <a:spLocks noChangeArrowheads="1"/>
          </p:cNvSpPr>
          <p:nvPr/>
        </p:nvSpPr>
        <p:spPr bwMode="auto">
          <a:xfrm>
            <a:off x="5241925" y="2017713"/>
            <a:ext cx="3597275" cy="4211637"/>
          </a:xfrm>
          <a:prstGeom prst="rect">
            <a:avLst/>
          </a:prstGeom>
          <a:noFill/>
          <a:ln w="9525">
            <a:noFill/>
            <a:miter lim="800000"/>
            <a:headEnd/>
            <a:tailEnd/>
          </a:ln>
        </p:spPr>
        <p:txBody>
          <a:bodyPr>
            <a:spAutoFit/>
          </a:bodyPr>
          <a:lstStyle/>
          <a:p>
            <a:r>
              <a:rPr lang="en-US"/>
              <a:t>This H&amp;E section is taken from a tumor called a hibernoma.</a:t>
            </a:r>
          </a:p>
          <a:p>
            <a:endParaRPr lang="en-US"/>
          </a:p>
          <a:p>
            <a:r>
              <a:rPr lang="en-US"/>
              <a:t>From what normal tissue is the tumor derived?</a:t>
            </a:r>
          </a:p>
          <a:p>
            <a:pPr algn="ctr"/>
            <a:endParaRPr lang="en-US"/>
          </a:p>
          <a:p>
            <a:pPr algn="ctr"/>
            <a:r>
              <a:rPr lang="en-US"/>
              <a:t> </a:t>
            </a:r>
            <a:r>
              <a:rPr lang="en-US">
                <a:solidFill>
                  <a:srgbClr val="FF0000"/>
                </a:solidFill>
              </a:rPr>
              <a:t>Brown Adipose Tissue</a:t>
            </a:r>
          </a:p>
          <a:p>
            <a:endParaRPr lang="en-US">
              <a:solidFill>
                <a:srgbClr val="FF0000"/>
              </a:solidFill>
            </a:endParaRPr>
          </a:p>
          <a:p>
            <a:r>
              <a:rPr lang="en-US"/>
              <a:t>Why is it called a “hibernoma”?</a:t>
            </a:r>
          </a:p>
          <a:p>
            <a:endParaRPr lang="en-US"/>
          </a:p>
          <a:p>
            <a:r>
              <a:rPr lang="en-US">
                <a:solidFill>
                  <a:srgbClr val="FF0000"/>
                </a:solidFill>
              </a:rPr>
              <a:t>Because BAT was first characterized as being important in generating heat during the arousal of animals from hibernation.</a:t>
            </a:r>
          </a:p>
        </p:txBody>
      </p:sp>
      <p:sp>
        <p:nvSpPr>
          <p:cNvPr id="7" name="Rectangle 6"/>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9"/>
          <p:cNvPicPr>
            <a:picLocks noChangeAspect="1"/>
          </p:cNvPicPr>
          <p:nvPr/>
        </p:nvPicPr>
        <p:blipFill>
          <a:blip r:embed="rId3" cstate="print"/>
          <a:srcRect/>
          <a:stretch>
            <a:fillRect/>
          </a:stretch>
        </p:blipFill>
        <p:spPr bwMode="auto">
          <a:xfrm>
            <a:off x="381000" y="1169988"/>
            <a:ext cx="8542338" cy="5002212"/>
          </a:xfrm>
          <a:prstGeom prst="rect">
            <a:avLst/>
          </a:prstGeom>
          <a:noFill/>
          <a:ln w="9525">
            <a:noFill/>
            <a:miter lim="800000"/>
            <a:headEnd/>
            <a:tailEnd/>
          </a:ln>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tissues. (advance slide for answers)</a:t>
            </a:r>
          </a:p>
        </p:txBody>
      </p:sp>
      <p:grpSp>
        <p:nvGrpSpPr>
          <p:cNvPr id="7" name="Group 6"/>
          <p:cNvGrpSpPr>
            <a:grpSpLocks/>
          </p:cNvGrpSpPr>
          <p:nvPr/>
        </p:nvGrpSpPr>
        <p:grpSpPr bwMode="auto">
          <a:xfrm>
            <a:off x="1490663" y="4395788"/>
            <a:ext cx="7424737" cy="1854200"/>
            <a:chOff x="1489934" y="4395462"/>
            <a:chExt cx="7425466" cy="1854664"/>
          </a:xfrm>
        </p:grpSpPr>
        <p:sp>
          <p:nvSpPr>
            <p:cNvPr id="8" name="Rectangle 7"/>
            <p:cNvSpPr/>
            <p:nvPr/>
          </p:nvSpPr>
          <p:spPr>
            <a:xfrm>
              <a:off x="1489934" y="4495800"/>
              <a:ext cx="3505200" cy="1754326"/>
            </a:xfrm>
            <a:prstGeom prst="rect">
              <a:avLst/>
            </a:prstGeom>
            <a:noFill/>
          </p:spPr>
          <p:txBody>
            <a:bodyPr>
              <a:spAutoFit/>
            </a:bodyPr>
            <a:lstStyle/>
            <a:p>
              <a:pPr algn="ctr" fontAlgn="auto">
                <a:spcBef>
                  <a:spcPts val="0"/>
                </a:spcBef>
                <a:spcAft>
                  <a:spcPts val="0"/>
                </a:spcAft>
                <a:defRPr/>
              </a:pPr>
              <a:r>
                <a:rPr lang="en-US" sz="54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Unilocular</a:t>
              </a:r>
              <a:r>
                <a:rPr lang="en-US" sz="5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rPr>
                <a:t> adipose</a:t>
              </a:r>
            </a:p>
          </p:txBody>
        </p:sp>
        <p:sp>
          <p:nvSpPr>
            <p:cNvPr id="9" name="Rectangle 8"/>
            <p:cNvSpPr/>
            <p:nvPr/>
          </p:nvSpPr>
          <p:spPr>
            <a:xfrm>
              <a:off x="5541532" y="4395462"/>
              <a:ext cx="3373868" cy="1754326"/>
            </a:xfrm>
            <a:prstGeom prst="rect">
              <a:avLst/>
            </a:prstGeom>
            <a:noFill/>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latin typeface="+mn-lt"/>
                </a:rPr>
                <a:t>Mucus glands</a:t>
              </a:r>
            </a:p>
          </p:txBody>
        </p:sp>
      </p:grpSp>
      <p:sp>
        <p:nvSpPr>
          <p:cNvPr id="11" name="Freeform 10"/>
          <p:cNvSpPr/>
          <p:nvPr/>
        </p:nvSpPr>
        <p:spPr>
          <a:xfrm>
            <a:off x="1731963" y="2349500"/>
            <a:ext cx="3840162" cy="2341563"/>
          </a:xfrm>
          <a:custGeom>
            <a:avLst/>
            <a:gdLst>
              <a:gd name="connsiteX0" fmla="*/ 2872292 w 3840480"/>
              <a:gd name="connsiteY0" fmla="*/ 1502280 h 2341376"/>
              <a:gd name="connsiteX1" fmla="*/ 2990626 w 3840480"/>
              <a:gd name="connsiteY1" fmla="*/ 1491522 h 2341376"/>
              <a:gd name="connsiteX2" fmla="*/ 3044414 w 3840480"/>
              <a:gd name="connsiteY2" fmla="*/ 1448491 h 2341376"/>
              <a:gd name="connsiteX3" fmla="*/ 3076687 w 3840480"/>
              <a:gd name="connsiteY3" fmla="*/ 1426976 h 2341376"/>
              <a:gd name="connsiteX4" fmla="*/ 3087445 w 3840480"/>
              <a:gd name="connsiteY4" fmla="*/ 1351673 h 2341376"/>
              <a:gd name="connsiteX5" fmla="*/ 3065930 w 3840480"/>
              <a:gd name="connsiteY5" fmla="*/ 1233338 h 2341376"/>
              <a:gd name="connsiteX6" fmla="*/ 3044414 w 3840480"/>
              <a:gd name="connsiteY6" fmla="*/ 1201066 h 2341376"/>
              <a:gd name="connsiteX7" fmla="*/ 3022899 w 3840480"/>
              <a:gd name="connsiteY7" fmla="*/ 1125762 h 2341376"/>
              <a:gd name="connsiteX8" fmla="*/ 3055172 w 3840480"/>
              <a:gd name="connsiteY8" fmla="*/ 1028943 h 2341376"/>
              <a:gd name="connsiteX9" fmla="*/ 3087445 w 3840480"/>
              <a:gd name="connsiteY9" fmla="*/ 1007428 h 2341376"/>
              <a:gd name="connsiteX10" fmla="*/ 3151991 w 3840480"/>
              <a:gd name="connsiteY10" fmla="*/ 964397 h 2341376"/>
              <a:gd name="connsiteX11" fmla="*/ 3227294 w 3840480"/>
              <a:gd name="connsiteY11" fmla="*/ 910609 h 2341376"/>
              <a:gd name="connsiteX12" fmla="*/ 3259567 w 3840480"/>
              <a:gd name="connsiteY12" fmla="*/ 899851 h 2341376"/>
              <a:gd name="connsiteX13" fmla="*/ 3291840 w 3840480"/>
              <a:gd name="connsiteY13" fmla="*/ 878336 h 2341376"/>
              <a:gd name="connsiteX14" fmla="*/ 3388659 w 3840480"/>
              <a:gd name="connsiteY14" fmla="*/ 846063 h 2341376"/>
              <a:gd name="connsiteX15" fmla="*/ 3442447 w 3840480"/>
              <a:gd name="connsiteY15" fmla="*/ 824548 h 2341376"/>
              <a:gd name="connsiteX16" fmla="*/ 3506993 w 3840480"/>
              <a:gd name="connsiteY16" fmla="*/ 803033 h 2341376"/>
              <a:gd name="connsiteX17" fmla="*/ 3550024 w 3840480"/>
              <a:gd name="connsiteY17" fmla="*/ 760002 h 2341376"/>
              <a:gd name="connsiteX18" fmla="*/ 3582297 w 3840480"/>
              <a:gd name="connsiteY18" fmla="*/ 727729 h 2341376"/>
              <a:gd name="connsiteX19" fmla="*/ 3636085 w 3840480"/>
              <a:gd name="connsiteY19" fmla="*/ 641668 h 2341376"/>
              <a:gd name="connsiteX20" fmla="*/ 3668358 w 3840480"/>
              <a:gd name="connsiteY20" fmla="*/ 620153 h 2341376"/>
              <a:gd name="connsiteX21" fmla="*/ 3700631 w 3840480"/>
              <a:gd name="connsiteY21" fmla="*/ 566364 h 2341376"/>
              <a:gd name="connsiteX22" fmla="*/ 3711388 w 3840480"/>
              <a:gd name="connsiteY22" fmla="*/ 534091 h 2341376"/>
              <a:gd name="connsiteX23" fmla="*/ 3765177 w 3840480"/>
              <a:gd name="connsiteY23" fmla="*/ 480303 h 2341376"/>
              <a:gd name="connsiteX24" fmla="*/ 3797450 w 3840480"/>
              <a:gd name="connsiteY24" fmla="*/ 448030 h 2341376"/>
              <a:gd name="connsiteX25" fmla="*/ 3818965 w 3840480"/>
              <a:gd name="connsiteY25" fmla="*/ 415757 h 2341376"/>
              <a:gd name="connsiteX26" fmla="*/ 3840480 w 3840480"/>
              <a:gd name="connsiteY26" fmla="*/ 351211 h 2341376"/>
              <a:gd name="connsiteX27" fmla="*/ 3829723 w 3840480"/>
              <a:gd name="connsiteY27" fmla="*/ 243635 h 2341376"/>
              <a:gd name="connsiteX28" fmla="*/ 3808207 w 3840480"/>
              <a:gd name="connsiteY28" fmla="*/ 211362 h 2341376"/>
              <a:gd name="connsiteX29" fmla="*/ 3775934 w 3840480"/>
              <a:gd name="connsiteY29" fmla="*/ 168331 h 2341376"/>
              <a:gd name="connsiteX30" fmla="*/ 3754419 w 3840480"/>
              <a:gd name="connsiteY30" fmla="*/ 136058 h 2341376"/>
              <a:gd name="connsiteX31" fmla="*/ 3689873 w 3840480"/>
              <a:gd name="connsiteY31" fmla="*/ 93028 h 2341376"/>
              <a:gd name="connsiteX32" fmla="*/ 3625327 w 3840480"/>
              <a:gd name="connsiteY32" fmla="*/ 60755 h 2341376"/>
              <a:gd name="connsiteX33" fmla="*/ 3593054 w 3840480"/>
              <a:gd name="connsiteY33" fmla="*/ 71513 h 2341376"/>
              <a:gd name="connsiteX34" fmla="*/ 3474720 w 3840480"/>
              <a:gd name="connsiteY34" fmla="*/ 103786 h 2341376"/>
              <a:gd name="connsiteX35" fmla="*/ 3431690 w 3840480"/>
              <a:gd name="connsiteY35" fmla="*/ 125301 h 2341376"/>
              <a:gd name="connsiteX36" fmla="*/ 3410174 w 3840480"/>
              <a:gd name="connsiteY36" fmla="*/ 146816 h 2341376"/>
              <a:gd name="connsiteX37" fmla="*/ 3377901 w 3840480"/>
              <a:gd name="connsiteY37" fmla="*/ 157574 h 2341376"/>
              <a:gd name="connsiteX38" fmla="*/ 3281083 w 3840480"/>
              <a:gd name="connsiteY38" fmla="*/ 200604 h 2341376"/>
              <a:gd name="connsiteX39" fmla="*/ 3227294 w 3840480"/>
              <a:gd name="connsiteY39" fmla="*/ 211362 h 2341376"/>
              <a:gd name="connsiteX40" fmla="*/ 3065930 w 3840480"/>
              <a:gd name="connsiteY40" fmla="*/ 232877 h 2341376"/>
              <a:gd name="connsiteX41" fmla="*/ 2979868 w 3840480"/>
              <a:gd name="connsiteY41" fmla="*/ 17724 h 2341376"/>
              <a:gd name="connsiteX42" fmla="*/ 2786231 w 3840480"/>
              <a:gd name="connsiteY42" fmla="*/ 28482 h 2341376"/>
              <a:gd name="connsiteX43" fmla="*/ 2377440 w 3840480"/>
              <a:gd name="connsiteY43" fmla="*/ 39240 h 2341376"/>
              <a:gd name="connsiteX44" fmla="*/ 2302137 w 3840480"/>
              <a:gd name="connsiteY44" fmla="*/ 49997 h 2341376"/>
              <a:gd name="connsiteX45" fmla="*/ 2086984 w 3840480"/>
              <a:gd name="connsiteY45" fmla="*/ 71513 h 2341376"/>
              <a:gd name="connsiteX46" fmla="*/ 2000923 w 3840480"/>
              <a:gd name="connsiteY46" fmla="*/ 103786 h 2341376"/>
              <a:gd name="connsiteX47" fmla="*/ 1957892 w 3840480"/>
              <a:gd name="connsiteY47" fmla="*/ 114543 h 2341376"/>
              <a:gd name="connsiteX48" fmla="*/ 1914861 w 3840480"/>
              <a:gd name="connsiteY48" fmla="*/ 136058 h 2341376"/>
              <a:gd name="connsiteX49" fmla="*/ 1850315 w 3840480"/>
              <a:gd name="connsiteY49" fmla="*/ 157574 h 2341376"/>
              <a:gd name="connsiteX50" fmla="*/ 1818043 w 3840480"/>
              <a:gd name="connsiteY50" fmla="*/ 179089 h 2341376"/>
              <a:gd name="connsiteX51" fmla="*/ 1796527 w 3840480"/>
              <a:gd name="connsiteY51" fmla="*/ 200604 h 2341376"/>
              <a:gd name="connsiteX52" fmla="*/ 1764254 w 3840480"/>
              <a:gd name="connsiteY52" fmla="*/ 211362 h 2341376"/>
              <a:gd name="connsiteX53" fmla="*/ 1710466 w 3840480"/>
              <a:gd name="connsiteY53" fmla="*/ 265150 h 2341376"/>
              <a:gd name="connsiteX54" fmla="*/ 1688951 w 3840480"/>
              <a:gd name="connsiteY54" fmla="*/ 297423 h 2341376"/>
              <a:gd name="connsiteX55" fmla="*/ 1667435 w 3840480"/>
              <a:gd name="connsiteY55" fmla="*/ 318938 h 2341376"/>
              <a:gd name="connsiteX56" fmla="*/ 1602890 w 3840480"/>
              <a:gd name="connsiteY56" fmla="*/ 405000 h 2341376"/>
              <a:gd name="connsiteX57" fmla="*/ 1592132 w 3840480"/>
              <a:gd name="connsiteY57" fmla="*/ 437273 h 2341376"/>
              <a:gd name="connsiteX58" fmla="*/ 1559859 w 3840480"/>
              <a:gd name="connsiteY58" fmla="*/ 458788 h 2341376"/>
              <a:gd name="connsiteX59" fmla="*/ 1484555 w 3840480"/>
              <a:gd name="connsiteY59" fmla="*/ 512576 h 2341376"/>
              <a:gd name="connsiteX60" fmla="*/ 1452283 w 3840480"/>
              <a:gd name="connsiteY60" fmla="*/ 534091 h 2341376"/>
              <a:gd name="connsiteX61" fmla="*/ 1387737 w 3840480"/>
              <a:gd name="connsiteY61" fmla="*/ 555607 h 2341376"/>
              <a:gd name="connsiteX62" fmla="*/ 1290918 w 3840480"/>
              <a:gd name="connsiteY62" fmla="*/ 587880 h 2341376"/>
              <a:gd name="connsiteX63" fmla="*/ 1258645 w 3840480"/>
              <a:gd name="connsiteY63" fmla="*/ 598637 h 2341376"/>
              <a:gd name="connsiteX64" fmla="*/ 1194099 w 3840480"/>
              <a:gd name="connsiteY64" fmla="*/ 620153 h 2341376"/>
              <a:gd name="connsiteX65" fmla="*/ 1075765 w 3840480"/>
              <a:gd name="connsiteY65" fmla="*/ 630910 h 2341376"/>
              <a:gd name="connsiteX66" fmla="*/ 957431 w 3840480"/>
              <a:gd name="connsiteY66" fmla="*/ 663183 h 2341376"/>
              <a:gd name="connsiteX67" fmla="*/ 860612 w 3840480"/>
              <a:gd name="connsiteY67" fmla="*/ 673941 h 2341376"/>
              <a:gd name="connsiteX68" fmla="*/ 817581 w 3840480"/>
              <a:gd name="connsiteY68" fmla="*/ 695456 h 2341376"/>
              <a:gd name="connsiteX69" fmla="*/ 785308 w 3840480"/>
              <a:gd name="connsiteY69" fmla="*/ 706214 h 2341376"/>
              <a:gd name="connsiteX70" fmla="*/ 731520 w 3840480"/>
              <a:gd name="connsiteY70" fmla="*/ 738487 h 2341376"/>
              <a:gd name="connsiteX71" fmla="*/ 699247 w 3840480"/>
              <a:gd name="connsiteY71" fmla="*/ 760002 h 2341376"/>
              <a:gd name="connsiteX72" fmla="*/ 656217 w 3840480"/>
              <a:gd name="connsiteY72" fmla="*/ 770760 h 2341376"/>
              <a:gd name="connsiteX73" fmla="*/ 623944 w 3840480"/>
              <a:gd name="connsiteY73" fmla="*/ 803033 h 2341376"/>
              <a:gd name="connsiteX74" fmla="*/ 580913 w 3840480"/>
              <a:gd name="connsiteY74" fmla="*/ 824548 h 2341376"/>
              <a:gd name="connsiteX75" fmla="*/ 548640 w 3840480"/>
              <a:gd name="connsiteY75" fmla="*/ 846063 h 2341376"/>
              <a:gd name="connsiteX76" fmla="*/ 398033 w 3840480"/>
              <a:gd name="connsiteY76" fmla="*/ 953640 h 2341376"/>
              <a:gd name="connsiteX77" fmla="*/ 365760 w 3840480"/>
              <a:gd name="connsiteY77" fmla="*/ 975155 h 2341376"/>
              <a:gd name="connsiteX78" fmla="*/ 333487 w 3840480"/>
              <a:gd name="connsiteY78" fmla="*/ 996670 h 2341376"/>
              <a:gd name="connsiteX79" fmla="*/ 311972 w 3840480"/>
              <a:gd name="connsiteY79" fmla="*/ 1018186 h 2341376"/>
              <a:gd name="connsiteX80" fmla="*/ 236668 w 3840480"/>
              <a:gd name="connsiteY80" fmla="*/ 1061216 h 2341376"/>
              <a:gd name="connsiteX81" fmla="*/ 161365 w 3840480"/>
              <a:gd name="connsiteY81" fmla="*/ 1136520 h 2341376"/>
              <a:gd name="connsiteX82" fmla="*/ 96819 w 3840480"/>
              <a:gd name="connsiteY82" fmla="*/ 1179550 h 2341376"/>
              <a:gd name="connsiteX83" fmla="*/ 64546 w 3840480"/>
              <a:gd name="connsiteY83" fmla="*/ 1201066 h 2341376"/>
              <a:gd name="connsiteX84" fmla="*/ 21515 w 3840480"/>
              <a:gd name="connsiteY84" fmla="*/ 1297884 h 2341376"/>
              <a:gd name="connsiteX85" fmla="*/ 10758 w 3840480"/>
              <a:gd name="connsiteY85" fmla="*/ 1330157 h 2341376"/>
              <a:gd name="connsiteX86" fmla="*/ 0 w 3840480"/>
              <a:gd name="connsiteY86" fmla="*/ 1416218 h 2341376"/>
              <a:gd name="connsiteX87" fmla="*/ 21515 w 3840480"/>
              <a:gd name="connsiteY87" fmla="*/ 1642129 h 2341376"/>
              <a:gd name="connsiteX88" fmla="*/ 32273 w 3840480"/>
              <a:gd name="connsiteY88" fmla="*/ 1674402 h 2341376"/>
              <a:gd name="connsiteX89" fmla="*/ 43031 w 3840480"/>
              <a:gd name="connsiteY89" fmla="*/ 1717433 h 2341376"/>
              <a:gd name="connsiteX90" fmla="*/ 75304 w 3840480"/>
              <a:gd name="connsiteY90" fmla="*/ 1760463 h 2341376"/>
              <a:gd name="connsiteX91" fmla="*/ 107577 w 3840480"/>
              <a:gd name="connsiteY91" fmla="*/ 1825009 h 2341376"/>
              <a:gd name="connsiteX92" fmla="*/ 118334 w 3840480"/>
              <a:gd name="connsiteY92" fmla="*/ 1857282 h 2341376"/>
              <a:gd name="connsiteX93" fmla="*/ 161365 w 3840480"/>
              <a:gd name="connsiteY93" fmla="*/ 1900313 h 2341376"/>
              <a:gd name="connsiteX94" fmla="*/ 225911 w 3840480"/>
              <a:gd name="connsiteY94" fmla="*/ 1975616 h 2341376"/>
              <a:gd name="connsiteX95" fmla="*/ 236668 w 3840480"/>
              <a:gd name="connsiteY95" fmla="*/ 2007889 h 2341376"/>
              <a:gd name="connsiteX96" fmla="*/ 344245 w 3840480"/>
              <a:gd name="connsiteY96" fmla="*/ 2093950 h 2341376"/>
              <a:gd name="connsiteX97" fmla="*/ 376518 w 3840480"/>
              <a:gd name="connsiteY97" fmla="*/ 2126223 h 2341376"/>
              <a:gd name="connsiteX98" fmla="*/ 451821 w 3840480"/>
              <a:gd name="connsiteY98" fmla="*/ 2180011 h 2341376"/>
              <a:gd name="connsiteX99" fmla="*/ 473337 w 3840480"/>
              <a:gd name="connsiteY99" fmla="*/ 2201527 h 2341376"/>
              <a:gd name="connsiteX100" fmla="*/ 516367 w 3840480"/>
              <a:gd name="connsiteY100" fmla="*/ 2233800 h 2341376"/>
              <a:gd name="connsiteX101" fmla="*/ 537883 w 3840480"/>
              <a:gd name="connsiteY101" fmla="*/ 2255315 h 2341376"/>
              <a:gd name="connsiteX102" fmla="*/ 570155 w 3840480"/>
              <a:gd name="connsiteY102" fmla="*/ 2266073 h 2341376"/>
              <a:gd name="connsiteX103" fmla="*/ 634701 w 3840480"/>
              <a:gd name="connsiteY103" fmla="*/ 2309103 h 2341376"/>
              <a:gd name="connsiteX104" fmla="*/ 666974 w 3840480"/>
              <a:gd name="connsiteY104" fmla="*/ 2330618 h 2341376"/>
              <a:gd name="connsiteX105" fmla="*/ 753035 w 3840480"/>
              <a:gd name="connsiteY105" fmla="*/ 2341376 h 2341376"/>
              <a:gd name="connsiteX106" fmla="*/ 871370 w 3840480"/>
              <a:gd name="connsiteY106" fmla="*/ 2319861 h 2341376"/>
              <a:gd name="connsiteX107" fmla="*/ 903643 w 3840480"/>
              <a:gd name="connsiteY107" fmla="*/ 2298346 h 2341376"/>
              <a:gd name="connsiteX108" fmla="*/ 946673 w 3840480"/>
              <a:gd name="connsiteY108" fmla="*/ 2244557 h 2341376"/>
              <a:gd name="connsiteX109" fmla="*/ 968188 w 3840480"/>
              <a:gd name="connsiteY109" fmla="*/ 2212284 h 2341376"/>
              <a:gd name="connsiteX110" fmla="*/ 978946 w 3840480"/>
              <a:gd name="connsiteY110" fmla="*/ 2180011 h 2341376"/>
              <a:gd name="connsiteX111" fmla="*/ 1011219 w 3840480"/>
              <a:gd name="connsiteY111" fmla="*/ 2158496 h 2341376"/>
              <a:gd name="connsiteX112" fmla="*/ 1032734 w 3840480"/>
              <a:gd name="connsiteY112" fmla="*/ 2126223 h 2341376"/>
              <a:gd name="connsiteX113" fmla="*/ 1108038 w 3840480"/>
              <a:gd name="connsiteY113" fmla="*/ 2061677 h 2341376"/>
              <a:gd name="connsiteX114" fmla="*/ 1161826 w 3840480"/>
              <a:gd name="connsiteY114" fmla="*/ 1997131 h 2341376"/>
              <a:gd name="connsiteX115" fmla="*/ 1226372 w 3840480"/>
              <a:gd name="connsiteY115" fmla="*/ 1954101 h 2341376"/>
              <a:gd name="connsiteX116" fmla="*/ 1258645 w 3840480"/>
              <a:gd name="connsiteY116" fmla="*/ 1921828 h 2341376"/>
              <a:gd name="connsiteX117" fmla="*/ 1323191 w 3840480"/>
              <a:gd name="connsiteY117" fmla="*/ 1878797 h 2341376"/>
              <a:gd name="connsiteX118" fmla="*/ 1355464 w 3840480"/>
              <a:gd name="connsiteY118" fmla="*/ 1846524 h 2341376"/>
              <a:gd name="connsiteX119" fmla="*/ 1376979 w 3840480"/>
              <a:gd name="connsiteY119" fmla="*/ 1814251 h 2341376"/>
              <a:gd name="connsiteX120" fmla="*/ 1420010 w 3840480"/>
              <a:gd name="connsiteY120" fmla="*/ 1781978 h 2341376"/>
              <a:gd name="connsiteX121" fmla="*/ 1452283 w 3840480"/>
              <a:gd name="connsiteY121" fmla="*/ 1738948 h 2341376"/>
              <a:gd name="connsiteX122" fmla="*/ 1484555 w 3840480"/>
              <a:gd name="connsiteY122" fmla="*/ 1717433 h 2341376"/>
              <a:gd name="connsiteX123" fmla="*/ 1538344 w 3840480"/>
              <a:gd name="connsiteY123" fmla="*/ 1663644 h 2341376"/>
              <a:gd name="connsiteX124" fmla="*/ 1613647 w 3840480"/>
              <a:gd name="connsiteY124" fmla="*/ 1588341 h 2341376"/>
              <a:gd name="connsiteX125" fmla="*/ 1635163 w 3840480"/>
              <a:gd name="connsiteY125" fmla="*/ 1566826 h 2341376"/>
              <a:gd name="connsiteX126" fmla="*/ 1656678 w 3840480"/>
              <a:gd name="connsiteY126" fmla="*/ 1545310 h 2341376"/>
              <a:gd name="connsiteX127" fmla="*/ 1688951 w 3840480"/>
              <a:gd name="connsiteY127" fmla="*/ 1534553 h 2341376"/>
              <a:gd name="connsiteX128" fmla="*/ 1742739 w 3840480"/>
              <a:gd name="connsiteY128" fmla="*/ 1491522 h 2341376"/>
              <a:gd name="connsiteX129" fmla="*/ 1839558 w 3840480"/>
              <a:gd name="connsiteY129" fmla="*/ 1437734 h 2341376"/>
              <a:gd name="connsiteX130" fmla="*/ 1871831 w 3840480"/>
              <a:gd name="connsiteY130" fmla="*/ 1416218 h 2341376"/>
              <a:gd name="connsiteX131" fmla="*/ 1936377 w 3840480"/>
              <a:gd name="connsiteY131" fmla="*/ 1394703 h 2341376"/>
              <a:gd name="connsiteX132" fmla="*/ 2033195 w 3840480"/>
              <a:gd name="connsiteY132" fmla="*/ 1373188 h 2341376"/>
              <a:gd name="connsiteX133" fmla="*/ 2259106 w 3840480"/>
              <a:gd name="connsiteY133" fmla="*/ 1383946 h 2341376"/>
              <a:gd name="connsiteX134" fmla="*/ 2345167 w 3840480"/>
              <a:gd name="connsiteY134" fmla="*/ 1405461 h 2341376"/>
              <a:gd name="connsiteX135" fmla="*/ 2388198 w 3840480"/>
              <a:gd name="connsiteY135" fmla="*/ 1416218 h 2341376"/>
              <a:gd name="connsiteX136" fmla="*/ 2474259 w 3840480"/>
              <a:gd name="connsiteY136" fmla="*/ 1459249 h 2341376"/>
              <a:gd name="connsiteX137" fmla="*/ 2549563 w 3840480"/>
              <a:gd name="connsiteY137" fmla="*/ 1491522 h 2341376"/>
              <a:gd name="connsiteX138" fmla="*/ 2614108 w 3840480"/>
              <a:gd name="connsiteY138" fmla="*/ 1513037 h 2341376"/>
              <a:gd name="connsiteX139" fmla="*/ 2646381 w 3840480"/>
              <a:gd name="connsiteY139" fmla="*/ 1523795 h 2341376"/>
              <a:gd name="connsiteX140" fmla="*/ 2775473 w 3840480"/>
              <a:gd name="connsiteY140" fmla="*/ 1545310 h 2341376"/>
              <a:gd name="connsiteX141" fmla="*/ 2893807 w 3840480"/>
              <a:gd name="connsiteY141" fmla="*/ 1534553 h 2341376"/>
              <a:gd name="connsiteX142" fmla="*/ 2926080 w 3840480"/>
              <a:gd name="connsiteY142" fmla="*/ 1523795 h 23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40480" h="2341376">
                <a:moveTo>
                  <a:pt x="2872292" y="1502280"/>
                </a:moveTo>
                <a:cubicBezTo>
                  <a:pt x="2911737" y="1498694"/>
                  <a:pt x="2951898" y="1499821"/>
                  <a:pt x="2990626" y="1491522"/>
                </a:cubicBezTo>
                <a:cubicBezTo>
                  <a:pt x="3013242" y="1486676"/>
                  <a:pt x="3027953" y="1461660"/>
                  <a:pt x="3044414" y="1448491"/>
                </a:cubicBezTo>
                <a:cubicBezTo>
                  <a:pt x="3054510" y="1440414"/>
                  <a:pt x="3065929" y="1434148"/>
                  <a:pt x="3076687" y="1426976"/>
                </a:cubicBezTo>
                <a:cubicBezTo>
                  <a:pt x="3080273" y="1401875"/>
                  <a:pt x="3087445" y="1377029"/>
                  <a:pt x="3087445" y="1351673"/>
                </a:cubicBezTo>
                <a:cubicBezTo>
                  <a:pt x="3087445" y="1329432"/>
                  <a:pt x="3081058" y="1263593"/>
                  <a:pt x="3065930" y="1233338"/>
                </a:cubicBezTo>
                <a:cubicBezTo>
                  <a:pt x="3060148" y="1221774"/>
                  <a:pt x="3051586" y="1211823"/>
                  <a:pt x="3044414" y="1201066"/>
                </a:cubicBezTo>
                <a:cubicBezTo>
                  <a:pt x="3039342" y="1185849"/>
                  <a:pt x="3022899" y="1139267"/>
                  <a:pt x="3022899" y="1125762"/>
                </a:cubicBezTo>
                <a:cubicBezTo>
                  <a:pt x="3022899" y="1089702"/>
                  <a:pt x="3029195" y="1054920"/>
                  <a:pt x="3055172" y="1028943"/>
                </a:cubicBezTo>
                <a:cubicBezTo>
                  <a:pt x="3064314" y="1019801"/>
                  <a:pt x="3077513" y="1015705"/>
                  <a:pt x="3087445" y="1007428"/>
                </a:cubicBezTo>
                <a:cubicBezTo>
                  <a:pt x="3141168" y="962659"/>
                  <a:pt x="3095274" y="983303"/>
                  <a:pt x="3151991" y="964397"/>
                </a:cubicBezTo>
                <a:cubicBezTo>
                  <a:pt x="3161741" y="957084"/>
                  <a:pt x="3211560" y="918476"/>
                  <a:pt x="3227294" y="910609"/>
                </a:cubicBezTo>
                <a:cubicBezTo>
                  <a:pt x="3237436" y="905538"/>
                  <a:pt x="3249425" y="904922"/>
                  <a:pt x="3259567" y="899851"/>
                </a:cubicBezTo>
                <a:cubicBezTo>
                  <a:pt x="3271131" y="894069"/>
                  <a:pt x="3279905" y="883309"/>
                  <a:pt x="3291840" y="878336"/>
                </a:cubicBezTo>
                <a:cubicBezTo>
                  <a:pt x="3323242" y="865252"/>
                  <a:pt x="3356622" y="857505"/>
                  <a:pt x="3388659" y="846063"/>
                </a:cubicBezTo>
                <a:cubicBezTo>
                  <a:pt x="3406844" y="839568"/>
                  <a:pt x="3424299" y="831147"/>
                  <a:pt x="3442447" y="824548"/>
                </a:cubicBezTo>
                <a:cubicBezTo>
                  <a:pt x="3463761" y="816798"/>
                  <a:pt x="3506993" y="803033"/>
                  <a:pt x="3506993" y="803033"/>
                </a:cubicBezTo>
                <a:lnTo>
                  <a:pt x="3550024" y="760002"/>
                </a:lnTo>
                <a:lnTo>
                  <a:pt x="3582297" y="727729"/>
                </a:lnTo>
                <a:cubicBezTo>
                  <a:pt x="3599340" y="693642"/>
                  <a:pt x="3608154" y="669599"/>
                  <a:pt x="3636085" y="641668"/>
                </a:cubicBezTo>
                <a:cubicBezTo>
                  <a:pt x="3645227" y="632526"/>
                  <a:pt x="3657600" y="627325"/>
                  <a:pt x="3668358" y="620153"/>
                </a:cubicBezTo>
                <a:cubicBezTo>
                  <a:pt x="3698830" y="528731"/>
                  <a:pt x="3656331" y="640198"/>
                  <a:pt x="3700631" y="566364"/>
                </a:cubicBezTo>
                <a:cubicBezTo>
                  <a:pt x="3706465" y="556640"/>
                  <a:pt x="3704584" y="543163"/>
                  <a:pt x="3711388" y="534091"/>
                </a:cubicBezTo>
                <a:cubicBezTo>
                  <a:pt x="3726602" y="513806"/>
                  <a:pt x="3747247" y="498232"/>
                  <a:pt x="3765177" y="480303"/>
                </a:cubicBezTo>
                <a:cubicBezTo>
                  <a:pt x="3775935" y="469545"/>
                  <a:pt x="3789011" y="460689"/>
                  <a:pt x="3797450" y="448030"/>
                </a:cubicBezTo>
                <a:cubicBezTo>
                  <a:pt x="3804622" y="437272"/>
                  <a:pt x="3813714" y="427572"/>
                  <a:pt x="3818965" y="415757"/>
                </a:cubicBezTo>
                <a:cubicBezTo>
                  <a:pt x="3828176" y="395033"/>
                  <a:pt x="3840480" y="351211"/>
                  <a:pt x="3840480" y="351211"/>
                </a:cubicBezTo>
                <a:cubicBezTo>
                  <a:pt x="3836894" y="315352"/>
                  <a:pt x="3837826" y="278750"/>
                  <a:pt x="3829723" y="243635"/>
                </a:cubicBezTo>
                <a:cubicBezTo>
                  <a:pt x="3826816" y="231037"/>
                  <a:pt x="3815722" y="221883"/>
                  <a:pt x="3808207" y="211362"/>
                </a:cubicBezTo>
                <a:cubicBezTo>
                  <a:pt x="3797786" y="196772"/>
                  <a:pt x="3786355" y="182921"/>
                  <a:pt x="3775934" y="168331"/>
                </a:cubicBezTo>
                <a:cubicBezTo>
                  <a:pt x="3768419" y="157810"/>
                  <a:pt x="3764149" y="144572"/>
                  <a:pt x="3754419" y="136058"/>
                </a:cubicBezTo>
                <a:cubicBezTo>
                  <a:pt x="3734959" y="119030"/>
                  <a:pt x="3711388" y="107371"/>
                  <a:pt x="3689873" y="93028"/>
                </a:cubicBezTo>
                <a:cubicBezTo>
                  <a:pt x="3648165" y="65223"/>
                  <a:pt x="3669866" y="75602"/>
                  <a:pt x="3625327" y="60755"/>
                </a:cubicBezTo>
                <a:cubicBezTo>
                  <a:pt x="3614569" y="64341"/>
                  <a:pt x="3603994" y="68529"/>
                  <a:pt x="3593054" y="71513"/>
                </a:cubicBezTo>
                <a:cubicBezTo>
                  <a:pt x="3577959" y="75630"/>
                  <a:pt x="3503612" y="91404"/>
                  <a:pt x="3474720" y="103786"/>
                </a:cubicBezTo>
                <a:cubicBezTo>
                  <a:pt x="3459980" y="110103"/>
                  <a:pt x="3445033" y="116406"/>
                  <a:pt x="3431690" y="125301"/>
                </a:cubicBezTo>
                <a:cubicBezTo>
                  <a:pt x="3423251" y="130927"/>
                  <a:pt x="3418871" y="141598"/>
                  <a:pt x="3410174" y="146816"/>
                </a:cubicBezTo>
                <a:cubicBezTo>
                  <a:pt x="3400450" y="152650"/>
                  <a:pt x="3388043" y="152503"/>
                  <a:pt x="3377901" y="157574"/>
                </a:cubicBezTo>
                <a:cubicBezTo>
                  <a:pt x="3317808" y="187620"/>
                  <a:pt x="3373592" y="182102"/>
                  <a:pt x="3281083" y="200604"/>
                </a:cubicBezTo>
                <a:cubicBezTo>
                  <a:pt x="3263153" y="204190"/>
                  <a:pt x="3245330" y="208356"/>
                  <a:pt x="3227294" y="211362"/>
                </a:cubicBezTo>
                <a:cubicBezTo>
                  <a:pt x="3182737" y="218788"/>
                  <a:pt x="3109464" y="227436"/>
                  <a:pt x="3065930" y="232877"/>
                </a:cubicBezTo>
                <a:cubicBezTo>
                  <a:pt x="2822259" y="198069"/>
                  <a:pt x="3263253" y="286195"/>
                  <a:pt x="2979868" y="17724"/>
                </a:cubicBezTo>
                <a:cubicBezTo>
                  <a:pt x="2932939" y="-26735"/>
                  <a:pt x="2850835" y="26175"/>
                  <a:pt x="2786231" y="28482"/>
                </a:cubicBezTo>
                <a:lnTo>
                  <a:pt x="2377440" y="39240"/>
                </a:lnTo>
                <a:cubicBezTo>
                  <a:pt x="2352339" y="42826"/>
                  <a:pt x="2327379" y="47593"/>
                  <a:pt x="2302137" y="49997"/>
                </a:cubicBezTo>
                <a:cubicBezTo>
                  <a:pt x="2212720" y="58513"/>
                  <a:pt x="2165228" y="54126"/>
                  <a:pt x="2086984" y="71513"/>
                </a:cubicBezTo>
                <a:cubicBezTo>
                  <a:pt x="2064310" y="76552"/>
                  <a:pt x="2017696" y="98195"/>
                  <a:pt x="2000923" y="103786"/>
                </a:cubicBezTo>
                <a:cubicBezTo>
                  <a:pt x="1986897" y="108461"/>
                  <a:pt x="1972236" y="110957"/>
                  <a:pt x="1957892" y="114543"/>
                </a:cubicBezTo>
                <a:cubicBezTo>
                  <a:pt x="1943548" y="121715"/>
                  <a:pt x="1929751" y="130102"/>
                  <a:pt x="1914861" y="136058"/>
                </a:cubicBezTo>
                <a:cubicBezTo>
                  <a:pt x="1893804" y="144481"/>
                  <a:pt x="1869185" y="144994"/>
                  <a:pt x="1850315" y="157574"/>
                </a:cubicBezTo>
                <a:cubicBezTo>
                  <a:pt x="1839558" y="164746"/>
                  <a:pt x="1828139" y="171013"/>
                  <a:pt x="1818043" y="179089"/>
                </a:cubicBezTo>
                <a:cubicBezTo>
                  <a:pt x="1810123" y="185425"/>
                  <a:pt x="1805224" y="195386"/>
                  <a:pt x="1796527" y="200604"/>
                </a:cubicBezTo>
                <a:cubicBezTo>
                  <a:pt x="1786803" y="206438"/>
                  <a:pt x="1775012" y="207776"/>
                  <a:pt x="1764254" y="211362"/>
                </a:cubicBezTo>
                <a:cubicBezTo>
                  <a:pt x="1706881" y="297423"/>
                  <a:pt x="1782183" y="193433"/>
                  <a:pt x="1710466" y="265150"/>
                </a:cubicBezTo>
                <a:cubicBezTo>
                  <a:pt x="1701324" y="274292"/>
                  <a:pt x="1697028" y="287327"/>
                  <a:pt x="1688951" y="297423"/>
                </a:cubicBezTo>
                <a:cubicBezTo>
                  <a:pt x="1682615" y="305343"/>
                  <a:pt x="1673521" y="310824"/>
                  <a:pt x="1667435" y="318938"/>
                </a:cubicBezTo>
                <a:cubicBezTo>
                  <a:pt x="1594443" y="416260"/>
                  <a:pt x="1652234" y="355653"/>
                  <a:pt x="1602890" y="405000"/>
                </a:cubicBezTo>
                <a:cubicBezTo>
                  <a:pt x="1599304" y="415758"/>
                  <a:pt x="1599216" y="428418"/>
                  <a:pt x="1592132" y="437273"/>
                </a:cubicBezTo>
                <a:cubicBezTo>
                  <a:pt x="1584055" y="447369"/>
                  <a:pt x="1569791" y="450511"/>
                  <a:pt x="1559859" y="458788"/>
                </a:cubicBezTo>
                <a:cubicBezTo>
                  <a:pt x="1473836" y="530473"/>
                  <a:pt x="1585898" y="454666"/>
                  <a:pt x="1484555" y="512576"/>
                </a:cubicBezTo>
                <a:cubicBezTo>
                  <a:pt x="1473330" y="518990"/>
                  <a:pt x="1464097" y="528840"/>
                  <a:pt x="1452283" y="534091"/>
                </a:cubicBezTo>
                <a:cubicBezTo>
                  <a:pt x="1431559" y="543302"/>
                  <a:pt x="1409252" y="548435"/>
                  <a:pt x="1387737" y="555607"/>
                </a:cubicBezTo>
                <a:lnTo>
                  <a:pt x="1290918" y="587880"/>
                </a:lnTo>
                <a:lnTo>
                  <a:pt x="1258645" y="598637"/>
                </a:lnTo>
                <a:cubicBezTo>
                  <a:pt x="1237130" y="605809"/>
                  <a:pt x="1216685" y="618100"/>
                  <a:pt x="1194099" y="620153"/>
                </a:cubicBezTo>
                <a:lnTo>
                  <a:pt x="1075765" y="630910"/>
                </a:lnTo>
                <a:cubicBezTo>
                  <a:pt x="1038702" y="643265"/>
                  <a:pt x="993834" y="659138"/>
                  <a:pt x="957431" y="663183"/>
                </a:cubicBezTo>
                <a:lnTo>
                  <a:pt x="860612" y="673941"/>
                </a:lnTo>
                <a:cubicBezTo>
                  <a:pt x="846268" y="681113"/>
                  <a:pt x="832321" y="689139"/>
                  <a:pt x="817581" y="695456"/>
                </a:cubicBezTo>
                <a:cubicBezTo>
                  <a:pt x="807158" y="699923"/>
                  <a:pt x="795450" y="701143"/>
                  <a:pt x="785308" y="706214"/>
                </a:cubicBezTo>
                <a:cubicBezTo>
                  <a:pt x="766606" y="715565"/>
                  <a:pt x="749251" y="727405"/>
                  <a:pt x="731520" y="738487"/>
                </a:cubicBezTo>
                <a:cubicBezTo>
                  <a:pt x="720556" y="745339"/>
                  <a:pt x="711131" y="754909"/>
                  <a:pt x="699247" y="760002"/>
                </a:cubicBezTo>
                <a:cubicBezTo>
                  <a:pt x="685658" y="765826"/>
                  <a:pt x="670560" y="767174"/>
                  <a:pt x="656217" y="770760"/>
                </a:cubicBezTo>
                <a:cubicBezTo>
                  <a:pt x="645459" y="781518"/>
                  <a:pt x="636324" y="794190"/>
                  <a:pt x="623944" y="803033"/>
                </a:cubicBezTo>
                <a:cubicBezTo>
                  <a:pt x="610894" y="812354"/>
                  <a:pt x="594837" y="816592"/>
                  <a:pt x="580913" y="824548"/>
                </a:cubicBezTo>
                <a:cubicBezTo>
                  <a:pt x="569687" y="830963"/>
                  <a:pt x="559096" y="838459"/>
                  <a:pt x="548640" y="846063"/>
                </a:cubicBezTo>
                <a:cubicBezTo>
                  <a:pt x="401866" y="952807"/>
                  <a:pt x="521279" y="871476"/>
                  <a:pt x="398033" y="953640"/>
                </a:cubicBezTo>
                <a:lnTo>
                  <a:pt x="365760" y="975155"/>
                </a:lnTo>
                <a:cubicBezTo>
                  <a:pt x="355002" y="982327"/>
                  <a:pt x="342629" y="987528"/>
                  <a:pt x="333487" y="996670"/>
                </a:cubicBezTo>
                <a:cubicBezTo>
                  <a:pt x="326315" y="1003842"/>
                  <a:pt x="319892" y="1011850"/>
                  <a:pt x="311972" y="1018186"/>
                </a:cubicBezTo>
                <a:cubicBezTo>
                  <a:pt x="286631" y="1038459"/>
                  <a:pt x="266114" y="1046493"/>
                  <a:pt x="236668" y="1061216"/>
                </a:cubicBezTo>
                <a:cubicBezTo>
                  <a:pt x="198168" y="1112549"/>
                  <a:pt x="214208" y="1099530"/>
                  <a:pt x="161365" y="1136520"/>
                </a:cubicBezTo>
                <a:cubicBezTo>
                  <a:pt x="140181" y="1151349"/>
                  <a:pt x="118334" y="1165207"/>
                  <a:pt x="96819" y="1179550"/>
                </a:cubicBezTo>
                <a:lnTo>
                  <a:pt x="64546" y="1201066"/>
                </a:lnTo>
                <a:cubicBezTo>
                  <a:pt x="30452" y="1252207"/>
                  <a:pt x="47118" y="1221075"/>
                  <a:pt x="21515" y="1297884"/>
                </a:cubicBezTo>
                <a:lnTo>
                  <a:pt x="10758" y="1330157"/>
                </a:lnTo>
                <a:cubicBezTo>
                  <a:pt x="7172" y="1358844"/>
                  <a:pt x="0" y="1387308"/>
                  <a:pt x="0" y="1416218"/>
                </a:cubicBezTo>
                <a:cubicBezTo>
                  <a:pt x="0" y="1489715"/>
                  <a:pt x="3269" y="1569145"/>
                  <a:pt x="21515" y="1642129"/>
                </a:cubicBezTo>
                <a:cubicBezTo>
                  <a:pt x="24265" y="1653130"/>
                  <a:pt x="29158" y="1663499"/>
                  <a:pt x="32273" y="1674402"/>
                </a:cubicBezTo>
                <a:cubicBezTo>
                  <a:pt x="36335" y="1688618"/>
                  <a:pt x="36419" y="1704209"/>
                  <a:pt x="43031" y="1717433"/>
                </a:cubicBezTo>
                <a:cubicBezTo>
                  <a:pt x="51049" y="1733469"/>
                  <a:pt x="64546" y="1746120"/>
                  <a:pt x="75304" y="1760463"/>
                </a:cubicBezTo>
                <a:cubicBezTo>
                  <a:pt x="102342" y="1841582"/>
                  <a:pt x="65869" y="1741593"/>
                  <a:pt x="107577" y="1825009"/>
                </a:cubicBezTo>
                <a:cubicBezTo>
                  <a:pt x="112648" y="1835151"/>
                  <a:pt x="111743" y="1848055"/>
                  <a:pt x="118334" y="1857282"/>
                </a:cubicBezTo>
                <a:cubicBezTo>
                  <a:pt x="130124" y="1873789"/>
                  <a:pt x="149194" y="1884085"/>
                  <a:pt x="161365" y="1900313"/>
                </a:cubicBezTo>
                <a:cubicBezTo>
                  <a:pt x="202766" y="1955514"/>
                  <a:pt x="180960" y="1930665"/>
                  <a:pt x="225911" y="1975616"/>
                </a:cubicBezTo>
                <a:cubicBezTo>
                  <a:pt x="229497" y="1986374"/>
                  <a:pt x="230077" y="1998662"/>
                  <a:pt x="236668" y="2007889"/>
                </a:cubicBezTo>
                <a:cubicBezTo>
                  <a:pt x="269973" y="2054516"/>
                  <a:pt x="298527" y="2058392"/>
                  <a:pt x="344245" y="2093950"/>
                </a:cubicBezTo>
                <a:cubicBezTo>
                  <a:pt x="356254" y="2103290"/>
                  <a:pt x="364967" y="2116322"/>
                  <a:pt x="376518" y="2126223"/>
                </a:cubicBezTo>
                <a:cubicBezTo>
                  <a:pt x="482515" y="2217079"/>
                  <a:pt x="366682" y="2111900"/>
                  <a:pt x="451821" y="2180011"/>
                </a:cubicBezTo>
                <a:cubicBezTo>
                  <a:pt x="459741" y="2186347"/>
                  <a:pt x="465545" y="2195034"/>
                  <a:pt x="473337" y="2201527"/>
                </a:cubicBezTo>
                <a:cubicBezTo>
                  <a:pt x="487111" y="2213005"/>
                  <a:pt x="502593" y="2222322"/>
                  <a:pt x="516367" y="2233800"/>
                </a:cubicBezTo>
                <a:cubicBezTo>
                  <a:pt x="524159" y="2240293"/>
                  <a:pt x="529186" y="2250097"/>
                  <a:pt x="537883" y="2255315"/>
                </a:cubicBezTo>
                <a:cubicBezTo>
                  <a:pt x="547606" y="2261149"/>
                  <a:pt x="559398" y="2262487"/>
                  <a:pt x="570155" y="2266073"/>
                </a:cubicBezTo>
                <a:cubicBezTo>
                  <a:pt x="608503" y="2304419"/>
                  <a:pt x="573915" y="2274369"/>
                  <a:pt x="634701" y="2309103"/>
                </a:cubicBezTo>
                <a:cubicBezTo>
                  <a:pt x="645927" y="2315518"/>
                  <a:pt x="654501" y="2327216"/>
                  <a:pt x="666974" y="2330618"/>
                </a:cubicBezTo>
                <a:cubicBezTo>
                  <a:pt x="694866" y="2338225"/>
                  <a:pt x="724348" y="2337790"/>
                  <a:pt x="753035" y="2341376"/>
                </a:cubicBezTo>
                <a:cubicBezTo>
                  <a:pt x="770479" y="2338884"/>
                  <a:pt x="846012" y="2330728"/>
                  <a:pt x="871370" y="2319861"/>
                </a:cubicBezTo>
                <a:cubicBezTo>
                  <a:pt x="883254" y="2314768"/>
                  <a:pt x="892885" y="2305518"/>
                  <a:pt x="903643" y="2298346"/>
                </a:cubicBezTo>
                <a:cubicBezTo>
                  <a:pt x="969864" y="2199013"/>
                  <a:pt x="885359" y="2321202"/>
                  <a:pt x="946673" y="2244557"/>
                </a:cubicBezTo>
                <a:cubicBezTo>
                  <a:pt x="954750" y="2234461"/>
                  <a:pt x="962406" y="2223848"/>
                  <a:pt x="968188" y="2212284"/>
                </a:cubicBezTo>
                <a:cubicBezTo>
                  <a:pt x="973259" y="2202142"/>
                  <a:pt x="971862" y="2188866"/>
                  <a:pt x="978946" y="2180011"/>
                </a:cubicBezTo>
                <a:cubicBezTo>
                  <a:pt x="987023" y="2169915"/>
                  <a:pt x="1000461" y="2165668"/>
                  <a:pt x="1011219" y="2158496"/>
                </a:cubicBezTo>
                <a:cubicBezTo>
                  <a:pt x="1018391" y="2147738"/>
                  <a:pt x="1023592" y="2135365"/>
                  <a:pt x="1032734" y="2126223"/>
                </a:cubicBezTo>
                <a:cubicBezTo>
                  <a:pt x="1081399" y="2077558"/>
                  <a:pt x="1056628" y="2138793"/>
                  <a:pt x="1108038" y="2061677"/>
                </a:cubicBezTo>
                <a:cubicBezTo>
                  <a:pt x="1127162" y="2032990"/>
                  <a:pt x="1133154" y="2019431"/>
                  <a:pt x="1161826" y="1997131"/>
                </a:cubicBezTo>
                <a:cubicBezTo>
                  <a:pt x="1182237" y="1981256"/>
                  <a:pt x="1208088" y="1972385"/>
                  <a:pt x="1226372" y="1954101"/>
                </a:cubicBezTo>
                <a:cubicBezTo>
                  <a:pt x="1237130" y="1943343"/>
                  <a:pt x="1246636" y="1931168"/>
                  <a:pt x="1258645" y="1921828"/>
                </a:cubicBezTo>
                <a:cubicBezTo>
                  <a:pt x="1279056" y="1905953"/>
                  <a:pt x="1304906" y="1897082"/>
                  <a:pt x="1323191" y="1878797"/>
                </a:cubicBezTo>
                <a:cubicBezTo>
                  <a:pt x="1333949" y="1868039"/>
                  <a:pt x="1345725" y="1858211"/>
                  <a:pt x="1355464" y="1846524"/>
                </a:cubicBezTo>
                <a:cubicBezTo>
                  <a:pt x="1363741" y="1836592"/>
                  <a:pt x="1367837" y="1823393"/>
                  <a:pt x="1376979" y="1814251"/>
                </a:cubicBezTo>
                <a:cubicBezTo>
                  <a:pt x="1389657" y="1801573"/>
                  <a:pt x="1407332" y="1794656"/>
                  <a:pt x="1420010" y="1781978"/>
                </a:cubicBezTo>
                <a:cubicBezTo>
                  <a:pt x="1432688" y="1769300"/>
                  <a:pt x="1439605" y="1751626"/>
                  <a:pt x="1452283" y="1738948"/>
                </a:cubicBezTo>
                <a:cubicBezTo>
                  <a:pt x="1461425" y="1729806"/>
                  <a:pt x="1474825" y="1725947"/>
                  <a:pt x="1484555" y="1717433"/>
                </a:cubicBezTo>
                <a:cubicBezTo>
                  <a:pt x="1503638" y="1700736"/>
                  <a:pt x="1520414" y="1681574"/>
                  <a:pt x="1538344" y="1663644"/>
                </a:cubicBezTo>
                <a:lnTo>
                  <a:pt x="1613647" y="1588341"/>
                </a:lnTo>
                <a:lnTo>
                  <a:pt x="1635163" y="1566826"/>
                </a:lnTo>
                <a:cubicBezTo>
                  <a:pt x="1642335" y="1559654"/>
                  <a:pt x="1647056" y="1548517"/>
                  <a:pt x="1656678" y="1545310"/>
                </a:cubicBezTo>
                <a:lnTo>
                  <a:pt x="1688951" y="1534553"/>
                </a:lnTo>
                <a:cubicBezTo>
                  <a:pt x="1728704" y="1474922"/>
                  <a:pt x="1687721" y="1522088"/>
                  <a:pt x="1742739" y="1491522"/>
                </a:cubicBezTo>
                <a:cubicBezTo>
                  <a:pt x="1853705" y="1429873"/>
                  <a:pt x="1766535" y="1462074"/>
                  <a:pt x="1839558" y="1437734"/>
                </a:cubicBezTo>
                <a:cubicBezTo>
                  <a:pt x="1850316" y="1430562"/>
                  <a:pt x="1860016" y="1421469"/>
                  <a:pt x="1871831" y="1416218"/>
                </a:cubicBezTo>
                <a:cubicBezTo>
                  <a:pt x="1892555" y="1407007"/>
                  <a:pt x="1914862" y="1401875"/>
                  <a:pt x="1936377" y="1394703"/>
                </a:cubicBezTo>
                <a:cubicBezTo>
                  <a:pt x="1989339" y="1377049"/>
                  <a:pt x="1957471" y="1385809"/>
                  <a:pt x="2033195" y="1373188"/>
                </a:cubicBezTo>
                <a:cubicBezTo>
                  <a:pt x="2108499" y="1376774"/>
                  <a:pt x="2183939" y="1378164"/>
                  <a:pt x="2259106" y="1383946"/>
                </a:cubicBezTo>
                <a:cubicBezTo>
                  <a:pt x="2304008" y="1387400"/>
                  <a:pt x="2307955" y="1394829"/>
                  <a:pt x="2345167" y="1405461"/>
                </a:cubicBezTo>
                <a:cubicBezTo>
                  <a:pt x="2359383" y="1409523"/>
                  <a:pt x="2373854" y="1412632"/>
                  <a:pt x="2388198" y="1416218"/>
                </a:cubicBezTo>
                <a:cubicBezTo>
                  <a:pt x="2458912" y="1486936"/>
                  <a:pt x="2325937" y="1360369"/>
                  <a:pt x="2474259" y="1459249"/>
                </a:cubicBezTo>
                <a:cubicBezTo>
                  <a:pt x="2525461" y="1493383"/>
                  <a:pt x="2486411" y="1472576"/>
                  <a:pt x="2549563" y="1491522"/>
                </a:cubicBezTo>
                <a:cubicBezTo>
                  <a:pt x="2571285" y="1498039"/>
                  <a:pt x="2592593" y="1505865"/>
                  <a:pt x="2614108" y="1513037"/>
                </a:cubicBezTo>
                <a:cubicBezTo>
                  <a:pt x="2624866" y="1516623"/>
                  <a:pt x="2635262" y="1521571"/>
                  <a:pt x="2646381" y="1523795"/>
                </a:cubicBezTo>
                <a:cubicBezTo>
                  <a:pt x="2725033" y="1539526"/>
                  <a:pt x="2682069" y="1531967"/>
                  <a:pt x="2775473" y="1545310"/>
                </a:cubicBezTo>
                <a:cubicBezTo>
                  <a:pt x="2814918" y="1541724"/>
                  <a:pt x="2854598" y="1540154"/>
                  <a:pt x="2893807" y="1534553"/>
                </a:cubicBezTo>
                <a:cubicBezTo>
                  <a:pt x="2905033" y="1532949"/>
                  <a:pt x="2926080" y="1523795"/>
                  <a:pt x="2926080" y="1523795"/>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6927850" y="2925763"/>
            <a:ext cx="2044700" cy="1333500"/>
          </a:xfrm>
          <a:custGeom>
            <a:avLst/>
            <a:gdLst>
              <a:gd name="connsiteX0" fmla="*/ 860611 w 2043953"/>
              <a:gd name="connsiteY0" fmla="*/ 1258645 h 1333948"/>
              <a:gd name="connsiteX1" fmla="*/ 903642 w 2043953"/>
              <a:gd name="connsiteY1" fmla="*/ 1204856 h 1333948"/>
              <a:gd name="connsiteX2" fmla="*/ 935915 w 2043953"/>
              <a:gd name="connsiteY2" fmla="*/ 1151068 h 1333948"/>
              <a:gd name="connsiteX3" fmla="*/ 968188 w 2043953"/>
              <a:gd name="connsiteY3" fmla="*/ 1086522 h 1333948"/>
              <a:gd name="connsiteX4" fmla="*/ 1000461 w 2043953"/>
              <a:gd name="connsiteY4" fmla="*/ 1021976 h 1333948"/>
              <a:gd name="connsiteX5" fmla="*/ 1032734 w 2043953"/>
              <a:gd name="connsiteY5" fmla="*/ 1011219 h 1333948"/>
              <a:gd name="connsiteX6" fmla="*/ 1065007 w 2043953"/>
              <a:gd name="connsiteY6" fmla="*/ 1021976 h 1333948"/>
              <a:gd name="connsiteX7" fmla="*/ 1118795 w 2043953"/>
              <a:gd name="connsiteY7" fmla="*/ 1065007 h 1333948"/>
              <a:gd name="connsiteX8" fmla="*/ 1204856 w 2043953"/>
              <a:gd name="connsiteY8" fmla="*/ 1075765 h 1333948"/>
              <a:gd name="connsiteX9" fmla="*/ 1290917 w 2043953"/>
              <a:gd name="connsiteY9" fmla="*/ 1065007 h 1333948"/>
              <a:gd name="connsiteX10" fmla="*/ 1323190 w 2043953"/>
              <a:gd name="connsiteY10" fmla="*/ 1054249 h 1333948"/>
              <a:gd name="connsiteX11" fmla="*/ 1366221 w 2043953"/>
              <a:gd name="connsiteY11" fmla="*/ 1043492 h 1333948"/>
              <a:gd name="connsiteX12" fmla="*/ 1387736 w 2043953"/>
              <a:gd name="connsiteY12" fmla="*/ 1021976 h 1333948"/>
              <a:gd name="connsiteX13" fmla="*/ 1420009 w 2043953"/>
              <a:gd name="connsiteY13" fmla="*/ 1011219 h 1333948"/>
              <a:gd name="connsiteX14" fmla="*/ 1549101 w 2043953"/>
              <a:gd name="connsiteY14" fmla="*/ 1000461 h 1333948"/>
              <a:gd name="connsiteX15" fmla="*/ 1914861 w 2043953"/>
              <a:gd name="connsiteY15" fmla="*/ 968188 h 1333948"/>
              <a:gd name="connsiteX16" fmla="*/ 1947134 w 2043953"/>
              <a:gd name="connsiteY16" fmla="*/ 946673 h 1333948"/>
              <a:gd name="connsiteX17" fmla="*/ 1979407 w 2043953"/>
              <a:gd name="connsiteY17" fmla="*/ 882127 h 1333948"/>
              <a:gd name="connsiteX18" fmla="*/ 2033195 w 2043953"/>
              <a:gd name="connsiteY18" fmla="*/ 763793 h 1333948"/>
              <a:gd name="connsiteX19" fmla="*/ 2043953 w 2043953"/>
              <a:gd name="connsiteY19" fmla="*/ 710005 h 1333948"/>
              <a:gd name="connsiteX20" fmla="*/ 2033195 w 2043953"/>
              <a:gd name="connsiteY20" fmla="*/ 441064 h 1333948"/>
              <a:gd name="connsiteX21" fmla="*/ 2022437 w 2043953"/>
              <a:gd name="connsiteY21" fmla="*/ 365760 h 1333948"/>
              <a:gd name="connsiteX22" fmla="*/ 2011680 w 2043953"/>
              <a:gd name="connsiteY22" fmla="*/ 161365 h 1333948"/>
              <a:gd name="connsiteX23" fmla="*/ 1990164 w 2043953"/>
              <a:gd name="connsiteY23" fmla="*/ 96819 h 1333948"/>
              <a:gd name="connsiteX24" fmla="*/ 1839557 w 2043953"/>
              <a:gd name="connsiteY24" fmla="*/ 107576 h 1333948"/>
              <a:gd name="connsiteX25" fmla="*/ 1807284 w 2043953"/>
              <a:gd name="connsiteY25" fmla="*/ 129092 h 1333948"/>
              <a:gd name="connsiteX26" fmla="*/ 1753496 w 2043953"/>
              <a:gd name="connsiteY26" fmla="*/ 139849 h 1333948"/>
              <a:gd name="connsiteX27" fmla="*/ 1688950 w 2043953"/>
              <a:gd name="connsiteY27" fmla="*/ 161365 h 1333948"/>
              <a:gd name="connsiteX28" fmla="*/ 1656677 w 2043953"/>
              <a:gd name="connsiteY28" fmla="*/ 172122 h 1333948"/>
              <a:gd name="connsiteX29" fmla="*/ 1624404 w 2043953"/>
              <a:gd name="connsiteY29" fmla="*/ 182880 h 1333948"/>
              <a:gd name="connsiteX30" fmla="*/ 1559859 w 2043953"/>
              <a:gd name="connsiteY30" fmla="*/ 172122 h 1333948"/>
              <a:gd name="connsiteX31" fmla="*/ 1473797 w 2043953"/>
              <a:gd name="connsiteY31" fmla="*/ 75304 h 1333948"/>
              <a:gd name="connsiteX32" fmla="*/ 1441524 w 2043953"/>
              <a:gd name="connsiteY32" fmla="*/ 43031 h 1333948"/>
              <a:gd name="connsiteX33" fmla="*/ 1420009 w 2043953"/>
              <a:gd name="connsiteY33" fmla="*/ 10758 h 1333948"/>
              <a:gd name="connsiteX34" fmla="*/ 1387736 w 2043953"/>
              <a:gd name="connsiteY34" fmla="*/ 0 h 1333948"/>
              <a:gd name="connsiteX35" fmla="*/ 1280160 w 2043953"/>
              <a:gd name="connsiteY35" fmla="*/ 10758 h 1333948"/>
              <a:gd name="connsiteX36" fmla="*/ 1172583 w 2043953"/>
              <a:gd name="connsiteY36" fmla="*/ 53788 h 1333948"/>
              <a:gd name="connsiteX37" fmla="*/ 1075764 w 2043953"/>
              <a:gd name="connsiteY37" fmla="*/ 107576 h 1333948"/>
              <a:gd name="connsiteX38" fmla="*/ 1054249 w 2043953"/>
              <a:gd name="connsiteY38" fmla="*/ 129092 h 1333948"/>
              <a:gd name="connsiteX39" fmla="*/ 925157 w 2043953"/>
              <a:gd name="connsiteY39" fmla="*/ 193638 h 1333948"/>
              <a:gd name="connsiteX40" fmla="*/ 892884 w 2043953"/>
              <a:gd name="connsiteY40" fmla="*/ 204395 h 1333948"/>
              <a:gd name="connsiteX41" fmla="*/ 796066 w 2043953"/>
              <a:gd name="connsiteY41" fmla="*/ 247426 h 1333948"/>
              <a:gd name="connsiteX42" fmla="*/ 763793 w 2043953"/>
              <a:gd name="connsiteY42" fmla="*/ 258184 h 1333948"/>
              <a:gd name="connsiteX43" fmla="*/ 699247 w 2043953"/>
              <a:gd name="connsiteY43" fmla="*/ 290456 h 1333948"/>
              <a:gd name="connsiteX44" fmla="*/ 645459 w 2043953"/>
              <a:gd name="connsiteY44" fmla="*/ 322729 h 1333948"/>
              <a:gd name="connsiteX45" fmla="*/ 623943 w 2043953"/>
              <a:gd name="connsiteY45" fmla="*/ 344245 h 1333948"/>
              <a:gd name="connsiteX46" fmla="*/ 591670 w 2043953"/>
              <a:gd name="connsiteY46" fmla="*/ 365760 h 1333948"/>
              <a:gd name="connsiteX47" fmla="*/ 527124 w 2043953"/>
              <a:gd name="connsiteY47" fmla="*/ 408791 h 1333948"/>
              <a:gd name="connsiteX48" fmla="*/ 494851 w 2043953"/>
              <a:gd name="connsiteY48" fmla="*/ 441064 h 1333948"/>
              <a:gd name="connsiteX49" fmla="*/ 462579 w 2043953"/>
              <a:gd name="connsiteY49" fmla="*/ 462579 h 1333948"/>
              <a:gd name="connsiteX50" fmla="*/ 408790 w 2043953"/>
              <a:gd name="connsiteY50" fmla="*/ 516367 h 1333948"/>
              <a:gd name="connsiteX51" fmla="*/ 355002 w 2043953"/>
              <a:gd name="connsiteY51" fmla="*/ 570155 h 1333948"/>
              <a:gd name="connsiteX52" fmla="*/ 311971 w 2043953"/>
              <a:gd name="connsiteY52" fmla="*/ 613186 h 1333948"/>
              <a:gd name="connsiteX53" fmla="*/ 290456 w 2043953"/>
              <a:gd name="connsiteY53" fmla="*/ 645459 h 1333948"/>
              <a:gd name="connsiteX54" fmla="*/ 225910 w 2043953"/>
              <a:gd name="connsiteY54" fmla="*/ 677732 h 1333948"/>
              <a:gd name="connsiteX55" fmla="*/ 193637 w 2043953"/>
              <a:gd name="connsiteY55" fmla="*/ 699247 h 1333948"/>
              <a:gd name="connsiteX56" fmla="*/ 161364 w 2043953"/>
              <a:gd name="connsiteY56" fmla="*/ 710005 h 1333948"/>
              <a:gd name="connsiteX57" fmla="*/ 96819 w 2043953"/>
              <a:gd name="connsiteY57" fmla="*/ 742278 h 1333948"/>
              <a:gd name="connsiteX58" fmla="*/ 64546 w 2043953"/>
              <a:gd name="connsiteY58" fmla="*/ 796066 h 1333948"/>
              <a:gd name="connsiteX59" fmla="*/ 21515 w 2043953"/>
              <a:gd name="connsiteY59" fmla="*/ 860612 h 1333948"/>
              <a:gd name="connsiteX60" fmla="*/ 10757 w 2043953"/>
              <a:gd name="connsiteY60" fmla="*/ 968188 h 1333948"/>
              <a:gd name="connsiteX61" fmla="*/ 0 w 2043953"/>
              <a:gd name="connsiteY61" fmla="*/ 1021976 h 1333948"/>
              <a:gd name="connsiteX62" fmla="*/ 10757 w 2043953"/>
              <a:gd name="connsiteY62" fmla="*/ 1215614 h 1333948"/>
              <a:gd name="connsiteX63" fmla="*/ 21515 w 2043953"/>
              <a:gd name="connsiteY63" fmla="*/ 1247887 h 1333948"/>
              <a:gd name="connsiteX64" fmla="*/ 53788 w 2043953"/>
              <a:gd name="connsiteY64" fmla="*/ 1323191 h 1333948"/>
              <a:gd name="connsiteX65" fmla="*/ 118334 w 2043953"/>
              <a:gd name="connsiteY65" fmla="*/ 1333948 h 1333948"/>
              <a:gd name="connsiteX66" fmla="*/ 387275 w 2043953"/>
              <a:gd name="connsiteY66" fmla="*/ 1323191 h 1333948"/>
              <a:gd name="connsiteX67" fmla="*/ 419548 w 2043953"/>
              <a:gd name="connsiteY67" fmla="*/ 1312433 h 1333948"/>
              <a:gd name="connsiteX68" fmla="*/ 785308 w 2043953"/>
              <a:gd name="connsiteY68" fmla="*/ 1280160 h 1333948"/>
              <a:gd name="connsiteX69" fmla="*/ 839096 w 2043953"/>
              <a:gd name="connsiteY69" fmla="*/ 1269402 h 1333948"/>
              <a:gd name="connsiteX70" fmla="*/ 871369 w 2043953"/>
              <a:gd name="connsiteY70" fmla="*/ 1237129 h 1333948"/>
              <a:gd name="connsiteX71" fmla="*/ 903642 w 2043953"/>
              <a:gd name="connsiteY71" fmla="*/ 1194099 h 133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43953" h="1333948">
                <a:moveTo>
                  <a:pt x="860611" y="1258645"/>
                </a:moveTo>
                <a:cubicBezTo>
                  <a:pt x="874955" y="1240715"/>
                  <a:pt x="891472" y="1224327"/>
                  <a:pt x="903642" y="1204856"/>
                </a:cubicBezTo>
                <a:cubicBezTo>
                  <a:pt x="950194" y="1130374"/>
                  <a:pt x="877235" y="1209751"/>
                  <a:pt x="935915" y="1151068"/>
                </a:cubicBezTo>
                <a:cubicBezTo>
                  <a:pt x="962956" y="1069949"/>
                  <a:pt x="926480" y="1169938"/>
                  <a:pt x="968188" y="1086522"/>
                </a:cubicBezTo>
                <a:cubicBezTo>
                  <a:pt x="981179" y="1060539"/>
                  <a:pt x="974771" y="1042528"/>
                  <a:pt x="1000461" y="1021976"/>
                </a:cubicBezTo>
                <a:cubicBezTo>
                  <a:pt x="1009316" y="1014892"/>
                  <a:pt x="1021976" y="1014805"/>
                  <a:pt x="1032734" y="1011219"/>
                </a:cubicBezTo>
                <a:cubicBezTo>
                  <a:pt x="1043492" y="1014805"/>
                  <a:pt x="1055283" y="1016142"/>
                  <a:pt x="1065007" y="1021976"/>
                </a:cubicBezTo>
                <a:cubicBezTo>
                  <a:pt x="1094695" y="1039789"/>
                  <a:pt x="1079318" y="1054240"/>
                  <a:pt x="1118795" y="1065007"/>
                </a:cubicBezTo>
                <a:cubicBezTo>
                  <a:pt x="1146687" y="1072614"/>
                  <a:pt x="1176169" y="1072179"/>
                  <a:pt x="1204856" y="1075765"/>
                </a:cubicBezTo>
                <a:cubicBezTo>
                  <a:pt x="1233543" y="1072179"/>
                  <a:pt x="1262473" y="1070179"/>
                  <a:pt x="1290917" y="1065007"/>
                </a:cubicBezTo>
                <a:cubicBezTo>
                  <a:pt x="1302074" y="1062978"/>
                  <a:pt x="1312287" y="1057364"/>
                  <a:pt x="1323190" y="1054249"/>
                </a:cubicBezTo>
                <a:cubicBezTo>
                  <a:pt x="1337406" y="1050187"/>
                  <a:pt x="1351877" y="1047078"/>
                  <a:pt x="1366221" y="1043492"/>
                </a:cubicBezTo>
                <a:cubicBezTo>
                  <a:pt x="1373393" y="1036320"/>
                  <a:pt x="1379039" y="1027194"/>
                  <a:pt x="1387736" y="1021976"/>
                </a:cubicBezTo>
                <a:cubicBezTo>
                  <a:pt x="1397460" y="1016142"/>
                  <a:pt x="1408769" y="1012718"/>
                  <a:pt x="1420009" y="1011219"/>
                </a:cubicBezTo>
                <a:cubicBezTo>
                  <a:pt x="1462810" y="1005512"/>
                  <a:pt x="1506070" y="1004047"/>
                  <a:pt x="1549101" y="1000461"/>
                </a:cubicBezTo>
                <a:cubicBezTo>
                  <a:pt x="1708960" y="947175"/>
                  <a:pt x="1590982" y="979755"/>
                  <a:pt x="1914861" y="968188"/>
                </a:cubicBezTo>
                <a:cubicBezTo>
                  <a:pt x="1925619" y="961016"/>
                  <a:pt x="1939962" y="957431"/>
                  <a:pt x="1947134" y="946673"/>
                </a:cubicBezTo>
                <a:cubicBezTo>
                  <a:pt x="2026432" y="827724"/>
                  <a:pt x="1902105" y="959426"/>
                  <a:pt x="1979407" y="882127"/>
                </a:cubicBezTo>
                <a:cubicBezTo>
                  <a:pt x="1997949" y="845042"/>
                  <a:pt x="2022745" y="805591"/>
                  <a:pt x="2033195" y="763793"/>
                </a:cubicBezTo>
                <a:cubicBezTo>
                  <a:pt x="2037630" y="746055"/>
                  <a:pt x="2040367" y="727934"/>
                  <a:pt x="2043953" y="710005"/>
                </a:cubicBezTo>
                <a:cubicBezTo>
                  <a:pt x="2040367" y="620358"/>
                  <a:pt x="2038792" y="530608"/>
                  <a:pt x="2033195" y="441064"/>
                </a:cubicBezTo>
                <a:cubicBezTo>
                  <a:pt x="2031613" y="415757"/>
                  <a:pt x="2024382" y="391042"/>
                  <a:pt x="2022437" y="365760"/>
                </a:cubicBezTo>
                <a:cubicBezTo>
                  <a:pt x="2017204" y="297735"/>
                  <a:pt x="2019809" y="229105"/>
                  <a:pt x="2011680" y="161365"/>
                </a:cubicBezTo>
                <a:cubicBezTo>
                  <a:pt x="2008978" y="138847"/>
                  <a:pt x="1990164" y="96819"/>
                  <a:pt x="1990164" y="96819"/>
                </a:cubicBezTo>
                <a:cubicBezTo>
                  <a:pt x="1939962" y="100405"/>
                  <a:pt x="1889121" y="98829"/>
                  <a:pt x="1839557" y="107576"/>
                </a:cubicBezTo>
                <a:cubicBezTo>
                  <a:pt x="1826825" y="109823"/>
                  <a:pt x="1819390" y="124552"/>
                  <a:pt x="1807284" y="129092"/>
                </a:cubicBezTo>
                <a:cubicBezTo>
                  <a:pt x="1790164" y="135512"/>
                  <a:pt x="1771136" y="135038"/>
                  <a:pt x="1753496" y="139849"/>
                </a:cubicBezTo>
                <a:cubicBezTo>
                  <a:pt x="1731616" y="145816"/>
                  <a:pt x="1710465" y="154193"/>
                  <a:pt x="1688950" y="161365"/>
                </a:cubicBezTo>
                <a:lnTo>
                  <a:pt x="1656677" y="172122"/>
                </a:lnTo>
                <a:lnTo>
                  <a:pt x="1624404" y="182880"/>
                </a:lnTo>
                <a:cubicBezTo>
                  <a:pt x="1602889" y="179294"/>
                  <a:pt x="1579007" y="182567"/>
                  <a:pt x="1559859" y="172122"/>
                </a:cubicBezTo>
                <a:cubicBezTo>
                  <a:pt x="1524008" y="152567"/>
                  <a:pt x="1499635" y="105448"/>
                  <a:pt x="1473797" y="75304"/>
                </a:cubicBezTo>
                <a:cubicBezTo>
                  <a:pt x="1463896" y="63753"/>
                  <a:pt x="1451263" y="54718"/>
                  <a:pt x="1441524" y="43031"/>
                </a:cubicBezTo>
                <a:cubicBezTo>
                  <a:pt x="1433247" y="33099"/>
                  <a:pt x="1430105" y="18835"/>
                  <a:pt x="1420009" y="10758"/>
                </a:cubicBezTo>
                <a:cubicBezTo>
                  <a:pt x="1411154" y="3674"/>
                  <a:pt x="1398494" y="3586"/>
                  <a:pt x="1387736" y="0"/>
                </a:cubicBezTo>
                <a:cubicBezTo>
                  <a:pt x="1351877" y="3586"/>
                  <a:pt x="1315580" y="4117"/>
                  <a:pt x="1280160" y="10758"/>
                </a:cubicBezTo>
                <a:cubicBezTo>
                  <a:pt x="1222121" y="21640"/>
                  <a:pt x="1220540" y="33235"/>
                  <a:pt x="1172583" y="53788"/>
                </a:cubicBezTo>
                <a:cubicBezTo>
                  <a:pt x="1125240" y="74078"/>
                  <a:pt x="1128170" y="55168"/>
                  <a:pt x="1075764" y="107576"/>
                </a:cubicBezTo>
                <a:cubicBezTo>
                  <a:pt x="1068592" y="114748"/>
                  <a:pt x="1062363" y="123006"/>
                  <a:pt x="1054249" y="129092"/>
                </a:cubicBezTo>
                <a:cubicBezTo>
                  <a:pt x="987521" y="179138"/>
                  <a:pt x="999597" y="168825"/>
                  <a:pt x="925157" y="193638"/>
                </a:cubicBezTo>
                <a:lnTo>
                  <a:pt x="892884" y="204395"/>
                </a:lnTo>
                <a:cubicBezTo>
                  <a:pt x="841741" y="238492"/>
                  <a:pt x="872878" y="221822"/>
                  <a:pt x="796066" y="247426"/>
                </a:cubicBezTo>
                <a:cubicBezTo>
                  <a:pt x="785308" y="251012"/>
                  <a:pt x="773228" y="251894"/>
                  <a:pt x="763793" y="258184"/>
                </a:cubicBezTo>
                <a:cubicBezTo>
                  <a:pt x="722085" y="285989"/>
                  <a:pt x="743786" y="275611"/>
                  <a:pt x="699247" y="290456"/>
                </a:cubicBezTo>
                <a:cubicBezTo>
                  <a:pt x="644729" y="344974"/>
                  <a:pt x="715285" y="280833"/>
                  <a:pt x="645459" y="322729"/>
                </a:cubicBezTo>
                <a:cubicBezTo>
                  <a:pt x="636762" y="327947"/>
                  <a:pt x="631863" y="337909"/>
                  <a:pt x="623943" y="344245"/>
                </a:cubicBezTo>
                <a:cubicBezTo>
                  <a:pt x="613847" y="352322"/>
                  <a:pt x="601602" y="357483"/>
                  <a:pt x="591670" y="365760"/>
                </a:cubicBezTo>
                <a:cubicBezTo>
                  <a:pt x="537947" y="410529"/>
                  <a:pt x="583841" y="389885"/>
                  <a:pt x="527124" y="408791"/>
                </a:cubicBezTo>
                <a:cubicBezTo>
                  <a:pt x="516366" y="419549"/>
                  <a:pt x="506538" y="431324"/>
                  <a:pt x="494851" y="441064"/>
                </a:cubicBezTo>
                <a:cubicBezTo>
                  <a:pt x="484919" y="449341"/>
                  <a:pt x="471721" y="453437"/>
                  <a:pt x="462579" y="462579"/>
                </a:cubicBezTo>
                <a:cubicBezTo>
                  <a:pt x="390865" y="534293"/>
                  <a:pt x="494847" y="458997"/>
                  <a:pt x="408790" y="516367"/>
                </a:cubicBezTo>
                <a:cubicBezTo>
                  <a:pt x="367354" y="578523"/>
                  <a:pt x="410782" y="522343"/>
                  <a:pt x="355002" y="570155"/>
                </a:cubicBezTo>
                <a:cubicBezTo>
                  <a:pt x="339600" y="583356"/>
                  <a:pt x="323223" y="596308"/>
                  <a:pt x="311971" y="613186"/>
                </a:cubicBezTo>
                <a:cubicBezTo>
                  <a:pt x="304799" y="623944"/>
                  <a:pt x="299598" y="636317"/>
                  <a:pt x="290456" y="645459"/>
                </a:cubicBezTo>
                <a:cubicBezTo>
                  <a:pt x="259628" y="676287"/>
                  <a:pt x="260906" y="660234"/>
                  <a:pt x="225910" y="677732"/>
                </a:cubicBezTo>
                <a:cubicBezTo>
                  <a:pt x="214346" y="683514"/>
                  <a:pt x="205201" y="693465"/>
                  <a:pt x="193637" y="699247"/>
                </a:cubicBezTo>
                <a:cubicBezTo>
                  <a:pt x="183495" y="704318"/>
                  <a:pt x="171506" y="704934"/>
                  <a:pt x="161364" y="710005"/>
                </a:cubicBezTo>
                <a:cubicBezTo>
                  <a:pt x="77946" y="751714"/>
                  <a:pt x="177938" y="715237"/>
                  <a:pt x="96819" y="742278"/>
                </a:cubicBezTo>
                <a:cubicBezTo>
                  <a:pt x="48548" y="790547"/>
                  <a:pt x="99458" y="733224"/>
                  <a:pt x="64546" y="796066"/>
                </a:cubicBezTo>
                <a:cubicBezTo>
                  <a:pt x="51988" y="818670"/>
                  <a:pt x="21515" y="860612"/>
                  <a:pt x="21515" y="860612"/>
                </a:cubicBezTo>
                <a:cubicBezTo>
                  <a:pt x="17929" y="896471"/>
                  <a:pt x="15520" y="932467"/>
                  <a:pt x="10757" y="968188"/>
                </a:cubicBezTo>
                <a:cubicBezTo>
                  <a:pt x="8340" y="986312"/>
                  <a:pt x="0" y="1003692"/>
                  <a:pt x="0" y="1021976"/>
                </a:cubicBezTo>
                <a:cubicBezTo>
                  <a:pt x="0" y="1086622"/>
                  <a:pt x="4628" y="1151260"/>
                  <a:pt x="10757" y="1215614"/>
                </a:cubicBezTo>
                <a:cubicBezTo>
                  <a:pt x="11832" y="1226903"/>
                  <a:pt x="18400" y="1236984"/>
                  <a:pt x="21515" y="1247887"/>
                </a:cubicBezTo>
                <a:cubicBezTo>
                  <a:pt x="26396" y="1264972"/>
                  <a:pt x="31953" y="1312274"/>
                  <a:pt x="53788" y="1323191"/>
                </a:cubicBezTo>
                <a:cubicBezTo>
                  <a:pt x="73297" y="1332946"/>
                  <a:pt x="96819" y="1330362"/>
                  <a:pt x="118334" y="1333948"/>
                </a:cubicBezTo>
                <a:cubicBezTo>
                  <a:pt x="207981" y="1330362"/>
                  <a:pt x="297784" y="1329583"/>
                  <a:pt x="387275" y="1323191"/>
                </a:cubicBezTo>
                <a:cubicBezTo>
                  <a:pt x="398586" y="1322383"/>
                  <a:pt x="408273" y="1313641"/>
                  <a:pt x="419548" y="1312433"/>
                </a:cubicBezTo>
                <a:cubicBezTo>
                  <a:pt x="491468" y="1304727"/>
                  <a:pt x="681930" y="1294929"/>
                  <a:pt x="785308" y="1280160"/>
                </a:cubicBezTo>
                <a:cubicBezTo>
                  <a:pt x="803409" y="1277574"/>
                  <a:pt x="821167" y="1272988"/>
                  <a:pt x="839096" y="1269402"/>
                </a:cubicBezTo>
                <a:cubicBezTo>
                  <a:pt x="849854" y="1258644"/>
                  <a:pt x="861630" y="1248816"/>
                  <a:pt x="871369" y="1237129"/>
                </a:cubicBezTo>
                <a:cubicBezTo>
                  <a:pt x="932172" y="1164164"/>
                  <a:pt x="869435" y="1228303"/>
                  <a:pt x="903642" y="1194099"/>
                </a:cubicBezTo>
              </a:path>
            </a:pathLst>
          </a:cu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p:cNvSpPr>
          <p:nvPr>
            <p:ph type="body" idx="4294967295"/>
          </p:nvPr>
        </p:nvSpPr>
        <p:spPr>
          <a:xfrm>
            <a:off x="4114800" y="1600200"/>
            <a:ext cx="4572000" cy="4525963"/>
          </a:xfrm>
        </p:spPr>
        <p:txBody>
          <a:bodyPr/>
          <a:lstStyle/>
          <a:p>
            <a:pPr eaLnBrk="1" hangingPunct="1"/>
            <a:r>
              <a:rPr lang="en-US"/>
              <a:t>Self check:  Identify the tissues indicated at left</a:t>
            </a:r>
          </a:p>
          <a:p>
            <a:pPr eaLnBrk="1" hangingPunct="1"/>
            <a:endParaRPr lang="en-US"/>
          </a:p>
          <a:p>
            <a:pPr eaLnBrk="1" hangingPunct="1"/>
            <a:r>
              <a:rPr lang="en-US"/>
              <a:t>1 =</a:t>
            </a:r>
          </a:p>
          <a:p>
            <a:pPr eaLnBrk="1" hangingPunct="1"/>
            <a:endParaRPr lang="en-US"/>
          </a:p>
          <a:p>
            <a:pPr eaLnBrk="1" hangingPunct="1"/>
            <a:r>
              <a:rPr lang="en-US"/>
              <a:t>2 =</a:t>
            </a:r>
          </a:p>
        </p:txBody>
      </p:sp>
      <p:pic>
        <p:nvPicPr>
          <p:cNvPr id="74754" name="Picture 6"/>
          <p:cNvPicPr>
            <a:picLocks noChangeAspect="1" noChangeArrowheads="1"/>
          </p:cNvPicPr>
          <p:nvPr/>
        </p:nvPicPr>
        <p:blipFill>
          <a:blip r:embed="rId3" cstate="print"/>
          <a:srcRect/>
          <a:stretch>
            <a:fillRect/>
          </a:stretch>
        </p:blipFill>
        <p:spPr bwMode="auto">
          <a:xfrm>
            <a:off x="304800" y="1219200"/>
            <a:ext cx="3505200" cy="5337175"/>
          </a:xfrm>
          <a:prstGeom prst="rect">
            <a:avLst/>
          </a:prstGeom>
          <a:noFill/>
          <a:ln w="9525">
            <a:noFill/>
            <a:miter lim="800000"/>
            <a:headEnd/>
            <a:tailEnd/>
          </a:ln>
        </p:spPr>
      </p:pic>
      <p:sp>
        <p:nvSpPr>
          <p:cNvPr id="7475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74756" name="Freeform 6"/>
          <p:cNvSpPr>
            <a:spLocks/>
          </p:cNvSpPr>
          <p:nvPr/>
        </p:nvSpPr>
        <p:spPr bwMode="auto">
          <a:xfrm>
            <a:off x="457200" y="1447800"/>
            <a:ext cx="3352800" cy="2667000"/>
          </a:xfrm>
          <a:custGeom>
            <a:avLst/>
            <a:gdLst>
              <a:gd name="T0" fmla="*/ 725804863 w 2112"/>
              <a:gd name="T1" fmla="*/ 0 h 1680"/>
              <a:gd name="T2" fmla="*/ 120967494 w 2112"/>
              <a:gd name="T3" fmla="*/ 362902494 h 1680"/>
              <a:gd name="T4" fmla="*/ 0 w 2112"/>
              <a:gd name="T5" fmla="*/ 2147483647 h 1680"/>
              <a:gd name="T6" fmla="*/ 0 w 2112"/>
              <a:gd name="T7" fmla="*/ 2147483647 h 1680"/>
              <a:gd name="T8" fmla="*/ 604837419 w 2112"/>
              <a:gd name="T9" fmla="*/ 2147483647 h 1680"/>
              <a:gd name="T10" fmla="*/ 1814512455 w 2112"/>
              <a:gd name="T11" fmla="*/ 2147483647 h 1680"/>
              <a:gd name="T12" fmla="*/ 2147483647 w 2112"/>
              <a:gd name="T13" fmla="*/ 2147483647 h 1680"/>
              <a:gd name="T14" fmla="*/ 2147483647 w 2112"/>
              <a:gd name="T15" fmla="*/ 2147483647 h 1680"/>
              <a:gd name="T16" fmla="*/ 2147483647 w 2112"/>
              <a:gd name="T17" fmla="*/ 2147483647 h 1680"/>
              <a:gd name="T18" fmla="*/ 2147483647 w 2112"/>
              <a:gd name="T19" fmla="*/ 2147483647 h 1680"/>
              <a:gd name="T20" fmla="*/ 2147483647 w 2112"/>
              <a:gd name="T21" fmla="*/ 1814512766 h 1680"/>
              <a:gd name="T22" fmla="*/ 2147483647 w 2112"/>
              <a:gd name="T23" fmla="*/ 483870058 h 1680"/>
              <a:gd name="T24" fmla="*/ 2147483647 w 2112"/>
              <a:gd name="T25" fmla="*/ 0 h 1680"/>
              <a:gd name="T26" fmla="*/ 725804863 w 2112"/>
              <a:gd name="T27" fmla="*/ 0 h 16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2"/>
              <a:gd name="T43" fmla="*/ 0 h 1680"/>
              <a:gd name="T44" fmla="*/ 2112 w 2112"/>
              <a:gd name="T45" fmla="*/ 1680 h 16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2" h="1680">
                <a:moveTo>
                  <a:pt x="288" y="0"/>
                </a:moveTo>
                <a:lnTo>
                  <a:pt x="48" y="144"/>
                </a:lnTo>
                <a:lnTo>
                  <a:pt x="0" y="912"/>
                </a:lnTo>
                <a:lnTo>
                  <a:pt x="0" y="1392"/>
                </a:lnTo>
                <a:lnTo>
                  <a:pt x="240" y="1584"/>
                </a:lnTo>
                <a:lnTo>
                  <a:pt x="720" y="1296"/>
                </a:lnTo>
                <a:lnTo>
                  <a:pt x="1008" y="1248"/>
                </a:lnTo>
                <a:lnTo>
                  <a:pt x="1344" y="1296"/>
                </a:lnTo>
                <a:lnTo>
                  <a:pt x="1680" y="1632"/>
                </a:lnTo>
                <a:lnTo>
                  <a:pt x="2112" y="1680"/>
                </a:lnTo>
                <a:lnTo>
                  <a:pt x="2064" y="720"/>
                </a:lnTo>
                <a:lnTo>
                  <a:pt x="2064" y="192"/>
                </a:lnTo>
                <a:lnTo>
                  <a:pt x="1824" y="0"/>
                </a:lnTo>
                <a:lnTo>
                  <a:pt x="288" y="0"/>
                </a:lnTo>
                <a:close/>
              </a:path>
            </a:pathLst>
          </a:custGeom>
          <a:noFill/>
          <a:ln w="25400" cap="flat">
            <a:solidFill>
              <a:schemeClr val="tx1"/>
            </a:solidFill>
            <a:prstDash val="dash"/>
            <a:round/>
            <a:headEnd/>
            <a:tailEnd/>
          </a:ln>
        </p:spPr>
        <p:txBody>
          <a:bodyPr/>
          <a:lstStyle/>
          <a:p>
            <a:endParaRPr lang="en-US"/>
          </a:p>
        </p:txBody>
      </p:sp>
      <p:sp>
        <p:nvSpPr>
          <p:cNvPr id="74757" name="Text Box 7"/>
          <p:cNvSpPr txBox="1">
            <a:spLocks noChangeArrowheads="1"/>
          </p:cNvSpPr>
          <p:nvPr/>
        </p:nvSpPr>
        <p:spPr bwMode="auto">
          <a:xfrm>
            <a:off x="2498725" y="2101850"/>
            <a:ext cx="438150" cy="641350"/>
          </a:xfrm>
          <a:prstGeom prst="rect">
            <a:avLst/>
          </a:prstGeom>
          <a:noFill/>
          <a:ln w="9525">
            <a:noFill/>
            <a:miter lim="800000"/>
            <a:headEnd/>
            <a:tailEnd/>
          </a:ln>
        </p:spPr>
        <p:txBody>
          <a:bodyPr wrap="none">
            <a:spAutoFit/>
          </a:bodyPr>
          <a:lstStyle/>
          <a:p>
            <a:r>
              <a:rPr lang="en-US" sz="3600"/>
              <a:t>1</a:t>
            </a:r>
          </a:p>
        </p:txBody>
      </p:sp>
      <p:sp>
        <p:nvSpPr>
          <p:cNvPr id="74758" name="Freeform 8"/>
          <p:cNvSpPr>
            <a:spLocks/>
          </p:cNvSpPr>
          <p:nvPr/>
        </p:nvSpPr>
        <p:spPr bwMode="auto">
          <a:xfrm>
            <a:off x="381000" y="3810000"/>
            <a:ext cx="2438400" cy="2133600"/>
          </a:xfrm>
          <a:custGeom>
            <a:avLst/>
            <a:gdLst>
              <a:gd name="T0" fmla="*/ 2147483647 w 1536"/>
              <a:gd name="T1" fmla="*/ 120967506 h 1344"/>
              <a:gd name="T2" fmla="*/ 1330642474 w 1536"/>
              <a:gd name="T3" fmla="*/ 362902467 h 1344"/>
              <a:gd name="T4" fmla="*/ 241935022 w 1536"/>
              <a:gd name="T5" fmla="*/ 1088707501 h 1344"/>
              <a:gd name="T6" fmla="*/ 0 w 1536"/>
              <a:gd name="T7" fmla="*/ 2147483647 h 1344"/>
              <a:gd name="T8" fmla="*/ 120967511 w 1536"/>
              <a:gd name="T9" fmla="*/ 2147483647 h 1344"/>
              <a:gd name="T10" fmla="*/ 1451609935 w 1536"/>
              <a:gd name="T11" fmla="*/ 2147483647 h 1344"/>
              <a:gd name="T12" fmla="*/ 2147483647 w 1536"/>
              <a:gd name="T13" fmla="*/ 2147483647 h 1344"/>
              <a:gd name="T14" fmla="*/ 2147483647 w 1536"/>
              <a:gd name="T15" fmla="*/ 1451609869 h 1344"/>
              <a:gd name="T16" fmla="*/ 2147483647 w 1536"/>
              <a:gd name="T17" fmla="*/ 604837479 h 1344"/>
              <a:gd name="T18" fmla="*/ 2147483647 w 1536"/>
              <a:gd name="T19" fmla="*/ 0 h 1344"/>
              <a:gd name="T20" fmla="*/ 2147483647 w 1536"/>
              <a:gd name="T21" fmla="*/ 120967506 h 1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6"/>
              <a:gd name="T34" fmla="*/ 0 h 1344"/>
              <a:gd name="T35" fmla="*/ 1536 w 1536"/>
              <a:gd name="T36" fmla="*/ 1344 h 1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6" h="1344">
                <a:moveTo>
                  <a:pt x="912" y="48"/>
                </a:moveTo>
                <a:lnTo>
                  <a:pt x="528" y="144"/>
                </a:lnTo>
                <a:lnTo>
                  <a:pt x="96" y="432"/>
                </a:lnTo>
                <a:lnTo>
                  <a:pt x="0" y="1008"/>
                </a:lnTo>
                <a:lnTo>
                  <a:pt x="48" y="1344"/>
                </a:lnTo>
                <a:lnTo>
                  <a:pt x="576" y="1200"/>
                </a:lnTo>
                <a:lnTo>
                  <a:pt x="1200" y="1008"/>
                </a:lnTo>
                <a:lnTo>
                  <a:pt x="1536" y="576"/>
                </a:lnTo>
                <a:lnTo>
                  <a:pt x="1440" y="240"/>
                </a:lnTo>
                <a:lnTo>
                  <a:pt x="1104" y="0"/>
                </a:lnTo>
                <a:lnTo>
                  <a:pt x="912" y="48"/>
                </a:lnTo>
                <a:close/>
              </a:path>
            </a:pathLst>
          </a:custGeom>
          <a:noFill/>
          <a:ln w="25400" cap="flat">
            <a:solidFill>
              <a:schemeClr val="tx1"/>
            </a:solidFill>
            <a:prstDash val="dash"/>
            <a:round/>
            <a:headEnd/>
            <a:tailEnd/>
          </a:ln>
        </p:spPr>
        <p:txBody>
          <a:bodyPr/>
          <a:lstStyle/>
          <a:p>
            <a:endParaRPr lang="en-US"/>
          </a:p>
        </p:txBody>
      </p:sp>
      <p:sp>
        <p:nvSpPr>
          <p:cNvPr id="74759" name="Text Box 9"/>
          <p:cNvSpPr txBox="1">
            <a:spLocks noChangeArrowheads="1"/>
          </p:cNvSpPr>
          <p:nvPr/>
        </p:nvSpPr>
        <p:spPr bwMode="auto">
          <a:xfrm>
            <a:off x="1752600" y="3778250"/>
            <a:ext cx="438150" cy="641350"/>
          </a:xfrm>
          <a:prstGeom prst="rect">
            <a:avLst/>
          </a:prstGeom>
          <a:noFill/>
          <a:ln w="9525">
            <a:noFill/>
            <a:miter lim="800000"/>
            <a:headEnd/>
            <a:tailEnd/>
          </a:ln>
        </p:spPr>
        <p:txBody>
          <a:bodyPr wrap="none">
            <a:spAutoFit/>
          </a:bodyPr>
          <a:lstStyle/>
          <a:p>
            <a:r>
              <a:rPr lang="en-US" sz="3600"/>
              <a:t>2</a:t>
            </a:r>
          </a:p>
        </p:txBody>
      </p:sp>
      <p:sp>
        <p:nvSpPr>
          <p:cNvPr id="11" name="Rectangle 10"/>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p:cNvSpPr>
          <p:nvPr>
            <p:ph type="body" idx="1"/>
          </p:nvPr>
        </p:nvSpPr>
        <p:spPr>
          <a:xfrm>
            <a:off x="4114800" y="1600200"/>
            <a:ext cx="4572000" cy="4525963"/>
          </a:xfrm>
        </p:spPr>
        <p:txBody>
          <a:bodyPr/>
          <a:lstStyle/>
          <a:p>
            <a:pPr eaLnBrk="1" hangingPunct="1"/>
            <a:r>
              <a:rPr lang="en-US"/>
              <a:t>Self check:  Identify the tissues indicated at left</a:t>
            </a:r>
          </a:p>
          <a:p>
            <a:pPr eaLnBrk="1" hangingPunct="1"/>
            <a:endParaRPr lang="en-US"/>
          </a:p>
          <a:p>
            <a:pPr eaLnBrk="1" hangingPunct="1"/>
            <a:r>
              <a:rPr lang="en-US"/>
              <a:t>1 = </a:t>
            </a:r>
            <a:r>
              <a:rPr lang="en-US">
                <a:solidFill>
                  <a:srgbClr val="FF0000"/>
                </a:solidFill>
              </a:rPr>
              <a:t>WAT, or unilocular fat</a:t>
            </a:r>
          </a:p>
          <a:p>
            <a:pPr eaLnBrk="1" hangingPunct="1"/>
            <a:r>
              <a:rPr lang="en-US"/>
              <a:t>2 = </a:t>
            </a:r>
            <a:r>
              <a:rPr lang="en-US">
                <a:solidFill>
                  <a:srgbClr val="FF0000"/>
                </a:solidFill>
              </a:rPr>
              <a:t>Multilocular fat, either BAT or developing WAT</a:t>
            </a:r>
          </a:p>
        </p:txBody>
      </p:sp>
      <p:pic>
        <p:nvPicPr>
          <p:cNvPr id="76802" name="Picture 6"/>
          <p:cNvPicPr>
            <a:picLocks noChangeAspect="1" noChangeArrowheads="1"/>
          </p:cNvPicPr>
          <p:nvPr/>
        </p:nvPicPr>
        <p:blipFill>
          <a:blip r:embed="rId3" cstate="print"/>
          <a:srcRect/>
          <a:stretch>
            <a:fillRect/>
          </a:stretch>
        </p:blipFill>
        <p:spPr bwMode="auto">
          <a:xfrm>
            <a:off x="304800" y="1219200"/>
            <a:ext cx="3505200" cy="5337175"/>
          </a:xfrm>
          <a:prstGeom prst="rect">
            <a:avLst/>
          </a:prstGeom>
          <a:noFill/>
          <a:ln w="9525">
            <a:noFill/>
            <a:miter lim="800000"/>
            <a:headEnd/>
            <a:tailEnd/>
          </a:ln>
        </p:spPr>
      </p:pic>
      <p:sp>
        <p:nvSpPr>
          <p:cNvPr id="768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76804" name="Freeform 6"/>
          <p:cNvSpPr>
            <a:spLocks/>
          </p:cNvSpPr>
          <p:nvPr/>
        </p:nvSpPr>
        <p:spPr bwMode="auto">
          <a:xfrm>
            <a:off x="457200" y="1447800"/>
            <a:ext cx="3352800" cy="2667000"/>
          </a:xfrm>
          <a:custGeom>
            <a:avLst/>
            <a:gdLst>
              <a:gd name="T0" fmla="*/ 725804863 w 2112"/>
              <a:gd name="T1" fmla="*/ 0 h 1680"/>
              <a:gd name="T2" fmla="*/ 120967494 w 2112"/>
              <a:gd name="T3" fmla="*/ 362902494 h 1680"/>
              <a:gd name="T4" fmla="*/ 0 w 2112"/>
              <a:gd name="T5" fmla="*/ 2147483647 h 1680"/>
              <a:gd name="T6" fmla="*/ 0 w 2112"/>
              <a:gd name="T7" fmla="*/ 2147483647 h 1680"/>
              <a:gd name="T8" fmla="*/ 604837419 w 2112"/>
              <a:gd name="T9" fmla="*/ 2147483647 h 1680"/>
              <a:gd name="T10" fmla="*/ 1814512455 w 2112"/>
              <a:gd name="T11" fmla="*/ 2147483647 h 1680"/>
              <a:gd name="T12" fmla="*/ 2147483647 w 2112"/>
              <a:gd name="T13" fmla="*/ 2147483647 h 1680"/>
              <a:gd name="T14" fmla="*/ 2147483647 w 2112"/>
              <a:gd name="T15" fmla="*/ 2147483647 h 1680"/>
              <a:gd name="T16" fmla="*/ 2147483647 w 2112"/>
              <a:gd name="T17" fmla="*/ 2147483647 h 1680"/>
              <a:gd name="T18" fmla="*/ 2147483647 w 2112"/>
              <a:gd name="T19" fmla="*/ 2147483647 h 1680"/>
              <a:gd name="T20" fmla="*/ 2147483647 w 2112"/>
              <a:gd name="T21" fmla="*/ 1814512766 h 1680"/>
              <a:gd name="T22" fmla="*/ 2147483647 w 2112"/>
              <a:gd name="T23" fmla="*/ 483870058 h 1680"/>
              <a:gd name="T24" fmla="*/ 2147483647 w 2112"/>
              <a:gd name="T25" fmla="*/ 0 h 1680"/>
              <a:gd name="T26" fmla="*/ 725804863 w 2112"/>
              <a:gd name="T27" fmla="*/ 0 h 16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2"/>
              <a:gd name="T43" fmla="*/ 0 h 1680"/>
              <a:gd name="T44" fmla="*/ 2112 w 2112"/>
              <a:gd name="T45" fmla="*/ 1680 h 16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2" h="1680">
                <a:moveTo>
                  <a:pt x="288" y="0"/>
                </a:moveTo>
                <a:lnTo>
                  <a:pt x="48" y="144"/>
                </a:lnTo>
                <a:lnTo>
                  <a:pt x="0" y="912"/>
                </a:lnTo>
                <a:lnTo>
                  <a:pt x="0" y="1392"/>
                </a:lnTo>
                <a:lnTo>
                  <a:pt x="240" y="1584"/>
                </a:lnTo>
                <a:lnTo>
                  <a:pt x="720" y="1296"/>
                </a:lnTo>
                <a:lnTo>
                  <a:pt x="1008" y="1248"/>
                </a:lnTo>
                <a:lnTo>
                  <a:pt x="1344" y="1296"/>
                </a:lnTo>
                <a:lnTo>
                  <a:pt x="1680" y="1632"/>
                </a:lnTo>
                <a:lnTo>
                  <a:pt x="2112" y="1680"/>
                </a:lnTo>
                <a:lnTo>
                  <a:pt x="2064" y="720"/>
                </a:lnTo>
                <a:lnTo>
                  <a:pt x="2064" y="192"/>
                </a:lnTo>
                <a:lnTo>
                  <a:pt x="1824" y="0"/>
                </a:lnTo>
                <a:lnTo>
                  <a:pt x="288" y="0"/>
                </a:lnTo>
                <a:close/>
              </a:path>
            </a:pathLst>
          </a:custGeom>
          <a:noFill/>
          <a:ln w="25400" cap="flat">
            <a:solidFill>
              <a:schemeClr val="tx1"/>
            </a:solidFill>
            <a:prstDash val="dash"/>
            <a:round/>
            <a:headEnd/>
            <a:tailEnd/>
          </a:ln>
        </p:spPr>
        <p:txBody>
          <a:bodyPr/>
          <a:lstStyle/>
          <a:p>
            <a:endParaRPr lang="en-US"/>
          </a:p>
        </p:txBody>
      </p:sp>
      <p:sp>
        <p:nvSpPr>
          <p:cNvPr id="76805" name="Text Box 7"/>
          <p:cNvSpPr txBox="1">
            <a:spLocks noChangeArrowheads="1"/>
          </p:cNvSpPr>
          <p:nvPr/>
        </p:nvSpPr>
        <p:spPr bwMode="auto">
          <a:xfrm>
            <a:off x="2498725" y="2101850"/>
            <a:ext cx="438150" cy="641350"/>
          </a:xfrm>
          <a:prstGeom prst="rect">
            <a:avLst/>
          </a:prstGeom>
          <a:noFill/>
          <a:ln w="9525">
            <a:noFill/>
            <a:miter lim="800000"/>
            <a:headEnd/>
            <a:tailEnd/>
          </a:ln>
        </p:spPr>
        <p:txBody>
          <a:bodyPr wrap="none">
            <a:spAutoFit/>
          </a:bodyPr>
          <a:lstStyle/>
          <a:p>
            <a:r>
              <a:rPr lang="en-US" sz="3600"/>
              <a:t>1</a:t>
            </a:r>
          </a:p>
        </p:txBody>
      </p:sp>
      <p:sp>
        <p:nvSpPr>
          <p:cNvPr id="76806" name="Freeform 8"/>
          <p:cNvSpPr>
            <a:spLocks/>
          </p:cNvSpPr>
          <p:nvPr/>
        </p:nvSpPr>
        <p:spPr bwMode="auto">
          <a:xfrm>
            <a:off x="381000" y="3810000"/>
            <a:ext cx="2438400" cy="2133600"/>
          </a:xfrm>
          <a:custGeom>
            <a:avLst/>
            <a:gdLst>
              <a:gd name="T0" fmla="*/ 2147483647 w 1536"/>
              <a:gd name="T1" fmla="*/ 120967506 h 1344"/>
              <a:gd name="T2" fmla="*/ 1330642474 w 1536"/>
              <a:gd name="T3" fmla="*/ 362902467 h 1344"/>
              <a:gd name="T4" fmla="*/ 241935022 w 1536"/>
              <a:gd name="T5" fmla="*/ 1088707501 h 1344"/>
              <a:gd name="T6" fmla="*/ 0 w 1536"/>
              <a:gd name="T7" fmla="*/ 2147483647 h 1344"/>
              <a:gd name="T8" fmla="*/ 120967511 w 1536"/>
              <a:gd name="T9" fmla="*/ 2147483647 h 1344"/>
              <a:gd name="T10" fmla="*/ 1451609935 w 1536"/>
              <a:gd name="T11" fmla="*/ 2147483647 h 1344"/>
              <a:gd name="T12" fmla="*/ 2147483647 w 1536"/>
              <a:gd name="T13" fmla="*/ 2147483647 h 1344"/>
              <a:gd name="T14" fmla="*/ 2147483647 w 1536"/>
              <a:gd name="T15" fmla="*/ 1451609869 h 1344"/>
              <a:gd name="T16" fmla="*/ 2147483647 w 1536"/>
              <a:gd name="T17" fmla="*/ 604837479 h 1344"/>
              <a:gd name="T18" fmla="*/ 2147483647 w 1536"/>
              <a:gd name="T19" fmla="*/ 0 h 1344"/>
              <a:gd name="T20" fmla="*/ 2147483647 w 1536"/>
              <a:gd name="T21" fmla="*/ 120967506 h 1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6"/>
              <a:gd name="T34" fmla="*/ 0 h 1344"/>
              <a:gd name="T35" fmla="*/ 1536 w 1536"/>
              <a:gd name="T36" fmla="*/ 1344 h 1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6" h="1344">
                <a:moveTo>
                  <a:pt x="912" y="48"/>
                </a:moveTo>
                <a:lnTo>
                  <a:pt x="528" y="144"/>
                </a:lnTo>
                <a:lnTo>
                  <a:pt x="96" y="432"/>
                </a:lnTo>
                <a:lnTo>
                  <a:pt x="0" y="1008"/>
                </a:lnTo>
                <a:lnTo>
                  <a:pt x="48" y="1344"/>
                </a:lnTo>
                <a:lnTo>
                  <a:pt x="576" y="1200"/>
                </a:lnTo>
                <a:lnTo>
                  <a:pt x="1200" y="1008"/>
                </a:lnTo>
                <a:lnTo>
                  <a:pt x="1536" y="576"/>
                </a:lnTo>
                <a:lnTo>
                  <a:pt x="1440" y="240"/>
                </a:lnTo>
                <a:lnTo>
                  <a:pt x="1104" y="0"/>
                </a:lnTo>
                <a:lnTo>
                  <a:pt x="912" y="48"/>
                </a:lnTo>
                <a:close/>
              </a:path>
            </a:pathLst>
          </a:custGeom>
          <a:noFill/>
          <a:ln w="25400" cap="flat">
            <a:solidFill>
              <a:schemeClr val="tx1"/>
            </a:solidFill>
            <a:prstDash val="dash"/>
            <a:round/>
            <a:headEnd/>
            <a:tailEnd/>
          </a:ln>
        </p:spPr>
        <p:txBody>
          <a:bodyPr/>
          <a:lstStyle/>
          <a:p>
            <a:endParaRPr lang="en-US"/>
          </a:p>
        </p:txBody>
      </p:sp>
      <p:sp>
        <p:nvSpPr>
          <p:cNvPr id="76807" name="Text Box 9"/>
          <p:cNvSpPr txBox="1">
            <a:spLocks noChangeArrowheads="1"/>
          </p:cNvSpPr>
          <p:nvPr/>
        </p:nvSpPr>
        <p:spPr bwMode="auto">
          <a:xfrm>
            <a:off x="1752600" y="3778250"/>
            <a:ext cx="438150" cy="641350"/>
          </a:xfrm>
          <a:prstGeom prst="rect">
            <a:avLst/>
          </a:prstGeom>
          <a:noFill/>
          <a:ln w="9525">
            <a:noFill/>
            <a:miter lim="800000"/>
            <a:headEnd/>
            <a:tailEnd/>
          </a:ln>
        </p:spPr>
        <p:txBody>
          <a:bodyPr wrap="none">
            <a:spAutoFit/>
          </a:bodyPr>
          <a:lstStyle/>
          <a:p>
            <a:r>
              <a:rPr lang="en-US" sz="3600"/>
              <a:t>2</a:t>
            </a:r>
          </a:p>
        </p:txBody>
      </p:sp>
      <p:sp>
        <p:nvSpPr>
          <p:cNvPr id="11" name="Rectangle 10"/>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p:cNvSpPr>
          <p:nvPr>
            <p:ph type="body" idx="1"/>
          </p:nvPr>
        </p:nvSpPr>
        <p:spPr>
          <a:xfrm>
            <a:off x="4114800" y="1600200"/>
            <a:ext cx="4572000" cy="4525963"/>
          </a:xfrm>
        </p:spPr>
        <p:txBody>
          <a:bodyPr/>
          <a:lstStyle/>
          <a:p>
            <a:pPr eaLnBrk="1" hangingPunct="1"/>
            <a:r>
              <a:rPr lang="en-US"/>
              <a:t>Self check:</a:t>
            </a:r>
          </a:p>
          <a:p>
            <a:pPr eaLnBrk="1" hangingPunct="1"/>
            <a:r>
              <a:rPr lang="en-US"/>
              <a:t>How could you determine whether the indicated tissue is BAT or developing WAT?</a:t>
            </a:r>
            <a:endParaRPr lang="en-US">
              <a:solidFill>
                <a:srgbClr val="FF0000"/>
              </a:solidFill>
            </a:endParaRPr>
          </a:p>
        </p:txBody>
      </p:sp>
      <p:sp>
        <p:nvSpPr>
          <p:cNvPr id="7885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9" name="Rectangle 8"/>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grpSp>
        <p:nvGrpSpPr>
          <p:cNvPr id="78856" name="Group 5"/>
          <p:cNvGrpSpPr>
            <a:grpSpLocks/>
          </p:cNvGrpSpPr>
          <p:nvPr/>
        </p:nvGrpSpPr>
        <p:grpSpPr bwMode="auto">
          <a:xfrm>
            <a:off x="454025" y="914400"/>
            <a:ext cx="3505200" cy="3813175"/>
            <a:chOff x="192" y="1728"/>
            <a:chExt cx="2208" cy="2402"/>
          </a:xfrm>
        </p:grpSpPr>
        <p:pic>
          <p:nvPicPr>
            <p:cNvPr id="78857" name="Picture 6"/>
            <p:cNvPicPr>
              <a:picLocks noChangeAspect="1" noChangeArrowheads="1"/>
            </p:cNvPicPr>
            <p:nvPr/>
          </p:nvPicPr>
          <p:blipFill>
            <a:blip r:embed="rId4" cstate="print"/>
            <a:srcRect t="28554"/>
            <a:stretch>
              <a:fillRect/>
            </a:stretch>
          </p:blipFill>
          <p:spPr bwMode="auto">
            <a:xfrm>
              <a:off x="192" y="1728"/>
              <a:ext cx="2208" cy="2402"/>
            </a:xfrm>
            <a:prstGeom prst="rect">
              <a:avLst/>
            </a:prstGeom>
            <a:noFill/>
            <a:ln w="9525">
              <a:noFill/>
              <a:miter lim="800000"/>
              <a:headEnd/>
              <a:tailEnd/>
            </a:ln>
          </p:spPr>
        </p:pic>
        <p:sp>
          <p:nvSpPr>
            <p:cNvPr id="78858" name="Freeform 7"/>
            <p:cNvSpPr>
              <a:spLocks/>
            </p:cNvSpPr>
            <p:nvPr/>
          </p:nvSpPr>
          <p:spPr bwMode="auto">
            <a:xfrm>
              <a:off x="240" y="2400"/>
              <a:ext cx="1536" cy="1344"/>
            </a:xfrm>
            <a:custGeom>
              <a:avLst/>
              <a:gdLst>
                <a:gd name="T0" fmla="*/ 912 w 1536"/>
                <a:gd name="T1" fmla="*/ 48 h 1344"/>
                <a:gd name="T2" fmla="*/ 528 w 1536"/>
                <a:gd name="T3" fmla="*/ 144 h 1344"/>
                <a:gd name="T4" fmla="*/ 96 w 1536"/>
                <a:gd name="T5" fmla="*/ 432 h 1344"/>
                <a:gd name="T6" fmla="*/ 0 w 1536"/>
                <a:gd name="T7" fmla="*/ 1008 h 1344"/>
                <a:gd name="T8" fmla="*/ 48 w 1536"/>
                <a:gd name="T9" fmla="*/ 1344 h 1344"/>
                <a:gd name="T10" fmla="*/ 576 w 1536"/>
                <a:gd name="T11" fmla="*/ 1200 h 1344"/>
                <a:gd name="T12" fmla="*/ 1200 w 1536"/>
                <a:gd name="T13" fmla="*/ 1008 h 1344"/>
                <a:gd name="T14" fmla="*/ 1536 w 1536"/>
                <a:gd name="T15" fmla="*/ 576 h 1344"/>
                <a:gd name="T16" fmla="*/ 1440 w 1536"/>
                <a:gd name="T17" fmla="*/ 240 h 1344"/>
                <a:gd name="T18" fmla="*/ 1104 w 1536"/>
                <a:gd name="T19" fmla="*/ 0 h 1344"/>
                <a:gd name="T20" fmla="*/ 912 w 1536"/>
                <a:gd name="T21" fmla="*/ 48 h 1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6"/>
                <a:gd name="T34" fmla="*/ 0 h 1344"/>
                <a:gd name="T35" fmla="*/ 1536 w 1536"/>
                <a:gd name="T36" fmla="*/ 1344 h 1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6" h="1344">
                  <a:moveTo>
                    <a:pt x="912" y="48"/>
                  </a:moveTo>
                  <a:lnTo>
                    <a:pt x="528" y="144"/>
                  </a:lnTo>
                  <a:lnTo>
                    <a:pt x="96" y="432"/>
                  </a:lnTo>
                  <a:lnTo>
                    <a:pt x="0" y="1008"/>
                  </a:lnTo>
                  <a:lnTo>
                    <a:pt x="48" y="1344"/>
                  </a:lnTo>
                  <a:lnTo>
                    <a:pt x="576" y="1200"/>
                  </a:lnTo>
                  <a:lnTo>
                    <a:pt x="1200" y="1008"/>
                  </a:lnTo>
                  <a:lnTo>
                    <a:pt x="1536" y="576"/>
                  </a:lnTo>
                  <a:lnTo>
                    <a:pt x="1440" y="240"/>
                  </a:lnTo>
                  <a:lnTo>
                    <a:pt x="1104" y="0"/>
                  </a:lnTo>
                  <a:lnTo>
                    <a:pt x="912" y="48"/>
                  </a:lnTo>
                  <a:close/>
                </a:path>
              </a:pathLst>
            </a:custGeom>
            <a:noFill/>
            <a:ln w="25400" cap="flat">
              <a:solidFill>
                <a:schemeClr val="tx1"/>
              </a:solidFill>
              <a:prstDash val="dash"/>
              <a:round/>
              <a:headEnd/>
              <a:tailEnd/>
            </a:ln>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p:cNvSpPr>
          <p:nvPr>
            <p:ph type="body" idx="1"/>
          </p:nvPr>
        </p:nvSpPr>
        <p:spPr>
          <a:xfrm>
            <a:off x="4114800" y="1600200"/>
            <a:ext cx="4572000" cy="4525963"/>
          </a:xfrm>
        </p:spPr>
        <p:txBody>
          <a:bodyPr/>
          <a:lstStyle/>
          <a:p>
            <a:pPr eaLnBrk="1" hangingPunct="1">
              <a:lnSpc>
                <a:spcPct val="90000"/>
              </a:lnSpc>
            </a:pPr>
            <a:r>
              <a:rPr lang="en-US" sz="2800"/>
              <a:t>Self check:</a:t>
            </a:r>
          </a:p>
          <a:p>
            <a:pPr eaLnBrk="1" hangingPunct="1">
              <a:lnSpc>
                <a:spcPct val="90000"/>
              </a:lnSpc>
            </a:pPr>
            <a:r>
              <a:rPr lang="en-US" sz="2800"/>
              <a:t>How could you determine whether the indicated tissue is BAT or developing WAT?</a:t>
            </a:r>
          </a:p>
          <a:p>
            <a:pPr eaLnBrk="1" hangingPunct="1">
              <a:lnSpc>
                <a:spcPct val="90000"/>
              </a:lnSpc>
            </a:pPr>
            <a:r>
              <a:rPr lang="en-US" sz="2800">
                <a:solidFill>
                  <a:srgbClr val="FF0000"/>
                </a:solidFill>
              </a:rPr>
              <a:t>Label sections with antibodies to UCP-1, found in mitochondria of BAT cells, but not WAT, as shown at left</a:t>
            </a:r>
          </a:p>
          <a:p>
            <a:pPr eaLnBrk="1" hangingPunct="1">
              <a:lnSpc>
                <a:spcPct val="90000"/>
              </a:lnSpc>
            </a:pPr>
            <a:endParaRPr lang="en-US" sz="2800">
              <a:solidFill>
                <a:srgbClr val="FF0000"/>
              </a:solidFill>
            </a:endParaRPr>
          </a:p>
          <a:p>
            <a:pPr eaLnBrk="1" hangingPunct="1">
              <a:lnSpc>
                <a:spcPct val="90000"/>
              </a:lnSpc>
            </a:pPr>
            <a:endParaRPr lang="en-US" sz="2800">
              <a:solidFill>
                <a:srgbClr val="FF0000"/>
              </a:solidFill>
            </a:endParaRPr>
          </a:p>
        </p:txBody>
      </p:sp>
      <p:sp>
        <p:nvSpPr>
          <p:cNvPr id="8089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grpSp>
        <p:nvGrpSpPr>
          <p:cNvPr id="80899" name="Group 5"/>
          <p:cNvGrpSpPr>
            <a:grpSpLocks/>
          </p:cNvGrpSpPr>
          <p:nvPr/>
        </p:nvGrpSpPr>
        <p:grpSpPr bwMode="auto">
          <a:xfrm>
            <a:off x="454025" y="914400"/>
            <a:ext cx="3505200" cy="3813175"/>
            <a:chOff x="192" y="1728"/>
            <a:chExt cx="2208" cy="2402"/>
          </a:xfrm>
        </p:grpSpPr>
        <p:pic>
          <p:nvPicPr>
            <p:cNvPr id="80906" name="Picture 6"/>
            <p:cNvPicPr>
              <a:picLocks noChangeAspect="1" noChangeArrowheads="1"/>
            </p:cNvPicPr>
            <p:nvPr/>
          </p:nvPicPr>
          <p:blipFill>
            <a:blip r:embed="rId4" cstate="print"/>
            <a:srcRect t="28554"/>
            <a:stretch>
              <a:fillRect/>
            </a:stretch>
          </p:blipFill>
          <p:spPr bwMode="auto">
            <a:xfrm>
              <a:off x="192" y="1728"/>
              <a:ext cx="2208" cy="2402"/>
            </a:xfrm>
            <a:prstGeom prst="rect">
              <a:avLst/>
            </a:prstGeom>
            <a:noFill/>
            <a:ln w="9525">
              <a:noFill/>
              <a:miter lim="800000"/>
              <a:headEnd/>
              <a:tailEnd/>
            </a:ln>
          </p:spPr>
        </p:pic>
        <p:sp>
          <p:nvSpPr>
            <p:cNvPr id="80907" name="Freeform 7"/>
            <p:cNvSpPr>
              <a:spLocks/>
            </p:cNvSpPr>
            <p:nvPr/>
          </p:nvSpPr>
          <p:spPr bwMode="auto">
            <a:xfrm>
              <a:off x="240" y="2400"/>
              <a:ext cx="1536" cy="1344"/>
            </a:xfrm>
            <a:custGeom>
              <a:avLst/>
              <a:gdLst>
                <a:gd name="T0" fmla="*/ 912 w 1536"/>
                <a:gd name="T1" fmla="*/ 48 h 1344"/>
                <a:gd name="T2" fmla="*/ 528 w 1536"/>
                <a:gd name="T3" fmla="*/ 144 h 1344"/>
                <a:gd name="T4" fmla="*/ 96 w 1536"/>
                <a:gd name="T5" fmla="*/ 432 h 1344"/>
                <a:gd name="T6" fmla="*/ 0 w 1536"/>
                <a:gd name="T7" fmla="*/ 1008 h 1344"/>
                <a:gd name="T8" fmla="*/ 48 w 1536"/>
                <a:gd name="T9" fmla="*/ 1344 h 1344"/>
                <a:gd name="T10" fmla="*/ 576 w 1536"/>
                <a:gd name="T11" fmla="*/ 1200 h 1344"/>
                <a:gd name="T12" fmla="*/ 1200 w 1536"/>
                <a:gd name="T13" fmla="*/ 1008 h 1344"/>
                <a:gd name="T14" fmla="*/ 1536 w 1536"/>
                <a:gd name="T15" fmla="*/ 576 h 1344"/>
                <a:gd name="T16" fmla="*/ 1440 w 1536"/>
                <a:gd name="T17" fmla="*/ 240 h 1344"/>
                <a:gd name="T18" fmla="*/ 1104 w 1536"/>
                <a:gd name="T19" fmla="*/ 0 h 1344"/>
                <a:gd name="T20" fmla="*/ 912 w 1536"/>
                <a:gd name="T21" fmla="*/ 48 h 1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6"/>
                <a:gd name="T34" fmla="*/ 0 h 1344"/>
                <a:gd name="T35" fmla="*/ 1536 w 1536"/>
                <a:gd name="T36" fmla="*/ 1344 h 1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6" h="1344">
                  <a:moveTo>
                    <a:pt x="912" y="48"/>
                  </a:moveTo>
                  <a:lnTo>
                    <a:pt x="528" y="144"/>
                  </a:lnTo>
                  <a:lnTo>
                    <a:pt x="96" y="432"/>
                  </a:lnTo>
                  <a:lnTo>
                    <a:pt x="0" y="1008"/>
                  </a:lnTo>
                  <a:lnTo>
                    <a:pt x="48" y="1344"/>
                  </a:lnTo>
                  <a:lnTo>
                    <a:pt x="576" y="1200"/>
                  </a:lnTo>
                  <a:lnTo>
                    <a:pt x="1200" y="1008"/>
                  </a:lnTo>
                  <a:lnTo>
                    <a:pt x="1536" y="576"/>
                  </a:lnTo>
                  <a:lnTo>
                    <a:pt x="1440" y="240"/>
                  </a:lnTo>
                  <a:lnTo>
                    <a:pt x="1104" y="0"/>
                  </a:lnTo>
                  <a:lnTo>
                    <a:pt x="912" y="48"/>
                  </a:lnTo>
                  <a:close/>
                </a:path>
              </a:pathLst>
            </a:custGeom>
            <a:noFill/>
            <a:ln w="25400" cap="flat">
              <a:solidFill>
                <a:schemeClr val="tx1"/>
              </a:solidFill>
              <a:prstDash val="dash"/>
              <a:round/>
              <a:headEnd/>
              <a:tailEnd/>
            </a:ln>
          </p:spPr>
          <p:txBody>
            <a:bodyPr/>
            <a:lstStyle/>
            <a:p>
              <a:endParaRPr lang="en-US"/>
            </a:p>
          </p:txBody>
        </p:sp>
      </p:grpSp>
      <p:pic>
        <p:nvPicPr>
          <p:cNvPr id="80900" name="Picture 8" descr="BAT in humans3_Page_7_Image_0007"/>
          <p:cNvPicPr>
            <a:picLocks noChangeAspect="1" noChangeArrowheads="1"/>
          </p:cNvPicPr>
          <p:nvPr/>
        </p:nvPicPr>
        <p:blipFill>
          <a:blip r:embed="rId5" cstate="print"/>
          <a:srcRect/>
          <a:stretch>
            <a:fillRect/>
          </a:stretch>
        </p:blipFill>
        <p:spPr bwMode="auto">
          <a:xfrm>
            <a:off x="2514600" y="4959350"/>
            <a:ext cx="1447800" cy="1157288"/>
          </a:xfrm>
          <a:prstGeom prst="rect">
            <a:avLst/>
          </a:prstGeom>
          <a:noFill/>
          <a:ln w="9525">
            <a:noFill/>
            <a:miter lim="800000"/>
            <a:headEnd/>
            <a:tailEnd/>
          </a:ln>
        </p:spPr>
      </p:pic>
      <p:pic>
        <p:nvPicPr>
          <p:cNvPr id="80901" name="Picture 9" descr="BAT in humans3_Page_7_Image_0002"/>
          <p:cNvPicPr>
            <a:picLocks noChangeAspect="1" noChangeArrowheads="1"/>
          </p:cNvPicPr>
          <p:nvPr/>
        </p:nvPicPr>
        <p:blipFill>
          <a:blip r:embed="rId6" cstate="print"/>
          <a:srcRect/>
          <a:stretch>
            <a:fillRect/>
          </a:stretch>
        </p:blipFill>
        <p:spPr bwMode="auto">
          <a:xfrm>
            <a:off x="939800" y="4959350"/>
            <a:ext cx="1422400" cy="1138238"/>
          </a:xfrm>
          <a:prstGeom prst="rect">
            <a:avLst/>
          </a:prstGeom>
          <a:noFill/>
          <a:ln w="9525">
            <a:noFill/>
            <a:miter lim="800000"/>
            <a:headEnd/>
            <a:tailEnd/>
          </a:ln>
        </p:spPr>
      </p:pic>
      <p:sp>
        <p:nvSpPr>
          <p:cNvPr id="80902" name="Text Box 10"/>
          <p:cNvSpPr txBox="1">
            <a:spLocks noChangeArrowheads="1"/>
          </p:cNvSpPr>
          <p:nvPr/>
        </p:nvSpPr>
        <p:spPr bwMode="auto">
          <a:xfrm>
            <a:off x="60325" y="5300663"/>
            <a:ext cx="869950" cy="366712"/>
          </a:xfrm>
          <a:prstGeom prst="rect">
            <a:avLst/>
          </a:prstGeom>
          <a:noFill/>
          <a:ln w="9525">
            <a:noFill/>
            <a:miter lim="800000"/>
            <a:headEnd/>
            <a:tailEnd/>
          </a:ln>
        </p:spPr>
        <p:txBody>
          <a:bodyPr wrap="none">
            <a:spAutoFit/>
          </a:bodyPr>
          <a:lstStyle/>
          <a:p>
            <a:r>
              <a:rPr lang="en-US"/>
              <a:t>UCP-1</a:t>
            </a:r>
          </a:p>
        </p:txBody>
      </p:sp>
      <p:sp>
        <p:nvSpPr>
          <p:cNvPr id="80903" name="Text Box 11"/>
          <p:cNvSpPr txBox="1">
            <a:spLocks noChangeArrowheads="1"/>
          </p:cNvSpPr>
          <p:nvPr/>
        </p:nvSpPr>
        <p:spPr bwMode="auto">
          <a:xfrm>
            <a:off x="1187450" y="6186488"/>
            <a:ext cx="628650" cy="366712"/>
          </a:xfrm>
          <a:prstGeom prst="rect">
            <a:avLst/>
          </a:prstGeom>
          <a:noFill/>
          <a:ln w="9525">
            <a:noFill/>
            <a:miter lim="800000"/>
            <a:headEnd/>
            <a:tailEnd/>
          </a:ln>
        </p:spPr>
        <p:txBody>
          <a:bodyPr wrap="none">
            <a:spAutoFit/>
          </a:bodyPr>
          <a:lstStyle/>
          <a:p>
            <a:r>
              <a:rPr lang="en-US"/>
              <a:t>BAT</a:t>
            </a:r>
          </a:p>
        </p:txBody>
      </p:sp>
      <p:sp>
        <p:nvSpPr>
          <p:cNvPr id="80904" name="Text Box 12"/>
          <p:cNvSpPr txBox="1">
            <a:spLocks noChangeArrowheads="1"/>
          </p:cNvSpPr>
          <p:nvPr/>
        </p:nvSpPr>
        <p:spPr bwMode="auto">
          <a:xfrm>
            <a:off x="2876550" y="6184900"/>
            <a:ext cx="692150" cy="366713"/>
          </a:xfrm>
          <a:prstGeom prst="rect">
            <a:avLst/>
          </a:prstGeom>
          <a:noFill/>
          <a:ln w="9525">
            <a:noFill/>
            <a:miter lim="800000"/>
            <a:headEnd/>
            <a:tailEnd/>
          </a:ln>
        </p:spPr>
        <p:txBody>
          <a:bodyPr wrap="none">
            <a:spAutoFit/>
          </a:bodyPr>
          <a:lstStyle/>
          <a:p>
            <a:r>
              <a:rPr lang="en-US"/>
              <a:t>WAT</a:t>
            </a:r>
          </a:p>
        </p:txBody>
      </p:sp>
      <p:sp>
        <p:nvSpPr>
          <p:cNvPr id="13" name="Rectangle 1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5568950" y="1427163"/>
            <a:ext cx="3276600" cy="4246562"/>
          </a:xfrm>
          <a:prstGeom prst="rect">
            <a:avLst/>
          </a:prstGeom>
          <a:noFill/>
          <a:ln w="9525">
            <a:noFill/>
            <a:miter lim="800000"/>
            <a:headEnd/>
            <a:tailEnd/>
          </a:ln>
        </p:spPr>
        <p:txBody>
          <a:bodyPr>
            <a:spAutoFit/>
          </a:bodyPr>
          <a:lstStyle/>
          <a:p>
            <a:r>
              <a:rPr lang="en-US" b="1">
                <a:solidFill>
                  <a:srgbClr val="FFC000"/>
                </a:solidFill>
                <a:latin typeface="Calibri" pitchFamily="34" charset="0"/>
              </a:rPr>
              <a:t>White adipose tissue </a:t>
            </a:r>
            <a:r>
              <a:rPr lang="en-US" b="1">
                <a:solidFill>
                  <a:srgbClr val="996600"/>
                </a:solidFill>
                <a:latin typeface="Calibri" pitchFamily="34" charset="0"/>
              </a:rPr>
              <a:t>(WAT) and </a:t>
            </a:r>
            <a:r>
              <a:rPr lang="en-US" b="1">
                <a:solidFill>
                  <a:srgbClr val="FFC000"/>
                </a:solidFill>
                <a:latin typeface="Calibri" pitchFamily="34" charset="0"/>
              </a:rPr>
              <a:t>brown adipose tissue </a:t>
            </a:r>
            <a:r>
              <a:rPr lang="en-US" b="1">
                <a:solidFill>
                  <a:srgbClr val="996600"/>
                </a:solidFill>
                <a:latin typeface="Calibri" pitchFamily="34" charset="0"/>
              </a:rPr>
              <a:t>(BAT) are distributed differently in the body, are histologically distinct and serve very different functions. </a:t>
            </a:r>
          </a:p>
          <a:p>
            <a:endParaRPr lang="en-US" b="1">
              <a:solidFill>
                <a:srgbClr val="996600"/>
              </a:solidFill>
              <a:latin typeface="Calibri" pitchFamily="34" charset="0"/>
            </a:endParaRPr>
          </a:p>
          <a:p>
            <a:r>
              <a:rPr lang="en-US" b="1">
                <a:solidFill>
                  <a:srgbClr val="996600"/>
                </a:solidFill>
                <a:latin typeface="Calibri" pitchFamily="34" charset="0"/>
              </a:rPr>
              <a:t>WAT is also termed unilocular adipose tissue because each cell contains a single large droplet of fat, which displaces other organelles to the cell periphery.  In contrast, BAT cells contain many small fat droplets (thus, also termed multilocular fat)</a:t>
            </a:r>
          </a:p>
        </p:txBody>
      </p:sp>
      <p:sp>
        <p:nvSpPr>
          <p:cNvPr id="5" name="Rectangle 4"/>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Adipose tissue</a:t>
            </a:r>
          </a:p>
        </p:txBody>
      </p:sp>
      <p:pic>
        <p:nvPicPr>
          <p:cNvPr id="31747" name="Picture 4" descr="fat fig 1B"/>
          <p:cNvPicPr>
            <a:picLocks noChangeAspect="1" noChangeArrowheads="1"/>
          </p:cNvPicPr>
          <p:nvPr/>
        </p:nvPicPr>
        <p:blipFill>
          <a:blip r:embed="rId4" cstate="print"/>
          <a:srcRect/>
          <a:stretch>
            <a:fillRect/>
          </a:stretch>
        </p:blipFill>
        <p:spPr bwMode="auto">
          <a:xfrm>
            <a:off x="0" y="1106488"/>
            <a:ext cx="5562600" cy="4887912"/>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3794" name="Text Box 5"/>
          <p:cNvSpPr txBox="1">
            <a:spLocks noChangeArrowheads="1"/>
          </p:cNvSpPr>
          <p:nvPr/>
        </p:nvSpPr>
        <p:spPr bwMode="auto">
          <a:xfrm>
            <a:off x="5599113" y="712788"/>
            <a:ext cx="3505200" cy="5924699"/>
          </a:xfrm>
          <a:prstGeom prst="rect">
            <a:avLst/>
          </a:prstGeom>
          <a:noFill/>
          <a:ln w="9525">
            <a:noFill/>
            <a:miter lim="800000"/>
            <a:headEnd/>
            <a:tailEnd/>
          </a:ln>
        </p:spPr>
        <p:txBody>
          <a:bodyPr>
            <a:spAutoFit/>
          </a:bodyPr>
          <a:lstStyle/>
          <a:p>
            <a:r>
              <a:rPr lang="en-US" sz="1600" b="1" dirty="0">
                <a:solidFill>
                  <a:srgbClr val="996633"/>
                </a:solidFill>
              </a:rPr>
              <a:t>A section of adipose tissue, showing the large, </a:t>
            </a:r>
            <a:r>
              <a:rPr lang="en-US" sz="1600" b="1" dirty="0" err="1">
                <a:solidFill>
                  <a:srgbClr val="996633"/>
                </a:solidFill>
              </a:rPr>
              <a:t>unilocular</a:t>
            </a:r>
            <a:r>
              <a:rPr lang="en-US" sz="1600" b="1" dirty="0">
                <a:solidFill>
                  <a:srgbClr val="996633"/>
                </a:solidFill>
              </a:rPr>
              <a:t> </a:t>
            </a:r>
            <a:r>
              <a:rPr lang="en-US" sz="1600" b="1" dirty="0" err="1">
                <a:solidFill>
                  <a:srgbClr val="996633"/>
                </a:solidFill>
              </a:rPr>
              <a:t>adipocytes</a:t>
            </a:r>
            <a:r>
              <a:rPr lang="en-US" sz="1600" b="1" dirty="0">
                <a:solidFill>
                  <a:srgbClr val="996633"/>
                </a:solidFill>
              </a:rPr>
              <a:t> (an example of one cell is in shaded circle) – sometimes described as “signet rings”, because the large lipid droplet displaces the nucleus (green arrow) and remainder of the cytoplasm (red arrow) to the edge of the cell.  The clear areas in the section are truly empty, because the triglycerides in the fat droplet are soluble in the organic solvents used during processing of the section, and are therefore removed from the section. </a:t>
            </a:r>
          </a:p>
          <a:p>
            <a:endParaRPr lang="en-US" sz="1100" b="1" dirty="0">
              <a:solidFill>
                <a:srgbClr val="996633"/>
              </a:solidFill>
            </a:endParaRPr>
          </a:p>
          <a:p>
            <a:r>
              <a:rPr lang="en-US" sz="1600" b="1" dirty="0">
                <a:solidFill>
                  <a:srgbClr val="996633"/>
                </a:solidFill>
              </a:rPr>
              <a:t>Many small blood vessels are also evident (blue arrows) – typical of WAT, which is richly </a:t>
            </a:r>
            <a:r>
              <a:rPr lang="en-US" sz="1600" b="1" dirty="0" err="1">
                <a:solidFill>
                  <a:srgbClr val="996633"/>
                </a:solidFill>
              </a:rPr>
              <a:t>vascularized</a:t>
            </a:r>
            <a:r>
              <a:rPr lang="en-US" sz="1600" b="1" dirty="0">
                <a:solidFill>
                  <a:srgbClr val="996633"/>
                </a:solidFill>
              </a:rPr>
              <a:t>. Sympathetic nerve endings (not visible in H&amp;E) are also present.</a:t>
            </a:r>
            <a:endParaRPr lang="en-US" sz="1600" dirty="0">
              <a:solidFill>
                <a:srgbClr val="996633"/>
              </a:solidFill>
            </a:endParaRPr>
          </a:p>
        </p:txBody>
      </p:sp>
      <p:sp>
        <p:nvSpPr>
          <p:cNvPr id="8" name="Rectangle 7"/>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 (WAT)</a:t>
            </a:r>
          </a:p>
        </p:txBody>
      </p:sp>
      <p:sp>
        <p:nvSpPr>
          <p:cNvPr id="24" name="TextBox 23"/>
          <p:cNvSpPr txBox="1"/>
          <p:nvPr/>
        </p:nvSpPr>
        <p:spPr>
          <a:xfrm>
            <a:off x="277813" y="4953000"/>
            <a:ext cx="5056187" cy="1754188"/>
          </a:xfrm>
          <a:prstGeom prst="rect">
            <a:avLst/>
          </a:prstGeom>
          <a:noFill/>
        </p:spPr>
        <p:txBody>
          <a:bodyPr>
            <a:spAutoFit/>
          </a:bodyPr>
          <a:lstStyle/>
          <a:p>
            <a:pPr>
              <a:defRPr/>
            </a:pPr>
            <a:r>
              <a:rPr lang="en-US" b="1" dirty="0">
                <a:solidFill>
                  <a:schemeClr val="accent6">
                    <a:lumMod val="75000"/>
                  </a:schemeClr>
                </a:solidFill>
                <a:latin typeface="Tempus Sans ITC" pitchFamily="82" charset="0"/>
              </a:rPr>
              <a:t>There are thin layers of loose connective tissue between the cells here as well (e.g. a larger region is outlined).  Because the cytoplasm of the adipocytes and the collagen fibers of the connective tissue are both eosinophilic, it’s often difficult to tell the exact border between the two.</a:t>
            </a:r>
          </a:p>
        </p:txBody>
      </p:sp>
      <p:grpSp>
        <p:nvGrpSpPr>
          <p:cNvPr id="33797" name="Group 27"/>
          <p:cNvGrpSpPr>
            <a:grpSpLocks/>
          </p:cNvGrpSpPr>
          <p:nvPr/>
        </p:nvGrpSpPr>
        <p:grpSpPr bwMode="auto">
          <a:xfrm>
            <a:off x="76200" y="990600"/>
            <a:ext cx="5486400" cy="3778250"/>
            <a:chOff x="76200" y="990600"/>
            <a:chExt cx="5486400" cy="3778250"/>
          </a:xfrm>
        </p:grpSpPr>
        <p:pic>
          <p:nvPicPr>
            <p:cNvPr id="33799" name="Picture 6"/>
            <p:cNvPicPr>
              <a:picLocks noChangeAspect="1" noChangeArrowheads="1"/>
            </p:cNvPicPr>
            <p:nvPr/>
          </p:nvPicPr>
          <p:blipFill>
            <a:blip r:embed="rId5" cstate="print"/>
            <a:srcRect/>
            <a:stretch>
              <a:fillRect/>
            </a:stretch>
          </p:blipFill>
          <p:spPr bwMode="auto">
            <a:xfrm>
              <a:off x="76200" y="990600"/>
              <a:ext cx="5486400" cy="3533775"/>
            </a:xfrm>
            <a:prstGeom prst="rect">
              <a:avLst/>
            </a:prstGeom>
            <a:noFill/>
            <a:ln w="9525">
              <a:noFill/>
              <a:miter lim="800000"/>
              <a:headEnd/>
              <a:tailEnd/>
            </a:ln>
          </p:spPr>
        </p:pic>
        <p:sp>
          <p:nvSpPr>
            <p:cNvPr id="33800" name="Text Box 7"/>
            <p:cNvSpPr txBox="1">
              <a:spLocks noChangeArrowheads="1"/>
            </p:cNvSpPr>
            <p:nvPr/>
          </p:nvSpPr>
          <p:spPr bwMode="auto">
            <a:xfrm>
              <a:off x="1787525" y="4524375"/>
              <a:ext cx="3775075" cy="244475"/>
            </a:xfrm>
            <a:prstGeom prst="rect">
              <a:avLst/>
            </a:prstGeom>
            <a:noFill/>
            <a:ln w="9525">
              <a:noFill/>
              <a:miter lim="800000"/>
              <a:headEnd/>
              <a:tailEnd/>
            </a:ln>
          </p:spPr>
          <p:txBody>
            <a:bodyPr wrap="none">
              <a:spAutoFit/>
            </a:bodyPr>
            <a:lstStyle/>
            <a:p>
              <a:r>
                <a:rPr lang="en-US" sz="1000" i="1"/>
                <a:t>http://pathology.mc.duke.edu/research/Histo_course/whitefat.jpg</a:t>
              </a:r>
            </a:p>
          </p:txBody>
        </p:sp>
        <p:cxnSp>
          <p:nvCxnSpPr>
            <p:cNvPr id="12" name="Straight Arrow Connector 11"/>
            <p:cNvCxnSpPr/>
            <p:nvPr/>
          </p:nvCxnSpPr>
          <p:spPr>
            <a:xfrm flipH="1">
              <a:off x="1638300" y="3649663"/>
              <a:ext cx="441325" cy="1444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600200" y="3952875"/>
              <a:ext cx="465138" cy="555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572000" y="4122738"/>
              <a:ext cx="228600" cy="2809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3804" name="TextBox 13"/>
            <p:cNvSpPr txBox="1">
              <a:spLocks noChangeArrowheads="1"/>
            </p:cNvSpPr>
            <p:nvPr/>
          </p:nvSpPr>
          <p:spPr bwMode="auto">
            <a:xfrm>
              <a:off x="1569720" y="2398067"/>
              <a:ext cx="647700" cy="461665"/>
            </a:xfrm>
            <a:prstGeom prst="rect">
              <a:avLst/>
            </a:prstGeom>
            <a:noFill/>
            <a:ln w="9525">
              <a:noFill/>
              <a:miter lim="800000"/>
              <a:headEnd/>
              <a:tailEnd/>
            </a:ln>
          </p:spPr>
          <p:txBody>
            <a:bodyPr>
              <a:spAutoFit/>
            </a:bodyPr>
            <a:lstStyle/>
            <a:p>
              <a:r>
                <a:rPr lang="en-US" sz="1200"/>
                <a:t>Lipid droplet</a:t>
              </a:r>
            </a:p>
          </p:txBody>
        </p:sp>
        <p:cxnSp>
          <p:nvCxnSpPr>
            <p:cNvPr id="23" name="Straight Arrow Connector 22"/>
            <p:cNvCxnSpPr/>
            <p:nvPr/>
          </p:nvCxnSpPr>
          <p:spPr>
            <a:xfrm flipH="1">
              <a:off x="479425" y="3421063"/>
              <a:ext cx="266700" cy="23653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09600" y="3467100"/>
              <a:ext cx="236538" cy="2746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04813" y="3375025"/>
              <a:ext cx="301625" cy="1031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981200" y="4186238"/>
              <a:ext cx="381000" cy="366712"/>
            </a:xfrm>
            <a:custGeom>
              <a:avLst/>
              <a:gdLst>
                <a:gd name="connsiteX0" fmla="*/ 233363 w 381457"/>
                <a:gd name="connsiteY0" fmla="*/ 266700 h 366712"/>
                <a:gd name="connsiteX1" fmla="*/ 257175 w 381457"/>
                <a:gd name="connsiteY1" fmla="*/ 238125 h 366712"/>
                <a:gd name="connsiteX2" fmla="*/ 271463 w 381457"/>
                <a:gd name="connsiteY2" fmla="*/ 233362 h 366712"/>
                <a:gd name="connsiteX3" fmla="*/ 300038 w 381457"/>
                <a:gd name="connsiteY3" fmla="*/ 204787 h 366712"/>
                <a:gd name="connsiteX4" fmla="*/ 314325 w 381457"/>
                <a:gd name="connsiteY4" fmla="*/ 190500 h 366712"/>
                <a:gd name="connsiteX5" fmla="*/ 347663 w 381457"/>
                <a:gd name="connsiteY5" fmla="*/ 142875 h 366712"/>
                <a:gd name="connsiteX6" fmla="*/ 357188 w 381457"/>
                <a:gd name="connsiteY6" fmla="*/ 109537 h 366712"/>
                <a:gd name="connsiteX7" fmla="*/ 371475 w 381457"/>
                <a:gd name="connsiteY7" fmla="*/ 95250 h 366712"/>
                <a:gd name="connsiteX8" fmla="*/ 376238 w 381457"/>
                <a:gd name="connsiteY8" fmla="*/ 42862 h 366712"/>
                <a:gd name="connsiteX9" fmla="*/ 347663 w 381457"/>
                <a:gd name="connsiteY9" fmla="*/ 28575 h 366712"/>
                <a:gd name="connsiteX10" fmla="*/ 338138 w 381457"/>
                <a:gd name="connsiteY10" fmla="*/ 14287 h 366712"/>
                <a:gd name="connsiteX11" fmla="*/ 285750 w 381457"/>
                <a:gd name="connsiteY11" fmla="*/ 0 h 366712"/>
                <a:gd name="connsiteX12" fmla="*/ 238125 w 381457"/>
                <a:gd name="connsiteY12" fmla="*/ 9525 h 366712"/>
                <a:gd name="connsiteX13" fmla="*/ 219075 w 381457"/>
                <a:gd name="connsiteY13" fmla="*/ 19050 h 366712"/>
                <a:gd name="connsiteX14" fmla="*/ 190500 w 381457"/>
                <a:gd name="connsiteY14" fmla="*/ 28575 h 366712"/>
                <a:gd name="connsiteX15" fmla="*/ 161925 w 381457"/>
                <a:gd name="connsiteY15" fmla="*/ 47625 h 366712"/>
                <a:gd name="connsiteX16" fmla="*/ 123825 w 381457"/>
                <a:gd name="connsiteY16" fmla="*/ 66675 h 366712"/>
                <a:gd name="connsiteX17" fmla="*/ 80963 w 381457"/>
                <a:gd name="connsiteY17" fmla="*/ 95250 h 366712"/>
                <a:gd name="connsiteX18" fmla="*/ 66675 w 381457"/>
                <a:gd name="connsiteY18" fmla="*/ 104775 h 366712"/>
                <a:gd name="connsiteX19" fmla="*/ 57150 w 381457"/>
                <a:gd name="connsiteY19" fmla="*/ 133350 h 366712"/>
                <a:gd name="connsiteX20" fmla="*/ 47625 w 381457"/>
                <a:gd name="connsiteY20" fmla="*/ 204787 h 366712"/>
                <a:gd name="connsiteX21" fmla="*/ 38100 w 381457"/>
                <a:gd name="connsiteY21" fmla="*/ 242887 h 366712"/>
                <a:gd name="connsiteX22" fmla="*/ 19050 w 381457"/>
                <a:gd name="connsiteY22" fmla="*/ 276225 h 366712"/>
                <a:gd name="connsiteX23" fmla="*/ 9525 w 381457"/>
                <a:gd name="connsiteY23" fmla="*/ 304800 h 366712"/>
                <a:gd name="connsiteX24" fmla="*/ 0 w 381457"/>
                <a:gd name="connsiteY24" fmla="*/ 338137 h 366712"/>
                <a:gd name="connsiteX25" fmla="*/ 4763 w 381457"/>
                <a:gd name="connsiteY25" fmla="*/ 352425 h 366712"/>
                <a:gd name="connsiteX26" fmla="*/ 19050 w 381457"/>
                <a:gd name="connsiteY26" fmla="*/ 357187 h 366712"/>
                <a:gd name="connsiteX27" fmla="*/ 80963 w 381457"/>
                <a:gd name="connsiteY27" fmla="*/ 361950 h 366712"/>
                <a:gd name="connsiteX28" fmla="*/ 128588 w 381457"/>
                <a:gd name="connsiteY28" fmla="*/ 366712 h 366712"/>
                <a:gd name="connsiteX29" fmla="*/ 171450 w 381457"/>
                <a:gd name="connsiteY29" fmla="*/ 357187 h 366712"/>
                <a:gd name="connsiteX30" fmla="*/ 200025 w 381457"/>
                <a:gd name="connsiteY30" fmla="*/ 338137 h 366712"/>
                <a:gd name="connsiteX31" fmla="*/ 219075 w 381457"/>
                <a:gd name="connsiteY31" fmla="*/ 309562 h 366712"/>
                <a:gd name="connsiteX32" fmla="*/ 223838 w 381457"/>
                <a:gd name="connsiteY32" fmla="*/ 295275 h 366712"/>
                <a:gd name="connsiteX33" fmla="*/ 247650 w 381457"/>
                <a:gd name="connsiteY33" fmla="*/ 266700 h 366712"/>
                <a:gd name="connsiteX34" fmla="*/ 233363 w 381457"/>
                <a:gd name="connsiteY34" fmla="*/ 26670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457" h="366712">
                  <a:moveTo>
                    <a:pt x="233363" y="266700"/>
                  </a:moveTo>
                  <a:cubicBezTo>
                    <a:pt x="234950" y="261938"/>
                    <a:pt x="247844" y="246290"/>
                    <a:pt x="257175" y="238125"/>
                  </a:cubicBezTo>
                  <a:cubicBezTo>
                    <a:pt x="260953" y="234819"/>
                    <a:pt x="267500" y="236444"/>
                    <a:pt x="271463" y="233362"/>
                  </a:cubicBezTo>
                  <a:cubicBezTo>
                    <a:pt x="282096" y="225092"/>
                    <a:pt x="290513" y="214312"/>
                    <a:pt x="300038" y="204787"/>
                  </a:cubicBezTo>
                  <a:cubicBezTo>
                    <a:pt x="304800" y="200025"/>
                    <a:pt x="310284" y="195888"/>
                    <a:pt x="314325" y="190500"/>
                  </a:cubicBezTo>
                  <a:cubicBezTo>
                    <a:pt x="335482" y="162292"/>
                    <a:pt x="324210" y="178054"/>
                    <a:pt x="347663" y="142875"/>
                  </a:cubicBezTo>
                  <a:cubicBezTo>
                    <a:pt x="348299" y="140331"/>
                    <a:pt x="354454" y="113639"/>
                    <a:pt x="357188" y="109537"/>
                  </a:cubicBezTo>
                  <a:cubicBezTo>
                    <a:pt x="360924" y="103933"/>
                    <a:pt x="366713" y="100012"/>
                    <a:pt x="371475" y="95250"/>
                  </a:cubicBezTo>
                  <a:cubicBezTo>
                    <a:pt x="377847" y="76135"/>
                    <a:pt x="387575" y="62702"/>
                    <a:pt x="376238" y="42862"/>
                  </a:cubicBezTo>
                  <a:cubicBezTo>
                    <a:pt x="371893" y="35259"/>
                    <a:pt x="354997" y="31019"/>
                    <a:pt x="347663" y="28575"/>
                  </a:cubicBezTo>
                  <a:cubicBezTo>
                    <a:pt x="344488" y="23812"/>
                    <a:pt x="342992" y="17321"/>
                    <a:pt x="338138" y="14287"/>
                  </a:cubicBezTo>
                  <a:cubicBezTo>
                    <a:pt x="326763" y="7177"/>
                    <a:pt x="299350" y="2720"/>
                    <a:pt x="285750" y="0"/>
                  </a:cubicBezTo>
                  <a:cubicBezTo>
                    <a:pt x="266025" y="2818"/>
                    <a:pt x="254752" y="2399"/>
                    <a:pt x="238125" y="9525"/>
                  </a:cubicBezTo>
                  <a:cubicBezTo>
                    <a:pt x="231600" y="12322"/>
                    <a:pt x="225667" y="16413"/>
                    <a:pt x="219075" y="19050"/>
                  </a:cubicBezTo>
                  <a:cubicBezTo>
                    <a:pt x="209753" y="22779"/>
                    <a:pt x="198854" y="23006"/>
                    <a:pt x="190500" y="28575"/>
                  </a:cubicBezTo>
                  <a:cubicBezTo>
                    <a:pt x="180975" y="34925"/>
                    <a:pt x="172164" y="42505"/>
                    <a:pt x="161925" y="47625"/>
                  </a:cubicBezTo>
                  <a:cubicBezTo>
                    <a:pt x="149225" y="53975"/>
                    <a:pt x="135639" y="58799"/>
                    <a:pt x="123825" y="66675"/>
                  </a:cubicBezTo>
                  <a:lnTo>
                    <a:pt x="80963" y="95250"/>
                  </a:lnTo>
                  <a:lnTo>
                    <a:pt x="66675" y="104775"/>
                  </a:lnTo>
                  <a:cubicBezTo>
                    <a:pt x="63500" y="114300"/>
                    <a:pt x="58259" y="123371"/>
                    <a:pt x="57150" y="133350"/>
                  </a:cubicBezTo>
                  <a:cubicBezTo>
                    <a:pt x="54584" y="156445"/>
                    <a:pt x="52560" y="181758"/>
                    <a:pt x="47625" y="204787"/>
                  </a:cubicBezTo>
                  <a:cubicBezTo>
                    <a:pt x="44882" y="217587"/>
                    <a:pt x="45361" y="231995"/>
                    <a:pt x="38100" y="242887"/>
                  </a:cubicBezTo>
                  <a:cubicBezTo>
                    <a:pt x="29509" y="255774"/>
                    <a:pt x="25092" y="261120"/>
                    <a:pt x="19050" y="276225"/>
                  </a:cubicBezTo>
                  <a:cubicBezTo>
                    <a:pt x="15321" y="285547"/>
                    <a:pt x="12700" y="295275"/>
                    <a:pt x="9525" y="304800"/>
                  </a:cubicBezTo>
                  <a:cubicBezTo>
                    <a:pt x="2694" y="325293"/>
                    <a:pt x="5979" y="314222"/>
                    <a:pt x="0" y="338137"/>
                  </a:cubicBezTo>
                  <a:cubicBezTo>
                    <a:pt x="1588" y="342900"/>
                    <a:pt x="1213" y="348875"/>
                    <a:pt x="4763" y="352425"/>
                  </a:cubicBezTo>
                  <a:cubicBezTo>
                    <a:pt x="8313" y="355975"/>
                    <a:pt x="14069" y="356564"/>
                    <a:pt x="19050" y="357187"/>
                  </a:cubicBezTo>
                  <a:cubicBezTo>
                    <a:pt x="39589" y="359754"/>
                    <a:pt x="60342" y="360157"/>
                    <a:pt x="80963" y="361950"/>
                  </a:cubicBezTo>
                  <a:cubicBezTo>
                    <a:pt x="96857" y="363332"/>
                    <a:pt x="112713" y="365125"/>
                    <a:pt x="128588" y="366712"/>
                  </a:cubicBezTo>
                  <a:cubicBezTo>
                    <a:pt x="136347" y="365419"/>
                    <a:pt x="161398" y="362772"/>
                    <a:pt x="171450" y="357187"/>
                  </a:cubicBezTo>
                  <a:cubicBezTo>
                    <a:pt x="181457" y="351627"/>
                    <a:pt x="200025" y="338137"/>
                    <a:pt x="200025" y="338137"/>
                  </a:cubicBezTo>
                  <a:cubicBezTo>
                    <a:pt x="211350" y="304166"/>
                    <a:pt x="195292" y="345236"/>
                    <a:pt x="219075" y="309562"/>
                  </a:cubicBezTo>
                  <a:cubicBezTo>
                    <a:pt x="221860" y="305385"/>
                    <a:pt x="221593" y="299765"/>
                    <a:pt x="223838" y="295275"/>
                  </a:cubicBezTo>
                  <a:cubicBezTo>
                    <a:pt x="232708" y="277535"/>
                    <a:pt x="234481" y="282503"/>
                    <a:pt x="247650" y="266700"/>
                  </a:cubicBezTo>
                  <a:cubicBezTo>
                    <a:pt x="260657" y="251091"/>
                    <a:pt x="231776" y="271462"/>
                    <a:pt x="233363" y="266700"/>
                  </a:cubicBez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Oval 1"/>
          <p:cNvSpPr/>
          <p:nvPr/>
        </p:nvSpPr>
        <p:spPr>
          <a:xfrm>
            <a:off x="1409700" y="1065213"/>
            <a:ext cx="612775" cy="611187"/>
          </a:xfrm>
          <a:prstGeom prst="ellipse">
            <a:avLst/>
          </a:prstGeom>
          <a:solidFill>
            <a:srgbClr val="996600">
              <a:alpha val="20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4"/>
          <p:cNvSpPr txBox="1">
            <a:spLocks noChangeArrowheads="1"/>
          </p:cNvSpPr>
          <p:nvPr/>
        </p:nvSpPr>
        <p:spPr bwMode="auto">
          <a:xfrm>
            <a:off x="1981200" y="5799138"/>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034</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Unilocular</a:t>
            </a:r>
            <a:r>
              <a:rPr lang="en-US" sz="1200" b="1" dirty="0">
                <a:solidFill>
                  <a:srgbClr val="002060"/>
                </a:solidFill>
                <a:latin typeface="Georgia" pitchFamily="18" charset="0"/>
                <a:ea typeface="Times" pitchFamily="18" charset="0"/>
                <a:cs typeface="Arial" charset="0"/>
              </a:rPr>
              <a:t> adipose tissue</a:t>
            </a:r>
            <a:endParaRPr lang="en-US" dirty="0">
              <a:latin typeface="Calibri" pitchFamily="34" charset="0"/>
            </a:endParaRPr>
          </a:p>
        </p:txBody>
      </p:sp>
      <p:sp>
        <p:nvSpPr>
          <p:cNvPr id="35842" name="TextBox 3"/>
          <p:cNvSpPr txBox="1">
            <a:spLocks noChangeArrowheads="1"/>
          </p:cNvSpPr>
          <p:nvPr/>
        </p:nvSpPr>
        <p:spPr bwMode="auto">
          <a:xfrm>
            <a:off x="1371600" y="2590800"/>
            <a:ext cx="6096000" cy="369888"/>
          </a:xfrm>
          <a:prstGeom prst="rect">
            <a:avLst/>
          </a:prstGeom>
          <a:noFill/>
          <a:ln w="9525">
            <a:noFill/>
            <a:miter lim="800000"/>
            <a:headEnd/>
            <a:tailEnd/>
          </a:ln>
        </p:spPr>
        <p:txBody>
          <a:bodyPr>
            <a:spAutoFit/>
          </a:bodyPr>
          <a:lstStyle/>
          <a:p>
            <a:r>
              <a:rPr lang="en-US" dirty="0">
                <a:latin typeface="Calibri" pitchFamily="34" charset="0"/>
                <a:hlinkClick r:id="rId5"/>
              </a:rPr>
              <a:t>Video of aged thymus showing </a:t>
            </a:r>
            <a:r>
              <a:rPr lang="en-US" dirty="0" err="1">
                <a:latin typeface="Calibri" pitchFamily="34" charset="0"/>
                <a:hlinkClick r:id="rId5"/>
              </a:rPr>
              <a:t>unilocular</a:t>
            </a:r>
            <a:r>
              <a:rPr lang="en-US" dirty="0">
                <a:latin typeface="Calibri" pitchFamily="34" charset="0"/>
                <a:hlinkClick r:id="rId5"/>
              </a:rPr>
              <a:t> adipose tissue – SL34</a:t>
            </a:r>
            <a:endParaRPr lang="en-US" dirty="0">
              <a:latin typeface="Calibri" pitchFamily="34" charset="0"/>
            </a:endParaRPr>
          </a:p>
        </p:txBody>
      </p:sp>
      <p:sp>
        <p:nvSpPr>
          <p:cNvPr id="6" name="Rectangle 5"/>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 (WAT)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Brack_7"/>
          <p:cNvPicPr>
            <a:picLocks noChangeAspect="1" noChangeArrowheads="1"/>
          </p:cNvPicPr>
          <p:nvPr/>
        </p:nvPicPr>
        <p:blipFill>
          <a:blip r:embed="rId4" cstate="print"/>
          <a:srcRect t="3328" b="3328"/>
          <a:stretch>
            <a:fillRect/>
          </a:stretch>
        </p:blipFill>
        <p:spPr bwMode="auto">
          <a:xfrm>
            <a:off x="0" y="1066800"/>
            <a:ext cx="5486400" cy="4114800"/>
          </a:xfrm>
          <a:prstGeom prst="rect">
            <a:avLst/>
          </a:prstGeom>
          <a:noFill/>
          <a:ln w="9525">
            <a:noFill/>
            <a:miter lim="800000"/>
            <a:headEnd/>
            <a:tailEnd/>
          </a:ln>
        </p:spPr>
      </p:pic>
      <p:sp>
        <p:nvSpPr>
          <p:cNvPr id="37890"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7891" name="Text Box 4"/>
          <p:cNvSpPr txBox="1">
            <a:spLocks noChangeArrowheads="1"/>
          </p:cNvSpPr>
          <p:nvPr/>
        </p:nvSpPr>
        <p:spPr bwMode="auto">
          <a:xfrm>
            <a:off x="5486400" y="838200"/>
            <a:ext cx="3681413" cy="5016500"/>
          </a:xfrm>
          <a:prstGeom prst="rect">
            <a:avLst/>
          </a:prstGeom>
          <a:noFill/>
          <a:ln w="9525">
            <a:noFill/>
            <a:miter lim="800000"/>
            <a:headEnd/>
            <a:tailEnd/>
          </a:ln>
        </p:spPr>
        <p:txBody>
          <a:bodyPr>
            <a:spAutoFit/>
          </a:bodyPr>
          <a:lstStyle/>
          <a:p>
            <a:r>
              <a:rPr lang="en-US" sz="1600" b="1">
                <a:solidFill>
                  <a:srgbClr val="996633"/>
                </a:solidFill>
              </a:rPr>
              <a:t>This transmission EM shows a single unilocular adipose cell.  One large lipid droplet (Ld) is evident, although the EM shows that “unilocular” cells also contain smaller droplets that may be in the process of coalescing with the large droplet.  The droplet squeezes the cytoplasm (arrows) and nucleus (N, cropped at bottom) to the periphery of the cell, resulting in the so-called “signet ring” morphology.</a:t>
            </a:r>
          </a:p>
          <a:p>
            <a:endParaRPr lang="en-US" sz="1100" b="1">
              <a:solidFill>
                <a:srgbClr val="996633"/>
              </a:solidFill>
            </a:endParaRPr>
          </a:p>
          <a:p>
            <a:r>
              <a:rPr lang="en-US" sz="1600" b="1">
                <a:solidFill>
                  <a:srgbClr val="996633"/>
                </a:solidFill>
              </a:rPr>
              <a:t>All cellular organelles (Golgi, rER, mitochondria) are present, although not abundant.  A collagen fiber (Cf) and fibroblast (Fb) surrounding the cell are also present.</a:t>
            </a:r>
          </a:p>
          <a:p>
            <a:endParaRPr lang="en-US" sz="1600" b="1">
              <a:solidFill>
                <a:srgbClr val="996633"/>
              </a:solidFill>
            </a:endParaRPr>
          </a:p>
        </p:txBody>
      </p:sp>
      <p:sp>
        <p:nvSpPr>
          <p:cNvPr id="6" name="Rectangle 5"/>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 (WAT)</a:t>
            </a:r>
          </a:p>
        </p:txBody>
      </p:sp>
      <p:cxnSp>
        <p:nvCxnSpPr>
          <p:cNvPr id="3" name="Straight Arrow Connector 2"/>
          <p:cNvCxnSpPr/>
          <p:nvPr/>
        </p:nvCxnSpPr>
        <p:spPr>
          <a:xfrm flipV="1">
            <a:off x="4414838" y="1676400"/>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38363" y="4222750"/>
            <a:ext cx="368300" cy="5064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663700" y="1547813"/>
            <a:ext cx="469900" cy="352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64063" y="2887663"/>
            <a:ext cx="593725" cy="365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T 1_16"/>
          <p:cNvPicPr>
            <a:picLocks noChangeAspect="1" noChangeArrowheads="1"/>
          </p:cNvPicPr>
          <p:nvPr/>
        </p:nvPicPr>
        <p:blipFill>
          <a:blip r:embed="rId4" cstate="print"/>
          <a:srcRect l="2605"/>
          <a:stretch>
            <a:fillRect/>
          </a:stretch>
        </p:blipFill>
        <p:spPr bwMode="auto">
          <a:xfrm>
            <a:off x="90488" y="914400"/>
            <a:ext cx="3959225" cy="5410200"/>
          </a:xfrm>
          <a:prstGeom prst="rect">
            <a:avLst/>
          </a:prstGeom>
          <a:noFill/>
          <a:ln w="9525">
            <a:noFill/>
            <a:miter lim="800000"/>
            <a:headEnd/>
            <a:tailEnd/>
          </a:ln>
        </p:spPr>
      </p:pic>
      <p:sp>
        <p:nvSpPr>
          <p:cNvPr id="39938"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9939" name="Text Box 5"/>
          <p:cNvSpPr txBox="1">
            <a:spLocks noChangeArrowheads="1"/>
          </p:cNvSpPr>
          <p:nvPr/>
        </p:nvSpPr>
        <p:spPr bwMode="auto">
          <a:xfrm>
            <a:off x="4267200" y="1689100"/>
            <a:ext cx="4816475" cy="2586038"/>
          </a:xfrm>
          <a:prstGeom prst="rect">
            <a:avLst/>
          </a:prstGeom>
          <a:noFill/>
          <a:ln w="9525">
            <a:noFill/>
            <a:miter lim="800000"/>
            <a:headEnd/>
            <a:tailEnd/>
          </a:ln>
        </p:spPr>
        <p:txBody>
          <a:bodyPr>
            <a:spAutoFit/>
          </a:bodyPr>
          <a:lstStyle/>
          <a:p>
            <a:r>
              <a:rPr lang="en-US" b="1">
                <a:solidFill>
                  <a:srgbClr val="996633"/>
                </a:solidFill>
              </a:rPr>
              <a:t>This scanning EM shows a cluster of unilocular adipocytes – which appear as spheres.  Each spherical unilocular cell is almost entirely composed of a large, single droplet of fat, which is liquid at body temperature.</a:t>
            </a:r>
          </a:p>
          <a:p>
            <a:endParaRPr lang="en-US" b="1">
              <a:solidFill>
                <a:srgbClr val="996633"/>
              </a:solidFill>
            </a:endParaRPr>
          </a:p>
          <a:p>
            <a:r>
              <a:rPr lang="en-US" b="1">
                <a:solidFill>
                  <a:srgbClr val="996633"/>
                </a:solidFill>
              </a:rPr>
              <a:t>Reticular fibers, which look like small threads, enmesh the adipocytes.</a:t>
            </a:r>
            <a:endParaRPr lang="en-US"/>
          </a:p>
        </p:txBody>
      </p:sp>
      <p:sp>
        <p:nvSpPr>
          <p:cNvPr id="6" name="Rectangle 5"/>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Unilocular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 (WAT)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9"/>
          <p:cNvGrpSpPr>
            <a:grpSpLocks/>
          </p:cNvGrpSpPr>
          <p:nvPr/>
        </p:nvGrpSpPr>
        <p:grpSpPr bwMode="auto">
          <a:xfrm>
            <a:off x="152400" y="1143000"/>
            <a:ext cx="5562600" cy="3778250"/>
            <a:chOff x="144" y="1182"/>
            <a:chExt cx="3504" cy="2380"/>
          </a:xfrm>
        </p:grpSpPr>
        <p:pic>
          <p:nvPicPr>
            <p:cNvPr id="41994" name="Picture 6"/>
            <p:cNvPicPr>
              <a:picLocks noChangeAspect="1" noChangeArrowheads="1"/>
            </p:cNvPicPr>
            <p:nvPr/>
          </p:nvPicPr>
          <p:blipFill>
            <a:blip r:embed="rId4" cstate="print"/>
            <a:srcRect/>
            <a:stretch>
              <a:fillRect/>
            </a:stretch>
          </p:blipFill>
          <p:spPr bwMode="auto">
            <a:xfrm>
              <a:off x="144" y="1182"/>
              <a:ext cx="3456" cy="2226"/>
            </a:xfrm>
            <a:prstGeom prst="rect">
              <a:avLst/>
            </a:prstGeom>
            <a:noFill/>
            <a:ln w="9525">
              <a:noFill/>
              <a:miter lim="800000"/>
              <a:headEnd/>
              <a:tailEnd/>
            </a:ln>
          </p:spPr>
        </p:pic>
        <p:sp>
          <p:nvSpPr>
            <p:cNvPr id="41995" name="Text Box 7"/>
            <p:cNvSpPr txBox="1">
              <a:spLocks noChangeArrowheads="1"/>
            </p:cNvSpPr>
            <p:nvPr/>
          </p:nvSpPr>
          <p:spPr bwMode="auto">
            <a:xfrm>
              <a:off x="1239" y="3408"/>
              <a:ext cx="2409" cy="154"/>
            </a:xfrm>
            <a:prstGeom prst="rect">
              <a:avLst/>
            </a:prstGeom>
            <a:noFill/>
            <a:ln w="9525">
              <a:noFill/>
              <a:miter lim="800000"/>
              <a:headEnd/>
              <a:tailEnd/>
            </a:ln>
          </p:spPr>
          <p:txBody>
            <a:bodyPr wrap="none">
              <a:spAutoFit/>
            </a:bodyPr>
            <a:lstStyle/>
            <a:p>
              <a:r>
                <a:rPr lang="en-US" sz="1000"/>
                <a:t>http://pathology.mc.duke.edu/research/Histo_course/brownfat.jpg</a:t>
              </a:r>
            </a:p>
          </p:txBody>
        </p:sp>
      </p:grpSp>
      <p:sp>
        <p:nvSpPr>
          <p:cNvPr id="41986" name="Text Box 8"/>
          <p:cNvSpPr txBox="1">
            <a:spLocks noChangeArrowheads="1"/>
          </p:cNvSpPr>
          <p:nvPr/>
        </p:nvSpPr>
        <p:spPr bwMode="auto">
          <a:xfrm>
            <a:off x="5715000" y="1143000"/>
            <a:ext cx="3306763" cy="4211638"/>
          </a:xfrm>
          <a:prstGeom prst="rect">
            <a:avLst/>
          </a:prstGeom>
          <a:noFill/>
          <a:ln w="9525">
            <a:noFill/>
            <a:miter lim="800000"/>
            <a:headEnd/>
            <a:tailEnd/>
          </a:ln>
        </p:spPr>
        <p:txBody>
          <a:bodyPr>
            <a:spAutoFit/>
          </a:bodyPr>
          <a:lstStyle/>
          <a:p>
            <a:r>
              <a:rPr lang="en-US" b="1">
                <a:solidFill>
                  <a:srgbClr val="996600"/>
                </a:solidFill>
              </a:rPr>
              <a:t>In contrast to the unilocular WAT cells, multilocular adipocytes contain many small fat droplets (these are the clear areas).  Two cells have been outlined, each containing 10-20 visible droplets.  Note that, in contrast to WAT, nuclei of BAT cells are round or oval and often centrally located (green arrows).</a:t>
            </a:r>
          </a:p>
          <a:p>
            <a:endParaRPr lang="en-US" b="1">
              <a:solidFill>
                <a:srgbClr val="996600"/>
              </a:solidFill>
            </a:endParaRPr>
          </a:p>
          <a:p>
            <a:r>
              <a:rPr lang="en-US" b="1">
                <a:solidFill>
                  <a:srgbClr val="996600"/>
                </a:solidFill>
              </a:rPr>
              <a:t>Many capillaries and small vessels are evident.</a:t>
            </a:r>
          </a:p>
        </p:txBody>
      </p:sp>
      <p:sp>
        <p:nvSpPr>
          <p:cNvPr id="8" name="Rectangle 7"/>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996600"/>
                </a:solidFill>
                <a:effectLst>
                  <a:reflection blurRad="12700" stA="28000" endPos="45000" dist="1000" dir="5400000" sy="-100000" algn="bl" rotWithShape="0"/>
                </a:effectLst>
                <a:latin typeface="+mn-lt"/>
              </a:rPr>
              <a:t>multilocular</a:t>
            </a:r>
            <a:r>
              <a:rPr lang="en-US" sz="3200" b="1" cap="all" dirty="0">
                <a:ln w="9000" cmpd="sng">
                  <a:solidFill>
                    <a:schemeClr val="accent4">
                      <a:shade val="50000"/>
                      <a:satMod val="120000"/>
                    </a:schemeClr>
                  </a:solidFill>
                  <a:prstDash val="solid"/>
                </a:ln>
                <a:solidFill>
                  <a:srgbClr val="996600"/>
                </a:solidFill>
                <a:effectLst>
                  <a:reflection blurRad="12700" stA="28000" endPos="45000" dist="1000" dir="5400000" sy="-100000" algn="bl" rotWithShape="0"/>
                </a:effectLst>
                <a:latin typeface="+mn-lt"/>
              </a:rPr>
              <a:t> Adipose tissue (</a:t>
            </a:r>
            <a:r>
              <a:rPr lang="en-US" sz="3200" b="1" cap="all" dirty="0" err="1">
                <a:ln w="9000" cmpd="sng">
                  <a:solidFill>
                    <a:schemeClr val="accent4">
                      <a:shade val="50000"/>
                      <a:satMod val="120000"/>
                    </a:schemeClr>
                  </a:solidFill>
                  <a:prstDash val="solid"/>
                </a:ln>
                <a:solidFill>
                  <a:srgbClr val="996600"/>
                </a:solidFill>
                <a:effectLst>
                  <a:reflection blurRad="12700" stA="28000" endPos="45000" dist="1000" dir="5400000" sy="-100000" algn="bl" rotWithShape="0"/>
                </a:effectLst>
                <a:latin typeface="+mn-lt"/>
              </a:rPr>
              <a:t>bAT</a:t>
            </a:r>
            <a:r>
              <a:rPr lang="en-US" sz="3200" b="1" cap="all" dirty="0">
                <a:ln w="9000" cmpd="sng">
                  <a:solidFill>
                    <a:schemeClr val="accent4">
                      <a:shade val="50000"/>
                      <a:satMod val="120000"/>
                    </a:schemeClr>
                  </a:solidFill>
                  <a:prstDash val="solid"/>
                </a:ln>
                <a:solidFill>
                  <a:srgbClr val="996600"/>
                </a:solidFill>
                <a:effectLst>
                  <a:reflection blurRad="12700" stA="28000" endPos="45000" dist="1000" dir="5400000" sy="-100000" algn="bl" rotWithShape="0"/>
                </a:effectLst>
                <a:latin typeface="+mn-lt"/>
              </a:rPr>
              <a:t>)</a:t>
            </a:r>
          </a:p>
        </p:txBody>
      </p:sp>
      <p:sp>
        <p:nvSpPr>
          <p:cNvPr id="3" name="Freeform 2"/>
          <p:cNvSpPr/>
          <p:nvPr/>
        </p:nvSpPr>
        <p:spPr>
          <a:xfrm>
            <a:off x="2778125" y="3922713"/>
            <a:ext cx="895350" cy="755650"/>
          </a:xfrm>
          <a:custGeom>
            <a:avLst/>
            <a:gdLst>
              <a:gd name="connsiteX0" fmla="*/ 804530 w 895127"/>
              <a:gd name="connsiteY0" fmla="*/ 542260 h 754912"/>
              <a:gd name="connsiteX1" fmla="*/ 811618 w 895127"/>
              <a:gd name="connsiteY1" fmla="*/ 524539 h 754912"/>
              <a:gd name="connsiteX2" fmla="*/ 839972 w 895127"/>
              <a:gd name="connsiteY2" fmla="*/ 503274 h 754912"/>
              <a:gd name="connsiteX3" fmla="*/ 850605 w 895127"/>
              <a:gd name="connsiteY3" fmla="*/ 496186 h 754912"/>
              <a:gd name="connsiteX4" fmla="*/ 864781 w 895127"/>
              <a:gd name="connsiteY4" fmla="*/ 474921 h 754912"/>
              <a:gd name="connsiteX5" fmla="*/ 871870 w 895127"/>
              <a:gd name="connsiteY5" fmla="*/ 464288 h 754912"/>
              <a:gd name="connsiteX6" fmla="*/ 878958 w 895127"/>
              <a:gd name="connsiteY6" fmla="*/ 435935 h 754912"/>
              <a:gd name="connsiteX7" fmla="*/ 882502 w 895127"/>
              <a:gd name="connsiteY7" fmla="*/ 421758 h 754912"/>
              <a:gd name="connsiteX8" fmla="*/ 889591 w 895127"/>
              <a:gd name="connsiteY8" fmla="*/ 400493 h 754912"/>
              <a:gd name="connsiteX9" fmla="*/ 889591 w 895127"/>
              <a:gd name="connsiteY9" fmla="*/ 279991 h 754912"/>
              <a:gd name="connsiteX10" fmla="*/ 882502 w 895127"/>
              <a:gd name="connsiteY10" fmla="*/ 269358 h 754912"/>
              <a:gd name="connsiteX11" fmla="*/ 868325 w 895127"/>
              <a:gd name="connsiteY11" fmla="*/ 244549 h 754912"/>
              <a:gd name="connsiteX12" fmla="*/ 861237 w 895127"/>
              <a:gd name="connsiteY12" fmla="*/ 230372 h 754912"/>
              <a:gd name="connsiteX13" fmla="*/ 832884 w 895127"/>
              <a:gd name="connsiteY13" fmla="*/ 205563 h 754912"/>
              <a:gd name="connsiteX14" fmla="*/ 815163 w 895127"/>
              <a:gd name="connsiteY14" fmla="*/ 194930 h 754912"/>
              <a:gd name="connsiteX15" fmla="*/ 797442 w 895127"/>
              <a:gd name="connsiteY15" fmla="*/ 184298 h 754912"/>
              <a:gd name="connsiteX16" fmla="*/ 790353 w 895127"/>
              <a:gd name="connsiteY16" fmla="*/ 177209 h 754912"/>
              <a:gd name="connsiteX17" fmla="*/ 779721 w 895127"/>
              <a:gd name="connsiteY17" fmla="*/ 173665 h 754912"/>
              <a:gd name="connsiteX18" fmla="*/ 769088 w 895127"/>
              <a:gd name="connsiteY18" fmla="*/ 166577 h 754912"/>
              <a:gd name="connsiteX19" fmla="*/ 762000 w 895127"/>
              <a:gd name="connsiteY19" fmla="*/ 159488 h 754912"/>
              <a:gd name="connsiteX20" fmla="*/ 751367 w 895127"/>
              <a:gd name="connsiteY20" fmla="*/ 155944 h 754912"/>
              <a:gd name="connsiteX21" fmla="*/ 733646 w 895127"/>
              <a:gd name="connsiteY21" fmla="*/ 138223 h 754912"/>
              <a:gd name="connsiteX22" fmla="*/ 719470 w 895127"/>
              <a:gd name="connsiteY22" fmla="*/ 120502 h 754912"/>
              <a:gd name="connsiteX23" fmla="*/ 687572 w 895127"/>
              <a:gd name="connsiteY23" fmla="*/ 92149 h 754912"/>
              <a:gd name="connsiteX24" fmla="*/ 680484 w 895127"/>
              <a:gd name="connsiteY24" fmla="*/ 81516 h 754912"/>
              <a:gd name="connsiteX25" fmla="*/ 666307 w 895127"/>
              <a:gd name="connsiteY25" fmla="*/ 67339 h 754912"/>
              <a:gd name="connsiteX26" fmla="*/ 659218 w 895127"/>
              <a:gd name="connsiteY26" fmla="*/ 60251 h 754912"/>
              <a:gd name="connsiteX27" fmla="*/ 648586 w 895127"/>
              <a:gd name="connsiteY27" fmla="*/ 46074 h 754912"/>
              <a:gd name="connsiteX28" fmla="*/ 634409 w 895127"/>
              <a:gd name="connsiteY28" fmla="*/ 42530 h 754912"/>
              <a:gd name="connsiteX29" fmla="*/ 620232 w 895127"/>
              <a:gd name="connsiteY29" fmla="*/ 31898 h 754912"/>
              <a:gd name="connsiteX30" fmla="*/ 606056 w 895127"/>
              <a:gd name="connsiteY30" fmla="*/ 28353 h 754912"/>
              <a:gd name="connsiteX31" fmla="*/ 598967 w 895127"/>
              <a:gd name="connsiteY31" fmla="*/ 17721 h 754912"/>
              <a:gd name="connsiteX32" fmla="*/ 545805 w 895127"/>
              <a:gd name="connsiteY32" fmla="*/ 7088 h 754912"/>
              <a:gd name="connsiteX33" fmla="*/ 503274 w 895127"/>
              <a:gd name="connsiteY33" fmla="*/ 0 h 754912"/>
              <a:gd name="connsiteX34" fmla="*/ 396949 w 895127"/>
              <a:gd name="connsiteY34" fmla="*/ 3544 h 754912"/>
              <a:gd name="connsiteX35" fmla="*/ 375684 w 895127"/>
              <a:gd name="connsiteY35" fmla="*/ 7088 h 754912"/>
              <a:gd name="connsiteX36" fmla="*/ 333153 w 895127"/>
              <a:gd name="connsiteY36" fmla="*/ 10633 h 754912"/>
              <a:gd name="connsiteX37" fmla="*/ 318977 w 895127"/>
              <a:gd name="connsiteY37" fmla="*/ 14177 h 754912"/>
              <a:gd name="connsiteX38" fmla="*/ 283535 w 895127"/>
              <a:gd name="connsiteY38" fmla="*/ 21265 h 754912"/>
              <a:gd name="connsiteX39" fmla="*/ 272902 w 895127"/>
              <a:gd name="connsiteY39" fmla="*/ 24809 h 754912"/>
              <a:gd name="connsiteX40" fmla="*/ 237460 w 895127"/>
              <a:gd name="connsiteY40" fmla="*/ 31898 h 754912"/>
              <a:gd name="connsiteX41" fmla="*/ 198474 w 895127"/>
              <a:gd name="connsiteY41" fmla="*/ 42530 h 754912"/>
              <a:gd name="connsiteX42" fmla="*/ 163032 w 895127"/>
              <a:gd name="connsiteY42" fmla="*/ 53163 h 754912"/>
              <a:gd name="connsiteX43" fmla="*/ 152400 w 895127"/>
              <a:gd name="connsiteY43" fmla="*/ 56707 h 754912"/>
              <a:gd name="connsiteX44" fmla="*/ 141767 w 895127"/>
              <a:gd name="connsiteY44" fmla="*/ 60251 h 754912"/>
              <a:gd name="connsiteX45" fmla="*/ 113414 w 895127"/>
              <a:gd name="connsiteY45" fmla="*/ 70884 h 754912"/>
              <a:gd name="connsiteX46" fmla="*/ 99237 w 895127"/>
              <a:gd name="connsiteY46" fmla="*/ 77972 h 754912"/>
              <a:gd name="connsiteX47" fmla="*/ 77972 w 895127"/>
              <a:gd name="connsiteY47" fmla="*/ 85060 h 754912"/>
              <a:gd name="connsiteX48" fmla="*/ 53163 w 895127"/>
              <a:gd name="connsiteY48" fmla="*/ 92149 h 754912"/>
              <a:gd name="connsiteX49" fmla="*/ 46074 w 895127"/>
              <a:gd name="connsiteY49" fmla="*/ 99237 h 754912"/>
              <a:gd name="connsiteX50" fmla="*/ 14177 w 895127"/>
              <a:gd name="connsiteY50" fmla="*/ 124046 h 754912"/>
              <a:gd name="connsiteX51" fmla="*/ 0 w 895127"/>
              <a:gd name="connsiteY51" fmla="*/ 145312 h 754912"/>
              <a:gd name="connsiteX52" fmla="*/ 3544 w 895127"/>
              <a:gd name="connsiteY52" fmla="*/ 180753 h 754912"/>
              <a:gd name="connsiteX53" fmla="*/ 14177 w 895127"/>
              <a:gd name="connsiteY53" fmla="*/ 230372 h 754912"/>
              <a:gd name="connsiteX54" fmla="*/ 17721 w 895127"/>
              <a:gd name="connsiteY54" fmla="*/ 241005 h 754912"/>
              <a:gd name="connsiteX55" fmla="*/ 14177 w 895127"/>
              <a:gd name="connsiteY55" fmla="*/ 333153 h 754912"/>
              <a:gd name="connsiteX56" fmla="*/ 10632 w 895127"/>
              <a:gd name="connsiteY56" fmla="*/ 368595 h 754912"/>
              <a:gd name="connsiteX57" fmla="*/ 3544 w 895127"/>
              <a:gd name="connsiteY57" fmla="*/ 414670 h 754912"/>
              <a:gd name="connsiteX58" fmla="*/ 7088 w 895127"/>
              <a:gd name="connsiteY58" fmla="*/ 478465 h 754912"/>
              <a:gd name="connsiteX59" fmla="*/ 14177 w 895127"/>
              <a:gd name="connsiteY59" fmla="*/ 489098 h 754912"/>
              <a:gd name="connsiteX60" fmla="*/ 17721 w 895127"/>
              <a:gd name="connsiteY60" fmla="*/ 499730 h 754912"/>
              <a:gd name="connsiteX61" fmla="*/ 35442 w 895127"/>
              <a:gd name="connsiteY61" fmla="*/ 517451 h 754912"/>
              <a:gd name="connsiteX62" fmla="*/ 53163 w 895127"/>
              <a:gd name="connsiteY62" fmla="*/ 538716 h 754912"/>
              <a:gd name="connsiteX63" fmla="*/ 60251 w 895127"/>
              <a:gd name="connsiteY63" fmla="*/ 549349 h 754912"/>
              <a:gd name="connsiteX64" fmla="*/ 63795 w 895127"/>
              <a:gd name="connsiteY64" fmla="*/ 559981 h 754912"/>
              <a:gd name="connsiteX65" fmla="*/ 74428 w 895127"/>
              <a:gd name="connsiteY65" fmla="*/ 563526 h 754912"/>
              <a:gd name="connsiteX66" fmla="*/ 99237 w 895127"/>
              <a:gd name="connsiteY66" fmla="*/ 584791 h 754912"/>
              <a:gd name="connsiteX67" fmla="*/ 106325 w 895127"/>
              <a:gd name="connsiteY67" fmla="*/ 595423 h 754912"/>
              <a:gd name="connsiteX68" fmla="*/ 124046 w 895127"/>
              <a:gd name="connsiteY68" fmla="*/ 609600 h 754912"/>
              <a:gd name="connsiteX69" fmla="*/ 141767 w 895127"/>
              <a:gd name="connsiteY69" fmla="*/ 627321 h 754912"/>
              <a:gd name="connsiteX70" fmla="*/ 148856 w 895127"/>
              <a:gd name="connsiteY70" fmla="*/ 634409 h 754912"/>
              <a:gd name="connsiteX71" fmla="*/ 170121 w 895127"/>
              <a:gd name="connsiteY71" fmla="*/ 648586 h 754912"/>
              <a:gd name="connsiteX72" fmla="*/ 180753 w 895127"/>
              <a:gd name="connsiteY72" fmla="*/ 655674 h 754912"/>
              <a:gd name="connsiteX73" fmla="*/ 198474 w 895127"/>
              <a:gd name="connsiteY73" fmla="*/ 669851 h 754912"/>
              <a:gd name="connsiteX74" fmla="*/ 205563 w 895127"/>
              <a:gd name="connsiteY74" fmla="*/ 676939 h 754912"/>
              <a:gd name="connsiteX75" fmla="*/ 216195 w 895127"/>
              <a:gd name="connsiteY75" fmla="*/ 680484 h 754912"/>
              <a:gd name="connsiteX76" fmla="*/ 233916 w 895127"/>
              <a:gd name="connsiteY76" fmla="*/ 691116 h 754912"/>
              <a:gd name="connsiteX77" fmla="*/ 244549 w 895127"/>
              <a:gd name="connsiteY77" fmla="*/ 698205 h 754912"/>
              <a:gd name="connsiteX78" fmla="*/ 269358 w 895127"/>
              <a:gd name="connsiteY78" fmla="*/ 708837 h 754912"/>
              <a:gd name="connsiteX79" fmla="*/ 283535 w 895127"/>
              <a:gd name="connsiteY79" fmla="*/ 715926 h 754912"/>
              <a:gd name="connsiteX80" fmla="*/ 311888 w 895127"/>
              <a:gd name="connsiteY80" fmla="*/ 723014 h 754912"/>
              <a:gd name="connsiteX81" fmla="*/ 322521 w 895127"/>
              <a:gd name="connsiteY81" fmla="*/ 726558 h 754912"/>
              <a:gd name="connsiteX82" fmla="*/ 333153 w 895127"/>
              <a:gd name="connsiteY82" fmla="*/ 733646 h 754912"/>
              <a:gd name="connsiteX83" fmla="*/ 354418 w 895127"/>
              <a:gd name="connsiteY83" fmla="*/ 740735 h 754912"/>
              <a:gd name="connsiteX84" fmla="*/ 379228 w 895127"/>
              <a:gd name="connsiteY84" fmla="*/ 747823 h 754912"/>
              <a:gd name="connsiteX85" fmla="*/ 414670 w 895127"/>
              <a:gd name="connsiteY85" fmla="*/ 754912 h 754912"/>
              <a:gd name="connsiteX86" fmla="*/ 524539 w 895127"/>
              <a:gd name="connsiteY86" fmla="*/ 747823 h 754912"/>
              <a:gd name="connsiteX87" fmla="*/ 563525 w 895127"/>
              <a:gd name="connsiteY87" fmla="*/ 737191 h 754912"/>
              <a:gd name="connsiteX88" fmla="*/ 574158 w 895127"/>
              <a:gd name="connsiteY88" fmla="*/ 733646 h 754912"/>
              <a:gd name="connsiteX89" fmla="*/ 584791 w 895127"/>
              <a:gd name="connsiteY89" fmla="*/ 730102 h 754912"/>
              <a:gd name="connsiteX90" fmla="*/ 606056 w 895127"/>
              <a:gd name="connsiteY90" fmla="*/ 715926 h 754912"/>
              <a:gd name="connsiteX91" fmla="*/ 616688 w 895127"/>
              <a:gd name="connsiteY91" fmla="*/ 708837 h 754912"/>
              <a:gd name="connsiteX92" fmla="*/ 634409 w 895127"/>
              <a:gd name="connsiteY92" fmla="*/ 698205 h 754912"/>
              <a:gd name="connsiteX93" fmla="*/ 637953 w 895127"/>
              <a:gd name="connsiteY93" fmla="*/ 687572 h 754912"/>
              <a:gd name="connsiteX94" fmla="*/ 648586 w 895127"/>
              <a:gd name="connsiteY94" fmla="*/ 684028 h 754912"/>
              <a:gd name="connsiteX95" fmla="*/ 655674 w 895127"/>
              <a:gd name="connsiteY95" fmla="*/ 676939 h 754912"/>
              <a:gd name="connsiteX96" fmla="*/ 666307 w 895127"/>
              <a:gd name="connsiteY96" fmla="*/ 655674 h 754912"/>
              <a:gd name="connsiteX97" fmla="*/ 676939 w 895127"/>
              <a:gd name="connsiteY97" fmla="*/ 648586 h 754912"/>
              <a:gd name="connsiteX98" fmla="*/ 687572 w 895127"/>
              <a:gd name="connsiteY98" fmla="*/ 634409 h 754912"/>
              <a:gd name="connsiteX99" fmla="*/ 698205 w 895127"/>
              <a:gd name="connsiteY99" fmla="*/ 627321 h 754912"/>
              <a:gd name="connsiteX100" fmla="*/ 719470 w 895127"/>
              <a:gd name="connsiteY100" fmla="*/ 613144 h 754912"/>
              <a:gd name="connsiteX101" fmla="*/ 747823 w 895127"/>
              <a:gd name="connsiteY101" fmla="*/ 588335 h 754912"/>
              <a:gd name="connsiteX102" fmla="*/ 754911 w 895127"/>
              <a:gd name="connsiteY102" fmla="*/ 577702 h 754912"/>
              <a:gd name="connsiteX103" fmla="*/ 765544 w 895127"/>
              <a:gd name="connsiteY103" fmla="*/ 574158 h 754912"/>
              <a:gd name="connsiteX104" fmla="*/ 783265 w 895127"/>
              <a:gd name="connsiteY104" fmla="*/ 559981 h 754912"/>
              <a:gd name="connsiteX105" fmla="*/ 793898 w 895127"/>
              <a:gd name="connsiteY105" fmla="*/ 552893 h 754912"/>
              <a:gd name="connsiteX106" fmla="*/ 804530 w 895127"/>
              <a:gd name="connsiteY106" fmla="*/ 542260 h 754912"/>
              <a:gd name="connsiteX107" fmla="*/ 804530 w 895127"/>
              <a:gd name="connsiteY107" fmla="*/ 542260 h 75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95127" h="754912">
                <a:moveTo>
                  <a:pt x="804530" y="542260"/>
                </a:moveTo>
                <a:cubicBezTo>
                  <a:pt x="805711" y="539307"/>
                  <a:pt x="808461" y="530063"/>
                  <a:pt x="811618" y="524539"/>
                </a:cubicBezTo>
                <a:cubicBezTo>
                  <a:pt x="815651" y="517481"/>
                  <a:pt x="839076" y="503871"/>
                  <a:pt x="839972" y="503274"/>
                </a:cubicBezTo>
                <a:lnTo>
                  <a:pt x="850605" y="496186"/>
                </a:lnTo>
                <a:lnTo>
                  <a:pt x="864781" y="474921"/>
                </a:lnTo>
                <a:lnTo>
                  <a:pt x="871870" y="464288"/>
                </a:lnTo>
                <a:lnTo>
                  <a:pt x="878958" y="435935"/>
                </a:lnTo>
                <a:cubicBezTo>
                  <a:pt x="880139" y="431209"/>
                  <a:pt x="880961" y="426379"/>
                  <a:pt x="882502" y="421758"/>
                </a:cubicBezTo>
                <a:lnTo>
                  <a:pt x="889591" y="400493"/>
                </a:lnTo>
                <a:cubicBezTo>
                  <a:pt x="896640" y="351145"/>
                  <a:pt x="897298" y="357056"/>
                  <a:pt x="889591" y="279991"/>
                </a:cubicBezTo>
                <a:cubicBezTo>
                  <a:pt x="889167" y="275752"/>
                  <a:pt x="884865" y="272902"/>
                  <a:pt x="882502" y="269358"/>
                </a:cubicBezTo>
                <a:cubicBezTo>
                  <a:pt x="875638" y="241898"/>
                  <a:pt x="884568" y="267289"/>
                  <a:pt x="868325" y="244549"/>
                </a:cubicBezTo>
                <a:cubicBezTo>
                  <a:pt x="865254" y="240250"/>
                  <a:pt x="864481" y="234542"/>
                  <a:pt x="861237" y="230372"/>
                </a:cubicBezTo>
                <a:cubicBezTo>
                  <a:pt x="843234" y="207225"/>
                  <a:pt x="849075" y="218516"/>
                  <a:pt x="832884" y="205563"/>
                </a:cubicBezTo>
                <a:cubicBezTo>
                  <a:pt x="818984" y="194442"/>
                  <a:pt x="833627" y="201085"/>
                  <a:pt x="815163" y="194930"/>
                </a:cubicBezTo>
                <a:cubicBezTo>
                  <a:pt x="797198" y="176967"/>
                  <a:pt x="820450" y="198103"/>
                  <a:pt x="797442" y="184298"/>
                </a:cubicBezTo>
                <a:cubicBezTo>
                  <a:pt x="794576" y="182579"/>
                  <a:pt x="793219" y="178928"/>
                  <a:pt x="790353" y="177209"/>
                </a:cubicBezTo>
                <a:cubicBezTo>
                  <a:pt x="787150" y="175287"/>
                  <a:pt x="783062" y="175336"/>
                  <a:pt x="779721" y="173665"/>
                </a:cubicBezTo>
                <a:cubicBezTo>
                  <a:pt x="775911" y="171760"/>
                  <a:pt x="772414" y="169238"/>
                  <a:pt x="769088" y="166577"/>
                </a:cubicBezTo>
                <a:cubicBezTo>
                  <a:pt x="766479" y="164490"/>
                  <a:pt x="764865" y="161207"/>
                  <a:pt x="762000" y="159488"/>
                </a:cubicBezTo>
                <a:cubicBezTo>
                  <a:pt x="758796" y="157566"/>
                  <a:pt x="754911" y="157125"/>
                  <a:pt x="751367" y="155944"/>
                </a:cubicBezTo>
                <a:cubicBezTo>
                  <a:pt x="745460" y="150037"/>
                  <a:pt x="738280" y="145174"/>
                  <a:pt x="733646" y="138223"/>
                </a:cubicBezTo>
                <a:cubicBezTo>
                  <a:pt x="728385" y="130332"/>
                  <a:pt x="726682" y="126272"/>
                  <a:pt x="719470" y="120502"/>
                </a:cubicBezTo>
                <a:cubicBezTo>
                  <a:pt x="704250" y="108326"/>
                  <a:pt x="703015" y="115316"/>
                  <a:pt x="687572" y="92149"/>
                </a:cubicBezTo>
                <a:cubicBezTo>
                  <a:pt x="685209" y="88605"/>
                  <a:pt x="683256" y="84750"/>
                  <a:pt x="680484" y="81516"/>
                </a:cubicBezTo>
                <a:cubicBezTo>
                  <a:pt x="676135" y="76442"/>
                  <a:pt x="671033" y="72065"/>
                  <a:pt x="666307" y="67339"/>
                </a:cubicBezTo>
                <a:cubicBezTo>
                  <a:pt x="663944" y="64976"/>
                  <a:pt x="661223" y="62924"/>
                  <a:pt x="659218" y="60251"/>
                </a:cubicBezTo>
                <a:cubicBezTo>
                  <a:pt x="655674" y="55525"/>
                  <a:pt x="653393" y="49507"/>
                  <a:pt x="648586" y="46074"/>
                </a:cubicBezTo>
                <a:cubicBezTo>
                  <a:pt x="644622" y="43243"/>
                  <a:pt x="639135" y="43711"/>
                  <a:pt x="634409" y="42530"/>
                </a:cubicBezTo>
                <a:cubicBezTo>
                  <a:pt x="629683" y="38986"/>
                  <a:pt x="625515" y="34540"/>
                  <a:pt x="620232" y="31898"/>
                </a:cubicBezTo>
                <a:cubicBezTo>
                  <a:pt x="615875" y="29720"/>
                  <a:pt x="610109" y="31055"/>
                  <a:pt x="606056" y="28353"/>
                </a:cubicBezTo>
                <a:cubicBezTo>
                  <a:pt x="602512" y="25990"/>
                  <a:pt x="602579" y="19978"/>
                  <a:pt x="598967" y="17721"/>
                </a:cubicBezTo>
                <a:cubicBezTo>
                  <a:pt x="584749" y="8836"/>
                  <a:pt x="560507" y="9188"/>
                  <a:pt x="545805" y="7088"/>
                </a:cubicBezTo>
                <a:cubicBezTo>
                  <a:pt x="531577" y="5055"/>
                  <a:pt x="503274" y="0"/>
                  <a:pt x="503274" y="0"/>
                </a:cubicBezTo>
                <a:cubicBezTo>
                  <a:pt x="467832" y="1181"/>
                  <a:pt x="432356" y="1577"/>
                  <a:pt x="396949" y="3544"/>
                </a:cubicBezTo>
                <a:cubicBezTo>
                  <a:pt x="389774" y="3943"/>
                  <a:pt x="382826" y="6294"/>
                  <a:pt x="375684" y="7088"/>
                </a:cubicBezTo>
                <a:cubicBezTo>
                  <a:pt x="361545" y="8659"/>
                  <a:pt x="347330" y="9451"/>
                  <a:pt x="333153" y="10633"/>
                </a:cubicBezTo>
                <a:cubicBezTo>
                  <a:pt x="328428" y="11814"/>
                  <a:pt x="323740" y="13156"/>
                  <a:pt x="318977" y="14177"/>
                </a:cubicBezTo>
                <a:cubicBezTo>
                  <a:pt x="307196" y="16701"/>
                  <a:pt x="294965" y="17455"/>
                  <a:pt x="283535" y="21265"/>
                </a:cubicBezTo>
                <a:cubicBezTo>
                  <a:pt x="279991" y="22446"/>
                  <a:pt x="276542" y="23969"/>
                  <a:pt x="272902" y="24809"/>
                </a:cubicBezTo>
                <a:cubicBezTo>
                  <a:pt x="261163" y="27518"/>
                  <a:pt x="248890" y="28088"/>
                  <a:pt x="237460" y="31898"/>
                </a:cubicBezTo>
                <a:cubicBezTo>
                  <a:pt x="217585" y="38523"/>
                  <a:pt x="230454" y="34535"/>
                  <a:pt x="198474" y="42530"/>
                </a:cubicBezTo>
                <a:cubicBezTo>
                  <a:pt x="177051" y="47886"/>
                  <a:pt x="188916" y="44535"/>
                  <a:pt x="163032" y="53163"/>
                </a:cubicBezTo>
                <a:lnTo>
                  <a:pt x="152400" y="56707"/>
                </a:lnTo>
                <a:lnTo>
                  <a:pt x="141767" y="60251"/>
                </a:lnTo>
                <a:cubicBezTo>
                  <a:pt x="119931" y="74808"/>
                  <a:pt x="144069" y="60665"/>
                  <a:pt x="113414" y="70884"/>
                </a:cubicBezTo>
                <a:cubicBezTo>
                  <a:pt x="108402" y="72555"/>
                  <a:pt x="104143" y="76010"/>
                  <a:pt x="99237" y="77972"/>
                </a:cubicBezTo>
                <a:cubicBezTo>
                  <a:pt x="92300" y="80747"/>
                  <a:pt x="85060" y="82697"/>
                  <a:pt x="77972" y="85060"/>
                </a:cubicBezTo>
                <a:cubicBezTo>
                  <a:pt x="62709" y="90148"/>
                  <a:pt x="70976" y="87696"/>
                  <a:pt x="53163" y="92149"/>
                </a:cubicBezTo>
                <a:cubicBezTo>
                  <a:pt x="50800" y="94512"/>
                  <a:pt x="48747" y="97232"/>
                  <a:pt x="46074" y="99237"/>
                </a:cubicBezTo>
                <a:cubicBezTo>
                  <a:pt x="34801" y="107692"/>
                  <a:pt x="22501" y="112392"/>
                  <a:pt x="14177" y="124046"/>
                </a:cubicBezTo>
                <a:cubicBezTo>
                  <a:pt x="-7284" y="154091"/>
                  <a:pt x="18968" y="126341"/>
                  <a:pt x="0" y="145312"/>
                </a:cubicBezTo>
                <a:cubicBezTo>
                  <a:pt x="1181" y="157126"/>
                  <a:pt x="2071" y="168972"/>
                  <a:pt x="3544" y="180753"/>
                </a:cubicBezTo>
                <a:cubicBezTo>
                  <a:pt x="5329" y="195037"/>
                  <a:pt x="9900" y="217539"/>
                  <a:pt x="14177" y="230372"/>
                </a:cubicBezTo>
                <a:lnTo>
                  <a:pt x="17721" y="241005"/>
                </a:lnTo>
                <a:cubicBezTo>
                  <a:pt x="16540" y="271721"/>
                  <a:pt x="15882" y="302462"/>
                  <a:pt x="14177" y="333153"/>
                </a:cubicBezTo>
                <a:cubicBezTo>
                  <a:pt x="13518" y="345008"/>
                  <a:pt x="11943" y="356795"/>
                  <a:pt x="10632" y="368595"/>
                </a:cubicBezTo>
                <a:cubicBezTo>
                  <a:pt x="7413" y="397568"/>
                  <a:pt x="8278" y="390998"/>
                  <a:pt x="3544" y="414670"/>
                </a:cubicBezTo>
                <a:cubicBezTo>
                  <a:pt x="4725" y="435935"/>
                  <a:pt x="4076" y="457381"/>
                  <a:pt x="7088" y="478465"/>
                </a:cubicBezTo>
                <a:cubicBezTo>
                  <a:pt x="7690" y="482682"/>
                  <a:pt x="12272" y="485288"/>
                  <a:pt x="14177" y="489098"/>
                </a:cubicBezTo>
                <a:cubicBezTo>
                  <a:pt x="15848" y="492439"/>
                  <a:pt x="15480" y="496741"/>
                  <a:pt x="17721" y="499730"/>
                </a:cubicBezTo>
                <a:cubicBezTo>
                  <a:pt x="22733" y="506413"/>
                  <a:pt x="35442" y="517451"/>
                  <a:pt x="35442" y="517451"/>
                </a:cubicBezTo>
                <a:cubicBezTo>
                  <a:pt x="50649" y="547867"/>
                  <a:pt x="33124" y="518677"/>
                  <a:pt x="53163" y="538716"/>
                </a:cubicBezTo>
                <a:cubicBezTo>
                  <a:pt x="56175" y="541728"/>
                  <a:pt x="58346" y="545539"/>
                  <a:pt x="60251" y="549349"/>
                </a:cubicBezTo>
                <a:cubicBezTo>
                  <a:pt x="61922" y="552690"/>
                  <a:pt x="61153" y="557339"/>
                  <a:pt x="63795" y="559981"/>
                </a:cubicBezTo>
                <a:cubicBezTo>
                  <a:pt x="66437" y="562623"/>
                  <a:pt x="70884" y="562344"/>
                  <a:pt x="74428" y="563526"/>
                </a:cubicBezTo>
                <a:cubicBezTo>
                  <a:pt x="102733" y="601265"/>
                  <a:pt x="66805" y="557764"/>
                  <a:pt x="99237" y="584791"/>
                </a:cubicBezTo>
                <a:cubicBezTo>
                  <a:pt x="102509" y="587518"/>
                  <a:pt x="103664" y="592097"/>
                  <a:pt x="106325" y="595423"/>
                </a:cubicBezTo>
                <a:cubicBezTo>
                  <a:pt x="112097" y="602638"/>
                  <a:pt x="116151" y="604337"/>
                  <a:pt x="124046" y="609600"/>
                </a:cubicBezTo>
                <a:cubicBezTo>
                  <a:pt x="136197" y="627826"/>
                  <a:pt x="124891" y="613821"/>
                  <a:pt x="141767" y="627321"/>
                </a:cubicBezTo>
                <a:cubicBezTo>
                  <a:pt x="144376" y="629408"/>
                  <a:pt x="146183" y="632404"/>
                  <a:pt x="148856" y="634409"/>
                </a:cubicBezTo>
                <a:cubicBezTo>
                  <a:pt x="155671" y="639520"/>
                  <a:pt x="163033" y="643860"/>
                  <a:pt x="170121" y="648586"/>
                </a:cubicBezTo>
                <a:cubicBezTo>
                  <a:pt x="173665" y="650949"/>
                  <a:pt x="177741" y="652662"/>
                  <a:pt x="180753" y="655674"/>
                </a:cubicBezTo>
                <a:cubicBezTo>
                  <a:pt x="197865" y="672786"/>
                  <a:pt x="176125" y="651973"/>
                  <a:pt x="198474" y="669851"/>
                </a:cubicBezTo>
                <a:cubicBezTo>
                  <a:pt x="201083" y="671938"/>
                  <a:pt x="202698" y="675220"/>
                  <a:pt x="205563" y="676939"/>
                </a:cubicBezTo>
                <a:cubicBezTo>
                  <a:pt x="208766" y="678861"/>
                  <a:pt x="212651" y="679302"/>
                  <a:pt x="216195" y="680484"/>
                </a:cubicBezTo>
                <a:cubicBezTo>
                  <a:pt x="230043" y="694330"/>
                  <a:pt x="215511" y="681913"/>
                  <a:pt x="233916" y="691116"/>
                </a:cubicBezTo>
                <a:cubicBezTo>
                  <a:pt x="237726" y="693021"/>
                  <a:pt x="240850" y="696091"/>
                  <a:pt x="244549" y="698205"/>
                </a:cubicBezTo>
                <a:cubicBezTo>
                  <a:pt x="268060" y="711640"/>
                  <a:pt x="249475" y="700315"/>
                  <a:pt x="269358" y="708837"/>
                </a:cubicBezTo>
                <a:cubicBezTo>
                  <a:pt x="274214" y="710918"/>
                  <a:pt x="278523" y="714255"/>
                  <a:pt x="283535" y="715926"/>
                </a:cubicBezTo>
                <a:cubicBezTo>
                  <a:pt x="292777" y="719007"/>
                  <a:pt x="302646" y="719934"/>
                  <a:pt x="311888" y="723014"/>
                </a:cubicBezTo>
                <a:lnTo>
                  <a:pt x="322521" y="726558"/>
                </a:lnTo>
                <a:cubicBezTo>
                  <a:pt x="326065" y="728921"/>
                  <a:pt x="329261" y="731916"/>
                  <a:pt x="333153" y="733646"/>
                </a:cubicBezTo>
                <a:cubicBezTo>
                  <a:pt x="339981" y="736681"/>
                  <a:pt x="347330" y="738372"/>
                  <a:pt x="354418" y="740735"/>
                </a:cubicBezTo>
                <a:cubicBezTo>
                  <a:pt x="364549" y="744112"/>
                  <a:pt x="368106" y="745599"/>
                  <a:pt x="379228" y="747823"/>
                </a:cubicBezTo>
                <a:cubicBezTo>
                  <a:pt x="422654" y="756508"/>
                  <a:pt x="381757" y="746682"/>
                  <a:pt x="414670" y="754912"/>
                </a:cubicBezTo>
                <a:cubicBezTo>
                  <a:pt x="559620" y="749542"/>
                  <a:pt x="472623" y="759360"/>
                  <a:pt x="524539" y="747823"/>
                </a:cubicBezTo>
                <a:cubicBezTo>
                  <a:pt x="554591" y="741145"/>
                  <a:pt x="530338" y="748254"/>
                  <a:pt x="563525" y="737191"/>
                </a:cubicBezTo>
                <a:lnTo>
                  <a:pt x="574158" y="733646"/>
                </a:lnTo>
                <a:lnTo>
                  <a:pt x="584791" y="730102"/>
                </a:lnTo>
                <a:lnTo>
                  <a:pt x="606056" y="715926"/>
                </a:lnTo>
                <a:cubicBezTo>
                  <a:pt x="609600" y="713563"/>
                  <a:pt x="613676" y="711849"/>
                  <a:pt x="616688" y="708837"/>
                </a:cubicBezTo>
                <a:cubicBezTo>
                  <a:pt x="626419" y="699108"/>
                  <a:pt x="620607" y="702806"/>
                  <a:pt x="634409" y="698205"/>
                </a:cubicBezTo>
                <a:cubicBezTo>
                  <a:pt x="635590" y="694661"/>
                  <a:pt x="635311" y="690214"/>
                  <a:pt x="637953" y="687572"/>
                </a:cubicBezTo>
                <a:cubicBezTo>
                  <a:pt x="640595" y="684930"/>
                  <a:pt x="645382" y="685950"/>
                  <a:pt x="648586" y="684028"/>
                </a:cubicBezTo>
                <a:cubicBezTo>
                  <a:pt x="651451" y="682309"/>
                  <a:pt x="653311" y="679302"/>
                  <a:pt x="655674" y="676939"/>
                </a:cubicBezTo>
                <a:cubicBezTo>
                  <a:pt x="658557" y="668290"/>
                  <a:pt x="659436" y="662545"/>
                  <a:pt x="666307" y="655674"/>
                </a:cubicBezTo>
                <a:cubicBezTo>
                  <a:pt x="669319" y="652662"/>
                  <a:pt x="673927" y="651598"/>
                  <a:pt x="676939" y="648586"/>
                </a:cubicBezTo>
                <a:cubicBezTo>
                  <a:pt x="681116" y="644409"/>
                  <a:pt x="683395" y="638586"/>
                  <a:pt x="687572" y="634409"/>
                </a:cubicBezTo>
                <a:cubicBezTo>
                  <a:pt x="690584" y="631397"/>
                  <a:pt x="694933" y="630048"/>
                  <a:pt x="698205" y="627321"/>
                </a:cubicBezTo>
                <a:cubicBezTo>
                  <a:pt x="715905" y="612571"/>
                  <a:pt x="700783" y="619373"/>
                  <a:pt x="719470" y="613144"/>
                </a:cubicBezTo>
                <a:cubicBezTo>
                  <a:pt x="730709" y="605651"/>
                  <a:pt x="739531" y="600774"/>
                  <a:pt x="747823" y="588335"/>
                </a:cubicBezTo>
                <a:cubicBezTo>
                  <a:pt x="750186" y="584791"/>
                  <a:pt x="751585" y="580363"/>
                  <a:pt x="754911" y="577702"/>
                </a:cubicBezTo>
                <a:cubicBezTo>
                  <a:pt x="757828" y="575368"/>
                  <a:pt x="762202" y="575829"/>
                  <a:pt x="765544" y="574158"/>
                </a:cubicBezTo>
                <a:cubicBezTo>
                  <a:pt x="780095" y="566883"/>
                  <a:pt x="772273" y="568775"/>
                  <a:pt x="783265" y="559981"/>
                </a:cubicBezTo>
                <a:cubicBezTo>
                  <a:pt x="786591" y="557320"/>
                  <a:pt x="790626" y="555620"/>
                  <a:pt x="793898" y="552893"/>
                </a:cubicBezTo>
                <a:cubicBezTo>
                  <a:pt x="797748" y="549684"/>
                  <a:pt x="801617" y="546339"/>
                  <a:pt x="804530" y="542260"/>
                </a:cubicBezTo>
                <a:lnTo>
                  <a:pt x="804530" y="542260"/>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1992313" y="1595438"/>
            <a:ext cx="546100" cy="523875"/>
          </a:xfrm>
          <a:custGeom>
            <a:avLst/>
            <a:gdLst>
              <a:gd name="connsiteX0" fmla="*/ 535172 w 545804"/>
              <a:gd name="connsiteY0" fmla="*/ 400493 h 524539"/>
              <a:gd name="connsiteX1" fmla="*/ 545804 w 545804"/>
              <a:gd name="connsiteY1" fmla="*/ 279990 h 524539"/>
              <a:gd name="connsiteX2" fmla="*/ 538716 w 545804"/>
              <a:gd name="connsiteY2" fmla="*/ 173665 h 524539"/>
              <a:gd name="connsiteX3" fmla="*/ 531627 w 545804"/>
              <a:gd name="connsiteY3" fmla="*/ 141767 h 524539"/>
              <a:gd name="connsiteX4" fmla="*/ 520995 w 545804"/>
              <a:gd name="connsiteY4" fmla="*/ 127590 h 524539"/>
              <a:gd name="connsiteX5" fmla="*/ 506818 w 545804"/>
              <a:gd name="connsiteY5" fmla="*/ 95693 h 524539"/>
              <a:gd name="connsiteX6" fmla="*/ 503274 w 545804"/>
              <a:gd name="connsiteY6" fmla="*/ 85060 h 524539"/>
              <a:gd name="connsiteX7" fmla="*/ 471376 w 545804"/>
              <a:gd name="connsiteY7" fmla="*/ 46074 h 524539"/>
              <a:gd name="connsiteX8" fmla="*/ 460744 w 545804"/>
              <a:gd name="connsiteY8" fmla="*/ 38986 h 524539"/>
              <a:gd name="connsiteX9" fmla="*/ 443023 w 545804"/>
              <a:gd name="connsiteY9" fmla="*/ 24809 h 524539"/>
              <a:gd name="connsiteX10" fmla="*/ 421758 w 545804"/>
              <a:gd name="connsiteY10" fmla="*/ 17721 h 524539"/>
              <a:gd name="connsiteX11" fmla="*/ 411125 w 545804"/>
              <a:gd name="connsiteY11" fmla="*/ 14176 h 524539"/>
              <a:gd name="connsiteX12" fmla="*/ 400493 w 545804"/>
              <a:gd name="connsiteY12" fmla="*/ 10632 h 524539"/>
              <a:gd name="connsiteX13" fmla="*/ 372139 w 545804"/>
              <a:gd name="connsiteY13" fmla="*/ 7088 h 524539"/>
              <a:gd name="connsiteX14" fmla="*/ 350874 w 545804"/>
              <a:gd name="connsiteY14" fmla="*/ 3544 h 524539"/>
              <a:gd name="connsiteX15" fmla="*/ 322520 w 545804"/>
              <a:gd name="connsiteY15" fmla="*/ 0 h 524539"/>
              <a:gd name="connsiteX16" fmla="*/ 184297 w 545804"/>
              <a:gd name="connsiteY16" fmla="*/ 7088 h 524539"/>
              <a:gd name="connsiteX17" fmla="*/ 159488 w 545804"/>
              <a:gd name="connsiteY17" fmla="*/ 10632 h 524539"/>
              <a:gd name="connsiteX18" fmla="*/ 145311 w 545804"/>
              <a:gd name="connsiteY18" fmla="*/ 14176 h 524539"/>
              <a:gd name="connsiteX19" fmla="*/ 109869 w 545804"/>
              <a:gd name="connsiteY19" fmla="*/ 17721 h 524539"/>
              <a:gd name="connsiteX20" fmla="*/ 95693 w 545804"/>
              <a:gd name="connsiteY20" fmla="*/ 21265 h 524539"/>
              <a:gd name="connsiteX21" fmla="*/ 74427 w 545804"/>
              <a:gd name="connsiteY21" fmla="*/ 28353 h 524539"/>
              <a:gd name="connsiteX22" fmla="*/ 67339 w 545804"/>
              <a:gd name="connsiteY22" fmla="*/ 35442 h 524539"/>
              <a:gd name="connsiteX23" fmla="*/ 56707 w 545804"/>
              <a:gd name="connsiteY23" fmla="*/ 42530 h 524539"/>
              <a:gd name="connsiteX24" fmla="*/ 31897 w 545804"/>
              <a:gd name="connsiteY24" fmla="*/ 70883 h 524539"/>
              <a:gd name="connsiteX25" fmla="*/ 24809 w 545804"/>
              <a:gd name="connsiteY25" fmla="*/ 92149 h 524539"/>
              <a:gd name="connsiteX26" fmla="*/ 21265 w 545804"/>
              <a:gd name="connsiteY26" fmla="*/ 102781 h 524539"/>
              <a:gd name="connsiteX27" fmla="*/ 14176 w 545804"/>
              <a:gd name="connsiteY27" fmla="*/ 127590 h 524539"/>
              <a:gd name="connsiteX28" fmla="*/ 3544 w 545804"/>
              <a:gd name="connsiteY28" fmla="*/ 180753 h 524539"/>
              <a:gd name="connsiteX29" fmla="*/ 0 w 545804"/>
              <a:gd name="connsiteY29" fmla="*/ 194930 h 524539"/>
              <a:gd name="connsiteX30" fmla="*/ 3544 w 545804"/>
              <a:gd name="connsiteY30" fmla="*/ 290623 h 524539"/>
              <a:gd name="connsiteX31" fmla="*/ 7088 w 545804"/>
              <a:gd name="connsiteY31" fmla="*/ 301256 h 524539"/>
              <a:gd name="connsiteX32" fmla="*/ 17720 w 545804"/>
              <a:gd name="connsiteY32" fmla="*/ 333153 h 524539"/>
              <a:gd name="connsiteX33" fmla="*/ 24809 w 545804"/>
              <a:gd name="connsiteY33" fmla="*/ 357963 h 524539"/>
              <a:gd name="connsiteX34" fmla="*/ 31897 w 545804"/>
              <a:gd name="connsiteY34" fmla="*/ 368595 h 524539"/>
              <a:gd name="connsiteX35" fmla="*/ 49618 w 545804"/>
              <a:gd name="connsiteY35" fmla="*/ 400493 h 524539"/>
              <a:gd name="connsiteX36" fmla="*/ 60251 w 545804"/>
              <a:gd name="connsiteY36" fmla="*/ 407581 h 524539"/>
              <a:gd name="connsiteX37" fmla="*/ 77972 w 545804"/>
              <a:gd name="connsiteY37" fmla="*/ 425302 h 524539"/>
              <a:gd name="connsiteX38" fmla="*/ 88604 w 545804"/>
              <a:gd name="connsiteY38" fmla="*/ 435935 h 524539"/>
              <a:gd name="connsiteX39" fmla="*/ 99237 w 545804"/>
              <a:gd name="connsiteY39" fmla="*/ 443023 h 524539"/>
              <a:gd name="connsiteX40" fmla="*/ 106325 w 545804"/>
              <a:gd name="connsiteY40" fmla="*/ 453656 h 524539"/>
              <a:gd name="connsiteX41" fmla="*/ 134679 w 545804"/>
              <a:gd name="connsiteY41" fmla="*/ 478465 h 524539"/>
              <a:gd name="connsiteX42" fmla="*/ 148855 w 545804"/>
              <a:gd name="connsiteY42" fmla="*/ 485553 h 524539"/>
              <a:gd name="connsiteX43" fmla="*/ 166576 w 545804"/>
              <a:gd name="connsiteY43" fmla="*/ 503274 h 524539"/>
              <a:gd name="connsiteX44" fmla="*/ 173665 w 545804"/>
              <a:gd name="connsiteY44" fmla="*/ 510363 h 524539"/>
              <a:gd name="connsiteX45" fmla="*/ 209107 w 545804"/>
              <a:gd name="connsiteY45" fmla="*/ 520995 h 524539"/>
              <a:gd name="connsiteX46" fmla="*/ 219739 w 545804"/>
              <a:gd name="connsiteY46" fmla="*/ 524539 h 524539"/>
              <a:gd name="connsiteX47" fmla="*/ 336697 w 545804"/>
              <a:gd name="connsiteY47" fmla="*/ 517451 h 524539"/>
              <a:gd name="connsiteX48" fmla="*/ 389860 w 545804"/>
              <a:gd name="connsiteY48" fmla="*/ 510363 h 524539"/>
              <a:gd name="connsiteX49" fmla="*/ 404037 w 545804"/>
              <a:gd name="connsiteY49" fmla="*/ 506818 h 524539"/>
              <a:gd name="connsiteX50" fmla="*/ 418214 w 545804"/>
              <a:gd name="connsiteY50" fmla="*/ 499730 h 524539"/>
              <a:gd name="connsiteX51" fmla="*/ 439479 w 545804"/>
              <a:gd name="connsiteY51" fmla="*/ 482009 h 524539"/>
              <a:gd name="connsiteX52" fmla="*/ 450111 w 545804"/>
              <a:gd name="connsiteY52" fmla="*/ 474921 h 524539"/>
              <a:gd name="connsiteX53" fmla="*/ 457200 w 545804"/>
              <a:gd name="connsiteY53" fmla="*/ 467832 h 524539"/>
              <a:gd name="connsiteX54" fmla="*/ 478465 w 545804"/>
              <a:gd name="connsiteY54" fmla="*/ 453656 h 524539"/>
              <a:gd name="connsiteX55" fmla="*/ 485553 w 545804"/>
              <a:gd name="connsiteY55" fmla="*/ 446567 h 524539"/>
              <a:gd name="connsiteX56" fmla="*/ 496186 w 545804"/>
              <a:gd name="connsiteY56" fmla="*/ 439479 h 524539"/>
              <a:gd name="connsiteX57" fmla="*/ 503274 w 545804"/>
              <a:gd name="connsiteY57" fmla="*/ 432390 h 524539"/>
              <a:gd name="connsiteX58" fmla="*/ 524539 w 545804"/>
              <a:gd name="connsiteY58" fmla="*/ 418214 h 524539"/>
              <a:gd name="connsiteX59" fmla="*/ 535172 w 545804"/>
              <a:gd name="connsiteY59" fmla="*/ 400493 h 52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5804" h="524539">
                <a:moveTo>
                  <a:pt x="535172" y="400493"/>
                </a:moveTo>
                <a:cubicBezTo>
                  <a:pt x="538716" y="377456"/>
                  <a:pt x="530656" y="325439"/>
                  <a:pt x="545804" y="279990"/>
                </a:cubicBezTo>
                <a:cubicBezTo>
                  <a:pt x="542837" y="208778"/>
                  <a:pt x="546703" y="217597"/>
                  <a:pt x="538716" y="173665"/>
                </a:cubicBezTo>
                <a:cubicBezTo>
                  <a:pt x="538395" y="171902"/>
                  <a:pt x="533254" y="145022"/>
                  <a:pt x="531627" y="141767"/>
                </a:cubicBezTo>
                <a:cubicBezTo>
                  <a:pt x="528985" y="136484"/>
                  <a:pt x="524539" y="132316"/>
                  <a:pt x="520995" y="127590"/>
                </a:cubicBezTo>
                <a:cubicBezTo>
                  <a:pt x="512560" y="102284"/>
                  <a:pt x="518052" y="112542"/>
                  <a:pt x="506818" y="95693"/>
                </a:cubicBezTo>
                <a:cubicBezTo>
                  <a:pt x="505637" y="92149"/>
                  <a:pt x="505088" y="88326"/>
                  <a:pt x="503274" y="85060"/>
                </a:cubicBezTo>
                <a:cubicBezTo>
                  <a:pt x="496565" y="72984"/>
                  <a:pt x="483254" y="53993"/>
                  <a:pt x="471376" y="46074"/>
                </a:cubicBezTo>
                <a:cubicBezTo>
                  <a:pt x="467832" y="43711"/>
                  <a:pt x="464070" y="41647"/>
                  <a:pt x="460744" y="38986"/>
                </a:cubicBezTo>
                <a:cubicBezTo>
                  <a:pt x="451539" y="31622"/>
                  <a:pt x="455294" y="30262"/>
                  <a:pt x="443023" y="24809"/>
                </a:cubicBezTo>
                <a:cubicBezTo>
                  <a:pt x="436195" y="21775"/>
                  <a:pt x="428846" y="20084"/>
                  <a:pt x="421758" y="17721"/>
                </a:cubicBezTo>
                <a:lnTo>
                  <a:pt x="411125" y="14176"/>
                </a:lnTo>
                <a:cubicBezTo>
                  <a:pt x="407581" y="12995"/>
                  <a:pt x="404200" y="11095"/>
                  <a:pt x="400493" y="10632"/>
                </a:cubicBezTo>
                <a:lnTo>
                  <a:pt x="372139" y="7088"/>
                </a:lnTo>
                <a:cubicBezTo>
                  <a:pt x="365025" y="6072"/>
                  <a:pt x="357988" y="4560"/>
                  <a:pt x="350874" y="3544"/>
                </a:cubicBezTo>
                <a:cubicBezTo>
                  <a:pt x="341445" y="2197"/>
                  <a:pt x="331971" y="1181"/>
                  <a:pt x="322520" y="0"/>
                </a:cubicBezTo>
                <a:cubicBezTo>
                  <a:pt x="259145" y="2263"/>
                  <a:pt x="236968" y="1236"/>
                  <a:pt x="184297" y="7088"/>
                </a:cubicBezTo>
                <a:cubicBezTo>
                  <a:pt x="175994" y="8010"/>
                  <a:pt x="167707" y="9138"/>
                  <a:pt x="159488" y="10632"/>
                </a:cubicBezTo>
                <a:cubicBezTo>
                  <a:pt x="154695" y="11503"/>
                  <a:pt x="150133" y="13487"/>
                  <a:pt x="145311" y="14176"/>
                </a:cubicBezTo>
                <a:cubicBezTo>
                  <a:pt x="133557" y="15855"/>
                  <a:pt x="121683" y="16539"/>
                  <a:pt x="109869" y="17721"/>
                </a:cubicBezTo>
                <a:cubicBezTo>
                  <a:pt x="105144" y="18902"/>
                  <a:pt x="100358" y="19865"/>
                  <a:pt x="95693" y="21265"/>
                </a:cubicBezTo>
                <a:cubicBezTo>
                  <a:pt x="88536" y="23412"/>
                  <a:pt x="74427" y="28353"/>
                  <a:pt x="74427" y="28353"/>
                </a:cubicBezTo>
                <a:cubicBezTo>
                  <a:pt x="72064" y="30716"/>
                  <a:pt x="69948" y="33354"/>
                  <a:pt x="67339" y="35442"/>
                </a:cubicBezTo>
                <a:cubicBezTo>
                  <a:pt x="64013" y="38103"/>
                  <a:pt x="59512" y="39325"/>
                  <a:pt x="56707" y="42530"/>
                </a:cubicBezTo>
                <a:cubicBezTo>
                  <a:pt x="27765" y="75607"/>
                  <a:pt x="55820" y="54936"/>
                  <a:pt x="31897" y="70883"/>
                </a:cubicBezTo>
                <a:lnTo>
                  <a:pt x="24809" y="92149"/>
                </a:lnTo>
                <a:cubicBezTo>
                  <a:pt x="23628" y="95693"/>
                  <a:pt x="22171" y="99157"/>
                  <a:pt x="21265" y="102781"/>
                </a:cubicBezTo>
                <a:cubicBezTo>
                  <a:pt x="16814" y="120582"/>
                  <a:pt x="19260" y="112337"/>
                  <a:pt x="14176" y="127590"/>
                </a:cubicBezTo>
                <a:cubicBezTo>
                  <a:pt x="9254" y="162045"/>
                  <a:pt x="12658" y="144294"/>
                  <a:pt x="3544" y="180753"/>
                </a:cubicBezTo>
                <a:lnTo>
                  <a:pt x="0" y="194930"/>
                </a:lnTo>
                <a:cubicBezTo>
                  <a:pt x="1181" y="226828"/>
                  <a:pt x="1421" y="258774"/>
                  <a:pt x="3544" y="290623"/>
                </a:cubicBezTo>
                <a:cubicBezTo>
                  <a:pt x="3793" y="294351"/>
                  <a:pt x="6062" y="297664"/>
                  <a:pt x="7088" y="301256"/>
                </a:cubicBezTo>
                <a:cubicBezTo>
                  <a:pt x="24063" y="360672"/>
                  <a:pt x="-6705" y="259881"/>
                  <a:pt x="17720" y="333153"/>
                </a:cubicBezTo>
                <a:cubicBezTo>
                  <a:pt x="19989" y="339958"/>
                  <a:pt x="21399" y="351142"/>
                  <a:pt x="24809" y="357963"/>
                </a:cubicBezTo>
                <a:cubicBezTo>
                  <a:pt x="26714" y="361773"/>
                  <a:pt x="29534" y="365051"/>
                  <a:pt x="31897" y="368595"/>
                </a:cubicBezTo>
                <a:cubicBezTo>
                  <a:pt x="35590" y="379675"/>
                  <a:pt x="39171" y="393529"/>
                  <a:pt x="49618" y="400493"/>
                </a:cubicBezTo>
                <a:cubicBezTo>
                  <a:pt x="53162" y="402856"/>
                  <a:pt x="57045" y="404776"/>
                  <a:pt x="60251" y="407581"/>
                </a:cubicBezTo>
                <a:cubicBezTo>
                  <a:pt x="66538" y="413082"/>
                  <a:pt x="72065" y="419395"/>
                  <a:pt x="77972" y="425302"/>
                </a:cubicBezTo>
                <a:cubicBezTo>
                  <a:pt x="81516" y="428846"/>
                  <a:pt x="84433" y="433155"/>
                  <a:pt x="88604" y="435935"/>
                </a:cubicBezTo>
                <a:lnTo>
                  <a:pt x="99237" y="443023"/>
                </a:lnTo>
                <a:cubicBezTo>
                  <a:pt x="101600" y="446567"/>
                  <a:pt x="103520" y="450450"/>
                  <a:pt x="106325" y="453656"/>
                </a:cubicBezTo>
                <a:cubicBezTo>
                  <a:pt x="116125" y="464856"/>
                  <a:pt x="122671" y="471603"/>
                  <a:pt x="134679" y="478465"/>
                </a:cubicBezTo>
                <a:cubicBezTo>
                  <a:pt x="139266" y="481086"/>
                  <a:pt x="144685" y="482309"/>
                  <a:pt x="148855" y="485553"/>
                </a:cubicBezTo>
                <a:cubicBezTo>
                  <a:pt x="155449" y="490682"/>
                  <a:pt x="160669" y="497367"/>
                  <a:pt x="166576" y="503274"/>
                </a:cubicBezTo>
                <a:cubicBezTo>
                  <a:pt x="168939" y="505637"/>
                  <a:pt x="170423" y="509552"/>
                  <a:pt x="173665" y="510363"/>
                </a:cubicBezTo>
                <a:cubicBezTo>
                  <a:pt x="195088" y="515719"/>
                  <a:pt x="183223" y="512368"/>
                  <a:pt x="209107" y="520995"/>
                </a:cubicBezTo>
                <a:lnTo>
                  <a:pt x="219739" y="524539"/>
                </a:lnTo>
                <a:cubicBezTo>
                  <a:pt x="288920" y="521657"/>
                  <a:pt x="286611" y="523711"/>
                  <a:pt x="336697" y="517451"/>
                </a:cubicBezTo>
                <a:cubicBezTo>
                  <a:pt x="354437" y="515234"/>
                  <a:pt x="372201" y="513151"/>
                  <a:pt x="389860" y="510363"/>
                </a:cubicBezTo>
                <a:cubicBezTo>
                  <a:pt x="394672" y="509603"/>
                  <a:pt x="399476" y="508528"/>
                  <a:pt x="404037" y="506818"/>
                </a:cubicBezTo>
                <a:cubicBezTo>
                  <a:pt x="408984" y="504963"/>
                  <a:pt x="413627" y="502351"/>
                  <a:pt x="418214" y="499730"/>
                </a:cubicBezTo>
                <a:cubicBezTo>
                  <a:pt x="435010" y="490132"/>
                  <a:pt x="423488" y="495335"/>
                  <a:pt x="439479" y="482009"/>
                </a:cubicBezTo>
                <a:cubicBezTo>
                  <a:pt x="442751" y="479282"/>
                  <a:pt x="446785" y="477582"/>
                  <a:pt x="450111" y="474921"/>
                </a:cubicBezTo>
                <a:cubicBezTo>
                  <a:pt x="452720" y="472833"/>
                  <a:pt x="454527" y="469837"/>
                  <a:pt x="457200" y="467832"/>
                </a:cubicBezTo>
                <a:cubicBezTo>
                  <a:pt x="464015" y="462721"/>
                  <a:pt x="472442" y="459680"/>
                  <a:pt x="478465" y="453656"/>
                </a:cubicBezTo>
                <a:cubicBezTo>
                  <a:pt x="480828" y="451293"/>
                  <a:pt x="482944" y="448654"/>
                  <a:pt x="485553" y="446567"/>
                </a:cubicBezTo>
                <a:cubicBezTo>
                  <a:pt x="488879" y="443906"/>
                  <a:pt x="492860" y="442140"/>
                  <a:pt x="496186" y="439479"/>
                </a:cubicBezTo>
                <a:cubicBezTo>
                  <a:pt x="498795" y="437392"/>
                  <a:pt x="500601" y="434395"/>
                  <a:pt x="503274" y="432390"/>
                </a:cubicBezTo>
                <a:cubicBezTo>
                  <a:pt x="510089" y="427279"/>
                  <a:pt x="524539" y="418214"/>
                  <a:pt x="524539" y="418214"/>
                </a:cubicBezTo>
                <a:cubicBezTo>
                  <a:pt x="528918" y="405075"/>
                  <a:pt x="531628" y="423530"/>
                  <a:pt x="535172" y="400493"/>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H="1" flipV="1">
            <a:off x="3200400" y="3151188"/>
            <a:ext cx="223838" cy="301625"/>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9300" y="3595688"/>
            <a:ext cx="152400" cy="422275"/>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992" name="TextBox 15"/>
          <p:cNvSpPr txBox="1">
            <a:spLocks noChangeArrowheads="1"/>
          </p:cNvSpPr>
          <p:nvPr/>
        </p:nvSpPr>
        <p:spPr bwMode="auto">
          <a:xfrm>
            <a:off x="277813" y="4953000"/>
            <a:ext cx="5360987" cy="1200150"/>
          </a:xfrm>
          <a:prstGeom prst="rect">
            <a:avLst/>
          </a:prstGeom>
          <a:noFill/>
          <a:ln w="9525">
            <a:noFill/>
            <a:miter lim="800000"/>
            <a:headEnd/>
            <a:tailEnd/>
          </a:ln>
        </p:spPr>
        <p:txBody>
          <a:bodyPr>
            <a:spAutoFit/>
          </a:bodyPr>
          <a:lstStyle/>
          <a:p>
            <a:r>
              <a:rPr lang="en-US" b="1">
                <a:solidFill>
                  <a:srgbClr val="CC9900"/>
                </a:solidFill>
                <a:latin typeface="Tempus Sans ITC" pitchFamily="82" charset="0"/>
              </a:rPr>
              <a:t>The nuclei that you see around the periphery of the adipocytes (e.g. red arrow) likely belong to fibroblasts of the connective tissue between the adipose cells, or endothelial cells of the blood vessels.</a:t>
            </a:r>
          </a:p>
        </p:txBody>
      </p:sp>
      <p:cxnSp>
        <p:nvCxnSpPr>
          <p:cNvPr id="18" name="Straight Arrow Connector 17"/>
          <p:cNvCxnSpPr/>
          <p:nvPr/>
        </p:nvCxnSpPr>
        <p:spPr>
          <a:xfrm flipH="1">
            <a:off x="3981450" y="2460625"/>
            <a:ext cx="338138"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4"/>
          <p:cNvSpPr txBox="1">
            <a:spLocks noChangeArrowheads="1"/>
          </p:cNvSpPr>
          <p:nvPr/>
        </p:nvSpPr>
        <p:spPr bwMode="auto">
          <a:xfrm>
            <a:off x="1981200" y="5799138"/>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012</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multilocular</a:t>
            </a:r>
            <a:r>
              <a:rPr lang="en-US" sz="1200" b="1" dirty="0">
                <a:solidFill>
                  <a:srgbClr val="002060"/>
                </a:solidFill>
                <a:latin typeface="Georgia" pitchFamily="18" charset="0"/>
                <a:ea typeface="Times" pitchFamily="18" charset="0"/>
                <a:cs typeface="Arial" charset="0"/>
              </a:rPr>
              <a:t> adipose tissue</a:t>
            </a:r>
            <a:endParaRPr lang="en-US" dirty="0">
              <a:latin typeface="Calibri" pitchFamily="34" charset="0"/>
            </a:endParaRPr>
          </a:p>
        </p:txBody>
      </p:sp>
      <p:sp>
        <p:nvSpPr>
          <p:cNvPr id="44034" name="TextBox 3"/>
          <p:cNvSpPr txBox="1">
            <a:spLocks noChangeArrowheads="1"/>
          </p:cNvSpPr>
          <p:nvPr/>
        </p:nvSpPr>
        <p:spPr bwMode="auto">
          <a:xfrm>
            <a:off x="1600200" y="2590800"/>
            <a:ext cx="5791200" cy="369888"/>
          </a:xfrm>
          <a:prstGeom prst="rect">
            <a:avLst/>
          </a:prstGeom>
          <a:noFill/>
          <a:ln w="9525">
            <a:noFill/>
            <a:miter lim="800000"/>
            <a:headEnd/>
            <a:tailEnd/>
          </a:ln>
        </p:spPr>
        <p:txBody>
          <a:bodyPr>
            <a:spAutoFit/>
          </a:bodyPr>
          <a:lstStyle/>
          <a:p>
            <a:r>
              <a:rPr lang="en-US" dirty="0">
                <a:latin typeface="Calibri" pitchFamily="34" charset="0"/>
                <a:hlinkClick r:id="rId5"/>
              </a:rPr>
              <a:t>Video of axilla showing multilocular adipose tissue – SL12</a:t>
            </a:r>
            <a:endParaRPr lang="en-US" dirty="0">
              <a:latin typeface="Calibri" pitchFamily="34" charset="0"/>
            </a:endParaRPr>
          </a:p>
        </p:txBody>
      </p:sp>
      <p:sp>
        <p:nvSpPr>
          <p:cNvPr id="6" name="Rectangle 5"/>
          <p:cNvSpPr/>
          <p:nvPr/>
        </p:nvSpPr>
        <p:spPr>
          <a:xfrm>
            <a:off x="0" y="0"/>
            <a:ext cx="9144000" cy="584775"/>
          </a:xfrm>
          <a:prstGeom prst="rect">
            <a:avLst/>
          </a:prstGeom>
          <a:noFill/>
        </p:spPr>
        <p:txBody>
          <a:bodyPr>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multilocular</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 Adipose tissue (</a:t>
            </a:r>
            <a:r>
              <a:rPr lang="en-US" sz="3200" b="1" cap="all" dirty="0" err="1">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bAT</a:t>
            </a:r>
            <a:r>
              <a:rPr lang="en-US" sz="3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n-lt"/>
              </a:rPr>
              <a: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2"/>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5"/>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0"/>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1773</Words>
  <Application>Microsoft Office PowerPoint</Application>
  <PresentationFormat>On-screen Show (4:3)</PresentationFormat>
  <Paragraphs>169</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Bradley Hand ITC</vt:lpstr>
      <vt:lpstr>Calibri</vt:lpstr>
      <vt:lpstr>Chiller</vt:lpstr>
      <vt:lpstr>Georgia</vt:lpstr>
      <vt:lpstr>Helvetica</vt:lpstr>
      <vt:lpstr>Script MT Bold</vt:lpstr>
      <vt:lpstr>Tahoma</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one caveat to the categorization of adipose tissue:  Developing white fat cells are multilocular!</vt:lpstr>
      <vt:lpstr>PowerPoint Presentation</vt:lpstr>
      <vt:lpstr>PowerPoint Presentation</vt:lpstr>
      <vt:lpstr>Both WAT and BAT are highly vascularized; BAT especially 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156</cp:revision>
  <dcterms:created xsi:type="dcterms:W3CDTF">2009-07-20T18:28:08Z</dcterms:created>
  <dcterms:modified xsi:type="dcterms:W3CDTF">2021-10-11T17:20:29Z</dcterms:modified>
</cp:coreProperties>
</file>