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557" autoAdjust="0"/>
    <p:restoredTop sz="94660"/>
  </p:normalViewPr>
  <p:slideViewPr>
    <p:cSldViewPr>
      <p:cViewPr>
        <p:scale>
          <a:sx n="100" d="100"/>
          <a:sy n="100" d="100"/>
        </p:scale>
        <p:origin x="-1392" y="546"/>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038"/>
            <a:ext cx="5829300" cy="1960562"/>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430400-5F9D-41A3-B744-2649E230C9B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D5B0C1A-D6B1-4ED9-9CC3-4127C769F80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713"/>
            <a:ext cx="1543050"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713"/>
            <a:ext cx="4476750"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84EBC27-D5EC-4F69-8946-C44AFC381D32}"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78AF214-34EC-48DD-A954-D2E0E45485A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338" y="5875338"/>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338" y="3875088"/>
            <a:ext cx="5829300" cy="20002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2A8634-D6D2-41F4-ABD6-5F85A5523B1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505200" y="2133600"/>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A68AE47-1773-4D4B-8C69-F040C3A246A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288"/>
            <a:ext cx="3030538"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900363"/>
            <a:ext cx="3030538"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4563" y="2046288"/>
            <a:ext cx="3030537" cy="854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4563" y="2900363"/>
            <a:ext cx="3030537" cy="5267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3342E8C-5D8C-42D7-A323-9CF3EF08089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9BE2E94-E100-4E69-B944-F1BA81EC516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7003909-AA1F-4AF9-A1EF-613D1DB92A68}"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3538"/>
            <a:ext cx="2255838"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8" y="363538"/>
            <a:ext cx="3833812" cy="78041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2938"/>
            <a:ext cx="2255838" cy="6254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7CA5C92-DFEA-4661-A3B4-C92AC97BFDF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613" y="6400800"/>
            <a:ext cx="4114800" cy="7556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613" y="81756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613" y="7156450"/>
            <a:ext cx="4114800" cy="10731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DCBEA0B-45EA-46E5-84B3-6DF53934AB8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2900" y="366713"/>
            <a:ext cx="6172200" cy="1524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42900" y="2133600"/>
            <a:ext cx="6172200" cy="6034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42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2343150" y="8326438"/>
            <a:ext cx="21717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4914900" y="8326438"/>
            <a:ext cx="1600200" cy="63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D4670B2-6B99-4A1E-9B27-F060CE7B02C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srcRect l="9091" t="31818" r="10227" b="42424"/>
          <a:stretch>
            <a:fillRect/>
          </a:stretch>
        </p:blipFill>
        <p:spPr bwMode="auto">
          <a:xfrm>
            <a:off x="685800" y="3048000"/>
            <a:ext cx="5410200" cy="1295400"/>
          </a:xfrm>
          <a:prstGeom prst="rect">
            <a:avLst/>
          </a:prstGeom>
          <a:noFill/>
          <a:ln w="9525">
            <a:solidFill>
              <a:srgbClr val="000000"/>
            </a:solid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11269" name="Rectangle 5"/>
          <p:cNvSpPr>
            <a:spLocks noChangeArrowheads="1"/>
          </p:cNvSpPr>
          <p:nvPr/>
        </p:nvSpPr>
        <p:spPr bwMode="auto">
          <a:xfrm>
            <a:off x="647700" y="4302125"/>
            <a:ext cx="5562600" cy="4610100"/>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9.</a:t>
            </a:r>
            <a:r>
              <a:rPr lang="en-US" sz="900" b="1">
                <a:cs typeface="Times New Roman" charset="0"/>
              </a:rPr>
              <a:t>	</a:t>
            </a:r>
            <a:r>
              <a:rPr lang="en-US" sz="900" b="1" u="sng">
                <a:cs typeface="Times New Roman" charset="0"/>
              </a:rPr>
              <a:t>Intestinal Absorptive Cell (Enterocyte) and Goblet Cell</a:t>
            </a:r>
            <a:endParaRPr lang="en-US" sz="900">
              <a:latin typeface="Courier New" pitchFamily="49" charset="0"/>
              <a:cs typeface="Times New Roman" charset="0"/>
            </a:endParaRPr>
          </a:p>
          <a:p>
            <a:pPr marL="228600" indent="-228600">
              <a:spcBef>
                <a:spcPct val="30000"/>
              </a:spcBef>
            </a:pPr>
            <a:r>
              <a:rPr lang="en-US" sz="900">
                <a:cs typeface="Times New Roman" charset="0"/>
              </a:rPr>
              <a:t>      		 1.  Intestinal lumen		 5.  Goblet cell</a:t>
            </a:r>
            <a:endParaRPr lang="en-US" sz="900">
              <a:latin typeface="Courier New" pitchFamily="49" charset="0"/>
              <a:cs typeface="Times New Roman" charset="0"/>
            </a:endParaRPr>
          </a:p>
          <a:p>
            <a:pPr marL="228600" indent="-228600">
              <a:spcBef>
                <a:spcPct val="30000"/>
              </a:spcBef>
            </a:pPr>
            <a:r>
              <a:rPr lang="en-US" sz="900">
                <a:cs typeface="Times New Roman" charset="0"/>
              </a:rPr>
              <a:t>       		 2.  Microvilli		 6.  Junctional complex</a:t>
            </a:r>
            <a:endParaRPr lang="en-US" sz="900">
              <a:latin typeface="Courier New" pitchFamily="49" charset="0"/>
              <a:cs typeface="Times New Roman" charset="0"/>
            </a:endParaRPr>
          </a:p>
          <a:p>
            <a:pPr marL="228600" indent="-228600">
              <a:spcBef>
                <a:spcPct val="30000"/>
              </a:spcBef>
            </a:pPr>
            <a:r>
              <a:rPr lang="en-US" sz="900">
                <a:cs typeface="Times New Roman" charset="0"/>
              </a:rPr>
              <a:t> 	      	 3.  Region of the Golgi apparatus	 7.  Terminal web</a:t>
            </a:r>
            <a:endParaRPr lang="en-US" sz="900">
              <a:latin typeface="Courier New" pitchFamily="49" charset="0"/>
              <a:cs typeface="Times New Roman" charset="0"/>
            </a:endParaRPr>
          </a:p>
          <a:p>
            <a:pPr marL="228600" indent="-228600">
              <a:spcBef>
                <a:spcPct val="30000"/>
              </a:spcBef>
            </a:pPr>
            <a:r>
              <a:rPr lang="en-US" sz="900">
                <a:cs typeface="Times New Roman" charset="0"/>
              </a:rPr>
              <a:t>      		 4.  Capillary		</a:t>
            </a:r>
            <a:endParaRPr lang="en-US" sz="900">
              <a:latin typeface="Courier New" pitchFamily="49" charset="0"/>
              <a:cs typeface="Times New Roman" charset="0"/>
            </a:endParaRPr>
          </a:p>
          <a:p>
            <a:pPr marL="228600" indent="-228600">
              <a:spcBef>
                <a:spcPct val="30000"/>
              </a:spcBef>
            </a:pPr>
            <a:r>
              <a:rPr lang="en-US" sz="900">
                <a:cs typeface="Times New Roman" charset="0"/>
              </a:rPr>
              <a:t>       		 	</a:t>
            </a:r>
            <a:endParaRPr lang="en-US" sz="900">
              <a:latin typeface="Courier New" pitchFamily="49" charset="0"/>
              <a:cs typeface="Times New Roman" charset="0"/>
            </a:endParaRPr>
          </a:p>
          <a:p>
            <a:pPr marL="228600" indent="-228600">
              <a:spcBef>
                <a:spcPct val="30000"/>
              </a:spcBef>
            </a:pPr>
            <a:r>
              <a:rPr lang="en-US" sz="900" b="1" u="sng">
                <a:cs typeface="Times New Roman" charset="0"/>
              </a:rPr>
              <a:t>Questions:</a:t>
            </a:r>
            <a:r>
              <a:rPr lang="en-US" sz="900">
                <a:cs typeface="Times New Roman" charset="0"/>
              </a:rPr>
              <a:t> </a:t>
            </a:r>
            <a:endParaRPr lang="en-US" sz="900">
              <a:latin typeface="Courier New" pitchFamily="49" charset="0"/>
              <a:cs typeface="Times New Roman" charset="0"/>
            </a:endParaRPr>
          </a:p>
          <a:p>
            <a:pPr marL="228600" indent="-228600">
              <a:spcBef>
                <a:spcPct val="30000"/>
              </a:spcBef>
            </a:pPr>
            <a:r>
              <a:rPr lang="en-US" sz="900">
                <a:cs typeface="Times New Roman" charset="0"/>
              </a:rPr>
              <a:t>1.	What might be the significance of the localization of mitochondria in the two positions within the absorptive cell?</a:t>
            </a:r>
            <a:endParaRPr lang="en-US" sz="900">
              <a:latin typeface="Courier New" pitchFamily="49" charset="0"/>
              <a:cs typeface="Times New Roman" charset="0"/>
            </a:endParaRPr>
          </a:p>
          <a:p>
            <a:pPr marL="228600" indent="-228600">
              <a:spcBef>
                <a:spcPct val="30000"/>
              </a:spcBef>
            </a:pPr>
            <a:r>
              <a:rPr lang="en-US" sz="900">
                <a:cs typeface="Times New Roman" charset="0"/>
              </a:rPr>
              <a:t> 2.	Which regions of the cells in this micrograph would show a positive PAS reaction? </a:t>
            </a:r>
            <a:endParaRPr lang="en-US" sz="900">
              <a:latin typeface="Courier New" pitchFamily="49" charset="0"/>
              <a:cs typeface="Times New Roman" charset="0"/>
            </a:endParaRPr>
          </a:p>
          <a:p>
            <a:pPr marL="228600" indent="-228600">
              <a:spcBef>
                <a:spcPct val="30000"/>
              </a:spcBef>
              <a:buFontTx/>
              <a:buAutoNum type="arabicPeriod" startAt="3"/>
            </a:pPr>
            <a:r>
              <a:rPr lang="en-US" sz="900">
                <a:cs typeface="Times New Roman" charset="0"/>
              </a:rPr>
              <a:t>What differences and similarities exist for the function of the Golgi apparatus in the two cell types shown?</a:t>
            </a:r>
          </a:p>
          <a:p>
            <a:pPr marL="228600" indent="-228600">
              <a:spcBef>
                <a:spcPct val="30000"/>
              </a:spcBef>
            </a:pPr>
            <a:r>
              <a:rPr lang="en-US" sz="900">
                <a:cs typeface="Times New Roman" charset="0"/>
              </a:rPr>
              <a:t>4.	Based on your knowledge of this organ, what type of capillary is indicated by #4?  (Difficult to determine in this micrograph).</a:t>
            </a:r>
            <a:endParaRPr lang="en-US" sz="900">
              <a:latin typeface="Courier New" pitchFamily="49" charset="0"/>
              <a:cs typeface="Times New Roman" charset="0"/>
            </a:endParaRPr>
          </a:p>
          <a:p>
            <a:pPr marL="228600" indent="-228600">
              <a:spcBef>
                <a:spcPct val="30000"/>
              </a:spcBef>
            </a:pPr>
            <a:r>
              <a:rPr lang="en-US" sz="900" b="1" u="sng">
                <a:latin typeface="Courier New" pitchFamily="49" charset="0"/>
                <a:cs typeface="Times New Roman" charset="0"/>
              </a:rPr>
              <a:t>Answers to Questions:</a:t>
            </a:r>
          </a:p>
          <a:p>
            <a:pPr marL="228600" indent="-228600">
              <a:spcBef>
                <a:spcPct val="30000"/>
              </a:spcBef>
            </a:pPr>
            <a:r>
              <a:rPr lang="en-US" sz="900">
                <a:cs typeface="Times New Roman" charset="0"/>
              </a:rPr>
              <a:t> 1.      Mitochondria are usually located within cells close to where energy consumption is highest.  In this case, it appears that the mitochondria are close to concentrations of rER that would be synthesizing proteins.</a:t>
            </a:r>
          </a:p>
          <a:p>
            <a:pPr marL="228600" indent="-228600">
              <a:spcBef>
                <a:spcPct val="30000"/>
              </a:spcBef>
            </a:pPr>
            <a:r>
              <a:rPr lang="en-US" sz="900">
                <a:cs typeface="Times New Roman" charset="0"/>
              </a:rPr>
              <a:t>2.      The goblet cell’s secretory product, mucus, would show the highest reactivity.  Other areas that would stain magenta indicating the presence of glycoproteins include the Golgi apparatus and the glycocalyx that is associated with the lateral and especially the apical plasma membrane that covers the microvilli.</a:t>
            </a:r>
          </a:p>
          <a:p>
            <a:pPr marL="228600" indent="-228600">
              <a:spcBef>
                <a:spcPct val="30000"/>
              </a:spcBef>
            </a:pPr>
            <a:r>
              <a:rPr lang="en-US" sz="900">
                <a:cs typeface="Times New Roman" charset="0"/>
              </a:rPr>
              <a:t>3.       In both cell types, the Golgi apparatus is responsible for modifying carbohydrate content of glycoproteins.  The glycoproteins compose mucus that is secreted by the goblet cells.  In the absorptive cells (enterocytes), most of the glycoproteins are transmembrane molecules that are the main constituents of the glycocalyx.   </a:t>
            </a:r>
          </a:p>
          <a:p>
            <a:pPr marL="228600" indent="-228600">
              <a:spcBef>
                <a:spcPct val="30000"/>
              </a:spcBef>
              <a:buFontTx/>
              <a:buAutoNum type="arabicPeriod" startAt="4"/>
            </a:pPr>
            <a:r>
              <a:rPr lang="en-US" sz="900">
                <a:cs typeface="Times New Roman" charset="0"/>
              </a:rPr>
              <a:t>The capillaries found in this connective tissue region of the intestine (lamina propria) are fenestrated.</a:t>
            </a:r>
            <a:r>
              <a:rPr lang="en-US" sz="90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12293"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10</a:t>
            </a:r>
            <a:r>
              <a:rPr lang="en-US" sz="900" b="1">
                <a:cs typeface="Times New Roman" charset="0"/>
              </a:rPr>
              <a:t>.  </a:t>
            </a:r>
            <a:r>
              <a:rPr lang="en-US" sz="900" b="1" u="sng">
                <a:cs typeface="Times New Roman" charset="0"/>
              </a:rPr>
              <a:t>Intestinal Absorptive Cell</a:t>
            </a:r>
            <a:endParaRPr lang="en-US" sz="900">
              <a:cs typeface="Times New Roman" charset="0"/>
            </a:endParaRPr>
          </a:p>
          <a:p>
            <a:pPr marL="228600" indent="-228600">
              <a:spcBef>
                <a:spcPct val="30000"/>
              </a:spcBef>
            </a:pPr>
            <a:r>
              <a:rPr lang="en-US" sz="900">
                <a:cs typeface="Times New Roman" charset="0"/>
              </a:rPr>
              <a:t>      		 1.  Microvilli</a:t>
            </a:r>
          </a:p>
          <a:p>
            <a:pPr marL="228600" indent="-228600">
              <a:spcBef>
                <a:spcPct val="30000"/>
              </a:spcBef>
            </a:pPr>
            <a:r>
              <a:rPr lang="en-US" sz="900">
                <a:cs typeface="Times New Roman" charset="0"/>
              </a:rPr>
              <a:t>       		 2.  Microfilaments</a:t>
            </a:r>
          </a:p>
          <a:p>
            <a:pPr marL="228600" indent="-228600">
              <a:spcBef>
                <a:spcPct val="30000"/>
              </a:spcBef>
            </a:pPr>
            <a:r>
              <a:rPr lang="en-US" sz="900">
                <a:cs typeface="Times New Roman" charset="0"/>
              </a:rPr>
              <a:t>       		 3.  Lipid droplets within SER</a:t>
            </a:r>
          </a:p>
          <a:p>
            <a:pPr marL="228600" indent="-228600">
              <a:spcBef>
                <a:spcPct val="30000"/>
              </a:spcBef>
            </a:pPr>
            <a:r>
              <a:rPr lang="en-US" sz="900">
                <a:cs typeface="Times New Roman" charset="0"/>
              </a:rPr>
              <a:t>       		 4.  Matrix lipid droplets</a:t>
            </a:r>
          </a:p>
          <a:p>
            <a:pPr marL="228600" indent="-228600">
              <a:spcBef>
                <a:spcPct val="30000"/>
              </a:spcBef>
            </a:pPr>
            <a:r>
              <a:rPr lang="en-US" sz="900">
                <a:cs typeface="Times New Roman" charset="0"/>
              </a:rPr>
              <a:t>       		 5.  RER</a:t>
            </a:r>
          </a:p>
          <a:p>
            <a:pPr marL="228600" indent="-228600">
              <a:spcBef>
                <a:spcPct val="30000"/>
              </a:spcBef>
            </a:pPr>
            <a:r>
              <a:rPr lang="en-US" sz="900">
                <a:cs typeface="Times New Roman" charset="0"/>
              </a:rPr>
              <a:t>       		 6.  Membrane of SER</a:t>
            </a:r>
          </a:p>
          <a:p>
            <a:pPr marL="228600" indent="-228600">
              <a:spcBef>
                <a:spcPct val="30000"/>
              </a:spcBef>
            </a:pPr>
            <a:r>
              <a:rPr lang="en-US" sz="900" b="1" u="sng">
                <a:cs typeface="Times New Roman" charset="0"/>
              </a:rPr>
              <a:t>Questions:</a:t>
            </a:r>
          </a:p>
          <a:p>
            <a:pPr marL="228600" indent="-228600">
              <a:spcBef>
                <a:spcPct val="30000"/>
              </a:spcBef>
              <a:buFontTx/>
              <a:buAutoNum type="arabicPeriod"/>
            </a:pPr>
            <a:r>
              <a:rPr lang="en-US" sz="900">
                <a:cs typeface="Times New Roman" charset="0"/>
              </a:rPr>
              <a:t>Trace the pathway of lipids absorbed by the cell from the intestinal lumen to a lacteal, noting all histologic and E.M. compartments through which it must pass.</a:t>
            </a:r>
            <a:r>
              <a:rPr lang="en-US" sz="900"/>
              <a:t> </a:t>
            </a:r>
          </a:p>
          <a:p>
            <a:pPr marL="228600" indent="-228600">
              <a:spcBef>
                <a:spcPct val="30000"/>
              </a:spcBef>
              <a:buFontTx/>
              <a:buAutoNum type="arabicPeriod"/>
            </a:pPr>
            <a:endParaRPr lang="en-US" sz="900"/>
          </a:p>
          <a:p>
            <a:pPr marL="228600" indent="-228600">
              <a:spcBef>
                <a:spcPct val="30000"/>
              </a:spcBef>
            </a:pPr>
            <a:r>
              <a:rPr lang="en-US" sz="900" b="1" u="sng"/>
              <a:t>Answer to Question:</a:t>
            </a:r>
          </a:p>
          <a:p>
            <a:pPr marL="228600" indent="-228600">
              <a:spcBef>
                <a:spcPct val="30000"/>
              </a:spcBef>
            </a:pPr>
            <a:r>
              <a:rPr lang="en-US" sz="900">
                <a:cs typeface="Times New Roman" charset="0"/>
              </a:rPr>
              <a:t>1.      Lipids are broken down in the intestinal lumen by lipases into glycerol, fatty acids, and monoglycerides.  Bile acids help emulsify these lipids and their breakdown products that form “micelles”.  The breakdown products, as micelles, can cross the lipid bilayer passively, and accumulate in the lumen of the sER.  In the sER, they are resynthesized into triglycerides, and are surrounded by proteins to form chylomicra.  They are then transported in vesicles to the Golgi apparatus.  The chylomicra in vesicles formed by unit membrane move toward the lateral cell membrane where the vesicle membrane fuses with the lateral cell membrane and the chylomicra are released into the interstitial space.  They pass through the basement membrane and most enter the lacteals (lymph vessels) from which they eventually enter the blood circulation, whereas other chylomicra enter the bloodstream.</a:t>
            </a:r>
            <a:r>
              <a:rPr lang="en-US" sz="90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13317"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a:spcBef>
                <a:spcPct val="30000"/>
              </a:spcBef>
            </a:pPr>
            <a:r>
              <a:rPr lang="en-US" sz="900" b="1" u="sng">
                <a:cs typeface="Times New Roman" charset="0"/>
              </a:rPr>
              <a:t>E.M. 11</a:t>
            </a:r>
            <a:r>
              <a:rPr lang="en-US" sz="900" b="1">
                <a:cs typeface="Times New Roman" charset="0"/>
              </a:rPr>
              <a:t>.  </a:t>
            </a:r>
            <a:r>
              <a:rPr lang="en-US" sz="900" b="1" u="sng">
                <a:cs typeface="Times New Roman" charset="0"/>
              </a:rPr>
              <a:t>Epididymal Cell ‑ Golgi Apparatus</a:t>
            </a:r>
            <a:endParaRPr lang="en-US" sz="900">
              <a:cs typeface="Times New Roman" charset="0"/>
            </a:endParaRPr>
          </a:p>
          <a:p>
            <a:pPr>
              <a:spcBef>
                <a:spcPct val="30000"/>
              </a:spcBef>
            </a:pPr>
            <a:r>
              <a:rPr lang="en-US" sz="900">
                <a:cs typeface="Times New Roman" charset="0"/>
              </a:rPr>
              <a:t>     1.  Transport vesicle</a:t>
            </a:r>
          </a:p>
          <a:p>
            <a:pPr>
              <a:spcBef>
                <a:spcPct val="30000"/>
              </a:spcBef>
            </a:pPr>
            <a:r>
              <a:rPr lang="en-US" sz="900">
                <a:cs typeface="Times New Roman" charset="0"/>
              </a:rPr>
              <a:t>     2.  Flattened cisternae of the cis face</a:t>
            </a:r>
          </a:p>
          <a:p>
            <a:pPr>
              <a:spcBef>
                <a:spcPct val="30000"/>
              </a:spcBef>
            </a:pPr>
            <a:r>
              <a:rPr lang="en-US" sz="900">
                <a:cs typeface="Times New Roman" charset="0"/>
              </a:rPr>
              <a:t>     3.  Dilated cisternae of the trans face       </a:t>
            </a:r>
          </a:p>
          <a:p>
            <a:pPr>
              <a:spcBef>
                <a:spcPct val="30000"/>
              </a:spcBef>
            </a:pPr>
            <a:r>
              <a:rPr lang="en-US" sz="900">
                <a:cs typeface="Times New Roman" charset="0"/>
              </a:rPr>
              <a:t>     4.  Secretory vesicle</a:t>
            </a:r>
          </a:p>
          <a:p>
            <a:pPr>
              <a:spcBef>
                <a:spcPct val="30000"/>
              </a:spcBef>
            </a:pPr>
            <a:r>
              <a:rPr lang="en-US" sz="900">
                <a:cs typeface="Times New Roman" charset="0"/>
              </a:rPr>
              <a:t>     5.  Multivesicular body</a:t>
            </a:r>
          </a:p>
          <a:p>
            <a:pPr>
              <a:spcBef>
                <a:spcPct val="30000"/>
              </a:spcBef>
            </a:pPr>
            <a:endParaRPr lang="en-US" sz="900">
              <a:cs typeface="Times New Roman" charset="0"/>
            </a:endParaRPr>
          </a:p>
          <a:p>
            <a:pPr>
              <a:spcBef>
                <a:spcPct val="30000"/>
              </a:spcBef>
            </a:pPr>
            <a:r>
              <a:rPr lang="en-US" sz="900" b="1" u="sng">
                <a:cs typeface="Times New Roman" charset="0"/>
              </a:rPr>
              <a:t>Questions:</a:t>
            </a:r>
          </a:p>
          <a:p>
            <a:pPr>
              <a:spcBef>
                <a:spcPct val="30000"/>
              </a:spcBef>
            </a:pPr>
            <a:r>
              <a:rPr lang="en-US" sz="900">
                <a:cs typeface="Times New Roman" charset="0"/>
              </a:rPr>
              <a:t>1.What is the relationship between the Golgi apparatus and transfer and secretory vesicles? </a:t>
            </a:r>
          </a:p>
          <a:p>
            <a:pPr>
              <a:spcBef>
                <a:spcPct val="30000"/>
              </a:spcBef>
            </a:pPr>
            <a:r>
              <a:rPr lang="en-US" sz="900">
                <a:cs typeface="Times New Roman" charset="0"/>
              </a:rPr>
              <a:t>2.What is the role of the Golgi apparatus in the formation of glycoproteins?  </a:t>
            </a:r>
          </a:p>
          <a:p>
            <a:pPr>
              <a:spcBef>
                <a:spcPct val="30000"/>
              </a:spcBef>
            </a:pPr>
            <a:r>
              <a:rPr lang="en-US" sz="900">
                <a:cs typeface="Times New Roman" charset="0"/>
              </a:rPr>
              <a:t>3.What is the role of RER in the formation of glycoproteins?</a:t>
            </a:r>
            <a:endParaRPr lang="en-US" sz="900"/>
          </a:p>
          <a:p>
            <a:pPr>
              <a:spcBef>
                <a:spcPct val="30000"/>
              </a:spcBef>
            </a:pPr>
            <a:endParaRPr lang="en-US" sz="900"/>
          </a:p>
          <a:p>
            <a:pPr>
              <a:spcBef>
                <a:spcPct val="30000"/>
              </a:spcBef>
            </a:pPr>
            <a:r>
              <a:rPr lang="en-US" sz="900" b="1" u="sng"/>
              <a:t>Answers to Questions:</a:t>
            </a:r>
          </a:p>
          <a:p>
            <a:pPr>
              <a:spcBef>
                <a:spcPct val="30000"/>
              </a:spcBef>
            </a:pPr>
            <a:r>
              <a:rPr lang="en-US" sz="900">
                <a:cs typeface="Times New Roman" charset="0"/>
              </a:rPr>
              <a:t>1.      Transfer vesicles mainly transport proteins from the rER to the Golgi apparatus and also between the saccules of the Golgi apparatus, whereas secretory vesicles transport proteins from the Golgi apparatus to the cell surface.</a:t>
            </a:r>
          </a:p>
          <a:p>
            <a:pPr>
              <a:spcBef>
                <a:spcPct val="30000"/>
              </a:spcBef>
            </a:pPr>
            <a:r>
              <a:rPr lang="en-US" sz="900">
                <a:cs typeface="Times New Roman" charset="0"/>
              </a:rPr>
              <a:t>2.      The Golgi apparatus modifies proteins synthesized in the rER.  Specifically, the Golgi apparatus can modify carbohydrate, sulfate, phosphorylate, and it is the location for some proteolysis.</a:t>
            </a:r>
          </a:p>
          <a:p>
            <a:pPr>
              <a:spcBef>
                <a:spcPct val="30000"/>
              </a:spcBef>
            </a:pPr>
            <a:r>
              <a:rPr lang="en-US" sz="900">
                <a:cs typeface="Times New Roman" charset="0"/>
              </a:rPr>
              <a:t>3.      rER is the location of protein synthesis for virtually all glycoproteins and initial glycosylation occurs within the lumen of the rER cisternae.</a:t>
            </a:r>
            <a:r>
              <a:rPr lang="en-US" sz="90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14341"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12</a:t>
            </a:r>
            <a:r>
              <a:rPr lang="en-US" sz="900" b="1">
                <a:cs typeface="Times New Roman" charset="0"/>
              </a:rPr>
              <a:t>.	</a:t>
            </a:r>
            <a:r>
              <a:rPr lang="en-US" sz="900" b="1" u="sng">
                <a:cs typeface="Times New Roman" charset="0"/>
              </a:rPr>
              <a:t>Leydig Cell (small region of cytoplasm without nucleus)</a:t>
            </a:r>
            <a:endParaRPr lang="en-US" sz="900">
              <a:cs typeface="Times New Roman" charset="0"/>
            </a:endParaRPr>
          </a:p>
          <a:p>
            <a:pPr marL="228600" indent="-228600">
              <a:spcBef>
                <a:spcPct val="30000"/>
              </a:spcBef>
            </a:pPr>
            <a:r>
              <a:rPr lang="en-US" sz="900">
                <a:cs typeface="Times New Roman" charset="0"/>
              </a:rPr>
              <a:t>      		 1.  Plasmalemma</a:t>
            </a:r>
          </a:p>
          <a:p>
            <a:pPr marL="228600" indent="-228600">
              <a:spcBef>
                <a:spcPct val="30000"/>
              </a:spcBef>
            </a:pPr>
            <a:r>
              <a:rPr lang="en-US" sz="900">
                <a:cs typeface="Times New Roman" charset="0"/>
              </a:rPr>
              <a:t>       		 2.  Mitochondrion</a:t>
            </a:r>
          </a:p>
          <a:p>
            <a:pPr marL="228600" indent="-228600">
              <a:spcBef>
                <a:spcPct val="30000"/>
              </a:spcBef>
            </a:pPr>
            <a:r>
              <a:rPr lang="en-US" sz="900">
                <a:cs typeface="Times New Roman" charset="0"/>
              </a:rPr>
              <a:t>       		 3.  SER</a:t>
            </a:r>
          </a:p>
          <a:p>
            <a:pPr marL="228600" indent="-228600">
              <a:spcBef>
                <a:spcPct val="30000"/>
              </a:spcBef>
            </a:pPr>
            <a:r>
              <a:rPr lang="en-US" sz="900">
                <a:cs typeface="Times New Roman" charset="0"/>
              </a:rPr>
              <a:t> </a:t>
            </a:r>
          </a:p>
          <a:p>
            <a:pPr marL="228600" indent="-228600">
              <a:spcBef>
                <a:spcPct val="30000"/>
              </a:spcBef>
            </a:pPr>
            <a:r>
              <a:rPr lang="en-US" sz="900" b="1" u="sng">
                <a:cs typeface="Times New Roman" charset="0"/>
              </a:rPr>
              <a:t>Question:</a:t>
            </a:r>
            <a:endParaRPr lang="en-US" sz="900">
              <a:cs typeface="Times New Roman" charset="0"/>
            </a:endParaRPr>
          </a:p>
          <a:p>
            <a:pPr marL="228600" indent="-228600">
              <a:spcBef>
                <a:spcPct val="30000"/>
              </a:spcBef>
            </a:pPr>
            <a:r>
              <a:rPr lang="en-US" sz="900">
                <a:cs typeface="Times New Roman" charset="0"/>
              </a:rPr>
              <a:t>1.	Name several functions of structure #3.</a:t>
            </a:r>
            <a:r>
              <a:rPr lang="en-US" sz="900"/>
              <a:t> </a:t>
            </a:r>
          </a:p>
          <a:p>
            <a:pPr marL="228600" indent="-228600">
              <a:spcBef>
                <a:spcPct val="30000"/>
              </a:spcBef>
            </a:pPr>
            <a:r>
              <a:rPr lang="en-US" sz="900" b="1" u="sng"/>
              <a:t>Answer to Question:</a:t>
            </a:r>
          </a:p>
          <a:p>
            <a:pPr marL="228600" indent="-228600">
              <a:spcBef>
                <a:spcPct val="30000"/>
              </a:spcBef>
            </a:pPr>
            <a:r>
              <a:rPr lang="en-US" sz="900">
                <a:cs typeface="Arial" charset="0"/>
              </a:rPr>
              <a:t>1.      Steroid synthesis (several endocrine glands), detoxification (liver), phospholipids synthesis, glycogen breakdown (liver, muscle), Ca</a:t>
            </a:r>
            <a:r>
              <a:rPr lang="en-US" sz="900" baseline="30000">
                <a:cs typeface="Arial" charset="0"/>
              </a:rPr>
              <a:t>++ </a:t>
            </a:r>
            <a:r>
              <a:rPr lang="en-US" sz="900">
                <a:cs typeface="Arial" charset="0"/>
              </a:rPr>
              <a:t>storage and controlled release (muscle cells).</a:t>
            </a:r>
            <a:r>
              <a:rPr lang="en-US" sz="90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15365" name="Rectangle 5"/>
          <p:cNvSpPr>
            <a:spLocks noChangeArrowheads="1"/>
          </p:cNvSpPr>
          <p:nvPr/>
        </p:nvSpPr>
        <p:spPr bwMode="auto">
          <a:xfrm>
            <a:off x="533400" y="4379913"/>
            <a:ext cx="6019800" cy="4148137"/>
          </a:xfrm>
          <a:prstGeom prst="rect">
            <a:avLst/>
          </a:prstGeom>
          <a:noFill/>
          <a:ln w="9525">
            <a:noFill/>
            <a:miter lim="800000"/>
            <a:headEnd/>
            <a:tailEnd/>
          </a:ln>
          <a:effectLst/>
        </p:spPr>
        <p:txBody>
          <a:bodyPr/>
          <a:lstStyle/>
          <a:p>
            <a:pPr>
              <a:spcBef>
                <a:spcPct val="30000"/>
              </a:spcBef>
            </a:pPr>
            <a:r>
              <a:rPr lang="en-US" sz="900" b="1" u="sng">
                <a:cs typeface="Times New Roman" charset="0"/>
              </a:rPr>
              <a:t>E.M. 13</a:t>
            </a:r>
            <a:r>
              <a:rPr lang="en-US" sz="900" b="1">
                <a:cs typeface="Times New Roman" charset="0"/>
              </a:rPr>
              <a:t>.	</a:t>
            </a:r>
            <a:r>
              <a:rPr lang="en-US" sz="900" b="1" u="sng">
                <a:cs typeface="Times New Roman" charset="0"/>
              </a:rPr>
              <a:t>Liver Parenchymal Cell</a:t>
            </a:r>
            <a:endParaRPr lang="en-US" sz="900">
              <a:cs typeface="Times New Roman" charset="0"/>
            </a:endParaRPr>
          </a:p>
          <a:p>
            <a:pPr>
              <a:spcBef>
                <a:spcPct val="30000"/>
              </a:spcBef>
            </a:pPr>
            <a:r>
              <a:rPr lang="en-US" sz="900">
                <a:cs typeface="Times New Roman" charset="0"/>
              </a:rPr>
              <a:t>      	 1.  Glycogen (alpha particles)       	 2.  Lysosomes</a:t>
            </a:r>
          </a:p>
          <a:p>
            <a:pPr>
              <a:spcBef>
                <a:spcPct val="30000"/>
              </a:spcBef>
            </a:pPr>
            <a:r>
              <a:rPr lang="en-US" sz="900">
                <a:cs typeface="Times New Roman" charset="0"/>
              </a:rPr>
              <a:t>       	 3.  Peroxisome       	 4.  Ribosomes</a:t>
            </a:r>
          </a:p>
          <a:p>
            <a:pPr>
              <a:spcBef>
                <a:spcPct val="30000"/>
              </a:spcBef>
            </a:pPr>
            <a:r>
              <a:rPr lang="en-US" sz="900">
                <a:cs typeface="Times New Roman" charset="0"/>
              </a:rPr>
              <a:t>       	 5.  Glycogen (beta particles)      	 6.  Mitochondria</a:t>
            </a:r>
          </a:p>
          <a:p>
            <a:pPr>
              <a:spcBef>
                <a:spcPct val="30000"/>
              </a:spcBef>
            </a:pPr>
            <a:r>
              <a:rPr lang="en-US" sz="900">
                <a:cs typeface="Times New Roman" charset="0"/>
              </a:rPr>
              <a:t>       	 7.  SER</a:t>
            </a:r>
          </a:p>
          <a:p>
            <a:pPr>
              <a:spcBef>
                <a:spcPct val="30000"/>
              </a:spcBef>
            </a:pPr>
            <a:r>
              <a:rPr lang="en-US" sz="900" b="1" u="sng">
                <a:cs typeface="Times New Roman" charset="0"/>
              </a:rPr>
              <a:t>Questions:</a:t>
            </a:r>
            <a:r>
              <a:rPr lang="en-US" sz="900">
                <a:cs typeface="Times New Roman" charset="0"/>
              </a:rPr>
              <a:t> </a:t>
            </a:r>
          </a:p>
          <a:p>
            <a:pPr>
              <a:spcBef>
                <a:spcPct val="30000"/>
              </a:spcBef>
            </a:pPr>
            <a:r>
              <a:rPr lang="en-US" sz="900">
                <a:cs typeface="Times New Roman" charset="0"/>
              </a:rPr>
              <a:t>1.What is the difference between a primary and secondary lysosome?  A phagosome? </a:t>
            </a:r>
          </a:p>
          <a:p>
            <a:pPr>
              <a:spcBef>
                <a:spcPct val="30000"/>
              </a:spcBef>
            </a:pPr>
            <a:r>
              <a:rPr lang="en-US" sz="900">
                <a:cs typeface="Times New Roman" charset="0"/>
              </a:rPr>
              <a:t>2.Define the following terms:  Heterophagy?  Autophagy?  Residual body?  Endocytosis?  Exocytosis?</a:t>
            </a:r>
            <a:endParaRPr lang="en-US" sz="900"/>
          </a:p>
          <a:p>
            <a:pPr>
              <a:spcBef>
                <a:spcPct val="30000"/>
              </a:spcBef>
            </a:pPr>
            <a:r>
              <a:rPr lang="en-US" sz="900" b="1" u="sng"/>
              <a:t>Answers to Questions:</a:t>
            </a:r>
          </a:p>
          <a:p>
            <a:pPr>
              <a:spcBef>
                <a:spcPct val="30000"/>
              </a:spcBef>
            </a:pPr>
            <a:r>
              <a:rPr lang="en-US" sz="900">
                <a:cs typeface="Arial" charset="0"/>
              </a:rPr>
              <a:t>1.</a:t>
            </a:r>
            <a:r>
              <a:rPr lang="en-US" sz="900">
                <a:cs typeface="Times New Roman" charset="0"/>
              </a:rPr>
              <a:t>      P</a:t>
            </a:r>
            <a:r>
              <a:rPr lang="en-US" sz="900">
                <a:cs typeface="Arial" charset="0"/>
              </a:rPr>
              <a:t>rimary lysosomes are derived from the saccules in the trans region (trans Golgi-network) of the Golgi apparatus and contain mainly acid hydrolases (these are glycoproteins).  A phagosome is a vesicle containing extracellular material, such as bacteria or collagen.  When a primary lysosome fuses with a phagosome, the product is a secondary lysosome, that often contains both intracellular and extracellular components (see B).</a:t>
            </a:r>
            <a:endParaRPr lang="en-US" sz="900">
              <a:cs typeface="Times New Roman" charset="0"/>
            </a:endParaRPr>
          </a:p>
          <a:p>
            <a:pPr>
              <a:spcBef>
                <a:spcPct val="30000"/>
              </a:spcBef>
            </a:pPr>
            <a:r>
              <a:rPr lang="en-US" sz="900">
                <a:cs typeface="Arial" charset="0"/>
              </a:rPr>
              <a:t>2.      Heterophagy is digestion of materials originating outside of the cell.  Autophagy is digestion of components of the cell itself (old mitochondria).  Note that fusion of a primary lysosome with a mitochondrion will still produce a secondary lysosome.  After digestion is completed within a secondary lysosome, insoluble remnants may remain within the vesicle, that is now called a residual body.  Endocytosis is a process where specific extracellular materials are taken into the cell.  Exocytosis is the process of releasing the contents of an intracellular vesicle and involves fusion of the vesicle unit membrane with the plasma membrane.</a:t>
            </a:r>
            <a:r>
              <a:rPr lang="en-US" sz="90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16389"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14</a:t>
            </a:r>
            <a:r>
              <a:rPr lang="en-US" sz="900" b="1">
                <a:cs typeface="Times New Roman" charset="0"/>
              </a:rPr>
              <a:t>.	</a:t>
            </a:r>
            <a:r>
              <a:rPr lang="en-US" sz="900" b="1" u="sng">
                <a:cs typeface="Times New Roman" charset="0"/>
              </a:rPr>
              <a:t>Liver Parenchymal Cell</a:t>
            </a:r>
            <a:endParaRPr lang="en-US" sz="900">
              <a:latin typeface="Courier New" pitchFamily="49" charset="0"/>
              <a:cs typeface="Times New Roman" charset="0"/>
            </a:endParaRPr>
          </a:p>
          <a:p>
            <a:pPr marL="228600" indent="-228600">
              <a:spcBef>
                <a:spcPct val="30000"/>
              </a:spcBef>
            </a:pPr>
            <a:r>
              <a:rPr lang="en-US" sz="900">
                <a:cs typeface="Times New Roman" charset="0"/>
              </a:rPr>
              <a:t>      		 1.  Lysosome  (How can you distinguish primary and secondary lysosomes?)</a:t>
            </a:r>
            <a:endParaRPr lang="en-US" sz="900">
              <a:latin typeface="Courier New" pitchFamily="49" charset="0"/>
              <a:cs typeface="Times New Roman" charset="0"/>
            </a:endParaRPr>
          </a:p>
          <a:p>
            <a:pPr marL="228600" indent="-228600">
              <a:spcBef>
                <a:spcPct val="30000"/>
              </a:spcBef>
            </a:pPr>
            <a:r>
              <a:rPr lang="en-US" sz="900">
                <a:cs typeface="Times New Roman" charset="0"/>
              </a:rPr>
              <a:t>       		 2.  Peroxisome</a:t>
            </a:r>
            <a:endParaRPr lang="en-US" sz="900">
              <a:latin typeface="Courier New" pitchFamily="49" charset="0"/>
              <a:cs typeface="Times New Roman" charset="0"/>
            </a:endParaRPr>
          </a:p>
          <a:p>
            <a:pPr marL="228600" indent="-228600">
              <a:spcBef>
                <a:spcPct val="30000"/>
              </a:spcBef>
            </a:pPr>
            <a:r>
              <a:rPr lang="en-US" sz="900">
                <a:cs typeface="Times New Roman" charset="0"/>
              </a:rPr>
              <a:t>       		 3.  RER</a:t>
            </a:r>
            <a:endParaRPr lang="en-US" sz="900">
              <a:latin typeface="Courier New" pitchFamily="49" charset="0"/>
              <a:cs typeface="Times New Roman" charset="0"/>
            </a:endParaRPr>
          </a:p>
          <a:p>
            <a:pPr marL="228600" indent="-228600">
              <a:spcBef>
                <a:spcPct val="30000"/>
              </a:spcBef>
            </a:pPr>
            <a:r>
              <a:rPr lang="en-US" sz="900">
                <a:cs typeface="Times New Roman" charset="0"/>
              </a:rPr>
              <a:t>       		 4.  Glycogen</a:t>
            </a:r>
            <a:endParaRPr lang="en-US" sz="900">
              <a:latin typeface="Courier New" pitchFamily="49" charset="0"/>
              <a:cs typeface="Times New Roman" charset="0"/>
            </a:endParaRPr>
          </a:p>
          <a:p>
            <a:pPr marL="228600" indent="-228600">
              <a:spcBef>
                <a:spcPct val="30000"/>
              </a:spcBef>
            </a:pPr>
            <a:r>
              <a:rPr lang="en-US" sz="900">
                <a:cs typeface="Times New Roman" charset="0"/>
              </a:rPr>
              <a:t>       		 5.  SER</a:t>
            </a:r>
          </a:p>
          <a:p>
            <a:pPr marL="228600" indent="-228600">
              <a:spcBef>
                <a:spcPct val="30000"/>
              </a:spcBef>
            </a:pPr>
            <a:r>
              <a:rPr lang="en-US" sz="900" b="1" u="sng">
                <a:cs typeface="Times New Roman" charset="0"/>
              </a:rPr>
              <a:t>Question:</a:t>
            </a:r>
            <a:r>
              <a:rPr lang="en-US" sz="900">
                <a:cs typeface="Times New Roman" charset="0"/>
              </a:rPr>
              <a:t> </a:t>
            </a:r>
            <a:endParaRPr lang="en-US" sz="900">
              <a:latin typeface="Courier New" pitchFamily="49" charset="0"/>
              <a:cs typeface="Times New Roman" charset="0"/>
            </a:endParaRPr>
          </a:p>
          <a:p>
            <a:pPr marL="228600" indent="-228600">
              <a:spcBef>
                <a:spcPct val="30000"/>
              </a:spcBef>
              <a:buFontTx/>
              <a:buAutoNum type="arabicPeriod"/>
            </a:pPr>
            <a:r>
              <a:rPr lang="en-US" sz="900">
                <a:cs typeface="Times New Roman" charset="0"/>
              </a:rPr>
              <a:t>What is the difference between a lysosome and peroxisome?  (This EM shows a good example of each structure.)</a:t>
            </a:r>
          </a:p>
          <a:p>
            <a:pPr marL="228600" indent="-228600">
              <a:spcBef>
                <a:spcPct val="30000"/>
              </a:spcBef>
            </a:pPr>
            <a:endParaRPr lang="en-US" sz="900" b="1" u="sng"/>
          </a:p>
          <a:p>
            <a:pPr marL="228600" indent="-228600">
              <a:spcBef>
                <a:spcPct val="30000"/>
              </a:spcBef>
            </a:pPr>
            <a:r>
              <a:rPr lang="en-US" sz="900" b="1" u="sng"/>
              <a:t>Answer to Question:</a:t>
            </a:r>
          </a:p>
          <a:p>
            <a:pPr marL="228600" indent="-228600">
              <a:spcBef>
                <a:spcPct val="30000"/>
              </a:spcBef>
            </a:pPr>
            <a:r>
              <a:rPr lang="en-US" sz="900">
                <a:cs typeface="Arial" charset="0"/>
              </a:rPr>
              <a:t>1.      Lysosomes are sites of intracellular digestion and turnover of cellular components, whereas peroxisomes are involved in lipid metabolism and oxidation of toxic substances.  Although lysosomes and peroxisomes are approximately the same size, the contents of primary lysosomes is usually more osmiophilic (darker) and more coarsely granular than peroxisomes.  (Peroxisomes in species other than humans have a crystalloid structure called a nucleoid).  Secondary lysosomes typically contain breakdown products and therefore their contents appears heterogeneous.</a:t>
            </a:r>
            <a:endParaRPr lang="en-US" sz="9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17413"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15</a:t>
            </a:r>
            <a:r>
              <a:rPr lang="en-US" sz="900" b="1">
                <a:cs typeface="Times New Roman" charset="0"/>
              </a:rPr>
              <a:t>.	</a:t>
            </a:r>
            <a:r>
              <a:rPr lang="en-US" sz="900" b="1" u="sng">
                <a:cs typeface="Times New Roman" charset="0"/>
              </a:rPr>
              <a:t>Connective Tissue</a:t>
            </a:r>
            <a:endParaRPr lang="en-US" sz="900">
              <a:cs typeface="Times New Roman" charset="0"/>
            </a:endParaRPr>
          </a:p>
          <a:p>
            <a:pPr marL="228600" indent="-228600">
              <a:spcBef>
                <a:spcPct val="30000"/>
              </a:spcBef>
            </a:pPr>
            <a:r>
              <a:rPr lang="en-US" sz="900">
                <a:cs typeface="Times New Roman" charset="0"/>
              </a:rPr>
              <a:t>       		 1.  Elastic fiber (amorphous and fibrillar components)</a:t>
            </a:r>
          </a:p>
          <a:p>
            <a:pPr marL="228600" indent="-228600">
              <a:spcBef>
                <a:spcPct val="30000"/>
              </a:spcBef>
            </a:pPr>
            <a:r>
              <a:rPr lang="en-US" sz="900">
                <a:cs typeface="Times New Roman" charset="0"/>
              </a:rPr>
              <a:t>		 2.  Collagen fibrils – in longitudinal section</a:t>
            </a:r>
          </a:p>
          <a:p>
            <a:pPr marL="228600" indent="-228600">
              <a:spcBef>
                <a:spcPct val="30000"/>
              </a:spcBef>
            </a:pPr>
            <a:r>
              <a:rPr lang="en-US" sz="900">
                <a:cs typeface="Times New Roman" charset="0"/>
              </a:rPr>
              <a:t>       		 3.  Collagen fibrils – in cross section </a:t>
            </a:r>
          </a:p>
          <a:p>
            <a:pPr marL="228600" indent="-228600">
              <a:spcBef>
                <a:spcPct val="30000"/>
              </a:spcBef>
            </a:pPr>
            <a:r>
              <a:rPr lang="en-US" sz="900" b="1" u="sng">
                <a:cs typeface="Times New Roman" charset="0"/>
              </a:rPr>
              <a:t>Questions:</a:t>
            </a:r>
          </a:p>
          <a:p>
            <a:pPr marL="228600" indent="-228600">
              <a:spcBef>
                <a:spcPct val="30000"/>
              </a:spcBef>
            </a:pPr>
            <a:r>
              <a:rPr lang="en-US" sz="900">
                <a:cs typeface="Times New Roman" charset="0"/>
              </a:rPr>
              <a:t>1.	What causes the banding of collagen fibrils?  Is all collagen banded?</a:t>
            </a:r>
          </a:p>
          <a:p>
            <a:pPr marL="228600" indent="-228600">
              <a:spcBef>
                <a:spcPct val="30000"/>
              </a:spcBef>
            </a:pPr>
            <a:r>
              <a:rPr lang="en-US" sz="900">
                <a:cs typeface="Times New Roman" charset="0"/>
              </a:rPr>
              <a:t>2.	What is the cellular origin of elastic fibers?</a:t>
            </a:r>
          </a:p>
          <a:p>
            <a:pPr marL="228600" indent="-228600">
              <a:spcBef>
                <a:spcPct val="30000"/>
              </a:spcBef>
            </a:pPr>
            <a:endParaRPr lang="en-US" sz="900"/>
          </a:p>
          <a:p>
            <a:pPr marL="228600" indent="-228600">
              <a:spcBef>
                <a:spcPct val="30000"/>
              </a:spcBef>
            </a:pPr>
            <a:r>
              <a:rPr lang="en-US" sz="900" b="1" u="sng"/>
              <a:t>Answers to Questions:</a:t>
            </a:r>
          </a:p>
          <a:p>
            <a:pPr marL="228600" indent="-228600">
              <a:spcBef>
                <a:spcPct val="30000"/>
              </a:spcBef>
            </a:pPr>
            <a:r>
              <a:rPr lang="en-US" sz="900">
                <a:cs typeface="Arial" charset="0"/>
              </a:rPr>
              <a:t>1.</a:t>
            </a:r>
            <a:r>
              <a:rPr lang="en-US" sz="900">
                <a:cs typeface="Times New Roman" charset="0"/>
              </a:rPr>
              <a:t>    </a:t>
            </a:r>
            <a:r>
              <a:rPr lang="en-US" sz="900">
                <a:cs typeface="Arial" charset="0"/>
              </a:rPr>
              <a:t>The banding pattern observed in collagen fibers reflects the repetitive pattern of collagen molecules that polymerize in a staggered array in intervals of one fourth of their length.  The heavy metals, that introduce electron opacity, combine with different affinity to different regions of the fibrils resulting in 67nm repetitive banding.  Type IV collagen, that forms the basal lamina does not polymerize into fibrils and therefore does not show banding. </a:t>
            </a:r>
          </a:p>
          <a:p>
            <a:pPr marL="228600" indent="-228600">
              <a:spcBef>
                <a:spcPct val="30000"/>
              </a:spcBef>
            </a:pPr>
            <a:r>
              <a:rPr lang="en-US" sz="900">
                <a:cs typeface="Arial" charset="0"/>
              </a:rPr>
              <a:t>2.    Elastic fibers form in three stages.  Initially, microfibrils (called oxytalan fibers) composed of glycoproteins aggregate.  (Oxytalan fibers connect the dermis to the basal lamina of the epidermis.  Elastic fibers are formed when the protein, elastin, is deposited among the oxytalan fibers.  Elastin can be found near sweat glands.  Finally, elastic fibers continue to accumulate until they fill in the space between the oxytalan fibers.  Elastic fibers are the most numerous component of the elastic fiber system.)  The protein elastin is secreted as proelastin by fibroblasts in connective tissue and smooth muscle in blood vessels.  Polymerization of proelastin produces elastin.</a:t>
            </a:r>
            <a:r>
              <a:rPr lang="en-US" sz="90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18437"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16</a:t>
            </a:r>
            <a:r>
              <a:rPr lang="en-US" sz="900" b="1">
                <a:cs typeface="Times New Roman" charset="0"/>
              </a:rPr>
              <a:t>.	Enterocyte (</a:t>
            </a:r>
            <a:r>
              <a:rPr lang="en-US" sz="900" b="1" u="sng">
                <a:cs typeface="Times New Roman" charset="0"/>
              </a:rPr>
              <a:t>Intestinal Absorptive Cell) ‑ Junctional Complex</a:t>
            </a:r>
            <a:endParaRPr lang="en-US" sz="900">
              <a:cs typeface="Times New Roman" charset="0"/>
            </a:endParaRPr>
          </a:p>
          <a:p>
            <a:pPr marL="228600" indent="-228600">
              <a:spcBef>
                <a:spcPct val="30000"/>
              </a:spcBef>
            </a:pPr>
            <a:r>
              <a:rPr lang="en-US" sz="900">
                <a:cs typeface="Times New Roman" charset="0"/>
              </a:rPr>
              <a:t>      		 1.  Zonula occludens</a:t>
            </a:r>
          </a:p>
          <a:p>
            <a:pPr marL="228600" indent="-228600">
              <a:spcBef>
                <a:spcPct val="30000"/>
              </a:spcBef>
            </a:pPr>
            <a:r>
              <a:rPr lang="en-US" sz="900">
                <a:cs typeface="Times New Roman" charset="0"/>
              </a:rPr>
              <a:t>       		 2.  Zonula adherens</a:t>
            </a:r>
          </a:p>
          <a:p>
            <a:pPr marL="228600" indent="-228600">
              <a:spcBef>
                <a:spcPct val="30000"/>
              </a:spcBef>
            </a:pPr>
            <a:r>
              <a:rPr lang="en-US" sz="900">
                <a:cs typeface="Times New Roman" charset="0"/>
              </a:rPr>
              <a:t>       		 3.  Macula adherens</a:t>
            </a:r>
          </a:p>
          <a:p>
            <a:pPr marL="228600" indent="-228600">
              <a:spcBef>
                <a:spcPct val="30000"/>
              </a:spcBef>
            </a:pPr>
            <a:r>
              <a:rPr lang="en-US" sz="900">
                <a:cs typeface="Times New Roman" charset="0"/>
              </a:rPr>
              <a:t> </a:t>
            </a:r>
          </a:p>
          <a:p>
            <a:pPr marL="228600" indent="-228600">
              <a:spcBef>
                <a:spcPct val="30000"/>
              </a:spcBef>
            </a:pPr>
            <a:r>
              <a:rPr lang="en-US" sz="900" b="1" u="sng">
                <a:cs typeface="Times New Roman" charset="0"/>
              </a:rPr>
              <a:t>Question:</a:t>
            </a:r>
          </a:p>
          <a:p>
            <a:pPr marL="228600" indent="-228600">
              <a:spcBef>
                <a:spcPct val="30000"/>
              </a:spcBef>
            </a:pPr>
            <a:r>
              <a:rPr lang="en-US" sz="900">
                <a:cs typeface="Times New Roman" charset="0"/>
              </a:rPr>
              <a:t>1.	Define the following terms:  Gap junction?  Hemidesmosome?  Terminal bar?</a:t>
            </a:r>
            <a:endParaRPr lang="en-US" sz="900"/>
          </a:p>
          <a:p>
            <a:pPr marL="228600" indent="-228600">
              <a:spcBef>
                <a:spcPct val="30000"/>
              </a:spcBef>
            </a:pPr>
            <a:endParaRPr lang="en-US" sz="900"/>
          </a:p>
          <a:p>
            <a:pPr marL="228600" indent="-228600">
              <a:spcBef>
                <a:spcPct val="30000"/>
              </a:spcBef>
            </a:pPr>
            <a:r>
              <a:rPr lang="en-US" sz="900" b="1" u="sng"/>
              <a:t>Answer to Question:</a:t>
            </a:r>
          </a:p>
          <a:p>
            <a:pPr marL="228600" indent="-228600">
              <a:spcBef>
                <a:spcPct val="30000"/>
              </a:spcBef>
            </a:pPr>
            <a:r>
              <a:rPr lang="en-US" sz="900" b="1" u="sng">
                <a:cs typeface="Arial" charset="0"/>
              </a:rPr>
              <a:t>Gap junctions</a:t>
            </a:r>
            <a:r>
              <a:rPr lang="en-US" sz="900">
                <a:cs typeface="Arial" charset="0"/>
              </a:rPr>
              <a:t> are formed from an aggregation of intramembranous structures, proteins called connexons, each of which has a small central channel.  In a gap junction, each of the numerous connexons is formed from six connexin molecules assembled in the plasma membrane.  Each connexon in one cell joins with a connexon on a neighboring cell to form a cell-cell channel, allowing exchange of small molecules between the cytosol of the two cells as well as electrical conductivity.  </a:t>
            </a:r>
          </a:p>
          <a:p>
            <a:pPr marL="228600" indent="-228600">
              <a:spcBef>
                <a:spcPct val="30000"/>
              </a:spcBef>
            </a:pPr>
            <a:r>
              <a:rPr lang="en-US" sz="900" b="1" u="sng">
                <a:cs typeface="Arial" charset="0"/>
              </a:rPr>
              <a:t>A Hemidesmosome</a:t>
            </a:r>
            <a:r>
              <a:rPr lang="en-US" sz="900">
                <a:cs typeface="Arial" charset="0"/>
              </a:rPr>
              <a:t> is a “spot-junction” between the basal plasma membrane of an epithelial cell and the underlying basal lamina.  The transmembrane proteins involved in this junction are integrins that bind to specific domains of extracellular components, rather than the cadherin-type molecules that participate in the cell to cell junctions.  </a:t>
            </a:r>
          </a:p>
          <a:p>
            <a:pPr marL="228600" indent="-228600">
              <a:spcBef>
                <a:spcPct val="30000"/>
              </a:spcBef>
            </a:pPr>
            <a:r>
              <a:rPr lang="en-US" sz="900" b="1" u="sng">
                <a:cs typeface="Arial" charset="0"/>
              </a:rPr>
              <a:t>The terminal bar</a:t>
            </a:r>
            <a:r>
              <a:rPr lang="en-US" sz="900">
                <a:cs typeface="Arial" charset="0"/>
              </a:rPr>
              <a:t> is a term used to describe the light microscopic appearance of the junctional complex that includes the zonula occludens (tight junction), zonula adherens and macula adherens.</a:t>
            </a:r>
            <a:r>
              <a:rPr lang="en-US" sz="900"/>
              <a:t>  The zonula occludens forms the seal between the adjacent epithelial cells.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cstate="print"/>
          <a:srcRect/>
          <a:stretch>
            <a:fillRect/>
          </a:stretch>
        </p:blipFill>
        <p:spPr bwMode="auto">
          <a:xfrm>
            <a:off x="1087438" y="384175"/>
            <a:ext cx="4302125" cy="3227388"/>
          </a:xfrm>
          <a:prstGeom prst="rect">
            <a:avLst/>
          </a:prstGeom>
          <a:noFill/>
          <a:ln w="9525">
            <a:solidFill>
              <a:srgbClr val="000000"/>
            </a:solidFill>
            <a:miter lim="800000"/>
            <a:headEnd/>
            <a:tailEnd/>
          </a:ln>
          <a:effectLst/>
        </p:spPr>
      </p:pic>
      <p:sp>
        <p:nvSpPr>
          <p:cNvPr id="19461" name="Rectangle 5"/>
          <p:cNvSpPr>
            <a:spLocks noChangeArrowheads="1"/>
          </p:cNvSpPr>
          <p:nvPr/>
        </p:nvSpPr>
        <p:spPr bwMode="auto">
          <a:xfrm>
            <a:off x="381000" y="3841750"/>
            <a:ext cx="6248400" cy="4918075"/>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17</a:t>
            </a:r>
            <a:r>
              <a:rPr lang="en-US" sz="900" b="1">
                <a:cs typeface="Times New Roman" charset="0"/>
              </a:rPr>
              <a:t>.  </a:t>
            </a:r>
            <a:r>
              <a:rPr lang="en-US" sz="900" b="1" u="sng">
                <a:cs typeface="Times New Roman" charset="0"/>
              </a:rPr>
              <a:t>Liver</a:t>
            </a:r>
            <a:endParaRPr lang="en-US" sz="900">
              <a:cs typeface="Times New Roman" charset="0"/>
            </a:endParaRPr>
          </a:p>
          <a:p>
            <a:pPr marL="228600" indent="-228600">
              <a:spcBef>
                <a:spcPct val="30000"/>
              </a:spcBef>
            </a:pPr>
            <a:r>
              <a:rPr lang="en-US" sz="900">
                <a:cs typeface="Times New Roman" charset="0"/>
              </a:rPr>
              <a:t>      	 1.  Sinusoid 			4.  Bile canaliculus        </a:t>
            </a:r>
          </a:p>
          <a:p>
            <a:pPr marL="228600" indent="-228600">
              <a:spcBef>
                <a:spcPct val="30000"/>
              </a:spcBef>
            </a:pPr>
            <a:r>
              <a:rPr lang="en-US" sz="900">
                <a:cs typeface="Times New Roman" charset="0"/>
              </a:rPr>
              <a:t> 	 2.  Endothelial cell of sinusoid		5.  Nucleus of hepatocyte</a:t>
            </a:r>
          </a:p>
          <a:p>
            <a:pPr marL="228600" indent="-228600">
              <a:spcBef>
                <a:spcPct val="30000"/>
              </a:spcBef>
            </a:pPr>
            <a:r>
              <a:rPr lang="en-US" sz="900">
                <a:cs typeface="Times New Roman" charset="0"/>
              </a:rPr>
              <a:t>       	 3.  Space of Disse with microvilli      	</a:t>
            </a:r>
          </a:p>
          <a:p>
            <a:pPr marL="228600" indent="-228600">
              <a:spcBef>
                <a:spcPct val="30000"/>
              </a:spcBef>
            </a:pPr>
            <a:r>
              <a:rPr lang="en-US" sz="900" b="1" u="sng">
                <a:cs typeface="Times New Roman" charset="0"/>
              </a:rPr>
              <a:t>Questions:</a:t>
            </a:r>
            <a:r>
              <a:rPr lang="en-US" sz="900">
                <a:cs typeface="Times New Roman" charset="0"/>
              </a:rPr>
              <a:t> </a:t>
            </a:r>
          </a:p>
          <a:p>
            <a:pPr marL="228600" indent="-228600">
              <a:spcBef>
                <a:spcPct val="30000"/>
              </a:spcBef>
            </a:pPr>
            <a:r>
              <a:rPr lang="en-US" sz="900">
                <a:cs typeface="Times New Roman" charset="0"/>
              </a:rPr>
              <a:t>1.	Name a cell type (not shown here) that can be found adjacent to hepatocytes and the space of Disse. </a:t>
            </a:r>
          </a:p>
          <a:p>
            <a:pPr marL="228600" indent="-228600">
              <a:spcBef>
                <a:spcPct val="30000"/>
              </a:spcBef>
            </a:pPr>
            <a:r>
              <a:rPr lang="en-US" sz="900">
                <a:cs typeface="Times New Roman" charset="0"/>
              </a:rPr>
              <a:t>2.	What is a Kupffer cell? </a:t>
            </a:r>
          </a:p>
          <a:p>
            <a:pPr marL="228600" indent="-228600">
              <a:spcBef>
                <a:spcPct val="30000"/>
              </a:spcBef>
            </a:pPr>
            <a:r>
              <a:rPr lang="en-US" sz="900">
                <a:cs typeface="Times New Roman" charset="0"/>
              </a:rPr>
              <a:t>3.	Relate the organelles and inclusions of a hepatocyte to as many functions of the liver as you can. </a:t>
            </a:r>
          </a:p>
          <a:p>
            <a:pPr marL="228600" indent="-228600">
              <a:spcBef>
                <a:spcPct val="30000"/>
              </a:spcBef>
            </a:pPr>
            <a:r>
              <a:rPr lang="en-US" sz="900">
                <a:cs typeface="Times New Roman" charset="0"/>
              </a:rPr>
              <a:t>4.	Find the lipid droplets (if any) in this micrograph. </a:t>
            </a:r>
          </a:p>
          <a:p>
            <a:pPr marL="228600" indent="-228600">
              <a:spcBef>
                <a:spcPct val="30000"/>
              </a:spcBef>
            </a:pPr>
            <a:r>
              <a:rPr lang="en-US" sz="900">
                <a:cs typeface="Times New Roman" charset="0"/>
              </a:rPr>
              <a:t>5.	What are the morphological and functional differences between the liver sinusoids and bile canaliculi?  </a:t>
            </a:r>
          </a:p>
          <a:p>
            <a:pPr marL="228600" indent="-228600">
              <a:spcBef>
                <a:spcPct val="30000"/>
              </a:spcBef>
            </a:pPr>
            <a:r>
              <a:rPr lang="en-US" sz="900">
                <a:cs typeface="Times New Roman" charset="0"/>
              </a:rPr>
              <a:t>6.	What are the “endocrine” and “exocrine” functions of the liver?</a:t>
            </a:r>
            <a:r>
              <a:rPr lang="en-US" sz="900"/>
              <a:t> </a:t>
            </a:r>
          </a:p>
          <a:p>
            <a:pPr marL="228600" indent="-228600">
              <a:spcBef>
                <a:spcPct val="30000"/>
              </a:spcBef>
            </a:pPr>
            <a:r>
              <a:rPr lang="en-US" sz="900" b="1" u="sng"/>
              <a:t>Answers to Questions:</a:t>
            </a:r>
          </a:p>
          <a:p>
            <a:pPr marL="228600" indent="-228600">
              <a:spcBef>
                <a:spcPct val="30000"/>
              </a:spcBef>
            </a:pPr>
            <a:r>
              <a:rPr lang="en-US" sz="900">
                <a:cs typeface="Arial" charset="0"/>
              </a:rPr>
              <a:t>1.</a:t>
            </a:r>
            <a:r>
              <a:rPr lang="en-US" sz="900">
                <a:cs typeface="Times New Roman" charset="0"/>
              </a:rPr>
              <a:t>      </a:t>
            </a:r>
            <a:r>
              <a:rPr lang="en-US" sz="900">
                <a:cs typeface="Arial" charset="0"/>
              </a:rPr>
              <a:t>The fat storing cell of Ito</a:t>
            </a:r>
            <a:r>
              <a:rPr lang="en-US" sz="900">
                <a:cs typeface="Times New Roman" charset="0"/>
              </a:rPr>
              <a:t> is t</a:t>
            </a:r>
            <a:r>
              <a:rPr lang="en-US" sz="900">
                <a:cs typeface="Arial" charset="0"/>
              </a:rPr>
              <a:t>he primary cell type that is found in the space of Disse.</a:t>
            </a:r>
            <a:endParaRPr lang="en-US" sz="900">
              <a:cs typeface="Times New Roman" charset="0"/>
            </a:endParaRPr>
          </a:p>
          <a:p>
            <a:pPr marL="228600" indent="-228600">
              <a:spcBef>
                <a:spcPct val="30000"/>
              </a:spcBef>
            </a:pPr>
            <a:r>
              <a:rPr lang="en-US" sz="900">
                <a:cs typeface="Arial" charset="0"/>
              </a:rPr>
              <a:t>2.</a:t>
            </a:r>
            <a:r>
              <a:rPr lang="en-US" sz="900">
                <a:cs typeface="Times New Roman" charset="0"/>
              </a:rPr>
              <a:t>      </a:t>
            </a:r>
            <a:r>
              <a:rPr lang="en-US" sz="900">
                <a:cs typeface="Arial" charset="0"/>
              </a:rPr>
              <a:t>A Kupffer cell is a resident macrophage of the liver, regarded as derived from monocytes.</a:t>
            </a:r>
            <a:endParaRPr lang="en-US" sz="900">
              <a:cs typeface="Times New Roman" charset="0"/>
            </a:endParaRPr>
          </a:p>
          <a:p>
            <a:pPr marL="228600" indent="-228600">
              <a:spcBef>
                <a:spcPct val="30000"/>
              </a:spcBef>
            </a:pPr>
            <a:r>
              <a:rPr lang="en-US" sz="900">
                <a:cs typeface="Arial" charset="0"/>
              </a:rPr>
              <a:t>3.</a:t>
            </a:r>
            <a:r>
              <a:rPr lang="en-US" sz="900">
                <a:cs typeface="Times New Roman" charset="0"/>
              </a:rPr>
              <a:t>      </a:t>
            </a:r>
            <a:r>
              <a:rPr lang="en-US" sz="900">
                <a:cs typeface="Arial" charset="0"/>
              </a:rPr>
              <a:t>Review the lecture notes and the sections of the textbook that describe the structure and functions of the liver.</a:t>
            </a:r>
            <a:endParaRPr lang="en-US" sz="900">
              <a:cs typeface="Times New Roman" charset="0"/>
            </a:endParaRPr>
          </a:p>
          <a:p>
            <a:pPr marL="228600" indent="-228600">
              <a:spcBef>
                <a:spcPct val="30000"/>
              </a:spcBef>
            </a:pPr>
            <a:r>
              <a:rPr lang="en-US" sz="900">
                <a:cs typeface="Arial" charset="0"/>
              </a:rPr>
              <a:t>4.</a:t>
            </a:r>
            <a:r>
              <a:rPr lang="en-US" sz="900">
                <a:cs typeface="Times New Roman" charset="0"/>
              </a:rPr>
              <a:t>     Lipid droplets are usually round, pale and uniformly-stained.  Several structures in this EM that fit this description are </a:t>
            </a:r>
            <a:r>
              <a:rPr lang="en-US" sz="900">
                <a:cs typeface="Arial" charset="0"/>
              </a:rPr>
              <a:t>located in the upper-right corner,</a:t>
            </a:r>
            <a:r>
              <a:rPr lang="en-US" sz="900">
                <a:cs typeface="Times New Roman" charset="0"/>
              </a:rPr>
              <a:t> </a:t>
            </a:r>
            <a:r>
              <a:rPr lang="en-US" sz="900">
                <a:cs typeface="Arial" charset="0"/>
              </a:rPr>
              <a:t>at the bottom-center and bottom-right corner</a:t>
            </a:r>
            <a:r>
              <a:rPr lang="en-US" sz="900">
                <a:cs typeface="Times New Roman" charset="0"/>
              </a:rPr>
              <a:t> and four lipid droplets are located about half way between #2 and the right edge of the image.  </a:t>
            </a:r>
          </a:p>
          <a:p>
            <a:pPr marL="228600" indent="-228600">
              <a:spcBef>
                <a:spcPct val="30000"/>
              </a:spcBef>
            </a:pPr>
            <a:r>
              <a:rPr lang="en-US" sz="900">
                <a:cs typeface="Times New Roman" charset="0"/>
              </a:rPr>
              <a:t>5. and 6.</a:t>
            </a:r>
            <a:r>
              <a:rPr lang="en-US" sz="900" b="1" u="sng">
                <a:cs typeface="Times New Roman" charset="0"/>
              </a:rPr>
              <a:t>Liver s</a:t>
            </a:r>
            <a:r>
              <a:rPr lang="en-US" sz="900" b="1" u="sng">
                <a:cs typeface="Arial" charset="0"/>
              </a:rPr>
              <a:t>inusoids</a:t>
            </a:r>
            <a:r>
              <a:rPr lang="en-US" sz="900">
                <a:cs typeface="Arial" charset="0"/>
              </a:rPr>
              <a:t> are part of the vasculature and are lined by discontinuous endothelial cells.  The sinusoids receive all the substances that the liver cells (hepatocytes) release into the blood, e.g., blood proteins including albumin and blood clotting factors, VLDL’s and glucose (endocrine function of liver).  These substances are released directly into the space of Disse that contains plasma.  They freely enter the blood though the discontinuous endothelium that forms the sinusoids.  Also, nutrients and oxygen are removed from the blood contained in the sinusoids.  </a:t>
            </a:r>
          </a:p>
          <a:p>
            <a:pPr marL="228600" indent="-228600">
              <a:spcBef>
                <a:spcPct val="30000"/>
              </a:spcBef>
            </a:pPr>
            <a:r>
              <a:rPr lang="en-US" sz="900" b="1">
                <a:cs typeface="Arial" charset="0"/>
              </a:rPr>
              <a:t>	</a:t>
            </a:r>
            <a:r>
              <a:rPr lang="en-US" sz="900" b="1" u="sng">
                <a:cs typeface="Arial" charset="0"/>
              </a:rPr>
              <a:t>Liver canaliculi</a:t>
            </a:r>
            <a:r>
              <a:rPr lang="en-US" sz="900">
                <a:cs typeface="Arial" charset="0"/>
              </a:rPr>
              <a:t> are the structures that initially receive the bile secreted from the liver cells (bile is the exocrine product of the liver).  The walls of the canaliculi are formed by the plasma membranes of pairs of adjacent liver cells.  The canaliculi are sealed by tight junctions (occluding junctions).  Bile is the exocrine product of the liver, and ultimately it is released into the duodenum.</a:t>
            </a:r>
            <a:r>
              <a:rPr lang="en-US" sz="900"/>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20485"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18</a:t>
            </a:r>
            <a:r>
              <a:rPr lang="en-US" sz="900" b="1">
                <a:cs typeface="Times New Roman" charset="0"/>
              </a:rPr>
              <a:t>.   </a:t>
            </a:r>
            <a:r>
              <a:rPr lang="en-US" sz="900" b="1" u="sng">
                <a:cs typeface="Times New Roman" charset="0"/>
              </a:rPr>
              <a:t>Lung (Fetal</a:t>
            </a:r>
            <a:r>
              <a:rPr lang="en-US" sz="900">
                <a:cs typeface="Times New Roman" charset="0"/>
              </a:rPr>
              <a:t>)</a:t>
            </a:r>
          </a:p>
          <a:p>
            <a:pPr marL="228600" indent="-228600">
              <a:spcBef>
                <a:spcPct val="30000"/>
              </a:spcBef>
            </a:pPr>
            <a:r>
              <a:rPr lang="en-US" sz="900">
                <a:cs typeface="Times New Roman" charset="0"/>
              </a:rPr>
              <a:t>      	1.  Capillary</a:t>
            </a:r>
          </a:p>
          <a:p>
            <a:pPr marL="228600" indent="-228600">
              <a:spcBef>
                <a:spcPct val="30000"/>
              </a:spcBef>
            </a:pPr>
            <a:r>
              <a:rPr lang="en-US" sz="900">
                <a:cs typeface="Times New Roman" charset="0"/>
              </a:rPr>
              <a:t>       	2.  R.B.C. in capillary  (Is there another R.B.C. in a capillary)?</a:t>
            </a:r>
          </a:p>
          <a:p>
            <a:pPr marL="228600" indent="-228600">
              <a:spcBef>
                <a:spcPct val="30000"/>
              </a:spcBef>
            </a:pPr>
            <a:r>
              <a:rPr lang="en-US" sz="900">
                <a:cs typeface="Times New Roman" charset="0"/>
              </a:rPr>
              <a:t>       		 3.  White blood cell in capillary</a:t>
            </a:r>
          </a:p>
          <a:p>
            <a:pPr marL="228600" indent="-228600">
              <a:spcBef>
                <a:spcPct val="30000"/>
              </a:spcBef>
            </a:pPr>
            <a:r>
              <a:rPr lang="en-US" sz="900">
                <a:cs typeface="Times New Roman" charset="0"/>
              </a:rPr>
              <a:t>       		 4.  Glycogen</a:t>
            </a:r>
          </a:p>
          <a:p>
            <a:pPr marL="228600" indent="-228600">
              <a:spcBef>
                <a:spcPct val="30000"/>
              </a:spcBef>
            </a:pPr>
            <a:r>
              <a:rPr lang="en-US" sz="900">
                <a:cs typeface="Times New Roman" charset="0"/>
              </a:rPr>
              <a:t>       		 5.  Lamellar bodies in alveolar space</a:t>
            </a:r>
          </a:p>
          <a:p>
            <a:pPr marL="228600" indent="-228600">
              <a:spcBef>
                <a:spcPct val="30000"/>
              </a:spcBef>
            </a:pPr>
            <a:r>
              <a:rPr lang="en-US" sz="900">
                <a:cs typeface="Times New Roman" charset="0"/>
              </a:rPr>
              <a:t>       		 6.  Type II pneumocyte</a:t>
            </a:r>
          </a:p>
          <a:p>
            <a:pPr marL="228600" indent="-228600">
              <a:spcBef>
                <a:spcPct val="30000"/>
              </a:spcBef>
            </a:pPr>
            <a:r>
              <a:rPr lang="en-US" sz="900">
                <a:cs typeface="Times New Roman" charset="0"/>
              </a:rPr>
              <a:t>       		 7.  Lamellar bodies in Type II pneumocyte</a:t>
            </a:r>
          </a:p>
          <a:p>
            <a:pPr marL="228600" indent="-228600">
              <a:spcBef>
                <a:spcPct val="30000"/>
              </a:spcBef>
            </a:pPr>
            <a:r>
              <a:rPr lang="en-US" sz="900">
                <a:cs typeface="Times New Roman" charset="0"/>
              </a:rPr>
              <a:t>       		 8.  Macrophage (dust cell)</a:t>
            </a:r>
          </a:p>
          <a:p>
            <a:pPr marL="228600" indent="-228600">
              <a:spcBef>
                <a:spcPct val="30000"/>
              </a:spcBef>
            </a:pPr>
            <a:r>
              <a:rPr lang="en-US" sz="900">
                <a:cs typeface="Times New Roman" charset="0"/>
              </a:rPr>
              <a:t>		Note  ‑  Lysosomes and ingested lamellar bodies</a:t>
            </a:r>
          </a:p>
          <a:p>
            <a:pPr marL="228600" indent="-228600">
              <a:spcBef>
                <a:spcPct val="30000"/>
              </a:spcBef>
            </a:pPr>
            <a:r>
              <a:rPr lang="en-US" sz="900">
                <a:cs typeface="Times New Roman" charset="0"/>
              </a:rPr>
              <a:t> </a:t>
            </a:r>
            <a:r>
              <a:rPr lang="en-US" sz="900" b="1" u="sng">
                <a:cs typeface="Times New Roman" charset="0"/>
              </a:rPr>
              <a:t>Questions:</a:t>
            </a:r>
          </a:p>
          <a:p>
            <a:pPr marL="228600" indent="-228600">
              <a:spcBef>
                <a:spcPct val="30000"/>
              </a:spcBef>
            </a:pPr>
            <a:r>
              <a:rPr lang="en-US" sz="900">
                <a:cs typeface="Times New Roman" charset="0"/>
              </a:rPr>
              <a:t>1.	What substance is contained in the lamellar bodies and what is its function? </a:t>
            </a:r>
          </a:p>
          <a:p>
            <a:pPr marL="228600" indent="-228600">
              <a:spcBef>
                <a:spcPct val="30000"/>
              </a:spcBef>
            </a:pPr>
            <a:r>
              <a:rPr lang="en-US" sz="900">
                <a:cs typeface="Times New Roman" charset="0"/>
              </a:rPr>
              <a:t>2.	What type of endothelium is found in the alveolar capillaries?</a:t>
            </a:r>
            <a:r>
              <a:rPr lang="en-US" sz="900"/>
              <a:t> </a:t>
            </a:r>
          </a:p>
          <a:p>
            <a:pPr marL="228600" indent="-228600">
              <a:spcBef>
                <a:spcPct val="30000"/>
              </a:spcBef>
            </a:pPr>
            <a:endParaRPr lang="en-US" sz="900"/>
          </a:p>
          <a:p>
            <a:pPr marL="228600" indent="-228600">
              <a:spcBef>
                <a:spcPct val="30000"/>
              </a:spcBef>
            </a:pPr>
            <a:r>
              <a:rPr lang="en-US" sz="900" b="1" u="sng"/>
              <a:t>Answers to Questions:</a:t>
            </a:r>
          </a:p>
          <a:p>
            <a:pPr marL="228600" indent="-228600">
              <a:spcBef>
                <a:spcPct val="30000"/>
              </a:spcBef>
            </a:pPr>
            <a:r>
              <a:rPr lang="en-US" sz="900">
                <a:cs typeface="Arial" charset="0"/>
              </a:rPr>
              <a:t>1.</a:t>
            </a:r>
            <a:r>
              <a:rPr lang="en-US" sz="900">
                <a:cs typeface="Times New Roman" charset="0"/>
              </a:rPr>
              <a:t>    </a:t>
            </a:r>
            <a:r>
              <a:rPr lang="en-US" sz="900">
                <a:cs typeface="Arial" charset="0"/>
              </a:rPr>
              <a:t>The lamellar bodies contain the substances that form the pulmonary surfactant.  Pulmonary surfactant lowers surface tension within the alveoli, preventing collapse of these structures.</a:t>
            </a:r>
            <a:endParaRPr lang="en-US" sz="900">
              <a:cs typeface="Times New Roman" charset="0"/>
            </a:endParaRPr>
          </a:p>
          <a:p>
            <a:pPr marL="228600" indent="-228600">
              <a:spcBef>
                <a:spcPct val="30000"/>
              </a:spcBef>
            </a:pPr>
            <a:r>
              <a:rPr lang="en-US" sz="900">
                <a:cs typeface="Arial" charset="0"/>
              </a:rPr>
              <a:t>2.    The walls of the alveoli in the lungs contain abundant continuous capillaries.</a:t>
            </a:r>
            <a:r>
              <a:rPr lang="en-US" sz="90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3077"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Arial" charset="0"/>
              </a:rPr>
              <a:t>EM 1 Liver Parenchymal Cell (Hepatocyte)</a:t>
            </a:r>
            <a:r>
              <a:rPr lang="en-US" sz="900">
                <a:cs typeface="Arial" charset="0"/>
              </a:rPr>
              <a:t>  Numbered structures in micrograph are identified in the list below.</a:t>
            </a:r>
          </a:p>
          <a:p>
            <a:pPr marL="228600" indent="-228600">
              <a:spcBef>
                <a:spcPct val="30000"/>
              </a:spcBef>
            </a:pPr>
            <a:r>
              <a:rPr lang="en-US" sz="900">
                <a:cs typeface="Arial" charset="0"/>
              </a:rPr>
              <a:t>1.  Bile canaliculi with microvilli 	   7.  Glycogen particles</a:t>
            </a:r>
            <a:endParaRPr lang="en-US" sz="900">
              <a:cs typeface="Times New Roman" charset="0"/>
            </a:endParaRPr>
          </a:p>
          <a:p>
            <a:pPr marL="228600" indent="-228600">
              <a:spcBef>
                <a:spcPct val="30000"/>
              </a:spcBef>
            </a:pPr>
            <a:r>
              <a:rPr lang="en-US" sz="900">
                <a:cs typeface="Arial" charset="0"/>
              </a:rPr>
              <a:t>2.  Liver sinusoid 		   8.  Heterochromatin 		</a:t>
            </a:r>
            <a:endParaRPr lang="en-US" sz="900">
              <a:cs typeface="Times New Roman" charset="0"/>
            </a:endParaRPr>
          </a:p>
          <a:p>
            <a:pPr marL="228600" indent="-228600">
              <a:spcBef>
                <a:spcPct val="30000"/>
              </a:spcBef>
            </a:pPr>
            <a:r>
              <a:rPr lang="en-US" sz="900">
                <a:cs typeface="Arial" charset="0"/>
              </a:rPr>
              <a:t>3.  Rough endopl. retic. (RER)     	   9.  Nucleolus</a:t>
            </a:r>
            <a:endParaRPr lang="en-US" sz="900">
              <a:cs typeface="Times New Roman" charset="0"/>
            </a:endParaRPr>
          </a:p>
          <a:p>
            <a:pPr marL="228600" indent="-228600">
              <a:spcBef>
                <a:spcPct val="30000"/>
              </a:spcBef>
            </a:pPr>
            <a:r>
              <a:rPr lang="en-US" sz="900">
                <a:cs typeface="Arial" charset="0"/>
              </a:rPr>
              <a:t>4.  Mitochondria 		 10.  Lysosomes 		  	</a:t>
            </a:r>
            <a:endParaRPr lang="en-US" sz="900">
              <a:cs typeface="Times New Roman" charset="0"/>
            </a:endParaRPr>
          </a:p>
          <a:p>
            <a:pPr marL="228600" indent="-228600">
              <a:spcBef>
                <a:spcPct val="30000"/>
              </a:spcBef>
            </a:pPr>
            <a:r>
              <a:rPr lang="en-US" sz="900">
                <a:cs typeface="Arial" charset="0"/>
              </a:rPr>
              <a:t>5.  Peroxisomes 		 11.  Euchromatin 		</a:t>
            </a:r>
            <a:endParaRPr lang="en-US" sz="900">
              <a:cs typeface="Times New Roman" charset="0"/>
            </a:endParaRPr>
          </a:p>
          <a:p>
            <a:pPr marL="228600" indent="-228600">
              <a:spcBef>
                <a:spcPct val="30000"/>
              </a:spcBef>
            </a:pPr>
            <a:r>
              <a:rPr lang="en-US" sz="900">
                <a:cs typeface="Arial" charset="0"/>
              </a:rPr>
              <a:t>6.  Region of the Golgi Apparatus</a:t>
            </a:r>
            <a:endParaRPr lang="en-US" sz="900">
              <a:cs typeface="Times New Roman" charset="0"/>
            </a:endParaRPr>
          </a:p>
          <a:p>
            <a:pPr marL="228600" indent="-228600">
              <a:spcBef>
                <a:spcPct val="30000"/>
              </a:spcBef>
            </a:pPr>
            <a:r>
              <a:rPr lang="en-US" sz="900" b="1" u="sng">
                <a:cs typeface="Arial" charset="0"/>
              </a:rPr>
              <a:t>Questions:</a:t>
            </a:r>
            <a:r>
              <a:rPr lang="en-US" sz="900">
                <a:cs typeface="Arial" charset="0"/>
              </a:rPr>
              <a:t> </a:t>
            </a:r>
            <a:endParaRPr lang="en-US" sz="900">
              <a:cs typeface="Times New Roman" charset="0"/>
            </a:endParaRPr>
          </a:p>
          <a:p>
            <a:pPr marL="228600" indent="-228600">
              <a:spcBef>
                <a:spcPct val="30000"/>
              </a:spcBef>
            </a:pPr>
            <a:r>
              <a:rPr lang="en-US" sz="900">
                <a:cs typeface="Arial" charset="0"/>
              </a:rPr>
              <a:t>1.	Which of the numbered structures listed can be considered organelles?  Inclusions?  Why?</a:t>
            </a:r>
            <a:endParaRPr lang="en-US" sz="900">
              <a:cs typeface="Times New Roman" charset="0"/>
            </a:endParaRPr>
          </a:p>
          <a:p>
            <a:pPr marL="228600" indent="-228600">
              <a:spcBef>
                <a:spcPct val="30000"/>
              </a:spcBef>
            </a:pPr>
            <a:r>
              <a:rPr lang="en-US" sz="900">
                <a:cs typeface="Arial" charset="0"/>
              </a:rPr>
              <a:t>2.	Why is the double membrane of the mitochondria difficult to detect in this micrograph?  </a:t>
            </a:r>
            <a:endParaRPr lang="en-US" sz="900">
              <a:cs typeface="Times New Roman" charset="0"/>
            </a:endParaRPr>
          </a:p>
          <a:p>
            <a:pPr marL="228600" indent="-228600">
              <a:spcBef>
                <a:spcPct val="30000"/>
              </a:spcBef>
            </a:pPr>
            <a:r>
              <a:rPr lang="en-US" sz="900">
                <a:cs typeface="Arial" charset="0"/>
              </a:rPr>
              <a:t>3.	Is the double membrane of the nuclear envelope evident?</a:t>
            </a:r>
            <a:endParaRPr lang="en-US" sz="900"/>
          </a:p>
          <a:p>
            <a:pPr marL="228600" indent="-228600">
              <a:spcBef>
                <a:spcPct val="30000"/>
              </a:spcBef>
            </a:pPr>
            <a:r>
              <a:rPr lang="en-US" sz="900" b="1" u="sng"/>
              <a:t>Answers to questions:</a:t>
            </a:r>
          </a:p>
          <a:p>
            <a:pPr marL="228600" indent="-228600">
              <a:spcBef>
                <a:spcPct val="30000"/>
              </a:spcBef>
            </a:pPr>
            <a:r>
              <a:rPr lang="en-US" sz="900">
                <a:cs typeface="Times New Roman" charset="0"/>
              </a:rPr>
              <a:t>1.      </a:t>
            </a:r>
            <a:r>
              <a:rPr lang="en-US" sz="900" b="1" u="sng">
                <a:cs typeface="Times New Roman" charset="0"/>
              </a:rPr>
              <a:t>Organelles</a:t>
            </a:r>
            <a:r>
              <a:rPr lang="en-US" sz="900">
                <a:cs typeface="Times New Roman" charset="0"/>
              </a:rPr>
              <a:t> are structures within the cytoplasm (cytososl) that generally are involved in metabolic functions that are specific and essential for the cell.  They are most often composed of or limited by a unit membrane.  The organelles found in this EM include #3, RER, #4, mitochondria, #5, peroxisomes, #6 Golgi apparatus and #10, lysosomes.  	</a:t>
            </a:r>
          </a:p>
          <a:p>
            <a:pPr marL="228600" indent="-228600">
              <a:spcBef>
                <a:spcPct val="30000"/>
              </a:spcBef>
            </a:pPr>
            <a:r>
              <a:rPr lang="en-US" sz="900">
                <a:cs typeface="Times New Roman" charset="0"/>
              </a:rPr>
              <a:t>	</a:t>
            </a:r>
            <a:r>
              <a:rPr lang="en-US" sz="900" b="1" u="sng">
                <a:cs typeface="Times New Roman" charset="0"/>
              </a:rPr>
              <a:t>Inclusions</a:t>
            </a:r>
            <a:r>
              <a:rPr lang="en-US" sz="900">
                <a:cs typeface="Times New Roman" charset="0"/>
              </a:rPr>
              <a:t> are composed usually of stored nutrients, such as #7, glycogen particles that consist of long strands of glucose molecules.  Most inclusions are not enclosed by a unit membrane.</a:t>
            </a:r>
          </a:p>
          <a:p>
            <a:pPr marL="228600" indent="-228600">
              <a:spcBef>
                <a:spcPct val="30000"/>
              </a:spcBef>
            </a:pPr>
            <a:r>
              <a:rPr lang="en-US" sz="900">
                <a:cs typeface="Times New Roman" charset="0"/>
              </a:rPr>
              <a:t>2.      The double membrane is difficult to detect because the image is not magnified sufficiently to allow resolution the two separate unit membranes.</a:t>
            </a:r>
          </a:p>
          <a:p>
            <a:pPr marL="228600" indent="-228600">
              <a:spcBef>
                <a:spcPct val="30000"/>
              </a:spcBef>
            </a:pPr>
            <a:r>
              <a:rPr lang="en-US" sz="900">
                <a:cs typeface="Times New Roman" charset="0"/>
              </a:rPr>
              <a:t>3.      Yes, but only in certain locations.  However, the separation between the two membranes is more readily observed.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21509"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a:spcBef>
                <a:spcPct val="30000"/>
              </a:spcBef>
            </a:pPr>
            <a:r>
              <a:rPr lang="en-US" sz="900" b="1" u="sng">
                <a:cs typeface="Times New Roman" charset="0"/>
              </a:rPr>
              <a:t>E.M. 19</a:t>
            </a:r>
            <a:r>
              <a:rPr lang="en-US" sz="900" b="1">
                <a:cs typeface="Times New Roman" charset="0"/>
              </a:rPr>
              <a:t>. 	</a:t>
            </a:r>
            <a:r>
              <a:rPr lang="en-US" sz="900" b="1" u="sng">
                <a:cs typeface="Times New Roman" charset="0"/>
              </a:rPr>
              <a:t>Lung (Adult</a:t>
            </a:r>
            <a:r>
              <a:rPr lang="en-US" sz="900" u="sng">
                <a:cs typeface="Times New Roman" charset="0"/>
              </a:rPr>
              <a:t>)</a:t>
            </a:r>
            <a:endParaRPr lang="en-US" sz="900">
              <a:cs typeface="Times New Roman" charset="0"/>
            </a:endParaRPr>
          </a:p>
          <a:p>
            <a:pPr>
              <a:spcBef>
                <a:spcPct val="30000"/>
              </a:spcBef>
            </a:pPr>
            <a:r>
              <a:rPr lang="en-US" sz="900">
                <a:cs typeface="Times New Roman" charset="0"/>
              </a:rPr>
              <a:t>      		 1.  Endothelium</a:t>
            </a:r>
          </a:p>
          <a:p>
            <a:pPr>
              <a:spcBef>
                <a:spcPct val="30000"/>
              </a:spcBef>
            </a:pPr>
            <a:r>
              <a:rPr lang="en-US" sz="900">
                <a:cs typeface="Times New Roman" charset="0"/>
              </a:rPr>
              <a:t>       		 2.  Basal lamina</a:t>
            </a:r>
          </a:p>
          <a:p>
            <a:pPr>
              <a:spcBef>
                <a:spcPct val="30000"/>
              </a:spcBef>
            </a:pPr>
            <a:r>
              <a:rPr lang="en-US" sz="900">
                <a:cs typeface="Times New Roman" charset="0"/>
              </a:rPr>
              <a:t>       		 3.  Alveolar epithelium ‑ Type I pneumocyte</a:t>
            </a:r>
          </a:p>
          <a:p>
            <a:pPr>
              <a:spcBef>
                <a:spcPct val="30000"/>
              </a:spcBef>
            </a:pPr>
            <a:r>
              <a:rPr lang="en-US" sz="900">
                <a:cs typeface="Times New Roman" charset="0"/>
              </a:rPr>
              <a:t>       		 4.  Elastic fiber</a:t>
            </a:r>
          </a:p>
          <a:p>
            <a:pPr>
              <a:spcBef>
                <a:spcPct val="30000"/>
              </a:spcBef>
            </a:pPr>
            <a:r>
              <a:rPr lang="en-US" sz="900">
                <a:cs typeface="Times New Roman" charset="0"/>
              </a:rPr>
              <a:t>       		 5.  R.B.C. in capillary</a:t>
            </a:r>
          </a:p>
          <a:p>
            <a:pPr>
              <a:spcBef>
                <a:spcPct val="30000"/>
              </a:spcBef>
            </a:pPr>
            <a:r>
              <a:rPr lang="en-US" sz="900">
                <a:cs typeface="Times New Roman" charset="0"/>
              </a:rPr>
              <a:t>       		 6.  Endothelial nucleus</a:t>
            </a:r>
          </a:p>
          <a:p>
            <a:pPr>
              <a:spcBef>
                <a:spcPct val="30000"/>
              </a:spcBef>
            </a:pPr>
            <a:r>
              <a:rPr lang="en-US" sz="900">
                <a:cs typeface="Times New Roman" charset="0"/>
              </a:rPr>
              <a:t>       		 7.  Fibroblast in interalveolar space</a:t>
            </a:r>
          </a:p>
          <a:p>
            <a:pPr>
              <a:spcBef>
                <a:spcPct val="30000"/>
              </a:spcBef>
            </a:pPr>
            <a:r>
              <a:rPr lang="en-US" sz="900">
                <a:cs typeface="Times New Roman" charset="0"/>
              </a:rPr>
              <a:t> </a:t>
            </a:r>
          </a:p>
          <a:p>
            <a:pPr>
              <a:spcBef>
                <a:spcPct val="30000"/>
              </a:spcBef>
            </a:pPr>
            <a:r>
              <a:rPr lang="en-US" sz="900" b="1" u="sng">
                <a:cs typeface="Times New Roman" charset="0"/>
              </a:rPr>
              <a:t>Questions:</a:t>
            </a:r>
            <a:endParaRPr lang="en-US" sz="900">
              <a:cs typeface="Times New Roman" charset="0"/>
            </a:endParaRPr>
          </a:p>
          <a:p>
            <a:pPr>
              <a:spcBef>
                <a:spcPct val="30000"/>
              </a:spcBef>
            </a:pPr>
            <a:r>
              <a:rPr lang="en-US" sz="900">
                <a:cs typeface="Times New Roman" charset="0"/>
              </a:rPr>
              <a:t>1.     Note the components of the blood ‑ air "barrier".</a:t>
            </a:r>
            <a:r>
              <a:rPr lang="en-US" sz="900"/>
              <a:t> </a:t>
            </a:r>
          </a:p>
          <a:p>
            <a:pPr>
              <a:spcBef>
                <a:spcPct val="30000"/>
              </a:spcBef>
            </a:pPr>
            <a:endParaRPr lang="en-US" sz="900"/>
          </a:p>
          <a:p>
            <a:pPr>
              <a:spcBef>
                <a:spcPct val="30000"/>
              </a:spcBef>
            </a:pPr>
            <a:r>
              <a:rPr lang="en-US" sz="900" b="1" u="sng"/>
              <a:t>Answers to Questions:</a:t>
            </a:r>
            <a:endParaRPr lang="en-US" sz="900"/>
          </a:p>
          <a:p>
            <a:pPr>
              <a:spcBef>
                <a:spcPct val="30000"/>
              </a:spcBef>
            </a:pPr>
            <a:r>
              <a:rPr lang="en-US" sz="900">
                <a:cs typeface="Arial" charset="0"/>
              </a:rPr>
              <a:t>1.     The blood-air barrier from the surface of the initial cell encountered by air consists of:  surfactant, type I pneumocyte (including the plasma membrane of its upper and lower surface), fused basal laminae, endothelial cell (including the plasma membrane of its upper and lower surface), (blood plasma, RBC plasma membrane).</a:t>
            </a:r>
            <a:r>
              <a:rPr lang="en-US" sz="900"/>
              <a:t> </a:t>
            </a:r>
          </a:p>
          <a:p>
            <a:pPr>
              <a:spcBef>
                <a:spcPct val="30000"/>
              </a:spcBef>
            </a:pPr>
            <a:endParaRPr lang="en-US" sz="9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22533"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20</a:t>
            </a:r>
            <a:r>
              <a:rPr lang="en-US" sz="900" b="1">
                <a:cs typeface="Times New Roman" charset="0"/>
              </a:rPr>
              <a:t>.  </a:t>
            </a:r>
            <a:r>
              <a:rPr lang="en-US" sz="900" b="1" u="sng">
                <a:cs typeface="Times New Roman" charset="0"/>
              </a:rPr>
              <a:t>Skin</a:t>
            </a:r>
            <a:endParaRPr lang="en-US" sz="900">
              <a:cs typeface="Times New Roman" charset="0"/>
            </a:endParaRPr>
          </a:p>
          <a:p>
            <a:pPr marL="228600" indent="-228600">
              <a:spcBef>
                <a:spcPct val="30000"/>
              </a:spcBef>
            </a:pPr>
            <a:r>
              <a:rPr lang="en-US" sz="900">
                <a:cs typeface="Times New Roman" charset="0"/>
              </a:rPr>
              <a:t>      		 1.  Stratum corneum</a:t>
            </a:r>
          </a:p>
          <a:p>
            <a:pPr marL="228600" indent="-228600">
              <a:spcBef>
                <a:spcPct val="30000"/>
              </a:spcBef>
            </a:pPr>
            <a:r>
              <a:rPr lang="en-US" sz="900">
                <a:cs typeface="Times New Roman" charset="0"/>
              </a:rPr>
              <a:t>       		 2.  Stratum granulosum</a:t>
            </a:r>
          </a:p>
          <a:p>
            <a:pPr marL="228600" indent="-228600">
              <a:spcBef>
                <a:spcPct val="30000"/>
              </a:spcBef>
            </a:pPr>
            <a:r>
              <a:rPr lang="en-US" sz="900">
                <a:cs typeface="Times New Roman" charset="0"/>
              </a:rPr>
              <a:t>       		 3.  Nucleus of a cell in the stratum spinosum</a:t>
            </a:r>
          </a:p>
          <a:p>
            <a:pPr marL="228600" indent="-228600">
              <a:spcBef>
                <a:spcPct val="30000"/>
              </a:spcBef>
            </a:pPr>
            <a:r>
              <a:rPr lang="en-US" sz="900">
                <a:cs typeface="Times New Roman" charset="0"/>
              </a:rPr>
              <a:t>       		 4.  Keratohyalin granules</a:t>
            </a:r>
          </a:p>
          <a:p>
            <a:pPr marL="228600" indent="-228600">
              <a:spcBef>
                <a:spcPct val="30000"/>
              </a:spcBef>
            </a:pPr>
            <a:r>
              <a:rPr lang="en-US" sz="900">
                <a:cs typeface="Times New Roman" charset="0"/>
              </a:rPr>
              <a:t>       		 5.  Melanosomes</a:t>
            </a:r>
          </a:p>
          <a:p>
            <a:pPr marL="228600" indent="-228600">
              <a:spcBef>
                <a:spcPct val="30000"/>
              </a:spcBef>
            </a:pPr>
            <a:r>
              <a:rPr lang="en-US" sz="900">
                <a:cs typeface="Times New Roman" charset="0"/>
              </a:rPr>
              <a:t>       		 6.  Desmosomes</a:t>
            </a:r>
          </a:p>
          <a:p>
            <a:pPr marL="228600" indent="-228600">
              <a:spcBef>
                <a:spcPct val="30000"/>
              </a:spcBef>
            </a:pPr>
            <a:r>
              <a:rPr lang="en-US" sz="900">
                <a:cs typeface="Times New Roman" charset="0"/>
              </a:rPr>
              <a:t>       		 7.  Tonofibrils composed of tonofilaments (keratin filaments)</a:t>
            </a:r>
          </a:p>
          <a:p>
            <a:pPr marL="228600" indent="-228600">
              <a:spcBef>
                <a:spcPct val="30000"/>
              </a:spcBef>
            </a:pPr>
            <a:r>
              <a:rPr lang="en-US" sz="900">
                <a:cs typeface="Times New Roman" charset="0"/>
              </a:rPr>
              <a:t> </a:t>
            </a:r>
          </a:p>
          <a:p>
            <a:pPr marL="228600" indent="-228600">
              <a:spcBef>
                <a:spcPct val="30000"/>
              </a:spcBef>
            </a:pPr>
            <a:r>
              <a:rPr lang="en-US" sz="900" b="1" u="sng">
                <a:cs typeface="Times New Roman" charset="0"/>
              </a:rPr>
              <a:t>Questions:</a:t>
            </a:r>
          </a:p>
          <a:p>
            <a:pPr marL="228600" indent="-228600">
              <a:spcBef>
                <a:spcPct val="30000"/>
              </a:spcBef>
            </a:pPr>
            <a:r>
              <a:rPr lang="en-US" sz="900">
                <a:cs typeface="Times New Roman" charset="0"/>
              </a:rPr>
              <a:t>1.	How many separate cells are seen in this electron micrograph? </a:t>
            </a:r>
          </a:p>
          <a:p>
            <a:pPr marL="228600" indent="-228600">
              <a:spcBef>
                <a:spcPct val="30000"/>
              </a:spcBef>
            </a:pPr>
            <a:r>
              <a:rPr lang="en-US" sz="900">
                <a:cs typeface="Times New Roman" charset="0"/>
              </a:rPr>
              <a:t>2.	What is the origin of the melanosomes?</a:t>
            </a:r>
          </a:p>
          <a:p>
            <a:pPr marL="228600" indent="-228600">
              <a:spcBef>
                <a:spcPct val="30000"/>
              </a:spcBef>
            </a:pPr>
            <a:r>
              <a:rPr lang="en-US" sz="900" b="1" u="sng"/>
              <a:t>Answers to Questions:</a:t>
            </a:r>
          </a:p>
          <a:p>
            <a:pPr marL="228600" indent="-228600">
              <a:spcBef>
                <a:spcPct val="30000"/>
              </a:spcBef>
            </a:pPr>
            <a:r>
              <a:rPr lang="en-US" sz="900">
                <a:cs typeface="Arial" charset="0"/>
              </a:rPr>
              <a:t>1.</a:t>
            </a:r>
            <a:r>
              <a:rPr lang="en-US" sz="900">
                <a:cs typeface="Times New Roman" charset="0"/>
              </a:rPr>
              <a:t>      </a:t>
            </a:r>
            <a:r>
              <a:rPr lang="en-US" sz="900">
                <a:cs typeface="Arial" charset="0"/>
              </a:rPr>
              <a:t>There are approximately four cells that retain their organelles and thirteen cells that form the stratum corneum layer.  The cells in the stratum corneum are flattened squames, devoid of organelles and completely filled with keratin filaments, their associated proteins and other proteins that participate in the process of keratinization.</a:t>
            </a:r>
            <a:endParaRPr lang="en-US" sz="900">
              <a:cs typeface="Times New Roman" charset="0"/>
            </a:endParaRPr>
          </a:p>
          <a:p>
            <a:pPr marL="228600" indent="-228600">
              <a:spcBef>
                <a:spcPct val="30000"/>
              </a:spcBef>
            </a:pPr>
            <a:r>
              <a:rPr lang="en-US" sz="900">
                <a:cs typeface="Arial" charset="0"/>
              </a:rPr>
              <a:t>2.      Melanosomes are synthesized by melanocytes (see lecture notes) and transferred (cytocrine transfer) to the keratinocytes.</a:t>
            </a:r>
            <a:r>
              <a:rPr lang="en-US" sz="900"/>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23557"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a:spcBef>
                <a:spcPct val="30000"/>
              </a:spcBef>
            </a:pPr>
            <a:r>
              <a:rPr lang="en-US" sz="900" b="1" u="sng">
                <a:cs typeface="Times New Roman" charset="0"/>
              </a:rPr>
              <a:t>E.M. 21</a:t>
            </a:r>
            <a:r>
              <a:rPr lang="en-US" sz="900" b="1">
                <a:cs typeface="Times New Roman" charset="0"/>
              </a:rPr>
              <a:t>.	</a:t>
            </a:r>
            <a:r>
              <a:rPr lang="en-US" sz="900" b="1" u="sng">
                <a:cs typeface="Times New Roman" charset="0"/>
              </a:rPr>
              <a:t>Early Amnion</a:t>
            </a:r>
            <a:endParaRPr lang="en-US" sz="900">
              <a:cs typeface="Times New Roman" charset="0"/>
            </a:endParaRPr>
          </a:p>
          <a:p>
            <a:pPr>
              <a:spcBef>
                <a:spcPct val="30000"/>
              </a:spcBef>
            </a:pPr>
            <a:r>
              <a:rPr lang="en-US" sz="900">
                <a:cs typeface="Times New Roman" charset="0"/>
              </a:rPr>
              <a:t>      		 1.  Simple squamous epithelium</a:t>
            </a:r>
          </a:p>
          <a:p>
            <a:pPr>
              <a:spcBef>
                <a:spcPct val="30000"/>
              </a:spcBef>
            </a:pPr>
            <a:r>
              <a:rPr lang="en-US" sz="900">
                <a:cs typeface="Times New Roman" charset="0"/>
              </a:rPr>
              <a:t>       		 2.  Basal lamina</a:t>
            </a:r>
          </a:p>
          <a:p>
            <a:pPr>
              <a:spcBef>
                <a:spcPct val="30000"/>
              </a:spcBef>
            </a:pPr>
            <a:r>
              <a:rPr lang="en-US" sz="900">
                <a:cs typeface="Times New Roman" charset="0"/>
              </a:rPr>
              <a:t>       		 3.  Collagen</a:t>
            </a:r>
          </a:p>
          <a:p>
            <a:pPr>
              <a:spcBef>
                <a:spcPct val="30000"/>
              </a:spcBef>
            </a:pPr>
            <a:r>
              <a:rPr lang="en-US" sz="900">
                <a:cs typeface="Times New Roman" charset="0"/>
              </a:rPr>
              <a:t>       		 4.  Fibroblasts</a:t>
            </a:r>
          </a:p>
          <a:p>
            <a:pPr>
              <a:spcBef>
                <a:spcPct val="30000"/>
              </a:spcBef>
            </a:pPr>
            <a:endParaRPr lang="en-US" sz="900">
              <a:cs typeface="Times New Roman" charset="0"/>
            </a:endParaRPr>
          </a:p>
          <a:p>
            <a:pPr>
              <a:spcBef>
                <a:spcPct val="30000"/>
              </a:spcBef>
            </a:pPr>
            <a:endParaRPr lang="en-US" sz="900">
              <a:cs typeface="Times New Roman" charset="0"/>
            </a:endParaRPr>
          </a:p>
          <a:p>
            <a:pPr>
              <a:spcBef>
                <a:spcPct val="30000"/>
              </a:spcBef>
            </a:pPr>
            <a:r>
              <a:rPr lang="en-US" sz="900" b="1" u="sng">
                <a:cs typeface="Times New Roman" charset="0"/>
              </a:rPr>
              <a:t>Questions:</a:t>
            </a:r>
            <a:r>
              <a:rPr lang="en-US" sz="900">
                <a:cs typeface="Times New Roman" charset="0"/>
              </a:rPr>
              <a:t> </a:t>
            </a:r>
          </a:p>
          <a:p>
            <a:pPr>
              <a:spcBef>
                <a:spcPct val="30000"/>
              </a:spcBef>
            </a:pPr>
            <a:r>
              <a:rPr lang="en-US" sz="900">
                <a:cs typeface="Times New Roman" charset="0"/>
              </a:rPr>
              <a:t>1.	Are the fibroblasts seen here relatively active or inactive? </a:t>
            </a:r>
          </a:p>
          <a:p>
            <a:pPr>
              <a:spcBef>
                <a:spcPct val="30000"/>
              </a:spcBef>
            </a:pPr>
            <a:r>
              <a:rPr lang="en-US" sz="900">
                <a:cs typeface="Times New Roman" charset="0"/>
              </a:rPr>
              <a:t>2.	From its appearance suggest the type of collagen that is evident at #3. </a:t>
            </a:r>
          </a:p>
          <a:p>
            <a:pPr>
              <a:spcBef>
                <a:spcPct val="30000"/>
              </a:spcBef>
            </a:pPr>
            <a:endParaRPr lang="en-US" sz="900">
              <a:cs typeface="Times New Roman" charset="0"/>
            </a:endParaRPr>
          </a:p>
          <a:p>
            <a:pPr>
              <a:spcBef>
                <a:spcPct val="30000"/>
              </a:spcBef>
            </a:pPr>
            <a:r>
              <a:rPr lang="en-US" sz="900" b="1" u="sng">
                <a:cs typeface="Times New Roman" charset="0"/>
              </a:rPr>
              <a:t>Answers to Questions:</a:t>
            </a:r>
          </a:p>
          <a:p>
            <a:pPr>
              <a:spcBef>
                <a:spcPct val="30000"/>
              </a:spcBef>
            </a:pPr>
            <a:r>
              <a:rPr lang="en-US" sz="900">
                <a:cs typeface="Arial" charset="0"/>
              </a:rPr>
              <a:t>1.</a:t>
            </a:r>
            <a:r>
              <a:rPr lang="en-US" sz="900">
                <a:cs typeface="Times New Roman" charset="0"/>
              </a:rPr>
              <a:t>      The fibroblasts in this EM contain a substantial amount of rER as well as a nucleus that contains mostly euchromtin.  Both of these observations suggest that the fibroblasts are active.</a:t>
            </a:r>
          </a:p>
          <a:p>
            <a:pPr>
              <a:spcBef>
                <a:spcPct val="30000"/>
              </a:spcBef>
            </a:pPr>
            <a:r>
              <a:rPr lang="en-US" sz="900">
                <a:cs typeface="Arial" charset="0"/>
              </a:rPr>
              <a:t>2.      The collagen that is evident at #3 consists of numerous fine fibrils.</a:t>
            </a:r>
            <a:r>
              <a:rPr lang="en-US" sz="900">
                <a:cs typeface="Times New Roman" charset="0"/>
              </a:rPr>
              <a:t>  Also, it is located adjacent to a layer of epithelium.  Therefore, the collagen is most likely Type III or reticular fibers that are part of the basement membrane.</a:t>
            </a:r>
          </a:p>
          <a:p>
            <a:pPr>
              <a:spcBef>
                <a:spcPct val="30000"/>
              </a:spcBef>
            </a:pPr>
            <a:endParaRPr lang="en-US" sz="900">
              <a:cs typeface="Times New Roman" charset="0"/>
            </a:endParaRPr>
          </a:p>
          <a:p>
            <a:pPr>
              <a:spcBef>
                <a:spcPct val="30000"/>
              </a:spcBef>
            </a:pPr>
            <a:endParaRPr lang="en-US" sz="900">
              <a:cs typeface="Times New Roman"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2" cstate="print"/>
          <a:srcRect/>
          <a:stretch>
            <a:fillRect/>
          </a:stretch>
        </p:blipFill>
        <p:spPr bwMode="auto">
          <a:xfrm>
            <a:off x="1944688" y="0"/>
            <a:ext cx="2968625" cy="2227263"/>
          </a:xfrm>
          <a:prstGeom prst="rect">
            <a:avLst/>
          </a:prstGeom>
          <a:noFill/>
          <a:ln w="9525">
            <a:solidFill>
              <a:srgbClr val="000000"/>
            </a:solidFill>
            <a:miter lim="800000"/>
            <a:headEnd/>
            <a:tailEnd/>
          </a:ln>
          <a:effectLst/>
        </p:spPr>
      </p:pic>
      <p:sp>
        <p:nvSpPr>
          <p:cNvPr id="24581" name="Rectangle 5"/>
          <p:cNvSpPr>
            <a:spLocks noChangeArrowheads="1"/>
          </p:cNvSpPr>
          <p:nvPr/>
        </p:nvSpPr>
        <p:spPr bwMode="auto">
          <a:xfrm>
            <a:off x="152400" y="2298700"/>
            <a:ext cx="6324600" cy="6665913"/>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22</a:t>
            </a:r>
            <a:r>
              <a:rPr lang="en-US" sz="900" b="1">
                <a:cs typeface="Times New Roman" charset="0"/>
              </a:rPr>
              <a:t>.</a:t>
            </a:r>
            <a:r>
              <a:rPr lang="en-US" sz="900">
                <a:cs typeface="Times New Roman" charset="0"/>
              </a:rPr>
              <a:t>	</a:t>
            </a:r>
            <a:r>
              <a:rPr lang="en-US" sz="900" b="1" u="sng">
                <a:cs typeface="Times New Roman" charset="0"/>
              </a:rPr>
              <a:t>Gap junctions</a:t>
            </a:r>
            <a:r>
              <a:rPr lang="en-US" sz="900">
                <a:cs typeface="Times New Roman" charset="0"/>
              </a:rPr>
              <a:t> are bimembranous plaques that bond apposed cell membranes together and are thought to serve a regulatory function.  They range in size from 0.3 µm or so to 5 or 6 µm in diameter.  They are most frequently found in the plasma membrane of secretory cells and may be rapidly modulated through the insertion of elements into the membrane; aggregation of elements through lateral diffusion within the plane of the membrane, and by removal from the membrane by an endocytotic process which results in the degradation of gap junction membrane through fusion with lysosomes.  Gap junctions can be visualized by several ultrastructural methods that distinguish them from other junctional structures.</a:t>
            </a:r>
          </a:p>
          <a:p>
            <a:pPr marL="228600" indent="-228600">
              <a:spcBef>
                <a:spcPct val="30000"/>
              </a:spcBef>
            </a:pPr>
            <a:r>
              <a:rPr lang="en-US" sz="900" b="1" u="sng">
                <a:cs typeface="Times New Roman" charset="0"/>
              </a:rPr>
              <a:t>Figures a - j</a:t>
            </a:r>
            <a:endParaRPr lang="en-US" sz="900">
              <a:cs typeface="Times New Roman" charset="0"/>
            </a:endParaRPr>
          </a:p>
          <a:p>
            <a:pPr marL="228600" indent="-228600">
              <a:spcBef>
                <a:spcPct val="30000"/>
              </a:spcBef>
              <a:buFontTx/>
              <a:buAutoNum type="alphaLcPeriod"/>
            </a:pPr>
            <a:r>
              <a:rPr lang="en-US" sz="900">
                <a:cs typeface="Times New Roman" charset="0"/>
              </a:rPr>
              <a:t>Stained thin section of gap junction in liver cell.  The gap junction is recognized as a region where the intercellular space (ics) narrows to bring the membranes of adjacent cells into close apposition.  Profiles of gap junctions are often straight or slowly curving and characterized by densely staining material on their cytoplasmic faces (1) and frequently by periodic densities midway between the apposed membranes (2).  X180,000. </a:t>
            </a:r>
          </a:p>
          <a:p>
            <a:pPr marL="228600" indent="-228600">
              <a:spcBef>
                <a:spcPct val="30000"/>
              </a:spcBef>
            </a:pPr>
            <a:r>
              <a:rPr lang="en-US" sz="900">
                <a:cs typeface="Times New Roman" charset="0"/>
              </a:rPr>
              <a:t>b.Unstained lanthanum infiltrated gap junction in a cultured hepatoma.  Gap junctions acquired their name by virtue of the ability of lanthanum to percolate into a 2‑4 nm wide intercellular space at the gap junction (3). This space, however, is often interrupted by unstained cell‑cell bridges with the same periodicity as the intercellular densities observed in stained sections (small arrows).  X190,000.</a:t>
            </a:r>
            <a:br>
              <a:rPr lang="en-US" sz="900">
                <a:cs typeface="Times New Roman" charset="0"/>
              </a:rPr>
            </a:br>
            <a:r>
              <a:rPr lang="en-US" sz="900">
                <a:cs typeface="Times New Roman" charset="0"/>
              </a:rPr>
              <a:t>c.Freeze fracture replica of gap junctions in ependymal cell of the rat brain (4).  This technique which splits membrane lipid bilayers at the level of the hydrophobic interface has revealed that gap junctions consist of plaque‑like or button‑like aggregations of 8 nm particles found in both apposed membranes.  Every particle in one of the membranes matches with a particle protruding from the apposed membrane within the intercellular space.  In this example imagine sitting within a cell looking at its lateral membrane.  The fracture procedure has removed the entire membrane of the cell you are sitting in and the outer leaflet of the membrane of the adjacent cell in all regions except area (5).  The leaflet of the membrane indicated by (4) (nonjunctional) and by P (junctional) is the P leaflet or protoplasmic leaflet of the adjacent cell.  The region indicated by (5) and E represents a piece of the extra‑ cellular leaflet of the cell you are sitting within.  The fracturing process has removed the protoplasmic leaflet only of this cell in this region.  The freeze fracture process leaves particles on the protoplasmic leaflet and complementary pits on the extracellular leaflet of vertebrate gap junction regions.  (6) is an area where the fracture has dipped into the cytoplasm of the adjacent cell.  X62,000. </a:t>
            </a:r>
          </a:p>
          <a:p>
            <a:pPr marL="228600" indent="-228600">
              <a:spcBef>
                <a:spcPct val="30000"/>
              </a:spcBef>
            </a:pPr>
            <a:r>
              <a:rPr lang="en-US" sz="900">
                <a:cs typeface="Times New Roman" charset="0"/>
              </a:rPr>
              <a:t>d.	Enlargement of gap junction particles on the P leaflet (7) and pits on the E leaflet (8).  X211,000. </a:t>
            </a:r>
          </a:p>
          <a:p>
            <a:pPr marL="228600" indent="-228600">
              <a:spcBef>
                <a:spcPct val="30000"/>
              </a:spcBef>
            </a:pPr>
            <a:r>
              <a:rPr lang="en-US" sz="900">
                <a:cs typeface="Times New Roman" charset="0"/>
              </a:rPr>
              <a:t>	e. 3‑dimensional representation of about 1/4 of a gap junction plaque.  The intercellular space (ics) narrows to a 2‑4 nm gap where the intramembranous particles (imp) characteristic of gap junctions ( 8 nm in diameter) provide membrane‑to‑membrane contact.  Gap junctional plaques are also characterized by slightly thickened membrane possibly resulting from the adherence of cytoplasmic dense material (cdm).</a:t>
            </a:r>
          </a:p>
          <a:p>
            <a:pPr marL="228600" indent="-228600">
              <a:spcBef>
                <a:spcPct val="30000"/>
              </a:spcBef>
            </a:pPr>
            <a:r>
              <a:rPr lang="en-US" sz="900">
                <a:cs typeface="Times New Roman" charset="0"/>
              </a:rPr>
              <a:t> 	f.Freeze fracture replica of gap junction formation plaque in rabbit granulosa cell.  Gap junctions of granulosa cells during early folliculogenesis consist of numerous small clusters of 8 nm particles on the P leaflet (9) thought to originate through the aggregation of 10‑11 nm particles (10) clearly more homogeneous in shape and size than typical nonjunctional particles (11).  Such structures may form within minutes when single cells are heavily plated in culture.  X120,000. </a:t>
            </a:r>
          </a:p>
          <a:p>
            <a:pPr marL="228600" indent="-228600">
              <a:spcBef>
                <a:spcPct val="30000"/>
              </a:spcBef>
            </a:pPr>
            <a:r>
              <a:rPr lang="en-US" sz="900">
                <a:cs typeface="Times New Roman" charset="0"/>
              </a:rPr>
              <a:t>	g. Gap junction plaques of granulosa cells of mature ovarian follicles may occupy areas as large as 30‑40 µm</a:t>
            </a:r>
            <a:r>
              <a:rPr lang="en-US" sz="900" baseline="30000">
                <a:cs typeface="Times New Roman" charset="0"/>
              </a:rPr>
              <a:t>2</a:t>
            </a:r>
            <a:r>
              <a:rPr lang="en-US" sz="900">
                <a:cs typeface="Times New Roman" charset="0"/>
              </a:rPr>
              <a:t> (12).  X24,000. </a:t>
            </a:r>
          </a:p>
          <a:p>
            <a:pPr marL="228600" indent="-228600">
              <a:spcBef>
                <a:spcPct val="30000"/>
              </a:spcBef>
            </a:pPr>
            <a:r>
              <a:rPr lang="en-US" sz="900">
                <a:cs typeface="Times New Roman" charset="0"/>
              </a:rPr>
              <a:t>	h. Large gap junctional caps may invaginate from one cell into another (13) nuc = nucleus.  X15,000. </a:t>
            </a:r>
          </a:p>
          <a:p>
            <a:pPr marL="228600" indent="-228600">
              <a:spcBef>
                <a:spcPct val="30000"/>
              </a:spcBef>
            </a:pPr>
            <a:r>
              <a:rPr lang="en-US" sz="900">
                <a:cs typeface="Times New Roman" charset="0"/>
              </a:rPr>
              <a:t>	i. After pinching off the invaginated membrane becomes a bimembranous gap junctional vesicle separated from the cell surface (14).  X90,000. </a:t>
            </a:r>
          </a:p>
          <a:p>
            <a:pPr marL="228600" indent="-228600">
              <a:spcBef>
                <a:spcPct val="30000"/>
              </a:spcBef>
            </a:pPr>
            <a:r>
              <a:rPr lang="en-US" sz="900">
                <a:cs typeface="Times New Roman" charset="0"/>
              </a:rPr>
              <a:t>	j. Such cytoplasmic gap junctional vesicles can also be observed in freeze fracture replicas and are characterized by typical P‑leaflet particles (P) and E‑leaflet pits.  X44,000.  E.M. courtesy of Dr. Larsen.</a:t>
            </a:r>
          </a:p>
          <a:p>
            <a:pPr marL="228600" indent="-228600">
              <a:spcBef>
                <a:spcPct val="30000"/>
              </a:spcBef>
            </a:pPr>
            <a:r>
              <a:rPr lang="en-US" sz="900">
                <a:cs typeface="Times New Roman" charset="0"/>
              </a:rPr>
              <a:t/>
            </a:r>
            <a:br>
              <a:rPr lang="en-US" sz="900">
                <a:cs typeface="Times New Roman" charset="0"/>
              </a:rPr>
            </a:br>
            <a:endParaRPr lang="en-US" sz="900">
              <a:cs typeface="Times New Roman"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25605" name="Rectangle 5"/>
          <p:cNvSpPr>
            <a:spLocks noChangeArrowheads="1"/>
          </p:cNvSpPr>
          <p:nvPr/>
        </p:nvSpPr>
        <p:spPr bwMode="auto">
          <a:xfrm>
            <a:off x="381000" y="4379913"/>
            <a:ext cx="6019800" cy="4532312"/>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23</a:t>
            </a:r>
            <a:r>
              <a:rPr lang="en-US" sz="900" b="1">
                <a:cs typeface="Times New Roman" charset="0"/>
              </a:rPr>
              <a:t>.	</a:t>
            </a:r>
            <a:r>
              <a:rPr lang="en-US" sz="900" b="1" u="sng">
                <a:cs typeface="Times New Roman" charset="0"/>
              </a:rPr>
              <a:t>Skeletal Muscle (Monkey Soleus</a:t>
            </a:r>
            <a:r>
              <a:rPr lang="en-US" sz="900" b="1">
                <a:cs typeface="Times New Roman" charset="0"/>
              </a:rPr>
              <a:t>)</a:t>
            </a:r>
            <a:endParaRPr lang="en-US" sz="900">
              <a:cs typeface="Times New Roman" charset="0"/>
            </a:endParaRPr>
          </a:p>
          <a:p>
            <a:pPr marL="228600" indent="-228600">
              <a:spcBef>
                <a:spcPct val="30000"/>
              </a:spcBef>
            </a:pPr>
            <a:r>
              <a:rPr lang="en-US" sz="900">
                <a:cs typeface="Times New Roman" charset="0"/>
              </a:rPr>
              <a:t>		 1.  Z Line		5.  M Line</a:t>
            </a:r>
          </a:p>
          <a:p>
            <a:pPr marL="228600" indent="-228600">
              <a:spcBef>
                <a:spcPct val="30000"/>
              </a:spcBef>
            </a:pPr>
            <a:r>
              <a:rPr lang="en-US" sz="900">
                <a:cs typeface="Times New Roman" charset="0"/>
              </a:rPr>
              <a:t>      	 	 2.  I Band		6.  Dilated terminal cisternae of sarcoplasmic reticulum</a:t>
            </a:r>
          </a:p>
          <a:p>
            <a:pPr marL="228600" indent="-228600">
              <a:spcBef>
                <a:spcPct val="30000"/>
              </a:spcBef>
            </a:pPr>
            <a:r>
              <a:rPr lang="en-US" sz="900">
                <a:cs typeface="Times New Roman" charset="0"/>
              </a:rPr>
              <a:t>      	 	 3.  A Band		7.  A‑I junction; location of triads</a:t>
            </a:r>
          </a:p>
          <a:p>
            <a:pPr marL="228600" indent="-228600">
              <a:spcBef>
                <a:spcPct val="30000"/>
              </a:spcBef>
            </a:pPr>
            <a:r>
              <a:rPr lang="en-US" sz="900">
                <a:cs typeface="Times New Roman" charset="0"/>
              </a:rPr>
              <a:t>      	 	 4.  H Band		8.  Glycogen      	 	 	 	 	 	 	 	  </a:t>
            </a:r>
          </a:p>
          <a:p>
            <a:pPr marL="228600" indent="-228600">
              <a:spcBef>
                <a:spcPct val="30000"/>
              </a:spcBef>
            </a:pPr>
            <a:r>
              <a:rPr lang="en-US" sz="900" b="1" u="sng">
                <a:cs typeface="Times New Roman" charset="0"/>
              </a:rPr>
              <a:t>Questions:</a:t>
            </a:r>
          </a:p>
          <a:p>
            <a:pPr marL="228600" indent="-228600">
              <a:spcBef>
                <a:spcPct val="30000"/>
              </a:spcBef>
            </a:pPr>
            <a:r>
              <a:rPr lang="en-US" sz="900">
                <a:cs typeface="Times New Roman" charset="0"/>
              </a:rPr>
              <a:t>1.	Define the limits of a sarcomere. </a:t>
            </a:r>
          </a:p>
          <a:p>
            <a:pPr marL="228600" indent="-228600">
              <a:spcBef>
                <a:spcPct val="30000"/>
              </a:spcBef>
            </a:pPr>
            <a:r>
              <a:rPr lang="en-US" sz="900">
                <a:cs typeface="Times New Roman" charset="0"/>
              </a:rPr>
              <a:t>2.	Compare the organization of the muscle in this micrograph with that of cardiac muscle. </a:t>
            </a:r>
          </a:p>
          <a:p>
            <a:pPr marL="228600" indent="-228600">
              <a:spcBef>
                <a:spcPct val="30000"/>
              </a:spcBef>
            </a:pPr>
            <a:r>
              <a:rPr lang="en-US" sz="900">
                <a:cs typeface="Times New Roman" charset="0"/>
              </a:rPr>
              <a:t>3.	What structures are included in a triad? </a:t>
            </a:r>
          </a:p>
          <a:p>
            <a:pPr marL="228600" indent="-228600">
              <a:spcBef>
                <a:spcPct val="30000"/>
              </a:spcBef>
            </a:pPr>
            <a:r>
              <a:rPr lang="en-US" sz="900">
                <a:cs typeface="Times New Roman" charset="0"/>
              </a:rPr>
              <a:t>4.	The Z lines do not form a straight line through this micrograph, they are staggered.  Each 	separate region of Z line represents the width of one _________?</a:t>
            </a:r>
          </a:p>
          <a:p>
            <a:pPr marL="228600" indent="-228600">
              <a:spcBef>
                <a:spcPct val="30000"/>
              </a:spcBef>
            </a:pPr>
            <a:r>
              <a:rPr lang="en-US" sz="900" b="1" u="sng">
                <a:cs typeface="Times New Roman" charset="0"/>
              </a:rPr>
              <a:t>Answers to Questions:</a:t>
            </a:r>
            <a:endParaRPr lang="en-US" sz="900">
              <a:cs typeface="Times New Roman" charset="0"/>
            </a:endParaRPr>
          </a:p>
          <a:p>
            <a:pPr marL="228600" indent="-228600">
              <a:spcBef>
                <a:spcPct val="30000"/>
              </a:spcBef>
            </a:pPr>
            <a:r>
              <a:rPr lang="en-US" sz="900">
                <a:cs typeface="Arial" charset="0"/>
              </a:rPr>
              <a:t>1.</a:t>
            </a:r>
            <a:r>
              <a:rPr lang="en-US" sz="900">
                <a:cs typeface="Times New Roman" charset="0"/>
              </a:rPr>
              <a:t>      </a:t>
            </a:r>
            <a:r>
              <a:rPr lang="en-US" sz="900">
                <a:cs typeface="Arial" charset="0"/>
              </a:rPr>
              <a:t>A sarcomere extends from Z-line to Z-line and forms the basic contractile unit.</a:t>
            </a:r>
            <a:endParaRPr lang="en-US" sz="900">
              <a:cs typeface="Times New Roman" charset="0"/>
            </a:endParaRPr>
          </a:p>
          <a:p>
            <a:pPr marL="228600" indent="-228600">
              <a:spcBef>
                <a:spcPct val="30000"/>
              </a:spcBef>
            </a:pPr>
            <a:r>
              <a:rPr lang="en-US" sz="900">
                <a:cs typeface="Arial" charset="0"/>
              </a:rPr>
              <a:t>2.</a:t>
            </a:r>
            <a:r>
              <a:rPr lang="en-US" sz="900">
                <a:cs typeface="Times New Roman" charset="0"/>
              </a:rPr>
              <a:t>      </a:t>
            </a:r>
            <a:r>
              <a:rPr lang="en-US" sz="900">
                <a:cs typeface="Arial" charset="0"/>
              </a:rPr>
              <a:t>In skeletal muscle, as shown in this micrograph the bundles of myofilaments are organized into myofibrils of rather uniform diameter.  A similar EM of cardiac muscle would reveal a similar pattern of myofibrils, but their appearance and construction would appear less regular.  Cardiac muscle would reveal that the transverse tubules were associated with the Z-line rather than the A-I junctions and a favorable section could reveal a centrally-located nucleus intercallated disks.  Compared to skeletal muscle, cardiac muscle has many more mitochondria containing numerous cristae and glycogen granules are abundant.</a:t>
            </a:r>
            <a:endParaRPr lang="en-US" sz="900">
              <a:cs typeface="Times New Roman" charset="0"/>
            </a:endParaRPr>
          </a:p>
          <a:p>
            <a:pPr marL="228600" indent="-228600">
              <a:spcBef>
                <a:spcPct val="30000"/>
              </a:spcBef>
            </a:pPr>
            <a:r>
              <a:rPr lang="en-US" sz="900">
                <a:cs typeface="Arial" charset="0"/>
              </a:rPr>
              <a:t>3.</a:t>
            </a:r>
            <a:r>
              <a:rPr lang="en-US" sz="900">
                <a:cs typeface="Times New Roman" charset="0"/>
              </a:rPr>
              <a:t>      </a:t>
            </a:r>
            <a:r>
              <a:rPr lang="en-US" sz="900">
                <a:cs typeface="Arial" charset="0"/>
              </a:rPr>
              <a:t>The triad includes a central T-tubule flanked by two terminal cisterna of the sarcoplasmic reticulum.  In contrast, cardiac muscle has diads that are associated with a much smaller terminal cisterna on one side of the T-tubule or the other.</a:t>
            </a:r>
            <a:endParaRPr lang="en-US" sz="900">
              <a:cs typeface="Times New Roman" charset="0"/>
            </a:endParaRPr>
          </a:p>
          <a:p>
            <a:pPr marL="228600" indent="-228600">
              <a:spcBef>
                <a:spcPct val="30000"/>
              </a:spcBef>
            </a:pPr>
            <a:r>
              <a:rPr lang="en-US" sz="900">
                <a:cs typeface="Arial" charset="0"/>
              </a:rPr>
              <a:t>4.      myofibril</a:t>
            </a:r>
            <a:r>
              <a:rPr lang="en-US" sz="900">
                <a:cs typeface="Times New Roman" charset="0"/>
              </a:rPr>
              <a:t> </a:t>
            </a:r>
          </a:p>
          <a:p>
            <a:pPr marL="228600" indent="-228600">
              <a:spcBef>
                <a:spcPct val="30000"/>
              </a:spcBef>
            </a:pPr>
            <a:endParaRPr lang="en-US" sz="900">
              <a:cs typeface="Times New Roman" charset="0"/>
            </a:endParaRPr>
          </a:p>
          <a:p>
            <a:pPr marL="228600" indent="-228600">
              <a:spcBef>
                <a:spcPct val="30000"/>
              </a:spcBef>
            </a:pPr>
            <a:endParaRPr lang="en-US" sz="1200">
              <a:cs typeface="Times New Roman" charset="0"/>
            </a:endParaRPr>
          </a:p>
          <a:p>
            <a:pPr marL="228600" indent="-228600">
              <a:spcBef>
                <a:spcPct val="30000"/>
              </a:spcBef>
            </a:pPr>
            <a:endParaRPr lang="en-US" sz="1200">
              <a:cs typeface="Times New Roman" charset="0"/>
            </a:endParaRPr>
          </a:p>
          <a:p>
            <a:pPr marL="228600" indent="-228600">
              <a:spcBef>
                <a:spcPct val="30000"/>
              </a:spcBef>
            </a:pPr>
            <a:endParaRPr lang="en-US" sz="1200">
              <a:cs typeface="Times New Roman" charset="0"/>
            </a:endParaRPr>
          </a:p>
          <a:p>
            <a:pPr marL="228600" indent="-228600">
              <a:spcBef>
                <a:spcPct val="30000"/>
              </a:spcBef>
            </a:pPr>
            <a:endParaRPr lang="en-US" sz="1200">
              <a:latin typeface="Courier New" pitchFamily="49" charset="0"/>
              <a:cs typeface="Times New Roman" charset="0"/>
            </a:endParaRPr>
          </a:p>
          <a:p>
            <a:pPr marL="228600" indent="-228600">
              <a:spcBef>
                <a:spcPct val="30000"/>
              </a:spcBef>
            </a:pPr>
            <a:endParaRPr lang="en-US"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4101"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a:spcBef>
                <a:spcPct val="30000"/>
              </a:spcBef>
            </a:pPr>
            <a:r>
              <a:rPr lang="en-US" sz="900" b="1" u="sng">
                <a:cs typeface="Times New Roman" charset="0"/>
              </a:rPr>
              <a:t>E.M. 2</a:t>
            </a:r>
            <a:r>
              <a:rPr lang="en-US" sz="900" b="1">
                <a:cs typeface="Times New Roman" charset="0"/>
              </a:rPr>
              <a:t>. 	</a:t>
            </a:r>
            <a:r>
              <a:rPr lang="en-US" sz="900" b="1" u="sng">
                <a:cs typeface="Times New Roman" charset="0"/>
              </a:rPr>
              <a:t>Rough Endoplasmic Reticulum (RER)</a:t>
            </a:r>
            <a:endParaRPr lang="en-US" sz="900">
              <a:cs typeface="Courier New" pitchFamily="49" charset="0"/>
            </a:endParaRPr>
          </a:p>
          <a:p>
            <a:pPr>
              <a:spcBef>
                <a:spcPct val="30000"/>
              </a:spcBef>
            </a:pPr>
            <a:r>
              <a:rPr lang="en-US" sz="900">
                <a:cs typeface="Times New Roman" charset="0"/>
              </a:rPr>
              <a:t>      1.  Cisternal space (The number lies between the membranes of the RER.)</a:t>
            </a:r>
            <a:endParaRPr lang="en-US" sz="900">
              <a:cs typeface="Courier New" pitchFamily="49" charset="0"/>
            </a:endParaRPr>
          </a:p>
          <a:p>
            <a:pPr>
              <a:spcBef>
                <a:spcPct val="30000"/>
              </a:spcBef>
            </a:pPr>
            <a:r>
              <a:rPr lang="en-US" sz="900">
                <a:cs typeface="Times New Roman" charset="0"/>
              </a:rPr>
              <a:t>       2.  Ribosome (Could this ribosome be part of a polysome?)</a:t>
            </a:r>
            <a:endParaRPr lang="en-US" sz="900">
              <a:cs typeface="Courier New" pitchFamily="49" charset="0"/>
            </a:endParaRPr>
          </a:p>
          <a:p>
            <a:pPr>
              <a:spcBef>
                <a:spcPct val="30000"/>
              </a:spcBef>
            </a:pPr>
            <a:r>
              <a:rPr lang="en-US" sz="900">
                <a:cs typeface="Times New Roman" charset="0"/>
              </a:rPr>
              <a:t>       3.  Mitochondrial crista</a:t>
            </a:r>
            <a:endParaRPr lang="en-US" sz="900">
              <a:cs typeface="Courier New" pitchFamily="49" charset="0"/>
            </a:endParaRPr>
          </a:p>
          <a:p>
            <a:pPr>
              <a:spcBef>
                <a:spcPct val="30000"/>
              </a:spcBef>
            </a:pPr>
            <a:r>
              <a:rPr lang="en-US" sz="900">
                <a:cs typeface="Times New Roman" charset="0"/>
              </a:rPr>
              <a:t>       4.  Outer mitochondrial membrane</a:t>
            </a:r>
            <a:endParaRPr lang="en-US" sz="900">
              <a:cs typeface="Courier New" pitchFamily="49" charset="0"/>
            </a:endParaRPr>
          </a:p>
          <a:p>
            <a:pPr>
              <a:spcBef>
                <a:spcPct val="30000"/>
              </a:spcBef>
            </a:pPr>
            <a:r>
              <a:rPr lang="en-US" sz="900">
                <a:cs typeface="Times New Roman" charset="0"/>
              </a:rPr>
              <a:t>        5.  Inner mitochondrial membrane</a:t>
            </a:r>
          </a:p>
          <a:p>
            <a:pPr>
              <a:spcBef>
                <a:spcPct val="30000"/>
              </a:spcBef>
            </a:pPr>
            <a:endParaRPr lang="en-US" sz="900">
              <a:cs typeface="Courier New" pitchFamily="49" charset="0"/>
            </a:endParaRPr>
          </a:p>
          <a:p>
            <a:pPr>
              <a:spcBef>
                <a:spcPct val="30000"/>
              </a:spcBef>
            </a:pPr>
            <a:r>
              <a:rPr lang="en-US" sz="900" b="1" u="sng">
                <a:cs typeface="Times New Roman" charset="0"/>
              </a:rPr>
              <a:t>Questions:</a:t>
            </a:r>
            <a:r>
              <a:rPr lang="en-US" sz="900">
                <a:cs typeface="Times New Roman" charset="0"/>
              </a:rPr>
              <a:t> </a:t>
            </a:r>
            <a:endParaRPr lang="en-US" sz="900">
              <a:cs typeface="Courier New" pitchFamily="49" charset="0"/>
            </a:endParaRPr>
          </a:p>
          <a:p>
            <a:pPr>
              <a:spcBef>
                <a:spcPct val="30000"/>
              </a:spcBef>
            </a:pPr>
            <a:r>
              <a:rPr lang="en-US" sz="900">
                <a:cs typeface="Times New Roman" charset="0"/>
              </a:rPr>
              <a:t>1.What is the potential relationship between the cisternal space of the RER and the nuclear envelope? </a:t>
            </a:r>
            <a:endParaRPr lang="en-US" sz="900">
              <a:cs typeface="Courier New" pitchFamily="49" charset="0"/>
            </a:endParaRPr>
          </a:p>
          <a:p>
            <a:pPr>
              <a:spcBef>
                <a:spcPct val="30000"/>
              </a:spcBef>
            </a:pPr>
            <a:r>
              <a:rPr lang="en-US" sz="900">
                <a:cs typeface="Times New Roman" charset="0"/>
              </a:rPr>
              <a:t>2.Are most ribosomes organized in short rows on the RER membrane as is apparent in this micrograph?</a:t>
            </a:r>
            <a:endParaRPr lang="en-US" sz="900">
              <a:cs typeface="Courier New" pitchFamily="49" charset="0"/>
            </a:endParaRPr>
          </a:p>
          <a:p>
            <a:pPr>
              <a:spcBef>
                <a:spcPct val="30000"/>
              </a:spcBef>
            </a:pPr>
            <a:r>
              <a:rPr lang="en-US" sz="900">
                <a:cs typeface="Times New Roman" charset="0"/>
              </a:rPr>
              <a:t>3.In addition to the RER, where are ribosomes attached to a membrane?</a:t>
            </a:r>
            <a:r>
              <a:rPr lang="en-US" sz="900"/>
              <a:t> </a:t>
            </a:r>
          </a:p>
          <a:p>
            <a:pPr>
              <a:spcBef>
                <a:spcPct val="30000"/>
              </a:spcBef>
            </a:pPr>
            <a:endParaRPr lang="en-US" sz="900"/>
          </a:p>
          <a:p>
            <a:pPr>
              <a:spcBef>
                <a:spcPct val="30000"/>
              </a:spcBef>
            </a:pPr>
            <a:r>
              <a:rPr lang="en-US" sz="900" b="1" u="sng"/>
              <a:t>Answers to questions:</a:t>
            </a:r>
          </a:p>
          <a:p>
            <a:pPr>
              <a:spcBef>
                <a:spcPct val="30000"/>
              </a:spcBef>
            </a:pPr>
            <a:r>
              <a:rPr lang="en-US" sz="900">
                <a:cs typeface="Times New Roman" charset="0"/>
              </a:rPr>
              <a:t>1.      The space within the cisternae of the rER is continuous with the space between the two membranes of the nucleus.</a:t>
            </a:r>
          </a:p>
          <a:p>
            <a:pPr>
              <a:spcBef>
                <a:spcPct val="30000"/>
              </a:spcBef>
            </a:pPr>
            <a:r>
              <a:rPr lang="en-US" sz="900">
                <a:cs typeface="Times New Roman" charset="0"/>
              </a:rPr>
              <a:t>2.      No.  </a:t>
            </a:r>
            <a:r>
              <a:rPr lang="en-US" sz="900" i="1">
                <a:cs typeface="Times New Roman" charset="0"/>
              </a:rPr>
              <a:t>En face</a:t>
            </a:r>
            <a:r>
              <a:rPr lang="en-US" sz="900">
                <a:cs typeface="Times New Roman" charset="0"/>
              </a:rPr>
              <a:t> orin a section that is parallel to the surface of the rER membrane, they form a spiral or “C” shape.  Ribosomes joined by a strand of mRNA are called polysomes or polyribosomes.</a:t>
            </a:r>
          </a:p>
          <a:p>
            <a:pPr>
              <a:spcBef>
                <a:spcPct val="30000"/>
              </a:spcBef>
            </a:pPr>
            <a:r>
              <a:rPr lang="en-US" sz="900">
                <a:cs typeface="Times New Roman" charset="0"/>
              </a:rPr>
              <a:t>3.      On the outer unit membrane of the nuclear envelope.</a:t>
            </a:r>
            <a:r>
              <a:rPr lang="en-US" sz="90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1089025" y="692150"/>
            <a:ext cx="3994150" cy="2995613"/>
          </a:xfrm>
          <a:prstGeom prst="rect">
            <a:avLst/>
          </a:prstGeom>
          <a:noFill/>
          <a:ln w="9525">
            <a:solidFill>
              <a:srgbClr val="000000"/>
            </a:solidFill>
            <a:miter lim="800000"/>
            <a:headEnd/>
            <a:tailEnd/>
          </a:ln>
          <a:effectLst/>
        </p:spPr>
      </p:pic>
      <p:sp>
        <p:nvSpPr>
          <p:cNvPr id="5125" name="Rectangle 5"/>
          <p:cNvSpPr>
            <a:spLocks noChangeArrowheads="1"/>
          </p:cNvSpPr>
          <p:nvPr/>
        </p:nvSpPr>
        <p:spPr bwMode="auto">
          <a:xfrm>
            <a:off x="609600" y="3841750"/>
            <a:ext cx="5715000" cy="4840288"/>
          </a:xfrm>
          <a:prstGeom prst="rect">
            <a:avLst/>
          </a:prstGeom>
          <a:noFill/>
          <a:ln w="9525">
            <a:noFill/>
            <a:miter lim="800000"/>
            <a:headEnd/>
            <a:tailEnd/>
          </a:ln>
          <a:effectLst/>
        </p:spPr>
        <p:txBody>
          <a:bodyPr/>
          <a:lstStyle/>
          <a:p>
            <a:pPr>
              <a:spcBef>
                <a:spcPct val="30000"/>
              </a:spcBef>
            </a:pPr>
            <a:r>
              <a:rPr lang="en-US" sz="900" b="1" u="sng">
                <a:cs typeface="Times New Roman" charset="0"/>
              </a:rPr>
              <a:t>E.M. 3</a:t>
            </a:r>
            <a:r>
              <a:rPr lang="en-US" sz="900" b="1">
                <a:cs typeface="Times New Roman" charset="0"/>
              </a:rPr>
              <a:t>.</a:t>
            </a:r>
            <a:r>
              <a:rPr lang="en-US" sz="900" b="1" u="sng">
                <a:cs typeface="Times New Roman" charset="0"/>
              </a:rPr>
              <a:t>Pancreatic Acinar Cell</a:t>
            </a:r>
            <a:endParaRPr lang="en-US" sz="900">
              <a:cs typeface="Courier New" pitchFamily="49" charset="0"/>
            </a:endParaRPr>
          </a:p>
          <a:p>
            <a:pPr>
              <a:spcBef>
                <a:spcPct val="30000"/>
              </a:spcBef>
            </a:pPr>
            <a:r>
              <a:rPr lang="en-US" sz="900">
                <a:cs typeface="Times New Roman" charset="0"/>
              </a:rPr>
              <a:t>        1.  Mature secretory granule</a:t>
            </a:r>
            <a:endParaRPr lang="en-US" sz="900">
              <a:cs typeface="Courier New" pitchFamily="49" charset="0"/>
            </a:endParaRPr>
          </a:p>
          <a:p>
            <a:pPr>
              <a:spcBef>
                <a:spcPct val="30000"/>
              </a:spcBef>
            </a:pPr>
            <a:r>
              <a:rPr lang="en-US" sz="900">
                <a:cs typeface="Times New Roman" charset="0"/>
              </a:rPr>
              <a:t>        2.  Nucleolus</a:t>
            </a:r>
            <a:endParaRPr lang="en-US" sz="900">
              <a:cs typeface="Courier New" pitchFamily="49" charset="0"/>
            </a:endParaRPr>
          </a:p>
          <a:p>
            <a:pPr>
              <a:spcBef>
                <a:spcPct val="30000"/>
              </a:spcBef>
            </a:pPr>
            <a:r>
              <a:rPr lang="en-US" sz="900">
                <a:cs typeface="Times New Roman" charset="0"/>
              </a:rPr>
              <a:t>        3.  Forming secretory granules</a:t>
            </a:r>
            <a:endParaRPr lang="en-US" sz="900">
              <a:cs typeface="Courier New" pitchFamily="49" charset="0"/>
            </a:endParaRPr>
          </a:p>
          <a:p>
            <a:pPr>
              <a:spcBef>
                <a:spcPct val="30000"/>
              </a:spcBef>
            </a:pPr>
            <a:r>
              <a:rPr lang="en-US" sz="900">
                <a:cs typeface="Times New Roman" charset="0"/>
              </a:rPr>
              <a:t>        4.  Mitochondrion</a:t>
            </a:r>
            <a:endParaRPr lang="en-US" sz="900">
              <a:cs typeface="Courier New" pitchFamily="49" charset="0"/>
            </a:endParaRPr>
          </a:p>
          <a:p>
            <a:pPr>
              <a:spcBef>
                <a:spcPct val="30000"/>
              </a:spcBef>
            </a:pPr>
            <a:r>
              <a:rPr lang="en-US" sz="900">
                <a:cs typeface="Times New Roman" charset="0"/>
              </a:rPr>
              <a:t>        5.  RER</a:t>
            </a:r>
            <a:endParaRPr lang="en-US" sz="900">
              <a:cs typeface="Courier New" pitchFamily="49" charset="0"/>
            </a:endParaRPr>
          </a:p>
          <a:p>
            <a:pPr>
              <a:spcBef>
                <a:spcPct val="30000"/>
              </a:spcBef>
            </a:pPr>
            <a:r>
              <a:rPr lang="en-US" sz="900">
                <a:cs typeface="Times New Roman" charset="0"/>
              </a:rPr>
              <a:t>        6.  Plasma membrane (Plasmalemma)</a:t>
            </a:r>
            <a:endParaRPr lang="en-US" sz="900">
              <a:cs typeface="Courier New" pitchFamily="49" charset="0"/>
            </a:endParaRPr>
          </a:p>
          <a:p>
            <a:pPr>
              <a:spcBef>
                <a:spcPct val="30000"/>
              </a:spcBef>
            </a:pPr>
            <a:r>
              <a:rPr lang="en-US" sz="900">
                <a:cs typeface="Times New Roman" charset="0"/>
              </a:rPr>
              <a:t>        7.  Basal lamina</a:t>
            </a:r>
            <a:endParaRPr lang="en-US" sz="900">
              <a:cs typeface="Courier New" pitchFamily="49" charset="0"/>
            </a:endParaRPr>
          </a:p>
          <a:p>
            <a:pPr>
              <a:spcBef>
                <a:spcPct val="30000"/>
              </a:spcBef>
            </a:pPr>
            <a:r>
              <a:rPr lang="en-US" sz="900" b="1" u="sng">
                <a:cs typeface="Times New Roman" charset="0"/>
              </a:rPr>
              <a:t>Questions:</a:t>
            </a:r>
            <a:r>
              <a:rPr lang="en-US" sz="900">
                <a:cs typeface="Times New Roman" charset="0"/>
              </a:rPr>
              <a:t> </a:t>
            </a:r>
            <a:endParaRPr lang="en-US" sz="900">
              <a:cs typeface="Courier New" pitchFamily="49" charset="0"/>
            </a:endParaRPr>
          </a:p>
          <a:p>
            <a:pPr>
              <a:spcBef>
                <a:spcPct val="30000"/>
              </a:spcBef>
            </a:pPr>
            <a:r>
              <a:rPr lang="en-US" sz="900">
                <a:cs typeface="Times New Roman" charset="0"/>
              </a:rPr>
              <a:t>1.How would one demonstrate the material at #5 (RER) for identification by light microscopy?</a:t>
            </a:r>
            <a:endParaRPr lang="en-US" sz="900">
              <a:cs typeface="Courier New" pitchFamily="49" charset="0"/>
            </a:endParaRPr>
          </a:p>
          <a:p>
            <a:pPr>
              <a:spcBef>
                <a:spcPct val="30000"/>
              </a:spcBef>
            </a:pPr>
            <a:r>
              <a:rPr lang="en-US" sz="900">
                <a:cs typeface="Times New Roman" charset="0"/>
              </a:rPr>
              <a:t>2.What is the origin of #7 (basal lamina)?</a:t>
            </a:r>
            <a:endParaRPr lang="en-US" sz="900">
              <a:cs typeface="Courier New" pitchFamily="49" charset="0"/>
            </a:endParaRPr>
          </a:p>
          <a:p>
            <a:pPr>
              <a:spcBef>
                <a:spcPct val="30000"/>
              </a:spcBef>
            </a:pPr>
            <a:r>
              <a:rPr lang="en-US" sz="900">
                <a:cs typeface="Times New Roman" charset="0"/>
              </a:rPr>
              <a:t>3.What is the sequential relationship of #1 (secretory granules) to other cell organelles?</a:t>
            </a:r>
            <a:endParaRPr lang="en-US" sz="900">
              <a:cs typeface="Courier New" pitchFamily="49" charset="0"/>
            </a:endParaRPr>
          </a:p>
          <a:p>
            <a:pPr>
              <a:spcBef>
                <a:spcPct val="30000"/>
              </a:spcBef>
            </a:pPr>
            <a:r>
              <a:rPr lang="en-US" sz="900">
                <a:cs typeface="Times New Roman" charset="0"/>
              </a:rPr>
              <a:t>4.Why are the two membranes of the RER visible, whereas the two plasma membranes of adjacent cells appear as a single line?</a:t>
            </a:r>
            <a:r>
              <a:rPr lang="en-US" sz="900"/>
              <a:t> </a:t>
            </a:r>
          </a:p>
          <a:p>
            <a:pPr>
              <a:spcBef>
                <a:spcPct val="30000"/>
              </a:spcBef>
            </a:pPr>
            <a:r>
              <a:rPr lang="en-US" sz="900" b="1" u="sng"/>
              <a:t>Answers to questions:</a:t>
            </a:r>
          </a:p>
          <a:p>
            <a:pPr>
              <a:spcBef>
                <a:spcPct val="30000"/>
              </a:spcBef>
            </a:pPr>
            <a:r>
              <a:rPr lang="en-US" sz="900">
                <a:cs typeface="Times New Roman" charset="0"/>
              </a:rPr>
              <a:t>1. #5 is rER and if a region within the cytoplasm has a sufficient quantity of rER (or free ribosomes), the region will have cytoplasmic basophilia when the cell is stained with H and E. </a:t>
            </a:r>
          </a:p>
          <a:p>
            <a:pPr>
              <a:spcBef>
                <a:spcPct val="30000"/>
              </a:spcBef>
            </a:pPr>
            <a:r>
              <a:rPr lang="en-US" sz="900">
                <a:cs typeface="Times New Roman" charset="0"/>
              </a:rPr>
              <a:t>2.  Most of the components of the basal lamina are thought to be synthesized by the epithelial cells.</a:t>
            </a:r>
          </a:p>
          <a:p>
            <a:pPr>
              <a:spcBef>
                <a:spcPct val="30000"/>
              </a:spcBef>
            </a:pPr>
            <a:r>
              <a:rPr lang="en-US" sz="900">
                <a:cs typeface="Times New Roman" charset="0"/>
              </a:rPr>
              <a:t>3.  Secretory granules are products of the protein-synthesizing pathway.  Thus, their contents are synthesized by the rER and transported to the cis face of the Golgi apparatus for modification.  The products go through the different saccules of the Golgi apparatus and at the trans face vesicles bud off usually from the trans Golgi network </a:t>
            </a:r>
          </a:p>
          <a:p>
            <a:pPr>
              <a:spcBef>
                <a:spcPct val="30000"/>
              </a:spcBef>
            </a:pPr>
            <a:r>
              <a:rPr lang="en-US" sz="900">
                <a:cs typeface="Times New Roman" charset="0"/>
              </a:rPr>
              <a:t>4.      The membranes of the rER are separated by the intracisternal space.  In this micrograph, the intracisternal space is wide enough to permit resolution of the cisternal membranes.  In contrast, the two plasma membranes of the epithelial cells in this micrograph are so close to each other that the individual membranes cannot be resolved at this magnification.</a:t>
            </a:r>
            <a:r>
              <a:rPr lang="en-US" sz="90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6149"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4</a:t>
            </a:r>
            <a:r>
              <a:rPr lang="en-US" sz="900" b="1">
                <a:cs typeface="Times New Roman" charset="0"/>
              </a:rPr>
              <a:t>. </a:t>
            </a:r>
            <a:r>
              <a:rPr lang="en-US" sz="900" b="1" u="sng">
                <a:cs typeface="Times New Roman" charset="0"/>
              </a:rPr>
              <a:t>Enterocyte (Intestinal Absorptive Cell)</a:t>
            </a:r>
            <a:endParaRPr lang="en-US" sz="900">
              <a:cs typeface="Courier New" pitchFamily="49" charset="0"/>
            </a:endParaRPr>
          </a:p>
          <a:p>
            <a:pPr marL="228600" indent="-228600">
              <a:spcBef>
                <a:spcPct val="30000"/>
              </a:spcBef>
            </a:pPr>
            <a:r>
              <a:rPr lang="en-US" sz="900">
                <a:cs typeface="Times New Roman" charset="0"/>
              </a:rPr>
              <a:t>      	 1.  RER </a:t>
            </a:r>
            <a:endParaRPr lang="en-US" sz="900">
              <a:cs typeface="Courier New" pitchFamily="49" charset="0"/>
            </a:endParaRPr>
          </a:p>
          <a:p>
            <a:pPr marL="228600" indent="-228600">
              <a:spcBef>
                <a:spcPct val="30000"/>
              </a:spcBef>
            </a:pPr>
            <a:r>
              <a:rPr lang="en-US" sz="900">
                <a:cs typeface="Times New Roman" charset="0"/>
              </a:rPr>
              <a:t>       	 2.  Smooth endoplasmic reticulum (SER) continuous with RER</a:t>
            </a:r>
            <a:endParaRPr lang="en-US" sz="900">
              <a:cs typeface="Courier New" pitchFamily="49" charset="0"/>
            </a:endParaRPr>
          </a:p>
          <a:p>
            <a:pPr marL="228600" indent="-228600">
              <a:spcBef>
                <a:spcPct val="30000"/>
              </a:spcBef>
            </a:pPr>
            <a:r>
              <a:rPr lang="en-US" sz="900">
                <a:cs typeface="Times New Roman" charset="0"/>
              </a:rPr>
              <a:t> 	 3.  Lysosome</a:t>
            </a:r>
            <a:endParaRPr lang="en-US" sz="900">
              <a:cs typeface="Courier New" pitchFamily="49" charset="0"/>
            </a:endParaRPr>
          </a:p>
          <a:p>
            <a:pPr marL="228600" indent="-228600">
              <a:spcBef>
                <a:spcPct val="30000"/>
              </a:spcBef>
            </a:pPr>
            <a:r>
              <a:rPr lang="en-US" sz="900">
                <a:cs typeface="Times New Roman" charset="0"/>
              </a:rPr>
              <a:t>       	 4.  Microfilaments</a:t>
            </a:r>
            <a:endParaRPr lang="en-US" sz="900">
              <a:cs typeface="Courier New" pitchFamily="49" charset="0"/>
            </a:endParaRPr>
          </a:p>
          <a:p>
            <a:pPr marL="228600" indent="-228600">
              <a:spcBef>
                <a:spcPct val="30000"/>
              </a:spcBef>
            </a:pPr>
            <a:r>
              <a:rPr lang="en-US" sz="900">
                <a:cs typeface="Times New Roman" charset="0"/>
              </a:rPr>
              <a:t>       	 5.  Plasma membrane (Plasmalemma)</a:t>
            </a:r>
            <a:endParaRPr lang="en-US" sz="900">
              <a:cs typeface="Courier New" pitchFamily="49" charset="0"/>
            </a:endParaRPr>
          </a:p>
          <a:p>
            <a:pPr marL="228600" indent="-228600">
              <a:spcBef>
                <a:spcPct val="30000"/>
              </a:spcBef>
            </a:pPr>
            <a:r>
              <a:rPr lang="en-US" sz="900">
                <a:cs typeface="Times New Roman" charset="0"/>
              </a:rPr>
              <a:t>      	 6.  Microtubules ‑ longitudinal</a:t>
            </a:r>
            <a:endParaRPr lang="en-US" sz="900">
              <a:cs typeface="Courier New" pitchFamily="49" charset="0"/>
            </a:endParaRPr>
          </a:p>
          <a:p>
            <a:pPr marL="228600" indent="-228600">
              <a:spcBef>
                <a:spcPct val="30000"/>
              </a:spcBef>
            </a:pPr>
            <a:r>
              <a:rPr lang="en-US" sz="900">
                <a:cs typeface="Times New Roman" charset="0"/>
              </a:rPr>
              <a:t>       	  7.  Microtubules ‑ cross section</a:t>
            </a:r>
          </a:p>
          <a:p>
            <a:pPr marL="228600" indent="-228600">
              <a:spcBef>
                <a:spcPct val="30000"/>
              </a:spcBef>
            </a:pPr>
            <a:r>
              <a:rPr lang="en-US" sz="900" b="1" u="sng">
                <a:cs typeface="Courier New" pitchFamily="49" charset="0"/>
              </a:rPr>
              <a:t>Questions:</a:t>
            </a:r>
            <a:r>
              <a:rPr lang="en-US" sz="900">
                <a:cs typeface="Times New Roman" charset="0"/>
              </a:rPr>
              <a:t> </a:t>
            </a:r>
            <a:endParaRPr lang="en-US" sz="900">
              <a:cs typeface="Courier New" pitchFamily="49" charset="0"/>
            </a:endParaRPr>
          </a:p>
          <a:p>
            <a:pPr marL="228600" indent="-228600">
              <a:spcBef>
                <a:spcPct val="30000"/>
              </a:spcBef>
              <a:buFontTx/>
              <a:buAutoNum type="arabicPeriod"/>
            </a:pPr>
            <a:r>
              <a:rPr lang="en-US" sz="900">
                <a:cs typeface="Times New Roman" charset="0"/>
              </a:rPr>
              <a:t>What is the structural difference between microtubules and SER?  Microfilaments? </a:t>
            </a:r>
            <a:r>
              <a:rPr lang="en-US" sz="900">
                <a:cs typeface="Courier New" pitchFamily="49" charset="0"/>
              </a:rPr>
              <a:t>	</a:t>
            </a:r>
          </a:p>
          <a:p>
            <a:pPr marL="228600" indent="-228600">
              <a:spcBef>
                <a:spcPct val="30000"/>
              </a:spcBef>
            </a:pPr>
            <a:r>
              <a:rPr lang="en-US" sz="900">
                <a:cs typeface="Times New Roman" charset="0"/>
              </a:rPr>
              <a:t>2.   	Are the microtubules in this micrograph part of a cilium or a centriole? </a:t>
            </a:r>
          </a:p>
          <a:p>
            <a:pPr marL="228600" indent="-228600">
              <a:spcBef>
                <a:spcPct val="30000"/>
              </a:spcBef>
            </a:pPr>
            <a:r>
              <a:rPr lang="en-US" sz="900">
                <a:cs typeface="Times New Roman" charset="0"/>
              </a:rPr>
              <a:t>3.  	What is the composition of the plasma membrane?</a:t>
            </a:r>
          </a:p>
          <a:p>
            <a:pPr marL="228600" indent="-228600">
              <a:spcBef>
                <a:spcPct val="30000"/>
              </a:spcBef>
            </a:pPr>
            <a:r>
              <a:rPr lang="en-US" sz="900" b="1">
                <a:cs typeface="Courier New" pitchFamily="49" charset="0"/>
              </a:rPr>
              <a:t>	</a:t>
            </a:r>
            <a:r>
              <a:rPr lang="en-US" sz="900" b="1" u="sng">
                <a:cs typeface="Courier New" pitchFamily="49" charset="0"/>
              </a:rPr>
              <a:t>Answers to questions:</a:t>
            </a:r>
          </a:p>
          <a:p>
            <a:pPr marL="228600" indent="-228600">
              <a:spcBef>
                <a:spcPct val="30000"/>
              </a:spcBef>
            </a:pPr>
            <a:r>
              <a:rPr lang="en-US" sz="900">
                <a:cs typeface="Times New Roman" charset="0"/>
              </a:rPr>
              <a:t>1.      Microtubules are “hollow” tubes (about 24 nm in diameter) composed of the protein, tubulin, whereas sER consists of unit membrane organized into tortuous irregular tubules.  sER defines a cell compartment.  Microfilaments are filaments (6-8 nm in diameter) composed of the contractile protein actin.</a:t>
            </a:r>
          </a:p>
          <a:p>
            <a:pPr marL="228600" indent="-228600">
              <a:spcBef>
                <a:spcPct val="30000"/>
              </a:spcBef>
            </a:pPr>
            <a:r>
              <a:rPr lang="en-US" sz="900">
                <a:cs typeface="Times New Roman" charset="0"/>
              </a:rPr>
              <a:t>2.      These microtubules are not part of either a cilium or centriole.</a:t>
            </a:r>
          </a:p>
          <a:p>
            <a:pPr marL="228600" indent="-228600">
              <a:spcBef>
                <a:spcPct val="30000"/>
              </a:spcBef>
            </a:pPr>
            <a:r>
              <a:rPr lang="en-US" sz="900">
                <a:cs typeface="Times New Roman" charset="0"/>
              </a:rPr>
              <a:t>3.      The plasma membrane is composed of lipids (mostly phospholipids and cholesterol), proteins (integral and peripheral), glycoprotein, and glycolipids.</a:t>
            </a:r>
            <a:r>
              <a:rPr lang="en-US" sz="900">
                <a:cs typeface="Courier New" pitchFamily="49" charset="0"/>
              </a:rPr>
              <a:t> (If you are uncertain about the structural organization of these components, review this information in your lecture notes!)</a:t>
            </a:r>
          </a:p>
          <a:p>
            <a:pPr marL="228600" indent="-228600">
              <a:spcBef>
                <a:spcPct val="30000"/>
              </a:spcBef>
            </a:pPr>
            <a:endParaRPr lang="en-US" sz="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7173" name="Rectangle 5"/>
          <p:cNvSpPr>
            <a:spLocks noChangeArrowheads="1"/>
          </p:cNvSpPr>
          <p:nvPr/>
        </p:nvSpPr>
        <p:spPr bwMode="auto">
          <a:xfrm>
            <a:off x="457200" y="4379913"/>
            <a:ext cx="5867400" cy="4456112"/>
          </a:xfrm>
          <a:prstGeom prst="rect">
            <a:avLst/>
          </a:prstGeom>
          <a:noFill/>
          <a:ln w="9525">
            <a:noFill/>
            <a:miter lim="800000"/>
            <a:headEnd/>
            <a:tailEnd/>
          </a:ln>
          <a:effectLst/>
        </p:spPr>
        <p:txBody>
          <a:bodyPr/>
          <a:lstStyle/>
          <a:p>
            <a:pPr>
              <a:spcBef>
                <a:spcPct val="30000"/>
              </a:spcBef>
            </a:pPr>
            <a:r>
              <a:rPr lang="en-US" sz="900" b="1" u="sng">
                <a:cs typeface="Times New Roman" charset="0"/>
              </a:rPr>
              <a:t>E.M. 5</a:t>
            </a:r>
            <a:r>
              <a:rPr lang="en-US" sz="900" b="1">
                <a:cs typeface="Times New Roman" charset="0"/>
              </a:rPr>
              <a:t>. </a:t>
            </a:r>
            <a:r>
              <a:rPr lang="en-US" sz="900" b="1" u="sng">
                <a:cs typeface="Times New Roman" charset="0"/>
              </a:rPr>
              <a:t>Liver Parenchymal Cell</a:t>
            </a:r>
            <a:endParaRPr lang="en-US" sz="900">
              <a:cs typeface="Courier New" pitchFamily="49" charset="0"/>
            </a:endParaRPr>
          </a:p>
          <a:p>
            <a:pPr>
              <a:spcBef>
                <a:spcPct val="30000"/>
              </a:spcBef>
            </a:pPr>
            <a:r>
              <a:rPr lang="en-US" sz="900">
                <a:cs typeface="Times New Roman" charset="0"/>
              </a:rPr>
              <a:t>       1.  RER</a:t>
            </a:r>
            <a:endParaRPr lang="en-US" sz="900">
              <a:cs typeface="Courier New" pitchFamily="49" charset="0"/>
            </a:endParaRPr>
          </a:p>
          <a:p>
            <a:pPr>
              <a:spcBef>
                <a:spcPct val="30000"/>
              </a:spcBef>
            </a:pPr>
            <a:r>
              <a:rPr lang="en-US" sz="900">
                <a:cs typeface="Times New Roman" charset="0"/>
              </a:rPr>
              <a:t>       2.  Region of Polysomes</a:t>
            </a:r>
            <a:endParaRPr lang="en-US" sz="900">
              <a:cs typeface="Courier New" pitchFamily="49" charset="0"/>
            </a:endParaRPr>
          </a:p>
          <a:p>
            <a:pPr>
              <a:spcBef>
                <a:spcPct val="30000"/>
              </a:spcBef>
            </a:pPr>
            <a:r>
              <a:rPr lang="en-US" sz="900">
                <a:cs typeface="Times New Roman" charset="0"/>
              </a:rPr>
              <a:t>       3.  Glycogen</a:t>
            </a:r>
            <a:endParaRPr lang="en-US" sz="900">
              <a:cs typeface="Courier New" pitchFamily="49" charset="0"/>
            </a:endParaRPr>
          </a:p>
          <a:p>
            <a:pPr>
              <a:spcBef>
                <a:spcPct val="30000"/>
              </a:spcBef>
            </a:pPr>
            <a:r>
              <a:rPr lang="en-US" sz="900">
                <a:cs typeface="Times New Roman" charset="0"/>
              </a:rPr>
              <a:t>       4.  Higher magnification of polysomes.  In an appropriate  micrograph messenger RNA may be observed between the ribosomes. </a:t>
            </a:r>
          </a:p>
          <a:p>
            <a:pPr>
              <a:spcBef>
                <a:spcPct val="30000"/>
              </a:spcBef>
            </a:pPr>
            <a:r>
              <a:rPr lang="en-US" sz="900" b="1" u="sng">
                <a:cs typeface="Courier New" pitchFamily="49" charset="0"/>
              </a:rPr>
              <a:t>Question:</a:t>
            </a:r>
          </a:p>
          <a:p>
            <a:pPr>
              <a:spcBef>
                <a:spcPct val="30000"/>
              </a:spcBef>
            </a:pPr>
            <a:r>
              <a:rPr lang="en-US" sz="900">
                <a:cs typeface="Times New Roman" charset="0"/>
              </a:rPr>
              <a:t>1.What is the functional significance of free ribosomes?  Polysomes?  RER?  Signal recognition particle? </a:t>
            </a:r>
            <a:endParaRPr lang="en-US" sz="900">
              <a:cs typeface="Courier New" pitchFamily="49" charset="0"/>
            </a:endParaRPr>
          </a:p>
          <a:p>
            <a:pPr>
              <a:spcBef>
                <a:spcPct val="30000"/>
              </a:spcBef>
            </a:pPr>
            <a:r>
              <a:rPr lang="en-US" sz="900">
                <a:cs typeface="Times New Roman" charset="0"/>
              </a:rPr>
              <a:t>2.What does the appearance of the chromatin in the nucleus suggest about the cell's activity?</a:t>
            </a:r>
            <a:endParaRPr lang="en-US" sz="900">
              <a:cs typeface="Courier New" pitchFamily="49" charset="0"/>
            </a:endParaRPr>
          </a:p>
          <a:p>
            <a:pPr>
              <a:spcBef>
                <a:spcPct val="30000"/>
              </a:spcBef>
            </a:pPr>
            <a:r>
              <a:rPr lang="en-US" sz="900" b="1" u="sng"/>
              <a:t>Answers to questions:</a:t>
            </a:r>
          </a:p>
          <a:p>
            <a:pPr>
              <a:spcBef>
                <a:spcPct val="30000"/>
              </a:spcBef>
            </a:pPr>
            <a:r>
              <a:rPr lang="en-US" sz="900">
                <a:cs typeface="Times New Roman" charset="0"/>
              </a:rPr>
              <a:t>1.      </a:t>
            </a:r>
            <a:r>
              <a:rPr lang="en-US" sz="900" b="1" u="sng">
                <a:cs typeface="Times New Roman" charset="0"/>
              </a:rPr>
              <a:t>Free ribosomes</a:t>
            </a:r>
            <a:r>
              <a:rPr lang="en-US" sz="900">
                <a:cs typeface="Times New Roman" charset="0"/>
              </a:rPr>
              <a:t> (within the cytoplasm) synthesize the proteins that are found in the cytosol, in peroxisomes, and in the cell nucleus.  </a:t>
            </a:r>
          </a:p>
          <a:p>
            <a:pPr>
              <a:spcBef>
                <a:spcPct val="30000"/>
              </a:spcBef>
            </a:pPr>
            <a:r>
              <a:rPr lang="en-US" sz="900" b="1" u="sng">
                <a:cs typeface="Times New Roman" charset="0"/>
              </a:rPr>
              <a:t>Polysomes</a:t>
            </a:r>
            <a:r>
              <a:rPr lang="en-US" sz="900">
                <a:cs typeface="Times New Roman" charset="0"/>
              </a:rPr>
              <a:t> (polyribosomes) are structures formed when many ribosomes are reading a single mRNA molecule at the same time (though not in the same location on the mRNA molecule).  Therefore, the ribosomes are attached to the mRNA, and have a “beads on a string” appearance.  Polysomes may be “free” within the cytosol or attached to the rER membrane.  </a:t>
            </a:r>
          </a:p>
          <a:p>
            <a:pPr>
              <a:spcBef>
                <a:spcPct val="30000"/>
              </a:spcBef>
            </a:pPr>
            <a:r>
              <a:rPr lang="en-US" sz="900" b="1" u="sng">
                <a:cs typeface="Times New Roman" charset="0"/>
              </a:rPr>
              <a:t> rER</a:t>
            </a:r>
            <a:r>
              <a:rPr lang="en-US" sz="900">
                <a:cs typeface="Times New Roman" charset="0"/>
              </a:rPr>
              <a:t> consist of the unit membrane that forms endoplasmic reticulum with ribosomes studded on its surface.  The protein translated by the ribosomes is either being inserted into the lumen or the membrane of the rER.  </a:t>
            </a:r>
          </a:p>
          <a:p>
            <a:pPr>
              <a:spcBef>
                <a:spcPct val="30000"/>
              </a:spcBef>
            </a:pPr>
            <a:r>
              <a:rPr lang="en-US" sz="900" b="1" u="sng">
                <a:cs typeface="Times New Roman" charset="0"/>
              </a:rPr>
              <a:t>The signal recognition particle</a:t>
            </a:r>
            <a:r>
              <a:rPr lang="en-US" sz="900">
                <a:cs typeface="Times New Roman" charset="0"/>
              </a:rPr>
              <a:t> is composed of six diiferent proteins and RNA.  It binds to the signal sequence of amino acids on a protein (peptide), stopping further synthesis of the protein and then binds to a receptor for the particle in the ER membrane.  When the ribosome is anchored on the rER the signal recognition particle is discarded and translation of the mRNA proceeds.  The protein enters the cisternal space of the rER through a channel or pore, the protein translocator consists of three or four peptides that form this channel. </a:t>
            </a:r>
          </a:p>
          <a:p>
            <a:pPr>
              <a:spcBef>
                <a:spcPct val="30000"/>
              </a:spcBef>
            </a:pPr>
            <a:r>
              <a:rPr lang="en-US" sz="900">
                <a:cs typeface="Times New Roman" charset="0"/>
              </a:rPr>
              <a:t>2.     This nucleus contains mostly decondensed chromatin, or euchromatin, indicating that this cell is very active in synthesizing mRNA (high transcription activity).</a:t>
            </a:r>
            <a:r>
              <a:rPr lang="en-US" sz="90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8197"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6</a:t>
            </a:r>
            <a:r>
              <a:rPr lang="en-US" sz="900" b="1">
                <a:cs typeface="Times New Roman" charset="0"/>
              </a:rPr>
              <a:t>.  </a:t>
            </a:r>
            <a:r>
              <a:rPr lang="en-US" sz="900" b="1" u="sng">
                <a:cs typeface="Times New Roman" charset="0"/>
              </a:rPr>
              <a:t>Mitochondrion in cytoplasm of a Pancreatic Acinar Cell</a:t>
            </a:r>
            <a:endParaRPr lang="en-US" sz="900">
              <a:cs typeface="Times New Roman" charset="0"/>
            </a:endParaRPr>
          </a:p>
          <a:p>
            <a:pPr marL="228600" indent="-228600">
              <a:spcBef>
                <a:spcPct val="30000"/>
              </a:spcBef>
            </a:pPr>
            <a:r>
              <a:rPr lang="en-US" sz="900">
                <a:cs typeface="Times New Roman" charset="0"/>
              </a:rPr>
              <a:t>     		10.  Matrix</a:t>
            </a:r>
          </a:p>
          <a:p>
            <a:pPr marL="228600" indent="-228600">
              <a:spcBef>
                <a:spcPct val="30000"/>
              </a:spcBef>
            </a:pPr>
            <a:r>
              <a:rPr lang="en-US" sz="900">
                <a:cs typeface="Times New Roman" charset="0"/>
              </a:rPr>
              <a:t>      		11.  Crista</a:t>
            </a:r>
          </a:p>
          <a:p>
            <a:pPr marL="228600" indent="-228600">
              <a:spcBef>
                <a:spcPct val="30000"/>
              </a:spcBef>
            </a:pPr>
            <a:r>
              <a:rPr lang="en-US" sz="900">
                <a:cs typeface="Times New Roman" charset="0"/>
              </a:rPr>
              <a:t>      		12.  Outer mitochondrial membrane</a:t>
            </a:r>
          </a:p>
          <a:p>
            <a:pPr marL="228600" indent="-228600">
              <a:spcBef>
                <a:spcPct val="30000"/>
              </a:spcBef>
            </a:pPr>
            <a:r>
              <a:rPr lang="en-US" sz="900">
                <a:cs typeface="Times New Roman" charset="0"/>
              </a:rPr>
              <a:t>      		13.  Calcium</a:t>
            </a:r>
          </a:p>
          <a:p>
            <a:pPr marL="228600" indent="-228600">
              <a:spcBef>
                <a:spcPct val="30000"/>
              </a:spcBef>
            </a:pPr>
            <a:endParaRPr lang="en-US" sz="900">
              <a:cs typeface="Times New Roman" charset="0"/>
            </a:endParaRPr>
          </a:p>
          <a:p>
            <a:pPr marL="228600" indent="-228600">
              <a:spcBef>
                <a:spcPct val="30000"/>
              </a:spcBef>
            </a:pPr>
            <a:r>
              <a:rPr lang="en-US" sz="900" b="1" u="sng">
                <a:cs typeface="Courier New" pitchFamily="49" charset="0"/>
              </a:rPr>
              <a:t>Questions:</a:t>
            </a:r>
            <a:r>
              <a:rPr lang="en-US" sz="900">
                <a:cs typeface="Times New Roman" charset="0"/>
              </a:rPr>
              <a:t> </a:t>
            </a:r>
          </a:p>
          <a:p>
            <a:pPr marL="228600" indent="-228600">
              <a:spcBef>
                <a:spcPct val="30000"/>
              </a:spcBef>
            </a:pPr>
            <a:r>
              <a:rPr lang="en-US" sz="900">
                <a:cs typeface="Times New Roman" charset="0"/>
              </a:rPr>
              <a:t>1.	In general, what enzymatic reactions occur in the matrix?  In the inner membrane? </a:t>
            </a:r>
          </a:p>
          <a:p>
            <a:pPr marL="228600" indent="-228600">
              <a:spcBef>
                <a:spcPct val="30000"/>
              </a:spcBef>
            </a:pPr>
            <a:r>
              <a:rPr lang="en-US" sz="900">
                <a:cs typeface="Times New Roman" charset="0"/>
              </a:rPr>
              <a:t>2.	What chemical components other than proteins may be found in the matrix?  Of what significance are they? </a:t>
            </a:r>
            <a:endParaRPr lang="en-US" sz="900" b="1" u="sng"/>
          </a:p>
          <a:p>
            <a:pPr marL="228600" indent="-228600">
              <a:spcBef>
                <a:spcPct val="30000"/>
              </a:spcBef>
            </a:pPr>
            <a:r>
              <a:rPr lang="en-US" sz="900" b="1" u="sng"/>
              <a:t>Answers to questions:</a:t>
            </a:r>
          </a:p>
          <a:p>
            <a:pPr marL="228600" indent="-228600">
              <a:spcBef>
                <a:spcPct val="30000"/>
              </a:spcBef>
            </a:pPr>
            <a:r>
              <a:rPr lang="en-US" sz="900">
                <a:cs typeface="Times New Roman" charset="0"/>
              </a:rPr>
              <a:t>1.      The mitochondrial matrix contains enzymes for the Krebs cycle, fatty acid oxidation.  The inner membrane contains the proteins necessary for oxidative phosphorylation.</a:t>
            </a:r>
          </a:p>
          <a:p>
            <a:pPr marL="228600" indent="-228600">
              <a:spcBef>
                <a:spcPct val="30000"/>
              </a:spcBef>
            </a:pPr>
            <a:r>
              <a:rPr lang="en-US" sz="900">
                <a:cs typeface="Times New Roman" charset="0"/>
              </a:rPr>
              <a:t>2.      Mitochondria contain their own DNA that is circular.  Some diseases linked to mitochondrial genes can only be derived from the mother.  The osmiophilic granular structures are thought to be calcium deposits in mitochondria within certain cell types.</a:t>
            </a:r>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9221"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7</a:t>
            </a:r>
            <a:r>
              <a:rPr lang="en-US" sz="900" b="1">
                <a:cs typeface="Times New Roman" charset="0"/>
              </a:rPr>
              <a:t>.  </a:t>
            </a:r>
            <a:r>
              <a:rPr lang="en-US" sz="900" b="1" u="sng">
                <a:cs typeface="Times New Roman" charset="0"/>
              </a:rPr>
              <a:t>Nucleus of a Liver Parenchymal Cell (Hepatocyte)</a:t>
            </a:r>
            <a:endParaRPr lang="en-US" sz="900">
              <a:latin typeface="Courier New" pitchFamily="49" charset="0"/>
              <a:cs typeface="Times New Roman" charset="0"/>
            </a:endParaRPr>
          </a:p>
          <a:p>
            <a:pPr marL="228600" indent="-228600">
              <a:spcBef>
                <a:spcPct val="30000"/>
              </a:spcBef>
            </a:pPr>
            <a:r>
              <a:rPr lang="en-US" sz="900">
                <a:cs typeface="Times New Roman" charset="0"/>
              </a:rPr>
              <a:t>      		 1.  Heterochromatin</a:t>
            </a:r>
            <a:endParaRPr lang="en-US" sz="900">
              <a:latin typeface="Courier New" pitchFamily="49" charset="0"/>
              <a:cs typeface="Times New Roman" charset="0"/>
            </a:endParaRPr>
          </a:p>
          <a:p>
            <a:pPr marL="228600" indent="-228600">
              <a:spcBef>
                <a:spcPct val="30000"/>
              </a:spcBef>
            </a:pPr>
            <a:r>
              <a:rPr lang="en-US" sz="900">
                <a:cs typeface="Times New Roman" charset="0"/>
              </a:rPr>
              <a:t>       		 2.  Euchromatin</a:t>
            </a:r>
            <a:endParaRPr lang="en-US" sz="900">
              <a:latin typeface="Courier New" pitchFamily="49" charset="0"/>
              <a:cs typeface="Times New Roman" charset="0"/>
            </a:endParaRPr>
          </a:p>
          <a:p>
            <a:pPr marL="228600" indent="-228600">
              <a:spcBef>
                <a:spcPct val="30000"/>
              </a:spcBef>
            </a:pPr>
            <a:r>
              <a:rPr lang="en-US" sz="900">
                <a:cs typeface="Times New Roman" charset="0"/>
              </a:rPr>
              <a:t>       		 3.  Perinucleolar chromatin</a:t>
            </a:r>
            <a:endParaRPr lang="en-US" sz="900">
              <a:latin typeface="Courier New" pitchFamily="49" charset="0"/>
              <a:cs typeface="Times New Roman" charset="0"/>
            </a:endParaRPr>
          </a:p>
          <a:p>
            <a:pPr marL="228600" indent="-228600">
              <a:spcBef>
                <a:spcPct val="30000"/>
              </a:spcBef>
            </a:pPr>
            <a:r>
              <a:rPr lang="en-US" sz="900">
                <a:cs typeface="Times New Roman" charset="0"/>
              </a:rPr>
              <a:t>       		 4.  Fibrillar portion of the nucleolus</a:t>
            </a:r>
            <a:endParaRPr lang="en-US" sz="900">
              <a:latin typeface="Courier New" pitchFamily="49" charset="0"/>
              <a:cs typeface="Times New Roman" charset="0"/>
            </a:endParaRPr>
          </a:p>
          <a:p>
            <a:pPr marL="228600" indent="-228600">
              <a:spcBef>
                <a:spcPct val="30000"/>
              </a:spcBef>
            </a:pPr>
            <a:r>
              <a:rPr lang="en-US" sz="900">
                <a:cs typeface="Times New Roman" charset="0"/>
              </a:rPr>
              <a:t>       		 5.  Granular portion of the nucleolus</a:t>
            </a:r>
            <a:endParaRPr lang="en-US" sz="900">
              <a:latin typeface="Courier New" pitchFamily="49" charset="0"/>
              <a:cs typeface="Times New Roman" charset="0"/>
            </a:endParaRPr>
          </a:p>
          <a:p>
            <a:pPr marL="228600" indent="-228600">
              <a:spcBef>
                <a:spcPct val="30000"/>
              </a:spcBef>
            </a:pPr>
            <a:r>
              <a:rPr lang="en-US" sz="900">
                <a:cs typeface="Times New Roman" charset="0"/>
              </a:rPr>
              <a:t>       		 6.  Outer leaflet of the nuclear envelope</a:t>
            </a:r>
            <a:endParaRPr lang="en-US" sz="900">
              <a:latin typeface="Courier New" pitchFamily="49" charset="0"/>
              <a:cs typeface="Times New Roman" charset="0"/>
            </a:endParaRPr>
          </a:p>
          <a:p>
            <a:pPr marL="228600" indent="-228600">
              <a:spcBef>
                <a:spcPct val="30000"/>
              </a:spcBef>
            </a:pPr>
            <a:r>
              <a:rPr lang="en-US" sz="900">
                <a:cs typeface="Times New Roman" charset="0"/>
              </a:rPr>
              <a:t> </a:t>
            </a:r>
            <a:endParaRPr lang="en-US" sz="900">
              <a:latin typeface="Courier New" pitchFamily="49" charset="0"/>
              <a:cs typeface="Times New Roman" charset="0"/>
            </a:endParaRPr>
          </a:p>
          <a:p>
            <a:pPr marL="228600" indent="-228600">
              <a:spcBef>
                <a:spcPct val="30000"/>
              </a:spcBef>
            </a:pPr>
            <a:r>
              <a:rPr lang="en-US" sz="900" b="1" u="sng">
                <a:cs typeface="Times New Roman" charset="0"/>
              </a:rPr>
              <a:t>Questions:</a:t>
            </a:r>
            <a:endParaRPr lang="en-US" sz="900">
              <a:cs typeface="Times New Roman" charset="0"/>
            </a:endParaRPr>
          </a:p>
          <a:p>
            <a:pPr marL="228600" indent="-228600">
              <a:spcBef>
                <a:spcPct val="30000"/>
              </a:spcBef>
            </a:pPr>
            <a:r>
              <a:rPr lang="en-US" sz="900">
                <a:cs typeface="Times New Roman" charset="0"/>
              </a:rPr>
              <a:t>1.	What is the general composition of #3, #4 and #5? </a:t>
            </a:r>
            <a:endParaRPr lang="en-US" sz="900">
              <a:latin typeface="Courier New" pitchFamily="49" charset="0"/>
              <a:cs typeface="Times New Roman" charset="0"/>
            </a:endParaRPr>
          </a:p>
          <a:p>
            <a:pPr marL="228600" indent="-228600">
              <a:spcBef>
                <a:spcPct val="30000"/>
              </a:spcBef>
            </a:pPr>
            <a:r>
              <a:rPr lang="en-US" sz="900">
                <a:cs typeface="Times New Roman" charset="0"/>
              </a:rPr>
              <a:t>2.	Nuclear pores cannot be resolved on this micrograph, but where would you expect to find them?  See next micrograph for location.</a:t>
            </a:r>
            <a:r>
              <a:rPr lang="en-US" sz="900"/>
              <a:t> </a:t>
            </a:r>
          </a:p>
          <a:p>
            <a:pPr marL="228600" indent="-228600">
              <a:spcBef>
                <a:spcPct val="30000"/>
              </a:spcBef>
            </a:pPr>
            <a:r>
              <a:rPr lang="en-US" sz="900" b="1" u="sng"/>
              <a:t>Answers to Questions:</a:t>
            </a:r>
          </a:p>
          <a:p>
            <a:pPr marL="228600" indent="-228600">
              <a:spcBef>
                <a:spcPct val="30000"/>
              </a:spcBef>
            </a:pPr>
            <a:r>
              <a:rPr lang="en-US" sz="900">
                <a:cs typeface="Times New Roman" charset="0"/>
              </a:rPr>
              <a:t>1.      Perinucleolar chromatin (nucleolus-associated chromatin) is heterochromatin (condensed DNA) that is associated with the nucleolus.  The fibrillar portion of the nucleolus (pars fibrosa) is composed of the primary transcripts of rRNA genes, whereas the granular portion of the nucleolus (pars granulosa) is composed of the partially assembled ribosomal subunits.</a:t>
            </a:r>
          </a:p>
          <a:p>
            <a:pPr marL="228600" indent="-228600">
              <a:spcBef>
                <a:spcPct val="30000"/>
              </a:spcBef>
            </a:pPr>
            <a:r>
              <a:rPr lang="en-US" sz="900">
                <a:cs typeface="Times New Roman" charset="0"/>
              </a:rPr>
              <a:t>2.     Nuclear pores are openings through the nuclear envelope.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cstate="print"/>
          <a:srcRect/>
          <a:stretch>
            <a:fillRect/>
          </a:stretch>
        </p:blipFill>
        <p:spPr bwMode="auto">
          <a:xfrm>
            <a:off x="1123950" y="692150"/>
            <a:ext cx="4610100" cy="3457575"/>
          </a:xfrm>
          <a:prstGeom prst="rect">
            <a:avLst/>
          </a:prstGeom>
          <a:noFill/>
          <a:ln w="9525">
            <a:solidFill>
              <a:srgbClr val="000000"/>
            </a:solidFill>
            <a:miter lim="800000"/>
            <a:headEnd/>
            <a:tailEnd/>
          </a:ln>
          <a:effectLst/>
        </p:spPr>
      </p:pic>
      <p:sp>
        <p:nvSpPr>
          <p:cNvPr id="10245" name="Rectangle 5"/>
          <p:cNvSpPr>
            <a:spLocks noChangeArrowheads="1"/>
          </p:cNvSpPr>
          <p:nvPr/>
        </p:nvSpPr>
        <p:spPr bwMode="auto">
          <a:xfrm>
            <a:off x="914400" y="4379913"/>
            <a:ext cx="5029200" cy="4148137"/>
          </a:xfrm>
          <a:prstGeom prst="rect">
            <a:avLst/>
          </a:prstGeom>
          <a:noFill/>
          <a:ln w="9525">
            <a:noFill/>
            <a:miter lim="800000"/>
            <a:headEnd/>
            <a:tailEnd/>
          </a:ln>
          <a:effectLst/>
        </p:spPr>
        <p:txBody>
          <a:bodyPr/>
          <a:lstStyle/>
          <a:p>
            <a:pPr marL="228600" indent="-228600">
              <a:spcBef>
                <a:spcPct val="30000"/>
              </a:spcBef>
            </a:pPr>
            <a:r>
              <a:rPr lang="en-US" sz="900" b="1" u="sng">
                <a:cs typeface="Times New Roman" charset="0"/>
              </a:rPr>
              <a:t>E.M. 8</a:t>
            </a:r>
            <a:r>
              <a:rPr lang="en-US" sz="900" b="1">
                <a:cs typeface="Times New Roman" charset="0"/>
              </a:rPr>
              <a:t>.	</a:t>
            </a:r>
            <a:r>
              <a:rPr lang="en-US" sz="900" b="1" u="sng">
                <a:cs typeface="Times New Roman" charset="0"/>
              </a:rPr>
              <a:t>Liver Parenchymal Cell (Hepatocyte)</a:t>
            </a:r>
            <a:endParaRPr lang="en-US" sz="900">
              <a:latin typeface="Courier New" pitchFamily="49" charset="0"/>
              <a:cs typeface="Times New Roman" charset="0"/>
            </a:endParaRPr>
          </a:p>
          <a:p>
            <a:pPr marL="228600" indent="-228600">
              <a:spcBef>
                <a:spcPct val="30000"/>
              </a:spcBef>
            </a:pPr>
            <a:r>
              <a:rPr lang="en-US" sz="900">
                <a:cs typeface="Times New Roman" charset="0"/>
              </a:rPr>
              <a:t>      		 1.  Heterochromatin</a:t>
            </a:r>
            <a:endParaRPr lang="en-US" sz="900">
              <a:latin typeface="Courier New" pitchFamily="49" charset="0"/>
              <a:cs typeface="Times New Roman" charset="0"/>
            </a:endParaRPr>
          </a:p>
          <a:p>
            <a:pPr marL="228600" indent="-228600">
              <a:spcBef>
                <a:spcPct val="30000"/>
              </a:spcBef>
            </a:pPr>
            <a:r>
              <a:rPr lang="en-US" sz="900">
                <a:cs typeface="Times New Roman" charset="0"/>
              </a:rPr>
              <a:t>       		 2.  Euchromatin</a:t>
            </a:r>
            <a:endParaRPr lang="en-US" sz="900">
              <a:latin typeface="Courier New" pitchFamily="49" charset="0"/>
              <a:cs typeface="Times New Roman" charset="0"/>
            </a:endParaRPr>
          </a:p>
          <a:p>
            <a:pPr marL="228600" indent="-228600">
              <a:spcBef>
                <a:spcPct val="30000"/>
              </a:spcBef>
            </a:pPr>
            <a:r>
              <a:rPr lang="en-US" sz="900">
                <a:cs typeface="Times New Roman" charset="0"/>
              </a:rPr>
              <a:t>       		 3.  Perinucleolar chromatin</a:t>
            </a:r>
            <a:endParaRPr lang="en-US" sz="900">
              <a:latin typeface="Courier New" pitchFamily="49" charset="0"/>
              <a:cs typeface="Times New Roman" charset="0"/>
            </a:endParaRPr>
          </a:p>
          <a:p>
            <a:pPr marL="228600" indent="-228600">
              <a:spcBef>
                <a:spcPct val="30000"/>
              </a:spcBef>
            </a:pPr>
            <a:r>
              <a:rPr lang="en-US" sz="900">
                <a:cs typeface="Times New Roman" charset="0"/>
              </a:rPr>
              <a:t>       		 4.  Granular portion of the nucleolus</a:t>
            </a:r>
            <a:endParaRPr lang="en-US" sz="900">
              <a:latin typeface="Courier New" pitchFamily="49" charset="0"/>
              <a:cs typeface="Times New Roman" charset="0"/>
            </a:endParaRPr>
          </a:p>
          <a:p>
            <a:pPr marL="228600" indent="-228600">
              <a:spcBef>
                <a:spcPct val="30000"/>
              </a:spcBef>
            </a:pPr>
            <a:r>
              <a:rPr lang="en-US" sz="900">
                <a:cs typeface="Times New Roman" charset="0"/>
              </a:rPr>
              <a:t>       		 5.  Nuclear pore</a:t>
            </a:r>
            <a:endParaRPr lang="en-US" sz="900">
              <a:latin typeface="Courier New" pitchFamily="49" charset="0"/>
              <a:cs typeface="Times New Roman" charset="0"/>
            </a:endParaRPr>
          </a:p>
          <a:p>
            <a:pPr marL="228600" indent="-228600">
              <a:spcBef>
                <a:spcPct val="30000"/>
              </a:spcBef>
            </a:pPr>
            <a:r>
              <a:rPr lang="en-US" sz="900">
                <a:cs typeface="Times New Roman" charset="0"/>
              </a:rPr>
              <a:t>       		 6.  Fibrillar portion of the nucleolus</a:t>
            </a:r>
          </a:p>
          <a:p>
            <a:pPr marL="228600" indent="-228600">
              <a:spcBef>
                <a:spcPct val="30000"/>
              </a:spcBef>
            </a:pPr>
            <a:endParaRPr lang="en-US" sz="900" u="sng">
              <a:cs typeface="Times New Roman" charset="0"/>
            </a:endParaRPr>
          </a:p>
          <a:p>
            <a:pPr marL="228600" indent="-228600">
              <a:spcBef>
                <a:spcPct val="30000"/>
              </a:spcBef>
            </a:pPr>
            <a:r>
              <a:rPr lang="en-US" sz="900" b="1" u="sng">
                <a:cs typeface="Times New Roman" charset="0"/>
              </a:rPr>
              <a:t>Questions:</a:t>
            </a:r>
            <a:r>
              <a:rPr lang="en-US" sz="900">
                <a:cs typeface="Times New Roman" charset="0"/>
              </a:rPr>
              <a:t> </a:t>
            </a:r>
            <a:endParaRPr lang="en-US" sz="900">
              <a:latin typeface="Courier New" pitchFamily="49" charset="0"/>
              <a:cs typeface="Times New Roman" charset="0"/>
            </a:endParaRPr>
          </a:p>
          <a:p>
            <a:pPr marL="228600" indent="-228600">
              <a:spcBef>
                <a:spcPct val="30000"/>
              </a:spcBef>
            </a:pPr>
            <a:r>
              <a:rPr lang="en-US" sz="900">
                <a:cs typeface="Times New Roman" charset="0"/>
              </a:rPr>
              <a:t>1.	Which structure(s) #1, #3 or #4 would show the presence of DNA in light microscopy? </a:t>
            </a:r>
            <a:endParaRPr lang="en-US" sz="900">
              <a:latin typeface="Courier New" pitchFamily="49" charset="0"/>
              <a:cs typeface="Times New Roman" charset="0"/>
            </a:endParaRPr>
          </a:p>
          <a:p>
            <a:pPr marL="228600" indent="-228600">
              <a:spcBef>
                <a:spcPct val="30000"/>
              </a:spcBef>
            </a:pPr>
            <a:r>
              <a:rPr lang="en-US" sz="900">
                <a:cs typeface="Times New Roman" charset="0"/>
              </a:rPr>
              <a:t>2.	Which structure #2, #3 or #6 would be digested by RNAse activity?</a:t>
            </a:r>
            <a:endParaRPr lang="en-US" sz="900"/>
          </a:p>
          <a:p>
            <a:pPr marL="228600" indent="-228600">
              <a:spcBef>
                <a:spcPct val="30000"/>
              </a:spcBef>
            </a:pPr>
            <a:endParaRPr lang="en-US" sz="900"/>
          </a:p>
          <a:p>
            <a:pPr marL="228600" indent="-228600">
              <a:spcBef>
                <a:spcPct val="30000"/>
              </a:spcBef>
            </a:pPr>
            <a:r>
              <a:rPr lang="en-US" sz="900" b="1" u="sng"/>
              <a:t>Answers to Questions:</a:t>
            </a:r>
          </a:p>
          <a:p>
            <a:pPr marL="228600" indent="-228600">
              <a:spcBef>
                <a:spcPct val="30000"/>
              </a:spcBef>
            </a:pPr>
            <a:r>
              <a:rPr lang="en-US" sz="900">
                <a:cs typeface="Times New Roman" charset="0"/>
              </a:rPr>
              <a:t>1.      Heterochromatin and perinucleolar chromatin when stained with H and E for light microscopy would appear basophilic indicating the presence of DNA.</a:t>
            </a:r>
          </a:p>
          <a:p>
            <a:pPr marL="228600" indent="-228600">
              <a:spcBef>
                <a:spcPct val="30000"/>
              </a:spcBef>
            </a:pPr>
            <a:r>
              <a:rPr lang="en-US" sz="900">
                <a:cs typeface="Times New Roman" charset="0"/>
              </a:rPr>
              <a:t>2.      The fibrillar portion of the nucleolus would be digested by RNAse activity.</a:t>
            </a:r>
            <a:r>
              <a:rPr lang="en-US" sz="900"/>
              <a:t> </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TotalTime>
  <Words>312</Words>
  <Application>Microsoft Office PowerPoint</Application>
  <PresentationFormat>On-screen Show (4:3)</PresentationFormat>
  <Paragraphs>328</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Times New Roman</vt:lpstr>
      <vt:lpstr>Courier New</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University of Cincinnati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Lowriedj</dc:creator>
  <cp:lastModifiedBy>Dept. of Cell Biology</cp:lastModifiedBy>
  <cp:revision>4</cp:revision>
  <dcterms:created xsi:type="dcterms:W3CDTF">2004-08-19T19:41:54Z</dcterms:created>
  <dcterms:modified xsi:type="dcterms:W3CDTF">2009-07-30T18:28:48Z</dcterms:modified>
</cp:coreProperties>
</file>