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84" r:id="rId3"/>
    <p:sldId id="257" r:id="rId4"/>
    <p:sldId id="276" r:id="rId5"/>
    <p:sldId id="261" r:id="rId6"/>
    <p:sldId id="262" r:id="rId7"/>
    <p:sldId id="259" r:id="rId8"/>
    <p:sldId id="260" r:id="rId9"/>
    <p:sldId id="277" r:id="rId10"/>
    <p:sldId id="278" r:id="rId11"/>
    <p:sldId id="279" r:id="rId12"/>
    <p:sldId id="268" r:id="rId13"/>
    <p:sldId id="280" r:id="rId14"/>
    <p:sldId id="281" r:id="rId15"/>
    <p:sldId id="270" r:id="rId16"/>
    <p:sldId id="269" r:id="rId17"/>
    <p:sldId id="263" r:id="rId18"/>
    <p:sldId id="265" r:id="rId19"/>
    <p:sldId id="273" r:id="rId20"/>
    <p:sldId id="282" r:id="rId21"/>
    <p:sldId id="283" r:id="rId22"/>
    <p:sldId id="271" r:id="rId23"/>
    <p:sldId id="275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77D26-7AC4-4FFC-A7C1-963C7FBC524F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98CDF-8B98-433E-A04E-A5DFEC6D7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54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09B3A85-226B-4292-A285-FED264E5A03B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88CCC22-E0DE-4981-9B86-91210433C0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0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06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We’re all in this together  “Her</a:t>
            </a:r>
            <a:r>
              <a:rPr lang="en-US" baseline="0" dirty="0" smtClean="0"/>
              <a:t> success does not threaten mine”  We (women) will hang together or we will hang separately </a:t>
            </a:r>
          </a:p>
          <a:p>
            <a:r>
              <a:rPr lang="en-US" baseline="0" dirty="0" smtClean="0"/>
              <a:t>We need to support each other (whether we like or agree with the other woman)</a:t>
            </a:r>
          </a:p>
          <a:p>
            <a:r>
              <a:rPr lang="en-US" baseline="0" dirty="0" smtClean="0"/>
              <a:t>Frequently-women make the suggestion-men make it later  and the boys chime in (Assoc Dean and Roseann)  “Roseann just said that”</a:t>
            </a:r>
            <a:br>
              <a:rPr lang="en-US" baseline="0" dirty="0" smtClean="0"/>
            </a:br>
            <a:r>
              <a:rPr lang="en-US" baseline="0" dirty="0" smtClean="0"/>
              <a:t>Mary has a valid point (don’t agree and don’t like) but everyone pay attention </a:t>
            </a:r>
          </a:p>
          <a:p>
            <a:r>
              <a:rPr lang="en-US" baseline="0" dirty="0" smtClean="0"/>
              <a:t>Quiet-dean search under-represented population-couldn’t get a word in—”Excuse me, I’d like to hear what DJ has to say”</a:t>
            </a:r>
          </a:p>
          <a:p>
            <a:r>
              <a:rPr lang="en-US" baseline="0" dirty="0" smtClean="0"/>
              <a:t>DJ appreciated it-I never had to do it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65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Topics-Easter egg</a:t>
            </a:r>
            <a:r>
              <a:rPr lang="en-US" baseline="0" dirty="0" smtClean="0"/>
              <a:t> hunts, shoes, dogs, pizza, soup,</a:t>
            </a:r>
          </a:p>
          <a:p>
            <a:r>
              <a:rPr lang="en-US" baseline="0" dirty="0" smtClean="0"/>
              <a:t>Why don’t we talk that way all the time? What are we afraid of?</a:t>
            </a:r>
          </a:p>
          <a:p>
            <a:r>
              <a:rPr lang="en-US" baseline="0" dirty="0" smtClean="0"/>
              <a:t>Thank you is your new secret weapon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BCBB8-B3CA-4075-8E87-B13750536FC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14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of men talking make it difficult for a woman</a:t>
            </a:r>
            <a:r>
              <a:rPr lang="en-US" baseline="0" dirty="0" smtClean="0"/>
              <a:t> to enter the conversation</a:t>
            </a:r>
          </a:p>
          <a:p>
            <a:r>
              <a:rPr lang="en-US" baseline="0" dirty="0" smtClean="0"/>
              <a:t>WHY do men interrupt?  Bully,  Gain clarity (legit), avoid forgetting (auditory learner—my husband)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95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NOTE—make</a:t>
            </a:r>
            <a:r>
              <a:rPr lang="en-US" baseline="0" dirty="0" smtClean="0"/>
              <a:t> it a question  (that way they look like a jerk if they say no)</a:t>
            </a:r>
          </a:p>
          <a:p>
            <a:r>
              <a:rPr lang="en-US" baseline="0" dirty="0" smtClean="0"/>
              <a:t>Where to practice and how?  Student-pointed out to father how often he interrupted her (did not go well)</a:t>
            </a:r>
          </a:p>
          <a:p>
            <a:r>
              <a:rPr lang="en-US" baseline="0" dirty="0" smtClean="0"/>
              <a:t>PRACTICE-my husband,  I suggested to student try again.</a:t>
            </a:r>
          </a:p>
          <a:p>
            <a:r>
              <a:rPr lang="en-US" baseline="0" dirty="0" smtClean="0"/>
              <a:t>ACTIVITY  --Speak like an expert-other person interrupt-keep going   soup  dogs  shoes  pencils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65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time, </a:t>
            </a:r>
            <a:r>
              <a:rPr lang="en-US" dirty="0" err="1" smtClean="0"/>
              <a:t>dept</a:t>
            </a:r>
            <a:r>
              <a:rPr lang="en-US" dirty="0" smtClean="0"/>
              <a:t> meeting with researchers-thought they would jump down my throat  nothing happened</a:t>
            </a:r>
          </a:p>
          <a:p>
            <a:r>
              <a:rPr lang="en-US" dirty="0" smtClean="0"/>
              <a:t>Once</a:t>
            </a:r>
            <a:r>
              <a:rPr lang="en-US" baseline="0" dirty="0" smtClean="0"/>
              <a:t> you’re aware, you will hear this all the time (I still do it)  catch myself</a:t>
            </a:r>
          </a:p>
          <a:p>
            <a:r>
              <a:rPr lang="en-US" baseline="0" dirty="0" smtClean="0"/>
              <a:t>PRACTICE-say it to myself  THEN, say my statement </a:t>
            </a:r>
            <a:r>
              <a:rPr lang="en-US" baseline="0" dirty="0" err="1" smtClean="0"/>
              <a:t>outloud</a:t>
            </a:r>
            <a:endParaRPr lang="en-US" baseline="0" dirty="0" smtClean="0"/>
          </a:p>
          <a:p>
            <a:r>
              <a:rPr lang="en-US" baseline="0" dirty="0" smtClean="0"/>
              <a:t>In class—compliment student on brilliant statement, have her say it without the qualifier, ask another student, did she sound pushy? Ask student, did you feel pushy?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71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8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Activity—Have everyone</a:t>
            </a:r>
            <a:r>
              <a:rPr lang="en-US" baseline="0" dirty="0" smtClean="0"/>
              <a:t> stand up and bump into each other.  Smile/no problem</a:t>
            </a:r>
          </a:p>
          <a:p>
            <a:r>
              <a:rPr lang="en-US" baseline="0" dirty="0" smtClean="0"/>
              <a:t>Example—Talking business with adm when male colleague interrupts.  After he’s finished, I smiled, said “You’re welcome” and he apologized.</a:t>
            </a:r>
          </a:p>
          <a:p>
            <a:r>
              <a:rPr lang="en-US" baseline="0" dirty="0" smtClean="0"/>
              <a:t>Smile is your secret weapon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BCBB8-B3CA-4075-8E87-B13750536FC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50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 to replace sorry</a:t>
            </a:r>
            <a:r>
              <a:rPr lang="en-US" baseline="0" dirty="0" smtClean="0"/>
              <a:t> with thank you</a:t>
            </a:r>
          </a:p>
          <a:p>
            <a:r>
              <a:rPr lang="en-US" baseline="0" dirty="0" smtClean="0"/>
              <a:t>People love to be appreciated—thank you makes them feel good (so you don’t have to feel bad)</a:t>
            </a:r>
          </a:p>
          <a:p>
            <a:r>
              <a:rPr lang="en-US" baseline="0" dirty="0" smtClean="0"/>
              <a:t>I don’t have to be perfect –my perfection allows me to appreciate someone else</a:t>
            </a:r>
          </a:p>
          <a:p>
            <a:r>
              <a:rPr lang="en-US" baseline="0" dirty="0" smtClean="0"/>
              <a:t>Deep down inside—it’s true.  Helping me correct mistakes makes me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BCBB8-B3CA-4075-8E87-B13750536FC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28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Note—It’s not men undercutting our authority—We’re doing it to ourselves!!!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53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types</a:t>
            </a:r>
            <a:r>
              <a:rPr lang="en-US" baseline="0" dirty="0" smtClean="0"/>
              <a:t> of compliments—conversation starter</a:t>
            </a:r>
          </a:p>
          <a:p>
            <a:r>
              <a:rPr lang="en-US" baseline="0" dirty="0" smtClean="0"/>
              <a:t>Sincere—</a:t>
            </a:r>
          </a:p>
          <a:p>
            <a:r>
              <a:rPr lang="en-US" baseline="0" dirty="0" smtClean="0"/>
              <a:t>Deflect—thank you I have great students,  it was really nothing</a:t>
            </a:r>
          </a:p>
          <a:p>
            <a:r>
              <a:rPr lang="en-US" baseline="0" dirty="0" smtClean="0"/>
              <a:t>Reciprocate—you do a great job teaching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55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 take u</a:t>
            </a:r>
            <a:r>
              <a:rPr lang="en-US" baseline="0" dirty="0" smtClean="0"/>
              <a:t>p space</a:t>
            </a:r>
          </a:p>
          <a:p>
            <a:r>
              <a:rPr lang="en-US" baseline="0" dirty="0" smtClean="0"/>
              <a:t>NYC subway </a:t>
            </a:r>
            <a:r>
              <a:rPr lang="en-US" baseline="0" dirty="0" smtClean="0"/>
              <a:t>example</a:t>
            </a:r>
          </a:p>
          <a:p>
            <a:r>
              <a:rPr lang="en-US" baseline="0" dirty="0" smtClean="0"/>
              <a:t>We make ourselves small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321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Why??  Not accepting compliment</a:t>
            </a:r>
            <a:r>
              <a:rPr lang="en-US" baseline="0" dirty="0" smtClean="0"/>
              <a:t> is calling the other person a liar or fool/  you don’t want to do this</a:t>
            </a:r>
          </a:p>
          <a:p>
            <a:r>
              <a:rPr lang="en-US" baseline="0" dirty="0" smtClean="0"/>
              <a:t>Denial is misguided humility—Humility isn’t thinking less of yourself, it’s thinking of yourself less.</a:t>
            </a:r>
            <a:endParaRPr lang="en-US" dirty="0" smtClean="0"/>
          </a:p>
          <a:p>
            <a:r>
              <a:rPr lang="en-US" dirty="0" smtClean="0"/>
              <a:t>First time I did this—with a man  he was caught off guard (confidence)</a:t>
            </a:r>
          </a:p>
          <a:p>
            <a:r>
              <a:rPr lang="en-US" dirty="0" smtClean="0"/>
              <a:t>ACTIVITY—Give</a:t>
            </a:r>
            <a:r>
              <a:rPr lang="en-US" baseline="0" dirty="0" smtClean="0"/>
              <a:t> each other a compliment and accept.</a:t>
            </a:r>
          </a:p>
          <a:p>
            <a:r>
              <a:rPr lang="en-US" baseline="0" dirty="0" smtClean="0"/>
              <a:t>How did it feel??  Feel pushy or obnoxious???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57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6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1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make ourselves small?</a:t>
            </a:r>
          </a:p>
          <a:p>
            <a:r>
              <a:rPr lang="en-US" dirty="0" smtClean="0"/>
              <a:t>Feel Hyper-visible</a:t>
            </a:r>
            <a:r>
              <a:rPr lang="en-US" baseline="0" dirty="0" smtClean="0"/>
              <a:t> (typical of outgroup)</a:t>
            </a:r>
            <a:endParaRPr lang="en-US" dirty="0" smtClean="0"/>
          </a:p>
          <a:p>
            <a:r>
              <a:rPr lang="en-US" dirty="0" smtClean="0"/>
              <a:t>Who gets hurt when we make ourselves small???</a:t>
            </a:r>
            <a:r>
              <a:rPr lang="en-US" baseline="0" dirty="0" smtClean="0"/>
              <a:t>  We do</a:t>
            </a:r>
          </a:p>
          <a:p>
            <a:r>
              <a:rPr lang="en-US" baseline="0" dirty="0" smtClean="0"/>
              <a:t>Note—we’re doing it on our own volition</a:t>
            </a:r>
          </a:p>
          <a:p>
            <a:r>
              <a:rPr lang="en-US" baseline="0" dirty="0" smtClean="0"/>
              <a:t>If it’s a learned behavior—we can learn different behavior</a:t>
            </a:r>
          </a:p>
          <a:p>
            <a:r>
              <a:rPr lang="en-US" baseline="0" dirty="0" smtClean="0"/>
              <a:t>“You teach that which you need to learn”  Eliz. Lessor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76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Credibility is the perception that you know what you’re talking about</a:t>
            </a:r>
            <a:endParaRPr lang="en-US" baseline="0" dirty="0" smtClean="0"/>
          </a:p>
          <a:p>
            <a:r>
              <a:rPr lang="en-US" baseline="0" dirty="0" smtClean="0"/>
              <a:t>Body language is subconscious and we read it (whether we know it or not)</a:t>
            </a:r>
          </a:p>
          <a:p>
            <a:r>
              <a:rPr lang="en-US" baseline="0" dirty="0" smtClean="0"/>
              <a:t>Bored students—sliding, head </a:t>
            </a:r>
          </a:p>
          <a:p>
            <a:r>
              <a:rPr lang="en-US" baseline="0" dirty="0" smtClean="0"/>
              <a:t>Study-video tape (no sound) doctor/patient  and teacher/student  people could identify dr with fewer mal-practice suits/teacher won awards</a:t>
            </a:r>
          </a:p>
          <a:p>
            <a:r>
              <a:rPr lang="en-US" baseline="0" dirty="0" smtClean="0"/>
              <a:t>NO SOUND</a:t>
            </a:r>
          </a:p>
          <a:p>
            <a:r>
              <a:rPr lang="en-US" baseline="0" dirty="0" smtClean="0"/>
              <a:t>Meharabian is psy professor at UCLA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BCBB8-B3CA-4075-8E87-B13750536FC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10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we’re too forceful—we</a:t>
            </a:r>
            <a:r>
              <a:rPr lang="en-US" baseline="0" dirty="0" smtClean="0"/>
              <a:t> are viewed as aggressive </a:t>
            </a:r>
          </a:p>
          <a:p>
            <a:r>
              <a:rPr lang="en-US" baseline="0" dirty="0" smtClean="0"/>
              <a:t>2 groups of people not allowed to be angry –women and African American men</a:t>
            </a:r>
          </a:p>
          <a:p>
            <a:r>
              <a:rPr lang="en-US" baseline="0" dirty="0" smtClean="0"/>
              <a:t>Body language is subconscious –no one says “she had powerful body language”</a:t>
            </a:r>
          </a:p>
          <a:p>
            <a:r>
              <a:rPr lang="en-US" baseline="0" dirty="0" smtClean="0"/>
              <a:t>NOTE—Women undercutting women  (Fran Hauser Myth of the Nice Girl</a:t>
            </a:r>
          </a:p>
          <a:p>
            <a:r>
              <a:rPr lang="en-US" baseline="0" dirty="0" smtClean="0"/>
              <a:t>Strong body language is a way for us to communicate confidence without being pushy </a:t>
            </a:r>
          </a:p>
          <a:p>
            <a:r>
              <a:rPr lang="en-US" baseline="0" dirty="0" smtClean="0"/>
              <a:t>Doesn’t “cost “ us anything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BCBB8-B3CA-4075-8E87-B13750536FC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80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Sitting-board meeting/  or take notes</a:t>
            </a:r>
            <a:r>
              <a:rPr lang="en-US" baseline="0" dirty="0" smtClean="0"/>
              <a:t> if one on one NOT for a meeting group (men-volunteer)</a:t>
            </a:r>
          </a:p>
          <a:p>
            <a:r>
              <a:rPr lang="en-US" baseline="0" dirty="0" smtClean="0"/>
              <a:t>Sitting down-great equalizer  Activity—who is the tallest in the room?</a:t>
            </a:r>
            <a:endParaRPr lang="en-US" dirty="0" smtClean="0"/>
          </a:p>
          <a:p>
            <a:r>
              <a:rPr lang="en-US" dirty="0" smtClean="0"/>
              <a:t>Stand straight and not hunched over (wish</a:t>
            </a:r>
            <a:r>
              <a:rPr lang="en-US" baseline="0" dirty="0" smtClean="0"/>
              <a:t> I had mirrors)</a:t>
            </a:r>
            <a:endParaRPr lang="en-US" dirty="0" smtClean="0"/>
          </a:p>
          <a:p>
            <a:r>
              <a:rPr lang="en-US" dirty="0" smtClean="0"/>
              <a:t>Presenting—hand</a:t>
            </a:r>
            <a:r>
              <a:rPr lang="en-US" baseline="0" dirty="0" smtClean="0"/>
              <a:t> gestures some people say no-Marketing research says movement attracts attention</a:t>
            </a:r>
          </a:p>
          <a:p>
            <a:r>
              <a:rPr lang="en-US" baseline="0" dirty="0" smtClean="0"/>
              <a:t>Time &amp; place to smile-not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BCBB8-B3CA-4075-8E87-B13750536FC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1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ACTIVITY-</a:t>
            </a:r>
            <a:r>
              <a:rPr lang="en-US" baseline="0" dirty="0" smtClean="0"/>
              <a:t> Power Girl pose (controversy) </a:t>
            </a:r>
          </a:p>
          <a:p>
            <a:r>
              <a:rPr lang="en-US" baseline="0" dirty="0" smtClean="0"/>
              <a:t>Think about winners –swimmers, runners</a:t>
            </a:r>
          </a:p>
          <a:p>
            <a:r>
              <a:rPr lang="en-US" baseline="0" dirty="0" smtClean="0"/>
              <a:t>How much do I believe it works?  Always do it in office before class (students will remind 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BCBB8-B3CA-4075-8E87-B13750536FC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60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Afraid of failing (being told no)</a:t>
            </a:r>
            <a:r>
              <a:rPr lang="en-US" baseline="0" dirty="0" smtClean="0"/>
              <a:t> so won’t try LEAN IN  fear of failure </a:t>
            </a:r>
          </a:p>
          <a:p>
            <a:r>
              <a:rPr lang="en-US" baseline="0" dirty="0" smtClean="0"/>
              <a:t>HBR found if women turned down for leadership, less likely to apply (resiliency)</a:t>
            </a:r>
          </a:p>
          <a:p>
            <a:r>
              <a:rPr lang="en-US" baseline="0" dirty="0" smtClean="0"/>
              <a:t>Perfection—confidence killer  (Progress over perfection)</a:t>
            </a:r>
          </a:p>
          <a:p>
            <a:r>
              <a:rPr lang="en-US" baseline="0" dirty="0" smtClean="0"/>
              <a:t>If you wait to be perfect, you’ll never do anything</a:t>
            </a:r>
          </a:p>
          <a:p>
            <a:r>
              <a:rPr lang="en-US" baseline="0" dirty="0" smtClean="0"/>
              <a:t>What do they call the person who wrote the worst dissertation in the world?</a:t>
            </a:r>
          </a:p>
          <a:p>
            <a:r>
              <a:rPr lang="en-US" baseline="0" dirty="0" smtClean="0"/>
              <a:t>You will never get the job if you don’t apply</a:t>
            </a:r>
          </a:p>
          <a:p>
            <a:r>
              <a:rPr lang="en-US" baseline="0" dirty="0" smtClean="0"/>
              <a:t>Your idea will never be chosen if you don’t speak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89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of waiting until we’re perfect (know the perfect answer) we need to practice</a:t>
            </a:r>
            <a:r>
              <a:rPr lang="en-US" baseline="0" dirty="0" smtClean="0"/>
              <a:t> speaking up</a:t>
            </a:r>
          </a:p>
          <a:p>
            <a:r>
              <a:rPr lang="en-US" baseline="0" dirty="0" smtClean="0"/>
              <a:t>Resiliency assignment (2800 read 4 years)  women are afraid to speak up in </a:t>
            </a:r>
            <a:r>
              <a:rPr lang="en-US" baseline="0" dirty="0" smtClean="0"/>
              <a:t>class</a:t>
            </a:r>
          </a:p>
          <a:p>
            <a:r>
              <a:rPr lang="en-US" baseline="0" dirty="0" smtClean="0"/>
              <a:t>Informal study by UC Women’s Center</a:t>
            </a:r>
            <a:endParaRPr lang="en-US" baseline="0" dirty="0" smtClean="0"/>
          </a:p>
          <a:p>
            <a:r>
              <a:rPr lang="en-US" baseline="0" dirty="0" smtClean="0"/>
              <a:t>Be the first one to speak—set the tone (dean search committee)</a:t>
            </a:r>
          </a:p>
          <a:p>
            <a:r>
              <a:rPr lang="en-US" baseline="0" dirty="0" smtClean="0"/>
              <a:t>I like to piggyback—you gain a colleague (alignment)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CCC22-E0DE-4981-9B86-91210433C09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6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Empowering the Next Generation of Women Leaders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Learning to Communicate </a:t>
            </a:r>
            <a:r>
              <a:rPr lang="en-US" sz="2400" dirty="0" smtClean="0"/>
              <a:t>Confidence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Jane Ziegler Sojka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to speak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Say something (use the word ‘strategy’)</a:t>
            </a:r>
          </a:p>
          <a:p>
            <a:pPr lvl="1"/>
            <a:r>
              <a:rPr lang="en-US" dirty="0" smtClean="0"/>
              <a:t>Do not take meeting notes</a:t>
            </a:r>
          </a:p>
          <a:p>
            <a:r>
              <a:rPr lang="en-US" dirty="0" smtClean="0"/>
              <a:t>Look at agenda and find topic to comment on (do homework)</a:t>
            </a:r>
          </a:p>
          <a:p>
            <a:r>
              <a:rPr lang="en-US" dirty="0" smtClean="0"/>
              <a:t>Be the first one to speak (don’t have to interrupt)</a:t>
            </a:r>
          </a:p>
          <a:p>
            <a:r>
              <a:rPr lang="en-US" dirty="0" smtClean="0"/>
              <a:t>Piggyback on the conversation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Fran Hauser </a:t>
            </a:r>
            <a:r>
              <a:rPr lang="en-US" i="1" dirty="0" smtClean="0"/>
              <a:t>The Myth of the Nice Girl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648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others learn to speak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 the comment</a:t>
            </a:r>
          </a:p>
          <a:p>
            <a:r>
              <a:rPr lang="en-US" dirty="0" smtClean="0"/>
              <a:t>Tell them in advance to prepare</a:t>
            </a:r>
          </a:p>
          <a:p>
            <a:r>
              <a:rPr lang="en-US" dirty="0" smtClean="0"/>
              <a:t>Include the other person (Mary and I were talking….)</a:t>
            </a:r>
          </a:p>
          <a:p>
            <a:r>
              <a:rPr lang="en-US" dirty="0" smtClean="0"/>
              <a:t>Congratulate on a win and ask how</a:t>
            </a:r>
          </a:p>
          <a:p>
            <a:r>
              <a:rPr lang="en-US" dirty="0" smtClean="0"/>
              <a:t>Keep an eye out for quiet women and encourage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 is 35% how you say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Activity—Talk like an expert</a:t>
            </a:r>
          </a:p>
          <a:p>
            <a:pPr marL="0" indent="0">
              <a:buNone/>
            </a:pPr>
            <a:r>
              <a:rPr lang="en-US" dirty="0" smtClean="0"/>
              <a:t>Issues-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Someone will challenge us</a:t>
            </a:r>
          </a:p>
          <a:p>
            <a:pPr lvl="1"/>
            <a:r>
              <a:rPr lang="en-US" dirty="0" smtClean="0"/>
              <a:t>I’ll get back to you with that information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Someone will tell us we’re wrong (not perfect)</a:t>
            </a:r>
          </a:p>
          <a:p>
            <a:pPr lvl="1"/>
            <a:r>
              <a:rPr lang="en-US" dirty="0" smtClean="0"/>
              <a:t>Thank you for bringing that to my attention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8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Men talking with Men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7 interrupts</a:t>
            </a:r>
          </a:p>
          <a:p>
            <a:pPr marL="0" indent="0">
              <a:buNone/>
            </a:pPr>
            <a:r>
              <a:rPr lang="en-US" dirty="0" smtClean="0"/>
              <a:t>Women talking with Women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7 interrupts</a:t>
            </a:r>
          </a:p>
          <a:p>
            <a:pPr marL="0" indent="0">
              <a:buNone/>
            </a:pPr>
            <a:r>
              <a:rPr lang="en-US" dirty="0" smtClean="0"/>
              <a:t>Men talking with Women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48 interrupts-men interrupting 46 times!</a:t>
            </a:r>
          </a:p>
          <a:p>
            <a:pPr marL="0" indent="0">
              <a:buNone/>
            </a:pPr>
            <a:endParaRPr lang="en-US" dirty="0"/>
          </a:p>
          <a:p>
            <a:pPr marL="3657600" lvl="8" indent="0">
              <a:buNone/>
            </a:pPr>
            <a:r>
              <a:rPr lang="en-US" dirty="0" smtClean="0"/>
              <a:t>				</a:t>
            </a:r>
            <a:r>
              <a:rPr lang="en-US" sz="1600" dirty="0" smtClean="0"/>
              <a:t>Deborah Tannen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80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“There’s a few more points I need to make.  Can you hold that thought and I’ll come back to you</a:t>
            </a:r>
            <a:r>
              <a:rPr lang="en-US" u="sng" dirty="0" smtClean="0"/>
              <a:t>?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“I appreciate your feedback </a:t>
            </a:r>
            <a:r>
              <a:rPr lang="en-US" u="sng" dirty="0" smtClean="0"/>
              <a:t>and</a:t>
            </a:r>
            <a:r>
              <a:rPr lang="en-US" dirty="0" smtClean="0"/>
              <a:t> can you wait until I’m finished?”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73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with conviction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Eliminate Qualifiers 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			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I’m no expert, but….</a:t>
            </a:r>
          </a:p>
          <a:p>
            <a:pPr marL="0" indent="0">
              <a:buNone/>
            </a:pPr>
            <a:r>
              <a:rPr lang="en-US" dirty="0" smtClean="0"/>
              <a:t>	Can I ask a question…..</a:t>
            </a:r>
          </a:p>
          <a:p>
            <a:pPr marL="0" indent="0">
              <a:buNone/>
            </a:pPr>
            <a:r>
              <a:rPr lang="en-US" dirty="0" smtClean="0"/>
              <a:t>	Can I say something…..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I’d just like to say….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with conviction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Qualifiers undercut authority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Words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 </a:t>
            </a:r>
            <a:r>
              <a:rPr lang="en-US" i="1" dirty="0"/>
              <a:t>just</a:t>
            </a:r>
            <a:r>
              <a:rPr lang="en-US" dirty="0"/>
              <a:t> want to say</a:t>
            </a:r>
            <a:r>
              <a:rPr lang="en-US" dirty="0" smtClean="0"/>
              <a:t>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I’m </a:t>
            </a:r>
            <a:r>
              <a:rPr lang="en-US" i="1" dirty="0"/>
              <a:t>just</a:t>
            </a:r>
            <a:r>
              <a:rPr lang="en-US" dirty="0"/>
              <a:t> checking in</a:t>
            </a:r>
            <a:r>
              <a:rPr lang="en-US" dirty="0" smtClean="0"/>
              <a:t>….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 was actually just getting ready to….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apologize for things </a:t>
            </a:r>
            <a:br>
              <a:rPr lang="en-US" dirty="0" smtClean="0"/>
            </a:br>
            <a:r>
              <a:rPr lang="en-US" dirty="0" smtClean="0"/>
              <a:t>that are not our 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What do you say when someone accidently bumps into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/>
              <a:t>Reframe: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Sorry (for taking up space)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Excuse me (still want to be a nice girl)</a:t>
            </a:r>
          </a:p>
          <a:p>
            <a:pPr marL="0" indent="0">
              <a:buNone/>
            </a:pPr>
            <a:r>
              <a:rPr lang="en-US" sz="2600" dirty="0"/>
              <a:t>	S</a:t>
            </a:r>
            <a:r>
              <a:rPr lang="en-US" sz="2600" dirty="0" smtClean="0"/>
              <a:t>mile- no problem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Barbie Sorry Vlog</a:t>
            </a:r>
          </a:p>
          <a:p>
            <a:pPr marL="0" indent="0">
              <a:buNone/>
            </a:pPr>
            <a:r>
              <a:rPr lang="en-US" dirty="0"/>
              <a:t>https://www.youtube.com/watch?v=g9ahiHpM3yQ</a:t>
            </a:r>
          </a:p>
        </p:txBody>
      </p:sp>
    </p:spTree>
    <p:extLst>
      <p:ext uri="{BB962C8B-B14F-4D97-AF65-F5344CB8AC3E}">
        <p14:creationId xmlns:p14="http://schemas.microsoft.com/office/powerpoint/2010/main" val="11649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Apology Alternatives--writing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Replace ‘sorry’ with ‘thank you’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Thanks for writing</a:t>
            </a:r>
            <a:endParaRPr lang="en-US" sz="3200" dirty="0"/>
          </a:p>
          <a:p>
            <a:r>
              <a:rPr lang="en-US" sz="3200" dirty="0" smtClean="0"/>
              <a:t>Thanks for flagging!</a:t>
            </a:r>
          </a:p>
          <a:p>
            <a:r>
              <a:rPr lang="en-US" sz="3200" dirty="0" smtClean="0"/>
              <a:t>Good catch– I’ll make the changes</a:t>
            </a:r>
          </a:p>
          <a:p>
            <a:r>
              <a:rPr lang="en-US" sz="3200" dirty="0" smtClean="0"/>
              <a:t>Many thanks for noticing the error, I’ll…..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Example--writing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was just wondering if it would be okay if I were a couple of minutes late tomorrow. …  I just wanted to make sure that it was okay with you.  I am sorry for the inconvenience.”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Reframe—”I’m going to be late tomorrow.  Thank you for understanding.”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Overview—Confident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strong body language</a:t>
            </a:r>
          </a:p>
          <a:p>
            <a:r>
              <a:rPr lang="en-US" dirty="0" smtClean="0"/>
              <a:t>Learning to speaking up</a:t>
            </a:r>
          </a:p>
          <a:p>
            <a:pPr lvl="1"/>
            <a:r>
              <a:rPr lang="en-US" dirty="0" smtClean="0"/>
              <a:t>Board room</a:t>
            </a:r>
          </a:p>
          <a:p>
            <a:r>
              <a:rPr lang="en-US" dirty="0" smtClean="0"/>
              <a:t>Learning to speak with credibility</a:t>
            </a:r>
          </a:p>
          <a:p>
            <a:pPr lvl="1"/>
            <a:r>
              <a:rPr lang="en-US" dirty="0" smtClean="0"/>
              <a:t>Talk like an expert</a:t>
            </a:r>
          </a:p>
          <a:p>
            <a:pPr lvl="1"/>
            <a:r>
              <a:rPr lang="en-US" dirty="0" smtClean="0"/>
              <a:t>Handle interruptions</a:t>
            </a:r>
          </a:p>
          <a:p>
            <a:pPr lvl="1"/>
            <a:r>
              <a:rPr lang="en-US" dirty="0" smtClean="0"/>
              <a:t>Sorry/compliments</a:t>
            </a:r>
          </a:p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don’t take credit </a:t>
            </a:r>
            <a:br>
              <a:rPr lang="en-US" dirty="0" smtClean="0"/>
            </a:br>
            <a:r>
              <a:rPr lang="en-US" dirty="0" smtClean="0"/>
              <a:t>for things we are good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do you do when you get a compliment?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Deflect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Reciprocate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93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accept a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Smile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Thank you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Shut up. (or I accept the compliment)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631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Homework—pick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Practice being big at a meeting or presentation.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a goal of saying one thing at every meeting.</a:t>
            </a:r>
          </a:p>
          <a:p>
            <a:pPr marL="457200" indent="-457200">
              <a:buAutoNum type="arabicPeriod"/>
            </a:pPr>
            <a:r>
              <a:rPr lang="en-US" dirty="0" smtClean="0"/>
              <a:t>Go one day without using the word ‘sorry.’</a:t>
            </a:r>
          </a:p>
          <a:p>
            <a:pPr marL="457200" indent="-457200">
              <a:buAutoNum type="arabicPeriod"/>
            </a:pPr>
            <a:r>
              <a:rPr lang="en-US" dirty="0" smtClean="0"/>
              <a:t>After writing an email, edit it and replace sorry with thank you.</a:t>
            </a:r>
          </a:p>
          <a:p>
            <a:pPr marL="457200" indent="-457200">
              <a:buAutoNum type="arabicPeriod"/>
            </a:pPr>
            <a:r>
              <a:rPr lang="en-US" dirty="0" smtClean="0"/>
              <a:t>Notice qualifiers when you speak and practice without using them.</a:t>
            </a:r>
          </a:p>
          <a:p>
            <a:pPr marL="457200" indent="-457200">
              <a:buAutoNum type="arabicPeriod"/>
            </a:pPr>
            <a:r>
              <a:rPr lang="en-US" dirty="0" smtClean="0"/>
              <a:t>Eliminate favorite qualifiers from emails.</a:t>
            </a:r>
          </a:p>
          <a:p>
            <a:pPr marL="457200" indent="-457200">
              <a:buAutoNum type="arabicPeriod"/>
            </a:pPr>
            <a:r>
              <a:rPr lang="en-US" dirty="0" smtClean="0"/>
              <a:t>Practice accepting compliments</a:t>
            </a:r>
          </a:p>
        </p:txBody>
      </p:sp>
    </p:spTree>
    <p:extLst>
      <p:ext uri="{BB962C8B-B14F-4D97-AF65-F5344CB8AC3E}">
        <p14:creationId xmlns:p14="http://schemas.microsoft.com/office/powerpoint/2010/main" val="20909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241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Sit like a man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Sit like a woman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Difference?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54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“I am not the only woman </a:t>
            </a:r>
          </a:p>
          <a:p>
            <a:pPr marL="0" indent="0" algn="ctr">
              <a:buNone/>
            </a:pPr>
            <a:r>
              <a:rPr lang="en-US" sz="3600" dirty="0" smtClean="0"/>
              <a:t>who is making herself small </a:t>
            </a:r>
          </a:p>
          <a:p>
            <a:pPr marL="0" indent="0" algn="ctr">
              <a:buNone/>
            </a:pPr>
            <a:r>
              <a:rPr lang="en-US" sz="3600" dirty="0" smtClean="0"/>
              <a:t>to make others feel more comfortable.”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Rachel Hollis  </a:t>
            </a:r>
            <a:r>
              <a:rPr lang="en-US" i="1" dirty="0" smtClean="0"/>
              <a:t>Girl Wash Your Face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4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smtClean="0"/>
              <a:t>it important to take up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u="sng" dirty="0" smtClean="0"/>
              <a:t>credibility</a:t>
            </a:r>
            <a:r>
              <a:rPr lang="en-US" dirty="0" smtClean="0"/>
              <a:t> is: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 smtClean="0"/>
              <a:t>58% body language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 smtClean="0"/>
              <a:t>35% tone of voice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 smtClean="0"/>
              <a:t>7% actual words </a:t>
            </a:r>
            <a:r>
              <a:rPr lang="en-US" sz="2400" dirty="0"/>
              <a:t>					</a:t>
            </a:r>
            <a:r>
              <a:rPr lang="en-US" sz="1500" dirty="0"/>
              <a:t>Albert Mehrabian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And……..								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96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strong body language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Women view a woman who uses strong &amp; powerful body language less harsh than a woman who speaks in a powerful way.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91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take up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Sitting—Hands on table (not in lap</a:t>
            </a:r>
            <a:r>
              <a:rPr lang="en-US" sz="2800" dirty="0" smtClean="0"/>
              <a:t>)—OK to write</a:t>
            </a:r>
            <a:endParaRPr lang="en-US" sz="2800" dirty="0" smtClean="0"/>
          </a:p>
          <a:p>
            <a:pPr lvl="1"/>
            <a:r>
              <a:rPr lang="en-US" sz="2800" dirty="0" smtClean="0"/>
              <a:t>Raise chair height</a:t>
            </a:r>
          </a:p>
          <a:p>
            <a:pPr lvl="1"/>
            <a:r>
              <a:rPr lang="en-US" sz="2800" dirty="0"/>
              <a:t>Stand straight (yoga mountain pose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/>
              <a:t>Use hand gestures</a:t>
            </a:r>
          </a:p>
          <a:p>
            <a:pPr lvl="1"/>
            <a:r>
              <a:rPr lang="en-US" sz="2800" dirty="0" smtClean="0"/>
              <a:t>Watch people-pleasing smile</a:t>
            </a:r>
          </a:p>
          <a:p>
            <a:pPr lvl="1"/>
            <a:r>
              <a:rPr lang="en-US" sz="2800" dirty="0" smtClean="0"/>
              <a:t>Watch head bobbing</a:t>
            </a:r>
          </a:p>
          <a:p>
            <a:pPr lvl="1"/>
            <a:r>
              <a:rPr lang="en-US" sz="2800" dirty="0" smtClean="0"/>
              <a:t>Structured suits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48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 Cuddy—Power Girl 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Strong body language communicates to others</a:t>
            </a:r>
          </a:p>
          <a:p>
            <a:pPr marL="0" indent="0">
              <a:buNone/>
            </a:pPr>
            <a:r>
              <a:rPr lang="en-US" sz="3200" dirty="0" smtClean="0"/>
              <a:t>AND</a:t>
            </a:r>
          </a:p>
          <a:p>
            <a:pPr marL="0" indent="0">
              <a:buNone/>
            </a:pPr>
            <a:r>
              <a:rPr lang="en-US" sz="3200" dirty="0" smtClean="0"/>
              <a:t>Communicates to ourselves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430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% of attributes are needed before you’ll apply for a job?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 smtClean="0"/>
              <a:t>Men   60%</a:t>
            </a:r>
          </a:p>
          <a:p>
            <a:endParaRPr lang="en-US" sz="3600" dirty="0"/>
          </a:p>
          <a:p>
            <a:r>
              <a:rPr lang="en-US" sz="3600" dirty="0" smtClean="0"/>
              <a:t>Women  90-100%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845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1242</TotalTime>
  <Words>1537</Words>
  <Application>Microsoft Office PowerPoint</Application>
  <PresentationFormat>Widescreen</PresentationFormat>
  <Paragraphs>262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Empowering the Next Generation of Women Leaders:  Learning to Communicate Confidence  </vt:lpstr>
      <vt:lpstr>Overview—Confident Communication</vt:lpstr>
      <vt:lpstr>Activity</vt:lpstr>
      <vt:lpstr>PowerPoint Presentation</vt:lpstr>
      <vt:lpstr>Why is it important to take up space?</vt:lpstr>
      <vt:lpstr>Why is strong body language so important?</vt:lpstr>
      <vt:lpstr>How do we take up space?</vt:lpstr>
      <vt:lpstr>Amy Cuddy—Power Girl Pose</vt:lpstr>
      <vt:lpstr>Question</vt:lpstr>
      <vt:lpstr>Learn to speak up</vt:lpstr>
      <vt:lpstr>Help others learn to speak up</vt:lpstr>
      <vt:lpstr>Credibility is 35% how you say it</vt:lpstr>
      <vt:lpstr>Interruptions</vt:lpstr>
      <vt:lpstr>Interruptions</vt:lpstr>
      <vt:lpstr>Speak with conviction</vt:lpstr>
      <vt:lpstr>Speak with conviction</vt:lpstr>
      <vt:lpstr>Women apologize for things  that are not our fault</vt:lpstr>
      <vt:lpstr>Apology Alternatives--writing</vt:lpstr>
      <vt:lpstr>Example--writing</vt:lpstr>
      <vt:lpstr>Women don’t take credit  for things we are good at</vt:lpstr>
      <vt:lpstr>How to accept a compliment</vt:lpstr>
      <vt:lpstr>Homework—pick one</vt:lpstr>
      <vt:lpstr>Thank you!</vt:lpstr>
    </vt:vector>
  </TitlesOfParts>
  <Company>University of Cincinnati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the Next Generation of Women Leaders:  Learning to Communicate Confidence</dc:title>
  <dc:creator>Jane Z Sojka</dc:creator>
  <cp:lastModifiedBy>Jane Z Sojka</cp:lastModifiedBy>
  <cp:revision>35</cp:revision>
  <cp:lastPrinted>2019-01-14T16:15:25Z</cp:lastPrinted>
  <dcterms:created xsi:type="dcterms:W3CDTF">2019-01-10T19:31:16Z</dcterms:created>
  <dcterms:modified xsi:type="dcterms:W3CDTF">2019-01-29T23:18:24Z</dcterms:modified>
</cp:coreProperties>
</file>