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73" r:id="rId3"/>
    <p:sldId id="310" r:id="rId4"/>
    <p:sldId id="309" r:id="rId5"/>
    <p:sldId id="314" r:id="rId6"/>
    <p:sldId id="303" r:id="rId7"/>
    <p:sldId id="312" r:id="rId8"/>
    <p:sldId id="304" r:id="rId9"/>
    <p:sldId id="300" r:id="rId10"/>
    <p:sldId id="316" r:id="rId11"/>
    <p:sldId id="315" r:id="rId12"/>
    <p:sldId id="306" r:id="rId13"/>
    <p:sldId id="299" r:id="rId14"/>
    <p:sldId id="318" r:id="rId15"/>
    <p:sldId id="319" r:id="rId16"/>
    <p:sldId id="317" r:id="rId17"/>
    <p:sldId id="321" r:id="rId18"/>
    <p:sldId id="320" r:id="rId19"/>
    <p:sldId id="298" r:id="rId20"/>
    <p:sldId id="323" r:id="rId21"/>
    <p:sldId id="32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326" autoAdjust="0"/>
  </p:normalViewPr>
  <p:slideViewPr>
    <p:cSldViewPr>
      <p:cViewPr varScale="1">
        <p:scale>
          <a:sx n="76" d="100"/>
          <a:sy n="76" d="100"/>
        </p:scale>
        <p:origin x="14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98FEF-7FDD-430A-937D-A225228C0580}" type="datetimeFigureOut">
              <a:rPr lang="en-US" smtClean="0"/>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C1D19-BC08-4059-AFC1-924DE9FC9F88}" type="slidenum">
              <a:rPr lang="en-US" smtClean="0"/>
              <a:t>‹#›</a:t>
            </a:fld>
            <a:endParaRPr lang="en-US"/>
          </a:p>
        </p:txBody>
      </p:sp>
    </p:spTree>
    <p:extLst>
      <p:ext uri="{BB962C8B-B14F-4D97-AF65-F5344CB8AC3E}">
        <p14:creationId xmlns:p14="http://schemas.microsoft.com/office/powerpoint/2010/main" val="362838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E0CF7-A885-4E37-BEC8-4A25F0E528EC}" type="slidenum">
              <a:rPr lang="en-US" smtClean="0"/>
              <a:t>1</a:t>
            </a:fld>
            <a:endParaRPr lang="en-US"/>
          </a:p>
        </p:txBody>
      </p:sp>
    </p:spTree>
    <p:extLst>
      <p:ext uri="{BB962C8B-B14F-4D97-AF65-F5344CB8AC3E}">
        <p14:creationId xmlns:p14="http://schemas.microsoft.com/office/powerpoint/2010/main" val="105319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C1D19-BC08-4059-AFC1-924DE9FC9F88}" type="slidenum">
              <a:rPr lang="en-US" smtClean="0"/>
              <a:t>7</a:t>
            </a:fld>
            <a:endParaRPr lang="en-US"/>
          </a:p>
        </p:txBody>
      </p:sp>
    </p:spTree>
    <p:extLst>
      <p:ext uri="{BB962C8B-B14F-4D97-AF65-F5344CB8AC3E}">
        <p14:creationId xmlns:p14="http://schemas.microsoft.com/office/powerpoint/2010/main" val="402732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8A0B51-A3A8-4F12-8CE3-C6CAC792EE4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233217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A0B51-A3A8-4F12-8CE3-C6CAC792EE4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42101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A0B51-A3A8-4F12-8CE3-C6CAC792EE4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53903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A0B51-A3A8-4F12-8CE3-C6CAC792EE4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323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8A0B51-A3A8-4F12-8CE3-C6CAC792EE4B}"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146174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8A0B51-A3A8-4F12-8CE3-C6CAC792EE4B}"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350638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8A0B51-A3A8-4F12-8CE3-C6CAC792EE4B}"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367511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8A0B51-A3A8-4F12-8CE3-C6CAC792EE4B}"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72572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A0B51-A3A8-4F12-8CE3-C6CAC792EE4B}"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142042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A0B51-A3A8-4F12-8CE3-C6CAC792EE4B}"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322936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A0B51-A3A8-4F12-8CE3-C6CAC792EE4B}"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E1E4F-4248-4EAF-8A84-44CBD1DE3176}" type="slidenum">
              <a:rPr lang="en-US" smtClean="0"/>
              <a:t>‹#›</a:t>
            </a:fld>
            <a:endParaRPr lang="en-US"/>
          </a:p>
        </p:txBody>
      </p:sp>
    </p:spTree>
    <p:extLst>
      <p:ext uri="{BB962C8B-B14F-4D97-AF65-F5344CB8AC3E}">
        <p14:creationId xmlns:p14="http://schemas.microsoft.com/office/powerpoint/2010/main" val="16297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A0B51-A3A8-4F12-8CE3-C6CAC792EE4B}" type="datetimeFigureOut">
              <a:rPr lang="en-US" smtClean="0"/>
              <a:t>1/31/2018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E1E4F-4248-4EAF-8A84-44CBD1DE3176}" type="slidenum">
              <a:rPr lang="en-US" smtClean="0"/>
              <a:t>‹#›</a:t>
            </a:fld>
            <a:endParaRPr lang="en-US"/>
          </a:p>
        </p:txBody>
      </p:sp>
    </p:spTree>
    <p:extLst>
      <p:ext uri="{BB962C8B-B14F-4D97-AF65-F5344CB8AC3E}">
        <p14:creationId xmlns:p14="http://schemas.microsoft.com/office/powerpoint/2010/main" val="350906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d.uc.edu/WIMS"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woodrufflab.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iles.constantcontact.com/a6e2fe00701/dd888219-63dc-48b9-8864-550aa1e18c70.pdf"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mc.org/members/gwims/about/"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mailto:Erin.Haynes@uc.edu" TargetMode="External"/><Relationship Id="rId7" Type="http://schemas.openxmlformats.org/officeDocument/2006/relationships/image" Target="../media/image17.png"/><Relationship Id="rId2" Type="http://schemas.openxmlformats.org/officeDocument/2006/relationships/hyperlink" Target="mailto:Zalfa.Abdel-Malek@uc.edu"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Vinita.Takiar@uc.edu" TargetMode="External"/><Relationship Id="rId4" Type="http://schemas.openxmlformats.org/officeDocument/2006/relationships/hyperlink" Target="mailto:Jennifer.Cavitt@uc.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223" b="1351"/>
          <a:stretch/>
        </p:blipFill>
        <p:spPr>
          <a:xfrm>
            <a:off x="0" y="0"/>
            <a:ext cx="2181225" cy="6858000"/>
          </a:xfrm>
          <a:prstGeom prst="rect">
            <a:avLst/>
          </a:prstGeom>
        </p:spPr>
      </p:pic>
      <p:sp>
        <p:nvSpPr>
          <p:cNvPr id="2" name="Title 1"/>
          <p:cNvSpPr>
            <a:spLocks noGrp="1"/>
          </p:cNvSpPr>
          <p:nvPr>
            <p:ph type="ctrTitle"/>
          </p:nvPr>
        </p:nvSpPr>
        <p:spPr>
          <a:xfrm>
            <a:off x="1292180" y="838200"/>
            <a:ext cx="8242328" cy="1470025"/>
          </a:xfrm>
        </p:spPr>
        <p:txBody>
          <a:bodyPr>
            <a:normAutofit fontScale="90000"/>
          </a:bodyPr>
          <a:lstStyle/>
          <a:p>
            <a:r>
              <a:rPr lang="en-US" sz="4800" dirty="0"/>
              <a:t/>
            </a:r>
            <a:br>
              <a:rPr lang="en-US" sz="4800" dirty="0"/>
            </a:br>
            <a:r>
              <a:rPr lang="en-US" sz="4900" dirty="0" smtClean="0"/>
              <a:t>Welcome!</a:t>
            </a:r>
            <a:r>
              <a:rPr lang="en-US" sz="4000" dirty="0" smtClean="0"/>
              <a:t/>
            </a:r>
            <a:br>
              <a:rPr lang="en-US" sz="4000" dirty="0" smtClean="0"/>
            </a:br>
            <a:r>
              <a:rPr lang="en-US" dirty="0" smtClean="0"/>
              <a:t>UC College of Medicine</a:t>
            </a:r>
            <a:r>
              <a:rPr lang="en-US" dirty="0"/>
              <a:t/>
            </a:r>
            <a:br>
              <a:rPr lang="en-US" dirty="0"/>
            </a:br>
            <a:r>
              <a:rPr lang="en-US" b="1" dirty="0"/>
              <a:t>Women in </a:t>
            </a:r>
            <a:r>
              <a:rPr lang="en-US" b="1" dirty="0" smtClean="0"/>
              <a:t/>
            </a:r>
            <a:br>
              <a:rPr lang="en-US" b="1" dirty="0" smtClean="0"/>
            </a:br>
            <a:r>
              <a:rPr lang="en-US" b="1" dirty="0" smtClean="0"/>
              <a:t>Medicine &amp; Science</a:t>
            </a:r>
            <a:br>
              <a:rPr lang="en-US" b="1" dirty="0" smtClean="0"/>
            </a:br>
            <a:r>
              <a:rPr lang="en-US" sz="4000" dirty="0" smtClean="0"/>
              <a:t>Chapter Meeting</a:t>
            </a:r>
            <a:endParaRPr lang="en-US" sz="4000" dirty="0"/>
          </a:p>
        </p:txBody>
      </p:sp>
      <p:sp>
        <p:nvSpPr>
          <p:cNvPr id="3" name="Subtitle 2"/>
          <p:cNvSpPr>
            <a:spLocks noGrp="1"/>
          </p:cNvSpPr>
          <p:nvPr>
            <p:ph type="subTitle" idx="1"/>
          </p:nvPr>
        </p:nvSpPr>
        <p:spPr>
          <a:xfrm>
            <a:off x="2438400" y="3962400"/>
            <a:ext cx="6400800" cy="1909293"/>
          </a:xfrm>
        </p:spPr>
        <p:txBody>
          <a:bodyPr>
            <a:noAutofit/>
          </a:bodyPr>
          <a:lstStyle/>
          <a:p>
            <a:r>
              <a:rPr lang="en-US" sz="2800" b="1" i="1" dirty="0" smtClean="0">
                <a:solidFill>
                  <a:schemeClr val="tx1"/>
                </a:solidFill>
              </a:rPr>
              <a:t>With Special Guest, Dr. William </a:t>
            </a:r>
            <a:r>
              <a:rPr lang="en-US" sz="2800" b="1" i="1" dirty="0" smtClean="0">
                <a:solidFill>
                  <a:schemeClr val="tx1"/>
                </a:solidFill>
              </a:rPr>
              <a:t>Ball</a:t>
            </a:r>
          </a:p>
          <a:p>
            <a:r>
              <a:rPr lang="en-US" sz="2800" b="1" i="1" dirty="0" smtClean="0">
                <a:solidFill>
                  <a:schemeClr val="tx1"/>
                </a:solidFill>
              </a:rPr>
              <a:t>Dean </a:t>
            </a:r>
            <a:r>
              <a:rPr lang="en-US" sz="2800" b="1" i="1" dirty="0" smtClean="0">
                <a:solidFill>
                  <a:schemeClr val="tx1"/>
                </a:solidFill>
              </a:rPr>
              <a:t>of the College of Medicine</a:t>
            </a:r>
          </a:p>
          <a:p>
            <a:endParaRPr lang="en-US" sz="1500" b="1" dirty="0">
              <a:solidFill>
                <a:srgbClr val="FF0000"/>
              </a:solidFill>
            </a:endParaRPr>
          </a:p>
          <a:p>
            <a:endParaRPr lang="en-US" sz="1500" b="1" dirty="0" smtClean="0">
              <a:solidFill>
                <a:srgbClr val="FF0000"/>
              </a:solidFill>
            </a:endParaRPr>
          </a:p>
          <a:p>
            <a:r>
              <a:rPr lang="en-US" sz="2800" b="1" dirty="0">
                <a:solidFill>
                  <a:schemeClr val="tx1"/>
                </a:solidFill>
              </a:rPr>
              <a:t>January 31, 2018</a:t>
            </a:r>
          </a:p>
          <a:p>
            <a:endParaRPr lang="en-US" sz="4000" b="1" dirty="0" smtClean="0">
              <a:solidFill>
                <a:srgbClr val="FF0000"/>
              </a:solidFill>
            </a:endParaRPr>
          </a:p>
          <a:p>
            <a:endParaRPr lang="en-US" sz="4000" b="1" dirty="0" smtClean="0">
              <a:solidFill>
                <a:srgbClr val="FF0000"/>
              </a:solidFill>
            </a:endParaRPr>
          </a:p>
        </p:txBody>
      </p:sp>
    </p:spTree>
    <p:extLst>
      <p:ext uri="{BB962C8B-B14F-4D97-AF65-F5344CB8AC3E}">
        <p14:creationId xmlns:p14="http://schemas.microsoft.com/office/powerpoint/2010/main" val="1702020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6223" b="1351"/>
          <a:stretch/>
        </p:blipFill>
        <p:spPr>
          <a:xfrm>
            <a:off x="0" y="0"/>
            <a:ext cx="2181225" cy="6858000"/>
          </a:xfrm>
          <a:prstGeom prst="rect">
            <a:avLst/>
          </a:prstGeom>
        </p:spPr>
      </p:pic>
      <p:sp>
        <p:nvSpPr>
          <p:cNvPr id="8" name="Title 7"/>
          <p:cNvSpPr>
            <a:spLocks noGrp="1"/>
          </p:cNvSpPr>
          <p:nvPr>
            <p:ph type="title"/>
          </p:nvPr>
        </p:nvSpPr>
        <p:spPr>
          <a:xfrm>
            <a:off x="2286000" y="2286000"/>
            <a:ext cx="6705600" cy="1143000"/>
          </a:xfrm>
        </p:spPr>
        <p:txBody>
          <a:bodyPr>
            <a:normAutofit fontScale="90000"/>
          </a:bodyPr>
          <a:lstStyle/>
          <a:p>
            <a:r>
              <a:rPr lang="en-US" sz="4800" b="1" dirty="0" smtClean="0"/>
              <a:t>Accomplishments To-Date</a:t>
            </a:r>
            <a:endParaRPr lang="en-US" sz="4800" b="1" dirty="0"/>
          </a:p>
        </p:txBody>
      </p:sp>
    </p:spTree>
    <p:extLst>
      <p:ext uri="{BB962C8B-B14F-4D97-AF65-F5344CB8AC3E}">
        <p14:creationId xmlns:p14="http://schemas.microsoft.com/office/powerpoint/2010/main" val="652160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stanford.edu/content/dam/sm-news/images/2014/01/AAMC-Blu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4562" y="381000"/>
            <a:ext cx="1880010" cy="1004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t="6223" b="1351"/>
          <a:stretch/>
        </p:blipFill>
        <p:spPr>
          <a:xfrm>
            <a:off x="0" y="0"/>
            <a:ext cx="2181225" cy="6858000"/>
          </a:xfrm>
          <a:prstGeom prst="rect">
            <a:avLst/>
          </a:prstGeom>
        </p:spPr>
      </p:pic>
      <p:pic>
        <p:nvPicPr>
          <p:cNvPr id="8" name="Content Placeholder 7"/>
          <p:cNvPicPr>
            <a:picLocks noGrp="1" noChangeAspect="1"/>
          </p:cNvPicPr>
          <p:nvPr>
            <p:ph idx="1"/>
          </p:nvPr>
        </p:nvPicPr>
        <p:blipFill>
          <a:blip r:embed="rId4"/>
          <a:stretch>
            <a:fillRect/>
          </a:stretch>
        </p:blipFill>
        <p:spPr>
          <a:xfrm>
            <a:off x="4376737" y="159088"/>
            <a:ext cx="4395455" cy="6311224"/>
          </a:xfrm>
          <a:prstGeom prst="rect">
            <a:avLst/>
          </a:prstGeom>
        </p:spPr>
      </p:pic>
      <p:sp>
        <p:nvSpPr>
          <p:cNvPr id="9" name="Oval 8"/>
          <p:cNvSpPr/>
          <p:nvPr/>
        </p:nvSpPr>
        <p:spPr>
          <a:xfrm>
            <a:off x="4267200" y="1219199"/>
            <a:ext cx="3505200" cy="304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772400" y="834478"/>
            <a:ext cx="838200" cy="769441"/>
          </a:xfrm>
          <a:prstGeom prst="rect">
            <a:avLst/>
          </a:prstGeom>
          <a:noFill/>
        </p:spPr>
        <p:txBody>
          <a:bodyPr wrap="square" rtlCol="0">
            <a:spAutoFit/>
          </a:bodyPr>
          <a:lstStyle/>
          <a:p>
            <a:r>
              <a:rPr lang="en-US" sz="4400" dirty="0" smtClean="0">
                <a:solidFill>
                  <a:srgbClr val="FF0000"/>
                </a:solidFill>
                <a:latin typeface="Curlz MT" panose="04040404050702020202" pitchFamily="82" charset="0"/>
              </a:rPr>
              <a:t>!!!</a:t>
            </a:r>
            <a:endParaRPr lang="en-US" sz="4400" dirty="0">
              <a:solidFill>
                <a:srgbClr val="FF0000"/>
              </a:solidFill>
              <a:latin typeface="Curlz MT" panose="04040404050702020202" pitchFamily="82" charset="0"/>
            </a:endParaRPr>
          </a:p>
        </p:txBody>
      </p:sp>
    </p:spTree>
    <p:extLst>
      <p:ext uri="{BB962C8B-B14F-4D97-AF65-F5344CB8AC3E}">
        <p14:creationId xmlns:p14="http://schemas.microsoft.com/office/powerpoint/2010/main" val="3358152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8229600" cy="1143000"/>
          </a:xfrm>
        </p:spPr>
        <p:txBody>
          <a:bodyPr/>
          <a:lstStyle/>
          <a:p>
            <a:r>
              <a:rPr lang="en-US" sz="5400" b="1" dirty="0" smtClean="0"/>
              <a:t>WIMS Website</a:t>
            </a:r>
            <a:endParaRPr lang="en-US" dirty="0"/>
          </a:p>
        </p:txBody>
      </p:sp>
      <p:sp>
        <p:nvSpPr>
          <p:cNvPr id="3" name="Content Placeholder 2"/>
          <p:cNvSpPr>
            <a:spLocks noGrp="1"/>
          </p:cNvSpPr>
          <p:nvPr>
            <p:ph idx="1"/>
          </p:nvPr>
        </p:nvSpPr>
        <p:spPr>
          <a:xfrm>
            <a:off x="4038600" y="762000"/>
            <a:ext cx="6608636" cy="381000"/>
          </a:xfrm>
        </p:spPr>
        <p:txBody>
          <a:bodyPr>
            <a:normAutofit/>
          </a:bodyPr>
          <a:lstStyle/>
          <a:p>
            <a:pPr marL="0" indent="0">
              <a:spcBef>
                <a:spcPts val="0"/>
              </a:spcBef>
              <a:buNone/>
            </a:pPr>
            <a:r>
              <a:rPr lang="en-US" sz="1800" dirty="0" smtClean="0">
                <a:hlinkClick r:id="rId2"/>
              </a:rPr>
              <a:t>https</a:t>
            </a:r>
            <a:r>
              <a:rPr lang="en-US" sz="1800" dirty="0">
                <a:hlinkClick r:id="rId2"/>
              </a:rPr>
              <a:t>://med.uc.edu/WIMS</a:t>
            </a:r>
            <a:r>
              <a:rPr lang="en-US" sz="1800" dirty="0"/>
              <a:t> </a:t>
            </a:r>
            <a:endParaRPr lang="en-US" sz="1800" dirty="0" smtClean="0"/>
          </a:p>
          <a:p>
            <a:pPr marL="0" indent="0">
              <a:spcBef>
                <a:spcPts val="0"/>
              </a:spcBef>
              <a:buNone/>
            </a:pPr>
            <a:endParaRPr lang="en-US" sz="1800" b="1" dirty="0"/>
          </a:p>
          <a:p>
            <a:pPr marL="0" indent="0">
              <a:spcBef>
                <a:spcPts val="0"/>
              </a:spcBef>
              <a:buNone/>
            </a:pPr>
            <a:endParaRPr lang="en-US" sz="1800" dirty="0"/>
          </a:p>
          <a:p>
            <a:pPr marL="0" indent="0">
              <a:spcBef>
                <a:spcPts val="0"/>
              </a:spcBef>
              <a:buNone/>
            </a:pPr>
            <a:endParaRPr lang="en-US" sz="1800" b="1" dirty="0" smtClean="0"/>
          </a:p>
          <a:p>
            <a:pPr marL="0" indent="0">
              <a:spcBef>
                <a:spcPts val="1200"/>
              </a:spcBef>
              <a:buNone/>
            </a:pPr>
            <a:endParaRPr lang="en-US" sz="500" i="1" dirty="0" smtClean="0"/>
          </a:p>
          <a:p>
            <a:pPr marL="0" indent="0">
              <a:spcBef>
                <a:spcPts val="1200"/>
              </a:spcBef>
              <a:buNone/>
            </a:pPr>
            <a:endParaRPr lang="en-US" dirty="0" smtClean="0"/>
          </a:p>
          <a:p>
            <a:endParaRPr lang="en-US" sz="3500" dirty="0" smtClean="0"/>
          </a:p>
          <a:p>
            <a:endParaRPr lang="en-US" dirty="0"/>
          </a:p>
        </p:txBody>
      </p:sp>
      <p:pic>
        <p:nvPicPr>
          <p:cNvPr id="5" name="Picture 4"/>
          <p:cNvPicPr>
            <a:picLocks noChangeAspect="1"/>
          </p:cNvPicPr>
          <p:nvPr/>
        </p:nvPicPr>
        <p:blipFill rotWithShape="1">
          <a:blip r:embed="rId3"/>
          <a:srcRect t="6223" b="1351"/>
          <a:stretch/>
        </p:blipFill>
        <p:spPr>
          <a:xfrm>
            <a:off x="0" y="0"/>
            <a:ext cx="2181225" cy="6858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2669"/>
          <a:stretch/>
        </p:blipFill>
        <p:spPr>
          <a:xfrm>
            <a:off x="2209800" y="1184759"/>
            <a:ext cx="6858000" cy="5540042"/>
          </a:xfrm>
          <a:prstGeom prst="rect">
            <a:avLst/>
          </a:prstGeom>
        </p:spPr>
      </p:pic>
    </p:spTree>
    <p:extLst>
      <p:ext uri="{BB962C8B-B14F-4D97-AF65-F5344CB8AC3E}">
        <p14:creationId xmlns:p14="http://schemas.microsoft.com/office/powerpoint/2010/main" val="316703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79716"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733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578" y="0"/>
            <a:ext cx="5414571" cy="6865049"/>
          </a:xfrm>
          <a:prstGeom prst="rect">
            <a:avLst/>
          </a:prstGeom>
        </p:spPr>
      </p:pic>
      <p:sp>
        <p:nvSpPr>
          <p:cNvPr id="4" name="Rectangle 3"/>
          <p:cNvSpPr/>
          <p:nvPr/>
        </p:nvSpPr>
        <p:spPr>
          <a:xfrm>
            <a:off x="5562600" y="5675337"/>
            <a:ext cx="3581400" cy="923330"/>
          </a:xfrm>
          <a:prstGeom prst="rect">
            <a:avLst/>
          </a:prstGeom>
        </p:spPr>
        <p:txBody>
          <a:bodyPr wrap="square">
            <a:spAutoFit/>
          </a:bodyPr>
          <a:lstStyle/>
          <a:p>
            <a:pPr algn="ctr"/>
            <a:r>
              <a:rPr lang="en-US" u="sng" dirty="0">
                <a:solidFill>
                  <a:srgbClr val="1F497D"/>
                </a:solidFill>
                <a:latin typeface="Calibri" panose="020F0502020204030204" pitchFamily="34" charset="0"/>
                <a:ea typeface="Calibri" panose="020F0502020204030204" pitchFamily="34" charset="0"/>
                <a:hlinkClick r:id="rId3"/>
              </a:rPr>
              <a:t>http://files.constantcontact.com/a6e2fe00701/dd888219-63dc-48b9-8864-550aa1e18c70.pdf</a:t>
            </a:r>
            <a:r>
              <a:rPr lang="en-US" dirty="0">
                <a:solidFill>
                  <a:srgbClr val="1F497D"/>
                </a:solidFill>
                <a:latin typeface="Calibri" panose="020F0502020204030204" pitchFamily="34" charset="0"/>
                <a:ea typeface="Calibri" panose="020F0502020204030204" pitchFamily="34" charset="0"/>
              </a:rPr>
              <a:t> </a:t>
            </a:r>
            <a:endParaRPr lang="en-US" dirty="0"/>
          </a:p>
        </p:txBody>
      </p:sp>
      <p:pic>
        <p:nvPicPr>
          <p:cNvPr id="5" name="Picture 4"/>
          <p:cNvPicPr>
            <a:picLocks noChangeAspect="1"/>
          </p:cNvPicPr>
          <p:nvPr/>
        </p:nvPicPr>
        <p:blipFill>
          <a:blip r:embed="rId4"/>
          <a:stretch>
            <a:fillRect/>
          </a:stretch>
        </p:blipFill>
        <p:spPr>
          <a:xfrm>
            <a:off x="7315200" y="1524000"/>
            <a:ext cx="1476113" cy="1964686"/>
          </a:xfrm>
          <a:prstGeom prst="rect">
            <a:avLst/>
          </a:prstGeom>
        </p:spPr>
      </p:pic>
      <p:pic>
        <p:nvPicPr>
          <p:cNvPr id="6" name="Picture 5"/>
          <p:cNvPicPr>
            <a:picLocks noChangeAspect="1"/>
          </p:cNvPicPr>
          <p:nvPr/>
        </p:nvPicPr>
        <p:blipFill>
          <a:blip r:embed="rId5"/>
          <a:stretch>
            <a:fillRect/>
          </a:stretch>
        </p:blipFill>
        <p:spPr>
          <a:xfrm>
            <a:off x="5584149" y="1499173"/>
            <a:ext cx="1731051" cy="2093847"/>
          </a:xfrm>
          <a:prstGeom prst="rect">
            <a:avLst/>
          </a:prstGeom>
        </p:spPr>
      </p:pic>
      <p:sp>
        <p:nvSpPr>
          <p:cNvPr id="7" name="TextBox 6"/>
          <p:cNvSpPr txBox="1"/>
          <p:nvPr/>
        </p:nvSpPr>
        <p:spPr>
          <a:xfrm>
            <a:off x="5584149" y="722387"/>
            <a:ext cx="3026451" cy="646331"/>
          </a:xfrm>
          <a:prstGeom prst="rect">
            <a:avLst/>
          </a:prstGeom>
          <a:noFill/>
        </p:spPr>
        <p:txBody>
          <a:bodyPr wrap="square" rtlCol="0">
            <a:spAutoFit/>
          </a:bodyPr>
          <a:lstStyle/>
          <a:p>
            <a:pPr algn="ctr"/>
            <a:r>
              <a:rPr lang="en-US" b="1" dirty="0" smtClean="0"/>
              <a:t>WIMS Health Policy Committee</a:t>
            </a:r>
            <a:endParaRPr lang="en-US" b="1" dirty="0"/>
          </a:p>
        </p:txBody>
      </p:sp>
      <p:pic>
        <p:nvPicPr>
          <p:cNvPr id="8" name="Picture 7"/>
          <p:cNvPicPr>
            <a:picLocks noChangeAspect="1"/>
          </p:cNvPicPr>
          <p:nvPr/>
        </p:nvPicPr>
        <p:blipFill>
          <a:blip r:embed="rId6"/>
          <a:stretch>
            <a:fillRect/>
          </a:stretch>
        </p:blipFill>
        <p:spPr>
          <a:xfrm>
            <a:off x="6632428" y="3879252"/>
            <a:ext cx="1365543" cy="1679249"/>
          </a:xfrm>
          <a:prstGeom prst="rect">
            <a:avLst/>
          </a:prstGeom>
        </p:spPr>
      </p:pic>
    </p:spTree>
    <p:extLst>
      <p:ext uri="{BB962C8B-B14F-4D97-AF65-F5344CB8AC3E}">
        <p14:creationId xmlns:p14="http://schemas.microsoft.com/office/powerpoint/2010/main" val="256918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762000"/>
            <a:ext cx="8058150" cy="5242376"/>
          </a:xfrm>
          <a:prstGeom prst="rect">
            <a:avLst/>
          </a:prstGeom>
        </p:spPr>
      </p:pic>
    </p:spTree>
    <p:extLst>
      <p:ext uri="{BB962C8B-B14F-4D97-AF65-F5344CB8AC3E}">
        <p14:creationId xmlns:p14="http://schemas.microsoft.com/office/powerpoint/2010/main" val="849818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6223" b="1351"/>
          <a:stretch/>
        </p:blipFill>
        <p:spPr>
          <a:xfrm>
            <a:off x="0" y="0"/>
            <a:ext cx="2181225" cy="6858000"/>
          </a:xfrm>
          <a:prstGeom prst="rect">
            <a:avLst/>
          </a:prstGeom>
        </p:spPr>
      </p:pic>
      <p:pic>
        <p:nvPicPr>
          <p:cNvPr id="1026" name="Picture 2" descr="WIMS Donate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47" y="4724400"/>
            <a:ext cx="4885905" cy="11112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2286000" y="304298"/>
            <a:ext cx="6705600" cy="1143000"/>
          </a:xfrm>
        </p:spPr>
        <p:txBody>
          <a:bodyPr>
            <a:normAutofit fontScale="90000"/>
          </a:bodyPr>
          <a:lstStyle/>
          <a:p>
            <a:r>
              <a:rPr lang="en-US" sz="4800" b="1" dirty="0" smtClean="0"/>
              <a:t>Accomplishments To-Date, </a:t>
            </a:r>
            <a:r>
              <a:rPr lang="en-US" sz="4800" b="1" dirty="0" smtClean="0"/>
              <a:t>Continued…</a:t>
            </a:r>
            <a:endParaRPr lang="en-US" sz="4800" b="1" dirty="0"/>
          </a:p>
        </p:txBody>
      </p:sp>
      <p:sp>
        <p:nvSpPr>
          <p:cNvPr id="2" name="TextBox 1"/>
          <p:cNvSpPr txBox="1"/>
          <p:nvPr/>
        </p:nvSpPr>
        <p:spPr>
          <a:xfrm>
            <a:off x="2286000" y="2129509"/>
            <a:ext cx="6858000" cy="2369880"/>
          </a:xfrm>
          <a:prstGeom prst="rect">
            <a:avLst/>
          </a:prstGeom>
          <a:noFill/>
        </p:spPr>
        <p:txBody>
          <a:bodyPr wrap="square" rtlCol="0">
            <a:spAutoFit/>
          </a:bodyPr>
          <a:lstStyle/>
          <a:p>
            <a:pPr algn="ctr">
              <a:spcBef>
                <a:spcPts val="0"/>
              </a:spcBef>
            </a:pPr>
            <a:r>
              <a:rPr lang="en-US" sz="4400" dirty="0" smtClean="0"/>
              <a:t>Created a WIMS Fund </a:t>
            </a:r>
            <a:r>
              <a:rPr lang="en-US" sz="3200" dirty="0" smtClean="0"/>
              <a:t>(requiring $5,000 in private donations) </a:t>
            </a:r>
          </a:p>
          <a:p>
            <a:pPr algn="ctr">
              <a:spcBef>
                <a:spcPts val="0"/>
              </a:spcBef>
            </a:pPr>
            <a:r>
              <a:rPr lang="en-US" sz="4400" dirty="0" smtClean="0"/>
              <a:t>-</a:t>
            </a:r>
            <a:r>
              <a:rPr lang="en-US" sz="4400" i="1" dirty="0" smtClean="0"/>
              <a:t>UC Foundation</a:t>
            </a:r>
            <a:endParaRPr lang="en-US" sz="2800" i="1" dirty="0"/>
          </a:p>
          <a:p>
            <a:endParaRPr lang="en-US" sz="2800" dirty="0"/>
          </a:p>
        </p:txBody>
      </p:sp>
    </p:spTree>
    <p:extLst>
      <p:ext uri="{BB962C8B-B14F-4D97-AF65-F5344CB8AC3E}">
        <p14:creationId xmlns:p14="http://schemas.microsoft.com/office/powerpoint/2010/main" val="3524887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6223" b="1351"/>
          <a:stretch/>
        </p:blipFill>
        <p:spPr>
          <a:xfrm>
            <a:off x="0" y="0"/>
            <a:ext cx="2181225" cy="6858000"/>
          </a:xfrm>
          <a:prstGeom prst="rect">
            <a:avLst/>
          </a:prstGeom>
        </p:spPr>
      </p:pic>
      <p:pic>
        <p:nvPicPr>
          <p:cNvPr id="1026" name="Picture 2" descr="WIMS Donate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305" y="5410200"/>
            <a:ext cx="4885905" cy="1111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19152" y="544513"/>
            <a:ext cx="6400800" cy="1143000"/>
          </a:xfrm>
        </p:spPr>
        <p:txBody>
          <a:bodyPr>
            <a:normAutofit fontScale="90000"/>
          </a:bodyPr>
          <a:lstStyle/>
          <a:p>
            <a:r>
              <a:rPr lang="en-US" b="1" dirty="0" smtClean="0"/>
              <a:t>Huge </a:t>
            </a:r>
            <a:r>
              <a:rPr lang="en-US" b="1" dirty="0" smtClean="0"/>
              <a:t>“thank </a:t>
            </a:r>
            <a:r>
              <a:rPr lang="en-US" b="1" dirty="0" smtClean="0"/>
              <a:t>you</a:t>
            </a:r>
            <a:r>
              <a:rPr lang="en-US" b="1" dirty="0" smtClean="0"/>
              <a:t>!!” to </a:t>
            </a:r>
            <a:r>
              <a:rPr lang="en-US" b="1" dirty="0" smtClean="0"/>
              <a:t>the </a:t>
            </a:r>
            <a:br>
              <a:rPr lang="en-US" b="1" dirty="0" smtClean="0"/>
            </a:br>
            <a:r>
              <a:rPr lang="en-US" b="1" i="1" dirty="0" smtClean="0"/>
              <a:t>First Four Fabulous Friends </a:t>
            </a:r>
            <a:r>
              <a:rPr lang="en-US" b="1" dirty="0" smtClean="0"/>
              <a:t>of WIMS</a:t>
            </a:r>
            <a:endParaRPr lang="en-US" b="1" dirty="0"/>
          </a:p>
        </p:txBody>
      </p:sp>
      <p:sp>
        <p:nvSpPr>
          <p:cNvPr id="4" name="Rectangle 3"/>
          <p:cNvSpPr/>
          <p:nvPr/>
        </p:nvSpPr>
        <p:spPr>
          <a:xfrm>
            <a:off x="3514305" y="1916896"/>
            <a:ext cx="4648200" cy="3416320"/>
          </a:xfrm>
          <a:prstGeom prst="rect">
            <a:avLst/>
          </a:prstGeom>
        </p:spPr>
        <p:txBody>
          <a:bodyPr wrap="square">
            <a:spAutoFit/>
          </a:bodyPr>
          <a:lstStyle/>
          <a:p>
            <a:pPr algn="ctr"/>
            <a:r>
              <a:rPr lang="en-US" sz="5400" dirty="0">
                <a:latin typeface="Gabriola" panose="04040605051002020D02" pitchFamily="82" charset="0"/>
              </a:rPr>
              <a:t>Amy Bunger, PhD</a:t>
            </a:r>
          </a:p>
          <a:p>
            <a:pPr algn="ctr"/>
            <a:r>
              <a:rPr lang="en-US" sz="5400" dirty="0">
                <a:latin typeface="Gabriola" panose="04040605051002020D02" pitchFamily="82" charset="0"/>
              </a:rPr>
              <a:t>Patricia Carey, MD </a:t>
            </a:r>
          </a:p>
          <a:p>
            <a:pPr algn="ctr"/>
            <a:r>
              <a:rPr lang="en-US" sz="5400" dirty="0">
                <a:latin typeface="Gabriola" panose="04040605051002020D02" pitchFamily="82" charset="0"/>
              </a:rPr>
              <a:t>Erin Haynes, </a:t>
            </a:r>
            <a:r>
              <a:rPr lang="en-US" sz="5400" dirty="0" err="1">
                <a:latin typeface="Gabriola" panose="04040605051002020D02" pitchFamily="82" charset="0"/>
              </a:rPr>
              <a:t>DrPH</a:t>
            </a:r>
            <a:endParaRPr lang="en-US" sz="5400" dirty="0">
              <a:latin typeface="Gabriola" panose="04040605051002020D02" pitchFamily="82" charset="0"/>
            </a:endParaRPr>
          </a:p>
          <a:p>
            <a:pPr algn="ctr"/>
            <a:r>
              <a:rPr lang="en-US" sz="5400" dirty="0">
                <a:latin typeface="Gabriola" panose="04040605051002020D02" pitchFamily="82" charset="0"/>
              </a:rPr>
              <a:t>Sarah Pixley, PhD</a:t>
            </a:r>
          </a:p>
        </p:txBody>
      </p:sp>
    </p:spTree>
    <p:extLst>
      <p:ext uri="{BB962C8B-B14F-4D97-AF65-F5344CB8AC3E}">
        <p14:creationId xmlns:p14="http://schemas.microsoft.com/office/powerpoint/2010/main" val="3015603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6223" b="1351"/>
          <a:stretch/>
        </p:blipFill>
        <p:spPr>
          <a:xfrm>
            <a:off x="0" y="0"/>
            <a:ext cx="2181225" cy="6858000"/>
          </a:xfrm>
          <a:prstGeom prst="rect">
            <a:avLst/>
          </a:prstGeom>
        </p:spPr>
      </p:pic>
      <p:sp>
        <p:nvSpPr>
          <p:cNvPr id="8" name="Title 7"/>
          <p:cNvSpPr>
            <a:spLocks noGrp="1"/>
          </p:cNvSpPr>
          <p:nvPr>
            <p:ph type="title"/>
          </p:nvPr>
        </p:nvSpPr>
        <p:spPr>
          <a:xfrm>
            <a:off x="2324100" y="474712"/>
            <a:ext cx="6705600" cy="1143000"/>
          </a:xfrm>
        </p:spPr>
        <p:txBody>
          <a:bodyPr>
            <a:normAutofit fontScale="90000"/>
          </a:bodyPr>
          <a:lstStyle/>
          <a:p>
            <a:r>
              <a:rPr lang="en-US" sz="4800" b="1" dirty="0" smtClean="0"/>
              <a:t>Accomplishments To-Date, </a:t>
            </a:r>
            <a:r>
              <a:rPr lang="en-US" sz="4800" b="1" dirty="0" smtClean="0"/>
              <a:t>Continued…</a:t>
            </a:r>
            <a:endParaRPr lang="en-US" sz="4800" b="1" dirty="0"/>
          </a:p>
        </p:txBody>
      </p:sp>
      <p:sp>
        <p:nvSpPr>
          <p:cNvPr id="2" name="TextBox 1"/>
          <p:cNvSpPr txBox="1"/>
          <p:nvPr/>
        </p:nvSpPr>
        <p:spPr>
          <a:xfrm>
            <a:off x="2159000" y="1617712"/>
            <a:ext cx="6858000" cy="2554545"/>
          </a:xfrm>
          <a:prstGeom prst="rect">
            <a:avLst/>
          </a:prstGeom>
          <a:noFill/>
        </p:spPr>
        <p:txBody>
          <a:bodyPr wrap="square" rtlCol="0">
            <a:spAutoFit/>
          </a:bodyPr>
          <a:lstStyle/>
          <a:p>
            <a:pPr>
              <a:spcBef>
                <a:spcPts val="0"/>
              </a:spcBef>
            </a:pPr>
            <a:endParaRPr lang="en-US" sz="4400" i="1" dirty="0" smtClean="0"/>
          </a:p>
          <a:p>
            <a:pPr algn="ctr">
              <a:spcBef>
                <a:spcPts val="0"/>
              </a:spcBef>
            </a:pPr>
            <a:r>
              <a:rPr lang="en-US" sz="4400" i="1" dirty="0" smtClean="0"/>
              <a:t>Creating Named Mentorship Awards - $50,000</a:t>
            </a:r>
            <a:endParaRPr lang="en-US" sz="2800" i="1" dirty="0"/>
          </a:p>
          <a:p>
            <a:endParaRPr lang="en-US" sz="2800" dirty="0"/>
          </a:p>
        </p:txBody>
      </p:sp>
    </p:spTree>
    <p:extLst>
      <p:ext uri="{BB962C8B-B14F-4D97-AF65-F5344CB8AC3E}">
        <p14:creationId xmlns:p14="http://schemas.microsoft.com/office/powerpoint/2010/main" val="4067572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223" b="1351"/>
          <a:stretch/>
        </p:blipFill>
        <p:spPr>
          <a:xfrm>
            <a:off x="0" y="0"/>
            <a:ext cx="2181225" cy="6858000"/>
          </a:xfrm>
          <a:prstGeom prst="rect">
            <a:avLst/>
          </a:prstGeom>
        </p:spPr>
      </p:pic>
      <p:sp>
        <p:nvSpPr>
          <p:cNvPr id="2" name="Title 1"/>
          <p:cNvSpPr>
            <a:spLocks noGrp="1"/>
          </p:cNvSpPr>
          <p:nvPr>
            <p:ph type="title"/>
          </p:nvPr>
        </p:nvSpPr>
        <p:spPr>
          <a:xfrm>
            <a:off x="1470311" y="-19935"/>
            <a:ext cx="8229600" cy="1143000"/>
          </a:xfrm>
        </p:spPr>
        <p:txBody>
          <a:bodyPr>
            <a:normAutofit/>
          </a:bodyPr>
          <a:lstStyle/>
          <a:p>
            <a:r>
              <a:rPr lang="en-US" sz="4800" b="1" dirty="0" smtClean="0"/>
              <a:t>WIMS Meetings 2018</a:t>
            </a:r>
            <a:endParaRPr lang="en-US" sz="4800" b="1" dirty="0"/>
          </a:p>
        </p:txBody>
      </p:sp>
      <p:sp>
        <p:nvSpPr>
          <p:cNvPr id="3" name="TextBox 2"/>
          <p:cNvSpPr txBox="1"/>
          <p:nvPr/>
        </p:nvSpPr>
        <p:spPr>
          <a:xfrm>
            <a:off x="2190190" y="3917680"/>
            <a:ext cx="7027870" cy="461665"/>
          </a:xfrm>
          <a:prstGeom prst="rect">
            <a:avLst/>
          </a:prstGeom>
          <a:noFill/>
        </p:spPr>
        <p:txBody>
          <a:bodyPr wrap="square" rtlCol="0">
            <a:spAutoFit/>
          </a:bodyPr>
          <a:lstStyle/>
          <a:p>
            <a:r>
              <a:rPr lang="en-US" sz="1200" b="1" i="1" dirty="0" smtClean="0"/>
              <a:t>**Note: Time of meeting has been changed. </a:t>
            </a:r>
          </a:p>
          <a:p>
            <a:r>
              <a:rPr lang="en-US" sz="1200" b="1" i="1" dirty="0" smtClean="0"/>
              <a:t>   Dr. </a:t>
            </a:r>
            <a:r>
              <a:rPr lang="en-US" sz="1200" b="1" i="1" dirty="0" err="1" smtClean="0"/>
              <a:t>Sojka’s</a:t>
            </a:r>
            <a:r>
              <a:rPr lang="en-US" sz="1200" b="1" i="1" dirty="0" smtClean="0"/>
              <a:t> talk will be recorded and posted for viewing.</a:t>
            </a:r>
            <a:endParaRPr lang="en-US" sz="1200" b="1" i="1" dirty="0"/>
          </a:p>
        </p:txBody>
      </p:sp>
      <p:graphicFrame>
        <p:nvGraphicFramePr>
          <p:cNvPr id="7" name="Table 6"/>
          <p:cNvGraphicFramePr>
            <a:graphicFrameLocks noGrp="1"/>
          </p:cNvGraphicFramePr>
          <p:nvPr>
            <p:extLst>
              <p:ext uri="{D42A27DB-BD31-4B8C-83A1-F6EECF244321}">
                <p14:modId xmlns:p14="http://schemas.microsoft.com/office/powerpoint/2010/main" val="3180280119"/>
              </p:ext>
            </p:extLst>
          </p:nvPr>
        </p:nvGraphicFramePr>
        <p:xfrm>
          <a:off x="2405015" y="990600"/>
          <a:ext cx="6598220" cy="5217160"/>
        </p:xfrm>
        <a:graphic>
          <a:graphicData uri="http://schemas.openxmlformats.org/drawingml/2006/table">
            <a:tbl>
              <a:tblPr firstRow="1" bandRow="1">
                <a:tableStyleId>{21E4AEA4-8DFA-4A89-87EB-49C32662AFE0}</a:tableStyleId>
              </a:tblPr>
              <a:tblGrid>
                <a:gridCol w="1438275">
                  <a:extLst>
                    <a:ext uri="{9D8B030D-6E8A-4147-A177-3AD203B41FA5}">
                      <a16:colId xmlns:a16="http://schemas.microsoft.com/office/drawing/2014/main" val="752468494"/>
                    </a:ext>
                  </a:extLst>
                </a:gridCol>
                <a:gridCol w="1295400">
                  <a:extLst>
                    <a:ext uri="{9D8B030D-6E8A-4147-A177-3AD203B41FA5}">
                      <a16:colId xmlns:a16="http://schemas.microsoft.com/office/drawing/2014/main" val="1474151694"/>
                    </a:ext>
                  </a:extLst>
                </a:gridCol>
                <a:gridCol w="3864545">
                  <a:extLst>
                    <a:ext uri="{9D8B030D-6E8A-4147-A177-3AD203B41FA5}">
                      <a16:colId xmlns:a16="http://schemas.microsoft.com/office/drawing/2014/main" val="3546497337"/>
                    </a:ext>
                  </a:extLst>
                </a:gridCol>
              </a:tblGrid>
              <a:tr h="370840">
                <a:tc>
                  <a:txBody>
                    <a:bodyPr/>
                    <a:lstStyle/>
                    <a:p>
                      <a:r>
                        <a:rPr lang="en-US" dirty="0" smtClean="0"/>
                        <a:t>Date/Time</a:t>
                      </a:r>
                      <a:endParaRPr lang="en-US" dirty="0"/>
                    </a:p>
                  </a:txBody>
                  <a:tcPr/>
                </a:tc>
                <a:tc>
                  <a:txBody>
                    <a:bodyPr/>
                    <a:lstStyle/>
                    <a:p>
                      <a:r>
                        <a:rPr lang="en-US" dirty="0" smtClean="0"/>
                        <a:t>Location</a:t>
                      </a:r>
                      <a:endParaRPr lang="en-US" dirty="0"/>
                    </a:p>
                  </a:txBody>
                  <a:tcPr/>
                </a:tc>
                <a:tc>
                  <a:txBody>
                    <a:bodyPr/>
                    <a:lstStyle/>
                    <a:p>
                      <a:r>
                        <a:rPr lang="en-US" dirty="0" smtClean="0"/>
                        <a:t>Topic &amp; Speaker</a:t>
                      </a:r>
                      <a:endParaRPr lang="en-US" dirty="0"/>
                    </a:p>
                  </a:txBody>
                  <a:tcPr/>
                </a:tc>
                <a:extLst>
                  <a:ext uri="{0D108BD9-81ED-4DB2-BD59-A6C34878D82A}">
                    <a16:rowId xmlns:a16="http://schemas.microsoft.com/office/drawing/2014/main" val="4147400054"/>
                  </a:ext>
                </a:extLst>
              </a:tr>
              <a:tr h="370840">
                <a:tc>
                  <a:txBody>
                    <a:bodyPr/>
                    <a:lstStyle/>
                    <a:p>
                      <a:r>
                        <a:rPr lang="en-US" b="1" dirty="0" smtClean="0"/>
                        <a:t>Feb 1</a:t>
                      </a:r>
                    </a:p>
                    <a:p>
                      <a:r>
                        <a:rPr lang="en-US" dirty="0" smtClean="0"/>
                        <a:t>12-1pm</a:t>
                      </a:r>
                      <a:endParaRPr lang="en-US" dirty="0"/>
                    </a:p>
                  </a:txBody>
                  <a:tcPr/>
                </a:tc>
                <a:tc>
                  <a:txBody>
                    <a:bodyPr/>
                    <a:lstStyle/>
                    <a:p>
                      <a:r>
                        <a:rPr lang="en-US" dirty="0" smtClean="0"/>
                        <a:t>MSB 5051</a:t>
                      </a:r>
                      <a:endParaRPr lang="en-US" dirty="0"/>
                    </a:p>
                  </a:txBody>
                  <a:tcPr/>
                </a:tc>
                <a:tc>
                  <a:txBody>
                    <a:bodyPr/>
                    <a:lstStyle/>
                    <a:p>
                      <a:r>
                        <a:rPr lang="en-US" dirty="0" smtClean="0"/>
                        <a:t>3 Breakthroughs that will Change our Lives in</a:t>
                      </a:r>
                      <a:r>
                        <a:rPr lang="en-US" baseline="0" dirty="0" smtClean="0"/>
                        <a:t> the Next 10 years</a:t>
                      </a:r>
                    </a:p>
                    <a:p>
                      <a:r>
                        <a:rPr lang="en-US" i="1" baseline="0" dirty="0" smtClean="0"/>
                        <a:t>Teresa Woodruff, PhD</a:t>
                      </a:r>
                    </a:p>
                    <a:p>
                      <a:r>
                        <a:rPr lang="en-US" i="1" baseline="0" dirty="0" smtClean="0"/>
                        <a:t>Northwestern </a:t>
                      </a:r>
                      <a:r>
                        <a:rPr lang="en-US" i="1" baseline="0" dirty="0" smtClean="0"/>
                        <a:t>University</a:t>
                      </a:r>
                      <a:endParaRPr lang="en-US" i="1" dirty="0"/>
                    </a:p>
                  </a:txBody>
                  <a:tcPr/>
                </a:tc>
                <a:extLst>
                  <a:ext uri="{0D108BD9-81ED-4DB2-BD59-A6C34878D82A}">
                    <a16:rowId xmlns:a16="http://schemas.microsoft.com/office/drawing/2014/main" val="1901426411"/>
                  </a:ext>
                </a:extLst>
              </a:tr>
              <a:tr h="370840">
                <a:tc>
                  <a:txBody>
                    <a:bodyPr/>
                    <a:lstStyle/>
                    <a:p>
                      <a:r>
                        <a:rPr lang="en-US" b="1" dirty="0" smtClean="0"/>
                        <a:t>February 28</a:t>
                      </a:r>
                    </a:p>
                    <a:p>
                      <a:r>
                        <a:rPr lang="en-US" dirty="0" smtClean="0"/>
                        <a:t>12-1</a:t>
                      </a:r>
                      <a:endParaRPr lang="en-US" dirty="0"/>
                    </a:p>
                  </a:txBody>
                  <a:tcPr/>
                </a:tc>
                <a:tc>
                  <a:txBody>
                    <a:bodyPr/>
                    <a:lstStyle/>
                    <a:p>
                      <a:r>
                        <a:rPr lang="en-US" dirty="0" smtClean="0"/>
                        <a:t>MSB 2001</a:t>
                      </a:r>
                      <a:endParaRPr lang="en-US" dirty="0"/>
                    </a:p>
                  </a:txBody>
                  <a:tcPr/>
                </a:tc>
                <a:tc>
                  <a:txBody>
                    <a:bodyPr/>
                    <a:lstStyle/>
                    <a:p>
                      <a:r>
                        <a:rPr lang="en-US" dirty="0" smtClean="0"/>
                        <a:t>Negotiate Like a Girl</a:t>
                      </a:r>
                    </a:p>
                    <a:p>
                      <a:r>
                        <a:rPr lang="en-US" i="1" dirty="0" smtClean="0"/>
                        <a:t>Jane</a:t>
                      </a:r>
                      <a:r>
                        <a:rPr lang="en-US" i="1" baseline="0" dirty="0" smtClean="0"/>
                        <a:t> Sojka, PhD</a:t>
                      </a:r>
                    </a:p>
                    <a:p>
                      <a:r>
                        <a:rPr lang="en-US" i="1" baseline="0" dirty="0" smtClean="0"/>
                        <a:t>UC College of Business</a:t>
                      </a:r>
                    </a:p>
                  </a:txBody>
                  <a:tcPr/>
                </a:tc>
                <a:extLst>
                  <a:ext uri="{0D108BD9-81ED-4DB2-BD59-A6C34878D82A}">
                    <a16:rowId xmlns:a16="http://schemas.microsoft.com/office/drawing/2014/main" val="5399175"/>
                  </a:ext>
                </a:extLst>
              </a:tr>
              <a:tr h="370840">
                <a:tc>
                  <a:txBody>
                    <a:bodyPr/>
                    <a:lstStyle/>
                    <a:p>
                      <a:r>
                        <a:rPr lang="en-US" b="1" dirty="0" smtClean="0"/>
                        <a:t>March 28</a:t>
                      </a:r>
                    </a:p>
                    <a:p>
                      <a:r>
                        <a:rPr lang="en-US" dirty="0" smtClean="0"/>
                        <a:t>12-1</a:t>
                      </a:r>
                      <a:endParaRPr lang="en-US" dirty="0"/>
                    </a:p>
                  </a:txBody>
                  <a:tcPr/>
                </a:tc>
                <a:tc>
                  <a:txBody>
                    <a:bodyPr/>
                    <a:lstStyle/>
                    <a:p>
                      <a:r>
                        <a:rPr lang="en-US" dirty="0" smtClean="0"/>
                        <a:t>MSB 3051</a:t>
                      </a:r>
                      <a:endParaRPr lang="en-US" dirty="0"/>
                    </a:p>
                  </a:txBody>
                  <a:tcPr/>
                </a:tc>
                <a:tc>
                  <a:txBody>
                    <a:bodyPr/>
                    <a:lstStyle/>
                    <a:p>
                      <a:r>
                        <a:rPr lang="en-US" dirty="0" smtClean="0"/>
                        <a:t>Head Games</a:t>
                      </a:r>
                    </a:p>
                    <a:p>
                      <a:r>
                        <a:rPr lang="en-US" i="1" dirty="0" smtClean="0"/>
                        <a:t>Jane</a:t>
                      </a:r>
                      <a:r>
                        <a:rPr lang="en-US" i="1" baseline="0" dirty="0" smtClean="0"/>
                        <a:t> Sojka, PhD</a:t>
                      </a:r>
                    </a:p>
                    <a:p>
                      <a:r>
                        <a:rPr lang="en-US" i="1" baseline="0" dirty="0" smtClean="0"/>
                        <a:t>UC College of Business</a:t>
                      </a:r>
                      <a:endParaRPr lang="en-US" i="1" dirty="0"/>
                    </a:p>
                  </a:txBody>
                  <a:tcPr/>
                </a:tc>
                <a:extLst>
                  <a:ext uri="{0D108BD9-81ED-4DB2-BD59-A6C34878D82A}">
                    <a16:rowId xmlns:a16="http://schemas.microsoft.com/office/drawing/2014/main" val="4278727885"/>
                  </a:ext>
                </a:extLst>
              </a:tr>
              <a:tr h="370840">
                <a:tc>
                  <a:txBody>
                    <a:bodyPr/>
                    <a:lstStyle/>
                    <a:p>
                      <a:r>
                        <a:rPr lang="en-US" b="1" dirty="0" smtClean="0"/>
                        <a:t>April 25</a:t>
                      </a:r>
                    </a:p>
                    <a:p>
                      <a:r>
                        <a:rPr lang="en-US" dirty="0" smtClean="0"/>
                        <a:t>12-1</a:t>
                      </a:r>
                      <a:endParaRPr lang="en-US" dirty="0"/>
                    </a:p>
                  </a:txBody>
                  <a:tcPr/>
                </a:tc>
                <a:tc>
                  <a:txBody>
                    <a:bodyPr/>
                    <a:lstStyle/>
                    <a:p>
                      <a:r>
                        <a:rPr lang="en-US" dirty="0" smtClean="0"/>
                        <a:t>MSB 2001</a:t>
                      </a:r>
                      <a:endParaRPr lang="en-US" dirty="0"/>
                    </a:p>
                  </a:txBody>
                  <a:tcPr/>
                </a:tc>
                <a:tc>
                  <a:txBody>
                    <a:bodyPr/>
                    <a:lstStyle/>
                    <a:p>
                      <a:r>
                        <a:rPr lang="en-US" dirty="0" smtClean="0"/>
                        <a:t>Communicate</a:t>
                      </a:r>
                      <a:r>
                        <a:rPr lang="en-US" baseline="0" dirty="0" smtClean="0"/>
                        <a:t> with Power</a:t>
                      </a:r>
                    </a:p>
                    <a:p>
                      <a:r>
                        <a:rPr lang="en-US" i="1" dirty="0" smtClean="0"/>
                        <a:t>Jane</a:t>
                      </a:r>
                      <a:r>
                        <a:rPr lang="en-US" i="1" baseline="0" dirty="0" smtClean="0"/>
                        <a:t> Sojka, PhD</a:t>
                      </a:r>
                    </a:p>
                    <a:p>
                      <a:r>
                        <a:rPr lang="en-US" i="1" baseline="0" dirty="0" smtClean="0"/>
                        <a:t>UC College of Business</a:t>
                      </a:r>
                      <a:endParaRPr lang="en-US" i="1" dirty="0"/>
                    </a:p>
                  </a:txBody>
                  <a:tcPr/>
                </a:tc>
                <a:extLst>
                  <a:ext uri="{0D108BD9-81ED-4DB2-BD59-A6C34878D82A}">
                    <a16:rowId xmlns:a16="http://schemas.microsoft.com/office/drawing/2014/main" val="257366135"/>
                  </a:ext>
                </a:extLst>
              </a:tr>
              <a:tr h="370840">
                <a:tc>
                  <a:txBody>
                    <a:bodyPr/>
                    <a:lstStyle/>
                    <a:p>
                      <a:r>
                        <a:rPr lang="en-US" b="1" dirty="0" smtClean="0"/>
                        <a:t>May 30</a:t>
                      </a:r>
                    </a:p>
                    <a:p>
                      <a:r>
                        <a:rPr lang="en-US" dirty="0" smtClean="0"/>
                        <a:t>12-1</a:t>
                      </a:r>
                      <a:endParaRPr lang="en-US" dirty="0"/>
                    </a:p>
                  </a:txBody>
                  <a:tcPr/>
                </a:tc>
                <a:tc>
                  <a:txBody>
                    <a:bodyPr/>
                    <a:lstStyle/>
                    <a:p>
                      <a:r>
                        <a:rPr lang="en-US" dirty="0" smtClean="0"/>
                        <a:t>MSB 2001</a:t>
                      </a:r>
                      <a:endParaRPr lang="en-US" dirty="0"/>
                    </a:p>
                  </a:txBody>
                  <a:tcPr/>
                </a:tc>
                <a:tc>
                  <a:txBody>
                    <a:bodyPr/>
                    <a:lstStyle/>
                    <a:p>
                      <a:r>
                        <a:rPr lang="en-US" dirty="0" smtClean="0"/>
                        <a:t>Faculty Burnout</a:t>
                      </a:r>
                    </a:p>
                    <a:p>
                      <a:r>
                        <a:rPr lang="en-US" i="1" dirty="0" smtClean="0"/>
                        <a:t>Jennifer Molano, MD</a:t>
                      </a:r>
                    </a:p>
                    <a:p>
                      <a:r>
                        <a:rPr lang="en-US" i="1" dirty="0" smtClean="0"/>
                        <a:t>UC College of Medicine</a:t>
                      </a:r>
                      <a:endParaRPr lang="en-US" i="1" dirty="0"/>
                    </a:p>
                  </a:txBody>
                  <a:tcPr/>
                </a:tc>
                <a:extLst>
                  <a:ext uri="{0D108BD9-81ED-4DB2-BD59-A6C34878D82A}">
                    <a16:rowId xmlns:a16="http://schemas.microsoft.com/office/drawing/2014/main" val="3617538381"/>
                  </a:ext>
                </a:extLst>
              </a:tr>
            </a:tbl>
          </a:graphicData>
        </a:graphic>
      </p:graphicFrame>
      <p:sp>
        <p:nvSpPr>
          <p:cNvPr id="8" name="TextBox 7"/>
          <p:cNvSpPr txBox="1"/>
          <p:nvPr/>
        </p:nvSpPr>
        <p:spPr>
          <a:xfrm>
            <a:off x="3619900" y="6324600"/>
            <a:ext cx="4168449" cy="369332"/>
          </a:xfrm>
          <a:prstGeom prst="rect">
            <a:avLst/>
          </a:prstGeom>
          <a:noFill/>
        </p:spPr>
        <p:txBody>
          <a:bodyPr wrap="none" rtlCol="0">
            <a:spAutoFit/>
          </a:bodyPr>
          <a:lstStyle/>
          <a:p>
            <a:r>
              <a:rPr lang="en-US" dirty="0" smtClean="0"/>
              <a:t>Meetings -- </a:t>
            </a:r>
            <a:r>
              <a:rPr lang="en-US" b="1" dirty="0" smtClean="0"/>
              <a:t>4</a:t>
            </a:r>
            <a:r>
              <a:rPr lang="en-US" b="1" baseline="30000" dirty="0" smtClean="0"/>
              <a:t>th</a:t>
            </a:r>
            <a:r>
              <a:rPr lang="en-US" b="1" dirty="0" smtClean="0"/>
              <a:t> Wednesday of each month</a:t>
            </a:r>
            <a:endParaRPr lang="en-US" b="1" dirty="0"/>
          </a:p>
        </p:txBody>
      </p:sp>
    </p:spTree>
    <p:extLst>
      <p:ext uri="{BB962C8B-B14F-4D97-AF65-F5344CB8AC3E}">
        <p14:creationId xmlns:p14="http://schemas.microsoft.com/office/powerpoint/2010/main" val="298158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18" y="1600200"/>
            <a:ext cx="8229600" cy="1143000"/>
          </a:xfrm>
        </p:spPr>
        <p:txBody>
          <a:bodyPr>
            <a:normAutofit fontScale="90000"/>
          </a:bodyPr>
          <a:lstStyle/>
          <a:p>
            <a:r>
              <a:rPr lang="en-US" sz="5400" b="1" spc="300" dirty="0" smtClean="0"/>
              <a:t>Thank you, LEAF, for providing lunch!!</a:t>
            </a:r>
            <a:br>
              <a:rPr lang="en-US" sz="5400" b="1" spc="300" dirty="0" smtClean="0"/>
            </a:br>
            <a:r>
              <a:rPr lang="en-US" sz="5400" b="1" spc="300" dirty="0"/>
              <a:t/>
            </a:r>
            <a:br>
              <a:rPr lang="en-US" sz="5400" b="1" spc="300" dirty="0"/>
            </a:br>
            <a:r>
              <a:rPr lang="en-US" sz="5400" b="1" spc="300" dirty="0" smtClean="0"/>
              <a:t>AGENDA</a:t>
            </a:r>
            <a:r>
              <a:rPr lang="en-US" spc="300" dirty="0" smtClean="0"/>
              <a:t> </a:t>
            </a:r>
            <a:endParaRPr lang="en-US" spc="300" dirty="0"/>
          </a:p>
        </p:txBody>
      </p:sp>
      <p:sp>
        <p:nvSpPr>
          <p:cNvPr id="3" name="Content Placeholder 2"/>
          <p:cNvSpPr>
            <a:spLocks noGrp="1"/>
          </p:cNvSpPr>
          <p:nvPr>
            <p:ph idx="1"/>
          </p:nvPr>
        </p:nvSpPr>
        <p:spPr>
          <a:xfrm>
            <a:off x="3200400" y="3733800"/>
            <a:ext cx="6303836" cy="3441192"/>
          </a:xfrm>
        </p:spPr>
        <p:txBody>
          <a:bodyPr>
            <a:normAutofit/>
          </a:bodyPr>
          <a:lstStyle/>
          <a:p>
            <a:pPr>
              <a:lnSpc>
                <a:spcPct val="120000"/>
              </a:lnSpc>
              <a:spcBef>
                <a:spcPts val="0"/>
              </a:spcBef>
            </a:pPr>
            <a:r>
              <a:rPr lang="en-US" sz="2500" b="1" dirty="0" smtClean="0"/>
              <a:t>Welcome &amp; Introductions</a:t>
            </a:r>
          </a:p>
          <a:p>
            <a:pPr marL="0" indent="0">
              <a:lnSpc>
                <a:spcPct val="120000"/>
              </a:lnSpc>
              <a:spcBef>
                <a:spcPts val="0"/>
              </a:spcBef>
              <a:buNone/>
            </a:pPr>
            <a:r>
              <a:rPr lang="en-US" sz="2500" i="1" dirty="0" smtClean="0"/>
              <a:t>     </a:t>
            </a:r>
            <a:r>
              <a:rPr lang="en-US" sz="2200" i="1" dirty="0" smtClean="0"/>
              <a:t>Erin Haynes, </a:t>
            </a:r>
            <a:r>
              <a:rPr lang="en-US" sz="2200" i="1" dirty="0" err="1" smtClean="0"/>
              <a:t>DrPH</a:t>
            </a:r>
            <a:endParaRPr lang="en-US" sz="2200" dirty="0" smtClean="0"/>
          </a:p>
          <a:p>
            <a:pPr marL="0" indent="0">
              <a:spcBef>
                <a:spcPts val="1200"/>
              </a:spcBef>
              <a:buNone/>
            </a:pPr>
            <a:endParaRPr lang="en-US" sz="300" i="1" dirty="0" smtClean="0"/>
          </a:p>
          <a:p>
            <a:pPr>
              <a:spcBef>
                <a:spcPts val="0"/>
              </a:spcBef>
            </a:pPr>
            <a:r>
              <a:rPr lang="en-US" sz="2500" b="1" dirty="0" smtClean="0"/>
              <a:t>WIMS in </a:t>
            </a:r>
            <a:r>
              <a:rPr lang="en-US" sz="2500" b="1" dirty="0"/>
              <a:t>the </a:t>
            </a:r>
            <a:r>
              <a:rPr lang="en-US" sz="2500" b="1" dirty="0" smtClean="0"/>
              <a:t>College of Medicine </a:t>
            </a:r>
          </a:p>
          <a:p>
            <a:pPr marL="0" indent="0">
              <a:spcBef>
                <a:spcPts val="0"/>
              </a:spcBef>
              <a:buNone/>
            </a:pPr>
            <a:r>
              <a:rPr lang="en-US" sz="2500" b="1" i="1" dirty="0"/>
              <a:t> </a:t>
            </a:r>
            <a:r>
              <a:rPr lang="en-US" sz="2500" b="1" i="1" dirty="0" smtClean="0"/>
              <a:t>    </a:t>
            </a:r>
            <a:r>
              <a:rPr lang="en-US" sz="2200" i="1" dirty="0" smtClean="0"/>
              <a:t>Dean William Ball, MD</a:t>
            </a:r>
          </a:p>
          <a:p>
            <a:pPr marL="457200" lvl="1" indent="0">
              <a:spcBef>
                <a:spcPts val="0"/>
              </a:spcBef>
              <a:buNone/>
            </a:pPr>
            <a:endParaRPr lang="en-US" sz="2100" i="1" dirty="0" smtClean="0"/>
          </a:p>
          <a:p>
            <a:pPr marL="0" indent="0">
              <a:spcBef>
                <a:spcPts val="0"/>
              </a:spcBef>
              <a:buNone/>
            </a:pPr>
            <a:endParaRPr lang="en-US" sz="400" b="1" dirty="0" smtClean="0"/>
          </a:p>
          <a:p>
            <a:pPr marL="0" indent="0">
              <a:spcBef>
                <a:spcPts val="1200"/>
              </a:spcBef>
              <a:buNone/>
            </a:pPr>
            <a:endParaRPr lang="en-US" sz="500" i="1" dirty="0" smtClean="0"/>
          </a:p>
          <a:p>
            <a:pPr marL="0" indent="0">
              <a:spcBef>
                <a:spcPts val="1200"/>
              </a:spcBef>
              <a:buNone/>
            </a:pPr>
            <a:endParaRPr lang="en-US" dirty="0" smtClean="0"/>
          </a:p>
          <a:p>
            <a:endParaRPr lang="en-US" sz="3500" dirty="0" smtClean="0"/>
          </a:p>
          <a:p>
            <a:endParaRPr lang="en-US" dirty="0"/>
          </a:p>
        </p:txBody>
      </p:sp>
      <p:pic>
        <p:nvPicPr>
          <p:cNvPr id="5" name="Picture 4"/>
          <p:cNvPicPr>
            <a:picLocks noChangeAspect="1"/>
          </p:cNvPicPr>
          <p:nvPr/>
        </p:nvPicPr>
        <p:blipFill rotWithShape="1">
          <a:blip r:embed="rId2"/>
          <a:srcRect t="6223" b="1351"/>
          <a:stretch/>
        </p:blipFill>
        <p:spPr>
          <a:xfrm>
            <a:off x="0" y="0"/>
            <a:ext cx="2181225" cy="6858000"/>
          </a:xfrm>
          <a:prstGeom prst="rect">
            <a:avLst/>
          </a:prstGeom>
        </p:spPr>
      </p:pic>
    </p:spTree>
    <p:extLst>
      <p:ext uri="{BB962C8B-B14F-4D97-AF65-F5344CB8AC3E}">
        <p14:creationId xmlns:p14="http://schemas.microsoft.com/office/powerpoint/2010/main" val="395109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223" b="1351"/>
          <a:stretch/>
        </p:blipFill>
        <p:spPr>
          <a:xfrm>
            <a:off x="0" y="0"/>
            <a:ext cx="2181225" cy="6858000"/>
          </a:xfrm>
          <a:prstGeom prst="rect">
            <a:avLst/>
          </a:prstGeom>
        </p:spPr>
      </p:pic>
      <p:sp>
        <p:nvSpPr>
          <p:cNvPr id="2" name="Title 1"/>
          <p:cNvSpPr>
            <a:spLocks noGrp="1"/>
          </p:cNvSpPr>
          <p:nvPr>
            <p:ph type="title"/>
          </p:nvPr>
        </p:nvSpPr>
        <p:spPr>
          <a:xfrm>
            <a:off x="2181225" y="2438400"/>
            <a:ext cx="6810375" cy="1143000"/>
          </a:xfrm>
        </p:spPr>
        <p:txBody>
          <a:bodyPr>
            <a:normAutofit/>
          </a:bodyPr>
          <a:lstStyle/>
          <a:p>
            <a:r>
              <a:rPr lang="en-US" sz="4800" b="1" dirty="0" smtClean="0"/>
              <a:t>Vision for 2018 </a:t>
            </a:r>
            <a:r>
              <a:rPr lang="en-US" sz="4800" b="1" dirty="0" smtClean="0"/>
              <a:t>&amp; </a:t>
            </a:r>
            <a:r>
              <a:rPr lang="en-US" sz="4800" b="1" dirty="0" smtClean="0"/>
              <a:t>Beyond</a:t>
            </a:r>
            <a:endParaRPr lang="en-US" sz="4800" b="1" dirty="0"/>
          </a:p>
        </p:txBody>
      </p:sp>
    </p:spTree>
    <p:extLst>
      <p:ext uri="{BB962C8B-B14F-4D97-AF65-F5344CB8AC3E}">
        <p14:creationId xmlns:p14="http://schemas.microsoft.com/office/powerpoint/2010/main" val="3553125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223" b="1351"/>
          <a:stretch/>
        </p:blipFill>
        <p:spPr>
          <a:xfrm>
            <a:off x="0" y="0"/>
            <a:ext cx="2181225" cy="6858000"/>
          </a:xfrm>
          <a:prstGeom prst="rect">
            <a:avLst/>
          </a:prstGeom>
        </p:spPr>
      </p:pic>
      <p:sp>
        <p:nvSpPr>
          <p:cNvPr id="2" name="Title 1"/>
          <p:cNvSpPr>
            <a:spLocks noGrp="1"/>
          </p:cNvSpPr>
          <p:nvPr>
            <p:ph type="title"/>
          </p:nvPr>
        </p:nvSpPr>
        <p:spPr>
          <a:xfrm>
            <a:off x="2386012" y="952500"/>
            <a:ext cx="6505575" cy="1143000"/>
          </a:xfrm>
        </p:spPr>
        <p:txBody>
          <a:bodyPr>
            <a:normAutofit fontScale="90000"/>
          </a:bodyPr>
          <a:lstStyle/>
          <a:p>
            <a:r>
              <a:rPr lang="en-US" sz="4800" b="1" dirty="0" smtClean="0"/>
              <a:t>WIMS </a:t>
            </a:r>
            <a:r>
              <a:rPr lang="en-US" sz="4800" b="1" dirty="0" smtClean="0"/>
              <a:t>wants </a:t>
            </a:r>
            <a:r>
              <a:rPr lang="en-US" sz="4800" b="1" dirty="0" smtClean="0"/>
              <a:t>to </a:t>
            </a:r>
            <a:r>
              <a:rPr lang="en-US" sz="4800" b="1" dirty="0" smtClean="0"/>
              <a:t>make </a:t>
            </a:r>
            <a:r>
              <a:rPr lang="en-US" sz="4800" b="1" dirty="0"/>
              <a:t>p</a:t>
            </a:r>
            <a:r>
              <a:rPr lang="en-US" sz="4800" b="1" dirty="0" smtClean="0"/>
              <a:t>ositive </a:t>
            </a:r>
            <a:r>
              <a:rPr lang="en-US" sz="4800" b="1" dirty="0"/>
              <a:t>c</a:t>
            </a:r>
            <a:r>
              <a:rPr lang="en-US" sz="4800" b="1" dirty="0" smtClean="0"/>
              <a:t>limate </a:t>
            </a:r>
            <a:r>
              <a:rPr lang="en-US" sz="4800" b="1" dirty="0"/>
              <a:t>i</a:t>
            </a:r>
            <a:r>
              <a:rPr lang="en-US" sz="4800" b="1" dirty="0" smtClean="0"/>
              <a:t>mpacts</a:t>
            </a:r>
            <a:r>
              <a:rPr lang="en-US" sz="4800" b="1" dirty="0" smtClean="0"/>
              <a:t/>
            </a:r>
            <a:br>
              <a:rPr lang="en-US" sz="4800" b="1" dirty="0" smtClean="0"/>
            </a:br>
            <a:r>
              <a:rPr lang="en-US" sz="4800" b="1" dirty="0"/>
              <a:t>&amp;</a:t>
            </a:r>
          </a:p>
        </p:txBody>
      </p:sp>
      <p:sp>
        <p:nvSpPr>
          <p:cNvPr id="3" name="Content Placeholder 2"/>
          <p:cNvSpPr>
            <a:spLocks noGrp="1"/>
          </p:cNvSpPr>
          <p:nvPr>
            <p:ph idx="1"/>
          </p:nvPr>
        </p:nvSpPr>
        <p:spPr>
          <a:xfrm>
            <a:off x="2386012" y="4800600"/>
            <a:ext cx="6710362" cy="1752600"/>
          </a:xfrm>
        </p:spPr>
        <p:txBody>
          <a:bodyPr>
            <a:normAutofit/>
          </a:bodyPr>
          <a:lstStyle/>
          <a:p>
            <a:pPr marL="0" indent="0" algn="ctr">
              <a:buNone/>
            </a:pPr>
            <a:r>
              <a:rPr lang="en-US" b="1" i="1" dirty="0" smtClean="0"/>
              <a:t>Suggestion</a:t>
            </a:r>
            <a:r>
              <a:rPr lang="en-US" b="1" dirty="0" smtClean="0"/>
              <a:t>: </a:t>
            </a:r>
            <a:endParaRPr lang="en-US" b="1" dirty="0" smtClean="0"/>
          </a:p>
          <a:p>
            <a:pPr marL="0" indent="0" algn="ctr">
              <a:buNone/>
            </a:pPr>
            <a:r>
              <a:rPr lang="en-US" dirty="0" smtClean="0"/>
              <a:t>Regular </a:t>
            </a:r>
            <a:r>
              <a:rPr lang="en-US" dirty="0" smtClean="0"/>
              <a:t>communication </a:t>
            </a:r>
            <a:r>
              <a:rPr lang="en-US" dirty="0"/>
              <a:t>with the Dean</a:t>
            </a:r>
            <a:br>
              <a:rPr lang="en-US" dirty="0"/>
            </a:br>
            <a:endParaRPr lang="en-US" dirty="0"/>
          </a:p>
        </p:txBody>
      </p:sp>
      <p:sp>
        <p:nvSpPr>
          <p:cNvPr id="5" name="Title 1"/>
          <p:cNvSpPr txBox="1">
            <a:spLocks/>
          </p:cNvSpPr>
          <p:nvPr/>
        </p:nvSpPr>
        <p:spPr>
          <a:xfrm>
            <a:off x="2490787" y="2514600"/>
            <a:ext cx="6505575"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WIMS has </a:t>
            </a:r>
            <a:r>
              <a:rPr lang="en-US" sz="4800" b="1" dirty="0" smtClean="0"/>
              <a:t>membership </a:t>
            </a:r>
            <a:r>
              <a:rPr lang="en-US" sz="4800" b="1" dirty="0" smtClean="0"/>
              <a:t>to </a:t>
            </a:r>
            <a:r>
              <a:rPr lang="en-US" sz="4800" b="1" dirty="0" smtClean="0"/>
              <a:t>make </a:t>
            </a:r>
            <a:r>
              <a:rPr lang="en-US" sz="4800" b="1" dirty="0" smtClean="0"/>
              <a:t>this </a:t>
            </a:r>
            <a:r>
              <a:rPr lang="en-US" sz="4800" b="1" dirty="0" smtClean="0"/>
              <a:t>happen</a:t>
            </a:r>
            <a:endParaRPr lang="en-US" sz="4800" b="1" dirty="0"/>
          </a:p>
        </p:txBody>
      </p:sp>
    </p:spTree>
    <p:extLst>
      <p:ext uri="{BB962C8B-B14F-4D97-AF65-F5344CB8AC3E}">
        <p14:creationId xmlns:p14="http://schemas.microsoft.com/office/powerpoint/2010/main" val="3262600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223" b="1351"/>
          <a:stretch/>
        </p:blipFill>
        <p:spPr>
          <a:xfrm>
            <a:off x="0" y="0"/>
            <a:ext cx="2181225" cy="6858000"/>
          </a:xfrm>
          <a:prstGeom prst="rect">
            <a:avLst/>
          </a:prstGeom>
        </p:spPr>
      </p:pic>
      <p:sp>
        <p:nvSpPr>
          <p:cNvPr id="2" name="Title 1"/>
          <p:cNvSpPr>
            <a:spLocks noGrp="1"/>
          </p:cNvSpPr>
          <p:nvPr>
            <p:ph type="title"/>
          </p:nvPr>
        </p:nvSpPr>
        <p:spPr>
          <a:xfrm>
            <a:off x="2181224" y="1447800"/>
            <a:ext cx="6962775" cy="762000"/>
          </a:xfrm>
        </p:spPr>
        <p:txBody>
          <a:bodyPr>
            <a:noAutofit/>
          </a:bodyPr>
          <a:lstStyle/>
          <a:p>
            <a:r>
              <a:rPr lang="en-US" sz="6600" b="1" dirty="0" smtClean="0"/>
              <a:t>UC College of Medicine </a:t>
            </a:r>
            <a:r>
              <a:rPr lang="en-US" sz="6600" b="1" dirty="0" smtClean="0"/>
              <a:t/>
            </a:r>
            <a:br>
              <a:rPr lang="en-US" sz="6600" b="1" dirty="0" smtClean="0"/>
            </a:br>
            <a:r>
              <a:rPr lang="en-US" sz="6600" b="1" dirty="0" smtClean="0"/>
              <a:t>WIMS</a:t>
            </a:r>
            <a:endParaRPr lang="en-US" sz="6600" b="1" dirty="0"/>
          </a:p>
        </p:txBody>
      </p:sp>
      <p:pic>
        <p:nvPicPr>
          <p:cNvPr id="3" name="Picture 2"/>
          <p:cNvPicPr>
            <a:picLocks noChangeAspect="1"/>
          </p:cNvPicPr>
          <p:nvPr/>
        </p:nvPicPr>
        <p:blipFill>
          <a:blip r:embed="rId3"/>
          <a:stretch>
            <a:fillRect/>
          </a:stretch>
        </p:blipFill>
        <p:spPr>
          <a:xfrm>
            <a:off x="3352800" y="3733800"/>
            <a:ext cx="3556001" cy="1905000"/>
          </a:xfrm>
          <a:prstGeom prst="rect">
            <a:avLst/>
          </a:prstGeom>
        </p:spPr>
      </p:pic>
    </p:spTree>
    <p:extLst>
      <p:ext uri="{BB962C8B-B14F-4D97-AF65-F5344CB8AC3E}">
        <p14:creationId xmlns:p14="http://schemas.microsoft.com/office/powerpoint/2010/main" val="519089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stanford.edu/content/dam/sm-news/images/2014/01/AAMC-Blu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25" y="255588"/>
            <a:ext cx="1880010" cy="1004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19600" y="274638"/>
            <a:ext cx="4267200" cy="1143000"/>
          </a:xfrm>
        </p:spPr>
        <p:txBody>
          <a:bodyPr>
            <a:noAutofit/>
          </a:bodyPr>
          <a:lstStyle/>
          <a:p>
            <a:r>
              <a:rPr lang="en-US" sz="3200" b="1" dirty="0" smtClean="0"/>
              <a:t>Group on Women in </a:t>
            </a:r>
            <a:br>
              <a:rPr lang="en-US" sz="3200" b="1" dirty="0" smtClean="0"/>
            </a:br>
            <a:r>
              <a:rPr lang="en-US" sz="3200" b="1" dirty="0" smtClean="0"/>
              <a:t>Medicine &amp; Science</a:t>
            </a:r>
            <a:br>
              <a:rPr lang="en-US" sz="3200" b="1" dirty="0" smtClean="0"/>
            </a:br>
            <a:endParaRPr lang="en-US" sz="1100" i="1" dirty="0">
              <a:solidFill>
                <a:schemeClr val="tx2">
                  <a:lumMod val="75000"/>
                </a:schemeClr>
              </a:solidFill>
            </a:endParaRPr>
          </a:p>
        </p:txBody>
      </p:sp>
      <p:sp>
        <p:nvSpPr>
          <p:cNvPr id="3" name="Content Placeholder 2"/>
          <p:cNvSpPr>
            <a:spLocks noGrp="1"/>
          </p:cNvSpPr>
          <p:nvPr>
            <p:ph idx="1"/>
          </p:nvPr>
        </p:nvSpPr>
        <p:spPr>
          <a:xfrm>
            <a:off x="2181225" y="1600200"/>
            <a:ext cx="6505575" cy="4525963"/>
          </a:xfrm>
        </p:spPr>
        <p:txBody>
          <a:bodyPr>
            <a:noAutofit/>
          </a:bodyPr>
          <a:lstStyle/>
          <a:p>
            <a:r>
              <a:rPr lang="en-US" sz="2400" dirty="0"/>
              <a:t>Advances the full and successful participation and inclusion of women within academic medicine by addressing gender equity, recruitment and retention, awards and recognition, and career </a:t>
            </a:r>
            <a:r>
              <a:rPr lang="en-US" sz="2400" dirty="0" smtClean="0"/>
              <a:t>advancement.</a:t>
            </a:r>
          </a:p>
          <a:p>
            <a:r>
              <a:rPr lang="en-US" sz="2400" dirty="0" smtClean="0"/>
              <a:t>Advocates </a:t>
            </a:r>
            <a:r>
              <a:rPr lang="en-US" sz="2400" dirty="0"/>
              <a:t>for women’s advancement and leadership may become members of GWIMS; those members may be either from the faculty or administration at AAMC member medical schools and teaching hospitals. </a:t>
            </a:r>
          </a:p>
          <a:p>
            <a:pPr marL="0" indent="0" fontAlgn="base">
              <a:buNone/>
            </a:pPr>
            <a:endParaRPr lang="en-US" sz="1200" dirty="0"/>
          </a:p>
          <a:p>
            <a:pPr lvl="1"/>
            <a:r>
              <a:rPr lang="en-US" sz="1800" b="1" dirty="0">
                <a:hlinkClick r:id="rId3"/>
              </a:rPr>
              <a:t>https://www.aamc.org/members/gwims/about</a:t>
            </a:r>
            <a:r>
              <a:rPr lang="en-US" sz="1800" b="1" dirty="0" smtClean="0">
                <a:hlinkClick r:id="rId3"/>
              </a:rPr>
              <a:t>/</a:t>
            </a:r>
            <a:endParaRPr lang="en-US" sz="1800" dirty="0" smtClean="0"/>
          </a:p>
          <a:p>
            <a:pPr lvl="1"/>
            <a:endParaRPr lang="en-US" sz="1800" b="1" dirty="0"/>
          </a:p>
        </p:txBody>
      </p:sp>
      <p:pic>
        <p:nvPicPr>
          <p:cNvPr id="6" name="Picture 5"/>
          <p:cNvPicPr>
            <a:picLocks noChangeAspect="1"/>
          </p:cNvPicPr>
          <p:nvPr/>
        </p:nvPicPr>
        <p:blipFill rotWithShape="1">
          <a:blip r:embed="rId4"/>
          <a:srcRect t="6223" b="1351"/>
          <a:stretch/>
        </p:blipFill>
        <p:spPr>
          <a:xfrm>
            <a:off x="0" y="0"/>
            <a:ext cx="2181225" cy="6858000"/>
          </a:xfrm>
          <a:prstGeom prst="rect">
            <a:avLst/>
          </a:prstGeom>
        </p:spPr>
      </p:pic>
    </p:spTree>
    <p:extLst>
      <p:ext uri="{BB962C8B-B14F-4D97-AF65-F5344CB8AC3E}">
        <p14:creationId xmlns:p14="http://schemas.microsoft.com/office/powerpoint/2010/main" val="214709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stanford.edu/content/dam/sm-news/images/2014/01/AAMC-Blu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25" y="255588"/>
            <a:ext cx="1880010" cy="1004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0" y="543799"/>
            <a:ext cx="4267200" cy="715962"/>
          </a:xfrm>
        </p:spPr>
        <p:txBody>
          <a:bodyPr>
            <a:noAutofit/>
          </a:bodyPr>
          <a:lstStyle/>
          <a:p>
            <a:r>
              <a:rPr lang="en-US" sz="3200" b="1" dirty="0" smtClean="0"/>
              <a:t>WIMS Goals per AAMC</a:t>
            </a:r>
            <a:endParaRPr lang="en-US" sz="1100" i="1" dirty="0">
              <a:solidFill>
                <a:schemeClr val="tx2">
                  <a:lumMod val="75000"/>
                </a:schemeClr>
              </a:solidFill>
            </a:endParaRPr>
          </a:p>
        </p:txBody>
      </p:sp>
      <p:sp>
        <p:nvSpPr>
          <p:cNvPr id="3" name="Content Placeholder 2"/>
          <p:cNvSpPr>
            <a:spLocks noGrp="1"/>
          </p:cNvSpPr>
          <p:nvPr>
            <p:ph idx="1"/>
          </p:nvPr>
        </p:nvSpPr>
        <p:spPr>
          <a:xfrm>
            <a:off x="2133600" y="1600200"/>
            <a:ext cx="7010400" cy="4525963"/>
          </a:xfrm>
        </p:spPr>
        <p:txBody>
          <a:bodyPr>
            <a:noAutofit/>
          </a:bodyPr>
          <a:lstStyle/>
          <a:p>
            <a:r>
              <a:rPr lang="en-US" sz="2400" dirty="0" smtClean="0"/>
              <a:t>Create a support system for other women faculty</a:t>
            </a:r>
          </a:p>
          <a:p>
            <a:r>
              <a:rPr lang="en-US" sz="2400" dirty="0" smtClean="0"/>
              <a:t>Facilitate schedule women faculty interest meetings</a:t>
            </a:r>
          </a:p>
          <a:p>
            <a:r>
              <a:rPr lang="en-US" sz="2400" dirty="0" smtClean="0"/>
              <a:t>Facilitate networking events for faculty and trainees</a:t>
            </a:r>
          </a:p>
          <a:p>
            <a:r>
              <a:rPr lang="en-US" sz="2400" dirty="0" smtClean="0"/>
              <a:t>Connect with other local women’s groups in the community</a:t>
            </a:r>
          </a:p>
          <a:p>
            <a:r>
              <a:rPr lang="en-US" sz="2400" dirty="0" smtClean="0"/>
              <a:t>Share GWIMS newsletters</a:t>
            </a:r>
          </a:p>
          <a:p>
            <a:r>
              <a:rPr lang="en-US" sz="2400" dirty="0" smtClean="0"/>
              <a:t>Encourage mentorship for women faculty</a:t>
            </a:r>
          </a:p>
          <a:p>
            <a:r>
              <a:rPr lang="en-US" sz="2400" dirty="0" smtClean="0"/>
              <a:t>Nominate women for awards and leadership positions</a:t>
            </a:r>
            <a:endParaRPr lang="en-US" sz="1200" dirty="0"/>
          </a:p>
        </p:txBody>
      </p:sp>
      <p:pic>
        <p:nvPicPr>
          <p:cNvPr id="6" name="Picture 5"/>
          <p:cNvPicPr>
            <a:picLocks noChangeAspect="1"/>
          </p:cNvPicPr>
          <p:nvPr/>
        </p:nvPicPr>
        <p:blipFill rotWithShape="1">
          <a:blip r:embed="rId3"/>
          <a:srcRect t="6223" b="1351"/>
          <a:stretch/>
        </p:blipFill>
        <p:spPr>
          <a:xfrm>
            <a:off x="0" y="0"/>
            <a:ext cx="2181225" cy="6858000"/>
          </a:xfrm>
          <a:prstGeom prst="rect">
            <a:avLst/>
          </a:prstGeom>
        </p:spPr>
      </p:pic>
    </p:spTree>
    <p:extLst>
      <p:ext uri="{BB962C8B-B14F-4D97-AF65-F5344CB8AC3E}">
        <p14:creationId xmlns:p14="http://schemas.microsoft.com/office/powerpoint/2010/main" val="2309135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374" y="304800"/>
            <a:ext cx="6710273" cy="667511"/>
          </a:xfrm>
        </p:spPr>
        <p:txBody>
          <a:bodyPr>
            <a:noAutofit/>
          </a:bodyPr>
          <a:lstStyle/>
          <a:p>
            <a:r>
              <a:rPr lang="en-US" sz="4800" b="1" dirty="0" smtClean="0"/>
              <a:t>UC COM WIMS Begins! </a:t>
            </a:r>
            <a:r>
              <a:rPr lang="en-US" sz="4800" b="1" dirty="0" smtClean="0"/>
              <a:t/>
            </a:r>
            <a:br>
              <a:rPr lang="en-US" sz="4800" b="1" dirty="0" smtClean="0"/>
            </a:br>
            <a:r>
              <a:rPr lang="en-US" sz="2800" b="1" dirty="0" smtClean="0">
                <a:solidFill>
                  <a:srgbClr val="FF0000"/>
                </a:solidFill>
              </a:rPr>
              <a:t>(Est. </a:t>
            </a:r>
            <a:r>
              <a:rPr lang="en-US" sz="2800" b="1" dirty="0" smtClean="0">
                <a:solidFill>
                  <a:srgbClr val="FF0000"/>
                </a:solidFill>
              </a:rPr>
              <a:t>Sept 2015)</a:t>
            </a:r>
            <a:endParaRPr lang="en-US" sz="1800" b="1" dirty="0">
              <a:solidFill>
                <a:srgbClr val="FF0000"/>
              </a:solidFill>
            </a:endParaRPr>
          </a:p>
        </p:txBody>
      </p:sp>
      <p:sp>
        <p:nvSpPr>
          <p:cNvPr id="3" name="Content Placeholder 2"/>
          <p:cNvSpPr>
            <a:spLocks noGrp="1"/>
          </p:cNvSpPr>
          <p:nvPr>
            <p:ph idx="1"/>
          </p:nvPr>
        </p:nvSpPr>
        <p:spPr>
          <a:xfrm>
            <a:off x="2257424" y="1295400"/>
            <a:ext cx="6734175" cy="3992880"/>
          </a:xfrm>
        </p:spPr>
        <p:txBody>
          <a:bodyPr>
            <a:normAutofit fontScale="77500" lnSpcReduction="20000"/>
          </a:bodyPr>
          <a:lstStyle/>
          <a:p>
            <a:pPr marL="0" indent="0">
              <a:buNone/>
            </a:pPr>
            <a:r>
              <a:rPr lang="en-US" sz="2600" i="1" dirty="0">
                <a:latin typeface="+mj-lt"/>
              </a:rPr>
              <a:t>UC COM WIMS is dedicated to the recruitment, advancement and retention of all women faculty and trainees in the College of Medicine.  Our overall goal is to advance the careers and leadership skills of our members</a:t>
            </a:r>
            <a:r>
              <a:rPr lang="en-US" sz="2600" dirty="0">
                <a:latin typeface="+mj-lt"/>
              </a:rPr>
              <a:t>. </a:t>
            </a:r>
            <a:endParaRPr lang="en-US" sz="2600" dirty="0" smtClean="0">
              <a:latin typeface="+mj-lt"/>
            </a:endParaRPr>
          </a:p>
          <a:p>
            <a:pPr marL="0" indent="0">
              <a:buNone/>
            </a:pPr>
            <a:endParaRPr lang="en-US" sz="2600" b="1" u="sng" dirty="0">
              <a:latin typeface="+mj-lt"/>
            </a:endParaRPr>
          </a:p>
          <a:p>
            <a:pPr marL="0" indent="0">
              <a:buNone/>
            </a:pPr>
            <a:r>
              <a:rPr lang="en-US" sz="2600" b="1" u="sng" dirty="0" smtClean="0">
                <a:latin typeface="+mj-lt"/>
              </a:rPr>
              <a:t>MISSION</a:t>
            </a:r>
            <a:endParaRPr lang="en-US" sz="2600" dirty="0" smtClean="0">
              <a:latin typeface="+mj-lt"/>
            </a:endParaRPr>
          </a:p>
          <a:p>
            <a:pPr lvl="0"/>
            <a:r>
              <a:rPr lang="en-US" sz="2600" dirty="0" smtClean="0">
                <a:latin typeface="+mj-lt"/>
              </a:rPr>
              <a:t>Be </a:t>
            </a:r>
            <a:r>
              <a:rPr lang="en-US" sz="2600" dirty="0">
                <a:latin typeface="+mj-lt"/>
              </a:rPr>
              <a:t>proactive and constructive in establishing and advancing the careers of women in medicine and science through encouraging growth, facilitating mentoring, providing opportunities for networking, and teaching skills necessary to achieve professional development;</a:t>
            </a:r>
          </a:p>
          <a:p>
            <a:pPr lvl="0"/>
            <a:r>
              <a:rPr lang="en-US" sz="2600" dirty="0">
                <a:latin typeface="+mj-lt"/>
              </a:rPr>
              <a:t>Educate women on relevant UC Policies and Procedures for career development and advancement;</a:t>
            </a:r>
          </a:p>
          <a:p>
            <a:pPr lvl="0"/>
            <a:r>
              <a:rPr lang="en-US" sz="2600" dirty="0">
                <a:latin typeface="+mj-lt"/>
              </a:rPr>
              <a:t>Enhance the work environment for women.  </a:t>
            </a:r>
          </a:p>
          <a:p>
            <a:pPr marL="0" indent="0">
              <a:spcBef>
                <a:spcPts val="0"/>
              </a:spcBef>
              <a:buNone/>
            </a:pPr>
            <a:endParaRPr lang="en-US" sz="1800" b="1" dirty="0"/>
          </a:p>
          <a:p>
            <a:pPr marL="0" indent="0">
              <a:spcBef>
                <a:spcPts val="0"/>
              </a:spcBef>
              <a:buNone/>
            </a:pPr>
            <a:endParaRPr lang="en-US" sz="1800" b="1" dirty="0"/>
          </a:p>
          <a:p>
            <a:pPr marL="0" indent="0">
              <a:spcBef>
                <a:spcPts val="0"/>
              </a:spcBef>
              <a:buNone/>
            </a:pPr>
            <a:endParaRPr lang="en-US" sz="1800" b="1" dirty="0" smtClean="0"/>
          </a:p>
          <a:p>
            <a:pPr marL="0" indent="0">
              <a:spcBef>
                <a:spcPts val="1200"/>
              </a:spcBef>
              <a:buNone/>
            </a:pPr>
            <a:endParaRPr lang="en-US" sz="500" i="1" dirty="0" smtClean="0"/>
          </a:p>
          <a:p>
            <a:pPr marL="0" indent="0">
              <a:spcBef>
                <a:spcPts val="1200"/>
              </a:spcBef>
              <a:buNone/>
            </a:pPr>
            <a:endParaRPr lang="en-US" dirty="0" smtClean="0"/>
          </a:p>
          <a:p>
            <a:endParaRPr lang="en-US" sz="3500" dirty="0" smtClean="0"/>
          </a:p>
          <a:p>
            <a:endParaRPr lang="en-US" dirty="0"/>
          </a:p>
        </p:txBody>
      </p:sp>
      <p:pic>
        <p:nvPicPr>
          <p:cNvPr id="5" name="Picture 4"/>
          <p:cNvPicPr>
            <a:picLocks noChangeAspect="1"/>
          </p:cNvPicPr>
          <p:nvPr/>
        </p:nvPicPr>
        <p:blipFill rotWithShape="1">
          <a:blip r:embed="rId2"/>
          <a:srcRect t="6223" b="1351"/>
          <a:stretch/>
        </p:blipFill>
        <p:spPr>
          <a:xfrm>
            <a:off x="0" y="0"/>
            <a:ext cx="2181225" cy="6858000"/>
          </a:xfrm>
          <a:prstGeom prst="rect">
            <a:avLst/>
          </a:prstGeom>
        </p:spPr>
      </p:pic>
      <p:pic>
        <p:nvPicPr>
          <p:cNvPr id="4" name="Picture 3"/>
          <p:cNvPicPr>
            <a:picLocks noChangeAspect="1"/>
          </p:cNvPicPr>
          <p:nvPr/>
        </p:nvPicPr>
        <p:blipFill rotWithShape="1">
          <a:blip r:embed="rId3"/>
          <a:srcRect l="6620" r="2535" b="17362"/>
          <a:stretch/>
        </p:blipFill>
        <p:spPr>
          <a:xfrm>
            <a:off x="2340012" y="5162550"/>
            <a:ext cx="2946511" cy="1466850"/>
          </a:xfrm>
          <a:prstGeom prst="rect">
            <a:avLst/>
          </a:prstGeom>
          <a:ln w="28575">
            <a:solidFill>
              <a:schemeClr val="tx1"/>
            </a:solidFill>
          </a:ln>
        </p:spPr>
      </p:pic>
      <p:pic>
        <p:nvPicPr>
          <p:cNvPr id="7" name="Picture 6"/>
          <p:cNvPicPr>
            <a:picLocks noChangeAspect="1"/>
          </p:cNvPicPr>
          <p:nvPr/>
        </p:nvPicPr>
        <p:blipFill>
          <a:blip r:embed="rId4"/>
          <a:stretch>
            <a:fillRect/>
          </a:stretch>
        </p:blipFill>
        <p:spPr>
          <a:xfrm>
            <a:off x="5362723" y="5162550"/>
            <a:ext cx="3628877" cy="1466850"/>
          </a:xfrm>
          <a:prstGeom prst="rect">
            <a:avLst/>
          </a:prstGeom>
          <a:ln w="28575">
            <a:solidFill>
              <a:schemeClr val="tx1"/>
            </a:solidFill>
          </a:ln>
        </p:spPr>
      </p:pic>
    </p:spTree>
    <p:extLst>
      <p:ext uri="{BB962C8B-B14F-4D97-AF65-F5344CB8AC3E}">
        <p14:creationId xmlns:p14="http://schemas.microsoft.com/office/powerpoint/2010/main" val="2307774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t="6224" r="5677" b="2366"/>
          <a:stretch/>
        </p:blipFill>
        <p:spPr>
          <a:xfrm>
            <a:off x="1" y="0"/>
            <a:ext cx="2057400" cy="6858000"/>
          </a:xfrm>
          <a:prstGeom prst="rect">
            <a:avLst/>
          </a:prstGeom>
        </p:spPr>
      </p:pic>
      <p:pic>
        <p:nvPicPr>
          <p:cNvPr id="6" name="Picture 2" descr="http://webcentral.uc.edu/eprof/media/repository/0064HaynesErin8931.jpg"/>
          <p:cNvPicPr>
            <a:picLocks noChangeAspect="1" noChangeArrowheads="1"/>
          </p:cNvPicPr>
          <p:nvPr/>
        </p:nvPicPr>
        <p:blipFill>
          <a:blip r:embed="rId4"/>
          <a:srcRect/>
          <a:stretch>
            <a:fillRect/>
          </a:stretch>
        </p:blipFill>
        <p:spPr bwMode="auto">
          <a:xfrm>
            <a:off x="2151889" y="914400"/>
            <a:ext cx="817140" cy="1048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52" name="TextBox 8"/>
          <p:cNvSpPr txBox="1">
            <a:spLocks noChangeArrowheads="1"/>
          </p:cNvSpPr>
          <p:nvPr/>
        </p:nvSpPr>
        <p:spPr bwMode="auto">
          <a:xfrm>
            <a:off x="2968448" y="942244"/>
            <a:ext cx="2613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President</a:t>
            </a:r>
          </a:p>
          <a:p>
            <a:pPr eaLnBrk="1" hangingPunct="1"/>
            <a:r>
              <a:rPr lang="en-US" altLang="en-US" sz="1200" b="1" dirty="0" smtClean="0">
                <a:latin typeface="Calibri" panose="020F0502020204030204" pitchFamily="34" charset="0"/>
              </a:rPr>
              <a:t>Erin </a:t>
            </a:r>
            <a:r>
              <a:rPr lang="en-US" altLang="en-US" sz="1200" b="1" dirty="0">
                <a:latin typeface="Calibri" panose="020F0502020204030204" pitchFamily="34" charset="0"/>
              </a:rPr>
              <a:t>Haynes, </a:t>
            </a:r>
            <a:r>
              <a:rPr lang="en-US" altLang="en-US" sz="1200" b="1" dirty="0" err="1">
                <a:latin typeface="Calibri" panose="020F0502020204030204" pitchFamily="34" charset="0"/>
              </a:rPr>
              <a:t>DrPH</a:t>
            </a:r>
            <a:endParaRPr lang="en-US" altLang="en-US" sz="1200" b="1" dirty="0">
              <a:latin typeface="Calibri" panose="020F0502020204030204" pitchFamily="34" charset="0"/>
            </a:endParaRPr>
          </a:p>
          <a:p>
            <a:pPr eaLnBrk="1" hangingPunct="1"/>
            <a:r>
              <a:rPr lang="en-US" altLang="en-US" sz="1000" dirty="0">
                <a:latin typeface="Calibri" panose="020F0502020204030204" pitchFamily="34" charset="0"/>
              </a:rPr>
              <a:t>Associate Professor</a:t>
            </a:r>
          </a:p>
          <a:p>
            <a:pPr eaLnBrk="1" hangingPunct="1"/>
            <a:r>
              <a:rPr lang="en-US" altLang="en-US" sz="1000" dirty="0">
                <a:latin typeface="Calibri" panose="020F0502020204030204" pitchFamily="34" charset="0"/>
              </a:rPr>
              <a:t>Department of </a:t>
            </a:r>
            <a:endParaRPr lang="en-US" altLang="en-US" sz="1000" dirty="0" smtClean="0">
              <a:latin typeface="Calibri" panose="020F0502020204030204" pitchFamily="34" charset="0"/>
            </a:endParaRPr>
          </a:p>
          <a:p>
            <a:pPr eaLnBrk="1" hangingPunct="1"/>
            <a:r>
              <a:rPr lang="en-US" altLang="en-US" sz="1000" dirty="0" smtClean="0">
                <a:latin typeface="Calibri" panose="020F0502020204030204" pitchFamily="34" charset="0"/>
              </a:rPr>
              <a:t>Environmental Health</a:t>
            </a:r>
            <a:endParaRPr lang="en-US" altLang="en-US" sz="1000" dirty="0">
              <a:latin typeface="Calibri" panose="020F0502020204030204" pitchFamily="34" charset="0"/>
            </a:endParaRPr>
          </a:p>
        </p:txBody>
      </p:sp>
      <p:pic>
        <p:nvPicPr>
          <p:cNvPr id="10" name="Picture 4" descr="http://idc.uc.edu/images/Forrester_Jen.jpg"/>
          <p:cNvPicPr>
            <a:picLocks noChangeAspect="1" noChangeArrowheads="1"/>
          </p:cNvPicPr>
          <p:nvPr/>
        </p:nvPicPr>
        <p:blipFill>
          <a:blip r:embed="rId5"/>
          <a:srcRect/>
          <a:stretch>
            <a:fillRect/>
          </a:stretch>
        </p:blipFill>
        <p:spPr bwMode="auto">
          <a:xfrm>
            <a:off x="2152311" y="2115834"/>
            <a:ext cx="837298" cy="1122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55" name="TextBox 11"/>
          <p:cNvSpPr txBox="1">
            <a:spLocks noChangeArrowheads="1"/>
          </p:cNvSpPr>
          <p:nvPr/>
        </p:nvSpPr>
        <p:spPr bwMode="auto">
          <a:xfrm>
            <a:off x="2989608" y="2264351"/>
            <a:ext cx="203959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Secretary</a:t>
            </a:r>
          </a:p>
          <a:p>
            <a:pPr eaLnBrk="1" hangingPunct="1"/>
            <a:r>
              <a:rPr lang="en-US" altLang="en-US" sz="1200" b="1" dirty="0" smtClean="0">
                <a:latin typeface="Calibri" panose="020F0502020204030204" pitchFamily="34" charset="0"/>
              </a:rPr>
              <a:t>Jennifer </a:t>
            </a:r>
            <a:r>
              <a:rPr lang="en-US" altLang="en-US" sz="1200" b="1" dirty="0">
                <a:latin typeface="Calibri" panose="020F0502020204030204" pitchFamily="34" charset="0"/>
              </a:rPr>
              <a:t>Forrester, MD</a:t>
            </a:r>
          </a:p>
          <a:p>
            <a:pPr eaLnBrk="1" hangingPunct="1"/>
            <a:r>
              <a:rPr lang="en-US" altLang="en-US" sz="1000" dirty="0">
                <a:latin typeface="Calibri" panose="020F0502020204030204" pitchFamily="34" charset="0"/>
              </a:rPr>
              <a:t>Assistant Professor </a:t>
            </a:r>
            <a:endParaRPr lang="en-US" altLang="en-US" sz="1000" dirty="0" smtClean="0">
              <a:latin typeface="Calibri" panose="020F0502020204030204" pitchFamily="34" charset="0"/>
            </a:endParaRPr>
          </a:p>
          <a:p>
            <a:pPr eaLnBrk="1" hangingPunct="1"/>
            <a:r>
              <a:rPr lang="en-US" altLang="en-US" sz="1000" dirty="0" smtClean="0">
                <a:latin typeface="Calibri" panose="020F0502020204030204" pitchFamily="34" charset="0"/>
              </a:rPr>
              <a:t>Department </a:t>
            </a:r>
            <a:r>
              <a:rPr lang="en-US" altLang="en-US" sz="1000" dirty="0">
                <a:latin typeface="Calibri" panose="020F0502020204030204" pitchFamily="34" charset="0"/>
              </a:rPr>
              <a:t>of Internal </a:t>
            </a:r>
            <a:r>
              <a:rPr lang="en-US" altLang="en-US" sz="1000" dirty="0" smtClean="0">
                <a:latin typeface="Calibri" panose="020F0502020204030204" pitchFamily="34" charset="0"/>
              </a:rPr>
              <a:t>Medicine</a:t>
            </a:r>
            <a:endParaRPr lang="en-US" altLang="en-US" sz="1000" dirty="0">
              <a:latin typeface="Calibri" panose="020F0502020204030204" pitchFamily="34" charset="0"/>
            </a:endParaRPr>
          </a:p>
        </p:txBody>
      </p:sp>
      <p:pic>
        <p:nvPicPr>
          <p:cNvPr id="13" name="Picture 12"/>
          <p:cNvPicPr>
            <a:picLocks noChangeAspect="1"/>
          </p:cNvPicPr>
          <p:nvPr/>
        </p:nvPicPr>
        <p:blipFill>
          <a:blip r:embed="rId6"/>
          <a:stretch>
            <a:fillRect/>
          </a:stretch>
        </p:blipFill>
        <p:spPr>
          <a:xfrm>
            <a:off x="2157080" y="3354448"/>
            <a:ext cx="832528"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7" name="Rectangle 14"/>
          <p:cNvSpPr>
            <a:spLocks noChangeArrowheads="1"/>
          </p:cNvSpPr>
          <p:nvPr/>
        </p:nvSpPr>
        <p:spPr bwMode="auto">
          <a:xfrm>
            <a:off x="2989868" y="3469235"/>
            <a:ext cx="34099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Treasurer</a:t>
            </a:r>
          </a:p>
          <a:p>
            <a:pPr eaLnBrk="1" hangingPunct="1"/>
            <a:r>
              <a:rPr lang="en-US" altLang="en-US" sz="1200" b="1" dirty="0" smtClean="0">
                <a:latin typeface="Calibri" panose="020F0502020204030204" pitchFamily="34" charset="0"/>
              </a:rPr>
              <a:t>Mercedes </a:t>
            </a:r>
            <a:r>
              <a:rPr lang="en-US" altLang="en-US" sz="1200" b="1" dirty="0">
                <a:latin typeface="Calibri" panose="020F0502020204030204" pitchFamily="34" charset="0"/>
              </a:rPr>
              <a:t>Falciglia, MD</a:t>
            </a:r>
          </a:p>
          <a:p>
            <a:pPr eaLnBrk="1" hangingPunct="1"/>
            <a:r>
              <a:rPr lang="en-US" altLang="en-US" sz="1000" dirty="0">
                <a:latin typeface="Calibri" panose="020F0502020204030204" pitchFamily="34" charset="0"/>
              </a:rPr>
              <a:t>Associate Professor </a:t>
            </a:r>
            <a:endParaRPr lang="en-US" altLang="en-US" sz="1000" dirty="0" smtClean="0">
              <a:latin typeface="Calibri" panose="020F0502020204030204" pitchFamily="34" charset="0"/>
            </a:endParaRPr>
          </a:p>
          <a:p>
            <a:pPr eaLnBrk="1" hangingPunct="1"/>
            <a:r>
              <a:rPr lang="en-US" altLang="en-US" sz="1000" dirty="0" smtClean="0">
                <a:latin typeface="Calibri" panose="020F0502020204030204" pitchFamily="34" charset="0"/>
              </a:rPr>
              <a:t>Department </a:t>
            </a:r>
            <a:r>
              <a:rPr lang="en-US" altLang="en-US" sz="1000" dirty="0">
                <a:latin typeface="Calibri" panose="020F0502020204030204" pitchFamily="34" charset="0"/>
              </a:rPr>
              <a:t>of Internal </a:t>
            </a:r>
            <a:r>
              <a:rPr lang="en-US" altLang="en-US" sz="1000" dirty="0" smtClean="0">
                <a:latin typeface="Calibri" panose="020F0502020204030204" pitchFamily="34" charset="0"/>
              </a:rPr>
              <a:t>Medicine</a:t>
            </a:r>
            <a:endParaRPr lang="en-US" altLang="en-US" sz="1000" dirty="0">
              <a:latin typeface="Calibri" panose="020F0502020204030204" pitchFamily="34" charset="0"/>
            </a:endParaRPr>
          </a:p>
        </p:txBody>
      </p:sp>
      <p:pic>
        <p:nvPicPr>
          <p:cNvPr id="16" name="Picture 8" descr="http://webcentral.uc.edu/eprof/media/repository/0041WeissAlison6022.jpg"/>
          <p:cNvPicPr>
            <a:picLocks noChangeAspect="1" noChangeArrowheads="1"/>
          </p:cNvPicPr>
          <p:nvPr/>
        </p:nvPicPr>
        <p:blipFill>
          <a:blip r:embed="rId7"/>
          <a:srcRect/>
          <a:stretch>
            <a:fillRect/>
          </a:stretch>
        </p:blipFill>
        <p:spPr bwMode="auto">
          <a:xfrm>
            <a:off x="2144195" y="5709092"/>
            <a:ext cx="832528" cy="1027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60" name="Rectangle 17"/>
          <p:cNvSpPr>
            <a:spLocks noChangeArrowheads="1"/>
          </p:cNvSpPr>
          <p:nvPr/>
        </p:nvSpPr>
        <p:spPr bwMode="auto">
          <a:xfrm>
            <a:off x="2968448" y="5746768"/>
            <a:ext cx="23193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latin typeface="Calibri" panose="020F0502020204030204" pitchFamily="34" charset="0"/>
              </a:rPr>
              <a:t>Basic Science </a:t>
            </a:r>
            <a:r>
              <a:rPr lang="en-US" altLang="en-US" sz="1400" b="1" dirty="0" smtClean="0">
                <a:latin typeface="Calibri" panose="020F0502020204030204" pitchFamily="34" charset="0"/>
              </a:rPr>
              <a:t>Representative</a:t>
            </a:r>
          </a:p>
          <a:p>
            <a:pPr eaLnBrk="1" hangingPunct="1"/>
            <a:r>
              <a:rPr lang="en-US" altLang="en-US" sz="1200" b="1" dirty="0" smtClean="0">
                <a:latin typeface="Calibri" panose="020F0502020204030204" pitchFamily="34" charset="0"/>
              </a:rPr>
              <a:t>Alison </a:t>
            </a:r>
            <a:r>
              <a:rPr lang="en-US" altLang="en-US" sz="1200" b="1" dirty="0">
                <a:latin typeface="Calibri" panose="020F0502020204030204" pitchFamily="34" charset="0"/>
              </a:rPr>
              <a:t>Weiss, PhD</a:t>
            </a:r>
          </a:p>
          <a:p>
            <a:pPr eaLnBrk="1" hangingPunct="1"/>
            <a:r>
              <a:rPr lang="en-US" altLang="en-US" sz="1000" dirty="0">
                <a:latin typeface="Calibri" panose="020F0502020204030204" pitchFamily="34" charset="0"/>
              </a:rPr>
              <a:t>Professor </a:t>
            </a:r>
            <a:endParaRPr lang="en-US" altLang="en-US" sz="1000" dirty="0" smtClean="0">
              <a:latin typeface="Calibri" panose="020F0502020204030204" pitchFamily="34" charset="0"/>
            </a:endParaRPr>
          </a:p>
          <a:p>
            <a:pPr eaLnBrk="1" hangingPunct="1"/>
            <a:r>
              <a:rPr lang="en-US" altLang="en-US" sz="1000" dirty="0">
                <a:latin typeface="Calibri" panose="020F0502020204030204" pitchFamily="34" charset="0"/>
              </a:rPr>
              <a:t>D</a:t>
            </a:r>
            <a:r>
              <a:rPr lang="en-US" altLang="en-US" sz="1000" dirty="0" smtClean="0">
                <a:latin typeface="Calibri" panose="020F0502020204030204" pitchFamily="34" charset="0"/>
              </a:rPr>
              <a:t>epartment </a:t>
            </a:r>
            <a:r>
              <a:rPr lang="en-US" altLang="en-US" sz="1000" dirty="0">
                <a:latin typeface="Calibri" panose="020F0502020204030204" pitchFamily="34" charset="0"/>
              </a:rPr>
              <a:t>of Molecular Genetics, Biochemistry &amp; </a:t>
            </a:r>
            <a:r>
              <a:rPr lang="en-US" altLang="en-US" sz="1000" dirty="0" smtClean="0">
                <a:latin typeface="Calibri" panose="020F0502020204030204" pitchFamily="34" charset="0"/>
              </a:rPr>
              <a:t>Microbiology</a:t>
            </a:r>
            <a:endParaRPr lang="en-US" altLang="en-US" sz="1000" dirty="0">
              <a:latin typeface="Calibri" panose="020F0502020204030204" pitchFamily="34" charset="0"/>
            </a:endParaRPr>
          </a:p>
        </p:txBody>
      </p:sp>
      <p:sp>
        <p:nvSpPr>
          <p:cNvPr id="2064" name="Rectangle 21"/>
          <p:cNvSpPr>
            <a:spLocks noChangeArrowheads="1"/>
          </p:cNvSpPr>
          <p:nvPr/>
        </p:nvSpPr>
        <p:spPr bwMode="auto">
          <a:xfrm>
            <a:off x="2981227" y="4579312"/>
            <a:ext cx="260024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latin typeface="Calibri" panose="020F0502020204030204" pitchFamily="34" charset="0"/>
              </a:rPr>
              <a:t>Basic Science </a:t>
            </a:r>
            <a:r>
              <a:rPr lang="en-US" altLang="en-US" sz="1400" b="1" dirty="0" smtClean="0">
                <a:latin typeface="Calibri" panose="020F0502020204030204" pitchFamily="34" charset="0"/>
              </a:rPr>
              <a:t>Representative</a:t>
            </a:r>
          </a:p>
          <a:p>
            <a:pPr eaLnBrk="1" hangingPunct="1"/>
            <a:r>
              <a:rPr lang="en-US" altLang="en-US" sz="1200" b="1" dirty="0" smtClean="0">
                <a:latin typeface="Calibri" panose="020F0502020204030204" pitchFamily="34" charset="0"/>
              </a:rPr>
              <a:t>Sarah Pixley, PhD</a:t>
            </a:r>
          </a:p>
          <a:p>
            <a:pPr eaLnBrk="1" hangingPunct="1"/>
            <a:r>
              <a:rPr lang="en-US" altLang="en-US" sz="1000" dirty="0" smtClean="0">
                <a:latin typeface="Calibri" panose="020F0502020204030204" pitchFamily="34" charset="0"/>
              </a:rPr>
              <a:t>Associate </a:t>
            </a:r>
            <a:r>
              <a:rPr lang="en-US" altLang="en-US" sz="1000" dirty="0">
                <a:latin typeface="Calibri" panose="020F0502020204030204" pitchFamily="34" charset="0"/>
              </a:rPr>
              <a:t>Professor</a:t>
            </a:r>
          </a:p>
          <a:p>
            <a:pPr eaLnBrk="1" hangingPunct="1"/>
            <a:r>
              <a:rPr lang="en-US" altLang="en-US" sz="1000" dirty="0">
                <a:latin typeface="Calibri" panose="020F0502020204030204" pitchFamily="34" charset="0"/>
              </a:rPr>
              <a:t>Department of Molecular &amp; Cellular Physiology</a:t>
            </a:r>
            <a:r>
              <a:rPr lang="en-US" altLang="en-US" sz="1200" dirty="0" smtClean="0"/>
              <a:t> </a:t>
            </a:r>
            <a:endParaRPr lang="en-US" altLang="en-US" sz="1200" dirty="0"/>
          </a:p>
        </p:txBody>
      </p:sp>
      <p:sp>
        <p:nvSpPr>
          <p:cNvPr id="2065" name="Rectangle 22"/>
          <p:cNvSpPr>
            <a:spLocks noChangeArrowheads="1"/>
          </p:cNvSpPr>
          <p:nvPr/>
        </p:nvSpPr>
        <p:spPr bwMode="auto">
          <a:xfrm>
            <a:off x="6301514" y="4594700"/>
            <a:ext cx="291868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Clinical </a:t>
            </a:r>
            <a:r>
              <a:rPr lang="en-US" altLang="en-US" sz="1400" b="1" dirty="0">
                <a:latin typeface="Calibri" panose="020F0502020204030204" pitchFamily="34" charset="0"/>
              </a:rPr>
              <a:t>Science </a:t>
            </a:r>
            <a:r>
              <a:rPr lang="en-US" altLang="en-US" sz="1400" b="1" dirty="0" smtClean="0">
                <a:latin typeface="Calibri" panose="020F0502020204030204" pitchFamily="34" charset="0"/>
              </a:rPr>
              <a:t>Representative</a:t>
            </a:r>
          </a:p>
          <a:p>
            <a:pPr eaLnBrk="1" hangingPunct="1"/>
            <a:r>
              <a:rPr lang="en-US" altLang="en-US" sz="1200" b="1" dirty="0" smtClean="0">
                <a:latin typeface="Calibri" panose="020F0502020204030204" pitchFamily="34" charset="0"/>
              </a:rPr>
              <a:t>Jennifer </a:t>
            </a:r>
            <a:r>
              <a:rPr lang="en-US" altLang="en-US" sz="1200" b="1" dirty="0">
                <a:latin typeface="Calibri" panose="020F0502020204030204" pitchFamily="34" charset="0"/>
              </a:rPr>
              <a:t>Cavitt, MD</a:t>
            </a:r>
          </a:p>
          <a:p>
            <a:pPr eaLnBrk="1" hangingPunct="1"/>
            <a:r>
              <a:rPr lang="en-US" altLang="en-US" sz="1000" dirty="0">
                <a:latin typeface="Calibri" panose="020F0502020204030204" pitchFamily="34" charset="0"/>
              </a:rPr>
              <a:t>Associate Professor</a:t>
            </a:r>
          </a:p>
          <a:p>
            <a:pPr eaLnBrk="1" hangingPunct="1"/>
            <a:r>
              <a:rPr lang="en-US" altLang="en-US" sz="1000" dirty="0">
                <a:latin typeface="Calibri" panose="020F0502020204030204" pitchFamily="34" charset="0"/>
              </a:rPr>
              <a:t>Department of Neurology </a:t>
            </a:r>
            <a:r>
              <a:rPr lang="en-US" altLang="en-US" sz="1000" dirty="0" smtClean="0">
                <a:latin typeface="Calibri" panose="020F0502020204030204" pitchFamily="34" charset="0"/>
              </a:rPr>
              <a:t>&amp; </a:t>
            </a:r>
            <a:r>
              <a:rPr lang="en-US" altLang="en-US" sz="1000" dirty="0">
                <a:latin typeface="Calibri" panose="020F0502020204030204" pitchFamily="34" charset="0"/>
              </a:rPr>
              <a:t>Rehabilitation </a:t>
            </a:r>
            <a:r>
              <a:rPr lang="en-US" altLang="en-US" sz="1000" dirty="0" smtClean="0">
                <a:latin typeface="Calibri" panose="020F0502020204030204" pitchFamily="34" charset="0"/>
              </a:rPr>
              <a:t>Medicine</a:t>
            </a:r>
            <a:endParaRPr lang="en-US" altLang="en-US" sz="1000" dirty="0">
              <a:latin typeface="Calibri" panose="020F0502020204030204" pitchFamily="34" charset="0"/>
            </a:endParaRPr>
          </a:p>
        </p:txBody>
      </p:sp>
      <p:pic>
        <p:nvPicPr>
          <p:cNvPr id="2053" name="Picture 5" descr="http://webcentral.uc.edu/eprof/media/repository/0173CavittJennifer4487.jpg"/>
          <p:cNvPicPr>
            <a:picLocks noChangeAspect="1" noChangeArrowheads="1"/>
          </p:cNvPicPr>
          <p:nvPr/>
        </p:nvPicPr>
        <p:blipFill>
          <a:blip r:embed="rId8"/>
          <a:srcRect/>
          <a:stretch>
            <a:fillRect/>
          </a:stretch>
        </p:blipFill>
        <p:spPr bwMode="auto">
          <a:xfrm>
            <a:off x="5452925" y="4512134"/>
            <a:ext cx="841912" cy="1052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68" name="Rectangle 25"/>
          <p:cNvSpPr>
            <a:spLocks noChangeArrowheads="1"/>
          </p:cNvSpPr>
          <p:nvPr/>
        </p:nvSpPr>
        <p:spPr bwMode="auto">
          <a:xfrm>
            <a:off x="6266418" y="5823711"/>
            <a:ext cx="2514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Clinical </a:t>
            </a:r>
            <a:r>
              <a:rPr lang="en-US" altLang="en-US" sz="1400" b="1" dirty="0">
                <a:latin typeface="Calibri" panose="020F0502020204030204" pitchFamily="34" charset="0"/>
              </a:rPr>
              <a:t>Science </a:t>
            </a:r>
            <a:r>
              <a:rPr lang="en-US" altLang="en-US" sz="1400" b="1" dirty="0" smtClean="0">
                <a:latin typeface="Calibri" panose="020F0502020204030204" pitchFamily="34" charset="0"/>
              </a:rPr>
              <a:t>Representative</a:t>
            </a:r>
          </a:p>
          <a:p>
            <a:pPr eaLnBrk="1" hangingPunct="1"/>
            <a:r>
              <a:rPr lang="en-US" altLang="en-US" sz="1200" b="1" dirty="0" smtClean="0">
                <a:latin typeface="Calibri" panose="020F0502020204030204" pitchFamily="34" charset="0"/>
              </a:rPr>
              <a:t>Pamposh </a:t>
            </a:r>
            <a:r>
              <a:rPr lang="en-US" altLang="en-US" sz="1200" b="1" dirty="0">
                <a:latin typeface="Calibri" panose="020F0502020204030204" pitchFamily="34" charset="0"/>
              </a:rPr>
              <a:t>Kaul, MD</a:t>
            </a:r>
          </a:p>
          <a:p>
            <a:pPr eaLnBrk="1" hangingPunct="1"/>
            <a:r>
              <a:rPr lang="en-US" altLang="en-US" sz="1000" dirty="0">
                <a:latin typeface="Calibri" panose="020F0502020204030204" pitchFamily="34" charset="0"/>
              </a:rPr>
              <a:t>Associate Professor </a:t>
            </a:r>
            <a:endParaRPr lang="en-US" altLang="en-US" sz="1000" dirty="0" smtClean="0">
              <a:latin typeface="Calibri" panose="020F0502020204030204" pitchFamily="34" charset="0"/>
            </a:endParaRPr>
          </a:p>
          <a:p>
            <a:pPr eaLnBrk="1" hangingPunct="1"/>
            <a:r>
              <a:rPr lang="en-US" altLang="en-US" sz="1000" dirty="0" smtClean="0">
                <a:latin typeface="Calibri" panose="020F0502020204030204" pitchFamily="34" charset="0"/>
              </a:rPr>
              <a:t>Department </a:t>
            </a:r>
            <a:r>
              <a:rPr lang="en-US" altLang="en-US" sz="1000" dirty="0">
                <a:latin typeface="Calibri" panose="020F0502020204030204" pitchFamily="34" charset="0"/>
              </a:rPr>
              <a:t>of Internal </a:t>
            </a:r>
            <a:r>
              <a:rPr lang="en-US" altLang="en-US" sz="1000" dirty="0" smtClean="0">
                <a:latin typeface="Calibri" panose="020F0502020204030204" pitchFamily="34" charset="0"/>
              </a:rPr>
              <a:t>Medicine</a:t>
            </a:r>
            <a:endParaRPr lang="en-US" altLang="en-US" sz="1000" dirty="0">
              <a:latin typeface="Calibri" panose="020F0502020204030204" pitchFamily="34" charset="0"/>
            </a:endParaRPr>
          </a:p>
        </p:txBody>
      </p:sp>
      <p:pic>
        <p:nvPicPr>
          <p:cNvPr id="3" name="Picture 7" descr="http://webcentral.uc.edu/eprof/media/repository/0059KaulPamposh6684.JPG"/>
          <p:cNvPicPr>
            <a:picLocks noChangeAspect="1" noChangeArrowheads="1"/>
          </p:cNvPicPr>
          <p:nvPr/>
        </p:nvPicPr>
        <p:blipFill>
          <a:blip r:embed="rId9"/>
          <a:srcRect/>
          <a:stretch>
            <a:fillRect/>
          </a:stretch>
        </p:blipFill>
        <p:spPr bwMode="auto">
          <a:xfrm>
            <a:off x="5461657" y="5715440"/>
            <a:ext cx="804761" cy="1015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1" name="TextBox 8"/>
          <p:cNvSpPr txBox="1">
            <a:spLocks noChangeArrowheads="1"/>
          </p:cNvSpPr>
          <p:nvPr/>
        </p:nvSpPr>
        <p:spPr bwMode="auto">
          <a:xfrm>
            <a:off x="5176729" y="942244"/>
            <a:ext cx="2613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President-Elect</a:t>
            </a:r>
          </a:p>
          <a:p>
            <a:pPr eaLnBrk="1" hangingPunct="1"/>
            <a:r>
              <a:rPr lang="en-US" altLang="en-US" sz="1200" b="1" dirty="0" smtClean="0">
                <a:latin typeface="Calibri" panose="020F0502020204030204" pitchFamily="34" charset="0"/>
              </a:rPr>
              <a:t>Amy Bunger, PhD</a:t>
            </a:r>
            <a:endParaRPr lang="en-US" altLang="en-US" sz="1200" b="1" dirty="0">
              <a:latin typeface="Calibri" panose="020F0502020204030204" pitchFamily="34" charset="0"/>
            </a:endParaRPr>
          </a:p>
          <a:p>
            <a:pPr eaLnBrk="1" hangingPunct="1"/>
            <a:r>
              <a:rPr lang="en-US" altLang="en-US" sz="1000" dirty="0">
                <a:latin typeface="Calibri" panose="020F0502020204030204" pitchFamily="34" charset="0"/>
              </a:rPr>
              <a:t>Assistant Professor</a:t>
            </a:r>
          </a:p>
          <a:p>
            <a:pPr eaLnBrk="1" hangingPunct="1"/>
            <a:r>
              <a:rPr lang="en-US" altLang="en-US" sz="1000" dirty="0">
                <a:latin typeface="Calibri" panose="020F0502020204030204" pitchFamily="34" charset="0"/>
              </a:rPr>
              <a:t>Department of </a:t>
            </a:r>
            <a:endParaRPr lang="en-US" altLang="en-US" sz="1000" dirty="0" smtClean="0">
              <a:latin typeface="Calibri" panose="020F0502020204030204" pitchFamily="34" charset="0"/>
            </a:endParaRPr>
          </a:p>
          <a:p>
            <a:pPr eaLnBrk="1" hangingPunct="1"/>
            <a:r>
              <a:rPr lang="en-US" altLang="en-US" sz="1000" dirty="0" smtClean="0">
                <a:latin typeface="Calibri" panose="020F0502020204030204" pitchFamily="34" charset="0"/>
              </a:rPr>
              <a:t>Medical </a:t>
            </a:r>
            <a:r>
              <a:rPr lang="en-US" altLang="en-US" sz="1000" dirty="0">
                <a:latin typeface="Calibri" panose="020F0502020204030204" pitchFamily="34" charset="0"/>
              </a:rPr>
              <a:t>Education</a:t>
            </a:r>
          </a:p>
        </p:txBody>
      </p:sp>
      <p:sp>
        <p:nvSpPr>
          <p:cNvPr id="32" name="TextBox 11"/>
          <p:cNvSpPr txBox="1">
            <a:spLocks noChangeArrowheads="1"/>
          </p:cNvSpPr>
          <p:nvPr/>
        </p:nvSpPr>
        <p:spPr bwMode="auto">
          <a:xfrm>
            <a:off x="6266418" y="2276905"/>
            <a:ext cx="2743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Secretary-Elect </a:t>
            </a:r>
          </a:p>
          <a:p>
            <a:pPr eaLnBrk="1" hangingPunct="1"/>
            <a:r>
              <a:rPr lang="en-US" altLang="en-US" sz="1200" b="1" dirty="0">
                <a:latin typeface="Calibri" panose="020F0502020204030204" pitchFamily="34" charset="0"/>
              </a:rPr>
              <a:t>Heather Christensen, </a:t>
            </a:r>
            <a:r>
              <a:rPr lang="en-US" altLang="en-US" sz="1200" b="1" dirty="0" smtClean="0">
                <a:latin typeface="Calibri" panose="020F0502020204030204" pitchFamily="34" charset="0"/>
              </a:rPr>
              <a:t>PhD</a:t>
            </a:r>
          </a:p>
          <a:p>
            <a:pPr eaLnBrk="1" hangingPunct="1"/>
            <a:r>
              <a:rPr lang="en-US" altLang="en-US" sz="1000" dirty="0">
                <a:latin typeface="Calibri" panose="020F0502020204030204" pitchFamily="34" charset="0"/>
              </a:rPr>
              <a:t>Assistant Professor-Educator</a:t>
            </a:r>
          </a:p>
          <a:p>
            <a:pPr eaLnBrk="1" hangingPunct="1"/>
            <a:r>
              <a:rPr lang="en-US" altLang="en-US" sz="1000" dirty="0">
                <a:latin typeface="Calibri" panose="020F0502020204030204" pitchFamily="34" charset="0"/>
              </a:rPr>
              <a:t>Department of Medical Education</a:t>
            </a:r>
          </a:p>
        </p:txBody>
      </p:sp>
      <p:sp>
        <p:nvSpPr>
          <p:cNvPr id="33" name="Rectangle 14"/>
          <p:cNvSpPr>
            <a:spLocks noChangeArrowheads="1"/>
          </p:cNvSpPr>
          <p:nvPr/>
        </p:nvSpPr>
        <p:spPr bwMode="auto">
          <a:xfrm>
            <a:off x="6267450" y="3415899"/>
            <a:ext cx="34099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smtClean="0">
                <a:latin typeface="Calibri" panose="020F0502020204030204" pitchFamily="34" charset="0"/>
              </a:rPr>
              <a:t>Treasurer-Elect </a:t>
            </a:r>
          </a:p>
          <a:p>
            <a:pPr eaLnBrk="1" hangingPunct="1"/>
            <a:r>
              <a:rPr lang="en-US" altLang="en-US" sz="1200" b="1" dirty="0" smtClean="0">
                <a:latin typeface="Calibri" panose="020F0502020204030204" pitchFamily="34" charset="0"/>
              </a:rPr>
              <a:t>Vinita Takiar, </a:t>
            </a:r>
            <a:r>
              <a:rPr lang="en-US" altLang="en-US" sz="1200" b="1" dirty="0">
                <a:latin typeface="Calibri" panose="020F0502020204030204" pitchFamily="34" charset="0"/>
              </a:rPr>
              <a:t>MD</a:t>
            </a:r>
          </a:p>
          <a:p>
            <a:pPr eaLnBrk="1" hangingPunct="1"/>
            <a:r>
              <a:rPr lang="en-US" altLang="en-US" sz="1000" dirty="0">
                <a:latin typeface="Calibri" panose="020F0502020204030204" pitchFamily="34" charset="0"/>
              </a:rPr>
              <a:t>Assistant Professor</a:t>
            </a:r>
          </a:p>
          <a:p>
            <a:pPr eaLnBrk="1" hangingPunct="1"/>
            <a:r>
              <a:rPr lang="en-US" altLang="en-US" sz="1000" dirty="0">
                <a:latin typeface="Calibri" panose="020F0502020204030204" pitchFamily="34" charset="0"/>
              </a:rPr>
              <a:t>Department of Radiation Oncology</a:t>
            </a:r>
          </a:p>
        </p:txBody>
      </p:sp>
      <p:pic>
        <p:nvPicPr>
          <p:cNvPr id="1028" name="Picture 4" descr="Photo of Amy Bung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9171" y="903900"/>
            <a:ext cx="783771" cy="10058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Photo of Heather Christens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7670" y="2098684"/>
            <a:ext cx="769521" cy="107655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Photo of  Vinita Takiar, MD, Ph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9138" y="3304190"/>
            <a:ext cx="796385" cy="107899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Photo of  Sarah Pixley, Ph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1889" y="4539886"/>
            <a:ext cx="830054" cy="10637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Photo of  Dawn Kleindorfer, M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3200" y="924693"/>
            <a:ext cx="829623" cy="103703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8" name="Rectangle 14"/>
          <p:cNvSpPr>
            <a:spLocks noChangeArrowheads="1"/>
          </p:cNvSpPr>
          <p:nvPr/>
        </p:nvSpPr>
        <p:spPr bwMode="auto">
          <a:xfrm>
            <a:off x="7394870" y="769354"/>
            <a:ext cx="188862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00" b="1" dirty="0">
                <a:latin typeface="Calibri" panose="020F0502020204030204" pitchFamily="34" charset="0"/>
              </a:rPr>
              <a:t>Associate Dean of Faculty Development &amp; Women’s </a:t>
            </a:r>
            <a:r>
              <a:rPr lang="en-US" altLang="en-US" sz="1300" b="1" dirty="0" smtClean="0">
                <a:latin typeface="Calibri" panose="020F0502020204030204" pitchFamily="34" charset="0"/>
              </a:rPr>
              <a:t>Initiatives</a:t>
            </a:r>
          </a:p>
          <a:p>
            <a:pPr eaLnBrk="1" hangingPunct="1"/>
            <a:r>
              <a:rPr lang="en-US" altLang="en-US" sz="1200" b="1" dirty="0" smtClean="0">
                <a:latin typeface="Calibri" panose="020F0502020204030204" pitchFamily="34" charset="0"/>
              </a:rPr>
              <a:t>Dawn Kleindorfer, </a:t>
            </a:r>
            <a:r>
              <a:rPr lang="en-US" altLang="en-US" sz="1200" b="1" dirty="0">
                <a:latin typeface="Calibri" panose="020F0502020204030204" pitchFamily="34" charset="0"/>
              </a:rPr>
              <a:t>MD</a:t>
            </a:r>
          </a:p>
          <a:p>
            <a:pPr eaLnBrk="1" hangingPunct="1"/>
            <a:r>
              <a:rPr lang="en-US" altLang="en-US" sz="1000" dirty="0" smtClean="0">
                <a:latin typeface="Calibri" panose="020F0502020204030204" pitchFamily="34" charset="0"/>
              </a:rPr>
              <a:t>Professor</a:t>
            </a:r>
            <a:endParaRPr lang="en-US" altLang="en-US" sz="1000" dirty="0">
              <a:latin typeface="Calibri" panose="020F0502020204030204" pitchFamily="34" charset="0"/>
            </a:endParaRPr>
          </a:p>
          <a:p>
            <a:pPr eaLnBrk="1" hangingPunct="1"/>
            <a:r>
              <a:rPr lang="en-US" altLang="en-US" sz="1000" dirty="0">
                <a:latin typeface="Calibri" panose="020F0502020204030204" pitchFamily="34" charset="0"/>
              </a:rPr>
              <a:t>Department of Neurology &amp; Rehabilitation Medicine</a:t>
            </a:r>
          </a:p>
        </p:txBody>
      </p:sp>
      <p:sp>
        <p:nvSpPr>
          <p:cNvPr id="39" name="Title 1"/>
          <p:cNvSpPr txBox="1">
            <a:spLocks/>
          </p:cNvSpPr>
          <p:nvPr/>
        </p:nvSpPr>
        <p:spPr>
          <a:xfrm>
            <a:off x="1466673" y="-1715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smtClean="0"/>
              <a:t>WIMS Executive Committee</a:t>
            </a:r>
            <a:endParaRPr lang="en-US" sz="4600" dirty="0"/>
          </a:p>
        </p:txBody>
      </p:sp>
    </p:spTree>
    <p:extLst>
      <p:ext uri="{BB962C8B-B14F-4D97-AF65-F5344CB8AC3E}">
        <p14:creationId xmlns:p14="http://schemas.microsoft.com/office/powerpoint/2010/main" val="3491987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8229600" cy="1143000"/>
          </a:xfrm>
        </p:spPr>
        <p:txBody>
          <a:bodyPr>
            <a:normAutofit/>
          </a:bodyPr>
          <a:lstStyle/>
          <a:p>
            <a:r>
              <a:rPr lang="en-US" sz="4800" b="1" dirty="0" smtClean="0"/>
              <a:t>WIMS Sub-Committees </a:t>
            </a:r>
            <a:endParaRPr lang="en-US" sz="4800" dirty="0"/>
          </a:p>
        </p:txBody>
      </p:sp>
      <p:sp>
        <p:nvSpPr>
          <p:cNvPr id="3" name="Content Placeholder 2"/>
          <p:cNvSpPr>
            <a:spLocks noGrp="1"/>
          </p:cNvSpPr>
          <p:nvPr>
            <p:ph idx="1"/>
          </p:nvPr>
        </p:nvSpPr>
        <p:spPr>
          <a:xfrm>
            <a:off x="3051049" y="1281952"/>
            <a:ext cx="6169151" cy="5347447"/>
          </a:xfrm>
        </p:spPr>
        <p:txBody>
          <a:bodyPr>
            <a:normAutofit fontScale="40000" lnSpcReduction="20000"/>
          </a:bodyPr>
          <a:lstStyle/>
          <a:p>
            <a:pPr marL="0" lvl="0" indent="0">
              <a:buNone/>
            </a:pPr>
            <a:endParaRPr lang="en-US" sz="4500" b="1" dirty="0" smtClean="0"/>
          </a:p>
          <a:p>
            <a:pPr lvl="0"/>
            <a:r>
              <a:rPr lang="en-US" sz="4300" b="1" dirty="0" smtClean="0"/>
              <a:t>Mentoring </a:t>
            </a:r>
            <a:r>
              <a:rPr lang="en-US" sz="4300" b="1" dirty="0"/>
              <a:t>Committee</a:t>
            </a:r>
            <a:endParaRPr lang="en-US" sz="4300" dirty="0"/>
          </a:p>
          <a:p>
            <a:pPr lvl="1"/>
            <a:r>
              <a:rPr lang="en-US" sz="4300" dirty="0"/>
              <a:t>Promote professional and personal development of women faculty members through offering mentoring services to all UC COM WIMS members</a:t>
            </a:r>
            <a:r>
              <a:rPr lang="en-US" sz="4300" dirty="0" smtClean="0"/>
              <a:t>.</a:t>
            </a:r>
          </a:p>
          <a:p>
            <a:pPr lvl="1"/>
            <a:r>
              <a:rPr lang="en-US" sz="4300" b="1" dirty="0" smtClean="0"/>
              <a:t>Chair: </a:t>
            </a:r>
            <a:r>
              <a:rPr lang="en-US" sz="4300" dirty="0" smtClean="0"/>
              <a:t>Zalfa Abdel-Malek</a:t>
            </a:r>
            <a:r>
              <a:rPr lang="en-US" sz="4300" dirty="0"/>
              <a:t>, PhD, </a:t>
            </a:r>
            <a:r>
              <a:rPr lang="en-US" sz="4300" dirty="0" smtClean="0">
                <a:hlinkClick r:id="rId2"/>
              </a:rPr>
              <a:t>Zalfa.Abdel-Malek@uc.edu</a:t>
            </a:r>
            <a:r>
              <a:rPr lang="en-US" sz="4300" dirty="0" smtClean="0"/>
              <a:t> </a:t>
            </a:r>
            <a:endParaRPr lang="en-US" sz="4300" dirty="0"/>
          </a:p>
          <a:p>
            <a:pPr marL="457200" lvl="1" indent="0">
              <a:buNone/>
            </a:pPr>
            <a:endParaRPr lang="en-US" sz="4300" i="1" dirty="0" smtClean="0"/>
          </a:p>
          <a:p>
            <a:pPr lvl="0"/>
            <a:r>
              <a:rPr lang="en-US" sz="4300" b="1" dirty="0"/>
              <a:t>Fundraising Committee</a:t>
            </a:r>
            <a:endParaRPr lang="en-US" sz="4300" dirty="0"/>
          </a:p>
          <a:p>
            <a:pPr lvl="1"/>
            <a:r>
              <a:rPr lang="en-US" sz="4300" dirty="0"/>
              <a:t>Plan, implement, and execute all fundraising initiatives in order to solicit funds for UC COM WIMS organization</a:t>
            </a:r>
            <a:r>
              <a:rPr lang="en-US" sz="4300" dirty="0" smtClean="0"/>
              <a:t>.</a:t>
            </a:r>
          </a:p>
          <a:p>
            <a:pPr lvl="1"/>
            <a:r>
              <a:rPr lang="en-US" sz="4300" b="1" dirty="0" smtClean="0"/>
              <a:t>Chair: </a:t>
            </a:r>
            <a:r>
              <a:rPr lang="en-US" sz="4300" dirty="0" smtClean="0"/>
              <a:t>Erin Haynes, </a:t>
            </a:r>
            <a:r>
              <a:rPr lang="en-US" sz="4300" dirty="0" err="1" smtClean="0"/>
              <a:t>DrPH</a:t>
            </a:r>
            <a:r>
              <a:rPr lang="en-US" sz="4300" dirty="0" smtClean="0"/>
              <a:t>, </a:t>
            </a:r>
            <a:r>
              <a:rPr lang="en-US" sz="4300" dirty="0" smtClean="0">
                <a:hlinkClick r:id="rId3"/>
              </a:rPr>
              <a:t>Erin.Haynes@uc.edu</a:t>
            </a:r>
            <a:r>
              <a:rPr lang="en-US" sz="4300" dirty="0" smtClean="0"/>
              <a:t> </a:t>
            </a:r>
          </a:p>
          <a:p>
            <a:pPr marL="457200" lvl="1" indent="0">
              <a:buNone/>
            </a:pPr>
            <a:endParaRPr lang="en-US" sz="4300" dirty="0" smtClean="0"/>
          </a:p>
          <a:p>
            <a:pPr lvl="0"/>
            <a:r>
              <a:rPr lang="en-US" sz="4300" b="1" dirty="0" smtClean="0"/>
              <a:t>Health Policy Committee  </a:t>
            </a:r>
            <a:endParaRPr lang="en-US" sz="4300" dirty="0"/>
          </a:p>
          <a:p>
            <a:pPr lvl="1"/>
            <a:r>
              <a:rPr lang="en-US" sz="4300" dirty="0" smtClean="0"/>
              <a:t>Addresses </a:t>
            </a:r>
            <a:r>
              <a:rPr lang="en-US" sz="4300" dirty="0"/>
              <a:t>current and missing health policies that align with the WIMS mission and vision</a:t>
            </a:r>
            <a:r>
              <a:rPr lang="en-US" sz="4300" dirty="0" smtClean="0"/>
              <a:t>. </a:t>
            </a:r>
          </a:p>
          <a:p>
            <a:pPr lvl="1"/>
            <a:r>
              <a:rPr lang="en-US" sz="4300" dirty="0" smtClean="0"/>
              <a:t>“Make UC COM the best place for parents to work”. </a:t>
            </a:r>
          </a:p>
          <a:p>
            <a:pPr lvl="1"/>
            <a:r>
              <a:rPr lang="en-US" sz="4300" b="1" dirty="0" smtClean="0"/>
              <a:t>Co-Chairs: </a:t>
            </a:r>
            <a:r>
              <a:rPr lang="en-US" sz="4300" dirty="0" smtClean="0"/>
              <a:t>Jennifer Cavitt, MD, </a:t>
            </a:r>
            <a:r>
              <a:rPr lang="en-US" sz="4300" dirty="0" smtClean="0">
                <a:hlinkClick r:id="rId4"/>
              </a:rPr>
              <a:t>Jennifer.Cavitt@uc.edu</a:t>
            </a:r>
            <a:r>
              <a:rPr lang="en-US" sz="4300" dirty="0" smtClean="0"/>
              <a:t>   </a:t>
            </a:r>
          </a:p>
          <a:p>
            <a:pPr marL="457200" lvl="1" indent="0">
              <a:buNone/>
            </a:pPr>
            <a:r>
              <a:rPr lang="en-US" sz="4300" dirty="0"/>
              <a:t> </a:t>
            </a:r>
            <a:r>
              <a:rPr lang="en-US" sz="4300" dirty="0" smtClean="0"/>
              <a:t>                        Vinita Takiar, MD, </a:t>
            </a:r>
            <a:r>
              <a:rPr lang="en-US" sz="4300" dirty="0" smtClean="0">
                <a:hlinkClick r:id="rId5"/>
              </a:rPr>
              <a:t>Vinita.Takiar@uc.edu</a:t>
            </a:r>
            <a:r>
              <a:rPr lang="en-US" sz="4300" dirty="0" smtClean="0"/>
              <a:t> </a:t>
            </a:r>
          </a:p>
          <a:p>
            <a:endParaRPr lang="en-US" sz="3500" dirty="0" smtClean="0"/>
          </a:p>
          <a:p>
            <a:endParaRPr lang="en-US" dirty="0"/>
          </a:p>
        </p:txBody>
      </p:sp>
      <p:pic>
        <p:nvPicPr>
          <p:cNvPr id="5" name="Picture 4"/>
          <p:cNvPicPr>
            <a:picLocks noChangeAspect="1"/>
          </p:cNvPicPr>
          <p:nvPr/>
        </p:nvPicPr>
        <p:blipFill rotWithShape="1">
          <a:blip r:embed="rId6"/>
          <a:srcRect t="6223" b="1351"/>
          <a:stretch/>
        </p:blipFill>
        <p:spPr>
          <a:xfrm>
            <a:off x="0" y="0"/>
            <a:ext cx="2181225" cy="6858000"/>
          </a:xfrm>
          <a:prstGeom prst="rect">
            <a:avLst/>
          </a:prstGeom>
        </p:spPr>
      </p:pic>
      <p:pic>
        <p:nvPicPr>
          <p:cNvPr id="6" name="Picture 5"/>
          <p:cNvPicPr>
            <a:picLocks noChangeAspect="1"/>
          </p:cNvPicPr>
          <p:nvPr/>
        </p:nvPicPr>
        <p:blipFill>
          <a:blip r:embed="rId7"/>
          <a:stretch>
            <a:fillRect/>
          </a:stretch>
        </p:blipFill>
        <p:spPr>
          <a:xfrm>
            <a:off x="76200" y="1676400"/>
            <a:ext cx="2862674" cy="2590800"/>
          </a:xfrm>
          <a:prstGeom prst="rect">
            <a:avLst/>
          </a:prstGeom>
          <a:ln w="28575">
            <a:solidFill>
              <a:schemeClr val="tx1"/>
            </a:solidFill>
          </a:ln>
        </p:spPr>
      </p:pic>
    </p:spTree>
    <p:extLst>
      <p:ext uri="{BB962C8B-B14F-4D97-AF65-F5344CB8AC3E}">
        <p14:creationId xmlns:p14="http://schemas.microsoft.com/office/powerpoint/2010/main" val="96887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1225" y="1598676"/>
            <a:ext cx="3914775" cy="5873496"/>
          </a:xfrm>
        </p:spPr>
        <p:txBody>
          <a:bodyPr>
            <a:normAutofit/>
          </a:bodyPr>
          <a:lstStyle/>
          <a:p>
            <a:pPr marL="0" indent="0">
              <a:spcBef>
                <a:spcPts val="0"/>
              </a:spcBef>
              <a:buNone/>
            </a:pPr>
            <a:r>
              <a:rPr lang="en-US" sz="2400" b="1" u="sng" dirty="0" smtClean="0"/>
              <a:t>Established: </a:t>
            </a:r>
            <a:endParaRPr lang="en-US" sz="2400" b="1" u="sng" dirty="0" smtClean="0"/>
          </a:p>
          <a:p>
            <a:pPr marL="0" indent="0">
              <a:spcBef>
                <a:spcPts val="0"/>
              </a:spcBef>
              <a:buNone/>
            </a:pPr>
            <a:r>
              <a:rPr lang="en-US" sz="2400" dirty="0" smtClean="0"/>
              <a:t>September </a:t>
            </a:r>
            <a:r>
              <a:rPr lang="en-US" sz="2400" dirty="0" smtClean="0"/>
              <a:t>30, 2015</a:t>
            </a:r>
          </a:p>
          <a:p>
            <a:pPr marL="0" indent="0">
              <a:spcBef>
                <a:spcPts val="0"/>
              </a:spcBef>
              <a:buNone/>
            </a:pPr>
            <a:endParaRPr lang="en-US" sz="2400" dirty="0" smtClean="0"/>
          </a:p>
          <a:p>
            <a:pPr marL="0" indent="0">
              <a:spcBef>
                <a:spcPts val="0"/>
              </a:spcBef>
              <a:buNone/>
            </a:pPr>
            <a:r>
              <a:rPr lang="en-US" sz="2400" b="1" u="sng" dirty="0" smtClean="0"/>
              <a:t>Meetings: </a:t>
            </a:r>
            <a:endParaRPr lang="en-US" sz="2400" b="1" u="sng" dirty="0" smtClean="0"/>
          </a:p>
          <a:p>
            <a:pPr marL="0" indent="0">
              <a:spcBef>
                <a:spcPts val="0"/>
              </a:spcBef>
              <a:buNone/>
            </a:pPr>
            <a:r>
              <a:rPr lang="en-US" sz="2400" dirty="0" smtClean="0"/>
              <a:t>15</a:t>
            </a:r>
            <a:r>
              <a:rPr lang="en-US" sz="2400" dirty="0" smtClean="0"/>
              <a:t>; entering our 3</a:t>
            </a:r>
            <a:r>
              <a:rPr lang="en-US" sz="2400" baseline="30000" dirty="0" smtClean="0"/>
              <a:t>rd</a:t>
            </a:r>
            <a:r>
              <a:rPr lang="en-US" sz="2400" dirty="0" smtClean="0"/>
              <a:t> </a:t>
            </a:r>
            <a:endParaRPr lang="en-US" sz="2400" dirty="0" smtClean="0"/>
          </a:p>
          <a:p>
            <a:pPr marL="0" indent="0">
              <a:spcBef>
                <a:spcPts val="0"/>
              </a:spcBef>
              <a:buNone/>
            </a:pPr>
            <a:r>
              <a:rPr lang="en-US" sz="2400" dirty="0" smtClean="0"/>
              <a:t>Academic </a:t>
            </a:r>
            <a:r>
              <a:rPr lang="en-US" sz="2400" dirty="0" smtClean="0"/>
              <a:t>Year</a:t>
            </a:r>
          </a:p>
          <a:p>
            <a:pPr marL="0" indent="0">
              <a:spcBef>
                <a:spcPts val="0"/>
              </a:spcBef>
              <a:buNone/>
            </a:pPr>
            <a:endParaRPr lang="en-US" sz="2400" dirty="0" smtClean="0"/>
          </a:p>
          <a:p>
            <a:pPr marL="0" indent="0">
              <a:spcBef>
                <a:spcPts val="0"/>
              </a:spcBef>
              <a:buNone/>
            </a:pPr>
            <a:r>
              <a:rPr lang="en-US" sz="2400" b="1" u="sng" dirty="0" smtClean="0"/>
              <a:t>Members:  </a:t>
            </a:r>
            <a:endParaRPr lang="en-US" sz="2400" b="1" u="sng" dirty="0" smtClean="0"/>
          </a:p>
          <a:p>
            <a:pPr marL="0" indent="0">
              <a:spcBef>
                <a:spcPts val="0"/>
              </a:spcBef>
              <a:buNone/>
            </a:pPr>
            <a:r>
              <a:rPr lang="en-US" sz="2400" dirty="0" smtClean="0"/>
              <a:t>90</a:t>
            </a:r>
            <a:endParaRPr lang="en-US" sz="2400" dirty="0" smtClean="0"/>
          </a:p>
          <a:p>
            <a:pPr marL="0" indent="0">
              <a:spcBef>
                <a:spcPts val="0"/>
              </a:spcBef>
              <a:buNone/>
            </a:pPr>
            <a:endParaRPr lang="en-US" sz="2400" b="1" dirty="0"/>
          </a:p>
          <a:p>
            <a:pPr marL="0" indent="0">
              <a:spcBef>
                <a:spcPts val="0"/>
              </a:spcBef>
              <a:buNone/>
            </a:pPr>
            <a:r>
              <a:rPr lang="en-US" sz="2400" b="1" u="sng" dirty="0" smtClean="0"/>
              <a:t>Meetings funded by:  </a:t>
            </a:r>
            <a:endParaRPr lang="en-US" sz="2400" b="1" u="sng" dirty="0" smtClean="0"/>
          </a:p>
          <a:p>
            <a:pPr marL="0" indent="0">
              <a:spcBef>
                <a:spcPts val="0"/>
              </a:spcBef>
              <a:buNone/>
            </a:pPr>
            <a:r>
              <a:rPr lang="en-US" sz="2400" dirty="0" smtClean="0"/>
              <a:t>LEAF </a:t>
            </a:r>
            <a:r>
              <a:rPr lang="en-US" sz="2400" dirty="0" smtClean="0"/>
              <a:t>&amp; CCTST</a:t>
            </a:r>
          </a:p>
          <a:p>
            <a:pPr marL="0" indent="0">
              <a:spcBef>
                <a:spcPts val="0"/>
              </a:spcBef>
              <a:buNone/>
            </a:pPr>
            <a:endParaRPr lang="en-US" sz="2400" b="1" dirty="0"/>
          </a:p>
          <a:p>
            <a:pPr marL="0" indent="0">
              <a:spcBef>
                <a:spcPts val="0"/>
              </a:spcBef>
              <a:buNone/>
            </a:pPr>
            <a:endParaRPr lang="en-US" sz="2400" dirty="0"/>
          </a:p>
          <a:p>
            <a:pPr marL="0" indent="0">
              <a:spcBef>
                <a:spcPts val="0"/>
              </a:spcBef>
              <a:buNone/>
            </a:pPr>
            <a:endParaRPr lang="en-US" sz="2400" b="1" dirty="0" smtClean="0"/>
          </a:p>
          <a:p>
            <a:pPr marL="0" indent="0">
              <a:spcBef>
                <a:spcPts val="1200"/>
              </a:spcBef>
              <a:buNone/>
            </a:pPr>
            <a:endParaRPr lang="en-US" sz="700" i="1" dirty="0" smtClean="0"/>
          </a:p>
          <a:p>
            <a:pPr marL="0" indent="0">
              <a:spcBef>
                <a:spcPts val="1200"/>
              </a:spcBef>
              <a:buNone/>
            </a:pPr>
            <a:endParaRPr lang="en-US" sz="4000" dirty="0" smtClean="0"/>
          </a:p>
          <a:p>
            <a:endParaRPr lang="en-US" sz="4000" dirty="0" smtClean="0"/>
          </a:p>
          <a:p>
            <a:endParaRPr lang="en-US" sz="4000" dirty="0"/>
          </a:p>
        </p:txBody>
      </p:sp>
      <p:pic>
        <p:nvPicPr>
          <p:cNvPr id="5" name="Picture 4"/>
          <p:cNvPicPr>
            <a:picLocks noChangeAspect="1"/>
          </p:cNvPicPr>
          <p:nvPr/>
        </p:nvPicPr>
        <p:blipFill rotWithShape="1">
          <a:blip r:embed="rId2"/>
          <a:srcRect t="6223" b="1351"/>
          <a:stretch/>
        </p:blipFill>
        <p:spPr>
          <a:xfrm>
            <a:off x="0" y="0"/>
            <a:ext cx="2181225" cy="6858000"/>
          </a:xfrm>
          <a:prstGeom prst="rect">
            <a:avLst/>
          </a:prstGeom>
        </p:spPr>
      </p:pic>
      <p:pic>
        <p:nvPicPr>
          <p:cNvPr id="4" name="Picture 3"/>
          <p:cNvPicPr>
            <a:picLocks noChangeAspect="1"/>
          </p:cNvPicPr>
          <p:nvPr/>
        </p:nvPicPr>
        <p:blipFill>
          <a:blip r:embed="rId3"/>
          <a:stretch>
            <a:fillRect/>
          </a:stretch>
        </p:blipFill>
        <p:spPr>
          <a:xfrm>
            <a:off x="6263135" y="453232"/>
            <a:ext cx="2440334" cy="1928812"/>
          </a:xfrm>
          <a:prstGeom prst="rect">
            <a:avLst/>
          </a:prstGeom>
          <a:ln w="28575">
            <a:solidFill>
              <a:schemeClr val="tx1"/>
            </a:solidFill>
          </a:ln>
        </p:spPr>
      </p:pic>
      <p:pic>
        <p:nvPicPr>
          <p:cNvPr id="6" name="Picture 5"/>
          <p:cNvPicPr>
            <a:picLocks noChangeAspect="1"/>
          </p:cNvPicPr>
          <p:nvPr/>
        </p:nvPicPr>
        <p:blipFill rotWithShape="1">
          <a:blip r:embed="rId4"/>
          <a:srcRect t="3388" r="2979" b="8535"/>
          <a:stretch/>
        </p:blipFill>
        <p:spPr>
          <a:xfrm>
            <a:off x="6226694" y="4675854"/>
            <a:ext cx="2513215" cy="1981200"/>
          </a:xfrm>
          <a:prstGeom prst="rect">
            <a:avLst/>
          </a:prstGeom>
          <a:ln w="28575">
            <a:solidFill>
              <a:schemeClr val="tx1"/>
            </a:solidFill>
          </a:ln>
        </p:spPr>
      </p:pic>
      <p:pic>
        <p:nvPicPr>
          <p:cNvPr id="7" name="Picture 6"/>
          <p:cNvPicPr>
            <a:picLocks noChangeAspect="1"/>
          </p:cNvPicPr>
          <p:nvPr/>
        </p:nvPicPr>
        <p:blipFill>
          <a:blip r:embed="rId5"/>
          <a:stretch>
            <a:fillRect/>
          </a:stretch>
        </p:blipFill>
        <p:spPr>
          <a:xfrm>
            <a:off x="5944115" y="2715752"/>
            <a:ext cx="2791098" cy="1652588"/>
          </a:xfrm>
          <a:prstGeom prst="rect">
            <a:avLst/>
          </a:prstGeom>
          <a:ln w="28575">
            <a:solidFill>
              <a:schemeClr val="tx1"/>
            </a:solidFill>
          </a:ln>
        </p:spPr>
      </p:pic>
      <p:sp>
        <p:nvSpPr>
          <p:cNvPr id="8" name="Title 7"/>
          <p:cNvSpPr>
            <a:spLocks noGrp="1"/>
          </p:cNvSpPr>
          <p:nvPr>
            <p:ph type="title"/>
          </p:nvPr>
        </p:nvSpPr>
        <p:spPr>
          <a:xfrm>
            <a:off x="-609600" y="376270"/>
            <a:ext cx="8229600" cy="1143000"/>
          </a:xfrm>
        </p:spPr>
        <p:txBody>
          <a:bodyPr/>
          <a:lstStyle/>
          <a:p>
            <a:r>
              <a:rPr lang="en-US" b="1" dirty="0" smtClean="0"/>
              <a:t>Brief Facts</a:t>
            </a:r>
            <a:endParaRPr lang="en-US" b="1" dirty="0"/>
          </a:p>
        </p:txBody>
      </p:sp>
    </p:spTree>
    <p:extLst>
      <p:ext uri="{BB962C8B-B14F-4D97-AF65-F5344CB8AC3E}">
        <p14:creationId xmlns:p14="http://schemas.microsoft.com/office/powerpoint/2010/main" val="211201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2953</TotalTime>
  <Words>775</Words>
  <Application>Microsoft Office PowerPoint</Application>
  <PresentationFormat>On-screen Show (4:3)</PresentationFormat>
  <Paragraphs>188</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Curlz MT</vt:lpstr>
      <vt:lpstr>Gabriola</vt:lpstr>
      <vt:lpstr>Office Theme</vt:lpstr>
      <vt:lpstr> Welcome! UC College of Medicine Women in  Medicine &amp; Science Chapter Meeting</vt:lpstr>
      <vt:lpstr>Thank you, LEAF, for providing lunch!!  AGENDA </vt:lpstr>
      <vt:lpstr>UC College of Medicine  WIMS</vt:lpstr>
      <vt:lpstr>Group on Women in  Medicine &amp; Science </vt:lpstr>
      <vt:lpstr>WIMS Goals per AAMC</vt:lpstr>
      <vt:lpstr>UC COM WIMS Begins!  (Est. Sept 2015)</vt:lpstr>
      <vt:lpstr>PowerPoint Presentation</vt:lpstr>
      <vt:lpstr>WIMS Sub-Committees </vt:lpstr>
      <vt:lpstr>Brief Facts</vt:lpstr>
      <vt:lpstr>Accomplishments To-Date</vt:lpstr>
      <vt:lpstr>PowerPoint Presentation</vt:lpstr>
      <vt:lpstr>WIMS Website</vt:lpstr>
      <vt:lpstr>PowerPoint Presentation</vt:lpstr>
      <vt:lpstr>PowerPoint Presentation</vt:lpstr>
      <vt:lpstr>PowerPoint Presentation</vt:lpstr>
      <vt:lpstr>Accomplishments To-Date, Continued…</vt:lpstr>
      <vt:lpstr>Huge “thank you!!” to the  First Four Fabulous Friends of WIMS</vt:lpstr>
      <vt:lpstr>Accomplishments To-Date, Continued…</vt:lpstr>
      <vt:lpstr>WIMS Meetings 2018</vt:lpstr>
      <vt:lpstr>Vision for 2018 &amp; Beyond</vt:lpstr>
      <vt:lpstr>WIMS wants to make positive climate impacts &amp;</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Jones</dc:creator>
  <cp:lastModifiedBy>Emma Jones</cp:lastModifiedBy>
  <cp:revision>197</cp:revision>
  <dcterms:created xsi:type="dcterms:W3CDTF">2015-10-27T14:00:33Z</dcterms:created>
  <dcterms:modified xsi:type="dcterms:W3CDTF">2018-01-31T20:42:33Z</dcterms:modified>
</cp:coreProperties>
</file>