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9" r:id="rId4"/>
  </p:sldMasterIdLst>
  <p:notesMasterIdLst>
    <p:notesMasterId r:id="rId27"/>
  </p:notesMasterIdLst>
  <p:sldIdLst>
    <p:sldId id="353" r:id="rId5"/>
    <p:sldId id="367" r:id="rId6"/>
    <p:sldId id="371" r:id="rId7"/>
    <p:sldId id="372" r:id="rId8"/>
    <p:sldId id="397" r:id="rId9"/>
    <p:sldId id="373" r:id="rId10"/>
    <p:sldId id="374" r:id="rId11"/>
    <p:sldId id="375" r:id="rId12"/>
    <p:sldId id="377" r:id="rId13"/>
    <p:sldId id="376" r:id="rId14"/>
    <p:sldId id="398" r:id="rId15"/>
    <p:sldId id="379" r:id="rId16"/>
    <p:sldId id="380" r:id="rId17"/>
    <p:sldId id="381" r:id="rId18"/>
    <p:sldId id="382" r:id="rId19"/>
    <p:sldId id="383" r:id="rId20"/>
    <p:sldId id="384" r:id="rId21"/>
    <p:sldId id="385" r:id="rId22"/>
    <p:sldId id="386" r:id="rId23"/>
    <p:sldId id="387" r:id="rId24"/>
    <p:sldId id="391" r:id="rId25"/>
    <p:sldId id="392" r:id="rId26"/>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B5F77E0-7964-4355-99B7-95521D5F5336}">
          <p14:sldIdLst>
            <p14:sldId id="353"/>
            <p14:sldId id="367"/>
            <p14:sldId id="371"/>
            <p14:sldId id="372"/>
            <p14:sldId id="397"/>
            <p14:sldId id="373"/>
            <p14:sldId id="374"/>
            <p14:sldId id="375"/>
            <p14:sldId id="377"/>
            <p14:sldId id="376"/>
            <p14:sldId id="398"/>
            <p14:sldId id="379"/>
            <p14:sldId id="380"/>
            <p14:sldId id="381"/>
            <p14:sldId id="382"/>
            <p14:sldId id="383"/>
            <p14:sldId id="384"/>
            <p14:sldId id="385"/>
            <p14:sldId id="386"/>
            <p14:sldId id="387"/>
            <p14:sldId id="391"/>
            <p14:sldId id="392"/>
          </p14:sldIdLst>
        </p14:section>
        <p14:section name="Untitled Section" id="{CC9FCE3D-9CB0-4420-8013-F94D163E674C}">
          <p14:sldIdLst/>
        </p14:section>
      </p14:sectionLst>
    </p:ext>
    <p:ext uri="{EFAFB233-063F-42B5-8137-9DF3F51BA10A}">
      <p15:sldGuideLst xmlns:p15="http://schemas.microsoft.com/office/powerpoint/2012/main">
        <p15:guide id="1" orient="horz" pos="2508" userDrawn="1">
          <p15:clr>
            <a:srgbClr val="A4A3A4"/>
          </p15:clr>
        </p15:guide>
        <p15:guide id="2" pos="3288" userDrawn="1">
          <p15:clr>
            <a:srgbClr val="A4A3A4"/>
          </p15:clr>
        </p15:guide>
        <p15:guide id="3" orient="horz" pos="1260" userDrawn="1">
          <p15:clr>
            <a:srgbClr val="A4A3A4"/>
          </p15:clr>
        </p15:guide>
        <p15:guide id="4" orient="horz" pos="372" userDrawn="1">
          <p15:clr>
            <a:srgbClr val="A4A3A4"/>
          </p15:clr>
        </p15:guide>
        <p15:guide id="5" pos="1464" userDrawn="1">
          <p15:clr>
            <a:srgbClr val="A4A3A4"/>
          </p15:clr>
        </p15:guide>
        <p15:guide id="6" orient="horz" pos="2700" userDrawn="1">
          <p15:clr>
            <a:srgbClr val="A4A3A4"/>
          </p15:clr>
        </p15:guide>
        <p15:guide id="7" orient="horz" pos="2868" userDrawn="1">
          <p15:clr>
            <a:srgbClr val="A4A3A4"/>
          </p15:clr>
        </p15:guide>
        <p15:guide id="8" orient="horz" pos="9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122"/>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95597" autoAdjust="0"/>
  </p:normalViewPr>
  <p:slideViewPr>
    <p:cSldViewPr snapToGrid="0" snapToObjects="1">
      <p:cViewPr varScale="1">
        <p:scale>
          <a:sx n="140" d="100"/>
          <a:sy n="140" d="100"/>
        </p:scale>
        <p:origin x="1026" y="120"/>
      </p:cViewPr>
      <p:guideLst>
        <p:guide orient="horz" pos="2508"/>
        <p:guide pos="3288"/>
        <p:guide orient="horz" pos="1260"/>
        <p:guide orient="horz" pos="372"/>
        <p:guide pos="1464"/>
        <p:guide orient="horz" pos="2700"/>
        <p:guide orient="horz" pos="2868"/>
        <p:guide orient="horz" pos="996"/>
      </p:guideLst>
    </p:cSldViewPr>
  </p:slideViewPr>
  <p:notesTextViewPr>
    <p:cViewPr>
      <p:scale>
        <a:sx n="3" d="2"/>
        <a:sy n="3" d="2"/>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2446" tIns="46223" rIns="92446" bIns="46223" rtlCol="0"/>
          <a:lstStyle>
            <a:lvl1pPr algn="r">
              <a:defRPr sz="1200"/>
            </a:lvl1pPr>
          </a:lstStyle>
          <a:p>
            <a:fld id="{03838A80-0422-413F-943C-15CAA8790BA7}" type="datetimeFigureOut">
              <a:rPr lang="en-US" smtClean="0"/>
              <a:t>9/27/2018</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46" tIns="46223" rIns="92446" bIns="46223" rtlCol="0" anchor="b"/>
          <a:lstStyle>
            <a:lvl1pPr algn="r">
              <a:defRPr sz="1200"/>
            </a:lvl1pPr>
          </a:lstStyle>
          <a:p>
            <a:fld id="{251F4C59-6888-423F-B27F-87A1760A6712}" type="slidenum">
              <a:rPr lang="en-US" smtClean="0"/>
              <a:t>‹#›</a:t>
            </a:fld>
            <a:endParaRPr lang="en-US"/>
          </a:p>
        </p:txBody>
      </p:sp>
    </p:spTree>
    <p:extLst>
      <p:ext uri="{BB962C8B-B14F-4D97-AF65-F5344CB8AC3E}">
        <p14:creationId xmlns:p14="http://schemas.microsoft.com/office/powerpoint/2010/main" val="15289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endParaRPr lang="en-US" altLang="en-US" dirty="0" smtClean="0"/>
          </a:p>
          <a:p>
            <a:endParaRPr lang="en-US" altLang="en-US" dirty="0" smtClean="0"/>
          </a:p>
        </p:txBody>
      </p:sp>
      <p:sp>
        <p:nvSpPr>
          <p:cNvPr id="6148"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58EA78-2ED8-4FDA-BF1A-F650F8647F55}" type="slidenum">
              <a:rPr lang="en-US" altLang="en-US" sz="1200" smtClean="0"/>
              <a:pPr/>
              <a:t>1</a:t>
            </a:fld>
            <a:endParaRPr lang="en-US" altLang="en-US" sz="1200" smtClean="0"/>
          </a:p>
        </p:txBody>
      </p:sp>
    </p:spTree>
    <p:extLst>
      <p:ext uri="{BB962C8B-B14F-4D97-AF65-F5344CB8AC3E}">
        <p14:creationId xmlns:p14="http://schemas.microsoft.com/office/powerpoint/2010/main" val="571620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latin typeface="Minion Pro Med" panose="02040503050306020203" pitchFamily="18" charset="0"/>
              </a:rPr>
              <a:t>Tell the reporter you can’t talk at that moment but will get back to them shortly. This gives you time to collect your thoughts and contact your communications office for assistance.</a:t>
            </a:r>
          </a:p>
          <a:p>
            <a:endParaRPr lang="en-US" altLang="en-US" dirty="0" smtClean="0"/>
          </a:p>
        </p:txBody>
      </p:sp>
      <p:sp>
        <p:nvSpPr>
          <p:cNvPr id="57348"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0CEEF62-7524-4A0D-AA35-5A1193C70586}" type="slidenum">
              <a:rPr lang="en-US" altLang="en-US" sz="1200" smtClean="0"/>
              <a:pPr/>
              <a:t>11</a:t>
            </a:fld>
            <a:endParaRPr lang="en-US" altLang="en-US" sz="1200" smtClean="0"/>
          </a:p>
        </p:txBody>
      </p:sp>
    </p:spTree>
    <p:extLst>
      <p:ext uri="{BB962C8B-B14F-4D97-AF65-F5344CB8AC3E}">
        <p14:creationId xmlns:p14="http://schemas.microsoft.com/office/powerpoint/2010/main" val="42947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endParaRPr lang="en-US" altLang="en-US" smtClean="0"/>
          </a:p>
        </p:txBody>
      </p:sp>
      <p:sp>
        <p:nvSpPr>
          <p:cNvPr id="59396"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F1AAD47-B397-4FE1-B7A7-88906CA0A4B6}" type="slidenum">
              <a:rPr lang="en-US" altLang="en-US" sz="1200" smtClean="0"/>
              <a:pPr/>
              <a:t>12</a:t>
            </a:fld>
            <a:endParaRPr lang="en-US" altLang="en-US" sz="1200" smtClean="0"/>
          </a:p>
        </p:txBody>
      </p:sp>
    </p:spTree>
    <p:extLst>
      <p:ext uri="{BB962C8B-B14F-4D97-AF65-F5344CB8AC3E}">
        <p14:creationId xmlns:p14="http://schemas.microsoft.com/office/powerpoint/2010/main" val="1726473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p:spPr>
        <p:txBody>
          <a:bodyPr/>
          <a:lstStyle/>
          <a:p>
            <a:endParaRPr lang="en-US" altLang="en-US" smtClean="0"/>
          </a:p>
        </p:txBody>
      </p:sp>
      <p:sp>
        <p:nvSpPr>
          <p:cNvPr id="61444"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4F2FB48-BE9E-4EAE-949D-4F8A0BDF0B20}" type="slidenum">
              <a:rPr lang="en-US" altLang="en-US" sz="1200" smtClean="0"/>
              <a:pPr/>
              <a:t>13</a:t>
            </a:fld>
            <a:endParaRPr lang="en-US" altLang="en-US" sz="1200" smtClean="0"/>
          </a:p>
        </p:txBody>
      </p:sp>
    </p:spTree>
    <p:extLst>
      <p:ext uri="{BB962C8B-B14F-4D97-AF65-F5344CB8AC3E}">
        <p14:creationId xmlns:p14="http://schemas.microsoft.com/office/powerpoint/2010/main" val="1499312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altLang="en-US" dirty="0" smtClean="0"/>
          </a:p>
        </p:txBody>
      </p:sp>
      <p:sp>
        <p:nvSpPr>
          <p:cNvPr id="6349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9A941F-333D-401F-91C2-D4AECC8C30F9}" type="slidenum">
              <a:rPr lang="en-US" altLang="en-US" sz="1200" smtClean="0"/>
              <a:pPr/>
              <a:t>14</a:t>
            </a:fld>
            <a:endParaRPr lang="en-US" altLang="en-US" sz="1200" smtClean="0"/>
          </a:p>
        </p:txBody>
      </p:sp>
    </p:spTree>
    <p:extLst>
      <p:ext uri="{BB962C8B-B14F-4D97-AF65-F5344CB8AC3E}">
        <p14:creationId xmlns:p14="http://schemas.microsoft.com/office/powerpoint/2010/main" val="3052814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endParaRPr lang="en-US" altLang="en-US" dirty="0" smtClean="0"/>
          </a:p>
        </p:txBody>
      </p:sp>
      <p:sp>
        <p:nvSpPr>
          <p:cNvPr id="6554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7C41379-26F7-47E0-8FFC-1198A5CCEB39}" type="slidenum">
              <a:rPr lang="en-US" altLang="en-US" sz="1200" smtClean="0"/>
              <a:pPr/>
              <a:t>15</a:t>
            </a:fld>
            <a:endParaRPr lang="en-US" altLang="en-US" sz="1200" smtClean="0"/>
          </a:p>
        </p:txBody>
      </p:sp>
    </p:spTree>
    <p:extLst>
      <p:ext uri="{BB962C8B-B14F-4D97-AF65-F5344CB8AC3E}">
        <p14:creationId xmlns:p14="http://schemas.microsoft.com/office/powerpoint/2010/main" val="1661677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p:spPr>
        <p:txBody>
          <a:bodyPr/>
          <a:lstStyle/>
          <a:p>
            <a:endParaRPr lang="en-US" altLang="en-US" smtClean="0"/>
          </a:p>
        </p:txBody>
      </p:sp>
      <p:sp>
        <p:nvSpPr>
          <p:cNvPr id="67588"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BC2E4A4-95F5-4E3C-80AA-920DC77FA4DD}" type="slidenum">
              <a:rPr lang="en-US" altLang="en-US" sz="1200" smtClean="0"/>
              <a:pPr/>
              <a:t>16</a:t>
            </a:fld>
            <a:endParaRPr lang="en-US" altLang="en-US" sz="1200" smtClean="0"/>
          </a:p>
        </p:txBody>
      </p:sp>
    </p:spTree>
    <p:extLst>
      <p:ext uri="{BB962C8B-B14F-4D97-AF65-F5344CB8AC3E}">
        <p14:creationId xmlns:p14="http://schemas.microsoft.com/office/powerpoint/2010/main" val="1573545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p:spPr>
        <p:txBody>
          <a:bodyPr/>
          <a:lstStyle/>
          <a:p>
            <a:endParaRPr lang="en-US" altLang="en-US" dirty="0" smtClean="0"/>
          </a:p>
        </p:txBody>
      </p:sp>
      <p:sp>
        <p:nvSpPr>
          <p:cNvPr id="69636"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8520DB0-A378-492C-AA6D-8448A4802508}" type="slidenum">
              <a:rPr lang="en-US" altLang="en-US" sz="1200" smtClean="0"/>
              <a:pPr/>
              <a:t>17</a:t>
            </a:fld>
            <a:endParaRPr lang="en-US" altLang="en-US" sz="1200" smtClean="0"/>
          </a:p>
        </p:txBody>
      </p:sp>
    </p:spTree>
    <p:extLst>
      <p:ext uri="{BB962C8B-B14F-4D97-AF65-F5344CB8AC3E}">
        <p14:creationId xmlns:p14="http://schemas.microsoft.com/office/powerpoint/2010/main" val="2623059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smtClean="0"/>
          </a:p>
        </p:txBody>
      </p:sp>
      <p:sp>
        <p:nvSpPr>
          <p:cNvPr id="71684"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3576E0-9DB3-4A71-8FD4-B4BC4EDC4437}" type="slidenum">
              <a:rPr lang="en-US" altLang="en-US" sz="1200" smtClean="0"/>
              <a:pPr/>
              <a:t>18</a:t>
            </a:fld>
            <a:endParaRPr lang="en-US" altLang="en-US" sz="1200" smtClean="0"/>
          </a:p>
        </p:txBody>
      </p:sp>
    </p:spTree>
    <p:extLst>
      <p:ext uri="{BB962C8B-B14F-4D97-AF65-F5344CB8AC3E}">
        <p14:creationId xmlns:p14="http://schemas.microsoft.com/office/powerpoint/2010/main" val="3231008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p:spPr>
        <p:txBody>
          <a:bodyPr/>
          <a:lstStyle/>
          <a:p>
            <a:endParaRPr lang="en-US" altLang="en-US" smtClean="0"/>
          </a:p>
        </p:txBody>
      </p:sp>
      <p:sp>
        <p:nvSpPr>
          <p:cNvPr id="7373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9E2E9FA-2A72-4D82-9359-16967DC3371F}" type="slidenum">
              <a:rPr lang="en-US" altLang="en-US" sz="1200" smtClean="0"/>
              <a:pPr/>
              <a:t>19</a:t>
            </a:fld>
            <a:endParaRPr lang="en-US" altLang="en-US" sz="1200" smtClean="0"/>
          </a:p>
        </p:txBody>
      </p:sp>
    </p:spTree>
    <p:extLst>
      <p:ext uri="{BB962C8B-B14F-4D97-AF65-F5344CB8AC3E}">
        <p14:creationId xmlns:p14="http://schemas.microsoft.com/office/powerpoint/2010/main" val="10436261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endParaRPr lang="en-US" altLang="en-US" smtClean="0"/>
          </a:p>
        </p:txBody>
      </p:sp>
      <p:sp>
        <p:nvSpPr>
          <p:cNvPr id="7578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04B1C4-22FB-4C6E-8067-E72C598D670D}" type="slidenum">
              <a:rPr lang="en-US" altLang="en-US" sz="1200" smtClean="0"/>
              <a:pPr/>
              <a:t>20</a:t>
            </a:fld>
            <a:endParaRPr lang="en-US" altLang="en-US" sz="1200" smtClean="0"/>
          </a:p>
        </p:txBody>
      </p:sp>
    </p:spTree>
    <p:extLst>
      <p:ext uri="{BB962C8B-B14F-4D97-AF65-F5344CB8AC3E}">
        <p14:creationId xmlns:p14="http://schemas.microsoft.com/office/powerpoint/2010/main" val="1267344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dirty="0" smtClean="0"/>
          </a:p>
        </p:txBody>
      </p:sp>
      <p:sp>
        <p:nvSpPr>
          <p:cNvPr id="3482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DE31D05-5C6D-45A0-AB33-32DDFFCB0EC8}" type="slidenum">
              <a:rPr lang="en-US" altLang="en-US" sz="1200" smtClean="0"/>
              <a:pPr/>
              <a:t>2</a:t>
            </a:fld>
            <a:endParaRPr lang="en-US" altLang="en-US" sz="1200" smtClean="0"/>
          </a:p>
        </p:txBody>
      </p:sp>
    </p:spTree>
    <p:extLst>
      <p:ext uri="{BB962C8B-B14F-4D97-AF65-F5344CB8AC3E}">
        <p14:creationId xmlns:p14="http://schemas.microsoft.com/office/powerpoint/2010/main" val="449200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r>
              <a:rPr lang="en-US" altLang="en-US" smtClean="0"/>
              <a:t>Be careful what you put out on social media</a:t>
            </a:r>
          </a:p>
          <a:p>
            <a:endParaRPr lang="en-US" altLang="en-US" smtClean="0"/>
          </a:p>
          <a:p>
            <a:r>
              <a:rPr lang="en-US" altLang="en-US" smtClean="0"/>
              <a:t>You could be recognized as speaking for your institution when it comes to professional-related topics.</a:t>
            </a:r>
          </a:p>
          <a:p>
            <a:endParaRPr lang="en-US" altLang="en-US" smtClean="0"/>
          </a:p>
          <a:p>
            <a:r>
              <a:rPr lang="en-US" altLang="en-US" smtClean="0"/>
              <a:t>Things can go viral … quickly</a:t>
            </a:r>
          </a:p>
          <a:p>
            <a:endParaRPr lang="en-US" altLang="en-US" smtClean="0"/>
          </a:p>
          <a:p>
            <a:r>
              <a:rPr lang="en-US" altLang="en-US" smtClean="0"/>
              <a:t>You can’t always pull them back</a:t>
            </a:r>
          </a:p>
          <a:p>
            <a:endParaRPr lang="en-US" altLang="en-US" smtClean="0"/>
          </a:p>
          <a:p>
            <a:r>
              <a:rPr lang="en-US" altLang="en-US" smtClean="0"/>
              <a:t>Follow your interview rules … if you don’t want to see it in print, don’t say it.</a:t>
            </a:r>
          </a:p>
        </p:txBody>
      </p:sp>
      <p:sp>
        <p:nvSpPr>
          <p:cNvPr id="8397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6C9CF5-3041-41AF-98B2-505D0FB17E7F}" type="slidenum">
              <a:rPr lang="en-US" altLang="en-US" sz="1200" smtClean="0"/>
              <a:pPr/>
              <a:t>21</a:t>
            </a:fld>
            <a:endParaRPr lang="en-US" altLang="en-US" sz="1200" smtClean="0"/>
          </a:p>
        </p:txBody>
      </p:sp>
    </p:spTree>
    <p:extLst>
      <p:ext uri="{BB962C8B-B14F-4D97-AF65-F5344CB8AC3E}">
        <p14:creationId xmlns:p14="http://schemas.microsoft.com/office/powerpoint/2010/main" val="1114265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endParaRPr lang="en-US" altLang="en-US" dirty="0" smtClean="0"/>
          </a:p>
        </p:txBody>
      </p:sp>
      <p:sp>
        <p:nvSpPr>
          <p:cNvPr id="8602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7FE2CD8-93EA-4A99-B336-603340BBA420}" type="slidenum">
              <a:rPr lang="en-US" altLang="en-US" sz="1200" smtClean="0"/>
              <a:pPr/>
              <a:t>22</a:t>
            </a:fld>
            <a:endParaRPr lang="en-US" altLang="en-US" sz="1200" smtClean="0"/>
          </a:p>
        </p:txBody>
      </p:sp>
    </p:spTree>
    <p:extLst>
      <p:ext uri="{BB962C8B-B14F-4D97-AF65-F5344CB8AC3E}">
        <p14:creationId xmlns:p14="http://schemas.microsoft.com/office/powerpoint/2010/main" val="220212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tLang="en-US" dirty="0" smtClean="0"/>
          </a:p>
        </p:txBody>
      </p:sp>
      <p:sp>
        <p:nvSpPr>
          <p:cNvPr id="4301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0189C07-1929-48AC-9881-E610B7E6B5EE}" type="slidenum">
              <a:rPr lang="en-US" altLang="en-US" sz="1200" smtClean="0"/>
              <a:pPr/>
              <a:t>3</a:t>
            </a:fld>
            <a:endParaRPr lang="en-US" altLang="en-US" sz="1200" smtClean="0"/>
          </a:p>
        </p:txBody>
      </p:sp>
    </p:spTree>
    <p:extLst>
      <p:ext uri="{BB962C8B-B14F-4D97-AF65-F5344CB8AC3E}">
        <p14:creationId xmlns:p14="http://schemas.microsoft.com/office/powerpoint/2010/main" val="1932183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smtClean="0"/>
          </a:p>
        </p:txBody>
      </p:sp>
      <p:sp>
        <p:nvSpPr>
          <p:cNvPr id="4506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D164BCE-FE3D-4537-9284-9AE9926801DC}" type="slidenum">
              <a:rPr lang="en-US" altLang="en-US" sz="1200" smtClean="0"/>
              <a:pPr/>
              <a:t>4</a:t>
            </a:fld>
            <a:endParaRPr lang="en-US" altLang="en-US" sz="1200" smtClean="0"/>
          </a:p>
        </p:txBody>
      </p:sp>
    </p:spTree>
    <p:extLst>
      <p:ext uri="{BB962C8B-B14F-4D97-AF65-F5344CB8AC3E}">
        <p14:creationId xmlns:p14="http://schemas.microsoft.com/office/powerpoint/2010/main" val="2506559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dirty="0" smtClean="0"/>
          </a:p>
        </p:txBody>
      </p:sp>
      <p:sp>
        <p:nvSpPr>
          <p:cNvPr id="47108"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27DB2F-92C9-4552-BA69-E09C5330F762}" type="slidenum">
              <a:rPr lang="en-US" altLang="en-US" sz="1200" smtClean="0"/>
              <a:pPr/>
              <a:t>6</a:t>
            </a:fld>
            <a:endParaRPr lang="en-US" altLang="en-US" sz="1200" smtClean="0"/>
          </a:p>
        </p:txBody>
      </p:sp>
    </p:spTree>
    <p:extLst>
      <p:ext uri="{BB962C8B-B14F-4D97-AF65-F5344CB8AC3E}">
        <p14:creationId xmlns:p14="http://schemas.microsoft.com/office/powerpoint/2010/main" val="3719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altLang="en-US" smtClean="0"/>
          </a:p>
        </p:txBody>
      </p:sp>
      <p:sp>
        <p:nvSpPr>
          <p:cNvPr id="49156"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670833B-EBA4-4C5B-A7FB-523F108122C7}" type="slidenum">
              <a:rPr lang="en-US" altLang="en-US" sz="1200" smtClean="0"/>
              <a:pPr/>
              <a:t>7</a:t>
            </a:fld>
            <a:endParaRPr lang="en-US" altLang="en-US" sz="1200" smtClean="0"/>
          </a:p>
        </p:txBody>
      </p:sp>
    </p:spTree>
    <p:extLst>
      <p:ext uri="{BB962C8B-B14F-4D97-AF65-F5344CB8AC3E}">
        <p14:creationId xmlns:p14="http://schemas.microsoft.com/office/powerpoint/2010/main" val="3874704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altLang="en-US" smtClean="0"/>
          </a:p>
        </p:txBody>
      </p:sp>
      <p:sp>
        <p:nvSpPr>
          <p:cNvPr id="51204"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493125-E31C-4BCD-A245-89B230AAB338}" type="slidenum">
              <a:rPr lang="en-US" altLang="en-US" sz="1200" smtClean="0"/>
              <a:pPr/>
              <a:t>8</a:t>
            </a:fld>
            <a:endParaRPr lang="en-US" altLang="en-US" sz="1200" smtClean="0"/>
          </a:p>
        </p:txBody>
      </p:sp>
    </p:spTree>
    <p:extLst>
      <p:ext uri="{BB962C8B-B14F-4D97-AF65-F5344CB8AC3E}">
        <p14:creationId xmlns:p14="http://schemas.microsoft.com/office/powerpoint/2010/main" val="879506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US" altLang="en-US" smtClean="0"/>
          </a:p>
        </p:txBody>
      </p:sp>
      <p:sp>
        <p:nvSpPr>
          <p:cNvPr id="55300"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A1FE52-0EDA-493C-A323-9DC7C72F3331}" type="slidenum">
              <a:rPr lang="en-US" altLang="en-US" sz="1200" smtClean="0"/>
              <a:pPr/>
              <a:t>9</a:t>
            </a:fld>
            <a:endParaRPr lang="en-US" altLang="en-US" sz="1200" smtClean="0"/>
          </a:p>
        </p:txBody>
      </p:sp>
    </p:spTree>
    <p:extLst>
      <p:ext uri="{BB962C8B-B14F-4D97-AF65-F5344CB8AC3E}">
        <p14:creationId xmlns:p14="http://schemas.microsoft.com/office/powerpoint/2010/main" val="259243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altLang="en-US" dirty="0" smtClean="0"/>
          </a:p>
        </p:txBody>
      </p:sp>
      <p:sp>
        <p:nvSpPr>
          <p:cNvPr id="53252" name="Slide Number Placeholder 3"/>
          <p:cNvSpPr>
            <a:spLocks noGrp="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69A4982-39FD-42FD-92A0-AEF076B0CF33}" type="slidenum">
              <a:rPr lang="en-US" altLang="en-US" sz="1200" smtClean="0"/>
              <a:pPr/>
              <a:t>10</a:t>
            </a:fld>
            <a:endParaRPr lang="en-US" altLang="en-US" sz="1200" smtClean="0"/>
          </a:p>
        </p:txBody>
      </p:sp>
    </p:spTree>
    <p:extLst>
      <p:ext uri="{BB962C8B-B14F-4D97-AF65-F5344CB8AC3E}">
        <p14:creationId xmlns:p14="http://schemas.microsoft.com/office/powerpoint/2010/main" val="126715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79798101"/>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0790" y="1597819"/>
            <a:ext cx="6587410" cy="110251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347474" y="2914650"/>
            <a:ext cx="5424926"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857250"/>
            <a:ext cx="9144000" cy="514350"/>
          </a:xfrm>
        </p:spPr>
        <p:txBody>
          <a:bodyPr>
            <a:normAutofit/>
          </a:bodyPr>
          <a:lstStyle>
            <a:lvl1pPr algn="ctr">
              <a:defRPr sz="1800" b="1" cap="small" spc="98" baseline="0">
                <a:solidFill>
                  <a:srgbClr val="FF0000"/>
                </a:solidFill>
                <a:latin typeface="Georgia" panose="0204050205040502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810000" y="1371600"/>
            <a:ext cx="4953000" cy="857250"/>
          </a:xfrm>
        </p:spPr>
        <p:txBody>
          <a:bodyPr>
            <a:normAutofit/>
          </a:bodyPr>
          <a:lstStyle>
            <a:lvl1pPr marL="0" indent="0" algn="l">
              <a:spcBef>
                <a:spcPts val="0"/>
              </a:spcBef>
              <a:buNone/>
              <a:defRPr sz="16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p>
        </p:txBody>
      </p:sp>
      <p:sp>
        <p:nvSpPr>
          <p:cNvPr id="8" name="Text Placeholder 7"/>
          <p:cNvSpPr>
            <a:spLocks noGrp="1"/>
          </p:cNvSpPr>
          <p:nvPr>
            <p:ph type="body" sz="quarter" idx="10"/>
          </p:nvPr>
        </p:nvSpPr>
        <p:spPr>
          <a:xfrm>
            <a:off x="3810000" y="2571750"/>
            <a:ext cx="4876800" cy="2286000"/>
          </a:xfrm>
        </p:spPr>
        <p:txBody>
          <a:bodyPr/>
          <a:lstStyle>
            <a:lvl1pPr marL="137160" indent="-137160">
              <a:lnSpc>
                <a:spcPts val="2100"/>
              </a:lnSpc>
              <a:spcBef>
                <a:spcPts val="600"/>
              </a:spcBef>
              <a:defRPr sz="1950" b="0">
                <a:latin typeface="+mn-l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Picture Placeholder 4"/>
          <p:cNvSpPr>
            <a:spLocks noGrp="1"/>
          </p:cNvSpPr>
          <p:nvPr>
            <p:ph type="pic" sz="quarter" idx="11"/>
          </p:nvPr>
        </p:nvSpPr>
        <p:spPr>
          <a:xfrm>
            <a:off x="304800" y="1428750"/>
            <a:ext cx="3505200" cy="3543300"/>
          </a:xfrm>
        </p:spPr>
        <p:txBody>
          <a:bodyPr/>
          <a:lstStyle/>
          <a:p>
            <a:endParaRPr lang="en-US"/>
          </a:p>
        </p:txBody>
      </p:sp>
    </p:spTree>
    <p:extLst>
      <p:ext uri="{BB962C8B-B14F-4D97-AF65-F5344CB8AC3E}">
        <p14:creationId xmlns:p14="http://schemas.microsoft.com/office/powerpoint/2010/main" val="4068591098"/>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47ED63-7DFD-4A22-9F43-6E43D0B67640}" type="slidenum">
              <a:rPr lang="en-US" altLang="en-US"/>
              <a:pPr>
                <a:defRPr/>
              </a:pPr>
              <a:t>‹#›</a:t>
            </a:fld>
            <a:endParaRPr lang="en-US" altLang="en-US" dirty="0"/>
          </a:p>
        </p:txBody>
      </p:sp>
    </p:spTree>
    <p:extLst>
      <p:ext uri="{BB962C8B-B14F-4D97-AF65-F5344CB8AC3E}">
        <p14:creationId xmlns:p14="http://schemas.microsoft.com/office/powerpoint/2010/main" val="2287663272"/>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59AEC7-2918-4D42-81CF-20A91E477A32}" type="slidenum">
              <a:rPr lang="en-US" altLang="en-US"/>
              <a:pPr>
                <a:defRPr/>
              </a:pPr>
              <a:t>‹#›</a:t>
            </a:fld>
            <a:endParaRPr lang="en-US" altLang="en-US" dirty="0"/>
          </a:p>
        </p:txBody>
      </p:sp>
    </p:spTree>
    <p:extLst>
      <p:ext uri="{BB962C8B-B14F-4D97-AF65-F5344CB8AC3E}">
        <p14:creationId xmlns:p14="http://schemas.microsoft.com/office/powerpoint/2010/main" val="331696527"/>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A767561-588A-4CAC-A527-394E9FD973E1}" type="slidenum">
              <a:rPr lang="en-US" altLang="en-US"/>
              <a:pPr>
                <a:defRPr/>
              </a:pPr>
              <a:t>‹#›</a:t>
            </a:fld>
            <a:endParaRPr lang="en-US" altLang="en-US" dirty="0"/>
          </a:p>
        </p:txBody>
      </p:sp>
    </p:spTree>
    <p:extLst>
      <p:ext uri="{BB962C8B-B14F-4D97-AF65-F5344CB8AC3E}">
        <p14:creationId xmlns:p14="http://schemas.microsoft.com/office/powerpoint/2010/main" val="3372227226"/>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College of Medicine</a:t>
            </a:r>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066355A-084C-D24E-9AD2-7E4FC41EA627}" type="slidenum">
              <a:rPr lang="en-US" smtClean="0"/>
              <a:t>‹#›</a:t>
            </a:fld>
            <a:endParaRPr lang="en-US"/>
          </a:p>
        </p:txBody>
      </p:sp>
      <p:pic>
        <p:nvPicPr>
          <p:cNvPr id="7" name="Picture 6"/>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0" y="0"/>
            <a:ext cx="1566863" cy="5143500"/>
          </a:xfrm>
          <a:prstGeom prst="rect">
            <a:avLst/>
          </a:prstGeom>
        </p:spPr>
      </p:pic>
      <p:sp>
        <p:nvSpPr>
          <p:cNvPr id="9" name="Title Placeholder 8"/>
          <p:cNvSpPr>
            <a:spLocks noGrp="1"/>
          </p:cNvSpPr>
          <p:nvPr>
            <p:ph type="title"/>
          </p:nvPr>
        </p:nvSpPr>
        <p:spPr>
          <a:xfrm>
            <a:off x="1944666" y="273844"/>
            <a:ext cx="6570684"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 name="Text Placeholder 9"/>
          <p:cNvSpPr>
            <a:spLocks noGrp="1"/>
          </p:cNvSpPr>
          <p:nvPr>
            <p:ph type="body" idx="1"/>
          </p:nvPr>
        </p:nvSpPr>
        <p:spPr>
          <a:xfrm>
            <a:off x="1944666" y="1369219"/>
            <a:ext cx="6570684"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35548843"/>
      </p:ext>
    </p:extLst>
  </p:cSld>
  <p:clrMap bg1="lt1" tx1="dk1" bg2="lt2" tx2="dk2" accent1="accent1" accent2="accent2" accent3="accent3" accent4="accent4" accent5="accent5" accent6="accent6" hlink="hlink" folHlink="folHlink"/>
  <p:sldLayoutIdLst>
    <p:sldLayoutId id="2147493470" r:id="rId1"/>
    <p:sldLayoutId id="2147493456" r:id="rId2"/>
    <p:sldLayoutId id="2147493468" r:id="rId3"/>
    <p:sldLayoutId id="2147493471" r:id="rId4"/>
    <p:sldLayoutId id="2147493472" r:id="rId5"/>
    <p:sldLayoutId id="2147493473" r:id="rId6"/>
  </p:sldLayoutIdLst>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richard.puff@uc.edu"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mailto:kelly.martin@u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ubTitle" idx="1"/>
          </p:nvPr>
        </p:nvSpPr>
        <p:spPr>
          <a:xfrm>
            <a:off x="1578820" y="1028700"/>
            <a:ext cx="7565180" cy="3028950"/>
          </a:xfrm>
        </p:spPr>
        <p:txBody>
          <a:bodyPr/>
          <a:lstStyle/>
          <a:p>
            <a:pPr>
              <a:lnSpc>
                <a:spcPts val="2850"/>
              </a:lnSpc>
              <a:spcBef>
                <a:spcPts val="0"/>
              </a:spcBef>
              <a:spcAft>
                <a:spcPts val="1200"/>
              </a:spcAft>
            </a:pPr>
            <a:r>
              <a:rPr lang="en-US" altLang="en-US" sz="3600" b="1" dirty="0" smtClean="0">
                <a:latin typeface="Minion Pro Med" panose="02040503050306020203" pitchFamily="18" charset="0"/>
              </a:rPr>
              <a:t>Telling Your Story:</a:t>
            </a:r>
          </a:p>
          <a:p>
            <a:pPr>
              <a:lnSpc>
                <a:spcPts val="2850"/>
              </a:lnSpc>
              <a:spcBef>
                <a:spcPts val="0"/>
              </a:spcBef>
              <a:spcAft>
                <a:spcPts val="1200"/>
              </a:spcAft>
            </a:pPr>
            <a:r>
              <a:rPr lang="en-US" altLang="en-US" sz="3600" b="1" dirty="0" smtClean="0">
                <a:latin typeface="Minion Pro Med" panose="02040503050306020203" pitchFamily="18" charset="0"/>
              </a:rPr>
              <a:t>Working With the News Media</a:t>
            </a:r>
            <a:endParaRPr lang="en-US" altLang="en-US" sz="3600" b="1" dirty="0">
              <a:latin typeface="Minion Pro Med" panose="02040503050306020203" pitchFamily="18" charset="0"/>
            </a:endParaRPr>
          </a:p>
          <a:p>
            <a:pPr>
              <a:lnSpc>
                <a:spcPts val="2850"/>
              </a:lnSpc>
            </a:pPr>
            <a:endParaRPr lang="en-US" altLang="en-US" sz="2400" dirty="0">
              <a:latin typeface="Minion Pro Med" panose="02040503050306020203" pitchFamily="18" charset="0"/>
            </a:endParaRPr>
          </a:p>
          <a:p>
            <a:pPr algn="ctr"/>
            <a:r>
              <a:rPr lang="en-US" altLang="en-US" sz="2000" dirty="0" smtClean="0">
                <a:latin typeface="Minion Pro Med" panose="02040503050306020203" pitchFamily="18" charset="0"/>
              </a:rPr>
              <a:t>Women In Medicine and Science</a:t>
            </a:r>
          </a:p>
          <a:p>
            <a:pPr>
              <a:lnSpc>
                <a:spcPts val="2850"/>
              </a:lnSpc>
            </a:pPr>
            <a:r>
              <a:rPr lang="en-US" altLang="en-US" sz="2000" i="1" dirty="0" smtClean="0">
                <a:latin typeface="Minion Pro Med" panose="02040503050306020203" pitchFamily="18" charset="0"/>
              </a:rPr>
              <a:t>September 27, 2018</a:t>
            </a:r>
          </a:p>
        </p:txBody>
      </p:sp>
    </p:spTree>
    <p:extLst>
      <p:ext uri="{BB962C8B-B14F-4D97-AF65-F5344CB8AC3E}">
        <p14:creationId xmlns:p14="http://schemas.microsoft.com/office/powerpoint/2010/main" val="903421100"/>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331720" y="281464"/>
            <a:ext cx="6191250" cy="994172"/>
          </a:xfrm>
        </p:spPr>
        <p:txBody>
          <a:bodyPr>
            <a:normAutofit/>
          </a:bodyPr>
          <a:lstStyle/>
          <a:p>
            <a:pPr marL="571500" indent="-571500"/>
            <a:r>
              <a:rPr lang="en-US" altLang="en-US" sz="3600" b="1" dirty="0" smtClean="0">
                <a:latin typeface="Minion Pro Med" panose="02040503050306020203" pitchFamily="18" charset="0"/>
              </a:rPr>
              <a:t>Interview Basics</a:t>
            </a:r>
          </a:p>
        </p:txBody>
      </p:sp>
      <p:sp>
        <p:nvSpPr>
          <p:cNvPr id="9219" name="Rectangle 3"/>
          <p:cNvSpPr>
            <a:spLocks noGrp="1" noChangeArrowheads="1"/>
          </p:cNvSpPr>
          <p:nvPr>
            <p:ph type="body" idx="1"/>
          </p:nvPr>
        </p:nvSpPr>
        <p:spPr>
          <a:xfrm>
            <a:off x="2324100" y="1506379"/>
            <a:ext cx="6560820" cy="3263504"/>
          </a:xfrm>
        </p:spPr>
        <p:txBody>
          <a:bodyPr>
            <a:noAutofit/>
          </a:bodyPr>
          <a:lstStyle/>
          <a:p>
            <a:pPr marL="342900" indent="-342900">
              <a:defRPr/>
            </a:pPr>
            <a:r>
              <a:rPr lang="en-US" altLang="en-US" dirty="0" smtClean="0">
                <a:latin typeface="Minion Pro Med" panose="02040503050306020203" pitchFamily="18" charset="0"/>
              </a:rPr>
              <a:t>Always tell the truth</a:t>
            </a:r>
          </a:p>
          <a:p>
            <a:pPr marL="342900" indent="-342900">
              <a:defRPr/>
            </a:pPr>
            <a:r>
              <a:rPr lang="en-US" altLang="en-US" dirty="0" smtClean="0">
                <a:latin typeface="Minion Pro Med" panose="02040503050306020203" pitchFamily="18" charset="0"/>
              </a:rPr>
              <a:t>Be prepared</a:t>
            </a:r>
          </a:p>
          <a:p>
            <a:pPr marL="342900" indent="-342900">
              <a:defRPr/>
            </a:pPr>
            <a:r>
              <a:rPr lang="en-US" altLang="en-US" dirty="0" smtClean="0">
                <a:latin typeface="Minion Pro Med" panose="02040503050306020203" pitchFamily="18" charset="0"/>
              </a:rPr>
              <a:t>It’s OK to say “I don’t know”</a:t>
            </a:r>
          </a:p>
          <a:p>
            <a:pPr marL="642938" lvl="1" indent="-342900">
              <a:defRPr/>
            </a:pPr>
            <a:r>
              <a:rPr lang="en-US" altLang="en-US" sz="2000" dirty="0">
                <a:latin typeface="Minion Pro Med" panose="02040503050306020203" pitchFamily="18" charset="0"/>
              </a:rPr>
              <a:t>You can always </a:t>
            </a:r>
            <a:r>
              <a:rPr lang="en-US" altLang="en-US" sz="2000" dirty="0" smtClean="0">
                <a:latin typeface="Minion Pro Med" panose="02040503050306020203" pitchFamily="18" charset="0"/>
              </a:rPr>
              <a:t>get </a:t>
            </a:r>
            <a:r>
              <a:rPr lang="en-US" altLang="en-US" sz="2000" dirty="0">
                <a:latin typeface="Minion Pro Med" panose="02040503050306020203" pitchFamily="18" charset="0"/>
              </a:rPr>
              <a:t>back to the reporter</a:t>
            </a:r>
          </a:p>
          <a:p>
            <a:pPr marL="342900" indent="-342900">
              <a:defRPr/>
            </a:pPr>
            <a:r>
              <a:rPr lang="en-US" altLang="en-US" dirty="0" smtClean="0">
                <a:latin typeface="Minion Pro Med" panose="02040503050306020203" pitchFamily="18" charset="0"/>
              </a:rPr>
              <a:t>Stay on message</a:t>
            </a:r>
          </a:p>
          <a:p>
            <a:pPr marL="342900" indent="-342900">
              <a:defRPr/>
            </a:pPr>
            <a:r>
              <a:rPr lang="en-US" altLang="en-US" dirty="0" smtClean="0">
                <a:latin typeface="Minion Pro Med" panose="02040503050306020203" pitchFamily="18" charset="0"/>
              </a:rPr>
              <a:t>Know the audience</a:t>
            </a:r>
          </a:p>
          <a:p>
            <a:pPr marL="342900" indent="-342900">
              <a:defRPr/>
            </a:pPr>
            <a:r>
              <a:rPr lang="en-US" altLang="en-US" dirty="0" smtClean="0">
                <a:latin typeface="Minion Pro Med" panose="02040503050306020203" pitchFamily="18" charset="0"/>
              </a:rPr>
              <a:t>Have a reason for being interviewed</a:t>
            </a:r>
          </a:p>
          <a:p>
            <a:pPr marL="342900" indent="-342900">
              <a:defRPr/>
            </a:pPr>
            <a:r>
              <a:rPr lang="en-US" altLang="en-US" dirty="0" smtClean="0">
                <a:latin typeface="Minion Pro Med" panose="02040503050306020203" pitchFamily="18" charset="0"/>
              </a:rPr>
              <a:t>Let the reporter know how much time you have</a:t>
            </a:r>
          </a:p>
        </p:txBody>
      </p:sp>
    </p:spTree>
    <p:extLst>
      <p:ext uri="{BB962C8B-B14F-4D97-AF65-F5344CB8AC3E}">
        <p14:creationId xmlns:p14="http://schemas.microsoft.com/office/powerpoint/2010/main" val="347715535"/>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324100" y="1527810"/>
            <a:ext cx="6385560" cy="3829050"/>
          </a:xfrm>
        </p:spPr>
        <p:txBody>
          <a:bodyPr>
            <a:noAutofit/>
          </a:bodyPr>
          <a:lstStyle/>
          <a:p>
            <a:pPr marL="257175" indent="-257175" algn="l">
              <a:buFont typeface="Arial" panose="020B0604020202020204" pitchFamily="34" charset="0"/>
              <a:buChar char="•"/>
              <a:defRPr/>
            </a:pPr>
            <a:r>
              <a:rPr lang="en-US" altLang="en-US" sz="2400" dirty="0" smtClean="0">
                <a:latin typeface="Minion Pro Med" panose="02040503050306020203" pitchFamily="18" charset="0"/>
              </a:rPr>
              <a:t>Please work with your PIO before scheduling an interview</a:t>
            </a:r>
          </a:p>
          <a:p>
            <a:pPr marL="600075" lvl="1" indent="-257175" algn="l">
              <a:buFont typeface="Arial" panose="020B0604020202020204" pitchFamily="34" charset="0"/>
              <a:buChar char="•"/>
              <a:defRPr/>
            </a:pPr>
            <a:r>
              <a:rPr lang="en-US" altLang="en-US" sz="2100" dirty="0" smtClean="0">
                <a:latin typeface="Minion Pro Med" panose="02040503050306020203" pitchFamily="18" charset="0"/>
              </a:rPr>
              <a:t>They can prepare you</a:t>
            </a:r>
          </a:p>
          <a:p>
            <a:pPr marL="257175" indent="-257175" algn="l">
              <a:buFont typeface="Arial" panose="020B0604020202020204" pitchFamily="34" charset="0"/>
              <a:buChar char="•"/>
              <a:defRPr/>
            </a:pPr>
            <a:r>
              <a:rPr lang="en-US" altLang="en-US" sz="2400" dirty="0" smtClean="0">
                <a:latin typeface="Minion Pro Med" panose="02040503050306020203" pitchFamily="18" charset="0"/>
              </a:rPr>
              <a:t>You </a:t>
            </a:r>
            <a:r>
              <a:rPr lang="en-US" altLang="en-US" sz="2400" dirty="0">
                <a:latin typeface="Minion Pro Med" panose="02040503050306020203" pitchFamily="18" charset="0"/>
              </a:rPr>
              <a:t>don’t have to do </a:t>
            </a:r>
            <a:r>
              <a:rPr lang="en-US" altLang="en-US" sz="2400" dirty="0" smtClean="0">
                <a:latin typeface="Minion Pro Med" panose="02040503050306020203" pitchFamily="18" charset="0"/>
              </a:rPr>
              <a:t>the </a:t>
            </a:r>
            <a:r>
              <a:rPr lang="en-US" altLang="en-US" sz="2400" dirty="0">
                <a:latin typeface="Minion Pro Med" panose="02040503050306020203" pitchFamily="18" charset="0"/>
              </a:rPr>
              <a:t>interview </a:t>
            </a:r>
            <a:r>
              <a:rPr lang="en-US" altLang="en-US" sz="2400" dirty="0" smtClean="0">
                <a:latin typeface="Minion Pro Med" panose="02040503050306020203" pitchFamily="18" charset="0"/>
              </a:rPr>
              <a:t>– ok to say no if the risk outweighs the reward</a:t>
            </a:r>
          </a:p>
          <a:p>
            <a:pPr marL="257175" indent="-257175" algn="l">
              <a:buFont typeface="Arial" panose="020B0604020202020204" pitchFamily="34" charset="0"/>
              <a:buChar char="•"/>
              <a:defRPr/>
            </a:pPr>
            <a:r>
              <a:rPr lang="en-US" altLang="en-US" sz="2400" dirty="0" smtClean="0">
                <a:latin typeface="Minion Pro Med" panose="02040503050306020203" pitchFamily="18" charset="0"/>
              </a:rPr>
              <a:t>Keep </a:t>
            </a:r>
            <a:r>
              <a:rPr lang="en-US" altLang="en-US" sz="2400" dirty="0">
                <a:latin typeface="Minion Pro Med" panose="02040503050306020203" pitchFamily="18" charset="0"/>
              </a:rPr>
              <a:t>in mind that reporters have deadlines and can’t always put off interviews for days</a:t>
            </a:r>
          </a:p>
          <a:p>
            <a:pPr marL="257175" indent="-257175" algn="l">
              <a:buFont typeface="Arial" panose="020B0604020202020204" pitchFamily="34" charset="0"/>
              <a:buChar char="•"/>
              <a:defRPr/>
            </a:pPr>
            <a:r>
              <a:rPr lang="en-US" sz="2400" dirty="0">
                <a:latin typeface="Minion Pro Med" panose="02040503050306020203" pitchFamily="18" charset="0"/>
              </a:rPr>
              <a:t>Reporters are generally happy to schedule their interviews</a:t>
            </a:r>
          </a:p>
        </p:txBody>
      </p:sp>
      <p:sp>
        <p:nvSpPr>
          <p:cNvPr id="56323" name="Title 2"/>
          <p:cNvSpPr>
            <a:spLocks noGrp="1"/>
          </p:cNvSpPr>
          <p:nvPr>
            <p:ph type="ctrTitle"/>
          </p:nvPr>
        </p:nvSpPr>
        <p:spPr>
          <a:xfrm>
            <a:off x="2324100" y="236220"/>
            <a:ext cx="6385560" cy="857250"/>
          </a:xfrm>
        </p:spPr>
        <p:txBody>
          <a:bodyPr>
            <a:normAutofit/>
          </a:bodyPr>
          <a:lstStyle/>
          <a:p>
            <a:pPr algn="l"/>
            <a:r>
              <a:rPr lang="en-US" altLang="en-US" sz="3600" b="1" dirty="0" smtClean="0">
                <a:latin typeface="Minion Pro Med" panose="02040503050306020203" pitchFamily="18" charset="0"/>
              </a:rPr>
              <a:t>Scheduling An Interview</a:t>
            </a:r>
          </a:p>
        </p:txBody>
      </p:sp>
    </p:spTree>
    <p:extLst>
      <p:ext uri="{BB962C8B-B14F-4D97-AF65-F5344CB8AC3E}">
        <p14:creationId xmlns:p14="http://schemas.microsoft.com/office/powerpoint/2010/main" val="1934953664"/>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336546" y="284730"/>
            <a:ext cx="6570684" cy="994172"/>
          </a:xfrm>
        </p:spPr>
        <p:txBody>
          <a:bodyPr>
            <a:normAutofit/>
          </a:bodyPr>
          <a:lstStyle/>
          <a:p>
            <a:pPr eaLnBrk="1" hangingPunct="1"/>
            <a:r>
              <a:rPr lang="en-US" altLang="en-US" sz="3600" b="1" dirty="0" smtClean="0">
                <a:latin typeface="Minion Pro Med" panose="02040503050306020203" pitchFamily="18" charset="0"/>
              </a:rPr>
              <a:t>Prepare for Your Interview</a:t>
            </a:r>
          </a:p>
        </p:txBody>
      </p:sp>
      <p:sp>
        <p:nvSpPr>
          <p:cNvPr id="58371" name="Rectangle 3"/>
          <p:cNvSpPr>
            <a:spLocks noGrp="1" noChangeArrowheads="1"/>
          </p:cNvSpPr>
          <p:nvPr>
            <p:ph type="body" idx="1"/>
          </p:nvPr>
        </p:nvSpPr>
        <p:spPr>
          <a:xfrm>
            <a:off x="2336554" y="1586935"/>
            <a:ext cx="6570684" cy="3263504"/>
          </a:xfrm>
        </p:spPr>
        <p:txBody>
          <a:bodyPr>
            <a:normAutofit fontScale="92500" lnSpcReduction="20000"/>
          </a:bodyPr>
          <a:lstStyle/>
          <a:p>
            <a:pPr eaLnBrk="1" hangingPunct="1"/>
            <a:r>
              <a:rPr lang="en-US" altLang="en-US" sz="2600" dirty="0" smtClean="0">
                <a:latin typeface="Minion Pro Med" panose="02040503050306020203" pitchFamily="18" charset="0"/>
              </a:rPr>
              <a:t>Know what topic the reporter wants to discuss</a:t>
            </a:r>
          </a:p>
          <a:p>
            <a:pPr eaLnBrk="1" hangingPunct="1"/>
            <a:r>
              <a:rPr lang="en-US" altLang="en-US" sz="2600" dirty="0" smtClean="0">
                <a:latin typeface="Minion Pro Med" panose="02040503050306020203" pitchFamily="18" charset="0"/>
              </a:rPr>
              <a:t>Phone or face-to-face?</a:t>
            </a:r>
          </a:p>
          <a:p>
            <a:pPr eaLnBrk="1" hangingPunct="1"/>
            <a:r>
              <a:rPr lang="en-US" altLang="en-US" sz="2600" dirty="0" smtClean="0">
                <a:latin typeface="Minion Pro Med" panose="02040503050306020203" pitchFamily="18" charset="0"/>
              </a:rPr>
              <a:t>Broadcast or print?</a:t>
            </a:r>
          </a:p>
          <a:p>
            <a:pPr eaLnBrk="1" hangingPunct="1"/>
            <a:r>
              <a:rPr lang="en-US" altLang="en-US" sz="2600" dirty="0" smtClean="0">
                <a:latin typeface="Minion Pro Med" panose="02040503050306020203" pitchFamily="18" charset="0"/>
              </a:rPr>
              <a:t>Think about what you want to get out of the interview</a:t>
            </a:r>
          </a:p>
          <a:p>
            <a:pPr eaLnBrk="1" hangingPunct="1"/>
            <a:r>
              <a:rPr lang="en-US" altLang="en-US" sz="2600" dirty="0" smtClean="0">
                <a:latin typeface="Minion Pro Med" panose="02040503050306020203" pitchFamily="18" charset="0"/>
              </a:rPr>
              <a:t>Prepare 3 to 5 points you want to get across during the interview</a:t>
            </a:r>
          </a:p>
          <a:p>
            <a:pPr eaLnBrk="1" hangingPunct="1"/>
            <a:r>
              <a:rPr lang="en-US" altLang="en-US" sz="2600" dirty="0" smtClean="0">
                <a:latin typeface="Minion Pro Med" panose="02040503050306020203" pitchFamily="18" charset="0"/>
              </a:rPr>
              <a:t>Ask who else will be interviewed</a:t>
            </a:r>
          </a:p>
          <a:p>
            <a:pPr eaLnBrk="1" hangingPunct="1"/>
            <a:r>
              <a:rPr lang="en-US" altLang="en-US" sz="2600" dirty="0" smtClean="0">
                <a:latin typeface="Minion Pro Med" panose="02040503050306020203" pitchFamily="18" charset="0"/>
              </a:rPr>
              <a:t>Interview on your time when you are ready</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357507284"/>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336554" y="306502"/>
            <a:ext cx="6570684" cy="994172"/>
          </a:xfrm>
        </p:spPr>
        <p:txBody>
          <a:bodyPr>
            <a:normAutofit/>
          </a:bodyPr>
          <a:lstStyle/>
          <a:p>
            <a:pPr eaLnBrk="1" hangingPunct="1"/>
            <a:r>
              <a:rPr lang="en-US" altLang="en-US" sz="3600" b="1" dirty="0" smtClean="0">
                <a:latin typeface="Minion Pro Med" panose="02040503050306020203" pitchFamily="18" charset="0"/>
              </a:rPr>
              <a:t>Question and Answer</a:t>
            </a:r>
          </a:p>
        </p:txBody>
      </p:sp>
      <p:sp>
        <p:nvSpPr>
          <p:cNvPr id="60419" name="Rectangle 3"/>
          <p:cNvSpPr>
            <a:spLocks noGrp="1" noChangeArrowheads="1"/>
          </p:cNvSpPr>
          <p:nvPr>
            <p:ph type="body" idx="1"/>
          </p:nvPr>
        </p:nvSpPr>
        <p:spPr>
          <a:xfrm>
            <a:off x="2336554" y="1532502"/>
            <a:ext cx="6178796" cy="3263504"/>
          </a:xfrm>
        </p:spPr>
        <p:txBody>
          <a:bodyPr/>
          <a:lstStyle/>
          <a:p>
            <a:pPr eaLnBrk="1" hangingPunct="1"/>
            <a:r>
              <a:rPr lang="en-US" altLang="en-US" dirty="0" smtClean="0">
                <a:latin typeface="Minion Pro Med" panose="02040503050306020203" pitchFamily="18" charset="0"/>
              </a:rPr>
              <a:t>Listen to the reporter’s questions</a:t>
            </a:r>
          </a:p>
          <a:p>
            <a:pPr eaLnBrk="1" hangingPunct="1"/>
            <a:r>
              <a:rPr lang="en-US" altLang="en-US" dirty="0" smtClean="0">
                <a:latin typeface="Minion Pro Med" panose="02040503050306020203" pitchFamily="18" charset="0"/>
              </a:rPr>
              <a:t>Have a conversation with the reporter</a:t>
            </a:r>
          </a:p>
          <a:p>
            <a:pPr eaLnBrk="1" hangingPunct="1"/>
            <a:r>
              <a:rPr lang="en-US" altLang="en-US" dirty="0" smtClean="0">
                <a:latin typeface="Minion Pro Med" panose="02040503050306020203" pitchFamily="18" charset="0"/>
              </a:rPr>
              <a:t>Listen – Think – Respond</a:t>
            </a:r>
          </a:p>
          <a:p>
            <a:pPr eaLnBrk="1" hangingPunct="1"/>
            <a:r>
              <a:rPr lang="en-US" altLang="en-US" dirty="0" smtClean="0">
                <a:latin typeface="Minion Pro Med" panose="02040503050306020203" pitchFamily="18" charset="0"/>
              </a:rPr>
              <a:t>Q = A + 1</a:t>
            </a:r>
          </a:p>
          <a:p>
            <a:pPr lvl="1"/>
            <a:r>
              <a:rPr lang="en-US" altLang="en-US" dirty="0">
                <a:latin typeface="Minion Pro Med" panose="02040503050306020203" pitchFamily="18" charset="0"/>
              </a:rPr>
              <a:t>Q is the question</a:t>
            </a:r>
          </a:p>
          <a:p>
            <a:pPr lvl="1"/>
            <a:r>
              <a:rPr lang="en-US" altLang="en-US" dirty="0">
                <a:latin typeface="Minion Pro Med" panose="02040503050306020203" pitchFamily="18" charset="0"/>
              </a:rPr>
              <a:t>A is your answer</a:t>
            </a:r>
          </a:p>
          <a:p>
            <a:pPr lvl="1"/>
            <a:r>
              <a:rPr lang="en-US" altLang="en-US" dirty="0">
                <a:latin typeface="Minion Pro Med" panose="02040503050306020203" pitchFamily="18" charset="0"/>
              </a:rPr>
              <a:t>1 is a bridge to your point or agenda</a:t>
            </a:r>
          </a:p>
          <a:p>
            <a:pPr eaLnBrk="1" hangingPunct="1"/>
            <a:endParaRPr lang="en-US" altLang="en-US" dirty="0" smtClean="0">
              <a:latin typeface="Minion Pro Med" panose="02040503050306020203" pitchFamily="18" charset="0"/>
            </a:endParaRP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298920510"/>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2336548" y="284730"/>
            <a:ext cx="6570684" cy="994172"/>
          </a:xfrm>
        </p:spPr>
        <p:txBody>
          <a:bodyPr>
            <a:normAutofit/>
          </a:bodyPr>
          <a:lstStyle/>
          <a:p>
            <a:pPr eaLnBrk="1" hangingPunct="1"/>
            <a:r>
              <a:rPr lang="en-US" altLang="en-US" sz="3600" b="1" dirty="0" smtClean="0">
                <a:latin typeface="Minion Pro Med" panose="02040503050306020203" pitchFamily="18" charset="0"/>
              </a:rPr>
              <a:t>Q = A + 1</a:t>
            </a:r>
          </a:p>
        </p:txBody>
      </p:sp>
      <p:sp>
        <p:nvSpPr>
          <p:cNvPr id="62467" name="Rectangle 3"/>
          <p:cNvSpPr>
            <a:spLocks noGrp="1" noChangeArrowheads="1"/>
          </p:cNvSpPr>
          <p:nvPr>
            <p:ph type="body" idx="1"/>
          </p:nvPr>
        </p:nvSpPr>
        <p:spPr>
          <a:xfrm>
            <a:off x="2336552" y="1510737"/>
            <a:ext cx="6962566" cy="3263504"/>
          </a:xfrm>
        </p:spPr>
        <p:txBody>
          <a:bodyPr>
            <a:noAutofit/>
          </a:bodyPr>
          <a:lstStyle/>
          <a:p>
            <a:pPr eaLnBrk="1" hangingPunct="1"/>
            <a:r>
              <a:rPr lang="en-US" altLang="en-US" dirty="0" smtClean="0">
                <a:latin typeface="Minion Pro Med" panose="02040503050306020203" pitchFamily="18" charset="0"/>
              </a:rPr>
              <a:t>Question: How did this error happen?</a:t>
            </a:r>
          </a:p>
          <a:p>
            <a:pPr eaLnBrk="1" hangingPunct="1"/>
            <a:r>
              <a:rPr lang="en-US" altLang="en-US" dirty="0" smtClean="0">
                <a:latin typeface="Minion Pro Med" panose="02040503050306020203" pitchFamily="18" charset="0"/>
              </a:rPr>
              <a:t>Answer: We’re not certain how it happened, but …</a:t>
            </a:r>
          </a:p>
          <a:p>
            <a:pPr eaLnBrk="1" hangingPunct="1"/>
            <a:r>
              <a:rPr lang="en-US" altLang="en-US" dirty="0" smtClean="0">
                <a:latin typeface="Minion Pro Med" panose="02040503050306020203" pitchFamily="18" charset="0"/>
              </a:rPr>
              <a:t>+ 1 : … we are still investigating the cause and will cease this procedure until we know exactly what happened. </a:t>
            </a:r>
          </a:p>
        </p:txBody>
      </p:sp>
    </p:spTree>
    <p:extLst>
      <p:ext uri="{BB962C8B-B14F-4D97-AF65-F5344CB8AC3E}">
        <p14:creationId xmlns:p14="http://schemas.microsoft.com/office/powerpoint/2010/main" val="631195463"/>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2336555" y="295616"/>
            <a:ext cx="6570684" cy="994172"/>
          </a:xfrm>
        </p:spPr>
        <p:txBody>
          <a:bodyPr>
            <a:normAutofit/>
          </a:bodyPr>
          <a:lstStyle/>
          <a:p>
            <a:pPr eaLnBrk="1" hangingPunct="1"/>
            <a:r>
              <a:rPr lang="en-US" altLang="en-US" sz="3600" b="1" dirty="0" smtClean="0">
                <a:latin typeface="Minion Pro Med" panose="02040503050306020203" pitchFamily="18" charset="0"/>
              </a:rPr>
              <a:t>Don’t …</a:t>
            </a:r>
          </a:p>
        </p:txBody>
      </p:sp>
      <p:sp>
        <p:nvSpPr>
          <p:cNvPr id="64515" name="Rectangle 3"/>
          <p:cNvSpPr>
            <a:spLocks noGrp="1" noChangeArrowheads="1"/>
          </p:cNvSpPr>
          <p:nvPr>
            <p:ph type="body" idx="1"/>
          </p:nvPr>
        </p:nvSpPr>
        <p:spPr>
          <a:xfrm>
            <a:off x="2336556" y="1554275"/>
            <a:ext cx="6570684" cy="3263504"/>
          </a:xfrm>
        </p:spPr>
        <p:txBody>
          <a:bodyPr>
            <a:normAutofit fontScale="85000" lnSpcReduction="20000"/>
          </a:bodyPr>
          <a:lstStyle/>
          <a:p>
            <a:pPr eaLnBrk="1" hangingPunct="1">
              <a:lnSpc>
                <a:spcPct val="110000"/>
              </a:lnSpc>
            </a:pPr>
            <a:r>
              <a:rPr lang="en-US" altLang="en-US" sz="2600" dirty="0" smtClean="0">
                <a:latin typeface="Minion Pro Med" panose="02040503050306020203" pitchFamily="18" charset="0"/>
              </a:rPr>
              <a:t>… give personal opinions … you are speaking for your institution, not yourself</a:t>
            </a:r>
          </a:p>
          <a:p>
            <a:pPr eaLnBrk="1" hangingPunct="1">
              <a:lnSpc>
                <a:spcPct val="110000"/>
              </a:lnSpc>
            </a:pPr>
            <a:r>
              <a:rPr lang="en-US" altLang="en-US" sz="2600" dirty="0" smtClean="0">
                <a:latin typeface="Minion Pro Med" panose="02040503050306020203" pitchFamily="18" charset="0"/>
              </a:rPr>
              <a:t>… speculate</a:t>
            </a:r>
          </a:p>
          <a:p>
            <a:pPr eaLnBrk="1" hangingPunct="1">
              <a:lnSpc>
                <a:spcPct val="110000"/>
              </a:lnSpc>
            </a:pPr>
            <a:r>
              <a:rPr lang="en-US" altLang="en-US" sz="2600" dirty="0" smtClean="0">
                <a:latin typeface="Minion Pro Med" panose="02040503050306020203" pitchFamily="18" charset="0"/>
              </a:rPr>
              <a:t>… </a:t>
            </a:r>
            <a:r>
              <a:rPr lang="en-US" altLang="en-US" sz="2800" dirty="0" smtClean="0">
                <a:latin typeface="Minion Pro Med" panose="02040503050306020203" pitchFamily="18" charset="0"/>
              </a:rPr>
              <a:t>respond</a:t>
            </a:r>
            <a:r>
              <a:rPr lang="en-US" altLang="en-US" sz="2600" dirty="0" smtClean="0">
                <a:latin typeface="Minion Pro Med" panose="02040503050306020203" pitchFamily="18" charset="0"/>
              </a:rPr>
              <a:t> to third-party discussions</a:t>
            </a:r>
          </a:p>
          <a:p>
            <a:pPr eaLnBrk="1" hangingPunct="1">
              <a:lnSpc>
                <a:spcPct val="110000"/>
              </a:lnSpc>
            </a:pPr>
            <a:r>
              <a:rPr lang="en-US" altLang="en-US" sz="2600" dirty="0" smtClean="0">
                <a:latin typeface="Minion Pro Med" panose="02040503050306020203" pitchFamily="18" charset="0"/>
              </a:rPr>
              <a:t>… respond to blind sources (material you haven’t seen)</a:t>
            </a:r>
          </a:p>
          <a:p>
            <a:pPr eaLnBrk="1" hangingPunct="1">
              <a:lnSpc>
                <a:spcPct val="110000"/>
              </a:lnSpc>
            </a:pPr>
            <a:r>
              <a:rPr lang="en-US" altLang="en-US" sz="2600" dirty="0" smtClean="0">
                <a:latin typeface="Minion Pro Med" panose="02040503050306020203" pitchFamily="18" charset="0"/>
              </a:rPr>
              <a:t>… go off the record</a:t>
            </a:r>
          </a:p>
          <a:p>
            <a:pPr eaLnBrk="1" hangingPunct="1">
              <a:lnSpc>
                <a:spcPct val="110000"/>
              </a:lnSpc>
            </a:pPr>
            <a:r>
              <a:rPr lang="en-US" altLang="en-US" sz="2600" dirty="0" smtClean="0">
                <a:latin typeface="Minion Pro Med" panose="02040503050306020203" pitchFamily="18" charset="0"/>
              </a:rPr>
              <a:t>… use jargon</a:t>
            </a:r>
          </a:p>
          <a:p>
            <a:pPr eaLnBrk="1" hangingPunct="1">
              <a:lnSpc>
                <a:spcPct val="110000"/>
              </a:lnSpc>
            </a:pPr>
            <a:r>
              <a:rPr lang="en-US" altLang="en-US" sz="2600" dirty="0" smtClean="0">
                <a:latin typeface="Minion Pro Med" panose="02040503050306020203" pitchFamily="18" charset="0"/>
              </a:rPr>
              <a:t>… fill the silence</a:t>
            </a:r>
          </a:p>
          <a:p>
            <a:pPr eaLnBrk="1" hangingPunct="1"/>
            <a:endParaRPr lang="en-US" altLang="en-US" dirty="0" smtClean="0"/>
          </a:p>
        </p:txBody>
      </p:sp>
    </p:spTree>
    <p:extLst>
      <p:ext uri="{BB962C8B-B14F-4D97-AF65-F5344CB8AC3E}">
        <p14:creationId xmlns:p14="http://schemas.microsoft.com/office/powerpoint/2010/main" val="2774833810"/>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2336551" y="306502"/>
            <a:ext cx="6570684" cy="994172"/>
          </a:xfrm>
        </p:spPr>
        <p:txBody>
          <a:bodyPr>
            <a:normAutofit/>
          </a:bodyPr>
          <a:lstStyle/>
          <a:p>
            <a:pPr eaLnBrk="1" hangingPunct="1"/>
            <a:r>
              <a:rPr lang="en-US" altLang="en-US" sz="3600" b="1" dirty="0" smtClean="0">
                <a:latin typeface="Minion Pro Med" panose="02040503050306020203" pitchFamily="18" charset="0"/>
              </a:rPr>
              <a:t>Don’t …</a:t>
            </a:r>
          </a:p>
        </p:txBody>
      </p:sp>
      <p:sp>
        <p:nvSpPr>
          <p:cNvPr id="66563" name="Rectangle 3"/>
          <p:cNvSpPr>
            <a:spLocks noGrp="1" noChangeArrowheads="1"/>
          </p:cNvSpPr>
          <p:nvPr>
            <p:ph type="body" idx="1"/>
          </p:nvPr>
        </p:nvSpPr>
        <p:spPr>
          <a:xfrm>
            <a:off x="2336555" y="1554281"/>
            <a:ext cx="6570684" cy="3263504"/>
          </a:xfrm>
        </p:spPr>
        <p:txBody>
          <a:bodyPr/>
          <a:lstStyle/>
          <a:p>
            <a:pPr eaLnBrk="1" hangingPunct="1"/>
            <a:r>
              <a:rPr lang="en-US" altLang="en-US" dirty="0" smtClean="0">
                <a:latin typeface="Minion Pro Med" panose="02040503050306020203" pitchFamily="18" charset="0"/>
              </a:rPr>
              <a:t>… speak in monotone – add inflection</a:t>
            </a:r>
          </a:p>
          <a:p>
            <a:pPr eaLnBrk="1" hangingPunct="1"/>
            <a:r>
              <a:rPr lang="en-US" altLang="en-US" dirty="0" smtClean="0">
                <a:latin typeface="Minion Pro Med" panose="02040503050306020203" pitchFamily="18" charset="0"/>
              </a:rPr>
              <a:t>… talk down to the reporter</a:t>
            </a:r>
          </a:p>
          <a:p>
            <a:pPr eaLnBrk="1" hangingPunct="1"/>
            <a:r>
              <a:rPr lang="en-US" altLang="en-US" dirty="0" smtClean="0">
                <a:latin typeface="Minion Pro Med" panose="02040503050306020203" pitchFamily="18" charset="0"/>
              </a:rPr>
              <a:t>… use non-words such as “um” or “uh”</a:t>
            </a:r>
          </a:p>
          <a:p>
            <a:pPr eaLnBrk="1" hangingPunct="1"/>
            <a:r>
              <a:rPr lang="en-US" altLang="en-US" dirty="0" smtClean="0">
                <a:latin typeface="Minion Pro Med" panose="02040503050306020203" pitchFamily="18" charset="0"/>
              </a:rPr>
              <a:t>… let the reporter put words in your mouth</a:t>
            </a:r>
          </a:p>
          <a:p>
            <a:pPr eaLnBrk="1" hangingPunct="1"/>
            <a:r>
              <a:rPr lang="en-US" altLang="en-US" dirty="0" smtClean="0">
                <a:latin typeface="Minion Pro Med" panose="02040503050306020203" pitchFamily="18" charset="0"/>
              </a:rPr>
              <a:t>… ever respond “no comment”</a:t>
            </a:r>
          </a:p>
          <a:p>
            <a:r>
              <a:rPr lang="en-US" altLang="en-US" dirty="0">
                <a:latin typeface="Minion Pro Med" panose="02040503050306020203" pitchFamily="18" charset="0"/>
              </a:rPr>
              <a:t>…speak about specific patients (HIPAA</a:t>
            </a:r>
            <a:r>
              <a:rPr lang="en-US" altLang="en-US" dirty="0" smtClean="0">
                <a:latin typeface="Minion Pro Med" panose="02040503050306020203" pitchFamily="18" charset="0"/>
              </a:rPr>
              <a:t>)</a:t>
            </a:r>
            <a:endParaRPr lang="en-US" altLang="en-US" dirty="0">
              <a:latin typeface="Minion Pro Med" panose="02040503050306020203" pitchFamily="18" charset="0"/>
            </a:endParaRPr>
          </a:p>
        </p:txBody>
      </p:sp>
    </p:spTree>
    <p:extLst>
      <p:ext uri="{BB962C8B-B14F-4D97-AF65-F5344CB8AC3E}">
        <p14:creationId xmlns:p14="http://schemas.microsoft.com/office/powerpoint/2010/main" val="2683958112"/>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334986" y="295616"/>
            <a:ext cx="6191250" cy="994172"/>
          </a:xfrm>
        </p:spPr>
        <p:txBody>
          <a:bodyPr>
            <a:normAutofit/>
          </a:bodyPr>
          <a:lstStyle/>
          <a:p>
            <a:pPr eaLnBrk="1" hangingPunct="1"/>
            <a:r>
              <a:rPr lang="en-US" altLang="en-US" sz="3600" b="1" dirty="0" smtClean="0">
                <a:latin typeface="Minion Pro Med" panose="02040503050306020203" pitchFamily="18" charset="0"/>
              </a:rPr>
              <a:t>Always …</a:t>
            </a:r>
          </a:p>
        </p:txBody>
      </p:sp>
      <p:sp>
        <p:nvSpPr>
          <p:cNvPr id="68611" name="Rectangle 3"/>
          <p:cNvSpPr>
            <a:spLocks noGrp="1" noChangeArrowheads="1"/>
          </p:cNvSpPr>
          <p:nvPr>
            <p:ph type="body" idx="1"/>
          </p:nvPr>
        </p:nvSpPr>
        <p:spPr>
          <a:xfrm>
            <a:off x="2343149" y="1562096"/>
            <a:ext cx="6594021" cy="3086100"/>
          </a:xfrm>
        </p:spPr>
        <p:txBody>
          <a:bodyPr>
            <a:normAutofit fontScale="62500" lnSpcReduction="20000"/>
          </a:bodyPr>
          <a:lstStyle/>
          <a:p>
            <a:pPr eaLnBrk="1" hangingPunct="1">
              <a:lnSpc>
                <a:spcPct val="110000"/>
              </a:lnSpc>
            </a:pPr>
            <a:r>
              <a:rPr lang="en-US" altLang="en-US" sz="3400" dirty="0" smtClean="0">
                <a:latin typeface="Minion Pro Med" panose="02040503050306020203" pitchFamily="18" charset="0"/>
              </a:rPr>
              <a:t>Be empathetic</a:t>
            </a:r>
          </a:p>
          <a:p>
            <a:pPr eaLnBrk="1" hangingPunct="1">
              <a:lnSpc>
                <a:spcPct val="110000"/>
              </a:lnSpc>
            </a:pPr>
            <a:r>
              <a:rPr lang="en-US" altLang="en-US" sz="3400" dirty="0" smtClean="0">
                <a:latin typeface="Minion Pro Med" panose="02040503050306020203" pitchFamily="18" charset="0"/>
              </a:rPr>
              <a:t>Speak clearly</a:t>
            </a:r>
          </a:p>
          <a:p>
            <a:pPr eaLnBrk="1" hangingPunct="1">
              <a:lnSpc>
                <a:spcPct val="110000"/>
              </a:lnSpc>
            </a:pPr>
            <a:r>
              <a:rPr lang="en-US" altLang="en-US" sz="3400" dirty="0" smtClean="0">
                <a:latin typeface="Minion Pro Med" panose="02040503050306020203" pitchFamily="18" charset="0"/>
              </a:rPr>
              <a:t>Use analogies … </a:t>
            </a:r>
          </a:p>
          <a:p>
            <a:pPr eaLnBrk="1" hangingPunct="1">
              <a:lnSpc>
                <a:spcPct val="110000"/>
              </a:lnSpc>
            </a:pPr>
            <a:r>
              <a:rPr lang="en-US" altLang="en-US" sz="3400" dirty="0" smtClean="0">
                <a:latin typeface="Minion Pro Med" panose="02040503050306020203" pitchFamily="18" charset="0"/>
              </a:rPr>
              <a:t>Explain technical terms</a:t>
            </a:r>
          </a:p>
          <a:p>
            <a:pPr eaLnBrk="1" hangingPunct="1">
              <a:lnSpc>
                <a:spcPct val="110000"/>
              </a:lnSpc>
            </a:pPr>
            <a:r>
              <a:rPr lang="en-US" altLang="en-US" sz="3400" dirty="0" smtClean="0">
                <a:latin typeface="Minion Pro Med" panose="02040503050306020203" pitchFamily="18" charset="0"/>
              </a:rPr>
              <a:t>Finish your answers if interrupted</a:t>
            </a:r>
          </a:p>
          <a:p>
            <a:pPr>
              <a:lnSpc>
                <a:spcPct val="110000"/>
              </a:lnSpc>
            </a:pPr>
            <a:r>
              <a:rPr lang="en-US" altLang="en-US" sz="3400" dirty="0">
                <a:latin typeface="Minion Pro Med" panose="02040503050306020203" pitchFamily="18" charset="0"/>
              </a:rPr>
              <a:t>Ask them to repeat a question if you don’t understand </a:t>
            </a:r>
          </a:p>
          <a:p>
            <a:pPr eaLnBrk="1" hangingPunct="1">
              <a:lnSpc>
                <a:spcPct val="110000"/>
              </a:lnSpc>
            </a:pPr>
            <a:r>
              <a:rPr lang="en-US" altLang="en-US" sz="3400" dirty="0" smtClean="0">
                <a:latin typeface="Minion Pro Med" panose="02040503050306020203" pitchFamily="18" charset="0"/>
              </a:rPr>
              <a:t>Speak in conclusions and then support them with concise, quotable details</a:t>
            </a:r>
          </a:p>
          <a:p>
            <a:pPr eaLnBrk="1" hangingPunct="1"/>
            <a:endParaRPr lang="en-US" altLang="en-US" dirty="0" smtClean="0"/>
          </a:p>
        </p:txBody>
      </p:sp>
    </p:spTree>
    <p:extLst>
      <p:ext uri="{BB962C8B-B14F-4D97-AF65-F5344CB8AC3E}">
        <p14:creationId xmlns:p14="http://schemas.microsoft.com/office/powerpoint/2010/main" val="3153336710"/>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331720" y="289084"/>
            <a:ext cx="6191250" cy="994172"/>
          </a:xfrm>
        </p:spPr>
        <p:txBody>
          <a:bodyPr>
            <a:normAutofit/>
          </a:bodyPr>
          <a:lstStyle/>
          <a:p>
            <a:pPr eaLnBrk="1" hangingPunct="1"/>
            <a:r>
              <a:rPr lang="en-US" altLang="en-US" sz="3600" b="1" dirty="0" smtClean="0">
                <a:latin typeface="Minion Pro Med" panose="02040503050306020203" pitchFamily="18" charset="0"/>
              </a:rPr>
              <a:t>Always …</a:t>
            </a:r>
          </a:p>
        </p:txBody>
      </p:sp>
      <p:sp>
        <p:nvSpPr>
          <p:cNvPr id="70659" name="Rectangle 3"/>
          <p:cNvSpPr>
            <a:spLocks noGrp="1" noChangeArrowheads="1"/>
          </p:cNvSpPr>
          <p:nvPr>
            <p:ph type="body" idx="1"/>
          </p:nvPr>
        </p:nvSpPr>
        <p:spPr>
          <a:xfrm>
            <a:off x="2331720" y="1498759"/>
            <a:ext cx="6454140" cy="3263504"/>
          </a:xfrm>
        </p:spPr>
        <p:txBody>
          <a:bodyPr/>
          <a:lstStyle/>
          <a:p>
            <a:r>
              <a:rPr lang="en-US" altLang="en-US" dirty="0">
                <a:latin typeface="Minion Pro Med" panose="02040503050306020203" pitchFamily="18" charset="0"/>
              </a:rPr>
              <a:t>Be passionate and “jazzed” about what you are discussing</a:t>
            </a:r>
          </a:p>
          <a:p>
            <a:pPr eaLnBrk="1" hangingPunct="1"/>
            <a:r>
              <a:rPr lang="en-US" altLang="en-US" dirty="0" smtClean="0">
                <a:latin typeface="Minion Pro Med" panose="02040503050306020203" pitchFamily="18" charset="0"/>
              </a:rPr>
              <a:t>Say only what you would be comfortable seeing in print or hearing on air</a:t>
            </a:r>
          </a:p>
          <a:p>
            <a:pPr eaLnBrk="1" hangingPunct="1"/>
            <a:r>
              <a:rPr lang="en-US" altLang="en-US" dirty="0" smtClean="0">
                <a:latin typeface="Minion Pro Med" panose="02040503050306020203" pitchFamily="18" charset="0"/>
              </a:rPr>
              <a:t>Look at the reporter … the camera will find you</a:t>
            </a:r>
          </a:p>
          <a:p>
            <a:pPr eaLnBrk="1" hangingPunct="1"/>
            <a:r>
              <a:rPr lang="en-US" altLang="en-US" dirty="0" smtClean="0">
                <a:latin typeface="Minion Pro Med" panose="02040503050306020203" pitchFamily="18" charset="0"/>
              </a:rPr>
              <a:t>Maintain eye contact</a:t>
            </a:r>
          </a:p>
          <a:p>
            <a:pPr eaLnBrk="1" hangingPunct="1"/>
            <a:r>
              <a:rPr lang="en-US" altLang="en-US" dirty="0" smtClean="0">
                <a:latin typeface="Minion Pro Med" panose="02040503050306020203" pitchFamily="18" charset="0"/>
              </a:rPr>
              <a:t>Be confident, but not cocky</a:t>
            </a:r>
          </a:p>
          <a:p>
            <a:pPr eaLnBrk="1" hangingPunct="1"/>
            <a:r>
              <a:rPr lang="en-US" altLang="en-US" dirty="0" smtClean="0">
                <a:latin typeface="Minion Pro Med" panose="02040503050306020203" pitchFamily="18" charset="0"/>
              </a:rPr>
              <a:t>Turn off cell phones and pagers</a:t>
            </a:r>
          </a:p>
          <a:p>
            <a:pPr eaLnBrk="1" hangingPunct="1"/>
            <a:endParaRPr lang="en-US" altLang="en-US" dirty="0" smtClean="0"/>
          </a:p>
        </p:txBody>
      </p:sp>
    </p:spTree>
    <p:extLst>
      <p:ext uri="{BB962C8B-B14F-4D97-AF65-F5344CB8AC3E}">
        <p14:creationId xmlns:p14="http://schemas.microsoft.com/office/powerpoint/2010/main" val="2025584337"/>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324100" y="296704"/>
            <a:ext cx="6191250" cy="994172"/>
          </a:xfrm>
        </p:spPr>
        <p:txBody>
          <a:bodyPr>
            <a:normAutofit/>
          </a:bodyPr>
          <a:lstStyle/>
          <a:p>
            <a:pPr eaLnBrk="1" hangingPunct="1"/>
            <a:r>
              <a:rPr lang="en-US" altLang="en-US" sz="3600" b="1" dirty="0" smtClean="0">
                <a:latin typeface="Minion Pro Med" panose="02040503050306020203" pitchFamily="18" charset="0"/>
              </a:rPr>
              <a:t>At the End of Your Interview</a:t>
            </a:r>
          </a:p>
        </p:txBody>
      </p:sp>
      <p:sp>
        <p:nvSpPr>
          <p:cNvPr id="72707" name="Rectangle 3"/>
          <p:cNvSpPr>
            <a:spLocks noGrp="1" noChangeArrowheads="1"/>
          </p:cNvSpPr>
          <p:nvPr>
            <p:ph type="body" idx="1"/>
          </p:nvPr>
        </p:nvSpPr>
        <p:spPr>
          <a:xfrm>
            <a:off x="2324100" y="1498759"/>
            <a:ext cx="6191250" cy="3263504"/>
          </a:xfrm>
        </p:spPr>
        <p:txBody>
          <a:bodyPr/>
          <a:lstStyle/>
          <a:p>
            <a:pPr eaLnBrk="1" hangingPunct="1"/>
            <a:r>
              <a:rPr lang="en-US" altLang="en-US" dirty="0" smtClean="0">
                <a:latin typeface="Minion Pro Med" panose="02040503050306020203" pitchFamily="18" charset="0"/>
              </a:rPr>
              <a:t>Review your main points</a:t>
            </a:r>
          </a:p>
          <a:p>
            <a:pPr eaLnBrk="1" hangingPunct="1"/>
            <a:r>
              <a:rPr lang="en-US" altLang="en-US" dirty="0" smtClean="0">
                <a:latin typeface="Minion Pro Med" panose="02040503050306020203" pitchFamily="18" charset="0"/>
              </a:rPr>
              <a:t>Cover any items the reporter did not ask about</a:t>
            </a:r>
          </a:p>
          <a:p>
            <a:pPr eaLnBrk="1" hangingPunct="1"/>
            <a:r>
              <a:rPr lang="en-US" altLang="en-US" dirty="0" smtClean="0">
                <a:latin typeface="Minion Pro Med" panose="02040503050306020203" pitchFamily="18" charset="0"/>
              </a:rPr>
              <a:t>Ask the reporter if there’s anything they don’t understand</a:t>
            </a:r>
          </a:p>
          <a:p>
            <a:pPr eaLnBrk="1" hangingPunct="1"/>
            <a:r>
              <a:rPr lang="en-US" altLang="en-US" dirty="0" smtClean="0">
                <a:latin typeface="Minion Pro Med" panose="02040503050306020203" pitchFamily="18" charset="0"/>
              </a:rPr>
              <a:t>Remind them how to contact you again if they have additional questions</a:t>
            </a:r>
          </a:p>
          <a:p>
            <a:pPr eaLnBrk="1" hangingPunct="1"/>
            <a:r>
              <a:rPr lang="en-US" altLang="en-US" dirty="0" smtClean="0">
                <a:latin typeface="Minion Pro Med" panose="02040503050306020203" pitchFamily="18" charset="0"/>
              </a:rPr>
              <a:t>Offer to proof facts or quotes</a:t>
            </a:r>
          </a:p>
          <a:p>
            <a:pPr eaLnBrk="1" hangingPunct="1"/>
            <a:r>
              <a:rPr lang="en-US" altLang="en-US" dirty="0" smtClean="0">
                <a:latin typeface="Minion Pro Med" panose="02040503050306020203" pitchFamily="18" charset="0"/>
              </a:rPr>
              <a:t>Ask when the story will appear/air</a:t>
            </a:r>
          </a:p>
        </p:txBody>
      </p:sp>
    </p:spTree>
    <p:extLst>
      <p:ext uri="{BB962C8B-B14F-4D97-AF65-F5344CB8AC3E}">
        <p14:creationId xmlns:p14="http://schemas.microsoft.com/office/powerpoint/2010/main" val="1782412729"/>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8"/>
          <p:cNvSpPr>
            <a:spLocks noGrp="1" noChangeArrowheads="1"/>
          </p:cNvSpPr>
          <p:nvPr>
            <p:ph type="title"/>
          </p:nvPr>
        </p:nvSpPr>
        <p:spPr>
          <a:xfrm>
            <a:off x="2324100" y="396240"/>
            <a:ext cx="5676900" cy="788670"/>
          </a:xfrm>
        </p:spPr>
        <p:txBody>
          <a:bodyPr>
            <a:normAutofit/>
          </a:bodyPr>
          <a:lstStyle/>
          <a:p>
            <a:pPr marL="571500" indent="-571500"/>
            <a:r>
              <a:rPr lang="en-US" altLang="en-US" sz="3600" b="1" dirty="0" smtClean="0">
                <a:latin typeface="Minion Pro Med" panose="02040503050306020203" pitchFamily="18" charset="0"/>
              </a:rPr>
              <a:t>Why Work With the Media</a:t>
            </a:r>
          </a:p>
        </p:txBody>
      </p:sp>
      <p:sp>
        <p:nvSpPr>
          <p:cNvPr id="33795" name="Rectangle 9"/>
          <p:cNvSpPr>
            <a:spLocks noGrp="1" noChangeArrowheads="1"/>
          </p:cNvSpPr>
          <p:nvPr>
            <p:ph type="body" idx="1"/>
          </p:nvPr>
        </p:nvSpPr>
        <p:spPr>
          <a:xfrm>
            <a:off x="2331720" y="1293019"/>
            <a:ext cx="6606540" cy="3263504"/>
          </a:xfrm>
        </p:spPr>
        <p:txBody>
          <a:bodyPr/>
          <a:lstStyle/>
          <a:p>
            <a:pPr eaLnBrk="1" hangingPunct="1"/>
            <a:r>
              <a:rPr lang="en-US" altLang="en-US" dirty="0" smtClean="0">
                <a:latin typeface="Minion Pro Med" panose="02040503050306020203" pitchFamily="18" charset="0"/>
              </a:rPr>
              <a:t>Provide expert analysis and commentary</a:t>
            </a:r>
          </a:p>
          <a:p>
            <a:pPr eaLnBrk="1" hangingPunct="1"/>
            <a:r>
              <a:rPr lang="en-US" altLang="en-US" dirty="0" smtClean="0">
                <a:latin typeface="Minion Pro Med" panose="02040503050306020203" pitchFamily="18" charset="0"/>
              </a:rPr>
              <a:t>Help the public understand the situation</a:t>
            </a:r>
          </a:p>
          <a:p>
            <a:r>
              <a:rPr lang="en-US" altLang="en-US" dirty="0">
                <a:latin typeface="Minion Pro Med" panose="02040503050306020203" pitchFamily="18" charset="0"/>
              </a:rPr>
              <a:t>Help the media get the story right</a:t>
            </a:r>
          </a:p>
          <a:p>
            <a:pPr eaLnBrk="1" hangingPunct="1"/>
            <a:r>
              <a:rPr lang="en-US" altLang="en-US" dirty="0" smtClean="0">
                <a:latin typeface="Minion Pro Med" panose="02040503050306020203" pitchFamily="18" charset="0"/>
              </a:rPr>
              <a:t>Promote and support your institution </a:t>
            </a:r>
          </a:p>
          <a:p>
            <a:pPr eaLnBrk="1" hangingPunct="1"/>
            <a:r>
              <a:rPr lang="en-US" altLang="en-US" dirty="0" smtClean="0">
                <a:latin typeface="Minion Pro Med" panose="02040503050306020203" pitchFamily="18" charset="0"/>
              </a:rPr>
              <a:t>Get your message out </a:t>
            </a:r>
          </a:p>
          <a:p>
            <a:pPr eaLnBrk="1" hangingPunct="1"/>
            <a:r>
              <a:rPr lang="en-US" altLang="en-US" dirty="0" smtClean="0">
                <a:latin typeface="Minion Pro Med" panose="02040503050306020203" pitchFamily="18" charset="0"/>
              </a:rPr>
              <a:t>The media will get the story with or without you</a:t>
            </a:r>
          </a:p>
          <a:p>
            <a:pPr eaLnBrk="1" hangingPunct="1"/>
            <a:r>
              <a:rPr lang="en-US" altLang="en-US" dirty="0" smtClean="0">
                <a:latin typeface="Minion Pro Med" panose="02040503050306020203" pitchFamily="18" charset="0"/>
              </a:rPr>
              <a:t>Participating will help get your voice heard</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3838254141"/>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2324100" y="250983"/>
            <a:ext cx="6461760" cy="1095375"/>
          </a:xfrm>
        </p:spPr>
        <p:txBody>
          <a:bodyPr>
            <a:normAutofit/>
          </a:bodyPr>
          <a:lstStyle/>
          <a:p>
            <a:r>
              <a:rPr lang="en-US" altLang="en-US" sz="3600" b="1" dirty="0" smtClean="0">
                <a:latin typeface="Minion Pro Med" panose="02040503050306020203" pitchFamily="18" charset="0"/>
              </a:rPr>
              <a:t>When You Do An Interview …</a:t>
            </a:r>
          </a:p>
        </p:txBody>
      </p:sp>
      <p:sp>
        <p:nvSpPr>
          <p:cNvPr id="74755" name="Content Placeholder 2"/>
          <p:cNvSpPr>
            <a:spLocks noGrp="1"/>
          </p:cNvSpPr>
          <p:nvPr>
            <p:ph idx="1"/>
          </p:nvPr>
        </p:nvSpPr>
        <p:spPr>
          <a:xfrm>
            <a:off x="2331720" y="1498759"/>
            <a:ext cx="6191250" cy="3263504"/>
          </a:xfrm>
        </p:spPr>
        <p:txBody>
          <a:bodyPr/>
          <a:lstStyle/>
          <a:p>
            <a:r>
              <a:rPr lang="en-US" altLang="en-US" dirty="0" smtClean="0">
                <a:latin typeface="Minion Pro Med" panose="02040503050306020203" pitchFamily="18" charset="0"/>
              </a:rPr>
              <a:t>You might be the entire story</a:t>
            </a:r>
          </a:p>
          <a:p>
            <a:r>
              <a:rPr lang="en-US" altLang="en-US" dirty="0" smtClean="0">
                <a:latin typeface="Minion Pro Med" panose="02040503050306020203" pitchFamily="18" charset="0"/>
              </a:rPr>
              <a:t>Your comments might become an 8-second soundbite</a:t>
            </a:r>
          </a:p>
          <a:p>
            <a:r>
              <a:rPr lang="en-US" altLang="en-US" dirty="0" smtClean="0">
                <a:latin typeface="Minion Pro Med" panose="02040503050306020203" pitchFamily="18" charset="0"/>
              </a:rPr>
              <a:t>You may headline the 6 o’clock news</a:t>
            </a:r>
          </a:p>
          <a:p>
            <a:r>
              <a:rPr lang="en-US" altLang="en-US" dirty="0" smtClean="0">
                <a:latin typeface="Minion Pro Med" panose="02040503050306020203" pitchFamily="18" charset="0"/>
              </a:rPr>
              <a:t>You may never be mentioned by name </a:t>
            </a:r>
          </a:p>
          <a:p>
            <a:r>
              <a:rPr lang="en-US" altLang="en-US" dirty="0" smtClean="0">
                <a:latin typeface="Minion Pro Med" panose="02040503050306020203" pitchFamily="18" charset="0"/>
              </a:rPr>
              <a:t>Your information may be used as background to guide a story in the right direction</a:t>
            </a:r>
          </a:p>
          <a:p>
            <a:endParaRPr lang="en-US" altLang="en-US" dirty="0" smtClean="0"/>
          </a:p>
        </p:txBody>
      </p:sp>
    </p:spTree>
    <p:extLst>
      <p:ext uri="{BB962C8B-B14F-4D97-AF65-F5344CB8AC3E}">
        <p14:creationId xmlns:p14="http://schemas.microsoft.com/office/powerpoint/2010/main" val="279421066"/>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Image result for social media oo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6121" y="485775"/>
            <a:ext cx="5288756" cy="3893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4028817"/>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2324100" y="235744"/>
            <a:ext cx="6019800" cy="1158716"/>
          </a:xfrm>
        </p:spPr>
        <p:txBody>
          <a:bodyPr>
            <a:normAutofit/>
          </a:bodyPr>
          <a:lstStyle/>
          <a:p>
            <a:pPr algn="ctr"/>
            <a:r>
              <a:rPr lang="en-US" altLang="en-US" sz="3600" b="1" i="1" dirty="0" smtClean="0">
                <a:latin typeface="Minion Pro Med" panose="02040503050306020203" pitchFamily="18" charset="0"/>
              </a:rPr>
              <a:t>Thank you!</a:t>
            </a:r>
          </a:p>
        </p:txBody>
      </p:sp>
      <p:sp>
        <p:nvSpPr>
          <p:cNvPr id="84995" name="Content Placeholder 2"/>
          <p:cNvSpPr>
            <a:spLocks noGrp="1"/>
          </p:cNvSpPr>
          <p:nvPr>
            <p:ph idx="1"/>
          </p:nvPr>
        </p:nvSpPr>
        <p:spPr>
          <a:xfrm>
            <a:off x="1874520" y="1592580"/>
            <a:ext cx="3345180" cy="3086100"/>
          </a:xfrm>
        </p:spPr>
        <p:txBody>
          <a:bodyPr>
            <a:noAutofit/>
          </a:bodyPr>
          <a:lstStyle/>
          <a:p>
            <a:pPr marL="0" indent="0" algn="ctr">
              <a:buNone/>
            </a:pPr>
            <a:r>
              <a:rPr lang="en-US" altLang="en-US" dirty="0" smtClean="0">
                <a:latin typeface="Minion Pro Med" panose="02040503050306020203" pitchFamily="18" charset="0"/>
                <a:cs typeface="Arial" panose="020B0604020202020204" pitchFamily="34" charset="0"/>
              </a:rPr>
              <a:t>Richard Puff</a:t>
            </a:r>
          </a:p>
          <a:p>
            <a:pPr marL="0" indent="0" algn="ctr">
              <a:buNone/>
            </a:pPr>
            <a:r>
              <a:rPr lang="en-US" altLang="en-US" dirty="0" smtClean="0">
                <a:latin typeface="Minion Pro Med" panose="02040503050306020203" pitchFamily="18" charset="0"/>
                <a:cs typeface="Arial" panose="020B0604020202020204" pitchFamily="34" charset="0"/>
              </a:rPr>
              <a:t>Assistant Vice President</a:t>
            </a:r>
          </a:p>
          <a:p>
            <a:pPr marL="0" indent="0" algn="ctr">
              <a:buNone/>
            </a:pPr>
            <a:r>
              <a:rPr lang="en-US" altLang="en-US" dirty="0" smtClean="0">
                <a:latin typeface="Minion Pro Med" panose="02040503050306020203" pitchFamily="18" charset="0"/>
                <a:cs typeface="Arial" panose="020B0604020202020204" pitchFamily="34" charset="0"/>
              </a:rPr>
              <a:t>Academic Health Center Public Relations</a:t>
            </a:r>
          </a:p>
          <a:p>
            <a:pPr marL="0" indent="0" algn="ctr">
              <a:buNone/>
            </a:pPr>
            <a:r>
              <a:rPr lang="en-US" altLang="en-US" dirty="0" smtClean="0">
                <a:latin typeface="Minion Pro Med" panose="02040503050306020203" pitchFamily="18" charset="0"/>
                <a:cs typeface="Arial" panose="020B0604020202020204" pitchFamily="34" charset="0"/>
              </a:rPr>
              <a:t>558-0448</a:t>
            </a:r>
          </a:p>
          <a:p>
            <a:pPr marL="0" indent="0" algn="ctr">
              <a:buNone/>
            </a:pPr>
            <a:r>
              <a:rPr lang="en-US" altLang="en-US" dirty="0" smtClean="0">
                <a:latin typeface="Minion Pro Med" panose="02040503050306020203" pitchFamily="18" charset="0"/>
                <a:cs typeface="Arial" panose="020B0604020202020204" pitchFamily="34" charset="0"/>
                <a:hlinkClick r:id="rId3"/>
              </a:rPr>
              <a:t>richard.puff@uc.edu</a:t>
            </a:r>
            <a:endParaRPr lang="en-US" altLang="en-US" dirty="0" smtClean="0">
              <a:latin typeface="Minion Pro Med" panose="02040503050306020203" pitchFamily="18" charset="0"/>
              <a:cs typeface="Arial" panose="020B0604020202020204" pitchFamily="34" charset="0"/>
            </a:endParaRPr>
          </a:p>
          <a:p>
            <a:pPr marL="0" indent="0" algn="ctr">
              <a:buNone/>
            </a:pPr>
            <a:r>
              <a:rPr lang="en-US" altLang="en-US" dirty="0" smtClean="0">
                <a:latin typeface="Minion Pro Med" panose="02040503050306020203" pitchFamily="18" charset="0"/>
                <a:cs typeface="Arial" panose="020B0604020202020204" pitchFamily="34" charset="0"/>
              </a:rPr>
              <a:t>@</a:t>
            </a:r>
            <a:r>
              <a:rPr lang="en-US" altLang="en-US" dirty="0" err="1" smtClean="0">
                <a:latin typeface="Minion Pro Med" panose="02040503050306020203" pitchFamily="18" charset="0"/>
                <a:cs typeface="Arial" panose="020B0604020202020204" pitchFamily="34" charset="0"/>
              </a:rPr>
              <a:t>UChealthnews</a:t>
            </a:r>
            <a:endParaRPr lang="en-US" altLang="en-US" dirty="0" smtClean="0">
              <a:latin typeface="Minion Pro Med" panose="02040503050306020203" pitchFamily="18" charset="0"/>
              <a:cs typeface="Arial" panose="020B0604020202020204" pitchFamily="34" charset="0"/>
            </a:endParaRPr>
          </a:p>
        </p:txBody>
      </p:sp>
      <p:sp>
        <p:nvSpPr>
          <p:cNvPr id="4" name="Content Placeholder 2"/>
          <p:cNvSpPr txBox="1">
            <a:spLocks/>
          </p:cNvSpPr>
          <p:nvPr/>
        </p:nvSpPr>
        <p:spPr>
          <a:xfrm>
            <a:off x="5646420" y="1619250"/>
            <a:ext cx="3284220" cy="3086100"/>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altLang="en-US" dirty="0" smtClean="0">
                <a:latin typeface="Minion Pro Med" panose="02040503050306020203" pitchFamily="18" charset="0"/>
                <a:cs typeface="Arial" panose="020B0604020202020204" pitchFamily="34" charset="0"/>
              </a:rPr>
              <a:t>Kelly Martin</a:t>
            </a:r>
          </a:p>
          <a:p>
            <a:pPr marL="0" indent="0" algn="ctr">
              <a:buFont typeface="Arial" panose="020B0604020202020204" pitchFamily="34" charset="0"/>
              <a:buNone/>
            </a:pPr>
            <a:r>
              <a:rPr lang="en-US" altLang="en-US" dirty="0" smtClean="0">
                <a:latin typeface="Minion Pro Med" panose="02040503050306020203" pitchFamily="18" charset="0"/>
                <a:cs typeface="Arial" panose="020B0604020202020204" pitchFamily="34" charset="0"/>
              </a:rPr>
              <a:t>Senior Director</a:t>
            </a:r>
          </a:p>
          <a:p>
            <a:pPr marL="0" indent="0" algn="ctr">
              <a:buFont typeface="Arial" panose="020B0604020202020204" pitchFamily="34" charset="0"/>
              <a:buNone/>
            </a:pPr>
            <a:r>
              <a:rPr lang="en-US" altLang="en-US" dirty="0" smtClean="0">
                <a:latin typeface="Minion Pro Med" panose="02040503050306020203" pitchFamily="18" charset="0"/>
                <a:cs typeface="Arial" panose="020B0604020202020204" pitchFamily="34" charset="0"/>
              </a:rPr>
              <a:t>UC Health Communications</a:t>
            </a:r>
          </a:p>
          <a:p>
            <a:pPr marL="0" indent="0" algn="ctr">
              <a:buFont typeface="Arial" panose="020B0604020202020204" pitchFamily="34" charset="0"/>
              <a:buNone/>
            </a:pPr>
            <a:r>
              <a:rPr lang="en-US" altLang="en-US" dirty="0" smtClean="0">
                <a:latin typeface="Minion Pro Med" panose="02040503050306020203" pitchFamily="18" charset="0"/>
                <a:cs typeface="Arial" panose="020B0604020202020204" pitchFamily="34" charset="0"/>
              </a:rPr>
              <a:t>585-5411</a:t>
            </a:r>
          </a:p>
          <a:p>
            <a:pPr marL="0" indent="0" algn="ctr">
              <a:buFont typeface="Arial" panose="020B0604020202020204" pitchFamily="34" charset="0"/>
              <a:buNone/>
            </a:pPr>
            <a:r>
              <a:rPr lang="en-US" altLang="en-US" dirty="0" smtClean="0">
                <a:latin typeface="Minion Pro Med" panose="02040503050306020203" pitchFamily="18" charset="0"/>
                <a:cs typeface="Arial" panose="020B0604020202020204" pitchFamily="34" charset="0"/>
                <a:hlinkClick r:id="rId4"/>
              </a:rPr>
              <a:t>kelly.martin@uchealth.com</a:t>
            </a:r>
            <a:r>
              <a:rPr lang="en-US" altLang="en-US" dirty="0" smtClean="0">
                <a:latin typeface="Minion Pro Med" panose="02040503050306020203" pitchFamily="18" charset="0"/>
                <a:cs typeface="Arial" panose="020B0604020202020204" pitchFamily="34" charset="0"/>
              </a:rPr>
              <a:t> </a:t>
            </a:r>
          </a:p>
          <a:p>
            <a:pPr marL="0" indent="0" algn="ctr">
              <a:buFont typeface="Arial" panose="020B0604020202020204" pitchFamily="34" charset="0"/>
              <a:buNone/>
            </a:pPr>
            <a:r>
              <a:rPr lang="en-US" altLang="en-US" dirty="0" smtClean="0">
                <a:latin typeface="Minion Pro Med" panose="02040503050306020203" pitchFamily="18" charset="0"/>
                <a:cs typeface="Arial" panose="020B0604020202020204" pitchFamily="34" charset="0"/>
              </a:rPr>
              <a:t>@</a:t>
            </a:r>
            <a:r>
              <a:rPr lang="en-US" altLang="en-US" dirty="0" err="1" smtClean="0">
                <a:latin typeface="Minion Pro Med" panose="02040503050306020203" pitchFamily="18" charset="0"/>
                <a:cs typeface="Arial" panose="020B0604020202020204" pitchFamily="34" charset="0"/>
              </a:rPr>
              <a:t>UC_Health</a:t>
            </a:r>
            <a:endParaRPr lang="en-US" altLang="en-US" dirty="0" smtClean="0">
              <a:latin typeface="Minion Pro Med" panose="02040503050306020203" pitchFamily="18" charset="0"/>
              <a:cs typeface="Arial" panose="020B0604020202020204" pitchFamily="34" charset="0"/>
            </a:endParaRPr>
          </a:p>
        </p:txBody>
      </p:sp>
    </p:spTree>
    <p:extLst>
      <p:ext uri="{BB962C8B-B14F-4D97-AF65-F5344CB8AC3E}">
        <p14:creationId xmlns:p14="http://schemas.microsoft.com/office/powerpoint/2010/main" val="1420039026"/>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331720" y="296704"/>
            <a:ext cx="6629400" cy="994172"/>
          </a:xfrm>
        </p:spPr>
        <p:txBody>
          <a:bodyPr>
            <a:noAutofit/>
          </a:bodyPr>
          <a:lstStyle/>
          <a:p>
            <a:r>
              <a:rPr lang="en-US" altLang="en-US" sz="3600" b="1" dirty="0" smtClean="0">
                <a:latin typeface="Minion Pro Med" panose="02040503050306020203" pitchFamily="18" charset="0"/>
              </a:rPr>
              <a:t>Your Public Information Officer</a:t>
            </a:r>
          </a:p>
        </p:txBody>
      </p:sp>
      <p:sp>
        <p:nvSpPr>
          <p:cNvPr id="41987" name="Content Placeholder 2"/>
          <p:cNvSpPr>
            <a:spLocks noGrp="1"/>
          </p:cNvSpPr>
          <p:nvPr>
            <p:ph idx="1"/>
          </p:nvPr>
        </p:nvSpPr>
        <p:spPr>
          <a:xfrm>
            <a:off x="2331720" y="1506379"/>
            <a:ext cx="6191250" cy="3263504"/>
          </a:xfrm>
        </p:spPr>
        <p:txBody>
          <a:bodyPr>
            <a:normAutofit fontScale="92500" lnSpcReduction="10000"/>
          </a:bodyPr>
          <a:lstStyle/>
          <a:p>
            <a:r>
              <a:rPr lang="en-US" altLang="en-US" sz="2600" dirty="0" smtClean="0">
                <a:latin typeface="Minion Pro Med" panose="02040503050306020203" pitchFamily="18" charset="0"/>
              </a:rPr>
              <a:t>Public Information Officer (PIO) = </a:t>
            </a:r>
          </a:p>
          <a:p>
            <a:pPr lvl="1"/>
            <a:r>
              <a:rPr lang="en-US" altLang="en-US" sz="2200" dirty="0" smtClean="0">
                <a:latin typeface="Minion Pro Med" panose="02040503050306020203" pitchFamily="18" charset="0"/>
              </a:rPr>
              <a:t>PR Person </a:t>
            </a:r>
          </a:p>
          <a:p>
            <a:pPr lvl="1"/>
            <a:r>
              <a:rPr lang="en-US" altLang="en-US" sz="2200" dirty="0" smtClean="0">
                <a:latin typeface="Minion Pro Med" panose="02040503050306020203" pitchFamily="18" charset="0"/>
              </a:rPr>
              <a:t>Communications Officer </a:t>
            </a:r>
          </a:p>
          <a:p>
            <a:pPr lvl="1"/>
            <a:r>
              <a:rPr lang="en-US" altLang="en-US" sz="2200" dirty="0" smtClean="0">
                <a:latin typeface="Minion Pro Med" panose="02040503050306020203" pitchFamily="18" charset="0"/>
              </a:rPr>
              <a:t>Media Relations</a:t>
            </a:r>
          </a:p>
          <a:p>
            <a:pPr lvl="1"/>
            <a:r>
              <a:rPr lang="en-US" altLang="en-US" sz="2200" dirty="0" smtClean="0">
                <a:latin typeface="Minion Pro Med" panose="02040503050306020203" pitchFamily="18" charset="0"/>
              </a:rPr>
              <a:t>Public Affairs</a:t>
            </a:r>
          </a:p>
          <a:p>
            <a:r>
              <a:rPr lang="en-US" altLang="en-US" sz="2600" dirty="0" smtClean="0">
                <a:latin typeface="Minion Pro Med" panose="02040503050306020203" pitchFamily="18" charset="0"/>
              </a:rPr>
              <a:t>Establish a working relationship with your PIO</a:t>
            </a:r>
          </a:p>
          <a:p>
            <a:r>
              <a:rPr lang="en-US" altLang="en-US" sz="2600" dirty="0" smtClean="0">
                <a:latin typeface="Minion Pro Med" panose="02040503050306020203" pitchFamily="18" charset="0"/>
              </a:rPr>
              <a:t>Alert them to your communications needs</a:t>
            </a:r>
          </a:p>
          <a:p>
            <a:pPr lvl="1"/>
            <a:r>
              <a:rPr lang="en-US" altLang="en-US" sz="2200" dirty="0" smtClean="0">
                <a:latin typeface="Minion Pro Med" panose="02040503050306020203" pitchFamily="18" charset="0"/>
              </a:rPr>
              <a:t>Your communications needs </a:t>
            </a:r>
            <a:endParaRPr lang="en-US" altLang="en-US" sz="2200" dirty="0">
              <a:latin typeface="Minion Pro Med" panose="02040503050306020203" pitchFamily="18" charset="0"/>
            </a:endParaRPr>
          </a:p>
          <a:p>
            <a:pPr lvl="1"/>
            <a:r>
              <a:rPr lang="en-US" altLang="en-US" sz="2200" dirty="0" smtClean="0">
                <a:latin typeface="Minion Pro Med" panose="02040503050306020203" pitchFamily="18" charset="0"/>
              </a:rPr>
              <a:t>Trends in your field</a:t>
            </a:r>
          </a:p>
          <a:p>
            <a:pPr lvl="1"/>
            <a:r>
              <a:rPr lang="en-US" altLang="en-US" sz="2200" dirty="0" smtClean="0">
                <a:latin typeface="Minion Pro Med" panose="02040503050306020203" pitchFamily="18" charset="0"/>
              </a:rPr>
              <a:t>Interview requests you receive</a:t>
            </a:r>
            <a:endParaRPr lang="en-US" altLang="en-US" sz="2200" dirty="0">
              <a:latin typeface="Minion Pro Med" panose="02040503050306020203" pitchFamily="18" charset="0"/>
            </a:endParaRPr>
          </a:p>
        </p:txBody>
      </p:sp>
    </p:spTree>
    <p:extLst>
      <p:ext uri="{BB962C8B-B14F-4D97-AF65-F5344CB8AC3E}">
        <p14:creationId xmlns:p14="http://schemas.microsoft.com/office/powerpoint/2010/main" val="3157557364"/>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331720" y="296704"/>
            <a:ext cx="6191250" cy="994172"/>
          </a:xfrm>
        </p:spPr>
        <p:txBody>
          <a:bodyPr>
            <a:normAutofit/>
          </a:bodyPr>
          <a:lstStyle/>
          <a:p>
            <a:r>
              <a:rPr lang="en-US" altLang="en-US" sz="3600" b="1" dirty="0" smtClean="0">
                <a:latin typeface="Minion Pro Med" panose="02040503050306020203" pitchFamily="18" charset="0"/>
              </a:rPr>
              <a:t>How a PIO Can Help You</a:t>
            </a:r>
          </a:p>
        </p:txBody>
      </p:sp>
      <p:sp>
        <p:nvSpPr>
          <p:cNvPr id="44035" name="Content Placeholder 2"/>
          <p:cNvSpPr>
            <a:spLocks noGrp="1"/>
          </p:cNvSpPr>
          <p:nvPr>
            <p:ph idx="1"/>
          </p:nvPr>
        </p:nvSpPr>
        <p:spPr>
          <a:xfrm>
            <a:off x="2324100" y="1536859"/>
            <a:ext cx="6819900" cy="3285512"/>
          </a:xfrm>
        </p:spPr>
        <p:txBody>
          <a:bodyPr>
            <a:normAutofit fontScale="92500" lnSpcReduction="10000"/>
          </a:bodyPr>
          <a:lstStyle/>
          <a:p>
            <a:r>
              <a:rPr lang="en-US" altLang="en-US" sz="2600" dirty="0" smtClean="0">
                <a:latin typeface="Minion Pro Med" panose="02040503050306020203" pitchFamily="18" charset="0"/>
              </a:rPr>
              <a:t>Advise you on media relations</a:t>
            </a:r>
          </a:p>
          <a:p>
            <a:r>
              <a:rPr lang="en-US" altLang="en-US" sz="2600" dirty="0" smtClean="0">
                <a:latin typeface="Minion Pro Med" panose="02040503050306020203" pitchFamily="18" charset="0"/>
              </a:rPr>
              <a:t>Connect you with news media</a:t>
            </a:r>
          </a:p>
          <a:p>
            <a:r>
              <a:rPr lang="en-US" altLang="en-US" sz="2600" dirty="0" smtClean="0">
                <a:latin typeface="Minion Pro Med" panose="02040503050306020203" pitchFamily="18" charset="0"/>
              </a:rPr>
              <a:t>Schedule interviews</a:t>
            </a:r>
          </a:p>
          <a:p>
            <a:r>
              <a:rPr lang="en-US" altLang="en-US" sz="2600" dirty="0" smtClean="0">
                <a:latin typeface="Minion Pro Med" panose="02040503050306020203" pitchFamily="18" charset="0"/>
              </a:rPr>
              <a:t>Prepare you for an interview or news conference</a:t>
            </a:r>
          </a:p>
          <a:p>
            <a:r>
              <a:rPr lang="en-US" altLang="en-US" sz="2600" dirty="0" smtClean="0">
                <a:latin typeface="Minion Pro Med" panose="02040503050306020203" pitchFamily="18" charset="0"/>
              </a:rPr>
              <a:t>Gather background about a reporter or news outlet</a:t>
            </a:r>
          </a:p>
          <a:p>
            <a:r>
              <a:rPr lang="en-US" altLang="en-US" sz="2600" dirty="0" smtClean="0">
                <a:latin typeface="Minion Pro Med" panose="02040503050306020203" pitchFamily="18" charset="0"/>
              </a:rPr>
              <a:t>Conduct mock interviews for you</a:t>
            </a:r>
          </a:p>
          <a:p>
            <a:r>
              <a:rPr lang="en-US" altLang="en-US" sz="2600" dirty="0" smtClean="0">
                <a:latin typeface="Minion Pro Med" panose="02040503050306020203" pitchFamily="18" charset="0"/>
              </a:rPr>
              <a:t>Be with you during the interview</a:t>
            </a:r>
          </a:p>
          <a:p>
            <a:r>
              <a:rPr lang="en-US" altLang="en-US" sz="2600" dirty="0" smtClean="0">
                <a:latin typeface="Minion Pro Med" panose="02040503050306020203" pitchFamily="18" charset="0"/>
              </a:rPr>
              <a:t>Monitor the media process</a:t>
            </a:r>
          </a:p>
          <a:p>
            <a:endParaRPr lang="en-US" altLang="en-US" dirty="0" smtClean="0"/>
          </a:p>
        </p:txBody>
      </p:sp>
    </p:spTree>
    <p:extLst>
      <p:ext uri="{BB962C8B-B14F-4D97-AF65-F5344CB8AC3E}">
        <p14:creationId xmlns:p14="http://schemas.microsoft.com/office/powerpoint/2010/main" val="4066882200"/>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323" y="127103"/>
            <a:ext cx="6570684" cy="994172"/>
          </a:xfrm>
        </p:spPr>
        <p:txBody>
          <a:bodyPr/>
          <a:lstStyle/>
          <a:p>
            <a:r>
              <a:rPr lang="en-US" dirty="0" smtClean="0"/>
              <a:t>Who Are The PIOs?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218" y="1210176"/>
            <a:ext cx="876739" cy="116898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5218" y="3392905"/>
            <a:ext cx="879057" cy="117207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06665" y="1209691"/>
            <a:ext cx="876739" cy="116898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30528" y="3392905"/>
            <a:ext cx="879057" cy="1172076"/>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9841" y="1209691"/>
            <a:ext cx="833530" cy="1168500"/>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83667" y="3392905"/>
            <a:ext cx="879057" cy="1172076"/>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89841" y="3392905"/>
            <a:ext cx="879057" cy="1172076"/>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633210" y="1210177"/>
            <a:ext cx="876375" cy="1168500"/>
          </a:xfrm>
          <a:prstGeom prst="rect">
            <a:avLst/>
          </a:prstGeom>
        </p:spPr>
      </p:pic>
      <p:sp>
        <p:nvSpPr>
          <p:cNvPr id="12" name="TextBox 11"/>
          <p:cNvSpPr txBox="1"/>
          <p:nvPr/>
        </p:nvSpPr>
        <p:spPr>
          <a:xfrm>
            <a:off x="2155218" y="2449969"/>
            <a:ext cx="930882" cy="261610"/>
          </a:xfrm>
          <a:prstGeom prst="rect">
            <a:avLst/>
          </a:prstGeom>
          <a:noFill/>
        </p:spPr>
        <p:txBody>
          <a:bodyPr wrap="square" rtlCol="0">
            <a:spAutoFit/>
          </a:bodyPr>
          <a:lstStyle/>
          <a:p>
            <a:r>
              <a:rPr lang="en-US" sz="1100" dirty="0" smtClean="0"/>
              <a:t>Richard Puff</a:t>
            </a:r>
            <a:endParaRPr lang="en-US" sz="1100" dirty="0"/>
          </a:p>
        </p:txBody>
      </p:sp>
      <p:sp>
        <p:nvSpPr>
          <p:cNvPr id="13" name="TextBox 12"/>
          <p:cNvSpPr txBox="1"/>
          <p:nvPr/>
        </p:nvSpPr>
        <p:spPr>
          <a:xfrm>
            <a:off x="6663928" y="2449969"/>
            <a:ext cx="930882" cy="261610"/>
          </a:xfrm>
          <a:prstGeom prst="rect">
            <a:avLst/>
          </a:prstGeom>
          <a:noFill/>
        </p:spPr>
        <p:txBody>
          <a:bodyPr wrap="square" rtlCol="0">
            <a:spAutoFit/>
          </a:bodyPr>
          <a:lstStyle/>
          <a:p>
            <a:r>
              <a:rPr lang="en-US" sz="1100" dirty="0" smtClean="0"/>
              <a:t>Katie Pence</a:t>
            </a:r>
            <a:endParaRPr lang="en-US" sz="1100" dirty="0"/>
          </a:p>
        </p:txBody>
      </p:sp>
      <p:sp>
        <p:nvSpPr>
          <p:cNvPr id="14" name="TextBox 13"/>
          <p:cNvSpPr txBox="1"/>
          <p:nvPr/>
        </p:nvSpPr>
        <p:spPr>
          <a:xfrm>
            <a:off x="5161107" y="2467092"/>
            <a:ext cx="1109914" cy="261610"/>
          </a:xfrm>
          <a:prstGeom prst="rect">
            <a:avLst/>
          </a:prstGeom>
          <a:noFill/>
        </p:spPr>
        <p:txBody>
          <a:bodyPr wrap="square" rtlCol="0">
            <a:spAutoFit/>
          </a:bodyPr>
          <a:lstStyle/>
          <a:p>
            <a:r>
              <a:rPr lang="en-US" sz="1100" dirty="0" smtClean="0"/>
              <a:t>Alison Sampson</a:t>
            </a:r>
            <a:endParaRPr lang="en-US" sz="1100" dirty="0"/>
          </a:p>
        </p:txBody>
      </p:sp>
      <p:sp>
        <p:nvSpPr>
          <p:cNvPr id="15" name="TextBox 14"/>
          <p:cNvSpPr txBox="1"/>
          <p:nvPr/>
        </p:nvSpPr>
        <p:spPr>
          <a:xfrm>
            <a:off x="3658162" y="2467092"/>
            <a:ext cx="930882" cy="261610"/>
          </a:xfrm>
          <a:prstGeom prst="rect">
            <a:avLst/>
          </a:prstGeom>
          <a:noFill/>
        </p:spPr>
        <p:txBody>
          <a:bodyPr wrap="square" rtlCol="0">
            <a:spAutoFit/>
          </a:bodyPr>
          <a:lstStyle/>
          <a:p>
            <a:r>
              <a:rPr lang="en-US" sz="1100" dirty="0" smtClean="0"/>
              <a:t>Kelly Martin</a:t>
            </a:r>
            <a:endParaRPr lang="en-US" sz="1100" dirty="0"/>
          </a:p>
        </p:txBody>
      </p:sp>
      <p:sp>
        <p:nvSpPr>
          <p:cNvPr id="16" name="TextBox 15"/>
          <p:cNvSpPr txBox="1"/>
          <p:nvPr/>
        </p:nvSpPr>
        <p:spPr>
          <a:xfrm>
            <a:off x="2128146" y="4628686"/>
            <a:ext cx="930882" cy="261610"/>
          </a:xfrm>
          <a:prstGeom prst="rect">
            <a:avLst/>
          </a:prstGeom>
          <a:noFill/>
        </p:spPr>
        <p:txBody>
          <a:bodyPr wrap="square" rtlCol="0">
            <a:spAutoFit/>
          </a:bodyPr>
          <a:lstStyle/>
          <a:p>
            <a:r>
              <a:rPr lang="en-US" sz="1100" dirty="0" smtClean="0"/>
              <a:t>Cedric Ricks</a:t>
            </a:r>
            <a:endParaRPr lang="en-US" sz="1100" dirty="0"/>
          </a:p>
        </p:txBody>
      </p:sp>
      <p:sp>
        <p:nvSpPr>
          <p:cNvPr id="17" name="TextBox 16"/>
          <p:cNvSpPr txBox="1"/>
          <p:nvPr/>
        </p:nvSpPr>
        <p:spPr>
          <a:xfrm>
            <a:off x="3658162" y="4628686"/>
            <a:ext cx="930882" cy="261610"/>
          </a:xfrm>
          <a:prstGeom prst="rect">
            <a:avLst/>
          </a:prstGeom>
          <a:noFill/>
        </p:spPr>
        <p:txBody>
          <a:bodyPr wrap="square" rtlCol="0">
            <a:spAutoFit/>
          </a:bodyPr>
          <a:lstStyle/>
          <a:p>
            <a:r>
              <a:rPr lang="en-US" sz="1100" dirty="0" smtClean="0"/>
              <a:t>Bill Bangert</a:t>
            </a:r>
            <a:endParaRPr lang="en-US" sz="1100" dirty="0"/>
          </a:p>
        </p:txBody>
      </p:sp>
      <p:sp>
        <p:nvSpPr>
          <p:cNvPr id="18" name="TextBox 17"/>
          <p:cNvSpPr txBox="1"/>
          <p:nvPr/>
        </p:nvSpPr>
        <p:spPr>
          <a:xfrm>
            <a:off x="5133940" y="4628686"/>
            <a:ext cx="1120098" cy="261610"/>
          </a:xfrm>
          <a:prstGeom prst="rect">
            <a:avLst/>
          </a:prstGeom>
          <a:noFill/>
        </p:spPr>
        <p:txBody>
          <a:bodyPr wrap="square" rtlCol="0">
            <a:spAutoFit/>
          </a:bodyPr>
          <a:lstStyle/>
          <a:p>
            <a:r>
              <a:rPr lang="en-US" sz="1100" dirty="0" smtClean="0"/>
              <a:t>Angela Koenig</a:t>
            </a:r>
            <a:endParaRPr lang="en-US" sz="1100" dirty="0"/>
          </a:p>
        </p:txBody>
      </p:sp>
      <p:sp>
        <p:nvSpPr>
          <p:cNvPr id="19" name="TextBox 18"/>
          <p:cNvSpPr txBox="1"/>
          <p:nvPr/>
        </p:nvSpPr>
        <p:spPr>
          <a:xfrm>
            <a:off x="6535592" y="4628686"/>
            <a:ext cx="1375172" cy="261610"/>
          </a:xfrm>
          <a:prstGeom prst="rect">
            <a:avLst/>
          </a:prstGeom>
          <a:noFill/>
        </p:spPr>
        <p:txBody>
          <a:bodyPr wrap="square" rtlCol="0">
            <a:spAutoFit/>
          </a:bodyPr>
          <a:lstStyle/>
          <a:p>
            <a:r>
              <a:rPr lang="en-US" sz="1100" dirty="0" smtClean="0"/>
              <a:t>Amanda Nageleisen</a:t>
            </a:r>
            <a:endParaRPr lang="en-US" sz="1100" dirty="0"/>
          </a:p>
        </p:txBody>
      </p:sp>
    </p:spTree>
    <p:extLst>
      <p:ext uri="{BB962C8B-B14F-4D97-AF65-F5344CB8AC3E}">
        <p14:creationId xmlns:p14="http://schemas.microsoft.com/office/powerpoint/2010/main" val="422818761"/>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336546" y="284730"/>
            <a:ext cx="6570684" cy="994172"/>
          </a:xfrm>
        </p:spPr>
        <p:txBody>
          <a:bodyPr>
            <a:normAutofit/>
          </a:bodyPr>
          <a:lstStyle/>
          <a:p>
            <a:pPr marL="571500" indent="-571500"/>
            <a:r>
              <a:rPr lang="en-US" altLang="en-US" sz="3600" b="1" dirty="0" smtClean="0">
                <a:latin typeface="Minion Pro Med" panose="02040503050306020203" pitchFamily="18" charset="0"/>
              </a:rPr>
              <a:t>How the Media Works</a:t>
            </a:r>
          </a:p>
        </p:txBody>
      </p:sp>
      <p:sp>
        <p:nvSpPr>
          <p:cNvPr id="46083" name="Rectangle 3"/>
          <p:cNvSpPr>
            <a:spLocks noGrp="1" noChangeArrowheads="1"/>
          </p:cNvSpPr>
          <p:nvPr>
            <p:ph type="body" idx="1"/>
          </p:nvPr>
        </p:nvSpPr>
        <p:spPr>
          <a:xfrm>
            <a:off x="2336553" y="1532509"/>
            <a:ext cx="6570684" cy="3263504"/>
          </a:xfrm>
        </p:spPr>
        <p:txBody>
          <a:bodyPr/>
          <a:lstStyle/>
          <a:p>
            <a:pPr eaLnBrk="1" hangingPunct="1"/>
            <a:r>
              <a:rPr lang="en-US" altLang="en-US" dirty="0" smtClean="0">
                <a:latin typeface="Minion Pro Med" panose="02040503050306020203" pitchFamily="18" charset="0"/>
              </a:rPr>
              <a:t>Reporters live on deadlines … even with the 24-hour news cycle</a:t>
            </a:r>
          </a:p>
          <a:p>
            <a:pPr eaLnBrk="1" hangingPunct="1"/>
            <a:r>
              <a:rPr lang="en-US" altLang="en-US" dirty="0" smtClean="0">
                <a:latin typeface="Minion Pro Med" panose="02040503050306020203" pitchFamily="18" charset="0"/>
              </a:rPr>
              <a:t>Reporters are just doing their jobs like you</a:t>
            </a:r>
          </a:p>
          <a:p>
            <a:pPr eaLnBrk="1" hangingPunct="1"/>
            <a:r>
              <a:rPr lang="en-US" altLang="en-US" dirty="0" smtClean="0">
                <a:latin typeface="Minion Pro Med" panose="02040503050306020203" pitchFamily="18" charset="0"/>
              </a:rPr>
              <a:t>Most are very good at their profession</a:t>
            </a:r>
          </a:p>
          <a:p>
            <a:pPr eaLnBrk="1" hangingPunct="1"/>
            <a:r>
              <a:rPr lang="en-US" altLang="en-US" dirty="0" smtClean="0">
                <a:latin typeface="Minion Pro Med" panose="02040503050306020203" pitchFamily="18" charset="0"/>
              </a:rPr>
              <a:t>Reporters are not out to get you</a:t>
            </a:r>
          </a:p>
          <a:p>
            <a:pPr eaLnBrk="1" hangingPunct="1"/>
            <a:r>
              <a:rPr lang="en-US" altLang="en-US" dirty="0" smtClean="0">
                <a:latin typeface="Minion Pro Med" panose="02040503050306020203" pitchFamily="18" charset="0"/>
              </a:rPr>
              <a:t>Most reporters care about the job they do … and want to get the story right</a:t>
            </a:r>
          </a:p>
          <a:p>
            <a:pPr eaLnBrk="1" hangingPunct="1"/>
            <a:r>
              <a:rPr lang="en-US" altLang="en-US" dirty="0" smtClean="0">
                <a:latin typeface="Minion Pro Med" panose="02040503050306020203" pitchFamily="18" charset="0"/>
              </a:rPr>
              <a:t>They truly need you as a source</a:t>
            </a:r>
          </a:p>
          <a:p>
            <a:pPr eaLnBrk="1" hangingPunct="1"/>
            <a:endParaRPr lang="en-US" altLang="en-US" dirty="0" smtClean="0"/>
          </a:p>
        </p:txBody>
      </p:sp>
    </p:spTree>
    <p:extLst>
      <p:ext uri="{BB962C8B-B14F-4D97-AF65-F5344CB8AC3E}">
        <p14:creationId xmlns:p14="http://schemas.microsoft.com/office/powerpoint/2010/main" val="1371303294"/>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331720" y="289084"/>
            <a:ext cx="6191250" cy="994172"/>
          </a:xfrm>
        </p:spPr>
        <p:txBody>
          <a:bodyPr>
            <a:normAutofit/>
          </a:bodyPr>
          <a:lstStyle/>
          <a:p>
            <a:pPr eaLnBrk="1" hangingPunct="1"/>
            <a:r>
              <a:rPr lang="en-US" altLang="en-US" sz="3600" b="1" dirty="0" smtClean="0">
                <a:latin typeface="Minion Pro Med" panose="02040503050306020203" pitchFamily="18" charset="0"/>
              </a:rPr>
              <a:t>What is News?</a:t>
            </a:r>
          </a:p>
        </p:txBody>
      </p:sp>
      <p:sp>
        <p:nvSpPr>
          <p:cNvPr id="48131" name="Rectangle 3"/>
          <p:cNvSpPr>
            <a:spLocks noGrp="1" noChangeArrowheads="1"/>
          </p:cNvSpPr>
          <p:nvPr>
            <p:ph type="body" idx="1"/>
          </p:nvPr>
        </p:nvSpPr>
        <p:spPr>
          <a:xfrm>
            <a:off x="2331720" y="1498759"/>
            <a:ext cx="6183630" cy="3263504"/>
          </a:xfrm>
        </p:spPr>
        <p:txBody>
          <a:bodyPr/>
          <a:lstStyle/>
          <a:p>
            <a:pPr eaLnBrk="1" hangingPunct="1"/>
            <a:r>
              <a:rPr lang="en-US" altLang="en-US" dirty="0" smtClean="0">
                <a:latin typeface="Minion Pro Med" panose="02040503050306020203" pitchFamily="18" charset="0"/>
              </a:rPr>
              <a:t>Anything editors and reporters feel will interest their readers and viewers</a:t>
            </a:r>
          </a:p>
          <a:p>
            <a:pPr eaLnBrk="1" hangingPunct="1"/>
            <a:r>
              <a:rPr lang="en-US" altLang="en-US" dirty="0" smtClean="0">
                <a:latin typeface="Minion Pro Med" panose="02040503050306020203" pitchFamily="18" charset="0"/>
              </a:rPr>
              <a:t>Trends</a:t>
            </a:r>
          </a:p>
          <a:p>
            <a:pPr eaLnBrk="1" hangingPunct="1"/>
            <a:r>
              <a:rPr lang="en-US" altLang="en-US" dirty="0" smtClean="0">
                <a:latin typeface="Minion Pro Med" panose="02040503050306020203" pitchFamily="18" charset="0"/>
              </a:rPr>
              <a:t>Breakthroughs</a:t>
            </a:r>
          </a:p>
          <a:p>
            <a:pPr eaLnBrk="1" hangingPunct="1"/>
            <a:r>
              <a:rPr lang="en-US" altLang="en-US" dirty="0" smtClean="0">
                <a:latin typeface="Minion Pro Med" panose="02040503050306020203" pitchFamily="18" charset="0"/>
              </a:rPr>
              <a:t>Controversy</a:t>
            </a:r>
          </a:p>
          <a:p>
            <a:pPr eaLnBrk="1" hangingPunct="1"/>
            <a:r>
              <a:rPr lang="en-US" altLang="en-US" dirty="0" smtClean="0">
                <a:latin typeface="Minion Pro Med" panose="02040503050306020203" pitchFamily="18" charset="0"/>
              </a:rPr>
              <a:t>Bad things</a:t>
            </a:r>
          </a:p>
          <a:p>
            <a:pPr eaLnBrk="1" hangingPunct="1"/>
            <a:r>
              <a:rPr lang="en-US" altLang="en-US" dirty="0" smtClean="0">
                <a:latin typeface="Minion Pro Med" panose="02040503050306020203" pitchFamily="18" charset="0"/>
              </a:rPr>
              <a:t>Anything unusual</a:t>
            </a:r>
            <a:endParaRPr lang="en-US" altLang="en-US" i="1" dirty="0" smtClean="0">
              <a:latin typeface="Minion Pro Med" panose="02040503050306020203" pitchFamily="18" charset="0"/>
            </a:endParaRPr>
          </a:p>
          <a:p>
            <a:pPr eaLnBrk="1" hangingPunct="1">
              <a:buFontTx/>
              <a:buNone/>
            </a:pPr>
            <a:endParaRPr lang="en-US" altLang="en-US" dirty="0" smtClean="0"/>
          </a:p>
        </p:txBody>
      </p:sp>
    </p:spTree>
    <p:extLst>
      <p:ext uri="{BB962C8B-B14F-4D97-AF65-F5344CB8AC3E}">
        <p14:creationId xmlns:p14="http://schemas.microsoft.com/office/powerpoint/2010/main" val="2442309065"/>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4" descr="man bites d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720" y="1565788"/>
            <a:ext cx="6050280" cy="338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9" name="Text Box 5"/>
          <p:cNvSpPr txBox="1">
            <a:spLocks noChangeArrowheads="1"/>
          </p:cNvSpPr>
          <p:nvPr/>
        </p:nvSpPr>
        <p:spPr bwMode="auto">
          <a:xfrm>
            <a:off x="1790700" y="206692"/>
            <a:ext cx="714756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ts val="2600"/>
              </a:lnSpc>
              <a:spcBef>
                <a:spcPct val="20000"/>
              </a:spcBef>
              <a:buChar char="•"/>
              <a:defRPr sz="2400">
                <a:solidFill>
                  <a:schemeClr val="tx1"/>
                </a:solidFill>
                <a:latin typeface="Arial Black" panose="020B0A04020102020204" pitchFamily="34" charset="0"/>
              </a:defRPr>
            </a:lvl1pPr>
            <a:lvl2pPr marL="742950" indent="-285750">
              <a:lnSpc>
                <a:spcPts val="3000"/>
              </a:lnSpc>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100000"/>
              </a:lnSpc>
              <a:spcBef>
                <a:spcPct val="0"/>
              </a:spcBef>
              <a:buFontTx/>
              <a:buNone/>
            </a:pPr>
            <a:r>
              <a:rPr lang="en-US" altLang="en-US" sz="2800" b="1" i="1" dirty="0">
                <a:latin typeface="Minion Pro Med" panose="02040503050306020203" pitchFamily="18" charset="0"/>
              </a:rPr>
              <a:t>“When a dog bites man, nobody cares. </a:t>
            </a:r>
          </a:p>
          <a:p>
            <a:pPr algn="ctr" eaLnBrk="1" hangingPunct="1">
              <a:lnSpc>
                <a:spcPct val="100000"/>
              </a:lnSpc>
              <a:spcBef>
                <a:spcPct val="0"/>
              </a:spcBef>
              <a:buFontTx/>
              <a:buNone/>
            </a:pPr>
            <a:r>
              <a:rPr lang="en-US" altLang="en-US" sz="2800" b="1" i="1" dirty="0">
                <a:latin typeface="Minion Pro Med" panose="02040503050306020203" pitchFamily="18" charset="0"/>
              </a:rPr>
              <a:t>But when a man bites a dog … </a:t>
            </a:r>
          </a:p>
          <a:p>
            <a:pPr algn="ctr" eaLnBrk="1" hangingPunct="1">
              <a:lnSpc>
                <a:spcPct val="100000"/>
              </a:lnSpc>
              <a:spcBef>
                <a:spcPct val="0"/>
              </a:spcBef>
              <a:buFontTx/>
              <a:buNone/>
            </a:pPr>
            <a:r>
              <a:rPr lang="en-US" altLang="en-US" sz="2800" b="1" i="1" dirty="0">
                <a:latin typeface="Minion Pro Med" panose="02040503050306020203" pitchFamily="18" charset="0"/>
              </a:rPr>
              <a:t>now that’s news!”</a:t>
            </a:r>
            <a:endParaRPr lang="en-US" altLang="en-US" sz="2800" b="1" dirty="0">
              <a:latin typeface="Minion Pro Med" panose="02040503050306020203" pitchFamily="18" charset="0"/>
            </a:endParaRPr>
          </a:p>
        </p:txBody>
      </p:sp>
    </p:spTree>
    <p:extLst>
      <p:ext uri="{BB962C8B-B14F-4D97-AF65-F5344CB8AC3E}">
        <p14:creationId xmlns:p14="http://schemas.microsoft.com/office/powerpoint/2010/main" val="1007739406"/>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title"/>
          </p:nvPr>
        </p:nvSpPr>
        <p:spPr>
          <a:xfrm>
            <a:off x="2324100" y="384810"/>
            <a:ext cx="5631180" cy="857250"/>
          </a:xfrm>
        </p:spPr>
        <p:txBody>
          <a:bodyPr>
            <a:normAutofit/>
          </a:bodyPr>
          <a:lstStyle/>
          <a:p>
            <a:pPr eaLnBrk="1" hangingPunct="1"/>
            <a:r>
              <a:rPr lang="en-US" altLang="en-US" sz="3600" b="1" dirty="0" smtClean="0">
                <a:latin typeface="Minion Pro Med" panose="02040503050306020203" pitchFamily="18" charset="0"/>
              </a:rPr>
              <a:t>The Successful Interview</a:t>
            </a:r>
          </a:p>
        </p:txBody>
      </p:sp>
      <p:pic>
        <p:nvPicPr>
          <p:cNvPr id="54275" name="Picture 4" descr="Image result for news inter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720" y="1207770"/>
            <a:ext cx="7656911" cy="3615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934021"/>
      </p:ext>
    </p:extLst>
  </p:cSld>
  <p:clrMapOvr>
    <a:masterClrMapping/>
  </p:clrMapOvr>
  <mc:AlternateContent xmlns:mc="http://schemas.openxmlformats.org/markup-compatibility/2006" xmlns:p14="http://schemas.microsoft.com/office/powerpoint/2010/main">
    <mc:Choice Requires="p14">
      <p:transition p14:dur="10" advTm="3000"/>
    </mc:Choice>
    <mc:Fallback xmlns="">
      <p:transition advTm="3000"/>
    </mc:Fallback>
  </mc:AlternateContent>
  <p:timing>
    <p:tnLst>
      <p:par>
        <p:cTn id="1" dur="indefinite" restart="never" nodeType="tmRoot"/>
      </p:par>
    </p:tnLst>
  </p:timing>
</p:sld>
</file>

<file path=ppt/theme/theme1.xml><?xml version="1.0" encoding="utf-8"?>
<a:theme xmlns:a="http://schemas.openxmlformats.org/drawingml/2006/main" name="ppt444F.tm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documentManagement/types"/>
    <ds:schemaRef ds:uri="http://schemas.microsoft.com/sharepoint/v3/fields"/>
    <ds:schemaRef ds:uri="http://purl.org/dc/term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ppt444F.tmp</Template>
  <TotalTime>4835</TotalTime>
  <Words>961</Words>
  <Application>Microsoft Office PowerPoint</Application>
  <PresentationFormat>On-screen Show (16:9)</PresentationFormat>
  <Paragraphs>183</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Georgia</vt:lpstr>
      <vt:lpstr>Minion Pro Med</vt:lpstr>
      <vt:lpstr>Times New Roman</vt:lpstr>
      <vt:lpstr>ppt444F.tmp</vt:lpstr>
      <vt:lpstr>PowerPoint Presentation</vt:lpstr>
      <vt:lpstr>Why Work With the Media</vt:lpstr>
      <vt:lpstr>Your Public Information Officer</vt:lpstr>
      <vt:lpstr>How a PIO Can Help You</vt:lpstr>
      <vt:lpstr>Who Are The PIOs?</vt:lpstr>
      <vt:lpstr>How the Media Works</vt:lpstr>
      <vt:lpstr>What is News?</vt:lpstr>
      <vt:lpstr>PowerPoint Presentation</vt:lpstr>
      <vt:lpstr>The Successful Interview</vt:lpstr>
      <vt:lpstr>Interview Basics</vt:lpstr>
      <vt:lpstr>Scheduling An Interview</vt:lpstr>
      <vt:lpstr>Prepare for Your Interview</vt:lpstr>
      <vt:lpstr>Question and Answer</vt:lpstr>
      <vt:lpstr>Q = A + 1</vt:lpstr>
      <vt:lpstr>Don’t …</vt:lpstr>
      <vt:lpstr>Don’t …</vt:lpstr>
      <vt:lpstr>Always …</vt:lpstr>
      <vt:lpstr>Always …</vt:lpstr>
      <vt:lpstr>At the End of Your Interview</vt:lpstr>
      <vt:lpstr>When You Do An Interview …</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Emma Jones</cp:lastModifiedBy>
  <cp:revision>159</cp:revision>
  <cp:lastPrinted>2018-02-06T18:19:41Z</cp:lastPrinted>
  <dcterms:created xsi:type="dcterms:W3CDTF">2010-04-12T23:12:02Z</dcterms:created>
  <dcterms:modified xsi:type="dcterms:W3CDTF">2018-09-27T17:33:11Z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