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1" r:id="rId2"/>
    <p:sldId id="303" r:id="rId3"/>
    <p:sldId id="300" r:id="rId4"/>
    <p:sldId id="301" r:id="rId5"/>
    <p:sldId id="304" r:id="rId6"/>
    <p:sldId id="298" r:id="rId7"/>
    <p:sldId id="273" r:id="rId8"/>
    <p:sldId id="306" r:id="rId9"/>
    <p:sldId id="30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1279" autoAdjust="0"/>
  </p:normalViewPr>
  <p:slideViewPr>
    <p:cSldViewPr>
      <p:cViewPr varScale="1">
        <p:scale>
          <a:sx n="110" d="100"/>
          <a:sy n="110" d="100"/>
        </p:scale>
        <p:origin x="166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998FEF-7FDD-430A-937D-A225228C0580}" type="datetimeFigureOut">
              <a:rPr lang="en-US" smtClean="0"/>
              <a:t>3/14/2018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C1D19-BC08-4059-AFC1-924DE9FC9F88}" type="slidenum">
              <a:rPr lang="en-US" smtClean="0"/>
              <a:t>‹#›</a:t>
            </a:fld>
            <a:endParaRPr lang="en-US"/>
          </a:p>
        </p:txBody>
      </p:sp>
    </p:spTree>
    <p:extLst>
      <p:ext uri="{BB962C8B-B14F-4D97-AF65-F5344CB8AC3E}">
        <p14:creationId xmlns:p14="http://schemas.microsoft.com/office/powerpoint/2010/main" val="3628388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BE0CF7-A885-4E37-BEC8-4A25F0E528EC}" type="slidenum">
              <a:rPr lang="en-US" smtClean="0"/>
              <a:t>1</a:t>
            </a:fld>
            <a:endParaRPr lang="en-US"/>
          </a:p>
        </p:txBody>
      </p:sp>
    </p:spTree>
    <p:extLst>
      <p:ext uri="{BB962C8B-B14F-4D97-AF65-F5344CB8AC3E}">
        <p14:creationId xmlns:p14="http://schemas.microsoft.com/office/powerpoint/2010/main" val="1053197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CC1D19-BC08-4059-AFC1-924DE9FC9F88}" type="slidenum">
              <a:rPr lang="en-US" smtClean="0"/>
              <a:t>2</a:t>
            </a:fld>
            <a:endParaRPr lang="en-US"/>
          </a:p>
        </p:txBody>
      </p:sp>
    </p:spTree>
    <p:extLst>
      <p:ext uri="{BB962C8B-B14F-4D97-AF65-F5344CB8AC3E}">
        <p14:creationId xmlns:p14="http://schemas.microsoft.com/office/powerpoint/2010/main" val="288201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CC1D19-BC08-4059-AFC1-924DE9FC9F88}" type="slidenum">
              <a:rPr lang="en-US" smtClean="0"/>
              <a:t>8</a:t>
            </a:fld>
            <a:endParaRPr lang="en-US"/>
          </a:p>
        </p:txBody>
      </p:sp>
    </p:spTree>
    <p:extLst>
      <p:ext uri="{BB962C8B-B14F-4D97-AF65-F5344CB8AC3E}">
        <p14:creationId xmlns:p14="http://schemas.microsoft.com/office/powerpoint/2010/main" val="2422545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8A0B51-A3A8-4F12-8CE3-C6CAC792EE4B}"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E1E4F-4248-4EAF-8A84-44CBD1DE3176}" type="slidenum">
              <a:rPr lang="en-US" smtClean="0"/>
              <a:t>‹#›</a:t>
            </a:fld>
            <a:endParaRPr lang="en-US"/>
          </a:p>
        </p:txBody>
      </p:sp>
    </p:spTree>
    <p:extLst>
      <p:ext uri="{BB962C8B-B14F-4D97-AF65-F5344CB8AC3E}">
        <p14:creationId xmlns:p14="http://schemas.microsoft.com/office/powerpoint/2010/main" val="2332179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A0B51-A3A8-4F12-8CE3-C6CAC792EE4B}"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E1E4F-4248-4EAF-8A84-44CBD1DE3176}" type="slidenum">
              <a:rPr lang="en-US" smtClean="0"/>
              <a:t>‹#›</a:t>
            </a:fld>
            <a:endParaRPr lang="en-US"/>
          </a:p>
        </p:txBody>
      </p:sp>
    </p:spTree>
    <p:extLst>
      <p:ext uri="{BB962C8B-B14F-4D97-AF65-F5344CB8AC3E}">
        <p14:creationId xmlns:p14="http://schemas.microsoft.com/office/powerpoint/2010/main" val="4210161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A0B51-A3A8-4F12-8CE3-C6CAC792EE4B}"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E1E4F-4248-4EAF-8A84-44CBD1DE3176}" type="slidenum">
              <a:rPr lang="en-US" smtClean="0"/>
              <a:t>‹#›</a:t>
            </a:fld>
            <a:endParaRPr lang="en-US"/>
          </a:p>
        </p:txBody>
      </p:sp>
    </p:spTree>
    <p:extLst>
      <p:ext uri="{BB962C8B-B14F-4D97-AF65-F5344CB8AC3E}">
        <p14:creationId xmlns:p14="http://schemas.microsoft.com/office/powerpoint/2010/main" val="53903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A0B51-A3A8-4F12-8CE3-C6CAC792EE4B}"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E1E4F-4248-4EAF-8A84-44CBD1DE3176}" type="slidenum">
              <a:rPr lang="en-US" smtClean="0"/>
              <a:t>‹#›</a:t>
            </a:fld>
            <a:endParaRPr lang="en-US"/>
          </a:p>
        </p:txBody>
      </p:sp>
    </p:spTree>
    <p:extLst>
      <p:ext uri="{BB962C8B-B14F-4D97-AF65-F5344CB8AC3E}">
        <p14:creationId xmlns:p14="http://schemas.microsoft.com/office/powerpoint/2010/main" val="3235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8A0B51-A3A8-4F12-8CE3-C6CAC792EE4B}"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E1E4F-4248-4EAF-8A84-44CBD1DE3176}" type="slidenum">
              <a:rPr lang="en-US" smtClean="0"/>
              <a:t>‹#›</a:t>
            </a:fld>
            <a:endParaRPr lang="en-US"/>
          </a:p>
        </p:txBody>
      </p:sp>
    </p:spTree>
    <p:extLst>
      <p:ext uri="{BB962C8B-B14F-4D97-AF65-F5344CB8AC3E}">
        <p14:creationId xmlns:p14="http://schemas.microsoft.com/office/powerpoint/2010/main" val="1461743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8A0B51-A3A8-4F12-8CE3-C6CAC792EE4B}"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2E1E4F-4248-4EAF-8A84-44CBD1DE3176}" type="slidenum">
              <a:rPr lang="en-US" smtClean="0"/>
              <a:t>‹#›</a:t>
            </a:fld>
            <a:endParaRPr lang="en-US"/>
          </a:p>
        </p:txBody>
      </p:sp>
    </p:spTree>
    <p:extLst>
      <p:ext uri="{BB962C8B-B14F-4D97-AF65-F5344CB8AC3E}">
        <p14:creationId xmlns:p14="http://schemas.microsoft.com/office/powerpoint/2010/main" val="3506386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8A0B51-A3A8-4F12-8CE3-C6CAC792EE4B}" type="datetimeFigureOut">
              <a:rPr lang="en-US" smtClean="0"/>
              <a:t>3/14/2018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2E1E4F-4248-4EAF-8A84-44CBD1DE3176}" type="slidenum">
              <a:rPr lang="en-US" smtClean="0"/>
              <a:t>‹#›</a:t>
            </a:fld>
            <a:endParaRPr lang="en-US"/>
          </a:p>
        </p:txBody>
      </p:sp>
    </p:spTree>
    <p:extLst>
      <p:ext uri="{BB962C8B-B14F-4D97-AF65-F5344CB8AC3E}">
        <p14:creationId xmlns:p14="http://schemas.microsoft.com/office/powerpoint/2010/main" val="3675114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8A0B51-A3A8-4F12-8CE3-C6CAC792EE4B}" type="datetimeFigureOut">
              <a:rPr lang="en-US" smtClean="0"/>
              <a:t>3/14/2018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2E1E4F-4248-4EAF-8A84-44CBD1DE3176}" type="slidenum">
              <a:rPr lang="en-US" smtClean="0"/>
              <a:t>‹#›</a:t>
            </a:fld>
            <a:endParaRPr lang="en-US"/>
          </a:p>
        </p:txBody>
      </p:sp>
    </p:spTree>
    <p:extLst>
      <p:ext uri="{BB962C8B-B14F-4D97-AF65-F5344CB8AC3E}">
        <p14:creationId xmlns:p14="http://schemas.microsoft.com/office/powerpoint/2010/main" val="725723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A0B51-A3A8-4F12-8CE3-C6CAC792EE4B}" type="datetimeFigureOut">
              <a:rPr lang="en-US" smtClean="0"/>
              <a:t>3/14/2018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2E1E4F-4248-4EAF-8A84-44CBD1DE3176}" type="slidenum">
              <a:rPr lang="en-US" smtClean="0"/>
              <a:t>‹#›</a:t>
            </a:fld>
            <a:endParaRPr lang="en-US"/>
          </a:p>
        </p:txBody>
      </p:sp>
    </p:spTree>
    <p:extLst>
      <p:ext uri="{BB962C8B-B14F-4D97-AF65-F5344CB8AC3E}">
        <p14:creationId xmlns:p14="http://schemas.microsoft.com/office/powerpoint/2010/main" val="1420422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A0B51-A3A8-4F12-8CE3-C6CAC792EE4B}"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2E1E4F-4248-4EAF-8A84-44CBD1DE3176}" type="slidenum">
              <a:rPr lang="en-US" smtClean="0"/>
              <a:t>‹#›</a:t>
            </a:fld>
            <a:endParaRPr lang="en-US"/>
          </a:p>
        </p:txBody>
      </p:sp>
    </p:spTree>
    <p:extLst>
      <p:ext uri="{BB962C8B-B14F-4D97-AF65-F5344CB8AC3E}">
        <p14:creationId xmlns:p14="http://schemas.microsoft.com/office/powerpoint/2010/main" val="3229361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A0B51-A3A8-4F12-8CE3-C6CAC792EE4B}"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2E1E4F-4248-4EAF-8A84-44CBD1DE3176}" type="slidenum">
              <a:rPr lang="en-US" smtClean="0"/>
              <a:t>‹#›</a:t>
            </a:fld>
            <a:endParaRPr lang="en-US"/>
          </a:p>
        </p:txBody>
      </p:sp>
    </p:spTree>
    <p:extLst>
      <p:ext uri="{BB962C8B-B14F-4D97-AF65-F5344CB8AC3E}">
        <p14:creationId xmlns:p14="http://schemas.microsoft.com/office/powerpoint/2010/main" val="162979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A0B51-A3A8-4F12-8CE3-C6CAC792EE4B}" type="datetimeFigureOut">
              <a:rPr lang="en-US" smtClean="0"/>
              <a:t>3/14/2018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E1E4F-4248-4EAF-8A84-44CBD1DE3176}" type="slidenum">
              <a:rPr lang="en-US" smtClean="0"/>
              <a:t>‹#›</a:t>
            </a:fld>
            <a:endParaRPr lang="en-US"/>
          </a:p>
        </p:txBody>
      </p:sp>
    </p:spTree>
    <p:extLst>
      <p:ext uri="{BB962C8B-B14F-4D97-AF65-F5344CB8AC3E}">
        <p14:creationId xmlns:p14="http://schemas.microsoft.com/office/powerpoint/2010/main" val="3509063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med.uc.edu/WIM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srcRect t="6223" b="1351"/>
          <a:stretch/>
        </p:blipFill>
        <p:spPr>
          <a:xfrm>
            <a:off x="0" y="0"/>
            <a:ext cx="2181225" cy="6858000"/>
          </a:xfrm>
          <a:prstGeom prst="rect">
            <a:avLst/>
          </a:prstGeom>
        </p:spPr>
      </p:pic>
      <p:sp>
        <p:nvSpPr>
          <p:cNvPr id="2" name="Title 1"/>
          <p:cNvSpPr>
            <a:spLocks noGrp="1"/>
          </p:cNvSpPr>
          <p:nvPr>
            <p:ph type="ctrTitle"/>
          </p:nvPr>
        </p:nvSpPr>
        <p:spPr>
          <a:xfrm>
            <a:off x="1435238" y="533400"/>
            <a:ext cx="8242328" cy="1981200"/>
          </a:xfrm>
        </p:spPr>
        <p:txBody>
          <a:bodyPr>
            <a:normAutofit fontScale="90000"/>
          </a:bodyPr>
          <a:lstStyle/>
          <a:p>
            <a:r>
              <a:rPr lang="en-US" sz="4800" dirty="0"/>
              <a:t/>
            </a:r>
            <a:br>
              <a:rPr lang="en-US" sz="4800" dirty="0"/>
            </a:br>
            <a:r>
              <a:rPr lang="en-US" sz="4800" dirty="0" smtClean="0"/>
              <a:t>Welcome to the</a:t>
            </a:r>
            <a:br>
              <a:rPr lang="en-US" sz="4800" dirty="0" smtClean="0"/>
            </a:br>
            <a:r>
              <a:rPr lang="en-US" sz="5300" dirty="0" smtClean="0"/>
              <a:t>University </a:t>
            </a:r>
            <a:r>
              <a:rPr lang="en-US" sz="5300" dirty="0"/>
              <a:t>of Cincinnati’s </a:t>
            </a:r>
            <a:br>
              <a:rPr lang="en-US" sz="5300" dirty="0"/>
            </a:br>
            <a:r>
              <a:rPr lang="en-US" sz="5300" b="1" dirty="0"/>
              <a:t>Women in </a:t>
            </a:r>
            <a:r>
              <a:rPr lang="en-US" sz="5300" b="1" dirty="0" smtClean="0"/>
              <a:t/>
            </a:r>
            <a:br>
              <a:rPr lang="en-US" sz="5300" b="1" dirty="0" smtClean="0"/>
            </a:br>
            <a:r>
              <a:rPr lang="en-US" sz="5300" b="1" dirty="0" smtClean="0"/>
              <a:t>Medicine &amp; Science</a:t>
            </a:r>
            <a:br>
              <a:rPr lang="en-US" sz="5300" b="1" dirty="0" smtClean="0"/>
            </a:br>
            <a:r>
              <a:rPr lang="en-US" sz="4900" dirty="0" smtClean="0"/>
              <a:t>Chapter</a:t>
            </a:r>
            <a:endParaRPr lang="en-US" sz="4900" dirty="0"/>
          </a:p>
        </p:txBody>
      </p:sp>
      <p:sp>
        <p:nvSpPr>
          <p:cNvPr id="3" name="Subtitle 2"/>
          <p:cNvSpPr>
            <a:spLocks noGrp="1"/>
          </p:cNvSpPr>
          <p:nvPr>
            <p:ph type="subTitle" idx="1"/>
          </p:nvPr>
        </p:nvSpPr>
        <p:spPr>
          <a:xfrm>
            <a:off x="2152922" y="3581400"/>
            <a:ext cx="6778656" cy="3505200"/>
          </a:xfrm>
        </p:spPr>
        <p:txBody>
          <a:bodyPr>
            <a:noAutofit/>
          </a:bodyPr>
          <a:lstStyle/>
          <a:p>
            <a:r>
              <a:rPr lang="en-US" sz="4000" b="1" dirty="0" smtClean="0">
                <a:solidFill>
                  <a:srgbClr val="FF0000"/>
                </a:solidFill>
              </a:rPr>
              <a:t>Est. </a:t>
            </a:r>
            <a:r>
              <a:rPr lang="en-US" sz="4000" b="1" dirty="0" smtClean="0">
                <a:solidFill>
                  <a:srgbClr val="FF0000"/>
                </a:solidFill>
              </a:rPr>
              <a:t>2015</a:t>
            </a:r>
            <a:endParaRPr lang="en-US" sz="900" b="1" dirty="0" smtClean="0">
              <a:solidFill>
                <a:srgbClr val="FF0000"/>
              </a:solidFill>
            </a:endParaRPr>
          </a:p>
          <a:p>
            <a:r>
              <a:rPr lang="en-US" sz="2800" b="1" dirty="0" smtClean="0">
                <a:solidFill>
                  <a:schemeClr val="tx1"/>
                </a:solidFill>
              </a:rPr>
              <a:t>Health Policy Committee Update</a:t>
            </a:r>
          </a:p>
          <a:p>
            <a:r>
              <a:rPr lang="en-US" sz="2800" b="1" dirty="0" smtClean="0">
                <a:solidFill>
                  <a:schemeClr val="tx1"/>
                </a:solidFill>
              </a:rPr>
              <a:t>Guest:  Sheila McCormick, PhD</a:t>
            </a:r>
          </a:p>
          <a:p>
            <a:r>
              <a:rPr lang="en-US" sz="2800" b="1" dirty="0" smtClean="0">
                <a:solidFill>
                  <a:schemeClr val="tx1"/>
                </a:solidFill>
              </a:rPr>
              <a:t>Director COM HR</a:t>
            </a:r>
          </a:p>
          <a:p>
            <a:r>
              <a:rPr lang="en-US" sz="2800" b="1" dirty="0" smtClean="0">
                <a:solidFill>
                  <a:schemeClr val="tx1"/>
                </a:solidFill>
              </a:rPr>
              <a:t>March 14, </a:t>
            </a:r>
            <a:r>
              <a:rPr lang="en-US" sz="2800" b="1" dirty="0">
                <a:solidFill>
                  <a:schemeClr val="tx1"/>
                </a:solidFill>
              </a:rPr>
              <a:t>2018</a:t>
            </a:r>
          </a:p>
          <a:p>
            <a:r>
              <a:rPr lang="en-US" sz="2800" b="1" dirty="0">
                <a:solidFill>
                  <a:schemeClr val="tx1"/>
                </a:solidFill>
              </a:rPr>
              <a:t>12-1 PM</a:t>
            </a:r>
          </a:p>
          <a:p>
            <a:endParaRPr lang="en-US" sz="4000" b="1" dirty="0" smtClean="0">
              <a:solidFill>
                <a:srgbClr val="FF0000"/>
              </a:solidFill>
            </a:endParaRPr>
          </a:p>
          <a:p>
            <a:endParaRPr lang="en-US" sz="4000" b="1" dirty="0" smtClean="0">
              <a:solidFill>
                <a:srgbClr val="FF0000"/>
              </a:solidFill>
            </a:endParaRPr>
          </a:p>
          <a:p>
            <a:endParaRPr lang="en-US" sz="4000" b="1" dirty="0" smtClean="0">
              <a:solidFill>
                <a:srgbClr val="FF0000"/>
              </a:solidFill>
            </a:endParaRPr>
          </a:p>
        </p:txBody>
      </p:sp>
    </p:spTree>
    <p:extLst>
      <p:ext uri="{BB962C8B-B14F-4D97-AF65-F5344CB8AC3E}">
        <p14:creationId xmlns:p14="http://schemas.microsoft.com/office/powerpoint/2010/main" val="1702020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9304" y="152400"/>
            <a:ext cx="8229600" cy="1143000"/>
          </a:xfrm>
        </p:spPr>
        <p:txBody>
          <a:bodyPr/>
          <a:lstStyle/>
          <a:p>
            <a:r>
              <a:rPr lang="en-US" sz="5400" b="1" dirty="0" smtClean="0"/>
              <a:t>Overview of WIMS</a:t>
            </a:r>
            <a:endParaRPr lang="en-US" dirty="0"/>
          </a:p>
        </p:txBody>
      </p:sp>
      <p:sp>
        <p:nvSpPr>
          <p:cNvPr id="3" name="Content Placeholder 2"/>
          <p:cNvSpPr>
            <a:spLocks noGrp="1"/>
          </p:cNvSpPr>
          <p:nvPr>
            <p:ph idx="1"/>
          </p:nvPr>
        </p:nvSpPr>
        <p:spPr>
          <a:xfrm>
            <a:off x="2306764" y="1435608"/>
            <a:ext cx="6532436" cy="4584192"/>
          </a:xfrm>
        </p:spPr>
        <p:txBody>
          <a:bodyPr>
            <a:normAutofit fontScale="77500" lnSpcReduction="20000"/>
          </a:bodyPr>
          <a:lstStyle/>
          <a:p>
            <a:pPr marL="0" indent="0">
              <a:buNone/>
            </a:pPr>
            <a:r>
              <a:rPr lang="en-US" sz="2600" i="1" dirty="0">
                <a:latin typeface="+mj-lt"/>
              </a:rPr>
              <a:t>UC COM WIMS is dedicated to the recruitment, advancement and retention of all women faculty and trainees in the College of Medicine.  Our overall goal is to advance the careers and leadership skills of our members</a:t>
            </a:r>
            <a:r>
              <a:rPr lang="en-US" sz="2600" dirty="0">
                <a:latin typeface="+mj-lt"/>
              </a:rPr>
              <a:t>. </a:t>
            </a:r>
            <a:endParaRPr lang="en-US" sz="2600" dirty="0" smtClean="0">
              <a:latin typeface="+mj-lt"/>
            </a:endParaRPr>
          </a:p>
          <a:p>
            <a:pPr marL="0" indent="0">
              <a:buNone/>
            </a:pPr>
            <a:endParaRPr lang="en-US" sz="2600" b="1" u="sng" dirty="0">
              <a:latin typeface="+mj-lt"/>
            </a:endParaRPr>
          </a:p>
          <a:p>
            <a:pPr marL="0" indent="0">
              <a:buNone/>
            </a:pPr>
            <a:r>
              <a:rPr lang="en-US" sz="2600" b="1" u="sng" dirty="0" smtClean="0">
                <a:latin typeface="+mj-lt"/>
              </a:rPr>
              <a:t>MISSION</a:t>
            </a:r>
            <a:endParaRPr lang="en-US" sz="2600" dirty="0" smtClean="0">
              <a:latin typeface="+mj-lt"/>
            </a:endParaRPr>
          </a:p>
          <a:p>
            <a:pPr lvl="0"/>
            <a:r>
              <a:rPr lang="en-US" sz="2600" dirty="0" smtClean="0">
                <a:latin typeface="+mj-lt"/>
              </a:rPr>
              <a:t>Be </a:t>
            </a:r>
            <a:r>
              <a:rPr lang="en-US" sz="2600" dirty="0">
                <a:latin typeface="+mj-lt"/>
              </a:rPr>
              <a:t>proactive and constructive in establishing and advancing the careers of women in medicine and science through encouraging growth, facilitating mentoring, providing opportunities for networking, and teaching skills necessary to achieve professional development</a:t>
            </a:r>
            <a:r>
              <a:rPr lang="en-US" sz="2600" dirty="0" smtClean="0">
                <a:latin typeface="+mj-lt"/>
              </a:rPr>
              <a:t>;</a:t>
            </a:r>
          </a:p>
          <a:p>
            <a:pPr marL="0" lvl="0" indent="0">
              <a:buNone/>
            </a:pPr>
            <a:endParaRPr lang="en-US" sz="2600" dirty="0">
              <a:latin typeface="+mj-lt"/>
            </a:endParaRPr>
          </a:p>
          <a:p>
            <a:pPr lvl="0"/>
            <a:r>
              <a:rPr lang="en-US" sz="2600" dirty="0">
                <a:latin typeface="+mj-lt"/>
              </a:rPr>
              <a:t>Educate women on relevant UC Policies and Procedures for career development and advancement</a:t>
            </a:r>
            <a:r>
              <a:rPr lang="en-US" sz="2600" dirty="0" smtClean="0">
                <a:latin typeface="+mj-lt"/>
              </a:rPr>
              <a:t>;</a:t>
            </a:r>
          </a:p>
          <a:p>
            <a:pPr lvl="0"/>
            <a:endParaRPr lang="en-US" sz="2600" dirty="0">
              <a:latin typeface="+mj-lt"/>
            </a:endParaRPr>
          </a:p>
          <a:p>
            <a:pPr lvl="0"/>
            <a:r>
              <a:rPr lang="en-US" sz="2600" dirty="0">
                <a:latin typeface="+mj-lt"/>
              </a:rPr>
              <a:t>Enhance the work environment for women.  </a:t>
            </a:r>
          </a:p>
          <a:p>
            <a:pPr marL="0" indent="0">
              <a:spcBef>
                <a:spcPts val="0"/>
              </a:spcBef>
              <a:buNone/>
            </a:pPr>
            <a:endParaRPr lang="en-US" sz="1800" b="1" dirty="0"/>
          </a:p>
          <a:p>
            <a:pPr marL="0" indent="0">
              <a:spcBef>
                <a:spcPts val="0"/>
              </a:spcBef>
              <a:buNone/>
            </a:pPr>
            <a:endParaRPr lang="en-US" sz="1800" b="1" dirty="0"/>
          </a:p>
          <a:p>
            <a:pPr marL="0" indent="0">
              <a:spcBef>
                <a:spcPts val="0"/>
              </a:spcBef>
              <a:buNone/>
            </a:pPr>
            <a:endParaRPr lang="en-US" sz="1800" b="1" dirty="0" smtClean="0"/>
          </a:p>
          <a:p>
            <a:pPr marL="0" indent="0">
              <a:spcBef>
                <a:spcPts val="1200"/>
              </a:spcBef>
              <a:buNone/>
            </a:pPr>
            <a:endParaRPr lang="en-US" sz="500" i="1" dirty="0" smtClean="0"/>
          </a:p>
          <a:p>
            <a:pPr marL="0" indent="0">
              <a:spcBef>
                <a:spcPts val="1200"/>
              </a:spcBef>
              <a:buNone/>
            </a:pPr>
            <a:endParaRPr lang="en-US" dirty="0" smtClean="0"/>
          </a:p>
          <a:p>
            <a:endParaRPr lang="en-US" sz="3500" dirty="0" smtClean="0"/>
          </a:p>
          <a:p>
            <a:endParaRPr lang="en-US" dirty="0"/>
          </a:p>
        </p:txBody>
      </p:sp>
      <p:pic>
        <p:nvPicPr>
          <p:cNvPr id="5" name="Picture 4"/>
          <p:cNvPicPr>
            <a:picLocks noChangeAspect="1"/>
          </p:cNvPicPr>
          <p:nvPr/>
        </p:nvPicPr>
        <p:blipFill rotWithShape="1">
          <a:blip r:embed="rId3"/>
          <a:srcRect t="6223" b="1351"/>
          <a:stretch/>
        </p:blipFill>
        <p:spPr>
          <a:xfrm>
            <a:off x="0" y="0"/>
            <a:ext cx="2181225" cy="6858000"/>
          </a:xfrm>
          <a:prstGeom prst="rect">
            <a:avLst/>
          </a:prstGeom>
        </p:spPr>
      </p:pic>
    </p:spTree>
    <p:extLst>
      <p:ext uri="{BB962C8B-B14F-4D97-AF65-F5344CB8AC3E}">
        <p14:creationId xmlns:p14="http://schemas.microsoft.com/office/powerpoint/2010/main" val="2307774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354"/>
            <a:ext cx="8229600" cy="1143000"/>
          </a:xfrm>
        </p:spPr>
        <p:txBody>
          <a:bodyPr/>
          <a:lstStyle/>
          <a:p>
            <a:r>
              <a:rPr lang="en-US" sz="5400" b="1" dirty="0" smtClean="0"/>
              <a:t>Overview of WIMS</a:t>
            </a:r>
            <a:endParaRPr lang="en-US" dirty="0"/>
          </a:p>
        </p:txBody>
      </p:sp>
      <p:sp>
        <p:nvSpPr>
          <p:cNvPr id="3" name="Content Placeholder 2"/>
          <p:cNvSpPr>
            <a:spLocks noGrp="1"/>
          </p:cNvSpPr>
          <p:nvPr>
            <p:ph idx="1"/>
          </p:nvPr>
        </p:nvSpPr>
        <p:spPr>
          <a:xfrm>
            <a:off x="2286000" y="1143000"/>
            <a:ext cx="6608636" cy="5117592"/>
          </a:xfrm>
        </p:spPr>
        <p:txBody>
          <a:bodyPr>
            <a:normAutofit/>
          </a:bodyPr>
          <a:lstStyle/>
          <a:p>
            <a:pPr marL="0" indent="0">
              <a:spcBef>
                <a:spcPts val="0"/>
              </a:spcBef>
              <a:buNone/>
            </a:pPr>
            <a:r>
              <a:rPr lang="en-US" sz="1800" b="1" u="sng" dirty="0" smtClean="0"/>
              <a:t>DATE OF INCEPTION</a:t>
            </a:r>
          </a:p>
          <a:p>
            <a:pPr marL="0" indent="0">
              <a:spcBef>
                <a:spcPts val="0"/>
              </a:spcBef>
              <a:buNone/>
            </a:pPr>
            <a:r>
              <a:rPr lang="en-US" sz="1800" dirty="0" smtClean="0"/>
              <a:t>September 30, 2015</a:t>
            </a:r>
          </a:p>
          <a:p>
            <a:pPr marL="0" indent="0">
              <a:spcBef>
                <a:spcPts val="0"/>
              </a:spcBef>
              <a:buNone/>
            </a:pPr>
            <a:endParaRPr lang="en-US" sz="1800" dirty="0" smtClean="0"/>
          </a:p>
          <a:p>
            <a:pPr marL="0" indent="0">
              <a:spcBef>
                <a:spcPts val="0"/>
              </a:spcBef>
              <a:buNone/>
            </a:pPr>
            <a:r>
              <a:rPr lang="en-US" sz="1800" b="1" u="sng" dirty="0" smtClean="0"/>
              <a:t>NUMBER OF MEETINGS</a:t>
            </a:r>
          </a:p>
          <a:p>
            <a:pPr marL="0" indent="0">
              <a:spcBef>
                <a:spcPts val="0"/>
              </a:spcBef>
              <a:buNone/>
            </a:pPr>
            <a:r>
              <a:rPr lang="en-US" sz="1800" dirty="0" smtClean="0"/>
              <a:t>17, entering our 3</a:t>
            </a:r>
            <a:r>
              <a:rPr lang="en-US" sz="1800" baseline="30000" dirty="0" smtClean="0"/>
              <a:t>rd</a:t>
            </a:r>
            <a:r>
              <a:rPr lang="en-US" sz="1800" dirty="0" smtClean="0"/>
              <a:t> Academic Year</a:t>
            </a:r>
          </a:p>
          <a:p>
            <a:pPr marL="0" indent="0">
              <a:spcBef>
                <a:spcPts val="0"/>
              </a:spcBef>
              <a:buNone/>
            </a:pPr>
            <a:endParaRPr lang="en-US" sz="1800" dirty="0" smtClean="0"/>
          </a:p>
          <a:p>
            <a:pPr marL="0" indent="0">
              <a:spcBef>
                <a:spcPts val="0"/>
              </a:spcBef>
              <a:buNone/>
            </a:pPr>
            <a:r>
              <a:rPr lang="en-US" sz="1800" b="1" u="sng" dirty="0" smtClean="0"/>
              <a:t>NUMBER OF MEMBERS</a:t>
            </a:r>
          </a:p>
          <a:p>
            <a:pPr marL="0" indent="0">
              <a:spcBef>
                <a:spcPts val="0"/>
              </a:spcBef>
              <a:buNone/>
            </a:pPr>
            <a:r>
              <a:rPr lang="en-US" sz="1800" dirty="0" smtClean="0"/>
              <a:t>90</a:t>
            </a:r>
          </a:p>
          <a:p>
            <a:pPr marL="0" indent="0">
              <a:spcBef>
                <a:spcPts val="0"/>
              </a:spcBef>
              <a:buNone/>
            </a:pPr>
            <a:endParaRPr lang="en-US" sz="1800" b="1" dirty="0"/>
          </a:p>
          <a:p>
            <a:pPr marL="0" indent="0">
              <a:spcBef>
                <a:spcPts val="0"/>
              </a:spcBef>
              <a:buNone/>
            </a:pPr>
            <a:r>
              <a:rPr lang="en-US" sz="1800" b="1" u="sng" dirty="0" smtClean="0"/>
              <a:t>UNIVERSITY PARTNERSHIPS</a:t>
            </a:r>
          </a:p>
          <a:p>
            <a:pPr marL="0" indent="0">
              <a:spcBef>
                <a:spcPts val="0"/>
              </a:spcBef>
              <a:buNone/>
            </a:pPr>
            <a:r>
              <a:rPr lang="en-US" sz="1800" dirty="0" smtClean="0"/>
              <a:t>Faculty Forum, LEAF, CCHMC</a:t>
            </a:r>
          </a:p>
          <a:p>
            <a:pPr marL="0" indent="0">
              <a:spcBef>
                <a:spcPts val="0"/>
              </a:spcBef>
              <a:buNone/>
            </a:pPr>
            <a:endParaRPr lang="en-US" sz="1800" dirty="0"/>
          </a:p>
          <a:p>
            <a:pPr marL="0" indent="0">
              <a:spcBef>
                <a:spcPts val="0"/>
              </a:spcBef>
              <a:buNone/>
            </a:pPr>
            <a:r>
              <a:rPr lang="en-US" sz="1800" b="1" u="sng" dirty="0"/>
              <a:t>WEBSITE</a:t>
            </a:r>
          </a:p>
          <a:p>
            <a:pPr marL="0" indent="0">
              <a:spcBef>
                <a:spcPts val="0"/>
              </a:spcBef>
              <a:buNone/>
            </a:pPr>
            <a:r>
              <a:rPr lang="en-US" sz="1800" dirty="0">
                <a:hlinkClick r:id="rId2"/>
              </a:rPr>
              <a:t>https://med.uc.edu/WIMS</a:t>
            </a:r>
            <a:r>
              <a:rPr lang="en-US" sz="1800" dirty="0"/>
              <a:t> </a:t>
            </a:r>
            <a:endParaRPr lang="en-US" sz="1800" dirty="0" smtClean="0"/>
          </a:p>
          <a:p>
            <a:pPr marL="0" indent="0">
              <a:spcBef>
                <a:spcPts val="0"/>
              </a:spcBef>
              <a:buNone/>
            </a:pPr>
            <a:endParaRPr lang="en-US" sz="1800" b="1" dirty="0"/>
          </a:p>
          <a:p>
            <a:pPr marL="0" indent="0">
              <a:spcBef>
                <a:spcPts val="0"/>
              </a:spcBef>
              <a:buNone/>
            </a:pPr>
            <a:r>
              <a:rPr lang="en-US" sz="1800" b="1" u="sng" dirty="0" smtClean="0"/>
              <a:t>ACCOMPLISHMENTS</a:t>
            </a:r>
          </a:p>
          <a:p>
            <a:pPr>
              <a:spcBef>
                <a:spcPts val="0"/>
              </a:spcBef>
            </a:pPr>
            <a:r>
              <a:rPr lang="en-US" sz="1800" dirty="0" smtClean="0"/>
              <a:t>Parental Time-off Policy</a:t>
            </a:r>
          </a:p>
          <a:p>
            <a:pPr>
              <a:spcBef>
                <a:spcPts val="0"/>
              </a:spcBef>
            </a:pPr>
            <a:r>
              <a:rPr lang="en-US" sz="1800" dirty="0" smtClean="0"/>
              <a:t>WIMS Fund through UC Foundation </a:t>
            </a:r>
          </a:p>
          <a:p>
            <a:pPr marL="0" indent="0">
              <a:spcBef>
                <a:spcPts val="0"/>
              </a:spcBef>
              <a:buNone/>
            </a:pPr>
            <a:endParaRPr lang="en-US" sz="1800" dirty="0"/>
          </a:p>
          <a:p>
            <a:pPr marL="0" indent="0">
              <a:spcBef>
                <a:spcPts val="0"/>
              </a:spcBef>
              <a:buNone/>
            </a:pPr>
            <a:endParaRPr lang="en-US" sz="1800" b="1" dirty="0" smtClean="0"/>
          </a:p>
          <a:p>
            <a:pPr marL="0" indent="0">
              <a:spcBef>
                <a:spcPts val="1200"/>
              </a:spcBef>
              <a:buNone/>
            </a:pPr>
            <a:endParaRPr lang="en-US" sz="500" i="1" dirty="0" smtClean="0"/>
          </a:p>
          <a:p>
            <a:pPr marL="0" indent="0">
              <a:spcBef>
                <a:spcPts val="1200"/>
              </a:spcBef>
              <a:buNone/>
            </a:pPr>
            <a:endParaRPr lang="en-US" dirty="0" smtClean="0"/>
          </a:p>
          <a:p>
            <a:endParaRPr lang="en-US" sz="3500" dirty="0" smtClean="0"/>
          </a:p>
          <a:p>
            <a:endParaRPr lang="en-US" dirty="0"/>
          </a:p>
        </p:txBody>
      </p:sp>
      <p:pic>
        <p:nvPicPr>
          <p:cNvPr id="5" name="Picture 4"/>
          <p:cNvPicPr>
            <a:picLocks noChangeAspect="1"/>
          </p:cNvPicPr>
          <p:nvPr/>
        </p:nvPicPr>
        <p:blipFill rotWithShape="1">
          <a:blip r:embed="rId3"/>
          <a:srcRect t="6223" b="1351"/>
          <a:stretch/>
        </p:blipFill>
        <p:spPr>
          <a:xfrm>
            <a:off x="0" y="0"/>
            <a:ext cx="2181225" cy="6858000"/>
          </a:xfrm>
          <a:prstGeom prst="rect">
            <a:avLst/>
          </a:prstGeom>
        </p:spPr>
      </p:pic>
    </p:spTree>
    <p:extLst>
      <p:ext uri="{BB962C8B-B14F-4D97-AF65-F5344CB8AC3E}">
        <p14:creationId xmlns:p14="http://schemas.microsoft.com/office/powerpoint/2010/main" val="211201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8229600" cy="1143000"/>
          </a:xfrm>
        </p:spPr>
        <p:txBody>
          <a:bodyPr/>
          <a:lstStyle/>
          <a:p>
            <a:r>
              <a:rPr lang="en-US" sz="5400" b="1" dirty="0" smtClean="0"/>
              <a:t>Organization of WIMS</a:t>
            </a:r>
            <a:endParaRPr lang="en-US" dirty="0"/>
          </a:p>
        </p:txBody>
      </p:sp>
      <p:sp>
        <p:nvSpPr>
          <p:cNvPr id="3" name="Content Placeholder 2"/>
          <p:cNvSpPr>
            <a:spLocks noGrp="1"/>
          </p:cNvSpPr>
          <p:nvPr>
            <p:ph idx="1"/>
          </p:nvPr>
        </p:nvSpPr>
        <p:spPr>
          <a:xfrm>
            <a:off x="2286000" y="1416014"/>
            <a:ext cx="7086600" cy="2602992"/>
          </a:xfrm>
        </p:spPr>
        <p:txBody>
          <a:bodyPr>
            <a:normAutofit fontScale="25000" lnSpcReduction="20000"/>
          </a:bodyPr>
          <a:lstStyle/>
          <a:p>
            <a:pPr marL="0" indent="0">
              <a:spcBef>
                <a:spcPts val="0"/>
              </a:spcBef>
              <a:buNone/>
            </a:pPr>
            <a:r>
              <a:rPr lang="en-US" sz="7200" b="1" u="sng" dirty="0" smtClean="0"/>
              <a:t>WIMS Executive Committee - Current Leaders</a:t>
            </a:r>
            <a:endParaRPr lang="en-US" sz="7200" u="sng" dirty="0"/>
          </a:p>
          <a:p>
            <a:pPr marL="0" indent="0">
              <a:buNone/>
            </a:pPr>
            <a:r>
              <a:rPr lang="en-US" sz="7200" dirty="0"/>
              <a:t> </a:t>
            </a:r>
          </a:p>
          <a:p>
            <a:pPr marL="0" indent="0">
              <a:lnSpc>
                <a:spcPct val="120000"/>
              </a:lnSpc>
              <a:spcBef>
                <a:spcPts val="0"/>
              </a:spcBef>
              <a:buNone/>
            </a:pPr>
            <a:r>
              <a:rPr lang="en-US" sz="6800" b="1" dirty="0"/>
              <a:t>President:</a:t>
            </a:r>
            <a:r>
              <a:rPr lang="en-US" sz="6800" dirty="0"/>
              <a:t> Erin N. Haynes, </a:t>
            </a:r>
            <a:r>
              <a:rPr lang="en-US" sz="6800" dirty="0" err="1"/>
              <a:t>DrPH</a:t>
            </a:r>
            <a:endParaRPr lang="en-US" sz="6800" dirty="0"/>
          </a:p>
          <a:p>
            <a:pPr marL="0" indent="0">
              <a:lnSpc>
                <a:spcPct val="120000"/>
              </a:lnSpc>
              <a:spcBef>
                <a:spcPts val="0"/>
              </a:spcBef>
              <a:buNone/>
            </a:pPr>
            <a:r>
              <a:rPr lang="en-US" sz="6800" dirty="0"/>
              <a:t> </a:t>
            </a:r>
          </a:p>
          <a:p>
            <a:pPr marL="0" indent="0">
              <a:lnSpc>
                <a:spcPct val="120000"/>
              </a:lnSpc>
              <a:spcBef>
                <a:spcPts val="0"/>
              </a:spcBef>
              <a:buNone/>
            </a:pPr>
            <a:r>
              <a:rPr lang="en-US" sz="6800" b="1" dirty="0"/>
              <a:t>President-elect:</a:t>
            </a:r>
            <a:r>
              <a:rPr lang="en-US" sz="6800" dirty="0"/>
              <a:t> Amy Bunger, PhD</a:t>
            </a:r>
          </a:p>
          <a:p>
            <a:pPr marL="0" indent="0">
              <a:lnSpc>
                <a:spcPct val="120000"/>
              </a:lnSpc>
              <a:spcBef>
                <a:spcPts val="0"/>
              </a:spcBef>
              <a:buNone/>
            </a:pPr>
            <a:r>
              <a:rPr lang="en-US" sz="6800" dirty="0"/>
              <a:t> </a:t>
            </a:r>
          </a:p>
          <a:p>
            <a:pPr marL="0" indent="0">
              <a:lnSpc>
                <a:spcPct val="120000"/>
              </a:lnSpc>
              <a:spcBef>
                <a:spcPts val="0"/>
              </a:spcBef>
              <a:buNone/>
            </a:pPr>
            <a:r>
              <a:rPr lang="en-US" sz="6800" b="1" dirty="0"/>
              <a:t>Secretary:</a:t>
            </a:r>
            <a:r>
              <a:rPr lang="en-US" sz="6800" dirty="0"/>
              <a:t> Jennifer Forrester, MD</a:t>
            </a:r>
          </a:p>
          <a:p>
            <a:pPr marL="0" indent="0">
              <a:lnSpc>
                <a:spcPct val="120000"/>
              </a:lnSpc>
              <a:spcBef>
                <a:spcPts val="0"/>
              </a:spcBef>
              <a:buNone/>
            </a:pPr>
            <a:r>
              <a:rPr lang="en-US" sz="6800" dirty="0"/>
              <a:t> </a:t>
            </a:r>
          </a:p>
          <a:p>
            <a:pPr marL="0" indent="0">
              <a:lnSpc>
                <a:spcPct val="120000"/>
              </a:lnSpc>
              <a:spcBef>
                <a:spcPts val="0"/>
              </a:spcBef>
              <a:buNone/>
            </a:pPr>
            <a:r>
              <a:rPr lang="en-US" sz="6800" b="1" dirty="0"/>
              <a:t>Secretary-elect:</a:t>
            </a:r>
            <a:r>
              <a:rPr lang="en-US" sz="6800" dirty="0"/>
              <a:t> Heather Christensen, PhD</a:t>
            </a:r>
          </a:p>
          <a:p>
            <a:pPr marL="0" indent="0">
              <a:lnSpc>
                <a:spcPct val="120000"/>
              </a:lnSpc>
              <a:spcBef>
                <a:spcPts val="0"/>
              </a:spcBef>
              <a:buNone/>
            </a:pPr>
            <a:r>
              <a:rPr lang="en-US" sz="6800" dirty="0"/>
              <a:t> </a:t>
            </a:r>
          </a:p>
          <a:p>
            <a:pPr marL="0" indent="0">
              <a:lnSpc>
                <a:spcPct val="120000"/>
              </a:lnSpc>
              <a:spcBef>
                <a:spcPts val="0"/>
              </a:spcBef>
              <a:buNone/>
            </a:pPr>
            <a:r>
              <a:rPr lang="en-US" sz="6800" b="1" dirty="0"/>
              <a:t>Treasurer:</a:t>
            </a:r>
            <a:r>
              <a:rPr lang="en-US" sz="6800" dirty="0"/>
              <a:t> Mercedes Falciglia, MD</a:t>
            </a:r>
          </a:p>
          <a:p>
            <a:pPr marL="0" indent="0">
              <a:lnSpc>
                <a:spcPct val="120000"/>
              </a:lnSpc>
              <a:spcBef>
                <a:spcPts val="0"/>
              </a:spcBef>
              <a:buNone/>
            </a:pPr>
            <a:r>
              <a:rPr lang="en-US" sz="6800" dirty="0"/>
              <a:t> </a:t>
            </a:r>
          </a:p>
          <a:p>
            <a:pPr marL="0" indent="0">
              <a:lnSpc>
                <a:spcPct val="120000"/>
              </a:lnSpc>
              <a:spcBef>
                <a:spcPts val="0"/>
              </a:spcBef>
              <a:buNone/>
            </a:pPr>
            <a:r>
              <a:rPr lang="en-US" sz="6800" b="1" dirty="0"/>
              <a:t>Treasurer-elect:</a:t>
            </a:r>
            <a:r>
              <a:rPr lang="en-US" sz="6800" dirty="0"/>
              <a:t> Vinita Takiar, MD</a:t>
            </a:r>
          </a:p>
          <a:p>
            <a:pPr marL="0" indent="0">
              <a:lnSpc>
                <a:spcPct val="120000"/>
              </a:lnSpc>
              <a:spcBef>
                <a:spcPts val="0"/>
              </a:spcBef>
              <a:buNone/>
            </a:pPr>
            <a:r>
              <a:rPr lang="en-US" sz="6800" dirty="0"/>
              <a:t> </a:t>
            </a:r>
          </a:p>
          <a:p>
            <a:pPr marL="0" indent="0">
              <a:lnSpc>
                <a:spcPct val="120000"/>
              </a:lnSpc>
              <a:spcBef>
                <a:spcPts val="0"/>
              </a:spcBef>
              <a:buNone/>
            </a:pPr>
            <a:r>
              <a:rPr lang="en-US" sz="6800" b="1" dirty="0"/>
              <a:t>Basic Science Representatives:</a:t>
            </a:r>
            <a:r>
              <a:rPr lang="en-US" sz="6800" dirty="0"/>
              <a:t> Alison Weiss, PhD &amp; </a:t>
            </a:r>
            <a:r>
              <a:rPr lang="en-US" sz="6800" dirty="0" smtClean="0"/>
              <a:t>Sarah Pixley, </a:t>
            </a:r>
            <a:r>
              <a:rPr lang="en-US" sz="6800" dirty="0"/>
              <a:t>PhD</a:t>
            </a:r>
          </a:p>
          <a:p>
            <a:pPr marL="0" indent="0">
              <a:lnSpc>
                <a:spcPct val="120000"/>
              </a:lnSpc>
              <a:spcBef>
                <a:spcPts val="0"/>
              </a:spcBef>
              <a:buNone/>
            </a:pPr>
            <a:r>
              <a:rPr lang="en-US" sz="6800" dirty="0"/>
              <a:t> </a:t>
            </a:r>
          </a:p>
          <a:p>
            <a:pPr marL="0" indent="0">
              <a:lnSpc>
                <a:spcPct val="120000"/>
              </a:lnSpc>
              <a:spcBef>
                <a:spcPts val="0"/>
              </a:spcBef>
              <a:buNone/>
            </a:pPr>
            <a:r>
              <a:rPr lang="en-US" sz="6800" b="1" dirty="0"/>
              <a:t>Clinical Science Representatives:</a:t>
            </a:r>
            <a:r>
              <a:rPr lang="en-US" sz="6800" dirty="0"/>
              <a:t> Jennifer Cavitt, MD &amp; Pamposh Kaul, MD</a:t>
            </a:r>
          </a:p>
          <a:p>
            <a:pPr marL="0" indent="0">
              <a:spcBef>
                <a:spcPts val="1200"/>
              </a:spcBef>
              <a:buNone/>
            </a:pPr>
            <a:endParaRPr lang="en-US" dirty="0" smtClean="0"/>
          </a:p>
          <a:p>
            <a:endParaRPr lang="en-US" sz="3500" dirty="0" smtClean="0"/>
          </a:p>
          <a:p>
            <a:endParaRPr lang="en-US" dirty="0"/>
          </a:p>
        </p:txBody>
      </p:sp>
      <p:pic>
        <p:nvPicPr>
          <p:cNvPr id="5" name="Picture 4"/>
          <p:cNvPicPr>
            <a:picLocks noChangeAspect="1"/>
          </p:cNvPicPr>
          <p:nvPr/>
        </p:nvPicPr>
        <p:blipFill rotWithShape="1">
          <a:blip r:embed="rId2"/>
          <a:srcRect t="6223" b="1351"/>
          <a:stretch/>
        </p:blipFill>
        <p:spPr>
          <a:xfrm>
            <a:off x="0" y="0"/>
            <a:ext cx="2181225" cy="6858000"/>
          </a:xfrm>
          <a:prstGeom prst="rect">
            <a:avLst/>
          </a:prstGeom>
        </p:spPr>
      </p:pic>
    </p:spTree>
    <p:extLst>
      <p:ext uri="{BB962C8B-B14F-4D97-AF65-F5344CB8AC3E}">
        <p14:creationId xmlns:p14="http://schemas.microsoft.com/office/powerpoint/2010/main" val="786502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8229600" cy="1143000"/>
          </a:xfrm>
        </p:spPr>
        <p:txBody>
          <a:bodyPr/>
          <a:lstStyle/>
          <a:p>
            <a:r>
              <a:rPr lang="en-US" sz="5400" b="1" dirty="0" smtClean="0"/>
              <a:t>Organization of WIMS</a:t>
            </a:r>
            <a:endParaRPr lang="en-US" dirty="0"/>
          </a:p>
        </p:txBody>
      </p:sp>
      <p:sp>
        <p:nvSpPr>
          <p:cNvPr id="3" name="Content Placeholder 2"/>
          <p:cNvSpPr>
            <a:spLocks noGrp="1"/>
          </p:cNvSpPr>
          <p:nvPr>
            <p:ph idx="1"/>
          </p:nvPr>
        </p:nvSpPr>
        <p:spPr>
          <a:xfrm>
            <a:off x="2306764" y="1435608"/>
            <a:ext cx="6608636" cy="4660392"/>
          </a:xfrm>
        </p:spPr>
        <p:txBody>
          <a:bodyPr>
            <a:normAutofit fontScale="55000" lnSpcReduction="20000"/>
          </a:bodyPr>
          <a:lstStyle/>
          <a:p>
            <a:pPr marL="0" lvl="0" indent="0">
              <a:buNone/>
            </a:pPr>
            <a:r>
              <a:rPr lang="en-US" sz="3600" b="1" u="sng" dirty="0" smtClean="0"/>
              <a:t>WIMS Sub-Committees</a:t>
            </a:r>
          </a:p>
          <a:p>
            <a:pPr marL="0" lvl="0" indent="0">
              <a:buNone/>
            </a:pPr>
            <a:endParaRPr lang="en-US" sz="3600" b="1" dirty="0" smtClean="0"/>
          </a:p>
          <a:p>
            <a:pPr lvl="0"/>
            <a:r>
              <a:rPr lang="en-US" sz="3600" b="1" dirty="0" smtClean="0"/>
              <a:t>Mentoring </a:t>
            </a:r>
            <a:r>
              <a:rPr lang="en-US" sz="3600" b="1" dirty="0"/>
              <a:t>Committee</a:t>
            </a:r>
            <a:endParaRPr lang="en-US" sz="3600" dirty="0"/>
          </a:p>
          <a:p>
            <a:pPr lvl="1"/>
            <a:r>
              <a:rPr lang="en-US" sz="3600" dirty="0"/>
              <a:t>Promote professional and personal development of women faculty members through offering mentoring services to all UC COM WIMS members</a:t>
            </a:r>
            <a:r>
              <a:rPr lang="en-US" sz="3600" dirty="0" smtClean="0"/>
              <a:t>.</a:t>
            </a:r>
            <a:endParaRPr lang="en-US" sz="3600" dirty="0"/>
          </a:p>
          <a:p>
            <a:pPr marL="457200" lvl="1" indent="0">
              <a:buNone/>
            </a:pPr>
            <a:endParaRPr lang="en-US" sz="3600" i="1" dirty="0" smtClean="0"/>
          </a:p>
          <a:p>
            <a:pPr lvl="0"/>
            <a:r>
              <a:rPr lang="en-US" sz="3600" b="1" dirty="0"/>
              <a:t>Fundraising Committee</a:t>
            </a:r>
            <a:endParaRPr lang="en-US" sz="3600" dirty="0"/>
          </a:p>
          <a:p>
            <a:pPr lvl="1"/>
            <a:r>
              <a:rPr lang="en-US" sz="3600" dirty="0"/>
              <a:t>Plan, implement, and execute all fundraising initiatives in order to solicit funds for UC COM WIMS organization. </a:t>
            </a:r>
            <a:endParaRPr lang="en-US" sz="3600" dirty="0" smtClean="0"/>
          </a:p>
          <a:p>
            <a:pPr marL="457200" lvl="1" indent="0">
              <a:buNone/>
            </a:pPr>
            <a:endParaRPr lang="en-US" sz="3600" dirty="0" smtClean="0"/>
          </a:p>
          <a:p>
            <a:pPr lvl="0"/>
            <a:r>
              <a:rPr lang="en-US" sz="3600" b="1" dirty="0" smtClean="0"/>
              <a:t>Health Policy Committee (HPC)</a:t>
            </a:r>
            <a:endParaRPr lang="en-US" sz="3600" dirty="0"/>
          </a:p>
          <a:p>
            <a:pPr lvl="1"/>
            <a:r>
              <a:rPr lang="en-US" sz="3600" dirty="0" smtClean="0"/>
              <a:t>Addresses </a:t>
            </a:r>
            <a:r>
              <a:rPr lang="en-US" sz="3600" dirty="0"/>
              <a:t>current and missing health policies that align with the WIMS mission and vision</a:t>
            </a:r>
            <a:r>
              <a:rPr lang="en-US" sz="3600" dirty="0" smtClean="0"/>
              <a:t>. “Make UC COM the best place for parents to work”. </a:t>
            </a:r>
          </a:p>
          <a:p>
            <a:endParaRPr lang="en-US" sz="3500" dirty="0" smtClean="0"/>
          </a:p>
          <a:p>
            <a:endParaRPr lang="en-US" dirty="0"/>
          </a:p>
        </p:txBody>
      </p:sp>
      <p:pic>
        <p:nvPicPr>
          <p:cNvPr id="5" name="Picture 4"/>
          <p:cNvPicPr>
            <a:picLocks noChangeAspect="1"/>
          </p:cNvPicPr>
          <p:nvPr/>
        </p:nvPicPr>
        <p:blipFill rotWithShape="1">
          <a:blip r:embed="rId2"/>
          <a:srcRect t="6223" b="1351"/>
          <a:stretch/>
        </p:blipFill>
        <p:spPr>
          <a:xfrm>
            <a:off x="0" y="0"/>
            <a:ext cx="2181225" cy="6858000"/>
          </a:xfrm>
          <a:prstGeom prst="rect">
            <a:avLst/>
          </a:prstGeom>
        </p:spPr>
      </p:pic>
    </p:spTree>
    <p:extLst>
      <p:ext uri="{BB962C8B-B14F-4D97-AF65-F5344CB8AC3E}">
        <p14:creationId xmlns:p14="http://schemas.microsoft.com/office/powerpoint/2010/main" val="968875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223" b="1351"/>
          <a:stretch/>
        </p:blipFill>
        <p:spPr>
          <a:xfrm>
            <a:off x="1" y="0"/>
            <a:ext cx="1752600" cy="6858000"/>
          </a:xfrm>
          <a:prstGeom prst="rect">
            <a:avLst/>
          </a:prstGeom>
        </p:spPr>
      </p:pic>
      <p:sp>
        <p:nvSpPr>
          <p:cNvPr id="2" name="Title 1"/>
          <p:cNvSpPr>
            <a:spLocks noGrp="1"/>
          </p:cNvSpPr>
          <p:nvPr>
            <p:ph type="title"/>
          </p:nvPr>
        </p:nvSpPr>
        <p:spPr>
          <a:xfrm>
            <a:off x="1295399" y="381000"/>
            <a:ext cx="8229600" cy="1143000"/>
          </a:xfrm>
        </p:spPr>
        <p:txBody>
          <a:bodyPr>
            <a:normAutofit/>
          </a:bodyPr>
          <a:lstStyle/>
          <a:p>
            <a:r>
              <a:rPr lang="en-US" sz="4800" b="1" dirty="0" smtClean="0"/>
              <a:t>Upcoming WIMS Meetings</a:t>
            </a:r>
            <a:endParaRPr lang="en-US" sz="4800" b="1" dirty="0"/>
          </a:p>
        </p:txBody>
      </p:sp>
      <p:graphicFrame>
        <p:nvGraphicFramePr>
          <p:cNvPr id="5" name="Table 4"/>
          <p:cNvGraphicFramePr>
            <a:graphicFrameLocks noGrp="1"/>
          </p:cNvGraphicFramePr>
          <p:nvPr>
            <p:extLst>
              <p:ext uri="{D42A27DB-BD31-4B8C-83A1-F6EECF244321}">
                <p14:modId xmlns:p14="http://schemas.microsoft.com/office/powerpoint/2010/main" val="1564110738"/>
              </p:ext>
            </p:extLst>
          </p:nvPr>
        </p:nvGraphicFramePr>
        <p:xfrm>
          <a:off x="1905000" y="1902823"/>
          <a:ext cx="7010398" cy="1447801"/>
        </p:xfrm>
        <a:graphic>
          <a:graphicData uri="http://schemas.openxmlformats.org/drawingml/2006/table">
            <a:tbl>
              <a:tblPr firstRow="1" firstCol="1" bandRow="1"/>
              <a:tblGrid>
                <a:gridCol w="1473271">
                  <a:extLst>
                    <a:ext uri="{9D8B030D-6E8A-4147-A177-3AD203B41FA5}">
                      <a16:colId xmlns:a16="http://schemas.microsoft.com/office/drawing/2014/main" val="1142727857"/>
                    </a:ext>
                  </a:extLst>
                </a:gridCol>
                <a:gridCol w="1102125">
                  <a:extLst>
                    <a:ext uri="{9D8B030D-6E8A-4147-A177-3AD203B41FA5}">
                      <a16:colId xmlns:a16="http://schemas.microsoft.com/office/drawing/2014/main" val="838641487"/>
                    </a:ext>
                  </a:extLst>
                </a:gridCol>
                <a:gridCol w="1082203">
                  <a:extLst>
                    <a:ext uri="{9D8B030D-6E8A-4147-A177-3AD203B41FA5}">
                      <a16:colId xmlns:a16="http://schemas.microsoft.com/office/drawing/2014/main" val="2175376111"/>
                    </a:ext>
                  </a:extLst>
                </a:gridCol>
                <a:gridCol w="1668222">
                  <a:extLst>
                    <a:ext uri="{9D8B030D-6E8A-4147-A177-3AD203B41FA5}">
                      <a16:colId xmlns:a16="http://schemas.microsoft.com/office/drawing/2014/main" val="2649635951"/>
                    </a:ext>
                  </a:extLst>
                </a:gridCol>
                <a:gridCol w="1684577">
                  <a:extLst>
                    <a:ext uri="{9D8B030D-6E8A-4147-A177-3AD203B41FA5}">
                      <a16:colId xmlns:a16="http://schemas.microsoft.com/office/drawing/2014/main" val="370350881"/>
                    </a:ext>
                  </a:extLst>
                </a:gridCol>
              </a:tblGrid>
              <a:tr h="269051">
                <a:tc>
                  <a:txBody>
                    <a:bodyPr/>
                    <a:lstStyle/>
                    <a:p>
                      <a:pPr marL="0" marR="0" algn="ctr">
                        <a:lnSpc>
                          <a:spcPct val="115000"/>
                        </a:lnSpc>
                        <a:spcBef>
                          <a:spcPts val="0"/>
                        </a:spcBef>
                        <a:spcAft>
                          <a:spcPts val="0"/>
                        </a:spcAft>
                      </a:pPr>
                      <a:r>
                        <a:rPr lang="en-US" sz="1200" b="1" dirty="0">
                          <a:effectLst/>
                          <a:latin typeface="+mj-lt"/>
                          <a:ea typeface="Calibri" panose="020F0502020204030204" pitchFamily="34" charset="0"/>
                          <a:cs typeface="Arial" panose="020B0604020202020204" pitchFamily="34" charset="0"/>
                        </a:rPr>
                        <a:t>MONTH</a:t>
                      </a:r>
                      <a:endParaRPr lang="en-US" sz="1200" dirty="0">
                        <a:effectLst/>
                        <a:latin typeface="+mj-lt"/>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lgn="ctr">
                        <a:lnSpc>
                          <a:spcPct val="115000"/>
                        </a:lnSpc>
                        <a:spcBef>
                          <a:spcPts val="0"/>
                        </a:spcBef>
                        <a:spcAft>
                          <a:spcPts val="0"/>
                        </a:spcAft>
                      </a:pPr>
                      <a:r>
                        <a:rPr lang="en-US" sz="1200" b="1" dirty="0">
                          <a:effectLst/>
                          <a:latin typeface="+mj-lt"/>
                          <a:ea typeface="Calibri" panose="020F0502020204030204" pitchFamily="34" charset="0"/>
                          <a:cs typeface="Arial" panose="020B0604020202020204" pitchFamily="34" charset="0"/>
                        </a:rPr>
                        <a:t>TIME</a:t>
                      </a:r>
                      <a:endParaRPr lang="en-US" sz="1200" dirty="0">
                        <a:effectLst/>
                        <a:latin typeface="+mj-lt"/>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lgn="ctr">
                        <a:lnSpc>
                          <a:spcPct val="115000"/>
                        </a:lnSpc>
                        <a:spcBef>
                          <a:spcPts val="0"/>
                        </a:spcBef>
                        <a:spcAft>
                          <a:spcPts val="0"/>
                        </a:spcAft>
                      </a:pPr>
                      <a:r>
                        <a:rPr lang="en-US" sz="1200" b="1" dirty="0">
                          <a:effectLst/>
                          <a:latin typeface="+mj-lt"/>
                          <a:ea typeface="Calibri" panose="020F0502020204030204" pitchFamily="34" charset="0"/>
                          <a:cs typeface="Arial" panose="020B0604020202020204" pitchFamily="34" charset="0"/>
                        </a:rPr>
                        <a:t>LOCATION</a:t>
                      </a:r>
                      <a:endParaRPr lang="en-US" sz="1200" dirty="0">
                        <a:effectLst/>
                        <a:latin typeface="+mj-lt"/>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lgn="ctr">
                        <a:lnSpc>
                          <a:spcPct val="115000"/>
                        </a:lnSpc>
                        <a:spcBef>
                          <a:spcPts val="0"/>
                        </a:spcBef>
                        <a:spcAft>
                          <a:spcPts val="0"/>
                        </a:spcAft>
                      </a:pPr>
                      <a:r>
                        <a:rPr lang="en-US" sz="1200" b="1" dirty="0">
                          <a:effectLst/>
                          <a:latin typeface="+mj-lt"/>
                          <a:ea typeface="Calibri" panose="020F0502020204030204" pitchFamily="34" charset="0"/>
                          <a:cs typeface="Arial" panose="020B0604020202020204" pitchFamily="34" charset="0"/>
                        </a:rPr>
                        <a:t>TOPIC</a:t>
                      </a:r>
                      <a:endParaRPr lang="en-US" sz="1200" dirty="0">
                        <a:effectLst/>
                        <a:latin typeface="+mj-lt"/>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lgn="ctr">
                        <a:lnSpc>
                          <a:spcPct val="115000"/>
                        </a:lnSpc>
                        <a:spcBef>
                          <a:spcPts val="0"/>
                        </a:spcBef>
                        <a:spcAft>
                          <a:spcPts val="0"/>
                        </a:spcAft>
                      </a:pPr>
                      <a:r>
                        <a:rPr lang="en-US" sz="1200" b="1" dirty="0">
                          <a:effectLst/>
                          <a:latin typeface="+mj-lt"/>
                          <a:ea typeface="Calibri" panose="020F0502020204030204" pitchFamily="34" charset="0"/>
                          <a:cs typeface="Arial" panose="020B0604020202020204" pitchFamily="34" charset="0"/>
                        </a:rPr>
                        <a:t>SPEAKER</a:t>
                      </a:r>
                      <a:endParaRPr lang="en-US" sz="1200" dirty="0">
                        <a:effectLst/>
                        <a:latin typeface="+mj-lt"/>
                        <a:ea typeface="Calibri" panose="020F0502020204030204" pitchFamily="34"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extLst>
                  <a:ext uri="{0D108BD9-81ED-4DB2-BD59-A6C34878D82A}">
                    <a16:rowId xmlns:a16="http://schemas.microsoft.com/office/drawing/2014/main" val="3870948538"/>
                  </a:ext>
                </a:extLst>
              </a:tr>
              <a:tr h="428158">
                <a:tc>
                  <a:txBody>
                    <a:bodyPr/>
                    <a:lstStyle/>
                    <a:p>
                      <a:pPr marL="0" marR="0" algn="ctr">
                        <a:lnSpc>
                          <a:spcPct val="115000"/>
                        </a:lnSpc>
                        <a:spcBef>
                          <a:spcPts val="0"/>
                        </a:spcBef>
                        <a:spcAft>
                          <a:spcPts val="0"/>
                        </a:spcAft>
                      </a:pPr>
                      <a:r>
                        <a:rPr lang="en-US" sz="1200" b="1" dirty="0">
                          <a:effectLst/>
                          <a:latin typeface="+mj-lt"/>
                          <a:ea typeface="Calibri" panose="020F0502020204030204" pitchFamily="34" charset="0"/>
                          <a:cs typeface="Arial" panose="020B0604020202020204" pitchFamily="34" charset="0"/>
                        </a:rPr>
                        <a:t>March 28, 2018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kern="1200" dirty="0" smtClean="0">
                          <a:solidFill>
                            <a:schemeClr val="tx1"/>
                          </a:solidFill>
                          <a:effectLst/>
                          <a:latin typeface="+mn-lt"/>
                          <a:ea typeface="Calibri" panose="020F0502020204030204" pitchFamily="34" charset="0"/>
                          <a:cs typeface="Arial" panose="020B0604020202020204" pitchFamily="34" charset="0"/>
                        </a:rPr>
                        <a:t>12-1 PM</a:t>
                      </a:r>
                      <a:endParaRPr lang="en-US" sz="1200" kern="12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mj-lt"/>
                          <a:ea typeface="Calibri" panose="020F0502020204030204" pitchFamily="34" charset="0"/>
                          <a:cs typeface="Arial" panose="020B0604020202020204" pitchFamily="34" charset="0"/>
                        </a:rPr>
                        <a:t>MSB-3051</a:t>
                      </a:r>
                      <a:endParaRPr lang="en-US" sz="1200" dirty="0">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mj-lt"/>
                          <a:ea typeface="Calibri" panose="020F0502020204030204" pitchFamily="34" charset="0"/>
                          <a:cs typeface="Arial" panose="020B0604020202020204" pitchFamily="34" charset="0"/>
                        </a:rPr>
                        <a:t>Head Games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mj-lt"/>
                          <a:ea typeface="Calibri" panose="020F0502020204030204" pitchFamily="34" charset="0"/>
                          <a:cs typeface="Arial" panose="020B0604020202020204" pitchFamily="34" charset="0"/>
                        </a:rPr>
                        <a:t>Jane Sojka, PhD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5334815"/>
                  </a:ext>
                </a:extLst>
              </a:tr>
              <a:tr h="375296">
                <a:tc>
                  <a:txBody>
                    <a:bodyPr/>
                    <a:lstStyle/>
                    <a:p>
                      <a:pPr marL="0" marR="0" algn="ctr">
                        <a:lnSpc>
                          <a:spcPct val="115000"/>
                        </a:lnSpc>
                        <a:spcBef>
                          <a:spcPts val="0"/>
                        </a:spcBef>
                        <a:spcAft>
                          <a:spcPts val="0"/>
                        </a:spcAft>
                      </a:pPr>
                      <a:r>
                        <a:rPr lang="en-US" sz="1200" b="1">
                          <a:effectLst/>
                          <a:latin typeface="+mj-lt"/>
                          <a:ea typeface="Calibri" panose="020F0502020204030204" pitchFamily="34" charset="0"/>
                          <a:cs typeface="Arial" panose="020B0604020202020204" pitchFamily="34" charset="0"/>
                        </a:rPr>
                        <a:t>April 25, 2018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mj-lt"/>
                          <a:ea typeface="Calibri" panose="020F0502020204030204" pitchFamily="34" charset="0"/>
                          <a:cs typeface="Arial" panose="020B0604020202020204" pitchFamily="34" charset="0"/>
                        </a:rPr>
                        <a:t>12-1 PM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mj-lt"/>
                          <a:ea typeface="Calibri" panose="020F0502020204030204" pitchFamily="34" charset="0"/>
                          <a:cs typeface="Arial" panose="020B0604020202020204" pitchFamily="34" charset="0"/>
                        </a:rPr>
                        <a:t>MSB-2001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mj-lt"/>
                          <a:ea typeface="Calibri" panose="020F0502020204030204" pitchFamily="34" charset="0"/>
                          <a:cs typeface="Arial" panose="020B0604020202020204" pitchFamily="34" charset="0"/>
                        </a:rPr>
                        <a:t>TBD</a:t>
                      </a:r>
                      <a:endParaRPr lang="en-US" sz="1200" dirty="0">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effectLst/>
                          <a:latin typeface="+mj-lt"/>
                          <a:ea typeface="Calibri" panose="020F0502020204030204" pitchFamily="34" charset="0"/>
                          <a:cs typeface="Arial" panose="020B0604020202020204" pitchFamily="34" charset="0"/>
                        </a:rPr>
                        <a:t>TBD</a:t>
                      </a:r>
                      <a:endParaRPr lang="en-US" sz="1200" dirty="0">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462746"/>
                  </a:ext>
                </a:extLst>
              </a:tr>
              <a:tr h="375296">
                <a:tc>
                  <a:txBody>
                    <a:bodyPr/>
                    <a:lstStyle/>
                    <a:p>
                      <a:pPr marL="0" marR="0" algn="ctr">
                        <a:lnSpc>
                          <a:spcPct val="115000"/>
                        </a:lnSpc>
                        <a:spcBef>
                          <a:spcPts val="0"/>
                        </a:spcBef>
                        <a:spcAft>
                          <a:spcPts val="0"/>
                        </a:spcAft>
                      </a:pPr>
                      <a:r>
                        <a:rPr lang="en-US" sz="1200" b="1" dirty="0">
                          <a:effectLst/>
                          <a:latin typeface="+mj-lt"/>
                          <a:ea typeface="Calibri" panose="020F0502020204030204" pitchFamily="34" charset="0"/>
                          <a:cs typeface="Arial" panose="020B0604020202020204" pitchFamily="34" charset="0"/>
                        </a:rPr>
                        <a:t>May 30, 2018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mj-lt"/>
                          <a:ea typeface="Calibri" panose="020F0502020204030204" pitchFamily="34" charset="0"/>
                          <a:cs typeface="Arial" panose="020B0604020202020204" pitchFamily="34" charset="0"/>
                        </a:rPr>
                        <a:t>12-1 PM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mj-lt"/>
                          <a:ea typeface="Calibri" panose="020F0502020204030204" pitchFamily="34" charset="0"/>
                          <a:cs typeface="Arial" panose="020B0604020202020204" pitchFamily="34" charset="0"/>
                        </a:rPr>
                        <a:t>MSB-2001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mj-lt"/>
                          <a:ea typeface="Calibri" panose="020F0502020204030204" pitchFamily="34" charset="0"/>
                          <a:cs typeface="Arial" panose="020B0604020202020204" pitchFamily="34" charset="0"/>
                        </a:rPr>
                        <a:t>Giving an Interview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mj-lt"/>
                          <a:ea typeface="Calibri" panose="020F0502020204030204" pitchFamily="34" charset="0"/>
                          <a:cs typeface="Arial" panose="020B0604020202020204" pitchFamily="34" charset="0"/>
                        </a:rPr>
                        <a:t>UC </a:t>
                      </a:r>
                      <a:r>
                        <a:rPr lang="en-US" sz="1200" dirty="0" smtClean="0">
                          <a:effectLst/>
                          <a:latin typeface="+mj-lt"/>
                          <a:ea typeface="Calibri" panose="020F0502020204030204" pitchFamily="34" charset="0"/>
                          <a:cs typeface="Arial" panose="020B0604020202020204" pitchFamily="34" charset="0"/>
                        </a:rPr>
                        <a:t>PR, to be named</a:t>
                      </a:r>
                      <a:endParaRPr lang="en-US" sz="1200" dirty="0">
                        <a:effectLst/>
                        <a:latin typeface="+mj-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1440173"/>
                  </a:ext>
                </a:extLst>
              </a:tr>
            </a:tbl>
          </a:graphicData>
        </a:graphic>
      </p:graphicFrame>
    </p:spTree>
    <p:extLst>
      <p:ext uri="{BB962C8B-B14F-4D97-AF65-F5344CB8AC3E}">
        <p14:creationId xmlns:p14="http://schemas.microsoft.com/office/powerpoint/2010/main" val="2981580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6553200" cy="1371600"/>
          </a:xfrm>
        </p:spPr>
        <p:txBody>
          <a:bodyPr>
            <a:normAutofit/>
          </a:bodyPr>
          <a:lstStyle/>
          <a:p>
            <a:r>
              <a:rPr lang="en-US" sz="4000" spc="300" dirty="0" smtClean="0"/>
              <a:t>WIMS:</a:t>
            </a:r>
            <a:r>
              <a:rPr lang="en-US" sz="4000" spc="300" dirty="0"/>
              <a:t> </a:t>
            </a:r>
            <a:r>
              <a:rPr lang="en-US" sz="4000" spc="300" dirty="0" smtClean="0"/>
              <a:t>Health Policy </a:t>
            </a:r>
            <a:br>
              <a:rPr lang="en-US" sz="4000" spc="300" dirty="0" smtClean="0"/>
            </a:br>
            <a:r>
              <a:rPr lang="en-US" sz="4000" spc="300" dirty="0" smtClean="0"/>
              <a:t>Committee advocacy</a:t>
            </a:r>
            <a:endParaRPr lang="en-US" sz="4000" spc="300" dirty="0"/>
          </a:p>
        </p:txBody>
      </p:sp>
      <p:sp>
        <p:nvSpPr>
          <p:cNvPr id="3" name="Content Placeholder 2"/>
          <p:cNvSpPr>
            <a:spLocks noGrp="1"/>
          </p:cNvSpPr>
          <p:nvPr>
            <p:ph idx="1"/>
          </p:nvPr>
        </p:nvSpPr>
        <p:spPr>
          <a:xfrm>
            <a:off x="1659855" y="1524000"/>
            <a:ext cx="7464551" cy="5086350"/>
          </a:xfrm>
        </p:spPr>
        <p:txBody>
          <a:bodyPr>
            <a:normAutofit/>
          </a:bodyPr>
          <a:lstStyle/>
          <a:p>
            <a:pPr>
              <a:spcBef>
                <a:spcPts val="1200"/>
              </a:spcBef>
            </a:pPr>
            <a:r>
              <a:rPr lang="en-US" sz="2500" b="1" dirty="0" smtClean="0"/>
              <a:t>WIMS meetings in early 2016 identified the lack of a formal parental leave policy for clinical faculty as an opportunity to improve work environment and retention of all faculty &amp; women in particular.</a:t>
            </a:r>
            <a:endParaRPr lang="en-US" sz="2500" dirty="0" smtClean="0"/>
          </a:p>
          <a:p>
            <a:pPr>
              <a:spcBef>
                <a:spcPts val="1200"/>
              </a:spcBef>
            </a:pPr>
            <a:r>
              <a:rPr lang="en-US" sz="2500" dirty="0" smtClean="0"/>
              <a:t>Health Policy Committee did research to identify aspects of successful leave policies, including those most relevant to WIMS members’ expressed needs.</a:t>
            </a:r>
          </a:p>
          <a:p>
            <a:pPr lvl="1">
              <a:spcBef>
                <a:spcPts val="1200"/>
              </a:spcBef>
            </a:pPr>
            <a:r>
              <a:rPr lang="en-US" sz="2100" dirty="0"/>
              <a:t>Vinita Takiar, Hala Elnakat &amp; Jennifer Cavitt on </a:t>
            </a:r>
            <a:r>
              <a:rPr lang="en-US" sz="2100" dirty="0" smtClean="0"/>
              <a:t>HPC</a:t>
            </a:r>
          </a:p>
          <a:p>
            <a:pPr>
              <a:spcBef>
                <a:spcPts val="1200"/>
              </a:spcBef>
            </a:pPr>
            <a:r>
              <a:rPr lang="en-US" sz="2500" dirty="0" smtClean="0"/>
              <a:t>These were incorporated into a proposal for Universal Paid Parental Leave, submitted  to the Dean’s office in Aug. 2016 via Dawn Kleindorfer, Associate Dean of Faculty Development and Women’s Initiatives.  </a:t>
            </a:r>
          </a:p>
          <a:p>
            <a:pPr marL="457200" lvl="1" indent="0">
              <a:spcBef>
                <a:spcPts val="0"/>
              </a:spcBef>
              <a:buNone/>
            </a:pPr>
            <a:endParaRPr lang="en-US" sz="2100" i="1" dirty="0" smtClean="0"/>
          </a:p>
          <a:p>
            <a:pPr marL="0" indent="0">
              <a:spcBef>
                <a:spcPts val="0"/>
              </a:spcBef>
              <a:buNone/>
            </a:pPr>
            <a:endParaRPr lang="en-US" sz="400" b="1" dirty="0" smtClean="0"/>
          </a:p>
          <a:p>
            <a:pPr marL="0" indent="0">
              <a:spcBef>
                <a:spcPts val="1200"/>
              </a:spcBef>
              <a:buNone/>
            </a:pPr>
            <a:endParaRPr lang="en-US" sz="500" i="1" dirty="0" smtClean="0"/>
          </a:p>
          <a:p>
            <a:pPr marL="0" indent="0">
              <a:spcBef>
                <a:spcPts val="1200"/>
              </a:spcBef>
              <a:buNone/>
            </a:pPr>
            <a:endParaRPr lang="en-US" dirty="0" smtClean="0"/>
          </a:p>
          <a:p>
            <a:endParaRPr lang="en-US" sz="3500" dirty="0" smtClean="0"/>
          </a:p>
          <a:p>
            <a:endParaRPr lang="en-US" dirty="0"/>
          </a:p>
        </p:txBody>
      </p:sp>
      <p:pic>
        <p:nvPicPr>
          <p:cNvPr id="5" name="Picture 4"/>
          <p:cNvPicPr>
            <a:picLocks noChangeAspect="1"/>
          </p:cNvPicPr>
          <p:nvPr/>
        </p:nvPicPr>
        <p:blipFill rotWithShape="1">
          <a:blip r:embed="rId2"/>
          <a:srcRect t="6223" b="1351"/>
          <a:stretch/>
        </p:blipFill>
        <p:spPr>
          <a:xfrm>
            <a:off x="1" y="0"/>
            <a:ext cx="1600200" cy="6858000"/>
          </a:xfrm>
          <a:prstGeom prst="rect">
            <a:avLst/>
          </a:prstGeom>
        </p:spPr>
      </p:pic>
    </p:spTree>
    <p:extLst>
      <p:ext uri="{BB962C8B-B14F-4D97-AF65-F5344CB8AC3E}">
        <p14:creationId xmlns:p14="http://schemas.microsoft.com/office/powerpoint/2010/main" val="3951090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9126" y="228600"/>
            <a:ext cx="6553200" cy="1371600"/>
          </a:xfrm>
        </p:spPr>
        <p:txBody>
          <a:bodyPr>
            <a:normAutofit/>
          </a:bodyPr>
          <a:lstStyle/>
          <a:p>
            <a:r>
              <a:rPr lang="en-US" sz="4000" spc="300" dirty="0" smtClean="0"/>
              <a:t>WIMS:</a:t>
            </a:r>
            <a:r>
              <a:rPr lang="en-US" sz="4000" spc="300" dirty="0"/>
              <a:t> </a:t>
            </a:r>
            <a:r>
              <a:rPr lang="en-US" sz="4000" spc="300" dirty="0" smtClean="0"/>
              <a:t>Health Policy </a:t>
            </a:r>
            <a:br>
              <a:rPr lang="en-US" sz="4000" spc="300" dirty="0" smtClean="0"/>
            </a:br>
            <a:r>
              <a:rPr lang="en-US" sz="4000" spc="300" dirty="0" smtClean="0"/>
              <a:t>Committee advocacy</a:t>
            </a:r>
            <a:endParaRPr lang="en-US" sz="4000" spc="300" dirty="0"/>
          </a:p>
        </p:txBody>
      </p:sp>
      <p:sp>
        <p:nvSpPr>
          <p:cNvPr id="3" name="Content Placeholder 2"/>
          <p:cNvSpPr>
            <a:spLocks noGrp="1"/>
          </p:cNvSpPr>
          <p:nvPr>
            <p:ph idx="1"/>
          </p:nvPr>
        </p:nvSpPr>
        <p:spPr>
          <a:xfrm>
            <a:off x="1660399" y="1619250"/>
            <a:ext cx="7464551" cy="5086350"/>
          </a:xfrm>
        </p:spPr>
        <p:txBody>
          <a:bodyPr>
            <a:normAutofit lnSpcReduction="10000"/>
          </a:bodyPr>
          <a:lstStyle/>
          <a:p>
            <a:pPr>
              <a:spcBef>
                <a:spcPts val="1200"/>
              </a:spcBef>
            </a:pPr>
            <a:r>
              <a:rPr lang="en-US" sz="2500" dirty="0" smtClean="0"/>
              <a:t>With input from WIMS HPC, Dawn Kleindorfer worked with Dean William Ball and others in the Dean’s office, business administration, HR, and Department Chairs to construct a multi-faceted approach to providing time-off for clinical faculty becoming new parents.</a:t>
            </a:r>
          </a:p>
          <a:p>
            <a:pPr lvl="1">
              <a:spcBef>
                <a:spcPts val="1200"/>
              </a:spcBef>
            </a:pPr>
            <a:r>
              <a:rPr lang="en-US" sz="2100" dirty="0" smtClean="0"/>
              <a:t>Revision to short-term disability policy (STD)</a:t>
            </a:r>
          </a:p>
          <a:p>
            <a:pPr lvl="1">
              <a:spcBef>
                <a:spcPts val="1200"/>
              </a:spcBef>
            </a:pPr>
            <a:r>
              <a:rPr lang="en-US" sz="2100" dirty="0" smtClean="0"/>
              <a:t>NEW </a:t>
            </a:r>
            <a:r>
              <a:rPr lang="en-US" sz="2100" b="1" dirty="0" smtClean="0"/>
              <a:t>Paid Parental Time-off </a:t>
            </a:r>
            <a:r>
              <a:rPr lang="en-US" sz="2100" dirty="0" smtClean="0"/>
              <a:t>policy (PPTO)</a:t>
            </a:r>
          </a:p>
          <a:p>
            <a:pPr lvl="1">
              <a:spcBef>
                <a:spcPts val="1200"/>
              </a:spcBef>
            </a:pPr>
            <a:r>
              <a:rPr lang="en-US" sz="2100" dirty="0" smtClean="0"/>
              <a:t>Sick pay rate established for both STD &amp; PPTO to ensure clinical faculty with no or low base salary will be fairly compensated.</a:t>
            </a:r>
          </a:p>
          <a:p>
            <a:pPr>
              <a:spcBef>
                <a:spcPts val="1200"/>
              </a:spcBef>
            </a:pPr>
            <a:r>
              <a:rPr lang="en-US" sz="2500" dirty="0" smtClean="0"/>
              <a:t>No change to existing paid parental leave (PPL) policy for AAUP-represented faculty.</a:t>
            </a:r>
          </a:p>
          <a:p>
            <a:pPr lvl="1">
              <a:spcBef>
                <a:spcPts val="0"/>
              </a:spcBef>
            </a:pPr>
            <a:endParaRPr lang="en-US" sz="2100" i="1" dirty="0" smtClean="0"/>
          </a:p>
          <a:p>
            <a:pPr marL="0" indent="0">
              <a:spcBef>
                <a:spcPts val="0"/>
              </a:spcBef>
              <a:buNone/>
            </a:pPr>
            <a:endParaRPr lang="en-US" sz="400" b="1" dirty="0" smtClean="0"/>
          </a:p>
          <a:p>
            <a:pPr marL="0" indent="0">
              <a:spcBef>
                <a:spcPts val="1200"/>
              </a:spcBef>
              <a:buNone/>
            </a:pPr>
            <a:endParaRPr lang="en-US" sz="500" i="1" dirty="0" smtClean="0"/>
          </a:p>
          <a:p>
            <a:pPr marL="0" indent="0">
              <a:spcBef>
                <a:spcPts val="1200"/>
              </a:spcBef>
              <a:buNone/>
            </a:pPr>
            <a:endParaRPr lang="en-US" dirty="0" smtClean="0"/>
          </a:p>
          <a:p>
            <a:endParaRPr lang="en-US" sz="3500" dirty="0" smtClean="0"/>
          </a:p>
          <a:p>
            <a:endParaRPr lang="en-US" dirty="0"/>
          </a:p>
        </p:txBody>
      </p:sp>
      <p:pic>
        <p:nvPicPr>
          <p:cNvPr id="5" name="Picture 4"/>
          <p:cNvPicPr>
            <a:picLocks noChangeAspect="1"/>
          </p:cNvPicPr>
          <p:nvPr/>
        </p:nvPicPr>
        <p:blipFill rotWithShape="1">
          <a:blip r:embed="rId3"/>
          <a:srcRect t="6223" b="1351"/>
          <a:stretch/>
        </p:blipFill>
        <p:spPr>
          <a:xfrm>
            <a:off x="1" y="0"/>
            <a:ext cx="1600200" cy="6858000"/>
          </a:xfrm>
          <a:prstGeom prst="rect">
            <a:avLst/>
          </a:prstGeom>
        </p:spPr>
      </p:pic>
    </p:spTree>
    <p:extLst>
      <p:ext uri="{BB962C8B-B14F-4D97-AF65-F5344CB8AC3E}">
        <p14:creationId xmlns:p14="http://schemas.microsoft.com/office/powerpoint/2010/main" val="3376332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914400"/>
            <a:ext cx="6858000" cy="1801813"/>
          </a:xfrm>
        </p:spPr>
        <p:txBody>
          <a:bodyPr>
            <a:noAutofit/>
          </a:bodyPr>
          <a:lstStyle/>
          <a:p>
            <a:r>
              <a:rPr lang="en-US" sz="4000" spc="300" dirty="0" smtClean="0"/>
              <a:t>Planning time off from work following birth or adoption</a:t>
            </a:r>
            <a:endParaRPr lang="en-US" sz="4000" spc="300" dirty="0"/>
          </a:p>
        </p:txBody>
      </p:sp>
      <p:sp>
        <p:nvSpPr>
          <p:cNvPr id="3" name="Content Placeholder 2"/>
          <p:cNvSpPr>
            <a:spLocks noGrp="1"/>
          </p:cNvSpPr>
          <p:nvPr>
            <p:ph type="subTitle" idx="1"/>
          </p:nvPr>
        </p:nvSpPr>
        <p:spPr>
          <a:xfrm>
            <a:off x="1714500" y="3276600"/>
            <a:ext cx="7543800" cy="1752600"/>
          </a:xfrm>
        </p:spPr>
        <p:txBody>
          <a:bodyPr>
            <a:normAutofit/>
          </a:bodyPr>
          <a:lstStyle/>
          <a:p>
            <a:pPr>
              <a:spcBef>
                <a:spcPts val="1200"/>
              </a:spcBef>
            </a:pPr>
            <a:r>
              <a:rPr lang="en-US" sz="3600" b="1" spc="300" dirty="0">
                <a:solidFill>
                  <a:schemeClr val="tx1"/>
                </a:solidFill>
              </a:rPr>
              <a:t>Sheila McCormick</a:t>
            </a:r>
            <a:r>
              <a:rPr lang="en-US" sz="3600" b="1" spc="300" dirty="0" smtClean="0">
                <a:solidFill>
                  <a:schemeClr val="tx1"/>
                </a:solidFill>
              </a:rPr>
              <a:t>, PhD </a:t>
            </a:r>
            <a:r>
              <a:rPr lang="en-US" sz="3600" b="1" spc="300" dirty="0">
                <a:solidFill>
                  <a:schemeClr val="tx1"/>
                </a:solidFill>
              </a:rPr>
              <a:t/>
            </a:r>
            <a:br>
              <a:rPr lang="en-US" sz="3600" b="1" spc="300" dirty="0">
                <a:solidFill>
                  <a:schemeClr val="tx1"/>
                </a:solidFill>
              </a:rPr>
            </a:br>
            <a:r>
              <a:rPr lang="en-US" sz="3600" b="1" spc="300" dirty="0" smtClean="0">
                <a:solidFill>
                  <a:schemeClr val="tx1"/>
                </a:solidFill>
              </a:rPr>
              <a:t>Director, COM Human Resources</a:t>
            </a:r>
            <a:endParaRPr lang="en-US" sz="3600" i="1" dirty="0" smtClean="0">
              <a:solidFill>
                <a:schemeClr val="tx1"/>
              </a:solidFill>
            </a:endParaRPr>
          </a:p>
          <a:p>
            <a:pPr marL="0" indent="0">
              <a:spcBef>
                <a:spcPts val="0"/>
              </a:spcBef>
              <a:buNone/>
            </a:pPr>
            <a:endParaRPr lang="en-US" sz="400" b="1" dirty="0" smtClean="0"/>
          </a:p>
          <a:p>
            <a:pPr marL="0" indent="0">
              <a:spcBef>
                <a:spcPts val="1200"/>
              </a:spcBef>
              <a:buNone/>
            </a:pPr>
            <a:endParaRPr lang="en-US" sz="500" i="1" dirty="0" smtClean="0"/>
          </a:p>
          <a:p>
            <a:pPr marL="0" indent="0">
              <a:spcBef>
                <a:spcPts val="1200"/>
              </a:spcBef>
              <a:buNone/>
            </a:pPr>
            <a:endParaRPr lang="en-US" dirty="0" smtClean="0"/>
          </a:p>
          <a:p>
            <a:endParaRPr lang="en-US" sz="3500" dirty="0" smtClean="0"/>
          </a:p>
          <a:p>
            <a:endParaRPr lang="en-US" dirty="0"/>
          </a:p>
        </p:txBody>
      </p:sp>
      <p:pic>
        <p:nvPicPr>
          <p:cNvPr id="5" name="Picture 4"/>
          <p:cNvPicPr>
            <a:picLocks noChangeAspect="1"/>
          </p:cNvPicPr>
          <p:nvPr/>
        </p:nvPicPr>
        <p:blipFill rotWithShape="1">
          <a:blip r:embed="rId2"/>
          <a:srcRect t="6223" b="1351"/>
          <a:stretch/>
        </p:blipFill>
        <p:spPr>
          <a:xfrm>
            <a:off x="1" y="0"/>
            <a:ext cx="1714500" cy="6858000"/>
          </a:xfrm>
          <a:prstGeom prst="rect">
            <a:avLst/>
          </a:prstGeom>
        </p:spPr>
      </p:pic>
    </p:spTree>
    <p:extLst>
      <p:ext uri="{BB962C8B-B14F-4D97-AF65-F5344CB8AC3E}">
        <p14:creationId xmlns:p14="http://schemas.microsoft.com/office/powerpoint/2010/main" val="3624204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6920</TotalTime>
  <Words>529</Words>
  <Application>Microsoft Office PowerPoint</Application>
  <PresentationFormat>On-screen Show (4:3)</PresentationFormat>
  <Paragraphs>123</Paragraphs>
  <Slides>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 Welcome to the University of Cincinnati’s  Women in  Medicine &amp; Science Chapter</vt:lpstr>
      <vt:lpstr>Overview of WIMS</vt:lpstr>
      <vt:lpstr>Overview of WIMS</vt:lpstr>
      <vt:lpstr>Organization of WIMS</vt:lpstr>
      <vt:lpstr>Organization of WIMS</vt:lpstr>
      <vt:lpstr>Upcoming WIMS Meetings</vt:lpstr>
      <vt:lpstr>WIMS: Health Policy  Committee advocacy</vt:lpstr>
      <vt:lpstr>WIMS: Health Policy  Committee advocacy</vt:lpstr>
      <vt:lpstr>Planning time off from work following birth or adoption</vt:lpstr>
    </vt:vector>
  </TitlesOfParts>
  <Company>University of Cincinnati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Jones</dc:creator>
  <cp:lastModifiedBy>Emma Jones</cp:lastModifiedBy>
  <cp:revision>167</cp:revision>
  <dcterms:created xsi:type="dcterms:W3CDTF">2015-10-27T14:00:33Z</dcterms:created>
  <dcterms:modified xsi:type="dcterms:W3CDTF">2018-03-14T18:21:28Z</dcterms:modified>
</cp:coreProperties>
</file>