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  <p:sldMasterId id="2147483786" r:id="rId5"/>
  </p:sldMasterIdLst>
  <p:notesMasterIdLst>
    <p:notesMasterId r:id="rId43"/>
  </p:notesMasterIdLst>
  <p:sldIdLst>
    <p:sldId id="265" r:id="rId6"/>
    <p:sldId id="262" r:id="rId7"/>
    <p:sldId id="257" r:id="rId8"/>
    <p:sldId id="300" r:id="rId9"/>
    <p:sldId id="287" r:id="rId10"/>
    <p:sldId id="288" r:id="rId11"/>
    <p:sldId id="268" r:id="rId12"/>
    <p:sldId id="269" r:id="rId13"/>
    <p:sldId id="295" r:id="rId14"/>
    <p:sldId id="292" r:id="rId15"/>
    <p:sldId id="293" r:id="rId16"/>
    <p:sldId id="296" r:id="rId17"/>
    <p:sldId id="291" r:id="rId18"/>
    <p:sldId id="294" r:id="rId19"/>
    <p:sldId id="266" r:id="rId20"/>
    <p:sldId id="289" r:id="rId21"/>
    <p:sldId id="263" r:id="rId22"/>
    <p:sldId id="274" r:id="rId23"/>
    <p:sldId id="277" r:id="rId24"/>
    <p:sldId id="290" r:id="rId25"/>
    <p:sldId id="279" r:id="rId26"/>
    <p:sldId id="278" r:id="rId27"/>
    <p:sldId id="280" r:id="rId28"/>
    <p:sldId id="285" r:id="rId29"/>
    <p:sldId id="297" r:id="rId30"/>
    <p:sldId id="298" r:id="rId31"/>
    <p:sldId id="281" r:id="rId32"/>
    <p:sldId id="284" r:id="rId33"/>
    <p:sldId id="283" r:id="rId34"/>
    <p:sldId id="282" r:id="rId35"/>
    <p:sldId id="275" r:id="rId36"/>
    <p:sldId id="259" r:id="rId37"/>
    <p:sldId id="276" r:id="rId38"/>
    <p:sldId id="260" r:id="rId39"/>
    <p:sldId id="264" r:id="rId40"/>
    <p:sldId id="272" r:id="rId41"/>
    <p:sldId id="29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AF19B486-15B6-42E2-8C9D-6895FDA83775}">
          <p14:sldIdLst>
            <p14:sldId id="265"/>
          </p14:sldIdLst>
        </p14:section>
        <p14:section name="Overview" id="{7745373E-C37D-46BB-99C5-07E8025CA49A}">
          <p14:sldIdLst>
            <p14:sldId id="262"/>
          </p14:sldIdLst>
        </p14:section>
        <p14:section name="Outreach Options" id="{7BA18F6C-038F-4A07-8AB2-5EBE426D2667}">
          <p14:sldIdLst>
            <p14:sldId id="257"/>
            <p14:sldId id="300"/>
            <p14:sldId id="287"/>
          </p14:sldIdLst>
        </p14:section>
        <p14:section name="Epic Options" id="{0A367C97-2FDD-433B-922C-16C098B203E5}">
          <p14:sldIdLst>
            <p14:sldId id="288"/>
            <p14:sldId id="268"/>
            <p14:sldId id="269"/>
            <p14:sldId id="295"/>
            <p14:sldId id="292"/>
            <p14:sldId id="293"/>
            <p14:sldId id="296"/>
            <p14:sldId id="291"/>
            <p14:sldId id="294"/>
          </p14:sldIdLst>
        </p14:section>
        <p14:section name="How to Decide which tool" id="{477357AC-9D34-44A2-80C7-09588B2A7A1E}">
          <p14:sldIdLst>
            <p14:sldId id="266"/>
            <p14:sldId id="289"/>
            <p14:sldId id="263"/>
          </p14:sldIdLst>
        </p14:section>
        <p14:section name="Finding Patients in Epic" id="{801F86F9-BB41-4F48-816E-5A3D2A3B6E9A}">
          <p14:sldIdLst>
            <p14:sldId id="274"/>
            <p14:sldId id="277"/>
            <p14:sldId id="290"/>
          </p14:sldIdLst>
        </p14:section>
        <p14:section name="Translate Protocols to Epic Data" id="{4D82E9DE-1647-4F73-8CE2-EB4EC1C3C673}">
          <p14:sldIdLst>
            <p14:sldId id="279"/>
            <p14:sldId id="278"/>
            <p14:sldId id="280"/>
            <p14:sldId id="285"/>
            <p14:sldId id="297"/>
            <p14:sldId id="298"/>
            <p14:sldId id="281"/>
            <p14:sldId id="284"/>
            <p14:sldId id="283"/>
            <p14:sldId id="282"/>
            <p14:sldId id="275"/>
          </p14:sldIdLst>
        </p14:section>
        <p14:section name="Request Epic Tool" id="{4C55A068-B0F5-41F2-ABF2-8CD4625785E0}">
          <p14:sldIdLst>
            <p14:sldId id="259"/>
            <p14:sldId id="276"/>
          </p14:sldIdLst>
        </p14:section>
        <p14:section name="Work with IST/OCR" id="{145E05EB-331B-4860-AFC3-C7A6B14F1682}">
          <p14:sldIdLst>
            <p14:sldId id="260"/>
          </p14:sldIdLst>
        </p14:section>
        <p14:section name="Q+A" id="{F98FD506-E4FD-4312-AA48-6C58FC21F9FC}">
          <p14:sldIdLst>
            <p14:sldId id="264"/>
          </p14:sldIdLst>
        </p14:section>
        <p14:section name="Contacts" id="{DE1FD687-5E97-43BC-A96B-DE503CCD4B43}">
          <p14:sldIdLst>
            <p14:sldId id="272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dney, Emily" initials="LE" lastIdx="1" clrIdx="0">
    <p:extLst>
      <p:ext uri="{19B8F6BF-5375-455C-9EA6-DF929625EA0E}">
        <p15:presenceInfo xmlns:p15="http://schemas.microsoft.com/office/powerpoint/2012/main" userId="S::uid24913@uchealth.com::68f7ecee-04ee-4bc5-a952-3eb5b6a747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CA7A9-4CD5-4B6A-B38F-59961D14B217}" v="2617" dt="2021-02-12T16:16:55.528"/>
    <p1510:client id="{0D23CB19-165B-4A66-815C-7FDF027CF447}" v="8" dt="2021-02-12T18:05:08.992"/>
    <p1510:client id="{488FA919-57EC-4F37-825E-A449200711DF}" v="1532" dt="2021-02-12T17:24:43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714" autoAdjust="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dney, Emily" userId="S::uid24913@uchealth.com::68f7ecee-04ee-4bc5-a952-3eb5b6a747e5" providerId="AD" clId="Web-{01BCA7A9-4CD5-4B6A-B38F-59961D14B217}"/>
    <pc:docChg chg="addSld delSld modSld sldOrd">
      <pc:chgData name="Ledney, Emily" userId="S::uid24913@uchealth.com::68f7ecee-04ee-4bc5-a952-3eb5b6a747e5" providerId="AD" clId="Web-{01BCA7A9-4CD5-4B6A-B38F-59961D14B217}" dt="2021-02-12T16:16:55.528" v="1468" actId="20577"/>
      <pc:docMkLst>
        <pc:docMk/>
      </pc:docMkLst>
      <pc:sldChg chg="modSp del">
        <pc:chgData name="Ledney, Emily" userId="S::uid24913@uchealth.com::68f7ecee-04ee-4bc5-a952-3eb5b6a747e5" providerId="AD" clId="Web-{01BCA7A9-4CD5-4B6A-B38F-59961D14B217}" dt="2021-02-12T15:33:31.809" v="307"/>
        <pc:sldMkLst>
          <pc:docMk/>
          <pc:sldMk cId="2138246627" sldId="256"/>
        </pc:sldMkLst>
        <pc:spChg chg="mod">
          <ac:chgData name="Ledney, Emily" userId="S::uid24913@uchealth.com::68f7ecee-04ee-4bc5-a952-3eb5b6a747e5" providerId="AD" clId="Web-{01BCA7A9-4CD5-4B6A-B38F-59961D14B217}" dt="2021-02-12T15:33:24.544" v="305" actId="20577"/>
          <ac:spMkLst>
            <pc:docMk/>
            <pc:sldMk cId="2138246627" sldId="256"/>
            <ac:spMk id="3" creationId="{00000000-0000-0000-0000-000000000000}"/>
          </ac:spMkLst>
        </pc:spChg>
      </pc:sldChg>
      <pc:sldChg chg="modSp">
        <pc:chgData name="Ledney, Emily" userId="S::uid24913@uchealth.com::68f7ecee-04ee-4bc5-a952-3eb5b6a747e5" providerId="AD" clId="Web-{01BCA7A9-4CD5-4B6A-B38F-59961D14B217}" dt="2021-02-12T15:53:41.198" v="914" actId="20577"/>
        <pc:sldMkLst>
          <pc:docMk/>
          <pc:sldMk cId="4109673129" sldId="257"/>
        </pc:sldMkLst>
        <pc:spChg chg="mod">
          <ac:chgData name="Ledney, Emily" userId="S::uid24913@uchealth.com::68f7ecee-04ee-4bc5-a952-3eb5b6a747e5" providerId="AD" clId="Web-{01BCA7A9-4CD5-4B6A-B38F-59961D14B217}" dt="2021-02-12T15:52:10.211" v="851" actId="20577"/>
          <ac:spMkLst>
            <pc:docMk/>
            <pc:sldMk cId="4109673129" sldId="257"/>
            <ac:spMk id="2" creationId="{00000000-0000-0000-0000-000000000000}"/>
          </ac:spMkLst>
        </pc:spChg>
        <pc:spChg chg="mod">
          <ac:chgData name="Ledney, Emily" userId="S::uid24913@uchealth.com::68f7ecee-04ee-4bc5-a952-3eb5b6a747e5" providerId="AD" clId="Web-{01BCA7A9-4CD5-4B6A-B38F-59961D14B217}" dt="2021-02-12T15:53:41.198" v="914" actId="20577"/>
          <ac:spMkLst>
            <pc:docMk/>
            <pc:sldMk cId="4109673129" sldId="257"/>
            <ac:spMk id="3" creationId="{00000000-0000-0000-0000-000000000000}"/>
          </ac:spMkLst>
        </pc:spChg>
        <pc:spChg chg="mod">
          <ac:chgData name="Ledney, Emily" userId="S::uid24913@uchealth.com::68f7ecee-04ee-4bc5-a952-3eb5b6a747e5" providerId="AD" clId="Web-{01BCA7A9-4CD5-4B6A-B38F-59961D14B217}" dt="2021-02-12T15:39:27.709" v="524" actId="20577"/>
          <ac:spMkLst>
            <pc:docMk/>
            <pc:sldMk cId="4109673129" sldId="257"/>
            <ac:spMk id="4" creationId="{00000000-0000-0000-0000-000000000000}"/>
          </ac:spMkLst>
        </pc:spChg>
      </pc:sldChg>
      <pc:sldChg chg="modSp">
        <pc:chgData name="Ledney, Emily" userId="S::uid24913@uchealth.com::68f7ecee-04ee-4bc5-a952-3eb5b6a747e5" providerId="AD" clId="Web-{01BCA7A9-4CD5-4B6A-B38F-59961D14B217}" dt="2021-02-12T16:06:03.247" v="1288" actId="20577"/>
        <pc:sldMkLst>
          <pc:docMk/>
          <pc:sldMk cId="946915836" sldId="259"/>
        </pc:sldMkLst>
        <pc:spChg chg="mod">
          <ac:chgData name="Ledney, Emily" userId="S::uid24913@uchealth.com::68f7ecee-04ee-4bc5-a952-3eb5b6a747e5" providerId="AD" clId="Web-{01BCA7A9-4CD5-4B6A-B38F-59961D14B217}" dt="2021-02-12T16:03:48.119" v="1203" actId="20577"/>
          <ac:spMkLst>
            <pc:docMk/>
            <pc:sldMk cId="946915836" sldId="259"/>
            <ac:spMk id="2" creationId="{00000000-0000-0000-0000-000000000000}"/>
          </ac:spMkLst>
        </pc:spChg>
        <pc:spChg chg="mod">
          <ac:chgData name="Ledney, Emily" userId="S::uid24913@uchealth.com::68f7ecee-04ee-4bc5-a952-3eb5b6a747e5" providerId="AD" clId="Web-{01BCA7A9-4CD5-4B6A-B38F-59961D14B217}" dt="2021-02-12T16:06:03.247" v="1288" actId="20577"/>
          <ac:spMkLst>
            <pc:docMk/>
            <pc:sldMk cId="946915836" sldId="259"/>
            <ac:spMk id="3" creationId="{00000000-0000-0000-0000-000000000000}"/>
          </ac:spMkLst>
        </pc:spChg>
      </pc:sldChg>
      <pc:sldChg chg="modSp">
        <pc:chgData name="Ledney, Emily" userId="S::uid24913@uchealth.com::68f7ecee-04ee-4bc5-a952-3eb5b6a747e5" providerId="AD" clId="Web-{01BCA7A9-4CD5-4B6A-B38F-59961D14B217}" dt="2021-02-12T16:03:26.306" v="1201" actId="20577"/>
        <pc:sldMkLst>
          <pc:docMk/>
          <pc:sldMk cId="464868210" sldId="260"/>
        </pc:sldMkLst>
        <pc:spChg chg="mod">
          <ac:chgData name="Ledney, Emily" userId="S::uid24913@uchealth.com::68f7ecee-04ee-4bc5-a952-3eb5b6a747e5" providerId="AD" clId="Web-{01BCA7A9-4CD5-4B6A-B38F-59961D14B217}" dt="2021-02-12T15:25:39.595" v="59" actId="20577"/>
          <ac:spMkLst>
            <pc:docMk/>
            <pc:sldMk cId="464868210" sldId="260"/>
            <ac:spMk id="2" creationId="{00000000-0000-0000-0000-000000000000}"/>
          </ac:spMkLst>
        </pc:spChg>
        <pc:spChg chg="mod">
          <ac:chgData name="Ledney, Emily" userId="S::uid24913@uchealth.com::68f7ecee-04ee-4bc5-a952-3eb5b6a747e5" providerId="AD" clId="Web-{01BCA7A9-4CD5-4B6A-B38F-59961D14B217}" dt="2021-02-12T16:03:26.306" v="1201" actId="20577"/>
          <ac:spMkLst>
            <pc:docMk/>
            <pc:sldMk cId="464868210" sldId="260"/>
            <ac:spMk id="3" creationId="{00000000-0000-0000-0000-000000000000}"/>
          </ac:spMkLst>
        </pc:spChg>
        <pc:spChg chg="mod">
          <ac:chgData name="Ledney, Emily" userId="S::uid24913@uchealth.com::68f7ecee-04ee-4bc5-a952-3eb5b6a747e5" providerId="AD" clId="Web-{01BCA7A9-4CD5-4B6A-B38F-59961D14B217}" dt="2021-02-12T15:29:39.710" v="225" actId="1076"/>
          <ac:spMkLst>
            <pc:docMk/>
            <pc:sldMk cId="464868210" sldId="260"/>
            <ac:spMk id="4" creationId="{00000000-0000-0000-0000-000000000000}"/>
          </ac:spMkLst>
        </pc:spChg>
      </pc:sldChg>
      <pc:sldChg chg="del">
        <pc:chgData name="Ledney, Emily" userId="S::uid24913@uchealth.com::68f7ecee-04ee-4bc5-a952-3eb5b6a747e5" providerId="AD" clId="Web-{01BCA7A9-4CD5-4B6A-B38F-59961D14B217}" dt="2021-02-12T16:08:18.609" v="1344"/>
        <pc:sldMkLst>
          <pc:docMk/>
          <pc:sldMk cId="3362995623" sldId="261"/>
        </pc:sldMkLst>
      </pc:sldChg>
      <pc:sldChg chg="modSp">
        <pc:chgData name="Ledney, Emily" userId="S::uid24913@uchealth.com::68f7ecee-04ee-4bc5-a952-3eb5b6a747e5" providerId="AD" clId="Web-{01BCA7A9-4CD5-4B6A-B38F-59961D14B217}" dt="2021-02-12T15:39:02.942" v="514" actId="20577"/>
        <pc:sldMkLst>
          <pc:docMk/>
          <pc:sldMk cId="1912579900" sldId="262"/>
        </pc:sldMkLst>
        <pc:spChg chg="mod">
          <ac:chgData name="Ledney, Emily" userId="S::uid24913@uchealth.com::68f7ecee-04ee-4bc5-a952-3eb5b6a747e5" providerId="AD" clId="Web-{01BCA7A9-4CD5-4B6A-B38F-59961D14B217}" dt="2021-02-12T15:39:02.942" v="514" actId="20577"/>
          <ac:spMkLst>
            <pc:docMk/>
            <pc:sldMk cId="1912579900" sldId="262"/>
            <ac:spMk id="3" creationId="{00000000-0000-0000-0000-000000000000}"/>
          </ac:spMkLst>
        </pc:spChg>
      </pc:sldChg>
      <pc:sldChg chg="addSp modSp ord">
        <pc:chgData name="Ledney, Emily" userId="S::uid24913@uchealth.com::68f7ecee-04ee-4bc5-a952-3eb5b6a747e5" providerId="AD" clId="Web-{01BCA7A9-4CD5-4B6A-B38F-59961D14B217}" dt="2021-02-12T16:06:24.247" v="1289"/>
        <pc:sldMkLst>
          <pc:docMk/>
          <pc:sldMk cId="2234338382" sldId="263"/>
        </pc:sldMkLst>
        <pc:graphicFrameChg chg="add mod modGraphic">
          <ac:chgData name="Ledney, Emily" userId="S::uid24913@uchealth.com::68f7ecee-04ee-4bc5-a952-3eb5b6a747e5" providerId="AD" clId="Web-{01BCA7A9-4CD5-4B6A-B38F-59961D14B217}" dt="2021-02-12T16:02:54.352" v="1163" actId="20577"/>
          <ac:graphicFrameMkLst>
            <pc:docMk/>
            <pc:sldMk cId="2234338382" sldId="263"/>
            <ac:graphicFrameMk id="2" creationId="{A7A5F361-4B8C-42F5-ADA7-790689607BA3}"/>
          </ac:graphicFrameMkLst>
        </pc:graphicFrameChg>
      </pc:sldChg>
      <pc:sldChg chg="delSp modSp new">
        <pc:chgData name="Ledney, Emily" userId="S::uid24913@uchealth.com::68f7ecee-04ee-4bc5-a952-3eb5b6a747e5" providerId="AD" clId="Web-{01BCA7A9-4CD5-4B6A-B38F-59961D14B217}" dt="2021-02-12T14:03:07.432" v="15"/>
        <pc:sldMkLst>
          <pc:docMk/>
          <pc:sldMk cId="1793163536" sldId="265"/>
        </pc:sldMkLst>
        <pc:spChg chg="mod">
          <ac:chgData name="Ledney, Emily" userId="S::uid24913@uchealth.com::68f7ecee-04ee-4bc5-a952-3eb5b6a747e5" providerId="AD" clId="Web-{01BCA7A9-4CD5-4B6A-B38F-59961D14B217}" dt="2021-02-12T14:03:05.479" v="14" actId="20577"/>
          <ac:spMkLst>
            <pc:docMk/>
            <pc:sldMk cId="1793163536" sldId="265"/>
            <ac:spMk id="2" creationId="{2046DFC0-FF64-4A1A-BD37-54BD5A869C84}"/>
          </ac:spMkLst>
        </pc:spChg>
        <pc:spChg chg="del">
          <ac:chgData name="Ledney, Emily" userId="S::uid24913@uchealth.com::68f7ecee-04ee-4bc5-a952-3eb5b6a747e5" providerId="AD" clId="Web-{01BCA7A9-4CD5-4B6A-B38F-59961D14B217}" dt="2021-02-12T14:03:07.432" v="15"/>
          <ac:spMkLst>
            <pc:docMk/>
            <pc:sldMk cId="1793163536" sldId="265"/>
            <ac:spMk id="3" creationId="{2E2CE440-208B-44B9-959F-C563B29A76F3}"/>
          </ac:spMkLst>
        </pc:spChg>
      </pc:sldChg>
      <pc:sldChg chg="addSp modSp add replId">
        <pc:chgData name="Ledney, Emily" userId="S::uid24913@uchealth.com::68f7ecee-04ee-4bc5-a952-3eb5b6a747e5" providerId="AD" clId="Web-{01BCA7A9-4CD5-4B6A-B38F-59961D14B217}" dt="2021-02-12T15:37:33.471" v="472" actId="20577"/>
        <pc:sldMkLst>
          <pc:docMk/>
          <pc:sldMk cId="2583154487" sldId="266"/>
        </pc:sldMkLst>
        <pc:spChg chg="mod">
          <ac:chgData name="Ledney, Emily" userId="S::uid24913@uchealth.com::68f7ecee-04ee-4bc5-a952-3eb5b6a747e5" providerId="AD" clId="Web-{01BCA7A9-4CD5-4B6A-B38F-59961D14B217}" dt="2021-02-12T15:33:13.512" v="304" actId="20577"/>
          <ac:spMkLst>
            <pc:docMk/>
            <pc:sldMk cId="2583154487" sldId="266"/>
            <ac:spMk id="2" creationId="{00000000-0000-0000-0000-000000000000}"/>
          </ac:spMkLst>
        </pc:spChg>
        <pc:spChg chg="mod">
          <ac:chgData name="Ledney, Emily" userId="S::uid24913@uchealth.com::68f7ecee-04ee-4bc5-a952-3eb5b6a747e5" providerId="AD" clId="Web-{01BCA7A9-4CD5-4B6A-B38F-59961D14B217}" dt="2021-02-12T15:37:33.471" v="472" actId="20577"/>
          <ac:spMkLst>
            <pc:docMk/>
            <pc:sldMk cId="2583154487" sldId="266"/>
            <ac:spMk id="3" creationId="{00000000-0000-0000-0000-000000000000}"/>
          </ac:spMkLst>
        </pc:spChg>
        <pc:spChg chg="add mod">
          <ac:chgData name="Ledney, Emily" userId="S::uid24913@uchealth.com::68f7ecee-04ee-4bc5-a952-3eb5b6a747e5" providerId="AD" clId="Web-{01BCA7A9-4CD5-4B6A-B38F-59961D14B217}" dt="2021-02-12T15:34:24.608" v="335" actId="1076"/>
          <ac:spMkLst>
            <pc:docMk/>
            <pc:sldMk cId="2583154487" sldId="266"/>
            <ac:spMk id="5" creationId="{E770AE65-CE33-48F9-BF9E-57AA6E74C84D}"/>
          </ac:spMkLst>
        </pc:spChg>
      </pc:sldChg>
      <pc:sldChg chg="modSp new addCm">
        <pc:chgData name="Ledney, Emily" userId="S::uid24913@uchealth.com::68f7ecee-04ee-4bc5-a952-3eb5b6a747e5" providerId="AD" clId="Web-{01BCA7A9-4CD5-4B6A-B38F-59961D14B217}" dt="2021-02-12T16:01:17.177" v="1154"/>
        <pc:sldMkLst>
          <pc:docMk/>
          <pc:sldMk cId="71272052" sldId="267"/>
        </pc:sldMkLst>
        <pc:spChg chg="mod">
          <ac:chgData name="Ledney, Emily" userId="S::uid24913@uchealth.com::68f7ecee-04ee-4bc5-a952-3eb5b6a747e5" providerId="AD" clId="Web-{01BCA7A9-4CD5-4B6A-B38F-59961D14B217}" dt="2021-02-12T15:53:56.214" v="923" actId="20577"/>
          <ac:spMkLst>
            <pc:docMk/>
            <pc:sldMk cId="71272052" sldId="267"/>
            <ac:spMk id="2" creationId="{60AB1D53-7769-4C02-8BCA-55FA5027EDA1}"/>
          </ac:spMkLst>
        </pc:spChg>
        <pc:spChg chg="mod">
          <ac:chgData name="Ledney, Emily" userId="S::uid24913@uchealth.com::68f7ecee-04ee-4bc5-a952-3eb5b6a747e5" providerId="AD" clId="Web-{01BCA7A9-4CD5-4B6A-B38F-59961D14B217}" dt="2021-02-12T16:00:39.895" v="1153" actId="20577"/>
          <ac:spMkLst>
            <pc:docMk/>
            <pc:sldMk cId="71272052" sldId="267"/>
            <ac:spMk id="3" creationId="{4EAAC8A2-6B39-4998-867A-84784A7D2393}"/>
          </ac:spMkLst>
        </pc:spChg>
      </pc:sldChg>
      <pc:sldChg chg="modSp new">
        <pc:chgData name="Ledney, Emily" userId="S::uid24913@uchealth.com::68f7ecee-04ee-4bc5-a952-3eb5b6a747e5" providerId="AD" clId="Web-{01BCA7A9-4CD5-4B6A-B38F-59961D14B217}" dt="2021-02-12T16:16:02.371" v="1418" actId="20577"/>
        <pc:sldMkLst>
          <pc:docMk/>
          <pc:sldMk cId="105568302" sldId="268"/>
        </pc:sldMkLst>
        <pc:spChg chg="mod">
          <ac:chgData name="Ledney, Emily" userId="S::uid24913@uchealth.com::68f7ecee-04ee-4bc5-a952-3eb5b6a747e5" providerId="AD" clId="Web-{01BCA7A9-4CD5-4B6A-B38F-59961D14B217}" dt="2021-02-12T16:06:46.326" v="1304" actId="20577"/>
          <ac:spMkLst>
            <pc:docMk/>
            <pc:sldMk cId="105568302" sldId="268"/>
            <ac:spMk id="2" creationId="{59CE5F18-8B51-4BC5-BC0B-F2DC10E77461}"/>
          </ac:spMkLst>
        </pc:spChg>
        <pc:spChg chg="mod">
          <ac:chgData name="Ledney, Emily" userId="S::uid24913@uchealth.com::68f7ecee-04ee-4bc5-a952-3eb5b6a747e5" providerId="AD" clId="Web-{01BCA7A9-4CD5-4B6A-B38F-59961D14B217}" dt="2021-02-12T16:16:02.371" v="1418" actId="20577"/>
          <ac:spMkLst>
            <pc:docMk/>
            <pc:sldMk cId="105568302" sldId="268"/>
            <ac:spMk id="3" creationId="{549539DB-50DA-47D7-96AD-2F2A525AB001}"/>
          </ac:spMkLst>
        </pc:spChg>
      </pc:sldChg>
      <pc:sldChg chg="addSp modSp new">
        <pc:chgData name="Ledney, Emily" userId="S::uid24913@uchealth.com::68f7ecee-04ee-4bc5-a952-3eb5b6a747e5" providerId="AD" clId="Web-{01BCA7A9-4CD5-4B6A-B38F-59961D14B217}" dt="2021-02-12T16:15:04.010" v="1357" actId="1076"/>
        <pc:sldMkLst>
          <pc:docMk/>
          <pc:sldMk cId="783001107" sldId="269"/>
        </pc:sldMkLst>
        <pc:spChg chg="mod">
          <ac:chgData name="Ledney, Emily" userId="S::uid24913@uchealth.com::68f7ecee-04ee-4bc5-a952-3eb5b6a747e5" providerId="AD" clId="Web-{01BCA7A9-4CD5-4B6A-B38F-59961D14B217}" dt="2021-02-12T16:14:44.400" v="1351" actId="20577"/>
          <ac:spMkLst>
            <pc:docMk/>
            <pc:sldMk cId="783001107" sldId="269"/>
            <ac:spMk id="2" creationId="{19866F42-43FF-46DC-AE2C-A393CB40DD32}"/>
          </ac:spMkLst>
        </pc:spChg>
        <pc:picChg chg="add mod">
          <ac:chgData name="Ledney, Emily" userId="S::uid24913@uchealth.com::68f7ecee-04ee-4bc5-a952-3eb5b6a747e5" providerId="AD" clId="Web-{01BCA7A9-4CD5-4B6A-B38F-59961D14B217}" dt="2021-02-12T16:15:04.010" v="1357" actId="1076"/>
          <ac:picMkLst>
            <pc:docMk/>
            <pc:sldMk cId="783001107" sldId="269"/>
            <ac:picMk id="3" creationId="{515ACEAF-4019-42AD-8558-65E7581FCE76}"/>
          </ac:picMkLst>
        </pc:picChg>
      </pc:sldChg>
      <pc:sldChg chg="modSp new ord">
        <pc:chgData name="Ledney, Emily" userId="S::uid24913@uchealth.com::68f7ecee-04ee-4bc5-a952-3eb5b6a747e5" providerId="AD" clId="Web-{01BCA7A9-4CD5-4B6A-B38F-59961D14B217}" dt="2021-02-12T16:16:43.372" v="1457" actId="20577"/>
        <pc:sldMkLst>
          <pc:docMk/>
          <pc:sldMk cId="979597776" sldId="270"/>
        </pc:sldMkLst>
        <pc:spChg chg="mod">
          <ac:chgData name="Ledney, Emily" userId="S::uid24913@uchealth.com::68f7ecee-04ee-4bc5-a952-3eb5b6a747e5" providerId="AD" clId="Web-{01BCA7A9-4CD5-4B6A-B38F-59961D14B217}" dt="2021-02-12T16:16:19.077" v="1422" actId="20577"/>
          <ac:spMkLst>
            <pc:docMk/>
            <pc:sldMk cId="979597776" sldId="270"/>
            <ac:spMk id="2" creationId="{A5F01096-8DBA-40EF-B7E2-D520DE93BE92}"/>
          </ac:spMkLst>
        </pc:spChg>
        <pc:spChg chg="mod">
          <ac:chgData name="Ledney, Emily" userId="S::uid24913@uchealth.com::68f7ecee-04ee-4bc5-a952-3eb5b6a747e5" providerId="AD" clId="Web-{01BCA7A9-4CD5-4B6A-B38F-59961D14B217}" dt="2021-02-12T16:16:43.372" v="1457" actId="20577"/>
          <ac:spMkLst>
            <pc:docMk/>
            <pc:sldMk cId="979597776" sldId="270"/>
            <ac:spMk id="3" creationId="{E97DBC6E-FC14-41BF-8E97-753287D2E46F}"/>
          </ac:spMkLst>
        </pc:spChg>
      </pc:sldChg>
      <pc:sldChg chg="modSp new">
        <pc:chgData name="Ledney, Emily" userId="S::uid24913@uchealth.com::68f7ecee-04ee-4bc5-a952-3eb5b6a747e5" providerId="AD" clId="Web-{01BCA7A9-4CD5-4B6A-B38F-59961D14B217}" dt="2021-02-12T16:16:55.528" v="1468" actId="20577"/>
        <pc:sldMkLst>
          <pc:docMk/>
          <pc:sldMk cId="92547514" sldId="271"/>
        </pc:sldMkLst>
        <pc:spChg chg="mod">
          <ac:chgData name="Ledney, Emily" userId="S::uid24913@uchealth.com::68f7ecee-04ee-4bc5-a952-3eb5b6a747e5" providerId="AD" clId="Web-{01BCA7A9-4CD5-4B6A-B38F-59961D14B217}" dt="2021-02-12T16:16:55.528" v="1468" actId="20577"/>
          <ac:spMkLst>
            <pc:docMk/>
            <pc:sldMk cId="92547514" sldId="271"/>
            <ac:spMk id="2" creationId="{E0E41A48-6E9F-4AF1-B575-DEED2E9C9300}"/>
          </ac:spMkLst>
        </pc:spChg>
      </pc:sldChg>
    </pc:docChg>
  </pc:docChgLst>
  <pc:docChgLst>
    <pc:chgData name="Ledney, Emily" userId="S::uid24913@uchealth.com::68f7ecee-04ee-4bc5-a952-3eb5b6a747e5" providerId="AD" clId="Web-{488FA919-57EC-4F37-825E-A449200711DF}"/>
    <pc:docChg chg="addSld delSld modSld sldOrd">
      <pc:chgData name="Ledney, Emily" userId="S::uid24913@uchealth.com::68f7ecee-04ee-4bc5-a952-3eb5b6a747e5" providerId="AD" clId="Web-{488FA919-57EC-4F37-825E-A449200711DF}" dt="2021-02-12T17:24:43.659" v="748" actId="20577"/>
      <pc:docMkLst>
        <pc:docMk/>
      </pc:docMkLst>
      <pc:sldChg chg="ord">
        <pc:chgData name="Ledney, Emily" userId="S::uid24913@uchealth.com::68f7ecee-04ee-4bc5-a952-3eb5b6a747e5" providerId="AD" clId="Web-{488FA919-57EC-4F37-825E-A449200711DF}" dt="2021-02-12T17:07:51.390" v="36"/>
        <pc:sldMkLst>
          <pc:docMk/>
          <pc:sldMk cId="4109673129" sldId="257"/>
        </pc:sldMkLst>
      </pc:sldChg>
      <pc:sldChg chg="del ord">
        <pc:chgData name="Ledney, Emily" userId="S::uid24913@uchealth.com::68f7ecee-04ee-4bc5-a952-3eb5b6a747e5" providerId="AD" clId="Web-{488FA919-57EC-4F37-825E-A449200711DF}" dt="2021-02-12T17:23:23.904" v="607"/>
        <pc:sldMkLst>
          <pc:docMk/>
          <pc:sldMk cId="3071486587" sldId="258"/>
        </pc:sldMkLst>
      </pc:sldChg>
      <pc:sldChg chg="modSp">
        <pc:chgData name="Ledney, Emily" userId="S::uid24913@uchealth.com::68f7ecee-04ee-4bc5-a952-3eb5b6a747e5" providerId="AD" clId="Web-{488FA919-57EC-4F37-825E-A449200711DF}" dt="2021-02-12T17:21:45.992" v="512" actId="20577"/>
        <pc:sldMkLst>
          <pc:docMk/>
          <pc:sldMk cId="946915836" sldId="259"/>
        </pc:sldMkLst>
        <pc:spChg chg="mod">
          <ac:chgData name="Ledney, Emily" userId="S::uid24913@uchealth.com::68f7ecee-04ee-4bc5-a952-3eb5b6a747e5" providerId="AD" clId="Web-{488FA919-57EC-4F37-825E-A449200711DF}" dt="2021-02-12T17:21:45.992" v="512" actId="20577"/>
          <ac:spMkLst>
            <pc:docMk/>
            <pc:sldMk cId="946915836" sldId="259"/>
            <ac:spMk id="3" creationId="{00000000-0000-0000-0000-000000000000}"/>
          </ac:spMkLst>
        </pc:spChg>
        <pc:spChg chg="mod">
          <ac:chgData name="Ledney, Emily" userId="S::uid24913@uchealth.com::68f7ecee-04ee-4bc5-a952-3eb5b6a747e5" providerId="AD" clId="Web-{488FA919-57EC-4F37-825E-A449200711DF}" dt="2021-02-12T17:21:17.974" v="481" actId="1076"/>
          <ac:spMkLst>
            <pc:docMk/>
            <pc:sldMk cId="946915836" sldId="259"/>
            <ac:spMk id="4" creationId="{00000000-0000-0000-0000-000000000000}"/>
          </ac:spMkLst>
        </pc:spChg>
      </pc:sldChg>
      <pc:sldChg chg="modSp">
        <pc:chgData name="Ledney, Emily" userId="S::uid24913@uchealth.com::68f7ecee-04ee-4bc5-a952-3eb5b6a747e5" providerId="AD" clId="Web-{488FA919-57EC-4F37-825E-A449200711DF}" dt="2021-02-12T17:08:03.750" v="50" actId="20577"/>
        <pc:sldMkLst>
          <pc:docMk/>
          <pc:sldMk cId="1912579900" sldId="262"/>
        </pc:sldMkLst>
        <pc:spChg chg="mod">
          <ac:chgData name="Ledney, Emily" userId="S::uid24913@uchealth.com::68f7ecee-04ee-4bc5-a952-3eb5b6a747e5" providerId="AD" clId="Web-{488FA919-57EC-4F37-825E-A449200711DF}" dt="2021-02-12T17:08:03.750" v="50" actId="20577"/>
          <ac:spMkLst>
            <pc:docMk/>
            <pc:sldMk cId="1912579900" sldId="262"/>
            <ac:spMk id="3" creationId="{00000000-0000-0000-0000-000000000000}"/>
          </ac:spMkLst>
        </pc:spChg>
      </pc:sldChg>
      <pc:sldChg chg="ord">
        <pc:chgData name="Ledney, Emily" userId="S::uid24913@uchealth.com::68f7ecee-04ee-4bc5-a952-3eb5b6a747e5" providerId="AD" clId="Web-{488FA919-57EC-4F37-825E-A449200711DF}" dt="2021-02-12T17:08:41.144" v="52"/>
        <pc:sldMkLst>
          <pc:docMk/>
          <pc:sldMk cId="2234338382" sldId="263"/>
        </pc:sldMkLst>
      </pc:sldChg>
      <pc:sldChg chg="modSp">
        <pc:chgData name="Ledney, Emily" userId="S::uid24913@uchealth.com::68f7ecee-04ee-4bc5-a952-3eb5b6a747e5" providerId="AD" clId="Web-{488FA919-57EC-4F37-825E-A449200711DF}" dt="2021-02-12T17:15:10.903" v="139" actId="20577"/>
        <pc:sldMkLst>
          <pc:docMk/>
          <pc:sldMk cId="2583154487" sldId="266"/>
        </pc:sldMkLst>
        <pc:spChg chg="mod">
          <ac:chgData name="Ledney, Emily" userId="S::uid24913@uchealth.com::68f7ecee-04ee-4bc5-a952-3eb5b6a747e5" providerId="AD" clId="Web-{488FA919-57EC-4F37-825E-A449200711DF}" dt="2021-02-12T17:10:03.868" v="68" actId="20577"/>
          <ac:spMkLst>
            <pc:docMk/>
            <pc:sldMk cId="2583154487" sldId="266"/>
            <ac:spMk id="2" creationId="{00000000-0000-0000-0000-000000000000}"/>
          </ac:spMkLst>
        </pc:spChg>
        <pc:spChg chg="mod">
          <ac:chgData name="Ledney, Emily" userId="S::uid24913@uchealth.com::68f7ecee-04ee-4bc5-a952-3eb5b6a747e5" providerId="AD" clId="Web-{488FA919-57EC-4F37-825E-A449200711DF}" dt="2021-02-12T17:15:10.903" v="139" actId="20577"/>
          <ac:spMkLst>
            <pc:docMk/>
            <pc:sldMk cId="2583154487" sldId="266"/>
            <ac:spMk id="3" creationId="{00000000-0000-0000-0000-000000000000}"/>
          </ac:spMkLst>
        </pc:spChg>
      </pc:sldChg>
      <pc:sldChg chg="addSp modSp">
        <pc:chgData name="Ledney, Emily" userId="S::uid24913@uchealth.com::68f7ecee-04ee-4bc5-a952-3eb5b6a747e5" providerId="AD" clId="Web-{488FA919-57EC-4F37-825E-A449200711DF}" dt="2021-02-12T17:21:02.739" v="479" actId="1076"/>
        <pc:sldMkLst>
          <pc:docMk/>
          <pc:sldMk cId="979597776" sldId="270"/>
        </pc:sldMkLst>
        <pc:spChg chg="mod">
          <ac:chgData name="Ledney, Emily" userId="S::uid24913@uchealth.com::68f7ecee-04ee-4bc5-a952-3eb5b6a747e5" providerId="AD" clId="Web-{488FA919-57EC-4F37-825E-A449200711DF}" dt="2021-02-12T17:20:41.644" v="476" actId="20577"/>
          <ac:spMkLst>
            <pc:docMk/>
            <pc:sldMk cId="979597776" sldId="270"/>
            <ac:spMk id="3" creationId="{E97DBC6E-FC14-41BF-8E97-753287D2E46F}"/>
          </ac:spMkLst>
        </pc:spChg>
        <pc:spChg chg="add mod">
          <ac:chgData name="Ledney, Emily" userId="S::uid24913@uchealth.com::68f7ecee-04ee-4bc5-a952-3eb5b6a747e5" providerId="AD" clId="Web-{488FA919-57EC-4F37-825E-A449200711DF}" dt="2021-02-12T17:21:02.739" v="479" actId="1076"/>
          <ac:spMkLst>
            <pc:docMk/>
            <pc:sldMk cId="979597776" sldId="270"/>
            <ac:spMk id="5" creationId="{68F293E0-ABFF-4696-95AB-16416773AEF7}"/>
          </ac:spMkLst>
        </pc:spChg>
      </pc:sldChg>
      <pc:sldChg chg="modSp new">
        <pc:chgData name="Ledney, Emily" userId="S::uid24913@uchealth.com::68f7ecee-04ee-4bc5-a952-3eb5b6a747e5" providerId="AD" clId="Web-{488FA919-57EC-4F37-825E-A449200711DF}" dt="2021-02-12T17:23:11.200" v="606" actId="20577"/>
        <pc:sldMkLst>
          <pc:docMk/>
          <pc:sldMk cId="2312498931" sldId="272"/>
        </pc:sldMkLst>
        <pc:spChg chg="mod">
          <ac:chgData name="Ledney, Emily" userId="S::uid24913@uchealth.com::68f7ecee-04ee-4bc5-a952-3eb5b6a747e5" providerId="AD" clId="Web-{488FA919-57EC-4F37-825E-A449200711DF}" dt="2021-02-12T17:21:56.961" v="515" actId="20577"/>
          <ac:spMkLst>
            <pc:docMk/>
            <pc:sldMk cId="2312498931" sldId="272"/>
            <ac:spMk id="2" creationId="{779952F7-E703-43D3-8DE5-8741AD887A5C}"/>
          </ac:spMkLst>
        </pc:spChg>
        <pc:spChg chg="mod">
          <ac:chgData name="Ledney, Emily" userId="S::uid24913@uchealth.com::68f7ecee-04ee-4bc5-a952-3eb5b6a747e5" providerId="AD" clId="Web-{488FA919-57EC-4F37-825E-A449200711DF}" dt="2021-02-12T17:23:11.200" v="606" actId="20577"/>
          <ac:spMkLst>
            <pc:docMk/>
            <pc:sldMk cId="2312498931" sldId="272"/>
            <ac:spMk id="3" creationId="{54277B85-9B81-46B9-8D88-A0146C522B0B}"/>
          </ac:spMkLst>
        </pc:spChg>
      </pc:sldChg>
      <pc:sldChg chg="addSp delSp modSp new del">
        <pc:chgData name="Ledney, Emily" userId="S::uid24913@uchealth.com::68f7ecee-04ee-4bc5-a952-3eb5b6a747e5" providerId="AD" clId="Web-{488FA919-57EC-4F37-825E-A449200711DF}" dt="2021-02-12T17:21:12.302" v="480"/>
        <pc:sldMkLst>
          <pc:docMk/>
          <pc:sldMk cId="2673449950" sldId="272"/>
        </pc:sldMkLst>
        <pc:spChg chg="mod">
          <ac:chgData name="Ledney, Emily" userId="S::uid24913@uchealth.com::68f7ecee-04ee-4bc5-a952-3eb5b6a747e5" providerId="AD" clId="Web-{488FA919-57EC-4F37-825E-A449200711DF}" dt="2021-02-12T17:10:39.573" v="81" actId="20577"/>
          <ac:spMkLst>
            <pc:docMk/>
            <pc:sldMk cId="2673449950" sldId="272"/>
            <ac:spMk id="3" creationId="{1A6D7E2C-D829-4F07-88A4-7F839A628680}"/>
          </ac:spMkLst>
        </pc:spChg>
        <pc:spChg chg="add del mod">
          <ac:chgData name="Ledney, Emily" userId="S::uid24913@uchealth.com::68f7ecee-04ee-4bc5-a952-3eb5b6a747e5" providerId="AD" clId="Web-{488FA919-57EC-4F37-825E-A449200711DF}" dt="2021-02-12T17:10:38.823" v="77"/>
          <ac:spMkLst>
            <pc:docMk/>
            <pc:sldMk cId="2673449950" sldId="272"/>
            <ac:spMk id="4" creationId="{57B92194-10CC-4D78-8856-8EEAE9E82ECB}"/>
          </ac:spMkLst>
        </pc:spChg>
      </pc:sldChg>
      <pc:sldChg chg="delSp modSp add ord replId">
        <pc:chgData name="Ledney, Emily" userId="S::uid24913@uchealth.com::68f7ecee-04ee-4bc5-a952-3eb5b6a747e5" providerId="AD" clId="Web-{488FA919-57EC-4F37-825E-A449200711DF}" dt="2021-02-12T17:24:43.659" v="748" actId="20577"/>
        <pc:sldMkLst>
          <pc:docMk/>
          <pc:sldMk cId="2755691597" sldId="273"/>
        </pc:sldMkLst>
        <pc:spChg chg="mod">
          <ac:chgData name="Ledney, Emily" userId="S::uid24913@uchealth.com::68f7ecee-04ee-4bc5-a952-3eb5b6a747e5" providerId="AD" clId="Web-{488FA919-57EC-4F37-825E-A449200711DF}" dt="2021-02-12T17:23:43.452" v="615" actId="20577"/>
          <ac:spMkLst>
            <pc:docMk/>
            <pc:sldMk cId="2755691597" sldId="273"/>
            <ac:spMk id="2" creationId="{A5F01096-8DBA-40EF-B7E2-D520DE93BE92}"/>
          </ac:spMkLst>
        </pc:spChg>
        <pc:spChg chg="mod">
          <ac:chgData name="Ledney, Emily" userId="S::uid24913@uchealth.com::68f7ecee-04ee-4bc5-a952-3eb5b6a747e5" providerId="AD" clId="Web-{488FA919-57EC-4F37-825E-A449200711DF}" dt="2021-02-12T17:24:43.659" v="748" actId="20577"/>
          <ac:spMkLst>
            <pc:docMk/>
            <pc:sldMk cId="2755691597" sldId="273"/>
            <ac:spMk id="3" creationId="{E97DBC6E-FC14-41BF-8E97-753287D2E46F}"/>
          </ac:spMkLst>
        </pc:spChg>
        <pc:spChg chg="del">
          <ac:chgData name="Ledney, Emily" userId="S::uid24913@uchealth.com::68f7ecee-04ee-4bc5-a952-3eb5b6a747e5" providerId="AD" clId="Web-{488FA919-57EC-4F37-825E-A449200711DF}" dt="2021-02-12T17:23:47.406" v="616"/>
          <ac:spMkLst>
            <pc:docMk/>
            <pc:sldMk cId="2755691597" sldId="273"/>
            <ac:spMk id="5" creationId="{68F293E0-ABFF-4696-95AB-16416773AEF7}"/>
          </ac:spMkLst>
        </pc:spChg>
      </pc:sldChg>
    </pc:docChg>
  </pc:docChgLst>
  <pc:docChgLst>
    <pc:chgData name="Ledney, Emily" userId="S::uid24913@uchealth.com::68f7ecee-04ee-4bc5-a952-3eb5b6a747e5" providerId="AD" clId="Web-{0D23CB19-165B-4A66-815C-7FDF027CF447}"/>
    <pc:docChg chg="modSld">
      <pc:chgData name="Ledney, Emily" userId="S::uid24913@uchealth.com::68f7ecee-04ee-4bc5-a952-3eb5b6a747e5" providerId="AD" clId="Web-{0D23CB19-165B-4A66-815C-7FDF027CF447}" dt="2021-02-12T18:05:08.867" v="4" actId="20577"/>
      <pc:docMkLst>
        <pc:docMk/>
      </pc:docMkLst>
      <pc:sldChg chg="modSp">
        <pc:chgData name="Ledney, Emily" userId="S::uid24913@uchealth.com::68f7ecee-04ee-4bc5-a952-3eb5b6a747e5" providerId="AD" clId="Web-{0D23CB19-165B-4A66-815C-7FDF027CF447}" dt="2021-02-12T18:03:44.978" v="0" actId="1076"/>
        <pc:sldMkLst>
          <pc:docMk/>
          <pc:sldMk cId="946915836" sldId="259"/>
        </pc:sldMkLst>
        <pc:spChg chg="mod">
          <ac:chgData name="Ledney, Emily" userId="S::uid24913@uchealth.com::68f7ecee-04ee-4bc5-a952-3eb5b6a747e5" providerId="AD" clId="Web-{0D23CB19-165B-4A66-815C-7FDF027CF447}" dt="2021-02-12T18:03:44.978" v="0" actId="1076"/>
          <ac:spMkLst>
            <pc:docMk/>
            <pc:sldMk cId="946915836" sldId="259"/>
            <ac:spMk id="4" creationId="{00000000-0000-0000-0000-000000000000}"/>
          </ac:spMkLst>
        </pc:spChg>
      </pc:sldChg>
      <pc:sldChg chg="modSp">
        <pc:chgData name="Ledney, Emily" userId="S::uid24913@uchealth.com::68f7ecee-04ee-4bc5-a952-3eb5b6a747e5" providerId="AD" clId="Web-{0D23CB19-165B-4A66-815C-7FDF027CF447}" dt="2021-02-12T18:05:08.867" v="4" actId="20577"/>
        <pc:sldMkLst>
          <pc:docMk/>
          <pc:sldMk cId="2583154487" sldId="266"/>
        </pc:sldMkLst>
        <pc:spChg chg="mod">
          <ac:chgData name="Ledney, Emily" userId="S::uid24913@uchealth.com::68f7ecee-04ee-4bc5-a952-3eb5b6a747e5" providerId="AD" clId="Web-{0D23CB19-165B-4A66-815C-7FDF027CF447}" dt="2021-02-12T18:05:08.867" v="4" actId="20577"/>
          <ac:spMkLst>
            <pc:docMk/>
            <pc:sldMk cId="2583154487" sldId="266"/>
            <ac:spMk id="5" creationId="{E770AE65-CE33-48F9-BF9E-57AA6E74C84D}"/>
          </ac:spMkLst>
        </pc:spChg>
      </pc:sldChg>
      <pc:sldChg chg="modSp">
        <pc:chgData name="Ledney, Emily" userId="S::uid24913@uchealth.com::68f7ecee-04ee-4bc5-a952-3eb5b6a747e5" providerId="AD" clId="Web-{0D23CB19-165B-4A66-815C-7FDF027CF447}" dt="2021-02-12T18:04:21.571" v="1" actId="1076"/>
        <pc:sldMkLst>
          <pc:docMk/>
          <pc:sldMk cId="979597776" sldId="270"/>
        </pc:sldMkLst>
        <pc:spChg chg="mod">
          <ac:chgData name="Ledney, Emily" userId="S::uid24913@uchealth.com::68f7ecee-04ee-4bc5-a952-3eb5b6a747e5" providerId="AD" clId="Web-{0D23CB19-165B-4A66-815C-7FDF027CF447}" dt="2021-02-12T18:04:21.571" v="1" actId="1076"/>
          <ac:spMkLst>
            <pc:docMk/>
            <pc:sldMk cId="979597776" sldId="270"/>
            <ac:spMk id="5" creationId="{68F293E0-ABFF-4696-95AB-16416773AEF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877849-CB5B-46D9-9263-70ED2CFAA01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2B2AD7-562F-4738-AEC7-D56E0398C316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Recruitment tool</a:t>
          </a:r>
          <a:endParaRPr lang="en-US" dirty="0"/>
        </a:p>
      </dgm:t>
    </dgm:pt>
    <dgm:pt modelId="{8176D36B-6ACF-4EB2-94E6-FA7D3B073540}" type="parTrans" cxnId="{4F28A59E-F87D-4E1B-BE7E-AA01D50E9AAD}">
      <dgm:prSet/>
      <dgm:spPr/>
      <dgm:t>
        <a:bodyPr/>
        <a:lstStyle/>
        <a:p>
          <a:endParaRPr lang="en-US"/>
        </a:p>
      </dgm:t>
    </dgm:pt>
    <dgm:pt modelId="{94170523-5D66-4F09-AD29-2C76FEFA7A67}" type="sibTrans" cxnId="{4F28A59E-F87D-4E1B-BE7E-AA01D50E9AAD}">
      <dgm:prSet/>
      <dgm:spPr/>
      <dgm:t>
        <a:bodyPr/>
        <a:lstStyle/>
        <a:p>
          <a:endParaRPr lang="en-US"/>
        </a:p>
      </dgm:t>
    </dgm:pt>
    <dgm:pt modelId="{77F49360-97B1-4097-B1EE-1EEFF7869BC7}">
      <dgm:prSet phldrT="[Text]" phldr="0"/>
      <dgm:spPr/>
      <dgm:t>
        <a:bodyPr/>
        <a:lstStyle/>
        <a:p>
          <a:r>
            <a:rPr lang="en-US" dirty="0">
              <a:latin typeface="Calibri Light" panose="020F0302020204030204"/>
            </a:rPr>
            <a:t>MyChart</a:t>
          </a:r>
          <a:endParaRPr lang="en-US" dirty="0"/>
        </a:p>
      </dgm:t>
    </dgm:pt>
    <dgm:pt modelId="{3C90968B-6014-4812-8C0A-DC085EC96F83}" type="parTrans" cxnId="{F88785A3-914D-4133-9CD1-26FAB5A16294}">
      <dgm:prSet/>
      <dgm:spPr/>
      <dgm:t>
        <a:bodyPr/>
        <a:lstStyle/>
        <a:p>
          <a:endParaRPr lang="en-US"/>
        </a:p>
      </dgm:t>
    </dgm:pt>
    <dgm:pt modelId="{E2A3970E-B628-41E8-9B2E-2A75A690271C}" type="sibTrans" cxnId="{F88785A3-914D-4133-9CD1-26FAB5A16294}">
      <dgm:prSet/>
      <dgm:spPr/>
      <dgm:t>
        <a:bodyPr/>
        <a:lstStyle/>
        <a:p>
          <a:endParaRPr lang="en-US"/>
        </a:p>
      </dgm:t>
    </dgm:pt>
    <dgm:pt modelId="{5311E8CF-F6EF-4B4D-855E-6EDB869BDB53}">
      <dgm:prSet phldrT="[Text]" phldr="0"/>
      <dgm:spPr/>
      <dgm:t>
        <a:bodyPr/>
        <a:lstStyle/>
        <a:p>
          <a:pPr rtl="0"/>
          <a:r>
            <a:rPr lang="en-US" dirty="0" smtClean="0">
              <a:latin typeface="Calibri Light" panose="020F0302020204030204"/>
            </a:rPr>
            <a:t>MyC Active?</a:t>
          </a:r>
        </a:p>
        <a:p>
          <a:pPr rtl="0"/>
          <a:r>
            <a:rPr lang="en-US" dirty="0" smtClean="0">
              <a:latin typeface="Calibri Light" panose="020F0302020204030204"/>
            </a:rPr>
            <a:t> Age, Demographics </a:t>
          </a:r>
          <a:endParaRPr lang="en-US" dirty="0">
            <a:latin typeface="Calibri Light" panose="020F0302020204030204"/>
          </a:endParaRPr>
        </a:p>
      </dgm:t>
    </dgm:pt>
    <dgm:pt modelId="{8BCBC103-B95C-4071-9083-C3D126716B47}" type="parTrans" cxnId="{EF6C6D45-CAAA-422A-90EA-0E398BDB0B32}">
      <dgm:prSet/>
      <dgm:spPr/>
      <dgm:t>
        <a:bodyPr/>
        <a:lstStyle/>
        <a:p>
          <a:endParaRPr lang="en-US"/>
        </a:p>
      </dgm:t>
    </dgm:pt>
    <dgm:pt modelId="{07556AAA-AE63-40E4-9EC5-B712F2ED1067}" type="sibTrans" cxnId="{EF6C6D45-CAAA-422A-90EA-0E398BDB0B32}">
      <dgm:prSet/>
      <dgm:spPr/>
      <dgm:t>
        <a:bodyPr/>
        <a:lstStyle/>
        <a:p>
          <a:endParaRPr lang="en-US"/>
        </a:p>
      </dgm:t>
    </dgm:pt>
    <dgm:pt modelId="{8829F03B-1CAC-4B19-B27A-4C6EE625CEC2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Need to quickly reach out to large volume of patients</a:t>
          </a:r>
          <a:endParaRPr lang="en-US" dirty="0"/>
        </a:p>
      </dgm:t>
    </dgm:pt>
    <dgm:pt modelId="{98ABB5B9-3B84-43F6-B293-72742CE335A7}" type="parTrans" cxnId="{AA124C9F-B19A-4F8B-BB99-EF0E74204F6A}">
      <dgm:prSet/>
      <dgm:spPr/>
      <dgm:t>
        <a:bodyPr/>
        <a:lstStyle/>
        <a:p>
          <a:endParaRPr lang="en-US"/>
        </a:p>
      </dgm:t>
    </dgm:pt>
    <dgm:pt modelId="{66BB20CA-9334-4B04-A223-2A1F681BB9EC}" type="sibTrans" cxnId="{AA124C9F-B19A-4F8B-BB99-EF0E74204F6A}">
      <dgm:prSet/>
      <dgm:spPr/>
      <dgm:t>
        <a:bodyPr/>
        <a:lstStyle/>
        <a:p>
          <a:endParaRPr lang="en-US"/>
        </a:p>
      </dgm:t>
    </dgm:pt>
    <dgm:pt modelId="{DEEA51C0-9E0B-4D90-BE36-C85A12CE55A4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Point of Care</a:t>
          </a:r>
          <a:endParaRPr lang="en-US" dirty="0"/>
        </a:p>
      </dgm:t>
    </dgm:pt>
    <dgm:pt modelId="{E6727429-1544-47B5-9D6F-978F62FB4392}" type="parTrans" cxnId="{9A1A1C39-31E2-4092-AD9D-2D03A7F02849}">
      <dgm:prSet/>
      <dgm:spPr/>
      <dgm:t>
        <a:bodyPr/>
        <a:lstStyle/>
        <a:p>
          <a:endParaRPr lang="en-US"/>
        </a:p>
      </dgm:t>
    </dgm:pt>
    <dgm:pt modelId="{BF5CFCBE-1ED4-4D67-81C3-A687D652420F}" type="sibTrans" cxnId="{9A1A1C39-31E2-4092-AD9D-2D03A7F02849}">
      <dgm:prSet/>
      <dgm:spPr/>
      <dgm:t>
        <a:bodyPr/>
        <a:lstStyle/>
        <a:p>
          <a:endParaRPr lang="en-US"/>
        </a:p>
      </dgm:t>
    </dgm:pt>
    <dgm:pt modelId="{191D618D-7EEF-4E29-A557-EF85E70D3AF0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Patient will be onsite</a:t>
          </a:r>
          <a:endParaRPr lang="en-US" dirty="0"/>
        </a:p>
      </dgm:t>
    </dgm:pt>
    <dgm:pt modelId="{882E597F-043F-49C9-87BD-12046814BBF0}" type="parTrans" cxnId="{CA559BCB-4B81-4249-A59E-BA94DA3CFFE6}">
      <dgm:prSet/>
      <dgm:spPr/>
      <dgm:t>
        <a:bodyPr/>
        <a:lstStyle/>
        <a:p>
          <a:endParaRPr lang="en-US"/>
        </a:p>
      </dgm:t>
    </dgm:pt>
    <dgm:pt modelId="{CA6DEB86-D820-43BD-966E-59B83E994151}" type="sibTrans" cxnId="{CA559BCB-4B81-4249-A59E-BA94DA3CFFE6}">
      <dgm:prSet/>
      <dgm:spPr/>
      <dgm:t>
        <a:bodyPr/>
        <a:lstStyle/>
        <a:p>
          <a:endParaRPr lang="en-US"/>
        </a:p>
      </dgm:t>
    </dgm:pt>
    <dgm:pt modelId="{2733C67F-46AF-4658-9AA0-8F3BB78A402C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Silent Point of Care</a:t>
          </a:r>
        </a:p>
      </dgm:t>
    </dgm:pt>
    <dgm:pt modelId="{2F081E3D-BF17-43FC-9A92-5B4864E87CB4}" type="parTrans" cxnId="{F6D0BA58-41EB-4D09-BF52-677520EE4B84}">
      <dgm:prSet/>
      <dgm:spPr/>
      <dgm:t>
        <a:bodyPr/>
        <a:lstStyle/>
        <a:p>
          <a:endParaRPr lang="en-US"/>
        </a:p>
      </dgm:t>
    </dgm:pt>
    <dgm:pt modelId="{A44170F5-15F0-4BDE-A5E1-FC4C4CDEA1B8}" type="sibTrans" cxnId="{F6D0BA58-41EB-4D09-BF52-677520EE4B84}">
      <dgm:prSet/>
      <dgm:spPr/>
      <dgm:t>
        <a:bodyPr/>
        <a:lstStyle/>
        <a:p>
          <a:endParaRPr lang="en-US"/>
        </a:p>
      </dgm:t>
    </dgm:pt>
    <dgm:pt modelId="{C37371E6-A914-4077-9BBD-95D5D57C846E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Provider will review with patient</a:t>
          </a:r>
        </a:p>
      </dgm:t>
    </dgm:pt>
    <dgm:pt modelId="{BE264FC5-AB33-4C37-B0B8-A022F648DD46}" type="parTrans" cxnId="{4A67C63D-8D5E-4161-A6D9-05261EB6435C}">
      <dgm:prSet/>
      <dgm:spPr/>
      <dgm:t>
        <a:bodyPr/>
        <a:lstStyle/>
        <a:p>
          <a:endParaRPr lang="en-US"/>
        </a:p>
      </dgm:t>
    </dgm:pt>
    <dgm:pt modelId="{073F0E93-1EFD-4FEF-91A8-07E81027FD97}" type="sibTrans" cxnId="{4A67C63D-8D5E-4161-A6D9-05261EB6435C}">
      <dgm:prSet/>
      <dgm:spPr/>
      <dgm:t>
        <a:bodyPr/>
        <a:lstStyle/>
        <a:p>
          <a:endParaRPr lang="en-US"/>
        </a:p>
      </dgm:t>
    </dgm:pt>
    <dgm:pt modelId="{611F8C53-AE63-4D27-950B-AD3561C7E294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Age (patient age is NOT appropriate for MyChart)</a:t>
          </a:r>
        </a:p>
      </dgm:t>
    </dgm:pt>
    <dgm:pt modelId="{3413493F-3FEA-43D3-92CA-6032674B65E0}" type="parTrans" cxnId="{3F46B8A3-FE62-419B-AB01-B5E9AABD8912}">
      <dgm:prSet/>
      <dgm:spPr/>
      <dgm:t>
        <a:bodyPr/>
        <a:lstStyle/>
        <a:p>
          <a:endParaRPr lang="en-US"/>
        </a:p>
      </dgm:t>
    </dgm:pt>
    <dgm:pt modelId="{C9ADAB32-B968-4B6B-98CC-793A4305C907}" type="sibTrans" cxnId="{3F46B8A3-FE62-419B-AB01-B5E9AABD8912}">
      <dgm:prSet/>
      <dgm:spPr/>
      <dgm:t>
        <a:bodyPr/>
        <a:lstStyle/>
        <a:p>
          <a:endParaRPr lang="en-US"/>
        </a:p>
      </dgm:t>
    </dgm:pt>
    <dgm:pt modelId="{C0AB48A7-C84F-44B9-84A4-2235F5ACE051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Large patient volume</a:t>
          </a:r>
          <a:endParaRPr lang="en-US" dirty="0"/>
        </a:p>
      </dgm:t>
    </dgm:pt>
    <dgm:pt modelId="{22F2A45F-2A7A-4271-9773-836322CB9767}" type="parTrans" cxnId="{F26A28DC-AD6C-4ECD-8F21-850972E7F685}">
      <dgm:prSet/>
      <dgm:spPr/>
      <dgm:t>
        <a:bodyPr/>
        <a:lstStyle/>
        <a:p>
          <a:endParaRPr lang="en-US"/>
        </a:p>
      </dgm:t>
    </dgm:pt>
    <dgm:pt modelId="{CD0009DA-5AF3-4E3D-B6E1-E1BB78C9129B}" type="sibTrans" cxnId="{F26A28DC-AD6C-4ECD-8F21-850972E7F685}">
      <dgm:prSet/>
      <dgm:spPr/>
      <dgm:t>
        <a:bodyPr/>
        <a:lstStyle/>
        <a:p>
          <a:endParaRPr lang="en-US"/>
        </a:p>
      </dgm:t>
    </dgm:pt>
    <dgm:pt modelId="{A65D801A-1DE8-4D99-B428-13BA3BCD980F}" type="pres">
      <dgm:prSet presAssocID="{B2877849-CB5B-46D9-9263-70ED2CFAA0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4FA0DD-FD42-48B5-B496-59BE78E7F4D3}" type="pres">
      <dgm:prSet presAssocID="{602B2AD7-562F-4738-AEC7-D56E0398C316}" presName="hierRoot1" presStyleCnt="0"/>
      <dgm:spPr/>
    </dgm:pt>
    <dgm:pt modelId="{73840DF6-BAC8-4CC4-A935-999A5A1242BD}" type="pres">
      <dgm:prSet presAssocID="{602B2AD7-562F-4738-AEC7-D56E0398C316}" presName="composite" presStyleCnt="0"/>
      <dgm:spPr/>
    </dgm:pt>
    <dgm:pt modelId="{EE8AB1B6-93E3-49FA-8864-6991E2019FFC}" type="pres">
      <dgm:prSet presAssocID="{602B2AD7-562F-4738-AEC7-D56E0398C316}" presName="background" presStyleLbl="node0" presStyleIdx="0" presStyleCnt="1"/>
      <dgm:spPr/>
    </dgm:pt>
    <dgm:pt modelId="{2E0919B9-ADDF-41BC-BD1A-03E4E10AE26A}" type="pres">
      <dgm:prSet presAssocID="{602B2AD7-562F-4738-AEC7-D56E0398C31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487BD2-099D-4AB5-9634-EAFB16099EAB}" type="pres">
      <dgm:prSet presAssocID="{602B2AD7-562F-4738-AEC7-D56E0398C316}" presName="hierChild2" presStyleCnt="0"/>
      <dgm:spPr/>
    </dgm:pt>
    <dgm:pt modelId="{D0224712-0851-4B25-9072-570CDAF36F66}" type="pres">
      <dgm:prSet presAssocID="{3C90968B-6014-4812-8C0A-DC085EC96F83}" presName="Name10" presStyleLbl="parChTrans1D2" presStyleIdx="0" presStyleCnt="3"/>
      <dgm:spPr/>
      <dgm:t>
        <a:bodyPr/>
        <a:lstStyle/>
        <a:p>
          <a:endParaRPr lang="en-US"/>
        </a:p>
      </dgm:t>
    </dgm:pt>
    <dgm:pt modelId="{A9EF5CE5-CB8B-43A4-A406-CF1198FA46C9}" type="pres">
      <dgm:prSet presAssocID="{77F49360-97B1-4097-B1EE-1EEFF7869BC7}" presName="hierRoot2" presStyleCnt="0"/>
      <dgm:spPr/>
    </dgm:pt>
    <dgm:pt modelId="{92C5A17A-1E02-4EAA-B349-F797E9CB2497}" type="pres">
      <dgm:prSet presAssocID="{77F49360-97B1-4097-B1EE-1EEFF7869BC7}" presName="composite2" presStyleCnt="0"/>
      <dgm:spPr/>
    </dgm:pt>
    <dgm:pt modelId="{C381030C-EB7F-4479-B69D-11E630D35B50}" type="pres">
      <dgm:prSet presAssocID="{77F49360-97B1-4097-B1EE-1EEFF7869BC7}" presName="background2" presStyleLbl="node2" presStyleIdx="0" presStyleCnt="3"/>
      <dgm:spPr/>
    </dgm:pt>
    <dgm:pt modelId="{4C70A7CB-0208-4BEA-96D4-73C0CC91E874}" type="pres">
      <dgm:prSet presAssocID="{77F49360-97B1-4097-B1EE-1EEFF7869BC7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D02468-8478-459A-8638-47E8164B56FA}" type="pres">
      <dgm:prSet presAssocID="{77F49360-97B1-4097-B1EE-1EEFF7869BC7}" presName="hierChild3" presStyleCnt="0"/>
      <dgm:spPr/>
    </dgm:pt>
    <dgm:pt modelId="{0499D2FD-5D4A-4C9A-8FE6-6D15BB0685A0}" type="pres">
      <dgm:prSet presAssocID="{8BCBC103-B95C-4071-9083-C3D126716B47}" presName="Name17" presStyleLbl="parChTrans1D3" presStyleIdx="0" presStyleCnt="6"/>
      <dgm:spPr/>
      <dgm:t>
        <a:bodyPr/>
        <a:lstStyle/>
        <a:p>
          <a:endParaRPr lang="en-US"/>
        </a:p>
      </dgm:t>
    </dgm:pt>
    <dgm:pt modelId="{57747EFA-1FBE-4E1C-A8E2-A648A5E03F69}" type="pres">
      <dgm:prSet presAssocID="{5311E8CF-F6EF-4B4D-855E-6EDB869BDB53}" presName="hierRoot3" presStyleCnt="0"/>
      <dgm:spPr/>
    </dgm:pt>
    <dgm:pt modelId="{331C3614-331B-4601-AB01-9DBC0DCC4CBA}" type="pres">
      <dgm:prSet presAssocID="{5311E8CF-F6EF-4B4D-855E-6EDB869BDB53}" presName="composite3" presStyleCnt="0"/>
      <dgm:spPr/>
    </dgm:pt>
    <dgm:pt modelId="{C5099F0B-5970-405B-B22E-5C8D8B0531CD}" type="pres">
      <dgm:prSet presAssocID="{5311E8CF-F6EF-4B4D-855E-6EDB869BDB53}" presName="background3" presStyleLbl="node3" presStyleIdx="0" presStyleCnt="6"/>
      <dgm:spPr/>
    </dgm:pt>
    <dgm:pt modelId="{685C5D40-6918-4756-8857-E9E71FA13C0E}" type="pres">
      <dgm:prSet presAssocID="{5311E8CF-F6EF-4B4D-855E-6EDB869BDB53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436E88-08A9-4F3E-86F8-2D0A37890D2C}" type="pres">
      <dgm:prSet presAssocID="{5311E8CF-F6EF-4B4D-855E-6EDB869BDB53}" presName="hierChild4" presStyleCnt="0"/>
      <dgm:spPr/>
    </dgm:pt>
    <dgm:pt modelId="{02D5CE60-62BC-43A7-B202-026FE8134D0F}" type="pres">
      <dgm:prSet presAssocID="{98ABB5B9-3B84-43F6-B293-72742CE335A7}" presName="Name17" presStyleLbl="parChTrans1D3" presStyleIdx="1" presStyleCnt="6"/>
      <dgm:spPr/>
      <dgm:t>
        <a:bodyPr/>
        <a:lstStyle/>
        <a:p>
          <a:endParaRPr lang="en-US"/>
        </a:p>
      </dgm:t>
    </dgm:pt>
    <dgm:pt modelId="{2EE0EB8E-214A-46E2-9A79-F75874765192}" type="pres">
      <dgm:prSet presAssocID="{8829F03B-1CAC-4B19-B27A-4C6EE625CEC2}" presName="hierRoot3" presStyleCnt="0"/>
      <dgm:spPr/>
    </dgm:pt>
    <dgm:pt modelId="{B2B4E24F-C0DC-413A-AD31-BEC2453FEEDC}" type="pres">
      <dgm:prSet presAssocID="{8829F03B-1CAC-4B19-B27A-4C6EE625CEC2}" presName="composite3" presStyleCnt="0"/>
      <dgm:spPr/>
    </dgm:pt>
    <dgm:pt modelId="{DA2757CF-8C76-43C4-B657-0677FDCDAFA1}" type="pres">
      <dgm:prSet presAssocID="{8829F03B-1CAC-4B19-B27A-4C6EE625CEC2}" presName="background3" presStyleLbl="node3" presStyleIdx="1" presStyleCnt="6"/>
      <dgm:spPr/>
    </dgm:pt>
    <dgm:pt modelId="{D4B62009-2DFE-4720-AFB0-972552E348C2}" type="pres">
      <dgm:prSet presAssocID="{8829F03B-1CAC-4B19-B27A-4C6EE625CEC2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D7FEC1-D8CC-4BEC-A659-66FE2F42E603}" type="pres">
      <dgm:prSet presAssocID="{8829F03B-1CAC-4B19-B27A-4C6EE625CEC2}" presName="hierChild4" presStyleCnt="0"/>
      <dgm:spPr/>
    </dgm:pt>
    <dgm:pt modelId="{8E17B7D2-8478-4B49-BF39-5DD1685A93D6}" type="pres">
      <dgm:prSet presAssocID="{E6727429-1544-47B5-9D6F-978F62FB4392}" presName="Name10" presStyleLbl="parChTrans1D2" presStyleIdx="1" presStyleCnt="3"/>
      <dgm:spPr/>
      <dgm:t>
        <a:bodyPr/>
        <a:lstStyle/>
        <a:p>
          <a:endParaRPr lang="en-US"/>
        </a:p>
      </dgm:t>
    </dgm:pt>
    <dgm:pt modelId="{BD4A2281-6CF6-4320-A2D5-BB6767247A5E}" type="pres">
      <dgm:prSet presAssocID="{DEEA51C0-9E0B-4D90-BE36-C85A12CE55A4}" presName="hierRoot2" presStyleCnt="0"/>
      <dgm:spPr/>
    </dgm:pt>
    <dgm:pt modelId="{A777F180-6F08-4A56-82D1-8522A9E98F3E}" type="pres">
      <dgm:prSet presAssocID="{DEEA51C0-9E0B-4D90-BE36-C85A12CE55A4}" presName="composite2" presStyleCnt="0"/>
      <dgm:spPr/>
    </dgm:pt>
    <dgm:pt modelId="{13BCC20B-5F37-443E-9E5B-A00B8D4758EC}" type="pres">
      <dgm:prSet presAssocID="{DEEA51C0-9E0B-4D90-BE36-C85A12CE55A4}" presName="background2" presStyleLbl="node2" presStyleIdx="1" presStyleCnt="3"/>
      <dgm:spPr/>
    </dgm:pt>
    <dgm:pt modelId="{6BDDD909-912B-422A-A049-23E9A5F7FB40}" type="pres">
      <dgm:prSet presAssocID="{DEEA51C0-9E0B-4D90-BE36-C85A12CE55A4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CCA5DF-194D-42C1-BCDF-E4B6BD340718}" type="pres">
      <dgm:prSet presAssocID="{DEEA51C0-9E0B-4D90-BE36-C85A12CE55A4}" presName="hierChild3" presStyleCnt="0"/>
      <dgm:spPr/>
    </dgm:pt>
    <dgm:pt modelId="{B33D14EE-6B9E-43AC-ADA0-E4C803E9714C}" type="pres">
      <dgm:prSet presAssocID="{882E597F-043F-49C9-87BD-12046814BBF0}" presName="Name17" presStyleLbl="parChTrans1D3" presStyleIdx="2" presStyleCnt="6"/>
      <dgm:spPr/>
      <dgm:t>
        <a:bodyPr/>
        <a:lstStyle/>
        <a:p>
          <a:endParaRPr lang="en-US"/>
        </a:p>
      </dgm:t>
    </dgm:pt>
    <dgm:pt modelId="{3D6A9A36-094D-4928-BBB4-83E70BE82238}" type="pres">
      <dgm:prSet presAssocID="{191D618D-7EEF-4E29-A557-EF85E70D3AF0}" presName="hierRoot3" presStyleCnt="0"/>
      <dgm:spPr/>
    </dgm:pt>
    <dgm:pt modelId="{733C8A43-EE12-4D4F-A98B-4A475FD9CC90}" type="pres">
      <dgm:prSet presAssocID="{191D618D-7EEF-4E29-A557-EF85E70D3AF0}" presName="composite3" presStyleCnt="0"/>
      <dgm:spPr/>
    </dgm:pt>
    <dgm:pt modelId="{7212DA7F-79B4-45ED-8124-046B50AD83BC}" type="pres">
      <dgm:prSet presAssocID="{191D618D-7EEF-4E29-A557-EF85E70D3AF0}" presName="background3" presStyleLbl="node3" presStyleIdx="2" presStyleCnt="6"/>
      <dgm:spPr/>
    </dgm:pt>
    <dgm:pt modelId="{B2B6566A-51D0-415D-B833-26FBA9F59BEB}" type="pres">
      <dgm:prSet presAssocID="{191D618D-7EEF-4E29-A557-EF85E70D3AF0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5DA117-D37B-4032-8E5D-1B5727BEA5AA}" type="pres">
      <dgm:prSet presAssocID="{191D618D-7EEF-4E29-A557-EF85E70D3AF0}" presName="hierChild4" presStyleCnt="0"/>
      <dgm:spPr/>
    </dgm:pt>
    <dgm:pt modelId="{6BF83A6D-1ABA-4613-945D-AD73B56E0273}" type="pres">
      <dgm:prSet presAssocID="{BE264FC5-AB33-4C37-B0B8-A022F648DD46}" presName="Name17" presStyleLbl="parChTrans1D3" presStyleIdx="3" presStyleCnt="6"/>
      <dgm:spPr/>
      <dgm:t>
        <a:bodyPr/>
        <a:lstStyle/>
        <a:p>
          <a:endParaRPr lang="en-US"/>
        </a:p>
      </dgm:t>
    </dgm:pt>
    <dgm:pt modelId="{2AAB41DA-56E7-4C2D-8145-B9EE459E83E2}" type="pres">
      <dgm:prSet presAssocID="{C37371E6-A914-4077-9BBD-95D5D57C846E}" presName="hierRoot3" presStyleCnt="0"/>
      <dgm:spPr/>
    </dgm:pt>
    <dgm:pt modelId="{8101C12C-DE5C-423E-8CDC-8916F5D44BE5}" type="pres">
      <dgm:prSet presAssocID="{C37371E6-A914-4077-9BBD-95D5D57C846E}" presName="composite3" presStyleCnt="0"/>
      <dgm:spPr/>
    </dgm:pt>
    <dgm:pt modelId="{39E9B57B-0896-4A48-93F6-FE88A59A84DF}" type="pres">
      <dgm:prSet presAssocID="{C37371E6-A914-4077-9BBD-95D5D57C846E}" presName="background3" presStyleLbl="node3" presStyleIdx="3" presStyleCnt="6"/>
      <dgm:spPr/>
    </dgm:pt>
    <dgm:pt modelId="{39BAD12F-56A4-465E-A0EF-B4FC52D630A9}" type="pres">
      <dgm:prSet presAssocID="{C37371E6-A914-4077-9BBD-95D5D57C846E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5BDFA2-F741-4F77-8C3A-C7FF0B480924}" type="pres">
      <dgm:prSet presAssocID="{C37371E6-A914-4077-9BBD-95D5D57C846E}" presName="hierChild4" presStyleCnt="0"/>
      <dgm:spPr/>
    </dgm:pt>
    <dgm:pt modelId="{B59D39E3-09E7-487D-B6A4-B72713FF91B4}" type="pres">
      <dgm:prSet presAssocID="{2F081E3D-BF17-43FC-9A92-5B4864E87CB4}" presName="Name10" presStyleLbl="parChTrans1D2" presStyleIdx="2" presStyleCnt="3"/>
      <dgm:spPr/>
      <dgm:t>
        <a:bodyPr/>
        <a:lstStyle/>
        <a:p>
          <a:endParaRPr lang="en-US"/>
        </a:p>
      </dgm:t>
    </dgm:pt>
    <dgm:pt modelId="{19655742-BEEE-451A-8412-260DA80CD65D}" type="pres">
      <dgm:prSet presAssocID="{2733C67F-46AF-4658-9AA0-8F3BB78A402C}" presName="hierRoot2" presStyleCnt="0"/>
      <dgm:spPr/>
    </dgm:pt>
    <dgm:pt modelId="{81749BF8-4504-4554-8272-C4B7E579DD2B}" type="pres">
      <dgm:prSet presAssocID="{2733C67F-46AF-4658-9AA0-8F3BB78A402C}" presName="composite2" presStyleCnt="0"/>
      <dgm:spPr/>
    </dgm:pt>
    <dgm:pt modelId="{9CEE2EFD-E024-4FB5-B8D3-3EE241F29CE8}" type="pres">
      <dgm:prSet presAssocID="{2733C67F-46AF-4658-9AA0-8F3BB78A402C}" presName="background2" presStyleLbl="node2" presStyleIdx="2" presStyleCnt="3"/>
      <dgm:spPr/>
    </dgm:pt>
    <dgm:pt modelId="{5019A3AA-73AF-42E9-BB6D-D4936C0A65F4}" type="pres">
      <dgm:prSet presAssocID="{2733C67F-46AF-4658-9AA0-8F3BB78A402C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D9D85B-C8CB-404F-9B0E-6C51B08C4256}" type="pres">
      <dgm:prSet presAssocID="{2733C67F-46AF-4658-9AA0-8F3BB78A402C}" presName="hierChild3" presStyleCnt="0"/>
      <dgm:spPr/>
    </dgm:pt>
    <dgm:pt modelId="{1A038430-31BC-445E-8DF1-0C9D8AE6FD16}" type="pres">
      <dgm:prSet presAssocID="{3413493F-3FEA-43D3-92CA-6032674B65E0}" presName="Name17" presStyleLbl="parChTrans1D3" presStyleIdx="4" presStyleCnt="6"/>
      <dgm:spPr/>
      <dgm:t>
        <a:bodyPr/>
        <a:lstStyle/>
        <a:p>
          <a:endParaRPr lang="en-US"/>
        </a:p>
      </dgm:t>
    </dgm:pt>
    <dgm:pt modelId="{C530355B-735A-4954-A17E-342B1EA5C62B}" type="pres">
      <dgm:prSet presAssocID="{611F8C53-AE63-4D27-950B-AD3561C7E294}" presName="hierRoot3" presStyleCnt="0"/>
      <dgm:spPr/>
    </dgm:pt>
    <dgm:pt modelId="{809D0F62-D14D-405C-81A3-C2DFE2626BF6}" type="pres">
      <dgm:prSet presAssocID="{611F8C53-AE63-4D27-950B-AD3561C7E294}" presName="composite3" presStyleCnt="0"/>
      <dgm:spPr/>
    </dgm:pt>
    <dgm:pt modelId="{679D04C4-64F2-44AC-BB41-2676649FFEC9}" type="pres">
      <dgm:prSet presAssocID="{611F8C53-AE63-4D27-950B-AD3561C7E294}" presName="background3" presStyleLbl="node3" presStyleIdx="4" presStyleCnt="6"/>
      <dgm:spPr/>
    </dgm:pt>
    <dgm:pt modelId="{ED20E112-5C73-40E8-89F1-7FFDE83664F5}" type="pres">
      <dgm:prSet presAssocID="{611F8C53-AE63-4D27-950B-AD3561C7E294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10C457-7B62-4554-9D4B-2B5DBFD5C1BE}" type="pres">
      <dgm:prSet presAssocID="{611F8C53-AE63-4D27-950B-AD3561C7E294}" presName="hierChild4" presStyleCnt="0"/>
      <dgm:spPr/>
    </dgm:pt>
    <dgm:pt modelId="{27EC9EF0-5604-4F20-A33F-1FC2F4147368}" type="pres">
      <dgm:prSet presAssocID="{22F2A45F-2A7A-4271-9773-836322CB9767}" presName="Name17" presStyleLbl="parChTrans1D3" presStyleIdx="5" presStyleCnt="6"/>
      <dgm:spPr/>
      <dgm:t>
        <a:bodyPr/>
        <a:lstStyle/>
        <a:p>
          <a:endParaRPr lang="en-US"/>
        </a:p>
      </dgm:t>
    </dgm:pt>
    <dgm:pt modelId="{93C0DD70-DD7B-4F71-9077-964B9EB32E88}" type="pres">
      <dgm:prSet presAssocID="{C0AB48A7-C84F-44B9-84A4-2235F5ACE051}" presName="hierRoot3" presStyleCnt="0"/>
      <dgm:spPr/>
    </dgm:pt>
    <dgm:pt modelId="{975B9625-45E8-4AF7-A9A1-D1F71DB4A6B7}" type="pres">
      <dgm:prSet presAssocID="{C0AB48A7-C84F-44B9-84A4-2235F5ACE051}" presName="composite3" presStyleCnt="0"/>
      <dgm:spPr/>
    </dgm:pt>
    <dgm:pt modelId="{677D19FB-0DA2-4C8B-B5C8-A1CCF02735E2}" type="pres">
      <dgm:prSet presAssocID="{C0AB48A7-C84F-44B9-84A4-2235F5ACE051}" presName="background3" presStyleLbl="node3" presStyleIdx="5" presStyleCnt="6"/>
      <dgm:spPr/>
    </dgm:pt>
    <dgm:pt modelId="{773F66A4-431B-449B-AD3F-8F13470DB3DC}" type="pres">
      <dgm:prSet presAssocID="{C0AB48A7-C84F-44B9-84A4-2235F5ACE051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2CFBE9-42F0-44F8-A353-79A53E0746C5}" type="pres">
      <dgm:prSet presAssocID="{C0AB48A7-C84F-44B9-84A4-2235F5ACE051}" presName="hierChild4" presStyleCnt="0"/>
      <dgm:spPr/>
    </dgm:pt>
  </dgm:ptLst>
  <dgm:cxnLst>
    <dgm:cxn modelId="{374F1EED-5032-474F-96C5-72CE85C02EBB}" type="presOf" srcId="{611F8C53-AE63-4D27-950B-AD3561C7E294}" destId="{ED20E112-5C73-40E8-89F1-7FFDE83664F5}" srcOrd="0" destOrd="0" presId="urn:microsoft.com/office/officeart/2005/8/layout/hierarchy1"/>
    <dgm:cxn modelId="{E52024EA-59E1-429A-8E48-36D4D492AF9C}" type="presOf" srcId="{5311E8CF-F6EF-4B4D-855E-6EDB869BDB53}" destId="{685C5D40-6918-4756-8857-E9E71FA13C0E}" srcOrd="0" destOrd="0" presId="urn:microsoft.com/office/officeart/2005/8/layout/hierarchy1"/>
    <dgm:cxn modelId="{F6D0BA58-41EB-4D09-BF52-677520EE4B84}" srcId="{602B2AD7-562F-4738-AEC7-D56E0398C316}" destId="{2733C67F-46AF-4658-9AA0-8F3BB78A402C}" srcOrd="2" destOrd="0" parTransId="{2F081E3D-BF17-43FC-9A92-5B4864E87CB4}" sibTransId="{A44170F5-15F0-4BDE-A5E1-FC4C4CDEA1B8}"/>
    <dgm:cxn modelId="{CA559BCB-4B81-4249-A59E-BA94DA3CFFE6}" srcId="{DEEA51C0-9E0B-4D90-BE36-C85A12CE55A4}" destId="{191D618D-7EEF-4E29-A557-EF85E70D3AF0}" srcOrd="0" destOrd="0" parTransId="{882E597F-043F-49C9-87BD-12046814BBF0}" sibTransId="{CA6DEB86-D820-43BD-966E-59B83E994151}"/>
    <dgm:cxn modelId="{35BF8A29-C41E-4D9E-9FEE-2778E6D482FD}" type="presOf" srcId="{2733C67F-46AF-4658-9AA0-8F3BB78A402C}" destId="{5019A3AA-73AF-42E9-BB6D-D4936C0A65F4}" srcOrd="0" destOrd="0" presId="urn:microsoft.com/office/officeart/2005/8/layout/hierarchy1"/>
    <dgm:cxn modelId="{4F28A59E-F87D-4E1B-BE7E-AA01D50E9AAD}" srcId="{B2877849-CB5B-46D9-9263-70ED2CFAA01F}" destId="{602B2AD7-562F-4738-AEC7-D56E0398C316}" srcOrd="0" destOrd="0" parTransId="{8176D36B-6ACF-4EB2-94E6-FA7D3B073540}" sibTransId="{94170523-5D66-4F09-AD29-2C76FEFA7A67}"/>
    <dgm:cxn modelId="{EF6C6D45-CAAA-422A-90EA-0E398BDB0B32}" srcId="{77F49360-97B1-4097-B1EE-1EEFF7869BC7}" destId="{5311E8CF-F6EF-4B4D-855E-6EDB869BDB53}" srcOrd="0" destOrd="0" parTransId="{8BCBC103-B95C-4071-9083-C3D126716B47}" sibTransId="{07556AAA-AE63-40E4-9EC5-B712F2ED1067}"/>
    <dgm:cxn modelId="{26009B55-E562-48B6-984B-4A0C4B242C09}" type="presOf" srcId="{98ABB5B9-3B84-43F6-B293-72742CE335A7}" destId="{02D5CE60-62BC-43A7-B202-026FE8134D0F}" srcOrd="0" destOrd="0" presId="urn:microsoft.com/office/officeart/2005/8/layout/hierarchy1"/>
    <dgm:cxn modelId="{BBFB3758-77FD-46ED-8AA5-C7D43E35B8E0}" type="presOf" srcId="{2F081E3D-BF17-43FC-9A92-5B4864E87CB4}" destId="{B59D39E3-09E7-487D-B6A4-B72713FF91B4}" srcOrd="0" destOrd="0" presId="urn:microsoft.com/office/officeart/2005/8/layout/hierarchy1"/>
    <dgm:cxn modelId="{4C4416FE-B406-4DF5-9180-ABD876CE7A52}" type="presOf" srcId="{3C90968B-6014-4812-8C0A-DC085EC96F83}" destId="{D0224712-0851-4B25-9072-570CDAF36F66}" srcOrd="0" destOrd="0" presId="urn:microsoft.com/office/officeart/2005/8/layout/hierarchy1"/>
    <dgm:cxn modelId="{F88785A3-914D-4133-9CD1-26FAB5A16294}" srcId="{602B2AD7-562F-4738-AEC7-D56E0398C316}" destId="{77F49360-97B1-4097-B1EE-1EEFF7869BC7}" srcOrd="0" destOrd="0" parTransId="{3C90968B-6014-4812-8C0A-DC085EC96F83}" sibTransId="{E2A3970E-B628-41E8-9B2E-2A75A690271C}"/>
    <dgm:cxn modelId="{DA4AA064-9E89-43FD-8BDF-DECA175F530F}" type="presOf" srcId="{3413493F-3FEA-43D3-92CA-6032674B65E0}" destId="{1A038430-31BC-445E-8DF1-0C9D8AE6FD16}" srcOrd="0" destOrd="0" presId="urn:microsoft.com/office/officeart/2005/8/layout/hierarchy1"/>
    <dgm:cxn modelId="{348E5D9B-8222-4AF2-A7E9-6C0B8799ED8F}" type="presOf" srcId="{C37371E6-A914-4077-9BBD-95D5D57C846E}" destId="{39BAD12F-56A4-465E-A0EF-B4FC52D630A9}" srcOrd="0" destOrd="0" presId="urn:microsoft.com/office/officeart/2005/8/layout/hierarchy1"/>
    <dgm:cxn modelId="{4BF217D0-BCBC-40AC-B1D9-6F97DD8EFD63}" type="presOf" srcId="{22F2A45F-2A7A-4271-9773-836322CB9767}" destId="{27EC9EF0-5604-4F20-A33F-1FC2F4147368}" srcOrd="0" destOrd="0" presId="urn:microsoft.com/office/officeart/2005/8/layout/hierarchy1"/>
    <dgm:cxn modelId="{B748DD31-F13B-45BF-B7A6-22DB75EBD4CF}" type="presOf" srcId="{8BCBC103-B95C-4071-9083-C3D126716B47}" destId="{0499D2FD-5D4A-4C9A-8FE6-6D15BB0685A0}" srcOrd="0" destOrd="0" presId="urn:microsoft.com/office/officeart/2005/8/layout/hierarchy1"/>
    <dgm:cxn modelId="{9A1A1C39-31E2-4092-AD9D-2D03A7F02849}" srcId="{602B2AD7-562F-4738-AEC7-D56E0398C316}" destId="{DEEA51C0-9E0B-4D90-BE36-C85A12CE55A4}" srcOrd="1" destOrd="0" parTransId="{E6727429-1544-47B5-9D6F-978F62FB4392}" sibTransId="{BF5CFCBE-1ED4-4D67-81C3-A687D652420F}"/>
    <dgm:cxn modelId="{9F0D973D-A5A1-49A9-B2B7-2B4BD74D9617}" type="presOf" srcId="{C0AB48A7-C84F-44B9-84A4-2235F5ACE051}" destId="{773F66A4-431B-449B-AD3F-8F13470DB3DC}" srcOrd="0" destOrd="0" presId="urn:microsoft.com/office/officeart/2005/8/layout/hierarchy1"/>
    <dgm:cxn modelId="{6A39DBF9-1287-4742-BCC8-22324EED3923}" type="presOf" srcId="{BE264FC5-AB33-4C37-B0B8-A022F648DD46}" destId="{6BF83A6D-1ABA-4613-945D-AD73B56E0273}" srcOrd="0" destOrd="0" presId="urn:microsoft.com/office/officeart/2005/8/layout/hierarchy1"/>
    <dgm:cxn modelId="{C620D0DB-DFFD-4106-A27A-F62166D1BEA0}" type="presOf" srcId="{DEEA51C0-9E0B-4D90-BE36-C85A12CE55A4}" destId="{6BDDD909-912B-422A-A049-23E9A5F7FB40}" srcOrd="0" destOrd="0" presId="urn:microsoft.com/office/officeart/2005/8/layout/hierarchy1"/>
    <dgm:cxn modelId="{B2EAB7CE-19E2-441E-AABC-F9462C08EA34}" type="presOf" srcId="{B2877849-CB5B-46D9-9263-70ED2CFAA01F}" destId="{A65D801A-1DE8-4D99-B428-13BA3BCD980F}" srcOrd="0" destOrd="0" presId="urn:microsoft.com/office/officeart/2005/8/layout/hierarchy1"/>
    <dgm:cxn modelId="{75048456-AE93-4D76-800B-F002C8AB1F8C}" type="presOf" srcId="{602B2AD7-562F-4738-AEC7-D56E0398C316}" destId="{2E0919B9-ADDF-41BC-BD1A-03E4E10AE26A}" srcOrd="0" destOrd="0" presId="urn:microsoft.com/office/officeart/2005/8/layout/hierarchy1"/>
    <dgm:cxn modelId="{3F46B8A3-FE62-419B-AB01-B5E9AABD8912}" srcId="{2733C67F-46AF-4658-9AA0-8F3BB78A402C}" destId="{611F8C53-AE63-4D27-950B-AD3561C7E294}" srcOrd="0" destOrd="0" parTransId="{3413493F-3FEA-43D3-92CA-6032674B65E0}" sibTransId="{C9ADAB32-B968-4B6B-98CC-793A4305C907}"/>
    <dgm:cxn modelId="{8855767A-94C9-4E27-B5B3-D33E9ED4ECF2}" type="presOf" srcId="{191D618D-7EEF-4E29-A557-EF85E70D3AF0}" destId="{B2B6566A-51D0-415D-B833-26FBA9F59BEB}" srcOrd="0" destOrd="0" presId="urn:microsoft.com/office/officeart/2005/8/layout/hierarchy1"/>
    <dgm:cxn modelId="{574AAF1C-D3FA-4645-AEB7-D6E6E5C59181}" type="presOf" srcId="{8829F03B-1CAC-4B19-B27A-4C6EE625CEC2}" destId="{D4B62009-2DFE-4720-AFB0-972552E348C2}" srcOrd="0" destOrd="0" presId="urn:microsoft.com/office/officeart/2005/8/layout/hierarchy1"/>
    <dgm:cxn modelId="{FBB1A4E2-1B83-4E3A-8688-FDD654898427}" type="presOf" srcId="{77F49360-97B1-4097-B1EE-1EEFF7869BC7}" destId="{4C70A7CB-0208-4BEA-96D4-73C0CC91E874}" srcOrd="0" destOrd="0" presId="urn:microsoft.com/office/officeart/2005/8/layout/hierarchy1"/>
    <dgm:cxn modelId="{4A67C63D-8D5E-4161-A6D9-05261EB6435C}" srcId="{DEEA51C0-9E0B-4D90-BE36-C85A12CE55A4}" destId="{C37371E6-A914-4077-9BBD-95D5D57C846E}" srcOrd="1" destOrd="0" parTransId="{BE264FC5-AB33-4C37-B0B8-A022F648DD46}" sibTransId="{073F0E93-1EFD-4FEF-91A8-07E81027FD97}"/>
    <dgm:cxn modelId="{F26A28DC-AD6C-4ECD-8F21-850972E7F685}" srcId="{2733C67F-46AF-4658-9AA0-8F3BB78A402C}" destId="{C0AB48A7-C84F-44B9-84A4-2235F5ACE051}" srcOrd="1" destOrd="0" parTransId="{22F2A45F-2A7A-4271-9773-836322CB9767}" sibTransId="{CD0009DA-5AF3-4E3D-B6E1-E1BB78C9129B}"/>
    <dgm:cxn modelId="{C94FA865-42BC-47D8-BB7F-102C47D064A2}" type="presOf" srcId="{E6727429-1544-47B5-9D6F-978F62FB4392}" destId="{8E17B7D2-8478-4B49-BF39-5DD1685A93D6}" srcOrd="0" destOrd="0" presId="urn:microsoft.com/office/officeart/2005/8/layout/hierarchy1"/>
    <dgm:cxn modelId="{AA124C9F-B19A-4F8B-BB99-EF0E74204F6A}" srcId="{77F49360-97B1-4097-B1EE-1EEFF7869BC7}" destId="{8829F03B-1CAC-4B19-B27A-4C6EE625CEC2}" srcOrd="1" destOrd="0" parTransId="{98ABB5B9-3B84-43F6-B293-72742CE335A7}" sibTransId="{66BB20CA-9334-4B04-A223-2A1F681BB9EC}"/>
    <dgm:cxn modelId="{9803DEC9-ED2C-4D50-9B10-B4F6270E5C4E}" type="presOf" srcId="{882E597F-043F-49C9-87BD-12046814BBF0}" destId="{B33D14EE-6B9E-43AC-ADA0-E4C803E9714C}" srcOrd="0" destOrd="0" presId="urn:microsoft.com/office/officeart/2005/8/layout/hierarchy1"/>
    <dgm:cxn modelId="{7113FC25-9ECA-4E6D-8D53-C5721ED630F3}" type="presParOf" srcId="{A65D801A-1DE8-4D99-B428-13BA3BCD980F}" destId="{4B4FA0DD-FD42-48B5-B496-59BE78E7F4D3}" srcOrd="0" destOrd="0" presId="urn:microsoft.com/office/officeart/2005/8/layout/hierarchy1"/>
    <dgm:cxn modelId="{90C83616-34AC-4CCF-9739-746432CE6C7E}" type="presParOf" srcId="{4B4FA0DD-FD42-48B5-B496-59BE78E7F4D3}" destId="{73840DF6-BAC8-4CC4-A935-999A5A1242BD}" srcOrd="0" destOrd="0" presId="urn:microsoft.com/office/officeart/2005/8/layout/hierarchy1"/>
    <dgm:cxn modelId="{C9BA818A-060C-4D89-8232-A532447261A3}" type="presParOf" srcId="{73840DF6-BAC8-4CC4-A935-999A5A1242BD}" destId="{EE8AB1B6-93E3-49FA-8864-6991E2019FFC}" srcOrd="0" destOrd="0" presId="urn:microsoft.com/office/officeart/2005/8/layout/hierarchy1"/>
    <dgm:cxn modelId="{6A80C3D2-0EC5-457C-A869-1B894278BDCC}" type="presParOf" srcId="{73840DF6-BAC8-4CC4-A935-999A5A1242BD}" destId="{2E0919B9-ADDF-41BC-BD1A-03E4E10AE26A}" srcOrd="1" destOrd="0" presId="urn:microsoft.com/office/officeart/2005/8/layout/hierarchy1"/>
    <dgm:cxn modelId="{20669334-A68A-48FF-A36F-726B8BE34FCE}" type="presParOf" srcId="{4B4FA0DD-FD42-48B5-B496-59BE78E7F4D3}" destId="{C9487BD2-099D-4AB5-9634-EAFB16099EAB}" srcOrd="1" destOrd="0" presId="urn:microsoft.com/office/officeart/2005/8/layout/hierarchy1"/>
    <dgm:cxn modelId="{88E026A1-C553-4352-8122-DF95B656B689}" type="presParOf" srcId="{C9487BD2-099D-4AB5-9634-EAFB16099EAB}" destId="{D0224712-0851-4B25-9072-570CDAF36F66}" srcOrd="0" destOrd="0" presId="urn:microsoft.com/office/officeart/2005/8/layout/hierarchy1"/>
    <dgm:cxn modelId="{28D0F857-4B78-4FDC-8845-E91706698D50}" type="presParOf" srcId="{C9487BD2-099D-4AB5-9634-EAFB16099EAB}" destId="{A9EF5CE5-CB8B-43A4-A406-CF1198FA46C9}" srcOrd="1" destOrd="0" presId="urn:microsoft.com/office/officeart/2005/8/layout/hierarchy1"/>
    <dgm:cxn modelId="{90876664-9815-4DAA-AC4A-29DC4305898E}" type="presParOf" srcId="{A9EF5CE5-CB8B-43A4-A406-CF1198FA46C9}" destId="{92C5A17A-1E02-4EAA-B349-F797E9CB2497}" srcOrd="0" destOrd="0" presId="urn:microsoft.com/office/officeart/2005/8/layout/hierarchy1"/>
    <dgm:cxn modelId="{9420C5FF-53C9-4338-A942-651903BF71CE}" type="presParOf" srcId="{92C5A17A-1E02-4EAA-B349-F797E9CB2497}" destId="{C381030C-EB7F-4479-B69D-11E630D35B50}" srcOrd="0" destOrd="0" presId="urn:microsoft.com/office/officeart/2005/8/layout/hierarchy1"/>
    <dgm:cxn modelId="{1210F715-CB0C-4D60-AE17-C9592309FA57}" type="presParOf" srcId="{92C5A17A-1E02-4EAA-B349-F797E9CB2497}" destId="{4C70A7CB-0208-4BEA-96D4-73C0CC91E874}" srcOrd="1" destOrd="0" presId="urn:microsoft.com/office/officeart/2005/8/layout/hierarchy1"/>
    <dgm:cxn modelId="{66CAE5FC-6F46-4588-896D-EB35C99B8BC2}" type="presParOf" srcId="{A9EF5CE5-CB8B-43A4-A406-CF1198FA46C9}" destId="{B0D02468-8478-459A-8638-47E8164B56FA}" srcOrd="1" destOrd="0" presId="urn:microsoft.com/office/officeart/2005/8/layout/hierarchy1"/>
    <dgm:cxn modelId="{3B6F6B63-3823-430F-A046-0BA10046E9B4}" type="presParOf" srcId="{B0D02468-8478-459A-8638-47E8164B56FA}" destId="{0499D2FD-5D4A-4C9A-8FE6-6D15BB0685A0}" srcOrd="0" destOrd="0" presId="urn:microsoft.com/office/officeart/2005/8/layout/hierarchy1"/>
    <dgm:cxn modelId="{51C0597D-BE36-47C8-8D36-C53DD5F772DD}" type="presParOf" srcId="{B0D02468-8478-459A-8638-47E8164B56FA}" destId="{57747EFA-1FBE-4E1C-A8E2-A648A5E03F69}" srcOrd="1" destOrd="0" presId="urn:microsoft.com/office/officeart/2005/8/layout/hierarchy1"/>
    <dgm:cxn modelId="{D7FFB383-A015-4B42-AF02-A1A4BD24E8EE}" type="presParOf" srcId="{57747EFA-1FBE-4E1C-A8E2-A648A5E03F69}" destId="{331C3614-331B-4601-AB01-9DBC0DCC4CBA}" srcOrd="0" destOrd="0" presId="urn:microsoft.com/office/officeart/2005/8/layout/hierarchy1"/>
    <dgm:cxn modelId="{415D1ED3-DAC3-43F4-8FFA-AEA09758A287}" type="presParOf" srcId="{331C3614-331B-4601-AB01-9DBC0DCC4CBA}" destId="{C5099F0B-5970-405B-B22E-5C8D8B0531CD}" srcOrd="0" destOrd="0" presId="urn:microsoft.com/office/officeart/2005/8/layout/hierarchy1"/>
    <dgm:cxn modelId="{5B1063AF-E219-40FB-906F-48D4505FCD09}" type="presParOf" srcId="{331C3614-331B-4601-AB01-9DBC0DCC4CBA}" destId="{685C5D40-6918-4756-8857-E9E71FA13C0E}" srcOrd="1" destOrd="0" presId="urn:microsoft.com/office/officeart/2005/8/layout/hierarchy1"/>
    <dgm:cxn modelId="{2B1C05CD-7117-4A3F-BA91-1BB348C11331}" type="presParOf" srcId="{57747EFA-1FBE-4E1C-A8E2-A648A5E03F69}" destId="{9A436E88-08A9-4F3E-86F8-2D0A37890D2C}" srcOrd="1" destOrd="0" presId="urn:microsoft.com/office/officeart/2005/8/layout/hierarchy1"/>
    <dgm:cxn modelId="{0C53D63A-FDE8-4CCD-A108-7C6CCA7D5823}" type="presParOf" srcId="{B0D02468-8478-459A-8638-47E8164B56FA}" destId="{02D5CE60-62BC-43A7-B202-026FE8134D0F}" srcOrd="2" destOrd="0" presId="urn:microsoft.com/office/officeart/2005/8/layout/hierarchy1"/>
    <dgm:cxn modelId="{B4AD8261-55C0-4AD5-8EF7-2D0C5E55BBD1}" type="presParOf" srcId="{B0D02468-8478-459A-8638-47E8164B56FA}" destId="{2EE0EB8E-214A-46E2-9A79-F75874765192}" srcOrd="3" destOrd="0" presId="urn:microsoft.com/office/officeart/2005/8/layout/hierarchy1"/>
    <dgm:cxn modelId="{3ED33272-9DF5-4FE3-99E7-8AF7FB10267C}" type="presParOf" srcId="{2EE0EB8E-214A-46E2-9A79-F75874765192}" destId="{B2B4E24F-C0DC-413A-AD31-BEC2453FEEDC}" srcOrd="0" destOrd="0" presId="urn:microsoft.com/office/officeart/2005/8/layout/hierarchy1"/>
    <dgm:cxn modelId="{BBB74F5B-6B31-4EFA-B7C2-2F93DB7A7536}" type="presParOf" srcId="{B2B4E24F-C0DC-413A-AD31-BEC2453FEEDC}" destId="{DA2757CF-8C76-43C4-B657-0677FDCDAFA1}" srcOrd="0" destOrd="0" presId="urn:microsoft.com/office/officeart/2005/8/layout/hierarchy1"/>
    <dgm:cxn modelId="{F97C945E-FE4B-416C-BBDA-E81E576F2897}" type="presParOf" srcId="{B2B4E24F-C0DC-413A-AD31-BEC2453FEEDC}" destId="{D4B62009-2DFE-4720-AFB0-972552E348C2}" srcOrd="1" destOrd="0" presId="urn:microsoft.com/office/officeart/2005/8/layout/hierarchy1"/>
    <dgm:cxn modelId="{18B7655A-9EC4-4F0C-9701-6133939C7602}" type="presParOf" srcId="{2EE0EB8E-214A-46E2-9A79-F75874765192}" destId="{ADD7FEC1-D8CC-4BEC-A659-66FE2F42E603}" srcOrd="1" destOrd="0" presId="urn:microsoft.com/office/officeart/2005/8/layout/hierarchy1"/>
    <dgm:cxn modelId="{31D7152B-9347-4EA1-864B-C3A9D8AFE536}" type="presParOf" srcId="{C9487BD2-099D-4AB5-9634-EAFB16099EAB}" destId="{8E17B7D2-8478-4B49-BF39-5DD1685A93D6}" srcOrd="2" destOrd="0" presId="urn:microsoft.com/office/officeart/2005/8/layout/hierarchy1"/>
    <dgm:cxn modelId="{A64971F8-DE2D-423D-B7B1-47D36A975D14}" type="presParOf" srcId="{C9487BD2-099D-4AB5-9634-EAFB16099EAB}" destId="{BD4A2281-6CF6-4320-A2D5-BB6767247A5E}" srcOrd="3" destOrd="0" presId="urn:microsoft.com/office/officeart/2005/8/layout/hierarchy1"/>
    <dgm:cxn modelId="{53C2DBD8-C226-4A36-A2CA-93E341D537BB}" type="presParOf" srcId="{BD4A2281-6CF6-4320-A2D5-BB6767247A5E}" destId="{A777F180-6F08-4A56-82D1-8522A9E98F3E}" srcOrd="0" destOrd="0" presId="urn:microsoft.com/office/officeart/2005/8/layout/hierarchy1"/>
    <dgm:cxn modelId="{8174A992-702B-4A85-A26A-617D3881D3EB}" type="presParOf" srcId="{A777F180-6F08-4A56-82D1-8522A9E98F3E}" destId="{13BCC20B-5F37-443E-9E5B-A00B8D4758EC}" srcOrd="0" destOrd="0" presId="urn:microsoft.com/office/officeart/2005/8/layout/hierarchy1"/>
    <dgm:cxn modelId="{1A25231B-3F74-4D2C-A4DB-841C773132A0}" type="presParOf" srcId="{A777F180-6F08-4A56-82D1-8522A9E98F3E}" destId="{6BDDD909-912B-422A-A049-23E9A5F7FB40}" srcOrd="1" destOrd="0" presId="urn:microsoft.com/office/officeart/2005/8/layout/hierarchy1"/>
    <dgm:cxn modelId="{10F42D8B-E80D-4951-A690-7D670CCAF903}" type="presParOf" srcId="{BD4A2281-6CF6-4320-A2D5-BB6767247A5E}" destId="{F2CCA5DF-194D-42C1-BCDF-E4B6BD340718}" srcOrd="1" destOrd="0" presId="urn:microsoft.com/office/officeart/2005/8/layout/hierarchy1"/>
    <dgm:cxn modelId="{E821936E-A0AC-4B00-A5FE-30D57EF25D7F}" type="presParOf" srcId="{F2CCA5DF-194D-42C1-BCDF-E4B6BD340718}" destId="{B33D14EE-6B9E-43AC-ADA0-E4C803E9714C}" srcOrd="0" destOrd="0" presId="urn:microsoft.com/office/officeart/2005/8/layout/hierarchy1"/>
    <dgm:cxn modelId="{D592C6E1-83C1-4EF0-8518-97BA7E5684E8}" type="presParOf" srcId="{F2CCA5DF-194D-42C1-BCDF-E4B6BD340718}" destId="{3D6A9A36-094D-4928-BBB4-83E70BE82238}" srcOrd="1" destOrd="0" presId="urn:microsoft.com/office/officeart/2005/8/layout/hierarchy1"/>
    <dgm:cxn modelId="{E6A1855B-3D89-4F54-9B08-ED61E325BCD8}" type="presParOf" srcId="{3D6A9A36-094D-4928-BBB4-83E70BE82238}" destId="{733C8A43-EE12-4D4F-A98B-4A475FD9CC90}" srcOrd="0" destOrd="0" presId="urn:microsoft.com/office/officeart/2005/8/layout/hierarchy1"/>
    <dgm:cxn modelId="{64EB5380-E00F-48A6-99EA-DB0615F0DC69}" type="presParOf" srcId="{733C8A43-EE12-4D4F-A98B-4A475FD9CC90}" destId="{7212DA7F-79B4-45ED-8124-046B50AD83BC}" srcOrd="0" destOrd="0" presId="urn:microsoft.com/office/officeart/2005/8/layout/hierarchy1"/>
    <dgm:cxn modelId="{230D25D0-CE07-4B8F-BA78-62133F21A47D}" type="presParOf" srcId="{733C8A43-EE12-4D4F-A98B-4A475FD9CC90}" destId="{B2B6566A-51D0-415D-B833-26FBA9F59BEB}" srcOrd="1" destOrd="0" presId="urn:microsoft.com/office/officeart/2005/8/layout/hierarchy1"/>
    <dgm:cxn modelId="{6F7AF278-7836-4082-A86E-88B85F88A2F0}" type="presParOf" srcId="{3D6A9A36-094D-4928-BBB4-83E70BE82238}" destId="{3A5DA117-D37B-4032-8E5D-1B5727BEA5AA}" srcOrd="1" destOrd="0" presId="urn:microsoft.com/office/officeart/2005/8/layout/hierarchy1"/>
    <dgm:cxn modelId="{DB151E3B-B468-4EF8-8CEE-3F353DAE2D83}" type="presParOf" srcId="{F2CCA5DF-194D-42C1-BCDF-E4B6BD340718}" destId="{6BF83A6D-1ABA-4613-945D-AD73B56E0273}" srcOrd="2" destOrd="0" presId="urn:microsoft.com/office/officeart/2005/8/layout/hierarchy1"/>
    <dgm:cxn modelId="{E6E8B1BE-C0C2-40D3-A56F-468E82C16033}" type="presParOf" srcId="{F2CCA5DF-194D-42C1-BCDF-E4B6BD340718}" destId="{2AAB41DA-56E7-4C2D-8145-B9EE459E83E2}" srcOrd="3" destOrd="0" presId="urn:microsoft.com/office/officeart/2005/8/layout/hierarchy1"/>
    <dgm:cxn modelId="{94C5683D-AFC2-4C6E-B3B9-6ED1B82B1A08}" type="presParOf" srcId="{2AAB41DA-56E7-4C2D-8145-B9EE459E83E2}" destId="{8101C12C-DE5C-423E-8CDC-8916F5D44BE5}" srcOrd="0" destOrd="0" presId="urn:microsoft.com/office/officeart/2005/8/layout/hierarchy1"/>
    <dgm:cxn modelId="{6FCA0964-6EC3-46FF-8FAB-5331AA6517DB}" type="presParOf" srcId="{8101C12C-DE5C-423E-8CDC-8916F5D44BE5}" destId="{39E9B57B-0896-4A48-93F6-FE88A59A84DF}" srcOrd="0" destOrd="0" presId="urn:microsoft.com/office/officeart/2005/8/layout/hierarchy1"/>
    <dgm:cxn modelId="{E57806E3-BDA9-4B1B-858C-AA135F1D6556}" type="presParOf" srcId="{8101C12C-DE5C-423E-8CDC-8916F5D44BE5}" destId="{39BAD12F-56A4-465E-A0EF-B4FC52D630A9}" srcOrd="1" destOrd="0" presId="urn:microsoft.com/office/officeart/2005/8/layout/hierarchy1"/>
    <dgm:cxn modelId="{8B0F3D1F-5BC8-4BB6-A5BF-067CE5E1DEF3}" type="presParOf" srcId="{2AAB41DA-56E7-4C2D-8145-B9EE459E83E2}" destId="{B85BDFA2-F741-4F77-8C3A-C7FF0B480924}" srcOrd="1" destOrd="0" presId="urn:microsoft.com/office/officeart/2005/8/layout/hierarchy1"/>
    <dgm:cxn modelId="{089BFDB6-5D11-472B-BF38-697832A6DEA1}" type="presParOf" srcId="{C9487BD2-099D-4AB5-9634-EAFB16099EAB}" destId="{B59D39E3-09E7-487D-B6A4-B72713FF91B4}" srcOrd="4" destOrd="0" presId="urn:microsoft.com/office/officeart/2005/8/layout/hierarchy1"/>
    <dgm:cxn modelId="{D48EFE45-CDEB-4C4D-AEAE-0D2E764C29E1}" type="presParOf" srcId="{C9487BD2-099D-4AB5-9634-EAFB16099EAB}" destId="{19655742-BEEE-451A-8412-260DA80CD65D}" srcOrd="5" destOrd="0" presId="urn:microsoft.com/office/officeart/2005/8/layout/hierarchy1"/>
    <dgm:cxn modelId="{BE8989C5-B3EA-4831-A024-619109AB319F}" type="presParOf" srcId="{19655742-BEEE-451A-8412-260DA80CD65D}" destId="{81749BF8-4504-4554-8272-C4B7E579DD2B}" srcOrd="0" destOrd="0" presId="urn:microsoft.com/office/officeart/2005/8/layout/hierarchy1"/>
    <dgm:cxn modelId="{ACD0882B-2B09-4F31-B95C-701E0B0B1210}" type="presParOf" srcId="{81749BF8-4504-4554-8272-C4B7E579DD2B}" destId="{9CEE2EFD-E024-4FB5-B8D3-3EE241F29CE8}" srcOrd="0" destOrd="0" presId="urn:microsoft.com/office/officeart/2005/8/layout/hierarchy1"/>
    <dgm:cxn modelId="{88C69507-C2F2-493A-929E-99A60F4E9B19}" type="presParOf" srcId="{81749BF8-4504-4554-8272-C4B7E579DD2B}" destId="{5019A3AA-73AF-42E9-BB6D-D4936C0A65F4}" srcOrd="1" destOrd="0" presId="urn:microsoft.com/office/officeart/2005/8/layout/hierarchy1"/>
    <dgm:cxn modelId="{CC679EC5-9BF8-464C-A6C7-44AABE918EE7}" type="presParOf" srcId="{19655742-BEEE-451A-8412-260DA80CD65D}" destId="{1AD9D85B-C8CB-404F-9B0E-6C51B08C4256}" srcOrd="1" destOrd="0" presId="urn:microsoft.com/office/officeart/2005/8/layout/hierarchy1"/>
    <dgm:cxn modelId="{E4932D48-CFD0-454C-A400-F89A28801EE0}" type="presParOf" srcId="{1AD9D85B-C8CB-404F-9B0E-6C51B08C4256}" destId="{1A038430-31BC-445E-8DF1-0C9D8AE6FD16}" srcOrd="0" destOrd="0" presId="urn:microsoft.com/office/officeart/2005/8/layout/hierarchy1"/>
    <dgm:cxn modelId="{618BA9CC-CC2F-433C-833F-54BBF56E771E}" type="presParOf" srcId="{1AD9D85B-C8CB-404F-9B0E-6C51B08C4256}" destId="{C530355B-735A-4954-A17E-342B1EA5C62B}" srcOrd="1" destOrd="0" presId="urn:microsoft.com/office/officeart/2005/8/layout/hierarchy1"/>
    <dgm:cxn modelId="{82DD661B-87CC-4F0D-810D-B7FB54946867}" type="presParOf" srcId="{C530355B-735A-4954-A17E-342B1EA5C62B}" destId="{809D0F62-D14D-405C-81A3-C2DFE2626BF6}" srcOrd="0" destOrd="0" presId="urn:microsoft.com/office/officeart/2005/8/layout/hierarchy1"/>
    <dgm:cxn modelId="{F1CD6EC0-AE38-4238-B3EC-B1AB344EC81C}" type="presParOf" srcId="{809D0F62-D14D-405C-81A3-C2DFE2626BF6}" destId="{679D04C4-64F2-44AC-BB41-2676649FFEC9}" srcOrd="0" destOrd="0" presId="urn:microsoft.com/office/officeart/2005/8/layout/hierarchy1"/>
    <dgm:cxn modelId="{12EAA791-4349-45F8-8A5A-8E657F653717}" type="presParOf" srcId="{809D0F62-D14D-405C-81A3-C2DFE2626BF6}" destId="{ED20E112-5C73-40E8-89F1-7FFDE83664F5}" srcOrd="1" destOrd="0" presId="urn:microsoft.com/office/officeart/2005/8/layout/hierarchy1"/>
    <dgm:cxn modelId="{12B13D02-DD0E-4393-B30B-A57C78FA3465}" type="presParOf" srcId="{C530355B-735A-4954-A17E-342B1EA5C62B}" destId="{C910C457-7B62-4554-9D4B-2B5DBFD5C1BE}" srcOrd="1" destOrd="0" presId="urn:microsoft.com/office/officeart/2005/8/layout/hierarchy1"/>
    <dgm:cxn modelId="{542BD00D-E4F3-45A8-980B-C77641A3BDCC}" type="presParOf" srcId="{1AD9D85B-C8CB-404F-9B0E-6C51B08C4256}" destId="{27EC9EF0-5604-4F20-A33F-1FC2F4147368}" srcOrd="2" destOrd="0" presId="urn:microsoft.com/office/officeart/2005/8/layout/hierarchy1"/>
    <dgm:cxn modelId="{A1100F17-61FC-4215-90C8-F9980C833986}" type="presParOf" srcId="{1AD9D85B-C8CB-404F-9B0E-6C51B08C4256}" destId="{93C0DD70-DD7B-4F71-9077-964B9EB32E88}" srcOrd="3" destOrd="0" presId="urn:microsoft.com/office/officeart/2005/8/layout/hierarchy1"/>
    <dgm:cxn modelId="{8948460B-AE08-48C1-9742-5CA83748B6BA}" type="presParOf" srcId="{93C0DD70-DD7B-4F71-9077-964B9EB32E88}" destId="{975B9625-45E8-4AF7-A9A1-D1F71DB4A6B7}" srcOrd="0" destOrd="0" presId="urn:microsoft.com/office/officeart/2005/8/layout/hierarchy1"/>
    <dgm:cxn modelId="{F3D5309D-F114-49F9-8219-D26B33504A10}" type="presParOf" srcId="{975B9625-45E8-4AF7-A9A1-D1F71DB4A6B7}" destId="{677D19FB-0DA2-4C8B-B5C8-A1CCF02735E2}" srcOrd="0" destOrd="0" presId="urn:microsoft.com/office/officeart/2005/8/layout/hierarchy1"/>
    <dgm:cxn modelId="{FB4C4CB2-CD7E-488F-A90D-E3CFE67310DE}" type="presParOf" srcId="{975B9625-45E8-4AF7-A9A1-D1F71DB4A6B7}" destId="{773F66A4-431B-449B-AD3F-8F13470DB3DC}" srcOrd="1" destOrd="0" presId="urn:microsoft.com/office/officeart/2005/8/layout/hierarchy1"/>
    <dgm:cxn modelId="{7AA283EC-EF17-4291-85B6-A234DC4D523E}" type="presParOf" srcId="{93C0DD70-DD7B-4F71-9077-964B9EB32E88}" destId="{0B2CFBE9-42F0-44F8-A353-79A53E0746C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C9EF0-5604-4F20-A33F-1FC2F4147368}">
      <dsp:nvSpPr>
        <dsp:cNvPr id="0" name=""/>
        <dsp:cNvSpPr/>
      </dsp:nvSpPr>
      <dsp:spPr>
        <a:xfrm>
          <a:off x="8735187" y="2561012"/>
          <a:ext cx="889564" cy="423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01"/>
              </a:lnTo>
              <a:lnTo>
                <a:pt x="889564" y="288501"/>
              </a:lnTo>
              <a:lnTo>
                <a:pt x="889564" y="4233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38430-31BC-445E-8DF1-0C9D8AE6FD16}">
      <dsp:nvSpPr>
        <dsp:cNvPr id="0" name=""/>
        <dsp:cNvSpPr/>
      </dsp:nvSpPr>
      <dsp:spPr>
        <a:xfrm>
          <a:off x="7845623" y="2561012"/>
          <a:ext cx="889564" cy="423351"/>
        </a:xfrm>
        <a:custGeom>
          <a:avLst/>
          <a:gdLst/>
          <a:ahLst/>
          <a:cxnLst/>
          <a:rect l="0" t="0" r="0" b="0"/>
          <a:pathLst>
            <a:path>
              <a:moveTo>
                <a:pt x="889564" y="0"/>
              </a:moveTo>
              <a:lnTo>
                <a:pt x="889564" y="288501"/>
              </a:lnTo>
              <a:lnTo>
                <a:pt x="0" y="288501"/>
              </a:lnTo>
              <a:lnTo>
                <a:pt x="0" y="4233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D39E3-09E7-487D-B6A4-B72713FF91B4}">
      <dsp:nvSpPr>
        <dsp:cNvPr id="0" name=""/>
        <dsp:cNvSpPr/>
      </dsp:nvSpPr>
      <dsp:spPr>
        <a:xfrm>
          <a:off x="5176930" y="1213322"/>
          <a:ext cx="3558257" cy="423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01"/>
              </a:lnTo>
              <a:lnTo>
                <a:pt x="3558257" y="288501"/>
              </a:lnTo>
              <a:lnTo>
                <a:pt x="3558257" y="4233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83A6D-1ABA-4613-945D-AD73B56E0273}">
      <dsp:nvSpPr>
        <dsp:cNvPr id="0" name=""/>
        <dsp:cNvSpPr/>
      </dsp:nvSpPr>
      <dsp:spPr>
        <a:xfrm>
          <a:off x="5176930" y="2561012"/>
          <a:ext cx="889564" cy="423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01"/>
              </a:lnTo>
              <a:lnTo>
                <a:pt x="889564" y="288501"/>
              </a:lnTo>
              <a:lnTo>
                <a:pt x="889564" y="4233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D14EE-6B9E-43AC-ADA0-E4C803E9714C}">
      <dsp:nvSpPr>
        <dsp:cNvPr id="0" name=""/>
        <dsp:cNvSpPr/>
      </dsp:nvSpPr>
      <dsp:spPr>
        <a:xfrm>
          <a:off x="4287366" y="2561012"/>
          <a:ext cx="889564" cy="423351"/>
        </a:xfrm>
        <a:custGeom>
          <a:avLst/>
          <a:gdLst/>
          <a:ahLst/>
          <a:cxnLst/>
          <a:rect l="0" t="0" r="0" b="0"/>
          <a:pathLst>
            <a:path>
              <a:moveTo>
                <a:pt x="889564" y="0"/>
              </a:moveTo>
              <a:lnTo>
                <a:pt x="889564" y="288501"/>
              </a:lnTo>
              <a:lnTo>
                <a:pt x="0" y="288501"/>
              </a:lnTo>
              <a:lnTo>
                <a:pt x="0" y="4233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17B7D2-8478-4B49-BF39-5DD1685A93D6}">
      <dsp:nvSpPr>
        <dsp:cNvPr id="0" name=""/>
        <dsp:cNvSpPr/>
      </dsp:nvSpPr>
      <dsp:spPr>
        <a:xfrm>
          <a:off x="5131210" y="1213322"/>
          <a:ext cx="91440" cy="4233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33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5CE60-62BC-43A7-B202-026FE8134D0F}">
      <dsp:nvSpPr>
        <dsp:cNvPr id="0" name=""/>
        <dsp:cNvSpPr/>
      </dsp:nvSpPr>
      <dsp:spPr>
        <a:xfrm>
          <a:off x="1618673" y="2561012"/>
          <a:ext cx="889564" cy="423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01"/>
              </a:lnTo>
              <a:lnTo>
                <a:pt x="889564" y="288501"/>
              </a:lnTo>
              <a:lnTo>
                <a:pt x="889564" y="4233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9D2FD-5D4A-4C9A-8FE6-6D15BB0685A0}">
      <dsp:nvSpPr>
        <dsp:cNvPr id="0" name=""/>
        <dsp:cNvSpPr/>
      </dsp:nvSpPr>
      <dsp:spPr>
        <a:xfrm>
          <a:off x="729108" y="2561012"/>
          <a:ext cx="889564" cy="423351"/>
        </a:xfrm>
        <a:custGeom>
          <a:avLst/>
          <a:gdLst/>
          <a:ahLst/>
          <a:cxnLst/>
          <a:rect l="0" t="0" r="0" b="0"/>
          <a:pathLst>
            <a:path>
              <a:moveTo>
                <a:pt x="889564" y="0"/>
              </a:moveTo>
              <a:lnTo>
                <a:pt x="889564" y="288501"/>
              </a:lnTo>
              <a:lnTo>
                <a:pt x="0" y="288501"/>
              </a:lnTo>
              <a:lnTo>
                <a:pt x="0" y="4233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24712-0851-4B25-9072-570CDAF36F66}">
      <dsp:nvSpPr>
        <dsp:cNvPr id="0" name=""/>
        <dsp:cNvSpPr/>
      </dsp:nvSpPr>
      <dsp:spPr>
        <a:xfrm>
          <a:off x="1618673" y="1213322"/>
          <a:ext cx="3558257" cy="423351"/>
        </a:xfrm>
        <a:custGeom>
          <a:avLst/>
          <a:gdLst/>
          <a:ahLst/>
          <a:cxnLst/>
          <a:rect l="0" t="0" r="0" b="0"/>
          <a:pathLst>
            <a:path>
              <a:moveTo>
                <a:pt x="3558257" y="0"/>
              </a:moveTo>
              <a:lnTo>
                <a:pt x="3558257" y="288501"/>
              </a:lnTo>
              <a:lnTo>
                <a:pt x="0" y="288501"/>
              </a:lnTo>
              <a:lnTo>
                <a:pt x="0" y="4233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AB1B6-93E3-49FA-8864-6991E2019FFC}">
      <dsp:nvSpPr>
        <dsp:cNvPr id="0" name=""/>
        <dsp:cNvSpPr/>
      </dsp:nvSpPr>
      <dsp:spPr>
        <a:xfrm>
          <a:off x="4449105" y="288983"/>
          <a:ext cx="1455650" cy="924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919B9-ADDF-41BC-BD1A-03E4E10AE26A}">
      <dsp:nvSpPr>
        <dsp:cNvPr id="0" name=""/>
        <dsp:cNvSpPr/>
      </dsp:nvSpPr>
      <dsp:spPr>
        <a:xfrm>
          <a:off x="4610844" y="442635"/>
          <a:ext cx="1455650" cy="924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Calibri Light" panose="020F0302020204030204"/>
            </a:rPr>
            <a:t>Recruitment tool</a:t>
          </a:r>
          <a:endParaRPr lang="en-US" sz="1300" kern="1200" dirty="0"/>
        </a:p>
      </dsp:txBody>
      <dsp:txXfrm>
        <a:off x="4637917" y="469708"/>
        <a:ext cx="1401504" cy="870192"/>
      </dsp:txXfrm>
    </dsp:sp>
    <dsp:sp modelId="{C381030C-EB7F-4479-B69D-11E630D35B50}">
      <dsp:nvSpPr>
        <dsp:cNvPr id="0" name=""/>
        <dsp:cNvSpPr/>
      </dsp:nvSpPr>
      <dsp:spPr>
        <a:xfrm>
          <a:off x="890847" y="1636673"/>
          <a:ext cx="1455650" cy="924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0A7CB-0208-4BEA-96D4-73C0CC91E874}">
      <dsp:nvSpPr>
        <dsp:cNvPr id="0" name=""/>
        <dsp:cNvSpPr/>
      </dsp:nvSpPr>
      <dsp:spPr>
        <a:xfrm>
          <a:off x="1052586" y="1790325"/>
          <a:ext cx="1455650" cy="924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Calibri Light" panose="020F0302020204030204"/>
            </a:rPr>
            <a:t>MyChart</a:t>
          </a:r>
          <a:endParaRPr lang="en-US" sz="1300" kern="1200" dirty="0"/>
        </a:p>
      </dsp:txBody>
      <dsp:txXfrm>
        <a:off x="1079659" y="1817398"/>
        <a:ext cx="1401504" cy="870192"/>
      </dsp:txXfrm>
    </dsp:sp>
    <dsp:sp modelId="{C5099F0B-5970-405B-B22E-5C8D8B0531CD}">
      <dsp:nvSpPr>
        <dsp:cNvPr id="0" name=""/>
        <dsp:cNvSpPr/>
      </dsp:nvSpPr>
      <dsp:spPr>
        <a:xfrm>
          <a:off x="1283" y="2984363"/>
          <a:ext cx="1455650" cy="924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C5D40-6918-4756-8857-E9E71FA13C0E}">
      <dsp:nvSpPr>
        <dsp:cNvPr id="0" name=""/>
        <dsp:cNvSpPr/>
      </dsp:nvSpPr>
      <dsp:spPr>
        <a:xfrm>
          <a:off x="163022" y="3138015"/>
          <a:ext cx="1455650" cy="924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alibri Light" panose="020F0302020204030204"/>
            </a:rPr>
            <a:t>MyC Active?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alibri Light" panose="020F0302020204030204"/>
            </a:rPr>
            <a:t> Age, Demographics </a:t>
          </a:r>
          <a:endParaRPr lang="en-US" sz="1300" kern="1200" dirty="0">
            <a:latin typeface="Calibri Light" panose="020F0302020204030204"/>
          </a:endParaRPr>
        </a:p>
      </dsp:txBody>
      <dsp:txXfrm>
        <a:off x="190095" y="3165088"/>
        <a:ext cx="1401504" cy="870192"/>
      </dsp:txXfrm>
    </dsp:sp>
    <dsp:sp modelId="{DA2757CF-8C76-43C4-B657-0677FDCDAFA1}">
      <dsp:nvSpPr>
        <dsp:cNvPr id="0" name=""/>
        <dsp:cNvSpPr/>
      </dsp:nvSpPr>
      <dsp:spPr>
        <a:xfrm>
          <a:off x="1780412" y="2984363"/>
          <a:ext cx="1455650" cy="924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62009-2DFE-4720-AFB0-972552E348C2}">
      <dsp:nvSpPr>
        <dsp:cNvPr id="0" name=""/>
        <dsp:cNvSpPr/>
      </dsp:nvSpPr>
      <dsp:spPr>
        <a:xfrm>
          <a:off x="1942151" y="3138015"/>
          <a:ext cx="1455650" cy="924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Calibri Light" panose="020F0302020204030204"/>
            </a:rPr>
            <a:t>Need to quickly reach out to large volume of patients</a:t>
          </a:r>
          <a:endParaRPr lang="en-US" sz="1300" kern="1200" dirty="0"/>
        </a:p>
      </dsp:txBody>
      <dsp:txXfrm>
        <a:off x="1969224" y="3165088"/>
        <a:ext cx="1401504" cy="870192"/>
      </dsp:txXfrm>
    </dsp:sp>
    <dsp:sp modelId="{13BCC20B-5F37-443E-9E5B-A00B8D4758EC}">
      <dsp:nvSpPr>
        <dsp:cNvPr id="0" name=""/>
        <dsp:cNvSpPr/>
      </dsp:nvSpPr>
      <dsp:spPr>
        <a:xfrm>
          <a:off x="4449105" y="1636673"/>
          <a:ext cx="1455650" cy="924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DD909-912B-422A-A049-23E9A5F7FB40}">
      <dsp:nvSpPr>
        <dsp:cNvPr id="0" name=""/>
        <dsp:cNvSpPr/>
      </dsp:nvSpPr>
      <dsp:spPr>
        <a:xfrm>
          <a:off x="4610844" y="1790325"/>
          <a:ext cx="1455650" cy="924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Calibri Light" panose="020F0302020204030204"/>
            </a:rPr>
            <a:t>Point of Care</a:t>
          </a:r>
          <a:endParaRPr lang="en-US" sz="1300" kern="1200" dirty="0"/>
        </a:p>
      </dsp:txBody>
      <dsp:txXfrm>
        <a:off x="4637917" y="1817398"/>
        <a:ext cx="1401504" cy="870192"/>
      </dsp:txXfrm>
    </dsp:sp>
    <dsp:sp modelId="{7212DA7F-79B4-45ED-8124-046B50AD83BC}">
      <dsp:nvSpPr>
        <dsp:cNvPr id="0" name=""/>
        <dsp:cNvSpPr/>
      </dsp:nvSpPr>
      <dsp:spPr>
        <a:xfrm>
          <a:off x="3559540" y="2984363"/>
          <a:ext cx="1455650" cy="924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6566A-51D0-415D-B833-26FBA9F59BEB}">
      <dsp:nvSpPr>
        <dsp:cNvPr id="0" name=""/>
        <dsp:cNvSpPr/>
      </dsp:nvSpPr>
      <dsp:spPr>
        <a:xfrm>
          <a:off x="3721279" y="3138015"/>
          <a:ext cx="1455650" cy="924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Calibri Light" panose="020F0302020204030204"/>
            </a:rPr>
            <a:t>Patient will be onsite</a:t>
          </a:r>
          <a:endParaRPr lang="en-US" sz="1300" kern="1200" dirty="0"/>
        </a:p>
      </dsp:txBody>
      <dsp:txXfrm>
        <a:off x="3748352" y="3165088"/>
        <a:ext cx="1401504" cy="870192"/>
      </dsp:txXfrm>
    </dsp:sp>
    <dsp:sp modelId="{39E9B57B-0896-4A48-93F6-FE88A59A84DF}">
      <dsp:nvSpPr>
        <dsp:cNvPr id="0" name=""/>
        <dsp:cNvSpPr/>
      </dsp:nvSpPr>
      <dsp:spPr>
        <a:xfrm>
          <a:off x="5338669" y="2984363"/>
          <a:ext cx="1455650" cy="924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AD12F-56A4-465E-A0EF-B4FC52D630A9}">
      <dsp:nvSpPr>
        <dsp:cNvPr id="0" name=""/>
        <dsp:cNvSpPr/>
      </dsp:nvSpPr>
      <dsp:spPr>
        <a:xfrm>
          <a:off x="5500408" y="3138015"/>
          <a:ext cx="1455650" cy="924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Calibri Light" panose="020F0302020204030204"/>
            </a:rPr>
            <a:t>Provider will review with patient</a:t>
          </a:r>
        </a:p>
      </dsp:txBody>
      <dsp:txXfrm>
        <a:off x="5527481" y="3165088"/>
        <a:ext cx="1401504" cy="870192"/>
      </dsp:txXfrm>
    </dsp:sp>
    <dsp:sp modelId="{9CEE2EFD-E024-4FB5-B8D3-3EE241F29CE8}">
      <dsp:nvSpPr>
        <dsp:cNvPr id="0" name=""/>
        <dsp:cNvSpPr/>
      </dsp:nvSpPr>
      <dsp:spPr>
        <a:xfrm>
          <a:off x="8007362" y="1636673"/>
          <a:ext cx="1455650" cy="924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9A3AA-73AF-42E9-BB6D-D4936C0A65F4}">
      <dsp:nvSpPr>
        <dsp:cNvPr id="0" name=""/>
        <dsp:cNvSpPr/>
      </dsp:nvSpPr>
      <dsp:spPr>
        <a:xfrm>
          <a:off x="8169101" y="1790325"/>
          <a:ext cx="1455650" cy="924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Calibri Light" panose="020F0302020204030204"/>
            </a:rPr>
            <a:t>Silent Point of Care</a:t>
          </a:r>
        </a:p>
      </dsp:txBody>
      <dsp:txXfrm>
        <a:off x="8196174" y="1817398"/>
        <a:ext cx="1401504" cy="870192"/>
      </dsp:txXfrm>
    </dsp:sp>
    <dsp:sp modelId="{679D04C4-64F2-44AC-BB41-2676649FFEC9}">
      <dsp:nvSpPr>
        <dsp:cNvPr id="0" name=""/>
        <dsp:cNvSpPr/>
      </dsp:nvSpPr>
      <dsp:spPr>
        <a:xfrm>
          <a:off x="7117798" y="2984363"/>
          <a:ext cx="1455650" cy="924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0E112-5C73-40E8-89F1-7FFDE83664F5}">
      <dsp:nvSpPr>
        <dsp:cNvPr id="0" name=""/>
        <dsp:cNvSpPr/>
      </dsp:nvSpPr>
      <dsp:spPr>
        <a:xfrm>
          <a:off x="7279537" y="3138015"/>
          <a:ext cx="1455650" cy="924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Calibri Light" panose="020F0302020204030204"/>
            </a:rPr>
            <a:t>Age (patient age is NOT appropriate for MyChart)</a:t>
          </a:r>
        </a:p>
      </dsp:txBody>
      <dsp:txXfrm>
        <a:off x="7306610" y="3165088"/>
        <a:ext cx="1401504" cy="870192"/>
      </dsp:txXfrm>
    </dsp:sp>
    <dsp:sp modelId="{677D19FB-0DA2-4C8B-B5C8-A1CCF02735E2}">
      <dsp:nvSpPr>
        <dsp:cNvPr id="0" name=""/>
        <dsp:cNvSpPr/>
      </dsp:nvSpPr>
      <dsp:spPr>
        <a:xfrm>
          <a:off x="8896926" y="2984363"/>
          <a:ext cx="1455650" cy="924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F66A4-431B-449B-AD3F-8F13470DB3DC}">
      <dsp:nvSpPr>
        <dsp:cNvPr id="0" name=""/>
        <dsp:cNvSpPr/>
      </dsp:nvSpPr>
      <dsp:spPr>
        <a:xfrm>
          <a:off x="9058665" y="3138015"/>
          <a:ext cx="1455650" cy="924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Calibri Light" panose="020F0302020204030204"/>
            </a:rPr>
            <a:t>Large patient volume</a:t>
          </a:r>
          <a:endParaRPr lang="en-US" sz="1300" kern="1200" dirty="0"/>
        </a:p>
      </dsp:txBody>
      <dsp:txXfrm>
        <a:off x="9085738" y="3165088"/>
        <a:ext cx="1401504" cy="870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057C6-9EE6-4D5D-BEA4-A6B4AC4554C9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28823-3103-4BB6-88FB-56804EFE30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07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We’ll discuss the Workflow for each of these and </a:t>
            </a:r>
            <a:r>
              <a:rPr lang="en-US" baseline="0" dirty="0" smtClean="0"/>
              <a:t> Show you what they look like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8823-3103-4BB6-88FB-56804EFE304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85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Lots of things to think about- what's the best way </a:t>
            </a:r>
          </a:p>
          <a:p>
            <a:r>
              <a:rPr lang="en-US" dirty="0" smtClean="0"/>
              <a:t>Rule 1- everything IS flexible </a:t>
            </a:r>
          </a:p>
          <a:p>
            <a:r>
              <a:rPr lang="en-US" dirty="0" smtClean="0"/>
              <a:t>Rule</a:t>
            </a:r>
            <a:r>
              <a:rPr lang="en-US" baseline="0" dirty="0" smtClean="0"/>
              <a:t> 2- if first  tool does not yield results- others can also be considered </a:t>
            </a:r>
          </a:p>
          <a:p>
            <a:r>
              <a:rPr lang="en-US" baseline="0" dirty="0" smtClean="0"/>
              <a:t>That said …..</a:t>
            </a:r>
          </a:p>
          <a:p>
            <a:r>
              <a:rPr lang="en-US" baseline="0" dirty="0" smtClean="0"/>
              <a:t>Consider </a:t>
            </a:r>
          </a:p>
          <a:p>
            <a:r>
              <a:rPr lang="en-US" baseline="0" dirty="0" smtClean="0"/>
              <a:t>Patients: </a:t>
            </a:r>
          </a:p>
          <a:p>
            <a:pPr lvl="1"/>
            <a:r>
              <a:rPr lang="en-US" baseline="0" dirty="0" smtClean="0"/>
              <a:t>where it is used- On-site patients? – Does the patient need to present a result that requires Immediate  intervention ?</a:t>
            </a:r>
          </a:p>
          <a:p>
            <a:pPr lvl="1"/>
            <a:r>
              <a:rPr lang="en-US" baseline="0" dirty="0" smtClean="0"/>
              <a:t>Is the patient a likely MyC user – demographics </a:t>
            </a:r>
          </a:p>
          <a:p>
            <a:r>
              <a:rPr lang="en-US" baseline="0" dirty="0" smtClean="0"/>
              <a:t>Providers: </a:t>
            </a:r>
          </a:p>
          <a:p>
            <a:r>
              <a:rPr lang="en-US" baseline="0" dirty="0" smtClean="0"/>
              <a:t>Who will see it first-  will the Facing Providers be Familiar with your Specialty and can  they comfortable/successfully speak to patients about your studies 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Other: </a:t>
            </a:r>
          </a:p>
          <a:p>
            <a:r>
              <a:rPr lang="en-US" baseline="0" dirty="0" smtClean="0"/>
              <a:t>Number of patients you are seeking- and how quick are they needed (Study recruitment period) – only 3 month  recruitment period  and large number? </a:t>
            </a:r>
            <a:r>
              <a:rPr lang="en-US" baseline="0" dirty="0" smtClean="0">
                <a:sym typeface="Wingdings" panose="05000000000000000000" pitchFamily="2" charset="2"/>
              </a:rPr>
              <a:t> My Chart?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8823-3103-4BB6-88FB-56804EFE304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8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Is Volume key ? Is patient  MyC  appropriate  ?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pros: </a:t>
            </a:r>
            <a:r>
              <a:rPr lang="en-US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speed of reach to large vol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1 time,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provides a list of contacted patients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now avail cell phone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Can repeat recruitment efforts  by simply re- running the report 	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Considerations : requires patients active on MyC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of Care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Provider facing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pro: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 patients at point of care- Specialty Dept restriction is recommended – ( E.g.: CA specialty Provider to see CA Trials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considerations: requires </a:t>
            </a:r>
            <a:r>
              <a:rPr lang="en-US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 onsite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trigger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requires Provider to review  w patient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Silent Point of Care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Triggers In Basket Message to Team Pool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pro: Can target broader facility that specialty department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Useful for patients who may not be appropriate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MyC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Considerations: 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equires </a:t>
            </a:r>
            <a:r>
              <a:rPr lang="en-US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 onsite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trigger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8823-3103-4BB6-88FB-56804EFE304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71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8823-3103-4BB6-88FB-56804EFE304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3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dirty="0" smtClean="0"/>
              <a:t>Sample of Discrete Data: -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Balance search results with mix of specific and narrow</a:t>
            </a:r>
          </a:p>
          <a:p>
            <a:pPr lvl="2" algn="l"/>
            <a:r>
              <a:rPr lang="en-US" sz="1400" dirty="0" smtClean="0"/>
              <a:t>Diagnosis= ICD 10 Code (Narrow scope)  - on Problem List  OR  on Medical History</a:t>
            </a:r>
          </a:p>
          <a:p>
            <a:pPr lvl="2" algn="l"/>
            <a:r>
              <a:rPr lang="en-US" sz="1400" dirty="0" smtClean="0"/>
              <a:t>Diagnosis Group=  list of related ICD 10 Codes ( broad scope) – on Medical History , problem List </a:t>
            </a:r>
          </a:p>
          <a:p>
            <a:pPr lvl="2" algn="l"/>
            <a:endParaRPr lang="en-US" sz="1400" dirty="0" smtClean="0"/>
          </a:p>
          <a:p>
            <a:pPr lvl="2" algn="l"/>
            <a:r>
              <a:rPr lang="en-US" sz="1400" dirty="0" smtClean="0"/>
              <a:t>Lab Component = Potassium &gt; 5.5 mmol/L in last  60 day  </a:t>
            </a:r>
          </a:p>
          <a:p>
            <a:pPr lvl="2" algn="l"/>
            <a:endParaRPr lang="en-US" sz="1400" dirty="0" smtClean="0"/>
          </a:p>
          <a:p>
            <a:pPr lvl="2" algn="l"/>
            <a:r>
              <a:rPr lang="en-US" sz="1400" dirty="0" smtClean="0"/>
              <a:t>Medication  Name =  </a:t>
            </a:r>
            <a:r>
              <a:rPr lang="en-US" sz="1400" i="1" dirty="0" smtClean="0"/>
              <a:t>Metformin ER 500MG Tablet Extended Release 24H ( narrow specific)</a:t>
            </a:r>
          </a:p>
          <a:p>
            <a:pPr lvl="2" algn="l"/>
            <a:r>
              <a:rPr lang="en-US" sz="1400" dirty="0" smtClean="0"/>
              <a:t>Medication  Pharmaceutical Class = </a:t>
            </a:r>
            <a:r>
              <a:rPr lang="en-US" sz="1400" i="1" dirty="0" smtClean="0"/>
              <a:t>Antihyperglycemi ( broad scope)</a:t>
            </a:r>
          </a:p>
          <a:p>
            <a:pPr lvl="2" algn="l"/>
            <a:r>
              <a:rPr lang="en-US" sz="1400" dirty="0" smtClean="0"/>
              <a:t>Medication Generic Name = </a:t>
            </a:r>
            <a:r>
              <a:rPr lang="en-US" sz="1400" i="1" dirty="0" smtClean="0"/>
              <a:t>Metformin HCL ( broad scope)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8823-3103-4BB6-88FB-56804EFE304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96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Epic Data File</a:t>
            </a:r>
            <a:r>
              <a:rPr lang="en-US" baseline="0" dirty="0" smtClean="0"/>
              <a:t> Cabinet- EPT (Patient Record) </a:t>
            </a:r>
            <a:r>
              <a:rPr lang="en-US" baseline="0" dirty="0" smtClean="0">
                <a:sym typeface="Wingdings" panose="05000000000000000000" pitchFamily="2" charset="2"/>
              </a:rPr>
              <a:t> connects to numerous File Drawers that contain discrete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8823-3103-4BB6-88FB-56804EFE304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44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 Discrete Data </a:t>
            </a:r>
          </a:p>
          <a:p>
            <a:r>
              <a:rPr lang="en-US" dirty="0" smtClean="0"/>
              <a:t>Diagnosis= ICD 10 Codes – get some from PI and work with IST  to look at Lists of Codes or “Diagnosis Concepts” which are very large lists of related diagnoses </a:t>
            </a:r>
          </a:p>
          <a:p>
            <a:r>
              <a:rPr lang="en-US" dirty="0" smtClean="0"/>
              <a:t>Labs</a:t>
            </a:r>
            <a:r>
              <a:rPr lang="en-US" baseline="0" dirty="0" smtClean="0"/>
              <a:t> Results are called “Lab Components” – get a sample of Labs in which the component might be included – (i.e. K+ component is  included in Potassium Order and BNP Order  </a:t>
            </a:r>
          </a:p>
          <a:p>
            <a:r>
              <a:rPr lang="en-US" baseline="0" dirty="0" smtClean="0"/>
              <a:t>Medications- are very specific in Epic- so a  50mg does is separate from a 25mg does medication order – get a sampling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8823-3103-4BB6-88FB-56804EFE304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7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8823-3103-4BB6-88FB-56804EFE304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58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 the Workflow in mind as you select which type of diagnosis we should query </a:t>
            </a:r>
          </a:p>
          <a:p>
            <a:r>
              <a:rPr lang="en-US" dirty="0" smtClean="0"/>
              <a:t>Encounter Diagnosis is typically entered to the chart- at the end of the visit  sometimes for Appointments- its even after the pt has walked out the door – so if a new Diagnosis gets added after the pt leaves- this wont trigger the pt </a:t>
            </a:r>
          </a:p>
          <a:p>
            <a:r>
              <a:rPr lang="en-US" dirty="0" smtClean="0"/>
              <a:t>Medical History-</a:t>
            </a:r>
            <a:r>
              <a:rPr lang="en-US" baseline="0" dirty="0" smtClean="0"/>
              <a:t>  includes Active and resolved problems </a:t>
            </a:r>
          </a:p>
          <a:p>
            <a:r>
              <a:rPr lang="en-US" baseline="0" dirty="0" smtClean="0"/>
              <a:t>Problem List – actives only- but the Providers  are responsible for maintaining these- if they don’t “resolved” the problem- the patient may show they have an active Problem- when in fact- it was resolved </a:t>
            </a:r>
          </a:p>
          <a:p>
            <a:r>
              <a:rPr lang="en-US" baseline="0" dirty="0" smtClean="0"/>
              <a:t>It is possible to target any combination or All of these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8823-3103-4BB6-88FB-56804EFE304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42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must identify specific Diagnosis Codes to search a patients inclusion/exclusion diagnosis </a:t>
            </a:r>
          </a:p>
          <a:p>
            <a:r>
              <a:rPr lang="en-US" baseline="0" dirty="0" smtClean="0"/>
              <a:t>Balance </a:t>
            </a:r>
            <a:r>
              <a:rPr lang="en-US" baseline="0" dirty="0" smtClean="0"/>
              <a:t>your search –  specific v broad </a:t>
            </a:r>
          </a:p>
          <a:p>
            <a:r>
              <a:rPr lang="en-US" baseline="0" dirty="0" smtClean="0"/>
              <a:t>Your PI may know the exact ICD codes most commonly used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Specific Diagnosis-  you can target a specific ICD-10 – but if many are used then we might also potentially miss patients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Flexible to change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8823-3103-4BB6-88FB-56804EFE304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20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create a list of specific</a:t>
            </a:r>
            <a:r>
              <a:rPr lang="en-US" baseline="0" dirty="0" smtClean="0"/>
              <a:t> Dx codes</a:t>
            </a:r>
          </a:p>
          <a:p>
            <a:r>
              <a:rPr lang="en-US" baseline="0" dirty="0" smtClean="0"/>
              <a:t> Your PI may know the exact ICD codes most commonly used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Flexible to change </a:t>
            </a:r>
            <a:endParaRPr lang="en-US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8823-3103-4BB6-88FB-56804EFE304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96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Requires IRB Approved Patient Facing Message – which will be created by IST </a:t>
            </a:r>
          </a:p>
          <a:p>
            <a:r>
              <a:rPr lang="en-US" dirty="0" smtClean="0"/>
              <a:t>The OCR will set up</a:t>
            </a:r>
            <a:r>
              <a:rPr lang="en-US" baseline="0" dirty="0" smtClean="0"/>
              <a:t> a Epic Reporting WorkBench Report with the Coordinator to include inclusion exclusion criteria </a:t>
            </a:r>
          </a:p>
          <a:p>
            <a:r>
              <a:rPr lang="en-US" baseline="0" dirty="0" smtClean="0"/>
              <a:t>Then Coordinator can run the report any time, repeatedly </a:t>
            </a:r>
          </a:p>
          <a:p>
            <a:r>
              <a:rPr lang="en-US" baseline="0" dirty="0" smtClean="0"/>
              <a:t>Coordinator will prescreen the patients in the report to pick- best matches </a:t>
            </a:r>
          </a:p>
          <a:p>
            <a:r>
              <a:rPr lang="en-US" baseline="0" dirty="0" smtClean="0"/>
              <a:t>Coordinator will then Select the target patients and send a MyChart message </a:t>
            </a:r>
          </a:p>
          <a:p>
            <a:r>
              <a:rPr lang="en-US" baseline="0" dirty="0" smtClean="0"/>
              <a:t>An enrollment Status of “ Contacted-Pending Response is created for the patient on the Study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Coordinators will receive patient Interested/Declined response  to Epic In Basket and they can followup with patient </a:t>
            </a:r>
          </a:p>
          <a:p>
            <a:r>
              <a:rPr lang="en-US" baseline="0" dirty="0" smtClean="0"/>
              <a:t>Coordinators should update the patient’s interested/declined in Epic –  this will allow you to monitor the success of the tool to your study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8823-3103-4BB6-88FB-56804EFE304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786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also use…..”Diagnosis Concepts” – these  </a:t>
            </a:r>
            <a:r>
              <a:rPr lang="en-US" dirty="0" smtClean="0"/>
              <a:t>are Groups of ICD 10 codes </a:t>
            </a:r>
            <a:r>
              <a:rPr lang="en-US" baseline="0" dirty="0" smtClean="0"/>
              <a:t> common to a type of Diagnosis- </a:t>
            </a:r>
          </a:p>
          <a:p>
            <a:r>
              <a:rPr lang="en-US" baseline="0" dirty="0" smtClean="0"/>
              <a:t>When using a concept grouper- you will get a more broad reach than listing a few specific Dx </a:t>
            </a:r>
          </a:p>
          <a:p>
            <a:r>
              <a:rPr lang="en-US" baseline="0" dirty="0" smtClean="0"/>
              <a:t>Results- some patients will </a:t>
            </a:r>
            <a:r>
              <a:rPr lang="en-US" baseline="0" dirty="0" smtClean="0"/>
              <a:t>match what’s  </a:t>
            </a:r>
            <a:r>
              <a:rPr lang="en-US" baseline="0" dirty="0" smtClean="0"/>
              <a:t>in the concept list – that wont match what you want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Your PI may know the exact ICD codes most commonly used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Flexible to change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8823-3103-4BB6-88FB-56804EFE304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142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Epic Medication</a:t>
            </a:r>
            <a:r>
              <a:rPr lang="en-US" baseline="0" dirty="0" smtClean="0"/>
              <a:t> orders are extremely specific </a:t>
            </a:r>
          </a:p>
          <a:p>
            <a:r>
              <a:rPr lang="en-US" baseline="0" dirty="0" smtClean="0"/>
              <a:t>All Medications </a:t>
            </a:r>
            <a:r>
              <a:rPr lang="en-US" baseline="0" dirty="0" smtClean="0"/>
              <a:t> include a Specific Order ID and…….within that the following…….</a:t>
            </a:r>
            <a:endParaRPr lang="en-US" baseline="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Simple Generic Name </a:t>
            </a:r>
            <a:r>
              <a:rPr lang="en-US" dirty="0" smtClean="0"/>
              <a:t>of Medication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Pharmaceutical Class </a:t>
            </a:r>
            <a:r>
              <a:rPr lang="en-US" dirty="0" smtClean="0"/>
              <a:t>of Medication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u="sng" dirty="0" smtClean="0"/>
              <a:t>Pharmaceutical subclass </a:t>
            </a:r>
            <a:r>
              <a:rPr lang="en-US" dirty="0" smtClean="0"/>
              <a:t>of Medication </a:t>
            </a:r>
          </a:p>
          <a:p>
            <a:r>
              <a:rPr lang="en-US" baseline="0" dirty="0" smtClean="0"/>
              <a:t> </a:t>
            </a:r>
            <a:endParaRPr lang="en-US" baseline="0" dirty="0" smtClean="0"/>
          </a:p>
          <a:p>
            <a:r>
              <a:rPr lang="en-US" baseline="0" dirty="0" smtClean="0"/>
              <a:t>Your PI may know if he wants to target   specific medications or a pharmaceutical Class or subclass </a:t>
            </a:r>
          </a:p>
          <a:p>
            <a:r>
              <a:rPr lang="en-US" baseline="0" dirty="0" smtClean="0"/>
              <a:t>If you have a specific Medication Order identified- we can look up the Single Generic Name for all such meds or the pharm class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8823-3103-4BB6-88FB-56804EFE304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76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  – Lasix has 24 </a:t>
            </a:r>
            <a:r>
              <a:rPr lang="en-US" b="1" u="sng" dirty="0" smtClean="0">
                <a:solidFill>
                  <a:srgbClr val="FF0000"/>
                </a:solidFill>
              </a:rPr>
              <a:t>specific medications </a:t>
            </a:r>
            <a:r>
              <a:rPr lang="en-US" dirty="0" smtClean="0"/>
              <a:t>in Epic </a:t>
            </a:r>
            <a:endParaRPr lang="en-US" dirty="0" smtClean="0"/>
          </a:p>
          <a:p>
            <a:r>
              <a:rPr lang="en-US" dirty="0" smtClean="0"/>
              <a:t>Its part of the Pharmaceutical Class know as Loop Diuretics- we could use Loop Diuretics as an Inclusion or exclusion criteria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8823-3103-4BB6-88FB-56804EFE304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12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want a Result component of K+ for example keep in mind that a lab result component may be included in numbers “Lab Orders” </a:t>
            </a:r>
          </a:p>
          <a:p>
            <a:r>
              <a:rPr lang="en-US" dirty="0" smtClean="0"/>
              <a:t>	 a) a </a:t>
            </a:r>
            <a:r>
              <a:rPr lang="en-US" baseline="0" dirty="0" smtClean="0"/>
              <a:t>Potassium order- </a:t>
            </a:r>
          </a:p>
          <a:p>
            <a:r>
              <a:rPr lang="en-US" baseline="0" dirty="0" smtClean="0"/>
              <a:t>	b) a Renal Panel Order </a:t>
            </a:r>
          </a:p>
          <a:p>
            <a:r>
              <a:rPr lang="en-US" baseline="0" dirty="0" smtClean="0"/>
              <a:t>Because  differing Lab Orders contain similar components and  are resulted by difference Lab Agencies – our lab Orders may have differing “Lab Component Names”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is most helpful when wanting a Lab result Value- to get a list of Lab Orders that are likely to include the result you are looking for- </a:t>
            </a:r>
          </a:p>
          <a:p>
            <a:r>
              <a:rPr lang="en-US" baseline="0" dirty="0" smtClean="0"/>
              <a:t>IST can then assist in being sure to include all the “Lab Component Names” in our inclusion/exclusion criteria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8823-3103-4BB6-88FB-56804EFE304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848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are wanting</a:t>
            </a:r>
            <a:r>
              <a:rPr lang="en-US" baseline="0" dirty="0" smtClean="0"/>
              <a:t> flowsheet data documented in a chart- let us know Where it is documented in the encounter </a:t>
            </a:r>
          </a:p>
          <a:p>
            <a:r>
              <a:rPr lang="en-US" baseline="0" dirty="0" smtClean="0"/>
              <a:t>We can help translate this to the exact Flowsheet row/ discrete data item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8823-3103-4BB6-88FB-56804EFE304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556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8823-3103-4BB6-88FB-56804EFE304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46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patient receives a MyChart Recruitment</a:t>
            </a:r>
            <a:r>
              <a:rPr lang="en-US" baseline="0" dirty="0" smtClean="0"/>
              <a:t> Message- they see an Icon on their home page in “Research” section </a:t>
            </a:r>
          </a:p>
          <a:p>
            <a:r>
              <a:rPr lang="en-US" baseline="0" dirty="0" smtClean="0"/>
              <a:t>If they have their MyChart set to send messages to their phone- they will get a phone message that something has updated in their MyChart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they select the Research Page- they can see the above  Research MyChart Message- includes Patient Facing Description  and Interested/Decline response options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8823-3103-4BB6-88FB-56804EFE304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of Care Recruitments are Provider Facing BPA Alerts </a:t>
            </a:r>
          </a:p>
          <a:p>
            <a:r>
              <a:rPr lang="en-US" dirty="0" smtClean="0"/>
              <a:t>To set this up </a:t>
            </a:r>
          </a:p>
          <a:p>
            <a:r>
              <a:rPr lang="en-US" dirty="0" smtClean="0"/>
              <a:t>Coordinator works with IST to create the Alert Trigger with desired Inclusion/Exclusion Criteria </a:t>
            </a:r>
          </a:p>
          <a:p>
            <a:r>
              <a:rPr lang="en-US" dirty="0" smtClean="0"/>
              <a:t>Once in Production… The Provider ( typically MDs) will be able to see  the Alert that the patient is a potential candidate for </a:t>
            </a:r>
            <a:r>
              <a:rPr lang="en-US" baseline="0" dirty="0" smtClean="0"/>
              <a:t> the specific Research Study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MD will review the “Provider Facing Description” with the patient and  select the patients Interested/Declined response ….see image on next slide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8823-3103-4BB6-88FB-56804EFE304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61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Inpatient Provider Workspace </a:t>
            </a:r>
            <a:r>
              <a:rPr lang="en-US" baseline="0" dirty="0" smtClean="0"/>
              <a:t> shows BPA Alerts in the Rounding Activity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8823-3103-4BB6-88FB-56804EFE304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24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Ambulatory Providers see the BPA Alerts/Research Point of Care Alerts in the Plan Activity  during a Office Visit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8823-3103-4BB6-88FB-56804EFE304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18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“Silent Point of Care”  is Similar to  “Point of Care” –</a:t>
            </a:r>
          </a:p>
          <a:p>
            <a:r>
              <a:rPr lang="en-US" dirty="0" smtClean="0"/>
              <a:t>Inclusion/Exclusion</a:t>
            </a:r>
            <a:r>
              <a:rPr lang="en-US" baseline="0" dirty="0" smtClean="0"/>
              <a:t>  patient criteria are setup </a:t>
            </a:r>
          </a:p>
          <a:p>
            <a:r>
              <a:rPr lang="en-US" baseline="0" dirty="0" smtClean="0"/>
              <a:t>The Alert is set to Trigger  when a particular chart Activity is opened </a:t>
            </a:r>
          </a:p>
          <a:p>
            <a:r>
              <a:rPr lang="en-US" baseline="0" dirty="0" smtClean="0"/>
              <a:t>But </a:t>
            </a:r>
            <a:r>
              <a:rPr lang="en-US" dirty="0" smtClean="0"/>
              <a:t> …the Alert Never presents to the Provider  - rather the “System” auto sends a </a:t>
            </a:r>
            <a:r>
              <a:rPr lang="en-US" baseline="0" dirty="0" smtClean="0"/>
              <a:t> Epic In Basket Message to the Coordinator (Pool) </a:t>
            </a:r>
          </a:p>
          <a:p>
            <a:r>
              <a:rPr lang="en-US" baseline="0" dirty="0" smtClean="0"/>
              <a:t>When the patient chart Activity  is opened during the encounter  </a:t>
            </a:r>
          </a:p>
          <a:p>
            <a:r>
              <a:rPr lang="en-US" baseline="0" dirty="0" smtClean="0"/>
              <a:t>Research Recruitment Message might say….”Potential Candidate for XYZ Study “ </a:t>
            </a:r>
          </a:p>
          <a:p>
            <a:r>
              <a:rPr lang="en-US" baseline="0" dirty="0" smtClean="0"/>
              <a:t>Coordinators can then Followup with the patient  and update Epic with the patient’s enrollment status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8823-3103-4BB6-88FB-56804EFE304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93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Managing Messages in In Basket  is important to keep the volume</a:t>
            </a:r>
            <a:r>
              <a:rPr lang="en-US" baseline="0" dirty="0" smtClean="0"/>
              <a:t> down </a:t>
            </a:r>
          </a:p>
          <a:p>
            <a:r>
              <a:rPr lang="en-US" baseline="0" dirty="0" smtClean="0"/>
              <a:t> Sending to “Pools” is recommended – A Pool is an In Basket “Group” that several coordinators can access  </a:t>
            </a:r>
          </a:p>
          <a:p>
            <a:r>
              <a:rPr lang="en-US" baseline="0" dirty="0" smtClean="0"/>
              <a:t>They can be setup for your “Team”- Cancer Team 1  Cancer Team 2 – then multiple study recruitment messages can go to that Pool and you can monitor several studies from the same Pool </a:t>
            </a:r>
          </a:p>
          <a:p>
            <a:r>
              <a:rPr lang="en-US" baseline="0" dirty="0" smtClean="0"/>
              <a:t>When Coordinators leave or are added to your team- they simply need to check themselves into or out of the “Pool”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8823-3103-4BB6-88FB-56804EFE304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13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process for requesting </a:t>
            </a:r>
            <a:r>
              <a:rPr lang="en-US" baseline="0" dirty="0" smtClean="0"/>
              <a:t> Epic Recruitment Tools is  identical </a:t>
            </a:r>
          </a:p>
          <a:p>
            <a:r>
              <a:rPr lang="en-US" baseline="0" dirty="0" smtClean="0"/>
              <a:t>The completion of the build is slightly different </a:t>
            </a:r>
          </a:p>
          <a:p>
            <a:r>
              <a:rPr lang="en-US" baseline="0" dirty="0" smtClean="0"/>
              <a:t>MyChart-  Recruitments- you will work with IST- for Patient Facing Description – then with  OCR to  specify the Inclusion /Exclusion Criteria for the final report that you will  use to search  patients and selectively send the Messages </a:t>
            </a:r>
          </a:p>
          <a:p>
            <a:r>
              <a:rPr lang="en-US" baseline="0" dirty="0" smtClean="0"/>
              <a:t>Point of Care /Silent Point of Care- you will work entirely with IST who will set the Alert into Production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8823-3103-4BB6-88FB-56804EFE304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1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7E0-1BE5-47B7-986C-E7FCEECF13B0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E7F326A-C1B0-427F-8415-2D51DC72F0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67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7E0-1BE5-47B7-986C-E7FCEECF13B0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E7F326A-C1B0-427F-8415-2D51DC72F0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8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7E0-1BE5-47B7-986C-E7FCEECF13B0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E7F326A-C1B0-427F-8415-2D51DC72F0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1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7E0-1BE5-47B7-986C-E7FCEECF13B0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E7F326A-C1B0-427F-8415-2D51DC72F0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7842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7E0-1BE5-47B7-986C-E7FCEECF13B0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E7F326A-C1B0-427F-8415-2D51DC72F0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240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7E0-1BE5-47B7-986C-E7FCEECF13B0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6A-C1B0-427F-8415-2D51DC72F0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42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7E0-1BE5-47B7-986C-E7FCEECF13B0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6A-C1B0-427F-8415-2D51DC72F0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178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7E0-1BE5-47B7-986C-E7FCEECF13B0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6A-C1B0-427F-8415-2D51DC72F0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35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086D7E0-1BE5-47B7-986C-E7FCEECF13B0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E7F326A-C1B0-427F-8415-2D51DC72F0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56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7E0-1BE5-47B7-986C-E7FCEECF13B0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6A-C1B0-427F-8415-2D51DC72F0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19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7E0-1BE5-47B7-986C-E7FCEECF13B0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6A-C1B0-427F-8415-2D51DC72F0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65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7E0-1BE5-47B7-986C-E7FCEECF13B0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6A-C1B0-427F-8415-2D51DC72F0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70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7E0-1BE5-47B7-986C-E7FCEECF13B0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6A-C1B0-427F-8415-2D51DC72F0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46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7E0-1BE5-47B7-986C-E7FCEECF13B0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6A-C1B0-427F-8415-2D51DC72F0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12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7E0-1BE5-47B7-986C-E7FCEECF13B0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6A-C1B0-427F-8415-2D51DC72F0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38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7E0-1BE5-47B7-986C-E7FCEECF13B0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6A-C1B0-427F-8415-2D51DC72F0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06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7E0-1BE5-47B7-986C-E7FCEECF13B0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6A-C1B0-427F-8415-2D51DC72F0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69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7E0-1BE5-47B7-986C-E7FCEECF13B0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6A-C1B0-427F-8415-2D51DC72F0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23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7E0-1BE5-47B7-986C-E7FCEECF13B0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6A-C1B0-427F-8415-2D51DC72F0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66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7E0-1BE5-47B7-986C-E7FCEECF13B0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6A-C1B0-427F-8415-2D51DC72F0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12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7E0-1BE5-47B7-986C-E7FCEECF13B0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6A-C1B0-427F-8415-2D51DC72F0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2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7E0-1BE5-47B7-986C-E7FCEECF13B0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E7F326A-C1B0-427F-8415-2D51DC72F0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80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7E0-1BE5-47B7-986C-E7FCEECF13B0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6A-C1B0-427F-8415-2D51DC72F0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08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7E0-1BE5-47B7-986C-E7FCEECF13B0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6A-C1B0-427F-8415-2D51DC72F0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2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7E0-1BE5-47B7-986C-E7FCEECF13B0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6A-C1B0-427F-8415-2D51DC72F0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17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7E0-1BE5-47B7-986C-E7FCEECF13B0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6A-C1B0-427F-8415-2D51DC72F0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1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7E0-1BE5-47B7-986C-E7FCEECF13B0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6A-C1B0-427F-8415-2D51DC72F0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7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7E0-1BE5-47B7-986C-E7FCEECF13B0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6A-C1B0-427F-8415-2D51DC72F0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05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6D7E0-1BE5-47B7-986C-E7FCEECF13B0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F326A-C1B0-427F-8415-2D51DC72F0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442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6D7E0-1BE5-47B7-986C-E7FCEECF13B0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F326A-C1B0-427F-8415-2D51DC72F0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survey.uchealth.com/redcap/surveys/?s=RJXFKLN3C7" TargetMode="Externa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Akke.wheatley@uchealth.co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6" Type="http://schemas.openxmlformats.org/officeDocument/2006/relationships/hyperlink" Target="mailto:Angie.Maccani@UChealth.com" TargetMode="External"/><Relationship Id="rId5" Type="http://schemas.openxmlformats.org/officeDocument/2006/relationships/hyperlink" Target="mailto:Connie.Stiles@uchealth.com" TargetMode="External"/><Relationship Id="rId4" Type="http://schemas.openxmlformats.org/officeDocument/2006/relationships/hyperlink" Target="mailto:Emily.ledney@uchealth.com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Nate.Harris@UCHealth.com" TargetMode="External"/><Relationship Id="rId2" Type="http://schemas.openxmlformats.org/officeDocument/2006/relationships/hyperlink" Target="mailto:miranda.gulasy@UCHealth.com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Zachary.Johnson@UCHealth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6DFC0-FF64-4A1A-BD37-54BD5A869C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Research Lunch &amp; Learn </a:t>
            </a:r>
            <a:br>
              <a:rPr lang="en-US" dirty="0">
                <a:cs typeface="Calibri Light"/>
              </a:rPr>
            </a:br>
            <a:r>
              <a:rPr lang="en-US" sz="3600" dirty="0" smtClean="0">
                <a:cs typeface="Calibri Light"/>
              </a:rPr>
              <a:t>Epic Research </a:t>
            </a:r>
            <a:r>
              <a:rPr lang="en-US" sz="4000" dirty="0" smtClean="0">
                <a:cs typeface="Calibri Light"/>
              </a:rPr>
              <a:t>Recruitment </a:t>
            </a:r>
            <a:r>
              <a:rPr lang="en-US" sz="3600" dirty="0" smtClean="0">
                <a:cs typeface="Calibri Light"/>
              </a:rPr>
              <a:t>Tools</a:t>
            </a:r>
            <a:endParaRPr lang="en-US" sz="3600" dirty="0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931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66" y="719001"/>
            <a:ext cx="9693536" cy="285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Inpatient-Provider Facing- Rounding </a:t>
            </a:r>
            <a:endParaRPr lang="en-US" dirty="0"/>
          </a:p>
        </p:txBody>
      </p:sp>
      <p:pic>
        <p:nvPicPr>
          <p:cNvPr id="3074" name="Picture 2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745" y="1152953"/>
            <a:ext cx="8277169" cy="561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73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67" y="1290302"/>
            <a:ext cx="9477375" cy="528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0E41A48-6E9F-4AF1-B575-DEED2E9C9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856" y="622692"/>
            <a:ext cx="9585960" cy="6676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Calibri Light"/>
              </a:rPr>
              <a:t>  </a:t>
            </a:r>
            <a:r>
              <a:rPr lang="en-US" dirty="0">
                <a:cs typeface="Calibri Light"/>
              </a:rPr>
              <a:t>Point of </a:t>
            </a:r>
            <a:r>
              <a:rPr lang="en-US" dirty="0" smtClean="0">
                <a:cs typeface="Calibri Light"/>
              </a:rPr>
              <a:t>Care- Provider facing – Plan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6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Silent Point of Care </a:t>
            </a:r>
            <a:r>
              <a:rPr lang="en-US" dirty="0" smtClean="0"/>
              <a:t>–  IB Messages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9539DB-50DA-47D7-96AD-2F2A525AB001}"/>
              </a:ext>
            </a:extLst>
          </p:cNvPr>
          <p:cNvSpPr txBox="1">
            <a:spLocks/>
          </p:cNvSpPr>
          <p:nvPr/>
        </p:nvSpPr>
        <p:spPr>
          <a:xfrm>
            <a:off x="561753" y="2272193"/>
            <a:ext cx="10726271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cs typeface="Calibri"/>
              </a:rPr>
              <a:t>CRC </a:t>
            </a:r>
            <a:r>
              <a:rPr lang="en-US" dirty="0" smtClean="0">
                <a:cs typeface="Calibri"/>
              </a:rPr>
              <a:t>will – work with IST to identify Inclusion/exclusion criteria ( one time)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cs typeface="Calibri"/>
              </a:rPr>
              <a:t>Ongoing….</a:t>
            </a:r>
          </a:p>
          <a:p>
            <a:r>
              <a:rPr lang="en-US" b="1" dirty="0" smtClean="0">
                <a:cs typeface="Calibri"/>
              </a:rPr>
              <a:t>System – </a:t>
            </a:r>
            <a:r>
              <a:rPr lang="en-US" dirty="0" smtClean="0">
                <a:cs typeface="Calibri"/>
              </a:rPr>
              <a:t> will send IB message  when onsite patient chart is opened</a:t>
            </a:r>
          </a:p>
          <a:p>
            <a:r>
              <a:rPr lang="en-US" b="1" dirty="0" smtClean="0">
                <a:cs typeface="Calibri"/>
              </a:rPr>
              <a:t>CRC-</a:t>
            </a:r>
            <a:r>
              <a:rPr lang="en-US" dirty="0" smtClean="0">
                <a:cs typeface="Calibri"/>
              </a:rPr>
              <a:t> Receive </a:t>
            </a:r>
            <a:r>
              <a:rPr lang="en-US" b="1" dirty="0" smtClean="0">
                <a:cs typeface="Calibri"/>
              </a:rPr>
              <a:t>In Basket messages</a:t>
            </a:r>
            <a:r>
              <a:rPr lang="en-US" dirty="0" smtClean="0">
                <a:cs typeface="Calibri"/>
              </a:rPr>
              <a:t> for  patient responses ( interested, declines, or both) .[Pool]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cs typeface="Calibri"/>
              </a:rPr>
              <a:t> 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21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Basket  Research Recruitment Messages</a:t>
            </a:r>
            <a:endParaRPr lang="en-US" dirty="0"/>
          </a:p>
        </p:txBody>
      </p:sp>
      <p:pic>
        <p:nvPicPr>
          <p:cNvPr id="2050" name="Picture 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06900"/>
            <a:ext cx="12102352" cy="354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73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Chart                                Point of Care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2265" y="2190418"/>
            <a:ext cx="49494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cs typeface="Calibri"/>
              </a:rPr>
              <a:t>Submission is reviewed </a:t>
            </a:r>
            <a:r>
              <a:rPr lang="en-US" dirty="0" smtClean="0">
                <a:cs typeface="Calibri"/>
              </a:rPr>
              <a:t>by OCR- bi weekly </a:t>
            </a:r>
            <a:endParaRPr lang="en-US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cs typeface="Calibri"/>
              </a:rPr>
              <a:t>IRB Approved </a:t>
            </a:r>
            <a:r>
              <a:rPr lang="en-US" b="1" dirty="0">
                <a:cs typeface="Calibri"/>
              </a:rPr>
              <a:t>Pt Facing </a:t>
            </a:r>
            <a:r>
              <a:rPr lang="en-US" b="1" dirty="0" smtClean="0">
                <a:cs typeface="Calibri"/>
              </a:rPr>
              <a:t> message  </a:t>
            </a:r>
            <a:r>
              <a:rPr lang="en-US" dirty="0" smtClean="0">
                <a:cs typeface="Calibri"/>
              </a:rPr>
              <a:t>/ </a:t>
            </a:r>
            <a:r>
              <a:rPr lang="en-US" dirty="0">
                <a:cs typeface="Calibri"/>
              </a:rPr>
              <a:t>HIPAA waiver  submission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cs typeface="Calibri"/>
              </a:rPr>
              <a:t>Approval of final Message built by IST team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cs typeface="Calibri"/>
              </a:rPr>
              <a:t>MyC- Work </a:t>
            </a:r>
            <a:r>
              <a:rPr lang="en-US" dirty="0">
                <a:cs typeface="Calibri"/>
              </a:rPr>
              <a:t>with OCR regarding  </a:t>
            </a:r>
            <a:r>
              <a:rPr lang="en-US" dirty="0" smtClean="0">
                <a:cs typeface="Calibri"/>
              </a:rPr>
              <a:t>Inclusion /Exclusion Criteria Report used to send messages to patients  </a:t>
            </a:r>
            <a:endParaRPr lang="en-US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cs typeface="Calibri"/>
              </a:rPr>
              <a:t>CRC- Running Reports </a:t>
            </a:r>
            <a:r>
              <a:rPr lang="en-US" dirty="0">
                <a:cs typeface="Calibri"/>
                <a:sym typeface="Wingdings" panose="05000000000000000000" pitchFamily="2" charset="2"/>
              </a:rPr>
              <a:t> creates </a:t>
            </a:r>
            <a:r>
              <a:rPr lang="en-US" dirty="0" smtClean="0">
                <a:cs typeface="Calibri"/>
                <a:sym typeface="Wingdings" panose="05000000000000000000" pitchFamily="2" charset="2"/>
              </a:rPr>
              <a:t>Enrollments </a:t>
            </a:r>
            <a:r>
              <a:rPr lang="en-US" dirty="0">
                <a:cs typeface="Calibri"/>
                <a:sym typeface="Wingdings" panose="05000000000000000000" pitchFamily="2" charset="2"/>
              </a:rPr>
              <a:t>status_ contacted </a:t>
            </a:r>
            <a:r>
              <a:rPr lang="en-US" dirty="0" smtClean="0">
                <a:cs typeface="Calibri"/>
                <a:sym typeface="Wingdings" panose="05000000000000000000" pitchFamily="2" charset="2"/>
              </a:rPr>
              <a:t>response</a:t>
            </a:r>
            <a:endParaRPr lang="en-US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cs typeface="Calibri"/>
              </a:rPr>
              <a:t>CRC- IB Pt </a:t>
            </a:r>
            <a:r>
              <a:rPr lang="en-US" dirty="0" smtClean="0">
                <a:cs typeface="Calibri"/>
              </a:rPr>
              <a:t>Message  responses are reviewed </a:t>
            </a:r>
            <a:endParaRPr lang="en-US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cs typeface="Calibri"/>
              </a:rPr>
              <a:t>CRC- Maintain pt status in Epic can 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cs typeface="Calibri"/>
              </a:rPr>
              <a:t>PDF   ( Find Patients Report) </a:t>
            </a:r>
          </a:p>
        </p:txBody>
      </p:sp>
      <p:sp>
        <p:nvSpPr>
          <p:cNvPr id="5" name="Rectangle 4"/>
          <p:cNvSpPr/>
          <p:nvPr/>
        </p:nvSpPr>
        <p:spPr>
          <a:xfrm>
            <a:off x="6383120" y="2328917"/>
            <a:ext cx="51385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cs typeface="Calibri"/>
              </a:rPr>
              <a:t>Submission is reviewed </a:t>
            </a:r>
            <a:r>
              <a:rPr lang="en-US" dirty="0" smtClean="0">
                <a:cs typeface="Calibri"/>
              </a:rPr>
              <a:t>by OCR- bi weekly </a:t>
            </a:r>
            <a:endParaRPr lang="en-US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cs typeface="Calibri"/>
              </a:rPr>
              <a:t> </a:t>
            </a:r>
            <a:r>
              <a:rPr lang="en-US" b="1" dirty="0" smtClean="0">
                <a:cs typeface="Calibri"/>
              </a:rPr>
              <a:t>Provider </a:t>
            </a:r>
            <a:r>
              <a:rPr lang="en-US" b="1" dirty="0" smtClean="0">
                <a:cs typeface="Calibri"/>
              </a:rPr>
              <a:t>Facing message </a:t>
            </a:r>
            <a:r>
              <a:rPr lang="en-US" dirty="0" smtClean="0">
                <a:cs typeface="Calibri"/>
              </a:rPr>
              <a:t>- with study description </a:t>
            </a:r>
            <a:endParaRPr lang="en-US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cs typeface="Calibri"/>
              </a:rPr>
              <a:t>Approval of final Message built by IST team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cs typeface="Calibri"/>
              </a:rPr>
              <a:t>POC- Work with IST regarding Inclusion/Exclusion Criteria used to trigger messages to patients </a:t>
            </a:r>
            <a:endParaRPr lang="en-US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cs typeface="Calibri"/>
              </a:rPr>
              <a:t> Approve final build.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cs typeface="Calibri"/>
              </a:rPr>
              <a:t>CRC- IB Pt </a:t>
            </a:r>
            <a:r>
              <a:rPr lang="en-US" dirty="0" smtClean="0">
                <a:cs typeface="Calibri"/>
              </a:rPr>
              <a:t>Message  responses are reviewed </a:t>
            </a:r>
            <a:endParaRPr lang="en-US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cs typeface="Calibri"/>
              </a:rPr>
              <a:t>CRC- Maintain pt status in Epic can 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cs typeface="Calibri"/>
              </a:rPr>
              <a:t>PDF   ( Find Patients Report) </a:t>
            </a:r>
          </a:p>
        </p:txBody>
      </p:sp>
    </p:spTree>
    <p:extLst>
      <p:ext uri="{BB962C8B-B14F-4D97-AF65-F5344CB8AC3E}">
        <p14:creationId xmlns:p14="http://schemas.microsoft.com/office/powerpoint/2010/main" val="25894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Decide Which </a:t>
            </a:r>
            <a:r>
              <a:rPr lang="en-US" dirty="0" smtClean="0"/>
              <a:t>Tools………….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General Considerations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159971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smtClean="0">
                <a:ea typeface="+mn-lt"/>
                <a:cs typeface="+mn-lt"/>
              </a:rPr>
              <a:t> </a:t>
            </a:r>
            <a:endParaRPr lang="en-US" dirty="0"/>
          </a:p>
          <a:p>
            <a:pPr lvl="2"/>
            <a:r>
              <a:rPr lang="en-US" dirty="0">
                <a:ea typeface="+mn-lt"/>
                <a:cs typeface="+mn-lt"/>
              </a:rPr>
              <a:t>Patients Base (know your patients and when to capture them)</a:t>
            </a:r>
          </a:p>
          <a:p>
            <a:pPr lvl="3"/>
            <a:r>
              <a:rPr lang="en-US" dirty="0">
                <a:ea typeface="+mn-lt"/>
                <a:cs typeface="+mn-lt"/>
              </a:rPr>
              <a:t>Admitted vs recently discharged</a:t>
            </a:r>
          </a:p>
          <a:p>
            <a:pPr lvl="3"/>
            <a:r>
              <a:rPr lang="en-US" dirty="0">
                <a:ea typeface="+mn-lt"/>
                <a:cs typeface="+mn-lt"/>
              </a:rPr>
              <a:t>Ambulatory setting </a:t>
            </a:r>
          </a:p>
          <a:p>
            <a:pPr lvl="3"/>
            <a:r>
              <a:rPr lang="en-US" dirty="0">
                <a:ea typeface="+mn-lt"/>
                <a:cs typeface="+mn-lt"/>
              </a:rPr>
              <a:t>Age</a:t>
            </a:r>
          </a:p>
          <a:p>
            <a:pPr lvl="2"/>
            <a:r>
              <a:rPr lang="en-US" dirty="0">
                <a:ea typeface="+mn-lt"/>
                <a:cs typeface="+mn-lt"/>
              </a:rPr>
              <a:t>Provider Base (have you worked with your provider?)</a:t>
            </a:r>
          </a:p>
          <a:p>
            <a:pPr lvl="3"/>
            <a:r>
              <a:rPr lang="en-US" dirty="0">
                <a:ea typeface="+mn-lt"/>
                <a:cs typeface="+mn-lt"/>
              </a:rPr>
              <a:t>Are they aware of the requested tools? This will increase tool success. </a:t>
            </a:r>
            <a:endParaRPr lang="en-US" dirty="0">
              <a:cs typeface="Calibri"/>
            </a:endParaRPr>
          </a:p>
          <a:p>
            <a:pPr lvl="2"/>
            <a:r>
              <a:rPr lang="en-US" dirty="0">
                <a:ea typeface="+mn-lt"/>
                <a:cs typeface="+mn-lt"/>
              </a:rPr>
              <a:t>Study Duration </a:t>
            </a:r>
          </a:p>
          <a:p>
            <a:pPr lvl="2"/>
            <a:r>
              <a:rPr lang="en-US" dirty="0">
                <a:ea typeface="+mn-lt"/>
                <a:cs typeface="+mn-lt"/>
              </a:rPr>
              <a:t>Urgency /</a:t>
            </a:r>
            <a:r>
              <a:rPr lang="en-US" dirty="0" smtClean="0">
                <a:ea typeface="+mn-lt"/>
                <a:cs typeface="+mn-lt"/>
              </a:rPr>
              <a:t>Prioritization</a:t>
            </a:r>
          </a:p>
          <a:p>
            <a:pPr lvl="2"/>
            <a:endParaRPr lang="en-US" dirty="0">
              <a:ea typeface="+mn-lt"/>
              <a:cs typeface="+mn-lt"/>
            </a:endParaRPr>
          </a:p>
          <a:p>
            <a:pPr lvl="2"/>
            <a:endParaRPr lang="en-US" dirty="0"/>
          </a:p>
          <a:p>
            <a:pPr lvl="2"/>
            <a:r>
              <a:rPr lang="en-US" dirty="0">
                <a:cs typeface="Calibri"/>
              </a:rPr>
              <a:t>Do NOT cut and paste in the inclusion/ exclusion criteria</a:t>
            </a:r>
          </a:p>
          <a:p>
            <a:pPr lvl="2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31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Decide which tool to use ….</a:t>
            </a:r>
            <a:endParaRPr lang="en-US" dirty="0"/>
          </a:p>
        </p:txBody>
      </p:sp>
      <p:graphicFrame>
        <p:nvGraphicFramePr>
          <p:cNvPr id="4" name="Diagram 2">
            <a:extLst>
              <a:ext uri="{FF2B5EF4-FFF2-40B4-BE49-F238E27FC236}">
                <a16:creationId xmlns:a16="http://schemas.microsoft.com/office/drawing/2014/main" id="{A7A5F361-4B8C-42F5-ADA7-790689607B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0226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926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8017" y="1310742"/>
            <a:ext cx="1096137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MyC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Is Volume key ? Is patient  MyC  appropriate  ?  </a:t>
            </a:r>
          </a:p>
          <a:p>
            <a:r>
              <a:rPr lang="en-US" dirty="0"/>
              <a:t> pros: </a:t>
            </a:r>
            <a:r>
              <a:rPr lang="en-US" i="1" u="sng" dirty="0"/>
              <a:t>speed of reach to large vol</a:t>
            </a:r>
            <a:r>
              <a:rPr lang="en-US" dirty="0"/>
              <a:t> at 1 time,</a:t>
            </a:r>
          </a:p>
          <a:p>
            <a:r>
              <a:rPr lang="en-US" dirty="0"/>
              <a:t>           provides a list of contacted patients </a:t>
            </a:r>
          </a:p>
          <a:p>
            <a:r>
              <a:rPr lang="en-US" dirty="0"/>
              <a:t>           now avail cell phone   </a:t>
            </a:r>
          </a:p>
          <a:p>
            <a:r>
              <a:rPr lang="en-US" dirty="0"/>
              <a:t>           Can repeat recruitment efforts  by simply re- running the report 	</a:t>
            </a:r>
          </a:p>
          <a:p>
            <a:r>
              <a:rPr lang="en-US" dirty="0"/>
              <a:t>Considerations : requires patients active on MyC </a:t>
            </a:r>
          </a:p>
          <a:p>
            <a:endParaRPr lang="en-US" dirty="0"/>
          </a:p>
          <a:p>
            <a:r>
              <a:rPr lang="en-US" b="1" u="sng" dirty="0"/>
              <a:t>Point of Care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Provider facing </a:t>
            </a:r>
          </a:p>
          <a:p>
            <a:r>
              <a:rPr lang="en-US" dirty="0"/>
              <a:t> pro:   target patients at point of care- Specialty Dept restriction is recommended – ( </a:t>
            </a:r>
            <a:r>
              <a:rPr lang="en-US" dirty="0" smtClean="0"/>
              <a:t>E.g.: </a:t>
            </a:r>
            <a:r>
              <a:rPr lang="en-US" dirty="0"/>
              <a:t>CA </a:t>
            </a:r>
            <a:r>
              <a:rPr lang="en-US" dirty="0" smtClean="0"/>
              <a:t>specialty </a:t>
            </a:r>
            <a:r>
              <a:rPr lang="en-US" dirty="0"/>
              <a:t>Provider to see CA Trials </a:t>
            </a:r>
          </a:p>
          <a:p>
            <a:pPr lvl="0">
              <a:defRPr/>
            </a:pPr>
            <a:r>
              <a:rPr lang="en-US" dirty="0"/>
              <a:t>considerations: requires </a:t>
            </a:r>
            <a:r>
              <a:rPr lang="en-US" i="1" u="sng" dirty="0"/>
              <a:t>patient onsite</a:t>
            </a:r>
            <a:r>
              <a:rPr lang="en-US" dirty="0"/>
              <a:t> to trigger</a:t>
            </a:r>
          </a:p>
          <a:p>
            <a:pPr lvl="0">
              <a:defRPr/>
            </a:pPr>
            <a:r>
              <a:rPr lang="en-US" dirty="0"/>
              <a:t>                         requires Provider to review  w </a:t>
            </a:r>
            <a:r>
              <a:rPr lang="en-US" dirty="0" smtClean="0"/>
              <a:t>patient 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b="1" u="sng" dirty="0"/>
              <a:t>Silent Point of Care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Triggers </a:t>
            </a:r>
            <a:r>
              <a:rPr lang="en-US" dirty="0" smtClean="0"/>
              <a:t>In Basket </a:t>
            </a:r>
            <a:r>
              <a:rPr lang="en-US" dirty="0"/>
              <a:t>Message to Team Pool </a:t>
            </a:r>
          </a:p>
          <a:p>
            <a:r>
              <a:rPr lang="en-US" dirty="0"/>
              <a:t> pro: Can target broader facility </a:t>
            </a:r>
            <a:r>
              <a:rPr lang="en-US" dirty="0" smtClean="0"/>
              <a:t>that </a:t>
            </a:r>
            <a:r>
              <a:rPr lang="en-US" dirty="0"/>
              <a:t>specialty department </a:t>
            </a:r>
          </a:p>
          <a:p>
            <a:r>
              <a:rPr lang="en-US" dirty="0"/>
              <a:t>         Useful for patients who may not be appropriate for MyC </a:t>
            </a:r>
          </a:p>
          <a:p>
            <a:r>
              <a:rPr lang="en-US" dirty="0" smtClean="0"/>
              <a:t>Considerations: </a:t>
            </a:r>
            <a:r>
              <a:rPr lang="en-US" dirty="0"/>
              <a:t>Requires </a:t>
            </a:r>
            <a:r>
              <a:rPr lang="en-US" i="1" u="sng" dirty="0"/>
              <a:t>patient onsite</a:t>
            </a:r>
            <a:r>
              <a:rPr lang="en-US" dirty="0"/>
              <a:t> to trigger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6783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to Decide which tool to use 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600" y="622178"/>
            <a:ext cx="9144000" cy="90182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Finding Patients in Epic 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630" y="1750646"/>
            <a:ext cx="9144000" cy="4220308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dirty="0" smtClean="0"/>
              <a:t>Epic is like a File Cabinet System with patient data stored in </a:t>
            </a:r>
            <a:r>
              <a:rPr lang="en-US" sz="2000" b="1" dirty="0" smtClean="0"/>
              <a:t>discrete files </a:t>
            </a:r>
            <a:r>
              <a:rPr lang="en-US" sz="2000" dirty="0" smtClean="0"/>
              <a:t>and   </a:t>
            </a:r>
            <a:r>
              <a:rPr lang="en-US" sz="2000" b="1" dirty="0" smtClean="0"/>
              <a:t>connected </a:t>
            </a:r>
          </a:p>
          <a:p>
            <a:pPr algn="l"/>
            <a:endParaRPr lang="en-US" sz="20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dirty="0" smtClean="0"/>
              <a:t>To Find patients that meet specific criteria we need to …..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b="1" u="sng" dirty="0" smtClean="0"/>
              <a:t>Define the Patient  criteria </a:t>
            </a:r>
            <a:r>
              <a:rPr lang="en-US" sz="1600" dirty="0" smtClean="0"/>
              <a:t>that is stored in </a:t>
            </a:r>
            <a:r>
              <a:rPr lang="en-US" sz="1600" u="sng" dirty="0" smtClean="0"/>
              <a:t>discrete fields</a:t>
            </a:r>
            <a:endParaRPr lang="en-US" sz="16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b="1" u="sng" dirty="0" smtClean="0"/>
              <a:t>Search the  discrete data </a:t>
            </a:r>
            <a:r>
              <a:rPr lang="en-US" sz="1600" dirty="0" smtClean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6770" y="203200"/>
            <a:ext cx="8823568" cy="622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9553"/>
            <a:ext cx="10515600" cy="41674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>
                <a:cs typeface="Calibri"/>
              </a:rPr>
              <a:t>Outreach Options</a:t>
            </a:r>
          </a:p>
          <a:p>
            <a:r>
              <a:rPr lang="en-US" dirty="0" smtClean="0">
                <a:cs typeface="Calibri"/>
              </a:rPr>
              <a:t>Epic Options </a:t>
            </a:r>
          </a:p>
          <a:p>
            <a:r>
              <a:rPr lang="en-US" dirty="0" smtClean="0">
                <a:cs typeface="Calibri"/>
              </a:rPr>
              <a:t>How to decide which tool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Find Patients in Epic </a:t>
            </a:r>
            <a:r>
              <a:rPr lang="en-US" dirty="0" smtClean="0">
                <a:cs typeface="Calibri"/>
              </a:rPr>
              <a:t>– Intro</a:t>
            </a:r>
          </a:p>
          <a:p>
            <a:r>
              <a:rPr lang="en-US" dirty="0" smtClean="0">
                <a:cs typeface="Calibri"/>
              </a:rPr>
              <a:t>Translate Protocols into Epic Data </a:t>
            </a:r>
            <a:endParaRPr lang="en-US" dirty="0">
              <a:cs typeface="Calibri"/>
            </a:endParaRPr>
          </a:p>
          <a:p>
            <a:r>
              <a:rPr lang="en-US" dirty="0" smtClean="0">
                <a:cs typeface="Calibri"/>
              </a:rPr>
              <a:t>How </a:t>
            </a:r>
            <a:r>
              <a:rPr lang="en-US" dirty="0">
                <a:cs typeface="Calibri"/>
              </a:rPr>
              <a:t>to request Epic tools</a:t>
            </a:r>
          </a:p>
          <a:p>
            <a:r>
              <a:rPr lang="en-US" dirty="0" smtClean="0">
                <a:cs typeface="Calibri"/>
              </a:rPr>
              <a:t>Working with IS+T</a:t>
            </a:r>
          </a:p>
          <a:p>
            <a:r>
              <a:rPr lang="en-US" dirty="0" smtClean="0">
                <a:cs typeface="Calibri"/>
              </a:rPr>
              <a:t>Contacts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257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Data 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Balance search </a:t>
            </a:r>
            <a:r>
              <a:rPr lang="en-US" sz="2000" dirty="0" smtClean="0"/>
              <a:t> with </a:t>
            </a:r>
            <a:r>
              <a:rPr lang="en-US" sz="2000" dirty="0"/>
              <a:t>mix of </a:t>
            </a:r>
            <a:r>
              <a:rPr lang="en-US" sz="2000" dirty="0" smtClean="0"/>
              <a:t>specific ( narrow)   and broad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Diagnosis </a:t>
            </a:r>
            <a:endParaRPr lang="en-US" sz="2000" dirty="0"/>
          </a:p>
          <a:p>
            <a:pPr lvl="2"/>
            <a:r>
              <a:rPr lang="en-US" sz="1400" dirty="0"/>
              <a:t>Diagnosis</a:t>
            </a:r>
            <a:r>
              <a:rPr lang="en-US" sz="1400" dirty="0" smtClean="0"/>
              <a:t>= </a:t>
            </a:r>
            <a:r>
              <a:rPr lang="en-US" sz="1400" dirty="0" smtClean="0">
                <a:solidFill>
                  <a:srgbClr val="FF0000"/>
                </a:solidFill>
              </a:rPr>
              <a:t>specific  </a:t>
            </a:r>
            <a:r>
              <a:rPr lang="en-US" sz="1400" dirty="0">
                <a:solidFill>
                  <a:srgbClr val="FF0000"/>
                </a:solidFill>
              </a:rPr>
              <a:t>ICD 10 Code </a:t>
            </a:r>
            <a:r>
              <a:rPr lang="en-US" sz="1400" dirty="0"/>
              <a:t>(Narrow scope)  - on Problem List  OR  on Medical History</a:t>
            </a:r>
          </a:p>
          <a:p>
            <a:pPr lvl="2"/>
            <a:r>
              <a:rPr lang="en-US" sz="1400" dirty="0"/>
              <a:t>Diagnosis Group=  list of related ICD 10 Codes ( broad scope) – on Medical History , problem List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/>
              <a:t>Labs</a:t>
            </a:r>
            <a:endParaRPr lang="en-US" sz="2200" dirty="0"/>
          </a:p>
          <a:p>
            <a:pPr lvl="2"/>
            <a:r>
              <a:rPr lang="en-US" sz="1400" dirty="0">
                <a:solidFill>
                  <a:srgbClr val="FF0000"/>
                </a:solidFill>
              </a:rPr>
              <a:t>Lab Component </a:t>
            </a:r>
            <a:r>
              <a:rPr lang="en-US" sz="1400" dirty="0"/>
              <a:t>= Potassium &gt; 5.5 mmol/L in last  60 day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/>
              <a:t>Medications</a:t>
            </a:r>
            <a:endParaRPr lang="en-US" sz="2200" dirty="0"/>
          </a:p>
          <a:p>
            <a:pPr lvl="2"/>
            <a:r>
              <a:rPr lang="en-US" sz="1400" dirty="0">
                <a:solidFill>
                  <a:srgbClr val="FF0000"/>
                </a:solidFill>
              </a:rPr>
              <a:t>Medication  Name </a:t>
            </a:r>
            <a:r>
              <a:rPr lang="en-US" sz="1400" dirty="0"/>
              <a:t>=  </a:t>
            </a:r>
            <a:r>
              <a:rPr lang="en-US" sz="1400" i="1" dirty="0"/>
              <a:t>Metformin ER 500MG Tablet Extended Release 24H ( narrow specific)</a:t>
            </a:r>
          </a:p>
          <a:p>
            <a:pPr lvl="2"/>
            <a:r>
              <a:rPr lang="en-US" sz="1400" dirty="0"/>
              <a:t>Medication  </a:t>
            </a:r>
            <a:r>
              <a:rPr lang="en-US" sz="1400" dirty="0">
                <a:solidFill>
                  <a:srgbClr val="FF0000"/>
                </a:solidFill>
              </a:rPr>
              <a:t>Pharmaceutical Class </a:t>
            </a:r>
            <a:r>
              <a:rPr lang="en-US" sz="1400" dirty="0"/>
              <a:t>= </a:t>
            </a:r>
            <a:r>
              <a:rPr lang="en-US" sz="1400" i="1" dirty="0"/>
              <a:t>Antihyperglycemi ( broad scope)</a:t>
            </a:r>
          </a:p>
          <a:p>
            <a:pPr lvl="2"/>
            <a:r>
              <a:rPr lang="en-US" sz="1400" dirty="0"/>
              <a:t>Medication Generic Name = </a:t>
            </a:r>
            <a:r>
              <a:rPr lang="en-US" sz="1400" i="1" dirty="0"/>
              <a:t>Metformin HCL ( broad scope)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5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heata\AppData\Local\Temp\SNAGHTML35fb9933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8" y="914399"/>
            <a:ext cx="9644724" cy="583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17600" y="494852"/>
            <a:ext cx="9144000" cy="419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Translate Protocols to Epic Data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2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85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Translating  Protocol into  Discrete Data Criteria –typical criteria</a:t>
            </a:r>
            <a:br>
              <a:rPr lang="en-US" sz="3600" dirty="0" smtClean="0"/>
            </a:br>
            <a:r>
              <a:rPr lang="en-US" sz="3600" dirty="0" smtClean="0"/>
              <a:t> 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266" y="1913123"/>
            <a:ext cx="11619701" cy="37908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4549" y="3242930"/>
            <a:ext cx="2211572" cy="3444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30233" y="3587331"/>
            <a:ext cx="2736111" cy="4424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30233" y="2821171"/>
            <a:ext cx="2906232" cy="4217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1-Diagnosis Options-  types, where +when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4 types: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900" dirty="0" smtClean="0"/>
              <a:t>Consider when a Diagnosis is placed..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900" dirty="0" smtClean="0"/>
              <a:t>Encounter-  current encounter at end /after visit when MD is completing charts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900" dirty="0" smtClean="0"/>
              <a:t>Hospital Problem- current encounter 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900" dirty="0" smtClean="0"/>
              <a:t>Principle Problem- current encounter ( e.g. Main problem of Admission/encounter)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900" dirty="0" smtClean="0"/>
              <a:t>Medical History- any encounter- Active and Resolved Problem list Dx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900" dirty="0" smtClean="0"/>
              <a:t>Problem List-  any encounter- Active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309" y="2154619"/>
            <a:ext cx="3761905" cy="1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8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0661"/>
          </a:xfrm>
        </p:spPr>
        <p:txBody>
          <a:bodyPr/>
          <a:lstStyle/>
          <a:p>
            <a:r>
              <a:rPr lang="en-US" dirty="0" smtClean="0"/>
              <a:t>Diagnosis- ICD-10  ( Specific )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9413" y="1230202"/>
            <a:ext cx="10344388" cy="47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Groupers- (Custom Specific list)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41840"/>
            <a:ext cx="10515600" cy="431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2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Diagnosis Concept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2474" y="922080"/>
            <a:ext cx="9069573" cy="525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2-Medications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Specific Medication- </a:t>
            </a:r>
            <a:r>
              <a:rPr lang="en-US" sz="2000" dirty="0" smtClean="0"/>
              <a:t>as ordered by the MD- sample patient is helpful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Medication Grouper- </a:t>
            </a:r>
            <a:r>
              <a:rPr lang="en-US" dirty="0" smtClean="0"/>
              <a:t>list of several specific medications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Generic Mediation Search  - every Medication has…..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Simple Generic Name </a:t>
            </a:r>
            <a:r>
              <a:rPr lang="en-US" dirty="0" smtClean="0"/>
              <a:t>of Medication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Pharmaceutical Class </a:t>
            </a:r>
            <a:r>
              <a:rPr lang="en-US" dirty="0" smtClean="0"/>
              <a:t>of Medication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u="sng" dirty="0" smtClean="0"/>
              <a:t>Pharmaceutical subclass </a:t>
            </a:r>
            <a:r>
              <a:rPr lang="en-US" dirty="0" smtClean="0"/>
              <a:t>of Medication </a:t>
            </a:r>
          </a:p>
          <a:p>
            <a:pPr lvl="2"/>
            <a:r>
              <a:rPr lang="en-US" dirty="0" smtClean="0"/>
              <a:t>We can assist in determining these if we have a Specific Medication</a:t>
            </a:r>
          </a:p>
          <a:p>
            <a:pPr lvl="2"/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Work with your PI for sample medications in Epic- IST can work with you to ID Generic Name and Pharm class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90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Medication- Specific – </a:t>
            </a:r>
            <a:br>
              <a:rPr lang="en-US" dirty="0" smtClean="0"/>
            </a:br>
            <a:r>
              <a:rPr lang="en-US" dirty="0" smtClean="0"/>
              <a:t>there are many Lasix meds </a:t>
            </a:r>
            <a:endParaRPr lang="en-US" dirty="0"/>
          </a:p>
        </p:txBody>
      </p:sp>
      <p:pic>
        <p:nvPicPr>
          <p:cNvPr id="2050" name="Picture 2" descr="C:\Users\wheata\AppData\Local\Temp\SNAGHTML361ca19e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339" y="1825625"/>
            <a:ext cx="1033332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67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Results – K+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 results are components </a:t>
            </a:r>
          </a:p>
          <a:p>
            <a:pPr lvl="1"/>
            <a:r>
              <a:rPr lang="en-US" dirty="0" smtClean="0"/>
              <a:t>K+ potassium  result - may be included in more than one order </a:t>
            </a:r>
          </a:p>
          <a:p>
            <a:pPr lvl="1"/>
            <a:r>
              <a:rPr lang="en-US" dirty="0" smtClean="0"/>
              <a:t>Orders:  K+, </a:t>
            </a:r>
            <a:r>
              <a:rPr lang="en-US" dirty="0" smtClean="0"/>
              <a:t>Renal Panel  </a:t>
            </a:r>
            <a:endParaRPr lang="en-US" dirty="0" smtClean="0"/>
          </a:p>
          <a:p>
            <a:pPr lvl="1"/>
            <a:r>
              <a:rPr lang="en-US" dirty="0" smtClean="0"/>
              <a:t>Ambulatory </a:t>
            </a:r>
            <a:r>
              <a:rPr lang="en-US" dirty="0" smtClean="0"/>
              <a:t>order </a:t>
            </a:r>
            <a:r>
              <a:rPr lang="en-US" dirty="0" smtClean="0"/>
              <a:t>v IP Order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If you are wanting as many K+ values as possible ask you PI what labs would be typical to find this component-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IST will then determine the actual Result Component names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88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 Methods/Options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cs typeface="Calibri"/>
              </a:rPr>
              <a:t> Outside of Epic </a:t>
            </a:r>
          </a:p>
          <a:p>
            <a:pPr lvl="1"/>
            <a:r>
              <a:rPr lang="en-US" dirty="0" smtClean="0">
                <a:cs typeface="Calibri"/>
              </a:rPr>
              <a:t>Brochures, Flyers, Letters , Bulk Mailing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cs typeface="Calibri"/>
              </a:rPr>
              <a:t>Epic</a:t>
            </a:r>
            <a:endParaRPr lang="en-US" dirty="0">
              <a:cs typeface="Calibri"/>
            </a:endParaRPr>
          </a:p>
          <a:p>
            <a:pPr lvl="1"/>
            <a:r>
              <a:rPr lang="en-US" dirty="0" smtClean="0">
                <a:cs typeface="Calibri"/>
              </a:rPr>
              <a:t>MyChart  – Epic Reporting Workbench 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Point of Care A</a:t>
            </a:r>
            <a:r>
              <a:rPr lang="en-US" dirty="0" smtClean="0">
                <a:cs typeface="Calibri"/>
              </a:rPr>
              <a:t>lert- Provider Facing Alert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Silent Point of Care </a:t>
            </a:r>
            <a:r>
              <a:rPr lang="en-US" dirty="0" smtClean="0">
                <a:cs typeface="Calibri"/>
              </a:rPr>
              <a:t>Alert- Epic IB message 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Text Box 2"/>
          <p:cNvSpPr txBox="1"/>
          <p:nvPr/>
        </p:nvSpPr>
        <p:spPr>
          <a:xfrm>
            <a:off x="1126237" y="7011489"/>
            <a:ext cx="7461961" cy="256912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dirty="0">
                <a:ea typeface="+mn-lt"/>
                <a:cs typeface="+mn-lt"/>
              </a:rPr>
              <a:t>the best practices re Research Recruitment – which ones  &gt;??</a:t>
            </a:r>
            <a:endParaRPr lang="en-US" dirty="0"/>
          </a:p>
          <a:p>
            <a:endParaRPr lang="en-US" sz="1100" dirty="0">
              <a:latin typeface="Calibri"/>
              <a:ea typeface="Calibri" panose="020F0502020204030204" pitchFamily="34" charset="0"/>
              <a:cs typeface="Calibri"/>
            </a:endParaRPr>
          </a:p>
          <a:p>
            <a:r>
              <a:rPr lang="en-US" sz="1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Search Charts</a:t>
            </a:r>
            <a:r>
              <a:rPr lang="en-US" sz="1100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Find Patients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	Epic </a:t>
            </a:r>
          </a:p>
          <a:p>
            <a:r>
              <a:rPr lang="en-US" sz="1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			</a:t>
            </a:r>
            <a:r>
              <a:rPr lang="en-US" sz="1100" b="1" u="sng" dirty="0">
                <a:effectLst/>
                <a:latin typeface="Calibri"/>
                <a:ea typeface="Calibri" panose="020F0502020204030204" pitchFamily="34" charset="0"/>
                <a:cs typeface="Calibri"/>
              </a:rPr>
              <a:t>Reporting Workbench- own search</a:t>
            </a:r>
            <a:r>
              <a:rPr lang="en-US" sz="1100" b="1" u="sng" dirty="0">
                <a:latin typeface="Calibri"/>
                <a:ea typeface="Calibri" panose="020F0502020204030204" pitchFamily="34" charset="0"/>
                <a:cs typeface="Calibri"/>
              </a:rPr>
              <a:t>   </a:t>
            </a:r>
            <a:r>
              <a:rPr lang="en-US" sz="1100" b="1" u="sng" dirty="0">
                <a:effectLst/>
                <a:latin typeface="Calibri"/>
                <a:ea typeface="Calibri" panose="020F0502020204030204" pitchFamily="34" charset="0"/>
                <a:cs typeface="Calibri"/>
              </a:rPr>
              <a:t> ( minimal</a:t>
            </a:r>
            <a:r>
              <a:rPr lang="en-US" sz="1100" b="1" u="sng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en-US" sz="1100" b="1" u="sng" dirty="0">
                <a:effectLst/>
                <a:latin typeface="Calibri"/>
                <a:ea typeface="Calibri" panose="020F0502020204030204" pitchFamily="34" charset="0"/>
                <a:cs typeface="Calibri"/>
              </a:rPr>
              <a:t> # pts- 20 ( out 50</a:t>
            </a:r>
            <a:r>
              <a:rPr lang="en-US" sz="1100" b="1" u="sng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en-US" sz="1100" b="1" u="sng" dirty="0">
                <a:effectLst/>
                <a:latin typeface="Calibri"/>
                <a:ea typeface="Calibri" panose="020F0502020204030204" pitchFamily="34" charset="0"/>
                <a:cs typeface="Calibri"/>
              </a:rPr>
              <a:t> )</a:t>
            </a:r>
            <a:endParaRPr lang="en-US" sz="11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Search My Patients ( Provider)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			             Diagnosis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				Meds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				Labs 	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Search All Patients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Outreach  Methods</a:t>
            </a:r>
          </a:p>
          <a:p>
            <a:r>
              <a:rPr lang="en-US" sz="1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	</a:t>
            </a:r>
            <a:r>
              <a:rPr lang="en-US" sz="1100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MyC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Volume key ( age appropriate) ?  </a:t>
            </a:r>
          </a:p>
          <a:p>
            <a:pPr marL="45720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(pros: </a:t>
            </a:r>
            <a:r>
              <a:rPr lang="en-US" sz="11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speed of reach to large vol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at 1 time, provides a list of contacted patients) </a:t>
            </a:r>
          </a:p>
          <a:p>
            <a:pPr marL="45720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 now avail cell phone)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 Point of Care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Provider facing </a:t>
            </a:r>
          </a:p>
          <a:p>
            <a:pPr marL="45720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 cons: requires </a:t>
            </a:r>
            <a:r>
              <a:rPr lang="en-US" sz="11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patient onsite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trigger) and Provider review required w patient)</a:t>
            </a:r>
          </a:p>
          <a:p>
            <a:pPr marL="45720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 pro: target patients at point of care- Specialty Dept restricted ) </a:t>
            </a:r>
          </a:p>
          <a:p>
            <a:pPr marL="45720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	</a:t>
            </a: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E.g.: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 </a:t>
            </a: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specialty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Provider to see CA Trials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 Silent Point of Care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Broad search  key (non MyC users)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	</a:t>
            </a:r>
          </a:p>
          <a:p>
            <a:r>
              <a:rPr lang="en-US" sz="1100" dirty="0">
                <a:latin typeface="Calibri"/>
                <a:ea typeface="Calibri" panose="020F0502020204030204" pitchFamily="34" charset="0"/>
                <a:cs typeface="Calibri"/>
              </a:rPr>
              <a:t> 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96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Flowsheets- BMI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3668" y="1788784"/>
            <a:ext cx="7038095" cy="27238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21218" y="4849022"/>
            <a:ext cx="9785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you are wanting flowsheet data documented in a chart- let us know Where it is documented in the </a:t>
            </a:r>
            <a:r>
              <a:rPr lang="en-US" dirty="0" smtClean="0"/>
              <a:t>chart  ( finding a sample patient with the data is helpful )</a:t>
            </a:r>
            <a:endParaRPr lang="en-US" dirty="0"/>
          </a:p>
          <a:p>
            <a:r>
              <a:rPr lang="en-US" dirty="0"/>
              <a:t>We can help translate this to the exact Flowsheet row/ discrete data item </a:t>
            </a:r>
          </a:p>
        </p:txBody>
      </p:sp>
    </p:spTree>
    <p:extLst>
      <p:ext uri="{BB962C8B-B14F-4D97-AF65-F5344CB8AC3E}">
        <p14:creationId xmlns:p14="http://schemas.microsoft.com/office/powerpoint/2010/main" val="26403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Patients in </a:t>
            </a:r>
            <a:r>
              <a:rPr lang="en-US" b="1" dirty="0"/>
              <a:t>Epic </a:t>
            </a:r>
            <a:r>
              <a:rPr lang="en-US" b="1" dirty="0" smtClean="0"/>
              <a:t>Database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endParaRPr lang="en-US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Methods: </a:t>
            </a:r>
          </a:p>
          <a:p>
            <a:pPr marL="342900" indent="-342900"/>
            <a:r>
              <a:rPr lang="en-US" sz="2000" u="sng" dirty="0"/>
              <a:t>CHI-</a:t>
            </a:r>
            <a:r>
              <a:rPr lang="en-US" sz="2000" dirty="0"/>
              <a:t> ( SQL search) </a:t>
            </a:r>
            <a:r>
              <a:rPr lang="en-US" sz="2000" dirty="0" smtClean="0"/>
              <a:t>–Extract patients- has </a:t>
            </a:r>
            <a:r>
              <a:rPr lang="en-US" sz="2000" dirty="0"/>
              <a:t>access to </a:t>
            </a:r>
            <a:r>
              <a:rPr lang="en-US" sz="2000" dirty="0" smtClean="0"/>
              <a:t>our </a:t>
            </a:r>
            <a:r>
              <a:rPr lang="en-US" sz="2000" dirty="0"/>
              <a:t>data base for data extraction </a:t>
            </a:r>
          </a:p>
          <a:p>
            <a:pPr marL="342900" indent="-342900"/>
            <a:r>
              <a:rPr lang="en-US" sz="2000" u="sng" dirty="0"/>
              <a:t>Epic Reporting Workbench- </a:t>
            </a:r>
            <a:r>
              <a:rPr lang="en-US" sz="2000" dirty="0" smtClean="0"/>
              <a:t>Extract  patients -for Epic operational purposes- to allow actions</a:t>
            </a:r>
          </a:p>
          <a:p>
            <a:pPr marL="1257300" lvl="2" indent="-342900"/>
            <a:r>
              <a:rPr lang="en-US" sz="1200" dirty="0" smtClean="0"/>
              <a:t>AMB Manager Followups- </a:t>
            </a:r>
            <a:r>
              <a:rPr lang="en-US" sz="1200" dirty="0"/>
              <a:t>Patient Base- My Patients ( typically ) </a:t>
            </a:r>
          </a:p>
          <a:p>
            <a:pPr marL="1257300" lvl="2" indent="-342900"/>
            <a:r>
              <a:rPr lang="en-US" sz="1200" dirty="0" smtClean="0"/>
              <a:t>IP Manager Compliance Monitoring , monthly reporting </a:t>
            </a:r>
          </a:p>
          <a:p>
            <a:pPr marL="1257300" lvl="2" indent="-342900"/>
            <a:r>
              <a:rPr lang="en-US" sz="1200" dirty="0" smtClean="0"/>
              <a:t>Operational</a:t>
            </a:r>
          </a:p>
          <a:p>
            <a:pPr marL="1257300" lvl="2" indent="-342900"/>
            <a:endParaRPr lang="en-US" sz="1200" u="sng" dirty="0"/>
          </a:p>
          <a:p>
            <a:pPr marL="342900" indent="-342900"/>
            <a:r>
              <a:rPr lang="en-US" sz="2000" u="sng" dirty="0" smtClean="0"/>
              <a:t>Epic Slicer </a:t>
            </a:r>
            <a:r>
              <a:rPr lang="en-US" sz="2000" u="sng" dirty="0"/>
              <a:t>Dicer </a:t>
            </a:r>
            <a:r>
              <a:rPr lang="en-US" sz="2000" dirty="0"/>
              <a:t>– </a:t>
            </a:r>
            <a:r>
              <a:rPr lang="en-US" sz="2000" dirty="0" smtClean="0"/>
              <a:t>Extract overview </a:t>
            </a:r>
            <a:r>
              <a:rPr lang="en-US" sz="2000" dirty="0"/>
              <a:t>of </a:t>
            </a:r>
            <a:r>
              <a:rPr lang="en-US" sz="2000" dirty="0" smtClean="0"/>
              <a:t>populations  in our database with </a:t>
            </a:r>
            <a:r>
              <a:rPr lang="en-US" sz="2000" i="1" dirty="0"/>
              <a:t>XYZ </a:t>
            </a:r>
            <a:r>
              <a:rPr lang="en-US" sz="2000" i="1" dirty="0" smtClean="0"/>
              <a:t>criteria </a:t>
            </a:r>
          </a:p>
          <a:p>
            <a:pPr marL="1257300" lvl="2" indent="-342900"/>
            <a:r>
              <a:rPr lang="en-US" sz="1200" dirty="0" smtClean="0"/>
              <a:t>Analytic- How many patients in DataModel…?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4569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 smtClean="0"/>
              <a:t>Request Epic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cs typeface="Calibri"/>
              </a:rPr>
              <a:t>New study</a:t>
            </a:r>
          </a:p>
          <a:p>
            <a:pPr lvl="1"/>
            <a:r>
              <a:rPr lang="en-US" dirty="0">
                <a:cs typeface="Calibri"/>
              </a:rPr>
              <a:t>Place a request in Redcap</a:t>
            </a:r>
          </a:p>
          <a:p>
            <a:pPr lvl="1"/>
            <a:r>
              <a:rPr lang="en-US" dirty="0" smtClean="0"/>
              <a:t> </a:t>
            </a: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://survey.uchealth.com/redcap/surveys/?s=RJXFKLN3C7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1"/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Ongoing study</a:t>
            </a:r>
          </a:p>
          <a:p>
            <a:pPr lvl="1"/>
            <a:r>
              <a:rPr lang="en-US" dirty="0">
                <a:cs typeface="Calibri"/>
              </a:rPr>
              <a:t>Place a request in </a:t>
            </a:r>
            <a:r>
              <a:rPr lang="en-US" dirty="0" smtClean="0">
                <a:cs typeface="Calibri"/>
              </a:rPr>
              <a:t>footprints</a:t>
            </a:r>
          </a:p>
          <a:p>
            <a:pPr lvl="1"/>
            <a:r>
              <a:rPr lang="en-US" dirty="0" smtClean="0">
                <a:cs typeface="Calibri"/>
              </a:rPr>
              <a:t>See Job Aide </a:t>
            </a:r>
          </a:p>
          <a:p>
            <a:pPr lvl="1"/>
            <a:r>
              <a:rPr lang="en-US" dirty="0" smtClean="0">
                <a:cs typeface="Calibri"/>
              </a:rPr>
              <a:t>Start at UCH Intranet Home Page 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sz="2000" dirty="0" smtClean="0">
              <a:cs typeface="Calibri"/>
            </a:endParaRPr>
          </a:p>
          <a:p>
            <a:pPr marL="0" indent="0">
              <a:buNone/>
            </a:pPr>
            <a:r>
              <a:rPr lang="en-US" sz="2000" dirty="0" smtClean="0">
                <a:cs typeface="Calibri"/>
              </a:rPr>
              <a:t>Note</a:t>
            </a:r>
            <a:r>
              <a:rPr lang="en-US" sz="2000" dirty="0">
                <a:cs typeface="Calibri"/>
              </a:rPr>
              <a:t>: IRB approval must be provided prior to 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dirty="0">
                <a:cs typeface="Calibri"/>
              </a:rPr>
              <a:t>going live</a:t>
            </a:r>
            <a:r>
              <a:rPr lang="en-US" sz="2000" dirty="0" smtClean="0"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n-US" sz="2000" dirty="0" smtClean="0">
                <a:cs typeface="Calibri"/>
              </a:rPr>
              <a:t>Requests received are reviewed Bi Weekly on Thursdays  OCR Approval Team( OCR/IST) 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691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IS+T Service Request …start point  </a:t>
            </a:r>
            <a:br>
              <a:rPr lang="en-US" dirty="0" smtClean="0"/>
            </a:br>
            <a:r>
              <a:rPr lang="en-US" sz="3600" dirty="0" smtClean="0"/>
              <a:t>UC Health Intranet Home Page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1675" y="1825625"/>
            <a:ext cx="67086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alibri Light"/>
              </a:rPr>
              <a:t>Working with IS+T 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Epic tool request are reviewed every other </a:t>
            </a:r>
            <a:r>
              <a:rPr lang="en-US" dirty="0" smtClean="0">
                <a:ea typeface="+mn-lt"/>
                <a:cs typeface="+mn-lt"/>
              </a:rPr>
              <a:t>Thursday</a:t>
            </a:r>
          </a:p>
          <a:p>
            <a:r>
              <a:rPr lang="en-US" dirty="0" smtClean="0">
                <a:ea typeface="+mn-lt"/>
                <a:cs typeface="+mn-lt"/>
              </a:rPr>
              <a:t>Items reviewed:  </a:t>
            </a:r>
          </a:p>
          <a:p>
            <a:pPr lvl="2"/>
            <a:r>
              <a:rPr lang="en-US" dirty="0" smtClean="0">
                <a:ea typeface="+mn-lt"/>
                <a:cs typeface="+mn-lt"/>
              </a:rPr>
              <a:t>Number of patients needed </a:t>
            </a:r>
          </a:p>
          <a:p>
            <a:pPr lvl="2"/>
            <a:r>
              <a:rPr lang="en-US" dirty="0" smtClean="0">
                <a:ea typeface="+mn-lt"/>
                <a:cs typeface="+mn-lt"/>
              </a:rPr>
              <a:t>Inclusion/Exclusion criteria </a:t>
            </a:r>
          </a:p>
          <a:p>
            <a:pPr lvl="2"/>
            <a:r>
              <a:rPr lang="en-US" dirty="0" smtClean="0">
                <a:ea typeface="+mn-lt"/>
                <a:cs typeface="+mn-lt"/>
              </a:rPr>
              <a:t>Desired method consistent with nature of tool and effort of custom build 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Request approved- building can start</a:t>
            </a:r>
          </a:p>
          <a:p>
            <a:pPr lvl="1"/>
            <a:r>
              <a:rPr lang="en-US" dirty="0">
                <a:ea typeface="+mn-lt"/>
                <a:cs typeface="+mn-lt"/>
              </a:rPr>
              <a:t>Request denied- study will be notified build was denied and why. </a:t>
            </a:r>
          </a:p>
          <a:p>
            <a:pPr lvl="2"/>
            <a:r>
              <a:rPr lang="en-US" dirty="0" smtClean="0">
                <a:ea typeface="+mn-lt"/>
                <a:cs typeface="+mn-lt"/>
              </a:rPr>
              <a:t>Other</a:t>
            </a:r>
            <a:r>
              <a:rPr lang="en-US" dirty="0">
                <a:ea typeface="+mn-lt"/>
                <a:cs typeface="+mn-lt"/>
              </a:rPr>
              <a:t> options can be suggested.</a:t>
            </a:r>
            <a:endParaRPr lang="en-US" dirty="0"/>
          </a:p>
          <a:p>
            <a:r>
              <a:rPr lang="en-US" dirty="0">
                <a:cs typeface="Calibri"/>
              </a:rPr>
              <a:t>To ensure timely completion of request, please respond timely to email questions.</a:t>
            </a:r>
          </a:p>
          <a:p>
            <a:pPr lvl="1"/>
            <a:r>
              <a:rPr lang="en-US" b="1" dirty="0">
                <a:cs typeface="Calibri"/>
              </a:rPr>
              <a:t>Point of Care </a:t>
            </a:r>
            <a:r>
              <a:rPr lang="en-US" b="1" dirty="0" smtClean="0">
                <a:cs typeface="Calibri"/>
              </a:rPr>
              <a:t>-</a:t>
            </a:r>
            <a:r>
              <a:rPr lang="en-US" dirty="0" smtClean="0">
                <a:cs typeface="Calibri"/>
              </a:rPr>
              <a:t>builds </a:t>
            </a:r>
            <a:r>
              <a:rPr lang="en-US" dirty="0">
                <a:cs typeface="Calibri"/>
              </a:rPr>
              <a:t>take longer to complete than MyChart builds.</a:t>
            </a:r>
          </a:p>
          <a:p>
            <a:pPr lvl="1"/>
            <a:r>
              <a:rPr lang="en-US" dirty="0" smtClean="0">
                <a:cs typeface="Calibri"/>
              </a:rPr>
              <a:t>Approvals – email communications will occur throughout </a:t>
            </a:r>
            <a:r>
              <a:rPr lang="en-US" dirty="0">
                <a:cs typeface="Calibri"/>
              </a:rPr>
              <a:t>the build process for approval.</a:t>
            </a:r>
          </a:p>
          <a:p>
            <a:pPr lvl="1"/>
            <a:r>
              <a:rPr lang="en-US" dirty="0">
                <a:cs typeface="Calibri"/>
              </a:rPr>
              <a:t>Please note: IS&amp;T will attempt to follow up with ticket submitter 3x prior to closing ticket due to no response</a:t>
            </a:r>
            <a:r>
              <a:rPr lang="en-US" dirty="0" smtClean="0">
                <a:cs typeface="Calibri"/>
              </a:rPr>
              <a:t>.</a:t>
            </a:r>
          </a:p>
          <a:p>
            <a:pPr lvl="1"/>
            <a:r>
              <a:rPr lang="en-US" dirty="0" smtClean="0">
                <a:cs typeface="Calibri"/>
              </a:rPr>
              <a:t>Priorities: FIFO 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0892" y="7124183"/>
            <a:ext cx="83077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Expectations</a:t>
            </a:r>
            <a:r>
              <a:rPr lang="en-US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both CRC and </a:t>
            </a:r>
            <a:r>
              <a:rPr lang="en-US" sz="1100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IST</a:t>
            </a:r>
            <a:r>
              <a:rPr lang="en-US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  – start effort delivery  - what to expect when working with IST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Start Stop Response  times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1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                 Simple statement:  Submission and Approval Process  / Review/Work validate details/  ( Bi Weekly  review)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160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request timely followup   to ensure requests started are completed timely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1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                                                        Estimated Start Date: 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1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                                                           IST Policy – 3x followup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1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              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Q+A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2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952F7-E703-43D3-8DE5-8741AD887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alibri Light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77B85-9B81-46B9-8D88-A0146C522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82" y="1217116"/>
            <a:ext cx="10515600" cy="491474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  <a:cs typeface="Calibri"/>
              </a:rPr>
              <a:t>UC </a:t>
            </a:r>
            <a:r>
              <a:rPr lang="en-US" dirty="0">
                <a:solidFill>
                  <a:srgbClr val="00B0F0"/>
                </a:solidFill>
                <a:cs typeface="Calibri"/>
              </a:rPr>
              <a:t>Health Epic support for Research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cs typeface="Calibri"/>
              </a:rPr>
              <a:t>Epic IST Analysts:</a:t>
            </a:r>
          </a:p>
          <a:p>
            <a:pPr lvl="2"/>
            <a:r>
              <a:rPr lang="en-US" dirty="0" smtClean="0">
                <a:cs typeface="Calibri"/>
              </a:rPr>
              <a:t>Akke </a:t>
            </a:r>
            <a:r>
              <a:rPr lang="en-US" dirty="0">
                <a:cs typeface="Calibri"/>
              </a:rPr>
              <a:t>Wheatley </a:t>
            </a:r>
            <a:r>
              <a:rPr lang="en-US" dirty="0" smtClean="0">
                <a:cs typeface="Calibri"/>
              </a:rPr>
              <a:t>   </a:t>
            </a:r>
            <a:r>
              <a:rPr lang="en-US" dirty="0" smtClean="0">
                <a:cs typeface="Calibri"/>
                <a:hlinkClick r:id="rId3"/>
              </a:rPr>
              <a:t>Akke.wheatley@uchealth.com</a:t>
            </a:r>
            <a:endParaRPr lang="en-US" dirty="0">
              <a:cs typeface="Calibri"/>
            </a:endParaRPr>
          </a:p>
          <a:p>
            <a:pPr lvl="2"/>
            <a:r>
              <a:rPr lang="en-US" dirty="0">
                <a:cs typeface="Calibri"/>
              </a:rPr>
              <a:t>Emily </a:t>
            </a:r>
            <a:r>
              <a:rPr lang="en-US" dirty="0" smtClean="0">
                <a:cs typeface="Calibri"/>
              </a:rPr>
              <a:t>Ledney       </a:t>
            </a:r>
            <a:r>
              <a:rPr lang="en-US" dirty="0" smtClean="0">
                <a:cs typeface="Calibri"/>
                <a:hlinkClick r:id="rId4"/>
              </a:rPr>
              <a:t>Emily.ledney@uchealth.com</a:t>
            </a:r>
            <a:endParaRPr lang="en-US" dirty="0" smtClean="0">
              <a:cs typeface="Calibri"/>
            </a:endParaRPr>
          </a:p>
          <a:p>
            <a:pPr lvl="2"/>
            <a:endParaRPr lang="en-US" dirty="0">
              <a:cs typeface="Calibri"/>
            </a:endParaRPr>
          </a:p>
          <a:p>
            <a:pPr lvl="2"/>
            <a:endParaRPr lang="en-US" dirty="0" smtClean="0">
              <a:cs typeface="Calibri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  <a:cs typeface="Calibri"/>
              </a:rPr>
              <a:t>Epic Trainers </a:t>
            </a:r>
          </a:p>
          <a:p>
            <a:pPr lvl="2"/>
            <a:r>
              <a:rPr lang="en-US" dirty="0" smtClean="0"/>
              <a:t>Connie Stiles    </a:t>
            </a:r>
            <a:r>
              <a:rPr lang="en-US" u="sng" dirty="0" smtClean="0">
                <a:hlinkClick r:id="rId5"/>
              </a:rPr>
              <a:t>Connie.Stiles@uchealth.com</a:t>
            </a:r>
            <a:r>
              <a:rPr lang="en-US" dirty="0" smtClean="0"/>
              <a:t>   </a:t>
            </a:r>
          </a:p>
          <a:p>
            <a:pPr lvl="2"/>
            <a:r>
              <a:rPr lang="en-US" dirty="0" smtClean="0"/>
              <a:t>Angie Maccani  </a:t>
            </a:r>
            <a:r>
              <a:rPr lang="en-US" dirty="0" smtClean="0">
                <a:hlinkClick r:id="rId6"/>
              </a:rPr>
              <a:t>Angie.Maccani@UChealth.com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( </a:t>
            </a:r>
            <a:r>
              <a:rPr lang="en-US" dirty="0"/>
              <a:t>Training Depart: 585-MYTD)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sz="1800" dirty="0" smtClean="0"/>
              <a:t>Users </a:t>
            </a:r>
            <a:r>
              <a:rPr lang="en-US" sz="1800" dirty="0"/>
              <a:t>may also contact </a:t>
            </a:r>
            <a:r>
              <a:rPr lang="en-US" sz="1800" dirty="0" smtClean="0"/>
              <a:t> us through </a:t>
            </a:r>
            <a:r>
              <a:rPr lang="en-US" sz="1800" dirty="0"/>
              <a:t>the help desk (585-MYPC</a:t>
            </a:r>
            <a:r>
              <a:rPr lang="en-US" sz="1800" dirty="0" smtClean="0"/>
              <a:t>)</a:t>
            </a:r>
          </a:p>
          <a:p>
            <a:pPr lvl="2"/>
            <a:r>
              <a:rPr lang="en-US" sz="1400" dirty="0" smtClean="0"/>
              <a:t> ask for any of the above resources by name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>
              <a:cs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538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Contacts-IS&amp;T/Training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4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5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Contacts-OCR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3642"/>
            <a:ext cx="10515600" cy="51421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  <a:cs typeface="Calibri"/>
              </a:rPr>
              <a:t>Office of Clinical Research</a:t>
            </a:r>
            <a:endParaRPr lang="en-US" dirty="0">
              <a:solidFill>
                <a:srgbClr val="00B0F0"/>
              </a:solidFill>
              <a:cs typeface="Calibri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683299"/>
            <a:ext cx="873610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5"/>
              </a:lnSpc>
            </a:pPr>
            <a:r>
              <a:rPr lang="en-US" sz="1400" dirty="0" smtClean="0">
                <a:solidFill>
                  <a:srgbClr val="FF0000"/>
                </a:solidFill>
                <a:ea typeface="Calibri" panose="020F0502020204030204" pitchFamily="34" charset="0"/>
              </a:rPr>
              <a:t>MyChart- Requests/Reports :</a:t>
            </a:r>
          </a:p>
          <a:p>
            <a:pPr>
              <a:lnSpc>
                <a:spcPts val="1205"/>
              </a:lnSpc>
            </a:pPr>
            <a:endParaRPr lang="en-US" sz="1400" b="1" dirty="0" smtClean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pPr>
              <a:lnSpc>
                <a:spcPts val="1205"/>
              </a:lnSpc>
            </a:pPr>
            <a:r>
              <a:rPr lang="en-US" sz="14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Miranda </a:t>
            </a:r>
            <a:r>
              <a:rPr lang="en-US" sz="1400" b="1" dirty="0">
                <a:solidFill>
                  <a:srgbClr val="000000"/>
                </a:solidFill>
                <a:ea typeface="Calibri" panose="020F0502020204030204" pitchFamily="34" charset="0"/>
              </a:rPr>
              <a:t>Gulasy</a:t>
            </a:r>
            <a:endParaRPr lang="en-US" sz="1400" b="1" dirty="0">
              <a:ea typeface="Calibri" panose="020F0502020204030204" pitchFamily="34" charset="0"/>
            </a:endParaRPr>
          </a:p>
          <a:p>
            <a:pPr>
              <a:lnSpc>
                <a:spcPts val="1205"/>
              </a:lnSpc>
            </a:pP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</a:rPr>
              <a:t>Clinical Research Recruitment and Sponsor Relationship Administrator</a:t>
            </a:r>
            <a:endParaRPr lang="en-US" sz="1400" dirty="0">
              <a:ea typeface="Calibri" panose="020F0502020204030204" pitchFamily="34" charset="0"/>
            </a:endParaRPr>
          </a:p>
          <a:p>
            <a:pPr>
              <a:lnSpc>
                <a:spcPts val="1205"/>
              </a:lnSpc>
            </a:pP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</a:rPr>
              <a:t>ResearchMatch Liaison</a:t>
            </a:r>
            <a:endParaRPr lang="en-US" sz="1400" dirty="0">
              <a:ea typeface="Calibri" panose="020F0502020204030204" pitchFamily="34" charset="0"/>
            </a:endParaRPr>
          </a:p>
          <a:p>
            <a:pPr>
              <a:lnSpc>
                <a:spcPts val="1205"/>
              </a:lnSpc>
            </a:pPr>
            <a:r>
              <a:rPr lang="en-US" sz="1400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endParaRPr lang="en-US" sz="1400" dirty="0">
              <a:ea typeface="Calibri" panose="020F0502020204030204" pitchFamily="34" charset="0"/>
            </a:endParaRPr>
          </a:p>
          <a:p>
            <a:pPr>
              <a:lnSpc>
                <a:spcPts val="1205"/>
              </a:lnSpc>
            </a:pP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</a:rPr>
              <a:t>t (513) 585-8215</a:t>
            </a:r>
            <a:endParaRPr lang="en-US" sz="1400" dirty="0">
              <a:ea typeface="Calibri" panose="020F0502020204030204" pitchFamily="34" charset="0"/>
            </a:endParaRPr>
          </a:p>
          <a:p>
            <a:pPr>
              <a:lnSpc>
                <a:spcPts val="1205"/>
              </a:lnSpc>
            </a:pPr>
            <a:r>
              <a:rPr lang="en-US" sz="1400" dirty="0">
                <a:ea typeface="Calibri" panose="020F0502020204030204" pitchFamily="34" charset="0"/>
              </a:rPr>
              <a:t>c (513) 256-8906</a:t>
            </a:r>
          </a:p>
          <a:p>
            <a:pPr>
              <a:lnSpc>
                <a:spcPts val="1205"/>
              </a:lnSpc>
            </a:pPr>
            <a:r>
              <a:rPr lang="en-US" sz="1400" u="sng" dirty="0">
                <a:solidFill>
                  <a:srgbClr val="000000"/>
                </a:solidFill>
                <a:ea typeface="Calibri" panose="020F0502020204030204" pitchFamily="34" charset="0"/>
                <a:hlinkClick r:id="rId2"/>
              </a:rPr>
              <a:t>miranda.gulasy@UCHealth.com</a:t>
            </a: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endParaRPr lang="en-US" sz="14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>
              <a:lnSpc>
                <a:spcPts val="1205"/>
              </a:lnSpc>
            </a:pPr>
            <a:endParaRPr lang="en-US" sz="1400" dirty="0" smtClean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ts val="1205"/>
              </a:lnSpc>
            </a:pPr>
            <a:r>
              <a:rPr lang="en-US" sz="1400" dirty="0" smtClean="0">
                <a:solidFill>
                  <a:srgbClr val="FF0000"/>
                </a:solidFill>
                <a:ea typeface="Calibri" panose="020F0502020204030204" pitchFamily="34" charset="0"/>
              </a:rPr>
              <a:t>General Inquiries : </a:t>
            </a:r>
            <a:endParaRPr lang="en-US" sz="1400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ts val="1205"/>
              </a:lnSpc>
            </a:pPr>
            <a:endParaRPr lang="en-US" sz="14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>
              <a:lnSpc>
                <a:spcPts val="1205"/>
              </a:lnSpc>
            </a:pPr>
            <a:r>
              <a:rPr lang="en-US" sz="14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Nathaniel L Harris </a:t>
            </a:r>
          </a:p>
          <a:p>
            <a:r>
              <a:rPr lang="en-US" sz="1400" dirty="0"/>
              <a:t>Clinical Research Compliance Administration, </a:t>
            </a:r>
          </a:p>
          <a:p>
            <a:r>
              <a:rPr lang="en-US" sz="1400" dirty="0"/>
              <a:t>Education and Training </a:t>
            </a:r>
            <a:endParaRPr lang="en-US" sz="1400" dirty="0" smtClean="0"/>
          </a:p>
          <a:p>
            <a:r>
              <a:rPr lang="en-US" sz="1400" dirty="0"/>
              <a:t>t (513)585-5410</a:t>
            </a:r>
          </a:p>
          <a:p>
            <a:r>
              <a:rPr lang="en-US" sz="1400" dirty="0"/>
              <a:t>c (513)331-1912 </a:t>
            </a:r>
          </a:p>
          <a:p>
            <a:r>
              <a:rPr lang="en-US" sz="1400" u="sng" dirty="0" smtClean="0">
                <a:hlinkClick r:id="rId3"/>
              </a:rPr>
              <a:t>Nate.Harris@UCHealth.com</a:t>
            </a:r>
            <a:endParaRPr lang="en-US" sz="1400" u="sng" dirty="0" smtClean="0"/>
          </a:p>
          <a:p>
            <a:endParaRPr lang="en-US" sz="1400" u="sng" dirty="0"/>
          </a:p>
          <a:p>
            <a:r>
              <a:rPr lang="en-US" sz="1400" b="1" dirty="0" smtClean="0"/>
              <a:t>Zachary Johnson </a:t>
            </a:r>
          </a:p>
          <a:p>
            <a:r>
              <a:rPr lang="en-US" sz="1400" dirty="0" smtClean="0"/>
              <a:t>Clinical Research Operation </a:t>
            </a:r>
          </a:p>
          <a:p>
            <a:r>
              <a:rPr lang="en-US" sz="1400" u="sng" dirty="0" smtClean="0">
                <a:hlinkClick r:id="rId4"/>
              </a:rPr>
              <a:t>Zachary.Johnson@UCHealth.com</a:t>
            </a:r>
            <a:endParaRPr lang="en-US" sz="1400" u="sng" dirty="0"/>
          </a:p>
          <a:p>
            <a:endParaRPr lang="en-US" sz="1400" dirty="0"/>
          </a:p>
          <a:p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9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Epic Outreach Tools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9613861" cy="46428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Printed </a:t>
            </a:r>
            <a:r>
              <a:rPr lang="en-US" dirty="0" smtClean="0"/>
              <a:t>Recruitment </a:t>
            </a:r>
            <a:r>
              <a:rPr lang="en-US" dirty="0"/>
              <a:t>materials (Tear pads, Flyers, Brochures, Posters, Door/Wall Clings)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/>
              <a:t>Online Recruitment Options (ResearchMatch, StudyKik, TrialFacts, CCHMC Listserv, UC Health The Link Featured Study, OCR Study of the Month)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/>
              <a:t>Paid Advertising (Social Media, Newspaper, Radio/TV Commercials)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Upcoming Lunch &amp; Learn: ResearchMatch Demonstration and Recruitment Options Overview</a:t>
            </a:r>
          </a:p>
          <a:p>
            <a:r>
              <a:rPr lang="en-US" dirty="0"/>
              <a:t>April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6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 Outreach tools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80412" cy="27463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MyChart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Point of Care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 Basket-Silent Point of Care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E5F18-8B51-4BC5-BC0B-F2DC10E77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cs typeface="Calibri Light"/>
              </a:rPr>
              <a:t>MyChart </a:t>
            </a:r>
            <a:r>
              <a:rPr lang="en-US" dirty="0">
                <a:cs typeface="Calibri Light"/>
              </a:rPr>
              <a:t>Recruitment Message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539DB-50DA-47D7-96AD-2F2A525AB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2627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smtClean="0">
                <a:cs typeface="Calibri"/>
              </a:rPr>
              <a:t>CRC</a:t>
            </a:r>
            <a:r>
              <a:rPr lang="en-US" dirty="0" smtClean="0">
                <a:cs typeface="Calibri"/>
              </a:rPr>
              <a:t> will – work with OCR to identify Inclusion/exclusion criteria ( one time) </a:t>
            </a:r>
          </a:p>
          <a:p>
            <a:pPr marL="0" indent="0">
              <a:buNone/>
            </a:pPr>
            <a:r>
              <a:rPr lang="en-US" dirty="0" smtClean="0">
                <a:cs typeface="Calibri"/>
              </a:rPr>
              <a:t>Ongoing….</a:t>
            </a:r>
          </a:p>
          <a:p>
            <a:r>
              <a:rPr lang="en-US" b="1" dirty="0" smtClean="0">
                <a:cs typeface="Calibri"/>
              </a:rPr>
              <a:t>CRC - run </a:t>
            </a:r>
            <a:r>
              <a:rPr lang="en-US" b="1" dirty="0">
                <a:cs typeface="Calibri"/>
              </a:rPr>
              <a:t>a report </a:t>
            </a:r>
            <a:r>
              <a:rPr lang="en-US" dirty="0">
                <a:cs typeface="Calibri"/>
              </a:rPr>
              <a:t>to send </a:t>
            </a:r>
            <a:r>
              <a:rPr lang="en-US" dirty="0" smtClean="0">
                <a:cs typeface="Calibri"/>
              </a:rPr>
              <a:t>messages </a:t>
            </a:r>
            <a:r>
              <a:rPr lang="en-US" dirty="0">
                <a:cs typeface="Calibri"/>
              </a:rPr>
              <a:t>to potential </a:t>
            </a:r>
            <a:r>
              <a:rPr lang="en-US" dirty="0" smtClean="0">
                <a:cs typeface="Calibri"/>
              </a:rPr>
              <a:t>prescreened patients </a:t>
            </a:r>
            <a:endParaRPr lang="en-US" dirty="0">
              <a:cs typeface="Calibri"/>
            </a:endParaRPr>
          </a:p>
          <a:p>
            <a:r>
              <a:rPr lang="en-US" b="1" dirty="0" smtClean="0">
                <a:cs typeface="Calibri"/>
              </a:rPr>
              <a:t>CRC</a:t>
            </a:r>
            <a:r>
              <a:rPr lang="en-US" dirty="0" smtClean="0">
                <a:cs typeface="Calibri"/>
              </a:rPr>
              <a:t>- Receive</a:t>
            </a:r>
            <a:r>
              <a:rPr lang="en-US" dirty="0">
                <a:cs typeface="Calibri"/>
              </a:rPr>
              <a:t> </a:t>
            </a:r>
            <a:r>
              <a:rPr lang="en-US" b="1" dirty="0" smtClean="0">
                <a:cs typeface="Calibri"/>
              </a:rPr>
              <a:t>In </a:t>
            </a:r>
            <a:r>
              <a:rPr lang="en-US" b="1" dirty="0">
                <a:cs typeface="Calibri"/>
              </a:rPr>
              <a:t>B</a:t>
            </a:r>
            <a:r>
              <a:rPr lang="en-US" b="1" dirty="0" smtClean="0">
                <a:cs typeface="Calibri"/>
              </a:rPr>
              <a:t>asket </a:t>
            </a:r>
            <a:r>
              <a:rPr lang="en-US" b="1" dirty="0">
                <a:cs typeface="Calibri"/>
              </a:rPr>
              <a:t>messages</a:t>
            </a:r>
            <a:r>
              <a:rPr lang="en-US" dirty="0">
                <a:cs typeface="Calibri"/>
              </a:rPr>
              <a:t> </a:t>
            </a:r>
            <a:r>
              <a:rPr lang="en-US" dirty="0" smtClean="0">
                <a:cs typeface="Calibri"/>
              </a:rPr>
              <a:t>for  patient responses ( </a:t>
            </a:r>
            <a:r>
              <a:rPr lang="en-US" dirty="0">
                <a:cs typeface="Calibri"/>
              </a:rPr>
              <a:t>interested, declines, or </a:t>
            </a:r>
            <a:r>
              <a:rPr lang="en-US" dirty="0" smtClean="0">
                <a:cs typeface="Calibri"/>
              </a:rPr>
              <a:t>both) .[Pool]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cs typeface="Calibri"/>
              </a:rPr>
              <a:t> 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5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66F42-43FF-46DC-AE2C-A393CB40D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alibri Light"/>
              </a:rPr>
              <a:t> MyChart message-Patient </a:t>
            </a:r>
            <a:r>
              <a:rPr lang="en-US" dirty="0">
                <a:cs typeface="Calibri Light"/>
              </a:rPr>
              <a:t>F</a:t>
            </a:r>
            <a:r>
              <a:rPr lang="en-US" dirty="0" smtClean="0">
                <a:cs typeface="Calibri Light"/>
              </a:rPr>
              <a:t>acing</a:t>
            </a:r>
            <a:endParaRPr lang="en-US" dirty="0">
              <a:cs typeface="Calibri Light"/>
            </a:endParaRPr>
          </a:p>
        </p:txBody>
      </p:sp>
      <p:pic>
        <p:nvPicPr>
          <p:cNvPr id="4098" name="Picture 1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91" y="2233722"/>
            <a:ext cx="94392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0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Point of Care </a:t>
            </a:r>
            <a:r>
              <a:rPr lang="en-US" dirty="0" smtClean="0"/>
              <a:t>– Provider Facing 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9539DB-50DA-47D7-96AD-2F2A525AB001}"/>
              </a:ext>
            </a:extLst>
          </p:cNvPr>
          <p:cNvSpPr txBox="1">
            <a:spLocks/>
          </p:cNvSpPr>
          <p:nvPr/>
        </p:nvSpPr>
        <p:spPr>
          <a:xfrm>
            <a:off x="827566" y="2399783"/>
            <a:ext cx="10726271" cy="33949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cs typeface="Calibri"/>
              </a:rPr>
              <a:t>CRC </a:t>
            </a:r>
            <a:r>
              <a:rPr lang="en-US" dirty="0" smtClean="0">
                <a:cs typeface="Calibri"/>
              </a:rPr>
              <a:t>will – work with IST to identify Inclusion/exclusion criteria ( one time)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cs typeface="Calibri"/>
              </a:rPr>
              <a:t>Ongoing….</a:t>
            </a:r>
          </a:p>
          <a:p>
            <a:r>
              <a:rPr lang="en-US" b="1" dirty="0" smtClean="0">
                <a:cs typeface="Calibri"/>
              </a:rPr>
              <a:t>MD – </a:t>
            </a:r>
            <a:r>
              <a:rPr lang="en-US" dirty="0" smtClean="0">
                <a:cs typeface="Calibri"/>
              </a:rPr>
              <a:t> will review Provider facing message with patients </a:t>
            </a:r>
          </a:p>
          <a:p>
            <a:r>
              <a:rPr lang="en-US" b="1" dirty="0" smtClean="0">
                <a:cs typeface="Calibri"/>
              </a:rPr>
              <a:t>CRC-</a:t>
            </a:r>
            <a:r>
              <a:rPr lang="en-US" dirty="0" smtClean="0">
                <a:cs typeface="Calibri"/>
              </a:rPr>
              <a:t> Receive </a:t>
            </a:r>
            <a:r>
              <a:rPr lang="en-US" b="1" dirty="0" smtClean="0">
                <a:cs typeface="Calibri"/>
              </a:rPr>
              <a:t>In Basket messages</a:t>
            </a:r>
            <a:r>
              <a:rPr lang="en-US" dirty="0" smtClean="0">
                <a:cs typeface="Calibri"/>
              </a:rPr>
              <a:t> for  patient responses ( interested, declines, or both) .[Pool]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cs typeface="Calibri"/>
              </a:rPr>
              <a:t> 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63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FB4CE065E9DC4081708150888C4BBA" ma:contentTypeVersion="6" ma:contentTypeDescription="Create a new document." ma:contentTypeScope="" ma:versionID="6ea7a63063a2de8c9830c23358de0eb3">
  <xsd:schema xmlns:xsd="http://www.w3.org/2001/XMLSchema" xmlns:xs="http://www.w3.org/2001/XMLSchema" xmlns:p="http://schemas.microsoft.com/office/2006/metadata/properties" xmlns:ns2="a25ee618-32bf-4f19-93fc-fd5dd6eef820" xmlns:ns3="987c139d-f78e-4023-8fbe-a38746d7c59e" targetNamespace="http://schemas.microsoft.com/office/2006/metadata/properties" ma:root="true" ma:fieldsID="144819164b01b34d1f332c9c918312d6" ns2:_="" ns3:_="">
    <xsd:import namespace="a25ee618-32bf-4f19-93fc-fd5dd6eef820"/>
    <xsd:import namespace="987c139d-f78e-4023-8fbe-a38746d7c5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5ee618-32bf-4f19-93fc-fd5dd6eef8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c139d-f78e-4023-8fbe-a38746d7c59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7A9C3A-15A2-4859-A868-7F340C5C51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BAB621-AA39-42CA-9DD1-806CF04E7C4B}"/>
</file>

<file path=customXml/itemProps3.xml><?xml version="1.0" encoding="utf-8"?>
<ds:datastoreItem xmlns:ds="http://schemas.openxmlformats.org/officeDocument/2006/customXml" ds:itemID="{83CEA45A-3A43-4ADB-9F0F-2FB8A446202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6487b19-5232-418b-81a3-ab7fa7aed742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</TotalTime>
  <Words>3600</Words>
  <Application>Microsoft Office PowerPoint</Application>
  <PresentationFormat>Widescreen</PresentationFormat>
  <Paragraphs>441</Paragraphs>
  <Slides>37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Trebuchet MS</vt:lpstr>
      <vt:lpstr>Verdana</vt:lpstr>
      <vt:lpstr>Wingdings</vt:lpstr>
      <vt:lpstr>Berlin</vt:lpstr>
      <vt:lpstr>Office Theme</vt:lpstr>
      <vt:lpstr>Research Lunch &amp; Learn  Epic Research Recruitment Tools</vt:lpstr>
      <vt:lpstr>Overview </vt:lpstr>
      <vt:lpstr>Outreach  Methods/Options </vt:lpstr>
      <vt:lpstr>PowerPoint Presentation</vt:lpstr>
      <vt:lpstr>Non Epic Outreach Tools </vt:lpstr>
      <vt:lpstr>Epic Outreach tools </vt:lpstr>
      <vt:lpstr>MyChart Recruitment Message</vt:lpstr>
      <vt:lpstr> MyChart message-Patient Facing</vt:lpstr>
      <vt:lpstr>Point of Care – Provider Facing </vt:lpstr>
      <vt:lpstr>Inpatient-Provider Facing- Rounding </vt:lpstr>
      <vt:lpstr>  Point of Care- Provider facing – Plan Activity</vt:lpstr>
      <vt:lpstr>Silent Point of Care –  IB Messages</vt:lpstr>
      <vt:lpstr>In Basket  Research Recruitment Messages</vt:lpstr>
      <vt:lpstr>My Chart                                Point of Care </vt:lpstr>
      <vt:lpstr>How to Decide Which Tools………….  General Considerations </vt:lpstr>
      <vt:lpstr>How to Decide which tool to use ….</vt:lpstr>
      <vt:lpstr>PowerPoint Presentation</vt:lpstr>
      <vt:lpstr>Finding Patients in Epic  </vt:lpstr>
      <vt:lpstr>PowerPoint Presentation</vt:lpstr>
      <vt:lpstr>Discrete Data ….</vt:lpstr>
      <vt:lpstr>PowerPoint Presentation</vt:lpstr>
      <vt:lpstr> Translating  Protocol into  Discrete Data Criteria –typical criteria   </vt:lpstr>
      <vt:lpstr>1-Diagnosis Options-  types, where +when  </vt:lpstr>
      <vt:lpstr>Diagnosis- ICD-10  ( Specific ) </vt:lpstr>
      <vt:lpstr>Diagnosis Groupers- (Custom Specific list) </vt:lpstr>
      <vt:lpstr>Diagnosis Concept </vt:lpstr>
      <vt:lpstr>2-Medications Options</vt:lpstr>
      <vt:lpstr>Medication- Specific –  there are many Lasix meds </vt:lpstr>
      <vt:lpstr>Lab Results – K+</vt:lpstr>
      <vt:lpstr>Flowsheets- BMI </vt:lpstr>
      <vt:lpstr>Finding Patients in Epic Database </vt:lpstr>
      <vt:lpstr>How to Request Epic Tools</vt:lpstr>
      <vt:lpstr>IS+T Service Request …start point   UC Health Intranet Home Page </vt:lpstr>
      <vt:lpstr>Working with IS+T </vt:lpstr>
      <vt:lpstr>Q+A</vt:lpstr>
      <vt:lpstr> </vt:lpstr>
      <vt:lpstr>Contacts-OCR</vt:lpstr>
    </vt:vector>
  </TitlesOfParts>
  <Company>UC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Wheatley, Akke</dc:creator>
  <cp:lastModifiedBy>Wheatley, Akke</cp:lastModifiedBy>
  <cp:revision>54</cp:revision>
  <dcterms:created xsi:type="dcterms:W3CDTF">2021-02-12T13:12:34Z</dcterms:created>
  <dcterms:modified xsi:type="dcterms:W3CDTF">2021-02-18T21:10:39Z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0x0101004FFB4CE065E9DC4081708150888C4BBA</vt:lpwstr>
  </property>
</Properties>
</file>