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E07-43B7-4771-9A45-1018420B1D6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669A-89E0-4DB1-BCE4-94C20A0C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E07-43B7-4771-9A45-1018420B1D6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669A-89E0-4DB1-BCE4-94C20A0C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E07-43B7-4771-9A45-1018420B1D6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669A-89E0-4DB1-BCE4-94C20A0C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1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7640" y="1187291"/>
            <a:ext cx="5197656" cy="37275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Verdana"/>
                <a:cs typeface="Verdana"/>
              </a:defRPr>
            </a:lvl1pPr>
            <a:lvl2pPr marL="0" indent="0" algn="l">
              <a:buSzPct val="70000"/>
              <a:buFontTx/>
              <a:buNone/>
              <a:defRPr sz="1200">
                <a:latin typeface="Verdana"/>
                <a:cs typeface="Verdana"/>
              </a:defRPr>
            </a:lvl2pPr>
            <a:lvl3pPr marL="171450" indent="-171450" algn="l">
              <a:buSzPct val="75000"/>
              <a:buFont typeface="Arial"/>
              <a:buChar char="•"/>
              <a:defRPr sz="1200">
                <a:latin typeface="Verdana"/>
                <a:cs typeface="Verdana"/>
              </a:defRPr>
            </a:lvl3pPr>
            <a:lvl4pPr marL="171450" indent="-171450" algn="l">
              <a:buSzPct val="75000"/>
              <a:buFont typeface="Arial"/>
              <a:buChar char="•"/>
              <a:defRPr sz="1200">
                <a:latin typeface="Verdana"/>
                <a:cs typeface="Verdana"/>
              </a:defRPr>
            </a:lvl4pPr>
            <a:lvl5pPr marL="171450" indent="-171450" algn="l">
              <a:buSzPct val="75000"/>
              <a:buFont typeface="Arial"/>
              <a:buChar char="•"/>
              <a:defRPr sz="12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47640" y="1753329"/>
            <a:ext cx="5197656" cy="4520283"/>
          </a:xfrm>
        </p:spPr>
        <p:txBody>
          <a:bodyPr>
            <a:normAutofit/>
          </a:bodyPr>
          <a:lstStyle>
            <a:lvl1pPr marL="0" indent="0" algn="l">
              <a:buNone/>
              <a:defRPr sz="1200" b="1" i="0">
                <a:solidFill>
                  <a:srgbClr val="D40021"/>
                </a:solidFill>
                <a:latin typeface="Verdana"/>
                <a:cs typeface="Verdana"/>
              </a:defRPr>
            </a:lvl1pPr>
            <a:lvl2pPr marL="0" indent="0" algn="l">
              <a:lnSpc>
                <a:spcPct val="80000"/>
              </a:lnSpc>
              <a:buSzPct val="70000"/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/>
                <a:cs typeface="Verdana"/>
              </a:defRPr>
            </a:lvl2pPr>
            <a:lvl3pPr marL="171450" indent="-171450" algn="l">
              <a:lnSpc>
                <a:spcPct val="80000"/>
              </a:lnSpc>
              <a:buSzPct val="75000"/>
              <a:buFont typeface="Arial"/>
              <a:buChar char="•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/>
                <a:cs typeface="Verdana"/>
              </a:defRPr>
            </a:lvl3pPr>
            <a:lvl4pPr marL="171450" indent="-171450" algn="l">
              <a:lnSpc>
                <a:spcPct val="80000"/>
              </a:lnSpc>
              <a:buSzPct val="75000"/>
              <a:buFont typeface="Arial"/>
              <a:buChar char="•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/>
                <a:cs typeface="Verdana"/>
              </a:defRPr>
            </a:lvl4pPr>
            <a:lvl5pPr marL="171450" indent="-171450" algn="l">
              <a:lnSpc>
                <a:spcPct val="80000"/>
              </a:lnSpc>
              <a:buSzPct val="75000"/>
              <a:buFont typeface="Arial"/>
              <a:buChar char="•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/>
                <a:cs typeface="Verdana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8467" y="0"/>
            <a:ext cx="12200468" cy="883566"/>
          </a:xfrm>
          <a:prstGeom prst="rect">
            <a:avLst/>
          </a:prstGeom>
          <a:solidFill>
            <a:srgbClr val="D4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50644" y="1753329"/>
            <a:ext cx="5197656" cy="4421745"/>
          </a:xfrm>
        </p:spPr>
        <p:txBody>
          <a:bodyPr>
            <a:normAutofit/>
          </a:bodyPr>
          <a:lstStyle>
            <a:lvl1pPr marL="0" indent="0" algn="l">
              <a:buNone/>
              <a:defRPr sz="1200" b="1" i="0">
                <a:solidFill>
                  <a:srgbClr val="D40021"/>
                </a:solidFill>
                <a:latin typeface="Verdana"/>
                <a:cs typeface="Verdana"/>
              </a:defRPr>
            </a:lvl1pPr>
            <a:lvl2pPr marL="0" indent="0" algn="l">
              <a:lnSpc>
                <a:spcPct val="80000"/>
              </a:lnSpc>
              <a:buSzPct val="70000"/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/>
                <a:cs typeface="Verdana"/>
              </a:defRPr>
            </a:lvl2pPr>
            <a:lvl3pPr marL="171450" indent="-171450" algn="l">
              <a:lnSpc>
                <a:spcPct val="80000"/>
              </a:lnSpc>
              <a:buSzPct val="75000"/>
              <a:buFont typeface="Arial"/>
              <a:buChar char="•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/>
                <a:cs typeface="Verdana"/>
              </a:defRPr>
            </a:lvl3pPr>
            <a:lvl4pPr marL="171450" indent="-171450" algn="l">
              <a:lnSpc>
                <a:spcPct val="80000"/>
              </a:lnSpc>
              <a:buSzPct val="75000"/>
              <a:buFont typeface="Arial"/>
              <a:buChar char="•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/>
                <a:cs typeface="Verdana"/>
              </a:defRPr>
            </a:lvl4pPr>
            <a:lvl5pPr marL="171450" indent="-171450" algn="l">
              <a:lnSpc>
                <a:spcPct val="80000"/>
              </a:lnSpc>
              <a:buSzPct val="75000"/>
              <a:buFont typeface="Arial"/>
              <a:buChar char="•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/>
                <a:cs typeface="Verdana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UCHealth_WHITE.eps">
            <a:extLst>
              <a:ext uri="{FF2B5EF4-FFF2-40B4-BE49-F238E27FC236}">
                <a16:creationId xmlns:a16="http://schemas.microsoft.com/office/drawing/2014/main" id="{862FB045-1797-43AE-A1AF-6646E14F8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21712"/>
            <a:ext cx="1748012" cy="3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12191999" cy="3630909"/>
          </a:xfrm>
          <a:prstGeom prst="rect">
            <a:avLst/>
          </a:prstGeom>
          <a:solidFill>
            <a:srgbClr val="D4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5480878"/>
            <a:ext cx="12191999" cy="1477214"/>
          </a:xfrm>
          <a:prstGeom prst="rect">
            <a:avLst/>
          </a:prstGeom>
          <a:solidFill>
            <a:srgbClr val="D4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600826"/>
            <a:ext cx="12192000" cy="18939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rapezoid 9"/>
          <p:cNvSpPr/>
          <p:nvPr userDrawn="1"/>
        </p:nvSpPr>
        <p:spPr>
          <a:xfrm>
            <a:off x="7664623" y="3600825"/>
            <a:ext cx="5921884" cy="1893908"/>
          </a:xfrm>
          <a:prstGeom prst="trapezoid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0841" y="4379151"/>
            <a:ext cx="3384092" cy="367368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400" b="1" i="0" kern="800" spc="200" baseline="0">
                <a:solidFill>
                  <a:srgbClr val="D4002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DIVIDER SLIDE</a:t>
            </a:r>
          </a:p>
        </p:txBody>
      </p:sp>
      <p:pic>
        <p:nvPicPr>
          <p:cNvPr id="15" name="Picture 14" descr="UCHealth_UCH186C-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7" y="4303012"/>
            <a:ext cx="2278031" cy="3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5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E07-43B7-4771-9A45-1018420B1D6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669A-89E0-4DB1-BCE4-94C20A0C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E07-43B7-4771-9A45-1018420B1D6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669A-89E0-4DB1-BCE4-94C20A0C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E07-43B7-4771-9A45-1018420B1D6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669A-89E0-4DB1-BCE4-94C20A0C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0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E07-43B7-4771-9A45-1018420B1D6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669A-89E0-4DB1-BCE4-94C20A0C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9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E07-43B7-4771-9A45-1018420B1D6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669A-89E0-4DB1-BCE4-94C20A0C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4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E07-43B7-4771-9A45-1018420B1D6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669A-89E0-4DB1-BCE4-94C20A0C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4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E07-43B7-4771-9A45-1018420B1D6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669A-89E0-4DB1-BCE4-94C20A0C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0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E07-43B7-4771-9A45-1018420B1D6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669A-89E0-4DB1-BCE4-94C20A0C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3E07-43B7-4771-9A45-1018420B1D6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7669A-89E0-4DB1-BCE4-94C20A0C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MyChart</a:t>
            </a:r>
            <a:r>
              <a:rPr lang="en-US" dirty="0" smtClean="0"/>
              <a:t> 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835421" y="1143749"/>
            <a:ext cx="8521158" cy="510880"/>
          </a:xfrm>
        </p:spPr>
        <p:txBody>
          <a:bodyPr/>
          <a:lstStyle/>
          <a:p>
            <a:pPr algn="ctr"/>
            <a:r>
              <a:rPr lang="en-US" sz="3200" b="1" dirty="0" smtClean="0"/>
              <a:t>Accessing Report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11877" y="6678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9"/>
          <a:stretch/>
        </p:blipFill>
        <p:spPr>
          <a:xfrm>
            <a:off x="1934823" y="1761175"/>
            <a:ext cx="8322355" cy="2660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969" y="5005137"/>
            <a:ext cx="993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Navigate to My Reports (can be accessed on toolbar or by searching “reports” in top right search bar)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the Library tab, enter report name or ID # provided to you by the OCR (make </a:t>
            </a:r>
            <a:r>
              <a:rPr lang="en-US" dirty="0"/>
              <a:t>sure to deselect “reports I own</a:t>
            </a:r>
            <a:r>
              <a:rPr lang="en-US" dirty="0" smtClean="0"/>
              <a:t>” under “Filters” on the right side of screen)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report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10407379" y="1668933"/>
            <a:ext cx="218316" cy="184484"/>
          </a:xfrm>
          <a:prstGeom prst="wedgeRectCallout">
            <a:avLst>
              <a:gd name="adj1" fmla="val -94314"/>
              <a:gd name="adj2" fmla="val 1103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27747" y="2703095"/>
            <a:ext cx="407674" cy="1844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1545389" y="1994960"/>
            <a:ext cx="172389" cy="183902"/>
          </a:xfrm>
          <a:prstGeom prst="wedgeRectCallout">
            <a:avLst>
              <a:gd name="adj1" fmla="val 452810"/>
              <a:gd name="adj2" fmla="val 11466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8816704" y="3459633"/>
            <a:ext cx="218316" cy="184484"/>
          </a:xfrm>
          <a:prstGeom prst="wedgeRectCallout">
            <a:avLst>
              <a:gd name="adj1" fmla="val -338639"/>
              <a:gd name="adj2" fmla="val -1358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93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816425" y="889615"/>
            <a:ext cx="8521158" cy="510880"/>
          </a:xfrm>
        </p:spPr>
        <p:txBody>
          <a:bodyPr/>
          <a:lstStyle/>
          <a:p>
            <a:pPr algn="ctr"/>
            <a:r>
              <a:rPr lang="en-US" sz="3200" b="1" dirty="0" smtClean="0"/>
              <a:t>Find </a:t>
            </a:r>
            <a:r>
              <a:rPr lang="en-US" sz="3200" b="1" dirty="0"/>
              <a:t>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11877" y="6678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16" y="1400495"/>
            <a:ext cx="7446375" cy="381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1973" y="5454438"/>
            <a:ext cx="993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Confirm patient eligibility from the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Apply filters if necessary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Select patient(s) for the study (Ctrl + click or Shift + click to multi-select)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“Send Recruitment Request”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1757647" y="1414747"/>
            <a:ext cx="218316" cy="184484"/>
          </a:xfrm>
          <a:prstGeom prst="wedgeRectCallout">
            <a:avLst>
              <a:gd name="adj1" fmla="val 403061"/>
              <a:gd name="adj2" fmla="val 8967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8169004" y="1529997"/>
            <a:ext cx="218316" cy="184484"/>
          </a:xfrm>
          <a:prstGeom prst="wedgeRectCallout">
            <a:avLst>
              <a:gd name="adj1" fmla="val -172848"/>
              <a:gd name="adj2" fmla="val 328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757647" y="1958192"/>
            <a:ext cx="218316" cy="184484"/>
          </a:xfrm>
          <a:prstGeom prst="wedgeRectCallout">
            <a:avLst>
              <a:gd name="adj1" fmla="val 403061"/>
              <a:gd name="adj2" fmla="val 8967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9800191" y="2029389"/>
            <a:ext cx="248684" cy="551886"/>
          </a:xfrm>
          <a:prstGeom prst="rightBrace">
            <a:avLst>
              <a:gd name="adj1" fmla="val 8333"/>
              <a:gd name="adj2" fmla="val 4842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8875" y="2117743"/>
            <a:ext cx="19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816427" y="888309"/>
            <a:ext cx="8521158" cy="510880"/>
          </a:xfrm>
        </p:spPr>
        <p:txBody>
          <a:bodyPr/>
          <a:lstStyle/>
          <a:p>
            <a:pPr algn="ctr"/>
            <a:r>
              <a:rPr lang="en-US" sz="3200" b="1" dirty="0" smtClean="0"/>
              <a:t>Send </a:t>
            </a:r>
            <a:r>
              <a:rPr lang="en-US" sz="3200" b="1" dirty="0"/>
              <a:t>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11877" y="6678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05" y="1438993"/>
            <a:ext cx="8337723" cy="408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1974" y="5623315"/>
            <a:ext cx="993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Select study name (search PI last name or study short name and click magnifying glass)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Confirm patient facing message (provided by study team during setup, IRB approved)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“Accept” to send messages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0506402" y="3129247"/>
            <a:ext cx="218316" cy="184484"/>
          </a:xfrm>
          <a:prstGeom prst="wedgeRectCallout">
            <a:avLst>
              <a:gd name="adj1" fmla="val -247017"/>
              <a:gd name="adj2" fmla="val 845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0348084" y="3835748"/>
            <a:ext cx="218316" cy="184484"/>
          </a:xfrm>
          <a:prstGeom prst="wedgeRectCallout">
            <a:avLst>
              <a:gd name="adj1" fmla="val -338639"/>
              <a:gd name="adj2" fmla="val 7418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0397244" y="4542249"/>
            <a:ext cx="218316" cy="184484"/>
          </a:xfrm>
          <a:prstGeom prst="wedgeRectCallout">
            <a:avLst>
              <a:gd name="adj1" fmla="val -443350"/>
              <a:gd name="adj2" fmla="val 18261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835421" y="1143749"/>
            <a:ext cx="8521158" cy="510880"/>
          </a:xfrm>
        </p:spPr>
        <p:txBody>
          <a:bodyPr/>
          <a:lstStyle/>
          <a:p>
            <a:pPr algn="ctr"/>
            <a:r>
              <a:rPr lang="en-US" sz="3200" b="1" dirty="0" smtClean="0"/>
              <a:t>Patient Facing Message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11877" y="6678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3" descr="image004"/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69" y="1861068"/>
            <a:ext cx="6529262" cy="47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8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816428" y="1143749"/>
            <a:ext cx="8521158" cy="510880"/>
          </a:xfrm>
        </p:spPr>
        <p:txBody>
          <a:bodyPr/>
          <a:lstStyle/>
          <a:p>
            <a:pPr algn="ctr"/>
            <a:r>
              <a:rPr lang="en-US" sz="3200" b="1" dirty="0" smtClean="0"/>
              <a:t>Responses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11877" y="6678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image005"/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4" y="2325843"/>
            <a:ext cx="8601075" cy="273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1974" y="5623315"/>
            <a:ext cx="993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Responses come to </a:t>
            </a:r>
            <a:r>
              <a:rPr lang="en-US" dirty="0" err="1" smtClean="0"/>
              <a:t>inbasket</a:t>
            </a:r>
            <a:r>
              <a:rPr lang="en-US" dirty="0" smtClean="0"/>
              <a:t> in the “Research Recruitment” folder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111974" y="2529172"/>
            <a:ext cx="218316" cy="184484"/>
          </a:xfrm>
          <a:prstGeom prst="wedgeRectCallout">
            <a:avLst>
              <a:gd name="adj1" fmla="val 224181"/>
              <a:gd name="adj2" fmla="val 8967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816427" y="959265"/>
            <a:ext cx="8521158" cy="510880"/>
          </a:xfrm>
        </p:spPr>
        <p:txBody>
          <a:bodyPr/>
          <a:lstStyle/>
          <a:p>
            <a:pPr algn="ctr"/>
            <a:r>
              <a:rPr lang="en-US" sz="3200" b="1" dirty="0" smtClean="0"/>
              <a:t>Track Patient Response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11877" y="6678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21" y="1470145"/>
            <a:ext cx="8071769" cy="379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1973" y="5615584"/>
            <a:ext cx="993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the “Find Patients Associated with My Research Studies (New)” report to track patient response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Patients are associated to the study in Epic as contacted-pending response, interested, declined depending on response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521549" y="1548097"/>
            <a:ext cx="218316" cy="184484"/>
          </a:xfrm>
          <a:prstGeom prst="wedgeRectCallout">
            <a:avLst>
              <a:gd name="adj1" fmla="val 494683"/>
              <a:gd name="adj2" fmla="val 12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8008074" y="2291047"/>
            <a:ext cx="218316" cy="184484"/>
          </a:xfrm>
          <a:prstGeom prst="wedgeRectCallout">
            <a:avLst>
              <a:gd name="adj1" fmla="val -177210"/>
              <a:gd name="adj2" fmla="val 277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B4CE065E9DC4081708150888C4BBA" ma:contentTypeVersion="6" ma:contentTypeDescription="Create a new document." ma:contentTypeScope="" ma:versionID="6ea7a63063a2de8c9830c23358de0eb3">
  <xsd:schema xmlns:xsd="http://www.w3.org/2001/XMLSchema" xmlns:xs="http://www.w3.org/2001/XMLSchema" xmlns:p="http://schemas.microsoft.com/office/2006/metadata/properties" xmlns:ns2="a25ee618-32bf-4f19-93fc-fd5dd6eef820" xmlns:ns3="987c139d-f78e-4023-8fbe-a38746d7c59e" targetNamespace="http://schemas.microsoft.com/office/2006/metadata/properties" ma:root="true" ma:fieldsID="144819164b01b34d1f332c9c918312d6" ns2:_="" ns3:_="">
    <xsd:import namespace="a25ee618-32bf-4f19-93fc-fd5dd6eef820"/>
    <xsd:import namespace="987c139d-f78e-4023-8fbe-a38746d7c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e618-32bf-4f19-93fc-fd5dd6eef8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c139d-f78e-4023-8fbe-a38746d7c59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87c139d-f78e-4023-8fbe-a38746d7c59e">
      <UserInfo>
        <DisplayName>Powers-Fletcher, Margaret (powersmg)</DisplayName>
        <AccountId>891</AccountId>
        <AccountType/>
      </UserInfo>
      <UserInfo>
        <DisplayName>Johnson, Zak (johnsoz3)</DisplayName>
        <AccountId>21</AccountId>
        <AccountType/>
      </UserInfo>
      <UserInfo>
        <DisplayName>Mukunzi, Sylvere (mukunzse)</DisplayName>
        <AccountId>892</AccountId>
        <AccountType/>
      </UserInfo>
      <UserInfo>
        <DisplayName>Miller, Delia (mille5dp)</DisplayName>
        <AccountId>848</AccountId>
        <AccountType/>
      </UserInfo>
      <UserInfo>
        <DisplayName>Gulasy, Miranda (gulasymm)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627A861-1C18-49F9-A8A2-0B653FAB740D}"/>
</file>

<file path=customXml/itemProps2.xml><?xml version="1.0" encoding="utf-8"?>
<ds:datastoreItem xmlns:ds="http://schemas.openxmlformats.org/officeDocument/2006/customXml" ds:itemID="{78E5E7A9-5846-40B5-A113-5DE7D111002F}"/>
</file>

<file path=customXml/itemProps3.xml><?xml version="1.0" encoding="utf-8"?>
<ds:datastoreItem xmlns:ds="http://schemas.openxmlformats.org/officeDocument/2006/customXml" ds:itemID="{3CD5486C-B3B4-4895-998D-DD22D8586109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216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Nate</dc:creator>
  <cp:lastModifiedBy>Gulasy, Miranda</cp:lastModifiedBy>
  <cp:revision>11</cp:revision>
  <dcterms:created xsi:type="dcterms:W3CDTF">2020-02-13T15:31:43Z</dcterms:created>
  <dcterms:modified xsi:type="dcterms:W3CDTF">2020-12-18T18:39:19Z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0x0101004FFB4CE065E9DC4081708150888C4BBA</vt:lpwstr>
  </property>
</Properties>
</file>