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 id="2147483678" r:id="rId5"/>
    <p:sldMasterId id="2147483683" r:id="rId6"/>
    <p:sldMasterId id="2147483688" r:id="rId7"/>
  </p:sldMasterIdLst>
  <p:sldIdLst>
    <p:sldId id="256" r:id="rId8"/>
    <p:sldId id="259" r:id="rId9"/>
    <p:sldId id="261" r:id="rId10"/>
    <p:sldId id="258" r:id="rId11"/>
    <p:sldId id="279" r:id="rId12"/>
    <p:sldId id="263" r:id="rId13"/>
    <p:sldId id="265" r:id="rId14"/>
    <p:sldId id="264" r:id="rId15"/>
    <p:sldId id="267" r:id="rId16"/>
    <p:sldId id="268" r:id="rId17"/>
    <p:sldId id="270" r:id="rId18"/>
    <p:sldId id="266" r:id="rId19"/>
    <p:sldId id="280" r:id="rId20"/>
    <p:sldId id="257" r:id="rId21"/>
    <p:sldId id="260" r:id="rId22"/>
    <p:sldId id="273" r:id="rId23"/>
    <p:sldId id="274" r:id="rId24"/>
    <p:sldId id="275" r:id="rId25"/>
    <p:sldId id="277" r:id="rId26"/>
    <p:sldId id="276"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77" autoAdjust="0"/>
    <p:restoredTop sz="94709"/>
  </p:normalViewPr>
  <p:slideViewPr>
    <p:cSldViewPr snapToGrid="0" snapToObjects="1">
      <p:cViewPr varScale="1">
        <p:scale>
          <a:sx n="81" d="100"/>
          <a:sy n="81" d="100"/>
        </p:scale>
        <p:origin x="97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E15565-90B7-4B48-82A9-E3239121F5E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ctrTitle"/>
          </p:nvPr>
        </p:nvSpPr>
        <p:spPr>
          <a:xfrm>
            <a:off x="457200" y="1122363"/>
            <a:ext cx="7772400" cy="2387600"/>
          </a:xfrm>
        </p:spPr>
        <p:txBody>
          <a:bodyPr anchor="b"/>
          <a:lstStyle>
            <a:lvl1pPr algn="l">
              <a:defRPr sz="6000"/>
            </a:lvl1pPr>
          </a:lstStyle>
          <a:p>
            <a:r>
              <a:rPr lang="en-US" dirty="0"/>
              <a:t>Click to edit Master title style</a:t>
            </a:r>
          </a:p>
        </p:txBody>
      </p:sp>
      <p:sp>
        <p:nvSpPr>
          <p:cNvPr id="8" name="Subtitle 2"/>
          <p:cNvSpPr>
            <a:spLocks noGrp="1"/>
          </p:cNvSpPr>
          <p:nvPr>
            <p:ph type="subTitle" idx="1"/>
          </p:nvPr>
        </p:nvSpPr>
        <p:spPr>
          <a:xfrm>
            <a:off x="457200" y="3602038"/>
            <a:ext cx="6858000"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8325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122823-AF0A-8B49-8F81-1F0CD098CE86}"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11" name="Title 1"/>
          <p:cNvSpPr>
            <a:spLocks noGrp="1"/>
          </p:cNvSpPr>
          <p:nvPr>
            <p:ph type="ctrTitle"/>
          </p:nvPr>
        </p:nvSpPr>
        <p:spPr>
          <a:xfrm>
            <a:off x="457200" y="1122363"/>
            <a:ext cx="7772400" cy="2387600"/>
          </a:xfrm>
        </p:spPr>
        <p:txBody>
          <a:bodyPr anchor="b"/>
          <a:lstStyle>
            <a:lvl1pPr algn="l">
              <a:defRPr sz="6000"/>
            </a:lvl1pPr>
          </a:lstStyle>
          <a:p>
            <a:r>
              <a:rPr lang="en-US" dirty="0"/>
              <a:t>Click to edit Master title style</a:t>
            </a:r>
          </a:p>
        </p:txBody>
      </p:sp>
      <p:sp>
        <p:nvSpPr>
          <p:cNvPr id="12" name="Subtitle 2"/>
          <p:cNvSpPr>
            <a:spLocks noGrp="1"/>
          </p:cNvSpPr>
          <p:nvPr>
            <p:ph type="subTitle" idx="1"/>
          </p:nvPr>
        </p:nvSpPr>
        <p:spPr>
          <a:xfrm>
            <a:off x="457200" y="3602038"/>
            <a:ext cx="6858000"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407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626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22823-AF0A-8B49-8F81-1F0CD098CE86}"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134D4-A390-EA42-BCF9-97CC83CBB361}" type="slidenum">
              <a:rPr lang="en-US" smtClean="0"/>
              <a:t>‹#›</a:t>
            </a:fld>
            <a:endParaRPr lang="en-US"/>
          </a:p>
        </p:txBody>
      </p:sp>
    </p:spTree>
    <p:extLst>
      <p:ext uri="{BB962C8B-B14F-4D97-AF65-F5344CB8AC3E}">
        <p14:creationId xmlns:p14="http://schemas.microsoft.com/office/powerpoint/2010/main" val="2611740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5766721" cy="1143000"/>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122823-AF0A-8B49-8F81-1F0CD098CE86}"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134D4-A390-EA42-BCF9-97CC83CBB361}" type="slidenum">
              <a:rPr lang="en-US" smtClean="0"/>
              <a:t>‹#›</a:t>
            </a:fld>
            <a:endParaRPr lang="en-US"/>
          </a:p>
        </p:txBody>
      </p:sp>
    </p:spTree>
    <p:extLst>
      <p:ext uri="{BB962C8B-B14F-4D97-AF65-F5344CB8AC3E}">
        <p14:creationId xmlns:p14="http://schemas.microsoft.com/office/powerpoint/2010/main" val="248489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E15565-90B7-4B48-82A9-E3239121F5E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648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4083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4083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E15565-90B7-4B48-82A9-E3239121F5E1}"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16585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590E34-D6B9-C048-9708-6D40DDC11EC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13" name="Title 1"/>
          <p:cNvSpPr>
            <a:spLocks noGrp="1"/>
          </p:cNvSpPr>
          <p:nvPr>
            <p:ph type="ctrTitle"/>
          </p:nvPr>
        </p:nvSpPr>
        <p:spPr>
          <a:xfrm>
            <a:off x="457200" y="1122363"/>
            <a:ext cx="7772400" cy="2387600"/>
          </a:xfrm>
        </p:spPr>
        <p:txBody>
          <a:bodyPr anchor="b"/>
          <a:lstStyle>
            <a:lvl1pPr algn="l">
              <a:defRPr sz="6000"/>
            </a:lvl1pPr>
          </a:lstStyle>
          <a:p>
            <a:r>
              <a:rPr lang="en-US" dirty="0"/>
              <a:t>Click to edit Master title style</a:t>
            </a:r>
          </a:p>
        </p:txBody>
      </p:sp>
      <p:sp>
        <p:nvSpPr>
          <p:cNvPr id="14" name="Subtitle 2"/>
          <p:cNvSpPr>
            <a:spLocks noGrp="1"/>
          </p:cNvSpPr>
          <p:nvPr>
            <p:ph type="subTitle" idx="1"/>
          </p:nvPr>
        </p:nvSpPr>
        <p:spPr>
          <a:xfrm>
            <a:off x="457200" y="3602038"/>
            <a:ext cx="6858000"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0488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590E34-D6B9-C048-9708-6D40DDC11ECC}"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2638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3894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3894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590E34-D6B9-C048-9708-6D40DDC11ECC}"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761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12EB74A-5FC3-4344-8FF7-EF1167397809}"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9" name="Title 1"/>
          <p:cNvSpPr>
            <a:spLocks noGrp="1"/>
          </p:cNvSpPr>
          <p:nvPr>
            <p:ph type="ctrTitle"/>
          </p:nvPr>
        </p:nvSpPr>
        <p:spPr>
          <a:xfrm>
            <a:off x="457200" y="1122363"/>
            <a:ext cx="7772400" cy="2387600"/>
          </a:xfrm>
        </p:spPr>
        <p:txBody>
          <a:bodyPr anchor="b"/>
          <a:lstStyle>
            <a:lvl1pPr algn="l">
              <a:defRPr sz="6000"/>
            </a:lvl1pPr>
          </a:lstStyle>
          <a:p>
            <a:r>
              <a:rPr lang="en-US" dirty="0"/>
              <a:t>Click to edit Master title style</a:t>
            </a:r>
          </a:p>
        </p:txBody>
      </p:sp>
      <p:sp>
        <p:nvSpPr>
          <p:cNvPr id="10" name="Subtitle 2"/>
          <p:cNvSpPr>
            <a:spLocks noGrp="1"/>
          </p:cNvSpPr>
          <p:nvPr>
            <p:ph type="subTitle" idx="1"/>
          </p:nvPr>
        </p:nvSpPr>
        <p:spPr>
          <a:xfrm>
            <a:off x="457200" y="3602038"/>
            <a:ext cx="6858000"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13287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2EB74A-5FC3-4344-8FF7-EF1167397809}"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41881-8612-0842-B2F9-5029B026B246}" type="slidenum">
              <a:rPr lang="en-US" smtClean="0"/>
              <a:t>‹#›</a:t>
            </a:fld>
            <a:endParaRPr lang="en-US"/>
          </a:p>
        </p:txBody>
      </p:sp>
    </p:spTree>
    <p:extLst>
      <p:ext uri="{BB962C8B-B14F-4D97-AF65-F5344CB8AC3E}">
        <p14:creationId xmlns:p14="http://schemas.microsoft.com/office/powerpoint/2010/main" val="3021094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2EB74A-5FC3-4344-8FF7-EF1167397809}"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41881-8612-0842-B2F9-5029B026B246}" type="slidenum">
              <a:rPr lang="en-US" smtClean="0"/>
              <a:t>‹#›</a:t>
            </a:fld>
            <a:endParaRPr lang="en-US"/>
          </a:p>
        </p:txBody>
      </p:sp>
    </p:spTree>
    <p:extLst>
      <p:ext uri="{BB962C8B-B14F-4D97-AF65-F5344CB8AC3E}">
        <p14:creationId xmlns:p14="http://schemas.microsoft.com/office/powerpoint/2010/main" val="24433801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3894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15565-90B7-4B48-82A9-E3239121F5E1}" type="datetimeFigureOut">
              <a:rPr lang="en-US" smtClean="0"/>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367487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3704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90E34-D6B9-C048-9708-6D40DDC11ECC}" type="datetimeFigureOut">
              <a:rPr lang="en-US" smtClean="0"/>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532275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2" r:id="rId3"/>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5752766" cy="1143000"/>
          </a:xfrm>
          <a:prstGeom prst="rect">
            <a:avLst/>
          </a:prstGeom>
        </p:spPr>
        <p:txBody>
          <a:bodyPr vert="horz" lIns="91440" tIns="45720" rIns="91440" bIns="45720" rtlCol="0" anchor="t">
            <a:normAutofit/>
          </a:bodyPr>
          <a:lstStyle/>
          <a:p>
            <a:r>
              <a:rPr lang="en-US" dirty="0"/>
              <a:t>Click to edit Master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EB74A-5FC3-4344-8FF7-EF1167397809}" type="datetimeFigureOut">
              <a:rPr lang="en-US" smtClean="0"/>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41881-8612-0842-B2F9-5029B026B246}" type="slidenum">
              <a:rPr lang="en-US" smtClean="0"/>
              <a:t>‹#›</a:t>
            </a:fld>
            <a:endParaRPr lang="en-US"/>
          </a:p>
        </p:txBody>
      </p:sp>
    </p:spTree>
    <p:extLst>
      <p:ext uri="{BB962C8B-B14F-4D97-AF65-F5344CB8AC3E}">
        <p14:creationId xmlns:p14="http://schemas.microsoft.com/office/powerpoint/2010/main" val="385946033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7" r:id="rId3"/>
  </p:sldLayoutIdLst>
  <p:txStyles>
    <p:titleStyle>
      <a:lvl1pPr algn="l" defTabSz="4572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724856" cy="1143000"/>
          </a:xfrm>
          <a:prstGeom prst="rect">
            <a:avLst/>
          </a:prstGeom>
        </p:spPr>
        <p:txBody>
          <a:bodyPr vert="horz" lIns="91440" tIns="45720" rIns="91440" bIns="45720" rtlCol="0" anchor="t">
            <a:normAutofit/>
          </a:bodyPr>
          <a:lstStyle/>
          <a:p>
            <a:r>
              <a:rPr lang="en-US" dirty="0"/>
              <a:t>Click to edit Master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t"/>
          <a:lstStyle>
            <a:lvl1pPr algn="l">
              <a:lnSpc>
                <a:spcPct val="70000"/>
              </a:lnSpc>
              <a:defRPr sz="1200">
                <a:solidFill>
                  <a:schemeClr val="tx1">
                    <a:tint val="75000"/>
                  </a:schemeClr>
                </a:solidFill>
              </a:defRPr>
            </a:lvl1pPr>
          </a:lstStyle>
          <a:p>
            <a:fld id="{A4122823-AF0A-8B49-8F81-1F0CD098CE86}" type="datetimeFigureOut">
              <a:rPr lang="en-US" smtClean="0"/>
              <a:pPr/>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t"/>
          <a:lstStyle>
            <a:lvl1pPr algn="ctr">
              <a:lnSpc>
                <a:spcPct val="70000"/>
              </a:lnSpc>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t"/>
          <a:lstStyle>
            <a:lvl1pPr algn="r">
              <a:lnSpc>
                <a:spcPct val="70000"/>
              </a:lnSpc>
              <a:defRPr sz="1200">
                <a:solidFill>
                  <a:schemeClr val="tx1">
                    <a:tint val="75000"/>
                  </a:schemeClr>
                </a:solidFill>
              </a:defRPr>
            </a:lvl1pPr>
          </a:lstStyle>
          <a:p>
            <a:fld id="{AD1134D4-A390-EA42-BCF9-97CC83CBB361}" type="slidenum">
              <a:rPr lang="en-US" smtClean="0"/>
              <a:pPr/>
              <a:t>‹#›</a:t>
            </a:fld>
            <a:endParaRPr lang="en-US"/>
          </a:p>
        </p:txBody>
      </p:sp>
    </p:spTree>
    <p:extLst>
      <p:ext uri="{BB962C8B-B14F-4D97-AF65-F5344CB8AC3E}">
        <p14:creationId xmlns:p14="http://schemas.microsoft.com/office/powerpoint/2010/main" val="61951521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2" r:id="rId3"/>
  </p:sldLayoutIdLst>
  <p:txStyles>
    <p:titleStyle>
      <a:lvl1pPr algn="l" defTabSz="4572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mailto:gina.burg@uc.edu" TargetMode="External"/><Relationship Id="rId2" Type="http://schemas.openxmlformats.org/officeDocument/2006/relationships/hyperlink" Target="mailto:amy.guiot@cchmc.org"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d2.uc.edu/med-ed/integrated-curriculum/medical-student-scholars-program"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791" y="57134"/>
            <a:ext cx="8388417" cy="2387600"/>
          </a:xfrm>
        </p:spPr>
        <p:txBody>
          <a:bodyPr>
            <a:normAutofit fontScale="90000"/>
          </a:bodyPr>
          <a:lstStyle/>
          <a:p>
            <a:pPr algn="ctr"/>
            <a:r>
              <a:rPr lang="en-US" dirty="0"/>
              <a:t>Medical Student Scholars Program (MSSP)</a:t>
            </a:r>
          </a:p>
        </p:txBody>
      </p:sp>
      <p:sp>
        <p:nvSpPr>
          <p:cNvPr id="3" name="Subtitle 2"/>
          <p:cNvSpPr>
            <a:spLocks noGrp="1"/>
          </p:cNvSpPr>
          <p:nvPr>
            <p:ph type="subTitle" idx="1"/>
          </p:nvPr>
        </p:nvSpPr>
        <p:spPr>
          <a:xfrm>
            <a:off x="195605" y="2809187"/>
            <a:ext cx="8752788" cy="2778551"/>
          </a:xfrm>
        </p:spPr>
        <p:txBody>
          <a:bodyPr>
            <a:normAutofit fontScale="85000" lnSpcReduction="20000"/>
          </a:bodyPr>
          <a:lstStyle/>
          <a:p>
            <a:pPr algn="ctr"/>
            <a:r>
              <a:rPr lang="en-US" dirty="0"/>
              <a:t>Amy Guiot, MD, MEd</a:t>
            </a:r>
          </a:p>
          <a:p>
            <a:pPr algn="ctr"/>
            <a:r>
              <a:rPr lang="en-US" dirty="0"/>
              <a:t>Director, MSSP, Electives, Intersession</a:t>
            </a:r>
          </a:p>
          <a:p>
            <a:pPr algn="ctr"/>
            <a:r>
              <a:rPr lang="en-US" dirty="0"/>
              <a:t>Director, Pediatric Acting Internship and Electives</a:t>
            </a:r>
          </a:p>
          <a:p>
            <a:pPr algn="ctr"/>
            <a:r>
              <a:rPr lang="en-US" dirty="0"/>
              <a:t>Associate Director, Pediatric Clerkship</a:t>
            </a:r>
          </a:p>
          <a:p>
            <a:pPr algn="ctr"/>
            <a:endParaRPr lang="en-US" dirty="0"/>
          </a:p>
          <a:p>
            <a:pPr algn="ctr"/>
            <a:r>
              <a:rPr lang="en-US" dirty="0"/>
              <a:t>Gina Burg</a:t>
            </a:r>
          </a:p>
          <a:p>
            <a:pPr algn="ctr"/>
            <a:r>
              <a:rPr lang="en-US" dirty="0"/>
              <a:t>Program Director</a:t>
            </a:r>
            <a:r>
              <a:rPr lang="en-US"/>
              <a:t>, </a:t>
            </a:r>
            <a:r>
              <a:rPr lang="en-US" smtClean="0"/>
              <a:t>UCCOM - Office </a:t>
            </a:r>
            <a:r>
              <a:rPr lang="en-US" dirty="0"/>
              <a:t>of Medical Education </a:t>
            </a:r>
          </a:p>
          <a:p>
            <a:pPr algn="ctr"/>
            <a:r>
              <a:rPr lang="en-US" dirty="0"/>
              <a:t>Medical Student Scholars Program</a:t>
            </a:r>
          </a:p>
          <a:p>
            <a:pPr algn="ctr"/>
            <a:r>
              <a:rPr lang="en-US" dirty="0"/>
              <a:t>M3/4 Curriculum Support </a:t>
            </a:r>
          </a:p>
          <a:p>
            <a:pPr algn="ctr"/>
            <a:endParaRPr lang="en-US" dirty="0"/>
          </a:p>
        </p:txBody>
      </p:sp>
    </p:spTree>
    <p:extLst>
      <p:ext uri="{BB962C8B-B14F-4D97-AF65-F5344CB8AC3E}">
        <p14:creationId xmlns:p14="http://schemas.microsoft.com/office/powerpoint/2010/main" val="123051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 Requirements</a:t>
            </a:r>
          </a:p>
        </p:txBody>
      </p:sp>
      <p:sp>
        <p:nvSpPr>
          <p:cNvPr id="3" name="Content Placeholder 2"/>
          <p:cNvSpPr>
            <a:spLocks noGrp="1"/>
          </p:cNvSpPr>
          <p:nvPr>
            <p:ph idx="1"/>
          </p:nvPr>
        </p:nvSpPr>
        <p:spPr/>
        <p:txBody>
          <a:bodyPr/>
          <a:lstStyle/>
          <a:p>
            <a:r>
              <a:rPr lang="en-US" dirty="0"/>
              <a:t>Complete minimum of two week with most MSSPs requiring four week clinical elective work in an area related to the track. </a:t>
            </a:r>
          </a:p>
          <a:p>
            <a:r>
              <a:rPr lang="en-US" dirty="0"/>
              <a:t>Students will be given priority to the elective.</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68676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MSSP Honors Notations</a:t>
            </a:r>
          </a:p>
        </p:txBody>
      </p:sp>
      <p:sp>
        <p:nvSpPr>
          <p:cNvPr id="3" name="Content Placeholder 2"/>
          <p:cNvSpPr>
            <a:spLocks noGrp="1"/>
          </p:cNvSpPr>
          <p:nvPr>
            <p:ph idx="1"/>
          </p:nvPr>
        </p:nvSpPr>
        <p:spPr>
          <a:xfrm>
            <a:off x="457200" y="1600200"/>
            <a:ext cx="8229600" cy="4677310"/>
          </a:xfrm>
        </p:spPr>
        <p:txBody>
          <a:bodyPr>
            <a:normAutofit fontScale="92500" lnSpcReduction="10000"/>
          </a:bodyPr>
          <a:lstStyle/>
          <a:p>
            <a:pPr marL="342900" marR="0" lvl="0" indent="-342900" algn="l">
              <a:spcBef>
                <a:spcPts val="0"/>
              </a:spcBef>
              <a:spcAft>
                <a:spcPts val="0"/>
              </a:spcAft>
              <a:buFont typeface="Courier New" panose="02070309020205020404" pitchFamily="49" charset="0"/>
              <a:buChar char="o"/>
            </a:pPr>
            <a:r>
              <a:rPr lang="en-US" sz="3200" b="0" dirty="0">
                <a:effectLst/>
                <a:ea typeface="Times New Roman" panose="02020603050405020304" pitchFamily="18" charset="0"/>
              </a:rPr>
              <a:t>Students who successfully complete all MSSP requirements will have the MSSP distinction mentioned during the award of their medical degree at the College of Medicine’s Honors Day ceremony.</a:t>
            </a:r>
            <a:endParaRPr lang="en-US" sz="2000" b="1" dirty="0">
              <a:effectLst/>
              <a:ea typeface="Times New Roman" panose="02020603050405020304" pitchFamily="18" charset="0"/>
            </a:endParaRPr>
          </a:p>
          <a:p>
            <a:pPr marL="342900" marR="0" lvl="0" indent="-342900" algn="l">
              <a:spcBef>
                <a:spcPts val="0"/>
              </a:spcBef>
              <a:spcAft>
                <a:spcPts val="0"/>
              </a:spcAft>
              <a:buFont typeface="Courier New" panose="02070309020205020404" pitchFamily="49" charset="0"/>
              <a:buChar char="o"/>
            </a:pPr>
            <a:r>
              <a:rPr lang="en-US" sz="3200" b="0" dirty="0">
                <a:effectLst/>
                <a:ea typeface="Times New Roman" panose="02020603050405020304" pitchFamily="18" charset="0"/>
              </a:rPr>
              <a:t>Students may comment in the noteworthy characteristic on the MSPE of their success with the MSSP</a:t>
            </a:r>
            <a:endParaRPr lang="en-US" sz="2000" b="1" dirty="0">
              <a:effectLst/>
              <a:ea typeface="Times New Roman" panose="02020603050405020304" pitchFamily="18" charset="0"/>
            </a:endParaRPr>
          </a:p>
          <a:p>
            <a:pPr marL="342900" marR="0" lvl="0" indent="-342900" algn="l">
              <a:spcBef>
                <a:spcPts val="0"/>
              </a:spcBef>
              <a:spcAft>
                <a:spcPts val="0"/>
              </a:spcAft>
              <a:buFont typeface="Courier New" panose="02070309020205020404" pitchFamily="49" charset="0"/>
              <a:buChar char="o"/>
            </a:pPr>
            <a:r>
              <a:rPr lang="en-US" sz="3200" b="0" dirty="0">
                <a:effectLst/>
                <a:ea typeface="Times New Roman" panose="02020603050405020304" pitchFamily="18" charset="0"/>
              </a:rPr>
              <a:t>Students may utilize the honors section of the ERAS application to share their MSSP experience</a:t>
            </a:r>
            <a:endParaRPr lang="en-US" sz="2000" b="1"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51235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Support</a:t>
            </a:r>
          </a:p>
        </p:txBody>
      </p:sp>
      <p:sp>
        <p:nvSpPr>
          <p:cNvPr id="3" name="Content Placeholder 2"/>
          <p:cNvSpPr>
            <a:spLocks noGrp="1"/>
          </p:cNvSpPr>
          <p:nvPr>
            <p:ph idx="1"/>
          </p:nvPr>
        </p:nvSpPr>
        <p:spPr/>
        <p:txBody>
          <a:bodyPr/>
          <a:lstStyle/>
          <a:p>
            <a:r>
              <a:rPr lang="en-US" dirty="0"/>
              <a:t>Sponsoring departments are encouraged, but not required, to provide financial support for students participating in the summer component of their track. </a:t>
            </a:r>
          </a:p>
          <a:p>
            <a:r>
              <a:rPr lang="en-US" dirty="0"/>
              <a:t>All departments so far have provided summer stipends </a:t>
            </a:r>
          </a:p>
          <a:p>
            <a:pPr marL="0" indent="0">
              <a:buNone/>
            </a:pPr>
            <a:endParaRPr lang="en-US" dirty="0"/>
          </a:p>
        </p:txBody>
      </p:sp>
    </p:spTree>
    <p:extLst>
      <p:ext uri="{BB962C8B-B14F-4D97-AF65-F5344CB8AC3E}">
        <p14:creationId xmlns:p14="http://schemas.microsoft.com/office/powerpoint/2010/main" val="1858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2E83-DF41-44B7-8F6B-9EB900D0CA8E}"/>
              </a:ext>
            </a:extLst>
          </p:cNvPr>
          <p:cNvSpPr>
            <a:spLocks noGrp="1"/>
          </p:cNvSpPr>
          <p:nvPr>
            <p:ph type="title"/>
          </p:nvPr>
        </p:nvSpPr>
        <p:spPr/>
        <p:txBody>
          <a:bodyPr/>
          <a:lstStyle/>
          <a:p>
            <a:r>
              <a:rPr lang="en-US" dirty="0"/>
              <a:t>Academic Expectations</a:t>
            </a:r>
          </a:p>
        </p:txBody>
      </p:sp>
      <p:sp>
        <p:nvSpPr>
          <p:cNvPr id="3" name="Content Placeholder 2">
            <a:extLst>
              <a:ext uri="{FF2B5EF4-FFF2-40B4-BE49-F238E27FC236}">
                <a16:creationId xmlns:a16="http://schemas.microsoft.com/office/drawing/2014/main" id="{2688F0BA-2DF4-4339-8438-DA218B756F0C}"/>
              </a:ext>
            </a:extLst>
          </p:cNvPr>
          <p:cNvSpPr>
            <a:spLocks noGrp="1"/>
          </p:cNvSpPr>
          <p:nvPr>
            <p:ph idx="1"/>
          </p:nvPr>
        </p:nvSpPr>
        <p:spPr/>
        <p:txBody>
          <a:bodyPr>
            <a:normAutofit fontScale="92500" lnSpcReduction="20000"/>
          </a:bodyPr>
          <a:lstStyle/>
          <a:p>
            <a:pPr marL="742950" marR="0" lvl="1" indent="-285750">
              <a:lnSpc>
                <a:spcPct val="107000"/>
              </a:lnSpc>
              <a:spcBef>
                <a:spcPts val="0"/>
              </a:spcBef>
              <a:spcAft>
                <a:spcPts val="0"/>
              </a:spcAft>
              <a:buFont typeface="Courier New" panose="02070309020205020404" pitchFamily="49" charset="0"/>
              <a:buChar char="o"/>
            </a:pPr>
            <a:r>
              <a:rPr lang="en-US" sz="3200" dirty="0">
                <a:ea typeface="Times New Roman" panose="02020603050405020304" pitchFamily="18" charset="0"/>
                <a:cs typeface="Times New Roman" panose="02020603050405020304" pitchFamily="18" charset="0"/>
              </a:rPr>
              <a:t>M</a:t>
            </a:r>
            <a:r>
              <a:rPr lang="en-US" sz="3200" dirty="0">
                <a:effectLst/>
                <a:ea typeface="Times New Roman" panose="02020603050405020304" pitchFamily="18" charset="0"/>
                <a:cs typeface="Times New Roman" panose="02020603050405020304" pitchFamily="18" charset="0"/>
              </a:rPr>
              <a:t>aintain good academic and professional standing to move on from year to year in the MSSP.</a:t>
            </a:r>
          </a:p>
          <a:p>
            <a:pPr marL="457200" marR="0" lvl="1" indent="0">
              <a:lnSpc>
                <a:spcPct val="107000"/>
              </a:lnSpc>
              <a:spcBef>
                <a:spcPts val="0"/>
              </a:spcBef>
              <a:spcAft>
                <a:spcPts val="0"/>
              </a:spcAft>
              <a:buNone/>
            </a:pPr>
            <a:endParaRPr lang="en-US" sz="28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3200" dirty="0">
                <a:effectLst/>
                <a:ea typeface="Calibri" panose="020F0502020204030204" pitchFamily="34" charset="0"/>
                <a:cs typeface="Times New Roman" panose="02020603050405020304" pitchFamily="18" charset="0"/>
              </a:rPr>
              <a:t>In the event that a student participating in the MSSP experiences academic difficulty at any time, consideration of withdrawal will be discussed with the MSSP director, student, and possibly advisor in the office of student affairs. </a:t>
            </a:r>
            <a:endParaRPr lang="en-US" sz="28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705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a:t>
            </a:r>
          </a:p>
        </p:txBody>
      </p:sp>
      <p:sp>
        <p:nvSpPr>
          <p:cNvPr id="3" name="Content Placeholder 2"/>
          <p:cNvSpPr>
            <a:spLocks noGrp="1"/>
          </p:cNvSpPr>
          <p:nvPr>
            <p:ph idx="1"/>
          </p:nvPr>
        </p:nvSpPr>
        <p:spPr/>
        <p:txBody>
          <a:bodyPr>
            <a:normAutofit/>
          </a:bodyPr>
          <a:lstStyle/>
          <a:p>
            <a:r>
              <a:rPr lang="en-US" dirty="0"/>
              <a:t>Variable number of students selected for each track </a:t>
            </a:r>
          </a:p>
          <a:p>
            <a:r>
              <a:rPr lang="en-US" dirty="0"/>
              <a:t>Students are selected by Jan 1 of M1 with clinical activities and mentoring spanning all 4 years and research during M1/M2 summer.</a:t>
            </a:r>
          </a:p>
          <a:p>
            <a:r>
              <a:rPr lang="en-US" sz="3200" dirty="0">
                <a:effectLst/>
                <a:ea typeface="Calibri" panose="020F0502020204030204" pitchFamily="34" charset="0"/>
                <a:cs typeface="Times New Roman" panose="02020603050405020304" pitchFamily="18" charset="0"/>
              </a:rPr>
              <a:t>Students will be required to log all MSSP “activities” in </a:t>
            </a:r>
            <a:r>
              <a:rPr lang="en-US" sz="3200" dirty="0" err="1">
                <a:effectLst/>
                <a:ea typeface="Calibri" panose="020F0502020204030204" pitchFamily="34" charset="0"/>
                <a:cs typeface="Times New Roman" panose="02020603050405020304" pitchFamily="18" charset="0"/>
              </a:rPr>
              <a:t>MedOneStop</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27463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MSSP </a:t>
            </a:r>
            <a:r>
              <a:rPr lang="en-US" dirty="0" smtClean="0"/>
              <a:t>2020 </a:t>
            </a:r>
            <a:r>
              <a:rPr lang="en-US" dirty="0"/>
              <a:t>Enrollment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0337683"/>
              </p:ext>
            </p:extLst>
          </p:nvPr>
        </p:nvGraphicFramePr>
        <p:xfrm>
          <a:off x="457200" y="846138"/>
          <a:ext cx="8090033" cy="5287574"/>
        </p:xfrm>
        <a:graphic>
          <a:graphicData uri="http://schemas.openxmlformats.org/drawingml/2006/table">
            <a:tbl>
              <a:tblPr firstRow="1" firstCol="1" bandRow="1">
                <a:tableStyleId>{5C22544A-7EE6-4342-B048-85BDC9FD1C3A}</a:tableStyleId>
              </a:tblPr>
              <a:tblGrid>
                <a:gridCol w="5392202">
                  <a:extLst>
                    <a:ext uri="{9D8B030D-6E8A-4147-A177-3AD203B41FA5}">
                      <a16:colId xmlns:a16="http://schemas.microsoft.com/office/drawing/2014/main" val="20000"/>
                    </a:ext>
                  </a:extLst>
                </a:gridCol>
                <a:gridCol w="2697831">
                  <a:extLst>
                    <a:ext uri="{9D8B030D-6E8A-4147-A177-3AD203B41FA5}">
                      <a16:colId xmlns:a16="http://schemas.microsoft.com/office/drawing/2014/main" val="20001"/>
                    </a:ext>
                  </a:extLst>
                </a:gridCol>
              </a:tblGrid>
              <a:tr h="752247">
                <a:tc>
                  <a:txBody>
                    <a:bodyPr/>
                    <a:lstStyle/>
                    <a:p>
                      <a:pPr marL="0" marR="0">
                        <a:lnSpc>
                          <a:spcPct val="107000"/>
                        </a:lnSpc>
                        <a:spcBef>
                          <a:spcPts val="0"/>
                        </a:spcBef>
                        <a:spcAft>
                          <a:spcPts val="0"/>
                        </a:spcAft>
                      </a:pPr>
                      <a:r>
                        <a:rPr lang="en-US" sz="2400" dirty="0">
                          <a:effectLst/>
                        </a:rPr>
                        <a:t>MSSP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Enrolled </a:t>
                      </a:r>
                      <a:r>
                        <a:rPr lang="en-US" sz="2400" dirty="0" smtClean="0">
                          <a:effectLst/>
                        </a:rPr>
                        <a:t>2020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66427">
                <a:tc>
                  <a:txBody>
                    <a:bodyPr/>
                    <a:lstStyle/>
                    <a:p>
                      <a:pPr marL="0" marR="0">
                        <a:lnSpc>
                          <a:spcPct val="107000"/>
                        </a:lnSpc>
                        <a:spcBef>
                          <a:spcPts val="0"/>
                        </a:spcBef>
                        <a:spcAft>
                          <a:spcPts val="0"/>
                        </a:spcAft>
                      </a:pPr>
                      <a:r>
                        <a:rPr lang="en-US" sz="2400">
                          <a:effectLst/>
                        </a:rPr>
                        <a:t>Cardiovascular Medicine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52247">
                <a:tc>
                  <a:txBody>
                    <a:bodyPr/>
                    <a:lstStyle/>
                    <a:p>
                      <a:pPr marL="0" marR="0">
                        <a:lnSpc>
                          <a:spcPct val="107000"/>
                        </a:lnSpc>
                        <a:spcBef>
                          <a:spcPts val="0"/>
                        </a:spcBef>
                        <a:spcAft>
                          <a:spcPts val="0"/>
                        </a:spcAft>
                      </a:pPr>
                      <a:r>
                        <a:rPr lang="en-US" sz="2400" dirty="0">
                          <a:effectLst/>
                        </a:rPr>
                        <a:t>Child and Adolescent Health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smtClean="0">
                          <a:effectLst/>
                          <a:latin typeface="+mn-lt"/>
                          <a:ea typeface="+mn-ea"/>
                          <a:cs typeface="+mn-cs"/>
                        </a:rPr>
                        <a:t>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66427">
                <a:tc>
                  <a:txBody>
                    <a:bodyPr/>
                    <a:lstStyle/>
                    <a:p>
                      <a:pPr marL="0" marR="0">
                        <a:lnSpc>
                          <a:spcPct val="107000"/>
                        </a:lnSpc>
                        <a:spcBef>
                          <a:spcPts val="0"/>
                        </a:spcBef>
                        <a:spcAft>
                          <a:spcPts val="0"/>
                        </a:spcAft>
                      </a:pPr>
                      <a:r>
                        <a:rPr lang="en-US" sz="2400">
                          <a:effectLst/>
                        </a:rPr>
                        <a:t>Emergency Medicine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mn-lt"/>
                          <a:ea typeface="+mn-ea"/>
                          <a:cs typeface="+mn-cs"/>
                        </a:rPr>
                        <a:t>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66427">
                <a:tc>
                  <a:txBody>
                    <a:bodyPr/>
                    <a:lstStyle/>
                    <a:p>
                      <a:pPr marL="0" marR="0">
                        <a:lnSpc>
                          <a:spcPct val="107000"/>
                        </a:lnSpc>
                        <a:spcBef>
                          <a:spcPts val="0"/>
                        </a:spcBef>
                        <a:spcAft>
                          <a:spcPts val="0"/>
                        </a:spcAft>
                      </a:pPr>
                      <a:r>
                        <a:rPr lang="en-US" sz="2400" dirty="0">
                          <a:effectLst/>
                          <a:latin typeface="+mn-lt"/>
                          <a:ea typeface="+mn-ea"/>
                          <a:cs typeface="+mn-cs"/>
                        </a:rPr>
                        <a:t>Family</a:t>
                      </a:r>
                      <a:r>
                        <a:rPr lang="en-US" sz="2400" baseline="0" dirty="0">
                          <a:effectLst/>
                          <a:latin typeface="+mn-lt"/>
                          <a:ea typeface="+mn-ea"/>
                          <a:cs typeface="+mn-cs"/>
                        </a:rPr>
                        <a:t> Medicine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mn-lt"/>
                          <a:ea typeface="+mn-ea"/>
                          <a:cs typeface="+mn-cs"/>
                        </a:rPr>
                        <a:t>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66427">
                <a:tc>
                  <a:txBody>
                    <a:bodyPr/>
                    <a:lstStyle/>
                    <a:p>
                      <a:pPr marL="0" marR="0">
                        <a:lnSpc>
                          <a:spcPct val="107000"/>
                        </a:lnSpc>
                        <a:spcBef>
                          <a:spcPts val="0"/>
                        </a:spcBef>
                        <a:spcAft>
                          <a:spcPts val="0"/>
                        </a:spcAft>
                      </a:pPr>
                      <a:r>
                        <a:rPr lang="en-US" sz="2400" dirty="0">
                          <a:effectLst/>
                        </a:rPr>
                        <a:t>Geriatrics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mn-lt"/>
                          <a:ea typeface="+mn-ea"/>
                          <a:cs typeface="+mn-cs"/>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66427">
                <a:tc>
                  <a:txBody>
                    <a:bodyPr/>
                    <a:lstStyle/>
                    <a:p>
                      <a:pPr marL="0" marR="0">
                        <a:lnSpc>
                          <a:spcPct val="107000"/>
                        </a:lnSpc>
                        <a:spcBef>
                          <a:spcPts val="0"/>
                        </a:spcBef>
                        <a:spcAft>
                          <a:spcPts val="0"/>
                        </a:spcAft>
                      </a:pPr>
                      <a:r>
                        <a:rPr lang="en-US" sz="2400">
                          <a:effectLst/>
                        </a:rPr>
                        <a:t>Nephrology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mn-lt"/>
                          <a:ea typeface="+mn-ea"/>
                          <a:cs typeface="+mn-cs"/>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66427">
                <a:tc>
                  <a:txBody>
                    <a:bodyPr/>
                    <a:lstStyle/>
                    <a:p>
                      <a:pPr marL="0" marR="0">
                        <a:lnSpc>
                          <a:spcPct val="107000"/>
                        </a:lnSpc>
                        <a:spcBef>
                          <a:spcPts val="0"/>
                        </a:spcBef>
                        <a:spcAft>
                          <a:spcPts val="0"/>
                        </a:spcAft>
                      </a:pPr>
                      <a:r>
                        <a:rPr lang="en-US" sz="2000" dirty="0">
                          <a:effectLst/>
                        </a:rPr>
                        <a:t>Mental Health – Psychiatric</a:t>
                      </a:r>
                      <a:r>
                        <a:rPr lang="en-US" sz="2000" baseline="0" dirty="0">
                          <a:effectLst/>
                        </a:rPr>
                        <a:t> Behavioral Health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smtClean="0">
                          <a:effectLst/>
                          <a:latin typeface="+mn-lt"/>
                          <a:ea typeface="+mn-ea"/>
                          <a:cs typeface="+mn-cs"/>
                        </a:rPr>
                        <a:t>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66427">
                <a:tc>
                  <a:txBody>
                    <a:bodyPr/>
                    <a:lstStyle/>
                    <a:p>
                      <a:pPr marL="0" marR="0">
                        <a:lnSpc>
                          <a:spcPct val="107000"/>
                        </a:lnSpc>
                        <a:spcBef>
                          <a:spcPts val="0"/>
                        </a:spcBef>
                        <a:spcAft>
                          <a:spcPts val="0"/>
                        </a:spcAft>
                      </a:pPr>
                      <a:r>
                        <a:rPr lang="en-US" sz="2400" dirty="0">
                          <a:effectLst/>
                        </a:rPr>
                        <a:t>Neuroscience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smtClean="0">
                          <a:effectLst/>
                          <a:latin typeface="+mn-lt"/>
                          <a:ea typeface="+mn-ea"/>
                          <a:cs typeface="+mn-cs"/>
                        </a:rPr>
                        <a:t>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66427">
                <a:tc>
                  <a:txBody>
                    <a:bodyPr/>
                    <a:lstStyle/>
                    <a:p>
                      <a:pPr marL="0" marR="0">
                        <a:lnSpc>
                          <a:spcPct val="107000"/>
                        </a:lnSpc>
                        <a:spcBef>
                          <a:spcPts val="0"/>
                        </a:spcBef>
                        <a:spcAft>
                          <a:spcPts val="0"/>
                        </a:spcAft>
                      </a:pPr>
                      <a:r>
                        <a:rPr lang="en-US" sz="2400" dirty="0">
                          <a:effectLst/>
                        </a:rPr>
                        <a:t>Pulmonary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366427">
                <a:tc>
                  <a:txBody>
                    <a:bodyPr/>
                    <a:lstStyle/>
                    <a:p>
                      <a:pPr marL="0" marR="0">
                        <a:lnSpc>
                          <a:spcPct val="107000"/>
                        </a:lnSpc>
                        <a:spcBef>
                          <a:spcPts val="0"/>
                        </a:spcBef>
                        <a:spcAft>
                          <a:spcPts val="0"/>
                        </a:spcAft>
                      </a:pPr>
                      <a:r>
                        <a:rPr lang="en-US" sz="2400">
                          <a:effectLst/>
                        </a:rPr>
                        <a:t>Women’s Health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mn-lt"/>
                          <a:ea typeface="+mn-ea"/>
                          <a:cs typeface="+mn-cs"/>
                        </a:rPr>
                        <a:t>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467754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Process</a:t>
            </a:r>
          </a:p>
        </p:txBody>
      </p:sp>
      <p:sp>
        <p:nvSpPr>
          <p:cNvPr id="3" name="Content Placeholder 2"/>
          <p:cNvSpPr>
            <a:spLocks noGrp="1"/>
          </p:cNvSpPr>
          <p:nvPr>
            <p:ph idx="1"/>
          </p:nvPr>
        </p:nvSpPr>
        <p:spPr/>
        <p:txBody>
          <a:bodyPr>
            <a:normAutofit fontScale="85000" lnSpcReduction="10000"/>
          </a:bodyPr>
          <a:lstStyle/>
          <a:p>
            <a:r>
              <a:rPr lang="en-US" dirty="0"/>
              <a:t>Students apply via </a:t>
            </a:r>
            <a:r>
              <a:rPr lang="en-US" dirty="0" err="1"/>
              <a:t>MedOneStop</a:t>
            </a:r>
            <a:r>
              <a:rPr lang="en-US" dirty="0"/>
              <a:t> </a:t>
            </a:r>
          </a:p>
          <a:p>
            <a:pPr lvl="1"/>
            <a:r>
              <a:rPr lang="en-US" dirty="0"/>
              <a:t>Application opens August 24</a:t>
            </a:r>
            <a:r>
              <a:rPr lang="en-US" baseline="30000" dirty="0"/>
              <a:t>th</a:t>
            </a:r>
            <a:r>
              <a:rPr lang="en-US" dirty="0"/>
              <a:t> </a:t>
            </a:r>
          </a:p>
          <a:p>
            <a:pPr lvl="1"/>
            <a:r>
              <a:rPr lang="en-US" dirty="0"/>
              <a:t>Submission deadline date October </a:t>
            </a:r>
            <a:r>
              <a:rPr lang="en-US" dirty="0" smtClean="0"/>
              <a:t>8th </a:t>
            </a:r>
            <a:endParaRPr lang="en-US" dirty="0"/>
          </a:p>
          <a:p>
            <a:pPr lvl="1"/>
            <a:r>
              <a:rPr lang="en-US" dirty="0"/>
              <a:t>Decision date before January 1</a:t>
            </a:r>
          </a:p>
          <a:p>
            <a:r>
              <a:rPr lang="en-US" dirty="0"/>
              <a:t>Applicants can apply to two programs marking first and second choice</a:t>
            </a:r>
          </a:p>
          <a:p>
            <a:r>
              <a:rPr lang="en-US" dirty="0"/>
              <a:t>Applications are reviewed by individual MSSP departments to determine which candidates to accept </a:t>
            </a:r>
          </a:p>
          <a:p>
            <a:r>
              <a:rPr lang="en-US" dirty="0"/>
              <a:t>Applicants are interviewed by usually more than the MSSP director (i.e. co-director or committee)</a:t>
            </a:r>
          </a:p>
          <a:p>
            <a:pPr marL="0" indent="0">
              <a:buNone/>
            </a:pPr>
            <a:endParaRPr lang="en-US" dirty="0"/>
          </a:p>
        </p:txBody>
      </p:sp>
    </p:spTree>
    <p:extLst>
      <p:ext uri="{BB962C8B-B14F-4D97-AF65-F5344CB8AC3E}">
        <p14:creationId xmlns:p14="http://schemas.microsoft.com/office/powerpoint/2010/main" val="4238603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a:t>
            </a:r>
          </a:p>
        </p:txBody>
      </p:sp>
      <p:sp>
        <p:nvSpPr>
          <p:cNvPr id="3" name="Content Placeholder 2"/>
          <p:cNvSpPr>
            <a:spLocks noGrp="1"/>
          </p:cNvSpPr>
          <p:nvPr>
            <p:ph idx="1"/>
          </p:nvPr>
        </p:nvSpPr>
        <p:spPr/>
        <p:txBody>
          <a:bodyPr/>
          <a:lstStyle/>
          <a:p>
            <a:r>
              <a:rPr lang="en-US" dirty="0"/>
              <a:t>Very simple</a:t>
            </a:r>
          </a:p>
          <a:p>
            <a:r>
              <a:rPr lang="en-US" dirty="0"/>
              <a:t>After August 24</a:t>
            </a:r>
            <a:r>
              <a:rPr lang="en-US" baseline="30000" dirty="0"/>
              <a:t>th</a:t>
            </a:r>
            <a:r>
              <a:rPr lang="en-US" dirty="0"/>
              <a:t>, Go to </a:t>
            </a:r>
            <a:r>
              <a:rPr lang="en-US" dirty="0" err="1"/>
              <a:t>MedOneStop</a:t>
            </a:r>
            <a:r>
              <a:rPr lang="en-US" dirty="0"/>
              <a:t> where majority/all of medical student information housed </a:t>
            </a:r>
          </a:p>
          <a:p>
            <a:r>
              <a:rPr lang="en-US" dirty="0"/>
              <a:t>Click on extracurricular tab</a:t>
            </a:r>
          </a:p>
          <a:p>
            <a:r>
              <a:rPr lang="en-US" dirty="0"/>
              <a:t>Click on MSSP Application/Tracking</a:t>
            </a:r>
          </a:p>
          <a:p>
            <a:r>
              <a:rPr lang="en-US" dirty="0"/>
              <a:t>Click on Apply Now and all contact information is automatically uploaded</a:t>
            </a:r>
          </a:p>
        </p:txBody>
      </p:sp>
    </p:spTree>
    <p:extLst>
      <p:ext uri="{BB962C8B-B14F-4D97-AF65-F5344CB8AC3E}">
        <p14:creationId xmlns:p14="http://schemas.microsoft.com/office/powerpoint/2010/main" val="2234875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p>
        </p:txBody>
      </p:sp>
      <p:pic>
        <p:nvPicPr>
          <p:cNvPr id="4" name="Content Placeholder 3"/>
          <p:cNvPicPr>
            <a:picLocks noGrp="1" noChangeAspect="1"/>
          </p:cNvPicPr>
          <p:nvPr>
            <p:ph idx="1"/>
          </p:nvPr>
        </p:nvPicPr>
        <p:blipFill>
          <a:blip r:embed="rId2"/>
          <a:stretch>
            <a:fillRect/>
          </a:stretch>
        </p:blipFill>
        <p:spPr>
          <a:xfrm>
            <a:off x="443797" y="1780674"/>
            <a:ext cx="8299966" cy="4186989"/>
          </a:xfrm>
          <a:prstGeom prst="rect">
            <a:avLst/>
          </a:prstGeom>
        </p:spPr>
      </p:pic>
    </p:spTree>
    <p:extLst>
      <p:ext uri="{BB962C8B-B14F-4D97-AF65-F5344CB8AC3E}">
        <p14:creationId xmlns:p14="http://schemas.microsoft.com/office/powerpoint/2010/main" val="2964200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Instructions</a:t>
            </a:r>
          </a:p>
        </p:txBody>
      </p:sp>
      <p:pic>
        <p:nvPicPr>
          <p:cNvPr id="4" name="Content Placeholder 3"/>
          <p:cNvPicPr>
            <a:picLocks noGrp="1" noChangeAspect="1"/>
          </p:cNvPicPr>
          <p:nvPr>
            <p:ph idx="1"/>
          </p:nvPr>
        </p:nvPicPr>
        <p:blipFill>
          <a:blip r:embed="rId2"/>
          <a:stretch>
            <a:fillRect/>
          </a:stretch>
        </p:blipFill>
        <p:spPr>
          <a:xfrm>
            <a:off x="278042" y="1819175"/>
            <a:ext cx="8775621" cy="4177364"/>
          </a:xfrm>
          <a:prstGeom prst="rect">
            <a:avLst/>
          </a:prstGeom>
        </p:spPr>
      </p:pic>
      <p:sp>
        <p:nvSpPr>
          <p:cNvPr id="3" name="Rectangle 2"/>
          <p:cNvSpPr/>
          <p:nvPr/>
        </p:nvSpPr>
        <p:spPr>
          <a:xfrm>
            <a:off x="2493818" y="1819175"/>
            <a:ext cx="432262" cy="24238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84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5" y="274638"/>
            <a:ext cx="9002683" cy="1143000"/>
          </a:xfrm>
        </p:spPr>
        <p:txBody>
          <a:bodyPr>
            <a:normAutofit fontScale="90000"/>
          </a:bodyPr>
          <a:lstStyle/>
          <a:p>
            <a:pPr algn="ctr"/>
            <a:r>
              <a:rPr lang="en-US" dirty="0"/>
              <a:t>Medical Student Scholars Program (MSSP) </a:t>
            </a:r>
          </a:p>
        </p:txBody>
      </p:sp>
      <p:sp>
        <p:nvSpPr>
          <p:cNvPr id="3" name="Content Placeholder 2"/>
          <p:cNvSpPr>
            <a:spLocks noGrp="1"/>
          </p:cNvSpPr>
          <p:nvPr>
            <p:ph idx="1"/>
          </p:nvPr>
        </p:nvSpPr>
        <p:spPr/>
        <p:txBody>
          <a:bodyPr/>
          <a:lstStyle/>
          <a:p>
            <a:pPr marL="0" indent="0">
              <a:buNone/>
            </a:pPr>
            <a:r>
              <a:rPr lang="en-US" dirty="0"/>
              <a:t>PURPOSE: </a:t>
            </a:r>
          </a:p>
          <a:p>
            <a:pPr marL="0" indent="0">
              <a:buNone/>
            </a:pPr>
            <a:r>
              <a:rPr lang="en-US" dirty="0"/>
              <a:t>To provide highly motivated students with a unique opportunity to explore a medical specialty in depth throughout their four years of medical school with a summer research experience culminating in publication and/or presentation.</a:t>
            </a:r>
          </a:p>
          <a:p>
            <a:pPr marL="0" indent="0">
              <a:buNone/>
            </a:pPr>
            <a:endParaRPr lang="en-US" dirty="0"/>
          </a:p>
        </p:txBody>
      </p:sp>
    </p:spTree>
    <p:extLst>
      <p:ext uri="{BB962C8B-B14F-4D97-AF65-F5344CB8AC3E}">
        <p14:creationId xmlns:p14="http://schemas.microsoft.com/office/powerpoint/2010/main" val="1646236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a:t>
            </a:r>
          </a:p>
        </p:txBody>
      </p:sp>
      <p:pic>
        <p:nvPicPr>
          <p:cNvPr id="4" name="Content Placeholder 3"/>
          <p:cNvPicPr>
            <a:picLocks noGrp="1" noChangeAspect="1"/>
          </p:cNvPicPr>
          <p:nvPr>
            <p:ph idx="1"/>
          </p:nvPr>
        </p:nvPicPr>
        <p:blipFill>
          <a:blip r:embed="rId2"/>
          <a:stretch>
            <a:fillRect/>
          </a:stretch>
        </p:blipFill>
        <p:spPr>
          <a:xfrm>
            <a:off x="457201" y="1891506"/>
            <a:ext cx="8134350" cy="2795997"/>
          </a:xfrm>
          <a:prstGeom prst="rect">
            <a:avLst/>
          </a:prstGeom>
        </p:spPr>
      </p:pic>
    </p:spTree>
    <p:extLst>
      <p:ext uri="{BB962C8B-B14F-4D97-AF65-F5344CB8AC3E}">
        <p14:creationId xmlns:p14="http://schemas.microsoft.com/office/powerpoint/2010/main" val="1245398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a:xfrm>
            <a:off x="457200" y="1221378"/>
            <a:ext cx="8229600" cy="4370489"/>
          </a:xfrm>
        </p:spPr>
        <p:txBody>
          <a:bodyPr>
            <a:normAutofit fontScale="85000" lnSpcReduction="20000"/>
          </a:bodyPr>
          <a:lstStyle/>
          <a:p>
            <a:r>
              <a:rPr lang="en-US" dirty="0"/>
              <a:t>August 24</a:t>
            </a:r>
            <a:r>
              <a:rPr lang="en-US" baseline="30000" dirty="0"/>
              <a:t>th</a:t>
            </a:r>
            <a:r>
              <a:rPr lang="en-US" dirty="0"/>
              <a:t> at noon for more scoop at the MSSP /Student Director, </a:t>
            </a:r>
            <a:r>
              <a:rPr lang="en-US" dirty="0" smtClean="0"/>
              <a:t>Informational Session. This will be held as a hybrid event, you can attend in person (</a:t>
            </a:r>
            <a:r>
              <a:rPr lang="en-US" dirty="0" err="1" smtClean="0"/>
              <a:t>Kresge</a:t>
            </a:r>
            <a:r>
              <a:rPr lang="en-US" dirty="0" smtClean="0"/>
              <a:t>) or login to the WebEx from a </a:t>
            </a:r>
            <a:r>
              <a:rPr lang="en-US" b="1" u="sng" dirty="0" smtClean="0"/>
              <a:t>different</a:t>
            </a:r>
            <a:r>
              <a:rPr lang="en-US" dirty="0" smtClean="0"/>
              <a:t> location.  The session will be recorded!</a:t>
            </a:r>
            <a:endParaRPr lang="en-US" dirty="0"/>
          </a:p>
          <a:p>
            <a:r>
              <a:rPr lang="en-US" dirty="0"/>
              <a:t>Application instructions will be emailed after the </a:t>
            </a:r>
            <a:r>
              <a:rPr lang="en-US" dirty="0" smtClean="0"/>
              <a:t>informational session</a:t>
            </a:r>
            <a:endParaRPr lang="en-US" dirty="0"/>
          </a:p>
          <a:p>
            <a:r>
              <a:rPr lang="en-US" dirty="0"/>
              <a:t>Any other general questions please email </a:t>
            </a:r>
            <a:r>
              <a:rPr lang="en-US" dirty="0">
                <a:hlinkClick r:id="rId2"/>
              </a:rPr>
              <a:t>amy.guiot@cchmc.org</a:t>
            </a:r>
            <a:r>
              <a:rPr lang="en-US" dirty="0"/>
              <a:t> and Gina Burg </a:t>
            </a:r>
            <a:r>
              <a:rPr lang="en-US" dirty="0" smtClean="0">
                <a:hlinkClick r:id="rId3"/>
              </a:rPr>
              <a:t>gina.burg@uc.edu</a:t>
            </a:r>
            <a:r>
              <a:rPr lang="en-US" dirty="0" smtClean="0"/>
              <a:t> </a:t>
            </a:r>
            <a:r>
              <a:rPr lang="en-US" dirty="0" smtClean="0"/>
              <a:t> </a:t>
            </a:r>
            <a:endParaRPr lang="en-US" dirty="0"/>
          </a:p>
          <a:p>
            <a:r>
              <a:rPr lang="en-US" dirty="0"/>
              <a:t>Thank you!!</a:t>
            </a:r>
          </a:p>
        </p:txBody>
      </p:sp>
    </p:spTree>
    <p:extLst>
      <p:ext uri="{BB962C8B-B14F-4D97-AF65-F5344CB8AC3E}">
        <p14:creationId xmlns:p14="http://schemas.microsoft.com/office/powerpoint/2010/main" val="128911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MSSP Outcomes</a:t>
            </a:r>
          </a:p>
        </p:txBody>
      </p:sp>
      <p:sp>
        <p:nvSpPr>
          <p:cNvPr id="3" name="Content Placeholder 2"/>
          <p:cNvSpPr>
            <a:spLocks noGrp="1"/>
          </p:cNvSpPr>
          <p:nvPr>
            <p:ph idx="1"/>
          </p:nvPr>
        </p:nvSpPr>
        <p:spPr>
          <a:xfrm>
            <a:off x="457200" y="1600200"/>
            <a:ext cx="8229600" cy="4642657"/>
          </a:xfrm>
        </p:spPr>
        <p:txBody>
          <a:bodyPr>
            <a:normAutofit fontScale="92500"/>
          </a:bodyPr>
          <a:lstStyle/>
          <a:p>
            <a:r>
              <a:rPr lang="en-US" dirty="0"/>
              <a:t>Engage in preceptor-supervised educational experiences to expand fund of knowledge and skill set within a circumscribed area of interest longitudinally across M1 – M4. </a:t>
            </a:r>
          </a:p>
          <a:p>
            <a:r>
              <a:rPr lang="en-US" dirty="0"/>
              <a:t>Partake in clinical and didactic activities </a:t>
            </a:r>
          </a:p>
          <a:p>
            <a:r>
              <a:rPr lang="en-US" dirty="0"/>
              <a:t>Participate in scholarly research project</a:t>
            </a:r>
          </a:p>
          <a:p>
            <a:r>
              <a:rPr lang="en-US" dirty="0"/>
              <a:t>Present and publish scholarly work</a:t>
            </a:r>
          </a:p>
          <a:p>
            <a:r>
              <a:rPr lang="en-US" dirty="0"/>
              <a:t>Achieve designated MSSP Scholar at Honors Day (Graduation) </a:t>
            </a:r>
          </a:p>
          <a:p>
            <a:pPr marL="0" indent="0">
              <a:buNone/>
            </a:pPr>
            <a:endParaRPr lang="en-US" dirty="0"/>
          </a:p>
          <a:p>
            <a:endParaRPr lang="en-US" dirty="0"/>
          </a:p>
        </p:txBody>
      </p:sp>
    </p:spTree>
    <p:extLst>
      <p:ext uri="{BB962C8B-B14F-4D97-AF65-F5344CB8AC3E}">
        <p14:creationId xmlns:p14="http://schemas.microsoft.com/office/powerpoint/2010/main" val="2412641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MSSP Tracks </a:t>
            </a:r>
          </a:p>
        </p:txBody>
      </p:sp>
      <p:sp>
        <p:nvSpPr>
          <p:cNvPr id="3" name="Content Placeholder 2"/>
          <p:cNvSpPr>
            <a:spLocks noGrp="1"/>
          </p:cNvSpPr>
          <p:nvPr>
            <p:ph idx="1"/>
          </p:nvPr>
        </p:nvSpPr>
        <p:spPr>
          <a:xfrm>
            <a:off x="313509" y="1038497"/>
            <a:ext cx="8229600" cy="5492932"/>
          </a:xfrm>
        </p:spPr>
        <p:txBody>
          <a:bodyPr>
            <a:normAutofit fontScale="62500" lnSpcReduction="20000"/>
          </a:bodyPr>
          <a:lstStyle/>
          <a:p>
            <a:r>
              <a:rPr lang="en-US" sz="4400" dirty="0"/>
              <a:t> Cardiovascular medicine</a:t>
            </a:r>
          </a:p>
          <a:p>
            <a:r>
              <a:rPr lang="en-US" sz="4400" dirty="0"/>
              <a:t> Child and adolescent health</a:t>
            </a:r>
          </a:p>
          <a:p>
            <a:r>
              <a:rPr lang="en-US" sz="4400" dirty="0"/>
              <a:t> Emergency medicine</a:t>
            </a:r>
          </a:p>
          <a:p>
            <a:r>
              <a:rPr lang="en-US" sz="4400" dirty="0"/>
              <a:t> Family Medicine</a:t>
            </a:r>
          </a:p>
          <a:p>
            <a:r>
              <a:rPr lang="en-US" sz="4400" dirty="0"/>
              <a:t> Geriatric health</a:t>
            </a:r>
          </a:p>
          <a:p>
            <a:r>
              <a:rPr lang="en-US" sz="4400" dirty="0"/>
              <a:t> Nephrology</a:t>
            </a:r>
          </a:p>
          <a:p>
            <a:r>
              <a:rPr lang="en-US" sz="4400" dirty="0"/>
              <a:t> Neuroscience</a:t>
            </a:r>
          </a:p>
          <a:p>
            <a:r>
              <a:rPr lang="en-US" sz="4400" dirty="0"/>
              <a:t> Psychiatry-behavioral neuroscience</a:t>
            </a:r>
          </a:p>
          <a:p>
            <a:r>
              <a:rPr lang="en-US" sz="4400" dirty="0"/>
              <a:t> Women’s health</a:t>
            </a:r>
          </a:p>
          <a:p>
            <a:r>
              <a:rPr lang="en-US" sz="4400" dirty="0"/>
              <a:t> Pulmonary</a:t>
            </a:r>
          </a:p>
          <a:p>
            <a:endParaRPr lang="en-US" dirty="0"/>
          </a:p>
          <a:p>
            <a:pPr marL="0" indent="0">
              <a:buNone/>
            </a:pPr>
            <a:r>
              <a:rPr lang="en-US" sz="4400" dirty="0"/>
              <a:t>Summaries of each track can be found here: </a:t>
            </a:r>
            <a:r>
              <a:rPr lang="en-US" sz="4400" dirty="0" smtClean="0">
                <a:hlinkClick r:id="rId2"/>
              </a:rPr>
              <a:t>Medical Student Scholars Program </a:t>
            </a:r>
            <a:endParaRPr lang="en-US" sz="4400" dirty="0" smtClean="0"/>
          </a:p>
          <a:p>
            <a:pPr marL="0" indent="0">
              <a:buNone/>
            </a:pPr>
            <a:endParaRPr lang="en-US" sz="4400" dirty="0"/>
          </a:p>
        </p:txBody>
      </p:sp>
    </p:spTree>
    <p:extLst>
      <p:ext uri="{BB962C8B-B14F-4D97-AF65-F5344CB8AC3E}">
        <p14:creationId xmlns:p14="http://schemas.microsoft.com/office/powerpoint/2010/main" val="4202960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CFDA-4E69-4F10-B4F6-54F01FC1C6D3}"/>
              </a:ext>
            </a:extLst>
          </p:cNvPr>
          <p:cNvSpPr>
            <a:spLocks noGrp="1"/>
          </p:cNvSpPr>
          <p:nvPr>
            <p:ph type="title"/>
          </p:nvPr>
        </p:nvSpPr>
        <p:spPr>
          <a:xfrm>
            <a:off x="102742" y="274638"/>
            <a:ext cx="8794678" cy="1143000"/>
          </a:xfrm>
        </p:spPr>
        <p:txBody>
          <a:bodyPr>
            <a:normAutofit fontScale="90000"/>
          </a:bodyPr>
          <a:lstStyle/>
          <a:p>
            <a:r>
              <a:rPr lang="en-US" b="1" dirty="0">
                <a:effectLst/>
                <a:ea typeface="Times New Roman" panose="02020603050405020304" pitchFamily="18" charset="0"/>
              </a:rPr>
              <a:t>Min MSSP Requirements over 4 </a:t>
            </a:r>
            <a:r>
              <a:rPr lang="en-US" b="1" dirty="0" err="1">
                <a:effectLst/>
                <a:ea typeface="Times New Roman" panose="02020603050405020304" pitchFamily="18" charset="0"/>
              </a:rPr>
              <a:t>yrs</a:t>
            </a:r>
            <a:r>
              <a:rPr lang="en-US" b="1" dirty="0">
                <a:effectLst/>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78F9D0E-E123-44E2-81B7-C47959478407}"/>
              </a:ext>
            </a:extLst>
          </p:cNvPr>
          <p:cNvSpPr>
            <a:spLocks noGrp="1"/>
          </p:cNvSpPr>
          <p:nvPr>
            <p:ph idx="1"/>
          </p:nvPr>
        </p:nvSpPr>
        <p:spPr>
          <a:xfrm>
            <a:off x="457200" y="1089061"/>
            <a:ext cx="8229600" cy="5589141"/>
          </a:xfrm>
        </p:spPr>
        <p:txBody>
          <a:bodyPr>
            <a:normAutofit fontScale="92500" lnSpcReduction="10000"/>
          </a:bodyPr>
          <a:lstStyle/>
          <a:p>
            <a:pPr marL="342900" marR="0" lvl="0" indent="-342900" algn="l">
              <a:spcBef>
                <a:spcPts val="0"/>
              </a:spcBef>
              <a:spcAft>
                <a:spcPts val="0"/>
              </a:spcAft>
              <a:buFont typeface="+mj-lt"/>
              <a:buAutoNum type="arabicPeriod"/>
            </a:pPr>
            <a:r>
              <a:rPr lang="en-US" sz="2400" b="1" dirty="0">
                <a:effectLst/>
                <a:ea typeface="Times New Roman" panose="02020603050405020304" pitchFamily="18" charset="0"/>
              </a:rPr>
              <a:t>Didactic</a:t>
            </a:r>
            <a:r>
              <a:rPr lang="en-US" sz="2400" b="0" dirty="0">
                <a:effectLst/>
                <a:ea typeface="Times New Roman" panose="02020603050405020304" pitchFamily="18" charset="0"/>
              </a:rPr>
              <a:t> – 15 hours</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Lectures/ conferences</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Journal club</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Specialty interest group meeting</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MSSP group meetings </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Other</a:t>
            </a:r>
            <a:endParaRPr lang="en-US" sz="2400" b="1" dirty="0">
              <a:effectLst/>
              <a:ea typeface="Times New Roman" panose="02020603050405020304" pitchFamily="18" charset="0"/>
            </a:endParaRPr>
          </a:p>
          <a:p>
            <a:pPr marL="342900" marR="0" lvl="0" indent="-342900" algn="l">
              <a:spcBef>
                <a:spcPts val="0"/>
              </a:spcBef>
              <a:spcAft>
                <a:spcPts val="0"/>
              </a:spcAft>
              <a:buFont typeface="+mj-lt"/>
              <a:buAutoNum type="arabicPeriod"/>
            </a:pPr>
            <a:r>
              <a:rPr lang="en-US" sz="2400" b="1" dirty="0">
                <a:effectLst/>
                <a:ea typeface="Times New Roman" panose="02020603050405020304" pitchFamily="18" charset="0"/>
              </a:rPr>
              <a:t>Clinical </a:t>
            </a: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Shadowing – 10 hours</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M3 specialty elective if applicable </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M4 Elective </a:t>
            </a:r>
            <a:endParaRPr lang="en-US" sz="2400" b="1" dirty="0">
              <a:effectLst/>
              <a:ea typeface="Times New Roman" panose="02020603050405020304" pitchFamily="18" charset="0"/>
            </a:endParaRPr>
          </a:p>
          <a:p>
            <a:pPr marL="342900" marR="0" lvl="0" indent="-342900" algn="l">
              <a:spcBef>
                <a:spcPts val="0"/>
              </a:spcBef>
              <a:spcAft>
                <a:spcPts val="0"/>
              </a:spcAft>
              <a:buFont typeface="+mj-lt"/>
              <a:buAutoNum type="arabicPeriod"/>
            </a:pPr>
            <a:r>
              <a:rPr lang="en-US" sz="2400" b="1" dirty="0">
                <a:effectLst/>
                <a:ea typeface="Times New Roman" panose="02020603050405020304" pitchFamily="18" charset="0"/>
              </a:rPr>
              <a:t>Scholarship</a:t>
            </a:r>
            <a:r>
              <a:rPr lang="en-US" sz="2400" b="0" dirty="0">
                <a:effectLst/>
                <a:ea typeface="Times New Roman" panose="02020603050405020304" pitchFamily="18" charset="0"/>
              </a:rPr>
              <a:t> – 200 hours </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M1/2 Summer Scholarly Project</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Research 101 course</a:t>
            </a:r>
            <a:endParaRPr lang="en-US" sz="2400" b="1" dirty="0">
              <a:effectLst/>
              <a:ea typeface="Times New Roman" panose="02020603050405020304" pitchFamily="18" charset="0"/>
            </a:endParaRPr>
          </a:p>
          <a:p>
            <a:pPr marL="342900" marR="0" lvl="0" indent="-342900" algn="l">
              <a:spcBef>
                <a:spcPts val="0"/>
              </a:spcBef>
              <a:spcAft>
                <a:spcPts val="0"/>
              </a:spcAft>
              <a:buFont typeface="+mj-lt"/>
              <a:buAutoNum type="arabicPeriod"/>
            </a:pPr>
            <a:r>
              <a:rPr lang="en-US" sz="2400" b="1" dirty="0">
                <a:effectLst/>
                <a:ea typeface="Times New Roman" panose="02020603050405020304" pitchFamily="18" charset="0"/>
              </a:rPr>
              <a:t>Service / Leadership </a:t>
            </a:r>
            <a:r>
              <a:rPr lang="en-US" sz="2400" b="0" dirty="0">
                <a:effectLst/>
                <a:ea typeface="Times New Roman" panose="02020603050405020304" pitchFamily="18" charset="0"/>
              </a:rPr>
              <a:t>– 10 hours</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Volunteer</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Committee Member</a:t>
            </a:r>
            <a:endParaRPr lang="en-US" sz="2400" b="1" dirty="0">
              <a:effectLst/>
              <a:ea typeface="Times New Roman" panose="02020603050405020304" pitchFamily="18" charset="0"/>
            </a:endParaRPr>
          </a:p>
          <a:p>
            <a:pPr marL="742950" marR="0" lvl="1" indent="-285750" algn="l">
              <a:spcBef>
                <a:spcPts val="0"/>
              </a:spcBef>
              <a:spcAft>
                <a:spcPts val="0"/>
              </a:spcAft>
              <a:buFont typeface="+mj-lt"/>
              <a:buAutoNum type="alphaLcPeriod"/>
            </a:pPr>
            <a:r>
              <a:rPr lang="en-US" sz="2400" b="0" dirty="0">
                <a:effectLst/>
                <a:ea typeface="Times New Roman" panose="02020603050405020304" pitchFamily="18" charset="0"/>
              </a:rPr>
              <a:t>Leadership roles</a:t>
            </a:r>
            <a:endParaRPr lang="en-US" sz="2400" b="1" dirty="0">
              <a:effectLst/>
              <a:ea typeface="Times New Roman" panose="02020603050405020304" pitchFamily="18" charset="0"/>
            </a:endParaRPr>
          </a:p>
          <a:p>
            <a:pPr marL="342900" marR="0" lvl="0" indent="-342900" algn="l">
              <a:spcBef>
                <a:spcPts val="0"/>
              </a:spcBef>
              <a:spcAft>
                <a:spcPts val="0"/>
              </a:spcAft>
              <a:buFont typeface="+mj-lt"/>
              <a:buAutoNum type="arabicPeriod"/>
            </a:pPr>
            <a:r>
              <a:rPr lang="en-US" sz="2400" b="1" dirty="0">
                <a:effectLst/>
                <a:ea typeface="Times New Roman" panose="02020603050405020304" pitchFamily="18" charset="0"/>
              </a:rPr>
              <a:t>Mentorship</a:t>
            </a:r>
          </a:p>
          <a:p>
            <a:pPr marL="0" indent="0">
              <a:buNone/>
            </a:pPr>
            <a:endParaRPr lang="en-US" dirty="0"/>
          </a:p>
        </p:txBody>
      </p:sp>
    </p:spTree>
    <p:extLst>
      <p:ext uri="{BB962C8B-B14F-4D97-AF65-F5344CB8AC3E}">
        <p14:creationId xmlns:p14="http://schemas.microsoft.com/office/powerpoint/2010/main" val="211248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53" y="274638"/>
            <a:ext cx="8681987" cy="1143000"/>
          </a:xfrm>
        </p:spPr>
        <p:txBody>
          <a:bodyPr>
            <a:normAutofit/>
          </a:bodyPr>
          <a:lstStyle/>
          <a:p>
            <a:r>
              <a:rPr lang="en-US" dirty="0"/>
              <a:t>M1 Minimum Requirements</a:t>
            </a:r>
          </a:p>
        </p:txBody>
      </p:sp>
      <p:sp>
        <p:nvSpPr>
          <p:cNvPr id="3" name="Content Placeholder 2"/>
          <p:cNvSpPr>
            <a:spLocks noGrp="1"/>
          </p:cNvSpPr>
          <p:nvPr>
            <p:ph idx="1"/>
          </p:nvPr>
        </p:nvSpPr>
        <p:spPr/>
        <p:txBody>
          <a:bodyPr>
            <a:normAutofit fontScale="92500" lnSpcReduction="20000"/>
          </a:bodyPr>
          <a:lstStyle/>
          <a:p>
            <a:pPr marL="742950" marR="0" lvl="1" indent="-285750" algn="l">
              <a:spcBef>
                <a:spcPts val="0"/>
              </a:spcBef>
              <a:spcAft>
                <a:spcPts val="0"/>
              </a:spcAft>
              <a:buFont typeface="Courier New" panose="02070309020205020404" pitchFamily="49" charset="0"/>
              <a:buChar char="o"/>
            </a:pPr>
            <a:r>
              <a:rPr lang="en-US" sz="3200" dirty="0">
                <a:ea typeface="Times New Roman" panose="02020603050405020304" pitchFamily="18" charset="0"/>
              </a:rPr>
              <a:t>P</a:t>
            </a:r>
            <a:r>
              <a:rPr lang="en-US" sz="3200" b="0" dirty="0">
                <a:effectLst/>
                <a:ea typeface="Times New Roman" panose="02020603050405020304" pitchFamily="18" charset="0"/>
              </a:rPr>
              <a:t>articipate in two “activities” per month averaged over a six month time period – any combination of above didactic, clinical, shadowing, service/leadership. </a:t>
            </a:r>
          </a:p>
          <a:p>
            <a:pPr marL="457200" marR="0" lvl="1" indent="0" algn="l">
              <a:spcBef>
                <a:spcPts val="0"/>
              </a:spcBef>
              <a:spcAft>
                <a:spcPts val="0"/>
              </a:spcAft>
              <a:buNone/>
            </a:pPr>
            <a:endParaRPr lang="en-US" sz="32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200" dirty="0">
                <a:ea typeface="Times New Roman" panose="02020603050405020304" pitchFamily="18" charset="0"/>
              </a:rPr>
              <a:t>M</a:t>
            </a:r>
            <a:r>
              <a:rPr lang="en-US" sz="3200" b="0" dirty="0">
                <a:effectLst/>
                <a:ea typeface="Times New Roman" panose="02020603050405020304" pitchFamily="18" charset="0"/>
              </a:rPr>
              <a:t>eet a minimum of one time over the course of year one with their mentor</a:t>
            </a:r>
          </a:p>
          <a:p>
            <a:pPr marL="457200" marR="0" lvl="1" indent="0" algn="l">
              <a:spcBef>
                <a:spcPts val="0"/>
              </a:spcBef>
              <a:spcAft>
                <a:spcPts val="0"/>
              </a:spcAft>
              <a:buNone/>
            </a:pPr>
            <a:endParaRPr lang="en-US" sz="32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200" dirty="0">
                <a:ea typeface="Times New Roman" panose="02020603050405020304" pitchFamily="18" charset="0"/>
              </a:rPr>
              <a:t>C</a:t>
            </a:r>
            <a:r>
              <a:rPr lang="en-US" sz="3200" b="0" dirty="0">
                <a:effectLst/>
                <a:ea typeface="Times New Roman" panose="02020603050405020304" pitchFamily="18" charset="0"/>
              </a:rPr>
              <a:t>omplete the online course Research 101 prior to starting the summer research project. </a:t>
            </a:r>
            <a:endParaRPr lang="en-US" sz="3200" b="1"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7368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04" y="274638"/>
            <a:ext cx="8758990" cy="1143000"/>
          </a:xfrm>
        </p:spPr>
        <p:txBody>
          <a:bodyPr>
            <a:normAutofit/>
          </a:bodyPr>
          <a:lstStyle/>
          <a:p>
            <a:r>
              <a:rPr lang="en-US" sz="3600" dirty="0"/>
              <a:t>Summer Research between M1 and M2</a:t>
            </a:r>
          </a:p>
        </p:txBody>
      </p:sp>
      <p:sp>
        <p:nvSpPr>
          <p:cNvPr id="3" name="Content Placeholder 2"/>
          <p:cNvSpPr>
            <a:spLocks noGrp="1"/>
          </p:cNvSpPr>
          <p:nvPr>
            <p:ph idx="1"/>
          </p:nvPr>
        </p:nvSpPr>
        <p:spPr>
          <a:xfrm>
            <a:off x="154004" y="1222625"/>
            <a:ext cx="8758990" cy="5360737"/>
          </a:xfrm>
        </p:spPr>
        <p:txBody>
          <a:bodyPr>
            <a:normAutofit fontScale="92500" lnSpcReduction="10000"/>
          </a:bodyPr>
          <a:lstStyle/>
          <a:p>
            <a:pPr marL="742950" marR="0" lvl="1" indent="-285750" algn="l">
              <a:spcBef>
                <a:spcPts val="0"/>
              </a:spcBef>
              <a:spcAft>
                <a:spcPts val="0"/>
              </a:spcAft>
              <a:buFont typeface="Courier New" panose="02070309020205020404" pitchFamily="49" charset="0"/>
              <a:buChar char="o"/>
            </a:pPr>
            <a:r>
              <a:rPr lang="en-US" sz="3300" b="0" dirty="0">
                <a:effectLst/>
                <a:ea typeface="Times New Roman" panose="02020603050405020304" pitchFamily="18" charset="0"/>
              </a:rPr>
              <a:t>Research opportunity during the summer between M1 and M2</a:t>
            </a:r>
            <a:endParaRPr lang="en-US" sz="33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300" b="0" dirty="0">
                <a:effectLst/>
                <a:ea typeface="Times New Roman" panose="02020603050405020304" pitchFamily="18" charset="0"/>
              </a:rPr>
              <a:t>Minimum of 200 student work hours for research project</a:t>
            </a:r>
            <a:endParaRPr lang="en-US" sz="33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300" b="0" dirty="0">
                <a:effectLst/>
                <a:ea typeface="Times New Roman" panose="02020603050405020304" pitchFamily="18" charset="0"/>
              </a:rPr>
              <a:t>Culminate in a final project and at minimum be entered in the M2 Fall November Research and Service Symposium and/or M2 Spring research symposium of their choosing</a:t>
            </a:r>
            <a:endParaRPr lang="en-US" sz="33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300" b="0" dirty="0">
                <a:effectLst/>
                <a:ea typeface="Times New Roman" panose="02020603050405020304" pitchFamily="18" charset="0"/>
              </a:rPr>
              <a:t>Students should strive to present at local, regional, or national conferences.</a:t>
            </a:r>
            <a:endParaRPr lang="en-US" sz="33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300" b="0" dirty="0">
                <a:effectLst/>
                <a:ea typeface="Times New Roman" panose="02020603050405020304" pitchFamily="18" charset="0"/>
              </a:rPr>
              <a:t>Students should strive to publish. </a:t>
            </a:r>
            <a:endParaRPr lang="en-US" sz="3300" b="1"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0955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M2 Minimum Requirements</a:t>
            </a:r>
          </a:p>
        </p:txBody>
      </p:sp>
      <p:sp>
        <p:nvSpPr>
          <p:cNvPr id="3" name="Content Placeholder 2"/>
          <p:cNvSpPr>
            <a:spLocks noGrp="1"/>
          </p:cNvSpPr>
          <p:nvPr>
            <p:ph idx="1"/>
          </p:nvPr>
        </p:nvSpPr>
        <p:spPr/>
        <p:txBody>
          <a:bodyPr>
            <a:normAutofit/>
          </a:bodyPr>
          <a:lstStyle/>
          <a:p>
            <a:pPr marL="742950" marR="0" lvl="1" indent="-285750" algn="l">
              <a:spcBef>
                <a:spcPts val="0"/>
              </a:spcBef>
              <a:spcAft>
                <a:spcPts val="0"/>
              </a:spcAft>
              <a:buFont typeface="Courier New" panose="02070309020205020404" pitchFamily="49" charset="0"/>
              <a:buChar char="o"/>
            </a:pPr>
            <a:r>
              <a:rPr lang="en-US" sz="3200" dirty="0">
                <a:ea typeface="Times New Roman" panose="02020603050405020304" pitchFamily="18" charset="0"/>
              </a:rPr>
              <a:t>P</a:t>
            </a:r>
            <a:r>
              <a:rPr lang="en-US" sz="3200" b="0" dirty="0">
                <a:effectLst/>
                <a:ea typeface="Times New Roman" panose="02020603050405020304" pitchFamily="18" charset="0"/>
              </a:rPr>
              <a:t>articipate in two “activities” per month averaged over a six month time period – any combination of above didactic, clinical, shadowing, service/leadership. </a:t>
            </a:r>
          </a:p>
          <a:p>
            <a:pPr marL="457200" marR="0" lvl="1" indent="0" algn="l">
              <a:spcBef>
                <a:spcPts val="0"/>
              </a:spcBef>
              <a:spcAft>
                <a:spcPts val="0"/>
              </a:spcAft>
              <a:buNone/>
            </a:pPr>
            <a:endParaRPr lang="en-US" sz="3200" b="1" dirty="0">
              <a:effectLst/>
              <a:ea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sz="3200" dirty="0">
                <a:ea typeface="Times New Roman" panose="02020603050405020304" pitchFamily="18" charset="0"/>
              </a:rPr>
              <a:t>M</a:t>
            </a:r>
            <a:r>
              <a:rPr lang="en-US" sz="3200" b="0" dirty="0">
                <a:effectLst/>
                <a:ea typeface="Times New Roman" panose="02020603050405020304" pitchFamily="18" charset="0"/>
              </a:rPr>
              <a:t>eet a minimum of one time over the course of year one with their mentor</a:t>
            </a:r>
          </a:p>
          <a:p>
            <a:pPr marL="0" indent="0">
              <a:buNone/>
            </a:pPr>
            <a:endParaRPr lang="en-US" dirty="0"/>
          </a:p>
        </p:txBody>
      </p:sp>
    </p:spTree>
    <p:extLst>
      <p:ext uri="{BB962C8B-B14F-4D97-AF65-F5344CB8AC3E}">
        <p14:creationId xmlns:p14="http://schemas.microsoft.com/office/powerpoint/2010/main" val="339050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 Requirements</a:t>
            </a:r>
          </a:p>
        </p:txBody>
      </p:sp>
      <p:sp>
        <p:nvSpPr>
          <p:cNvPr id="3" name="Content Placeholder 2"/>
          <p:cNvSpPr>
            <a:spLocks noGrp="1"/>
          </p:cNvSpPr>
          <p:nvPr>
            <p:ph idx="1"/>
          </p:nvPr>
        </p:nvSpPr>
        <p:spPr/>
        <p:txBody>
          <a:bodyPr>
            <a:normAutofit/>
          </a:bodyPr>
          <a:lstStyle/>
          <a:p>
            <a:r>
              <a:rPr lang="en-US" dirty="0"/>
              <a:t>May require students to participate in a specialty two week elective during M3. (CICU, MICU, EM, Geriatrics) </a:t>
            </a:r>
          </a:p>
          <a:p>
            <a:r>
              <a:rPr lang="en-US" dirty="0"/>
              <a:t>Students will be given priority to the specialty elective.</a:t>
            </a:r>
          </a:p>
          <a:p>
            <a:r>
              <a:rPr lang="en-US" dirty="0"/>
              <a:t>Continue mentoring at least twice/year for research and planning of M4 or residency</a:t>
            </a:r>
          </a:p>
          <a:p>
            <a:pPr marL="0" indent="0">
              <a:buNone/>
            </a:pPr>
            <a:endParaRPr lang="en-US" dirty="0"/>
          </a:p>
        </p:txBody>
      </p:sp>
    </p:spTree>
    <p:extLst>
      <p:ext uri="{BB962C8B-B14F-4D97-AF65-F5344CB8AC3E}">
        <p14:creationId xmlns:p14="http://schemas.microsoft.com/office/powerpoint/2010/main" val="1252543648"/>
      </p:ext>
    </p:extLst>
  </p:cSld>
  <p:clrMapOvr>
    <a:masterClrMapping/>
  </p:clrMapOvr>
</p:sld>
</file>

<file path=ppt/theme/theme1.xml><?xml version="1.0" encoding="utf-8"?>
<a:theme xmlns:a="http://schemas.openxmlformats.org/drawingml/2006/main" name="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625EF7150994BAEE6F47CC5DFA79D" ma:contentTypeVersion="18" ma:contentTypeDescription="Create a new document." ma:contentTypeScope="" ma:versionID="1d282e2f1e8cfb4137e2219d26425b67">
  <xsd:schema xmlns:xsd="http://www.w3.org/2001/XMLSchema" xmlns:xs="http://www.w3.org/2001/XMLSchema" xmlns:p="http://schemas.microsoft.com/office/2006/metadata/properties" xmlns:ns3="cb517ac6-0cf8-476c-ace5-57b12399f792" xmlns:ns4="204e6ed7-acca-4ba0-b817-eccb36e9cfea" targetNamespace="http://schemas.microsoft.com/office/2006/metadata/properties" ma:root="true" ma:fieldsID="17ec269fd58b08538ab79f693f1b4d3a" ns3:_="" ns4:_="">
    <xsd:import namespace="cb517ac6-0cf8-476c-ace5-57b12399f792"/>
    <xsd:import namespace="204e6ed7-acca-4ba0-b817-eccb36e9cfe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517ac6-0cf8-476c-ace5-57b12399f7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igrationWizId" ma:index="13" nillable="true" ma:displayName="MigrationWizId" ma:internalName="MigrationWizId">
      <xsd:simpleType>
        <xsd:restriction base="dms:Text"/>
      </xsd:simpleType>
    </xsd:element>
    <xsd:element name="MigrationWizIdPermissions" ma:index="14" nillable="true" ma:displayName="MigrationWizIdPermissions" ma:internalName="MigrationWizIdPermissions">
      <xsd:simpleType>
        <xsd:restriction base="dms:Text"/>
      </xsd:simpleType>
    </xsd:element>
    <xsd:element name="MigrationWizIdPermissionLevels" ma:index="15" nillable="true" ma:displayName="MigrationWizIdPermissionLevels" ma:internalName="MigrationWizIdPermissionLevels">
      <xsd:simpleType>
        <xsd:restriction base="dms:Text"/>
      </xsd:simpleType>
    </xsd:element>
    <xsd:element name="MigrationWizIdDocumentLibraryPermissions" ma:index="16" nillable="true" ma:displayName="MigrationWizIdDocumentLibraryPermissions" ma:internalName="MigrationWizIdDocumentLibraryPermissions">
      <xsd:simpleType>
        <xsd:restriction base="dms:Text"/>
      </xsd:simpleType>
    </xsd:element>
    <xsd:element name="MigrationWizIdSecurityGroups" ma:index="17" nillable="true" ma:displayName="MigrationWizIdSecurityGroups" ma:internalName="MigrationWizIdSecurityGroups">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DateTaken" ma:index="24" nillable="true" ma:displayName="MediaServiceDateTaken" ma:hidden="true" ma:internalName="MediaServiceDateTaken" ma:readOnly="true">
      <xsd:simpleType>
        <xsd:restriction base="dms:Text"/>
      </xsd:simpleType>
    </xsd:element>
    <xsd:element name="MediaServiceLocation" ma:index="2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4e6ed7-acca-4ba0-b817-eccb36e9cf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cb517ac6-0cf8-476c-ace5-57b12399f792" xsi:nil="true"/>
    <MigrationWizIdPermissions xmlns="cb517ac6-0cf8-476c-ace5-57b12399f792" xsi:nil="true"/>
    <MigrationWizIdPermissionLevels xmlns="cb517ac6-0cf8-476c-ace5-57b12399f792" xsi:nil="true"/>
    <MigrationWizIdDocumentLibraryPermissions xmlns="cb517ac6-0cf8-476c-ace5-57b12399f792" xsi:nil="true"/>
    <MigrationWizIdSecurityGroups xmlns="cb517ac6-0cf8-476c-ace5-57b12399f792" xsi:nil="true"/>
  </documentManagement>
</p:properties>
</file>

<file path=customXml/itemProps1.xml><?xml version="1.0" encoding="utf-8"?>
<ds:datastoreItem xmlns:ds="http://schemas.openxmlformats.org/officeDocument/2006/customXml" ds:itemID="{A4EAC60B-3E8F-4A5D-B3A6-4798605863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517ac6-0cf8-476c-ace5-57b12399f792"/>
    <ds:schemaRef ds:uri="204e6ed7-acca-4ba0-b817-eccb36e9cf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B2A99E-65F0-46CD-9EAD-93F26C1582FF}">
  <ds:schemaRefs>
    <ds:schemaRef ds:uri="http://schemas.microsoft.com/sharepoint/v3/contenttype/forms"/>
  </ds:schemaRefs>
</ds:datastoreItem>
</file>

<file path=customXml/itemProps3.xml><?xml version="1.0" encoding="utf-8"?>
<ds:datastoreItem xmlns:ds="http://schemas.openxmlformats.org/officeDocument/2006/customXml" ds:itemID="{B0CDB893-8B4F-4932-B80A-1C01FAEA32D2}">
  <ds:schemaRefs>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204e6ed7-acca-4ba0-b817-eccb36e9cfea"/>
    <ds:schemaRef ds:uri="cb517ac6-0cf8-476c-ace5-57b12399f792"/>
    <ds:schemaRef ds:uri="http://purl.org/dc/terms/"/>
  </ds:schemaRefs>
</ds:datastoreItem>
</file>

<file path=docProps/app.xml><?xml version="1.0" encoding="utf-8"?>
<Properties xmlns="http://schemas.openxmlformats.org/officeDocument/2006/extended-properties" xmlns:vt="http://schemas.openxmlformats.org/officeDocument/2006/docPropsVTypes">
  <Template>Rule_4_3_Teal.potx</Template>
  <TotalTime>10388</TotalTime>
  <Words>922</Words>
  <Application>Microsoft Office PowerPoint</Application>
  <PresentationFormat>On-screen Show (4:3)</PresentationFormat>
  <Paragraphs>135</Paragraphs>
  <Slides>21</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21</vt:i4>
      </vt:variant>
    </vt:vector>
  </HeadingPairs>
  <TitlesOfParts>
    <vt:vector size="29" baseType="lpstr">
      <vt:lpstr>Arial</vt:lpstr>
      <vt:lpstr>Calibri</vt:lpstr>
      <vt:lpstr>Courier New</vt:lpstr>
      <vt:lpstr>Times New Roman</vt:lpstr>
      <vt:lpstr>Custom Design</vt:lpstr>
      <vt:lpstr>1_Custom Design</vt:lpstr>
      <vt:lpstr>2_Custom Design</vt:lpstr>
      <vt:lpstr>3_Custom Design</vt:lpstr>
      <vt:lpstr>Medical Student Scholars Program (MSSP)</vt:lpstr>
      <vt:lpstr>Medical Student Scholars Program (MSSP) </vt:lpstr>
      <vt:lpstr>MSSP Outcomes</vt:lpstr>
      <vt:lpstr>MSSP Tracks </vt:lpstr>
      <vt:lpstr>Min MSSP Requirements over 4 yrs  </vt:lpstr>
      <vt:lpstr>M1 Minimum Requirements</vt:lpstr>
      <vt:lpstr>Summer Research between M1 and M2</vt:lpstr>
      <vt:lpstr>M2 Minimum Requirements</vt:lpstr>
      <vt:lpstr>M3 Requirements</vt:lpstr>
      <vt:lpstr>M4 Requirements</vt:lpstr>
      <vt:lpstr>MSSP Honors Notations</vt:lpstr>
      <vt:lpstr>Financial Support</vt:lpstr>
      <vt:lpstr>Academic Expectations</vt:lpstr>
      <vt:lpstr>Enrollment</vt:lpstr>
      <vt:lpstr>MSSP 2020 Enrollment </vt:lpstr>
      <vt:lpstr>Selection Process</vt:lpstr>
      <vt:lpstr>Application</vt:lpstr>
      <vt:lpstr>Application </vt:lpstr>
      <vt:lpstr>Application Instructions</vt:lpstr>
      <vt:lpstr>Application</vt:lpstr>
      <vt:lpstr>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Diederichs, Anna</dc:creator>
  <cp:lastModifiedBy>Burg, Gina (burggm)</cp:lastModifiedBy>
  <cp:revision>73</cp:revision>
  <dcterms:created xsi:type="dcterms:W3CDTF">2016-06-28T16:48:42Z</dcterms:created>
  <dcterms:modified xsi:type="dcterms:W3CDTF">2021-08-04T21:08:58Z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0x010100D9D625EF7150994BAEE6F47CC5DFA79D</vt:lpwstr>
  </property>
</Properties>
</file>