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306" r:id="rId7"/>
    <p:sldId id="307" r:id="rId8"/>
    <p:sldId id="316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1" r:id="rId57"/>
    <p:sldId id="302" r:id="rId58"/>
    <p:sldId id="303" r:id="rId59"/>
    <p:sldId id="304" r:id="rId60"/>
    <p:sldId id="305" r:id="rId61"/>
  </p:sldIdLst>
  <p:sldSz cx="12192000" cy="6858000"/>
  <p:notesSz cx="6858000" cy="9144000"/>
  <p:embeddedFontLst>
    <p:embeddedFont>
      <p:font typeface="Arial Black" panose="020B0A04020102020204" pitchFamily="34" charset="0"/>
      <p:regular r:id="rId63"/>
      <p:bold r:id="rId64"/>
    </p:embeddedFont>
    <p:embeddedFont>
      <p:font typeface="Calibri" panose="020F0502020204030204" pitchFamily="34" charset="0"/>
      <p:regular r:id="rId65"/>
      <p:bold r:id="rId66"/>
      <p:italic r:id="rId67"/>
      <p:boldItalic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2E6E2E-14F7-4575-A1A0-FEECD14C8FD6}">
  <a:tblStyle styleId="{602E6E2E-14F7-4575-A1A0-FEECD14C8FD6}" styleName="Table_0"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CACACA"/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E6E6E6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0000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0000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538" autoAdjust="0"/>
  </p:normalViewPr>
  <p:slideViewPr>
    <p:cSldViewPr snapToGrid="0">
      <p:cViewPr varScale="1">
        <p:scale>
          <a:sx n="73" d="100"/>
          <a:sy n="73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4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Nada </a:t>
            </a:r>
            <a:r>
              <a:rPr lang="en-US" dirty="0" err="1"/>
              <a:t>anotado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La respuesta es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La respuesta es 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La respuesta es C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La respuesta es 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La respuesta es C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La respuesta es C</a:t>
            </a:r>
            <a:endParaRPr/>
          </a:p>
        </p:txBody>
      </p:sp>
      <p:sp>
        <p:nvSpPr>
          <p:cNvPr id="209" name="Google Shape;209;p1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trabajadores pueden solicitar y recibir información del empleador sobre las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normas y reglamentos de OSHA, la medición o el monitoreo obligatorio de sustancias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tóxicas, y los procedimientos de emergencia.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También pueden presentar quejas formales de la seguridad de OSHA, recibir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entrenamiento obligatorio de OSHA y participar en la "inspección" de OSHA.</a:t>
            </a:r>
            <a:endParaRPr dirty="0"/>
          </a:p>
        </p:txBody>
      </p:sp>
      <p:sp>
        <p:nvSpPr>
          <p:cNvPr id="96" name="Google Shape;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trabajadores pueden negarse a realizar trabajos peligrosos si creen que existe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 amenaza de una lesión grave o de muerte, y el empleador se niega a corregir la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condición después que el empleado lo solicite.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También tienen derecho a examinar el registro de OSHA 300 de lesiones y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enfermedades, obtener los datos de seguridad para los productos químicos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peligrosos, y ver los registros médicos y de exposición relacionados con el trabajo.</a:t>
            </a:r>
            <a:endParaRPr dirty="0"/>
          </a:p>
        </p:txBody>
      </p:sp>
      <p:sp>
        <p:nvSpPr>
          <p:cNvPr id="103" name="Google Shape;1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trabajadores tienen el derecho a impugnar un período de reducción otorgado a un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empleador por OSHA, intervenir en los procedimientos de ejecución contra el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empleador e informar de las condiciones o prácticas inseguras a OSHA, sin temor a</a:t>
            </a:r>
          </a:p>
          <a:p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represalias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empleador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10" name="Google Shape;1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 es la subvención requerida de Susan Harwood de</a:t>
            </a:r>
          </a:p>
          <a:p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OSHA</a:t>
            </a:r>
            <a:endParaRPr dirty="0"/>
          </a:p>
        </p:txBody>
      </p:sp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 es una excavación en la que se bombea agua.</a:t>
            </a:r>
            <a:endParaRPr dirty="0"/>
          </a:p>
        </p:txBody>
      </p:sp>
      <p:sp>
        <p:nvSpPr>
          <p:cNvPr id="124" name="Google Shape;1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Google Shape;132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 definición es de OSHA. Una zanja es generalmente más profunda que ancha,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pero no más de 15 pies de ancho en la parte inferior. Una zanja también se puede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hacer con formaletas u otras estructuras dentro de la excavación</a:t>
            </a:r>
            <a:endParaRPr dirty="0"/>
          </a:p>
        </p:txBody>
      </p:sp>
      <p:sp>
        <p:nvSpPr>
          <p:cNvPr id="156" name="Google Shape;15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definición completa de OSHA incluye "la pérdida de tierra por debajo de una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caja metálica de protección de una zanja o sistema de paneles y puntales, y su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movimiento repentino hacia la excavación, ya sea cayéndose o deslizándose"</a:t>
            </a:r>
            <a:endParaRPr dirty="0"/>
          </a:p>
        </p:txBody>
      </p:sp>
      <p:sp>
        <p:nvSpPr>
          <p:cNvPr id="173" name="Google Shape;1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 fue una zanja que se había derrumbado.</a:t>
            </a:r>
            <a:endParaRPr dirty="0"/>
          </a:p>
        </p:txBody>
      </p:sp>
      <p:sp>
        <p:nvSpPr>
          <p:cNvPr id="180" name="Google Shape;1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 definición es de OSHA. Un ejemplo de un ambiente peligroso sería el monóxido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carbono del escape del vehículo o del equipo utilizado.</a:t>
            </a:r>
            <a:endParaRPr dirty="0"/>
          </a:p>
        </p:txBody>
      </p:sp>
      <p:sp>
        <p:nvSpPr>
          <p:cNvPr id="189" name="Google Shape;18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 definición es de OSHA. OSHA también dice que "los sistemas de protección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incluyen sistemas de soporte, sistemas de inclinación y bancos, y otros sistemas que</a:t>
            </a:r>
          </a:p>
          <a:p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brindan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protección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necesaria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".</a:t>
            </a:r>
            <a:endParaRPr dirty="0"/>
          </a:p>
        </p:txBody>
      </p:sp>
      <p:sp>
        <p:nvSpPr>
          <p:cNvPr id="196" name="Google Shape;19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Foto de la izquierda: un ejemplo de inclinación de taludes de una excavación para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eliminar la posibilidad de derrumbes.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Foto usada con permiso de </a:t>
            </a:r>
            <a:r>
              <a:rPr lang="es-E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Benjamin</a:t>
            </a:r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Yaney</a:t>
            </a:r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Foto de centro: un ejemplo de una caja </a:t>
            </a:r>
            <a:r>
              <a:rPr lang="es-E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metática</a:t>
            </a:r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protección, usando una caja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zanjas para proteger a los trabajadores dentro de las paredes que se</a:t>
            </a:r>
          </a:p>
          <a:p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derrumban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r>
              <a:rPr lang="pt-BR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Blindaje de crédito fotográfico - David Ponder.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Foto de la derecha: un ejemplo de apuntalamiento hidráulico. Su propósito es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sostener las paredes de una excavación de zanjas para sostenerlas, para que no</a:t>
            </a:r>
          </a:p>
          <a:p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derrumben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Crédito de la foto de apuntalamiento</a:t>
            </a:r>
            <a:endParaRPr dirty="0"/>
          </a:p>
        </p:txBody>
      </p:sp>
      <p:sp>
        <p:nvSpPr>
          <p:cNvPr id="203" name="Google Shape;20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propósito no es asustarlo y garantizar que nunca vaya a una zanja o excavación,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sólo para que esté seguro cuando lo haga</a:t>
            </a:r>
            <a:endParaRPr dirty="0"/>
          </a:p>
        </p:txBody>
      </p:sp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 información de la Oficina de Estadísticas Laborales muestra el número de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muertes en trabajos de zanjas y excavaciones de 2013 a 2017, un período de cinco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años. No es un número insignificante: en 2016 hubo una muerte en promedio cada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dos semanas. Muchos grupos de educación y capacitación de OSHA se enfocan en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caídas y excavaciones , y seguridad de zanjas mientras ayudan a los empleadores.</a:t>
            </a: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" name="Google Shape;21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Estos datos de la Oficina de Estadísticas Laborales se refieren a lesiones graves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durante un período de 7 años. La mediana de días perdidos es una medida que indica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gravedad relativa a las lesiones y 3 de los 7 años muestran un promedio de 30 o más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días libres por lesiones de zanjas y excavaciones. El impacto de cualquier lesión grave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grande en el empleado lesionado y en la empresa, pero imagine que su compañero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trabajo se lastima tan seriamente que toma un par de meses antes de que puedan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volver a trabajar. ¿Crees que estarán ansiosos por volver a una zanja o una</a:t>
            </a:r>
          </a:p>
          <a:p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excavación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sp>
        <p:nvSpPr>
          <p:cNvPr id="227" name="Google Shape;22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lista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informes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lesiones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no fatales de OSHA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especifica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12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tipos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diferentes</a:t>
            </a:r>
            <a:endParaRPr lang="en-US" sz="12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lesiones reportadas por trabajos de zanjas y excavaciones con 81 lesiones no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fatales desde 2015. Las más comunes son fracturas, luego inflamación, lesiones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traumáticas, internas y de conmoción cerebral.</a:t>
            </a:r>
            <a:endParaRPr dirty="0"/>
          </a:p>
        </p:txBody>
      </p:sp>
      <p:sp>
        <p:nvSpPr>
          <p:cNvPr id="237" name="Google Shape;23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 lista de los informes de lesiones no fatales de OSHA muestra 7 tipos diferentes de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eventos que condujeron a 81 lesiones no fatales desde 2015. Todos los eventos tienen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 ver con superficies donde caminan/trabajan o, derrumbes. Una caída en una zanja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6 pies o más profunda también es una lesión de nivel inferior. Es seguro asumir que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algunas caídas desde alturas o en niveles más bajos, y algunas caídas en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excavaciones se colocan en una sola de las categorías, lo que muestra menos</a:t>
            </a:r>
          </a:p>
          <a:p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ocurrencia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registros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cuanto a las cifras, desde 2015 hasta 2017 hubo un promedio de poco más de 20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muertes, mientras que hubo un promedio de menos de 20 lesiones graves por año.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 que nos dice es que los riesgos de derrumbes y caídas siempre deben corregirse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porque es probable que más de la mitad de las lesiones graves resulten en muerte.</a:t>
            </a:r>
            <a:endParaRPr dirty="0"/>
          </a:p>
        </p:txBody>
      </p:sp>
      <p:sp>
        <p:nvSpPr>
          <p:cNvPr id="245" name="Google Shape;24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 Esta tabla muestra el costo directo para los empleadores por no cumplir con las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regulaciones en 1926.651 y 652 -sobre $ 7.5M para el período entre octubre de 2018 y</a:t>
            </a:r>
          </a:p>
          <a:p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septiembre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2019!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Este es sólo un aspecto del costo cuando se trata de trabajos de excavación y zanjas</a:t>
            </a:r>
          </a:p>
          <a:p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inseguras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costos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incluyen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Costos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médicos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por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lesiones</a:t>
            </a:r>
            <a:endParaRPr lang="en-US" sz="12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Mano de obra y entrenamiento adicionales después de una lesión</a:t>
            </a:r>
          </a:p>
          <a:p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Pérdida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productividad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moral</a:t>
            </a:r>
          </a:p>
          <a:p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Aumento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gastos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generales</a:t>
            </a:r>
            <a:endParaRPr lang="en-US" sz="12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Costos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seguros</a:t>
            </a:r>
            <a:endParaRPr lang="en-US" sz="12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Ganancias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perdidas</a:t>
            </a:r>
            <a:endParaRPr dirty="0"/>
          </a:p>
        </p:txBody>
      </p:sp>
      <p:sp>
        <p:nvSpPr>
          <p:cNvPr id="253" name="Google Shape;25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servicios subterráneos dañados pueden ser costosos y lentos de reparar. Pueden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llevar algunos de los siguientes peligros: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Gas natural - explosivo, inflamable, reduce el oxígeno</a:t>
            </a:r>
          </a:p>
          <a:p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Drenaje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tóxico</a:t>
            </a:r>
            <a:endParaRPr lang="en-US" sz="12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El agua - debilita las paredes de excavación, es un peligro de ahogamiento,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puede impedir la salida de la zanja</a:t>
            </a:r>
          </a:p>
          <a:p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Descarga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eléctrica</a:t>
            </a:r>
            <a:endParaRPr lang="en-US" sz="12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Comunicación</a:t>
            </a:r>
            <a:endParaRPr lang="en-US" sz="12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Aguas pluviales - pueden obstaculizar el control de la erosión, son un peligro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ahogamiento y pueden transportar deshechos químicos.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Foto: un ejemplo de una línea de agua rota.</a:t>
            </a:r>
            <a:endParaRPr dirty="0"/>
          </a:p>
        </p:txBody>
      </p:sp>
      <p:sp>
        <p:nvSpPr>
          <p:cNvPr id="262" name="Google Shape;26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Acceso y salida: no tener una forma segura de entrar o salir de una excavación</a:t>
            </a:r>
          </a:p>
          <a:p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un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peligro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los trabajadores necesitan evacuar una excavación, su salida no puede estar a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cien pies de distancia porque les tomaría mucho tiempo salir.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se puede esperar a que los trabajadores salgan de una zanja usando las paredes,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servicios públicos u otro equipo; podrían tropezarse, resbalarse o caer fácilmente y</a:t>
            </a:r>
          </a:p>
          <a:p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lesionarse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los medios de entrada o salida no están diseñados correctamente y fallan, los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trabajadores podrían ser aplastados o atrapados por la tierra o el equipo.</a:t>
            </a:r>
            <a:endParaRPr dirty="0"/>
          </a:p>
        </p:txBody>
      </p:sp>
      <p:sp>
        <p:nvSpPr>
          <p:cNvPr id="270" name="Google Shape;27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Equipo y vehículos de tránsito - </a:t>
            </a:r>
            <a:r>
              <a:rPr lang="es-E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veh</a:t>
            </a:r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í culos alrededor de zanjas y excavaciones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también son riesgos. Esto puede incluir tráfico y equipos en el sitio de trabajo.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Cualquier vehículo que ingrese accidentalmente a una zanja o excavación es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riesgoso, para el conductor y cualquier persona que trabaje en el área.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tierra, las piedras u otros materiales excavados pueden caerse y causar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lesiones a los trabajadores cercanos.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Muchas veces, puede ser difícil para los operadores del equipo saber </a:t>
            </a:r>
            <a:r>
              <a:rPr lang="es-ES" sz="1200" b="0" i="1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quién </a:t>
            </a:r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está en su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área de trabajo porque están concentrados en lo que están trabajando. Las zanjas y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 excavaciones también pueden ser espacios confinados, por lo que es probable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 haya peligro de ser golpeados por ellos.</a:t>
            </a:r>
            <a:endParaRPr dirty="0"/>
          </a:p>
        </p:txBody>
      </p:sp>
      <p:sp>
        <p:nvSpPr>
          <p:cNvPr id="279" name="Google Shape;27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Ambiente peligroso - los vapores, el polvo o el humo en el aire pueden reducir el</a:t>
            </a:r>
          </a:p>
          <a:p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oxígeno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ser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tóxicos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respirar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incendiarse,y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causar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incendio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explosión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Saber lo que podría estar en el ambiente ayudará a los trabajadores a saber qué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peligros pueden existir. Si hay ambientes peligrosos, la falta de un plan o equipo de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rescate también es un peligro.</a:t>
            </a:r>
            <a:endParaRPr dirty="0"/>
          </a:p>
        </p:txBody>
      </p:sp>
      <p:sp>
        <p:nvSpPr>
          <p:cNvPr id="287" name="Google Shape;28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Accumulación</a:t>
            </a:r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agua - Las excavaciones con agua </a:t>
            </a:r>
            <a:r>
              <a:rPr lang="es-E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accumulada</a:t>
            </a:r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 que están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acumulando agua o que están saturadas son peligrosas para los trabajadores.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el agua es lo suficientemente profunda, los trabajadores podrían ahogarse si se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caen, se atascan o no pueden nadar.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 áreas de trabajo húmedas siempre tienen riesgos de resbalones, especialmente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zanjas y excavaciones debido al terreno irregular y la probabilidad de superficies</a:t>
            </a:r>
          </a:p>
          <a:p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resbaladizas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agua en una excavación puede provocar que las herramientas y equipos eléctricos</a:t>
            </a:r>
          </a:p>
          <a:p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hagan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corto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circuito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 no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estén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suficientemente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conectados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tierra, lo que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representa un riesgo para los trabajadores.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suelo saturado puede impedir que los trabajadores salgan de una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excavación. También tiene menos fuerza de apoyo y puede hacer que las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paredes u otras características del suelo fallen.</a:t>
            </a:r>
            <a:endParaRPr dirty="0"/>
          </a:p>
        </p:txBody>
      </p:sp>
      <p:sp>
        <p:nvSpPr>
          <p:cNvPr id="294" name="Google Shape;29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Dentro de esta presentación usted: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Identificará los derechos de los trabajadores bajo la Ley OSHA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Definirá 5-10 términos clave asociados con los riesgos y los dispositivos de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seguridad de zanjas y excavaciones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Discutirá las estadísticas de lesiones y enfermedades para el trabajo de con</a:t>
            </a:r>
          </a:p>
          <a:p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zanjas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excavaciones</a:t>
            </a:r>
            <a:endParaRPr lang="en-US" sz="12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Identificará e interpretará con precisión los 6 riesgos comunes de excavaciones</a:t>
            </a:r>
            <a:endParaRPr dirty="0"/>
          </a:p>
        </p:txBody>
      </p:sp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Estabilidad- existen riesgos de estabilidad inherentes en cada excavación sólo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debido a la naturaleza de excavar en el suelo.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tierra suelta o las piedras a lo largo de las orillas de las excavaciones pueden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caerse y lesionar a los trabajadores en el fondo de la zanja.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obstáculos en la superficie son estructuras cercanas que pueden volverse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inestables debido a la excavación; esto puede incluir árboles, banquetas, postes de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servicios públicos o edificios, por ejemplo. Si alguno de ellos se cayera, deslizara, se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rompiera o se moviera involuntariamente, los trabajadores cercanos podrían</a:t>
            </a:r>
          </a:p>
          <a:p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lesionarse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derrumbes son generalmente el peligro más grave asociado con las</a:t>
            </a:r>
          </a:p>
          <a:p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excavaciones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zanjas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302" name="Google Shape;30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Ubicar los servicios públicos: para evitar daños a las instalaciones subterráneas ; siga</a:t>
            </a:r>
          </a:p>
          <a:p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estos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tres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pasos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Haga que las compañías de servicios públicos localicen y marquen los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servicios públicos en el área donde el trabajo se va a realizar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Si no pueden localizarse o marcarse, excave a mano o utilice otro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método de detección para localizar el servicio público. La excavación de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baches se hace excavando un pequeño agujero con cuidado con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incrementos de profundidad para encontrar un servicio público subterráneo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 no se haya marcado o se haya verificado su ubicación. Una vez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descubierto, la ubicación se puede extrapolar. Puede ser que se necesite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hacer múltiples baches para lograr esto.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Cuando un servicio público es descubierto y está dentro de una excavación,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debe ser apoyado, protegido o eliminado según sea necesario para garantizar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seguridad de los trabajadores.</a:t>
            </a:r>
            <a:endParaRPr dirty="0"/>
          </a:p>
        </p:txBody>
      </p:sp>
      <p:sp>
        <p:nvSpPr>
          <p:cNvPr id="310" name="Google Shape;31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Escaleras y rampas: la colocación adecuada de escaleras, el diseño de rampas y el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 interno del tráfico eliminarán muchos riesgos de acceso y salida.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Todos los puntos de salida deben ubicarse de manera que un empleado en cualquier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parte de la zanja pueda alcanzar uno dentro de los 25 pies del movimiento lateral. Las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escaleras deben estar aseguradas y extenderse al menos 3 pies por encima de la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excavación. Si se usa una rampa para el equipo, debe ser diseñada por una persona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competente calificada en diseño estructural y debe haber un plan de control de tráfico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también será utilizada para peatones.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 es una foto de una escalera dentro de una caja metálica de protección de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zanjas y extendida sobre la zanja.</a:t>
            </a:r>
            <a:endParaRPr dirty="0"/>
          </a:p>
        </p:txBody>
      </p:sp>
      <p:sp>
        <p:nvSpPr>
          <p:cNvPr id="318" name="Google Shape;31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Sistemas de control y advertencia de exposición: estos métodos reducirán los riesgos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los trabajadores que salgan del tráfico y el equipo.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una excavación está en un área de tráfico, los trabajadores deben usar ropa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reflectiva y de alta visibilidad. Si la zanja o la excavación redirige el tráfico, entonces se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debe colocar un marcador, letreros y barricadas apropiados designados en el Manual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Dispositivos de Control </a:t>
            </a:r>
            <a:r>
              <a:rPr lang="es-E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deTráfico</a:t>
            </a:r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Uniforme (MUTCD) para hacerlo de una manera</a:t>
            </a:r>
          </a:p>
          <a:p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segura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se permiten trabajadores debajo de las cargas de excavación. Además, deben</a:t>
            </a:r>
          </a:p>
          <a:p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colocarse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barricadas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dispositivos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detención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troncos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bermas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etc. a lo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largo de las orillas de una excavación si los operadores no tienen una vista clara de</a:t>
            </a:r>
          </a:p>
          <a:p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orilla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326" name="Google Shape;32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 pruebas y los controles que verifican lo que está presente en un ambiente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excavación y controlan la exposición al mismo tiempo ayudan a los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trabajadores a evitar posibles peligros.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monitor de cuatro gases es un buen dispositivo de prueba para determinar si hay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falta de oxígeno o presencia de vapores inflamables o tóxicos comunes en el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ambiente. Muchas veces, la ventilación en forma de motores de aire es suficiente para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eliminar las cosas malas y suministrar aire fresco. Si se necesita más protección, los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trabajadores deberán usar respiradores para evitar respirar los vapores o suministro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aire fresco si es necesario. Cuando existe un ambiente peligroso, el equipo de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rescate y el personal capacitado deben estar disponibles y preparados para realizar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rescates para los trabajadores en la excavación.</a:t>
            </a:r>
            <a:endParaRPr dirty="0"/>
          </a:p>
        </p:txBody>
      </p:sp>
      <p:sp>
        <p:nvSpPr>
          <p:cNvPr id="333" name="Google Shape;33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Trabajando con agua - la acumulación de agua en una excavación lleva algunos</a:t>
            </a:r>
          </a:p>
          <a:p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riesgos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menudo, se puede bombear el agua de una excavación para eliminar el peligro de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ahogamiento, pero es probable que los riesgos de resbalones y de salida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permanezcan en superficies húmedas y saturadas. El secado natural de la zanja es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forma más completa de resolver esos problemas.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agua también puede provocar que las herramientas y equipos eléctricos hagan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corto circuito, pero a veces los componentes eléctricos pueden cubrirse o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protegerse con lonas, plástico u otro material impermeable para mantenerlos</a:t>
            </a:r>
          </a:p>
          <a:p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secos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utilizables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341" name="Google Shape;34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Soporte de la tierra - La colocación y soporte del suelo de manera segura es esencial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la seguridad de los trabajadores en las excavaciones. Un pie cúbico de tierra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puede pesar 100 </a:t>
            </a:r>
            <a:r>
              <a:rPr lang="es-E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lbs</a:t>
            </a:r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y una yarda cúbica puede pesar 2700 </a:t>
            </a:r>
            <a:r>
              <a:rPr lang="es-E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lbs</a:t>
            </a:r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comienza colocando pilas del material </a:t>
            </a:r>
            <a:r>
              <a:rPr lang="es-E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escabado</a:t>
            </a:r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 menos a 2 pies de la orilla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reducir la presión en las paredes de la excavación. Las piedras sueltas o trozos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tierra deben ser retirados antes de que los trabajadores entren a la excavación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que no caigan sobre los trabajadores. Luego, las estructuras en el área deben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 apoyadas correctamente para que permanezcan en su lugar y no se caigan. Los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refuerzos, la sujeción y la elevación son algunos métodos para agregar apoyo a las</a:t>
            </a:r>
          </a:p>
          <a:p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estructuras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Finalmente, los sistemas de protección para evitar derrumbes son el tipo más crítico de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apoyo del suelo. Estos incluyen inclinaciones y bancos, sistemas de soporte como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apuntalamiento y arriostramiento, así como las estructuras metálicas de protección.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Siempre se requieren a menos que la excavación sea en piedra estable o menos de 5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pies de profundidad. Entraremos un poco más en detalles en las próximas diapositivas.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foto muestra el material excavado ubicado a 2 pies del borde de la</a:t>
            </a:r>
          </a:p>
          <a:p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zanja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373" name="Google Shape;37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Inclinación y bancos: esta técnica utiliza geometría para reducir la probabilidad de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derrumbes y es buena para suelos cohesivos tipo A o B. Las pendientes pueden variar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3⁄4 : 1 a 1.5: 1 dependiendo del tipo de suelo. El banco generalmente se mantiene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una proporción de 1: 1. Estas formas de protección son económicas pero requieren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espacio adicional alrededor de la excavación o zanja para realizarlas.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inclinación de una excavación / zanja de diez pies de profundidad hace que el área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sea mucho más amplia, pero elimina la posibilidad de un derrumbe.</a:t>
            </a:r>
            <a:endParaRPr dirty="0"/>
          </a:p>
        </p:txBody>
      </p:sp>
      <p:sp>
        <p:nvSpPr>
          <p:cNvPr id="392" name="Google Shape;39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 configuraciones de los sistemas de inclinación y bancos deben estar de acuerdo</a:t>
            </a:r>
          </a:p>
          <a:p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 la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Figura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B-1.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Nota de pie (1) Los números que se muestran entre paréntesis junto a las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inclinaciones máximas permitidas son ángulos expresados en grados desde la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horizontal. Los ángulos se han redondeado.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Nota a pie de página (2) Se admite una inclinación máxima permitida a corto plazo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1 / 2H: 1V (63o) en excavaciones en suelos Tipo A que tienen 12 pies (3.67 m)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menos de profundidad. Las inclinaciones máximas permitidas a corto plazo para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excavaciones de más de 12 pies (3.67 m) de profundidad deben ser 3 / 4H: 1V</a:t>
            </a:r>
          </a:p>
          <a:p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(53o).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Nota a pie de página (3) La inclinación o el banco para excavaciones de más de 20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pies de profundidad deberán ser diseñados por un ingeniero profesional registrado.</a:t>
            </a:r>
            <a:endParaRPr dirty="0"/>
          </a:p>
        </p:txBody>
      </p:sp>
      <p:sp>
        <p:nvSpPr>
          <p:cNvPr id="401" name="Google Shape;40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bancos, en las excavaciones de 20 pies o menos de profundidad deben tener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 inclinación máxima permitida de 1: 1 y las dimensiones máximas del banco de la</a:t>
            </a:r>
          </a:p>
          <a:p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</p:txBody>
      </p:sp>
      <p:sp>
        <p:nvSpPr>
          <p:cNvPr id="409" name="Google Shape;40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Apuntalamiento - El apuntalamiento de madera y el apuntalamiento hidráulico de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aluminio están diseñados para evitar el movimiento de suelos, carreteras, cimientos y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servicios públicos. El sistema hidráulico de aluminio es el mejor porque puede ser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instalado por un trabajador y no necesitan ingresar a la zanja para instalarlo. Es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necesario inspeccionar todos los días para detectar fugas, daños, conexiones rotas,</a:t>
            </a:r>
          </a:p>
          <a:p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etc.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foto muestra cómo se puede utilizar el apuntalamiento en excavaciones muy</a:t>
            </a:r>
          </a:p>
          <a:p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reducidas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420" name="Google Shape;42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Caja </a:t>
            </a:r>
            <a:r>
              <a:rPr lang="es-E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Metática</a:t>
            </a:r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Protección- Las cajas de zanjas son la forma principal del escudo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no están diseñadas para soportar la excavación, pero protegen a los trabajadores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dentro de la caja de derrumbes. Deben rellenarse para evitar el movimiento y, si no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son lo suficientemente grandes para toda la zanja o el sitio, deben moverse con</a:t>
            </a:r>
          </a:p>
          <a:p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frecuencia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foto muestra una caja metálica de protección de zanja, pero vienen en todo tipo</a:t>
            </a:r>
          </a:p>
          <a:p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formas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tamaños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428" name="Google Shape;42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6" name="Google Shape;436;p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 es la tarjeta rápida de OSHA para la seguridad de zanjas</a:t>
            </a:r>
            <a:endParaRPr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5" name="Google Shape;445;p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Responsabilidades: los trabajadores son responsables de informar observaciones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inseguras y seguir las normas y reglamentos de seguridad.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Beneficios: los trabajadores se benefician al mantener su salud y seguridad y al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mejorar la cultura y las prácticas de seguridad de su empresa, haciéndolos más</a:t>
            </a:r>
          </a:p>
          <a:p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valiosos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Responsabilidades: los empleadores deben proporcionar una persona competente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el trabajo de excavación de zanjas y garantizar el cumplimiento de OSHA.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Deben corregir los peligros conocidos.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Beneficios: los empleadores se benefician al tener una fuerza laboral saludable,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evitar los costos de las lesiones y el tiempo perdido y al tener una buena cultura</a:t>
            </a:r>
          </a:p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seguridad. La fuerza laboral es más productiva y genera trabajo de calidad</a:t>
            </a:r>
          </a:p>
          <a:p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seguro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452" name="Google Shape;45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Dedique unos minutos a revisar los materiales, asegurando que se cumplan los</a:t>
            </a:r>
          </a:p>
          <a:p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aprendizaje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459" name="Google Shape;45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Dedique unos minutos a revisar los materiales, asegurando que se cumplan los</a:t>
            </a:r>
          </a:p>
          <a:p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aprendizaje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466" name="Google Shape;46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 respuesta es B</a:t>
            </a:r>
            <a:endParaRPr/>
          </a:p>
        </p:txBody>
      </p:sp>
      <p:sp>
        <p:nvSpPr>
          <p:cNvPr id="137" name="Google Shape;137;p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La respuesta es 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La respuesta es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4730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La respuesta es 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914400" y="2130425"/>
            <a:ext cx="10363200" cy="147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200"/>
              <a:buFont typeface="Times New Roman"/>
              <a:buNone/>
              <a:defRPr>
                <a:solidFill>
                  <a:srgbClr val="888888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200"/>
              <a:buFont typeface="Times New Roman"/>
              <a:buNone/>
              <a:defRPr>
                <a:solidFill>
                  <a:srgbClr val="888888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200"/>
              <a:buFont typeface="Times New Roman"/>
              <a:buNone/>
              <a:defRPr>
                <a:solidFill>
                  <a:srgbClr val="888888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200"/>
              <a:buFont typeface="Times New Roman"/>
              <a:buNone/>
              <a:defRPr>
                <a:solidFill>
                  <a:srgbClr val="888888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200"/>
              <a:buFont typeface="Times New Roman"/>
              <a:buNone/>
              <a:defRPr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609600" y="671066"/>
            <a:ext cx="109728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609600" y="1996630"/>
            <a:ext cx="10972800" cy="337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839200" y="274639"/>
            <a:ext cx="2743200" cy="585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1"/>
          </p:nvPr>
        </p:nvSpPr>
        <p:spPr>
          <a:xfrm>
            <a:off x="609600" y="274639"/>
            <a:ext cx="8026400" cy="585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09600" y="671066"/>
            <a:ext cx="109728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609600" y="1996630"/>
            <a:ext cx="10972800" cy="337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09600" y="671066"/>
            <a:ext cx="109728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8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4635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700"/>
              <a:buChar char="•"/>
              <a:defRPr sz="3700"/>
            </a:lvl1pPr>
            <a:lvl2pPr marL="914400" lvl="1" indent="-4635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700"/>
              <a:buChar char="–"/>
              <a:defRPr sz="3700"/>
            </a:lvl2pPr>
            <a:lvl3pPr marL="1371600" lvl="2" indent="-4635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700"/>
              <a:buChar char="•"/>
              <a:defRPr sz="3700"/>
            </a:lvl3pPr>
            <a:lvl4pPr marL="1828800" lvl="3" indent="-4635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700"/>
              <a:buChar char="–"/>
              <a:defRPr sz="3700"/>
            </a:lvl4pPr>
            <a:lvl5pPr marL="2286000" lvl="4" indent="-4635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700"/>
              <a:buChar char="»"/>
              <a:defRPr sz="3700"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609600" y="671066"/>
            <a:ext cx="109728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609600" y="671066"/>
            <a:ext cx="109728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609600" y="1535112"/>
            <a:ext cx="5386917" cy="639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1"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1"/>
            </a:lvl2pPr>
            <a:lvl3pPr marL="1371600" lvl="2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1"/>
            </a:lvl3pPr>
            <a:lvl4pPr marL="1828800" lvl="3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1"/>
            </a:lvl4pPr>
            <a:lvl5pPr marL="2286000" lvl="4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1"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6193368" y="1535112"/>
            <a:ext cx="5389034" cy="639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600"/>
              <a:buFont typeface="Times New Roman"/>
              <a:buNone/>
              <a:defRPr sz="26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600"/>
              <a:buFont typeface="Times New Roman"/>
              <a:buNone/>
              <a:defRPr sz="26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600"/>
              <a:buFont typeface="Times New Roman"/>
              <a:buNone/>
              <a:defRPr sz="2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600"/>
              <a:buFont typeface="Times New Roman"/>
              <a:buNone/>
              <a:defRPr sz="2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600"/>
              <a:buFont typeface="Times New Roman"/>
              <a:buNone/>
              <a:defRPr sz="26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609601" y="273049"/>
            <a:ext cx="4011085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609601" y="1435102"/>
            <a:ext cx="4011085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1" cy="56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>
            <a:spLocks noGrp="1"/>
          </p:cNvSpPr>
          <p:nvPr>
            <p:ph type="pic" idx="2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–"/>
              <a:defRPr sz="4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–"/>
              <a:defRPr sz="4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»"/>
              <a:defRPr sz="4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2389716" y="5367337"/>
            <a:ext cx="7315201" cy="80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671066"/>
            <a:ext cx="109728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495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–"/>
              <a:defRPr sz="4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–"/>
              <a:defRPr sz="4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»"/>
              <a:defRPr sz="4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dc.gov/niosh/face/stateface/mi/04mi160.htm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s-origin.cdc.gov/niosh-science-blog/2019/06/06/trenching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bls.gov/pdq/SurveyOutputServlet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pls/imis/industryprofile.htm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li.mn.gov/sites/default/files/pdf/construc_sem_excavation_trenching_0317.pd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sha.gov/laws-regs/regulations/standardnumber/1926/1926SubpartPAppB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laws-regs/regulations/standardnumber/1926/1926SubpartPAppB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laws-regs/regulations/standardnumber/1926/1926SubpartPAppB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sha.gov/Publications/trench/trench_safety_tips_card.html" TargetMode="External"/><Relationship Id="rId4" Type="http://schemas.openxmlformats.org/officeDocument/2006/relationships/image" Target="../media/image2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eeklysafety.com/topic-categories/excavation-safety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sha.gov/laws-regs/regulations/standardnumber/1926" TargetMode="External"/><Relationship Id="rId5" Type="http://schemas.openxmlformats.org/officeDocument/2006/relationships/hyperlink" Target="https://www.osha.gov/Publications/OSHA3252/3252.html" TargetMode="External"/><Relationship Id="rId4" Type="http://schemas.openxmlformats.org/officeDocument/2006/relationships/hyperlink" Target="https://www.osha.gov/SLTC/trenchingexcavation/solutions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ctrTitle" idx="4294967295"/>
          </p:nvPr>
        </p:nvSpPr>
        <p:spPr>
          <a:xfrm>
            <a:off x="1015339" y="2380833"/>
            <a:ext cx="10161321" cy="157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2"/>
              <a:buFont typeface="Arial Black"/>
              <a:buNone/>
            </a:pPr>
            <a:r>
              <a:rPr lang="es-ES" sz="2352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Introducción a Zanjas y Excavaciones</a:t>
            </a:r>
            <a:br>
              <a:rPr lang="es-ES" sz="2352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br>
              <a:rPr lang="es-ES" sz="2352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s-ES" sz="1764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Universidad de Cincinnati </a:t>
            </a:r>
            <a:br>
              <a:rPr lang="es-ES" sz="1764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s-ES" sz="1764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Departamento de Salud Ambiental</a:t>
            </a:r>
            <a:endParaRPr sz="17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11376659" y="6383209"/>
            <a:ext cx="205741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609600" y="67106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n-US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Evaluación Previa (P5)</a:t>
            </a:r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body" idx="1"/>
          </p:nvPr>
        </p:nvSpPr>
        <p:spPr>
          <a:xfrm>
            <a:off x="609600" y="1996630"/>
            <a:ext cx="10972800" cy="337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9"/>
              <a:buNone/>
            </a:pPr>
            <a:r>
              <a:rPr lang="en-US" sz="3409" dirty="0"/>
              <a:t>5. Las </a:t>
            </a:r>
            <a:r>
              <a:rPr lang="en-US" sz="3409" dirty="0" err="1"/>
              <a:t>excavaciones</a:t>
            </a:r>
            <a:r>
              <a:rPr lang="en-US" sz="3409" dirty="0"/>
              <a:t> de </a:t>
            </a:r>
            <a:r>
              <a:rPr lang="en-US" sz="3409" dirty="0" err="1"/>
              <a:t>más</a:t>
            </a:r>
            <a:r>
              <a:rPr lang="en-US" sz="3409" dirty="0"/>
              <a:t> de _____ pies </a:t>
            </a:r>
            <a:r>
              <a:rPr lang="en-US" sz="3409" dirty="0" err="1"/>
              <a:t>deben</a:t>
            </a:r>
            <a:r>
              <a:rPr lang="en-US" sz="3409" dirty="0"/>
              <a:t> </a:t>
            </a:r>
            <a:r>
              <a:rPr lang="en-US" sz="3409" dirty="0" err="1"/>
              <a:t>probarse</a:t>
            </a:r>
            <a:r>
              <a:rPr lang="en-US" sz="3409" dirty="0"/>
              <a:t> antes de que los </a:t>
            </a:r>
            <a:r>
              <a:rPr lang="en-US" sz="3409" dirty="0" err="1"/>
              <a:t>empleados</a:t>
            </a:r>
            <a:r>
              <a:rPr lang="en-US" sz="3409" dirty="0"/>
              <a:t> </a:t>
            </a:r>
            <a:r>
              <a:rPr lang="en-US" sz="3409" dirty="0" err="1"/>
              <a:t>ingresen</a:t>
            </a:r>
            <a:r>
              <a:rPr lang="en-US" sz="3409" dirty="0"/>
              <a:t> </a:t>
            </a:r>
            <a:r>
              <a:rPr lang="en-US" sz="3409" dirty="0" err="1"/>
              <a:t>donde</a:t>
            </a:r>
            <a:r>
              <a:rPr lang="en-US" sz="3409" dirty="0"/>
              <a:t> </a:t>
            </a:r>
            <a:r>
              <a:rPr lang="en-US" sz="3409" dirty="0" err="1"/>
              <a:t>puedan</a:t>
            </a:r>
            <a:r>
              <a:rPr lang="en-US" sz="3409" dirty="0"/>
              <a:t> </a:t>
            </a:r>
            <a:r>
              <a:rPr lang="en-US" sz="3409" dirty="0" err="1"/>
              <a:t>existir</a:t>
            </a:r>
            <a:r>
              <a:rPr lang="en-US" sz="3409" dirty="0"/>
              <a:t> </a:t>
            </a:r>
            <a:r>
              <a:rPr lang="en-US" sz="3409" dirty="0" err="1"/>
              <a:t>atmósferas</a:t>
            </a:r>
            <a:r>
              <a:rPr lang="en-US" sz="3409" dirty="0"/>
              <a:t> </a:t>
            </a:r>
            <a:r>
              <a:rPr lang="en-US" sz="3409" dirty="0" err="1"/>
              <a:t>potencialmente</a:t>
            </a:r>
            <a:r>
              <a:rPr lang="en-US" sz="3409" dirty="0"/>
              <a:t> ______________.</a:t>
            </a:r>
            <a:endParaRPr sz="3409" dirty="0"/>
          </a:p>
          <a:p>
            <a:pPr marL="342900" marR="0" lvl="0" indent="-34290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9"/>
              <a:buFont typeface="Arial"/>
              <a:buAutoNum type="alphaLcPeriod"/>
            </a:pPr>
            <a:r>
              <a:rPr lang="en-US" sz="3409" dirty="0"/>
              <a:t>4’, </a:t>
            </a:r>
            <a:r>
              <a:rPr lang="en-US" sz="3409" dirty="0" err="1"/>
              <a:t>Peligrosas</a:t>
            </a:r>
            <a:endParaRPr sz="3409" dirty="0"/>
          </a:p>
          <a:p>
            <a:pPr marL="342900" marR="0" lvl="0" indent="-34290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9"/>
              <a:buFont typeface="Arial"/>
              <a:buAutoNum type="alphaLcPeriod"/>
            </a:pPr>
            <a:r>
              <a:rPr lang="en-US" sz="3409" dirty="0"/>
              <a:t>4’, </a:t>
            </a:r>
            <a:r>
              <a:rPr lang="en-US" sz="3409" dirty="0" err="1"/>
              <a:t>Ambientes</a:t>
            </a:r>
            <a:endParaRPr sz="3409" dirty="0"/>
          </a:p>
          <a:p>
            <a:pPr marL="342900" marR="0" lvl="0" indent="-34290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9"/>
              <a:buFont typeface="Arial"/>
              <a:buAutoNum type="alphaLcPeriod"/>
            </a:pPr>
            <a:r>
              <a:rPr lang="en-US" sz="3409" dirty="0"/>
              <a:t>6’, </a:t>
            </a:r>
            <a:r>
              <a:rPr lang="en-US" sz="3409" dirty="0" err="1"/>
              <a:t>Peligrosas</a:t>
            </a:r>
            <a:endParaRPr sz="3409" dirty="0"/>
          </a:p>
          <a:p>
            <a:pPr marL="342900" marR="0" lvl="0" indent="-34290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9"/>
              <a:buFont typeface="Arial"/>
              <a:buAutoNum type="alphaLcPeriod"/>
            </a:pPr>
            <a:r>
              <a:rPr lang="en-US" sz="3409" dirty="0"/>
              <a:t>6’, </a:t>
            </a:r>
            <a:r>
              <a:rPr lang="en-US" sz="3409" dirty="0" err="1"/>
              <a:t>Ambientes</a:t>
            </a:r>
            <a:endParaRPr sz="3409" dirty="0"/>
          </a:p>
          <a:p>
            <a:pPr marL="457189" lvl="0" indent="-247258" algn="l" rtl="0">
              <a:lnSpc>
                <a:spcPct val="80000"/>
              </a:lnSpc>
              <a:spcBef>
                <a:spcPts val="1461"/>
              </a:spcBef>
              <a:spcAft>
                <a:spcPts val="0"/>
              </a:spcAft>
              <a:buClr>
                <a:schemeClr val="dk1"/>
              </a:buClr>
              <a:buSzPts val="3306"/>
              <a:buNone/>
            </a:pPr>
            <a:endParaRPr sz="3306" dirty="0"/>
          </a:p>
        </p:txBody>
      </p:sp>
      <p:sp>
        <p:nvSpPr>
          <p:cNvPr id="173" name="Google Shape;173;p2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>
            <a:spLocks noGrp="1"/>
          </p:cNvSpPr>
          <p:nvPr>
            <p:ph type="title"/>
          </p:nvPr>
        </p:nvSpPr>
        <p:spPr>
          <a:xfrm>
            <a:off x="609600" y="67106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n-US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Evaluación Previa (P6)</a:t>
            </a:r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body" idx="1"/>
          </p:nvPr>
        </p:nvSpPr>
        <p:spPr>
          <a:xfrm>
            <a:off x="609600" y="1996630"/>
            <a:ext cx="10972800" cy="337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9"/>
              <a:buNone/>
            </a:pPr>
            <a:r>
              <a:rPr lang="en-US" sz="3409" dirty="0"/>
              <a:t>6. ¿La </a:t>
            </a:r>
            <a:r>
              <a:rPr lang="en-US" sz="3409" dirty="0" err="1"/>
              <a:t>parte</a:t>
            </a:r>
            <a:r>
              <a:rPr lang="en-US" sz="3409" dirty="0"/>
              <a:t> inferior de un escudo de </a:t>
            </a:r>
            <a:r>
              <a:rPr lang="en-US" sz="3409" dirty="0" err="1"/>
              <a:t>zanja</a:t>
            </a:r>
            <a:r>
              <a:rPr lang="en-US" sz="3409" dirty="0"/>
              <a:t> (</a:t>
            </a:r>
            <a:r>
              <a:rPr lang="en-US" sz="3409" dirty="0" err="1"/>
              <a:t>caja</a:t>
            </a:r>
            <a:r>
              <a:rPr lang="en-US" sz="3409" dirty="0"/>
              <a:t> de </a:t>
            </a:r>
            <a:r>
              <a:rPr lang="en-US" sz="3409" dirty="0" err="1"/>
              <a:t>zanja</a:t>
            </a:r>
            <a:r>
              <a:rPr lang="en-US" sz="3409" dirty="0"/>
              <a:t>) no debe </a:t>
            </a:r>
            <a:r>
              <a:rPr lang="en-US" sz="3409" dirty="0" err="1"/>
              <a:t>estar</a:t>
            </a:r>
            <a:r>
              <a:rPr lang="en-US" sz="3409" dirty="0"/>
              <a:t> a </a:t>
            </a:r>
            <a:r>
              <a:rPr lang="en-US" sz="3409" dirty="0" err="1"/>
              <a:t>más</a:t>
            </a:r>
            <a:r>
              <a:rPr lang="en-US" sz="3409" dirty="0"/>
              <a:t> de ______ pies por </a:t>
            </a:r>
            <a:r>
              <a:rPr lang="en-US" sz="3409" dirty="0" err="1"/>
              <a:t>encima</a:t>
            </a:r>
            <a:r>
              <a:rPr lang="en-US" sz="3409" dirty="0"/>
              <a:t> del </a:t>
            </a:r>
            <a:r>
              <a:rPr lang="en-US" sz="3409" dirty="0" err="1"/>
              <a:t>fondo</a:t>
            </a:r>
            <a:r>
              <a:rPr lang="en-US" sz="3409" dirty="0"/>
              <a:t> de la </a:t>
            </a:r>
            <a:r>
              <a:rPr lang="en-US" sz="3409" dirty="0" err="1"/>
              <a:t>zanja</a:t>
            </a:r>
            <a:r>
              <a:rPr lang="en-US" sz="3409" dirty="0"/>
              <a:t> o </a:t>
            </a:r>
            <a:r>
              <a:rPr lang="en-US" sz="3409" dirty="0" err="1"/>
              <a:t>excavación</a:t>
            </a:r>
            <a:r>
              <a:rPr lang="en-US" sz="3409" dirty="0"/>
              <a:t>?</a:t>
            </a:r>
            <a:endParaRPr sz="3409" dirty="0"/>
          </a:p>
          <a:p>
            <a:pPr marL="342900" marR="0" lvl="0" indent="-34290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9"/>
              <a:buFont typeface="Arial"/>
              <a:buAutoNum type="alphaLcPeriod"/>
            </a:pPr>
            <a:r>
              <a:rPr lang="en-US" sz="3409" dirty="0"/>
              <a:t>5’</a:t>
            </a:r>
            <a:endParaRPr dirty="0"/>
          </a:p>
          <a:p>
            <a:pPr marL="342900" marR="0" lvl="0" indent="-34290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9"/>
              <a:buFont typeface="Arial"/>
              <a:buAutoNum type="alphaLcPeriod"/>
            </a:pPr>
            <a:r>
              <a:rPr lang="en-US" sz="3409" dirty="0"/>
              <a:t>3’</a:t>
            </a:r>
            <a:endParaRPr dirty="0"/>
          </a:p>
          <a:p>
            <a:pPr marL="342900" marR="0" lvl="0" indent="-34290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9"/>
              <a:buFont typeface="Arial"/>
              <a:buAutoNum type="alphaLcPeriod"/>
            </a:pPr>
            <a:r>
              <a:rPr lang="en-US" sz="3409" dirty="0"/>
              <a:t>1’</a:t>
            </a:r>
            <a:endParaRPr dirty="0"/>
          </a:p>
          <a:p>
            <a:pPr marL="342900" marR="0" lvl="0" indent="-34290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9"/>
              <a:buFont typeface="Arial"/>
              <a:buAutoNum type="alphaLcPeriod"/>
            </a:pPr>
            <a:r>
              <a:rPr lang="en-US" sz="3409" dirty="0"/>
              <a:t>2’</a:t>
            </a:r>
            <a:endParaRPr dirty="0"/>
          </a:p>
          <a:p>
            <a:pPr marL="457189" lvl="0" indent="-247258" algn="l" rtl="0">
              <a:lnSpc>
                <a:spcPct val="80000"/>
              </a:lnSpc>
              <a:spcBef>
                <a:spcPts val="1461"/>
              </a:spcBef>
              <a:spcAft>
                <a:spcPts val="0"/>
              </a:spcAft>
              <a:buClr>
                <a:schemeClr val="dk1"/>
              </a:buClr>
              <a:buSzPts val="3306"/>
              <a:buNone/>
            </a:pPr>
            <a:endParaRPr sz="3306" dirty="0"/>
          </a:p>
        </p:txBody>
      </p:sp>
      <p:sp>
        <p:nvSpPr>
          <p:cNvPr id="181" name="Google Shape;181;p2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>
            <a:spLocks noGrp="1"/>
          </p:cNvSpPr>
          <p:nvPr>
            <p:ph type="title"/>
          </p:nvPr>
        </p:nvSpPr>
        <p:spPr>
          <a:xfrm>
            <a:off x="609600" y="67106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n-US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Evaluación Previa (P7)</a:t>
            </a:r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body" idx="1"/>
          </p:nvPr>
        </p:nvSpPr>
        <p:spPr>
          <a:xfrm>
            <a:off x="609600" y="1996630"/>
            <a:ext cx="10972800" cy="337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15"/>
              <a:buNone/>
            </a:pPr>
            <a:r>
              <a:rPr lang="en-US" sz="3515" dirty="0"/>
              <a:t>7. ___________ causa la </a:t>
            </a:r>
            <a:r>
              <a:rPr lang="en-US" sz="3515" dirty="0" err="1"/>
              <a:t>mayoría</a:t>
            </a:r>
            <a:r>
              <a:rPr lang="en-US" sz="3515" dirty="0"/>
              <a:t> de las </a:t>
            </a:r>
            <a:r>
              <a:rPr lang="en-US" sz="3515" dirty="0" err="1"/>
              <a:t>muertes</a:t>
            </a:r>
            <a:r>
              <a:rPr lang="en-US" sz="3515" dirty="0"/>
              <a:t> </a:t>
            </a:r>
            <a:r>
              <a:rPr lang="en-US" sz="3515" dirty="0" err="1"/>
              <a:t>en</a:t>
            </a:r>
            <a:r>
              <a:rPr lang="en-US" sz="3515" dirty="0"/>
              <a:t> </a:t>
            </a:r>
            <a:r>
              <a:rPr lang="en-US" sz="3515" dirty="0" err="1"/>
              <a:t>excavaciones</a:t>
            </a:r>
            <a:r>
              <a:rPr lang="en-US" sz="3515" dirty="0"/>
              <a:t>.</a:t>
            </a:r>
            <a:endParaRPr sz="3515" dirty="0"/>
          </a:p>
          <a:p>
            <a:pPr marL="342900" marR="0" lvl="0" indent="-342900" algn="l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15"/>
              <a:buFont typeface="Arial"/>
              <a:buAutoNum type="alphaLcPeriod"/>
            </a:pPr>
            <a:r>
              <a:rPr lang="en-US" sz="3515" dirty="0" err="1"/>
              <a:t>Servicios</a:t>
            </a:r>
            <a:r>
              <a:rPr lang="en-US" sz="3515" dirty="0"/>
              <a:t> </a:t>
            </a:r>
            <a:r>
              <a:rPr lang="en-US" sz="3515" dirty="0" err="1"/>
              <a:t>públicos</a:t>
            </a:r>
            <a:r>
              <a:rPr lang="en-US" sz="3515" dirty="0"/>
              <a:t> </a:t>
            </a:r>
            <a:r>
              <a:rPr lang="en-US" sz="3515" dirty="0" err="1"/>
              <a:t>subterráneos</a:t>
            </a:r>
            <a:endParaRPr sz="3515" dirty="0"/>
          </a:p>
          <a:p>
            <a:pPr marL="342900" marR="0" lvl="0" indent="-342900" algn="l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15"/>
              <a:buFont typeface="Arial"/>
              <a:buAutoNum type="alphaLcPeriod"/>
            </a:pPr>
            <a:r>
              <a:rPr lang="en-US" sz="3515" dirty="0" err="1"/>
              <a:t>Acumulación</a:t>
            </a:r>
            <a:r>
              <a:rPr lang="en-US" sz="3515" dirty="0"/>
              <a:t> de </a:t>
            </a:r>
            <a:r>
              <a:rPr lang="en-US" sz="3515" dirty="0" err="1"/>
              <a:t>agua</a:t>
            </a:r>
            <a:endParaRPr sz="3515" dirty="0"/>
          </a:p>
          <a:p>
            <a:pPr marL="342900" marR="0" lvl="0" indent="-342900" algn="l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15"/>
              <a:buFont typeface="Arial"/>
              <a:buAutoNum type="alphaLcPeriod"/>
            </a:pPr>
            <a:r>
              <a:rPr lang="en-US" sz="3515" dirty="0" err="1"/>
              <a:t>Derrumbes</a:t>
            </a:r>
            <a:endParaRPr sz="3515" dirty="0"/>
          </a:p>
          <a:p>
            <a:pPr marL="342900" marR="0" lvl="0" indent="-342900" algn="l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15"/>
              <a:buFont typeface="Arial"/>
              <a:buAutoNum type="alphaLcPeriod"/>
            </a:pPr>
            <a:r>
              <a:rPr lang="en-US" sz="3515" dirty="0" err="1"/>
              <a:t>Equipamiento</a:t>
            </a:r>
            <a:r>
              <a:rPr lang="en-US" sz="3515" dirty="0"/>
              <a:t> / </a:t>
            </a:r>
            <a:r>
              <a:rPr lang="en-US" sz="3515" dirty="0" err="1"/>
              <a:t>maquinaria</a:t>
            </a:r>
            <a:r>
              <a:rPr lang="en-US" sz="3515" dirty="0"/>
              <a:t> </a:t>
            </a:r>
            <a:r>
              <a:rPr lang="en-US" sz="3515" dirty="0" err="1"/>
              <a:t>pesado</a:t>
            </a:r>
            <a:endParaRPr sz="3515" dirty="0"/>
          </a:p>
          <a:p>
            <a:pPr marL="457189" lvl="0" indent="-206618" algn="l" rtl="0">
              <a:lnSpc>
                <a:spcPct val="90000"/>
              </a:lnSpc>
              <a:spcBef>
                <a:spcPts val="1589"/>
              </a:spcBef>
              <a:spcAft>
                <a:spcPts val="0"/>
              </a:spcAft>
              <a:buClr>
                <a:schemeClr val="dk1"/>
              </a:buClr>
              <a:buSzPts val="3946"/>
              <a:buNone/>
            </a:pPr>
            <a:endParaRPr sz="3946" dirty="0"/>
          </a:p>
        </p:txBody>
      </p:sp>
      <p:sp>
        <p:nvSpPr>
          <p:cNvPr id="189" name="Google Shape;189;p2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>
            <a:spLocks noGrp="1"/>
          </p:cNvSpPr>
          <p:nvPr>
            <p:ph type="title"/>
          </p:nvPr>
        </p:nvSpPr>
        <p:spPr>
          <a:xfrm>
            <a:off x="609600" y="67106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n-US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Evaluación Previa (P8)</a:t>
            </a:r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body" idx="1"/>
          </p:nvPr>
        </p:nvSpPr>
        <p:spPr>
          <a:xfrm>
            <a:off x="609600" y="1996630"/>
            <a:ext cx="10972800" cy="337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0"/>
              <a:buNone/>
            </a:pPr>
            <a:r>
              <a:rPr lang="en-US" sz="3230" dirty="0"/>
              <a:t>8. </a:t>
            </a:r>
            <a:r>
              <a:rPr lang="en-US" sz="3230" dirty="0" err="1"/>
              <a:t>En</a:t>
            </a:r>
            <a:r>
              <a:rPr lang="en-US" sz="3230" dirty="0"/>
              <a:t> </a:t>
            </a:r>
            <a:r>
              <a:rPr lang="en-US" sz="3230" dirty="0" err="1"/>
              <a:t>excavaciones</a:t>
            </a:r>
            <a:r>
              <a:rPr lang="en-US" sz="3230" dirty="0"/>
              <a:t> de </a:t>
            </a:r>
            <a:r>
              <a:rPr lang="en-US" sz="3230" dirty="0" err="1"/>
              <a:t>más</a:t>
            </a:r>
            <a:r>
              <a:rPr lang="en-US" sz="3230" dirty="0"/>
              <a:t> de 4 pies de </a:t>
            </a:r>
            <a:r>
              <a:rPr lang="en-US" sz="3230" dirty="0" err="1"/>
              <a:t>profundidad</a:t>
            </a:r>
            <a:r>
              <a:rPr lang="en-US" sz="3230" dirty="0"/>
              <a:t>, un medio de </a:t>
            </a:r>
            <a:r>
              <a:rPr lang="en-US" sz="3230" dirty="0" err="1"/>
              <a:t>salida</a:t>
            </a:r>
            <a:r>
              <a:rPr lang="en-US" sz="3230" dirty="0"/>
              <a:t> _________.</a:t>
            </a:r>
            <a:endParaRPr sz="3230" dirty="0"/>
          </a:p>
          <a:p>
            <a:pPr marL="342900" marR="0" lvl="0" indent="-342900" algn="l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0"/>
              <a:buFont typeface="Arial"/>
              <a:buAutoNum type="alphaLcPeriod"/>
            </a:pPr>
            <a:r>
              <a:rPr lang="en-US" sz="3230" dirty="0"/>
              <a:t>No es </a:t>
            </a:r>
            <a:r>
              <a:rPr lang="en-US" sz="3230" dirty="0" err="1"/>
              <a:t>necesario</a:t>
            </a:r>
            <a:endParaRPr dirty="0"/>
          </a:p>
          <a:p>
            <a:pPr marL="342900" marR="0" lvl="0" indent="-342900" algn="l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0"/>
              <a:buFont typeface="Arial"/>
              <a:buAutoNum type="alphaLcPeriod"/>
            </a:pPr>
            <a:r>
              <a:rPr lang="en-US" sz="3230" dirty="0"/>
              <a:t>Debe </a:t>
            </a:r>
            <a:r>
              <a:rPr lang="en-US" sz="3230" dirty="0" err="1"/>
              <a:t>estar</a:t>
            </a:r>
            <a:r>
              <a:rPr lang="en-US" sz="3230" dirty="0"/>
              <a:t> </a:t>
            </a:r>
            <a:r>
              <a:rPr lang="en-US" sz="3230" dirty="0" err="1"/>
              <a:t>ubicado</a:t>
            </a:r>
            <a:r>
              <a:rPr lang="en-US" sz="3230" dirty="0"/>
              <a:t> a </a:t>
            </a:r>
            <a:r>
              <a:rPr lang="en-US" sz="3230" dirty="0" err="1"/>
              <a:t>menos</a:t>
            </a:r>
            <a:r>
              <a:rPr lang="en-US" sz="3230" dirty="0"/>
              <a:t> de 100 pies de los </a:t>
            </a:r>
            <a:r>
              <a:rPr lang="en-US" sz="3230" dirty="0" err="1"/>
              <a:t>trabajadores</a:t>
            </a:r>
            <a:endParaRPr dirty="0"/>
          </a:p>
          <a:p>
            <a:pPr marL="342900" marR="0" lvl="0" indent="-342900" algn="l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0"/>
              <a:buFont typeface="Arial"/>
              <a:buAutoNum type="alphaLcPeriod"/>
            </a:pPr>
            <a:r>
              <a:rPr lang="en-US" sz="3230" dirty="0"/>
              <a:t>Debe </a:t>
            </a:r>
            <a:r>
              <a:rPr lang="en-US" sz="3230" dirty="0" err="1"/>
              <a:t>estar</a:t>
            </a:r>
            <a:r>
              <a:rPr lang="en-US" sz="3230" dirty="0"/>
              <a:t> </a:t>
            </a:r>
            <a:r>
              <a:rPr lang="en-US" sz="3230" dirty="0" err="1"/>
              <a:t>ubicado</a:t>
            </a:r>
            <a:r>
              <a:rPr lang="en-US" sz="3230" dirty="0"/>
              <a:t> a </a:t>
            </a:r>
            <a:r>
              <a:rPr lang="en-US" sz="3230" dirty="0" err="1"/>
              <a:t>menos</a:t>
            </a:r>
            <a:r>
              <a:rPr lang="en-US" sz="3230" dirty="0"/>
              <a:t> de 200 pies de los </a:t>
            </a:r>
            <a:r>
              <a:rPr lang="en-US" sz="3230" dirty="0" err="1"/>
              <a:t>trabajadores</a:t>
            </a:r>
            <a:endParaRPr sz="3230" dirty="0"/>
          </a:p>
          <a:p>
            <a:pPr marL="342900" marR="0" lvl="0" indent="-342900" algn="l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0"/>
              <a:buFont typeface="Arial"/>
              <a:buAutoNum type="alphaLcPeriod"/>
            </a:pPr>
            <a:r>
              <a:rPr lang="en-US" sz="3230" dirty="0"/>
              <a:t>Debe </a:t>
            </a:r>
            <a:r>
              <a:rPr lang="en-US" sz="3230" dirty="0" err="1"/>
              <a:t>estar</a:t>
            </a:r>
            <a:r>
              <a:rPr lang="en-US" sz="3230" dirty="0"/>
              <a:t> </a:t>
            </a:r>
            <a:r>
              <a:rPr lang="en-US" sz="3230" dirty="0" err="1"/>
              <a:t>ubicado</a:t>
            </a:r>
            <a:r>
              <a:rPr lang="en-US" sz="3230" dirty="0"/>
              <a:t> a </a:t>
            </a:r>
            <a:r>
              <a:rPr lang="en-US" sz="3230" dirty="0" err="1"/>
              <a:t>menos</a:t>
            </a:r>
            <a:r>
              <a:rPr lang="en-US" sz="3230" dirty="0"/>
              <a:t> de 25 pies de los </a:t>
            </a:r>
            <a:r>
              <a:rPr lang="en-US" sz="3230" dirty="0" err="1"/>
              <a:t>trabajadores</a:t>
            </a:r>
            <a:endParaRPr sz="3230" dirty="0"/>
          </a:p>
          <a:p>
            <a:pPr marL="457189" lvl="0" indent="-226938" algn="l" rtl="0">
              <a:lnSpc>
                <a:spcPct val="90000"/>
              </a:lnSpc>
              <a:spcBef>
                <a:spcPts val="1525"/>
              </a:spcBef>
              <a:spcAft>
                <a:spcPts val="0"/>
              </a:spcAft>
              <a:buClr>
                <a:schemeClr val="dk1"/>
              </a:buClr>
              <a:buSzPts val="3626"/>
              <a:buNone/>
            </a:pPr>
            <a:endParaRPr sz="3626" dirty="0"/>
          </a:p>
        </p:txBody>
      </p:sp>
      <p:sp>
        <p:nvSpPr>
          <p:cNvPr id="197" name="Google Shape;197;p2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title"/>
          </p:nvPr>
        </p:nvSpPr>
        <p:spPr>
          <a:xfrm>
            <a:off x="609600" y="67106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n-US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Evaluación Previa (P9)</a:t>
            </a:r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body" idx="1"/>
          </p:nvPr>
        </p:nvSpPr>
        <p:spPr>
          <a:xfrm>
            <a:off x="609600" y="1996630"/>
            <a:ext cx="10972800" cy="337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9"/>
              <a:buNone/>
            </a:pPr>
            <a:r>
              <a:rPr lang="en-US" sz="3409" dirty="0"/>
              <a:t>9. ¿Cuál de las </a:t>
            </a:r>
            <a:r>
              <a:rPr lang="en-US" sz="3409" dirty="0" err="1"/>
              <a:t>siguientes</a:t>
            </a:r>
            <a:r>
              <a:rPr lang="en-US" sz="3409" dirty="0"/>
              <a:t> </a:t>
            </a:r>
            <a:r>
              <a:rPr lang="en-US" sz="3409" dirty="0" err="1"/>
              <a:t>afirmaciones</a:t>
            </a:r>
            <a:r>
              <a:rPr lang="en-US" sz="3409" dirty="0"/>
              <a:t> no es </a:t>
            </a:r>
            <a:r>
              <a:rPr lang="en-US" sz="3409" dirty="0" err="1"/>
              <a:t>cierta</a:t>
            </a:r>
            <a:r>
              <a:rPr lang="en-US" sz="3409" dirty="0"/>
              <a:t> </a:t>
            </a:r>
            <a:r>
              <a:rPr lang="en-US" sz="3409" dirty="0" err="1"/>
              <a:t>sobre</a:t>
            </a:r>
            <a:r>
              <a:rPr lang="en-US" sz="3409" dirty="0"/>
              <a:t> el </a:t>
            </a:r>
            <a:r>
              <a:rPr lang="en-US" sz="3409" dirty="0" err="1"/>
              <a:t>suelo</a:t>
            </a:r>
            <a:r>
              <a:rPr lang="en-US" sz="3409" dirty="0"/>
              <a:t> Tipo C?</a:t>
            </a:r>
            <a:endParaRPr sz="3409" dirty="0"/>
          </a:p>
          <a:p>
            <a:pPr marL="342900" marR="0" lvl="0" indent="-34290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9"/>
              <a:buFont typeface="Arial"/>
              <a:buAutoNum type="alphaLcPeriod"/>
            </a:pPr>
            <a:r>
              <a:rPr lang="en-US" sz="3409" dirty="0"/>
              <a:t>Si se </a:t>
            </a:r>
            <a:r>
              <a:rPr lang="en-US" sz="3409" dirty="0" err="1"/>
              <a:t>desconoce</a:t>
            </a:r>
            <a:r>
              <a:rPr lang="en-US" sz="3409" dirty="0"/>
              <a:t> el </a:t>
            </a:r>
            <a:r>
              <a:rPr lang="en-US" sz="3409" dirty="0" err="1"/>
              <a:t>tipo</a:t>
            </a:r>
            <a:r>
              <a:rPr lang="en-US" sz="3409" dirty="0"/>
              <a:t>, debe </a:t>
            </a:r>
            <a:r>
              <a:rPr lang="en-US" sz="3409" dirty="0" err="1"/>
              <a:t>asumir</a:t>
            </a:r>
            <a:r>
              <a:rPr lang="en-US" sz="3409" dirty="0"/>
              <a:t> que </a:t>
            </a:r>
            <a:r>
              <a:rPr lang="en-US" sz="3409" dirty="0" err="1"/>
              <a:t>todo</a:t>
            </a:r>
            <a:r>
              <a:rPr lang="en-US" sz="3409" dirty="0"/>
              <a:t> el </a:t>
            </a:r>
            <a:r>
              <a:rPr lang="en-US" sz="3409" dirty="0" err="1"/>
              <a:t>suelo</a:t>
            </a:r>
            <a:r>
              <a:rPr lang="en-US" sz="3409" dirty="0"/>
              <a:t> es Tipo C</a:t>
            </a:r>
            <a:endParaRPr sz="3409" dirty="0"/>
          </a:p>
          <a:p>
            <a:pPr marL="342900" marR="0" lvl="0" indent="-34290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9"/>
              <a:buFont typeface="Arial"/>
              <a:buAutoNum type="alphaLcPeriod"/>
            </a:pPr>
            <a:r>
              <a:rPr lang="en-US" sz="3409" dirty="0"/>
              <a:t>Si </a:t>
            </a:r>
            <a:r>
              <a:rPr lang="en-US" sz="3409" dirty="0" err="1"/>
              <a:t>está</a:t>
            </a:r>
            <a:r>
              <a:rPr lang="en-US" sz="3409" dirty="0"/>
              <a:t> </a:t>
            </a:r>
            <a:r>
              <a:rPr lang="en-US" sz="3409" dirty="0" err="1"/>
              <a:t>inclinado</a:t>
            </a:r>
            <a:r>
              <a:rPr lang="en-US" sz="3409" dirty="0"/>
              <a:t>, </a:t>
            </a:r>
            <a:r>
              <a:rPr lang="en-US" sz="3409" dirty="0" err="1"/>
              <a:t>requiere</a:t>
            </a:r>
            <a:r>
              <a:rPr lang="en-US" sz="3409" dirty="0"/>
              <a:t> un </a:t>
            </a:r>
            <a:r>
              <a:rPr lang="en-US" sz="3409" dirty="0" err="1"/>
              <a:t>ángulo</a:t>
            </a:r>
            <a:r>
              <a:rPr lang="en-US" sz="3409" dirty="0"/>
              <a:t> de 34°</a:t>
            </a:r>
            <a:endParaRPr sz="3409" dirty="0"/>
          </a:p>
          <a:p>
            <a:pPr marL="342900" marR="0" lvl="0" indent="-34290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9"/>
              <a:buFont typeface="Arial"/>
              <a:buAutoNum type="alphaLcPeriod"/>
            </a:pPr>
            <a:r>
              <a:rPr lang="en-US" sz="3409" dirty="0"/>
              <a:t>Se </a:t>
            </a:r>
            <a:r>
              <a:rPr lang="en-US" sz="3409" dirty="0" err="1"/>
              <a:t>puede</a:t>
            </a:r>
            <a:r>
              <a:rPr lang="en-US" sz="3409" dirty="0"/>
              <a:t> </a:t>
            </a:r>
            <a:r>
              <a:rPr lang="en-US" sz="3409" dirty="0" err="1"/>
              <a:t>colocar</a:t>
            </a:r>
            <a:r>
              <a:rPr lang="en-US" sz="3409" dirty="0"/>
              <a:t> </a:t>
            </a:r>
            <a:r>
              <a:rPr lang="en-US" sz="3409" dirty="0" err="1"/>
              <a:t>en</a:t>
            </a:r>
            <a:r>
              <a:rPr lang="en-US" sz="3409" dirty="0"/>
              <a:t> la banca</a:t>
            </a:r>
            <a:endParaRPr sz="3409" dirty="0"/>
          </a:p>
          <a:p>
            <a:pPr marL="342900" marR="0" lvl="0" indent="-34290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9"/>
              <a:buFont typeface="Arial"/>
              <a:buAutoNum type="alphaLcPeriod"/>
            </a:pPr>
            <a:r>
              <a:rPr lang="en-US" sz="3409" dirty="0"/>
              <a:t>El </a:t>
            </a:r>
            <a:r>
              <a:rPr lang="en-US" sz="3409" dirty="0" err="1"/>
              <a:t>suelo</a:t>
            </a:r>
            <a:r>
              <a:rPr lang="en-US" sz="3409" dirty="0"/>
              <a:t> </a:t>
            </a:r>
            <a:r>
              <a:rPr lang="en-US" sz="3409" dirty="0" err="1"/>
              <a:t>tipo</a:t>
            </a:r>
            <a:r>
              <a:rPr lang="en-US" sz="3409" dirty="0"/>
              <a:t> C </a:t>
            </a:r>
            <a:r>
              <a:rPr lang="en-US" sz="3409" dirty="0" err="1"/>
              <a:t>está</a:t>
            </a:r>
            <a:r>
              <a:rPr lang="en-US" sz="3409" dirty="0"/>
              <a:t> </a:t>
            </a:r>
            <a:r>
              <a:rPr lang="en-US" sz="3409" dirty="0" err="1"/>
              <a:t>muy</a:t>
            </a:r>
            <a:r>
              <a:rPr lang="en-US" sz="3409" dirty="0"/>
              <a:t> </a:t>
            </a:r>
            <a:r>
              <a:rPr lang="en-US" sz="3409" dirty="0" err="1"/>
              <a:t>suelto</a:t>
            </a:r>
            <a:r>
              <a:rPr lang="en-US" sz="3409" dirty="0"/>
              <a:t> y </a:t>
            </a:r>
            <a:r>
              <a:rPr lang="en-US" sz="3409" dirty="0" err="1"/>
              <a:t>propenso</a:t>
            </a:r>
            <a:r>
              <a:rPr lang="en-US" sz="3409" dirty="0"/>
              <a:t> a </a:t>
            </a:r>
            <a:r>
              <a:rPr lang="en-US" sz="3409" dirty="0" err="1"/>
              <a:t>derrumbarse</a:t>
            </a:r>
            <a:endParaRPr sz="3409" dirty="0"/>
          </a:p>
          <a:p>
            <a:pPr marL="457189" lvl="0" indent="-247258" algn="l" rtl="0">
              <a:lnSpc>
                <a:spcPct val="80000"/>
              </a:lnSpc>
              <a:spcBef>
                <a:spcPts val="1461"/>
              </a:spcBef>
              <a:spcAft>
                <a:spcPts val="0"/>
              </a:spcAft>
              <a:buClr>
                <a:schemeClr val="dk1"/>
              </a:buClr>
              <a:buSzPts val="3306"/>
              <a:buNone/>
            </a:pPr>
            <a:endParaRPr sz="3306" dirty="0"/>
          </a:p>
        </p:txBody>
      </p:sp>
      <p:sp>
        <p:nvSpPr>
          <p:cNvPr id="205" name="Google Shape;205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>
            <a:spLocks noGrp="1"/>
          </p:cNvSpPr>
          <p:nvPr>
            <p:ph type="title"/>
          </p:nvPr>
        </p:nvSpPr>
        <p:spPr>
          <a:xfrm>
            <a:off x="609600" y="67106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n-US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Evaluación Previa (P10)</a:t>
            </a:r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body" idx="1"/>
          </p:nvPr>
        </p:nvSpPr>
        <p:spPr>
          <a:xfrm>
            <a:off x="609600" y="1996630"/>
            <a:ext cx="10972800" cy="337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4"/>
              <a:buNone/>
            </a:pPr>
            <a:r>
              <a:rPr lang="en-US" sz="3884" dirty="0"/>
              <a:t>10. _____________ </a:t>
            </a:r>
            <a:r>
              <a:rPr lang="en-US" sz="3884" dirty="0" err="1"/>
              <a:t>implica</a:t>
            </a:r>
            <a:r>
              <a:rPr lang="en-US" sz="3884" dirty="0"/>
              <a:t> </a:t>
            </a:r>
            <a:r>
              <a:rPr lang="en-US" sz="3884" dirty="0" err="1"/>
              <a:t>inclinar</a:t>
            </a:r>
            <a:r>
              <a:rPr lang="en-US" sz="3884" dirty="0"/>
              <a:t> el material </a:t>
            </a:r>
            <a:r>
              <a:rPr lang="en-US" sz="3884" dirty="0" err="1"/>
              <a:t>hacia</a:t>
            </a:r>
            <a:r>
              <a:rPr lang="en-US" sz="3884" dirty="0"/>
              <a:t> </a:t>
            </a:r>
            <a:r>
              <a:rPr lang="en-US" sz="3884" dirty="0" err="1"/>
              <a:t>atrás</a:t>
            </a:r>
            <a:r>
              <a:rPr lang="en-US" sz="3884" dirty="0"/>
              <a:t> </a:t>
            </a:r>
            <a:r>
              <a:rPr lang="en-US" sz="3884" dirty="0" err="1"/>
              <a:t>en</a:t>
            </a:r>
            <a:r>
              <a:rPr lang="en-US" sz="3884" dirty="0"/>
              <a:t> un </a:t>
            </a:r>
            <a:r>
              <a:rPr lang="en-US" sz="3884" dirty="0" err="1"/>
              <a:t>plano</a:t>
            </a:r>
            <a:r>
              <a:rPr lang="en-US" sz="3884" dirty="0"/>
              <a:t> continuo .</a:t>
            </a:r>
            <a:endParaRPr sz="3884" dirty="0"/>
          </a:p>
          <a:p>
            <a:pPr marL="342900" marR="0" lvl="0" indent="-34290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4"/>
              <a:buFont typeface="Arial"/>
              <a:buAutoNum type="alphaLcPeriod"/>
            </a:pPr>
            <a:r>
              <a:rPr lang="en-US" sz="3884" dirty="0" err="1"/>
              <a:t>Apuntalamiento</a:t>
            </a:r>
            <a:endParaRPr sz="3884" dirty="0"/>
          </a:p>
          <a:p>
            <a:pPr marL="342900" marR="0" lvl="0" indent="-34290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4"/>
              <a:buFont typeface="Arial"/>
              <a:buAutoNum type="alphaLcPeriod"/>
            </a:pPr>
            <a:r>
              <a:rPr lang="en-US" sz="3884" dirty="0" err="1"/>
              <a:t>Blindaje</a:t>
            </a:r>
            <a:endParaRPr sz="3884" dirty="0"/>
          </a:p>
          <a:p>
            <a:pPr marL="342900" marR="0" lvl="0" indent="-34290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4"/>
              <a:buFont typeface="Arial"/>
              <a:buAutoNum type="alphaLcPeriod"/>
            </a:pPr>
            <a:r>
              <a:rPr lang="en-US" sz="3884" dirty="0" err="1"/>
              <a:t>En</a:t>
            </a:r>
            <a:r>
              <a:rPr lang="en-US" sz="3884" dirty="0"/>
              <a:t> </a:t>
            </a:r>
            <a:r>
              <a:rPr lang="en-US" sz="3884" dirty="0" err="1"/>
              <a:t>Pendiente</a:t>
            </a:r>
            <a:endParaRPr sz="3884" dirty="0"/>
          </a:p>
          <a:p>
            <a:pPr marL="342900" marR="0" lvl="0" indent="-34290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4"/>
              <a:buFont typeface="Arial"/>
              <a:buAutoNum type="alphaLcPeriod"/>
            </a:pPr>
            <a:r>
              <a:rPr lang="en-US" sz="3884" dirty="0" err="1"/>
              <a:t>Bancos</a:t>
            </a:r>
            <a:endParaRPr dirty="0"/>
          </a:p>
          <a:p>
            <a:pPr marL="457189" lvl="0" indent="-206618" algn="l" rtl="0">
              <a:lnSpc>
                <a:spcPct val="80000"/>
              </a:lnSpc>
              <a:spcBef>
                <a:spcPts val="789"/>
              </a:spcBef>
              <a:spcAft>
                <a:spcPts val="0"/>
              </a:spcAft>
              <a:buClr>
                <a:schemeClr val="dk1"/>
              </a:buClr>
              <a:buSzPts val="3946"/>
              <a:buNone/>
            </a:pPr>
            <a:endParaRPr sz="3946" dirty="0"/>
          </a:p>
        </p:txBody>
      </p:sp>
      <p:sp>
        <p:nvSpPr>
          <p:cNvPr id="213" name="Google Shape;21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909918" y="1365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s-ES" sz="5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Deberes del Trabajador</a:t>
            </a:r>
            <a:endParaRPr sz="58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838200" y="1959173"/>
            <a:ext cx="10515600" cy="350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1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s-ES" sz="3200"/>
              <a:t>Los trabajadores tienen el deber de:</a:t>
            </a:r>
            <a:endParaRPr/>
          </a:p>
          <a:p>
            <a:pPr marL="990575" lvl="1" indent="-38099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</a:pPr>
            <a:r>
              <a:rPr lang="es-ES" sz="3200"/>
              <a:t>Obedecer las normas de seguridad.</a:t>
            </a:r>
            <a:endParaRPr/>
          </a:p>
          <a:p>
            <a:pPr marL="990575" lvl="1" indent="-38099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</a:pPr>
            <a:r>
              <a:rPr lang="es-ES" sz="3200"/>
              <a:t>Seguir la reglas de salud y seguridad del empleador.</a:t>
            </a:r>
            <a:endParaRPr/>
          </a:p>
          <a:p>
            <a:pPr marL="990575" lvl="1" indent="-38099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</a:pPr>
            <a:r>
              <a:rPr lang="es-ES" sz="3200"/>
              <a:t>Usar el equipo de protección personal prescrito mientras trabaja.</a:t>
            </a: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11376659" y="6383209"/>
            <a:ext cx="205741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909918" y="1365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20"/>
              <a:buFont typeface="Arial Black"/>
              <a:buNone/>
            </a:pPr>
            <a:r>
              <a:rPr lang="es-ES" sz="522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Derechos de los Trabajadores</a:t>
            </a:r>
            <a:endParaRPr sz="522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838200" y="1959173"/>
            <a:ext cx="10515600" cy="4186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1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s-ES" sz="3200"/>
              <a:t>Los trabajadores tienen derecho a:</a:t>
            </a:r>
            <a:endParaRPr/>
          </a:p>
          <a:p>
            <a:pPr marL="990575" lvl="1" indent="-38099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</a:pPr>
            <a:r>
              <a:rPr lang="es-ES" sz="3200"/>
              <a:t>Un lugar de trabajo seguro</a:t>
            </a:r>
            <a:endParaRPr/>
          </a:p>
          <a:p>
            <a:pPr marL="990575" lvl="1" indent="-38099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</a:pPr>
            <a:r>
              <a:rPr lang="es-ES" sz="3200"/>
              <a:t>Información verídica proporcionada por el empleador</a:t>
            </a:r>
            <a:endParaRPr/>
          </a:p>
          <a:p>
            <a:pPr marL="990575" lvl="1" indent="-38099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</a:pPr>
            <a:r>
              <a:rPr lang="es-ES" sz="3200"/>
              <a:t>Presentar quejas de seguridad</a:t>
            </a:r>
            <a:endParaRPr/>
          </a:p>
          <a:p>
            <a:pPr marL="990575" lvl="1" indent="-38099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</a:pPr>
            <a:r>
              <a:rPr lang="es-ES" sz="3200"/>
              <a:t>Recibir capacitación</a:t>
            </a:r>
            <a:endParaRPr/>
          </a:p>
          <a:p>
            <a:pPr marL="990575" lvl="1" indent="-38099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</a:pPr>
            <a:r>
              <a:rPr lang="es-ES" sz="3200"/>
              <a:t>Participar en las inspecciones de OSHA</a:t>
            </a:r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11376659" y="6383209"/>
            <a:ext cx="205741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909918" y="1365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20"/>
              <a:buFont typeface="Arial Black"/>
              <a:buNone/>
            </a:pPr>
            <a:r>
              <a:rPr lang="es-ES" sz="522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Derechos de los Trabajadores</a:t>
            </a:r>
            <a:endParaRPr sz="522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838200" y="1959173"/>
            <a:ext cx="10515600" cy="4186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1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s-ES" sz="3200"/>
              <a:t>Los trabajadores tienen derecho a:</a:t>
            </a:r>
            <a:endParaRPr sz="3700"/>
          </a:p>
          <a:p>
            <a:pPr marL="990575" lvl="1" indent="-38099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</a:pPr>
            <a:r>
              <a:rPr lang="es-ES" sz="3200"/>
              <a:t>Negarse a realizar trabajos peligrosos</a:t>
            </a:r>
            <a:endParaRPr/>
          </a:p>
          <a:p>
            <a:pPr marL="990575" lvl="1" indent="-38099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</a:pPr>
            <a:r>
              <a:rPr lang="es-ES" sz="3200"/>
              <a:t>Examinar los registros de OSHA</a:t>
            </a:r>
            <a:endParaRPr/>
          </a:p>
          <a:p>
            <a:pPr marL="990575" lvl="1" indent="-38099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</a:pPr>
            <a:r>
              <a:rPr lang="es-ES" sz="3200"/>
              <a:t>Información de los riesgos químicos</a:t>
            </a:r>
            <a:endParaRPr/>
          </a:p>
          <a:p>
            <a:pPr marL="990575" lvl="1" indent="-38099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</a:pPr>
            <a:r>
              <a:rPr lang="es-ES" sz="3200"/>
              <a:t>Registros médicos</a:t>
            </a: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ldNum" idx="12"/>
          </p:nvPr>
        </p:nvSpPr>
        <p:spPr>
          <a:xfrm>
            <a:off x="11376659" y="6383209"/>
            <a:ext cx="205741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909918" y="1365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20"/>
              <a:buFont typeface="Arial Black"/>
              <a:buNone/>
            </a:pPr>
            <a:r>
              <a:rPr lang="es-ES" sz="522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Derechos de los Trabajadores</a:t>
            </a:r>
            <a:endParaRPr sz="522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838200" y="1959173"/>
            <a:ext cx="10515600" cy="4186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1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s-ES" sz="3200"/>
              <a:t>Los trabajadores tienen derecho a:</a:t>
            </a:r>
            <a:endParaRPr/>
          </a:p>
          <a:p>
            <a:pPr marL="990575" lvl="1" indent="-38099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</a:pPr>
            <a:r>
              <a:rPr lang="es-ES" sz="3200"/>
              <a:t>Impugnar el período de reducción</a:t>
            </a:r>
            <a:endParaRPr sz="3200"/>
          </a:p>
          <a:p>
            <a:pPr marL="990575" lvl="1" indent="-38099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</a:pPr>
            <a:r>
              <a:rPr lang="es-ES" sz="3200"/>
              <a:t>Participar en procedimientos obligatorios</a:t>
            </a:r>
            <a:endParaRPr/>
          </a:p>
          <a:p>
            <a:pPr marL="990575" lvl="1" indent="-38099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</a:pPr>
            <a:r>
              <a:rPr lang="es-ES" sz="3200"/>
              <a:t>"Denunciar" malas acciones de los empleadores</a:t>
            </a:r>
            <a:endParaRPr/>
          </a:p>
          <a:p>
            <a:pPr marL="990575" lvl="1" indent="-38099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</a:pPr>
            <a:r>
              <a:rPr lang="es-ES" sz="3200"/>
              <a:t>Protección contra la discriminación </a:t>
            </a: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ldNum" idx="12"/>
          </p:nvPr>
        </p:nvSpPr>
        <p:spPr>
          <a:xfrm>
            <a:off x="11376659" y="6383209"/>
            <a:ext cx="205741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838200" y="2133213"/>
            <a:ext cx="10515600" cy="3254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None/>
            </a:pPr>
            <a:r>
              <a:rPr lang="es-ES" sz="2900"/>
              <a:t>Este material fue producido con el número de beca subvención SH-05166-SH9 de la Administración de Seguridad y Salud Ocupacional, del Departamento de Trabajo de los EE. UU.  No necesariamente refleja los puntos de vista o políticas del Departamento de Trabajo de los Estados Unidos, ni la mención de nombres comerciales, productos comerciales u organizaciones </a:t>
            </a:r>
            <a:r>
              <a:rPr lang="es-ES" sz="2900">
                <a:solidFill>
                  <a:schemeClr val="dk1"/>
                </a:solidFill>
              </a:rPr>
              <a:t>con aprobación </a:t>
            </a:r>
            <a:r>
              <a:rPr lang="es-ES" sz="2900"/>
              <a:t>por parte del gobierno de los Estados Unidos.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11376659" y="6383209"/>
            <a:ext cx="205741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2</a:t>
            </a:fld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20"/>
              <a:buFont typeface="Arial Black"/>
              <a:buNone/>
            </a:pPr>
            <a:r>
              <a:rPr lang="es-ES" sz="522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Descargo de Responsabilidad de OSHA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s-ES" sz="5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Definición</a:t>
            </a:r>
            <a:endParaRPr sz="58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838200" y="1951173"/>
            <a:ext cx="10172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s-ES"/>
              <a:t>Excavación: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</a:pPr>
            <a:endParaRPr/>
          </a:p>
          <a:p>
            <a:pPr marL="0" lvl="1" indent="457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s-ES" sz="3200"/>
              <a:t>Cualquier corte, cavidad, zanja o extracción hecha por el hombre en una superficie, formada por remoción de tierra</a:t>
            </a:r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sldNum" idx="12"/>
          </p:nvPr>
        </p:nvSpPr>
        <p:spPr>
          <a:xfrm>
            <a:off x="11282600" y="6383209"/>
            <a:ext cx="299801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21</a:t>
            </a:fld>
            <a:endParaRPr/>
          </a:p>
        </p:txBody>
      </p:sp>
      <p:pic>
        <p:nvPicPr>
          <p:cNvPr id="127" name="Google Shape;127;p23" descr="Picture 2"/>
          <p:cNvPicPr preferRelativeResize="0"/>
          <p:nvPr/>
        </p:nvPicPr>
        <p:blipFill rotWithShape="1">
          <a:blip r:embed="rId3">
            <a:alphaModFix/>
          </a:blip>
          <a:srcRect b="15485"/>
          <a:stretch/>
        </p:blipFill>
        <p:spPr>
          <a:xfrm>
            <a:off x="5264451" y="1730443"/>
            <a:ext cx="5343526" cy="339711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1311015" y="3189729"/>
            <a:ext cx="3194155" cy="121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s-ES" sz="3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Excavación</a:t>
            </a:r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838200" y="1360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s-ES" sz="5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Ejemplo</a:t>
            </a:r>
            <a:endParaRPr sz="58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665156" y="-54450"/>
            <a:ext cx="10972801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 Black"/>
              <a:buNone/>
            </a:pPr>
            <a:r>
              <a:rPr lang="es-ES" sz="36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Peligros Identificados dentro de la Foto</a:t>
            </a:r>
            <a:endParaRPr sz="36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5" name="Google Shape;135;p24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22</a:t>
            </a:fld>
            <a:endParaRPr/>
          </a:p>
        </p:txBody>
      </p:sp>
      <p:pic>
        <p:nvPicPr>
          <p:cNvPr id="136" name="Google Shape;136;p24" descr="Picture 2"/>
          <p:cNvPicPr preferRelativeResize="0"/>
          <p:nvPr/>
        </p:nvPicPr>
        <p:blipFill rotWithShape="1">
          <a:blip r:embed="rId3">
            <a:alphaModFix/>
          </a:blip>
          <a:srcRect b="15485"/>
          <a:stretch/>
        </p:blipFill>
        <p:spPr>
          <a:xfrm>
            <a:off x="935804" y="1056125"/>
            <a:ext cx="8666882" cy="55099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p24"/>
          <p:cNvCxnSpPr/>
          <p:nvPr/>
        </p:nvCxnSpPr>
        <p:spPr>
          <a:xfrm flipH="1">
            <a:off x="5151601" y="3181538"/>
            <a:ext cx="962527" cy="2021305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138" name="Google Shape;138;p24"/>
          <p:cNvSpPr txBox="1"/>
          <p:nvPr/>
        </p:nvSpPr>
        <p:spPr>
          <a:xfrm>
            <a:off x="6151557" y="2037040"/>
            <a:ext cx="2069432" cy="12003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s-ES" sz="1800" b="1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Banco incorrecto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Esto ha provocado que la pendiente se vuelva cortante</a:t>
            </a:r>
            <a:endParaRPr/>
          </a:p>
        </p:txBody>
      </p:sp>
      <p:cxnSp>
        <p:nvCxnSpPr>
          <p:cNvPr id="139" name="Google Shape;139;p24"/>
          <p:cNvCxnSpPr/>
          <p:nvPr/>
        </p:nvCxnSpPr>
        <p:spPr>
          <a:xfrm rot="10800000" flipH="1">
            <a:off x="5953707" y="4817833"/>
            <a:ext cx="1" cy="1383081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140" name="Google Shape;140;p24"/>
          <p:cNvCxnSpPr/>
          <p:nvPr/>
        </p:nvCxnSpPr>
        <p:spPr>
          <a:xfrm>
            <a:off x="6098085" y="4817833"/>
            <a:ext cx="1379622" cy="1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141" name="Google Shape;141;p24"/>
          <p:cNvCxnSpPr/>
          <p:nvPr/>
        </p:nvCxnSpPr>
        <p:spPr>
          <a:xfrm rot="10800000" flipH="1">
            <a:off x="7477707" y="3181538"/>
            <a:ext cx="1" cy="1491917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142" name="Google Shape;142;p24"/>
          <p:cNvSpPr txBox="1"/>
          <p:nvPr/>
        </p:nvSpPr>
        <p:spPr>
          <a:xfrm>
            <a:off x="6114127" y="4919112"/>
            <a:ext cx="2550691" cy="17543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primer banco tiene que ser el doble de la altura hasta un máximo de 4’.  Entonces, si el banco tiene 4’ (A) de alto, el ancho debería ser 8’ (B).</a:t>
            </a:r>
            <a:endParaRPr/>
          </a:p>
        </p:txBody>
      </p:sp>
      <p:sp>
        <p:nvSpPr>
          <p:cNvPr id="143" name="Google Shape;143;p24"/>
          <p:cNvSpPr txBox="1"/>
          <p:nvPr/>
        </p:nvSpPr>
        <p:spPr>
          <a:xfrm>
            <a:off x="5482787" y="5332546"/>
            <a:ext cx="351379" cy="3484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/>
          </a:p>
        </p:txBody>
      </p:sp>
      <p:sp>
        <p:nvSpPr>
          <p:cNvPr id="144" name="Google Shape;144;p24"/>
          <p:cNvSpPr txBox="1"/>
          <p:nvPr/>
        </p:nvSpPr>
        <p:spPr>
          <a:xfrm>
            <a:off x="6626639" y="4314476"/>
            <a:ext cx="338555" cy="3484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</p:txBody>
      </p:sp>
      <p:sp>
        <p:nvSpPr>
          <p:cNvPr id="145" name="Google Shape;145;p24"/>
          <p:cNvSpPr txBox="1"/>
          <p:nvPr/>
        </p:nvSpPr>
        <p:spPr>
          <a:xfrm>
            <a:off x="1663044" y="5026381"/>
            <a:ext cx="1627673" cy="14773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s-ES" sz="1800" b="1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se debe permitir que el agua se acumule en el fondo</a:t>
            </a:r>
            <a:endParaRPr/>
          </a:p>
        </p:txBody>
      </p:sp>
      <p:cxnSp>
        <p:nvCxnSpPr>
          <p:cNvPr id="146" name="Google Shape;146;p24"/>
          <p:cNvCxnSpPr/>
          <p:nvPr/>
        </p:nvCxnSpPr>
        <p:spPr>
          <a:xfrm flipH="1">
            <a:off x="2408402" y="2331306"/>
            <a:ext cx="882316" cy="850233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147" name="Google Shape;147;p24"/>
          <p:cNvSpPr txBox="1"/>
          <p:nvPr/>
        </p:nvSpPr>
        <p:spPr>
          <a:xfrm>
            <a:off x="3190319" y="1593370"/>
            <a:ext cx="1472599" cy="12003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s-ES" sz="1800" b="1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Uso indebido de una escalera de tijera</a:t>
            </a:r>
            <a:endParaRPr sz="1800" b="1" i="0" u="sng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8" name="Google Shape;148;p24"/>
          <p:cNvCxnSpPr/>
          <p:nvPr/>
        </p:nvCxnSpPr>
        <p:spPr>
          <a:xfrm flipH="1">
            <a:off x="3190319" y="3646759"/>
            <a:ext cx="597705" cy="701843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149" name="Google Shape;149;p24"/>
          <p:cNvSpPr txBox="1"/>
          <p:nvPr/>
        </p:nvSpPr>
        <p:spPr>
          <a:xfrm>
            <a:off x="3788023" y="3181538"/>
            <a:ext cx="1472599" cy="923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s-ES" sz="1800" b="1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Ángulo incorrecto de la escalera</a:t>
            </a:r>
            <a:endParaRPr sz="1800" b="1" i="0" u="sng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0" name="Google Shape;150;p24"/>
          <p:cNvCxnSpPr/>
          <p:nvPr/>
        </p:nvCxnSpPr>
        <p:spPr>
          <a:xfrm rot="10800000" flipH="1">
            <a:off x="3290716" y="5332546"/>
            <a:ext cx="914401" cy="369334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151" name="Google Shape;151;p24"/>
          <p:cNvCxnSpPr/>
          <p:nvPr/>
        </p:nvCxnSpPr>
        <p:spPr>
          <a:xfrm flipH="1">
            <a:off x="5379427" y="1772695"/>
            <a:ext cx="506875" cy="461666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152" name="Google Shape;152;p24"/>
          <p:cNvSpPr txBox="1"/>
          <p:nvPr/>
        </p:nvSpPr>
        <p:spPr>
          <a:xfrm>
            <a:off x="5834165" y="1432948"/>
            <a:ext cx="5748233" cy="36933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s-ES" sz="1800" b="1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material /equipo/material excavado debe colocarse a 2'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3" name="Google Shape;153;p24"/>
          <p:cNvCxnSpPr/>
          <p:nvPr/>
        </p:nvCxnSpPr>
        <p:spPr>
          <a:xfrm>
            <a:off x="8495782" y="1892661"/>
            <a:ext cx="538009" cy="1352547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s-ES" sz="5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Definición</a:t>
            </a:r>
            <a:endParaRPr sz="58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1"/>
          </p:nvPr>
        </p:nvSpPr>
        <p:spPr>
          <a:xfrm>
            <a:off x="838200" y="1951173"/>
            <a:ext cx="10172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s-ES" sz="3600"/>
              <a:t>Zanja (o excavación de zanjas):</a:t>
            </a:r>
            <a:endParaRPr/>
          </a:p>
          <a:p>
            <a:pPr marL="914400" lvl="1" indent="-457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</a:pPr>
            <a:r>
              <a:rPr lang="es-ES" sz="3200"/>
              <a:t>Es una excavación estrecha (en relación con su longitud) realizada debajo de la superficie del suelo.</a:t>
            </a:r>
            <a:endParaRPr/>
          </a:p>
          <a:p>
            <a:pPr marL="914400" lvl="1" indent="-457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</a:pPr>
            <a:r>
              <a:rPr lang="es-ES" sz="3200"/>
              <a:t>Generalmente es más profundo que ancho, pero no más de 15 pies de ancho en la parte inferior.</a:t>
            </a:r>
            <a:endParaRPr/>
          </a:p>
          <a:p>
            <a:pPr marL="914400" lvl="1" indent="-457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</a:pPr>
            <a:r>
              <a:rPr lang="es-ES" sz="3200"/>
              <a:t>También se puede hacer con formaletas u otras estructuras dentro de la excavación.</a:t>
            </a:r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s-ES" sz="5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Ejemplos</a:t>
            </a:r>
            <a:endParaRPr sz="58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6" name="Google Shape;166;p26"/>
          <p:cNvSpPr txBox="1">
            <a:spLocks noGrp="1"/>
          </p:cNvSpPr>
          <p:nvPr>
            <p:ph type="body" idx="1"/>
          </p:nvPr>
        </p:nvSpPr>
        <p:spPr>
          <a:xfrm>
            <a:off x="6897503" y="1208364"/>
            <a:ext cx="3850912" cy="58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2"/>
              <a:buNone/>
            </a:pPr>
            <a:r>
              <a:rPr lang="es-ES" sz="2062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Zanja para ductos de conducción de electricidad</a:t>
            </a:r>
            <a:endParaRPr sz="2062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7" name="Google Shape;167;p26" descr="Content Placeholder 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6871" y="1865875"/>
            <a:ext cx="4652415" cy="348931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6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24</a:t>
            </a:fld>
            <a:endParaRPr/>
          </a:p>
        </p:txBody>
      </p:sp>
      <p:sp>
        <p:nvSpPr>
          <p:cNvPr id="169" name="Google Shape;169;p26"/>
          <p:cNvSpPr txBox="1"/>
          <p:nvPr/>
        </p:nvSpPr>
        <p:spPr>
          <a:xfrm>
            <a:off x="1394455" y="1210257"/>
            <a:ext cx="3850913" cy="583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Times New Roman"/>
              <a:buNone/>
            </a:pPr>
            <a:r>
              <a:rPr lang="es-ES"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Zanja para línea de agua</a:t>
            </a:r>
            <a:endParaRPr/>
          </a:p>
        </p:txBody>
      </p:sp>
      <p:pic>
        <p:nvPicPr>
          <p:cNvPr id="170" name="Google Shape;170;p26" descr="Picture 9"/>
          <p:cNvPicPr preferRelativeResize="0"/>
          <p:nvPr/>
        </p:nvPicPr>
        <p:blipFill rotWithShape="1">
          <a:blip r:embed="rId4">
            <a:alphaModFix/>
          </a:blip>
          <a:srcRect l="18552" r="18956" b="15883"/>
          <a:stretch/>
        </p:blipFill>
        <p:spPr>
          <a:xfrm>
            <a:off x="1262713" y="1865875"/>
            <a:ext cx="4292812" cy="4143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s-ES" sz="5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Definición</a:t>
            </a:r>
            <a:endParaRPr sz="58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76" name="Google Shape;176;p27"/>
          <p:cNvSpPr txBox="1">
            <a:spLocks noGrp="1"/>
          </p:cNvSpPr>
          <p:nvPr>
            <p:ph type="body" idx="1"/>
          </p:nvPr>
        </p:nvSpPr>
        <p:spPr>
          <a:xfrm>
            <a:off x="838198" y="1979308"/>
            <a:ext cx="1038943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s-ES" sz="3600"/>
              <a:t>Derrumbe:</a:t>
            </a:r>
            <a:br>
              <a:rPr lang="es-ES"/>
            </a:br>
            <a:br>
              <a:rPr lang="es-ES"/>
            </a:br>
            <a:r>
              <a:rPr lang="es-ES" sz="3200" i="1"/>
              <a:t>separación de una masa de tierra o material de roca del lado de una excavación ... en cantidad suficiente para que pueda atrapar, enterrar o herir e inmovilizar a una persona</a:t>
            </a:r>
            <a:endParaRPr sz="3200" i="1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</a:pPr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>
            <a:spLocks noGrp="1"/>
          </p:cNvSpPr>
          <p:nvPr>
            <p:ph type="title"/>
          </p:nvPr>
        </p:nvSpPr>
        <p:spPr>
          <a:xfrm>
            <a:off x="838200" y="11947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s-ES" sz="5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Ejemplo</a:t>
            </a:r>
            <a:endParaRPr sz="58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3" name="Google Shape;183;p28"/>
          <p:cNvSpPr txBox="1">
            <a:spLocks noGrp="1"/>
          </p:cNvSpPr>
          <p:nvPr>
            <p:ph type="body" idx="1"/>
          </p:nvPr>
        </p:nvSpPr>
        <p:spPr>
          <a:xfrm>
            <a:off x="1311015" y="3189729"/>
            <a:ext cx="3194155" cy="121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s-ES" sz="3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Derrumbe</a:t>
            </a:r>
            <a:endParaRPr sz="3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28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26</a:t>
            </a:fld>
            <a:endParaRPr/>
          </a:p>
        </p:txBody>
      </p:sp>
      <p:pic>
        <p:nvPicPr>
          <p:cNvPr id="185" name="Google Shape;185;p28" descr="Picture 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6602" y="1690688"/>
            <a:ext cx="5894119" cy="406039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8"/>
          <p:cNvSpPr txBox="1"/>
          <p:nvPr/>
        </p:nvSpPr>
        <p:spPr>
          <a:xfrm>
            <a:off x="5592388" y="5875253"/>
            <a:ext cx="400254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 imagen es cortesía de </a:t>
            </a:r>
            <a:r>
              <a:rPr lang="es-ES" sz="1800" b="0" i="0" u="sng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NIOSH Michigan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s-ES" sz="5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Definición</a:t>
            </a:r>
            <a:endParaRPr sz="58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2" name="Google Shape;192;p29"/>
          <p:cNvSpPr txBox="1">
            <a:spLocks noGrp="1"/>
          </p:cNvSpPr>
          <p:nvPr>
            <p:ph type="body" idx="1"/>
          </p:nvPr>
        </p:nvSpPr>
        <p:spPr>
          <a:xfrm>
            <a:off x="838198" y="1951173"/>
            <a:ext cx="1038943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s-ES" sz="3600"/>
              <a:t>Ambiente peligroso:</a:t>
            </a:r>
            <a:br>
              <a:rPr lang="es-ES"/>
            </a:br>
            <a:br>
              <a:rPr lang="es-ES"/>
            </a:br>
            <a:r>
              <a:rPr lang="es-ES" sz="3200" i="1"/>
              <a:t>Un ambiente que por alguna razón puede ser explosivo, inflamable, venenoso, corrosivo, oxidante, irritante, deficiente en oxígeno, tóxico o dañino, puede causar la muerte, enfermedad o lesiones.</a:t>
            </a:r>
            <a:endParaRPr sz="3200" i="1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</a:pPr>
            <a:endParaRPr/>
          </a:p>
        </p:txBody>
      </p:sp>
      <p:sp>
        <p:nvSpPr>
          <p:cNvPr id="193" name="Google Shape;193;p29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s-ES" sz="5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Definición</a:t>
            </a:r>
            <a:endParaRPr sz="58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9" name="Google Shape;199;p30"/>
          <p:cNvSpPr txBox="1">
            <a:spLocks noGrp="1"/>
          </p:cNvSpPr>
          <p:nvPr>
            <p:ph type="body" idx="1"/>
          </p:nvPr>
        </p:nvSpPr>
        <p:spPr>
          <a:xfrm>
            <a:off x="838198" y="1951173"/>
            <a:ext cx="1038943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s-ES" sz="3600"/>
              <a:t>Sistema de protección:</a:t>
            </a:r>
            <a:br>
              <a:rPr lang="es-ES"/>
            </a:br>
            <a:br>
              <a:rPr lang="es-ES"/>
            </a:br>
            <a:r>
              <a:rPr lang="es-ES" sz="3200" i="1"/>
              <a:t>Un método para proteger a los empleados de derrumbes, del material que podría caerse o rodar de </a:t>
            </a:r>
            <a:r>
              <a:rPr lang="es-ES" sz="3200" i="1">
                <a:solidFill>
                  <a:schemeClr val="dk1"/>
                </a:solidFill>
              </a:rPr>
              <a:t>un lado</a:t>
            </a:r>
            <a:r>
              <a:rPr lang="es-ES" sz="3200" i="1">
                <a:solidFill>
                  <a:srgbClr val="FF0000"/>
                </a:solidFill>
              </a:rPr>
              <a:t> </a:t>
            </a:r>
            <a:r>
              <a:rPr lang="es-ES" sz="3200" i="1"/>
              <a:t>de la excavación o dentro de una excavación, o del colapso de estructuras adyacentes.</a:t>
            </a:r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>
            <a:spLocks noGrp="1"/>
          </p:cNvSpPr>
          <p:nvPr>
            <p:ph type="title"/>
          </p:nvPr>
        </p:nvSpPr>
        <p:spPr>
          <a:xfrm>
            <a:off x="2677419" y="136525"/>
            <a:ext cx="66403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s-ES" sz="5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Ejemplos</a:t>
            </a:r>
            <a:endParaRPr sz="58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06" name="Google Shape;206;p31"/>
          <p:cNvSpPr txBox="1">
            <a:spLocks noGrp="1"/>
          </p:cNvSpPr>
          <p:nvPr>
            <p:ph type="body" idx="1"/>
          </p:nvPr>
        </p:nvSpPr>
        <p:spPr>
          <a:xfrm>
            <a:off x="1157564" y="2009302"/>
            <a:ext cx="1519856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20"/>
              <a:buNone/>
            </a:pPr>
            <a:r>
              <a:rPr lang="es-ES" sz="2720"/>
              <a:t>Talud adecuado</a:t>
            </a:r>
            <a:endParaRPr sz="2720"/>
          </a:p>
        </p:txBody>
      </p:sp>
      <p:sp>
        <p:nvSpPr>
          <p:cNvPr id="207" name="Google Shape;207;p31"/>
          <p:cNvSpPr txBox="1">
            <a:spLocks noGrp="1"/>
          </p:cNvSpPr>
          <p:nvPr>
            <p:ph type="body" idx="2"/>
          </p:nvPr>
        </p:nvSpPr>
        <p:spPr>
          <a:xfrm>
            <a:off x="9371823" y="206397"/>
            <a:ext cx="1642713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Times New Roman"/>
              <a:buNone/>
            </a:pPr>
            <a:r>
              <a:rPr lang="es-ES" sz="272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Paneles y Puntales</a:t>
            </a:r>
            <a:endParaRPr/>
          </a:p>
        </p:txBody>
      </p:sp>
      <p:sp>
        <p:nvSpPr>
          <p:cNvPr id="208" name="Google Shape;208;p31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29</a:t>
            </a:fld>
            <a:endParaRPr/>
          </a:p>
        </p:txBody>
      </p:sp>
      <p:sp>
        <p:nvSpPr>
          <p:cNvPr id="209" name="Google Shape;209;p31"/>
          <p:cNvSpPr txBox="1"/>
          <p:nvPr/>
        </p:nvSpPr>
        <p:spPr>
          <a:xfrm>
            <a:off x="443119" y="1268384"/>
            <a:ext cx="3702494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2"/>
              <a:buFont typeface="Times New Roman"/>
              <a:buNone/>
            </a:pPr>
            <a:r>
              <a:rPr lang="es-ES" sz="3052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Sistema de Protección</a:t>
            </a:r>
            <a:endParaRPr sz="3052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31"/>
          <p:cNvSpPr txBox="1"/>
          <p:nvPr/>
        </p:nvSpPr>
        <p:spPr>
          <a:xfrm>
            <a:off x="4355191" y="1376015"/>
            <a:ext cx="3481618" cy="86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s-E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Cajas Metálicas de Protección</a:t>
            </a:r>
            <a:endParaRPr sz="2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1" name="Google Shape;211;p31" descr="Picture 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167" y="3005907"/>
            <a:ext cx="3444210" cy="31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1" descr="Picture 14"/>
          <p:cNvPicPr preferRelativeResize="0"/>
          <p:nvPr/>
        </p:nvPicPr>
        <p:blipFill rotWithShape="1">
          <a:blip r:embed="rId4">
            <a:alphaModFix/>
          </a:blip>
          <a:srcRect l="26003" r="16900" b="14286"/>
          <a:stretch/>
        </p:blipFill>
        <p:spPr>
          <a:xfrm>
            <a:off x="4555401" y="2298333"/>
            <a:ext cx="3048643" cy="381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1" descr="Picture 16"/>
          <p:cNvPicPr preferRelativeResize="0"/>
          <p:nvPr/>
        </p:nvPicPr>
        <p:blipFill rotWithShape="1">
          <a:blip r:embed="rId5">
            <a:alphaModFix/>
          </a:blip>
          <a:srcRect l="12074" t="2147" r="23342" b="23980"/>
          <a:stretch/>
        </p:blipFill>
        <p:spPr>
          <a:xfrm>
            <a:off x="8737599" y="1210458"/>
            <a:ext cx="2844802" cy="4181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s-ES" sz="5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Introducción</a:t>
            </a:r>
            <a:endParaRPr sz="58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165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s-E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este curso nos familiarizaremos con el reconocimiento y la prevención de los riesgos asociados con las zanjas y excavaciones.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11376659" y="6383209"/>
            <a:ext cx="205741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s-ES" sz="5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Estadísticas y Datos</a:t>
            </a:r>
            <a:endParaRPr sz="58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19" name="Google Shape;219;p32"/>
          <p:cNvSpPr txBox="1">
            <a:spLocks noGrp="1"/>
          </p:cNvSpPr>
          <p:nvPr>
            <p:ph type="body" idx="1"/>
          </p:nvPr>
        </p:nvSpPr>
        <p:spPr>
          <a:xfrm>
            <a:off x="838198" y="1951173"/>
            <a:ext cx="1038943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s-ES" sz="3600"/>
              <a:t>Lesiones/Año: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s-ES"/>
              <a:t>Muertes </a:t>
            </a:r>
            <a:r>
              <a:rPr lang="es-ES">
                <a:solidFill>
                  <a:schemeClr val="dk1"/>
                </a:solidFill>
              </a:rPr>
              <a:t>por</a:t>
            </a:r>
            <a:r>
              <a:rPr lang="es-ES"/>
              <a:t> zanjas</a:t>
            </a:r>
            <a:endParaRPr/>
          </a:p>
        </p:txBody>
      </p:sp>
      <p:sp>
        <p:nvSpPr>
          <p:cNvPr id="220" name="Google Shape;220;p32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30</a:t>
            </a:fld>
            <a:endParaRPr/>
          </a:p>
        </p:txBody>
      </p:sp>
      <p:pic>
        <p:nvPicPr>
          <p:cNvPr id="221" name="Google Shape;221;p32" descr="Picture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2166" y="1377445"/>
            <a:ext cx="5895474" cy="449837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2"/>
          <p:cNvSpPr txBox="1"/>
          <p:nvPr/>
        </p:nvSpPr>
        <p:spPr>
          <a:xfrm>
            <a:off x="6063175" y="5547357"/>
            <a:ext cx="33343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 imagen es cortesía de </a:t>
            </a:r>
            <a:r>
              <a:rPr lang="es-ES" sz="1800" b="0" i="0" u="sng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BLS</a:t>
            </a:r>
            <a:r>
              <a:rPr lang="es-E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223" name="Google Shape;223;p32"/>
          <p:cNvSpPr txBox="1"/>
          <p:nvPr/>
        </p:nvSpPr>
        <p:spPr>
          <a:xfrm>
            <a:off x="6344530" y="1951173"/>
            <a:ext cx="3784556" cy="25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Times New Roman"/>
              <a:buNone/>
            </a:pPr>
            <a:r>
              <a:rPr lang="es-ES" sz="105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Muertes en Construcción de Zanjas en Estados Unidos 2013 -2017</a:t>
            </a:r>
            <a:endParaRPr/>
          </a:p>
        </p:txBody>
      </p:sp>
      <p:sp>
        <p:nvSpPr>
          <p:cNvPr id="224" name="Google Shape;224;p32"/>
          <p:cNvSpPr txBox="1"/>
          <p:nvPr/>
        </p:nvSpPr>
        <p:spPr>
          <a:xfrm rot="-5400000">
            <a:off x="4422111" y="3666812"/>
            <a:ext cx="1477108" cy="276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es-E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Número de Muertes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s-ES" sz="5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Estadísticas y Datos</a:t>
            </a:r>
            <a:endParaRPr sz="58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30" name="Google Shape;230;p33"/>
          <p:cNvSpPr txBox="1">
            <a:spLocks noGrp="1"/>
          </p:cNvSpPr>
          <p:nvPr>
            <p:ph type="body" idx="1"/>
          </p:nvPr>
        </p:nvSpPr>
        <p:spPr>
          <a:xfrm>
            <a:off x="838199" y="1951173"/>
            <a:ext cx="424346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s-ES" sz="3600"/>
              <a:t>Zanjas y Excavaciones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s-ES" sz="3600">
                <a:solidFill>
                  <a:schemeClr val="dk1"/>
                </a:solidFill>
              </a:rPr>
              <a:t>Mediana </a:t>
            </a:r>
            <a:r>
              <a:rPr lang="es-ES" sz="3600"/>
              <a:t>de Días Perdidos</a:t>
            </a:r>
            <a:endParaRPr/>
          </a:p>
        </p:txBody>
      </p:sp>
      <p:sp>
        <p:nvSpPr>
          <p:cNvPr id="231" name="Google Shape;231;p33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31</a:t>
            </a:fld>
            <a:endParaRPr/>
          </a:p>
        </p:txBody>
      </p:sp>
      <p:sp>
        <p:nvSpPr>
          <p:cNvPr id="232" name="Google Shape;232;p33"/>
          <p:cNvSpPr txBox="1"/>
          <p:nvPr/>
        </p:nvSpPr>
        <p:spPr>
          <a:xfrm>
            <a:off x="6722347" y="5402553"/>
            <a:ext cx="30683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 imagen es cortesía de </a:t>
            </a:r>
            <a:r>
              <a:rPr lang="es-ES" sz="1800" b="0" i="0" u="sng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BLS</a:t>
            </a:r>
            <a:r>
              <a:rPr lang="es-E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pic>
        <p:nvPicPr>
          <p:cNvPr id="233" name="Google Shape;233;p33" descr="Picture 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7486" y="1462087"/>
            <a:ext cx="6825300" cy="383876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3"/>
          <p:cNvSpPr txBox="1"/>
          <p:nvPr/>
        </p:nvSpPr>
        <p:spPr>
          <a:xfrm>
            <a:off x="7427324" y="1797285"/>
            <a:ext cx="2138708" cy="30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Mediana de Días Perdidos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4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s-ES" sz="5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Estadísticas y Datos</a:t>
            </a:r>
            <a:endParaRPr sz="58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40" name="Google Shape;240;p34"/>
          <p:cNvSpPr txBox="1">
            <a:spLocks noGrp="1"/>
          </p:cNvSpPr>
          <p:nvPr>
            <p:ph type="body" idx="1"/>
          </p:nvPr>
        </p:nvSpPr>
        <p:spPr>
          <a:xfrm>
            <a:off x="838199" y="2308485"/>
            <a:ext cx="7772401" cy="3994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189" lvl="0" indent="-45718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Char char="•"/>
            </a:pPr>
            <a:r>
              <a:rPr lang="es-ES" sz="3300"/>
              <a:t>Avulsión</a:t>
            </a:r>
            <a:endParaRPr/>
          </a:p>
          <a:p>
            <a:pPr marL="457189" lvl="0" indent="-457189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300"/>
              <a:buChar char="•"/>
            </a:pPr>
            <a:r>
              <a:rPr lang="es-ES" sz="3300"/>
              <a:t>Concusión</a:t>
            </a:r>
            <a:endParaRPr/>
          </a:p>
          <a:p>
            <a:pPr marL="457189" lvl="0" indent="-457189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300"/>
              <a:buChar char="•"/>
            </a:pPr>
            <a:r>
              <a:rPr lang="es-ES" sz="3300"/>
              <a:t>Lesión </a:t>
            </a:r>
            <a:r>
              <a:rPr lang="es-ES" sz="3300">
                <a:solidFill>
                  <a:schemeClr val="dk1"/>
                </a:solidFill>
              </a:rPr>
              <a:t>Aplastante</a:t>
            </a:r>
            <a:endParaRPr/>
          </a:p>
          <a:p>
            <a:pPr marL="457189" lvl="0" indent="-457189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</a:pPr>
            <a:r>
              <a:rPr lang="es-ES" sz="3300">
                <a:solidFill>
                  <a:schemeClr val="dk1"/>
                </a:solidFill>
              </a:rPr>
              <a:t>Corte, laceración</a:t>
            </a:r>
            <a:endParaRPr/>
          </a:p>
          <a:p>
            <a:pPr marL="457189" lvl="0" indent="-457189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</a:pPr>
            <a:r>
              <a:rPr lang="es-ES" sz="3300">
                <a:solidFill>
                  <a:schemeClr val="dk1"/>
                </a:solidFill>
              </a:rPr>
              <a:t>Luxación de articulaciones</a:t>
            </a:r>
            <a:endParaRPr/>
          </a:p>
          <a:p>
            <a:pPr marL="457189" lvl="0" indent="-457189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</a:pPr>
            <a:r>
              <a:rPr lang="es-ES" sz="3300">
                <a:solidFill>
                  <a:schemeClr val="dk1"/>
                </a:solidFill>
              </a:rPr>
              <a:t>Fractura</a:t>
            </a:r>
            <a:endParaRPr/>
          </a:p>
          <a:p>
            <a:pPr marL="457189" lvl="0" indent="-457189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</a:pPr>
            <a:r>
              <a:rPr lang="es-ES" sz="3300">
                <a:solidFill>
                  <a:schemeClr val="dk1"/>
                </a:solidFill>
              </a:rPr>
              <a:t>Heridas internas</a:t>
            </a:r>
            <a:endParaRPr/>
          </a:p>
          <a:p>
            <a:pPr marL="457189" lvl="0" indent="-457189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</a:pPr>
            <a:r>
              <a:rPr lang="es-ES" sz="3300">
                <a:solidFill>
                  <a:schemeClr val="dk1"/>
                </a:solidFill>
              </a:rPr>
              <a:t>Intracraneal</a:t>
            </a:r>
            <a:endParaRPr/>
          </a:p>
          <a:p>
            <a:pPr marL="457189" lvl="0" indent="-457189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</a:pPr>
            <a:r>
              <a:rPr lang="es-ES" sz="3300">
                <a:solidFill>
                  <a:schemeClr val="dk1"/>
                </a:solidFill>
              </a:rPr>
              <a:t>Perforación</a:t>
            </a:r>
            <a:endParaRPr sz="3300">
              <a:solidFill>
                <a:srgbClr val="FF0000"/>
              </a:solidFill>
            </a:endParaRPr>
          </a:p>
          <a:p>
            <a:pPr marL="457189" lvl="0" indent="-457189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</a:pPr>
            <a:r>
              <a:rPr lang="es-ES" sz="3300">
                <a:solidFill>
                  <a:schemeClr val="dk1"/>
                </a:solidFill>
              </a:rPr>
              <a:t>Inflamación</a:t>
            </a:r>
            <a:endParaRPr/>
          </a:p>
          <a:p>
            <a:pPr marL="457189" lvl="0" indent="-457189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</a:pPr>
            <a:r>
              <a:rPr lang="es-ES" sz="3300">
                <a:solidFill>
                  <a:schemeClr val="dk1"/>
                </a:solidFill>
              </a:rPr>
              <a:t>Dolor</a:t>
            </a:r>
            <a:endParaRPr/>
          </a:p>
          <a:p>
            <a:pPr marL="457189" lvl="0" indent="-457189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</a:pPr>
            <a:r>
              <a:rPr lang="es-ES" sz="3300">
                <a:solidFill>
                  <a:schemeClr val="dk1"/>
                </a:solidFill>
              </a:rPr>
              <a:t>Traumática</a:t>
            </a:r>
            <a:endParaRPr/>
          </a:p>
        </p:txBody>
      </p:sp>
      <p:sp>
        <p:nvSpPr>
          <p:cNvPr id="241" name="Google Shape;241;p34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32</a:t>
            </a:fld>
            <a:endParaRPr/>
          </a:p>
        </p:txBody>
      </p:sp>
      <p:sp>
        <p:nvSpPr>
          <p:cNvPr id="242" name="Google Shape;242;p34"/>
          <p:cNvSpPr txBox="1"/>
          <p:nvPr/>
        </p:nvSpPr>
        <p:spPr>
          <a:xfrm>
            <a:off x="838199" y="1177579"/>
            <a:ext cx="6551953" cy="786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s-ES" sz="3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Tipos de Lesiones no Fatales:</a:t>
            </a:r>
            <a:endParaRPr sz="3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5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s-ES" sz="5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Estadísticas y Datos</a:t>
            </a:r>
            <a:endParaRPr sz="58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48" name="Google Shape;248;p35"/>
          <p:cNvSpPr txBox="1">
            <a:spLocks noGrp="1"/>
          </p:cNvSpPr>
          <p:nvPr>
            <p:ph type="body" idx="1"/>
          </p:nvPr>
        </p:nvSpPr>
        <p:spPr>
          <a:xfrm>
            <a:off x="838199" y="2308485"/>
            <a:ext cx="7772401" cy="3994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189" lvl="0" indent="-45718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s-ES" sz="3200"/>
              <a:t>Derrumbe</a:t>
            </a:r>
            <a:endParaRPr/>
          </a:p>
          <a:p>
            <a:pPr marL="457189" lvl="0" indent="-45718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s-ES" sz="3200"/>
              <a:t>Caer a través de la superficie</a:t>
            </a:r>
            <a:endParaRPr/>
          </a:p>
          <a:p>
            <a:pPr marL="457189" lvl="0" indent="-45718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s-ES" sz="3200"/>
              <a:t>Caer al nivel inferior</a:t>
            </a:r>
            <a:endParaRPr/>
          </a:p>
          <a:p>
            <a:pPr marL="457189" lvl="0" indent="-45718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s-ES" sz="3200"/>
              <a:t>Caída de la estructura colapsada</a:t>
            </a:r>
            <a:endParaRPr sz="3200"/>
          </a:p>
          <a:p>
            <a:pPr marL="457189" lvl="0" indent="-45718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s-ES" sz="3200"/>
              <a:t>Caer en el mismo nivel </a:t>
            </a:r>
            <a:endParaRPr/>
          </a:p>
          <a:p>
            <a:pPr marL="457189" lvl="0" indent="-45718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s-ES" sz="3200"/>
              <a:t>Resbalamiento</a:t>
            </a:r>
            <a:endParaRPr/>
          </a:p>
          <a:p>
            <a:pPr marL="457189" lvl="0" indent="-45718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s-ES" sz="3200"/>
              <a:t>Saltar sobre o hacia un lugar</a:t>
            </a:r>
            <a:endParaRPr sz="3200"/>
          </a:p>
        </p:txBody>
      </p:sp>
      <p:sp>
        <p:nvSpPr>
          <p:cNvPr id="249" name="Google Shape;249;p35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33</a:t>
            </a:fld>
            <a:endParaRPr/>
          </a:p>
        </p:txBody>
      </p:sp>
      <p:sp>
        <p:nvSpPr>
          <p:cNvPr id="250" name="Google Shape;250;p35"/>
          <p:cNvSpPr txBox="1"/>
          <p:nvPr/>
        </p:nvSpPr>
        <p:spPr>
          <a:xfrm>
            <a:off x="838199" y="1177579"/>
            <a:ext cx="6551953" cy="786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s-ES" sz="3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Eventos de Lesiones no Fatales: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s-ES" sz="5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Estadísticas y Datos</a:t>
            </a:r>
            <a:endParaRPr sz="58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56" name="Google Shape;256;p36"/>
          <p:cNvSpPr txBox="1">
            <a:spLocks noGrp="1"/>
          </p:cNvSpPr>
          <p:nvPr>
            <p:ph type="body" idx="1"/>
          </p:nvPr>
        </p:nvSpPr>
        <p:spPr>
          <a:xfrm>
            <a:off x="838199" y="1328175"/>
            <a:ext cx="3568909" cy="643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60"/>
              <a:buNone/>
            </a:pPr>
            <a:r>
              <a:rPr lang="es-ES" sz="306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Violaciones y costos:</a:t>
            </a:r>
            <a:endParaRPr sz="306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p36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34</a:t>
            </a:fld>
            <a:endParaRPr/>
          </a:p>
        </p:txBody>
      </p:sp>
      <p:graphicFrame>
        <p:nvGraphicFramePr>
          <p:cNvPr id="258" name="Google Shape;258;p36"/>
          <p:cNvGraphicFramePr/>
          <p:nvPr/>
        </p:nvGraphicFramePr>
        <p:xfrm>
          <a:off x="1704299" y="2070978"/>
          <a:ext cx="9238500" cy="3368700"/>
        </p:xfrm>
        <a:graphic>
          <a:graphicData uri="http://schemas.openxmlformats.org/drawingml/2006/table">
            <a:tbl>
              <a:tblPr firstRow="1" bandRow="1">
                <a:noFill/>
                <a:tableStyleId>{602E6E2E-14F7-4575-A1A0-FEECD14C8FD6}</a:tableStyleId>
              </a:tblPr>
              <a:tblGrid>
                <a:gridCol w="3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s-ES" sz="2400" b="0" i="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Estándar</a:t>
                      </a:r>
                      <a:endParaRPr sz="24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s-ES" sz="2400" b="1" u="none" strike="noStrike" cap="none">
                          <a:solidFill>
                            <a:srgbClr val="FFFFFF"/>
                          </a:solidFill>
                        </a:rPr>
                        <a:t># de Violaciones</a:t>
                      </a:r>
                      <a:endParaRPr sz="24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s-ES" sz="2400" b="1" u="none" strike="noStrike" cap="none">
                          <a:solidFill>
                            <a:srgbClr val="FFFFFF"/>
                          </a:solidFill>
                        </a:rPr>
                        <a:t>Valor de la Multa</a:t>
                      </a:r>
                      <a:endParaRPr sz="24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6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s-ES" sz="2400" u="none" strike="noStrike" cap="none"/>
                        <a:t>1926.651 Requisitos Específicos de Excavación</a:t>
                      </a:r>
                      <a:endParaRPr sz="24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s-ES" sz="2400" u="none" strike="noStrike" cap="none"/>
                        <a:t>795</a:t>
                      </a:r>
                      <a:endParaRPr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s-ES" sz="2400" u="none" strike="noStrike" cap="none"/>
                        <a:t>$3.4M</a:t>
                      </a:r>
                      <a:endParaRPr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6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s-ES" sz="2400" u="none" strike="noStrike" cap="none"/>
                        <a:t>1926.652  </a:t>
                      </a:r>
                      <a:r>
                        <a:rPr lang="es-ES" sz="2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Requisitos de los Sistemas de Protección</a:t>
                      </a:r>
                      <a:endParaRPr sz="2400" u="none" strike="noStrike" cap="none"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s-ES" sz="2400" u="none" strike="noStrike" cap="none"/>
                        <a:t>613</a:t>
                      </a:r>
                      <a:endParaRPr/>
                    </a:p>
                  </a:txBody>
                  <a:tcPr marL="45725" marR="457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s-ES" sz="2400" u="none" strike="noStrike" cap="none"/>
                        <a:t>$4.2M</a:t>
                      </a:r>
                      <a:endParaRPr/>
                    </a:p>
                  </a:txBody>
                  <a:tcPr marL="45725" marR="4572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9" name="Google Shape;259;p36"/>
          <p:cNvSpPr txBox="1"/>
          <p:nvPr/>
        </p:nvSpPr>
        <p:spPr>
          <a:xfrm>
            <a:off x="1627833" y="5586896"/>
            <a:ext cx="621321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Estos datos son cortesía de </a:t>
            </a:r>
            <a:r>
              <a:rPr lang="es-ES" sz="1800" b="0" i="0" u="sng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OSHA</a:t>
            </a:r>
            <a:r>
              <a:rPr lang="es-E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(citado por OSHA federal durante el período de octubre de 2018 a septiembre de 2019. Las multas que se muestran reflejan los montos actuales en lugar de los montos iniciales).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s-ES" sz="5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Peligros Comunes</a:t>
            </a:r>
            <a:endParaRPr sz="58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65" name="Google Shape;265;p37"/>
          <p:cNvSpPr txBox="1">
            <a:spLocks noGrp="1"/>
          </p:cNvSpPr>
          <p:nvPr>
            <p:ph type="body" idx="1"/>
          </p:nvPr>
        </p:nvSpPr>
        <p:spPr>
          <a:xfrm>
            <a:off x="838198" y="1951173"/>
            <a:ext cx="1038943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</a:pPr>
            <a:r>
              <a:rPr lang="es-ES" sz="3300"/>
              <a:t>Servicios subterráneos</a:t>
            </a:r>
            <a:br>
              <a:rPr lang="es-ES"/>
            </a:br>
            <a:br>
              <a:rPr lang="es-ES"/>
            </a:br>
            <a:endParaRPr/>
          </a:p>
          <a:p>
            <a:pPr marL="990575" lvl="1" indent="-38099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900"/>
              <a:buChar char="–"/>
            </a:pPr>
            <a:r>
              <a:rPr lang="es-ES" sz="2900"/>
              <a:t>Gas Natural</a:t>
            </a:r>
            <a:endParaRPr/>
          </a:p>
          <a:p>
            <a:pPr marL="990575" lvl="1" indent="-38099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900"/>
              <a:buChar char="–"/>
            </a:pPr>
            <a:r>
              <a:rPr lang="es-ES" sz="2900"/>
              <a:t>Drenajes</a:t>
            </a:r>
            <a:endParaRPr sz="2900">
              <a:solidFill>
                <a:schemeClr val="dk1"/>
              </a:solidFill>
            </a:endParaRPr>
          </a:p>
          <a:p>
            <a:pPr marL="990575" lvl="1" indent="-38099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900"/>
              <a:buChar char="–"/>
            </a:pPr>
            <a:r>
              <a:rPr lang="es-ES" sz="2900"/>
              <a:t>Agua</a:t>
            </a:r>
            <a:endParaRPr/>
          </a:p>
          <a:p>
            <a:pPr marL="990575" lvl="1" indent="-38099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900"/>
              <a:buChar char="–"/>
            </a:pPr>
            <a:r>
              <a:rPr lang="es-ES" sz="2900"/>
              <a:t>Bancos Eléctricos</a:t>
            </a:r>
            <a:endParaRPr/>
          </a:p>
          <a:p>
            <a:pPr marL="990575" lvl="1" indent="-38099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900"/>
              <a:buChar char="–"/>
            </a:pPr>
            <a:r>
              <a:rPr lang="es-ES" sz="2900"/>
              <a:t>Comunicación</a:t>
            </a:r>
            <a:endParaRPr/>
          </a:p>
          <a:p>
            <a:pPr marL="990575" lvl="1" indent="-38099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900"/>
              <a:buChar char="–"/>
            </a:pPr>
            <a:r>
              <a:rPr lang="es-ES" sz="2900"/>
              <a:t>Drenaje Pluvial</a:t>
            </a:r>
            <a:endParaRPr/>
          </a:p>
        </p:txBody>
      </p:sp>
      <p:sp>
        <p:nvSpPr>
          <p:cNvPr id="266" name="Google Shape;266;p37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35</a:t>
            </a:fld>
            <a:endParaRPr/>
          </a:p>
        </p:txBody>
      </p:sp>
      <p:pic>
        <p:nvPicPr>
          <p:cNvPr id="267" name="Google Shape;267;p37" descr="Picture 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5948" y="1655963"/>
            <a:ext cx="5087852" cy="3782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8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s-ES" sz="5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Peligros Comunes</a:t>
            </a:r>
            <a:endParaRPr sz="58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73" name="Google Shape;273;p38"/>
          <p:cNvSpPr txBox="1">
            <a:spLocks noGrp="1"/>
          </p:cNvSpPr>
          <p:nvPr>
            <p:ph type="body" idx="1"/>
          </p:nvPr>
        </p:nvSpPr>
        <p:spPr>
          <a:xfrm>
            <a:off x="838200" y="1951173"/>
            <a:ext cx="67796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s-ES" sz="3600"/>
              <a:t>Entrada y salida</a:t>
            </a:r>
            <a:br>
              <a:rPr lang="es-ES"/>
            </a:br>
            <a:endParaRPr sz="3800"/>
          </a:p>
          <a:p>
            <a:pPr marL="457189" lvl="0" indent="-457189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100"/>
              <a:buChar char="•"/>
            </a:pPr>
            <a:r>
              <a:rPr lang="es-ES" sz="3100"/>
              <a:t>No cerrar la ruta de evacuación durante una emergencia</a:t>
            </a:r>
            <a:endParaRPr/>
          </a:p>
          <a:p>
            <a:pPr marL="457189" lvl="0" indent="-457189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100"/>
              <a:buChar char="•"/>
            </a:pPr>
            <a:r>
              <a:rPr lang="es-ES" sz="3100"/>
              <a:t>Resbalarse, tropezarse o caerse</a:t>
            </a:r>
            <a:endParaRPr sz="3100"/>
          </a:p>
          <a:p>
            <a:pPr marL="457189" lvl="0" indent="-457189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100"/>
              <a:buChar char="•"/>
            </a:pPr>
            <a:r>
              <a:rPr lang="es-ES" sz="3100"/>
              <a:t>Rampa de entrada o salida mal diseñada</a:t>
            </a:r>
            <a:endParaRPr/>
          </a:p>
          <a:p>
            <a:pPr marL="457189" lvl="0" indent="-457189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100"/>
              <a:buChar char="•"/>
            </a:pPr>
            <a:r>
              <a:rPr lang="es-ES" sz="3100"/>
              <a:t>El ingreso o egreso de equipo</a:t>
            </a:r>
            <a:endParaRPr sz="3100"/>
          </a:p>
        </p:txBody>
      </p:sp>
      <p:sp>
        <p:nvSpPr>
          <p:cNvPr id="274" name="Google Shape;274;p38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36</a:t>
            </a:fld>
            <a:endParaRPr/>
          </a:p>
        </p:txBody>
      </p:sp>
      <p:pic>
        <p:nvPicPr>
          <p:cNvPr id="275" name="Google Shape;275;p38" descr="Picture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7856" y="1462087"/>
            <a:ext cx="4052677" cy="3064943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8"/>
          <p:cNvSpPr txBox="1"/>
          <p:nvPr/>
        </p:nvSpPr>
        <p:spPr>
          <a:xfrm>
            <a:off x="7749916" y="4646783"/>
            <a:ext cx="40723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 imagen es cortesía de </a:t>
            </a:r>
            <a:r>
              <a:rPr lang="es-ES" sz="1800" b="0" i="0" u="sng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MNOSHA</a:t>
            </a:r>
            <a:r>
              <a:rPr lang="es-E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9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s-ES" sz="5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Peligros Comunes</a:t>
            </a:r>
            <a:endParaRPr sz="58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82" name="Google Shape;282;p39"/>
          <p:cNvSpPr txBox="1">
            <a:spLocks noGrp="1"/>
          </p:cNvSpPr>
          <p:nvPr>
            <p:ph type="body" idx="1"/>
          </p:nvPr>
        </p:nvSpPr>
        <p:spPr>
          <a:xfrm>
            <a:off x="252814" y="1462088"/>
            <a:ext cx="577246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s-ES" sz="3600"/>
              <a:t>Equipos y Tráfico Vehícular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endParaRPr sz="3600"/>
          </a:p>
          <a:p>
            <a:pPr marL="457189" lvl="0" indent="-45718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lang="es-ES" sz="3600"/>
              <a:t>Accidentes por entrada de vehículos</a:t>
            </a:r>
            <a:endParaRPr/>
          </a:p>
          <a:p>
            <a:pPr marL="457189" lvl="0" indent="-45718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lang="es-ES" sz="3600"/>
              <a:t>Caída de cargas suspendidas</a:t>
            </a:r>
            <a:endParaRPr sz="3600"/>
          </a:p>
          <a:p>
            <a:pPr marL="457189" lvl="0" indent="-45718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s-ES" sz="3600">
                <a:solidFill>
                  <a:schemeClr val="dk1"/>
                </a:solidFill>
              </a:rPr>
              <a:t>Resultar </a:t>
            </a:r>
            <a:r>
              <a:rPr lang="es-ES" sz="3600"/>
              <a:t>golpeado durante la carga o descarga </a:t>
            </a:r>
            <a:endParaRPr sz="3600"/>
          </a:p>
        </p:txBody>
      </p:sp>
      <p:sp>
        <p:nvSpPr>
          <p:cNvPr id="283" name="Google Shape;283;p39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37</a:t>
            </a:fld>
            <a:endParaRPr/>
          </a:p>
        </p:txBody>
      </p:sp>
      <p:pic>
        <p:nvPicPr>
          <p:cNvPr id="284" name="Google Shape;284;p39" descr="Picture 5"/>
          <p:cNvPicPr preferRelativeResize="0"/>
          <p:nvPr/>
        </p:nvPicPr>
        <p:blipFill rotWithShape="1">
          <a:blip r:embed="rId3">
            <a:alphaModFix/>
          </a:blip>
          <a:srcRect b="15297"/>
          <a:stretch/>
        </p:blipFill>
        <p:spPr>
          <a:xfrm>
            <a:off x="6096000" y="1593488"/>
            <a:ext cx="5843186" cy="3837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0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s-ES" sz="5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Peligros Comunes</a:t>
            </a:r>
            <a:endParaRPr sz="58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90" name="Google Shape;290;p40"/>
          <p:cNvSpPr txBox="1">
            <a:spLocks noGrp="1"/>
          </p:cNvSpPr>
          <p:nvPr>
            <p:ph type="body" idx="1"/>
          </p:nvPr>
        </p:nvSpPr>
        <p:spPr>
          <a:xfrm>
            <a:off x="1752599" y="1733550"/>
            <a:ext cx="557759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s-ES" sz="3600"/>
              <a:t>Ambiente Peligroso</a:t>
            </a:r>
            <a:br>
              <a:rPr lang="es-ES"/>
            </a:br>
            <a:br>
              <a:rPr lang="es-ES"/>
            </a:br>
            <a:endParaRPr/>
          </a:p>
          <a:p>
            <a:pPr marL="457189" lvl="0" indent="-45718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lang="es-ES" sz="3600"/>
              <a:t>Falta de oxígeno</a:t>
            </a:r>
            <a:endParaRPr/>
          </a:p>
          <a:p>
            <a:pPr marL="457189" lvl="0" indent="-45718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lang="es-ES" sz="3600"/>
              <a:t>Aire inflamable, explosivo o tóxico</a:t>
            </a:r>
            <a:endParaRPr/>
          </a:p>
          <a:p>
            <a:pPr marL="457189" lvl="0" indent="-45718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lang="es-ES" sz="3600"/>
              <a:t>Falta de equipo de rescate</a:t>
            </a:r>
            <a:endParaRPr/>
          </a:p>
        </p:txBody>
      </p:sp>
      <p:sp>
        <p:nvSpPr>
          <p:cNvPr id="291" name="Google Shape;291;p40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1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s-ES" sz="5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Peligros Comunes</a:t>
            </a:r>
            <a:endParaRPr sz="58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97" name="Google Shape;297;p41"/>
          <p:cNvSpPr txBox="1">
            <a:spLocks noGrp="1"/>
          </p:cNvSpPr>
          <p:nvPr>
            <p:ph type="body" idx="1"/>
          </p:nvPr>
        </p:nvSpPr>
        <p:spPr>
          <a:xfrm>
            <a:off x="838198" y="1951173"/>
            <a:ext cx="1038943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s-ES" sz="3600"/>
              <a:t>Acumulación de Agua</a:t>
            </a:r>
            <a:br>
              <a:rPr lang="es-ES"/>
            </a:b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</a:pPr>
            <a:endParaRPr/>
          </a:p>
          <a:p>
            <a:pPr marL="457189" lvl="0" indent="-45718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lang="es-ES" sz="3600"/>
              <a:t>Peligro de ahogamiento</a:t>
            </a:r>
            <a:endParaRPr/>
          </a:p>
          <a:p>
            <a:pPr marL="457189" lvl="0" indent="-45718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lang="es-ES" sz="3600"/>
              <a:t>Peligro de deslizamiento</a:t>
            </a:r>
            <a:endParaRPr/>
          </a:p>
          <a:p>
            <a:pPr marL="457189" lvl="0" indent="-45718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lang="es-ES" sz="3600"/>
              <a:t>Descarga Eléctrica</a:t>
            </a:r>
            <a:endParaRPr/>
          </a:p>
          <a:p>
            <a:pPr marL="457189" lvl="0" indent="-45718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lang="es-ES" sz="3600"/>
              <a:t>Peligro de egreso y estabilidad</a:t>
            </a:r>
            <a:endParaRPr/>
          </a:p>
        </p:txBody>
      </p:sp>
      <p:sp>
        <p:nvSpPr>
          <p:cNvPr id="298" name="Google Shape;298;p41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39</a:t>
            </a:fld>
            <a:endParaRPr/>
          </a:p>
        </p:txBody>
      </p:sp>
      <p:pic>
        <p:nvPicPr>
          <p:cNvPr id="299" name="Google Shape;299;p41" descr="Picture 5"/>
          <p:cNvPicPr preferRelativeResize="0"/>
          <p:nvPr/>
        </p:nvPicPr>
        <p:blipFill rotWithShape="1">
          <a:blip r:embed="rId3">
            <a:alphaModFix/>
          </a:blip>
          <a:srcRect l="8405" r="313" b="15620"/>
          <a:stretch/>
        </p:blipFill>
        <p:spPr>
          <a:xfrm>
            <a:off x="6451825" y="1747824"/>
            <a:ext cx="5130576" cy="3560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909918" y="1365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s-ES" sz="5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Objetivos de Aprendizaje</a:t>
            </a:r>
            <a:endParaRPr sz="58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1046854" y="1354808"/>
            <a:ext cx="105156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</a:pPr>
            <a:endParaRPr/>
          </a:p>
          <a:p>
            <a:pPr marL="990575" lvl="1" indent="-380990" algn="l" rtl="0">
              <a:lnSpc>
                <a:spcPct val="89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900"/>
              <a:buChar char="–"/>
            </a:pPr>
            <a:r>
              <a:rPr lang="es-ES" sz="2900"/>
              <a:t>Identificar los derechos de los trabajadores bajo la Ley de la OSHA.</a:t>
            </a:r>
            <a:endParaRPr/>
          </a:p>
          <a:p>
            <a:pPr marL="990575" lvl="1" indent="-380990" algn="l" rtl="0">
              <a:lnSpc>
                <a:spcPct val="89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900"/>
              <a:buChar char="–"/>
            </a:pPr>
            <a:r>
              <a:rPr lang="es-ES" sz="2900"/>
              <a:t>Definir 5-10 puntos asociados con los peligros y los dispositivos de seguridad para zanjas y excavaciones.</a:t>
            </a:r>
            <a:endParaRPr/>
          </a:p>
          <a:p>
            <a:pPr marL="990575" lvl="1" indent="-380990" algn="l" rtl="0">
              <a:lnSpc>
                <a:spcPct val="89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900"/>
              <a:buChar char="–"/>
            </a:pPr>
            <a:r>
              <a:rPr lang="es-ES" sz="2900"/>
              <a:t>Discutir estadísticas de lesiones y enfermedades para trabajos de excavación de zanjas.</a:t>
            </a:r>
            <a:endParaRPr/>
          </a:p>
          <a:p>
            <a:pPr marL="990575" lvl="1" indent="-380990" algn="l" rtl="0">
              <a:lnSpc>
                <a:spcPct val="89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900"/>
              <a:buChar char="–"/>
            </a:pPr>
            <a:r>
              <a:rPr lang="es-ES" sz="2900"/>
              <a:t>Identifique e interprete con precisión los 6 riesgos más comunes de excavaciones y zanjas.</a:t>
            </a: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11376659" y="6383209"/>
            <a:ext cx="205741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2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s-ES" sz="5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Peligros Comunes</a:t>
            </a:r>
            <a:endParaRPr sz="58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05" name="Google Shape;305;p42"/>
          <p:cNvSpPr txBox="1">
            <a:spLocks noGrp="1"/>
          </p:cNvSpPr>
          <p:nvPr>
            <p:ph type="body" idx="1"/>
          </p:nvPr>
        </p:nvSpPr>
        <p:spPr>
          <a:xfrm>
            <a:off x="838200" y="1951173"/>
            <a:ext cx="491802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0"/>
              <a:buNone/>
            </a:pPr>
            <a:r>
              <a:rPr lang="es-ES" sz="3330"/>
              <a:t>Estabilidad</a:t>
            </a:r>
            <a:br>
              <a:rPr lang="es-ES" sz="3330"/>
            </a:br>
            <a:br>
              <a:rPr lang="es-ES" sz="3330"/>
            </a:br>
            <a:endParaRPr sz="3884"/>
          </a:p>
          <a:p>
            <a:pPr marL="457189" lvl="0" indent="-457189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330"/>
              <a:buChar char="•"/>
            </a:pPr>
            <a:r>
              <a:rPr lang="es-ES" sz="3330"/>
              <a:t>Suelo o roca suelta a lo largo de las orillas de la zanja</a:t>
            </a:r>
            <a:endParaRPr/>
          </a:p>
          <a:p>
            <a:pPr marL="457189" lvl="0" indent="-457189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330"/>
              <a:buChar char="•"/>
            </a:pPr>
            <a:r>
              <a:rPr lang="es-ES" sz="3330"/>
              <a:t>Obstáculos en la superficie de trabajo</a:t>
            </a:r>
            <a:endParaRPr/>
          </a:p>
          <a:p>
            <a:pPr marL="457189" lvl="0" indent="-457189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330"/>
              <a:buChar char="•"/>
            </a:pPr>
            <a:r>
              <a:rPr lang="es-ES" sz="3330"/>
              <a:t>Derrumbes</a:t>
            </a:r>
            <a:endParaRPr/>
          </a:p>
        </p:txBody>
      </p:sp>
      <p:sp>
        <p:nvSpPr>
          <p:cNvPr id="306" name="Google Shape;306;p42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40</a:t>
            </a:fld>
            <a:endParaRPr/>
          </a:p>
        </p:txBody>
      </p:sp>
      <p:pic>
        <p:nvPicPr>
          <p:cNvPr id="307" name="Google Shape;307;p42" descr="Picture 5"/>
          <p:cNvPicPr preferRelativeResize="0"/>
          <p:nvPr/>
        </p:nvPicPr>
        <p:blipFill rotWithShape="1">
          <a:blip r:embed="rId3">
            <a:alphaModFix/>
          </a:blip>
          <a:srcRect b="10473"/>
          <a:stretch/>
        </p:blipFill>
        <p:spPr>
          <a:xfrm>
            <a:off x="6435778" y="1306337"/>
            <a:ext cx="3855337" cy="4602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3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s-ES" sz="5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Evitando Peligros</a:t>
            </a:r>
            <a:endParaRPr sz="58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13" name="Google Shape;313;p43"/>
          <p:cNvSpPr txBox="1">
            <a:spLocks noGrp="1"/>
          </p:cNvSpPr>
          <p:nvPr>
            <p:ph type="body" idx="1"/>
          </p:nvPr>
        </p:nvSpPr>
        <p:spPr>
          <a:xfrm>
            <a:off x="838199" y="1951173"/>
            <a:ext cx="62071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12"/>
              <a:buNone/>
            </a:pPr>
            <a:r>
              <a:rPr lang="es-ES" sz="3312"/>
              <a:t>Localización y Protección de Servicios Públicos</a:t>
            </a:r>
            <a:br>
              <a:rPr lang="es-ES" sz="2937"/>
            </a:br>
            <a:endParaRPr sz="2937"/>
          </a:p>
          <a:p>
            <a:pPr marL="457189" lvl="0" indent="-45718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312"/>
              <a:buChar char="•"/>
            </a:pPr>
            <a:r>
              <a:rPr lang="es-ES" sz="3312"/>
              <a:t>Llamar al 811 para que marque los servicios públicos</a:t>
            </a:r>
            <a:endParaRPr/>
          </a:p>
          <a:p>
            <a:pPr marL="457189" lvl="0" indent="-45718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312"/>
              <a:buChar char="•"/>
            </a:pPr>
            <a:r>
              <a:rPr lang="es-ES" sz="3312"/>
              <a:t>Utilice otros métodos de detección (por ejemplo escavar a mano)</a:t>
            </a:r>
            <a:endParaRPr/>
          </a:p>
          <a:p>
            <a:pPr marL="457189" lvl="0" indent="-45718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312"/>
              <a:buChar char="•"/>
            </a:pPr>
            <a:r>
              <a:rPr lang="es-ES" sz="3312"/>
              <a:t>Apuntalar/proteger una vez esté descubierto</a:t>
            </a:r>
            <a:endParaRPr/>
          </a:p>
          <a:p>
            <a:pPr marL="457189" lvl="0" indent="-29050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625"/>
              <a:buNone/>
            </a:pPr>
            <a:endParaRPr sz="2625"/>
          </a:p>
        </p:txBody>
      </p:sp>
      <p:sp>
        <p:nvSpPr>
          <p:cNvPr id="314" name="Google Shape;314;p43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41</a:t>
            </a:fld>
            <a:endParaRPr/>
          </a:p>
        </p:txBody>
      </p:sp>
      <p:pic>
        <p:nvPicPr>
          <p:cNvPr id="315" name="Google Shape;315;p43" descr="Picture 9"/>
          <p:cNvPicPr preferRelativeResize="0"/>
          <p:nvPr/>
        </p:nvPicPr>
        <p:blipFill rotWithShape="1">
          <a:blip r:embed="rId3">
            <a:alphaModFix/>
          </a:blip>
          <a:srcRect l="13097" r="19456" b="16405"/>
          <a:stretch/>
        </p:blipFill>
        <p:spPr>
          <a:xfrm>
            <a:off x="7363437" y="1840259"/>
            <a:ext cx="3799368" cy="3628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4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s-ES" sz="5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Evitando Peligros</a:t>
            </a:r>
            <a:endParaRPr sz="58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21" name="Google Shape;321;p44"/>
          <p:cNvSpPr txBox="1">
            <a:spLocks noGrp="1"/>
          </p:cNvSpPr>
          <p:nvPr>
            <p:ph type="body" idx="1"/>
          </p:nvPr>
        </p:nvSpPr>
        <p:spPr>
          <a:xfrm>
            <a:off x="506922" y="1654438"/>
            <a:ext cx="6294999" cy="443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</a:pPr>
            <a:r>
              <a:rPr lang="es-ES"/>
              <a:t>Escaleras y rampas</a:t>
            </a:r>
            <a:br>
              <a:rPr lang="es-ES"/>
            </a:br>
            <a:endParaRPr/>
          </a:p>
          <a:p>
            <a:pPr marL="457189" lvl="0" indent="-457189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300"/>
              <a:buChar char="•"/>
            </a:pPr>
            <a:r>
              <a:rPr lang="es-ES"/>
              <a:t>Salidas ubicadas dentro de los 25 pies laterales</a:t>
            </a:r>
            <a:endParaRPr/>
          </a:p>
          <a:p>
            <a:pPr marL="457189" lvl="0" indent="-457189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300"/>
              <a:buChar char="•"/>
            </a:pPr>
            <a:r>
              <a:rPr lang="es-ES"/>
              <a:t>Escaleras aseguradas y extendidas</a:t>
            </a:r>
            <a:endParaRPr/>
          </a:p>
          <a:p>
            <a:pPr marL="457189" lvl="0" indent="-457189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300"/>
              <a:buChar char="•"/>
            </a:pPr>
            <a:r>
              <a:rPr lang="es-ES"/>
              <a:t>Rampas diseñadas por persona competente</a:t>
            </a:r>
            <a:endParaRPr/>
          </a:p>
          <a:p>
            <a:pPr marL="457189" lvl="0" indent="-457189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300"/>
              <a:buChar char="•"/>
            </a:pPr>
            <a:r>
              <a:rPr lang="es-ES"/>
              <a:t>Plan de control de tráfico interno</a:t>
            </a:r>
            <a:endParaRPr/>
          </a:p>
        </p:txBody>
      </p:sp>
      <p:sp>
        <p:nvSpPr>
          <p:cNvPr id="322" name="Google Shape;322;p44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42</a:t>
            </a:fld>
            <a:endParaRPr/>
          </a:p>
        </p:txBody>
      </p:sp>
      <p:pic>
        <p:nvPicPr>
          <p:cNvPr id="323" name="Google Shape;323;p44" descr="Picture 2"/>
          <p:cNvPicPr preferRelativeResize="0"/>
          <p:nvPr/>
        </p:nvPicPr>
        <p:blipFill rotWithShape="1">
          <a:blip r:embed="rId3">
            <a:alphaModFix/>
          </a:blip>
          <a:srcRect l="10746" b="15951"/>
          <a:stretch/>
        </p:blipFill>
        <p:spPr>
          <a:xfrm>
            <a:off x="6801921" y="1739796"/>
            <a:ext cx="4777841" cy="3378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5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s-ES" sz="5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Evitando Peligros</a:t>
            </a:r>
            <a:endParaRPr sz="58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29" name="Google Shape;329;p45"/>
          <p:cNvSpPr txBox="1">
            <a:spLocks noGrp="1"/>
          </p:cNvSpPr>
          <p:nvPr>
            <p:ph type="body" idx="1"/>
          </p:nvPr>
        </p:nvSpPr>
        <p:spPr>
          <a:xfrm>
            <a:off x="838198" y="1951173"/>
            <a:ext cx="1038943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s-ES" sz="3600"/>
              <a:t>Controles de Exposición y Sistemas de Advertencia (en relación con vehículos y equipo)</a:t>
            </a:r>
            <a:br>
              <a:rPr lang="es-ES" sz="3600"/>
            </a:br>
            <a:endParaRPr sz="3600"/>
          </a:p>
          <a:p>
            <a:pPr marL="457189" lvl="0" indent="-45718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lang="es-ES" sz="3600"/>
              <a:t>Vestidura de alta visibilidad</a:t>
            </a:r>
            <a:endParaRPr/>
          </a:p>
          <a:p>
            <a:pPr marL="457189" lvl="0" indent="-45718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lang="es-ES" sz="3600"/>
              <a:t>Persona con bandera, letreros, barricadas</a:t>
            </a:r>
            <a:endParaRPr/>
          </a:p>
          <a:p>
            <a:pPr marL="457189" lvl="0" indent="-45718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lang="es-ES" sz="3600"/>
              <a:t>No permitir a nadie debajo de cargas suspendidas</a:t>
            </a:r>
            <a:endParaRPr/>
          </a:p>
          <a:p>
            <a:pPr marL="457189" lvl="0" indent="-45718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s-ES" sz="3600">
                <a:solidFill>
                  <a:schemeClr val="dk1"/>
                </a:solidFill>
              </a:rPr>
              <a:t>Barricadas laterales</a:t>
            </a:r>
            <a:r>
              <a:rPr lang="es-ES" sz="3600"/>
              <a:t>, registros de parada, etc. </a:t>
            </a:r>
            <a:endParaRPr/>
          </a:p>
        </p:txBody>
      </p:sp>
      <p:sp>
        <p:nvSpPr>
          <p:cNvPr id="330" name="Google Shape;330;p45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6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s-ES" sz="5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Evitando Peligros</a:t>
            </a:r>
            <a:endParaRPr sz="58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36" name="Google Shape;336;p46"/>
          <p:cNvSpPr txBox="1">
            <a:spLocks noGrp="1"/>
          </p:cNvSpPr>
          <p:nvPr>
            <p:ph type="body" idx="1"/>
          </p:nvPr>
        </p:nvSpPr>
        <p:spPr>
          <a:xfrm>
            <a:off x="838198" y="1951173"/>
            <a:ext cx="525780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s-ES" sz="3600"/>
              <a:t>Pruebas y Controles (en </a:t>
            </a:r>
            <a:r>
              <a:rPr lang="es-ES" sz="3600">
                <a:solidFill>
                  <a:schemeClr val="dk1"/>
                </a:solidFill>
              </a:rPr>
              <a:t>relación al ambiente</a:t>
            </a:r>
            <a:r>
              <a:rPr lang="es-ES" sz="3600"/>
              <a:t>)</a:t>
            </a:r>
            <a:br>
              <a:rPr lang="es-ES"/>
            </a:br>
            <a:br>
              <a:rPr lang="es-ES"/>
            </a:br>
            <a:r>
              <a:rPr lang="es-ES"/>
              <a:t>H</a:t>
            </a:r>
            <a:r>
              <a:rPr lang="es-ES" sz="3600"/>
              <a:t>acer una prueba por:</a:t>
            </a:r>
            <a:endParaRPr/>
          </a:p>
          <a:p>
            <a:pPr marL="457189" lvl="0" indent="-45718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lang="es-ES" sz="3600"/>
              <a:t>Oxígeno</a:t>
            </a:r>
            <a:endParaRPr/>
          </a:p>
          <a:p>
            <a:pPr marL="457189" lvl="0" indent="-45718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lang="es-ES" sz="3600"/>
              <a:t>Inflamables</a:t>
            </a:r>
            <a:endParaRPr/>
          </a:p>
          <a:p>
            <a:pPr marL="457189" lvl="0" indent="-45718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lang="es-ES" sz="3600"/>
              <a:t>Substancia tóxica </a:t>
            </a:r>
            <a:endParaRPr/>
          </a:p>
          <a:p>
            <a:pPr marL="457189" lvl="0" indent="-190489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</a:pPr>
            <a:endParaRPr/>
          </a:p>
        </p:txBody>
      </p:sp>
      <p:sp>
        <p:nvSpPr>
          <p:cNvPr id="337" name="Google Shape;337;p46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44</a:t>
            </a:fld>
            <a:endParaRPr/>
          </a:p>
        </p:txBody>
      </p:sp>
      <p:sp>
        <p:nvSpPr>
          <p:cNvPr id="338" name="Google Shape;338;p46"/>
          <p:cNvSpPr txBox="1"/>
          <p:nvPr/>
        </p:nvSpPr>
        <p:spPr>
          <a:xfrm>
            <a:off x="6095999" y="1917445"/>
            <a:ext cx="525780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Times New Roman"/>
              <a:buNone/>
            </a:pPr>
            <a:r>
              <a:rPr lang="es-ES" sz="2952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 a través de:</a:t>
            </a:r>
            <a:endParaRPr sz="2296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7452" marR="0" lvl="0" indent="-18732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950"/>
              <a:buFont typeface="Arial"/>
              <a:buChar char="•"/>
            </a:pPr>
            <a:r>
              <a:rPr lang="es-ES" sz="295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Ventilación</a:t>
            </a:r>
            <a:endParaRPr/>
          </a:p>
          <a:p>
            <a:pPr marL="187452" marR="0" lvl="0" indent="-18732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950"/>
              <a:buFont typeface="Arial"/>
              <a:buChar char="•"/>
            </a:pPr>
            <a:r>
              <a:rPr lang="es-ES" sz="295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Respiradores</a:t>
            </a:r>
            <a:endParaRPr/>
          </a:p>
          <a:p>
            <a:pPr marL="187452" marR="0" lvl="0" indent="-18732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950"/>
              <a:buFont typeface="Arial"/>
              <a:buChar char="•"/>
            </a:pPr>
            <a:r>
              <a:rPr lang="es-ES" sz="295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Rescate</a:t>
            </a:r>
            <a:endParaRPr/>
          </a:p>
          <a:p>
            <a:pPr marL="187452" marR="0" lvl="0" indent="-4165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96"/>
              <a:buFont typeface="Arial"/>
              <a:buNone/>
            </a:pPr>
            <a:endParaRPr sz="2296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7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s-ES" sz="5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Evitando Peligros</a:t>
            </a:r>
            <a:endParaRPr sz="58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44" name="Google Shape;344;p47"/>
          <p:cNvSpPr txBox="1">
            <a:spLocks noGrp="1"/>
          </p:cNvSpPr>
          <p:nvPr>
            <p:ph type="body" idx="1"/>
          </p:nvPr>
        </p:nvSpPr>
        <p:spPr>
          <a:xfrm>
            <a:off x="838199" y="1951173"/>
            <a:ext cx="490303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s-ES" sz="3600"/>
              <a:t>Manejo del Agua</a:t>
            </a:r>
            <a:br>
              <a:rPr lang="es-ES"/>
            </a:br>
            <a:endParaRPr/>
          </a:p>
          <a:p>
            <a:pPr marL="457189" lvl="0" indent="-45718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lang="es-ES" sz="3600"/>
              <a:t>Bombearla</a:t>
            </a:r>
            <a:endParaRPr/>
          </a:p>
          <a:p>
            <a:pPr marL="457189" lvl="0" indent="-45718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lang="es-ES" sz="3600"/>
              <a:t>Dejar secar naturalmente</a:t>
            </a:r>
            <a:endParaRPr/>
          </a:p>
          <a:p>
            <a:pPr marL="457189" lvl="0" indent="-45718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lang="es-ES" sz="3600"/>
              <a:t>Colocar protección para electricidad</a:t>
            </a:r>
            <a:endParaRPr/>
          </a:p>
        </p:txBody>
      </p:sp>
      <p:sp>
        <p:nvSpPr>
          <p:cNvPr id="345" name="Google Shape;345;p47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45</a:t>
            </a:fld>
            <a:endParaRPr/>
          </a:p>
        </p:txBody>
      </p:sp>
      <p:sp>
        <p:nvSpPr>
          <p:cNvPr id="346" name="Google Shape;346;p47"/>
          <p:cNvSpPr txBox="1"/>
          <p:nvPr/>
        </p:nvSpPr>
        <p:spPr>
          <a:xfrm>
            <a:off x="7176829" y="5952428"/>
            <a:ext cx="298317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</a:pPr>
            <a:r>
              <a:rPr lang="es-ES"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 imagen es cortesía de OSHA.</a:t>
            </a:r>
            <a:endParaRPr/>
          </a:p>
        </p:txBody>
      </p:sp>
      <p:pic>
        <p:nvPicPr>
          <p:cNvPr id="347" name="Google Shape;347;p47" descr="Picture 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5052" y="1203287"/>
            <a:ext cx="3665097" cy="4685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8"/>
          <p:cNvSpPr txBox="1">
            <a:spLocks noGrp="1"/>
          </p:cNvSpPr>
          <p:nvPr>
            <p:ph type="title"/>
          </p:nvPr>
        </p:nvSpPr>
        <p:spPr>
          <a:xfrm>
            <a:off x="5184948" y="-257126"/>
            <a:ext cx="7022984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Black"/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Peligros Identificados dentro de la Foto</a:t>
            </a:r>
            <a:endParaRPr sz="24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53" name="Google Shape;353;p48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46</a:t>
            </a:fld>
            <a:endParaRPr/>
          </a:p>
        </p:txBody>
      </p:sp>
      <p:pic>
        <p:nvPicPr>
          <p:cNvPr id="354" name="Google Shape;354;p48" descr="Picture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463" y="192634"/>
            <a:ext cx="5101391" cy="65210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5" name="Google Shape;355;p48"/>
          <p:cNvCxnSpPr/>
          <p:nvPr/>
        </p:nvCxnSpPr>
        <p:spPr>
          <a:xfrm flipH="1">
            <a:off x="2245895" y="557759"/>
            <a:ext cx="1026695" cy="377361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56" name="Google Shape;356;p48"/>
          <p:cNvSpPr txBox="1"/>
          <p:nvPr/>
        </p:nvSpPr>
        <p:spPr>
          <a:xfrm>
            <a:off x="3352799" y="385010"/>
            <a:ext cx="2176235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Pendiente Inadecuada</a:t>
            </a:r>
            <a:endParaRPr/>
          </a:p>
        </p:txBody>
      </p:sp>
      <p:cxnSp>
        <p:nvCxnSpPr>
          <p:cNvPr id="357" name="Google Shape;357;p48"/>
          <p:cNvCxnSpPr/>
          <p:nvPr/>
        </p:nvCxnSpPr>
        <p:spPr>
          <a:xfrm rot="10800000">
            <a:off x="4331368" y="1187116"/>
            <a:ext cx="1556085" cy="1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58" name="Google Shape;358;p48"/>
          <p:cNvSpPr txBox="1"/>
          <p:nvPr/>
        </p:nvSpPr>
        <p:spPr>
          <a:xfrm>
            <a:off x="5454315" y="1507957"/>
            <a:ext cx="41190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Permiso Requerido para Espacio </a:t>
            </a:r>
            <a:r>
              <a:rPr lang="es-E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Reducido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9" name="Google Shape;359;p48"/>
          <p:cNvSpPr txBox="1"/>
          <p:nvPr/>
        </p:nvSpPr>
        <p:spPr>
          <a:xfrm>
            <a:off x="5574384" y="681608"/>
            <a:ext cx="28110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Pozo de Visita sin Protección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60" name="Google Shape;360;p48"/>
          <p:cNvCxnSpPr/>
          <p:nvPr/>
        </p:nvCxnSpPr>
        <p:spPr>
          <a:xfrm>
            <a:off x="5887453" y="1026694"/>
            <a:ext cx="1" cy="593196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361" name="Google Shape;361;p48"/>
          <p:cNvCxnSpPr/>
          <p:nvPr/>
        </p:nvCxnSpPr>
        <p:spPr>
          <a:xfrm rot="10800000">
            <a:off x="2422358" y="6356351"/>
            <a:ext cx="3465096" cy="1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62" name="Google Shape;362;p48"/>
          <p:cNvSpPr txBox="1"/>
          <p:nvPr/>
        </p:nvSpPr>
        <p:spPr>
          <a:xfrm>
            <a:off x="5791244" y="6169581"/>
            <a:ext cx="334322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Agua acumulada dentro de la zanja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63" name="Google Shape;363;p48"/>
          <p:cNvCxnSpPr/>
          <p:nvPr/>
        </p:nvCxnSpPr>
        <p:spPr>
          <a:xfrm rot="10800000">
            <a:off x="4684295" y="3192378"/>
            <a:ext cx="2385208" cy="1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64" name="Google Shape;364;p48"/>
          <p:cNvSpPr txBox="1"/>
          <p:nvPr/>
        </p:nvSpPr>
        <p:spPr>
          <a:xfrm>
            <a:off x="7069501" y="2980335"/>
            <a:ext cx="19710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 acceso ni egreso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65" name="Google Shape;365;p48"/>
          <p:cNvCxnSpPr/>
          <p:nvPr/>
        </p:nvCxnSpPr>
        <p:spPr>
          <a:xfrm rot="10800000">
            <a:off x="2245894" y="5550568"/>
            <a:ext cx="3641560" cy="1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66" name="Google Shape;366;p48"/>
          <p:cNvSpPr txBox="1"/>
          <p:nvPr/>
        </p:nvSpPr>
        <p:spPr>
          <a:xfrm>
            <a:off x="5876899" y="5220538"/>
            <a:ext cx="614877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distancia desde el muro de excavación hasta la caja de zanjas es mayor a la </a:t>
            </a:r>
            <a:r>
              <a:rPr lang="es-E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sobrecarga </a:t>
            </a:r>
            <a:r>
              <a:rPr lang="es-E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esperada.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48"/>
          <p:cNvSpPr txBox="1"/>
          <p:nvPr/>
        </p:nvSpPr>
        <p:spPr>
          <a:xfrm>
            <a:off x="5462337" y="1982421"/>
            <a:ext cx="59320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Altura de zanja superior a 18“ desde la parte superior de la caja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68" name="Google Shape;368;p48"/>
          <p:cNvCxnSpPr/>
          <p:nvPr/>
        </p:nvCxnSpPr>
        <p:spPr>
          <a:xfrm flipH="1">
            <a:off x="3930315" y="4331368"/>
            <a:ext cx="2406317" cy="1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69" name="Google Shape;369;p48"/>
          <p:cNvSpPr txBox="1"/>
          <p:nvPr/>
        </p:nvSpPr>
        <p:spPr>
          <a:xfrm>
            <a:off x="6238253" y="4111316"/>
            <a:ext cx="577728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Parece que hay falta de capacitación e inspección de la persona competente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70" name="Google Shape;370;p48"/>
          <p:cNvCxnSpPr/>
          <p:nvPr/>
        </p:nvCxnSpPr>
        <p:spPr>
          <a:xfrm rot="10800000" flipH="1">
            <a:off x="2139184" y="2217372"/>
            <a:ext cx="3184359" cy="2516888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9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s-ES" sz="5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Evitando Peligros</a:t>
            </a:r>
            <a:endParaRPr sz="58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76" name="Google Shape;376;p49"/>
          <p:cNvSpPr txBox="1">
            <a:spLocks noGrp="1"/>
          </p:cNvSpPr>
          <p:nvPr>
            <p:ph type="body" idx="1"/>
          </p:nvPr>
        </p:nvSpPr>
        <p:spPr>
          <a:xfrm>
            <a:off x="838199" y="1951173"/>
            <a:ext cx="493301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s-ES" sz="3600"/>
              <a:t>Soporte del Suelo</a:t>
            </a:r>
            <a:br>
              <a:rPr lang="es-ES"/>
            </a:br>
            <a:endParaRPr/>
          </a:p>
          <a:p>
            <a:pPr marL="457189" lvl="0" indent="-45718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lang="es-ES" sz="3600"/>
              <a:t>Ubicación del área de material excavado</a:t>
            </a:r>
            <a:endParaRPr/>
          </a:p>
          <a:p>
            <a:pPr marL="457189" lvl="0" indent="-45718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lang="es-ES" sz="3600"/>
              <a:t>Eliminar rocas sueltas</a:t>
            </a:r>
            <a:endParaRPr/>
          </a:p>
          <a:p>
            <a:pPr marL="457189" lvl="0" indent="-45718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lang="es-ES" sz="3600"/>
              <a:t>Estructuras de soporte</a:t>
            </a:r>
            <a:endParaRPr/>
          </a:p>
          <a:p>
            <a:pPr marL="457189" lvl="0" indent="-45718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lang="es-ES" sz="3600"/>
              <a:t>Sistemas de protección</a:t>
            </a:r>
            <a:endParaRPr/>
          </a:p>
        </p:txBody>
      </p:sp>
      <p:sp>
        <p:nvSpPr>
          <p:cNvPr id="377" name="Google Shape;377;p49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47</a:t>
            </a:fld>
            <a:endParaRPr/>
          </a:p>
        </p:txBody>
      </p:sp>
      <p:pic>
        <p:nvPicPr>
          <p:cNvPr id="378" name="Google Shape;378;p49" descr="Picture 14"/>
          <p:cNvPicPr preferRelativeResize="0"/>
          <p:nvPr/>
        </p:nvPicPr>
        <p:blipFill rotWithShape="1">
          <a:blip r:embed="rId3">
            <a:alphaModFix/>
          </a:blip>
          <a:srcRect b="16017"/>
          <a:stretch/>
        </p:blipFill>
        <p:spPr>
          <a:xfrm>
            <a:off x="5771214" y="1914082"/>
            <a:ext cx="5366328" cy="338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0"/>
          <p:cNvSpPr txBox="1">
            <a:spLocks noGrp="1"/>
          </p:cNvSpPr>
          <p:nvPr>
            <p:ph type="title"/>
          </p:nvPr>
        </p:nvSpPr>
        <p:spPr>
          <a:xfrm>
            <a:off x="609600" y="-77906"/>
            <a:ext cx="109728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 Black"/>
              <a:buNone/>
            </a:pPr>
            <a:r>
              <a:rPr lang="es-ES" sz="36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Peligros Identificados dentro de la Foto</a:t>
            </a:r>
            <a:endParaRPr sz="36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84" name="Google Shape;384;p50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48</a:t>
            </a:fld>
            <a:endParaRPr/>
          </a:p>
        </p:txBody>
      </p:sp>
      <p:pic>
        <p:nvPicPr>
          <p:cNvPr id="385" name="Google Shape;385;p50" descr="Picture 14"/>
          <p:cNvPicPr preferRelativeResize="0"/>
          <p:nvPr/>
        </p:nvPicPr>
        <p:blipFill rotWithShape="1">
          <a:blip r:embed="rId3">
            <a:alphaModFix/>
          </a:blip>
          <a:srcRect b="16017"/>
          <a:stretch/>
        </p:blipFill>
        <p:spPr>
          <a:xfrm>
            <a:off x="877784" y="966472"/>
            <a:ext cx="8557161" cy="5389879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50"/>
          <p:cNvSpPr txBox="1"/>
          <p:nvPr/>
        </p:nvSpPr>
        <p:spPr>
          <a:xfrm>
            <a:off x="1819737" y="1147989"/>
            <a:ext cx="6311982" cy="36933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s-ES" sz="18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material excavado </a:t>
            </a:r>
            <a:r>
              <a:rPr lang="es-ES" sz="1800" b="1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debe colocarse a 2’ de la orilla de la zanja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87" name="Google Shape;387;p50"/>
          <p:cNvCxnSpPr/>
          <p:nvPr/>
        </p:nvCxnSpPr>
        <p:spPr>
          <a:xfrm>
            <a:off x="4343400" y="1600200"/>
            <a:ext cx="232222" cy="1257301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88" name="Google Shape;388;p50"/>
          <p:cNvSpPr txBox="1"/>
          <p:nvPr/>
        </p:nvSpPr>
        <p:spPr>
          <a:xfrm>
            <a:off x="4906319" y="3542252"/>
            <a:ext cx="3499921" cy="92333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s-ES" sz="1800" b="1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 paredes laterales parecen tener 5’ de profundidad sin protección</a:t>
            </a:r>
            <a:endParaRPr/>
          </a:p>
        </p:txBody>
      </p:sp>
      <p:cxnSp>
        <p:nvCxnSpPr>
          <p:cNvPr id="389" name="Google Shape;389;p50"/>
          <p:cNvCxnSpPr/>
          <p:nvPr/>
        </p:nvCxnSpPr>
        <p:spPr>
          <a:xfrm>
            <a:off x="4744198" y="3335482"/>
            <a:ext cx="1" cy="1748984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1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20"/>
              <a:buFont typeface="Arial Black"/>
              <a:buNone/>
            </a:pPr>
            <a:r>
              <a:rPr lang="es-ES" sz="522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Protección contra Derrumbes</a:t>
            </a:r>
            <a:endParaRPr sz="522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95" name="Google Shape;395;p51"/>
          <p:cNvSpPr txBox="1">
            <a:spLocks noGrp="1"/>
          </p:cNvSpPr>
          <p:nvPr>
            <p:ph type="body" idx="1"/>
          </p:nvPr>
        </p:nvSpPr>
        <p:spPr>
          <a:xfrm>
            <a:off x="689317" y="1734287"/>
            <a:ext cx="4895557" cy="3906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s-ES" sz="3600"/>
              <a:t>En pendiente:</a:t>
            </a:r>
            <a:br>
              <a:rPr lang="es-ES"/>
            </a:br>
            <a:r>
              <a:rPr lang="es-ES" sz="3600"/>
              <a:t>3/4:1-1.5:1 dependiendo del tipo de suelo</a:t>
            </a:r>
            <a:endParaRPr/>
          </a:p>
        </p:txBody>
      </p:sp>
      <p:sp>
        <p:nvSpPr>
          <p:cNvPr id="396" name="Google Shape;396;p51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49</a:t>
            </a:fld>
            <a:endParaRPr/>
          </a:p>
        </p:txBody>
      </p:sp>
      <p:pic>
        <p:nvPicPr>
          <p:cNvPr id="397" name="Google Shape;397;p51" descr="Picture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7647" y="2028762"/>
            <a:ext cx="6327491" cy="2800476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51"/>
          <p:cNvSpPr txBox="1"/>
          <p:nvPr/>
        </p:nvSpPr>
        <p:spPr>
          <a:xfrm>
            <a:off x="7503706" y="4815935"/>
            <a:ext cx="208326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Imagen Cortesía de </a:t>
            </a:r>
            <a:r>
              <a:rPr lang="es-ES" sz="1400" b="0" i="0" u="sng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OSHA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909918" y="1365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s-ES" sz="5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Objetivos de Aprendizaje</a:t>
            </a:r>
            <a:endParaRPr sz="58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1016171" y="1462088"/>
            <a:ext cx="105156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90575" lvl="1" indent="-3809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</a:pPr>
            <a:r>
              <a:rPr lang="es-ES" sz="3200"/>
              <a:t>Explicar cómo identificar y evitar los riesgos de zanjas y excavaciones.</a:t>
            </a:r>
            <a:endParaRPr/>
          </a:p>
          <a:p>
            <a:pPr marL="990575" lvl="1" indent="-38099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</a:pPr>
            <a:r>
              <a:rPr lang="es-ES" sz="3200"/>
              <a:t>Identificar 3 formas comunes de protección contra derrumbes.</a:t>
            </a:r>
            <a:endParaRPr/>
          </a:p>
          <a:p>
            <a:pPr marL="990575" lvl="1" indent="-38099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</a:pPr>
            <a:r>
              <a:rPr lang="es-ES" sz="3200"/>
              <a:t>Identificar quién es responsable de corregir los peligros en el lugar de trabajo.</a:t>
            </a:r>
            <a:endParaRPr/>
          </a:p>
          <a:p>
            <a:pPr marL="990575" lvl="1" indent="-38099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</a:pPr>
            <a:r>
              <a:rPr lang="es-ES" sz="3200"/>
              <a:t>Explicar los beneficios de evitar y corregir los peligros.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11376659" y="6383209"/>
            <a:ext cx="205741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5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2"/>
          <p:cNvSpPr txBox="1">
            <a:spLocks noGrp="1"/>
          </p:cNvSpPr>
          <p:nvPr>
            <p:ph type="title"/>
          </p:nvPr>
        </p:nvSpPr>
        <p:spPr>
          <a:xfrm>
            <a:off x="609600" y="671066"/>
            <a:ext cx="109728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 Black"/>
              <a:buNone/>
            </a:pPr>
            <a:br>
              <a:rPr lang="es-ES" sz="3600"/>
            </a:br>
            <a:r>
              <a:rPr lang="es-ES" sz="3600"/>
              <a:t>Protección contra Derrumbes </a:t>
            </a:r>
            <a:br>
              <a:rPr lang="es-ES" sz="3229"/>
            </a:br>
            <a:r>
              <a:rPr lang="es-ES" sz="3060">
                <a:latin typeface="Arial"/>
                <a:ea typeface="Arial"/>
                <a:cs typeface="Arial"/>
                <a:sym typeface="Arial"/>
              </a:rPr>
              <a:t>Pendientes Máximas Permitidas</a:t>
            </a:r>
            <a:br>
              <a:rPr lang="es-ES" sz="3229"/>
            </a:br>
            <a:endParaRPr sz="2732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04" name="Google Shape;404;p52"/>
          <p:cNvGraphicFramePr/>
          <p:nvPr/>
        </p:nvGraphicFramePr>
        <p:xfrm>
          <a:off x="1302326" y="2139576"/>
          <a:ext cx="10280050" cy="3524880"/>
        </p:xfrm>
        <a:graphic>
          <a:graphicData uri="http://schemas.openxmlformats.org/drawingml/2006/table">
            <a:tbl>
              <a:tblPr firstRow="1" bandRow="1">
                <a:noFill/>
                <a:tableStyleId>{602E6E2E-14F7-4575-A1A0-FEECD14C8FD6}</a:tableStyleId>
              </a:tblPr>
              <a:tblGrid>
                <a:gridCol w="514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0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0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s-ES" sz="2800" b="0" i="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Tipo de Suelo o Roca</a:t>
                      </a:r>
                      <a:endParaRPr sz="28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45725" marR="45725" marT="45725" marB="457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s-ES" sz="2800" b="0" i="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Pendientes Máximas Permitidas (H:V)(1) Para Excavaciones menores de 20 pies de Profundidad (3)</a:t>
                      </a:r>
                      <a:endParaRPr sz="28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45725" marR="45725" marT="45725" marB="45725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6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s-ES" sz="2800" u="none" strike="noStrike" cap="none"/>
                        <a:t>ROCA ESTABLE  TIPO A (2) TIPO B TIPO C</a:t>
                      </a:r>
                      <a:endParaRPr/>
                    </a:p>
                  </a:txBody>
                  <a:tcPr marL="45725" marR="45725" marT="45725" marB="45725">
                    <a:solidFill>
                      <a:srgbClr val="E8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s-ES" sz="2800" u="none" strike="noStrike" cap="none"/>
                        <a:t>VERTICAL (90º) 3/4:1 (53º) 1:1 (45º) 1 ½:1 (34º)</a:t>
                      </a:r>
                      <a:endParaRPr/>
                    </a:p>
                  </a:txBody>
                  <a:tcPr marL="45725" marR="45725" marT="45725" marB="45725">
                    <a:solidFill>
                      <a:srgbClr val="E8C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5" name="Google Shape;405;p52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50</a:t>
            </a:fld>
            <a:endParaRPr/>
          </a:p>
        </p:txBody>
      </p:sp>
      <p:sp>
        <p:nvSpPr>
          <p:cNvPr id="406" name="Google Shape;406;p52"/>
          <p:cNvSpPr txBox="1"/>
          <p:nvPr/>
        </p:nvSpPr>
        <p:spPr>
          <a:xfrm>
            <a:off x="1781299" y="5371258"/>
            <a:ext cx="189410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Tabla Cortesía de </a:t>
            </a:r>
            <a:r>
              <a:rPr lang="es-ES" sz="1400" b="0" i="0" u="sng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OSHA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3"/>
          <p:cNvSpPr txBox="1">
            <a:spLocks noGrp="1"/>
          </p:cNvSpPr>
          <p:nvPr>
            <p:ph type="title"/>
          </p:nvPr>
        </p:nvSpPr>
        <p:spPr>
          <a:xfrm>
            <a:off x="609600" y="671066"/>
            <a:ext cx="109728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20"/>
              <a:buFont typeface="Arial Black"/>
              <a:buNone/>
            </a:pPr>
            <a:r>
              <a:rPr lang="es-ES" sz="522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Protección contra Derrumbes</a:t>
            </a:r>
            <a:endParaRPr sz="522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12" name="Google Shape;412;p53"/>
          <p:cNvSpPr txBox="1">
            <a:spLocks noGrp="1"/>
          </p:cNvSpPr>
          <p:nvPr>
            <p:ph type="body" idx="1"/>
          </p:nvPr>
        </p:nvSpPr>
        <p:spPr>
          <a:xfrm>
            <a:off x="609600" y="1814067"/>
            <a:ext cx="5903742" cy="4880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189" lvl="0" indent="-45718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Char char="•"/>
            </a:pPr>
            <a:r>
              <a:rPr lang="es-ES" sz="3800"/>
              <a:t>Banco lateral</a:t>
            </a:r>
            <a:endParaRPr/>
          </a:p>
          <a:p>
            <a:pPr marL="457189" lvl="0" indent="-457189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3800"/>
              <a:buChar char="•"/>
            </a:pPr>
            <a:r>
              <a:rPr lang="es-ES" sz="3800"/>
              <a:t>Las excavaciones de profundidad de 20 pies o menos deberán tener una pendiente máxima permitida de 1:1 y las dimensiones máximas del banco de la siguiente manera:</a:t>
            </a:r>
            <a:endParaRPr/>
          </a:p>
        </p:txBody>
      </p:sp>
      <p:sp>
        <p:nvSpPr>
          <p:cNvPr id="413" name="Google Shape;413;p53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51</a:t>
            </a:fld>
            <a:endParaRPr/>
          </a:p>
        </p:txBody>
      </p:sp>
      <p:sp>
        <p:nvSpPr>
          <p:cNvPr id="414" name="Google Shape;414;p53"/>
          <p:cNvSpPr txBox="1"/>
          <p:nvPr/>
        </p:nvSpPr>
        <p:spPr>
          <a:xfrm>
            <a:off x="6407803" y="5879155"/>
            <a:ext cx="20239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Imagen Cortesía de </a:t>
            </a:r>
            <a:r>
              <a:rPr lang="es-ES" sz="1400" b="0" i="0" u="sng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OSHA</a:t>
            </a:r>
            <a:endParaRPr/>
          </a:p>
        </p:txBody>
      </p:sp>
      <p:pic>
        <p:nvPicPr>
          <p:cNvPr id="415" name="Google Shape;415;p53" descr="Picture 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5917" y="1544603"/>
            <a:ext cx="4234950" cy="4359722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53"/>
          <p:cNvSpPr txBox="1"/>
          <p:nvPr/>
        </p:nvSpPr>
        <p:spPr>
          <a:xfrm>
            <a:off x="7775922" y="3683142"/>
            <a:ext cx="1225059" cy="276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es-E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BANCO </a:t>
            </a:r>
            <a:r>
              <a:rPr lang="es-E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SIMPLE</a:t>
            </a:r>
            <a:endParaRPr/>
          </a:p>
        </p:txBody>
      </p:sp>
      <p:sp>
        <p:nvSpPr>
          <p:cNvPr id="417" name="Google Shape;417;p53"/>
          <p:cNvSpPr txBox="1"/>
          <p:nvPr/>
        </p:nvSpPr>
        <p:spPr>
          <a:xfrm>
            <a:off x="7700769" y="5397215"/>
            <a:ext cx="1505245" cy="276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es-E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BANCO MÚLTIPLE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4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 Black"/>
              <a:buNone/>
            </a:pPr>
            <a:r>
              <a:rPr lang="es-ES" sz="4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Protección contra Derrumbes</a:t>
            </a:r>
            <a:endParaRPr sz="48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23" name="Google Shape;423;p54"/>
          <p:cNvSpPr txBox="1">
            <a:spLocks noGrp="1"/>
          </p:cNvSpPr>
          <p:nvPr>
            <p:ph type="body" idx="1"/>
          </p:nvPr>
        </p:nvSpPr>
        <p:spPr>
          <a:xfrm>
            <a:off x="931930" y="1704309"/>
            <a:ext cx="4843072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s-ES" sz="3600"/>
              <a:t>Tipos de apuntalamiento:</a:t>
            </a:r>
            <a:br>
              <a:rPr lang="es-ES"/>
            </a:br>
            <a:r>
              <a:rPr lang="es-ES" sz="3600"/>
              <a:t>Hidráulico de aluminio</a:t>
            </a:r>
            <a:br>
              <a:rPr lang="es-ES"/>
            </a:br>
            <a:r>
              <a:rPr lang="es-ES" sz="3600"/>
              <a:t>Madera</a:t>
            </a:r>
            <a:br>
              <a:rPr lang="es-ES"/>
            </a:br>
            <a:br>
              <a:rPr lang="es-ES"/>
            </a:br>
            <a:r>
              <a:rPr lang="es-ES" sz="3600"/>
              <a:t>Instalar de arriba hacia abajo</a:t>
            </a:r>
            <a:br>
              <a:rPr lang="es-ES"/>
            </a:br>
            <a:r>
              <a:rPr lang="es-ES" sz="3600"/>
              <a:t>Retirar de abajo hacia arriba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</a:pPr>
            <a:endParaRPr/>
          </a:p>
        </p:txBody>
      </p:sp>
      <p:sp>
        <p:nvSpPr>
          <p:cNvPr id="424" name="Google Shape;424;p54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52</a:t>
            </a:fld>
            <a:endParaRPr/>
          </a:p>
        </p:txBody>
      </p:sp>
      <p:pic>
        <p:nvPicPr>
          <p:cNvPr id="425" name="Google Shape;425;p54" descr="Picture 7"/>
          <p:cNvPicPr preferRelativeResize="0"/>
          <p:nvPr/>
        </p:nvPicPr>
        <p:blipFill rotWithShape="1">
          <a:blip r:embed="rId3">
            <a:alphaModFix/>
          </a:blip>
          <a:srcRect l="7390" t="10530" r="5399" b="4092"/>
          <a:stretch/>
        </p:blipFill>
        <p:spPr>
          <a:xfrm>
            <a:off x="6402485" y="1395308"/>
            <a:ext cx="3705102" cy="4550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5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20"/>
              <a:buFont typeface="Arial Black"/>
              <a:buNone/>
            </a:pPr>
            <a:r>
              <a:rPr lang="es-ES" sz="522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Protección contra Derrumbes</a:t>
            </a:r>
            <a:endParaRPr sz="522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31" name="Google Shape;431;p55"/>
          <p:cNvSpPr txBox="1">
            <a:spLocks noGrp="1"/>
          </p:cNvSpPr>
          <p:nvPr>
            <p:ph type="body" idx="1"/>
          </p:nvPr>
        </p:nvSpPr>
        <p:spPr>
          <a:xfrm>
            <a:off x="838200" y="1733550"/>
            <a:ext cx="484307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s-ES" sz="3600"/>
              <a:t>Caja Metálica de Protección:</a:t>
            </a:r>
            <a:br>
              <a:rPr lang="es-ES"/>
            </a:br>
            <a:br>
              <a:rPr lang="es-ES"/>
            </a:br>
            <a:r>
              <a:rPr lang="es-ES" sz="3600"/>
              <a:t>Cajas de zanjas con llenado lateral de tierra para evitar movimientos</a:t>
            </a:r>
            <a:endParaRPr/>
          </a:p>
        </p:txBody>
      </p:sp>
      <p:sp>
        <p:nvSpPr>
          <p:cNvPr id="432" name="Google Shape;432;p55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53</a:t>
            </a:fld>
            <a:endParaRPr/>
          </a:p>
        </p:txBody>
      </p:sp>
      <p:pic>
        <p:nvPicPr>
          <p:cNvPr id="433" name="Google Shape;433;p55" descr="Picture 9"/>
          <p:cNvPicPr preferRelativeResize="0"/>
          <p:nvPr/>
        </p:nvPicPr>
        <p:blipFill rotWithShape="1">
          <a:blip r:embed="rId3">
            <a:alphaModFix/>
          </a:blip>
          <a:srcRect l="8210" r="4989" b="15625"/>
          <a:stretch/>
        </p:blipFill>
        <p:spPr>
          <a:xfrm>
            <a:off x="6114308" y="1733550"/>
            <a:ext cx="5246585" cy="3659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6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 Black"/>
              <a:buNone/>
            </a:pPr>
            <a:r>
              <a:rPr lang="es-ES" sz="4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Protección contra Derrumbes</a:t>
            </a:r>
            <a:endParaRPr sz="48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39" name="Google Shape;439;p56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54</a:t>
            </a:fld>
            <a:endParaRPr/>
          </a:p>
        </p:txBody>
      </p:sp>
      <p:pic>
        <p:nvPicPr>
          <p:cNvPr id="440" name="Google Shape;440;p56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0131" y="1078761"/>
            <a:ext cx="4336641" cy="537127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41" name="Google Shape;441;p56" descr="Picture 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1652" y="1462087"/>
            <a:ext cx="4600217" cy="4030998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42" name="Google Shape;442;p56"/>
          <p:cNvSpPr txBox="1"/>
          <p:nvPr/>
        </p:nvSpPr>
        <p:spPr>
          <a:xfrm>
            <a:off x="6271233" y="5493085"/>
            <a:ext cx="497497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</a:pPr>
            <a:r>
              <a:rPr lang="es-ES"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Estas imágenes son cortesía de Consejos de Seguridad para Zanjas </a:t>
            </a:r>
            <a:r>
              <a:rPr lang="es-ES" sz="900" b="0" i="0" u="sng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Trench Safety Tips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7"/>
          <p:cNvSpPr txBox="1">
            <a:spLocks noGrp="1"/>
          </p:cNvSpPr>
          <p:nvPr>
            <p:ph type="title"/>
          </p:nvPr>
        </p:nvSpPr>
        <p:spPr>
          <a:xfrm>
            <a:off x="609600" y="671066"/>
            <a:ext cx="109728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ES" sz="4800" b="1"/>
              <a:t>Protección contra Derrumbes</a:t>
            </a:r>
            <a:endParaRPr sz="4800" b="1"/>
          </a:p>
        </p:txBody>
      </p:sp>
      <p:sp>
        <p:nvSpPr>
          <p:cNvPr id="448" name="Google Shape;448;p57"/>
          <p:cNvSpPr txBox="1"/>
          <p:nvPr/>
        </p:nvSpPr>
        <p:spPr>
          <a:xfrm>
            <a:off x="970671" y="1983545"/>
            <a:ext cx="5669280" cy="4247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OSHA Tarjeta Rápida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Trabajando con Seguridad en Zanjas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Dos trabajadores se mueren cada mes en zanjas que colapsan.  Cada trabajador en una zanja deberá estar protegido de un derrumbe mediante un sistema de protección adecuado.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Algunos de los sistemas de protección para zanjas son: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talud adecuado para la estabilidad; o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Corte para crear bancos </a:t>
            </a:r>
            <a:r>
              <a:rPr lang="es-E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escalonadas</a:t>
            </a:r>
            <a:r>
              <a:rPr lang="es-E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Sólo para suelos Tipo A o B; o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Sostenido por un sistema hecho con materiales como postes, vigas, paneles o tablones y gatos hidráulicos; 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9" name="Google Shape;449;p57"/>
          <p:cNvSpPr txBox="1"/>
          <p:nvPr/>
        </p:nvSpPr>
        <p:spPr>
          <a:xfrm>
            <a:off x="6639951" y="1534667"/>
            <a:ext cx="5120640" cy="4339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Cajas metáticas para proteger a los trabajadores en una zanja</a:t>
            </a:r>
            <a:endParaRPr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 materiales excavados y equipo de excavación</a:t>
            </a:r>
            <a:r>
              <a:rPr lang="es-ES" sz="1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deberán estar mínimo a 2 pies de la orilla de la zanja; 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Debe proporcionarse una forma segura de salir a menos de 25 pies de los trabajadores en una zanja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persona competente deberá inspeccionar las zanjas diariamente o cuando las condiciones cambien.  Una zanja desprotegida es una tumba temprana. No ingrese a una zanja desprotegida.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es-E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Estas imágenes son cortesía de Consejos de Seguridad para Zanjas </a:t>
            </a:r>
            <a:r>
              <a:rPr lang="es-ES" sz="1200" b="0" i="0" u="sng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Trench Safety Tips</a:t>
            </a:r>
            <a:endParaRPr sz="1200" b="0" i="0" u="sng" strike="noStrike" cap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8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33"/>
              <a:buFont typeface="Arial Black"/>
              <a:buNone/>
            </a:pPr>
            <a:r>
              <a:rPr lang="es-ES" sz="4633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Responsabilidades dades y Beneficios</a:t>
            </a:r>
            <a:endParaRPr sz="4633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55" name="Google Shape;455;p58"/>
          <p:cNvSpPr txBox="1">
            <a:spLocks noGrp="1"/>
          </p:cNvSpPr>
          <p:nvPr>
            <p:ph type="body" idx="1"/>
          </p:nvPr>
        </p:nvSpPr>
        <p:spPr>
          <a:xfrm>
            <a:off x="1283621" y="1733550"/>
            <a:ext cx="1167858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s-ES"/>
              <a:t>Trabajadores: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s-ES" sz="3600"/>
              <a:t>Informar de situaciones inseguras.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s-ES" sz="3600"/>
              <a:t>Seguir las normas y reglamentos de seguridad.</a:t>
            </a:r>
            <a:br>
              <a:rPr lang="es-ES"/>
            </a:br>
            <a:br>
              <a:rPr lang="es-ES"/>
            </a:br>
            <a:r>
              <a:rPr lang="es-ES" sz="3600"/>
              <a:t>Mantener su salud y seguridad.</a:t>
            </a:r>
            <a:br>
              <a:rPr lang="es-ES"/>
            </a:br>
            <a:r>
              <a:rPr lang="es-ES" sz="3600"/>
              <a:t>Mejorar la cultura y las prácticas de seguridad.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</a:pPr>
            <a:endParaRPr/>
          </a:p>
        </p:txBody>
      </p:sp>
      <p:sp>
        <p:nvSpPr>
          <p:cNvPr id="456" name="Google Shape;456;p58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56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9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33"/>
              <a:buFont typeface="Arial Black"/>
              <a:buNone/>
            </a:pPr>
            <a:r>
              <a:rPr lang="es-ES" sz="4633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Responsibilidades y Beneficios</a:t>
            </a:r>
            <a:endParaRPr sz="4633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62" name="Google Shape;462;p59"/>
          <p:cNvSpPr txBox="1">
            <a:spLocks noGrp="1"/>
          </p:cNvSpPr>
          <p:nvPr>
            <p:ph type="body" idx="1"/>
          </p:nvPr>
        </p:nvSpPr>
        <p:spPr>
          <a:xfrm>
            <a:off x="1313768" y="1733550"/>
            <a:ext cx="958869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</a:pPr>
            <a:r>
              <a:rPr lang="es-ES" sz="3300"/>
              <a:t>Empleadores:</a:t>
            </a:r>
            <a:br>
              <a:rPr lang="es-ES"/>
            </a:br>
            <a:br>
              <a:rPr lang="es-ES"/>
            </a:br>
            <a:r>
              <a:rPr lang="es-ES" sz="3300"/>
              <a:t>Proveer una persona competente</a:t>
            </a:r>
            <a:br>
              <a:rPr lang="es-ES"/>
            </a:br>
            <a:r>
              <a:rPr lang="es-ES" sz="3300"/>
              <a:t>Esforzarse por el cumplimiento de OSHA y corregir los peligros conocidos</a:t>
            </a:r>
            <a:br>
              <a:rPr lang="es-ES"/>
            </a:br>
            <a:br>
              <a:rPr lang="es-ES"/>
            </a:br>
            <a:r>
              <a:rPr lang="es-ES" sz="3300"/>
              <a:t>Evitar los costos asociados con lesiones y tener una fuerza laboral productiva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</a:pPr>
            <a:endParaRPr sz="3300"/>
          </a:p>
        </p:txBody>
      </p:sp>
      <p:sp>
        <p:nvSpPr>
          <p:cNvPr id="463" name="Google Shape;463;p59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57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0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s-ES" sz="5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Revisión</a:t>
            </a:r>
            <a:endParaRPr sz="58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69" name="Google Shape;469;p60"/>
          <p:cNvSpPr txBox="1">
            <a:spLocks noGrp="1"/>
          </p:cNvSpPr>
          <p:nvPr>
            <p:ph type="body" idx="1"/>
          </p:nvPr>
        </p:nvSpPr>
        <p:spPr>
          <a:xfrm>
            <a:off x="1375335" y="1462088"/>
            <a:ext cx="944133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71550" lvl="1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Times New Roman"/>
              <a:buNone/>
            </a:pPr>
            <a:endParaRPr/>
          </a:p>
          <a:p>
            <a:pPr marL="971550" lvl="1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AutoNum type="arabicPeriod"/>
            </a:pPr>
            <a:r>
              <a:rPr lang="es-ES" sz="3200"/>
              <a:t>Describir algunos deberes de los trabajadores.</a:t>
            </a:r>
            <a:endParaRPr/>
          </a:p>
          <a:p>
            <a:pPr marL="971550" lvl="1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AutoNum type="arabicPeriod"/>
            </a:pPr>
            <a:r>
              <a:rPr lang="es-ES" sz="3200"/>
              <a:t>Describir algunos derechos de los trabajadores.</a:t>
            </a:r>
            <a:endParaRPr/>
          </a:p>
          <a:p>
            <a:pPr marL="971550" lvl="1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AutoNum type="arabicPeriod"/>
            </a:pPr>
            <a:r>
              <a:rPr lang="es-ES" sz="3200"/>
              <a:t>Definir algunos términos clave.</a:t>
            </a:r>
            <a:endParaRPr/>
          </a:p>
          <a:p>
            <a:pPr marL="971550" lvl="1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AutoNum type="arabicPeriod"/>
            </a:pPr>
            <a:r>
              <a:rPr lang="es-ES" sz="3200"/>
              <a:t>Nombrar algunos riesgos de excavación y zanjas </a:t>
            </a:r>
            <a:endParaRPr/>
          </a:p>
          <a:p>
            <a:pPr marL="971550" lvl="1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AutoNum type="arabicPeriod"/>
            </a:pPr>
            <a:r>
              <a:rPr lang="es-ES" sz="3200"/>
              <a:t>Describir cómo evitar esos peligros.</a:t>
            </a:r>
            <a:endParaRPr/>
          </a:p>
        </p:txBody>
      </p:sp>
      <p:sp>
        <p:nvSpPr>
          <p:cNvPr id="470" name="Google Shape;470;p60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58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1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s-ES" sz="5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Revisión</a:t>
            </a:r>
            <a:endParaRPr sz="58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76" name="Google Shape;476;p61"/>
          <p:cNvSpPr txBox="1">
            <a:spLocks noGrp="1"/>
          </p:cNvSpPr>
          <p:nvPr>
            <p:ph type="body" idx="1"/>
          </p:nvPr>
        </p:nvSpPr>
        <p:spPr>
          <a:xfrm>
            <a:off x="1375335" y="1462088"/>
            <a:ext cx="944133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1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22"/>
              <a:buNone/>
            </a:pPr>
            <a:endParaRPr sz="3422"/>
          </a:p>
          <a:p>
            <a:pPr marL="1248538" lvl="3" indent="-4572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960"/>
              <a:buNone/>
            </a:pPr>
            <a:r>
              <a:rPr lang="es-ES" sz="2960"/>
              <a:t>6. Nombrar las tres formas principales de protección contra derrumbes.</a:t>
            </a:r>
            <a:endParaRPr/>
          </a:p>
          <a:p>
            <a:pPr marL="1248538" lvl="3" indent="-4572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960"/>
              <a:buNone/>
            </a:pPr>
            <a:r>
              <a:rPr lang="es-ES" sz="2960"/>
              <a:t>7. Mencionar algunas responsabilidades y beneficios de corregir y evitar peligros:</a:t>
            </a:r>
            <a:endParaRPr/>
          </a:p>
          <a:p>
            <a:pPr marL="1915272" lvl="4" indent="-51435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960"/>
              <a:buAutoNum type="alphaLcPeriod"/>
            </a:pPr>
            <a:r>
              <a:rPr lang="es-ES" sz="2960"/>
              <a:t>para trabajadores</a:t>
            </a:r>
            <a:endParaRPr/>
          </a:p>
          <a:p>
            <a:pPr marL="1915272" lvl="4" indent="-51435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960"/>
              <a:buAutoNum type="alphaLcPeriod"/>
            </a:pPr>
            <a:r>
              <a:rPr lang="es-ES" sz="2960"/>
              <a:t>para empleadores</a:t>
            </a:r>
            <a:endParaRPr/>
          </a:p>
          <a:p>
            <a:pPr marL="0" lvl="1" indent="4572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960"/>
              <a:buNone/>
            </a:pPr>
            <a:br>
              <a:rPr lang="es-ES" sz="2960"/>
            </a:br>
            <a:endParaRPr sz="3422"/>
          </a:p>
        </p:txBody>
      </p:sp>
      <p:sp>
        <p:nvSpPr>
          <p:cNvPr id="477" name="Google Shape;477;p61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59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609600" y="67106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n-US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Evaluación previa (P1)</a:t>
            </a:r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609600" y="1996630"/>
            <a:ext cx="10972800" cy="337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AutoNum type="arabicPeriod"/>
            </a:pPr>
            <a:r>
              <a:rPr lang="en-US" sz="3400" dirty="0"/>
              <a:t>Las </a:t>
            </a:r>
            <a:r>
              <a:rPr lang="en-US" sz="3400" dirty="0" err="1"/>
              <a:t>rampas</a:t>
            </a:r>
            <a:r>
              <a:rPr lang="en-US" sz="3400" dirty="0"/>
              <a:t> </a:t>
            </a:r>
            <a:r>
              <a:rPr lang="en-US" sz="3400" dirty="0" err="1"/>
              <a:t>estructurales</a:t>
            </a:r>
            <a:r>
              <a:rPr lang="en-US" sz="3400" dirty="0"/>
              <a:t> </a:t>
            </a:r>
            <a:r>
              <a:rPr lang="en-US" sz="3400" dirty="0" err="1"/>
              <a:t>utilizadas</a:t>
            </a:r>
            <a:r>
              <a:rPr lang="en-US" sz="3400" dirty="0"/>
              <a:t> </a:t>
            </a:r>
            <a:r>
              <a:rPr lang="en-US" sz="3400" dirty="0" err="1"/>
              <a:t>únicamente</a:t>
            </a:r>
            <a:r>
              <a:rPr lang="en-US" sz="3400" dirty="0"/>
              <a:t> por los </a:t>
            </a:r>
            <a:r>
              <a:rPr lang="en-US" sz="3400" dirty="0" err="1"/>
              <a:t>empleados</a:t>
            </a:r>
            <a:r>
              <a:rPr lang="en-US" sz="3400" dirty="0"/>
              <a:t> </a:t>
            </a:r>
            <a:r>
              <a:rPr lang="en-US" sz="3400" dirty="0" err="1"/>
              <a:t>como</a:t>
            </a:r>
            <a:r>
              <a:rPr lang="en-US" sz="3400" dirty="0"/>
              <a:t> medio de </a:t>
            </a:r>
            <a:r>
              <a:rPr lang="en-US" sz="3400" dirty="0" err="1"/>
              <a:t>acceso</a:t>
            </a:r>
            <a:r>
              <a:rPr lang="en-US" sz="3400" dirty="0"/>
              <a:t> y </a:t>
            </a:r>
            <a:r>
              <a:rPr lang="en-US" sz="3400" dirty="0" err="1"/>
              <a:t>salida</a:t>
            </a:r>
            <a:r>
              <a:rPr lang="en-US" sz="3400" dirty="0"/>
              <a:t> de las </a:t>
            </a:r>
            <a:r>
              <a:rPr lang="en-US" sz="3400" dirty="0" err="1"/>
              <a:t>excavaciones</a:t>
            </a:r>
            <a:r>
              <a:rPr lang="en-US" sz="3400" dirty="0"/>
              <a:t> </a:t>
            </a:r>
            <a:r>
              <a:rPr lang="en-US" sz="3400" dirty="0" err="1"/>
              <a:t>deben</a:t>
            </a:r>
            <a:r>
              <a:rPr lang="en-US" sz="3400" dirty="0"/>
              <a:t> </a:t>
            </a:r>
            <a:r>
              <a:rPr lang="en-US" sz="3400" dirty="0" err="1"/>
              <a:t>estar</a:t>
            </a:r>
            <a:r>
              <a:rPr lang="en-US" sz="3400" dirty="0"/>
              <a:t> </a:t>
            </a:r>
            <a:r>
              <a:rPr lang="en-US" sz="3400" dirty="0" err="1"/>
              <a:t>diseñadas</a:t>
            </a:r>
            <a:r>
              <a:rPr lang="en-US" sz="3400" dirty="0"/>
              <a:t> por:</a:t>
            </a:r>
            <a:endParaRPr sz="3400" dirty="0"/>
          </a:p>
          <a:p>
            <a:pPr marL="342900" marR="0" lvl="0" indent="-34290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AutoNum type="alphaLcPeriod"/>
            </a:pPr>
            <a:r>
              <a:rPr lang="en-US" sz="3400" dirty="0" err="1"/>
              <a:t>Ingeniero</a:t>
            </a:r>
            <a:r>
              <a:rPr lang="en-US" sz="3400" dirty="0"/>
              <a:t> </a:t>
            </a:r>
            <a:r>
              <a:rPr lang="en-US" sz="3400" dirty="0" err="1"/>
              <a:t>calificado</a:t>
            </a:r>
            <a:endParaRPr dirty="0"/>
          </a:p>
          <a:p>
            <a:pPr marL="342900" marR="0" lvl="0" indent="-34290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AutoNum type="alphaLcPeriod"/>
            </a:pPr>
            <a:r>
              <a:rPr lang="en-US" sz="3400" dirty="0"/>
              <a:t>Persona </a:t>
            </a:r>
            <a:r>
              <a:rPr lang="en-US" sz="3400" dirty="0" err="1"/>
              <a:t>competente</a:t>
            </a:r>
            <a:endParaRPr dirty="0"/>
          </a:p>
          <a:p>
            <a:pPr marL="342900" marR="0" lvl="0" indent="-34290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AutoNum type="alphaLcPeriod"/>
            </a:pPr>
            <a:r>
              <a:rPr lang="en-US" sz="3400" dirty="0" err="1"/>
              <a:t>Arquitecto</a:t>
            </a:r>
            <a:endParaRPr sz="3400" dirty="0"/>
          </a:p>
          <a:p>
            <a:pPr marL="342900" marR="0" lvl="0" indent="-34290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AutoNum type="alphaLcPeriod"/>
            </a:pPr>
            <a:r>
              <a:rPr lang="en-US" sz="3400" dirty="0" err="1"/>
              <a:t>Empleados</a:t>
            </a:r>
            <a:endParaRPr sz="3400" dirty="0"/>
          </a:p>
          <a:p>
            <a:pPr marL="457189" lvl="0" indent="-226938" algn="l" rtl="0">
              <a:lnSpc>
                <a:spcPct val="80000"/>
              </a:lnSpc>
              <a:spcBef>
                <a:spcPts val="1525"/>
              </a:spcBef>
              <a:spcAft>
                <a:spcPts val="0"/>
              </a:spcAft>
              <a:buClr>
                <a:schemeClr val="dk1"/>
              </a:buClr>
              <a:buSzPts val="3626"/>
              <a:buNone/>
            </a:pPr>
            <a:endParaRPr sz="3626" dirty="0"/>
          </a:p>
        </p:txBody>
      </p:sp>
      <p:sp>
        <p:nvSpPr>
          <p:cNvPr id="141" name="Google Shape;141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2"/>
          <p:cNvSpPr txBox="1">
            <a:spLocks noGrp="1"/>
          </p:cNvSpPr>
          <p:nvPr>
            <p:ph type="title"/>
          </p:nvPr>
        </p:nvSpPr>
        <p:spPr>
          <a:xfrm>
            <a:off x="609600" y="671066"/>
            <a:ext cx="109728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s-ES" sz="5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Referencias</a:t>
            </a:r>
            <a:endParaRPr/>
          </a:p>
        </p:txBody>
      </p:sp>
      <p:sp>
        <p:nvSpPr>
          <p:cNvPr id="483" name="Google Shape;483;p62"/>
          <p:cNvSpPr txBox="1">
            <a:spLocks noGrp="1"/>
          </p:cNvSpPr>
          <p:nvPr>
            <p:ph type="body" idx="1"/>
          </p:nvPr>
        </p:nvSpPr>
        <p:spPr>
          <a:xfrm>
            <a:off x="609600" y="1996630"/>
            <a:ext cx="10972800" cy="337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</a:pPr>
            <a:r>
              <a:rPr lang="es-ES"/>
              <a:t>WeeklySafety.com, </a:t>
            </a:r>
            <a:r>
              <a:rPr lang="es-ES" sz="2300"/>
              <a:t>Seguridad de Excavación</a:t>
            </a:r>
            <a:r>
              <a:rPr lang="es-ES"/>
              <a:t>-</a:t>
            </a:r>
            <a:r>
              <a:rPr lang="es-ES" u="sng">
                <a:solidFill>
                  <a:schemeClr val="hlink"/>
                </a:solidFill>
                <a:hlinkClick r:id="rId3"/>
              </a:rPr>
              <a:t>https://weeklysafety.com/topic-categories/excavation-safety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</a:pPr>
            <a:r>
              <a:rPr lang="es-ES"/>
              <a:t> 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</a:pPr>
            <a:r>
              <a:rPr lang="es-ES" sz="2300"/>
              <a:t>Administración de Seguridad y Salud Ocupacional (OSHA), Riesgos y Soluciones para Zanjas y Excavaciones</a:t>
            </a:r>
            <a:r>
              <a:rPr lang="es-ES"/>
              <a:t>-</a:t>
            </a:r>
            <a:r>
              <a:rPr lang="es-ES" u="sng">
                <a:solidFill>
                  <a:schemeClr val="hlink"/>
                </a:solidFill>
                <a:hlinkClick r:id="rId4"/>
              </a:rPr>
              <a:t>https://www.osha.gov/SLTC/trenchingexcavation/solutions.html</a:t>
            </a:r>
            <a:r>
              <a:rPr lang="es-ES"/>
              <a:t> 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</a:pPr>
            <a:r>
              <a:rPr lang="es-ES"/>
              <a:t> 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</a:pPr>
            <a:r>
              <a:rPr lang="es-ES"/>
              <a:t>OSHA, </a:t>
            </a:r>
            <a:r>
              <a:rPr lang="es-ES" sz="2300"/>
              <a:t>Serie de Seguridad Laboral </a:t>
            </a:r>
            <a:r>
              <a:rPr lang="es-ES" u="sng">
                <a:solidFill>
                  <a:schemeClr val="hlink"/>
                </a:solidFill>
                <a:hlinkClick r:id="rId5"/>
              </a:rPr>
              <a:t>https://www.osha.gov/Publications/OSHA3252/3252.html</a:t>
            </a:r>
            <a:r>
              <a:rPr lang="es-ES"/>
              <a:t> 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</a:pPr>
            <a:endParaRPr/>
          </a:p>
          <a:p>
            <a:pPr marL="0" lvl="0" indent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</a:pPr>
            <a:r>
              <a:rPr lang="es-ES"/>
              <a:t>Regulaciones de OSHA , 1926.650-</a:t>
            </a:r>
            <a:r>
              <a:rPr lang="es-ES" u="sng">
                <a:solidFill>
                  <a:schemeClr val="hlink"/>
                </a:solidFill>
                <a:hlinkClick r:id="rId6"/>
              </a:rPr>
              <a:t>https://www.osha.gov/laws-regs/regulations/standardnumber/1926</a:t>
            </a:r>
            <a:r>
              <a:rPr lang="es-ES"/>
              <a:t> </a:t>
            </a:r>
            <a:endParaRPr/>
          </a:p>
        </p:txBody>
      </p:sp>
      <p:sp>
        <p:nvSpPr>
          <p:cNvPr id="484" name="Google Shape;484;p62"/>
          <p:cNvSpPr txBox="1">
            <a:spLocks noGrp="1"/>
          </p:cNvSpPr>
          <p:nvPr>
            <p:ph type="sldNum" idx="12"/>
          </p:nvPr>
        </p:nvSpPr>
        <p:spPr>
          <a:xfrm>
            <a:off x="11275060" y="6383209"/>
            <a:ext cx="307340" cy="31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imes New Roman"/>
              <a:buNone/>
            </a:pPr>
            <a:fld id="{00000000-1234-1234-1234-123412341234}" type="slidenum">
              <a:rPr lang="es-ES" sz="1600">
                <a:solidFill>
                  <a:srgbClr val="888888"/>
                </a:solidFill>
              </a:rPr>
              <a:t>60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609600" y="67106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n-US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Evaluación Previa (P2)</a:t>
            </a:r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body" idx="1"/>
          </p:nvPr>
        </p:nvSpPr>
        <p:spPr>
          <a:xfrm>
            <a:off x="609600" y="1996630"/>
            <a:ext cx="10972800" cy="337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/>
              <a:t>2. Las </a:t>
            </a:r>
            <a:r>
              <a:rPr lang="en-US" sz="3600" dirty="0" err="1"/>
              <a:t>excavaciones</a:t>
            </a:r>
            <a:r>
              <a:rPr lang="en-US" sz="3600" dirty="0"/>
              <a:t> </a:t>
            </a:r>
            <a:r>
              <a:rPr lang="en-US" sz="3600" dirty="0" err="1"/>
              <a:t>deben</a:t>
            </a:r>
            <a:r>
              <a:rPr lang="en-US" sz="3600" dirty="0"/>
              <a:t> ser </a:t>
            </a:r>
            <a:r>
              <a:rPr lang="en-US" sz="3600" dirty="0" err="1"/>
              <a:t>inspeccionadas</a:t>
            </a:r>
            <a:r>
              <a:rPr lang="en-US" sz="3600" dirty="0"/>
              <a:t> </a:t>
            </a:r>
            <a:r>
              <a:rPr lang="en-US" sz="3600" dirty="0" err="1"/>
              <a:t>diariamente</a:t>
            </a:r>
            <a:r>
              <a:rPr lang="en-US" sz="3600" dirty="0"/>
              <a:t> por una persona </a:t>
            </a:r>
            <a:r>
              <a:rPr lang="en-US" sz="3600" dirty="0" err="1"/>
              <a:t>autorizada</a:t>
            </a:r>
            <a:r>
              <a:rPr lang="en-US" sz="3600" dirty="0"/>
              <a:t>.</a:t>
            </a:r>
            <a:endParaRPr sz="3600" dirty="0"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AutoNum type="alphaLcPeriod"/>
            </a:pPr>
            <a:r>
              <a:rPr lang="en-US" sz="3600" dirty="0" err="1"/>
              <a:t>Cierto</a:t>
            </a:r>
            <a:endParaRPr dirty="0"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AutoNum type="alphaLcPeriod"/>
            </a:pPr>
            <a:r>
              <a:rPr lang="en-US" sz="3600" dirty="0" err="1"/>
              <a:t>Falso</a:t>
            </a:r>
            <a:r>
              <a:rPr lang="en-US" sz="3600" dirty="0"/>
              <a:t> </a:t>
            </a:r>
            <a:endParaRPr dirty="0"/>
          </a:p>
          <a:p>
            <a:pPr marL="457189" lvl="0" indent="-186234" algn="l" rtl="0">
              <a:spcBef>
                <a:spcPts val="1653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endParaRPr dirty="0"/>
          </a:p>
        </p:txBody>
      </p:sp>
      <p:sp>
        <p:nvSpPr>
          <p:cNvPr id="149" name="Google Shape;149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>
            <a:spLocks noGrp="1"/>
          </p:cNvSpPr>
          <p:nvPr>
            <p:ph type="title"/>
          </p:nvPr>
        </p:nvSpPr>
        <p:spPr>
          <a:xfrm>
            <a:off x="609600" y="67106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n-US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Evaluación Previa (P3)</a:t>
            </a:r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body" idx="1"/>
          </p:nvPr>
        </p:nvSpPr>
        <p:spPr>
          <a:xfrm>
            <a:off x="609600" y="1996630"/>
            <a:ext cx="10972800" cy="337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/>
              <a:t>3. Un “escudo de </a:t>
            </a:r>
            <a:r>
              <a:rPr lang="en-US" sz="3600" dirty="0" err="1"/>
              <a:t>zanja</a:t>
            </a:r>
            <a:r>
              <a:rPr lang="en-US" sz="3600" dirty="0"/>
              <a:t>”, </a:t>
            </a:r>
            <a:r>
              <a:rPr lang="en-US" sz="3600" dirty="0" err="1"/>
              <a:t>comunmente</a:t>
            </a:r>
            <a:r>
              <a:rPr lang="en-US" sz="3600" dirty="0"/>
              <a:t> </a:t>
            </a:r>
            <a:r>
              <a:rPr lang="en-US" sz="3600" dirty="0" err="1"/>
              <a:t>conocido</a:t>
            </a:r>
            <a:r>
              <a:rPr lang="en-US" sz="3600" dirty="0"/>
              <a:t> </a:t>
            </a:r>
            <a:r>
              <a:rPr lang="en-US" sz="3600" dirty="0" err="1"/>
              <a:t>como</a:t>
            </a:r>
            <a:r>
              <a:rPr lang="en-US" sz="3600" dirty="0"/>
              <a:t> "</a:t>
            </a:r>
            <a:r>
              <a:rPr lang="en-US" sz="3600" dirty="0" err="1"/>
              <a:t>caja</a:t>
            </a:r>
            <a:r>
              <a:rPr lang="en-US" sz="3600" dirty="0"/>
              <a:t> de </a:t>
            </a:r>
            <a:r>
              <a:rPr lang="en-US" sz="3600" dirty="0" err="1"/>
              <a:t>zanja</a:t>
            </a:r>
            <a:r>
              <a:rPr lang="en-US" sz="3600" dirty="0"/>
              <a:t>“, </a:t>
            </a:r>
            <a:r>
              <a:rPr lang="en-US" sz="3600" dirty="0" err="1"/>
              <a:t>es</a:t>
            </a:r>
            <a:r>
              <a:rPr lang="en-US" sz="3600" dirty="0"/>
              <a:t> un </a:t>
            </a:r>
            <a:r>
              <a:rPr lang="en-US" sz="3600" dirty="0" err="1"/>
              <a:t>sistema</a:t>
            </a:r>
            <a:r>
              <a:rPr lang="en-US" sz="3600" dirty="0"/>
              <a:t> de </a:t>
            </a:r>
            <a:r>
              <a:rPr lang="en-US" sz="3600" dirty="0" err="1"/>
              <a:t>ingeniería</a:t>
            </a:r>
            <a:r>
              <a:rPr lang="en-US" sz="3600" dirty="0"/>
              <a:t> </a:t>
            </a:r>
            <a:r>
              <a:rPr lang="en-US" sz="3600" dirty="0" err="1"/>
              <a:t>diseñado</a:t>
            </a:r>
            <a:r>
              <a:rPr lang="en-US" sz="3600" dirty="0"/>
              <a:t> para </a:t>
            </a:r>
            <a:r>
              <a:rPr lang="en-US" sz="3600" dirty="0" err="1"/>
              <a:t>proteger</a:t>
            </a:r>
            <a:r>
              <a:rPr lang="en-US" sz="3600" dirty="0"/>
              <a:t> a </a:t>
            </a:r>
            <a:r>
              <a:rPr lang="en-US" sz="3600" dirty="0" err="1"/>
              <a:t>quienes</a:t>
            </a:r>
            <a:r>
              <a:rPr lang="en-US" sz="3600" dirty="0"/>
              <a:t> </a:t>
            </a:r>
            <a:r>
              <a:rPr lang="en-US" sz="3600" dirty="0" err="1"/>
              <a:t>trabajan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una</a:t>
            </a:r>
            <a:r>
              <a:rPr lang="en-US" sz="3600" dirty="0"/>
              <a:t> </a:t>
            </a:r>
            <a:r>
              <a:rPr lang="en-US" sz="3600" dirty="0" err="1"/>
              <a:t>zanja</a:t>
            </a:r>
            <a:endParaRPr sz="3600" dirty="0"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AutoNum type="alphaLcPeriod"/>
            </a:pPr>
            <a:r>
              <a:rPr lang="en-US" sz="3600" dirty="0" err="1"/>
              <a:t>Cierto</a:t>
            </a:r>
            <a:endParaRPr dirty="0"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AutoNum type="alphaLcPeriod"/>
            </a:pPr>
            <a:r>
              <a:rPr lang="en-US" sz="3600" dirty="0" err="1"/>
              <a:t>Falso</a:t>
            </a:r>
            <a:endParaRPr sz="3600" dirty="0"/>
          </a:p>
          <a:p>
            <a:pPr marL="457189" lvl="0" indent="-186234" algn="l" rtl="0">
              <a:spcBef>
                <a:spcPts val="1653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endParaRPr dirty="0"/>
          </a:p>
        </p:txBody>
      </p:sp>
      <p:sp>
        <p:nvSpPr>
          <p:cNvPr id="157" name="Google Shape;157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609600" y="67106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 Black"/>
              <a:buNone/>
            </a:pPr>
            <a:r>
              <a:rPr lang="en-US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Evaluación Previa (P4)</a:t>
            </a:r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609600" y="1996630"/>
            <a:ext cx="10972800" cy="337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/>
              <a:t>4. Una </a:t>
            </a:r>
            <a:r>
              <a:rPr lang="en-US" sz="3600" dirty="0" err="1"/>
              <a:t>zanja</a:t>
            </a:r>
            <a:r>
              <a:rPr lang="en-US" sz="3600" dirty="0"/>
              <a:t> y </a:t>
            </a:r>
            <a:r>
              <a:rPr lang="en-US" sz="3600" dirty="0" err="1"/>
              <a:t>excavación</a:t>
            </a:r>
            <a:r>
              <a:rPr lang="en-US" sz="3600" dirty="0"/>
              <a:t> es lo </a:t>
            </a:r>
            <a:r>
              <a:rPr lang="en-US" sz="3600" dirty="0" err="1"/>
              <a:t>mismo</a:t>
            </a:r>
            <a:r>
              <a:rPr lang="en-US" sz="3600" dirty="0"/>
              <a:t>:</a:t>
            </a:r>
            <a:endParaRPr sz="3600" dirty="0"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AutoNum type="alphaLcPeriod"/>
            </a:pPr>
            <a:r>
              <a:rPr lang="en-US" sz="3600" dirty="0" err="1"/>
              <a:t>Cierto</a:t>
            </a:r>
            <a:endParaRPr dirty="0"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AutoNum type="alphaLcPeriod"/>
            </a:pPr>
            <a:r>
              <a:rPr lang="en-US" sz="3600" dirty="0" err="1"/>
              <a:t>Falso</a:t>
            </a:r>
            <a:endParaRPr sz="3600" dirty="0"/>
          </a:p>
          <a:p>
            <a:pPr marL="457189" lvl="0" indent="-186234" algn="l" rtl="0">
              <a:spcBef>
                <a:spcPts val="1653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endParaRPr dirty="0"/>
          </a:p>
        </p:txBody>
      </p:sp>
      <p:sp>
        <p:nvSpPr>
          <p:cNvPr id="165" name="Google Shape;165;p2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Theme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2">
  <a:themeElements>
    <a:clrScheme name="Theme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5617</Words>
  <Application>Microsoft Office PowerPoint</Application>
  <PresentationFormat>Widescreen</PresentationFormat>
  <Paragraphs>693</Paragraphs>
  <Slides>60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 Black</vt:lpstr>
      <vt:lpstr>Arial</vt:lpstr>
      <vt:lpstr>Calibri</vt:lpstr>
      <vt:lpstr>Times New Roman</vt:lpstr>
      <vt:lpstr>Theme2</vt:lpstr>
      <vt:lpstr>Introducción a Zanjas y Excavaciones  Universidad de Cincinnati  Departamento de Salud Ambiental</vt:lpstr>
      <vt:lpstr>Descargo de Responsabilidad de OSHA</vt:lpstr>
      <vt:lpstr>Introducción</vt:lpstr>
      <vt:lpstr>Objetivos de Aprendizaje</vt:lpstr>
      <vt:lpstr>Objetivos de Aprendizaje</vt:lpstr>
      <vt:lpstr>Evaluación previa (P1)</vt:lpstr>
      <vt:lpstr>Evaluación Previa (P2)</vt:lpstr>
      <vt:lpstr>Evaluación Previa (P3)</vt:lpstr>
      <vt:lpstr>Evaluación Previa (P4)</vt:lpstr>
      <vt:lpstr>Evaluación Previa (P5)</vt:lpstr>
      <vt:lpstr>Evaluación Previa (P6)</vt:lpstr>
      <vt:lpstr>Evaluación Previa (P7)</vt:lpstr>
      <vt:lpstr>Evaluación Previa (P8)</vt:lpstr>
      <vt:lpstr>Evaluación Previa (P9)</vt:lpstr>
      <vt:lpstr>Evaluación Previa (P10)</vt:lpstr>
      <vt:lpstr>Deberes del Trabajador</vt:lpstr>
      <vt:lpstr>Derechos de los Trabajadores</vt:lpstr>
      <vt:lpstr>Derechos de los Trabajadores</vt:lpstr>
      <vt:lpstr>Derechos de los Trabajadores</vt:lpstr>
      <vt:lpstr>Definición</vt:lpstr>
      <vt:lpstr>Ejemplo</vt:lpstr>
      <vt:lpstr>Peligros Identificados dentro de la Foto</vt:lpstr>
      <vt:lpstr>Definición</vt:lpstr>
      <vt:lpstr>Ejemplos</vt:lpstr>
      <vt:lpstr>Definición</vt:lpstr>
      <vt:lpstr>Ejemplo</vt:lpstr>
      <vt:lpstr>Definición</vt:lpstr>
      <vt:lpstr>Definición</vt:lpstr>
      <vt:lpstr>Ejemplos</vt:lpstr>
      <vt:lpstr>Estadísticas y Datos</vt:lpstr>
      <vt:lpstr>Estadísticas y Datos</vt:lpstr>
      <vt:lpstr>Estadísticas y Datos</vt:lpstr>
      <vt:lpstr>Estadísticas y Datos</vt:lpstr>
      <vt:lpstr>Estadísticas y Datos</vt:lpstr>
      <vt:lpstr>Peligros Comunes</vt:lpstr>
      <vt:lpstr>Peligros Comunes</vt:lpstr>
      <vt:lpstr>Peligros Comunes</vt:lpstr>
      <vt:lpstr>Peligros Comunes</vt:lpstr>
      <vt:lpstr>Peligros Comunes</vt:lpstr>
      <vt:lpstr>Peligros Comunes</vt:lpstr>
      <vt:lpstr>Evitando Peligros</vt:lpstr>
      <vt:lpstr>Evitando Peligros</vt:lpstr>
      <vt:lpstr>Evitando Peligros</vt:lpstr>
      <vt:lpstr>Evitando Peligros</vt:lpstr>
      <vt:lpstr>Evitando Peligros</vt:lpstr>
      <vt:lpstr>Peligros Identificados dentro de la Foto</vt:lpstr>
      <vt:lpstr>Evitando Peligros</vt:lpstr>
      <vt:lpstr>Peligros Identificados dentro de la Foto</vt:lpstr>
      <vt:lpstr>Protección contra Derrumbes</vt:lpstr>
      <vt:lpstr> Protección contra Derrumbes  Pendientes Máximas Permitidas </vt:lpstr>
      <vt:lpstr>Protección contra Derrumbes</vt:lpstr>
      <vt:lpstr>Protección contra Derrumbes</vt:lpstr>
      <vt:lpstr>Protección contra Derrumbes</vt:lpstr>
      <vt:lpstr>Protección contra Derrumbes</vt:lpstr>
      <vt:lpstr>Protección contra Derrumbes</vt:lpstr>
      <vt:lpstr>Responsabilidades dades y Beneficios</vt:lpstr>
      <vt:lpstr>Responsibilidades y Beneficios</vt:lpstr>
      <vt:lpstr>Revisión</vt:lpstr>
      <vt:lpstr>Revisión</vt:lpstr>
      <vt:lpstr>Referencias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 Zanjas y Excavaciones  Universidad de Cincinnati  Departamento de Salud Ambiental</dc:title>
  <dc:creator>Workman, Brandon (workmabn)</dc:creator>
  <cp:lastModifiedBy>Workman, Brandon (workmabn)</cp:lastModifiedBy>
  <cp:revision>6</cp:revision>
  <dcterms:modified xsi:type="dcterms:W3CDTF">2021-04-27T17:56:42Z</dcterms:modified>
</cp:coreProperties>
</file>